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55"/>
  </p:notesMasterIdLst>
  <p:sldIdLst>
    <p:sldId id="256" r:id="rId2"/>
    <p:sldId id="257" r:id="rId3"/>
    <p:sldId id="258" r:id="rId4"/>
    <p:sldId id="259" r:id="rId5"/>
    <p:sldId id="260" r:id="rId6"/>
    <p:sldId id="268" r:id="rId7"/>
    <p:sldId id="320" r:id="rId8"/>
    <p:sldId id="321" r:id="rId9"/>
    <p:sldId id="309" r:id="rId10"/>
    <p:sldId id="261" r:id="rId11"/>
    <p:sldId id="262" r:id="rId12"/>
    <p:sldId id="310" r:id="rId13"/>
    <p:sldId id="265" r:id="rId14"/>
    <p:sldId id="269" r:id="rId15"/>
    <p:sldId id="271" r:id="rId16"/>
    <p:sldId id="311" r:id="rId17"/>
    <p:sldId id="312" r:id="rId18"/>
    <p:sldId id="313" r:id="rId19"/>
    <p:sldId id="314" r:id="rId20"/>
    <p:sldId id="284" r:id="rId21"/>
    <p:sldId id="285" r:id="rId22"/>
    <p:sldId id="319" r:id="rId23"/>
    <p:sldId id="280" r:id="rId24"/>
    <p:sldId id="286" r:id="rId25"/>
    <p:sldId id="288" r:id="rId26"/>
    <p:sldId id="315" r:id="rId27"/>
    <p:sldId id="316" r:id="rId28"/>
    <p:sldId id="317" r:id="rId29"/>
    <p:sldId id="318" r:id="rId30"/>
    <p:sldId id="299" r:id="rId31"/>
    <p:sldId id="272" r:id="rId32"/>
    <p:sldId id="273" r:id="rId33"/>
    <p:sldId id="274" r:id="rId34"/>
    <p:sldId id="293" r:id="rId35"/>
    <p:sldId id="307" r:id="rId36"/>
    <p:sldId id="308" r:id="rId37"/>
    <p:sldId id="294" r:id="rId38"/>
    <p:sldId id="295" r:id="rId39"/>
    <p:sldId id="296" r:id="rId40"/>
    <p:sldId id="297" r:id="rId41"/>
    <p:sldId id="298" r:id="rId42"/>
    <p:sldId id="300" r:id="rId43"/>
    <p:sldId id="301" r:id="rId44"/>
    <p:sldId id="302" r:id="rId45"/>
    <p:sldId id="303" r:id="rId46"/>
    <p:sldId id="304" r:id="rId47"/>
    <p:sldId id="305" r:id="rId48"/>
    <p:sldId id="275" r:id="rId49"/>
    <p:sldId id="276" r:id="rId50"/>
    <p:sldId id="277" r:id="rId51"/>
    <p:sldId id="278" r:id="rId52"/>
    <p:sldId id="292" r:id="rId53"/>
    <p:sldId id="289"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2C044-A802-4077-A695-06493E044C6B}" type="datetimeFigureOut">
              <a:rPr lang="en-IN" smtClean="0"/>
              <a:t>30-04-2022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751CB-391E-418B-ADD5-467FE7C44C07}" type="slidenum">
              <a:rPr lang="en-IN" smtClean="0"/>
              <a:t>‹#›</a:t>
            </a:fld>
            <a:endParaRPr lang="en-IN"/>
          </a:p>
        </p:txBody>
      </p:sp>
    </p:spTree>
    <p:extLst>
      <p:ext uri="{BB962C8B-B14F-4D97-AF65-F5344CB8AC3E}">
        <p14:creationId xmlns:p14="http://schemas.microsoft.com/office/powerpoint/2010/main" val="371074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72DA6B-B342-4E7E-B689-4435355A87F6}" type="datetime1">
              <a:rPr lang="en-IN" smtClean="0"/>
              <a:t>30-04-2022</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9DAD2DFA-8160-4885-AA80-7BB629E1A77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56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CC911-F785-40A2-A7AB-F81ABACAA283}" type="datetime1">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1815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D7EC3-A54D-4CAA-9A3D-893BE28C7740}"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28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131BB-9E35-4DAD-8FDF-47FA016FB6DF}"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79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595C7-8A43-4516-BD43-7E0F26D38484}"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309639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1FF33-B66C-4480-9E99-20C7B6B11C11}"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8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D264B-9526-4E9F-96E1-2B4C29A84F43}"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77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4254-D091-4C04-AEE0-9500AEA9837F}"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50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E68AC-C15C-44F3-915D-14C54EEB6A9D}"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5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2BD8B-B63A-4184-8566-839BBDAF4832}"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93483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13510-85F2-4B0B-9C5D-B6644F2E37CE}" type="datetime1">
              <a:rPr lang="en-IN" smtClean="0"/>
              <a:t>30-04-2022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94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52219-8818-4CEF-A0B8-7704A8B43451}" type="datetime1">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29697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23C17-24CD-4C1D-AAF2-2A2DAD8F02B1}" type="datetime1">
              <a:rPr lang="en-IN" smtClean="0"/>
              <a:t>30-04-2022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AD2DFA-8160-4885-AA80-7BB629E1A77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00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9E917-E6B1-4DA8-87D1-2534F53D04CE}" type="datetime1">
              <a:rPr lang="en-IN" smtClean="0"/>
              <a:t>30-04-2022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5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19BF6-FB94-4F17-AF7C-0A3381623A02}" type="datetime1">
              <a:rPr lang="en-IN" smtClean="0"/>
              <a:t>30-04-2022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3385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376C1-8EC0-4A8F-AC64-C9C1B0874CBD}" type="datetime1">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92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E8EE3-7322-46B9-88BD-00216D36800A}" type="datetime1">
              <a:rPr lang="en-IN" smtClean="0"/>
              <a:t>30-04-2022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16211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87E927-E85D-40AC-9F35-9C7EF7C23F00}" type="datetime1">
              <a:rPr lang="en-IN" smtClean="0"/>
              <a:t>30-04-2022</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AD2DFA-8160-4885-AA80-7BB629E1A773}" type="slidenum">
              <a:rPr lang="en-IN" smtClean="0"/>
              <a:t>‹#›</a:t>
            </a:fld>
            <a:endParaRPr lang="en-IN"/>
          </a:p>
        </p:txBody>
      </p:sp>
    </p:spTree>
    <p:extLst>
      <p:ext uri="{BB962C8B-B14F-4D97-AF65-F5344CB8AC3E}">
        <p14:creationId xmlns:p14="http://schemas.microsoft.com/office/powerpoint/2010/main" val="2977724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0ACDB-CB5C-473E-BA01-AA639920DFCD}"/>
              </a:ext>
            </a:extLst>
          </p:cNvPr>
          <p:cNvSpPr>
            <a:spLocks noGrp="1"/>
          </p:cNvSpPr>
          <p:nvPr>
            <p:ph type="ctrTitle"/>
          </p:nvPr>
        </p:nvSpPr>
        <p:spPr/>
        <p:txBody>
          <a:bodyPr anchor="ctr">
            <a:normAutofit/>
          </a:bodyPr>
          <a:lstStyle/>
          <a:p>
            <a:pPr algn="ctr"/>
            <a:r>
              <a:rPr lang="en-US" sz="2800" b="1" dirty="0">
                <a:latin typeface="Times New Roman" panose="02020603050405020304" pitchFamily="18" charset="0"/>
                <a:cs typeface="Times New Roman" panose="02020603050405020304" pitchFamily="18" charset="0"/>
              </a:rPr>
              <a:t>Audit of Trusts &amp; Charitable Institutions, &amp; issues in Registration of Trusts U/s 12AB &amp; 80G of the Income Tax Act, 1961</a:t>
            </a:r>
            <a:endParaRPr lang="en-IN" sz="2800"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C81F5BAA-48E8-4813-A939-0B8D1A1FFA93}"/>
              </a:ext>
            </a:extLst>
          </p:cNvPr>
          <p:cNvSpPr>
            <a:spLocks noGrp="1"/>
          </p:cNvSpPr>
          <p:nvPr>
            <p:ph type="subTitle" idx="1"/>
          </p:nvPr>
        </p:nvSpPr>
        <p:spPr/>
        <p:txBody>
          <a:bodyPr anchor="ctr">
            <a:normAutofit fontScale="47500" lnSpcReduction="20000"/>
          </a:bodyPr>
          <a:lstStyle/>
          <a:p>
            <a:r>
              <a:rPr lang="en-US" sz="2400" dirty="0">
                <a:latin typeface="Times New Roman" panose="02020603050405020304" pitchFamily="18" charset="0"/>
                <a:cs typeface="Times New Roman" panose="02020603050405020304" pitchFamily="18" charset="0"/>
              </a:rPr>
              <a:t>By</a:t>
            </a:r>
          </a:p>
          <a:p>
            <a:r>
              <a:rPr lang="en-US" sz="2400" dirty="0">
                <a:latin typeface="Times New Roman" panose="02020603050405020304" pitchFamily="18" charset="0"/>
                <a:cs typeface="Times New Roman" panose="02020603050405020304" pitchFamily="18" charset="0"/>
              </a:rPr>
              <a:t>CA Pranav Ashtikar</a:t>
            </a:r>
          </a:p>
          <a:p>
            <a:r>
              <a:rPr lang="en-US" sz="2400" dirty="0">
                <a:latin typeface="Times New Roman" panose="02020603050405020304" pitchFamily="18" charset="0"/>
                <a:cs typeface="Times New Roman" panose="02020603050405020304" pitchFamily="18" charset="0"/>
              </a:rPr>
              <a:t>Nagpur</a:t>
            </a:r>
          </a:p>
          <a:p>
            <a:r>
              <a:rPr lang="en-US" sz="2400" dirty="0">
                <a:latin typeface="Times New Roman" panose="02020603050405020304" pitchFamily="18" charset="0"/>
                <a:cs typeface="Times New Roman" panose="02020603050405020304" pitchFamily="18" charset="0"/>
              </a:rPr>
              <a:t>E-mail – pranav@kelkarcoca.com</a:t>
            </a:r>
          </a:p>
          <a:p>
            <a:r>
              <a:rPr lang="en-US" sz="2400" dirty="0">
                <a:latin typeface="Times New Roman" panose="02020603050405020304" pitchFamily="18" charset="0"/>
                <a:cs typeface="Times New Roman" panose="02020603050405020304" pitchFamily="18" charset="0"/>
              </a:rPr>
              <a:t>Mob.: - 8956005901, 9579404594</a:t>
            </a:r>
            <a:endParaRPr lang="en-IN" sz="2400" dirty="0">
              <a:latin typeface="Times New Roman" panose="02020603050405020304" pitchFamily="18" charset="0"/>
              <a:cs typeface="Times New Roman" panose="02020603050405020304" pitchFamily="18" charset="0"/>
            </a:endParaRPr>
          </a:p>
          <a:p>
            <a:pPr algn="ct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14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1411-1B52-4011-8752-920566D221E6}"/>
              </a:ext>
            </a:extLst>
          </p:cNvPr>
          <p:cNvSpPr>
            <a:spLocks noGrp="1"/>
          </p:cNvSpPr>
          <p:nvPr>
            <p:ph type="title"/>
          </p:nvPr>
        </p:nvSpPr>
        <p:spPr/>
        <p:txBody>
          <a:bodyPr>
            <a:normAutofit/>
          </a:bodyPr>
          <a:lstStyle/>
          <a:p>
            <a:r>
              <a:rPr lang="en-US" sz="3600" b="1" dirty="0"/>
              <a:t>Is the Trust Deed necessary to create a Trust?</a:t>
            </a:r>
            <a:endParaRPr lang="en-IN" sz="3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3FF4A6C-F132-401C-B801-0BD18E504CB3}"/>
              </a:ext>
            </a:extLst>
          </p:cNvPr>
          <p:cNvSpPr>
            <a:spLocks noGrp="1"/>
          </p:cNvSpPr>
          <p:nvPr>
            <p:ph idx="1"/>
          </p:nvPr>
        </p:nvSpPr>
        <p:spPr/>
        <p:txBody>
          <a:bodyPr>
            <a:normAutofit lnSpcReduction="10000"/>
          </a:bodyPr>
          <a:lstStyle/>
          <a:p>
            <a:pPr algn="just">
              <a:buFont typeface="Wingdings" pitchFamily="2" charset="2"/>
              <a:buChar char="Ø"/>
            </a:pPr>
            <a:r>
              <a:rPr lang="en-US" dirty="0">
                <a:cs typeface="Times New Roman" panose="02020603050405020304" pitchFamily="18" charset="0"/>
              </a:rPr>
              <a:t>A formal deed is not necessary to constitute a public trust, still less to constitute a legal obligation binding on the trustees </a:t>
            </a:r>
            <a:r>
              <a:rPr lang="en-US" b="1" dirty="0">
                <a:cs typeface="Times New Roman" panose="02020603050405020304" pitchFamily="18" charset="0"/>
              </a:rPr>
              <a:t>{Jai Narayan Jai Govind Vs Controller of E.D. [1963] 49 ITR (ED) 105 (Mad)}.</a:t>
            </a:r>
          </a:p>
          <a:p>
            <a:pPr algn="just">
              <a:buNone/>
            </a:pPr>
            <a:endParaRPr lang="en-US" dirty="0">
              <a:cs typeface="Times New Roman" panose="02020603050405020304" pitchFamily="18" charset="0"/>
            </a:endParaRPr>
          </a:p>
          <a:p>
            <a:pPr algn="just">
              <a:buFont typeface="Wingdings" pitchFamily="2" charset="2"/>
              <a:buChar char="Ø"/>
            </a:pPr>
            <a:r>
              <a:rPr lang="en-US" dirty="0">
                <a:cs typeface="Times New Roman" panose="02020603050405020304" pitchFamily="18" charset="0"/>
              </a:rPr>
              <a:t>A charitable trust may be created by words sufficient to show the intention. So long as there is clear manifestation of intention to create a charitable trust &amp; there is a formal vesting of the ownership of the property, the dedication is complete </a:t>
            </a:r>
            <a:r>
              <a:rPr lang="en-US" b="1" dirty="0">
                <a:cs typeface="Times New Roman" panose="02020603050405020304" pitchFamily="18" charset="0"/>
              </a:rPr>
              <a:t>{CIT Vs Sant Baba Mohan Singh [1979] 118 ITR 1015 (All)}.</a:t>
            </a:r>
            <a:endParaRPr lang="en-IN" b="1" dirty="0">
              <a:cs typeface="Times New Roman" panose="02020603050405020304" pitchFamily="18" charset="0"/>
            </a:endParaRPr>
          </a:p>
          <a:p>
            <a:pPr algn="just"/>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5243D4D-A09D-4D93-BAE7-77D50AC3761B}"/>
              </a:ext>
            </a:extLst>
          </p:cNvPr>
          <p:cNvSpPr>
            <a:spLocks noGrp="1"/>
          </p:cNvSpPr>
          <p:nvPr>
            <p:ph type="sldNum" sz="quarter" idx="12"/>
          </p:nvPr>
        </p:nvSpPr>
        <p:spPr/>
        <p:txBody>
          <a:bodyPr/>
          <a:lstStyle/>
          <a:p>
            <a:fld id="{9DAD2DFA-8160-4885-AA80-7BB629E1A773}" type="slidenum">
              <a:rPr lang="en-IN" smtClean="0"/>
              <a:t>10</a:t>
            </a:fld>
            <a:endParaRPr lang="en-IN"/>
          </a:p>
        </p:txBody>
      </p:sp>
    </p:spTree>
    <p:extLst>
      <p:ext uri="{BB962C8B-B14F-4D97-AF65-F5344CB8AC3E}">
        <p14:creationId xmlns:p14="http://schemas.microsoft.com/office/powerpoint/2010/main" val="282171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DD92-8FE6-4C2A-835D-7D8C19F4288A}"/>
              </a:ext>
            </a:extLst>
          </p:cNvPr>
          <p:cNvSpPr>
            <a:spLocks noGrp="1"/>
          </p:cNvSpPr>
          <p:nvPr>
            <p:ph type="title"/>
          </p:nvPr>
        </p:nvSpPr>
        <p:spPr/>
        <p:txBody>
          <a:bodyPr>
            <a:normAutofit/>
          </a:bodyPr>
          <a:lstStyle/>
          <a:p>
            <a:r>
              <a:rPr lang="en-US" sz="3600" b="1" dirty="0">
                <a:cs typeface="Times New Roman" panose="02020603050405020304" pitchFamily="18" charset="0"/>
              </a:rPr>
              <a:t>Is the Trust Deed necessary to create a Trust?</a:t>
            </a:r>
            <a:endParaRPr lang="en-IN" sz="3600"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B92C622B-F45D-476D-AA9A-99E0919C8638}"/>
              </a:ext>
            </a:extLst>
          </p:cNvPr>
          <p:cNvSpPr>
            <a:spLocks noGrp="1"/>
          </p:cNvSpPr>
          <p:nvPr>
            <p:ph idx="1"/>
          </p:nvPr>
        </p:nvSpPr>
        <p:spPr/>
        <p:txBody>
          <a:bodyPr>
            <a:noAutofit/>
          </a:bodyPr>
          <a:lstStyle/>
          <a:p>
            <a:pPr marL="0" indent="0" algn="just">
              <a:buNone/>
            </a:pPr>
            <a:r>
              <a:rPr lang="en-US" sz="2800" dirty="0">
                <a:cs typeface="Times New Roman" panose="02020603050405020304" pitchFamily="18" charset="0"/>
              </a:rPr>
              <a:t>For creation of a valid trust, it is not necessary to execute a “Trust Deed”.  The trust may be testamentary (deed in writing) or non-testamentary (without written deed).  It is now well settled that a formal deed of trust is not absolutely essential to constitute a trust still less to constitute a legal obligation binding the trustee.</a:t>
            </a:r>
          </a:p>
          <a:p>
            <a:pPr algn="just">
              <a:buNone/>
            </a:pPr>
            <a:r>
              <a:rPr lang="en-US" sz="2800" b="1" dirty="0" err="1">
                <a:cs typeface="Times New Roman" panose="02020603050405020304" pitchFamily="18" charset="0"/>
              </a:rPr>
              <a:t>Radhasoami</a:t>
            </a:r>
            <a:r>
              <a:rPr lang="en-US" sz="2800" b="1" dirty="0">
                <a:cs typeface="Times New Roman" panose="02020603050405020304" pitchFamily="18" charset="0"/>
              </a:rPr>
              <a:t> Satsang Vs CIT [1992] 193 ITR 321 (SC).</a:t>
            </a:r>
            <a:endParaRPr lang="en-IN" sz="2800" b="1" dirty="0">
              <a:cs typeface="Times New Roman" panose="02020603050405020304" pitchFamily="18" charset="0"/>
            </a:endParaRPr>
          </a:p>
          <a:p>
            <a:endParaRPr lang="en-IN" sz="28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62F8A52-5604-48AA-A740-8A072917359F}"/>
              </a:ext>
            </a:extLst>
          </p:cNvPr>
          <p:cNvSpPr>
            <a:spLocks noGrp="1"/>
          </p:cNvSpPr>
          <p:nvPr>
            <p:ph type="sldNum" sz="quarter" idx="12"/>
          </p:nvPr>
        </p:nvSpPr>
        <p:spPr/>
        <p:txBody>
          <a:bodyPr/>
          <a:lstStyle/>
          <a:p>
            <a:fld id="{9DAD2DFA-8160-4885-AA80-7BB629E1A773}" type="slidenum">
              <a:rPr lang="en-IN" smtClean="0"/>
              <a:t>11</a:t>
            </a:fld>
            <a:endParaRPr lang="en-IN"/>
          </a:p>
        </p:txBody>
      </p:sp>
    </p:spTree>
    <p:extLst>
      <p:ext uri="{BB962C8B-B14F-4D97-AF65-F5344CB8AC3E}">
        <p14:creationId xmlns:p14="http://schemas.microsoft.com/office/powerpoint/2010/main" val="2310674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3CDBA-03B5-4A03-9CB8-586FF86B5BB1}"/>
              </a:ext>
            </a:extLst>
          </p:cNvPr>
          <p:cNvSpPr>
            <a:spLocks noGrp="1"/>
          </p:cNvSpPr>
          <p:nvPr>
            <p:ph type="title"/>
          </p:nvPr>
        </p:nvSpPr>
        <p:spPr/>
        <p:txBody>
          <a:bodyPr>
            <a:normAutofit/>
          </a:bodyPr>
          <a:lstStyle/>
          <a:p>
            <a:r>
              <a:rPr lang="en-US" sz="3600" b="1" dirty="0">
                <a:cs typeface="Times New Roman" panose="02020603050405020304" pitchFamily="18" charset="0"/>
              </a:rPr>
              <a:t>Is the Trust Deed necessary to create a Trust?</a:t>
            </a:r>
            <a:endParaRPr lang="en-IN" sz="3600" dirty="0"/>
          </a:p>
        </p:txBody>
      </p:sp>
      <p:sp>
        <p:nvSpPr>
          <p:cNvPr id="3" name="Content Placeholder 2">
            <a:extLst>
              <a:ext uri="{FF2B5EF4-FFF2-40B4-BE49-F238E27FC236}">
                <a16:creationId xmlns:a16="http://schemas.microsoft.com/office/drawing/2014/main" id="{9A215FB8-46DD-486E-A83D-2C32C40BB779}"/>
              </a:ext>
            </a:extLst>
          </p:cNvPr>
          <p:cNvSpPr>
            <a:spLocks noGrp="1"/>
          </p:cNvSpPr>
          <p:nvPr>
            <p:ph idx="1"/>
          </p:nvPr>
        </p:nvSpPr>
        <p:spPr/>
        <p:txBody>
          <a:bodyPr>
            <a:normAutofit fontScale="92500" lnSpcReduction="10000"/>
          </a:bodyPr>
          <a:lstStyle/>
          <a:p>
            <a:pPr algn="just"/>
            <a:r>
              <a:rPr lang="en-US" dirty="0"/>
              <a:t>When the trust was not created under an instrument &amp; it was not possible to produce any constitutive document, the requirement of Rule 17A was the production of evidential documents.  </a:t>
            </a:r>
            <a:r>
              <a:rPr lang="en-US" b="1" dirty="0"/>
              <a:t>The evidential documents could not be limited to documents which directly proved the creation of the trust but they would include all documents which provided a logical basis of inferring creation of the trust.  </a:t>
            </a:r>
            <a:r>
              <a:rPr lang="en-US" dirty="0"/>
              <a:t>If the words </a:t>
            </a:r>
            <a:r>
              <a:rPr lang="en-US" i="1" dirty="0"/>
              <a:t>“documents evidencing the creation of the trust”</a:t>
            </a:r>
            <a:r>
              <a:rPr lang="en-US" dirty="0"/>
              <a:t> were narrowly interpreted, being limited to documents directly evidencing the creation of the trust, then it would be nearly impossible to have a trust registered which was not created under an instrument.  This could never have been the intent of the rule.</a:t>
            </a:r>
            <a:endParaRPr lang="en-IN" b="1" dirty="0"/>
          </a:p>
          <a:p>
            <a:pPr marL="0" indent="0" algn="ctr">
              <a:buNone/>
            </a:pPr>
            <a:r>
              <a:rPr lang="en-US" dirty="0"/>
              <a:t>    </a:t>
            </a:r>
            <a:r>
              <a:rPr lang="en-US" b="1" dirty="0"/>
              <a:t>Laxminarayan Maharaj Vs CIT [1984] 150 ITR 465 (MP)</a:t>
            </a:r>
            <a:endParaRPr lang="en-US" dirty="0"/>
          </a:p>
        </p:txBody>
      </p:sp>
      <p:sp>
        <p:nvSpPr>
          <p:cNvPr id="4" name="Slide Number Placeholder 3">
            <a:extLst>
              <a:ext uri="{FF2B5EF4-FFF2-40B4-BE49-F238E27FC236}">
                <a16:creationId xmlns:a16="http://schemas.microsoft.com/office/drawing/2014/main" id="{AF10851A-9B8E-4901-9543-240E00513B55}"/>
              </a:ext>
            </a:extLst>
          </p:cNvPr>
          <p:cNvSpPr>
            <a:spLocks noGrp="1"/>
          </p:cNvSpPr>
          <p:nvPr>
            <p:ph type="sldNum" sz="quarter" idx="12"/>
          </p:nvPr>
        </p:nvSpPr>
        <p:spPr/>
        <p:txBody>
          <a:bodyPr/>
          <a:lstStyle/>
          <a:p>
            <a:fld id="{9DAD2DFA-8160-4885-AA80-7BB629E1A773}" type="slidenum">
              <a:rPr lang="en-IN" smtClean="0"/>
              <a:t>12</a:t>
            </a:fld>
            <a:endParaRPr lang="en-IN"/>
          </a:p>
        </p:txBody>
      </p:sp>
    </p:spTree>
    <p:extLst>
      <p:ext uri="{BB962C8B-B14F-4D97-AF65-F5344CB8AC3E}">
        <p14:creationId xmlns:p14="http://schemas.microsoft.com/office/powerpoint/2010/main" val="1479662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7CAD3-C750-480C-B5C0-90BDD1CD7DAE}"/>
              </a:ext>
            </a:extLst>
          </p:cNvPr>
          <p:cNvSpPr>
            <a:spLocks noGrp="1"/>
          </p:cNvSpPr>
          <p:nvPr>
            <p:ph type="title"/>
          </p:nvPr>
        </p:nvSpPr>
        <p:spPr/>
        <p:txBody>
          <a:bodyPr>
            <a:normAutofit fontScale="90000"/>
          </a:bodyPr>
          <a:lstStyle/>
          <a:p>
            <a:r>
              <a:rPr lang="en-US" sz="3600" b="1" dirty="0">
                <a:cs typeface="Times New Roman" panose="02020603050405020304" pitchFamily="18" charset="0"/>
              </a:rPr>
              <a:t>Revocability of Private Trust.</a:t>
            </a:r>
            <a:br>
              <a:rPr lang="en-US" sz="3600" b="1" dirty="0">
                <a:cs typeface="Times New Roman" panose="02020603050405020304" pitchFamily="18" charset="0"/>
              </a:rPr>
            </a:br>
            <a:r>
              <a:rPr lang="en-US" sz="2800" b="1" dirty="0">
                <a:cs typeface="Times New Roman" panose="02020603050405020304" pitchFamily="18" charset="0"/>
              </a:rPr>
              <a:t>(Circumstances under Section 78 of the Indian Trusts Act, 1882)</a:t>
            </a:r>
            <a:endParaRPr lang="en-IN" sz="28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EBA2DF5-D4D9-42A2-8A33-4A30144D52DF}"/>
              </a:ext>
            </a:extLst>
          </p:cNvPr>
          <p:cNvSpPr>
            <a:spLocks noGrp="1"/>
          </p:cNvSpPr>
          <p:nvPr>
            <p:ph idx="1"/>
          </p:nvPr>
        </p:nvSpPr>
        <p:spPr/>
        <p:txBody>
          <a:bodyPr>
            <a:normAutofit fontScale="85000" lnSpcReduction="10000"/>
          </a:bodyPr>
          <a:lstStyle/>
          <a:p>
            <a:pPr algn="just">
              <a:buClrTx/>
            </a:pPr>
            <a:r>
              <a:rPr lang="en-US" dirty="0">
                <a:cs typeface="Times New Roman" panose="02020603050405020304" pitchFamily="18" charset="0"/>
              </a:rPr>
              <a:t>As per Section 78, a trust created by will may be revoked at the pleasure of the testator.</a:t>
            </a:r>
          </a:p>
          <a:p>
            <a:pPr algn="just">
              <a:buClrTx/>
            </a:pPr>
            <a:r>
              <a:rPr lang="en-US" dirty="0">
                <a:cs typeface="Times New Roman" panose="02020603050405020304" pitchFamily="18" charset="0"/>
              </a:rPr>
              <a:t>A trust otherwise created can be revoked only:</a:t>
            </a:r>
          </a:p>
          <a:p>
            <a:pPr marL="457200" indent="-457200" algn="just">
              <a:buClrTx/>
              <a:buFont typeface="+mj-lt"/>
              <a:buAutoNum type="alphaLcParenR"/>
            </a:pPr>
            <a:r>
              <a:rPr lang="en-US" dirty="0">
                <a:cs typeface="Times New Roman" panose="02020603050405020304" pitchFamily="18" charset="0"/>
              </a:rPr>
              <a:t>Where all the beneficiaries are competent to contract – by their consent;</a:t>
            </a:r>
          </a:p>
          <a:p>
            <a:pPr marL="457200" indent="-457200" algn="just">
              <a:buClrTx/>
              <a:buFont typeface="+mj-lt"/>
              <a:buAutoNum type="alphaLcParenR"/>
            </a:pPr>
            <a:r>
              <a:rPr lang="en-US" dirty="0">
                <a:cs typeface="Times New Roman" panose="02020603050405020304" pitchFamily="18" charset="0"/>
              </a:rPr>
              <a:t>Where the trusts has been declared by a non-testamentary instrument or by word of mouth – in exercise of a power of revocation expressly reserved to the author of the trust; or</a:t>
            </a:r>
          </a:p>
          <a:p>
            <a:pPr marL="457200" indent="-457200" algn="just">
              <a:buClrTx/>
              <a:buFont typeface="+mj-lt"/>
              <a:buAutoNum type="alphaLcParenR"/>
            </a:pPr>
            <a:r>
              <a:rPr lang="en-US" dirty="0">
                <a:cs typeface="Times New Roman" panose="02020603050405020304" pitchFamily="18" charset="0"/>
              </a:rPr>
              <a:t>Where the trust is for the payment of debts of the author of the trust, and has not been communicated to the creditors – at the pleasure of the author of the trust.</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059B14CB-23F2-4757-81F8-32D5A36E34CA}"/>
              </a:ext>
            </a:extLst>
          </p:cNvPr>
          <p:cNvSpPr>
            <a:spLocks noGrp="1"/>
          </p:cNvSpPr>
          <p:nvPr>
            <p:ph type="sldNum" sz="quarter" idx="12"/>
          </p:nvPr>
        </p:nvSpPr>
        <p:spPr/>
        <p:txBody>
          <a:bodyPr/>
          <a:lstStyle/>
          <a:p>
            <a:fld id="{9DAD2DFA-8160-4885-AA80-7BB629E1A773}" type="slidenum">
              <a:rPr lang="en-IN" smtClean="0"/>
              <a:t>13</a:t>
            </a:fld>
            <a:endParaRPr lang="en-IN"/>
          </a:p>
        </p:txBody>
      </p:sp>
    </p:spTree>
    <p:extLst>
      <p:ext uri="{BB962C8B-B14F-4D97-AF65-F5344CB8AC3E}">
        <p14:creationId xmlns:p14="http://schemas.microsoft.com/office/powerpoint/2010/main" val="3759408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044C-3ECF-4E37-9554-8C43C2761ED2}"/>
              </a:ext>
            </a:extLst>
          </p:cNvPr>
          <p:cNvSpPr>
            <a:spLocks noGrp="1"/>
          </p:cNvSpPr>
          <p:nvPr>
            <p:ph type="title"/>
          </p:nvPr>
        </p:nvSpPr>
        <p:spPr/>
        <p:txBody>
          <a:bodyPr>
            <a:normAutofit/>
          </a:bodyPr>
          <a:lstStyle/>
          <a:p>
            <a:r>
              <a:rPr lang="en-US" sz="3200" b="1" dirty="0">
                <a:cs typeface="Times New Roman" panose="02020603050405020304" pitchFamily="18" charset="0"/>
              </a:rPr>
              <a:t>Irrevocability of Trust</a:t>
            </a:r>
            <a:br>
              <a:rPr lang="en-US" sz="3200" b="1" dirty="0">
                <a:cs typeface="Times New Roman" panose="02020603050405020304" pitchFamily="18" charset="0"/>
              </a:rPr>
            </a:br>
            <a:r>
              <a:rPr lang="en-US" sz="3200" b="1" dirty="0">
                <a:cs typeface="Times New Roman" panose="02020603050405020304" pitchFamily="18" charset="0"/>
              </a:rPr>
              <a:t>(Judicial Precedents)</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3D72DF49-156D-4408-AD26-CBD5C46B289D}"/>
              </a:ext>
            </a:extLst>
          </p:cNvPr>
          <p:cNvSpPr>
            <a:spLocks noGrp="1"/>
          </p:cNvSpPr>
          <p:nvPr>
            <p:ph idx="1"/>
          </p:nvPr>
        </p:nvSpPr>
        <p:spPr/>
        <p:txBody>
          <a:bodyPr/>
          <a:lstStyle/>
          <a:p>
            <a:pPr algn="just">
              <a:buClrTx/>
            </a:pPr>
            <a:r>
              <a:rPr lang="en-US" dirty="0">
                <a:cs typeface="Times New Roman" panose="02020603050405020304" pitchFamily="18" charset="0"/>
              </a:rPr>
              <a:t>Ramji </a:t>
            </a:r>
            <a:r>
              <a:rPr lang="en-US" dirty="0" err="1">
                <a:cs typeface="Times New Roman" panose="02020603050405020304" pitchFamily="18" charset="0"/>
              </a:rPr>
              <a:t>Keshavji</a:t>
            </a:r>
            <a:r>
              <a:rPr lang="en-US" dirty="0">
                <a:cs typeface="Times New Roman" panose="02020603050405020304" pitchFamily="18" charset="0"/>
              </a:rPr>
              <a:t> Vs CIT, Bombay [1945] 13 ITR 105 (Bom.)</a:t>
            </a:r>
          </a:p>
          <a:p>
            <a:pPr algn="just">
              <a:buClrTx/>
            </a:pPr>
            <a:r>
              <a:rPr lang="en-US" dirty="0">
                <a:cs typeface="Times New Roman" panose="02020603050405020304" pitchFamily="18" charset="0"/>
              </a:rPr>
              <a:t>D. R. </a:t>
            </a:r>
            <a:r>
              <a:rPr lang="en-US" dirty="0" err="1">
                <a:cs typeface="Times New Roman" panose="02020603050405020304" pitchFamily="18" charset="0"/>
              </a:rPr>
              <a:t>Shahapure</a:t>
            </a:r>
            <a:r>
              <a:rPr lang="en-US" dirty="0">
                <a:cs typeface="Times New Roman" panose="02020603050405020304" pitchFamily="18" charset="0"/>
              </a:rPr>
              <a:t> Vs CIT, Bombay [1945] 14 ITR 781 (Bom.)</a:t>
            </a:r>
          </a:p>
          <a:p>
            <a:pPr algn="just">
              <a:buClrTx/>
            </a:pPr>
            <a:r>
              <a:rPr lang="en-US" dirty="0">
                <a:cs typeface="Times New Roman" panose="02020603050405020304" pitchFamily="18" charset="0"/>
              </a:rPr>
              <a:t>CIT Vs Sir S. M. Bose [1952] 21 ITR 135 (Cal.)</a:t>
            </a:r>
          </a:p>
          <a:p>
            <a:pPr algn="just">
              <a:buClrTx/>
            </a:pPr>
            <a:r>
              <a:rPr lang="en-US" dirty="0">
                <a:cs typeface="Times New Roman" panose="02020603050405020304" pitchFamily="18" charset="0"/>
              </a:rPr>
              <a:t>CIT Vs </a:t>
            </a:r>
            <a:r>
              <a:rPr lang="en-US" dirty="0" err="1">
                <a:cs typeface="Times New Roman" panose="02020603050405020304" pitchFamily="18" charset="0"/>
              </a:rPr>
              <a:t>Raghbir</a:t>
            </a:r>
            <a:r>
              <a:rPr lang="en-US" dirty="0">
                <a:cs typeface="Times New Roman" panose="02020603050405020304" pitchFamily="18" charset="0"/>
              </a:rPr>
              <a:t> Singh [1965] 57 ITR 408 (SC) – Approved above judgments of Bombay High Court;</a:t>
            </a:r>
          </a:p>
          <a:p>
            <a:pPr algn="just">
              <a:buClrTx/>
            </a:pPr>
            <a:r>
              <a:rPr lang="en-IN" dirty="0">
                <a:cs typeface="Times New Roman" panose="02020603050405020304" pitchFamily="18" charset="0"/>
              </a:rPr>
              <a:t>CIT Vs </a:t>
            </a:r>
            <a:r>
              <a:rPr lang="en-IN" dirty="0" err="1">
                <a:cs typeface="Times New Roman" panose="02020603050405020304" pitchFamily="18" charset="0"/>
              </a:rPr>
              <a:t>Jayantilal</a:t>
            </a:r>
            <a:r>
              <a:rPr lang="en-IN" dirty="0">
                <a:cs typeface="Times New Roman" panose="02020603050405020304" pitchFamily="18" charset="0"/>
              </a:rPr>
              <a:t> </a:t>
            </a:r>
            <a:r>
              <a:rPr lang="en-IN" dirty="0" err="1">
                <a:cs typeface="Times New Roman" panose="02020603050405020304" pitchFamily="18" charset="0"/>
              </a:rPr>
              <a:t>Amratlal</a:t>
            </a:r>
            <a:r>
              <a:rPr lang="en-IN" dirty="0">
                <a:cs typeface="Times New Roman" panose="02020603050405020304" pitchFamily="18" charset="0"/>
              </a:rPr>
              <a:t> [1968] 67 ITR 1 (SC).</a:t>
            </a:r>
          </a:p>
        </p:txBody>
      </p:sp>
      <p:sp>
        <p:nvSpPr>
          <p:cNvPr id="4" name="Slide Number Placeholder 3">
            <a:extLst>
              <a:ext uri="{FF2B5EF4-FFF2-40B4-BE49-F238E27FC236}">
                <a16:creationId xmlns:a16="http://schemas.microsoft.com/office/drawing/2014/main" id="{AF4879E5-04D1-4540-8BD2-D618B9979EF5}"/>
              </a:ext>
            </a:extLst>
          </p:cNvPr>
          <p:cNvSpPr>
            <a:spLocks noGrp="1"/>
          </p:cNvSpPr>
          <p:nvPr>
            <p:ph type="sldNum" sz="quarter" idx="12"/>
          </p:nvPr>
        </p:nvSpPr>
        <p:spPr/>
        <p:txBody>
          <a:bodyPr/>
          <a:lstStyle/>
          <a:p>
            <a:fld id="{9DAD2DFA-8160-4885-AA80-7BB629E1A773}" type="slidenum">
              <a:rPr lang="en-IN" smtClean="0"/>
              <a:t>14</a:t>
            </a:fld>
            <a:endParaRPr lang="en-IN"/>
          </a:p>
        </p:txBody>
      </p:sp>
    </p:spTree>
    <p:extLst>
      <p:ext uri="{BB962C8B-B14F-4D97-AF65-F5344CB8AC3E}">
        <p14:creationId xmlns:p14="http://schemas.microsoft.com/office/powerpoint/2010/main" val="43330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F1833-4402-438F-8063-8041710A8792}"/>
              </a:ext>
            </a:extLst>
          </p:cNvPr>
          <p:cNvSpPr>
            <a:spLocks noGrp="1"/>
          </p:cNvSpPr>
          <p:nvPr>
            <p:ph type="title"/>
          </p:nvPr>
        </p:nvSpPr>
        <p:spPr/>
        <p:txBody>
          <a:bodyPr>
            <a:normAutofit/>
          </a:bodyPr>
          <a:lstStyle/>
          <a:p>
            <a:r>
              <a:rPr lang="en-US" sz="3600" b="1" dirty="0">
                <a:cs typeface="Times New Roman" panose="02020603050405020304" pitchFamily="18" charset="0"/>
              </a:rPr>
              <a:t>Is Dissolution Clause Mandatory in Trust Deed?</a:t>
            </a:r>
            <a:endParaRPr lang="en-IN" sz="36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3F6ADA47-9200-4F9B-B51E-1C8515983B39}"/>
              </a:ext>
            </a:extLst>
          </p:cNvPr>
          <p:cNvSpPr>
            <a:spLocks noGrp="1"/>
          </p:cNvSpPr>
          <p:nvPr>
            <p:ph idx="1"/>
          </p:nvPr>
        </p:nvSpPr>
        <p:spPr/>
        <p:txBody>
          <a:bodyPr>
            <a:normAutofit fontScale="85000" lnSpcReduction="10000"/>
          </a:bodyPr>
          <a:lstStyle/>
          <a:p>
            <a:pPr algn="just">
              <a:buClrTx/>
            </a:pPr>
            <a:r>
              <a:rPr lang="en-US" dirty="0">
                <a:cs typeface="Times New Roman" panose="02020603050405020304" pitchFamily="18" charset="0"/>
              </a:rPr>
              <a:t>Tara Educational &amp; Charitable Trust Vs DIT (Exemptions), ITA No. 1247/Mum/2013 order dated 18.07.2014;</a:t>
            </a:r>
          </a:p>
          <a:p>
            <a:pPr algn="just">
              <a:buClrTx/>
            </a:pPr>
            <a:r>
              <a:rPr lang="en-US" dirty="0">
                <a:cs typeface="Times New Roman" panose="02020603050405020304" pitchFamily="18" charset="0"/>
              </a:rPr>
              <a:t>Geeta </a:t>
            </a:r>
            <a:r>
              <a:rPr lang="en-US" dirty="0" err="1">
                <a:cs typeface="Times New Roman" panose="02020603050405020304" pitchFamily="18" charset="0"/>
              </a:rPr>
              <a:t>Lalwani</a:t>
            </a:r>
            <a:r>
              <a:rPr lang="en-US" dirty="0">
                <a:cs typeface="Times New Roman" panose="02020603050405020304" pitchFamily="18" charset="0"/>
              </a:rPr>
              <a:t> Foundation Vs CIT, ITO No 3566/Mum/2013 order dated 02.01.2015;</a:t>
            </a:r>
          </a:p>
          <a:p>
            <a:pPr algn="just">
              <a:buClrTx/>
            </a:pPr>
            <a:r>
              <a:rPr lang="en-US" dirty="0">
                <a:cs typeface="Times New Roman" panose="02020603050405020304" pitchFamily="18" charset="0"/>
              </a:rPr>
              <a:t>Rama Rashmi </a:t>
            </a:r>
            <a:r>
              <a:rPr lang="en-US" dirty="0" err="1">
                <a:cs typeface="Times New Roman" panose="02020603050405020304" pitchFamily="18" charset="0"/>
              </a:rPr>
              <a:t>Chhaganlal</a:t>
            </a:r>
            <a:r>
              <a:rPr lang="en-US" dirty="0">
                <a:cs typeface="Times New Roman" panose="02020603050405020304" pitchFamily="18" charset="0"/>
              </a:rPr>
              <a:t> </a:t>
            </a:r>
            <a:r>
              <a:rPr lang="en-US" dirty="0" err="1">
                <a:cs typeface="Times New Roman" panose="02020603050405020304" pitchFamily="18" charset="0"/>
              </a:rPr>
              <a:t>Waghwala</a:t>
            </a:r>
            <a:r>
              <a:rPr lang="en-US" dirty="0">
                <a:cs typeface="Times New Roman" panose="02020603050405020304" pitchFamily="18" charset="0"/>
              </a:rPr>
              <a:t> Charitable Trust Vs DIT (Exemptions), ITA No. 4509/Mum/2013 order dated 22.04.2015;</a:t>
            </a:r>
          </a:p>
          <a:p>
            <a:pPr algn="just">
              <a:buClrTx/>
            </a:pPr>
            <a:r>
              <a:rPr lang="en-US" dirty="0" err="1">
                <a:cs typeface="Times New Roman" panose="02020603050405020304" pitchFamily="18" charset="0"/>
              </a:rPr>
              <a:t>Kamla</a:t>
            </a:r>
            <a:r>
              <a:rPr lang="en-US" dirty="0">
                <a:cs typeface="Times New Roman" panose="02020603050405020304" pitchFamily="18" charset="0"/>
              </a:rPr>
              <a:t> </a:t>
            </a:r>
            <a:r>
              <a:rPr lang="en-US" dirty="0" err="1">
                <a:cs typeface="Times New Roman" panose="02020603050405020304" pitchFamily="18" charset="0"/>
              </a:rPr>
              <a:t>Nevatia</a:t>
            </a:r>
            <a:r>
              <a:rPr lang="en-US" dirty="0">
                <a:cs typeface="Times New Roman" panose="02020603050405020304" pitchFamily="18" charset="0"/>
              </a:rPr>
              <a:t> Charitable Trust Vs DIT (Exemptions), ITA No. 3574/Mum/2013 order dated 10.02.2017;</a:t>
            </a:r>
          </a:p>
          <a:p>
            <a:pPr algn="just">
              <a:buClrTx/>
            </a:pPr>
            <a:r>
              <a:rPr lang="en-US" dirty="0">
                <a:cs typeface="Times New Roman" panose="02020603050405020304" pitchFamily="18" charset="0"/>
              </a:rPr>
              <a:t>The </a:t>
            </a:r>
            <a:r>
              <a:rPr lang="en-US" dirty="0" err="1">
                <a:cs typeface="Times New Roman" panose="02020603050405020304" pitchFamily="18" charset="0"/>
              </a:rPr>
              <a:t>Neotia</a:t>
            </a:r>
            <a:r>
              <a:rPr lang="en-US" dirty="0">
                <a:cs typeface="Times New Roman" panose="02020603050405020304" pitchFamily="18" charset="0"/>
              </a:rPr>
              <a:t> University, Kolkata Vs CIT (Exemptions), ITA No. 32 &amp; 33/</a:t>
            </a:r>
            <a:r>
              <a:rPr lang="en-US" dirty="0" err="1">
                <a:cs typeface="Times New Roman" panose="02020603050405020304" pitchFamily="18" charset="0"/>
              </a:rPr>
              <a:t>Kol</a:t>
            </a:r>
            <a:r>
              <a:rPr lang="en-US" dirty="0">
                <a:cs typeface="Times New Roman" panose="02020603050405020304" pitchFamily="18" charset="0"/>
              </a:rPr>
              <a:t>/2017 order dated 23.08.2017.</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3DF0F9-0C81-4527-B9E3-E6BF2C064BDF}"/>
              </a:ext>
            </a:extLst>
          </p:cNvPr>
          <p:cNvSpPr>
            <a:spLocks noGrp="1"/>
          </p:cNvSpPr>
          <p:nvPr>
            <p:ph type="sldNum" sz="quarter" idx="12"/>
          </p:nvPr>
        </p:nvSpPr>
        <p:spPr/>
        <p:txBody>
          <a:bodyPr/>
          <a:lstStyle/>
          <a:p>
            <a:fld id="{9DAD2DFA-8160-4885-AA80-7BB629E1A773}" type="slidenum">
              <a:rPr lang="en-IN" smtClean="0"/>
              <a:t>15</a:t>
            </a:fld>
            <a:endParaRPr lang="en-IN"/>
          </a:p>
        </p:txBody>
      </p:sp>
    </p:spTree>
    <p:extLst>
      <p:ext uri="{BB962C8B-B14F-4D97-AF65-F5344CB8AC3E}">
        <p14:creationId xmlns:p14="http://schemas.microsoft.com/office/powerpoint/2010/main" val="119433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6EC7-0DA5-423F-8752-B316F2E864FA}"/>
              </a:ext>
            </a:extLst>
          </p:cNvPr>
          <p:cNvSpPr>
            <a:spLocks noGrp="1"/>
          </p:cNvSpPr>
          <p:nvPr>
            <p:ph type="title"/>
          </p:nvPr>
        </p:nvSpPr>
        <p:spPr/>
        <p:txBody>
          <a:bodyPr>
            <a:normAutofit/>
          </a:bodyPr>
          <a:lstStyle/>
          <a:p>
            <a:r>
              <a:rPr lang="en-US" sz="3200" b="1" i="1" dirty="0"/>
              <a:t>“Specified Violations” </a:t>
            </a:r>
            <a:r>
              <a:rPr lang="en-US" sz="3200" dirty="0"/>
              <a:t> defined in Explanation to </a:t>
            </a:r>
            <a:br>
              <a:rPr lang="en-US" sz="3200" dirty="0"/>
            </a:br>
            <a:r>
              <a:rPr lang="en-US" sz="3200" dirty="0"/>
              <a:t>	Section 12AB(4) of the Income Tax Act, 1961</a:t>
            </a:r>
            <a:endParaRPr lang="en-IN" sz="3200" dirty="0"/>
          </a:p>
        </p:txBody>
      </p:sp>
      <p:sp>
        <p:nvSpPr>
          <p:cNvPr id="3" name="Content Placeholder 2">
            <a:extLst>
              <a:ext uri="{FF2B5EF4-FFF2-40B4-BE49-F238E27FC236}">
                <a16:creationId xmlns:a16="http://schemas.microsoft.com/office/drawing/2014/main" id="{7D97F780-2562-4671-B9D5-2AECFFA465CD}"/>
              </a:ext>
            </a:extLst>
          </p:cNvPr>
          <p:cNvSpPr>
            <a:spLocks noGrp="1"/>
          </p:cNvSpPr>
          <p:nvPr>
            <p:ph idx="1"/>
          </p:nvPr>
        </p:nvSpPr>
        <p:spPr/>
        <p:txBody>
          <a:bodyPr>
            <a:normAutofit fontScale="92500" lnSpcReduction="20000"/>
          </a:bodyPr>
          <a:lstStyle/>
          <a:p>
            <a:pPr algn="just"/>
            <a:r>
              <a:rPr lang="en-US" dirty="0"/>
              <a:t>Where any income derived from the property held under trust, wholly or in part for charitable or religious purposes, has been applied, other than for the objects of the trust or institution; or</a:t>
            </a:r>
          </a:p>
          <a:p>
            <a:pPr algn="just"/>
            <a:r>
              <a:rPr lang="en-US" dirty="0"/>
              <a:t>The trust or institution has income from profits and gains of business which is not incidental to the attainment of its objectives or separate books of accounts are not maintained by such trust or institution in respect of the business which is incidental to the attainment of its objectives;</a:t>
            </a:r>
          </a:p>
          <a:p>
            <a:pPr algn="just"/>
            <a:r>
              <a:rPr lang="en-US" dirty="0"/>
              <a:t>The trust of institution has applied any part of its income from the property held under a trust for private religious purposes, which does not </a:t>
            </a:r>
            <a:r>
              <a:rPr lang="en-US" dirty="0" err="1"/>
              <a:t>enure</a:t>
            </a:r>
            <a:r>
              <a:rPr lang="en-US" dirty="0"/>
              <a:t> for the benefit of the public.</a:t>
            </a:r>
            <a:endParaRPr lang="en-IN" dirty="0"/>
          </a:p>
        </p:txBody>
      </p:sp>
      <p:sp>
        <p:nvSpPr>
          <p:cNvPr id="4" name="Slide Number Placeholder 3">
            <a:extLst>
              <a:ext uri="{FF2B5EF4-FFF2-40B4-BE49-F238E27FC236}">
                <a16:creationId xmlns:a16="http://schemas.microsoft.com/office/drawing/2014/main" id="{094474B4-03E2-4D1C-92FE-60690B3C5EE7}"/>
              </a:ext>
            </a:extLst>
          </p:cNvPr>
          <p:cNvSpPr>
            <a:spLocks noGrp="1"/>
          </p:cNvSpPr>
          <p:nvPr>
            <p:ph type="sldNum" sz="quarter" idx="12"/>
          </p:nvPr>
        </p:nvSpPr>
        <p:spPr/>
        <p:txBody>
          <a:bodyPr/>
          <a:lstStyle/>
          <a:p>
            <a:fld id="{9DAD2DFA-8160-4885-AA80-7BB629E1A773}" type="slidenum">
              <a:rPr lang="en-IN" smtClean="0"/>
              <a:t>16</a:t>
            </a:fld>
            <a:endParaRPr lang="en-IN"/>
          </a:p>
        </p:txBody>
      </p:sp>
    </p:spTree>
    <p:extLst>
      <p:ext uri="{BB962C8B-B14F-4D97-AF65-F5344CB8AC3E}">
        <p14:creationId xmlns:p14="http://schemas.microsoft.com/office/powerpoint/2010/main" val="2910815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508B-442E-43A7-8B9A-EDC317819D20}"/>
              </a:ext>
            </a:extLst>
          </p:cNvPr>
          <p:cNvSpPr>
            <a:spLocks noGrp="1"/>
          </p:cNvSpPr>
          <p:nvPr>
            <p:ph type="title"/>
          </p:nvPr>
        </p:nvSpPr>
        <p:spPr/>
        <p:txBody>
          <a:bodyPr>
            <a:normAutofit/>
          </a:bodyPr>
          <a:lstStyle/>
          <a:p>
            <a:r>
              <a:rPr lang="en-US" sz="3200" b="1" i="1" dirty="0"/>
              <a:t>“Specified Violations” </a:t>
            </a:r>
            <a:r>
              <a:rPr lang="en-US" sz="3200" dirty="0"/>
              <a:t> defined in Explanation to </a:t>
            </a:r>
            <a:br>
              <a:rPr lang="en-US" sz="3200" dirty="0"/>
            </a:br>
            <a:r>
              <a:rPr lang="en-US" sz="3200" dirty="0"/>
              <a:t>	Section 12AB(4) of the Income Tax Act, 1961</a:t>
            </a:r>
            <a:endParaRPr lang="en-IN" sz="3200" dirty="0"/>
          </a:p>
        </p:txBody>
      </p:sp>
      <p:sp>
        <p:nvSpPr>
          <p:cNvPr id="3" name="Content Placeholder 2">
            <a:extLst>
              <a:ext uri="{FF2B5EF4-FFF2-40B4-BE49-F238E27FC236}">
                <a16:creationId xmlns:a16="http://schemas.microsoft.com/office/drawing/2014/main" id="{1CB10D2E-D69B-436F-99AA-DA2694610718}"/>
              </a:ext>
            </a:extLst>
          </p:cNvPr>
          <p:cNvSpPr>
            <a:spLocks noGrp="1"/>
          </p:cNvSpPr>
          <p:nvPr>
            <p:ph idx="1"/>
          </p:nvPr>
        </p:nvSpPr>
        <p:spPr/>
        <p:txBody>
          <a:bodyPr/>
          <a:lstStyle/>
          <a:p>
            <a:pPr algn="just"/>
            <a:r>
              <a:rPr lang="en-US" dirty="0"/>
              <a:t>The trust or institution established for charitable purpose created or established after the commencement of this Act, has applied any part of its income for the benefit of any particular religious community or caste; or</a:t>
            </a:r>
          </a:p>
          <a:p>
            <a:pPr algn="just"/>
            <a:r>
              <a:rPr lang="en-US" dirty="0"/>
              <a:t>Any activity being carried out by the trust or institution –</a:t>
            </a:r>
          </a:p>
          <a:p>
            <a:pPr marL="514350" indent="-514350" algn="just">
              <a:buFont typeface="+mj-lt"/>
              <a:buAutoNum type="romanLcPeriod"/>
            </a:pPr>
            <a:r>
              <a:rPr lang="en-US" dirty="0"/>
              <a:t>Is not genuine; or</a:t>
            </a:r>
          </a:p>
          <a:p>
            <a:pPr marL="514350" indent="-514350" algn="just">
              <a:buFont typeface="+mj-lt"/>
              <a:buAutoNum type="romanLcPeriod"/>
            </a:pPr>
            <a:r>
              <a:rPr lang="en-US" dirty="0"/>
              <a:t>Is not being carried out in accordance with all or any of the conditions subject to which it was registered; or</a:t>
            </a:r>
            <a:endParaRPr lang="en-IN" dirty="0"/>
          </a:p>
        </p:txBody>
      </p:sp>
      <p:sp>
        <p:nvSpPr>
          <p:cNvPr id="4" name="Slide Number Placeholder 3">
            <a:extLst>
              <a:ext uri="{FF2B5EF4-FFF2-40B4-BE49-F238E27FC236}">
                <a16:creationId xmlns:a16="http://schemas.microsoft.com/office/drawing/2014/main" id="{A878C8F9-0AC2-4742-8595-901562BB9253}"/>
              </a:ext>
            </a:extLst>
          </p:cNvPr>
          <p:cNvSpPr>
            <a:spLocks noGrp="1"/>
          </p:cNvSpPr>
          <p:nvPr>
            <p:ph type="sldNum" sz="quarter" idx="12"/>
          </p:nvPr>
        </p:nvSpPr>
        <p:spPr/>
        <p:txBody>
          <a:bodyPr/>
          <a:lstStyle/>
          <a:p>
            <a:fld id="{9DAD2DFA-8160-4885-AA80-7BB629E1A773}" type="slidenum">
              <a:rPr lang="en-IN" smtClean="0"/>
              <a:t>17</a:t>
            </a:fld>
            <a:endParaRPr lang="en-IN"/>
          </a:p>
        </p:txBody>
      </p:sp>
    </p:spTree>
    <p:extLst>
      <p:ext uri="{BB962C8B-B14F-4D97-AF65-F5344CB8AC3E}">
        <p14:creationId xmlns:p14="http://schemas.microsoft.com/office/powerpoint/2010/main" val="4113147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E06AF-C9AF-4B45-A7EB-9C2D75D28127}"/>
              </a:ext>
            </a:extLst>
          </p:cNvPr>
          <p:cNvSpPr>
            <a:spLocks noGrp="1"/>
          </p:cNvSpPr>
          <p:nvPr>
            <p:ph type="title"/>
          </p:nvPr>
        </p:nvSpPr>
        <p:spPr/>
        <p:txBody>
          <a:bodyPr>
            <a:normAutofit/>
          </a:bodyPr>
          <a:lstStyle/>
          <a:p>
            <a:r>
              <a:rPr lang="en-US" sz="3200" b="1" i="1" dirty="0"/>
              <a:t>“Specified Violations” </a:t>
            </a:r>
            <a:r>
              <a:rPr lang="en-US" sz="3200" dirty="0"/>
              <a:t> defined in Explanation to </a:t>
            </a:r>
            <a:br>
              <a:rPr lang="en-US" sz="3200" dirty="0"/>
            </a:br>
            <a:r>
              <a:rPr lang="en-US" sz="3200" dirty="0"/>
              <a:t>	Section 12AB(4) of the Income Tax Act, 1961</a:t>
            </a:r>
            <a:endParaRPr lang="en-IN" sz="3200" dirty="0"/>
          </a:p>
        </p:txBody>
      </p:sp>
      <p:sp>
        <p:nvSpPr>
          <p:cNvPr id="3" name="Content Placeholder 2">
            <a:extLst>
              <a:ext uri="{FF2B5EF4-FFF2-40B4-BE49-F238E27FC236}">
                <a16:creationId xmlns:a16="http://schemas.microsoft.com/office/drawing/2014/main" id="{5EAAC680-4091-4881-B518-55565658BAD3}"/>
              </a:ext>
            </a:extLst>
          </p:cNvPr>
          <p:cNvSpPr>
            <a:spLocks noGrp="1"/>
          </p:cNvSpPr>
          <p:nvPr>
            <p:ph idx="1"/>
          </p:nvPr>
        </p:nvSpPr>
        <p:spPr/>
        <p:txBody>
          <a:bodyPr/>
          <a:lstStyle/>
          <a:p>
            <a:pPr algn="just"/>
            <a:r>
              <a:rPr lang="en-US" dirty="0"/>
              <a:t>The trust or institution has not complied with the requirement of any other law, as referred to in item (B) of sub-clause (</a:t>
            </a:r>
            <a:r>
              <a:rPr lang="en-US" dirty="0" err="1"/>
              <a:t>i</a:t>
            </a:r>
            <a:r>
              <a:rPr lang="en-US" dirty="0"/>
              <a:t>) of clause (b) of sub-section (1), and the order, direction or decree, by whatever name called, holding that such non-compliance has occurred, has either not been disputed or has attained finality.</a:t>
            </a:r>
            <a:endParaRPr lang="en-IN" dirty="0"/>
          </a:p>
        </p:txBody>
      </p:sp>
      <p:sp>
        <p:nvSpPr>
          <p:cNvPr id="4" name="Slide Number Placeholder 3">
            <a:extLst>
              <a:ext uri="{FF2B5EF4-FFF2-40B4-BE49-F238E27FC236}">
                <a16:creationId xmlns:a16="http://schemas.microsoft.com/office/drawing/2014/main" id="{E8834812-44F3-4970-89DB-DF3BFBA8FAE8}"/>
              </a:ext>
            </a:extLst>
          </p:cNvPr>
          <p:cNvSpPr>
            <a:spLocks noGrp="1"/>
          </p:cNvSpPr>
          <p:nvPr>
            <p:ph type="sldNum" sz="quarter" idx="12"/>
          </p:nvPr>
        </p:nvSpPr>
        <p:spPr/>
        <p:txBody>
          <a:bodyPr/>
          <a:lstStyle/>
          <a:p>
            <a:fld id="{9DAD2DFA-8160-4885-AA80-7BB629E1A773}" type="slidenum">
              <a:rPr lang="en-IN" smtClean="0"/>
              <a:t>18</a:t>
            </a:fld>
            <a:endParaRPr lang="en-IN"/>
          </a:p>
        </p:txBody>
      </p:sp>
    </p:spTree>
    <p:extLst>
      <p:ext uri="{BB962C8B-B14F-4D97-AF65-F5344CB8AC3E}">
        <p14:creationId xmlns:p14="http://schemas.microsoft.com/office/powerpoint/2010/main" val="353328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94817-C8D5-4040-8913-86407450EF42}"/>
              </a:ext>
            </a:extLst>
          </p:cNvPr>
          <p:cNvSpPr>
            <a:spLocks noGrp="1"/>
          </p:cNvSpPr>
          <p:nvPr>
            <p:ph type="title"/>
          </p:nvPr>
        </p:nvSpPr>
        <p:spPr/>
        <p:txBody>
          <a:bodyPr>
            <a:normAutofit/>
          </a:bodyPr>
          <a:lstStyle/>
          <a:p>
            <a:r>
              <a:rPr lang="en-US" sz="3200" b="1" dirty="0"/>
              <a:t>“Compliance with the requirement of any other law”</a:t>
            </a:r>
            <a:endParaRPr lang="en-IN" sz="3200" dirty="0"/>
          </a:p>
        </p:txBody>
      </p:sp>
      <p:sp>
        <p:nvSpPr>
          <p:cNvPr id="3" name="Content Placeholder 2">
            <a:extLst>
              <a:ext uri="{FF2B5EF4-FFF2-40B4-BE49-F238E27FC236}">
                <a16:creationId xmlns:a16="http://schemas.microsoft.com/office/drawing/2014/main" id="{F3AFA8EB-7ADC-4916-A1F1-AF5EB006F2AD}"/>
              </a:ext>
            </a:extLst>
          </p:cNvPr>
          <p:cNvSpPr>
            <a:spLocks noGrp="1"/>
          </p:cNvSpPr>
          <p:nvPr>
            <p:ph idx="1"/>
          </p:nvPr>
        </p:nvSpPr>
        <p:spPr/>
        <p:txBody>
          <a:bodyPr/>
          <a:lstStyle/>
          <a:p>
            <a:r>
              <a:rPr lang="en-US" dirty="0"/>
              <a:t>The governing law;</a:t>
            </a:r>
          </a:p>
          <a:p>
            <a:r>
              <a:rPr lang="en-US" dirty="0"/>
              <a:t>The constitutional law;</a:t>
            </a:r>
          </a:p>
          <a:p>
            <a:r>
              <a:rPr lang="en-US" dirty="0"/>
              <a:t>Laws relating to employees;</a:t>
            </a:r>
          </a:p>
          <a:p>
            <a:r>
              <a:rPr lang="en-US" dirty="0"/>
              <a:t>Laws relating to the environment;</a:t>
            </a:r>
          </a:p>
          <a:p>
            <a:r>
              <a:rPr lang="en-US" dirty="0"/>
              <a:t>Law relating </a:t>
            </a:r>
            <a:r>
              <a:rPr lang="en-US"/>
              <a:t>to properties.</a:t>
            </a:r>
            <a:endParaRPr lang="en-US" dirty="0"/>
          </a:p>
        </p:txBody>
      </p:sp>
      <p:sp>
        <p:nvSpPr>
          <p:cNvPr id="4" name="Slide Number Placeholder 3">
            <a:extLst>
              <a:ext uri="{FF2B5EF4-FFF2-40B4-BE49-F238E27FC236}">
                <a16:creationId xmlns:a16="http://schemas.microsoft.com/office/drawing/2014/main" id="{9FBC4D0A-E45E-4EDC-A81A-0C69865B530C}"/>
              </a:ext>
            </a:extLst>
          </p:cNvPr>
          <p:cNvSpPr>
            <a:spLocks noGrp="1"/>
          </p:cNvSpPr>
          <p:nvPr>
            <p:ph type="sldNum" sz="quarter" idx="12"/>
          </p:nvPr>
        </p:nvSpPr>
        <p:spPr/>
        <p:txBody>
          <a:bodyPr/>
          <a:lstStyle/>
          <a:p>
            <a:fld id="{9DAD2DFA-8160-4885-AA80-7BB629E1A773}" type="slidenum">
              <a:rPr lang="en-IN" smtClean="0"/>
              <a:t>19</a:t>
            </a:fld>
            <a:endParaRPr lang="en-IN"/>
          </a:p>
        </p:txBody>
      </p:sp>
    </p:spTree>
    <p:extLst>
      <p:ext uri="{BB962C8B-B14F-4D97-AF65-F5344CB8AC3E}">
        <p14:creationId xmlns:p14="http://schemas.microsoft.com/office/powerpoint/2010/main" val="898385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CA02-CC70-4BF9-9181-BA9B5C1E1A2A}"/>
              </a:ext>
            </a:extLst>
          </p:cNvPr>
          <p:cNvSpPr>
            <a:spLocks noGrp="1"/>
          </p:cNvSpPr>
          <p:nvPr>
            <p:ph type="title"/>
          </p:nvPr>
        </p:nvSpPr>
        <p:spPr/>
        <p:txBody>
          <a:bodyPr>
            <a:normAutofit/>
          </a:bodyPr>
          <a:lstStyle/>
          <a:p>
            <a:r>
              <a:rPr lang="en-IN" b="1" dirty="0">
                <a:cs typeface="Times New Roman" panose="02020603050405020304" pitchFamily="18" charset="0"/>
              </a:rPr>
              <a:t>What is "Trust"?	</a:t>
            </a:r>
          </a:p>
        </p:txBody>
      </p:sp>
      <p:sp>
        <p:nvSpPr>
          <p:cNvPr id="3" name="Content Placeholder 2">
            <a:extLst>
              <a:ext uri="{FF2B5EF4-FFF2-40B4-BE49-F238E27FC236}">
                <a16:creationId xmlns:a16="http://schemas.microsoft.com/office/drawing/2014/main" id="{AB273F18-A6E7-409B-974F-3834CDBEEB9D}"/>
              </a:ext>
            </a:extLst>
          </p:cNvPr>
          <p:cNvSpPr>
            <a:spLocks noGrp="1"/>
          </p:cNvSpPr>
          <p:nvPr>
            <p:ph idx="1"/>
          </p:nvPr>
        </p:nvSpPr>
        <p:spPr/>
        <p:txBody>
          <a:bodyPr>
            <a:normAutofit/>
          </a:bodyPr>
          <a:lstStyle/>
          <a:p>
            <a:pPr lvl="1" algn="just">
              <a:buNone/>
            </a:pPr>
            <a:r>
              <a:rPr lang="en-US" sz="3200" dirty="0">
                <a:cs typeface="Times New Roman" panose="02020603050405020304" pitchFamily="18" charset="0"/>
              </a:rPr>
              <a:t>	A “trust” is an </a:t>
            </a:r>
            <a:r>
              <a:rPr lang="en-US" sz="3200" b="1" u="sng" dirty="0">
                <a:solidFill>
                  <a:schemeClr val="tx2">
                    <a:lumMod val="10000"/>
                  </a:schemeClr>
                </a:solidFill>
                <a:cs typeface="Times New Roman" panose="02020603050405020304" pitchFamily="18" charset="0"/>
              </a:rPr>
              <a:t>obligation annexed to the ownership of the property</a:t>
            </a:r>
            <a:r>
              <a:rPr lang="en-US" sz="3200" dirty="0">
                <a:cs typeface="Times New Roman" panose="02020603050405020304" pitchFamily="18" charset="0"/>
              </a:rPr>
              <a:t>, and </a:t>
            </a:r>
            <a:r>
              <a:rPr lang="en-US" sz="3200" u="sng" dirty="0">
                <a:solidFill>
                  <a:schemeClr val="tx2">
                    <a:lumMod val="50000"/>
                  </a:schemeClr>
                </a:solidFill>
                <a:cs typeface="Times New Roman" panose="02020603050405020304" pitchFamily="18" charset="0"/>
              </a:rPr>
              <a:t>arising out of a confidence</a:t>
            </a:r>
            <a:r>
              <a:rPr lang="en-US" sz="3200" dirty="0">
                <a:cs typeface="Times New Roman" panose="02020603050405020304" pitchFamily="18" charset="0"/>
              </a:rPr>
              <a:t> reposed in and accepted by the owner, or declared and accepted by him, </a:t>
            </a:r>
            <a:r>
              <a:rPr lang="en-US" sz="3200" u="sng" dirty="0">
                <a:solidFill>
                  <a:srgbClr val="002060"/>
                </a:solidFill>
                <a:cs typeface="Times New Roman" panose="02020603050405020304" pitchFamily="18" charset="0"/>
              </a:rPr>
              <a:t>for the benefit of another</a:t>
            </a:r>
            <a:r>
              <a:rPr lang="en-US" sz="3200" dirty="0">
                <a:cs typeface="Times New Roman" panose="02020603050405020304" pitchFamily="18" charset="0"/>
              </a:rPr>
              <a:t>, or of another &amp; the owner.</a:t>
            </a:r>
          </a:p>
          <a:p>
            <a:pPr lvl="1" algn="just">
              <a:buNone/>
            </a:pPr>
            <a:r>
              <a:rPr lang="en-US" sz="3200" dirty="0">
                <a:cs typeface="Times New Roman" panose="02020603050405020304" pitchFamily="18" charset="0"/>
              </a:rPr>
              <a:t>   (Section 3 of Indian Trusts Act, 1882)</a:t>
            </a:r>
          </a:p>
          <a:p>
            <a:pPr lvl="1" algn="just">
              <a:buNone/>
            </a:pPr>
            <a:endParaRPr lang="en-US" sz="3200" dirty="0">
              <a:cs typeface="Times New Roman" panose="02020603050405020304" pitchFamily="18" charset="0"/>
            </a:endParaRPr>
          </a:p>
          <a:p>
            <a:pPr algn="just"/>
            <a:endParaRPr lang="en-IN" sz="32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F27A86-3788-411D-9D80-24C00892D27F}"/>
              </a:ext>
            </a:extLst>
          </p:cNvPr>
          <p:cNvSpPr>
            <a:spLocks noGrp="1"/>
          </p:cNvSpPr>
          <p:nvPr>
            <p:ph type="sldNum" sz="quarter" idx="12"/>
          </p:nvPr>
        </p:nvSpPr>
        <p:spPr/>
        <p:txBody>
          <a:bodyPr/>
          <a:lstStyle/>
          <a:p>
            <a:fld id="{9DAD2DFA-8160-4885-AA80-7BB629E1A773}" type="slidenum">
              <a:rPr lang="en-IN" smtClean="0"/>
              <a:t>2</a:t>
            </a:fld>
            <a:endParaRPr lang="en-IN"/>
          </a:p>
        </p:txBody>
      </p:sp>
    </p:spTree>
    <p:extLst>
      <p:ext uri="{BB962C8B-B14F-4D97-AF65-F5344CB8AC3E}">
        <p14:creationId xmlns:p14="http://schemas.microsoft.com/office/powerpoint/2010/main" val="372903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0C807-7123-4515-8916-BDF88069CA35}"/>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6A86DC33-745B-4894-BE67-9CECDEDD5363}"/>
              </a:ext>
            </a:extLst>
          </p:cNvPr>
          <p:cNvSpPr>
            <a:spLocks noGrp="1"/>
          </p:cNvSpPr>
          <p:nvPr>
            <p:ph idx="1"/>
          </p:nvPr>
        </p:nvSpPr>
        <p:spPr/>
        <p:txBody>
          <a:bodyPr/>
          <a:lstStyle/>
          <a:p>
            <a:pPr algn="ctr">
              <a:buNone/>
            </a:pPr>
            <a:r>
              <a:rPr lang="en-US" sz="2800" b="1" dirty="0">
                <a:cs typeface="Times New Roman" panose="02020603050405020304" pitchFamily="18" charset="0"/>
              </a:rPr>
              <a:t>Points to ponder</a:t>
            </a:r>
          </a:p>
          <a:p>
            <a:pPr algn="just">
              <a:buFont typeface="Wingdings" pitchFamily="2" charset="2"/>
              <a:buChar char="Ø"/>
            </a:pPr>
            <a:r>
              <a:rPr lang="en-US" dirty="0">
                <a:cs typeface="Times New Roman" panose="02020603050405020304" pitchFamily="18" charset="0"/>
              </a:rPr>
              <a:t>What is non – compliance as contemplated in Sec. 12AB?</a:t>
            </a:r>
          </a:p>
          <a:p>
            <a:pPr algn="just">
              <a:buFont typeface="Wingdings" pitchFamily="2" charset="2"/>
              <a:buChar char="Ø"/>
            </a:pPr>
            <a:r>
              <a:rPr lang="en-US" dirty="0">
                <a:cs typeface="Times New Roman" panose="02020603050405020304" pitchFamily="18" charset="0"/>
              </a:rPr>
              <a:t>Does non-compliance contemplates procedural as well as substantive lapses on the part of Trust while conduct of its activities?</a:t>
            </a:r>
          </a:p>
          <a:p>
            <a:pPr algn="just">
              <a:buFont typeface="Wingdings" pitchFamily="2" charset="2"/>
              <a:buChar char="Ø"/>
            </a:pPr>
            <a:r>
              <a:rPr lang="en-US" dirty="0">
                <a:cs typeface="Times New Roman" panose="02020603050405020304" pitchFamily="18" charset="0"/>
              </a:rPr>
              <a:t>Does non-compliance contemplated in Sec. 12AB is capricious &amp; registration of Trusts will depend on the will, whim &amp; fancies of the Pr. CIT or CIT?</a:t>
            </a:r>
            <a:endParaRPr lang="en-IN" dirty="0">
              <a:cs typeface="Times New Roman" panose="02020603050405020304" pitchFamily="18" charset="0"/>
            </a:endParaRPr>
          </a:p>
          <a:p>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929DC01-C7B3-4279-9662-245E4BA44A5B}"/>
              </a:ext>
            </a:extLst>
          </p:cNvPr>
          <p:cNvSpPr>
            <a:spLocks noGrp="1"/>
          </p:cNvSpPr>
          <p:nvPr>
            <p:ph type="sldNum" sz="quarter" idx="12"/>
          </p:nvPr>
        </p:nvSpPr>
        <p:spPr/>
        <p:txBody>
          <a:bodyPr/>
          <a:lstStyle/>
          <a:p>
            <a:fld id="{9DAD2DFA-8160-4885-AA80-7BB629E1A773}" type="slidenum">
              <a:rPr lang="en-IN" smtClean="0"/>
              <a:t>20</a:t>
            </a:fld>
            <a:endParaRPr lang="en-IN"/>
          </a:p>
        </p:txBody>
      </p:sp>
    </p:spTree>
    <p:extLst>
      <p:ext uri="{BB962C8B-B14F-4D97-AF65-F5344CB8AC3E}">
        <p14:creationId xmlns:p14="http://schemas.microsoft.com/office/powerpoint/2010/main" val="2052428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F872-8162-4579-B32F-D35C7CBA982C}"/>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DF4695BA-D21A-4CB7-9682-BBE787CE26D0}"/>
              </a:ext>
            </a:extLst>
          </p:cNvPr>
          <p:cNvSpPr>
            <a:spLocks noGrp="1"/>
          </p:cNvSpPr>
          <p:nvPr>
            <p:ph idx="1"/>
          </p:nvPr>
        </p:nvSpPr>
        <p:spPr/>
        <p:txBody>
          <a:bodyPr/>
          <a:lstStyle/>
          <a:p>
            <a:pPr algn="just">
              <a:buNone/>
            </a:pPr>
            <a:r>
              <a:rPr lang="en-US" dirty="0">
                <a:cs typeface="Times New Roman" panose="02020603050405020304" pitchFamily="18" charset="0"/>
              </a:rPr>
              <a:t>	“No hard &amp; fast line can be drawn between a nullity &amp; irregularity; but this much is clear, that an irregularity is a deviation from the rule of law which does not take away the foundation or authority for the proceeding, or apply to its whole operation, whereas a nullity is a proceeding that is taken without any foundation for it, or is so essentially defective as to be of no avail or effect whatever, or is void and incapable of being validated.”</a:t>
            </a:r>
          </a:p>
          <a:p>
            <a:pPr algn="just">
              <a:buNone/>
            </a:pPr>
            <a:r>
              <a:rPr lang="en-US" dirty="0">
                <a:cs typeface="Times New Roman" panose="02020603050405020304" pitchFamily="18" charset="0"/>
              </a:rPr>
              <a:t>	</a:t>
            </a:r>
            <a:r>
              <a:rPr lang="en-US" b="1" dirty="0">
                <a:cs typeface="Times New Roman" panose="02020603050405020304" pitchFamily="18" charset="0"/>
              </a:rPr>
              <a:t>[Dhirendra Nath </a:t>
            </a:r>
            <a:r>
              <a:rPr lang="en-US" b="1" dirty="0" err="1">
                <a:cs typeface="Times New Roman" panose="02020603050405020304" pitchFamily="18" charset="0"/>
              </a:rPr>
              <a:t>Gorai</a:t>
            </a:r>
            <a:r>
              <a:rPr lang="en-US" b="1" dirty="0">
                <a:cs typeface="Times New Roman" panose="02020603050405020304" pitchFamily="18" charset="0"/>
              </a:rPr>
              <a:t> Vs Sudhir Chandra Ghose 1964 AIR 1300 SC]</a:t>
            </a:r>
            <a:endParaRPr lang="en-IN" b="1" dirty="0">
              <a:cs typeface="Times New Roman" panose="02020603050405020304" pitchFamily="18" charset="0"/>
            </a:endParaRPr>
          </a:p>
          <a:p>
            <a:pPr algn="just"/>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1957730-F35B-49BA-841D-45872C84B7C4}"/>
              </a:ext>
            </a:extLst>
          </p:cNvPr>
          <p:cNvSpPr>
            <a:spLocks noGrp="1"/>
          </p:cNvSpPr>
          <p:nvPr>
            <p:ph type="sldNum" sz="quarter" idx="12"/>
          </p:nvPr>
        </p:nvSpPr>
        <p:spPr/>
        <p:txBody>
          <a:bodyPr/>
          <a:lstStyle/>
          <a:p>
            <a:fld id="{9DAD2DFA-8160-4885-AA80-7BB629E1A773}" type="slidenum">
              <a:rPr lang="en-IN" smtClean="0"/>
              <a:t>21</a:t>
            </a:fld>
            <a:endParaRPr lang="en-IN"/>
          </a:p>
        </p:txBody>
      </p:sp>
    </p:spTree>
    <p:extLst>
      <p:ext uri="{BB962C8B-B14F-4D97-AF65-F5344CB8AC3E}">
        <p14:creationId xmlns:p14="http://schemas.microsoft.com/office/powerpoint/2010/main" val="3653741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D98C6-2D67-46E9-B6FB-93AE2640D6A1}"/>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dirty="0"/>
          </a:p>
        </p:txBody>
      </p:sp>
      <p:sp>
        <p:nvSpPr>
          <p:cNvPr id="3" name="Content Placeholder 2">
            <a:extLst>
              <a:ext uri="{FF2B5EF4-FFF2-40B4-BE49-F238E27FC236}">
                <a16:creationId xmlns:a16="http://schemas.microsoft.com/office/drawing/2014/main" id="{6CFD6AB2-3D69-4D1D-9274-ED5ECF984A27}"/>
              </a:ext>
            </a:extLst>
          </p:cNvPr>
          <p:cNvSpPr>
            <a:spLocks noGrp="1"/>
          </p:cNvSpPr>
          <p:nvPr>
            <p:ph idx="1"/>
          </p:nvPr>
        </p:nvSpPr>
        <p:spPr/>
        <p:txBody>
          <a:bodyPr/>
          <a:lstStyle/>
          <a:p>
            <a:pPr algn="ctr">
              <a:buNone/>
            </a:pPr>
            <a:r>
              <a:rPr lang="en-US" b="1" dirty="0"/>
              <a:t>Test to determine Irregularity &amp; Nullity</a:t>
            </a:r>
          </a:p>
          <a:p>
            <a:pPr algn="just">
              <a:buNone/>
            </a:pPr>
            <a:r>
              <a:rPr lang="en-US" dirty="0"/>
              <a:t>	“It is sometimes difficult to distinguish between irregularity &amp; nullity; but the safest rule to determine what is irregularity &amp; what is nullity is to see whether the party can waive the objection; if he can waive it, it amounts to an irregularity; if he cannot, it is a nullity.”</a:t>
            </a:r>
          </a:p>
          <a:p>
            <a:pPr algn="just">
              <a:buNone/>
            </a:pPr>
            <a:r>
              <a:rPr lang="en-US" dirty="0"/>
              <a:t>	- Justice Coleridge in Holms Vs Russell.</a:t>
            </a:r>
          </a:p>
          <a:p>
            <a:pPr marL="0" indent="0">
              <a:buNone/>
            </a:pPr>
            <a:endParaRPr lang="en-IN" dirty="0"/>
          </a:p>
        </p:txBody>
      </p:sp>
      <p:sp>
        <p:nvSpPr>
          <p:cNvPr id="4" name="Slide Number Placeholder 3">
            <a:extLst>
              <a:ext uri="{FF2B5EF4-FFF2-40B4-BE49-F238E27FC236}">
                <a16:creationId xmlns:a16="http://schemas.microsoft.com/office/drawing/2014/main" id="{48C86FC9-95B4-4CCF-8E5C-C06A95413F38}"/>
              </a:ext>
            </a:extLst>
          </p:cNvPr>
          <p:cNvSpPr>
            <a:spLocks noGrp="1"/>
          </p:cNvSpPr>
          <p:nvPr>
            <p:ph type="sldNum" sz="quarter" idx="12"/>
          </p:nvPr>
        </p:nvSpPr>
        <p:spPr/>
        <p:txBody>
          <a:bodyPr/>
          <a:lstStyle/>
          <a:p>
            <a:fld id="{9DAD2DFA-8160-4885-AA80-7BB629E1A773}" type="slidenum">
              <a:rPr lang="en-IN" smtClean="0"/>
              <a:t>22</a:t>
            </a:fld>
            <a:endParaRPr lang="en-IN"/>
          </a:p>
        </p:txBody>
      </p:sp>
    </p:spTree>
    <p:extLst>
      <p:ext uri="{BB962C8B-B14F-4D97-AF65-F5344CB8AC3E}">
        <p14:creationId xmlns:p14="http://schemas.microsoft.com/office/powerpoint/2010/main" val="12734118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2BEF8-2D89-45E2-9B0E-835AC7B187BF}"/>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A2F3955-6028-4946-8CC3-FE64B425FEF1}"/>
              </a:ext>
            </a:extLst>
          </p:cNvPr>
          <p:cNvSpPr>
            <a:spLocks noGrp="1"/>
          </p:cNvSpPr>
          <p:nvPr>
            <p:ph idx="1"/>
          </p:nvPr>
        </p:nvSpPr>
        <p:spPr/>
        <p:txBody>
          <a:bodyPr>
            <a:normAutofit/>
          </a:bodyPr>
          <a:lstStyle/>
          <a:p>
            <a:pPr>
              <a:buFont typeface="Wingdings" pitchFamily="2" charset="2"/>
              <a:buChar char="Ø"/>
            </a:pPr>
            <a:r>
              <a:rPr lang="en-US" dirty="0">
                <a:cs typeface="Times New Roman" panose="02020603050405020304" pitchFamily="18" charset="0"/>
              </a:rPr>
              <a:t>Simultaneous registration not permissible : -</a:t>
            </a:r>
          </a:p>
          <a:p>
            <a:pPr algn="just">
              <a:buNone/>
            </a:pPr>
            <a:r>
              <a:rPr lang="en-US" dirty="0">
                <a:cs typeface="Times New Roman" panose="02020603050405020304" pitchFamily="18" charset="0"/>
              </a:rPr>
              <a:t>  	    	Section 11 has been amended to insert new provisos to sub-section (7).  These provisos prohibit simultaneous registration U/s 10(23C) / 10(46) &amp; 12AA / 12AB. </a:t>
            </a:r>
            <a:r>
              <a:rPr lang="en-IN" dirty="0">
                <a:cs typeface="Times New Roman" panose="02020603050405020304" pitchFamily="18" charset="0"/>
              </a:rPr>
              <a:t>The proposed amendments gives an option to the institution to get its registration u/s 12AA / 12AB operative by making application. However, in such circumstances, the Trust will not be entitled to get benefit of section 10(23C) approval / 10(46) notification. The procedure for making registration operative again is given in the amended provisions.</a:t>
            </a:r>
          </a:p>
          <a:p>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52332B-F9A5-4C06-958E-58DE041461A5}"/>
              </a:ext>
            </a:extLst>
          </p:cNvPr>
          <p:cNvSpPr>
            <a:spLocks noGrp="1"/>
          </p:cNvSpPr>
          <p:nvPr>
            <p:ph type="sldNum" sz="quarter" idx="12"/>
          </p:nvPr>
        </p:nvSpPr>
        <p:spPr/>
        <p:txBody>
          <a:bodyPr/>
          <a:lstStyle/>
          <a:p>
            <a:fld id="{9DAD2DFA-8160-4885-AA80-7BB629E1A773}" type="slidenum">
              <a:rPr lang="en-IN" smtClean="0"/>
              <a:t>23</a:t>
            </a:fld>
            <a:endParaRPr lang="en-IN"/>
          </a:p>
        </p:txBody>
      </p:sp>
    </p:spTree>
    <p:extLst>
      <p:ext uri="{BB962C8B-B14F-4D97-AF65-F5344CB8AC3E}">
        <p14:creationId xmlns:p14="http://schemas.microsoft.com/office/powerpoint/2010/main" val="2748417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317C-2556-4D39-B416-C3F6BAF91AA9}"/>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FD4D75C1-C925-4A27-A55B-7FABCBBA5C32}"/>
              </a:ext>
            </a:extLst>
          </p:cNvPr>
          <p:cNvSpPr>
            <a:spLocks noGrp="1"/>
          </p:cNvSpPr>
          <p:nvPr>
            <p:ph idx="1"/>
          </p:nvPr>
        </p:nvSpPr>
        <p:spPr/>
        <p:txBody>
          <a:bodyPr/>
          <a:lstStyle/>
          <a:p>
            <a:pPr algn="just">
              <a:buFont typeface="Wingdings" pitchFamily="2" charset="2"/>
              <a:buChar char="Ø"/>
            </a:pPr>
            <a:r>
              <a:rPr lang="en-US" dirty="0">
                <a:cs typeface="Times New Roman" panose="02020603050405020304" pitchFamily="18" charset="0"/>
              </a:rPr>
              <a:t>Insertion of sub-clauses (viii) &amp; (ix) in Sec. 80G(5) :</a:t>
            </a:r>
          </a:p>
          <a:p>
            <a:pPr algn="just">
              <a:buNone/>
            </a:pPr>
            <a:r>
              <a:rPr lang="en-US" dirty="0">
                <a:cs typeface="Times New Roman" panose="02020603050405020304" pitchFamily="18" charset="0"/>
              </a:rPr>
              <a:t>		The Charitable Trust or Institution shall mandatorily file a statement of receipts of donations to the prescribed Income Tax Authority.  In addition to above, the Charitable Trust or Institution shall provide the donor a certificate specifying the amount of donation in such manner, containing such particulars and within such time from the date of receipt of donation, as may be prescribed.</a:t>
            </a:r>
            <a:endParaRPr lang="en-IN" dirty="0">
              <a:cs typeface="Times New Roman" panose="02020603050405020304" pitchFamily="18" charset="0"/>
            </a:endParaRPr>
          </a:p>
          <a:p>
            <a:pPr algn="just"/>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4CF4A84-7110-4CD5-8D30-A7EC477AC259}"/>
              </a:ext>
            </a:extLst>
          </p:cNvPr>
          <p:cNvSpPr>
            <a:spLocks noGrp="1"/>
          </p:cNvSpPr>
          <p:nvPr>
            <p:ph type="sldNum" sz="quarter" idx="12"/>
          </p:nvPr>
        </p:nvSpPr>
        <p:spPr/>
        <p:txBody>
          <a:bodyPr/>
          <a:lstStyle/>
          <a:p>
            <a:fld id="{9DAD2DFA-8160-4885-AA80-7BB629E1A773}" type="slidenum">
              <a:rPr lang="en-IN" smtClean="0"/>
              <a:t>24</a:t>
            </a:fld>
            <a:endParaRPr lang="en-IN"/>
          </a:p>
        </p:txBody>
      </p:sp>
    </p:spTree>
    <p:extLst>
      <p:ext uri="{BB962C8B-B14F-4D97-AF65-F5344CB8AC3E}">
        <p14:creationId xmlns:p14="http://schemas.microsoft.com/office/powerpoint/2010/main" val="509591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D463-777A-44E3-AB82-FEC6822D4E60}"/>
              </a:ext>
            </a:extLst>
          </p:cNvPr>
          <p:cNvSpPr>
            <a:spLocks noGrp="1"/>
          </p:cNvSpPr>
          <p:nvPr>
            <p:ph type="title"/>
          </p:nvPr>
        </p:nvSpPr>
        <p:spPr/>
        <p:txBody>
          <a:bodyPr>
            <a:normAutofit/>
          </a:bodyPr>
          <a:lstStyle/>
          <a:p>
            <a:r>
              <a:rPr lang="en-US" sz="3200" b="1" dirty="0">
                <a:cs typeface="Times New Roman" panose="02020603050405020304" pitchFamily="18" charset="0"/>
              </a:rPr>
              <a:t>Recent Amendments in Taxation of Charitable Trusts</a:t>
            </a:r>
            <a:endParaRPr lang="en-IN" sz="3200" b="1" dirty="0"/>
          </a:p>
        </p:txBody>
      </p:sp>
      <p:sp>
        <p:nvSpPr>
          <p:cNvPr id="3" name="Content Placeholder 2">
            <a:extLst>
              <a:ext uri="{FF2B5EF4-FFF2-40B4-BE49-F238E27FC236}">
                <a16:creationId xmlns:a16="http://schemas.microsoft.com/office/drawing/2014/main" id="{CF2714E4-483B-4BFE-8CB2-B20CF97E969D}"/>
              </a:ext>
            </a:extLst>
          </p:cNvPr>
          <p:cNvSpPr>
            <a:spLocks noGrp="1"/>
          </p:cNvSpPr>
          <p:nvPr>
            <p:ph idx="1"/>
          </p:nvPr>
        </p:nvSpPr>
        <p:spPr/>
        <p:txBody>
          <a:bodyPr/>
          <a:lstStyle/>
          <a:p>
            <a:pPr>
              <a:buFont typeface="Wingdings" pitchFamily="2" charset="2"/>
              <a:buChar char="Ø"/>
            </a:pPr>
            <a:r>
              <a:rPr lang="en-US" dirty="0">
                <a:cs typeface="Times New Roman" panose="02020603050405020304" pitchFamily="18" charset="0"/>
              </a:rPr>
              <a:t>Amendment to Section 80GGA(2A) :</a:t>
            </a:r>
          </a:p>
          <a:p>
            <a:pPr algn="just">
              <a:buNone/>
            </a:pPr>
            <a:r>
              <a:rPr lang="en-US" dirty="0">
                <a:cs typeface="Times New Roman" panose="02020603050405020304" pitchFamily="18" charset="0"/>
              </a:rPr>
              <a:t>				No deduction shall be allowed to the donor U/s 80GGA in respect of donations exceeding amount of Rs. 2,000.00 unless donations is paid in any other mode other than cash.</a:t>
            </a:r>
            <a:endParaRPr lang="en-IN" dirty="0">
              <a:cs typeface="Times New Roman" panose="02020603050405020304" pitchFamily="18" charset="0"/>
            </a:endParaRPr>
          </a:p>
          <a:p>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AD8776A-E636-4A45-80DA-21EE5A6E3038}"/>
              </a:ext>
            </a:extLst>
          </p:cNvPr>
          <p:cNvSpPr>
            <a:spLocks noGrp="1"/>
          </p:cNvSpPr>
          <p:nvPr>
            <p:ph type="sldNum" sz="quarter" idx="12"/>
          </p:nvPr>
        </p:nvSpPr>
        <p:spPr/>
        <p:txBody>
          <a:bodyPr/>
          <a:lstStyle/>
          <a:p>
            <a:fld id="{9DAD2DFA-8160-4885-AA80-7BB629E1A773}" type="slidenum">
              <a:rPr lang="en-IN" smtClean="0"/>
              <a:t>25</a:t>
            </a:fld>
            <a:endParaRPr lang="en-IN"/>
          </a:p>
        </p:txBody>
      </p:sp>
    </p:spTree>
    <p:extLst>
      <p:ext uri="{BB962C8B-B14F-4D97-AF65-F5344CB8AC3E}">
        <p14:creationId xmlns:p14="http://schemas.microsoft.com/office/powerpoint/2010/main" val="1075792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7CAA-D359-4B59-8D99-9A68D90B1C42}"/>
              </a:ext>
            </a:extLst>
          </p:cNvPr>
          <p:cNvSpPr>
            <a:spLocks noGrp="1"/>
          </p:cNvSpPr>
          <p:nvPr>
            <p:ph type="title"/>
          </p:nvPr>
        </p:nvSpPr>
        <p:spPr/>
        <p:txBody>
          <a:bodyPr/>
          <a:lstStyle/>
          <a:p>
            <a:r>
              <a:rPr lang="en-US" b="1" dirty="0"/>
              <a:t>Audit of the Charitable Trusts or Institutions</a:t>
            </a:r>
            <a:endParaRPr lang="en-IN" b="1" dirty="0"/>
          </a:p>
        </p:txBody>
      </p:sp>
      <p:sp>
        <p:nvSpPr>
          <p:cNvPr id="3" name="Text Placeholder 2">
            <a:extLst>
              <a:ext uri="{FF2B5EF4-FFF2-40B4-BE49-F238E27FC236}">
                <a16:creationId xmlns:a16="http://schemas.microsoft.com/office/drawing/2014/main" id="{EB3F1AB8-4119-42F8-9D55-6289C00B58BA}"/>
              </a:ext>
            </a:extLst>
          </p:cNvPr>
          <p:cNvSpPr>
            <a:spLocks noGrp="1"/>
          </p:cNvSpPr>
          <p:nvPr>
            <p:ph type="body" idx="1"/>
          </p:nvPr>
        </p:nvSpPr>
        <p:spPr/>
        <p:txBody>
          <a:bodyPr/>
          <a:lstStyle/>
          <a:p>
            <a:r>
              <a:rPr lang="en-US" b="1" dirty="0"/>
              <a:t>Issues in Maharashtra Public Trusts Act, 1950 &amp; Income Tax Act, 1961</a:t>
            </a:r>
            <a:endParaRPr lang="en-IN" b="1" dirty="0"/>
          </a:p>
        </p:txBody>
      </p:sp>
      <p:sp>
        <p:nvSpPr>
          <p:cNvPr id="4" name="Slide Number Placeholder 3">
            <a:extLst>
              <a:ext uri="{FF2B5EF4-FFF2-40B4-BE49-F238E27FC236}">
                <a16:creationId xmlns:a16="http://schemas.microsoft.com/office/drawing/2014/main" id="{E3DBFF57-FF18-4CEB-91A4-8CDCCE29D2D5}"/>
              </a:ext>
            </a:extLst>
          </p:cNvPr>
          <p:cNvSpPr>
            <a:spLocks noGrp="1"/>
          </p:cNvSpPr>
          <p:nvPr>
            <p:ph type="sldNum" sz="quarter" idx="12"/>
          </p:nvPr>
        </p:nvSpPr>
        <p:spPr/>
        <p:txBody>
          <a:bodyPr/>
          <a:lstStyle/>
          <a:p>
            <a:fld id="{9DAD2DFA-8160-4885-AA80-7BB629E1A773}" type="slidenum">
              <a:rPr lang="en-IN" smtClean="0"/>
              <a:t>26</a:t>
            </a:fld>
            <a:endParaRPr lang="en-IN"/>
          </a:p>
        </p:txBody>
      </p:sp>
    </p:spTree>
    <p:extLst>
      <p:ext uri="{BB962C8B-B14F-4D97-AF65-F5344CB8AC3E}">
        <p14:creationId xmlns:p14="http://schemas.microsoft.com/office/powerpoint/2010/main" val="2502297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39F0F-E195-4373-AA73-678D6FB33FF4}"/>
              </a:ext>
            </a:extLst>
          </p:cNvPr>
          <p:cNvSpPr>
            <a:spLocks noGrp="1"/>
          </p:cNvSpPr>
          <p:nvPr>
            <p:ph type="title"/>
          </p:nvPr>
        </p:nvSpPr>
        <p:spPr/>
        <p:txBody>
          <a:bodyPr>
            <a:normAutofit fontScale="90000"/>
          </a:bodyPr>
          <a:lstStyle/>
          <a:p>
            <a:r>
              <a:rPr lang="en-US" b="1" dirty="0"/>
              <a:t>Audit of Charitable Trusts or Institutions</a:t>
            </a:r>
            <a:endParaRPr lang="en-IN" b="1" dirty="0"/>
          </a:p>
        </p:txBody>
      </p:sp>
      <p:sp>
        <p:nvSpPr>
          <p:cNvPr id="3" name="Content Placeholder 2">
            <a:extLst>
              <a:ext uri="{FF2B5EF4-FFF2-40B4-BE49-F238E27FC236}">
                <a16:creationId xmlns:a16="http://schemas.microsoft.com/office/drawing/2014/main" id="{6C9145BF-5CEF-4324-8352-A899C19BC1B8}"/>
              </a:ext>
            </a:extLst>
          </p:cNvPr>
          <p:cNvSpPr>
            <a:spLocks noGrp="1"/>
          </p:cNvSpPr>
          <p:nvPr>
            <p:ph idx="1"/>
          </p:nvPr>
        </p:nvSpPr>
        <p:spPr/>
        <p:txBody>
          <a:bodyPr/>
          <a:lstStyle/>
          <a:p>
            <a:pPr algn="just"/>
            <a:r>
              <a:rPr lang="en-US" dirty="0"/>
              <a:t>What the Indian Evidence Act, 1872 says about the admissibility of accounting entries as evidence?</a:t>
            </a:r>
          </a:p>
          <a:p>
            <a:pPr algn="just"/>
            <a:r>
              <a:rPr lang="en-US" dirty="0"/>
              <a:t>Is the auditor a public servant within the meaning of the Indian Penal Code, 1860?</a:t>
            </a:r>
            <a:endParaRPr lang="en-IN" dirty="0"/>
          </a:p>
        </p:txBody>
      </p:sp>
      <p:sp>
        <p:nvSpPr>
          <p:cNvPr id="4" name="Slide Number Placeholder 3">
            <a:extLst>
              <a:ext uri="{FF2B5EF4-FFF2-40B4-BE49-F238E27FC236}">
                <a16:creationId xmlns:a16="http://schemas.microsoft.com/office/drawing/2014/main" id="{63B8C63B-CB5A-49A3-B8F7-3FB1582F71A1}"/>
              </a:ext>
            </a:extLst>
          </p:cNvPr>
          <p:cNvSpPr>
            <a:spLocks noGrp="1"/>
          </p:cNvSpPr>
          <p:nvPr>
            <p:ph type="sldNum" sz="quarter" idx="12"/>
          </p:nvPr>
        </p:nvSpPr>
        <p:spPr/>
        <p:txBody>
          <a:bodyPr/>
          <a:lstStyle/>
          <a:p>
            <a:fld id="{9DAD2DFA-8160-4885-AA80-7BB629E1A773}" type="slidenum">
              <a:rPr lang="en-IN" smtClean="0"/>
              <a:t>27</a:t>
            </a:fld>
            <a:endParaRPr lang="en-IN"/>
          </a:p>
        </p:txBody>
      </p:sp>
    </p:spTree>
    <p:extLst>
      <p:ext uri="{BB962C8B-B14F-4D97-AF65-F5344CB8AC3E}">
        <p14:creationId xmlns:p14="http://schemas.microsoft.com/office/powerpoint/2010/main" val="151309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294B-9EB2-4312-80EE-0E60AA176071}"/>
              </a:ext>
            </a:extLst>
          </p:cNvPr>
          <p:cNvSpPr>
            <a:spLocks noGrp="1"/>
          </p:cNvSpPr>
          <p:nvPr>
            <p:ph type="title"/>
          </p:nvPr>
        </p:nvSpPr>
        <p:spPr/>
        <p:txBody>
          <a:bodyPr>
            <a:normAutofit fontScale="90000"/>
          </a:bodyPr>
          <a:lstStyle/>
          <a:p>
            <a:r>
              <a:rPr lang="en-US" b="1" dirty="0"/>
              <a:t>Audit of Charitable Trusts or Institutions</a:t>
            </a:r>
            <a:endParaRPr lang="en-IN" dirty="0"/>
          </a:p>
        </p:txBody>
      </p:sp>
      <p:sp>
        <p:nvSpPr>
          <p:cNvPr id="3" name="Content Placeholder 2">
            <a:extLst>
              <a:ext uri="{FF2B5EF4-FFF2-40B4-BE49-F238E27FC236}">
                <a16:creationId xmlns:a16="http://schemas.microsoft.com/office/drawing/2014/main" id="{631F6FE8-DFEF-454F-B863-E360A1C58426}"/>
              </a:ext>
            </a:extLst>
          </p:cNvPr>
          <p:cNvSpPr>
            <a:spLocks noGrp="1"/>
          </p:cNvSpPr>
          <p:nvPr>
            <p:ph idx="1"/>
          </p:nvPr>
        </p:nvSpPr>
        <p:spPr/>
        <p:txBody>
          <a:bodyPr/>
          <a:lstStyle/>
          <a:p>
            <a:pPr marL="0" indent="0" algn="just">
              <a:buNone/>
            </a:pPr>
            <a:r>
              <a:rPr lang="en-US" b="1" dirty="0"/>
              <a:t>Entries in the books of account including those maintained in an electronic form when relevant (Section 34 of the Indian Evidence Act, 1872): -</a:t>
            </a:r>
            <a:endParaRPr lang="en-US" dirty="0"/>
          </a:p>
          <a:p>
            <a:pPr marL="0" indent="0" algn="just">
              <a:buNone/>
            </a:pPr>
            <a:r>
              <a:rPr lang="en-US" dirty="0"/>
              <a:t>	Entries in the books of account, including those maintained in electronic form, </a:t>
            </a:r>
            <a:r>
              <a:rPr lang="en-US" b="1" dirty="0"/>
              <a:t>regularly kept in the course of business</a:t>
            </a:r>
            <a:r>
              <a:rPr lang="en-US" dirty="0"/>
              <a:t>, are relevant whenever they refer to a matter into which the Court has to inquire, </a:t>
            </a:r>
            <a:r>
              <a:rPr lang="en-US" b="1" dirty="0"/>
              <a:t>but such statements shall not alone be sufficient evidence to charge any person with liability.</a:t>
            </a:r>
            <a:endParaRPr lang="en-IN" b="1" dirty="0"/>
          </a:p>
        </p:txBody>
      </p:sp>
      <p:sp>
        <p:nvSpPr>
          <p:cNvPr id="4" name="Slide Number Placeholder 3">
            <a:extLst>
              <a:ext uri="{FF2B5EF4-FFF2-40B4-BE49-F238E27FC236}">
                <a16:creationId xmlns:a16="http://schemas.microsoft.com/office/drawing/2014/main" id="{2224CD36-9848-4FE7-8DF0-C56101FA87EC}"/>
              </a:ext>
            </a:extLst>
          </p:cNvPr>
          <p:cNvSpPr>
            <a:spLocks noGrp="1"/>
          </p:cNvSpPr>
          <p:nvPr>
            <p:ph type="sldNum" sz="quarter" idx="12"/>
          </p:nvPr>
        </p:nvSpPr>
        <p:spPr/>
        <p:txBody>
          <a:bodyPr/>
          <a:lstStyle/>
          <a:p>
            <a:fld id="{9DAD2DFA-8160-4885-AA80-7BB629E1A773}" type="slidenum">
              <a:rPr lang="en-IN" smtClean="0"/>
              <a:t>28</a:t>
            </a:fld>
            <a:endParaRPr lang="en-IN"/>
          </a:p>
        </p:txBody>
      </p:sp>
    </p:spTree>
    <p:extLst>
      <p:ext uri="{BB962C8B-B14F-4D97-AF65-F5344CB8AC3E}">
        <p14:creationId xmlns:p14="http://schemas.microsoft.com/office/powerpoint/2010/main" val="1712197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A85A-DB01-46FD-A092-A30DFBAC705E}"/>
              </a:ext>
            </a:extLst>
          </p:cNvPr>
          <p:cNvSpPr>
            <a:spLocks noGrp="1"/>
          </p:cNvSpPr>
          <p:nvPr>
            <p:ph type="title"/>
          </p:nvPr>
        </p:nvSpPr>
        <p:spPr/>
        <p:txBody>
          <a:bodyPr>
            <a:normAutofit fontScale="90000"/>
          </a:bodyPr>
          <a:lstStyle/>
          <a:p>
            <a:r>
              <a:rPr lang="en-US" b="1" dirty="0"/>
              <a:t>Audit of Charitable Trusts or Institutions</a:t>
            </a:r>
            <a:endParaRPr lang="en-IN" dirty="0"/>
          </a:p>
        </p:txBody>
      </p:sp>
      <p:sp>
        <p:nvSpPr>
          <p:cNvPr id="3" name="Content Placeholder 2">
            <a:extLst>
              <a:ext uri="{FF2B5EF4-FFF2-40B4-BE49-F238E27FC236}">
                <a16:creationId xmlns:a16="http://schemas.microsoft.com/office/drawing/2014/main" id="{4212A2F3-E38D-4938-9ADA-4AF1D66ED307}"/>
              </a:ext>
            </a:extLst>
          </p:cNvPr>
          <p:cNvSpPr>
            <a:spLocks noGrp="1"/>
          </p:cNvSpPr>
          <p:nvPr>
            <p:ph idx="1"/>
          </p:nvPr>
        </p:nvSpPr>
        <p:spPr/>
        <p:txBody>
          <a:bodyPr>
            <a:normAutofit fontScale="92500" lnSpcReduction="10000"/>
          </a:bodyPr>
          <a:lstStyle/>
          <a:p>
            <a:pPr algn="just"/>
            <a:r>
              <a:rPr lang="en-US" dirty="0"/>
              <a:t>As per Section 21 of the Indian Penal Code, 1860, the words “public servant” denote a person falling under any of the descriptions hereinafter following, namely – </a:t>
            </a:r>
            <a:endParaRPr lang="en-IN" dirty="0"/>
          </a:p>
          <a:p>
            <a:pPr algn="just"/>
            <a:r>
              <a:rPr lang="en-IN" b="1" dirty="0"/>
              <a:t>Ninth</a:t>
            </a:r>
            <a:r>
              <a:rPr lang="en-IN" dirty="0"/>
              <a:t> – Every officer whose duty it is, such as officer, to take, receive, keep or expend any property on behalf of the Government, or to make any survey, assessment or contract on behalf of the Government, or to execute any revenue process, or to investigate, or </a:t>
            </a:r>
            <a:r>
              <a:rPr lang="en-IN" b="1" i="1" dirty="0"/>
              <a:t>to report, any matter affecting the pecuniary interests of the Government</a:t>
            </a:r>
            <a:r>
              <a:rPr lang="en-IN" dirty="0"/>
              <a:t>, or to make, authenticate or keep any document relating to the pecuniary interests of the Government or prevent the infraction of any law for the protection of the pecuniary interests of the Government. </a:t>
            </a:r>
            <a:endParaRPr lang="en-US" b="1" dirty="0"/>
          </a:p>
        </p:txBody>
      </p:sp>
      <p:sp>
        <p:nvSpPr>
          <p:cNvPr id="4" name="Slide Number Placeholder 3">
            <a:extLst>
              <a:ext uri="{FF2B5EF4-FFF2-40B4-BE49-F238E27FC236}">
                <a16:creationId xmlns:a16="http://schemas.microsoft.com/office/drawing/2014/main" id="{48C94BEA-993C-4E2F-A2DC-DB8DAF4AEF2B}"/>
              </a:ext>
            </a:extLst>
          </p:cNvPr>
          <p:cNvSpPr>
            <a:spLocks noGrp="1"/>
          </p:cNvSpPr>
          <p:nvPr>
            <p:ph type="sldNum" sz="quarter" idx="12"/>
          </p:nvPr>
        </p:nvSpPr>
        <p:spPr/>
        <p:txBody>
          <a:bodyPr/>
          <a:lstStyle/>
          <a:p>
            <a:fld id="{9DAD2DFA-8160-4885-AA80-7BB629E1A773}" type="slidenum">
              <a:rPr lang="en-IN" smtClean="0"/>
              <a:t>29</a:t>
            </a:fld>
            <a:endParaRPr lang="en-IN"/>
          </a:p>
        </p:txBody>
      </p:sp>
    </p:spTree>
    <p:extLst>
      <p:ext uri="{BB962C8B-B14F-4D97-AF65-F5344CB8AC3E}">
        <p14:creationId xmlns:p14="http://schemas.microsoft.com/office/powerpoint/2010/main" val="37697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EC73-FF89-4E7A-A347-365093AE2209}"/>
              </a:ext>
            </a:extLst>
          </p:cNvPr>
          <p:cNvSpPr>
            <a:spLocks noGrp="1"/>
          </p:cNvSpPr>
          <p:nvPr>
            <p:ph type="title"/>
          </p:nvPr>
        </p:nvSpPr>
        <p:spPr/>
        <p:txBody>
          <a:bodyPr>
            <a:normAutofit fontScale="90000"/>
          </a:bodyPr>
          <a:lstStyle/>
          <a:p>
            <a:r>
              <a:rPr lang="en-US" b="1" dirty="0">
                <a:cs typeface="Times New Roman" panose="02020603050405020304" pitchFamily="18" charset="0"/>
              </a:rPr>
              <a:t>Essential ingredients of Charitable Trusts</a:t>
            </a:r>
            <a:endParaRPr lang="en-IN"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785EAFE8-AC32-45D1-8250-1E1246B97727}"/>
              </a:ext>
            </a:extLst>
          </p:cNvPr>
          <p:cNvSpPr>
            <a:spLocks noGrp="1"/>
          </p:cNvSpPr>
          <p:nvPr>
            <p:ph idx="1"/>
          </p:nvPr>
        </p:nvSpPr>
        <p:spPr/>
        <p:txBody>
          <a:bodyPr>
            <a:normAutofit fontScale="92500" lnSpcReduction="10000"/>
          </a:bodyPr>
          <a:lstStyle/>
          <a:p>
            <a:pPr algn="just">
              <a:buNone/>
            </a:pPr>
            <a:r>
              <a:rPr lang="en-US" sz="2400" dirty="0">
                <a:cs typeface="Times New Roman" panose="02020603050405020304" pitchFamily="18" charset="0"/>
              </a:rPr>
              <a:t>	In the case of </a:t>
            </a:r>
            <a:r>
              <a:rPr lang="en-US" sz="2400" b="1" i="1" dirty="0" err="1">
                <a:cs typeface="Times New Roman" panose="02020603050405020304" pitchFamily="18" charset="0"/>
              </a:rPr>
              <a:t>Hanmantram</a:t>
            </a:r>
            <a:r>
              <a:rPr lang="en-US" sz="2400" b="1" i="1" dirty="0">
                <a:cs typeface="Times New Roman" panose="02020603050405020304" pitchFamily="18" charset="0"/>
              </a:rPr>
              <a:t> Ramnath Vs CIT [1946] 14 ITR 716 (Bom), </a:t>
            </a:r>
            <a:r>
              <a:rPr lang="en-US" sz="2400" dirty="0">
                <a:cs typeface="Times New Roman" panose="02020603050405020304" pitchFamily="18" charset="0"/>
              </a:rPr>
              <a:t>it was held that “Although the Indian Trusts Act, 1882 does not specifically apply to charitable trusts, there are three certainties required to create a charitable trust.  They are: -</a:t>
            </a:r>
          </a:p>
          <a:p>
            <a:pPr marL="514350" indent="-514350" algn="just">
              <a:buNone/>
            </a:pPr>
            <a:r>
              <a:rPr lang="en-US" sz="2400" dirty="0">
                <a:cs typeface="Times New Roman" panose="02020603050405020304" pitchFamily="18" charset="0"/>
              </a:rPr>
              <a:t> (</a:t>
            </a:r>
            <a:r>
              <a:rPr lang="en-US" sz="2400" dirty="0" err="1">
                <a:cs typeface="Times New Roman" panose="02020603050405020304" pitchFamily="18" charset="0"/>
              </a:rPr>
              <a:t>i</a:t>
            </a:r>
            <a:r>
              <a:rPr lang="en-US" sz="2400" dirty="0">
                <a:cs typeface="Times New Roman" panose="02020603050405020304" pitchFamily="18" charset="0"/>
              </a:rPr>
              <a:t>) 	A declaration of the Trust which is binding on settlor,</a:t>
            </a:r>
          </a:p>
          <a:p>
            <a:pPr marL="514350" indent="-514350" algn="just">
              <a:buNone/>
            </a:pPr>
            <a:r>
              <a:rPr lang="en-US" sz="2400" dirty="0">
                <a:cs typeface="Times New Roman" panose="02020603050405020304" pitchFamily="18" charset="0"/>
              </a:rPr>
              <a:t>(ii) 	Setting apart definite property and the settlor depriving himself of the ownership thereof, and</a:t>
            </a:r>
          </a:p>
          <a:p>
            <a:pPr marL="514350" indent="-514350" algn="just">
              <a:buNone/>
            </a:pPr>
            <a:r>
              <a:rPr lang="en-US" sz="2400" dirty="0">
                <a:cs typeface="Times New Roman" panose="02020603050405020304" pitchFamily="18" charset="0"/>
              </a:rPr>
              <a:t>(iii) 	A statement of the objects for which the property is thereafter to be held </a:t>
            </a:r>
            <a:r>
              <a:rPr lang="en-US" sz="2400" i="1" dirty="0">
                <a:cs typeface="Times New Roman" panose="02020603050405020304" pitchFamily="18" charset="0"/>
              </a:rPr>
              <a:t>i.e. </a:t>
            </a:r>
            <a:r>
              <a:rPr lang="en-US" sz="2400" dirty="0">
                <a:cs typeface="Times New Roman" panose="02020603050405020304" pitchFamily="18" charset="0"/>
              </a:rPr>
              <a:t>the beneficiaries.</a:t>
            </a:r>
            <a:endParaRPr lang="en-IN" sz="2400" dirty="0">
              <a:cs typeface="Times New Roman" panose="02020603050405020304" pitchFamily="18" charset="0"/>
            </a:endParaRPr>
          </a:p>
          <a:p>
            <a:pPr algn="just"/>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072115-363D-432A-8905-B1A791DA4330}"/>
              </a:ext>
            </a:extLst>
          </p:cNvPr>
          <p:cNvSpPr>
            <a:spLocks noGrp="1"/>
          </p:cNvSpPr>
          <p:nvPr>
            <p:ph type="sldNum" sz="quarter" idx="12"/>
          </p:nvPr>
        </p:nvSpPr>
        <p:spPr/>
        <p:txBody>
          <a:bodyPr/>
          <a:lstStyle/>
          <a:p>
            <a:fld id="{9DAD2DFA-8160-4885-AA80-7BB629E1A773}" type="slidenum">
              <a:rPr lang="en-IN" smtClean="0"/>
              <a:t>3</a:t>
            </a:fld>
            <a:endParaRPr lang="en-IN"/>
          </a:p>
        </p:txBody>
      </p:sp>
    </p:spTree>
    <p:extLst>
      <p:ext uri="{BB962C8B-B14F-4D97-AF65-F5344CB8AC3E}">
        <p14:creationId xmlns:p14="http://schemas.microsoft.com/office/powerpoint/2010/main" val="1235282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5FCCA-4DFA-4977-ABEA-F1BFF020BD71}"/>
              </a:ext>
            </a:extLst>
          </p:cNvPr>
          <p:cNvSpPr>
            <a:spLocks noGrp="1"/>
          </p:cNvSpPr>
          <p:nvPr>
            <p:ph type="title"/>
          </p:nvPr>
        </p:nvSpPr>
        <p:spPr/>
        <p:txBody>
          <a:bodyPr>
            <a:normAutofit/>
          </a:bodyPr>
          <a:lstStyle/>
          <a:p>
            <a:r>
              <a:rPr lang="en-US" sz="3200" b="1" dirty="0"/>
              <a:t>Preparation &amp; Maintenance of Books of Accounts</a:t>
            </a:r>
            <a:endParaRPr lang="en-IN" sz="3200" b="1" dirty="0"/>
          </a:p>
        </p:txBody>
      </p:sp>
      <p:sp>
        <p:nvSpPr>
          <p:cNvPr id="3" name="Content Placeholder 2">
            <a:extLst>
              <a:ext uri="{FF2B5EF4-FFF2-40B4-BE49-F238E27FC236}">
                <a16:creationId xmlns:a16="http://schemas.microsoft.com/office/drawing/2014/main" id="{5296364A-3437-4FA4-8B4B-FE5FB497D4CE}"/>
              </a:ext>
            </a:extLst>
          </p:cNvPr>
          <p:cNvSpPr>
            <a:spLocks noGrp="1"/>
          </p:cNvSpPr>
          <p:nvPr>
            <p:ph idx="1"/>
          </p:nvPr>
        </p:nvSpPr>
        <p:spPr/>
        <p:txBody>
          <a:bodyPr>
            <a:normAutofit fontScale="92500" lnSpcReduction="20000"/>
          </a:bodyPr>
          <a:lstStyle/>
          <a:p>
            <a:pPr algn="just"/>
            <a:r>
              <a:rPr lang="en-US" b="1" u="sng" dirty="0"/>
              <a:t>Every trustee of a public trust shall keep regular accounts</a:t>
            </a:r>
            <a:r>
              <a:rPr lang="en-US" dirty="0"/>
              <a:t> [Section 32(1)].</a:t>
            </a:r>
          </a:p>
          <a:p>
            <a:pPr algn="just"/>
            <a:r>
              <a:rPr lang="en-US" dirty="0"/>
              <a:t>Such account shall be kept in such form as may be approved by the Charity Commissioner &amp; shall contain such particulars as may be prescribed [Section 32(2)].</a:t>
            </a:r>
          </a:p>
          <a:p>
            <a:pPr algn="just"/>
            <a:r>
              <a:rPr lang="en-US" dirty="0"/>
              <a:t>Every trustee of a public trust shall keep regular accounts of </a:t>
            </a:r>
            <a:r>
              <a:rPr lang="en-US" b="1" u="sng" dirty="0"/>
              <a:t>all receipts &amp; movable &amp; immovable property &amp; of all encumbrances created on the trust property &amp; of all payments &amp; alienations</a:t>
            </a:r>
            <a:r>
              <a:rPr lang="en-US" dirty="0"/>
              <a:t> made on behalf of the public trust of which he is a trustee.  The accounts shall contain such particulars as in the opinion of the Charity Commissioner will facilitate preparation of the Balance Sheet &amp; Income &amp; Expenditure A/c in the form of Schedules VIII &amp; IX [Rule 17 of Bombay Public Trusts Rules, 1951].</a:t>
            </a:r>
            <a:endParaRPr lang="en-IN" dirty="0"/>
          </a:p>
        </p:txBody>
      </p:sp>
      <p:sp>
        <p:nvSpPr>
          <p:cNvPr id="4" name="Slide Number Placeholder 3">
            <a:extLst>
              <a:ext uri="{FF2B5EF4-FFF2-40B4-BE49-F238E27FC236}">
                <a16:creationId xmlns:a16="http://schemas.microsoft.com/office/drawing/2014/main" id="{C62D7076-4305-4094-8268-D257D4E7352F}"/>
              </a:ext>
            </a:extLst>
          </p:cNvPr>
          <p:cNvSpPr>
            <a:spLocks noGrp="1"/>
          </p:cNvSpPr>
          <p:nvPr>
            <p:ph type="sldNum" sz="quarter" idx="12"/>
          </p:nvPr>
        </p:nvSpPr>
        <p:spPr/>
        <p:txBody>
          <a:bodyPr/>
          <a:lstStyle/>
          <a:p>
            <a:fld id="{9DAD2DFA-8160-4885-AA80-7BB629E1A773}" type="slidenum">
              <a:rPr lang="en-IN" smtClean="0"/>
              <a:t>30</a:t>
            </a:fld>
            <a:endParaRPr lang="en-IN"/>
          </a:p>
        </p:txBody>
      </p:sp>
    </p:spTree>
    <p:extLst>
      <p:ext uri="{BB962C8B-B14F-4D97-AF65-F5344CB8AC3E}">
        <p14:creationId xmlns:p14="http://schemas.microsoft.com/office/powerpoint/2010/main" val="24948060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FD8A-FA68-4835-A46F-FF8FEBF93A56}"/>
              </a:ext>
            </a:extLst>
          </p:cNvPr>
          <p:cNvSpPr>
            <a:spLocks noGrp="1"/>
          </p:cNvSpPr>
          <p:nvPr>
            <p:ph type="title"/>
          </p:nvPr>
        </p:nvSpPr>
        <p:spPr/>
        <p:txBody>
          <a:bodyPr>
            <a:normAutofit fontScale="90000"/>
          </a:bodyPr>
          <a:lstStyle/>
          <a:p>
            <a:r>
              <a:rPr lang="en-US" b="1" dirty="0">
                <a:cs typeface="Times New Roman" panose="02020603050405020304" pitchFamily="18" charset="0"/>
              </a:rPr>
              <a:t>Auditing the Accounts of the Public Trust</a:t>
            </a:r>
            <a:endParaRPr lang="en-IN"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3D1AB131-F710-410C-81E2-787179D4EB0F}"/>
              </a:ext>
            </a:extLst>
          </p:cNvPr>
          <p:cNvSpPr>
            <a:spLocks noGrp="1"/>
          </p:cNvSpPr>
          <p:nvPr>
            <p:ph idx="1"/>
          </p:nvPr>
        </p:nvSpPr>
        <p:spPr/>
        <p:txBody>
          <a:bodyPr>
            <a:normAutofit fontScale="92500" lnSpcReduction="20000"/>
          </a:bodyPr>
          <a:lstStyle/>
          <a:p>
            <a:pPr algn="just">
              <a:buClrTx/>
            </a:pPr>
            <a:r>
              <a:rPr lang="en-US" dirty="0">
                <a:latin typeface="+mj-lt"/>
                <a:cs typeface="Times New Roman" panose="02020603050405020304" pitchFamily="18" charset="0"/>
              </a:rPr>
              <a:t>As per Section 33(2), the accounts of the public trust shall be audited annually by a person who is a chartered accountant within the meaning of the Chartered Accountants Act, 1949 or by such persons as the State Government may, subject to any conditions, authorize in this behalf.</a:t>
            </a:r>
          </a:p>
          <a:p>
            <a:pPr algn="just">
              <a:buClrTx/>
            </a:pPr>
            <a:r>
              <a:rPr lang="en-US" dirty="0">
                <a:latin typeface="+mj-lt"/>
                <a:cs typeface="Times New Roman" panose="02020603050405020304" pitchFamily="18" charset="0"/>
              </a:rPr>
              <a:t>The Auditor should not be in any way interested in or connected with the public trust [Proviso to Section 33(2)].</a:t>
            </a:r>
          </a:p>
          <a:p>
            <a:pPr algn="just">
              <a:buClrTx/>
            </a:pPr>
            <a:r>
              <a:rPr lang="en-US" dirty="0">
                <a:latin typeface="+mj-lt"/>
                <a:cs typeface="Times New Roman" panose="02020603050405020304" pitchFamily="18" charset="0"/>
              </a:rPr>
              <a:t>As per Section 33(3), every auditor acting U/s 33(2) shall have access to the accounts &amp; to all books, vouchers, other documents &amp; records in the possession of or under the control of the trustee; &amp; it shall be the duty of the trustee to make them available for the use of the auditor.</a:t>
            </a:r>
            <a:endParaRPr lang="en-IN"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0CDE11EA-7F3B-4C9F-B759-4C55260A27D2}"/>
              </a:ext>
            </a:extLst>
          </p:cNvPr>
          <p:cNvSpPr>
            <a:spLocks noGrp="1"/>
          </p:cNvSpPr>
          <p:nvPr>
            <p:ph type="sldNum" sz="quarter" idx="12"/>
          </p:nvPr>
        </p:nvSpPr>
        <p:spPr/>
        <p:txBody>
          <a:bodyPr/>
          <a:lstStyle/>
          <a:p>
            <a:fld id="{9DAD2DFA-8160-4885-AA80-7BB629E1A773}" type="slidenum">
              <a:rPr lang="en-IN" smtClean="0"/>
              <a:t>31</a:t>
            </a:fld>
            <a:endParaRPr lang="en-IN"/>
          </a:p>
        </p:txBody>
      </p:sp>
    </p:spTree>
    <p:extLst>
      <p:ext uri="{BB962C8B-B14F-4D97-AF65-F5344CB8AC3E}">
        <p14:creationId xmlns:p14="http://schemas.microsoft.com/office/powerpoint/2010/main" val="3301705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3DB1-31AA-497B-8A10-3D1F8E77230E}"/>
              </a:ext>
            </a:extLst>
          </p:cNvPr>
          <p:cNvSpPr>
            <a:spLocks noGrp="1"/>
          </p:cNvSpPr>
          <p:nvPr>
            <p:ph type="title"/>
          </p:nvPr>
        </p:nvSpPr>
        <p:spPr/>
        <p:txBody>
          <a:bodyPr>
            <a:normAutofit/>
          </a:bodyPr>
          <a:lstStyle/>
          <a:p>
            <a:r>
              <a:rPr lang="en-US" sz="3200" b="1" dirty="0">
                <a:cs typeface="Times New Roman" panose="02020603050405020304" pitchFamily="18" charset="0"/>
              </a:rPr>
              <a:t>Who is liable to prepare Balance Sheet?</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ED0B13D9-959F-4F9A-B078-756FDAC1600A}"/>
              </a:ext>
            </a:extLst>
          </p:cNvPr>
          <p:cNvSpPr>
            <a:spLocks noGrp="1"/>
          </p:cNvSpPr>
          <p:nvPr>
            <p:ph idx="1"/>
          </p:nvPr>
        </p:nvSpPr>
        <p:spPr/>
        <p:txBody>
          <a:bodyPr>
            <a:normAutofit/>
          </a:bodyPr>
          <a:lstStyle/>
          <a:p>
            <a:pPr algn="just">
              <a:buClrTx/>
            </a:pPr>
            <a:r>
              <a:rPr lang="en-US" dirty="0">
                <a:latin typeface="+mj-lt"/>
                <a:cs typeface="Times New Roman" panose="02020603050405020304" pitchFamily="18" charset="0"/>
              </a:rPr>
              <a:t>As per section 34(1), it shall be the </a:t>
            </a:r>
            <a:r>
              <a:rPr lang="en-US" b="1" u="sng" dirty="0">
                <a:latin typeface="+mj-lt"/>
                <a:cs typeface="Times New Roman" panose="02020603050405020304" pitchFamily="18" charset="0"/>
              </a:rPr>
              <a:t>duty of every auditor</a:t>
            </a:r>
            <a:r>
              <a:rPr lang="en-US" dirty="0">
                <a:latin typeface="+mj-lt"/>
                <a:cs typeface="Times New Roman" panose="02020603050405020304" pitchFamily="18" charset="0"/>
              </a:rPr>
              <a:t> auditing the accounts of a public trust U/s 33 </a:t>
            </a:r>
            <a:r>
              <a:rPr lang="en-US" b="1" u="sng" dirty="0">
                <a:latin typeface="+mj-lt"/>
                <a:cs typeface="Times New Roman" panose="02020603050405020304" pitchFamily="18" charset="0"/>
              </a:rPr>
              <a:t>to prepare a Balance sheet &amp; Income &amp; Expenditure Account &amp; to forward a copy of the same along with a copy of his report to the trustee, &amp; to the Deputy or Assistant Charity Commissioner</a:t>
            </a:r>
            <a:r>
              <a:rPr lang="en-US" dirty="0">
                <a:latin typeface="+mj-lt"/>
                <a:cs typeface="Times New Roman" panose="02020603050405020304" pitchFamily="18" charset="0"/>
              </a:rPr>
              <a:t> of the region or sub-region or to the Charity Commissioner, if the Charity Commissioner requires him to do so.</a:t>
            </a:r>
            <a:endParaRPr lang="en-IN"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321BBA72-3151-4C16-9B2F-48B0FCD21DA2}"/>
              </a:ext>
            </a:extLst>
          </p:cNvPr>
          <p:cNvSpPr>
            <a:spLocks noGrp="1"/>
          </p:cNvSpPr>
          <p:nvPr>
            <p:ph type="sldNum" sz="quarter" idx="12"/>
          </p:nvPr>
        </p:nvSpPr>
        <p:spPr/>
        <p:txBody>
          <a:bodyPr/>
          <a:lstStyle/>
          <a:p>
            <a:fld id="{9DAD2DFA-8160-4885-AA80-7BB629E1A773}" type="slidenum">
              <a:rPr lang="en-IN" smtClean="0"/>
              <a:t>32</a:t>
            </a:fld>
            <a:endParaRPr lang="en-IN"/>
          </a:p>
        </p:txBody>
      </p:sp>
    </p:spTree>
    <p:extLst>
      <p:ext uri="{BB962C8B-B14F-4D97-AF65-F5344CB8AC3E}">
        <p14:creationId xmlns:p14="http://schemas.microsoft.com/office/powerpoint/2010/main" val="281711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1668-9A60-4D66-8ECB-F5AE9FEDEE4B}"/>
              </a:ext>
            </a:extLst>
          </p:cNvPr>
          <p:cNvSpPr>
            <a:spLocks noGrp="1"/>
          </p:cNvSpPr>
          <p:nvPr>
            <p:ph type="title"/>
          </p:nvPr>
        </p:nvSpPr>
        <p:spPr/>
        <p:txBody>
          <a:bodyPr>
            <a:normAutofit/>
          </a:bodyPr>
          <a:lstStyle/>
          <a:p>
            <a:r>
              <a:rPr lang="en-US" sz="3200" b="1" dirty="0">
                <a:cs typeface="Times New Roman" panose="02020603050405020304" pitchFamily="18" charset="0"/>
              </a:rPr>
              <a:t>Reporting Responsibilities of the Auditor	</a:t>
            </a:r>
            <a:endParaRPr lang="en-IN" sz="32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21B912FC-CC90-44E7-B096-B43FC46A028F}"/>
              </a:ext>
            </a:extLst>
          </p:cNvPr>
          <p:cNvSpPr>
            <a:spLocks noGrp="1"/>
          </p:cNvSpPr>
          <p:nvPr>
            <p:ph idx="1"/>
          </p:nvPr>
        </p:nvSpPr>
        <p:spPr/>
        <p:txBody>
          <a:bodyPr>
            <a:normAutofit lnSpcReduction="10000"/>
          </a:bodyPr>
          <a:lstStyle/>
          <a:p>
            <a:pPr algn="just">
              <a:buClrTx/>
            </a:pPr>
            <a:r>
              <a:rPr lang="en-US" dirty="0">
                <a:latin typeface="+mj-lt"/>
                <a:cs typeface="Times New Roman" panose="02020603050405020304" pitchFamily="18" charset="0"/>
              </a:rPr>
              <a:t>As per Section 34(2), the auditor shall in his report specify all cases of irregular, illegal or improper expenditure, or failure or omission to recover moneys or other property belonging to the public trust or of loss or waste of money or other property thereof &amp; state whether such expenditure, failure, omission, loss or waste was caused in consequence of breach of trust, or misapplication or any other misconduct on the part of the trustees or any other person.</a:t>
            </a:r>
          </a:p>
          <a:p>
            <a:pPr algn="just">
              <a:buClrTx/>
            </a:pPr>
            <a:r>
              <a:rPr lang="en-US" dirty="0">
                <a:latin typeface="+mj-lt"/>
                <a:cs typeface="Times New Roman" panose="02020603050405020304" pitchFamily="18" charset="0"/>
              </a:rPr>
              <a:t>In addition to above, Rule 19 of Bombay Public Trust Rules, 1951 also specifies the contents of auditor’s report.</a:t>
            </a:r>
            <a:endParaRPr lang="en-IN" dirty="0">
              <a:latin typeface="+mj-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C4F12204-170F-4913-9F94-DEE8B65D90C1}"/>
              </a:ext>
            </a:extLst>
          </p:cNvPr>
          <p:cNvSpPr>
            <a:spLocks noGrp="1"/>
          </p:cNvSpPr>
          <p:nvPr>
            <p:ph type="sldNum" sz="quarter" idx="12"/>
          </p:nvPr>
        </p:nvSpPr>
        <p:spPr/>
        <p:txBody>
          <a:bodyPr/>
          <a:lstStyle/>
          <a:p>
            <a:fld id="{9DAD2DFA-8160-4885-AA80-7BB629E1A773}" type="slidenum">
              <a:rPr lang="en-IN" smtClean="0"/>
              <a:t>33</a:t>
            </a:fld>
            <a:endParaRPr lang="en-IN"/>
          </a:p>
        </p:txBody>
      </p:sp>
    </p:spTree>
    <p:extLst>
      <p:ext uri="{BB962C8B-B14F-4D97-AF65-F5344CB8AC3E}">
        <p14:creationId xmlns:p14="http://schemas.microsoft.com/office/powerpoint/2010/main" val="1200027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C620B-32F9-41E4-9470-224151B12BB0}"/>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4FC94583-6291-4663-BCEE-6F717DF520A0}"/>
              </a:ext>
            </a:extLst>
          </p:cNvPr>
          <p:cNvSpPr>
            <a:spLocks noGrp="1"/>
          </p:cNvSpPr>
          <p:nvPr>
            <p:ph idx="1"/>
          </p:nvPr>
        </p:nvSpPr>
        <p:spPr/>
        <p:txBody>
          <a:bodyPr/>
          <a:lstStyle/>
          <a:p>
            <a:pPr algn="just"/>
            <a:r>
              <a:rPr lang="en-US" dirty="0"/>
              <a:t>A trustee of every public trust shall administer the affairs of the trust &amp; apply the funds &amp; properties thereof for the </a:t>
            </a:r>
            <a:r>
              <a:rPr lang="en-US" b="1" dirty="0"/>
              <a:t>purpose &amp; objects</a:t>
            </a:r>
            <a:r>
              <a:rPr lang="en-US" dirty="0"/>
              <a:t> of the trust in accordance with the terms of the trust, usage of the institution &amp; lawful directions which the Charity Commissioner or court may issue in respect thereof, &amp; </a:t>
            </a:r>
            <a:r>
              <a:rPr lang="en-US" b="1" dirty="0"/>
              <a:t>exercise the same care as a man of ordinary prudence does when dealing with such affairs, funds or property, if they were his own</a:t>
            </a:r>
            <a:r>
              <a:rPr lang="en-US" dirty="0"/>
              <a:t>. [Section 36A(1)]</a:t>
            </a:r>
            <a:endParaRPr lang="en-IN" dirty="0"/>
          </a:p>
        </p:txBody>
      </p:sp>
      <p:sp>
        <p:nvSpPr>
          <p:cNvPr id="4" name="Slide Number Placeholder 3">
            <a:extLst>
              <a:ext uri="{FF2B5EF4-FFF2-40B4-BE49-F238E27FC236}">
                <a16:creationId xmlns:a16="http://schemas.microsoft.com/office/drawing/2014/main" id="{B6EF5E92-31AD-4254-94C9-6FB1F64AFE18}"/>
              </a:ext>
            </a:extLst>
          </p:cNvPr>
          <p:cNvSpPr>
            <a:spLocks noGrp="1"/>
          </p:cNvSpPr>
          <p:nvPr>
            <p:ph type="sldNum" sz="quarter" idx="12"/>
          </p:nvPr>
        </p:nvSpPr>
        <p:spPr/>
        <p:txBody>
          <a:bodyPr/>
          <a:lstStyle/>
          <a:p>
            <a:fld id="{9DAD2DFA-8160-4885-AA80-7BB629E1A773}" type="slidenum">
              <a:rPr lang="en-IN" smtClean="0"/>
              <a:t>34</a:t>
            </a:fld>
            <a:endParaRPr lang="en-IN"/>
          </a:p>
        </p:txBody>
      </p:sp>
    </p:spTree>
    <p:extLst>
      <p:ext uri="{BB962C8B-B14F-4D97-AF65-F5344CB8AC3E}">
        <p14:creationId xmlns:p14="http://schemas.microsoft.com/office/powerpoint/2010/main" val="3313008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C1E2-28EB-4781-9082-D3C3CE90FB74}"/>
              </a:ext>
            </a:extLst>
          </p:cNvPr>
          <p:cNvSpPr>
            <a:spLocks noGrp="1"/>
          </p:cNvSpPr>
          <p:nvPr>
            <p:ph type="title"/>
          </p:nvPr>
        </p:nvSpPr>
        <p:spPr/>
        <p:txBody>
          <a:bodyPr>
            <a:normAutofit/>
          </a:bodyPr>
          <a:lstStyle/>
          <a:p>
            <a:r>
              <a:rPr lang="en-US" sz="3200" b="1" dirty="0"/>
              <a:t>Duties of the Trustees</a:t>
            </a:r>
            <a:br>
              <a:rPr lang="en-US" sz="3200" b="1" dirty="0"/>
            </a:br>
            <a:r>
              <a:rPr lang="en-US" sz="3200" b="1" dirty="0"/>
              <a:t>(Under Maharashtra Public Trusts Act, 1950)</a:t>
            </a:r>
            <a:endParaRPr lang="en-IN" sz="3200" dirty="0"/>
          </a:p>
        </p:txBody>
      </p:sp>
      <p:sp>
        <p:nvSpPr>
          <p:cNvPr id="3" name="Content Placeholder 2">
            <a:extLst>
              <a:ext uri="{FF2B5EF4-FFF2-40B4-BE49-F238E27FC236}">
                <a16:creationId xmlns:a16="http://schemas.microsoft.com/office/drawing/2014/main" id="{F162AA57-4688-445A-A8AC-694C83A491DF}"/>
              </a:ext>
            </a:extLst>
          </p:cNvPr>
          <p:cNvSpPr>
            <a:spLocks noGrp="1"/>
          </p:cNvSpPr>
          <p:nvPr>
            <p:ph idx="1"/>
          </p:nvPr>
        </p:nvSpPr>
        <p:spPr/>
        <p:txBody>
          <a:bodyPr>
            <a:normAutofit fontScale="92500" lnSpcReduction="10000"/>
          </a:bodyPr>
          <a:lstStyle/>
          <a:p>
            <a:pPr algn="just"/>
            <a:r>
              <a:rPr lang="en-US" dirty="0"/>
              <a:t>No trustee shall borrow moneys (whether by way of mortgage or otherwise) for the purpose of or on behalf of the trust of which he is a trustee, except with the previous sanction of the Charity Commissioner &amp; subject to such conditions &amp; limitations as may be imposed by him in the interest or protection of the trust [Section 36A(3)]</a:t>
            </a:r>
          </a:p>
          <a:p>
            <a:pPr algn="just"/>
            <a:r>
              <a:rPr lang="en-US" dirty="0"/>
              <a:t>The Charity Commissioner or the Joint Charity Commissioner, as the case may be, shall decide the application for borrowing money from the Bank or Financial Institution forthwith &amp; preferably within a period of 15 days, if the Bank of the Financial Institution has provisionally sanctioned the loan [First Proviso to Section 36A(3)]</a:t>
            </a:r>
            <a:endParaRPr lang="en-IN" dirty="0"/>
          </a:p>
        </p:txBody>
      </p:sp>
      <p:sp>
        <p:nvSpPr>
          <p:cNvPr id="4" name="Slide Number Placeholder 3">
            <a:extLst>
              <a:ext uri="{FF2B5EF4-FFF2-40B4-BE49-F238E27FC236}">
                <a16:creationId xmlns:a16="http://schemas.microsoft.com/office/drawing/2014/main" id="{85F58C3E-2BFD-49C1-AD86-9B16A85BC348}"/>
              </a:ext>
            </a:extLst>
          </p:cNvPr>
          <p:cNvSpPr>
            <a:spLocks noGrp="1"/>
          </p:cNvSpPr>
          <p:nvPr>
            <p:ph type="sldNum" sz="quarter" idx="12"/>
          </p:nvPr>
        </p:nvSpPr>
        <p:spPr/>
        <p:txBody>
          <a:bodyPr/>
          <a:lstStyle/>
          <a:p>
            <a:fld id="{9DAD2DFA-8160-4885-AA80-7BB629E1A773}" type="slidenum">
              <a:rPr lang="en-IN" smtClean="0"/>
              <a:t>35</a:t>
            </a:fld>
            <a:endParaRPr lang="en-IN"/>
          </a:p>
        </p:txBody>
      </p:sp>
    </p:spTree>
    <p:extLst>
      <p:ext uri="{BB962C8B-B14F-4D97-AF65-F5344CB8AC3E}">
        <p14:creationId xmlns:p14="http://schemas.microsoft.com/office/powerpoint/2010/main" val="4065182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AE66-27C7-4EE3-A152-1DDF749D2527}"/>
              </a:ext>
            </a:extLst>
          </p:cNvPr>
          <p:cNvSpPr>
            <a:spLocks noGrp="1"/>
          </p:cNvSpPr>
          <p:nvPr>
            <p:ph type="title"/>
          </p:nvPr>
        </p:nvSpPr>
        <p:spPr/>
        <p:txBody>
          <a:bodyPr>
            <a:normAutofit/>
          </a:bodyPr>
          <a:lstStyle/>
          <a:p>
            <a:r>
              <a:rPr lang="en-US" sz="3200" b="1" dirty="0"/>
              <a:t>Duties of the Trustees</a:t>
            </a:r>
            <a:br>
              <a:rPr lang="en-US" sz="3200" b="1" dirty="0"/>
            </a:br>
            <a:r>
              <a:rPr lang="en-US" sz="3200" b="1" dirty="0"/>
              <a:t>(Under Maharashtra Public Trusts Act, 1950)</a:t>
            </a:r>
            <a:endParaRPr lang="en-IN" sz="3200" dirty="0"/>
          </a:p>
        </p:txBody>
      </p:sp>
      <p:sp>
        <p:nvSpPr>
          <p:cNvPr id="3" name="Content Placeholder 2">
            <a:extLst>
              <a:ext uri="{FF2B5EF4-FFF2-40B4-BE49-F238E27FC236}">
                <a16:creationId xmlns:a16="http://schemas.microsoft.com/office/drawing/2014/main" id="{193ACDB6-FDD0-4008-B0B4-5C013BB4574E}"/>
              </a:ext>
            </a:extLst>
          </p:cNvPr>
          <p:cNvSpPr>
            <a:spLocks noGrp="1"/>
          </p:cNvSpPr>
          <p:nvPr>
            <p:ph idx="1"/>
          </p:nvPr>
        </p:nvSpPr>
        <p:spPr/>
        <p:txBody>
          <a:bodyPr/>
          <a:lstStyle/>
          <a:p>
            <a:pPr algn="just"/>
            <a:r>
              <a:rPr lang="en-US" dirty="0"/>
              <a:t>No trustee shall borrow money for his own use from any property of the public trust of which he is a trustee [Section 36A(4)];</a:t>
            </a:r>
          </a:p>
          <a:p>
            <a:pPr algn="just"/>
            <a:r>
              <a:rPr lang="en-US" dirty="0"/>
              <a:t>In the case of a trustee who makes a gift of debentures or any deposit in his business or industry the trustee shall not be deemed to have borrowed from the trust for his own use [First Proviso to Section 36A(4)].</a:t>
            </a:r>
            <a:endParaRPr lang="en-IN" dirty="0"/>
          </a:p>
        </p:txBody>
      </p:sp>
      <p:sp>
        <p:nvSpPr>
          <p:cNvPr id="4" name="Slide Number Placeholder 3">
            <a:extLst>
              <a:ext uri="{FF2B5EF4-FFF2-40B4-BE49-F238E27FC236}">
                <a16:creationId xmlns:a16="http://schemas.microsoft.com/office/drawing/2014/main" id="{D74E5CA5-988E-4CE1-9409-C0AB25A68758}"/>
              </a:ext>
            </a:extLst>
          </p:cNvPr>
          <p:cNvSpPr>
            <a:spLocks noGrp="1"/>
          </p:cNvSpPr>
          <p:nvPr>
            <p:ph type="sldNum" sz="quarter" idx="12"/>
          </p:nvPr>
        </p:nvSpPr>
        <p:spPr/>
        <p:txBody>
          <a:bodyPr/>
          <a:lstStyle/>
          <a:p>
            <a:fld id="{9DAD2DFA-8160-4885-AA80-7BB629E1A773}" type="slidenum">
              <a:rPr lang="en-IN" smtClean="0"/>
              <a:t>36</a:t>
            </a:fld>
            <a:endParaRPr lang="en-IN"/>
          </a:p>
        </p:txBody>
      </p:sp>
    </p:spTree>
    <p:extLst>
      <p:ext uri="{BB962C8B-B14F-4D97-AF65-F5344CB8AC3E}">
        <p14:creationId xmlns:p14="http://schemas.microsoft.com/office/powerpoint/2010/main" val="24708943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B1DAE-1CCA-4EA2-85ED-F54CF30ECC42}"/>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AA747B96-E3EF-410D-A2A5-3167290F87D4}"/>
              </a:ext>
            </a:extLst>
          </p:cNvPr>
          <p:cNvSpPr>
            <a:spLocks noGrp="1"/>
          </p:cNvSpPr>
          <p:nvPr>
            <p:ph idx="1"/>
          </p:nvPr>
        </p:nvSpPr>
        <p:spPr/>
        <p:txBody>
          <a:bodyPr>
            <a:normAutofit fontScale="92500"/>
          </a:bodyPr>
          <a:lstStyle/>
          <a:p>
            <a:pPr algn="just"/>
            <a:r>
              <a:rPr lang="en-US" dirty="0"/>
              <a:t>A trustee of a public trust which has an annual income exceeding the prescribed amount shall, </a:t>
            </a:r>
            <a:r>
              <a:rPr lang="en-US" b="1" dirty="0"/>
              <a:t>at least one month before the commencement of each accounting year</a:t>
            </a:r>
            <a:r>
              <a:rPr lang="en-US" dirty="0"/>
              <a:t>, prepare &amp; submit in such form or forms as may be prescribed, a budget showing the probable receipts &amp; disbursements of the trust during the following year to the Charity Commissioner. (Section 31A).</a:t>
            </a:r>
          </a:p>
          <a:p>
            <a:pPr algn="just"/>
            <a:r>
              <a:rPr lang="en-US" dirty="0"/>
              <a:t>The budget to be submitted by a trustee of a public trust which has an annual income exceeding Rs. 5,000.00 in the case of religious trust &amp; Rs. 10,000.00 in case of other trusts in Form specified in Schedule VII-A (Rule 16A of BPT Rules, 1951)</a:t>
            </a:r>
          </a:p>
          <a:p>
            <a:pPr algn="just"/>
            <a:endParaRPr lang="en-US" dirty="0"/>
          </a:p>
          <a:p>
            <a:pPr algn="just"/>
            <a:endParaRPr lang="en-IN" dirty="0"/>
          </a:p>
        </p:txBody>
      </p:sp>
      <p:sp>
        <p:nvSpPr>
          <p:cNvPr id="4" name="Slide Number Placeholder 3">
            <a:extLst>
              <a:ext uri="{FF2B5EF4-FFF2-40B4-BE49-F238E27FC236}">
                <a16:creationId xmlns:a16="http://schemas.microsoft.com/office/drawing/2014/main" id="{EABBFA7A-76B7-4B3F-94E1-D4D1A24720A9}"/>
              </a:ext>
            </a:extLst>
          </p:cNvPr>
          <p:cNvSpPr>
            <a:spLocks noGrp="1"/>
          </p:cNvSpPr>
          <p:nvPr>
            <p:ph type="sldNum" sz="quarter" idx="12"/>
          </p:nvPr>
        </p:nvSpPr>
        <p:spPr/>
        <p:txBody>
          <a:bodyPr/>
          <a:lstStyle/>
          <a:p>
            <a:fld id="{9DAD2DFA-8160-4885-AA80-7BB629E1A773}" type="slidenum">
              <a:rPr lang="en-IN" smtClean="0"/>
              <a:t>37</a:t>
            </a:fld>
            <a:endParaRPr lang="en-IN"/>
          </a:p>
        </p:txBody>
      </p:sp>
    </p:spTree>
    <p:extLst>
      <p:ext uri="{BB962C8B-B14F-4D97-AF65-F5344CB8AC3E}">
        <p14:creationId xmlns:p14="http://schemas.microsoft.com/office/powerpoint/2010/main" val="26775902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EA3C-DD0E-4981-8971-D15167E0594A}"/>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61C3A0DC-7492-448A-BB00-A0554622DFF8}"/>
              </a:ext>
            </a:extLst>
          </p:cNvPr>
          <p:cNvSpPr>
            <a:spLocks noGrp="1"/>
          </p:cNvSpPr>
          <p:nvPr>
            <p:ph idx="1"/>
          </p:nvPr>
        </p:nvSpPr>
        <p:spPr/>
        <p:txBody>
          <a:bodyPr/>
          <a:lstStyle/>
          <a:p>
            <a:pPr algn="just"/>
            <a:r>
              <a:rPr lang="en-US" dirty="0"/>
              <a:t>Preparation &amp; signing of Register of Movable &amp; Immovable Properties in the Form given in Schedule X-AA [Section 36B of MPT Act, 1950 read with Rule 24A of BPT Rules, 1951]</a:t>
            </a:r>
          </a:p>
          <a:p>
            <a:pPr algn="just"/>
            <a:r>
              <a:rPr lang="en-US" dirty="0"/>
              <a:t>It is the duty of the Trustees to produce such register before the Auditor during the Audit.</a:t>
            </a:r>
          </a:p>
          <a:p>
            <a:pPr algn="just"/>
            <a:r>
              <a:rPr lang="en-US" dirty="0"/>
              <a:t>The trustees shall rectify the defects or inaccuracies mentioned in the audit report with respect to such register within 3 months from the date on which the report is sent to the trustees.</a:t>
            </a:r>
            <a:endParaRPr lang="en-IN" dirty="0"/>
          </a:p>
        </p:txBody>
      </p:sp>
      <p:sp>
        <p:nvSpPr>
          <p:cNvPr id="4" name="Slide Number Placeholder 3">
            <a:extLst>
              <a:ext uri="{FF2B5EF4-FFF2-40B4-BE49-F238E27FC236}">
                <a16:creationId xmlns:a16="http://schemas.microsoft.com/office/drawing/2014/main" id="{BD7E89F1-759C-4138-B7B2-B747A924E5B4}"/>
              </a:ext>
            </a:extLst>
          </p:cNvPr>
          <p:cNvSpPr>
            <a:spLocks noGrp="1"/>
          </p:cNvSpPr>
          <p:nvPr>
            <p:ph type="sldNum" sz="quarter" idx="12"/>
          </p:nvPr>
        </p:nvSpPr>
        <p:spPr/>
        <p:txBody>
          <a:bodyPr/>
          <a:lstStyle/>
          <a:p>
            <a:fld id="{9DAD2DFA-8160-4885-AA80-7BB629E1A773}" type="slidenum">
              <a:rPr lang="en-IN" smtClean="0"/>
              <a:t>38</a:t>
            </a:fld>
            <a:endParaRPr lang="en-IN"/>
          </a:p>
        </p:txBody>
      </p:sp>
    </p:spTree>
    <p:extLst>
      <p:ext uri="{BB962C8B-B14F-4D97-AF65-F5344CB8AC3E}">
        <p14:creationId xmlns:p14="http://schemas.microsoft.com/office/powerpoint/2010/main" val="4261553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A7DA-4192-49FE-BA1E-6570E3653FA9}"/>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093AF41C-B33A-4954-8832-3AF67A94D9F0}"/>
              </a:ext>
            </a:extLst>
          </p:cNvPr>
          <p:cNvSpPr>
            <a:spLocks noGrp="1"/>
          </p:cNvSpPr>
          <p:nvPr>
            <p:ph idx="1"/>
          </p:nvPr>
        </p:nvSpPr>
        <p:spPr/>
        <p:txBody>
          <a:bodyPr/>
          <a:lstStyle/>
          <a:p>
            <a:pPr algn="just"/>
            <a:r>
              <a:rPr lang="en-US" dirty="0"/>
              <a:t>The trustees shall furnish “Change Report” in respect of any changes in the entries in the books, indices &amp; other registers maintained by the Deputy or Assistant Charity Commissioner within 90 days from the occurrence of such Change (Section 22).</a:t>
            </a:r>
          </a:p>
          <a:p>
            <a:pPr algn="just"/>
            <a:r>
              <a:rPr lang="en-US" dirty="0"/>
              <a:t>The Change Report may relate to Name &amp; Addresses of Trustees, Changes in Immovable Properties or any other thing.</a:t>
            </a:r>
            <a:endParaRPr lang="en-IN" dirty="0"/>
          </a:p>
        </p:txBody>
      </p:sp>
      <p:sp>
        <p:nvSpPr>
          <p:cNvPr id="4" name="Slide Number Placeholder 3">
            <a:extLst>
              <a:ext uri="{FF2B5EF4-FFF2-40B4-BE49-F238E27FC236}">
                <a16:creationId xmlns:a16="http://schemas.microsoft.com/office/drawing/2014/main" id="{E62E5C1F-CC08-4F1F-AD96-48C5C7FF2BA3}"/>
              </a:ext>
            </a:extLst>
          </p:cNvPr>
          <p:cNvSpPr>
            <a:spLocks noGrp="1"/>
          </p:cNvSpPr>
          <p:nvPr>
            <p:ph type="sldNum" sz="quarter" idx="12"/>
          </p:nvPr>
        </p:nvSpPr>
        <p:spPr/>
        <p:txBody>
          <a:bodyPr/>
          <a:lstStyle/>
          <a:p>
            <a:fld id="{9DAD2DFA-8160-4885-AA80-7BB629E1A773}" type="slidenum">
              <a:rPr lang="en-IN" smtClean="0"/>
              <a:t>39</a:t>
            </a:fld>
            <a:endParaRPr lang="en-IN"/>
          </a:p>
        </p:txBody>
      </p:sp>
    </p:spTree>
    <p:extLst>
      <p:ext uri="{BB962C8B-B14F-4D97-AF65-F5344CB8AC3E}">
        <p14:creationId xmlns:p14="http://schemas.microsoft.com/office/powerpoint/2010/main" val="246287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4B54-FABA-416B-8503-FFE2F9446DF4}"/>
              </a:ext>
            </a:extLst>
          </p:cNvPr>
          <p:cNvSpPr>
            <a:spLocks noGrp="1"/>
          </p:cNvSpPr>
          <p:nvPr>
            <p:ph type="title"/>
          </p:nvPr>
        </p:nvSpPr>
        <p:spPr/>
        <p:txBody>
          <a:bodyPr/>
          <a:lstStyle/>
          <a:p>
            <a:r>
              <a:rPr lang="en-IN" b="1" dirty="0"/>
              <a:t>Classification of Trusts</a:t>
            </a:r>
            <a:endParaRPr lang="en-IN"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A7C0FD0-8FA5-4EEB-985A-6A7F86BA1FD5}"/>
              </a:ext>
            </a:extLst>
          </p:cNvPr>
          <p:cNvSpPr>
            <a:spLocks noGrp="1"/>
          </p:cNvSpPr>
          <p:nvPr>
            <p:ph idx="1"/>
          </p:nvPr>
        </p:nvSpPr>
        <p:spPr/>
        <p:txBody>
          <a:bodyPr/>
          <a:lstStyle/>
          <a:p>
            <a:pPr>
              <a:buNone/>
            </a:pPr>
            <a:endParaRPr lang="en-US" dirty="0">
              <a:latin typeface="Times New Roman" panose="02020603050405020304" pitchFamily="18" charset="0"/>
              <a:cs typeface="Times New Roman" panose="02020603050405020304" pitchFamily="18" charset="0"/>
            </a:endParaRPr>
          </a:p>
          <a:p>
            <a:pPr marL="514350" indent="-514350">
              <a:buAutoNum type="arabicPeriod"/>
            </a:pPr>
            <a:r>
              <a:rPr lang="en-US" dirty="0">
                <a:latin typeface="Times New Roman" panose="02020603050405020304" pitchFamily="18" charset="0"/>
                <a:cs typeface="Times New Roman" panose="02020603050405020304" pitchFamily="18" charset="0"/>
              </a:rPr>
              <a:t>Private Discretionary Trust.</a:t>
            </a:r>
          </a:p>
          <a:p>
            <a:pPr marL="514350" indent="-514350">
              <a:buAutoNum type="arabicPeriod"/>
            </a:pPr>
            <a:r>
              <a:rPr lang="en-US" dirty="0">
                <a:latin typeface="Times New Roman" panose="02020603050405020304" pitchFamily="18" charset="0"/>
                <a:cs typeface="Times New Roman" panose="02020603050405020304" pitchFamily="18" charset="0"/>
              </a:rPr>
              <a:t>Public Trust.</a:t>
            </a:r>
            <a:endParaRPr lang="en-IN"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EAF82DE-3F01-4D70-9035-E16A2BB45135}"/>
              </a:ext>
            </a:extLst>
          </p:cNvPr>
          <p:cNvSpPr>
            <a:spLocks noGrp="1"/>
          </p:cNvSpPr>
          <p:nvPr>
            <p:ph type="sldNum" sz="quarter" idx="12"/>
          </p:nvPr>
        </p:nvSpPr>
        <p:spPr/>
        <p:txBody>
          <a:bodyPr/>
          <a:lstStyle/>
          <a:p>
            <a:fld id="{9DAD2DFA-8160-4885-AA80-7BB629E1A773}" type="slidenum">
              <a:rPr lang="en-IN" smtClean="0"/>
              <a:t>4</a:t>
            </a:fld>
            <a:endParaRPr lang="en-IN"/>
          </a:p>
        </p:txBody>
      </p:sp>
    </p:spTree>
    <p:extLst>
      <p:ext uri="{BB962C8B-B14F-4D97-AF65-F5344CB8AC3E}">
        <p14:creationId xmlns:p14="http://schemas.microsoft.com/office/powerpoint/2010/main" val="3916362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B0FB-6FC4-4CAF-8549-CE4524392985}"/>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DE7C14FD-B8A2-4AAB-8AB6-0F8FE5BD752A}"/>
              </a:ext>
            </a:extLst>
          </p:cNvPr>
          <p:cNvSpPr>
            <a:spLocks noGrp="1"/>
          </p:cNvSpPr>
          <p:nvPr>
            <p:ph idx="1"/>
          </p:nvPr>
        </p:nvSpPr>
        <p:spPr/>
        <p:txBody>
          <a:bodyPr/>
          <a:lstStyle/>
          <a:p>
            <a:pPr algn="just"/>
            <a:r>
              <a:rPr lang="en-US" dirty="0"/>
              <a:t>The trustees shall be bound to deposit the money in any Scheduled Bank, as defined in the Reserve Bank of India Act, 1934, in the Postal Savings Bank or in a Co-operative Bank approved by the State Government for the purpose or to invest it in public securities [Section 35(1)].</a:t>
            </a:r>
          </a:p>
          <a:p>
            <a:pPr algn="just"/>
            <a:r>
              <a:rPr lang="en-US" dirty="0"/>
              <a:t>The Charity Commissioner may by general or special order permit the trustee of any public trust or classes of such trusts to invest the money in any other manner [Second proviso to Section 35(1)].</a:t>
            </a:r>
          </a:p>
          <a:p>
            <a:pPr algn="just"/>
            <a:endParaRPr lang="en-IN" dirty="0"/>
          </a:p>
        </p:txBody>
      </p:sp>
      <p:sp>
        <p:nvSpPr>
          <p:cNvPr id="4" name="Slide Number Placeholder 3">
            <a:extLst>
              <a:ext uri="{FF2B5EF4-FFF2-40B4-BE49-F238E27FC236}">
                <a16:creationId xmlns:a16="http://schemas.microsoft.com/office/drawing/2014/main" id="{D9FFED71-0F27-4100-8923-DBD1B1DFCAF2}"/>
              </a:ext>
            </a:extLst>
          </p:cNvPr>
          <p:cNvSpPr>
            <a:spLocks noGrp="1"/>
          </p:cNvSpPr>
          <p:nvPr>
            <p:ph type="sldNum" sz="quarter" idx="12"/>
          </p:nvPr>
        </p:nvSpPr>
        <p:spPr/>
        <p:txBody>
          <a:bodyPr/>
          <a:lstStyle/>
          <a:p>
            <a:fld id="{9DAD2DFA-8160-4885-AA80-7BB629E1A773}" type="slidenum">
              <a:rPr lang="en-IN" smtClean="0"/>
              <a:t>40</a:t>
            </a:fld>
            <a:endParaRPr lang="en-IN"/>
          </a:p>
        </p:txBody>
      </p:sp>
    </p:spTree>
    <p:extLst>
      <p:ext uri="{BB962C8B-B14F-4D97-AF65-F5344CB8AC3E}">
        <p14:creationId xmlns:p14="http://schemas.microsoft.com/office/powerpoint/2010/main" val="37414378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D1E-5D26-4A45-A434-B4B5F31DEBB3}"/>
              </a:ext>
            </a:extLst>
          </p:cNvPr>
          <p:cNvSpPr>
            <a:spLocks noGrp="1"/>
          </p:cNvSpPr>
          <p:nvPr>
            <p:ph type="title"/>
          </p:nvPr>
        </p:nvSpPr>
        <p:spPr/>
        <p:txBody>
          <a:bodyPr>
            <a:normAutofit fontScale="90000"/>
          </a:bodyPr>
          <a:lstStyle/>
          <a:p>
            <a:r>
              <a:rPr lang="en-US" b="1" dirty="0"/>
              <a:t>Duties of the Trustees</a:t>
            </a:r>
            <a:br>
              <a:rPr lang="en-US" b="1" dirty="0"/>
            </a:br>
            <a:r>
              <a:rPr lang="en-US" sz="3600" b="1" dirty="0"/>
              <a:t>(Under Maharashtra Public Trusts Act, 1950)</a:t>
            </a:r>
            <a:endParaRPr lang="en-IN" sz="3600" b="1" dirty="0"/>
          </a:p>
        </p:txBody>
      </p:sp>
      <p:sp>
        <p:nvSpPr>
          <p:cNvPr id="3" name="Content Placeholder 2">
            <a:extLst>
              <a:ext uri="{FF2B5EF4-FFF2-40B4-BE49-F238E27FC236}">
                <a16:creationId xmlns:a16="http://schemas.microsoft.com/office/drawing/2014/main" id="{40BBF73C-36AD-4A6F-BE31-53EEED21D5E5}"/>
              </a:ext>
            </a:extLst>
          </p:cNvPr>
          <p:cNvSpPr>
            <a:spLocks noGrp="1"/>
          </p:cNvSpPr>
          <p:nvPr>
            <p:ph idx="1"/>
          </p:nvPr>
        </p:nvSpPr>
        <p:spPr/>
        <p:txBody>
          <a:bodyPr/>
          <a:lstStyle/>
          <a:p>
            <a:pPr algn="just"/>
            <a:r>
              <a:rPr lang="en-US" dirty="0"/>
              <a:t>No sale, exchange or gift of any immovable property &amp; no lease for a period exceeding 10 years in the case of agricultural land or for a period exceeding 3 years in the case of non-agricultural land or building, shall be valid without the previous sanction of the Charity Commissioner [Section 36(1)].</a:t>
            </a:r>
          </a:p>
          <a:p>
            <a:pPr algn="just"/>
            <a:r>
              <a:rPr lang="en-US" dirty="0"/>
              <a:t>The Charity Commissioner shall not sanction any lease for a period exceeding 30 years [Section 36(2)].</a:t>
            </a:r>
            <a:endParaRPr lang="en-IN" dirty="0"/>
          </a:p>
        </p:txBody>
      </p:sp>
      <p:sp>
        <p:nvSpPr>
          <p:cNvPr id="6" name="Slide Number Placeholder 5">
            <a:extLst>
              <a:ext uri="{FF2B5EF4-FFF2-40B4-BE49-F238E27FC236}">
                <a16:creationId xmlns:a16="http://schemas.microsoft.com/office/drawing/2014/main" id="{32C7A633-29B4-4019-ACAD-CA0D32502D53}"/>
              </a:ext>
            </a:extLst>
          </p:cNvPr>
          <p:cNvSpPr>
            <a:spLocks noGrp="1"/>
          </p:cNvSpPr>
          <p:nvPr>
            <p:ph type="sldNum" sz="quarter" idx="12"/>
          </p:nvPr>
        </p:nvSpPr>
        <p:spPr/>
        <p:txBody>
          <a:bodyPr/>
          <a:lstStyle/>
          <a:p>
            <a:fld id="{9DAD2DFA-8160-4885-AA80-7BB629E1A773}" type="slidenum">
              <a:rPr lang="en-IN" smtClean="0"/>
              <a:t>41</a:t>
            </a:fld>
            <a:endParaRPr lang="en-IN"/>
          </a:p>
        </p:txBody>
      </p:sp>
    </p:spTree>
    <p:extLst>
      <p:ext uri="{BB962C8B-B14F-4D97-AF65-F5344CB8AC3E}">
        <p14:creationId xmlns:p14="http://schemas.microsoft.com/office/powerpoint/2010/main" val="2014631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8BADA-9E95-4001-8175-A75D74EDE225}"/>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19(1) of BPT Rules, 1951)</a:t>
            </a:r>
            <a:endParaRPr lang="en-IN" sz="2000" dirty="0"/>
          </a:p>
        </p:txBody>
      </p:sp>
      <p:sp>
        <p:nvSpPr>
          <p:cNvPr id="3" name="Content Placeholder 2">
            <a:extLst>
              <a:ext uri="{FF2B5EF4-FFF2-40B4-BE49-F238E27FC236}">
                <a16:creationId xmlns:a16="http://schemas.microsoft.com/office/drawing/2014/main" id="{3F54ECF1-58C3-4A9A-A6CD-AAC8003FAF32}"/>
              </a:ext>
            </a:extLst>
          </p:cNvPr>
          <p:cNvSpPr>
            <a:spLocks noGrp="1"/>
          </p:cNvSpPr>
          <p:nvPr>
            <p:ph idx="1"/>
          </p:nvPr>
        </p:nvSpPr>
        <p:spPr/>
        <p:txBody>
          <a:bodyPr/>
          <a:lstStyle/>
          <a:p>
            <a:pPr algn="just"/>
            <a:r>
              <a:rPr lang="en-US" dirty="0"/>
              <a:t>Whether the accounts are maintained regularly &amp; in accordance with the provisions of the Act &amp; the rules [Rule 19(1)(a)];</a:t>
            </a:r>
          </a:p>
          <a:p>
            <a:pPr algn="just"/>
            <a:r>
              <a:rPr lang="en-US" dirty="0"/>
              <a:t>Whether the receipts &amp; disbursements are properly &amp; correctly shown in the accounts [Rule 19(1)(b)];</a:t>
            </a:r>
          </a:p>
          <a:p>
            <a:pPr algn="just"/>
            <a:r>
              <a:rPr lang="en-US" dirty="0"/>
              <a:t>Whether the cash balance &amp; vouchers in the custody of the manager or trustee on the date of the audit were in agreement with the accounts (Rule 19(1)(c)];</a:t>
            </a:r>
            <a:endParaRPr lang="en-IN" dirty="0"/>
          </a:p>
        </p:txBody>
      </p:sp>
      <p:sp>
        <p:nvSpPr>
          <p:cNvPr id="4" name="Slide Number Placeholder 3">
            <a:extLst>
              <a:ext uri="{FF2B5EF4-FFF2-40B4-BE49-F238E27FC236}">
                <a16:creationId xmlns:a16="http://schemas.microsoft.com/office/drawing/2014/main" id="{283E54D3-BD92-4215-BC5A-236020F994D1}"/>
              </a:ext>
            </a:extLst>
          </p:cNvPr>
          <p:cNvSpPr>
            <a:spLocks noGrp="1"/>
          </p:cNvSpPr>
          <p:nvPr>
            <p:ph type="sldNum" sz="quarter" idx="12"/>
          </p:nvPr>
        </p:nvSpPr>
        <p:spPr/>
        <p:txBody>
          <a:bodyPr/>
          <a:lstStyle/>
          <a:p>
            <a:fld id="{9DAD2DFA-8160-4885-AA80-7BB629E1A773}" type="slidenum">
              <a:rPr lang="en-IN" smtClean="0"/>
              <a:t>42</a:t>
            </a:fld>
            <a:endParaRPr lang="en-IN"/>
          </a:p>
        </p:txBody>
      </p:sp>
    </p:spTree>
    <p:extLst>
      <p:ext uri="{BB962C8B-B14F-4D97-AF65-F5344CB8AC3E}">
        <p14:creationId xmlns:p14="http://schemas.microsoft.com/office/powerpoint/2010/main" val="3541821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19C2F-E803-4DE9-9D30-0E6A0989F08C}"/>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19(1) of BPT Rules, 1951)</a:t>
            </a:r>
            <a:endParaRPr lang="en-IN" sz="2000" dirty="0"/>
          </a:p>
        </p:txBody>
      </p:sp>
      <p:sp>
        <p:nvSpPr>
          <p:cNvPr id="3" name="Content Placeholder 2">
            <a:extLst>
              <a:ext uri="{FF2B5EF4-FFF2-40B4-BE49-F238E27FC236}">
                <a16:creationId xmlns:a16="http://schemas.microsoft.com/office/drawing/2014/main" id="{DA24AA18-0E43-44AA-B1E1-C7AE0803B466}"/>
              </a:ext>
            </a:extLst>
          </p:cNvPr>
          <p:cNvSpPr>
            <a:spLocks noGrp="1"/>
          </p:cNvSpPr>
          <p:nvPr>
            <p:ph idx="1"/>
          </p:nvPr>
        </p:nvSpPr>
        <p:spPr/>
        <p:txBody>
          <a:bodyPr>
            <a:normAutofit fontScale="92500"/>
          </a:bodyPr>
          <a:lstStyle/>
          <a:p>
            <a:pPr algn="just"/>
            <a:r>
              <a:rPr lang="en-US" dirty="0"/>
              <a:t>Whether all books, deeds, accounts, vouchers or other documents or records required by the auditor were produced before him [Rule 19(1)(d)];</a:t>
            </a:r>
          </a:p>
          <a:p>
            <a:pPr algn="just"/>
            <a:r>
              <a:rPr lang="en-US" dirty="0"/>
              <a:t>Whether a register of movable or immovable properties is properly maintained, the changes therein are communicated from time to time to the regional office, &amp; the defects &amp; inaccuracies mentioned in the previous audit report have been duly complied with [Rule 19(1)(e)];</a:t>
            </a:r>
          </a:p>
          <a:p>
            <a:pPr algn="just"/>
            <a:r>
              <a:rPr lang="en-US" dirty="0"/>
              <a:t>Whether the manager or trustee or any other person required by the auditor to appear before him did so &amp; furnished the necessary information [Rule 19(1)(f)];</a:t>
            </a:r>
            <a:endParaRPr lang="en-IN" dirty="0"/>
          </a:p>
        </p:txBody>
      </p:sp>
      <p:sp>
        <p:nvSpPr>
          <p:cNvPr id="4" name="Slide Number Placeholder 3">
            <a:extLst>
              <a:ext uri="{FF2B5EF4-FFF2-40B4-BE49-F238E27FC236}">
                <a16:creationId xmlns:a16="http://schemas.microsoft.com/office/drawing/2014/main" id="{C64D9BB6-87F8-4CE6-9D0E-54943686338C}"/>
              </a:ext>
            </a:extLst>
          </p:cNvPr>
          <p:cNvSpPr>
            <a:spLocks noGrp="1"/>
          </p:cNvSpPr>
          <p:nvPr>
            <p:ph type="sldNum" sz="quarter" idx="12"/>
          </p:nvPr>
        </p:nvSpPr>
        <p:spPr/>
        <p:txBody>
          <a:bodyPr/>
          <a:lstStyle/>
          <a:p>
            <a:fld id="{9DAD2DFA-8160-4885-AA80-7BB629E1A773}" type="slidenum">
              <a:rPr lang="en-IN" smtClean="0"/>
              <a:t>43</a:t>
            </a:fld>
            <a:endParaRPr lang="en-IN"/>
          </a:p>
        </p:txBody>
      </p:sp>
    </p:spTree>
    <p:extLst>
      <p:ext uri="{BB962C8B-B14F-4D97-AF65-F5344CB8AC3E}">
        <p14:creationId xmlns:p14="http://schemas.microsoft.com/office/powerpoint/2010/main" val="2203101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82316-ED2E-448C-9EFD-827464394816}"/>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19(1) of BPT Rules, 1951)</a:t>
            </a:r>
            <a:endParaRPr lang="en-IN" sz="2000" dirty="0"/>
          </a:p>
        </p:txBody>
      </p:sp>
      <p:sp>
        <p:nvSpPr>
          <p:cNvPr id="3" name="Content Placeholder 2">
            <a:extLst>
              <a:ext uri="{FF2B5EF4-FFF2-40B4-BE49-F238E27FC236}">
                <a16:creationId xmlns:a16="http://schemas.microsoft.com/office/drawing/2014/main" id="{79C64722-C7AC-4991-B51C-EA871C7986E8}"/>
              </a:ext>
            </a:extLst>
          </p:cNvPr>
          <p:cNvSpPr>
            <a:spLocks noGrp="1"/>
          </p:cNvSpPr>
          <p:nvPr>
            <p:ph idx="1"/>
          </p:nvPr>
        </p:nvSpPr>
        <p:spPr/>
        <p:txBody>
          <a:bodyPr>
            <a:normAutofit lnSpcReduction="10000"/>
          </a:bodyPr>
          <a:lstStyle/>
          <a:p>
            <a:pPr algn="just"/>
            <a:r>
              <a:rPr lang="en-US" dirty="0"/>
              <a:t>Whether any property or funds of the trust were applied for any object or purpose other than the object or purpose of the trust [Rule 19(1)(g)];</a:t>
            </a:r>
          </a:p>
          <a:p>
            <a:pPr algn="just"/>
            <a:r>
              <a:rPr lang="en-US" dirty="0"/>
              <a:t>The amounts outstanding for more than one year &amp; the amounts written off; if any [Rule 19(1)(h)];</a:t>
            </a:r>
          </a:p>
          <a:p>
            <a:pPr algn="just"/>
            <a:r>
              <a:rPr lang="en-US" dirty="0"/>
              <a:t>Whether the tenders were invited for repairs or construction involving expenditure exceeding Rs. 5,000.00 [Rule 19(1)(</a:t>
            </a:r>
            <a:r>
              <a:rPr lang="en-US" dirty="0" err="1"/>
              <a:t>i</a:t>
            </a:r>
            <a:r>
              <a:rPr lang="en-US" dirty="0"/>
              <a:t>)];</a:t>
            </a:r>
          </a:p>
          <a:p>
            <a:pPr algn="just"/>
            <a:r>
              <a:rPr lang="en-US" dirty="0"/>
              <a:t>Whether any money of the public trust has been invested contrary to the provisions of section 35 [Rule 19(1)(j)];</a:t>
            </a:r>
          </a:p>
          <a:p>
            <a:pPr algn="just"/>
            <a:endParaRPr lang="en-IN" dirty="0"/>
          </a:p>
        </p:txBody>
      </p:sp>
      <p:sp>
        <p:nvSpPr>
          <p:cNvPr id="4" name="Slide Number Placeholder 3">
            <a:extLst>
              <a:ext uri="{FF2B5EF4-FFF2-40B4-BE49-F238E27FC236}">
                <a16:creationId xmlns:a16="http://schemas.microsoft.com/office/drawing/2014/main" id="{F9E6022E-BD83-4D8A-9EE4-2512243EC85F}"/>
              </a:ext>
            </a:extLst>
          </p:cNvPr>
          <p:cNvSpPr>
            <a:spLocks noGrp="1"/>
          </p:cNvSpPr>
          <p:nvPr>
            <p:ph type="sldNum" sz="quarter" idx="12"/>
          </p:nvPr>
        </p:nvSpPr>
        <p:spPr/>
        <p:txBody>
          <a:bodyPr/>
          <a:lstStyle/>
          <a:p>
            <a:fld id="{9DAD2DFA-8160-4885-AA80-7BB629E1A773}" type="slidenum">
              <a:rPr lang="en-IN" smtClean="0"/>
              <a:t>44</a:t>
            </a:fld>
            <a:endParaRPr lang="en-IN"/>
          </a:p>
        </p:txBody>
      </p:sp>
    </p:spTree>
    <p:extLst>
      <p:ext uri="{BB962C8B-B14F-4D97-AF65-F5344CB8AC3E}">
        <p14:creationId xmlns:p14="http://schemas.microsoft.com/office/powerpoint/2010/main" val="28056644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6775-A33F-4495-BE4E-4C000404E596}"/>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19(1) of BPT Rules, 1951)</a:t>
            </a:r>
            <a:endParaRPr lang="en-IN" sz="2000" dirty="0"/>
          </a:p>
        </p:txBody>
      </p:sp>
      <p:sp>
        <p:nvSpPr>
          <p:cNvPr id="3" name="Content Placeholder 2">
            <a:extLst>
              <a:ext uri="{FF2B5EF4-FFF2-40B4-BE49-F238E27FC236}">
                <a16:creationId xmlns:a16="http://schemas.microsoft.com/office/drawing/2014/main" id="{DB5D1FD7-ABAB-4E08-A450-0C603CFBF289}"/>
              </a:ext>
            </a:extLst>
          </p:cNvPr>
          <p:cNvSpPr>
            <a:spLocks noGrp="1"/>
          </p:cNvSpPr>
          <p:nvPr>
            <p:ph idx="1"/>
          </p:nvPr>
        </p:nvSpPr>
        <p:spPr/>
        <p:txBody>
          <a:bodyPr>
            <a:normAutofit fontScale="85000" lnSpcReduction="10000"/>
          </a:bodyPr>
          <a:lstStyle/>
          <a:p>
            <a:pPr algn="just"/>
            <a:r>
              <a:rPr lang="en-US" dirty="0"/>
              <a:t>Alienations, if any, of the immovable property contrary to the provisions of section 36 which has come to the notice of the auditor [Rule 19(1)(k)];</a:t>
            </a:r>
          </a:p>
          <a:p>
            <a:pPr algn="just"/>
            <a:r>
              <a:rPr lang="en-US" dirty="0"/>
              <a:t>Any special matter the auditor may think fit or necessary to bring to the notice of the Deputy or Assistant Charity Commissioner [Rule 19(1)(l)];</a:t>
            </a:r>
          </a:p>
          <a:p>
            <a:pPr algn="just"/>
            <a:r>
              <a:rPr lang="en-US" dirty="0"/>
              <a:t>All cases of irregular, illegal or improper expenditure or failure or omission to recover moneys or other property belonging to the public trust or of loss, or waste of money or other property thereof, caused in consequence of breach of trust or mis-application or any other misconduct on the part of the trustee or any other person while in the management of the trust [Rule 19(1)(m)];</a:t>
            </a:r>
          </a:p>
          <a:p>
            <a:pPr algn="just"/>
            <a:r>
              <a:rPr lang="en-US" dirty="0"/>
              <a:t>Whether the budget has been filed in the form provided by Rule 16A [Rule 19(1)(n)];</a:t>
            </a:r>
            <a:endParaRPr lang="en-IN" dirty="0"/>
          </a:p>
        </p:txBody>
      </p:sp>
      <p:sp>
        <p:nvSpPr>
          <p:cNvPr id="4" name="Slide Number Placeholder 3">
            <a:extLst>
              <a:ext uri="{FF2B5EF4-FFF2-40B4-BE49-F238E27FC236}">
                <a16:creationId xmlns:a16="http://schemas.microsoft.com/office/drawing/2014/main" id="{BCD0017C-1553-4967-8DB8-2C0CF5A60D94}"/>
              </a:ext>
            </a:extLst>
          </p:cNvPr>
          <p:cNvSpPr>
            <a:spLocks noGrp="1"/>
          </p:cNvSpPr>
          <p:nvPr>
            <p:ph type="sldNum" sz="quarter" idx="12"/>
          </p:nvPr>
        </p:nvSpPr>
        <p:spPr/>
        <p:txBody>
          <a:bodyPr/>
          <a:lstStyle/>
          <a:p>
            <a:fld id="{9DAD2DFA-8160-4885-AA80-7BB629E1A773}" type="slidenum">
              <a:rPr lang="en-IN" smtClean="0"/>
              <a:t>45</a:t>
            </a:fld>
            <a:endParaRPr lang="en-IN"/>
          </a:p>
        </p:txBody>
      </p:sp>
    </p:spTree>
    <p:extLst>
      <p:ext uri="{BB962C8B-B14F-4D97-AF65-F5344CB8AC3E}">
        <p14:creationId xmlns:p14="http://schemas.microsoft.com/office/powerpoint/2010/main" val="612868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34C63-C9EF-4E31-A3DA-BEBC7D59C5F5}"/>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19(3) of BPT Rules, 1951)</a:t>
            </a:r>
            <a:endParaRPr lang="en-IN" sz="2000" dirty="0"/>
          </a:p>
        </p:txBody>
      </p:sp>
      <p:sp>
        <p:nvSpPr>
          <p:cNvPr id="3" name="Content Placeholder 2">
            <a:extLst>
              <a:ext uri="{FF2B5EF4-FFF2-40B4-BE49-F238E27FC236}">
                <a16:creationId xmlns:a16="http://schemas.microsoft.com/office/drawing/2014/main" id="{74111036-DE83-4A9C-A692-317D60F972F3}"/>
              </a:ext>
            </a:extLst>
          </p:cNvPr>
          <p:cNvSpPr>
            <a:spLocks noGrp="1"/>
          </p:cNvSpPr>
          <p:nvPr>
            <p:ph idx="1"/>
          </p:nvPr>
        </p:nvSpPr>
        <p:spPr/>
        <p:txBody>
          <a:bodyPr>
            <a:normAutofit lnSpcReduction="10000"/>
          </a:bodyPr>
          <a:lstStyle/>
          <a:p>
            <a:pPr algn="just"/>
            <a:r>
              <a:rPr lang="en-US" dirty="0"/>
              <a:t>Whether the maximum &amp; minimum number of the trustees is maintained [Rule 19(3)(a)];</a:t>
            </a:r>
          </a:p>
          <a:p>
            <a:pPr algn="just"/>
            <a:r>
              <a:rPr lang="en-US" dirty="0"/>
              <a:t>Whether the meetings are held regularly as provided in such instrument [Rule 19(3)(b)];</a:t>
            </a:r>
          </a:p>
          <a:p>
            <a:pPr algn="just"/>
            <a:r>
              <a:rPr lang="en-US" dirty="0"/>
              <a:t>Whether the minute book of the proceedings of the meeting is maintained [Rule 19(3)(c)];</a:t>
            </a:r>
          </a:p>
          <a:p>
            <a:pPr algn="just"/>
            <a:r>
              <a:rPr lang="en-US" dirty="0"/>
              <a:t>Whether any of the trustees has any interest in the investment of the trust [Rule 19(3)(d)];</a:t>
            </a:r>
            <a:endParaRPr lang="en-IN" dirty="0"/>
          </a:p>
        </p:txBody>
      </p:sp>
      <p:sp>
        <p:nvSpPr>
          <p:cNvPr id="4" name="Slide Number Placeholder 3">
            <a:extLst>
              <a:ext uri="{FF2B5EF4-FFF2-40B4-BE49-F238E27FC236}">
                <a16:creationId xmlns:a16="http://schemas.microsoft.com/office/drawing/2014/main" id="{F05FC275-CB5B-4E08-BCC5-41FC5C4A0C76}"/>
              </a:ext>
            </a:extLst>
          </p:cNvPr>
          <p:cNvSpPr>
            <a:spLocks noGrp="1"/>
          </p:cNvSpPr>
          <p:nvPr>
            <p:ph type="sldNum" sz="quarter" idx="12"/>
          </p:nvPr>
        </p:nvSpPr>
        <p:spPr/>
        <p:txBody>
          <a:bodyPr/>
          <a:lstStyle/>
          <a:p>
            <a:fld id="{9DAD2DFA-8160-4885-AA80-7BB629E1A773}" type="slidenum">
              <a:rPr lang="en-IN" smtClean="0"/>
              <a:t>46</a:t>
            </a:fld>
            <a:endParaRPr lang="en-IN"/>
          </a:p>
        </p:txBody>
      </p:sp>
    </p:spTree>
    <p:extLst>
      <p:ext uri="{BB962C8B-B14F-4D97-AF65-F5344CB8AC3E}">
        <p14:creationId xmlns:p14="http://schemas.microsoft.com/office/powerpoint/2010/main" val="20965282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E338-CA8D-40B7-B50C-A996DFBDFC43}"/>
              </a:ext>
            </a:extLst>
          </p:cNvPr>
          <p:cNvSpPr>
            <a:spLocks noGrp="1"/>
          </p:cNvSpPr>
          <p:nvPr>
            <p:ph type="title"/>
          </p:nvPr>
        </p:nvSpPr>
        <p:spPr/>
        <p:txBody>
          <a:bodyPr>
            <a:noAutofit/>
          </a:bodyPr>
          <a:lstStyle/>
          <a:p>
            <a:r>
              <a:rPr lang="en-US" sz="3200" b="1" dirty="0">
                <a:cs typeface="Times New Roman" panose="02020603050405020304" pitchFamily="18" charset="0"/>
              </a:rPr>
              <a:t>Clause-by-Clause Analysis of Auditor’s Report	</a:t>
            </a:r>
            <a:br>
              <a:rPr lang="en-US" sz="3200" b="1" dirty="0">
                <a:cs typeface="Times New Roman" panose="02020603050405020304" pitchFamily="18" charset="0"/>
              </a:rPr>
            </a:br>
            <a:r>
              <a:rPr lang="en-US" sz="2000" b="1" dirty="0">
                <a:cs typeface="Times New Roman" panose="02020603050405020304" pitchFamily="18" charset="0"/>
              </a:rPr>
              <a:t>(Under Section 34 of MPT Act, 1950 read with Rule 19(3) of BPT Rules, 1951)</a:t>
            </a:r>
            <a:endParaRPr lang="en-IN" sz="2000" dirty="0"/>
          </a:p>
        </p:txBody>
      </p:sp>
      <p:sp>
        <p:nvSpPr>
          <p:cNvPr id="3" name="Content Placeholder 2">
            <a:extLst>
              <a:ext uri="{FF2B5EF4-FFF2-40B4-BE49-F238E27FC236}">
                <a16:creationId xmlns:a16="http://schemas.microsoft.com/office/drawing/2014/main" id="{DE1C6E58-7C3E-42FB-856B-827581380942}"/>
              </a:ext>
            </a:extLst>
          </p:cNvPr>
          <p:cNvSpPr>
            <a:spLocks noGrp="1"/>
          </p:cNvSpPr>
          <p:nvPr>
            <p:ph idx="1"/>
          </p:nvPr>
        </p:nvSpPr>
        <p:spPr/>
        <p:txBody>
          <a:bodyPr/>
          <a:lstStyle/>
          <a:p>
            <a:pPr algn="just"/>
            <a:r>
              <a:rPr lang="en-US" dirty="0"/>
              <a:t>Whether any of the trustees is a debtor or creditor of the trust [Rule 19(3)(e)];</a:t>
            </a:r>
          </a:p>
          <a:p>
            <a:pPr algn="just"/>
            <a:r>
              <a:rPr lang="en-US" dirty="0"/>
              <a:t>Whether the irregularities pointed out by the auditors in the accounts of the previous year have been duly complied with by the trustees during the period of audit [Rule 19(3)(f)].</a:t>
            </a:r>
            <a:endParaRPr lang="en-IN" dirty="0"/>
          </a:p>
        </p:txBody>
      </p:sp>
      <p:sp>
        <p:nvSpPr>
          <p:cNvPr id="4" name="Slide Number Placeholder 3">
            <a:extLst>
              <a:ext uri="{FF2B5EF4-FFF2-40B4-BE49-F238E27FC236}">
                <a16:creationId xmlns:a16="http://schemas.microsoft.com/office/drawing/2014/main" id="{DCD4CB52-DF2F-4F0F-93FA-CA6CC5E263EE}"/>
              </a:ext>
            </a:extLst>
          </p:cNvPr>
          <p:cNvSpPr>
            <a:spLocks noGrp="1"/>
          </p:cNvSpPr>
          <p:nvPr>
            <p:ph type="sldNum" sz="quarter" idx="12"/>
          </p:nvPr>
        </p:nvSpPr>
        <p:spPr/>
        <p:txBody>
          <a:bodyPr/>
          <a:lstStyle/>
          <a:p>
            <a:fld id="{9DAD2DFA-8160-4885-AA80-7BB629E1A773}" type="slidenum">
              <a:rPr lang="en-IN" smtClean="0"/>
              <a:t>47</a:t>
            </a:fld>
            <a:endParaRPr lang="en-IN"/>
          </a:p>
        </p:txBody>
      </p:sp>
    </p:spTree>
    <p:extLst>
      <p:ext uri="{BB962C8B-B14F-4D97-AF65-F5344CB8AC3E}">
        <p14:creationId xmlns:p14="http://schemas.microsoft.com/office/powerpoint/2010/main" val="34788336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97176-F94A-4D5E-AC3A-3DAFF877B7B0}"/>
              </a:ext>
            </a:extLst>
          </p:cNvPr>
          <p:cNvSpPr>
            <a:spLocks noGrp="1"/>
          </p:cNvSpPr>
          <p:nvPr>
            <p:ph type="title"/>
          </p:nvPr>
        </p:nvSpPr>
        <p:spPr/>
        <p:txBody>
          <a:bodyPr>
            <a:normAutofit/>
          </a:bodyPr>
          <a:lstStyle/>
          <a:p>
            <a:r>
              <a:rPr lang="en-US" sz="2800" b="1" dirty="0">
                <a:cs typeface="Times New Roman" panose="02020603050405020304" pitchFamily="18" charset="0"/>
              </a:rPr>
              <a:t>Issues that need adequate consideration by the Auditors</a:t>
            </a:r>
            <a:endParaRPr lang="en-IN" sz="28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736098E0-D770-4D1A-ACDF-09ACEAC60CD7}"/>
              </a:ext>
            </a:extLst>
          </p:cNvPr>
          <p:cNvSpPr>
            <a:spLocks noGrp="1"/>
          </p:cNvSpPr>
          <p:nvPr>
            <p:ph idx="1"/>
          </p:nvPr>
        </p:nvSpPr>
        <p:spPr/>
        <p:txBody>
          <a:bodyPr>
            <a:normAutofit/>
          </a:bodyPr>
          <a:lstStyle/>
          <a:p>
            <a:pPr algn="just">
              <a:buClrTx/>
            </a:pPr>
            <a:r>
              <a:rPr lang="en-US" dirty="0">
                <a:cs typeface="Times New Roman" panose="02020603050405020304" pitchFamily="18" charset="0"/>
              </a:rPr>
              <a:t>Investments contrary to the provisions of Section 35, E.g., Investments in FDRs of Co-Operative Societies without prior approval from Charity Commissioner.</a:t>
            </a:r>
          </a:p>
          <a:p>
            <a:pPr algn="just">
              <a:buClrTx/>
            </a:pPr>
            <a:r>
              <a:rPr lang="en-US" dirty="0">
                <a:cs typeface="Times New Roman" panose="02020603050405020304" pitchFamily="18" charset="0"/>
              </a:rPr>
              <a:t>Non-receipt of subscription from the Trustees &amp; Members as per the terms of Trust Deed / Memorandum of Association of Society.</a:t>
            </a:r>
          </a:p>
          <a:p>
            <a:pPr algn="just">
              <a:buClrTx/>
            </a:pPr>
            <a:r>
              <a:rPr lang="en-US" dirty="0">
                <a:cs typeface="Times New Roman" panose="02020603050405020304" pitchFamily="18" charset="0"/>
              </a:rPr>
              <a:t>Leasing the Trust Property for a period exceeding 30 years.  Similarly, sanction of Charity Commissioner pending for lease period less than 30 years.</a:t>
            </a:r>
          </a:p>
        </p:txBody>
      </p:sp>
      <p:sp>
        <p:nvSpPr>
          <p:cNvPr id="4" name="Slide Number Placeholder 3">
            <a:extLst>
              <a:ext uri="{FF2B5EF4-FFF2-40B4-BE49-F238E27FC236}">
                <a16:creationId xmlns:a16="http://schemas.microsoft.com/office/drawing/2014/main" id="{340B5B10-ACF3-41CD-8E5A-236B32DBA801}"/>
              </a:ext>
            </a:extLst>
          </p:cNvPr>
          <p:cNvSpPr>
            <a:spLocks noGrp="1"/>
          </p:cNvSpPr>
          <p:nvPr>
            <p:ph type="sldNum" sz="quarter" idx="12"/>
          </p:nvPr>
        </p:nvSpPr>
        <p:spPr/>
        <p:txBody>
          <a:bodyPr/>
          <a:lstStyle/>
          <a:p>
            <a:fld id="{9DAD2DFA-8160-4885-AA80-7BB629E1A773}" type="slidenum">
              <a:rPr lang="en-IN" smtClean="0"/>
              <a:t>48</a:t>
            </a:fld>
            <a:endParaRPr lang="en-IN"/>
          </a:p>
        </p:txBody>
      </p:sp>
    </p:spTree>
    <p:extLst>
      <p:ext uri="{BB962C8B-B14F-4D97-AF65-F5344CB8AC3E}">
        <p14:creationId xmlns:p14="http://schemas.microsoft.com/office/powerpoint/2010/main" val="1957417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0828-7BA3-4B6C-A73F-D4D98EF3E9B2}"/>
              </a:ext>
            </a:extLst>
          </p:cNvPr>
          <p:cNvSpPr>
            <a:spLocks noGrp="1"/>
          </p:cNvSpPr>
          <p:nvPr>
            <p:ph type="title"/>
          </p:nvPr>
        </p:nvSpPr>
        <p:spPr/>
        <p:txBody>
          <a:bodyPr>
            <a:normAutofit/>
          </a:bodyPr>
          <a:lstStyle/>
          <a:p>
            <a:r>
              <a:rPr lang="en-US" sz="2800" b="1" dirty="0">
                <a:cs typeface="Times New Roman" panose="02020603050405020304" pitchFamily="18" charset="0"/>
              </a:rPr>
              <a:t>Issues that need adequate consideration by the Auditors</a:t>
            </a:r>
            <a:endParaRPr lang="en-IN" sz="28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DCB9123D-B216-42DC-8580-EA7C92ACA55E}"/>
              </a:ext>
            </a:extLst>
          </p:cNvPr>
          <p:cNvSpPr>
            <a:spLocks noGrp="1"/>
          </p:cNvSpPr>
          <p:nvPr>
            <p:ph idx="1"/>
          </p:nvPr>
        </p:nvSpPr>
        <p:spPr/>
        <p:txBody>
          <a:bodyPr>
            <a:normAutofit fontScale="92500" lnSpcReduction="10000"/>
          </a:bodyPr>
          <a:lstStyle/>
          <a:p>
            <a:pPr algn="just">
              <a:buClrTx/>
            </a:pPr>
            <a:r>
              <a:rPr lang="en-US" dirty="0">
                <a:cs typeface="Times New Roman" panose="02020603050405020304" pitchFamily="18" charset="0"/>
              </a:rPr>
              <a:t>Alienation by way of sale, exchange or gift of any immovable property &amp; leasing for a period exceeding 10 years in case of agricultural land or for a period exceeding 3 years in the case of non-agricultural land or a building without prior sanction of the Charity Commissioner.</a:t>
            </a:r>
          </a:p>
          <a:p>
            <a:pPr algn="just">
              <a:buClrTx/>
            </a:pPr>
            <a:r>
              <a:rPr lang="en-US" dirty="0">
                <a:cs typeface="Times New Roman" panose="02020603050405020304" pitchFamily="18" charset="0"/>
              </a:rPr>
              <a:t>Improper verification of title to trust properties.</a:t>
            </a:r>
          </a:p>
          <a:p>
            <a:pPr algn="just">
              <a:buClrTx/>
            </a:pPr>
            <a:r>
              <a:rPr lang="en-US" dirty="0">
                <a:cs typeface="Times New Roman" panose="02020603050405020304" pitchFamily="18" charset="0"/>
              </a:rPr>
              <a:t>Non-disclosure of stock in hand in the Audited Financial Statements in cases of trust carrying on trading or manufacturing activities.</a:t>
            </a:r>
          </a:p>
          <a:p>
            <a:pPr algn="just">
              <a:buClrTx/>
            </a:pPr>
            <a:r>
              <a:rPr lang="en-US" dirty="0">
                <a:cs typeface="Times New Roman" panose="02020603050405020304" pitchFamily="18" charset="0"/>
              </a:rPr>
              <a:t>Trustee borrowing money for the purpose of or on behalf of the trust of which he is a trustee without previous sanction of the Charity Commissioner.</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296EF29-558E-49F1-8DFF-E2A9D53C29B3}"/>
              </a:ext>
            </a:extLst>
          </p:cNvPr>
          <p:cNvSpPr>
            <a:spLocks noGrp="1"/>
          </p:cNvSpPr>
          <p:nvPr>
            <p:ph type="sldNum" sz="quarter" idx="12"/>
          </p:nvPr>
        </p:nvSpPr>
        <p:spPr/>
        <p:txBody>
          <a:bodyPr/>
          <a:lstStyle/>
          <a:p>
            <a:fld id="{9DAD2DFA-8160-4885-AA80-7BB629E1A773}" type="slidenum">
              <a:rPr lang="en-IN" smtClean="0"/>
              <a:t>49</a:t>
            </a:fld>
            <a:endParaRPr lang="en-IN"/>
          </a:p>
        </p:txBody>
      </p:sp>
    </p:spTree>
    <p:extLst>
      <p:ext uri="{BB962C8B-B14F-4D97-AF65-F5344CB8AC3E}">
        <p14:creationId xmlns:p14="http://schemas.microsoft.com/office/powerpoint/2010/main" val="296051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5F67-99E2-45A1-926D-B88C2E68CC7E}"/>
              </a:ext>
            </a:extLst>
          </p:cNvPr>
          <p:cNvSpPr>
            <a:spLocks noGrp="1"/>
          </p:cNvSpPr>
          <p:nvPr>
            <p:ph type="title"/>
          </p:nvPr>
        </p:nvSpPr>
        <p:spPr/>
        <p:txBody>
          <a:bodyPr/>
          <a:lstStyle/>
          <a:p>
            <a:r>
              <a:rPr lang="en-IN" b="1" dirty="0">
                <a:cs typeface="Times New Roman" panose="02020603050405020304" pitchFamily="18" charset="0"/>
              </a:rPr>
              <a:t>Private Discretionary Trusts</a:t>
            </a:r>
          </a:p>
        </p:txBody>
      </p:sp>
      <p:sp>
        <p:nvSpPr>
          <p:cNvPr id="3" name="Content Placeholder 2">
            <a:extLst>
              <a:ext uri="{FF2B5EF4-FFF2-40B4-BE49-F238E27FC236}">
                <a16:creationId xmlns:a16="http://schemas.microsoft.com/office/drawing/2014/main" id="{96621C0F-3A68-46EE-92E7-74F894D43C5A}"/>
              </a:ext>
            </a:extLst>
          </p:cNvPr>
          <p:cNvSpPr>
            <a:spLocks noGrp="1"/>
          </p:cNvSpPr>
          <p:nvPr>
            <p:ph idx="1"/>
          </p:nvPr>
        </p:nvSpPr>
        <p:spPr/>
        <p:txBody>
          <a:bodyPr>
            <a:normAutofit lnSpcReduction="10000"/>
          </a:bodyPr>
          <a:lstStyle/>
          <a:p>
            <a:pPr algn="just">
              <a:buNone/>
            </a:pPr>
            <a:r>
              <a:rPr lang="en-US" sz="2800" dirty="0">
                <a:cs typeface="Times New Roman" panose="02020603050405020304" pitchFamily="18" charset="0"/>
              </a:rPr>
              <a:t>	A discretionary Trust is one which gives a beneficiary no right to any part of income of the trust property, but vests in the trustees a discretionary power to pay him, or apply for his benefit, such part of the income as they think fit.	</a:t>
            </a:r>
          </a:p>
          <a:p>
            <a:pPr algn="just">
              <a:buNone/>
            </a:pPr>
            <a:endParaRPr lang="en-US" sz="2800" dirty="0">
              <a:cs typeface="Times New Roman" panose="02020603050405020304" pitchFamily="18" charset="0"/>
            </a:endParaRPr>
          </a:p>
          <a:p>
            <a:pPr>
              <a:buNone/>
            </a:pPr>
            <a:r>
              <a:rPr lang="en-US" sz="2800" dirty="0">
                <a:cs typeface="Times New Roman" panose="02020603050405020304" pitchFamily="18" charset="0"/>
              </a:rPr>
              <a:t>	</a:t>
            </a:r>
            <a:r>
              <a:rPr lang="en-US" sz="2800" b="1" dirty="0">
                <a:cs typeface="Times New Roman" panose="02020603050405020304" pitchFamily="18" charset="0"/>
              </a:rPr>
              <a:t>[CWT Vs Estate of HMM </a:t>
            </a:r>
            <a:r>
              <a:rPr lang="en-US" sz="2800" b="1" dirty="0" err="1">
                <a:cs typeface="Times New Roman" panose="02020603050405020304" pitchFamily="18" charset="0"/>
              </a:rPr>
              <a:t>Vikramsinhji</a:t>
            </a:r>
            <a:r>
              <a:rPr lang="en-US" sz="2800" b="1" dirty="0">
                <a:cs typeface="Times New Roman" panose="02020603050405020304" pitchFamily="18" charset="0"/>
              </a:rPr>
              <a:t> of </a:t>
            </a:r>
            <a:r>
              <a:rPr lang="en-US" sz="2800" b="1" dirty="0" err="1">
                <a:cs typeface="Times New Roman" panose="02020603050405020304" pitchFamily="18" charset="0"/>
              </a:rPr>
              <a:t>Gondal</a:t>
            </a:r>
            <a:r>
              <a:rPr lang="en-US" sz="2800" b="1" dirty="0">
                <a:cs typeface="Times New Roman" panose="02020603050405020304" pitchFamily="18" charset="0"/>
              </a:rPr>
              <a:t> [2014] 225 Taxman 166 (SC)]</a:t>
            </a:r>
            <a:endParaRPr lang="en-IN" sz="2800" b="1" dirty="0">
              <a:cs typeface="Times New Roman" panose="02020603050405020304" pitchFamily="18" charset="0"/>
            </a:endParaRPr>
          </a:p>
          <a:p>
            <a:endParaRPr lang="en-IN" sz="28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4053F42-419A-4151-8ABA-D92AD90328B8}"/>
              </a:ext>
            </a:extLst>
          </p:cNvPr>
          <p:cNvSpPr>
            <a:spLocks noGrp="1"/>
          </p:cNvSpPr>
          <p:nvPr>
            <p:ph type="sldNum" sz="quarter" idx="12"/>
          </p:nvPr>
        </p:nvSpPr>
        <p:spPr/>
        <p:txBody>
          <a:bodyPr/>
          <a:lstStyle/>
          <a:p>
            <a:fld id="{9DAD2DFA-8160-4885-AA80-7BB629E1A773}" type="slidenum">
              <a:rPr lang="en-IN" smtClean="0"/>
              <a:t>5</a:t>
            </a:fld>
            <a:endParaRPr lang="en-IN"/>
          </a:p>
        </p:txBody>
      </p:sp>
    </p:spTree>
    <p:extLst>
      <p:ext uri="{BB962C8B-B14F-4D97-AF65-F5344CB8AC3E}">
        <p14:creationId xmlns:p14="http://schemas.microsoft.com/office/powerpoint/2010/main" val="3201106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6092A-15D2-4C18-B4FD-6A23DF29A984}"/>
              </a:ext>
            </a:extLst>
          </p:cNvPr>
          <p:cNvSpPr>
            <a:spLocks noGrp="1"/>
          </p:cNvSpPr>
          <p:nvPr>
            <p:ph type="title"/>
          </p:nvPr>
        </p:nvSpPr>
        <p:spPr/>
        <p:txBody>
          <a:bodyPr>
            <a:normAutofit/>
          </a:bodyPr>
          <a:lstStyle/>
          <a:p>
            <a:r>
              <a:rPr lang="en-US" sz="2800" b="1" dirty="0">
                <a:cs typeface="Times New Roman" panose="02020603050405020304" pitchFamily="18" charset="0"/>
              </a:rPr>
              <a:t>Issues that need adequate consideration by the Auditors</a:t>
            </a:r>
            <a:endParaRPr lang="en-IN" sz="2800" dirty="0"/>
          </a:p>
        </p:txBody>
      </p:sp>
      <p:sp>
        <p:nvSpPr>
          <p:cNvPr id="3" name="Content Placeholder 2">
            <a:extLst>
              <a:ext uri="{FF2B5EF4-FFF2-40B4-BE49-F238E27FC236}">
                <a16:creationId xmlns:a16="http://schemas.microsoft.com/office/drawing/2014/main" id="{5EFE6012-7793-4F34-8705-566A0601B571}"/>
              </a:ext>
            </a:extLst>
          </p:cNvPr>
          <p:cNvSpPr>
            <a:spLocks noGrp="1"/>
          </p:cNvSpPr>
          <p:nvPr>
            <p:ph idx="1"/>
          </p:nvPr>
        </p:nvSpPr>
        <p:spPr/>
        <p:txBody>
          <a:bodyPr>
            <a:normAutofit lnSpcReduction="10000"/>
          </a:bodyPr>
          <a:lstStyle/>
          <a:p>
            <a:pPr algn="just">
              <a:buClrTx/>
              <a:buFont typeface="Arial" panose="020B0604020202020204" pitchFamily="34" charset="0"/>
              <a:buChar char="•"/>
            </a:pPr>
            <a:r>
              <a:rPr lang="en-US" dirty="0">
                <a:cs typeface="Times New Roman" panose="02020603050405020304" pitchFamily="18" charset="0"/>
              </a:rPr>
              <a:t>Long outstanding receivables remaining unrealized which are subsequently written off.</a:t>
            </a:r>
          </a:p>
          <a:p>
            <a:pPr algn="just">
              <a:buClrTx/>
              <a:buFont typeface="Arial" panose="020B0604020202020204" pitchFamily="34" charset="0"/>
              <a:buChar char="•"/>
            </a:pPr>
            <a:r>
              <a:rPr lang="en-US" dirty="0">
                <a:cs typeface="Times New Roman" panose="02020603050405020304" pitchFamily="18" charset="0"/>
              </a:rPr>
              <a:t>Consistent omission or failure to recover money due to the Trust.</a:t>
            </a:r>
          </a:p>
          <a:p>
            <a:pPr algn="just">
              <a:buClrTx/>
              <a:buFont typeface="Arial" panose="020B0604020202020204" pitchFamily="34" charset="0"/>
              <a:buChar char="•"/>
            </a:pPr>
            <a:r>
              <a:rPr lang="en-US" dirty="0">
                <a:cs typeface="Times New Roman" panose="02020603050405020304" pitchFamily="18" charset="0"/>
              </a:rPr>
              <a:t>Occurrence of expenditure disproportionate to the budgeted amount.</a:t>
            </a:r>
          </a:p>
          <a:p>
            <a:pPr algn="just">
              <a:buClrTx/>
              <a:buFont typeface="Arial" panose="020B0604020202020204" pitchFamily="34" charset="0"/>
              <a:buChar char="•"/>
            </a:pPr>
            <a:r>
              <a:rPr lang="en-US" dirty="0">
                <a:cs typeface="Times New Roman" panose="02020603050405020304" pitchFamily="18" charset="0"/>
              </a:rPr>
              <a:t>Wrongful calculations of credits to IP Fund U/s 41AA (at actual receipt basis instead of gross billed amount).  Similarly, non-billable services debited to the IP Fund. (Sanjiv Gajanan </a:t>
            </a:r>
            <a:r>
              <a:rPr lang="en-US" dirty="0" err="1">
                <a:cs typeface="Times New Roman" panose="02020603050405020304" pitchFamily="18" charset="0"/>
              </a:rPr>
              <a:t>Punalekar</a:t>
            </a:r>
            <a:r>
              <a:rPr lang="en-US" dirty="0">
                <a:cs typeface="Times New Roman" panose="02020603050405020304" pitchFamily="18" charset="0"/>
              </a:rPr>
              <a:t> Vs State of Maharashtra in PIL No. 3132/2004 judgement dated 17.08.2006).</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A7A249A-974B-4BFE-97C0-115F84ADFF85}"/>
              </a:ext>
            </a:extLst>
          </p:cNvPr>
          <p:cNvSpPr>
            <a:spLocks noGrp="1"/>
          </p:cNvSpPr>
          <p:nvPr>
            <p:ph type="sldNum" sz="quarter" idx="12"/>
          </p:nvPr>
        </p:nvSpPr>
        <p:spPr/>
        <p:txBody>
          <a:bodyPr/>
          <a:lstStyle/>
          <a:p>
            <a:fld id="{9DAD2DFA-8160-4885-AA80-7BB629E1A773}" type="slidenum">
              <a:rPr lang="en-IN" smtClean="0"/>
              <a:t>50</a:t>
            </a:fld>
            <a:endParaRPr lang="en-IN"/>
          </a:p>
        </p:txBody>
      </p:sp>
    </p:spTree>
    <p:extLst>
      <p:ext uri="{BB962C8B-B14F-4D97-AF65-F5344CB8AC3E}">
        <p14:creationId xmlns:p14="http://schemas.microsoft.com/office/powerpoint/2010/main" val="14221645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4C1C-1A46-421F-8001-E56D4F2BCBB0}"/>
              </a:ext>
            </a:extLst>
          </p:cNvPr>
          <p:cNvSpPr>
            <a:spLocks noGrp="1"/>
          </p:cNvSpPr>
          <p:nvPr>
            <p:ph type="title"/>
          </p:nvPr>
        </p:nvSpPr>
        <p:spPr/>
        <p:txBody>
          <a:bodyPr>
            <a:normAutofit/>
          </a:bodyPr>
          <a:lstStyle/>
          <a:p>
            <a:r>
              <a:rPr lang="en-US" sz="2800" b="1" dirty="0">
                <a:cs typeface="Times New Roman" panose="02020603050405020304" pitchFamily="18" charset="0"/>
              </a:rPr>
              <a:t>Issues that need adequate consideration by the Auditors</a:t>
            </a:r>
            <a:endParaRPr lang="en-I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FA7616-A7CF-4236-9B5D-9B83DE6EE998}"/>
              </a:ext>
            </a:extLst>
          </p:cNvPr>
          <p:cNvSpPr>
            <a:spLocks noGrp="1"/>
          </p:cNvSpPr>
          <p:nvPr>
            <p:ph idx="1"/>
          </p:nvPr>
        </p:nvSpPr>
        <p:spPr/>
        <p:txBody>
          <a:bodyPr/>
          <a:lstStyle/>
          <a:p>
            <a:pPr algn="just">
              <a:buClrTx/>
            </a:pPr>
            <a:r>
              <a:rPr lang="en-US" dirty="0">
                <a:cs typeface="Times New Roman" panose="02020603050405020304" pitchFamily="18" charset="0"/>
              </a:rPr>
              <a:t>Non-quantification &amp; reporting of materials internally consumed by the Trust.</a:t>
            </a:r>
          </a:p>
          <a:p>
            <a:pPr algn="just">
              <a:buClrTx/>
            </a:pPr>
            <a:r>
              <a:rPr lang="en-US" dirty="0">
                <a:cs typeface="Times New Roman" panose="02020603050405020304" pitchFamily="18" charset="0"/>
              </a:rPr>
              <a:t>Reverse calculation of balances on the basis of Receipt &amp; Payment A/c not matching with the balances disclosed in Audited Financial Statements.</a:t>
            </a:r>
            <a:endParaRPr lang="en-IN" dirty="0">
              <a:cs typeface="Times New Roman" panose="02020603050405020304" pitchFamily="18" charset="0"/>
            </a:endParaRPr>
          </a:p>
          <a:p>
            <a:pPr algn="just">
              <a:buClrTx/>
            </a:pPr>
            <a:r>
              <a:rPr lang="en-IN" dirty="0">
                <a:cs typeface="Times New Roman" panose="02020603050405020304" pitchFamily="18" charset="0"/>
              </a:rPr>
              <a:t>Unreconciled balances written off without proper verification &amp; approval.</a:t>
            </a:r>
            <a:endParaRPr lang="en-US"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697468D-4CDC-40C4-850E-FC1757542CE5}"/>
              </a:ext>
            </a:extLst>
          </p:cNvPr>
          <p:cNvSpPr>
            <a:spLocks noGrp="1"/>
          </p:cNvSpPr>
          <p:nvPr>
            <p:ph type="sldNum" sz="quarter" idx="12"/>
          </p:nvPr>
        </p:nvSpPr>
        <p:spPr/>
        <p:txBody>
          <a:bodyPr/>
          <a:lstStyle/>
          <a:p>
            <a:fld id="{9DAD2DFA-8160-4885-AA80-7BB629E1A773}" type="slidenum">
              <a:rPr lang="en-IN" smtClean="0"/>
              <a:t>51</a:t>
            </a:fld>
            <a:endParaRPr lang="en-IN"/>
          </a:p>
        </p:txBody>
      </p:sp>
    </p:spTree>
    <p:extLst>
      <p:ext uri="{BB962C8B-B14F-4D97-AF65-F5344CB8AC3E}">
        <p14:creationId xmlns:p14="http://schemas.microsoft.com/office/powerpoint/2010/main" val="11846018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B3B8D-58FA-48E8-8062-37C06D7647E4}"/>
              </a:ext>
            </a:extLst>
          </p:cNvPr>
          <p:cNvSpPr>
            <a:spLocks noGrp="1"/>
          </p:cNvSpPr>
          <p:nvPr>
            <p:ph type="ctrTitle"/>
          </p:nvPr>
        </p:nvSpPr>
        <p:spPr/>
        <p:txBody>
          <a:bodyPr/>
          <a:lstStyle/>
          <a:p>
            <a:r>
              <a:rPr lang="en-US" dirty="0"/>
              <a:t>Questions</a:t>
            </a:r>
            <a:endParaRPr lang="en-IN" dirty="0"/>
          </a:p>
        </p:txBody>
      </p:sp>
      <p:sp>
        <p:nvSpPr>
          <p:cNvPr id="5" name="Subtitle 4">
            <a:extLst>
              <a:ext uri="{FF2B5EF4-FFF2-40B4-BE49-F238E27FC236}">
                <a16:creationId xmlns:a16="http://schemas.microsoft.com/office/drawing/2014/main" id="{5BA406DF-69B4-4860-ABA0-FC3317A10AA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678605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E6F32-A5B7-4729-AD84-2DF740B50250}"/>
              </a:ext>
            </a:extLst>
          </p:cNvPr>
          <p:cNvSpPr>
            <a:spLocks noGrp="1"/>
          </p:cNvSpPr>
          <p:nvPr>
            <p:ph type="title"/>
          </p:nvPr>
        </p:nvSpPr>
        <p:spPr/>
        <p:txBody>
          <a:bodyPr anchor="ctr"/>
          <a:lstStyle/>
          <a:p>
            <a:r>
              <a:rPr lang="en-US" dirty="0"/>
              <a:t>THANK YOU</a:t>
            </a:r>
            <a:endParaRPr lang="en-IN" dirty="0"/>
          </a:p>
        </p:txBody>
      </p:sp>
      <p:sp>
        <p:nvSpPr>
          <p:cNvPr id="5" name="Text Placeholder 4">
            <a:extLst>
              <a:ext uri="{FF2B5EF4-FFF2-40B4-BE49-F238E27FC236}">
                <a16:creationId xmlns:a16="http://schemas.microsoft.com/office/drawing/2014/main" id="{09BE329E-9637-4625-87E5-F7C4A4FDBCE1}"/>
              </a:ext>
            </a:extLst>
          </p:cNvPr>
          <p:cNvSpPr>
            <a:spLocks noGrp="1"/>
          </p:cNvSpPr>
          <p:nvPr>
            <p:ph type="body" idx="1"/>
          </p:nvPr>
        </p:nvSpPr>
        <p:spPr/>
        <p:txBody>
          <a:bodyPr>
            <a:noAutofit/>
          </a:bodyPr>
          <a:lstStyle/>
          <a:p>
            <a:r>
              <a:rPr lang="en-US" sz="1400" dirty="0"/>
              <a:t>CA Pranav Ashtikar</a:t>
            </a:r>
          </a:p>
          <a:p>
            <a:r>
              <a:rPr lang="en-US" sz="1400" dirty="0"/>
              <a:t>Nagpur</a:t>
            </a:r>
          </a:p>
          <a:p>
            <a:r>
              <a:rPr lang="en-US" sz="1400" dirty="0"/>
              <a:t>Mob. No. 8956005901, 9579404594</a:t>
            </a:r>
          </a:p>
          <a:p>
            <a:r>
              <a:rPr lang="en-US" sz="1400" dirty="0"/>
              <a:t>E-Mail – pranav@kelkarcoca.com</a:t>
            </a:r>
            <a:endParaRPr lang="en-IN" sz="1400" dirty="0"/>
          </a:p>
          <a:p>
            <a:endParaRPr lang="en-IN" sz="1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FF146CA-F796-4172-87C5-AF1DC6AEA6DA}"/>
              </a:ext>
            </a:extLst>
          </p:cNvPr>
          <p:cNvSpPr>
            <a:spLocks noGrp="1"/>
          </p:cNvSpPr>
          <p:nvPr>
            <p:ph type="sldNum" sz="quarter" idx="12"/>
          </p:nvPr>
        </p:nvSpPr>
        <p:spPr/>
        <p:txBody>
          <a:bodyPr/>
          <a:lstStyle/>
          <a:p>
            <a:fld id="{9DAD2DFA-8160-4885-AA80-7BB629E1A773}" type="slidenum">
              <a:rPr lang="en-IN" smtClean="0"/>
              <a:t>53</a:t>
            </a:fld>
            <a:endParaRPr lang="en-IN"/>
          </a:p>
        </p:txBody>
      </p:sp>
    </p:spTree>
    <p:extLst>
      <p:ext uri="{BB962C8B-B14F-4D97-AF65-F5344CB8AC3E}">
        <p14:creationId xmlns:p14="http://schemas.microsoft.com/office/powerpoint/2010/main" val="303097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7289-B200-4A0F-A9F2-7080B88E7CEC}"/>
              </a:ext>
            </a:extLst>
          </p:cNvPr>
          <p:cNvSpPr>
            <a:spLocks noGrp="1"/>
          </p:cNvSpPr>
          <p:nvPr>
            <p:ph type="title"/>
          </p:nvPr>
        </p:nvSpPr>
        <p:spPr/>
        <p:txBody>
          <a:bodyPr>
            <a:normAutofit/>
          </a:bodyPr>
          <a:lstStyle/>
          <a:p>
            <a:r>
              <a:rPr lang="en-US" sz="3600" b="1" dirty="0">
                <a:cs typeface="Times New Roman" panose="02020603050405020304" pitchFamily="18" charset="0"/>
              </a:rPr>
              <a:t>Public Trust</a:t>
            </a:r>
            <a:br>
              <a:rPr lang="en-US" sz="3600" b="1" dirty="0">
                <a:cs typeface="Times New Roman" panose="02020603050405020304" pitchFamily="18" charset="0"/>
              </a:rPr>
            </a:br>
            <a:r>
              <a:rPr lang="en-US" sz="2700" b="1" dirty="0">
                <a:cs typeface="Times New Roman" panose="02020603050405020304" pitchFamily="18" charset="0"/>
              </a:rPr>
              <a:t>(Section 2(13) of the Maharashtra Public Trusts Act, 1950)</a:t>
            </a:r>
            <a:endParaRPr lang="en-IN" sz="2700"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38CBF5D7-473E-4B4E-9F62-178115E9E338}"/>
              </a:ext>
            </a:extLst>
          </p:cNvPr>
          <p:cNvSpPr>
            <a:spLocks noGrp="1"/>
          </p:cNvSpPr>
          <p:nvPr>
            <p:ph idx="1"/>
          </p:nvPr>
        </p:nvSpPr>
        <p:spPr/>
        <p:txBody>
          <a:bodyPr/>
          <a:lstStyle/>
          <a:p>
            <a:pPr algn="just">
              <a:buClrTx/>
              <a:buFont typeface="Arial" panose="020B0604020202020204" pitchFamily="34" charset="0"/>
              <a:buChar char="•"/>
            </a:pPr>
            <a:r>
              <a:rPr lang="en-US" dirty="0">
                <a:cs typeface="Times New Roman" panose="02020603050405020304" pitchFamily="18" charset="0"/>
              </a:rPr>
              <a:t>“Public Trust” means an express or constructive trust for either a public religious or charitable purpose or both &amp; includes a temple, a math, a Waqf, Church, Synagogue, </a:t>
            </a:r>
            <a:r>
              <a:rPr lang="en-US" dirty="0" err="1">
                <a:cs typeface="Times New Roman" panose="02020603050405020304" pitchFamily="18" charset="0"/>
              </a:rPr>
              <a:t>agiary</a:t>
            </a:r>
            <a:r>
              <a:rPr lang="en-US" dirty="0">
                <a:cs typeface="Times New Roman" panose="02020603050405020304" pitchFamily="18" charset="0"/>
              </a:rPr>
              <a:t> or other place of public religious worship, a </a:t>
            </a:r>
            <a:r>
              <a:rPr lang="en-US" dirty="0" err="1">
                <a:cs typeface="Times New Roman" panose="02020603050405020304" pitchFamily="18" charset="0"/>
              </a:rPr>
              <a:t>dharmada</a:t>
            </a:r>
            <a:r>
              <a:rPr lang="en-US" dirty="0">
                <a:cs typeface="Times New Roman" panose="02020603050405020304" pitchFamily="18" charset="0"/>
              </a:rPr>
              <a:t> or any other religious or charitable endowment &amp; a society formed either for religious or charitable purpose or for both &amp; registered under the Societies Registration Act, 1860.</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FEF44F8-8A7B-4752-A9AC-F7D2B43984CA}"/>
              </a:ext>
            </a:extLst>
          </p:cNvPr>
          <p:cNvSpPr>
            <a:spLocks noGrp="1"/>
          </p:cNvSpPr>
          <p:nvPr>
            <p:ph type="sldNum" sz="quarter" idx="12"/>
          </p:nvPr>
        </p:nvSpPr>
        <p:spPr/>
        <p:txBody>
          <a:bodyPr/>
          <a:lstStyle/>
          <a:p>
            <a:fld id="{9DAD2DFA-8160-4885-AA80-7BB629E1A773}" type="slidenum">
              <a:rPr lang="en-IN" smtClean="0"/>
              <a:t>6</a:t>
            </a:fld>
            <a:endParaRPr lang="en-IN"/>
          </a:p>
        </p:txBody>
      </p:sp>
    </p:spTree>
    <p:extLst>
      <p:ext uri="{BB962C8B-B14F-4D97-AF65-F5344CB8AC3E}">
        <p14:creationId xmlns:p14="http://schemas.microsoft.com/office/powerpoint/2010/main" val="2039920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12C98-FC5F-43DC-9311-C00139B4DD67}"/>
              </a:ext>
            </a:extLst>
          </p:cNvPr>
          <p:cNvSpPr>
            <a:spLocks noGrp="1"/>
          </p:cNvSpPr>
          <p:nvPr>
            <p:ph type="title"/>
          </p:nvPr>
        </p:nvSpPr>
        <p:spPr/>
        <p:txBody>
          <a:bodyPr/>
          <a:lstStyle/>
          <a:p>
            <a:r>
              <a:rPr lang="en-US" dirty="0"/>
              <a:t>Issues in Registration of Trusts U/s 12AB</a:t>
            </a:r>
            <a:endParaRPr lang="en-IN" dirty="0"/>
          </a:p>
        </p:txBody>
      </p:sp>
      <p:sp>
        <p:nvSpPr>
          <p:cNvPr id="3" name="Content Placeholder 2">
            <a:extLst>
              <a:ext uri="{FF2B5EF4-FFF2-40B4-BE49-F238E27FC236}">
                <a16:creationId xmlns:a16="http://schemas.microsoft.com/office/drawing/2014/main" id="{B9A89F44-5862-4C17-BF34-05DC2C8016FA}"/>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CF0DAB64-4D73-42BB-AC5A-2ECC22C12A8C}"/>
              </a:ext>
            </a:extLst>
          </p:cNvPr>
          <p:cNvSpPr>
            <a:spLocks noGrp="1"/>
          </p:cNvSpPr>
          <p:nvPr>
            <p:ph type="sldNum" sz="quarter" idx="12"/>
          </p:nvPr>
        </p:nvSpPr>
        <p:spPr/>
        <p:txBody>
          <a:bodyPr/>
          <a:lstStyle/>
          <a:p>
            <a:fld id="{9DAD2DFA-8160-4885-AA80-7BB629E1A773}" type="slidenum">
              <a:rPr lang="en-IN" smtClean="0"/>
              <a:t>7</a:t>
            </a:fld>
            <a:endParaRPr lang="en-IN"/>
          </a:p>
        </p:txBody>
      </p:sp>
    </p:spTree>
    <p:extLst>
      <p:ext uri="{BB962C8B-B14F-4D97-AF65-F5344CB8AC3E}">
        <p14:creationId xmlns:p14="http://schemas.microsoft.com/office/powerpoint/2010/main" val="220346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B6AA-535D-45BA-8117-D1D44713B0AE}"/>
              </a:ext>
            </a:extLst>
          </p:cNvPr>
          <p:cNvSpPr>
            <a:spLocks noGrp="1"/>
          </p:cNvSpPr>
          <p:nvPr>
            <p:ph type="title"/>
          </p:nvPr>
        </p:nvSpPr>
        <p:spPr/>
        <p:txBody>
          <a:bodyPr/>
          <a:lstStyle/>
          <a:p>
            <a:r>
              <a:rPr lang="en-US" dirty="0"/>
              <a:t>Issues in Registration of Trusts U/s 12AB</a:t>
            </a:r>
            <a:endParaRPr lang="en-IN" dirty="0"/>
          </a:p>
        </p:txBody>
      </p:sp>
      <p:sp>
        <p:nvSpPr>
          <p:cNvPr id="3" name="Content Placeholder 2">
            <a:extLst>
              <a:ext uri="{FF2B5EF4-FFF2-40B4-BE49-F238E27FC236}">
                <a16:creationId xmlns:a16="http://schemas.microsoft.com/office/drawing/2014/main" id="{130B4C4E-4C6B-476A-AA7D-C6188BBE2DAA}"/>
              </a:ext>
            </a:extLst>
          </p:cNvPr>
          <p:cNvSpPr>
            <a:spLocks noGrp="1"/>
          </p:cNvSpPr>
          <p:nvPr>
            <p:ph sz="half" idx="1"/>
          </p:nvPr>
        </p:nvSpPr>
        <p:spPr/>
        <p:txBody>
          <a:bodyPr>
            <a:normAutofit fontScale="92500" lnSpcReduction="10000"/>
          </a:bodyPr>
          <a:lstStyle/>
          <a:p>
            <a:r>
              <a:rPr lang="en-US" dirty="0"/>
              <a:t>Section 12AA</a:t>
            </a:r>
          </a:p>
          <a:p>
            <a:pPr>
              <a:buFont typeface="Wingdings" panose="05000000000000000000" pitchFamily="2" charset="2"/>
              <a:buChar char="Ø"/>
            </a:pPr>
            <a:r>
              <a:rPr lang="en-US" dirty="0">
                <a:cs typeface="Times New Roman" panose="02020603050405020304" pitchFamily="18" charset="0"/>
              </a:rPr>
              <a:t>Recording satisfaction about the objects of the trust or institution &amp; genuineness of its activities.</a:t>
            </a:r>
            <a:endParaRPr lang="en-IN" dirty="0">
              <a:cs typeface="Times New Roman" panose="02020603050405020304" pitchFamily="18" charset="0"/>
            </a:endParaRPr>
          </a:p>
          <a:p>
            <a:pPr marL="0" indent="0">
              <a:buNone/>
            </a:pPr>
            <a:endParaRPr lang="en-IN" dirty="0">
              <a:cs typeface="Times New Roman" panose="02020603050405020304" pitchFamily="18" charset="0"/>
            </a:endParaRPr>
          </a:p>
          <a:p>
            <a:endParaRPr lang="en-IN" dirty="0"/>
          </a:p>
        </p:txBody>
      </p:sp>
      <p:sp>
        <p:nvSpPr>
          <p:cNvPr id="4" name="Content Placeholder 3">
            <a:extLst>
              <a:ext uri="{FF2B5EF4-FFF2-40B4-BE49-F238E27FC236}">
                <a16:creationId xmlns:a16="http://schemas.microsoft.com/office/drawing/2014/main" id="{DEE2D509-5F4D-473C-B708-1CBFE113C032}"/>
              </a:ext>
            </a:extLst>
          </p:cNvPr>
          <p:cNvSpPr>
            <a:spLocks noGrp="1"/>
          </p:cNvSpPr>
          <p:nvPr>
            <p:ph sz="half" idx="2"/>
          </p:nvPr>
        </p:nvSpPr>
        <p:spPr/>
        <p:txBody>
          <a:bodyPr>
            <a:normAutofit fontScale="92500" lnSpcReduction="10000"/>
          </a:bodyPr>
          <a:lstStyle/>
          <a:p>
            <a:r>
              <a:rPr lang="en-US" dirty="0"/>
              <a:t>Section 12AB</a:t>
            </a:r>
          </a:p>
          <a:p>
            <a:pPr algn="just">
              <a:buFont typeface="Wingdings" pitchFamily="2" charset="2"/>
              <a:buChar char="Ø"/>
            </a:pPr>
            <a:r>
              <a:rPr lang="en-US" dirty="0">
                <a:cs typeface="Times New Roman" panose="02020603050405020304" pitchFamily="18" charset="0"/>
              </a:rPr>
              <a:t>Recording satisfaction about the objects of the trust or institution &amp; genuineness of its activities &amp;</a:t>
            </a:r>
          </a:p>
          <a:p>
            <a:pPr algn="just">
              <a:buFont typeface="Wingdings" pitchFamily="2" charset="2"/>
              <a:buChar char="Ø"/>
            </a:pPr>
            <a:r>
              <a:rPr lang="en-US" b="1" dirty="0">
                <a:cs typeface="Times New Roman" panose="02020603050405020304" pitchFamily="18" charset="0"/>
              </a:rPr>
              <a:t>The compliance of such requirements of any other law for the time being in force by the Trust as are material for the purpose of achieving its objects.</a:t>
            </a:r>
            <a:endParaRPr lang="en-IN" b="1" dirty="0">
              <a:cs typeface="Times New Roman" panose="02020603050405020304" pitchFamily="18" charset="0"/>
            </a:endParaRPr>
          </a:p>
          <a:p>
            <a:pPr marL="0" indent="0">
              <a:buNone/>
            </a:pPr>
            <a:endParaRPr lang="en-IN" dirty="0">
              <a:cs typeface="Times New Roman" panose="02020603050405020304" pitchFamily="18" charset="0"/>
            </a:endParaRPr>
          </a:p>
          <a:p>
            <a:pPr marL="0" indent="0">
              <a:buNone/>
            </a:pPr>
            <a:endParaRPr lang="en-IN" dirty="0">
              <a:cs typeface="Times New Roman" panose="02020603050405020304" pitchFamily="18" charset="0"/>
            </a:endParaRPr>
          </a:p>
          <a:p>
            <a:pPr marL="0" indent="0">
              <a:buNone/>
            </a:pPr>
            <a:endParaRPr lang="en-IN" dirty="0"/>
          </a:p>
        </p:txBody>
      </p:sp>
      <p:sp>
        <p:nvSpPr>
          <p:cNvPr id="5" name="Slide Number Placeholder 4">
            <a:extLst>
              <a:ext uri="{FF2B5EF4-FFF2-40B4-BE49-F238E27FC236}">
                <a16:creationId xmlns:a16="http://schemas.microsoft.com/office/drawing/2014/main" id="{6D607366-56DB-4F5D-93D6-26BC51F70BD8}"/>
              </a:ext>
            </a:extLst>
          </p:cNvPr>
          <p:cNvSpPr>
            <a:spLocks noGrp="1"/>
          </p:cNvSpPr>
          <p:nvPr>
            <p:ph type="sldNum" sz="quarter" idx="12"/>
          </p:nvPr>
        </p:nvSpPr>
        <p:spPr/>
        <p:txBody>
          <a:bodyPr/>
          <a:lstStyle/>
          <a:p>
            <a:fld id="{9DAD2DFA-8160-4885-AA80-7BB629E1A773}" type="slidenum">
              <a:rPr lang="en-IN" smtClean="0"/>
              <a:t>8</a:t>
            </a:fld>
            <a:endParaRPr lang="en-IN"/>
          </a:p>
        </p:txBody>
      </p:sp>
    </p:spTree>
    <p:extLst>
      <p:ext uri="{BB962C8B-B14F-4D97-AF65-F5344CB8AC3E}">
        <p14:creationId xmlns:p14="http://schemas.microsoft.com/office/powerpoint/2010/main" val="536048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4D8F-1566-4941-86CD-98B46689E5C4}"/>
              </a:ext>
            </a:extLst>
          </p:cNvPr>
          <p:cNvSpPr>
            <a:spLocks noGrp="1"/>
          </p:cNvSpPr>
          <p:nvPr>
            <p:ph type="title"/>
          </p:nvPr>
        </p:nvSpPr>
        <p:spPr/>
        <p:txBody>
          <a:bodyPr/>
          <a:lstStyle/>
          <a:p>
            <a:r>
              <a:rPr lang="en-US" dirty="0"/>
              <a:t>Issues in Registration of Trusts U/s 12AB</a:t>
            </a:r>
            <a:endParaRPr lang="en-IN" dirty="0"/>
          </a:p>
        </p:txBody>
      </p:sp>
      <p:sp>
        <p:nvSpPr>
          <p:cNvPr id="3" name="Content Placeholder 2">
            <a:extLst>
              <a:ext uri="{FF2B5EF4-FFF2-40B4-BE49-F238E27FC236}">
                <a16:creationId xmlns:a16="http://schemas.microsoft.com/office/drawing/2014/main" id="{F9628AE8-7A94-4DDA-B57F-D6BA4FA6CC9E}"/>
              </a:ext>
            </a:extLst>
          </p:cNvPr>
          <p:cNvSpPr>
            <a:spLocks noGrp="1"/>
          </p:cNvSpPr>
          <p:nvPr>
            <p:ph idx="1"/>
          </p:nvPr>
        </p:nvSpPr>
        <p:spPr/>
        <p:txBody>
          <a:bodyPr>
            <a:normAutofit fontScale="92500"/>
          </a:bodyPr>
          <a:lstStyle/>
          <a:p>
            <a:pPr algn="just"/>
            <a:r>
              <a:rPr lang="en-US" dirty="0"/>
              <a:t>Whether a Written Trust Deed is mandatory of evidencing the creation of the Trust for the purpose of registration of Trusts U/s 12AB of the Income Tax Act, 1961?</a:t>
            </a:r>
          </a:p>
          <a:p>
            <a:pPr algn="just"/>
            <a:r>
              <a:rPr lang="en-US" dirty="0"/>
              <a:t>What is the position of the irrevocable clause in the Trust Deed of the Trust especially in the context of Maharashtra Public Trusts Act, 1950?</a:t>
            </a:r>
          </a:p>
          <a:p>
            <a:pPr algn="just"/>
            <a:r>
              <a:rPr lang="en-US" dirty="0"/>
              <a:t>What are the </a:t>
            </a:r>
            <a:r>
              <a:rPr lang="en-US" b="1" i="1" dirty="0"/>
              <a:t>“Specified Violations” </a:t>
            </a:r>
            <a:r>
              <a:rPr lang="en-US" dirty="0"/>
              <a:t> defined in Section 12AB(4) of the Income Tax Act, 1961 brought in effect from 01.04.2022?</a:t>
            </a:r>
          </a:p>
          <a:p>
            <a:pPr algn="just"/>
            <a:r>
              <a:rPr lang="en-US" dirty="0"/>
              <a:t>What can be the ambit of </a:t>
            </a:r>
            <a:r>
              <a:rPr lang="en-US" b="1" i="1" dirty="0"/>
              <a:t>“Compliance with the requirement of any other law”</a:t>
            </a:r>
            <a:r>
              <a:rPr lang="en-US" dirty="0"/>
              <a:t> within the meaning of Sec. 12AA of the Income Tax Act, 1961?</a:t>
            </a:r>
          </a:p>
          <a:p>
            <a:pPr algn="just"/>
            <a:endParaRPr lang="en-IN" dirty="0"/>
          </a:p>
        </p:txBody>
      </p:sp>
      <p:sp>
        <p:nvSpPr>
          <p:cNvPr id="4" name="Slide Number Placeholder 3">
            <a:extLst>
              <a:ext uri="{FF2B5EF4-FFF2-40B4-BE49-F238E27FC236}">
                <a16:creationId xmlns:a16="http://schemas.microsoft.com/office/drawing/2014/main" id="{188BDD59-9AC4-45F1-BBDD-BAB9E9FAB5DB}"/>
              </a:ext>
            </a:extLst>
          </p:cNvPr>
          <p:cNvSpPr>
            <a:spLocks noGrp="1"/>
          </p:cNvSpPr>
          <p:nvPr>
            <p:ph type="sldNum" sz="quarter" idx="12"/>
          </p:nvPr>
        </p:nvSpPr>
        <p:spPr/>
        <p:txBody>
          <a:bodyPr/>
          <a:lstStyle/>
          <a:p>
            <a:fld id="{9DAD2DFA-8160-4885-AA80-7BB629E1A773}" type="slidenum">
              <a:rPr lang="en-IN" smtClean="0"/>
              <a:t>9</a:t>
            </a:fld>
            <a:endParaRPr lang="en-IN"/>
          </a:p>
        </p:txBody>
      </p:sp>
    </p:spTree>
    <p:extLst>
      <p:ext uri="{BB962C8B-B14F-4D97-AF65-F5344CB8AC3E}">
        <p14:creationId xmlns:p14="http://schemas.microsoft.com/office/powerpoint/2010/main" val="37566021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810</TotalTime>
  <Words>4939</Words>
  <Application>Microsoft Office PowerPoint</Application>
  <PresentationFormat>Widescreen</PresentationFormat>
  <Paragraphs>252</Paragraphs>
  <Slides>53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Calibri</vt:lpstr>
      <vt:lpstr>Garamond</vt:lpstr>
      <vt:lpstr>Times New Roman</vt:lpstr>
      <vt:lpstr>Wingdings</vt:lpstr>
      <vt:lpstr>Organic</vt:lpstr>
      <vt:lpstr>Audit of Trusts &amp; Charitable Institutions, &amp; issues in Registration of Trusts U/s 12AB &amp; 80G of the Income Tax Act, 1961</vt:lpstr>
      <vt:lpstr>What is "Trust"? </vt:lpstr>
      <vt:lpstr>Essential ingredients of Charitable Trusts</vt:lpstr>
      <vt:lpstr>Classification of Trusts</vt:lpstr>
      <vt:lpstr>Private Discretionary Trusts</vt:lpstr>
      <vt:lpstr>Public Trust (Section 2(13) of the Maharashtra Public Trusts Act, 1950)</vt:lpstr>
      <vt:lpstr>Issues in Registration of Trusts U/s 12AB</vt:lpstr>
      <vt:lpstr>Issues in Registration of Trusts U/s 12AB</vt:lpstr>
      <vt:lpstr>Issues in Registration of Trusts U/s 12AB</vt:lpstr>
      <vt:lpstr>Is the Trust Deed necessary to create a Trust?</vt:lpstr>
      <vt:lpstr>Is the Trust Deed necessary to create a Trust?</vt:lpstr>
      <vt:lpstr>Is the Trust Deed necessary to create a Trust?</vt:lpstr>
      <vt:lpstr>Revocability of Private Trust. (Circumstances under Section 78 of the Indian Trusts Act, 1882)</vt:lpstr>
      <vt:lpstr>Irrevocability of Trust (Judicial Precedents)</vt:lpstr>
      <vt:lpstr>Is Dissolution Clause Mandatory in Trust Deed?</vt:lpstr>
      <vt:lpstr>“Specified Violations”  defined in Explanation to   Section 12AB(4) of the Income Tax Act, 1961</vt:lpstr>
      <vt:lpstr>“Specified Violations”  defined in Explanation to   Section 12AB(4) of the Income Tax Act, 1961</vt:lpstr>
      <vt:lpstr>“Specified Violations”  defined in Explanation to   Section 12AB(4) of the Income Tax Act, 1961</vt:lpstr>
      <vt:lpstr>“Compliance with the requirement of any other law”</vt:lpstr>
      <vt:lpstr>Recent Amendments in Taxation of Charitable Trusts</vt:lpstr>
      <vt:lpstr>Recent Amendments in Taxation of Charitable Trusts</vt:lpstr>
      <vt:lpstr>Recent Amendments in Taxation of Charitable Trusts</vt:lpstr>
      <vt:lpstr>Recent Amendments in Taxation of Charitable Trusts</vt:lpstr>
      <vt:lpstr>Recent Amendments in Taxation of Charitable Trusts</vt:lpstr>
      <vt:lpstr>Recent Amendments in Taxation of Charitable Trusts</vt:lpstr>
      <vt:lpstr>Audit of the Charitable Trusts or Institutions</vt:lpstr>
      <vt:lpstr>Audit of Charitable Trusts or Institutions</vt:lpstr>
      <vt:lpstr>Audit of Charitable Trusts or Institutions</vt:lpstr>
      <vt:lpstr>Audit of Charitable Trusts or Institutions</vt:lpstr>
      <vt:lpstr>Preparation &amp; Maintenance of Books of Accounts</vt:lpstr>
      <vt:lpstr>Auditing the Accounts of the Public Trust</vt:lpstr>
      <vt:lpstr>Who is liable to prepare Balance Sheet?</vt:lpstr>
      <vt:lpstr>Reporting Responsibilities of the Auditor </vt:lpstr>
      <vt:lpstr>Duties of the Trustees (Under Maharashtra Public Trusts Act, 1950)</vt:lpstr>
      <vt:lpstr>Duties of the Trustees (Under Maharashtra Public Trusts Act, 1950)</vt:lpstr>
      <vt:lpstr>Duties of the Trustees (Under Maharashtra Public Trusts Act, 1950)</vt:lpstr>
      <vt:lpstr>Duties of the Trustees (Under Maharashtra Public Trusts Act, 1950)</vt:lpstr>
      <vt:lpstr>Duties of the Trustees (Under Maharashtra Public Trusts Act, 1950)</vt:lpstr>
      <vt:lpstr>Duties of the Trustees (Under Maharashtra Public Trusts Act, 1950)</vt:lpstr>
      <vt:lpstr>Duties of the Trustees (Under Maharashtra Public Trusts Act, 1950)</vt:lpstr>
      <vt:lpstr>Duties of the Trustees (Under Maharashtra Public Trusts Act, 1950)</vt:lpstr>
      <vt:lpstr>Clause-by-Clause Analysis of Auditor’s Report  (Under Section 34 of MPT Act, 1950 read with Rule 19(1) of BPT Rules, 1951)</vt:lpstr>
      <vt:lpstr>Clause-by-Clause Analysis of Auditor’s Report  (Under Section 34 of MPT Act, 1950 read with Rule 19(1) of BPT Rules, 1951)</vt:lpstr>
      <vt:lpstr>Clause-by-Clause Analysis of Auditor’s Report  (Under Section 34 of MPT Act, 1950 read with Rule 19(1) of BPT Rules, 1951)</vt:lpstr>
      <vt:lpstr>Clause-by-Clause Analysis of Auditor’s Report  (Under Section 34 of MPT Act, 1950 read with Rule 19(1) of BPT Rules, 1951)</vt:lpstr>
      <vt:lpstr>Clause-by-Clause Analysis of Auditor’s Report  (Under Section 34 of MPT Act, 1950 read with Rule 19(3) of BPT Rules, 1951)</vt:lpstr>
      <vt:lpstr>Clause-by-Clause Analysis of Auditor’s Report  (Under Section 34 of MPT Act, 1950 read with Rule 19(3) of BPT Rules, 1951)</vt:lpstr>
      <vt:lpstr>Issues that need adequate consideration by the Auditors</vt:lpstr>
      <vt:lpstr>Issues that need adequate consideration by the Auditors</vt:lpstr>
      <vt:lpstr>Issues that need adequate consideration by the Auditors</vt:lpstr>
      <vt:lpstr>Issues that need adequate consideration by the Auditors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Charitable &amp; Religious trusts – formation, audit &amp; taxation</dc:title>
  <dc:creator>pranav ashtikar</dc:creator>
  <cp:lastModifiedBy>pranav</cp:lastModifiedBy>
  <cp:revision>50</cp:revision>
  <dcterms:created xsi:type="dcterms:W3CDTF">2021-06-13T08:52:53Z</dcterms:created>
  <dcterms:modified xsi:type="dcterms:W3CDTF">2022-04-30T05:31:20Z</dcterms:modified>
</cp:coreProperties>
</file>