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48"/>
  </p:notesMasterIdLst>
  <p:sldIdLst>
    <p:sldId id="256" r:id="rId2"/>
    <p:sldId id="342" r:id="rId3"/>
    <p:sldId id="345" r:id="rId4"/>
    <p:sldId id="346" r:id="rId5"/>
    <p:sldId id="306" r:id="rId6"/>
    <p:sldId id="294" r:id="rId7"/>
    <p:sldId id="344" r:id="rId8"/>
    <p:sldId id="282" r:id="rId9"/>
    <p:sldId id="290" r:id="rId10"/>
    <p:sldId id="347" r:id="rId11"/>
    <p:sldId id="291" r:id="rId12"/>
    <p:sldId id="292" r:id="rId13"/>
    <p:sldId id="348" r:id="rId14"/>
    <p:sldId id="299" r:id="rId15"/>
    <p:sldId id="307" r:id="rId16"/>
    <p:sldId id="328" r:id="rId17"/>
    <p:sldId id="329" r:id="rId18"/>
    <p:sldId id="333" r:id="rId19"/>
    <p:sldId id="258" r:id="rId20"/>
    <p:sldId id="343" r:id="rId21"/>
    <p:sldId id="335" r:id="rId22"/>
    <p:sldId id="281" r:id="rId23"/>
    <p:sldId id="336" r:id="rId24"/>
    <p:sldId id="283" r:id="rId25"/>
    <p:sldId id="284" r:id="rId26"/>
    <p:sldId id="285" r:id="rId27"/>
    <p:sldId id="286" r:id="rId28"/>
    <p:sldId id="287" r:id="rId29"/>
    <p:sldId id="337" r:id="rId30"/>
    <p:sldId id="338" r:id="rId31"/>
    <p:sldId id="339" r:id="rId32"/>
    <p:sldId id="340" r:id="rId33"/>
    <p:sldId id="265" r:id="rId34"/>
    <p:sldId id="341" r:id="rId35"/>
    <p:sldId id="295" r:id="rId36"/>
    <p:sldId id="330" r:id="rId37"/>
    <p:sldId id="272" r:id="rId38"/>
    <p:sldId id="288" r:id="rId39"/>
    <p:sldId id="289" r:id="rId40"/>
    <p:sldId id="276" r:id="rId41"/>
    <p:sldId id="277" r:id="rId42"/>
    <p:sldId id="278" r:id="rId43"/>
    <p:sldId id="279" r:id="rId44"/>
    <p:sldId id="296" r:id="rId45"/>
    <p:sldId id="257" r:id="rId46"/>
    <p:sldId id="32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51" autoAdjust="0"/>
    <p:restoredTop sz="83470" autoAdjust="0"/>
  </p:normalViewPr>
  <p:slideViewPr>
    <p:cSldViewPr snapToGrid="0">
      <p:cViewPr varScale="1">
        <p:scale>
          <a:sx n="55" d="100"/>
          <a:sy n="55" d="100"/>
        </p:scale>
        <p:origin x="1147" y="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66AD35-D4C6-4ED3-8C32-53E19729E374}" type="datetimeFigureOut">
              <a:rPr lang="en-IN" smtClean="0"/>
              <a:t>29-04-2022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098CC1-D4A3-47CB-A4EA-4B9B2C5E8528}" type="slidenum">
              <a:rPr lang="en-IN" smtClean="0"/>
              <a:t>‹#›</a:t>
            </a:fld>
            <a:endParaRPr lang="en-IN"/>
          </a:p>
        </p:txBody>
      </p:sp>
    </p:spTree>
    <p:extLst>
      <p:ext uri="{BB962C8B-B14F-4D97-AF65-F5344CB8AC3E}">
        <p14:creationId xmlns:p14="http://schemas.microsoft.com/office/powerpoint/2010/main" val="1457109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C289125-EE64-4A9C-B5D1-2B6FD1D27130}" type="datetime1">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F47397-BDFB-4101-9E47-4647ADBF927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2763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D5F138-4AF1-4CC9-957D-794F796347C5}" type="datetime1">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F47397-BDFB-4101-9E47-4647ADBF9273}" type="slidenum">
              <a:rPr lang="en-IN" smtClean="0"/>
              <a:t>‹#›</a:t>
            </a:fld>
            <a:endParaRPr lang="en-IN"/>
          </a:p>
        </p:txBody>
      </p:sp>
    </p:spTree>
    <p:extLst>
      <p:ext uri="{BB962C8B-B14F-4D97-AF65-F5344CB8AC3E}">
        <p14:creationId xmlns:p14="http://schemas.microsoft.com/office/powerpoint/2010/main" val="4222591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3E3565-CB68-4623-B7C6-A040A7858F5E}" type="datetime1">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F47397-BDFB-4101-9E47-4647ADBF9273}"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0119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6D0156-8804-422C-B3EB-2DF1F577F2CC}" type="datetime1">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F47397-BDFB-4101-9E47-4647ADBF9273}" type="slidenum">
              <a:rPr lang="en-IN" smtClean="0"/>
              <a:t>‹#›</a:t>
            </a:fld>
            <a:endParaRPr lang="en-IN"/>
          </a:p>
        </p:txBody>
      </p:sp>
    </p:spTree>
    <p:extLst>
      <p:ext uri="{BB962C8B-B14F-4D97-AF65-F5344CB8AC3E}">
        <p14:creationId xmlns:p14="http://schemas.microsoft.com/office/powerpoint/2010/main" val="252891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0EDA49-9AFD-4885-87C4-2AE88856AFB6}" type="datetime1">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F47397-BDFB-4101-9E47-4647ADBF927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971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03E222-A03F-413D-9DDA-3F30F3EFA424}" type="datetime1">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F47397-BDFB-4101-9E47-4647ADBF9273}" type="slidenum">
              <a:rPr lang="en-IN" smtClean="0"/>
              <a:t>‹#›</a:t>
            </a:fld>
            <a:endParaRPr lang="en-IN"/>
          </a:p>
        </p:txBody>
      </p:sp>
    </p:spTree>
    <p:extLst>
      <p:ext uri="{BB962C8B-B14F-4D97-AF65-F5344CB8AC3E}">
        <p14:creationId xmlns:p14="http://schemas.microsoft.com/office/powerpoint/2010/main" val="3220377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722E34-5283-4E80-809E-00754847BA06}" type="datetime1">
              <a:rPr lang="en-IN" smtClean="0"/>
              <a:t>29-04-2022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BF47397-BDFB-4101-9E47-4647ADBF9273}" type="slidenum">
              <a:rPr lang="en-IN" smtClean="0"/>
              <a:t>‹#›</a:t>
            </a:fld>
            <a:endParaRPr lang="en-IN"/>
          </a:p>
        </p:txBody>
      </p:sp>
    </p:spTree>
    <p:extLst>
      <p:ext uri="{BB962C8B-B14F-4D97-AF65-F5344CB8AC3E}">
        <p14:creationId xmlns:p14="http://schemas.microsoft.com/office/powerpoint/2010/main" val="291295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82927E-0139-4394-8FB0-98D06859C1A7}" type="datetime1">
              <a:rPr lang="en-IN" smtClean="0"/>
              <a:t>29-04-2022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BF47397-BDFB-4101-9E47-4647ADBF9273}" type="slidenum">
              <a:rPr lang="en-IN" smtClean="0"/>
              <a:t>‹#›</a:t>
            </a:fld>
            <a:endParaRPr lang="en-IN"/>
          </a:p>
        </p:txBody>
      </p:sp>
    </p:spTree>
    <p:extLst>
      <p:ext uri="{BB962C8B-B14F-4D97-AF65-F5344CB8AC3E}">
        <p14:creationId xmlns:p14="http://schemas.microsoft.com/office/powerpoint/2010/main" val="3408096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B1003-1EEB-4A47-B734-E28DA2B36C55}" type="datetime1">
              <a:rPr lang="en-IN" smtClean="0"/>
              <a:t>29-04-2022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BF47397-BDFB-4101-9E47-4647ADBF9273}" type="slidenum">
              <a:rPr lang="en-IN" smtClean="0"/>
              <a:t>‹#›</a:t>
            </a:fld>
            <a:endParaRPr lang="en-IN"/>
          </a:p>
        </p:txBody>
      </p:sp>
    </p:spTree>
    <p:extLst>
      <p:ext uri="{BB962C8B-B14F-4D97-AF65-F5344CB8AC3E}">
        <p14:creationId xmlns:p14="http://schemas.microsoft.com/office/powerpoint/2010/main" val="2192645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DB65BC-513A-42F2-9B07-55DB7ACE1969}" type="datetime1">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F47397-BDFB-4101-9E47-4647ADBF9273}" type="slidenum">
              <a:rPr lang="en-IN" smtClean="0"/>
              <a:t>‹#›</a:t>
            </a:fld>
            <a:endParaRPr lang="en-IN"/>
          </a:p>
        </p:txBody>
      </p:sp>
    </p:spTree>
    <p:extLst>
      <p:ext uri="{BB962C8B-B14F-4D97-AF65-F5344CB8AC3E}">
        <p14:creationId xmlns:p14="http://schemas.microsoft.com/office/powerpoint/2010/main" val="2317585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1B683C-A3DF-493F-9627-02BB42F7338D}" type="datetime1">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F47397-BDFB-4101-9E47-4647ADBF927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92712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51B683C-A3DF-493F-9627-02BB42F7338D}" type="datetime1">
              <a:rPr lang="en-IN" smtClean="0"/>
              <a:t>29-04-2022</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BF47397-BDFB-4101-9E47-4647ADBF9273}"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86622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64377-5207-413C-B61C-11D57EB9FBDD}"/>
              </a:ext>
            </a:extLst>
          </p:cNvPr>
          <p:cNvSpPr>
            <a:spLocks noGrp="1"/>
          </p:cNvSpPr>
          <p:nvPr>
            <p:ph type="ctrTitle"/>
          </p:nvPr>
        </p:nvSpPr>
        <p:spPr>
          <a:xfrm>
            <a:off x="899118" y="420808"/>
            <a:ext cx="10393763" cy="2449214"/>
          </a:xfrm>
        </p:spPr>
        <p:txBody>
          <a:bodyPr>
            <a:noAutofit/>
          </a:bodyPr>
          <a:lstStyle/>
          <a:p>
            <a:r>
              <a:rPr kumimoji="0" lang="en-US" sz="2800" b="1" i="0" u="none" strike="noStrike" kern="1200" cap="none" spc="0" normalizeH="0" baseline="0" noProof="0" dirty="0">
                <a:ln>
                  <a:noFill/>
                </a:ln>
                <a:solidFill>
                  <a:prstClr val="black">
                    <a:lumMod val="95000"/>
                    <a:lumOff val="5000"/>
                  </a:prstClr>
                </a:solidFill>
                <a:effectLst/>
                <a:highlight>
                  <a:srgbClr val="FFFF00"/>
                </a:highlight>
                <a:uLnTx/>
                <a:uFillTx/>
                <a:latin typeface="Aharoni" pitchFamily="2" charset="-79"/>
                <a:ea typeface="+mn-ea"/>
                <a:cs typeface="Aharoni" pitchFamily="2" charset="-79"/>
              </a:rPr>
              <a:t>Taxation/assessment  of Charitable Trust or Institution </a:t>
            </a:r>
            <a:br>
              <a:rPr lang="en-US" sz="2800" dirty="0">
                <a:highlight>
                  <a:srgbClr val="FFFF00"/>
                </a:highlight>
              </a:rPr>
            </a:br>
            <a:br>
              <a:rPr lang="en-US" sz="2800" b="1" dirty="0">
                <a:highlight>
                  <a:srgbClr val="FFFF00"/>
                </a:highlight>
              </a:rPr>
            </a:br>
            <a:endParaRPr lang="en-IN" sz="2800" b="1" dirty="0">
              <a:highlight>
                <a:srgbClr val="FFFF00"/>
              </a:highlight>
              <a:latin typeface="Aharoni" pitchFamily="2" charset="-79"/>
              <a:cs typeface="Aharoni" pitchFamily="2" charset="-79"/>
            </a:endParaRPr>
          </a:p>
        </p:txBody>
      </p:sp>
      <p:sp>
        <p:nvSpPr>
          <p:cNvPr id="3" name="Subtitle 2">
            <a:extLst>
              <a:ext uri="{FF2B5EF4-FFF2-40B4-BE49-F238E27FC236}">
                <a16:creationId xmlns:a16="http://schemas.microsoft.com/office/drawing/2014/main" id="{992AD3F5-6767-41EC-A2EE-968447445D38}"/>
              </a:ext>
            </a:extLst>
          </p:cNvPr>
          <p:cNvSpPr>
            <a:spLocks noGrp="1"/>
          </p:cNvSpPr>
          <p:nvPr>
            <p:ph type="subTitle" idx="1"/>
          </p:nvPr>
        </p:nvSpPr>
        <p:spPr>
          <a:xfrm>
            <a:off x="1421027" y="4461165"/>
            <a:ext cx="9246972" cy="2283860"/>
          </a:xfrm>
        </p:spPr>
        <p:txBody>
          <a:bodyPr>
            <a:normAutofit fontScale="55000" lnSpcReduction="20000"/>
          </a:bodyPr>
          <a:lstStyle/>
          <a:p>
            <a:pPr algn="l"/>
            <a:r>
              <a:rPr lang="en-US" sz="2000" b="1" dirty="0"/>
              <a:t>98</a:t>
            </a:r>
          </a:p>
          <a:p>
            <a:pPr algn="l"/>
            <a:r>
              <a:rPr lang="en-US" sz="2000" b="1" dirty="0"/>
              <a:t>                                            </a:t>
            </a:r>
            <a:r>
              <a:rPr lang="en-US" sz="9600" b="1" dirty="0">
                <a:latin typeface="Aharoni" pitchFamily="2" charset="-79"/>
                <a:cs typeface="Aharoni" pitchFamily="2" charset="-79"/>
              </a:rPr>
              <a:t> </a:t>
            </a:r>
            <a:br>
              <a:rPr lang="en-US" sz="9600" b="1" dirty="0">
                <a:latin typeface="Aharoni" pitchFamily="2" charset="-79"/>
                <a:cs typeface="Aharoni" pitchFamily="2" charset="-79"/>
              </a:rPr>
            </a:br>
            <a:r>
              <a:rPr lang="en-US" sz="9600" b="1" dirty="0">
                <a:latin typeface="Aharoni" pitchFamily="2" charset="-79"/>
                <a:cs typeface="Aharoni" pitchFamily="2" charset="-79"/>
              </a:rPr>
              <a:t>CA SUNIL GARG</a:t>
            </a:r>
          </a:p>
          <a:p>
            <a:pPr algn="l"/>
            <a:r>
              <a:rPr lang="en-US" sz="9600" b="1" dirty="0">
                <a:latin typeface="Aharoni" pitchFamily="2" charset="-79"/>
                <a:cs typeface="Aharoni" pitchFamily="2" charset="-79"/>
              </a:rPr>
              <a:t>9811015509</a:t>
            </a:r>
          </a:p>
        </p:txBody>
      </p:sp>
      <p:sp>
        <p:nvSpPr>
          <p:cNvPr id="4" name="Slide Number Placeholder 3">
            <a:extLst>
              <a:ext uri="{FF2B5EF4-FFF2-40B4-BE49-F238E27FC236}">
                <a16:creationId xmlns:a16="http://schemas.microsoft.com/office/drawing/2014/main" id="{0E6A9535-7BB9-41D4-B5DA-FE8DDACDB6FB}"/>
              </a:ext>
            </a:extLst>
          </p:cNvPr>
          <p:cNvSpPr>
            <a:spLocks noGrp="1"/>
          </p:cNvSpPr>
          <p:nvPr>
            <p:ph type="sldNum" sz="quarter" idx="12"/>
          </p:nvPr>
        </p:nvSpPr>
        <p:spPr/>
        <p:txBody>
          <a:bodyPr/>
          <a:lstStyle/>
          <a:p>
            <a:fld id="{3BF47397-BDFB-4101-9E47-4647ADBF9273}" type="slidenum">
              <a:rPr lang="en-IN" smtClean="0"/>
              <a:t>1</a:t>
            </a:fld>
            <a:endParaRPr lang="en-IN"/>
          </a:p>
        </p:txBody>
      </p:sp>
      <p:pic>
        <p:nvPicPr>
          <p:cNvPr id="6" name="Picture 5">
            <a:extLst>
              <a:ext uri="{FF2B5EF4-FFF2-40B4-BE49-F238E27FC236}">
                <a16:creationId xmlns:a16="http://schemas.microsoft.com/office/drawing/2014/main" id="{10908FC6-145A-4E8F-9064-F761F4320E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7782" y="4696691"/>
            <a:ext cx="1884218" cy="2048333"/>
          </a:xfrm>
          <a:prstGeom prst="rect">
            <a:avLst/>
          </a:prstGeom>
        </p:spPr>
      </p:pic>
    </p:spTree>
    <p:extLst>
      <p:ext uri="{BB962C8B-B14F-4D97-AF65-F5344CB8AC3E}">
        <p14:creationId xmlns:p14="http://schemas.microsoft.com/office/powerpoint/2010/main" val="4025159006"/>
      </p:ext>
    </p:extLst>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508B-6084-4EB0-AD20-C74593A04FE3}"/>
              </a:ext>
            </a:extLst>
          </p:cNvPr>
          <p:cNvSpPr>
            <a:spLocks noGrp="1"/>
          </p:cNvSpPr>
          <p:nvPr>
            <p:ph type="title"/>
          </p:nvPr>
        </p:nvSpPr>
        <p:spPr/>
        <p:txBody>
          <a:bodyPr>
            <a:normAutofit/>
          </a:bodyPr>
          <a:lstStyle/>
          <a:p>
            <a:r>
              <a:rPr lang="en-IN" sz="3100" dirty="0"/>
              <a:t>Income from property held for charitable or religious purpose </a:t>
            </a:r>
            <a:br>
              <a:rPr lang="en-IN" dirty="0"/>
            </a:br>
            <a:endParaRPr lang="en-IN" dirty="0"/>
          </a:p>
        </p:txBody>
      </p:sp>
      <p:graphicFrame>
        <p:nvGraphicFramePr>
          <p:cNvPr id="5" name="Table 5">
            <a:extLst>
              <a:ext uri="{FF2B5EF4-FFF2-40B4-BE49-F238E27FC236}">
                <a16:creationId xmlns:a16="http://schemas.microsoft.com/office/drawing/2014/main" id="{6B816D54-83F2-43E9-B586-B5E4D3552A5C}"/>
              </a:ext>
            </a:extLst>
          </p:cNvPr>
          <p:cNvGraphicFramePr>
            <a:graphicFrameLocks noGrp="1"/>
          </p:cNvGraphicFramePr>
          <p:nvPr>
            <p:ph idx="1"/>
            <p:extLst>
              <p:ext uri="{D42A27DB-BD31-4B8C-83A1-F6EECF244321}">
                <p14:modId xmlns:p14="http://schemas.microsoft.com/office/powerpoint/2010/main" val="1184117373"/>
              </p:ext>
            </p:extLst>
          </p:nvPr>
        </p:nvGraphicFramePr>
        <p:xfrm>
          <a:off x="1023938" y="2244436"/>
          <a:ext cx="9720262" cy="4336470"/>
        </p:xfrm>
        <a:graphic>
          <a:graphicData uri="http://schemas.openxmlformats.org/drawingml/2006/table">
            <a:tbl>
              <a:tblPr firstRow="1" bandRow="1">
                <a:tableStyleId>{5C22544A-7EE6-4342-B048-85BDC9FD1C3A}</a:tableStyleId>
              </a:tblPr>
              <a:tblGrid>
                <a:gridCol w="1816244">
                  <a:extLst>
                    <a:ext uri="{9D8B030D-6E8A-4147-A177-3AD203B41FA5}">
                      <a16:colId xmlns:a16="http://schemas.microsoft.com/office/drawing/2014/main" val="115347584"/>
                    </a:ext>
                  </a:extLst>
                </a:gridCol>
                <a:gridCol w="7904018">
                  <a:extLst>
                    <a:ext uri="{9D8B030D-6E8A-4147-A177-3AD203B41FA5}">
                      <a16:colId xmlns:a16="http://schemas.microsoft.com/office/drawing/2014/main" val="3739336864"/>
                    </a:ext>
                  </a:extLst>
                </a:gridCol>
              </a:tblGrid>
              <a:tr h="722745">
                <a:tc>
                  <a:txBody>
                    <a:bodyPr/>
                    <a:lstStyle/>
                    <a:p>
                      <a:r>
                        <a:rPr lang="en-IN" dirty="0"/>
                        <a:t>EXPLAINATION</a:t>
                      </a:r>
                    </a:p>
                    <a:p>
                      <a:r>
                        <a:rPr lang="en-IN" dirty="0"/>
                        <a:t>3A</a:t>
                      </a:r>
                    </a:p>
                  </a:txBody>
                  <a:tcPr/>
                </a:tc>
                <a:tc>
                  <a:txBody>
                    <a:bodyPr/>
                    <a:lstStyle/>
                    <a:p>
                      <a:r>
                        <a:rPr lang="en-IN" dirty="0"/>
                        <a:t>NOTIFIED RELIGIOUS TRUST CAN TREAT VOLUNTARY CONTRIBUTION AS CORPUS </a:t>
                      </a:r>
                    </a:p>
                  </a:txBody>
                  <a:tcPr/>
                </a:tc>
                <a:extLst>
                  <a:ext uri="{0D108BD9-81ED-4DB2-BD59-A6C34878D82A}">
                    <a16:rowId xmlns:a16="http://schemas.microsoft.com/office/drawing/2014/main" val="2369594729"/>
                  </a:ext>
                </a:extLst>
              </a:tr>
              <a:tr h="722745">
                <a:tc>
                  <a:txBody>
                    <a:bodyPr/>
                    <a:lstStyle/>
                    <a:p>
                      <a:r>
                        <a:rPr lang="en-IN" dirty="0"/>
                        <a:t>3(B) </a:t>
                      </a:r>
                    </a:p>
                  </a:txBody>
                  <a:tcPr/>
                </a:tc>
                <a:tc>
                  <a:txBody>
                    <a:bodyPr/>
                    <a:lstStyle/>
                    <a:p>
                      <a:r>
                        <a:rPr lang="en-IN" dirty="0"/>
                        <a:t>If violation by above religious trust then deemed income in the year of violation </a:t>
                      </a:r>
                    </a:p>
                  </a:txBody>
                  <a:tcPr/>
                </a:tc>
                <a:extLst>
                  <a:ext uri="{0D108BD9-81ED-4DB2-BD59-A6C34878D82A}">
                    <a16:rowId xmlns:a16="http://schemas.microsoft.com/office/drawing/2014/main" val="3190348218"/>
                  </a:ext>
                </a:extLst>
              </a:tr>
              <a:tr h="722745">
                <a:tc>
                  <a:txBody>
                    <a:bodyPr/>
                    <a:lstStyle/>
                    <a:p>
                      <a:r>
                        <a:rPr lang="en-IN" dirty="0"/>
                        <a:t>4 (</a:t>
                      </a:r>
                      <a:r>
                        <a:rPr lang="en-IN" dirty="0" err="1"/>
                        <a:t>i</a:t>
                      </a:r>
                      <a:r>
                        <a:rPr lang="en-IN" dirty="0"/>
                        <a:t>)</a:t>
                      </a:r>
                    </a:p>
                  </a:txBody>
                  <a:tcPr/>
                </a:tc>
                <a:tc>
                  <a:txBody>
                    <a:bodyPr/>
                    <a:lstStyle/>
                    <a:p>
                      <a:r>
                        <a:rPr lang="en-IN" dirty="0"/>
                        <a:t>Amount spend out of corpus , not to be taken as application . But if amount spend out of corpus is reinvested then it will be treated as application </a:t>
                      </a:r>
                    </a:p>
                  </a:txBody>
                  <a:tcPr/>
                </a:tc>
                <a:extLst>
                  <a:ext uri="{0D108BD9-81ED-4DB2-BD59-A6C34878D82A}">
                    <a16:rowId xmlns:a16="http://schemas.microsoft.com/office/drawing/2014/main" val="1892670665"/>
                  </a:ext>
                </a:extLst>
              </a:tr>
              <a:tr h="722745">
                <a:tc>
                  <a:txBody>
                    <a:bodyPr/>
                    <a:lstStyle/>
                    <a:p>
                      <a:r>
                        <a:rPr lang="en-IN" dirty="0"/>
                        <a:t>4(ii)</a:t>
                      </a:r>
                    </a:p>
                  </a:txBody>
                  <a:tcPr/>
                </a:tc>
                <a:tc>
                  <a:txBody>
                    <a:bodyPr/>
                    <a:lstStyle/>
                    <a:p>
                      <a:r>
                        <a:rPr lang="en-IN" dirty="0"/>
                        <a:t>Application out of borrowed funds will not be treated as application , but repayment of such loan shall be allowed  as application .</a:t>
                      </a:r>
                    </a:p>
                  </a:txBody>
                  <a:tcPr/>
                </a:tc>
                <a:extLst>
                  <a:ext uri="{0D108BD9-81ED-4DB2-BD59-A6C34878D82A}">
                    <a16:rowId xmlns:a16="http://schemas.microsoft.com/office/drawing/2014/main" val="4203653699"/>
                  </a:ext>
                </a:extLst>
              </a:tr>
              <a:tr h="722745">
                <a:tc>
                  <a:txBody>
                    <a:bodyPr/>
                    <a:lstStyle/>
                    <a:p>
                      <a:r>
                        <a:rPr lang="en-IN" dirty="0"/>
                        <a:t>5</a:t>
                      </a:r>
                    </a:p>
                  </a:txBody>
                  <a:tcPr/>
                </a:tc>
                <a:tc>
                  <a:txBody>
                    <a:bodyPr/>
                    <a:lstStyle/>
                    <a:p>
                      <a:r>
                        <a:rPr lang="en-IN" dirty="0"/>
                        <a:t>Not set off or deduction or allowance of any excess application of earlier year , in calculating of application for that year .</a:t>
                      </a:r>
                    </a:p>
                  </a:txBody>
                  <a:tcPr/>
                </a:tc>
                <a:extLst>
                  <a:ext uri="{0D108BD9-81ED-4DB2-BD59-A6C34878D82A}">
                    <a16:rowId xmlns:a16="http://schemas.microsoft.com/office/drawing/2014/main" val="1011809625"/>
                  </a:ext>
                </a:extLst>
              </a:tr>
              <a:tr h="722745">
                <a:tc>
                  <a:txBody>
                    <a:bodyPr/>
                    <a:lstStyle/>
                    <a:p>
                      <a:endParaRPr lang="en-IN" dirty="0"/>
                    </a:p>
                  </a:txBody>
                  <a:tcPr/>
                </a:tc>
                <a:tc>
                  <a:txBody>
                    <a:bodyPr/>
                    <a:lstStyle/>
                    <a:p>
                      <a:endParaRPr lang="en-IN" dirty="0"/>
                    </a:p>
                  </a:txBody>
                  <a:tcPr/>
                </a:tc>
                <a:extLst>
                  <a:ext uri="{0D108BD9-81ED-4DB2-BD59-A6C34878D82A}">
                    <a16:rowId xmlns:a16="http://schemas.microsoft.com/office/drawing/2014/main" val="564498108"/>
                  </a:ext>
                </a:extLst>
              </a:tr>
            </a:tbl>
          </a:graphicData>
        </a:graphic>
      </p:graphicFrame>
      <p:sp>
        <p:nvSpPr>
          <p:cNvPr id="4" name="Slide Number Placeholder 3">
            <a:extLst>
              <a:ext uri="{FF2B5EF4-FFF2-40B4-BE49-F238E27FC236}">
                <a16:creationId xmlns:a16="http://schemas.microsoft.com/office/drawing/2014/main" id="{4EB7459F-7D0B-41FB-8BDA-CAF3713ACD12}"/>
              </a:ext>
            </a:extLst>
          </p:cNvPr>
          <p:cNvSpPr>
            <a:spLocks noGrp="1"/>
          </p:cNvSpPr>
          <p:nvPr>
            <p:ph type="sldNum" sz="quarter" idx="12"/>
          </p:nvPr>
        </p:nvSpPr>
        <p:spPr/>
        <p:txBody>
          <a:bodyPr/>
          <a:lstStyle/>
          <a:p>
            <a:fld id="{3BF47397-BDFB-4101-9E47-4647ADBF9273}" type="slidenum">
              <a:rPr lang="en-IN" smtClean="0"/>
              <a:t>10</a:t>
            </a:fld>
            <a:endParaRPr lang="en-IN"/>
          </a:p>
        </p:txBody>
      </p:sp>
    </p:spTree>
    <p:extLst>
      <p:ext uri="{BB962C8B-B14F-4D97-AF65-F5344CB8AC3E}">
        <p14:creationId xmlns:p14="http://schemas.microsoft.com/office/powerpoint/2010/main" val="3613705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7F77F-CAEF-469C-9F93-4BDC879E3869}"/>
              </a:ext>
            </a:extLst>
          </p:cNvPr>
          <p:cNvSpPr>
            <a:spLocks noGrp="1"/>
          </p:cNvSpPr>
          <p:nvPr>
            <p:ph type="title"/>
          </p:nvPr>
        </p:nvSpPr>
        <p:spPr/>
        <p:txBody>
          <a:bodyPr/>
          <a:lstStyle/>
          <a:p>
            <a:r>
              <a:rPr lang="en-IN" dirty="0"/>
              <a:t>Capital gain/ accumulation of income  </a:t>
            </a:r>
          </a:p>
        </p:txBody>
      </p:sp>
      <p:graphicFrame>
        <p:nvGraphicFramePr>
          <p:cNvPr id="5" name="Table 5">
            <a:extLst>
              <a:ext uri="{FF2B5EF4-FFF2-40B4-BE49-F238E27FC236}">
                <a16:creationId xmlns:a16="http://schemas.microsoft.com/office/drawing/2014/main" id="{9236B017-1B43-4C9F-8A6A-F68391CD1CE0}"/>
              </a:ext>
            </a:extLst>
          </p:cNvPr>
          <p:cNvGraphicFramePr>
            <a:graphicFrameLocks noGrp="1"/>
          </p:cNvGraphicFramePr>
          <p:nvPr>
            <p:ph idx="1"/>
          </p:nvPr>
        </p:nvGraphicFramePr>
        <p:xfrm>
          <a:off x="988541" y="1839908"/>
          <a:ext cx="10008973" cy="4432879"/>
        </p:xfrm>
        <a:graphic>
          <a:graphicData uri="http://schemas.openxmlformats.org/drawingml/2006/table">
            <a:tbl>
              <a:tblPr firstRow="1" bandRow="1">
                <a:tableStyleId>{F5AB1C69-6EDB-4FF4-983F-18BD219EF322}</a:tableStyleId>
              </a:tblPr>
              <a:tblGrid>
                <a:gridCol w="1464132">
                  <a:extLst>
                    <a:ext uri="{9D8B030D-6E8A-4147-A177-3AD203B41FA5}">
                      <a16:colId xmlns:a16="http://schemas.microsoft.com/office/drawing/2014/main" val="3721191262"/>
                    </a:ext>
                  </a:extLst>
                </a:gridCol>
                <a:gridCol w="8544841">
                  <a:extLst>
                    <a:ext uri="{9D8B030D-6E8A-4147-A177-3AD203B41FA5}">
                      <a16:colId xmlns:a16="http://schemas.microsoft.com/office/drawing/2014/main" val="2064651789"/>
                    </a:ext>
                  </a:extLst>
                </a:gridCol>
              </a:tblGrid>
              <a:tr h="492550">
                <a:tc>
                  <a:txBody>
                    <a:bodyPr/>
                    <a:lstStyle/>
                    <a:p>
                      <a:r>
                        <a:rPr lang="en-IN" dirty="0"/>
                        <a:t>11 (1) 1A</a:t>
                      </a:r>
                    </a:p>
                  </a:txBody>
                  <a:tcPr/>
                </a:tc>
                <a:tc>
                  <a:txBody>
                    <a:bodyPr/>
                    <a:lstStyle/>
                    <a:p>
                      <a:r>
                        <a:rPr lang="en-IN" dirty="0"/>
                        <a:t>Capital gain on transfer of capital asset -</a:t>
                      </a:r>
                    </a:p>
                  </a:txBody>
                  <a:tcPr/>
                </a:tc>
                <a:extLst>
                  <a:ext uri="{0D108BD9-81ED-4DB2-BD59-A6C34878D82A}">
                    <a16:rowId xmlns:a16="http://schemas.microsoft.com/office/drawing/2014/main" val="1618871257"/>
                  </a:ext>
                </a:extLst>
              </a:tr>
              <a:tr h="820893">
                <a:tc>
                  <a:txBody>
                    <a:bodyPr/>
                    <a:lstStyle/>
                    <a:p>
                      <a:r>
                        <a:rPr lang="en-IN" dirty="0"/>
                        <a:t>11 (2)</a:t>
                      </a:r>
                    </a:p>
                  </a:txBody>
                  <a:tcPr/>
                </a:tc>
                <a:tc>
                  <a:txBody>
                    <a:bodyPr/>
                    <a:lstStyle/>
                    <a:p>
                      <a:r>
                        <a:rPr lang="en-IN" dirty="0"/>
                        <a:t>Income if not applied can be accumulated up to five year , for specific purpose</a:t>
                      </a:r>
                    </a:p>
                    <a:p>
                      <a:endParaRPr lang="en-IN" dirty="0"/>
                    </a:p>
                  </a:txBody>
                  <a:tcPr/>
                </a:tc>
                <a:extLst>
                  <a:ext uri="{0D108BD9-81ED-4DB2-BD59-A6C34878D82A}">
                    <a16:rowId xmlns:a16="http://schemas.microsoft.com/office/drawing/2014/main" val="1842821826"/>
                  </a:ext>
                </a:extLst>
              </a:tr>
              <a:tr h="492550">
                <a:tc>
                  <a:txBody>
                    <a:bodyPr/>
                    <a:lstStyle/>
                    <a:p>
                      <a:endParaRPr lang="en-IN"/>
                    </a:p>
                  </a:txBody>
                  <a:tcPr/>
                </a:tc>
                <a:tc>
                  <a:txBody>
                    <a:bodyPr/>
                    <a:lstStyle/>
                    <a:p>
                      <a:r>
                        <a:rPr lang="en-IN" dirty="0"/>
                        <a:t>File form 10 with AO before due date of ITR</a:t>
                      </a:r>
                    </a:p>
                  </a:txBody>
                  <a:tcPr/>
                </a:tc>
                <a:extLst>
                  <a:ext uri="{0D108BD9-81ED-4DB2-BD59-A6C34878D82A}">
                    <a16:rowId xmlns:a16="http://schemas.microsoft.com/office/drawing/2014/main" val="226573581"/>
                  </a:ext>
                </a:extLst>
              </a:tr>
              <a:tr h="492550">
                <a:tc>
                  <a:txBody>
                    <a:bodyPr/>
                    <a:lstStyle/>
                    <a:p>
                      <a:endParaRPr lang="en-IN"/>
                    </a:p>
                  </a:txBody>
                  <a:tcPr/>
                </a:tc>
                <a:tc>
                  <a:txBody>
                    <a:bodyPr/>
                    <a:lstStyle/>
                    <a:p>
                      <a:r>
                        <a:rPr lang="en-IN" dirty="0"/>
                        <a:t>Amount accumulated to be invested in modes given in 11 (5)</a:t>
                      </a:r>
                    </a:p>
                  </a:txBody>
                  <a:tcPr/>
                </a:tc>
                <a:extLst>
                  <a:ext uri="{0D108BD9-81ED-4DB2-BD59-A6C34878D82A}">
                    <a16:rowId xmlns:a16="http://schemas.microsoft.com/office/drawing/2014/main" val="3768291442"/>
                  </a:ext>
                </a:extLst>
              </a:tr>
              <a:tr h="820893">
                <a:tc>
                  <a:txBody>
                    <a:bodyPr/>
                    <a:lstStyle/>
                    <a:p>
                      <a:r>
                        <a:rPr lang="en-IN" dirty="0"/>
                        <a:t>11(3)</a:t>
                      </a:r>
                    </a:p>
                  </a:txBody>
                  <a:tcPr/>
                </a:tc>
                <a:tc>
                  <a:txBody>
                    <a:bodyPr/>
                    <a:lstStyle/>
                    <a:p>
                      <a:r>
                        <a:rPr lang="en-IN" dirty="0"/>
                        <a:t>Consequences of violation of accumulation/ application / purpose / donation to other charitable trust : taxable in the year immediately following , when violation occurs </a:t>
                      </a:r>
                    </a:p>
                  </a:txBody>
                  <a:tcPr/>
                </a:tc>
                <a:extLst>
                  <a:ext uri="{0D108BD9-81ED-4DB2-BD59-A6C34878D82A}">
                    <a16:rowId xmlns:a16="http://schemas.microsoft.com/office/drawing/2014/main" val="4198526088"/>
                  </a:ext>
                </a:extLst>
              </a:tr>
              <a:tr h="820893">
                <a:tc>
                  <a:txBody>
                    <a:bodyPr/>
                    <a:lstStyle/>
                    <a:p>
                      <a:r>
                        <a:rPr lang="en-IN" dirty="0"/>
                        <a:t>11 (3A)</a:t>
                      </a:r>
                    </a:p>
                  </a:txBody>
                  <a:tcPr/>
                </a:tc>
                <a:tc>
                  <a:txBody>
                    <a:bodyPr/>
                    <a:lstStyle/>
                    <a:p>
                      <a:r>
                        <a:rPr lang="en-IN" dirty="0"/>
                        <a:t>AO may allow change of purpose ( if there is valid reason)</a:t>
                      </a:r>
                    </a:p>
                    <a:p>
                      <a:r>
                        <a:rPr lang="en-IN" dirty="0"/>
                        <a:t> Donation to other charitable trust , in case dissolution </a:t>
                      </a:r>
                    </a:p>
                  </a:txBody>
                  <a:tcPr/>
                </a:tc>
                <a:extLst>
                  <a:ext uri="{0D108BD9-81ED-4DB2-BD59-A6C34878D82A}">
                    <a16:rowId xmlns:a16="http://schemas.microsoft.com/office/drawing/2014/main" val="2598385529"/>
                  </a:ext>
                </a:extLst>
              </a:tr>
              <a:tr h="492550">
                <a:tc>
                  <a:txBody>
                    <a:bodyPr/>
                    <a:lstStyle/>
                    <a:p>
                      <a:endParaRPr lang="en-IN"/>
                    </a:p>
                  </a:txBody>
                  <a:tcPr/>
                </a:tc>
                <a:tc>
                  <a:txBody>
                    <a:bodyPr/>
                    <a:lstStyle/>
                    <a:p>
                      <a:endParaRPr lang="en-IN" dirty="0"/>
                    </a:p>
                  </a:txBody>
                  <a:tcPr/>
                </a:tc>
                <a:extLst>
                  <a:ext uri="{0D108BD9-81ED-4DB2-BD59-A6C34878D82A}">
                    <a16:rowId xmlns:a16="http://schemas.microsoft.com/office/drawing/2014/main" val="1923646898"/>
                  </a:ext>
                </a:extLst>
              </a:tr>
            </a:tbl>
          </a:graphicData>
        </a:graphic>
      </p:graphicFrame>
      <p:sp>
        <p:nvSpPr>
          <p:cNvPr id="4" name="Slide Number Placeholder 3">
            <a:extLst>
              <a:ext uri="{FF2B5EF4-FFF2-40B4-BE49-F238E27FC236}">
                <a16:creationId xmlns:a16="http://schemas.microsoft.com/office/drawing/2014/main" id="{36EA9655-8520-4986-AF0A-5DE95FD1645A}"/>
              </a:ext>
            </a:extLst>
          </p:cNvPr>
          <p:cNvSpPr>
            <a:spLocks noGrp="1"/>
          </p:cNvSpPr>
          <p:nvPr>
            <p:ph type="sldNum" sz="quarter" idx="12"/>
          </p:nvPr>
        </p:nvSpPr>
        <p:spPr/>
        <p:txBody>
          <a:bodyPr/>
          <a:lstStyle/>
          <a:p>
            <a:fld id="{3BF47397-BDFB-4101-9E47-4647ADBF9273}" type="slidenum">
              <a:rPr lang="en-IN" smtClean="0"/>
              <a:t>11</a:t>
            </a:fld>
            <a:endParaRPr lang="en-IN"/>
          </a:p>
        </p:txBody>
      </p:sp>
    </p:spTree>
    <p:extLst>
      <p:ext uri="{BB962C8B-B14F-4D97-AF65-F5344CB8AC3E}">
        <p14:creationId xmlns:p14="http://schemas.microsoft.com/office/powerpoint/2010/main" val="176685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A8DD6-9936-4960-8FE7-C827FF8F178B}"/>
              </a:ext>
            </a:extLst>
          </p:cNvPr>
          <p:cNvSpPr>
            <a:spLocks noGrp="1"/>
          </p:cNvSpPr>
          <p:nvPr>
            <p:ph type="title"/>
          </p:nvPr>
        </p:nvSpPr>
        <p:spPr/>
        <p:txBody>
          <a:bodyPr/>
          <a:lstStyle/>
          <a:p>
            <a:r>
              <a:rPr lang="en-IN" dirty="0"/>
              <a:t>Business income of trust </a:t>
            </a:r>
          </a:p>
        </p:txBody>
      </p:sp>
      <p:graphicFrame>
        <p:nvGraphicFramePr>
          <p:cNvPr id="5" name="Table 5">
            <a:extLst>
              <a:ext uri="{FF2B5EF4-FFF2-40B4-BE49-F238E27FC236}">
                <a16:creationId xmlns:a16="http://schemas.microsoft.com/office/drawing/2014/main" id="{D9E966E3-C672-413C-9936-80818D013A43}"/>
              </a:ext>
            </a:extLst>
          </p:cNvPr>
          <p:cNvGraphicFramePr>
            <a:graphicFrameLocks noGrp="1"/>
          </p:cNvGraphicFramePr>
          <p:nvPr>
            <p:ph idx="1"/>
            <p:extLst>
              <p:ext uri="{D42A27DB-BD31-4B8C-83A1-F6EECF244321}">
                <p14:modId xmlns:p14="http://schemas.microsoft.com/office/powerpoint/2010/main" val="3171854427"/>
              </p:ext>
            </p:extLst>
          </p:nvPr>
        </p:nvGraphicFramePr>
        <p:xfrm>
          <a:off x="1011382" y="1977082"/>
          <a:ext cx="9949061" cy="4853209"/>
        </p:xfrm>
        <a:graphic>
          <a:graphicData uri="http://schemas.openxmlformats.org/drawingml/2006/table">
            <a:tbl>
              <a:tblPr firstRow="1" bandRow="1">
                <a:tableStyleId>{F5AB1C69-6EDB-4FF4-983F-18BD219EF322}</a:tableStyleId>
              </a:tblPr>
              <a:tblGrid>
                <a:gridCol w="1521130">
                  <a:extLst>
                    <a:ext uri="{9D8B030D-6E8A-4147-A177-3AD203B41FA5}">
                      <a16:colId xmlns:a16="http://schemas.microsoft.com/office/drawing/2014/main" val="3274617766"/>
                    </a:ext>
                  </a:extLst>
                </a:gridCol>
                <a:gridCol w="8427931">
                  <a:extLst>
                    <a:ext uri="{9D8B030D-6E8A-4147-A177-3AD203B41FA5}">
                      <a16:colId xmlns:a16="http://schemas.microsoft.com/office/drawing/2014/main" val="3719703855"/>
                    </a:ext>
                  </a:extLst>
                </a:gridCol>
              </a:tblGrid>
              <a:tr h="715418">
                <a:tc>
                  <a:txBody>
                    <a:bodyPr/>
                    <a:lstStyle/>
                    <a:p>
                      <a:r>
                        <a:rPr lang="en-IN" dirty="0"/>
                        <a:t>11 (4)</a:t>
                      </a:r>
                    </a:p>
                  </a:txBody>
                  <a:tcPr/>
                </a:tc>
                <a:tc>
                  <a:txBody>
                    <a:bodyPr/>
                    <a:lstStyle/>
                    <a:p>
                      <a:r>
                        <a:rPr lang="en-IN" dirty="0"/>
                        <a:t>Assessment of business undertaking of assets </a:t>
                      </a:r>
                    </a:p>
                  </a:txBody>
                  <a:tcPr/>
                </a:tc>
                <a:extLst>
                  <a:ext uri="{0D108BD9-81ED-4DB2-BD59-A6C34878D82A}">
                    <a16:rowId xmlns:a16="http://schemas.microsoft.com/office/drawing/2014/main" val="774796168"/>
                  </a:ext>
                </a:extLst>
              </a:tr>
              <a:tr h="625965">
                <a:tc>
                  <a:txBody>
                    <a:bodyPr/>
                    <a:lstStyle/>
                    <a:p>
                      <a:endParaRPr lang="en-IN" dirty="0"/>
                    </a:p>
                  </a:txBody>
                  <a:tcPr/>
                </a:tc>
                <a:tc>
                  <a:txBody>
                    <a:bodyPr/>
                    <a:lstStyle/>
                    <a:p>
                      <a:endParaRPr lang="en-IN" dirty="0"/>
                    </a:p>
                  </a:txBody>
                  <a:tcPr/>
                </a:tc>
                <a:extLst>
                  <a:ext uri="{0D108BD9-81ED-4DB2-BD59-A6C34878D82A}">
                    <a16:rowId xmlns:a16="http://schemas.microsoft.com/office/drawing/2014/main" val="3749858286"/>
                  </a:ext>
                </a:extLst>
              </a:tr>
              <a:tr h="715418">
                <a:tc>
                  <a:txBody>
                    <a:bodyPr/>
                    <a:lstStyle/>
                    <a:p>
                      <a:r>
                        <a:rPr lang="en-IN" dirty="0"/>
                        <a:t>11 (4A)</a:t>
                      </a:r>
                    </a:p>
                  </a:txBody>
                  <a:tcPr/>
                </a:tc>
                <a:tc>
                  <a:txBody>
                    <a:bodyPr/>
                    <a:lstStyle/>
                    <a:p>
                      <a:r>
                        <a:rPr lang="en-IN" dirty="0"/>
                        <a:t>If the business is not incidental to the main object , no deduction u/s 11 </a:t>
                      </a:r>
                    </a:p>
                  </a:txBody>
                  <a:tcPr/>
                </a:tc>
                <a:extLst>
                  <a:ext uri="{0D108BD9-81ED-4DB2-BD59-A6C34878D82A}">
                    <a16:rowId xmlns:a16="http://schemas.microsoft.com/office/drawing/2014/main" val="3235662458"/>
                  </a:ext>
                </a:extLst>
              </a:tr>
              <a:tr h="625965">
                <a:tc>
                  <a:txBody>
                    <a:bodyPr/>
                    <a:lstStyle/>
                    <a:p>
                      <a:r>
                        <a:rPr lang="en-IN" dirty="0"/>
                        <a:t>11 (5)</a:t>
                      </a:r>
                    </a:p>
                  </a:txBody>
                  <a:tcPr/>
                </a:tc>
                <a:tc>
                  <a:txBody>
                    <a:bodyPr/>
                    <a:lstStyle/>
                    <a:p>
                      <a:r>
                        <a:rPr lang="en-IN" dirty="0"/>
                        <a:t>Modes of investment </a:t>
                      </a:r>
                    </a:p>
                  </a:txBody>
                  <a:tcPr/>
                </a:tc>
                <a:extLst>
                  <a:ext uri="{0D108BD9-81ED-4DB2-BD59-A6C34878D82A}">
                    <a16:rowId xmlns:a16="http://schemas.microsoft.com/office/drawing/2014/main" val="1759746054"/>
                  </a:ext>
                </a:extLst>
              </a:tr>
              <a:tr h="715418">
                <a:tc>
                  <a:txBody>
                    <a:bodyPr/>
                    <a:lstStyle/>
                    <a:p>
                      <a:r>
                        <a:rPr lang="en-IN" dirty="0"/>
                        <a:t>11(6)</a:t>
                      </a:r>
                    </a:p>
                  </a:txBody>
                  <a:tcPr/>
                </a:tc>
                <a:tc>
                  <a:txBody>
                    <a:bodyPr/>
                    <a:lstStyle/>
                    <a:p>
                      <a:r>
                        <a:rPr lang="en-IN" dirty="0"/>
                        <a:t>No deprecation allowance , if capital expenditure has been taken as application</a:t>
                      </a:r>
                    </a:p>
                  </a:txBody>
                  <a:tcPr/>
                </a:tc>
                <a:extLst>
                  <a:ext uri="{0D108BD9-81ED-4DB2-BD59-A6C34878D82A}">
                    <a16:rowId xmlns:a16="http://schemas.microsoft.com/office/drawing/2014/main" val="3547852366"/>
                  </a:ext>
                </a:extLst>
              </a:tr>
              <a:tr h="1455025">
                <a:tc>
                  <a:txBody>
                    <a:bodyPr/>
                    <a:lstStyle/>
                    <a:p>
                      <a:r>
                        <a:rPr lang="en-IN" dirty="0"/>
                        <a:t>11 (7)</a:t>
                      </a:r>
                    </a:p>
                  </a:txBody>
                  <a:tcPr/>
                </a:tc>
                <a:tc>
                  <a:txBody>
                    <a:bodyPr/>
                    <a:lstStyle/>
                    <a:p>
                      <a:r>
                        <a:rPr lang="en-IN" dirty="0"/>
                        <a:t>Income exempt u/s sec 10 , other than 10(1) &amp;  10 (23C) shall have to be applied as per 11(1)</a:t>
                      </a:r>
                    </a:p>
                    <a:p>
                      <a:r>
                        <a:rPr lang="en-IN" dirty="0"/>
                        <a:t>Trust having both registration u/s 12 AA &amp; 10(239 C) then 12 AA registration will be in operative . </a:t>
                      </a:r>
                    </a:p>
                  </a:txBody>
                  <a:tcPr/>
                </a:tc>
                <a:extLst>
                  <a:ext uri="{0D108BD9-81ED-4DB2-BD59-A6C34878D82A}">
                    <a16:rowId xmlns:a16="http://schemas.microsoft.com/office/drawing/2014/main" val="2300502190"/>
                  </a:ext>
                </a:extLst>
              </a:tr>
            </a:tbl>
          </a:graphicData>
        </a:graphic>
      </p:graphicFrame>
      <p:sp>
        <p:nvSpPr>
          <p:cNvPr id="4" name="Slide Number Placeholder 3">
            <a:extLst>
              <a:ext uri="{FF2B5EF4-FFF2-40B4-BE49-F238E27FC236}">
                <a16:creationId xmlns:a16="http://schemas.microsoft.com/office/drawing/2014/main" id="{3BC86CC2-7956-4DF6-A9D4-D72D65502B0D}"/>
              </a:ext>
            </a:extLst>
          </p:cNvPr>
          <p:cNvSpPr>
            <a:spLocks noGrp="1"/>
          </p:cNvSpPr>
          <p:nvPr>
            <p:ph type="sldNum" sz="quarter" idx="12"/>
          </p:nvPr>
        </p:nvSpPr>
        <p:spPr/>
        <p:txBody>
          <a:bodyPr/>
          <a:lstStyle/>
          <a:p>
            <a:fld id="{3BF47397-BDFB-4101-9E47-4647ADBF9273}" type="slidenum">
              <a:rPr lang="en-IN" smtClean="0"/>
              <a:t>12</a:t>
            </a:fld>
            <a:endParaRPr lang="en-IN"/>
          </a:p>
        </p:txBody>
      </p:sp>
    </p:spTree>
    <p:extLst>
      <p:ext uri="{BB962C8B-B14F-4D97-AF65-F5344CB8AC3E}">
        <p14:creationId xmlns:p14="http://schemas.microsoft.com/office/powerpoint/2010/main" val="2079320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A6DF8-202D-43E6-9470-BBF8A89F477D}"/>
              </a:ext>
            </a:extLst>
          </p:cNvPr>
          <p:cNvSpPr>
            <a:spLocks noGrp="1"/>
          </p:cNvSpPr>
          <p:nvPr>
            <p:ph type="title"/>
          </p:nvPr>
        </p:nvSpPr>
        <p:spPr/>
        <p:txBody>
          <a:bodyPr/>
          <a:lstStyle/>
          <a:p>
            <a:r>
              <a:rPr lang="en-IN" dirty="0"/>
              <a:t>Explanation added by fa , 2022</a:t>
            </a:r>
          </a:p>
        </p:txBody>
      </p:sp>
      <p:sp>
        <p:nvSpPr>
          <p:cNvPr id="3" name="Content Placeholder 2">
            <a:extLst>
              <a:ext uri="{FF2B5EF4-FFF2-40B4-BE49-F238E27FC236}">
                <a16:creationId xmlns:a16="http://schemas.microsoft.com/office/drawing/2014/main" id="{DF04F74E-7A3C-4F53-8DEF-8B758D344309}"/>
              </a:ext>
            </a:extLst>
          </p:cNvPr>
          <p:cNvSpPr>
            <a:spLocks noGrp="1"/>
          </p:cNvSpPr>
          <p:nvPr>
            <p:ph idx="1"/>
          </p:nvPr>
        </p:nvSpPr>
        <p:spPr/>
        <p:txBody>
          <a:bodyPr>
            <a:normAutofit/>
          </a:bodyPr>
          <a:lstStyle/>
          <a:p>
            <a:pPr>
              <a:buFont typeface="Wingdings" panose="05000000000000000000" pitchFamily="2" charset="2"/>
              <a:buChar char="Ø"/>
            </a:pPr>
            <a:r>
              <a:rPr lang="en-IN" sz="2800" dirty="0"/>
              <a:t>Application .shall be allowed on payment basis only .</a:t>
            </a:r>
          </a:p>
          <a:p>
            <a:pPr>
              <a:buFont typeface="Wingdings" panose="05000000000000000000" pitchFamily="2" charset="2"/>
              <a:buChar char="Ø"/>
            </a:pPr>
            <a:r>
              <a:rPr lang="en-IN" sz="2800" dirty="0"/>
              <a:t> payment should be made during the previous year , not before due date like 43B</a:t>
            </a:r>
          </a:p>
          <a:p>
            <a:pPr>
              <a:buFont typeface="Wingdings" panose="05000000000000000000" pitchFamily="2" charset="2"/>
              <a:buChar char="Ø"/>
            </a:pPr>
            <a:r>
              <a:rPr lang="en-IN" sz="2800" dirty="0"/>
              <a:t> method of accounting may be cash or mercantile but application on payment basis only </a:t>
            </a:r>
          </a:p>
          <a:p>
            <a:pPr>
              <a:buFont typeface="Wingdings" panose="05000000000000000000" pitchFamily="2" charset="2"/>
              <a:buChar char="Ø"/>
            </a:pPr>
            <a:r>
              <a:rPr lang="en-IN" sz="2800" dirty="0"/>
              <a:t> cash flow statement should be certified along with with audited balance sheet .</a:t>
            </a:r>
          </a:p>
        </p:txBody>
      </p:sp>
      <p:sp>
        <p:nvSpPr>
          <p:cNvPr id="4" name="Slide Number Placeholder 3">
            <a:extLst>
              <a:ext uri="{FF2B5EF4-FFF2-40B4-BE49-F238E27FC236}">
                <a16:creationId xmlns:a16="http://schemas.microsoft.com/office/drawing/2014/main" id="{6077C735-4F59-4837-ABE8-65B23C9A9F11}"/>
              </a:ext>
            </a:extLst>
          </p:cNvPr>
          <p:cNvSpPr>
            <a:spLocks noGrp="1"/>
          </p:cNvSpPr>
          <p:nvPr>
            <p:ph type="sldNum" sz="quarter" idx="12"/>
          </p:nvPr>
        </p:nvSpPr>
        <p:spPr/>
        <p:txBody>
          <a:bodyPr/>
          <a:lstStyle/>
          <a:p>
            <a:fld id="{3BF47397-BDFB-4101-9E47-4647ADBF9273}" type="slidenum">
              <a:rPr lang="en-IN" smtClean="0"/>
              <a:t>13</a:t>
            </a:fld>
            <a:endParaRPr lang="en-IN"/>
          </a:p>
        </p:txBody>
      </p:sp>
    </p:spTree>
    <p:extLst>
      <p:ext uri="{BB962C8B-B14F-4D97-AF65-F5344CB8AC3E}">
        <p14:creationId xmlns:p14="http://schemas.microsoft.com/office/powerpoint/2010/main" val="823897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EB7E3-F626-4FCA-9648-C2A181AE183E}"/>
              </a:ext>
            </a:extLst>
          </p:cNvPr>
          <p:cNvSpPr>
            <a:spLocks noGrp="1"/>
          </p:cNvSpPr>
          <p:nvPr>
            <p:ph type="title"/>
          </p:nvPr>
        </p:nvSpPr>
        <p:spPr>
          <a:xfrm>
            <a:off x="1024128" y="585216"/>
            <a:ext cx="9676823" cy="1006022"/>
          </a:xfrm>
        </p:spPr>
        <p:txBody>
          <a:bodyPr/>
          <a:lstStyle/>
          <a:p>
            <a:r>
              <a:rPr lang="en-IN" dirty="0"/>
              <a:t>Section 11 not to apply : if violation done </a:t>
            </a:r>
          </a:p>
        </p:txBody>
      </p:sp>
      <p:graphicFrame>
        <p:nvGraphicFramePr>
          <p:cNvPr id="5" name="Table 5">
            <a:extLst>
              <a:ext uri="{FF2B5EF4-FFF2-40B4-BE49-F238E27FC236}">
                <a16:creationId xmlns:a16="http://schemas.microsoft.com/office/drawing/2014/main" id="{EEE0D63B-52D0-4AA5-86B1-6C8761D44414}"/>
              </a:ext>
            </a:extLst>
          </p:cNvPr>
          <p:cNvGraphicFramePr>
            <a:graphicFrameLocks noGrp="1"/>
          </p:cNvGraphicFramePr>
          <p:nvPr>
            <p:ph idx="1"/>
          </p:nvPr>
        </p:nvGraphicFramePr>
        <p:xfrm>
          <a:off x="1097280" y="1725398"/>
          <a:ext cx="10070592" cy="4885466"/>
        </p:xfrm>
        <a:graphic>
          <a:graphicData uri="http://schemas.openxmlformats.org/drawingml/2006/table">
            <a:tbl>
              <a:tblPr firstRow="1" bandRow="1">
                <a:tableStyleId>{F5AB1C69-6EDB-4FF4-983F-18BD219EF322}</a:tableStyleId>
              </a:tblPr>
              <a:tblGrid>
                <a:gridCol w="1441920">
                  <a:extLst>
                    <a:ext uri="{9D8B030D-6E8A-4147-A177-3AD203B41FA5}">
                      <a16:colId xmlns:a16="http://schemas.microsoft.com/office/drawing/2014/main" val="1134262"/>
                    </a:ext>
                  </a:extLst>
                </a:gridCol>
                <a:gridCol w="8628672">
                  <a:extLst>
                    <a:ext uri="{9D8B030D-6E8A-4147-A177-3AD203B41FA5}">
                      <a16:colId xmlns:a16="http://schemas.microsoft.com/office/drawing/2014/main" val="3058215630"/>
                    </a:ext>
                  </a:extLst>
                </a:gridCol>
              </a:tblGrid>
              <a:tr h="720664">
                <a:tc>
                  <a:txBody>
                    <a:bodyPr/>
                    <a:lstStyle/>
                    <a:p>
                      <a:r>
                        <a:rPr lang="en-IN" dirty="0"/>
                        <a:t>13 (1)(a) </a:t>
                      </a:r>
                    </a:p>
                    <a:p>
                      <a:r>
                        <a:rPr lang="en-IN" dirty="0"/>
                        <a:t>      (1)(b)                  </a:t>
                      </a:r>
                    </a:p>
                  </a:txBody>
                  <a:tcPr/>
                </a:tc>
                <a:tc>
                  <a:txBody>
                    <a:bodyPr/>
                    <a:lstStyle/>
                    <a:p>
                      <a:r>
                        <a:rPr lang="en-IN" dirty="0"/>
                        <a:t>Private religious trust or</a:t>
                      </a:r>
                    </a:p>
                    <a:p>
                      <a:r>
                        <a:rPr lang="en-IN" dirty="0"/>
                        <a:t> for the benefit of any particular religious community or caste </a:t>
                      </a:r>
                    </a:p>
                  </a:txBody>
                  <a:tcPr/>
                </a:tc>
                <a:extLst>
                  <a:ext uri="{0D108BD9-81ED-4DB2-BD59-A6C34878D82A}">
                    <a16:rowId xmlns:a16="http://schemas.microsoft.com/office/drawing/2014/main" val="393088541"/>
                  </a:ext>
                </a:extLst>
              </a:tr>
              <a:tr h="1029520">
                <a:tc>
                  <a:txBody>
                    <a:bodyPr/>
                    <a:lstStyle/>
                    <a:p>
                      <a:r>
                        <a:rPr lang="en-IN" dirty="0"/>
                        <a:t>1(c)</a:t>
                      </a:r>
                    </a:p>
                  </a:txBody>
                  <a:tcPr/>
                </a:tc>
                <a:tc>
                  <a:txBody>
                    <a:bodyPr/>
                    <a:lstStyle/>
                    <a:p>
                      <a:r>
                        <a:rPr lang="en-IN" dirty="0"/>
                        <a:t>Trust deed or bye laws ensures or any income /property used or applied for the benefit of interested parties (except in case trust incorporated before commencement of this act , and the deed has such a clause </a:t>
                      </a:r>
                    </a:p>
                  </a:txBody>
                  <a:tcPr/>
                </a:tc>
                <a:extLst>
                  <a:ext uri="{0D108BD9-81ED-4DB2-BD59-A6C34878D82A}">
                    <a16:rowId xmlns:a16="http://schemas.microsoft.com/office/drawing/2014/main" val="1185688899"/>
                  </a:ext>
                </a:extLst>
              </a:tr>
              <a:tr h="720664">
                <a:tc>
                  <a:txBody>
                    <a:bodyPr/>
                    <a:lstStyle/>
                    <a:p>
                      <a:r>
                        <a:rPr lang="en-IN" dirty="0"/>
                        <a:t>1(d)</a:t>
                      </a:r>
                    </a:p>
                  </a:txBody>
                  <a:tcPr/>
                </a:tc>
                <a:tc>
                  <a:txBody>
                    <a:bodyPr/>
                    <a:lstStyle/>
                    <a:p>
                      <a:r>
                        <a:rPr lang="en-IN" dirty="0"/>
                        <a:t>Income not to be invested in any other mode than 11 (5) , except in the case , where trust has business undertaking </a:t>
                      </a:r>
                    </a:p>
                  </a:txBody>
                  <a:tcPr/>
                </a:tc>
                <a:extLst>
                  <a:ext uri="{0D108BD9-81ED-4DB2-BD59-A6C34878D82A}">
                    <a16:rowId xmlns:a16="http://schemas.microsoft.com/office/drawing/2014/main" val="2239170737"/>
                  </a:ext>
                </a:extLst>
              </a:tr>
              <a:tr h="427382">
                <a:tc>
                  <a:txBody>
                    <a:bodyPr/>
                    <a:lstStyle/>
                    <a:p>
                      <a:r>
                        <a:rPr lang="en-IN" dirty="0"/>
                        <a:t>13 (2) </a:t>
                      </a:r>
                    </a:p>
                  </a:txBody>
                  <a:tcPr/>
                </a:tc>
                <a:tc>
                  <a:txBody>
                    <a:bodyPr/>
                    <a:lstStyle/>
                    <a:p>
                      <a:r>
                        <a:rPr lang="en-IN" dirty="0"/>
                        <a:t>Benefit to trustees /interested parties to be at arms length price mentioned in 13 (3)</a:t>
                      </a:r>
                    </a:p>
                  </a:txBody>
                  <a:tcPr/>
                </a:tc>
                <a:extLst>
                  <a:ext uri="{0D108BD9-81ED-4DB2-BD59-A6C34878D82A}">
                    <a16:rowId xmlns:a16="http://schemas.microsoft.com/office/drawing/2014/main" val="511992970"/>
                  </a:ext>
                </a:extLst>
              </a:tr>
              <a:tr h="411808">
                <a:tc>
                  <a:txBody>
                    <a:bodyPr/>
                    <a:lstStyle/>
                    <a:p>
                      <a:r>
                        <a:rPr lang="en-IN" dirty="0"/>
                        <a:t>13(3)</a:t>
                      </a:r>
                    </a:p>
                  </a:txBody>
                  <a:tcPr/>
                </a:tc>
                <a:tc>
                  <a:txBody>
                    <a:bodyPr/>
                    <a:lstStyle/>
                    <a:p>
                      <a:r>
                        <a:rPr lang="en-IN" dirty="0"/>
                        <a:t>a) Author/ trustees /founder/manager and their relative </a:t>
                      </a:r>
                    </a:p>
                  </a:txBody>
                  <a:tcPr/>
                </a:tc>
                <a:extLst>
                  <a:ext uri="{0D108BD9-81ED-4DB2-BD59-A6C34878D82A}">
                    <a16:rowId xmlns:a16="http://schemas.microsoft.com/office/drawing/2014/main" val="2525951579"/>
                  </a:ext>
                </a:extLst>
              </a:tr>
              <a:tr h="427382">
                <a:tc>
                  <a:txBody>
                    <a:bodyPr/>
                    <a:lstStyle/>
                    <a:p>
                      <a:endParaRPr lang="en-IN"/>
                    </a:p>
                  </a:txBody>
                  <a:tcPr/>
                </a:tc>
                <a:tc>
                  <a:txBody>
                    <a:bodyPr/>
                    <a:lstStyle/>
                    <a:p>
                      <a:r>
                        <a:rPr lang="en-IN" dirty="0"/>
                        <a:t>b) Concern , where above person has substantial interest</a:t>
                      </a:r>
                    </a:p>
                  </a:txBody>
                  <a:tcPr/>
                </a:tc>
                <a:extLst>
                  <a:ext uri="{0D108BD9-81ED-4DB2-BD59-A6C34878D82A}">
                    <a16:rowId xmlns:a16="http://schemas.microsoft.com/office/drawing/2014/main" val="2226335624"/>
                  </a:ext>
                </a:extLst>
              </a:tr>
              <a:tr h="427382">
                <a:tc>
                  <a:txBody>
                    <a:bodyPr/>
                    <a:lstStyle/>
                    <a:p>
                      <a:endParaRPr lang="en-IN"/>
                    </a:p>
                  </a:txBody>
                  <a:tcPr/>
                </a:tc>
                <a:tc>
                  <a:txBody>
                    <a:bodyPr/>
                    <a:lstStyle/>
                    <a:p>
                      <a:r>
                        <a:rPr lang="en-IN" dirty="0"/>
                        <a:t>c) Person who has made contribution exceeding 50 K</a:t>
                      </a:r>
                    </a:p>
                  </a:txBody>
                  <a:tcPr/>
                </a:tc>
                <a:extLst>
                  <a:ext uri="{0D108BD9-81ED-4DB2-BD59-A6C34878D82A}">
                    <a16:rowId xmlns:a16="http://schemas.microsoft.com/office/drawing/2014/main" val="3287051854"/>
                  </a:ext>
                </a:extLst>
              </a:tr>
              <a:tr h="720664">
                <a:tc>
                  <a:txBody>
                    <a:bodyPr/>
                    <a:lstStyle/>
                    <a:p>
                      <a:r>
                        <a:rPr lang="en-US" dirty="0"/>
                        <a:t>13 (4)</a:t>
                      </a:r>
                      <a:endParaRPr lang="en-IN" dirty="0"/>
                    </a:p>
                  </a:txBody>
                  <a:tcPr/>
                </a:tc>
                <a:tc>
                  <a:txBody>
                    <a:bodyPr/>
                    <a:lstStyle/>
                    <a:p>
                      <a:r>
                        <a:rPr lang="en-US" dirty="0"/>
                        <a:t>If Investment in related concern can be up to 5% of the capital of that concern , exemption will not be withdrawn </a:t>
                      </a:r>
                      <a:endParaRPr lang="en-IN" dirty="0"/>
                    </a:p>
                  </a:txBody>
                  <a:tcPr/>
                </a:tc>
                <a:extLst>
                  <a:ext uri="{0D108BD9-81ED-4DB2-BD59-A6C34878D82A}">
                    <a16:rowId xmlns:a16="http://schemas.microsoft.com/office/drawing/2014/main" val="935975782"/>
                  </a:ext>
                </a:extLst>
              </a:tr>
            </a:tbl>
          </a:graphicData>
        </a:graphic>
      </p:graphicFrame>
      <p:sp>
        <p:nvSpPr>
          <p:cNvPr id="4" name="Slide Number Placeholder 3">
            <a:extLst>
              <a:ext uri="{FF2B5EF4-FFF2-40B4-BE49-F238E27FC236}">
                <a16:creationId xmlns:a16="http://schemas.microsoft.com/office/drawing/2014/main" id="{A7D04F14-DC3E-4958-BD1A-B00158D08CC4}"/>
              </a:ext>
            </a:extLst>
          </p:cNvPr>
          <p:cNvSpPr>
            <a:spLocks noGrp="1"/>
          </p:cNvSpPr>
          <p:nvPr>
            <p:ph type="sldNum" sz="quarter" idx="12"/>
          </p:nvPr>
        </p:nvSpPr>
        <p:spPr/>
        <p:txBody>
          <a:bodyPr/>
          <a:lstStyle/>
          <a:p>
            <a:fld id="{3BF47397-BDFB-4101-9E47-4647ADBF9273}" type="slidenum">
              <a:rPr lang="en-IN" smtClean="0"/>
              <a:t>14</a:t>
            </a:fld>
            <a:endParaRPr lang="en-IN"/>
          </a:p>
        </p:txBody>
      </p:sp>
    </p:spTree>
    <p:extLst>
      <p:ext uri="{BB962C8B-B14F-4D97-AF65-F5344CB8AC3E}">
        <p14:creationId xmlns:p14="http://schemas.microsoft.com/office/powerpoint/2010/main" val="2566879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146EE-2908-46D8-9A7D-92F6AD0F4549}"/>
              </a:ext>
            </a:extLst>
          </p:cNvPr>
          <p:cNvSpPr>
            <a:spLocks noGrp="1"/>
          </p:cNvSpPr>
          <p:nvPr>
            <p:ph type="title"/>
          </p:nvPr>
        </p:nvSpPr>
        <p:spPr/>
        <p:txBody>
          <a:bodyPr/>
          <a:lstStyle/>
          <a:p>
            <a:r>
              <a:rPr lang="en-US" dirty="0"/>
              <a:t>Sec 13 continued……</a:t>
            </a:r>
            <a:endParaRPr lang="en-IN" dirty="0"/>
          </a:p>
        </p:txBody>
      </p:sp>
      <p:graphicFrame>
        <p:nvGraphicFramePr>
          <p:cNvPr id="5" name="Table 5">
            <a:extLst>
              <a:ext uri="{FF2B5EF4-FFF2-40B4-BE49-F238E27FC236}">
                <a16:creationId xmlns:a16="http://schemas.microsoft.com/office/drawing/2014/main" id="{F7959A62-F889-4405-AC53-A0E56C1503F4}"/>
              </a:ext>
            </a:extLst>
          </p:cNvPr>
          <p:cNvGraphicFramePr>
            <a:graphicFrameLocks noGrp="1"/>
          </p:cNvGraphicFramePr>
          <p:nvPr>
            <p:ph idx="1"/>
          </p:nvPr>
        </p:nvGraphicFramePr>
        <p:xfrm>
          <a:off x="1023938" y="2286000"/>
          <a:ext cx="9720261" cy="4521200"/>
        </p:xfrm>
        <a:graphic>
          <a:graphicData uri="http://schemas.openxmlformats.org/drawingml/2006/table">
            <a:tbl>
              <a:tblPr firstRow="1" bandRow="1">
                <a:tableStyleId>{F5AB1C69-6EDB-4FF4-983F-18BD219EF322}</a:tableStyleId>
              </a:tblPr>
              <a:tblGrid>
                <a:gridCol w="1164498">
                  <a:extLst>
                    <a:ext uri="{9D8B030D-6E8A-4147-A177-3AD203B41FA5}">
                      <a16:colId xmlns:a16="http://schemas.microsoft.com/office/drawing/2014/main" val="4155048107"/>
                    </a:ext>
                  </a:extLst>
                </a:gridCol>
                <a:gridCol w="8555763">
                  <a:extLst>
                    <a:ext uri="{9D8B030D-6E8A-4147-A177-3AD203B41FA5}">
                      <a16:colId xmlns:a16="http://schemas.microsoft.com/office/drawing/2014/main" val="3278091870"/>
                    </a:ext>
                  </a:extLst>
                </a:gridCol>
              </a:tblGrid>
              <a:tr h="370840">
                <a:tc>
                  <a:txBody>
                    <a:bodyPr/>
                    <a:lstStyle/>
                    <a:p>
                      <a:r>
                        <a:rPr lang="en-US" dirty="0"/>
                        <a:t>13 (6)</a:t>
                      </a:r>
                      <a:endParaRPr lang="en-IN" dirty="0"/>
                    </a:p>
                  </a:txBody>
                  <a:tcPr marL="88632" marR="88632"/>
                </a:tc>
                <a:tc>
                  <a:txBody>
                    <a:bodyPr/>
                    <a:lstStyle/>
                    <a:p>
                      <a:r>
                        <a:rPr lang="en-US" dirty="0"/>
                        <a:t>Trust running  educational /medical institution  can provide such facility to related parties , but the value of such services will be deemed to be income  of such trust sec 12 (2)</a:t>
                      </a:r>
                      <a:endParaRPr lang="en-IN" dirty="0"/>
                    </a:p>
                  </a:txBody>
                  <a:tcPr marL="88632" marR="88632"/>
                </a:tc>
                <a:extLst>
                  <a:ext uri="{0D108BD9-81ED-4DB2-BD59-A6C34878D82A}">
                    <a16:rowId xmlns:a16="http://schemas.microsoft.com/office/drawing/2014/main" val="4026954841"/>
                  </a:ext>
                </a:extLst>
              </a:tr>
              <a:tr h="370840">
                <a:tc>
                  <a:txBody>
                    <a:bodyPr/>
                    <a:lstStyle/>
                    <a:p>
                      <a:r>
                        <a:rPr lang="en-US" dirty="0"/>
                        <a:t>13(7)</a:t>
                      </a:r>
                      <a:endParaRPr lang="en-IN" dirty="0"/>
                    </a:p>
                  </a:txBody>
                  <a:tcPr marL="88632" marR="88632"/>
                </a:tc>
                <a:tc>
                  <a:txBody>
                    <a:bodyPr/>
                    <a:lstStyle/>
                    <a:p>
                      <a:r>
                        <a:rPr lang="en-US" dirty="0"/>
                        <a:t>Anonymous donation even after paying tax has to be applied as per 11 (1)</a:t>
                      </a:r>
                      <a:endParaRPr lang="en-IN" dirty="0"/>
                    </a:p>
                  </a:txBody>
                  <a:tcPr marL="88632" marR="88632"/>
                </a:tc>
                <a:extLst>
                  <a:ext uri="{0D108BD9-81ED-4DB2-BD59-A6C34878D82A}">
                    <a16:rowId xmlns:a16="http://schemas.microsoft.com/office/drawing/2014/main" val="1590518044"/>
                  </a:ext>
                </a:extLst>
              </a:tr>
              <a:tr h="370840">
                <a:tc>
                  <a:txBody>
                    <a:bodyPr/>
                    <a:lstStyle/>
                    <a:p>
                      <a:r>
                        <a:rPr lang="en-US" dirty="0"/>
                        <a:t>13 (8)</a:t>
                      </a:r>
                      <a:endParaRPr lang="en-IN" dirty="0"/>
                    </a:p>
                  </a:txBody>
                  <a:tcPr marL="88632" marR="88632"/>
                </a:tc>
                <a:tc>
                  <a:txBody>
                    <a:bodyPr/>
                    <a:lstStyle/>
                    <a:p>
                      <a:r>
                        <a:rPr lang="en-US" dirty="0"/>
                        <a:t>If proviso to section 2(15) , becomes applicable than no exemption u/s 11</a:t>
                      </a:r>
                      <a:endParaRPr lang="en-IN" dirty="0"/>
                    </a:p>
                  </a:txBody>
                  <a:tcPr marL="88632" marR="88632"/>
                </a:tc>
                <a:extLst>
                  <a:ext uri="{0D108BD9-81ED-4DB2-BD59-A6C34878D82A}">
                    <a16:rowId xmlns:a16="http://schemas.microsoft.com/office/drawing/2014/main" val="2483065839"/>
                  </a:ext>
                </a:extLst>
              </a:tr>
              <a:tr h="370840">
                <a:tc>
                  <a:txBody>
                    <a:bodyPr/>
                    <a:lstStyle/>
                    <a:p>
                      <a:r>
                        <a:rPr lang="en-US" dirty="0"/>
                        <a:t>13(9)</a:t>
                      </a:r>
                      <a:endParaRPr lang="en-IN" dirty="0"/>
                    </a:p>
                  </a:txBody>
                  <a:tcPr marL="88632" marR="88632"/>
                </a:tc>
                <a:tc>
                  <a:txBody>
                    <a:bodyPr/>
                    <a:lstStyle/>
                    <a:p>
                      <a:r>
                        <a:rPr lang="en-US" dirty="0"/>
                        <a:t>If form 10 not filed /or ITR not filed n time , section 11 (2) benefit will not be allowed </a:t>
                      </a:r>
                      <a:endParaRPr lang="en-IN" dirty="0"/>
                    </a:p>
                  </a:txBody>
                  <a:tcPr marL="88632" marR="88632"/>
                </a:tc>
                <a:extLst>
                  <a:ext uri="{0D108BD9-81ED-4DB2-BD59-A6C34878D82A}">
                    <a16:rowId xmlns:a16="http://schemas.microsoft.com/office/drawing/2014/main" val="39558099"/>
                  </a:ext>
                </a:extLst>
              </a:tr>
              <a:tr h="370840">
                <a:tc>
                  <a:txBody>
                    <a:bodyPr/>
                    <a:lstStyle/>
                    <a:p>
                      <a:r>
                        <a:rPr lang="en-US" dirty="0" err="1"/>
                        <a:t>Explnation</a:t>
                      </a:r>
                      <a:endParaRPr lang="en-IN" dirty="0"/>
                    </a:p>
                  </a:txBody>
                  <a:tcPr marL="88632" marR="88632"/>
                </a:tc>
                <a:tc>
                  <a:txBody>
                    <a:bodyPr/>
                    <a:lstStyle/>
                    <a:p>
                      <a:endParaRPr lang="en-IN"/>
                    </a:p>
                  </a:txBody>
                  <a:tcPr marL="88632" marR="88632"/>
                </a:tc>
                <a:extLst>
                  <a:ext uri="{0D108BD9-81ED-4DB2-BD59-A6C34878D82A}">
                    <a16:rowId xmlns:a16="http://schemas.microsoft.com/office/drawing/2014/main" val="3809583395"/>
                  </a:ext>
                </a:extLst>
              </a:tr>
              <a:tr h="370840">
                <a:tc>
                  <a:txBody>
                    <a:bodyPr/>
                    <a:lstStyle/>
                    <a:p>
                      <a:r>
                        <a:rPr lang="en-US" dirty="0"/>
                        <a:t>1</a:t>
                      </a:r>
                      <a:endParaRPr lang="en-IN" dirty="0"/>
                    </a:p>
                  </a:txBody>
                  <a:tcPr marL="88632" marR="88632"/>
                </a:tc>
                <a:tc>
                  <a:txBody>
                    <a:bodyPr/>
                    <a:lstStyle/>
                    <a:p>
                      <a:r>
                        <a:rPr lang="en-US" dirty="0"/>
                        <a:t>Relative defined (note definition is different than 2(41)</a:t>
                      </a:r>
                      <a:endParaRPr lang="en-IN" dirty="0"/>
                    </a:p>
                  </a:txBody>
                  <a:tcPr marL="88632" marR="88632"/>
                </a:tc>
                <a:extLst>
                  <a:ext uri="{0D108BD9-81ED-4DB2-BD59-A6C34878D82A}">
                    <a16:rowId xmlns:a16="http://schemas.microsoft.com/office/drawing/2014/main" val="1760025698"/>
                  </a:ext>
                </a:extLst>
              </a:tr>
              <a:tr h="370840">
                <a:tc>
                  <a:txBody>
                    <a:bodyPr/>
                    <a:lstStyle/>
                    <a:p>
                      <a:r>
                        <a:rPr lang="en-US" dirty="0"/>
                        <a:t>2</a:t>
                      </a:r>
                      <a:endParaRPr lang="en-IN" dirty="0"/>
                    </a:p>
                  </a:txBody>
                  <a:tcPr marL="88632" marR="88632"/>
                </a:tc>
                <a:tc>
                  <a:txBody>
                    <a:bodyPr/>
                    <a:lstStyle/>
                    <a:p>
                      <a:r>
                        <a:rPr lang="en-US" dirty="0"/>
                        <a:t>Benefit to SC/ST/BC/women/children are a class in itself </a:t>
                      </a:r>
                      <a:endParaRPr lang="en-IN" dirty="0"/>
                    </a:p>
                  </a:txBody>
                  <a:tcPr marL="88632" marR="88632"/>
                </a:tc>
                <a:extLst>
                  <a:ext uri="{0D108BD9-81ED-4DB2-BD59-A6C34878D82A}">
                    <a16:rowId xmlns:a16="http://schemas.microsoft.com/office/drawing/2014/main" val="1484207581"/>
                  </a:ext>
                </a:extLst>
              </a:tr>
              <a:tr h="370840">
                <a:tc>
                  <a:txBody>
                    <a:bodyPr/>
                    <a:lstStyle/>
                    <a:p>
                      <a:r>
                        <a:rPr lang="en-US" dirty="0"/>
                        <a:t>3</a:t>
                      </a:r>
                      <a:endParaRPr lang="en-IN" dirty="0"/>
                    </a:p>
                  </a:txBody>
                  <a:tcPr marL="88632" marR="88632"/>
                </a:tc>
                <a:tc>
                  <a:txBody>
                    <a:bodyPr/>
                    <a:lstStyle/>
                    <a:p>
                      <a:r>
                        <a:rPr lang="en-US" dirty="0"/>
                        <a:t>Related concern means 20% shareholding or profit beneficially owned by such person or along with relatives </a:t>
                      </a:r>
                      <a:endParaRPr lang="en-IN" dirty="0"/>
                    </a:p>
                  </a:txBody>
                  <a:tcPr marL="88632" marR="88632"/>
                </a:tc>
                <a:extLst>
                  <a:ext uri="{0D108BD9-81ED-4DB2-BD59-A6C34878D82A}">
                    <a16:rowId xmlns:a16="http://schemas.microsoft.com/office/drawing/2014/main" val="508511016"/>
                  </a:ext>
                </a:extLst>
              </a:tr>
              <a:tr h="370840">
                <a:tc>
                  <a:txBody>
                    <a:bodyPr/>
                    <a:lstStyle/>
                    <a:p>
                      <a:endParaRPr lang="en-IN"/>
                    </a:p>
                  </a:txBody>
                  <a:tcPr marL="88632" marR="88632"/>
                </a:tc>
                <a:tc>
                  <a:txBody>
                    <a:bodyPr/>
                    <a:lstStyle/>
                    <a:p>
                      <a:endParaRPr lang="en-IN"/>
                    </a:p>
                  </a:txBody>
                  <a:tcPr marL="88632" marR="88632"/>
                </a:tc>
                <a:extLst>
                  <a:ext uri="{0D108BD9-81ED-4DB2-BD59-A6C34878D82A}">
                    <a16:rowId xmlns:a16="http://schemas.microsoft.com/office/drawing/2014/main" val="2354067144"/>
                  </a:ext>
                </a:extLst>
              </a:tr>
              <a:tr h="370840">
                <a:tc>
                  <a:txBody>
                    <a:bodyPr/>
                    <a:lstStyle/>
                    <a:p>
                      <a:endParaRPr lang="en-IN"/>
                    </a:p>
                  </a:txBody>
                  <a:tcPr marL="88632" marR="88632"/>
                </a:tc>
                <a:tc>
                  <a:txBody>
                    <a:bodyPr/>
                    <a:lstStyle/>
                    <a:p>
                      <a:endParaRPr lang="en-IN" dirty="0"/>
                    </a:p>
                  </a:txBody>
                  <a:tcPr marL="88632" marR="88632"/>
                </a:tc>
                <a:extLst>
                  <a:ext uri="{0D108BD9-81ED-4DB2-BD59-A6C34878D82A}">
                    <a16:rowId xmlns:a16="http://schemas.microsoft.com/office/drawing/2014/main" val="1515759368"/>
                  </a:ext>
                </a:extLst>
              </a:tr>
            </a:tbl>
          </a:graphicData>
        </a:graphic>
      </p:graphicFrame>
      <p:sp>
        <p:nvSpPr>
          <p:cNvPr id="4" name="Slide Number Placeholder 3">
            <a:extLst>
              <a:ext uri="{FF2B5EF4-FFF2-40B4-BE49-F238E27FC236}">
                <a16:creationId xmlns:a16="http://schemas.microsoft.com/office/drawing/2014/main" id="{16971BB7-555F-403A-86C8-4EB6B1CC538A}"/>
              </a:ext>
            </a:extLst>
          </p:cNvPr>
          <p:cNvSpPr>
            <a:spLocks noGrp="1"/>
          </p:cNvSpPr>
          <p:nvPr>
            <p:ph type="sldNum" sz="quarter" idx="12"/>
          </p:nvPr>
        </p:nvSpPr>
        <p:spPr/>
        <p:txBody>
          <a:bodyPr/>
          <a:lstStyle/>
          <a:p>
            <a:fld id="{3BF47397-BDFB-4101-9E47-4647ADBF9273}" type="slidenum">
              <a:rPr lang="en-IN" smtClean="0"/>
              <a:t>15</a:t>
            </a:fld>
            <a:endParaRPr lang="en-IN"/>
          </a:p>
        </p:txBody>
      </p:sp>
    </p:spTree>
    <p:extLst>
      <p:ext uri="{BB962C8B-B14F-4D97-AF65-F5344CB8AC3E}">
        <p14:creationId xmlns:p14="http://schemas.microsoft.com/office/powerpoint/2010/main" val="80133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6311F-520E-4278-81ED-855530C97FA5}"/>
              </a:ext>
            </a:extLst>
          </p:cNvPr>
          <p:cNvSpPr>
            <a:spLocks noGrp="1"/>
          </p:cNvSpPr>
          <p:nvPr>
            <p:ph type="title"/>
          </p:nvPr>
        </p:nvSpPr>
        <p:spPr>
          <a:xfrm>
            <a:off x="1024128" y="585216"/>
            <a:ext cx="9553256" cy="823454"/>
          </a:xfrm>
        </p:spPr>
        <p:txBody>
          <a:bodyPr>
            <a:normAutofit/>
          </a:bodyPr>
          <a:lstStyle/>
          <a:p>
            <a:r>
              <a:rPr lang="en-IN" sz="3200" dirty="0"/>
              <a:t>Amendment by finance act 2021</a:t>
            </a:r>
          </a:p>
        </p:txBody>
      </p:sp>
      <p:sp>
        <p:nvSpPr>
          <p:cNvPr id="3" name="Content Placeholder 2">
            <a:extLst>
              <a:ext uri="{FF2B5EF4-FFF2-40B4-BE49-F238E27FC236}">
                <a16:creationId xmlns:a16="http://schemas.microsoft.com/office/drawing/2014/main" id="{D576AB03-1FA9-4CEB-A87A-697F27444DAA}"/>
              </a:ext>
            </a:extLst>
          </p:cNvPr>
          <p:cNvSpPr>
            <a:spLocks noGrp="1"/>
          </p:cNvSpPr>
          <p:nvPr>
            <p:ph idx="1"/>
          </p:nvPr>
        </p:nvSpPr>
        <p:spPr>
          <a:xfrm>
            <a:off x="1097280" y="1408671"/>
            <a:ext cx="10070592" cy="5213802"/>
          </a:xfrm>
        </p:spPr>
        <p:txBody>
          <a:bodyPr>
            <a:normAutofit fontScale="77500" lnSpcReduction="20000"/>
          </a:bodyPr>
          <a:lstStyle/>
          <a:p>
            <a:pPr>
              <a:buFont typeface="Wingdings" panose="05000000000000000000" pitchFamily="2" charset="2"/>
              <a:buChar char="Ø"/>
            </a:pPr>
            <a:r>
              <a:rPr lang="en-IN" dirty="0"/>
              <a:t> </a:t>
            </a:r>
            <a:r>
              <a:rPr lang="en-IN" sz="2400" dirty="0"/>
              <a:t> </a:t>
            </a:r>
            <a:r>
              <a:rPr lang="en-IN" sz="4000" dirty="0"/>
              <a:t>Corpus fund now needs to be invested in modes specified in section 11(5)</a:t>
            </a:r>
          </a:p>
          <a:p>
            <a:pPr>
              <a:buFont typeface="Wingdings" panose="05000000000000000000" pitchFamily="2" charset="2"/>
              <a:buChar char="Ø"/>
            </a:pPr>
            <a:r>
              <a:rPr lang="en-IN" sz="4000" dirty="0"/>
              <a:t> Application for charitable or religious purpose out of corpus fund will not be treated as application . ( as corpus donation is not income , hence no application allowed)</a:t>
            </a:r>
          </a:p>
          <a:p>
            <a:pPr>
              <a:buFont typeface="Wingdings" panose="05000000000000000000" pitchFamily="2" charset="2"/>
              <a:buChar char="Ø"/>
            </a:pPr>
            <a:r>
              <a:rPr lang="en-IN" sz="4000" dirty="0"/>
              <a:t> if amount spend from corpus fund in one year , and next year trust deposit back the amount on corpus fund out of regular income , it will be treated as income in that year .</a:t>
            </a:r>
          </a:p>
          <a:p>
            <a:pPr>
              <a:buFont typeface="Wingdings" panose="05000000000000000000" pitchFamily="2" charset="2"/>
              <a:buChar char="Ø"/>
            </a:pPr>
            <a:r>
              <a:rPr lang="en-IN" sz="4000" dirty="0"/>
              <a:t>Amount spend out of borrowed fund will not be treated as application ( because borrowed fund is not a income ) </a:t>
            </a:r>
          </a:p>
          <a:p>
            <a:pPr>
              <a:buFont typeface="Wingdings" panose="05000000000000000000" pitchFamily="2" charset="2"/>
              <a:buChar char="Ø"/>
            </a:pPr>
            <a:r>
              <a:rPr lang="en-IN" sz="4000" dirty="0"/>
              <a:t>Repayment of loan will be treated as APPLICATION . </a:t>
            </a:r>
          </a:p>
          <a:p>
            <a:pPr marL="0" indent="0"/>
            <a:r>
              <a:rPr lang="en-IN" sz="4000" dirty="0"/>
              <a:t> </a:t>
            </a:r>
          </a:p>
        </p:txBody>
      </p:sp>
      <p:sp>
        <p:nvSpPr>
          <p:cNvPr id="4" name="Slide Number Placeholder 3">
            <a:extLst>
              <a:ext uri="{FF2B5EF4-FFF2-40B4-BE49-F238E27FC236}">
                <a16:creationId xmlns:a16="http://schemas.microsoft.com/office/drawing/2014/main" id="{76ED6459-4088-41F3-B64A-EE7070F2469D}"/>
              </a:ext>
            </a:extLst>
          </p:cNvPr>
          <p:cNvSpPr>
            <a:spLocks noGrp="1"/>
          </p:cNvSpPr>
          <p:nvPr>
            <p:ph type="sldNum" sz="quarter" idx="12"/>
          </p:nvPr>
        </p:nvSpPr>
        <p:spPr/>
        <p:txBody>
          <a:bodyPr/>
          <a:lstStyle/>
          <a:p>
            <a:fld id="{3BF47397-BDFB-4101-9E47-4647ADBF9273}" type="slidenum">
              <a:rPr lang="en-IN" smtClean="0"/>
              <a:t>16</a:t>
            </a:fld>
            <a:endParaRPr lang="en-IN"/>
          </a:p>
        </p:txBody>
      </p:sp>
    </p:spTree>
    <p:extLst>
      <p:ext uri="{BB962C8B-B14F-4D97-AF65-F5344CB8AC3E}">
        <p14:creationId xmlns:p14="http://schemas.microsoft.com/office/powerpoint/2010/main" val="4195911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3B96A-5E35-41C7-886D-77855C406F07}"/>
              </a:ext>
            </a:extLst>
          </p:cNvPr>
          <p:cNvSpPr>
            <a:spLocks noGrp="1"/>
          </p:cNvSpPr>
          <p:nvPr>
            <p:ph type="title"/>
          </p:nvPr>
        </p:nvSpPr>
        <p:spPr>
          <a:xfrm>
            <a:off x="1082040" y="226802"/>
            <a:ext cx="10027920" cy="1584960"/>
          </a:xfrm>
        </p:spPr>
        <p:txBody>
          <a:bodyPr/>
          <a:lstStyle/>
          <a:p>
            <a:r>
              <a:rPr lang="en-IN" dirty="0"/>
              <a:t>Amendment by finance act 2021</a:t>
            </a:r>
            <a:br>
              <a:rPr lang="en-IN" dirty="0"/>
            </a:br>
            <a:r>
              <a:rPr lang="en-IN" sz="2000" dirty="0"/>
              <a:t>no set off or deduction or allowance of any excess application </a:t>
            </a:r>
            <a:endParaRPr lang="en-IN" dirty="0"/>
          </a:p>
        </p:txBody>
      </p:sp>
      <p:sp>
        <p:nvSpPr>
          <p:cNvPr id="3" name="Content Placeholder 2">
            <a:extLst>
              <a:ext uri="{FF2B5EF4-FFF2-40B4-BE49-F238E27FC236}">
                <a16:creationId xmlns:a16="http://schemas.microsoft.com/office/drawing/2014/main" id="{2F827165-E2E1-4059-9B6D-C230CD1AFE16}"/>
              </a:ext>
            </a:extLst>
          </p:cNvPr>
          <p:cNvSpPr>
            <a:spLocks noGrp="1"/>
          </p:cNvSpPr>
          <p:nvPr>
            <p:ph idx="1"/>
          </p:nvPr>
        </p:nvSpPr>
        <p:spPr>
          <a:xfrm>
            <a:off x="890016" y="2258869"/>
            <a:ext cx="10027920" cy="3579849"/>
          </a:xfrm>
        </p:spPr>
        <p:txBody>
          <a:bodyPr/>
          <a:lstStyle/>
          <a:p>
            <a:pPr>
              <a:buFont typeface="Wingdings" panose="05000000000000000000" pitchFamily="2" charset="2"/>
              <a:buChar char="Ø"/>
            </a:pPr>
            <a:r>
              <a:rPr lang="en-US" dirty="0"/>
              <a:t>Explanation 5.–to section 11(1) –added by finance act 2021</a:t>
            </a:r>
          </a:p>
          <a:p>
            <a:pPr>
              <a:buFont typeface="Wingdings" panose="05000000000000000000" pitchFamily="2" charset="2"/>
              <a:buChar char="Ø"/>
            </a:pPr>
            <a:r>
              <a:rPr lang="en-US" sz="2800" i="1" dirty="0">
                <a:solidFill>
                  <a:srgbClr val="FF0000"/>
                </a:solidFill>
              </a:rPr>
              <a:t>For the purposes of this sub-section, it is hereby clarified that the calculation of income required to be applied or accumulated during the previous year shall be made without any set off or deduction or allowance of any excess application of any of the year preceding the previous year.”;</a:t>
            </a:r>
          </a:p>
          <a:p>
            <a:pPr marL="0" indent="0"/>
            <a:endParaRPr lang="en-US" sz="2800" b="0" dirty="0"/>
          </a:p>
          <a:p>
            <a:pPr marL="0" indent="0"/>
            <a:endParaRPr lang="en-US" sz="2000" b="0" dirty="0"/>
          </a:p>
          <a:p>
            <a:pPr>
              <a:buFont typeface="Wingdings" panose="05000000000000000000" pitchFamily="2" charset="2"/>
              <a:buChar char="Ø"/>
            </a:pPr>
            <a:endParaRPr lang="en-US" sz="2000" i="1" dirty="0"/>
          </a:p>
          <a:p>
            <a:pPr marL="0" indent="0"/>
            <a:endParaRPr lang="en-IN" sz="2000" b="0" dirty="0">
              <a:solidFill>
                <a:srgbClr val="FF0000"/>
              </a:solidFill>
            </a:endParaRPr>
          </a:p>
        </p:txBody>
      </p:sp>
      <p:sp>
        <p:nvSpPr>
          <p:cNvPr id="4" name="Slide Number Placeholder 3">
            <a:extLst>
              <a:ext uri="{FF2B5EF4-FFF2-40B4-BE49-F238E27FC236}">
                <a16:creationId xmlns:a16="http://schemas.microsoft.com/office/drawing/2014/main" id="{1C0C869E-12DF-428E-8C0C-6B98914397F7}"/>
              </a:ext>
            </a:extLst>
          </p:cNvPr>
          <p:cNvSpPr>
            <a:spLocks noGrp="1"/>
          </p:cNvSpPr>
          <p:nvPr>
            <p:ph type="sldNum" sz="quarter" idx="12"/>
          </p:nvPr>
        </p:nvSpPr>
        <p:spPr/>
        <p:txBody>
          <a:bodyPr/>
          <a:lstStyle/>
          <a:p>
            <a:fld id="{3BF47397-BDFB-4101-9E47-4647ADBF9273}" type="slidenum">
              <a:rPr lang="en-IN" smtClean="0"/>
              <a:t>17</a:t>
            </a:fld>
            <a:endParaRPr lang="en-IN"/>
          </a:p>
        </p:txBody>
      </p:sp>
    </p:spTree>
    <p:extLst>
      <p:ext uri="{BB962C8B-B14F-4D97-AF65-F5344CB8AC3E}">
        <p14:creationId xmlns:p14="http://schemas.microsoft.com/office/powerpoint/2010/main" val="325507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AD9FD-2734-4FE3-8800-0FCEF2102A24}"/>
              </a:ext>
            </a:extLst>
          </p:cNvPr>
          <p:cNvSpPr>
            <a:spLocks noGrp="1"/>
          </p:cNvSpPr>
          <p:nvPr>
            <p:ph type="title"/>
          </p:nvPr>
        </p:nvSpPr>
        <p:spPr/>
        <p:txBody>
          <a:bodyPr/>
          <a:lstStyle/>
          <a:p>
            <a:r>
              <a:rPr lang="en-US" b="1" dirty="0"/>
              <a:t>CHRITABLE TRUST : </a:t>
            </a:r>
            <a:r>
              <a:rPr lang="en-US" sz="3200" b="1" dirty="0"/>
              <a:t>amendment </a:t>
            </a:r>
            <a:r>
              <a:rPr lang="en-US" sz="3200" b="1"/>
              <a:t>by fa-22</a:t>
            </a:r>
            <a:endParaRPr lang="en-IN" sz="3200" b="1" dirty="0"/>
          </a:p>
        </p:txBody>
      </p:sp>
      <p:sp>
        <p:nvSpPr>
          <p:cNvPr id="3" name="Content Placeholder 2">
            <a:extLst>
              <a:ext uri="{FF2B5EF4-FFF2-40B4-BE49-F238E27FC236}">
                <a16:creationId xmlns:a16="http://schemas.microsoft.com/office/drawing/2014/main" id="{29E1AFF5-04C6-4727-8D23-E6FFCAAEE006}"/>
              </a:ext>
            </a:extLst>
          </p:cNvPr>
          <p:cNvSpPr>
            <a:spLocks noGrp="1"/>
          </p:cNvSpPr>
          <p:nvPr>
            <p:ph idx="1"/>
          </p:nvPr>
        </p:nvSpPr>
        <p:spPr/>
        <p:txBody>
          <a:bodyPr>
            <a:normAutofit/>
          </a:bodyPr>
          <a:lstStyle/>
          <a:p>
            <a:r>
              <a:rPr lang="en-US" sz="2800" dirty="0"/>
              <a:t>(I) ensuring their effective monitoring and implementation; </a:t>
            </a:r>
          </a:p>
          <a:p>
            <a:endParaRPr lang="en-US" sz="2800" dirty="0"/>
          </a:p>
          <a:p>
            <a:r>
              <a:rPr lang="en-US" sz="2800" dirty="0"/>
              <a:t>(II) bringing consistency in the provisions of the two exemption regimes; and </a:t>
            </a:r>
          </a:p>
          <a:p>
            <a:endParaRPr lang="en-US" sz="2800" dirty="0"/>
          </a:p>
          <a:p>
            <a:endParaRPr lang="en-US" sz="2800" dirty="0"/>
          </a:p>
          <a:p>
            <a:r>
              <a:rPr lang="en-US" sz="2800" dirty="0"/>
              <a:t>(III) providing clarity on taxation in certain circumstances.</a:t>
            </a:r>
            <a:endParaRPr lang="en-IN" sz="2800" dirty="0"/>
          </a:p>
        </p:txBody>
      </p:sp>
    </p:spTree>
    <p:extLst>
      <p:ext uri="{BB962C8B-B14F-4D97-AF65-F5344CB8AC3E}">
        <p14:creationId xmlns:p14="http://schemas.microsoft.com/office/powerpoint/2010/main" val="3078978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A46FA-575F-45A5-B66E-ACDB980775A8}"/>
              </a:ext>
            </a:extLst>
          </p:cNvPr>
          <p:cNvSpPr>
            <a:spLocks noGrp="1"/>
          </p:cNvSpPr>
          <p:nvPr>
            <p:ph type="title"/>
          </p:nvPr>
        </p:nvSpPr>
        <p:spPr/>
        <p:txBody>
          <a:bodyPr>
            <a:normAutofit/>
          </a:bodyPr>
          <a:lstStyle/>
          <a:p>
            <a:r>
              <a:rPr lang="en-US" sz="2800" b="1" dirty="0"/>
              <a:t>(</a:t>
            </a:r>
            <a:r>
              <a:rPr lang="en-US" sz="2800" b="1" dirty="0" err="1"/>
              <a:t>i</a:t>
            </a:r>
            <a:r>
              <a:rPr lang="en-US" sz="2800" b="1" dirty="0"/>
              <a:t>)Ensuring their effective monitoring and implementation</a:t>
            </a:r>
            <a:endParaRPr lang="en-IN" sz="2800" b="1" dirty="0"/>
          </a:p>
        </p:txBody>
      </p:sp>
      <p:sp>
        <p:nvSpPr>
          <p:cNvPr id="3" name="Content Placeholder 2">
            <a:extLst>
              <a:ext uri="{FF2B5EF4-FFF2-40B4-BE49-F238E27FC236}">
                <a16:creationId xmlns:a16="http://schemas.microsoft.com/office/drawing/2014/main" id="{DBC3C612-5D52-4C3A-9589-71D682733A31}"/>
              </a:ext>
            </a:extLst>
          </p:cNvPr>
          <p:cNvSpPr>
            <a:spLocks noGrp="1"/>
          </p:cNvSpPr>
          <p:nvPr>
            <p:ph idx="1"/>
          </p:nvPr>
        </p:nvSpPr>
        <p:spPr/>
        <p:txBody>
          <a:bodyPr>
            <a:normAutofit lnSpcReduction="10000"/>
          </a:bodyPr>
          <a:lstStyle/>
          <a:p>
            <a:r>
              <a:rPr lang="en-US" sz="2800" dirty="0"/>
              <a:t>(1.1)Books of accounts to be maintained : now mandatory </a:t>
            </a:r>
          </a:p>
          <a:p>
            <a:pPr>
              <a:buFont typeface="Wingdings" panose="05000000000000000000" pitchFamily="2" charset="2"/>
              <a:buChar char="Ø"/>
            </a:pPr>
            <a:r>
              <a:rPr lang="en-US" sz="2800" dirty="0"/>
              <a:t>   </a:t>
            </a:r>
            <a:r>
              <a:rPr lang="en-US" sz="2800" i="1" dirty="0"/>
              <a:t>change in clause (b) of sub-section (1) of section 12A</a:t>
            </a:r>
          </a:p>
          <a:p>
            <a:pPr>
              <a:buFont typeface="Wingdings" panose="05000000000000000000" pitchFamily="2" charset="2"/>
              <a:buChar char="Ø"/>
            </a:pPr>
            <a:r>
              <a:rPr lang="en-US" sz="2800" i="1" dirty="0"/>
              <a:t>    tenth proviso to clause (23C) of section 10 .</a:t>
            </a:r>
          </a:p>
          <a:p>
            <a:pPr marL="0" indent="0">
              <a:buNone/>
            </a:pPr>
            <a:endParaRPr lang="en-US" sz="2800" i="1" dirty="0"/>
          </a:p>
          <a:p>
            <a:pPr>
              <a:buFont typeface="Wingdings" panose="05000000000000000000" pitchFamily="2" charset="2"/>
              <a:buChar char="v"/>
            </a:pPr>
            <a:r>
              <a:rPr lang="en-US" sz="2800" i="1" dirty="0"/>
              <a:t> Effect : if books of accounts not maintained , </a:t>
            </a:r>
            <a:r>
              <a:rPr lang="en-US" sz="2800" i="1" dirty="0">
                <a:highlight>
                  <a:srgbClr val="FFFF00"/>
                </a:highlight>
              </a:rPr>
              <a:t>benefit of section 11 will not be applicable </a:t>
            </a:r>
          </a:p>
          <a:p>
            <a:pPr>
              <a:buFont typeface="Wingdings" panose="05000000000000000000" pitchFamily="2" charset="2"/>
              <a:buChar char="v"/>
            </a:pPr>
            <a:r>
              <a:rPr lang="en-US" sz="2800" i="1" dirty="0"/>
              <a:t>However </a:t>
            </a:r>
            <a:r>
              <a:rPr lang="en-US" sz="2800" i="1" dirty="0">
                <a:highlight>
                  <a:srgbClr val="FFFF00"/>
                </a:highlight>
              </a:rPr>
              <a:t>no change in penalty </a:t>
            </a:r>
            <a:r>
              <a:rPr lang="en-US" sz="2800" i="1" dirty="0" err="1">
                <a:highlight>
                  <a:srgbClr val="FFFF00"/>
                </a:highlight>
              </a:rPr>
              <a:t>provisons</a:t>
            </a:r>
            <a:r>
              <a:rPr lang="en-US" sz="2800" i="1" dirty="0">
                <a:highlight>
                  <a:srgbClr val="FFFF00"/>
                </a:highlight>
              </a:rPr>
              <a:t> u/s section 271 A</a:t>
            </a:r>
          </a:p>
          <a:p>
            <a:r>
              <a:rPr lang="en-US" sz="2800" i="1" dirty="0">
                <a:highlight>
                  <a:srgbClr val="FFFF00"/>
                </a:highlight>
              </a:rPr>
              <a:t> </a:t>
            </a:r>
            <a:endParaRPr lang="en-IN" sz="2800" i="1" dirty="0">
              <a:highlight>
                <a:srgbClr val="FFFF00"/>
              </a:highlight>
            </a:endParaRPr>
          </a:p>
        </p:txBody>
      </p:sp>
    </p:spTree>
    <p:extLst>
      <p:ext uri="{BB962C8B-B14F-4D97-AF65-F5344CB8AC3E}">
        <p14:creationId xmlns:p14="http://schemas.microsoft.com/office/powerpoint/2010/main" val="279281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5FC2B-E7E7-4EB0-8EDA-714C318AA3BA}"/>
              </a:ext>
            </a:extLst>
          </p:cNvPr>
          <p:cNvSpPr>
            <a:spLocks noGrp="1"/>
          </p:cNvSpPr>
          <p:nvPr>
            <p:ph type="title"/>
          </p:nvPr>
        </p:nvSpPr>
        <p:spPr/>
        <p:txBody>
          <a:bodyPr>
            <a:normAutofit/>
          </a:bodyPr>
          <a:lstStyle/>
          <a:p>
            <a:r>
              <a:rPr lang="en-US" sz="4000" b="1" dirty="0"/>
              <a:t>Meaning &amp; types of trust/</a:t>
            </a:r>
            <a:r>
              <a:rPr lang="en-US" sz="4000" b="1" dirty="0" err="1"/>
              <a:t>ngo</a:t>
            </a:r>
            <a:r>
              <a:rPr lang="en-US" sz="4000" b="1" dirty="0"/>
              <a:t>/</a:t>
            </a:r>
            <a:r>
              <a:rPr lang="en-US" sz="4000" b="1" dirty="0" err="1"/>
              <a:t>npo</a:t>
            </a:r>
            <a:endParaRPr lang="en-IN" sz="4000" b="1" dirty="0"/>
          </a:p>
        </p:txBody>
      </p:sp>
      <p:sp>
        <p:nvSpPr>
          <p:cNvPr id="3" name="Content Placeholder 2">
            <a:extLst>
              <a:ext uri="{FF2B5EF4-FFF2-40B4-BE49-F238E27FC236}">
                <a16:creationId xmlns:a16="http://schemas.microsoft.com/office/drawing/2014/main" id="{E26990A6-82B2-4990-8220-797BAF9AB898}"/>
              </a:ext>
            </a:extLst>
          </p:cNvPr>
          <p:cNvSpPr>
            <a:spLocks noGrp="1"/>
          </p:cNvSpPr>
          <p:nvPr>
            <p:ph idx="1"/>
          </p:nvPr>
        </p:nvSpPr>
        <p:spPr/>
        <p:txBody>
          <a:bodyPr/>
          <a:lstStyle/>
          <a:p>
            <a:pPr>
              <a:buFont typeface="Wingdings" panose="05000000000000000000" pitchFamily="2" charset="2"/>
              <a:buChar char="Ø"/>
            </a:pPr>
            <a:r>
              <a:rPr lang="en-US" dirty="0"/>
              <a:t> Trust registered under Indian Trust Act -1882</a:t>
            </a:r>
          </a:p>
          <a:p>
            <a:pPr>
              <a:buFont typeface="Wingdings" panose="05000000000000000000" pitchFamily="2" charset="2"/>
              <a:buChar char="Ø"/>
            </a:pPr>
            <a:r>
              <a:rPr lang="en-US" dirty="0"/>
              <a:t> Society under the society registration Act -1860</a:t>
            </a:r>
          </a:p>
          <a:p>
            <a:pPr>
              <a:buFont typeface="Wingdings" panose="05000000000000000000" pitchFamily="2" charset="2"/>
              <a:buChar char="Ø"/>
            </a:pPr>
            <a:r>
              <a:rPr lang="en-US" dirty="0"/>
              <a:t> Section 8 Companies under The Companies  Act -2013</a:t>
            </a:r>
            <a:endParaRPr lang="en-IN" dirty="0"/>
          </a:p>
        </p:txBody>
      </p:sp>
      <p:sp>
        <p:nvSpPr>
          <p:cNvPr id="4" name="Slide Number Placeholder 3">
            <a:extLst>
              <a:ext uri="{FF2B5EF4-FFF2-40B4-BE49-F238E27FC236}">
                <a16:creationId xmlns:a16="http://schemas.microsoft.com/office/drawing/2014/main" id="{AA8E41B3-949C-4CC2-A4D4-A464DF591AFE}"/>
              </a:ext>
            </a:extLst>
          </p:cNvPr>
          <p:cNvSpPr>
            <a:spLocks noGrp="1"/>
          </p:cNvSpPr>
          <p:nvPr>
            <p:ph type="sldNum" sz="quarter" idx="12"/>
          </p:nvPr>
        </p:nvSpPr>
        <p:spPr/>
        <p:txBody>
          <a:bodyPr/>
          <a:lstStyle/>
          <a:p>
            <a:fld id="{3BF47397-BDFB-4101-9E47-4647ADBF9273}" type="slidenum">
              <a:rPr lang="en-IN" smtClean="0"/>
              <a:t>2</a:t>
            </a:fld>
            <a:endParaRPr lang="en-IN"/>
          </a:p>
        </p:txBody>
      </p:sp>
    </p:spTree>
    <p:extLst>
      <p:ext uri="{BB962C8B-B14F-4D97-AF65-F5344CB8AC3E}">
        <p14:creationId xmlns:p14="http://schemas.microsoft.com/office/powerpoint/2010/main" val="2677017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ACFFF-B673-4EE5-8543-310031AF0C67}"/>
              </a:ext>
            </a:extLst>
          </p:cNvPr>
          <p:cNvSpPr>
            <a:spLocks noGrp="1"/>
          </p:cNvSpPr>
          <p:nvPr>
            <p:ph type="title"/>
          </p:nvPr>
        </p:nvSpPr>
        <p:spPr/>
        <p:txBody>
          <a:bodyPr>
            <a:normAutofit fontScale="90000"/>
          </a:bodyPr>
          <a:lstStyle/>
          <a:p>
            <a:r>
              <a:rPr lang="en-US" sz="3600" i="1" dirty="0"/>
              <a:t>(1.2)</a:t>
            </a:r>
            <a:r>
              <a:rPr lang="en-US" sz="3600" dirty="0"/>
              <a:t> Penalty for passing on unreasonable benefits to trustee or specified persons.(      Section 13(1)(c ) </a:t>
            </a:r>
            <a:br>
              <a:rPr lang="en-US" dirty="0"/>
            </a:br>
            <a:endParaRPr lang="en-IN" dirty="0"/>
          </a:p>
        </p:txBody>
      </p:sp>
      <p:sp>
        <p:nvSpPr>
          <p:cNvPr id="3" name="Content Placeholder 2">
            <a:extLst>
              <a:ext uri="{FF2B5EF4-FFF2-40B4-BE49-F238E27FC236}">
                <a16:creationId xmlns:a16="http://schemas.microsoft.com/office/drawing/2014/main" id="{56F85FB1-85CB-48C1-936A-30B329DD511D}"/>
              </a:ext>
            </a:extLst>
          </p:cNvPr>
          <p:cNvSpPr>
            <a:spLocks noGrp="1"/>
          </p:cNvSpPr>
          <p:nvPr>
            <p:ph idx="1"/>
          </p:nvPr>
        </p:nvSpPr>
        <p:spPr/>
        <p:txBody>
          <a:bodyPr>
            <a:normAutofit fontScale="92500" lnSpcReduction="20000"/>
          </a:bodyPr>
          <a:lstStyle/>
          <a:p>
            <a:endParaRPr lang="en-US" sz="3200" i="1" dirty="0"/>
          </a:p>
          <a:p>
            <a:pPr>
              <a:buFont typeface="Wingdings" panose="05000000000000000000" pitchFamily="2" charset="2"/>
              <a:buChar char="Ø"/>
            </a:pPr>
            <a:r>
              <a:rPr lang="en-US" sz="3200" i="1" dirty="0"/>
              <a:t>New </a:t>
            </a:r>
            <a:r>
              <a:rPr lang="en-US" sz="3200" i="1" dirty="0" err="1"/>
              <a:t>provisio</a:t>
            </a:r>
            <a:r>
              <a:rPr lang="en-US" sz="3200" i="1" dirty="0"/>
              <a:t> twenty one  added to section 10(23(c), </a:t>
            </a:r>
            <a:r>
              <a:rPr lang="en-US" sz="3200" i="1" dirty="0" err="1"/>
              <a:t>uneasonable</a:t>
            </a:r>
            <a:r>
              <a:rPr lang="en-US" sz="3200" i="1" dirty="0"/>
              <a:t> sum will be income of such trust or fund  </a:t>
            </a:r>
          </a:p>
          <a:p>
            <a:pPr>
              <a:buFont typeface="Wingdings" panose="05000000000000000000" pitchFamily="2" charset="2"/>
              <a:buChar char="Ø"/>
            </a:pPr>
            <a:endParaRPr lang="en-US" sz="3200" i="1" dirty="0"/>
          </a:p>
          <a:p>
            <a:r>
              <a:rPr lang="en-US" sz="3200" i="1" dirty="0">
                <a:solidFill>
                  <a:srgbClr val="FF0000"/>
                </a:solidFill>
              </a:rPr>
              <a:t>Section 271 AAE introduced </a:t>
            </a:r>
          </a:p>
          <a:p>
            <a:pPr>
              <a:buFont typeface="Wingdings" panose="05000000000000000000" pitchFamily="2" charset="2"/>
              <a:buChar char="Ø"/>
            </a:pPr>
            <a:r>
              <a:rPr lang="en-US" sz="3200" i="1" dirty="0" err="1"/>
              <a:t>Penality</a:t>
            </a:r>
            <a:r>
              <a:rPr lang="en-US" sz="3200" i="1" dirty="0"/>
              <a:t> @ 100 % first time &amp; 200 % on subsequent default </a:t>
            </a:r>
          </a:p>
          <a:p>
            <a:pPr marL="0" indent="0">
              <a:buNone/>
            </a:pPr>
            <a:endParaRPr lang="en-US" sz="3200" i="1" dirty="0">
              <a:solidFill>
                <a:srgbClr val="FF0000"/>
              </a:solidFill>
            </a:endParaRPr>
          </a:p>
          <a:p>
            <a:pPr marL="0" indent="0">
              <a:buNone/>
            </a:pPr>
            <a:r>
              <a:rPr lang="en-US" sz="3200" i="1" dirty="0">
                <a:solidFill>
                  <a:srgbClr val="FF0000"/>
                </a:solidFill>
                <a:highlight>
                  <a:srgbClr val="FFFF00"/>
                </a:highlight>
              </a:rPr>
              <a:t>  Quantum of penalty aggregate or unreasonable sum </a:t>
            </a:r>
            <a:endParaRPr lang="en-IN" sz="3200" i="1" dirty="0">
              <a:solidFill>
                <a:srgbClr val="FF0000"/>
              </a:solidFill>
              <a:highlight>
                <a:srgbClr val="FFFF00"/>
              </a:highlight>
            </a:endParaRPr>
          </a:p>
          <a:p>
            <a:endParaRPr lang="en-IN" dirty="0"/>
          </a:p>
        </p:txBody>
      </p:sp>
      <p:sp>
        <p:nvSpPr>
          <p:cNvPr id="4" name="Slide Number Placeholder 3">
            <a:extLst>
              <a:ext uri="{FF2B5EF4-FFF2-40B4-BE49-F238E27FC236}">
                <a16:creationId xmlns:a16="http://schemas.microsoft.com/office/drawing/2014/main" id="{27896549-9906-458D-9F0F-3C4B05C7AA41}"/>
              </a:ext>
            </a:extLst>
          </p:cNvPr>
          <p:cNvSpPr>
            <a:spLocks noGrp="1"/>
          </p:cNvSpPr>
          <p:nvPr>
            <p:ph type="sldNum" sz="quarter" idx="12"/>
          </p:nvPr>
        </p:nvSpPr>
        <p:spPr/>
        <p:txBody>
          <a:bodyPr/>
          <a:lstStyle/>
          <a:p>
            <a:fld id="{3BF47397-BDFB-4101-9E47-4647ADBF9273}" type="slidenum">
              <a:rPr lang="en-IN" smtClean="0"/>
              <a:t>20</a:t>
            </a:fld>
            <a:endParaRPr lang="en-IN"/>
          </a:p>
        </p:txBody>
      </p:sp>
    </p:spTree>
    <p:extLst>
      <p:ext uri="{BB962C8B-B14F-4D97-AF65-F5344CB8AC3E}">
        <p14:creationId xmlns:p14="http://schemas.microsoft.com/office/powerpoint/2010/main" val="468881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812F2-AFC6-4F07-A596-3628438478A3}"/>
              </a:ext>
            </a:extLst>
          </p:cNvPr>
          <p:cNvSpPr>
            <a:spLocks noGrp="1"/>
          </p:cNvSpPr>
          <p:nvPr>
            <p:ph type="title"/>
          </p:nvPr>
        </p:nvSpPr>
        <p:spPr/>
        <p:txBody>
          <a:bodyPr>
            <a:normAutofit/>
          </a:bodyPr>
          <a:lstStyle/>
          <a:p>
            <a:r>
              <a:rPr lang="en-US" sz="2800" b="1" dirty="0"/>
              <a:t>(</a:t>
            </a:r>
            <a:r>
              <a:rPr lang="en-US" sz="2800" b="1" dirty="0" err="1"/>
              <a:t>i</a:t>
            </a:r>
            <a:r>
              <a:rPr lang="en-US" sz="2800" b="1" dirty="0"/>
              <a:t>)Ensuring their effective monitoring and implementation</a:t>
            </a:r>
            <a:endParaRPr lang="en-IN" sz="2800" b="1" dirty="0"/>
          </a:p>
        </p:txBody>
      </p:sp>
      <p:sp>
        <p:nvSpPr>
          <p:cNvPr id="3" name="Content Placeholder 2">
            <a:extLst>
              <a:ext uri="{FF2B5EF4-FFF2-40B4-BE49-F238E27FC236}">
                <a16:creationId xmlns:a16="http://schemas.microsoft.com/office/drawing/2014/main" id="{70E42EFD-5BB9-420C-9C39-0759FA36476D}"/>
              </a:ext>
            </a:extLst>
          </p:cNvPr>
          <p:cNvSpPr>
            <a:spLocks noGrp="1"/>
          </p:cNvSpPr>
          <p:nvPr>
            <p:ph idx="1"/>
          </p:nvPr>
        </p:nvSpPr>
        <p:spPr>
          <a:xfrm>
            <a:off x="1024128" y="1787236"/>
            <a:ext cx="9720073" cy="5070764"/>
          </a:xfrm>
        </p:spPr>
        <p:txBody>
          <a:bodyPr/>
          <a:lstStyle/>
          <a:p>
            <a:r>
              <a:rPr lang="en-US" dirty="0">
                <a:solidFill>
                  <a:srgbClr val="FF0000"/>
                </a:solidFill>
              </a:rPr>
              <a:t>(1.3)Reference to the Principal Commissioner or Commissioner (PCIT/CIT) for the cancellation of registration/approval</a:t>
            </a:r>
            <a:r>
              <a:rPr lang="en-US" dirty="0"/>
              <a:t>: </a:t>
            </a:r>
          </a:p>
          <a:p>
            <a:r>
              <a:rPr lang="en-US" dirty="0"/>
              <a:t>(</a:t>
            </a:r>
            <a:r>
              <a:rPr lang="en-US" dirty="0" err="1"/>
              <a:t>i</a:t>
            </a:r>
            <a:r>
              <a:rPr lang="en-US" dirty="0"/>
              <a:t>) </a:t>
            </a:r>
            <a:r>
              <a:rPr lang="en-US" sz="2800" dirty="0"/>
              <a:t>Registration or approval of non-genuine trusts or institution under automated approval system:</a:t>
            </a:r>
          </a:p>
          <a:p>
            <a:endParaRPr lang="en-US" sz="2800" dirty="0"/>
          </a:p>
          <a:p>
            <a:r>
              <a:rPr lang="en-US" sz="2800" dirty="0"/>
              <a:t>ii) Differences in the provisions related to reference for the cancellation of trusts under the both the regimes</a:t>
            </a:r>
          </a:p>
          <a:p>
            <a:endParaRPr lang="en-US" sz="2800" dirty="0"/>
          </a:p>
          <a:p>
            <a:r>
              <a:rPr lang="en-US" sz="2800" dirty="0"/>
              <a:t>iii) No time limit prescribed for the PCIT/CIT to decide on references for the withdrawal of approval</a:t>
            </a:r>
          </a:p>
          <a:p>
            <a:endParaRPr lang="en-IN" dirty="0"/>
          </a:p>
        </p:txBody>
      </p:sp>
    </p:spTree>
    <p:extLst>
      <p:ext uri="{BB962C8B-B14F-4D97-AF65-F5344CB8AC3E}">
        <p14:creationId xmlns:p14="http://schemas.microsoft.com/office/powerpoint/2010/main" val="2216762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0E583-EF2A-4B22-A623-14EA6687CD3B}"/>
              </a:ext>
            </a:extLst>
          </p:cNvPr>
          <p:cNvSpPr>
            <a:spLocks noGrp="1"/>
          </p:cNvSpPr>
          <p:nvPr>
            <p:ph type="title"/>
          </p:nvPr>
        </p:nvSpPr>
        <p:spPr/>
        <p:txBody>
          <a:bodyPr>
            <a:normAutofit/>
          </a:bodyPr>
          <a:lstStyle/>
          <a:p>
            <a:r>
              <a:rPr lang="en-US" sz="2800" b="1" dirty="0"/>
              <a:t>(</a:t>
            </a:r>
            <a:r>
              <a:rPr lang="en-US" sz="2800" b="1" dirty="0" err="1"/>
              <a:t>i</a:t>
            </a:r>
            <a:r>
              <a:rPr lang="en-US" sz="2800" b="1" dirty="0"/>
              <a:t>) Ensuring their effective monitoring and implementation : power to revoke cancellation </a:t>
            </a:r>
            <a:endParaRPr lang="en-IN" sz="2800" dirty="0"/>
          </a:p>
        </p:txBody>
      </p:sp>
      <p:sp>
        <p:nvSpPr>
          <p:cNvPr id="3" name="Content Placeholder 2">
            <a:extLst>
              <a:ext uri="{FF2B5EF4-FFF2-40B4-BE49-F238E27FC236}">
                <a16:creationId xmlns:a16="http://schemas.microsoft.com/office/drawing/2014/main" id="{39E975D8-C22B-4AB6-9672-AE42FC4C2A27}"/>
              </a:ext>
            </a:extLst>
          </p:cNvPr>
          <p:cNvSpPr>
            <a:spLocks noGrp="1"/>
          </p:cNvSpPr>
          <p:nvPr>
            <p:ph idx="1"/>
          </p:nvPr>
        </p:nvSpPr>
        <p:spPr>
          <a:xfrm>
            <a:off x="1024128" y="2299855"/>
            <a:ext cx="9720073" cy="4023360"/>
          </a:xfrm>
        </p:spPr>
        <p:txBody>
          <a:bodyPr>
            <a:normAutofit fontScale="92500" lnSpcReduction="10000"/>
          </a:bodyPr>
          <a:lstStyle/>
          <a:p>
            <a:r>
              <a:rPr lang="en-IN" dirty="0"/>
              <a:t> Section 12AB(4) – </a:t>
            </a:r>
            <a:r>
              <a:rPr lang="en-IN" dirty="0">
                <a:solidFill>
                  <a:srgbClr val="FF0000"/>
                </a:solidFill>
              </a:rPr>
              <a:t>Replaced with new sub section 4</a:t>
            </a:r>
          </a:p>
          <a:p>
            <a:pPr>
              <a:buFont typeface="Wingdings" panose="05000000000000000000" pitchFamily="2" charset="2"/>
              <a:buChar char="Ø"/>
            </a:pPr>
            <a:r>
              <a:rPr lang="en-IN" dirty="0"/>
              <a:t> Where PCIT/CIT has </a:t>
            </a:r>
            <a:r>
              <a:rPr lang="en-IN" dirty="0">
                <a:highlight>
                  <a:srgbClr val="FFFF00"/>
                </a:highlight>
              </a:rPr>
              <a:t>NOTICED SPECIFIED VIOLATION  </a:t>
            </a:r>
          </a:p>
          <a:p>
            <a:pPr>
              <a:buFont typeface="Wingdings" panose="05000000000000000000" pitchFamily="2" charset="2"/>
              <a:buChar char="Ø"/>
            </a:pPr>
            <a:r>
              <a:rPr lang="en-IN" dirty="0"/>
              <a:t> Has received reference from AO under 143(3)</a:t>
            </a:r>
          </a:p>
          <a:p>
            <a:pPr>
              <a:buFont typeface="Wingdings" panose="05000000000000000000" pitchFamily="2" charset="2"/>
              <a:buChar char="Ø"/>
            </a:pPr>
            <a:r>
              <a:rPr lang="en-IN" dirty="0"/>
              <a:t> Such case has been selected in accordance with risk management strategy formulated by the board</a:t>
            </a:r>
          </a:p>
          <a:p>
            <a:pPr>
              <a:buFont typeface="Wingdings" panose="05000000000000000000" pitchFamily="2" charset="2"/>
              <a:buChar char="Ø"/>
            </a:pPr>
            <a:endParaRPr lang="en-IN" dirty="0"/>
          </a:p>
          <a:p>
            <a:pPr marL="0" indent="0">
              <a:buNone/>
            </a:pPr>
            <a:r>
              <a:rPr lang="en-IN" dirty="0">
                <a:highlight>
                  <a:srgbClr val="FFFF00"/>
                </a:highlight>
              </a:rPr>
              <a:t>Then PCIT/CIT shall </a:t>
            </a:r>
          </a:p>
          <a:p>
            <a:pPr>
              <a:buFont typeface="Wingdings" panose="05000000000000000000" pitchFamily="2" charset="2"/>
              <a:buChar char="Ø"/>
            </a:pPr>
            <a:r>
              <a:rPr lang="en-IN" dirty="0"/>
              <a:t> Call for such information , as he deem necessary </a:t>
            </a:r>
          </a:p>
          <a:p>
            <a:pPr>
              <a:buFont typeface="Wingdings" panose="05000000000000000000" pitchFamily="2" charset="2"/>
              <a:buChar char="Ø"/>
            </a:pPr>
            <a:r>
              <a:rPr lang="en-IN" dirty="0"/>
              <a:t> May Cancel or retain the registration </a:t>
            </a:r>
          </a:p>
          <a:p>
            <a:pPr>
              <a:buFont typeface="Wingdings" panose="05000000000000000000" pitchFamily="2" charset="2"/>
              <a:buChar char="Ø"/>
            </a:pPr>
            <a:r>
              <a:rPr lang="en-IN" dirty="0"/>
              <a:t> Will send a copy to AO</a:t>
            </a:r>
          </a:p>
        </p:txBody>
      </p:sp>
    </p:spTree>
    <p:extLst>
      <p:ext uri="{BB962C8B-B14F-4D97-AF65-F5344CB8AC3E}">
        <p14:creationId xmlns:p14="http://schemas.microsoft.com/office/powerpoint/2010/main" val="868009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ABFFA-EA13-4429-8EC2-EA6C2E500929}"/>
              </a:ext>
            </a:extLst>
          </p:cNvPr>
          <p:cNvSpPr>
            <a:spLocks noGrp="1"/>
          </p:cNvSpPr>
          <p:nvPr>
            <p:ph type="title"/>
          </p:nvPr>
        </p:nvSpPr>
        <p:spPr/>
        <p:txBody>
          <a:bodyPr>
            <a:normAutofit/>
          </a:bodyPr>
          <a:lstStyle/>
          <a:p>
            <a:r>
              <a:rPr lang="en-IN" sz="3200" b="1" dirty="0"/>
              <a:t>Power to revoke registration : specific violation </a:t>
            </a:r>
          </a:p>
        </p:txBody>
      </p:sp>
      <p:sp>
        <p:nvSpPr>
          <p:cNvPr id="3" name="Content Placeholder 2">
            <a:extLst>
              <a:ext uri="{FF2B5EF4-FFF2-40B4-BE49-F238E27FC236}">
                <a16:creationId xmlns:a16="http://schemas.microsoft.com/office/drawing/2014/main" id="{5DC7966A-B0E2-474D-892B-4FECCA6687E6}"/>
              </a:ext>
            </a:extLst>
          </p:cNvPr>
          <p:cNvSpPr>
            <a:spLocks noGrp="1"/>
          </p:cNvSpPr>
          <p:nvPr>
            <p:ph idx="1"/>
          </p:nvPr>
        </p:nvSpPr>
        <p:spPr/>
        <p:txBody>
          <a:bodyPr/>
          <a:lstStyle/>
          <a:p>
            <a:pPr>
              <a:buFont typeface="Wingdings" panose="05000000000000000000" pitchFamily="2" charset="2"/>
              <a:buChar char="Ø"/>
            </a:pPr>
            <a:r>
              <a:rPr lang="en-IN" dirty="0"/>
              <a:t> </a:t>
            </a:r>
            <a:r>
              <a:rPr lang="en-IN" dirty="0">
                <a:highlight>
                  <a:srgbClr val="FFFF00"/>
                </a:highlight>
              </a:rPr>
              <a:t>Meaning of Specific Violation </a:t>
            </a:r>
          </a:p>
          <a:p>
            <a:pPr>
              <a:buFont typeface="Wingdings" panose="05000000000000000000" pitchFamily="2" charset="2"/>
              <a:buChar char="Ø"/>
            </a:pPr>
            <a:r>
              <a:rPr lang="en-IN" dirty="0"/>
              <a:t>income has been applied for other than for the object of the trust .</a:t>
            </a:r>
          </a:p>
          <a:p>
            <a:pPr>
              <a:buFont typeface="Wingdings" panose="05000000000000000000" pitchFamily="2" charset="2"/>
              <a:buChar char="Ø"/>
            </a:pPr>
            <a:r>
              <a:rPr lang="en-IN" dirty="0"/>
              <a:t> income from PGBP from business , which is not incidental to main object .</a:t>
            </a:r>
          </a:p>
          <a:p>
            <a:pPr>
              <a:buFont typeface="Wingdings" panose="05000000000000000000" pitchFamily="2" charset="2"/>
              <a:buChar char="Ø"/>
            </a:pPr>
            <a:r>
              <a:rPr lang="en-IN" dirty="0"/>
              <a:t> income from business , which is incidental to main object but separate books of accounts are not maintained </a:t>
            </a:r>
          </a:p>
          <a:p>
            <a:pPr>
              <a:buFont typeface="Wingdings" panose="05000000000000000000" pitchFamily="2" charset="2"/>
              <a:buChar char="Ø"/>
            </a:pPr>
            <a:r>
              <a:rPr lang="en-IN" dirty="0"/>
              <a:t> any part of income applied for private religious purpose </a:t>
            </a:r>
          </a:p>
          <a:p>
            <a:pPr>
              <a:buFont typeface="Wingdings" panose="05000000000000000000" pitchFamily="2" charset="2"/>
              <a:buChar char="Ø"/>
            </a:pPr>
            <a:r>
              <a:rPr lang="en-IN" dirty="0"/>
              <a:t> any part of income applied to particular religious community or cast </a:t>
            </a:r>
          </a:p>
          <a:p>
            <a:pPr marL="0" indent="0">
              <a:buNone/>
            </a:pPr>
            <a:r>
              <a:rPr lang="en-IN" dirty="0"/>
              <a:t>                                                                                            </a:t>
            </a:r>
            <a:r>
              <a:rPr lang="en-IN" dirty="0" err="1"/>
              <a:t>contd</a:t>
            </a:r>
            <a:r>
              <a:rPr lang="en-IN" dirty="0"/>
              <a:t>:</a:t>
            </a:r>
          </a:p>
        </p:txBody>
      </p:sp>
    </p:spTree>
    <p:extLst>
      <p:ext uri="{BB962C8B-B14F-4D97-AF65-F5344CB8AC3E}">
        <p14:creationId xmlns:p14="http://schemas.microsoft.com/office/powerpoint/2010/main" val="2505605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192AA-C848-4267-B13F-C702967297A0}"/>
              </a:ext>
            </a:extLst>
          </p:cNvPr>
          <p:cNvSpPr>
            <a:spLocks noGrp="1"/>
          </p:cNvSpPr>
          <p:nvPr>
            <p:ph type="title"/>
          </p:nvPr>
        </p:nvSpPr>
        <p:spPr/>
        <p:txBody>
          <a:bodyPr>
            <a:normAutofit/>
          </a:bodyPr>
          <a:lstStyle/>
          <a:p>
            <a:r>
              <a:rPr lang="en-IN" sz="2800" b="1" dirty="0"/>
              <a:t>Power to revoke registration : specific violation </a:t>
            </a:r>
            <a:endParaRPr lang="en-IN" sz="2800" dirty="0"/>
          </a:p>
        </p:txBody>
      </p:sp>
      <p:sp>
        <p:nvSpPr>
          <p:cNvPr id="3" name="Content Placeholder 2">
            <a:extLst>
              <a:ext uri="{FF2B5EF4-FFF2-40B4-BE49-F238E27FC236}">
                <a16:creationId xmlns:a16="http://schemas.microsoft.com/office/drawing/2014/main" id="{19365AB9-60FE-492F-B260-A6898B7BEC6F}"/>
              </a:ext>
            </a:extLst>
          </p:cNvPr>
          <p:cNvSpPr>
            <a:spLocks noGrp="1"/>
          </p:cNvSpPr>
          <p:nvPr>
            <p:ph idx="1"/>
          </p:nvPr>
        </p:nvSpPr>
        <p:spPr>
          <a:xfrm>
            <a:off x="1024128" y="1801091"/>
            <a:ext cx="9720073" cy="4932218"/>
          </a:xfrm>
        </p:spPr>
        <p:txBody>
          <a:bodyPr>
            <a:normAutofit/>
          </a:bodyPr>
          <a:lstStyle/>
          <a:p>
            <a:pPr>
              <a:buFont typeface="Wingdings" panose="05000000000000000000" pitchFamily="2" charset="2"/>
              <a:buChar char="Ø"/>
            </a:pPr>
            <a:r>
              <a:rPr lang="en-US" dirty="0"/>
              <a:t>Any activity being carried out by the trust or institution–– </a:t>
            </a:r>
          </a:p>
          <a:p>
            <a:pPr marL="0" indent="0">
              <a:buNone/>
            </a:pPr>
            <a:r>
              <a:rPr lang="en-US" dirty="0"/>
              <a:t>   (</a:t>
            </a:r>
            <a:r>
              <a:rPr lang="en-US" dirty="0" err="1"/>
              <a:t>i</a:t>
            </a:r>
            <a:r>
              <a:rPr lang="en-US" dirty="0"/>
              <a:t>) is not genuine; or</a:t>
            </a:r>
          </a:p>
          <a:p>
            <a:pPr marL="0" indent="0">
              <a:buNone/>
            </a:pPr>
            <a:r>
              <a:rPr lang="en-US" dirty="0"/>
              <a:t> (ii) is not being carried out in accordance with all or any of the conditions subject to which it was registered; or </a:t>
            </a:r>
          </a:p>
          <a:p>
            <a:pPr marL="0" indent="0">
              <a:buNone/>
            </a:pPr>
            <a:endParaRPr lang="en-US" dirty="0"/>
          </a:p>
          <a:p>
            <a:pPr>
              <a:buFont typeface="Wingdings" panose="05000000000000000000" pitchFamily="2" charset="2"/>
              <a:buChar char="Ø"/>
            </a:pPr>
            <a:r>
              <a:rPr lang="en-US" dirty="0"/>
              <a:t>  The trust has not complied with any law for the time being in force by the trust as are material for the purpose of achieving its object and any order , decree or direction for such non compliance has been passed and that either has not been disputed or attained the finality</a:t>
            </a:r>
          </a:p>
          <a:p>
            <a:pPr>
              <a:buFont typeface="Wingdings" panose="05000000000000000000" pitchFamily="2" charset="2"/>
              <a:buChar char="Ø"/>
            </a:pPr>
            <a:endParaRPr lang="en-US" dirty="0"/>
          </a:p>
          <a:p>
            <a:pPr marL="0" indent="0">
              <a:buNone/>
            </a:pPr>
            <a:r>
              <a:rPr lang="en-US" dirty="0"/>
              <a:t> 12(AB)(5) : </a:t>
            </a:r>
            <a:r>
              <a:rPr lang="en-US" dirty="0">
                <a:highlight>
                  <a:srgbClr val="FFFF00"/>
                </a:highlight>
              </a:rPr>
              <a:t>THE ORDER OF REVOCATION IS TO PASSED WITHIN SIX MONTH FROM THE END OF QUARTER IN WHICH FIRST NOTICE IS ISSUED  </a:t>
            </a:r>
            <a:endParaRPr lang="en-IN" dirty="0">
              <a:highlight>
                <a:srgbClr val="FFFF00"/>
              </a:highlight>
            </a:endParaRPr>
          </a:p>
        </p:txBody>
      </p:sp>
    </p:spTree>
    <p:extLst>
      <p:ext uri="{BB962C8B-B14F-4D97-AF65-F5344CB8AC3E}">
        <p14:creationId xmlns:p14="http://schemas.microsoft.com/office/powerpoint/2010/main" val="7948067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8B2C9-04C3-47BA-8C67-33D61B567DDD}"/>
              </a:ext>
            </a:extLst>
          </p:cNvPr>
          <p:cNvSpPr>
            <a:spLocks noGrp="1"/>
          </p:cNvSpPr>
          <p:nvPr>
            <p:ph type="title"/>
          </p:nvPr>
        </p:nvSpPr>
        <p:spPr/>
        <p:txBody>
          <a:bodyPr>
            <a:normAutofit/>
          </a:bodyPr>
          <a:lstStyle/>
          <a:p>
            <a:r>
              <a:rPr lang="en-US" sz="3600" b="1" dirty="0"/>
              <a:t>(ii) Bringing consistency in the provisions of two exemption  regimes</a:t>
            </a:r>
            <a:endParaRPr lang="en-IN" sz="3600" b="1" dirty="0"/>
          </a:p>
        </p:txBody>
      </p:sp>
      <p:sp>
        <p:nvSpPr>
          <p:cNvPr id="3" name="Content Placeholder 2">
            <a:extLst>
              <a:ext uri="{FF2B5EF4-FFF2-40B4-BE49-F238E27FC236}">
                <a16:creationId xmlns:a16="http://schemas.microsoft.com/office/drawing/2014/main" id="{0DE36B40-4832-4857-A774-B70BE5987A27}"/>
              </a:ext>
            </a:extLst>
          </p:cNvPr>
          <p:cNvSpPr>
            <a:spLocks noGrp="1"/>
          </p:cNvSpPr>
          <p:nvPr>
            <p:ph idx="1"/>
          </p:nvPr>
        </p:nvSpPr>
        <p:spPr>
          <a:xfrm>
            <a:off x="1024128" y="2286000"/>
            <a:ext cx="9720073" cy="4572000"/>
          </a:xfrm>
        </p:spPr>
        <p:txBody>
          <a:bodyPr/>
          <a:lstStyle/>
          <a:p>
            <a:r>
              <a:rPr lang="en-IN" dirty="0"/>
              <a:t>(2.1)</a:t>
            </a:r>
            <a:r>
              <a:rPr lang="en-IN" sz="2800" b="1" dirty="0">
                <a:solidFill>
                  <a:srgbClr val="FF0000"/>
                </a:solidFill>
              </a:rPr>
              <a:t>Accumulation provision : </a:t>
            </a:r>
            <a:r>
              <a:rPr lang="en-IN" sz="2800" b="1" dirty="0" err="1">
                <a:solidFill>
                  <a:srgbClr val="FF0000"/>
                </a:solidFill>
              </a:rPr>
              <a:t>Explaination</a:t>
            </a:r>
            <a:r>
              <a:rPr lang="en-IN" sz="2800" b="1" dirty="0">
                <a:solidFill>
                  <a:srgbClr val="FF0000"/>
                </a:solidFill>
              </a:rPr>
              <a:t> added to third </a:t>
            </a:r>
            <a:r>
              <a:rPr lang="en-IN" sz="2800" b="1" dirty="0" err="1">
                <a:solidFill>
                  <a:srgbClr val="FF0000"/>
                </a:solidFill>
              </a:rPr>
              <a:t>provisio</a:t>
            </a:r>
            <a:r>
              <a:rPr lang="en-IN" sz="2800" b="1" dirty="0">
                <a:solidFill>
                  <a:srgbClr val="FF0000"/>
                </a:solidFill>
              </a:rPr>
              <a:t> to 10(23)(c ) </a:t>
            </a:r>
          </a:p>
          <a:p>
            <a:pPr marL="0" indent="0">
              <a:buNone/>
            </a:pPr>
            <a:endParaRPr lang="en-IN" dirty="0"/>
          </a:p>
          <a:p>
            <a:pPr>
              <a:buFont typeface="Wingdings" panose="05000000000000000000" pitchFamily="2" charset="2"/>
              <a:buChar char="Ø"/>
            </a:pPr>
            <a:r>
              <a:rPr lang="en-IN" dirty="0"/>
              <a:t> </a:t>
            </a:r>
            <a:r>
              <a:rPr lang="en-IN" sz="2800" dirty="0"/>
              <a:t>There were  no provision in 10(23)( c) at par with 11(3)/13 (3A) </a:t>
            </a:r>
          </a:p>
          <a:p>
            <a:pPr>
              <a:buFont typeface="Wingdings" panose="05000000000000000000" pitchFamily="2" charset="2"/>
              <a:buChar char="Ø"/>
            </a:pPr>
            <a:r>
              <a:rPr lang="en-IN" sz="2800" dirty="0"/>
              <a:t> Accumulation for five year, if not utilized , taxability will be in fifth year instead of sixth year .</a:t>
            </a:r>
          </a:p>
          <a:p>
            <a:pPr marL="0" indent="0">
              <a:buNone/>
            </a:pPr>
            <a:endParaRPr lang="en-IN" sz="2800" dirty="0"/>
          </a:p>
          <a:p>
            <a:pPr>
              <a:buFont typeface="Wingdings" panose="05000000000000000000" pitchFamily="2" charset="2"/>
              <a:buChar char="Ø"/>
            </a:pPr>
            <a:r>
              <a:rPr lang="en-IN" sz="2800" dirty="0"/>
              <a:t> Now form 10 has to filed in case of 10(23)(c ) also .</a:t>
            </a:r>
          </a:p>
          <a:p>
            <a:pPr marL="0" indent="0">
              <a:buNone/>
            </a:pPr>
            <a:endParaRPr lang="en-IN" dirty="0"/>
          </a:p>
        </p:txBody>
      </p:sp>
    </p:spTree>
    <p:extLst>
      <p:ext uri="{BB962C8B-B14F-4D97-AF65-F5344CB8AC3E}">
        <p14:creationId xmlns:p14="http://schemas.microsoft.com/office/powerpoint/2010/main" val="211127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5CC0F-D1C7-4F5B-92D6-9D4444802101}"/>
              </a:ext>
            </a:extLst>
          </p:cNvPr>
          <p:cNvSpPr>
            <a:spLocks noGrp="1"/>
          </p:cNvSpPr>
          <p:nvPr>
            <p:ph type="title"/>
          </p:nvPr>
        </p:nvSpPr>
        <p:spPr/>
        <p:txBody>
          <a:bodyPr>
            <a:normAutofit fontScale="90000"/>
          </a:bodyPr>
          <a:lstStyle/>
          <a:p>
            <a:r>
              <a:rPr lang="en-US" sz="4400" b="1" dirty="0"/>
              <a:t>(ii) Bringing consistency in the provisions of two exemption the regimes</a:t>
            </a:r>
            <a:endParaRPr lang="en-IN" dirty="0"/>
          </a:p>
        </p:txBody>
      </p:sp>
      <p:sp>
        <p:nvSpPr>
          <p:cNvPr id="3" name="Content Placeholder 2">
            <a:extLst>
              <a:ext uri="{FF2B5EF4-FFF2-40B4-BE49-F238E27FC236}">
                <a16:creationId xmlns:a16="http://schemas.microsoft.com/office/drawing/2014/main" id="{9A68CA12-8D9D-4F4B-900E-581C20AB94EC}"/>
              </a:ext>
            </a:extLst>
          </p:cNvPr>
          <p:cNvSpPr>
            <a:spLocks noGrp="1"/>
          </p:cNvSpPr>
          <p:nvPr>
            <p:ph idx="1"/>
          </p:nvPr>
        </p:nvSpPr>
        <p:spPr/>
        <p:txBody>
          <a:bodyPr>
            <a:normAutofit/>
          </a:bodyPr>
          <a:lstStyle/>
          <a:p>
            <a:r>
              <a:rPr lang="en-US" dirty="0"/>
              <a:t>(2.2)</a:t>
            </a:r>
            <a:r>
              <a:rPr lang="en-US" dirty="0" err="1"/>
              <a:t>Provions</a:t>
            </a:r>
            <a:r>
              <a:rPr lang="en-US" dirty="0"/>
              <a:t> of section 13(1)(c )  incorporated in 10(23)( c)</a:t>
            </a:r>
          </a:p>
          <a:p>
            <a:endParaRPr lang="en-US" dirty="0"/>
          </a:p>
          <a:p>
            <a:pPr>
              <a:buFont typeface="Wingdings" panose="05000000000000000000" pitchFamily="2" charset="2"/>
              <a:buChar char="Ø"/>
            </a:pPr>
            <a:r>
              <a:rPr lang="en-US" dirty="0"/>
              <a:t> </a:t>
            </a:r>
            <a:r>
              <a:rPr lang="en-US" dirty="0">
                <a:highlight>
                  <a:srgbClr val="FFFF00"/>
                </a:highlight>
              </a:rPr>
              <a:t>Twenty first proviso in clause (23C) of section 10 of the Act added.</a:t>
            </a:r>
          </a:p>
          <a:p>
            <a:pPr>
              <a:buFont typeface="Wingdings" panose="05000000000000000000" pitchFamily="2" charset="2"/>
              <a:buChar char="Ø"/>
            </a:pPr>
            <a:r>
              <a:rPr lang="en-US" dirty="0"/>
              <a:t>To provide if income  or property of  institution has been applied directly or indirectly for the benefit of any person referred to in sub-section (3) of section 13,</a:t>
            </a:r>
          </a:p>
          <a:p>
            <a:pPr>
              <a:buFont typeface="Wingdings" panose="05000000000000000000" pitchFamily="2" charset="2"/>
              <a:buChar char="Ø"/>
            </a:pPr>
            <a:r>
              <a:rPr lang="en-US" dirty="0"/>
              <a:t> Such income or part of income or property shall be deemed to be the income of such person of the previous year in which it is so applied. </a:t>
            </a:r>
          </a:p>
          <a:p>
            <a:pPr>
              <a:buFont typeface="Wingdings" panose="05000000000000000000" pitchFamily="2" charset="2"/>
              <a:buChar char="Ø"/>
            </a:pPr>
            <a:r>
              <a:rPr lang="en-US" dirty="0"/>
              <a:t>The provisions of sub-section (2), (4) and (6) of section 13 of the Act shall also apply to trust or institution under the first regime.</a:t>
            </a:r>
            <a:endParaRPr lang="en-IN" dirty="0"/>
          </a:p>
        </p:txBody>
      </p:sp>
    </p:spTree>
    <p:extLst>
      <p:ext uri="{BB962C8B-B14F-4D97-AF65-F5344CB8AC3E}">
        <p14:creationId xmlns:p14="http://schemas.microsoft.com/office/powerpoint/2010/main" val="297193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4693-49D6-4DE6-9C48-499FBE84678A}"/>
              </a:ext>
            </a:extLst>
          </p:cNvPr>
          <p:cNvSpPr>
            <a:spLocks noGrp="1"/>
          </p:cNvSpPr>
          <p:nvPr>
            <p:ph type="title"/>
          </p:nvPr>
        </p:nvSpPr>
        <p:spPr/>
        <p:txBody>
          <a:bodyPr>
            <a:normAutofit/>
          </a:bodyPr>
          <a:lstStyle/>
          <a:p>
            <a:r>
              <a:rPr lang="en-US" sz="2800" b="1" dirty="0"/>
              <a:t>Bringing consistency in the provisions of two exemption the regimes</a:t>
            </a:r>
            <a:endParaRPr lang="en-IN" sz="2800" b="1" dirty="0"/>
          </a:p>
        </p:txBody>
      </p:sp>
      <p:sp>
        <p:nvSpPr>
          <p:cNvPr id="3" name="Content Placeholder 2">
            <a:extLst>
              <a:ext uri="{FF2B5EF4-FFF2-40B4-BE49-F238E27FC236}">
                <a16:creationId xmlns:a16="http://schemas.microsoft.com/office/drawing/2014/main" id="{D024BF35-AAE4-4DA8-8297-B3D8A4B803A1}"/>
              </a:ext>
            </a:extLst>
          </p:cNvPr>
          <p:cNvSpPr>
            <a:spLocks noGrp="1"/>
          </p:cNvSpPr>
          <p:nvPr>
            <p:ph idx="1"/>
          </p:nvPr>
        </p:nvSpPr>
        <p:spPr/>
        <p:txBody>
          <a:bodyPr/>
          <a:lstStyle/>
          <a:p>
            <a:r>
              <a:rPr lang="en-US" dirty="0"/>
              <a:t>(2.3 )The provisions of section 115TD to apply to any trust or institution under the first regime.</a:t>
            </a:r>
          </a:p>
          <a:p>
            <a:endParaRPr lang="en-US" dirty="0"/>
          </a:p>
          <a:p>
            <a:r>
              <a:rPr lang="en-US" sz="3200" dirty="0"/>
              <a:t>Hence, it is proposed to amend the provisions of section 115TD, 115TE and 115TF of the Act to make them applicable to any trust or institution under the first regime as well.</a:t>
            </a:r>
            <a:endParaRPr lang="en-IN" sz="3200" dirty="0"/>
          </a:p>
        </p:txBody>
      </p:sp>
    </p:spTree>
    <p:extLst>
      <p:ext uri="{BB962C8B-B14F-4D97-AF65-F5344CB8AC3E}">
        <p14:creationId xmlns:p14="http://schemas.microsoft.com/office/powerpoint/2010/main" val="180297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D98B0-5B7B-4519-B99E-A74F424F06F9}"/>
              </a:ext>
            </a:extLst>
          </p:cNvPr>
          <p:cNvSpPr>
            <a:spLocks noGrp="1"/>
          </p:cNvSpPr>
          <p:nvPr>
            <p:ph type="title"/>
          </p:nvPr>
        </p:nvSpPr>
        <p:spPr/>
        <p:txBody>
          <a:bodyPr>
            <a:normAutofit/>
          </a:bodyPr>
          <a:lstStyle/>
          <a:p>
            <a:r>
              <a:rPr lang="en-US" sz="2000" b="1" dirty="0"/>
              <a:t>Bringing consistency in the provisions of two exemption the regimes</a:t>
            </a:r>
            <a:endParaRPr lang="en-IN" sz="2000" dirty="0"/>
          </a:p>
        </p:txBody>
      </p:sp>
      <p:sp>
        <p:nvSpPr>
          <p:cNvPr id="3" name="Content Placeholder 2">
            <a:extLst>
              <a:ext uri="{FF2B5EF4-FFF2-40B4-BE49-F238E27FC236}">
                <a16:creationId xmlns:a16="http://schemas.microsoft.com/office/drawing/2014/main" id="{422A5B0C-1EBC-4F39-8F49-FADE1F8BD3E2}"/>
              </a:ext>
            </a:extLst>
          </p:cNvPr>
          <p:cNvSpPr>
            <a:spLocks noGrp="1"/>
          </p:cNvSpPr>
          <p:nvPr>
            <p:ph idx="1"/>
          </p:nvPr>
        </p:nvSpPr>
        <p:spPr>
          <a:xfrm>
            <a:off x="1024128" y="1801091"/>
            <a:ext cx="9720073" cy="5209309"/>
          </a:xfrm>
        </p:spPr>
        <p:txBody>
          <a:bodyPr/>
          <a:lstStyle/>
          <a:p>
            <a:r>
              <a:rPr lang="en-US" dirty="0"/>
              <a:t>(2.4)</a:t>
            </a:r>
            <a:r>
              <a:rPr lang="en-US" sz="2400" dirty="0">
                <a:solidFill>
                  <a:srgbClr val="FF0000"/>
                </a:solidFill>
              </a:rPr>
              <a:t>Filing of return by person claiming exemption under clause (23C) of section 10 of the Act</a:t>
            </a:r>
          </a:p>
          <a:p>
            <a:endParaRPr lang="en-US" dirty="0">
              <a:solidFill>
                <a:srgbClr val="FF0000"/>
              </a:solidFill>
            </a:endParaRPr>
          </a:p>
          <a:p>
            <a:r>
              <a:rPr lang="en-US" sz="2800" dirty="0"/>
              <a:t>it is proposed to insert twentieth proviso to clause (23C) of section 10 of the Act to provide that for the purpose of exemption under this clause, any trust or institution under the first regime is required to furnish the return of income for the previous year in accordance with the provisions of sub-section (4C) of section 139 of the Act, within the time allowed under that section.</a:t>
            </a:r>
            <a:endParaRPr lang="en-IN" sz="2800" dirty="0"/>
          </a:p>
        </p:txBody>
      </p:sp>
    </p:spTree>
    <p:extLst>
      <p:ext uri="{BB962C8B-B14F-4D97-AF65-F5344CB8AC3E}">
        <p14:creationId xmlns:p14="http://schemas.microsoft.com/office/powerpoint/2010/main" val="2739854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48F2D-9F5A-4483-A357-759032B9CE8A}"/>
              </a:ext>
            </a:extLst>
          </p:cNvPr>
          <p:cNvSpPr>
            <a:spLocks noGrp="1"/>
          </p:cNvSpPr>
          <p:nvPr>
            <p:ph type="title"/>
          </p:nvPr>
        </p:nvSpPr>
        <p:spPr/>
        <p:txBody>
          <a:bodyPr/>
          <a:lstStyle/>
          <a:p>
            <a:r>
              <a:rPr lang="en-US" sz="2800" dirty="0"/>
              <a:t>. (3)</a:t>
            </a:r>
            <a:r>
              <a:rPr lang="en-US" sz="2800" b="1" dirty="0"/>
              <a:t>Providing clarity on taxation in certain circumstance : </a:t>
            </a:r>
            <a:br>
              <a:rPr lang="en-US" sz="2800" b="1" dirty="0"/>
            </a:br>
            <a:r>
              <a:rPr lang="en-US" sz="2000" b="1" dirty="0">
                <a:highlight>
                  <a:srgbClr val="FFFF00"/>
                </a:highlight>
              </a:rPr>
              <a:t>   section 13(10 &amp;11) and 22 </a:t>
            </a:r>
            <a:r>
              <a:rPr lang="en-US" sz="2000" b="1" dirty="0" err="1">
                <a:highlight>
                  <a:srgbClr val="FFFF00"/>
                </a:highlight>
              </a:rPr>
              <a:t>nd</a:t>
            </a:r>
            <a:r>
              <a:rPr lang="en-US" sz="2000" b="1" dirty="0">
                <a:highlight>
                  <a:srgbClr val="FFFF00"/>
                </a:highlight>
              </a:rPr>
              <a:t>  23 </a:t>
            </a:r>
            <a:r>
              <a:rPr lang="en-US" sz="2000" b="1" dirty="0" err="1">
                <a:highlight>
                  <a:srgbClr val="FFFF00"/>
                </a:highlight>
              </a:rPr>
              <a:t>rd</a:t>
            </a:r>
            <a:r>
              <a:rPr lang="en-US" sz="2000" b="1" dirty="0">
                <a:highlight>
                  <a:srgbClr val="FFFF00"/>
                </a:highlight>
              </a:rPr>
              <a:t> </a:t>
            </a:r>
            <a:r>
              <a:rPr lang="en-US" sz="2000" b="1" dirty="0" err="1">
                <a:highlight>
                  <a:srgbClr val="FFFF00"/>
                </a:highlight>
              </a:rPr>
              <a:t>provisio</a:t>
            </a:r>
            <a:r>
              <a:rPr lang="en-US" sz="2000" b="1" dirty="0">
                <a:highlight>
                  <a:srgbClr val="FFFF00"/>
                </a:highlight>
              </a:rPr>
              <a:t> to section 10(23 ) ( c )</a:t>
            </a:r>
            <a:br>
              <a:rPr lang="en-US" sz="2000" b="1" dirty="0">
                <a:highlight>
                  <a:srgbClr val="FFFF00"/>
                </a:highlight>
              </a:rPr>
            </a:br>
            <a:r>
              <a:rPr lang="en-US" sz="2000" b="1" dirty="0">
                <a:highlight>
                  <a:srgbClr val="FFFF00"/>
                </a:highlight>
              </a:rPr>
              <a:t>     </a:t>
            </a:r>
            <a:endParaRPr lang="en-IN" sz="2000" b="1" dirty="0">
              <a:highlight>
                <a:srgbClr val="FFFF00"/>
              </a:highlight>
            </a:endParaRPr>
          </a:p>
        </p:txBody>
      </p:sp>
      <p:sp>
        <p:nvSpPr>
          <p:cNvPr id="3" name="Content Placeholder 2">
            <a:extLst>
              <a:ext uri="{FF2B5EF4-FFF2-40B4-BE49-F238E27FC236}">
                <a16:creationId xmlns:a16="http://schemas.microsoft.com/office/drawing/2014/main" id="{D4735883-7E8B-4AF2-958B-B607B6A6C3CF}"/>
              </a:ext>
            </a:extLst>
          </p:cNvPr>
          <p:cNvSpPr>
            <a:spLocks noGrp="1"/>
          </p:cNvSpPr>
          <p:nvPr>
            <p:ph idx="1"/>
          </p:nvPr>
        </p:nvSpPr>
        <p:spPr/>
        <p:txBody>
          <a:bodyPr/>
          <a:lstStyle/>
          <a:p>
            <a:r>
              <a:rPr lang="en-US" dirty="0">
                <a:highlight>
                  <a:srgbClr val="FFFF00"/>
                </a:highlight>
              </a:rPr>
              <a:t>(3.1)When exemption is not available  : (taxable at normal rates )</a:t>
            </a:r>
          </a:p>
          <a:p>
            <a:r>
              <a:rPr lang="en-US" dirty="0"/>
              <a:t>(a) Having commercial receipts in excess of 20% of the annual receipts in violation of the provisions of proviso to section 2(15);</a:t>
            </a:r>
          </a:p>
          <a:p>
            <a:pPr marL="0" indent="0">
              <a:buNone/>
            </a:pPr>
            <a:endParaRPr lang="en-US" dirty="0"/>
          </a:p>
          <a:p>
            <a:r>
              <a:rPr lang="en-US" dirty="0"/>
              <a:t> (b) Not getting the books of account audited; and not maintaining books of accounts </a:t>
            </a:r>
          </a:p>
          <a:p>
            <a:endParaRPr lang="en-US" dirty="0"/>
          </a:p>
          <a:p>
            <a:r>
              <a:rPr lang="en-US" dirty="0"/>
              <a:t>(c) Not filing the return of income  u/s 139 (4A) </a:t>
            </a:r>
            <a:endParaRPr lang="en-IN" dirty="0"/>
          </a:p>
        </p:txBody>
      </p:sp>
    </p:spTree>
    <p:extLst>
      <p:ext uri="{BB962C8B-B14F-4D97-AF65-F5344CB8AC3E}">
        <p14:creationId xmlns:p14="http://schemas.microsoft.com/office/powerpoint/2010/main" val="243399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1A5A0-A863-448F-A19D-EF609E5AAC9B}"/>
              </a:ext>
            </a:extLst>
          </p:cNvPr>
          <p:cNvSpPr>
            <a:spLocks noGrp="1"/>
          </p:cNvSpPr>
          <p:nvPr>
            <p:ph type="title"/>
          </p:nvPr>
        </p:nvSpPr>
        <p:spPr/>
        <p:txBody>
          <a:bodyPr/>
          <a:lstStyle/>
          <a:p>
            <a:r>
              <a:rPr lang="en-IN" dirty="0"/>
              <a:t> charitable trust : </a:t>
            </a:r>
            <a:r>
              <a:rPr lang="en-IN" sz="2000" dirty="0"/>
              <a:t>some complex issues </a:t>
            </a:r>
            <a:endParaRPr lang="en-IN" dirty="0"/>
          </a:p>
        </p:txBody>
      </p:sp>
      <p:sp>
        <p:nvSpPr>
          <p:cNvPr id="3" name="Content Placeholder 2">
            <a:extLst>
              <a:ext uri="{FF2B5EF4-FFF2-40B4-BE49-F238E27FC236}">
                <a16:creationId xmlns:a16="http://schemas.microsoft.com/office/drawing/2014/main" id="{F902E35A-05BE-412C-B344-D54379533E10}"/>
              </a:ext>
            </a:extLst>
          </p:cNvPr>
          <p:cNvSpPr>
            <a:spLocks noGrp="1"/>
          </p:cNvSpPr>
          <p:nvPr>
            <p:ph idx="1"/>
          </p:nvPr>
        </p:nvSpPr>
        <p:spPr/>
        <p:txBody>
          <a:bodyPr>
            <a:normAutofit/>
          </a:bodyPr>
          <a:lstStyle/>
          <a:p>
            <a:pPr>
              <a:buFont typeface="Wingdings" panose="05000000000000000000" pitchFamily="2" charset="2"/>
              <a:buChar char="Ø"/>
            </a:pPr>
            <a:r>
              <a:rPr lang="en-IN" dirty="0"/>
              <a:t> Rate of tax : Normal / special rate / MMR .</a:t>
            </a:r>
          </a:p>
          <a:p>
            <a:pPr>
              <a:buFont typeface="Wingdings" panose="05000000000000000000" pitchFamily="2" charset="2"/>
              <a:buChar char="Ø"/>
            </a:pPr>
            <a:r>
              <a:rPr lang="en-IN" dirty="0"/>
              <a:t>Whether income of charitable trust to be computed head wise .</a:t>
            </a:r>
          </a:p>
          <a:p>
            <a:pPr>
              <a:buFont typeface="Wingdings" panose="05000000000000000000" pitchFamily="2" charset="2"/>
              <a:buChar char="Ø"/>
            </a:pPr>
            <a:r>
              <a:rPr lang="en-IN" dirty="0"/>
              <a:t> When provisions of 28 to 44 C , will be applicable .</a:t>
            </a:r>
          </a:p>
          <a:p>
            <a:pPr>
              <a:buFont typeface="Wingdings" panose="05000000000000000000" pitchFamily="2" charset="2"/>
              <a:buChar char="Ø"/>
            </a:pPr>
            <a:r>
              <a:rPr lang="en-IN" dirty="0"/>
              <a:t> When tax audit report u/s 44 AB is to be filed .</a:t>
            </a:r>
          </a:p>
          <a:p>
            <a:pPr>
              <a:buFont typeface="Wingdings" panose="05000000000000000000" pitchFamily="2" charset="2"/>
              <a:buChar char="Ø"/>
            </a:pPr>
            <a:r>
              <a:rPr lang="en-IN" dirty="0"/>
              <a:t> Taxability of capital gain in case of charitable trust .</a:t>
            </a:r>
          </a:p>
          <a:p>
            <a:pPr>
              <a:buFont typeface="Wingdings" panose="05000000000000000000" pitchFamily="2" charset="2"/>
              <a:buChar char="Ø"/>
            </a:pPr>
            <a:r>
              <a:rPr lang="en-IN" dirty="0"/>
              <a:t> whether 12 AA/ 12 AB registration can be surrendered </a:t>
            </a:r>
            <a:r>
              <a:rPr lang="en-IN" dirty="0" err="1"/>
              <a:t>suo</a:t>
            </a:r>
            <a:r>
              <a:rPr lang="en-IN" dirty="0"/>
              <a:t> moto . </a:t>
            </a:r>
          </a:p>
          <a:p>
            <a:pPr>
              <a:buFont typeface="Wingdings" panose="05000000000000000000" pitchFamily="2" charset="2"/>
              <a:buChar char="Ø"/>
            </a:pPr>
            <a:r>
              <a:rPr lang="en-IN" dirty="0"/>
              <a:t> in case of unregistered trust , whether section 56(2)(x) will be attracted .</a:t>
            </a:r>
          </a:p>
          <a:p>
            <a:pPr marL="0" indent="0">
              <a:buNone/>
            </a:pPr>
            <a:endParaRPr lang="en-IN" dirty="0"/>
          </a:p>
          <a:p>
            <a:pPr marL="0" indent="0">
              <a:buNone/>
            </a:pPr>
            <a:endParaRPr lang="en-IN" dirty="0"/>
          </a:p>
        </p:txBody>
      </p:sp>
      <p:sp>
        <p:nvSpPr>
          <p:cNvPr id="4" name="Slide Number Placeholder 3">
            <a:extLst>
              <a:ext uri="{FF2B5EF4-FFF2-40B4-BE49-F238E27FC236}">
                <a16:creationId xmlns:a16="http://schemas.microsoft.com/office/drawing/2014/main" id="{F1FC30A2-2F6B-44BF-B9F7-194B352FA222}"/>
              </a:ext>
            </a:extLst>
          </p:cNvPr>
          <p:cNvSpPr>
            <a:spLocks noGrp="1"/>
          </p:cNvSpPr>
          <p:nvPr>
            <p:ph type="sldNum" sz="quarter" idx="12"/>
          </p:nvPr>
        </p:nvSpPr>
        <p:spPr/>
        <p:txBody>
          <a:bodyPr/>
          <a:lstStyle/>
          <a:p>
            <a:fld id="{3BF47397-BDFB-4101-9E47-4647ADBF9273}" type="slidenum">
              <a:rPr lang="en-IN" smtClean="0"/>
              <a:t>3</a:t>
            </a:fld>
            <a:endParaRPr lang="en-IN"/>
          </a:p>
        </p:txBody>
      </p:sp>
    </p:spTree>
    <p:extLst>
      <p:ext uri="{BB962C8B-B14F-4D97-AF65-F5344CB8AC3E}">
        <p14:creationId xmlns:p14="http://schemas.microsoft.com/office/powerpoint/2010/main" val="3089044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2440A-85CA-48A4-9DEA-F5B16CFA69F0}"/>
              </a:ext>
            </a:extLst>
          </p:cNvPr>
          <p:cNvSpPr>
            <a:spLocks noGrp="1"/>
          </p:cNvSpPr>
          <p:nvPr>
            <p:ph type="title"/>
          </p:nvPr>
        </p:nvSpPr>
        <p:spPr/>
        <p:txBody>
          <a:bodyPr>
            <a:normAutofit/>
          </a:bodyPr>
          <a:lstStyle/>
          <a:p>
            <a:r>
              <a:rPr lang="en-US" sz="2800" b="1" dirty="0"/>
              <a:t>Providing clarity on taxation in certain circumstance : </a:t>
            </a:r>
            <a:r>
              <a:rPr lang="en-US" sz="2800" b="1" dirty="0" err="1"/>
              <a:t>cont</a:t>
            </a:r>
            <a:endParaRPr lang="en-IN" sz="2800" dirty="0"/>
          </a:p>
        </p:txBody>
      </p:sp>
      <p:sp>
        <p:nvSpPr>
          <p:cNvPr id="3" name="Content Placeholder 2">
            <a:extLst>
              <a:ext uri="{FF2B5EF4-FFF2-40B4-BE49-F238E27FC236}">
                <a16:creationId xmlns:a16="http://schemas.microsoft.com/office/drawing/2014/main" id="{875B317B-9718-4771-840F-FA499C6A2FD6}"/>
              </a:ext>
            </a:extLst>
          </p:cNvPr>
          <p:cNvSpPr>
            <a:spLocks noGrp="1"/>
          </p:cNvSpPr>
          <p:nvPr>
            <p:ph idx="1"/>
          </p:nvPr>
        </p:nvSpPr>
        <p:spPr>
          <a:xfrm>
            <a:off x="1024128" y="1676400"/>
            <a:ext cx="9720073" cy="4946073"/>
          </a:xfrm>
        </p:spPr>
        <p:txBody>
          <a:bodyPr>
            <a:normAutofit/>
          </a:bodyPr>
          <a:lstStyle/>
          <a:p>
            <a:r>
              <a:rPr lang="en-US" dirty="0">
                <a:highlight>
                  <a:srgbClr val="FFFF00"/>
                </a:highlight>
              </a:rPr>
              <a:t>Computation of taxable income , if exemption is denied</a:t>
            </a:r>
          </a:p>
          <a:p>
            <a:pPr>
              <a:buFont typeface="Wingdings" panose="05000000000000000000" pitchFamily="2" charset="2"/>
              <a:buChar char="Ø"/>
            </a:pPr>
            <a:r>
              <a:rPr lang="en-US" dirty="0">
                <a:highlight>
                  <a:srgbClr val="FFFF00"/>
                </a:highlight>
              </a:rPr>
              <a:t>  </a:t>
            </a:r>
            <a:r>
              <a:rPr lang="en-US" dirty="0"/>
              <a:t>Receipt minus expenses ( excluding capital expenditure )</a:t>
            </a:r>
          </a:p>
          <a:p>
            <a:pPr>
              <a:buFont typeface="Wingdings" panose="05000000000000000000" pitchFamily="2" charset="2"/>
              <a:buChar char="Ø"/>
            </a:pPr>
            <a:r>
              <a:rPr lang="en-IN" dirty="0"/>
              <a:t> </a:t>
            </a:r>
            <a:r>
              <a:rPr lang="en-IN" sz="2400" dirty="0"/>
              <a:t>Expenditure  should not done  from corpus fund</a:t>
            </a:r>
          </a:p>
          <a:p>
            <a:pPr marL="0" indent="0">
              <a:buNone/>
            </a:pPr>
            <a:endParaRPr lang="en-IN" sz="2400" dirty="0"/>
          </a:p>
          <a:p>
            <a:pPr>
              <a:buFont typeface="Wingdings" panose="05000000000000000000" pitchFamily="2" charset="2"/>
              <a:buChar char="Ø"/>
            </a:pPr>
            <a:r>
              <a:rPr lang="en-IN" sz="2400" dirty="0"/>
              <a:t> Expenditure should not be out of borrowed funds </a:t>
            </a:r>
          </a:p>
          <a:p>
            <a:pPr>
              <a:buFont typeface="Wingdings" panose="05000000000000000000" pitchFamily="2" charset="2"/>
              <a:buChar char="Ø"/>
            </a:pPr>
            <a:r>
              <a:rPr lang="en-IN" sz="2400" dirty="0"/>
              <a:t> Depreciation on asset , which has been claimed as application </a:t>
            </a:r>
          </a:p>
          <a:p>
            <a:pPr>
              <a:buFont typeface="Wingdings" panose="05000000000000000000" pitchFamily="2" charset="2"/>
              <a:buChar char="Ø"/>
            </a:pPr>
            <a:r>
              <a:rPr lang="en-IN" sz="2400" dirty="0"/>
              <a:t> Any donation or contribution made will not be allowed as deduction .</a:t>
            </a:r>
          </a:p>
          <a:p>
            <a:pPr>
              <a:buFont typeface="Wingdings" panose="05000000000000000000" pitchFamily="2" charset="2"/>
              <a:buChar char="Ø"/>
            </a:pPr>
            <a:r>
              <a:rPr lang="en-IN" sz="2400" dirty="0">
                <a:solidFill>
                  <a:srgbClr val="FF0000"/>
                </a:solidFill>
              </a:rPr>
              <a:t> Section 40(a)(</a:t>
            </a:r>
            <a:r>
              <a:rPr lang="en-IN" sz="2400" dirty="0" err="1">
                <a:solidFill>
                  <a:srgbClr val="FF0000"/>
                </a:solidFill>
              </a:rPr>
              <a:t>ia</a:t>
            </a:r>
            <a:r>
              <a:rPr lang="en-IN" sz="2400" dirty="0">
                <a:solidFill>
                  <a:srgbClr val="FF0000"/>
                </a:solidFill>
              </a:rPr>
              <a:t>) and 40A(3&amp;3A) shall apply mutatis mutandis</a:t>
            </a:r>
          </a:p>
          <a:p>
            <a:pPr>
              <a:buFont typeface="Wingdings" panose="05000000000000000000" pitchFamily="2" charset="2"/>
              <a:buChar char="Ø"/>
            </a:pPr>
            <a:r>
              <a:rPr lang="en-IN" sz="2400" dirty="0">
                <a:solidFill>
                  <a:srgbClr val="FF0000"/>
                </a:solidFill>
              </a:rPr>
              <a:t> </a:t>
            </a:r>
            <a:r>
              <a:rPr lang="en-IN" sz="2400" dirty="0">
                <a:solidFill>
                  <a:srgbClr val="FF0000"/>
                </a:solidFill>
                <a:highlight>
                  <a:srgbClr val="FFFF00"/>
                </a:highlight>
              </a:rPr>
              <a:t>No </a:t>
            </a:r>
            <a:r>
              <a:rPr lang="en-US" dirty="0">
                <a:solidFill>
                  <a:srgbClr val="FF0000"/>
                </a:solidFill>
                <a:highlight>
                  <a:srgbClr val="FFFF00"/>
                </a:highlight>
              </a:rPr>
              <a:t>deduction in respect of any expenditure or allowance or set-off of any loss shall be allowed to the </a:t>
            </a:r>
            <a:r>
              <a:rPr lang="en-US" dirty="0" err="1">
                <a:solidFill>
                  <a:srgbClr val="FF0000"/>
                </a:solidFill>
                <a:highlight>
                  <a:srgbClr val="FFFF00"/>
                </a:highlight>
              </a:rPr>
              <a:t>assessee</a:t>
            </a:r>
            <a:r>
              <a:rPr lang="en-US" dirty="0">
                <a:solidFill>
                  <a:srgbClr val="FF0000"/>
                </a:solidFill>
                <a:highlight>
                  <a:srgbClr val="FFFF00"/>
                </a:highlight>
              </a:rPr>
              <a:t> under any other provision of the Act.</a:t>
            </a:r>
            <a:endParaRPr lang="en-IN" dirty="0">
              <a:solidFill>
                <a:srgbClr val="FF0000"/>
              </a:solidFill>
              <a:highlight>
                <a:srgbClr val="FFFF00"/>
              </a:highlight>
            </a:endParaRPr>
          </a:p>
        </p:txBody>
      </p:sp>
    </p:spTree>
    <p:extLst>
      <p:ext uri="{BB962C8B-B14F-4D97-AF65-F5344CB8AC3E}">
        <p14:creationId xmlns:p14="http://schemas.microsoft.com/office/powerpoint/2010/main" val="2454511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8A8BB-20B0-413C-8412-D158F19DA1F8}"/>
              </a:ext>
            </a:extLst>
          </p:cNvPr>
          <p:cNvSpPr>
            <a:spLocks noGrp="1"/>
          </p:cNvSpPr>
          <p:nvPr>
            <p:ph type="title"/>
          </p:nvPr>
        </p:nvSpPr>
        <p:spPr/>
        <p:txBody>
          <a:bodyPr>
            <a:normAutofit/>
          </a:bodyPr>
          <a:lstStyle/>
          <a:p>
            <a:r>
              <a:rPr lang="en-US" sz="2800" b="1" dirty="0"/>
              <a:t> 2 .Providing clarity on taxation in certain circumstance</a:t>
            </a:r>
            <a:endParaRPr lang="en-IN" sz="2800" dirty="0"/>
          </a:p>
        </p:txBody>
      </p:sp>
      <p:sp>
        <p:nvSpPr>
          <p:cNvPr id="3" name="Content Placeholder 2">
            <a:extLst>
              <a:ext uri="{FF2B5EF4-FFF2-40B4-BE49-F238E27FC236}">
                <a16:creationId xmlns:a16="http://schemas.microsoft.com/office/drawing/2014/main" id="{608046C0-68CB-4B8B-985C-2F855D408A79}"/>
              </a:ext>
            </a:extLst>
          </p:cNvPr>
          <p:cNvSpPr>
            <a:spLocks noGrp="1"/>
          </p:cNvSpPr>
          <p:nvPr>
            <p:ph idx="1"/>
          </p:nvPr>
        </p:nvSpPr>
        <p:spPr>
          <a:xfrm>
            <a:off x="1024128" y="1925783"/>
            <a:ext cx="9720073" cy="4752108"/>
          </a:xfrm>
        </p:spPr>
        <p:txBody>
          <a:bodyPr>
            <a:normAutofit lnSpcReduction="10000"/>
          </a:bodyPr>
          <a:lstStyle/>
          <a:p>
            <a:r>
              <a:rPr lang="en-US" dirty="0">
                <a:highlight>
                  <a:srgbClr val="FFFF00"/>
                </a:highlight>
              </a:rPr>
              <a:t>(3.2)Taxation of certain income of the trusts or institutions under both the regimes at </a:t>
            </a:r>
            <a:r>
              <a:rPr lang="en-US" dirty="0">
                <a:solidFill>
                  <a:srgbClr val="FF0000"/>
                </a:solidFill>
                <a:highlight>
                  <a:srgbClr val="FFFF00"/>
                </a:highlight>
              </a:rPr>
              <a:t>special rate ( Section 115 BBI ) now introduced </a:t>
            </a:r>
          </a:p>
          <a:p>
            <a:pPr>
              <a:buFont typeface="Wingdings" panose="05000000000000000000" pitchFamily="2" charset="2"/>
              <a:buChar char="Ø"/>
            </a:pPr>
            <a:r>
              <a:rPr lang="en-IN" dirty="0"/>
              <a:t> </a:t>
            </a:r>
            <a:r>
              <a:rPr lang="en-IN" sz="2800" dirty="0"/>
              <a:t>Unreasonable benefit to related party (13 )(1)( c) </a:t>
            </a:r>
          </a:p>
          <a:p>
            <a:pPr>
              <a:buFont typeface="Wingdings" panose="05000000000000000000" pitchFamily="2" charset="2"/>
              <a:buChar char="Ø"/>
            </a:pPr>
            <a:r>
              <a:rPr lang="en-IN" sz="2800" dirty="0"/>
              <a:t> </a:t>
            </a:r>
            <a:r>
              <a:rPr lang="en-IN" sz="2800" dirty="0">
                <a:highlight>
                  <a:srgbClr val="FFFF00"/>
                </a:highlight>
              </a:rPr>
              <a:t>income accumulated or set apert for more than 15 % </a:t>
            </a:r>
            <a:r>
              <a:rPr lang="en-IN" sz="2800" dirty="0"/>
              <a:t>, </a:t>
            </a:r>
          </a:p>
          <a:p>
            <a:pPr marL="0" indent="0">
              <a:buNone/>
            </a:pPr>
            <a:endParaRPr lang="en-IN" sz="2800" dirty="0"/>
          </a:p>
          <a:p>
            <a:pPr>
              <a:buFont typeface="Wingdings" panose="05000000000000000000" pitchFamily="2" charset="2"/>
              <a:buChar char="Ø"/>
            </a:pPr>
            <a:r>
              <a:rPr lang="en-IN" sz="2800" dirty="0"/>
              <a:t> Funds to be invested in specified mode (13)(1)(d)</a:t>
            </a:r>
          </a:p>
          <a:p>
            <a:pPr>
              <a:buFont typeface="Wingdings" panose="05000000000000000000" pitchFamily="2" charset="2"/>
              <a:buChar char="Ø"/>
            </a:pPr>
            <a:r>
              <a:rPr lang="en-IN" sz="2800" dirty="0"/>
              <a:t> Deemed income under 11(3) &amp;  clause (2) to explanation to section 11(1) : </a:t>
            </a:r>
            <a:r>
              <a:rPr lang="en-IN" sz="2800" dirty="0">
                <a:highlight>
                  <a:srgbClr val="FFFF00"/>
                </a:highlight>
              </a:rPr>
              <a:t>condition of form 9A violated </a:t>
            </a:r>
          </a:p>
          <a:p>
            <a:pPr>
              <a:buFont typeface="Wingdings" panose="05000000000000000000" pitchFamily="2" charset="2"/>
              <a:buChar char="Ø"/>
            </a:pPr>
            <a:r>
              <a:rPr lang="en-IN" sz="2800" dirty="0"/>
              <a:t> second and third </a:t>
            </a:r>
            <a:r>
              <a:rPr lang="en-IN" sz="2800" dirty="0" err="1"/>
              <a:t>provisio</a:t>
            </a:r>
            <a:r>
              <a:rPr lang="en-IN" sz="2800" dirty="0"/>
              <a:t> to section 10(23(c ) mandates 85 % application , otherwise whole income become taxable .</a:t>
            </a:r>
          </a:p>
          <a:p>
            <a:pPr>
              <a:buFont typeface="Wingdings" panose="05000000000000000000" pitchFamily="2" charset="2"/>
              <a:buChar char="Ø"/>
            </a:pPr>
            <a:endParaRPr lang="en-IN" dirty="0">
              <a:highlight>
                <a:srgbClr val="FFFF00"/>
              </a:highlight>
            </a:endParaRPr>
          </a:p>
        </p:txBody>
      </p:sp>
    </p:spTree>
    <p:extLst>
      <p:ext uri="{BB962C8B-B14F-4D97-AF65-F5344CB8AC3E}">
        <p14:creationId xmlns:p14="http://schemas.microsoft.com/office/powerpoint/2010/main" val="1809262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1F768-AB8E-4209-88E4-F5F16AC0B3E0}"/>
              </a:ext>
            </a:extLst>
          </p:cNvPr>
          <p:cNvSpPr>
            <a:spLocks noGrp="1"/>
          </p:cNvSpPr>
          <p:nvPr>
            <p:ph type="title"/>
          </p:nvPr>
        </p:nvSpPr>
        <p:spPr/>
        <p:txBody>
          <a:bodyPr/>
          <a:lstStyle/>
          <a:p>
            <a:r>
              <a:rPr lang="en-US" sz="2800" b="1" dirty="0"/>
              <a:t>2 .Providing clarity on taxation in certain circumstance</a:t>
            </a:r>
            <a:endParaRPr lang="en-IN" sz="2800" dirty="0"/>
          </a:p>
        </p:txBody>
      </p:sp>
      <p:sp>
        <p:nvSpPr>
          <p:cNvPr id="3" name="Content Placeholder 2">
            <a:extLst>
              <a:ext uri="{FF2B5EF4-FFF2-40B4-BE49-F238E27FC236}">
                <a16:creationId xmlns:a16="http://schemas.microsoft.com/office/drawing/2014/main" id="{76B2B51B-6036-40CB-AFEE-0F7827D303FA}"/>
              </a:ext>
            </a:extLst>
          </p:cNvPr>
          <p:cNvSpPr>
            <a:spLocks noGrp="1"/>
          </p:cNvSpPr>
          <p:nvPr>
            <p:ph idx="1"/>
          </p:nvPr>
        </p:nvSpPr>
        <p:spPr/>
        <p:txBody>
          <a:bodyPr/>
          <a:lstStyle/>
          <a:p>
            <a:r>
              <a:rPr lang="en-US" dirty="0">
                <a:highlight>
                  <a:srgbClr val="FFFF00"/>
                </a:highlight>
              </a:rPr>
              <a:t>Computation of tax lability on above specified income </a:t>
            </a:r>
          </a:p>
          <a:p>
            <a:pPr>
              <a:buFont typeface="Wingdings" panose="05000000000000000000" pitchFamily="2" charset="2"/>
              <a:buChar char="Ø"/>
            </a:pPr>
            <a:r>
              <a:rPr lang="en-US" dirty="0"/>
              <a:t> section 115 BBI to tax specified income @ 30% </a:t>
            </a:r>
          </a:p>
          <a:p>
            <a:pPr>
              <a:buFont typeface="Wingdings" panose="05000000000000000000" pitchFamily="2" charset="2"/>
              <a:buChar char="Ø"/>
            </a:pPr>
            <a:r>
              <a:rPr lang="en-US" dirty="0"/>
              <a:t> specified income means :</a:t>
            </a:r>
          </a:p>
          <a:p>
            <a:pPr>
              <a:buFont typeface="Wingdings" panose="05000000000000000000" pitchFamily="2" charset="2"/>
              <a:buChar char="v"/>
            </a:pPr>
            <a:r>
              <a:rPr lang="en-US" dirty="0"/>
              <a:t> income accumulated or set apart for more than 15 %</a:t>
            </a:r>
          </a:p>
          <a:p>
            <a:pPr>
              <a:buFont typeface="Wingdings" panose="05000000000000000000" pitchFamily="2" charset="2"/>
              <a:buChar char="v"/>
            </a:pPr>
            <a:r>
              <a:rPr lang="en-US" dirty="0"/>
              <a:t> deemed income u/s 11(3), 11(1B) and 3</a:t>
            </a:r>
            <a:r>
              <a:rPr lang="en-US" baseline="30000" dirty="0"/>
              <a:t>rd</a:t>
            </a:r>
            <a:r>
              <a:rPr lang="en-US" dirty="0"/>
              <a:t> </a:t>
            </a:r>
            <a:r>
              <a:rPr lang="en-US" dirty="0" err="1"/>
              <a:t>provisio</a:t>
            </a:r>
            <a:r>
              <a:rPr lang="en-US" dirty="0"/>
              <a:t> to 10(23(c )</a:t>
            </a:r>
          </a:p>
          <a:p>
            <a:pPr>
              <a:buFont typeface="Wingdings" panose="05000000000000000000" pitchFamily="2" charset="2"/>
              <a:buChar char="v"/>
            </a:pPr>
            <a:r>
              <a:rPr lang="en-US" dirty="0"/>
              <a:t> any income in violation of section 13(1)( c ) and (d) and 10(23) (c )</a:t>
            </a:r>
          </a:p>
          <a:p>
            <a:pPr>
              <a:buFont typeface="Wingdings" panose="05000000000000000000" pitchFamily="2" charset="2"/>
              <a:buChar char="v"/>
            </a:pPr>
            <a:r>
              <a:rPr lang="en-US" dirty="0"/>
              <a:t> any income which is not excluded in section 11(1) (c )</a:t>
            </a:r>
            <a:endParaRPr lang="en-IN" dirty="0"/>
          </a:p>
        </p:txBody>
      </p:sp>
    </p:spTree>
    <p:extLst>
      <p:ext uri="{BB962C8B-B14F-4D97-AF65-F5344CB8AC3E}">
        <p14:creationId xmlns:p14="http://schemas.microsoft.com/office/powerpoint/2010/main" val="1958150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606B0-CC58-40F3-B5C8-D2BBFF665202}"/>
              </a:ext>
            </a:extLst>
          </p:cNvPr>
          <p:cNvSpPr>
            <a:spLocks noGrp="1"/>
          </p:cNvSpPr>
          <p:nvPr>
            <p:ph type="title"/>
          </p:nvPr>
        </p:nvSpPr>
        <p:spPr/>
        <p:txBody>
          <a:bodyPr>
            <a:normAutofit/>
          </a:bodyPr>
          <a:lstStyle/>
          <a:p>
            <a:r>
              <a:rPr lang="en-US" b="1" dirty="0"/>
              <a:t> </a:t>
            </a:r>
            <a:r>
              <a:rPr lang="en-US" sz="3100" b="1" dirty="0"/>
              <a:t>Providing clarity on taxation in certain circumstance</a:t>
            </a:r>
            <a:br>
              <a:rPr lang="en-IN" dirty="0"/>
            </a:br>
            <a:endParaRPr lang="en-IN" sz="2400" dirty="0"/>
          </a:p>
        </p:txBody>
      </p:sp>
      <p:sp>
        <p:nvSpPr>
          <p:cNvPr id="3" name="Content Placeholder 2">
            <a:extLst>
              <a:ext uri="{FF2B5EF4-FFF2-40B4-BE49-F238E27FC236}">
                <a16:creationId xmlns:a16="http://schemas.microsoft.com/office/drawing/2014/main" id="{0DC52AB6-8709-4365-A2EC-66CE34DFE737}"/>
              </a:ext>
            </a:extLst>
          </p:cNvPr>
          <p:cNvSpPr>
            <a:spLocks noGrp="1"/>
          </p:cNvSpPr>
          <p:nvPr>
            <p:ph idx="1"/>
          </p:nvPr>
        </p:nvSpPr>
        <p:spPr/>
        <p:txBody>
          <a:bodyPr>
            <a:normAutofit/>
          </a:bodyPr>
          <a:lstStyle/>
          <a:p>
            <a:r>
              <a:rPr lang="en-IN" dirty="0">
                <a:solidFill>
                  <a:srgbClr val="FF0000"/>
                </a:solidFill>
                <a:highlight>
                  <a:srgbClr val="FFFF00"/>
                </a:highlight>
              </a:rPr>
              <a:t>5.3</a:t>
            </a:r>
            <a:r>
              <a:rPr lang="en-IN" dirty="0">
                <a:highlight>
                  <a:srgbClr val="FFFF00"/>
                </a:highlight>
              </a:rPr>
              <a:t> Religious places registered u/s 80 (g)(2)(b) can treat any voluntary contribution as corpus </a:t>
            </a:r>
            <a:r>
              <a:rPr lang="en-IN" dirty="0"/>
              <a:t>.</a:t>
            </a:r>
          </a:p>
          <a:p>
            <a:r>
              <a:rPr lang="en-US" dirty="0"/>
              <a:t>(a) applies such corpus only for the purpose for which the voluntary contribution was made;</a:t>
            </a:r>
          </a:p>
          <a:p>
            <a:r>
              <a:rPr lang="en-US" dirty="0"/>
              <a:t>  (b) does not apply such corpus for making contribution or donation to any person;</a:t>
            </a:r>
          </a:p>
          <a:p>
            <a:r>
              <a:rPr lang="en-US" dirty="0"/>
              <a:t> (c) maintains such corpus as separately identifiable; and</a:t>
            </a:r>
          </a:p>
          <a:p>
            <a:r>
              <a:rPr lang="en-US" dirty="0"/>
              <a:t> (d) invests or deposits such corpus in the forms and modes specified under sub-section (5) of section 11. </a:t>
            </a:r>
          </a:p>
          <a:p>
            <a:r>
              <a:rPr lang="en-US" dirty="0">
                <a:solidFill>
                  <a:srgbClr val="FF0000"/>
                </a:solidFill>
              </a:rPr>
              <a:t>If violation than it will be deemed to income </a:t>
            </a:r>
            <a:endParaRPr lang="en-IN" dirty="0">
              <a:solidFill>
                <a:srgbClr val="FF0000"/>
              </a:solidFill>
            </a:endParaRPr>
          </a:p>
        </p:txBody>
      </p:sp>
    </p:spTree>
    <p:extLst>
      <p:ext uri="{BB962C8B-B14F-4D97-AF65-F5344CB8AC3E}">
        <p14:creationId xmlns:p14="http://schemas.microsoft.com/office/powerpoint/2010/main" val="25592496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18F22-FF00-4310-89A3-23887E1F0888}"/>
              </a:ext>
            </a:extLst>
          </p:cNvPr>
          <p:cNvSpPr>
            <a:spLocks noGrp="1"/>
          </p:cNvSpPr>
          <p:nvPr>
            <p:ph type="title"/>
          </p:nvPr>
        </p:nvSpPr>
        <p:spPr/>
        <p:txBody>
          <a:bodyPr>
            <a:normAutofit/>
          </a:bodyPr>
          <a:lstStyle/>
          <a:p>
            <a:r>
              <a:rPr lang="en-US" sz="2800" b="1" dirty="0"/>
              <a:t>Providing clarity on taxation in certain circumstance</a:t>
            </a:r>
            <a:endParaRPr lang="en-IN" sz="2800" dirty="0"/>
          </a:p>
        </p:txBody>
      </p:sp>
      <p:sp>
        <p:nvSpPr>
          <p:cNvPr id="3" name="Content Placeholder 2">
            <a:extLst>
              <a:ext uri="{FF2B5EF4-FFF2-40B4-BE49-F238E27FC236}">
                <a16:creationId xmlns:a16="http://schemas.microsoft.com/office/drawing/2014/main" id="{FDC8F2A1-DECA-409A-AF2E-908B1FD5C669}"/>
              </a:ext>
            </a:extLst>
          </p:cNvPr>
          <p:cNvSpPr>
            <a:spLocks noGrp="1"/>
          </p:cNvSpPr>
          <p:nvPr>
            <p:ph idx="1"/>
          </p:nvPr>
        </p:nvSpPr>
        <p:spPr/>
        <p:txBody>
          <a:bodyPr/>
          <a:lstStyle/>
          <a:p>
            <a:r>
              <a:rPr lang="en-US" dirty="0"/>
              <a:t>5.4 </a:t>
            </a:r>
            <a:r>
              <a:rPr lang="en-US" dirty="0">
                <a:highlight>
                  <a:srgbClr val="FFFF00"/>
                </a:highlight>
              </a:rPr>
              <a:t>Clarifying that application will be allowed only when its actually paid</a:t>
            </a:r>
          </a:p>
          <a:p>
            <a:pPr>
              <a:buFont typeface="Wingdings" panose="05000000000000000000" pitchFamily="2" charset="2"/>
              <a:buChar char="Ø"/>
            </a:pPr>
            <a:r>
              <a:rPr lang="en-US" dirty="0">
                <a:highlight>
                  <a:srgbClr val="FFFF00"/>
                </a:highlight>
              </a:rPr>
              <a:t> </a:t>
            </a:r>
            <a:r>
              <a:rPr lang="en-US" dirty="0"/>
              <a:t>Explanation 3 to clause (23C) of section 10 and Explanation to section 11]  added </a:t>
            </a:r>
          </a:p>
          <a:p>
            <a:pPr>
              <a:buFont typeface="Wingdings" panose="05000000000000000000" pitchFamily="2" charset="2"/>
              <a:buChar char="Ø"/>
            </a:pPr>
            <a:r>
              <a:rPr lang="en-US" dirty="0">
                <a:highlight>
                  <a:srgbClr val="FFFF00"/>
                </a:highlight>
              </a:rPr>
              <a:t>  any sum payable by trust shall be deemed to be application only in the year , when it is actually paid , irrespective of method of </a:t>
            </a:r>
            <a:r>
              <a:rPr lang="en-US">
                <a:highlight>
                  <a:srgbClr val="FFFF00"/>
                </a:highlight>
              </a:rPr>
              <a:t>accounting followed .</a:t>
            </a:r>
            <a:endParaRPr lang="en-IN" dirty="0">
              <a:highlight>
                <a:srgbClr val="FFFF00"/>
              </a:highlight>
            </a:endParaRPr>
          </a:p>
        </p:txBody>
      </p:sp>
    </p:spTree>
    <p:extLst>
      <p:ext uri="{BB962C8B-B14F-4D97-AF65-F5344CB8AC3E}">
        <p14:creationId xmlns:p14="http://schemas.microsoft.com/office/powerpoint/2010/main" val="38368374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3B7DE-FEE0-4B03-8675-BC0908CEFCA7}"/>
              </a:ext>
            </a:extLst>
          </p:cNvPr>
          <p:cNvSpPr>
            <a:spLocks noGrp="1"/>
          </p:cNvSpPr>
          <p:nvPr>
            <p:ph type="title"/>
          </p:nvPr>
        </p:nvSpPr>
        <p:spPr/>
        <p:txBody>
          <a:bodyPr/>
          <a:lstStyle/>
          <a:p>
            <a:r>
              <a:rPr lang="en-US" dirty="0"/>
              <a:t>I</a:t>
            </a:r>
            <a:r>
              <a:rPr lang="en-IN" dirty="0" err="1"/>
              <a:t>mportant</a:t>
            </a:r>
            <a:r>
              <a:rPr lang="en-IN" dirty="0"/>
              <a:t> points to remember </a:t>
            </a:r>
          </a:p>
        </p:txBody>
      </p:sp>
      <p:sp>
        <p:nvSpPr>
          <p:cNvPr id="3" name="Content Placeholder 2">
            <a:extLst>
              <a:ext uri="{FF2B5EF4-FFF2-40B4-BE49-F238E27FC236}">
                <a16:creationId xmlns:a16="http://schemas.microsoft.com/office/drawing/2014/main" id="{4A8B6DF6-0431-4BE0-8451-365F9CDA9858}"/>
              </a:ext>
            </a:extLst>
          </p:cNvPr>
          <p:cNvSpPr>
            <a:spLocks noGrp="1"/>
          </p:cNvSpPr>
          <p:nvPr>
            <p:ph idx="1"/>
          </p:nvPr>
        </p:nvSpPr>
        <p:spPr>
          <a:xfrm>
            <a:off x="1097279" y="2360140"/>
            <a:ext cx="10159725" cy="4275438"/>
          </a:xfrm>
        </p:spPr>
        <p:txBody>
          <a:bodyPr>
            <a:normAutofit/>
          </a:bodyPr>
          <a:lstStyle/>
          <a:p>
            <a:pPr>
              <a:buFont typeface="Arial" panose="020B0604020202020204" pitchFamily="34" charset="0"/>
              <a:buChar char="•"/>
            </a:pPr>
            <a:r>
              <a:rPr lang="en-IN" sz="2000" b="0" dirty="0"/>
              <a:t>Excess application more than </a:t>
            </a:r>
            <a:r>
              <a:rPr lang="en-IN" sz="2000" dirty="0"/>
              <a:t>100 % in a year can be carry forward </a:t>
            </a:r>
            <a:r>
              <a:rPr lang="en-IN" sz="2000" b="0" dirty="0"/>
              <a:t>. ( now it can not be carry forward or adjusted , amendment by FA 2021)</a:t>
            </a:r>
          </a:p>
          <a:p>
            <a:pPr>
              <a:buFont typeface="Arial" panose="020B0604020202020204" pitchFamily="34" charset="0"/>
              <a:buChar char="•"/>
            </a:pPr>
            <a:r>
              <a:rPr lang="en-IN" sz="2000" b="0" dirty="0"/>
              <a:t>To claim deduction u/s 11 , registration u/s 12 AB (earlier 12 AA ) is must </a:t>
            </a:r>
          </a:p>
          <a:p>
            <a:pPr>
              <a:buFont typeface="Arial" panose="020B0604020202020204" pitchFamily="34" charset="0"/>
              <a:buChar char="•"/>
            </a:pPr>
            <a:r>
              <a:rPr lang="en-IN" sz="2000" b="0" dirty="0"/>
              <a:t>Educational /medical institution having receipt up to 500 lac can claim deduction u/s </a:t>
            </a:r>
            <a:r>
              <a:rPr lang="en-IN" sz="2000" dirty="0"/>
              <a:t>10(23C) (</a:t>
            </a:r>
            <a:r>
              <a:rPr lang="en-IN" sz="2000" dirty="0" err="1"/>
              <a:t>iiiad</a:t>
            </a:r>
            <a:r>
              <a:rPr lang="en-IN" sz="2000" dirty="0"/>
              <a:t> &amp; </a:t>
            </a:r>
            <a:r>
              <a:rPr lang="en-IN" sz="2000" dirty="0" err="1"/>
              <a:t>iiiae</a:t>
            </a:r>
            <a:r>
              <a:rPr lang="en-IN" sz="2000" dirty="0"/>
              <a:t> ) without any registration  or application .</a:t>
            </a:r>
          </a:p>
          <a:p>
            <a:pPr>
              <a:buFont typeface="Arial" panose="020B0604020202020204" pitchFamily="34" charset="0"/>
              <a:buChar char="•"/>
            </a:pPr>
            <a:r>
              <a:rPr lang="en-IN" sz="2000" b="0" dirty="0"/>
              <a:t>Corpus donation to other charitable trust  out of current income is  not allowed  as application ,and   donation to other trust out of accumulated fund is violation .</a:t>
            </a:r>
          </a:p>
          <a:p>
            <a:pPr marL="285750" indent="-285750">
              <a:buFont typeface="Arial" panose="020B0604020202020204" pitchFamily="34" charset="0"/>
              <a:buChar char="•"/>
            </a:pPr>
            <a:r>
              <a:rPr lang="en-IN" sz="2000" b="0" dirty="0"/>
              <a:t>A charitable or religious trust or both can be registered u/s 11 &amp; 12 AB .</a:t>
            </a:r>
          </a:p>
          <a:p>
            <a:pPr marL="285750" indent="-285750">
              <a:buFont typeface="Arial" panose="020B0604020202020204" pitchFamily="34" charset="0"/>
              <a:buChar char="•"/>
            </a:pPr>
            <a:r>
              <a:rPr lang="en-IN" sz="2000" b="0" dirty="0"/>
              <a:t>Accumulation allowed up to 15 % of Gross receipt (ex corpus) not net income </a:t>
            </a:r>
          </a:p>
          <a:p>
            <a:pPr marL="285750" indent="-285750">
              <a:buFont typeface="Arial" panose="020B0604020202020204" pitchFamily="34" charset="0"/>
              <a:buChar char="•"/>
            </a:pPr>
            <a:r>
              <a:rPr lang="en-IN" sz="2000" b="0" dirty="0"/>
              <a:t> Corpus funds now has to be invested in modes specified in section 11(5).(FA 2021)</a:t>
            </a:r>
          </a:p>
          <a:p>
            <a:pPr marL="285750" indent="-285750">
              <a:buFont typeface="Arial" panose="020B0604020202020204" pitchFamily="34" charset="0"/>
              <a:buChar char="•"/>
            </a:pPr>
            <a:endParaRPr lang="en-IN" sz="2000" b="0" dirty="0"/>
          </a:p>
          <a:p>
            <a:pPr marL="285750" indent="-285750">
              <a:buFont typeface="Arial" panose="020B0604020202020204" pitchFamily="34" charset="0"/>
              <a:buChar char="•"/>
            </a:pPr>
            <a:endParaRPr lang="en-IN" sz="2000" b="0" dirty="0"/>
          </a:p>
          <a:p>
            <a:pPr marL="285750" indent="-285750">
              <a:buFont typeface="Arial" panose="020B0604020202020204" pitchFamily="34" charset="0"/>
              <a:buChar char="•"/>
            </a:pPr>
            <a:endParaRPr lang="en-IN" sz="2000" b="0" dirty="0"/>
          </a:p>
          <a:p>
            <a:pPr>
              <a:buFont typeface="Arial" panose="020B0604020202020204" pitchFamily="34" charset="0"/>
              <a:buChar char="•"/>
            </a:pPr>
            <a:endParaRPr lang="en-IN" sz="2000" b="0" dirty="0"/>
          </a:p>
          <a:p>
            <a:pPr>
              <a:buFont typeface="Arial" panose="020B0604020202020204" pitchFamily="34" charset="0"/>
              <a:buChar char="•"/>
            </a:pPr>
            <a:endParaRPr lang="en-IN" sz="1800" dirty="0"/>
          </a:p>
        </p:txBody>
      </p:sp>
      <p:sp>
        <p:nvSpPr>
          <p:cNvPr id="4" name="Slide Number Placeholder 3">
            <a:extLst>
              <a:ext uri="{FF2B5EF4-FFF2-40B4-BE49-F238E27FC236}">
                <a16:creationId xmlns:a16="http://schemas.microsoft.com/office/drawing/2014/main" id="{47D513DF-DDBF-4A9D-B155-710BAB6B592D}"/>
              </a:ext>
            </a:extLst>
          </p:cNvPr>
          <p:cNvSpPr>
            <a:spLocks noGrp="1"/>
          </p:cNvSpPr>
          <p:nvPr>
            <p:ph type="sldNum" sz="quarter" idx="12"/>
          </p:nvPr>
        </p:nvSpPr>
        <p:spPr/>
        <p:txBody>
          <a:bodyPr/>
          <a:lstStyle/>
          <a:p>
            <a:fld id="{3BF47397-BDFB-4101-9E47-4647ADBF9273}" type="slidenum">
              <a:rPr lang="en-IN" smtClean="0"/>
              <a:t>35</a:t>
            </a:fld>
            <a:endParaRPr lang="en-IN"/>
          </a:p>
        </p:txBody>
      </p:sp>
    </p:spTree>
    <p:extLst>
      <p:ext uri="{BB962C8B-B14F-4D97-AF65-F5344CB8AC3E}">
        <p14:creationId xmlns:p14="http://schemas.microsoft.com/office/powerpoint/2010/main" val="288195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FEB2D-EF64-4CEC-8559-D31CBC95C7D1}"/>
              </a:ext>
            </a:extLst>
          </p:cNvPr>
          <p:cNvSpPr>
            <a:spLocks noGrp="1"/>
          </p:cNvSpPr>
          <p:nvPr>
            <p:ph type="title"/>
          </p:nvPr>
        </p:nvSpPr>
        <p:spPr/>
        <p:txBody>
          <a:bodyPr/>
          <a:lstStyle/>
          <a:p>
            <a:r>
              <a:rPr lang="en-US" dirty="0"/>
              <a:t>I</a:t>
            </a:r>
            <a:r>
              <a:rPr lang="en-IN" dirty="0"/>
              <a:t>important points to remember :</a:t>
            </a:r>
          </a:p>
        </p:txBody>
      </p:sp>
      <p:sp>
        <p:nvSpPr>
          <p:cNvPr id="3" name="Content Placeholder 2">
            <a:extLst>
              <a:ext uri="{FF2B5EF4-FFF2-40B4-BE49-F238E27FC236}">
                <a16:creationId xmlns:a16="http://schemas.microsoft.com/office/drawing/2014/main" id="{3AF27EAA-328F-4A1F-9042-AACC72313B1E}"/>
              </a:ext>
            </a:extLst>
          </p:cNvPr>
          <p:cNvSpPr>
            <a:spLocks noGrp="1"/>
          </p:cNvSpPr>
          <p:nvPr>
            <p:ph idx="1"/>
          </p:nvPr>
        </p:nvSpPr>
        <p:spPr/>
        <p:txBody>
          <a:bodyPr>
            <a:normAutofit lnSpcReduction="10000"/>
          </a:bodyPr>
          <a:lstStyle/>
          <a:p>
            <a:pPr>
              <a:buFont typeface="Wingdings" panose="05000000000000000000" pitchFamily="2" charset="2"/>
              <a:buChar char="Ø"/>
            </a:pPr>
            <a:r>
              <a:rPr lang="en-IN" sz="2400" dirty="0"/>
              <a:t>If income can not be applied up to 85% either due to non receipt or otherwise , than apply in form 9A for deemed application .</a:t>
            </a:r>
          </a:p>
          <a:p>
            <a:pPr>
              <a:buFont typeface="Wingdings" panose="05000000000000000000" pitchFamily="2" charset="2"/>
              <a:buChar char="Ø"/>
            </a:pPr>
            <a:r>
              <a:rPr lang="en-IN" sz="2400" dirty="0"/>
              <a:t> Then you can apply this income either in the year of receipt or Next year .</a:t>
            </a:r>
          </a:p>
          <a:p>
            <a:pPr>
              <a:buFont typeface="Wingdings" panose="05000000000000000000" pitchFamily="2" charset="2"/>
              <a:buChar char="Ø"/>
            </a:pPr>
            <a:r>
              <a:rPr lang="en-IN" sz="2400" dirty="0"/>
              <a:t> If the trust wants to accumulate the income for five years for specific purpose , than apply in form 10 and accumulate in any mode specified in section 11(5).</a:t>
            </a:r>
          </a:p>
          <a:p>
            <a:pPr>
              <a:buFont typeface="Wingdings" panose="05000000000000000000" pitchFamily="2" charset="2"/>
              <a:buChar char="Ø"/>
            </a:pPr>
            <a:r>
              <a:rPr lang="en-IN" sz="2400" dirty="0"/>
              <a:t> Both form 9A as well as form 10 has to be filed before due date of filing the return of income .</a:t>
            </a:r>
          </a:p>
          <a:p>
            <a:pPr>
              <a:buFont typeface="Wingdings" panose="05000000000000000000" pitchFamily="2" charset="2"/>
              <a:buChar char="Ø"/>
            </a:pPr>
            <a:r>
              <a:rPr lang="en-IN" sz="2400" dirty="0"/>
              <a:t>The amount so accumulated has to spend for specific purpose only , the trust can apply for change of purpose with AO , but it should be within the object .</a:t>
            </a:r>
          </a:p>
        </p:txBody>
      </p:sp>
      <p:sp>
        <p:nvSpPr>
          <p:cNvPr id="4" name="Slide Number Placeholder 3">
            <a:extLst>
              <a:ext uri="{FF2B5EF4-FFF2-40B4-BE49-F238E27FC236}">
                <a16:creationId xmlns:a16="http://schemas.microsoft.com/office/drawing/2014/main" id="{51284E67-3F94-4A20-A98A-782BDF9EF519}"/>
              </a:ext>
            </a:extLst>
          </p:cNvPr>
          <p:cNvSpPr>
            <a:spLocks noGrp="1"/>
          </p:cNvSpPr>
          <p:nvPr>
            <p:ph type="sldNum" sz="quarter" idx="12"/>
          </p:nvPr>
        </p:nvSpPr>
        <p:spPr/>
        <p:txBody>
          <a:bodyPr/>
          <a:lstStyle/>
          <a:p>
            <a:fld id="{3BF47397-BDFB-4101-9E47-4647ADBF9273}" type="slidenum">
              <a:rPr lang="en-IN" smtClean="0"/>
              <a:t>36</a:t>
            </a:fld>
            <a:endParaRPr lang="en-IN"/>
          </a:p>
        </p:txBody>
      </p:sp>
    </p:spTree>
    <p:extLst>
      <p:ext uri="{BB962C8B-B14F-4D97-AF65-F5344CB8AC3E}">
        <p14:creationId xmlns:p14="http://schemas.microsoft.com/office/powerpoint/2010/main" val="3603233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FD130-C1FA-49F3-8C8A-CBF1B2B7E96F}"/>
              </a:ext>
            </a:extLst>
          </p:cNvPr>
          <p:cNvSpPr>
            <a:spLocks noGrp="1"/>
          </p:cNvSpPr>
          <p:nvPr>
            <p:ph type="title"/>
          </p:nvPr>
        </p:nvSpPr>
        <p:spPr>
          <a:solidFill>
            <a:schemeClr val="accent3">
              <a:lumMod val="40000"/>
              <a:lumOff val="60000"/>
            </a:schemeClr>
          </a:solidFill>
        </p:spPr>
        <p:txBody>
          <a:bodyPr>
            <a:normAutofit fontScale="90000"/>
          </a:bodyPr>
          <a:lstStyle/>
          <a:p>
            <a:br>
              <a:rPr lang="en-US" dirty="0">
                <a:latin typeface="Arial Black" pitchFamily="34" charset="0"/>
              </a:rPr>
            </a:br>
            <a:r>
              <a:rPr lang="en-US" sz="3600" dirty="0">
                <a:latin typeface="Arial Black" pitchFamily="34" charset="0"/>
              </a:rPr>
              <a:t>Registration process :12 A (1) ac</a:t>
            </a:r>
            <a:br>
              <a:rPr lang="en-US" dirty="0">
                <a:latin typeface="Arial Black" pitchFamily="34" charset="0"/>
              </a:rPr>
            </a:br>
            <a:endParaRPr lang="en-IN" dirty="0">
              <a:latin typeface="Arial Black" pitchFamily="34" charset="0"/>
            </a:endParaRPr>
          </a:p>
        </p:txBody>
      </p:sp>
      <p:sp>
        <p:nvSpPr>
          <p:cNvPr id="3" name="Content Placeholder 2">
            <a:extLst>
              <a:ext uri="{FF2B5EF4-FFF2-40B4-BE49-F238E27FC236}">
                <a16:creationId xmlns:a16="http://schemas.microsoft.com/office/drawing/2014/main" id="{1B03DA90-13A5-40D6-8AD8-F013063F2082}"/>
              </a:ext>
            </a:extLst>
          </p:cNvPr>
          <p:cNvSpPr>
            <a:spLocks noGrp="1"/>
          </p:cNvSpPr>
          <p:nvPr>
            <p:ph idx="1"/>
          </p:nvPr>
        </p:nvSpPr>
        <p:spPr>
          <a:xfrm>
            <a:off x="1024128" y="2286000"/>
            <a:ext cx="9720073" cy="4572000"/>
          </a:xfrm>
        </p:spPr>
        <p:txBody>
          <a:bodyPr>
            <a:normAutofit/>
          </a:bodyPr>
          <a:lstStyle/>
          <a:p>
            <a:r>
              <a:rPr lang="en-US" sz="2000" dirty="0" err="1">
                <a:latin typeface="Arial" pitchFamily="34" charset="0"/>
                <a:cs typeface="Arial" pitchFamily="34" charset="0"/>
              </a:rPr>
              <a:t>i</a:t>
            </a:r>
            <a:r>
              <a:rPr lang="en-US" sz="2000" dirty="0">
                <a:latin typeface="Arial" pitchFamily="34" charset="0"/>
                <a:cs typeface="Arial" pitchFamily="34" charset="0"/>
              </a:rPr>
              <a:t>) All the existing registered trust , to apply fresh registration till  31</a:t>
            </a:r>
            <a:r>
              <a:rPr lang="en-US" sz="2000" baseline="30000" dirty="0">
                <a:latin typeface="Arial" pitchFamily="34" charset="0"/>
                <a:cs typeface="Arial" pitchFamily="34" charset="0"/>
              </a:rPr>
              <a:t>st</a:t>
            </a:r>
            <a:r>
              <a:rPr lang="en-US" sz="2000" dirty="0">
                <a:latin typeface="Arial" pitchFamily="34" charset="0"/>
                <a:cs typeface="Arial" pitchFamily="34" charset="0"/>
              </a:rPr>
              <a:t> March, 2022. </a:t>
            </a:r>
          </a:p>
          <a:p>
            <a:endParaRPr lang="en-US" sz="2000" dirty="0">
              <a:latin typeface="Arial" pitchFamily="34" charset="0"/>
              <a:cs typeface="Arial" pitchFamily="34" charset="0"/>
            </a:endParaRPr>
          </a:p>
          <a:p>
            <a:r>
              <a:rPr lang="en-US" sz="2000" dirty="0">
                <a:latin typeface="Arial" pitchFamily="34" charset="0"/>
                <a:cs typeface="Arial" pitchFamily="34" charset="0"/>
              </a:rPr>
              <a:t>ii) New registration will be for  five years , hence to  apply again six month prior the period of five years expires (four and half year )</a:t>
            </a:r>
          </a:p>
          <a:p>
            <a:endParaRPr lang="en-US" sz="2000" dirty="0">
              <a:latin typeface="Arial" pitchFamily="34" charset="0"/>
              <a:cs typeface="Arial" pitchFamily="34" charset="0"/>
            </a:endParaRPr>
          </a:p>
          <a:p>
            <a:r>
              <a:rPr lang="en-US" sz="2000" dirty="0">
                <a:latin typeface="Arial" pitchFamily="34" charset="0"/>
                <a:cs typeface="Arial" pitchFamily="34" charset="0"/>
              </a:rPr>
              <a:t>iii) New trust  can apply for provisional registration  to be granted for  three years , Apply for permanent registration within six month of commencement or six month prior to expiry of three years </a:t>
            </a:r>
          </a:p>
          <a:p>
            <a:r>
              <a:rPr lang="en-US" sz="2000" dirty="0">
                <a:latin typeface="Arial" pitchFamily="34" charset="0"/>
                <a:cs typeface="Arial" pitchFamily="34" charset="0"/>
              </a:rPr>
              <a:t>iv)Change in object , apply within 30 days </a:t>
            </a:r>
          </a:p>
          <a:p>
            <a:r>
              <a:rPr lang="en-US" sz="2000" dirty="0">
                <a:latin typeface="Arial" pitchFamily="34" charset="0"/>
                <a:cs typeface="Arial" pitchFamily="34" charset="0"/>
              </a:rPr>
              <a:t>v)New trust , one month prior to commencement of AY </a:t>
            </a:r>
          </a:p>
          <a:p>
            <a:endParaRPr lang="en-US" sz="2000" dirty="0">
              <a:latin typeface="Arial" pitchFamily="34" charset="0"/>
              <a:cs typeface="Arial" pitchFamily="34" charset="0"/>
            </a:endParaRPr>
          </a:p>
          <a:p>
            <a:endParaRPr lang="en-US" sz="2000" dirty="0">
              <a:latin typeface="Arial" pitchFamily="34" charset="0"/>
              <a:cs typeface="Arial" pitchFamily="34" charset="0"/>
            </a:endParaRPr>
          </a:p>
          <a:p>
            <a:pPr marL="0" indent="0">
              <a:buNone/>
            </a:pPr>
            <a:endParaRPr lang="en-US" sz="2000" dirty="0">
              <a:latin typeface="Arial" pitchFamily="34" charset="0"/>
              <a:cs typeface="Arial" pitchFamily="34" charset="0"/>
            </a:endParaRPr>
          </a:p>
          <a:p>
            <a:pPr marL="0" indent="0">
              <a:buNone/>
            </a:pPr>
            <a:endParaRPr lang="en-IN" sz="20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367BEF39-29A0-44C7-93A8-049900153458}"/>
              </a:ext>
            </a:extLst>
          </p:cNvPr>
          <p:cNvSpPr>
            <a:spLocks noGrp="1"/>
          </p:cNvSpPr>
          <p:nvPr>
            <p:ph type="sldNum" sz="quarter" idx="12"/>
          </p:nvPr>
        </p:nvSpPr>
        <p:spPr/>
        <p:txBody>
          <a:bodyPr/>
          <a:lstStyle/>
          <a:p>
            <a:fld id="{3BF47397-BDFB-4101-9E47-4647ADBF9273}" type="slidenum">
              <a:rPr lang="en-IN" smtClean="0"/>
              <a:t>37</a:t>
            </a:fld>
            <a:endParaRPr lang="en-IN"/>
          </a:p>
        </p:txBody>
      </p:sp>
    </p:spTree>
    <p:extLst>
      <p:ext uri="{BB962C8B-B14F-4D97-AF65-F5344CB8AC3E}">
        <p14:creationId xmlns:p14="http://schemas.microsoft.com/office/powerpoint/2010/main" val="2439510125"/>
      </p:ext>
    </p:extLst>
  </p:cSld>
  <p:clrMapOvr>
    <a:masterClrMapping/>
  </p:clrMapOvr>
  <p:transition spd="slow">
    <p:pull/>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E3B08-9C09-48FB-8586-4F3D20CC0ADA}"/>
              </a:ext>
            </a:extLst>
          </p:cNvPr>
          <p:cNvSpPr>
            <a:spLocks noGrp="1"/>
          </p:cNvSpPr>
          <p:nvPr>
            <p:ph type="title"/>
          </p:nvPr>
        </p:nvSpPr>
        <p:spPr>
          <a:xfrm>
            <a:off x="1024128" y="585216"/>
            <a:ext cx="9720072" cy="1132373"/>
          </a:xfrm>
          <a:solidFill>
            <a:schemeClr val="accent3">
              <a:lumMod val="40000"/>
              <a:lumOff val="60000"/>
            </a:schemeClr>
          </a:solidFill>
        </p:spPr>
        <p:txBody>
          <a:bodyPr>
            <a:normAutofit/>
          </a:bodyPr>
          <a:lstStyle/>
          <a:p>
            <a:r>
              <a:rPr lang="en-US" sz="3200" dirty="0">
                <a:latin typeface="Arial Black" pitchFamily="34" charset="0"/>
              </a:rPr>
              <a:t>Section 12 AB (replacing sec 12 AA)</a:t>
            </a:r>
            <a:endParaRPr lang="en-IN" sz="3200" dirty="0">
              <a:latin typeface="Arial Black" pitchFamily="34" charset="0"/>
            </a:endParaRPr>
          </a:p>
        </p:txBody>
      </p:sp>
      <p:sp>
        <p:nvSpPr>
          <p:cNvPr id="3" name="Content Placeholder 2">
            <a:extLst>
              <a:ext uri="{FF2B5EF4-FFF2-40B4-BE49-F238E27FC236}">
                <a16:creationId xmlns:a16="http://schemas.microsoft.com/office/drawing/2014/main" id="{39F43D5C-3282-4B83-B1BA-DA5F5F9A0B50}"/>
              </a:ext>
            </a:extLst>
          </p:cNvPr>
          <p:cNvSpPr>
            <a:spLocks noGrp="1"/>
          </p:cNvSpPr>
          <p:nvPr>
            <p:ph idx="1"/>
          </p:nvPr>
        </p:nvSpPr>
        <p:spPr>
          <a:xfrm>
            <a:off x="1097280" y="2261287"/>
            <a:ext cx="10135012" cy="4483738"/>
          </a:xfrm>
        </p:spPr>
        <p:txBody>
          <a:bodyPr>
            <a:noAutofit/>
          </a:bodyPr>
          <a:lstStyle/>
          <a:p>
            <a:r>
              <a:rPr lang="en-US" sz="2000" dirty="0" err="1">
                <a:latin typeface="Arial" pitchFamily="34" charset="0"/>
                <a:cs typeface="Arial" pitchFamily="34" charset="0"/>
              </a:rPr>
              <a:t>i</a:t>
            </a:r>
            <a:r>
              <a:rPr lang="en-US" sz="2000" dirty="0">
                <a:latin typeface="Arial" pitchFamily="34" charset="0"/>
                <a:cs typeface="Arial" pitchFamily="34" charset="0"/>
              </a:rPr>
              <a:t>) Existing registered trust will be renewed automatically but have to apply.</a:t>
            </a:r>
          </a:p>
          <a:p>
            <a:r>
              <a:rPr lang="en-US" sz="2000" dirty="0">
                <a:latin typeface="Arial" pitchFamily="34" charset="0"/>
                <a:cs typeface="Arial" pitchFamily="34" charset="0"/>
              </a:rPr>
              <a:t>ii)  in case of renewal , PCIT will  enquire about</a:t>
            </a:r>
          </a:p>
          <a:p>
            <a:r>
              <a:rPr lang="en-US" sz="2000" dirty="0">
                <a:latin typeface="Arial" pitchFamily="34" charset="0"/>
                <a:cs typeface="Arial" pitchFamily="34" charset="0"/>
              </a:rPr>
              <a:t>	a)Genuineness of the object </a:t>
            </a:r>
          </a:p>
          <a:p>
            <a:r>
              <a:rPr lang="en-US" sz="2000" dirty="0">
                <a:latin typeface="Arial" pitchFamily="34" charset="0"/>
                <a:cs typeface="Arial" pitchFamily="34" charset="0"/>
              </a:rPr>
              <a:t>	b)compliance with any other law , mandatory for the object (like FCRA, ESI/EPF)</a:t>
            </a:r>
          </a:p>
          <a:p>
            <a:r>
              <a:rPr lang="en-US" sz="2000" dirty="0">
                <a:latin typeface="Arial" pitchFamily="34" charset="0"/>
                <a:cs typeface="Arial" pitchFamily="34" charset="0"/>
              </a:rPr>
              <a:t>iii) Pending application shall be provided provisional registration</a:t>
            </a:r>
          </a:p>
          <a:p>
            <a:r>
              <a:rPr lang="en-US" sz="2000" dirty="0">
                <a:latin typeface="Arial" pitchFamily="34" charset="0"/>
                <a:cs typeface="Arial" pitchFamily="34" charset="0"/>
              </a:rPr>
              <a:t>iv) Time period for passing order </a:t>
            </a:r>
          </a:p>
          <a:p>
            <a:r>
              <a:rPr lang="en-US" sz="2000" dirty="0">
                <a:latin typeface="Arial" pitchFamily="34" charset="0"/>
                <a:cs typeface="Arial" pitchFamily="34" charset="0"/>
              </a:rPr>
              <a:t>	a) Provisional –one month</a:t>
            </a:r>
          </a:p>
          <a:p>
            <a:r>
              <a:rPr lang="en-US" sz="2000" dirty="0">
                <a:latin typeface="Arial" pitchFamily="34" charset="0"/>
                <a:cs typeface="Arial" pitchFamily="34" charset="0"/>
              </a:rPr>
              <a:t>	b)Existing  registered –three month</a:t>
            </a:r>
          </a:p>
          <a:p>
            <a:r>
              <a:rPr lang="en-US" sz="2000" dirty="0">
                <a:latin typeface="Arial" pitchFamily="34" charset="0"/>
                <a:cs typeface="Arial" pitchFamily="34" charset="0"/>
              </a:rPr>
              <a:t>	c)Renewal – six months </a:t>
            </a:r>
          </a:p>
          <a:p>
            <a:endParaRPr lang="en-IN" sz="20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FC190C2B-3098-47E6-B903-49A14836AFFD}"/>
              </a:ext>
            </a:extLst>
          </p:cNvPr>
          <p:cNvSpPr>
            <a:spLocks noGrp="1"/>
          </p:cNvSpPr>
          <p:nvPr>
            <p:ph type="sldNum" sz="quarter" idx="12"/>
          </p:nvPr>
        </p:nvSpPr>
        <p:spPr/>
        <p:txBody>
          <a:bodyPr/>
          <a:lstStyle/>
          <a:p>
            <a:fld id="{3BF47397-BDFB-4101-9E47-4647ADBF9273}" type="slidenum">
              <a:rPr lang="en-IN" smtClean="0"/>
              <a:t>38</a:t>
            </a:fld>
            <a:endParaRPr lang="en-IN"/>
          </a:p>
        </p:txBody>
      </p:sp>
    </p:spTree>
    <p:extLst>
      <p:ext uri="{BB962C8B-B14F-4D97-AF65-F5344CB8AC3E}">
        <p14:creationId xmlns:p14="http://schemas.microsoft.com/office/powerpoint/2010/main" val="639625717"/>
      </p:ext>
    </p:extLst>
  </p:cSld>
  <p:clrMapOvr>
    <a:masterClrMapping/>
  </p:clrMapOvr>
  <p:transition spd="slow">
    <p:pull/>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3CFBE-0FDD-43B1-A373-EAB008C99E9E}"/>
              </a:ext>
            </a:extLst>
          </p:cNvPr>
          <p:cNvSpPr>
            <a:spLocks noGrp="1"/>
          </p:cNvSpPr>
          <p:nvPr>
            <p:ph type="title"/>
          </p:nvPr>
        </p:nvSpPr>
        <p:spPr>
          <a:solidFill>
            <a:schemeClr val="accent3">
              <a:lumMod val="40000"/>
              <a:lumOff val="60000"/>
            </a:schemeClr>
          </a:solidFill>
        </p:spPr>
        <p:txBody>
          <a:bodyPr>
            <a:normAutofit/>
          </a:bodyPr>
          <a:lstStyle/>
          <a:p>
            <a:r>
              <a:rPr lang="en-US" sz="3200" dirty="0">
                <a:latin typeface="Arial Black" pitchFamily="34" charset="0"/>
              </a:rPr>
              <a:t>Cancellation of Registration </a:t>
            </a:r>
            <a:endParaRPr lang="en-IN" sz="3200" dirty="0">
              <a:latin typeface="Arial Black" pitchFamily="34" charset="0"/>
            </a:endParaRPr>
          </a:p>
        </p:txBody>
      </p:sp>
      <p:sp>
        <p:nvSpPr>
          <p:cNvPr id="3" name="Content Placeholder 2">
            <a:extLst>
              <a:ext uri="{FF2B5EF4-FFF2-40B4-BE49-F238E27FC236}">
                <a16:creationId xmlns:a16="http://schemas.microsoft.com/office/drawing/2014/main" id="{CF842088-5C15-4365-9EC4-3FF3019E7805}"/>
              </a:ext>
            </a:extLst>
          </p:cNvPr>
          <p:cNvSpPr>
            <a:spLocks noGrp="1"/>
          </p:cNvSpPr>
          <p:nvPr>
            <p:ph idx="1"/>
          </p:nvPr>
        </p:nvSpPr>
        <p:spPr/>
        <p:txBody>
          <a:bodyPr>
            <a:normAutofit fontScale="85000" lnSpcReduction="20000"/>
          </a:bodyPr>
          <a:lstStyle/>
          <a:p>
            <a:r>
              <a:rPr lang="en-US" sz="2000" dirty="0">
                <a:latin typeface="Arial" pitchFamily="34" charset="0"/>
                <a:cs typeface="Arial" pitchFamily="34" charset="0"/>
              </a:rPr>
              <a:t>Section 12 AB(4) – replaced by Finance Act 22</a:t>
            </a:r>
          </a:p>
          <a:p>
            <a:endParaRPr lang="en-US" sz="2000" dirty="0">
              <a:latin typeface="Arial" pitchFamily="34" charset="0"/>
              <a:cs typeface="Arial" pitchFamily="34" charset="0"/>
            </a:endParaRPr>
          </a:p>
          <a:p>
            <a:pPr>
              <a:buFont typeface="Wingdings" panose="05000000000000000000" pitchFamily="2" charset="2"/>
              <a:buChar char="Ø"/>
            </a:pPr>
            <a:r>
              <a:rPr lang="en-US" sz="2000" dirty="0">
                <a:latin typeface="Arial" pitchFamily="34" charset="0"/>
                <a:cs typeface="Arial" pitchFamily="34" charset="0"/>
              </a:rPr>
              <a:t>   </a:t>
            </a:r>
            <a:r>
              <a:rPr lang="en-IN" sz="2000" dirty="0"/>
              <a:t>Where PCIT/CIT has </a:t>
            </a:r>
            <a:r>
              <a:rPr lang="en-IN" sz="2000" dirty="0">
                <a:highlight>
                  <a:srgbClr val="FFFF00"/>
                </a:highlight>
              </a:rPr>
              <a:t>NOTICED SPECIFIED VIOLATION  </a:t>
            </a:r>
          </a:p>
          <a:p>
            <a:pPr>
              <a:buFont typeface="Wingdings" panose="05000000000000000000" pitchFamily="2" charset="2"/>
              <a:buChar char="Ø"/>
            </a:pPr>
            <a:r>
              <a:rPr lang="en-IN" sz="2000" dirty="0"/>
              <a:t> Has received reference from AO under 143(3)</a:t>
            </a:r>
          </a:p>
          <a:p>
            <a:pPr>
              <a:buFont typeface="Wingdings" panose="05000000000000000000" pitchFamily="2" charset="2"/>
              <a:buChar char="Ø"/>
            </a:pPr>
            <a:r>
              <a:rPr lang="en-IN" sz="2000" dirty="0"/>
              <a:t> Such case has been selected in accordance with risk management strategy formulated by the board</a:t>
            </a:r>
          </a:p>
          <a:p>
            <a:pPr>
              <a:buFont typeface="Wingdings" panose="05000000000000000000" pitchFamily="2" charset="2"/>
              <a:buChar char="Ø"/>
            </a:pPr>
            <a:endParaRPr lang="en-US" sz="2000" dirty="0">
              <a:latin typeface="Arial" pitchFamily="34" charset="0"/>
              <a:cs typeface="Arial" pitchFamily="34" charset="0"/>
            </a:endParaRPr>
          </a:p>
          <a:p>
            <a:pPr>
              <a:buFont typeface="Wingdings" panose="05000000000000000000" pitchFamily="2" charset="2"/>
              <a:buChar char="Ø"/>
            </a:pPr>
            <a:r>
              <a:rPr lang="en-US" sz="2000" dirty="0">
                <a:latin typeface="Arial" pitchFamily="34" charset="0"/>
                <a:cs typeface="Arial" pitchFamily="34" charset="0"/>
              </a:rPr>
              <a:t>   PCIT  may cancel registration after giving opportunity of being heard.</a:t>
            </a:r>
          </a:p>
          <a:p>
            <a:pPr marL="0" indent="0"/>
            <a:endParaRPr lang="en-US" sz="2000" dirty="0">
              <a:latin typeface="Arial" pitchFamily="34" charset="0"/>
              <a:cs typeface="Arial" pitchFamily="34" charset="0"/>
            </a:endParaRPr>
          </a:p>
          <a:p>
            <a:r>
              <a:rPr lang="en-US" sz="2000" dirty="0">
                <a:latin typeface="Arial" pitchFamily="34" charset="0"/>
                <a:cs typeface="Arial" pitchFamily="34" charset="0"/>
              </a:rPr>
              <a:t>     Section 12 AB (5) </a:t>
            </a:r>
          </a:p>
          <a:p>
            <a:pPr>
              <a:buFont typeface="Wingdings" panose="05000000000000000000" pitchFamily="2" charset="2"/>
              <a:buChar char="Ø"/>
            </a:pPr>
            <a:r>
              <a:rPr lang="en-US" sz="2000" dirty="0">
                <a:latin typeface="Arial" pitchFamily="34" charset="0"/>
                <a:cs typeface="Arial" pitchFamily="34" charset="0"/>
              </a:rPr>
              <a:t>  undue benefit to trustee as given in section 13 </a:t>
            </a:r>
          </a:p>
          <a:p>
            <a:pPr>
              <a:buFont typeface="Wingdings" panose="05000000000000000000" pitchFamily="2" charset="2"/>
              <a:buChar char="Ø"/>
            </a:pPr>
            <a:r>
              <a:rPr lang="en-US" sz="2000" dirty="0">
                <a:latin typeface="Arial" pitchFamily="34" charset="0"/>
                <a:cs typeface="Arial" pitchFamily="34" charset="0"/>
              </a:rPr>
              <a:t>violation or non compliance of any law may lead to cancellation     </a:t>
            </a:r>
            <a:endParaRPr lang="en-IN" sz="20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90105B04-9A51-43B4-9019-558ED41BD12C}"/>
              </a:ext>
            </a:extLst>
          </p:cNvPr>
          <p:cNvSpPr>
            <a:spLocks noGrp="1"/>
          </p:cNvSpPr>
          <p:nvPr>
            <p:ph type="sldNum" sz="quarter" idx="12"/>
          </p:nvPr>
        </p:nvSpPr>
        <p:spPr/>
        <p:txBody>
          <a:bodyPr/>
          <a:lstStyle/>
          <a:p>
            <a:fld id="{3BF47397-BDFB-4101-9E47-4647ADBF9273}" type="slidenum">
              <a:rPr lang="en-IN" smtClean="0"/>
              <a:t>39</a:t>
            </a:fld>
            <a:endParaRPr lang="en-IN"/>
          </a:p>
        </p:txBody>
      </p:sp>
    </p:spTree>
    <p:extLst>
      <p:ext uri="{BB962C8B-B14F-4D97-AF65-F5344CB8AC3E}">
        <p14:creationId xmlns:p14="http://schemas.microsoft.com/office/powerpoint/2010/main" val="3921295413"/>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AA82C-46F5-4BAF-9487-20CB4EEC047C}"/>
              </a:ext>
            </a:extLst>
          </p:cNvPr>
          <p:cNvSpPr>
            <a:spLocks noGrp="1"/>
          </p:cNvSpPr>
          <p:nvPr>
            <p:ph type="title"/>
          </p:nvPr>
        </p:nvSpPr>
        <p:spPr/>
        <p:txBody>
          <a:bodyPr/>
          <a:lstStyle/>
          <a:p>
            <a:r>
              <a:rPr lang="en-IN" dirty="0"/>
              <a:t>charitable trust : </a:t>
            </a:r>
            <a:r>
              <a:rPr lang="en-IN" sz="2000" dirty="0"/>
              <a:t>some complex issues</a:t>
            </a:r>
            <a:endParaRPr lang="en-IN" dirty="0"/>
          </a:p>
        </p:txBody>
      </p:sp>
      <p:sp>
        <p:nvSpPr>
          <p:cNvPr id="3" name="Content Placeholder 2">
            <a:extLst>
              <a:ext uri="{FF2B5EF4-FFF2-40B4-BE49-F238E27FC236}">
                <a16:creationId xmlns:a16="http://schemas.microsoft.com/office/drawing/2014/main" id="{0E3FBAB2-7F89-4EBE-A2CD-D691497439F0}"/>
              </a:ext>
            </a:extLst>
          </p:cNvPr>
          <p:cNvSpPr>
            <a:spLocks noGrp="1"/>
          </p:cNvSpPr>
          <p:nvPr>
            <p:ph idx="1"/>
          </p:nvPr>
        </p:nvSpPr>
        <p:spPr/>
        <p:txBody>
          <a:bodyPr/>
          <a:lstStyle/>
          <a:p>
            <a:endParaRPr lang="en-IN" dirty="0"/>
          </a:p>
        </p:txBody>
      </p:sp>
      <p:sp>
        <p:nvSpPr>
          <p:cNvPr id="4" name="Slide Number Placeholder 3">
            <a:extLst>
              <a:ext uri="{FF2B5EF4-FFF2-40B4-BE49-F238E27FC236}">
                <a16:creationId xmlns:a16="http://schemas.microsoft.com/office/drawing/2014/main" id="{F7A3C85E-1736-41D7-87C8-6D4934FE000B}"/>
              </a:ext>
            </a:extLst>
          </p:cNvPr>
          <p:cNvSpPr>
            <a:spLocks noGrp="1"/>
          </p:cNvSpPr>
          <p:nvPr>
            <p:ph type="sldNum" sz="quarter" idx="12"/>
          </p:nvPr>
        </p:nvSpPr>
        <p:spPr/>
        <p:txBody>
          <a:bodyPr/>
          <a:lstStyle/>
          <a:p>
            <a:fld id="{3BF47397-BDFB-4101-9E47-4647ADBF9273}" type="slidenum">
              <a:rPr lang="en-IN" smtClean="0"/>
              <a:t>4</a:t>
            </a:fld>
            <a:endParaRPr lang="en-IN"/>
          </a:p>
        </p:txBody>
      </p:sp>
    </p:spTree>
    <p:extLst>
      <p:ext uri="{BB962C8B-B14F-4D97-AF65-F5344CB8AC3E}">
        <p14:creationId xmlns:p14="http://schemas.microsoft.com/office/powerpoint/2010/main" val="3968683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0C401-C327-44E1-8396-1050CE10BD75}"/>
              </a:ext>
            </a:extLst>
          </p:cNvPr>
          <p:cNvSpPr>
            <a:spLocks noGrp="1"/>
          </p:cNvSpPr>
          <p:nvPr>
            <p:ph type="title"/>
          </p:nvPr>
        </p:nvSpPr>
        <p:spPr>
          <a:xfrm>
            <a:off x="1097280" y="315656"/>
            <a:ext cx="10027920" cy="548640"/>
          </a:xfrm>
          <a:solidFill>
            <a:schemeClr val="accent3">
              <a:lumMod val="40000"/>
              <a:lumOff val="60000"/>
            </a:schemeClr>
          </a:solidFill>
        </p:spPr>
        <p:txBody>
          <a:bodyPr>
            <a:normAutofit/>
          </a:bodyPr>
          <a:lstStyle/>
          <a:p>
            <a:r>
              <a:rPr lang="en-US" sz="2400" dirty="0">
                <a:latin typeface="Arial Black" pitchFamily="34" charset="0"/>
              </a:rPr>
              <a:t>Tax on accredited income :115 TD</a:t>
            </a:r>
            <a:endParaRPr lang="en-IN" sz="2400" dirty="0">
              <a:latin typeface="Arial Black" pitchFamily="34" charset="0"/>
            </a:endParaRPr>
          </a:p>
        </p:txBody>
      </p:sp>
      <p:sp>
        <p:nvSpPr>
          <p:cNvPr id="3" name="Content Placeholder 2">
            <a:extLst>
              <a:ext uri="{FF2B5EF4-FFF2-40B4-BE49-F238E27FC236}">
                <a16:creationId xmlns:a16="http://schemas.microsoft.com/office/drawing/2014/main" id="{B80A7AEA-46AF-4D31-9240-B690D303995B}"/>
              </a:ext>
            </a:extLst>
          </p:cNvPr>
          <p:cNvSpPr>
            <a:spLocks noGrp="1"/>
          </p:cNvSpPr>
          <p:nvPr>
            <p:ph idx="1"/>
          </p:nvPr>
        </p:nvSpPr>
        <p:spPr>
          <a:xfrm>
            <a:off x="1024128" y="1235676"/>
            <a:ext cx="9720073" cy="5073684"/>
          </a:xfrm>
        </p:spPr>
        <p:txBody>
          <a:bodyPr>
            <a:normAutofit/>
          </a:bodyPr>
          <a:lstStyle/>
          <a:p>
            <a:r>
              <a:rPr lang="en-US" sz="2000" dirty="0">
                <a:latin typeface="Arial" pitchFamily="34" charset="0"/>
                <a:cs typeface="Arial" pitchFamily="34" charset="0"/>
              </a:rPr>
              <a:t>115 (1)A trust or institution registered under 12 AA /12 AB has </a:t>
            </a:r>
          </a:p>
          <a:p>
            <a:r>
              <a:rPr lang="en-US" sz="2000" dirty="0" err="1">
                <a:latin typeface="Arial" pitchFamily="34" charset="0"/>
                <a:cs typeface="Arial" pitchFamily="34" charset="0"/>
              </a:rPr>
              <a:t>i</a:t>
            </a:r>
            <a:r>
              <a:rPr lang="en-US" sz="2000" dirty="0">
                <a:latin typeface="Arial" pitchFamily="34" charset="0"/>
                <a:cs typeface="Arial" pitchFamily="34" charset="0"/>
              </a:rPr>
              <a:t>) Converted in any form , which is ineligible for 12 AA</a:t>
            </a:r>
          </a:p>
          <a:p>
            <a:r>
              <a:rPr lang="en-US" sz="2000" dirty="0">
                <a:latin typeface="Arial" pitchFamily="34" charset="0"/>
                <a:cs typeface="Arial" pitchFamily="34" charset="0"/>
              </a:rPr>
              <a:t>Ii) Merged with any other entity , not having similar object &amp; 12 AA</a:t>
            </a:r>
          </a:p>
          <a:p>
            <a:r>
              <a:rPr lang="en-US" sz="2000" dirty="0">
                <a:latin typeface="Arial" pitchFamily="34" charset="0"/>
                <a:cs typeface="Arial" pitchFamily="34" charset="0"/>
              </a:rPr>
              <a:t>Iii) In  case of dissolution , fails to transfer assets with entity registered in 12 AA/10(23) (c) with in 12 month from dissolution </a:t>
            </a:r>
          </a:p>
          <a:p>
            <a:r>
              <a:rPr lang="en-US" sz="2000" dirty="0">
                <a:latin typeface="Arial" pitchFamily="34" charset="0"/>
                <a:cs typeface="Arial" pitchFamily="34" charset="0"/>
              </a:rPr>
              <a:t>Than </a:t>
            </a:r>
            <a:r>
              <a:rPr lang="en-US" sz="2000" b="1" dirty="0">
                <a:latin typeface="Arial" pitchFamily="34" charset="0"/>
                <a:cs typeface="Arial" pitchFamily="34" charset="0"/>
              </a:rPr>
              <a:t>additional</a:t>
            </a:r>
            <a:r>
              <a:rPr lang="en-US" sz="2000" dirty="0">
                <a:latin typeface="Arial" pitchFamily="34" charset="0"/>
                <a:cs typeface="Arial" pitchFamily="34" charset="0"/>
              </a:rPr>
              <a:t>  tax on </a:t>
            </a:r>
            <a:r>
              <a:rPr lang="en-US" sz="2000" b="1" dirty="0">
                <a:latin typeface="Arial" pitchFamily="34" charset="0"/>
                <a:cs typeface="Arial" pitchFamily="34" charset="0"/>
              </a:rPr>
              <a:t>accreted income will be </a:t>
            </a:r>
            <a:r>
              <a:rPr lang="en-US" sz="2000" dirty="0">
                <a:latin typeface="Arial" pitchFamily="34" charset="0"/>
                <a:cs typeface="Arial" pitchFamily="34" charset="0"/>
              </a:rPr>
              <a:t>charged at MMR on </a:t>
            </a:r>
            <a:r>
              <a:rPr lang="en-US" sz="2000" b="1" dirty="0">
                <a:latin typeface="Arial" pitchFamily="34" charset="0"/>
                <a:cs typeface="Arial" pitchFamily="34" charset="0"/>
              </a:rPr>
              <a:t>specified date </a:t>
            </a:r>
          </a:p>
          <a:p>
            <a:r>
              <a:rPr lang="en-US" sz="2000" b="1" dirty="0">
                <a:latin typeface="Arial" pitchFamily="34" charset="0"/>
                <a:cs typeface="Arial" pitchFamily="34" charset="0"/>
              </a:rPr>
              <a:t>115(2)Accreted income means </a:t>
            </a:r>
            <a:r>
              <a:rPr lang="en-US" sz="2000" dirty="0">
                <a:latin typeface="Arial" pitchFamily="34" charset="0"/>
                <a:cs typeface="Arial" pitchFamily="34" charset="0"/>
              </a:rPr>
              <a:t>FMV of assets minus liability as per rule 17 CB</a:t>
            </a:r>
          </a:p>
          <a:p>
            <a:r>
              <a:rPr lang="en-US" sz="2000" dirty="0">
                <a:latin typeface="Arial" pitchFamily="34" charset="0"/>
                <a:cs typeface="Arial" pitchFamily="34" charset="0"/>
              </a:rPr>
              <a:t>Accreted income will not include , assets created out of (</a:t>
            </a:r>
            <a:r>
              <a:rPr lang="en-US" sz="2000" dirty="0" err="1">
                <a:latin typeface="Arial" pitchFamily="34" charset="0"/>
                <a:cs typeface="Arial" pitchFamily="34" charset="0"/>
              </a:rPr>
              <a:t>i</a:t>
            </a:r>
            <a:r>
              <a:rPr lang="en-US" sz="2000" dirty="0">
                <a:latin typeface="Arial" pitchFamily="34" charset="0"/>
                <a:cs typeface="Arial" pitchFamily="34" charset="0"/>
              </a:rPr>
              <a:t>) agricultural income </a:t>
            </a:r>
          </a:p>
          <a:p>
            <a:r>
              <a:rPr lang="en-US" sz="2000" dirty="0">
                <a:latin typeface="Arial" pitchFamily="34" charset="0"/>
                <a:cs typeface="Arial" pitchFamily="34" charset="0"/>
              </a:rPr>
              <a:t>Ii) income , when trust was not registered u/s 12 AA</a:t>
            </a:r>
            <a:endParaRPr lang="en-IN" sz="20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7D886EA3-21DA-4F2A-9C5D-A00705F7CF90}"/>
              </a:ext>
            </a:extLst>
          </p:cNvPr>
          <p:cNvSpPr>
            <a:spLocks noGrp="1"/>
          </p:cNvSpPr>
          <p:nvPr>
            <p:ph type="sldNum" sz="quarter" idx="12"/>
          </p:nvPr>
        </p:nvSpPr>
        <p:spPr/>
        <p:txBody>
          <a:bodyPr/>
          <a:lstStyle/>
          <a:p>
            <a:fld id="{3BF47397-BDFB-4101-9E47-4647ADBF9273}" type="slidenum">
              <a:rPr lang="en-IN" smtClean="0"/>
              <a:t>40</a:t>
            </a:fld>
            <a:endParaRPr lang="en-IN"/>
          </a:p>
        </p:txBody>
      </p:sp>
    </p:spTree>
    <p:extLst>
      <p:ext uri="{BB962C8B-B14F-4D97-AF65-F5344CB8AC3E}">
        <p14:creationId xmlns:p14="http://schemas.microsoft.com/office/powerpoint/2010/main" val="2618164891"/>
      </p:ext>
    </p:extLst>
  </p:cSld>
  <p:clrMapOvr>
    <a:masterClrMapping/>
  </p:clrMapOvr>
  <p:transition spd="slow">
    <p:pull/>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41700-A760-4B49-874D-444F95F32541}"/>
              </a:ext>
            </a:extLst>
          </p:cNvPr>
          <p:cNvSpPr>
            <a:spLocks noGrp="1"/>
          </p:cNvSpPr>
          <p:nvPr>
            <p:ph type="title"/>
          </p:nvPr>
        </p:nvSpPr>
        <p:spPr>
          <a:solidFill>
            <a:schemeClr val="accent3">
              <a:lumMod val="40000"/>
              <a:lumOff val="60000"/>
            </a:schemeClr>
          </a:solidFill>
        </p:spPr>
        <p:txBody>
          <a:bodyPr/>
          <a:lstStyle/>
          <a:p>
            <a:r>
              <a:rPr lang="en-US" dirty="0">
                <a:latin typeface="Arial Black" pitchFamily="34" charset="0"/>
              </a:rPr>
              <a:t>Section 115 TD </a:t>
            </a:r>
            <a:endParaRPr lang="en-IN" dirty="0">
              <a:latin typeface="Arial Black" pitchFamily="34" charset="0"/>
            </a:endParaRPr>
          </a:p>
        </p:txBody>
      </p:sp>
      <p:sp>
        <p:nvSpPr>
          <p:cNvPr id="3" name="Content Placeholder 2">
            <a:extLst>
              <a:ext uri="{FF2B5EF4-FFF2-40B4-BE49-F238E27FC236}">
                <a16:creationId xmlns:a16="http://schemas.microsoft.com/office/drawing/2014/main" id="{C98A40E1-245A-44CB-9727-F0593AAF346A}"/>
              </a:ext>
            </a:extLst>
          </p:cNvPr>
          <p:cNvSpPr>
            <a:spLocks noGrp="1"/>
          </p:cNvSpPr>
          <p:nvPr>
            <p:ph idx="1"/>
          </p:nvPr>
        </p:nvSpPr>
        <p:spPr/>
        <p:txBody>
          <a:bodyPr>
            <a:normAutofit/>
          </a:bodyPr>
          <a:lstStyle/>
          <a:p>
            <a:r>
              <a:rPr lang="en-US" sz="2000" dirty="0">
                <a:latin typeface="Arial" pitchFamily="34" charset="0"/>
                <a:cs typeface="Arial" pitchFamily="34" charset="0"/>
              </a:rPr>
              <a:t>In case of dissolution of trust, if a part of assets has been transferred, those assets will not be included to calculate accredited income </a:t>
            </a:r>
          </a:p>
          <a:p>
            <a:r>
              <a:rPr lang="en-US" sz="2000" dirty="0">
                <a:latin typeface="Arial" pitchFamily="34" charset="0"/>
                <a:cs typeface="Arial" pitchFamily="34" charset="0"/>
              </a:rPr>
              <a:t>115 (3)  : a trust shall be deemed to be converted to ineligible entity</a:t>
            </a:r>
          </a:p>
          <a:p>
            <a:r>
              <a:rPr lang="en-US" sz="2000" dirty="0" err="1">
                <a:latin typeface="Arial" pitchFamily="34" charset="0"/>
                <a:cs typeface="Arial" pitchFamily="34" charset="0"/>
              </a:rPr>
              <a:t>i</a:t>
            </a:r>
            <a:r>
              <a:rPr lang="en-US" sz="2000" dirty="0">
                <a:latin typeface="Arial" pitchFamily="34" charset="0"/>
                <a:cs typeface="Arial" pitchFamily="34" charset="0"/>
              </a:rPr>
              <a:t>) if registration granted u/s 12 AA  has been cancelled </a:t>
            </a:r>
          </a:p>
          <a:p>
            <a:r>
              <a:rPr lang="en-US" sz="2000" dirty="0">
                <a:latin typeface="Arial" pitchFamily="34" charset="0"/>
                <a:cs typeface="Arial" pitchFamily="34" charset="0"/>
              </a:rPr>
              <a:t>Ii) trust changed the object and either could not apply for fresh registration or application been rejected </a:t>
            </a:r>
            <a:endParaRPr lang="en-IN" sz="20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8CE49EAE-B3F6-4226-AE99-D9AC73894C8A}"/>
              </a:ext>
            </a:extLst>
          </p:cNvPr>
          <p:cNvSpPr>
            <a:spLocks noGrp="1"/>
          </p:cNvSpPr>
          <p:nvPr>
            <p:ph type="sldNum" sz="quarter" idx="12"/>
          </p:nvPr>
        </p:nvSpPr>
        <p:spPr/>
        <p:txBody>
          <a:bodyPr/>
          <a:lstStyle/>
          <a:p>
            <a:fld id="{3BF47397-BDFB-4101-9E47-4647ADBF9273}" type="slidenum">
              <a:rPr lang="en-IN" smtClean="0"/>
              <a:t>41</a:t>
            </a:fld>
            <a:endParaRPr lang="en-IN"/>
          </a:p>
        </p:txBody>
      </p:sp>
    </p:spTree>
    <p:extLst>
      <p:ext uri="{BB962C8B-B14F-4D97-AF65-F5344CB8AC3E}">
        <p14:creationId xmlns:p14="http://schemas.microsoft.com/office/powerpoint/2010/main" val="2254862006"/>
      </p:ext>
    </p:extLst>
  </p:cSld>
  <p:clrMapOvr>
    <a:masterClrMapping/>
  </p:clrMapOvr>
  <p:transition spd="slow">
    <p:pull/>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DD321-7512-4FA6-8E4A-7BB7EF79DE62}"/>
              </a:ext>
            </a:extLst>
          </p:cNvPr>
          <p:cNvSpPr>
            <a:spLocks noGrp="1"/>
          </p:cNvSpPr>
          <p:nvPr>
            <p:ph type="title"/>
          </p:nvPr>
        </p:nvSpPr>
        <p:spPr>
          <a:solidFill>
            <a:schemeClr val="accent3">
              <a:lumMod val="40000"/>
              <a:lumOff val="60000"/>
            </a:schemeClr>
          </a:solidFill>
        </p:spPr>
        <p:txBody>
          <a:bodyPr/>
          <a:lstStyle/>
          <a:p>
            <a:r>
              <a:rPr lang="en-US" dirty="0"/>
              <a:t>Section 115 BBC –anonymous donation </a:t>
            </a:r>
            <a:endParaRPr lang="en-IN" dirty="0"/>
          </a:p>
        </p:txBody>
      </p:sp>
      <p:sp>
        <p:nvSpPr>
          <p:cNvPr id="3" name="Content Placeholder 2">
            <a:extLst>
              <a:ext uri="{FF2B5EF4-FFF2-40B4-BE49-F238E27FC236}">
                <a16:creationId xmlns:a16="http://schemas.microsoft.com/office/drawing/2014/main" id="{588E4659-AB3F-4C86-BFDA-B9D9924419D5}"/>
              </a:ext>
            </a:extLst>
          </p:cNvPr>
          <p:cNvSpPr>
            <a:spLocks noGrp="1"/>
          </p:cNvSpPr>
          <p:nvPr>
            <p:ph idx="1"/>
          </p:nvPr>
        </p:nvSpPr>
        <p:spPr/>
        <p:txBody>
          <a:bodyPr>
            <a:normAutofit/>
          </a:bodyPr>
          <a:lstStyle/>
          <a:p>
            <a:r>
              <a:rPr lang="en-US" sz="2000" dirty="0">
                <a:latin typeface="Arial" pitchFamily="34" charset="0"/>
                <a:cs typeface="Arial" pitchFamily="34" charset="0"/>
              </a:rPr>
              <a:t>Income received d by trust / institution registered u/s 11 and </a:t>
            </a:r>
          </a:p>
          <a:p>
            <a:r>
              <a:rPr lang="en-US" sz="2000" dirty="0">
                <a:latin typeface="Arial" pitchFamily="34" charset="0"/>
                <a:cs typeface="Arial" pitchFamily="34" charset="0"/>
              </a:rPr>
              <a:t>10 (23)(c) sub clause (iii ad) (iii ae) (iv &amp; v)(vi &amp; via)</a:t>
            </a:r>
          </a:p>
          <a:p>
            <a:r>
              <a:rPr lang="en-US" sz="2000" dirty="0">
                <a:latin typeface="Arial" pitchFamily="34" charset="0"/>
                <a:cs typeface="Arial" pitchFamily="34" charset="0"/>
              </a:rPr>
              <a:t>Tax @ 30 % on anonymous donation </a:t>
            </a:r>
          </a:p>
          <a:p>
            <a:r>
              <a:rPr lang="en-US" sz="2000" dirty="0" err="1">
                <a:latin typeface="Arial" pitchFamily="34" charset="0"/>
                <a:cs typeface="Arial" pitchFamily="34" charset="0"/>
              </a:rPr>
              <a:t>i</a:t>
            </a:r>
            <a:r>
              <a:rPr lang="en-US" sz="2000" dirty="0">
                <a:latin typeface="Arial" pitchFamily="34" charset="0"/>
                <a:cs typeface="Arial" pitchFamily="34" charset="0"/>
              </a:rPr>
              <a:t>) 5 % of total donation or</a:t>
            </a:r>
          </a:p>
          <a:p>
            <a:r>
              <a:rPr lang="en-US" sz="2000" dirty="0">
                <a:latin typeface="Arial" pitchFamily="34" charset="0"/>
                <a:cs typeface="Arial" pitchFamily="34" charset="0"/>
              </a:rPr>
              <a:t>ii) Rs one lac , whichever is higher </a:t>
            </a:r>
          </a:p>
          <a:p>
            <a:r>
              <a:rPr lang="en-US" sz="2000" dirty="0">
                <a:latin typeface="Arial" pitchFamily="34" charset="0"/>
                <a:cs typeface="Arial" pitchFamily="34" charset="0"/>
              </a:rPr>
              <a:t>Not applicable to </a:t>
            </a:r>
            <a:r>
              <a:rPr lang="en-US" sz="2000" b="1" dirty="0">
                <a:latin typeface="Arial" pitchFamily="34" charset="0"/>
                <a:cs typeface="Arial" pitchFamily="34" charset="0"/>
              </a:rPr>
              <a:t>religious trust or institution</a:t>
            </a:r>
          </a:p>
          <a:p>
            <a:r>
              <a:rPr lang="en-US" sz="2000" b="1" dirty="0">
                <a:latin typeface="Arial" pitchFamily="34" charset="0"/>
                <a:cs typeface="Arial" pitchFamily="34" charset="0"/>
              </a:rPr>
              <a:t>FA 2020 mandates furnishing of detail of donor by done.</a:t>
            </a:r>
          </a:p>
          <a:p>
            <a:r>
              <a:rPr lang="en-US" sz="2000" b="1" dirty="0">
                <a:latin typeface="Arial" pitchFamily="34" charset="0"/>
                <a:cs typeface="Arial" pitchFamily="34" charset="0"/>
              </a:rPr>
              <a:t>Fee u/s 234 G (Rs 200 per day ) and penalty u/s 271 K up to 1 lac</a:t>
            </a:r>
          </a:p>
          <a:p>
            <a:endParaRPr lang="en-IN" sz="20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0E12F2A8-FDA3-4576-B43F-3C760C9B49F4}"/>
              </a:ext>
            </a:extLst>
          </p:cNvPr>
          <p:cNvSpPr>
            <a:spLocks noGrp="1"/>
          </p:cNvSpPr>
          <p:nvPr>
            <p:ph type="sldNum" sz="quarter" idx="12"/>
          </p:nvPr>
        </p:nvSpPr>
        <p:spPr/>
        <p:txBody>
          <a:bodyPr/>
          <a:lstStyle/>
          <a:p>
            <a:fld id="{3BF47397-BDFB-4101-9E47-4647ADBF9273}" type="slidenum">
              <a:rPr lang="en-IN" smtClean="0"/>
              <a:t>42</a:t>
            </a:fld>
            <a:endParaRPr lang="en-IN"/>
          </a:p>
        </p:txBody>
      </p:sp>
    </p:spTree>
    <p:extLst>
      <p:ext uri="{BB962C8B-B14F-4D97-AF65-F5344CB8AC3E}">
        <p14:creationId xmlns:p14="http://schemas.microsoft.com/office/powerpoint/2010/main" val="105522082"/>
      </p:ext>
    </p:extLst>
  </p:cSld>
  <p:clrMapOvr>
    <a:masterClrMapping/>
  </p:clrMapOvr>
  <p:transition spd="slow">
    <p:pull/>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08765-9C51-446E-BB7F-8E6DBDFDB3E2}"/>
              </a:ext>
            </a:extLst>
          </p:cNvPr>
          <p:cNvSpPr>
            <a:spLocks noGrp="1"/>
          </p:cNvSpPr>
          <p:nvPr>
            <p:ph type="title"/>
          </p:nvPr>
        </p:nvSpPr>
        <p:spPr>
          <a:solidFill>
            <a:schemeClr val="accent3">
              <a:lumMod val="40000"/>
              <a:lumOff val="60000"/>
            </a:schemeClr>
          </a:solidFill>
        </p:spPr>
        <p:txBody>
          <a:bodyPr>
            <a:normAutofit/>
          </a:bodyPr>
          <a:lstStyle/>
          <a:p>
            <a:r>
              <a:rPr lang="en-US" sz="2800" dirty="0">
                <a:latin typeface="Arial Black" pitchFamily="34" charset="0"/>
              </a:rPr>
              <a:t>When tax is levied at MMR</a:t>
            </a:r>
            <a:endParaRPr lang="en-IN" sz="2800" dirty="0">
              <a:latin typeface="Arial Black" pitchFamily="34" charset="0"/>
            </a:endParaRPr>
          </a:p>
        </p:txBody>
      </p:sp>
      <p:sp>
        <p:nvSpPr>
          <p:cNvPr id="3" name="Content Placeholder 2">
            <a:extLst>
              <a:ext uri="{FF2B5EF4-FFF2-40B4-BE49-F238E27FC236}">
                <a16:creationId xmlns:a16="http://schemas.microsoft.com/office/drawing/2014/main" id="{F49B09F4-03C3-4026-ABB9-B7ED8468D688}"/>
              </a:ext>
            </a:extLst>
          </p:cNvPr>
          <p:cNvSpPr>
            <a:spLocks noGrp="1"/>
          </p:cNvSpPr>
          <p:nvPr>
            <p:ph idx="1"/>
          </p:nvPr>
        </p:nvSpPr>
        <p:spPr/>
        <p:txBody>
          <a:bodyPr>
            <a:normAutofit/>
          </a:bodyPr>
          <a:lstStyle/>
          <a:p>
            <a:pPr algn="just"/>
            <a:r>
              <a:rPr lang="en-US" sz="2000" dirty="0" err="1">
                <a:latin typeface="Arial" pitchFamily="34" charset="0"/>
                <a:cs typeface="Arial" pitchFamily="34" charset="0"/>
              </a:rPr>
              <a:t>i</a:t>
            </a:r>
            <a:r>
              <a:rPr lang="en-US" sz="2000" dirty="0">
                <a:latin typeface="Arial" pitchFamily="34" charset="0"/>
                <a:cs typeface="Arial" pitchFamily="34" charset="0"/>
              </a:rPr>
              <a:t>) </a:t>
            </a:r>
            <a:r>
              <a:rPr lang="en-US" sz="2800" dirty="0">
                <a:latin typeface="Arial" pitchFamily="34" charset="0"/>
                <a:cs typeface="Arial" pitchFamily="34" charset="0"/>
              </a:rPr>
              <a:t>If trust deed ensures any income to the benefit of specified person in section 13</a:t>
            </a:r>
          </a:p>
          <a:p>
            <a:pPr algn="just"/>
            <a:r>
              <a:rPr lang="en-US" sz="2800" dirty="0" err="1">
                <a:latin typeface="Arial" pitchFamily="34" charset="0"/>
                <a:cs typeface="Arial" pitchFamily="34" charset="0"/>
              </a:rPr>
              <a:t>Ii</a:t>
            </a:r>
            <a:r>
              <a:rPr lang="en-US" sz="2800" dirty="0">
                <a:latin typeface="Arial" pitchFamily="34" charset="0"/>
                <a:cs typeface="Arial" pitchFamily="34" charset="0"/>
              </a:rPr>
              <a:t>)Any income or property is actually applied for the benefit of specified persons</a:t>
            </a:r>
          </a:p>
          <a:p>
            <a:pPr algn="just"/>
            <a:r>
              <a:rPr lang="en-US" sz="2800" dirty="0">
                <a:latin typeface="Arial" pitchFamily="34" charset="0"/>
                <a:cs typeface="Arial" pitchFamily="34" charset="0"/>
              </a:rPr>
              <a:t>Iii) The trust funds invested other than mode of 11 (5) </a:t>
            </a:r>
            <a:endParaRPr lang="en-IN" sz="28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3128EE21-2B7B-4B72-A461-7C09B89160D9}"/>
              </a:ext>
            </a:extLst>
          </p:cNvPr>
          <p:cNvSpPr>
            <a:spLocks noGrp="1"/>
          </p:cNvSpPr>
          <p:nvPr>
            <p:ph type="sldNum" sz="quarter" idx="12"/>
          </p:nvPr>
        </p:nvSpPr>
        <p:spPr/>
        <p:txBody>
          <a:bodyPr/>
          <a:lstStyle/>
          <a:p>
            <a:fld id="{3BF47397-BDFB-4101-9E47-4647ADBF9273}" type="slidenum">
              <a:rPr lang="en-IN" smtClean="0"/>
              <a:t>43</a:t>
            </a:fld>
            <a:endParaRPr lang="en-IN"/>
          </a:p>
        </p:txBody>
      </p:sp>
    </p:spTree>
    <p:extLst>
      <p:ext uri="{BB962C8B-B14F-4D97-AF65-F5344CB8AC3E}">
        <p14:creationId xmlns:p14="http://schemas.microsoft.com/office/powerpoint/2010/main" val="2369757624"/>
      </p:ext>
    </p:extLst>
  </p:cSld>
  <p:clrMapOvr>
    <a:masterClrMapping/>
  </p:clrMapOvr>
  <p:transition spd="slow">
    <p:pull/>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CCC7C-FB0F-4530-B3B0-A8E83B57317A}"/>
              </a:ext>
            </a:extLst>
          </p:cNvPr>
          <p:cNvSpPr>
            <a:spLocks noGrp="1"/>
          </p:cNvSpPr>
          <p:nvPr>
            <p:ph type="title"/>
          </p:nvPr>
        </p:nvSpPr>
        <p:spPr/>
        <p:txBody>
          <a:bodyPr/>
          <a:lstStyle/>
          <a:p>
            <a:r>
              <a:rPr lang="en-IN" dirty="0"/>
              <a:t>IMPORTANT FORMS </a:t>
            </a:r>
          </a:p>
        </p:txBody>
      </p:sp>
      <p:graphicFrame>
        <p:nvGraphicFramePr>
          <p:cNvPr id="5" name="Table 5">
            <a:extLst>
              <a:ext uri="{FF2B5EF4-FFF2-40B4-BE49-F238E27FC236}">
                <a16:creationId xmlns:a16="http://schemas.microsoft.com/office/drawing/2014/main" id="{E3044F76-18D4-4FAB-8D4C-F1D38E1E6AF2}"/>
              </a:ext>
            </a:extLst>
          </p:cNvPr>
          <p:cNvGraphicFramePr>
            <a:graphicFrameLocks noGrp="1"/>
          </p:cNvGraphicFramePr>
          <p:nvPr>
            <p:ph idx="1"/>
            <p:extLst>
              <p:ext uri="{D42A27DB-BD31-4B8C-83A1-F6EECF244321}">
                <p14:modId xmlns:p14="http://schemas.microsoft.com/office/powerpoint/2010/main" val="110315632"/>
              </p:ext>
            </p:extLst>
          </p:nvPr>
        </p:nvGraphicFramePr>
        <p:xfrm>
          <a:off x="1096963" y="1767016"/>
          <a:ext cx="9720072" cy="4176856"/>
        </p:xfrm>
        <a:graphic>
          <a:graphicData uri="http://schemas.openxmlformats.org/drawingml/2006/table">
            <a:tbl>
              <a:tblPr firstRow="1" bandRow="1">
                <a:tableStyleId>{F5AB1C69-6EDB-4FF4-983F-18BD219EF322}</a:tableStyleId>
              </a:tblPr>
              <a:tblGrid>
                <a:gridCol w="1847167">
                  <a:extLst>
                    <a:ext uri="{9D8B030D-6E8A-4147-A177-3AD203B41FA5}">
                      <a16:colId xmlns:a16="http://schemas.microsoft.com/office/drawing/2014/main" val="1447769211"/>
                    </a:ext>
                  </a:extLst>
                </a:gridCol>
                <a:gridCol w="7872905">
                  <a:extLst>
                    <a:ext uri="{9D8B030D-6E8A-4147-A177-3AD203B41FA5}">
                      <a16:colId xmlns:a16="http://schemas.microsoft.com/office/drawing/2014/main" val="3665100281"/>
                    </a:ext>
                  </a:extLst>
                </a:gridCol>
              </a:tblGrid>
              <a:tr h="442097">
                <a:tc>
                  <a:txBody>
                    <a:bodyPr/>
                    <a:lstStyle/>
                    <a:p>
                      <a:r>
                        <a:rPr lang="en-IN" dirty="0"/>
                        <a:t>FORM 9 A</a:t>
                      </a:r>
                    </a:p>
                  </a:txBody>
                  <a:tcPr/>
                </a:tc>
                <a:tc>
                  <a:txBody>
                    <a:bodyPr/>
                    <a:lstStyle/>
                    <a:p>
                      <a:r>
                        <a:rPr lang="en-IN" dirty="0"/>
                        <a:t>APPLICATION FOR EXCERCISING OPTION IN 11 (1) EXPLANATION</a:t>
                      </a:r>
                    </a:p>
                  </a:txBody>
                  <a:tcPr/>
                </a:tc>
                <a:extLst>
                  <a:ext uri="{0D108BD9-81ED-4DB2-BD59-A6C34878D82A}">
                    <a16:rowId xmlns:a16="http://schemas.microsoft.com/office/drawing/2014/main" val="426092311"/>
                  </a:ext>
                </a:extLst>
              </a:tr>
              <a:tr h="442097">
                <a:tc>
                  <a:txBody>
                    <a:bodyPr/>
                    <a:lstStyle/>
                    <a:p>
                      <a:r>
                        <a:rPr lang="en-IN" dirty="0"/>
                        <a:t>FORM 10</a:t>
                      </a:r>
                    </a:p>
                  </a:txBody>
                  <a:tcPr/>
                </a:tc>
                <a:tc>
                  <a:txBody>
                    <a:bodyPr/>
                    <a:lstStyle/>
                    <a:p>
                      <a:r>
                        <a:rPr lang="en-IN" dirty="0"/>
                        <a:t>ACCUMULATION OF FUNDS AS PER SECTION 11 (2)</a:t>
                      </a:r>
                    </a:p>
                  </a:txBody>
                  <a:tcPr/>
                </a:tc>
                <a:extLst>
                  <a:ext uri="{0D108BD9-81ED-4DB2-BD59-A6C34878D82A}">
                    <a16:rowId xmlns:a16="http://schemas.microsoft.com/office/drawing/2014/main" val="1640091592"/>
                  </a:ext>
                </a:extLst>
              </a:tr>
              <a:tr h="442097">
                <a:tc>
                  <a:txBody>
                    <a:bodyPr/>
                    <a:lstStyle/>
                    <a:p>
                      <a:r>
                        <a:rPr lang="en-IN" dirty="0"/>
                        <a:t>FORM 10 A</a:t>
                      </a:r>
                    </a:p>
                  </a:txBody>
                  <a:tcPr/>
                </a:tc>
                <a:tc>
                  <a:txBody>
                    <a:bodyPr/>
                    <a:lstStyle/>
                    <a:p>
                      <a:r>
                        <a:rPr lang="en-IN" dirty="0"/>
                        <a:t>APPLICATION FOR REGISTRATIOM U/S 12 AA (now 12AB)</a:t>
                      </a:r>
                    </a:p>
                  </a:txBody>
                  <a:tcPr/>
                </a:tc>
                <a:extLst>
                  <a:ext uri="{0D108BD9-81ED-4DB2-BD59-A6C34878D82A}">
                    <a16:rowId xmlns:a16="http://schemas.microsoft.com/office/drawing/2014/main" val="4027062206"/>
                  </a:ext>
                </a:extLst>
              </a:tr>
              <a:tr h="442097">
                <a:tc>
                  <a:txBody>
                    <a:bodyPr/>
                    <a:lstStyle/>
                    <a:p>
                      <a:r>
                        <a:rPr lang="en-IN" dirty="0"/>
                        <a:t>Form 10 B </a:t>
                      </a:r>
                    </a:p>
                  </a:txBody>
                  <a:tcPr/>
                </a:tc>
                <a:tc>
                  <a:txBody>
                    <a:bodyPr/>
                    <a:lstStyle/>
                    <a:p>
                      <a:r>
                        <a:rPr lang="en-IN" dirty="0"/>
                        <a:t>Report of auditors ( new draft report has also been issued by CBDT , but not notified ) </a:t>
                      </a:r>
                    </a:p>
                  </a:txBody>
                  <a:tcPr/>
                </a:tc>
                <a:extLst>
                  <a:ext uri="{0D108BD9-81ED-4DB2-BD59-A6C34878D82A}">
                    <a16:rowId xmlns:a16="http://schemas.microsoft.com/office/drawing/2014/main" val="172060695"/>
                  </a:ext>
                </a:extLst>
              </a:tr>
              <a:tr h="442097">
                <a:tc>
                  <a:txBody>
                    <a:bodyPr/>
                    <a:lstStyle/>
                    <a:p>
                      <a:r>
                        <a:rPr lang="en-IN" dirty="0"/>
                        <a:t>Form 10 BB </a:t>
                      </a:r>
                    </a:p>
                  </a:txBody>
                  <a:tcPr/>
                </a:tc>
                <a:tc>
                  <a:txBody>
                    <a:bodyPr/>
                    <a:lstStyle/>
                    <a:p>
                      <a:r>
                        <a:rPr lang="en-IN" dirty="0"/>
                        <a:t>Audit report u/s 10 (23C) clause (</a:t>
                      </a:r>
                      <a:r>
                        <a:rPr lang="en-IN" dirty="0" err="1"/>
                        <a:t>iv,v,vi,via</a:t>
                      </a:r>
                      <a:r>
                        <a:rPr lang="en-IN" dirty="0"/>
                        <a:t>)</a:t>
                      </a:r>
                    </a:p>
                  </a:txBody>
                  <a:tcPr/>
                </a:tc>
                <a:extLst>
                  <a:ext uri="{0D108BD9-81ED-4DB2-BD59-A6C34878D82A}">
                    <a16:rowId xmlns:a16="http://schemas.microsoft.com/office/drawing/2014/main" val="237179810"/>
                  </a:ext>
                </a:extLst>
              </a:tr>
              <a:tr h="442097">
                <a:tc>
                  <a:txBody>
                    <a:bodyPr/>
                    <a:lstStyle/>
                    <a:p>
                      <a:r>
                        <a:rPr lang="en-IN" dirty="0"/>
                        <a:t>ITR -7</a:t>
                      </a:r>
                    </a:p>
                  </a:txBody>
                  <a:tcPr/>
                </a:tc>
                <a:tc>
                  <a:txBody>
                    <a:bodyPr/>
                    <a:lstStyle/>
                    <a:p>
                      <a:r>
                        <a:rPr lang="en-IN" dirty="0"/>
                        <a:t>Return of income </a:t>
                      </a:r>
                    </a:p>
                  </a:txBody>
                  <a:tcPr/>
                </a:tc>
                <a:extLst>
                  <a:ext uri="{0D108BD9-81ED-4DB2-BD59-A6C34878D82A}">
                    <a16:rowId xmlns:a16="http://schemas.microsoft.com/office/drawing/2014/main" val="1642456255"/>
                  </a:ext>
                </a:extLst>
              </a:tr>
              <a:tr h="442097">
                <a:tc>
                  <a:txBody>
                    <a:bodyPr/>
                    <a:lstStyle/>
                    <a:p>
                      <a:r>
                        <a:rPr lang="en-IN" dirty="0"/>
                        <a:t>139 (1A)</a:t>
                      </a:r>
                    </a:p>
                  </a:txBody>
                  <a:tcPr/>
                </a:tc>
                <a:tc>
                  <a:txBody>
                    <a:bodyPr/>
                    <a:lstStyle/>
                    <a:p>
                      <a:r>
                        <a:rPr lang="en-IN" dirty="0" err="1"/>
                        <a:t>Authour</a:t>
                      </a:r>
                      <a:r>
                        <a:rPr lang="en-IN" dirty="0"/>
                        <a:t> and trustee mandatory to have PAN </a:t>
                      </a:r>
                    </a:p>
                  </a:txBody>
                  <a:tcPr/>
                </a:tc>
                <a:extLst>
                  <a:ext uri="{0D108BD9-81ED-4DB2-BD59-A6C34878D82A}">
                    <a16:rowId xmlns:a16="http://schemas.microsoft.com/office/drawing/2014/main" val="3800007332"/>
                  </a:ext>
                </a:extLst>
              </a:tr>
              <a:tr h="442097">
                <a:tc>
                  <a:txBody>
                    <a:bodyPr/>
                    <a:lstStyle/>
                    <a:p>
                      <a:r>
                        <a:rPr lang="en-IN" dirty="0"/>
                        <a:t>139 (4A)</a:t>
                      </a:r>
                    </a:p>
                  </a:txBody>
                  <a:tcPr/>
                </a:tc>
                <a:tc>
                  <a:txBody>
                    <a:bodyPr/>
                    <a:lstStyle/>
                    <a:p>
                      <a:r>
                        <a:rPr lang="en-IN" dirty="0"/>
                        <a:t>Mandatory to file return to claim exemption u/s 11 </a:t>
                      </a:r>
                    </a:p>
                  </a:txBody>
                  <a:tcPr/>
                </a:tc>
                <a:extLst>
                  <a:ext uri="{0D108BD9-81ED-4DB2-BD59-A6C34878D82A}">
                    <a16:rowId xmlns:a16="http://schemas.microsoft.com/office/drawing/2014/main" val="1866608900"/>
                  </a:ext>
                </a:extLst>
              </a:tr>
              <a:tr h="442097">
                <a:tc>
                  <a:txBody>
                    <a:bodyPr/>
                    <a:lstStyle/>
                    <a:p>
                      <a:endParaRPr lang="en-IN" dirty="0"/>
                    </a:p>
                  </a:txBody>
                  <a:tcPr/>
                </a:tc>
                <a:tc>
                  <a:txBody>
                    <a:bodyPr/>
                    <a:lstStyle/>
                    <a:p>
                      <a:endParaRPr lang="en-IN" dirty="0"/>
                    </a:p>
                  </a:txBody>
                  <a:tcPr/>
                </a:tc>
                <a:extLst>
                  <a:ext uri="{0D108BD9-81ED-4DB2-BD59-A6C34878D82A}">
                    <a16:rowId xmlns:a16="http://schemas.microsoft.com/office/drawing/2014/main" val="389722836"/>
                  </a:ext>
                </a:extLst>
              </a:tr>
            </a:tbl>
          </a:graphicData>
        </a:graphic>
      </p:graphicFrame>
      <p:sp>
        <p:nvSpPr>
          <p:cNvPr id="4" name="Slide Number Placeholder 3">
            <a:extLst>
              <a:ext uri="{FF2B5EF4-FFF2-40B4-BE49-F238E27FC236}">
                <a16:creationId xmlns:a16="http://schemas.microsoft.com/office/drawing/2014/main" id="{963C39AA-1496-46A3-8805-3CCA5D7D4775}"/>
              </a:ext>
            </a:extLst>
          </p:cNvPr>
          <p:cNvSpPr>
            <a:spLocks noGrp="1"/>
          </p:cNvSpPr>
          <p:nvPr>
            <p:ph type="sldNum" sz="quarter" idx="12"/>
          </p:nvPr>
        </p:nvSpPr>
        <p:spPr/>
        <p:txBody>
          <a:bodyPr/>
          <a:lstStyle/>
          <a:p>
            <a:fld id="{3BF47397-BDFB-4101-9E47-4647ADBF9273}" type="slidenum">
              <a:rPr lang="en-IN" smtClean="0"/>
              <a:t>44</a:t>
            </a:fld>
            <a:endParaRPr lang="en-IN"/>
          </a:p>
        </p:txBody>
      </p:sp>
    </p:spTree>
    <p:extLst>
      <p:ext uri="{BB962C8B-B14F-4D97-AF65-F5344CB8AC3E}">
        <p14:creationId xmlns:p14="http://schemas.microsoft.com/office/powerpoint/2010/main" val="4113741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CDE9C-D635-4397-A6D2-CDF23277769D}"/>
              </a:ext>
            </a:extLst>
          </p:cNvPr>
          <p:cNvSpPr>
            <a:spLocks noGrp="1"/>
          </p:cNvSpPr>
          <p:nvPr>
            <p:ph type="title"/>
          </p:nvPr>
        </p:nvSpPr>
        <p:spPr>
          <a:solidFill>
            <a:schemeClr val="accent3">
              <a:lumMod val="20000"/>
              <a:lumOff val="80000"/>
            </a:schemeClr>
          </a:solidFill>
        </p:spPr>
        <p:txBody>
          <a:bodyPr>
            <a:normAutofit/>
          </a:bodyPr>
          <a:lstStyle/>
          <a:p>
            <a:r>
              <a:rPr lang="en-IN" sz="2800" b="1" cap="none" dirty="0">
                <a:latin typeface="Arial Black" pitchFamily="34" charset="0"/>
              </a:rPr>
              <a:t>Important Section for Charitable Trust /institution </a:t>
            </a:r>
          </a:p>
        </p:txBody>
      </p:sp>
      <p:sp>
        <p:nvSpPr>
          <p:cNvPr id="3" name="Content Placeholder 2">
            <a:extLst>
              <a:ext uri="{FF2B5EF4-FFF2-40B4-BE49-F238E27FC236}">
                <a16:creationId xmlns:a16="http://schemas.microsoft.com/office/drawing/2014/main" id="{447F634F-B118-444D-8733-060D8BF12CC1}"/>
              </a:ext>
            </a:extLst>
          </p:cNvPr>
          <p:cNvSpPr>
            <a:spLocks noGrp="1"/>
          </p:cNvSpPr>
          <p:nvPr>
            <p:ph idx="1"/>
          </p:nvPr>
        </p:nvSpPr>
        <p:spPr>
          <a:xfrm>
            <a:off x="1097279" y="2273643"/>
            <a:ext cx="10036159" cy="3788954"/>
          </a:xfrm>
        </p:spPr>
        <p:txBody>
          <a:bodyPr>
            <a:noAutofit/>
          </a:bodyPr>
          <a:lstStyle/>
          <a:p>
            <a:pPr marL="0" indent="0"/>
            <a:endParaRPr lang="en-US" sz="2000" dirty="0">
              <a:latin typeface="Arial" pitchFamily="34" charset="0"/>
              <a:cs typeface="Arial" pitchFamily="34" charset="0"/>
            </a:endParaRPr>
          </a:p>
          <a:p>
            <a:pPr>
              <a:buFont typeface="Arial" pitchFamily="34" charset="0"/>
              <a:buChar char="•"/>
            </a:pPr>
            <a:r>
              <a:rPr lang="en-US" sz="2000" dirty="0">
                <a:latin typeface="Arial" pitchFamily="34" charset="0"/>
                <a:cs typeface="Arial" pitchFamily="34" charset="0"/>
              </a:rPr>
              <a:t> Charitable Purpose  :                                    Section  2(15)</a:t>
            </a:r>
          </a:p>
          <a:p>
            <a:pPr>
              <a:buFont typeface="Arial" pitchFamily="34" charset="0"/>
              <a:buChar char="•"/>
            </a:pPr>
            <a:r>
              <a:rPr lang="en-US" sz="2000" dirty="0">
                <a:latin typeface="Arial" pitchFamily="34" charset="0"/>
                <a:cs typeface="Arial" pitchFamily="34" charset="0"/>
              </a:rPr>
              <a:t>Voluntary contribution:                                  Section 2(24)</a:t>
            </a:r>
          </a:p>
          <a:p>
            <a:pPr>
              <a:buFont typeface="Arial" pitchFamily="34" charset="0"/>
              <a:buChar char="•"/>
            </a:pPr>
            <a:r>
              <a:rPr lang="en-US" sz="2000" dirty="0">
                <a:latin typeface="Arial" pitchFamily="34" charset="0"/>
                <a:cs typeface="Arial" pitchFamily="34" charset="0"/>
              </a:rPr>
              <a:t>Educational/medical institution  :                 Section   10(23C)</a:t>
            </a:r>
          </a:p>
          <a:p>
            <a:pPr>
              <a:buFont typeface="Arial" pitchFamily="34" charset="0"/>
              <a:buChar char="•"/>
            </a:pPr>
            <a:r>
              <a:rPr lang="en-US" sz="2000" dirty="0">
                <a:latin typeface="Arial" pitchFamily="34" charset="0"/>
                <a:cs typeface="Arial" pitchFamily="34" charset="0"/>
              </a:rPr>
              <a:t> Application/registration/violation   :             Section 11,12,13</a:t>
            </a:r>
          </a:p>
          <a:p>
            <a:pPr>
              <a:buFont typeface="Arial" pitchFamily="34" charset="0"/>
              <a:buChar char="•"/>
            </a:pPr>
            <a:r>
              <a:rPr lang="en-US" sz="2000" dirty="0">
                <a:latin typeface="Arial" pitchFamily="34" charset="0"/>
                <a:cs typeface="Arial" pitchFamily="34" charset="0"/>
              </a:rPr>
              <a:t>Anonymous Donation                                     Section 1115 BBC </a:t>
            </a:r>
          </a:p>
          <a:p>
            <a:pPr>
              <a:buFont typeface="Arial" pitchFamily="34" charset="0"/>
              <a:buChar char="•"/>
            </a:pPr>
            <a:r>
              <a:rPr lang="en-US" sz="2000" dirty="0">
                <a:latin typeface="Arial" pitchFamily="34" charset="0"/>
                <a:cs typeface="Arial" pitchFamily="34" charset="0"/>
              </a:rPr>
              <a:t>Tax on Accredited Income  (EXIT TAX ) :       Section 115 TD</a:t>
            </a:r>
          </a:p>
          <a:p>
            <a:pPr>
              <a:buFont typeface="Arial" pitchFamily="34" charset="0"/>
              <a:buChar char="•"/>
            </a:pPr>
            <a:r>
              <a:rPr lang="en-US" sz="2000" dirty="0">
                <a:latin typeface="Arial" pitchFamily="34" charset="0"/>
                <a:cs typeface="Arial" pitchFamily="34" charset="0"/>
              </a:rPr>
              <a:t>When tax is to be charged at MMR      :          Section 164(2) </a:t>
            </a:r>
            <a:r>
              <a:rPr lang="en-US" sz="2000" dirty="0" err="1">
                <a:latin typeface="Arial" pitchFamily="34" charset="0"/>
                <a:cs typeface="Arial" pitchFamily="34" charset="0"/>
              </a:rPr>
              <a:t>provisio</a:t>
            </a:r>
            <a:endParaRPr lang="en-US" sz="2000" dirty="0">
              <a:latin typeface="Arial" pitchFamily="34" charset="0"/>
              <a:cs typeface="Arial" pitchFamily="34" charset="0"/>
            </a:endParaRPr>
          </a:p>
          <a:p>
            <a:pPr marL="0" indent="0"/>
            <a:endParaRPr lang="en-IN" sz="2000" dirty="0">
              <a:latin typeface="Arial" pitchFamily="34" charset="0"/>
              <a:cs typeface="Arial" pitchFamily="34" charset="0"/>
            </a:endParaRPr>
          </a:p>
          <a:p>
            <a:pPr>
              <a:buFont typeface="Arial" pitchFamily="34" charset="0"/>
              <a:buChar char="•"/>
            </a:pPr>
            <a:endParaRPr lang="en-US" sz="2000" dirty="0">
              <a:latin typeface="Arial" pitchFamily="34" charset="0"/>
              <a:cs typeface="Arial" pitchFamily="34" charset="0"/>
            </a:endParaRPr>
          </a:p>
          <a:p>
            <a:endParaRPr lang="en-US" sz="2000" dirty="0">
              <a:latin typeface="Arial" pitchFamily="34" charset="0"/>
              <a:cs typeface="Arial" pitchFamily="34" charset="0"/>
            </a:endParaRPr>
          </a:p>
          <a:p>
            <a:endParaRPr lang="en-US" sz="2000" dirty="0">
              <a:latin typeface="Arial" pitchFamily="34" charset="0"/>
              <a:cs typeface="Arial" pitchFamily="34" charset="0"/>
            </a:endParaRPr>
          </a:p>
          <a:p>
            <a:endParaRPr lang="en-US" sz="2000" dirty="0">
              <a:latin typeface="Arial" pitchFamily="34" charset="0"/>
              <a:cs typeface="Arial" pitchFamily="34" charset="0"/>
            </a:endParaRPr>
          </a:p>
          <a:p>
            <a:endParaRPr lang="en-IN" sz="20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639BFF37-7676-4F03-96FF-85C7F93EC029}"/>
              </a:ext>
            </a:extLst>
          </p:cNvPr>
          <p:cNvSpPr>
            <a:spLocks noGrp="1"/>
          </p:cNvSpPr>
          <p:nvPr>
            <p:ph type="sldNum" sz="quarter" idx="12"/>
          </p:nvPr>
        </p:nvSpPr>
        <p:spPr/>
        <p:txBody>
          <a:bodyPr/>
          <a:lstStyle/>
          <a:p>
            <a:fld id="{3BF47397-BDFB-4101-9E47-4647ADBF9273}" type="slidenum">
              <a:rPr lang="en-IN" smtClean="0"/>
              <a:t>45</a:t>
            </a:fld>
            <a:endParaRPr lang="en-IN"/>
          </a:p>
        </p:txBody>
      </p:sp>
    </p:spTree>
    <p:extLst>
      <p:ext uri="{BB962C8B-B14F-4D97-AF65-F5344CB8AC3E}">
        <p14:creationId xmlns:p14="http://schemas.microsoft.com/office/powerpoint/2010/main" val="1283023422"/>
      </p:ext>
    </p:extLst>
  </p:cSld>
  <p:clrMapOvr>
    <a:masterClrMapping/>
  </p:clrMapOvr>
  <p:transition spd="slow">
    <p:pull/>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5CC8C-0060-42F1-823D-DC4189C963E5}"/>
              </a:ext>
            </a:extLst>
          </p:cNvPr>
          <p:cNvSpPr>
            <a:spLocks noGrp="1"/>
          </p:cNvSpPr>
          <p:nvPr>
            <p:ph type="title"/>
          </p:nvPr>
        </p:nvSpPr>
        <p:spPr/>
        <p:txBody>
          <a:bodyPr/>
          <a:lstStyle/>
          <a:p>
            <a:r>
              <a:rPr lang="en-IN" i="1" dirty="0"/>
              <a:t>Thank you </a:t>
            </a:r>
          </a:p>
        </p:txBody>
      </p:sp>
      <p:sp>
        <p:nvSpPr>
          <p:cNvPr id="3" name="Content Placeholder 2">
            <a:extLst>
              <a:ext uri="{FF2B5EF4-FFF2-40B4-BE49-F238E27FC236}">
                <a16:creationId xmlns:a16="http://schemas.microsoft.com/office/drawing/2014/main" id="{E8F8B6A3-DF7B-49E7-A500-BE8889EC8082}"/>
              </a:ext>
            </a:extLst>
          </p:cNvPr>
          <p:cNvSpPr>
            <a:spLocks noGrp="1"/>
          </p:cNvSpPr>
          <p:nvPr>
            <p:ph idx="1"/>
          </p:nvPr>
        </p:nvSpPr>
        <p:spPr>
          <a:xfrm>
            <a:off x="1060623" y="1560576"/>
            <a:ext cx="9601196" cy="4550070"/>
          </a:xfrm>
        </p:spPr>
        <p:txBody>
          <a:bodyPr>
            <a:normAutofit/>
          </a:bodyPr>
          <a:lstStyle/>
          <a:p>
            <a:r>
              <a:rPr lang="en-IN" dirty="0"/>
              <a:t>Please feel free to contact us </a:t>
            </a:r>
          </a:p>
          <a:p>
            <a:endParaRPr lang="en-IN" dirty="0"/>
          </a:p>
          <a:p>
            <a:r>
              <a:rPr lang="en-IN" dirty="0"/>
              <a:t>CA SUNIL GARG, 9811015509</a:t>
            </a:r>
          </a:p>
          <a:p>
            <a:r>
              <a:rPr lang="en-IN" dirty="0"/>
              <a:t>CA RAJ CHAWLA , 9811081083</a:t>
            </a:r>
          </a:p>
          <a:p>
            <a:endParaRPr lang="en-IN" dirty="0"/>
          </a:p>
          <a:p>
            <a:endParaRPr lang="en-IN" dirty="0"/>
          </a:p>
          <a:p>
            <a:r>
              <a:rPr lang="en-IN" dirty="0"/>
              <a:t>DELHI *GURUGRAM *FARIDABAD </a:t>
            </a:r>
          </a:p>
          <a:p>
            <a:endParaRPr lang="en-IN" dirty="0"/>
          </a:p>
        </p:txBody>
      </p:sp>
    </p:spTree>
    <p:extLst>
      <p:ext uri="{BB962C8B-B14F-4D97-AF65-F5344CB8AC3E}">
        <p14:creationId xmlns:p14="http://schemas.microsoft.com/office/powerpoint/2010/main" val="68716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32583-8B22-4D33-9A96-A25BEEC53AEA}"/>
              </a:ext>
            </a:extLst>
          </p:cNvPr>
          <p:cNvSpPr>
            <a:spLocks noGrp="1"/>
          </p:cNvSpPr>
          <p:nvPr>
            <p:ph type="title"/>
          </p:nvPr>
        </p:nvSpPr>
        <p:spPr>
          <a:xfrm>
            <a:off x="1024128" y="585216"/>
            <a:ext cx="9720072" cy="872881"/>
          </a:xfrm>
        </p:spPr>
        <p:txBody>
          <a:bodyPr>
            <a:normAutofit/>
          </a:bodyPr>
          <a:lstStyle/>
          <a:p>
            <a:r>
              <a:rPr lang="en-US" sz="2800" dirty="0"/>
              <a:t>Basic rules : one`s </a:t>
            </a:r>
            <a:endParaRPr lang="en-IN" sz="2800" dirty="0"/>
          </a:p>
        </p:txBody>
      </p:sp>
      <p:sp>
        <p:nvSpPr>
          <p:cNvPr id="3" name="Content Placeholder 2">
            <a:extLst>
              <a:ext uri="{FF2B5EF4-FFF2-40B4-BE49-F238E27FC236}">
                <a16:creationId xmlns:a16="http://schemas.microsoft.com/office/drawing/2014/main" id="{46FE3883-75BC-40BD-B5B5-2B0E7CA8646F}"/>
              </a:ext>
            </a:extLst>
          </p:cNvPr>
          <p:cNvSpPr>
            <a:spLocks noGrp="1"/>
          </p:cNvSpPr>
          <p:nvPr>
            <p:ph idx="1"/>
          </p:nvPr>
        </p:nvSpPr>
        <p:spPr>
          <a:xfrm>
            <a:off x="1024128" y="1606378"/>
            <a:ext cx="9720073" cy="4702982"/>
          </a:xfrm>
        </p:spPr>
        <p:txBody>
          <a:bodyPr>
            <a:normAutofit/>
          </a:bodyPr>
          <a:lstStyle/>
          <a:p>
            <a:pPr>
              <a:buFont typeface="Arial" panose="020B0604020202020204" pitchFamily="34" charset="0"/>
              <a:buChar char="•"/>
            </a:pPr>
            <a:r>
              <a:rPr lang="en-US" sz="2800" dirty="0">
                <a:solidFill>
                  <a:srgbClr val="FF0000"/>
                </a:solidFill>
              </a:rPr>
              <a:t>Once</a:t>
            </a:r>
            <a:r>
              <a:rPr lang="en-US" sz="2800" b="0" dirty="0"/>
              <a:t> a charity is always a charity  </a:t>
            </a:r>
          </a:p>
          <a:p>
            <a:pPr>
              <a:buFont typeface="Arial" panose="020B0604020202020204" pitchFamily="34" charset="0"/>
              <a:buChar char="•"/>
            </a:pPr>
            <a:r>
              <a:rPr lang="en-US" sz="2800" dirty="0">
                <a:solidFill>
                  <a:srgbClr val="FF0000"/>
                </a:solidFill>
              </a:rPr>
              <a:t>Once</a:t>
            </a:r>
            <a:r>
              <a:rPr lang="en-US" sz="2800" b="0" dirty="0"/>
              <a:t> exemption is available u/s 11 (1) : </a:t>
            </a:r>
            <a:r>
              <a:rPr lang="en-US" sz="2800" dirty="0"/>
              <a:t>income not to be charged head wise .</a:t>
            </a:r>
          </a:p>
          <a:p>
            <a:pPr>
              <a:buFont typeface="Arial" panose="020B0604020202020204" pitchFamily="34" charset="0"/>
              <a:buChar char="•"/>
            </a:pPr>
            <a:r>
              <a:rPr lang="en-US" sz="2800" dirty="0">
                <a:solidFill>
                  <a:srgbClr val="FF0000"/>
                </a:solidFill>
              </a:rPr>
              <a:t>Once</a:t>
            </a:r>
            <a:r>
              <a:rPr lang="en-US" sz="2800" dirty="0"/>
              <a:t> </a:t>
            </a:r>
            <a:r>
              <a:rPr lang="en-US" sz="2800" b="0" dirty="0"/>
              <a:t>income of trust categorize  as </a:t>
            </a:r>
            <a:r>
              <a:rPr lang="en-US" sz="2800" dirty="0"/>
              <a:t>business income </a:t>
            </a:r>
            <a:r>
              <a:rPr lang="en-US" sz="2800" b="0" dirty="0"/>
              <a:t>: section 28 to 44 C will be applicable including TAX AUDIT </a:t>
            </a:r>
          </a:p>
          <a:p>
            <a:pPr>
              <a:buFont typeface="Arial" panose="020B0604020202020204" pitchFamily="34" charset="0"/>
              <a:buChar char="•"/>
            </a:pPr>
            <a:endParaRPr lang="en-US" sz="2800" b="0" dirty="0"/>
          </a:p>
          <a:p>
            <a:pPr>
              <a:buFont typeface="Arial" panose="020B0604020202020204" pitchFamily="34" charset="0"/>
              <a:buChar char="•"/>
            </a:pPr>
            <a:r>
              <a:rPr lang="en-US" sz="2800" dirty="0">
                <a:solidFill>
                  <a:srgbClr val="FF0000"/>
                </a:solidFill>
              </a:rPr>
              <a:t>Once</a:t>
            </a:r>
            <a:r>
              <a:rPr lang="en-US" sz="2800" dirty="0"/>
              <a:t> </a:t>
            </a:r>
            <a:r>
              <a:rPr lang="en-US" sz="2800" b="0" dirty="0"/>
              <a:t>Accumulated  should not be donated </a:t>
            </a:r>
          </a:p>
          <a:p>
            <a:pPr marL="0" indent="0"/>
            <a:r>
              <a:rPr lang="en-US" sz="2000" b="0" dirty="0"/>
              <a:t>                                   If donated out of normal accumulation (15 %) – no application </a:t>
            </a:r>
          </a:p>
          <a:p>
            <a:pPr marL="0" indent="0"/>
            <a:r>
              <a:rPr lang="en-US" sz="2000" b="0" dirty="0"/>
              <a:t>                                   if donated out of accumulated funds (sec 11(2) – taxable income </a:t>
            </a:r>
            <a:r>
              <a:rPr lang="en-US" sz="2000" dirty="0"/>
              <a:t> </a:t>
            </a:r>
          </a:p>
          <a:p>
            <a:endParaRPr lang="en-IN" dirty="0"/>
          </a:p>
        </p:txBody>
      </p:sp>
      <p:sp>
        <p:nvSpPr>
          <p:cNvPr id="4" name="Slide Number Placeholder 3">
            <a:extLst>
              <a:ext uri="{FF2B5EF4-FFF2-40B4-BE49-F238E27FC236}">
                <a16:creationId xmlns:a16="http://schemas.microsoft.com/office/drawing/2014/main" id="{25D74072-AF07-4924-B57B-3F45C28B212B}"/>
              </a:ext>
            </a:extLst>
          </p:cNvPr>
          <p:cNvSpPr>
            <a:spLocks noGrp="1"/>
          </p:cNvSpPr>
          <p:nvPr>
            <p:ph type="sldNum" sz="quarter" idx="12"/>
          </p:nvPr>
        </p:nvSpPr>
        <p:spPr/>
        <p:txBody>
          <a:bodyPr/>
          <a:lstStyle/>
          <a:p>
            <a:fld id="{3BF47397-BDFB-4101-9E47-4647ADBF9273}" type="slidenum">
              <a:rPr lang="en-IN" smtClean="0"/>
              <a:t>5</a:t>
            </a:fld>
            <a:endParaRPr lang="en-IN"/>
          </a:p>
        </p:txBody>
      </p:sp>
    </p:spTree>
    <p:extLst>
      <p:ext uri="{BB962C8B-B14F-4D97-AF65-F5344CB8AC3E}">
        <p14:creationId xmlns:p14="http://schemas.microsoft.com/office/powerpoint/2010/main" val="3548005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23A5D-5DA2-4E70-BFA3-213FFDE08893}"/>
              </a:ext>
            </a:extLst>
          </p:cNvPr>
          <p:cNvSpPr>
            <a:spLocks noGrp="1"/>
          </p:cNvSpPr>
          <p:nvPr>
            <p:ph type="title"/>
          </p:nvPr>
        </p:nvSpPr>
        <p:spPr/>
        <p:txBody>
          <a:bodyPr>
            <a:normAutofit/>
          </a:bodyPr>
          <a:lstStyle/>
          <a:p>
            <a:r>
              <a:rPr lang="en-US" sz="3200" dirty="0"/>
              <a:t>Basic rules to  foll0w : </a:t>
            </a:r>
            <a:r>
              <a:rPr lang="en-US" sz="3200" dirty="0" err="1"/>
              <a:t>two`S</a:t>
            </a:r>
            <a:endParaRPr lang="en-IN" sz="3200" dirty="0"/>
          </a:p>
        </p:txBody>
      </p:sp>
      <p:sp>
        <p:nvSpPr>
          <p:cNvPr id="3" name="Content Placeholder 2">
            <a:extLst>
              <a:ext uri="{FF2B5EF4-FFF2-40B4-BE49-F238E27FC236}">
                <a16:creationId xmlns:a16="http://schemas.microsoft.com/office/drawing/2014/main" id="{1804B572-A753-4843-8F86-373F446E24A5}"/>
              </a:ext>
            </a:extLst>
          </p:cNvPr>
          <p:cNvSpPr>
            <a:spLocks noGrp="1"/>
          </p:cNvSpPr>
          <p:nvPr>
            <p:ph idx="1"/>
          </p:nvPr>
        </p:nvSpPr>
        <p:spPr>
          <a:xfrm>
            <a:off x="1066800" y="1745674"/>
            <a:ext cx="10165492" cy="4999350"/>
          </a:xfrm>
        </p:spPr>
        <p:txBody>
          <a:bodyPr>
            <a:normAutofit/>
          </a:bodyPr>
          <a:lstStyle/>
          <a:p>
            <a:pPr>
              <a:buFont typeface="Arial" panose="020B0604020202020204" pitchFamily="34" charset="0"/>
              <a:buChar char="•"/>
            </a:pPr>
            <a:r>
              <a:rPr lang="en-US" sz="2400" dirty="0"/>
              <a:t>Two   definition : Business</a:t>
            </a:r>
            <a:r>
              <a:rPr lang="en-US" sz="2400" b="0" dirty="0"/>
              <a:t> (section 2(13) vs </a:t>
            </a:r>
            <a:r>
              <a:rPr lang="en-US" sz="2400" dirty="0"/>
              <a:t>charitable purpose </a:t>
            </a:r>
            <a:r>
              <a:rPr lang="en-US" sz="2400" b="0" dirty="0"/>
              <a:t>(section 2(15)</a:t>
            </a:r>
          </a:p>
          <a:p>
            <a:pPr>
              <a:buFont typeface="Arial" panose="020B0604020202020204" pitchFamily="34" charset="0"/>
              <a:buChar char="•"/>
            </a:pPr>
            <a:r>
              <a:rPr lang="en-US" sz="2400" dirty="0"/>
              <a:t>Two</a:t>
            </a:r>
            <a:r>
              <a:rPr lang="en-US" sz="2400" b="0" dirty="0"/>
              <a:t> important aspect to be followed : </a:t>
            </a:r>
            <a:r>
              <a:rPr lang="en-US" sz="2400" dirty="0"/>
              <a:t>Object and Application </a:t>
            </a:r>
          </a:p>
          <a:p>
            <a:pPr>
              <a:buFont typeface="Arial" panose="020B0604020202020204" pitchFamily="34" charset="0"/>
              <a:buChar char="•"/>
            </a:pPr>
            <a:r>
              <a:rPr lang="en-US" sz="2400" dirty="0"/>
              <a:t>Two</a:t>
            </a:r>
            <a:r>
              <a:rPr lang="en-US" sz="2400" b="0" dirty="0"/>
              <a:t> Violation either in </a:t>
            </a:r>
            <a:r>
              <a:rPr lang="en-US" sz="2400" dirty="0"/>
              <a:t>object or application will lead to taxability .</a:t>
            </a:r>
          </a:p>
          <a:p>
            <a:pPr>
              <a:buFont typeface="Arial" panose="020B0604020202020204" pitchFamily="34" charset="0"/>
              <a:buChar char="•"/>
            </a:pPr>
            <a:r>
              <a:rPr lang="en-US" sz="2400" dirty="0"/>
              <a:t>Two </a:t>
            </a:r>
            <a:r>
              <a:rPr lang="en-US" sz="2400" b="0" dirty="0"/>
              <a:t>non compliance  </a:t>
            </a:r>
            <a:r>
              <a:rPr lang="en-US" sz="2400" dirty="0"/>
              <a:t>:Diversion of income  &amp;  non compliance of any other law will </a:t>
            </a:r>
            <a:r>
              <a:rPr lang="en-US" sz="2400" b="0" dirty="0"/>
              <a:t>lead                </a:t>
            </a:r>
            <a:r>
              <a:rPr lang="en-US" sz="2400" dirty="0"/>
              <a:t>cancellation of registration </a:t>
            </a:r>
            <a:r>
              <a:rPr lang="en-US" sz="2400" b="0" dirty="0"/>
              <a:t>(sec 12 AA(4) (circular 21/2016)</a:t>
            </a:r>
            <a:endParaRPr lang="en-US" sz="2400" dirty="0"/>
          </a:p>
          <a:p>
            <a:pPr>
              <a:buFont typeface="Arial" panose="020B0604020202020204" pitchFamily="34" charset="0"/>
              <a:buChar char="•"/>
            </a:pPr>
            <a:r>
              <a:rPr lang="en-US" sz="2400" dirty="0"/>
              <a:t>Two Changes    : object (apply afresh ) vs change of management  no effect  </a:t>
            </a:r>
          </a:p>
          <a:p>
            <a:pPr>
              <a:buFont typeface="Arial" panose="020B0604020202020204" pitchFamily="34" charset="0"/>
              <a:buChar char="•"/>
            </a:pPr>
            <a:r>
              <a:rPr lang="en-US" sz="2400" dirty="0"/>
              <a:t>Two</a:t>
            </a:r>
            <a:r>
              <a:rPr lang="en-US" sz="2400" b="0" dirty="0"/>
              <a:t>   important condition : </a:t>
            </a:r>
            <a:r>
              <a:rPr lang="en-US" sz="2400" dirty="0"/>
              <a:t>irrevocable transfer </a:t>
            </a:r>
            <a:r>
              <a:rPr lang="en-US" sz="2400" b="0" dirty="0"/>
              <a:t>and </a:t>
            </a:r>
            <a:r>
              <a:rPr lang="en-US" sz="2400" dirty="0"/>
              <a:t>no benefit to interested parties </a:t>
            </a:r>
          </a:p>
          <a:p>
            <a:pPr>
              <a:buFont typeface="Arial" panose="020B0604020202020204" pitchFamily="34" charset="0"/>
              <a:buChar char="•"/>
            </a:pPr>
            <a:r>
              <a:rPr lang="en-US" sz="2400" dirty="0"/>
              <a:t>Both revenue a</a:t>
            </a:r>
            <a:r>
              <a:rPr lang="en-US" sz="2400" b="0" dirty="0"/>
              <a:t>nd </a:t>
            </a:r>
            <a:r>
              <a:rPr lang="en-US" sz="2400" dirty="0"/>
              <a:t>capital expenditure </a:t>
            </a:r>
            <a:r>
              <a:rPr lang="en-US" sz="2400" b="0" dirty="0"/>
              <a:t>can be taken as application u/s 11 (1)</a:t>
            </a:r>
          </a:p>
          <a:p>
            <a:pPr>
              <a:buFont typeface="Arial" panose="020B0604020202020204" pitchFamily="34" charset="0"/>
              <a:buChar char="•"/>
            </a:pPr>
            <a:endParaRPr lang="en-US" sz="20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IN" dirty="0"/>
          </a:p>
        </p:txBody>
      </p:sp>
      <p:sp>
        <p:nvSpPr>
          <p:cNvPr id="4" name="Slide Number Placeholder 3">
            <a:extLst>
              <a:ext uri="{FF2B5EF4-FFF2-40B4-BE49-F238E27FC236}">
                <a16:creationId xmlns:a16="http://schemas.microsoft.com/office/drawing/2014/main" id="{69748F92-16D3-4209-8885-A7BE161C4B67}"/>
              </a:ext>
            </a:extLst>
          </p:cNvPr>
          <p:cNvSpPr>
            <a:spLocks noGrp="1"/>
          </p:cNvSpPr>
          <p:nvPr>
            <p:ph type="sldNum" sz="quarter" idx="12"/>
          </p:nvPr>
        </p:nvSpPr>
        <p:spPr/>
        <p:txBody>
          <a:bodyPr/>
          <a:lstStyle/>
          <a:p>
            <a:fld id="{3BF47397-BDFB-4101-9E47-4647ADBF9273}" type="slidenum">
              <a:rPr lang="en-IN" smtClean="0"/>
              <a:t>6</a:t>
            </a:fld>
            <a:endParaRPr lang="en-IN"/>
          </a:p>
        </p:txBody>
      </p:sp>
    </p:spTree>
    <p:extLst>
      <p:ext uri="{BB962C8B-B14F-4D97-AF65-F5344CB8AC3E}">
        <p14:creationId xmlns:p14="http://schemas.microsoft.com/office/powerpoint/2010/main" val="773409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79D29-9050-41EE-8B77-624EA78AFB43}"/>
              </a:ext>
            </a:extLst>
          </p:cNvPr>
          <p:cNvSpPr>
            <a:spLocks noGrp="1"/>
          </p:cNvSpPr>
          <p:nvPr>
            <p:ph type="title"/>
          </p:nvPr>
        </p:nvSpPr>
        <p:spPr/>
        <p:txBody>
          <a:bodyPr/>
          <a:lstStyle/>
          <a:p>
            <a:r>
              <a:rPr lang="en-IN" dirty="0"/>
              <a:t>11.</a:t>
            </a:r>
            <a:r>
              <a:rPr lang="en-IN" sz="3200" dirty="0"/>
              <a:t>Income from property held for charitable or religious purpose </a:t>
            </a:r>
          </a:p>
        </p:txBody>
      </p:sp>
      <p:sp>
        <p:nvSpPr>
          <p:cNvPr id="3" name="Content Placeholder 2">
            <a:extLst>
              <a:ext uri="{FF2B5EF4-FFF2-40B4-BE49-F238E27FC236}">
                <a16:creationId xmlns:a16="http://schemas.microsoft.com/office/drawing/2014/main" id="{0754ACA1-665B-4164-9725-F3FA24CA7000}"/>
              </a:ext>
            </a:extLst>
          </p:cNvPr>
          <p:cNvSpPr>
            <a:spLocks noGrp="1"/>
          </p:cNvSpPr>
          <p:nvPr>
            <p:ph idx="1"/>
          </p:nvPr>
        </p:nvSpPr>
        <p:spPr/>
        <p:txBody>
          <a:bodyPr/>
          <a:lstStyle/>
          <a:p>
            <a:r>
              <a:rPr lang="en-IN" dirty="0"/>
              <a:t>Subject to provisions of section 60 to 63 , following income shall not be included in the total income of previous year of the person in receipt of the income : </a:t>
            </a:r>
          </a:p>
          <a:p>
            <a:r>
              <a:rPr lang="en-IN" dirty="0"/>
              <a:t>(a) income from property held under trust wholly for charitable or religious purposes to the extent to which such income is applied to such purposes in INDIA and where any such income is accumulated or set apart for application to such purposes in INDIA , to the extent to which the income so accumulated or set apart is not in excess of 15 % of the income from such property . </a:t>
            </a:r>
          </a:p>
        </p:txBody>
      </p:sp>
      <p:sp>
        <p:nvSpPr>
          <p:cNvPr id="4" name="Slide Number Placeholder 3">
            <a:extLst>
              <a:ext uri="{FF2B5EF4-FFF2-40B4-BE49-F238E27FC236}">
                <a16:creationId xmlns:a16="http://schemas.microsoft.com/office/drawing/2014/main" id="{09C23986-4727-4A7E-A795-DBBA78949B32}"/>
              </a:ext>
            </a:extLst>
          </p:cNvPr>
          <p:cNvSpPr>
            <a:spLocks noGrp="1"/>
          </p:cNvSpPr>
          <p:nvPr>
            <p:ph type="sldNum" sz="quarter" idx="12"/>
          </p:nvPr>
        </p:nvSpPr>
        <p:spPr/>
        <p:txBody>
          <a:bodyPr/>
          <a:lstStyle/>
          <a:p>
            <a:fld id="{3BF47397-BDFB-4101-9E47-4647ADBF9273}" type="slidenum">
              <a:rPr lang="en-IN" smtClean="0"/>
              <a:t>7</a:t>
            </a:fld>
            <a:endParaRPr lang="en-IN"/>
          </a:p>
        </p:txBody>
      </p:sp>
    </p:spTree>
    <p:extLst>
      <p:ext uri="{BB962C8B-B14F-4D97-AF65-F5344CB8AC3E}">
        <p14:creationId xmlns:p14="http://schemas.microsoft.com/office/powerpoint/2010/main" val="2914907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27E72-7002-4D6B-833B-FFAA4BB47553}"/>
              </a:ext>
            </a:extLst>
          </p:cNvPr>
          <p:cNvSpPr>
            <a:spLocks noGrp="1"/>
          </p:cNvSpPr>
          <p:nvPr>
            <p:ph type="title"/>
          </p:nvPr>
        </p:nvSpPr>
        <p:spPr>
          <a:solidFill>
            <a:schemeClr val="accent3">
              <a:lumMod val="40000"/>
              <a:lumOff val="60000"/>
            </a:schemeClr>
          </a:solidFill>
        </p:spPr>
        <p:txBody>
          <a:bodyPr>
            <a:normAutofit/>
          </a:bodyPr>
          <a:lstStyle/>
          <a:p>
            <a:r>
              <a:rPr lang="en-US" sz="2800" b="1" dirty="0">
                <a:latin typeface="Arial Black" pitchFamily="34" charset="0"/>
              </a:rPr>
              <a:t>CHARITABLE PURPOSE :  2(15)</a:t>
            </a:r>
            <a:endParaRPr lang="en-IN" sz="2800" b="1" dirty="0">
              <a:latin typeface="Arial Black" pitchFamily="34" charset="0"/>
            </a:endParaRPr>
          </a:p>
        </p:txBody>
      </p:sp>
      <p:sp>
        <p:nvSpPr>
          <p:cNvPr id="3" name="Content Placeholder 2">
            <a:extLst>
              <a:ext uri="{FF2B5EF4-FFF2-40B4-BE49-F238E27FC236}">
                <a16:creationId xmlns:a16="http://schemas.microsoft.com/office/drawing/2014/main" id="{7A6DF7D6-404B-4E67-B4D4-1D4A2D35EC78}"/>
              </a:ext>
            </a:extLst>
          </p:cNvPr>
          <p:cNvSpPr>
            <a:spLocks noGrp="1"/>
          </p:cNvSpPr>
          <p:nvPr>
            <p:ph idx="1"/>
          </p:nvPr>
        </p:nvSpPr>
        <p:spPr>
          <a:xfrm>
            <a:off x="959493" y="2174789"/>
            <a:ext cx="9877840" cy="4097995"/>
          </a:xfrm>
        </p:spPr>
        <p:txBody>
          <a:bodyPr>
            <a:normAutofit lnSpcReduction="10000"/>
          </a:bodyPr>
          <a:lstStyle/>
          <a:p>
            <a:r>
              <a:rPr lang="en-US" sz="2000" dirty="0">
                <a:latin typeface="Arial" pitchFamily="34" charset="0"/>
                <a:cs typeface="Arial" pitchFamily="34" charset="0"/>
              </a:rPr>
              <a:t>I) RELIEF TO THE POOR</a:t>
            </a:r>
          </a:p>
          <a:p>
            <a:r>
              <a:rPr lang="en-US" sz="2000" dirty="0">
                <a:latin typeface="Arial" pitchFamily="34" charset="0"/>
                <a:cs typeface="Arial" pitchFamily="34" charset="0"/>
              </a:rPr>
              <a:t>II) EDUCATION</a:t>
            </a:r>
          </a:p>
          <a:p>
            <a:r>
              <a:rPr lang="en-US" sz="2000" dirty="0">
                <a:latin typeface="Arial" pitchFamily="34" charset="0"/>
                <a:cs typeface="Arial" pitchFamily="34" charset="0"/>
              </a:rPr>
              <a:t>III) MEDICAL RELIEF </a:t>
            </a:r>
          </a:p>
          <a:p>
            <a:r>
              <a:rPr lang="en-US" sz="2000" dirty="0">
                <a:latin typeface="Arial" pitchFamily="34" charset="0"/>
                <a:cs typeface="Arial" pitchFamily="34" charset="0"/>
              </a:rPr>
              <a:t>IV)  YOGA </a:t>
            </a:r>
          </a:p>
          <a:p>
            <a:r>
              <a:rPr lang="en-US" sz="2000" dirty="0">
                <a:latin typeface="Arial" pitchFamily="34" charset="0"/>
                <a:cs typeface="Arial" pitchFamily="34" charset="0"/>
              </a:rPr>
              <a:t>(V) PRESERVATION OF ENVIRONMENT (INCL WATERSHEDS, FOREST  </a:t>
            </a:r>
            <a:r>
              <a:rPr lang="en-US" sz="2000" dirty="0" err="1">
                <a:latin typeface="Arial" pitchFamily="34" charset="0"/>
                <a:cs typeface="Arial" pitchFamily="34" charset="0"/>
              </a:rPr>
              <a:t>etc</a:t>
            </a:r>
            <a:r>
              <a:rPr lang="en-US" sz="2000" dirty="0">
                <a:latin typeface="Arial" pitchFamily="34" charset="0"/>
                <a:cs typeface="Arial" pitchFamily="34" charset="0"/>
              </a:rPr>
              <a:t>)</a:t>
            </a:r>
          </a:p>
          <a:p>
            <a:r>
              <a:rPr lang="en-US" sz="2000" dirty="0">
                <a:latin typeface="Arial" pitchFamily="34" charset="0"/>
                <a:cs typeface="Arial" pitchFamily="34" charset="0"/>
              </a:rPr>
              <a:t>(VI) PRESERVATION OF MONUMENTS OR PLACES OR OBJECTS OF ARTISTIC</a:t>
            </a:r>
          </a:p>
          <a:p>
            <a:r>
              <a:rPr lang="en-US" sz="2000" dirty="0">
                <a:latin typeface="Arial" pitchFamily="34" charset="0"/>
                <a:cs typeface="Arial" pitchFamily="34" charset="0"/>
              </a:rPr>
              <a:t> OR HISTORIC INTEREST </a:t>
            </a:r>
          </a:p>
          <a:p>
            <a:r>
              <a:rPr lang="en-US" sz="2000" dirty="0">
                <a:latin typeface="Arial" pitchFamily="34" charset="0"/>
                <a:cs typeface="Arial" pitchFamily="34" charset="0"/>
              </a:rPr>
              <a:t>(VII) </a:t>
            </a:r>
            <a:r>
              <a:rPr lang="en-US" sz="2000" b="1" dirty="0">
                <a:latin typeface="Arial" pitchFamily="34" charset="0"/>
                <a:cs typeface="Arial" pitchFamily="34" charset="0"/>
              </a:rPr>
              <a:t>ADVANCEMENT OF ANY OTHER OBJECTS OF GENERAL PUBLIC UTILITY </a:t>
            </a:r>
          </a:p>
          <a:p>
            <a:r>
              <a:rPr lang="en-US" sz="2000" dirty="0">
                <a:latin typeface="Arial" pitchFamily="34" charset="0"/>
                <a:cs typeface="Arial" pitchFamily="34" charset="0"/>
              </a:rPr>
              <a:t>        ( in the last limb , receipt from commercial activity should not exceed 20 % of total receipt  )</a:t>
            </a:r>
          </a:p>
          <a:p>
            <a:endParaRPr lang="en-US" sz="2000" b="1" dirty="0">
              <a:latin typeface="Arial" pitchFamily="34" charset="0"/>
              <a:cs typeface="Arial" pitchFamily="34" charset="0"/>
            </a:endParaRPr>
          </a:p>
          <a:p>
            <a:endParaRPr lang="en-IN" sz="2000" dirty="0">
              <a:latin typeface="Arial" pitchFamily="34" charset="0"/>
              <a:cs typeface="Arial" pitchFamily="34" charset="0"/>
            </a:endParaRPr>
          </a:p>
          <a:p>
            <a:endParaRPr lang="en-IN" sz="2000"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E655084F-AAD8-4199-B9F8-3E8F486634A3}"/>
              </a:ext>
            </a:extLst>
          </p:cNvPr>
          <p:cNvSpPr>
            <a:spLocks noGrp="1"/>
          </p:cNvSpPr>
          <p:nvPr>
            <p:ph type="sldNum" sz="quarter" idx="12"/>
          </p:nvPr>
        </p:nvSpPr>
        <p:spPr/>
        <p:txBody>
          <a:bodyPr/>
          <a:lstStyle/>
          <a:p>
            <a:fld id="{3BF47397-BDFB-4101-9E47-4647ADBF9273}" type="slidenum">
              <a:rPr lang="en-IN" smtClean="0"/>
              <a:t>8</a:t>
            </a:fld>
            <a:endParaRPr lang="en-IN"/>
          </a:p>
        </p:txBody>
      </p:sp>
    </p:spTree>
    <p:extLst>
      <p:ext uri="{BB962C8B-B14F-4D97-AF65-F5344CB8AC3E}">
        <p14:creationId xmlns:p14="http://schemas.microsoft.com/office/powerpoint/2010/main" val="3732812475"/>
      </p:ext>
    </p:extLst>
  </p:cSld>
  <p:clrMapOvr>
    <a:masterClrMapping/>
  </p:clrMapOvr>
  <p:transition spd="slow">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555A6EE0-E5A2-43A7-9EDA-46E20ACEDD56}"/>
              </a:ext>
            </a:extLst>
          </p:cNvPr>
          <p:cNvGraphicFramePr>
            <a:graphicFrameLocks noGrp="1"/>
          </p:cNvGraphicFramePr>
          <p:nvPr>
            <p:ph idx="1"/>
          </p:nvPr>
        </p:nvGraphicFramePr>
        <p:xfrm>
          <a:off x="1173462" y="988541"/>
          <a:ext cx="10120614" cy="5869457"/>
        </p:xfrm>
        <a:graphic>
          <a:graphicData uri="http://schemas.openxmlformats.org/drawingml/2006/table">
            <a:tbl>
              <a:tblPr firstRow="1" bandRow="1">
                <a:tableStyleId>{F5AB1C69-6EDB-4FF4-983F-18BD219EF322}</a:tableStyleId>
              </a:tblPr>
              <a:tblGrid>
                <a:gridCol w="1823260">
                  <a:extLst>
                    <a:ext uri="{9D8B030D-6E8A-4147-A177-3AD203B41FA5}">
                      <a16:colId xmlns:a16="http://schemas.microsoft.com/office/drawing/2014/main" val="1013146644"/>
                    </a:ext>
                  </a:extLst>
                </a:gridCol>
                <a:gridCol w="8297354">
                  <a:extLst>
                    <a:ext uri="{9D8B030D-6E8A-4147-A177-3AD203B41FA5}">
                      <a16:colId xmlns:a16="http://schemas.microsoft.com/office/drawing/2014/main" val="2319872752"/>
                    </a:ext>
                  </a:extLst>
                </a:gridCol>
              </a:tblGrid>
              <a:tr h="723995">
                <a:tc>
                  <a:txBody>
                    <a:bodyPr/>
                    <a:lstStyle/>
                    <a:p>
                      <a:r>
                        <a:rPr lang="en-IN" dirty="0"/>
                        <a:t>11 (1) (a)</a:t>
                      </a:r>
                    </a:p>
                  </a:txBody>
                  <a:tcPr/>
                </a:tc>
                <a:tc>
                  <a:txBody>
                    <a:bodyPr/>
                    <a:lstStyle/>
                    <a:p>
                      <a:pPr algn="ctr"/>
                      <a:r>
                        <a:rPr lang="en-IN" dirty="0"/>
                        <a:t>Applied /accumulated /set apart  in INDIA  (85 %)</a:t>
                      </a:r>
                    </a:p>
                  </a:txBody>
                  <a:tcPr/>
                </a:tc>
                <a:extLst>
                  <a:ext uri="{0D108BD9-81ED-4DB2-BD59-A6C34878D82A}">
                    <a16:rowId xmlns:a16="http://schemas.microsoft.com/office/drawing/2014/main" val="1929040485"/>
                  </a:ext>
                </a:extLst>
              </a:tr>
              <a:tr h="723995">
                <a:tc>
                  <a:txBody>
                    <a:bodyPr/>
                    <a:lstStyle/>
                    <a:p>
                      <a:r>
                        <a:rPr lang="en-IN" dirty="0"/>
                        <a:t>11(1)(d)</a:t>
                      </a:r>
                    </a:p>
                  </a:txBody>
                  <a:tcPr/>
                </a:tc>
                <a:tc>
                  <a:txBody>
                    <a:bodyPr/>
                    <a:lstStyle/>
                    <a:p>
                      <a:r>
                        <a:rPr lang="en-IN" dirty="0"/>
                        <a:t>Corpus donation (with specific direction from donor ) exempt </a:t>
                      </a:r>
                    </a:p>
                  </a:txBody>
                  <a:tcPr/>
                </a:tc>
                <a:extLst>
                  <a:ext uri="{0D108BD9-81ED-4DB2-BD59-A6C34878D82A}">
                    <a16:rowId xmlns:a16="http://schemas.microsoft.com/office/drawing/2014/main" val="1312697223"/>
                  </a:ext>
                </a:extLst>
              </a:tr>
              <a:tr h="723995">
                <a:tc>
                  <a:txBody>
                    <a:bodyPr/>
                    <a:lstStyle/>
                    <a:p>
                      <a:r>
                        <a:rPr lang="en-IN" dirty="0"/>
                        <a:t>Explanation (1)1</a:t>
                      </a:r>
                    </a:p>
                  </a:txBody>
                  <a:tcPr/>
                </a:tc>
                <a:tc>
                  <a:txBody>
                    <a:bodyPr/>
                    <a:lstStyle/>
                    <a:p>
                      <a:r>
                        <a:rPr lang="en-IN" dirty="0"/>
                        <a:t>15 % of income of trust as well as voluntary contribution </a:t>
                      </a:r>
                    </a:p>
                  </a:txBody>
                  <a:tcPr/>
                </a:tc>
                <a:extLst>
                  <a:ext uri="{0D108BD9-81ED-4DB2-BD59-A6C34878D82A}">
                    <a16:rowId xmlns:a16="http://schemas.microsoft.com/office/drawing/2014/main" val="2927455962"/>
                  </a:ext>
                </a:extLst>
              </a:tr>
              <a:tr h="924368">
                <a:tc>
                  <a:txBody>
                    <a:bodyPr/>
                    <a:lstStyle/>
                    <a:p>
                      <a:r>
                        <a:rPr lang="en-IN" dirty="0"/>
                        <a:t>Explanation (1)2</a:t>
                      </a:r>
                    </a:p>
                  </a:txBody>
                  <a:tcPr/>
                </a:tc>
                <a:tc>
                  <a:txBody>
                    <a:bodyPr/>
                    <a:lstStyle/>
                    <a:p>
                      <a:r>
                        <a:rPr lang="en-IN" dirty="0"/>
                        <a:t>Application falls short due to non receipt/or any other reason may be spent in the year of receipt/immediately following year </a:t>
                      </a:r>
                    </a:p>
                  </a:txBody>
                  <a:tcPr/>
                </a:tc>
                <a:extLst>
                  <a:ext uri="{0D108BD9-81ED-4DB2-BD59-A6C34878D82A}">
                    <a16:rowId xmlns:a16="http://schemas.microsoft.com/office/drawing/2014/main" val="19709021"/>
                  </a:ext>
                </a:extLst>
              </a:tr>
              <a:tr h="924368">
                <a:tc>
                  <a:txBody>
                    <a:bodyPr/>
                    <a:lstStyle/>
                    <a:p>
                      <a:r>
                        <a:rPr lang="en-IN" dirty="0"/>
                        <a:t>11 (1B)</a:t>
                      </a:r>
                    </a:p>
                  </a:txBody>
                  <a:tcPr/>
                </a:tc>
                <a:tc>
                  <a:txBody>
                    <a:bodyPr/>
                    <a:lstStyle/>
                    <a:p>
                      <a:r>
                        <a:rPr lang="en-IN" dirty="0"/>
                        <a:t>Apply with AO in form 9 before due date of ITR </a:t>
                      </a:r>
                    </a:p>
                    <a:p>
                      <a:r>
                        <a:rPr lang="en-IN" dirty="0"/>
                        <a:t>But if not applied at the time of receipt , than it will be taxable </a:t>
                      </a:r>
                    </a:p>
                  </a:txBody>
                  <a:tcPr/>
                </a:tc>
                <a:extLst>
                  <a:ext uri="{0D108BD9-81ED-4DB2-BD59-A6C34878D82A}">
                    <a16:rowId xmlns:a16="http://schemas.microsoft.com/office/drawing/2014/main" val="308409597"/>
                  </a:ext>
                </a:extLst>
              </a:tr>
              <a:tr h="924368">
                <a:tc>
                  <a:txBody>
                    <a:bodyPr/>
                    <a:lstStyle/>
                    <a:p>
                      <a:r>
                        <a:rPr lang="en-IN" dirty="0"/>
                        <a:t>Explanation 2</a:t>
                      </a:r>
                    </a:p>
                  </a:txBody>
                  <a:tcPr/>
                </a:tc>
                <a:tc>
                  <a:txBody>
                    <a:bodyPr/>
                    <a:lstStyle/>
                    <a:p>
                      <a:r>
                        <a:rPr lang="en-IN" dirty="0"/>
                        <a:t>Corpus donation out of current year income to other trust u/s 12 AA , will not be application </a:t>
                      </a:r>
                    </a:p>
                  </a:txBody>
                  <a:tcPr/>
                </a:tc>
                <a:extLst>
                  <a:ext uri="{0D108BD9-81ED-4DB2-BD59-A6C34878D82A}">
                    <a16:rowId xmlns:a16="http://schemas.microsoft.com/office/drawing/2014/main" val="4088589587"/>
                  </a:ext>
                </a:extLst>
              </a:tr>
              <a:tr h="924368">
                <a:tc>
                  <a:txBody>
                    <a:bodyPr/>
                    <a:lstStyle/>
                    <a:p>
                      <a:r>
                        <a:rPr lang="en-IN" dirty="0"/>
                        <a:t>Explanation 3</a:t>
                      </a:r>
                    </a:p>
                  </a:txBody>
                  <a:tcPr/>
                </a:tc>
                <a:tc>
                  <a:txBody>
                    <a:bodyPr/>
                    <a:lstStyle/>
                    <a:p>
                      <a:r>
                        <a:rPr lang="en-IN" dirty="0"/>
                        <a:t>Provision of 40 A(3) /3A &amp; 40(a)(</a:t>
                      </a:r>
                      <a:r>
                        <a:rPr lang="en-IN" dirty="0" err="1"/>
                        <a:t>ia</a:t>
                      </a:r>
                      <a:r>
                        <a:rPr lang="en-IN" dirty="0"/>
                        <a:t>) shall apply mutatis mutandis for calculating application . If default , will not be treated as application  </a:t>
                      </a:r>
                    </a:p>
                  </a:txBody>
                  <a:tcPr/>
                </a:tc>
                <a:extLst>
                  <a:ext uri="{0D108BD9-81ED-4DB2-BD59-A6C34878D82A}">
                    <a16:rowId xmlns:a16="http://schemas.microsoft.com/office/drawing/2014/main" val="1996694272"/>
                  </a:ext>
                </a:extLst>
              </a:tr>
            </a:tbl>
          </a:graphicData>
        </a:graphic>
      </p:graphicFrame>
      <p:sp>
        <p:nvSpPr>
          <p:cNvPr id="4" name="Slide Number Placeholder 3">
            <a:extLst>
              <a:ext uri="{FF2B5EF4-FFF2-40B4-BE49-F238E27FC236}">
                <a16:creationId xmlns:a16="http://schemas.microsoft.com/office/drawing/2014/main" id="{FDF12C5B-87E9-4DF3-8A59-FEF2D747FBC8}"/>
              </a:ext>
            </a:extLst>
          </p:cNvPr>
          <p:cNvSpPr>
            <a:spLocks noGrp="1"/>
          </p:cNvSpPr>
          <p:nvPr>
            <p:ph type="sldNum" sz="quarter" idx="12"/>
          </p:nvPr>
        </p:nvSpPr>
        <p:spPr/>
        <p:txBody>
          <a:bodyPr/>
          <a:lstStyle/>
          <a:p>
            <a:fld id="{3BF47397-BDFB-4101-9E47-4647ADBF9273}" type="slidenum">
              <a:rPr lang="en-IN" smtClean="0"/>
              <a:t>9</a:t>
            </a:fld>
            <a:endParaRPr lang="en-IN"/>
          </a:p>
        </p:txBody>
      </p:sp>
      <p:sp>
        <p:nvSpPr>
          <p:cNvPr id="7" name="Title 1">
            <a:extLst>
              <a:ext uri="{FF2B5EF4-FFF2-40B4-BE49-F238E27FC236}">
                <a16:creationId xmlns:a16="http://schemas.microsoft.com/office/drawing/2014/main" id="{30BE6979-84D4-4B55-8359-83F5DD6F500C}"/>
              </a:ext>
            </a:extLst>
          </p:cNvPr>
          <p:cNvSpPr>
            <a:spLocks noGrp="1"/>
          </p:cNvSpPr>
          <p:nvPr>
            <p:ph type="title"/>
          </p:nvPr>
        </p:nvSpPr>
        <p:spPr>
          <a:xfrm>
            <a:off x="1023938" y="296562"/>
            <a:ext cx="9813925" cy="889301"/>
          </a:xfrm>
        </p:spPr>
        <p:txBody>
          <a:bodyPr>
            <a:normAutofit fontScale="90000"/>
          </a:bodyPr>
          <a:lstStyle/>
          <a:p>
            <a:r>
              <a:rPr lang="en-IN" sz="3600" dirty="0"/>
              <a:t>Income from property held for charitable or religious purpose </a:t>
            </a:r>
            <a:br>
              <a:rPr lang="en-IN" dirty="0"/>
            </a:br>
            <a:endParaRPr lang="en-IN" dirty="0"/>
          </a:p>
        </p:txBody>
      </p:sp>
    </p:spTree>
    <p:extLst>
      <p:ext uri="{BB962C8B-B14F-4D97-AF65-F5344CB8AC3E}">
        <p14:creationId xmlns:p14="http://schemas.microsoft.com/office/powerpoint/2010/main" val="30722824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2653</TotalTime>
  <Words>4495</Words>
  <Application>Microsoft Office PowerPoint</Application>
  <PresentationFormat>Widescreen</PresentationFormat>
  <Paragraphs>417</Paragraphs>
  <Slides>46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Aharoni</vt:lpstr>
      <vt:lpstr>Arial</vt:lpstr>
      <vt:lpstr>Arial Black</vt:lpstr>
      <vt:lpstr>Calibri</vt:lpstr>
      <vt:lpstr>Tw Cen MT</vt:lpstr>
      <vt:lpstr>Tw Cen MT Condensed</vt:lpstr>
      <vt:lpstr>Wingdings</vt:lpstr>
      <vt:lpstr>Wingdings 3</vt:lpstr>
      <vt:lpstr>Integral</vt:lpstr>
      <vt:lpstr>Taxation/assessment  of Charitable Trust or Institution   </vt:lpstr>
      <vt:lpstr>Meaning &amp; types of trust/ngo/npo</vt:lpstr>
      <vt:lpstr> charitable trust : some complex issues </vt:lpstr>
      <vt:lpstr>charitable trust : some complex issues</vt:lpstr>
      <vt:lpstr>Basic rules : one`s </vt:lpstr>
      <vt:lpstr>Basic rules to  foll0w : two`S</vt:lpstr>
      <vt:lpstr>11.Income from property held for charitable or religious purpose </vt:lpstr>
      <vt:lpstr>CHARITABLE PURPOSE :  2(15)</vt:lpstr>
      <vt:lpstr>Income from property held for charitable or religious purpose  </vt:lpstr>
      <vt:lpstr>Income from property held for charitable or religious purpose  </vt:lpstr>
      <vt:lpstr>Capital gain/ accumulation of income  </vt:lpstr>
      <vt:lpstr>Business income of trust </vt:lpstr>
      <vt:lpstr>Explanation added by fa , 2022</vt:lpstr>
      <vt:lpstr>Section 11 not to apply : if violation done </vt:lpstr>
      <vt:lpstr>Sec 13 continued……</vt:lpstr>
      <vt:lpstr>Amendment by finance act 2021</vt:lpstr>
      <vt:lpstr>Amendment by finance act 2021 no set off or deduction or allowance of any excess application </vt:lpstr>
      <vt:lpstr>CHRITABLE TRUST : amendment by fa-22</vt:lpstr>
      <vt:lpstr>(i)Ensuring their effective monitoring and implementation</vt:lpstr>
      <vt:lpstr>(1.2) Penalty for passing on unreasonable benefits to trustee or specified persons.(      Section 13(1)(c )  </vt:lpstr>
      <vt:lpstr>(i)Ensuring their effective monitoring and implementation</vt:lpstr>
      <vt:lpstr>(i) Ensuring their effective monitoring and implementation : power to revoke cancellation </vt:lpstr>
      <vt:lpstr>Power to revoke registration : specific violation </vt:lpstr>
      <vt:lpstr>Power to revoke registration : specific violation </vt:lpstr>
      <vt:lpstr>(ii) Bringing consistency in the provisions of two exemption  regimes</vt:lpstr>
      <vt:lpstr>(ii) Bringing consistency in the provisions of two exemption the regimes</vt:lpstr>
      <vt:lpstr>Bringing consistency in the provisions of two exemption the regimes</vt:lpstr>
      <vt:lpstr>Bringing consistency in the provisions of two exemption the regimes</vt:lpstr>
      <vt:lpstr>. (3)Providing clarity on taxation in certain circumstance :     section 13(10 &amp;11) and 22 nd  23 rd provisio to section 10(23 ) ( c )      </vt:lpstr>
      <vt:lpstr>Providing clarity on taxation in certain circumstance : cont</vt:lpstr>
      <vt:lpstr> 2 .Providing clarity on taxation in certain circumstance</vt:lpstr>
      <vt:lpstr>2 .Providing clarity on taxation in certain circumstance</vt:lpstr>
      <vt:lpstr> Providing clarity on taxation in certain circumstance </vt:lpstr>
      <vt:lpstr>Providing clarity on taxation in certain circumstance</vt:lpstr>
      <vt:lpstr>Important points to remember </vt:lpstr>
      <vt:lpstr>Iimportant points to remember :</vt:lpstr>
      <vt:lpstr> Registration process :12 A (1) ac </vt:lpstr>
      <vt:lpstr>Section 12 AB (replacing sec 12 AA)</vt:lpstr>
      <vt:lpstr>Cancellation of Registration </vt:lpstr>
      <vt:lpstr>Tax on accredited income :115 TD</vt:lpstr>
      <vt:lpstr>Section 115 TD </vt:lpstr>
      <vt:lpstr>Section 115 BBC –anonymous donation </vt:lpstr>
      <vt:lpstr>When tax is levied at MMR</vt:lpstr>
      <vt:lpstr>IMPORTANT FORMS </vt:lpstr>
      <vt:lpstr>Important Section for Charitable Trust /institution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Charitable trust –formation and taxation</dc:title>
  <dc:creator>sunil garg</dc:creator>
  <cp:lastModifiedBy>sunil garg</cp:lastModifiedBy>
  <cp:revision>185</cp:revision>
  <dcterms:created xsi:type="dcterms:W3CDTF">2020-05-18T10:27:20Z</dcterms:created>
  <dcterms:modified xsi:type="dcterms:W3CDTF">2022-04-29T09:23:12Z</dcterms:modified>
</cp:coreProperties>
</file>