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7" r:id="rId10"/>
    <p:sldId id="268" r:id="rId11"/>
    <p:sldId id="264" r:id="rId12"/>
    <p:sldId id="265" r:id="rId13"/>
    <p:sldId id="266" r:id="rId14"/>
  </p:sldIdLst>
  <p:sldSz cx="12192000" cy="6858000"/>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9777F-46BA-CA92-CA02-C1CB93540C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EDC7F12-7935-D882-CD26-408EADA804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84AD211-D845-F5FC-92CD-59DC97C5E9CB}"/>
              </a:ext>
            </a:extLst>
          </p:cNvPr>
          <p:cNvSpPr>
            <a:spLocks noGrp="1"/>
          </p:cNvSpPr>
          <p:nvPr>
            <p:ph type="dt" sz="half" idx="10"/>
          </p:nvPr>
        </p:nvSpPr>
        <p:spPr/>
        <p:txBody>
          <a:bodyPr/>
          <a:lstStyle/>
          <a:p>
            <a:fld id="{12070EF1-158F-43CA-A76A-467AF60C00D1}" type="datetimeFigureOut">
              <a:rPr lang="en-IN" smtClean="0"/>
              <a:t>13-05-2023</a:t>
            </a:fld>
            <a:endParaRPr lang="en-IN"/>
          </a:p>
        </p:txBody>
      </p:sp>
      <p:sp>
        <p:nvSpPr>
          <p:cNvPr id="5" name="Footer Placeholder 4">
            <a:extLst>
              <a:ext uri="{FF2B5EF4-FFF2-40B4-BE49-F238E27FC236}">
                <a16:creationId xmlns:a16="http://schemas.microsoft.com/office/drawing/2014/main" id="{159E06C5-055D-080F-6DA8-E32AD2AD458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6134DB1-4025-434A-86DF-8FEA04BD2258}"/>
              </a:ext>
            </a:extLst>
          </p:cNvPr>
          <p:cNvSpPr>
            <a:spLocks noGrp="1"/>
          </p:cNvSpPr>
          <p:nvPr>
            <p:ph type="sldNum" sz="quarter" idx="12"/>
          </p:nvPr>
        </p:nvSpPr>
        <p:spPr/>
        <p:txBody>
          <a:bodyPr/>
          <a:lstStyle/>
          <a:p>
            <a:fld id="{67597330-6D77-4BC2-801A-7B8C3177E522}" type="slidenum">
              <a:rPr lang="en-IN" smtClean="0"/>
              <a:t>‹#›</a:t>
            </a:fld>
            <a:endParaRPr lang="en-IN"/>
          </a:p>
        </p:txBody>
      </p:sp>
    </p:spTree>
    <p:extLst>
      <p:ext uri="{BB962C8B-B14F-4D97-AF65-F5344CB8AC3E}">
        <p14:creationId xmlns:p14="http://schemas.microsoft.com/office/powerpoint/2010/main" val="834006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D8BD4-33AE-FFA2-737D-7060AF9E6B3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D8A8597-3DD2-1581-4462-C448FF54C6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C63F992-3CC6-547D-B9EF-6C5D6B4D5C40}"/>
              </a:ext>
            </a:extLst>
          </p:cNvPr>
          <p:cNvSpPr>
            <a:spLocks noGrp="1"/>
          </p:cNvSpPr>
          <p:nvPr>
            <p:ph type="dt" sz="half" idx="10"/>
          </p:nvPr>
        </p:nvSpPr>
        <p:spPr/>
        <p:txBody>
          <a:bodyPr/>
          <a:lstStyle/>
          <a:p>
            <a:fld id="{12070EF1-158F-43CA-A76A-467AF60C00D1}" type="datetimeFigureOut">
              <a:rPr lang="en-IN" smtClean="0"/>
              <a:t>13-05-2023</a:t>
            </a:fld>
            <a:endParaRPr lang="en-IN"/>
          </a:p>
        </p:txBody>
      </p:sp>
      <p:sp>
        <p:nvSpPr>
          <p:cNvPr id="5" name="Footer Placeholder 4">
            <a:extLst>
              <a:ext uri="{FF2B5EF4-FFF2-40B4-BE49-F238E27FC236}">
                <a16:creationId xmlns:a16="http://schemas.microsoft.com/office/drawing/2014/main" id="{C076E837-BB63-921A-E3A6-84FE82B22F8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E414753-8B39-4120-931D-BE961F78B8BB}"/>
              </a:ext>
            </a:extLst>
          </p:cNvPr>
          <p:cNvSpPr>
            <a:spLocks noGrp="1"/>
          </p:cNvSpPr>
          <p:nvPr>
            <p:ph type="sldNum" sz="quarter" idx="12"/>
          </p:nvPr>
        </p:nvSpPr>
        <p:spPr/>
        <p:txBody>
          <a:bodyPr/>
          <a:lstStyle/>
          <a:p>
            <a:fld id="{67597330-6D77-4BC2-801A-7B8C3177E522}" type="slidenum">
              <a:rPr lang="en-IN" smtClean="0"/>
              <a:t>‹#›</a:t>
            </a:fld>
            <a:endParaRPr lang="en-IN"/>
          </a:p>
        </p:txBody>
      </p:sp>
    </p:spTree>
    <p:extLst>
      <p:ext uri="{BB962C8B-B14F-4D97-AF65-F5344CB8AC3E}">
        <p14:creationId xmlns:p14="http://schemas.microsoft.com/office/powerpoint/2010/main" val="4215091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A047E2-A40E-B836-117E-BF53CB5A2AA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420D41C-BA1F-F5CC-12B0-A7EC1E1329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309A23B-6B67-F1E9-015F-641179265331}"/>
              </a:ext>
            </a:extLst>
          </p:cNvPr>
          <p:cNvSpPr>
            <a:spLocks noGrp="1"/>
          </p:cNvSpPr>
          <p:nvPr>
            <p:ph type="dt" sz="half" idx="10"/>
          </p:nvPr>
        </p:nvSpPr>
        <p:spPr/>
        <p:txBody>
          <a:bodyPr/>
          <a:lstStyle/>
          <a:p>
            <a:fld id="{12070EF1-158F-43CA-A76A-467AF60C00D1}" type="datetimeFigureOut">
              <a:rPr lang="en-IN" smtClean="0"/>
              <a:t>13-05-2023</a:t>
            </a:fld>
            <a:endParaRPr lang="en-IN"/>
          </a:p>
        </p:txBody>
      </p:sp>
      <p:sp>
        <p:nvSpPr>
          <p:cNvPr id="5" name="Footer Placeholder 4">
            <a:extLst>
              <a:ext uri="{FF2B5EF4-FFF2-40B4-BE49-F238E27FC236}">
                <a16:creationId xmlns:a16="http://schemas.microsoft.com/office/drawing/2014/main" id="{BE5E609C-B48C-9153-26BC-56BBB637DF0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A916B68-91E4-B139-ED03-215501DD93A0}"/>
              </a:ext>
            </a:extLst>
          </p:cNvPr>
          <p:cNvSpPr>
            <a:spLocks noGrp="1"/>
          </p:cNvSpPr>
          <p:nvPr>
            <p:ph type="sldNum" sz="quarter" idx="12"/>
          </p:nvPr>
        </p:nvSpPr>
        <p:spPr/>
        <p:txBody>
          <a:bodyPr/>
          <a:lstStyle/>
          <a:p>
            <a:fld id="{67597330-6D77-4BC2-801A-7B8C3177E522}" type="slidenum">
              <a:rPr lang="en-IN" smtClean="0"/>
              <a:t>‹#›</a:t>
            </a:fld>
            <a:endParaRPr lang="en-IN"/>
          </a:p>
        </p:txBody>
      </p:sp>
    </p:spTree>
    <p:extLst>
      <p:ext uri="{BB962C8B-B14F-4D97-AF65-F5344CB8AC3E}">
        <p14:creationId xmlns:p14="http://schemas.microsoft.com/office/powerpoint/2010/main" val="4139149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378A8-8560-8644-8C1F-81D659B54FD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0CF57AD-9C98-0AB8-36C5-C48703CF88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C64E329-CC66-7AEF-238B-92D72EB0C1DC}"/>
              </a:ext>
            </a:extLst>
          </p:cNvPr>
          <p:cNvSpPr>
            <a:spLocks noGrp="1"/>
          </p:cNvSpPr>
          <p:nvPr>
            <p:ph type="dt" sz="half" idx="10"/>
          </p:nvPr>
        </p:nvSpPr>
        <p:spPr/>
        <p:txBody>
          <a:bodyPr/>
          <a:lstStyle/>
          <a:p>
            <a:fld id="{12070EF1-158F-43CA-A76A-467AF60C00D1}" type="datetimeFigureOut">
              <a:rPr lang="en-IN" smtClean="0"/>
              <a:t>13-05-2023</a:t>
            </a:fld>
            <a:endParaRPr lang="en-IN"/>
          </a:p>
        </p:txBody>
      </p:sp>
      <p:sp>
        <p:nvSpPr>
          <p:cNvPr id="5" name="Footer Placeholder 4">
            <a:extLst>
              <a:ext uri="{FF2B5EF4-FFF2-40B4-BE49-F238E27FC236}">
                <a16:creationId xmlns:a16="http://schemas.microsoft.com/office/drawing/2014/main" id="{81913A57-4586-27FC-9EF1-17F4ED802A8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AE3422F-E2C3-B8D1-8EB4-36704A1F8424}"/>
              </a:ext>
            </a:extLst>
          </p:cNvPr>
          <p:cNvSpPr>
            <a:spLocks noGrp="1"/>
          </p:cNvSpPr>
          <p:nvPr>
            <p:ph type="sldNum" sz="quarter" idx="12"/>
          </p:nvPr>
        </p:nvSpPr>
        <p:spPr/>
        <p:txBody>
          <a:bodyPr/>
          <a:lstStyle/>
          <a:p>
            <a:fld id="{67597330-6D77-4BC2-801A-7B8C3177E522}" type="slidenum">
              <a:rPr lang="en-IN" smtClean="0"/>
              <a:t>‹#›</a:t>
            </a:fld>
            <a:endParaRPr lang="en-IN"/>
          </a:p>
        </p:txBody>
      </p:sp>
    </p:spTree>
    <p:extLst>
      <p:ext uri="{BB962C8B-B14F-4D97-AF65-F5344CB8AC3E}">
        <p14:creationId xmlns:p14="http://schemas.microsoft.com/office/powerpoint/2010/main" val="4042629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91436-50EC-9D32-9916-361C9004EF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B70ECB7-1121-F8F5-4F43-A9B26DC866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AA5DA9-FF0B-EB76-E8F5-634DB71798DE}"/>
              </a:ext>
            </a:extLst>
          </p:cNvPr>
          <p:cNvSpPr>
            <a:spLocks noGrp="1"/>
          </p:cNvSpPr>
          <p:nvPr>
            <p:ph type="dt" sz="half" idx="10"/>
          </p:nvPr>
        </p:nvSpPr>
        <p:spPr/>
        <p:txBody>
          <a:bodyPr/>
          <a:lstStyle/>
          <a:p>
            <a:fld id="{12070EF1-158F-43CA-A76A-467AF60C00D1}" type="datetimeFigureOut">
              <a:rPr lang="en-IN" smtClean="0"/>
              <a:t>13-05-2023</a:t>
            </a:fld>
            <a:endParaRPr lang="en-IN"/>
          </a:p>
        </p:txBody>
      </p:sp>
      <p:sp>
        <p:nvSpPr>
          <p:cNvPr id="5" name="Footer Placeholder 4">
            <a:extLst>
              <a:ext uri="{FF2B5EF4-FFF2-40B4-BE49-F238E27FC236}">
                <a16:creationId xmlns:a16="http://schemas.microsoft.com/office/drawing/2014/main" id="{CEB7389E-CC46-070C-71FD-E834EFA730C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583C709-C8FE-561D-6AB3-11D4247B3D6B}"/>
              </a:ext>
            </a:extLst>
          </p:cNvPr>
          <p:cNvSpPr>
            <a:spLocks noGrp="1"/>
          </p:cNvSpPr>
          <p:nvPr>
            <p:ph type="sldNum" sz="quarter" idx="12"/>
          </p:nvPr>
        </p:nvSpPr>
        <p:spPr/>
        <p:txBody>
          <a:bodyPr/>
          <a:lstStyle/>
          <a:p>
            <a:fld id="{67597330-6D77-4BC2-801A-7B8C3177E522}" type="slidenum">
              <a:rPr lang="en-IN" smtClean="0"/>
              <a:t>‹#›</a:t>
            </a:fld>
            <a:endParaRPr lang="en-IN"/>
          </a:p>
        </p:txBody>
      </p:sp>
    </p:spTree>
    <p:extLst>
      <p:ext uri="{BB962C8B-B14F-4D97-AF65-F5344CB8AC3E}">
        <p14:creationId xmlns:p14="http://schemas.microsoft.com/office/powerpoint/2010/main" val="3329493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E240C-E4EE-C64F-8BBF-1B728AC7EB1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F75A062-77E0-C201-7C21-40B0986CA7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62CE893-1C22-D6F8-71E3-49CAC3A293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6F993CE-24D4-B7F7-4F0B-EAD07D02AE59}"/>
              </a:ext>
            </a:extLst>
          </p:cNvPr>
          <p:cNvSpPr>
            <a:spLocks noGrp="1"/>
          </p:cNvSpPr>
          <p:nvPr>
            <p:ph type="dt" sz="half" idx="10"/>
          </p:nvPr>
        </p:nvSpPr>
        <p:spPr/>
        <p:txBody>
          <a:bodyPr/>
          <a:lstStyle/>
          <a:p>
            <a:fld id="{12070EF1-158F-43CA-A76A-467AF60C00D1}" type="datetimeFigureOut">
              <a:rPr lang="en-IN" smtClean="0"/>
              <a:t>13-05-2023</a:t>
            </a:fld>
            <a:endParaRPr lang="en-IN"/>
          </a:p>
        </p:txBody>
      </p:sp>
      <p:sp>
        <p:nvSpPr>
          <p:cNvPr id="6" name="Footer Placeholder 5">
            <a:extLst>
              <a:ext uri="{FF2B5EF4-FFF2-40B4-BE49-F238E27FC236}">
                <a16:creationId xmlns:a16="http://schemas.microsoft.com/office/drawing/2014/main" id="{DAAA4BD4-AFDF-FA52-6D23-0ABC8F3DFBA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4F6F127-4E16-9956-3C7F-20F9F890B0AD}"/>
              </a:ext>
            </a:extLst>
          </p:cNvPr>
          <p:cNvSpPr>
            <a:spLocks noGrp="1"/>
          </p:cNvSpPr>
          <p:nvPr>
            <p:ph type="sldNum" sz="quarter" idx="12"/>
          </p:nvPr>
        </p:nvSpPr>
        <p:spPr/>
        <p:txBody>
          <a:bodyPr/>
          <a:lstStyle/>
          <a:p>
            <a:fld id="{67597330-6D77-4BC2-801A-7B8C3177E522}" type="slidenum">
              <a:rPr lang="en-IN" smtClean="0"/>
              <a:t>‹#›</a:t>
            </a:fld>
            <a:endParaRPr lang="en-IN"/>
          </a:p>
        </p:txBody>
      </p:sp>
    </p:spTree>
    <p:extLst>
      <p:ext uri="{BB962C8B-B14F-4D97-AF65-F5344CB8AC3E}">
        <p14:creationId xmlns:p14="http://schemas.microsoft.com/office/powerpoint/2010/main" val="4163300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543CD-E811-997A-CB45-ED05830CD30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EB5C81-1526-A838-3533-ED87A8CA6C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A6EBF5-4025-C753-78FE-9FC744B536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313799C-ACCC-1235-795F-9A1FEC49EB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AF30D-8880-49D9-FF96-4E240EA15C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BA51E11-3ED8-9BA0-3E77-C832C2A01FFF}"/>
              </a:ext>
            </a:extLst>
          </p:cNvPr>
          <p:cNvSpPr>
            <a:spLocks noGrp="1"/>
          </p:cNvSpPr>
          <p:nvPr>
            <p:ph type="dt" sz="half" idx="10"/>
          </p:nvPr>
        </p:nvSpPr>
        <p:spPr/>
        <p:txBody>
          <a:bodyPr/>
          <a:lstStyle/>
          <a:p>
            <a:fld id="{12070EF1-158F-43CA-A76A-467AF60C00D1}" type="datetimeFigureOut">
              <a:rPr lang="en-IN" smtClean="0"/>
              <a:t>13-05-2023</a:t>
            </a:fld>
            <a:endParaRPr lang="en-IN"/>
          </a:p>
        </p:txBody>
      </p:sp>
      <p:sp>
        <p:nvSpPr>
          <p:cNvPr id="8" name="Footer Placeholder 7">
            <a:extLst>
              <a:ext uri="{FF2B5EF4-FFF2-40B4-BE49-F238E27FC236}">
                <a16:creationId xmlns:a16="http://schemas.microsoft.com/office/drawing/2014/main" id="{D565A681-6206-CDBB-14DF-74593810F1A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AB18191-CC5C-42CD-F310-8A4D678E8BAF}"/>
              </a:ext>
            </a:extLst>
          </p:cNvPr>
          <p:cNvSpPr>
            <a:spLocks noGrp="1"/>
          </p:cNvSpPr>
          <p:nvPr>
            <p:ph type="sldNum" sz="quarter" idx="12"/>
          </p:nvPr>
        </p:nvSpPr>
        <p:spPr/>
        <p:txBody>
          <a:bodyPr/>
          <a:lstStyle/>
          <a:p>
            <a:fld id="{67597330-6D77-4BC2-801A-7B8C3177E522}" type="slidenum">
              <a:rPr lang="en-IN" smtClean="0"/>
              <a:t>‹#›</a:t>
            </a:fld>
            <a:endParaRPr lang="en-IN"/>
          </a:p>
        </p:txBody>
      </p:sp>
    </p:spTree>
    <p:extLst>
      <p:ext uri="{BB962C8B-B14F-4D97-AF65-F5344CB8AC3E}">
        <p14:creationId xmlns:p14="http://schemas.microsoft.com/office/powerpoint/2010/main" val="116910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5B53-764B-6046-4C46-F672983C142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6687007-C4F8-14F3-E144-3BEBEE599BBE}"/>
              </a:ext>
            </a:extLst>
          </p:cNvPr>
          <p:cNvSpPr>
            <a:spLocks noGrp="1"/>
          </p:cNvSpPr>
          <p:nvPr>
            <p:ph type="dt" sz="half" idx="10"/>
          </p:nvPr>
        </p:nvSpPr>
        <p:spPr/>
        <p:txBody>
          <a:bodyPr/>
          <a:lstStyle/>
          <a:p>
            <a:fld id="{12070EF1-158F-43CA-A76A-467AF60C00D1}" type="datetimeFigureOut">
              <a:rPr lang="en-IN" smtClean="0"/>
              <a:t>13-05-2023</a:t>
            </a:fld>
            <a:endParaRPr lang="en-IN"/>
          </a:p>
        </p:txBody>
      </p:sp>
      <p:sp>
        <p:nvSpPr>
          <p:cNvPr id="4" name="Footer Placeholder 3">
            <a:extLst>
              <a:ext uri="{FF2B5EF4-FFF2-40B4-BE49-F238E27FC236}">
                <a16:creationId xmlns:a16="http://schemas.microsoft.com/office/drawing/2014/main" id="{BA5E7DD7-6818-9F56-70B7-015BA1F71B0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0EBAB61-81C4-53F7-0670-83FEE6D5B440}"/>
              </a:ext>
            </a:extLst>
          </p:cNvPr>
          <p:cNvSpPr>
            <a:spLocks noGrp="1"/>
          </p:cNvSpPr>
          <p:nvPr>
            <p:ph type="sldNum" sz="quarter" idx="12"/>
          </p:nvPr>
        </p:nvSpPr>
        <p:spPr/>
        <p:txBody>
          <a:bodyPr/>
          <a:lstStyle/>
          <a:p>
            <a:fld id="{67597330-6D77-4BC2-801A-7B8C3177E522}" type="slidenum">
              <a:rPr lang="en-IN" smtClean="0"/>
              <a:t>‹#›</a:t>
            </a:fld>
            <a:endParaRPr lang="en-IN"/>
          </a:p>
        </p:txBody>
      </p:sp>
    </p:spTree>
    <p:extLst>
      <p:ext uri="{BB962C8B-B14F-4D97-AF65-F5344CB8AC3E}">
        <p14:creationId xmlns:p14="http://schemas.microsoft.com/office/powerpoint/2010/main" val="269256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D49A1A-DB2C-FB09-B1AC-51990AE69AB2}"/>
              </a:ext>
            </a:extLst>
          </p:cNvPr>
          <p:cNvSpPr>
            <a:spLocks noGrp="1"/>
          </p:cNvSpPr>
          <p:nvPr>
            <p:ph type="dt" sz="half" idx="10"/>
          </p:nvPr>
        </p:nvSpPr>
        <p:spPr/>
        <p:txBody>
          <a:bodyPr/>
          <a:lstStyle/>
          <a:p>
            <a:fld id="{12070EF1-158F-43CA-A76A-467AF60C00D1}" type="datetimeFigureOut">
              <a:rPr lang="en-IN" smtClean="0"/>
              <a:t>13-05-2023</a:t>
            </a:fld>
            <a:endParaRPr lang="en-IN"/>
          </a:p>
        </p:txBody>
      </p:sp>
      <p:sp>
        <p:nvSpPr>
          <p:cNvPr id="3" name="Footer Placeholder 2">
            <a:extLst>
              <a:ext uri="{FF2B5EF4-FFF2-40B4-BE49-F238E27FC236}">
                <a16:creationId xmlns:a16="http://schemas.microsoft.com/office/drawing/2014/main" id="{3701D9C4-5163-896F-B314-FF8E3B7A665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DF33AD5-3F3F-B694-1E09-7D214C096989}"/>
              </a:ext>
            </a:extLst>
          </p:cNvPr>
          <p:cNvSpPr>
            <a:spLocks noGrp="1"/>
          </p:cNvSpPr>
          <p:nvPr>
            <p:ph type="sldNum" sz="quarter" idx="12"/>
          </p:nvPr>
        </p:nvSpPr>
        <p:spPr/>
        <p:txBody>
          <a:bodyPr/>
          <a:lstStyle/>
          <a:p>
            <a:fld id="{67597330-6D77-4BC2-801A-7B8C3177E522}" type="slidenum">
              <a:rPr lang="en-IN" smtClean="0"/>
              <a:t>‹#›</a:t>
            </a:fld>
            <a:endParaRPr lang="en-IN"/>
          </a:p>
        </p:txBody>
      </p:sp>
    </p:spTree>
    <p:extLst>
      <p:ext uri="{BB962C8B-B14F-4D97-AF65-F5344CB8AC3E}">
        <p14:creationId xmlns:p14="http://schemas.microsoft.com/office/powerpoint/2010/main" val="2560039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677EF-D5CA-BEBE-6470-442058F2F6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1E8767B-F496-9934-C2E1-C7565D027A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0C7A7AE-1090-5EAD-A93C-515868025D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AC5E43-AD77-1B96-95A8-69918F8FD772}"/>
              </a:ext>
            </a:extLst>
          </p:cNvPr>
          <p:cNvSpPr>
            <a:spLocks noGrp="1"/>
          </p:cNvSpPr>
          <p:nvPr>
            <p:ph type="dt" sz="half" idx="10"/>
          </p:nvPr>
        </p:nvSpPr>
        <p:spPr/>
        <p:txBody>
          <a:bodyPr/>
          <a:lstStyle/>
          <a:p>
            <a:fld id="{12070EF1-158F-43CA-A76A-467AF60C00D1}" type="datetimeFigureOut">
              <a:rPr lang="en-IN" smtClean="0"/>
              <a:t>13-05-2023</a:t>
            </a:fld>
            <a:endParaRPr lang="en-IN"/>
          </a:p>
        </p:txBody>
      </p:sp>
      <p:sp>
        <p:nvSpPr>
          <p:cNvPr id="6" name="Footer Placeholder 5">
            <a:extLst>
              <a:ext uri="{FF2B5EF4-FFF2-40B4-BE49-F238E27FC236}">
                <a16:creationId xmlns:a16="http://schemas.microsoft.com/office/drawing/2014/main" id="{5D398014-5591-1A1D-DAF2-82B648A4142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7877300-B0E1-164B-7723-BA62FA3B97B8}"/>
              </a:ext>
            </a:extLst>
          </p:cNvPr>
          <p:cNvSpPr>
            <a:spLocks noGrp="1"/>
          </p:cNvSpPr>
          <p:nvPr>
            <p:ph type="sldNum" sz="quarter" idx="12"/>
          </p:nvPr>
        </p:nvSpPr>
        <p:spPr/>
        <p:txBody>
          <a:bodyPr/>
          <a:lstStyle/>
          <a:p>
            <a:fld id="{67597330-6D77-4BC2-801A-7B8C3177E522}" type="slidenum">
              <a:rPr lang="en-IN" smtClean="0"/>
              <a:t>‹#›</a:t>
            </a:fld>
            <a:endParaRPr lang="en-IN"/>
          </a:p>
        </p:txBody>
      </p:sp>
    </p:spTree>
    <p:extLst>
      <p:ext uri="{BB962C8B-B14F-4D97-AF65-F5344CB8AC3E}">
        <p14:creationId xmlns:p14="http://schemas.microsoft.com/office/powerpoint/2010/main" val="1169522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FA33B-D3D0-B3BA-E1EA-3D063B4ED6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EF7F880-15B6-7FEA-F504-D119E6100F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72642AA-950C-0181-ABDA-7E5DE9325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E52A54-4B4A-4531-370A-31D3DFE2F58C}"/>
              </a:ext>
            </a:extLst>
          </p:cNvPr>
          <p:cNvSpPr>
            <a:spLocks noGrp="1"/>
          </p:cNvSpPr>
          <p:nvPr>
            <p:ph type="dt" sz="half" idx="10"/>
          </p:nvPr>
        </p:nvSpPr>
        <p:spPr/>
        <p:txBody>
          <a:bodyPr/>
          <a:lstStyle/>
          <a:p>
            <a:fld id="{12070EF1-158F-43CA-A76A-467AF60C00D1}" type="datetimeFigureOut">
              <a:rPr lang="en-IN" smtClean="0"/>
              <a:t>13-05-2023</a:t>
            </a:fld>
            <a:endParaRPr lang="en-IN"/>
          </a:p>
        </p:txBody>
      </p:sp>
      <p:sp>
        <p:nvSpPr>
          <p:cNvPr id="6" name="Footer Placeholder 5">
            <a:extLst>
              <a:ext uri="{FF2B5EF4-FFF2-40B4-BE49-F238E27FC236}">
                <a16:creationId xmlns:a16="http://schemas.microsoft.com/office/drawing/2014/main" id="{D6989CB5-92FD-450E-A372-863214690D7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F65F12D-79D1-322B-30BB-21FF9DBB1F49}"/>
              </a:ext>
            </a:extLst>
          </p:cNvPr>
          <p:cNvSpPr>
            <a:spLocks noGrp="1"/>
          </p:cNvSpPr>
          <p:nvPr>
            <p:ph type="sldNum" sz="quarter" idx="12"/>
          </p:nvPr>
        </p:nvSpPr>
        <p:spPr/>
        <p:txBody>
          <a:bodyPr/>
          <a:lstStyle/>
          <a:p>
            <a:fld id="{67597330-6D77-4BC2-801A-7B8C3177E522}" type="slidenum">
              <a:rPr lang="en-IN" smtClean="0"/>
              <a:t>‹#›</a:t>
            </a:fld>
            <a:endParaRPr lang="en-IN"/>
          </a:p>
        </p:txBody>
      </p:sp>
    </p:spTree>
    <p:extLst>
      <p:ext uri="{BB962C8B-B14F-4D97-AF65-F5344CB8AC3E}">
        <p14:creationId xmlns:p14="http://schemas.microsoft.com/office/powerpoint/2010/main" val="354662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A60F32-2719-ED2B-933A-6B8B5E3AEE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AEB155A-3868-908B-B2AA-7BAD8EB575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52E5E44-EE61-DCF7-471C-11A9DF8FC5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070EF1-158F-43CA-A76A-467AF60C00D1}" type="datetimeFigureOut">
              <a:rPr lang="en-IN" smtClean="0"/>
              <a:t>13-05-2023</a:t>
            </a:fld>
            <a:endParaRPr lang="en-IN"/>
          </a:p>
        </p:txBody>
      </p:sp>
      <p:sp>
        <p:nvSpPr>
          <p:cNvPr id="5" name="Footer Placeholder 4">
            <a:extLst>
              <a:ext uri="{FF2B5EF4-FFF2-40B4-BE49-F238E27FC236}">
                <a16:creationId xmlns:a16="http://schemas.microsoft.com/office/drawing/2014/main" id="{22D352B4-3C7A-8357-5AF3-B66116D461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8FEB3024-1FC2-BB8E-2F8B-EB4A8EDD17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597330-6D77-4BC2-801A-7B8C3177E522}" type="slidenum">
              <a:rPr lang="en-IN" smtClean="0"/>
              <a:t>‹#›</a:t>
            </a:fld>
            <a:endParaRPr lang="en-IN"/>
          </a:p>
        </p:txBody>
      </p:sp>
    </p:spTree>
    <p:extLst>
      <p:ext uri="{BB962C8B-B14F-4D97-AF65-F5344CB8AC3E}">
        <p14:creationId xmlns:p14="http://schemas.microsoft.com/office/powerpoint/2010/main" val="2955991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195AF-9CEF-65A5-ECA2-3B2E0849D9DF}"/>
              </a:ext>
            </a:extLst>
          </p:cNvPr>
          <p:cNvSpPr>
            <a:spLocks noGrp="1"/>
          </p:cNvSpPr>
          <p:nvPr>
            <p:ph type="ctrTitle"/>
          </p:nvPr>
        </p:nvSpPr>
        <p:spPr/>
        <p:txBody>
          <a:bodyPr/>
          <a:lstStyle/>
          <a:p>
            <a:r>
              <a:rPr lang="en-IN" dirty="0">
                <a:solidFill>
                  <a:srgbClr val="002060"/>
                </a:solidFill>
              </a:rPr>
              <a:t>Co-operative Bank Conclave</a:t>
            </a:r>
          </a:p>
        </p:txBody>
      </p:sp>
      <p:sp>
        <p:nvSpPr>
          <p:cNvPr id="3" name="Subtitle 2">
            <a:extLst>
              <a:ext uri="{FF2B5EF4-FFF2-40B4-BE49-F238E27FC236}">
                <a16:creationId xmlns:a16="http://schemas.microsoft.com/office/drawing/2014/main" id="{BA712378-A3C9-E68D-A96B-94B9BC48B3D4}"/>
              </a:ext>
            </a:extLst>
          </p:cNvPr>
          <p:cNvSpPr>
            <a:spLocks noGrp="1"/>
          </p:cNvSpPr>
          <p:nvPr>
            <p:ph type="subTitle" idx="1"/>
          </p:nvPr>
        </p:nvSpPr>
        <p:spPr>
          <a:xfrm>
            <a:off x="1524000" y="4048216"/>
            <a:ext cx="9144000" cy="1988600"/>
          </a:xfrm>
        </p:spPr>
        <p:txBody>
          <a:bodyPr/>
          <a:lstStyle/>
          <a:p>
            <a:r>
              <a:rPr lang="en-IN" b="1" dirty="0">
                <a:solidFill>
                  <a:srgbClr val="FF0000"/>
                </a:solidFill>
              </a:rPr>
              <a:t>Goods and Services Tax Provisions in relation to Banking industry </a:t>
            </a:r>
          </a:p>
          <a:p>
            <a:endParaRPr lang="en-IN" b="1" dirty="0">
              <a:solidFill>
                <a:srgbClr val="FF0000"/>
              </a:solidFill>
            </a:endParaRPr>
          </a:p>
          <a:p>
            <a:endParaRPr lang="en-IN" b="1" dirty="0">
              <a:solidFill>
                <a:srgbClr val="FF0000"/>
              </a:solidFill>
            </a:endParaRPr>
          </a:p>
          <a:p>
            <a:pPr algn="l"/>
            <a:r>
              <a:rPr lang="en-IN" b="1" dirty="0">
                <a:solidFill>
                  <a:srgbClr val="C00000"/>
                </a:solidFill>
              </a:rPr>
              <a:t>By CA. HEMANT RAJANDEKAR</a:t>
            </a:r>
          </a:p>
        </p:txBody>
      </p:sp>
    </p:spTree>
    <p:extLst>
      <p:ext uri="{BB962C8B-B14F-4D97-AF65-F5344CB8AC3E}">
        <p14:creationId xmlns:p14="http://schemas.microsoft.com/office/powerpoint/2010/main" val="344956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5E38DE-B096-8805-BFC9-E0DB0EEA0920}"/>
              </a:ext>
            </a:extLst>
          </p:cNvPr>
          <p:cNvSpPr txBox="1"/>
          <p:nvPr/>
        </p:nvSpPr>
        <p:spPr>
          <a:xfrm>
            <a:off x="488271" y="1970842"/>
            <a:ext cx="10955045" cy="3716723"/>
          </a:xfrm>
          <a:prstGeom prst="rect">
            <a:avLst/>
          </a:prstGeom>
          <a:noFill/>
        </p:spPr>
        <p:txBody>
          <a:bodyPr wrap="square">
            <a:spAutoFit/>
          </a:bodyPr>
          <a:lstStyle/>
          <a:p>
            <a:pPr algn="just">
              <a:lnSpc>
                <a:spcPct val="107000"/>
              </a:lnSpc>
              <a:spcAft>
                <a:spcPts val="800"/>
              </a:spcAft>
            </a:pPr>
            <a:r>
              <a:rPr lang="en-US" sz="2200" kern="100" dirty="0">
                <a:latin typeface="Bookman Old Style" panose="02050604050505020204" pitchFamily="18" charset="0"/>
                <a:ea typeface="Calibri" panose="020F0502020204030204" pitchFamily="34" charset="0"/>
                <a:cs typeface="Times New Roman" panose="02020603050405020304" pitchFamily="18" charset="0"/>
              </a:rPr>
              <a:t>Capital Goods for the purpose of GST means goods which are having useful life of more than one year </a:t>
            </a:r>
            <a:r>
              <a:rPr lang="en-US" sz="2200" kern="100" dirty="0" err="1">
                <a:latin typeface="Bookman Old Style" panose="02050604050505020204" pitchFamily="18" charset="0"/>
                <a:ea typeface="Calibri" panose="020F0502020204030204" pitchFamily="34" charset="0"/>
                <a:cs typeface="Times New Roman" panose="02020603050405020304" pitchFamily="18" charset="0"/>
              </a:rPr>
              <a:t>eg</a:t>
            </a:r>
            <a:r>
              <a:rPr lang="en-US" sz="2200" kern="100" dirty="0">
                <a:latin typeface="Bookman Old Style" panose="02050604050505020204" pitchFamily="18" charset="0"/>
                <a:ea typeface="Calibri" panose="020F0502020204030204" pitchFamily="34" charset="0"/>
                <a:cs typeface="Times New Roman" panose="02020603050405020304" pitchFamily="18" charset="0"/>
              </a:rPr>
              <a:t> Note counting Machine, Computer, storage almirah </a:t>
            </a:r>
            <a:r>
              <a:rPr lang="en-US" sz="2200" kern="100" dirty="0" err="1">
                <a:latin typeface="Bookman Old Style" panose="02050604050505020204" pitchFamily="18" charset="0"/>
                <a:ea typeface="Calibri" panose="020F0502020204030204" pitchFamily="34" charset="0"/>
                <a:cs typeface="Times New Roman" panose="02020603050405020304" pitchFamily="18" charset="0"/>
              </a:rPr>
              <a:t>etc</a:t>
            </a:r>
            <a:endParaRPr lang="en-US" sz="2200" kern="1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200" kern="100" dirty="0">
              <a:effectLst/>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INPUT TAX CREDIT ON CAPITAL GOODS WHEN USED FOR PROVIDING TAXABLE AS WELL AS EXEMPT SERVICES.</a:t>
            </a:r>
          </a:p>
          <a:p>
            <a:pPr algn="just">
              <a:lnSpc>
                <a:spcPct val="107000"/>
              </a:lnSpc>
              <a:spcAft>
                <a:spcPts val="800"/>
              </a:spcAft>
            </a:pPr>
            <a:r>
              <a:rPr lang="en-US" kern="100" dirty="0">
                <a:latin typeface="Bookman Old Style" panose="02050604050505020204" pitchFamily="18" charset="0"/>
                <a:ea typeface="Calibri" panose="020F0502020204030204" pitchFamily="34" charset="0"/>
                <a:cs typeface="Times New Roman" panose="02020603050405020304" pitchFamily="18" charset="0"/>
              </a:rPr>
              <a:t>				     </a:t>
            </a:r>
            <a:r>
              <a:rPr lang="en-US" sz="2000" kern="100" dirty="0">
                <a:latin typeface="Bookman Old Style" panose="02050604050505020204" pitchFamily="18" charset="0"/>
                <a:ea typeface="Calibri" panose="020F0502020204030204" pitchFamily="34" charset="0"/>
                <a:cs typeface="Times New Roman" panose="02020603050405020304" pitchFamily="18" charset="0"/>
              </a:rPr>
              <a:t>Input Tax credited to electronic credit ledger</a:t>
            </a:r>
          </a:p>
          <a:p>
            <a:pPr algn="just">
              <a:lnSpc>
                <a:spcPct val="107000"/>
              </a:lnSpc>
              <a:spcAft>
                <a:spcPts val="800"/>
              </a:spcAft>
            </a:pPr>
            <a:r>
              <a:rPr lang="en-US" sz="2000" kern="100" dirty="0">
                <a:latin typeface="Bookman Old Style" panose="02050604050505020204" pitchFamily="18" charset="0"/>
                <a:ea typeface="Calibri" panose="020F0502020204030204" pitchFamily="34" charset="0"/>
                <a:cs typeface="Times New Roman" panose="02020603050405020304" pitchFamily="18" charset="0"/>
              </a:rPr>
              <a:t>Input Tax credit for one Month =   </a:t>
            </a:r>
            <a:r>
              <a:rPr lang="en-US" kern="100" dirty="0">
                <a:latin typeface="Bookman Old Style" panose="02050604050505020204" pitchFamily="18" charset="0"/>
                <a:ea typeface="Calibri" panose="020F0502020204030204" pitchFamily="34" charset="0"/>
                <a:cs typeface="Times New Roman" panose="02020603050405020304" pitchFamily="18" charset="0"/>
              </a:rPr>
              <a:t>---------------------------------------------------------- x 1</a:t>
            </a:r>
          </a:p>
          <a:p>
            <a:pPr algn="just">
              <a:lnSpc>
                <a:spcPct val="107000"/>
              </a:lnSpc>
              <a:spcAft>
                <a:spcPts val="800"/>
              </a:spcAft>
            </a:pPr>
            <a:r>
              <a:rPr lang="en-US" sz="1800" kern="100" dirty="0">
                <a:effectLst/>
                <a:latin typeface="Bookman Old Style" panose="02050604050505020204" pitchFamily="18" charset="0"/>
                <a:ea typeface="Calibri" panose="020F0502020204030204" pitchFamily="34" charset="0"/>
                <a:cs typeface="Times New Roman" panose="02020603050405020304" pitchFamily="18" charset="0"/>
              </a:rPr>
              <a:t>					</a:t>
            </a:r>
            <a:r>
              <a:rPr lang="en-US" sz="2000" kern="100" dirty="0">
                <a:effectLst/>
                <a:latin typeface="Bookman Old Style" panose="02050604050505020204" pitchFamily="18" charset="0"/>
                <a:ea typeface="Calibri" panose="020F0502020204030204" pitchFamily="34" charset="0"/>
                <a:cs typeface="Times New Roman" panose="02020603050405020304" pitchFamily="18" charset="0"/>
              </a:rPr>
              <a:t>60 ( 5 years x 12 months )</a:t>
            </a:r>
          </a:p>
        </p:txBody>
      </p:sp>
    </p:spTree>
    <p:extLst>
      <p:ext uri="{BB962C8B-B14F-4D97-AF65-F5344CB8AC3E}">
        <p14:creationId xmlns:p14="http://schemas.microsoft.com/office/powerpoint/2010/main" val="3124836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24AB2B-C34D-3AFD-15FD-E2C4CF8C2F85}"/>
              </a:ext>
            </a:extLst>
          </p:cNvPr>
          <p:cNvSpPr txBox="1"/>
          <p:nvPr/>
        </p:nvSpPr>
        <p:spPr>
          <a:xfrm>
            <a:off x="1162974" y="514905"/>
            <a:ext cx="9818703" cy="5728620"/>
          </a:xfrm>
          <a:prstGeom prst="rect">
            <a:avLst/>
          </a:prstGeom>
          <a:noFill/>
        </p:spPr>
        <p:txBody>
          <a:bodyPr wrap="square">
            <a:spAutoFit/>
          </a:bodyPr>
          <a:lstStyle/>
          <a:p>
            <a:pPr algn="just">
              <a:lnSpc>
                <a:spcPct val="107000"/>
              </a:lnSpc>
              <a:spcAft>
                <a:spcPts val="800"/>
              </a:spcAft>
            </a:pPr>
            <a:r>
              <a:rPr lang="en-US" sz="1800" b="1" i="1" kern="100" dirty="0">
                <a:effectLst/>
                <a:latin typeface="Bookman Old Style" panose="02050604050505020204" pitchFamily="18" charset="0"/>
                <a:ea typeface="Calibri" panose="020F0502020204030204" pitchFamily="34" charset="0"/>
                <a:cs typeface="Times New Roman" panose="02020603050405020304" pitchFamily="18" charset="0"/>
              </a:rPr>
              <a:t>Le ne dene pad </a:t>
            </a:r>
            <a:r>
              <a:rPr lang="en-US" sz="1800" b="1" i="1" kern="100" dirty="0" err="1">
                <a:effectLst/>
                <a:latin typeface="Bookman Old Style" panose="02050604050505020204" pitchFamily="18" charset="0"/>
                <a:ea typeface="Calibri" panose="020F0502020204030204" pitchFamily="34" charset="0"/>
                <a:cs typeface="Times New Roman" panose="02020603050405020304" pitchFamily="18" charset="0"/>
              </a:rPr>
              <a:t>jate</a:t>
            </a:r>
            <a:r>
              <a:rPr lang="en-US" sz="1800" b="1" i="1" kern="100" dirty="0">
                <a:effectLst/>
                <a:latin typeface="Bookman Old Style" panose="02050604050505020204" pitchFamily="18" charset="0"/>
                <a:ea typeface="Calibri" panose="020F0502020204030204" pitchFamily="34" charset="0"/>
                <a:cs typeface="Times New Roman" panose="02020603050405020304" pitchFamily="18" charset="0"/>
              </a:rPr>
              <a:t> </a:t>
            </a:r>
            <a:r>
              <a:rPr lang="en-US" sz="1800" b="1" i="1" kern="100" dirty="0" err="1">
                <a:effectLst/>
                <a:latin typeface="Bookman Old Style" panose="02050604050505020204" pitchFamily="18" charset="0"/>
                <a:ea typeface="Calibri" panose="020F0502020204030204" pitchFamily="34" charset="0"/>
                <a:cs typeface="Times New Roman" panose="02020603050405020304" pitchFamily="18" charset="0"/>
              </a:rPr>
              <a:t>hai</a:t>
            </a:r>
            <a:r>
              <a:rPr lang="en-US" sz="1800" b="1" i="1" kern="100" dirty="0">
                <a:effectLst/>
                <a:latin typeface="Bookman Old Style" panose="02050604050505020204" pitchFamily="18" charset="0"/>
                <a:ea typeface="Calibri" panose="020F0502020204030204" pitchFamily="34" charset="0"/>
                <a:cs typeface="Times New Roman" panose="02020603050405020304" pitchFamily="18" charset="0"/>
              </a:rPr>
              <a:t>.</a:t>
            </a:r>
            <a:endParaRPr lang="en-US" sz="1800" kern="100" dirty="0">
              <a:effectLst/>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Section 17(5) talks of </a:t>
            </a:r>
            <a:r>
              <a:rPr lang="en-US" sz="2200" b="1" kern="100" dirty="0">
                <a:solidFill>
                  <a:srgbClr val="FF0000"/>
                </a:solidFill>
                <a:effectLst/>
                <a:latin typeface="Bookman Old Style" panose="02050604050505020204" pitchFamily="18" charset="0"/>
                <a:ea typeface="Calibri" panose="020F0502020204030204" pitchFamily="34" charset="0"/>
                <a:cs typeface="Times New Roman" panose="02020603050405020304" pitchFamily="18" charset="0"/>
              </a:rPr>
              <a:t>blocked credits </a:t>
            </a:r>
            <a:r>
              <a:rPr lang="en-US" sz="2200" kern="100" dirty="0" err="1">
                <a:effectLst/>
                <a:latin typeface="Bookman Old Style" panose="02050604050505020204" pitchFamily="18" charset="0"/>
                <a:ea typeface="Calibri" panose="020F0502020204030204" pitchFamily="34" charset="0"/>
                <a:cs typeface="Times New Roman" panose="02020603050405020304" pitchFamily="18" charset="0"/>
              </a:rPr>
              <a:t>ie</a:t>
            </a: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 GST credits available in respect of works contract services, goods purchased for construction of immovable property </a:t>
            </a:r>
            <a:r>
              <a:rPr lang="en-US" sz="2200" kern="100" dirty="0" err="1">
                <a:effectLst/>
                <a:latin typeface="Bookman Old Style" panose="02050604050505020204" pitchFamily="18" charset="0"/>
                <a:ea typeface="Calibri" panose="020F0502020204030204" pitchFamily="34" charset="0"/>
                <a:cs typeface="Times New Roman" panose="02020603050405020304" pitchFamily="18" charset="0"/>
              </a:rPr>
              <a:t>etc</a:t>
            </a: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 are covered.</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Bank should be cautious for not availing and utilizing credits of prohibited items.</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In case such credits are availed by mistake, Department typically issues show cause notice demanding GST on exempted turnover rather than asking for reversal of ineligible credits. </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200" b="1" dirty="0">
                <a:solidFill>
                  <a:srgbClr val="002060"/>
                </a:solidFill>
                <a:effectLst/>
                <a:latin typeface="Bookman Old Style" panose="02050604050505020204" pitchFamily="18" charset="0"/>
                <a:ea typeface="Calibri" panose="020F0502020204030204" pitchFamily="34" charset="0"/>
                <a:cs typeface="Times New Roman" panose="02020603050405020304" pitchFamily="18" charset="0"/>
              </a:rPr>
              <a:t>Sec 50(3) empowers to collect interest on only so much input tax credit which has been wrongly availed AND utilized. (Amended w.e.f. 1/7/2017 by notification 9/2022 dated 5/7/22.</a:t>
            </a:r>
          </a:p>
          <a:p>
            <a:r>
              <a:rPr lang="en-US" sz="2200" dirty="0">
                <a:solidFill>
                  <a:srgbClr val="002060"/>
                </a:solidFill>
                <a:latin typeface="Bookman Old Style" panose="02050604050505020204" pitchFamily="18" charset="0"/>
                <a:cs typeface="Times New Roman" panose="02020603050405020304" pitchFamily="18" charset="0"/>
              </a:rPr>
              <a:t>Hence institution should keep credit of 2-3 lacs as balance in electronic credit ledger so as to save them any </a:t>
            </a:r>
            <a:r>
              <a:rPr lang="en-US" sz="2200" dirty="0" err="1">
                <a:solidFill>
                  <a:srgbClr val="002060"/>
                </a:solidFill>
                <a:latin typeface="Bookman Old Style" panose="02050604050505020204" pitchFamily="18" charset="0"/>
                <a:cs typeface="Times New Roman" panose="02020603050405020304" pitchFamily="18" charset="0"/>
              </a:rPr>
              <a:t>lliability</a:t>
            </a:r>
            <a:r>
              <a:rPr lang="en-US" sz="2200" dirty="0">
                <a:solidFill>
                  <a:srgbClr val="002060"/>
                </a:solidFill>
                <a:latin typeface="Bookman Old Style" panose="02050604050505020204" pitchFamily="18" charset="0"/>
                <a:cs typeface="Times New Roman" panose="02020603050405020304" pitchFamily="18" charset="0"/>
              </a:rPr>
              <a:t> of interest and penalty ( My Suggestion )</a:t>
            </a:r>
            <a:endParaRPr lang="en-IN" sz="2200" dirty="0">
              <a:solidFill>
                <a:srgbClr val="002060"/>
              </a:solidFill>
            </a:endParaRPr>
          </a:p>
        </p:txBody>
      </p:sp>
    </p:spTree>
    <p:extLst>
      <p:ext uri="{BB962C8B-B14F-4D97-AF65-F5344CB8AC3E}">
        <p14:creationId xmlns:p14="http://schemas.microsoft.com/office/powerpoint/2010/main" val="2487828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3FA56B-CC2E-ACC3-BA03-FB91577A8BEB}"/>
              </a:ext>
            </a:extLst>
          </p:cNvPr>
          <p:cNvSpPr txBox="1"/>
          <p:nvPr/>
        </p:nvSpPr>
        <p:spPr>
          <a:xfrm>
            <a:off x="1038687" y="639192"/>
            <a:ext cx="10821880" cy="4944559"/>
          </a:xfrm>
          <a:prstGeom prst="rect">
            <a:avLst/>
          </a:prstGeom>
          <a:noFill/>
        </p:spPr>
        <p:txBody>
          <a:bodyPr wrap="square">
            <a:spAutoFit/>
          </a:bodyPr>
          <a:lstStyle/>
          <a:p>
            <a:pPr algn="just">
              <a:lnSpc>
                <a:spcPct val="107000"/>
              </a:lnSpc>
              <a:spcAft>
                <a:spcPts val="800"/>
              </a:spcAft>
            </a:pPr>
            <a:r>
              <a:rPr lang="en-US" sz="1800" b="1" kern="100" dirty="0">
                <a:effectLst/>
                <a:latin typeface="Bookman Old Style" panose="02050604050505020204" pitchFamily="18" charset="0"/>
                <a:ea typeface="Calibri" panose="020F0502020204030204" pitchFamily="34" charset="0"/>
                <a:cs typeface="Times New Roman" panose="02020603050405020304" pitchFamily="18" charset="0"/>
              </a:rPr>
              <a:t>GST credit Special precautions to be taken</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1" kern="100" dirty="0">
                <a:effectLst/>
                <a:latin typeface="Bookman Old Style" panose="02050604050505020204" pitchFamily="18" charset="0"/>
                <a:ea typeface="Calibri" panose="020F0502020204030204" pitchFamily="34" charset="0"/>
                <a:cs typeface="Times New Roman" panose="02020603050405020304" pitchFamily="18" charset="0"/>
              </a:rPr>
              <a:t>Rule 38 </a:t>
            </a:r>
            <a:r>
              <a:rPr lang="en-US" sz="1800" kern="100" dirty="0">
                <a:effectLst/>
                <a:latin typeface="Bookman Old Style" panose="02050604050505020204" pitchFamily="18" charset="0"/>
                <a:ea typeface="Calibri" panose="020F0502020204030204" pitchFamily="34" charset="0"/>
                <a:cs typeface="Times New Roman" panose="02020603050405020304" pitchFamily="18" charset="0"/>
              </a:rPr>
              <a:t>talks of credit to be availed only in respect of inputs and input services used for business purpose only and also keeping in mind blocked credit under sec 17(5)</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kern="100" dirty="0">
                <a:effectLst/>
                <a:latin typeface="Bookman Old Style" panose="02050604050505020204" pitchFamily="18" charset="0"/>
                <a:ea typeface="Calibri" panose="020F0502020204030204" pitchFamily="34" charset="0"/>
                <a:cs typeface="Times New Roman" panose="02020603050405020304" pitchFamily="18" charset="0"/>
              </a:rPr>
              <a:t>Further the rules talks of availing the eligible credit and then reversing the 50% in return GSTR 3B. Thus 100% credit has be availed and 50% is to be reversed in GSTR3B.</a:t>
            </a:r>
          </a:p>
          <a:p>
            <a:pPr algn="just">
              <a:lnSpc>
                <a:spcPct val="107000"/>
              </a:lnSpc>
              <a:spcAft>
                <a:spcPts val="800"/>
              </a:spcAft>
            </a:pPr>
            <a:r>
              <a:rPr lang="en-US" b="1" kern="100" dirty="0">
                <a:latin typeface="Bookman Old Style" panose="02050604050505020204" pitchFamily="18" charset="0"/>
                <a:ea typeface="Calibri" panose="020F0502020204030204" pitchFamily="34" charset="0"/>
                <a:cs typeface="Times New Roman" panose="02020603050405020304" pitchFamily="18" charset="0"/>
              </a:rPr>
              <a:t>Ignoring Input service distributor mechanism </a:t>
            </a:r>
          </a:p>
          <a:p>
            <a:pPr algn="just">
              <a:lnSpc>
                <a:spcPct val="107000"/>
              </a:lnSpc>
              <a:spcAft>
                <a:spcPts val="800"/>
              </a:spcAft>
            </a:pPr>
            <a:r>
              <a:rPr lang="en-US" sz="1600" kern="100" dirty="0">
                <a:effectLst/>
                <a:latin typeface="Bookman Old Style" panose="02050604050505020204" pitchFamily="18" charset="0"/>
                <a:ea typeface="Calibri" panose="020F0502020204030204" pitchFamily="34" charset="0"/>
                <a:cs typeface="Times New Roman" panose="02020603050405020304" pitchFamily="18" charset="0"/>
              </a:rPr>
              <a:t>In case of Multi State Co-operative Banks, the GST registration number is separate for each state. Naturally there is case where Services are availed for the entire institution at Head office </a:t>
            </a:r>
            <a:r>
              <a:rPr lang="en-US" sz="1600" kern="100" dirty="0" err="1">
                <a:effectLst/>
                <a:latin typeface="Bookman Old Style" panose="02050604050505020204" pitchFamily="18" charset="0"/>
                <a:ea typeface="Calibri" panose="020F0502020204030204" pitchFamily="34" charset="0"/>
                <a:cs typeface="Times New Roman" panose="02020603050405020304" pitchFamily="18" charset="0"/>
              </a:rPr>
              <a:t>ie</a:t>
            </a:r>
            <a:r>
              <a:rPr lang="en-US" sz="1600" kern="100" dirty="0">
                <a:effectLst/>
                <a:latin typeface="Bookman Old Style" panose="02050604050505020204" pitchFamily="18" charset="0"/>
                <a:ea typeface="Calibri" panose="020F0502020204030204" pitchFamily="34" charset="0"/>
                <a:cs typeface="Times New Roman" panose="02020603050405020304" pitchFamily="18" charset="0"/>
              </a:rPr>
              <a:t> in a state in which h head office is registered.</a:t>
            </a:r>
          </a:p>
          <a:p>
            <a:pPr algn="just">
              <a:lnSpc>
                <a:spcPct val="107000"/>
              </a:lnSpc>
              <a:spcAft>
                <a:spcPts val="800"/>
              </a:spcAft>
            </a:pPr>
            <a:r>
              <a:rPr lang="en-US" sz="1600" kern="100" dirty="0">
                <a:latin typeface="Bookman Old Style" panose="02050604050505020204" pitchFamily="18" charset="0"/>
                <a:ea typeface="Calibri" panose="020F0502020204030204" pitchFamily="34" charset="0"/>
                <a:cs typeface="Times New Roman" panose="02020603050405020304" pitchFamily="18" charset="0"/>
              </a:rPr>
              <a:t>Foe example, The Banking software is purchased / maintained at Head office is used by all the branches including branches located in state other than the state in which Head office is located.</a:t>
            </a:r>
          </a:p>
          <a:p>
            <a:pPr algn="just">
              <a:lnSpc>
                <a:spcPct val="107000"/>
              </a:lnSpc>
              <a:spcAft>
                <a:spcPts val="800"/>
              </a:spcAft>
            </a:pPr>
            <a:r>
              <a:rPr lang="en-US" sz="1600" kern="100" dirty="0">
                <a:effectLst/>
                <a:latin typeface="Bookman Old Style" panose="02050604050505020204" pitchFamily="18" charset="0"/>
                <a:ea typeface="Calibri" panose="020F0502020204030204" pitchFamily="34" charset="0"/>
                <a:cs typeface="Times New Roman" panose="02020603050405020304" pitchFamily="18" charset="0"/>
              </a:rPr>
              <a:t>A </a:t>
            </a:r>
            <a:r>
              <a:rPr lang="en-US" sz="1600" kern="100" dirty="0" err="1">
                <a:effectLst/>
                <a:latin typeface="Bookman Old Style" panose="02050604050505020204" pitchFamily="18" charset="0"/>
                <a:ea typeface="Calibri" panose="020F0502020204030204" pitchFamily="34" charset="0"/>
                <a:cs typeface="Times New Roman" panose="02020603050405020304" pitchFamily="18" charset="0"/>
              </a:rPr>
              <a:t>stautary</a:t>
            </a:r>
            <a:r>
              <a:rPr lang="en-US" sz="1600" kern="100" dirty="0">
                <a:effectLst/>
                <a:latin typeface="Bookman Old Style" panose="02050604050505020204" pitchFamily="18" charset="0"/>
                <a:ea typeface="Calibri" panose="020F0502020204030204" pitchFamily="34" charset="0"/>
                <a:cs typeface="Times New Roman" panose="02020603050405020304" pitchFamily="18" charset="0"/>
              </a:rPr>
              <a:t> auditor issues single invoice for Audit of all the bank branches </a:t>
            </a:r>
            <a:r>
              <a:rPr lang="en-US" sz="1600" kern="100" dirty="0" err="1">
                <a:effectLst/>
                <a:latin typeface="Bookman Old Style" panose="02050604050505020204" pitchFamily="18" charset="0"/>
                <a:ea typeface="Calibri" panose="020F0502020204030204" pitchFamily="34" charset="0"/>
                <a:cs typeface="Times New Roman" panose="02020603050405020304" pitchFamily="18" charset="0"/>
              </a:rPr>
              <a:t>ie</a:t>
            </a:r>
            <a:r>
              <a:rPr lang="en-US" sz="1600" kern="100" dirty="0">
                <a:effectLst/>
                <a:latin typeface="Bookman Old Style" panose="02050604050505020204" pitchFamily="18" charset="0"/>
                <a:ea typeface="Calibri" panose="020F0502020204030204" pitchFamily="34" charset="0"/>
                <a:cs typeface="Times New Roman" panose="02020603050405020304" pitchFamily="18" charset="0"/>
              </a:rPr>
              <a:t> a single invoice for audit of branches situated in different states </a:t>
            </a:r>
          </a:p>
          <a:p>
            <a:pPr algn="just">
              <a:lnSpc>
                <a:spcPct val="107000"/>
              </a:lnSpc>
              <a:spcAft>
                <a:spcPts val="800"/>
              </a:spcAft>
            </a:pPr>
            <a:r>
              <a:rPr lang="en-US" sz="1600" kern="100" dirty="0">
                <a:latin typeface="Bookman Old Style" panose="02050604050505020204" pitchFamily="18" charset="0"/>
                <a:ea typeface="Calibri" panose="020F0502020204030204" pitchFamily="34" charset="0"/>
                <a:cs typeface="Times New Roman" panose="02020603050405020304" pitchFamily="18" charset="0"/>
              </a:rPr>
              <a:t>As the services are utilized by branches situated in other states, so much of GST, as is proportional to turnover of the branches located in other states need to transferred to that state.</a:t>
            </a:r>
          </a:p>
        </p:txBody>
      </p:sp>
    </p:spTree>
    <p:extLst>
      <p:ext uri="{BB962C8B-B14F-4D97-AF65-F5344CB8AC3E}">
        <p14:creationId xmlns:p14="http://schemas.microsoft.com/office/powerpoint/2010/main" val="1774992926"/>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04BEE8-120E-0070-671D-E9C9CE8DDE9D}"/>
              </a:ext>
            </a:extLst>
          </p:cNvPr>
          <p:cNvSpPr txBox="1"/>
          <p:nvPr/>
        </p:nvSpPr>
        <p:spPr>
          <a:xfrm>
            <a:off x="870013" y="506027"/>
            <a:ext cx="10804124" cy="6162713"/>
          </a:xfrm>
          <a:prstGeom prst="rect">
            <a:avLst/>
          </a:prstGeom>
          <a:noFill/>
        </p:spPr>
        <p:txBody>
          <a:bodyPr wrap="square">
            <a:spAutoFit/>
          </a:bodyPr>
          <a:lstStyle/>
          <a:p>
            <a:pPr algn="just">
              <a:lnSpc>
                <a:spcPct val="107000"/>
              </a:lnSpc>
              <a:spcAft>
                <a:spcPts val="800"/>
              </a:spcAft>
            </a:pPr>
            <a:r>
              <a:rPr lang="en-US" b="1" kern="100" dirty="0">
                <a:latin typeface="Bookman Old Style" panose="02050604050505020204" pitchFamily="18" charset="0"/>
                <a:ea typeface="Calibri" panose="020F0502020204030204" pitchFamily="34" charset="0"/>
                <a:cs typeface="Times New Roman" panose="02020603050405020304" pitchFamily="18" charset="0"/>
              </a:rPr>
              <a:t>INOUT SERVICE DISTRIBUTOR</a:t>
            </a:r>
            <a:endParaRPr lang="en-US" sz="1800" b="1" kern="100" dirty="0">
              <a:effectLst/>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latin typeface="Bookman Old Style" panose="02050604050505020204" pitchFamily="18" charset="0"/>
                <a:ea typeface="Calibri" panose="020F0502020204030204" pitchFamily="34" charset="0"/>
                <a:cs typeface="Times New Roman" panose="02020603050405020304" pitchFamily="18" charset="0"/>
              </a:rPr>
              <a:t>However, the issue is not so straight forward. Head office can not bill for audit services to software sale so as to pass the credit to branches located in another state</a:t>
            </a: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Head office has to get registration under category of input service distributor and accumulate credit of common services/purchases on this separate registration number taking proper precaution at the state of issuing of purchase order.</a:t>
            </a:r>
          </a:p>
          <a:p>
            <a:pPr algn="just">
              <a:lnSpc>
                <a:spcPct val="107000"/>
              </a:lnSpc>
              <a:spcAft>
                <a:spcPts val="800"/>
              </a:spcAft>
            </a:pPr>
            <a:r>
              <a:rPr lang="en-US" sz="2200" kern="100" dirty="0">
                <a:latin typeface="Bookman Old Style" panose="02050604050505020204" pitchFamily="18" charset="0"/>
                <a:ea typeface="Calibri" panose="020F0502020204030204" pitchFamily="34" charset="0"/>
                <a:cs typeface="Times New Roman" panose="02020603050405020304" pitchFamily="18" charset="0"/>
              </a:rPr>
              <a:t>Credit so accumulated on this specific GST registration number obtained under category of input service distributor can only be distributed by head office to branches located in different taxable territory. </a:t>
            </a:r>
          </a:p>
          <a:p>
            <a:pPr algn="just">
              <a:lnSpc>
                <a:spcPct val="107000"/>
              </a:lnSpc>
              <a:spcAft>
                <a:spcPts val="800"/>
              </a:spcAft>
            </a:pPr>
            <a:r>
              <a:rPr lang="en-US" sz="2200" kern="100" dirty="0">
                <a:latin typeface="Bookman Old Style" panose="02050604050505020204" pitchFamily="18" charset="0"/>
                <a:ea typeface="Calibri" panose="020F0502020204030204" pitchFamily="34" charset="0"/>
                <a:cs typeface="Times New Roman" panose="02020603050405020304" pitchFamily="18" charset="0"/>
              </a:rPr>
              <a:t>THANK YOU</a:t>
            </a:r>
          </a:p>
          <a:p>
            <a:pPr algn="just">
              <a:lnSpc>
                <a:spcPct val="107000"/>
              </a:lnSpc>
              <a:spcAft>
                <a:spcPts val="800"/>
              </a:spcAft>
            </a:pPr>
            <a:r>
              <a:rPr lang="en-US" sz="2200" kern="100" dirty="0">
                <a:latin typeface="Bookman Old Style" panose="02050604050505020204" pitchFamily="18" charset="0"/>
                <a:ea typeface="Calibri" panose="020F0502020204030204" pitchFamily="34" charset="0"/>
                <a:cs typeface="Times New Roman" panose="02020603050405020304" pitchFamily="18" charset="0"/>
              </a:rPr>
              <a:t>CA HEMANT RAJANDEKAR</a:t>
            </a:r>
          </a:p>
          <a:p>
            <a:pPr algn="just">
              <a:lnSpc>
                <a:spcPct val="107000"/>
              </a:lnSpc>
              <a:spcAft>
                <a:spcPts val="800"/>
              </a:spcAft>
            </a:pPr>
            <a:endParaRPr lang="en-US" sz="2200" kern="100" dirty="0">
              <a:effectLst/>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848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40DC84-3601-31B0-D86E-3FEB6338976A}"/>
              </a:ext>
            </a:extLst>
          </p:cNvPr>
          <p:cNvSpPr txBox="1"/>
          <p:nvPr/>
        </p:nvSpPr>
        <p:spPr>
          <a:xfrm>
            <a:off x="967665" y="470517"/>
            <a:ext cx="10289219" cy="5825697"/>
          </a:xfrm>
          <a:prstGeom prst="rect">
            <a:avLst/>
          </a:prstGeom>
          <a:noFill/>
        </p:spPr>
        <p:txBody>
          <a:bodyPr wrap="square">
            <a:spAutoFit/>
          </a:bodyPr>
          <a:lstStyle/>
          <a:p>
            <a:pPr algn="just">
              <a:lnSpc>
                <a:spcPct val="107000"/>
              </a:lnSpc>
              <a:spcAft>
                <a:spcPts val="800"/>
              </a:spcAft>
            </a:pPr>
            <a:r>
              <a:rPr lang="en-US" sz="2800" kern="100" dirty="0">
                <a:effectLst/>
                <a:latin typeface="Bookman Old Style" panose="02050604050505020204" pitchFamily="18" charset="0"/>
                <a:ea typeface="Calibri" panose="020F0502020204030204" pitchFamily="34" charset="0"/>
                <a:cs typeface="Times New Roman" panose="02020603050405020304" pitchFamily="18" charset="0"/>
              </a:rPr>
              <a:t>GST has replaced the old service tax regime from 1/7/2017. </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kern="100" dirty="0">
                <a:effectLst/>
                <a:latin typeface="Bookman Old Style" panose="02050604050505020204" pitchFamily="18" charset="0"/>
                <a:ea typeface="Calibri" panose="020F0502020204030204" pitchFamily="34" charset="0"/>
                <a:cs typeface="Times New Roman" panose="02020603050405020304" pitchFamily="18" charset="0"/>
              </a:rPr>
              <a:t>The essence of provisions governing GST in respect of services provide by Banking Company i.e. Co Operative Banks and Banking Co operative societies is more or less same as that of service tax regime.</a:t>
            </a:r>
          </a:p>
          <a:p>
            <a:pPr algn="just">
              <a:lnSpc>
                <a:spcPct val="107000"/>
              </a:lnSpc>
              <a:spcAft>
                <a:spcPts val="800"/>
              </a:spcAft>
            </a:pPr>
            <a:r>
              <a:rPr lang="en-US" sz="2800" kern="100" dirty="0">
                <a:latin typeface="Bookman Old Style" panose="02050604050505020204" pitchFamily="18" charset="0"/>
                <a:ea typeface="Calibri" panose="020F0502020204030204" pitchFamily="34" charset="0"/>
                <a:cs typeface="Times New Roman" panose="02020603050405020304" pitchFamily="18" charset="0"/>
              </a:rPr>
              <a:t>The turnover of interest income and investment income was exempt even in service tax.</a:t>
            </a:r>
          </a:p>
          <a:p>
            <a:pPr algn="just">
              <a:lnSpc>
                <a:spcPct val="107000"/>
              </a:lnSpc>
              <a:spcAft>
                <a:spcPts val="800"/>
              </a:spcAft>
            </a:pPr>
            <a:r>
              <a:rPr lang="en-US" sz="2800" kern="100" dirty="0">
                <a:effectLst/>
                <a:latin typeface="Bookman Old Style" panose="02050604050505020204" pitchFamily="18" charset="0"/>
                <a:ea typeface="Calibri" panose="020F0502020204030204" pitchFamily="34" charset="0"/>
                <a:cs typeface="Times New Roman" panose="02020603050405020304" pitchFamily="18" charset="0"/>
              </a:rPr>
              <a:t>There is a </a:t>
            </a:r>
            <a:r>
              <a:rPr lang="en-US" sz="2800" b="1" kern="100" dirty="0">
                <a:solidFill>
                  <a:srgbClr val="FF0000"/>
                </a:solidFill>
                <a:effectLst/>
                <a:latin typeface="Bookman Old Style" panose="02050604050505020204" pitchFamily="18" charset="0"/>
                <a:ea typeface="Calibri" panose="020F0502020204030204" pitchFamily="34" charset="0"/>
                <a:cs typeface="Times New Roman" panose="02020603050405020304" pitchFamily="18" charset="0"/>
              </a:rPr>
              <a:t>difference </a:t>
            </a:r>
            <a:r>
              <a:rPr lang="en-US" sz="2800" kern="100" dirty="0">
                <a:effectLst/>
                <a:latin typeface="Bookman Old Style" panose="02050604050505020204" pitchFamily="18" charset="0"/>
                <a:ea typeface="Calibri" panose="020F0502020204030204" pitchFamily="34" charset="0"/>
                <a:cs typeface="Times New Roman" panose="02020603050405020304" pitchFamily="18" charset="0"/>
              </a:rPr>
              <a:t>between terms </a:t>
            </a:r>
            <a:r>
              <a:rPr lang="en-US" sz="2800" kern="100" dirty="0">
                <a:solidFill>
                  <a:srgbClr val="FF0000"/>
                </a:solidFill>
                <a:effectLst/>
                <a:latin typeface="Bookman Old Style" panose="02050604050505020204" pitchFamily="18" charset="0"/>
                <a:ea typeface="Calibri" panose="020F0502020204030204" pitchFamily="34" charset="0"/>
                <a:cs typeface="Times New Roman" panose="02020603050405020304" pitchFamily="18" charset="0"/>
              </a:rPr>
              <a:t>exempt from GST </a:t>
            </a:r>
            <a:r>
              <a:rPr lang="en-US" sz="2800" kern="100" dirty="0">
                <a:effectLst/>
                <a:latin typeface="Bookman Old Style" panose="02050604050505020204" pitchFamily="18" charset="0"/>
                <a:ea typeface="Calibri" panose="020F0502020204030204" pitchFamily="34" charset="0"/>
                <a:cs typeface="Times New Roman" panose="02020603050405020304" pitchFamily="18" charset="0"/>
              </a:rPr>
              <a:t>and </a:t>
            </a:r>
            <a:r>
              <a:rPr lang="en-US" sz="2800" kern="100" dirty="0">
                <a:solidFill>
                  <a:srgbClr val="002060"/>
                </a:solidFill>
                <a:effectLst/>
                <a:latin typeface="Bookman Old Style" panose="02050604050505020204" pitchFamily="18" charset="0"/>
                <a:ea typeface="Calibri" panose="020F0502020204030204" pitchFamily="34" charset="0"/>
                <a:cs typeface="Times New Roman" panose="02020603050405020304" pitchFamily="18" charset="0"/>
              </a:rPr>
              <a:t>not covered in GST</a:t>
            </a:r>
            <a:r>
              <a:rPr lang="en-US" sz="2800" kern="100" dirty="0">
                <a:effectLst/>
                <a:latin typeface="Bookman Old Style" panose="02050604050505020204" pitchFamily="18" charset="0"/>
                <a:ea typeface="Calibri" panose="020F0502020204030204" pitchFamily="34" charset="0"/>
                <a:cs typeface="Times New Roman" panose="02020603050405020304" pitchFamily="18" charset="0"/>
              </a:rPr>
              <a:t>. Interest income is covered in GST but exempt by way of notification.</a:t>
            </a:r>
          </a:p>
          <a:p>
            <a:pPr algn="just">
              <a:lnSpc>
                <a:spcPct val="107000"/>
              </a:lnSpc>
              <a:spcAft>
                <a:spcPts val="800"/>
              </a:spcAft>
            </a:pP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9483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1E0DB1-F795-3A94-C11C-6C133A275680}"/>
              </a:ext>
            </a:extLst>
          </p:cNvPr>
          <p:cNvSpPr txBox="1"/>
          <p:nvPr/>
        </p:nvSpPr>
        <p:spPr>
          <a:xfrm>
            <a:off x="878889" y="1199390"/>
            <a:ext cx="9863092" cy="5568576"/>
          </a:xfrm>
          <a:prstGeom prst="rect">
            <a:avLst/>
          </a:prstGeom>
          <a:noFill/>
        </p:spPr>
        <p:txBody>
          <a:bodyPr wrap="square">
            <a:spAutoFit/>
          </a:bodyPr>
          <a:lstStyle/>
          <a:p>
            <a:pPr algn="just">
              <a:lnSpc>
                <a:spcPct val="107000"/>
              </a:lnSpc>
              <a:spcAft>
                <a:spcPts val="800"/>
              </a:spcAft>
            </a:pPr>
            <a:r>
              <a:rPr lang="en-US" sz="2100" b="1" kern="100" dirty="0">
                <a:solidFill>
                  <a:srgbClr val="00B050"/>
                </a:solidFill>
                <a:effectLst/>
                <a:latin typeface="Bookman Old Style" panose="02050604050505020204" pitchFamily="18" charset="0"/>
                <a:ea typeface="Calibri" panose="020F0502020204030204" pitchFamily="34" charset="0"/>
                <a:cs typeface="Times New Roman" panose="02020603050405020304" pitchFamily="18" charset="0"/>
              </a:rPr>
              <a:t>DEFINATION OF AGGRAGATE TURNOVER sec 2 (6)</a:t>
            </a:r>
            <a:endParaRPr lang="en-IN" sz="21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100" kern="100" dirty="0">
                <a:solidFill>
                  <a:srgbClr val="495057"/>
                </a:solidFill>
                <a:effectLst/>
                <a:latin typeface="Verdana" panose="020B0604030504040204" pitchFamily="34" charset="0"/>
                <a:ea typeface="Calibri" panose="020F0502020204030204" pitchFamily="34" charset="0"/>
                <a:cs typeface="Times New Roman" panose="02020603050405020304" pitchFamily="18" charset="0"/>
              </a:rPr>
              <a:t>"aggregate </a:t>
            </a:r>
            <a:r>
              <a:rPr lang="en-IN" sz="2100" kern="1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turnover</a:t>
            </a:r>
            <a:r>
              <a:rPr lang="en-IN" sz="2100" kern="100" dirty="0">
                <a:solidFill>
                  <a:srgbClr val="495057"/>
                </a:solidFill>
                <a:effectLst/>
                <a:latin typeface="Verdana" panose="020B0604030504040204" pitchFamily="34" charset="0"/>
                <a:ea typeface="Calibri" panose="020F0502020204030204" pitchFamily="34" charset="0"/>
                <a:cs typeface="Times New Roman" panose="02020603050405020304" pitchFamily="18" charset="0"/>
              </a:rPr>
              <a:t>" means the aggregate value of all taxable supplies (excluding the value of inward supplies on which tax is payable by a person on reverse charge basis), </a:t>
            </a:r>
            <a:r>
              <a:rPr lang="en-IN" sz="2100" i="1" kern="100" dirty="0">
                <a:solidFill>
                  <a:srgbClr val="495057"/>
                </a:solidFill>
                <a:effectLst/>
                <a:latin typeface="Verdana" panose="020B0604030504040204" pitchFamily="34" charset="0"/>
                <a:ea typeface="Calibri" panose="020F0502020204030204" pitchFamily="34" charset="0"/>
                <a:cs typeface="Times New Roman" panose="02020603050405020304" pitchFamily="18" charset="0"/>
              </a:rPr>
              <a:t>exempt supplies</a:t>
            </a:r>
            <a:r>
              <a:rPr lang="en-IN" sz="2100" kern="100" dirty="0">
                <a:solidFill>
                  <a:srgbClr val="495057"/>
                </a:solidFill>
                <a:effectLst/>
                <a:latin typeface="Verdana" panose="020B0604030504040204" pitchFamily="34" charset="0"/>
                <a:ea typeface="Calibri" panose="020F0502020204030204" pitchFamily="34" charset="0"/>
                <a:cs typeface="Times New Roman" panose="02020603050405020304" pitchFamily="18" charset="0"/>
              </a:rPr>
              <a:t>, exports of goods or services or both and inter-State supplies of persons having the same Permanent Account Number, to be computed on all India basis but excludes central tax, State tax, Union territory tax, integrated tax and cess;</a:t>
            </a:r>
            <a:endParaRPr lang="en-IN" sz="2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100" kern="100" dirty="0">
                <a:solidFill>
                  <a:srgbClr val="495057"/>
                </a:solidFill>
                <a:effectLst/>
                <a:latin typeface="Verdana" panose="020B0604030504040204" pitchFamily="34" charset="0"/>
                <a:ea typeface="Calibri" panose="020F0502020204030204" pitchFamily="34" charset="0"/>
                <a:cs typeface="Times New Roman" panose="02020603050405020304" pitchFamily="18" charset="0"/>
              </a:rPr>
              <a:t>Major portion of turnover of a banking company is from interest on loans. This turnover </a:t>
            </a:r>
            <a:r>
              <a:rPr lang="en-IN" sz="2100" kern="100" dirty="0" err="1">
                <a:solidFill>
                  <a:srgbClr val="495057"/>
                </a:solidFill>
                <a:effectLst/>
                <a:latin typeface="Verdana" panose="020B0604030504040204" pitchFamily="34" charset="0"/>
                <a:ea typeface="Calibri" panose="020F0502020204030204" pitchFamily="34" charset="0"/>
                <a:cs typeface="Times New Roman" panose="02020603050405020304" pitchFamily="18" charset="0"/>
              </a:rPr>
              <a:t>ie</a:t>
            </a:r>
            <a:r>
              <a:rPr lang="en-IN" sz="2100" kern="100" dirty="0">
                <a:solidFill>
                  <a:srgbClr val="495057"/>
                </a:solidFill>
                <a:effectLst/>
                <a:latin typeface="Verdana" panose="020B0604030504040204" pitchFamily="34" charset="0"/>
                <a:ea typeface="Calibri" panose="020F0502020204030204" pitchFamily="34" charset="0"/>
                <a:cs typeface="Times New Roman" panose="02020603050405020304" pitchFamily="18" charset="0"/>
              </a:rPr>
              <a:t> interest earnings is exempt from GST as per entry no 27 of the notification 12/2017.</a:t>
            </a:r>
          </a:p>
          <a:p>
            <a:pPr algn="just">
              <a:lnSpc>
                <a:spcPct val="107000"/>
              </a:lnSpc>
              <a:spcAft>
                <a:spcPts val="800"/>
              </a:spcAft>
            </a:pPr>
            <a:r>
              <a:rPr lang="en-IN" sz="2100" kern="100" dirty="0">
                <a:solidFill>
                  <a:srgbClr val="495057"/>
                </a:solidFill>
                <a:latin typeface="Verdana" panose="020B0604030504040204" pitchFamily="34" charset="0"/>
                <a:ea typeface="Calibri" panose="020F0502020204030204" pitchFamily="34" charset="0"/>
                <a:cs typeface="Times New Roman" panose="02020603050405020304" pitchFamily="18" charset="0"/>
              </a:rPr>
              <a:t>Explanation to sec 10, Composition levy and Sec 22 Registration excludes Services provided by way extending deposit, loans and advances in so far the consideration is represented by way of interest or discount</a:t>
            </a:r>
            <a:endParaRPr lang="en-IN" sz="2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6071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D809EA-FE74-B939-289A-C503C0D3B402}"/>
              </a:ext>
            </a:extLst>
          </p:cNvPr>
          <p:cNvSpPr txBox="1"/>
          <p:nvPr/>
        </p:nvSpPr>
        <p:spPr>
          <a:xfrm>
            <a:off x="985421" y="468325"/>
            <a:ext cx="10653204" cy="5660076"/>
          </a:xfrm>
          <a:prstGeom prst="rect">
            <a:avLst/>
          </a:prstGeom>
          <a:noFill/>
        </p:spPr>
        <p:txBody>
          <a:bodyPr wrap="square">
            <a:spAutoFit/>
          </a:bodyPr>
          <a:lstStyle/>
          <a:p>
            <a:pPr algn="just">
              <a:lnSpc>
                <a:spcPct val="107000"/>
              </a:lnSpc>
              <a:spcAft>
                <a:spcPts val="800"/>
              </a:spcAft>
            </a:pPr>
            <a:r>
              <a:rPr lang="en-US" sz="2200" b="1" kern="100" dirty="0">
                <a:solidFill>
                  <a:srgbClr val="00B050"/>
                </a:solidFill>
                <a:effectLst/>
                <a:latin typeface="Bookman Old Style" panose="02050604050505020204" pitchFamily="18" charset="0"/>
                <a:ea typeface="Calibri" panose="020F0502020204030204" pitchFamily="34" charset="0"/>
                <a:cs typeface="Times New Roman" panose="02020603050405020304" pitchFamily="18" charset="0"/>
              </a:rPr>
              <a:t>TAXABLE TURNOVER AND EXEMPTED TURNOVER</a:t>
            </a:r>
            <a:endParaRPr lang="en-IN" sz="22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Hence what remain taxable is mostly other income </a:t>
            </a:r>
            <a:r>
              <a:rPr lang="en-US" sz="2200" kern="100" dirty="0" err="1">
                <a:effectLst/>
                <a:latin typeface="Bookman Old Style" panose="02050604050505020204" pitchFamily="18" charset="0"/>
                <a:ea typeface="Calibri" panose="020F0502020204030204" pitchFamily="34" charset="0"/>
                <a:cs typeface="Times New Roman" panose="02020603050405020304" pitchFamily="18" charset="0"/>
              </a:rPr>
              <a:t>ie</a:t>
            </a: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 loan processing Fees, DD /TT /NEFT/RTGS charges, cheque book charges, bank charges, annual fees for SMS, Locker rent </a:t>
            </a:r>
            <a:r>
              <a:rPr lang="en-US" sz="2200" kern="100" dirty="0" err="1">
                <a:effectLst/>
                <a:latin typeface="Bookman Old Style" panose="02050604050505020204" pitchFamily="18" charset="0"/>
                <a:ea typeface="Calibri" panose="020F0502020204030204" pitchFamily="34" charset="0"/>
                <a:cs typeface="Times New Roman" panose="02020603050405020304" pitchFamily="18" charset="0"/>
              </a:rPr>
              <a:t>etc</a:t>
            </a: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 to name a few.</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Moreover, each income arising from source other than that of interest need to be carefully scrutinized for the purpose of ascertaining applicability of GST.</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Turnover arising from interest income on loans and advances is exempt from GST</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Further Inter se sale and purchase of foreign currency amongst banks or authorized dealer of foreign exchange is also exempt.</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b="1" kern="100" dirty="0">
                <a:solidFill>
                  <a:srgbClr val="002060"/>
                </a:solidFill>
                <a:effectLst/>
                <a:latin typeface="Bookman Old Style" panose="02050604050505020204" pitchFamily="18" charset="0"/>
                <a:ea typeface="Calibri" panose="020F0502020204030204" pitchFamily="34" charset="0"/>
                <a:cs typeface="Times New Roman" panose="02020603050405020304" pitchFamily="18" charset="0"/>
              </a:rPr>
              <a:t>Thus, sale of foreign to person other than bank or authorized dealer is liable for GST. Value of taxable service shall be determined as per Rule 32 of CGST Rules 2017.</a:t>
            </a:r>
            <a:endParaRPr lang="en-IN" sz="22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9048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93329F-3F45-7D8D-6EC6-F0678F077A99}"/>
              </a:ext>
            </a:extLst>
          </p:cNvPr>
          <p:cNvSpPr txBox="1"/>
          <p:nvPr/>
        </p:nvSpPr>
        <p:spPr>
          <a:xfrm>
            <a:off x="1083076" y="964165"/>
            <a:ext cx="9889724" cy="5297797"/>
          </a:xfrm>
          <a:prstGeom prst="rect">
            <a:avLst/>
          </a:prstGeom>
          <a:noFill/>
        </p:spPr>
        <p:txBody>
          <a:bodyPr wrap="square">
            <a:spAutoFit/>
          </a:bodyPr>
          <a:lstStyle/>
          <a:p>
            <a:pPr algn="just">
              <a:lnSpc>
                <a:spcPct val="107000"/>
              </a:lnSpc>
              <a:spcAft>
                <a:spcPts val="800"/>
              </a:spcAft>
            </a:pPr>
            <a:r>
              <a:rPr lang="en-US" sz="2200" b="1" kern="100" dirty="0">
                <a:effectLst/>
                <a:latin typeface="Bookman Old Style" panose="02050604050505020204" pitchFamily="18" charset="0"/>
                <a:ea typeface="Calibri" panose="020F0502020204030204" pitchFamily="34" charset="0"/>
                <a:cs typeface="Times New Roman" panose="02020603050405020304" pitchFamily="18" charset="0"/>
              </a:rPr>
              <a:t>Sale of repossessed assets </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The lenders make sale of a repossessed asset on the strength of the hypothecation agreement, and not as a factor or agent. The matter was discussed in a Calcutta High Court ruling of Tata Motors Finance vs Asst Commissioner of Sales tax. </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While there have been rulings qualifying the position of the lender, there have been other rulings stating that the title ownership of the assets does not determine the tax liability in case of sale of repossessed goods.</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There is no question of GST on sale of immovable property.</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solidFill>
                  <a:srgbClr val="002060"/>
                </a:solidFill>
                <a:effectLst/>
                <a:latin typeface="Bookman Old Style" panose="02050604050505020204" pitchFamily="18" charset="0"/>
                <a:ea typeface="Calibri" panose="020F0502020204030204" pitchFamily="34" charset="0"/>
                <a:cs typeface="Times New Roman" panose="02020603050405020304" pitchFamily="18" charset="0"/>
              </a:rPr>
              <a:t>Where the subject matter of sale is a movable property Rule 32(5) of CGST Rule come in to picture.</a:t>
            </a:r>
          </a:p>
          <a:p>
            <a:pPr algn="just">
              <a:lnSpc>
                <a:spcPct val="107000"/>
              </a:lnSpc>
              <a:spcAft>
                <a:spcPts val="800"/>
              </a:spcAft>
            </a:pPr>
            <a:endParaRPr lang="en-IN" sz="22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3100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A10865-9966-6F47-3658-A3FEA932403B}"/>
              </a:ext>
            </a:extLst>
          </p:cNvPr>
          <p:cNvSpPr txBox="1"/>
          <p:nvPr/>
        </p:nvSpPr>
        <p:spPr>
          <a:xfrm>
            <a:off x="932154" y="673381"/>
            <a:ext cx="10244831" cy="4887748"/>
          </a:xfrm>
          <a:prstGeom prst="rect">
            <a:avLst/>
          </a:prstGeom>
          <a:noFill/>
        </p:spPr>
        <p:txBody>
          <a:bodyPr wrap="square">
            <a:spAutoFit/>
          </a:bodyPr>
          <a:lstStyle/>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The Rule states as follows: (5) Where a taxable supply is provided by a person dealing in buying and selling of second hand goods i.e. used goods as such or after such minor processing which does not change the nature of the goods and where no input tax credit has been availed on purchase of such goods the value of supply shall be the difference between the selling price and purchase price and where the value of such supply is negative it shall be ignored:  </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i="1" kern="100" dirty="0">
                <a:effectLst/>
                <a:latin typeface="Bookman Old Style" panose="02050604050505020204" pitchFamily="18" charset="0"/>
                <a:ea typeface="Calibri" panose="020F0502020204030204" pitchFamily="34" charset="0"/>
                <a:cs typeface="Times New Roman" panose="02020603050405020304" pitchFamily="18" charset="0"/>
              </a:rPr>
              <a:t>Provided that the purchase value of goods repossessed from a defaulting borrower, who is not registered, for the purpose of recovery of a loan or debt shall be deemed to be the purchase price of such goods by the defaulting borrower reduced by five percentage points for every quarter or part thereof, between the date of purchase and the date of disposal by the person making such repossession. </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470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051973-9868-B7F2-F4F0-86314CCC2C73}"/>
              </a:ext>
            </a:extLst>
          </p:cNvPr>
          <p:cNvSpPr txBox="1"/>
          <p:nvPr/>
        </p:nvSpPr>
        <p:spPr>
          <a:xfrm>
            <a:off x="870010" y="739592"/>
            <a:ext cx="10244831" cy="5092613"/>
          </a:xfrm>
          <a:prstGeom prst="rect">
            <a:avLst/>
          </a:prstGeom>
          <a:noFill/>
        </p:spPr>
        <p:txBody>
          <a:bodyPr wrap="square">
            <a:spAutoFit/>
          </a:bodyPr>
          <a:lstStyle/>
          <a:p>
            <a:pPr algn="just">
              <a:lnSpc>
                <a:spcPct val="107000"/>
              </a:lnSpc>
              <a:spcAft>
                <a:spcPts val="800"/>
              </a:spcAft>
            </a:pPr>
            <a:r>
              <a:rPr lang="en-US" sz="2200" b="1" i="1" kern="100" dirty="0">
                <a:solidFill>
                  <a:srgbClr val="FF0000"/>
                </a:solidFill>
                <a:effectLst/>
                <a:latin typeface="Bookman Old Style" panose="02050604050505020204" pitchFamily="18" charset="0"/>
                <a:ea typeface="Calibri" panose="020F0502020204030204" pitchFamily="34" charset="0"/>
                <a:cs typeface="Times New Roman" panose="02020603050405020304" pitchFamily="18" charset="0"/>
              </a:rPr>
              <a:t>ANY OTHER BUSINESS CARRIED </a:t>
            </a:r>
            <a:r>
              <a:rPr lang="en-US" sz="2200" b="1" i="1" kern="100" dirty="0">
                <a:effectLst/>
                <a:latin typeface="Bookman Old Style" panose="02050604050505020204" pitchFamily="18" charset="0"/>
                <a:ea typeface="Calibri" panose="020F0502020204030204" pitchFamily="34" charset="0"/>
                <a:cs typeface="Times New Roman" panose="02020603050405020304" pitchFamily="18" charset="0"/>
              </a:rPr>
              <a:t>ON BY THE BANKING COMPANY IN </a:t>
            </a:r>
            <a:r>
              <a:rPr lang="en-US" sz="2200" b="1" i="1" kern="100" dirty="0">
                <a:solidFill>
                  <a:srgbClr val="002060"/>
                </a:solidFill>
                <a:effectLst/>
                <a:latin typeface="Bookman Old Style" panose="02050604050505020204" pitchFamily="18" charset="0"/>
                <a:ea typeface="Calibri" panose="020F0502020204030204" pitchFamily="34" charset="0"/>
                <a:cs typeface="Times New Roman" panose="02020603050405020304" pitchFamily="18" charset="0"/>
              </a:rPr>
              <a:t>THE OPINION OF GST AUTHORITIES</a:t>
            </a:r>
            <a:endParaRPr lang="en-IN" sz="22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b="1" kern="100" dirty="0">
                <a:effectLst/>
                <a:latin typeface="Bookman Old Style" panose="02050604050505020204" pitchFamily="18" charset="0"/>
                <a:ea typeface="Calibri" panose="020F0502020204030204" pitchFamily="34" charset="0"/>
                <a:cs typeface="Times New Roman" panose="02020603050405020304" pitchFamily="18" charset="0"/>
              </a:rPr>
              <a:t>Profit/Loss from Sale and Purchase of SLR Securities.</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Banks buy designated securities to maintain its statutory liquid ratio. Bank withdraw or invest the amount in SLR securities to maintain the liquid balance as required by guidelines pf RBI. Further sale and purchase of securities is also guided demand generated by loans and surplus cash generated by acceptance of deposit. Investing and withdrawal is integral part of banking business and profit or loss arising from such transactions should not viewed separately from Banking business.</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The approach of the GST department would be disallow entire GST input credit as assessee has not followed sec 17(2).</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9134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F40991-C626-9536-34A4-24AAB9646501}"/>
              </a:ext>
            </a:extLst>
          </p:cNvPr>
          <p:cNvSpPr txBox="1"/>
          <p:nvPr/>
        </p:nvSpPr>
        <p:spPr>
          <a:xfrm>
            <a:off x="941033" y="1163643"/>
            <a:ext cx="10475650" cy="4302140"/>
          </a:xfrm>
          <a:prstGeom prst="rect">
            <a:avLst/>
          </a:prstGeom>
          <a:noFill/>
        </p:spPr>
        <p:txBody>
          <a:bodyPr wrap="square">
            <a:spAutoFit/>
          </a:bodyPr>
          <a:lstStyle/>
          <a:p>
            <a:pPr algn="just">
              <a:lnSpc>
                <a:spcPct val="107000"/>
              </a:lnSpc>
              <a:spcAft>
                <a:spcPts val="800"/>
              </a:spcAft>
            </a:pPr>
            <a:r>
              <a:rPr lang="en-US" sz="1800" b="1" kern="100" dirty="0">
                <a:effectLst/>
                <a:latin typeface="Bookman Old Style" panose="02050604050505020204" pitchFamily="18" charset="0"/>
                <a:ea typeface="Calibri" panose="020F0502020204030204" pitchFamily="34" charset="0"/>
                <a:cs typeface="Times New Roman" panose="02020603050405020304" pitchFamily="18" charset="0"/>
              </a:rPr>
              <a:t>INPUT TAX CREDIT.</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As per sec 17(4) of CGST A banking company or a financial institution including a non-banking financial company , engaged in supplying services by way of accepting deposits, extending loans or advances shall have the option to avail of, every month, an amount equal to fifty percent of eligible input tax credit on inputs, capital goods and input services in that month and rest shall lapse</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Thus, banks need to avail input tax credit as appearing in its GSTR 2B to the extent of 50% and rest shall lapse.</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kern="100" dirty="0">
                <a:effectLst/>
                <a:latin typeface="Bookman Old Style" panose="02050604050505020204" pitchFamily="18" charset="0"/>
                <a:ea typeface="Calibri" panose="020F0502020204030204" pitchFamily="34" charset="0"/>
                <a:cs typeface="Times New Roman" panose="02020603050405020304" pitchFamily="18" charset="0"/>
              </a:rPr>
              <a:t>Credit of GST paid under RCM should also be availed to the extent of 50% only</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7826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BE2962-AFA1-C97C-BD1D-8CE58201F07B}"/>
              </a:ext>
            </a:extLst>
          </p:cNvPr>
          <p:cNvSpPr txBox="1"/>
          <p:nvPr/>
        </p:nvSpPr>
        <p:spPr>
          <a:xfrm>
            <a:off x="787153" y="497150"/>
            <a:ext cx="10617693" cy="5536131"/>
          </a:xfrm>
          <a:prstGeom prst="rect">
            <a:avLst/>
          </a:prstGeom>
          <a:noFill/>
        </p:spPr>
        <p:txBody>
          <a:bodyPr wrap="square">
            <a:spAutoFit/>
          </a:bodyPr>
          <a:lstStyle/>
          <a:p>
            <a:pPr algn="just">
              <a:lnSpc>
                <a:spcPct val="107000"/>
              </a:lnSpc>
              <a:spcAft>
                <a:spcPts val="800"/>
              </a:spcAft>
            </a:pPr>
            <a:r>
              <a:rPr lang="en-US" sz="1800" b="1" kern="100" dirty="0">
                <a:effectLst/>
                <a:latin typeface="Bookman Old Style" panose="02050604050505020204" pitchFamily="18" charset="0"/>
                <a:ea typeface="Calibri" panose="020F0502020204030204" pitchFamily="34" charset="0"/>
                <a:cs typeface="Times New Roman" panose="02020603050405020304" pitchFamily="18" charset="0"/>
              </a:rPr>
              <a:t>INPUT TAX CREDIT.</a:t>
            </a:r>
          </a:p>
          <a:p>
            <a:pPr algn="just">
              <a:lnSpc>
                <a:spcPct val="107000"/>
              </a:lnSpc>
              <a:spcAft>
                <a:spcPts val="800"/>
              </a:spcAft>
            </a:pPr>
            <a:r>
              <a:rPr lang="en-US" kern="100" dirty="0">
                <a:latin typeface="Bookman Old Style" panose="02050604050505020204" pitchFamily="18" charset="0"/>
                <a:ea typeface="Calibri" panose="020F0502020204030204" pitchFamily="34" charset="0"/>
                <a:cs typeface="Times New Roman" panose="02020603050405020304" pitchFamily="18" charset="0"/>
              </a:rPr>
              <a:t>Bank need to avail entire </a:t>
            </a:r>
            <a:r>
              <a:rPr lang="en-US" b="1" kern="100" dirty="0">
                <a:solidFill>
                  <a:srgbClr val="FF0000"/>
                </a:solidFill>
                <a:latin typeface="Bookman Old Style" panose="02050604050505020204" pitchFamily="18" charset="0"/>
                <a:ea typeface="Calibri" panose="020F0502020204030204" pitchFamily="34" charset="0"/>
                <a:cs typeface="Times New Roman" panose="02020603050405020304" pitchFamily="18" charset="0"/>
              </a:rPr>
              <a:t>eligible</a:t>
            </a:r>
            <a:r>
              <a:rPr lang="en-US" kern="100" dirty="0">
                <a:latin typeface="Bookman Old Style" panose="02050604050505020204" pitchFamily="18" charset="0"/>
                <a:ea typeface="Calibri" panose="020F0502020204030204" pitchFamily="34" charset="0"/>
                <a:cs typeface="Times New Roman" panose="02020603050405020304" pitchFamily="18" charset="0"/>
              </a:rPr>
              <a:t> credit and reverse 50% of the eligible credit in GSTR 3B by properly mentioning the reversal in column</a:t>
            </a:r>
          </a:p>
          <a:p>
            <a:pPr algn="just">
              <a:lnSpc>
                <a:spcPct val="107000"/>
              </a:lnSpc>
              <a:spcAft>
                <a:spcPts val="800"/>
              </a:spcAft>
            </a:pPr>
            <a:r>
              <a:rPr lang="en-US" sz="2000" kern="100" dirty="0">
                <a:effectLst/>
                <a:latin typeface="Bookman Old Style" panose="02050604050505020204" pitchFamily="18" charset="0"/>
                <a:ea typeface="Calibri" panose="020F0502020204030204" pitchFamily="34" charset="0"/>
                <a:cs typeface="Times New Roman" panose="02020603050405020304" pitchFamily="18" charset="0"/>
              </a:rPr>
              <a:t>Precaution is to be taken for not availing credit of goods and services which </a:t>
            </a:r>
            <a:r>
              <a:rPr lang="en-US" sz="2000" kern="100" dirty="0">
                <a:latin typeface="Bookman Old Style" panose="02050604050505020204" pitchFamily="18" charset="0"/>
                <a:ea typeface="Calibri" panose="020F0502020204030204" pitchFamily="34" charset="0"/>
                <a:cs typeface="Times New Roman" panose="02020603050405020304" pitchFamily="18" charset="0"/>
              </a:rPr>
              <a:t>are exclusively used for providing exempt services. Such credit is not </a:t>
            </a:r>
            <a:r>
              <a:rPr lang="en-US" sz="2000" b="1" kern="100" dirty="0">
                <a:solidFill>
                  <a:srgbClr val="FF0000"/>
                </a:solidFill>
                <a:latin typeface="Bookman Old Style" panose="02050604050505020204" pitchFamily="18" charset="0"/>
                <a:ea typeface="Calibri" panose="020F0502020204030204" pitchFamily="34" charset="0"/>
                <a:cs typeface="Times New Roman" panose="02020603050405020304" pitchFamily="18" charset="0"/>
              </a:rPr>
              <a:t>eligible</a:t>
            </a:r>
            <a:r>
              <a:rPr lang="en-US" sz="2000" kern="100" dirty="0">
                <a:latin typeface="Bookman Old Style" panose="02050604050505020204" pitchFamily="18" charset="0"/>
                <a:ea typeface="Calibri" panose="020F0502020204030204" pitchFamily="34" charset="0"/>
                <a:cs typeface="Times New Roman" panose="02020603050405020304" pitchFamily="18" charset="0"/>
              </a:rPr>
              <a:t> at the first instance</a:t>
            </a:r>
            <a:r>
              <a:rPr lang="en-US" sz="1600" kern="100" dirty="0">
                <a:latin typeface="Bookman Old Style" panose="020506040505050202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en-US" sz="1600" b="1" kern="100" dirty="0">
                <a:effectLst/>
                <a:latin typeface="Bookman Old Style" panose="02050604050505020204" pitchFamily="18" charset="0"/>
                <a:ea typeface="Calibri" panose="020F0502020204030204" pitchFamily="34" charset="0"/>
                <a:cs typeface="Times New Roman" panose="02020603050405020304" pitchFamily="18" charset="0"/>
              </a:rPr>
              <a:t>INPUT TAX CREDIT ON CAPITAL GOODS WHEN USED FOR PROVIDING TAXABLE AS WELL AS EXEMPT SERVICES</a:t>
            </a:r>
            <a:r>
              <a:rPr lang="en-US" sz="1600" kern="100" dirty="0">
                <a:effectLst/>
                <a:latin typeface="Bookman Old Style" panose="020506040505050202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en-US" sz="2000" kern="100" dirty="0">
                <a:latin typeface="Bookman Old Style" panose="02050604050505020204" pitchFamily="18" charset="0"/>
                <a:ea typeface="Calibri" panose="020F0502020204030204" pitchFamily="34" charset="0"/>
                <a:cs typeface="Times New Roman" panose="02020603050405020304" pitchFamily="18" charset="0"/>
              </a:rPr>
              <a:t>As GST credit in respect of Capital Goods are purchased  by Banking Company, only 50% credit </a:t>
            </a:r>
            <a:r>
              <a:rPr lang="en-US" sz="2000" kern="100" dirty="0" err="1">
                <a:latin typeface="Bookman Old Style" panose="02050604050505020204" pitchFamily="18" charset="0"/>
                <a:ea typeface="Calibri" panose="020F0502020204030204" pitchFamily="34" charset="0"/>
                <a:cs typeface="Times New Roman" panose="02020603050405020304" pitchFamily="18" charset="0"/>
              </a:rPr>
              <a:t>ia</a:t>
            </a:r>
            <a:r>
              <a:rPr lang="en-US" sz="2000" kern="100" dirty="0">
                <a:latin typeface="Bookman Old Style" panose="02050604050505020204" pitchFamily="18" charset="0"/>
                <a:ea typeface="Calibri" panose="020F0502020204030204" pitchFamily="34" charset="0"/>
                <a:cs typeface="Times New Roman" panose="02020603050405020304" pitchFamily="18" charset="0"/>
              </a:rPr>
              <a:t> available. Balance 50% credit is to be capitalized </a:t>
            </a:r>
            <a:r>
              <a:rPr lang="en-US" sz="2000" kern="100" dirty="0" err="1">
                <a:latin typeface="Bookman Old Style" panose="02050604050505020204" pitchFamily="18" charset="0"/>
                <a:ea typeface="Calibri" panose="020F0502020204030204" pitchFamily="34" charset="0"/>
                <a:cs typeface="Times New Roman" panose="02020603050405020304" pitchFamily="18" charset="0"/>
              </a:rPr>
              <a:t>alaong</a:t>
            </a:r>
            <a:r>
              <a:rPr lang="en-US" sz="2000" kern="100" dirty="0">
                <a:latin typeface="Bookman Old Style" panose="02050604050505020204" pitchFamily="18" charset="0"/>
                <a:ea typeface="Calibri" panose="020F0502020204030204" pitchFamily="34" charset="0"/>
                <a:cs typeface="Times New Roman" panose="02020603050405020304" pitchFamily="18" charset="0"/>
              </a:rPr>
              <a:t> with cost of Asset and shall be subjected to depreciation. </a:t>
            </a:r>
            <a:endParaRPr lang="en-US" sz="2000" kern="100" dirty="0">
              <a:effectLst/>
              <a:latin typeface="Bookman Old Style" panose="02050604050505020204" pitchFamily="18" charset="0"/>
              <a:ea typeface="Calibri" panose="020F0502020204030204" pitchFamily="34" charset="0"/>
              <a:cs typeface="Times New Roman" panose="02020603050405020304" pitchFamily="18" charset="0"/>
            </a:endParaRPr>
          </a:p>
          <a:p>
            <a:pPr marR="190500" lvl="0" algn="just">
              <a:lnSpc>
                <a:spcPts val="2400"/>
              </a:lnSpc>
              <a:spcBef>
                <a:spcPts val="750"/>
              </a:spcBef>
              <a:spcAft>
                <a:spcPts val="750"/>
              </a:spcAft>
              <a:buSzPts val="1000"/>
              <a:tabLst>
                <a:tab pos="457200" algn="l"/>
              </a:tabLst>
            </a:pPr>
            <a:r>
              <a:rPr lang="en-IN" sz="2000" kern="0" dirty="0">
                <a:effectLst/>
                <a:latin typeface="Bookman Old Style" panose="02050604050505020204" pitchFamily="18" charset="0"/>
                <a:ea typeface="Times New Roman" panose="02020603050405020304" pitchFamily="18" charset="0"/>
                <a:cs typeface="Times New Roman" panose="02020603050405020304" pitchFamily="18" charset="0"/>
              </a:rPr>
              <a:t>Useful life of such capital asset will be taken as 5 years from the date of purchase</a:t>
            </a:r>
            <a:endParaRPr lang="en-IN" sz="2000" kern="100" dirty="0">
              <a:effectLst/>
              <a:latin typeface="Bookman Old Style" panose="02050604050505020204" pitchFamily="18" charset="0"/>
              <a:ea typeface="Calibri" panose="020F0502020204030204" pitchFamily="34" charset="0"/>
              <a:cs typeface="Times New Roman" panose="02020603050405020304" pitchFamily="18" charset="0"/>
            </a:endParaRPr>
          </a:p>
          <a:p>
            <a:pPr algn="just"/>
            <a:r>
              <a:rPr lang="en-IN" sz="2000" kern="0" dirty="0">
                <a:effectLst/>
                <a:latin typeface="Bookman Old Style" panose="02050604050505020204" pitchFamily="18" charset="0"/>
                <a:ea typeface="Times New Roman" panose="02020603050405020304" pitchFamily="18" charset="0"/>
              </a:rPr>
              <a:t>Now the total amount of input tax credited to electronic credit ledger for the whole useful life will be distributed over the useful life</a:t>
            </a:r>
          </a:p>
          <a:p>
            <a:pPr marR="190500" lvl="0" algn="just">
              <a:lnSpc>
                <a:spcPts val="2400"/>
              </a:lnSpc>
              <a:spcBef>
                <a:spcPts val="750"/>
              </a:spcBef>
              <a:spcAft>
                <a:spcPts val="750"/>
              </a:spcAft>
              <a:buSzPts val="1000"/>
              <a:tabLst>
                <a:tab pos="457200" algn="l"/>
              </a:tabLst>
            </a:pPr>
            <a:r>
              <a:rPr lang="en-IN" sz="2000" kern="0" dirty="0">
                <a:effectLst/>
                <a:latin typeface="Bookman Old Style" panose="02050604050505020204" pitchFamily="18" charset="0"/>
                <a:ea typeface="Times New Roman" panose="02020603050405020304" pitchFamily="18" charset="0"/>
                <a:cs typeface="Times New Roman" panose="02020603050405020304" pitchFamily="18" charset="0"/>
              </a:rPr>
              <a:t>The ITC paid for the capital goods will be credited to electronic credit ledger</a:t>
            </a:r>
            <a:endParaRPr lang="en-IN" sz="2000" kern="1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249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104</TotalTime>
  <Words>1666</Words>
  <Application>Microsoft Office PowerPoint</Application>
  <PresentationFormat>Widescreen</PresentationFormat>
  <Paragraphs>68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Bookman Old Style</vt:lpstr>
      <vt:lpstr>Calibri</vt:lpstr>
      <vt:lpstr>Calibri Light</vt:lpstr>
      <vt:lpstr>Verdana</vt:lpstr>
      <vt:lpstr>Office Theme</vt:lpstr>
      <vt:lpstr>Co-operative Bank Conclave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Co-operative Bank Conclave</dc:title>
  <dc:creator>Hemant Rajandekar</dc:creator>
  <cp:lastModifiedBy>Hemant Rajandekar</cp:lastModifiedBy>
  <cp:revision>8</cp:revision>
  <cp:lastPrinted>2023-05-13T08:54:07Z</cp:lastPrinted>
  <dcterms:created xsi:type="dcterms:W3CDTF">2023-05-13T03:59:37Z</dcterms:created>
  <dcterms:modified xsi:type="dcterms:W3CDTF">2023-05-13T08:57:28Z</dcterms:modified>
</cp:coreProperties>
</file>