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69" r:id="rId2"/>
    <p:sldId id="305" r:id="rId3"/>
    <p:sldId id="399" r:id="rId4"/>
    <p:sldId id="379" r:id="rId5"/>
    <p:sldId id="371" r:id="rId6"/>
    <p:sldId id="381" r:id="rId7"/>
    <p:sldId id="380" r:id="rId8"/>
    <p:sldId id="382" r:id="rId9"/>
    <p:sldId id="383" r:id="rId10"/>
    <p:sldId id="385" r:id="rId11"/>
    <p:sldId id="384" r:id="rId12"/>
    <p:sldId id="386" r:id="rId13"/>
    <p:sldId id="387" r:id="rId14"/>
    <p:sldId id="388" r:id="rId15"/>
    <p:sldId id="389" r:id="rId16"/>
    <p:sldId id="390" r:id="rId17"/>
    <p:sldId id="393" r:id="rId18"/>
    <p:sldId id="394" r:id="rId19"/>
    <p:sldId id="395" r:id="rId20"/>
    <p:sldId id="391" r:id="rId21"/>
    <p:sldId id="392" r:id="rId22"/>
    <p:sldId id="396" r:id="rId23"/>
    <p:sldId id="397" r:id="rId24"/>
    <p:sldId id="398" r:id="rId25"/>
    <p:sldId id="271" r:id="rId26"/>
  </p:sldIdLst>
  <p:sldSz cx="12161838"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1B87"/>
    <a:srgbClr val="FF0066"/>
    <a:srgbClr val="0000FF"/>
    <a:srgbClr val="CC3300"/>
    <a:srgbClr val="C838CB"/>
    <a:srgbClr val="33CC33"/>
    <a:srgbClr val="FF9900"/>
    <a:srgbClr val="8B5417"/>
    <a:srgbClr val="0D5709"/>
    <a:srgbClr val="0B555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634" y="-77"/>
      </p:cViewPr>
      <p:guideLst>
        <p:guide orient="horz" pos="2160"/>
        <p:guide pos="3831"/>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2B744D-3895-4AE4-9490-3AE41D999223}" type="datetimeFigureOut">
              <a:rPr lang="en-US" smtClean="0"/>
              <a:pPr/>
              <a:t>05/03/2022</a:t>
            </a:fld>
            <a:endParaRPr lang="en-US"/>
          </a:p>
        </p:txBody>
      </p:sp>
      <p:sp>
        <p:nvSpPr>
          <p:cNvPr id="4" name="Slide Image Placeholder 3"/>
          <p:cNvSpPr>
            <a:spLocks noGrp="1" noRot="1" noChangeAspect="1"/>
          </p:cNvSpPr>
          <p:nvPr>
            <p:ph type="sldImg" idx="2"/>
          </p:nvPr>
        </p:nvSpPr>
        <p:spPr>
          <a:xfrm>
            <a:off x="388938" y="685800"/>
            <a:ext cx="60801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A80D79-3C5B-4904-8D31-D7784E7043D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2138" y="2130426"/>
            <a:ext cx="10337562"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4276" y="3886200"/>
            <a:ext cx="8513287"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05/03/2022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05/03/2022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17332" y="274639"/>
            <a:ext cx="2736414"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8092" y="274639"/>
            <a:ext cx="800654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05/03/2022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05/03/2022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0702" y="4406901"/>
            <a:ext cx="10337562"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0702" y="2906713"/>
            <a:ext cx="10337562"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05/03/2022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8092" y="1600201"/>
            <a:ext cx="537147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82268" y="1600201"/>
            <a:ext cx="537147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05/03/2022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8092" y="1535113"/>
            <a:ext cx="537359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8092" y="2174875"/>
            <a:ext cx="537359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8046" y="1535113"/>
            <a:ext cx="537570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8046" y="2174875"/>
            <a:ext cx="537570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05/03/2022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05/03/2022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05/03/2022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8093" y="273050"/>
            <a:ext cx="4001161"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54941" y="273051"/>
            <a:ext cx="679880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8093" y="1435101"/>
            <a:ext cx="400116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05/03/2022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3805" y="4800600"/>
            <a:ext cx="7297103"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3805" y="612775"/>
            <a:ext cx="7297103"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3805" y="5367338"/>
            <a:ext cx="729710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05/03/2022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8092" y="274638"/>
            <a:ext cx="10945654"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8092" y="1600201"/>
            <a:ext cx="10945654"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8092" y="6356351"/>
            <a:ext cx="2837762"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05/03/2022</a:t>
            </a:fld>
            <a:endParaRPr lang="en-US"/>
          </a:p>
        </p:txBody>
      </p:sp>
      <p:sp>
        <p:nvSpPr>
          <p:cNvPr id="5" name="Footer Placeholder 4"/>
          <p:cNvSpPr>
            <a:spLocks noGrp="1"/>
          </p:cNvSpPr>
          <p:nvPr>
            <p:ph type="ftr" sz="quarter" idx="3"/>
          </p:nvPr>
        </p:nvSpPr>
        <p:spPr>
          <a:xfrm>
            <a:off x="4155295" y="6356351"/>
            <a:ext cx="3851249"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15984" y="6356351"/>
            <a:ext cx="283776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www.linktr.ee/GSTRajender"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37317" y="1219200"/>
            <a:ext cx="11287204" cy="5181600"/>
          </a:xfrm>
        </p:spPr>
        <p:txBody>
          <a:bodyPr>
            <a:normAutofit/>
          </a:bodyPr>
          <a:lstStyle/>
          <a:p>
            <a:endParaRPr lang="en-US" sz="2200" dirty="0" smtClean="0">
              <a:solidFill>
                <a:srgbClr val="002060"/>
              </a:solidFill>
            </a:endParaRPr>
          </a:p>
          <a:p>
            <a:pPr defTabSz="457200">
              <a:spcBef>
                <a:spcPct val="0"/>
              </a:spcBef>
            </a:pPr>
            <a:endParaRPr lang="en-US" sz="4000" u="sng" dirty="0" smtClean="0">
              <a:solidFill>
                <a:schemeClr val="tx1"/>
              </a:solidFill>
              <a:latin typeface="Book Antiqua" panose="02040602050305030304" pitchFamily="18" charset="0"/>
              <a:ea typeface="+mj-ea"/>
              <a:cs typeface="+mj-cs"/>
            </a:endParaRPr>
          </a:p>
          <a:p>
            <a:pPr defTabSz="457200">
              <a:spcBef>
                <a:spcPct val="0"/>
              </a:spcBef>
            </a:pPr>
            <a:r>
              <a:rPr lang="en-US" sz="4000" b="1" u="sng" dirty="0" smtClean="0">
                <a:solidFill>
                  <a:srgbClr val="00B050"/>
                </a:solidFill>
                <a:latin typeface="Book Antiqua" panose="02040602050305030304" pitchFamily="18" charset="0"/>
                <a:ea typeface="+mj-ea"/>
                <a:cs typeface="+mj-cs"/>
              </a:rPr>
              <a:t>Finance Bill 2022</a:t>
            </a:r>
            <a:endParaRPr lang="en-IN" sz="2300" b="1" dirty="0" smtClean="0">
              <a:solidFill>
                <a:schemeClr val="tx2"/>
              </a:solidFill>
              <a:latin typeface="Book Antiqua" pitchFamily="18" charset="0"/>
            </a:endParaRPr>
          </a:p>
          <a:p>
            <a:r>
              <a:rPr lang="en-IN" sz="2400" dirty="0" smtClean="0">
                <a:solidFill>
                  <a:schemeClr val="tx1"/>
                </a:solidFill>
                <a:latin typeface="Book Antiqua" panose="02040602050305030304" pitchFamily="18" charset="0"/>
              </a:rPr>
              <a:t>By: </a:t>
            </a:r>
          </a:p>
          <a:p>
            <a:r>
              <a:rPr lang="en-IN" sz="2400" b="1" dirty="0" smtClean="0">
                <a:solidFill>
                  <a:srgbClr val="0000FF"/>
                </a:solidFill>
                <a:latin typeface="Book Antiqua" panose="02040602050305030304" pitchFamily="18" charset="0"/>
              </a:rPr>
              <a:t>CA Rajender Arora</a:t>
            </a:r>
          </a:p>
          <a:p>
            <a:r>
              <a:rPr lang="en-IN" sz="2400" b="1" dirty="0" smtClean="0">
                <a:solidFill>
                  <a:srgbClr val="0000FF"/>
                </a:solidFill>
                <a:latin typeface="Book Antiqua" panose="02040602050305030304" pitchFamily="18" charset="0"/>
              </a:rPr>
              <a:t>  “GST </a:t>
            </a:r>
            <a:r>
              <a:rPr lang="hi-IN" sz="2400" b="1" dirty="0" smtClean="0">
                <a:solidFill>
                  <a:srgbClr val="0000FF"/>
                </a:solidFill>
                <a:latin typeface="Book Antiqua" panose="02040602050305030304" pitchFamily="18" charset="0"/>
              </a:rPr>
              <a:t>की राह में</a:t>
            </a:r>
            <a:r>
              <a:rPr lang="en-IN" sz="2400" b="1" dirty="0" smtClean="0">
                <a:solidFill>
                  <a:srgbClr val="0000FF"/>
                </a:solidFill>
                <a:latin typeface="Book Antiqua" panose="02040602050305030304" pitchFamily="18" charset="0"/>
              </a:rPr>
              <a:t>, </a:t>
            </a:r>
            <a:r>
              <a:rPr lang="hi-IN" sz="2400" b="1" dirty="0" smtClean="0">
                <a:solidFill>
                  <a:srgbClr val="0000FF"/>
                </a:solidFill>
                <a:latin typeface="Book Antiqua" panose="02040602050305030304" pitchFamily="18" charset="0"/>
              </a:rPr>
              <a:t>आपका दोस्त</a:t>
            </a:r>
            <a:r>
              <a:rPr lang="en-IN" sz="2400" b="1" dirty="0" smtClean="0">
                <a:solidFill>
                  <a:srgbClr val="0000FF"/>
                </a:solidFill>
                <a:latin typeface="Book Antiqua" panose="02040602050305030304" pitchFamily="18" charset="0"/>
              </a:rPr>
              <a:t>“</a:t>
            </a:r>
            <a:endParaRPr lang="en-IN" sz="2400" b="1" dirty="0">
              <a:solidFill>
                <a:srgbClr val="0000FF"/>
              </a:solidFill>
              <a:latin typeface="Book Antiqua" panose="0204060205030503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p:cNvSpPr txBox="1"/>
          <p:nvPr/>
        </p:nvSpPr>
        <p:spPr>
          <a:xfrm>
            <a:off x="898282" y="1143001"/>
            <a:ext cx="10365275" cy="359925"/>
          </a:xfrm>
          <a:prstGeom prst="rect">
            <a:avLst/>
          </a:prstGeom>
        </p:spPr>
        <p:txBody>
          <a:bodyPr vert="horz" wrap="square" lIns="0" tIns="13544" rIns="0" bIns="0" rtlCol="0">
            <a:spAutoFit/>
          </a:bodyPr>
          <a:lstStyle/>
          <a:p>
            <a:pPr marL="561391" marR="5418" indent="-548524" algn="just">
              <a:lnSpc>
                <a:spcPts val="2666"/>
              </a:lnSpc>
              <a:spcBef>
                <a:spcPts val="319"/>
              </a:spcBef>
              <a:spcAft>
                <a:spcPts val="640"/>
              </a:spcAft>
              <a:buClr>
                <a:srgbClr val="FF0000"/>
              </a:buClr>
              <a:buSzPct val="84615"/>
              <a:tabLst>
                <a:tab pos="306091" algn="l"/>
              </a:tabLst>
            </a:pPr>
            <a:r>
              <a:rPr lang="en-US" spc="-37" dirty="0">
                <a:solidFill>
                  <a:srgbClr val="254134"/>
                </a:solidFill>
                <a:latin typeface="Arial MT"/>
                <a:cs typeface="Arial MT"/>
              </a:rPr>
              <a:t>		</a:t>
            </a:r>
            <a:endParaRPr lang="en-US" spc="-37" dirty="0">
              <a:solidFill>
                <a:srgbClr val="160C96"/>
              </a:solidFill>
              <a:latin typeface="Arial MT"/>
              <a:ea typeface="MS PGothic" pitchFamily="34" charset="-128"/>
              <a:cs typeface="Arial MT"/>
            </a:endParaRPr>
          </a:p>
        </p:txBody>
      </p:sp>
      <p:sp>
        <p:nvSpPr>
          <p:cNvPr id="8" name="object 2"/>
          <p:cNvSpPr txBox="1"/>
          <p:nvPr/>
        </p:nvSpPr>
        <p:spPr>
          <a:xfrm>
            <a:off x="608093" y="1142984"/>
            <a:ext cx="10908800" cy="413786"/>
          </a:xfrm>
          <a:prstGeom prst="rect">
            <a:avLst/>
          </a:prstGeom>
        </p:spPr>
        <p:txBody>
          <a:bodyPr vert="horz" wrap="square" lIns="0" tIns="13544" rIns="0" bIns="0" rtlCol="0">
            <a:spAutoFit/>
          </a:bodyPr>
          <a:lstStyle/>
          <a:p>
            <a:pPr marL="305447" marR="5418" lvl="0" indent="-292578" algn="ctr">
              <a:spcBef>
                <a:spcPts val="106"/>
              </a:spcBef>
              <a:buClr>
                <a:srgbClr val="001F60"/>
              </a:buClr>
              <a:buSzPct val="84615"/>
              <a:tabLst>
                <a:tab pos="306123" algn="l"/>
              </a:tabLst>
            </a:pPr>
            <a:r>
              <a:rPr lang="en-IN" sz="2600" b="1" spc="-37" dirty="0" smtClean="0">
                <a:solidFill>
                  <a:srgbClr val="F79646">
                    <a:lumMod val="50000"/>
                  </a:srgbClr>
                </a:solidFill>
                <a:latin typeface="Arial MT"/>
                <a:cs typeface="Arial MT"/>
              </a:rPr>
              <a:t>Proposed Changes in CGST Act</a:t>
            </a:r>
            <a:endParaRPr lang="en-IN" sz="2600" b="1" spc="-37" dirty="0">
              <a:solidFill>
                <a:srgbClr val="F79646">
                  <a:lumMod val="50000"/>
                </a:srgbClr>
              </a:solidFill>
              <a:latin typeface="Arial MT"/>
              <a:cs typeface="Arial MT"/>
            </a:endParaRPr>
          </a:p>
        </p:txBody>
      </p:sp>
      <p:graphicFrame>
        <p:nvGraphicFramePr>
          <p:cNvPr id="5" name="Table 4"/>
          <p:cNvGraphicFramePr>
            <a:graphicFrameLocks noGrp="1"/>
          </p:cNvGraphicFramePr>
          <p:nvPr/>
        </p:nvGraphicFramePr>
        <p:xfrm>
          <a:off x="580189" y="1643055"/>
          <a:ext cx="11001456" cy="3180248"/>
        </p:xfrm>
        <a:graphic>
          <a:graphicData uri="http://schemas.openxmlformats.org/drawingml/2006/table">
            <a:tbl>
              <a:tblPr>
                <a:tableStyleId>{775DCB02-9BB8-47FD-8907-85C794F793BA}</a:tableStyleId>
              </a:tblPr>
              <a:tblGrid>
                <a:gridCol w="1214450">
                  <a:extLst>
                    <a:ext uri="{9D8B030D-6E8A-4147-A177-3AD203B41FA5}">
                      <a16:colId xmlns:a16="http://schemas.microsoft.com/office/drawing/2014/main" xmlns="" val="20003"/>
                    </a:ext>
                  </a:extLst>
                </a:gridCol>
                <a:gridCol w="8572560"/>
                <a:gridCol w="1214446"/>
              </a:tblGrid>
              <a:tr h="235595">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a:solidFill>
                            <a:srgbClr val="A51B87"/>
                          </a:solidFill>
                          <a:latin typeface="Arial" pitchFamily="34" charset="0"/>
                          <a:ea typeface="+mn-ea"/>
                          <a:cs typeface="Arial" pitchFamily="34" charset="0"/>
                        </a:rPr>
                        <a:t>Description</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Amendment</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Analysis</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extLst>
                  <a:ext uri="{0D108BD9-81ED-4DB2-BD59-A6C34878D82A}">
                    <a16:rowId xmlns:a16="http://schemas.microsoft.com/office/drawing/2014/main" xmlns="" val="10000"/>
                  </a:ext>
                </a:extLst>
              </a:tr>
              <a:tr h="1317103">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dirty="0" smtClean="0">
                          <a:latin typeface="Arial" pitchFamily="34" charset="0"/>
                          <a:cs typeface="Arial" pitchFamily="34" charset="0"/>
                        </a:rPr>
                        <a:t>Clause</a:t>
                      </a:r>
                      <a:r>
                        <a:rPr lang="en-US" sz="1300" baseline="0" dirty="0" smtClean="0">
                          <a:latin typeface="Arial" pitchFamily="34" charset="0"/>
                          <a:cs typeface="Arial" pitchFamily="34" charset="0"/>
                        </a:rPr>
                        <a:t> 103</a:t>
                      </a:r>
                      <a:r>
                        <a:rPr lang="en-US" sz="1300" dirty="0" smtClean="0">
                          <a:latin typeface="Arial" pitchFamily="34" charset="0"/>
                          <a:cs typeface="Arial" pitchFamily="34" charset="0"/>
                        </a:rPr>
                        <a:t> - </a:t>
                      </a:r>
                      <a:r>
                        <a:rPr lang="en-US" sz="1300" kern="1200" dirty="0" smtClean="0">
                          <a:solidFill>
                            <a:schemeClr val="dk1"/>
                          </a:solidFill>
                          <a:latin typeface="Arial" pitchFamily="34" charset="0"/>
                          <a:ea typeface="+mn-ea"/>
                          <a:cs typeface="Arial" pitchFamily="34" charset="0"/>
                        </a:rPr>
                        <a:t>Substitution of new section for section 38. </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lvl="0" indent="-400050" algn="just" defTabSz="914400" rtl="0" eaLnBrk="1" fontAlgn="auto" latinLnBrk="0" hangingPunct="1">
                        <a:lnSpc>
                          <a:spcPct val="100000"/>
                        </a:lnSpc>
                        <a:spcBef>
                          <a:spcPts val="0"/>
                        </a:spcBef>
                        <a:spcAft>
                          <a:spcPts val="0"/>
                        </a:spcAft>
                        <a:buClrTx/>
                        <a:buSzTx/>
                        <a:buFont typeface="+mj-lt"/>
                        <a:buNone/>
                        <a:tabLst/>
                        <a:defRPr/>
                      </a:pPr>
                      <a:r>
                        <a:rPr lang="en-US" sz="1300" kern="1200" dirty="0" smtClean="0">
                          <a:solidFill>
                            <a:srgbClr val="0000FF"/>
                          </a:solidFill>
                          <a:latin typeface="Arial" pitchFamily="34" charset="0"/>
                          <a:ea typeface="+mn-ea"/>
                          <a:cs typeface="Arial" pitchFamily="34" charset="0"/>
                        </a:rPr>
                        <a:t>For section 38 of CGST Act, the following section shall be substituted, namely:––</a:t>
                      </a:r>
                    </a:p>
                    <a:p>
                      <a:pPr marL="0" marR="0" lvl="0" indent="-400050" algn="just" defTabSz="914400" rtl="0" eaLnBrk="1" fontAlgn="auto" latinLnBrk="0" hangingPunct="1">
                        <a:lnSpc>
                          <a:spcPct val="100000"/>
                        </a:lnSpc>
                        <a:spcBef>
                          <a:spcPts val="0"/>
                        </a:spcBef>
                        <a:spcAft>
                          <a:spcPts val="0"/>
                        </a:spcAft>
                        <a:buClrTx/>
                        <a:buSzTx/>
                        <a:buFont typeface="+mj-lt"/>
                        <a:buAutoNum type="arabicPeriod" startAt="2"/>
                        <a:tabLst/>
                        <a:defRPr/>
                      </a:pPr>
                      <a:r>
                        <a:rPr lang="en-US" sz="1300" kern="1200" dirty="0" smtClean="0">
                          <a:solidFill>
                            <a:srgbClr val="0000FF"/>
                          </a:solidFill>
                          <a:latin typeface="Arial" pitchFamily="34" charset="0"/>
                          <a:ea typeface="+mn-ea"/>
                          <a:cs typeface="Arial" pitchFamily="34" charset="0"/>
                        </a:rPr>
                        <a:t>The auto-generated statement under sub-section (1) shall consist of–– </a:t>
                      </a:r>
                    </a:p>
                    <a:p>
                      <a:pPr marL="457200" marR="0" lvl="1" indent="-400050" algn="just" defTabSz="914400" rtl="0" eaLnBrk="1" fontAlgn="auto" latinLnBrk="0" hangingPunct="1">
                        <a:lnSpc>
                          <a:spcPct val="100000"/>
                        </a:lnSpc>
                        <a:spcBef>
                          <a:spcPts val="0"/>
                        </a:spcBef>
                        <a:spcAft>
                          <a:spcPts val="0"/>
                        </a:spcAft>
                        <a:buClrTx/>
                        <a:buSzTx/>
                        <a:buFont typeface="+mj-lt"/>
                        <a:buAutoNum type="alphaLcPeriod" startAt="2"/>
                        <a:tabLst/>
                        <a:defRPr/>
                      </a:pPr>
                      <a:r>
                        <a:rPr lang="en-US" sz="1300" kern="1200" dirty="0" smtClean="0">
                          <a:solidFill>
                            <a:srgbClr val="0000FF"/>
                          </a:solidFill>
                          <a:latin typeface="Arial" pitchFamily="34" charset="0"/>
                          <a:ea typeface="+mn-ea"/>
                          <a:cs typeface="Arial" pitchFamily="34" charset="0"/>
                        </a:rPr>
                        <a:t>details of supplies in respect of which such credit cannot be availed, whether wholly or partly, by the recipient, on account of the details of the said supplies being furnished u/s 37(1),–– </a:t>
                      </a:r>
                    </a:p>
                    <a:p>
                      <a:pPr marL="914400" marR="0" lvl="2" indent="-400050" algn="just" defTabSz="914400" rtl="0" eaLnBrk="1" fontAlgn="auto" latinLnBrk="0" hangingPunct="1">
                        <a:lnSpc>
                          <a:spcPct val="100000"/>
                        </a:lnSpc>
                        <a:spcBef>
                          <a:spcPts val="0"/>
                        </a:spcBef>
                        <a:spcAft>
                          <a:spcPts val="0"/>
                        </a:spcAft>
                        <a:buClrTx/>
                        <a:buSzTx/>
                        <a:buFont typeface="+mj-lt"/>
                        <a:buAutoNum type="romanLcPeriod" startAt="2"/>
                        <a:tabLst/>
                        <a:defRPr/>
                      </a:pPr>
                      <a:r>
                        <a:rPr lang="en-US" sz="1300" kern="1200" dirty="0" smtClean="0">
                          <a:solidFill>
                            <a:srgbClr val="0000FF"/>
                          </a:solidFill>
                          <a:latin typeface="Arial" pitchFamily="34" charset="0"/>
                          <a:ea typeface="+mn-ea"/>
                          <a:cs typeface="Arial" pitchFamily="34" charset="0"/>
                        </a:rPr>
                        <a:t>any registered person, the output tax payable by whom in accordance with the statement of outward supplies furnished by him under the said subsection during such period, as may be prescribed, exceeds the output tax paid by him during the said period by such limit as may be prescribed; or </a:t>
                      </a:r>
                    </a:p>
                    <a:p>
                      <a:pPr marL="914400" marR="0" lvl="2" indent="-400050" algn="just" defTabSz="914400" rtl="0" eaLnBrk="1" fontAlgn="auto" latinLnBrk="0" hangingPunct="1">
                        <a:lnSpc>
                          <a:spcPct val="100000"/>
                        </a:lnSpc>
                        <a:spcBef>
                          <a:spcPts val="0"/>
                        </a:spcBef>
                        <a:spcAft>
                          <a:spcPts val="0"/>
                        </a:spcAft>
                        <a:buClrTx/>
                        <a:buSzTx/>
                        <a:buFont typeface="+mj-lt"/>
                        <a:buAutoNum type="romanLcPeriod" startAt="2"/>
                        <a:tabLst/>
                        <a:defRPr/>
                      </a:pPr>
                      <a:r>
                        <a:rPr lang="en-US" sz="1300" kern="1200" dirty="0" smtClean="0">
                          <a:solidFill>
                            <a:srgbClr val="0000FF"/>
                          </a:solidFill>
                          <a:latin typeface="Arial" pitchFamily="34" charset="0"/>
                          <a:ea typeface="+mn-ea"/>
                          <a:cs typeface="Arial" pitchFamily="34" charset="0"/>
                        </a:rPr>
                        <a:t>by any registered person who, during such period as may be prescribed, has availed credit of input tax of an amount that exceeds the credit that can be availed by him in accordance with clause (a), by such limit as may be prescribed; or </a:t>
                      </a:r>
                    </a:p>
                    <a:p>
                      <a:pPr marL="914400" marR="0" lvl="2" indent="-400050" algn="just" defTabSz="914400" rtl="0" eaLnBrk="1" fontAlgn="auto" latinLnBrk="0" hangingPunct="1">
                        <a:lnSpc>
                          <a:spcPct val="100000"/>
                        </a:lnSpc>
                        <a:spcBef>
                          <a:spcPts val="0"/>
                        </a:spcBef>
                        <a:spcAft>
                          <a:spcPts val="0"/>
                        </a:spcAft>
                        <a:buClrTx/>
                        <a:buSzTx/>
                        <a:buFont typeface="+mj-lt"/>
                        <a:buAutoNum type="romanLcPeriod" startAt="2"/>
                        <a:tabLst/>
                        <a:defRPr/>
                      </a:pPr>
                      <a:r>
                        <a:rPr lang="en-US" sz="1300" kern="1200" dirty="0" smtClean="0">
                          <a:solidFill>
                            <a:srgbClr val="0000FF"/>
                          </a:solidFill>
                          <a:latin typeface="Arial" pitchFamily="34" charset="0"/>
                          <a:ea typeface="+mn-ea"/>
                          <a:cs typeface="Arial" pitchFamily="34" charset="0"/>
                        </a:rPr>
                        <a:t>by any registered person, who has defaulted in discharging his tax liability in accordance with the provisions of sub-section (12) of section 49 subject to such conditions and restrictions as may be prescribed; or </a:t>
                      </a:r>
                    </a:p>
                    <a:p>
                      <a:pPr marL="914400" marR="0" lvl="2" indent="-400050" algn="just" defTabSz="914400" rtl="0" eaLnBrk="1" fontAlgn="auto" latinLnBrk="0" hangingPunct="1">
                        <a:lnSpc>
                          <a:spcPct val="100000"/>
                        </a:lnSpc>
                        <a:spcBef>
                          <a:spcPts val="0"/>
                        </a:spcBef>
                        <a:spcAft>
                          <a:spcPts val="0"/>
                        </a:spcAft>
                        <a:buClrTx/>
                        <a:buSzTx/>
                        <a:buFont typeface="+mj-lt"/>
                        <a:buAutoNum type="romanLcPeriod" startAt="2"/>
                        <a:tabLst/>
                        <a:defRPr/>
                      </a:pPr>
                      <a:r>
                        <a:rPr lang="en-US" sz="1300" kern="1200" dirty="0" smtClean="0">
                          <a:solidFill>
                            <a:srgbClr val="0000FF"/>
                          </a:solidFill>
                          <a:latin typeface="Arial" pitchFamily="34" charset="0"/>
                          <a:ea typeface="+mn-ea"/>
                          <a:cs typeface="Arial" pitchFamily="34" charset="0"/>
                        </a:rPr>
                        <a:t>by such other class of persons as may be prescribed.”.</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lvl="0" indent="-400050" algn="just" defTabSz="914400" rtl="0" eaLnBrk="1" fontAlgn="auto" latinLnBrk="0" hangingPunct="1">
                        <a:lnSpc>
                          <a:spcPct val="100000"/>
                        </a:lnSpc>
                        <a:spcBef>
                          <a:spcPts val="0"/>
                        </a:spcBef>
                        <a:spcAft>
                          <a:spcPts val="0"/>
                        </a:spcAft>
                        <a:buClrTx/>
                        <a:buSzTx/>
                        <a:buFont typeface="+mj-lt"/>
                        <a:buNone/>
                        <a:tabLst/>
                        <a:defRPr/>
                      </a:pPr>
                      <a:r>
                        <a:rPr lang="en-US" sz="1300" kern="1200" dirty="0" smtClean="0">
                          <a:solidFill>
                            <a:schemeClr val="tx1"/>
                          </a:solidFill>
                          <a:latin typeface="Arial" pitchFamily="34" charset="0"/>
                          <a:ea typeface="+mn-ea"/>
                          <a:cs typeface="Arial" pitchFamily="34" charset="0"/>
                        </a:rPr>
                        <a:t>This could be</a:t>
                      </a:r>
                      <a:r>
                        <a:rPr lang="en-US" sz="1300" kern="1200" baseline="0" dirty="0" smtClean="0">
                          <a:solidFill>
                            <a:schemeClr val="tx1"/>
                          </a:solidFill>
                          <a:latin typeface="Arial" pitchFamily="34" charset="0"/>
                          <a:ea typeface="+mn-ea"/>
                          <a:cs typeface="Arial" pitchFamily="34" charset="0"/>
                        </a:rPr>
                        <a:t> an </a:t>
                      </a:r>
                      <a:r>
                        <a:rPr lang="en-US" sz="1300" kern="1200" dirty="0" smtClean="0">
                          <a:solidFill>
                            <a:schemeClr val="tx1"/>
                          </a:solidFill>
                          <a:latin typeface="Arial" pitchFamily="34" charset="0"/>
                          <a:ea typeface="+mn-ea"/>
                          <a:cs typeface="Arial" pitchFamily="34" charset="0"/>
                        </a:rPr>
                        <a:t>enabling provision to provide for GSTR-2B.</a:t>
                      </a:r>
                    </a:p>
                    <a:p>
                      <a:pPr marL="0" marR="0" lvl="0" indent="-400050" algn="just" defTabSz="914400" rtl="0" eaLnBrk="1" fontAlgn="auto" latinLnBrk="0" hangingPunct="1">
                        <a:lnSpc>
                          <a:spcPct val="100000"/>
                        </a:lnSpc>
                        <a:spcBef>
                          <a:spcPts val="0"/>
                        </a:spcBef>
                        <a:spcAft>
                          <a:spcPts val="0"/>
                        </a:spcAft>
                        <a:buClrTx/>
                        <a:buSzTx/>
                        <a:buFont typeface="+mj-lt"/>
                        <a:buNone/>
                        <a:tabLst/>
                        <a:defRPr/>
                      </a:pPr>
                      <a:endParaRPr lang="en-US" sz="1300" kern="1200" dirty="0" smtClean="0">
                        <a:solidFill>
                          <a:srgbClr val="0000FF"/>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r>
            </a:tbl>
          </a:graphicData>
        </a:graphic>
      </p:graphicFrame>
      <p:sp>
        <p:nvSpPr>
          <p:cNvPr id="9" name="Title 1"/>
          <p:cNvSpPr txBox="1">
            <a:spLocks/>
          </p:cNvSpPr>
          <p:nvPr/>
        </p:nvSpPr>
        <p:spPr>
          <a:xfrm>
            <a:off x="437317" y="428604"/>
            <a:ext cx="11287204" cy="790596"/>
          </a:xfrm>
          <a:prstGeom prst="rect">
            <a:avLst/>
          </a:prstGeom>
        </p:spPr>
        <p:txBody>
          <a:bodyPr>
            <a:noAutofit/>
          </a:bodyPr>
          <a:lstStyle/>
          <a:p>
            <a:pPr marL="514800" marR="5080" lvl="0" indent="-525600" algn="ctr">
              <a:spcBef>
                <a:spcPts val="100"/>
              </a:spcBef>
              <a:tabLst>
                <a:tab pos="286989" algn="l"/>
              </a:tabLst>
              <a:defRPr/>
            </a:pPr>
            <a:r>
              <a:rPr lang="en-US" sz="4400" b="1" spc="-35" dirty="0" smtClean="0">
                <a:solidFill>
                  <a:srgbClr val="00B050"/>
                </a:solidFill>
                <a:latin typeface="Castellar" pitchFamily="18" charset="0"/>
                <a:ea typeface="MS PGothic" pitchFamily="34" charset="-128"/>
                <a:cs typeface="Arial MT"/>
              </a:rPr>
              <a:t>Finance Bill 2022</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p:cNvSpPr txBox="1"/>
          <p:nvPr/>
        </p:nvSpPr>
        <p:spPr>
          <a:xfrm>
            <a:off x="898282" y="1143001"/>
            <a:ext cx="10365275" cy="359925"/>
          </a:xfrm>
          <a:prstGeom prst="rect">
            <a:avLst/>
          </a:prstGeom>
        </p:spPr>
        <p:txBody>
          <a:bodyPr vert="horz" wrap="square" lIns="0" tIns="13544" rIns="0" bIns="0" rtlCol="0">
            <a:spAutoFit/>
          </a:bodyPr>
          <a:lstStyle/>
          <a:p>
            <a:pPr marL="561391" marR="5418" indent="-548524" algn="just">
              <a:lnSpc>
                <a:spcPts val="2666"/>
              </a:lnSpc>
              <a:spcBef>
                <a:spcPts val="319"/>
              </a:spcBef>
              <a:spcAft>
                <a:spcPts val="640"/>
              </a:spcAft>
              <a:buClr>
                <a:srgbClr val="FF0000"/>
              </a:buClr>
              <a:buSzPct val="84615"/>
              <a:tabLst>
                <a:tab pos="306091" algn="l"/>
              </a:tabLst>
            </a:pPr>
            <a:r>
              <a:rPr lang="en-US" spc="-37" dirty="0">
                <a:solidFill>
                  <a:srgbClr val="254134"/>
                </a:solidFill>
                <a:latin typeface="Arial MT"/>
                <a:cs typeface="Arial MT"/>
              </a:rPr>
              <a:t>		</a:t>
            </a:r>
            <a:endParaRPr lang="en-US" spc="-37" dirty="0">
              <a:solidFill>
                <a:srgbClr val="160C96"/>
              </a:solidFill>
              <a:latin typeface="Arial MT"/>
              <a:ea typeface="MS PGothic" pitchFamily="34" charset="-128"/>
              <a:cs typeface="Arial MT"/>
            </a:endParaRPr>
          </a:p>
        </p:txBody>
      </p:sp>
      <p:sp>
        <p:nvSpPr>
          <p:cNvPr id="8" name="object 2"/>
          <p:cNvSpPr txBox="1"/>
          <p:nvPr/>
        </p:nvSpPr>
        <p:spPr>
          <a:xfrm>
            <a:off x="608093" y="1071546"/>
            <a:ext cx="10908800" cy="413786"/>
          </a:xfrm>
          <a:prstGeom prst="rect">
            <a:avLst/>
          </a:prstGeom>
        </p:spPr>
        <p:txBody>
          <a:bodyPr vert="horz" wrap="square" lIns="0" tIns="13544" rIns="0" bIns="0" rtlCol="0">
            <a:spAutoFit/>
          </a:bodyPr>
          <a:lstStyle/>
          <a:p>
            <a:pPr marL="305447" marR="5418" lvl="0" indent="-292578" algn="ctr">
              <a:spcBef>
                <a:spcPts val="106"/>
              </a:spcBef>
              <a:buClr>
                <a:srgbClr val="001F60"/>
              </a:buClr>
              <a:buSzPct val="84615"/>
              <a:tabLst>
                <a:tab pos="306123" algn="l"/>
              </a:tabLst>
            </a:pPr>
            <a:r>
              <a:rPr lang="en-IN" sz="2600" b="1" spc="-37" dirty="0" smtClean="0">
                <a:solidFill>
                  <a:srgbClr val="F79646">
                    <a:lumMod val="50000"/>
                  </a:srgbClr>
                </a:solidFill>
                <a:latin typeface="Arial MT"/>
                <a:cs typeface="Arial MT"/>
              </a:rPr>
              <a:t>Proposed Changes in CGST Act</a:t>
            </a:r>
            <a:endParaRPr lang="en-IN" sz="2600" b="1" spc="-37" dirty="0">
              <a:solidFill>
                <a:srgbClr val="F79646">
                  <a:lumMod val="50000"/>
                </a:srgbClr>
              </a:solidFill>
              <a:latin typeface="Arial MT"/>
              <a:cs typeface="Arial MT"/>
            </a:endParaRPr>
          </a:p>
        </p:txBody>
      </p:sp>
      <p:graphicFrame>
        <p:nvGraphicFramePr>
          <p:cNvPr id="5" name="Table 4"/>
          <p:cNvGraphicFramePr>
            <a:graphicFrameLocks noGrp="1"/>
          </p:cNvGraphicFramePr>
          <p:nvPr/>
        </p:nvGraphicFramePr>
        <p:xfrm>
          <a:off x="580189" y="1500175"/>
          <a:ext cx="11001455" cy="3516878"/>
        </p:xfrm>
        <a:graphic>
          <a:graphicData uri="http://schemas.openxmlformats.org/drawingml/2006/table">
            <a:tbl>
              <a:tblPr>
                <a:tableStyleId>{775DCB02-9BB8-47FD-8907-85C794F793BA}</a:tableStyleId>
              </a:tblPr>
              <a:tblGrid>
                <a:gridCol w="1214450">
                  <a:extLst>
                    <a:ext uri="{9D8B030D-6E8A-4147-A177-3AD203B41FA5}">
                      <a16:colId xmlns:a16="http://schemas.microsoft.com/office/drawing/2014/main" xmlns="" val="20003"/>
                    </a:ext>
                  </a:extLst>
                </a:gridCol>
                <a:gridCol w="2000264"/>
                <a:gridCol w="6143668"/>
                <a:gridCol w="1643073"/>
              </a:tblGrid>
              <a:tr h="309550">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a:solidFill>
                            <a:srgbClr val="A51B87"/>
                          </a:solidFill>
                          <a:latin typeface="Arial" pitchFamily="34" charset="0"/>
                          <a:ea typeface="+mn-ea"/>
                          <a:cs typeface="Arial" pitchFamily="34" charset="0"/>
                        </a:rPr>
                        <a:t>Description</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Amendment</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Amended Law</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Analysis</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extLst>
                  <a:ext uri="{0D108BD9-81ED-4DB2-BD59-A6C34878D82A}">
                    <a16:rowId xmlns:a16="http://schemas.microsoft.com/office/drawing/2014/main" xmlns="" val="10000"/>
                  </a:ext>
                </a:extLst>
              </a:tr>
              <a:tr h="1085720">
                <a:tc row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dirty="0" smtClean="0">
                          <a:latin typeface="Arial" pitchFamily="34" charset="0"/>
                          <a:cs typeface="Arial" pitchFamily="34" charset="0"/>
                        </a:rPr>
                        <a:t>Clause</a:t>
                      </a:r>
                      <a:r>
                        <a:rPr lang="en-US" sz="1300" baseline="0" dirty="0" smtClean="0">
                          <a:latin typeface="Arial" pitchFamily="34" charset="0"/>
                          <a:cs typeface="Arial" pitchFamily="34" charset="0"/>
                        </a:rPr>
                        <a:t> 104</a:t>
                      </a:r>
                      <a:r>
                        <a:rPr lang="en-US" sz="1300" dirty="0" smtClean="0">
                          <a:latin typeface="Arial" pitchFamily="34" charset="0"/>
                          <a:cs typeface="Arial" pitchFamily="34" charset="0"/>
                        </a:rPr>
                        <a:t> - </a:t>
                      </a:r>
                      <a:r>
                        <a:rPr lang="en-US" sz="1300" kern="1200" dirty="0" smtClean="0">
                          <a:solidFill>
                            <a:schemeClr val="dk1"/>
                          </a:solidFill>
                          <a:latin typeface="Arial" pitchFamily="34" charset="0"/>
                          <a:ea typeface="+mn-ea"/>
                          <a:cs typeface="Arial" pitchFamily="34" charset="0"/>
                        </a:rPr>
                        <a:t>Amendment of section 39. </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chemeClr val="dk1"/>
                          </a:solidFill>
                          <a:latin typeface="Arial" pitchFamily="34" charset="0"/>
                          <a:ea typeface="+mn-ea"/>
                          <a:cs typeface="Arial" pitchFamily="34" charset="0"/>
                        </a:rPr>
                        <a:t>(a) in sub-section (5), for the word “twenty”, the word “thirteen” shall be substituted;</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dk1"/>
                          </a:solidFill>
                          <a:latin typeface="Arial" pitchFamily="34" charset="0"/>
                          <a:ea typeface="+mn-ea"/>
                          <a:cs typeface="Arial" pitchFamily="34" charset="0"/>
                        </a:rPr>
                        <a:t>(5) Every registered non-resident taxable person shall, for every calendar month or part thereof, furnish, in such form and manner as may be prescribed, a return, electronically, within </a:t>
                      </a:r>
                      <a:r>
                        <a:rPr lang="en-US" sz="1300" strike="sngStrike" kern="1200" dirty="0" smtClean="0">
                          <a:solidFill>
                            <a:srgbClr val="FF0000"/>
                          </a:solidFill>
                          <a:latin typeface="Arial" pitchFamily="34" charset="0"/>
                          <a:ea typeface="+mn-ea"/>
                          <a:cs typeface="Arial" pitchFamily="34" charset="0"/>
                        </a:rPr>
                        <a:t>twenty</a:t>
                      </a:r>
                      <a:r>
                        <a:rPr lang="en-US" sz="1300" kern="1200" dirty="0" smtClean="0">
                          <a:solidFill>
                            <a:schemeClr val="dk1"/>
                          </a:solidFill>
                          <a:latin typeface="Arial" pitchFamily="34" charset="0"/>
                          <a:ea typeface="+mn-ea"/>
                          <a:cs typeface="Arial" pitchFamily="34" charset="0"/>
                        </a:rPr>
                        <a:t> </a:t>
                      </a:r>
                      <a:r>
                        <a:rPr lang="en-US" sz="1300" kern="1200" dirty="0" smtClean="0">
                          <a:solidFill>
                            <a:srgbClr val="0000FF"/>
                          </a:solidFill>
                          <a:latin typeface="Arial" pitchFamily="34" charset="0"/>
                          <a:ea typeface="+mn-ea"/>
                          <a:cs typeface="Arial" pitchFamily="34" charset="0"/>
                        </a:rPr>
                        <a:t>thirteen</a:t>
                      </a:r>
                      <a:r>
                        <a:rPr lang="en-US" sz="1300" kern="1200" dirty="0" smtClean="0">
                          <a:solidFill>
                            <a:schemeClr val="dk1"/>
                          </a:solidFill>
                          <a:latin typeface="Arial" pitchFamily="34" charset="0"/>
                          <a:ea typeface="+mn-ea"/>
                          <a:cs typeface="Arial" pitchFamily="34" charset="0"/>
                        </a:rPr>
                        <a:t> days after the end of a calendar month or within seven days after the last day of the period of registration specified under sub-section (1) of section 27, whichever is earlier. </a:t>
                      </a:r>
                      <a:endParaRPr lang="en-US" sz="1300" kern="1200" dirty="0">
                        <a:solidFill>
                          <a:schemeClr val="dk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300" kern="1200" dirty="0" smtClean="0">
                          <a:solidFill>
                            <a:schemeClr val="dk1"/>
                          </a:solidFill>
                          <a:latin typeface="Arial" pitchFamily="34" charset="0"/>
                          <a:ea typeface="+mn-ea"/>
                          <a:cs typeface="Arial" pitchFamily="34" charset="0"/>
                        </a:rPr>
                        <a:t>The</a:t>
                      </a:r>
                      <a:r>
                        <a:rPr lang="en-IN" sz="1300" kern="1200" baseline="0" dirty="0" smtClean="0">
                          <a:solidFill>
                            <a:schemeClr val="dk1"/>
                          </a:solidFill>
                          <a:latin typeface="Arial" pitchFamily="34" charset="0"/>
                          <a:ea typeface="+mn-ea"/>
                          <a:cs typeface="Arial" pitchFamily="34" charset="0"/>
                        </a:rPr>
                        <a:t> due date for NRTP is proposed to be 13</a:t>
                      </a:r>
                      <a:r>
                        <a:rPr lang="en-IN" sz="1300" kern="1200" baseline="30000" dirty="0" smtClean="0">
                          <a:solidFill>
                            <a:schemeClr val="dk1"/>
                          </a:solidFill>
                          <a:latin typeface="Arial" pitchFamily="34" charset="0"/>
                          <a:ea typeface="+mn-ea"/>
                          <a:cs typeface="Arial" pitchFamily="34" charset="0"/>
                        </a:rPr>
                        <a:t>th</a:t>
                      </a:r>
                      <a:r>
                        <a:rPr lang="en-IN" sz="1300" kern="1200" baseline="0" dirty="0" smtClean="0">
                          <a:solidFill>
                            <a:schemeClr val="dk1"/>
                          </a:solidFill>
                          <a:latin typeface="Arial" pitchFamily="34" charset="0"/>
                          <a:ea typeface="+mn-ea"/>
                          <a:cs typeface="Arial" pitchFamily="34" charset="0"/>
                        </a:rPr>
                        <a:t> in line with GSTR-1 and GSTR-2B. </a:t>
                      </a:r>
                      <a:endParaRPr lang="en-US" sz="1300" kern="1200" dirty="0">
                        <a:solidFill>
                          <a:schemeClr val="dk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r>
              <a:tr h="2105192">
                <a:tc vMerge="1">
                  <a:txBody>
                    <a:bodyPr/>
                    <a:lstStyle/>
                    <a:p>
                      <a:pPr marL="0" marR="0" indent="0" algn="just" rtl="0" eaLnBrk="1" fontAlgn="auto" latinLnBrk="0" hangingPunct="1">
                        <a:spcBef>
                          <a:spcPts val="0"/>
                        </a:spcBef>
                        <a:spcAft>
                          <a:spcPts val="0"/>
                        </a:spcAft>
                      </a:pPr>
                      <a:endParaRPr lang="en-US" sz="1300" kern="1200" dirty="0">
                        <a:solidFill>
                          <a:schemeClr val="dk1"/>
                        </a:solidFill>
                        <a:latin typeface="Arial" pitchFamily="34" charset="0"/>
                        <a:ea typeface="+mn-ea"/>
                        <a:cs typeface="Arial" pitchFamily="34" charset="0"/>
                      </a:endParaRP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dk1"/>
                          </a:solidFill>
                          <a:latin typeface="Arial" pitchFamily="34" charset="0"/>
                          <a:ea typeface="+mn-ea"/>
                          <a:cs typeface="Arial" pitchFamily="34" charset="0"/>
                        </a:rPr>
                        <a:t>(b) in subsection (7), for the first proviso, the following proviso shall be substituted, namely: ––</a:t>
                      </a:r>
                      <a:endParaRPr lang="en-US" sz="1300" kern="1200" dirty="0">
                        <a:solidFill>
                          <a:schemeClr val="dk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900" strike="sngStrike" kern="1200" dirty="0" smtClean="0">
                          <a:solidFill>
                            <a:srgbClr val="FF0000"/>
                          </a:solidFill>
                          <a:latin typeface="Arial" pitchFamily="34" charset="0"/>
                          <a:ea typeface="+mn-ea"/>
                          <a:cs typeface="Arial" pitchFamily="34" charset="0"/>
                        </a:rPr>
                        <a:t>Provided that every RP</a:t>
                      </a:r>
                      <a:r>
                        <a:rPr lang="en-US" sz="900" strike="sngStrike" kern="1200" baseline="0" dirty="0" smtClean="0">
                          <a:solidFill>
                            <a:srgbClr val="FF0000"/>
                          </a:solidFill>
                          <a:latin typeface="Arial" pitchFamily="34" charset="0"/>
                          <a:ea typeface="+mn-ea"/>
                          <a:cs typeface="Arial" pitchFamily="34" charset="0"/>
                        </a:rPr>
                        <a:t> </a:t>
                      </a:r>
                      <a:r>
                        <a:rPr lang="en-US" sz="900" strike="sngStrike" kern="1200" dirty="0" smtClean="0">
                          <a:solidFill>
                            <a:srgbClr val="FF0000"/>
                          </a:solidFill>
                          <a:latin typeface="Arial" pitchFamily="34" charset="0"/>
                          <a:ea typeface="+mn-ea"/>
                          <a:cs typeface="Arial" pitchFamily="34" charset="0"/>
                        </a:rPr>
                        <a:t>furnishing return under the proviso to sub-section (1) shall pay to the </a:t>
                      </a:r>
                      <a:r>
                        <a:rPr lang="en-US" sz="900" strike="sngStrike" kern="1200" dirty="0" err="1" smtClean="0">
                          <a:solidFill>
                            <a:srgbClr val="FF0000"/>
                          </a:solidFill>
                          <a:latin typeface="Arial" pitchFamily="34" charset="0"/>
                          <a:ea typeface="+mn-ea"/>
                          <a:cs typeface="Arial" pitchFamily="34" charset="0"/>
                        </a:rPr>
                        <a:t>Govt</a:t>
                      </a:r>
                      <a:r>
                        <a:rPr lang="en-US" sz="900" strike="sngStrike" kern="1200" dirty="0" smtClean="0">
                          <a:solidFill>
                            <a:srgbClr val="FF0000"/>
                          </a:solidFill>
                          <a:latin typeface="Arial" pitchFamily="34" charset="0"/>
                          <a:ea typeface="+mn-ea"/>
                          <a:cs typeface="Arial" pitchFamily="34" charset="0"/>
                        </a:rPr>
                        <a:t>, the tax due taking into account inward and outward supplies of goods</a:t>
                      </a:r>
                      <a:r>
                        <a:rPr lang="en-US" sz="900" strike="sngStrike" kern="1200" baseline="0" dirty="0" smtClean="0">
                          <a:solidFill>
                            <a:srgbClr val="FF0000"/>
                          </a:solidFill>
                          <a:latin typeface="Arial" pitchFamily="34" charset="0"/>
                          <a:ea typeface="+mn-ea"/>
                          <a:cs typeface="Arial" pitchFamily="34" charset="0"/>
                        </a:rPr>
                        <a:t> or </a:t>
                      </a:r>
                      <a:r>
                        <a:rPr lang="en-US" sz="900" strike="sngStrike" kern="1200" dirty="0" smtClean="0">
                          <a:solidFill>
                            <a:srgbClr val="FF0000"/>
                          </a:solidFill>
                          <a:latin typeface="Arial" pitchFamily="34" charset="0"/>
                          <a:ea typeface="+mn-ea"/>
                          <a:cs typeface="Arial" pitchFamily="34" charset="0"/>
                        </a:rPr>
                        <a:t>services</a:t>
                      </a:r>
                      <a:r>
                        <a:rPr lang="en-US" sz="900" strike="sngStrike" kern="1200" baseline="0" dirty="0" smtClean="0">
                          <a:solidFill>
                            <a:srgbClr val="FF0000"/>
                          </a:solidFill>
                          <a:latin typeface="Arial" pitchFamily="34" charset="0"/>
                          <a:ea typeface="+mn-ea"/>
                          <a:cs typeface="Arial" pitchFamily="34" charset="0"/>
                        </a:rPr>
                        <a:t> or </a:t>
                      </a:r>
                      <a:r>
                        <a:rPr lang="en-US" sz="900" strike="sngStrike" kern="1200" dirty="0" smtClean="0">
                          <a:solidFill>
                            <a:srgbClr val="FF0000"/>
                          </a:solidFill>
                          <a:latin typeface="Arial" pitchFamily="34" charset="0"/>
                          <a:ea typeface="+mn-ea"/>
                          <a:cs typeface="Arial" pitchFamily="34" charset="0"/>
                        </a:rPr>
                        <a:t>both, ITC availed, tax payable and such other particulars during a month, in such form and manner, and within such time, as may be prescribed</a:t>
                      </a:r>
                    </a:p>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rgbClr val="0000FF"/>
                          </a:solidFill>
                          <a:latin typeface="Arial" pitchFamily="34" charset="0"/>
                          <a:ea typeface="+mn-ea"/>
                          <a:cs typeface="Arial" pitchFamily="34" charset="0"/>
                        </a:rPr>
                        <a:t>“Provided that every registered person furnishing return under the proviso to sub-section (1) shall pay to the Government, in such form and manner, and within such time, as may be prescribed,–</a:t>
                      </a:r>
                    </a:p>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rgbClr val="0000FF"/>
                          </a:solidFill>
                          <a:latin typeface="Arial" pitchFamily="34" charset="0"/>
                          <a:ea typeface="+mn-ea"/>
                          <a:cs typeface="Arial" pitchFamily="34" charset="0"/>
                        </a:rPr>
                        <a:t>(a) an amount equal to the tax due taking into account inward and outward supplies of goods or services or both, input tax credit availed, tax payable and such other particulars during a month; or</a:t>
                      </a:r>
                    </a:p>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rgbClr val="0000FF"/>
                          </a:solidFill>
                          <a:latin typeface="Arial" pitchFamily="34" charset="0"/>
                          <a:ea typeface="+mn-ea"/>
                          <a:cs typeface="Arial" pitchFamily="34" charset="0"/>
                        </a:rPr>
                        <a:t>(a) in lieu of the amount referred to in clause (a), an amount</a:t>
                      </a:r>
                      <a:r>
                        <a:rPr lang="en-US" sz="1300" kern="1200" baseline="0" dirty="0" smtClean="0">
                          <a:solidFill>
                            <a:srgbClr val="0000FF"/>
                          </a:solidFill>
                          <a:latin typeface="Arial" pitchFamily="34" charset="0"/>
                          <a:ea typeface="+mn-ea"/>
                          <a:cs typeface="Arial" pitchFamily="34" charset="0"/>
                        </a:rPr>
                        <a:t> </a:t>
                      </a:r>
                      <a:r>
                        <a:rPr lang="en-US" sz="1300" kern="1200" dirty="0" smtClean="0">
                          <a:solidFill>
                            <a:srgbClr val="0000FF"/>
                          </a:solidFill>
                          <a:latin typeface="Arial" pitchFamily="34" charset="0"/>
                          <a:ea typeface="+mn-ea"/>
                          <a:cs typeface="Arial" pitchFamily="34" charset="0"/>
                        </a:rPr>
                        <a:t>determined in such manner and subject to such conditions and restrictions as may be prescribed.”;</a:t>
                      </a:r>
                      <a:endParaRPr lang="en-US" sz="1300" kern="1200" dirty="0">
                        <a:solidFill>
                          <a:srgbClr val="0000FF"/>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tx1"/>
                          </a:solidFill>
                          <a:latin typeface="Arial" pitchFamily="34" charset="0"/>
                          <a:ea typeface="+mn-ea"/>
                          <a:cs typeface="Arial" pitchFamily="34" charset="0"/>
                        </a:rPr>
                        <a:t>To provide an option to QRMP taxpayers</a:t>
                      </a:r>
                      <a:r>
                        <a:rPr lang="en-US" sz="1300" kern="1200" baseline="0" dirty="0" smtClean="0">
                          <a:solidFill>
                            <a:schemeClr val="tx1"/>
                          </a:solidFill>
                          <a:latin typeface="Arial" pitchFamily="34" charset="0"/>
                          <a:ea typeface="+mn-ea"/>
                          <a:cs typeface="Arial" pitchFamily="34" charset="0"/>
                        </a:rPr>
                        <a:t> </a:t>
                      </a:r>
                      <a:r>
                        <a:rPr lang="en-US" sz="1300" kern="1200" dirty="0" smtClean="0">
                          <a:solidFill>
                            <a:schemeClr val="tx1"/>
                          </a:solidFill>
                          <a:latin typeface="Arial" pitchFamily="34" charset="0"/>
                          <a:ea typeface="+mn-ea"/>
                          <a:cs typeface="Arial" pitchFamily="34" charset="0"/>
                        </a:rPr>
                        <a:t>to pay either the self assessed tax or an amount that may be prescribed which is currently being covered by special procedure. </a:t>
                      </a:r>
                      <a:endParaRPr lang="en-US" sz="1300" kern="1200" dirty="0">
                        <a:solidFill>
                          <a:schemeClr val="tx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r>
            </a:tbl>
          </a:graphicData>
        </a:graphic>
      </p:graphicFrame>
      <p:sp>
        <p:nvSpPr>
          <p:cNvPr id="9" name="Title 1"/>
          <p:cNvSpPr txBox="1">
            <a:spLocks/>
          </p:cNvSpPr>
          <p:nvPr/>
        </p:nvSpPr>
        <p:spPr>
          <a:xfrm>
            <a:off x="437317" y="428604"/>
            <a:ext cx="11287204" cy="790596"/>
          </a:xfrm>
          <a:prstGeom prst="rect">
            <a:avLst/>
          </a:prstGeom>
        </p:spPr>
        <p:txBody>
          <a:bodyPr>
            <a:noAutofit/>
          </a:bodyPr>
          <a:lstStyle/>
          <a:p>
            <a:pPr marL="514800" marR="5080" lvl="0" indent="-525600" algn="ctr">
              <a:spcBef>
                <a:spcPts val="100"/>
              </a:spcBef>
              <a:tabLst>
                <a:tab pos="286989" algn="l"/>
              </a:tabLst>
              <a:defRPr/>
            </a:pPr>
            <a:r>
              <a:rPr lang="en-US" sz="4400" b="1" spc="-35" dirty="0" smtClean="0">
                <a:solidFill>
                  <a:srgbClr val="00B050"/>
                </a:solidFill>
                <a:latin typeface="Castellar" pitchFamily="18" charset="0"/>
                <a:ea typeface="MS PGothic" pitchFamily="34" charset="-128"/>
                <a:cs typeface="Arial MT"/>
              </a:rPr>
              <a:t>Finance Bill 2022</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p:cNvSpPr txBox="1"/>
          <p:nvPr/>
        </p:nvSpPr>
        <p:spPr>
          <a:xfrm>
            <a:off x="898282" y="1143001"/>
            <a:ext cx="10365275" cy="359925"/>
          </a:xfrm>
          <a:prstGeom prst="rect">
            <a:avLst/>
          </a:prstGeom>
        </p:spPr>
        <p:txBody>
          <a:bodyPr vert="horz" wrap="square" lIns="0" tIns="13544" rIns="0" bIns="0" rtlCol="0">
            <a:spAutoFit/>
          </a:bodyPr>
          <a:lstStyle/>
          <a:p>
            <a:pPr marL="561391" marR="5418" indent="-548524" algn="just">
              <a:lnSpc>
                <a:spcPts val="2666"/>
              </a:lnSpc>
              <a:spcBef>
                <a:spcPts val="319"/>
              </a:spcBef>
              <a:spcAft>
                <a:spcPts val="640"/>
              </a:spcAft>
              <a:buClr>
                <a:srgbClr val="FF0000"/>
              </a:buClr>
              <a:buSzPct val="84615"/>
              <a:tabLst>
                <a:tab pos="306091" algn="l"/>
              </a:tabLst>
            </a:pPr>
            <a:r>
              <a:rPr lang="en-US" spc="-37" dirty="0">
                <a:solidFill>
                  <a:srgbClr val="254134"/>
                </a:solidFill>
                <a:latin typeface="Arial MT"/>
                <a:cs typeface="Arial MT"/>
              </a:rPr>
              <a:t>		</a:t>
            </a:r>
            <a:endParaRPr lang="en-US" spc="-37" dirty="0">
              <a:solidFill>
                <a:srgbClr val="160C96"/>
              </a:solidFill>
              <a:latin typeface="Arial MT"/>
              <a:ea typeface="MS PGothic" pitchFamily="34" charset="-128"/>
              <a:cs typeface="Arial MT"/>
            </a:endParaRPr>
          </a:p>
        </p:txBody>
      </p:sp>
      <p:sp>
        <p:nvSpPr>
          <p:cNvPr id="8" name="object 2"/>
          <p:cNvSpPr txBox="1"/>
          <p:nvPr/>
        </p:nvSpPr>
        <p:spPr>
          <a:xfrm>
            <a:off x="608093" y="1142984"/>
            <a:ext cx="10908800" cy="413786"/>
          </a:xfrm>
          <a:prstGeom prst="rect">
            <a:avLst/>
          </a:prstGeom>
        </p:spPr>
        <p:txBody>
          <a:bodyPr vert="horz" wrap="square" lIns="0" tIns="13544" rIns="0" bIns="0" rtlCol="0">
            <a:spAutoFit/>
          </a:bodyPr>
          <a:lstStyle/>
          <a:p>
            <a:pPr marL="305447" marR="5418" lvl="0" indent="-292578" algn="ctr">
              <a:spcBef>
                <a:spcPts val="106"/>
              </a:spcBef>
              <a:buClr>
                <a:srgbClr val="001F60"/>
              </a:buClr>
              <a:buSzPct val="84615"/>
              <a:tabLst>
                <a:tab pos="306123" algn="l"/>
              </a:tabLst>
            </a:pPr>
            <a:r>
              <a:rPr lang="en-IN" sz="2600" b="1" spc="-37" dirty="0" smtClean="0">
                <a:solidFill>
                  <a:srgbClr val="F79646">
                    <a:lumMod val="50000"/>
                  </a:srgbClr>
                </a:solidFill>
                <a:latin typeface="Arial MT"/>
                <a:cs typeface="Arial MT"/>
              </a:rPr>
              <a:t>Proposed Changes in CGST Act</a:t>
            </a:r>
            <a:endParaRPr lang="en-IN" sz="2600" b="1" spc="-37" dirty="0">
              <a:solidFill>
                <a:srgbClr val="F79646">
                  <a:lumMod val="50000"/>
                </a:srgbClr>
              </a:solidFill>
              <a:latin typeface="Arial MT"/>
              <a:cs typeface="Arial MT"/>
            </a:endParaRPr>
          </a:p>
        </p:txBody>
      </p:sp>
      <p:graphicFrame>
        <p:nvGraphicFramePr>
          <p:cNvPr id="5" name="Table 4"/>
          <p:cNvGraphicFramePr>
            <a:graphicFrameLocks noGrp="1"/>
          </p:cNvGraphicFramePr>
          <p:nvPr/>
        </p:nvGraphicFramePr>
        <p:xfrm>
          <a:off x="580189" y="1643055"/>
          <a:ext cx="11001455" cy="3260850"/>
        </p:xfrm>
        <a:graphic>
          <a:graphicData uri="http://schemas.openxmlformats.org/drawingml/2006/table">
            <a:tbl>
              <a:tblPr>
                <a:tableStyleId>{775DCB02-9BB8-47FD-8907-85C794F793BA}</a:tableStyleId>
              </a:tblPr>
              <a:tblGrid>
                <a:gridCol w="1214450">
                  <a:extLst>
                    <a:ext uri="{9D8B030D-6E8A-4147-A177-3AD203B41FA5}">
                      <a16:colId xmlns:a16="http://schemas.microsoft.com/office/drawing/2014/main" xmlns="" val="20003"/>
                    </a:ext>
                  </a:extLst>
                </a:gridCol>
                <a:gridCol w="2500330"/>
                <a:gridCol w="5715040"/>
                <a:gridCol w="1571635"/>
              </a:tblGrid>
              <a:tr h="186794">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a:solidFill>
                            <a:srgbClr val="A51B87"/>
                          </a:solidFill>
                          <a:latin typeface="Arial" pitchFamily="34" charset="0"/>
                          <a:ea typeface="+mn-ea"/>
                          <a:cs typeface="Arial" pitchFamily="34" charset="0"/>
                        </a:rPr>
                        <a:t>Description</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Amendment</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Amended Law</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Analysis</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extLst>
                  <a:ext uri="{0D108BD9-81ED-4DB2-BD59-A6C34878D82A}">
                    <a16:rowId xmlns:a16="http://schemas.microsoft.com/office/drawing/2014/main" xmlns="" val="10000"/>
                  </a:ext>
                </a:extLst>
              </a:tr>
              <a:tr h="631952">
                <a:tc row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dirty="0" smtClean="0">
                          <a:latin typeface="Arial" pitchFamily="34" charset="0"/>
                          <a:cs typeface="Arial" pitchFamily="34" charset="0"/>
                        </a:rPr>
                        <a:t>Clause</a:t>
                      </a:r>
                      <a:r>
                        <a:rPr lang="en-US" sz="1300" baseline="0" dirty="0" smtClean="0">
                          <a:latin typeface="Arial" pitchFamily="34" charset="0"/>
                          <a:cs typeface="Arial" pitchFamily="34" charset="0"/>
                        </a:rPr>
                        <a:t> 104</a:t>
                      </a:r>
                      <a:r>
                        <a:rPr lang="en-US" sz="1300" dirty="0" smtClean="0">
                          <a:latin typeface="Arial" pitchFamily="34" charset="0"/>
                          <a:cs typeface="Arial" pitchFamily="34" charset="0"/>
                        </a:rPr>
                        <a:t> - </a:t>
                      </a:r>
                      <a:r>
                        <a:rPr lang="en-US" sz="1300" kern="1200" dirty="0" smtClean="0">
                          <a:solidFill>
                            <a:schemeClr val="dk1"/>
                          </a:solidFill>
                          <a:latin typeface="Arial" pitchFamily="34" charset="0"/>
                          <a:ea typeface="+mn-ea"/>
                          <a:cs typeface="Arial" pitchFamily="34" charset="0"/>
                        </a:rPr>
                        <a:t>Amendment of section 39. </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chemeClr val="dk1"/>
                          </a:solidFill>
                          <a:latin typeface="Arial" pitchFamily="34" charset="0"/>
                          <a:ea typeface="+mn-ea"/>
                          <a:cs typeface="Arial" pitchFamily="34" charset="0"/>
                        </a:rPr>
                        <a:t>(c) in sub-section (9) - </a:t>
                      </a:r>
                    </a:p>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chemeClr val="dk1"/>
                          </a:solidFill>
                          <a:latin typeface="Arial" pitchFamily="34" charset="0"/>
                          <a:ea typeface="+mn-ea"/>
                          <a:cs typeface="Arial" pitchFamily="34" charset="0"/>
                        </a:rPr>
                        <a:t>(</a:t>
                      </a:r>
                      <a:r>
                        <a:rPr lang="en-US" sz="1300" kern="1200" dirty="0" err="1" smtClean="0">
                          <a:solidFill>
                            <a:schemeClr val="dk1"/>
                          </a:solidFill>
                          <a:latin typeface="Arial" pitchFamily="34" charset="0"/>
                          <a:ea typeface="+mn-ea"/>
                          <a:cs typeface="Arial" pitchFamily="34" charset="0"/>
                        </a:rPr>
                        <a:t>i</a:t>
                      </a:r>
                      <a:r>
                        <a:rPr lang="en-US" sz="1300" kern="1200" dirty="0" smtClean="0">
                          <a:solidFill>
                            <a:schemeClr val="dk1"/>
                          </a:solidFill>
                          <a:latin typeface="Arial" pitchFamily="34" charset="0"/>
                          <a:ea typeface="+mn-ea"/>
                          <a:cs typeface="Arial" pitchFamily="34" charset="0"/>
                        </a:rPr>
                        <a:t>) for the words and figures “Subject to the provisions of sections 37 and 38, if”, the word “Where” shall be substituted; </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dirty="0" smtClean="0">
                          <a:latin typeface="Arial" pitchFamily="34" charset="0"/>
                          <a:cs typeface="Arial" pitchFamily="34" charset="0"/>
                        </a:rPr>
                        <a:t>(9</a:t>
                      </a:r>
                      <a:r>
                        <a:rPr lang="en-US" sz="1300" kern="1200" dirty="0" smtClean="0">
                          <a:solidFill>
                            <a:schemeClr val="dk1"/>
                          </a:solidFill>
                          <a:latin typeface="Arial" pitchFamily="34" charset="0"/>
                          <a:ea typeface="+mn-ea"/>
                          <a:cs typeface="Arial" pitchFamily="34" charset="0"/>
                        </a:rPr>
                        <a:t>) </a:t>
                      </a:r>
                      <a:r>
                        <a:rPr lang="en-US" sz="1300" strike="sngStrike" dirty="0" smtClean="0">
                          <a:solidFill>
                            <a:srgbClr val="FF0000"/>
                          </a:solidFill>
                          <a:latin typeface="Arial" pitchFamily="34" charset="0"/>
                          <a:cs typeface="Arial" pitchFamily="34" charset="0"/>
                        </a:rPr>
                        <a:t>Subject to the provisions of sections 37 and 38, if</a:t>
                      </a:r>
                      <a:r>
                        <a:rPr lang="en-US" sz="1300" dirty="0" smtClean="0">
                          <a:latin typeface="Arial" pitchFamily="34" charset="0"/>
                          <a:cs typeface="Arial" pitchFamily="34" charset="0"/>
                        </a:rPr>
                        <a:t> </a:t>
                      </a:r>
                      <a:r>
                        <a:rPr lang="en-US" sz="1300" dirty="0" smtClean="0">
                          <a:solidFill>
                            <a:srgbClr val="0000FF"/>
                          </a:solidFill>
                          <a:latin typeface="Arial" pitchFamily="34" charset="0"/>
                          <a:cs typeface="Arial" pitchFamily="34" charset="0"/>
                        </a:rPr>
                        <a:t>Where</a:t>
                      </a:r>
                      <a:r>
                        <a:rPr lang="en-US" sz="1300" dirty="0" smtClean="0">
                          <a:latin typeface="Arial" pitchFamily="34" charset="0"/>
                          <a:cs typeface="Arial" pitchFamily="34" charset="0"/>
                        </a:rPr>
                        <a:t> any registered person after </a:t>
                      </a:r>
                      <a:r>
                        <a:rPr lang="en-US" sz="1300" kern="1200" dirty="0" smtClean="0">
                          <a:solidFill>
                            <a:schemeClr val="dk1"/>
                          </a:solidFill>
                          <a:latin typeface="Arial" pitchFamily="34" charset="0"/>
                          <a:ea typeface="+mn-ea"/>
                          <a:cs typeface="Arial" pitchFamily="34" charset="0"/>
                        </a:rPr>
                        <a:t>furnishing a return under subsection (1) or sub-section (2) or sub-section (3) or sub-section (4) or sub-section (5) discovers any omission or incorrect particulars therein, other than as a result of scrutiny, audit, inspection </a:t>
                      </a:r>
                      <a:r>
                        <a:rPr lang="en-US" sz="1300" dirty="0" smtClean="0">
                          <a:latin typeface="Arial" pitchFamily="34" charset="0"/>
                          <a:cs typeface="Arial" pitchFamily="34" charset="0"/>
                        </a:rPr>
                        <a:t>or enforcement activity by the tax authorities, he shall rectify such omission or incorrect particulars in such form and manner as may be prescribed, subject to payment of interest under this Act:</a:t>
                      </a:r>
                      <a:endParaRPr lang="en-US" sz="1300" kern="1200" dirty="0">
                        <a:solidFill>
                          <a:schemeClr val="dk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300" kern="1200" dirty="0" smtClean="0">
                          <a:solidFill>
                            <a:schemeClr val="dk1"/>
                          </a:solidFill>
                          <a:latin typeface="Arial" pitchFamily="34" charset="0"/>
                          <a:ea typeface="+mn-ea"/>
                          <a:cs typeface="Arial" pitchFamily="34" charset="0"/>
                        </a:rPr>
                        <a:t>Requirement to </a:t>
                      </a:r>
                      <a:r>
                        <a:rPr lang="en-US" sz="1300" kern="1200" dirty="0" smtClean="0">
                          <a:solidFill>
                            <a:schemeClr val="dk1"/>
                          </a:solidFill>
                          <a:latin typeface="Arial" pitchFamily="34" charset="0"/>
                          <a:ea typeface="+mn-ea"/>
                          <a:cs typeface="Arial" pitchFamily="34" charset="0"/>
                        </a:rPr>
                        <a:t>consider the provisions of Section 37 and 38 for rectification removed.</a:t>
                      </a:r>
                      <a:endParaRPr lang="en-US" sz="1300" kern="1200" dirty="0">
                        <a:solidFill>
                          <a:schemeClr val="dk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r>
              <a:tr h="1181513">
                <a:tc vMerge="1">
                  <a:txBody>
                    <a:bodyPr/>
                    <a:lstStyle/>
                    <a:p>
                      <a:pPr marL="0" marR="0" indent="0" algn="just" rtl="0" eaLnBrk="1" fontAlgn="auto" latinLnBrk="0" hangingPunct="1">
                        <a:spcBef>
                          <a:spcPts val="0"/>
                        </a:spcBef>
                        <a:spcAft>
                          <a:spcPts val="0"/>
                        </a:spcAft>
                      </a:pPr>
                      <a:endParaRPr lang="en-US" sz="1300" kern="1200" dirty="0">
                        <a:solidFill>
                          <a:schemeClr val="dk1"/>
                        </a:solidFill>
                        <a:latin typeface="Arial" pitchFamily="34" charset="0"/>
                        <a:ea typeface="+mn-ea"/>
                        <a:cs typeface="Arial" pitchFamily="34" charset="0"/>
                      </a:endParaRP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dk1"/>
                          </a:solidFill>
                          <a:latin typeface="Arial" pitchFamily="34" charset="0"/>
                          <a:ea typeface="+mn-ea"/>
                          <a:cs typeface="Arial" pitchFamily="34" charset="0"/>
                        </a:rPr>
                        <a:t>(c) in sub-section (9), (ii) in the proviso, for the words “the due date for furnishing of return for the month of September or second quarter”, the words “the thirtieth day of November” shall be substituted;</a:t>
                      </a:r>
                      <a:endParaRPr lang="en-US" sz="1300" kern="1200" dirty="0">
                        <a:solidFill>
                          <a:schemeClr val="dk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dirty="0" smtClean="0">
                          <a:latin typeface="Arial" pitchFamily="34" charset="0"/>
                          <a:cs typeface="Arial" pitchFamily="34" charset="0"/>
                        </a:rPr>
                        <a:t>Provided that no such rectification of any omission or incorrect particulars shall be allowed after </a:t>
                      </a:r>
                      <a:r>
                        <a:rPr lang="en-US" sz="1300" strike="sngStrike" dirty="0" smtClean="0">
                          <a:solidFill>
                            <a:srgbClr val="FF0000"/>
                          </a:solidFill>
                          <a:latin typeface="Arial" pitchFamily="34" charset="0"/>
                          <a:cs typeface="Arial" pitchFamily="34" charset="0"/>
                        </a:rPr>
                        <a:t>the due date for furnishing of return for the month of September or second quarter</a:t>
                      </a:r>
                      <a:r>
                        <a:rPr lang="en-US" sz="1300" dirty="0" smtClean="0">
                          <a:latin typeface="Arial" pitchFamily="34" charset="0"/>
                          <a:cs typeface="Arial" pitchFamily="34" charset="0"/>
                        </a:rPr>
                        <a:t> </a:t>
                      </a:r>
                      <a:r>
                        <a:rPr lang="en-US" sz="1300" dirty="0" smtClean="0">
                          <a:solidFill>
                            <a:srgbClr val="0000FF"/>
                          </a:solidFill>
                          <a:latin typeface="Arial" pitchFamily="34" charset="0"/>
                          <a:cs typeface="Arial" pitchFamily="34" charset="0"/>
                        </a:rPr>
                        <a:t>the thirtieth day of November</a:t>
                      </a:r>
                      <a:r>
                        <a:rPr lang="en-US" sz="1300" dirty="0" smtClean="0">
                          <a:latin typeface="Arial" pitchFamily="34" charset="0"/>
                          <a:cs typeface="Arial" pitchFamily="34" charset="0"/>
                        </a:rPr>
                        <a:t> following the end of the financial year to which such details pertain, or the actual date of furnishing of relevant annual return, whichever is earlier</a:t>
                      </a:r>
                      <a:endParaRPr lang="en-US" sz="1300" kern="1200" dirty="0">
                        <a:solidFill>
                          <a:srgbClr val="0000FF"/>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300" kern="1200" dirty="0" smtClean="0">
                          <a:solidFill>
                            <a:schemeClr val="dk1"/>
                          </a:solidFill>
                          <a:latin typeface="Arial" pitchFamily="34" charset="0"/>
                          <a:ea typeface="+mn-ea"/>
                          <a:cs typeface="Arial" pitchFamily="34" charset="0"/>
                        </a:rPr>
                        <a:t>Timelines increased </a:t>
                      </a:r>
                      <a:endParaRPr lang="en-US" sz="1300" kern="1200" dirty="0" smtClean="0">
                        <a:solidFill>
                          <a:schemeClr val="dk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r>
            </a:tbl>
          </a:graphicData>
        </a:graphic>
      </p:graphicFrame>
      <p:sp>
        <p:nvSpPr>
          <p:cNvPr id="9" name="Title 1"/>
          <p:cNvSpPr txBox="1">
            <a:spLocks/>
          </p:cNvSpPr>
          <p:nvPr/>
        </p:nvSpPr>
        <p:spPr>
          <a:xfrm>
            <a:off x="437317" y="428604"/>
            <a:ext cx="11287204" cy="790596"/>
          </a:xfrm>
          <a:prstGeom prst="rect">
            <a:avLst/>
          </a:prstGeom>
        </p:spPr>
        <p:txBody>
          <a:bodyPr>
            <a:noAutofit/>
          </a:bodyPr>
          <a:lstStyle/>
          <a:p>
            <a:pPr marL="514800" marR="5080" lvl="0" indent="-525600" algn="ctr">
              <a:spcBef>
                <a:spcPts val="100"/>
              </a:spcBef>
              <a:tabLst>
                <a:tab pos="286989" algn="l"/>
              </a:tabLst>
              <a:defRPr/>
            </a:pPr>
            <a:r>
              <a:rPr lang="en-US" sz="4400" b="1" spc="-35" dirty="0" smtClean="0">
                <a:solidFill>
                  <a:srgbClr val="00B050"/>
                </a:solidFill>
                <a:latin typeface="Castellar" pitchFamily="18" charset="0"/>
                <a:ea typeface="MS PGothic" pitchFamily="34" charset="-128"/>
                <a:cs typeface="Arial MT"/>
              </a:rPr>
              <a:t>Finance Bill 2022</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p:cNvSpPr txBox="1"/>
          <p:nvPr/>
        </p:nvSpPr>
        <p:spPr>
          <a:xfrm>
            <a:off x="898282" y="1143001"/>
            <a:ext cx="10365275" cy="359925"/>
          </a:xfrm>
          <a:prstGeom prst="rect">
            <a:avLst/>
          </a:prstGeom>
        </p:spPr>
        <p:txBody>
          <a:bodyPr vert="horz" wrap="square" lIns="0" tIns="13544" rIns="0" bIns="0" rtlCol="0">
            <a:spAutoFit/>
          </a:bodyPr>
          <a:lstStyle/>
          <a:p>
            <a:pPr marL="561391" marR="5418" indent="-548524" algn="just">
              <a:lnSpc>
                <a:spcPts val="2666"/>
              </a:lnSpc>
              <a:spcBef>
                <a:spcPts val="319"/>
              </a:spcBef>
              <a:spcAft>
                <a:spcPts val="640"/>
              </a:spcAft>
              <a:buClr>
                <a:srgbClr val="FF0000"/>
              </a:buClr>
              <a:buSzPct val="84615"/>
              <a:tabLst>
                <a:tab pos="306091" algn="l"/>
              </a:tabLst>
            </a:pPr>
            <a:r>
              <a:rPr lang="en-US" spc="-37" dirty="0">
                <a:solidFill>
                  <a:srgbClr val="254134"/>
                </a:solidFill>
                <a:latin typeface="Arial MT"/>
                <a:cs typeface="Arial MT"/>
              </a:rPr>
              <a:t>		</a:t>
            </a:r>
            <a:endParaRPr lang="en-US" spc="-37" dirty="0">
              <a:solidFill>
                <a:srgbClr val="160C96"/>
              </a:solidFill>
              <a:latin typeface="Arial MT"/>
              <a:ea typeface="MS PGothic" pitchFamily="34" charset="-128"/>
              <a:cs typeface="Arial MT"/>
            </a:endParaRPr>
          </a:p>
        </p:txBody>
      </p:sp>
      <p:sp>
        <p:nvSpPr>
          <p:cNvPr id="8" name="object 2"/>
          <p:cNvSpPr txBox="1"/>
          <p:nvPr/>
        </p:nvSpPr>
        <p:spPr>
          <a:xfrm>
            <a:off x="608093" y="1142984"/>
            <a:ext cx="10908800" cy="413786"/>
          </a:xfrm>
          <a:prstGeom prst="rect">
            <a:avLst/>
          </a:prstGeom>
        </p:spPr>
        <p:txBody>
          <a:bodyPr vert="horz" wrap="square" lIns="0" tIns="13544" rIns="0" bIns="0" rtlCol="0">
            <a:spAutoFit/>
          </a:bodyPr>
          <a:lstStyle/>
          <a:p>
            <a:pPr marL="305447" marR="5418" lvl="0" indent="-292578" algn="ctr">
              <a:spcBef>
                <a:spcPts val="106"/>
              </a:spcBef>
              <a:buClr>
                <a:srgbClr val="001F60"/>
              </a:buClr>
              <a:buSzPct val="84615"/>
              <a:tabLst>
                <a:tab pos="306123" algn="l"/>
              </a:tabLst>
            </a:pPr>
            <a:r>
              <a:rPr lang="en-IN" sz="2600" b="1" spc="-37" dirty="0" smtClean="0">
                <a:solidFill>
                  <a:srgbClr val="F79646">
                    <a:lumMod val="50000"/>
                  </a:srgbClr>
                </a:solidFill>
                <a:latin typeface="Arial MT"/>
                <a:cs typeface="Arial MT"/>
              </a:rPr>
              <a:t>Proposed Changes in CGST Act</a:t>
            </a:r>
            <a:endParaRPr lang="en-IN" sz="2600" b="1" spc="-37" dirty="0">
              <a:solidFill>
                <a:srgbClr val="F79646">
                  <a:lumMod val="50000"/>
                </a:srgbClr>
              </a:solidFill>
              <a:latin typeface="Arial MT"/>
              <a:cs typeface="Arial MT"/>
            </a:endParaRPr>
          </a:p>
        </p:txBody>
      </p:sp>
      <p:graphicFrame>
        <p:nvGraphicFramePr>
          <p:cNvPr id="5" name="Table 4"/>
          <p:cNvGraphicFramePr>
            <a:graphicFrameLocks noGrp="1"/>
          </p:cNvGraphicFramePr>
          <p:nvPr/>
        </p:nvGraphicFramePr>
        <p:xfrm>
          <a:off x="580189" y="1643055"/>
          <a:ext cx="11001455" cy="3378368"/>
        </p:xfrm>
        <a:graphic>
          <a:graphicData uri="http://schemas.openxmlformats.org/drawingml/2006/table">
            <a:tbl>
              <a:tblPr>
                <a:tableStyleId>{775DCB02-9BB8-47FD-8907-85C794F793BA}</a:tableStyleId>
              </a:tblPr>
              <a:tblGrid>
                <a:gridCol w="1214450">
                  <a:extLst>
                    <a:ext uri="{9D8B030D-6E8A-4147-A177-3AD203B41FA5}">
                      <a16:colId xmlns:a16="http://schemas.microsoft.com/office/drawing/2014/main" xmlns="" val="20003"/>
                    </a:ext>
                  </a:extLst>
                </a:gridCol>
                <a:gridCol w="4143404"/>
                <a:gridCol w="4572032"/>
                <a:gridCol w="1071569"/>
              </a:tblGrid>
              <a:tr h="186794">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a:solidFill>
                            <a:srgbClr val="A51B87"/>
                          </a:solidFill>
                          <a:latin typeface="Arial" pitchFamily="34" charset="0"/>
                          <a:ea typeface="+mn-ea"/>
                          <a:cs typeface="Arial" pitchFamily="34" charset="0"/>
                        </a:rPr>
                        <a:t>Description</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Amendment</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Amended Law</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Analysis</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extLst>
                  <a:ext uri="{0D108BD9-81ED-4DB2-BD59-A6C34878D82A}">
                    <a16:rowId xmlns:a16="http://schemas.microsoft.com/office/drawing/2014/main" xmlns="" val="10000"/>
                  </a:ext>
                </a:extLst>
              </a:tr>
              <a:tr h="631952">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dirty="0" smtClean="0">
                          <a:latin typeface="Arial" pitchFamily="34" charset="0"/>
                          <a:cs typeface="Arial" pitchFamily="34" charset="0"/>
                        </a:rPr>
                        <a:t>Clause</a:t>
                      </a:r>
                      <a:r>
                        <a:rPr lang="en-US" sz="1300" baseline="0" dirty="0" smtClean="0">
                          <a:latin typeface="Arial" pitchFamily="34" charset="0"/>
                          <a:cs typeface="Arial" pitchFamily="34" charset="0"/>
                        </a:rPr>
                        <a:t> 104</a:t>
                      </a:r>
                      <a:r>
                        <a:rPr lang="en-US" sz="1300" dirty="0" smtClean="0">
                          <a:latin typeface="Arial" pitchFamily="34" charset="0"/>
                          <a:cs typeface="Arial" pitchFamily="34" charset="0"/>
                        </a:rPr>
                        <a:t> - </a:t>
                      </a:r>
                      <a:r>
                        <a:rPr lang="en-US" sz="1300" kern="1200" dirty="0" smtClean="0">
                          <a:solidFill>
                            <a:schemeClr val="dk1"/>
                          </a:solidFill>
                          <a:latin typeface="Arial" pitchFamily="34" charset="0"/>
                          <a:ea typeface="+mn-ea"/>
                          <a:cs typeface="Arial" pitchFamily="34" charset="0"/>
                        </a:rPr>
                        <a:t>Amendment of section 39. </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chemeClr val="dk1"/>
                          </a:solidFill>
                          <a:latin typeface="Arial" pitchFamily="34" charset="0"/>
                          <a:ea typeface="+mn-ea"/>
                          <a:cs typeface="Arial" pitchFamily="34" charset="0"/>
                        </a:rPr>
                        <a:t>(d) in sub-section (10), </a:t>
                      </a:r>
                    </a:p>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chemeClr val="dk1"/>
                          </a:solidFill>
                          <a:latin typeface="Arial" pitchFamily="34" charset="0"/>
                          <a:ea typeface="+mn-ea"/>
                          <a:cs typeface="Arial" pitchFamily="34" charset="0"/>
                        </a:rPr>
                        <a:t>for the words “has not been furnished by him”, the following shall be substituted, namely:–– </a:t>
                      </a:r>
                    </a:p>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chemeClr val="dk1"/>
                          </a:solidFill>
                          <a:latin typeface="Arial" pitchFamily="34" charset="0"/>
                          <a:ea typeface="+mn-ea"/>
                          <a:cs typeface="Arial" pitchFamily="34" charset="0"/>
                        </a:rPr>
                        <a:t>“or the details of outward </a:t>
                      </a:r>
                      <a:r>
                        <a:rPr lang="en-US" sz="1300" kern="1200" dirty="0" err="1" smtClean="0">
                          <a:solidFill>
                            <a:schemeClr val="dk1"/>
                          </a:solidFill>
                          <a:latin typeface="Arial" pitchFamily="34" charset="0"/>
                          <a:ea typeface="+mn-ea"/>
                          <a:cs typeface="Arial" pitchFamily="34" charset="0"/>
                        </a:rPr>
                        <a:t>supples</a:t>
                      </a:r>
                      <a:r>
                        <a:rPr lang="en-US" sz="1300" kern="1200" dirty="0" smtClean="0">
                          <a:solidFill>
                            <a:schemeClr val="dk1"/>
                          </a:solidFill>
                          <a:latin typeface="Arial" pitchFamily="34" charset="0"/>
                          <a:ea typeface="+mn-ea"/>
                          <a:cs typeface="Arial" pitchFamily="34" charset="0"/>
                        </a:rPr>
                        <a:t> under subsection (1) of section 37 for the said tax period has not been furnished by him: </a:t>
                      </a:r>
                    </a:p>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chemeClr val="dk1"/>
                          </a:solidFill>
                          <a:latin typeface="Arial" pitchFamily="34" charset="0"/>
                          <a:ea typeface="+mn-ea"/>
                          <a:cs typeface="Arial" pitchFamily="34" charset="0"/>
                        </a:rPr>
                        <a:t>Provided that the Government may, on the recommendations of the Council, by notification, subject to such conditions and restrictions as may be specified therein, allow a registered person or a class of registered persons to furnish the return, even if he has not furnished the returns for one or more previous tax periods or has not furnished the details of outward supplies under subsection (1) of section 37 for the said tax period.”. </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dk1"/>
                          </a:solidFill>
                          <a:latin typeface="Arial" pitchFamily="34" charset="0"/>
                          <a:ea typeface="+mn-ea"/>
                          <a:cs typeface="Arial" pitchFamily="34" charset="0"/>
                        </a:rPr>
                        <a:t>(10) A registered person shall not be allowed to furnish a return for a tax period if the return for any of the previous tax periods </a:t>
                      </a:r>
                      <a:r>
                        <a:rPr lang="en-US" sz="1300" strike="sngStrike" kern="1200" dirty="0" smtClean="0">
                          <a:solidFill>
                            <a:srgbClr val="FF0000"/>
                          </a:solidFill>
                          <a:latin typeface="Arial" pitchFamily="34" charset="0"/>
                          <a:ea typeface="+mn-ea"/>
                          <a:cs typeface="Arial" pitchFamily="34" charset="0"/>
                        </a:rPr>
                        <a:t>has not been furnished by him</a:t>
                      </a:r>
                      <a:r>
                        <a:rPr lang="en-US" sz="1300" kern="1200" dirty="0" smtClean="0">
                          <a:solidFill>
                            <a:schemeClr val="dk1"/>
                          </a:solidFill>
                          <a:latin typeface="Arial" pitchFamily="34" charset="0"/>
                          <a:ea typeface="+mn-ea"/>
                          <a:cs typeface="Arial" pitchFamily="34" charset="0"/>
                        </a:rPr>
                        <a:t>. </a:t>
                      </a:r>
                      <a:r>
                        <a:rPr lang="en-US" sz="1300" kern="1200" dirty="0" smtClean="0">
                          <a:solidFill>
                            <a:srgbClr val="0000FF"/>
                          </a:solidFill>
                          <a:latin typeface="Arial" pitchFamily="34" charset="0"/>
                          <a:ea typeface="+mn-ea"/>
                          <a:cs typeface="Arial" pitchFamily="34" charset="0"/>
                        </a:rPr>
                        <a:t>or the details of outward supplies under sub-section (1) of section 37 for the said tax period has not been furnished by him: </a:t>
                      </a:r>
                    </a:p>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rgbClr val="0000FF"/>
                          </a:solidFill>
                          <a:latin typeface="Arial" pitchFamily="34" charset="0"/>
                          <a:ea typeface="+mn-ea"/>
                          <a:cs typeface="Arial" pitchFamily="34" charset="0"/>
                        </a:rPr>
                        <a:t>Provided that the Government may, on the recommendations of the Council, by notification, subject to such conditions and restrictions as may be specified therein, allow a registered person or a class of registered persons to furnish the return, even if he has not furnished the returns for one or more previous tax periods or has not furnished the details of outward supplies under subsection (1) of section 37 for the said tax period</a:t>
                      </a:r>
                      <a:endParaRPr lang="en-US" sz="1300" kern="1200" dirty="0">
                        <a:solidFill>
                          <a:srgbClr val="0000FF"/>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tx1"/>
                          </a:solidFill>
                          <a:latin typeface="Arial" pitchFamily="34" charset="0"/>
                          <a:ea typeface="+mn-ea"/>
                          <a:cs typeface="Arial" pitchFamily="34" charset="0"/>
                        </a:rPr>
                        <a:t>Making furnishing GSTR-1 mandatory  as a condition for filing of GSTR-3B</a:t>
                      </a:r>
                      <a:endParaRPr lang="en-US" sz="1300" kern="1200" dirty="0">
                        <a:solidFill>
                          <a:schemeClr val="tx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r>
            </a:tbl>
          </a:graphicData>
        </a:graphic>
      </p:graphicFrame>
      <p:sp>
        <p:nvSpPr>
          <p:cNvPr id="9" name="Title 1"/>
          <p:cNvSpPr txBox="1">
            <a:spLocks/>
          </p:cNvSpPr>
          <p:nvPr/>
        </p:nvSpPr>
        <p:spPr>
          <a:xfrm>
            <a:off x="437317" y="428604"/>
            <a:ext cx="11287204" cy="790596"/>
          </a:xfrm>
          <a:prstGeom prst="rect">
            <a:avLst/>
          </a:prstGeom>
        </p:spPr>
        <p:txBody>
          <a:bodyPr>
            <a:noAutofit/>
          </a:bodyPr>
          <a:lstStyle/>
          <a:p>
            <a:pPr marL="514800" marR="5080" lvl="0" indent="-525600" algn="ctr">
              <a:spcBef>
                <a:spcPts val="100"/>
              </a:spcBef>
              <a:tabLst>
                <a:tab pos="286989" algn="l"/>
              </a:tabLst>
              <a:defRPr/>
            </a:pPr>
            <a:r>
              <a:rPr lang="en-US" sz="4400" b="1" spc="-35" dirty="0" smtClean="0">
                <a:solidFill>
                  <a:srgbClr val="00B050"/>
                </a:solidFill>
                <a:latin typeface="Castellar" pitchFamily="18" charset="0"/>
                <a:ea typeface="MS PGothic" pitchFamily="34" charset="-128"/>
                <a:cs typeface="Arial MT"/>
              </a:rPr>
              <a:t>Finance Bill 2022</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p:cNvSpPr txBox="1"/>
          <p:nvPr/>
        </p:nvSpPr>
        <p:spPr>
          <a:xfrm>
            <a:off x="898282" y="1143001"/>
            <a:ext cx="10365275" cy="359925"/>
          </a:xfrm>
          <a:prstGeom prst="rect">
            <a:avLst/>
          </a:prstGeom>
        </p:spPr>
        <p:txBody>
          <a:bodyPr vert="horz" wrap="square" lIns="0" tIns="13544" rIns="0" bIns="0" rtlCol="0">
            <a:spAutoFit/>
          </a:bodyPr>
          <a:lstStyle/>
          <a:p>
            <a:pPr marL="561391" marR="5418" indent="-548524" algn="just">
              <a:lnSpc>
                <a:spcPts val="2666"/>
              </a:lnSpc>
              <a:spcBef>
                <a:spcPts val="319"/>
              </a:spcBef>
              <a:spcAft>
                <a:spcPts val="640"/>
              </a:spcAft>
              <a:buClr>
                <a:srgbClr val="FF0000"/>
              </a:buClr>
              <a:buSzPct val="84615"/>
              <a:tabLst>
                <a:tab pos="306091" algn="l"/>
              </a:tabLst>
            </a:pPr>
            <a:r>
              <a:rPr lang="en-US" spc="-37" dirty="0">
                <a:solidFill>
                  <a:srgbClr val="254134"/>
                </a:solidFill>
                <a:latin typeface="Arial MT"/>
                <a:cs typeface="Arial MT"/>
              </a:rPr>
              <a:t>		</a:t>
            </a:r>
            <a:endParaRPr lang="en-US" spc="-37" dirty="0">
              <a:solidFill>
                <a:srgbClr val="160C96"/>
              </a:solidFill>
              <a:latin typeface="Arial MT"/>
              <a:ea typeface="MS PGothic" pitchFamily="34" charset="-128"/>
              <a:cs typeface="Arial MT"/>
            </a:endParaRPr>
          </a:p>
        </p:txBody>
      </p:sp>
      <p:sp>
        <p:nvSpPr>
          <p:cNvPr id="8" name="object 2"/>
          <p:cNvSpPr txBox="1"/>
          <p:nvPr/>
        </p:nvSpPr>
        <p:spPr>
          <a:xfrm>
            <a:off x="608093" y="1142984"/>
            <a:ext cx="10908800" cy="413786"/>
          </a:xfrm>
          <a:prstGeom prst="rect">
            <a:avLst/>
          </a:prstGeom>
        </p:spPr>
        <p:txBody>
          <a:bodyPr vert="horz" wrap="square" lIns="0" tIns="13544" rIns="0" bIns="0" rtlCol="0">
            <a:spAutoFit/>
          </a:bodyPr>
          <a:lstStyle/>
          <a:p>
            <a:pPr marL="305447" marR="5418" lvl="0" indent="-292578" algn="ctr">
              <a:spcBef>
                <a:spcPts val="106"/>
              </a:spcBef>
              <a:buClr>
                <a:srgbClr val="001F60"/>
              </a:buClr>
              <a:buSzPct val="84615"/>
              <a:tabLst>
                <a:tab pos="306123" algn="l"/>
              </a:tabLst>
            </a:pPr>
            <a:r>
              <a:rPr lang="en-IN" sz="2600" b="1" spc="-37" dirty="0" smtClean="0">
                <a:solidFill>
                  <a:srgbClr val="F79646">
                    <a:lumMod val="50000"/>
                  </a:srgbClr>
                </a:solidFill>
                <a:latin typeface="Arial MT"/>
                <a:cs typeface="Arial MT"/>
              </a:rPr>
              <a:t>Proposed Changes in CGST Act</a:t>
            </a:r>
            <a:endParaRPr lang="en-IN" sz="2600" b="1" spc="-37" dirty="0">
              <a:solidFill>
                <a:srgbClr val="F79646">
                  <a:lumMod val="50000"/>
                </a:srgbClr>
              </a:solidFill>
              <a:latin typeface="Arial MT"/>
              <a:cs typeface="Arial MT"/>
            </a:endParaRPr>
          </a:p>
        </p:txBody>
      </p:sp>
      <p:graphicFrame>
        <p:nvGraphicFramePr>
          <p:cNvPr id="5" name="Table 4"/>
          <p:cNvGraphicFramePr>
            <a:graphicFrameLocks noGrp="1"/>
          </p:cNvGraphicFramePr>
          <p:nvPr/>
        </p:nvGraphicFramePr>
        <p:xfrm>
          <a:off x="580189" y="1643055"/>
          <a:ext cx="11072894" cy="3378368"/>
        </p:xfrm>
        <a:graphic>
          <a:graphicData uri="http://schemas.openxmlformats.org/drawingml/2006/table">
            <a:tbl>
              <a:tblPr>
                <a:tableStyleId>{775DCB02-9BB8-47FD-8907-85C794F793BA}</a:tableStyleId>
              </a:tblPr>
              <a:tblGrid>
                <a:gridCol w="1214450">
                  <a:extLst>
                    <a:ext uri="{9D8B030D-6E8A-4147-A177-3AD203B41FA5}">
                      <a16:colId xmlns:a16="http://schemas.microsoft.com/office/drawing/2014/main" xmlns="" val="20003"/>
                    </a:ext>
                  </a:extLst>
                </a:gridCol>
                <a:gridCol w="8643998"/>
                <a:gridCol w="1214446"/>
              </a:tblGrid>
              <a:tr h="186794">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a:solidFill>
                            <a:srgbClr val="A51B87"/>
                          </a:solidFill>
                          <a:latin typeface="Arial" pitchFamily="34" charset="0"/>
                          <a:ea typeface="+mn-ea"/>
                          <a:cs typeface="Arial" pitchFamily="34" charset="0"/>
                        </a:rPr>
                        <a:t>Description</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Amendment</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Analysis</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extLst>
                  <a:ext uri="{0D108BD9-81ED-4DB2-BD59-A6C34878D82A}">
                    <a16:rowId xmlns:a16="http://schemas.microsoft.com/office/drawing/2014/main" xmlns="" val="10000"/>
                  </a:ext>
                </a:extLst>
              </a:tr>
              <a:tr h="631952">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dirty="0" smtClean="0">
                          <a:latin typeface="Arial" pitchFamily="34" charset="0"/>
                          <a:cs typeface="Arial" pitchFamily="34" charset="0"/>
                        </a:rPr>
                        <a:t>Clause</a:t>
                      </a:r>
                      <a:r>
                        <a:rPr lang="en-US" sz="1300" baseline="0" dirty="0" smtClean="0">
                          <a:latin typeface="Arial" pitchFamily="34" charset="0"/>
                          <a:cs typeface="Arial" pitchFamily="34" charset="0"/>
                        </a:rPr>
                        <a:t> 105</a:t>
                      </a:r>
                      <a:r>
                        <a:rPr lang="en-US" sz="1300" dirty="0" smtClean="0">
                          <a:latin typeface="Arial" pitchFamily="34" charset="0"/>
                          <a:cs typeface="Arial" pitchFamily="34" charset="0"/>
                        </a:rPr>
                        <a:t> - </a:t>
                      </a:r>
                      <a:r>
                        <a:rPr lang="en-US" sz="1300" kern="1200" dirty="0" smtClean="0">
                          <a:solidFill>
                            <a:schemeClr val="dk1"/>
                          </a:solidFill>
                          <a:latin typeface="Arial" pitchFamily="34" charset="0"/>
                          <a:ea typeface="+mn-ea"/>
                          <a:cs typeface="Arial" pitchFamily="34" charset="0"/>
                        </a:rPr>
                        <a:t>Substitution of new section for section 41. </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chemeClr val="dk1"/>
                          </a:solidFill>
                          <a:latin typeface="Arial" pitchFamily="34" charset="0"/>
                          <a:ea typeface="+mn-ea"/>
                          <a:cs typeface="Arial" pitchFamily="34" charset="0"/>
                        </a:rPr>
                        <a:t>For section 41 of the CGST Act, the following section shall be substituted, namely:–– </a:t>
                      </a:r>
                    </a:p>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chemeClr val="tx1"/>
                          </a:solidFill>
                          <a:latin typeface="Arial" pitchFamily="34" charset="0"/>
                          <a:ea typeface="+mn-ea"/>
                          <a:cs typeface="Arial" pitchFamily="34" charset="0"/>
                        </a:rPr>
                        <a:t>Claim of input tax credit and provisional acceptance thereof.</a:t>
                      </a:r>
                      <a:endParaRPr lang="en-US" sz="1300" kern="1200" dirty="0" smtClean="0">
                        <a:solidFill>
                          <a:schemeClr val="dk1"/>
                        </a:solidFill>
                        <a:latin typeface="Arial" pitchFamily="34" charset="0"/>
                        <a:ea typeface="+mn-ea"/>
                        <a:cs typeface="Arial" pitchFamily="34" charset="0"/>
                      </a:endParaRPr>
                    </a:p>
                    <a:p>
                      <a:pPr marL="0" marR="0" indent="-400050" algn="just" defTabSz="914400" rtl="0" eaLnBrk="1" fontAlgn="auto" latinLnBrk="0" hangingPunct="1">
                        <a:lnSpc>
                          <a:spcPct val="100000"/>
                        </a:lnSpc>
                        <a:spcBef>
                          <a:spcPts val="0"/>
                        </a:spcBef>
                        <a:spcAft>
                          <a:spcPts val="0"/>
                        </a:spcAft>
                        <a:buClrTx/>
                        <a:buSzTx/>
                        <a:buFont typeface="Wingdings" pitchFamily="2" charset="2"/>
                        <a:buAutoNum type="arabicParenBoth"/>
                        <a:tabLst/>
                        <a:defRPr/>
                      </a:pPr>
                      <a:r>
                        <a:rPr lang="en-US" sz="1300" strike="sngStrike" kern="1200" dirty="0" smtClean="0">
                          <a:solidFill>
                            <a:srgbClr val="FF0000"/>
                          </a:solidFill>
                          <a:latin typeface="Arial" pitchFamily="34" charset="0"/>
                          <a:ea typeface="+mn-ea"/>
                          <a:cs typeface="Arial" pitchFamily="34" charset="0"/>
                        </a:rPr>
                        <a:t>Every registered person shall, subject to such conditions and restrictions as may be prescribed, be entitled to take the credit of eligible input tax, as self-assessed, in his return and such amount shall be credited on a provisional basis to his electronic credit ledger. </a:t>
                      </a:r>
                    </a:p>
                    <a:p>
                      <a:pPr marL="0" marR="0" indent="-400050" algn="just" defTabSz="914400" rtl="0" eaLnBrk="1" fontAlgn="auto" latinLnBrk="0" hangingPunct="1">
                        <a:lnSpc>
                          <a:spcPct val="100000"/>
                        </a:lnSpc>
                        <a:spcBef>
                          <a:spcPts val="0"/>
                        </a:spcBef>
                        <a:spcAft>
                          <a:spcPts val="0"/>
                        </a:spcAft>
                        <a:buClrTx/>
                        <a:buSzTx/>
                        <a:buFont typeface="Wingdings" pitchFamily="2" charset="2"/>
                        <a:buAutoNum type="arabicParenBoth"/>
                        <a:tabLst/>
                        <a:defRPr/>
                      </a:pPr>
                      <a:r>
                        <a:rPr lang="en-US" sz="1300" strike="sngStrike" kern="1200" dirty="0" smtClean="0">
                          <a:solidFill>
                            <a:srgbClr val="FF0000"/>
                          </a:solidFill>
                          <a:latin typeface="Arial" pitchFamily="34" charset="0"/>
                          <a:ea typeface="+mn-ea"/>
                          <a:cs typeface="Arial" pitchFamily="34" charset="0"/>
                        </a:rPr>
                        <a:t>The credit referred to in sub-section (1) shall be </a:t>
                      </a:r>
                      <a:r>
                        <a:rPr lang="en-US" sz="1300" strike="sngStrike" kern="1200" dirty="0" err="1" smtClean="0">
                          <a:solidFill>
                            <a:srgbClr val="FF0000"/>
                          </a:solidFill>
                          <a:latin typeface="Arial" pitchFamily="34" charset="0"/>
                          <a:ea typeface="+mn-ea"/>
                          <a:cs typeface="Arial" pitchFamily="34" charset="0"/>
                        </a:rPr>
                        <a:t>utilised</a:t>
                      </a:r>
                      <a:r>
                        <a:rPr lang="en-US" sz="1300" strike="sngStrike" kern="1200" dirty="0" smtClean="0">
                          <a:solidFill>
                            <a:srgbClr val="FF0000"/>
                          </a:solidFill>
                          <a:latin typeface="Arial" pitchFamily="34" charset="0"/>
                          <a:ea typeface="+mn-ea"/>
                          <a:cs typeface="Arial" pitchFamily="34" charset="0"/>
                        </a:rPr>
                        <a:t> only for payment of self-assessed output tax as per the return referred to in the said sub-section</a:t>
                      </a:r>
                    </a:p>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rgbClr val="0000FF"/>
                          </a:solidFill>
                          <a:latin typeface="Arial" pitchFamily="34" charset="0"/>
                          <a:ea typeface="+mn-ea"/>
                          <a:cs typeface="Arial" pitchFamily="34" charset="0"/>
                        </a:rPr>
                        <a:t>Availment of Input Tax Credit</a:t>
                      </a:r>
                    </a:p>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rgbClr val="0000FF"/>
                          </a:solidFill>
                          <a:latin typeface="Arial" pitchFamily="34" charset="0"/>
                          <a:ea typeface="+mn-ea"/>
                          <a:cs typeface="Arial" pitchFamily="34" charset="0"/>
                        </a:rPr>
                        <a:t>(1) Every RP shall, subject to such conditions and restrictions as may be prescribed, be entitled to avail the credit of eligible input tax, as self-assessed, in his return and such amount shall be credited to his electronic credit ledger. </a:t>
                      </a:r>
                    </a:p>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rgbClr val="0000FF"/>
                          </a:solidFill>
                          <a:latin typeface="Arial" pitchFamily="34" charset="0"/>
                          <a:ea typeface="+mn-ea"/>
                          <a:cs typeface="Arial" pitchFamily="34" charset="0"/>
                        </a:rPr>
                        <a:t>(2) The credit of input tax availed by a registered person under sub-section (1) in respect of such supplies of goods or services or both, the tax payable whereon has not been paid by the supplier, shall be reversed along with applicable interest, by the said person in such manner as may be prescribed: </a:t>
                      </a:r>
                    </a:p>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rgbClr val="0000FF"/>
                          </a:solidFill>
                          <a:latin typeface="Arial" pitchFamily="34" charset="0"/>
                          <a:ea typeface="+mn-ea"/>
                          <a:cs typeface="Arial" pitchFamily="34" charset="0"/>
                        </a:rPr>
                        <a:t>Provided that where the said supplier makes payment of the tax payable in respect of the aforesaid supplies, the said registered person may re-avail the amount of credit reversed by him in such manner as may be prescribed.”.</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1300" kern="1200" dirty="0" smtClean="0">
                          <a:solidFill>
                            <a:schemeClr val="tx1"/>
                          </a:solidFill>
                          <a:latin typeface="Arial" pitchFamily="34" charset="0"/>
                          <a:ea typeface="+mn-ea"/>
                          <a:cs typeface="Arial" pitchFamily="34" charset="0"/>
                        </a:rPr>
                        <a:t>Concept</a:t>
                      </a:r>
                      <a:r>
                        <a:rPr lang="en-IN" sz="1300" kern="1200" baseline="0" dirty="0" smtClean="0">
                          <a:solidFill>
                            <a:schemeClr val="tx1"/>
                          </a:solidFill>
                          <a:latin typeface="Arial" pitchFamily="34" charset="0"/>
                          <a:ea typeface="+mn-ea"/>
                          <a:cs typeface="Arial" pitchFamily="34" charset="0"/>
                        </a:rPr>
                        <a:t> of provisional availment of ITC removed.</a:t>
                      </a:r>
                    </a:p>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baseline="0" dirty="0" smtClean="0">
                          <a:solidFill>
                            <a:schemeClr val="tx1"/>
                          </a:solidFill>
                          <a:latin typeface="Arial" pitchFamily="34" charset="0"/>
                          <a:ea typeface="+mn-ea"/>
                          <a:cs typeface="Arial" pitchFamily="34" charset="0"/>
                        </a:rPr>
                        <a:t>Requirement in s</a:t>
                      </a:r>
                      <a:r>
                        <a:rPr lang="en-IN" sz="1300" kern="1200" baseline="0" dirty="0" err="1" smtClean="0">
                          <a:solidFill>
                            <a:schemeClr val="tx1"/>
                          </a:solidFill>
                          <a:latin typeface="Arial" pitchFamily="34" charset="0"/>
                          <a:ea typeface="+mn-ea"/>
                          <a:cs typeface="Arial" pitchFamily="34" charset="0"/>
                        </a:rPr>
                        <a:t>ubsection</a:t>
                      </a:r>
                      <a:r>
                        <a:rPr lang="en-IN" sz="1300" kern="1200" baseline="0" dirty="0" smtClean="0">
                          <a:solidFill>
                            <a:schemeClr val="tx1"/>
                          </a:solidFill>
                          <a:latin typeface="Arial" pitchFamily="34" charset="0"/>
                          <a:ea typeface="+mn-ea"/>
                          <a:cs typeface="Arial" pitchFamily="34" charset="0"/>
                        </a:rPr>
                        <a:t> 2 </a:t>
                      </a:r>
                      <a:r>
                        <a:rPr lang="en-US" sz="1300" kern="1200" baseline="0" dirty="0" smtClean="0">
                          <a:solidFill>
                            <a:schemeClr val="tx1"/>
                          </a:solidFill>
                          <a:latin typeface="Arial" pitchFamily="34" charset="0"/>
                          <a:ea typeface="+mn-ea"/>
                          <a:cs typeface="Arial" pitchFamily="34" charset="0"/>
                        </a:rPr>
                        <a:t>is already flowing from section 49</a:t>
                      </a:r>
                      <a:r>
                        <a:rPr lang="en-IN" sz="1300" kern="1200" baseline="0" dirty="0" smtClean="0">
                          <a:solidFill>
                            <a:schemeClr val="tx1"/>
                          </a:solidFill>
                          <a:latin typeface="Arial" pitchFamily="34" charset="0"/>
                          <a:ea typeface="+mn-ea"/>
                          <a:cs typeface="Arial" pitchFamily="34" charset="0"/>
                        </a:rPr>
                        <a:t>. </a:t>
                      </a:r>
                      <a:r>
                        <a:rPr lang="en-US" sz="1300" kern="1200" baseline="0" dirty="0" smtClean="0">
                          <a:solidFill>
                            <a:schemeClr val="tx1"/>
                          </a:solidFill>
                          <a:latin typeface="Arial" pitchFamily="34" charset="0"/>
                          <a:ea typeface="+mn-ea"/>
                          <a:cs typeface="Arial" pitchFamily="34" charset="0"/>
                        </a:rPr>
                        <a:t>Provision to reverse the ITC along with Interest</a:t>
                      </a:r>
                      <a:r>
                        <a:rPr lang="en-IN" sz="1300" kern="1200" baseline="0" dirty="0" smtClean="0">
                          <a:solidFill>
                            <a:schemeClr val="tx1"/>
                          </a:solidFill>
                          <a:latin typeface="Arial" pitchFamily="34" charset="0"/>
                          <a:ea typeface="+mn-ea"/>
                          <a:cs typeface="Arial" pitchFamily="34" charset="0"/>
                        </a:rPr>
                        <a:t>  and re-claim. </a:t>
                      </a:r>
                      <a:endParaRPr lang="en-US" sz="1300" kern="1200" dirty="0" smtClean="0">
                        <a:solidFill>
                          <a:schemeClr val="tx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r>
            </a:tbl>
          </a:graphicData>
        </a:graphic>
      </p:graphicFrame>
      <p:sp>
        <p:nvSpPr>
          <p:cNvPr id="9" name="Title 1"/>
          <p:cNvSpPr txBox="1">
            <a:spLocks/>
          </p:cNvSpPr>
          <p:nvPr/>
        </p:nvSpPr>
        <p:spPr>
          <a:xfrm>
            <a:off x="437317" y="428604"/>
            <a:ext cx="11287204" cy="790596"/>
          </a:xfrm>
          <a:prstGeom prst="rect">
            <a:avLst/>
          </a:prstGeom>
        </p:spPr>
        <p:txBody>
          <a:bodyPr>
            <a:noAutofit/>
          </a:bodyPr>
          <a:lstStyle/>
          <a:p>
            <a:pPr marL="514800" marR="5080" lvl="0" indent="-525600" algn="ctr">
              <a:spcBef>
                <a:spcPts val="100"/>
              </a:spcBef>
              <a:tabLst>
                <a:tab pos="286989" algn="l"/>
              </a:tabLst>
              <a:defRPr/>
            </a:pPr>
            <a:r>
              <a:rPr lang="en-US" sz="4400" b="1" spc="-35" dirty="0" smtClean="0">
                <a:solidFill>
                  <a:srgbClr val="00B050"/>
                </a:solidFill>
                <a:latin typeface="Castellar" pitchFamily="18" charset="0"/>
                <a:ea typeface="MS PGothic" pitchFamily="34" charset="-128"/>
                <a:cs typeface="Arial MT"/>
              </a:rPr>
              <a:t>Finance Bill 2022</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p:cNvSpPr txBox="1"/>
          <p:nvPr/>
        </p:nvSpPr>
        <p:spPr>
          <a:xfrm>
            <a:off x="898282" y="1143001"/>
            <a:ext cx="10365275" cy="359925"/>
          </a:xfrm>
          <a:prstGeom prst="rect">
            <a:avLst/>
          </a:prstGeom>
        </p:spPr>
        <p:txBody>
          <a:bodyPr vert="horz" wrap="square" lIns="0" tIns="13544" rIns="0" bIns="0" rtlCol="0">
            <a:spAutoFit/>
          </a:bodyPr>
          <a:lstStyle/>
          <a:p>
            <a:pPr marL="561391" marR="5418" indent="-548524" algn="just">
              <a:lnSpc>
                <a:spcPts val="2666"/>
              </a:lnSpc>
              <a:spcBef>
                <a:spcPts val="319"/>
              </a:spcBef>
              <a:spcAft>
                <a:spcPts val="640"/>
              </a:spcAft>
              <a:buClr>
                <a:srgbClr val="FF0000"/>
              </a:buClr>
              <a:buSzPct val="84615"/>
              <a:tabLst>
                <a:tab pos="306091" algn="l"/>
              </a:tabLst>
            </a:pPr>
            <a:r>
              <a:rPr lang="en-US" spc="-37" dirty="0">
                <a:solidFill>
                  <a:srgbClr val="254134"/>
                </a:solidFill>
                <a:latin typeface="Arial MT"/>
                <a:cs typeface="Arial MT"/>
              </a:rPr>
              <a:t>		</a:t>
            </a:r>
            <a:endParaRPr lang="en-US" spc="-37" dirty="0">
              <a:solidFill>
                <a:srgbClr val="160C96"/>
              </a:solidFill>
              <a:latin typeface="Arial MT"/>
              <a:ea typeface="MS PGothic" pitchFamily="34" charset="-128"/>
              <a:cs typeface="Arial MT"/>
            </a:endParaRPr>
          </a:p>
        </p:txBody>
      </p:sp>
      <p:sp>
        <p:nvSpPr>
          <p:cNvPr id="8" name="object 2"/>
          <p:cNvSpPr txBox="1"/>
          <p:nvPr/>
        </p:nvSpPr>
        <p:spPr>
          <a:xfrm>
            <a:off x="608093" y="1071546"/>
            <a:ext cx="10908800" cy="413786"/>
          </a:xfrm>
          <a:prstGeom prst="rect">
            <a:avLst/>
          </a:prstGeom>
        </p:spPr>
        <p:txBody>
          <a:bodyPr vert="horz" wrap="square" lIns="0" tIns="13544" rIns="0" bIns="0" rtlCol="0">
            <a:spAutoFit/>
          </a:bodyPr>
          <a:lstStyle/>
          <a:p>
            <a:pPr marL="305447" marR="5418" lvl="0" indent="-292578" algn="ctr">
              <a:spcBef>
                <a:spcPts val="106"/>
              </a:spcBef>
              <a:buClr>
                <a:srgbClr val="001F60"/>
              </a:buClr>
              <a:buSzPct val="84615"/>
              <a:tabLst>
                <a:tab pos="306123" algn="l"/>
              </a:tabLst>
            </a:pPr>
            <a:r>
              <a:rPr lang="en-IN" sz="2600" b="1" spc="-37" dirty="0" smtClean="0">
                <a:solidFill>
                  <a:srgbClr val="F79646">
                    <a:lumMod val="50000"/>
                  </a:srgbClr>
                </a:solidFill>
                <a:latin typeface="Arial MT"/>
                <a:cs typeface="Arial MT"/>
              </a:rPr>
              <a:t>Proposed Changes in CGST Act</a:t>
            </a:r>
            <a:endParaRPr lang="en-IN" sz="2600" b="1" spc="-37" dirty="0">
              <a:solidFill>
                <a:srgbClr val="F79646">
                  <a:lumMod val="50000"/>
                </a:srgbClr>
              </a:solidFill>
              <a:latin typeface="Arial MT"/>
              <a:cs typeface="Arial MT"/>
            </a:endParaRPr>
          </a:p>
        </p:txBody>
      </p:sp>
      <p:graphicFrame>
        <p:nvGraphicFramePr>
          <p:cNvPr id="5" name="Table 4"/>
          <p:cNvGraphicFramePr>
            <a:graphicFrameLocks noGrp="1"/>
          </p:cNvGraphicFramePr>
          <p:nvPr/>
        </p:nvGraphicFramePr>
        <p:xfrm>
          <a:off x="580189" y="1562557"/>
          <a:ext cx="11001455" cy="3458970"/>
        </p:xfrm>
        <a:graphic>
          <a:graphicData uri="http://schemas.openxmlformats.org/drawingml/2006/table">
            <a:tbl>
              <a:tblPr>
                <a:tableStyleId>{775DCB02-9BB8-47FD-8907-85C794F793BA}</a:tableStyleId>
              </a:tblPr>
              <a:tblGrid>
                <a:gridCol w="1285888">
                  <a:extLst>
                    <a:ext uri="{9D8B030D-6E8A-4147-A177-3AD203B41FA5}">
                      <a16:colId xmlns:a16="http://schemas.microsoft.com/office/drawing/2014/main" xmlns="" val="20003"/>
                    </a:ext>
                  </a:extLst>
                </a:gridCol>
                <a:gridCol w="2714644"/>
                <a:gridCol w="5429288"/>
                <a:gridCol w="1571635"/>
              </a:tblGrid>
              <a:tr h="280975">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a:solidFill>
                            <a:srgbClr val="A51B87"/>
                          </a:solidFill>
                          <a:latin typeface="Arial" pitchFamily="34" charset="0"/>
                          <a:ea typeface="+mn-ea"/>
                          <a:cs typeface="Arial" pitchFamily="34" charset="0"/>
                        </a:rPr>
                        <a:t>Description</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Amendment</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Amended Law</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Analysis</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extLst>
                  <a:ext uri="{0D108BD9-81ED-4DB2-BD59-A6C34878D82A}">
                    <a16:rowId xmlns:a16="http://schemas.microsoft.com/office/drawing/2014/main" xmlns="" val="10000"/>
                  </a:ext>
                </a:extLst>
              </a:tr>
              <a:tr h="752576">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dirty="0" smtClean="0">
                          <a:latin typeface="Arial" pitchFamily="34" charset="0"/>
                          <a:cs typeface="Arial" pitchFamily="34" charset="0"/>
                        </a:rPr>
                        <a:t>Clause</a:t>
                      </a:r>
                      <a:r>
                        <a:rPr lang="en-US" sz="1300" baseline="0" dirty="0" smtClean="0">
                          <a:latin typeface="Arial" pitchFamily="34" charset="0"/>
                          <a:cs typeface="Arial" pitchFamily="34" charset="0"/>
                        </a:rPr>
                        <a:t> 106</a:t>
                      </a:r>
                      <a:r>
                        <a:rPr lang="en-US" sz="1300" dirty="0" smtClean="0">
                          <a:latin typeface="Arial" pitchFamily="34" charset="0"/>
                          <a:cs typeface="Arial" pitchFamily="34" charset="0"/>
                        </a:rPr>
                        <a:t> - </a:t>
                      </a:r>
                      <a:r>
                        <a:rPr lang="en-US" sz="1300" kern="1200" dirty="0" smtClean="0">
                          <a:solidFill>
                            <a:schemeClr val="dk1"/>
                          </a:solidFill>
                          <a:latin typeface="Arial" pitchFamily="34" charset="0"/>
                          <a:ea typeface="+mn-ea"/>
                          <a:cs typeface="Arial" pitchFamily="34" charset="0"/>
                        </a:rPr>
                        <a:t>Omission of sections 42, 43 and 43A.</a:t>
                      </a:r>
                    </a:p>
                  </a:txBody>
                  <a:tcPr marL="110639" marR="110639" marT="40301" marB="40301">
                    <a:lnR w="12700" cap="flat" cmpd="sng" algn="ctr">
                      <a:solidFill>
                        <a:schemeClr val="accent4"/>
                      </a:solidFill>
                      <a:prstDash val="solid"/>
                      <a:round/>
                      <a:headEnd type="none" w="med" len="med"/>
                      <a:tailEnd type="none" w="med" len="med"/>
                    </a:lnR>
                  </a:tcPr>
                </a:tc>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dk1"/>
                          </a:solidFill>
                          <a:latin typeface="Arial" pitchFamily="34" charset="0"/>
                          <a:ea typeface="+mn-ea"/>
                          <a:cs typeface="Arial" pitchFamily="34" charset="0"/>
                        </a:rPr>
                        <a:t>Section 42 - Matching, reversal and reclaim of input tax credit </a:t>
                      </a:r>
                    </a:p>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dk1"/>
                          </a:solidFill>
                          <a:latin typeface="Arial" pitchFamily="34" charset="0"/>
                          <a:ea typeface="+mn-ea"/>
                          <a:cs typeface="Arial" pitchFamily="34" charset="0"/>
                        </a:rPr>
                        <a:t>Section 43 - Matching, reversal and reclaim of reduction in output tax liability Section </a:t>
                      </a:r>
                    </a:p>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dk1"/>
                          </a:solidFill>
                          <a:latin typeface="Arial" pitchFamily="34" charset="0"/>
                          <a:ea typeface="+mn-ea"/>
                          <a:cs typeface="Arial" pitchFamily="34" charset="0"/>
                        </a:rPr>
                        <a:t>43A - Procedure for furnishing return and availing input tax credit </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hMerge="1">
                  <a:txBody>
                    <a:bodyPr/>
                    <a:lstStyle/>
                    <a:p>
                      <a:endParaRPr lang="en-US"/>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300" kern="1200" dirty="0" smtClean="0">
                          <a:solidFill>
                            <a:schemeClr val="dk1"/>
                          </a:solidFill>
                          <a:latin typeface="Arial" pitchFamily="34" charset="0"/>
                          <a:ea typeface="+mn-ea"/>
                          <a:cs typeface="Arial" pitchFamily="34" charset="0"/>
                        </a:rPr>
                        <a:t>Law</a:t>
                      </a:r>
                      <a:r>
                        <a:rPr lang="en-IN" sz="1300" kern="1200" baseline="0" dirty="0" smtClean="0">
                          <a:solidFill>
                            <a:schemeClr val="dk1"/>
                          </a:solidFill>
                          <a:latin typeface="Arial" pitchFamily="34" charset="0"/>
                          <a:ea typeface="+mn-ea"/>
                          <a:cs typeface="Arial" pitchFamily="34" charset="0"/>
                        </a:rPr>
                        <a:t> amended to go away with </a:t>
                      </a:r>
                      <a:r>
                        <a:rPr lang="en-US" sz="1300" kern="1200" baseline="0" dirty="0" smtClean="0">
                          <a:solidFill>
                            <a:schemeClr val="dk1"/>
                          </a:solidFill>
                          <a:latin typeface="Arial" pitchFamily="34" charset="0"/>
                          <a:ea typeface="+mn-ea"/>
                          <a:cs typeface="Arial" pitchFamily="34" charset="0"/>
                        </a:rPr>
                        <a:t>redundant provisions</a:t>
                      </a:r>
                      <a:r>
                        <a:rPr lang="en-IN" sz="1300" kern="1200" baseline="0" dirty="0" smtClean="0">
                          <a:solidFill>
                            <a:schemeClr val="dk1"/>
                          </a:solidFill>
                          <a:latin typeface="Arial" pitchFamily="34" charset="0"/>
                          <a:ea typeface="+mn-ea"/>
                          <a:cs typeface="Arial" pitchFamily="34" charset="0"/>
                        </a:rPr>
                        <a:t> </a:t>
                      </a:r>
                      <a:endParaRPr lang="en-US" sz="1300" kern="1200" baseline="0" dirty="0" smtClean="0">
                        <a:solidFill>
                          <a:schemeClr val="dk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r>
              <a:tr h="211877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Clause</a:t>
                      </a:r>
                      <a:r>
                        <a:rPr lang="en-US" sz="1400" baseline="0" dirty="0" smtClean="0">
                          <a:latin typeface="Arial" pitchFamily="34" charset="0"/>
                          <a:cs typeface="Arial" pitchFamily="34" charset="0"/>
                        </a:rPr>
                        <a:t> 107 </a:t>
                      </a:r>
                      <a:r>
                        <a:rPr lang="en-US" sz="1400" dirty="0" smtClean="0">
                          <a:latin typeface="Arial" pitchFamily="34" charset="0"/>
                          <a:cs typeface="Arial" pitchFamily="34" charset="0"/>
                        </a:rPr>
                        <a:t>- Amendment of section 47.</a:t>
                      </a:r>
                      <a:endParaRPr lang="en-US" sz="1400" baseline="0" dirty="0" smtClean="0">
                        <a:latin typeface="Arial" pitchFamily="34" charset="0"/>
                        <a:cs typeface="Arial"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n-US" sz="1300" kern="1200" dirty="0" smtClean="0">
                        <a:solidFill>
                          <a:schemeClr val="dk1"/>
                        </a:solidFill>
                        <a:latin typeface="Arial" pitchFamily="34" charset="0"/>
                        <a:ea typeface="+mn-ea"/>
                        <a:cs typeface="Arial" pitchFamily="34" charset="0"/>
                      </a:endParaRP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dirty="0" smtClean="0">
                          <a:latin typeface="Arial" pitchFamily="34" charset="0"/>
                          <a:cs typeface="Arial" pitchFamily="34" charset="0"/>
                        </a:rPr>
                        <a:t>In section 47 of the CGST Act, in sub-section (1), –– </a:t>
                      </a:r>
                    </a:p>
                    <a:p>
                      <a:pPr marL="342900" marR="0" indent="-342900" algn="just" defTabSz="914400" rtl="0" eaLnBrk="1" fontAlgn="auto" latinLnBrk="0" hangingPunct="1">
                        <a:lnSpc>
                          <a:spcPct val="100000"/>
                        </a:lnSpc>
                        <a:spcBef>
                          <a:spcPts val="0"/>
                        </a:spcBef>
                        <a:spcAft>
                          <a:spcPts val="0"/>
                        </a:spcAft>
                        <a:buClrTx/>
                        <a:buSzTx/>
                        <a:buFontTx/>
                        <a:buAutoNum type="alphaLcParenBoth"/>
                        <a:tabLst/>
                        <a:defRPr/>
                      </a:pPr>
                      <a:r>
                        <a:rPr lang="en-US" sz="1300" dirty="0" smtClean="0">
                          <a:latin typeface="Arial" pitchFamily="34" charset="0"/>
                          <a:cs typeface="Arial" pitchFamily="34" charset="0"/>
                        </a:rPr>
                        <a:t>the words “or inward” shall be omitted; </a:t>
                      </a:r>
                    </a:p>
                    <a:p>
                      <a:pPr marL="342900" marR="0" indent="-342900" algn="just" defTabSz="914400" rtl="0" eaLnBrk="1" fontAlgn="auto" latinLnBrk="0" hangingPunct="1">
                        <a:lnSpc>
                          <a:spcPct val="100000"/>
                        </a:lnSpc>
                        <a:spcBef>
                          <a:spcPts val="0"/>
                        </a:spcBef>
                        <a:spcAft>
                          <a:spcPts val="0"/>
                        </a:spcAft>
                        <a:buClrTx/>
                        <a:buSzTx/>
                        <a:buFontTx/>
                        <a:buAutoNum type="alphaLcParenBoth"/>
                        <a:tabLst/>
                        <a:defRPr/>
                      </a:pPr>
                      <a:r>
                        <a:rPr lang="en-US" sz="1300" dirty="0" smtClean="0">
                          <a:latin typeface="Arial" pitchFamily="34" charset="0"/>
                          <a:cs typeface="Arial" pitchFamily="34" charset="0"/>
                        </a:rPr>
                        <a:t>the words and figures “or section 38” shall be omitted; </a:t>
                      </a:r>
                    </a:p>
                    <a:p>
                      <a:pPr marL="342900" marR="0" indent="-342900" algn="just" defTabSz="914400" rtl="0" eaLnBrk="1" fontAlgn="auto" latinLnBrk="0" hangingPunct="1">
                        <a:lnSpc>
                          <a:spcPct val="100000"/>
                        </a:lnSpc>
                        <a:spcBef>
                          <a:spcPts val="0"/>
                        </a:spcBef>
                        <a:spcAft>
                          <a:spcPts val="0"/>
                        </a:spcAft>
                        <a:buClrTx/>
                        <a:buSzTx/>
                        <a:buFontTx/>
                        <a:buAutoNum type="alphaLcParenBoth"/>
                        <a:tabLst/>
                        <a:defRPr/>
                      </a:pPr>
                      <a:r>
                        <a:rPr lang="en-US" sz="1300" dirty="0" smtClean="0">
                          <a:latin typeface="Arial" pitchFamily="34" charset="0"/>
                          <a:cs typeface="Arial" pitchFamily="34" charset="0"/>
                        </a:rPr>
                        <a:t>after the words and figures “section 39 or section 45”, the words and figures “or section 52” shall be inserted.</a:t>
                      </a:r>
                      <a:endParaRPr lang="en-US" sz="1300" baseline="0" dirty="0" smtClean="0">
                        <a:latin typeface="Arial" pitchFamily="34" charset="0"/>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dirty="0" smtClean="0">
                          <a:latin typeface="Arial" pitchFamily="34" charset="0"/>
                          <a:cs typeface="Arial" pitchFamily="34" charset="0"/>
                        </a:rPr>
                        <a:t>Levy of late fee. </a:t>
                      </a:r>
                    </a:p>
                    <a:p>
                      <a:pPr marL="342900" marR="0" indent="-342900" algn="just" defTabSz="914400" rtl="0" eaLnBrk="1" fontAlgn="auto" latinLnBrk="0" hangingPunct="1">
                        <a:lnSpc>
                          <a:spcPct val="100000"/>
                        </a:lnSpc>
                        <a:spcBef>
                          <a:spcPts val="0"/>
                        </a:spcBef>
                        <a:spcAft>
                          <a:spcPts val="0"/>
                        </a:spcAft>
                        <a:buClrTx/>
                        <a:buSzTx/>
                        <a:buFontTx/>
                        <a:buAutoNum type="arabicParenBoth"/>
                        <a:tabLst/>
                        <a:defRPr/>
                      </a:pPr>
                      <a:r>
                        <a:rPr lang="en-US" sz="1300" dirty="0" smtClean="0">
                          <a:latin typeface="Arial" pitchFamily="34" charset="0"/>
                          <a:cs typeface="Arial" pitchFamily="34" charset="0"/>
                        </a:rPr>
                        <a:t>Any registered person who fails to furnish the details of outward </a:t>
                      </a:r>
                      <a:r>
                        <a:rPr lang="en-US" sz="1300" strike="sngStrike" dirty="0" smtClean="0">
                          <a:solidFill>
                            <a:srgbClr val="FF0000"/>
                          </a:solidFill>
                          <a:latin typeface="Arial" pitchFamily="34" charset="0"/>
                          <a:cs typeface="Arial" pitchFamily="34" charset="0"/>
                        </a:rPr>
                        <a:t>or inward</a:t>
                      </a:r>
                      <a:r>
                        <a:rPr lang="en-US" sz="1300" strike="noStrike" dirty="0" smtClean="0">
                          <a:solidFill>
                            <a:srgbClr val="FF0000"/>
                          </a:solidFill>
                          <a:latin typeface="Arial" pitchFamily="34" charset="0"/>
                          <a:cs typeface="Arial" pitchFamily="34" charset="0"/>
                        </a:rPr>
                        <a:t> </a:t>
                      </a:r>
                      <a:r>
                        <a:rPr lang="en-US" sz="1300" dirty="0" smtClean="0">
                          <a:latin typeface="Arial" pitchFamily="34" charset="0"/>
                          <a:cs typeface="Arial" pitchFamily="34" charset="0"/>
                        </a:rPr>
                        <a:t>supplies required u</a:t>
                      </a:r>
                      <a:r>
                        <a:rPr lang="en-US" sz="1300" baseline="0" dirty="0" smtClean="0">
                          <a:latin typeface="Arial" pitchFamily="34" charset="0"/>
                          <a:cs typeface="Arial" pitchFamily="34" charset="0"/>
                        </a:rPr>
                        <a:t>/s </a:t>
                      </a:r>
                      <a:r>
                        <a:rPr lang="en-US" sz="1300" dirty="0" smtClean="0">
                          <a:latin typeface="Arial" pitchFamily="34" charset="0"/>
                          <a:cs typeface="Arial" pitchFamily="34" charset="0"/>
                        </a:rPr>
                        <a:t>37 or </a:t>
                      </a:r>
                      <a:r>
                        <a:rPr lang="en-US" sz="1300" strike="sngStrike" dirty="0" smtClean="0">
                          <a:solidFill>
                            <a:srgbClr val="FF0000"/>
                          </a:solidFill>
                          <a:latin typeface="Arial" pitchFamily="34" charset="0"/>
                          <a:cs typeface="Arial" pitchFamily="34" charset="0"/>
                        </a:rPr>
                        <a:t>section 38</a:t>
                      </a:r>
                      <a:r>
                        <a:rPr lang="en-US" sz="1300" strike="noStrike" dirty="0" smtClean="0">
                          <a:solidFill>
                            <a:srgbClr val="FF0000"/>
                          </a:solidFill>
                          <a:latin typeface="Arial" pitchFamily="34" charset="0"/>
                          <a:cs typeface="Arial" pitchFamily="34" charset="0"/>
                        </a:rPr>
                        <a:t> </a:t>
                      </a:r>
                      <a:r>
                        <a:rPr lang="en-US" sz="1300" dirty="0" smtClean="0">
                          <a:latin typeface="Arial" pitchFamily="34" charset="0"/>
                          <a:cs typeface="Arial" pitchFamily="34" charset="0"/>
                        </a:rPr>
                        <a:t>or returns required u/s </a:t>
                      </a:r>
                      <a:r>
                        <a:rPr lang="en-US" sz="1300" kern="1200" dirty="0" smtClean="0">
                          <a:solidFill>
                            <a:schemeClr val="dk1"/>
                          </a:solidFill>
                          <a:latin typeface="Arial" pitchFamily="34" charset="0"/>
                          <a:ea typeface="+mn-ea"/>
                          <a:cs typeface="Arial" pitchFamily="34" charset="0"/>
                        </a:rPr>
                        <a:t>39 or section 45 </a:t>
                      </a:r>
                      <a:r>
                        <a:rPr lang="en-US" sz="1300" strike="noStrike" dirty="0" smtClean="0">
                          <a:solidFill>
                            <a:srgbClr val="0000FF"/>
                          </a:solidFill>
                          <a:latin typeface="Arial" pitchFamily="34" charset="0"/>
                          <a:cs typeface="Arial" pitchFamily="34" charset="0"/>
                        </a:rPr>
                        <a:t>or section 52 </a:t>
                      </a:r>
                      <a:r>
                        <a:rPr lang="en-US" sz="1300" dirty="0" smtClean="0">
                          <a:latin typeface="Arial" pitchFamily="34" charset="0"/>
                          <a:cs typeface="Arial" pitchFamily="34" charset="0"/>
                        </a:rPr>
                        <a:t>by the due date shall pay a late fee of one </a:t>
                      </a:r>
                      <a:r>
                        <a:rPr lang="en-US" sz="1300" kern="1200" dirty="0" smtClean="0">
                          <a:solidFill>
                            <a:schemeClr val="dk1"/>
                          </a:solidFill>
                          <a:latin typeface="Arial" pitchFamily="34" charset="0"/>
                          <a:ea typeface="+mn-ea"/>
                          <a:cs typeface="Arial" pitchFamily="34" charset="0"/>
                        </a:rPr>
                        <a:t>hundred rupees </a:t>
                      </a:r>
                      <a:r>
                        <a:rPr lang="en-US" sz="1300" dirty="0" smtClean="0">
                          <a:latin typeface="Arial" pitchFamily="34" charset="0"/>
                          <a:cs typeface="Arial" pitchFamily="34" charset="0"/>
                        </a:rPr>
                        <a:t>for every day during which such failure continues subject to a maximum amount of five thousand rupees. </a:t>
                      </a:r>
                    </a:p>
                    <a:p>
                      <a:pPr marL="342900" marR="0" indent="-342900" algn="just" defTabSz="914400" rtl="0" eaLnBrk="1" fontAlgn="auto" latinLnBrk="0" hangingPunct="1">
                        <a:lnSpc>
                          <a:spcPct val="100000"/>
                        </a:lnSpc>
                        <a:spcBef>
                          <a:spcPts val="0"/>
                        </a:spcBef>
                        <a:spcAft>
                          <a:spcPts val="0"/>
                        </a:spcAft>
                        <a:buClrTx/>
                        <a:buSzTx/>
                        <a:buFontTx/>
                        <a:buAutoNum type="arabicParenBoth"/>
                        <a:tabLst/>
                        <a:defRPr/>
                      </a:pPr>
                      <a:r>
                        <a:rPr lang="en-US" sz="1300" dirty="0" smtClean="0">
                          <a:latin typeface="Arial" pitchFamily="34" charset="0"/>
                          <a:cs typeface="Arial" pitchFamily="34" charset="0"/>
                        </a:rPr>
                        <a:t>Any registered person who fails to furnish the return required u/s 44 by the due date shall be liable to pay a late fee of one hundred rupees for every day during which such failure continues subject to a maximum of an amount calculated at a quarter per cent of his turnover in the State or Union territory. </a:t>
                      </a:r>
                      <a:endParaRPr lang="en-US" sz="1300" kern="1200" dirty="0">
                        <a:solidFill>
                          <a:srgbClr val="0000FF"/>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342900" algn="just" defTabSz="914400" rtl="0" eaLnBrk="1" fontAlgn="auto" latinLnBrk="0" hangingPunct="1">
                        <a:lnSpc>
                          <a:spcPct val="100000"/>
                        </a:lnSpc>
                        <a:spcBef>
                          <a:spcPts val="0"/>
                        </a:spcBef>
                        <a:spcAft>
                          <a:spcPts val="0"/>
                        </a:spcAft>
                        <a:buClrTx/>
                        <a:buSzTx/>
                        <a:buFontTx/>
                        <a:buNone/>
                        <a:tabLst/>
                        <a:defRPr/>
                      </a:pPr>
                      <a:r>
                        <a:rPr lang="en-IN" sz="1300" kern="1200" baseline="0" dirty="0" smtClean="0">
                          <a:solidFill>
                            <a:schemeClr val="tx1"/>
                          </a:solidFill>
                          <a:latin typeface="Arial" pitchFamily="34" charset="0"/>
                          <a:ea typeface="+mn-ea"/>
                          <a:cs typeface="Arial" pitchFamily="34" charset="0"/>
                        </a:rPr>
                        <a:t>Late fee to be levied on  TCS return to be filed by ECO in GSTR-8 u/s 52. </a:t>
                      </a:r>
                      <a:endParaRPr lang="en-US" sz="1300" kern="1200" dirty="0">
                        <a:solidFill>
                          <a:schemeClr val="tx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r>
            </a:tbl>
          </a:graphicData>
        </a:graphic>
      </p:graphicFrame>
      <p:sp>
        <p:nvSpPr>
          <p:cNvPr id="9" name="Title 1"/>
          <p:cNvSpPr txBox="1">
            <a:spLocks/>
          </p:cNvSpPr>
          <p:nvPr/>
        </p:nvSpPr>
        <p:spPr>
          <a:xfrm>
            <a:off x="437317" y="428604"/>
            <a:ext cx="11287204" cy="790596"/>
          </a:xfrm>
          <a:prstGeom prst="rect">
            <a:avLst/>
          </a:prstGeom>
        </p:spPr>
        <p:txBody>
          <a:bodyPr>
            <a:noAutofit/>
          </a:bodyPr>
          <a:lstStyle/>
          <a:p>
            <a:pPr marL="514800" marR="5080" lvl="0" indent="-525600" algn="ctr">
              <a:spcBef>
                <a:spcPts val="100"/>
              </a:spcBef>
              <a:tabLst>
                <a:tab pos="286989" algn="l"/>
              </a:tabLst>
              <a:defRPr/>
            </a:pPr>
            <a:r>
              <a:rPr lang="en-US" sz="4400" b="1" spc="-35" dirty="0" smtClean="0">
                <a:solidFill>
                  <a:srgbClr val="00B050"/>
                </a:solidFill>
                <a:latin typeface="Castellar" pitchFamily="18" charset="0"/>
                <a:ea typeface="MS PGothic" pitchFamily="34" charset="-128"/>
                <a:cs typeface="Arial MT"/>
              </a:rPr>
              <a:t>Finance Bill 2022</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p:cNvSpPr txBox="1"/>
          <p:nvPr/>
        </p:nvSpPr>
        <p:spPr>
          <a:xfrm>
            <a:off x="898282" y="1143001"/>
            <a:ext cx="10365275" cy="359925"/>
          </a:xfrm>
          <a:prstGeom prst="rect">
            <a:avLst/>
          </a:prstGeom>
        </p:spPr>
        <p:txBody>
          <a:bodyPr vert="horz" wrap="square" lIns="0" tIns="13544" rIns="0" bIns="0" rtlCol="0">
            <a:spAutoFit/>
          </a:bodyPr>
          <a:lstStyle/>
          <a:p>
            <a:pPr marL="561391" marR="5418" indent="-548524" algn="just">
              <a:lnSpc>
                <a:spcPts val="2666"/>
              </a:lnSpc>
              <a:spcBef>
                <a:spcPts val="319"/>
              </a:spcBef>
              <a:spcAft>
                <a:spcPts val="640"/>
              </a:spcAft>
              <a:buClr>
                <a:srgbClr val="FF0000"/>
              </a:buClr>
              <a:buSzPct val="84615"/>
              <a:tabLst>
                <a:tab pos="306091" algn="l"/>
              </a:tabLst>
            </a:pPr>
            <a:r>
              <a:rPr lang="en-US" spc="-37" dirty="0">
                <a:solidFill>
                  <a:srgbClr val="254134"/>
                </a:solidFill>
                <a:latin typeface="Arial MT"/>
                <a:cs typeface="Arial MT"/>
              </a:rPr>
              <a:t>		</a:t>
            </a:r>
            <a:endParaRPr lang="en-US" spc="-37" dirty="0">
              <a:solidFill>
                <a:srgbClr val="160C96"/>
              </a:solidFill>
              <a:latin typeface="Arial MT"/>
              <a:ea typeface="MS PGothic" pitchFamily="34" charset="-128"/>
              <a:cs typeface="Arial MT"/>
            </a:endParaRPr>
          </a:p>
        </p:txBody>
      </p:sp>
      <p:sp>
        <p:nvSpPr>
          <p:cNvPr id="8" name="object 2"/>
          <p:cNvSpPr txBox="1"/>
          <p:nvPr/>
        </p:nvSpPr>
        <p:spPr>
          <a:xfrm>
            <a:off x="608093" y="1142984"/>
            <a:ext cx="10908800" cy="413786"/>
          </a:xfrm>
          <a:prstGeom prst="rect">
            <a:avLst/>
          </a:prstGeom>
        </p:spPr>
        <p:txBody>
          <a:bodyPr vert="horz" wrap="square" lIns="0" tIns="13544" rIns="0" bIns="0" rtlCol="0">
            <a:spAutoFit/>
          </a:bodyPr>
          <a:lstStyle/>
          <a:p>
            <a:pPr marL="305447" marR="5418" lvl="0" indent="-292578" algn="ctr">
              <a:spcBef>
                <a:spcPts val="106"/>
              </a:spcBef>
              <a:buClr>
                <a:srgbClr val="001F60"/>
              </a:buClr>
              <a:buSzPct val="84615"/>
              <a:tabLst>
                <a:tab pos="306123" algn="l"/>
              </a:tabLst>
            </a:pPr>
            <a:r>
              <a:rPr lang="en-IN" sz="2600" b="1" spc="-37" dirty="0" smtClean="0">
                <a:solidFill>
                  <a:srgbClr val="F79646">
                    <a:lumMod val="50000"/>
                  </a:srgbClr>
                </a:solidFill>
                <a:latin typeface="Arial MT"/>
                <a:cs typeface="Arial MT"/>
              </a:rPr>
              <a:t>Proposed Changes in CGST Act</a:t>
            </a:r>
            <a:endParaRPr lang="en-IN" sz="2600" b="1" spc="-37" dirty="0">
              <a:solidFill>
                <a:srgbClr val="F79646">
                  <a:lumMod val="50000"/>
                </a:srgbClr>
              </a:solidFill>
              <a:latin typeface="Arial MT"/>
              <a:cs typeface="Arial MT"/>
            </a:endParaRPr>
          </a:p>
        </p:txBody>
      </p:sp>
      <p:graphicFrame>
        <p:nvGraphicFramePr>
          <p:cNvPr id="5" name="Table 4"/>
          <p:cNvGraphicFramePr>
            <a:graphicFrameLocks noGrp="1"/>
          </p:cNvGraphicFramePr>
          <p:nvPr/>
        </p:nvGraphicFramePr>
        <p:xfrm>
          <a:off x="580189" y="1643055"/>
          <a:ext cx="11001455" cy="2468370"/>
        </p:xfrm>
        <a:graphic>
          <a:graphicData uri="http://schemas.openxmlformats.org/drawingml/2006/table">
            <a:tbl>
              <a:tblPr>
                <a:tableStyleId>{775DCB02-9BB8-47FD-8907-85C794F793BA}</a:tableStyleId>
              </a:tblPr>
              <a:tblGrid>
                <a:gridCol w="1214450">
                  <a:extLst>
                    <a:ext uri="{9D8B030D-6E8A-4147-A177-3AD203B41FA5}">
                      <a16:colId xmlns:a16="http://schemas.microsoft.com/office/drawing/2014/main" xmlns="" val="20003"/>
                    </a:ext>
                  </a:extLst>
                </a:gridCol>
                <a:gridCol w="3357586"/>
                <a:gridCol w="5214974"/>
                <a:gridCol w="1214445"/>
              </a:tblGrid>
              <a:tr h="186794">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a:solidFill>
                            <a:srgbClr val="A51B87"/>
                          </a:solidFill>
                          <a:latin typeface="Arial" pitchFamily="34" charset="0"/>
                          <a:ea typeface="+mn-ea"/>
                          <a:cs typeface="Arial" pitchFamily="34" charset="0"/>
                        </a:rPr>
                        <a:t>Description</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Amendment</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Amended Law</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Analysis</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extLst>
                  <a:ext uri="{0D108BD9-81ED-4DB2-BD59-A6C34878D82A}">
                    <a16:rowId xmlns:a16="http://schemas.microsoft.com/office/drawing/2014/main" xmlns="" val="10000"/>
                  </a:ext>
                </a:extLst>
              </a:tr>
              <a:tr h="631952">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dk1"/>
                          </a:solidFill>
                          <a:latin typeface="Arial" pitchFamily="34" charset="0"/>
                          <a:ea typeface="+mn-ea"/>
                          <a:cs typeface="Arial" pitchFamily="34" charset="0"/>
                        </a:rPr>
                        <a:t>Clause 108 - Amendment of section 48. </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chemeClr val="dk1"/>
                          </a:solidFill>
                          <a:latin typeface="Arial" pitchFamily="34" charset="0"/>
                          <a:ea typeface="+mn-ea"/>
                          <a:cs typeface="Arial" pitchFamily="34" charset="0"/>
                        </a:rPr>
                        <a:t>In section 48 of the Central Goods and Services Tax Act, in sub-section (2), the words and figures “, the details of inward supplies under section 38” shall be omitted</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dirty="0" smtClean="0">
                          <a:latin typeface="Arial" pitchFamily="34" charset="0"/>
                          <a:cs typeface="Arial" pitchFamily="34" charset="0"/>
                        </a:rPr>
                        <a:t>(2) A registered person may </a:t>
                      </a:r>
                      <a:r>
                        <a:rPr lang="en-US" sz="1300" dirty="0" err="1" smtClean="0">
                          <a:latin typeface="Arial" pitchFamily="34" charset="0"/>
                          <a:cs typeface="Arial" pitchFamily="34" charset="0"/>
                        </a:rPr>
                        <a:t>authorise</a:t>
                      </a:r>
                      <a:r>
                        <a:rPr lang="en-US" sz="1300" dirty="0" smtClean="0">
                          <a:latin typeface="Arial" pitchFamily="34" charset="0"/>
                          <a:cs typeface="Arial" pitchFamily="34" charset="0"/>
                        </a:rPr>
                        <a:t> an approved goods and services tax practitioner to furnish the details of outward supplies under section 37, </a:t>
                      </a:r>
                      <a:r>
                        <a:rPr lang="en-US" sz="1300" strike="sngStrike" dirty="0" smtClean="0">
                          <a:solidFill>
                            <a:srgbClr val="FF0000"/>
                          </a:solidFill>
                          <a:latin typeface="Arial" pitchFamily="34" charset="0"/>
                          <a:cs typeface="Arial" pitchFamily="34" charset="0"/>
                        </a:rPr>
                        <a:t>the details of inward supplies under section 38 </a:t>
                      </a:r>
                      <a:r>
                        <a:rPr lang="en-US" sz="1300" dirty="0" smtClean="0">
                          <a:latin typeface="Arial" pitchFamily="34" charset="0"/>
                          <a:cs typeface="Arial" pitchFamily="34" charset="0"/>
                        </a:rPr>
                        <a:t>and the return under section 39 or section 44 or section 45 and to perform such other functions in such manner as may be prescribed.</a:t>
                      </a:r>
                      <a:endParaRPr lang="en-US" sz="1300" kern="1200" dirty="0">
                        <a:solidFill>
                          <a:srgbClr val="0000FF"/>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dk1"/>
                          </a:solidFill>
                          <a:latin typeface="Arial" pitchFamily="34" charset="0"/>
                          <a:ea typeface="+mn-ea"/>
                          <a:cs typeface="Arial" pitchFamily="34" charset="0"/>
                        </a:rPr>
                        <a:t>Relevant procedural amendments </a:t>
                      </a:r>
                      <a:endParaRPr lang="en-US" sz="1300" kern="1200" dirty="0">
                        <a:solidFill>
                          <a:schemeClr val="dk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r>
              <a:tr h="631952">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dk1"/>
                          </a:solidFill>
                          <a:latin typeface="Arial" pitchFamily="34" charset="0"/>
                          <a:ea typeface="+mn-ea"/>
                          <a:cs typeface="Arial" pitchFamily="34" charset="0"/>
                        </a:rPr>
                        <a:t>Clause 109 - Amendment of section 49. </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chemeClr val="dk1"/>
                          </a:solidFill>
                          <a:latin typeface="Arial" pitchFamily="34" charset="0"/>
                          <a:ea typeface="+mn-ea"/>
                          <a:cs typeface="Arial" pitchFamily="34" charset="0"/>
                        </a:rPr>
                        <a:t>In section 49 of the Central Goods and Services Tax</a:t>
                      </a:r>
                      <a:r>
                        <a:rPr lang="en-US" sz="1300" kern="1200" baseline="0" dirty="0" smtClean="0">
                          <a:solidFill>
                            <a:schemeClr val="dk1"/>
                          </a:solidFill>
                          <a:latin typeface="Arial" pitchFamily="34" charset="0"/>
                          <a:ea typeface="+mn-ea"/>
                          <a:cs typeface="Arial" pitchFamily="34" charset="0"/>
                        </a:rPr>
                        <a:t> </a:t>
                      </a:r>
                      <a:r>
                        <a:rPr lang="en-US" sz="1300" kern="1200" dirty="0" smtClean="0">
                          <a:solidFill>
                            <a:schemeClr val="dk1"/>
                          </a:solidFill>
                          <a:latin typeface="Arial" pitchFamily="34" charset="0"/>
                          <a:ea typeface="+mn-ea"/>
                          <a:cs typeface="Arial" pitchFamily="34" charset="0"/>
                        </a:rPr>
                        <a:t>Act,––</a:t>
                      </a:r>
                    </a:p>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chemeClr val="dk1"/>
                          </a:solidFill>
                          <a:latin typeface="Arial" pitchFamily="34" charset="0"/>
                          <a:ea typeface="+mn-ea"/>
                          <a:cs typeface="Arial" pitchFamily="34" charset="0"/>
                        </a:rPr>
                        <a:t> (a) in sub-section (2), the words, figures and letter “or section 43A” shall be omitted;</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tx1"/>
                          </a:solidFill>
                          <a:latin typeface="Arial" pitchFamily="34" charset="0"/>
                          <a:ea typeface="+mn-ea"/>
                          <a:cs typeface="Arial" pitchFamily="34" charset="0"/>
                        </a:rPr>
                        <a:t>(2) The input tax credit as self-assessed in the return of a registered person shall be credited to his electronic credit ledger, in accordance with section 41 </a:t>
                      </a:r>
                      <a:r>
                        <a:rPr lang="en-US" sz="1300" strike="sngStrike" kern="1200" dirty="0" smtClean="0">
                          <a:solidFill>
                            <a:srgbClr val="FF0000"/>
                          </a:solidFill>
                          <a:latin typeface="Arial" pitchFamily="34" charset="0"/>
                          <a:ea typeface="+mn-ea"/>
                          <a:cs typeface="Arial" pitchFamily="34" charset="0"/>
                        </a:rPr>
                        <a:t>or section 43A</a:t>
                      </a:r>
                      <a:r>
                        <a:rPr lang="en-US" sz="1300" kern="1200" dirty="0" smtClean="0">
                          <a:solidFill>
                            <a:schemeClr val="tx1"/>
                          </a:solidFill>
                          <a:latin typeface="Arial" pitchFamily="34" charset="0"/>
                          <a:ea typeface="+mn-ea"/>
                          <a:cs typeface="Arial" pitchFamily="34" charset="0"/>
                        </a:rPr>
                        <a:t>, to be maintained in such manner as may be prescribed.</a:t>
                      </a:r>
                      <a:endParaRPr lang="en-US" sz="1300" kern="1200" dirty="0">
                        <a:solidFill>
                          <a:schemeClr val="tx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300" kern="1200" baseline="0" dirty="0" smtClean="0">
                          <a:solidFill>
                            <a:schemeClr val="dk1"/>
                          </a:solidFill>
                          <a:latin typeface="Arial" pitchFamily="34" charset="0"/>
                          <a:ea typeface="+mn-ea"/>
                          <a:cs typeface="Arial" pitchFamily="34" charset="0"/>
                        </a:rPr>
                        <a:t>Section 43A is proposed for omission</a:t>
                      </a:r>
                      <a:endParaRPr lang="en-US" sz="1300" kern="1200" dirty="0">
                        <a:solidFill>
                          <a:schemeClr val="tx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r>
            </a:tbl>
          </a:graphicData>
        </a:graphic>
      </p:graphicFrame>
      <p:sp>
        <p:nvSpPr>
          <p:cNvPr id="9" name="Title 1"/>
          <p:cNvSpPr txBox="1">
            <a:spLocks/>
          </p:cNvSpPr>
          <p:nvPr/>
        </p:nvSpPr>
        <p:spPr>
          <a:xfrm>
            <a:off x="437317" y="428604"/>
            <a:ext cx="11287204" cy="790596"/>
          </a:xfrm>
          <a:prstGeom prst="rect">
            <a:avLst/>
          </a:prstGeom>
        </p:spPr>
        <p:txBody>
          <a:bodyPr>
            <a:noAutofit/>
          </a:bodyPr>
          <a:lstStyle/>
          <a:p>
            <a:pPr marL="514800" marR="5080" lvl="0" indent="-525600" algn="ctr">
              <a:spcBef>
                <a:spcPts val="100"/>
              </a:spcBef>
              <a:tabLst>
                <a:tab pos="286989" algn="l"/>
              </a:tabLst>
              <a:defRPr/>
            </a:pPr>
            <a:r>
              <a:rPr lang="en-US" sz="4400" b="1" spc="-35" dirty="0" smtClean="0">
                <a:solidFill>
                  <a:srgbClr val="00B050"/>
                </a:solidFill>
                <a:latin typeface="Castellar" pitchFamily="18" charset="0"/>
                <a:ea typeface="MS PGothic" pitchFamily="34" charset="-128"/>
                <a:cs typeface="Arial MT"/>
              </a:rPr>
              <a:t>Finance Bill 2022</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p:cNvSpPr txBox="1"/>
          <p:nvPr/>
        </p:nvSpPr>
        <p:spPr>
          <a:xfrm>
            <a:off x="898282" y="1143001"/>
            <a:ext cx="10365275" cy="359925"/>
          </a:xfrm>
          <a:prstGeom prst="rect">
            <a:avLst/>
          </a:prstGeom>
        </p:spPr>
        <p:txBody>
          <a:bodyPr vert="horz" wrap="square" lIns="0" tIns="13544" rIns="0" bIns="0" rtlCol="0">
            <a:spAutoFit/>
          </a:bodyPr>
          <a:lstStyle/>
          <a:p>
            <a:pPr marL="561391" marR="5418" indent="-548524" algn="just">
              <a:lnSpc>
                <a:spcPts val="2666"/>
              </a:lnSpc>
              <a:spcBef>
                <a:spcPts val="319"/>
              </a:spcBef>
              <a:spcAft>
                <a:spcPts val="640"/>
              </a:spcAft>
              <a:buClr>
                <a:srgbClr val="FF0000"/>
              </a:buClr>
              <a:buSzPct val="84615"/>
              <a:tabLst>
                <a:tab pos="306091" algn="l"/>
              </a:tabLst>
            </a:pPr>
            <a:r>
              <a:rPr lang="en-US" spc="-37" dirty="0">
                <a:solidFill>
                  <a:srgbClr val="254134"/>
                </a:solidFill>
                <a:latin typeface="Arial MT"/>
                <a:cs typeface="Arial MT"/>
              </a:rPr>
              <a:t>		</a:t>
            </a:r>
            <a:endParaRPr lang="en-US" spc="-37" dirty="0">
              <a:solidFill>
                <a:srgbClr val="160C96"/>
              </a:solidFill>
              <a:latin typeface="Arial MT"/>
              <a:ea typeface="MS PGothic" pitchFamily="34" charset="-128"/>
              <a:cs typeface="Arial MT"/>
            </a:endParaRPr>
          </a:p>
        </p:txBody>
      </p:sp>
      <p:sp>
        <p:nvSpPr>
          <p:cNvPr id="8" name="object 2"/>
          <p:cNvSpPr txBox="1"/>
          <p:nvPr/>
        </p:nvSpPr>
        <p:spPr>
          <a:xfrm>
            <a:off x="608093" y="1142984"/>
            <a:ext cx="10908800" cy="413786"/>
          </a:xfrm>
          <a:prstGeom prst="rect">
            <a:avLst/>
          </a:prstGeom>
        </p:spPr>
        <p:txBody>
          <a:bodyPr vert="horz" wrap="square" lIns="0" tIns="13544" rIns="0" bIns="0" rtlCol="0">
            <a:spAutoFit/>
          </a:bodyPr>
          <a:lstStyle/>
          <a:p>
            <a:pPr marL="305447" marR="5418" lvl="0" indent="-292578" algn="ctr">
              <a:spcBef>
                <a:spcPts val="106"/>
              </a:spcBef>
              <a:buClr>
                <a:srgbClr val="001F60"/>
              </a:buClr>
              <a:buSzPct val="84615"/>
              <a:tabLst>
                <a:tab pos="306123" algn="l"/>
              </a:tabLst>
            </a:pPr>
            <a:r>
              <a:rPr lang="en-IN" sz="2600" b="1" spc="-37" dirty="0" smtClean="0">
                <a:solidFill>
                  <a:srgbClr val="F79646">
                    <a:lumMod val="50000"/>
                  </a:srgbClr>
                </a:solidFill>
                <a:latin typeface="Arial MT"/>
                <a:cs typeface="Arial MT"/>
              </a:rPr>
              <a:t>Proposed Changes in CGST Act</a:t>
            </a:r>
            <a:endParaRPr lang="en-IN" sz="2600" b="1" spc="-37" dirty="0">
              <a:solidFill>
                <a:srgbClr val="F79646">
                  <a:lumMod val="50000"/>
                </a:srgbClr>
              </a:solidFill>
              <a:latin typeface="Arial MT"/>
              <a:cs typeface="Arial MT"/>
            </a:endParaRPr>
          </a:p>
        </p:txBody>
      </p:sp>
      <p:graphicFrame>
        <p:nvGraphicFramePr>
          <p:cNvPr id="5" name="Table 4"/>
          <p:cNvGraphicFramePr>
            <a:graphicFrameLocks noGrp="1"/>
          </p:cNvGraphicFramePr>
          <p:nvPr/>
        </p:nvGraphicFramePr>
        <p:xfrm>
          <a:off x="580189" y="1643055"/>
          <a:ext cx="11001455" cy="3260850"/>
        </p:xfrm>
        <a:graphic>
          <a:graphicData uri="http://schemas.openxmlformats.org/drawingml/2006/table">
            <a:tbl>
              <a:tblPr>
                <a:tableStyleId>{775DCB02-9BB8-47FD-8907-85C794F793BA}</a:tableStyleId>
              </a:tblPr>
              <a:tblGrid>
                <a:gridCol w="1214450">
                  <a:extLst>
                    <a:ext uri="{9D8B030D-6E8A-4147-A177-3AD203B41FA5}">
                      <a16:colId xmlns:a16="http://schemas.microsoft.com/office/drawing/2014/main" xmlns="" val="20003"/>
                    </a:ext>
                  </a:extLst>
                </a:gridCol>
                <a:gridCol w="2857520"/>
                <a:gridCol w="3786214"/>
                <a:gridCol w="3143271"/>
              </a:tblGrid>
              <a:tr h="275387">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a:solidFill>
                            <a:srgbClr val="A51B87"/>
                          </a:solidFill>
                          <a:latin typeface="Arial" pitchFamily="34" charset="0"/>
                          <a:ea typeface="+mn-ea"/>
                          <a:cs typeface="Arial" pitchFamily="34" charset="0"/>
                        </a:rPr>
                        <a:t>Description</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Amendment</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Amended Law</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Analysis</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extLst>
                  <a:ext uri="{0D108BD9-81ED-4DB2-BD59-A6C34878D82A}">
                    <a16:rowId xmlns:a16="http://schemas.microsoft.com/office/drawing/2014/main" xmlns="" val="10000"/>
                  </a:ext>
                </a:extLst>
              </a:tr>
              <a:tr h="788118">
                <a:tc row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dk1"/>
                          </a:solidFill>
                          <a:latin typeface="Arial" pitchFamily="34" charset="0"/>
                          <a:ea typeface="+mn-ea"/>
                          <a:cs typeface="Arial" pitchFamily="34" charset="0"/>
                        </a:rPr>
                        <a:t>Clause 109 - Amendment of section 49. </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chemeClr val="dk1"/>
                          </a:solidFill>
                          <a:latin typeface="Arial" pitchFamily="34" charset="0"/>
                          <a:ea typeface="+mn-ea"/>
                          <a:cs typeface="Arial" pitchFamily="34" charset="0"/>
                        </a:rPr>
                        <a:t>In section 49 of the Central Goods and Services Tax</a:t>
                      </a:r>
                      <a:r>
                        <a:rPr lang="en-US" sz="1300" kern="1200" baseline="0" dirty="0" smtClean="0">
                          <a:solidFill>
                            <a:schemeClr val="dk1"/>
                          </a:solidFill>
                          <a:latin typeface="Arial" pitchFamily="34" charset="0"/>
                          <a:ea typeface="+mn-ea"/>
                          <a:cs typeface="Arial" pitchFamily="34" charset="0"/>
                        </a:rPr>
                        <a:t> </a:t>
                      </a:r>
                      <a:r>
                        <a:rPr lang="en-US" sz="1300" kern="1200" dirty="0" smtClean="0">
                          <a:solidFill>
                            <a:schemeClr val="dk1"/>
                          </a:solidFill>
                          <a:latin typeface="Arial" pitchFamily="34" charset="0"/>
                          <a:ea typeface="+mn-ea"/>
                          <a:cs typeface="Arial" pitchFamily="34" charset="0"/>
                        </a:rPr>
                        <a:t>Act,–</a:t>
                      </a:r>
                    </a:p>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chemeClr val="dk1"/>
                          </a:solidFill>
                          <a:latin typeface="Arial" pitchFamily="34" charset="0"/>
                          <a:ea typeface="+mn-ea"/>
                          <a:cs typeface="Arial" pitchFamily="34" charset="0"/>
                        </a:rPr>
                        <a:t>(b) in sub-section (4), after the words “subject to such conditions”, the words “and restrictions” shall be inserted;</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tx1"/>
                          </a:solidFill>
                          <a:latin typeface="Arial" pitchFamily="34" charset="0"/>
                          <a:ea typeface="+mn-ea"/>
                          <a:cs typeface="Arial" pitchFamily="34" charset="0"/>
                        </a:rPr>
                        <a:t>(4) The amount available in the electronic credit ledger may be used for making any payment towards output tax under this Act or under the IGST Act in such manner and subject to such conditions </a:t>
                      </a:r>
                      <a:r>
                        <a:rPr lang="en-US" sz="1300" kern="1200" dirty="0" smtClean="0">
                          <a:solidFill>
                            <a:srgbClr val="0000FF"/>
                          </a:solidFill>
                          <a:latin typeface="Arial" pitchFamily="34" charset="0"/>
                          <a:ea typeface="+mn-ea"/>
                          <a:cs typeface="Arial" pitchFamily="34" charset="0"/>
                        </a:rPr>
                        <a:t>and restrictions </a:t>
                      </a:r>
                      <a:r>
                        <a:rPr lang="en-US" sz="1300" kern="1200" dirty="0" smtClean="0">
                          <a:solidFill>
                            <a:schemeClr val="tx1"/>
                          </a:solidFill>
                          <a:latin typeface="Arial" pitchFamily="34" charset="0"/>
                          <a:ea typeface="+mn-ea"/>
                          <a:cs typeface="Arial" pitchFamily="34" charset="0"/>
                        </a:rPr>
                        <a:t>and within such time as may be prescribed.</a:t>
                      </a:r>
                      <a:endParaRPr lang="en-US" sz="1300" kern="1200" dirty="0">
                        <a:solidFill>
                          <a:schemeClr val="tx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tx1"/>
                          </a:solidFill>
                          <a:latin typeface="Arial" pitchFamily="34" charset="0"/>
                          <a:ea typeface="+mn-ea"/>
                          <a:cs typeface="Arial" pitchFamily="34" charset="0"/>
                        </a:rPr>
                        <a:t>Government has notified rule 86B mandating restriction in utilization of ITC in specified cases. Law Committee has recommended that it would be appropriate if a provision under section 49 is made for such scenarios.</a:t>
                      </a:r>
                      <a:endParaRPr lang="en-US" sz="1300" kern="1200" dirty="0">
                        <a:solidFill>
                          <a:schemeClr val="tx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tcPr>
                </a:tc>
              </a:tr>
              <a:tr h="1079630">
                <a:tc vMerge="1">
                  <a:txBody>
                    <a:bodyPr/>
                    <a:lstStyle/>
                    <a:p>
                      <a:endParaRPr lang="en-US"/>
                    </a:p>
                  </a:txBody>
                  <a:tcPr/>
                </a:tc>
                <a:tc gridSpan="2">
                  <a:txBody>
                    <a:bodyPr/>
                    <a:lstStyle/>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chemeClr val="dk1"/>
                          </a:solidFill>
                          <a:latin typeface="Arial" pitchFamily="34" charset="0"/>
                          <a:ea typeface="+mn-ea"/>
                          <a:cs typeface="Arial" pitchFamily="34" charset="0"/>
                        </a:rPr>
                        <a:t>In section 49 of the CGST Act,– (c) for sub-section (10), the following sub-section shall</a:t>
                      </a:r>
                      <a:r>
                        <a:rPr lang="en-US" sz="1300" kern="1200" baseline="0" dirty="0" smtClean="0">
                          <a:solidFill>
                            <a:schemeClr val="dk1"/>
                          </a:solidFill>
                          <a:latin typeface="Arial" pitchFamily="34" charset="0"/>
                          <a:ea typeface="+mn-ea"/>
                          <a:cs typeface="Arial" pitchFamily="34" charset="0"/>
                        </a:rPr>
                        <a:t> </a:t>
                      </a:r>
                      <a:r>
                        <a:rPr lang="en-US" sz="1300" kern="1200" dirty="0" smtClean="0">
                          <a:solidFill>
                            <a:schemeClr val="dk1"/>
                          </a:solidFill>
                          <a:latin typeface="Arial" pitchFamily="34" charset="0"/>
                          <a:ea typeface="+mn-ea"/>
                          <a:cs typeface="Arial" pitchFamily="34" charset="0"/>
                        </a:rPr>
                        <a:t>be substituted, namely:––</a:t>
                      </a:r>
                    </a:p>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strike="sngStrike" kern="1200" dirty="0" smtClean="0">
                          <a:solidFill>
                            <a:srgbClr val="FF0000"/>
                          </a:solidFill>
                          <a:latin typeface="Arial" pitchFamily="34" charset="0"/>
                          <a:ea typeface="+mn-ea"/>
                          <a:cs typeface="Arial" pitchFamily="34" charset="0"/>
                        </a:rPr>
                        <a:t>(10) A registered person may, on the common portal, transfer any amount of tax, interest, penalty, fee or any other amount available in the electronic cash ledger under this Act, to the electronic cash ledger for integrated tax, central tax, State tax, Union territory tax or </a:t>
                      </a:r>
                      <a:r>
                        <a:rPr lang="en-US" sz="1300" strike="sngStrike" kern="1200" dirty="0" err="1" smtClean="0">
                          <a:solidFill>
                            <a:srgbClr val="FF0000"/>
                          </a:solidFill>
                          <a:latin typeface="Arial" pitchFamily="34" charset="0"/>
                          <a:ea typeface="+mn-ea"/>
                          <a:cs typeface="Arial" pitchFamily="34" charset="0"/>
                        </a:rPr>
                        <a:t>cess</a:t>
                      </a:r>
                      <a:r>
                        <a:rPr lang="en-US" sz="1300" strike="sngStrike" kern="1200" dirty="0" smtClean="0">
                          <a:solidFill>
                            <a:srgbClr val="FF0000"/>
                          </a:solidFill>
                          <a:latin typeface="Arial" pitchFamily="34" charset="0"/>
                          <a:ea typeface="+mn-ea"/>
                          <a:cs typeface="Arial" pitchFamily="34" charset="0"/>
                        </a:rPr>
                        <a:t>, in such form and manner and subject to such conditions and restrictions as may be prescribed and such transfer shall be deemed to be a refund from the electronic cash ledger under this Act.</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hMerge="1">
                  <a:txBody>
                    <a:bodyPr/>
                    <a:lstStyle/>
                    <a:p>
                      <a:endParaRPr lang="en-US"/>
                    </a:p>
                  </a:txBody>
                  <a:tcPr/>
                </a:tc>
                <a:tc>
                  <a:txBody>
                    <a:bodyPr/>
                    <a:lstStyle/>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1300" strike="sngStrike" kern="1200" dirty="0" smtClean="0">
                        <a:solidFill>
                          <a:srgbClr val="FF0000"/>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r>
            </a:tbl>
          </a:graphicData>
        </a:graphic>
      </p:graphicFrame>
      <p:sp>
        <p:nvSpPr>
          <p:cNvPr id="9" name="Title 1"/>
          <p:cNvSpPr txBox="1">
            <a:spLocks/>
          </p:cNvSpPr>
          <p:nvPr/>
        </p:nvSpPr>
        <p:spPr>
          <a:xfrm>
            <a:off x="437317" y="428604"/>
            <a:ext cx="11287204" cy="790596"/>
          </a:xfrm>
          <a:prstGeom prst="rect">
            <a:avLst/>
          </a:prstGeom>
        </p:spPr>
        <p:txBody>
          <a:bodyPr>
            <a:noAutofit/>
          </a:bodyPr>
          <a:lstStyle/>
          <a:p>
            <a:pPr marL="514800" marR="5080" lvl="0" indent="-525600" algn="ctr">
              <a:spcBef>
                <a:spcPts val="100"/>
              </a:spcBef>
              <a:tabLst>
                <a:tab pos="286989" algn="l"/>
              </a:tabLst>
              <a:defRPr/>
            </a:pPr>
            <a:r>
              <a:rPr lang="en-US" sz="4400" b="1" spc="-35" dirty="0" smtClean="0">
                <a:solidFill>
                  <a:srgbClr val="00B050"/>
                </a:solidFill>
                <a:latin typeface="Castellar" pitchFamily="18" charset="0"/>
                <a:ea typeface="MS PGothic" pitchFamily="34" charset="-128"/>
                <a:cs typeface="Arial MT"/>
              </a:rPr>
              <a:t>Finance Bill 2022</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p:cNvSpPr txBox="1"/>
          <p:nvPr/>
        </p:nvSpPr>
        <p:spPr>
          <a:xfrm>
            <a:off x="898282" y="1143001"/>
            <a:ext cx="10365275" cy="359925"/>
          </a:xfrm>
          <a:prstGeom prst="rect">
            <a:avLst/>
          </a:prstGeom>
        </p:spPr>
        <p:txBody>
          <a:bodyPr vert="horz" wrap="square" lIns="0" tIns="13544" rIns="0" bIns="0" rtlCol="0">
            <a:spAutoFit/>
          </a:bodyPr>
          <a:lstStyle/>
          <a:p>
            <a:pPr marL="561391" marR="5418" indent="-548524" algn="just">
              <a:lnSpc>
                <a:spcPts val="2666"/>
              </a:lnSpc>
              <a:spcBef>
                <a:spcPts val="319"/>
              </a:spcBef>
              <a:spcAft>
                <a:spcPts val="640"/>
              </a:spcAft>
              <a:buClr>
                <a:srgbClr val="FF0000"/>
              </a:buClr>
              <a:buSzPct val="84615"/>
              <a:tabLst>
                <a:tab pos="306091" algn="l"/>
              </a:tabLst>
            </a:pPr>
            <a:r>
              <a:rPr lang="en-US" spc="-37" dirty="0">
                <a:solidFill>
                  <a:srgbClr val="254134"/>
                </a:solidFill>
                <a:latin typeface="Arial MT"/>
                <a:cs typeface="Arial MT"/>
              </a:rPr>
              <a:t>		</a:t>
            </a:r>
            <a:endParaRPr lang="en-US" spc="-37" dirty="0">
              <a:solidFill>
                <a:srgbClr val="160C96"/>
              </a:solidFill>
              <a:latin typeface="Arial MT"/>
              <a:ea typeface="MS PGothic" pitchFamily="34" charset="-128"/>
              <a:cs typeface="Arial MT"/>
            </a:endParaRPr>
          </a:p>
        </p:txBody>
      </p:sp>
      <p:sp>
        <p:nvSpPr>
          <p:cNvPr id="8" name="object 2"/>
          <p:cNvSpPr txBox="1"/>
          <p:nvPr/>
        </p:nvSpPr>
        <p:spPr>
          <a:xfrm>
            <a:off x="608093" y="1142984"/>
            <a:ext cx="10908800" cy="413786"/>
          </a:xfrm>
          <a:prstGeom prst="rect">
            <a:avLst/>
          </a:prstGeom>
        </p:spPr>
        <p:txBody>
          <a:bodyPr vert="horz" wrap="square" lIns="0" tIns="13544" rIns="0" bIns="0" rtlCol="0">
            <a:spAutoFit/>
          </a:bodyPr>
          <a:lstStyle/>
          <a:p>
            <a:pPr marL="305447" marR="5418" lvl="0" indent="-292578" algn="ctr">
              <a:spcBef>
                <a:spcPts val="106"/>
              </a:spcBef>
              <a:buClr>
                <a:srgbClr val="001F60"/>
              </a:buClr>
              <a:buSzPct val="84615"/>
              <a:tabLst>
                <a:tab pos="306123" algn="l"/>
              </a:tabLst>
            </a:pPr>
            <a:r>
              <a:rPr lang="en-IN" sz="2600" b="1" spc="-37" dirty="0" smtClean="0">
                <a:solidFill>
                  <a:srgbClr val="F79646">
                    <a:lumMod val="50000"/>
                  </a:srgbClr>
                </a:solidFill>
                <a:latin typeface="Arial MT"/>
                <a:cs typeface="Arial MT"/>
              </a:rPr>
              <a:t>Proposed Changes in CGST Act</a:t>
            </a:r>
            <a:endParaRPr lang="en-IN" sz="2600" b="1" spc="-37" dirty="0">
              <a:solidFill>
                <a:srgbClr val="F79646">
                  <a:lumMod val="50000"/>
                </a:srgbClr>
              </a:solidFill>
              <a:latin typeface="Arial MT"/>
              <a:cs typeface="Arial MT"/>
            </a:endParaRPr>
          </a:p>
        </p:txBody>
      </p:sp>
      <p:graphicFrame>
        <p:nvGraphicFramePr>
          <p:cNvPr id="5" name="Table 4"/>
          <p:cNvGraphicFramePr>
            <a:graphicFrameLocks noGrp="1"/>
          </p:cNvGraphicFramePr>
          <p:nvPr/>
        </p:nvGraphicFramePr>
        <p:xfrm>
          <a:off x="580189" y="1643055"/>
          <a:ext cx="11001455" cy="3260850"/>
        </p:xfrm>
        <a:graphic>
          <a:graphicData uri="http://schemas.openxmlformats.org/drawingml/2006/table">
            <a:tbl>
              <a:tblPr>
                <a:tableStyleId>{775DCB02-9BB8-47FD-8907-85C794F793BA}</a:tableStyleId>
              </a:tblPr>
              <a:tblGrid>
                <a:gridCol w="1214450">
                  <a:extLst>
                    <a:ext uri="{9D8B030D-6E8A-4147-A177-3AD203B41FA5}">
                      <a16:colId xmlns:a16="http://schemas.microsoft.com/office/drawing/2014/main" xmlns="" val="20003"/>
                    </a:ext>
                  </a:extLst>
                </a:gridCol>
                <a:gridCol w="4357718"/>
                <a:gridCol w="4286280"/>
                <a:gridCol w="1143007"/>
              </a:tblGrid>
              <a:tr h="191862">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a:solidFill>
                            <a:srgbClr val="A51B87"/>
                          </a:solidFill>
                          <a:latin typeface="Arial" pitchFamily="34" charset="0"/>
                          <a:ea typeface="+mn-ea"/>
                          <a:cs typeface="Arial" pitchFamily="34" charset="0"/>
                        </a:rPr>
                        <a:t>Description</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Amendment</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Amended Law</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Analysis</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extLst>
                  <a:ext uri="{0D108BD9-81ED-4DB2-BD59-A6C34878D82A}">
                    <a16:rowId xmlns:a16="http://schemas.microsoft.com/office/drawing/2014/main" xmlns="" val="10000"/>
                  </a:ext>
                </a:extLst>
              </a:tr>
              <a:tr h="424483">
                <a:tc row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dk1"/>
                          </a:solidFill>
                          <a:latin typeface="Arial" pitchFamily="34" charset="0"/>
                          <a:ea typeface="+mn-ea"/>
                          <a:cs typeface="Arial" pitchFamily="34" charset="0"/>
                        </a:rPr>
                        <a:t>Clause 109 - Amendment of section 49. </a:t>
                      </a:r>
                    </a:p>
                  </a:txBody>
                  <a:tcPr marL="110639" marR="110639" marT="40301" marB="40301">
                    <a:lnR w="12700" cap="flat" cmpd="sng" algn="ctr">
                      <a:solidFill>
                        <a:schemeClr val="accent4"/>
                      </a:solidFill>
                      <a:prstDash val="solid"/>
                      <a:round/>
                      <a:headEnd type="none" w="med" len="med"/>
                      <a:tailEnd type="none" w="med" len="med"/>
                    </a:lnR>
                  </a:tcPr>
                </a:tc>
                <a:tc gridSpan="2">
                  <a:txBody>
                    <a:bodyPr/>
                    <a:lstStyle/>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chemeClr val="dk1"/>
                          </a:solidFill>
                          <a:latin typeface="Arial" pitchFamily="34" charset="0"/>
                          <a:ea typeface="+mn-ea"/>
                          <a:cs typeface="Arial" pitchFamily="34" charset="0"/>
                        </a:rPr>
                        <a:t>In section 49 of the CGST Act,– (c) for sub-section (10), the following sub-section shall</a:t>
                      </a:r>
                      <a:r>
                        <a:rPr lang="en-US" sz="1300" kern="1200" baseline="0" dirty="0" smtClean="0">
                          <a:solidFill>
                            <a:schemeClr val="dk1"/>
                          </a:solidFill>
                          <a:latin typeface="Arial" pitchFamily="34" charset="0"/>
                          <a:ea typeface="+mn-ea"/>
                          <a:cs typeface="Arial" pitchFamily="34" charset="0"/>
                        </a:rPr>
                        <a:t> </a:t>
                      </a:r>
                      <a:r>
                        <a:rPr lang="en-US" sz="1300" kern="1200" dirty="0" smtClean="0">
                          <a:solidFill>
                            <a:schemeClr val="dk1"/>
                          </a:solidFill>
                          <a:latin typeface="Arial" pitchFamily="34" charset="0"/>
                          <a:ea typeface="+mn-ea"/>
                          <a:cs typeface="Arial" pitchFamily="34" charset="0"/>
                        </a:rPr>
                        <a:t>be substituted, namely:––</a:t>
                      </a:r>
                    </a:p>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rgbClr val="0000FF"/>
                          </a:solidFill>
                          <a:latin typeface="Arial" pitchFamily="34" charset="0"/>
                          <a:ea typeface="+mn-ea"/>
                          <a:cs typeface="Arial" pitchFamily="34" charset="0"/>
                        </a:rPr>
                        <a:t>“(10) A registered person may, on the common portal, transfer any amount of tax, interest, penalty, fee or any other amount available in the electronic cash ledger under this Act, to the electronic cash ledger for,–– </a:t>
                      </a:r>
                    </a:p>
                    <a:p>
                      <a:pPr marL="342900" marR="0" indent="-342900" algn="just" defTabSz="914400" rtl="0" eaLnBrk="1" fontAlgn="auto" latinLnBrk="0" hangingPunct="1">
                        <a:lnSpc>
                          <a:spcPct val="100000"/>
                        </a:lnSpc>
                        <a:spcBef>
                          <a:spcPts val="0"/>
                        </a:spcBef>
                        <a:spcAft>
                          <a:spcPts val="0"/>
                        </a:spcAft>
                        <a:buClrTx/>
                        <a:buSzTx/>
                        <a:buFontTx/>
                        <a:buAutoNum type="alphaLcParenBoth"/>
                        <a:tabLst/>
                        <a:defRPr/>
                      </a:pPr>
                      <a:r>
                        <a:rPr lang="en-US" sz="1300" kern="1200" dirty="0" smtClean="0">
                          <a:solidFill>
                            <a:srgbClr val="0000FF"/>
                          </a:solidFill>
                          <a:latin typeface="Arial" pitchFamily="34" charset="0"/>
                          <a:ea typeface="+mn-ea"/>
                          <a:cs typeface="Arial" pitchFamily="34" charset="0"/>
                        </a:rPr>
                        <a:t>integrated tax, central tax, State tax, Union territory tax or </a:t>
                      </a:r>
                      <a:r>
                        <a:rPr lang="en-US" sz="1300" kern="1200" dirty="0" err="1" smtClean="0">
                          <a:solidFill>
                            <a:srgbClr val="0000FF"/>
                          </a:solidFill>
                          <a:latin typeface="Arial" pitchFamily="34" charset="0"/>
                          <a:ea typeface="+mn-ea"/>
                          <a:cs typeface="Arial" pitchFamily="34" charset="0"/>
                        </a:rPr>
                        <a:t>cess</a:t>
                      </a:r>
                      <a:r>
                        <a:rPr lang="en-US" sz="1300" kern="1200" dirty="0" smtClean="0">
                          <a:solidFill>
                            <a:srgbClr val="0000FF"/>
                          </a:solidFill>
                          <a:latin typeface="Arial" pitchFamily="34" charset="0"/>
                          <a:ea typeface="+mn-ea"/>
                          <a:cs typeface="Arial" pitchFamily="34" charset="0"/>
                        </a:rPr>
                        <a:t>; or </a:t>
                      </a:r>
                    </a:p>
                    <a:p>
                      <a:pPr marL="342900" marR="0" indent="-342900" algn="just" defTabSz="914400" rtl="0" eaLnBrk="1" fontAlgn="auto" latinLnBrk="0" hangingPunct="1">
                        <a:lnSpc>
                          <a:spcPct val="100000"/>
                        </a:lnSpc>
                        <a:spcBef>
                          <a:spcPts val="0"/>
                        </a:spcBef>
                        <a:spcAft>
                          <a:spcPts val="0"/>
                        </a:spcAft>
                        <a:buClrTx/>
                        <a:buSzTx/>
                        <a:buFontTx/>
                        <a:buAutoNum type="alphaLcParenBoth"/>
                        <a:tabLst/>
                        <a:defRPr/>
                      </a:pPr>
                      <a:r>
                        <a:rPr lang="en-US" sz="1300" kern="1200" dirty="0" smtClean="0">
                          <a:solidFill>
                            <a:srgbClr val="0000FF"/>
                          </a:solidFill>
                          <a:latin typeface="Arial" pitchFamily="34" charset="0"/>
                          <a:ea typeface="+mn-ea"/>
                          <a:cs typeface="Arial" pitchFamily="34" charset="0"/>
                        </a:rPr>
                        <a:t>integrated tax or central tax of a distinct person as specified in subsection (4) or, as the case may be, subsection (5) of section 25, in such form and manner and subject to such conditions and restrictions as may be prescribed and such transfer shall be deemed to be a refund from the electronic cash ledger under this Act: </a:t>
                      </a:r>
                    </a:p>
                    <a:p>
                      <a:pPr marL="0" marR="0" indent="-34290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rgbClr val="0000FF"/>
                          </a:solidFill>
                          <a:latin typeface="Arial" pitchFamily="34" charset="0"/>
                          <a:ea typeface="+mn-ea"/>
                          <a:cs typeface="Arial" pitchFamily="34" charset="0"/>
                        </a:rPr>
                        <a:t>Provided that no such transfer under clause (b) shall be allowed if the said registered person has any unpaid liability in his electronic liability register.”;</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hMerge="1">
                  <a:txBody>
                    <a:bodyPr/>
                    <a:lstStyle/>
                    <a:p>
                      <a:endParaRPr lang="en-US"/>
                    </a:p>
                  </a:txBody>
                  <a:tcPr/>
                </a:tc>
                <a:tc>
                  <a:txBody>
                    <a:bodyPr/>
                    <a:lstStyle/>
                    <a:p>
                      <a:pPr marL="0" marR="0" indent="-34290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tx1"/>
                          </a:solidFill>
                          <a:latin typeface="Arial" pitchFamily="34" charset="0"/>
                          <a:ea typeface="+mn-ea"/>
                          <a:cs typeface="Arial" pitchFamily="34" charset="0"/>
                        </a:rPr>
                        <a:t>Good initiative. It will help in reducing working capital blockages.</a:t>
                      </a:r>
                      <a:r>
                        <a:rPr lang="en-US" sz="1300" kern="1200" baseline="0" dirty="0" smtClean="0">
                          <a:solidFill>
                            <a:schemeClr val="tx1"/>
                          </a:solidFill>
                          <a:latin typeface="Arial" pitchFamily="34" charset="0"/>
                          <a:ea typeface="+mn-ea"/>
                          <a:cs typeface="Arial" pitchFamily="34" charset="0"/>
                        </a:rPr>
                        <a:t> </a:t>
                      </a:r>
                      <a:endParaRPr lang="en-US" sz="1300" kern="1200" dirty="0" smtClean="0">
                        <a:solidFill>
                          <a:schemeClr val="tx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r>
              <a:tr h="424483">
                <a:tc vMerge="1">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sz="1300" kern="1200" dirty="0" smtClean="0">
                        <a:solidFill>
                          <a:schemeClr val="dk1"/>
                        </a:solidFill>
                        <a:latin typeface="Arial" pitchFamily="34" charset="0"/>
                        <a:ea typeface="+mn-ea"/>
                        <a:cs typeface="Arial" pitchFamily="34" charset="0"/>
                      </a:endParaRPr>
                    </a:p>
                  </a:txBody>
                  <a:tcPr marL="110639" marR="110639" marT="40301" marB="40301">
                    <a:lnR w="12700" cap="flat" cmpd="sng" algn="ctr">
                      <a:solidFill>
                        <a:schemeClr val="accent4"/>
                      </a:solidFill>
                      <a:prstDash val="solid"/>
                      <a:round/>
                      <a:headEnd type="none" w="med" len="med"/>
                      <a:tailEnd type="none" w="med" len="med"/>
                    </a:lnR>
                  </a:tcPr>
                </a:tc>
                <a:tc gridSpan="2">
                  <a:txBody>
                    <a:bodyPr/>
                    <a:lstStyle/>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chemeClr val="dk1"/>
                          </a:solidFill>
                          <a:latin typeface="Arial" pitchFamily="34" charset="0"/>
                          <a:ea typeface="+mn-ea"/>
                          <a:cs typeface="Arial" pitchFamily="34" charset="0"/>
                        </a:rPr>
                        <a:t>In section 49 of the CGST Act,– (d) after sub-section (11), the following sub-section shall be inserted, namely:–– </a:t>
                      </a:r>
                    </a:p>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rgbClr val="0000FF"/>
                          </a:solidFill>
                          <a:latin typeface="Arial" pitchFamily="34" charset="0"/>
                          <a:ea typeface="+mn-ea"/>
                          <a:cs typeface="Arial" pitchFamily="34" charset="0"/>
                        </a:rPr>
                        <a:t>“(12) Notwithstanding anything contained in this Act, the Government may, on the recommendations of the Council, subject to such conditions and restrictions, specify such maximum proportion of output tax liability under this Act or under the IGST Act, 2017 which may be discharged through the electronic credit ledger by a registered person or a class of registered persons, as may be prescribed.”.</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hMerge="1">
                  <a:txBody>
                    <a:bodyPr/>
                    <a:lstStyle/>
                    <a:p>
                      <a:endParaRPr lang="en-US"/>
                    </a:p>
                  </a:txBody>
                  <a:tcPr/>
                </a:tc>
                <a:tc>
                  <a:txBody>
                    <a:bodyPr/>
                    <a:lstStyle/>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1300" kern="1200" dirty="0" smtClean="0">
                          <a:solidFill>
                            <a:schemeClr val="tx1"/>
                          </a:solidFill>
                          <a:latin typeface="Arial" pitchFamily="34" charset="0"/>
                          <a:ea typeface="+mn-ea"/>
                          <a:cs typeface="Arial" pitchFamily="34" charset="0"/>
                        </a:rPr>
                        <a:t>New restriction on payment from output from ITC</a:t>
                      </a:r>
                      <a:endParaRPr lang="en-US" sz="1300" kern="1200" dirty="0" smtClean="0">
                        <a:solidFill>
                          <a:schemeClr val="tx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r>
            </a:tbl>
          </a:graphicData>
        </a:graphic>
      </p:graphicFrame>
      <p:sp>
        <p:nvSpPr>
          <p:cNvPr id="9" name="Title 1"/>
          <p:cNvSpPr txBox="1">
            <a:spLocks/>
          </p:cNvSpPr>
          <p:nvPr/>
        </p:nvSpPr>
        <p:spPr>
          <a:xfrm>
            <a:off x="437317" y="428604"/>
            <a:ext cx="11287204" cy="790596"/>
          </a:xfrm>
          <a:prstGeom prst="rect">
            <a:avLst/>
          </a:prstGeom>
        </p:spPr>
        <p:txBody>
          <a:bodyPr>
            <a:noAutofit/>
          </a:bodyPr>
          <a:lstStyle/>
          <a:p>
            <a:pPr marL="514800" marR="5080" lvl="0" indent="-525600" algn="ctr">
              <a:spcBef>
                <a:spcPts val="100"/>
              </a:spcBef>
              <a:tabLst>
                <a:tab pos="286989" algn="l"/>
              </a:tabLst>
              <a:defRPr/>
            </a:pPr>
            <a:r>
              <a:rPr lang="en-US" sz="4400" b="1" spc="-35" dirty="0" smtClean="0">
                <a:solidFill>
                  <a:srgbClr val="00B050"/>
                </a:solidFill>
                <a:latin typeface="Castellar" pitchFamily="18" charset="0"/>
                <a:ea typeface="MS PGothic" pitchFamily="34" charset="-128"/>
                <a:cs typeface="Arial MT"/>
              </a:rPr>
              <a:t>Finance Bill 2022</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p:cNvSpPr txBox="1"/>
          <p:nvPr/>
        </p:nvSpPr>
        <p:spPr>
          <a:xfrm>
            <a:off x="898282" y="1143001"/>
            <a:ext cx="10365275" cy="359925"/>
          </a:xfrm>
          <a:prstGeom prst="rect">
            <a:avLst/>
          </a:prstGeom>
        </p:spPr>
        <p:txBody>
          <a:bodyPr vert="horz" wrap="square" lIns="0" tIns="13544" rIns="0" bIns="0" rtlCol="0">
            <a:spAutoFit/>
          </a:bodyPr>
          <a:lstStyle/>
          <a:p>
            <a:pPr marL="561391" marR="5418" indent="-548524" algn="just">
              <a:lnSpc>
                <a:spcPts val="2666"/>
              </a:lnSpc>
              <a:spcBef>
                <a:spcPts val="319"/>
              </a:spcBef>
              <a:spcAft>
                <a:spcPts val="640"/>
              </a:spcAft>
              <a:buClr>
                <a:srgbClr val="FF0000"/>
              </a:buClr>
              <a:buSzPct val="84615"/>
              <a:tabLst>
                <a:tab pos="306091" algn="l"/>
              </a:tabLst>
            </a:pPr>
            <a:r>
              <a:rPr lang="en-US" spc="-37" dirty="0">
                <a:solidFill>
                  <a:srgbClr val="254134"/>
                </a:solidFill>
                <a:latin typeface="Arial MT"/>
                <a:cs typeface="Arial MT"/>
              </a:rPr>
              <a:t>		</a:t>
            </a:r>
            <a:endParaRPr lang="en-US" spc="-37" dirty="0">
              <a:solidFill>
                <a:srgbClr val="160C96"/>
              </a:solidFill>
              <a:latin typeface="Arial MT"/>
              <a:ea typeface="MS PGothic" pitchFamily="34" charset="-128"/>
              <a:cs typeface="Arial MT"/>
            </a:endParaRPr>
          </a:p>
        </p:txBody>
      </p:sp>
      <p:sp>
        <p:nvSpPr>
          <p:cNvPr id="8" name="object 2"/>
          <p:cNvSpPr txBox="1"/>
          <p:nvPr/>
        </p:nvSpPr>
        <p:spPr>
          <a:xfrm>
            <a:off x="608093" y="1142984"/>
            <a:ext cx="10908800" cy="413786"/>
          </a:xfrm>
          <a:prstGeom prst="rect">
            <a:avLst/>
          </a:prstGeom>
        </p:spPr>
        <p:txBody>
          <a:bodyPr vert="horz" wrap="square" lIns="0" tIns="13544" rIns="0" bIns="0" rtlCol="0">
            <a:spAutoFit/>
          </a:bodyPr>
          <a:lstStyle/>
          <a:p>
            <a:pPr marL="305447" marR="5418" lvl="0" indent="-292578" algn="ctr">
              <a:spcBef>
                <a:spcPts val="106"/>
              </a:spcBef>
              <a:buClr>
                <a:srgbClr val="001F60"/>
              </a:buClr>
              <a:buSzPct val="84615"/>
              <a:tabLst>
                <a:tab pos="306123" algn="l"/>
              </a:tabLst>
            </a:pPr>
            <a:r>
              <a:rPr lang="en-IN" sz="2600" b="1" spc="-37" dirty="0" smtClean="0">
                <a:solidFill>
                  <a:srgbClr val="F79646">
                    <a:lumMod val="50000"/>
                  </a:srgbClr>
                </a:solidFill>
                <a:latin typeface="Arial MT"/>
                <a:cs typeface="Arial MT"/>
              </a:rPr>
              <a:t>Proposed Changes in CGST Act</a:t>
            </a:r>
            <a:endParaRPr lang="en-IN" sz="2600" b="1" spc="-37" dirty="0">
              <a:solidFill>
                <a:srgbClr val="F79646">
                  <a:lumMod val="50000"/>
                </a:srgbClr>
              </a:solidFill>
              <a:latin typeface="Arial MT"/>
              <a:cs typeface="Arial MT"/>
            </a:endParaRPr>
          </a:p>
        </p:txBody>
      </p:sp>
      <p:graphicFrame>
        <p:nvGraphicFramePr>
          <p:cNvPr id="5" name="Table 4"/>
          <p:cNvGraphicFramePr>
            <a:graphicFrameLocks noGrp="1"/>
          </p:cNvGraphicFramePr>
          <p:nvPr/>
        </p:nvGraphicFramePr>
        <p:xfrm>
          <a:off x="580189" y="1643055"/>
          <a:ext cx="11001455" cy="2784008"/>
        </p:xfrm>
        <a:graphic>
          <a:graphicData uri="http://schemas.openxmlformats.org/drawingml/2006/table">
            <a:tbl>
              <a:tblPr>
                <a:tableStyleId>{775DCB02-9BB8-47FD-8907-85C794F793BA}</a:tableStyleId>
              </a:tblPr>
              <a:tblGrid>
                <a:gridCol w="1214450">
                  <a:extLst>
                    <a:ext uri="{9D8B030D-6E8A-4147-A177-3AD203B41FA5}">
                      <a16:colId xmlns:a16="http://schemas.microsoft.com/office/drawing/2014/main" xmlns="" val="20003"/>
                    </a:ext>
                  </a:extLst>
                </a:gridCol>
                <a:gridCol w="4357718"/>
                <a:gridCol w="3214710"/>
                <a:gridCol w="2214577"/>
              </a:tblGrid>
              <a:tr h="191862">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a:solidFill>
                            <a:srgbClr val="A51B87"/>
                          </a:solidFill>
                          <a:latin typeface="Arial" pitchFamily="34" charset="0"/>
                          <a:ea typeface="+mn-ea"/>
                          <a:cs typeface="Arial" pitchFamily="34" charset="0"/>
                        </a:rPr>
                        <a:t>Description</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Amendment</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Amended Law</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Analysis</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extLst>
                  <a:ext uri="{0D108BD9-81ED-4DB2-BD59-A6C34878D82A}">
                    <a16:rowId xmlns:a16="http://schemas.microsoft.com/office/drawing/2014/main" xmlns="" val="10000"/>
                  </a:ext>
                </a:extLst>
              </a:tr>
              <a:tr h="424483">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dk1"/>
                          </a:solidFill>
                          <a:latin typeface="Arial" pitchFamily="34" charset="0"/>
                          <a:ea typeface="+mn-ea"/>
                          <a:cs typeface="Arial" pitchFamily="34" charset="0"/>
                        </a:rPr>
                        <a:t>Clause 110</a:t>
                      </a:r>
                      <a:r>
                        <a:rPr lang="en-US" sz="1300" kern="1200" baseline="0" dirty="0" smtClean="0">
                          <a:solidFill>
                            <a:schemeClr val="dk1"/>
                          </a:solidFill>
                          <a:latin typeface="Arial" pitchFamily="34" charset="0"/>
                          <a:ea typeface="+mn-ea"/>
                          <a:cs typeface="Arial" pitchFamily="34" charset="0"/>
                        </a:rPr>
                        <a:t> </a:t>
                      </a:r>
                      <a:r>
                        <a:rPr lang="en-US" sz="1300" kern="1200" dirty="0" smtClean="0">
                          <a:solidFill>
                            <a:schemeClr val="dk1"/>
                          </a:solidFill>
                          <a:latin typeface="Arial" pitchFamily="34" charset="0"/>
                          <a:ea typeface="+mn-ea"/>
                          <a:cs typeface="Arial" pitchFamily="34" charset="0"/>
                        </a:rPr>
                        <a:t>- Amendment of section 50. </a:t>
                      </a:r>
                    </a:p>
                  </a:txBody>
                  <a:tcPr marL="110639" marR="110639" marT="40301" marB="40301">
                    <a:lnR w="12700" cap="flat" cmpd="sng" algn="ctr">
                      <a:solidFill>
                        <a:schemeClr val="accent4"/>
                      </a:solidFill>
                      <a:prstDash val="solid"/>
                      <a:round/>
                      <a:headEnd type="none" w="med" len="med"/>
                      <a:tailEnd type="none" w="med" len="med"/>
                    </a:lnR>
                  </a:tcPr>
                </a:tc>
                <a:tc gridSpan="2">
                  <a:txBody>
                    <a:bodyPr/>
                    <a:lstStyle/>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chemeClr val="dk1"/>
                          </a:solidFill>
                          <a:latin typeface="Arial" pitchFamily="34" charset="0"/>
                          <a:ea typeface="+mn-ea"/>
                          <a:cs typeface="Arial" pitchFamily="34" charset="0"/>
                        </a:rPr>
                        <a:t>In section 50 of the Central Goods and Services Tax Act, for sub-section (3), the following sub-section shall be substituted and shall be deemed to have been substituted with effect from the 1st day of July, 2017, namely:–</a:t>
                      </a:r>
                    </a:p>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strike="sngStrike" kern="1200" dirty="0" smtClean="0">
                          <a:solidFill>
                            <a:srgbClr val="FF0000"/>
                          </a:solidFill>
                          <a:latin typeface="Arial" pitchFamily="34" charset="0"/>
                          <a:ea typeface="+mn-ea"/>
                          <a:cs typeface="Arial" pitchFamily="34" charset="0"/>
                        </a:rPr>
                        <a:t>(3) A taxable person who makes an undue or excess claim of input tax credit under sub-section (10) of section 42 or undue or excess reduction in output tax liability under sub-section (10) of section 43, shall pay interest on such undue or excess claim or on such undue or excess reduction, as the case may be, at such rate not exceeding twenty-four per cent, as may be notified by the Government on the recommendations of the Council.</a:t>
                      </a:r>
                    </a:p>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rgbClr val="0000FF"/>
                          </a:solidFill>
                          <a:latin typeface="Arial" pitchFamily="34" charset="0"/>
                          <a:ea typeface="+mn-ea"/>
                          <a:cs typeface="Arial" pitchFamily="34" charset="0"/>
                        </a:rPr>
                        <a:t>“(3) Where the input tax credit has been wrongly availed and </a:t>
                      </a:r>
                      <a:r>
                        <a:rPr lang="en-US" sz="1300" kern="1200" dirty="0" err="1" smtClean="0">
                          <a:solidFill>
                            <a:srgbClr val="0000FF"/>
                          </a:solidFill>
                          <a:latin typeface="Arial" pitchFamily="34" charset="0"/>
                          <a:ea typeface="+mn-ea"/>
                          <a:cs typeface="Arial" pitchFamily="34" charset="0"/>
                        </a:rPr>
                        <a:t>utilised</a:t>
                      </a:r>
                      <a:r>
                        <a:rPr lang="en-US" sz="1300" kern="1200" dirty="0" smtClean="0">
                          <a:solidFill>
                            <a:srgbClr val="0000FF"/>
                          </a:solidFill>
                          <a:latin typeface="Arial" pitchFamily="34" charset="0"/>
                          <a:ea typeface="+mn-ea"/>
                          <a:cs typeface="Arial" pitchFamily="34" charset="0"/>
                        </a:rPr>
                        <a:t>, the registered person shall pay interest on such input tax credit wrongly availed and </a:t>
                      </a:r>
                      <a:r>
                        <a:rPr lang="en-US" sz="1300" kern="1200" dirty="0" err="1" smtClean="0">
                          <a:solidFill>
                            <a:srgbClr val="0000FF"/>
                          </a:solidFill>
                          <a:latin typeface="Arial" pitchFamily="34" charset="0"/>
                          <a:ea typeface="+mn-ea"/>
                          <a:cs typeface="Arial" pitchFamily="34" charset="0"/>
                        </a:rPr>
                        <a:t>utilised</a:t>
                      </a:r>
                      <a:r>
                        <a:rPr lang="en-US" sz="1300" kern="1200" dirty="0" smtClean="0">
                          <a:solidFill>
                            <a:srgbClr val="0000FF"/>
                          </a:solidFill>
                          <a:latin typeface="Arial" pitchFamily="34" charset="0"/>
                          <a:ea typeface="+mn-ea"/>
                          <a:cs typeface="Arial" pitchFamily="34" charset="0"/>
                        </a:rPr>
                        <a:t>, at such rate not exceeding twenty-four per cent. as may be notified by the Government, on</a:t>
                      </a:r>
                      <a:r>
                        <a:rPr lang="en-US" sz="1300" kern="1200" baseline="0" dirty="0" smtClean="0">
                          <a:solidFill>
                            <a:srgbClr val="0000FF"/>
                          </a:solidFill>
                          <a:latin typeface="Arial" pitchFamily="34" charset="0"/>
                          <a:ea typeface="+mn-ea"/>
                          <a:cs typeface="Arial" pitchFamily="34" charset="0"/>
                        </a:rPr>
                        <a:t> </a:t>
                      </a:r>
                      <a:r>
                        <a:rPr lang="en-US" sz="1300" kern="1200" dirty="0" smtClean="0">
                          <a:solidFill>
                            <a:srgbClr val="0000FF"/>
                          </a:solidFill>
                          <a:latin typeface="Arial" pitchFamily="34" charset="0"/>
                          <a:ea typeface="+mn-ea"/>
                          <a:cs typeface="Arial" pitchFamily="34" charset="0"/>
                        </a:rPr>
                        <a:t>the recommendations of the Council, and the interest shall be calculated, in such manner as may be prescribed.”.</a:t>
                      </a:r>
                      <a:endParaRPr lang="en-US" sz="1300" kern="1200" dirty="0" smtClean="0">
                        <a:solidFill>
                          <a:schemeClr val="dk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hMerge="1">
                  <a:txBody>
                    <a:bodyPr/>
                    <a:lstStyle/>
                    <a:p>
                      <a:endParaRPr lang="en-US"/>
                    </a:p>
                  </a:txBody>
                  <a:tcPr/>
                </a:tc>
                <a:tc>
                  <a:txBody>
                    <a:bodyPr/>
                    <a:lstStyle/>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baseline="0" dirty="0" smtClean="0">
                          <a:solidFill>
                            <a:schemeClr val="dk1"/>
                          </a:solidFill>
                          <a:latin typeface="Arial" pitchFamily="34" charset="0"/>
                          <a:ea typeface="+mn-ea"/>
                          <a:cs typeface="Arial" pitchFamily="34" charset="0"/>
                        </a:rPr>
                        <a:t>After the proposed amendment in section 37 to section 43, it is proposed to have explicit provision for charging interest on ineligible ITC availed and utilized (net cash liability). Therefore, amendment is proposed u/s 50(3). </a:t>
                      </a:r>
                    </a:p>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1300" kern="1200" dirty="0" smtClean="0">
                          <a:solidFill>
                            <a:schemeClr val="dk1"/>
                          </a:solidFill>
                          <a:latin typeface="Arial" pitchFamily="34" charset="0"/>
                          <a:ea typeface="+mn-ea"/>
                          <a:cs typeface="Arial" pitchFamily="34" charset="0"/>
                        </a:rPr>
                        <a:t>Note: Wrong</a:t>
                      </a:r>
                      <a:r>
                        <a:rPr lang="en-IN" sz="1300" kern="1200" baseline="0" dirty="0" smtClean="0">
                          <a:solidFill>
                            <a:schemeClr val="dk1"/>
                          </a:solidFill>
                          <a:latin typeface="Arial" pitchFamily="34" charset="0"/>
                          <a:ea typeface="+mn-ea"/>
                          <a:cs typeface="Arial" pitchFamily="34" charset="0"/>
                        </a:rPr>
                        <a:t> ITC availment not liable to Interest. </a:t>
                      </a:r>
                      <a:endParaRPr lang="en-US" sz="1300" kern="1200" dirty="0" smtClean="0">
                        <a:solidFill>
                          <a:schemeClr val="dk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r>
            </a:tbl>
          </a:graphicData>
        </a:graphic>
      </p:graphicFrame>
      <p:sp>
        <p:nvSpPr>
          <p:cNvPr id="9" name="Title 1"/>
          <p:cNvSpPr txBox="1">
            <a:spLocks/>
          </p:cNvSpPr>
          <p:nvPr/>
        </p:nvSpPr>
        <p:spPr>
          <a:xfrm>
            <a:off x="437317" y="428604"/>
            <a:ext cx="11287204" cy="790596"/>
          </a:xfrm>
          <a:prstGeom prst="rect">
            <a:avLst/>
          </a:prstGeom>
        </p:spPr>
        <p:txBody>
          <a:bodyPr>
            <a:noAutofit/>
          </a:bodyPr>
          <a:lstStyle/>
          <a:p>
            <a:pPr marL="514800" marR="5080" lvl="0" indent="-525600" algn="ctr">
              <a:spcBef>
                <a:spcPts val="100"/>
              </a:spcBef>
              <a:tabLst>
                <a:tab pos="286989" algn="l"/>
              </a:tabLst>
              <a:defRPr/>
            </a:pPr>
            <a:r>
              <a:rPr lang="en-US" sz="4400" b="1" spc="-35" dirty="0" smtClean="0">
                <a:solidFill>
                  <a:srgbClr val="00B050"/>
                </a:solidFill>
                <a:latin typeface="Castellar" pitchFamily="18" charset="0"/>
                <a:ea typeface="MS PGothic" pitchFamily="34" charset="-128"/>
                <a:cs typeface="Arial MT"/>
              </a:rPr>
              <a:t>Finance Bill 2022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p:cNvSpPr txBox="1"/>
          <p:nvPr/>
        </p:nvSpPr>
        <p:spPr>
          <a:xfrm>
            <a:off x="898282" y="1143001"/>
            <a:ext cx="10365275" cy="359925"/>
          </a:xfrm>
          <a:prstGeom prst="rect">
            <a:avLst/>
          </a:prstGeom>
        </p:spPr>
        <p:txBody>
          <a:bodyPr vert="horz" wrap="square" lIns="0" tIns="13544" rIns="0" bIns="0" rtlCol="0">
            <a:spAutoFit/>
          </a:bodyPr>
          <a:lstStyle/>
          <a:p>
            <a:pPr marL="561391" marR="5418" indent="-548524" algn="just">
              <a:lnSpc>
                <a:spcPts val="2666"/>
              </a:lnSpc>
              <a:spcBef>
                <a:spcPts val="319"/>
              </a:spcBef>
              <a:spcAft>
                <a:spcPts val="640"/>
              </a:spcAft>
              <a:buClr>
                <a:srgbClr val="FF0000"/>
              </a:buClr>
              <a:buSzPct val="84615"/>
              <a:tabLst>
                <a:tab pos="306091" algn="l"/>
              </a:tabLst>
            </a:pPr>
            <a:r>
              <a:rPr lang="en-US" spc="-37" dirty="0">
                <a:solidFill>
                  <a:srgbClr val="254134"/>
                </a:solidFill>
                <a:latin typeface="Arial MT"/>
                <a:cs typeface="Arial MT"/>
              </a:rPr>
              <a:t>		</a:t>
            </a:r>
            <a:endParaRPr lang="en-US" spc="-37" dirty="0">
              <a:solidFill>
                <a:srgbClr val="160C96"/>
              </a:solidFill>
              <a:latin typeface="Arial MT"/>
              <a:ea typeface="MS PGothic" pitchFamily="34" charset="-128"/>
              <a:cs typeface="Arial MT"/>
            </a:endParaRPr>
          </a:p>
        </p:txBody>
      </p:sp>
      <p:sp>
        <p:nvSpPr>
          <p:cNvPr id="8" name="object 2"/>
          <p:cNvSpPr txBox="1"/>
          <p:nvPr/>
        </p:nvSpPr>
        <p:spPr>
          <a:xfrm>
            <a:off x="608093" y="1142984"/>
            <a:ext cx="10908800" cy="413786"/>
          </a:xfrm>
          <a:prstGeom prst="rect">
            <a:avLst/>
          </a:prstGeom>
        </p:spPr>
        <p:txBody>
          <a:bodyPr vert="horz" wrap="square" lIns="0" tIns="13544" rIns="0" bIns="0" rtlCol="0">
            <a:spAutoFit/>
          </a:bodyPr>
          <a:lstStyle/>
          <a:p>
            <a:pPr marL="305447" marR="5418" lvl="0" indent="-292578" algn="ctr">
              <a:spcBef>
                <a:spcPts val="106"/>
              </a:spcBef>
              <a:buClr>
                <a:srgbClr val="001F60"/>
              </a:buClr>
              <a:buSzPct val="84615"/>
              <a:tabLst>
                <a:tab pos="306123" algn="l"/>
              </a:tabLst>
            </a:pPr>
            <a:r>
              <a:rPr lang="en-IN" sz="2600" b="1" spc="-37" dirty="0" smtClean="0">
                <a:solidFill>
                  <a:srgbClr val="F79646">
                    <a:lumMod val="50000"/>
                  </a:srgbClr>
                </a:solidFill>
                <a:latin typeface="Arial MT"/>
                <a:cs typeface="Arial MT"/>
              </a:rPr>
              <a:t>Proposed Changes in CGST Act</a:t>
            </a:r>
            <a:endParaRPr lang="en-IN" sz="2600" b="1" spc="-37" dirty="0">
              <a:solidFill>
                <a:srgbClr val="F79646">
                  <a:lumMod val="50000"/>
                </a:srgbClr>
              </a:solidFill>
              <a:latin typeface="Arial MT"/>
              <a:cs typeface="Arial MT"/>
            </a:endParaRPr>
          </a:p>
        </p:txBody>
      </p:sp>
      <p:graphicFrame>
        <p:nvGraphicFramePr>
          <p:cNvPr id="5" name="Table 4"/>
          <p:cNvGraphicFramePr>
            <a:graphicFrameLocks noGrp="1"/>
          </p:cNvGraphicFramePr>
          <p:nvPr/>
        </p:nvGraphicFramePr>
        <p:xfrm>
          <a:off x="580191" y="1643055"/>
          <a:ext cx="11001453" cy="2864610"/>
        </p:xfrm>
        <a:graphic>
          <a:graphicData uri="http://schemas.openxmlformats.org/drawingml/2006/table">
            <a:tbl>
              <a:tblPr>
                <a:tableStyleId>{775DCB02-9BB8-47FD-8907-85C794F793BA}</a:tableStyleId>
              </a:tblPr>
              <a:tblGrid>
                <a:gridCol w="1143010">
                  <a:extLst>
                    <a:ext uri="{9D8B030D-6E8A-4147-A177-3AD203B41FA5}">
                      <a16:colId xmlns:a16="http://schemas.microsoft.com/office/drawing/2014/main" xmlns="" val="20003"/>
                    </a:ext>
                  </a:extLst>
                </a:gridCol>
                <a:gridCol w="3286148"/>
                <a:gridCol w="5286412"/>
                <a:gridCol w="1285883"/>
              </a:tblGrid>
              <a:tr h="283911">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a:solidFill>
                            <a:srgbClr val="A51B87"/>
                          </a:solidFill>
                          <a:latin typeface="Arial" pitchFamily="34" charset="0"/>
                          <a:ea typeface="+mn-ea"/>
                          <a:cs typeface="Arial" pitchFamily="34" charset="0"/>
                        </a:rPr>
                        <a:t>Description</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Amendment</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Amended Law</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Analysis</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tcPr>
                </a:tc>
                <a:extLst>
                  <a:ext uri="{0D108BD9-81ED-4DB2-BD59-A6C34878D82A}">
                    <a16:rowId xmlns:a16="http://schemas.microsoft.com/office/drawing/2014/main" xmlns="" val="10000"/>
                  </a:ext>
                </a:extLst>
              </a:tr>
              <a:tr h="1550018">
                <a:tc rowSpan="2">
                  <a:txBody>
                    <a:bodyPr/>
                    <a:lstStyle/>
                    <a:p>
                      <a:pPr marL="0" marR="0" indent="0" algn="just" rtl="0" eaLnBrk="1" fontAlgn="auto" latinLnBrk="0" hangingPunct="1">
                        <a:spcBef>
                          <a:spcPts val="0"/>
                        </a:spcBef>
                        <a:spcAft>
                          <a:spcPts val="0"/>
                        </a:spcAft>
                      </a:pPr>
                      <a:r>
                        <a:rPr lang="en-US" sz="1300" dirty="0" smtClean="0">
                          <a:latin typeface="Arial" pitchFamily="34" charset="0"/>
                          <a:cs typeface="Arial" pitchFamily="34" charset="0"/>
                        </a:rPr>
                        <a:t>Clause 99 - Amendment of section 16. </a:t>
                      </a:r>
                      <a:endParaRPr lang="en-US" sz="1300" baseline="0" dirty="0">
                        <a:latin typeface="Arial" pitchFamily="34" charset="0"/>
                        <a:cs typeface="Arial" pitchFamily="34" charset="0"/>
                      </a:endParaRP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baseline="0" dirty="0" smtClean="0">
                          <a:solidFill>
                            <a:schemeClr val="dk1"/>
                          </a:solidFill>
                          <a:latin typeface="Arial" pitchFamily="34" charset="0"/>
                          <a:ea typeface="+mn-ea"/>
                          <a:cs typeface="Arial" pitchFamily="34" charset="0"/>
                        </a:rPr>
                        <a:t>In the CGST Act, 2017, in section 16, –</a:t>
                      </a:r>
                    </a:p>
                    <a:p>
                      <a:pPr marL="342900" marR="0" indent="-342900" algn="just" defTabSz="914400" rtl="0" eaLnBrk="1" fontAlgn="auto" latinLnBrk="0" hangingPunct="1">
                        <a:lnSpc>
                          <a:spcPct val="100000"/>
                        </a:lnSpc>
                        <a:spcBef>
                          <a:spcPts val="0"/>
                        </a:spcBef>
                        <a:spcAft>
                          <a:spcPts val="0"/>
                        </a:spcAft>
                        <a:buClrTx/>
                        <a:buSzTx/>
                        <a:buFontTx/>
                        <a:buAutoNum type="alphaLcParenBoth"/>
                        <a:tabLst/>
                        <a:defRPr/>
                      </a:pPr>
                      <a:r>
                        <a:rPr lang="en-US" sz="1300" kern="1200" baseline="0" dirty="0" smtClean="0">
                          <a:solidFill>
                            <a:schemeClr val="dk1"/>
                          </a:solidFill>
                          <a:latin typeface="Arial" pitchFamily="34" charset="0"/>
                          <a:ea typeface="+mn-ea"/>
                          <a:cs typeface="Arial" pitchFamily="34" charset="0"/>
                        </a:rPr>
                        <a:t>in sub-section (2),– </a:t>
                      </a:r>
                    </a:p>
                    <a:p>
                      <a:pPr marL="0" marR="0" indent="0" algn="l" defTabSz="914400" rtl="0" eaLnBrk="1" fontAlgn="auto" latinLnBrk="0" hangingPunct="1">
                        <a:lnSpc>
                          <a:spcPct val="100000"/>
                        </a:lnSpc>
                        <a:spcBef>
                          <a:spcPts val="0"/>
                        </a:spcBef>
                        <a:spcAft>
                          <a:spcPts val="0"/>
                        </a:spcAft>
                        <a:buClrTx/>
                        <a:buSzTx/>
                        <a:buFontTx/>
                        <a:buNone/>
                        <a:tabLst/>
                        <a:defRPr/>
                      </a:pPr>
                      <a:r>
                        <a:rPr lang="en-US" sz="1300" kern="1200" baseline="0" dirty="0" smtClean="0">
                          <a:solidFill>
                            <a:schemeClr val="dk1"/>
                          </a:solidFill>
                          <a:latin typeface="Arial" pitchFamily="34" charset="0"/>
                          <a:ea typeface="+mn-ea"/>
                          <a:cs typeface="Arial" pitchFamily="34" charset="0"/>
                        </a:rPr>
                        <a:t>(</a:t>
                      </a:r>
                      <a:r>
                        <a:rPr lang="en-US" sz="1300" kern="1200" baseline="0" dirty="0" err="1" smtClean="0">
                          <a:solidFill>
                            <a:schemeClr val="dk1"/>
                          </a:solidFill>
                          <a:latin typeface="Arial" pitchFamily="34" charset="0"/>
                          <a:ea typeface="+mn-ea"/>
                          <a:cs typeface="Arial" pitchFamily="34" charset="0"/>
                        </a:rPr>
                        <a:t>i</a:t>
                      </a:r>
                      <a:r>
                        <a:rPr lang="en-US" sz="1300" kern="1200" baseline="0" dirty="0" smtClean="0">
                          <a:solidFill>
                            <a:schemeClr val="dk1"/>
                          </a:solidFill>
                          <a:latin typeface="Arial" pitchFamily="34" charset="0"/>
                          <a:ea typeface="+mn-ea"/>
                          <a:cs typeface="Arial" pitchFamily="34" charset="0"/>
                        </a:rPr>
                        <a:t>) after clause (b), the following clause shall be inserted, namely:</a:t>
                      </a:r>
                    </a:p>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baseline="0" dirty="0" smtClean="0">
                          <a:solidFill>
                            <a:schemeClr val="dk1"/>
                          </a:solidFill>
                          <a:latin typeface="Arial" pitchFamily="34" charset="0"/>
                          <a:ea typeface="+mn-ea"/>
                          <a:cs typeface="Arial" pitchFamily="34" charset="0"/>
                        </a:rPr>
                        <a:t>“(</a:t>
                      </a:r>
                      <a:r>
                        <a:rPr lang="en-US" sz="1300" kern="1200" baseline="0" dirty="0" err="1" smtClean="0">
                          <a:solidFill>
                            <a:schemeClr val="dk1"/>
                          </a:solidFill>
                          <a:latin typeface="Arial" pitchFamily="34" charset="0"/>
                          <a:ea typeface="+mn-ea"/>
                          <a:cs typeface="Arial" pitchFamily="34" charset="0"/>
                        </a:rPr>
                        <a:t>ba</a:t>
                      </a:r>
                      <a:r>
                        <a:rPr lang="en-US" sz="1300" kern="1200" baseline="0" dirty="0" smtClean="0">
                          <a:solidFill>
                            <a:schemeClr val="dk1"/>
                          </a:solidFill>
                          <a:latin typeface="Arial" pitchFamily="34" charset="0"/>
                          <a:ea typeface="+mn-ea"/>
                          <a:cs typeface="Arial" pitchFamily="34" charset="0"/>
                        </a:rPr>
                        <a:t>) the details of ITC in respect of the said supply communicated to such registered person under section 38 has not been restricted;</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tabLst/>
                        <a:defRPr/>
                      </a:pPr>
                      <a:r>
                        <a:rPr lang="en-US" sz="1300" kern="1200" baseline="0" dirty="0" smtClean="0">
                          <a:solidFill>
                            <a:schemeClr val="dk1"/>
                          </a:solidFill>
                          <a:latin typeface="Arial" pitchFamily="34" charset="0"/>
                          <a:ea typeface="+mn-ea"/>
                          <a:cs typeface="Arial" pitchFamily="34" charset="0"/>
                        </a:rPr>
                        <a:t>(2) Notwithstanding anything contained in this section, no registered person shall be entitled to the credit of any input tax in respect of any supply of goods or services or both to him unless,—</a:t>
                      </a:r>
                    </a:p>
                    <a:p>
                      <a:pPr marL="0" marR="0" indent="0" algn="just" defTabSz="914400" rtl="0" eaLnBrk="1" fontAlgn="auto" latinLnBrk="0" hangingPunct="1">
                        <a:lnSpc>
                          <a:spcPct val="100000"/>
                        </a:lnSpc>
                        <a:spcBef>
                          <a:spcPts val="0"/>
                        </a:spcBef>
                        <a:spcAft>
                          <a:spcPts val="0"/>
                        </a:spcAft>
                        <a:buClrTx/>
                        <a:buSzTx/>
                        <a:buFontTx/>
                        <a:tabLst/>
                        <a:defRPr/>
                      </a:pPr>
                      <a:r>
                        <a:rPr lang="en-US" sz="1300" kern="1200" baseline="0" dirty="0" smtClean="0">
                          <a:solidFill>
                            <a:schemeClr val="dk1"/>
                          </a:solidFill>
                          <a:latin typeface="Arial" pitchFamily="34" charset="0"/>
                          <a:ea typeface="+mn-ea"/>
                          <a:cs typeface="Arial" pitchFamily="34" charset="0"/>
                        </a:rPr>
                        <a:t>“(</a:t>
                      </a:r>
                      <a:r>
                        <a:rPr lang="en-US" sz="1300" kern="1200" baseline="0" dirty="0" err="1" smtClean="0">
                          <a:solidFill>
                            <a:schemeClr val="dk1"/>
                          </a:solidFill>
                          <a:latin typeface="Arial" pitchFamily="34" charset="0"/>
                          <a:ea typeface="+mn-ea"/>
                          <a:cs typeface="Arial" pitchFamily="34" charset="0"/>
                        </a:rPr>
                        <a:t>ba</a:t>
                      </a:r>
                      <a:r>
                        <a:rPr lang="en-US" sz="1300" kern="1200" baseline="0" dirty="0" smtClean="0">
                          <a:solidFill>
                            <a:schemeClr val="dk1"/>
                          </a:solidFill>
                          <a:latin typeface="Arial" pitchFamily="34" charset="0"/>
                          <a:ea typeface="+mn-ea"/>
                          <a:cs typeface="Arial" pitchFamily="34" charset="0"/>
                        </a:rPr>
                        <a:t>) the details of input tax credit in respect of the said supply communicated to such registered person under section 38 has not been restricted;”;</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300" kern="1200" baseline="0" dirty="0" smtClean="0">
                          <a:solidFill>
                            <a:schemeClr val="tx1"/>
                          </a:solidFill>
                          <a:latin typeface="Arial" pitchFamily="34" charset="0"/>
                          <a:ea typeface="+mn-ea"/>
                          <a:cs typeface="Arial" pitchFamily="34" charset="0"/>
                        </a:rPr>
                        <a:t>Restrictions in claiming ITC increased </a:t>
                      </a:r>
                      <a:endParaRPr lang="en-US" sz="1300" kern="1200" baseline="0" dirty="0" smtClean="0">
                        <a:solidFill>
                          <a:schemeClr val="tx1"/>
                        </a:solidFill>
                        <a:latin typeface="Arial" pitchFamily="34" charset="0"/>
                        <a:ea typeface="+mn-ea"/>
                        <a:cs typeface="Arial" pitchFamily="34" charset="0"/>
                      </a:endParaRPr>
                    </a:p>
                    <a:p>
                      <a:pPr marL="0" marR="0" indent="0" algn="just" defTabSz="914400" rtl="0" eaLnBrk="1" fontAlgn="auto" latinLnBrk="0" hangingPunct="1">
                        <a:lnSpc>
                          <a:spcPct val="100000"/>
                        </a:lnSpc>
                        <a:spcBef>
                          <a:spcPts val="0"/>
                        </a:spcBef>
                        <a:spcAft>
                          <a:spcPts val="0"/>
                        </a:spcAft>
                        <a:buClrTx/>
                        <a:buSzTx/>
                        <a:buFontTx/>
                        <a:tabLst/>
                        <a:defRPr/>
                      </a:pPr>
                      <a:endParaRPr lang="en-US" sz="1300" kern="1200" baseline="0" dirty="0">
                        <a:solidFill>
                          <a:schemeClr val="tx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B w="12700" cap="flat" cmpd="sng" algn="ctr">
                      <a:solidFill>
                        <a:schemeClr val="accent4"/>
                      </a:solidFill>
                      <a:prstDash val="solid"/>
                      <a:round/>
                      <a:headEnd type="none" w="med" len="med"/>
                      <a:tailEnd type="none" w="med" len="med"/>
                    </a:lnB>
                  </a:tcPr>
                </a:tc>
                <a:extLst>
                  <a:ext uri="{0D108BD9-81ED-4DB2-BD59-A6C34878D82A}">
                    <a16:rowId xmlns:a16="http://schemas.microsoft.com/office/drawing/2014/main" xmlns="" val="10001"/>
                  </a:ext>
                </a:extLst>
              </a:tr>
              <a:tr h="628138">
                <a:tc vMerge="1">
                  <a:txBody>
                    <a:bodyPr/>
                    <a:lstStyle/>
                    <a:p>
                      <a:endParaRPr lang="en-US"/>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baseline="0" dirty="0" smtClean="0">
                          <a:solidFill>
                            <a:schemeClr val="dk1"/>
                          </a:solidFill>
                          <a:latin typeface="Arial" pitchFamily="34" charset="0"/>
                          <a:ea typeface="+mn-ea"/>
                          <a:cs typeface="Arial" pitchFamily="34" charset="0"/>
                        </a:rPr>
                        <a:t>(ii) in clause (c), the words, figures and letter “or section 43A” shall be omitted;</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baseline="0" dirty="0" smtClean="0">
                          <a:latin typeface="Arial" pitchFamily="34" charset="0"/>
                          <a:cs typeface="Arial" pitchFamily="34" charset="0"/>
                        </a:rPr>
                        <a:t>subject to the provisions of section 41 </a:t>
                      </a:r>
                      <a:r>
                        <a:rPr lang="en-US" sz="1300" strike="sngStrike" baseline="0" dirty="0" smtClean="0">
                          <a:solidFill>
                            <a:srgbClr val="FF0000"/>
                          </a:solidFill>
                          <a:latin typeface="Arial" pitchFamily="34" charset="0"/>
                          <a:cs typeface="Arial" pitchFamily="34" charset="0"/>
                        </a:rPr>
                        <a:t>or section 43A</a:t>
                      </a:r>
                      <a:r>
                        <a:rPr lang="en-US" sz="1300" baseline="0" dirty="0" smtClean="0">
                          <a:latin typeface="Arial" pitchFamily="34" charset="0"/>
                          <a:cs typeface="Arial" pitchFamily="34" charset="0"/>
                        </a:rPr>
                        <a:t>, the tax charged in respect of such supply has been actually paid to the Government, either in cash or through </a:t>
                      </a:r>
                      <a:r>
                        <a:rPr lang="en-US" sz="1300" baseline="0" dirty="0" err="1" smtClean="0">
                          <a:latin typeface="Arial" pitchFamily="34" charset="0"/>
                          <a:cs typeface="Arial" pitchFamily="34" charset="0"/>
                        </a:rPr>
                        <a:t>utilisation</a:t>
                      </a:r>
                      <a:r>
                        <a:rPr lang="en-US" sz="1300" baseline="0" dirty="0" smtClean="0">
                          <a:latin typeface="Arial" pitchFamily="34" charset="0"/>
                          <a:cs typeface="Arial" pitchFamily="34" charset="0"/>
                        </a:rPr>
                        <a:t> of ITC admissible in respect of the said supply.</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300" kern="1200" baseline="0" dirty="0" smtClean="0">
                          <a:solidFill>
                            <a:schemeClr val="tx1"/>
                          </a:solidFill>
                          <a:latin typeface="Arial" pitchFamily="34" charset="0"/>
                          <a:ea typeface="+mn-ea"/>
                          <a:cs typeface="Arial" pitchFamily="34" charset="0"/>
                        </a:rPr>
                        <a:t>Section 43A is proposed to be omitted. </a:t>
                      </a:r>
                      <a:endParaRPr lang="en-US" sz="1300" kern="1200" baseline="0" dirty="0" smtClean="0">
                        <a:solidFill>
                          <a:schemeClr val="tx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r>
            </a:tbl>
          </a:graphicData>
        </a:graphic>
      </p:graphicFrame>
      <p:sp>
        <p:nvSpPr>
          <p:cNvPr id="7" name="Title 1"/>
          <p:cNvSpPr txBox="1">
            <a:spLocks/>
          </p:cNvSpPr>
          <p:nvPr/>
        </p:nvSpPr>
        <p:spPr>
          <a:xfrm>
            <a:off x="437317" y="428604"/>
            <a:ext cx="11287204" cy="790596"/>
          </a:xfrm>
          <a:prstGeom prst="rect">
            <a:avLst/>
          </a:prstGeom>
        </p:spPr>
        <p:txBody>
          <a:bodyPr>
            <a:noAutofit/>
          </a:bodyPr>
          <a:lstStyle/>
          <a:p>
            <a:pPr marL="514800" marR="5080" lvl="0" indent="-525600" algn="ctr">
              <a:spcBef>
                <a:spcPts val="100"/>
              </a:spcBef>
              <a:tabLst>
                <a:tab pos="286989" algn="l"/>
              </a:tabLst>
              <a:defRPr/>
            </a:pPr>
            <a:r>
              <a:rPr lang="en-US" sz="4400" b="1" spc="-35" dirty="0" smtClean="0">
                <a:solidFill>
                  <a:srgbClr val="00B050"/>
                </a:solidFill>
                <a:latin typeface="Castellar" pitchFamily="18" charset="0"/>
                <a:ea typeface="MS PGothic" pitchFamily="34" charset="-128"/>
                <a:cs typeface="Arial MT"/>
              </a:rPr>
              <a:t>Finance Bill 2022</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p:cNvSpPr txBox="1"/>
          <p:nvPr/>
        </p:nvSpPr>
        <p:spPr>
          <a:xfrm>
            <a:off x="898282" y="1143001"/>
            <a:ext cx="10365275" cy="359925"/>
          </a:xfrm>
          <a:prstGeom prst="rect">
            <a:avLst/>
          </a:prstGeom>
        </p:spPr>
        <p:txBody>
          <a:bodyPr vert="horz" wrap="square" lIns="0" tIns="13544" rIns="0" bIns="0" rtlCol="0">
            <a:spAutoFit/>
          </a:bodyPr>
          <a:lstStyle/>
          <a:p>
            <a:pPr marL="561391" marR="5418" indent="-548524" algn="just">
              <a:lnSpc>
                <a:spcPts val="2666"/>
              </a:lnSpc>
              <a:spcBef>
                <a:spcPts val="319"/>
              </a:spcBef>
              <a:spcAft>
                <a:spcPts val="640"/>
              </a:spcAft>
              <a:buClr>
                <a:srgbClr val="FF0000"/>
              </a:buClr>
              <a:buSzPct val="84615"/>
              <a:tabLst>
                <a:tab pos="306091" algn="l"/>
              </a:tabLst>
            </a:pPr>
            <a:r>
              <a:rPr lang="en-US" spc="-37" dirty="0">
                <a:solidFill>
                  <a:srgbClr val="254134"/>
                </a:solidFill>
                <a:latin typeface="Arial MT"/>
                <a:cs typeface="Arial MT"/>
              </a:rPr>
              <a:t>		</a:t>
            </a:r>
            <a:endParaRPr lang="en-US" spc="-37" dirty="0">
              <a:solidFill>
                <a:srgbClr val="160C96"/>
              </a:solidFill>
              <a:latin typeface="Arial MT"/>
              <a:ea typeface="MS PGothic" pitchFamily="34" charset="-128"/>
              <a:cs typeface="Arial MT"/>
            </a:endParaRPr>
          </a:p>
        </p:txBody>
      </p:sp>
      <p:sp>
        <p:nvSpPr>
          <p:cNvPr id="8" name="object 2"/>
          <p:cNvSpPr txBox="1"/>
          <p:nvPr/>
        </p:nvSpPr>
        <p:spPr>
          <a:xfrm>
            <a:off x="608093" y="1142984"/>
            <a:ext cx="10908800" cy="413786"/>
          </a:xfrm>
          <a:prstGeom prst="rect">
            <a:avLst/>
          </a:prstGeom>
        </p:spPr>
        <p:txBody>
          <a:bodyPr vert="horz" wrap="square" lIns="0" tIns="13544" rIns="0" bIns="0" rtlCol="0">
            <a:spAutoFit/>
          </a:bodyPr>
          <a:lstStyle/>
          <a:p>
            <a:pPr marL="305447" marR="5418" lvl="0" indent="-292578" algn="ctr">
              <a:spcBef>
                <a:spcPts val="106"/>
              </a:spcBef>
              <a:buClr>
                <a:srgbClr val="001F60"/>
              </a:buClr>
              <a:buSzPct val="84615"/>
              <a:tabLst>
                <a:tab pos="306123" algn="l"/>
              </a:tabLst>
            </a:pPr>
            <a:r>
              <a:rPr lang="en-IN" sz="2600" b="1" spc="-37" dirty="0" smtClean="0">
                <a:solidFill>
                  <a:srgbClr val="F79646">
                    <a:lumMod val="50000"/>
                  </a:srgbClr>
                </a:solidFill>
                <a:latin typeface="Arial MT"/>
                <a:cs typeface="Arial MT"/>
              </a:rPr>
              <a:t>Proposed Changes in CGST Act</a:t>
            </a:r>
            <a:endParaRPr lang="en-IN" sz="2600" b="1" spc="-37" dirty="0">
              <a:solidFill>
                <a:srgbClr val="F79646">
                  <a:lumMod val="50000"/>
                </a:srgbClr>
              </a:solidFill>
              <a:latin typeface="Arial MT"/>
              <a:cs typeface="Arial MT"/>
            </a:endParaRPr>
          </a:p>
        </p:txBody>
      </p:sp>
      <p:graphicFrame>
        <p:nvGraphicFramePr>
          <p:cNvPr id="5" name="Table 4"/>
          <p:cNvGraphicFramePr>
            <a:graphicFrameLocks noGrp="1"/>
          </p:cNvGraphicFramePr>
          <p:nvPr/>
        </p:nvGraphicFramePr>
        <p:xfrm>
          <a:off x="580189" y="1599396"/>
          <a:ext cx="11001455" cy="1643069"/>
        </p:xfrm>
        <a:graphic>
          <a:graphicData uri="http://schemas.openxmlformats.org/drawingml/2006/table">
            <a:tbl>
              <a:tblPr>
                <a:tableStyleId>{775DCB02-9BB8-47FD-8907-85C794F793BA}</a:tableStyleId>
              </a:tblPr>
              <a:tblGrid>
                <a:gridCol w="1143012">
                  <a:extLst>
                    <a:ext uri="{9D8B030D-6E8A-4147-A177-3AD203B41FA5}">
                      <a16:colId xmlns:a16="http://schemas.microsoft.com/office/drawing/2014/main" xmlns="" val="20003"/>
                    </a:ext>
                  </a:extLst>
                </a:gridCol>
                <a:gridCol w="3643338"/>
                <a:gridCol w="4429156"/>
                <a:gridCol w="1785949"/>
              </a:tblGrid>
              <a:tr h="186794">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a:solidFill>
                            <a:srgbClr val="A51B87"/>
                          </a:solidFill>
                          <a:latin typeface="Arial" pitchFamily="34" charset="0"/>
                          <a:ea typeface="+mn-ea"/>
                          <a:cs typeface="Arial" pitchFamily="34" charset="0"/>
                        </a:rPr>
                        <a:t>Description</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Amendment</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Amended Law</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Analysis</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extLst>
                  <a:ext uri="{0D108BD9-81ED-4DB2-BD59-A6C34878D82A}">
                    <a16:rowId xmlns:a16="http://schemas.microsoft.com/office/drawing/2014/main" xmlns="" val="10000"/>
                  </a:ext>
                </a:extLst>
              </a:tr>
              <a:tr h="1317103">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dk1"/>
                          </a:solidFill>
                          <a:latin typeface="Arial" pitchFamily="34" charset="0"/>
                          <a:ea typeface="+mn-ea"/>
                          <a:cs typeface="Arial" pitchFamily="34" charset="0"/>
                        </a:rPr>
                        <a:t>Clause 111</a:t>
                      </a:r>
                      <a:r>
                        <a:rPr lang="en-US" sz="1300" kern="1200" baseline="0" dirty="0" smtClean="0">
                          <a:solidFill>
                            <a:schemeClr val="dk1"/>
                          </a:solidFill>
                          <a:latin typeface="Arial" pitchFamily="34" charset="0"/>
                          <a:ea typeface="+mn-ea"/>
                          <a:cs typeface="Arial" pitchFamily="34" charset="0"/>
                        </a:rPr>
                        <a:t> </a:t>
                      </a:r>
                      <a:r>
                        <a:rPr lang="en-US" sz="1300" kern="1200" dirty="0" smtClean="0">
                          <a:solidFill>
                            <a:schemeClr val="dk1"/>
                          </a:solidFill>
                          <a:latin typeface="Arial" pitchFamily="34" charset="0"/>
                          <a:ea typeface="+mn-ea"/>
                          <a:cs typeface="Arial" pitchFamily="34" charset="0"/>
                        </a:rPr>
                        <a:t>- Amendment of section 52. </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chemeClr val="dk1"/>
                          </a:solidFill>
                          <a:latin typeface="Arial" pitchFamily="34" charset="0"/>
                          <a:ea typeface="+mn-ea"/>
                          <a:cs typeface="Arial" pitchFamily="34" charset="0"/>
                        </a:rPr>
                        <a:t>In section 52 of the Central</a:t>
                      </a:r>
                      <a:r>
                        <a:rPr lang="en-US" sz="1300" kern="1200" baseline="0" dirty="0" smtClean="0">
                          <a:solidFill>
                            <a:schemeClr val="dk1"/>
                          </a:solidFill>
                          <a:latin typeface="Arial" pitchFamily="34" charset="0"/>
                          <a:ea typeface="+mn-ea"/>
                          <a:cs typeface="Arial" pitchFamily="34" charset="0"/>
                        </a:rPr>
                        <a:t> </a:t>
                      </a:r>
                      <a:r>
                        <a:rPr lang="en-US" sz="1300" kern="1200" dirty="0" smtClean="0">
                          <a:solidFill>
                            <a:schemeClr val="dk1"/>
                          </a:solidFill>
                          <a:latin typeface="Arial" pitchFamily="34" charset="0"/>
                          <a:ea typeface="+mn-ea"/>
                          <a:cs typeface="Arial" pitchFamily="34" charset="0"/>
                        </a:rPr>
                        <a:t>Goods and Services Tax Act, in sub-section (6), in the proviso, for the words “due date for furnishing of statement for the month of September”, the words “thirtieth day of November” shall be substituted.</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dk1"/>
                          </a:solidFill>
                          <a:latin typeface="Arial" pitchFamily="34" charset="0"/>
                          <a:ea typeface="+mn-ea"/>
                          <a:cs typeface="Arial" pitchFamily="34" charset="0"/>
                        </a:rPr>
                        <a:t>Provided that no such rectification of any omission or incorrect particulars shall be allowed after the </a:t>
                      </a:r>
                      <a:r>
                        <a:rPr lang="en-US" sz="1300" strike="sngStrike" kern="1200" dirty="0" smtClean="0">
                          <a:solidFill>
                            <a:srgbClr val="FF0000"/>
                          </a:solidFill>
                          <a:latin typeface="Arial" pitchFamily="34" charset="0"/>
                          <a:ea typeface="+mn-ea"/>
                          <a:cs typeface="Arial" pitchFamily="34" charset="0"/>
                        </a:rPr>
                        <a:t>due date for furnishing of statement for the month of September</a:t>
                      </a:r>
                      <a:r>
                        <a:rPr lang="en-US" sz="1300" strike="noStrike" kern="1200" dirty="0" smtClean="0">
                          <a:solidFill>
                            <a:srgbClr val="FF0000"/>
                          </a:solidFill>
                          <a:latin typeface="Arial" pitchFamily="34" charset="0"/>
                          <a:ea typeface="+mn-ea"/>
                          <a:cs typeface="Arial" pitchFamily="34" charset="0"/>
                        </a:rPr>
                        <a:t> </a:t>
                      </a:r>
                      <a:r>
                        <a:rPr lang="en-US" sz="1300" kern="1200" dirty="0" smtClean="0">
                          <a:solidFill>
                            <a:srgbClr val="0000FF"/>
                          </a:solidFill>
                          <a:latin typeface="Arial" pitchFamily="34" charset="0"/>
                          <a:ea typeface="+mn-ea"/>
                          <a:cs typeface="Arial" pitchFamily="34" charset="0"/>
                        </a:rPr>
                        <a:t>thirtieth day of November</a:t>
                      </a:r>
                      <a:r>
                        <a:rPr lang="en-US" sz="1300" kern="1200" dirty="0" smtClean="0">
                          <a:solidFill>
                            <a:schemeClr val="dk1"/>
                          </a:solidFill>
                          <a:latin typeface="Arial" pitchFamily="34" charset="0"/>
                          <a:ea typeface="+mn-ea"/>
                          <a:cs typeface="Arial" pitchFamily="34" charset="0"/>
                        </a:rPr>
                        <a:t> following the end of the financial year or the actual date of furnishing of the relevant annual statement, whichever is earlier. </a:t>
                      </a:r>
                      <a:endParaRPr lang="en-US" sz="1300" kern="1200" dirty="0">
                        <a:solidFill>
                          <a:schemeClr val="dk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300" kern="1200" dirty="0" smtClean="0">
                          <a:solidFill>
                            <a:schemeClr val="dk1"/>
                          </a:solidFill>
                          <a:latin typeface="Arial" pitchFamily="34" charset="0"/>
                          <a:ea typeface="+mn-ea"/>
                          <a:cs typeface="Arial" pitchFamily="34" charset="0"/>
                        </a:rPr>
                        <a:t>Section 52 - </a:t>
                      </a:r>
                      <a:r>
                        <a:rPr lang="en-IN" sz="1300" kern="1200" baseline="0" dirty="0" smtClean="0">
                          <a:solidFill>
                            <a:schemeClr val="tx1"/>
                          </a:solidFill>
                          <a:latin typeface="Arial" pitchFamily="34" charset="0"/>
                          <a:ea typeface="+mn-ea"/>
                          <a:cs typeface="Arial" pitchFamily="34" charset="0"/>
                        </a:rPr>
                        <a:t>TCS return to be filed by ECO in GSTR-8. </a:t>
                      </a:r>
                      <a:endParaRPr lang="en-US" sz="1300" kern="1200" dirty="0" smtClean="0">
                        <a:solidFill>
                          <a:schemeClr val="dk1"/>
                        </a:solidFill>
                        <a:latin typeface="Arial" pitchFamily="34" charset="0"/>
                        <a:ea typeface="+mn-ea"/>
                        <a:cs typeface="Arial"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n-IN" sz="1300" kern="1200" dirty="0" smtClean="0">
                        <a:solidFill>
                          <a:schemeClr val="dk1"/>
                        </a:solidFill>
                        <a:latin typeface="Arial" pitchFamily="34" charset="0"/>
                        <a:ea typeface="+mn-ea"/>
                        <a:cs typeface="Arial"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kern="1200" dirty="0" smtClean="0">
                          <a:solidFill>
                            <a:schemeClr val="dk1"/>
                          </a:solidFill>
                          <a:latin typeface="Arial" pitchFamily="34" charset="0"/>
                          <a:ea typeface="+mn-ea"/>
                          <a:cs typeface="Arial" pitchFamily="34" charset="0"/>
                        </a:rPr>
                        <a:t>Timelines increased </a:t>
                      </a:r>
                      <a:endParaRPr lang="en-US" sz="1300" kern="1200" dirty="0">
                        <a:solidFill>
                          <a:schemeClr val="dk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r>
            </a:tbl>
          </a:graphicData>
        </a:graphic>
      </p:graphicFrame>
      <p:sp>
        <p:nvSpPr>
          <p:cNvPr id="9" name="Title 1"/>
          <p:cNvSpPr txBox="1">
            <a:spLocks/>
          </p:cNvSpPr>
          <p:nvPr/>
        </p:nvSpPr>
        <p:spPr>
          <a:xfrm>
            <a:off x="437317" y="428604"/>
            <a:ext cx="11287204" cy="790596"/>
          </a:xfrm>
          <a:prstGeom prst="rect">
            <a:avLst/>
          </a:prstGeom>
        </p:spPr>
        <p:txBody>
          <a:bodyPr>
            <a:noAutofit/>
          </a:bodyPr>
          <a:lstStyle/>
          <a:p>
            <a:pPr marL="514800" marR="5080" lvl="0" indent="-525600" algn="ctr">
              <a:spcBef>
                <a:spcPts val="100"/>
              </a:spcBef>
              <a:tabLst>
                <a:tab pos="286989" algn="l"/>
              </a:tabLst>
              <a:defRPr/>
            </a:pPr>
            <a:r>
              <a:rPr lang="en-US" sz="4400" b="1" spc="-35" dirty="0" smtClean="0">
                <a:solidFill>
                  <a:srgbClr val="00B050"/>
                </a:solidFill>
                <a:latin typeface="Castellar" pitchFamily="18" charset="0"/>
                <a:ea typeface="MS PGothic" pitchFamily="34" charset="-128"/>
                <a:cs typeface="Arial MT"/>
              </a:rPr>
              <a:t>Finance Bill 2022</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p:cNvSpPr txBox="1"/>
          <p:nvPr/>
        </p:nvSpPr>
        <p:spPr>
          <a:xfrm>
            <a:off x="898282" y="1143001"/>
            <a:ext cx="10365275" cy="359925"/>
          </a:xfrm>
          <a:prstGeom prst="rect">
            <a:avLst/>
          </a:prstGeom>
        </p:spPr>
        <p:txBody>
          <a:bodyPr vert="horz" wrap="square" lIns="0" tIns="13544" rIns="0" bIns="0" rtlCol="0">
            <a:spAutoFit/>
          </a:bodyPr>
          <a:lstStyle/>
          <a:p>
            <a:pPr marL="561391" marR="5418" indent="-548524" algn="just">
              <a:lnSpc>
                <a:spcPts val="2666"/>
              </a:lnSpc>
              <a:spcBef>
                <a:spcPts val="319"/>
              </a:spcBef>
              <a:spcAft>
                <a:spcPts val="640"/>
              </a:spcAft>
              <a:buClr>
                <a:srgbClr val="FF0000"/>
              </a:buClr>
              <a:buSzPct val="84615"/>
              <a:tabLst>
                <a:tab pos="306091" algn="l"/>
              </a:tabLst>
            </a:pPr>
            <a:r>
              <a:rPr lang="en-US" spc="-37" dirty="0">
                <a:solidFill>
                  <a:srgbClr val="254134"/>
                </a:solidFill>
                <a:latin typeface="Arial MT"/>
                <a:cs typeface="Arial MT"/>
              </a:rPr>
              <a:t>		</a:t>
            </a:r>
            <a:endParaRPr lang="en-US" spc="-37" dirty="0">
              <a:solidFill>
                <a:srgbClr val="160C96"/>
              </a:solidFill>
              <a:latin typeface="Arial MT"/>
              <a:ea typeface="MS PGothic" pitchFamily="34" charset="-128"/>
              <a:cs typeface="Arial MT"/>
            </a:endParaRPr>
          </a:p>
        </p:txBody>
      </p:sp>
      <p:sp>
        <p:nvSpPr>
          <p:cNvPr id="8" name="object 2"/>
          <p:cNvSpPr txBox="1"/>
          <p:nvPr/>
        </p:nvSpPr>
        <p:spPr>
          <a:xfrm>
            <a:off x="608093" y="1142984"/>
            <a:ext cx="10908800" cy="413786"/>
          </a:xfrm>
          <a:prstGeom prst="rect">
            <a:avLst/>
          </a:prstGeom>
        </p:spPr>
        <p:txBody>
          <a:bodyPr vert="horz" wrap="square" lIns="0" tIns="13544" rIns="0" bIns="0" rtlCol="0">
            <a:spAutoFit/>
          </a:bodyPr>
          <a:lstStyle/>
          <a:p>
            <a:pPr marL="305447" marR="5418" lvl="0" indent="-292578" algn="ctr">
              <a:spcBef>
                <a:spcPts val="106"/>
              </a:spcBef>
              <a:buClr>
                <a:srgbClr val="001F60"/>
              </a:buClr>
              <a:buSzPct val="84615"/>
              <a:tabLst>
                <a:tab pos="306123" algn="l"/>
              </a:tabLst>
            </a:pPr>
            <a:r>
              <a:rPr lang="en-IN" sz="2600" b="1" spc="-37" dirty="0" smtClean="0">
                <a:solidFill>
                  <a:srgbClr val="F79646">
                    <a:lumMod val="50000"/>
                  </a:srgbClr>
                </a:solidFill>
                <a:latin typeface="Arial MT"/>
                <a:cs typeface="Arial MT"/>
              </a:rPr>
              <a:t>Proposed Changes in CGST Act</a:t>
            </a:r>
            <a:endParaRPr lang="en-IN" sz="2600" b="1" spc="-37" dirty="0">
              <a:solidFill>
                <a:srgbClr val="F79646">
                  <a:lumMod val="50000"/>
                </a:srgbClr>
              </a:solidFill>
              <a:latin typeface="Arial MT"/>
              <a:cs typeface="Arial MT"/>
            </a:endParaRPr>
          </a:p>
        </p:txBody>
      </p:sp>
      <p:graphicFrame>
        <p:nvGraphicFramePr>
          <p:cNvPr id="5" name="Table 4"/>
          <p:cNvGraphicFramePr>
            <a:graphicFrameLocks noGrp="1"/>
          </p:cNvGraphicFramePr>
          <p:nvPr/>
        </p:nvGraphicFramePr>
        <p:xfrm>
          <a:off x="580189" y="1643055"/>
          <a:ext cx="11001455" cy="3458970"/>
        </p:xfrm>
        <a:graphic>
          <a:graphicData uri="http://schemas.openxmlformats.org/drawingml/2006/table">
            <a:tbl>
              <a:tblPr>
                <a:tableStyleId>{775DCB02-9BB8-47FD-8907-85C794F793BA}</a:tableStyleId>
              </a:tblPr>
              <a:tblGrid>
                <a:gridCol w="1214450">
                  <a:extLst>
                    <a:ext uri="{9D8B030D-6E8A-4147-A177-3AD203B41FA5}">
                      <a16:colId xmlns:a16="http://schemas.microsoft.com/office/drawing/2014/main" xmlns="" val="20003"/>
                    </a:ext>
                  </a:extLst>
                </a:gridCol>
                <a:gridCol w="3000396"/>
                <a:gridCol w="5214974"/>
                <a:gridCol w="1571635"/>
              </a:tblGrid>
              <a:tr h="186794">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a:solidFill>
                            <a:srgbClr val="A51B87"/>
                          </a:solidFill>
                          <a:latin typeface="Arial" pitchFamily="34" charset="0"/>
                          <a:ea typeface="+mn-ea"/>
                          <a:cs typeface="Arial" pitchFamily="34" charset="0"/>
                        </a:rPr>
                        <a:t>Description</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Amendment</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Amended Law</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Analysis</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extLst>
                  <a:ext uri="{0D108BD9-81ED-4DB2-BD59-A6C34878D82A}">
                    <a16:rowId xmlns:a16="http://schemas.microsoft.com/office/drawing/2014/main" xmlns="" val="10000"/>
                  </a:ext>
                </a:extLst>
              </a:tr>
              <a:tr h="631952">
                <a:tc row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dk1"/>
                          </a:solidFill>
                          <a:latin typeface="Arial" pitchFamily="34" charset="0"/>
                          <a:ea typeface="+mn-ea"/>
                          <a:cs typeface="Arial" pitchFamily="34" charset="0"/>
                        </a:rPr>
                        <a:t>Clause 112</a:t>
                      </a:r>
                      <a:r>
                        <a:rPr lang="en-US" sz="1300" kern="1200" baseline="0" dirty="0" smtClean="0">
                          <a:solidFill>
                            <a:schemeClr val="dk1"/>
                          </a:solidFill>
                          <a:latin typeface="Arial" pitchFamily="34" charset="0"/>
                          <a:ea typeface="+mn-ea"/>
                          <a:cs typeface="Arial" pitchFamily="34" charset="0"/>
                        </a:rPr>
                        <a:t> </a:t>
                      </a:r>
                      <a:r>
                        <a:rPr lang="en-US" sz="1300" kern="1200" dirty="0" smtClean="0">
                          <a:solidFill>
                            <a:schemeClr val="dk1"/>
                          </a:solidFill>
                          <a:latin typeface="Arial" pitchFamily="34" charset="0"/>
                          <a:ea typeface="+mn-ea"/>
                          <a:cs typeface="Arial" pitchFamily="34" charset="0"/>
                        </a:rPr>
                        <a:t>- Amendment of section 54. </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chemeClr val="dk1"/>
                          </a:solidFill>
                          <a:latin typeface="Arial" pitchFamily="34" charset="0"/>
                          <a:ea typeface="+mn-ea"/>
                          <a:cs typeface="Arial" pitchFamily="34" charset="0"/>
                        </a:rPr>
                        <a:t>In section 54 of the CGST Act, – (a) in sub-section (1), in the proviso, for the words and figures “the return furnished under section 39 in such”, the words “such form and” shall be substituted; </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dk1"/>
                          </a:solidFill>
                          <a:latin typeface="Arial" pitchFamily="34" charset="0"/>
                          <a:ea typeface="+mn-ea"/>
                          <a:cs typeface="Arial" pitchFamily="34" charset="0"/>
                        </a:rPr>
                        <a:t>Provided that a registered person, claiming refund of any balance in the electronic cash ledger in accordance with the provisions of sub-section (6) of section 49, may claim such refund in </a:t>
                      </a:r>
                      <a:r>
                        <a:rPr lang="en-US" sz="1300" strike="sngStrike" kern="1200" dirty="0" smtClean="0">
                          <a:solidFill>
                            <a:srgbClr val="FF0000"/>
                          </a:solidFill>
                          <a:latin typeface="Arial" pitchFamily="34" charset="0"/>
                          <a:ea typeface="+mn-ea"/>
                          <a:cs typeface="Arial" pitchFamily="34" charset="0"/>
                        </a:rPr>
                        <a:t>the return furnished under section 39 in such</a:t>
                      </a:r>
                      <a:r>
                        <a:rPr lang="en-US" sz="1300" strike="noStrike" kern="1200" dirty="0" smtClean="0">
                          <a:solidFill>
                            <a:srgbClr val="FF0000"/>
                          </a:solidFill>
                          <a:latin typeface="Arial" pitchFamily="34" charset="0"/>
                          <a:ea typeface="+mn-ea"/>
                          <a:cs typeface="Arial" pitchFamily="34" charset="0"/>
                        </a:rPr>
                        <a:t> </a:t>
                      </a:r>
                      <a:r>
                        <a:rPr lang="en-US" sz="1300" kern="1200" dirty="0" smtClean="0">
                          <a:solidFill>
                            <a:srgbClr val="0000FF"/>
                          </a:solidFill>
                          <a:latin typeface="Arial" pitchFamily="34" charset="0"/>
                          <a:ea typeface="+mn-ea"/>
                          <a:cs typeface="Arial" pitchFamily="34" charset="0"/>
                        </a:rPr>
                        <a:t>such form and</a:t>
                      </a:r>
                      <a:r>
                        <a:rPr lang="en-US" sz="1300" kern="1200" dirty="0" smtClean="0">
                          <a:solidFill>
                            <a:schemeClr val="dk1"/>
                          </a:solidFill>
                          <a:latin typeface="Arial" pitchFamily="34" charset="0"/>
                          <a:ea typeface="+mn-ea"/>
                          <a:cs typeface="Arial" pitchFamily="34" charset="0"/>
                        </a:rPr>
                        <a:t> manner as may be prescribed. </a:t>
                      </a:r>
                      <a:endParaRPr lang="en-US" sz="1300" kern="1200" dirty="0">
                        <a:solidFill>
                          <a:srgbClr val="0000FF"/>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300" kern="1200" dirty="0" smtClean="0">
                          <a:solidFill>
                            <a:schemeClr val="tx1"/>
                          </a:solidFill>
                          <a:latin typeface="Arial" pitchFamily="34" charset="0"/>
                          <a:ea typeface="+mn-ea"/>
                          <a:cs typeface="Arial" pitchFamily="34" charset="0"/>
                        </a:rPr>
                        <a:t>Law amended</a:t>
                      </a:r>
                      <a:r>
                        <a:rPr lang="en-IN" sz="1300" kern="1200" baseline="0" dirty="0" smtClean="0">
                          <a:solidFill>
                            <a:schemeClr val="tx1"/>
                          </a:solidFill>
                          <a:latin typeface="Arial" pitchFamily="34" charset="0"/>
                          <a:ea typeface="+mn-ea"/>
                          <a:cs typeface="Arial" pitchFamily="34" charset="0"/>
                        </a:rPr>
                        <a:t> for claiming refund </a:t>
                      </a:r>
                      <a:r>
                        <a:rPr lang="en-US" sz="1300" kern="1200" baseline="0" dirty="0" smtClean="0">
                          <a:solidFill>
                            <a:schemeClr val="tx1"/>
                          </a:solidFill>
                          <a:latin typeface="Arial" pitchFamily="34" charset="0"/>
                          <a:ea typeface="+mn-ea"/>
                          <a:cs typeface="Arial" pitchFamily="34" charset="0"/>
                        </a:rPr>
                        <a:t>of extra balance lying in Electronic Cash Ledger</a:t>
                      </a:r>
                      <a:r>
                        <a:rPr lang="en-IN" sz="1300" kern="1200" baseline="0" dirty="0" smtClean="0">
                          <a:solidFill>
                            <a:schemeClr val="tx1"/>
                          </a:solidFill>
                          <a:latin typeface="Arial" pitchFamily="34" charset="0"/>
                          <a:ea typeface="+mn-ea"/>
                          <a:cs typeface="Arial" pitchFamily="34" charset="0"/>
                        </a:rPr>
                        <a:t> </a:t>
                      </a:r>
                      <a:endParaRPr lang="en-US" sz="1300" kern="1200" dirty="0">
                        <a:solidFill>
                          <a:schemeClr val="tx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r>
              <a:tr h="631952">
                <a:tc vMerge="1">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sz="1300" kern="1200" dirty="0" smtClean="0">
                        <a:solidFill>
                          <a:schemeClr val="dk1"/>
                        </a:solidFill>
                        <a:latin typeface="Arial" pitchFamily="34" charset="0"/>
                        <a:ea typeface="+mn-ea"/>
                        <a:cs typeface="Arial" pitchFamily="34" charset="0"/>
                      </a:endParaRP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chemeClr val="dk1"/>
                          </a:solidFill>
                          <a:latin typeface="Arial" pitchFamily="34" charset="0"/>
                          <a:ea typeface="+mn-ea"/>
                          <a:cs typeface="Arial" pitchFamily="34" charset="0"/>
                        </a:rPr>
                        <a:t>In section 54 of the CGST Act, –</a:t>
                      </a:r>
                    </a:p>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chemeClr val="dk1"/>
                          </a:solidFill>
                          <a:latin typeface="Arial" pitchFamily="34" charset="0"/>
                          <a:ea typeface="+mn-ea"/>
                          <a:cs typeface="Arial" pitchFamily="34" charset="0"/>
                        </a:rPr>
                        <a:t>(b) in sub-section (2), for the words “six months”, the words “two years” shall be substituted; </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tx1"/>
                          </a:solidFill>
                          <a:latin typeface="Arial" pitchFamily="34" charset="0"/>
                          <a:ea typeface="+mn-ea"/>
                          <a:cs typeface="Arial" pitchFamily="34" charset="0"/>
                        </a:rPr>
                        <a:t>(2) A </a:t>
                      </a:r>
                      <a:r>
                        <a:rPr lang="en-US" sz="1300" kern="1200" dirty="0" err="1" smtClean="0">
                          <a:solidFill>
                            <a:schemeClr val="tx1"/>
                          </a:solidFill>
                          <a:latin typeface="Arial" pitchFamily="34" charset="0"/>
                          <a:ea typeface="+mn-ea"/>
                          <a:cs typeface="Arial" pitchFamily="34" charset="0"/>
                        </a:rPr>
                        <a:t>specialised</a:t>
                      </a:r>
                      <a:r>
                        <a:rPr lang="en-US" sz="1300" kern="1200" dirty="0" smtClean="0">
                          <a:solidFill>
                            <a:schemeClr val="tx1"/>
                          </a:solidFill>
                          <a:latin typeface="Arial" pitchFamily="34" charset="0"/>
                          <a:ea typeface="+mn-ea"/>
                          <a:cs typeface="Arial" pitchFamily="34" charset="0"/>
                        </a:rPr>
                        <a:t> agency of the United Nations </a:t>
                      </a:r>
                      <a:r>
                        <a:rPr lang="en-US" sz="1300" kern="1200" dirty="0" err="1" smtClean="0">
                          <a:solidFill>
                            <a:schemeClr val="tx1"/>
                          </a:solidFill>
                          <a:latin typeface="Arial" pitchFamily="34" charset="0"/>
                          <a:ea typeface="+mn-ea"/>
                          <a:cs typeface="Arial" pitchFamily="34" charset="0"/>
                        </a:rPr>
                        <a:t>Organisation</a:t>
                      </a:r>
                      <a:r>
                        <a:rPr lang="en-US" sz="1300" kern="1200" dirty="0" smtClean="0">
                          <a:solidFill>
                            <a:schemeClr val="tx1"/>
                          </a:solidFill>
                          <a:latin typeface="Arial" pitchFamily="34" charset="0"/>
                          <a:ea typeface="+mn-ea"/>
                          <a:cs typeface="Arial" pitchFamily="34" charset="0"/>
                        </a:rPr>
                        <a:t> or any Multilateral Financial Institution and </a:t>
                      </a:r>
                      <a:r>
                        <a:rPr lang="en-US" sz="1300" kern="1200" dirty="0" err="1" smtClean="0">
                          <a:solidFill>
                            <a:schemeClr val="tx1"/>
                          </a:solidFill>
                          <a:latin typeface="Arial" pitchFamily="34" charset="0"/>
                          <a:ea typeface="+mn-ea"/>
                          <a:cs typeface="Arial" pitchFamily="34" charset="0"/>
                        </a:rPr>
                        <a:t>Organisation</a:t>
                      </a:r>
                      <a:r>
                        <a:rPr lang="en-US" sz="1300" kern="1200" dirty="0" smtClean="0">
                          <a:solidFill>
                            <a:schemeClr val="tx1"/>
                          </a:solidFill>
                          <a:latin typeface="Arial" pitchFamily="34" charset="0"/>
                          <a:ea typeface="+mn-ea"/>
                          <a:cs typeface="Arial" pitchFamily="34" charset="0"/>
                        </a:rPr>
                        <a:t> notified under the United Nations (Privileges and Immunities) Act, 1947 (46 of 1947), Consulate or Embassy of foreign countries or any other person or class of persons, as notified under section 55, entitled to a refund of tax paid by it on inward supplies of goods or services or both, may make an application for such refund, in such form and manner as may be prescribed, before the expiry of </a:t>
                      </a:r>
                      <a:r>
                        <a:rPr lang="en-US" sz="1300" strike="sngStrike" kern="1200" dirty="0" smtClean="0">
                          <a:solidFill>
                            <a:srgbClr val="FF0000"/>
                          </a:solidFill>
                          <a:latin typeface="Arial" pitchFamily="34" charset="0"/>
                          <a:ea typeface="+mn-ea"/>
                          <a:cs typeface="Arial" pitchFamily="34" charset="0"/>
                        </a:rPr>
                        <a:t>six months</a:t>
                      </a:r>
                      <a:r>
                        <a:rPr lang="en-US" sz="1300" strike="noStrike" kern="1200" dirty="0" smtClean="0">
                          <a:solidFill>
                            <a:srgbClr val="FF0000"/>
                          </a:solidFill>
                          <a:latin typeface="Arial" pitchFamily="34" charset="0"/>
                          <a:ea typeface="+mn-ea"/>
                          <a:cs typeface="Arial" pitchFamily="34" charset="0"/>
                        </a:rPr>
                        <a:t> </a:t>
                      </a:r>
                      <a:r>
                        <a:rPr lang="en-US" sz="1300" kern="1200" dirty="0" smtClean="0">
                          <a:solidFill>
                            <a:srgbClr val="0000FF"/>
                          </a:solidFill>
                          <a:latin typeface="Arial" pitchFamily="34" charset="0"/>
                          <a:ea typeface="+mn-ea"/>
                          <a:cs typeface="Arial" pitchFamily="34" charset="0"/>
                        </a:rPr>
                        <a:t>two years </a:t>
                      </a:r>
                      <a:r>
                        <a:rPr lang="en-US" sz="1300" kern="1200" dirty="0" smtClean="0">
                          <a:solidFill>
                            <a:schemeClr val="tx1"/>
                          </a:solidFill>
                          <a:latin typeface="Arial" pitchFamily="34" charset="0"/>
                          <a:ea typeface="+mn-ea"/>
                          <a:cs typeface="Arial" pitchFamily="34" charset="0"/>
                        </a:rPr>
                        <a:t>from the last day of the quarter in which such supply was received. </a:t>
                      </a:r>
                      <a:endParaRPr lang="en-US" sz="1300" kern="1200" dirty="0">
                        <a:solidFill>
                          <a:schemeClr val="tx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300" kern="1200" dirty="0" smtClean="0">
                          <a:solidFill>
                            <a:schemeClr val="dk1"/>
                          </a:solidFill>
                          <a:latin typeface="Arial" pitchFamily="34" charset="0"/>
                          <a:ea typeface="+mn-ea"/>
                          <a:cs typeface="Arial" pitchFamily="34" charset="0"/>
                        </a:rPr>
                        <a:t>Timelines increased </a:t>
                      </a:r>
                      <a:endParaRPr lang="en-US" sz="1300" kern="1200" dirty="0" smtClean="0">
                        <a:solidFill>
                          <a:schemeClr val="dk1"/>
                        </a:solidFill>
                        <a:latin typeface="Arial" pitchFamily="34" charset="0"/>
                        <a:ea typeface="+mn-ea"/>
                        <a:cs typeface="Arial"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n-US" sz="1300" kern="1200" dirty="0">
                        <a:solidFill>
                          <a:schemeClr val="tx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r>
            </a:tbl>
          </a:graphicData>
        </a:graphic>
      </p:graphicFrame>
      <p:sp>
        <p:nvSpPr>
          <p:cNvPr id="9" name="Title 1"/>
          <p:cNvSpPr txBox="1">
            <a:spLocks/>
          </p:cNvSpPr>
          <p:nvPr/>
        </p:nvSpPr>
        <p:spPr>
          <a:xfrm>
            <a:off x="437317" y="428604"/>
            <a:ext cx="11287204" cy="790596"/>
          </a:xfrm>
          <a:prstGeom prst="rect">
            <a:avLst/>
          </a:prstGeom>
        </p:spPr>
        <p:txBody>
          <a:bodyPr>
            <a:noAutofit/>
          </a:bodyPr>
          <a:lstStyle/>
          <a:p>
            <a:pPr marL="514800" marR="5080" lvl="0" indent="-525600" algn="ctr">
              <a:spcBef>
                <a:spcPts val="100"/>
              </a:spcBef>
              <a:tabLst>
                <a:tab pos="286989" algn="l"/>
              </a:tabLst>
              <a:defRPr/>
            </a:pPr>
            <a:r>
              <a:rPr lang="en-US" sz="4400" b="1" spc="-35" dirty="0" smtClean="0">
                <a:solidFill>
                  <a:srgbClr val="00B050"/>
                </a:solidFill>
                <a:latin typeface="Castellar" pitchFamily="18" charset="0"/>
                <a:ea typeface="MS PGothic" pitchFamily="34" charset="-128"/>
                <a:cs typeface="Arial MT"/>
              </a:rPr>
              <a:t>Finance Bill 2022</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p:cNvSpPr txBox="1"/>
          <p:nvPr/>
        </p:nvSpPr>
        <p:spPr>
          <a:xfrm>
            <a:off x="898282" y="1143001"/>
            <a:ext cx="10365275" cy="359925"/>
          </a:xfrm>
          <a:prstGeom prst="rect">
            <a:avLst/>
          </a:prstGeom>
        </p:spPr>
        <p:txBody>
          <a:bodyPr vert="horz" wrap="square" lIns="0" tIns="13544" rIns="0" bIns="0" rtlCol="0">
            <a:spAutoFit/>
          </a:bodyPr>
          <a:lstStyle/>
          <a:p>
            <a:pPr marL="561391" marR="5418" indent="-548524" algn="just">
              <a:lnSpc>
                <a:spcPts val="2666"/>
              </a:lnSpc>
              <a:spcBef>
                <a:spcPts val="319"/>
              </a:spcBef>
              <a:spcAft>
                <a:spcPts val="640"/>
              </a:spcAft>
              <a:buClr>
                <a:srgbClr val="FF0000"/>
              </a:buClr>
              <a:buSzPct val="84615"/>
              <a:tabLst>
                <a:tab pos="306091" algn="l"/>
              </a:tabLst>
            </a:pPr>
            <a:r>
              <a:rPr lang="en-US" spc="-37" dirty="0">
                <a:solidFill>
                  <a:srgbClr val="254134"/>
                </a:solidFill>
                <a:latin typeface="Arial MT"/>
                <a:cs typeface="Arial MT"/>
              </a:rPr>
              <a:t>		</a:t>
            </a:r>
            <a:endParaRPr lang="en-US" spc="-37" dirty="0">
              <a:solidFill>
                <a:srgbClr val="160C96"/>
              </a:solidFill>
              <a:latin typeface="Arial MT"/>
              <a:ea typeface="MS PGothic" pitchFamily="34" charset="-128"/>
              <a:cs typeface="Arial MT"/>
            </a:endParaRPr>
          </a:p>
        </p:txBody>
      </p:sp>
      <p:sp>
        <p:nvSpPr>
          <p:cNvPr id="8" name="object 2"/>
          <p:cNvSpPr txBox="1"/>
          <p:nvPr/>
        </p:nvSpPr>
        <p:spPr>
          <a:xfrm>
            <a:off x="608093" y="1142984"/>
            <a:ext cx="10908800" cy="413786"/>
          </a:xfrm>
          <a:prstGeom prst="rect">
            <a:avLst/>
          </a:prstGeom>
        </p:spPr>
        <p:txBody>
          <a:bodyPr vert="horz" wrap="square" lIns="0" tIns="13544" rIns="0" bIns="0" rtlCol="0">
            <a:spAutoFit/>
          </a:bodyPr>
          <a:lstStyle/>
          <a:p>
            <a:pPr marL="305447" marR="5418" lvl="0" indent="-292578" algn="ctr">
              <a:spcBef>
                <a:spcPts val="106"/>
              </a:spcBef>
              <a:buClr>
                <a:srgbClr val="001F60"/>
              </a:buClr>
              <a:buSzPct val="84615"/>
              <a:tabLst>
                <a:tab pos="306123" algn="l"/>
              </a:tabLst>
            </a:pPr>
            <a:r>
              <a:rPr lang="en-IN" sz="2600" b="1" spc="-37" dirty="0" smtClean="0">
                <a:solidFill>
                  <a:srgbClr val="F79646">
                    <a:lumMod val="50000"/>
                  </a:srgbClr>
                </a:solidFill>
                <a:latin typeface="Arial MT"/>
                <a:cs typeface="Arial MT"/>
              </a:rPr>
              <a:t>Proposed Changes in CGST Act</a:t>
            </a:r>
            <a:endParaRPr lang="en-IN" sz="2600" b="1" spc="-37" dirty="0">
              <a:solidFill>
                <a:srgbClr val="F79646">
                  <a:lumMod val="50000"/>
                </a:srgbClr>
              </a:solidFill>
              <a:latin typeface="Arial MT"/>
              <a:cs typeface="Arial MT"/>
            </a:endParaRPr>
          </a:p>
        </p:txBody>
      </p:sp>
      <p:graphicFrame>
        <p:nvGraphicFramePr>
          <p:cNvPr id="5" name="Table 4"/>
          <p:cNvGraphicFramePr>
            <a:graphicFrameLocks noGrp="1"/>
          </p:cNvGraphicFramePr>
          <p:nvPr/>
        </p:nvGraphicFramePr>
        <p:xfrm>
          <a:off x="580189" y="1643055"/>
          <a:ext cx="11001455" cy="2585888"/>
        </p:xfrm>
        <a:graphic>
          <a:graphicData uri="http://schemas.openxmlformats.org/drawingml/2006/table">
            <a:tbl>
              <a:tblPr>
                <a:tableStyleId>{775DCB02-9BB8-47FD-8907-85C794F793BA}</a:tableStyleId>
              </a:tblPr>
              <a:tblGrid>
                <a:gridCol w="1214450">
                  <a:extLst>
                    <a:ext uri="{9D8B030D-6E8A-4147-A177-3AD203B41FA5}">
                      <a16:colId xmlns:a16="http://schemas.microsoft.com/office/drawing/2014/main" xmlns="" val="20003"/>
                    </a:ext>
                  </a:extLst>
                </a:gridCol>
                <a:gridCol w="2571768"/>
                <a:gridCol w="5715040"/>
                <a:gridCol w="1500197"/>
              </a:tblGrid>
              <a:tr h="186794">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a:solidFill>
                            <a:srgbClr val="A51B87"/>
                          </a:solidFill>
                          <a:latin typeface="Arial" pitchFamily="34" charset="0"/>
                          <a:ea typeface="+mn-ea"/>
                          <a:cs typeface="Arial" pitchFamily="34" charset="0"/>
                        </a:rPr>
                        <a:t>Description</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Amendment</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Amended Law</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Analysis</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extLst>
                  <a:ext uri="{0D108BD9-81ED-4DB2-BD59-A6C34878D82A}">
                    <a16:rowId xmlns:a16="http://schemas.microsoft.com/office/drawing/2014/main" xmlns="" val="10000"/>
                  </a:ext>
                </a:extLst>
              </a:tr>
              <a:tr h="631952">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dk1"/>
                          </a:solidFill>
                          <a:latin typeface="Arial" pitchFamily="34" charset="0"/>
                          <a:ea typeface="+mn-ea"/>
                          <a:cs typeface="Arial" pitchFamily="34" charset="0"/>
                        </a:rPr>
                        <a:t>Clause 112</a:t>
                      </a:r>
                      <a:r>
                        <a:rPr lang="en-US" sz="1300" kern="1200" baseline="0" dirty="0" smtClean="0">
                          <a:solidFill>
                            <a:schemeClr val="dk1"/>
                          </a:solidFill>
                          <a:latin typeface="Arial" pitchFamily="34" charset="0"/>
                          <a:ea typeface="+mn-ea"/>
                          <a:cs typeface="Arial" pitchFamily="34" charset="0"/>
                        </a:rPr>
                        <a:t> </a:t>
                      </a:r>
                      <a:r>
                        <a:rPr lang="en-US" sz="1300" kern="1200" dirty="0" smtClean="0">
                          <a:solidFill>
                            <a:schemeClr val="dk1"/>
                          </a:solidFill>
                          <a:latin typeface="Arial" pitchFamily="34" charset="0"/>
                          <a:ea typeface="+mn-ea"/>
                          <a:cs typeface="Arial" pitchFamily="34" charset="0"/>
                        </a:rPr>
                        <a:t>- Amendment of section 54. </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chemeClr val="dk1"/>
                          </a:solidFill>
                          <a:latin typeface="Arial" pitchFamily="34" charset="0"/>
                          <a:ea typeface="+mn-ea"/>
                          <a:cs typeface="Arial" pitchFamily="34" charset="0"/>
                        </a:rPr>
                        <a:t>In section 54 of the CGST Act, –</a:t>
                      </a:r>
                    </a:p>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chemeClr val="dk1"/>
                          </a:solidFill>
                          <a:latin typeface="Arial" pitchFamily="34" charset="0"/>
                          <a:ea typeface="+mn-ea"/>
                          <a:cs typeface="Arial" pitchFamily="34" charset="0"/>
                        </a:rPr>
                        <a:t>(c) in sub-section (10), the words, brackets and figure “under sub-section (3)” shall be omitted;</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tx1"/>
                          </a:solidFill>
                          <a:latin typeface="Arial" pitchFamily="34" charset="0"/>
                          <a:ea typeface="+mn-ea"/>
                          <a:cs typeface="Arial" pitchFamily="34" charset="0"/>
                        </a:rPr>
                        <a:t>(10) Where any refund is due </a:t>
                      </a:r>
                      <a:r>
                        <a:rPr lang="en-US" sz="1300" strike="sngStrike" kern="1200" dirty="0" smtClean="0">
                          <a:solidFill>
                            <a:srgbClr val="FF0000"/>
                          </a:solidFill>
                          <a:latin typeface="Arial" pitchFamily="34" charset="0"/>
                          <a:ea typeface="+mn-ea"/>
                          <a:cs typeface="Arial" pitchFamily="34" charset="0"/>
                        </a:rPr>
                        <a:t>under sub-section (3)</a:t>
                      </a:r>
                      <a:r>
                        <a:rPr lang="en-US" sz="1300" kern="1200" dirty="0" smtClean="0">
                          <a:solidFill>
                            <a:schemeClr val="tx1"/>
                          </a:solidFill>
                          <a:latin typeface="Arial" pitchFamily="34" charset="0"/>
                          <a:ea typeface="+mn-ea"/>
                          <a:cs typeface="Arial" pitchFamily="34" charset="0"/>
                        </a:rPr>
                        <a:t> to a registered person who has defaulted in furnishing any return or who is required to pay any tax, interest or penalty, which has not been stayed by any court, Tribunal or Appellate Authority by the specified date, the proper officer may— </a:t>
                      </a:r>
                    </a:p>
                    <a:p>
                      <a:pPr marL="342900" marR="0" indent="-342900" algn="just" defTabSz="914400" rtl="0" eaLnBrk="1" fontAlgn="auto" latinLnBrk="0" hangingPunct="1">
                        <a:lnSpc>
                          <a:spcPct val="100000"/>
                        </a:lnSpc>
                        <a:spcBef>
                          <a:spcPts val="0"/>
                        </a:spcBef>
                        <a:spcAft>
                          <a:spcPts val="0"/>
                        </a:spcAft>
                        <a:buClrTx/>
                        <a:buSzTx/>
                        <a:buFontTx/>
                        <a:buAutoNum type="alphaLcParenBoth"/>
                        <a:tabLst/>
                        <a:defRPr/>
                      </a:pPr>
                      <a:r>
                        <a:rPr lang="en-US" sz="1300" kern="1200" dirty="0" smtClean="0">
                          <a:solidFill>
                            <a:schemeClr val="tx1"/>
                          </a:solidFill>
                          <a:latin typeface="Arial" pitchFamily="34" charset="0"/>
                          <a:ea typeface="+mn-ea"/>
                          <a:cs typeface="Arial" pitchFamily="34" charset="0"/>
                        </a:rPr>
                        <a:t>withhold payment of refund due until the said person has furnished the return or paid the tax, interest or penalty, as the case may be; </a:t>
                      </a:r>
                    </a:p>
                    <a:p>
                      <a:pPr marL="342900" marR="0" indent="-342900" algn="just" defTabSz="914400" rtl="0" eaLnBrk="1" fontAlgn="auto" latinLnBrk="0" hangingPunct="1">
                        <a:lnSpc>
                          <a:spcPct val="100000"/>
                        </a:lnSpc>
                        <a:spcBef>
                          <a:spcPts val="0"/>
                        </a:spcBef>
                        <a:spcAft>
                          <a:spcPts val="0"/>
                        </a:spcAft>
                        <a:buClrTx/>
                        <a:buSzTx/>
                        <a:buFontTx/>
                        <a:buAutoNum type="alphaLcParenBoth"/>
                        <a:tabLst/>
                        <a:defRPr/>
                      </a:pPr>
                      <a:r>
                        <a:rPr lang="en-US" sz="1300" kern="1200" dirty="0" smtClean="0">
                          <a:solidFill>
                            <a:schemeClr val="tx1"/>
                          </a:solidFill>
                          <a:latin typeface="Arial" pitchFamily="34" charset="0"/>
                          <a:ea typeface="+mn-ea"/>
                          <a:cs typeface="Arial" pitchFamily="34" charset="0"/>
                        </a:rPr>
                        <a:t>deduct from the refund due, any tax, interest, penalty, fee or any other amount which the taxable person is liable to pay but which remains unpaid under this Act or under the existing law. </a:t>
                      </a:r>
                    </a:p>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tx1"/>
                          </a:solidFill>
                          <a:latin typeface="Arial" pitchFamily="34" charset="0"/>
                          <a:ea typeface="+mn-ea"/>
                          <a:cs typeface="Arial" pitchFamily="34" charset="0"/>
                        </a:rPr>
                        <a:t>Explanation.—For the purposes of this sub-section, the expression "specified date" shall mean the last date for filing an appeal under this Act.</a:t>
                      </a:r>
                      <a:endParaRPr lang="en-US" sz="1300" kern="1200" dirty="0">
                        <a:solidFill>
                          <a:schemeClr val="tx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300" kern="1200" dirty="0" smtClean="0">
                          <a:solidFill>
                            <a:schemeClr val="tx1"/>
                          </a:solidFill>
                          <a:latin typeface="Arial" pitchFamily="34" charset="0"/>
                          <a:ea typeface="+mn-ea"/>
                          <a:cs typeface="Arial" pitchFamily="34" charset="0"/>
                        </a:rPr>
                        <a:t>Power to withhold refunds expanded to all types of refunds</a:t>
                      </a:r>
                      <a:endParaRPr lang="en-US" sz="1300" kern="1200" dirty="0">
                        <a:solidFill>
                          <a:schemeClr val="tx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r>
            </a:tbl>
          </a:graphicData>
        </a:graphic>
      </p:graphicFrame>
      <p:sp>
        <p:nvSpPr>
          <p:cNvPr id="9" name="Title 1"/>
          <p:cNvSpPr txBox="1">
            <a:spLocks/>
          </p:cNvSpPr>
          <p:nvPr/>
        </p:nvSpPr>
        <p:spPr>
          <a:xfrm>
            <a:off x="437317" y="428604"/>
            <a:ext cx="11287204" cy="790596"/>
          </a:xfrm>
          <a:prstGeom prst="rect">
            <a:avLst/>
          </a:prstGeom>
        </p:spPr>
        <p:txBody>
          <a:bodyPr>
            <a:noAutofit/>
          </a:bodyPr>
          <a:lstStyle/>
          <a:p>
            <a:pPr marL="514800" marR="5080" lvl="0" indent="-525600" algn="ctr">
              <a:spcBef>
                <a:spcPts val="100"/>
              </a:spcBef>
              <a:tabLst>
                <a:tab pos="286989" algn="l"/>
              </a:tabLst>
              <a:defRPr/>
            </a:pPr>
            <a:r>
              <a:rPr lang="en-US" sz="4400" b="1" spc="-35" dirty="0" smtClean="0">
                <a:solidFill>
                  <a:srgbClr val="00B050"/>
                </a:solidFill>
                <a:latin typeface="Castellar" pitchFamily="18" charset="0"/>
                <a:ea typeface="MS PGothic" pitchFamily="34" charset="-128"/>
                <a:cs typeface="Arial MT"/>
              </a:rPr>
              <a:t>Finance Bill 2022</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p:cNvSpPr txBox="1"/>
          <p:nvPr/>
        </p:nvSpPr>
        <p:spPr>
          <a:xfrm>
            <a:off x="898282" y="1143001"/>
            <a:ext cx="10365275" cy="359925"/>
          </a:xfrm>
          <a:prstGeom prst="rect">
            <a:avLst/>
          </a:prstGeom>
        </p:spPr>
        <p:txBody>
          <a:bodyPr vert="horz" wrap="square" lIns="0" tIns="13544" rIns="0" bIns="0" rtlCol="0">
            <a:spAutoFit/>
          </a:bodyPr>
          <a:lstStyle/>
          <a:p>
            <a:pPr marL="561391" marR="5418" indent="-548524" algn="just">
              <a:lnSpc>
                <a:spcPts val="2666"/>
              </a:lnSpc>
              <a:spcBef>
                <a:spcPts val="319"/>
              </a:spcBef>
              <a:spcAft>
                <a:spcPts val="640"/>
              </a:spcAft>
              <a:buClr>
                <a:srgbClr val="FF0000"/>
              </a:buClr>
              <a:buSzPct val="84615"/>
              <a:tabLst>
                <a:tab pos="306091" algn="l"/>
              </a:tabLst>
            </a:pPr>
            <a:r>
              <a:rPr lang="en-US" spc="-37" dirty="0">
                <a:solidFill>
                  <a:srgbClr val="254134"/>
                </a:solidFill>
                <a:latin typeface="Arial MT"/>
                <a:cs typeface="Arial MT"/>
              </a:rPr>
              <a:t>		</a:t>
            </a:r>
            <a:endParaRPr lang="en-US" spc="-37" dirty="0">
              <a:solidFill>
                <a:srgbClr val="160C96"/>
              </a:solidFill>
              <a:latin typeface="Arial MT"/>
              <a:ea typeface="MS PGothic" pitchFamily="34" charset="-128"/>
              <a:cs typeface="Arial MT"/>
            </a:endParaRPr>
          </a:p>
        </p:txBody>
      </p:sp>
      <p:sp>
        <p:nvSpPr>
          <p:cNvPr id="8" name="object 2"/>
          <p:cNvSpPr txBox="1"/>
          <p:nvPr/>
        </p:nvSpPr>
        <p:spPr>
          <a:xfrm>
            <a:off x="608093" y="1142984"/>
            <a:ext cx="10908800" cy="413786"/>
          </a:xfrm>
          <a:prstGeom prst="rect">
            <a:avLst/>
          </a:prstGeom>
        </p:spPr>
        <p:txBody>
          <a:bodyPr vert="horz" wrap="square" lIns="0" tIns="13544" rIns="0" bIns="0" rtlCol="0">
            <a:spAutoFit/>
          </a:bodyPr>
          <a:lstStyle/>
          <a:p>
            <a:pPr marL="305447" marR="5418" lvl="0" indent="-292578" algn="ctr">
              <a:spcBef>
                <a:spcPts val="106"/>
              </a:spcBef>
              <a:buClr>
                <a:srgbClr val="001F60"/>
              </a:buClr>
              <a:buSzPct val="84615"/>
              <a:tabLst>
                <a:tab pos="306123" algn="l"/>
              </a:tabLst>
            </a:pPr>
            <a:r>
              <a:rPr lang="en-IN" sz="2600" b="1" spc="-37" dirty="0" smtClean="0">
                <a:solidFill>
                  <a:srgbClr val="F79646">
                    <a:lumMod val="50000"/>
                  </a:srgbClr>
                </a:solidFill>
                <a:latin typeface="Arial MT"/>
                <a:cs typeface="Arial MT"/>
              </a:rPr>
              <a:t>Proposed Changes in CGST Act</a:t>
            </a:r>
            <a:endParaRPr lang="en-IN" sz="2600" b="1" spc="-37" dirty="0">
              <a:solidFill>
                <a:srgbClr val="F79646">
                  <a:lumMod val="50000"/>
                </a:srgbClr>
              </a:solidFill>
              <a:latin typeface="Arial MT"/>
              <a:cs typeface="Arial MT"/>
            </a:endParaRPr>
          </a:p>
        </p:txBody>
      </p:sp>
      <p:graphicFrame>
        <p:nvGraphicFramePr>
          <p:cNvPr id="5" name="Table 4"/>
          <p:cNvGraphicFramePr>
            <a:graphicFrameLocks noGrp="1"/>
          </p:cNvGraphicFramePr>
          <p:nvPr/>
        </p:nvGraphicFramePr>
        <p:xfrm>
          <a:off x="580189" y="1643055"/>
          <a:ext cx="11001455" cy="3260850"/>
        </p:xfrm>
        <a:graphic>
          <a:graphicData uri="http://schemas.openxmlformats.org/drawingml/2006/table">
            <a:tbl>
              <a:tblPr>
                <a:tableStyleId>{775DCB02-9BB8-47FD-8907-85C794F793BA}</a:tableStyleId>
              </a:tblPr>
              <a:tblGrid>
                <a:gridCol w="1214450">
                  <a:extLst>
                    <a:ext uri="{9D8B030D-6E8A-4147-A177-3AD203B41FA5}">
                      <a16:colId xmlns:a16="http://schemas.microsoft.com/office/drawing/2014/main" xmlns="" val="20003"/>
                    </a:ext>
                  </a:extLst>
                </a:gridCol>
                <a:gridCol w="2428892"/>
                <a:gridCol w="6154909"/>
                <a:gridCol w="1203204"/>
              </a:tblGrid>
              <a:tr h="186794">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a:solidFill>
                            <a:srgbClr val="A51B87"/>
                          </a:solidFill>
                          <a:latin typeface="Arial" pitchFamily="34" charset="0"/>
                          <a:ea typeface="+mn-ea"/>
                          <a:cs typeface="Arial" pitchFamily="34" charset="0"/>
                        </a:rPr>
                        <a:t>Description</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Amendment</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Amended Law</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Analysis</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extLst>
                  <a:ext uri="{0D108BD9-81ED-4DB2-BD59-A6C34878D82A}">
                    <a16:rowId xmlns:a16="http://schemas.microsoft.com/office/drawing/2014/main" xmlns="" val="10000"/>
                  </a:ext>
                </a:extLst>
              </a:tr>
              <a:tr h="631952">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dk1"/>
                          </a:solidFill>
                          <a:latin typeface="Arial" pitchFamily="34" charset="0"/>
                          <a:ea typeface="+mn-ea"/>
                          <a:cs typeface="Arial" pitchFamily="34" charset="0"/>
                        </a:rPr>
                        <a:t>Clause 112</a:t>
                      </a:r>
                      <a:r>
                        <a:rPr lang="en-US" sz="1300" kern="1200" baseline="0" dirty="0" smtClean="0">
                          <a:solidFill>
                            <a:schemeClr val="dk1"/>
                          </a:solidFill>
                          <a:latin typeface="Arial" pitchFamily="34" charset="0"/>
                          <a:ea typeface="+mn-ea"/>
                          <a:cs typeface="Arial" pitchFamily="34" charset="0"/>
                        </a:rPr>
                        <a:t> </a:t>
                      </a:r>
                      <a:r>
                        <a:rPr lang="en-US" sz="1300" kern="1200" dirty="0" smtClean="0">
                          <a:solidFill>
                            <a:schemeClr val="dk1"/>
                          </a:solidFill>
                          <a:latin typeface="Arial" pitchFamily="34" charset="0"/>
                          <a:ea typeface="+mn-ea"/>
                          <a:cs typeface="Arial" pitchFamily="34" charset="0"/>
                        </a:rPr>
                        <a:t>- Amendment of section 54. </a:t>
                      </a:r>
                    </a:p>
                  </a:txBody>
                  <a:tcPr marL="110639" marR="110639" marT="40301" marB="40301">
                    <a:lnR w="12700" cap="flat" cmpd="sng" algn="ctr">
                      <a:solidFill>
                        <a:schemeClr val="accent4"/>
                      </a:solidFill>
                      <a:prstDash val="solid"/>
                      <a:round/>
                      <a:headEnd type="none" w="med" len="med"/>
                      <a:tailEnd type="none" w="med" len="med"/>
                    </a:lnR>
                  </a:tcPr>
                </a:tc>
                <a:tc gridSpan="2">
                  <a:txBody>
                    <a:bodyPr/>
                    <a:lstStyle/>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chemeClr val="dk1"/>
                          </a:solidFill>
                          <a:latin typeface="Arial" pitchFamily="34" charset="0"/>
                          <a:ea typeface="+mn-ea"/>
                          <a:cs typeface="Arial" pitchFamily="34" charset="0"/>
                        </a:rPr>
                        <a:t>In section 54 of the CGST Act, –</a:t>
                      </a:r>
                    </a:p>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chemeClr val="dk1"/>
                          </a:solidFill>
                          <a:latin typeface="Arial" pitchFamily="34" charset="0"/>
                          <a:ea typeface="+mn-ea"/>
                          <a:cs typeface="Arial" pitchFamily="34" charset="0"/>
                        </a:rPr>
                        <a:t>(d) in the Explanation, in clause (2), after sub-clause (b), the following sub-clause shall be inserted, namely:–– </a:t>
                      </a:r>
                    </a:p>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rgbClr val="0000FF"/>
                          </a:solidFill>
                          <a:latin typeface="Arial" pitchFamily="34" charset="0"/>
                          <a:ea typeface="+mn-ea"/>
                          <a:cs typeface="Arial" pitchFamily="34" charset="0"/>
                        </a:rPr>
                        <a:t>“(</a:t>
                      </a:r>
                      <a:r>
                        <a:rPr lang="en-US" sz="1300" kern="1200" dirty="0" err="1" smtClean="0">
                          <a:solidFill>
                            <a:srgbClr val="0000FF"/>
                          </a:solidFill>
                          <a:latin typeface="Arial" pitchFamily="34" charset="0"/>
                          <a:ea typeface="+mn-ea"/>
                          <a:cs typeface="Arial" pitchFamily="34" charset="0"/>
                        </a:rPr>
                        <a:t>ba</a:t>
                      </a:r>
                      <a:r>
                        <a:rPr lang="en-US" sz="1300" kern="1200" dirty="0" smtClean="0">
                          <a:solidFill>
                            <a:srgbClr val="0000FF"/>
                          </a:solidFill>
                          <a:latin typeface="Arial" pitchFamily="34" charset="0"/>
                          <a:ea typeface="+mn-ea"/>
                          <a:cs typeface="Arial" pitchFamily="34" charset="0"/>
                        </a:rPr>
                        <a:t>) in case of zero-rated supply of goods or services or both to a Special Economic Zone developer or a Special Economic Zone unit where a refund of tax paid is available in respect of such supplies themselves, or as the case may be, the inputs or input services used in such supplies, the due date for furnishing of return under section 39 in respect of such supplies;”.</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hMerge="1">
                  <a:txBody>
                    <a:bodyPr/>
                    <a:lstStyle/>
                    <a:p>
                      <a:endParaRPr lang="en-US"/>
                    </a:p>
                  </a:txBody>
                  <a:tcPr/>
                </a:tc>
                <a:tc>
                  <a:txBody>
                    <a:bodyPr/>
                    <a:lstStyle/>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1300" kern="1200" dirty="0" smtClean="0">
                          <a:solidFill>
                            <a:schemeClr val="tx1"/>
                          </a:solidFill>
                          <a:latin typeface="Arial" pitchFamily="34" charset="0"/>
                          <a:ea typeface="+mn-ea"/>
                          <a:cs typeface="Arial" pitchFamily="34" charset="0"/>
                        </a:rPr>
                        <a:t>To amend relevant date for </a:t>
                      </a:r>
                      <a:r>
                        <a:rPr lang="en-US" sz="1300" kern="1200" dirty="0" smtClean="0">
                          <a:solidFill>
                            <a:schemeClr val="tx1"/>
                          </a:solidFill>
                          <a:latin typeface="Arial" pitchFamily="34" charset="0"/>
                          <a:ea typeface="+mn-ea"/>
                          <a:cs typeface="Arial" pitchFamily="34" charset="0"/>
                        </a:rPr>
                        <a:t>of zero-rated supply to SEZ </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r>
              <a:tr h="631952">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dk1"/>
                          </a:solidFill>
                          <a:latin typeface="Arial" pitchFamily="34" charset="0"/>
                          <a:ea typeface="+mn-ea"/>
                          <a:cs typeface="Arial" pitchFamily="34" charset="0"/>
                        </a:rPr>
                        <a:t>Clause 113</a:t>
                      </a:r>
                      <a:r>
                        <a:rPr lang="en-US" sz="1300" kern="1200" baseline="0" dirty="0" smtClean="0">
                          <a:solidFill>
                            <a:schemeClr val="dk1"/>
                          </a:solidFill>
                          <a:latin typeface="Arial" pitchFamily="34" charset="0"/>
                          <a:ea typeface="+mn-ea"/>
                          <a:cs typeface="Arial" pitchFamily="34" charset="0"/>
                        </a:rPr>
                        <a:t> </a:t>
                      </a:r>
                      <a:r>
                        <a:rPr lang="en-US" sz="1300" kern="1200" dirty="0" smtClean="0">
                          <a:solidFill>
                            <a:schemeClr val="dk1"/>
                          </a:solidFill>
                          <a:latin typeface="Arial" pitchFamily="34" charset="0"/>
                          <a:ea typeface="+mn-ea"/>
                          <a:cs typeface="Arial" pitchFamily="34" charset="0"/>
                        </a:rPr>
                        <a:t>- Amendment of section 168. </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chemeClr val="dk1"/>
                          </a:solidFill>
                          <a:latin typeface="Arial" pitchFamily="34" charset="0"/>
                          <a:ea typeface="+mn-ea"/>
                          <a:cs typeface="Arial" pitchFamily="34" charset="0"/>
                        </a:rPr>
                        <a:t>In section 168 of the Central Goods and Services Tax Act, in sub-section (2), the words, brackets and figures “subsection (2) of section 38,” shall be omitted. </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chemeClr val="dk1"/>
                          </a:solidFill>
                          <a:latin typeface="Arial" pitchFamily="34" charset="0"/>
                          <a:ea typeface="+mn-ea"/>
                          <a:cs typeface="Arial" pitchFamily="34" charset="0"/>
                        </a:rPr>
                        <a:t>(2) The Commissioner specified in clause (91) of section 2, sub-section (3) of section 5, clause (b) of sub-section (9) of section 25, sub-sections (3) and (4) of section 35, sub-section (1) of section 37, </a:t>
                      </a:r>
                      <a:r>
                        <a:rPr lang="en-US" sz="1300" strike="sngStrike" kern="1200" dirty="0" smtClean="0">
                          <a:solidFill>
                            <a:srgbClr val="FF0000"/>
                          </a:solidFill>
                          <a:latin typeface="Arial" pitchFamily="34" charset="0"/>
                          <a:ea typeface="+mn-ea"/>
                          <a:cs typeface="Arial" pitchFamily="34" charset="0"/>
                        </a:rPr>
                        <a:t>sub-section (2) of section 38</a:t>
                      </a:r>
                      <a:r>
                        <a:rPr lang="en-US" sz="1300" kern="1200" dirty="0" smtClean="0">
                          <a:solidFill>
                            <a:schemeClr val="dk1"/>
                          </a:solidFill>
                          <a:latin typeface="Arial" pitchFamily="34" charset="0"/>
                          <a:ea typeface="+mn-ea"/>
                          <a:cs typeface="Arial" pitchFamily="34" charset="0"/>
                        </a:rPr>
                        <a:t>, sub-section (6) of section 39, section 44, sub-sections (4) and (5) of section 52, sub-section (1) of section 143, except the second proviso thereof, clause (l) of sub-section (3) of section 158 and section 167 shall mean a Commissioner or Joint Secretary posted in the Board and such Commissioner or Joint Secretary shall exercise the powers specified in the said sections with the approval of the Board. </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1300" kern="1200" dirty="0" smtClean="0">
                          <a:solidFill>
                            <a:schemeClr val="dk1"/>
                          </a:solidFill>
                          <a:latin typeface="Arial" pitchFamily="34" charset="0"/>
                          <a:ea typeface="+mn-ea"/>
                          <a:cs typeface="Arial" pitchFamily="34" charset="0"/>
                        </a:rPr>
                        <a:t>To</a:t>
                      </a:r>
                      <a:r>
                        <a:rPr lang="en-IN" sz="1300" kern="1200" baseline="0" dirty="0" smtClean="0">
                          <a:solidFill>
                            <a:schemeClr val="dk1"/>
                          </a:solidFill>
                          <a:latin typeface="Arial" pitchFamily="34" charset="0"/>
                          <a:ea typeface="+mn-ea"/>
                          <a:cs typeface="Arial" pitchFamily="34" charset="0"/>
                        </a:rPr>
                        <a:t> give impact to provisions of amended Section 38</a:t>
                      </a:r>
                      <a:endParaRPr lang="en-US" sz="1300" kern="1200" dirty="0" smtClean="0">
                        <a:solidFill>
                          <a:schemeClr val="dk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r>
            </a:tbl>
          </a:graphicData>
        </a:graphic>
      </p:graphicFrame>
      <p:sp>
        <p:nvSpPr>
          <p:cNvPr id="9" name="Title 1"/>
          <p:cNvSpPr txBox="1">
            <a:spLocks/>
          </p:cNvSpPr>
          <p:nvPr/>
        </p:nvSpPr>
        <p:spPr>
          <a:xfrm>
            <a:off x="437317" y="428604"/>
            <a:ext cx="11287204" cy="790596"/>
          </a:xfrm>
          <a:prstGeom prst="rect">
            <a:avLst/>
          </a:prstGeom>
        </p:spPr>
        <p:txBody>
          <a:bodyPr>
            <a:noAutofit/>
          </a:bodyPr>
          <a:lstStyle/>
          <a:p>
            <a:pPr marL="514800" marR="5080" lvl="0" indent="-525600" algn="ctr">
              <a:spcBef>
                <a:spcPts val="100"/>
              </a:spcBef>
              <a:tabLst>
                <a:tab pos="286989" algn="l"/>
              </a:tabLst>
              <a:defRPr/>
            </a:pPr>
            <a:r>
              <a:rPr lang="en-US" sz="4400" b="1" spc="-35" dirty="0" smtClean="0">
                <a:solidFill>
                  <a:srgbClr val="00B050"/>
                </a:solidFill>
                <a:latin typeface="Castellar" pitchFamily="18" charset="0"/>
                <a:ea typeface="MS PGothic" pitchFamily="34" charset="-128"/>
                <a:cs typeface="Arial MT"/>
              </a:rPr>
              <a:t>Finance Bill 2022</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p:cNvSpPr txBox="1"/>
          <p:nvPr/>
        </p:nvSpPr>
        <p:spPr>
          <a:xfrm>
            <a:off x="898282" y="1143001"/>
            <a:ext cx="10365275" cy="359925"/>
          </a:xfrm>
          <a:prstGeom prst="rect">
            <a:avLst/>
          </a:prstGeom>
        </p:spPr>
        <p:txBody>
          <a:bodyPr vert="horz" wrap="square" lIns="0" tIns="13544" rIns="0" bIns="0" rtlCol="0">
            <a:spAutoFit/>
          </a:bodyPr>
          <a:lstStyle/>
          <a:p>
            <a:pPr marL="561391" marR="5418" indent="-548524" algn="just">
              <a:lnSpc>
                <a:spcPts val="2666"/>
              </a:lnSpc>
              <a:spcBef>
                <a:spcPts val="319"/>
              </a:spcBef>
              <a:spcAft>
                <a:spcPts val="640"/>
              </a:spcAft>
              <a:buClr>
                <a:srgbClr val="FF0000"/>
              </a:buClr>
              <a:buSzPct val="84615"/>
              <a:tabLst>
                <a:tab pos="306091" algn="l"/>
              </a:tabLst>
            </a:pPr>
            <a:r>
              <a:rPr lang="en-US" spc="-37" dirty="0">
                <a:solidFill>
                  <a:srgbClr val="254134"/>
                </a:solidFill>
                <a:latin typeface="Arial MT"/>
                <a:cs typeface="Arial MT"/>
              </a:rPr>
              <a:t>		</a:t>
            </a:r>
            <a:endParaRPr lang="en-US" spc="-37" dirty="0">
              <a:solidFill>
                <a:srgbClr val="160C96"/>
              </a:solidFill>
              <a:latin typeface="Arial MT"/>
              <a:ea typeface="MS PGothic" pitchFamily="34" charset="-128"/>
              <a:cs typeface="Arial MT"/>
            </a:endParaRPr>
          </a:p>
        </p:txBody>
      </p:sp>
      <p:sp>
        <p:nvSpPr>
          <p:cNvPr id="8" name="object 2"/>
          <p:cNvSpPr txBox="1"/>
          <p:nvPr/>
        </p:nvSpPr>
        <p:spPr>
          <a:xfrm>
            <a:off x="608093" y="1142984"/>
            <a:ext cx="10908800" cy="413786"/>
          </a:xfrm>
          <a:prstGeom prst="rect">
            <a:avLst/>
          </a:prstGeom>
        </p:spPr>
        <p:txBody>
          <a:bodyPr vert="horz" wrap="square" lIns="0" tIns="13544" rIns="0" bIns="0" rtlCol="0">
            <a:spAutoFit/>
          </a:bodyPr>
          <a:lstStyle/>
          <a:p>
            <a:pPr marL="305447" marR="5418" lvl="0" indent="-292578" algn="ctr">
              <a:spcBef>
                <a:spcPts val="106"/>
              </a:spcBef>
              <a:buClr>
                <a:srgbClr val="001F60"/>
              </a:buClr>
              <a:buSzPct val="84615"/>
              <a:tabLst>
                <a:tab pos="306123" algn="l"/>
              </a:tabLst>
            </a:pPr>
            <a:r>
              <a:rPr lang="en-IN" sz="2600" b="1" spc="-37" dirty="0" smtClean="0">
                <a:solidFill>
                  <a:srgbClr val="F79646">
                    <a:lumMod val="50000"/>
                  </a:srgbClr>
                </a:solidFill>
                <a:latin typeface="Arial MT"/>
                <a:cs typeface="Arial MT"/>
              </a:rPr>
              <a:t>Proposed Changes in CGST Act</a:t>
            </a:r>
            <a:endParaRPr lang="en-IN" sz="2600" b="1" spc="-37" dirty="0">
              <a:solidFill>
                <a:srgbClr val="F79646">
                  <a:lumMod val="50000"/>
                </a:srgbClr>
              </a:solidFill>
              <a:latin typeface="Arial MT"/>
              <a:cs typeface="Arial MT"/>
            </a:endParaRPr>
          </a:p>
        </p:txBody>
      </p:sp>
      <p:graphicFrame>
        <p:nvGraphicFramePr>
          <p:cNvPr id="5" name="Table 4"/>
          <p:cNvGraphicFramePr>
            <a:graphicFrameLocks noGrp="1"/>
          </p:cNvGraphicFramePr>
          <p:nvPr/>
        </p:nvGraphicFramePr>
        <p:xfrm>
          <a:off x="580189" y="1643055"/>
          <a:ext cx="11001455" cy="2189648"/>
        </p:xfrm>
        <a:graphic>
          <a:graphicData uri="http://schemas.openxmlformats.org/drawingml/2006/table">
            <a:tbl>
              <a:tblPr>
                <a:tableStyleId>{775DCB02-9BB8-47FD-8907-85C794F793BA}</a:tableStyleId>
              </a:tblPr>
              <a:tblGrid>
                <a:gridCol w="1928830">
                  <a:extLst>
                    <a:ext uri="{9D8B030D-6E8A-4147-A177-3AD203B41FA5}">
                      <a16:colId xmlns:a16="http://schemas.microsoft.com/office/drawing/2014/main" xmlns="" val="20003"/>
                    </a:ext>
                  </a:extLst>
                </a:gridCol>
                <a:gridCol w="5143536"/>
                <a:gridCol w="2500330"/>
                <a:gridCol w="1428759"/>
              </a:tblGrid>
              <a:tr h="186794">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a:solidFill>
                            <a:srgbClr val="A51B87"/>
                          </a:solidFill>
                          <a:latin typeface="Arial" pitchFamily="34" charset="0"/>
                          <a:ea typeface="+mn-ea"/>
                          <a:cs typeface="Arial" pitchFamily="34" charset="0"/>
                        </a:rPr>
                        <a:t>Description</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Amendment</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Amended Law</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Analysis</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extLst>
                  <a:ext uri="{0D108BD9-81ED-4DB2-BD59-A6C34878D82A}">
                    <a16:rowId xmlns:a16="http://schemas.microsoft.com/office/drawing/2014/main" xmlns="" val="10000"/>
                  </a:ext>
                </a:extLst>
              </a:tr>
              <a:tr h="631952">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dk1"/>
                          </a:solidFill>
                          <a:latin typeface="Arial" pitchFamily="34" charset="0"/>
                          <a:ea typeface="+mn-ea"/>
                          <a:cs typeface="Arial" pitchFamily="34" charset="0"/>
                        </a:rPr>
                        <a:t>Clause 115</a:t>
                      </a:r>
                      <a:r>
                        <a:rPr lang="en-US" sz="1300" kern="1200" baseline="0" dirty="0" smtClean="0">
                          <a:solidFill>
                            <a:schemeClr val="dk1"/>
                          </a:solidFill>
                          <a:latin typeface="Arial" pitchFamily="34" charset="0"/>
                          <a:ea typeface="+mn-ea"/>
                          <a:cs typeface="Arial" pitchFamily="34" charset="0"/>
                        </a:rPr>
                        <a:t> </a:t>
                      </a:r>
                      <a:r>
                        <a:rPr lang="en-US" sz="1300" kern="1200" dirty="0" smtClean="0">
                          <a:solidFill>
                            <a:schemeClr val="dk1"/>
                          </a:solidFill>
                          <a:latin typeface="Arial" pitchFamily="34" charset="0"/>
                          <a:ea typeface="+mn-ea"/>
                          <a:cs typeface="Arial" pitchFamily="34" charset="0"/>
                        </a:rPr>
                        <a:t>- Amendment of notification issued under</a:t>
                      </a:r>
                      <a:r>
                        <a:rPr lang="en-US" sz="1300" kern="1200" baseline="0" dirty="0" smtClean="0">
                          <a:solidFill>
                            <a:schemeClr val="dk1"/>
                          </a:solidFill>
                          <a:latin typeface="Arial" pitchFamily="34" charset="0"/>
                          <a:ea typeface="+mn-ea"/>
                          <a:cs typeface="Arial" pitchFamily="34" charset="0"/>
                        </a:rPr>
                        <a:t> </a:t>
                      </a:r>
                      <a:r>
                        <a:rPr lang="en-US" sz="1300" kern="1200" dirty="0" smtClean="0">
                          <a:solidFill>
                            <a:schemeClr val="dk1"/>
                          </a:solidFill>
                          <a:latin typeface="Arial" pitchFamily="34" charset="0"/>
                          <a:ea typeface="+mn-ea"/>
                          <a:cs typeface="Arial" pitchFamily="34" charset="0"/>
                        </a:rPr>
                        <a:t>subsections (1) and</a:t>
                      </a:r>
                      <a:r>
                        <a:rPr lang="en-US" sz="1300" kern="1200" baseline="0" dirty="0" smtClean="0">
                          <a:solidFill>
                            <a:schemeClr val="dk1"/>
                          </a:solidFill>
                          <a:latin typeface="Arial" pitchFamily="34" charset="0"/>
                          <a:ea typeface="+mn-ea"/>
                          <a:cs typeface="Arial" pitchFamily="34" charset="0"/>
                        </a:rPr>
                        <a:t> </a:t>
                      </a:r>
                      <a:r>
                        <a:rPr lang="en-US" sz="1300" kern="1200" dirty="0" smtClean="0">
                          <a:solidFill>
                            <a:schemeClr val="dk1"/>
                          </a:solidFill>
                          <a:latin typeface="Arial" pitchFamily="34" charset="0"/>
                          <a:ea typeface="+mn-ea"/>
                          <a:cs typeface="Arial" pitchFamily="34" charset="0"/>
                        </a:rPr>
                        <a:t>(3) of section 50, sub-section (12)</a:t>
                      </a:r>
                      <a:r>
                        <a:rPr lang="en-US" sz="1300" kern="1200" baseline="0" dirty="0" smtClean="0">
                          <a:solidFill>
                            <a:schemeClr val="dk1"/>
                          </a:solidFill>
                          <a:latin typeface="Arial" pitchFamily="34" charset="0"/>
                          <a:ea typeface="+mn-ea"/>
                          <a:cs typeface="Arial" pitchFamily="34" charset="0"/>
                        </a:rPr>
                        <a:t> </a:t>
                      </a:r>
                      <a:r>
                        <a:rPr lang="en-US" sz="1300" kern="1200" dirty="0" smtClean="0">
                          <a:solidFill>
                            <a:schemeClr val="dk1"/>
                          </a:solidFill>
                          <a:latin typeface="Arial" pitchFamily="34" charset="0"/>
                          <a:ea typeface="+mn-ea"/>
                          <a:cs typeface="Arial" pitchFamily="34" charset="0"/>
                        </a:rPr>
                        <a:t>of section 54 and section 56 of CGST Act,</a:t>
                      </a:r>
                      <a:r>
                        <a:rPr lang="en-US" sz="1300" kern="1200" baseline="0" dirty="0" smtClean="0">
                          <a:solidFill>
                            <a:schemeClr val="dk1"/>
                          </a:solidFill>
                          <a:latin typeface="Arial" pitchFamily="34" charset="0"/>
                          <a:ea typeface="+mn-ea"/>
                          <a:cs typeface="Arial" pitchFamily="34" charset="0"/>
                        </a:rPr>
                        <a:t> </a:t>
                      </a:r>
                      <a:r>
                        <a:rPr lang="en-US" sz="1300" kern="1200" dirty="0" smtClean="0">
                          <a:solidFill>
                            <a:schemeClr val="dk1"/>
                          </a:solidFill>
                          <a:latin typeface="Arial" pitchFamily="34" charset="0"/>
                          <a:ea typeface="+mn-ea"/>
                          <a:cs typeface="Arial" pitchFamily="34" charset="0"/>
                        </a:rPr>
                        <a:t>Retrospectively</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chemeClr val="dk1"/>
                          </a:solidFill>
                          <a:latin typeface="Arial" pitchFamily="34" charset="0"/>
                          <a:ea typeface="+mn-ea"/>
                          <a:cs typeface="Arial" pitchFamily="34" charset="0"/>
                        </a:rPr>
                        <a:t>(1) The notification of the Government of India in the Ministry of Finance (Department of Revenue) number G.S.R. 661(E), dated the 28th June, 2017, issued by the Central Government on the recommendations of the Council, under subsections (1) and (3) of section 50, subsection (12) of section 54 and section 56 of the Central Goods and Services Tax Act, 2017, shall stand amended and shall be deemed to have been amended retrospectively, in the manner specified in column (2) of the Sixth Schedule, on and from the date specified in column (3) of that Schedule.</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rgbClr val="0000FF"/>
                          </a:solidFill>
                          <a:latin typeface="Arial" pitchFamily="34" charset="0"/>
                          <a:ea typeface="+mn-ea"/>
                          <a:cs typeface="Arial" pitchFamily="34" charset="0"/>
                        </a:rPr>
                        <a:t>In the said notification, in the Table, against serial number 2, in column (3), for the figures “24”, the figures “18” shall be substituted. </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chemeClr val="tx1"/>
                          </a:solidFill>
                          <a:latin typeface="Arial" pitchFamily="34" charset="0"/>
                          <a:ea typeface="+mn-ea"/>
                          <a:cs typeface="Arial" pitchFamily="34" charset="0"/>
                        </a:rPr>
                        <a:t>18% rate of Interest applicable u/s 50(3) and</a:t>
                      </a:r>
                    </a:p>
                    <a:p>
                      <a:pPr marL="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chemeClr val="tx1"/>
                          </a:solidFill>
                          <a:latin typeface="Arial" pitchFamily="34" charset="0"/>
                          <a:ea typeface="+mn-ea"/>
                          <a:cs typeface="Arial" pitchFamily="34" charset="0"/>
                        </a:rPr>
                        <a:t>not 24%. </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r>
            </a:tbl>
          </a:graphicData>
        </a:graphic>
      </p:graphicFrame>
      <p:sp>
        <p:nvSpPr>
          <p:cNvPr id="9" name="Title 1"/>
          <p:cNvSpPr txBox="1">
            <a:spLocks/>
          </p:cNvSpPr>
          <p:nvPr/>
        </p:nvSpPr>
        <p:spPr>
          <a:xfrm>
            <a:off x="437317" y="428604"/>
            <a:ext cx="11287204" cy="790596"/>
          </a:xfrm>
          <a:prstGeom prst="rect">
            <a:avLst/>
          </a:prstGeom>
        </p:spPr>
        <p:txBody>
          <a:bodyPr>
            <a:noAutofit/>
          </a:bodyPr>
          <a:lstStyle/>
          <a:p>
            <a:pPr marL="514800" marR="5080" lvl="0" indent="-525600" algn="ctr">
              <a:spcBef>
                <a:spcPts val="100"/>
              </a:spcBef>
              <a:tabLst>
                <a:tab pos="286989" algn="l"/>
              </a:tabLst>
              <a:defRPr/>
            </a:pPr>
            <a:r>
              <a:rPr lang="en-US" sz="4400" b="1" spc="-35" dirty="0" smtClean="0">
                <a:solidFill>
                  <a:srgbClr val="00B050"/>
                </a:solidFill>
                <a:latin typeface="Castellar" pitchFamily="18" charset="0"/>
                <a:ea typeface="MS PGothic" pitchFamily="34" charset="-128"/>
                <a:cs typeface="Arial MT"/>
              </a:rPr>
              <a:t>Finance Bill 2022</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909D7B92-41CB-4C59-95AD-53DA08E4FF2F}"/>
              </a:ext>
            </a:extLst>
          </p:cNvPr>
          <p:cNvPicPr>
            <a:picLocks noChangeAspect="1"/>
          </p:cNvPicPr>
          <p:nvPr/>
        </p:nvPicPr>
        <p:blipFill>
          <a:blip r:embed="rId2"/>
          <a:stretch>
            <a:fillRect/>
          </a:stretch>
        </p:blipFill>
        <p:spPr>
          <a:xfrm>
            <a:off x="7228262" y="1903102"/>
            <a:ext cx="3591222" cy="2966058"/>
          </a:xfrm>
          <a:prstGeom prst="rect">
            <a:avLst/>
          </a:prstGeom>
        </p:spPr>
      </p:pic>
      <p:sp>
        <p:nvSpPr>
          <p:cNvPr id="6" name="Google Shape;300;p34">
            <a:extLst>
              <a:ext uri="{FF2B5EF4-FFF2-40B4-BE49-F238E27FC236}">
                <a16:creationId xmlns="" xmlns:a16="http://schemas.microsoft.com/office/drawing/2014/main" id="{1FAE7EB9-978A-43C9-985B-BDF2B6307F40}"/>
              </a:ext>
            </a:extLst>
          </p:cNvPr>
          <p:cNvSpPr txBox="1">
            <a:spLocks/>
          </p:cNvSpPr>
          <p:nvPr/>
        </p:nvSpPr>
        <p:spPr>
          <a:xfrm>
            <a:off x="968351" y="1700808"/>
            <a:ext cx="3582000" cy="846900"/>
          </a:xfrm>
          <a:prstGeom prst="rect">
            <a:avLst/>
          </a:prstGeom>
          <a:noFill/>
          <a:ln>
            <a:noFill/>
          </a:ln>
        </p:spPr>
        <p:txBody>
          <a:bodyPr spcFirstLastPara="1" wrap="square" lIns="0" tIns="0" rIns="0" bIns="0" anchor="b"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Ubuntu"/>
              <a:buNone/>
              <a:defRPr sz="3200" b="1" i="0" u="none" strike="noStrike" cap="none">
                <a:solidFill>
                  <a:schemeClr val="lt1"/>
                </a:solidFill>
                <a:latin typeface="Ubuntu"/>
                <a:ea typeface="Ubuntu"/>
                <a:cs typeface="Ubuntu"/>
                <a:sym typeface="Ubuntu"/>
              </a:defRPr>
            </a:lvl1pPr>
            <a:lvl2pPr marR="0" lvl="1" algn="l" rtl="0">
              <a:lnSpc>
                <a:spcPct val="90000"/>
              </a:lnSpc>
              <a:spcBef>
                <a:spcPts val="0"/>
              </a:spcBef>
              <a:spcAft>
                <a:spcPts val="0"/>
              </a:spcAft>
              <a:buClr>
                <a:schemeClr val="lt1"/>
              </a:buClr>
              <a:buSzPts val="3200"/>
              <a:buFont typeface="Ubuntu"/>
              <a:buNone/>
              <a:defRPr sz="3200" b="1" i="0" u="none" strike="noStrike" cap="none">
                <a:solidFill>
                  <a:schemeClr val="lt1"/>
                </a:solidFill>
                <a:latin typeface="Ubuntu"/>
                <a:ea typeface="Ubuntu"/>
                <a:cs typeface="Ubuntu"/>
                <a:sym typeface="Ubuntu"/>
              </a:defRPr>
            </a:lvl2pPr>
            <a:lvl3pPr marR="0" lvl="2" algn="l" rtl="0">
              <a:lnSpc>
                <a:spcPct val="90000"/>
              </a:lnSpc>
              <a:spcBef>
                <a:spcPts val="0"/>
              </a:spcBef>
              <a:spcAft>
                <a:spcPts val="0"/>
              </a:spcAft>
              <a:buClr>
                <a:schemeClr val="lt1"/>
              </a:buClr>
              <a:buSzPts val="3200"/>
              <a:buFont typeface="Ubuntu"/>
              <a:buNone/>
              <a:defRPr sz="3200" b="1" i="0" u="none" strike="noStrike" cap="none">
                <a:solidFill>
                  <a:schemeClr val="lt1"/>
                </a:solidFill>
                <a:latin typeface="Ubuntu"/>
                <a:ea typeface="Ubuntu"/>
                <a:cs typeface="Ubuntu"/>
                <a:sym typeface="Ubuntu"/>
              </a:defRPr>
            </a:lvl3pPr>
            <a:lvl4pPr marR="0" lvl="3" algn="l" rtl="0">
              <a:lnSpc>
                <a:spcPct val="90000"/>
              </a:lnSpc>
              <a:spcBef>
                <a:spcPts val="0"/>
              </a:spcBef>
              <a:spcAft>
                <a:spcPts val="0"/>
              </a:spcAft>
              <a:buClr>
                <a:schemeClr val="lt1"/>
              </a:buClr>
              <a:buSzPts val="3200"/>
              <a:buFont typeface="Ubuntu"/>
              <a:buNone/>
              <a:defRPr sz="3200" b="1" i="0" u="none" strike="noStrike" cap="none">
                <a:solidFill>
                  <a:schemeClr val="lt1"/>
                </a:solidFill>
                <a:latin typeface="Ubuntu"/>
                <a:ea typeface="Ubuntu"/>
                <a:cs typeface="Ubuntu"/>
                <a:sym typeface="Ubuntu"/>
              </a:defRPr>
            </a:lvl4pPr>
            <a:lvl5pPr marR="0" lvl="4" algn="l" rtl="0">
              <a:lnSpc>
                <a:spcPct val="90000"/>
              </a:lnSpc>
              <a:spcBef>
                <a:spcPts val="0"/>
              </a:spcBef>
              <a:spcAft>
                <a:spcPts val="0"/>
              </a:spcAft>
              <a:buClr>
                <a:schemeClr val="lt1"/>
              </a:buClr>
              <a:buSzPts val="3200"/>
              <a:buFont typeface="Ubuntu"/>
              <a:buNone/>
              <a:defRPr sz="3200" b="1" i="0" u="none" strike="noStrike" cap="none">
                <a:solidFill>
                  <a:schemeClr val="lt1"/>
                </a:solidFill>
                <a:latin typeface="Ubuntu"/>
                <a:ea typeface="Ubuntu"/>
                <a:cs typeface="Ubuntu"/>
                <a:sym typeface="Ubuntu"/>
              </a:defRPr>
            </a:lvl5pPr>
            <a:lvl6pPr marR="0" lvl="5" algn="l" rtl="0">
              <a:lnSpc>
                <a:spcPct val="90000"/>
              </a:lnSpc>
              <a:spcBef>
                <a:spcPts val="0"/>
              </a:spcBef>
              <a:spcAft>
                <a:spcPts val="0"/>
              </a:spcAft>
              <a:buClr>
                <a:schemeClr val="lt1"/>
              </a:buClr>
              <a:buSzPts val="3200"/>
              <a:buFont typeface="Ubuntu"/>
              <a:buNone/>
              <a:defRPr sz="3200" b="1" i="0" u="none" strike="noStrike" cap="none">
                <a:solidFill>
                  <a:schemeClr val="lt1"/>
                </a:solidFill>
                <a:latin typeface="Ubuntu"/>
                <a:ea typeface="Ubuntu"/>
                <a:cs typeface="Ubuntu"/>
                <a:sym typeface="Ubuntu"/>
              </a:defRPr>
            </a:lvl6pPr>
            <a:lvl7pPr marR="0" lvl="6" algn="l" rtl="0">
              <a:lnSpc>
                <a:spcPct val="90000"/>
              </a:lnSpc>
              <a:spcBef>
                <a:spcPts val="0"/>
              </a:spcBef>
              <a:spcAft>
                <a:spcPts val="0"/>
              </a:spcAft>
              <a:buClr>
                <a:schemeClr val="lt1"/>
              </a:buClr>
              <a:buSzPts val="3200"/>
              <a:buFont typeface="Ubuntu"/>
              <a:buNone/>
              <a:defRPr sz="3200" b="1" i="0" u="none" strike="noStrike" cap="none">
                <a:solidFill>
                  <a:schemeClr val="lt1"/>
                </a:solidFill>
                <a:latin typeface="Ubuntu"/>
                <a:ea typeface="Ubuntu"/>
                <a:cs typeface="Ubuntu"/>
                <a:sym typeface="Ubuntu"/>
              </a:defRPr>
            </a:lvl7pPr>
            <a:lvl8pPr marR="0" lvl="7" algn="l" rtl="0">
              <a:lnSpc>
                <a:spcPct val="90000"/>
              </a:lnSpc>
              <a:spcBef>
                <a:spcPts val="0"/>
              </a:spcBef>
              <a:spcAft>
                <a:spcPts val="0"/>
              </a:spcAft>
              <a:buClr>
                <a:schemeClr val="lt1"/>
              </a:buClr>
              <a:buSzPts val="3200"/>
              <a:buFont typeface="Ubuntu"/>
              <a:buNone/>
              <a:defRPr sz="3200" b="1" i="0" u="none" strike="noStrike" cap="none">
                <a:solidFill>
                  <a:schemeClr val="lt1"/>
                </a:solidFill>
                <a:latin typeface="Ubuntu"/>
                <a:ea typeface="Ubuntu"/>
                <a:cs typeface="Ubuntu"/>
                <a:sym typeface="Ubuntu"/>
              </a:defRPr>
            </a:lvl8pPr>
            <a:lvl9pPr marR="0" lvl="8" algn="l" rtl="0">
              <a:lnSpc>
                <a:spcPct val="90000"/>
              </a:lnSpc>
              <a:spcBef>
                <a:spcPts val="0"/>
              </a:spcBef>
              <a:spcAft>
                <a:spcPts val="0"/>
              </a:spcAft>
              <a:buClr>
                <a:schemeClr val="lt1"/>
              </a:buClr>
              <a:buSzPts val="3200"/>
              <a:buFont typeface="Ubuntu"/>
              <a:buNone/>
              <a:defRPr sz="3200" b="1" i="0" u="none" strike="noStrike" cap="none">
                <a:solidFill>
                  <a:schemeClr val="lt1"/>
                </a:solidFill>
                <a:latin typeface="Ubuntu"/>
                <a:ea typeface="Ubuntu"/>
                <a:cs typeface="Ubuntu"/>
                <a:sym typeface="Ubuntu"/>
              </a:defRPr>
            </a:lvl9pPr>
          </a:lstStyle>
          <a:p>
            <a:r>
              <a:rPr lang="en-IN" sz="6000" dirty="0">
                <a:solidFill>
                  <a:srgbClr val="2F369E"/>
                </a:solidFill>
              </a:rPr>
              <a:t>Thanks!</a:t>
            </a:r>
          </a:p>
        </p:txBody>
      </p:sp>
      <p:sp>
        <p:nvSpPr>
          <p:cNvPr id="7" name="Google Shape;301;p34">
            <a:extLst>
              <a:ext uri="{FF2B5EF4-FFF2-40B4-BE49-F238E27FC236}">
                <a16:creationId xmlns="" xmlns:a16="http://schemas.microsoft.com/office/drawing/2014/main" id="{C79C8380-20A0-44C2-A3F6-07A3454208E9}"/>
              </a:ext>
            </a:extLst>
          </p:cNvPr>
          <p:cNvSpPr txBox="1">
            <a:spLocks/>
          </p:cNvSpPr>
          <p:nvPr/>
        </p:nvSpPr>
        <p:spPr>
          <a:xfrm>
            <a:off x="968351" y="2924944"/>
            <a:ext cx="6048672" cy="2300700"/>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81000" algn="l" rtl="0">
              <a:lnSpc>
                <a:spcPct val="115000"/>
              </a:lnSpc>
              <a:spcBef>
                <a:spcPts val="600"/>
              </a:spcBef>
              <a:spcAft>
                <a:spcPts val="0"/>
              </a:spcAft>
              <a:buClr>
                <a:schemeClr val="lt1"/>
              </a:buClr>
              <a:buSzPts val="2400"/>
              <a:buFont typeface="Ubuntu Light"/>
              <a:buChar char="▪"/>
              <a:defRPr sz="2400" b="0" i="0" u="none" strike="noStrike" cap="none">
                <a:solidFill>
                  <a:schemeClr val="lt1"/>
                </a:solidFill>
                <a:latin typeface="Ubuntu Light"/>
                <a:ea typeface="Ubuntu Light"/>
                <a:cs typeface="Ubuntu Light"/>
                <a:sym typeface="Ubuntu Light"/>
              </a:defRPr>
            </a:lvl1pPr>
            <a:lvl2pPr marL="914400" marR="0" lvl="1" indent="-381000" algn="l" rtl="0">
              <a:lnSpc>
                <a:spcPct val="115000"/>
              </a:lnSpc>
              <a:spcBef>
                <a:spcPts val="0"/>
              </a:spcBef>
              <a:spcAft>
                <a:spcPts val="0"/>
              </a:spcAft>
              <a:buClr>
                <a:schemeClr val="lt1"/>
              </a:buClr>
              <a:buSzPts val="2400"/>
              <a:buFont typeface="Ubuntu Light"/>
              <a:buChar char="▫"/>
              <a:defRPr sz="2400" b="0" i="0" u="none" strike="noStrike" cap="none">
                <a:solidFill>
                  <a:schemeClr val="lt1"/>
                </a:solidFill>
                <a:latin typeface="Ubuntu Light"/>
                <a:ea typeface="Ubuntu Light"/>
                <a:cs typeface="Ubuntu Light"/>
                <a:sym typeface="Ubuntu Light"/>
              </a:defRPr>
            </a:lvl2pPr>
            <a:lvl3pPr marL="1371600" marR="0" lvl="2" indent="-381000" algn="l" rtl="0">
              <a:lnSpc>
                <a:spcPct val="115000"/>
              </a:lnSpc>
              <a:spcBef>
                <a:spcPts val="0"/>
              </a:spcBef>
              <a:spcAft>
                <a:spcPts val="0"/>
              </a:spcAft>
              <a:buClr>
                <a:schemeClr val="lt1"/>
              </a:buClr>
              <a:buSzPts val="2400"/>
              <a:buFont typeface="Ubuntu Light"/>
              <a:buChar char="▫"/>
              <a:defRPr sz="2400" b="0" i="0" u="none" strike="noStrike" cap="none">
                <a:solidFill>
                  <a:schemeClr val="lt1"/>
                </a:solidFill>
                <a:latin typeface="Ubuntu Light"/>
                <a:ea typeface="Ubuntu Light"/>
                <a:cs typeface="Ubuntu Light"/>
                <a:sym typeface="Ubuntu Light"/>
              </a:defRPr>
            </a:lvl3pPr>
            <a:lvl4pPr marL="1828800" marR="0" lvl="3" indent="-381000" algn="l" rtl="0">
              <a:lnSpc>
                <a:spcPct val="115000"/>
              </a:lnSpc>
              <a:spcBef>
                <a:spcPts val="0"/>
              </a:spcBef>
              <a:spcAft>
                <a:spcPts val="0"/>
              </a:spcAft>
              <a:buClr>
                <a:schemeClr val="lt1"/>
              </a:buClr>
              <a:buSzPts val="2400"/>
              <a:buFont typeface="Ubuntu Light"/>
              <a:buChar char="▫"/>
              <a:defRPr sz="2400" b="0" i="0" u="none" strike="noStrike" cap="none">
                <a:solidFill>
                  <a:schemeClr val="lt1"/>
                </a:solidFill>
                <a:latin typeface="Ubuntu Light"/>
                <a:ea typeface="Ubuntu Light"/>
                <a:cs typeface="Ubuntu Light"/>
                <a:sym typeface="Ubuntu Light"/>
              </a:defRPr>
            </a:lvl4pPr>
            <a:lvl5pPr marL="2286000" marR="0" lvl="4" indent="-381000" algn="l" rtl="0">
              <a:lnSpc>
                <a:spcPct val="115000"/>
              </a:lnSpc>
              <a:spcBef>
                <a:spcPts val="0"/>
              </a:spcBef>
              <a:spcAft>
                <a:spcPts val="0"/>
              </a:spcAft>
              <a:buClr>
                <a:schemeClr val="lt1"/>
              </a:buClr>
              <a:buSzPts val="2400"/>
              <a:buFont typeface="Ubuntu Light"/>
              <a:buChar char="▫"/>
              <a:defRPr sz="2400" b="0" i="0" u="none" strike="noStrike" cap="none">
                <a:solidFill>
                  <a:schemeClr val="lt1"/>
                </a:solidFill>
                <a:latin typeface="Ubuntu Light"/>
                <a:ea typeface="Ubuntu Light"/>
                <a:cs typeface="Ubuntu Light"/>
                <a:sym typeface="Ubuntu Light"/>
              </a:defRPr>
            </a:lvl5pPr>
            <a:lvl6pPr marL="2743200" marR="0" lvl="5" indent="-381000" algn="l" rtl="0">
              <a:lnSpc>
                <a:spcPct val="115000"/>
              </a:lnSpc>
              <a:spcBef>
                <a:spcPts val="0"/>
              </a:spcBef>
              <a:spcAft>
                <a:spcPts val="0"/>
              </a:spcAft>
              <a:buClr>
                <a:schemeClr val="lt1"/>
              </a:buClr>
              <a:buSzPts val="2400"/>
              <a:buFont typeface="Ubuntu Light"/>
              <a:buChar char="▫"/>
              <a:defRPr sz="2400" b="0" i="0" u="none" strike="noStrike" cap="none">
                <a:solidFill>
                  <a:schemeClr val="lt1"/>
                </a:solidFill>
                <a:latin typeface="Ubuntu Light"/>
                <a:ea typeface="Ubuntu Light"/>
                <a:cs typeface="Ubuntu Light"/>
                <a:sym typeface="Ubuntu Light"/>
              </a:defRPr>
            </a:lvl6pPr>
            <a:lvl7pPr marL="3200400" marR="0" lvl="6" indent="-381000" algn="l" rtl="0">
              <a:lnSpc>
                <a:spcPct val="115000"/>
              </a:lnSpc>
              <a:spcBef>
                <a:spcPts val="0"/>
              </a:spcBef>
              <a:spcAft>
                <a:spcPts val="0"/>
              </a:spcAft>
              <a:buClr>
                <a:schemeClr val="lt1"/>
              </a:buClr>
              <a:buSzPts val="2400"/>
              <a:buFont typeface="Ubuntu Light"/>
              <a:buChar char="▫"/>
              <a:defRPr sz="2400" b="0" i="0" u="none" strike="noStrike" cap="none">
                <a:solidFill>
                  <a:schemeClr val="lt1"/>
                </a:solidFill>
                <a:latin typeface="Ubuntu Light"/>
                <a:ea typeface="Ubuntu Light"/>
                <a:cs typeface="Ubuntu Light"/>
                <a:sym typeface="Ubuntu Light"/>
              </a:defRPr>
            </a:lvl7pPr>
            <a:lvl8pPr marL="3657600" marR="0" lvl="7" indent="-381000" algn="l" rtl="0">
              <a:lnSpc>
                <a:spcPct val="115000"/>
              </a:lnSpc>
              <a:spcBef>
                <a:spcPts val="0"/>
              </a:spcBef>
              <a:spcAft>
                <a:spcPts val="0"/>
              </a:spcAft>
              <a:buClr>
                <a:schemeClr val="lt1"/>
              </a:buClr>
              <a:buSzPts val="2400"/>
              <a:buFont typeface="Ubuntu Light"/>
              <a:buChar char="▫"/>
              <a:defRPr sz="2400" b="0" i="0" u="none" strike="noStrike" cap="none">
                <a:solidFill>
                  <a:schemeClr val="lt1"/>
                </a:solidFill>
                <a:latin typeface="Ubuntu Light"/>
                <a:ea typeface="Ubuntu Light"/>
                <a:cs typeface="Ubuntu Light"/>
                <a:sym typeface="Ubuntu Light"/>
              </a:defRPr>
            </a:lvl8pPr>
            <a:lvl9pPr marL="4114800" marR="0" lvl="8" indent="-381000" algn="l" rtl="0">
              <a:lnSpc>
                <a:spcPct val="115000"/>
              </a:lnSpc>
              <a:spcBef>
                <a:spcPts val="0"/>
              </a:spcBef>
              <a:spcAft>
                <a:spcPts val="0"/>
              </a:spcAft>
              <a:buClr>
                <a:schemeClr val="lt1"/>
              </a:buClr>
              <a:buSzPts val="2400"/>
              <a:buFont typeface="Ubuntu Light"/>
              <a:buChar char="▫"/>
              <a:defRPr sz="2400" b="0" i="0" u="none" strike="noStrike" cap="none">
                <a:solidFill>
                  <a:schemeClr val="lt1"/>
                </a:solidFill>
                <a:latin typeface="Ubuntu Light"/>
                <a:ea typeface="Ubuntu Light"/>
                <a:cs typeface="Ubuntu Light"/>
                <a:sym typeface="Ubuntu Light"/>
              </a:defRPr>
            </a:lvl9pPr>
          </a:lstStyle>
          <a:p>
            <a:pPr marL="0" indent="0">
              <a:buFont typeface="Ubuntu Light"/>
              <a:buNone/>
            </a:pPr>
            <a:r>
              <a:rPr lang="en-US" b="1" dirty="0">
                <a:solidFill>
                  <a:srgbClr val="DC2A49"/>
                </a:solidFill>
                <a:latin typeface="Ubuntu"/>
                <a:ea typeface="Ubuntu"/>
                <a:cs typeface="Ubuntu"/>
                <a:sym typeface="Ubuntu"/>
              </a:rPr>
              <a:t>Any questions?</a:t>
            </a:r>
          </a:p>
          <a:p>
            <a:pPr marL="0" indent="0">
              <a:buNone/>
            </a:pPr>
            <a:r>
              <a:rPr lang="en-US" dirty="0">
                <a:solidFill>
                  <a:srgbClr val="DC2A49"/>
                </a:solidFill>
              </a:rPr>
              <a:t>The only link you’ll ever need to connect with Me, Courses, Podcast, Free Resources &amp; lots more</a:t>
            </a:r>
            <a:r>
              <a:rPr lang="en-US" dirty="0" smtClean="0">
                <a:solidFill>
                  <a:srgbClr val="DC2A49"/>
                </a:solidFill>
              </a:rPr>
              <a:t>... </a:t>
            </a:r>
            <a:endParaRPr lang="en-US" dirty="0" smtClean="0">
              <a:solidFill>
                <a:schemeClr val="tx1">
                  <a:lumMod val="85000"/>
                  <a:lumOff val="15000"/>
                </a:schemeClr>
              </a:solidFill>
            </a:endParaRPr>
          </a:p>
          <a:p>
            <a:pPr marL="0" indent="0">
              <a:buNone/>
            </a:pPr>
            <a:r>
              <a:rPr lang="en-US" dirty="0" smtClean="0">
                <a:solidFill>
                  <a:schemeClr val="tx1"/>
                </a:solidFill>
                <a:hlinkClick r:id="rId3"/>
              </a:rPr>
              <a:t>www.linktr.ee/GSTRajender</a:t>
            </a:r>
            <a:endParaRPr lang="en-US" dirty="0">
              <a:solidFill>
                <a:schemeClr val="tx1"/>
              </a:solidFill>
            </a:endParaRPr>
          </a:p>
          <a:p>
            <a:pPr marL="0" indent="0">
              <a:buNone/>
            </a:pPr>
            <a:endParaRPr lang="en-US" dirty="0">
              <a:solidFill>
                <a:schemeClr val="tx1">
                  <a:lumMod val="85000"/>
                  <a:lumOff val="15000"/>
                </a:schemeClr>
              </a:solidFill>
            </a:endParaRPr>
          </a:p>
        </p:txBody>
      </p:sp>
    </p:spTree>
    <p:extLst>
      <p:ext uri="{BB962C8B-B14F-4D97-AF65-F5344CB8AC3E}">
        <p14:creationId xmlns:p14="http://schemas.microsoft.com/office/powerpoint/2010/main" xmlns="" val="32581926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p:cNvSpPr txBox="1"/>
          <p:nvPr/>
        </p:nvSpPr>
        <p:spPr>
          <a:xfrm>
            <a:off x="898282" y="1143001"/>
            <a:ext cx="10365275" cy="359925"/>
          </a:xfrm>
          <a:prstGeom prst="rect">
            <a:avLst/>
          </a:prstGeom>
        </p:spPr>
        <p:txBody>
          <a:bodyPr vert="horz" wrap="square" lIns="0" tIns="13544" rIns="0" bIns="0" rtlCol="0">
            <a:spAutoFit/>
          </a:bodyPr>
          <a:lstStyle/>
          <a:p>
            <a:pPr marL="561391" marR="5418" indent="-548524" algn="just">
              <a:lnSpc>
                <a:spcPts val="2666"/>
              </a:lnSpc>
              <a:spcBef>
                <a:spcPts val="319"/>
              </a:spcBef>
              <a:spcAft>
                <a:spcPts val="640"/>
              </a:spcAft>
              <a:buClr>
                <a:srgbClr val="FF0000"/>
              </a:buClr>
              <a:buSzPct val="84615"/>
              <a:tabLst>
                <a:tab pos="306091" algn="l"/>
              </a:tabLst>
            </a:pPr>
            <a:r>
              <a:rPr lang="en-US" spc="-37" dirty="0">
                <a:solidFill>
                  <a:srgbClr val="254134"/>
                </a:solidFill>
                <a:latin typeface="Arial MT"/>
                <a:cs typeface="Arial MT"/>
              </a:rPr>
              <a:t>		</a:t>
            </a:r>
            <a:endParaRPr lang="en-US" spc="-37" dirty="0">
              <a:solidFill>
                <a:srgbClr val="160C96"/>
              </a:solidFill>
              <a:latin typeface="Arial MT"/>
              <a:ea typeface="MS PGothic" pitchFamily="34" charset="-128"/>
              <a:cs typeface="Arial MT"/>
            </a:endParaRPr>
          </a:p>
        </p:txBody>
      </p:sp>
      <p:sp>
        <p:nvSpPr>
          <p:cNvPr id="8" name="object 2"/>
          <p:cNvSpPr txBox="1"/>
          <p:nvPr/>
        </p:nvSpPr>
        <p:spPr>
          <a:xfrm>
            <a:off x="608093" y="1142984"/>
            <a:ext cx="10908800" cy="413786"/>
          </a:xfrm>
          <a:prstGeom prst="rect">
            <a:avLst/>
          </a:prstGeom>
        </p:spPr>
        <p:txBody>
          <a:bodyPr vert="horz" wrap="square" lIns="0" tIns="13544" rIns="0" bIns="0" rtlCol="0">
            <a:spAutoFit/>
          </a:bodyPr>
          <a:lstStyle/>
          <a:p>
            <a:pPr marL="305447" marR="5418" lvl="0" indent="-292578" algn="ctr">
              <a:spcBef>
                <a:spcPts val="106"/>
              </a:spcBef>
              <a:buClr>
                <a:srgbClr val="001F60"/>
              </a:buClr>
              <a:buSzPct val="84615"/>
              <a:tabLst>
                <a:tab pos="306123" algn="l"/>
              </a:tabLst>
            </a:pPr>
            <a:r>
              <a:rPr lang="en-IN" sz="2600" b="1" spc="-37" dirty="0" smtClean="0">
                <a:solidFill>
                  <a:srgbClr val="F79646">
                    <a:lumMod val="50000"/>
                  </a:srgbClr>
                </a:solidFill>
                <a:latin typeface="Arial MT"/>
                <a:cs typeface="Arial MT"/>
              </a:rPr>
              <a:t>Proposed Changes in CGST Act</a:t>
            </a:r>
            <a:endParaRPr lang="en-IN" sz="2600" b="1" spc="-37" dirty="0">
              <a:solidFill>
                <a:srgbClr val="F79646">
                  <a:lumMod val="50000"/>
                </a:srgbClr>
              </a:solidFill>
              <a:latin typeface="Arial MT"/>
              <a:cs typeface="Arial MT"/>
            </a:endParaRPr>
          </a:p>
        </p:txBody>
      </p:sp>
      <p:graphicFrame>
        <p:nvGraphicFramePr>
          <p:cNvPr id="5" name="Table 4"/>
          <p:cNvGraphicFramePr>
            <a:graphicFrameLocks noGrp="1"/>
          </p:cNvGraphicFramePr>
          <p:nvPr/>
        </p:nvGraphicFramePr>
        <p:xfrm>
          <a:off x="580191" y="1643055"/>
          <a:ext cx="11001453" cy="3260850"/>
        </p:xfrm>
        <a:graphic>
          <a:graphicData uri="http://schemas.openxmlformats.org/drawingml/2006/table">
            <a:tbl>
              <a:tblPr>
                <a:tableStyleId>{775DCB02-9BB8-47FD-8907-85C794F793BA}</a:tableStyleId>
              </a:tblPr>
              <a:tblGrid>
                <a:gridCol w="1214448">
                  <a:extLst>
                    <a:ext uri="{9D8B030D-6E8A-4147-A177-3AD203B41FA5}">
                      <a16:colId xmlns:a16="http://schemas.microsoft.com/office/drawing/2014/main" xmlns="" val="20003"/>
                    </a:ext>
                  </a:extLst>
                </a:gridCol>
                <a:gridCol w="3286148"/>
                <a:gridCol w="4143404"/>
                <a:gridCol w="2357453"/>
              </a:tblGrid>
              <a:tr h="283911">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a:solidFill>
                            <a:srgbClr val="A51B87"/>
                          </a:solidFill>
                          <a:latin typeface="Arial" pitchFamily="34" charset="0"/>
                          <a:ea typeface="+mn-ea"/>
                          <a:cs typeface="Arial" pitchFamily="34" charset="0"/>
                        </a:rPr>
                        <a:t>Description</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Amendment</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Amended Law</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Analysis</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tcPr>
                </a:tc>
                <a:extLst>
                  <a:ext uri="{0D108BD9-81ED-4DB2-BD59-A6C34878D82A}">
                    <a16:rowId xmlns:a16="http://schemas.microsoft.com/office/drawing/2014/main" xmlns="" val="10000"/>
                  </a:ext>
                </a:extLst>
              </a:tr>
              <a:tr h="1181266">
                <a:tc>
                  <a:txBody>
                    <a:bodyPr/>
                    <a:lstStyle/>
                    <a:p>
                      <a:pPr marL="0" marR="0" indent="0" algn="just" rtl="0" eaLnBrk="1" fontAlgn="auto" latinLnBrk="0" hangingPunct="1">
                        <a:spcBef>
                          <a:spcPts val="0"/>
                        </a:spcBef>
                        <a:spcAft>
                          <a:spcPts val="0"/>
                        </a:spcAft>
                      </a:pPr>
                      <a:r>
                        <a:rPr lang="en-US" sz="1300" dirty="0" smtClean="0">
                          <a:latin typeface="Arial" pitchFamily="34" charset="0"/>
                          <a:cs typeface="Arial" pitchFamily="34" charset="0"/>
                        </a:rPr>
                        <a:t>Clause 99 -Amendment of section 16.</a:t>
                      </a:r>
                      <a:endParaRPr lang="en-US" sz="1300" baseline="0" dirty="0">
                        <a:latin typeface="Arial" pitchFamily="34" charset="0"/>
                        <a:cs typeface="Arial" pitchFamily="34" charset="0"/>
                      </a:endParaRP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baseline="0" dirty="0" smtClean="0">
                          <a:solidFill>
                            <a:schemeClr val="dk1"/>
                          </a:solidFill>
                          <a:latin typeface="Arial" pitchFamily="34" charset="0"/>
                          <a:ea typeface="+mn-ea"/>
                          <a:cs typeface="Arial" pitchFamily="34" charset="0"/>
                        </a:rPr>
                        <a:t>In the CGST Act, 2017, in section 16, –</a:t>
                      </a:r>
                    </a:p>
                    <a:p>
                      <a:pPr marL="0" marR="0" indent="0" algn="just" defTabSz="914400" rtl="0" eaLnBrk="1" fontAlgn="auto" latinLnBrk="0" hangingPunct="1">
                        <a:lnSpc>
                          <a:spcPct val="100000"/>
                        </a:lnSpc>
                        <a:spcBef>
                          <a:spcPts val="0"/>
                        </a:spcBef>
                        <a:spcAft>
                          <a:spcPts val="0"/>
                        </a:spcAft>
                        <a:buClrTx/>
                        <a:buSzTx/>
                        <a:buFontTx/>
                        <a:buNone/>
                        <a:tabLst/>
                        <a:defRPr/>
                      </a:pPr>
                      <a:r>
                        <a:rPr lang="en-US" sz="1300" baseline="0" dirty="0" smtClean="0">
                          <a:latin typeface="Arial" pitchFamily="34" charset="0"/>
                          <a:cs typeface="Arial" pitchFamily="34" charset="0"/>
                        </a:rPr>
                        <a:t>(b) in sub-section (4), for the words and figures “due date of furnishing of the return under section 39 for the month of September”, the words “thirtieth day of November” shall be substituted.</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dirty="0" smtClean="0"/>
                        <a:t>(</a:t>
                      </a:r>
                      <a:r>
                        <a:rPr lang="en-US" sz="1300" kern="1200" baseline="0" dirty="0" smtClean="0">
                          <a:solidFill>
                            <a:schemeClr val="dk1"/>
                          </a:solidFill>
                          <a:latin typeface="Arial" pitchFamily="34" charset="0"/>
                          <a:ea typeface="+mn-ea"/>
                          <a:cs typeface="Arial" pitchFamily="34" charset="0"/>
                        </a:rPr>
                        <a:t>4) A registered person shall not be entitled to take input tax credit in respect of any invoice or debit note for supply of goods or services or both after the </a:t>
                      </a:r>
                      <a:r>
                        <a:rPr lang="en-US" sz="1300" strike="sngStrike" kern="1200" baseline="0" dirty="0" smtClean="0">
                          <a:solidFill>
                            <a:srgbClr val="FF0000"/>
                          </a:solidFill>
                          <a:latin typeface="Arial" pitchFamily="34" charset="0"/>
                          <a:ea typeface="+mn-ea"/>
                          <a:cs typeface="Arial" pitchFamily="34" charset="0"/>
                        </a:rPr>
                        <a:t>due date of furnishing of the return under section 39 for the month of September</a:t>
                      </a:r>
                      <a:r>
                        <a:rPr lang="en-US" sz="1300" kern="1200" baseline="0" dirty="0" smtClean="0">
                          <a:solidFill>
                            <a:schemeClr val="dk1"/>
                          </a:solidFill>
                          <a:latin typeface="Arial" pitchFamily="34" charset="0"/>
                          <a:ea typeface="+mn-ea"/>
                          <a:cs typeface="Arial" pitchFamily="34" charset="0"/>
                        </a:rPr>
                        <a:t> </a:t>
                      </a:r>
                      <a:r>
                        <a:rPr lang="en-US" sz="1300" kern="1200" baseline="0" dirty="0" smtClean="0">
                          <a:solidFill>
                            <a:srgbClr val="0000FF"/>
                          </a:solidFill>
                          <a:latin typeface="Arial" pitchFamily="34" charset="0"/>
                          <a:ea typeface="+mn-ea"/>
                          <a:cs typeface="Arial" pitchFamily="34" charset="0"/>
                        </a:rPr>
                        <a:t>thirtieth day of November </a:t>
                      </a:r>
                      <a:r>
                        <a:rPr lang="en-US" sz="1300" kern="1200" baseline="0" dirty="0" smtClean="0">
                          <a:solidFill>
                            <a:schemeClr val="dk1"/>
                          </a:solidFill>
                          <a:latin typeface="Arial" pitchFamily="34" charset="0"/>
                          <a:ea typeface="+mn-ea"/>
                          <a:cs typeface="Arial" pitchFamily="34" charset="0"/>
                        </a:rPr>
                        <a:t>following the end of financial year to which such invoice or debit note pertains or furnishing of the relevant annual return, whichever is earlier:</a:t>
                      </a:r>
                      <a:endParaRPr lang="en-US" sz="1300" kern="1200" baseline="0" dirty="0">
                        <a:solidFill>
                          <a:schemeClr val="dk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342900" marR="0" indent="-342900" algn="just" defTabSz="914400" rtl="0" eaLnBrk="1" fontAlgn="auto" latinLnBrk="0" hangingPunct="1">
                        <a:lnSpc>
                          <a:spcPct val="100000"/>
                        </a:lnSpc>
                        <a:spcBef>
                          <a:spcPts val="0"/>
                        </a:spcBef>
                        <a:spcAft>
                          <a:spcPts val="0"/>
                        </a:spcAft>
                        <a:buClrTx/>
                        <a:buSzTx/>
                        <a:buFontTx/>
                        <a:buNone/>
                        <a:tabLst/>
                        <a:defRPr/>
                      </a:pPr>
                      <a:r>
                        <a:rPr lang="en-IN" sz="1300" kern="1200" dirty="0" smtClean="0">
                          <a:solidFill>
                            <a:schemeClr val="dk1"/>
                          </a:solidFill>
                          <a:latin typeface="Arial" pitchFamily="34" charset="0"/>
                          <a:ea typeface="+mn-ea"/>
                          <a:cs typeface="Arial" pitchFamily="34" charset="0"/>
                        </a:rPr>
                        <a:t>Timelines increased </a:t>
                      </a:r>
                      <a:endParaRPr lang="en-US" sz="1300" kern="1200" baseline="0" dirty="0">
                        <a:solidFill>
                          <a:schemeClr val="dk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tcPr>
                </a:tc>
              </a:tr>
              <a:tr h="1181266">
                <a:tc>
                  <a:txBody>
                    <a:bodyPr/>
                    <a:lstStyle/>
                    <a:p>
                      <a:pPr marL="0" marR="0" indent="0" algn="just" rtl="0" eaLnBrk="1" fontAlgn="auto" latinLnBrk="0" hangingPunct="1">
                        <a:spcBef>
                          <a:spcPts val="0"/>
                        </a:spcBef>
                        <a:spcAft>
                          <a:spcPts val="0"/>
                        </a:spcAft>
                      </a:pPr>
                      <a:r>
                        <a:rPr lang="en-US" sz="1300" dirty="0" smtClean="0">
                          <a:latin typeface="Arial" pitchFamily="34" charset="0"/>
                          <a:cs typeface="Arial" pitchFamily="34" charset="0"/>
                        </a:rPr>
                        <a:t>Clause</a:t>
                      </a:r>
                      <a:r>
                        <a:rPr lang="en-US" sz="1300" baseline="0" dirty="0" smtClean="0">
                          <a:latin typeface="Arial" pitchFamily="34" charset="0"/>
                          <a:cs typeface="Arial" pitchFamily="34" charset="0"/>
                        </a:rPr>
                        <a:t> 100</a:t>
                      </a:r>
                      <a:r>
                        <a:rPr lang="en-US" sz="1300" dirty="0" smtClean="0">
                          <a:latin typeface="Arial" pitchFamily="34" charset="0"/>
                          <a:cs typeface="Arial" pitchFamily="34" charset="0"/>
                        </a:rPr>
                        <a:t> -</a:t>
                      </a:r>
                      <a:r>
                        <a:rPr lang="en-US" sz="1300" kern="1200" dirty="0" smtClean="0">
                          <a:solidFill>
                            <a:schemeClr val="dk1"/>
                          </a:solidFill>
                          <a:latin typeface="Arial" pitchFamily="34" charset="0"/>
                          <a:ea typeface="+mn-ea"/>
                          <a:cs typeface="Arial" pitchFamily="34" charset="0"/>
                        </a:rPr>
                        <a:t>Amendment of section 29. </a:t>
                      </a:r>
                      <a:endParaRPr lang="en-US" sz="1300" kern="1200" dirty="0">
                        <a:solidFill>
                          <a:schemeClr val="dk1"/>
                        </a:solidFill>
                        <a:latin typeface="Arial" pitchFamily="34" charset="0"/>
                        <a:ea typeface="+mn-ea"/>
                        <a:cs typeface="Arial" pitchFamily="34" charset="0"/>
                      </a:endParaRP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342900" marR="0" indent="-342900" algn="just" defTabSz="914400" rtl="0" eaLnBrk="1" fontAlgn="auto" latinLnBrk="0" hangingPunct="1">
                        <a:lnSpc>
                          <a:spcPct val="100000"/>
                        </a:lnSpc>
                        <a:spcBef>
                          <a:spcPts val="0"/>
                        </a:spcBef>
                        <a:spcAft>
                          <a:spcPts val="0"/>
                        </a:spcAft>
                        <a:buClrTx/>
                        <a:buSzTx/>
                        <a:buFontTx/>
                        <a:buAutoNum type="alphaLcParenBoth"/>
                        <a:tabLst/>
                        <a:defRPr/>
                      </a:pPr>
                      <a:r>
                        <a:rPr lang="en-US" sz="1300" kern="1200" dirty="0" smtClean="0">
                          <a:solidFill>
                            <a:schemeClr val="dk1"/>
                          </a:solidFill>
                          <a:latin typeface="Arial" pitchFamily="34" charset="0"/>
                          <a:ea typeface="+mn-ea"/>
                          <a:cs typeface="Arial" pitchFamily="34" charset="0"/>
                        </a:rPr>
                        <a:t>in clause (b), for the words “returns for three consecutive tax periods”, the words “the return for a financial year beyond three months from the due date of furnishing the said return” shall be substituted;</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baseline="0" dirty="0" smtClean="0">
                          <a:latin typeface="Arial" pitchFamily="34" charset="0"/>
                          <a:cs typeface="Arial" pitchFamily="34" charset="0"/>
                        </a:rPr>
                        <a:t>(b) a person paying tax under section 10 has not furnished </a:t>
                      </a:r>
                      <a:r>
                        <a:rPr lang="en-US" sz="1300" strike="sngStrike" baseline="0" dirty="0" smtClean="0">
                          <a:solidFill>
                            <a:srgbClr val="FF0000"/>
                          </a:solidFill>
                          <a:latin typeface="Arial" pitchFamily="34" charset="0"/>
                          <a:cs typeface="Arial" pitchFamily="34" charset="0"/>
                        </a:rPr>
                        <a:t>returns for three consecutive tax periods</a:t>
                      </a:r>
                      <a:r>
                        <a:rPr lang="en-US" sz="1300" baseline="0" dirty="0" smtClean="0">
                          <a:solidFill>
                            <a:srgbClr val="FF0000"/>
                          </a:solidFill>
                          <a:latin typeface="Arial" pitchFamily="34" charset="0"/>
                          <a:cs typeface="Arial" pitchFamily="34" charset="0"/>
                        </a:rPr>
                        <a:t> </a:t>
                      </a:r>
                      <a:r>
                        <a:rPr lang="en-US" sz="1300" baseline="0" dirty="0" smtClean="0">
                          <a:solidFill>
                            <a:srgbClr val="0000FF"/>
                          </a:solidFill>
                          <a:latin typeface="Arial" pitchFamily="34" charset="0"/>
                          <a:cs typeface="Arial" pitchFamily="34" charset="0"/>
                        </a:rPr>
                        <a:t>the return for a financial year beyond three months from the due date of furnishing the said return</a:t>
                      </a:r>
                      <a:r>
                        <a:rPr lang="en-US" sz="1300" baseline="0" dirty="0" smtClean="0">
                          <a:latin typeface="Arial" pitchFamily="34" charset="0"/>
                          <a:cs typeface="Arial" pitchFamily="34" charset="0"/>
                        </a:rPr>
                        <a:t>;</a:t>
                      </a:r>
                      <a:endParaRPr lang="en-US" sz="1300" baseline="0" dirty="0">
                        <a:latin typeface="Arial" pitchFamily="34" charset="0"/>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300" baseline="0" dirty="0" smtClean="0">
                          <a:latin typeface="Arial" pitchFamily="34" charset="0"/>
                          <a:cs typeface="Arial" pitchFamily="34" charset="0"/>
                        </a:rPr>
                        <a:t>Return frequency is annual u/s 10. Law amended to give impact to same. </a:t>
                      </a:r>
                      <a:endParaRPr lang="en-US" sz="1300" baseline="0" dirty="0">
                        <a:latin typeface="Arial" pitchFamily="34" charset="0"/>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tcPr>
                </a:tc>
              </a:tr>
            </a:tbl>
          </a:graphicData>
        </a:graphic>
      </p:graphicFrame>
      <p:sp>
        <p:nvSpPr>
          <p:cNvPr id="7" name="Title 1"/>
          <p:cNvSpPr txBox="1">
            <a:spLocks/>
          </p:cNvSpPr>
          <p:nvPr/>
        </p:nvSpPr>
        <p:spPr>
          <a:xfrm>
            <a:off x="437317" y="428604"/>
            <a:ext cx="11287204" cy="790596"/>
          </a:xfrm>
          <a:prstGeom prst="rect">
            <a:avLst/>
          </a:prstGeom>
        </p:spPr>
        <p:txBody>
          <a:bodyPr>
            <a:noAutofit/>
          </a:bodyPr>
          <a:lstStyle/>
          <a:p>
            <a:pPr marL="514800" marR="5080" lvl="0" indent="-525600" algn="ctr">
              <a:spcBef>
                <a:spcPts val="100"/>
              </a:spcBef>
              <a:tabLst>
                <a:tab pos="286989" algn="l"/>
              </a:tabLst>
              <a:defRPr/>
            </a:pPr>
            <a:r>
              <a:rPr lang="en-US" sz="4400" b="1" spc="-35" dirty="0" smtClean="0">
                <a:solidFill>
                  <a:srgbClr val="00B050"/>
                </a:solidFill>
                <a:latin typeface="Castellar" pitchFamily="18" charset="0"/>
                <a:ea typeface="MS PGothic" pitchFamily="34" charset="-128"/>
                <a:cs typeface="Arial MT"/>
              </a:rPr>
              <a:t>Finance Bill 2022</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p:cNvSpPr txBox="1"/>
          <p:nvPr/>
        </p:nvSpPr>
        <p:spPr>
          <a:xfrm>
            <a:off x="898282" y="1143001"/>
            <a:ext cx="10365275" cy="359925"/>
          </a:xfrm>
          <a:prstGeom prst="rect">
            <a:avLst/>
          </a:prstGeom>
        </p:spPr>
        <p:txBody>
          <a:bodyPr vert="horz" wrap="square" lIns="0" tIns="13544" rIns="0" bIns="0" rtlCol="0">
            <a:spAutoFit/>
          </a:bodyPr>
          <a:lstStyle/>
          <a:p>
            <a:pPr marL="561391" marR="5418" indent="-548524" algn="just">
              <a:lnSpc>
                <a:spcPts val="2666"/>
              </a:lnSpc>
              <a:spcBef>
                <a:spcPts val="319"/>
              </a:spcBef>
              <a:spcAft>
                <a:spcPts val="640"/>
              </a:spcAft>
              <a:buClr>
                <a:srgbClr val="FF0000"/>
              </a:buClr>
              <a:buSzPct val="84615"/>
              <a:tabLst>
                <a:tab pos="306091" algn="l"/>
              </a:tabLst>
            </a:pPr>
            <a:r>
              <a:rPr lang="en-US" spc="-37" dirty="0">
                <a:solidFill>
                  <a:srgbClr val="254134"/>
                </a:solidFill>
                <a:latin typeface="Arial MT"/>
                <a:cs typeface="Arial MT"/>
              </a:rPr>
              <a:t>		</a:t>
            </a:r>
            <a:endParaRPr lang="en-US" spc="-37" dirty="0">
              <a:solidFill>
                <a:srgbClr val="160C96"/>
              </a:solidFill>
              <a:latin typeface="Arial MT"/>
              <a:ea typeface="MS PGothic" pitchFamily="34" charset="-128"/>
              <a:cs typeface="Arial MT"/>
            </a:endParaRPr>
          </a:p>
        </p:txBody>
      </p:sp>
      <p:sp>
        <p:nvSpPr>
          <p:cNvPr id="8" name="object 2"/>
          <p:cNvSpPr txBox="1"/>
          <p:nvPr/>
        </p:nvSpPr>
        <p:spPr>
          <a:xfrm>
            <a:off x="608093" y="1142984"/>
            <a:ext cx="10908800" cy="413786"/>
          </a:xfrm>
          <a:prstGeom prst="rect">
            <a:avLst/>
          </a:prstGeom>
        </p:spPr>
        <p:txBody>
          <a:bodyPr vert="horz" wrap="square" lIns="0" tIns="13544" rIns="0" bIns="0" rtlCol="0">
            <a:spAutoFit/>
          </a:bodyPr>
          <a:lstStyle/>
          <a:p>
            <a:pPr marL="305447" marR="5418" lvl="0" indent="-292578" algn="ctr">
              <a:spcBef>
                <a:spcPts val="106"/>
              </a:spcBef>
              <a:buClr>
                <a:srgbClr val="001F60"/>
              </a:buClr>
              <a:buSzPct val="84615"/>
              <a:tabLst>
                <a:tab pos="306123" algn="l"/>
              </a:tabLst>
            </a:pPr>
            <a:r>
              <a:rPr lang="en-IN" sz="2600" b="1" spc="-37" dirty="0" smtClean="0">
                <a:solidFill>
                  <a:srgbClr val="F79646">
                    <a:lumMod val="50000"/>
                  </a:srgbClr>
                </a:solidFill>
                <a:latin typeface="Arial MT"/>
                <a:cs typeface="Arial MT"/>
              </a:rPr>
              <a:t>Proposed Changes in CGST Act</a:t>
            </a:r>
            <a:endParaRPr lang="en-IN" sz="2600" b="1" spc="-37" dirty="0">
              <a:solidFill>
                <a:srgbClr val="F79646">
                  <a:lumMod val="50000"/>
                </a:srgbClr>
              </a:solidFill>
              <a:latin typeface="Arial MT"/>
              <a:cs typeface="Arial MT"/>
            </a:endParaRPr>
          </a:p>
        </p:txBody>
      </p:sp>
      <p:graphicFrame>
        <p:nvGraphicFramePr>
          <p:cNvPr id="5" name="Table 4"/>
          <p:cNvGraphicFramePr>
            <a:graphicFrameLocks noGrp="1"/>
          </p:cNvGraphicFramePr>
          <p:nvPr/>
        </p:nvGraphicFramePr>
        <p:xfrm>
          <a:off x="580191" y="1643055"/>
          <a:ext cx="11001453" cy="3062730"/>
        </p:xfrm>
        <a:graphic>
          <a:graphicData uri="http://schemas.openxmlformats.org/drawingml/2006/table">
            <a:tbl>
              <a:tblPr>
                <a:tableStyleId>{775DCB02-9BB8-47FD-8907-85C794F793BA}</a:tableStyleId>
              </a:tblPr>
              <a:tblGrid>
                <a:gridCol w="1285885">
                  <a:extLst>
                    <a:ext uri="{9D8B030D-6E8A-4147-A177-3AD203B41FA5}">
                      <a16:colId xmlns:a16="http://schemas.microsoft.com/office/drawing/2014/main" xmlns="" val="20003"/>
                    </a:ext>
                  </a:extLst>
                </a:gridCol>
                <a:gridCol w="2714645"/>
                <a:gridCol w="5569119"/>
                <a:gridCol w="1431804"/>
              </a:tblGrid>
              <a:tr h="248624">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a:solidFill>
                            <a:srgbClr val="A51B87"/>
                          </a:solidFill>
                          <a:latin typeface="Arial" pitchFamily="34" charset="0"/>
                          <a:ea typeface="+mn-ea"/>
                          <a:cs typeface="Arial" pitchFamily="34" charset="0"/>
                        </a:rPr>
                        <a:t>Description</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Amendment</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Amended Law</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Analysis</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tcPr>
                </a:tc>
                <a:extLst>
                  <a:ext uri="{0D108BD9-81ED-4DB2-BD59-A6C34878D82A}">
                    <a16:rowId xmlns:a16="http://schemas.microsoft.com/office/drawing/2014/main" xmlns="" val="10000"/>
                  </a:ext>
                </a:extLst>
              </a:tr>
              <a:tr h="727562">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dirty="0" smtClean="0">
                          <a:latin typeface="Arial" pitchFamily="34" charset="0"/>
                          <a:cs typeface="Arial" pitchFamily="34" charset="0"/>
                        </a:rPr>
                        <a:t>Clause</a:t>
                      </a:r>
                      <a:r>
                        <a:rPr lang="en-US" sz="1300" baseline="0" dirty="0" smtClean="0">
                          <a:latin typeface="Arial" pitchFamily="34" charset="0"/>
                          <a:cs typeface="Arial" pitchFamily="34" charset="0"/>
                        </a:rPr>
                        <a:t> 100</a:t>
                      </a:r>
                      <a:r>
                        <a:rPr lang="en-US" sz="1300" dirty="0" smtClean="0">
                          <a:latin typeface="Arial" pitchFamily="34" charset="0"/>
                          <a:cs typeface="Arial" pitchFamily="34" charset="0"/>
                        </a:rPr>
                        <a:t> -</a:t>
                      </a:r>
                      <a:r>
                        <a:rPr lang="en-US" sz="1300" kern="1200" dirty="0" smtClean="0">
                          <a:solidFill>
                            <a:schemeClr val="dk1"/>
                          </a:solidFill>
                          <a:latin typeface="Arial" pitchFamily="34" charset="0"/>
                          <a:ea typeface="+mn-ea"/>
                          <a:cs typeface="Arial" pitchFamily="34" charset="0"/>
                        </a:rPr>
                        <a:t>Amendment of section 29. </a:t>
                      </a:r>
                    </a:p>
                    <a:p>
                      <a:pPr marL="0" marR="0" indent="0" algn="just" rtl="0" eaLnBrk="1" fontAlgn="auto" latinLnBrk="0" hangingPunct="1">
                        <a:spcBef>
                          <a:spcPts val="0"/>
                        </a:spcBef>
                        <a:spcAft>
                          <a:spcPts val="0"/>
                        </a:spcAft>
                      </a:pPr>
                      <a:endParaRPr lang="en-US" sz="1300" kern="1200" dirty="0">
                        <a:solidFill>
                          <a:schemeClr val="dk1"/>
                        </a:solidFill>
                        <a:latin typeface="Arial" pitchFamily="34" charset="0"/>
                        <a:ea typeface="+mn-ea"/>
                        <a:cs typeface="Arial" pitchFamily="34" charset="0"/>
                      </a:endParaRPr>
                    </a:p>
                  </a:txBody>
                  <a:tcPr marL="110639" marR="110639" marT="40301" marB="40301">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tcPr>
                </a:tc>
                <a:tc>
                  <a:txBody>
                    <a:bodyPr/>
                    <a:lstStyle/>
                    <a:p>
                      <a:pPr marL="342900" marR="0" indent="-342900" algn="just" defTabSz="914400" rtl="0" eaLnBrk="1" fontAlgn="auto" latinLnBrk="0" hangingPunct="1">
                        <a:lnSpc>
                          <a:spcPct val="100000"/>
                        </a:lnSpc>
                        <a:spcBef>
                          <a:spcPts val="0"/>
                        </a:spcBef>
                        <a:spcAft>
                          <a:spcPts val="0"/>
                        </a:spcAft>
                        <a:buClrTx/>
                        <a:buSzTx/>
                        <a:buFont typeface="Wingdings" pitchFamily="2" charset="2"/>
                        <a:buAutoNum type="alphaLcParenBoth" startAt="2"/>
                        <a:tabLst/>
                        <a:defRPr/>
                      </a:pPr>
                      <a:r>
                        <a:rPr lang="en-US" sz="1300" kern="1200" dirty="0" smtClean="0">
                          <a:solidFill>
                            <a:schemeClr val="dk1"/>
                          </a:solidFill>
                          <a:latin typeface="Arial" pitchFamily="34" charset="0"/>
                          <a:ea typeface="+mn-ea"/>
                          <a:cs typeface="Arial" pitchFamily="34" charset="0"/>
                        </a:rPr>
                        <a:t>in clause (c), for the words “a continuous period of six months”, the words “such continuous tax period as may be prescribed” shall be substituted. </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dirty="0" smtClean="0">
                          <a:latin typeface="Arial" pitchFamily="34" charset="0"/>
                          <a:cs typeface="Arial" pitchFamily="34" charset="0"/>
                        </a:rPr>
                        <a:t>(c) any registered person, other than a person specified in clause (b), has not furnished returns </a:t>
                      </a:r>
                      <a:r>
                        <a:rPr lang="en-US" sz="1300" strike="sngStrike" dirty="0" smtClean="0">
                          <a:solidFill>
                            <a:srgbClr val="FF0000"/>
                          </a:solidFill>
                          <a:latin typeface="Arial" pitchFamily="34" charset="0"/>
                          <a:cs typeface="Arial" pitchFamily="34" charset="0"/>
                        </a:rPr>
                        <a:t>for a continuous period of six months</a:t>
                      </a:r>
                      <a:r>
                        <a:rPr lang="en-US" sz="1300" dirty="0" smtClean="0">
                          <a:latin typeface="Arial" pitchFamily="34" charset="0"/>
                          <a:cs typeface="Arial" pitchFamily="34" charset="0"/>
                        </a:rPr>
                        <a:t> </a:t>
                      </a:r>
                      <a:r>
                        <a:rPr lang="en-US" sz="1300" dirty="0" smtClean="0">
                          <a:solidFill>
                            <a:srgbClr val="0000FF"/>
                          </a:solidFill>
                          <a:latin typeface="Arial" pitchFamily="34" charset="0"/>
                          <a:cs typeface="Arial" pitchFamily="34" charset="0"/>
                        </a:rPr>
                        <a:t>such continuous tax period as may be prescribed</a:t>
                      </a:r>
                      <a:r>
                        <a:rPr lang="en-US" sz="1300" dirty="0" smtClean="0">
                          <a:latin typeface="Arial" pitchFamily="34" charset="0"/>
                          <a:cs typeface="Arial" pitchFamily="34" charset="0"/>
                        </a:rPr>
                        <a:t>;</a:t>
                      </a:r>
                      <a:endParaRPr lang="en-US" sz="1300" baseline="0" dirty="0">
                        <a:latin typeface="Arial" pitchFamily="34" charset="0"/>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300" baseline="0" dirty="0" smtClean="0">
                          <a:latin typeface="Arial" pitchFamily="34" charset="0"/>
                          <a:cs typeface="Arial" pitchFamily="34" charset="0"/>
                        </a:rPr>
                        <a:t>Law amended to give impact to QRMP scheme. </a:t>
                      </a:r>
                      <a:r>
                        <a:rPr lang="en-IN" sz="1300" baseline="0" smtClean="0">
                          <a:latin typeface="Arial" pitchFamily="34" charset="0"/>
                          <a:cs typeface="Arial" pitchFamily="34" charset="0"/>
                        </a:rPr>
                        <a:t>Note: 6 </a:t>
                      </a:r>
                      <a:r>
                        <a:rPr lang="en-IN" sz="1300" baseline="0" dirty="0" smtClean="0">
                          <a:latin typeface="Arial" pitchFamily="34" charset="0"/>
                          <a:cs typeface="Arial" pitchFamily="34" charset="0"/>
                        </a:rPr>
                        <a:t>months time may also be reduced. </a:t>
                      </a:r>
                      <a:endParaRPr lang="en-US" sz="1300" baseline="0" dirty="0">
                        <a:latin typeface="Arial" pitchFamily="34" charset="0"/>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B w="12700" cap="flat" cmpd="sng" algn="ctr">
                      <a:solidFill>
                        <a:schemeClr val="accent4"/>
                      </a:solidFill>
                      <a:prstDash val="solid"/>
                      <a:round/>
                      <a:headEnd type="none" w="med" len="med"/>
                      <a:tailEnd type="none" w="med" len="med"/>
                    </a:lnB>
                  </a:tcPr>
                </a:tc>
              </a:tr>
              <a:tr h="1270371">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dirty="0" smtClean="0">
                          <a:latin typeface="Arial" pitchFamily="34" charset="0"/>
                          <a:cs typeface="Arial" pitchFamily="34" charset="0"/>
                        </a:rPr>
                        <a:t>Clause</a:t>
                      </a:r>
                      <a:r>
                        <a:rPr lang="en-US" sz="1300" baseline="0" dirty="0" smtClean="0">
                          <a:latin typeface="Arial" pitchFamily="34" charset="0"/>
                          <a:cs typeface="Arial" pitchFamily="34" charset="0"/>
                        </a:rPr>
                        <a:t> 101</a:t>
                      </a:r>
                      <a:r>
                        <a:rPr lang="en-US" sz="1300" dirty="0" smtClean="0">
                          <a:latin typeface="Arial" pitchFamily="34" charset="0"/>
                          <a:cs typeface="Arial" pitchFamily="34" charset="0"/>
                        </a:rPr>
                        <a:t> -</a:t>
                      </a:r>
                      <a:r>
                        <a:rPr lang="en-US" sz="1300" kern="1200" dirty="0" smtClean="0">
                          <a:solidFill>
                            <a:schemeClr val="dk1"/>
                          </a:solidFill>
                          <a:latin typeface="Arial" pitchFamily="34" charset="0"/>
                          <a:ea typeface="+mn-ea"/>
                          <a:cs typeface="Arial" pitchFamily="34" charset="0"/>
                        </a:rPr>
                        <a:t>Amendment of section 34. </a:t>
                      </a:r>
                    </a:p>
                  </a:txBody>
                  <a:tcPr marL="110639" marR="110639" marT="40301" marB="40301">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baseline="0" dirty="0" smtClean="0">
                          <a:solidFill>
                            <a:schemeClr val="dk1"/>
                          </a:solidFill>
                          <a:latin typeface="Arial" pitchFamily="34" charset="0"/>
                          <a:ea typeface="+mn-ea"/>
                          <a:cs typeface="Arial" pitchFamily="34" charset="0"/>
                        </a:rPr>
                        <a:t>In section 34 of the CGST Act, in sub-section (2), for the word “September”, the words “the thirtieth day of November” shall be substituted</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baseline="0" dirty="0" smtClean="0">
                          <a:latin typeface="Arial" pitchFamily="34" charset="0"/>
                          <a:cs typeface="Arial" pitchFamily="34" charset="0"/>
                        </a:rPr>
                        <a:t>(2) Any registered person who issues a credit note in relation to a supply of goods or services or both shall declare the details of such credit note in the return for the month during which such credit note has been issued but not later than </a:t>
                      </a:r>
                      <a:r>
                        <a:rPr lang="en-US" sz="1300" strike="sngStrike" baseline="0" dirty="0" smtClean="0">
                          <a:solidFill>
                            <a:srgbClr val="FF0000"/>
                          </a:solidFill>
                          <a:latin typeface="Arial" pitchFamily="34" charset="0"/>
                          <a:cs typeface="Arial" pitchFamily="34" charset="0"/>
                        </a:rPr>
                        <a:t>September</a:t>
                      </a:r>
                      <a:r>
                        <a:rPr lang="en-US" sz="1300" baseline="0" dirty="0" smtClean="0">
                          <a:latin typeface="Arial" pitchFamily="34" charset="0"/>
                          <a:cs typeface="Arial" pitchFamily="34" charset="0"/>
                        </a:rPr>
                        <a:t> </a:t>
                      </a:r>
                      <a:r>
                        <a:rPr lang="en-US" sz="1300" strike="noStrike" baseline="0" dirty="0" smtClean="0">
                          <a:solidFill>
                            <a:srgbClr val="0000FF"/>
                          </a:solidFill>
                          <a:latin typeface="Arial" pitchFamily="34" charset="0"/>
                          <a:cs typeface="Arial" pitchFamily="34" charset="0"/>
                        </a:rPr>
                        <a:t>the thirtieth day of November</a:t>
                      </a:r>
                      <a:r>
                        <a:rPr lang="en-US" sz="1300" strike="noStrike" kern="1200" baseline="0" dirty="0" smtClean="0">
                          <a:solidFill>
                            <a:schemeClr val="dk1"/>
                          </a:solidFill>
                          <a:latin typeface="Arial" pitchFamily="34" charset="0"/>
                          <a:ea typeface="+mn-ea"/>
                          <a:cs typeface="Arial" pitchFamily="34" charset="0"/>
                        </a:rPr>
                        <a:t> </a:t>
                      </a:r>
                      <a:r>
                        <a:rPr lang="en-US" sz="1300" baseline="0" dirty="0" smtClean="0">
                          <a:latin typeface="Arial" pitchFamily="34" charset="0"/>
                          <a:cs typeface="Arial" pitchFamily="34" charset="0"/>
                        </a:rPr>
                        <a:t>following the end of the financial year in which such supply was made, or the date of furnishing of the relevant annual return, whichever is earlier, and the tax liability shall be adjusted in such manner as may be prescribed.</a:t>
                      </a:r>
                      <a:endParaRPr lang="en-US" sz="1300" baseline="0" dirty="0">
                        <a:latin typeface="Arial" pitchFamily="34" charset="0"/>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300" kern="1200" dirty="0" smtClean="0">
                          <a:solidFill>
                            <a:schemeClr val="dk1"/>
                          </a:solidFill>
                          <a:latin typeface="Arial" pitchFamily="34" charset="0"/>
                          <a:ea typeface="+mn-ea"/>
                          <a:cs typeface="Arial" pitchFamily="34" charset="0"/>
                        </a:rPr>
                        <a:t>Timelines increased </a:t>
                      </a:r>
                      <a:endParaRPr lang="en-US" sz="1300" baseline="0" dirty="0">
                        <a:latin typeface="Arial" pitchFamily="34" charset="0"/>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T w="12700" cap="flat" cmpd="sng" algn="ctr">
                      <a:solidFill>
                        <a:schemeClr val="accent4"/>
                      </a:solidFill>
                      <a:prstDash val="solid"/>
                      <a:round/>
                      <a:headEnd type="none" w="med" len="med"/>
                      <a:tailEnd type="none" w="med" len="med"/>
                    </a:lnT>
                  </a:tcPr>
                </a:tc>
              </a:tr>
            </a:tbl>
          </a:graphicData>
        </a:graphic>
      </p:graphicFrame>
      <p:sp>
        <p:nvSpPr>
          <p:cNvPr id="9" name="Title 1"/>
          <p:cNvSpPr txBox="1">
            <a:spLocks/>
          </p:cNvSpPr>
          <p:nvPr/>
        </p:nvSpPr>
        <p:spPr>
          <a:xfrm>
            <a:off x="437317" y="428604"/>
            <a:ext cx="11287204" cy="790596"/>
          </a:xfrm>
          <a:prstGeom prst="rect">
            <a:avLst/>
          </a:prstGeom>
        </p:spPr>
        <p:txBody>
          <a:bodyPr>
            <a:noAutofit/>
          </a:bodyPr>
          <a:lstStyle/>
          <a:p>
            <a:pPr marL="514800" marR="5080" lvl="0" indent="-525600" algn="ctr">
              <a:spcBef>
                <a:spcPts val="100"/>
              </a:spcBef>
              <a:tabLst>
                <a:tab pos="286989" algn="l"/>
              </a:tabLst>
              <a:defRPr/>
            </a:pPr>
            <a:r>
              <a:rPr lang="en-US" sz="4400" b="1" spc="-35" dirty="0" smtClean="0">
                <a:solidFill>
                  <a:srgbClr val="00B050"/>
                </a:solidFill>
                <a:latin typeface="Castellar" pitchFamily="18" charset="0"/>
                <a:ea typeface="MS PGothic" pitchFamily="34" charset="-128"/>
                <a:cs typeface="Arial MT"/>
              </a:rPr>
              <a:t>Finance Bill 2022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p:cNvSpPr txBox="1"/>
          <p:nvPr/>
        </p:nvSpPr>
        <p:spPr>
          <a:xfrm>
            <a:off x="898282" y="1143001"/>
            <a:ext cx="10365275" cy="359925"/>
          </a:xfrm>
          <a:prstGeom prst="rect">
            <a:avLst/>
          </a:prstGeom>
        </p:spPr>
        <p:txBody>
          <a:bodyPr vert="horz" wrap="square" lIns="0" tIns="13544" rIns="0" bIns="0" rtlCol="0">
            <a:spAutoFit/>
          </a:bodyPr>
          <a:lstStyle/>
          <a:p>
            <a:pPr marL="561391" marR="5418" indent="-548524" algn="just">
              <a:lnSpc>
                <a:spcPts val="2666"/>
              </a:lnSpc>
              <a:spcBef>
                <a:spcPts val="319"/>
              </a:spcBef>
              <a:spcAft>
                <a:spcPts val="640"/>
              </a:spcAft>
              <a:buClr>
                <a:srgbClr val="FF0000"/>
              </a:buClr>
              <a:buSzPct val="84615"/>
              <a:tabLst>
                <a:tab pos="306091" algn="l"/>
              </a:tabLst>
            </a:pPr>
            <a:r>
              <a:rPr lang="en-US" spc="-37" dirty="0">
                <a:solidFill>
                  <a:srgbClr val="254134"/>
                </a:solidFill>
                <a:latin typeface="Arial MT"/>
                <a:cs typeface="Arial MT"/>
              </a:rPr>
              <a:t>		</a:t>
            </a:r>
            <a:endParaRPr lang="en-US" spc="-37" dirty="0">
              <a:solidFill>
                <a:srgbClr val="160C96"/>
              </a:solidFill>
              <a:latin typeface="Arial MT"/>
              <a:ea typeface="MS PGothic" pitchFamily="34" charset="-128"/>
              <a:cs typeface="Arial MT"/>
            </a:endParaRPr>
          </a:p>
        </p:txBody>
      </p:sp>
      <p:sp>
        <p:nvSpPr>
          <p:cNvPr id="8" name="object 2"/>
          <p:cNvSpPr txBox="1"/>
          <p:nvPr/>
        </p:nvSpPr>
        <p:spPr>
          <a:xfrm>
            <a:off x="608093" y="1142984"/>
            <a:ext cx="10908800" cy="413786"/>
          </a:xfrm>
          <a:prstGeom prst="rect">
            <a:avLst/>
          </a:prstGeom>
        </p:spPr>
        <p:txBody>
          <a:bodyPr vert="horz" wrap="square" lIns="0" tIns="13544" rIns="0" bIns="0" rtlCol="0">
            <a:spAutoFit/>
          </a:bodyPr>
          <a:lstStyle/>
          <a:p>
            <a:pPr marL="305447" marR="5418" lvl="0" indent="-292578" algn="ctr">
              <a:spcBef>
                <a:spcPts val="106"/>
              </a:spcBef>
              <a:buClr>
                <a:srgbClr val="001F60"/>
              </a:buClr>
              <a:buSzPct val="84615"/>
              <a:tabLst>
                <a:tab pos="306123" algn="l"/>
              </a:tabLst>
            </a:pPr>
            <a:r>
              <a:rPr lang="en-IN" sz="2600" b="1" spc="-37" dirty="0" smtClean="0">
                <a:solidFill>
                  <a:srgbClr val="F79646">
                    <a:lumMod val="50000"/>
                  </a:srgbClr>
                </a:solidFill>
                <a:latin typeface="Arial MT"/>
                <a:cs typeface="Arial MT"/>
              </a:rPr>
              <a:t>Proposed Changes in CGST Act</a:t>
            </a:r>
            <a:endParaRPr lang="en-IN" sz="2600" b="1" spc="-37" dirty="0">
              <a:solidFill>
                <a:srgbClr val="F79646">
                  <a:lumMod val="50000"/>
                </a:srgbClr>
              </a:solidFill>
              <a:latin typeface="Arial MT"/>
              <a:cs typeface="Arial MT"/>
            </a:endParaRPr>
          </a:p>
        </p:txBody>
      </p:sp>
      <p:graphicFrame>
        <p:nvGraphicFramePr>
          <p:cNvPr id="5" name="Table 4"/>
          <p:cNvGraphicFramePr>
            <a:graphicFrameLocks noGrp="1"/>
          </p:cNvGraphicFramePr>
          <p:nvPr/>
        </p:nvGraphicFramePr>
        <p:xfrm>
          <a:off x="580189" y="1643055"/>
          <a:ext cx="11001456" cy="3180248"/>
        </p:xfrm>
        <a:graphic>
          <a:graphicData uri="http://schemas.openxmlformats.org/drawingml/2006/table">
            <a:tbl>
              <a:tblPr>
                <a:tableStyleId>{775DCB02-9BB8-47FD-8907-85C794F793BA}</a:tableStyleId>
              </a:tblPr>
              <a:tblGrid>
                <a:gridCol w="1483873">
                  <a:extLst>
                    <a:ext uri="{9D8B030D-6E8A-4147-A177-3AD203B41FA5}">
                      <a16:colId xmlns:a16="http://schemas.microsoft.com/office/drawing/2014/main" xmlns="" val="20003"/>
                    </a:ext>
                  </a:extLst>
                </a:gridCol>
                <a:gridCol w="3731105"/>
                <a:gridCol w="4500594"/>
                <a:gridCol w="1285884"/>
              </a:tblGrid>
              <a:tr h="201175">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a:solidFill>
                            <a:srgbClr val="A51B87"/>
                          </a:solidFill>
                          <a:latin typeface="Arial" pitchFamily="34" charset="0"/>
                          <a:ea typeface="+mn-ea"/>
                          <a:cs typeface="Arial" pitchFamily="34" charset="0"/>
                        </a:rPr>
                        <a:t>Description</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Amendment</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Amended Law</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Analysis</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extLst>
                  <a:ext uri="{0D108BD9-81ED-4DB2-BD59-A6C34878D82A}">
                    <a16:rowId xmlns:a16="http://schemas.microsoft.com/office/drawing/2014/main" xmlns="" val="10000"/>
                  </a:ext>
                </a:extLst>
              </a:tr>
              <a:tr h="184513">
                <a:tc>
                  <a:txBody>
                    <a:bodyPr/>
                    <a:lstStyle/>
                    <a:p>
                      <a:pPr marL="0" marR="0" indent="0" algn="just" rtl="0" eaLnBrk="1" fontAlgn="auto" latinLnBrk="0" hangingPunct="1">
                        <a:spcBef>
                          <a:spcPts val="0"/>
                        </a:spcBef>
                        <a:spcAft>
                          <a:spcPts val="0"/>
                        </a:spcAft>
                      </a:pPr>
                      <a:r>
                        <a:rPr lang="en-US" sz="1300" dirty="0" smtClean="0">
                          <a:latin typeface="Arial" pitchFamily="34" charset="0"/>
                          <a:cs typeface="Arial" pitchFamily="34" charset="0"/>
                        </a:rPr>
                        <a:t>Clause</a:t>
                      </a:r>
                      <a:r>
                        <a:rPr lang="en-US" sz="1300" baseline="0" dirty="0" smtClean="0">
                          <a:latin typeface="Arial" pitchFamily="34" charset="0"/>
                          <a:cs typeface="Arial" pitchFamily="34" charset="0"/>
                        </a:rPr>
                        <a:t> 102</a:t>
                      </a:r>
                      <a:r>
                        <a:rPr lang="en-US" sz="1300" dirty="0" smtClean="0">
                          <a:latin typeface="Arial" pitchFamily="34" charset="0"/>
                          <a:cs typeface="Arial" pitchFamily="34" charset="0"/>
                        </a:rPr>
                        <a:t> -</a:t>
                      </a:r>
                      <a:r>
                        <a:rPr lang="en-US" sz="1300" kern="1200" dirty="0" smtClean="0">
                          <a:solidFill>
                            <a:schemeClr val="dk1"/>
                          </a:solidFill>
                          <a:latin typeface="Arial" pitchFamily="34" charset="0"/>
                          <a:ea typeface="+mn-ea"/>
                          <a:cs typeface="Arial" pitchFamily="34" charset="0"/>
                        </a:rPr>
                        <a:t>Amendment of section 37. </a:t>
                      </a:r>
                      <a:endParaRPr lang="en-US" sz="1300" kern="1200" dirty="0">
                        <a:solidFill>
                          <a:schemeClr val="dk1"/>
                        </a:solidFill>
                        <a:latin typeface="Arial" pitchFamily="34" charset="0"/>
                        <a:ea typeface="+mn-ea"/>
                        <a:cs typeface="Arial" pitchFamily="34" charset="0"/>
                      </a:endParaRP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342900" marR="0" indent="-34290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dk1"/>
                          </a:solidFill>
                          <a:latin typeface="Arial" pitchFamily="34" charset="0"/>
                          <a:ea typeface="+mn-ea"/>
                          <a:cs typeface="Arial" pitchFamily="34" charset="0"/>
                        </a:rPr>
                        <a:t>(a) in sub-section (1), –– </a:t>
                      </a:r>
                    </a:p>
                    <a:p>
                      <a:pPr marL="400050" marR="0" indent="-400050" algn="just" defTabSz="914400" rtl="0" eaLnBrk="1" fontAlgn="auto" latinLnBrk="0" hangingPunct="1">
                        <a:lnSpc>
                          <a:spcPct val="100000"/>
                        </a:lnSpc>
                        <a:spcBef>
                          <a:spcPts val="0"/>
                        </a:spcBef>
                        <a:spcAft>
                          <a:spcPts val="0"/>
                        </a:spcAft>
                        <a:buClrTx/>
                        <a:buSzTx/>
                        <a:buFont typeface="+mj-lt"/>
                        <a:buAutoNum type="romanLcPeriod"/>
                        <a:tabLst/>
                        <a:defRPr/>
                      </a:pPr>
                      <a:r>
                        <a:rPr lang="en-US" sz="1300" kern="1200" dirty="0" smtClean="0">
                          <a:solidFill>
                            <a:schemeClr val="dk1"/>
                          </a:solidFill>
                          <a:latin typeface="Arial" pitchFamily="34" charset="0"/>
                          <a:ea typeface="+mn-ea"/>
                          <a:cs typeface="Arial" pitchFamily="34" charset="0"/>
                        </a:rPr>
                        <a:t>after the words “shall furnish, electronically,”, the words “subject to such conditions and restrictions and” shall be inserted; </a:t>
                      </a:r>
                    </a:p>
                    <a:p>
                      <a:pPr marL="400050" marR="0" indent="-400050" algn="just" defTabSz="914400" rtl="0" eaLnBrk="1" fontAlgn="auto" latinLnBrk="0" hangingPunct="1">
                        <a:lnSpc>
                          <a:spcPct val="100000"/>
                        </a:lnSpc>
                        <a:spcBef>
                          <a:spcPts val="0"/>
                        </a:spcBef>
                        <a:spcAft>
                          <a:spcPts val="0"/>
                        </a:spcAft>
                        <a:buClrTx/>
                        <a:buSzTx/>
                        <a:buFont typeface="+mj-lt"/>
                        <a:buAutoNum type="romanLcPeriod"/>
                        <a:tabLst/>
                        <a:defRPr/>
                      </a:pPr>
                      <a:r>
                        <a:rPr lang="en-US" sz="1300" kern="1200" dirty="0" smtClean="0">
                          <a:solidFill>
                            <a:schemeClr val="dk1"/>
                          </a:solidFill>
                          <a:latin typeface="Arial" pitchFamily="34" charset="0"/>
                          <a:ea typeface="+mn-ea"/>
                          <a:cs typeface="Arial" pitchFamily="34" charset="0"/>
                        </a:rPr>
                        <a:t>for the words “shall be communicated to the recipient of the said supplies within such time and in such manner as may be prescribed”, the words “shall, subject to such conditions and restrictions, within such time and in such manner as may be prescribed, be communicated to the recipient of the said supplies” shall be substituted; </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rtl="0" eaLnBrk="1" fontAlgn="auto" latinLnBrk="0" hangingPunct="1">
                        <a:spcBef>
                          <a:spcPts val="0"/>
                        </a:spcBef>
                        <a:spcAft>
                          <a:spcPts val="0"/>
                        </a:spcAft>
                      </a:pPr>
                      <a:r>
                        <a:rPr lang="en-US" sz="1300" dirty="0" smtClean="0">
                          <a:latin typeface="Arial" pitchFamily="34" charset="0"/>
                          <a:cs typeface="Arial" pitchFamily="34" charset="0"/>
                        </a:rPr>
                        <a:t>37(1) Every registered person, other than an Input Service Distributor, a non-resident taxable person and a person paying tax under the provisions of section 10 or section 51 or section 52, shall furnish, electronically, </a:t>
                      </a:r>
                      <a:r>
                        <a:rPr lang="en-US" sz="1300" dirty="0" smtClean="0">
                          <a:solidFill>
                            <a:srgbClr val="0000FF"/>
                          </a:solidFill>
                          <a:latin typeface="Arial" pitchFamily="34" charset="0"/>
                          <a:cs typeface="Arial" pitchFamily="34" charset="0"/>
                        </a:rPr>
                        <a:t>subject to such conditions and restrictions and </a:t>
                      </a:r>
                      <a:r>
                        <a:rPr lang="en-US" sz="1300" dirty="0" smtClean="0">
                          <a:latin typeface="Arial" pitchFamily="34" charset="0"/>
                          <a:cs typeface="Arial" pitchFamily="34" charset="0"/>
                        </a:rPr>
                        <a:t>in such form and manner as may be prescribed, the details of outward supplies of goods or services or both effected during a tax period on or before the tenth day of the month succeeding the said tax period and such details </a:t>
                      </a:r>
                      <a:r>
                        <a:rPr lang="en-US" sz="1300" strike="sngStrike" dirty="0" smtClean="0">
                          <a:solidFill>
                            <a:srgbClr val="FF0000"/>
                          </a:solidFill>
                          <a:latin typeface="Arial" pitchFamily="34" charset="0"/>
                          <a:cs typeface="Arial" pitchFamily="34" charset="0"/>
                        </a:rPr>
                        <a:t>shall be communicated to the recipient of the said supplies within such time and in such manner as may be prescribed</a:t>
                      </a:r>
                      <a:r>
                        <a:rPr lang="en-US" sz="1300" kern="1200" dirty="0" smtClean="0">
                          <a:solidFill>
                            <a:schemeClr val="dk1"/>
                          </a:solidFill>
                          <a:latin typeface="Arial" pitchFamily="34" charset="0"/>
                          <a:ea typeface="+mn-ea"/>
                          <a:cs typeface="Arial" pitchFamily="34" charset="0"/>
                        </a:rPr>
                        <a:t> “</a:t>
                      </a:r>
                      <a:r>
                        <a:rPr lang="en-US" sz="1300" kern="1200" dirty="0" smtClean="0">
                          <a:solidFill>
                            <a:srgbClr val="0000FF"/>
                          </a:solidFill>
                          <a:latin typeface="Arial" pitchFamily="34" charset="0"/>
                          <a:ea typeface="+mn-ea"/>
                          <a:cs typeface="Arial" pitchFamily="34" charset="0"/>
                        </a:rPr>
                        <a:t>shall, subject to such conditions and restrictions, within such </a:t>
                      </a:r>
                      <a:r>
                        <a:rPr lang="en-US" sz="1300" dirty="0" smtClean="0">
                          <a:solidFill>
                            <a:srgbClr val="0000FF"/>
                          </a:solidFill>
                          <a:latin typeface="Arial" pitchFamily="34" charset="0"/>
                          <a:cs typeface="Arial" pitchFamily="34" charset="0"/>
                        </a:rPr>
                        <a:t>time and in such manner as may be prescribed, be communicated to the recipient of the said supplies</a:t>
                      </a:r>
                      <a:r>
                        <a:rPr lang="en-US" sz="1300" dirty="0" smtClean="0">
                          <a:latin typeface="Arial" pitchFamily="34" charset="0"/>
                          <a:cs typeface="Arial" pitchFamily="34" charset="0"/>
                        </a:rPr>
                        <a:t>:</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rtl="0" eaLnBrk="1" fontAlgn="auto" latinLnBrk="0" hangingPunct="1">
                        <a:spcBef>
                          <a:spcPts val="0"/>
                        </a:spcBef>
                        <a:spcAft>
                          <a:spcPts val="0"/>
                        </a:spcAft>
                      </a:pPr>
                      <a:r>
                        <a:rPr lang="en-IN" sz="1300" dirty="0" smtClean="0">
                          <a:latin typeface="Arial" pitchFamily="34" charset="0"/>
                          <a:cs typeface="Arial" pitchFamily="34" charset="0"/>
                        </a:rPr>
                        <a:t>Law amended to put</a:t>
                      </a:r>
                      <a:r>
                        <a:rPr lang="en-IN" sz="1300" baseline="0" dirty="0" smtClean="0">
                          <a:latin typeface="Arial" pitchFamily="34" charset="0"/>
                          <a:cs typeface="Arial" pitchFamily="34" charset="0"/>
                        </a:rPr>
                        <a:t> restrictions through rules.</a:t>
                      </a:r>
                      <a:endParaRPr lang="en-US" sz="1300" dirty="0" smtClean="0">
                        <a:latin typeface="Arial" pitchFamily="34" charset="0"/>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extLst>
                  <a:ext uri="{0D108BD9-81ED-4DB2-BD59-A6C34878D82A}">
                    <a16:rowId xmlns:a16="http://schemas.microsoft.com/office/drawing/2014/main" xmlns="" val="10004"/>
                  </a:ext>
                </a:extLst>
              </a:tr>
            </a:tbl>
          </a:graphicData>
        </a:graphic>
      </p:graphicFrame>
      <p:sp>
        <p:nvSpPr>
          <p:cNvPr id="9" name="Title 1"/>
          <p:cNvSpPr txBox="1">
            <a:spLocks/>
          </p:cNvSpPr>
          <p:nvPr/>
        </p:nvSpPr>
        <p:spPr>
          <a:xfrm>
            <a:off x="437317" y="428604"/>
            <a:ext cx="11287204" cy="790596"/>
          </a:xfrm>
          <a:prstGeom prst="rect">
            <a:avLst/>
          </a:prstGeom>
        </p:spPr>
        <p:txBody>
          <a:bodyPr>
            <a:noAutofit/>
          </a:bodyPr>
          <a:lstStyle/>
          <a:p>
            <a:pPr marL="514800" marR="5080" lvl="0" indent="-525600" algn="ctr">
              <a:spcBef>
                <a:spcPts val="100"/>
              </a:spcBef>
              <a:tabLst>
                <a:tab pos="286989" algn="l"/>
              </a:tabLst>
              <a:defRPr/>
            </a:pPr>
            <a:r>
              <a:rPr lang="en-US" sz="4400" b="1" spc="-35" dirty="0" smtClean="0">
                <a:solidFill>
                  <a:srgbClr val="00B050"/>
                </a:solidFill>
                <a:latin typeface="Castellar" pitchFamily="18" charset="0"/>
                <a:ea typeface="MS PGothic" pitchFamily="34" charset="-128"/>
                <a:cs typeface="Arial MT"/>
              </a:rPr>
              <a:t>Finance Bill 2022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p:cNvSpPr txBox="1"/>
          <p:nvPr/>
        </p:nvSpPr>
        <p:spPr>
          <a:xfrm>
            <a:off x="898282" y="1143001"/>
            <a:ext cx="10365275" cy="359925"/>
          </a:xfrm>
          <a:prstGeom prst="rect">
            <a:avLst/>
          </a:prstGeom>
        </p:spPr>
        <p:txBody>
          <a:bodyPr vert="horz" wrap="square" lIns="0" tIns="13544" rIns="0" bIns="0" rtlCol="0">
            <a:spAutoFit/>
          </a:bodyPr>
          <a:lstStyle/>
          <a:p>
            <a:pPr marL="561391" marR="5418" indent="-548524" algn="just">
              <a:lnSpc>
                <a:spcPts val="2666"/>
              </a:lnSpc>
              <a:spcBef>
                <a:spcPts val="319"/>
              </a:spcBef>
              <a:spcAft>
                <a:spcPts val="640"/>
              </a:spcAft>
              <a:buClr>
                <a:srgbClr val="FF0000"/>
              </a:buClr>
              <a:buSzPct val="84615"/>
              <a:tabLst>
                <a:tab pos="306091" algn="l"/>
              </a:tabLst>
            </a:pPr>
            <a:r>
              <a:rPr lang="en-US" spc="-37" dirty="0">
                <a:solidFill>
                  <a:srgbClr val="254134"/>
                </a:solidFill>
                <a:latin typeface="Arial MT"/>
                <a:cs typeface="Arial MT"/>
              </a:rPr>
              <a:t>		</a:t>
            </a:r>
            <a:endParaRPr lang="en-US" spc="-37" dirty="0">
              <a:solidFill>
                <a:srgbClr val="160C96"/>
              </a:solidFill>
              <a:latin typeface="Arial MT"/>
              <a:ea typeface="MS PGothic" pitchFamily="34" charset="-128"/>
              <a:cs typeface="Arial MT"/>
            </a:endParaRPr>
          </a:p>
        </p:txBody>
      </p:sp>
      <p:sp>
        <p:nvSpPr>
          <p:cNvPr id="8" name="object 2"/>
          <p:cNvSpPr txBox="1"/>
          <p:nvPr/>
        </p:nvSpPr>
        <p:spPr>
          <a:xfrm>
            <a:off x="608093" y="1142984"/>
            <a:ext cx="10908800" cy="413786"/>
          </a:xfrm>
          <a:prstGeom prst="rect">
            <a:avLst/>
          </a:prstGeom>
        </p:spPr>
        <p:txBody>
          <a:bodyPr vert="horz" wrap="square" lIns="0" tIns="13544" rIns="0" bIns="0" rtlCol="0">
            <a:spAutoFit/>
          </a:bodyPr>
          <a:lstStyle/>
          <a:p>
            <a:pPr marL="305447" marR="5418" lvl="0" indent="-292578" algn="ctr">
              <a:spcBef>
                <a:spcPts val="106"/>
              </a:spcBef>
              <a:buClr>
                <a:srgbClr val="001F60"/>
              </a:buClr>
              <a:buSzPct val="84615"/>
              <a:tabLst>
                <a:tab pos="306123" algn="l"/>
              </a:tabLst>
            </a:pPr>
            <a:r>
              <a:rPr lang="en-IN" sz="2600" b="1" spc="-37" dirty="0" smtClean="0">
                <a:solidFill>
                  <a:srgbClr val="F79646">
                    <a:lumMod val="50000"/>
                  </a:srgbClr>
                </a:solidFill>
                <a:latin typeface="Arial MT"/>
                <a:cs typeface="Arial MT"/>
              </a:rPr>
              <a:t>Proposed Changes in CGST Act</a:t>
            </a:r>
            <a:endParaRPr lang="en-IN" sz="2600" b="1" spc="-37" dirty="0">
              <a:solidFill>
                <a:srgbClr val="F79646">
                  <a:lumMod val="50000"/>
                </a:srgbClr>
              </a:solidFill>
              <a:latin typeface="Arial MT"/>
              <a:cs typeface="Arial MT"/>
            </a:endParaRPr>
          </a:p>
        </p:txBody>
      </p:sp>
      <p:graphicFrame>
        <p:nvGraphicFramePr>
          <p:cNvPr id="5" name="Table 4"/>
          <p:cNvGraphicFramePr>
            <a:graphicFrameLocks noGrp="1"/>
          </p:cNvGraphicFramePr>
          <p:nvPr/>
        </p:nvGraphicFramePr>
        <p:xfrm>
          <a:off x="580189" y="1643055"/>
          <a:ext cx="11001456" cy="2945212"/>
        </p:xfrm>
        <a:graphic>
          <a:graphicData uri="http://schemas.openxmlformats.org/drawingml/2006/table">
            <a:tbl>
              <a:tblPr>
                <a:tableStyleId>{775DCB02-9BB8-47FD-8907-85C794F793BA}</a:tableStyleId>
              </a:tblPr>
              <a:tblGrid>
                <a:gridCol w="1483873">
                  <a:extLst>
                    <a:ext uri="{9D8B030D-6E8A-4147-A177-3AD203B41FA5}">
                      <a16:colId xmlns:a16="http://schemas.microsoft.com/office/drawing/2014/main" xmlns="" val="20003"/>
                    </a:ext>
                  </a:extLst>
                </a:gridCol>
                <a:gridCol w="3016725"/>
                <a:gridCol w="4392397"/>
                <a:gridCol w="2108461"/>
              </a:tblGrid>
              <a:tr h="201175">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a:solidFill>
                            <a:srgbClr val="A51B87"/>
                          </a:solidFill>
                          <a:latin typeface="Arial" pitchFamily="34" charset="0"/>
                          <a:ea typeface="+mn-ea"/>
                          <a:cs typeface="Arial" pitchFamily="34" charset="0"/>
                        </a:rPr>
                        <a:t>Description</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Amendment</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Amended Law</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Analysis</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extLst>
                  <a:ext uri="{0D108BD9-81ED-4DB2-BD59-A6C34878D82A}">
                    <a16:rowId xmlns:a16="http://schemas.microsoft.com/office/drawing/2014/main" xmlns="" val="10000"/>
                  </a:ext>
                </a:extLst>
              </a:tr>
              <a:tr h="388409">
                <a:tc rowSpan="3">
                  <a:txBody>
                    <a:bodyPr/>
                    <a:lstStyle/>
                    <a:p>
                      <a:pPr marL="0" marR="0" indent="0" algn="just" rtl="0" eaLnBrk="1" fontAlgn="auto" latinLnBrk="0" hangingPunct="1">
                        <a:spcBef>
                          <a:spcPts val="0"/>
                        </a:spcBef>
                        <a:spcAft>
                          <a:spcPts val="0"/>
                        </a:spcAft>
                      </a:pPr>
                      <a:r>
                        <a:rPr lang="en-US" sz="1300" dirty="0" smtClean="0">
                          <a:latin typeface="Arial" pitchFamily="34" charset="0"/>
                          <a:cs typeface="Arial" pitchFamily="34" charset="0"/>
                        </a:rPr>
                        <a:t>Clause</a:t>
                      </a:r>
                      <a:r>
                        <a:rPr lang="en-US" sz="1300" baseline="0" dirty="0" smtClean="0">
                          <a:latin typeface="Arial" pitchFamily="34" charset="0"/>
                          <a:cs typeface="Arial" pitchFamily="34" charset="0"/>
                        </a:rPr>
                        <a:t> 102</a:t>
                      </a:r>
                      <a:r>
                        <a:rPr lang="en-US" sz="1300" dirty="0" smtClean="0">
                          <a:latin typeface="Arial" pitchFamily="34" charset="0"/>
                          <a:cs typeface="Arial" pitchFamily="34" charset="0"/>
                        </a:rPr>
                        <a:t> -</a:t>
                      </a:r>
                      <a:r>
                        <a:rPr lang="en-US" sz="1300" kern="1200" dirty="0" smtClean="0">
                          <a:solidFill>
                            <a:schemeClr val="dk1"/>
                          </a:solidFill>
                          <a:latin typeface="Arial" pitchFamily="34" charset="0"/>
                          <a:ea typeface="+mn-ea"/>
                          <a:cs typeface="Arial" pitchFamily="34" charset="0"/>
                        </a:rPr>
                        <a:t>Amendment of section 37. </a:t>
                      </a:r>
                      <a:endParaRPr lang="en-US" sz="1300" kern="1200" dirty="0">
                        <a:solidFill>
                          <a:schemeClr val="dk1"/>
                        </a:solidFill>
                        <a:latin typeface="Arial" pitchFamily="34" charset="0"/>
                        <a:ea typeface="+mn-ea"/>
                        <a:cs typeface="Arial" pitchFamily="34" charset="0"/>
                      </a:endParaRP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342900" marR="0" indent="-34290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dk1"/>
                          </a:solidFill>
                          <a:latin typeface="Arial" pitchFamily="34" charset="0"/>
                          <a:ea typeface="+mn-ea"/>
                          <a:cs typeface="Arial" pitchFamily="34" charset="0"/>
                        </a:rPr>
                        <a:t>(a) in sub-section (1), –– </a:t>
                      </a:r>
                    </a:p>
                    <a:p>
                      <a:pPr marL="400050" marR="0" indent="-400050" algn="just" defTabSz="914400" rtl="0" eaLnBrk="1" fontAlgn="auto" latinLnBrk="0" hangingPunct="1">
                        <a:lnSpc>
                          <a:spcPct val="100000"/>
                        </a:lnSpc>
                        <a:spcBef>
                          <a:spcPts val="0"/>
                        </a:spcBef>
                        <a:spcAft>
                          <a:spcPts val="0"/>
                        </a:spcAft>
                        <a:buClrTx/>
                        <a:buSzTx/>
                        <a:buFont typeface="+mj-lt"/>
                        <a:buAutoNum type="romanLcPeriod"/>
                        <a:tabLst/>
                        <a:defRPr/>
                      </a:pPr>
                      <a:r>
                        <a:rPr lang="en-US" sz="1300" kern="1200" dirty="0" smtClean="0">
                          <a:solidFill>
                            <a:schemeClr val="dk1"/>
                          </a:solidFill>
                          <a:latin typeface="Arial" pitchFamily="34" charset="0"/>
                          <a:ea typeface="+mn-ea"/>
                          <a:cs typeface="Arial" pitchFamily="34" charset="0"/>
                        </a:rPr>
                        <a:t>the first proviso shall be omitted; </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tcPr>
                </a:tc>
                <a:tc>
                  <a:txBody>
                    <a:bodyPr/>
                    <a:lstStyle/>
                    <a:p>
                      <a:pPr marL="0" marR="0" indent="0" algn="just" rtl="0" eaLnBrk="1" fontAlgn="auto" latinLnBrk="0" hangingPunct="1">
                        <a:spcBef>
                          <a:spcPts val="0"/>
                        </a:spcBef>
                        <a:spcAft>
                          <a:spcPts val="0"/>
                        </a:spcAft>
                      </a:pPr>
                      <a:r>
                        <a:rPr lang="en-US" sz="1300" strike="sngStrike" dirty="0" smtClean="0">
                          <a:solidFill>
                            <a:srgbClr val="FF0000"/>
                          </a:solidFill>
                          <a:latin typeface="Arial" pitchFamily="34" charset="0"/>
                          <a:cs typeface="Arial" pitchFamily="34" charset="0"/>
                        </a:rPr>
                        <a:t>Provided that the registered person shall not be allowed to furnish the details of outward supplies during the period from the eleventh day to the fifteenth day of the month succeeding the tax period</a:t>
                      </a:r>
                      <a:r>
                        <a:rPr lang="en-US" sz="1300" dirty="0" smtClean="0">
                          <a:latin typeface="Arial" pitchFamily="34" charset="0"/>
                          <a:cs typeface="Arial" pitchFamily="34" charset="0"/>
                        </a:rPr>
                        <a:t>: </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tcPr>
                </a:tc>
                <a:tc>
                  <a:txBody>
                    <a:bodyPr/>
                    <a:lstStyle/>
                    <a:p>
                      <a:pPr marL="0" marR="0" indent="0" algn="just" rtl="0" eaLnBrk="1" fontAlgn="auto" latinLnBrk="0" hangingPunct="1">
                        <a:spcBef>
                          <a:spcPts val="0"/>
                        </a:spcBef>
                        <a:spcAft>
                          <a:spcPts val="0"/>
                        </a:spcAft>
                      </a:pPr>
                      <a:r>
                        <a:rPr lang="en-IN" sz="1300" kern="1200" dirty="0" smtClean="0">
                          <a:solidFill>
                            <a:schemeClr val="dk1"/>
                          </a:solidFill>
                          <a:latin typeface="Arial" pitchFamily="34" charset="0"/>
                          <a:ea typeface="+mn-ea"/>
                          <a:cs typeface="Arial" pitchFamily="34" charset="0"/>
                        </a:rPr>
                        <a:t>Relevant procedural amendments </a:t>
                      </a:r>
                      <a:endParaRPr lang="en-US" sz="1300" kern="1200" dirty="0">
                        <a:solidFill>
                          <a:schemeClr val="dk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tcPr>
                </a:tc>
                <a:extLst>
                  <a:ext uri="{0D108BD9-81ED-4DB2-BD59-A6C34878D82A}">
                    <a16:rowId xmlns:a16="http://schemas.microsoft.com/office/drawing/2014/main" xmlns="" val="10004"/>
                  </a:ext>
                </a:extLst>
              </a:tr>
              <a:tr h="519841">
                <a:tc vMerge="1">
                  <a:txBody>
                    <a:bodyPr/>
                    <a:lstStyle/>
                    <a:p>
                      <a:endParaRPr lang="en-US"/>
                    </a:p>
                  </a:txBody>
                  <a:tcPr/>
                </a:tc>
                <a:tc>
                  <a:txBody>
                    <a:bodyPr/>
                    <a:lstStyle/>
                    <a:p>
                      <a:pPr marL="400050" marR="0" indent="-400050" algn="just" defTabSz="914400" rtl="0" eaLnBrk="1" fontAlgn="auto" latinLnBrk="0" hangingPunct="1">
                        <a:lnSpc>
                          <a:spcPct val="100000"/>
                        </a:lnSpc>
                        <a:spcBef>
                          <a:spcPts val="0"/>
                        </a:spcBef>
                        <a:spcAft>
                          <a:spcPts val="0"/>
                        </a:spcAft>
                        <a:buClrTx/>
                        <a:buSzTx/>
                        <a:buFont typeface="+mj-lt"/>
                        <a:buAutoNum type="romanLcPeriod" startAt="2"/>
                        <a:tabLst/>
                        <a:defRPr/>
                      </a:pPr>
                      <a:r>
                        <a:rPr lang="en-US" sz="1300" kern="1200" dirty="0" smtClean="0">
                          <a:solidFill>
                            <a:schemeClr val="dk1"/>
                          </a:solidFill>
                          <a:latin typeface="Arial" pitchFamily="34" charset="0"/>
                          <a:ea typeface="+mn-ea"/>
                          <a:cs typeface="Arial" pitchFamily="34" charset="0"/>
                        </a:rPr>
                        <a:t>in the second proviso, for the words “Provided further that”, the words “Provided that” shall be substituted; </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dirty="0" smtClean="0">
                          <a:latin typeface="Arial" pitchFamily="34" charset="0"/>
                          <a:cs typeface="Arial" pitchFamily="34" charset="0"/>
                        </a:rPr>
                        <a:t>Provided </a:t>
                      </a:r>
                      <a:r>
                        <a:rPr lang="en-US" sz="1300" strike="sngStrike" dirty="0" smtClean="0">
                          <a:solidFill>
                            <a:srgbClr val="FF0000"/>
                          </a:solidFill>
                          <a:latin typeface="Arial" pitchFamily="34" charset="0"/>
                          <a:cs typeface="Arial" pitchFamily="34" charset="0"/>
                        </a:rPr>
                        <a:t>further</a:t>
                      </a:r>
                      <a:r>
                        <a:rPr lang="en-US" sz="1300" dirty="0" smtClean="0">
                          <a:latin typeface="Arial" pitchFamily="34" charset="0"/>
                          <a:cs typeface="Arial" pitchFamily="34" charset="0"/>
                        </a:rPr>
                        <a:t> that the Commissioner may, for reasons to be recorded in writing, by notification, extend the time limit for furnishing such details for such class of taxable persons as may be specified therein: </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marL="0" marR="0" indent="0" algn="just" rtl="0" eaLnBrk="1" fontAlgn="auto" latinLnBrk="0" hangingPunct="1">
                        <a:spcBef>
                          <a:spcPts val="0"/>
                        </a:spcBef>
                        <a:spcAft>
                          <a:spcPts val="0"/>
                        </a:spcAft>
                      </a:pPr>
                      <a:endParaRPr lang="en-US" sz="1300" kern="1200" dirty="0">
                        <a:solidFill>
                          <a:schemeClr val="dk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r>
              <a:tr h="533086">
                <a:tc vMerge="1">
                  <a:txBody>
                    <a:bodyPr/>
                    <a:lstStyle/>
                    <a:p>
                      <a:pPr marL="0" marR="0" indent="0" algn="just" rtl="0" eaLnBrk="1" fontAlgn="auto" latinLnBrk="0" hangingPunct="1">
                        <a:spcBef>
                          <a:spcPts val="0"/>
                        </a:spcBef>
                        <a:spcAft>
                          <a:spcPts val="0"/>
                        </a:spcAft>
                      </a:pPr>
                      <a:endParaRPr lang="en-US" sz="1300" kern="1200" dirty="0">
                        <a:solidFill>
                          <a:schemeClr val="dk1"/>
                        </a:solidFill>
                        <a:latin typeface="Arial" pitchFamily="34" charset="0"/>
                        <a:ea typeface="+mn-ea"/>
                        <a:cs typeface="Arial" pitchFamily="34" charset="0"/>
                      </a:endParaRPr>
                    </a:p>
                  </a:txBody>
                  <a:tcPr marL="110639" marR="110639" marT="40301" marB="40301">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tcPr>
                </a:tc>
                <a:tc>
                  <a:txBody>
                    <a:bodyPr/>
                    <a:lstStyle/>
                    <a:p>
                      <a:pPr marL="400050" marR="0" indent="-400050" algn="just" defTabSz="914400" rtl="0" eaLnBrk="1" fontAlgn="auto" latinLnBrk="0" hangingPunct="1">
                        <a:lnSpc>
                          <a:spcPct val="100000"/>
                        </a:lnSpc>
                        <a:spcBef>
                          <a:spcPts val="0"/>
                        </a:spcBef>
                        <a:spcAft>
                          <a:spcPts val="0"/>
                        </a:spcAft>
                        <a:buClrTx/>
                        <a:buSzTx/>
                        <a:buFont typeface="+mj-lt"/>
                        <a:buAutoNum type="romanLcPeriod" startAt="3"/>
                        <a:tabLst/>
                        <a:defRPr/>
                      </a:pPr>
                      <a:r>
                        <a:rPr lang="en-US" sz="1300" kern="1200" dirty="0" smtClean="0">
                          <a:solidFill>
                            <a:schemeClr val="dk1"/>
                          </a:solidFill>
                          <a:latin typeface="Arial" pitchFamily="34" charset="0"/>
                          <a:ea typeface="+mn-ea"/>
                          <a:cs typeface="Arial" pitchFamily="34" charset="0"/>
                        </a:rPr>
                        <a:t>in the third proviso, for the words “Provided also that”, the words “Provided further that” shall be substituted;</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dirty="0" smtClean="0">
                          <a:latin typeface="Arial" pitchFamily="34" charset="0"/>
                          <a:cs typeface="Arial" pitchFamily="34" charset="0"/>
                        </a:rPr>
                        <a:t>Provided </a:t>
                      </a:r>
                      <a:r>
                        <a:rPr lang="en-US" sz="1300" strike="sngStrike" dirty="0" smtClean="0">
                          <a:solidFill>
                            <a:srgbClr val="FF0000"/>
                          </a:solidFill>
                          <a:latin typeface="Arial" pitchFamily="34" charset="0"/>
                          <a:cs typeface="Arial" pitchFamily="34" charset="0"/>
                        </a:rPr>
                        <a:t>also that</a:t>
                      </a:r>
                      <a:r>
                        <a:rPr lang="en-US" sz="1300" strike="noStrike" dirty="0" smtClean="0">
                          <a:solidFill>
                            <a:srgbClr val="FF0000"/>
                          </a:solidFill>
                          <a:latin typeface="Arial" pitchFamily="34" charset="0"/>
                          <a:cs typeface="Arial" pitchFamily="34" charset="0"/>
                        </a:rPr>
                        <a:t> </a:t>
                      </a:r>
                      <a:r>
                        <a:rPr lang="en-US" sz="1300" dirty="0" smtClean="0">
                          <a:solidFill>
                            <a:srgbClr val="0000FF"/>
                          </a:solidFill>
                          <a:latin typeface="Arial" pitchFamily="34" charset="0"/>
                          <a:cs typeface="Arial" pitchFamily="34" charset="0"/>
                        </a:rPr>
                        <a:t>further that </a:t>
                      </a:r>
                      <a:r>
                        <a:rPr lang="en-US" sz="1300" dirty="0" smtClean="0">
                          <a:latin typeface="Arial" pitchFamily="34" charset="0"/>
                          <a:cs typeface="Arial" pitchFamily="34" charset="0"/>
                        </a:rPr>
                        <a:t>any extension of time limit notified by the Commissioner of State tax or Commissioner of Union territory tax shall be deemed to be notified by the Commissioner</a:t>
                      </a:r>
                      <a:endParaRPr lang="en-US" sz="1300" kern="1200" dirty="0" smtClean="0">
                        <a:solidFill>
                          <a:schemeClr val="dk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tcPr>
                </a:tc>
                <a:tc>
                  <a:txBody>
                    <a:bodyPr/>
                    <a:lstStyle/>
                    <a:p>
                      <a:pPr marL="0" marR="0" indent="0" algn="just" rtl="0" eaLnBrk="1" fontAlgn="auto" latinLnBrk="0" hangingPunct="1">
                        <a:spcBef>
                          <a:spcPts val="0"/>
                        </a:spcBef>
                        <a:spcAft>
                          <a:spcPts val="0"/>
                        </a:spcAft>
                      </a:pPr>
                      <a:endParaRPr lang="en-US" sz="1300" kern="1200" dirty="0">
                        <a:solidFill>
                          <a:schemeClr val="dk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tcPr>
                </a:tc>
              </a:tr>
            </a:tbl>
          </a:graphicData>
        </a:graphic>
      </p:graphicFrame>
      <p:sp>
        <p:nvSpPr>
          <p:cNvPr id="9" name="Title 1"/>
          <p:cNvSpPr txBox="1">
            <a:spLocks/>
          </p:cNvSpPr>
          <p:nvPr/>
        </p:nvSpPr>
        <p:spPr>
          <a:xfrm>
            <a:off x="437317" y="428604"/>
            <a:ext cx="11287204" cy="790596"/>
          </a:xfrm>
          <a:prstGeom prst="rect">
            <a:avLst/>
          </a:prstGeom>
        </p:spPr>
        <p:txBody>
          <a:bodyPr>
            <a:noAutofit/>
          </a:bodyPr>
          <a:lstStyle/>
          <a:p>
            <a:pPr marL="514800" marR="5080" lvl="0" indent="-525600" algn="ctr">
              <a:spcBef>
                <a:spcPts val="100"/>
              </a:spcBef>
              <a:tabLst>
                <a:tab pos="286989" algn="l"/>
              </a:tabLst>
              <a:defRPr/>
            </a:pPr>
            <a:r>
              <a:rPr lang="en-US" sz="4400" b="1" spc="-35" dirty="0" smtClean="0">
                <a:solidFill>
                  <a:srgbClr val="00B050"/>
                </a:solidFill>
                <a:latin typeface="Castellar" pitchFamily="18" charset="0"/>
                <a:ea typeface="MS PGothic" pitchFamily="34" charset="-128"/>
                <a:cs typeface="Arial MT"/>
              </a:rPr>
              <a:t>Finance Bill 2022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p:cNvSpPr txBox="1"/>
          <p:nvPr/>
        </p:nvSpPr>
        <p:spPr>
          <a:xfrm>
            <a:off x="898282" y="1143001"/>
            <a:ext cx="10365275" cy="359925"/>
          </a:xfrm>
          <a:prstGeom prst="rect">
            <a:avLst/>
          </a:prstGeom>
        </p:spPr>
        <p:txBody>
          <a:bodyPr vert="horz" wrap="square" lIns="0" tIns="13544" rIns="0" bIns="0" rtlCol="0">
            <a:spAutoFit/>
          </a:bodyPr>
          <a:lstStyle/>
          <a:p>
            <a:pPr marL="561391" marR="5418" indent="-548524" algn="just">
              <a:lnSpc>
                <a:spcPts val="2666"/>
              </a:lnSpc>
              <a:spcBef>
                <a:spcPts val="319"/>
              </a:spcBef>
              <a:spcAft>
                <a:spcPts val="640"/>
              </a:spcAft>
              <a:buClr>
                <a:srgbClr val="FF0000"/>
              </a:buClr>
              <a:buSzPct val="84615"/>
              <a:tabLst>
                <a:tab pos="306091" algn="l"/>
              </a:tabLst>
            </a:pPr>
            <a:r>
              <a:rPr lang="en-US" spc="-37" dirty="0">
                <a:solidFill>
                  <a:srgbClr val="254134"/>
                </a:solidFill>
                <a:latin typeface="Arial MT"/>
                <a:cs typeface="Arial MT"/>
              </a:rPr>
              <a:t>		</a:t>
            </a:r>
            <a:endParaRPr lang="en-US" spc="-37" dirty="0">
              <a:solidFill>
                <a:srgbClr val="160C96"/>
              </a:solidFill>
              <a:latin typeface="Arial MT"/>
              <a:ea typeface="MS PGothic" pitchFamily="34" charset="-128"/>
              <a:cs typeface="Arial MT"/>
            </a:endParaRPr>
          </a:p>
        </p:txBody>
      </p:sp>
      <p:sp>
        <p:nvSpPr>
          <p:cNvPr id="8" name="object 2"/>
          <p:cNvSpPr txBox="1"/>
          <p:nvPr/>
        </p:nvSpPr>
        <p:spPr>
          <a:xfrm>
            <a:off x="608093" y="1142984"/>
            <a:ext cx="10908800" cy="413786"/>
          </a:xfrm>
          <a:prstGeom prst="rect">
            <a:avLst/>
          </a:prstGeom>
        </p:spPr>
        <p:txBody>
          <a:bodyPr vert="horz" wrap="square" lIns="0" tIns="13544" rIns="0" bIns="0" rtlCol="0">
            <a:spAutoFit/>
          </a:bodyPr>
          <a:lstStyle/>
          <a:p>
            <a:pPr marL="305447" marR="5418" lvl="0" indent="-292578" algn="ctr">
              <a:spcBef>
                <a:spcPts val="106"/>
              </a:spcBef>
              <a:buClr>
                <a:srgbClr val="001F60"/>
              </a:buClr>
              <a:buSzPct val="84615"/>
              <a:tabLst>
                <a:tab pos="306123" algn="l"/>
              </a:tabLst>
            </a:pPr>
            <a:r>
              <a:rPr lang="en-IN" sz="2600" b="1" spc="-37" dirty="0" smtClean="0">
                <a:solidFill>
                  <a:srgbClr val="F79646">
                    <a:lumMod val="50000"/>
                  </a:srgbClr>
                </a:solidFill>
                <a:latin typeface="Arial MT"/>
                <a:cs typeface="Arial MT"/>
              </a:rPr>
              <a:t>Proposed Changes in CGST Act</a:t>
            </a:r>
            <a:endParaRPr lang="en-IN" sz="2600" b="1" spc="-37" dirty="0">
              <a:solidFill>
                <a:srgbClr val="F79646">
                  <a:lumMod val="50000"/>
                </a:srgbClr>
              </a:solidFill>
              <a:latin typeface="Arial MT"/>
              <a:cs typeface="Arial MT"/>
            </a:endParaRPr>
          </a:p>
        </p:txBody>
      </p:sp>
      <p:graphicFrame>
        <p:nvGraphicFramePr>
          <p:cNvPr id="5" name="Table 4"/>
          <p:cNvGraphicFramePr>
            <a:graphicFrameLocks noGrp="1"/>
          </p:cNvGraphicFramePr>
          <p:nvPr/>
        </p:nvGraphicFramePr>
        <p:xfrm>
          <a:off x="580189" y="1643055"/>
          <a:ext cx="11001455" cy="3260850"/>
        </p:xfrm>
        <a:graphic>
          <a:graphicData uri="http://schemas.openxmlformats.org/drawingml/2006/table">
            <a:tbl>
              <a:tblPr>
                <a:tableStyleId>{775DCB02-9BB8-47FD-8907-85C794F793BA}</a:tableStyleId>
              </a:tblPr>
              <a:tblGrid>
                <a:gridCol w="1214450">
                  <a:extLst>
                    <a:ext uri="{9D8B030D-6E8A-4147-A177-3AD203B41FA5}">
                      <a16:colId xmlns:a16="http://schemas.microsoft.com/office/drawing/2014/main" xmlns="" val="20003"/>
                    </a:ext>
                  </a:extLst>
                </a:gridCol>
                <a:gridCol w="2928958"/>
                <a:gridCol w="5000660"/>
                <a:gridCol w="1857387"/>
              </a:tblGrid>
              <a:tr h="257930">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a:solidFill>
                            <a:srgbClr val="A51B87"/>
                          </a:solidFill>
                          <a:latin typeface="Arial" pitchFamily="34" charset="0"/>
                          <a:ea typeface="+mn-ea"/>
                          <a:cs typeface="Arial" pitchFamily="34" charset="0"/>
                        </a:rPr>
                        <a:t>Description</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Amendment</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Amended Law</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Analysis</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extLst>
                  <a:ext uri="{0D108BD9-81ED-4DB2-BD59-A6C34878D82A}">
                    <a16:rowId xmlns:a16="http://schemas.microsoft.com/office/drawing/2014/main" xmlns="" val="10000"/>
                  </a:ext>
                </a:extLst>
              </a:tr>
              <a:tr h="1073165">
                <a:tc row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dirty="0" smtClean="0">
                          <a:latin typeface="Arial" pitchFamily="34" charset="0"/>
                          <a:cs typeface="Arial" pitchFamily="34" charset="0"/>
                        </a:rPr>
                        <a:t>Clause</a:t>
                      </a:r>
                      <a:r>
                        <a:rPr lang="en-US" sz="1300" baseline="0" dirty="0" smtClean="0">
                          <a:latin typeface="Arial" pitchFamily="34" charset="0"/>
                          <a:cs typeface="Arial" pitchFamily="34" charset="0"/>
                        </a:rPr>
                        <a:t> 102</a:t>
                      </a:r>
                      <a:r>
                        <a:rPr lang="en-US" sz="1300" dirty="0" smtClean="0">
                          <a:latin typeface="Arial" pitchFamily="34" charset="0"/>
                          <a:cs typeface="Arial" pitchFamily="34" charset="0"/>
                        </a:rPr>
                        <a:t> -</a:t>
                      </a:r>
                      <a:r>
                        <a:rPr lang="en-US" sz="1300" kern="1200" dirty="0" smtClean="0">
                          <a:solidFill>
                            <a:schemeClr val="dk1"/>
                          </a:solidFill>
                          <a:latin typeface="Arial" pitchFamily="34" charset="0"/>
                          <a:ea typeface="+mn-ea"/>
                          <a:cs typeface="Arial" pitchFamily="34" charset="0"/>
                        </a:rPr>
                        <a:t>Amendment of section 37. </a:t>
                      </a:r>
                    </a:p>
                    <a:p>
                      <a:pPr marL="0" marR="0" indent="0" algn="just" rtl="0" eaLnBrk="1" fontAlgn="auto" latinLnBrk="0" hangingPunct="1">
                        <a:spcBef>
                          <a:spcPts val="0"/>
                        </a:spcBef>
                        <a:spcAft>
                          <a:spcPts val="0"/>
                        </a:spcAft>
                      </a:pPr>
                      <a:endParaRPr lang="en-US" sz="1300" kern="1200" dirty="0">
                        <a:solidFill>
                          <a:schemeClr val="dk1"/>
                        </a:solidFill>
                        <a:latin typeface="Arial" pitchFamily="34" charset="0"/>
                        <a:ea typeface="+mn-ea"/>
                        <a:cs typeface="Arial" pitchFamily="34" charset="0"/>
                      </a:endParaRPr>
                    </a:p>
                  </a:txBody>
                  <a:tcPr marL="110639" marR="110639" marT="40301" marB="40301">
                    <a:lnR w="12700" cap="flat" cmpd="sng" algn="ctr">
                      <a:solidFill>
                        <a:schemeClr val="accent4"/>
                      </a:solidFill>
                      <a:prstDash val="solid"/>
                      <a:round/>
                      <a:headEnd type="none" w="med" len="med"/>
                      <a:tailEnd type="none" w="med" len="med"/>
                    </a:lnR>
                  </a:tcPr>
                </a:tc>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dk1"/>
                          </a:solidFill>
                          <a:latin typeface="Arial" pitchFamily="34" charset="0"/>
                          <a:ea typeface="+mn-ea"/>
                          <a:cs typeface="Arial" pitchFamily="34" charset="0"/>
                        </a:rPr>
                        <a:t>(b) sub-section (2) shall be omitted; </a:t>
                      </a:r>
                    </a:p>
                    <a:p>
                      <a:pPr marL="0" marR="0" indent="0" algn="just" defTabSz="914400" rtl="0" eaLnBrk="1" fontAlgn="auto" latinLnBrk="0" hangingPunct="1">
                        <a:lnSpc>
                          <a:spcPct val="100000"/>
                        </a:lnSpc>
                        <a:spcBef>
                          <a:spcPts val="0"/>
                        </a:spcBef>
                        <a:spcAft>
                          <a:spcPts val="0"/>
                        </a:spcAft>
                        <a:buClrTx/>
                        <a:buSzTx/>
                        <a:buFontTx/>
                        <a:buNone/>
                        <a:tabLst/>
                        <a:defRPr/>
                      </a:pPr>
                      <a:r>
                        <a:rPr lang="en-US" sz="1300" strike="sngStrike" kern="1200" dirty="0" smtClean="0">
                          <a:solidFill>
                            <a:srgbClr val="FF0000"/>
                          </a:solidFill>
                          <a:latin typeface="Arial" pitchFamily="34" charset="0"/>
                          <a:ea typeface="+mn-ea"/>
                          <a:cs typeface="Arial" pitchFamily="34" charset="0"/>
                        </a:rPr>
                        <a:t>(2) Every registered person who has been communicated the details under sub-section (3) of section 38 or the details pertaining to inward supplies of Input Service Distributor under sub-section (4) of section 38, shall either accept or reject the details so communicated, on or before the seventeenth day, but not before the fifteenth day, of the month succeeding the tax period and the details furnished by him under sub-section (1) shall stand amended accordingly.</a:t>
                      </a:r>
                      <a:endParaRPr lang="en-US" sz="1300" strike="sngStrike" kern="1200" dirty="0">
                        <a:solidFill>
                          <a:srgbClr val="FF0000"/>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hMerge="1">
                  <a:txBody>
                    <a:bodyPr/>
                    <a:lstStyle/>
                    <a:p>
                      <a:endParaRPr lang="en-US"/>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300" kern="1200" dirty="0" smtClean="0">
                          <a:solidFill>
                            <a:schemeClr val="dk1"/>
                          </a:solidFill>
                          <a:latin typeface="Arial" pitchFamily="34" charset="0"/>
                          <a:ea typeface="+mn-ea"/>
                          <a:cs typeface="Arial" pitchFamily="34" charset="0"/>
                        </a:rPr>
                        <a:t>Relevant</a:t>
                      </a:r>
                      <a:r>
                        <a:rPr lang="en-IN" sz="1300" kern="1200" baseline="0" dirty="0" smtClean="0">
                          <a:solidFill>
                            <a:schemeClr val="dk1"/>
                          </a:solidFill>
                          <a:latin typeface="Arial" pitchFamily="34" charset="0"/>
                          <a:ea typeface="+mn-ea"/>
                          <a:cs typeface="Arial" pitchFamily="34" charset="0"/>
                        </a:rPr>
                        <a:t> </a:t>
                      </a:r>
                      <a:r>
                        <a:rPr lang="en-IN" sz="1300" kern="1200" dirty="0" smtClean="0">
                          <a:solidFill>
                            <a:schemeClr val="dk1"/>
                          </a:solidFill>
                          <a:latin typeface="Arial" pitchFamily="34" charset="0"/>
                          <a:ea typeface="+mn-ea"/>
                          <a:cs typeface="Arial" pitchFamily="34" charset="0"/>
                        </a:rPr>
                        <a:t>procedural amendments  </a:t>
                      </a:r>
                      <a:endParaRPr lang="en-US" sz="1300" kern="1200" dirty="0" smtClean="0">
                        <a:solidFill>
                          <a:schemeClr val="dk1"/>
                        </a:solidFill>
                        <a:latin typeface="Arial" pitchFamily="34" charset="0"/>
                        <a:ea typeface="+mn-ea"/>
                        <a:cs typeface="Arial"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n-US" sz="1300" strike="sngStrike" kern="1200" dirty="0">
                        <a:solidFill>
                          <a:srgbClr val="FF0000"/>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extLst>
                  <a:ext uri="{0D108BD9-81ED-4DB2-BD59-A6C34878D82A}">
                    <a16:rowId xmlns:a16="http://schemas.microsoft.com/office/drawing/2014/main" xmlns="" val="10005"/>
                  </a:ext>
                </a:extLst>
              </a:tr>
              <a:tr h="1240668">
                <a:tc vMerge="1">
                  <a:txBody>
                    <a:bodyPr/>
                    <a:lstStyle/>
                    <a:p>
                      <a:pPr marL="0" marR="0" indent="0" algn="just" rtl="0" eaLnBrk="1" fontAlgn="auto" latinLnBrk="0" hangingPunct="1">
                        <a:spcBef>
                          <a:spcPts val="0"/>
                        </a:spcBef>
                        <a:spcAft>
                          <a:spcPts val="0"/>
                        </a:spcAft>
                      </a:pPr>
                      <a:endParaRPr lang="en-US" sz="1300" kern="1200" dirty="0">
                        <a:solidFill>
                          <a:schemeClr val="dk1"/>
                        </a:solidFill>
                        <a:latin typeface="Arial" pitchFamily="34" charset="0"/>
                        <a:ea typeface="+mn-ea"/>
                        <a:cs typeface="Arial" pitchFamily="34" charset="0"/>
                      </a:endParaRP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dk1"/>
                          </a:solidFill>
                          <a:latin typeface="Arial" pitchFamily="34" charset="0"/>
                          <a:ea typeface="+mn-ea"/>
                          <a:cs typeface="Arial" pitchFamily="34" charset="0"/>
                        </a:rPr>
                        <a:t>(c) in sub-section (3),–– </a:t>
                      </a:r>
                    </a:p>
                    <a:p>
                      <a:pPr marL="400050" marR="0" indent="-400050" algn="just" defTabSz="914400" rtl="0" eaLnBrk="1" fontAlgn="auto" latinLnBrk="0" hangingPunct="1">
                        <a:lnSpc>
                          <a:spcPct val="100000"/>
                        </a:lnSpc>
                        <a:spcBef>
                          <a:spcPts val="0"/>
                        </a:spcBef>
                        <a:spcAft>
                          <a:spcPts val="0"/>
                        </a:spcAft>
                        <a:buClrTx/>
                        <a:buSzTx/>
                        <a:buFontTx/>
                        <a:buAutoNum type="romanLcParenBoth"/>
                        <a:tabLst/>
                        <a:defRPr/>
                      </a:pPr>
                      <a:r>
                        <a:rPr lang="en-US" sz="1300" kern="1200" dirty="0" smtClean="0">
                          <a:solidFill>
                            <a:schemeClr val="dk1"/>
                          </a:solidFill>
                          <a:latin typeface="Arial" pitchFamily="34" charset="0"/>
                          <a:ea typeface="+mn-ea"/>
                          <a:cs typeface="Arial" pitchFamily="34" charset="0"/>
                        </a:rPr>
                        <a:t>the words and figures “and which have remained unmatched under section 42 or section 43” shall be omitted; </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dk1"/>
                          </a:solidFill>
                          <a:latin typeface="Arial" pitchFamily="34" charset="0"/>
                          <a:ea typeface="+mn-ea"/>
                          <a:cs typeface="Arial" pitchFamily="34" charset="0"/>
                        </a:rPr>
                        <a:t>(3) Any registered person, who has furnished the details under subsection (1) for any tax period </a:t>
                      </a:r>
                      <a:r>
                        <a:rPr lang="en-US" sz="1300" strike="sngStrike" kern="1200" dirty="0" smtClean="0">
                          <a:solidFill>
                            <a:srgbClr val="FF0000"/>
                          </a:solidFill>
                          <a:latin typeface="Arial" pitchFamily="34" charset="0"/>
                          <a:ea typeface="+mn-ea"/>
                          <a:cs typeface="Arial" pitchFamily="34" charset="0"/>
                        </a:rPr>
                        <a:t>and which have remained unmatched under section 42 or section 43</a:t>
                      </a:r>
                      <a:r>
                        <a:rPr lang="en-US" sz="1300" kern="1200" dirty="0" smtClean="0">
                          <a:solidFill>
                            <a:schemeClr val="dk1"/>
                          </a:solidFill>
                          <a:latin typeface="Arial" pitchFamily="34" charset="0"/>
                          <a:ea typeface="+mn-ea"/>
                          <a:cs typeface="Arial" pitchFamily="34" charset="0"/>
                        </a:rPr>
                        <a:t>, shall, upon discovery of any error or omission therein, rectify such error or omission in such manner as may be prescribed, and shall pay the tax and interest, if any, in case there is a short payment of tax on account of such error or omission, in the return to be furnished for such tax period: </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300" kern="1200" dirty="0" smtClean="0">
                          <a:solidFill>
                            <a:schemeClr val="dk1"/>
                          </a:solidFill>
                          <a:latin typeface="Arial" pitchFamily="34" charset="0"/>
                          <a:ea typeface="+mn-ea"/>
                          <a:cs typeface="Arial" pitchFamily="34" charset="0"/>
                        </a:rPr>
                        <a:t>Relevant amendments</a:t>
                      </a:r>
                      <a:r>
                        <a:rPr lang="en-IN" sz="1300" kern="1200" baseline="0" dirty="0" smtClean="0">
                          <a:solidFill>
                            <a:schemeClr val="dk1"/>
                          </a:solidFill>
                          <a:latin typeface="Arial" pitchFamily="34" charset="0"/>
                          <a:ea typeface="+mn-ea"/>
                          <a:cs typeface="Arial" pitchFamily="34" charset="0"/>
                        </a:rPr>
                        <a:t> as section 42 and section 43 are proposed to be omission. </a:t>
                      </a:r>
                      <a:endParaRPr lang="en-US" sz="1300" kern="1200" dirty="0" smtClean="0">
                        <a:solidFill>
                          <a:schemeClr val="dk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r>
            </a:tbl>
          </a:graphicData>
        </a:graphic>
      </p:graphicFrame>
      <p:sp>
        <p:nvSpPr>
          <p:cNvPr id="10" name="Title 1"/>
          <p:cNvSpPr txBox="1">
            <a:spLocks/>
          </p:cNvSpPr>
          <p:nvPr/>
        </p:nvSpPr>
        <p:spPr>
          <a:xfrm>
            <a:off x="437317" y="428604"/>
            <a:ext cx="11287204" cy="790596"/>
          </a:xfrm>
          <a:prstGeom prst="rect">
            <a:avLst/>
          </a:prstGeom>
        </p:spPr>
        <p:txBody>
          <a:bodyPr>
            <a:noAutofit/>
          </a:bodyPr>
          <a:lstStyle/>
          <a:p>
            <a:pPr marL="514800" marR="5080" lvl="0" indent="-525600" algn="ctr">
              <a:spcBef>
                <a:spcPts val="100"/>
              </a:spcBef>
              <a:tabLst>
                <a:tab pos="286989" algn="l"/>
              </a:tabLst>
              <a:defRPr/>
            </a:pPr>
            <a:r>
              <a:rPr lang="en-US" sz="4400" b="1" spc="-35" dirty="0" smtClean="0">
                <a:solidFill>
                  <a:srgbClr val="00B050"/>
                </a:solidFill>
                <a:latin typeface="Castellar" pitchFamily="18" charset="0"/>
                <a:ea typeface="MS PGothic" pitchFamily="34" charset="-128"/>
                <a:cs typeface="Arial MT"/>
              </a:rPr>
              <a:t>Finance Bill 2022</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p:cNvSpPr txBox="1"/>
          <p:nvPr/>
        </p:nvSpPr>
        <p:spPr>
          <a:xfrm>
            <a:off x="898282" y="1143001"/>
            <a:ext cx="10365275" cy="359925"/>
          </a:xfrm>
          <a:prstGeom prst="rect">
            <a:avLst/>
          </a:prstGeom>
        </p:spPr>
        <p:txBody>
          <a:bodyPr vert="horz" wrap="square" lIns="0" tIns="13544" rIns="0" bIns="0" rtlCol="0">
            <a:spAutoFit/>
          </a:bodyPr>
          <a:lstStyle/>
          <a:p>
            <a:pPr marL="561391" marR="5418" indent="-548524" algn="just">
              <a:lnSpc>
                <a:spcPts val="2666"/>
              </a:lnSpc>
              <a:spcBef>
                <a:spcPts val="319"/>
              </a:spcBef>
              <a:spcAft>
                <a:spcPts val="640"/>
              </a:spcAft>
              <a:buClr>
                <a:srgbClr val="FF0000"/>
              </a:buClr>
              <a:buSzPct val="84615"/>
              <a:tabLst>
                <a:tab pos="306091" algn="l"/>
              </a:tabLst>
            </a:pPr>
            <a:r>
              <a:rPr lang="en-US" spc="-37" dirty="0">
                <a:solidFill>
                  <a:srgbClr val="254134"/>
                </a:solidFill>
                <a:latin typeface="Arial MT"/>
                <a:cs typeface="Arial MT"/>
              </a:rPr>
              <a:t>		</a:t>
            </a:r>
            <a:endParaRPr lang="en-US" spc="-37" dirty="0">
              <a:solidFill>
                <a:srgbClr val="160C96"/>
              </a:solidFill>
              <a:latin typeface="Arial MT"/>
              <a:ea typeface="MS PGothic" pitchFamily="34" charset="-128"/>
              <a:cs typeface="Arial MT"/>
            </a:endParaRPr>
          </a:p>
        </p:txBody>
      </p:sp>
      <p:sp>
        <p:nvSpPr>
          <p:cNvPr id="8" name="object 2"/>
          <p:cNvSpPr txBox="1"/>
          <p:nvPr/>
        </p:nvSpPr>
        <p:spPr>
          <a:xfrm>
            <a:off x="608093" y="1142984"/>
            <a:ext cx="10908800" cy="413786"/>
          </a:xfrm>
          <a:prstGeom prst="rect">
            <a:avLst/>
          </a:prstGeom>
        </p:spPr>
        <p:txBody>
          <a:bodyPr vert="horz" wrap="square" lIns="0" tIns="13544" rIns="0" bIns="0" rtlCol="0">
            <a:spAutoFit/>
          </a:bodyPr>
          <a:lstStyle/>
          <a:p>
            <a:pPr marL="305447" marR="5418" lvl="0" indent="-292578" algn="ctr">
              <a:spcBef>
                <a:spcPts val="106"/>
              </a:spcBef>
              <a:buClr>
                <a:srgbClr val="001F60"/>
              </a:buClr>
              <a:buSzPct val="84615"/>
              <a:tabLst>
                <a:tab pos="306123" algn="l"/>
              </a:tabLst>
            </a:pPr>
            <a:r>
              <a:rPr lang="en-IN" sz="2600" b="1" spc="-37" dirty="0" smtClean="0">
                <a:solidFill>
                  <a:srgbClr val="F79646">
                    <a:lumMod val="50000"/>
                  </a:srgbClr>
                </a:solidFill>
                <a:latin typeface="Arial MT"/>
                <a:cs typeface="Arial MT"/>
              </a:rPr>
              <a:t>Proposed Changes in CGST Act</a:t>
            </a:r>
            <a:endParaRPr lang="en-IN" sz="2600" b="1" spc="-37" dirty="0">
              <a:solidFill>
                <a:srgbClr val="F79646">
                  <a:lumMod val="50000"/>
                </a:srgbClr>
              </a:solidFill>
              <a:latin typeface="Arial MT"/>
              <a:cs typeface="Arial MT"/>
            </a:endParaRPr>
          </a:p>
        </p:txBody>
      </p:sp>
      <p:graphicFrame>
        <p:nvGraphicFramePr>
          <p:cNvPr id="5" name="Table 4"/>
          <p:cNvGraphicFramePr>
            <a:graphicFrameLocks noGrp="1"/>
          </p:cNvGraphicFramePr>
          <p:nvPr/>
        </p:nvGraphicFramePr>
        <p:xfrm>
          <a:off x="580189" y="1643055"/>
          <a:ext cx="11001455" cy="3110511"/>
        </p:xfrm>
        <a:graphic>
          <a:graphicData uri="http://schemas.openxmlformats.org/drawingml/2006/table">
            <a:tbl>
              <a:tblPr>
                <a:tableStyleId>{775DCB02-9BB8-47FD-8907-85C794F793BA}</a:tableStyleId>
              </a:tblPr>
              <a:tblGrid>
                <a:gridCol w="1214450">
                  <a:extLst>
                    <a:ext uri="{9D8B030D-6E8A-4147-A177-3AD203B41FA5}">
                      <a16:colId xmlns:a16="http://schemas.microsoft.com/office/drawing/2014/main" xmlns="" val="20003"/>
                    </a:ext>
                  </a:extLst>
                </a:gridCol>
                <a:gridCol w="3571900"/>
                <a:gridCol w="4929222"/>
                <a:gridCol w="1285883"/>
              </a:tblGrid>
              <a:tr h="235595">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a:solidFill>
                            <a:srgbClr val="A51B87"/>
                          </a:solidFill>
                          <a:latin typeface="Arial" pitchFamily="34" charset="0"/>
                          <a:ea typeface="+mn-ea"/>
                          <a:cs typeface="Arial" pitchFamily="34" charset="0"/>
                        </a:rPr>
                        <a:t>Description</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Amendment</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Amended Law</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Analysis</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extLst>
                  <a:ext uri="{0D108BD9-81ED-4DB2-BD59-A6C34878D82A}">
                    <a16:rowId xmlns:a16="http://schemas.microsoft.com/office/drawing/2014/main" xmlns="" val="10000"/>
                  </a:ext>
                </a:extLst>
              </a:tr>
              <a:tr h="1317103">
                <a:tc row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dirty="0" smtClean="0">
                          <a:latin typeface="Arial" pitchFamily="34" charset="0"/>
                          <a:cs typeface="Arial" pitchFamily="34" charset="0"/>
                        </a:rPr>
                        <a:t>Clause</a:t>
                      </a:r>
                      <a:r>
                        <a:rPr lang="en-US" sz="1300" baseline="0" dirty="0" smtClean="0">
                          <a:latin typeface="Arial" pitchFamily="34" charset="0"/>
                          <a:cs typeface="Arial" pitchFamily="34" charset="0"/>
                        </a:rPr>
                        <a:t> 102</a:t>
                      </a:r>
                      <a:r>
                        <a:rPr lang="en-US" sz="1300" dirty="0" smtClean="0">
                          <a:latin typeface="Arial" pitchFamily="34" charset="0"/>
                          <a:cs typeface="Arial" pitchFamily="34" charset="0"/>
                        </a:rPr>
                        <a:t> -</a:t>
                      </a:r>
                      <a:r>
                        <a:rPr lang="en-US" sz="1300" kern="1200" dirty="0" smtClean="0">
                          <a:solidFill>
                            <a:schemeClr val="dk1"/>
                          </a:solidFill>
                          <a:latin typeface="Arial" pitchFamily="34" charset="0"/>
                          <a:ea typeface="+mn-ea"/>
                          <a:cs typeface="Arial" pitchFamily="34" charset="0"/>
                        </a:rPr>
                        <a:t>Amendment of section 37. </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400050" marR="0" indent="-40005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1300" kern="1200" dirty="0" smtClean="0">
                          <a:solidFill>
                            <a:schemeClr val="dk1"/>
                          </a:solidFill>
                          <a:latin typeface="Arial" pitchFamily="34" charset="0"/>
                          <a:ea typeface="+mn-ea"/>
                          <a:cs typeface="Arial" pitchFamily="34" charset="0"/>
                        </a:rPr>
                        <a:t>(c) in sub-section (3),–– </a:t>
                      </a:r>
                    </a:p>
                    <a:p>
                      <a:pPr marL="400050" marR="0" indent="-400050" algn="just" defTabSz="914400" rtl="0" eaLnBrk="1" fontAlgn="auto" latinLnBrk="0" hangingPunct="1">
                        <a:lnSpc>
                          <a:spcPct val="100000"/>
                        </a:lnSpc>
                        <a:spcBef>
                          <a:spcPts val="0"/>
                        </a:spcBef>
                        <a:spcAft>
                          <a:spcPts val="0"/>
                        </a:spcAft>
                        <a:buClrTx/>
                        <a:buSzTx/>
                        <a:buFont typeface="Wingdings" pitchFamily="2" charset="2"/>
                        <a:buAutoNum type="romanLcParenBoth" startAt="2"/>
                        <a:tabLst/>
                        <a:defRPr/>
                      </a:pPr>
                      <a:r>
                        <a:rPr lang="en-US" sz="1300" kern="1200" dirty="0" smtClean="0">
                          <a:solidFill>
                            <a:schemeClr val="dk1"/>
                          </a:solidFill>
                          <a:latin typeface="Arial" pitchFamily="34" charset="0"/>
                          <a:ea typeface="+mn-ea"/>
                          <a:cs typeface="Arial" pitchFamily="34" charset="0"/>
                        </a:rPr>
                        <a:t>in the first proviso, for the words and figures “furnishing of the return under section 39 for the month of September”, the words “the thirtieth day of November” shall be substituted; </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dk1"/>
                          </a:solidFill>
                          <a:latin typeface="Arial" pitchFamily="34" charset="0"/>
                          <a:ea typeface="+mn-ea"/>
                          <a:cs typeface="Arial" pitchFamily="34" charset="0"/>
                        </a:rPr>
                        <a:t>Provided that no rectification of error or omission in respect of the details furnished under sub-section (1) shall be allowed </a:t>
                      </a:r>
                      <a:r>
                        <a:rPr lang="en-US" sz="1300" strike="sngStrike" kern="1200" dirty="0" smtClean="0">
                          <a:solidFill>
                            <a:srgbClr val="FF0000"/>
                          </a:solidFill>
                          <a:latin typeface="Arial" pitchFamily="34" charset="0"/>
                          <a:ea typeface="+mn-ea"/>
                          <a:cs typeface="Arial" pitchFamily="34" charset="0"/>
                        </a:rPr>
                        <a:t>after furnishing of the return under section 39 for the month of September</a:t>
                      </a:r>
                      <a:r>
                        <a:rPr lang="en-US" sz="1300" kern="1200" dirty="0" smtClean="0">
                          <a:solidFill>
                            <a:schemeClr val="dk1"/>
                          </a:solidFill>
                          <a:latin typeface="Arial" pitchFamily="34" charset="0"/>
                          <a:ea typeface="+mn-ea"/>
                          <a:cs typeface="Arial" pitchFamily="34" charset="0"/>
                        </a:rPr>
                        <a:t> </a:t>
                      </a:r>
                      <a:r>
                        <a:rPr lang="en-US" sz="1300" kern="1200" dirty="0" smtClean="0">
                          <a:solidFill>
                            <a:srgbClr val="0000FF"/>
                          </a:solidFill>
                          <a:latin typeface="Arial" pitchFamily="34" charset="0"/>
                          <a:ea typeface="+mn-ea"/>
                          <a:cs typeface="Arial" pitchFamily="34" charset="0"/>
                        </a:rPr>
                        <a:t>the thirtieth day of November </a:t>
                      </a:r>
                      <a:r>
                        <a:rPr lang="en-US" sz="1300" kern="1200" dirty="0" smtClean="0">
                          <a:solidFill>
                            <a:schemeClr val="dk1"/>
                          </a:solidFill>
                          <a:latin typeface="Arial" pitchFamily="34" charset="0"/>
                          <a:ea typeface="+mn-ea"/>
                          <a:cs typeface="Arial" pitchFamily="34" charset="0"/>
                        </a:rPr>
                        <a:t>following the end of the financial year to which such details pertain, or furnishing of the relevant annual return, whichever is earlier: </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300" kern="1200" dirty="0" smtClean="0">
                          <a:solidFill>
                            <a:schemeClr val="dk1"/>
                          </a:solidFill>
                          <a:latin typeface="Arial" pitchFamily="34" charset="0"/>
                          <a:ea typeface="+mn-ea"/>
                          <a:cs typeface="Arial" pitchFamily="34" charset="0"/>
                        </a:rPr>
                        <a:t>Timelines increased </a:t>
                      </a:r>
                      <a:endParaRPr lang="en-US" sz="1300" kern="1200" dirty="0" smtClean="0">
                        <a:solidFill>
                          <a:schemeClr val="dk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r>
              <a:tr h="1203803">
                <a:tc vMerge="1">
                  <a:txBody>
                    <a:bodyPr/>
                    <a:lstStyle/>
                    <a:p>
                      <a:pPr marL="0" marR="0" indent="0" algn="just" rtl="0" eaLnBrk="1" fontAlgn="auto" latinLnBrk="0" hangingPunct="1">
                        <a:spcBef>
                          <a:spcPts val="0"/>
                        </a:spcBef>
                        <a:spcAft>
                          <a:spcPts val="0"/>
                        </a:spcAft>
                      </a:pPr>
                      <a:endParaRPr lang="en-US" sz="1300" kern="1200" dirty="0">
                        <a:solidFill>
                          <a:schemeClr val="dk1"/>
                        </a:solidFill>
                        <a:latin typeface="Arial" pitchFamily="34" charset="0"/>
                        <a:ea typeface="+mn-ea"/>
                        <a:cs typeface="Arial" pitchFamily="34" charset="0"/>
                      </a:endParaRPr>
                    </a:p>
                  </a:txBody>
                  <a:tcPr marL="110639" marR="110639" marT="40301" marB="40301">
                    <a:lnR w="12700" cap="flat" cmpd="sng" algn="ctr">
                      <a:solidFill>
                        <a:schemeClr val="accent4"/>
                      </a:solidFill>
                      <a:prstDash val="solid"/>
                      <a:round/>
                      <a:headEnd type="none" w="med" len="med"/>
                      <a:tailEnd type="none" w="med" len="med"/>
                    </a:lnR>
                  </a:tcPr>
                </a:tc>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chemeClr val="dk1"/>
                          </a:solidFill>
                          <a:latin typeface="Arial" pitchFamily="34" charset="0"/>
                          <a:ea typeface="+mn-ea"/>
                          <a:cs typeface="Arial" pitchFamily="34" charset="0"/>
                        </a:rPr>
                        <a:t>(d) after sub-section (3), the following sub-section shall be inserted, namely:–– </a:t>
                      </a:r>
                    </a:p>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rgbClr val="0000FF"/>
                          </a:solidFill>
                          <a:latin typeface="Arial" pitchFamily="34" charset="0"/>
                          <a:ea typeface="+mn-ea"/>
                          <a:cs typeface="Arial" pitchFamily="34" charset="0"/>
                        </a:rPr>
                        <a:t>(4) A registered person shall not be allowed to furnish the details of outward supplies under sub-section (1) for a tax period, if the details of outward supplies for any of the previous tax periods has not been furnished by him: </a:t>
                      </a:r>
                    </a:p>
                    <a:p>
                      <a:pPr marL="0" marR="0" indent="0" algn="just" defTabSz="914400" rtl="0" eaLnBrk="1" fontAlgn="auto" latinLnBrk="0" hangingPunct="1">
                        <a:lnSpc>
                          <a:spcPct val="100000"/>
                        </a:lnSpc>
                        <a:spcBef>
                          <a:spcPts val="0"/>
                        </a:spcBef>
                        <a:spcAft>
                          <a:spcPts val="0"/>
                        </a:spcAft>
                        <a:buClrTx/>
                        <a:buSzTx/>
                        <a:buFontTx/>
                        <a:buNone/>
                        <a:tabLst/>
                        <a:defRPr/>
                      </a:pPr>
                      <a:r>
                        <a:rPr lang="en-US" sz="1300" kern="1200" dirty="0" smtClean="0">
                          <a:solidFill>
                            <a:srgbClr val="0000FF"/>
                          </a:solidFill>
                          <a:latin typeface="Arial" pitchFamily="34" charset="0"/>
                          <a:ea typeface="+mn-ea"/>
                          <a:cs typeface="Arial" pitchFamily="34" charset="0"/>
                        </a:rPr>
                        <a:t>Provided that the Government may, on the recommendations of the Council, by notification, subject to such conditions and restrictions as may be specified therein, allow a registered person or a class of registered persons to furnish the details of outward supplies under subsection (1), even if he has not furnished the details of outward supplies for one or more previous tax periods.”.</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hMerge="1">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sz="1300" kern="1200" dirty="0">
                        <a:solidFill>
                          <a:srgbClr val="0000FF"/>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300" kern="1200" dirty="0" smtClean="0">
                          <a:solidFill>
                            <a:schemeClr val="dk1"/>
                          </a:solidFill>
                          <a:latin typeface="Arial" pitchFamily="34" charset="0"/>
                          <a:ea typeface="+mn-ea"/>
                          <a:cs typeface="Arial" pitchFamily="34" charset="0"/>
                        </a:rPr>
                        <a:t>New subsection inserted to make </a:t>
                      </a:r>
                      <a:r>
                        <a:rPr lang="en-IN" sz="1300" kern="1200" smtClean="0">
                          <a:solidFill>
                            <a:schemeClr val="dk1"/>
                          </a:solidFill>
                          <a:latin typeface="Arial" pitchFamily="34" charset="0"/>
                          <a:ea typeface="+mn-ea"/>
                          <a:cs typeface="Arial" pitchFamily="34" charset="0"/>
                        </a:rPr>
                        <a:t>GSTR-1 </a:t>
                      </a:r>
                      <a:r>
                        <a:rPr lang="en-IN" sz="1300" kern="1200" smtClean="0">
                          <a:solidFill>
                            <a:schemeClr val="dk1"/>
                          </a:solidFill>
                          <a:latin typeface="Arial" pitchFamily="34" charset="0"/>
                          <a:ea typeface="+mn-ea"/>
                          <a:cs typeface="Arial" pitchFamily="34" charset="0"/>
                        </a:rPr>
                        <a:t>sequential</a:t>
                      </a:r>
                      <a:endParaRPr lang="en-US" sz="1300" kern="1200" dirty="0" smtClean="0">
                        <a:solidFill>
                          <a:schemeClr val="dk1"/>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r>
            </a:tbl>
          </a:graphicData>
        </a:graphic>
      </p:graphicFrame>
      <p:sp>
        <p:nvSpPr>
          <p:cNvPr id="9" name="Title 1"/>
          <p:cNvSpPr txBox="1">
            <a:spLocks/>
          </p:cNvSpPr>
          <p:nvPr/>
        </p:nvSpPr>
        <p:spPr>
          <a:xfrm>
            <a:off x="437317" y="428604"/>
            <a:ext cx="11287204" cy="790596"/>
          </a:xfrm>
          <a:prstGeom prst="rect">
            <a:avLst/>
          </a:prstGeom>
        </p:spPr>
        <p:txBody>
          <a:bodyPr>
            <a:noAutofit/>
          </a:bodyPr>
          <a:lstStyle/>
          <a:p>
            <a:pPr marL="514800" marR="5080" lvl="0" indent="-525600" algn="ctr">
              <a:spcBef>
                <a:spcPts val="100"/>
              </a:spcBef>
              <a:tabLst>
                <a:tab pos="286989" algn="l"/>
              </a:tabLst>
              <a:defRPr/>
            </a:pPr>
            <a:r>
              <a:rPr lang="en-US" sz="4400" b="1" spc="-35" dirty="0" smtClean="0">
                <a:solidFill>
                  <a:srgbClr val="00B050"/>
                </a:solidFill>
                <a:latin typeface="Castellar" pitchFamily="18" charset="0"/>
                <a:ea typeface="MS PGothic" pitchFamily="34" charset="-128"/>
                <a:cs typeface="Arial MT"/>
              </a:rPr>
              <a:t>Finance Bill 2022</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p:cNvSpPr txBox="1"/>
          <p:nvPr/>
        </p:nvSpPr>
        <p:spPr>
          <a:xfrm>
            <a:off x="898282" y="1143001"/>
            <a:ext cx="10365275" cy="359925"/>
          </a:xfrm>
          <a:prstGeom prst="rect">
            <a:avLst/>
          </a:prstGeom>
        </p:spPr>
        <p:txBody>
          <a:bodyPr vert="horz" wrap="square" lIns="0" tIns="13544" rIns="0" bIns="0" rtlCol="0">
            <a:spAutoFit/>
          </a:bodyPr>
          <a:lstStyle/>
          <a:p>
            <a:pPr marL="561391" marR="5418" indent="-548524" algn="just">
              <a:lnSpc>
                <a:spcPts val="2666"/>
              </a:lnSpc>
              <a:spcBef>
                <a:spcPts val="319"/>
              </a:spcBef>
              <a:spcAft>
                <a:spcPts val="640"/>
              </a:spcAft>
              <a:buClr>
                <a:srgbClr val="FF0000"/>
              </a:buClr>
              <a:buSzPct val="84615"/>
              <a:tabLst>
                <a:tab pos="306091" algn="l"/>
              </a:tabLst>
            </a:pPr>
            <a:r>
              <a:rPr lang="en-US" spc="-37" dirty="0">
                <a:solidFill>
                  <a:srgbClr val="254134"/>
                </a:solidFill>
                <a:latin typeface="Arial MT"/>
                <a:cs typeface="Arial MT"/>
              </a:rPr>
              <a:t>		</a:t>
            </a:r>
            <a:endParaRPr lang="en-US" spc="-37" dirty="0">
              <a:solidFill>
                <a:srgbClr val="160C96"/>
              </a:solidFill>
              <a:latin typeface="Arial MT"/>
              <a:ea typeface="MS PGothic" pitchFamily="34" charset="-128"/>
              <a:cs typeface="Arial MT"/>
            </a:endParaRPr>
          </a:p>
        </p:txBody>
      </p:sp>
      <p:sp>
        <p:nvSpPr>
          <p:cNvPr id="8" name="object 2"/>
          <p:cNvSpPr txBox="1"/>
          <p:nvPr/>
        </p:nvSpPr>
        <p:spPr>
          <a:xfrm>
            <a:off x="608093" y="1142984"/>
            <a:ext cx="10908800" cy="413786"/>
          </a:xfrm>
          <a:prstGeom prst="rect">
            <a:avLst/>
          </a:prstGeom>
        </p:spPr>
        <p:txBody>
          <a:bodyPr vert="horz" wrap="square" lIns="0" tIns="13544" rIns="0" bIns="0" rtlCol="0">
            <a:spAutoFit/>
          </a:bodyPr>
          <a:lstStyle/>
          <a:p>
            <a:pPr marL="305447" marR="5418" lvl="0" indent="-292578" algn="ctr">
              <a:spcBef>
                <a:spcPts val="106"/>
              </a:spcBef>
              <a:buClr>
                <a:srgbClr val="001F60"/>
              </a:buClr>
              <a:buSzPct val="84615"/>
              <a:tabLst>
                <a:tab pos="306123" algn="l"/>
              </a:tabLst>
            </a:pPr>
            <a:r>
              <a:rPr lang="en-IN" sz="2600" b="1" spc="-37" dirty="0" smtClean="0">
                <a:solidFill>
                  <a:srgbClr val="F79646">
                    <a:lumMod val="50000"/>
                  </a:srgbClr>
                </a:solidFill>
                <a:latin typeface="Arial MT"/>
                <a:cs typeface="Arial MT"/>
              </a:rPr>
              <a:t>Proposed Changes in CGST Act</a:t>
            </a:r>
            <a:endParaRPr lang="en-IN" sz="2600" b="1" spc="-37" dirty="0">
              <a:solidFill>
                <a:srgbClr val="F79646">
                  <a:lumMod val="50000"/>
                </a:srgbClr>
              </a:solidFill>
              <a:latin typeface="Arial MT"/>
              <a:cs typeface="Arial MT"/>
            </a:endParaRPr>
          </a:p>
        </p:txBody>
      </p:sp>
      <p:graphicFrame>
        <p:nvGraphicFramePr>
          <p:cNvPr id="5" name="Table 4"/>
          <p:cNvGraphicFramePr>
            <a:graphicFrameLocks noGrp="1"/>
          </p:cNvGraphicFramePr>
          <p:nvPr/>
        </p:nvGraphicFramePr>
        <p:xfrm>
          <a:off x="580189" y="1643055"/>
          <a:ext cx="11001455" cy="2982128"/>
        </p:xfrm>
        <a:graphic>
          <a:graphicData uri="http://schemas.openxmlformats.org/drawingml/2006/table">
            <a:tbl>
              <a:tblPr>
                <a:tableStyleId>{775DCB02-9BB8-47FD-8907-85C794F793BA}</a:tableStyleId>
              </a:tblPr>
              <a:tblGrid>
                <a:gridCol w="1214450">
                  <a:extLst>
                    <a:ext uri="{9D8B030D-6E8A-4147-A177-3AD203B41FA5}">
                      <a16:colId xmlns:a16="http://schemas.microsoft.com/office/drawing/2014/main" xmlns="" val="20003"/>
                    </a:ext>
                  </a:extLst>
                </a:gridCol>
                <a:gridCol w="8286808"/>
                <a:gridCol w="1500197"/>
              </a:tblGrid>
              <a:tr h="235595">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a:solidFill>
                            <a:srgbClr val="A51B87"/>
                          </a:solidFill>
                          <a:latin typeface="Arial" pitchFamily="34" charset="0"/>
                          <a:ea typeface="+mn-ea"/>
                          <a:cs typeface="Arial" pitchFamily="34" charset="0"/>
                        </a:rPr>
                        <a:t>Description</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Proposed</a:t>
                      </a:r>
                      <a:r>
                        <a:rPr lang="en-IN" sz="1400" kern="1200" baseline="0" dirty="0" smtClean="0">
                          <a:solidFill>
                            <a:srgbClr val="A51B87"/>
                          </a:solidFill>
                          <a:latin typeface="Arial" pitchFamily="34" charset="0"/>
                          <a:ea typeface="+mn-ea"/>
                          <a:cs typeface="Arial" pitchFamily="34" charset="0"/>
                        </a:rPr>
                        <a:t> Amendment</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IN" sz="1400" kern="1200" dirty="0" smtClean="0">
                          <a:solidFill>
                            <a:srgbClr val="A51B87"/>
                          </a:solidFill>
                          <a:latin typeface="Arial" pitchFamily="34" charset="0"/>
                          <a:ea typeface="+mn-ea"/>
                          <a:cs typeface="Arial" pitchFamily="34" charset="0"/>
                        </a:rPr>
                        <a:t>Analysis</a:t>
                      </a:r>
                      <a:endParaRPr lang="en-IN" sz="1400" kern="1200" dirty="0">
                        <a:solidFill>
                          <a:srgbClr val="A51B87"/>
                        </a:solidFill>
                        <a:latin typeface="Arial" pitchFamily="34" charset="0"/>
                        <a:ea typeface="+mn-ea"/>
                        <a:cs typeface="Arial" pitchFamily="34" charset="0"/>
                      </a:endParaRP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extLst>
                  <a:ext uri="{0D108BD9-81ED-4DB2-BD59-A6C34878D82A}">
                    <a16:rowId xmlns:a16="http://schemas.microsoft.com/office/drawing/2014/main" xmlns="" val="10000"/>
                  </a:ext>
                </a:extLst>
              </a:tr>
              <a:tr h="1317103">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300" dirty="0" smtClean="0">
                          <a:latin typeface="Arial" pitchFamily="34" charset="0"/>
                          <a:cs typeface="Arial" pitchFamily="34" charset="0"/>
                        </a:rPr>
                        <a:t>Clause</a:t>
                      </a:r>
                      <a:r>
                        <a:rPr lang="en-US" sz="1300" baseline="0" dirty="0" smtClean="0">
                          <a:latin typeface="Arial" pitchFamily="34" charset="0"/>
                          <a:cs typeface="Arial" pitchFamily="34" charset="0"/>
                        </a:rPr>
                        <a:t> 103</a:t>
                      </a:r>
                      <a:r>
                        <a:rPr lang="en-US" sz="1300" dirty="0" smtClean="0">
                          <a:latin typeface="Arial" pitchFamily="34" charset="0"/>
                          <a:cs typeface="Arial" pitchFamily="34" charset="0"/>
                        </a:rPr>
                        <a:t> - </a:t>
                      </a:r>
                      <a:r>
                        <a:rPr lang="en-US" sz="1300" kern="1200" dirty="0" smtClean="0">
                          <a:solidFill>
                            <a:schemeClr val="dk1"/>
                          </a:solidFill>
                          <a:latin typeface="Arial" pitchFamily="34" charset="0"/>
                          <a:ea typeface="+mn-ea"/>
                          <a:cs typeface="Arial" pitchFamily="34" charset="0"/>
                        </a:rPr>
                        <a:t>Substitution of new section for section 38.</a:t>
                      </a:r>
                    </a:p>
                  </a:txBody>
                  <a:tcPr marL="110639" marR="110639" marT="40301" marB="40301">
                    <a:lnR w="12700" cap="flat" cmpd="sng" algn="ctr">
                      <a:solidFill>
                        <a:schemeClr val="accent4"/>
                      </a:solidFill>
                      <a:prstDash val="solid"/>
                      <a:round/>
                      <a:headEnd type="none" w="med" len="med"/>
                      <a:tailEnd type="none" w="med" len="med"/>
                    </a:lnR>
                  </a:tcPr>
                </a:tc>
                <a:tc>
                  <a:txBody>
                    <a:bodyPr/>
                    <a:lstStyle/>
                    <a:p>
                      <a:pPr marL="0" marR="0" lvl="0" indent="-400050" algn="just" defTabSz="914400" rtl="0" eaLnBrk="1" fontAlgn="auto" latinLnBrk="0" hangingPunct="1">
                        <a:lnSpc>
                          <a:spcPct val="100000"/>
                        </a:lnSpc>
                        <a:spcBef>
                          <a:spcPts val="0"/>
                        </a:spcBef>
                        <a:spcAft>
                          <a:spcPts val="0"/>
                        </a:spcAft>
                        <a:buClrTx/>
                        <a:buSzTx/>
                        <a:buFont typeface="+mj-lt"/>
                        <a:buNone/>
                        <a:tabLst/>
                        <a:defRPr/>
                      </a:pPr>
                      <a:r>
                        <a:rPr lang="en-US" sz="1300" kern="1200" dirty="0" smtClean="0">
                          <a:solidFill>
                            <a:srgbClr val="0000FF"/>
                          </a:solidFill>
                          <a:latin typeface="Arial" pitchFamily="34" charset="0"/>
                          <a:ea typeface="+mn-ea"/>
                          <a:cs typeface="Arial" pitchFamily="34" charset="0"/>
                        </a:rPr>
                        <a:t>For section 38 of the CGST Act, the following section shall be substituted, namely:––</a:t>
                      </a:r>
                    </a:p>
                    <a:p>
                      <a:pPr marL="0" marR="0" lvl="0" indent="-400050" algn="just" defTabSz="914400" rtl="0" eaLnBrk="1" fontAlgn="auto" latinLnBrk="0" hangingPunct="1">
                        <a:lnSpc>
                          <a:spcPct val="100000"/>
                        </a:lnSpc>
                        <a:spcBef>
                          <a:spcPts val="0"/>
                        </a:spcBef>
                        <a:spcAft>
                          <a:spcPts val="0"/>
                        </a:spcAft>
                        <a:buClrTx/>
                        <a:buSzTx/>
                        <a:buFont typeface="+mj-lt"/>
                        <a:buAutoNum type="arabicPeriod"/>
                        <a:tabLst/>
                        <a:defRPr/>
                      </a:pPr>
                      <a:r>
                        <a:rPr lang="en-US" sz="1300" kern="1200" dirty="0" smtClean="0">
                          <a:solidFill>
                            <a:srgbClr val="0000FF"/>
                          </a:solidFill>
                          <a:latin typeface="Arial" pitchFamily="34" charset="0"/>
                          <a:ea typeface="+mn-ea"/>
                          <a:cs typeface="Arial" pitchFamily="34" charset="0"/>
                        </a:rPr>
                        <a:t>The details of outward supplies furnished by the registered persons under sub-section (1) of section 37 and of such other supplies as may be prescribed, and an </a:t>
                      </a:r>
                      <a:r>
                        <a:rPr lang="en-US" sz="1300" kern="1200" dirty="0" err="1" smtClean="0">
                          <a:solidFill>
                            <a:srgbClr val="0000FF"/>
                          </a:solidFill>
                          <a:latin typeface="Arial" pitchFamily="34" charset="0"/>
                          <a:ea typeface="+mn-ea"/>
                          <a:cs typeface="Arial" pitchFamily="34" charset="0"/>
                        </a:rPr>
                        <a:t>autogenerated</a:t>
                      </a:r>
                      <a:r>
                        <a:rPr lang="en-US" sz="1300" kern="1200" dirty="0" smtClean="0">
                          <a:solidFill>
                            <a:srgbClr val="0000FF"/>
                          </a:solidFill>
                          <a:latin typeface="Arial" pitchFamily="34" charset="0"/>
                          <a:ea typeface="+mn-ea"/>
                          <a:cs typeface="Arial" pitchFamily="34" charset="0"/>
                        </a:rPr>
                        <a:t> statement containing the details of input tax credit shall be made available electronically to the recipients of such supplies in such form and manner, within such time, and subject to such conditions and restrictions as may be prescribed. </a:t>
                      </a:r>
                    </a:p>
                    <a:p>
                      <a:pPr marL="0" marR="0" lvl="0" indent="-400050" algn="just" defTabSz="914400" rtl="0" eaLnBrk="1" fontAlgn="auto" latinLnBrk="0" hangingPunct="1">
                        <a:lnSpc>
                          <a:spcPct val="100000"/>
                        </a:lnSpc>
                        <a:spcBef>
                          <a:spcPts val="0"/>
                        </a:spcBef>
                        <a:spcAft>
                          <a:spcPts val="0"/>
                        </a:spcAft>
                        <a:buClrTx/>
                        <a:buSzTx/>
                        <a:buFont typeface="+mj-lt"/>
                        <a:buAutoNum type="arabicPeriod"/>
                        <a:tabLst/>
                        <a:defRPr/>
                      </a:pPr>
                      <a:r>
                        <a:rPr lang="en-US" sz="1300" kern="1200" dirty="0" smtClean="0">
                          <a:solidFill>
                            <a:srgbClr val="0000FF"/>
                          </a:solidFill>
                          <a:latin typeface="Arial" pitchFamily="34" charset="0"/>
                          <a:ea typeface="+mn-ea"/>
                          <a:cs typeface="Arial" pitchFamily="34" charset="0"/>
                        </a:rPr>
                        <a:t>The auto-generated statement under sub-section (1) shall consist of–– </a:t>
                      </a:r>
                    </a:p>
                    <a:p>
                      <a:pPr marL="457200" marR="0" lvl="1" indent="-400050" algn="just" defTabSz="914400" rtl="0" eaLnBrk="1" fontAlgn="auto" latinLnBrk="0" hangingPunct="1">
                        <a:lnSpc>
                          <a:spcPct val="100000"/>
                        </a:lnSpc>
                        <a:spcBef>
                          <a:spcPts val="0"/>
                        </a:spcBef>
                        <a:spcAft>
                          <a:spcPts val="0"/>
                        </a:spcAft>
                        <a:buClrTx/>
                        <a:buSzTx/>
                        <a:buFont typeface="+mj-lt"/>
                        <a:buAutoNum type="alphaLcPeriod"/>
                        <a:tabLst/>
                        <a:defRPr/>
                      </a:pPr>
                      <a:r>
                        <a:rPr lang="en-US" sz="1300" kern="1200" dirty="0" smtClean="0">
                          <a:solidFill>
                            <a:srgbClr val="0000FF"/>
                          </a:solidFill>
                          <a:latin typeface="Arial" pitchFamily="34" charset="0"/>
                          <a:ea typeface="+mn-ea"/>
                          <a:cs typeface="Arial" pitchFamily="34" charset="0"/>
                        </a:rPr>
                        <a:t>details of inward supplies in respect of which credit of input tax may be available to the recipient; and</a:t>
                      </a:r>
                    </a:p>
                    <a:p>
                      <a:pPr marL="457200" marR="0" lvl="1" indent="-400050" algn="just" defTabSz="914400" rtl="0" eaLnBrk="1" fontAlgn="auto" latinLnBrk="0" hangingPunct="1">
                        <a:lnSpc>
                          <a:spcPct val="100000"/>
                        </a:lnSpc>
                        <a:spcBef>
                          <a:spcPts val="0"/>
                        </a:spcBef>
                        <a:spcAft>
                          <a:spcPts val="0"/>
                        </a:spcAft>
                        <a:buClrTx/>
                        <a:buSzTx/>
                        <a:buFont typeface="+mj-lt"/>
                        <a:buAutoNum type="alphaLcPeriod"/>
                        <a:tabLst/>
                        <a:defRPr/>
                      </a:pPr>
                      <a:r>
                        <a:rPr lang="en-US" sz="1300" kern="1200" dirty="0" smtClean="0">
                          <a:solidFill>
                            <a:srgbClr val="0000FF"/>
                          </a:solidFill>
                          <a:latin typeface="Arial" pitchFamily="34" charset="0"/>
                          <a:ea typeface="+mn-ea"/>
                          <a:cs typeface="Arial" pitchFamily="34" charset="0"/>
                        </a:rPr>
                        <a:t>details of supplies in respect of which such credit cannot be availed, whether wholly or partly, by the recipient, on account of the details of the said supplies being furnished under sub-section (1) of section 37,–– </a:t>
                      </a:r>
                    </a:p>
                    <a:p>
                      <a:pPr marL="914400" marR="0" lvl="2" indent="-400050" algn="just" defTabSz="914400" rtl="0" eaLnBrk="1" fontAlgn="auto" latinLnBrk="0" hangingPunct="1">
                        <a:lnSpc>
                          <a:spcPct val="100000"/>
                        </a:lnSpc>
                        <a:spcBef>
                          <a:spcPts val="0"/>
                        </a:spcBef>
                        <a:spcAft>
                          <a:spcPts val="0"/>
                        </a:spcAft>
                        <a:buClrTx/>
                        <a:buSzTx/>
                        <a:buFont typeface="+mj-lt"/>
                        <a:buAutoNum type="romanLcPeriod"/>
                        <a:tabLst/>
                        <a:defRPr/>
                      </a:pPr>
                      <a:r>
                        <a:rPr lang="en-US" sz="1300" kern="1200" dirty="0" smtClean="0">
                          <a:solidFill>
                            <a:srgbClr val="0000FF"/>
                          </a:solidFill>
                          <a:latin typeface="Arial" pitchFamily="34" charset="0"/>
                          <a:ea typeface="+mn-ea"/>
                          <a:cs typeface="Arial" pitchFamily="34" charset="0"/>
                        </a:rPr>
                        <a:t>by any registered person within such period of taking registration as may be prescribed; or</a:t>
                      </a:r>
                    </a:p>
                    <a:p>
                      <a:pPr marL="914400" marR="0" lvl="2" indent="-400050" algn="just" defTabSz="914400" rtl="0" eaLnBrk="1" fontAlgn="auto" latinLnBrk="0" hangingPunct="1">
                        <a:lnSpc>
                          <a:spcPct val="100000"/>
                        </a:lnSpc>
                        <a:spcBef>
                          <a:spcPts val="0"/>
                        </a:spcBef>
                        <a:spcAft>
                          <a:spcPts val="0"/>
                        </a:spcAft>
                        <a:buClrTx/>
                        <a:buSzTx/>
                        <a:buFont typeface="+mj-lt"/>
                        <a:buAutoNum type="romanLcPeriod"/>
                        <a:tabLst/>
                        <a:defRPr/>
                      </a:pPr>
                      <a:r>
                        <a:rPr lang="en-US" sz="1300" kern="1200" dirty="0" smtClean="0">
                          <a:solidFill>
                            <a:srgbClr val="0000FF"/>
                          </a:solidFill>
                          <a:latin typeface="Arial" pitchFamily="34" charset="0"/>
                          <a:ea typeface="+mn-ea"/>
                          <a:cs typeface="Arial" pitchFamily="34" charset="0"/>
                        </a:rPr>
                        <a:t>by </a:t>
                      </a:r>
                      <a:r>
                        <a:rPr lang="en-US" sz="1300" kern="1200" dirty="0" err="1" smtClean="0">
                          <a:solidFill>
                            <a:srgbClr val="0000FF"/>
                          </a:solidFill>
                          <a:latin typeface="Arial" pitchFamily="34" charset="0"/>
                          <a:ea typeface="+mn-ea"/>
                          <a:cs typeface="Arial" pitchFamily="34" charset="0"/>
                        </a:rPr>
                        <a:t>by</a:t>
                      </a:r>
                      <a:r>
                        <a:rPr lang="en-US" sz="1300" kern="1200" dirty="0" smtClean="0">
                          <a:solidFill>
                            <a:srgbClr val="0000FF"/>
                          </a:solidFill>
                          <a:latin typeface="Arial" pitchFamily="34" charset="0"/>
                          <a:ea typeface="+mn-ea"/>
                          <a:cs typeface="Arial" pitchFamily="34" charset="0"/>
                        </a:rPr>
                        <a:t> any registered person, who has defaulted in payment of tax and where such default has continued for such period as may be prescribed; or </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lvl="0" indent="-400050" algn="just" defTabSz="914400" rtl="0" eaLnBrk="1" fontAlgn="auto" latinLnBrk="0" hangingPunct="1">
                        <a:lnSpc>
                          <a:spcPct val="100000"/>
                        </a:lnSpc>
                        <a:spcBef>
                          <a:spcPts val="0"/>
                        </a:spcBef>
                        <a:spcAft>
                          <a:spcPts val="0"/>
                        </a:spcAft>
                        <a:buClrTx/>
                        <a:buSzTx/>
                        <a:buFont typeface="Arial" pitchFamily="34" charset="0"/>
                        <a:buNone/>
                        <a:tabLst/>
                        <a:defRPr/>
                      </a:pPr>
                      <a:r>
                        <a:rPr lang="en-US" sz="1300" kern="1200" dirty="0" smtClean="0">
                          <a:solidFill>
                            <a:schemeClr val="tx1"/>
                          </a:solidFill>
                          <a:latin typeface="Arial" pitchFamily="34" charset="0"/>
                          <a:ea typeface="+mn-ea"/>
                          <a:cs typeface="Arial" pitchFamily="34" charset="0"/>
                        </a:rPr>
                        <a:t>This could be</a:t>
                      </a:r>
                      <a:r>
                        <a:rPr lang="en-US" sz="1300" kern="1200" baseline="0" dirty="0" smtClean="0">
                          <a:solidFill>
                            <a:schemeClr val="tx1"/>
                          </a:solidFill>
                          <a:latin typeface="Arial" pitchFamily="34" charset="0"/>
                          <a:ea typeface="+mn-ea"/>
                          <a:cs typeface="Arial" pitchFamily="34" charset="0"/>
                        </a:rPr>
                        <a:t> an </a:t>
                      </a:r>
                      <a:r>
                        <a:rPr lang="en-US" sz="1300" kern="1200" dirty="0" smtClean="0">
                          <a:solidFill>
                            <a:schemeClr val="tx1"/>
                          </a:solidFill>
                          <a:latin typeface="Arial" pitchFamily="34" charset="0"/>
                          <a:ea typeface="+mn-ea"/>
                          <a:cs typeface="Arial" pitchFamily="34" charset="0"/>
                        </a:rPr>
                        <a:t>enabling provision to provide for GSTR-2B.</a:t>
                      </a:r>
                    </a:p>
                  </a:txBody>
                  <a:tcPr marL="110639" marR="110639" marT="40301" marB="40301">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r>
            </a:tbl>
          </a:graphicData>
        </a:graphic>
      </p:graphicFrame>
      <p:sp>
        <p:nvSpPr>
          <p:cNvPr id="9" name="Title 1"/>
          <p:cNvSpPr txBox="1">
            <a:spLocks/>
          </p:cNvSpPr>
          <p:nvPr/>
        </p:nvSpPr>
        <p:spPr>
          <a:xfrm>
            <a:off x="437317" y="428604"/>
            <a:ext cx="11287204" cy="790596"/>
          </a:xfrm>
          <a:prstGeom prst="rect">
            <a:avLst/>
          </a:prstGeom>
        </p:spPr>
        <p:txBody>
          <a:bodyPr>
            <a:noAutofit/>
          </a:bodyPr>
          <a:lstStyle/>
          <a:p>
            <a:pPr marL="514800" marR="5080" lvl="0" indent="-525600" algn="ctr">
              <a:spcBef>
                <a:spcPts val="100"/>
              </a:spcBef>
              <a:tabLst>
                <a:tab pos="286989" algn="l"/>
              </a:tabLst>
              <a:defRPr/>
            </a:pPr>
            <a:r>
              <a:rPr lang="en-US" sz="4400" b="1" spc="-35" dirty="0" smtClean="0">
                <a:solidFill>
                  <a:srgbClr val="00B050"/>
                </a:solidFill>
                <a:latin typeface="Castellar" pitchFamily="18" charset="0"/>
                <a:ea typeface="MS PGothic" pitchFamily="34" charset="-128"/>
                <a:cs typeface="Arial MT"/>
              </a:rPr>
              <a:t>Finance Bill 2022</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2616</TotalTime>
  <Words>6127</Words>
  <Application>Microsoft Office PowerPoint</Application>
  <PresentationFormat>Custom</PresentationFormat>
  <Paragraphs>365</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BB</dc:creator>
  <cp:lastModifiedBy>user</cp:lastModifiedBy>
  <cp:revision>444</cp:revision>
  <dcterms:created xsi:type="dcterms:W3CDTF">2006-08-16T00:00:00Z</dcterms:created>
  <dcterms:modified xsi:type="dcterms:W3CDTF">2022-03-05T04:17:30Z</dcterms:modified>
</cp:coreProperties>
</file>