
<file path=[Content_Types].xml><?xml version="1.0" encoding="utf-8"?>
<Types xmlns="http://schemas.openxmlformats.org/package/2006/content-types">
  <Default Extension="gif" ContentType="image/gi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50"/>
  </p:notesMasterIdLst>
  <p:sldIdLst>
    <p:sldId id="318" r:id="rId2"/>
    <p:sldId id="319" r:id="rId3"/>
    <p:sldId id="320" r:id="rId4"/>
    <p:sldId id="321" r:id="rId5"/>
    <p:sldId id="322" r:id="rId6"/>
    <p:sldId id="323" r:id="rId7"/>
    <p:sldId id="258" r:id="rId8"/>
    <p:sldId id="259" r:id="rId9"/>
    <p:sldId id="260" r:id="rId10"/>
    <p:sldId id="262" r:id="rId11"/>
    <p:sldId id="263" r:id="rId12"/>
    <p:sldId id="265" r:id="rId13"/>
    <p:sldId id="266" r:id="rId14"/>
    <p:sldId id="267" r:id="rId15"/>
    <p:sldId id="268" r:id="rId16"/>
    <p:sldId id="269" r:id="rId17"/>
    <p:sldId id="271" r:id="rId18"/>
    <p:sldId id="273" r:id="rId19"/>
    <p:sldId id="275" r:id="rId20"/>
    <p:sldId id="277" r:id="rId21"/>
    <p:sldId id="279" r:id="rId22"/>
    <p:sldId id="280" r:id="rId23"/>
    <p:sldId id="282" r:id="rId24"/>
    <p:sldId id="284" r:id="rId25"/>
    <p:sldId id="285" r:id="rId26"/>
    <p:sldId id="286" r:id="rId27"/>
    <p:sldId id="287" r:id="rId28"/>
    <p:sldId id="290" r:id="rId29"/>
    <p:sldId id="292" r:id="rId30"/>
    <p:sldId id="294" r:id="rId31"/>
    <p:sldId id="295" r:id="rId32"/>
    <p:sldId id="297" r:id="rId33"/>
    <p:sldId id="299" r:id="rId34"/>
    <p:sldId id="300" r:id="rId35"/>
    <p:sldId id="301" r:id="rId36"/>
    <p:sldId id="302" r:id="rId37"/>
    <p:sldId id="303" r:id="rId38"/>
    <p:sldId id="304" r:id="rId39"/>
    <p:sldId id="306" r:id="rId40"/>
    <p:sldId id="308" r:id="rId41"/>
    <p:sldId id="309" r:id="rId42"/>
    <p:sldId id="310" r:id="rId43"/>
    <p:sldId id="312" r:id="rId44"/>
    <p:sldId id="314" r:id="rId45"/>
    <p:sldId id="315" r:id="rId46"/>
    <p:sldId id="316" r:id="rId47"/>
    <p:sldId id="317" r:id="rId48"/>
    <p:sldId id="324" r:id="rId4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5" d="100"/>
          <a:sy n="65" d="100"/>
        </p:scale>
        <p:origin x="900"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notesMaster" Target="notesMasters/notesMaster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presProps" Target="presProp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IN"/>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DB8B187-FAAC-4B4C-8147-ED3E5BB15FCE}" type="datetimeFigureOut">
              <a:rPr lang="en-IN" smtClean="0"/>
              <a:t>25/03/2026</a:t>
            </a:fld>
            <a:endParaRPr lang="en-IN"/>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IN"/>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IN"/>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B1ABDAD-A79F-47AB-BB8C-9D883CF6C8B2}" type="slidenum">
              <a:rPr lang="en-IN" smtClean="0"/>
              <a:t>‹#›</a:t>
            </a:fld>
            <a:endParaRPr lang="en-IN"/>
          </a:p>
        </p:txBody>
      </p:sp>
    </p:spTree>
    <p:extLst>
      <p:ext uri="{BB962C8B-B14F-4D97-AF65-F5344CB8AC3E}">
        <p14:creationId xmlns:p14="http://schemas.microsoft.com/office/powerpoint/2010/main" val="416434799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97A0A384-5F88-41A5-9702-E62C160C0DEE}" type="slidenum">
              <a:rPr lang="en-US" smtClean="0"/>
              <a:pPr/>
              <a:t>1</a:t>
            </a:fld>
            <a:endParaRPr lang="en-US"/>
          </a:p>
        </p:txBody>
      </p:sp>
      <p:sp>
        <p:nvSpPr>
          <p:cNvPr id="5" name="Date Placeholder 4"/>
          <p:cNvSpPr>
            <a:spLocks noGrp="1"/>
          </p:cNvSpPr>
          <p:nvPr>
            <p:ph type="dt" idx="11"/>
          </p:nvPr>
        </p:nvSpPr>
        <p:spPr/>
        <p:txBody>
          <a:bodyPr/>
          <a:lstStyle/>
          <a:p>
            <a:endParaRPr lang="en-US"/>
          </a:p>
        </p:txBody>
      </p:sp>
    </p:spTree>
    <p:extLst>
      <p:ext uri="{BB962C8B-B14F-4D97-AF65-F5344CB8AC3E}">
        <p14:creationId xmlns:p14="http://schemas.microsoft.com/office/powerpoint/2010/main" val="232197485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CCC27765-10E3-4426-9C14-2A020EF747FE}" type="datetime1">
              <a:rPr lang="en-IN" smtClean="0"/>
              <a:t>25/03/2026</a:t>
            </a:fld>
            <a:endParaRPr lang="en-IN"/>
          </a:p>
        </p:txBody>
      </p:sp>
      <p:sp>
        <p:nvSpPr>
          <p:cNvPr id="5" name="Footer Placeholder 4"/>
          <p:cNvSpPr>
            <a:spLocks noGrp="1"/>
          </p:cNvSpPr>
          <p:nvPr>
            <p:ph type="ftr" sz="quarter" idx="11"/>
          </p:nvPr>
        </p:nvSpPr>
        <p:spPr/>
        <p:txBody>
          <a:bodyPr/>
          <a:lstStyle/>
          <a:p>
            <a:r>
              <a:rPr lang="en-IN" dirty="0"/>
              <a:t>CA PRASHANT TIDKE</a:t>
            </a:r>
          </a:p>
        </p:txBody>
      </p:sp>
      <p:sp>
        <p:nvSpPr>
          <p:cNvPr id="6" name="Slide Number Placeholder 5"/>
          <p:cNvSpPr>
            <a:spLocks noGrp="1"/>
          </p:cNvSpPr>
          <p:nvPr>
            <p:ph type="sldNum" sz="quarter" idx="12"/>
          </p:nvPr>
        </p:nvSpPr>
        <p:spPr/>
        <p:txBody>
          <a:bodyPr/>
          <a:lstStyle/>
          <a:p>
            <a:fld id="{D04934B5-C3DD-4E54-B287-AE92F4111171}" type="slidenum">
              <a:rPr lang="en-IN" smtClean="0"/>
              <a:t>‹#›</a:t>
            </a:fld>
            <a:endParaRPr lang="en-IN"/>
          </a:p>
        </p:txBody>
      </p:sp>
    </p:spTree>
    <p:extLst>
      <p:ext uri="{BB962C8B-B14F-4D97-AF65-F5344CB8AC3E}">
        <p14:creationId xmlns:p14="http://schemas.microsoft.com/office/powerpoint/2010/main" val="385486485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2CFDFAC9-1D7B-4B0D-B68B-4FF289E955E4}" type="datetime1">
              <a:rPr lang="en-IN" smtClean="0"/>
              <a:t>25/03/2026</a:t>
            </a:fld>
            <a:endParaRPr lang="en-IN"/>
          </a:p>
        </p:txBody>
      </p:sp>
      <p:sp>
        <p:nvSpPr>
          <p:cNvPr id="5" name="Footer Placeholder 4"/>
          <p:cNvSpPr>
            <a:spLocks noGrp="1"/>
          </p:cNvSpPr>
          <p:nvPr>
            <p:ph type="ftr" sz="quarter" idx="11"/>
          </p:nvPr>
        </p:nvSpPr>
        <p:spPr/>
        <p:txBody>
          <a:bodyPr/>
          <a:lstStyle/>
          <a:p>
            <a:r>
              <a:rPr lang="en-IN" dirty="0"/>
              <a:t>CA PRASHANT TIDKE</a:t>
            </a:r>
          </a:p>
        </p:txBody>
      </p:sp>
      <p:sp>
        <p:nvSpPr>
          <p:cNvPr id="6" name="Slide Number Placeholder 5"/>
          <p:cNvSpPr>
            <a:spLocks noGrp="1"/>
          </p:cNvSpPr>
          <p:nvPr>
            <p:ph type="sldNum" sz="quarter" idx="12"/>
          </p:nvPr>
        </p:nvSpPr>
        <p:spPr/>
        <p:txBody>
          <a:bodyPr/>
          <a:lstStyle/>
          <a:p>
            <a:fld id="{D04934B5-C3DD-4E54-B287-AE92F4111171}" type="slidenum">
              <a:rPr lang="en-IN" smtClean="0"/>
              <a:t>‹#›</a:t>
            </a:fld>
            <a:endParaRPr lang="en-IN"/>
          </a:p>
        </p:txBody>
      </p:sp>
    </p:spTree>
    <p:extLst>
      <p:ext uri="{BB962C8B-B14F-4D97-AF65-F5344CB8AC3E}">
        <p14:creationId xmlns:p14="http://schemas.microsoft.com/office/powerpoint/2010/main" val="210365779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99DDF483-720D-4707-9565-13D64251DDD1}" type="datetime1">
              <a:rPr lang="en-IN" smtClean="0"/>
              <a:t>25/03/2026</a:t>
            </a:fld>
            <a:endParaRPr lang="en-IN"/>
          </a:p>
        </p:txBody>
      </p:sp>
      <p:sp>
        <p:nvSpPr>
          <p:cNvPr id="5" name="Footer Placeholder 4"/>
          <p:cNvSpPr>
            <a:spLocks noGrp="1"/>
          </p:cNvSpPr>
          <p:nvPr>
            <p:ph type="ftr" sz="quarter" idx="11"/>
          </p:nvPr>
        </p:nvSpPr>
        <p:spPr/>
        <p:txBody>
          <a:bodyPr/>
          <a:lstStyle/>
          <a:p>
            <a:r>
              <a:rPr lang="en-IN" dirty="0"/>
              <a:t>CA PRASHANT TIDKE</a:t>
            </a:r>
          </a:p>
        </p:txBody>
      </p:sp>
      <p:sp>
        <p:nvSpPr>
          <p:cNvPr id="6" name="Slide Number Placeholder 5"/>
          <p:cNvSpPr>
            <a:spLocks noGrp="1"/>
          </p:cNvSpPr>
          <p:nvPr>
            <p:ph type="sldNum" sz="quarter" idx="12"/>
          </p:nvPr>
        </p:nvSpPr>
        <p:spPr/>
        <p:txBody>
          <a:bodyPr/>
          <a:lstStyle/>
          <a:p>
            <a:fld id="{D04934B5-C3DD-4E54-B287-AE92F4111171}" type="slidenum">
              <a:rPr lang="en-IN" smtClean="0"/>
              <a:t>‹#›</a:t>
            </a:fld>
            <a:endParaRPr lang="en-IN"/>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246898457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343A7CD3-1693-4211-9F37-208156EA7243}" type="datetime1">
              <a:rPr lang="en-IN" smtClean="0"/>
              <a:t>25/03/2026</a:t>
            </a:fld>
            <a:endParaRPr lang="en-IN"/>
          </a:p>
        </p:txBody>
      </p:sp>
      <p:sp>
        <p:nvSpPr>
          <p:cNvPr id="5" name="Footer Placeholder 4"/>
          <p:cNvSpPr>
            <a:spLocks noGrp="1"/>
          </p:cNvSpPr>
          <p:nvPr>
            <p:ph type="ftr" sz="quarter" idx="11"/>
          </p:nvPr>
        </p:nvSpPr>
        <p:spPr/>
        <p:txBody>
          <a:bodyPr/>
          <a:lstStyle/>
          <a:p>
            <a:r>
              <a:rPr lang="en-IN" dirty="0"/>
              <a:t>CA PRASHANT TIDKE</a:t>
            </a:r>
          </a:p>
        </p:txBody>
      </p:sp>
      <p:sp>
        <p:nvSpPr>
          <p:cNvPr id="6" name="Slide Number Placeholder 5"/>
          <p:cNvSpPr>
            <a:spLocks noGrp="1"/>
          </p:cNvSpPr>
          <p:nvPr>
            <p:ph type="sldNum" sz="quarter" idx="12"/>
          </p:nvPr>
        </p:nvSpPr>
        <p:spPr/>
        <p:txBody>
          <a:bodyPr/>
          <a:lstStyle/>
          <a:p>
            <a:fld id="{D04934B5-C3DD-4E54-B287-AE92F4111171}" type="slidenum">
              <a:rPr lang="en-IN" smtClean="0"/>
              <a:t>‹#›</a:t>
            </a:fld>
            <a:endParaRPr lang="en-IN"/>
          </a:p>
        </p:txBody>
      </p:sp>
    </p:spTree>
    <p:extLst>
      <p:ext uri="{BB962C8B-B14F-4D97-AF65-F5344CB8AC3E}">
        <p14:creationId xmlns:p14="http://schemas.microsoft.com/office/powerpoint/2010/main" val="168330475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87B895C5-FE7D-4810-987E-FB8E2678DFAB}" type="datetime1">
              <a:rPr lang="en-IN" smtClean="0"/>
              <a:t>25/03/2026</a:t>
            </a:fld>
            <a:endParaRPr lang="en-IN"/>
          </a:p>
        </p:txBody>
      </p:sp>
      <p:sp>
        <p:nvSpPr>
          <p:cNvPr id="5" name="Footer Placeholder 4"/>
          <p:cNvSpPr>
            <a:spLocks noGrp="1"/>
          </p:cNvSpPr>
          <p:nvPr>
            <p:ph type="ftr" sz="quarter" idx="11"/>
          </p:nvPr>
        </p:nvSpPr>
        <p:spPr/>
        <p:txBody>
          <a:bodyPr/>
          <a:lstStyle/>
          <a:p>
            <a:r>
              <a:rPr lang="en-IN" dirty="0"/>
              <a:t>CA PRASHANT TIDKE</a:t>
            </a:r>
          </a:p>
        </p:txBody>
      </p:sp>
      <p:sp>
        <p:nvSpPr>
          <p:cNvPr id="6" name="Slide Number Placeholder 5"/>
          <p:cNvSpPr>
            <a:spLocks noGrp="1"/>
          </p:cNvSpPr>
          <p:nvPr>
            <p:ph type="sldNum" sz="quarter" idx="12"/>
          </p:nvPr>
        </p:nvSpPr>
        <p:spPr/>
        <p:txBody>
          <a:bodyPr/>
          <a:lstStyle/>
          <a:p>
            <a:fld id="{D04934B5-C3DD-4E54-B287-AE92F4111171}" type="slidenum">
              <a:rPr lang="en-IN" smtClean="0"/>
              <a:t>‹#›</a:t>
            </a:fld>
            <a:endParaRPr lang="en-IN"/>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3464726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AC82F8B0-1396-4143-8B52-B5B2B4DCF6FE}" type="datetime1">
              <a:rPr lang="en-IN" smtClean="0"/>
              <a:t>25/03/2026</a:t>
            </a:fld>
            <a:endParaRPr lang="en-IN"/>
          </a:p>
        </p:txBody>
      </p:sp>
      <p:sp>
        <p:nvSpPr>
          <p:cNvPr id="5" name="Footer Placeholder 4"/>
          <p:cNvSpPr>
            <a:spLocks noGrp="1"/>
          </p:cNvSpPr>
          <p:nvPr>
            <p:ph type="ftr" sz="quarter" idx="11"/>
          </p:nvPr>
        </p:nvSpPr>
        <p:spPr/>
        <p:txBody>
          <a:bodyPr/>
          <a:lstStyle/>
          <a:p>
            <a:r>
              <a:rPr lang="en-IN" dirty="0"/>
              <a:t>CA PRASHANT TIDKE</a:t>
            </a:r>
          </a:p>
        </p:txBody>
      </p:sp>
      <p:sp>
        <p:nvSpPr>
          <p:cNvPr id="6" name="Slide Number Placeholder 5"/>
          <p:cNvSpPr>
            <a:spLocks noGrp="1"/>
          </p:cNvSpPr>
          <p:nvPr>
            <p:ph type="sldNum" sz="quarter" idx="12"/>
          </p:nvPr>
        </p:nvSpPr>
        <p:spPr/>
        <p:txBody>
          <a:bodyPr/>
          <a:lstStyle/>
          <a:p>
            <a:fld id="{D04934B5-C3DD-4E54-B287-AE92F4111171}" type="slidenum">
              <a:rPr lang="en-IN" smtClean="0"/>
              <a:t>‹#›</a:t>
            </a:fld>
            <a:endParaRPr lang="en-IN"/>
          </a:p>
        </p:txBody>
      </p:sp>
    </p:spTree>
    <p:extLst>
      <p:ext uri="{BB962C8B-B14F-4D97-AF65-F5344CB8AC3E}">
        <p14:creationId xmlns:p14="http://schemas.microsoft.com/office/powerpoint/2010/main" val="49691032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BB1F5DD-E93C-4124-9BB4-C3A5F1184A9D}" type="datetime1">
              <a:rPr lang="en-IN" smtClean="0"/>
              <a:t>25/03/2026</a:t>
            </a:fld>
            <a:endParaRPr lang="en-IN"/>
          </a:p>
        </p:txBody>
      </p:sp>
      <p:sp>
        <p:nvSpPr>
          <p:cNvPr id="5" name="Footer Placeholder 4"/>
          <p:cNvSpPr>
            <a:spLocks noGrp="1"/>
          </p:cNvSpPr>
          <p:nvPr>
            <p:ph type="ftr" sz="quarter" idx="11"/>
          </p:nvPr>
        </p:nvSpPr>
        <p:spPr/>
        <p:txBody>
          <a:bodyPr/>
          <a:lstStyle/>
          <a:p>
            <a:r>
              <a:rPr lang="en-IN" dirty="0"/>
              <a:t>CA PRASHANT TIDKE</a:t>
            </a:r>
          </a:p>
        </p:txBody>
      </p:sp>
      <p:sp>
        <p:nvSpPr>
          <p:cNvPr id="6" name="Slide Number Placeholder 5"/>
          <p:cNvSpPr>
            <a:spLocks noGrp="1"/>
          </p:cNvSpPr>
          <p:nvPr>
            <p:ph type="sldNum" sz="quarter" idx="12"/>
          </p:nvPr>
        </p:nvSpPr>
        <p:spPr/>
        <p:txBody>
          <a:bodyPr/>
          <a:lstStyle/>
          <a:p>
            <a:fld id="{D04934B5-C3DD-4E54-B287-AE92F4111171}" type="slidenum">
              <a:rPr lang="en-IN" smtClean="0"/>
              <a:t>‹#›</a:t>
            </a:fld>
            <a:endParaRPr lang="en-IN"/>
          </a:p>
        </p:txBody>
      </p:sp>
    </p:spTree>
    <p:extLst>
      <p:ext uri="{BB962C8B-B14F-4D97-AF65-F5344CB8AC3E}">
        <p14:creationId xmlns:p14="http://schemas.microsoft.com/office/powerpoint/2010/main" val="2121308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E7A6FDA-8463-4692-BF31-4C2D76D029EA}" type="datetime1">
              <a:rPr lang="en-IN" smtClean="0"/>
              <a:t>25/03/2026</a:t>
            </a:fld>
            <a:endParaRPr lang="en-IN"/>
          </a:p>
        </p:txBody>
      </p:sp>
      <p:sp>
        <p:nvSpPr>
          <p:cNvPr id="5" name="Footer Placeholder 4"/>
          <p:cNvSpPr>
            <a:spLocks noGrp="1"/>
          </p:cNvSpPr>
          <p:nvPr>
            <p:ph type="ftr" sz="quarter" idx="11"/>
          </p:nvPr>
        </p:nvSpPr>
        <p:spPr/>
        <p:txBody>
          <a:bodyPr/>
          <a:lstStyle/>
          <a:p>
            <a:r>
              <a:rPr lang="en-IN" dirty="0"/>
              <a:t>CA PRASHANT TIDKE</a:t>
            </a:r>
          </a:p>
        </p:txBody>
      </p:sp>
      <p:sp>
        <p:nvSpPr>
          <p:cNvPr id="6" name="Slide Number Placeholder 5"/>
          <p:cNvSpPr>
            <a:spLocks noGrp="1"/>
          </p:cNvSpPr>
          <p:nvPr>
            <p:ph type="sldNum" sz="quarter" idx="12"/>
          </p:nvPr>
        </p:nvSpPr>
        <p:spPr/>
        <p:txBody>
          <a:bodyPr/>
          <a:lstStyle/>
          <a:p>
            <a:fld id="{D04934B5-C3DD-4E54-B287-AE92F4111171}" type="slidenum">
              <a:rPr lang="en-IN" smtClean="0"/>
              <a:t>‹#›</a:t>
            </a:fld>
            <a:endParaRPr lang="en-IN"/>
          </a:p>
        </p:txBody>
      </p:sp>
    </p:spTree>
    <p:extLst>
      <p:ext uri="{BB962C8B-B14F-4D97-AF65-F5344CB8AC3E}">
        <p14:creationId xmlns:p14="http://schemas.microsoft.com/office/powerpoint/2010/main" val="69362481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3F3EAEF-3E0A-427A-85C2-E25E44560843}" type="datetime1">
              <a:rPr lang="en-IN" smtClean="0"/>
              <a:t>25/03/2026</a:t>
            </a:fld>
            <a:endParaRPr lang="en-IN"/>
          </a:p>
        </p:txBody>
      </p:sp>
      <p:sp>
        <p:nvSpPr>
          <p:cNvPr id="5" name="Footer Placeholder 4"/>
          <p:cNvSpPr>
            <a:spLocks noGrp="1"/>
          </p:cNvSpPr>
          <p:nvPr>
            <p:ph type="ftr" sz="quarter" idx="11"/>
          </p:nvPr>
        </p:nvSpPr>
        <p:spPr/>
        <p:txBody>
          <a:bodyPr/>
          <a:lstStyle/>
          <a:p>
            <a:r>
              <a:rPr lang="en-IN" dirty="0"/>
              <a:t>CA PRASHANT TIDKE</a:t>
            </a:r>
          </a:p>
        </p:txBody>
      </p:sp>
      <p:sp>
        <p:nvSpPr>
          <p:cNvPr id="6" name="Slide Number Placeholder 5"/>
          <p:cNvSpPr>
            <a:spLocks noGrp="1"/>
          </p:cNvSpPr>
          <p:nvPr>
            <p:ph type="sldNum" sz="quarter" idx="12"/>
          </p:nvPr>
        </p:nvSpPr>
        <p:spPr/>
        <p:txBody>
          <a:bodyPr/>
          <a:lstStyle/>
          <a:p>
            <a:fld id="{D04934B5-C3DD-4E54-B287-AE92F4111171}" type="slidenum">
              <a:rPr lang="en-IN" smtClean="0"/>
              <a:t>‹#›</a:t>
            </a:fld>
            <a:endParaRPr lang="en-IN"/>
          </a:p>
        </p:txBody>
      </p:sp>
    </p:spTree>
    <p:extLst>
      <p:ext uri="{BB962C8B-B14F-4D97-AF65-F5344CB8AC3E}">
        <p14:creationId xmlns:p14="http://schemas.microsoft.com/office/powerpoint/2010/main" val="27442652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20CE68F7-B39A-4F8A-AC32-E2C5C02436AA}" type="datetime1">
              <a:rPr lang="en-IN" smtClean="0"/>
              <a:t>25/03/2026</a:t>
            </a:fld>
            <a:endParaRPr lang="en-IN"/>
          </a:p>
        </p:txBody>
      </p:sp>
      <p:sp>
        <p:nvSpPr>
          <p:cNvPr id="5" name="Footer Placeholder 4"/>
          <p:cNvSpPr>
            <a:spLocks noGrp="1"/>
          </p:cNvSpPr>
          <p:nvPr>
            <p:ph type="ftr" sz="quarter" idx="11"/>
          </p:nvPr>
        </p:nvSpPr>
        <p:spPr/>
        <p:txBody>
          <a:bodyPr/>
          <a:lstStyle/>
          <a:p>
            <a:r>
              <a:rPr lang="en-IN" dirty="0"/>
              <a:t>CA PRASHANT TIDKE</a:t>
            </a:r>
          </a:p>
        </p:txBody>
      </p:sp>
      <p:sp>
        <p:nvSpPr>
          <p:cNvPr id="6" name="Slide Number Placeholder 5"/>
          <p:cNvSpPr>
            <a:spLocks noGrp="1"/>
          </p:cNvSpPr>
          <p:nvPr>
            <p:ph type="sldNum" sz="quarter" idx="12"/>
          </p:nvPr>
        </p:nvSpPr>
        <p:spPr/>
        <p:txBody>
          <a:bodyPr/>
          <a:lstStyle/>
          <a:p>
            <a:fld id="{D04934B5-C3DD-4E54-B287-AE92F4111171}" type="slidenum">
              <a:rPr lang="en-IN" smtClean="0"/>
              <a:t>‹#›</a:t>
            </a:fld>
            <a:endParaRPr lang="en-IN"/>
          </a:p>
        </p:txBody>
      </p:sp>
    </p:spTree>
    <p:extLst>
      <p:ext uri="{BB962C8B-B14F-4D97-AF65-F5344CB8AC3E}">
        <p14:creationId xmlns:p14="http://schemas.microsoft.com/office/powerpoint/2010/main" val="327972044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C287A78-477C-4AFE-B4C4-0F06D06CA29E}" type="datetime1">
              <a:rPr lang="en-IN" smtClean="0"/>
              <a:t>25/03/2026</a:t>
            </a:fld>
            <a:endParaRPr lang="en-IN"/>
          </a:p>
        </p:txBody>
      </p:sp>
      <p:sp>
        <p:nvSpPr>
          <p:cNvPr id="6" name="Footer Placeholder 5"/>
          <p:cNvSpPr>
            <a:spLocks noGrp="1"/>
          </p:cNvSpPr>
          <p:nvPr>
            <p:ph type="ftr" sz="quarter" idx="11"/>
          </p:nvPr>
        </p:nvSpPr>
        <p:spPr/>
        <p:txBody>
          <a:bodyPr/>
          <a:lstStyle/>
          <a:p>
            <a:r>
              <a:rPr lang="en-IN" dirty="0"/>
              <a:t>CA PRASHANT TIDKE</a:t>
            </a:r>
          </a:p>
        </p:txBody>
      </p:sp>
      <p:sp>
        <p:nvSpPr>
          <p:cNvPr id="7" name="Slide Number Placeholder 6"/>
          <p:cNvSpPr>
            <a:spLocks noGrp="1"/>
          </p:cNvSpPr>
          <p:nvPr>
            <p:ph type="sldNum" sz="quarter" idx="12"/>
          </p:nvPr>
        </p:nvSpPr>
        <p:spPr/>
        <p:txBody>
          <a:bodyPr/>
          <a:lstStyle/>
          <a:p>
            <a:fld id="{D04934B5-C3DD-4E54-B287-AE92F4111171}" type="slidenum">
              <a:rPr lang="en-IN" smtClean="0"/>
              <a:t>‹#›</a:t>
            </a:fld>
            <a:endParaRPr lang="en-IN"/>
          </a:p>
        </p:txBody>
      </p:sp>
    </p:spTree>
    <p:extLst>
      <p:ext uri="{BB962C8B-B14F-4D97-AF65-F5344CB8AC3E}">
        <p14:creationId xmlns:p14="http://schemas.microsoft.com/office/powerpoint/2010/main" val="7961167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0DB5EE6-5B6E-4641-8DB7-61767E9AD723}" type="datetime1">
              <a:rPr lang="en-IN" smtClean="0"/>
              <a:t>25/03/2026</a:t>
            </a:fld>
            <a:endParaRPr lang="en-IN"/>
          </a:p>
        </p:txBody>
      </p:sp>
      <p:sp>
        <p:nvSpPr>
          <p:cNvPr id="8" name="Footer Placeholder 7"/>
          <p:cNvSpPr>
            <a:spLocks noGrp="1"/>
          </p:cNvSpPr>
          <p:nvPr>
            <p:ph type="ftr" sz="quarter" idx="11"/>
          </p:nvPr>
        </p:nvSpPr>
        <p:spPr/>
        <p:txBody>
          <a:bodyPr/>
          <a:lstStyle/>
          <a:p>
            <a:r>
              <a:rPr lang="en-IN" dirty="0"/>
              <a:t>CA PRASHANT TIDKE</a:t>
            </a:r>
          </a:p>
        </p:txBody>
      </p:sp>
      <p:sp>
        <p:nvSpPr>
          <p:cNvPr id="9" name="Slide Number Placeholder 8"/>
          <p:cNvSpPr>
            <a:spLocks noGrp="1"/>
          </p:cNvSpPr>
          <p:nvPr>
            <p:ph type="sldNum" sz="quarter" idx="12"/>
          </p:nvPr>
        </p:nvSpPr>
        <p:spPr/>
        <p:txBody>
          <a:bodyPr/>
          <a:lstStyle/>
          <a:p>
            <a:fld id="{D04934B5-C3DD-4E54-B287-AE92F4111171}" type="slidenum">
              <a:rPr lang="en-IN" smtClean="0"/>
              <a:t>‹#›</a:t>
            </a:fld>
            <a:endParaRPr lang="en-IN"/>
          </a:p>
        </p:txBody>
      </p:sp>
    </p:spTree>
    <p:extLst>
      <p:ext uri="{BB962C8B-B14F-4D97-AF65-F5344CB8AC3E}">
        <p14:creationId xmlns:p14="http://schemas.microsoft.com/office/powerpoint/2010/main" val="77994191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8E5E3C19-5872-4B13-B701-D23C6CD15F52}" type="datetime1">
              <a:rPr lang="en-IN" smtClean="0"/>
              <a:t>25/03/2026</a:t>
            </a:fld>
            <a:endParaRPr lang="en-IN"/>
          </a:p>
        </p:txBody>
      </p:sp>
      <p:sp>
        <p:nvSpPr>
          <p:cNvPr id="4" name="Footer Placeholder 3"/>
          <p:cNvSpPr>
            <a:spLocks noGrp="1"/>
          </p:cNvSpPr>
          <p:nvPr>
            <p:ph type="ftr" sz="quarter" idx="11"/>
          </p:nvPr>
        </p:nvSpPr>
        <p:spPr/>
        <p:txBody>
          <a:bodyPr/>
          <a:lstStyle/>
          <a:p>
            <a:r>
              <a:rPr lang="en-IN" dirty="0"/>
              <a:t>CA PRASHANT TIDKE</a:t>
            </a:r>
          </a:p>
        </p:txBody>
      </p:sp>
      <p:sp>
        <p:nvSpPr>
          <p:cNvPr id="5" name="Slide Number Placeholder 4"/>
          <p:cNvSpPr>
            <a:spLocks noGrp="1"/>
          </p:cNvSpPr>
          <p:nvPr>
            <p:ph type="sldNum" sz="quarter" idx="12"/>
          </p:nvPr>
        </p:nvSpPr>
        <p:spPr/>
        <p:txBody>
          <a:bodyPr/>
          <a:lstStyle/>
          <a:p>
            <a:fld id="{D04934B5-C3DD-4E54-B287-AE92F4111171}" type="slidenum">
              <a:rPr lang="en-IN" smtClean="0"/>
              <a:t>‹#›</a:t>
            </a:fld>
            <a:endParaRPr lang="en-IN"/>
          </a:p>
        </p:txBody>
      </p:sp>
    </p:spTree>
    <p:extLst>
      <p:ext uri="{BB962C8B-B14F-4D97-AF65-F5344CB8AC3E}">
        <p14:creationId xmlns:p14="http://schemas.microsoft.com/office/powerpoint/2010/main" val="35254495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3FC436D-123F-4F17-8074-7494B3A79EEC}" type="datetime1">
              <a:rPr lang="en-IN" smtClean="0"/>
              <a:t>25/03/2026</a:t>
            </a:fld>
            <a:endParaRPr lang="en-IN"/>
          </a:p>
        </p:txBody>
      </p:sp>
      <p:sp>
        <p:nvSpPr>
          <p:cNvPr id="3" name="Footer Placeholder 2"/>
          <p:cNvSpPr>
            <a:spLocks noGrp="1"/>
          </p:cNvSpPr>
          <p:nvPr>
            <p:ph type="ftr" sz="quarter" idx="11"/>
          </p:nvPr>
        </p:nvSpPr>
        <p:spPr/>
        <p:txBody>
          <a:bodyPr/>
          <a:lstStyle/>
          <a:p>
            <a:r>
              <a:rPr lang="en-IN" dirty="0"/>
              <a:t>CA PRASHANT TIDKE</a:t>
            </a:r>
          </a:p>
        </p:txBody>
      </p:sp>
      <p:sp>
        <p:nvSpPr>
          <p:cNvPr id="4" name="Slide Number Placeholder 3"/>
          <p:cNvSpPr>
            <a:spLocks noGrp="1"/>
          </p:cNvSpPr>
          <p:nvPr>
            <p:ph type="sldNum" sz="quarter" idx="12"/>
          </p:nvPr>
        </p:nvSpPr>
        <p:spPr/>
        <p:txBody>
          <a:bodyPr/>
          <a:lstStyle/>
          <a:p>
            <a:fld id="{D04934B5-C3DD-4E54-B287-AE92F4111171}" type="slidenum">
              <a:rPr lang="en-IN" smtClean="0"/>
              <a:t>‹#›</a:t>
            </a:fld>
            <a:endParaRPr lang="en-IN"/>
          </a:p>
        </p:txBody>
      </p:sp>
    </p:spTree>
    <p:extLst>
      <p:ext uri="{BB962C8B-B14F-4D97-AF65-F5344CB8AC3E}">
        <p14:creationId xmlns:p14="http://schemas.microsoft.com/office/powerpoint/2010/main" val="283922554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A8AB6A7A-6ED4-4509-9607-8AE325126245}" type="datetime1">
              <a:rPr lang="en-IN" smtClean="0"/>
              <a:t>25/03/2026</a:t>
            </a:fld>
            <a:endParaRPr lang="en-IN"/>
          </a:p>
        </p:txBody>
      </p:sp>
      <p:sp>
        <p:nvSpPr>
          <p:cNvPr id="6" name="Footer Placeholder 5"/>
          <p:cNvSpPr>
            <a:spLocks noGrp="1"/>
          </p:cNvSpPr>
          <p:nvPr>
            <p:ph type="ftr" sz="quarter" idx="11"/>
          </p:nvPr>
        </p:nvSpPr>
        <p:spPr/>
        <p:txBody>
          <a:bodyPr/>
          <a:lstStyle/>
          <a:p>
            <a:r>
              <a:rPr lang="en-IN" dirty="0"/>
              <a:t>CA PRASHANT TIDKE</a:t>
            </a:r>
          </a:p>
        </p:txBody>
      </p:sp>
      <p:sp>
        <p:nvSpPr>
          <p:cNvPr id="7" name="Slide Number Placeholder 6"/>
          <p:cNvSpPr>
            <a:spLocks noGrp="1"/>
          </p:cNvSpPr>
          <p:nvPr>
            <p:ph type="sldNum" sz="quarter" idx="12"/>
          </p:nvPr>
        </p:nvSpPr>
        <p:spPr/>
        <p:txBody>
          <a:bodyPr/>
          <a:lstStyle/>
          <a:p>
            <a:fld id="{D04934B5-C3DD-4E54-B287-AE92F4111171}" type="slidenum">
              <a:rPr lang="en-IN" smtClean="0"/>
              <a:t>‹#›</a:t>
            </a:fld>
            <a:endParaRPr lang="en-IN"/>
          </a:p>
        </p:txBody>
      </p:sp>
    </p:spTree>
    <p:extLst>
      <p:ext uri="{BB962C8B-B14F-4D97-AF65-F5344CB8AC3E}">
        <p14:creationId xmlns:p14="http://schemas.microsoft.com/office/powerpoint/2010/main" val="16298559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4AB66078-F3CD-4EDA-9D14-9D177EBD2CBF}" type="datetime1">
              <a:rPr lang="en-IN" smtClean="0"/>
              <a:t>25/03/2026</a:t>
            </a:fld>
            <a:endParaRPr lang="en-IN"/>
          </a:p>
        </p:txBody>
      </p:sp>
      <p:sp>
        <p:nvSpPr>
          <p:cNvPr id="6" name="Footer Placeholder 5"/>
          <p:cNvSpPr>
            <a:spLocks noGrp="1"/>
          </p:cNvSpPr>
          <p:nvPr>
            <p:ph type="ftr" sz="quarter" idx="11"/>
          </p:nvPr>
        </p:nvSpPr>
        <p:spPr/>
        <p:txBody>
          <a:bodyPr/>
          <a:lstStyle/>
          <a:p>
            <a:r>
              <a:rPr lang="en-IN" dirty="0"/>
              <a:t>CA PRASHANT TIDKE</a:t>
            </a:r>
          </a:p>
        </p:txBody>
      </p:sp>
      <p:sp>
        <p:nvSpPr>
          <p:cNvPr id="7" name="Slide Number Placeholder 6"/>
          <p:cNvSpPr>
            <a:spLocks noGrp="1"/>
          </p:cNvSpPr>
          <p:nvPr>
            <p:ph type="sldNum" sz="quarter" idx="12"/>
          </p:nvPr>
        </p:nvSpPr>
        <p:spPr/>
        <p:txBody>
          <a:bodyPr/>
          <a:lstStyle/>
          <a:p>
            <a:fld id="{D04934B5-C3DD-4E54-B287-AE92F4111171}" type="slidenum">
              <a:rPr lang="en-IN" smtClean="0"/>
              <a:t>‹#›</a:t>
            </a:fld>
            <a:endParaRPr lang="en-IN"/>
          </a:p>
        </p:txBody>
      </p:sp>
    </p:spTree>
    <p:extLst>
      <p:ext uri="{BB962C8B-B14F-4D97-AF65-F5344CB8AC3E}">
        <p14:creationId xmlns:p14="http://schemas.microsoft.com/office/powerpoint/2010/main" val="12981569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8BD2363-F624-4D0D-A7AE-97089CCFA07B}" type="datetime1">
              <a:rPr lang="en-IN" smtClean="0"/>
              <a:t>25/03/2026</a:t>
            </a:fld>
            <a:endParaRPr lang="en-IN"/>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r>
              <a:rPr lang="en-IN" dirty="0"/>
              <a:t>CA PRASHANT TIDKE</a:t>
            </a:r>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04934B5-C3DD-4E54-B287-AE92F4111171}" type="slidenum">
              <a:rPr lang="en-IN" smtClean="0"/>
              <a:t>‹#›</a:t>
            </a:fld>
            <a:endParaRPr lang="en-IN"/>
          </a:p>
        </p:txBody>
      </p:sp>
    </p:spTree>
    <p:extLst>
      <p:ext uri="{BB962C8B-B14F-4D97-AF65-F5344CB8AC3E}">
        <p14:creationId xmlns:p14="http://schemas.microsoft.com/office/powerpoint/2010/main" val="59375509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hf sldNum="0" hdr="0" dt="0"/>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21" name="Rectangle 173"/>
          <p:cNvSpPr>
            <a:spLocks noChangeArrowheads="1"/>
          </p:cNvSpPr>
          <p:nvPr/>
        </p:nvSpPr>
        <p:spPr bwMode="auto">
          <a:xfrm>
            <a:off x="2027238" y="857233"/>
            <a:ext cx="7640662" cy="4156093"/>
          </a:xfrm>
          <a:prstGeom prst="rect">
            <a:avLst/>
          </a:prstGeom>
          <a:noFill/>
          <a:ln w="9525">
            <a:noFill/>
            <a:miter lim="800000"/>
            <a:headEnd/>
            <a:tailEnd/>
          </a:ln>
          <a:effectLst/>
        </p:spPr>
        <p:txBody>
          <a:bodyPr/>
          <a:lstStyle/>
          <a:p>
            <a:pPr algn="ctr">
              <a:lnSpc>
                <a:spcPct val="90000"/>
              </a:lnSpc>
              <a:spcBef>
                <a:spcPct val="20000"/>
              </a:spcBef>
            </a:pPr>
            <a:endParaRPr lang="es-ES" sz="4000" b="1" dirty="0">
              <a:solidFill>
                <a:srgbClr val="333333"/>
              </a:solidFill>
            </a:endParaRPr>
          </a:p>
          <a:p>
            <a:pPr algn="ctr">
              <a:lnSpc>
                <a:spcPct val="90000"/>
              </a:lnSpc>
              <a:spcBef>
                <a:spcPct val="20000"/>
              </a:spcBef>
            </a:pPr>
            <a:endParaRPr lang="es-ES" sz="4000" b="1" dirty="0">
              <a:solidFill>
                <a:srgbClr val="333333"/>
              </a:solidFill>
            </a:endParaRPr>
          </a:p>
          <a:p>
            <a:pPr algn="ctr">
              <a:lnSpc>
                <a:spcPct val="90000"/>
              </a:lnSpc>
              <a:spcBef>
                <a:spcPct val="20000"/>
              </a:spcBef>
            </a:pPr>
            <a:r>
              <a:rPr lang="es-ES" sz="5400" b="1" dirty="0">
                <a:solidFill>
                  <a:srgbClr val="333333"/>
                </a:solidFill>
                <a:latin typeface="Algerian" pitchFamily="82" charset="0"/>
              </a:rPr>
              <a:t>LONG FORM AUDIT REPORT OF BANK BRANCHES</a:t>
            </a:r>
          </a:p>
        </p:txBody>
      </p:sp>
      <p:sp>
        <p:nvSpPr>
          <p:cNvPr id="2222" name="Rectangle 174"/>
          <p:cNvSpPr>
            <a:spLocks noChangeArrowheads="1"/>
          </p:cNvSpPr>
          <p:nvPr/>
        </p:nvSpPr>
        <p:spPr bwMode="auto">
          <a:xfrm>
            <a:off x="4667240" y="5084763"/>
            <a:ext cx="5286412" cy="576262"/>
          </a:xfrm>
          <a:prstGeom prst="rect">
            <a:avLst/>
          </a:prstGeom>
          <a:noFill/>
          <a:ln w="9525">
            <a:noFill/>
            <a:miter lim="800000"/>
            <a:headEnd/>
            <a:tailEnd/>
          </a:ln>
          <a:effectLst/>
        </p:spPr>
        <p:txBody>
          <a:bodyPr/>
          <a:lstStyle/>
          <a:p>
            <a:pPr algn="r">
              <a:lnSpc>
                <a:spcPct val="90000"/>
              </a:lnSpc>
              <a:spcBef>
                <a:spcPct val="20000"/>
              </a:spcBef>
            </a:pPr>
            <a:r>
              <a:rPr lang="es-ES" sz="2800" b="1" dirty="0">
                <a:solidFill>
                  <a:schemeClr val="accent6">
                    <a:lumMod val="75000"/>
                  </a:schemeClr>
                </a:solidFill>
              </a:rPr>
              <a:t> CA  PRASHANT TIDKE</a:t>
            </a:r>
          </a:p>
        </p:txBody>
      </p:sp>
    </p:spTree>
    <p:extLst>
      <p:ext uri="{BB962C8B-B14F-4D97-AF65-F5344CB8AC3E}">
        <p14:creationId xmlns:p14="http://schemas.microsoft.com/office/powerpoint/2010/main" val="265396755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ASSETS – Balances with RBI, SBI and Other Banks</a:t>
            </a:r>
            <a:endParaRPr lang="en-IN" dirty="0"/>
          </a:p>
        </p:txBody>
      </p:sp>
      <p:sp>
        <p:nvSpPr>
          <p:cNvPr id="3" name="Content Placeholder 2"/>
          <p:cNvSpPr>
            <a:spLocks noGrp="1"/>
          </p:cNvSpPr>
          <p:nvPr>
            <p:ph idx="1"/>
          </p:nvPr>
        </p:nvSpPr>
        <p:spPr/>
        <p:txBody>
          <a:bodyPr>
            <a:noAutofit/>
          </a:bodyPr>
          <a:lstStyle/>
          <a:p>
            <a:pPr marL="711200" indent="-347663" algn="just">
              <a:buNone/>
            </a:pPr>
            <a:r>
              <a:rPr lang="en-IN" sz="2000" dirty="0"/>
              <a:t>iv. </a:t>
            </a:r>
            <a:r>
              <a:rPr lang="en-US" sz="2000" dirty="0"/>
              <a:t>Where the branch maintains an account with RBI, the following additional matter may be </a:t>
            </a:r>
            <a:r>
              <a:rPr lang="en-IN" sz="2000" dirty="0"/>
              <a:t>reported:</a:t>
            </a:r>
          </a:p>
          <a:p>
            <a:pPr marL="711200" indent="0" algn="just">
              <a:buNone/>
            </a:pPr>
            <a:r>
              <a:rPr lang="en-US" sz="2000" dirty="0"/>
              <a:t>Entries originated prior to, but communicated / recorded after the year end in relation to currency chest operations at the branch/other </a:t>
            </a:r>
            <a:r>
              <a:rPr lang="en-IN" sz="2000" dirty="0"/>
              <a:t>link branches, involving deposits </a:t>
            </a:r>
            <a:r>
              <a:rPr lang="en-US" sz="2000" dirty="0"/>
              <a:t>into/withdrawals from the currency chest attached to such branches (Give details)</a:t>
            </a:r>
          </a:p>
          <a:p>
            <a:pPr marL="363538" indent="-363538">
              <a:buNone/>
            </a:pPr>
            <a:r>
              <a:rPr lang="en-US" dirty="0"/>
              <a:t>c</a:t>
            </a:r>
            <a:r>
              <a:rPr lang="en-US" sz="2000" dirty="0"/>
              <a:t>.   In case, any matter deserves special attention of the management, the same may be reported.</a:t>
            </a:r>
            <a:endParaRPr lang="en-IN" sz="2000" dirty="0"/>
          </a:p>
        </p:txBody>
      </p:sp>
      <p:sp>
        <p:nvSpPr>
          <p:cNvPr id="5" name="Footer Placeholder 4"/>
          <p:cNvSpPr>
            <a:spLocks noGrp="1"/>
          </p:cNvSpPr>
          <p:nvPr>
            <p:ph type="ftr" sz="quarter" idx="11"/>
          </p:nvPr>
        </p:nvSpPr>
        <p:spPr>
          <a:xfrm>
            <a:off x="4513942" y="6041362"/>
            <a:ext cx="2461003" cy="365125"/>
          </a:xfrm>
        </p:spPr>
        <p:txBody>
          <a:bodyPr/>
          <a:lstStyle/>
          <a:p>
            <a:pPr algn="ctr"/>
            <a:r>
              <a:rPr lang="en-IN" sz="1600" b="1" dirty="0"/>
              <a:t>CA PRASHANT TIDKE</a:t>
            </a:r>
          </a:p>
        </p:txBody>
      </p:sp>
    </p:spTree>
    <p:extLst>
      <p:ext uri="{BB962C8B-B14F-4D97-AF65-F5344CB8AC3E}">
        <p14:creationId xmlns:p14="http://schemas.microsoft.com/office/powerpoint/2010/main" val="236651875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ASSETS – </a:t>
            </a:r>
            <a:r>
              <a:rPr lang="en-US" b="1" dirty="0"/>
              <a:t>Money at Call and Short Notice</a:t>
            </a:r>
            <a:endParaRPr lang="en-IN" dirty="0"/>
          </a:p>
        </p:txBody>
      </p:sp>
      <p:sp>
        <p:nvSpPr>
          <p:cNvPr id="3" name="Content Placeholder 2"/>
          <p:cNvSpPr>
            <a:spLocks noGrp="1"/>
          </p:cNvSpPr>
          <p:nvPr>
            <p:ph idx="1"/>
          </p:nvPr>
        </p:nvSpPr>
        <p:spPr/>
        <p:txBody>
          <a:bodyPr>
            <a:noAutofit/>
          </a:bodyPr>
          <a:lstStyle/>
          <a:p>
            <a:pPr marL="363538" indent="-363538">
              <a:buNone/>
            </a:pPr>
            <a:r>
              <a:rPr lang="en-US" dirty="0"/>
              <a:t>(a</a:t>
            </a:r>
            <a:r>
              <a:rPr lang="en-US" sz="2000" dirty="0"/>
              <a:t>)  Has the branch kept money-at-call and short </a:t>
            </a:r>
            <a:r>
              <a:rPr lang="en-IN" sz="2000" dirty="0"/>
              <a:t>notice during the year?</a:t>
            </a:r>
          </a:p>
          <a:p>
            <a:pPr marL="0" indent="0">
              <a:buNone/>
            </a:pPr>
            <a:endParaRPr lang="en-IN" sz="2000" dirty="0"/>
          </a:p>
          <a:p>
            <a:pPr marL="449263" indent="-449263">
              <a:buNone/>
            </a:pPr>
            <a:r>
              <a:rPr lang="en-US" sz="2000" b="1" dirty="0"/>
              <a:t>(b)  </a:t>
            </a:r>
            <a:r>
              <a:rPr lang="en-US" sz="2000" dirty="0"/>
              <a:t>Has the year-end balance been duly confirmed </a:t>
            </a:r>
            <a:r>
              <a:rPr lang="en-IN" sz="2000" dirty="0"/>
              <a:t>and reconciled?</a:t>
            </a:r>
          </a:p>
          <a:p>
            <a:pPr marL="0" indent="0">
              <a:buNone/>
            </a:pPr>
            <a:endParaRPr lang="en-US" sz="2000" dirty="0"/>
          </a:p>
          <a:p>
            <a:pPr marL="449263" indent="-449263">
              <a:buNone/>
            </a:pPr>
            <a:r>
              <a:rPr lang="en-US" sz="2000" b="1" dirty="0"/>
              <a:t>(c)   </a:t>
            </a:r>
            <a:r>
              <a:rPr lang="en-US" sz="2000" dirty="0"/>
              <a:t>Has interest accrued up to the year-end been </a:t>
            </a:r>
            <a:r>
              <a:rPr lang="en-IN" sz="2000" dirty="0"/>
              <a:t>properly recorded?</a:t>
            </a:r>
          </a:p>
          <a:p>
            <a:pPr marL="0" indent="0">
              <a:buNone/>
            </a:pPr>
            <a:endParaRPr lang="en-US" sz="2000" dirty="0"/>
          </a:p>
          <a:p>
            <a:pPr marL="536575" indent="-536575">
              <a:buNone/>
            </a:pPr>
            <a:r>
              <a:rPr lang="en-US" sz="2000" dirty="0"/>
              <a:t>(d)   Whether instructions/guidelines, if any, laid down by the controlling authorities of the bank </a:t>
            </a:r>
            <a:r>
              <a:rPr lang="en-IN" sz="2000" dirty="0"/>
              <a:t>have been complied with?</a:t>
            </a:r>
          </a:p>
          <a:p>
            <a:pPr marL="449263" indent="-449263">
              <a:buNone/>
            </a:pPr>
            <a:endParaRPr lang="en-IN" sz="2000" dirty="0"/>
          </a:p>
        </p:txBody>
      </p:sp>
      <p:sp>
        <p:nvSpPr>
          <p:cNvPr id="5" name="Footer Placeholder 4"/>
          <p:cNvSpPr>
            <a:spLocks noGrp="1"/>
          </p:cNvSpPr>
          <p:nvPr>
            <p:ph type="ftr" sz="quarter" idx="11"/>
          </p:nvPr>
        </p:nvSpPr>
        <p:spPr>
          <a:xfrm>
            <a:off x="4412342" y="6041362"/>
            <a:ext cx="2562603" cy="365125"/>
          </a:xfrm>
        </p:spPr>
        <p:txBody>
          <a:bodyPr/>
          <a:lstStyle/>
          <a:p>
            <a:pPr algn="ctr"/>
            <a:r>
              <a:rPr lang="en-IN" sz="1600" b="1" dirty="0"/>
              <a:t>CA PRASHANT TIDKE</a:t>
            </a:r>
          </a:p>
        </p:txBody>
      </p:sp>
    </p:spTree>
    <p:extLst>
      <p:ext uri="{BB962C8B-B14F-4D97-AF65-F5344CB8AC3E}">
        <p14:creationId xmlns:p14="http://schemas.microsoft.com/office/powerpoint/2010/main" val="37143705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ASSETS – </a:t>
            </a:r>
            <a:r>
              <a:rPr lang="en-US" b="1" dirty="0"/>
              <a:t>Investments (for branches outside India)</a:t>
            </a:r>
            <a:endParaRPr lang="en-IN" dirty="0"/>
          </a:p>
        </p:txBody>
      </p:sp>
      <p:sp>
        <p:nvSpPr>
          <p:cNvPr id="3" name="Content Placeholder 2"/>
          <p:cNvSpPr>
            <a:spLocks noGrp="1"/>
          </p:cNvSpPr>
          <p:nvPr>
            <p:ph idx="1"/>
          </p:nvPr>
        </p:nvSpPr>
        <p:spPr/>
        <p:txBody>
          <a:bodyPr>
            <a:noAutofit/>
          </a:bodyPr>
          <a:lstStyle/>
          <a:p>
            <a:pPr marL="449263" indent="-449263">
              <a:buNone/>
            </a:pPr>
            <a:r>
              <a:rPr lang="en-US" sz="2000" dirty="0"/>
              <a:t>(a)  In respect of purchase and sale of investments, has the branch acted within its delegated authority, having regard to the instructions/ guidelines in this behalf issued by the controlling authorities of the bank?</a:t>
            </a:r>
          </a:p>
          <a:p>
            <a:pPr marL="449263" indent="-449263">
              <a:buNone/>
            </a:pPr>
            <a:r>
              <a:rPr lang="en-US" sz="2000" dirty="0"/>
              <a:t>(b) Have the investments held by the branch whether on its own account or on behalf of the Head Office/other branches been made available for physical verification? Where the investments are not in the possession of the branch, whether evidences with regard to their physical verification have been produced?</a:t>
            </a:r>
            <a:endParaRPr lang="en-IN" sz="2000" dirty="0"/>
          </a:p>
        </p:txBody>
      </p:sp>
      <p:sp>
        <p:nvSpPr>
          <p:cNvPr id="5" name="Footer Placeholder 4"/>
          <p:cNvSpPr>
            <a:spLocks noGrp="1"/>
          </p:cNvSpPr>
          <p:nvPr>
            <p:ph type="ftr" sz="quarter" idx="11"/>
          </p:nvPr>
        </p:nvSpPr>
        <p:spPr>
          <a:xfrm>
            <a:off x="4426856" y="6041362"/>
            <a:ext cx="2548089" cy="365125"/>
          </a:xfrm>
        </p:spPr>
        <p:txBody>
          <a:bodyPr/>
          <a:lstStyle/>
          <a:p>
            <a:pPr algn="ctr"/>
            <a:r>
              <a:rPr lang="en-IN" sz="1600" b="1" dirty="0"/>
              <a:t>CA PRASHANT TIDKE</a:t>
            </a:r>
          </a:p>
        </p:txBody>
      </p:sp>
    </p:spTree>
    <p:extLst>
      <p:ext uri="{BB962C8B-B14F-4D97-AF65-F5344CB8AC3E}">
        <p14:creationId xmlns:p14="http://schemas.microsoft.com/office/powerpoint/2010/main" val="214976082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ASSETS – </a:t>
            </a:r>
            <a:r>
              <a:rPr lang="en-US" b="1" dirty="0"/>
              <a:t>Investments (for branches outside India)</a:t>
            </a:r>
            <a:endParaRPr lang="en-IN" dirty="0"/>
          </a:p>
        </p:txBody>
      </p:sp>
      <p:sp>
        <p:nvSpPr>
          <p:cNvPr id="3" name="Content Placeholder 2"/>
          <p:cNvSpPr>
            <a:spLocks noGrp="1"/>
          </p:cNvSpPr>
          <p:nvPr>
            <p:ph idx="1"/>
          </p:nvPr>
        </p:nvSpPr>
        <p:spPr/>
        <p:txBody>
          <a:bodyPr>
            <a:noAutofit/>
          </a:bodyPr>
          <a:lstStyle/>
          <a:p>
            <a:pPr marL="363538" indent="-363538" algn="just">
              <a:buNone/>
            </a:pPr>
            <a:r>
              <a:rPr lang="en-US" dirty="0"/>
              <a:t>(c</a:t>
            </a:r>
            <a:r>
              <a:rPr lang="en-US" sz="2000" dirty="0"/>
              <a:t>) Is the mode of valuation of investments in accordance with the RBI guidelines or the norms prescribed by the relevant regulatory authority of the country in which the branch is located whichever are more stringent?</a:t>
            </a:r>
          </a:p>
          <a:p>
            <a:pPr marL="0" indent="0" algn="just">
              <a:buNone/>
            </a:pPr>
            <a:endParaRPr lang="en-US" sz="2000" b="1" dirty="0"/>
          </a:p>
          <a:p>
            <a:pPr marL="363538" indent="-363538" algn="just">
              <a:buNone/>
            </a:pPr>
            <a:r>
              <a:rPr lang="en-US" sz="2000" b="1" dirty="0"/>
              <a:t>(d) </a:t>
            </a:r>
            <a:r>
              <a:rPr lang="en-US" sz="2000" dirty="0"/>
              <a:t>Whether there are any matured or overdue investments which have not been </a:t>
            </a:r>
            <a:r>
              <a:rPr lang="en-US" sz="2000" dirty="0" err="1"/>
              <a:t>encashed</a:t>
            </a:r>
            <a:r>
              <a:rPr lang="en-US" sz="2000" dirty="0"/>
              <a:t> and / or has not been serviced? If so, give </a:t>
            </a:r>
            <a:r>
              <a:rPr lang="en-IN" sz="2000" dirty="0"/>
              <a:t>details?</a:t>
            </a:r>
          </a:p>
        </p:txBody>
      </p:sp>
      <p:sp>
        <p:nvSpPr>
          <p:cNvPr id="5" name="Footer Placeholder 4"/>
          <p:cNvSpPr>
            <a:spLocks noGrp="1"/>
          </p:cNvSpPr>
          <p:nvPr>
            <p:ph type="ftr" sz="quarter" idx="11"/>
          </p:nvPr>
        </p:nvSpPr>
        <p:spPr>
          <a:xfrm>
            <a:off x="4441370" y="6041362"/>
            <a:ext cx="2533575" cy="365125"/>
          </a:xfrm>
        </p:spPr>
        <p:txBody>
          <a:bodyPr/>
          <a:lstStyle/>
          <a:p>
            <a:pPr algn="ctr"/>
            <a:r>
              <a:rPr lang="en-IN" sz="1600" b="1" dirty="0"/>
              <a:t>CA PRASHANT TIDKE</a:t>
            </a:r>
          </a:p>
        </p:txBody>
      </p:sp>
    </p:spTree>
    <p:extLst>
      <p:ext uri="{BB962C8B-B14F-4D97-AF65-F5344CB8AC3E}">
        <p14:creationId xmlns:p14="http://schemas.microsoft.com/office/powerpoint/2010/main" val="170192757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348343"/>
            <a:ext cx="8596668" cy="870857"/>
          </a:xfrm>
        </p:spPr>
        <p:txBody>
          <a:bodyPr/>
          <a:lstStyle/>
          <a:p>
            <a:r>
              <a:rPr lang="en-IN" b="1" dirty="0"/>
              <a:t>Advances</a:t>
            </a:r>
            <a:endParaRPr lang="en-IN" dirty="0"/>
          </a:p>
        </p:txBody>
      </p:sp>
      <p:sp>
        <p:nvSpPr>
          <p:cNvPr id="5" name="Content Placeholder 4"/>
          <p:cNvSpPr>
            <a:spLocks noGrp="1"/>
          </p:cNvSpPr>
          <p:nvPr>
            <p:ph idx="1"/>
          </p:nvPr>
        </p:nvSpPr>
        <p:spPr>
          <a:xfrm>
            <a:off x="677334" y="1219201"/>
            <a:ext cx="8596668" cy="4822162"/>
          </a:xfrm>
        </p:spPr>
        <p:txBody>
          <a:bodyPr>
            <a:noAutofit/>
          </a:bodyPr>
          <a:lstStyle/>
          <a:p>
            <a:pPr marL="0" indent="0">
              <a:buNone/>
            </a:pPr>
            <a:r>
              <a:rPr lang="en-IN" b="1" dirty="0"/>
              <a:t>General Instructions</a:t>
            </a:r>
          </a:p>
          <a:p>
            <a:pPr marL="536575" indent="-536575">
              <a:buNone/>
            </a:pPr>
            <a:r>
              <a:rPr lang="en-US" dirty="0"/>
              <a:t>(</a:t>
            </a:r>
            <a:r>
              <a:rPr lang="en-US" dirty="0" err="1"/>
              <a:t>i</a:t>
            </a:r>
            <a:r>
              <a:rPr lang="en-US" dirty="0"/>
              <a:t>)    The answers to the following questions may be based on the auditor’s examination of all </a:t>
            </a:r>
            <a:r>
              <a:rPr lang="en-IN" dirty="0"/>
              <a:t>large advances. </a:t>
            </a:r>
            <a:r>
              <a:rPr lang="en-US" dirty="0"/>
              <a:t>For this purpose, large advances are those in respect of which the outstanding amount is in excess of 10% of outstanding aggregate balance of fund based and non-fund based advances of the branch or Rs.10 crores, </a:t>
            </a:r>
            <a:r>
              <a:rPr lang="en-IN" dirty="0"/>
              <a:t>whichever is less.</a:t>
            </a:r>
          </a:p>
          <a:p>
            <a:pPr marL="536575" indent="0">
              <a:buNone/>
            </a:pPr>
            <a:r>
              <a:rPr lang="en-US" dirty="0"/>
              <a:t>Care- For all accounts above the threshold, the transaction audit/account specific details to be seen and commented, whereas below the threshold, the process needs to be checked and commented upon. Comments of the branch auditor on advances with significant adverse features, which might need the attention of the </a:t>
            </a:r>
            <a:r>
              <a:rPr lang="en-IN" dirty="0"/>
              <a:t>management / Statutory Central Auditors, </a:t>
            </a:r>
            <a:r>
              <a:rPr lang="en-US" dirty="0"/>
              <a:t>should be appended to the LFAR.</a:t>
            </a:r>
          </a:p>
          <a:p>
            <a:pPr marL="536575" indent="-536575">
              <a:buNone/>
            </a:pPr>
            <a:r>
              <a:rPr lang="en-US" dirty="0"/>
              <a:t>(ii)    The critical comments based on the review of the above and other test check should be given in respective paragraphs as given in </a:t>
            </a:r>
            <a:r>
              <a:rPr lang="en-IN" dirty="0"/>
              <a:t>LFAR given below.</a:t>
            </a:r>
          </a:p>
        </p:txBody>
      </p:sp>
      <p:sp>
        <p:nvSpPr>
          <p:cNvPr id="3" name="Footer Placeholder 2"/>
          <p:cNvSpPr>
            <a:spLocks noGrp="1"/>
          </p:cNvSpPr>
          <p:nvPr>
            <p:ph type="ftr" sz="quarter" idx="11"/>
          </p:nvPr>
        </p:nvSpPr>
        <p:spPr>
          <a:xfrm>
            <a:off x="4412342" y="6041362"/>
            <a:ext cx="2562603" cy="365125"/>
          </a:xfrm>
        </p:spPr>
        <p:txBody>
          <a:bodyPr/>
          <a:lstStyle/>
          <a:p>
            <a:pPr algn="ctr"/>
            <a:r>
              <a:rPr lang="en-IN" sz="1600" b="1" dirty="0"/>
              <a:t>CA PRASHANT TIDKE</a:t>
            </a:r>
          </a:p>
        </p:txBody>
      </p:sp>
    </p:spTree>
    <p:extLst>
      <p:ext uri="{BB962C8B-B14F-4D97-AF65-F5344CB8AC3E}">
        <p14:creationId xmlns:p14="http://schemas.microsoft.com/office/powerpoint/2010/main" val="153140655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b="1" dirty="0"/>
              <a:t>Advances</a:t>
            </a:r>
            <a:endParaRPr lang="en-IN" dirty="0"/>
          </a:p>
        </p:txBody>
      </p:sp>
      <p:graphicFrame>
        <p:nvGraphicFramePr>
          <p:cNvPr id="5" name="Table 4"/>
          <p:cNvGraphicFramePr>
            <a:graphicFrameLocks noGrp="1"/>
          </p:cNvGraphicFramePr>
          <p:nvPr/>
        </p:nvGraphicFramePr>
        <p:xfrm>
          <a:off x="2113439" y="2641663"/>
          <a:ext cx="5725160" cy="2655951"/>
        </p:xfrm>
        <a:graphic>
          <a:graphicData uri="http://schemas.openxmlformats.org/drawingml/2006/table">
            <a:tbl>
              <a:tblPr firstRow="1" firstCol="1" bandRow="1">
                <a:tableStyleId>{5C22544A-7EE6-4342-B048-85BDC9FD1C3A}</a:tableStyleId>
              </a:tblPr>
              <a:tblGrid>
                <a:gridCol w="1144905">
                  <a:extLst>
                    <a:ext uri="{9D8B030D-6E8A-4147-A177-3AD203B41FA5}">
                      <a16:colId xmlns:a16="http://schemas.microsoft.com/office/drawing/2014/main" val="1135300501"/>
                    </a:ext>
                  </a:extLst>
                </a:gridCol>
                <a:gridCol w="1144905">
                  <a:extLst>
                    <a:ext uri="{9D8B030D-6E8A-4147-A177-3AD203B41FA5}">
                      <a16:colId xmlns:a16="http://schemas.microsoft.com/office/drawing/2014/main" val="689482402"/>
                    </a:ext>
                  </a:extLst>
                </a:gridCol>
                <a:gridCol w="1144905">
                  <a:extLst>
                    <a:ext uri="{9D8B030D-6E8A-4147-A177-3AD203B41FA5}">
                      <a16:colId xmlns:a16="http://schemas.microsoft.com/office/drawing/2014/main" val="3447012214"/>
                    </a:ext>
                  </a:extLst>
                </a:gridCol>
                <a:gridCol w="1144905">
                  <a:extLst>
                    <a:ext uri="{9D8B030D-6E8A-4147-A177-3AD203B41FA5}">
                      <a16:colId xmlns:a16="http://schemas.microsoft.com/office/drawing/2014/main" val="1469905817"/>
                    </a:ext>
                  </a:extLst>
                </a:gridCol>
                <a:gridCol w="1145540">
                  <a:extLst>
                    <a:ext uri="{9D8B030D-6E8A-4147-A177-3AD203B41FA5}">
                      <a16:colId xmlns:a16="http://schemas.microsoft.com/office/drawing/2014/main" val="1031044617"/>
                    </a:ext>
                  </a:extLst>
                </a:gridCol>
              </a:tblGrid>
              <a:tr h="0">
                <a:tc>
                  <a:txBody>
                    <a:bodyPr/>
                    <a:lstStyle/>
                    <a:p>
                      <a:pPr>
                        <a:lnSpc>
                          <a:spcPct val="107000"/>
                        </a:lnSpc>
                        <a:spcAft>
                          <a:spcPts val="0"/>
                        </a:spcAft>
                      </a:pPr>
                      <a:r>
                        <a:rPr lang="en-IN" sz="1200">
                          <a:effectLst/>
                        </a:rPr>
                        <a:t>Account No.</a:t>
                      </a:r>
                      <a:endParaRPr lang="en-IN" sz="1100">
                        <a:effectLst/>
                      </a:endParaRPr>
                    </a:p>
                    <a:p>
                      <a:pPr>
                        <a:lnSpc>
                          <a:spcPct val="107000"/>
                        </a:lnSpc>
                        <a:spcAft>
                          <a:spcPts val="0"/>
                        </a:spcAft>
                      </a:pPr>
                      <a:r>
                        <a:rPr lang="en-IN" sz="1100">
                          <a:effectLst/>
                        </a:rPr>
                        <a:t> </a:t>
                      </a:r>
                      <a:endParaRPr lang="en-IN"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n-IN" sz="1200">
                          <a:effectLst/>
                        </a:rPr>
                        <a:t>Account Name</a:t>
                      </a:r>
                      <a:endParaRPr lang="en-IN"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n-IN" sz="1200">
                          <a:effectLst/>
                        </a:rPr>
                        <a:t>Balance as at</a:t>
                      </a:r>
                      <a:endParaRPr lang="en-IN" sz="1100">
                        <a:effectLst/>
                      </a:endParaRPr>
                    </a:p>
                    <a:p>
                      <a:pPr>
                        <a:lnSpc>
                          <a:spcPct val="107000"/>
                        </a:lnSpc>
                        <a:spcAft>
                          <a:spcPts val="0"/>
                        </a:spcAft>
                      </a:pPr>
                      <a:r>
                        <a:rPr lang="en-IN" sz="1200">
                          <a:effectLst/>
                        </a:rPr>
                        <a:t>year end –</a:t>
                      </a:r>
                      <a:endParaRPr lang="en-IN" sz="1100">
                        <a:effectLst/>
                      </a:endParaRPr>
                    </a:p>
                    <a:p>
                      <a:pPr>
                        <a:lnSpc>
                          <a:spcPct val="107000"/>
                        </a:lnSpc>
                        <a:spcAft>
                          <a:spcPts val="0"/>
                        </a:spcAft>
                      </a:pPr>
                      <a:r>
                        <a:rPr lang="en-IN" sz="1200">
                          <a:effectLst/>
                        </a:rPr>
                        <a:t>Funded</a:t>
                      </a:r>
                      <a:endParaRPr lang="en-IN" sz="1100">
                        <a:effectLst/>
                      </a:endParaRPr>
                    </a:p>
                    <a:p>
                      <a:pPr>
                        <a:lnSpc>
                          <a:spcPct val="107000"/>
                        </a:lnSpc>
                        <a:spcAft>
                          <a:spcPts val="0"/>
                        </a:spcAft>
                      </a:pPr>
                      <a:r>
                        <a:rPr lang="en-IN" sz="1100">
                          <a:effectLst/>
                        </a:rPr>
                        <a:t> </a:t>
                      </a:r>
                      <a:endParaRPr lang="en-IN"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n-IN" sz="1200">
                          <a:effectLst/>
                        </a:rPr>
                        <a:t>Balance as at</a:t>
                      </a:r>
                      <a:endParaRPr lang="en-IN" sz="1100">
                        <a:effectLst/>
                      </a:endParaRPr>
                    </a:p>
                    <a:p>
                      <a:pPr>
                        <a:lnSpc>
                          <a:spcPct val="107000"/>
                        </a:lnSpc>
                        <a:spcAft>
                          <a:spcPts val="0"/>
                        </a:spcAft>
                      </a:pPr>
                      <a:r>
                        <a:rPr lang="en-IN" sz="1200">
                          <a:effectLst/>
                        </a:rPr>
                        <a:t>year end – Non-funded</a:t>
                      </a:r>
                      <a:endParaRPr lang="en-IN" sz="1100">
                        <a:effectLst/>
                      </a:endParaRPr>
                    </a:p>
                    <a:p>
                      <a:pPr>
                        <a:lnSpc>
                          <a:spcPct val="107000"/>
                        </a:lnSpc>
                        <a:spcAft>
                          <a:spcPts val="0"/>
                        </a:spcAft>
                      </a:pPr>
                      <a:r>
                        <a:rPr lang="en-IN" sz="1100">
                          <a:effectLst/>
                        </a:rPr>
                        <a:t> </a:t>
                      </a:r>
                      <a:endParaRPr lang="en-IN"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en-IN" sz="1200">
                          <a:effectLst/>
                        </a:rPr>
                        <a:t>Total</a:t>
                      </a:r>
                      <a:endParaRPr lang="en-IN"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442920037"/>
                  </a:ext>
                </a:extLst>
              </a:tr>
              <a:tr h="0">
                <a:tc>
                  <a:txBody>
                    <a:bodyPr/>
                    <a:lstStyle/>
                    <a:p>
                      <a:pPr>
                        <a:lnSpc>
                          <a:spcPct val="107000"/>
                        </a:lnSpc>
                        <a:spcAft>
                          <a:spcPts val="0"/>
                        </a:spcAft>
                      </a:pPr>
                      <a:r>
                        <a:rPr lang="en-IN" sz="1200">
                          <a:effectLst/>
                        </a:rPr>
                        <a:t> </a:t>
                      </a:r>
                      <a:endParaRPr lang="en-IN"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n-IN" sz="1200">
                          <a:effectLst/>
                        </a:rPr>
                        <a:t> </a:t>
                      </a:r>
                      <a:endParaRPr lang="en-IN"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n-IN" sz="1200">
                          <a:effectLst/>
                        </a:rPr>
                        <a:t> </a:t>
                      </a:r>
                      <a:endParaRPr lang="en-IN"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n-IN" sz="1200">
                          <a:effectLst/>
                        </a:rPr>
                        <a:t> </a:t>
                      </a:r>
                      <a:endParaRPr lang="en-IN"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n-IN" sz="1200">
                          <a:effectLst/>
                        </a:rPr>
                        <a:t> </a:t>
                      </a:r>
                      <a:endParaRPr lang="en-IN"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606987901"/>
                  </a:ext>
                </a:extLst>
              </a:tr>
              <a:tr h="0">
                <a:tc>
                  <a:txBody>
                    <a:bodyPr/>
                    <a:lstStyle/>
                    <a:p>
                      <a:pPr>
                        <a:lnSpc>
                          <a:spcPct val="107000"/>
                        </a:lnSpc>
                        <a:spcAft>
                          <a:spcPts val="0"/>
                        </a:spcAft>
                      </a:pPr>
                      <a:r>
                        <a:rPr lang="en-IN" sz="1200">
                          <a:effectLst/>
                        </a:rPr>
                        <a:t> </a:t>
                      </a:r>
                      <a:endParaRPr lang="en-IN"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n-IN" sz="1200">
                          <a:effectLst/>
                        </a:rPr>
                        <a:t> </a:t>
                      </a:r>
                      <a:endParaRPr lang="en-IN"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n-IN" sz="1200">
                          <a:effectLst/>
                        </a:rPr>
                        <a:t> </a:t>
                      </a:r>
                      <a:endParaRPr lang="en-IN"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n-IN" sz="1200">
                          <a:effectLst/>
                        </a:rPr>
                        <a:t> </a:t>
                      </a:r>
                      <a:endParaRPr lang="en-IN"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n-IN" sz="1200">
                          <a:effectLst/>
                        </a:rPr>
                        <a:t> </a:t>
                      </a:r>
                      <a:endParaRPr lang="en-IN"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685375606"/>
                  </a:ext>
                </a:extLst>
              </a:tr>
              <a:tr h="0">
                <a:tc>
                  <a:txBody>
                    <a:bodyPr/>
                    <a:lstStyle/>
                    <a:p>
                      <a:pPr>
                        <a:lnSpc>
                          <a:spcPct val="107000"/>
                        </a:lnSpc>
                        <a:spcAft>
                          <a:spcPts val="0"/>
                        </a:spcAft>
                      </a:pPr>
                      <a:r>
                        <a:rPr lang="en-IN" sz="1200">
                          <a:effectLst/>
                        </a:rPr>
                        <a:t> </a:t>
                      </a:r>
                      <a:endParaRPr lang="en-IN"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n-IN" sz="1200">
                          <a:effectLst/>
                        </a:rPr>
                        <a:t> </a:t>
                      </a:r>
                      <a:endParaRPr lang="en-IN"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n-IN" sz="1200">
                          <a:effectLst/>
                        </a:rPr>
                        <a:t> </a:t>
                      </a:r>
                      <a:endParaRPr lang="en-IN"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n-IN" sz="1200">
                          <a:effectLst/>
                        </a:rPr>
                        <a:t> </a:t>
                      </a:r>
                      <a:endParaRPr lang="en-IN"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n-IN" sz="1200">
                          <a:effectLst/>
                        </a:rPr>
                        <a:t> </a:t>
                      </a:r>
                      <a:endParaRPr lang="en-IN"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996436989"/>
                  </a:ext>
                </a:extLst>
              </a:tr>
              <a:tr h="0">
                <a:tc>
                  <a:txBody>
                    <a:bodyPr/>
                    <a:lstStyle/>
                    <a:p>
                      <a:pPr algn="ctr">
                        <a:lnSpc>
                          <a:spcPct val="107000"/>
                        </a:lnSpc>
                        <a:spcAft>
                          <a:spcPts val="0"/>
                        </a:spcAft>
                      </a:pPr>
                      <a:r>
                        <a:rPr lang="en-IN" sz="1200">
                          <a:effectLst/>
                        </a:rPr>
                        <a:t>TOTAL</a:t>
                      </a:r>
                      <a:endParaRPr lang="en-IN"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n-IN" sz="1200">
                          <a:effectLst/>
                        </a:rPr>
                        <a:t> </a:t>
                      </a:r>
                      <a:endParaRPr lang="en-IN"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en-IN" sz="1200">
                          <a:effectLst/>
                        </a:rPr>
                        <a:t>A</a:t>
                      </a:r>
                      <a:endParaRPr lang="en-IN"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en-IN" sz="1200">
                          <a:effectLst/>
                        </a:rPr>
                        <a:t>B</a:t>
                      </a:r>
                      <a:endParaRPr lang="en-IN"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en-IN" sz="1200">
                          <a:effectLst/>
                        </a:rPr>
                        <a:t>C = A+B</a:t>
                      </a:r>
                      <a:endParaRPr lang="en-IN"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969366321"/>
                  </a:ext>
                </a:extLst>
              </a:tr>
              <a:tr h="0">
                <a:tc>
                  <a:txBody>
                    <a:bodyPr/>
                    <a:lstStyle/>
                    <a:p>
                      <a:pPr algn="ctr">
                        <a:lnSpc>
                          <a:spcPct val="107000"/>
                        </a:lnSpc>
                        <a:spcAft>
                          <a:spcPts val="0"/>
                        </a:spcAft>
                      </a:pPr>
                      <a:r>
                        <a:rPr lang="en-IN" sz="1200">
                          <a:effectLst/>
                        </a:rPr>
                        <a:t>TOTAL OUTSTANDING OF THE BRANCH</a:t>
                      </a:r>
                      <a:endParaRPr lang="en-IN"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n-IN" sz="1200">
                          <a:effectLst/>
                        </a:rPr>
                        <a:t> </a:t>
                      </a:r>
                      <a:endParaRPr lang="en-IN"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en-IN" sz="1200">
                          <a:effectLst/>
                        </a:rPr>
                        <a:t>X </a:t>
                      </a:r>
                      <a:endParaRPr lang="en-IN"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en-IN" sz="1200">
                          <a:effectLst/>
                        </a:rPr>
                        <a:t>Y</a:t>
                      </a:r>
                      <a:endParaRPr lang="en-IN"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en-IN" sz="1200">
                          <a:effectLst/>
                        </a:rPr>
                        <a:t>Z = X + Y</a:t>
                      </a:r>
                      <a:endParaRPr lang="en-IN"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00486438"/>
                  </a:ext>
                </a:extLst>
              </a:tr>
              <a:tr h="0">
                <a:tc>
                  <a:txBody>
                    <a:bodyPr/>
                    <a:lstStyle/>
                    <a:p>
                      <a:pPr>
                        <a:lnSpc>
                          <a:spcPct val="107000"/>
                        </a:lnSpc>
                        <a:spcAft>
                          <a:spcPts val="0"/>
                        </a:spcAft>
                      </a:pPr>
                      <a:r>
                        <a:rPr lang="en-IN" sz="1200">
                          <a:effectLst/>
                        </a:rPr>
                        <a:t>PERCENTAGE</a:t>
                      </a:r>
                      <a:endParaRPr lang="en-IN" sz="1100">
                        <a:effectLst/>
                      </a:endParaRPr>
                    </a:p>
                    <a:p>
                      <a:pPr algn="ctr">
                        <a:lnSpc>
                          <a:spcPct val="107000"/>
                        </a:lnSpc>
                        <a:spcAft>
                          <a:spcPts val="0"/>
                        </a:spcAft>
                      </a:pPr>
                      <a:r>
                        <a:rPr lang="en-IN" sz="1200">
                          <a:effectLst/>
                        </a:rPr>
                        <a:t>EXAMINED</a:t>
                      </a:r>
                      <a:endParaRPr lang="en-IN"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n-IN" sz="1200">
                          <a:effectLst/>
                        </a:rPr>
                        <a:t> </a:t>
                      </a:r>
                      <a:endParaRPr lang="en-IN"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en-IN" sz="1200">
                          <a:effectLst/>
                        </a:rPr>
                        <a:t>A as % of X</a:t>
                      </a:r>
                      <a:endParaRPr lang="en-IN"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en-IN" sz="1200">
                          <a:effectLst/>
                        </a:rPr>
                        <a:t>B as % of Y</a:t>
                      </a:r>
                      <a:endParaRPr lang="en-IN"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en-IN" sz="1200" dirty="0">
                          <a:effectLst/>
                        </a:rPr>
                        <a:t>C as % of Z</a:t>
                      </a:r>
                      <a:endParaRPr lang="en-IN"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357176609"/>
                  </a:ext>
                </a:extLst>
              </a:tr>
            </a:tbl>
          </a:graphicData>
        </a:graphic>
      </p:graphicFrame>
      <p:sp>
        <p:nvSpPr>
          <p:cNvPr id="6" name="Rectangle 1"/>
          <p:cNvSpPr>
            <a:spLocks noChangeArrowheads="1"/>
          </p:cNvSpPr>
          <p:nvPr/>
        </p:nvSpPr>
        <p:spPr bwMode="auto">
          <a:xfrm>
            <a:off x="2112963" y="264160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IN"/>
          </a:p>
        </p:txBody>
      </p:sp>
      <p:sp>
        <p:nvSpPr>
          <p:cNvPr id="7" name="Content Placeholder 6"/>
          <p:cNvSpPr>
            <a:spLocks noGrp="1"/>
          </p:cNvSpPr>
          <p:nvPr>
            <p:ph idx="1"/>
          </p:nvPr>
        </p:nvSpPr>
        <p:spPr/>
        <p:txBody>
          <a:bodyPr/>
          <a:lstStyle/>
          <a:p>
            <a:pPr marL="0" indent="0">
              <a:buNone/>
            </a:pPr>
            <a:r>
              <a:rPr lang="en-US" b="1" i="1" dirty="0"/>
              <a:t>a)    List of accounts examined for audit</a:t>
            </a:r>
            <a:endParaRPr lang="en-IN" dirty="0"/>
          </a:p>
        </p:txBody>
      </p:sp>
      <p:sp>
        <p:nvSpPr>
          <p:cNvPr id="3" name="Footer Placeholder 2"/>
          <p:cNvSpPr>
            <a:spLocks noGrp="1"/>
          </p:cNvSpPr>
          <p:nvPr>
            <p:ph type="ftr" sz="quarter" idx="11"/>
          </p:nvPr>
        </p:nvSpPr>
        <p:spPr>
          <a:xfrm>
            <a:off x="4296228" y="6041362"/>
            <a:ext cx="2678717" cy="365125"/>
          </a:xfrm>
        </p:spPr>
        <p:txBody>
          <a:bodyPr/>
          <a:lstStyle/>
          <a:p>
            <a:pPr algn="ctr"/>
            <a:r>
              <a:rPr lang="en-IN" sz="1600" b="1" dirty="0"/>
              <a:t>CA PRASHANT TIDKE</a:t>
            </a:r>
          </a:p>
        </p:txBody>
      </p:sp>
    </p:spTree>
    <p:extLst>
      <p:ext uri="{BB962C8B-B14F-4D97-AF65-F5344CB8AC3E}">
        <p14:creationId xmlns:p14="http://schemas.microsoft.com/office/powerpoint/2010/main" val="235600811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246743"/>
            <a:ext cx="8596668" cy="754743"/>
          </a:xfrm>
        </p:spPr>
        <p:txBody>
          <a:bodyPr/>
          <a:lstStyle/>
          <a:p>
            <a:r>
              <a:rPr lang="en-US" dirty="0"/>
              <a:t>Advances </a:t>
            </a:r>
            <a:endParaRPr lang="en-IN" dirty="0"/>
          </a:p>
        </p:txBody>
      </p:sp>
      <p:sp>
        <p:nvSpPr>
          <p:cNvPr id="3" name="Content Placeholder 2"/>
          <p:cNvSpPr>
            <a:spLocks noGrp="1"/>
          </p:cNvSpPr>
          <p:nvPr>
            <p:ph idx="1"/>
          </p:nvPr>
        </p:nvSpPr>
        <p:spPr>
          <a:xfrm>
            <a:off x="677334" y="1001487"/>
            <a:ext cx="8596668" cy="5039876"/>
          </a:xfrm>
        </p:spPr>
        <p:txBody>
          <a:bodyPr>
            <a:normAutofit/>
          </a:bodyPr>
          <a:lstStyle/>
          <a:p>
            <a:pPr marL="0" indent="0">
              <a:buNone/>
            </a:pPr>
            <a:r>
              <a:rPr lang="en-US" dirty="0"/>
              <a:t>b) </a:t>
            </a:r>
            <a:r>
              <a:rPr lang="en-IN" b="1" i="1" dirty="0"/>
              <a:t>Credit Appraisal</a:t>
            </a:r>
          </a:p>
          <a:p>
            <a:pPr marL="363538" indent="-363538">
              <a:buNone/>
            </a:pPr>
            <a:r>
              <a:rPr lang="en-US" b="1" i="1" dirty="0"/>
              <a:t>  </a:t>
            </a:r>
            <a:r>
              <a:rPr lang="en-US" b="1" i="1" dirty="0" err="1"/>
              <a:t>i</a:t>
            </a:r>
            <a:r>
              <a:rPr lang="en-US" b="1" i="1" dirty="0"/>
              <a:t>) </a:t>
            </a:r>
            <a:r>
              <a:rPr lang="en-US" dirty="0"/>
              <a:t>In your opinion, has the branch generally complied with the procedures </a:t>
            </a:r>
            <a:r>
              <a:rPr lang="en-IN" dirty="0"/>
              <a:t>/ instructions of the controlling </a:t>
            </a:r>
            <a:r>
              <a:rPr lang="en-US" dirty="0"/>
              <a:t>authorities of the bank regarding loan </a:t>
            </a:r>
            <a:r>
              <a:rPr lang="en-IN" dirty="0"/>
              <a:t>applications, preparation of proposals </a:t>
            </a:r>
            <a:r>
              <a:rPr lang="en-US" dirty="0"/>
              <a:t>for grant/ renewal of advances, enhancement of limits, etc., including </a:t>
            </a:r>
            <a:r>
              <a:rPr lang="en-IN" dirty="0"/>
              <a:t>adequate appraisal documentation in </a:t>
            </a:r>
            <a:r>
              <a:rPr lang="en-US" dirty="0"/>
              <a:t>respect thereof. What, in your opinion, are the major shortcomings in credit </a:t>
            </a:r>
            <a:r>
              <a:rPr lang="en-IN" dirty="0"/>
              <a:t>appraisal, etc.</a:t>
            </a:r>
          </a:p>
          <a:p>
            <a:pPr marL="449263" indent="-449263">
              <a:buNone/>
            </a:pPr>
            <a:r>
              <a:rPr lang="en-US" b="1" i="1" dirty="0"/>
              <a:t> ii) </a:t>
            </a:r>
            <a:r>
              <a:rPr lang="en-US" dirty="0"/>
              <a:t>Have you come across cases of quick mortality in accounts, where the facility became non-performing within a period of 12 months from the date of first sanction? Details of such accounts may be provided in following manner:-</a:t>
            </a:r>
          </a:p>
          <a:p>
            <a:pPr marL="449263" indent="0">
              <a:buNone/>
            </a:pPr>
            <a:r>
              <a:rPr lang="en-IN" dirty="0"/>
              <a:t>• Account No.</a:t>
            </a:r>
          </a:p>
          <a:p>
            <a:pPr marL="449263" indent="0">
              <a:buNone/>
            </a:pPr>
            <a:r>
              <a:rPr lang="en-IN" dirty="0"/>
              <a:t>• Account Name</a:t>
            </a:r>
          </a:p>
          <a:p>
            <a:pPr marL="449263" indent="0">
              <a:buNone/>
            </a:pPr>
            <a:r>
              <a:rPr lang="en-US" dirty="0"/>
              <a:t>• Balance as at year end</a:t>
            </a:r>
            <a:endParaRPr lang="en-IN" dirty="0"/>
          </a:p>
        </p:txBody>
      </p:sp>
      <p:sp>
        <p:nvSpPr>
          <p:cNvPr id="5" name="Footer Placeholder 4"/>
          <p:cNvSpPr>
            <a:spLocks noGrp="1"/>
          </p:cNvSpPr>
          <p:nvPr>
            <p:ph type="ftr" sz="quarter" idx="11"/>
          </p:nvPr>
        </p:nvSpPr>
        <p:spPr>
          <a:xfrm>
            <a:off x="4223656" y="6041362"/>
            <a:ext cx="2751289" cy="365125"/>
          </a:xfrm>
        </p:spPr>
        <p:txBody>
          <a:bodyPr/>
          <a:lstStyle/>
          <a:p>
            <a:pPr algn="ctr"/>
            <a:r>
              <a:rPr lang="en-IN" sz="1600" b="1" dirty="0"/>
              <a:t>CA PRASHANT TIDKE</a:t>
            </a:r>
          </a:p>
        </p:txBody>
      </p:sp>
    </p:spTree>
    <p:extLst>
      <p:ext uri="{BB962C8B-B14F-4D97-AF65-F5344CB8AC3E}">
        <p14:creationId xmlns:p14="http://schemas.microsoft.com/office/powerpoint/2010/main" val="364372171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682171"/>
          </a:xfrm>
        </p:spPr>
        <p:txBody>
          <a:bodyPr/>
          <a:lstStyle/>
          <a:p>
            <a:r>
              <a:rPr lang="en-US" dirty="0"/>
              <a:t>Advances </a:t>
            </a:r>
            <a:endParaRPr lang="en-IN" dirty="0"/>
          </a:p>
        </p:txBody>
      </p:sp>
      <p:sp>
        <p:nvSpPr>
          <p:cNvPr id="3" name="Content Placeholder 2"/>
          <p:cNvSpPr>
            <a:spLocks noGrp="1"/>
          </p:cNvSpPr>
          <p:nvPr>
            <p:ph idx="1"/>
          </p:nvPr>
        </p:nvSpPr>
        <p:spPr>
          <a:xfrm>
            <a:off x="677334" y="1422401"/>
            <a:ext cx="8596668" cy="4618962"/>
          </a:xfrm>
        </p:spPr>
        <p:txBody>
          <a:bodyPr>
            <a:normAutofit/>
          </a:bodyPr>
          <a:lstStyle/>
          <a:p>
            <a:pPr marL="0" indent="0">
              <a:buNone/>
            </a:pPr>
            <a:r>
              <a:rPr lang="en-US" dirty="0"/>
              <a:t>b) </a:t>
            </a:r>
            <a:r>
              <a:rPr lang="en-IN" b="1" i="1" dirty="0"/>
              <a:t>Credit Appraisal …contd..</a:t>
            </a:r>
          </a:p>
          <a:p>
            <a:pPr marL="536575" indent="-536575">
              <a:buNone/>
            </a:pPr>
            <a:r>
              <a:rPr lang="en-US" b="1" i="1" dirty="0"/>
              <a:t>   iii) </a:t>
            </a:r>
            <a:r>
              <a:rPr lang="en-US" dirty="0"/>
              <a:t>Whether in borrower accounts the applicable interest rate is correctly fed </a:t>
            </a:r>
            <a:r>
              <a:rPr lang="en-IN" dirty="0"/>
              <a:t>into the system?</a:t>
            </a:r>
          </a:p>
          <a:p>
            <a:pPr marL="536575" indent="-536575">
              <a:buNone/>
            </a:pPr>
            <a:r>
              <a:rPr lang="en-US" b="1" dirty="0"/>
              <a:t>   iv) </a:t>
            </a:r>
            <a:r>
              <a:rPr lang="en-US" dirty="0"/>
              <a:t>Whether the interest rate is reviewed periodically as per the  guidelines applicable to floating rate loans linked to </a:t>
            </a:r>
            <a:r>
              <a:rPr lang="en-IN" dirty="0"/>
              <a:t>MCLR / EBLR (External Benchmark Lending Rate)?</a:t>
            </a:r>
          </a:p>
          <a:p>
            <a:pPr marL="449263" indent="-274638">
              <a:buNone/>
            </a:pPr>
            <a:r>
              <a:rPr lang="en-US" b="1" i="1" dirty="0"/>
              <a:t>  v) </a:t>
            </a:r>
            <a:r>
              <a:rPr lang="en-US" dirty="0"/>
              <a:t>Have you come across cases of frequent renewal / rollover of short-term loans? If yes, give the details of such accounts.</a:t>
            </a:r>
          </a:p>
          <a:p>
            <a:pPr marL="0" indent="0">
              <a:buNone/>
            </a:pPr>
            <a:endParaRPr lang="en-IN" dirty="0"/>
          </a:p>
          <a:p>
            <a:pPr marL="536575" indent="-536575">
              <a:buNone/>
            </a:pPr>
            <a:r>
              <a:rPr lang="en-US" b="1" dirty="0"/>
              <a:t>   vi) </a:t>
            </a:r>
            <a:r>
              <a:rPr lang="en-US" dirty="0"/>
              <a:t>Whether correct and valid credit rating, if available, of the credit facilities of bank's borrowers from RBI accredited </a:t>
            </a:r>
            <a:r>
              <a:rPr lang="en-IN" dirty="0"/>
              <a:t>Credit Rating </a:t>
            </a:r>
            <a:r>
              <a:rPr lang="en-US" dirty="0"/>
              <a:t>Agencies has been fed into </a:t>
            </a:r>
            <a:r>
              <a:rPr lang="en-IN" dirty="0"/>
              <a:t>the system?</a:t>
            </a:r>
          </a:p>
        </p:txBody>
      </p:sp>
      <p:sp>
        <p:nvSpPr>
          <p:cNvPr id="5" name="Footer Placeholder 4"/>
          <p:cNvSpPr>
            <a:spLocks noGrp="1"/>
          </p:cNvSpPr>
          <p:nvPr>
            <p:ph type="ftr" sz="quarter" idx="11"/>
          </p:nvPr>
        </p:nvSpPr>
        <p:spPr>
          <a:xfrm>
            <a:off x="4354286" y="6041362"/>
            <a:ext cx="2620660" cy="365125"/>
          </a:xfrm>
        </p:spPr>
        <p:txBody>
          <a:bodyPr/>
          <a:lstStyle/>
          <a:p>
            <a:pPr algn="ctr"/>
            <a:r>
              <a:rPr lang="en-IN" sz="1600" b="1" dirty="0"/>
              <a:t>CA PRASHANT TIDKE</a:t>
            </a:r>
          </a:p>
        </p:txBody>
      </p:sp>
    </p:spTree>
    <p:extLst>
      <p:ext uri="{BB962C8B-B14F-4D97-AF65-F5344CB8AC3E}">
        <p14:creationId xmlns:p14="http://schemas.microsoft.com/office/powerpoint/2010/main" val="99505718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783771"/>
          </a:xfrm>
        </p:spPr>
        <p:txBody>
          <a:bodyPr/>
          <a:lstStyle/>
          <a:p>
            <a:r>
              <a:rPr lang="en-US" dirty="0"/>
              <a:t>Advances </a:t>
            </a:r>
            <a:endParaRPr lang="en-IN" dirty="0"/>
          </a:p>
        </p:txBody>
      </p:sp>
      <p:sp>
        <p:nvSpPr>
          <p:cNvPr id="3" name="Content Placeholder 2"/>
          <p:cNvSpPr>
            <a:spLocks noGrp="1"/>
          </p:cNvSpPr>
          <p:nvPr>
            <p:ph idx="1"/>
          </p:nvPr>
        </p:nvSpPr>
        <p:spPr>
          <a:xfrm>
            <a:off x="677334" y="1393371"/>
            <a:ext cx="8596668" cy="4647991"/>
          </a:xfrm>
        </p:spPr>
        <p:txBody>
          <a:bodyPr>
            <a:normAutofit/>
          </a:bodyPr>
          <a:lstStyle/>
          <a:p>
            <a:pPr marL="0" indent="0">
              <a:buNone/>
            </a:pPr>
            <a:r>
              <a:rPr lang="en-US" dirty="0"/>
              <a:t>c</a:t>
            </a:r>
            <a:r>
              <a:rPr lang="en-US" sz="2000" dirty="0"/>
              <a:t>) </a:t>
            </a:r>
            <a:r>
              <a:rPr lang="en-IN" sz="2000" b="1" i="1" dirty="0"/>
              <a:t>Sanctioning / Disbursement</a:t>
            </a:r>
            <a:r>
              <a:rPr lang="en-US" sz="2000" b="1" i="1" dirty="0"/>
              <a:t>  </a:t>
            </a:r>
          </a:p>
          <a:p>
            <a:pPr marL="449263" indent="-449263">
              <a:buNone/>
            </a:pPr>
            <a:r>
              <a:rPr lang="en-US" sz="2000" dirty="0"/>
              <a:t>    </a:t>
            </a:r>
            <a:r>
              <a:rPr lang="en-US" sz="2000" dirty="0" err="1"/>
              <a:t>i</a:t>
            </a:r>
            <a:r>
              <a:rPr lang="en-US" sz="2000" dirty="0"/>
              <a:t>. In the cases examined by you, have you </a:t>
            </a:r>
            <a:r>
              <a:rPr lang="en-IN" sz="2000" dirty="0"/>
              <a:t>come across instances of:</a:t>
            </a:r>
          </a:p>
          <a:p>
            <a:r>
              <a:rPr lang="en-US" sz="2000" dirty="0"/>
              <a:t>(a) credit facilities having been </a:t>
            </a:r>
            <a:r>
              <a:rPr lang="en-IN" sz="2000" dirty="0"/>
              <a:t>sanctioned beyond the delegated </a:t>
            </a:r>
            <a:r>
              <a:rPr lang="en-US" sz="2000" dirty="0"/>
              <a:t>authority or limit fixed for the  branch?</a:t>
            </a:r>
          </a:p>
          <a:p>
            <a:r>
              <a:rPr lang="en-US" sz="2000" dirty="0"/>
              <a:t>(b) Are such cases promptly reported to </a:t>
            </a:r>
            <a:r>
              <a:rPr lang="en-IN" sz="2000" dirty="0"/>
              <a:t>higher authorities?</a:t>
            </a:r>
          </a:p>
          <a:p>
            <a:pPr marL="0" indent="0">
              <a:buNone/>
            </a:pPr>
            <a:endParaRPr lang="en-IN" sz="2000" dirty="0"/>
          </a:p>
          <a:p>
            <a:pPr marL="623888" indent="-361950">
              <a:buNone/>
            </a:pPr>
            <a:r>
              <a:rPr lang="en-US" sz="2000" dirty="0"/>
              <a:t>ii.  Whether advances have been disbursed without complying with the terms and conditions of the sanction? If so, give </a:t>
            </a:r>
            <a:r>
              <a:rPr lang="en-IN" sz="2000" dirty="0"/>
              <a:t>details of such cases.</a:t>
            </a:r>
          </a:p>
          <a:p>
            <a:pPr marL="623888" indent="-623888">
              <a:buNone/>
            </a:pPr>
            <a:r>
              <a:rPr lang="en-US" sz="2000" b="1" dirty="0"/>
              <a:t>     Iii. </a:t>
            </a:r>
            <a:r>
              <a:rPr lang="en-US" sz="2000" dirty="0"/>
              <a:t>Did the bank provide loans to companies </a:t>
            </a:r>
            <a:r>
              <a:rPr lang="en-IN" sz="2000" dirty="0"/>
              <a:t>for buy-back of shares/ securities?</a:t>
            </a:r>
            <a:endParaRPr lang="en-IN" sz="2400" dirty="0"/>
          </a:p>
          <a:p>
            <a:pPr marL="0" indent="0">
              <a:buNone/>
            </a:pPr>
            <a:endParaRPr lang="en-IN" sz="2000" dirty="0"/>
          </a:p>
        </p:txBody>
      </p:sp>
      <p:sp>
        <p:nvSpPr>
          <p:cNvPr id="5" name="Footer Placeholder 4"/>
          <p:cNvSpPr>
            <a:spLocks noGrp="1"/>
          </p:cNvSpPr>
          <p:nvPr>
            <p:ph type="ftr" sz="quarter" idx="11"/>
          </p:nvPr>
        </p:nvSpPr>
        <p:spPr>
          <a:xfrm>
            <a:off x="4383314" y="6041362"/>
            <a:ext cx="2591632" cy="365125"/>
          </a:xfrm>
        </p:spPr>
        <p:txBody>
          <a:bodyPr/>
          <a:lstStyle/>
          <a:p>
            <a:pPr algn="ctr"/>
            <a:r>
              <a:rPr lang="en-IN" sz="1600" b="1" dirty="0"/>
              <a:t>CA PRASHANT TIDKE</a:t>
            </a:r>
          </a:p>
        </p:txBody>
      </p:sp>
    </p:spTree>
    <p:extLst>
      <p:ext uri="{BB962C8B-B14F-4D97-AF65-F5344CB8AC3E}">
        <p14:creationId xmlns:p14="http://schemas.microsoft.com/office/powerpoint/2010/main" val="179583499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711200"/>
          </a:xfrm>
        </p:spPr>
        <p:txBody>
          <a:bodyPr/>
          <a:lstStyle/>
          <a:p>
            <a:r>
              <a:rPr lang="en-US" dirty="0"/>
              <a:t>Advances </a:t>
            </a:r>
            <a:endParaRPr lang="en-IN" dirty="0"/>
          </a:p>
        </p:txBody>
      </p:sp>
      <p:sp>
        <p:nvSpPr>
          <p:cNvPr id="3" name="Content Placeholder 2"/>
          <p:cNvSpPr>
            <a:spLocks noGrp="1"/>
          </p:cNvSpPr>
          <p:nvPr>
            <p:ph idx="1"/>
          </p:nvPr>
        </p:nvSpPr>
        <p:spPr>
          <a:xfrm>
            <a:off x="677334" y="1320801"/>
            <a:ext cx="8596668" cy="4209142"/>
          </a:xfrm>
        </p:spPr>
        <p:txBody>
          <a:bodyPr>
            <a:normAutofit/>
          </a:bodyPr>
          <a:lstStyle/>
          <a:p>
            <a:pPr marL="261938" indent="-261938">
              <a:buNone/>
            </a:pPr>
            <a:r>
              <a:rPr lang="en-US" dirty="0"/>
              <a:t>d</a:t>
            </a:r>
            <a:r>
              <a:rPr lang="en-US" sz="2000" dirty="0"/>
              <a:t>) </a:t>
            </a:r>
            <a:r>
              <a:rPr lang="en-US" sz="2000" b="1" dirty="0"/>
              <a:t>Documentation</a:t>
            </a:r>
          </a:p>
          <a:p>
            <a:pPr marL="0" indent="0">
              <a:buNone/>
            </a:pPr>
            <a:r>
              <a:rPr lang="en-US" sz="2000" dirty="0"/>
              <a:t>In the cases examined by you, have you </a:t>
            </a:r>
            <a:r>
              <a:rPr lang="en-IN" sz="2000" dirty="0"/>
              <a:t>come across instances of:</a:t>
            </a:r>
          </a:p>
          <a:p>
            <a:pPr marL="363538" indent="-363538">
              <a:buNone/>
            </a:pPr>
            <a:r>
              <a:rPr lang="en-US" sz="2000" b="1" dirty="0"/>
              <a:t>(</a:t>
            </a:r>
            <a:r>
              <a:rPr lang="en-US" sz="2000" b="1" dirty="0" err="1"/>
              <a:t>i</a:t>
            </a:r>
            <a:r>
              <a:rPr lang="en-US" sz="2000" b="1" dirty="0"/>
              <a:t>) </a:t>
            </a:r>
            <a:r>
              <a:rPr lang="en-US" sz="2000" dirty="0"/>
              <a:t>Credit facilities released by the branch without execution of all the necessary documents? If so, give details of such </a:t>
            </a:r>
            <a:r>
              <a:rPr lang="en-IN" sz="2000" dirty="0"/>
              <a:t>cases.</a:t>
            </a:r>
          </a:p>
          <a:p>
            <a:pPr marL="363538" indent="-363538">
              <a:buNone/>
            </a:pPr>
            <a:r>
              <a:rPr lang="en-IN" sz="2000" b="1" dirty="0"/>
              <a:t>(ii) </a:t>
            </a:r>
            <a:r>
              <a:rPr lang="en-IN" sz="2000" dirty="0"/>
              <a:t>Deficiencies in documentation, including non-registration of charges, </a:t>
            </a:r>
            <a:r>
              <a:rPr lang="en-US" sz="2000" dirty="0"/>
              <a:t>non-obtaining of guarantees, etc.? If so, give details of such cases.</a:t>
            </a:r>
          </a:p>
          <a:p>
            <a:pPr marL="449263" indent="-449263">
              <a:buNone/>
            </a:pPr>
            <a:r>
              <a:rPr lang="en-US" sz="2000" dirty="0"/>
              <a:t>(iii)  Advances against lien of deposits have been granted without marking a lien on the bank’s deposit receipts and the related accounts in accordance with the guidelines of the controlling authorities </a:t>
            </a:r>
            <a:r>
              <a:rPr lang="en-IN" sz="2000" dirty="0"/>
              <a:t>of the bank.</a:t>
            </a:r>
          </a:p>
          <a:p>
            <a:pPr marL="0" indent="0">
              <a:buNone/>
            </a:pPr>
            <a:endParaRPr lang="en-IN" sz="2000" dirty="0"/>
          </a:p>
        </p:txBody>
      </p:sp>
      <p:sp>
        <p:nvSpPr>
          <p:cNvPr id="5" name="Footer Placeholder 4"/>
          <p:cNvSpPr>
            <a:spLocks noGrp="1"/>
          </p:cNvSpPr>
          <p:nvPr>
            <p:ph type="ftr" sz="quarter" idx="11"/>
          </p:nvPr>
        </p:nvSpPr>
        <p:spPr>
          <a:xfrm>
            <a:off x="4122056" y="6041362"/>
            <a:ext cx="2852889" cy="365125"/>
          </a:xfrm>
        </p:spPr>
        <p:txBody>
          <a:bodyPr/>
          <a:lstStyle/>
          <a:p>
            <a:pPr algn="ctr"/>
            <a:r>
              <a:rPr lang="en-IN" sz="1600" b="1" dirty="0"/>
              <a:t>CA PRASHANT TIDKE</a:t>
            </a:r>
          </a:p>
        </p:txBody>
      </p:sp>
    </p:spTree>
    <p:extLst>
      <p:ext uri="{BB962C8B-B14F-4D97-AF65-F5344CB8AC3E}">
        <p14:creationId xmlns:p14="http://schemas.microsoft.com/office/powerpoint/2010/main" val="294484879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2514" name="Rectangle 2"/>
          <p:cNvSpPr>
            <a:spLocks noGrp="1" noChangeArrowheads="1"/>
          </p:cNvSpPr>
          <p:nvPr>
            <p:ph type="title"/>
          </p:nvPr>
        </p:nvSpPr>
        <p:spPr>
          <a:xfrm>
            <a:off x="1992313" y="44451"/>
            <a:ext cx="8229600" cy="981075"/>
          </a:xfrm>
        </p:spPr>
        <p:txBody>
          <a:bodyPr/>
          <a:lstStyle/>
          <a:p>
            <a:pPr algn="just"/>
            <a:r>
              <a:rPr lang="en-US" b="1" dirty="0">
                <a:solidFill>
                  <a:schemeClr val="tx1"/>
                </a:solidFill>
              </a:rPr>
              <a:t>INTRODUCTION</a:t>
            </a:r>
          </a:p>
        </p:txBody>
      </p:sp>
      <p:sp>
        <p:nvSpPr>
          <p:cNvPr id="192515" name="Rectangle 3"/>
          <p:cNvSpPr>
            <a:spLocks noGrp="1" noChangeArrowheads="1"/>
          </p:cNvSpPr>
          <p:nvPr>
            <p:ph type="body" idx="1"/>
          </p:nvPr>
        </p:nvSpPr>
        <p:spPr>
          <a:xfrm>
            <a:off x="1809720" y="1600201"/>
            <a:ext cx="8572560" cy="4525963"/>
          </a:xfrm>
        </p:spPr>
        <p:txBody>
          <a:bodyPr/>
          <a:lstStyle/>
          <a:p>
            <a:pPr>
              <a:buNone/>
            </a:pPr>
            <a:endParaRPr lang="en-US" dirty="0"/>
          </a:p>
          <a:p>
            <a:pPr>
              <a:buBlip>
                <a:blip r:embed="rId2"/>
              </a:buBlip>
            </a:pPr>
            <a:r>
              <a:rPr lang="en-US" dirty="0"/>
              <a:t> </a:t>
            </a:r>
            <a:r>
              <a:rPr lang="en-US" sz="3000" dirty="0">
                <a:latin typeface="Microsoft Tai Le" pitchFamily="34" charset="0"/>
                <a:cs typeface="Microsoft Tai Le" pitchFamily="34" charset="0"/>
              </a:rPr>
              <a:t>Introduced in 1985 by RBI</a:t>
            </a:r>
          </a:p>
          <a:p>
            <a:pPr marL="457200" indent="-457200">
              <a:buBlip>
                <a:blip r:embed="rId2"/>
              </a:buBlip>
            </a:pPr>
            <a:r>
              <a:rPr lang="en-US" sz="3000" dirty="0">
                <a:latin typeface="Microsoft Tai Le" pitchFamily="34" charset="0"/>
                <a:cs typeface="Microsoft Tai Le" pitchFamily="34" charset="0"/>
              </a:rPr>
              <a:t>Report on adherence to Internal Control Measures</a:t>
            </a:r>
          </a:p>
          <a:p>
            <a:pPr marL="457200" indent="-457200">
              <a:buBlip>
                <a:blip r:embed="rId2"/>
              </a:buBlip>
            </a:pPr>
            <a:r>
              <a:rPr lang="en-US" sz="3000" dirty="0">
                <a:latin typeface="Microsoft Tai Le" pitchFamily="34" charset="0"/>
                <a:cs typeface="Microsoft Tai Le" pitchFamily="34" charset="0"/>
              </a:rPr>
              <a:t>Revised in 2003 and in 2020</a:t>
            </a:r>
          </a:p>
          <a:p>
            <a:pPr marL="457200" indent="-457200">
              <a:buBlip>
                <a:blip r:embed="rId2"/>
              </a:buBlip>
            </a:pPr>
            <a:r>
              <a:rPr lang="en-US" sz="3000" dirty="0">
                <a:latin typeface="Microsoft Tai Le" pitchFamily="34" charset="0"/>
                <a:cs typeface="Microsoft Tai Le" pitchFamily="34" charset="0"/>
              </a:rPr>
              <a:t>To be submitted by Concurrent Auditors’ for Branches below cut off point </a:t>
            </a:r>
          </a:p>
        </p:txBody>
      </p:sp>
      <p:sp>
        <p:nvSpPr>
          <p:cNvPr id="7" name="Footer Placeholder 6"/>
          <p:cNvSpPr>
            <a:spLocks noGrp="1"/>
          </p:cNvSpPr>
          <p:nvPr>
            <p:ph type="ftr" sz="quarter" idx="11"/>
          </p:nvPr>
        </p:nvSpPr>
        <p:spPr>
          <a:xfrm>
            <a:off x="3881422" y="6245225"/>
            <a:ext cx="3857652" cy="476250"/>
          </a:xfrm>
        </p:spPr>
        <p:txBody>
          <a:bodyPr/>
          <a:lstStyle/>
          <a:p>
            <a:r>
              <a:rPr lang="es-ES" sz="2000" b="1" dirty="0">
                <a:solidFill>
                  <a:schemeClr val="accent6">
                    <a:lumMod val="75000"/>
                  </a:schemeClr>
                </a:solidFill>
                <a:latin typeface="Microsoft Tai Le" pitchFamily="34" charset="0"/>
                <a:cs typeface="Microsoft Tai Le" pitchFamily="34" charset="0"/>
              </a:rPr>
              <a:t>CA PRASHANT TIDKE</a:t>
            </a:r>
          </a:p>
        </p:txBody>
      </p:sp>
    </p:spTree>
    <p:extLst>
      <p:ext uri="{BB962C8B-B14F-4D97-AF65-F5344CB8AC3E}">
        <p14:creationId xmlns:p14="http://schemas.microsoft.com/office/powerpoint/2010/main" val="190818103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116114"/>
            <a:ext cx="8596668" cy="769257"/>
          </a:xfrm>
        </p:spPr>
        <p:txBody>
          <a:bodyPr/>
          <a:lstStyle/>
          <a:p>
            <a:r>
              <a:rPr lang="en-US" dirty="0"/>
              <a:t>Advances </a:t>
            </a:r>
            <a:endParaRPr lang="en-IN" dirty="0"/>
          </a:p>
        </p:txBody>
      </p:sp>
      <p:sp>
        <p:nvSpPr>
          <p:cNvPr id="3" name="Content Placeholder 2"/>
          <p:cNvSpPr>
            <a:spLocks noGrp="1"/>
          </p:cNvSpPr>
          <p:nvPr>
            <p:ph idx="1"/>
          </p:nvPr>
        </p:nvSpPr>
        <p:spPr>
          <a:xfrm>
            <a:off x="677334" y="885371"/>
            <a:ext cx="8596668" cy="5155991"/>
          </a:xfrm>
        </p:spPr>
        <p:txBody>
          <a:bodyPr>
            <a:normAutofit/>
          </a:bodyPr>
          <a:lstStyle/>
          <a:p>
            <a:pPr marL="0" indent="0">
              <a:buNone/>
            </a:pPr>
            <a:r>
              <a:rPr lang="en-US" dirty="0"/>
              <a:t>e) </a:t>
            </a:r>
            <a:r>
              <a:rPr lang="en-IN" b="1" dirty="0"/>
              <a:t>Review/Monitoring/Supervision</a:t>
            </a:r>
          </a:p>
          <a:p>
            <a:pPr marL="0" indent="0">
              <a:buNone/>
            </a:pPr>
            <a:r>
              <a:rPr lang="en-US" dirty="0" err="1"/>
              <a:t>i</a:t>
            </a:r>
            <a:r>
              <a:rPr lang="en-US" dirty="0"/>
              <a:t>.  Is the procedure laid down by the controlling authorities of the bank, for periodic review of advances, including </a:t>
            </a:r>
            <a:r>
              <a:rPr lang="en-IN" dirty="0"/>
              <a:t>periodic balance confirmation / </a:t>
            </a:r>
            <a:r>
              <a:rPr lang="en-US" dirty="0"/>
              <a:t>acknowledgement of debts, followed by the branch? Provide analysis of the </a:t>
            </a:r>
            <a:r>
              <a:rPr lang="en-IN" dirty="0"/>
              <a:t>accounts overdue for review/renewal.</a:t>
            </a:r>
          </a:p>
          <a:p>
            <a:pPr marL="0" indent="0">
              <a:buNone/>
            </a:pPr>
            <a:r>
              <a:rPr lang="en-US" dirty="0"/>
              <a:t>What, in your opinion, are major </a:t>
            </a:r>
            <a:r>
              <a:rPr lang="en-IN" dirty="0"/>
              <a:t>shortcomings in monitoring, etc.</a:t>
            </a:r>
          </a:p>
          <a:p>
            <a:pPr marL="0" indent="0">
              <a:buNone/>
            </a:pPr>
            <a:r>
              <a:rPr lang="en-US" dirty="0"/>
              <a:t>a) between 3 to 6 months, and :</a:t>
            </a:r>
          </a:p>
          <a:p>
            <a:pPr marL="0" indent="0">
              <a:buNone/>
            </a:pPr>
            <a:r>
              <a:rPr lang="en-IN" dirty="0"/>
              <a:t>b) over 6 months</a:t>
            </a:r>
          </a:p>
          <a:p>
            <a:pPr marL="536575" indent="-536575">
              <a:buNone/>
            </a:pPr>
            <a:r>
              <a:rPr lang="en-US" dirty="0"/>
              <a:t>ii.   a) Are the stock/book debt </a:t>
            </a:r>
            <a:r>
              <a:rPr lang="en-IN" dirty="0"/>
              <a:t>statements and other periodic operational data and financial statements, etc., received </a:t>
            </a:r>
            <a:r>
              <a:rPr lang="en-US" dirty="0"/>
              <a:t>regularly from the borrowers and </a:t>
            </a:r>
            <a:r>
              <a:rPr lang="en-IN" dirty="0"/>
              <a:t>duly scrutinized? Is suitable </a:t>
            </a:r>
            <a:r>
              <a:rPr lang="en-US" dirty="0"/>
              <a:t>action taken on the basis of such </a:t>
            </a:r>
            <a:r>
              <a:rPr lang="en-IN" dirty="0"/>
              <a:t>scrutiny in appropriate cases?</a:t>
            </a:r>
          </a:p>
          <a:p>
            <a:pPr marL="0" indent="0">
              <a:buNone/>
            </a:pPr>
            <a:r>
              <a:rPr lang="en-US" dirty="0"/>
              <a:t>     b) Is the DP properly computed?</a:t>
            </a:r>
          </a:p>
          <a:p>
            <a:pPr marL="536575" indent="-536575">
              <a:buNone/>
            </a:pPr>
            <a:r>
              <a:rPr lang="en-US" dirty="0"/>
              <a:t>     c) Whether the latest audited </a:t>
            </a:r>
            <a:r>
              <a:rPr lang="en-IN" dirty="0"/>
              <a:t>financial statements are obtained for accounts reviewed / renewed during the year?</a:t>
            </a:r>
          </a:p>
          <a:p>
            <a:pPr marL="0" indent="0">
              <a:buNone/>
            </a:pPr>
            <a:endParaRPr lang="en-IN" dirty="0"/>
          </a:p>
        </p:txBody>
      </p:sp>
      <p:sp>
        <p:nvSpPr>
          <p:cNvPr id="5" name="Footer Placeholder 4"/>
          <p:cNvSpPr>
            <a:spLocks noGrp="1"/>
          </p:cNvSpPr>
          <p:nvPr>
            <p:ph type="ftr" sz="quarter" idx="11"/>
          </p:nvPr>
        </p:nvSpPr>
        <p:spPr>
          <a:xfrm>
            <a:off x="4136570" y="6041362"/>
            <a:ext cx="2838375" cy="365125"/>
          </a:xfrm>
        </p:spPr>
        <p:txBody>
          <a:bodyPr/>
          <a:lstStyle/>
          <a:p>
            <a:pPr algn="ctr"/>
            <a:r>
              <a:rPr lang="en-IN" sz="1600" b="1" dirty="0"/>
              <a:t>CA PRASHANT TIDKE</a:t>
            </a:r>
          </a:p>
        </p:txBody>
      </p:sp>
    </p:spTree>
    <p:extLst>
      <p:ext uri="{BB962C8B-B14F-4D97-AF65-F5344CB8AC3E}">
        <p14:creationId xmlns:p14="http://schemas.microsoft.com/office/powerpoint/2010/main" val="266220602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1"/>
            <a:ext cx="8596668" cy="725714"/>
          </a:xfrm>
        </p:spPr>
        <p:txBody>
          <a:bodyPr>
            <a:normAutofit/>
          </a:bodyPr>
          <a:lstStyle/>
          <a:p>
            <a:r>
              <a:rPr lang="en-US" dirty="0"/>
              <a:t>Advances </a:t>
            </a:r>
            <a:endParaRPr lang="en-IN" dirty="0"/>
          </a:p>
        </p:txBody>
      </p:sp>
      <p:sp>
        <p:nvSpPr>
          <p:cNvPr id="3" name="Content Placeholder 2"/>
          <p:cNvSpPr>
            <a:spLocks noGrp="1"/>
          </p:cNvSpPr>
          <p:nvPr>
            <p:ph idx="1"/>
          </p:nvPr>
        </p:nvSpPr>
        <p:spPr>
          <a:xfrm>
            <a:off x="677334" y="943429"/>
            <a:ext cx="8596668" cy="4804228"/>
          </a:xfrm>
        </p:spPr>
        <p:txBody>
          <a:bodyPr>
            <a:normAutofit fontScale="92500" lnSpcReduction="20000"/>
          </a:bodyPr>
          <a:lstStyle/>
          <a:p>
            <a:pPr marL="0" indent="0">
              <a:buNone/>
            </a:pPr>
            <a:r>
              <a:rPr lang="en-US" dirty="0"/>
              <a:t>e</a:t>
            </a:r>
            <a:r>
              <a:rPr lang="en-US" sz="1900" dirty="0"/>
              <a:t>) </a:t>
            </a:r>
            <a:r>
              <a:rPr lang="en-IN" sz="1900" b="1" dirty="0"/>
              <a:t>Review/Monitoring/Supervision … Contd..</a:t>
            </a:r>
          </a:p>
          <a:p>
            <a:pPr marL="536575" indent="-536575">
              <a:buNone/>
              <a:tabLst>
                <a:tab pos="536575" algn="l"/>
              </a:tabLst>
            </a:pPr>
            <a:r>
              <a:rPr lang="en-US" sz="1900" dirty="0"/>
              <a:t>iii  a) Whether there exists a system of obtaining reports on stock audits </a:t>
            </a:r>
            <a:r>
              <a:rPr lang="en-IN" sz="1900" dirty="0"/>
              <a:t>periodically?</a:t>
            </a:r>
          </a:p>
          <a:p>
            <a:pPr marL="623888" indent="-623888">
              <a:buNone/>
            </a:pPr>
            <a:r>
              <a:rPr lang="en-US" sz="1900" dirty="0"/>
              <a:t>     b) If so, whether the branch has </a:t>
            </a:r>
            <a:r>
              <a:rPr lang="en-IN" sz="1900" dirty="0"/>
              <a:t>complied with such system?</a:t>
            </a:r>
          </a:p>
          <a:p>
            <a:pPr marL="0" indent="0">
              <a:buNone/>
            </a:pPr>
            <a:r>
              <a:rPr lang="en-IN" sz="1900" dirty="0"/>
              <a:t>     c) Details of:</a:t>
            </a:r>
          </a:p>
          <a:p>
            <a:pPr marL="536575" indent="0">
              <a:buNone/>
            </a:pPr>
            <a:r>
              <a:rPr lang="en-US" sz="1900" dirty="0"/>
              <a:t> cases where stock audit was required but was not conducted</a:t>
            </a:r>
          </a:p>
          <a:p>
            <a:pPr marL="536575" indent="0">
              <a:buNone/>
            </a:pPr>
            <a:r>
              <a:rPr lang="en-US" sz="1900" dirty="0"/>
              <a:t> where stock audit was conducted but no action was taken on adverse </a:t>
            </a:r>
            <a:r>
              <a:rPr lang="en-IN" sz="1900" dirty="0"/>
              <a:t>features</a:t>
            </a:r>
          </a:p>
          <a:p>
            <a:pPr marL="0" indent="0">
              <a:buNone/>
            </a:pPr>
            <a:r>
              <a:rPr lang="en-US" sz="2400" dirty="0"/>
              <a:t>iv. </a:t>
            </a:r>
            <a:r>
              <a:rPr lang="en-US" sz="2000" dirty="0"/>
              <a:t>Indicate the cases of advances to non-corporate </a:t>
            </a:r>
            <a:r>
              <a:rPr lang="en-IN" sz="2000" dirty="0"/>
              <a:t>entities with limits beyond </a:t>
            </a:r>
            <a:r>
              <a:rPr lang="en-US" sz="2000" dirty="0"/>
              <a:t>that is set by the bank where the branch has not obtained the duly audited </a:t>
            </a:r>
            <a:r>
              <a:rPr lang="en-IN" sz="2000" dirty="0"/>
              <a:t>accounts of borrowers.</a:t>
            </a:r>
          </a:p>
          <a:p>
            <a:pPr marL="0" indent="0">
              <a:buNone/>
            </a:pPr>
            <a:r>
              <a:rPr lang="en-US" sz="2000" dirty="0"/>
              <a:t>v.    Does the branch have on its record, a due diligence report in the form and manner required by the Reserve Bank of India in respect of advances under consortium </a:t>
            </a:r>
            <a:r>
              <a:rPr lang="en-IN" sz="2000" dirty="0"/>
              <a:t>and multiple banking arrangements. </a:t>
            </a:r>
            <a:r>
              <a:rPr lang="en-US" sz="2000" dirty="0"/>
              <a:t>Give the list of accounts where such certificate/report is not obtained or not </a:t>
            </a:r>
            <a:r>
              <a:rPr lang="en-IN" sz="2000" dirty="0"/>
              <a:t>available on record.</a:t>
            </a:r>
          </a:p>
          <a:p>
            <a:pPr marL="0" indent="0">
              <a:buNone/>
            </a:pPr>
            <a:endParaRPr lang="en-IN" sz="1900" dirty="0"/>
          </a:p>
        </p:txBody>
      </p:sp>
      <p:sp>
        <p:nvSpPr>
          <p:cNvPr id="5" name="Footer Placeholder 4"/>
          <p:cNvSpPr>
            <a:spLocks noGrp="1"/>
          </p:cNvSpPr>
          <p:nvPr>
            <p:ph type="ftr" sz="quarter" idx="11"/>
          </p:nvPr>
        </p:nvSpPr>
        <p:spPr>
          <a:xfrm>
            <a:off x="4296228" y="6041362"/>
            <a:ext cx="2678717" cy="365125"/>
          </a:xfrm>
        </p:spPr>
        <p:txBody>
          <a:bodyPr/>
          <a:lstStyle/>
          <a:p>
            <a:pPr algn="ctr"/>
            <a:r>
              <a:rPr lang="en-IN" sz="1600" b="1" dirty="0"/>
              <a:t>CA PRASHANT TIDKE</a:t>
            </a:r>
          </a:p>
        </p:txBody>
      </p:sp>
    </p:spTree>
    <p:extLst>
      <p:ext uri="{BB962C8B-B14F-4D97-AF65-F5344CB8AC3E}">
        <p14:creationId xmlns:p14="http://schemas.microsoft.com/office/powerpoint/2010/main" val="90592456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261258"/>
            <a:ext cx="8596668" cy="667656"/>
          </a:xfrm>
        </p:spPr>
        <p:txBody>
          <a:bodyPr>
            <a:normAutofit/>
          </a:bodyPr>
          <a:lstStyle/>
          <a:p>
            <a:r>
              <a:rPr lang="en-US" dirty="0"/>
              <a:t>Advances </a:t>
            </a:r>
            <a:endParaRPr lang="en-IN" dirty="0"/>
          </a:p>
        </p:txBody>
      </p:sp>
      <p:sp>
        <p:nvSpPr>
          <p:cNvPr id="3" name="Content Placeholder 2"/>
          <p:cNvSpPr>
            <a:spLocks noGrp="1"/>
          </p:cNvSpPr>
          <p:nvPr>
            <p:ph idx="1"/>
          </p:nvPr>
        </p:nvSpPr>
        <p:spPr>
          <a:xfrm>
            <a:off x="677334" y="1451429"/>
            <a:ext cx="8596668" cy="4589933"/>
          </a:xfrm>
        </p:spPr>
        <p:txBody>
          <a:bodyPr>
            <a:normAutofit/>
          </a:bodyPr>
          <a:lstStyle/>
          <a:p>
            <a:pPr marL="0" indent="0">
              <a:buNone/>
            </a:pPr>
            <a:r>
              <a:rPr lang="en-US" dirty="0"/>
              <a:t>e</a:t>
            </a:r>
            <a:r>
              <a:rPr lang="en-US" sz="1900" dirty="0"/>
              <a:t>) </a:t>
            </a:r>
            <a:r>
              <a:rPr lang="en-IN" sz="1900" b="1" dirty="0"/>
              <a:t>Review/Monitoring/Supervision … Contd..</a:t>
            </a:r>
          </a:p>
          <a:p>
            <a:pPr marL="0" indent="0">
              <a:buNone/>
            </a:pPr>
            <a:r>
              <a:rPr lang="en-US" sz="1900" dirty="0"/>
              <a:t>(In case, the branch is not the lead bank, copy of certificate/report should be obtained from lead bank for review and </a:t>
            </a:r>
            <a:r>
              <a:rPr lang="en-IN" sz="1900" dirty="0"/>
              <a:t>record)</a:t>
            </a:r>
          </a:p>
          <a:p>
            <a:pPr marL="0" indent="0">
              <a:buNone/>
            </a:pPr>
            <a:r>
              <a:rPr lang="en-US" sz="2000" dirty="0"/>
              <a:t>vi</a:t>
            </a:r>
            <a:r>
              <a:rPr lang="en-US" sz="1900" dirty="0"/>
              <a:t>.  Has the inspection or physical verification of securities charged to the bank been carried out by the branch as per the procedure laid down by the controlling authorities of the bank? Whether there is a substantial deterioration in value of security during financial year as per latest valuation report in comparison with earlier </a:t>
            </a:r>
            <a:r>
              <a:rPr lang="en-IN" sz="1900" dirty="0"/>
              <a:t>valuation report on record?</a:t>
            </a:r>
          </a:p>
          <a:p>
            <a:pPr marL="0" indent="0">
              <a:buNone/>
            </a:pPr>
            <a:r>
              <a:rPr lang="en-US" sz="1900" b="1" dirty="0"/>
              <a:t>vii. </a:t>
            </a:r>
            <a:r>
              <a:rPr lang="en-US" sz="1900" dirty="0"/>
              <a:t>In respect of advances examined by you, have you come across cases of deficiencies, including in value of securities and inspection thereof or any other adverse features such as frequent/ </a:t>
            </a:r>
            <a:r>
              <a:rPr lang="en-IN" sz="1900" dirty="0"/>
              <a:t>unauthorized overdrawing beyond limits, inadequate insurance coverage, etc.?</a:t>
            </a:r>
          </a:p>
          <a:p>
            <a:pPr marL="0" indent="0">
              <a:buNone/>
            </a:pPr>
            <a:endParaRPr lang="en-IN" sz="1900" dirty="0"/>
          </a:p>
        </p:txBody>
      </p:sp>
      <p:sp>
        <p:nvSpPr>
          <p:cNvPr id="5" name="Footer Placeholder 4"/>
          <p:cNvSpPr>
            <a:spLocks noGrp="1"/>
          </p:cNvSpPr>
          <p:nvPr>
            <p:ph type="ftr" sz="quarter" idx="11"/>
          </p:nvPr>
        </p:nvSpPr>
        <p:spPr>
          <a:xfrm>
            <a:off x="4572000" y="6041362"/>
            <a:ext cx="2402946" cy="365125"/>
          </a:xfrm>
        </p:spPr>
        <p:txBody>
          <a:bodyPr/>
          <a:lstStyle/>
          <a:p>
            <a:pPr algn="ctr"/>
            <a:r>
              <a:rPr lang="en-IN" sz="1600" b="1" dirty="0"/>
              <a:t>CA PRASHANT TIDKE</a:t>
            </a:r>
          </a:p>
        </p:txBody>
      </p:sp>
    </p:spTree>
    <p:extLst>
      <p:ext uri="{BB962C8B-B14F-4D97-AF65-F5344CB8AC3E}">
        <p14:creationId xmlns:p14="http://schemas.microsoft.com/office/powerpoint/2010/main" val="150796474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667657"/>
          </a:xfrm>
        </p:spPr>
        <p:txBody>
          <a:bodyPr>
            <a:normAutofit/>
          </a:bodyPr>
          <a:lstStyle/>
          <a:p>
            <a:r>
              <a:rPr lang="en-US" dirty="0"/>
              <a:t>Advances </a:t>
            </a:r>
            <a:endParaRPr lang="en-IN" dirty="0"/>
          </a:p>
        </p:txBody>
      </p:sp>
      <p:sp>
        <p:nvSpPr>
          <p:cNvPr id="3" name="Content Placeholder 2"/>
          <p:cNvSpPr>
            <a:spLocks noGrp="1"/>
          </p:cNvSpPr>
          <p:nvPr>
            <p:ph idx="1"/>
          </p:nvPr>
        </p:nvSpPr>
        <p:spPr>
          <a:xfrm>
            <a:off x="677334" y="1422401"/>
            <a:ext cx="8596668" cy="4238170"/>
          </a:xfrm>
        </p:spPr>
        <p:txBody>
          <a:bodyPr>
            <a:normAutofit/>
          </a:bodyPr>
          <a:lstStyle/>
          <a:p>
            <a:pPr marL="0" indent="0">
              <a:buNone/>
            </a:pPr>
            <a:r>
              <a:rPr lang="en-US" sz="2000" dirty="0"/>
              <a:t>e) </a:t>
            </a:r>
            <a:r>
              <a:rPr lang="en-IN" sz="2000" b="1" dirty="0"/>
              <a:t>Review/Monitoring/Supervision … Contd..</a:t>
            </a:r>
          </a:p>
          <a:p>
            <a:pPr marL="0" indent="0">
              <a:buNone/>
            </a:pPr>
            <a:r>
              <a:rPr lang="en-US" sz="2000" dirty="0"/>
              <a:t>viii. Whether the branch has any red-flagged account? If yes, whether any deviations were observed related to compliance of bank's policy related with Red Flag </a:t>
            </a:r>
            <a:r>
              <a:rPr lang="en-IN" sz="2000" dirty="0"/>
              <a:t>Accounts?</a:t>
            </a:r>
          </a:p>
          <a:p>
            <a:pPr marL="0" indent="0">
              <a:buNone/>
            </a:pPr>
            <a:r>
              <a:rPr lang="en-US" sz="2000" b="1" dirty="0"/>
              <a:t>ix. </a:t>
            </a:r>
            <a:r>
              <a:rPr lang="en-US" sz="2000" dirty="0"/>
              <a:t>Comment on adverse features considered significant in top 5 standard large advances and which need </a:t>
            </a:r>
            <a:r>
              <a:rPr lang="en-IN" sz="2000" dirty="0"/>
              <a:t>management's attention.</a:t>
            </a:r>
          </a:p>
          <a:p>
            <a:pPr marL="0" indent="0">
              <a:buNone/>
            </a:pPr>
            <a:r>
              <a:rPr lang="en-US" sz="2000" dirty="0"/>
              <a:t>x.  In respect of leasing finance activities, has the branch complied with the guidelines issued by the controlling authorities of the bank relating to </a:t>
            </a:r>
            <a:r>
              <a:rPr lang="en-IN" sz="2000" dirty="0"/>
              <a:t>security creation, asset inspection, </a:t>
            </a:r>
            <a:r>
              <a:rPr lang="en-US" sz="2000" dirty="0"/>
              <a:t>insurance, etc.? Has the branch complied with the accounting norms prescribed by the controlling authorities of the bank relating to such leasing </a:t>
            </a:r>
            <a:r>
              <a:rPr lang="en-IN" sz="2000" dirty="0"/>
              <a:t>activities?</a:t>
            </a:r>
          </a:p>
          <a:p>
            <a:pPr marL="0" indent="0">
              <a:buNone/>
            </a:pPr>
            <a:endParaRPr lang="en-IN" sz="2000" dirty="0"/>
          </a:p>
        </p:txBody>
      </p:sp>
      <p:sp>
        <p:nvSpPr>
          <p:cNvPr id="5" name="Footer Placeholder 4"/>
          <p:cNvSpPr>
            <a:spLocks noGrp="1"/>
          </p:cNvSpPr>
          <p:nvPr>
            <p:ph type="ftr" sz="quarter" idx="11"/>
          </p:nvPr>
        </p:nvSpPr>
        <p:spPr>
          <a:xfrm>
            <a:off x="4151086" y="6041362"/>
            <a:ext cx="2823860" cy="365125"/>
          </a:xfrm>
        </p:spPr>
        <p:txBody>
          <a:bodyPr/>
          <a:lstStyle/>
          <a:p>
            <a:pPr algn="ctr"/>
            <a:r>
              <a:rPr lang="en-IN" sz="1600" b="1" dirty="0"/>
              <a:t>CA PRASHANT TIDKE</a:t>
            </a:r>
          </a:p>
        </p:txBody>
      </p:sp>
    </p:spTree>
    <p:extLst>
      <p:ext uri="{BB962C8B-B14F-4D97-AF65-F5344CB8AC3E}">
        <p14:creationId xmlns:p14="http://schemas.microsoft.com/office/powerpoint/2010/main" val="360010902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711200"/>
          </a:xfrm>
        </p:spPr>
        <p:txBody>
          <a:bodyPr>
            <a:normAutofit/>
          </a:bodyPr>
          <a:lstStyle/>
          <a:p>
            <a:r>
              <a:rPr lang="en-US" dirty="0"/>
              <a:t>Advances </a:t>
            </a:r>
            <a:endParaRPr lang="en-IN" dirty="0"/>
          </a:p>
        </p:txBody>
      </p:sp>
      <p:sp>
        <p:nvSpPr>
          <p:cNvPr id="3" name="Content Placeholder 2"/>
          <p:cNvSpPr>
            <a:spLocks noGrp="1"/>
          </p:cNvSpPr>
          <p:nvPr>
            <p:ph idx="1"/>
          </p:nvPr>
        </p:nvSpPr>
        <p:spPr>
          <a:xfrm>
            <a:off x="677334" y="1320801"/>
            <a:ext cx="8596668" cy="4020456"/>
          </a:xfrm>
        </p:spPr>
        <p:txBody>
          <a:bodyPr>
            <a:normAutofit/>
          </a:bodyPr>
          <a:lstStyle/>
          <a:p>
            <a:pPr marL="363538" indent="-363538">
              <a:buNone/>
            </a:pPr>
            <a:r>
              <a:rPr lang="en-IN" b="1" i="1" dirty="0"/>
              <a:t>f)   </a:t>
            </a:r>
            <a:r>
              <a:rPr lang="en-IN" b="1" dirty="0"/>
              <a:t>Asset Classification, Provisioning of </a:t>
            </a:r>
            <a:r>
              <a:rPr lang="en-US" b="1" dirty="0"/>
              <a:t>Advances and Resolution of Stressed </a:t>
            </a:r>
            <a:r>
              <a:rPr lang="en-IN" b="1" dirty="0"/>
              <a:t>Assets</a:t>
            </a:r>
          </a:p>
          <a:p>
            <a:pPr marL="623888" indent="-623888">
              <a:buNone/>
            </a:pPr>
            <a:r>
              <a:rPr lang="en-US" dirty="0" err="1"/>
              <a:t>i</a:t>
            </a:r>
            <a:r>
              <a:rPr lang="en-US" dirty="0"/>
              <a:t>).  a) Has the branch identified and </a:t>
            </a:r>
            <a:r>
              <a:rPr lang="en-IN" dirty="0"/>
              <a:t>classified advances into standard / substandard / doubtful / loss assets through the computer system, without manual intervention?</a:t>
            </a:r>
          </a:p>
          <a:p>
            <a:pPr marL="623888" indent="-623888">
              <a:buNone/>
            </a:pPr>
            <a:r>
              <a:rPr lang="en-IN" dirty="0"/>
              <a:t>      b) Is this identification &amp; </a:t>
            </a:r>
            <a:r>
              <a:rPr lang="en-US" dirty="0"/>
              <a:t>classification in line with the norms prescribed by the Reserve </a:t>
            </a:r>
            <a:r>
              <a:rPr lang="en-IN" dirty="0"/>
              <a:t>Bank of India</a:t>
            </a:r>
          </a:p>
          <a:p>
            <a:pPr marL="623888" indent="-623888">
              <a:buNone/>
            </a:pPr>
            <a:r>
              <a:rPr lang="en-US" dirty="0"/>
              <a:t>      c) Whether the branch is following the system of classifying the account into SMA-0, SMA-1, and </a:t>
            </a:r>
            <a:r>
              <a:rPr lang="en-IN" dirty="0"/>
              <a:t>SMA-2. Whether the auditor disagrees with the branch classification of advances into standard (Including SMA-0, SMA-1, SMA-2) / sub-standard /</a:t>
            </a:r>
            <a:r>
              <a:rPr lang="en-US" dirty="0"/>
              <a:t>doubtful / loss assets, the details of such advances with reasons should </a:t>
            </a:r>
            <a:r>
              <a:rPr lang="en-IN" dirty="0"/>
              <a:t>be given.</a:t>
            </a:r>
            <a:endParaRPr lang="en-IN" b="1" i="1" dirty="0"/>
          </a:p>
        </p:txBody>
      </p:sp>
      <p:sp>
        <p:nvSpPr>
          <p:cNvPr id="5" name="Footer Placeholder 4"/>
          <p:cNvSpPr>
            <a:spLocks noGrp="1"/>
          </p:cNvSpPr>
          <p:nvPr>
            <p:ph type="ftr" sz="quarter" idx="11"/>
          </p:nvPr>
        </p:nvSpPr>
        <p:spPr>
          <a:xfrm>
            <a:off x="4049486" y="6041362"/>
            <a:ext cx="2925460" cy="365125"/>
          </a:xfrm>
        </p:spPr>
        <p:txBody>
          <a:bodyPr/>
          <a:lstStyle/>
          <a:p>
            <a:pPr algn="ctr"/>
            <a:r>
              <a:rPr lang="en-IN" sz="1600" b="1" dirty="0"/>
              <a:t>CA PRASHANT TIDKE</a:t>
            </a:r>
          </a:p>
        </p:txBody>
      </p:sp>
    </p:spTree>
    <p:extLst>
      <p:ext uri="{BB962C8B-B14F-4D97-AF65-F5344CB8AC3E}">
        <p14:creationId xmlns:p14="http://schemas.microsoft.com/office/powerpoint/2010/main" val="125391104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841829"/>
          </a:xfrm>
        </p:spPr>
        <p:txBody>
          <a:bodyPr>
            <a:normAutofit/>
          </a:bodyPr>
          <a:lstStyle/>
          <a:p>
            <a:r>
              <a:rPr lang="en-US" dirty="0"/>
              <a:t>Advances </a:t>
            </a:r>
            <a:endParaRPr lang="en-IN" dirty="0"/>
          </a:p>
        </p:txBody>
      </p:sp>
      <p:sp>
        <p:nvSpPr>
          <p:cNvPr id="3" name="Content Placeholder 2"/>
          <p:cNvSpPr>
            <a:spLocks noGrp="1"/>
          </p:cNvSpPr>
          <p:nvPr>
            <p:ph idx="1"/>
          </p:nvPr>
        </p:nvSpPr>
        <p:spPr/>
        <p:txBody>
          <a:bodyPr>
            <a:normAutofit/>
          </a:bodyPr>
          <a:lstStyle/>
          <a:p>
            <a:pPr marL="363538" indent="-363538">
              <a:buNone/>
            </a:pPr>
            <a:r>
              <a:rPr lang="en-IN" b="1" i="1" dirty="0"/>
              <a:t>f)   Asset Classification, Provisioning of </a:t>
            </a:r>
            <a:r>
              <a:rPr lang="en-US" b="1" i="1" dirty="0"/>
              <a:t>Advances and Resolution of Stressed </a:t>
            </a:r>
            <a:r>
              <a:rPr lang="en-IN" b="1" i="1" dirty="0"/>
              <a:t>Assets ..contd..</a:t>
            </a:r>
          </a:p>
          <a:p>
            <a:pPr marL="261938" indent="-261938">
              <a:buNone/>
            </a:pPr>
            <a:r>
              <a:rPr lang="en-US" dirty="0" err="1"/>
              <a:t>i</a:t>
            </a:r>
            <a:r>
              <a:rPr lang="en-US" dirty="0"/>
              <a:t>)  d) Also indicate whether required </a:t>
            </a:r>
            <a:r>
              <a:rPr lang="en-IN" dirty="0"/>
              <a:t>changes have been incorporated/ </a:t>
            </a:r>
            <a:r>
              <a:rPr lang="en-US" dirty="0"/>
              <a:t>suggested in the Memorandum of </a:t>
            </a:r>
            <a:r>
              <a:rPr lang="en-IN" dirty="0"/>
              <a:t>Changes.</a:t>
            </a:r>
          </a:p>
          <a:p>
            <a:pPr marL="261938" indent="-261938">
              <a:buNone/>
            </a:pPr>
            <a:r>
              <a:rPr lang="en-US" dirty="0"/>
              <a:t>    e) List the accounts (with outstanding in excess of </a:t>
            </a:r>
            <a:r>
              <a:rPr lang="en-US" dirty="0" err="1"/>
              <a:t>Rs</a:t>
            </a:r>
            <a:r>
              <a:rPr lang="en-US" dirty="0"/>
              <a:t>. 10.00 crore) which have either been downgraded or upgraded with regard to their </a:t>
            </a:r>
            <a:r>
              <a:rPr lang="en-IN" dirty="0"/>
              <a:t>classification as Non-Performing </a:t>
            </a:r>
            <a:r>
              <a:rPr lang="en-US" dirty="0"/>
              <a:t>Asset or Standard Asset during the year and the reason thereof.</a:t>
            </a:r>
          </a:p>
          <a:p>
            <a:pPr marL="261938" indent="-261938">
              <a:buNone/>
            </a:pPr>
            <a:r>
              <a:rPr lang="en-US" dirty="0"/>
              <a:t>    f) Whether RBI guidelines on </a:t>
            </a:r>
            <a:r>
              <a:rPr lang="en-IN" dirty="0"/>
              <a:t>income recognition and provisioning have been followed.</a:t>
            </a:r>
            <a:endParaRPr lang="en-IN" b="1" i="1" dirty="0"/>
          </a:p>
        </p:txBody>
      </p:sp>
      <p:sp>
        <p:nvSpPr>
          <p:cNvPr id="5" name="Footer Placeholder 4"/>
          <p:cNvSpPr>
            <a:spLocks noGrp="1"/>
          </p:cNvSpPr>
          <p:nvPr>
            <p:ph type="ftr" sz="quarter" idx="11"/>
          </p:nvPr>
        </p:nvSpPr>
        <p:spPr>
          <a:xfrm>
            <a:off x="3802742" y="6041362"/>
            <a:ext cx="3172203" cy="365125"/>
          </a:xfrm>
        </p:spPr>
        <p:txBody>
          <a:bodyPr/>
          <a:lstStyle/>
          <a:p>
            <a:pPr algn="ctr"/>
            <a:r>
              <a:rPr lang="en-IN" sz="1600" b="1" dirty="0"/>
              <a:t>CA PRASHANT TIDKE</a:t>
            </a:r>
          </a:p>
        </p:txBody>
      </p:sp>
    </p:spTree>
    <p:extLst>
      <p:ext uri="{BB962C8B-B14F-4D97-AF65-F5344CB8AC3E}">
        <p14:creationId xmlns:p14="http://schemas.microsoft.com/office/powerpoint/2010/main" val="351034961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67658"/>
            <a:ext cx="8596668" cy="783771"/>
          </a:xfrm>
        </p:spPr>
        <p:txBody>
          <a:bodyPr>
            <a:normAutofit/>
          </a:bodyPr>
          <a:lstStyle/>
          <a:p>
            <a:r>
              <a:rPr lang="en-US" dirty="0"/>
              <a:t>Advances </a:t>
            </a:r>
            <a:endParaRPr lang="en-IN" dirty="0"/>
          </a:p>
        </p:txBody>
      </p:sp>
      <p:sp>
        <p:nvSpPr>
          <p:cNvPr id="3" name="Content Placeholder 2"/>
          <p:cNvSpPr>
            <a:spLocks noGrp="1"/>
          </p:cNvSpPr>
          <p:nvPr>
            <p:ph idx="1"/>
          </p:nvPr>
        </p:nvSpPr>
        <p:spPr>
          <a:xfrm>
            <a:off x="677334" y="1930401"/>
            <a:ext cx="8596668" cy="3468913"/>
          </a:xfrm>
        </p:spPr>
        <p:txBody>
          <a:bodyPr>
            <a:normAutofit/>
          </a:bodyPr>
          <a:lstStyle/>
          <a:p>
            <a:pPr marL="363538" indent="-363538">
              <a:buNone/>
            </a:pPr>
            <a:r>
              <a:rPr lang="en-IN" b="1" i="1" dirty="0"/>
              <a:t>f)   Asset Classification, Provisioning of </a:t>
            </a:r>
            <a:r>
              <a:rPr lang="en-US" b="1" i="1" dirty="0"/>
              <a:t>Advances and Resolution of Stressed </a:t>
            </a:r>
            <a:r>
              <a:rPr lang="en-IN" b="1" i="1" dirty="0"/>
              <a:t>Assets ..contd..</a:t>
            </a:r>
          </a:p>
          <a:p>
            <a:pPr marL="363538" indent="-363538">
              <a:buNone/>
            </a:pPr>
            <a:r>
              <a:rPr lang="en-US" dirty="0"/>
              <a:t>ii)  a) Whether the branch has reported </a:t>
            </a:r>
            <a:r>
              <a:rPr lang="en-IN" dirty="0"/>
              <a:t>accounts restructured or </a:t>
            </a:r>
            <a:r>
              <a:rPr lang="en-US" dirty="0"/>
              <a:t>rephased during the year to </a:t>
            </a:r>
            <a:r>
              <a:rPr lang="en-IN" dirty="0"/>
              <a:t>Controlling Authority of the bank?</a:t>
            </a:r>
          </a:p>
          <a:p>
            <a:pPr marL="363538" indent="-363538">
              <a:buNone/>
            </a:pPr>
            <a:r>
              <a:rPr lang="en-US" dirty="0"/>
              <a:t>     b) Whether the RBI Guidelines for restructuring on all such cases </a:t>
            </a:r>
            <a:r>
              <a:rPr lang="en-IN" dirty="0"/>
              <a:t>have been followed.</a:t>
            </a:r>
          </a:p>
          <a:p>
            <a:pPr marL="363538" indent="-363538">
              <a:buNone/>
            </a:pPr>
            <a:r>
              <a:rPr lang="en-IN" dirty="0"/>
              <a:t>     c) Whether the branch complies </a:t>
            </a:r>
            <a:r>
              <a:rPr lang="en-US" dirty="0"/>
              <a:t>with the regulatory stance for </a:t>
            </a:r>
            <a:r>
              <a:rPr lang="en-IN" dirty="0"/>
              <a:t>resolution of stressed assets, including the compliance with </a:t>
            </a:r>
            <a:r>
              <a:rPr lang="en-US" dirty="0"/>
              <a:t>board approved policies in this </a:t>
            </a:r>
            <a:r>
              <a:rPr lang="en-IN" dirty="0"/>
              <a:t>regard, tracking/ reporting of defaults for resolution purposes among others?</a:t>
            </a:r>
            <a:endParaRPr lang="en-IN" b="1" i="1" dirty="0"/>
          </a:p>
        </p:txBody>
      </p:sp>
      <p:sp>
        <p:nvSpPr>
          <p:cNvPr id="5" name="Footer Placeholder 4"/>
          <p:cNvSpPr>
            <a:spLocks noGrp="1"/>
          </p:cNvSpPr>
          <p:nvPr>
            <p:ph type="ftr" sz="quarter" idx="11"/>
          </p:nvPr>
        </p:nvSpPr>
        <p:spPr>
          <a:xfrm>
            <a:off x="4107542" y="6041362"/>
            <a:ext cx="2867403" cy="365125"/>
          </a:xfrm>
        </p:spPr>
        <p:txBody>
          <a:bodyPr/>
          <a:lstStyle/>
          <a:p>
            <a:pPr algn="ctr"/>
            <a:r>
              <a:rPr lang="en-IN" sz="1600" b="1" dirty="0"/>
              <a:t>CA PRASHANT TIDKE</a:t>
            </a:r>
          </a:p>
        </p:txBody>
      </p:sp>
    </p:spTree>
    <p:extLst>
      <p:ext uri="{BB962C8B-B14F-4D97-AF65-F5344CB8AC3E}">
        <p14:creationId xmlns:p14="http://schemas.microsoft.com/office/powerpoint/2010/main" val="367590079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304800"/>
            <a:ext cx="8596668" cy="696686"/>
          </a:xfrm>
        </p:spPr>
        <p:txBody>
          <a:bodyPr>
            <a:normAutofit/>
          </a:bodyPr>
          <a:lstStyle/>
          <a:p>
            <a:r>
              <a:rPr lang="en-US" dirty="0"/>
              <a:t>Advances </a:t>
            </a:r>
            <a:endParaRPr lang="en-IN" dirty="0"/>
          </a:p>
        </p:txBody>
      </p:sp>
      <p:sp>
        <p:nvSpPr>
          <p:cNvPr id="3" name="Content Placeholder 2"/>
          <p:cNvSpPr>
            <a:spLocks noGrp="1"/>
          </p:cNvSpPr>
          <p:nvPr>
            <p:ph idx="1"/>
          </p:nvPr>
        </p:nvSpPr>
        <p:spPr>
          <a:xfrm>
            <a:off x="677334" y="1262743"/>
            <a:ext cx="8596668" cy="4778619"/>
          </a:xfrm>
        </p:spPr>
        <p:txBody>
          <a:bodyPr>
            <a:normAutofit/>
          </a:bodyPr>
          <a:lstStyle/>
          <a:p>
            <a:pPr marL="363538" indent="-363538">
              <a:buNone/>
            </a:pPr>
            <a:r>
              <a:rPr lang="en-IN" b="1" i="1" dirty="0"/>
              <a:t>f)   Asset Classification, Provisioning of </a:t>
            </a:r>
            <a:r>
              <a:rPr lang="en-US" b="1" i="1" dirty="0"/>
              <a:t>Advances and Resolution of Stressed </a:t>
            </a:r>
            <a:r>
              <a:rPr lang="en-IN" b="1" i="1" dirty="0"/>
              <a:t>Assets ..contd..</a:t>
            </a:r>
          </a:p>
          <a:p>
            <a:pPr marL="711200" indent="-711200">
              <a:buNone/>
            </a:pPr>
            <a:r>
              <a:rPr lang="en-US" dirty="0"/>
              <a:t>iii)      a) Whether the upgradations in </a:t>
            </a:r>
            <a:r>
              <a:rPr lang="en-IN" dirty="0"/>
              <a:t>non-performing advances is in </a:t>
            </a:r>
            <a:r>
              <a:rPr lang="en-US" dirty="0"/>
              <a:t>line with the norms of Reserve </a:t>
            </a:r>
            <a:r>
              <a:rPr lang="en-IN" dirty="0"/>
              <a:t>Bank of India</a:t>
            </a:r>
          </a:p>
          <a:p>
            <a:pPr marL="711200" indent="-711200">
              <a:buNone/>
            </a:pPr>
            <a:r>
              <a:rPr lang="en-US" dirty="0"/>
              <a:t>          b) Where the auditor disagrees with upgradation of accounts? If yes, </a:t>
            </a:r>
            <a:r>
              <a:rPr lang="en-IN" dirty="0"/>
              <a:t>give reasons thereof.</a:t>
            </a:r>
          </a:p>
          <a:p>
            <a:pPr marL="711200" indent="-711200">
              <a:buNone/>
            </a:pPr>
            <a:r>
              <a:rPr lang="en-US" dirty="0"/>
              <a:t>iv)     Have you come across cases where the relevant Controlling Authority of the bank has authorized legal action for recovery of advances or recalling of advances, but no such action was taken by the branch? If so, give details of such </a:t>
            </a:r>
            <a:r>
              <a:rPr lang="en-IN" dirty="0"/>
              <a:t>cases.</a:t>
            </a:r>
          </a:p>
          <a:p>
            <a:pPr marL="711200" indent="-711200">
              <a:buNone/>
            </a:pPr>
            <a:r>
              <a:rPr lang="en-US" b="1" dirty="0"/>
              <a:t>v)       </a:t>
            </a:r>
            <a:r>
              <a:rPr lang="en-US" dirty="0"/>
              <a:t>Whether there are any accounts wherein process under IBC is mandated but not </a:t>
            </a:r>
            <a:r>
              <a:rPr lang="en-IN" dirty="0"/>
              <a:t>initiated by the branch? </a:t>
            </a:r>
            <a:r>
              <a:rPr lang="en-US" dirty="0"/>
              <a:t>Whether there are any borrowers at the branch against whom the process of IBC is initiated by any of the creditors including bank? If yes, provide the list of such accounts and comment on the adequacy of provision made thereto?</a:t>
            </a:r>
            <a:endParaRPr lang="en-IN" b="1" i="1" dirty="0"/>
          </a:p>
          <a:p>
            <a:pPr marL="711200" indent="-711200">
              <a:buNone/>
            </a:pPr>
            <a:endParaRPr lang="en-IN" b="1" i="1" dirty="0"/>
          </a:p>
          <a:p>
            <a:pPr marL="711200" indent="-711200">
              <a:buNone/>
            </a:pPr>
            <a:endParaRPr lang="en-IN" b="1" i="1" dirty="0"/>
          </a:p>
        </p:txBody>
      </p:sp>
      <p:sp>
        <p:nvSpPr>
          <p:cNvPr id="5" name="Footer Placeholder 4"/>
          <p:cNvSpPr>
            <a:spLocks noGrp="1"/>
          </p:cNvSpPr>
          <p:nvPr>
            <p:ph type="ftr" sz="quarter" idx="11"/>
          </p:nvPr>
        </p:nvSpPr>
        <p:spPr>
          <a:xfrm>
            <a:off x="4252686" y="6041362"/>
            <a:ext cx="2722260" cy="365125"/>
          </a:xfrm>
        </p:spPr>
        <p:txBody>
          <a:bodyPr/>
          <a:lstStyle/>
          <a:p>
            <a:pPr algn="ctr"/>
            <a:r>
              <a:rPr lang="en-IN" sz="1600" b="1" dirty="0"/>
              <a:t>CA PRASHANT TIDKE</a:t>
            </a:r>
          </a:p>
        </p:txBody>
      </p:sp>
    </p:spTree>
    <p:extLst>
      <p:ext uri="{BB962C8B-B14F-4D97-AF65-F5344CB8AC3E}">
        <p14:creationId xmlns:p14="http://schemas.microsoft.com/office/powerpoint/2010/main" val="338768572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232229"/>
            <a:ext cx="8596668" cy="696685"/>
          </a:xfrm>
        </p:spPr>
        <p:txBody>
          <a:bodyPr>
            <a:normAutofit/>
          </a:bodyPr>
          <a:lstStyle/>
          <a:p>
            <a:r>
              <a:rPr lang="en-US" dirty="0"/>
              <a:t>Advances </a:t>
            </a:r>
            <a:endParaRPr lang="en-IN" dirty="0"/>
          </a:p>
        </p:txBody>
      </p:sp>
      <p:sp>
        <p:nvSpPr>
          <p:cNvPr id="3" name="Content Placeholder 2"/>
          <p:cNvSpPr>
            <a:spLocks noGrp="1"/>
          </p:cNvSpPr>
          <p:nvPr>
            <p:ph idx="1"/>
          </p:nvPr>
        </p:nvSpPr>
        <p:spPr>
          <a:xfrm>
            <a:off x="677334" y="928915"/>
            <a:ext cx="8596668" cy="5112448"/>
          </a:xfrm>
        </p:spPr>
        <p:txBody>
          <a:bodyPr>
            <a:normAutofit/>
          </a:bodyPr>
          <a:lstStyle/>
          <a:p>
            <a:pPr marL="363538" indent="-363538">
              <a:buNone/>
            </a:pPr>
            <a:r>
              <a:rPr lang="en-IN" b="1" i="1" dirty="0"/>
              <a:t>f)   </a:t>
            </a:r>
            <a:r>
              <a:rPr lang="en-IN" b="1" dirty="0"/>
              <a:t>Asset Classification, Provisioning of </a:t>
            </a:r>
            <a:r>
              <a:rPr lang="en-US" b="1" dirty="0"/>
              <a:t>Advances and Resolution of Stressed </a:t>
            </a:r>
            <a:r>
              <a:rPr lang="en-IN" b="1" dirty="0"/>
              <a:t>Assets ..contd..</a:t>
            </a:r>
          </a:p>
          <a:p>
            <a:pPr marL="449263" indent="-449263">
              <a:buNone/>
            </a:pPr>
            <a:r>
              <a:rPr lang="en-US" dirty="0"/>
              <a:t>vi)   a) Have appropriate claims for </a:t>
            </a:r>
            <a:r>
              <a:rPr lang="en-IN" dirty="0"/>
              <a:t>credit guarantee (ECGC and </a:t>
            </a:r>
            <a:r>
              <a:rPr lang="en-US" dirty="0"/>
              <a:t>others), if any, been duly lodged </a:t>
            </a:r>
            <a:r>
              <a:rPr lang="en-IN" dirty="0"/>
              <a:t>and settled?</a:t>
            </a:r>
          </a:p>
          <a:p>
            <a:pPr marL="449263" indent="-449263">
              <a:buNone/>
            </a:pPr>
            <a:r>
              <a:rPr lang="en-US" dirty="0"/>
              <a:t>       b) Give details of claims rejected? (As per the given table)</a:t>
            </a:r>
          </a:p>
          <a:p>
            <a:pPr marL="449263" indent="-449263">
              <a:buNone/>
            </a:pPr>
            <a:r>
              <a:rPr lang="en-US" dirty="0"/>
              <a:t>       c) Whether the rejection is </a:t>
            </a:r>
            <a:r>
              <a:rPr lang="en-IN" dirty="0"/>
              <a:t>appropriately considered while determining the provisioning requirements</a:t>
            </a:r>
          </a:p>
          <a:p>
            <a:pPr marL="363538" indent="-363538">
              <a:buNone/>
            </a:pPr>
            <a:r>
              <a:rPr lang="en-US" dirty="0"/>
              <a:t>vii)   In respect of non-performing assets, has the branch obtained valuation reports from approved </a:t>
            </a:r>
            <a:r>
              <a:rPr lang="en-US" dirty="0" err="1"/>
              <a:t>valuers</a:t>
            </a:r>
            <a:r>
              <a:rPr lang="en-US" dirty="0"/>
              <a:t> for the </a:t>
            </a:r>
            <a:r>
              <a:rPr lang="en-US" dirty="0" err="1"/>
              <a:t>immovables</a:t>
            </a:r>
            <a:r>
              <a:rPr lang="en-US" dirty="0"/>
              <a:t> charged to the bank, once in three years, unless the circumstances </a:t>
            </a:r>
            <a:r>
              <a:rPr lang="en-IN" dirty="0"/>
              <a:t>warrant a shorter duration?</a:t>
            </a:r>
          </a:p>
          <a:p>
            <a:pPr marL="449263" indent="-449263">
              <a:buNone/>
            </a:pPr>
            <a:r>
              <a:rPr lang="en-IN" b="1" dirty="0"/>
              <a:t>viii)  </a:t>
            </a:r>
            <a:r>
              <a:rPr lang="en-US" dirty="0"/>
              <a:t>In the cases examined by you, has the branch complied with the Recovery Policy prescribed by the controlling authorities of the bank with respect to </a:t>
            </a:r>
            <a:r>
              <a:rPr lang="en-IN" dirty="0"/>
              <a:t>compromise/ settlement and write-off </a:t>
            </a:r>
            <a:r>
              <a:rPr lang="en-US" dirty="0"/>
              <a:t>cases? Details of the cases of </a:t>
            </a:r>
            <a:r>
              <a:rPr lang="en-IN" dirty="0"/>
              <a:t>compromise/settlement and write-off cases involving write-offs/waivers in </a:t>
            </a:r>
            <a:r>
              <a:rPr lang="en-US" dirty="0"/>
              <a:t>excess of </a:t>
            </a:r>
            <a:r>
              <a:rPr lang="en-US" dirty="0" err="1"/>
              <a:t>Rs</a:t>
            </a:r>
            <a:r>
              <a:rPr lang="en-US" dirty="0"/>
              <a:t>. 50.00 lakhs may be given.</a:t>
            </a:r>
            <a:endParaRPr lang="en-IN" dirty="0"/>
          </a:p>
          <a:p>
            <a:pPr marL="0" indent="0">
              <a:buNone/>
            </a:pPr>
            <a:endParaRPr lang="en-IN" b="1" i="1" dirty="0"/>
          </a:p>
        </p:txBody>
      </p:sp>
      <p:sp>
        <p:nvSpPr>
          <p:cNvPr id="5" name="Footer Placeholder 4"/>
          <p:cNvSpPr>
            <a:spLocks noGrp="1"/>
          </p:cNvSpPr>
          <p:nvPr>
            <p:ph type="ftr" sz="quarter" idx="11"/>
          </p:nvPr>
        </p:nvSpPr>
        <p:spPr>
          <a:xfrm>
            <a:off x="4325257" y="6041363"/>
            <a:ext cx="2620660" cy="365125"/>
          </a:xfrm>
        </p:spPr>
        <p:txBody>
          <a:bodyPr/>
          <a:lstStyle/>
          <a:p>
            <a:pPr algn="ctr"/>
            <a:r>
              <a:rPr lang="en-IN" sz="1600" b="1" dirty="0"/>
              <a:t>CA PRASHANT TIDKE</a:t>
            </a:r>
          </a:p>
        </p:txBody>
      </p:sp>
    </p:spTree>
    <p:extLst>
      <p:ext uri="{BB962C8B-B14F-4D97-AF65-F5344CB8AC3E}">
        <p14:creationId xmlns:p14="http://schemas.microsoft.com/office/powerpoint/2010/main" val="36892542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624114"/>
          </a:xfrm>
        </p:spPr>
        <p:txBody>
          <a:bodyPr>
            <a:normAutofit fontScale="90000"/>
          </a:bodyPr>
          <a:lstStyle/>
          <a:p>
            <a:r>
              <a:rPr lang="en-US" dirty="0"/>
              <a:t>Advances </a:t>
            </a:r>
            <a:endParaRPr lang="en-IN" dirty="0"/>
          </a:p>
        </p:txBody>
      </p:sp>
      <p:sp>
        <p:nvSpPr>
          <p:cNvPr id="3" name="Content Placeholder 2"/>
          <p:cNvSpPr>
            <a:spLocks noGrp="1"/>
          </p:cNvSpPr>
          <p:nvPr>
            <p:ph idx="1"/>
          </p:nvPr>
        </p:nvSpPr>
        <p:spPr>
          <a:xfrm>
            <a:off x="677334" y="1233715"/>
            <a:ext cx="8596668" cy="4807648"/>
          </a:xfrm>
        </p:spPr>
        <p:txBody>
          <a:bodyPr>
            <a:noAutofit/>
          </a:bodyPr>
          <a:lstStyle/>
          <a:p>
            <a:pPr marL="363538" indent="-363538">
              <a:buNone/>
            </a:pPr>
            <a:r>
              <a:rPr lang="en-IN" b="1" i="1" dirty="0"/>
              <a:t>f)   </a:t>
            </a:r>
            <a:r>
              <a:rPr lang="en-IN" b="1" dirty="0"/>
              <a:t>Asset Classification, Provisioning of </a:t>
            </a:r>
            <a:r>
              <a:rPr lang="en-US" b="1" dirty="0"/>
              <a:t>Advances and Resolution of Stressed </a:t>
            </a:r>
            <a:r>
              <a:rPr lang="en-IN" b="1" dirty="0"/>
              <a:t>Assets ..contd..</a:t>
            </a:r>
          </a:p>
          <a:p>
            <a:pPr marL="0" indent="0">
              <a:buNone/>
            </a:pPr>
            <a:endParaRPr lang="en-US" dirty="0"/>
          </a:p>
          <a:p>
            <a:pPr marL="536575" indent="-536575">
              <a:buNone/>
            </a:pPr>
            <a:r>
              <a:rPr lang="en-US" dirty="0"/>
              <a:t>ix)    Is the branch prompt in ensuring execution of decrees obtained for recovery from the defaulting borrowers? Give Age-wise analysis of decrees </a:t>
            </a:r>
            <a:r>
              <a:rPr lang="en-IN" dirty="0"/>
              <a:t>obtained and pending execution. </a:t>
            </a:r>
          </a:p>
          <a:p>
            <a:pPr marL="536575" indent="-536575">
              <a:buNone/>
            </a:pPr>
            <a:r>
              <a:rPr lang="en-US" dirty="0"/>
              <a:t>x)    Whether in the cases concluded the </a:t>
            </a:r>
            <a:r>
              <a:rPr lang="en-IN" dirty="0"/>
              <a:t>recoveries have been properly appropriated against the principal / </a:t>
            </a:r>
            <a:r>
              <a:rPr lang="en-US" dirty="0"/>
              <a:t>interest as per the policy of the bank?</a:t>
            </a:r>
          </a:p>
          <a:p>
            <a:pPr marL="449263" indent="-449263">
              <a:buNone/>
            </a:pPr>
            <a:r>
              <a:rPr lang="en-US" dirty="0"/>
              <a:t>xi)   In cases where documents are held at </a:t>
            </a:r>
            <a:r>
              <a:rPr lang="en-IN" dirty="0"/>
              <a:t>centralized processing centres / office, </a:t>
            </a:r>
            <a:r>
              <a:rPr lang="en-US" dirty="0"/>
              <a:t>whether the auditor has received the relevant documents as asked by them on test check basis and satisfied themselves. Report the exceptions, if </a:t>
            </a:r>
            <a:r>
              <a:rPr lang="en-IN" dirty="0"/>
              <a:t>any</a:t>
            </a:r>
          </a:p>
          <a:p>
            <a:pPr marL="0" indent="0">
              <a:buNone/>
            </a:pPr>
            <a:r>
              <a:rPr lang="en-US" b="1" dirty="0"/>
              <a:t>xii)  </a:t>
            </a:r>
            <a:r>
              <a:rPr lang="en-US" dirty="0"/>
              <a:t>List the major deficiencies in credit </a:t>
            </a:r>
            <a:r>
              <a:rPr lang="en-IN" dirty="0"/>
              <a:t>review, monitoring and supervision.</a:t>
            </a:r>
            <a:endParaRPr lang="en-IN" b="1" i="1" dirty="0"/>
          </a:p>
          <a:p>
            <a:pPr marL="0" indent="0">
              <a:buNone/>
            </a:pPr>
            <a:endParaRPr lang="en-IN" dirty="0"/>
          </a:p>
        </p:txBody>
      </p:sp>
      <p:sp>
        <p:nvSpPr>
          <p:cNvPr id="5" name="Footer Placeholder 4"/>
          <p:cNvSpPr>
            <a:spLocks noGrp="1"/>
          </p:cNvSpPr>
          <p:nvPr>
            <p:ph type="ftr" sz="quarter" idx="11"/>
          </p:nvPr>
        </p:nvSpPr>
        <p:spPr>
          <a:xfrm>
            <a:off x="4368800" y="6041362"/>
            <a:ext cx="2606146" cy="365125"/>
          </a:xfrm>
        </p:spPr>
        <p:txBody>
          <a:bodyPr/>
          <a:lstStyle/>
          <a:p>
            <a:pPr algn="ctr"/>
            <a:r>
              <a:rPr lang="en-IN" sz="1600" b="1" dirty="0"/>
              <a:t>CA PRASHANT TIDKE</a:t>
            </a:r>
          </a:p>
        </p:txBody>
      </p:sp>
    </p:spTree>
    <p:extLst>
      <p:ext uri="{BB962C8B-B14F-4D97-AF65-F5344CB8AC3E}">
        <p14:creationId xmlns:p14="http://schemas.microsoft.com/office/powerpoint/2010/main" val="215249712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7634" name="Rectangle 2"/>
          <p:cNvSpPr>
            <a:spLocks noGrp="1" noChangeArrowheads="1"/>
          </p:cNvSpPr>
          <p:nvPr>
            <p:ph type="title"/>
          </p:nvPr>
        </p:nvSpPr>
        <p:spPr>
          <a:xfrm>
            <a:off x="1992313" y="44451"/>
            <a:ext cx="8229600" cy="981075"/>
          </a:xfrm>
        </p:spPr>
        <p:txBody>
          <a:bodyPr/>
          <a:lstStyle/>
          <a:p>
            <a:pPr algn="l"/>
            <a:r>
              <a:rPr lang="en-US" b="1" dirty="0">
                <a:solidFill>
                  <a:schemeClr val="tx1"/>
                </a:solidFill>
              </a:rPr>
              <a:t>APPROACH TO LFAR</a:t>
            </a:r>
          </a:p>
        </p:txBody>
      </p:sp>
      <p:sp>
        <p:nvSpPr>
          <p:cNvPr id="197635" name="Rectangle 3"/>
          <p:cNvSpPr>
            <a:spLocks noGrp="1" noChangeArrowheads="1"/>
          </p:cNvSpPr>
          <p:nvPr>
            <p:ph type="body" idx="1"/>
          </p:nvPr>
        </p:nvSpPr>
        <p:spPr>
          <a:xfrm>
            <a:off x="677334" y="1248229"/>
            <a:ext cx="8596668" cy="4793133"/>
          </a:xfrm>
        </p:spPr>
        <p:txBody>
          <a:bodyPr/>
          <a:lstStyle/>
          <a:p>
            <a:pPr>
              <a:buBlip>
                <a:blip r:embed="rId2"/>
              </a:buBlip>
            </a:pPr>
            <a:r>
              <a:rPr lang="en-US" dirty="0"/>
              <a:t> </a:t>
            </a:r>
            <a:r>
              <a:rPr lang="en-US" sz="3000" dirty="0">
                <a:latin typeface="Microsoft Tai Le" pitchFamily="34" charset="0"/>
                <a:cs typeface="Microsoft Tai Le" pitchFamily="34" charset="0"/>
              </a:rPr>
              <a:t>Study LFAR Questionnaire</a:t>
            </a:r>
          </a:p>
          <a:p>
            <a:pPr marL="803275" lvl="1" indent="-346075">
              <a:buClr>
                <a:srgbClr val="C00000"/>
              </a:buClr>
              <a:buFont typeface="Wingdings" pitchFamily="2" charset="2"/>
              <a:buChar char="ü"/>
            </a:pPr>
            <a:r>
              <a:rPr lang="en-US" sz="2400" dirty="0">
                <a:latin typeface="Microsoft Tai Le" pitchFamily="34" charset="0"/>
                <a:cs typeface="Microsoft Tai Le" pitchFamily="34" charset="0"/>
              </a:rPr>
              <a:t>Limits fixed / Instructions of controlling authority</a:t>
            </a:r>
          </a:p>
          <a:p>
            <a:pPr marL="803275" lvl="1" indent="-346075">
              <a:buClr>
                <a:srgbClr val="C00000"/>
              </a:buClr>
              <a:buFont typeface="Wingdings" pitchFamily="2" charset="2"/>
              <a:buChar char="ü"/>
            </a:pPr>
            <a:r>
              <a:rPr lang="en-US" sz="2400" dirty="0">
                <a:latin typeface="Microsoft Tai Le" pitchFamily="34" charset="0"/>
                <a:cs typeface="Microsoft Tai Le" pitchFamily="34" charset="0"/>
              </a:rPr>
              <a:t>Answers based on opinion</a:t>
            </a:r>
          </a:p>
          <a:p>
            <a:pPr marL="803275" lvl="1" indent="-346075">
              <a:buClr>
                <a:srgbClr val="C00000"/>
              </a:buClr>
              <a:buFont typeface="Wingdings" pitchFamily="2" charset="2"/>
              <a:buChar char="ü"/>
            </a:pPr>
            <a:r>
              <a:rPr lang="en-US" sz="2400" dirty="0">
                <a:latin typeface="Microsoft Tai Le" pitchFamily="34" charset="0"/>
                <a:cs typeface="Microsoft Tai Le" pitchFamily="34" charset="0"/>
              </a:rPr>
              <a:t>Answers based on Test Checks</a:t>
            </a:r>
          </a:p>
          <a:p>
            <a:pPr marL="803275" lvl="1" indent="-346075">
              <a:buClr>
                <a:srgbClr val="C00000"/>
              </a:buClr>
              <a:buFont typeface="Wingdings" pitchFamily="2" charset="2"/>
              <a:buChar char="ü"/>
            </a:pPr>
            <a:r>
              <a:rPr lang="en-US" sz="2400" dirty="0">
                <a:latin typeface="Microsoft Tai Le" pitchFamily="34" charset="0"/>
                <a:cs typeface="Microsoft Tai Le" pitchFamily="34" charset="0"/>
              </a:rPr>
              <a:t>Answers based on System in Operation</a:t>
            </a:r>
          </a:p>
          <a:p>
            <a:pPr marL="803275" lvl="1" indent="-346075">
              <a:buClr>
                <a:srgbClr val="C00000"/>
              </a:buClr>
              <a:buFont typeface="Wingdings" pitchFamily="2" charset="2"/>
              <a:buChar char="ü"/>
            </a:pPr>
            <a:r>
              <a:rPr lang="en-US" sz="2400" dirty="0">
                <a:latin typeface="Microsoft Tai Le" pitchFamily="34" charset="0"/>
                <a:cs typeface="Microsoft Tai Le" pitchFamily="34" charset="0"/>
              </a:rPr>
              <a:t>Questions relating to suggestions</a:t>
            </a:r>
          </a:p>
          <a:p>
            <a:pPr>
              <a:buBlip>
                <a:blip r:embed="rId2"/>
              </a:buBlip>
            </a:pPr>
            <a:r>
              <a:rPr lang="en-US" sz="3000" dirty="0">
                <a:latin typeface="Microsoft Tai Le" pitchFamily="34" charset="0"/>
                <a:cs typeface="Microsoft Tai Le" pitchFamily="34" charset="0"/>
              </a:rPr>
              <a:t> LFAR questions are only indicative in nature.  </a:t>
            </a:r>
            <a:endParaRPr lang="en-US" sz="3000" dirty="0"/>
          </a:p>
        </p:txBody>
      </p:sp>
      <p:sp>
        <p:nvSpPr>
          <p:cNvPr id="7" name="Footer Placeholder 6"/>
          <p:cNvSpPr>
            <a:spLocks noGrp="1"/>
          </p:cNvSpPr>
          <p:nvPr>
            <p:ph type="ftr" sz="quarter" idx="11"/>
          </p:nvPr>
        </p:nvSpPr>
        <p:spPr>
          <a:xfrm>
            <a:off x="4024298" y="6245225"/>
            <a:ext cx="3786214" cy="476250"/>
          </a:xfrm>
        </p:spPr>
        <p:txBody>
          <a:bodyPr/>
          <a:lstStyle/>
          <a:p>
            <a:r>
              <a:rPr lang="es-ES" sz="2000" b="1" dirty="0">
                <a:solidFill>
                  <a:schemeClr val="accent6">
                    <a:lumMod val="75000"/>
                  </a:schemeClr>
                </a:solidFill>
                <a:latin typeface="Microsoft Tai Le" pitchFamily="34" charset="0"/>
                <a:cs typeface="Microsoft Tai Le" pitchFamily="34" charset="0"/>
              </a:rPr>
              <a:t>CA PRASHANT TIDKE</a:t>
            </a:r>
          </a:p>
        </p:txBody>
      </p:sp>
    </p:spTree>
    <p:extLst>
      <p:ext uri="{BB962C8B-B14F-4D97-AF65-F5344CB8AC3E}">
        <p14:creationId xmlns:p14="http://schemas.microsoft.com/office/powerpoint/2010/main" val="129089729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290286"/>
            <a:ext cx="8596668" cy="1016000"/>
          </a:xfrm>
        </p:spPr>
        <p:txBody>
          <a:bodyPr>
            <a:normAutofit/>
          </a:bodyPr>
          <a:lstStyle/>
          <a:p>
            <a:r>
              <a:rPr lang="en-US" dirty="0"/>
              <a:t>Advances </a:t>
            </a:r>
            <a:endParaRPr lang="en-IN" dirty="0"/>
          </a:p>
        </p:txBody>
      </p:sp>
      <p:sp>
        <p:nvSpPr>
          <p:cNvPr id="3" name="Content Placeholder 2"/>
          <p:cNvSpPr>
            <a:spLocks noGrp="1"/>
          </p:cNvSpPr>
          <p:nvPr>
            <p:ph idx="1"/>
          </p:nvPr>
        </p:nvSpPr>
        <p:spPr>
          <a:xfrm>
            <a:off x="677334" y="1944914"/>
            <a:ext cx="8596668" cy="3599543"/>
          </a:xfrm>
        </p:spPr>
        <p:txBody>
          <a:bodyPr>
            <a:noAutofit/>
          </a:bodyPr>
          <a:lstStyle/>
          <a:p>
            <a:pPr marL="363538" indent="-363538">
              <a:buNone/>
            </a:pPr>
            <a:r>
              <a:rPr lang="en-IN" sz="2000" b="1" i="1" dirty="0">
                <a:latin typeface="Arial" panose="020B0604020202020204" pitchFamily="34" charset="0"/>
                <a:cs typeface="Arial" panose="020B0604020202020204" pitchFamily="34" charset="0"/>
              </a:rPr>
              <a:t>g</a:t>
            </a:r>
            <a:r>
              <a:rPr lang="en-IN" sz="2000" b="1" i="1" dirty="0"/>
              <a:t>)  Non-Fund Based facilities</a:t>
            </a:r>
            <a:endParaRPr lang="en-US" sz="2000" dirty="0"/>
          </a:p>
          <a:p>
            <a:pPr marL="400050" indent="-400050">
              <a:buClrTx/>
              <a:buAutoNum type="romanLcPeriod"/>
            </a:pPr>
            <a:r>
              <a:rPr lang="en-US" sz="2000" dirty="0"/>
              <a:t>List of borrowers with details of LCs devolved or guarantees invoked during </a:t>
            </a:r>
            <a:r>
              <a:rPr lang="en-IN" sz="2000" dirty="0"/>
              <a:t>the year.</a:t>
            </a:r>
          </a:p>
          <a:p>
            <a:pPr marL="514350" indent="-514350">
              <a:buClrTx/>
              <a:buFont typeface="+mj-lt"/>
              <a:buAutoNum type="romanLcPeriod"/>
            </a:pPr>
            <a:r>
              <a:rPr lang="en-US" sz="2000" dirty="0"/>
              <a:t>List of borrowers where the LCs have been devolved or guarantees have been invoked but not paid with amount </a:t>
            </a:r>
            <a:r>
              <a:rPr lang="en-IN" sz="2000" dirty="0"/>
              <a:t>thereof.</a:t>
            </a:r>
          </a:p>
          <a:p>
            <a:pPr marL="400050" indent="-400050">
              <a:buClrTx/>
              <a:buAutoNum type="romanLcPeriod"/>
            </a:pPr>
            <a:r>
              <a:rPr lang="en-US" sz="2000" dirty="0"/>
              <a:t> </a:t>
            </a:r>
            <a:r>
              <a:rPr lang="en-IN" sz="2000" dirty="0"/>
              <a:t>List of instances where interchangeability between fund based and non-fund-based facilities was </a:t>
            </a:r>
            <a:r>
              <a:rPr lang="en-US" sz="2000" dirty="0"/>
              <a:t>allowed subsequent to  devolvement of </a:t>
            </a:r>
            <a:r>
              <a:rPr lang="en-IN" sz="2000" dirty="0"/>
              <a:t>LC / invocation of BG.</a:t>
            </a:r>
          </a:p>
          <a:p>
            <a:pPr marL="0" indent="0">
              <a:buNone/>
            </a:pPr>
            <a:endParaRPr lang="en-IN" sz="2000" dirty="0"/>
          </a:p>
          <a:p>
            <a:pPr marL="0" indent="0">
              <a:buNone/>
            </a:pPr>
            <a:endParaRPr lang="en-IN" b="1" i="1" dirty="0"/>
          </a:p>
        </p:txBody>
      </p:sp>
      <p:sp>
        <p:nvSpPr>
          <p:cNvPr id="5" name="Footer Placeholder 4"/>
          <p:cNvSpPr>
            <a:spLocks noGrp="1"/>
          </p:cNvSpPr>
          <p:nvPr>
            <p:ph type="ftr" sz="quarter" idx="11"/>
          </p:nvPr>
        </p:nvSpPr>
        <p:spPr>
          <a:xfrm>
            <a:off x="4049486" y="6041362"/>
            <a:ext cx="2925460" cy="365125"/>
          </a:xfrm>
        </p:spPr>
        <p:txBody>
          <a:bodyPr/>
          <a:lstStyle/>
          <a:p>
            <a:pPr algn="ctr"/>
            <a:r>
              <a:rPr lang="en-IN" sz="1600" b="1" dirty="0"/>
              <a:t>CA PRASHANT TIDKE</a:t>
            </a:r>
          </a:p>
        </p:txBody>
      </p:sp>
    </p:spTree>
    <p:extLst>
      <p:ext uri="{BB962C8B-B14F-4D97-AF65-F5344CB8AC3E}">
        <p14:creationId xmlns:p14="http://schemas.microsoft.com/office/powerpoint/2010/main" val="274199093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261257"/>
            <a:ext cx="8596668" cy="740229"/>
          </a:xfrm>
        </p:spPr>
        <p:txBody>
          <a:bodyPr>
            <a:normAutofit/>
          </a:bodyPr>
          <a:lstStyle/>
          <a:p>
            <a:r>
              <a:rPr lang="en-US" dirty="0"/>
              <a:t>OTHER ASSETS</a:t>
            </a:r>
            <a:endParaRPr lang="en-IN" dirty="0"/>
          </a:p>
        </p:txBody>
      </p:sp>
      <p:sp>
        <p:nvSpPr>
          <p:cNvPr id="3" name="Content Placeholder 2"/>
          <p:cNvSpPr>
            <a:spLocks noGrp="1"/>
          </p:cNvSpPr>
          <p:nvPr>
            <p:ph idx="1"/>
          </p:nvPr>
        </p:nvSpPr>
        <p:spPr>
          <a:xfrm>
            <a:off x="677334" y="1320800"/>
            <a:ext cx="8596668" cy="4720563"/>
          </a:xfrm>
        </p:spPr>
        <p:txBody>
          <a:bodyPr>
            <a:normAutofit/>
          </a:bodyPr>
          <a:lstStyle/>
          <a:p>
            <a:pPr marL="0" indent="0">
              <a:buNone/>
            </a:pPr>
            <a:r>
              <a:rPr lang="en-IN" b="1" dirty="0"/>
              <a:t>a) Suspense Accounts/Sundry Assets</a:t>
            </a:r>
          </a:p>
          <a:p>
            <a:pPr marL="536575" indent="-536575">
              <a:buNone/>
            </a:pPr>
            <a:r>
              <a:rPr lang="en-US" dirty="0"/>
              <a:t>    </a:t>
            </a:r>
            <a:r>
              <a:rPr lang="en-US" dirty="0" err="1"/>
              <a:t>i</a:t>
            </a:r>
            <a:r>
              <a:rPr lang="en-US" dirty="0"/>
              <a:t>. Does the system of the bank ensure expeditious clearance of items debited to </a:t>
            </a:r>
            <a:r>
              <a:rPr lang="en-IN" dirty="0"/>
              <a:t>Suspense Account? Details of </a:t>
            </a:r>
            <a:r>
              <a:rPr lang="en-US" dirty="0"/>
              <a:t>outstanding entries in excess of 90 days may be obtained from the branch and the reasons for delay in adjusting the entries may be ascertained. Does your scrutiny of the accounts under various sub-heads reveal balances, which in your opinion are not recoverable and would require a provision/write-off? If so, give details.</a:t>
            </a:r>
          </a:p>
          <a:p>
            <a:pPr marL="536575" indent="-536575">
              <a:buNone/>
            </a:pPr>
            <a:r>
              <a:rPr lang="en-US" dirty="0"/>
              <a:t>ii.  Does your test check indicate any unusual items in these accounts? If so, report their nature and the amounts involved. Are there any intangible items under this head e.g. losses not provided </a:t>
            </a:r>
            <a:r>
              <a:rPr lang="en-IN" dirty="0"/>
              <a:t>/ pending investigation?</a:t>
            </a:r>
          </a:p>
          <a:p>
            <a:pPr marL="536575" indent="-536575">
              <a:buNone/>
            </a:pPr>
            <a:endParaRPr lang="en-IN" dirty="0"/>
          </a:p>
        </p:txBody>
      </p:sp>
      <p:sp>
        <p:nvSpPr>
          <p:cNvPr id="5" name="Footer Placeholder 4"/>
          <p:cNvSpPr>
            <a:spLocks noGrp="1"/>
          </p:cNvSpPr>
          <p:nvPr>
            <p:ph type="ftr" sz="quarter" idx="11"/>
          </p:nvPr>
        </p:nvSpPr>
        <p:spPr>
          <a:xfrm>
            <a:off x="3802742" y="6041362"/>
            <a:ext cx="3172203" cy="365125"/>
          </a:xfrm>
        </p:spPr>
        <p:txBody>
          <a:bodyPr/>
          <a:lstStyle/>
          <a:p>
            <a:pPr algn="ctr"/>
            <a:r>
              <a:rPr lang="en-IN" sz="1600" b="1" dirty="0"/>
              <a:t>CA PRASHANT TIDKE</a:t>
            </a:r>
          </a:p>
        </p:txBody>
      </p:sp>
    </p:spTree>
    <p:extLst>
      <p:ext uri="{BB962C8B-B14F-4D97-AF65-F5344CB8AC3E}">
        <p14:creationId xmlns:p14="http://schemas.microsoft.com/office/powerpoint/2010/main" val="344332142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LIABILITIES</a:t>
            </a:r>
            <a:endParaRPr lang="en-IN" dirty="0"/>
          </a:p>
        </p:txBody>
      </p:sp>
      <p:sp>
        <p:nvSpPr>
          <p:cNvPr id="3" name="Content Placeholder 2"/>
          <p:cNvSpPr>
            <a:spLocks noGrp="1"/>
          </p:cNvSpPr>
          <p:nvPr>
            <p:ph idx="1"/>
          </p:nvPr>
        </p:nvSpPr>
        <p:spPr>
          <a:xfrm>
            <a:off x="677334" y="1465943"/>
            <a:ext cx="8596668" cy="4575419"/>
          </a:xfrm>
        </p:spPr>
        <p:txBody>
          <a:bodyPr>
            <a:normAutofit/>
          </a:bodyPr>
          <a:lstStyle/>
          <a:p>
            <a:pPr marL="0" indent="0">
              <a:buNone/>
            </a:pPr>
            <a:r>
              <a:rPr lang="en-IN" sz="2000" b="1" dirty="0"/>
              <a:t>1. Deposits</a:t>
            </a:r>
          </a:p>
          <a:p>
            <a:pPr marL="536575" indent="-536575">
              <a:buNone/>
            </a:pPr>
            <a:r>
              <a:rPr lang="en-US" sz="2000" dirty="0"/>
              <a:t>(a)   Does the bank have a system of </a:t>
            </a:r>
            <a:r>
              <a:rPr lang="en-IN" sz="2000" dirty="0"/>
              <a:t>identification of dormant/ inoperative </a:t>
            </a:r>
            <a:r>
              <a:rPr lang="en-US" sz="2000" dirty="0"/>
              <a:t>accounts and internal controls with regard to operations in such accounts? In the cases examined by you, have you come across instances where the guidelines laid down in this regard have not been followed? If yes, give details </a:t>
            </a:r>
            <a:r>
              <a:rPr lang="en-IN" sz="2000" dirty="0"/>
              <a:t>thereof.</a:t>
            </a:r>
          </a:p>
          <a:p>
            <a:pPr marL="536575" indent="-536575">
              <a:buNone/>
            </a:pPr>
            <a:r>
              <a:rPr lang="en-US" sz="2000" b="1" dirty="0"/>
              <a:t>(b)  </a:t>
            </a:r>
            <a:r>
              <a:rPr lang="en-US" sz="2000" dirty="0"/>
              <a:t>After the balance sheet date and till the date of audit, whether there have been any unusual large  movements (whether increase or decrease) in the aggregate deposits held at the year-end? If so, obtain the clarifications from the branch and give your comments thereon.</a:t>
            </a:r>
            <a:endParaRPr lang="en-IN" sz="2000" dirty="0"/>
          </a:p>
          <a:p>
            <a:pPr marL="457200" indent="-457200">
              <a:buAutoNum type="alphaLcParenBoth"/>
            </a:pPr>
            <a:endParaRPr lang="en-IN" sz="2000" dirty="0"/>
          </a:p>
        </p:txBody>
      </p:sp>
      <p:sp>
        <p:nvSpPr>
          <p:cNvPr id="5" name="Footer Placeholder 4"/>
          <p:cNvSpPr>
            <a:spLocks noGrp="1"/>
          </p:cNvSpPr>
          <p:nvPr>
            <p:ph type="ftr" sz="quarter" idx="11"/>
          </p:nvPr>
        </p:nvSpPr>
        <p:spPr>
          <a:xfrm>
            <a:off x="3759200" y="6041362"/>
            <a:ext cx="3215746" cy="365125"/>
          </a:xfrm>
        </p:spPr>
        <p:txBody>
          <a:bodyPr/>
          <a:lstStyle/>
          <a:p>
            <a:pPr algn="ctr"/>
            <a:r>
              <a:rPr lang="en-IN" sz="1600" b="1" dirty="0"/>
              <a:t>CA PRASHANT TIDKE</a:t>
            </a:r>
          </a:p>
        </p:txBody>
      </p:sp>
    </p:spTree>
    <p:extLst>
      <p:ext uri="{BB962C8B-B14F-4D97-AF65-F5344CB8AC3E}">
        <p14:creationId xmlns:p14="http://schemas.microsoft.com/office/powerpoint/2010/main" val="410570240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LIABILITIES</a:t>
            </a:r>
            <a:endParaRPr lang="en-IN" dirty="0"/>
          </a:p>
        </p:txBody>
      </p:sp>
      <p:sp>
        <p:nvSpPr>
          <p:cNvPr id="3" name="Content Placeholder 2"/>
          <p:cNvSpPr>
            <a:spLocks noGrp="1"/>
          </p:cNvSpPr>
          <p:nvPr>
            <p:ph idx="1"/>
          </p:nvPr>
        </p:nvSpPr>
        <p:spPr>
          <a:xfrm>
            <a:off x="677334" y="1727201"/>
            <a:ext cx="8596668" cy="4314162"/>
          </a:xfrm>
        </p:spPr>
        <p:txBody>
          <a:bodyPr>
            <a:normAutofit/>
          </a:bodyPr>
          <a:lstStyle/>
          <a:p>
            <a:pPr marL="0" indent="0">
              <a:buNone/>
            </a:pPr>
            <a:r>
              <a:rPr lang="en-IN" sz="2000" b="1" dirty="0"/>
              <a:t>1. Deposits… Contd..</a:t>
            </a:r>
          </a:p>
          <a:p>
            <a:pPr marL="0" indent="0">
              <a:buNone/>
            </a:pPr>
            <a:r>
              <a:rPr lang="en-US" sz="1900" b="1" dirty="0"/>
              <a:t>(c) </a:t>
            </a:r>
            <a:r>
              <a:rPr lang="en-US" sz="1900" dirty="0"/>
              <a:t>Whether the scheme of automatic renewal of deposits applies to FCNR(B) deposits? Where such deposits have been renewed, report whether the branch has satisfied itself as to the 'non-resident status' of the depositor and whether the renewal is made as per the applicable regulatory guidelines and the original receipts / soft copy have been </a:t>
            </a:r>
            <a:r>
              <a:rPr lang="en-IN" sz="1900" dirty="0"/>
              <a:t>dispatched.</a:t>
            </a:r>
          </a:p>
          <a:p>
            <a:pPr marL="0" indent="0">
              <a:buNone/>
            </a:pPr>
            <a:endParaRPr lang="en-IN" sz="1900" dirty="0"/>
          </a:p>
          <a:p>
            <a:pPr marL="0" indent="0">
              <a:buNone/>
            </a:pPr>
            <a:r>
              <a:rPr lang="en-US" sz="1900" b="1" dirty="0"/>
              <a:t>(d) </a:t>
            </a:r>
            <a:r>
              <a:rPr lang="en-US" sz="1900" dirty="0"/>
              <a:t>Is the branch complying with the </a:t>
            </a:r>
            <a:r>
              <a:rPr lang="en-IN" sz="1900" dirty="0"/>
              <a:t>regulations on minimum balance </a:t>
            </a:r>
            <a:r>
              <a:rPr lang="en-US" sz="1900" dirty="0"/>
              <a:t>requirement and levy of charges on non-maintenance </a:t>
            </a:r>
            <a:r>
              <a:rPr lang="en-IN" sz="1900" dirty="0"/>
              <a:t>of minimum balance in individual savings accounts?</a:t>
            </a:r>
          </a:p>
          <a:p>
            <a:pPr marL="0" indent="0">
              <a:buNone/>
            </a:pPr>
            <a:endParaRPr lang="en-IN" dirty="0"/>
          </a:p>
        </p:txBody>
      </p:sp>
      <p:sp>
        <p:nvSpPr>
          <p:cNvPr id="5" name="Footer Placeholder 4"/>
          <p:cNvSpPr>
            <a:spLocks noGrp="1"/>
          </p:cNvSpPr>
          <p:nvPr>
            <p:ph type="ftr" sz="quarter" idx="11"/>
          </p:nvPr>
        </p:nvSpPr>
        <p:spPr>
          <a:xfrm>
            <a:off x="3889828" y="6041362"/>
            <a:ext cx="3085117" cy="365125"/>
          </a:xfrm>
        </p:spPr>
        <p:txBody>
          <a:bodyPr/>
          <a:lstStyle/>
          <a:p>
            <a:pPr algn="ctr"/>
            <a:r>
              <a:rPr lang="en-IN" sz="1600" b="1" dirty="0"/>
              <a:t>CA PRASHANT TIDKE</a:t>
            </a:r>
          </a:p>
        </p:txBody>
      </p:sp>
    </p:spTree>
    <p:extLst>
      <p:ext uri="{BB962C8B-B14F-4D97-AF65-F5344CB8AC3E}">
        <p14:creationId xmlns:p14="http://schemas.microsoft.com/office/powerpoint/2010/main" val="3653328322"/>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LIABILITIES</a:t>
            </a:r>
            <a:endParaRPr lang="en-IN" dirty="0"/>
          </a:p>
        </p:txBody>
      </p:sp>
      <p:sp>
        <p:nvSpPr>
          <p:cNvPr id="3" name="Content Placeholder 2"/>
          <p:cNvSpPr>
            <a:spLocks noGrp="1"/>
          </p:cNvSpPr>
          <p:nvPr>
            <p:ph idx="1"/>
          </p:nvPr>
        </p:nvSpPr>
        <p:spPr/>
        <p:txBody>
          <a:bodyPr>
            <a:normAutofit/>
          </a:bodyPr>
          <a:lstStyle/>
          <a:p>
            <a:pPr marL="261938" indent="-261938">
              <a:buNone/>
            </a:pPr>
            <a:r>
              <a:rPr lang="en-US" b="1" dirty="0"/>
              <a:t>2. Other Liabilities - </a:t>
            </a:r>
            <a:r>
              <a:rPr lang="en-US" b="1" i="1" dirty="0"/>
              <a:t>Bills Payable, </a:t>
            </a:r>
            <a:r>
              <a:rPr lang="en-IN" b="1" i="1" dirty="0"/>
              <a:t>Sundry Deposits, etc.</a:t>
            </a:r>
          </a:p>
          <a:p>
            <a:pPr marL="536575" indent="-536575">
              <a:buNone/>
            </a:pPr>
            <a:r>
              <a:rPr lang="en-US" dirty="0"/>
              <a:t>    a.  The number of items and the aggregate amount of old outstanding items pending for one years or more be obtained from the branch and reported under appropriate heads. Give details </a:t>
            </a:r>
            <a:r>
              <a:rPr lang="en-IN" dirty="0"/>
              <a:t>thereof.</a:t>
            </a:r>
          </a:p>
          <a:p>
            <a:pPr marL="536575" indent="-536575">
              <a:buNone/>
            </a:pPr>
            <a:r>
              <a:rPr lang="en-US" dirty="0"/>
              <a:t>    b</a:t>
            </a:r>
            <a:r>
              <a:rPr lang="en-US" b="1" dirty="0"/>
              <a:t>. </a:t>
            </a:r>
            <a:r>
              <a:rPr lang="en-US" dirty="0"/>
              <a:t>Does your test check indicate any unusual items or material withdrawals or debits in these accounts? If so, give </a:t>
            </a:r>
            <a:r>
              <a:rPr lang="en-IN" dirty="0"/>
              <a:t>details thereof.</a:t>
            </a:r>
          </a:p>
          <a:p>
            <a:pPr marL="0" indent="0">
              <a:buNone/>
            </a:pPr>
            <a:endParaRPr lang="en-IN" dirty="0"/>
          </a:p>
        </p:txBody>
      </p:sp>
      <p:sp>
        <p:nvSpPr>
          <p:cNvPr id="6" name="Footer Placeholder 5"/>
          <p:cNvSpPr>
            <a:spLocks noGrp="1"/>
          </p:cNvSpPr>
          <p:nvPr>
            <p:ph type="ftr" sz="quarter" idx="11"/>
          </p:nvPr>
        </p:nvSpPr>
        <p:spPr>
          <a:xfrm>
            <a:off x="3672114" y="6041362"/>
            <a:ext cx="3302832" cy="365125"/>
          </a:xfrm>
        </p:spPr>
        <p:txBody>
          <a:bodyPr/>
          <a:lstStyle/>
          <a:p>
            <a:pPr algn="ctr"/>
            <a:r>
              <a:rPr lang="en-IN" sz="1600" b="1" dirty="0"/>
              <a:t>CA PRASHANT TIDKE</a:t>
            </a:r>
          </a:p>
        </p:txBody>
      </p:sp>
    </p:spTree>
    <p:extLst>
      <p:ext uri="{BB962C8B-B14F-4D97-AF65-F5344CB8AC3E}">
        <p14:creationId xmlns:p14="http://schemas.microsoft.com/office/powerpoint/2010/main" val="3702325047"/>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LIABILITIES</a:t>
            </a:r>
            <a:endParaRPr lang="en-IN" dirty="0"/>
          </a:p>
        </p:txBody>
      </p:sp>
      <p:sp>
        <p:nvSpPr>
          <p:cNvPr id="3" name="Content Placeholder 2"/>
          <p:cNvSpPr>
            <a:spLocks noGrp="1"/>
          </p:cNvSpPr>
          <p:nvPr>
            <p:ph idx="1"/>
          </p:nvPr>
        </p:nvSpPr>
        <p:spPr/>
        <p:txBody>
          <a:bodyPr/>
          <a:lstStyle/>
          <a:p>
            <a:pPr marL="0" indent="0">
              <a:buNone/>
            </a:pPr>
            <a:r>
              <a:rPr lang="en-IN" b="1" dirty="0"/>
              <a:t>3. Contingent Liabilities</a:t>
            </a:r>
          </a:p>
          <a:p>
            <a:pPr marL="0" indent="0">
              <a:buNone/>
            </a:pPr>
            <a:endParaRPr lang="en-US" b="1" dirty="0"/>
          </a:p>
          <a:p>
            <a:pPr marL="363538" indent="-363538">
              <a:buNone/>
            </a:pPr>
            <a:r>
              <a:rPr lang="en-US" dirty="0"/>
              <a:t>      List of major items of the contingent </a:t>
            </a:r>
            <a:r>
              <a:rPr lang="en-IN" dirty="0"/>
              <a:t>liabilities (other than constituent’s </a:t>
            </a:r>
            <a:r>
              <a:rPr lang="en-US" dirty="0"/>
              <a:t>liabilities such as guarantees, letter of </a:t>
            </a:r>
            <a:r>
              <a:rPr lang="en-IN" dirty="0"/>
              <a:t>credit, acceptances, endorsements, etc.) </a:t>
            </a:r>
            <a:r>
              <a:rPr lang="en-US" dirty="0"/>
              <a:t>not acknowledged by the branch</a:t>
            </a:r>
            <a:endParaRPr lang="en-IN" dirty="0"/>
          </a:p>
        </p:txBody>
      </p:sp>
      <p:sp>
        <p:nvSpPr>
          <p:cNvPr id="5" name="Footer Placeholder 4"/>
          <p:cNvSpPr>
            <a:spLocks noGrp="1"/>
          </p:cNvSpPr>
          <p:nvPr>
            <p:ph type="ftr" sz="quarter" idx="11"/>
          </p:nvPr>
        </p:nvSpPr>
        <p:spPr>
          <a:xfrm>
            <a:off x="3483428" y="6041362"/>
            <a:ext cx="3491517" cy="365125"/>
          </a:xfrm>
        </p:spPr>
        <p:txBody>
          <a:bodyPr/>
          <a:lstStyle/>
          <a:p>
            <a:pPr algn="ctr"/>
            <a:r>
              <a:rPr lang="en-IN" sz="1600" b="1" dirty="0"/>
              <a:t>CA PRASHANT TIDKE</a:t>
            </a:r>
          </a:p>
        </p:txBody>
      </p:sp>
    </p:spTree>
    <p:extLst>
      <p:ext uri="{BB962C8B-B14F-4D97-AF65-F5344CB8AC3E}">
        <p14:creationId xmlns:p14="http://schemas.microsoft.com/office/powerpoint/2010/main" val="142129716"/>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b="1" dirty="0"/>
              <a:t>PROFIT AND LOSS ACCOUNT</a:t>
            </a:r>
            <a:endParaRPr lang="en-IN" dirty="0"/>
          </a:p>
        </p:txBody>
      </p:sp>
      <p:sp>
        <p:nvSpPr>
          <p:cNvPr id="3" name="Content Placeholder 2"/>
          <p:cNvSpPr>
            <a:spLocks noGrp="1"/>
          </p:cNvSpPr>
          <p:nvPr>
            <p:ph idx="1"/>
          </p:nvPr>
        </p:nvSpPr>
        <p:spPr/>
        <p:txBody>
          <a:bodyPr>
            <a:normAutofit/>
          </a:bodyPr>
          <a:lstStyle/>
          <a:p>
            <a:pPr marL="0" indent="0">
              <a:buNone/>
            </a:pPr>
            <a:r>
              <a:rPr lang="en-US" b="1" dirty="0"/>
              <a:t>(a) </a:t>
            </a:r>
            <a:r>
              <a:rPr lang="en-US" dirty="0"/>
              <a:t>Has the test checking of </a:t>
            </a:r>
            <a:r>
              <a:rPr lang="en-IN" dirty="0"/>
              <a:t>interest/ Discount/ commission/ fees etc. </a:t>
            </a:r>
            <a:r>
              <a:rPr lang="en-US" dirty="0"/>
              <a:t>revealed excess/short credit of a material amount? If so, give details thereof.</a:t>
            </a:r>
          </a:p>
          <a:p>
            <a:pPr marL="0" indent="0">
              <a:buNone/>
            </a:pPr>
            <a:endParaRPr lang="en-IN" dirty="0"/>
          </a:p>
          <a:p>
            <a:pPr marL="0" indent="0">
              <a:buNone/>
            </a:pPr>
            <a:r>
              <a:rPr lang="en-US" b="1" dirty="0"/>
              <a:t>(b) </a:t>
            </a:r>
            <a:r>
              <a:rPr lang="en-US" dirty="0"/>
              <a:t>Has the branch complied with the </a:t>
            </a:r>
            <a:r>
              <a:rPr lang="en-IN" dirty="0"/>
              <a:t>Income Recognition norms prescribed </a:t>
            </a:r>
            <a:r>
              <a:rPr lang="en-US" dirty="0"/>
              <a:t>by R.B.I.? (The Auditor may refer to the instructions of the controlling authorities of the bank regarding charging of </a:t>
            </a:r>
            <a:r>
              <a:rPr lang="en-IN" dirty="0"/>
              <a:t>interest on non-performing assets).</a:t>
            </a:r>
          </a:p>
        </p:txBody>
      </p:sp>
      <p:sp>
        <p:nvSpPr>
          <p:cNvPr id="5" name="Footer Placeholder 4"/>
          <p:cNvSpPr>
            <a:spLocks noGrp="1"/>
          </p:cNvSpPr>
          <p:nvPr>
            <p:ph type="ftr" sz="quarter" idx="11"/>
          </p:nvPr>
        </p:nvSpPr>
        <p:spPr>
          <a:xfrm>
            <a:off x="3976914" y="6041362"/>
            <a:ext cx="2998032" cy="365125"/>
          </a:xfrm>
        </p:spPr>
        <p:txBody>
          <a:bodyPr/>
          <a:lstStyle/>
          <a:p>
            <a:pPr algn="ctr"/>
            <a:r>
              <a:rPr lang="en-IN" sz="1600" b="1" dirty="0"/>
              <a:t>CA PRASHANT TIDKE</a:t>
            </a:r>
          </a:p>
        </p:txBody>
      </p:sp>
    </p:spTree>
    <p:extLst>
      <p:ext uri="{BB962C8B-B14F-4D97-AF65-F5344CB8AC3E}">
        <p14:creationId xmlns:p14="http://schemas.microsoft.com/office/powerpoint/2010/main" val="3188595612"/>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b="1" dirty="0"/>
              <a:t>PROFIT AND LOSS ACCOUNT</a:t>
            </a:r>
            <a:endParaRPr lang="en-IN" dirty="0"/>
          </a:p>
        </p:txBody>
      </p:sp>
      <p:sp>
        <p:nvSpPr>
          <p:cNvPr id="3" name="Content Placeholder 2"/>
          <p:cNvSpPr>
            <a:spLocks noGrp="1"/>
          </p:cNvSpPr>
          <p:nvPr>
            <p:ph idx="1"/>
          </p:nvPr>
        </p:nvSpPr>
        <p:spPr/>
        <p:txBody>
          <a:bodyPr>
            <a:normAutofit/>
          </a:bodyPr>
          <a:lstStyle/>
          <a:p>
            <a:pPr marL="536575" indent="-536575">
              <a:buNone/>
            </a:pPr>
            <a:r>
              <a:rPr lang="en-US" dirty="0"/>
              <a:t>(c)    </a:t>
            </a:r>
            <a:r>
              <a:rPr lang="en-US" sz="2000" dirty="0"/>
              <a:t>Has the test check of interest on deposits revealed any excess/short debit of material amount? If so, give details </a:t>
            </a:r>
            <a:r>
              <a:rPr lang="en-IN" sz="2000" dirty="0"/>
              <a:t>thereof.</a:t>
            </a:r>
          </a:p>
          <a:p>
            <a:pPr marL="536575" indent="-536575">
              <a:buNone/>
            </a:pPr>
            <a:r>
              <a:rPr lang="en-US" sz="2000" dirty="0"/>
              <a:t>(d)    Does the bank have a system of </a:t>
            </a:r>
            <a:r>
              <a:rPr lang="en-IN" sz="2000" dirty="0"/>
              <a:t>estimating and providing interest accrued on  overdue/ matured/ unpaid/ </a:t>
            </a:r>
            <a:r>
              <a:rPr lang="en-US" sz="2000" dirty="0"/>
              <a:t>unclaimed term deposits including in </a:t>
            </a:r>
            <a:r>
              <a:rPr lang="en-IN" sz="2000" dirty="0"/>
              <a:t>respect of deceased depositors?</a:t>
            </a:r>
          </a:p>
          <a:p>
            <a:pPr marL="536575" indent="-536575">
              <a:buNone/>
            </a:pPr>
            <a:r>
              <a:rPr lang="en-US" sz="2000" dirty="0"/>
              <a:t>(e)    Are there any divergent trends in major items of income and expenditure, in </a:t>
            </a:r>
            <a:r>
              <a:rPr lang="en-IN" sz="2000" dirty="0"/>
              <a:t>comparison with corresponding </a:t>
            </a:r>
            <a:r>
              <a:rPr lang="en-US" sz="2000" dirty="0"/>
              <a:t>previous year, which are not satisfactorily explained by the branch? If so, the same may be reported.</a:t>
            </a:r>
            <a:endParaRPr lang="en-IN" sz="2000" dirty="0"/>
          </a:p>
        </p:txBody>
      </p:sp>
      <p:sp>
        <p:nvSpPr>
          <p:cNvPr id="5" name="Footer Placeholder 4"/>
          <p:cNvSpPr>
            <a:spLocks noGrp="1"/>
          </p:cNvSpPr>
          <p:nvPr>
            <p:ph type="ftr" sz="quarter" idx="11"/>
          </p:nvPr>
        </p:nvSpPr>
        <p:spPr>
          <a:xfrm>
            <a:off x="4093028" y="6041362"/>
            <a:ext cx="2881917" cy="365125"/>
          </a:xfrm>
        </p:spPr>
        <p:txBody>
          <a:bodyPr/>
          <a:lstStyle/>
          <a:p>
            <a:pPr algn="ctr"/>
            <a:r>
              <a:rPr lang="en-IN" sz="1600" b="1" dirty="0"/>
              <a:t>CA PRASHANT TIDKE</a:t>
            </a:r>
          </a:p>
        </p:txBody>
      </p:sp>
    </p:spTree>
    <p:extLst>
      <p:ext uri="{BB962C8B-B14F-4D97-AF65-F5344CB8AC3E}">
        <p14:creationId xmlns:p14="http://schemas.microsoft.com/office/powerpoint/2010/main" val="3453641168"/>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319314"/>
            <a:ext cx="8596668" cy="943429"/>
          </a:xfrm>
        </p:spPr>
        <p:txBody>
          <a:bodyPr/>
          <a:lstStyle/>
          <a:p>
            <a:r>
              <a:rPr lang="en-IN" b="1" dirty="0"/>
              <a:t>GENERAL</a:t>
            </a:r>
            <a:endParaRPr lang="en-IN" dirty="0"/>
          </a:p>
        </p:txBody>
      </p:sp>
      <p:sp>
        <p:nvSpPr>
          <p:cNvPr id="3" name="Content Placeholder 2"/>
          <p:cNvSpPr>
            <a:spLocks noGrp="1"/>
          </p:cNvSpPr>
          <p:nvPr>
            <p:ph idx="1"/>
          </p:nvPr>
        </p:nvSpPr>
        <p:spPr>
          <a:xfrm>
            <a:off x="677334" y="1393371"/>
            <a:ext cx="8596668" cy="4647991"/>
          </a:xfrm>
        </p:spPr>
        <p:txBody>
          <a:bodyPr>
            <a:normAutofit/>
          </a:bodyPr>
          <a:lstStyle/>
          <a:p>
            <a:pPr marL="0" indent="0">
              <a:buNone/>
            </a:pPr>
            <a:r>
              <a:rPr lang="en-IN" b="1" dirty="0"/>
              <a:t>1. GOLD/ BULLION / SECURITY ITEMS</a:t>
            </a:r>
          </a:p>
          <a:p>
            <a:pPr marL="0" indent="0">
              <a:buNone/>
            </a:pPr>
            <a:r>
              <a:rPr lang="en-US" dirty="0"/>
              <a:t>(a) Does the system ensure that gold/bullion is in effective joint custody of two or more officials, as per the instructions of the controlling authorities of the bank?</a:t>
            </a:r>
          </a:p>
          <a:p>
            <a:pPr marL="0" indent="0">
              <a:buNone/>
            </a:pPr>
            <a:r>
              <a:rPr lang="en-US" dirty="0"/>
              <a:t>(b) Does the branch maintain adequate records for receipt, issues and balances of gold/bullion and updated regularly? Does the periodic verification reveal any excess/ shortage of stocks as compared to book records and if any discrepancies observed have been promptly reported to controlling authorities of the bank?</a:t>
            </a:r>
          </a:p>
          <a:p>
            <a:pPr marL="0" indent="0">
              <a:buNone/>
            </a:pPr>
            <a:r>
              <a:rPr lang="en-US" b="1" dirty="0"/>
              <a:t>(c) </a:t>
            </a:r>
            <a:r>
              <a:rPr lang="en-US" dirty="0"/>
              <a:t>Does the system of the Bank ensure adequate internal control over issue and custody of security items (Term Deposit Receipts, Drafts, Pay Orders, </a:t>
            </a:r>
            <a:r>
              <a:rPr lang="en-US" dirty="0" err="1"/>
              <a:t>Cheque</a:t>
            </a:r>
            <a:r>
              <a:rPr lang="en-US" dirty="0"/>
              <a:t> </a:t>
            </a:r>
            <a:r>
              <a:rPr lang="en-IN" dirty="0"/>
              <a:t>Books, Traveller's Cheques, Gift </a:t>
            </a:r>
            <a:r>
              <a:rPr lang="en-US" dirty="0" err="1"/>
              <a:t>Cheques</a:t>
            </a:r>
            <a:r>
              <a:rPr lang="en-US" dirty="0"/>
              <a:t>, etc.)? Whether the system is being followed by the branch? Have you come across cases of missing/lost items?</a:t>
            </a:r>
            <a:endParaRPr lang="en-IN" dirty="0"/>
          </a:p>
          <a:p>
            <a:pPr marL="0" indent="0">
              <a:buNone/>
            </a:pPr>
            <a:endParaRPr lang="en-IN" dirty="0"/>
          </a:p>
        </p:txBody>
      </p:sp>
      <p:sp>
        <p:nvSpPr>
          <p:cNvPr id="5" name="Footer Placeholder 4"/>
          <p:cNvSpPr>
            <a:spLocks noGrp="1"/>
          </p:cNvSpPr>
          <p:nvPr>
            <p:ph type="ftr" sz="quarter" idx="11"/>
          </p:nvPr>
        </p:nvSpPr>
        <p:spPr>
          <a:xfrm>
            <a:off x="3730170" y="6041362"/>
            <a:ext cx="3244775" cy="365125"/>
          </a:xfrm>
        </p:spPr>
        <p:txBody>
          <a:bodyPr/>
          <a:lstStyle/>
          <a:p>
            <a:pPr algn="ctr"/>
            <a:r>
              <a:rPr lang="en-IN" sz="1600" dirty="0"/>
              <a:t>CA PRASHANT TIDKE</a:t>
            </a:r>
          </a:p>
        </p:txBody>
      </p:sp>
    </p:spTree>
    <p:extLst>
      <p:ext uri="{BB962C8B-B14F-4D97-AF65-F5344CB8AC3E}">
        <p14:creationId xmlns:p14="http://schemas.microsoft.com/office/powerpoint/2010/main" val="3882923212"/>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362857"/>
            <a:ext cx="8596668" cy="870857"/>
          </a:xfrm>
        </p:spPr>
        <p:txBody>
          <a:bodyPr>
            <a:normAutofit/>
          </a:bodyPr>
          <a:lstStyle/>
          <a:p>
            <a:r>
              <a:rPr lang="en-IN" b="1" dirty="0"/>
              <a:t>GENERAL</a:t>
            </a:r>
            <a:endParaRPr lang="en-IN" dirty="0"/>
          </a:p>
        </p:txBody>
      </p:sp>
      <p:sp>
        <p:nvSpPr>
          <p:cNvPr id="3" name="Content Placeholder 2"/>
          <p:cNvSpPr>
            <a:spLocks noGrp="1"/>
          </p:cNvSpPr>
          <p:nvPr>
            <p:ph idx="1"/>
          </p:nvPr>
        </p:nvSpPr>
        <p:spPr>
          <a:xfrm>
            <a:off x="677334" y="1233715"/>
            <a:ext cx="8596668" cy="4807648"/>
          </a:xfrm>
        </p:spPr>
        <p:txBody>
          <a:bodyPr>
            <a:normAutofit/>
          </a:bodyPr>
          <a:lstStyle/>
          <a:p>
            <a:pPr marL="0" indent="0">
              <a:buNone/>
            </a:pPr>
            <a:r>
              <a:rPr lang="en-IN" b="1" dirty="0"/>
              <a:t>2. Books and Records</a:t>
            </a:r>
            <a:endParaRPr lang="en-US" b="1" dirty="0"/>
          </a:p>
          <a:p>
            <a:pPr marL="0" indent="0">
              <a:buNone/>
            </a:pPr>
            <a:r>
              <a:rPr lang="en-US" b="1" dirty="0"/>
              <a:t>(a) </a:t>
            </a:r>
            <a:r>
              <a:rPr lang="en-US" dirty="0"/>
              <a:t>Whether there are any software / systems (manual or otherwise) used at the branch which are not integrated with the CBS? If yes, give details thereof.</a:t>
            </a:r>
            <a:endParaRPr lang="en-IN" dirty="0"/>
          </a:p>
          <a:p>
            <a:pPr marL="0" indent="0">
              <a:buNone/>
            </a:pPr>
            <a:r>
              <a:rPr lang="en-US" b="1" dirty="0"/>
              <a:t>(b) </a:t>
            </a:r>
            <a:r>
              <a:rPr lang="en-US" dirty="0" err="1"/>
              <a:t>i</a:t>
            </a:r>
            <a:r>
              <a:rPr lang="en-US" dirty="0"/>
              <a:t>) In case the branch has been subjected to IS Audit whether there are any adverse features reported and have a direct or indirect bearing on the branch accounts and are pending compliance? If </a:t>
            </a:r>
            <a:r>
              <a:rPr lang="en-IN" dirty="0"/>
              <a:t>yes give details.</a:t>
            </a:r>
          </a:p>
          <a:p>
            <a:pPr marL="536575" indent="-536575">
              <a:buNone/>
            </a:pPr>
            <a:r>
              <a:rPr lang="en-US" dirty="0"/>
              <a:t>     ii) Whether branch is generating, and verifying exception reports at the periodicity as prescribed by the bank </a:t>
            </a:r>
          </a:p>
          <a:p>
            <a:pPr marL="0" indent="0">
              <a:buNone/>
            </a:pPr>
            <a:endParaRPr lang="en-IN" dirty="0"/>
          </a:p>
          <a:p>
            <a:pPr marL="536575" indent="-536575">
              <a:buNone/>
            </a:pPr>
            <a:r>
              <a:rPr lang="en-US" dirty="0"/>
              <a:t>    iii) Whether the system of bank warrants </a:t>
            </a:r>
            <a:r>
              <a:rPr lang="en-IN" dirty="0"/>
              <a:t>expeditious compliance of daily </a:t>
            </a:r>
            <a:r>
              <a:rPr lang="en-US" dirty="0"/>
              <a:t>exception reports and whether there are any major observations pending such compliance at the year end.</a:t>
            </a:r>
            <a:endParaRPr lang="en-IN" dirty="0"/>
          </a:p>
          <a:p>
            <a:pPr marL="0" indent="0">
              <a:buNone/>
            </a:pPr>
            <a:endParaRPr lang="en-IN" dirty="0"/>
          </a:p>
        </p:txBody>
      </p:sp>
      <p:sp>
        <p:nvSpPr>
          <p:cNvPr id="5" name="Footer Placeholder 4"/>
          <p:cNvSpPr>
            <a:spLocks noGrp="1"/>
          </p:cNvSpPr>
          <p:nvPr>
            <p:ph type="ftr" sz="quarter" idx="11"/>
          </p:nvPr>
        </p:nvSpPr>
        <p:spPr>
          <a:xfrm>
            <a:off x="4107542" y="6041362"/>
            <a:ext cx="2867403" cy="365125"/>
          </a:xfrm>
        </p:spPr>
        <p:txBody>
          <a:bodyPr/>
          <a:lstStyle/>
          <a:p>
            <a:pPr algn="ctr"/>
            <a:r>
              <a:rPr lang="en-IN" sz="1600" b="1" dirty="0"/>
              <a:t>CA PRASHANT TIDKE</a:t>
            </a:r>
          </a:p>
        </p:txBody>
      </p:sp>
    </p:spTree>
    <p:extLst>
      <p:ext uri="{BB962C8B-B14F-4D97-AF65-F5344CB8AC3E}">
        <p14:creationId xmlns:p14="http://schemas.microsoft.com/office/powerpoint/2010/main" val="141108518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8658" name="Rectangle 2"/>
          <p:cNvSpPr>
            <a:spLocks noGrp="1" noChangeArrowheads="1"/>
          </p:cNvSpPr>
          <p:nvPr>
            <p:ph type="title"/>
          </p:nvPr>
        </p:nvSpPr>
        <p:spPr>
          <a:xfrm>
            <a:off x="1992313" y="44451"/>
            <a:ext cx="8229600" cy="981075"/>
          </a:xfrm>
        </p:spPr>
        <p:txBody>
          <a:bodyPr/>
          <a:lstStyle/>
          <a:p>
            <a:pPr algn="l"/>
            <a:r>
              <a:rPr lang="en-US" b="1" dirty="0">
                <a:solidFill>
                  <a:schemeClr val="tx1"/>
                </a:solidFill>
              </a:rPr>
              <a:t>   APPROACH TO LFAR</a:t>
            </a:r>
            <a:endParaRPr lang="en-US" dirty="0">
              <a:solidFill>
                <a:schemeClr val="tx1"/>
              </a:solidFill>
            </a:endParaRPr>
          </a:p>
        </p:txBody>
      </p:sp>
      <p:sp>
        <p:nvSpPr>
          <p:cNvPr id="198659" name="Rectangle 3"/>
          <p:cNvSpPr>
            <a:spLocks noGrp="1" noChangeArrowheads="1"/>
          </p:cNvSpPr>
          <p:nvPr>
            <p:ph type="body" idx="1"/>
          </p:nvPr>
        </p:nvSpPr>
        <p:spPr>
          <a:xfrm>
            <a:off x="677334" y="1494971"/>
            <a:ext cx="8596668" cy="4560905"/>
          </a:xfrm>
        </p:spPr>
        <p:txBody>
          <a:bodyPr/>
          <a:lstStyle/>
          <a:p>
            <a:pPr marL="977900" indent="-520700">
              <a:buNone/>
            </a:pPr>
            <a:endParaRPr lang="en-US" dirty="0">
              <a:latin typeface="Microsoft Tai Le" pitchFamily="34" charset="0"/>
              <a:cs typeface="Microsoft Tai Le" pitchFamily="34" charset="0"/>
            </a:endParaRPr>
          </a:p>
          <a:p>
            <a:pPr marL="977900" indent="-520700">
              <a:spcAft>
                <a:spcPts val="1800"/>
              </a:spcAft>
              <a:buBlip>
                <a:blip r:embed="rId2"/>
              </a:buBlip>
            </a:pPr>
            <a:r>
              <a:rPr lang="en-US" sz="3000" dirty="0">
                <a:latin typeface="Microsoft Tai Le" pitchFamily="34" charset="0"/>
                <a:cs typeface="Microsoft Tai Le" pitchFamily="34" charset="0"/>
              </a:rPr>
              <a:t>Plan LFAR work</a:t>
            </a:r>
          </a:p>
          <a:p>
            <a:pPr marL="977900" indent="-520700">
              <a:spcAft>
                <a:spcPts val="1800"/>
              </a:spcAft>
              <a:buBlip>
                <a:blip r:embed="rId2"/>
              </a:buBlip>
            </a:pPr>
            <a:r>
              <a:rPr lang="en-US" sz="3000" dirty="0">
                <a:latin typeface="Microsoft Tai Le" pitchFamily="34" charset="0"/>
                <a:cs typeface="Microsoft Tai Le" pitchFamily="34" charset="0"/>
              </a:rPr>
              <a:t>Ask information on day one of Audit</a:t>
            </a:r>
          </a:p>
          <a:p>
            <a:pPr marL="977900" indent="-520700">
              <a:spcAft>
                <a:spcPts val="1800"/>
              </a:spcAft>
              <a:buBlip>
                <a:blip r:embed="rId2"/>
              </a:buBlip>
            </a:pPr>
            <a:r>
              <a:rPr lang="en-US" sz="3000" dirty="0">
                <a:latin typeface="Microsoft Tai Le" pitchFamily="34" charset="0"/>
                <a:cs typeface="Microsoft Tai Le" pitchFamily="34" charset="0"/>
              </a:rPr>
              <a:t>Do simultaneously with main audit</a:t>
            </a:r>
          </a:p>
          <a:p>
            <a:pPr marL="977900" indent="-520700">
              <a:spcAft>
                <a:spcPts val="1800"/>
              </a:spcAft>
              <a:buBlip>
                <a:blip r:embed="rId2"/>
              </a:buBlip>
            </a:pPr>
            <a:r>
              <a:rPr lang="en-US" sz="3000" dirty="0">
                <a:latin typeface="Microsoft Tai Le" pitchFamily="34" charset="0"/>
                <a:cs typeface="Microsoft Tai Le" pitchFamily="34" charset="0"/>
              </a:rPr>
              <a:t>No vague or general comments</a:t>
            </a:r>
          </a:p>
        </p:txBody>
      </p:sp>
      <p:sp>
        <p:nvSpPr>
          <p:cNvPr id="7" name="Footer Placeholder 6"/>
          <p:cNvSpPr>
            <a:spLocks noGrp="1"/>
          </p:cNvSpPr>
          <p:nvPr>
            <p:ph type="ftr" sz="quarter" idx="11"/>
          </p:nvPr>
        </p:nvSpPr>
        <p:spPr>
          <a:xfrm>
            <a:off x="4238612" y="6245225"/>
            <a:ext cx="3643338" cy="476250"/>
          </a:xfrm>
        </p:spPr>
        <p:txBody>
          <a:bodyPr/>
          <a:lstStyle/>
          <a:p>
            <a:r>
              <a:rPr lang="es-ES" sz="2000" b="1" dirty="0">
                <a:solidFill>
                  <a:schemeClr val="accent6">
                    <a:lumMod val="75000"/>
                  </a:schemeClr>
                </a:solidFill>
                <a:latin typeface="Microsoft Tai Le" pitchFamily="34" charset="0"/>
                <a:cs typeface="Microsoft Tai Le" pitchFamily="34" charset="0"/>
              </a:rPr>
              <a:t>CA PRASHANT TIDKE</a:t>
            </a:r>
          </a:p>
        </p:txBody>
      </p:sp>
    </p:spTree>
    <p:extLst>
      <p:ext uri="{BB962C8B-B14F-4D97-AF65-F5344CB8AC3E}">
        <p14:creationId xmlns:p14="http://schemas.microsoft.com/office/powerpoint/2010/main" val="3775413361"/>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769257"/>
          </a:xfrm>
        </p:spPr>
        <p:txBody>
          <a:bodyPr/>
          <a:lstStyle/>
          <a:p>
            <a:r>
              <a:rPr lang="en-IN" b="1" dirty="0"/>
              <a:t>GENERAL</a:t>
            </a:r>
            <a:endParaRPr lang="en-IN" dirty="0"/>
          </a:p>
        </p:txBody>
      </p:sp>
      <p:sp>
        <p:nvSpPr>
          <p:cNvPr id="3" name="Content Placeholder 2"/>
          <p:cNvSpPr>
            <a:spLocks noGrp="1"/>
          </p:cNvSpPr>
          <p:nvPr>
            <p:ph idx="1"/>
          </p:nvPr>
        </p:nvSpPr>
        <p:spPr>
          <a:xfrm>
            <a:off x="677334" y="1378857"/>
            <a:ext cx="8596668" cy="4662505"/>
          </a:xfrm>
        </p:spPr>
        <p:txBody>
          <a:bodyPr>
            <a:normAutofit/>
          </a:bodyPr>
          <a:lstStyle/>
          <a:p>
            <a:pPr marL="0" indent="0">
              <a:buNone/>
            </a:pPr>
            <a:endParaRPr lang="en-IN" b="1" dirty="0"/>
          </a:p>
          <a:p>
            <a:pPr marL="0" indent="0">
              <a:buNone/>
            </a:pPr>
            <a:r>
              <a:rPr lang="en-IN" b="1" dirty="0"/>
              <a:t>2. </a:t>
            </a:r>
            <a:r>
              <a:rPr lang="en-IN" sz="2000" b="1" dirty="0"/>
              <a:t>Books and Records.. Contd..</a:t>
            </a:r>
          </a:p>
          <a:p>
            <a:pPr marL="0" indent="0">
              <a:buNone/>
            </a:pPr>
            <a:endParaRPr lang="en-US" sz="2000" b="1" dirty="0"/>
          </a:p>
          <a:p>
            <a:pPr marL="363538" indent="-363538">
              <a:buNone/>
            </a:pPr>
            <a:r>
              <a:rPr lang="en-US" dirty="0"/>
              <a:t>iv) Whether the bank has laid down procedures for manual intervention to system generated data and proper authentication of the related transactions arising there from along with proper audit trail of manual intervention has </a:t>
            </a:r>
            <a:r>
              <a:rPr lang="en-IN" dirty="0"/>
              <a:t>been obtained.</a:t>
            </a:r>
          </a:p>
          <a:p>
            <a:pPr marL="363538" indent="-363538">
              <a:buNone/>
            </a:pPr>
            <a:r>
              <a:rPr lang="en-US" dirty="0"/>
              <a:t>v)  Furnish your comments on data integrity (including data entry, checking correctness/integrity of data, no back ended strategies etc.) which is used for MIS at HO / CO level.</a:t>
            </a:r>
            <a:endParaRPr lang="en-IN" sz="2000" dirty="0"/>
          </a:p>
        </p:txBody>
      </p:sp>
      <p:sp>
        <p:nvSpPr>
          <p:cNvPr id="5" name="Footer Placeholder 4"/>
          <p:cNvSpPr>
            <a:spLocks noGrp="1"/>
          </p:cNvSpPr>
          <p:nvPr>
            <p:ph type="ftr" sz="quarter" idx="11"/>
          </p:nvPr>
        </p:nvSpPr>
        <p:spPr>
          <a:xfrm>
            <a:off x="3439886" y="6041362"/>
            <a:ext cx="3535060" cy="365125"/>
          </a:xfrm>
        </p:spPr>
        <p:txBody>
          <a:bodyPr/>
          <a:lstStyle/>
          <a:p>
            <a:pPr algn="ctr"/>
            <a:r>
              <a:rPr lang="en-IN" sz="1600" b="1" dirty="0"/>
              <a:t>CA PRASHANT TIDKE</a:t>
            </a:r>
            <a:endParaRPr lang="en-IN" dirty="0"/>
          </a:p>
        </p:txBody>
      </p:sp>
    </p:spTree>
    <p:extLst>
      <p:ext uri="{BB962C8B-B14F-4D97-AF65-F5344CB8AC3E}">
        <p14:creationId xmlns:p14="http://schemas.microsoft.com/office/powerpoint/2010/main" val="2734068828"/>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GENERAL</a:t>
            </a:r>
            <a:endParaRPr lang="en-IN" dirty="0"/>
          </a:p>
        </p:txBody>
      </p:sp>
      <p:sp>
        <p:nvSpPr>
          <p:cNvPr id="3" name="Content Placeholder 2"/>
          <p:cNvSpPr>
            <a:spLocks noGrp="1"/>
          </p:cNvSpPr>
          <p:nvPr>
            <p:ph idx="1"/>
          </p:nvPr>
        </p:nvSpPr>
        <p:spPr/>
        <p:txBody>
          <a:bodyPr>
            <a:normAutofit/>
          </a:bodyPr>
          <a:lstStyle/>
          <a:p>
            <a:pPr marL="0" indent="0">
              <a:buNone/>
            </a:pPr>
            <a:r>
              <a:rPr lang="en-IN" sz="2000" b="1" dirty="0"/>
              <a:t>3. Inter-Branch Accounts</a:t>
            </a:r>
          </a:p>
          <a:p>
            <a:pPr marL="0" indent="0">
              <a:buNone/>
            </a:pPr>
            <a:endParaRPr lang="en-US" sz="2000" b="1" dirty="0"/>
          </a:p>
          <a:p>
            <a:pPr marL="0" indent="0">
              <a:buNone/>
            </a:pPr>
            <a:r>
              <a:rPr lang="en-US" sz="2000" dirty="0"/>
              <a:t>Does the branch expeditiously comply </a:t>
            </a:r>
            <a:r>
              <a:rPr lang="en-IN" sz="2000" dirty="0"/>
              <a:t>with/respond to the communications </a:t>
            </a:r>
            <a:r>
              <a:rPr lang="en-US" sz="2000" dirty="0"/>
              <a:t>from the designated cell/Head Office as regards unmatched transactions? As at the year-end are there any un-</a:t>
            </a:r>
            <a:r>
              <a:rPr lang="en-IN" sz="2000" dirty="0"/>
              <a:t>responded/un-complied queries or </a:t>
            </a:r>
            <a:r>
              <a:rPr lang="en-US" sz="2000" dirty="0"/>
              <a:t>communications beyond 7 days? If so, </a:t>
            </a:r>
            <a:r>
              <a:rPr lang="en-IN" sz="2000" dirty="0"/>
              <a:t>give details?</a:t>
            </a:r>
          </a:p>
        </p:txBody>
      </p:sp>
      <p:sp>
        <p:nvSpPr>
          <p:cNvPr id="5" name="Footer Placeholder 4"/>
          <p:cNvSpPr>
            <a:spLocks noGrp="1"/>
          </p:cNvSpPr>
          <p:nvPr>
            <p:ph type="ftr" sz="quarter" idx="11"/>
          </p:nvPr>
        </p:nvSpPr>
        <p:spPr>
          <a:xfrm>
            <a:off x="3207656" y="6041362"/>
            <a:ext cx="3767289" cy="365125"/>
          </a:xfrm>
        </p:spPr>
        <p:txBody>
          <a:bodyPr/>
          <a:lstStyle/>
          <a:p>
            <a:pPr algn="ctr"/>
            <a:r>
              <a:rPr lang="en-IN" sz="1600" b="1" dirty="0"/>
              <a:t>CA PRASHANT TIDKE</a:t>
            </a:r>
          </a:p>
        </p:txBody>
      </p:sp>
    </p:spTree>
    <p:extLst>
      <p:ext uri="{BB962C8B-B14F-4D97-AF65-F5344CB8AC3E}">
        <p14:creationId xmlns:p14="http://schemas.microsoft.com/office/powerpoint/2010/main" val="1572719346"/>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391886"/>
            <a:ext cx="8596668" cy="783771"/>
          </a:xfrm>
        </p:spPr>
        <p:txBody>
          <a:bodyPr>
            <a:normAutofit/>
          </a:bodyPr>
          <a:lstStyle/>
          <a:p>
            <a:r>
              <a:rPr lang="en-US" dirty="0"/>
              <a:t>GENERAL</a:t>
            </a:r>
            <a:endParaRPr lang="en-IN" dirty="0"/>
          </a:p>
        </p:txBody>
      </p:sp>
      <p:sp>
        <p:nvSpPr>
          <p:cNvPr id="3" name="Content Placeholder 2"/>
          <p:cNvSpPr>
            <a:spLocks noGrp="1"/>
          </p:cNvSpPr>
          <p:nvPr>
            <p:ph idx="1"/>
          </p:nvPr>
        </p:nvSpPr>
        <p:spPr>
          <a:xfrm>
            <a:off x="866020" y="1175657"/>
            <a:ext cx="8596668" cy="4865705"/>
          </a:xfrm>
        </p:spPr>
        <p:txBody>
          <a:bodyPr>
            <a:normAutofit fontScale="92500" lnSpcReduction="10000"/>
          </a:bodyPr>
          <a:lstStyle/>
          <a:p>
            <a:pPr marL="0" indent="0">
              <a:buNone/>
            </a:pPr>
            <a:r>
              <a:rPr lang="en-IN" sz="2000" b="1" dirty="0"/>
              <a:t>4. Frauds</a:t>
            </a:r>
            <a:endParaRPr lang="en-US" sz="2000" b="1" dirty="0"/>
          </a:p>
          <a:p>
            <a:pPr marL="0" indent="0">
              <a:buNone/>
            </a:pPr>
            <a:r>
              <a:rPr lang="en-IN" sz="2000" dirty="0"/>
              <a:t>Furnish particulars of:</a:t>
            </a:r>
          </a:p>
          <a:p>
            <a:pPr marL="363538" indent="-363538">
              <a:buNone/>
            </a:pPr>
            <a:r>
              <a:rPr lang="en-IN" sz="2000" dirty="0"/>
              <a:t>(</a:t>
            </a:r>
            <a:r>
              <a:rPr lang="en-IN" sz="2000" dirty="0" err="1"/>
              <a:t>i</a:t>
            </a:r>
            <a:r>
              <a:rPr lang="en-IN" sz="2000" dirty="0"/>
              <a:t>) Frauds detected/classified but </a:t>
            </a:r>
            <a:r>
              <a:rPr lang="en-US" sz="2000" dirty="0"/>
              <a:t>confirmation of reporting to RBI not available on record at branch.</a:t>
            </a:r>
            <a:endParaRPr lang="en-IN" sz="2000" dirty="0"/>
          </a:p>
          <a:p>
            <a:pPr marL="363538" indent="-363538">
              <a:buNone/>
            </a:pPr>
            <a:r>
              <a:rPr lang="en-US" sz="2000" dirty="0"/>
              <a:t>(ii) Whether any suspected or likely fraud cases are reported by branch to higher office during the year? If yes, provide the details thereof related to </a:t>
            </a:r>
            <a:r>
              <a:rPr lang="en-IN" sz="2000" dirty="0"/>
              <a:t>status of investigation.</a:t>
            </a:r>
          </a:p>
          <a:p>
            <a:pPr marL="363538" indent="-363538">
              <a:buNone/>
            </a:pPr>
            <a:r>
              <a:rPr lang="en-US" sz="2000" dirty="0"/>
              <a:t>(iii) In respect of fraud, based on your </a:t>
            </a:r>
            <a:r>
              <a:rPr lang="en-IN" sz="2000" dirty="0"/>
              <a:t>overall observation, please provide </a:t>
            </a:r>
            <a:r>
              <a:rPr lang="en-US" sz="2000" dirty="0"/>
              <a:t>your comments on the potential risk areas which might lead to </a:t>
            </a:r>
            <a:r>
              <a:rPr lang="en-IN" sz="2000" dirty="0"/>
              <a:t>perpetuation of fraud (e.g. falsification of accounts/false representation by the borrower; misappropriation of funds especially through related party/ shell company transactions; forgery and fabrication of financial documents like invoices, debtor </a:t>
            </a:r>
            <a:r>
              <a:rPr lang="en-US" sz="2000" dirty="0"/>
              <a:t>lists, stock statements, trade credit </a:t>
            </a:r>
            <a:r>
              <a:rPr lang="en-IN" sz="2000" dirty="0"/>
              <a:t>documents, shipping bills, work orders and encumbrance certificates </a:t>
            </a:r>
            <a:r>
              <a:rPr lang="en-US" sz="2000" dirty="0"/>
              <a:t>and avail credit; </a:t>
            </a:r>
            <a:endParaRPr lang="en-IN" sz="2000" dirty="0"/>
          </a:p>
          <a:p>
            <a:pPr marL="363538" indent="-363538">
              <a:buNone/>
            </a:pPr>
            <a:endParaRPr lang="en-IN" sz="2000" dirty="0"/>
          </a:p>
        </p:txBody>
      </p:sp>
      <p:sp>
        <p:nvSpPr>
          <p:cNvPr id="5" name="Footer Placeholder 4"/>
          <p:cNvSpPr>
            <a:spLocks noGrp="1"/>
          </p:cNvSpPr>
          <p:nvPr>
            <p:ph type="ftr" sz="quarter" idx="11"/>
          </p:nvPr>
        </p:nvSpPr>
        <p:spPr>
          <a:xfrm>
            <a:off x="3033486" y="6041362"/>
            <a:ext cx="3941460" cy="365125"/>
          </a:xfrm>
        </p:spPr>
        <p:txBody>
          <a:bodyPr/>
          <a:lstStyle/>
          <a:p>
            <a:pPr algn="ctr"/>
            <a:r>
              <a:rPr lang="en-IN" sz="1600" dirty="0"/>
              <a:t>CA PRASHANT TIDKE</a:t>
            </a:r>
          </a:p>
        </p:txBody>
      </p:sp>
    </p:spTree>
    <p:extLst>
      <p:ext uri="{BB962C8B-B14F-4D97-AF65-F5344CB8AC3E}">
        <p14:creationId xmlns:p14="http://schemas.microsoft.com/office/powerpoint/2010/main" val="814340637"/>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986971"/>
          </a:xfrm>
        </p:spPr>
        <p:txBody>
          <a:bodyPr/>
          <a:lstStyle/>
          <a:p>
            <a:r>
              <a:rPr lang="en-US" dirty="0"/>
              <a:t>GENERAL</a:t>
            </a:r>
            <a:endParaRPr lang="en-IN" dirty="0"/>
          </a:p>
        </p:txBody>
      </p:sp>
      <p:sp>
        <p:nvSpPr>
          <p:cNvPr id="3" name="Content Placeholder 2"/>
          <p:cNvSpPr>
            <a:spLocks noGrp="1"/>
          </p:cNvSpPr>
          <p:nvPr>
            <p:ph idx="1"/>
          </p:nvPr>
        </p:nvSpPr>
        <p:spPr>
          <a:xfrm>
            <a:off x="677334" y="1596571"/>
            <a:ext cx="8596668" cy="4444791"/>
          </a:xfrm>
        </p:spPr>
        <p:txBody>
          <a:bodyPr>
            <a:noAutofit/>
          </a:bodyPr>
          <a:lstStyle/>
          <a:p>
            <a:pPr marL="0" indent="0">
              <a:buNone/>
            </a:pPr>
            <a:r>
              <a:rPr lang="en-IN" sz="2000" b="1" dirty="0"/>
              <a:t>4. Frauds</a:t>
            </a:r>
            <a:endParaRPr lang="en-US" sz="2000" b="1" dirty="0"/>
          </a:p>
          <a:p>
            <a:pPr marL="0" indent="0">
              <a:buNone/>
            </a:pPr>
            <a:r>
              <a:rPr lang="en-IN" dirty="0"/>
              <a:t>Furnish particulars of:</a:t>
            </a:r>
          </a:p>
          <a:p>
            <a:pPr marL="0" indent="0">
              <a:buNone/>
            </a:pPr>
            <a:r>
              <a:rPr lang="en-US" dirty="0"/>
              <a:t>iii) </a:t>
            </a:r>
            <a:r>
              <a:rPr lang="en-US" dirty="0" err="1"/>
              <a:t>Contd</a:t>
            </a:r>
            <a:r>
              <a:rPr lang="en-US" dirty="0"/>
              <a:t>….</a:t>
            </a:r>
          </a:p>
          <a:p>
            <a:pPr marL="0" indent="0">
              <a:buNone/>
            </a:pPr>
            <a:r>
              <a:rPr lang="en-US" dirty="0"/>
              <a:t>Use of current </a:t>
            </a:r>
            <a:r>
              <a:rPr lang="en-IN" dirty="0"/>
              <a:t>accounts outside consortium where </a:t>
            </a:r>
            <a:r>
              <a:rPr lang="en-US" dirty="0"/>
              <a:t>Trust and Retention Account (TRA) is maintained, to divert funds; List  of Debtors/ Creditors were being fabricated and receivables were not followed up/ write off of debt of </a:t>
            </a:r>
            <a:r>
              <a:rPr lang="en-IN" dirty="0"/>
              <a:t>related parties; Fake export/shipping bill, etc.; Over </a:t>
            </a:r>
            <a:r>
              <a:rPr lang="en-US" dirty="0"/>
              <a:t>statement of  invoice amounts, stock </a:t>
            </a:r>
            <a:r>
              <a:rPr lang="en-IN" dirty="0"/>
              <a:t>statements, shipping bills, turnover; </a:t>
            </a:r>
            <a:r>
              <a:rPr lang="en-US" dirty="0"/>
              <a:t>fly by night operations –including the cases where vendors, related/ </a:t>
            </a:r>
            <a:r>
              <a:rPr lang="en-IN" dirty="0"/>
              <a:t>associate parties, manufacturing units etc. aren’t available on the registered addresses; Round Tripping of funds, etc.)</a:t>
            </a:r>
          </a:p>
          <a:p>
            <a:pPr marL="0" indent="0">
              <a:buNone/>
            </a:pPr>
            <a:r>
              <a:rPr lang="en-US" dirty="0"/>
              <a:t>(iv) Whether the system of Early </a:t>
            </a:r>
            <a:r>
              <a:rPr lang="en-IN" dirty="0"/>
              <a:t>Warning Framework is working </a:t>
            </a:r>
            <a:r>
              <a:rPr lang="en-US" dirty="0"/>
              <a:t>effectively and, as required, the early warning signals form the basis for classifying an account as RFA.</a:t>
            </a:r>
            <a:endParaRPr lang="en-IN" dirty="0"/>
          </a:p>
          <a:p>
            <a:pPr marL="0" indent="0">
              <a:buNone/>
            </a:pPr>
            <a:endParaRPr lang="en-IN" sz="2000" dirty="0"/>
          </a:p>
        </p:txBody>
      </p:sp>
      <p:sp>
        <p:nvSpPr>
          <p:cNvPr id="5" name="Footer Placeholder 4"/>
          <p:cNvSpPr>
            <a:spLocks noGrp="1"/>
          </p:cNvSpPr>
          <p:nvPr>
            <p:ph type="ftr" sz="quarter" idx="11"/>
          </p:nvPr>
        </p:nvSpPr>
        <p:spPr>
          <a:xfrm>
            <a:off x="4049486" y="6041362"/>
            <a:ext cx="2925460" cy="365125"/>
          </a:xfrm>
        </p:spPr>
        <p:txBody>
          <a:bodyPr/>
          <a:lstStyle/>
          <a:p>
            <a:pPr algn="ctr"/>
            <a:r>
              <a:rPr lang="en-IN" sz="1600" b="1" dirty="0"/>
              <a:t>CA PRASHANT TIDKE</a:t>
            </a:r>
          </a:p>
        </p:txBody>
      </p:sp>
    </p:spTree>
    <p:extLst>
      <p:ext uri="{BB962C8B-B14F-4D97-AF65-F5344CB8AC3E}">
        <p14:creationId xmlns:p14="http://schemas.microsoft.com/office/powerpoint/2010/main" val="2827021135"/>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GENERAL</a:t>
            </a:r>
            <a:endParaRPr lang="en-IN" dirty="0"/>
          </a:p>
        </p:txBody>
      </p:sp>
      <p:sp>
        <p:nvSpPr>
          <p:cNvPr id="3" name="Content Placeholder 2"/>
          <p:cNvSpPr>
            <a:spLocks noGrp="1"/>
          </p:cNvSpPr>
          <p:nvPr>
            <p:ph idx="1"/>
          </p:nvPr>
        </p:nvSpPr>
        <p:spPr/>
        <p:txBody>
          <a:bodyPr>
            <a:normAutofit/>
          </a:bodyPr>
          <a:lstStyle/>
          <a:p>
            <a:pPr marL="261938" indent="-261938">
              <a:buNone/>
            </a:pPr>
            <a:r>
              <a:rPr lang="en-IN" b="1" dirty="0"/>
              <a:t>5. Implementation of KYCAML guidelines</a:t>
            </a:r>
          </a:p>
          <a:p>
            <a:pPr marL="261938" indent="-261938">
              <a:buNone/>
            </a:pPr>
            <a:endParaRPr lang="en-US" b="1" dirty="0"/>
          </a:p>
          <a:p>
            <a:pPr marL="174625" indent="0">
              <a:buNone/>
            </a:pPr>
            <a:r>
              <a:rPr lang="en-US" dirty="0"/>
              <a:t>Whether the branch has adequate systems and processes, as required, to </a:t>
            </a:r>
            <a:r>
              <a:rPr lang="en-IN" dirty="0"/>
              <a:t>ensure adherence to KYC/AML </a:t>
            </a:r>
            <a:r>
              <a:rPr lang="en-US" dirty="0"/>
              <a:t>guidelines towards prevention of money </a:t>
            </a:r>
            <a:r>
              <a:rPr lang="en-IN" dirty="0"/>
              <a:t>laundering and terrorist financing</a:t>
            </a:r>
          </a:p>
          <a:p>
            <a:pPr marL="174625" indent="188913">
              <a:buNone/>
            </a:pPr>
            <a:endParaRPr lang="en-IN" dirty="0"/>
          </a:p>
          <a:p>
            <a:pPr marL="174625" indent="0">
              <a:buNone/>
            </a:pPr>
            <a:r>
              <a:rPr lang="en-US" dirty="0"/>
              <a:t>Whether the branch followed the KYC/AML guidelines based on the test check carried out by the branch auditors</a:t>
            </a:r>
            <a:endParaRPr lang="en-IN" dirty="0"/>
          </a:p>
        </p:txBody>
      </p:sp>
      <p:sp>
        <p:nvSpPr>
          <p:cNvPr id="5" name="Footer Placeholder 4"/>
          <p:cNvSpPr>
            <a:spLocks noGrp="1"/>
          </p:cNvSpPr>
          <p:nvPr>
            <p:ph type="ftr" sz="quarter" idx="11"/>
          </p:nvPr>
        </p:nvSpPr>
        <p:spPr>
          <a:xfrm>
            <a:off x="3556000" y="6041362"/>
            <a:ext cx="3418946" cy="365125"/>
          </a:xfrm>
        </p:spPr>
        <p:txBody>
          <a:bodyPr/>
          <a:lstStyle/>
          <a:p>
            <a:pPr algn="ctr"/>
            <a:r>
              <a:rPr lang="en-IN" sz="1600" b="1" dirty="0"/>
              <a:t>CA PRASHANT TIDKE</a:t>
            </a:r>
          </a:p>
        </p:txBody>
      </p:sp>
    </p:spTree>
    <p:extLst>
      <p:ext uri="{BB962C8B-B14F-4D97-AF65-F5344CB8AC3E}">
        <p14:creationId xmlns:p14="http://schemas.microsoft.com/office/powerpoint/2010/main" val="417903404"/>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GENERAL</a:t>
            </a:r>
            <a:endParaRPr lang="en-IN" dirty="0"/>
          </a:p>
        </p:txBody>
      </p:sp>
      <p:sp>
        <p:nvSpPr>
          <p:cNvPr id="3" name="Content Placeholder 2"/>
          <p:cNvSpPr>
            <a:spLocks noGrp="1"/>
          </p:cNvSpPr>
          <p:nvPr>
            <p:ph idx="1"/>
          </p:nvPr>
        </p:nvSpPr>
        <p:spPr/>
        <p:txBody>
          <a:bodyPr>
            <a:normAutofit/>
          </a:bodyPr>
          <a:lstStyle/>
          <a:p>
            <a:pPr marL="261938" indent="-261938">
              <a:buNone/>
            </a:pPr>
            <a:r>
              <a:rPr lang="en-IN" sz="2000" b="1" dirty="0"/>
              <a:t>6. Management Information System</a:t>
            </a:r>
          </a:p>
          <a:p>
            <a:pPr marL="261938" indent="-261938">
              <a:buNone/>
            </a:pPr>
            <a:endParaRPr lang="en-US" sz="2000" b="1" dirty="0"/>
          </a:p>
          <a:p>
            <a:pPr marL="0" indent="0">
              <a:buNone/>
            </a:pPr>
            <a:r>
              <a:rPr lang="en-US" sz="2000" b="1" dirty="0"/>
              <a:t>(a) </a:t>
            </a:r>
            <a:r>
              <a:rPr lang="en-US" sz="2000" dirty="0"/>
              <a:t>Whether the branch has the proper systems and procedures to ensure data integrity relating to all data inputs which are to be used for MIS at corporate office level and for </a:t>
            </a:r>
            <a:r>
              <a:rPr lang="en-IN" sz="2000" dirty="0"/>
              <a:t>supervisory reporting purposes. Have </a:t>
            </a:r>
            <a:r>
              <a:rPr lang="en-US" sz="2000" dirty="0"/>
              <a:t>you come across any instances where </a:t>
            </a:r>
            <a:r>
              <a:rPr lang="en-IN" sz="2000" dirty="0"/>
              <a:t>data integrity was compromised?</a:t>
            </a:r>
            <a:endParaRPr lang="en-US" sz="2000" b="1" dirty="0"/>
          </a:p>
        </p:txBody>
      </p:sp>
      <p:sp>
        <p:nvSpPr>
          <p:cNvPr id="5" name="Footer Placeholder 4"/>
          <p:cNvSpPr>
            <a:spLocks noGrp="1"/>
          </p:cNvSpPr>
          <p:nvPr>
            <p:ph type="ftr" sz="quarter" idx="11"/>
          </p:nvPr>
        </p:nvSpPr>
        <p:spPr>
          <a:xfrm>
            <a:off x="3585028" y="6041362"/>
            <a:ext cx="3389917" cy="365125"/>
          </a:xfrm>
        </p:spPr>
        <p:txBody>
          <a:bodyPr/>
          <a:lstStyle/>
          <a:p>
            <a:pPr algn="ctr"/>
            <a:r>
              <a:rPr lang="en-IN" sz="1600" b="1" dirty="0"/>
              <a:t>CA PRASHANT TIDKE</a:t>
            </a:r>
          </a:p>
        </p:txBody>
      </p:sp>
    </p:spTree>
    <p:extLst>
      <p:ext uri="{BB962C8B-B14F-4D97-AF65-F5344CB8AC3E}">
        <p14:creationId xmlns:p14="http://schemas.microsoft.com/office/powerpoint/2010/main" val="3707227616"/>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GENERAL</a:t>
            </a:r>
            <a:endParaRPr lang="en-IN" dirty="0"/>
          </a:p>
        </p:txBody>
      </p:sp>
      <p:sp>
        <p:nvSpPr>
          <p:cNvPr id="3" name="Content Placeholder 2"/>
          <p:cNvSpPr>
            <a:spLocks noGrp="1"/>
          </p:cNvSpPr>
          <p:nvPr>
            <p:ph idx="1"/>
          </p:nvPr>
        </p:nvSpPr>
        <p:spPr>
          <a:xfrm>
            <a:off x="677334" y="2160590"/>
            <a:ext cx="8596668" cy="3703182"/>
          </a:xfrm>
        </p:spPr>
        <p:txBody>
          <a:bodyPr>
            <a:normAutofit/>
          </a:bodyPr>
          <a:lstStyle/>
          <a:p>
            <a:pPr marL="261938" indent="-261938">
              <a:buNone/>
            </a:pPr>
            <a:r>
              <a:rPr lang="en-IN" b="1" dirty="0"/>
              <a:t>7</a:t>
            </a:r>
            <a:r>
              <a:rPr lang="en-IN" sz="2000" b="1" dirty="0"/>
              <a:t>. Miscellaneous</a:t>
            </a:r>
            <a:endParaRPr lang="en-US" sz="2000" b="1" dirty="0"/>
          </a:p>
          <a:p>
            <a:pPr marL="0" indent="0">
              <a:buNone/>
            </a:pPr>
            <a:r>
              <a:rPr lang="en-US" sz="2000" b="1" dirty="0"/>
              <a:t>(a) </a:t>
            </a:r>
            <a:r>
              <a:rPr lang="en-US" sz="2000" dirty="0"/>
              <a:t>In framing your audit report/LFAR, have you considered the major adverse comments arising out of the latest </a:t>
            </a:r>
            <a:r>
              <a:rPr lang="en-IN" sz="2000" dirty="0"/>
              <a:t>reports such as:</a:t>
            </a:r>
          </a:p>
          <a:p>
            <a:pPr marL="0" indent="0">
              <a:buNone/>
            </a:pPr>
            <a:r>
              <a:rPr lang="en-US" sz="2000" dirty="0" err="1"/>
              <a:t>i</a:t>
            </a:r>
            <a:r>
              <a:rPr lang="en-US" sz="2000" dirty="0"/>
              <a:t>) Previous year’s Branch Audit Report / </a:t>
            </a:r>
            <a:r>
              <a:rPr lang="en-IN" sz="2000" dirty="0"/>
              <a:t>LFAR;</a:t>
            </a:r>
          </a:p>
          <a:p>
            <a:pPr marL="0" indent="0">
              <a:buNone/>
            </a:pPr>
            <a:r>
              <a:rPr lang="fr-FR" sz="2000" dirty="0"/>
              <a:t>ii) </a:t>
            </a:r>
            <a:r>
              <a:rPr lang="fr-FR" sz="2000" dirty="0" err="1"/>
              <a:t>Internal</a:t>
            </a:r>
            <a:r>
              <a:rPr lang="fr-FR" sz="2000" dirty="0"/>
              <a:t> audit/ Snap Audit/ concurrent </a:t>
            </a:r>
            <a:r>
              <a:rPr lang="en-IN" sz="2000" dirty="0"/>
              <a:t>audit report(s);</a:t>
            </a:r>
          </a:p>
          <a:p>
            <a:pPr marL="0" indent="0">
              <a:buNone/>
            </a:pPr>
            <a:r>
              <a:rPr lang="en-IN" sz="2000" dirty="0"/>
              <a:t>iii) Credit Audit Report;</a:t>
            </a:r>
          </a:p>
          <a:p>
            <a:pPr marL="0" indent="0">
              <a:buNone/>
            </a:pPr>
            <a:r>
              <a:rPr lang="en-IN" sz="2000" dirty="0"/>
              <a:t>iv) Stock audit Report;</a:t>
            </a:r>
            <a:endParaRPr lang="en-US" sz="2000" b="1" dirty="0"/>
          </a:p>
        </p:txBody>
      </p:sp>
      <p:sp>
        <p:nvSpPr>
          <p:cNvPr id="5" name="Footer Placeholder 4"/>
          <p:cNvSpPr>
            <a:spLocks noGrp="1"/>
          </p:cNvSpPr>
          <p:nvPr>
            <p:ph type="ftr" sz="quarter" idx="11"/>
          </p:nvPr>
        </p:nvSpPr>
        <p:spPr>
          <a:xfrm>
            <a:off x="3541486" y="6041362"/>
            <a:ext cx="3433460" cy="365125"/>
          </a:xfrm>
        </p:spPr>
        <p:txBody>
          <a:bodyPr/>
          <a:lstStyle/>
          <a:p>
            <a:pPr algn="ctr"/>
            <a:r>
              <a:rPr lang="en-IN" sz="1600" b="1" dirty="0"/>
              <a:t>CA PRASHANT TIDKE</a:t>
            </a:r>
          </a:p>
        </p:txBody>
      </p:sp>
    </p:spTree>
    <p:extLst>
      <p:ext uri="{BB962C8B-B14F-4D97-AF65-F5344CB8AC3E}">
        <p14:creationId xmlns:p14="http://schemas.microsoft.com/office/powerpoint/2010/main" val="129924531"/>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GENERAL</a:t>
            </a:r>
            <a:endParaRPr lang="en-IN" dirty="0"/>
          </a:p>
        </p:txBody>
      </p:sp>
      <p:sp>
        <p:nvSpPr>
          <p:cNvPr id="3" name="Content Placeholder 2"/>
          <p:cNvSpPr>
            <a:spLocks noGrp="1"/>
          </p:cNvSpPr>
          <p:nvPr>
            <p:ph idx="1"/>
          </p:nvPr>
        </p:nvSpPr>
        <p:spPr/>
        <p:txBody>
          <a:bodyPr>
            <a:normAutofit fontScale="92500" lnSpcReduction="10000"/>
          </a:bodyPr>
          <a:lstStyle/>
          <a:p>
            <a:pPr marL="261938" indent="-261938">
              <a:buNone/>
            </a:pPr>
            <a:r>
              <a:rPr lang="en-IN" b="1" dirty="0"/>
              <a:t>7. Miscellaneous… Contd..</a:t>
            </a:r>
            <a:endParaRPr lang="en-US" sz="2000" b="1" dirty="0"/>
          </a:p>
          <a:p>
            <a:pPr marL="0" indent="0">
              <a:buNone/>
            </a:pPr>
            <a:r>
              <a:rPr lang="en-US" dirty="0"/>
              <a:t>v) RBI Inspection Report, if such </a:t>
            </a:r>
            <a:r>
              <a:rPr lang="en-IN" dirty="0"/>
              <a:t>inspection took place;</a:t>
            </a:r>
          </a:p>
          <a:p>
            <a:pPr marL="0" indent="0">
              <a:buNone/>
            </a:pPr>
            <a:r>
              <a:rPr lang="en-US" dirty="0"/>
              <a:t>vi) Income and Expenditure (Revenue) </a:t>
            </a:r>
            <a:r>
              <a:rPr lang="en-IN" dirty="0"/>
              <a:t>Audit;</a:t>
            </a:r>
          </a:p>
          <a:p>
            <a:pPr marL="0" indent="0">
              <a:buNone/>
            </a:pPr>
            <a:r>
              <a:rPr lang="en-IN" dirty="0"/>
              <a:t>vii) IS/IT/Computer/Systems Audit; and </a:t>
            </a:r>
          </a:p>
          <a:p>
            <a:pPr marL="0" indent="0">
              <a:buNone/>
            </a:pPr>
            <a:r>
              <a:rPr lang="en-IN" dirty="0"/>
              <a:t>viii) Any special inspection / investigation report?</a:t>
            </a:r>
          </a:p>
          <a:p>
            <a:r>
              <a:rPr lang="en-US" dirty="0"/>
              <a:t>(b)Are there any other matters, which you, as branch auditor, would like to bring to the notice of the  management or the </a:t>
            </a:r>
            <a:r>
              <a:rPr lang="en-IN" dirty="0"/>
              <a:t>Statutory Central Auditors?</a:t>
            </a:r>
            <a:r>
              <a:rPr lang="en-US" dirty="0"/>
              <a:t> Are there any other matters, which you,</a:t>
            </a:r>
          </a:p>
          <a:p>
            <a:r>
              <a:rPr lang="en-US" dirty="0"/>
              <a:t>as branch auditor, would like to bring to</a:t>
            </a:r>
          </a:p>
          <a:p>
            <a:r>
              <a:rPr lang="en-US" dirty="0"/>
              <a:t>the notice of the management or the</a:t>
            </a:r>
          </a:p>
          <a:p>
            <a:r>
              <a:rPr lang="en-IN" dirty="0"/>
              <a:t>Statutory Central Auditors?</a:t>
            </a:r>
            <a:endParaRPr lang="en-US" sz="2000" b="1" dirty="0"/>
          </a:p>
        </p:txBody>
      </p:sp>
      <p:sp>
        <p:nvSpPr>
          <p:cNvPr id="5" name="Footer Placeholder 4"/>
          <p:cNvSpPr>
            <a:spLocks noGrp="1"/>
          </p:cNvSpPr>
          <p:nvPr>
            <p:ph type="ftr" sz="quarter" idx="11"/>
          </p:nvPr>
        </p:nvSpPr>
        <p:spPr>
          <a:xfrm>
            <a:off x="3759200" y="6041362"/>
            <a:ext cx="3215746" cy="365125"/>
          </a:xfrm>
        </p:spPr>
        <p:txBody>
          <a:bodyPr/>
          <a:lstStyle/>
          <a:p>
            <a:pPr algn="ctr"/>
            <a:r>
              <a:rPr lang="en-IN" sz="1600" b="1" dirty="0"/>
              <a:t>CA PRASHANT TIDKE</a:t>
            </a:r>
          </a:p>
        </p:txBody>
      </p:sp>
    </p:spTree>
    <p:extLst>
      <p:ext uri="{BB962C8B-B14F-4D97-AF65-F5344CB8AC3E}">
        <p14:creationId xmlns:p14="http://schemas.microsoft.com/office/powerpoint/2010/main" val="3789178532"/>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981200" y="785796"/>
            <a:ext cx="8229600" cy="4250662"/>
          </a:xfrm>
        </p:spPr>
        <p:txBody>
          <a:bodyPr/>
          <a:lstStyle/>
          <a:p>
            <a:pPr marL="0" indent="0" algn="ctr">
              <a:buNone/>
            </a:pPr>
            <a:r>
              <a:rPr lang="en-US" dirty="0"/>
              <a:t>CA PRASHANT TIDKE</a:t>
            </a:r>
          </a:p>
          <a:p>
            <a:pPr marL="0" indent="0" algn="ctr">
              <a:buNone/>
            </a:pPr>
            <a:r>
              <a:rPr lang="en-US" dirty="0"/>
              <a:t>P G JOSHI &amp; CO LLP, PUNE OFFICE</a:t>
            </a:r>
          </a:p>
          <a:p>
            <a:pPr marL="0" indent="0" algn="ctr">
              <a:buNone/>
            </a:pPr>
            <a:r>
              <a:rPr lang="en-US" dirty="0"/>
              <a:t>MOBILE NUMBER -9890634915</a:t>
            </a:r>
          </a:p>
          <a:p>
            <a:pPr marL="0" indent="0" algn="ctr">
              <a:buNone/>
            </a:pPr>
            <a:r>
              <a:rPr lang="en-US" dirty="0"/>
              <a:t>E MAIL – prashant.tidke@pgjco.com</a:t>
            </a:r>
          </a:p>
        </p:txBody>
      </p:sp>
      <p:sp>
        <p:nvSpPr>
          <p:cNvPr id="4" name="Footer Placeholder 3"/>
          <p:cNvSpPr>
            <a:spLocks noGrp="1"/>
          </p:cNvSpPr>
          <p:nvPr>
            <p:ph type="ftr" sz="quarter" idx="11"/>
          </p:nvPr>
        </p:nvSpPr>
        <p:spPr>
          <a:xfrm>
            <a:off x="4738678" y="6143644"/>
            <a:ext cx="3643338" cy="476250"/>
          </a:xfrm>
        </p:spPr>
        <p:txBody>
          <a:bodyPr/>
          <a:lstStyle/>
          <a:p>
            <a:r>
              <a:rPr lang="es-ES" sz="2000" b="1" dirty="0">
                <a:solidFill>
                  <a:schemeClr val="accent6">
                    <a:lumMod val="75000"/>
                  </a:schemeClr>
                </a:solidFill>
                <a:latin typeface="Microsoft Tai Le" pitchFamily="34" charset="0"/>
                <a:cs typeface="Microsoft Tai Le" pitchFamily="34" charset="0"/>
              </a:rPr>
              <a:t>CA PRASHANT TIDKE</a:t>
            </a:r>
          </a:p>
        </p:txBody>
      </p:sp>
      <p:sp>
        <p:nvSpPr>
          <p:cNvPr id="6" name="Rectangle 5"/>
          <p:cNvSpPr/>
          <p:nvPr/>
        </p:nvSpPr>
        <p:spPr>
          <a:xfrm>
            <a:off x="3595670" y="3071810"/>
            <a:ext cx="5380640" cy="1107996"/>
          </a:xfrm>
          <a:prstGeom prst="rect">
            <a:avLst/>
          </a:prstGeom>
          <a:noFill/>
        </p:spPr>
        <p:txBody>
          <a:bodyPr wrap="none" lIns="91440" tIns="45720" rIns="91440" bIns="45720">
            <a:spAutoFit/>
          </a:bodyPr>
          <a:lstStyle/>
          <a:p>
            <a:pPr algn="ctr"/>
            <a:r>
              <a:rPr lang="en-US" sz="6600" b="1"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latin typeface="Mongolian Baiti" pitchFamily="66" charset="0"/>
                <a:cs typeface="Mongolian Baiti" pitchFamily="66" charset="0"/>
              </a:rPr>
              <a:t>THANK YOU.</a:t>
            </a:r>
          </a:p>
        </p:txBody>
      </p:sp>
    </p:spTree>
    <p:extLst>
      <p:ext uri="{BB962C8B-B14F-4D97-AF65-F5344CB8AC3E}">
        <p14:creationId xmlns:p14="http://schemas.microsoft.com/office/powerpoint/2010/main" val="222284781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8658" name="Rectangle 2"/>
          <p:cNvSpPr>
            <a:spLocks noGrp="1" noChangeArrowheads="1"/>
          </p:cNvSpPr>
          <p:nvPr>
            <p:ph type="title"/>
          </p:nvPr>
        </p:nvSpPr>
        <p:spPr>
          <a:xfrm>
            <a:off x="1992313" y="44451"/>
            <a:ext cx="8229600" cy="981075"/>
          </a:xfrm>
        </p:spPr>
        <p:txBody>
          <a:bodyPr/>
          <a:lstStyle/>
          <a:p>
            <a:pPr algn="l"/>
            <a:r>
              <a:rPr lang="en-US" b="1" dirty="0">
                <a:solidFill>
                  <a:schemeClr val="tx1"/>
                </a:solidFill>
              </a:rPr>
              <a:t>APPROACH TO LFAR</a:t>
            </a:r>
            <a:endParaRPr lang="en-US" dirty="0">
              <a:solidFill>
                <a:schemeClr val="tx1"/>
              </a:solidFill>
            </a:endParaRPr>
          </a:p>
        </p:txBody>
      </p:sp>
      <p:sp>
        <p:nvSpPr>
          <p:cNvPr id="198659" name="Rectangle 3"/>
          <p:cNvSpPr>
            <a:spLocks noGrp="1" noChangeArrowheads="1"/>
          </p:cNvSpPr>
          <p:nvPr>
            <p:ph type="body" idx="1"/>
          </p:nvPr>
        </p:nvSpPr>
        <p:spPr/>
        <p:txBody>
          <a:bodyPr/>
          <a:lstStyle/>
          <a:p>
            <a:pPr>
              <a:buNone/>
            </a:pPr>
            <a:endParaRPr lang="en-US" dirty="0">
              <a:latin typeface="Microsoft Tai Le" pitchFamily="34" charset="0"/>
              <a:cs typeface="Microsoft Tai Le" pitchFamily="34" charset="0"/>
            </a:endParaRPr>
          </a:p>
          <a:p>
            <a:pPr>
              <a:buBlip>
                <a:blip r:embed="rId2"/>
              </a:buBlip>
            </a:pPr>
            <a:r>
              <a:rPr lang="en-US" sz="3000" dirty="0">
                <a:latin typeface="Microsoft Tai Le" pitchFamily="34" charset="0"/>
                <a:cs typeface="Microsoft Tai Le" pitchFamily="34" charset="0"/>
              </a:rPr>
              <a:t>Shortcoming/weaknesses/reservations / adverse comments with reasons</a:t>
            </a:r>
          </a:p>
          <a:p>
            <a:pPr>
              <a:buNone/>
            </a:pPr>
            <a:endParaRPr lang="en-US" sz="3000" dirty="0">
              <a:latin typeface="Microsoft Tai Le" pitchFamily="34" charset="0"/>
              <a:cs typeface="Microsoft Tai Le" pitchFamily="34" charset="0"/>
            </a:endParaRPr>
          </a:p>
          <a:p>
            <a:pPr>
              <a:buBlip>
                <a:blip r:embed="rId2"/>
              </a:buBlip>
            </a:pPr>
            <a:r>
              <a:rPr lang="en-US" sz="3000" dirty="0">
                <a:latin typeface="Microsoft Tai Le" pitchFamily="34" charset="0"/>
                <a:cs typeface="Microsoft Tai Le" pitchFamily="34" charset="0"/>
              </a:rPr>
              <a:t>Do not copy from previous year </a:t>
            </a:r>
          </a:p>
          <a:p>
            <a:pPr>
              <a:buNone/>
            </a:pPr>
            <a:endParaRPr lang="en-US" sz="3000" dirty="0">
              <a:latin typeface="Microsoft Tai Le" pitchFamily="34" charset="0"/>
              <a:cs typeface="Microsoft Tai Le" pitchFamily="34" charset="0"/>
            </a:endParaRPr>
          </a:p>
          <a:p>
            <a:pPr>
              <a:buBlip>
                <a:blip r:embed="rId2"/>
              </a:buBlip>
            </a:pPr>
            <a:r>
              <a:rPr lang="en-US" sz="3000" dirty="0">
                <a:latin typeface="Microsoft Tai Le" pitchFamily="34" charset="0"/>
                <a:cs typeface="Microsoft Tai Le" pitchFamily="34" charset="0"/>
              </a:rPr>
              <a:t>Repeat major qualifications in main report</a:t>
            </a:r>
          </a:p>
        </p:txBody>
      </p:sp>
      <p:sp>
        <p:nvSpPr>
          <p:cNvPr id="5" name="Footer Placeholder 4"/>
          <p:cNvSpPr>
            <a:spLocks noGrp="1"/>
          </p:cNvSpPr>
          <p:nvPr>
            <p:ph type="ftr" sz="quarter" idx="11"/>
          </p:nvPr>
        </p:nvSpPr>
        <p:spPr>
          <a:xfrm>
            <a:off x="4381488" y="6245225"/>
            <a:ext cx="3571900" cy="476250"/>
          </a:xfrm>
        </p:spPr>
        <p:txBody>
          <a:bodyPr/>
          <a:lstStyle/>
          <a:p>
            <a:r>
              <a:rPr lang="es-ES" sz="2000" b="1" dirty="0">
                <a:solidFill>
                  <a:schemeClr val="accent6">
                    <a:lumMod val="75000"/>
                  </a:schemeClr>
                </a:solidFill>
                <a:latin typeface="Microsoft Tai Le" pitchFamily="34" charset="0"/>
                <a:cs typeface="Microsoft Tai Le" pitchFamily="34" charset="0"/>
              </a:rPr>
              <a:t>CA PRASHANT TIDKE</a:t>
            </a:r>
          </a:p>
        </p:txBody>
      </p:sp>
    </p:spTree>
    <p:extLst>
      <p:ext uri="{BB962C8B-B14F-4D97-AF65-F5344CB8AC3E}">
        <p14:creationId xmlns:p14="http://schemas.microsoft.com/office/powerpoint/2010/main" val="16168407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8658" name="Rectangle 2"/>
          <p:cNvSpPr>
            <a:spLocks noGrp="1" noChangeArrowheads="1"/>
          </p:cNvSpPr>
          <p:nvPr>
            <p:ph type="title"/>
          </p:nvPr>
        </p:nvSpPr>
        <p:spPr/>
        <p:txBody>
          <a:bodyPr/>
          <a:lstStyle/>
          <a:p>
            <a:pPr algn="l"/>
            <a:r>
              <a:rPr lang="en-US" b="1" dirty="0">
                <a:solidFill>
                  <a:schemeClr val="tx1"/>
                </a:solidFill>
              </a:rPr>
              <a:t>APPROACH TO LFAR</a:t>
            </a:r>
            <a:endParaRPr lang="en-US" dirty="0">
              <a:solidFill>
                <a:schemeClr val="tx1"/>
              </a:solidFill>
            </a:endParaRPr>
          </a:p>
        </p:txBody>
      </p:sp>
      <p:sp>
        <p:nvSpPr>
          <p:cNvPr id="198659" name="Rectangle 3"/>
          <p:cNvSpPr>
            <a:spLocks noGrp="1" noChangeArrowheads="1"/>
          </p:cNvSpPr>
          <p:nvPr>
            <p:ph idx="1"/>
          </p:nvPr>
        </p:nvSpPr>
        <p:spPr/>
        <p:txBody>
          <a:bodyPr/>
          <a:lstStyle/>
          <a:p>
            <a:pPr>
              <a:buNone/>
            </a:pPr>
            <a:endParaRPr lang="en-US" dirty="0">
              <a:latin typeface="Microsoft Tai Le" pitchFamily="34" charset="0"/>
              <a:cs typeface="Microsoft Tai Le" pitchFamily="34" charset="0"/>
            </a:endParaRPr>
          </a:p>
          <a:p>
            <a:pPr>
              <a:buBlip>
                <a:blip r:embed="rId2"/>
              </a:buBlip>
            </a:pPr>
            <a:r>
              <a:rPr lang="en-US" sz="3000" dirty="0">
                <a:latin typeface="Microsoft Tai Le" pitchFamily="34" charset="0"/>
                <a:cs typeface="Microsoft Tai Le" pitchFamily="34" charset="0"/>
              </a:rPr>
              <a:t>Discuss contents with branch head</a:t>
            </a:r>
          </a:p>
          <a:p>
            <a:pPr>
              <a:buBlip>
                <a:blip r:embed="rId2"/>
              </a:buBlip>
            </a:pPr>
            <a:r>
              <a:rPr lang="en-US" sz="3000" dirty="0">
                <a:latin typeface="Microsoft Tai Le" pitchFamily="34" charset="0"/>
                <a:cs typeface="Microsoft Tai Le" pitchFamily="34" charset="0"/>
              </a:rPr>
              <a:t>Make correct representation of facts</a:t>
            </a:r>
          </a:p>
          <a:p>
            <a:pPr>
              <a:buBlip>
                <a:blip r:embed="rId2"/>
              </a:buBlip>
            </a:pPr>
            <a:r>
              <a:rPr lang="en-US" sz="3000" dirty="0">
                <a:latin typeface="Microsoft Tai Le" pitchFamily="34" charset="0"/>
                <a:cs typeface="Microsoft Tai Le" pitchFamily="34" charset="0"/>
              </a:rPr>
              <a:t>Give bank's point of view </a:t>
            </a:r>
          </a:p>
          <a:p>
            <a:pPr>
              <a:buBlip>
                <a:blip r:embed="rId2"/>
              </a:buBlip>
            </a:pPr>
            <a:r>
              <a:rPr lang="en-US" sz="3000" dirty="0">
                <a:latin typeface="Microsoft Tai Le" pitchFamily="34" charset="0"/>
                <a:cs typeface="Microsoft Tai Le" pitchFamily="34" charset="0"/>
              </a:rPr>
              <a:t>Give specific disclosures on nature and extent of work done and limitations</a:t>
            </a:r>
          </a:p>
          <a:p>
            <a:pPr>
              <a:buBlip>
                <a:blip r:embed="rId2"/>
              </a:buBlip>
            </a:pPr>
            <a:r>
              <a:rPr lang="en-US" sz="3000" dirty="0">
                <a:latin typeface="Microsoft Tai Le" pitchFamily="34" charset="0"/>
                <a:cs typeface="Microsoft Tai Le" pitchFamily="34" charset="0"/>
              </a:rPr>
              <a:t>Give disclaimer for non-availability of records</a:t>
            </a:r>
          </a:p>
        </p:txBody>
      </p:sp>
      <p:sp>
        <p:nvSpPr>
          <p:cNvPr id="5" name="Footer Placeholder 4"/>
          <p:cNvSpPr>
            <a:spLocks noGrp="1"/>
          </p:cNvSpPr>
          <p:nvPr>
            <p:ph type="ftr" sz="quarter" idx="11"/>
          </p:nvPr>
        </p:nvSpPr>
        <p:spPr>
          <a:xfrm>
            <a:off x="3149600" y="6041362"/>
            <a:ext cx="3825346" cy="365125"/>
          </a:xfrm>
        </p:spPr>
        <p:txBody>
          <a:bodyPr/>
          <a:lstStyle/>
          <a:p>
            <a:pPr algn="ctr"/>
            <a:r>
              <a:rPr lang="es-ES" sz="2000" b="1" dirty="0">
                <a:solidFill>
                  <a:schemeClr val="accent6">
                    <a:lumMod val="75000"/>
                  </a:schemeClr>
                </a:solidFill>
                <a:latin typeface="Microsoft Tai Le" pitchFamily="34" charset="0"/>
                <a:cs typeface="Microsoft Tai Le" pitchFamily="34" charset="0"/>
              </a:rPr>
              <a:t>CA PRASHANT TIDKE</a:t>
            </a:r>
          </a:p>
        </p:txBody>
      </p:sp>
    </p:spTree>
    <p:extLst>
      <p:ext uri="{BB962C8B-B14F-4D97-AF65-F5344CB8AC3E}">
        <p14:creationId xmlns:p14="http://schemas.microsoft.com/office/powerpoint/2010/main" val="183475824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711200"/>
          </a:xfrm>
        </p:spPr>
        <p:txBody>
          <a:bodyPr/>
          <a:lstStyle/>
          <a:p>
            <a:r>
              <a:rPr lang="en-US" dirty="0"/>
              <a:t>ASSETS - Cash</a:t>
            </a:r>
            <a:endParaRPr lang="en-IN" dirty="0"/>
          </a:p>
        </p:txBody>
      </p:sp>
      <p:sp>
        <p:nvSpPr>
          <p:cNvPr id="3" name="Content Placeholder 2"/>
          <p:cNvSpPr>
            <a:spLocks noGrp="1"/>
          </p:cNvSpPr>
          <p:nvPr>
            <p:ph idx="1"/>
          </p:nvPr>
        </p:nvSpPr>
        <p:spPr>
          <a:xfrm>
            <a:off x="677334" y="1320801"/>
            <a:ext cx="8596668" cy="4720562"/>
          </a:xfrm>
        </p:spPr>
        <p:txBody>
          <a:bodyPr>
            <a:normAutofit lnSpcReduction="10000"/>
          </a:bodyPr>
          <a:lstStyle/>
          <a:p>
            <a:pPr marL="449263" indent="-449263" algn="just">
              <a:buNone/>
            </a:pPr>
            <a:r>
              <a:rPr lang="en-US" sz="2000" dirty="0"/>
              <a:t>a.  Does the system ensure that cash maintained is in effective joint custody of two or more officials, as per the instructions of the controlling authorities of the bank?</a:t>
            </a:r>
          </a:p>
          <a:p>
            <a:pPr marL="0" indent="0" algn="just">
              <a:buNone/>
            </a:pPr>
            <a:endParaRPr lang="en-US" sz="2000" dirty="0"/>
          </a:p>
          <a:p>
            <a:pPr marL="449263" indent="-449263" algn="just">
              <a:buNone/>
            </a:pPr>
            <a:r>
              <a:rPr lang="en-US" sz="2000" dirty="0"/>
              <a:t>b.   Have the cash balances at the branch/ATMs been checked at periodic intervals as per the procedure prescribed by the controlling </a:t>
            </a:r>
            <a:r>
              <a:rPr lang="en-IN" sz="2000" dirty="0"/>
              <a:t>authorities of the bank?</a:t>
            </a:r>
          </a:p>
          <a:p>
            <a:pPr marL="0" indent="0" algn="just">
              <a:buNone/>
            </a:pPr>
            <a:endParaRPr lang="en-IN" sz="2000" dirty="0"/>
          </a:p>
          <a:p>
            <a:pPr marL="363538" indent="-363538">
              <a:buNone/>
              <a:tabLst>
                <a:tab pos="87313" algn="l"/>
              </a:tabLst>
            </a:pPr>
            <a:r>
              <a:rPr lang="en-US" sz="2000" dirty="0"/>
              <a:t>c.  (</a:t>
            </a:r>
            <a:r>
              <a:rPr lang="en-US" sz="2000" dirty="0" err="1"/>
              <a:t>i</a:t>
            </a:r>
            <a:r>
              <a:rPr lang="en-US" sz="2000" dirty="0"/>
              <a:t>) Does the branch generally maintain / carry cash balances, which vary significantly from the limits fixed by the controlling authorities </a:t>
            </a:r>
            <a:r>
              <a:rPr lang="en-IN" sz="2000" dirty="0"/>
              <a:t>of the bank?</a:t>
            </a:r>
          </a:p>
          <a:p>
            <a:pPr marL="0" indent="0">
              <a:buNone/>
            </a:pPr>
            <a:endParaRPr lang="en-IN" sz="2000" dirty="0"/>
          </a:p>
          <a:p>
            <a:pPr marL="363538" indent="-363538">
              <a:buNone/>
            </a:pPr>
            <a:r>
              <a:rPr lang="en-US" sz="2000" dirty="0"/>
              <a:t>     </a:t>
            </a:r>
            <a:endParaRPr lang="en-IN" sz="2000" dirty="0"/>
          </a:p>
        </p:txBody>
      </p:sp>
      <p:sp>
        <p:nvSpPr>
          <p:cNvPr id="5" name="Rectangle 4"/>
          <p:cNvSpPr/>
          <p:nvPr/>
        </p:nvSpPr>
        <p:spPr>
          <a:xfrm>
            <a:off x="3838822" y="6041363"/>
            <a:ext cx="2573140" cy="369332"/>
          </a:xfrm>
          <a:prstGeom prst="rect">
            <a:avLst/>
          </a:prstGeom>
        </p:spPr>
        <p:txBody>
          <a:bodyPr wrap="none">
            <a:spAutoFit/>
          </a:bodyPr>
          <a:lstStyle/>
          <a:p>
            <a:r>
              <a:rPr lang="es-ES" b="1" dirty="0">
                <a:solidFill>
                  <a:schemeClr val="accent6">
                    <a:lumMod val="75000"/>
                  </a:schemeClr>
                </a:solidFill>
                <a:latin typeface="Microsoft Tai Le" pitchFamily="34" charset="0"/>
                <a:cs typeface="Microsoft Tai Le" pitchFamily="34" charset="0"/>
              </a:rPr>
              <a:t>CA  PRASHANT TIDKE</a:t>
            </a:r>
          </a:p>
        </p:txBody>
      </p:sp>
      <p:sp>
        <p:nvSpPr>
          <p:cNvPr id="6" name="Footer Placeholder 5"/>
          <p:cNvSpPr>
            <a:spLocks noGrp="1"/>
          </p:cNvSpPr>
          <p:nvPr>
            <p:ph type="ftr" sz="quarter" idx="11"/>
          </p:nvPr>
        </p:nvSpPr>
        <p:spPr/>
        <p:txBody>
          <a:bodyPr/>
          <a:lstStyle/>
          <a:p>
            <a:r>
              <a:rPr lang="en-IN" dirty="0"/>
              <a:t>CA PRASHANT TIDKE</a:t>
            </a:r>
          </a:p>
        </p:txBody>
      </p:sp>
    </p:spTree>
    <p:extLst>
      <p:ext uri="{BB962C8B-B14F-4D97-AF65-F5344CB8AC3E}">
        <p14:creationId xmlns:p14="http://schemas.microsoft.com/office/powerpoint/2010/main" val="301844649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ASSETS - Cash</a:t>
            </a:r>
            <a:endParaRPr lang="en-IN" dirty="0"/>
          </a:p>
        </p:txBody>
      </p:sp>
      <p:sp>
        <p:nvSpPr>
          <p:cNvPr id="3" name="Content Placeholder 2"/>
          <p:cNvSpPr>
            <a:spLocks noGrp="1"/>
          </p:cNvSpPr>
          <p:nvPr>
            <p:ph idx="1"/>
          </p:nvPr>
        </p:nvSpPr>
        <p:spPr>
          <a:xfrm>
            <a:off x="677334" y="1930400"/>
            <a:ext cx="8596668" cy="3661019"/>
          </a:xfrm>
        </p:spPr>
        <p:txBody>
          <a:bodyPr>
            <a:normAutofit/>
          </a:bodyPr>
          <a:lstStyle/>
          <a:p>
            <a:pPr marL="900113" indent="-638175">
              <a:buNone/>
            </a:pPr>
            <a:r>
              <a:rPr lang="en-US" sz="2000" dirty="0"/>
              <a:t>(ii)     Does the figure of the balance in the branch books in respect of cash with its ATM(s) tally with the amounts of balances with the respective ATMs, based on the year end scrolls generated by the ATMs? If there is any difference, same should be reported.</a:t>
            </a:r>
            <a:endParaRPr lang="en-IN" sz="2000" dirty="0"/>
          </a:p>
          <a:p>
            <a:pPr>
              <a:buAutoNum type="alphaLcPeriod" startAt="4"/>
            </a:pPr>
            <a:endParaRPr lang="en-US" sz="2000" dirty="0"/>
          </a:p>
          <a:p>
            <a:pPr marL="449263" indent="-449263">
              <a:buNone/>
            </a:pPr>
            <a:r>
              <a:rPr lang="en-US" sz="2000" dirty="0"/>
              <a:t>d.   Whether the insurance cover available with the branch adequately meets the requirement to cover the cash-in hand and cash-in transit?</a:t>
            </a:r>
          </a:p>
          <a:p>
            <a:pPr marL="0" indent="0">
              <a:buNone/>
            </a:pPr>
            <a:r>
              <a:rPr lang="en-US" sz="2000" dirty="0"/>
              <a:t> </a:t>
            </a:r>
          </a:p>
        </p:txBody>
      </p:sp>
      <p:sp>
        <p:nvSpPr>
          <p:cNvPr id="5" name="Footer Placeholder 4"/>
          <p:cNvSpPr>
            <a:spLocks noGrp="1"/>
          </p:cNvSpPr>
          <p:nvPr>
            <p:ph type="ftr" sz="quarter" idx="11"/>
          </p:nvPr>
        </p:nvSpPr>
        <p:spPr>
          <a:xfrm>
            <a:off x="4107542" y="6041362"/>
            <a:ext cx="2867403" cy="365125"/>
          </a:xfrm>
        </p:spPr>
        <p:txBody>
          <a:bodyPr/>
          <a:lstStyle/>
          <a:p>
            <a:pPr algn="ctr"/>
            <a:r>
              <a:rPr lang="en-IN" sz="1600" b="1" dirty="0"/>
              <a:t>CA PRASHANT TIDKE</a:t>
            </a:r>
          </a:p>
        </p:txBody>
      </p:sp>
    </p:spTree>
    <p:extLst>
      <p:ext uri="{BB962C8B-B14F-4D97-AF65-F5344CB8AC3E}">
        <p14:creationId xmlns:p14="http://schemas.microsoft.com/office/powerpoint/2010/main" val="98967071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246744"/>
            <a:ext cx="8596668" cy="1204686"/>
          </a:xfrm>
        </p:spPr>
        <p:txBody>
          <a:bodyPr/>
          <a:lstStyle/>
          <a:p>
            <a:r>
              <a:rPr lang="en-US" dirty="0"/>
              <a:t>ASSETS – Balances with RBI, SBI and Other Banks</a:t>
            </a:r>
            <a:endParaRPr lang="en-IN" dirty="0"/>
          </a:p>
        </p:txBody>
      </p:sp>
      <p:sp>
        <p:nvSpPr>
          <p:cNvPr id="3" name="Content Placeholder 2"/>
          <p:cNvSpPr>
            <a:spLocks noGrp="1"/>
          </p:cNvSpPr>
          <p:nvPr>
            <p:ph idx="1"/>
          </p:nvPr>
        </p:nvSpPr>
        <p:spPr>
          <a:xfrm>
            <a:off x="677334" y="1451431"/>
            <a:ext cx="8596668" cy="4589932"/>
          </a:xfrm>
        </p:spPr>
        <p:txBody>
          <a:bodyPr>
            <a:noAutofit/>
          </a:bodyPr>
          <a:lstStyle/>
          <a:p>
            <a:pPr marL="449263" indent="-449263">
              <a:buNone/>
            </a:pPr>
            <a:r>
              <a:rPr lang="en-IN" sz="2000" dirty="0"/>
              <a:t>a.	Were balance confirmation certificates </a:t>
            </a:r>
            <a:r>
              <a:rPr lang="en-US" sz="2000" dirty="0"/>
              <a:t>obtained in respect of outstanding balances as at the year-end and whether the aforesaid balances have been reconciled? The nature and extent of differences should be reported. </a:t>
            </a:r>
          </a:p>
          <a:p>
            <a:pPr marL="449263" indent="-449263">
              <a:buNone/>
            </a:pPr>
            <a:r>
              <a:rPr lang="en-IN" sz="2000" dirty="0"/>
              <a:t>b.   Observations on the reconciliation statements </a:t>
            </a:r>
            <a:r>
              <a:rPr lang="en-US" sz="2000" dirty="0"/>
              <a:t>may be reported in the following manner:</a:t>
            </a:r>
          </a:p>
          <a:p>
            <a:pPr marL="449263" indent="-449263">
              <a:buNone/>
            </a:pPr>
            <a:r>
              <a:rPr lang="en-US" sz="2000" b="1" dirty="0"/>
              <a:t>     (</a:t>
            </a:r>
            <a:r>
              <a:rPr lang="en-US" sz="2000" b="1" dirty="0" err="1"/>
              <a:t>i</a:t>
            </a:r>
            <a:r>
              <a:rPr lang="en-US" sz="2000" b="1" dirty="0"/>
              <a:t>)  </a:t>
            </a:r>
            <a:r>
              <a:rPr lang="en-US" sz="2000" dirty="0"/>
              <a:t>Cash transactions remaining un-responded </a:t>
            </a:r>
            <a:r>
              <a:rPr lang="en-IN" sz="2000" dirty="0"/>
              <a:t>(give details)</a:t>
            </a:r>
          </a:p>
          <a:p>
            <a:pPr marL="623888" indent="-623888">
              <a:buNone/>
              <a:tabLst>
                <a:tab pos="711200" algn="l"/>
              </a:tabLst>
            </a:pPr>
            <a:r>
              <a:rPr lang="en-US" sz="2000" b="1" dirty="0"/>
              <a:t>    (ii) </a:t>
            </a:r>
            <a:r>
              <a:rPr lang="en-US" sz="2000" dirty="0"/>
              <a:t>Revenue items requiring adjustments /write-off </a:t>
            </a:r>
            <a:r>
              <a:rPr lang="en-IN" sz="2000" dirty="0"/>
              <a:t>(give details)</a:t>
            </a:r>
          </a:p>
          <a:p>
            <a:pPr marL="261938" indent="-261938">
              <a:buNone/>
            </a:pPr>
            <a:r>
              <a:rPr lang="en-US" sz="2000" dirty="0"/>
              <a:t>    (iii) Other credit and debit entries originated in the statements provided by RBI/other banks, remaining un-responded for more than 15 </a:t>
            </a:r>
            <a:r>
              <a:rPr lang="en-IN" sz="2000" dirty="0"/>
              <a:t>days</a:t>
            </a:r>
            <a:endParaRPr lang="en-US" sz="2000" dirty="0"/>
          </a:p>
          <a:p>
            <a:pPr marL="457200" indent="-457200">
              <a:buAutoNum type="alphaLcPeriod"/>
            </a:pPr>
            <a:endParaRPr lang="en-US" sz="2000" dirty="0"/>
          </a:p>
          <a:p>
            <a:pPr marL="0" indent="0">
              <a:buNone/>
            </a:pPr>
            <a:endParaRPr lang="en-IN" sz="2000" dirty="0"/>
          </a:p>
        </p:txBody>
      </p:sp>
      <p:sp>
        <p:nvSpPr>
          <p:cNvPr id="5" name="Footer Placeholder 4"/>
          <p:cNvSpPr>
            <a:spLocks noGrp="1"/>
          </p:cNvSpPr>
          <p:nvPr>
            <p:ph type="ftr" sz="quarter" idx="11"/>
          </p:nvPr>
        </p:nvSpPr>
        <p:spPr>
          <a:xfrm>
            <a:off x="4180114" y="6041362"/>
            <a:ext cx="2794832" cy="365125"/>
          </a:xfrm>
        </p:spPr>
        <p:txBody>
          <a:bodyPr/>
          <a:lstStyle/>
          <a:p>
            <a:pPr algn="ctr"/>
            <a:r>
              <a:rPr lang="en-IN" sz="1600" b="1" dirty="0"/>
              <a:t>CA PRASHANT TIDKE</a:t>
            </a:r>
          </a:p>
        </p:txBody>
      </p:sp>
    </p:spTree>
    <p:extLst>
      <p:ext uri="{BB962C8B-B14F-4D97-AF65-F5344CB8AC3E}">
        <p14:creationId xmlns:p14="http://schemas.microsoft.com/office/powerpoint/2010/main" val="3064799311"/>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977</TotalTime>
  <Words>4783</Words>
  <Application>Microsoft Office PowerPoint</Application>
  <PresentationFormat>Widescreen</PresentationFormat>
  <Paragraphs>365</Paragraphs>
  <Slides>48</Slides>
  <Notes>1</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48</vt:i4>
      </vt:variant>
    </vt:vector>
  </HeadingPairs>
  <TitlesOfParts>
    <vt:vector size="57" baseType="lpstr">
      <vt:lpstr>Algerian</vt:lpstr>
      <vt:lpstr>Arial</vt:lpstr>
      <vt:lpstr>Calibri</vt:lpstr>
      <vt:lpstr>Microsoft Tai Le</vt:lpstr>
      <vt:lpstr>Mongolian Baiti</vt:lpstr>
      <vt:lpstr>Trebuchet MS</vt:lpstr>
      <vt:lpstr>Wingdings</vt:lpstr>
      <vt:lpstr>Wingdings 3</vt:lpstr>
      <vt:lpstr>Facet</vt:lpstr>
      <vt:lpstr>PowerPoint Presentation</vt:lpstr>
      <vt:lpstr>INTRODUCTION</vt:lpstr>
      <vt:lpstr>APPROACH TO LFAR</vt:lpstr>
      <vt:lpstr>   APPROACH TO LFAR</vt:lpstr>
      <vt:lpstr>APPROACH TO LFAR</vt:lpstr>
      <vt:lpstr>APPROACH TO LFAR</vt:lpstr>
      <vt:lpstr>ASSETS - Cash</vt:lpstr>
      <vt:lpstr>ASSETS - Cash</vt:lpstr>
      <vt:lpstr>ASSETS – Balances with RBI, SBI and Other Banks</vt:lpstr>
      <vt:lpstr>ASSETS – Balances with RBI, SBI and Other Banks</vt:lpstr>
      <vt:lpstr>ASSETS – Money at Call and Short Notice</vt:lpstr>
      <vt:lpstr>ASSETS – Investments (for branches outside India)</vt:lpstr>
      <vt:lpstr>ASSETS – Investments (for branches outside India)</vt:lpstr>
      <vt:lpstr>Advances</vt:lpstr>
      <vt:lpstr>Advances</vt:lpstr>
      <vt:lpstr>Advances </vt:lpstr>
      <vt:lpstr>Advances </vt:lpstr>
      <vt:lpstr>Advances </vt:lpstr>
      <vt:lpstr>Advances </vt:lpstr>
      <vt:lpstr>Advances </vt:lpstr>
      <vt:lpstr>Advances </vt:lpstr>
      <vt:lpstr>Advances </vt:lpstr>
      <vt:lpstr>Advances </vt:lpstr>
      <vt:lpstr>Advances </vt:lpstr>
      <vt:lpstr>Advances </vt:lpstr>
      <vt:lpstr>Advances </vt:lpstr>
      <vt:lpstr>Advances </vt:lpstr>
      <vt:lpstr>Advances </vt:lpstr>
      <vt:lpstr>Advances </vt:lpstr>
      <vt:lpstr>Advances </vt:lpstr>
      <vt:lpstr>OTHER ASSETS</vt:lpstr>
      <vt:lpstr>LIABILITIES</vt:lpstr>
      <vt:lpstr>LIABILITIES</vt:lpstr>
      <vt:lpstr>LIABILITIES</vt:lpstr>
      <vt:lpstr>LIABILITIES</vt:lpstr>
      <vt:lpstr>PROFIT AND LOSS ACCOUNT</vt:lpstr>
      <vt:lpstr>PROFIT AND LOSS ACCOUNT</vt:lpstr>
      <vt:lpstr>GENERAL</vt:lpstr>
      <vt:lpstr>GENERAL</vt:lpstr>
      <vt:lpstr>GENERAL</vt:lpstr>
      <vt:lpstr>GENERAL</vt:lpstr>
      <vt:lpstr>GENERAL</vt:lpstr>
      <vt:lpstr>GENERAL</vt:lpstr>
      <vt:lpstr>GENERAL</vt:lpstr>
      <vt:lpstr>GENERAL</vt:lpstr>
      <vt:lpstr>GENERAL</vt:lpstr>
      <vt:lpstr>GENERAL</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Admin</dc:creator>
  <cp:lastModifiedBy>Prashant Tidke</cp:lastModifiedBy>
  <cp:revision>82</cp:revision>
  <dcterms:created xsi:type="dcterms:W3CDTF">2021-03-02T11:12:57Z</dcterms:created>
  <dcterms:modified xsi:type="dcterms:W3CDTF">2026-03-25T12:03:01Z</dcterms:modified>
</cp:coreProperties>
</file>