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96" r:id="rId1"/>
  </p:sldMasterIdLst>
  <p:notesMasterIdLst>
    <p:notesMasterId r:id="rId66"/>
  </p:notesMasterIdLst>
  <p:handoutMasterIdLst>
    <p:handoutMasterId r:id="rId67"/>
  </p:handoutMasterIdLst>
  <p:sldIdLst>
    <p:sldId id="556" r:id="rId2"/>
    <p:sldId id="787" r:id="rId3"/>
    <p:sldId id="455" r:id="rId4"/>
    <p:sldId id="611" r:id="rId5"/>
    <p:sldId id="613" r:id="rId6"/>
    <p:sldId id="785" r:id="rId7"/>
    <p:sldId id="786" r:id="rId8"/>
    <p:sldId id="612" r:id="rId9"/>
    <p:sldId id="675" r:id="rId10"/>
    <p:sldId id="677" r:id="rId11"/>
    <p:sldId id="788" r:id="rId12"/>
    <p:sldId id="789" r:id="rId13"/>
    <p:sldId id="790" r:id="rId14"/>
    <p:sldId id="791" r:id="rId15"/>
    <p:sldId id="792" r:id="rId16"/>
    <p:sldId id="793" r:id="rId17"/>
    <p:sldId id="794" r:id="rId18"/>
    <p:sldId id="795" r:id="rId19"/>
    <p:sldId id="796" r:id="rId20"/>
    <p:sldId id="797" r:id="rId21"/>
    <p:sldId id="798" r:id="rId22"/>
    <p:sldId id="799" r:id="rId23"/>
    <p:sldId id="800" r:id="rId24"/>
    <p:sldId id="801" r:id="rId25"/>
    <p:sldId id="802" r:id="rId26"/>
    <p:sldId id="803" r:id="rId27"/>
    <p:sldId id="804" r:id="rId28"/>
    <p:sldId id="805" r:id="rId29"/>
    <p:sldId id="806" r:id="rId30"/>
    <p:sldId id="807" r:id="rId31"/>
    <p:sldId id="808" r:id="rId32"/>
    <p:sldId id="809" r:id="rId33"/>
    <p:sldId id="810" r:id="rId34"/>
    <p:sldId id="812" r:id="rId35"/>
    <p:sldId id="813" r:id="rId36"/>
    <p:sldId id="814" r:id="rId37"/>
    <p:sldId id="815" r:id="rId38"/>
    <p:sldId id="816" r:id="rId39"/>
    <p:sldId id="817" r:id="rId40"/>
    <p:sldId id="818" r:id="rId41"/>
    <p:sldId id="819" r:id="rId42"/>
    <p:sldId id="820" r:id="rId43"/>
    <p:sldId id="821" r:id="rId44"/>
    <p:sldId id="822" r:id="rId45"/>
    <p:sldId id="823" r:id="rId46"/>
    <p:sldId id="824" r:id="rId47"/>
    <p:sldId id="825" r:id="rId48"/>
    <p:sldId id="826" r:id="rId49"/>
    <p:sldId id="827" r:id="rId50"/>
    <p:sldId id="828" r:id="rId51"/>
    <p:sldId id="829" r:id="rId52"/>
    <p:sldId id="830" r:id="rId53"/>
    <p:sldId id="831" r:id="rId54"/>
    <p:sldId id="832" r:id="rId55"/>
    <p:sldId id="840" r:id="rId56"/>
    <p:sldId id="833" r:id="rId57"/>
    <p:sldId id="834" r:id="rId58"/>
    <p:sldId id="836" r:id="rId59"/>
    <p:sldId id="837" r:id="rId60"/>
    <p:sldId id="838" r:id="rId61"/>
    <p:sldId id="839" r:id="rId62"/>
    <p:sldId id="780" r:id="rId63"/>
    <p:sldId id="781" r:id="rId64"/>
    <p:sldId id="784" r:id="rId65"/>
  </p:sldIdLst>
  <p:sldSz cx="9902825" cy="6858000"/>
  <p:notesSz cx="6761163" cy="9942513"/>
  <p:defaultTextStyle>
    <a:defPPr>
      <a:defRPr lang="en-US"/>
    </a:defPPr>
    <a:lvl1pPr algn="ctr" rtl="0" eaLnBrk="0" fontAlgn="base" hangingPunct="0">
      <a:spcBef>
        <a:spcPct val="50000"/>
      </a:spcBef>
      <a:spcAft>
        <a:spcPct val="0"/>
      </a:spcAft>
      <a:defRPr sz="1700" kern="1200">
        <a:solidFill>
          <a:srgbClr val="003399"/>
        </a:solidFill>
        <a:latin typeface="Arial" charset="0"/>
        <a:ea typeface="+mn-ea"/>
        <a:cs typeface="+mn-cs"/>
      </a:defRPr>
    </a:lvl1pPr>
    <a:lvl2pPr marL="457200" algn="ctr" rtl="0" eaLnBrk="0" fontAlgn="base" hangingPunct="0">
      <a:spcBef>
        <a:spcPct val="50000"/>
      </a:spcBef>
      <a:spcAft>
        <a:spcPct val="0"/>
      </a:spcAft>
      <a:defRPr sz="1700" kern="1200">
        <a:solidFill>
          <a:srgbClr val="003399"/>
        </a:solidFill>
        <a:latin typeface="Arial" charset="0"/>
        <a:ea typeface="+mn-ea"/>
        <a:cs typeface="+mn-cs"/>
      </a:defRPr>
    </a:lvl2pPr>
    <a:lvl3pPr marL="914400" algn="ctr" rtl="0" eaLnBrk="0" fontAlgn="base" hangingPunct="0">
      <a:spcBef>
        <a:spcPct val="50000"/>
      </a:spcBef>
      <a:spcAft>
        <a:spcPct val="0"/>
      </a:spcAft>
      <a:defRPr sz="1700" kern="1200">
        <a:solidFill>
          <a:srgbClr val="003399"/>
        </a:solidFill>
        <a:latin typeface="Arial" charset="0"/>
        <a:ea typeface="+mn-ea"/>
        <a:cs typeface="+mn-cs"/>
      </a:defRPr>
    </a:lvl3pPr>
    <a:lvl4pPr marL="1371600" algn="ctr" rtl="0" eaLnBrk="0" fontAlgn="base" hangingPunct="0">
      <a:spcBef>
        <a:spcPct val="50000"/>
      </a:spcBef>
      <a:spcAft>
        <a:spcPct val="0"/>
      </a:spcAft>
      <a:defRPr sz="1700" kern="1200">
        <a:solidFill>
          <a:srgbClr val="003399"/>
        </a:solidFill>
        <a:latin typeface="Arial" charset="0"/>
        <a:ea typeface="+mn-ea"/>
        <a:cs typeface="+mn-cs"/>
      </a:defRPr>
    </a:lvl4pPr>
    <a:lvl5pPr marL="1828800" algn="ctr" rtl="0" eaLnBrk="0" fontAlgn="base" hangingPunct="0">
      <a:spcBef>
        <a:spcPct val="50000"/>
      </a:spcBef>
      <a:spcAft>
        <a:spcPct val="0"/>
      </a:spcAft>
      <a:defRPr sz="1700" kern="1200">
        <a:solidFill>
          <a:srgbClr val="003399"/>
        </a:solidFill>
        <a:latin typeface="Arial" charset="0"/>
        <a:ea typeface="+mn-ea"/>
        <a:cs typeface="+mn-cs"/>
      </a:defRPr>
    </a:lvl5pPr>
    <a:lvl6pPr marL="2286000" algn="l" defTabSz="914400" rtl="0" eaLnBrk="1" latinLnBrk="0" hangingPunct="1">
      <a:defRPr sz="1700" kern="1200">
        <a:solidFill>
          <a:srgbClr val="003399"/>
        </a:solidFill>
        <a:latin typeface="Arial" charset="0"/>
        <a:ea typeface="+mn-ea"/>
        <a:cs typeface="+mn-cs"/>
      </a:defRPr>
    </a:lvl6pPr>
    <a:lvl7pPr marL="2743200" algn="l" defTabSz="914400" rtl="0" eaLnBrk="1" latinLnBrk="0" hangingPunct="1">
      <a:defRPr sz="1700" kern="1200">
        <a:solidFill>
          <a:srgbClr val="003399"/>
        </a:solidFill>
        <a:latin typeface="Arial" charset="0"/>
        <a:ea typeface="+mn-ea"/>
        <a:cs typeface="+mn-cs"/>
      </a:defRPr>
    </a:lvl7pPr>
    <a:lvl8pPr marL="3200400" algn="l" defTabSz="914400" rtl="0" eaLnBrk="1" latinLnBrk="0" hangingPunct="1">
      <a:defRPr sz="1700" kern="1200">
        <a:solidFill>
          <a:srgbClr val="003399"/>
        </a:solidFill>
        <a:latin typeface="Arial" charset="0"/>
        <a:ea typeface="+mn-ea"/>
        <a:cs typeface="+mn-cs"/>
      </a:defRPr>
    </a:lvl8pPr>
    <a:lvl9pPr marL="3657600" algn="l" defTabSz="914400" rtl="0" eaLnBrk="1" latinLnBrk="0" hangingPunct="1">
      <a:defRPr sz="1700" kern="1200">
        <a:solidFill>
          <a:srgbClr val="003399"/>
        </a:solidFill>
        <a:latin typeface="Arial" charset="0"/>
        <a:ea typeface="+mn-ea"/>
        <a:cs typeface="+mn-cs"/>
      </a:defRPr>
    </a:lvl9pPr>
  </p:defaultTextStyle>
  <p:extLst>
    <p:ext uri="{EFAFB233-063F-42B5-8137-9DF3F51BA10A}">
      <p15:sldGuideLst xmlns:p15="http://schemas.microsoft.com/office/powerpoint/2012/main">
        <p15:guide id="1" orient="horz" pos="3852">
          <p15:clr>
            <a:srgbClr val="A4A3A4"/>
          </p15:clr>
        </p15:guide>
        <p15:guide id="2" pos="5049">
          <p15:clr>
            <a:srgbClr val="A4A3A4"/>
          </p15:clr>
        </p15:guide>
        <p15:guide id="3" pos="288">
          <p15:clr>
            <a:srgbClr val="A4A3A4"/>
          </p15:clr>
        </p15:guide>
      </p15:sldGuideLst>
    </p:ext>
    <p:ext uri="{2D200454-40CA-4A62-9FC3-DE9A4176ACB9}">
      <p15:notesGuideLst xmlns:p15="http://schemas.microsoft.com/office/powerpoint/2012/main">
        <p15:guide id="1" orient="horz" pos="3132" userDrawn="1">
          <p15:clr>
            <a:srgbClr val="A4A3A4"/>
          </p15:clr>
        </p15:guide>
        <p15:guide id="2" pos="213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F95123"/>
    <a:srgbClr val="FFFF00"/>
    <a:srgbClr val="FF66CC"/>
    <a:srgbClr val="FF0000"/>
    <a:srgbClr val="B3FFFF"/>
    <a:srgbClr val="A2FCA6"/>
    <a:srgbClr val="CECECE"/>
    <a:srgbClr val="FFFFE9"/>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206" autoAdjust="0"/>
    <p:restoredTop sz="86727" autoAdjust="0"/>
  </p:normalViewPr>
  <p:slideViewPr>
    <p:cSldViewPr snapToGrid="0">
      <p:cViewPr varScale="1">
        <p:scale>
          <a:sx n="60" d="100"/>
          <a:sy n="60" d="100"/>
        </p:scale>
        <p:origin x="1602" y="66"/>
      </p:cViewPr>
      <p:guideLst>
        <p:guide orient="horz" pos="3852"/>
        <p:guide pos="5049"/>
        <p:guide pos="288"/>
      </p:guideLst>
    </p:cSldViewPr>
  </p:slideViewPr>
  <p:outlineViewPr>
    <p:cViewPr>
      <p:scale>
        <a:sx n="25" d="100"/>
        <a:sy n="25" d="100"/>
      </p:scale>
      <p:origin x="0" y="-2508"/>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p:scale>
          <a:sx n="100" d="100"/>
          <a:sy n="100" d="100"/>
        </p:scale>
        <p:origin x="-1746" y="216"/>
      </p:cViewPr>
      <p:guideLst>
        <p:guide orient="horz" pos="3132"/>
        <p:guide pos="213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bwMode="auto">
          <a:xfrm>
            <a:off x="2" y="1"/>
            <a:ext cx="2929838" cy="497466"/>
          </a:xfrm>
          <a:prstGeom prst="rect">
            <a:avLst/>
          </a:prstGeom>
          <a:noFill/>
          <a:ln w="9525">
            <a:noFill/>
            <a:miter lim="800000"/>
            <a:headEnd/>
            <a:tailEnd/>
          </a:ln>
          <a:effectLst/>
        </p:spPr>
        <p:txBody>
          <a:bodyPr vert="horz" wrap="square" lIns="90840" tIns="45419" rIns="90840" bIns="45419" numCol="1" anchor="t" anchorCtr="0" compatLnSpc="1">
            <a:prstTxWarp prst="textNoShape">
              <a:avLst/>
            </a:prstTxWarp>
          </a:bodyPr>
          <a:lstStyle>
            <a:lvl1pPr algn="l" defTabSz="907725">
              <a:spcBef>
                <a:spcPct val="0"/>
              </a:spcBef>
              <a:defRPr sz="1300">
                <a:solidFill>
                  <a:schemeClr val="tx1"/>
                </a:solidFill>
              </a:defRPr>
            </a:lvl1pPr>
          </a:lstStyle>
          <a:p>
            <a:pPr>
              <a:defRPr/>
            </a:pPr>
            <a:endParaRPr lang="en-GB"/>
          </a:p>
        </p:txBody>
      </p:sp>
      <p:sp>
        <p:nvSpPr>
          <p:cNvPr id="59395" name="Rectangle 3"/>
          <p:cNvSpPr>
            <a:spLocks noGrp="1" noChangeArrowheads="1"/>
          </p:cNvSpPr>
          <p:nvPr>
            <p:ph type="dt" sz="quarter" idx="1"/>
          </p:nvPr>
        </p:nvSpPr>
        <p:spPr bwMode="auto">
          <a:xfrm>
            <a:off x="3831328" y="1"/>
            <a:ext cx="2929838" cy="497466"/>
          </a:xfrm>
          <a:prstGeom prst="rect">
            <a:avLst/>
          </a:prstGeom>
          <a:noFill/>
          <a:ln w="9525">
            <a:noFill/>
            <a:miter lim="800000"/>
            <a:headEnd/>
            <a:tailEnd/>
          </a:ln>
          <a:effectLst/>
        </p:spPr>
        <p:txBody>
          <a:bodyPr vert="horz" wrap="square" lIns="90840" tIns="45419" rIns="90840" bIns="45419" numCol="1" anchor="t" anchorCtr="0" compatLnSpc="1">
            <a:prstTxWarp prst="textNoShape">
              <a:avLst/>
            </a:prstTxWarp>
          </a:bodyPr>
          <a:lstStyle>
            <a:lvl1pPr algn="r" defTabSz="907725">
              <a:spcBef>
                <a:spcPct val="0"/>
              </a:spcBef>
              <a:defRPr sz="1300">
                <a:solidFill>
                  <a:schemeClr val="tx1"/>
                </a:solidFill>
              </a:defRPr>
            </a:lvl1pPr>
          </a:lstStyle>
          <a:p>
            <a:pPr>
              <a:defRPr/>
            </a:pPr>
            <a:endParaRPr lang="en-GB"/>
          </a:p>
        </p:txBody>
      </p:sp>
      <p:sp>
        <p:nvSpPr>
          <p:cNvPr id="59396" name="Rectangle 4"/>
          <p:cNvSpPr>
            <a:spLocks noGrp="1" noChangeArrowheads="1"/>
          </p:cNvSpPr>
          <p:nvPr>
            <p:ph type="ftr" sz="quarter" idx="2"/>
          </p:nvPr>
        </p:nvSpPr>
        <p:spPr bwMode="auto">
          <a:xfrm>
            <a:off x="2" y="9445053"/>
            <a:ext cx="2929838" cy="497465"/>
          </a:xfrm>
          <a:prstGeom prst="rect">
            <a:avLst/>
          </a:prstGeom>
          <a:noFill/>
          <a:ln w="9525">
            <a:noFill/>
            <a:miter lim="800000"/>
            <a:headEnd/>
            <a:tailEnd/>
          </a:ln>
          <a:effectLst/>
        </p:spPr>
        <p:txBody>
          <a:bodyPr vert="horz" wrap="square" lIns="90840" tIns="45419" rIns="90840" bIns="45419" numCol="1" anchor="b" anchorCtr="0" compatLnSpc="1">
            <a:prstTxWarp prst="textNoShape">
              <a:avLst/>
            </a:prstTxWarp>
          </a:bodyPr>
          <a:lstStyle>
            <a:lvl1pPr algn="l" defTabSz="907725">
              <a:spcBef>
                <a:spcPct val="0"/>
              </a:spcBef>
              <a:defRPr sz="1300">
                <a:solidFill>
                  <a:schemeClr val="tx1"/>
                </a:solidFill>
              </a:defRPr>
            </a:lvl1pPr>
          </a:lstStyle>
          <a:p>
            <a:pPr>
              <a:defRPr/>
            </a:pPr>
            <a:endParaRPr lang="en-GB"/>
          </a:p>
        </p:txBody>
      </p:sp>
      <p:sp>
        <p:nvSpPr>
          <p:cNvPr id="59397" name="Rectangle 5"/>
          <p:cNvSpPr>
            <a:spLocks noGrp="1" noChangeArrowheads="1"/>
          </p:cNvSpPr>
          <p:nvPr>
            <p:ph type="sldNum" sz="quarter" idx="3"/>
          </p:nvPr>
        </p:nvSpPr>
        <p:spPr bwMode="auto">
          <a:xfrm>
            <a:off x="3831328" y="9445053"/>
            <a:ext cx="2929838" cy="497465"/>
          </a:xfrm>
          <a:prstGeom prst="rect">
            <a:avLst/>
          </a:prstGeom>
          <a:noFill/>
          <a:ln w="9525">
            <a:noFill/>
            <a:miter lim="800000"/>
            <a:headEnd/>
            <a:tailEnd/>
          </a:ln>
          <a:effectLst/>
        </p:spPr>
        <p:txBody>
          <a:bodyPr vert="horz" wrap="square" lIns="90840" tIns="45419" rIns="90840" bIns="45419" numCol="1" anchor="b" anchorCtr="0" compatLnSpc="1">
            <a:prstTxWarp prst="textNoShape">
              <a:avLst/>
            </a:prstTxWarp>
          </a:bodyPr>
          <a:lstStyle>
            <a:lvl1pPr algn="r" defTabSz="907725">
              <a:spcBef>
                <a:spcPct val="0"/>
              </a:spcBef>
              <a:defRPr sz="1300">
                <a:solidFill>
                  <a:schemeClr val="tx1"/>
                </a:solidFill>
              </a:defRPr>
            </a:lvl1pPr>
          </a:lstStyle>
          <a:p>
            <a:pPr>
              <a:defRPr/>
            </a:pPr>
            <a:fld id="{008801CB-8DD7-4933-9FD3-E78387428DF6}" type="slidenum">
              <a:rPr lang="en-GB"/>
              <a:pPr>
                <a:defRPr/>
              </a:pPr>
              <a:t>‹#›</a:t>
            </a:fld>
            <a:endParaRPr lang="en-GB"/>
          </a:p>
        </p:txBody>
      </p:sp>
    </p:spTree>
    <p:extLst>
      <p:ext uri="{BB962C8B-B14F-4D97-AF65-F5344CB8AC3E}">
        <p14:creationId xmlns:p14="http://schemas.microsoft.com/office/powerpoint/2010/main" val="32158472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2" y="1"/>
            <a:ext cx="2929838" cy="497466"/>
          </a:xfrm>
          <a:prstGeom prst="rect">
            <a:avLst/>
          </a:prstGeom>
          <a:noFill/>
          <a:ln w="9525">
            <a:noFill/>
            <a:miter lim="800000"/>
            <a:headEnd/>
            <a:tailEnd/>
          </a:ln>
          <a:effectLst/>
        </p:spPr>
        <p:txBody>
          <a:bodyPr vert="horz" wrap="square" lIns="90840" tIns="45419" rIns="90840" bIns="45419" numCol="1" anchor="t" anchorCtr="0" compatLnSpc="1">
            <a:prstTxWarp prst="textNoShape">
              <a:avLst/>
            </a:prstTxWarp>
          </a:bodyPr>
          <a:lstStyle>
            <a:lvl1pPr algn="l" defTabSz="907725">
              <a:spcBef>
                <a:spcPct val="0"/>
              </a:spcBef>
              <a:defRPr sz="1300">
                <a:solidFill>
                  <a:schemeClr val="tx1"/>
                </a:solidFill>
              </a:defRPr>
            </a:lvl1pPr>
          </a:lstStyle>
          <a:p>
            <a:pPr>
              <a:defRPr/>
            </a:pPr>
            <a:endParaRPr lang="en-GB"/>
          </a:p>
        </p:txBody>
      </p:sp>
      <p:sp>
        <p:nvSpPr>
          <p:cNvPr id="21507" name="Rectangle 3"/>
          <p:cNvSpPr>
            <a:spLocks noGrp="1" noChangeArrowheads="1"/>
          </p:cNvSpPr>
          <p:nvPr>
            <p:ph type="dt" idx="1"/>
          </p:nvPr>
        </p:nvSpPr>
        <p:spPr bwMode="auto">
          <a:xfrm>
            <a:off x="3831328" y="1"/>
            <a:ext cx="2929838" cy="497466"/>
          </a:xfrm>
          <a:prstGeom prst="rect">
            <a:avLst/>
          </a:prstGeom>
          <a:noFill/>
          <a:ln w="9525">
            <a:noFill/>
            <a:miter lim="800000"/>
            <a:headEnd/>
            <a:tailEnd/>
          </a:ln>
          <a:effectLst/>
        </p:spPr>
        <p:txBody>
          <a:bodyPr vert="horz" wrap="square" lIns="90840" tIns="45419" rIns="90840" bIns="45419" numCol="1" anchor="t" anchorCtr="0" compatLnSpc="1">
            <a:prstTxWarp prst="textNoShape">
              <a:avLst/>
            </a:prstTxWarp>
          </a:bodyPr>
          <a:lstStyle>
            <a:lvl1pPr algn="r" defTabSz="907725">
              <a:spcBef>
                <a:spcPct val="0"/>
              </a:spcBef>
              <a:defRPr sz="1300">
                <a:solidFill>
                  <a:schemeClr val="tx1"/>
                </a:solidFill>
              </a:defRPr>
            </a:lvl1pPr>
          </a:lstStyle>
          <a:p>
            <a:pPr>
              <a:defRPr/>
            </a:pPr>
            <a:endParaRPr lang="en-GB"/>
          </a:p>
        </p:txBody>
      </p:sp>
      <p:sp>
        <p:nvSpPr>
          <p:cNvPr id="27652" name="Rectangle 4"/>
          <p:cNvSpPr>
            <a:spLocks noGrp="1" noRot="1" noChangeAspect="1" noChangeArrowheads="1" noTextEdit="1"/>
          </p:cNvSpPr>
          <p:nvPr>
            <p:ph type="sldImg" idx="2"/>
          </p:nvPr>
        </p:nvSpPr>
        <p:spPr bwMode="auto">
          <a:xfrm>
            <a:off x="688975" y="746125"/>
            <a:ext cx="5380038" cy="3725863"/>
          </a:xfrm>
          <a:prstGeom prst="rect">
            <a:avLst/>
          </a:prstGeom>
          <a:noFill/>
          <a:ln w="9525">
            <a:solidFill>
              <a:srgbClr val="000000"/>
            </a:solidFill>
            <a:miter lim="800000"/>
            <a:headEnd/>
            <a:tailEnd/>
          </a:ln>
        </p:spPr>
      </p:sp>
      <p:sp>
        <p:nvSpPr>
          <p:cNvPr id="21509" name="Rectangle 5"/>
          <p:cNvSpPr>
            <a:spLocks noGrp="1" noChangeArrowheads="1"/>
          </p:cNvSpPr>
          <p:nvPr>
            <p:ph type="body" sz="quarter" idx="3"/>
          </p:nvPr>
        </p:nvSpPr>
        <p:spPr bwMode="auto">
          <a:xfrm>
            <a:off x="903057" y="4723380"/>
            <a:ext cx="4955057" cy="4473793"/>
          </a:xfrm>
          <a:prstGeom prst="rect">
            <a:avLst/>
          </a:prstGeom>
          <a:noFill/>
          <a:ln w="9525">
            <a:noFill/>
            <a:miter lim="800000"/>
            <a:headEnd/>
            <a:tailEnd/>
          </a:ln>
          <a:effectLst/>
        </p:spPr>
        <p:txBody>
          <a:bodyPr vert="horz" wrap="square" lIns="90840" tIns="45419" rIns="90840" bIns="4541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1510" name="Rectangle 6"/>
          <p:cNvSpPr>
            <a:spLocks noGrp="1" noChangeArrowheads="1"/>
          </p:cNvSpPr>
          <p:nvPr>
            <p:ph type="ftr" sz="quarter" idx="4"/>
          </p:nvPr>
        </p:nvSpPr>
        <p:spPr bwMode="auto">
          <a:xfrm>
            <a:off x="2" y="9445053"/>
            <a:ext cx="2929838" cy="497465"/>
          </a:xfrm>
          <a:prstGeom prst="rect">
            <a:avLst/>
          </a:prstGeom>
          <a:noFill/>
          <a:ln w="9525">
            <a:noFill/>
            <a:miter lim="800000"/>
            <a:headEnd/>
            <a:tailEnd/>
          </a:ln>
          <a:effectLst/>
        </p:spPr>
        <p:txBody>
          <a:bodyPr vert="horz" wrap="square" lIns="90840" tIns="45419" rIns="90840" bIns="45419" numCol="1" anchor="b" anchorCtr="0" compatLnSpc="1">
            <a:prstTxWarp prst="textNoShape">
              <a:avLst/>
            </a:prstTxWarp>
          </a:bodyPr>
          <a:lstStyle>
            <a:lvl1pPr algn="l" defTabSz="907725">
              <a:spcBef>
                <a:spcPct val="0"/>
              </a:spcBef>
              <a:defRPr sz="1300">
                <a:solidFill>
                  <a:schemeClr val="tx1"/>
                </a:solidFill>
              </a:defRPr>
            </a:lvl1pPr>
          </a:lstStyle>
          <a:p>
            <a:pPr>
              <a:defRPr/>
            </a:pPr>
            <a:endParaRPr lang="en-GB"/>
          </a:p>
        </p:txBody>
      </p:sp>
      <p:sp>
        <p:nvSpPr>
          <p:cNvPr id="21511" name="Rectangle 7"/>
          <p:cNvSpPr>
            <a:spLocks noGrp="1" noChangeArrowheads="1"/>
          </p:cNvSpPr>
          <p:nvPr>
            <p:ph type="sldNum" sz="quarter" idx="5"/>
          </p:nvPr>
        </p:nvSpPr>
        <p:spPr bwMode="auto">
          <a:xfrm>
            <a:off x="3831328" y="9445053"/>
            <a:ext cx="2929838" cy="497465"/>
          </a:xfrm>
          <a:prstGeom prst="rect">
            <a:avLst/>
          </a:prstGeom>
          <a:noFill/>
          <a:ln w="9525">
            <a:noFill/>
            <a:miter lim="800000"/>
            <a:headEnd/>
            <a:tailEnd/>
          </a:ln>
          <a:effectLst/>
        </p:spPr>
        <p:txBody>
          <a:bodyPr vert="horz" wrap="square" lIns="90840" tIns="45419" rIns="90840" bIns="45419" numCol="1" anchor="b" anchorCtr="0" compatLnSpc="1">
            <a:prstTxWarp prst="textNoShape">
              <a:avLst/>
            </a:prstTxWarp>
          </a:bodyPr>
          <a:lstStyle>
            <a:lvl1pPr algn="r" defTabSz="907725">
              <a:spcBef>
                <a:spcPct val="0"/>
              </a:spcBef>
              <a:defRPr sz="1300">
                <a:solidFill>
                  <a:schemeClr val="tx1"/>
                </a:solidFill>
              </a:defRPr>
            </a:lvl1pPr>
          </a:lstStyle>
          <a:p>
            <a:pPr>
              <a:defRPr/>
            </a:pPr>
            <a:fld id="{5F288139-ED7A-4B36-B865-C10291C35404}" type="slidenum">
              <a:rPr lang="en-GB"/>
              <a:pPr>
                <a:defRPr/>
              </a:pPr>
              <a:t>‹#›</a:t>
            </a:fld>
            <a:endParaRPr lang="en-GB"/>
          </a:p>
        </p:txBody>
      </p:sp>
    </p:spTree>
    <p:extLst>
      <p:ext uri="{BB962C8B-B14F-4D97-AF65-F5344CB8AC3E}">
        <p14:creationId xmlns:p14="http://schemas.microsoft.com/office/powerpoint/2010/main" val="397588977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5F288139-ED7A-4B36-B865-C10291C35404}" type="slidenum">
              <a:rPr lang="en-GB" smtClean="0"/>
              <a:pPr>
                <a:defRPr/>
              </a:pPr>
              <a:t>1</a:t>
            </a:fld>
            <a:endParaRPr lang="en-GB"/>
          </a:p>
        </p:txBody>
      </p:sp>
    </p:spTree>
    <p:extLst>
      <p:ext uri="{BB962C8B-B14F-4D97-AF65-F5344CB8AC3E}">
        <p14:creationId xmlns:p14="http://schemas.microsoft.com/office/powerpoint/2010/main" val="10582317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pPr>
              <a:defRPr/>
            </a:pPr>
            <a:fld id="{5F288139-ED7A-4B36-B865-C10291C35404}" type="slidenum">
              <a:rPr lang="en-GB" smtClean="0"/>
              <a:pPr>
                <a:defRPr/>
              </a:pPr>
              <a:t>14</a:t>
            </a:fld>
            <a:endParaRPr lang="en-GB"/>
          </a:p>
        </p:txBody>
      </p:sp>
    </p:spTree>
    <p:extLst>
      <p:ext uri="{BB962C8B-B14F-4D97-AF65-F5344CB8AC3E}">
        <p14:creationId xmlns:p14="http://schemas.microsoft.com/office/powerpoint/2010/main" val="31722460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pPr>
              <a:defRPr/>
            </a:pPr>
            <a:fld id="{5F288139-ED7A-4B36-B865-C10291C35404}" type="slidenum">
              <a:rPr lang="en-GB" smtClean="0"/>
              <a:pPr>
                <a:defRPr/>
              </a:pPr>
              <a:t>15</a:t>
            </a:fld>
            <a:endParaRPr lang="en-GB"/>
          </a:p>
        </p:txBody>
      </p:sp>
    </p:spTree>
    <p:extLst>
      <p:ext uri="{BB962C8B-B14F-4D97-AF65-F5344CB8AC3E}">
        <p14:creationId xmlns:p14="http://schemas.microsoft.com/office/powerpoint/2010/main" val="5496279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pPr>
              <a:defRPr/>
            </a:pPr>
            <a:fld id="{5F288139-ED7A-4B36-B865-C10291C35404}" type="slidenum">
              <a:rPr lang="en-GB" smtClean="0"/>
              <a:pPr>
                <a:defRPr/>
              </a:pPr>
              <a:t>16</a:t>
            </a:fld>
            <a:endParaRPr lang="en-GB"/>
          </a:p>
        </p:txBody>
      </p:sp>
    </p:spTree>
    <p:extLst>
      <p:ext uri="{BB962C8B-B14F-4D97-AF65-F5344CB8AC3E}">
        <p14:creationId xmlns:p14="http://schemas.microsoft.com/office/powerpoint/2010/main" val="24913745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pPr>
              <a:defRPr/>
            </a:pPr>
            <a:fld id="{5F288139-ED7A-4B36-B865-C10291C35404}" type="slidenum">
              <a:rPr lang="en-GB" smtClean="0"/>
              <a:pPr>
                <a:defRPr/>
              </a:pPr>
              <a:t>21</a:t>
            </a:fld>
            <a:endParaRPr lang="en-GB"/>
          </a:p>
        </p:txBody>
      </p:sp>
    </p:spTree>
    <p:extLst>
      <p:ext uri="{BB962C8B-B14F-4D97-AF65-F5344CB8AC3E}">
        <p14:creationId xmlns:p14="http://schemas.microsoft.com/office/powerpoint/2010/main" val="27815366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5F288139-ED7A-4B36-B865-C10291C35404}" type="slidenum">
              <a:rPr lang="en-GB" smtClean="0"/>
              <a:pPr>
                <a:defRPr/>
              </a:pPr>
              <a:t>62</a:t>
            </a:fld>
            <a:endParaRPr lang="en-GB"/>
          </a:p>
        </p:txBody>
      </p:sp>
    </p:spTree>
    <p:extLst>
      <p:ext uri="{BB962C8B-B14F-4D97-AF65-F5344CB8AC3E}">
        <p14:creationId xmlns:p14="http://schemas.microsoft.com/office/powerpoint/2010/main" val="2658910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5F288139-ED7A-4B36-B865-C10291C35404}" type="slidenum">
              <a:rPr lang="en-GB" smtClean="0"/>
              <a:pPr>
                <a:defRPr/>
              </a:pPr>
              <a:t>63</a:t>
            </a:fld>
            <a:endParaRPr lang="en-GB"/>
          </a:p>
        </p:txBody>
      </p:sp>
    </p:spTree>
    <p:extLst>
      <p:ext uri="{BB962C8B-B14F-4D97-AF65-F5344CB8AC3E}">
        <p14:creationId xmlns:p14="http://schemas.microsoft.com/office/powerpoint/2010/main" val="27373119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DBB0C0FF-7609-4E94-9F3A-1CE6B85272D1}" type="slidenum">
              <a:rPr lang="en-GB" smtClean="0"/>
              <a:pPr/>
              <a:t>3</a:t>
            </a:fld>
            <a:endParaRPr lang="en-GB"/>
          </a:p>
        </p:txBody>
      </p:sp>
      <p:sp>
        <p:nvSpPr>
          <p:cNvPr id="31747" name="Rectangle 2"/>
          <p:cNvSpPr>
            <a:spLocks noGrp="1" noRot="1" noChangeAspect="1" noChangeArrowheads="1" noTextEdit="1"/>
          </p:cNvSpPr>
          <p:nvPr>
            <p:ph type="sldImg"/>
          </p:nvPr>
        </p:nvSpPr>
        <p:spPr>
          <a:solidFill>
            <a:srgbClr val="FFFFFF"/>
          </a:solidFill>
          <a:ln/>
        </p:spPr>
      </p:sp>
      <p:sp>
        <p:nvSpPr>
          <p:cNvPr id="31748" name="Rectangle 3"/>
          <p:cNvSpPr>
            <a:spLocks noGrp="1" noChangeArrowheads="1"/>
          </p:cNvSpPr>
          <p:nvPr>
            <p:ph type="body" idx="1"/>
          </p:nvPr>
        </p:nvSpPr>
        <p:spPr>
          <a:solidFill>
            <a:srgbClr val="FFFFFF"/>
          </a:solidFill>
          <a:ln>
            <a:solidFill>
              <a:srgbClr val="000000"/>
            </a:solidFill>
          </a:ln>
        </p:spPr>
        <p:txBody>
          <a:bodyPr/>
          <a:lstStyle/>
          <a:p>
            <a:r>
              <a:rPr lang="en-US" dirty="0"/>
              <a:t>Sub PLR lending – reducing margins – is Credit Risk priced appropriately</a:t>
            </a:r>
          </a:p>
          <a:p>
            <a:r>
              <a:rPr lang="en-US" dirty="0"/>
              <a:t>For speedy sanction – a good credit rating system is essential…</a:t>
            </a:r>
          </a:p>
          <a:p>
            <a:r>
              <a:rPr lang="en-US" dirty="0"/>
              <a:t>Different Reports – different users keep in mind that</a:t>
            </a:r>
            <a:r>
              <a:rPr lang="en-US" baseline="0" dirty="0"/>
              <a:t> and hence report separately without cross references </a:t>
            </a:r>
            <a:endParaRPr lang="en-US" dirty="0"/>
          </a:p>
        </p:txBody>
      </p:sp>
    </p:spTree>
    <p:extLst>
      <p:ext uri="{BB962C8B-B14F-4D97-AF65-F5344CB8AC3E}">
        <p14:creationId xmlns:p14="http://schemas.microsoft.com/office/powerpoint/2010/main" val="2905337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5F288139-ED7A-4B36-B865-C10291C35404}" type="slidenum">
              <a:rPr lang="en-GB" smtClean="0"/>
              <a:pPr>
                <a:defRPr/>
              </a:pPr>
              <a:t>4</a:t>
            </a:fld>
            <a:endParaRPr lang="en-GB"/>
          </a:p>
        </p:txBody>
      </p:sp>
    </p:spTree>
    <p:extLst>
      <p:ext uri="{BB962C8B-B14F-4D97-AF65-F5344CB8AC3E}">
        <p14:creationId xmlns:p14="http://schemas.microsoft.com/office/powerpoint/2010/main" val="9550903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5F288139-ED7A-4B36-B865-C10291C35404}" type="slidenum">
              <a:rPr lang="en-GB" smtClean="0"/>
              <a:pPr>
                <a:defRPr/>
              </a:pPr>
              <a:t>5</a:t>
            </a:fld>
            <a:endParaRPr lang="en-GB"/>
          </a:p>
        </p:txBody>
      </p:sp>
    </p:spTree>
    <p:extLst>
      <p:ext uri="{BB962C8B-B14F-4D97-AF65-F5344CB8AC3E}">
        <p14:creationId xmlns:p14="http://schemas.microsoft.com/office/powerpoint/2010/main" val="15981190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5F288139-ED7A-4B36-B865-C10291C35404}" type="slidenum">
              <a:rPr lang="en-GB" smtClean="0"/>
              <a:pPr>
                <a:defRPr/>
              </a:pPr>
              <a:t>6</a:t>
            </a:fld>
            <a:endParaRPr lang="en-GB"/>
          </a:p>
        </p:txBody>
      </p:sp>
    </p:spTree>
    <p:extLst>
      <p:ext uri="{BB962C8B-B14F-4D97-AF65-F5344CB8AC3E}">
        <p14:creationId xmlns:p14="http://schemas.microsoft.com/office/powerpoint/2010/main" val="9288337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5F288139-ED7A-4B36-B865-C10291C35404}" type="slidenum">
              <a:rPr lang="en-GB" smtClean="0"/>
              <a:pPr>
                <a:defRPr/>
              </a:pPr>
              <a:t>7</a:t>
            </a:fld>
            <a:endParaRPr lang="en-GB"/>
          </a:p>
        </p:txBody>
      </p:sp>
    </p:spTree>
    <p:extLst>
      <p:ext uri="{BB962C8B-B14F-4D97-AF65-F5344CB8AC3E}">
        <p14:creationId xmlns:p14="http://schemas.microsoft.com/office/powerpoint/2010/main" val="40486528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5F288139-ED7A-4B36-B865-C10291C35404}" type="slidenum">
              <a:rPr lang="en-GB" smtClean="0"/>
              <a:pPr>
                <a:defRPr/>
              </a:pPr>
              <a:t>8</a:t>
            </a:fld>
            <a:endParaRPr lang="en-GB"/>
          </a:p>
        </p:txBody>
      </p:sp>
    </p:spTree>
    <p:extLst>
      <p:ext uri="{BB962C8B-B14F-4D97-AF65-F5344CB8AC3E}">
        <p14:creationId xmlns:p14="http://schemas.microsoft.com/office/powerpoint/2010/main" val="31781722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5F288139-ED7A-4B36-B865-C10291C35404}" type="slidenum">
              <a:rPr lang="en-GB" smtClean="0"/>
              <a:pPr>
                <a:defRPr/>
              </a:pPr>
              <a:t>9</a:t>
            </a:fld>
            <a:endParaRPr lang="en-GB"/>
          </a:p>
        </p:txBody>
      </p:sp>
    </p:spTree>
    <p:extLst>
      <p:ext uri="{BB962C8B-B14F-4D97-AF65-F5344CB8AC3E}">
        <p14:creationId xmlns:p14="http://schemas.microsoft.com/office/powerpoint/2010/main" val="41361892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5F288139-ED7A-4B36-B865-C10291C35404}" type="slidenum">
              <a:rPr lang="en-GB" smtClean="0"/>
              <a:pPr>
                <a:defRPr/>
              </a:pPr>
              <a:t>10</a:t>
            </a:fld>
            <a:endParaRPr lang="en-GB"/>
          </a:p>
        </p:txBody>
      </p:sp>
    </p:spTree>
    <p:extLst>
      <p:ext uri="{BB962C8B-B14F-4D97-AF65-F5344CB8AC3E}">
        <p14:creationId xmlns:p14="http://schemas.microsoft.com/office/powerpoint/2010/main" val="26855125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580" y="6400800"/>
            <a:ext cx="9900246"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4" y="6334316"/>
            <a:ext cx="9900246"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91254" y="758952"/>
            <a:ext cx="8169831"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93505" y="4455621"/>
            <a:ext cx="8169831"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80363D1-8076-40B6-AC1E-81DFD2F88B0A}" type="datetime1">
              <a:rPr lang="en-US" smtClean="0"/>
              <a:t>3/24/2022</a:t>
            </a:fld>
            <a:endParaRPr lang="en-US" dirty="0"/>
          </a:p>
        </p:txBody>
      </p:sp>
      <p:sp>
        <p:nvSpPr>
          <p:cNvPr id="5" name="Footer Placeholder 4"/>
          <p:cNvSpPr>
            <a:spLocks noGrp="1"/>
          </p:cNvSpPr>
          <p:nvPr>
            <p:ph type="ftr" sz="quarter" idx="11"/>
          </p:nvPr>
        </p:nvSpPr>
        <p:spPr/>
        <p:txBody>
          <a:bodyPr/>
          <a:lstStyle/>
          <a:p>
            <a:r>
              <a:rPr lang="en-US" smtClean="0"/>
              <a:t>CA. SHRINIWAS Y. JOSHI</a:t>
            </a:r>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cxnSp>
        <p:nvCxnSpPr>
          <p:cNvPr id="9" name="Straight Connector 8"/>
          <p:cNvCxnSpPr/>
          <p:nvPr/>
        </p:nvCxnSpPr>
        <p:spPr>
          <a:xfrm>
            <a:off x="980908" y="4343400"/>
            <a:ext cx="8021288"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17837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7804EB2-3D84-4F1A-908A-68881497CB22}" type="datetime1">
              <a:rPr lang="en-US" smtClean="0"/>
              <a:t>3/24/2022</a:t>
            </a:fld>
            <a:endParaRPr lang="en-US" dirty="0"/>
          </a:p>
        </p:txBody>
      </p:sp>
      <p:sp>
        <p:nvSpPr>
          <p:cNvPr id="5" name="Footer Placeholder 4"/>
          <p:cNvSpPr>
            <a:spLocks noGrp="1"/>
          </p:cNvSpPr>
          <p:nvPr>
            <p:ph type="ftr" sz="quarter" idx="11"/>
          </p:nvPr>
        </p:nvSpPr>
        <p:spPr/>
        <p:txBody>
          <a:bodyPr/>
          <a:lstStyle/>
          <a:p>
            <a:r>
              <a:rPr lang="en-US" smtClean="0"/>
              <a:t>CA. SHRINIWAS Y. JOSHI</a:t>
            </a:r>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489326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580" y="6400800"/>
            <a:ext cx="9900246"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4" y="6334316"/>
            <a:ext cx="9900246"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7086710" y="414780"/>
            <a:ext cx="2135297"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820" y="414779"/>
            <a:ext cx="6282105" cy="5757420"/>
          </a:xfrm>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BC294C9-8728-4284-854D-FD808913E4EC}" type="datetime1">
              <a:rPr lang="en-US" smtClean="0"/>
              <a:t>3/24/2022</a:t>
            </a:fld>
            <a:endParaRPr lang="en-US" dirty="0"/>
          </a:p>
        </p:txBody>
      </p:sp>
      <p:sp>
        <p:nvSpPr>
          <p:cNvPr id="5" name="Footer Placeholder 4"/>
          <p:cNvSpPr>
            <a:spLocks noGrp="1"/>
          </p:cNvSpPr>
          <p:nvPr>
            <p:ph type="ftr" sz="quarter" idx="11"/>
          </p:nvPr>
        </p:nvSpPr>
        <p:spPr/>
        <p:txBody>
          <a:bodyPr/>
          <a:lstStyle/>
          <a:p>
            <a:r>
              <a:rPr lang="en-US" smtClean="0"/>
              <a:t>CA. SHRINIWAS Y. JOSHI</a:t>
            </a:r>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581426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BD8BE11-50C2-4F9A-ACA4-3B48F9DBBE7A}" type="datetime1">
              <a:rPr lang="en-US" smtClean="0"/>
              <a:t>3/24/2022</a:t>
            </a:fld>
            <a:endParaRPr lang="en-US" dirty="0"/>
          </a:p>
        </p:txBody>
      </p:sp>
      <p:sp>
        <p:nvSpPr>
          <p:cNvPr id="5" name="Footer Placeholder 4"/>
          <p:cNvSpPr>
            <a:spLocks noGrp="1"/>
          </p:cNvSpPr>
          <p:nvPr>
            <p:ph type="ftr" sz="quarter" idx="11"/>
          </p:nvPr>
        </p:nvSpPr>
        <p:spPr/>
        <p:txBody>
          <a:bodyPr/>
          <a:lstStyle/>
          <a:p>
            <a:r>
              <a:rPr lang="en-US" smtClean="0"/>
              <a:t>CA. SHRINIWAS Y. JOSHI</a:t>
            </a:r>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4948044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580" y="6400800"/>
            <a:ext cx="9900246"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4" y="6334316"/>
            <a:ext cx="9900246"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91254" y="758952"/>
            <a:ext cx="8169831"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91254" y="4453128"/>
            <a:ext cx="8169831"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C7E9F51-4BE7-4AC8-9133-3018E360D2F6}" type="datetime1">
              <a:rPr lang="en-US" smtClean="0"/>
              <a:t>3/24/2022</a:t>
            </a:fld>
            <a:endParaRPr lang="en-US" dirty="0"/>
          </a:p>
        </p:txBody>
      </p:sp>
      <p:sp>
        <p:nvSpPr>
          <p:cNvPr id="5" name="Footer Placeholder 4"/>
          <p:cNvSpPr>
            <a:spLocks noGrp="1"/>
          </p:cNvSpPr>
          <p:nvPr>
            <p:ph type="ftr" sz="quarter" idx="11"/>
          </p:nvPr>
        </p:nvSpPr>
        <p:spPr/>
        <p:txBody>
          <a:bodyPr/>
          <a:lstStyle/>
          <a:p>
            <a:r>
              <a:rPr lang="en-US" smtClean="0"/>
              <a:t>CA. SHRINIWAS Y. JOSHI</a:t>
            </a:r>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cxnSp>
        <p:nvCxnSpPr>
          <p:cNvPr id="9" name="Straight Connector 8"/>
          <p:cNvCxnSpPr/>
          <p:nvPr/>
        </p:nvCxnSpPr>
        <p:spPr>
          <a:xfrm>
            <a:off x="980908" y="4343400"/>
            <a:ext cx="8021288"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747407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91254" y="286605"/>
            <a:ext cx="8169831"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91254" y="1845734"/>
            <a:ext cx="4010644"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50441" y="1845737"/>
            <a:ext cx="4010644" cy="402335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D6ADEE9-2696-466E-80BC-86AAC43138CD}" type="datetime1">
              <a:rPr lang="en-US" smtClean="0"/>
              <a:t>3/24/2022</a:t>
            </a:fld>
            <a:endParaRPr lang="en-US" dirty="0"/>
          </a:p>
        </p:txBody>
      </p:sp>
      <p:sp>
        <p:nvSpPr>
          <p:cNvPr id="6" name="Footer Placeholder 5"/>
          <p:cNvSpPr>
            <a:spLocks noGrp="1"/>
          </p:cNvSpPr>
          <p:nvPr>
            <p:ph type="ftr" sz="quarter" idx="11"/>
          </p:nvPr>
        </p:nvSpPr>
        <p:spPr/>
        <p:txBody>
          <a:bodyPr/>
          <a:lstStyle/>
          <a:p>
            <a:r>
              <a:rPr lang="en-US" smtClean="0"/>
              <a:t>CA. SHRINIWAS Y. JOSHI</a:t>
            </a:r>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251510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91254" y="286605"/>
            <a:ext cx="8169831"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91254" y="1846052"/>
            <a:ext cx="4010644"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91254" y="2582334"/>
            <a:ext cx="4010644" cy="32867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50441" y="1846052"/>
            <a:ext cx="4010644"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50441" y="2582334"/>
            <a:ext cx="4010644" cy="32867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7B3B82F-3B49-41EB-9AB2-27A49C606B16}" type="datetime1">
              <a:rPr lang="en-US" smtClean="0"/>
              <a:t>3/24/2022</a:t>
            </a:fld>
            <a:endParaRPr lang="en-US" dirty="0"/>
          </a:p>
        </p:txBody>
      </p:sp>
      <p:sp>
        <p:nvSpPr>
          <p:cNvPr id="8" name="Footer Placeholder 7"/>
          <p:cNvSpPr>
            <a:spLocks noGrp="1"/>
          </p:cNvSpPr>
          <p:nvPr>
            <p:ph type="ftr" sz="quarter" idx="11"/>
          </p:nvPr>
        </p:nvSpPr>
        <p:spPr/>
        <p:txBody>
          <a:bodyPr/>
          <a:lstStyle/>
          <a:p>
            <a:r>
              <a:rPr lang="en-US" smtClean="0"/>
              <a:t>CA. SHRINIWAS Y. JOSHI</a:t>
            </a:r>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088027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CCC5D73-9C18-4405-9557-658D35079139}" type="datetime1">
              <a:rPr lang="en-US" smtClean="0"/>
              <a:t>3/24/2022</a:t>
            </a:fld>
            <a:endParaRPr lang="en-US" dirty="0"/>
          </a:p>
        </p:txBody>
      </p:sp>
      <p:sp>
        <p:nvSpPr>
          <p:cNvPr id="4" name="Footer Placeholder 3"/>
          <p:cNvSpPr>
            <a:spLocks noGrp="1"/>
          </p:cNvSpPr>
          <p:nvPr>
            <p:ph type="ftr" sz="quarter" idx="11"/>
          </p:nvPr>
        </p:nvSpPr>
        <p:spPr/>
        <p:txBody>
          <a:bodyPr/>
          <a:lstStyle/>
          <a:p>
            <a:r>
              <a:rPr lang="en-US" smtClean="0"/>
              <a:t>CA. SHRINIWAS Y. JOSHI</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4146762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580" y="6400800"/>
            <a:ext cx="9900246"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4" y="6334316"/>
            <a:ext cx="9900246"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A5781C28-36A2-4351-804C-2EA8DED0D11C}" type="datetime1">
              <a:rPr lang="en-US" smtClean="0"/>
              <a:t>3/24/2022</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smtClean="0"/>
              <a:t>CA. SHRINIWAS Y. JOSHI</a:t>
            </a:r>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7977484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4" y="0"/>
            <a:ext cx="329021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281505" y="0"/>
            <a:ext cx="5199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71356" y="594359"/>
            <a:ext cx="2599492"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747389" y="731520"/>
            <a:ext cx="5425103" cy="5257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71356" y="2926080"/>
            <a:ext cx="2599492"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378108" y="6459787"/>
            <a:ext cx="2126858" cy="365125"/>
          </a:xfrm>
        </p:spPr>
        <p:txBody>
          <a:bodyPr/>
          <a:lstStyle>
            <a:lvl1pPr algn="l">
              <a:defRPr/>
            </a:lvl1pPr>
          </a:lstStyle>
          <a:p>
            <a:fld id="{236C06EF-DC91-429F-82A4-6B16B110F19B}" type="datetime1">
              <a:rPr lang="en-US" smtClean="0"/>
              <a:t>3/24/2022</a:t>
            </a:fld>
            <a:endParaRPr lang="en-US" dirty="0"/>
          </a:p>
        </p:txBody>
      </p:sp>
      <p:sp>
        <p:nvSpPr>
          <p:cNvPr id="6" name="Footer Placeholder 5"/>
          <p:cNvSpPr>
            <a:spLocks noGrp="1"/>
          </p:cNvSpPr>
          <p:nvPr>
            <p:ph type="ftr" sz="quarter" idx="11"/>
          </p:nvPr>
        </p:nvSpPr>
        <p:spPr>
          <a:xfrm>
            <a:off x="3899237" y="6459787"/>
            <a:ext cx="3775452" cy="365125"/>
          </a:xfrm>
        </p:spPr>
        <p:txBody>
          <a:bodyPr/>
          <a:lstStyle>
            <a:lvl1pPr algn="l">
              <a:defRPr>
                <a:solidFill>
                  <a:schemeClr val="tx2"/>
                </a:solidFill>
              </a:defRPr>
            </a:lvl1pPr>
          </a:lstStyle>
          <a:p>
            <a:r>
              <a:rPr lang="en-US" smtClean="0"/>
              <a:t>CA. SHRINIWAS Y. JOSHI</a:t>
            </a:r>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57F1E4F-1CFF-5643-939E-02111984F565}" type="slidenum">
              <a:rPr lang="en-US" smtClean="0"/>
              <a:t>‹#›</a:t>
            </a:fld>
            <a:endParaRPr lang="en-US" dirty="0"/>
          </a:p>
        </p:txBody>
      </p:sp>
    </p:spTree>
    <p:extLst>
      <p:ext uri="{BB962C8B-B14F-4D97-AF65-F5344CB8AC3E}">
        <p14:creationId xmlns:p14="http://schemas.microsoft.com/office/powerpoint/2010/main" val="17380150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1" y="4953000"/>
            <a:ext cx="9900246"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4" y="4915076"/>
            <a:ext cx="9900246"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91254" y="5074920"/>
            <a:ext cx="8219345"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4" y="0"/>
            <a:ext cx="9902813"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91253" y="5907024"/>
            <a:ext cx="8219345"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829ABE7D-7938-40FA-AD34-9842A9B067DD}" type="datetime1">
              <a:rPr lang="en-US" smtClean="0"/>
              <a:t>3/24/2022</a:t>
            </a:fld>
            <a:endParaRPr lang="en-US" dirty="0"/>
          </a:p>
        </p:txBody>
      </p:sp>
      <p:sp>
        <p:nvSpPr>
          <p:cNvPr id="6" name="Footer Placeholder 5"/>
          <p:cNvSpPr>
            <a:spLocks noGrp="1"/>
          </p:cNvSpPr>
          <p:nvPr>
            <p:ph type="ftr" sz="quarter" idx="11"/>
          </p:nvPr>
        </p:nvSpPr>
        <p:spPr/>
        <p:txBody>
          <a:bodyPr/>
          <a:lstStyle/>
          <a:p>
            <a:r>
              <a:rPr lang="en-US" smtClean="0"/>
              <a:t>CA. SHRINIWAS Y. JOSHI</a:t>
            </a:r>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8863046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9902826"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 y="6334316"/>
            <a:ext cx="9902826"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91254" y="286605"/>
            <a:ext cx="8169831"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91254" y="1845734"/>
            <a:ext cx="8169832" cy="4023360"/>
          </a:xfrm>
          <a:prstGeom prst="rect">
            <a:avLst/>
          </a:prstGeom>
        </p:spPr>
        <p:txBody>
          <a:bodyPr vert="horz" lIns="0" tIns="45720" rIns="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91256" y="6459787"/>
            <a:ext cx="2008076" cy="365125"/>
          </a:xfrm>
          <a:prstGeom prst="rect">
            <a:avLst/>
          </a:prstGeom>
        </p:spPr>
        <p:txBody>
          <a:bodyPr vert="horz" lIns="91440" tIns="45720" rIns="91440" bIns="45720" rtlCol="0" anchor="ctr"/>
          <a:lstStyle>
            <a:lvl1pPr algn="l">
              <a:defRPr sz="900">
                <a:solidFill>
                  <a:srgbClr val="FFFFFF"/>
                </a:solidFill>
              </a:defRPr>
            </a:lvl1pPr>
          </a:lstStyle>
          <a:p>
            <a:fld id="{EF193564-936F-4D18-B772-3DF7DE207DDF}" type="datetime1">
              <a:rPr lang="en-US" smtClean="0"/>
              <a:t>3/24/2022</a:t>
            </a:fld>
            <a:endParaRPr lang="en-US" dirty="0"/>
          </a:p>
        </p:txBody>
      </p:sp>
      <p:sp>
        <p:nvSpPr>
          <p:cNvPr id="5" name="Footer Placeholder 4"/>
          <p:cNvSpPr>
            <a:spLocks noGrp="1"/>
          </p:cNvSpPr>
          <p:nvPr>
            <p:ph type="ftr" sz="quarter" idx="3"/>
          </p:nvPr>
        </p:nvSpPr>
        <p:spPr>
          <a:xfrm>
            <a:off x="2994066" y="6459787"/>
            <a:ext cx="3917272"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smtClean="0"/>
              <a:t>CA. SHRINIWAS Y. JOSHI</a:t>
            </a:r>
            <a:endParaRPr lang="en-US" dirty="0"/>
          </a:p>
        </p:txBody>
      </p:sp>
      <p:sp>
        <p:nvSpPr>
          <p:cNvPr id="6" name="Slide Number Placeholder 5"/>
          <p:cNvSpPr>
            <a:spLocks noGrp="1"/>
          </p:cNvSpPr>
          <p:nvPr>
            <p:ph type="sldNum" sz="quarter" idx="4"/>
          </p:nvPr>
        </p:nvSpPr>
        <p:spPr>
          <a:xfrm>
            <a:off x="8041545" y="6459787"/>
            <a:ext cx="1065679" cy="365125"/>
          </a:xfrm>
          <a:prstGeom prst="rect">
            <a:avLst/>
          </a:prstGeom>
        </p:spPr>
        <p:txBody>
          <a:bodyPr vert="horz" lIns="91440" tIns="45720" rIns="91440" bIns="45720" rtlCol="0" anchor="ctr"/>
          <a:lstStyle>
            <a:lvl1pPr algn="r">
              <a:defRPr sz="1050">
                <a:solidFill>
                  <a:srgbClr val="FFFFFF"/>
                </a:solidFill>
              </a:defRPr>
            </a:lvl1pPr>
          </a:lstStyle>
          <a:p>
            <a:fld id="{D57F1E4F-1CFF-5643-939E-02111984F565}" type="slidenum">
              <a:rPr lang="en-US" smtClean="0"/>
              <a:t>‹#›</a:t>
            </a:fld>
            <a:endParaRPr lang="en-US" dirty="0"/>
          </a:p>
        </p:txBody>
      </p:sp>
      <p:cxnSp>
        <p:nvCxnSpPr>
          <p:cNvPr id="10" name="Straight Connector 9"/>
          <p:cNvCxnSpPr/>
          <p:nvPr/>
        </p:nvCxnSpPr>
        <p:spPr>
          <a:xfrm>
            <a:off x="969434" y="1737845"/>
            <a:ext cx="8095559"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1" name="Rectangle 48"/>
          <p:cNvSpPr>
            <a:spLocks noChangeArrowheads="1"/>
          </p:cNvSpPr>
          <p:nvPr userDrawn="1"/>
        </p:nvSpPr>
        <p:spPr bwMode="auto">
          <a:xfrm>
            <a:off x="8518525" y="6319838"/>
            <a:ext cx="1274763" cy="430212"/>
          </a:xfrm>
          <a:prstGeom prst="rect">
            <a:avLst/>
          </a:prstGeom>
          <a:noFill/>
          <a:ln w="9525">
            <a:noFill/>
            <a:miter lim="800000"/>
            <a:headEnd/>
            <a:tailEnd/>
          </a:ln>
        </p:spPr>
        <p:txBody>
          <a:bodyPr/>
          <a:lstStyle/>
          <a:p>
            <a:pPr>
              <a:defRPr/>
            </a:pPr>
            <a:endParaRPr lang="en-IN"/>
          </a:p>
        </p:txBody>
      </p:sp>
    </p:spTree>
    <p:extLst>
      <p:ext uri="{BB962C8B-B14F-4D97-AF65-F5344CB8AC3E}">
        <p14:creationId xmlns:p14="http://schemas.microsoft.com/office/powerpoint/2010/main" val="10103650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grayWhite">
          <a:xfrm>
            <a:off x="625475" y="2587625"/>
            <a:ext cx="8766175" cy="2136775"/>
          </a:xfrm>
          <a:prstGeom prst="rect">
            <a:avLst/>
          </a:prstGeom>
          <a:solidFill>
            <a:srgbClr val="000099"/>
          </a:solidFill>
          <a:ln w="9525" cap="rnd">
            <a:solidFill>
              <a:schemeClr val="tx1"/>
            </a:solidFill>
            <a:miter lim="800000"/>
            <a:headEnd/>
            <a:tailEnd/>
          </a:ln>
        </p:spPr>
        <p:txBody>
          <a:bodyPr wrap="none" anchor="ctr"/>
          <a:lstStyle/>
          <a:p>
            <a:endParaRPr lang="en-US" dirty="0">
              <a:solidFill>
                <a:schemeClr val="bg1"/>
              </a:solidFill>
              <a:latin typeface="Book Antiqua" pitchFamily="18" charset="0"/>
            </a:endParaRPr>
          </a:p>
        </p:txBody>
      </p:sp>
      <p:sp>
        <p:nvSpPr>
          <p:cNvPr id="4100" name="Rectangle 4"/>
          <p:cNvSpPr>
            <a:spLocks noGrp="1" noChangeArrowheads="1"/>
          </p:cNvSpPr>
          <p:nvPr>
            <p:ph idx="1"/>
          </p:nvPr>
        </p:nvSpPr>
        <p:spPr/>
        <p:txBody>
          <a:bodyPr anchor="ctr" anchorCtr="1"/>
          <a:lstStyle/>
          <a:p>
            <a:pPr algn="ctr">
              <a:spcBef>
                <a:spcPct val="150000"/>
              </a:spcBef>
              <a:buClr>
                <a:schemeClr val="bg1"/>
              </a:buClr>
            </a:pPr>
            <a:r>
              <a:rPr lang="en-US" sz="3600" b="1" dirty="0">
                <a:solidFill>
                  <a:schemeClr val="bg1"/>
                </a:solidFill>
                <a:latin typeface="Verdana" pitchFamily="34" charset="0"/>
                <a:ea typeface="Verdana" pitchFamily="34" charset="0"/>
                <a:cs typeface="Verdana" pitchFamily="34" charset="0"/>
              </a:rPr>
              <a:t> Long Form Audit Report</a:t>
            </a:r>
          </a:p>
          <a:p>
            <a:pPr marL="0" indent="0" algn="r">
              <a:spcBef>
                <a:spcPct val="150000"/>
              </a:spcBef>
              <a:buNone/>
            </a:pPr>
            <a:r>
              <a:rPr lang="en-US" b="1" dirty="0" smtClean="0">
                <a:solidFill>
                  <a:srgbClr val="FFFF00"/>
                </a:solidFill>
                <a:latin typeface="Verdana" pitchFamily="34" charset="0"/>
                <a:ea typeface="Verdana" pitchFamily="34" charset="0"/>
                <a:cs typeface="Verdana" pitchFamily="34" charset="0"/>
              </a:rPr>
              <a:t>- CA. SHRINIWAS Y. JOSHI</a:t>
            </a:r>
            <a:endParaRPr lang="en-US" b="1" dirty="0">
              <a:solidFill>
                <a:srgbClr val="FFFF00"/>
              </a:solidFill>
              <a:latin typeface="Verdana" pitchFamily="34" charset="0"/>
              <a:ea typeface="Verdana" pitchFamily="34" charset="0"/>
              <a:cs typeface="Verdana" pitchFamily="34" charset="0"/>
            </a:endParaRPr>
          </a:p>
        </p:txBody>
      </p:sp>
      <p:sp>
        <p:nvSpPr>
          <p:cNvPr id="2" name="Footer Placeholder 1"/>
          <p:cNvSpPr>
            <a:spLocks noGrp="1"/>
          </p:cNvSpPr>
          <p:nvPr>
            <p:ph type="ftr" sz="quarter" idx="11"/>
          </p:nvPr>
        </p:nvSpPr>
        <p:spPr/>
        <p:txBody>
          <a:bodyPr/>
          <a:lstStyle/>
          <a:p>
            <a:r>
              <a:rPr lang="en-US" smtClean="0"/>
              <a:t>CA. SHRINIWAS Y. JOSHI</a:t>
            </a:r>
            <a:endParaRPr lang="en-US" dirty="0"/>
          </a:p>
        </p:txBody>
      </p:sp>
      <p:sp>
        <p:nvSpPr>
          <p:cNvPr id="3" name="Slide Number Placeholder 2"/>
          <p:cNvSpPr>
            <a:spLocks noGrp="1"/>
          </p:cNvSpPr>
          <p:nvPr>
            <p:ph type="sldNum" sz="quarter" idx="12"/>
          </p:nvPr>
        </p:nvSpPr>
        <p:spPr/>
        <p:txBody>
          <a:bodyPr/>
          <a:lstStyle/>
          <a:p>
            <a:fld id="{D57F1E4F-1CFF-5643-939E-02111984F565}" type="slidenum">
              <a:rPr lang="en-US" smtClean="0"/>
              <a:t>1</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1254" y="657726"/>
            <a:ext cx="8169831" cy="837055"/>
          </a:xfrm>
        </p:spPr>
        <p:txBody>
          <a:bodyPr/>
          <a:lstStyle/>
          <a:p>
            <a:r>
              <a:rPr lang="en-IN" dirty="0">
                <a:solidFill>
                  <a:srgbClr val="000066"/>
                </a:solidFill>
                <a:latin typeface="Arial Rounded MT Bold" panose="020F0704030504030204" pitchFamily="34" charset="0"/>
              </a:rPr>
              <a:t>LFAR	</a:t>
            </a:r>
          </a:p>
        </p:txBody>
      </p:sp>
      <p:sp>
        <p:nvSpPr>
          <p:cNvPr id="3" name="Content Placeholder 2"/>
          <p:cNvSpPr>
            <a:spLocks noGrp="1"/>
          </p:cNvSpPr>
          <p:nvPr>
            <p:ph idx="1"/>
          </p:nvPr>
        </p:nvSpPr>
        <p:spPr>
          <a:xfrm>
            <a:off x="891254" y="2085474"/>
            <a:ext cx="8169832" cy="3783620"/>
          </a:xfrm>
        </p:spPr>
        <p:txBody>
          <a:bodyPr/>
          <a:lstStyle/>
          <a:p>
            <a:pPr>
              <a:buClr>
                <a:srgbClr val="000066"/>
              </a:buClr>
              <a:buFont typeface="Wingdings" panose="05000000000000000000" pitchFamily="2" charset="2"/>
              <a:buChar char="q"/>
            </a:pPr>
            <a:r>
              <a:rPr lang="en-IN" sz="6000" dirty="0">
                <a:solidFill>
                  <a:srgbClr val="C00000"/>
                </a:solidFill>
              </a:rPr>
              <a:t>Mainly in 3 parts </a:t>
            </a:r>
          </a:p>
          <a:p>
            <a:pPr marL="1149350" lvl="1" indent="-742950">
              <a:buClr>
                <a:srgbClr val="000066"/>
              </a:buClr>
              <a:buFont typeface="+mj-lt"/>
              <a:buAutoNum type="arabicPeriod"/>
            </a:pPr>
            <a:r>
              <a:rPr lang="en-IN" sz="3600" dirty="0" smtClean="0">
                <a:solidFill>
                  <a:srgbClr val="C00000"/>
                </a:solidFill>
              </a:rPr>
              <a:t>Compliance</a:t>
            </a:r>
          </a:p>
          <a:p>
            <a:pPr marL="1149350" lvl="1" indent="-742950">
              <a:buClr>
                <a:srgbClr val="000066"/>
              </a:buClr>
              <a:buFont typeface="+mj-lt"/>
              <a:buAutoNum type="arabicPeriod"/>
            </a:pPr>
            <a:r>
              <a:rPr lang="en-IN" sz="3600" dirty="0" smtClean="0">
                <a:solidFill>
                  <a:srgbClr val="C00000"/>
                </a:solidFill>
              </a:rPr>
              <a:t>Deficiencies </a:t>
            </a:r>
          </a:p>
          <a:p>
            <a:pPr marL="1149350" lvl="1" indent="-742950">
              <a:buClr>
                <a:srgbClr val="000066"/>
              </a:buClr>
              <a:buFont typeface="+mj-lt"/>
              <a:buAutoNum type="arabicPeriod"/>
            </a:pPr>
            <a:r>
              <a:rPr lang="en-IN" sz="3600" dirty="0" smtClean="0">
                <a:solidFill>
                  <a:srgbClr val="C00000"/>
                </a:solidFill>
              </a:rPr>
              <a:t>Test </a:t>
            </a:r>
            <a:r>
              <a:rPr lang="en-IN" sz="3600" dirty="0">
                <a:solidFill>
                  <a:srgbClr val="C00000"/>
                </a:solidFill>
              </a:rPr>
              <a:t>check &amp; Verification </a:t>
            </a:r>
          </a:p>
        </p:txBody>
      </p:sp>
      <p:sp>
        <p:nvSpPr>
          <p:cNvPr id="4" name="Footer Placeholder 3"/>
          <p:cNvSpPr>
            <a:spLocks noGrp="1"/>
          </p:cNvSpPr>
          <p:nvPr>
            <p:ph type="ftr" sz="quarter" idx="11"/>
          </p:nvPr>
        </p:nvSpPr>
        <p:spPr/>
        <p:txBody>
          <a:bodyPr/>
          <a:lstStyle/>
          <a:p>
            <a:r>
              <a:rPr lang="en-US" smtClean="0"/>
              <a:t>CA. SHRINIWAS Y. JOSHI</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10</a:t>
            </a:fld>
            <a:endParaRPr lang="en-US" dirty="0"/>
          </a:p>
        </p:txBody>
      </p:sp>
    </p:spTree>
    <p:extLst>
      <p:ext uri="{BB962C8B-B14F-4D97-AF65-F5344CB8AC3E}">
        <p14:creationId xmlns:p14="http://schemas.microsoft.com/office/powerpoint/2010/main" val="15673469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0066"/>
                </a:solidFill>
                <a:latin typeface="Arial Rounded MT Bold" pitchFamily="34" charset="0"/>
              </a:rPr>
              <a:t>I – Assets	     1. cash</a:t>
            </a:r>
            <a:endParaRPr lang="en-IN" dirty="0"/>
          </a:p>
        </p:txBody>
      </p:sp>
      <p:sp>
        <p:nvSpPr>
          <p:cNvPr id="3" name="Content Placeholder 2"/>
          <p:cNvSpPr>
            <a:spLocks noGrp="1"/>
          </p:cNvSpPr>
          <p:nvPr>
            <p:ph idx="1"/>
          </p:nvPr>
        </p:nvSpPr>
        <p:spPr/>
        <p:txBody>
          <a:bodyPr>
            <a:normAutofit/>
          </a:bodyPr>
          <a:lstStyle/>
          <a:p>
            <a:pPr marL="0" indent="0">
              <a:buClr>
                <a:srgbClr val="000066"/>
              </a:buClr>
              <a:buNone/>
            </a:pPr>
            <a:endParaRPr lang="en-US" sz="2800" dirty="0" smtClean="0">
              <a:solidFill>
                <a:srgbClr val="C00000"/>
              </a:solidFill>
              <a:latin typeface="Arial" panose="020B0604020202020204" pitchFamily="34" charset="0"/>
              <a:cs typeface="Arial" panose="020B0604020202020204" pitchFamily="34" charset="0"/>
            </a:endParaRPr>
          </a:p>
          <a:p>
            <a:pPr marL="457200" indent="-457200">
              <a:buClr>
                <a:srgbClr val="000066"/>
              </a:buClr>
              <a:buFont typeface="+mj-lt"/>
              <a:buAutoNum type="alphaLcPeriod"/>
            </a:pPr>
            <a:r>
              <a:rPr lang="en-US" sz="2800" dirty="0" smtClean="0">
                <a:solidFill>
                  <a:srgbClr val="C00000"/>
                </a:solidFill>
                <a:latin typeface="Arial" panose="020B0604020202020204" pitchFamily="34" charset="0"/>
                <a:cs typeface="Arial" panose="020B0604020202020204" pitchFamily="34" charset="0"/>
              </a:rPr>
              <a:t>Does </a:t>
            </a:r>
            <a:r>
              <a:rPr lang="en-US" sz="2800" dirty="0">
                <a:solidFill>
                  <a:srgbClr val="C00000"/>
                </a:solidFill>
                <a:latin typeface="Arial" panose="020B0604020202020204" pitchFamily="34" charset="0"/>
                <a:cs typeface="Arial" panose="020B0604020202020204" pitchFamily="34" charset="0"/>
              </a:rPr>
              <a:t>the system ensure that cash maintained is in effective joint custody of two or more officials, as per the instructions of </a:t>
            </a:r>
            <a:r>
              <a:rPr lang="en-US" sz="2800" dirty="0" smtClean="0">
                <a:solidFill>
                  <a:srgbClr val="C00000"/>
                </a:solidFill>
                <a:latin typeface="Arial" panose="020B0604020202020204" pitchFamily="34" charset="0"/>
                <a:cs typeface="Arial" panose="020B0604020202020204" pitchFamily="34" charset="0"/>
              </a:rPr>
              <a:t>the controlling </a:t>
            </a:r>
            <a:r>
              <a:rPr lang="en-US" sz="2800" dirty="0">
                <a:solidFill>
                  <a:srgbClr val="C00000"/>
                </a:solidFill>
                <a:latin typeface="Arial" panose="020B0604020202020204" pitchFamily="34" charset="0"/>
                <a:cs typeface="Arial" panose="020B0604020202020204" pitchFamily="34" charset="0"/>
              </a:rPr>
              <a:t>authorities of the bank</a:t>
            </a:r>
            <a:r>
              <a:rPr lang="en-US" sz="2800" dirty="0" smtClean="0">
                <a:solidFill>
                  <a:srgbClr val="C00000"/>
                </a:solidFill>
                <a:latin typeface="Arial" panose="020B0604020202020204" pitchFamily="34" charset="0"/>
                <a:cs typeface="Arial" panose="020B0604020202020204" pitchFamily="34" charset="0"/>
              </a:rPr>
              <a:t>?</a:t>
            </a:r>
          </a:p>
          <a:p>
            <a:pPr marL="457200" indent="-457200">
              <a:buClr>
                <a:srgbClr val="000066"/>
              </a:buClr>
              <a:buFont typeface="+mj-lt"/>
              <a:buAutoNum type="alphaLcPeriod"/>
            </a:pPr>
            <a:r>
              <a:rPr lang="en-US" sz="2800" dirty="0">
                <a:solidFill>
                  <a:srgbClr val="C00000"/>
                </a:solidFill>
                <a:latin typeface="Arial" panose="020B0604020202020204" pitchFamily="34" charset="0"/>
                <a:cs typeface="Arial" panose="020B0604020202020204" pitchFamily="34" charset="0"/>
              </a:rPr>
              <a:t> </a:t>
            </a:r>
            <a:r>
              <a:rPr lang="en-US" sz="2800" dirty="0" smtClean="0">
                <a:solidFill>
                  <a:srgbClr val="C00000"/>
                </a:solidFill>
              </a:rPr>
              <a:t>Have </a:t>
            </a:r>
            <a:r>
              <a:rPr lang="en-US" sz="2800" dirty="0">
                <a:solidFill>
                  <a:srgbClr val="C00000"/>
                </a:solidFill>
              </a:rPr>
              <a:t>the cash balances at the branch/</a:t>
            </a:r>
            <a:r>
              <a:rPr lang="en-US" sz="2800" dirty="0">
                <a:solidFill>
                  <a:srgbClr val="C00000"/>
                </a:solidFill>
                <a:highlight>
                  <a:srgbClr val="00FFFF"/>
                </a:highlight>
              </a:rPr>
              <a:t>ATMs</a:t>
            </a:r>
            <a:r>
              <a:rPr lang="en-US" sz="2800" dirty="0">
                <a:solidFill>
                  <a:srgbClr val="C00000"/>
                </a:solidFill>
              </a:rPr>
              <a:t> been checked at periodic intervals as per the procedure prescribed by the </a:t>
            </a:r>
            <a:r>
              <a:rPr lang="en-US" sz="2800" dirty="0" smtClean="0">
                <a:solidFill>
                  <a:srgbClr val="C00000"/>
                </a:solidFill>
              </a:rPr>
              <a:t>controlling authorities </a:t>
            </a:r>
            <a:r>
              <a:rPr lang="en-US" sz="2800" dirty="0">
                <a:solidFill>
                  <a:srgbClr val="C00000"/>
                </a:solidFill>
              </a:rPr>
              <a:t>of the bank?</a:t>
            </a:r>
          </a:p>
          <a:p>
            <a:pPr marL="0" indent="0">
              <a:buClr>
                <a:srgbClr val="000066"/>
              </a:buClr>
              <a:buNone/>
            </a:pPr>
            <a:endParaRPr lang="en-IN" sz="2800" dirty="0">
              <a:solidFill>
                <a:srgbClr val="C00000"/>
              </a:solidFill>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US" smtClean="0"/>
              <a:t>CA. SHRINIWAS Y. JOSHI</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11</a:t>
            </a:fld>
            <a:endParaRPr lang="en-US" dirty="0"/>
          </a:p>
        </p:txBody>
      </p:sp>
    </p:spTree>
    <p:extLst>
      <p:ext uri="{BB962C8B-B14F-4D97-AF65-F5344CB8AC3E}">
        <p14:creationId xmlns:p14="http://schemas.microsoft.com/office/powerpoint/2010/main" val="20438916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0066"/>
                </a:solidFill>
                <a:latin typeface="Arial Rounded MT Bold" pitchFamily="34" charset="0"/>
              </a:rPr>
              <a:t>I – Assets	     1. cash</a:t>
            </a:r>
            <a:endParaRPr lang="en-IN" dirty="0"/>
          </a:p>
        </p:txBody>
      </p:sp>
      <p:sp>
        <p:nvSpPr>
          <p:cNvPr id="3" name="Content Placeholder 2"/>
          <p:cNvSpPr>
            <a:spLocks noGrp="1"/>
          </p:cNvSpPr>
          <p:nvPr>
            <p:ph idx="1"/>
          </p:nvPr>
        </p:nvSpPr>
        <p:spPr/>
        <p:txBody>
          <a:bodyPr>
            <a:normAutofit fontScale="92500" lnSpcReduction="10000"/>
          </a:bodyPr>
          <a:lstStyle/>
          <a:p>
            <a:pPr marL="0" indent="0">
              <a:buClr>
                <a:srgbClr val="000066"/>
              </a:buClr>
              <a:buNone/>
            </a:pPr>
            <a:endParaRPr lang="en-US" sz="2800" dirty="0" smtClean="0">
              <a:solidFill>
                <a:srgbClr val="C00000"/>
              </a:solidFill>
              <a:latin typeface="Arial" panose="020B0604020202020204" pitchFamily="34" charset="0"/>
              <a:cs typeface="Arial" panose="020B0604020202020204" pitchFamily="34" charset="0"/>
            </a:endParaRPr>
          </a:p>
          <a:p>
            <a:pPr marL="898525" indent="-898525">
              <a:buClr>
                <a:srgbClr val="000066"/>
              </a:buClr>
              <a:buNone/>
            </a:pPr>
            <a:r>
              <a:rPr lang="en-US" sz="2800" dirty="0" smtClean="0">
                <a:solidFill>
                  <a:srgbClr val="000066"/>
                </a:solidFill>
              </a:rPr>
              <a:t>c. (</a:t>
            </a:r>
            <a:r>
              <a:rPr lang="en-US" sz="2800" dirty="0" err="1" smtClean="0">
                <a:solidFill>
                  <a:srgbClr val="000066"/>
                </a:solidFill>
              </a:rPr>
              <a:t>i</a:t>
            </a:r>
            <a:r>
              <a:rPr lang="en-US" sz="2800" dirty="0" smtClean="0">
                <a:solidFill>
                  <a:srgbClr val="000066"/>
                </a:solidFill>
              </a:rPr>
              <a:t>)    </a:t>
            </a:r>
            <a:r>
              <a:rPr lang="en-US" sz="2800" dirty="0" smtClean="0">
                <a:solidFill>
                  <a:srgbClr val="C00000"/>
                </a:solidFill>
              </a:rPr>
              <a:t>Does </a:t>
            </a:r>
            <a:r>
              <a:rPr lang="en-US" sz="2800" dirty="0">
                <a:solidFill>
                  <a:srgbClr val="C00000"/>
                </a:solidFill>
              </a:rPr>
              <a:t>the branch generally maintain / carry cash balances, which vary significantly from the limits fixed by the controlling </a:t>
            </a:r>
            <a:r>
              <a:rPr lang="en-US" sz="2800" dirty="0" smtClean="0">
                <a:solidFill>
                  <a:srgbClr val="C00000"/>
                </a:solidFill>
              </a:rPr>
              <a:t>authorities of </a:t>
            </a:r>
            <a:r>
              <a:rPr lang="en-US" sz="2800" dirty="0">
                <a:solidFill>
                  <a:srgbClr val="C00000"/>
                </a:solidFill>
              </a:rPr>
              <a:t>the bank?</a:t>
            </a:r>
            <a:endParaRPr lang="en-US" sz="2400" dirty="0">
              <a:solidFill>
                <a:srgbClr val="C00000"/>
              </a:solidFill>
            </a:endParaRPr>
          </a:p>
          <a:p>
            <a:pPr marL="898525" indent="-898525">
              <a:buClr>
                <a:srgbClr val="000066"/>
              </a:buClr>
              <a:buNone/>
            </a:pPr>
            <a:r>
              <a:rPr lang="en-US" sz="2800" dirty="0" smtClean="0">
                <a:solidFill>
                  <a:srgbClr val="C00000"/>
                </a:solidFill>
              </a:rPr>
              <a:t>    </a:t>
            </a:r>
            <a:r>
              <a:rPr lang="en-US" sz="2800" dirty="0" smtClean="0">
                <a:solidFill>
                  <a:srgbClr val="000066"/>
                </a:solidFill>
              </a:rPr>
              <a:t>(ii)  </a:t>
            </a:r>
            <a:r>
              <a:rPr lang="en-US" sz="2800" dirty="0">
                <a:solidFill>
                  <a:srgbClr val="C00000"/>
                </a:solidFill>
              </a:rPr>
              <a:t> </a:t>
            </a:r>
            <a:r>
              <a:rPr lang="en-US" sz="2800" dirty="0" smtClean="0">
                <a:solidFill>
                  <a:srgbClr val="C00000"/>
                </a:solidFill>
                <a:highlight>
                  <a:srgbClr val="00FFFF"/>
                </a:highlight>
              </a:rPr>
              <a:t>Does </a:t>
            </a:r>
            <a:r>
              <a:rPr lang="en-US" sz="2800" dirty="0">
                <a:solidFill>
                  <a:srgbClr val="C00000"/>
                </a:solidFill>
                <a:highlight>
                  <a:srgbClr val="00FFFF"/>
                </a:highlight>
              </a:rPr>
              <a:t>the figure of the balance in the branch books in respect of cash with its ATM(s) tally with   the   amounts   of   balances   with   the respective   ATMs,  based  on  the   year   end scrolls generated by the ATMs? If there is any difference, same should be reported</a:t>
            </a:r>
            <a:endParaRPr lang="en-US" sz="2400" dirty="0">
              <a:solidFill>
                <a:srgbClr val="C00000"/>
              </a:solidFill>
              <a:highlight>
                <a:srgbClr val="00FFFF"/>
              </a:highlight>
            </a:endParaRPr>
          </a:p>
          <a:p>
            <a:pPr marL="898525" indent="-898525">
              <a:buClr>
                <a:srgbClr val="000066"/>
              </a:buClr>
              <a:buNone/>
            </a:pPr>
            <a:endParaRPr lang="en-US" sz="2800" dirty="0">
              <a:solidFill>
                <a:srgbClr val="C00000"/>
              </a:solidFill>
            </a:endParaRPr>
          </a:p>
          <a:p>
            <a:pPr marL="0" indent="0">
              <a:buClr>
                <a:srgbClr val="000066"/>
              </a:buClr>
              <a:buNone/>
            </a:pPr>
            <a:endParaRPr lang="en-IN" sz="2800" dirty="0">
              <a:solidFill>
                <a:srgbClr val="C00000"/>
              </a:solidFill>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US" smtClean="0"/>
              <a:t>CA. SHRINIWAS Y. JOSHI</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12</a:t>
            </a:fld>
            <a:endParaRPr lang="en-US" dirty="0"/>
          </a:p>
        </p:txBody>
      </p:sp>
    </p:spTree>
    <p:extLst>
      <p:ext uri="{BB962C8B-B14F-4D97-AF65-F5344CB8AC3E}">
        <p14:creationId xmlns:p14="http://schemas.microsoft.com/office/powerpoint/2010/main" val="7856064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0066"/>
                </a:solidFill>
                <a:latin typeface="Arial Rounded MT Bold" pitchFamily="34" charset="0"/>
              </a:rPr>
              <a:t>I – Assets	     1. cash</a:t>
            </a:r>
            <a:endParaRPr lang="en-IN" dirty="0"/>
          </a:p>
        </p:txBody>
      </p:sp>
      <p:sp>
        <p:nvSpPr>
          <p:cNvPr id="3" name="Content Placeholder 2"/>
          <p:cNvSpPr>
            <a:spLocks noGrp="1"/>
          </p:cNvSpPr>
          <p:nvPr>
            <p:ph idx="1"/>
          </p:nvPr>
        </p:nvSpPr>
        <p:spPr/>
        <p:txBody>
          <a:bodyPr>
            <a:normAutofit/>
          </a:bodyPr>
          <a:lstStyle/>
          <a:p>
            <a:pPr marL="0" indent="0">
              <a:buClr>
                <a:srgbClr val="000066"/>
              </a:buClr>
              <a:buNone/>
            </a:pPr>
            <a:endParaRPr lang="en-US" sz="2800" dirty="0" smtClean="0">
              <a:solidFill>
                <a:srgbClr val="C00000"/>
              </a:solidFill>
              <a:latin typeface="Arial" panose="020B0604020202020204" pitchFamily="34" charset="0"/>
              <a:cs typeface="Arial" panose="020B0604020202020204" pitchFamily="34" charset="0"/>
            </a:endParaRPr>
          </a:p>
          <a:p>
            <a:pPr marL="898525" indent="-898525">
              <a:buClr>
                <a:srgbClr val="000066"/>
              </a:buClr>
              <a:buNone/>
            </a:pPr>
            <a:r>
              <a:rPr lang="en-US" sz="2800" dirty="0">
                <a:solidFill>
                  <a:srgbClr val="000066"/>
                </a:solidFill>
              </a:rPr>
              <a:t> </a:t>
            </a:r>
            <a:r>
              <a:rPr lang="en-US" sz="2800" dirty="0" smtClean="0">
                <a:solidFill>
                  <a:srgbClr val="000066"/>
                </a:solidFill>
              </a:rPr>
              <a:t>    d</a:t>
            </a:r>
            <a:r>
              <a:rPr lang="en-US" sz="2800" dirty="0" smtClean="0">
                <a:solidFill>
                  <a:srgbClr val="C00000"/>
                </a:solidFill>
              </a:rPr>
              <a:t>.   Whether </a:t>
            </a:r>
            <a:r>
              <a:rPr lang="en-US" sz="2800" dirty="0">
                <a:solidFill>
                  <a:srgbClr val="C00000"/>
                </a:solidFill>
              </a:rPr>
              <a:t>the insurance cover available with the branch adequately meets the requirement</a:t>
            </a:r>
            <a:r>
              <a:rPr lang="en-IN" sz="2800" dirty="0">
                <a:solidFill>
                  <a:srgbClr val="C00000"/>
                </a:solidFill>
              </a:rPr>
              <a:t> </a:t>
            </a:r>
            <a:r>
              <a:rPr lang="en-US" sz="2800" dirty="0">
                <a:solidFill>
                  <a:srgbClr val="C00000"/>
                </a:solidFill>
              </a:rPr>
              <a:t>to cover the cash-in hand and cash-in transit?</a:t>
            </a:r>
            <a:endParaRPr lang="en-US" sz="2400" dirty="0">
              <a:solidFill>
                <a:srgbClr val="C00000"/>
              </a:solidFill>
            </a:endParaRPr>
          </a:p>
          <a:p>
            <a:pPr marL="898525" indent="-898525">
              <a:buClr>
                <a:srgbClr val="000066"/>
              </a:buClr>
              <a:buNone/>
            </a:pPr>
            <a:endParaRPr lang="en-US" sz="2800" dirty="0">
              <a:solidFill>
                <a:srgbClr val="C00000"/>
              </a:solidFill>
            </a:endParaRPr>
          </a:p>
          <a:p>
            <a:pPr marL="0" indent="0">
              <a:buClr>
                <a:srgbClr val="000066"/>
              </a:buClr>
              <a:buNone/>
            </a:pPr>
            <a:endParaRPr lang="en-IN" sz="2800" dirty="0">
              <a:solidFill>
                <a:srgbClr val="C00000"/>
              </a:solidFill>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US" smtClean="0"/>
              <a:t>CA. SHRINIWAS Y. JOSHI</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13</a:t>
            </a:fld>
            <a:endParaRPr lang="en-US" dirty="0"/>
          </a:p>
        </p:txBody>
      </p:sp>
    </p:spTree>
    <p:extLst>
      <p:ext uri="{BB962C8B-B14F-4D97-AF65-F5344CB8AC3E}">
        <p14:creationId xmlns:p14="http://schemas.microsoft.com/office/powerpoint/2010/main" val="35768091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5011" y="272717"/>
            <a:ext cx="8722213" cy="1573017"/>
          </a:xfrm>
        </p:spPr>
        <p:txBody>
          <a:bodyPr>
            <a:normAutofit/>
          </a:bodyPr>
          <a:lstStyle/>
          <a:p>
            <a:pPr marL="2325688" indent="-2325688"/>
            <a:r>
              <a:rPr lang="en-US" sz="2800" dirty="0">
                <a:solidFill>
                  <a:srgbClr val="000066"/>
                </a:solidFill>
                <a:latin typeface="Arial Rounded MT Bold" pitchFamily="34" charset="0"/>
              </a:rPr>
              <a:t>I – Assets  </a:t>
            </a:r>
            <a:r>
              <a:rPr lang="en-US" sz="2800" dirty="0" smtClean="0">
                <a:solidFill>
                  <a:srgbClr val="000066"/>
                </a:solidFill>
                <a:latin typeface="Arial Rounded MT Bold" pitchFamily="34" charset="0"/>
              </a:rPr>
              <a:t>  2</a:t>
            </a:r>
            <a:r>
              <a:rPr lang="en-US" sz="2800" dirty="0">
                <a:solidFill>
                  <a:srgbClr val="000066"/>
                </a:solidFill>
                <a:latin typeface="Arial Rounded MT Bold" pitchFamily="34" charset="0"/>
              </a:rPr>
              <a:t>. </a:t>
            </a:r>
            <a:r>
              <a:rPr lang="en-US" sz="2800" b="1" dirty="0">
                <a:solidFill>
                  <a:srgbClr val="000066"/>
                </a:solidFill>
                <a:latin typeface="Arial Rounded MT Bold" panose="020F0704030504030204" pitchFamily="34" charset="0"/>
                <a:ea typeface="Times New Roman" panose="02020603050405020304" pitchFamily="18" charset="0"/>
              </a:rPr>
              <a:t>Balances with RBI, State Bank of </a:t>
            </a:r>
            <a:r>
              <a:rPr lang="en-US" sz="2800" b="1" dirty="0" smtClean="0">
                <a:solidFill>
                  <a:srgbClr val="000066"/>
                </a:solidFill>
                <a:latin typeface="Arial Rounded MT Bold" panose="020F0704030504030204" pitchFamily="34" charset="0"/>
                <a:ea typeface="Times New Roman" panose="02020603050405020304" pitchFamily="18" charset="0"/>
              </a:rPr>
              <a:t> India </a:t>
            </a:r>
            <a:r>
              <a:rPr lang="en-US" sz="2800" b="1" dirty="0">
                <a:solidFill>
                  <a:srgbClr val="000066"/>
                </a:solidFill>
                <a:latin typeface="Arial Rounded MT Bold" panose="020F0704030504030204" pitchFamily="34" charset="0"/>
                <a:ea typeface="Times New Roman" panose="02020603050405020304" pitchFamily="18" charset="0"/>
              </a:rPr>
              <a:t>and other banks </a:t>
            </a:r>
            <a:r>
              <a:rPr lang="en-US" sz="2800" dirty="0">
                <a:solidFill>
                  <a:srgbClr val="000066"/>
                </a:solidFill>
                <a:latin typeface="Arial Rounded MT Bold" pitchFamily="34" charset="0"/>
              </a:rPr>
              <a:t/>
            </a:r>
            <a:br>
              <a:rPr lang="en-US" sz="2800" dirty="0">
                <a:solidFill>
                  <a:srgbClr val="000066"/>
                </a:solidFill>
                <a:latin typeface="Arial Rounded MT Bold" pitchFamily="34" charset="0"/>
              </a:rPr>
            </a:br>
            <a:endParaRPr lang="en-IN" sz="2800" dirty="0">
              <a:solidFill>
                <a:srgbClr val="000066"/>
              </a:solidFill>
            </a:endParaRPr>
          </a:p>
        </p:txBody>
      </p:sp>
      <p:sp>
        <p:nvSpPr>
          <p:cNvPr id="3" name="Content Placeholder 2"/>
          <p:cNvSpPr>
            <a:spLocks noGrp="1"/>
          </p:cNvSpPr>
          <p:nvPr>
            <p:ph idx="1"/>
          </p:nvPr>
        </p:nvSpPr>
        <p:spPr/>
        <p:txBody>
          <a:bodyPr>
            <a:normAutofit/>
          </a:bodyPr>
          <a:lstStyle/>
          <a:p>
            <a:pPr marL="722313" indent="-546100">
              <a:buClr>
                <a:srgbClr val="000066"/>
              </a:buClr>
              <a:buFont typeface="+mj-lt"/>
              <a:buAutoNum type="alphaLcParenR"/>
            </a:pPr>
            <a:r>
              <a:rPr lang="en-US" sz="2800" dirty="0" smtClean="0">
                <a:solidFill>
                  <a:srgbClr val="C00000"/>
                </a:solidFill>
              </a:rPr>
              <a:t> Were </a:t>
            </a:r>
            <a:r>
              <a:rPr lang="en-US" sz="2800" dirty="0">
                <a:solidFill>
                  <a:srgbClr val="C00000"/>
                </a:solidFill>
              </a:rPr>
              <a:t>balance confirmation certificates obtained in respect of outstanding balances as at the year-end and whether the aforesaid balances have been reconciled? The </a:t>
            </a:r>
            <a:r>
              <a:rPr lang="en-US" sz="2800" dirty="0" smtClean="0">
                <a:solidFill>
                  <a:srgbClr val="C00000"/>
                </a:solidFill>
              </a:rPr>
              <a:t>nature and </a:t>
            </a:r>
            <a:r>
              <a:rPr lang="en-US" sz="2800" dirty="0">
                <a:solidFill>
                  <a:srgbClr val="C00000"/>
                </a:solidFill>
              </a:rPr>
              <a:t>extent of differences should be </a:t>
            </a:r>
            <a:r>
              <a:rPr lang="en-US" sz="2800" dirty="0" smtClean="0">
                <a:solidFill>
                  <a:srgbClr val="C00000"/>
                </a:solidFill>
              </a:rPr>
              <a:t>reported</a:t>
            </a:r>
          </a:p>
          <a:p>
            <a:pPr marL="722313" indent="-546100">
              <a:buClr>
                <a:srgbClr val="000066"/>
              </a:buClr>
              <a:buFont typeface="+mj-lt"/>
              <a:buAutoNum type="alphaLcParenR"/>
            </a:pPr>
            <a:r>
              <a:rPr lang="en-US" sz="2800" dirty="0" smtClean="0">
                <a:solidFill>
                  <a:srgbClr val="C00000"/>
                </a:solidFill>
              </a:rPr>
              <a:t>Observations </a:t>
            </a:r>
            <a:r>
              <a:rPr lang="en-US" sz="2800" dirty="0">
                <a:solidFill>
                  <a:srgbClr val="C00000"/>
                </a:solidFill>
              </a:rPr>
              <a:t>on the reconciliation statements</a:t>
            </a:r>
            <a:r>
              <a:rPr lang="en-IN" sz="2800" dirty="0">
                <a:solidFill>
                  <a:srgbClr val="C00000"/>
                </a:solidFill>
              </a:rPr>
              <a:t> </a:t>
            </a:r>
            <a:r>
              <a:rPr lang="en-US" sz="2800" dirty="0">
                <a:solidFill>
                  <a:srgbClr val="C00000"/>
                </a:solidFill>
              </a:rPr>
              <a:t>may be reported in the following manner:</a:t>
            </a:r>
          </a:p>
          <a:p>
            <a:pPr marL="898525" indent="-898525">
              <a:buNone/>
            </a:pPr>
            <a:r>
              <a:rPr lang="en-US" sz="2800" dirty="0">
                <a:solidFill>
                  <a:srgbClr val="C00000"/>
                </a:solidFill>
              </a:rPr>
              <a:t> </a:t>
            </a:r>
            <a:r>
              <a:rPr lang="en-US" sz="2800" dirty="0" smtClean="0">
                <a:solidFill>
                  <a:srgbClr val="C00000"/>
                </a:solidFill>
              </a:rPr>
              <a:t>     </a:t>
            </a:r>
            <a:r>
              <a:rPr lang="en-US" sz="2800" dirty="0" smtClean="0">
                <a:solidFill>
                  <a:srgbClr val="000066"/>
                </a:solidFill>
              </a:rPr>
              <a:t>(</a:t>
            </a:r>
            <a:r>
              <a:rPr lang="en-US" sz="2800" dirty="0" err="1" smtClean="0">
                <a:solidFill>
                  <a:srgbClr val="000066"/>
                </a:solidFill>
              </a:rPr>
              <a:t>i</a:t>
            </a:r>
            <a:r>
              <a:rPr lang="en-US" sz="2800" dirty="0" smtClean="0">
                <a:solidFill>
                  <a:srgbClr val="000066"/>
                </a:solidFill>
              </a:rPr>
              <a:t>)</a:t>
            </a:r>
            <a:r>
              <a:rPr lang="en-US" sz="2800" dirty="0" smtClean="0">
                <a:solidFill>
                  <a:srgbClr val="C00000"/>
                </a:solidFill>
              </a:rPr>
              <a:t> Cash </a:t>
            </a:r>
            <a:r>
              <a:rPr lang="en-US" sz="2800" dirty="0">
                <a:solidFill>
                  <a:srgbClr val="C00000"/>
                </a:solidFill>
              </a:rPr>
              <a:t>transactions remaining </a:t>
            </a:r>
            <a:r>
              <a:rPr lang="en-US" sz="2800" dirty="0" smtClean="0">
                <a:solidFill>
                  <a:srgbClr val="C00000"/>
                </a:solidFill>
              </a:rPr>
              <a:t>un-responded (</a:t>
            </a:r>
            <a:r>
              <a:rPr lang="en-US" sz="2800" dirty="0">
                <a:solidFill>
                  <a:srgbClr val="C00000"/>
                </a:solidFill>
              </a:rPr>
              <a:t>give details)</a:t>
            </a:r>
          </a:p>
          <a:p>
            <a:pPr marL="0" indent="0">
              <a:buClr>
                <a:srgbClr val="000066"/>
              </a:buClr>
              <a:buNone/>
            </a:pPr>
            <a:endParaRPr lang="en-IN" sz="2800" dirty="0">
              <a:solidFill>
                <a:srgbClr val="C00000"/>
              </a:solidFill>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US" smtClean="0"/>
              <a:t>CA. SHRINIWAS Y. JOSHI</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14</a:t>
            </a:fld>
            <a:endParaRPr lang="en-US" dirty="0"/>
          </a:p>
        </p:txBody>
      </p:sp>
    </p:spTree>
    <p:extLst>
      <p:ext uri="{BB962C8B-B14F-4D97-AF65-F5344CB8AC3E}">
        <p14:creationId xmlns:p14="http://schemas.microsoft.com/office/powerpoint/2010/main" val="36653734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5011" y="272717"/>
            <a:ext cx="8722213" cy="1573017"/>
          </a:xfrm>
        </p:spPr>
        <p:txBody>
          <a:bodyPr>
            <a:normAutofit/>
          </a:bodyPr>
          <a:lstStyle/>
          <a:p>
            <a:pPr marL="2325688" indent="-2325688"/>
            <a:r>
              <a:rPr lang="en-US" sz="2800" dirty="0">
                <a:solidFill>
                  <a:srgbClr val="000066"/>
                </a:solidFill>
                <a:latin typeface="Arial Rounded MT Bold" pitchFamily="34" charset="0"/>
              </a:rPr>
              <a:t>I – Assets  </a:t>
            </a:r>
            <a:r>
              <a:rPr lang="en-US" sz="2800" dirty="0" smtClean="0">
                <a:solidFill>
                  <a:srgbClr val="000066"/>
                </a:solidFill>
                <a:latin typeface="Arial Rounded MT Bold" pitchFamily="34" charset="0"/>
              </a:rPr>
              <a:t>  2</a:t>
            </a:r>
            <a:r>
              <a:rPr lang="en-US" sz="2800" dirty="0">
                <a:solidFill>
                  <a:srgbClr val="000066"/>
                </a:solidFill>
                <a:latin typeface="Arial Rounded MT Bold" pitchFamily="34" charset="0"/>
              </a:rPr>
              <a:t>. </a:t>
            </a:r>
            <a:r>
              <a:rPr lang="en-US" sz="2800" b="1" dirty="0">
                <a:solidFill>
                  <a:srgbClr val="000066"/>
                </a:solidFill>
                <a:latin typeface="Arial Rounded MT Bold" panose="020F0704030504030204" pitchFamily="34" charset="0"/>
                <a:ea typeface="Times New Roman" panose="02020603050405020304" pitchFamily="18" charset="0"/>
              </a:rPr>
              <a:t>Balances with RBI, State Bank of </a:t>
            </a:r>
            <a:r>
              <a:rPr lang="en-US" sz="2800" b="1" dirty="0" smtClean="0">
                <a:solidFill>
                  <a:srgbClr val="000066"/>
                </a:solidFill>
                <a:latin typeface="Arial Rounded MT Bold" panose="020F0704030504030204" pitchFamily="34" charset="0"/>
                <a:ea typeface="Times New Roman" panose="02020603050405020304" pitchFamily="18" charset="0"/>
              </a:rPr>
              <a:t> India </a:t>
            </a:r>
            <a:r>
              <a:rPr lang="en-US" sz="2800" b="1" dirty="0">
                <a:solidFill>
                  <a:srgbClr val="000066"/>
                </a:solidFill>
                <a:latin typeface="Arial Rounded MT Bold" panose="020F0704030504030204" pitchFamily="34" charset="0"/>
                <a:ea typeface="Times New Roman" panose="02020603050405020304" pitchFamily="18" charset="0"/>
              </a:rPr>
              <a:t>and other banks </a:t>
            </a:r>
            <a:r>
              <a:rPr lang="en-US" sz="2800" dirty="0">
                <a:solidFill>
                  <a:srgbClr val="000066"/>
                </a:solidFill>
                <a:latin typeface="Arial Rounded MT Bold" pitchFamily="34" charset="0"/>
              </a:rPr>
              <a:t/>
            </a:r>
            <a:br>
              <a:rPr lang="en-US" sz="2800" dirty="0">
                <a:solidFill>
                  <a:srgbClr val="000066"/>
                </a:solidFill>
                <a:latin typeface="Arial Rounded MT Bold" pitchFamily="34" charset="0"/>
              </a:rPr>
            </a:br>
            <a:endParaRPr lang="en-IN" sz="2800" dirty="0">
              <a:solidFill>
                <a:srgbClr val="000066"/>
              </a:solidFill>
            </a:endParaRPr>
          </a:p>
        </p:txBody>
      </p:sp>
      <p:sp>
        <p:nvSpPr>
          <p:cNvPr id="3" name="Content Placeholder 2"/>
          <p:cNvSpPr>
            <a:spLocks noGrp="1"/>
          </p:cNvSpPr>
          <p:nvPr>
            <p:ph idx="1"/>
          </p:nvPr>
        </p:nvSpPr>
        <p:spPr>
          <a:noFill/>
        </p:spPr>
        <p:txBody>
          <a:bodyPr>
            <a:normAutofit/>
          </a:bodyPr>
          <a:lstStyle/>
          <a:p>
            <a:pPr fontAlgn="t"/>
            <a:r>
              <a:rPr lang="en-US" sz="2800" dirty="0" smtClean="0">
                <a:solidFill>
                  <a:srgbClr val="000066"/>
                </a:solidFill>
              </a:rPr>
              <a:t> </a:t>
            </a:r>
            <a:r>
              <a:rPr lang="en-US" sz="2800" dirty="0">
                <a:solidFill>
                  <a:srgbClr val="000066"/>
                </a:solidFill>
              </a:rPr>
              <a:t>(b</a:t>
            </a:r>
            <a:r>
              <a:rPr lang="en-US" sz="2800" dirty="0" smtClean="0">
                <a:solidFill>
                  <a:srgbClr val="000066"/>
                </a:solidFill>
              </a:rPr>
              <a:t>) (</a:t>
            </a:r>
            <a:r>
              <a:rPr lang="en-US" sz="2800" dirty="0">
                <a:solidFill>
                  <a:srgbClr val="000066"/>
                </a:solidFill>
              </a:rPr>
              <a:t>ii</a:t>
            </a:r>
            <a:r>
              <a:rPr lang="en-US" sz="2800" dirty="0" smtClean="0">
                <a:solidFill>
                  <a:srgbClr val="000066"/>
                </a:solidFill>
              </a:rPr>
              <a:t>)   </a:t>
            </a:r>
            <a:r>
              <a:rPr lang="en-US" sz="2800" dirty="0" smtClean="0">
                <a:solidFill>
                  <a:srgbClr val="C00000"/>
                </a:solidFill>
              </a:rPr>
              <a:t>Revenue </a:t>
            </a:r>
            <a:r>
              <a:rPr lang="en-US" sz="2800" dirty="0">
                <a:solidFill>
                  <a:srgbClr val="C00000"/>
                </a:solidFill>
              </a:rPr>
              <a:t>items requiring adjustments / </a:t>
            </a:r>
            <a:r>
              <a:rPr lang="en-US" sz="2800" dirty="0" smtClean="0">
                <a:solidFill>
                  <a:srgbClr val="C00000"/>
                </a:solidFill>
              </a:rPr>
              <a:t>write-off </a:t>
            </a:r>
            <a:r>
              <a:rPr lang="en-US" sz="2800" dirty="0">
                <a:solidFill>
                  <a:srgbClr val="C00000"/>
                </a:solidFill>
              </a:rPr>
              <a:t>(give details</a:t>
            </a:r>
            <a:r>
              <a:rPr lang="en-US" sz="2800" dirty="0" smtClean="0">
                <a:solidFill>
                  <a:srgbClr val="C00000"/>
                </a:solidFill>
              </a:rPr>
              <a:t>)</a:t>
            </a:r>
          </a:p>
          <a:p>
            <a:pPr fontAlgn="t"/>
            <a:endParaRPr lang="en-US" sz="2800" dirty="0" smtClean="0">
              <a:solidFill>
                <a:srgbClr val="000000"/>
              </a:solidFill>
              <a:highlight>
                <a:srgbClr val="00FFFF"/>
              </a:highlight>
              <a:ea typeface="Times New Roman" panose="02020603050405020304" pitchFamily="18" charset="0"/>
              <a:cs typeface="Times New Roman" panose="02020603050405020304" pitchFamily="18" charset="0"/>
            </a:endParaRPr>
          </a:p>
          <a:p>
            <a:pPr fontAlgn="t"/>
            <a:r>
              <a:rPr lang="en-US" sz="2800" dirty="0" smtClean="0">
                <a:solidFill>
                  <a:srgbClr val="000066"/>
                </a:solidFill>
                <a:highlight>
                  <a:srgbClr val="00FFFF"/>
                </a:highlight>
                <a:ea typeface="Times New Roman" panose="02020603050405020304" pitchFamily="18" charset="0"/>
                <a:cs typeface="Times New Roman" panose="02020603050405020304" pitchFamily="18" charset="0"/>
              </a:rPr>
              <a:t>(b)(iii)   </a:t>
            </a:r>
            <a:r>
              <a:rPr lang="en-US" sz="2800" dirty="0" smtClean="0">
                <a:solidFill>
                  <a:srgbClr val="C00000"/>
                </a:solidFill>
                <a:highlight>
                  <a:srgbClr val="00FFFF"/>
                </a:highlight>
                <a:ea typeface="Times New Roman" panose="02020603050405020304" pitchFamily="18" charset="0"/>
                <a:cs typeface="Times New Roman" panose="02020603050405020304" pitchFamily="18" charset="0"/>
              </a:rPr>
              <a:t>Other </a:t>
            </a:r>
            <a:r>
              <a:rPr lang="en-US" sz="2800" dirty="0">
                <a:solidFill>
                  <a:srgbClr val="C00000"/>
                </a:solidFill>
                <a:highlight>
                  <a:srgbClr val="00FFFF"/>
                </a:highlight>
                <a:ea typeface="Times New Roman" panose="02020603050405020304" pitchFamily="18" charset="0"/>
                <a:cs typeface="Times New Roman" panose="02020603050405020304" pitchFamily="18" charset="0"/>
              </a:rPr>
              <a:t>credit and debit entries originated in</a:t>
            </a:r>
            <a:r>
              <a:rPr lang="en-US" sz="2800" spc="-65" dirty="0">
                <a:solidFill>
                  <a:srgbClr val="C00000"/>
                </a:solidFill>
                <a:highlight>
                  <a:srgbClr val="00FFFF"/>
                </a:highlight>
                <a:ea typeface="Times New Roman" panose="02020603050405020304" pitchFamily="18" charset="0"/>
                <a:cs typeface="Times New Roman" panose="02020603050405020304" pitchFamily="18" charset="0"/>
              </a:rPr>
              <a:t> </a:t>
            </a:r>
            <a:r>
              <a:rPr lang="en-US" sz="2800" dirty="0">
                <a:solidFill>
                  <a:srgbClr val="C00000"/>
                </a:solidFill>
                <a:highlight>
                  <a:srgbClr val="00FFFF"/>
                </a:highlight>
                <a:ea typeface="Times New Roman" panose="02020603050405020304" pitchFamily="18" charset="0"/>
                <a:cs typeface="Times New Roman" panose="02020603050405020304" pitchFamily="18" charset="0"/>
              </a:rPr>
              <a:t>the statements provided by RBI/other banks, remaining</a:t>
            </a:r>
            <a:r>
              <a:rPr lang="en-US" sz="2800" spc="110" dirty="0">
                <a:solidFill>
                  <a:srgbClr val="C00000"/>
                </a:solidFill>
                <a:highlight>
                  <a:srgbClr val="00FFFF"/>
                </a:highlight>
                <a:ea typeface="Times New Roman" panose="02020603050405020304" pitchFamily="18" charset="0"/>
                <a:cs typeface="Times New Roman" panose="02020603050405020304" pitchFamily="18" charset="0"/>
              </a:rPr>
              <a:t> </a:t>
            </a:r>
            <a:r>
              <a:rPr lang="en-US" sz="2800" dirty="0">
                <a:solidFill>
                  <a:srgbClr val="C00000"/>
                </a:solidFill>
                <a:highlight>
                  <a:srgbClr val="00FFFF"/>
                </a:highlight>
                <a:ea typeface="Times New Roman" panose="02020603050405020304" pitchFamily="18" charset="0"/>
                <a:cs typeface="Times New Roman" panose="02020603050405020304" pitchFamily="18" charset="0"/>
              </a:rPr>
              <a:t>un-responded</a:t>
            </a:r>
            <a:r>
              <a:rPr lang="en-US" sz="2800" spc="125" dirty="0">
                <a:solidFill>
                  <a:srgbClr val="C00000"/>
                </a:solidFill>
                <a:highlight>
                  <a:srgbClr val="00FFFF"/>
                </a:highlight>
                <a:ea typeface="Times New Roman" panose="02020603050405020304" pitchFamily="18" charset="0"/>
                <a:cs typeface="Times New Roman" panose="02020603050405020304" pitchFamily="18" charset="0"/>
              </a:rPr>
              <a:t> </a:t>
            </a:r>
            <a:r>
              <a:rPr lang="en-US" sz="2800" dirty="0">
                <a:solidFill>
                  <a:srgbClr val="C00000"/>
                </a:solidFill>
                <a:highlight>
                  <a:srgbClr val="00FFFF"/>
                </a:highlight>
                <a:ea typeface="Times New Roman" panose="02020603050405020304" pitchFamily="18" charset="0"/>
                <a:cs typeface="Times New Roman" panose="02020603050405020304" pitchFamily="18" charset="0"/>
              </a:rPr>
              <a:t>for</a:t>
            </a:r>
            <a:r>
              <a:rPr lang="en-US" sz="2800" spc="110" dirty="0">
                <a:solidFill>
                  <a:srgbClr val="C00000"/>
                </a:solidFill>
                <a:highlight>
                  <a:srgbClr val="00FFFF"/>
                </a:highlight>
                <a:ea typeface="Times New Roman" panose="02020603050405020304" pitchFamily="18" charset="0"/>
                <a:cs typeface="Times New Roman" panose="02020603050405020304" pitchFamily="18" charset="0"/>
              </a:rPr>
              <a:t> </a:t>
            </a:r>
            <a:r>
              <a:rPr lang="en-US" sz="2800" dirty="0">
                <a:solidFill>
                  <a:srgbClr val="C00000"/>
                </a:solidFill>
                <a:highlight>
                  <a:srgbClr val="00FFFF"/>
                </a:highlight>
                <a:ea typeface="Times New Roman" panose="02020603050405020304" pitchFamily="18" charset="0"/>
                <a:cs typeface="Times New Roman" panose="02020603050405020304" pitchFamily="18" charset="0"/>
              </a:rPr>
              <a:t>more</a:t>
            </a:r>
            <a:r>
              <a:rPr lang="en-US" sz="2800" spc="110" dirty="0">
                <a:solidFill>
                  <a:srgbClr val="C00000"/>
                </a:solidFill>
                <a:highlight>
                  <a:srgbClr val="00FFFF"/>
                </a:highlight>
                <a:ea typeface="Times New Roman" panose="02020603050405020304" pitchFamily="18" charset="0"/>
                <a:cs typeface="Times New Roman" panose="02020603050405020304" pitchFamily="18" charset="0"/>
              </a:rPr>
              <a:t> </a:t>
            </a:r>
            <a:r>
              <a:rPr lang="en-US" sz="2800" dirty="0">
                <a:solidFill>
                  <a:srgbClr val="C00000"/>
                </a:solidFill>
                <a:highlight>
                  <a:srgbClr val="00FFFF"/>
                </a:highlight>
                <a:ea typeface="Times New Roman" panose="02020603050405020304" pitchFamily="18" charset="0"/>
                <a:cs typeface="Times New Roman" panose="02020603050405020304" pitchFamily="18" charset="0"/>
              </a:rPr>
              <a:t>than</a:t>
            </a:r>
            <a:r>
              <a:rPr lang="en-US" sz="2800" spc="115" dirty="0">
                <a:solidFill>
                  <a:srgbClr val="C00000"/>
                </a:solidFill>
                <a:highlight>
                  <a:srgbClr val="00FFFF"/>
                </a:highlight>
                <a:ea typeface="Times New Roman" panose="02020603050405020304" pitchFamily="18" charset="0"/>
                <a:cs typeface="Times New Roman" panose="02020603050405020304" pitchFamily="18" charset="0"/>
              </a:rPr>
              <a:t> </a:t>
            </a:r>
            <a:r>
              <a:rPr lang="en-US" sz="2800" dirty="0">
                <a:solidFill>
                  <a:srgbClr val="C00000"/>
                </a:solidFill>
                <a:highlight>
                  <a:srgbClr val="00FFFF"/>
                </a:highlight>
                <a:ea typeface="Times New Roman" panose="02020603050405020304" pitchFamily="18" charset="0"/>
                <a:cs typeface="Times New Roman" panose="02020603050405020304" pitchFamily="18" charset="0"/>
              </a:rPr>
              <a:t>15 days:</a:t>
            </a:r>
            <a:endParaRPr lang="en-IN" sz="2800" dirty="0">
              <a:solidFill>
                <a:srgbClr val="C00000"/>
              </a:solidFill>
              <a:ea typeface="Times New Roman" panose="02020603050405020304" pitchFamily="18" charset="0"/>
              <a:cs typeface="Times New Roman" panose="02020603050405020304" pitchFamily="18" charset="0"/>
            </a:endParaRPr>
          </a:p>
          <a:p>
            <a:pPr fontAlgn="t"/>
            <a:endParaRPr lang="en-US" sz="2800" dirty="0" smtClean="0">
              <a:solidFill>
                <a:srgbClr val="C00000"/>
              </a:solidFill>
            </a:endParaRPr>
          </a:p>
          <a:p>
            <a:pPr fontAlgn="t"/>
            <a:endParaRPr lang="en-IN" dirty="0"/>
          </a:p>
        </p:txBody>
      </p:sp>
      <p:sp>
        <p:nvSpPr>
          <p:cNvPr id="4" name="Footer Placeholder 3"/>
          <p:cNvSpPr>
            <a:spLocks noGrp="1"/>
          </p:cNvSpPr>
          <p:nvPr>
            <p:ph type="ftr" sz="quarter" idx="11"/>
          </p:nvPr>
        </p:nvSpPr>
        <p:spPr/>
        <p:txBody>
          <a:bodyPr/>
          <a:lstStyle/>
          <a:p>
            <a:r>
              <a:rPr lang="en-US" smtClean="0"/>
              <a:t>CA. SHRINIWAS Y. JOSHI</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15</a:t>
            </a:fld>
            <a:endParaRPr lang="en-US" dirty="0"/>
          </a:p>
        </p:txBody>
      </p:sp>
    </p:spTree>
    <p:extLst>
      <p:ext uri="{BB962C8B-B14F-4D97-AF65-F5344CB8AC3E}">
        <p14:creationId xmlns:p14="http://schemas.microsoft.com/office/powerpoint/2010/main" val="36200621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5011" y="272717"/>
            <a:ext cx="8722213" cy="1573017"/>
          </a:xfrm>
        </p:spPr>
        <p:txBody>
          <a:bodyPr>
            <a:normAutofit/>
          </a:bodyPr>
          <a:lstStyle/>
          <a:p>
            <a:pPr marL="2325688" indent="-2325688"/>
            <a:r>
              <a:rPr lang="en-US" sz="2800" dirty="0">
                <a:solidFill>
                  <a:srgbClr val="000066"/>
                </a:solidFill>
                <a:latin typeface="Arial Rounded MT Bold" pitchFamily="34" charset="0"/>
              </a:rPr>
              <a:t>I – Assets  </a:t>
            </a:r>
            <a:r>
              <a:rPr lang="en-US" sz="2800" dirty="0" smtClean="0">
                <a:solidFill>
                  <a:srgbClr val="000066"/>
                </a:solidFill>
                <a:latin typeface="Arial Rounded MT Bold" pitchFamily="34" charset="0"/>
              </a:rPr>
              <a:t>  2</a:t>
            </a:r>
            <a:r>
              <a:rPr lang="en-US" sz="2800" dirty="0">
                <a:solidFill>
                  <a:srgbClr val="000066"/>
                </a:solidFill>
                <a:latin typeface="Arial Rounded MT Bold" pitchFamily="34" charset="0"/>
              </a:rPr>
              <a:t>. </a:t>
            </a:r>
            <a:r>
              <a:rPr lang="en-US" sz="2800" b="1" dirty="0">
                <a:solidFill>
                  <a:srgbClr val="000066"/>
                </a:solidFill>
                <a:latin typeface="Arial Rounded MT Bold" panose="020F0704030504030204" pitchFamily="34" charset="0"/>
                <a:ea typeface="Times New Roman" panose="02020603050405020304" pitchFamily="18" charset="0"/>
              </a:rPr>
              <a:t>Balances with RBI, State Bank of </a:t>
            </a:r>
            <a:r>
              <a:rPr lang="en-US" sz="2800" b="1" dirty="0" smtClean="0">
                <a:solidFill>
                  <a:srgbClr val="000066"/>
                </a:solidFill>
                <a:latin typeface="Arial Rounded MT Bold" panose="020F0704030504030204" pitchFamily="34" charset="0"/>
                <a:ea typeface="Times New Roman" panose="02020603050405020304" pitchFamily="18" charset="0"/>
              </a:rPr>
              <a:t> India </a:t>
            </a:r>
            <a:r>
              <a:rPr lang="en-US" sz="2800" b="1" dirty="0">
                <a:solidFill>
                  <a:srgbClr val="000066"/>
                </a:solidFill>
                <a:latin typeface="Arial Rounded MT Bold" panose="020F0704030504030204" pitchFamily="34" charset="0"/>
                <a:ea typeface="Times New Roman" panose="02020603050405020304" pitchFamily="18" charset="0"/>
              </a:rPr>
              <a:t>and other banks </a:t>
            </a:r>
            <a:r>
              <a:rPr lang="en-US" sz="2800" dirty="0" smtClean="0">
                <a:solidFill>
                  <a:srgbClr val="000066"/>
                </a:solidFill>
                <a:latin typeface="Arial Rounded MT Bold" pitchFamily="34" charset="0"/>
              </a:rPr>
              <a:t/>
            </a:r>
            <a:br>
              <a:rPr lang="en-US" sz="2800" dirty="0" smtClean="0">
                <a:solidFill>
                  <a:srgbClr val="000066"/>
                </a:solidFill>
                <a:latin typeface="Arial Rounded MT Bold" pitchFamily="34" charset="0"/>
              </a:rPr>
            </a:br>
            <a:endParaRPr lang="en-IN" sz="2800" dirty="0">
              <a:solidFill>
                <a:srgbClr val="000066"/>
              </a:solidFill>
            </a:endParaRPr>
          </a:p>
        </p:txBody>
      </p:sp>
      <p:sp>
        <p:nvSpPr>
          <p:cNvPr id="3" name="Content Placeholder 2"/>
          <p:cNvSpPr>
            <a:spLocks noGrp="1"/>
          </p:cNvSpPr>
          <p:nvPr>
            <p:ph idx="1"/>
          </p:nvPr>
        </p:nvSpPr>
        <p:spPr>
          <a:noFill/>
        </p:spPr>
        <p:txBody>
          <a:bodyPr>
            <a:normAutofit/>
          </a:bodyPr>
          <a:lstStyle/>
          <a:p>
            <a:pPr marL="546100" indent="-546100" fontAlgn="t">
              <a:buNone/>
            </a:pPr>
            <a:r>
              <a:rPr lang="en-US" sz="2800" dirty="0" smtClean="0">
                <a:solidFill>
                  <a:srgbClr val="000066"/>
                </a:solidFill>
              </a:rPr>
              <a:t> </a:t>
            </a:r>
            <a:r>
              <a:rPr lang="en-US" sz="2400" dirty="0">
                <a:solidFill>
                  <a:srgbClr val="000066"/>
                </a:solidFill>
                <a:highlight>
                  <a:srgbClr val="FFFF00"/>
                </a:highlight>
              </a:rPr>
              <a:t>(b)</a:t>
            </a:r>
            <a:r>
              <a:rPr lang="en-IN" sz="2400" dirty="0">
                <a:solidFill>
                  <a:srgbClr val="000066"/>
                </a:solidFill>
                <a:highlight>
                  <a:srgbClr val="FFFF00"/>
                </a:highlight>
              </a:rPr>
              <a:t> </a:t>
            </a:r>
            <a:r>
              <a:rPr lang="en-US" sz="2400" dirty="0">
                <a:solidFill>
                  <a:srgbClr val="000066"/>
                </a:solidFill>
                <a:highlight>
                  <a:srgbClr val="FFFF00"/>
                </a:highlight>
              </a:rPr>
              <a:t>(iv)  </a:t>
            </a:r>
            <a:r>
              <a:rPr lang="en-US" sz="2400" dirty="0">
                <a:solidFill>
                  <a:srgbClr val="C00000"/>
                </a:solidFill>
                <a:highlight>
                  <a:srgbClr val="FFFF00"/>
                </a:highlight>
              </a:rPr>
              <a:t>Where the branch maintains an account with</a:t>
            </a:r>
            <a:r>
              <a:rPr lang="en-IN" sz="2400" dirty="0">
                <a:solidFill>
                  <a:srgbClr val="C00000"/>
                </a:solidFill>
                <a:highlight>
                  <a:srgbClr val="FFFF00"/>
                </a:highlight>
              </a:rPr>
              <a:t> </a:t>
            </a:r>
            <a:r>
              <a:rPr lang="en-US" sz="2400" dirty="0">
                <a:solidFill>
                  <a:srgbClr val="C00000"/>
                </a:solidFill>
                <a:highlight>
                  <a:srgbClr val="FFFF00"/>
                </a:highlight>
              </a:rPr>
              <a:t>RBI, the following additional matter may be</a:t>
            </a:r>
            <a:r>
              <a:rPr lang="en-IN" sz="2400" dirty="0">
                <a:solidFill>
                  <a:srgbClr val="C00000"/>
                </a:solidFill>
                <a:highlight>
                  <a:srgbClr val="FFFF00"/>
                </a:highlight>
              </a:rPr>
              <a:t> </a:t>
            </a:r>
            <a:r>
              <a:rPr lang="en-US" sz="2400" dirty="0">
                <a:solidFill>
                  <a:srgbClr val="C00000"/>
                </a:solidFill>
                <a:highlight>
                  <a:srgbClr val="FFFF00"/>
                </a:highlight>
              </a:rPr>
              <a:t>reported:</a:t>
            </a:r>
            <a:endParaRPr lang="en-IN" sz="2400" dirty="0">
              <a:solidFill>
                <a:srgbClr val="C00000"/>
              </a:solidFill>
              <a:highlight>
                <a:srgbClr val="FFFF00"/>
              </a:highlight>
            </a:endParaRPr>
          </a:p>
          <a:p>
            <a:pPr marL="546100" indent="6350" fontAlgn="t"/>
            <a:r>
              <a:rPr lang="en-US" sz="2400" dirty="0">
                <a:solidFill>
                  <a:srgbClr val="C00000"/>
                </a:solidFill>
                <a:highlight>
                  <a:srgbClr val="FFFF00"/>
                </a:highlight>
              </a:rPr>
              <a:t>Entries originated prior to, but communicated/ recorded  after  the  year  end  in  relation to</a:t>
            </a:r>
            <a:r>
              <a:rPr lang="en-IN" sz="2400" dirty="0">
                <a:solidFill>
                  <a:srgbClr val="C00000"/>
                </a:solidFill>
                <a:highlight>
                  <a:srgbClr val="FFFF00"/>
                </a:highlight>
              </a:rPr>
              <a:t> </a:t>
            </a:r>
            <a:r>
              <a:rPr lang="en-US" sz="2400" dirty="0">
                <a:solidFill>
                  <a:srgbClr val="C00000"/>
                </a:solidFill>
                <a:highlight>
                  <a:srgbClr val="FFFF00"/>
                </a:highlight>
              </a:rPr>
              <a:t>currency chest operations at the branch/other link branches, involving deposits</a:t>
            </a:r>
            <a:r>
              <a:rPr lang="en-IN" sz="2400" dirty="0">
                <a:solidFill>
                  <a:srgbClr val="C00000"/>
                </a:solidFill>
                <a:highlight>
                  <a:srgbClr val="FFFF00"/>
                </a:highlight>
              </a:rPr>
              <a:t> </a:t>
            </a:r>
            <a:r>
              <a:rPr lang="en-US" sz="2400" dirty="0">
                <a:solidFill>
                  <a:srgbClr val="C00000"/>
                </a:solidFill>
                <a:highlight>
                  <a:srgbClr val="FFFF00"/>
                </a:highlight>
              </a:rPr>
              <a:t>into / withdrawals   from   the   currency  chest</a:t>
            </a:r>
            <a:r>
              <a:rPr lang="en-IN" sz="2400" dirty="0">
                <a:solidFill>
                  <a:srgbClr val="C00000"/>
                </a:solidFill>
                <a:highlight>
                  <a:srgbClr val="FFFF00"/>
                </a:highlight>
              </a:rPr>
              <a:t> </a:t>
            </a:r>
            <a:r>
              <a:rPr lang="en-US" sz="2400" dirty="0">
                <a:solidFill>
                  <a:srgbClr val="C00000"/>
                </a:solidFill>
                <a:highlight>
                  <a:srgbClr val="FFFF00"/>
                </a:highlight>
              </a:rPr>
              <a:t>attached to such branches (Give details)</a:t>
            </a:r>
            <a:endParaRPr lang="en-IN" sz="2400" dirty="0">
              <a:solidFill>
                <a:srgbClr val="C00000"/>
              </a:solidFill>
              <a:highlight>
                <a:srgbClr val="FFFF00"/>
              </a:highlight>
            </a:endParaRPr>
          </a:p>
          <a:p>
            <a:pPr marL="449263" indent="-449263" fontAlgn="t">
              <a:buNone/>
            </a:pPr>
            <a:r>
              <a:rPr lang="en-US" sz="2400" dirty="0">
                <a:solidFill>
                  <a:srgbClr val="000066"/>
                </a:solidFill>
              </a:rPr>
              <a:t>(</a:t>
            </a:r>
            <a:r>
              <a:rPr lang="en-US" sz="2400" dirty="0" smtClean="0">
                <a:solidFill>
                  <a:srgbClr val="000066"/>
                </a:solidFill>
              </a:rPr>
              <a:t>c)</a:t>
            </a:r>
            <a:r>
              <a:rPr lang="en-IN" sz="2400" dirty="0">
                <a:solidFill>
                  <a:srgbClr val="000066"/>
                </a:solidFill>
              </a:rPr>
              <a:t> </a:t>
            </a:r>
            <a:r>
              <a:rPr lang="en-IN" sz="2400" dirty="0" smtClean="0">
                <a:solidFill>
                  <a:srgbClr val="000066"/>
                </a:solidFill>
              </a:rPr>
              <a:t>  </a:t>
            </a:r>
            <a:r>
              <a:rPr lang="en-US" sz="2400" dirty="0" smtClean="0">
                <a:solidFill>
                  <a:srgbClr val="C00000"/>
                </a:solidFill>
              </a:rPr>
              <a:t>In </a:t>
            </a:r>
            <a:r>
              <a:rPr lang="en-US" sz="2400" dirty="0">
                <a:solidFill>
                  <a:srgbClr val="C00000"/>
                </a:solidFill>
              </a:rPr>
              <a:t>case, any matter deserves special  </a:t>
            </a:r>
            <a:r>
              <a:rPr lang="en-US" sz="2400" dirty="0" smtClean="0">
                <a:solidFill>
                  <a:srgbClr val="C00000"/>
                </a:solidFill>
              </a:rPr>
              <a:t>attention</a:t>
            </a:r>
            <a:r>
              <a:rPr lang="en-IN" sz="2400" dirty="0" smtClean="0">
                <a:solidFill>
                  <a:srgbClr val="C00000"/>
                </a:solidFill>
              </a:rPr>
              <a:t> </a:t>
            </a:r>
            <a:r>
              <a:rPr lang="en-US" sz="2400" dirty="0">
                <a:solidFill>
                  <a:srgbClr val="C00000"/>
                </a:solidFill>
              </a:rPr>
              <a:t>of the management, the same </a:t>
            </a:r>
            <a:r>
              <a:rPr lang="en-US" sz="2400" dirty="0" smtClean="0">
                <a:solidFill>
                  <a:srgbClr val="C00000"/>
                </a:solidFill>
              </a:rPr>
              <a:t> </a:t>
            </a:r>
            <a:r>
              <a:rPr lang="en-US" sz="2400" dirty="0">
                <a:solidFill>
                  <a:srgbClr val="C00000"/>
                </a:solidFill>
              </a:rPr>
              <a:t>may be reported.</a:t>
            </a:r>
            <a:endParaRPr lang="en-IN" sz="2400" dirty="0">
              <a:solidFill>
                <a:srgbClr val="C00000"/>
              </a:solidFill>
            </a:endParaRPr>
          </a:p>
        </p:txBody>
      </p:sp>
      <p:sp>
        <p:nvSpPr>
          <p:cNvPr id="4" name="Footer Placeholder 3"/>
          <p:cNvSpPr>
            <a:spLocks noGrp="1"/>
          </p:cNvSpPr>
          <p:nvPr>
            <p:ph type="ftr" sz="quarter" idx="11"/>
          </p:nvPr>
        </p:nvSpPr>
        <p:spPr/>
        <p:txBody>
          <a:bodyPr/>
          <a:lstStyle/>
          <a:p>
            <a:r>
              <a:rPr lang="en-US" smtClean="0"/>
              <a:t>CA. SHRINIWAS Y. JOSHI</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16</a:t>
            </a:fld>
            <a:endParaRPr lang="en-US" dirty="0"/>
          </a:p>
        </p:txBody>
      </p:sp>
    </p:spTree>
    <p:extLst>
      <p:ext uri="{BB962C8B-B14F-4D97-AF65-F5344CB8AC3E}">
        <p14:creationId xmlns:p14="http://schemas.microsoft.com/office/powerpoint/2010/main" val="4884808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1254" y="286606"/>
            <a:ext cx="8557546" cy="968436"/>
          </a:xfrm>
        </p:spPr>
        <p:txBody>
          <a:bodyPr>
            <a:normAutofit/>
          </a:bodyPr>
          <a:lstStyle/>
          <a:p>
            <a:r>
              <a:rPr lang="en-US" sz="3200" dirty="0">
                <a:solidFill>
                  <a:srgbClr val="000066"/>
                </a:solidFill>
                <a:latin typeface="Arial Rounded MT Bold" pitchFamily="34" charset="0"/>
              </a:rPr>
              <a:t>I – Assets  3.</a:t>
            </a:r>
            <a:r>
              <a:rPr lang="en-US" sz="3200" b="1" dirty="0">
                <a:solidFill>
                  <a:srgbClr val="000066"/>
                </a:solidFill>
                <a:latin typeface="Arial Rounded MT Bold" panose="020F0704030504030204" pitchFamily="34" charset="0"/>
                <a:ea typeface="Times New Roman" panose="02020603050405020304" pitchFamily="18" charset="0"/>
              </a:rPr>
              <a:t> Money at Call and Short Notice</a:t>
            </a:r>
            <a:endParaRPr lang="en-IN" sz="3200" dirty="0">
              <a:solidFill>
                <a:srgbClr val="000066"/>
              </a:solidFill>
              <a:latin typeface="Arial Rounded MT Bold" panose="020F0704030504030204" pitchFamily="34" charset="0"/>
            </a:endParaRPr>
          </a:p>
        </p:txBody>
      </p:sp>
      <p:sp>
        <p:nvSpPr>
          <p:cNvPr id="3" name="Content Placeholder 2"/>
          <p:cNvSpPr>
            <a:spLocks noGrp="1"/>
          </p:cNvSpPr>
          <p:nvPr>
            <p:ph idx="1"/>
          </p:nvPr>
        </p:nvSpPr>
        <p:spPr/>
        <p:txBody>
          <a:bodyPr/>
          <a:lstStyle/>
          <a:p>
            <a:pPr fontAlgn="t"/>
            <a:endParaRPr lang="en-IN" dirty="0"/>
          </a:p>
          <a:p>
            <a:pPr marL="898525" indent="-898525" fontAlgn="t">
              <a:buNone/>
            </a:pPr>
            <a:r>
              <a:rPr lang="en-US" b="1" dirty="0">
                <a:solidFill>
                  <a:srgbClr val="000066"/>
                </a:solidFill>
              </a:rPr>
              <a:t>(a</a:t>
            </a:r>
            <a:r>
              <a:rPr lang="en-US" sz="2400" b="1" dirty="0" smtClean="0">
                <a:solidFill>
                  <a:srgbClr val="000066"/>
                </a:solidFill>
              </a:rPr>
              <a:t>)</a:t>
            </a:r>
            <a:r>
              <a:rPr lang="en-US" sz="2400" b="1" dirty="0" smtClean="0"/>
              <a:t> </a:t>
            </a:r>
            <a:r>
              <a:rPr lang="en-US" sz="2400" dirty="0" smtClean="0"/>
              <a:t> 	</a:t>
            </a:r>
            <a:r>
              <a:rPr lang="en-US" sz="2400" dirty="0" smtClean="0">
                <a:solidFill>
                  <a:srgbClr val="C00000"/>
                </a:solidFill>
              </a:rPr>
              <a:t>Has </a:t>
            </a:r>
            <a:r>
              <a:rPr lang="en-US" sz="2400" dirty="0">
                <a:solidFill>
                  <a:srgbClr val="C00000"/>
                </a:solidFill>
              </a:rPr>
              <a:t>the branch kept money-at-call </a:t>
            </a:r>
            <a:r>
              <a:rPr lang="en-US" sz="2400" dirty="0" smtClean="0">
                <a:solidFill>
                  <a:srgbClr val="C00000"/>
                </a:solidFill>
              </a:rPr>
              <a:t>and   </a:t>
            </a:r>
            <a:r>
              <a:rPr lang="en-US" sz="2400" dirty="0">
                <a:solidFill>
                  <a:srgbClr val="C00000"/>
                </a:solidFill>
              </a:rPr>
              <a:t>short</a:t>
            </a:r>
            <a:r>
              <a:rPr lang="en-IN" sz="2400" dirty="0">
                <a:solidFill>
                  <a:srgbClr val="C00000"/>
                </a:solidFill>
              </a:rPr>
              <a:t> </a:t>
            </a:r>
            <a:r>
              <a:rPr lang="en-US" sz="2400" dirty="0">
                <a:solidFill>
                  <a:srgbClr val="C00000"/>
                </a:solidFill>
              </a:rPr>
              <a:t>notice during the year</a:t>
            </a:r>
            <a:r>
              <a:rPr lang="en-US" sz="2400" dirty="0" smtClean="0">
                <a:solidFill>
                  <a:srgbClr val="C00000"/>
                </a:solidFill>
              </a:rPr>
              <a:t>?</a:t>
            </a:r>
          </a:p>
          <a:p>
            <a:pPr fontAlgn="t"/>
            <a:endParaRPr lang="en-IN" dirty="0"/>
          </a:p>
          <a:p>
            <a:pPr marL="898525" indent="-898525" fontAlgn="t">
              <a:buNone/>
            </a:pPr>
            <a:r>
              <a:rPr lang="en-US" b="1" dirty="0" smtClean="0">
                <a:solidFill>
                  <a:srgbClr val="000066"/>
                </a:solidFill>
              </a:rPr>
              <a:t>(</a:t>
            </a:r>
            <a:r>
              <a:rPr lang="en-US" b="1" dirty="0">
                <a:solidFill>
                  <a:srgbClr val="000066"/>
                </a:solidFill>
              </a:rPr>
              <a:t>b</a:t>
            </a:r>
            <a:r>
              <a:rPr lang="en-US" b="1" dirty="0" smtClean="0">
                <a:solidFill>
                  <a:srgbClr val="000066"/>
                </a:solidFill>
              </a:rPr>
              <a:t>)</a:t>
            </a:r>
            <a:r>
              <a:rPr lang="en-US" dirty="0" smtClean="0">
                <a:solidFill>
                  <a:srgbClr val="000066"/>
                </a:solidFill>
              </a:rPr>
              <a:t> </a:t>
            </a:r>
            <a:r>
              <a:rPr lang="en-US" dirty="0" smtClean="0"/>
              <a:t>	</a:t>
            </a:r>
            <a:r>
              <a:rPr lang="en-US" sz="2400" dirty="0" smtClean="0">
                <a:solidFill>
                  <a:srgbClr val="C00000"/>
                </a:solidFill>
                <a:highlight>
                  <a:srgbClr val="00FFFF"/>
                </a:highlight>
              </a:rPr>
              <a:t>Has </a:t>
            </a:r>
            <a:r>
              <a:rPr lang="en-US" sz="2400" dirty="0">
                <a:solidFill>
                  <a:srgbClr val="C00000"/>
                </a:solidFill>
                <a:highlight>
                  <a:srgbClr val="00FFFF"/>
                </a:highlight>
              </a:rPr>
              <a:t>the year-end balance been duly  confirmed</a:t>
            </a:r>
            <a:r>
              <a:rPr lang="en-IN" sz="2400" dirty="0">
                <a:solidFill>
                  <a:srgbClr val="C00000"/>
                </a:solidFill>
                <a:highlight>
                  <a:srgbClr val="00FFFF"/>
                </a:highlight>
              </a:rPr>
              <a:t> </a:t>
            </a:r>
            <a:r>
              <a:rPr lang="en-US" sz="2400" dirty="0">
                <a:solidFill>
                  <a:srgbClr val="C00000"/>
                </a:solidFill>
                <a:highlight>
                  <a:srgbClr val="00FFFF"/>
                </a:highlight>
              </a:rPr>
              <a:t>and reconciled?</a:t>
            </a:r>
            <a:endParaRPr lang="en-IN" sz="2400" dirty="0">
              <a:solidFill>
                <a:srgbClr val="C00000"/>
              </a:solidFill>
              <a:highlight>
                <a:srgbClr val="00FFFF"/>
              </a:highlight>
            </a:endParaRPr>
          </a:p>
          <a:p>
            <a:pPr fontAlgn="t"/>
            <a:endParaRPr lang="en-IN" dirty="0"/>
          </a:p>
          <a:p>
            <a:endParaRPr lang="en-IN" dirty="0"/>
          </a:p>
        </p:txBody>
      </p:sp>
      <p:sp>
        <p:nvSpPr>
          <p:cNvPr id="4" name="Footer Placeholder 3"/>
          <p:cNvSpPr>
            <a:spLocks noGrp="1"/>
          </p:cNvSpPr>
          <p:nvPr>
            <p:ph type="ftr" sz="quarter" idx="11"/>
          </p:nvPr>
        </p:nvSpPr>
        <p:spPr/>
        <p:txBody>
          <a:bodyPr/>
          <a:lstStyle/>
          <a:p>
            <a:r>
              <a:rPr lang="en-US" smtClean="0"/>
              <a:t>CA. SHRINIWAS Y. JOSHI</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17</a:t>
            </a:fld>
            <a:endParaRPr lang="en-US" dirty="0"/>
          </a:p>
        </p:txBody>
      </p:sp>
    </p:spTree>
    <p:extLst>
      <p:ext uri="{BB962C8B-B14F-4D97-AF65-F5344CB8AC3E}">
        <p14:creationId xmlns:p14="http://schemas.microsoft.com/office/powerpoint/2010/main" val="9766818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1254" y="286606"/>
            <a:ext cx="8621714" cy="968436"/>
          </a:xfrm>
        </p:spPr>
        <p:txBody>
          <a:bodyPr>
            <a:normAutofit/>
          </a:bodyPr>
          <a:lstStyle/>
          <a:p>
            <a:r>
              <a:rPr lang="en-US" sz="3200" dirty="0">
                <a:solidFill>
                  <a:schemeClr val="accent2">
                    <a:lumMod val="50000"/>
                  </a:schemeClr>
                </a:solidFill>
                <a:latin typeface="Arial Rounded MT Bold" pitchFamily="34" charset="0"/>
              </a:rPr>
              <a:t>I – Assets  3.</a:t>
            </a:r>
            <a:r>
              <a:rPr lang="en-US" sz="1100" b="1" dirty="0">
                <a:solidFill>
                  <a:schemeClr val="accent2">
                    <a:lumMod val="50000"/>
                  </a:schemeClr>
                </a:solidFill>
                <a:latin typeface="Times New Roman" panose="02020603050405020304" pitchFamily="18" charset="0"/>
                <a:ea typeface="Times New Roman" panose="02020603050405020304" pitchFamily="18" charset="0"/>
              </a:rPr>
              <a:t> </a:t>
            </a:r>
            <a:r>
              <a:rPr lang="en-US" sz="3200" b="1" dirty="0">
                <a:solidFill>
                  <a:schemeClr val="accent2">
                    <a:lumMod val="50000"/>
                  </a:schemeClr>
                </a:solidFill>
                <a:latin typeface="Arial Rounded MT Bold" panose="020F0704030504030204" pitchFamily="34" charset="0"/>
                <a:ea typeface="Times New Roman" panose="02020603050405020304" pitchFamily="18" charset="0"/>
              </a:rPr>
              <a:t>Money at Call and Short Notice</a:t>
            </a:r>
            <a:endParaRPr lang="en-IN" sz="3200" dirty="0"/>
          </a:p>
        </p:txBody>
      </p:sp>
      <p:sp>
        <p:nvSpPr>
          <p:cNvPr id="3" name="Content Placeholder 2"/>
          <p:cNvSpPr>
            <a:spLocks noGrp="1"/>
          </p:cNvSpPr>
          <p:nvPr>
            <p:ph idx="1"/>
          </p:nvPr>
        </p:nvSpPr>
        <p:spPr/>
        <p:txBody>
          <a:bodyPr/>
          <a:lstStyle/>
          <a:p>
            <a:pPr fontAlgn="t"/>
            <a:endParaRPr lang="en-IN" dirty="0"/>
          </a:p>
          <a:p>
            <a:pPr marL="546100" indent="-449263" fontAlgn="t">
              <a:buNone/>
            </a:pPr>
            <a:r>
              <a:rPr lang="en-US" sz="2400" b="1" dirty="0" smtClean="0">
                <a:solidFill>
                  <a:srgbClr val="000066"/>
                </a:solidFill>
              </a:rPr>
              <a:t>(</a:t>
            </a:r>
            <a:r>
              <a:rPr lang="en-US" sz="2400" dirty="0">
                <a:solidFill>
                  <a:srgbClr val="000066"/>
                </a:solidFill>
                <a:highlight>
                  <a:srgbClr val="00FFFF"/>
                </a:highlight>
              </a:rPr>
              <a:t>c)</a:t>
            </a:r>
            <a:r>
              <a:rPr lang="en-IN" sz="2400" dirty="0">
                <a:solidFill>
                  <a:srgbClr val="000066"/>
                </a:solidFill>
                <a:highlight>
                  <a:srgbClr val="00FFFF"/>
                </a:highlight>
              </a:rPr>
              <a:t>   </a:t>
            </a:r>
            <a:r>
              <a:rPr lang="en-US" sz="2800" dirty="0" smtClean="0">
                <a:solidFill>
                  <a:srgbClr val="C00000"/>
                </a:solidFill>
                <a:highlight>
                  <a:srgbClr val="00FFFF"/>
                </a:highlight>
              </a:rPr>
              <a:t>Has </a:t>
            </a:r>
            <a:r>
              <a:rPr lang="en-US" sz="2800" dirty="0">
                <a:solidFill>
                  <a:srgbClr val="C00000"/>
                </a:solidFill>
                <a:highlight>
                  <a:srgbClr val="00FFFF"/>
                </a:highlight>
              </a:rPr>
              <a:t>interest accrued up to the year-end been</a:t>
            </a:r>
            <a:r>
              <a:rPr lang="en-IN" sz="2800" dirty="0">
                <a:solidFill>
                  <a:srgbClr val="C00000"/>
                </a:solidFill>
                <a:highlight>
                  <a:srgbClr val="00FFFF"/>
                </a:highlight>
              </a:rPr>
              <a:t> </a:t>
            </a:r>
            <a:r>
              <a:rPr lang="en-US" sz="2800" dirty="0">
                <a:solidFill>
                  <a:srgbClr val="C00000"/>
                </a:solidFill>
                <a:highlight>
                  <a:srgbClr val="00FFFF"/>
                </a:highlight>
              </a:rPr>
              <a:t>properly recorded</a:t>
            </a:r>
            <a:r>
              <a:rPr lang="en-US" sz="2800" dirty="0" smtClean="0">
                <a:solidFill>
                  <a:srgbClr val="C00000"/>
                </a:solidFill>
                <a:highlight>
                  <a:srgbClr val="00FFFF"/>
                </a:highlight>
              </a:rPr>
              <a:t>?</a:t>
            </a:r>
          </a:p>
          <a:p>
            <a:pPr marL="0" fontAlgn="t"/>
            <a:endParaRPr lang="en-US" sz="2800" dirty="0">
              <a:solidFill>
                <a:schemeClr val="tx1"/>
              </a:solidFill>
              <a:highlight>
                <a:srgbClr val="00FFFF"/>
              </a:highlight>
            </a:endParaRPr>
          </a:p>
          <a:p>
            <a:pPr marL="625475" indent="-625475" fontAlgn="t">
              <a:buNone/>
            </a:pPr>
            <a:r>
              <a:rPr lang="en-US" sz="2800" dirty="0">
                <a:solidFill>
                  <a:srgbClr val="000066"/>
                </a:solidFill>
              </a:rPr>
              <a:t>(</a:t>
            </a:r>
            <a:r>
              <a:rPr lang="en-US" sz="2800" dirty="0" smtClean="0">
                <a:solidFill>
                  <a:srgbClr val="000066"/>
                </a:solidFill>
              </a:rPr>
              <a:t>d)</a:t>
            </a:r>
            <a:r>
              <a:rPr lang="en-IN" sz="2800" dirty="0"/>
              <a:t> </a:t>
            </a:r>
            <a:r>
              <a:rPr lang="en-IN" sz="2800" dirty="0" smtClean="0"/>
              <a:t>  </a:t>
            </a:r>
            <a:r>
              <a:rPr lang="en-US" sz="2800" dirty="0" smtClean="0">
                <a:solidFill>
                  <a:srgbClr val="C00000"/>
                </a:solidFill>
              </a:rPr>
              <a:t>Whether </a:t>
            </a:r>
            <a:r>
              <a:rPr lang="en-US" sz="2800" dirty="0">
                <a:solidFill>
                  <a:srgbClr val="C00000"/>
                </a:solidFill>
              </a:rPr>
              <a:t>instructions/guidelines, if any, laid down by the controlling authorities of the bank</a:t>
            </a:r>
            <a:r>
              <a:rPr lang="en-IN" sz="2800" dirty="0">
                <a:solidFill>
                  <a:srgbClr val="C00000"/>
                </a:solidFill>
              </a:rPr>
              <a:t> </a:t>
            </a:r>
            <a:r>
              <a:rPr lang="en-US" sz="2800" dirty="0">
                <a:solidFill>
                  <a:srgbClr val="C00000"/>
                </a:solidFill>
              </a:rPr>
              <a:t>have been complied with?</a:t>
            </a:r>
            <a:endParaRPr lang="en-IN" sz="2800" dirty="0">
              <a:solidFill>
                <a:srgbClr val="C00000"/>
              </a:solidFill>
            </a:endParaRPr>
          </a:p>
          <a:p>
            <a:pPr marL="0" fontAlgn="t"/>
            <a:endParaRPr lang="en-IN" sz="2800" dirty="0">
              <a:solidFill>
                <a:schemeClr val="tx1"/>
              </a:solidFill>
              <a:highlight>
                <a:srgbClr val="00FFFF"/>
              </a:highlight>
            </a:endParaRPr>
          </a:p>
          <a:p>
            <a:pPr fontAlgn="t"/>
            <a:endParaRPr lang="en-US" sz="2400" dirty="0" smtClean="0"/>
          </a:p>
          <a:p>
            <a:pPr fontAlgn="t"/>
            <a:endParaRPr lang="en-IN" dirty="0"/>
          </a:p>
          <a:p>
            <a:pPr fontAlgn="t"/>
            <a:endParaRPr lang="en-IN" dirty="0"/>
          </a:p>
          <a:p>
            <a:endParaRPr lang="en-IN" dirty="0"/>
          </a:p>
        </p:txBody>
      </p:sp>
      <p:sp>
        <p:nvSpPr>
          <p:cNvPr id="4" name="Footer Placeholder 3"/>
          <p:cNvSpPr>
            <a:spLocks noGrp="1"/>
          </p:cNvSpPr>
          <p:nvPr>
            <p:ph type="ftr" sz="quarter" idx="11"/>
          </p:nvPr>
        </p:nvSpPr>
        <p:spPr/>
        <p:txBody>
          <a:bodyPr/>
          <a:lstStyle/>
          <a:p>
            <a:r>
              <a:rPr lang="en-US" smtClean="0"/>
              <a:t>CA. SHRINIWAS Y. JOSHI</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18</a:t>
            </a:fld>
            <a:endParaRPr lang="en-US" dirty="0"/>
          </a:p>
        </p:txBody>
      </p:sp>
    </p:spTree>
    <p:extLst>
      <p:ext uri="{BB962C8B-B14F-4D97-AF65-F5344CB8AC3E}">
        <p14:creationId xmlns:p14="http://schemas.microsoft.com/office/powerpoint/2010/main" val="176763654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1254" y="286606"/>
            <a:ext cx="8621714" cy="968436"/>
          </a:xfrm>
        </p:spPr>
        <p:txBody>
          <a:bodyPr>
            <a:normAutofit/>
          </a:bodyPr>
          <a:lstStyle/>
          <a:p>
            <a:r>
              <a:rPr lang="en-US" sz="3200" dirty="0">
                <a:solidFill>
                  <a:srgbClr val="000066"/>
                </a:solidFill>
                <a:latin typeface="Arial Rounded MT Bold" pitchFamily="34" charset="0"/>
              </a:rPr>
              <a:t>1 – Assets		4. Investments</a:t>
            </a:r>
            <a:endParaRPr lang="en-IN" sz="3200" dirty="0"/>
          </a:p>
        </p:txBody>
      </p:sp>
      <p:sp>
        <p:nvSpPr>
          <p:cNvPr id="3" name="Content Placeholder 2"/>
          <p:cNvSpPr>
            <a:spLocks noGrp="1"/>
          </p:cNvSpPr>
          <p:nvPr>
            <p:ph idx="1"/>
          </p:nvPr>
        </p:nvSpPr>
        <p:spPr>
          <a:xfrm>
            <a:off x="946330" y="1828800"/>
            <a:ext cx="8169832" cy="4040294"/>
          </a:xfrm>
        </p:spPr>
        <p:txBody>
          <a:bodyPr>
            <a:normAutofit fontScale="92500" lnSpcReduction="20000"/>
          </a:bodyPr>
          <a:lstStyle/>
          <a:p>
            <a:pPr fontAlgn="t"/>
            <a:endParaRPr lang="en-IN" dirty="0"/>
          </a:p>
          <a:p>
            <a:pPr marL="625475" indent="-625475" fontAlgn="t">
              <a:buNone/>
            </a:pPr>
            <a:r>
              <a:rPr lang="en-US" sz="2800" dirty="0" smtClean="0">
                <a:solidFill>
                  <a:srgbClr val="000066"/>
                </a:solidFill>
              </a:rPr>
              <a:t>(a)    </a:t>
            </a:r>
            <a:r>
              <a:rPr lang="en-US" sz="2800" dirty="0" smtClean="0">
                <a:solidFill>
                  <a:srgbClr val="C00000"/>
                </a:solidFill>
              </a:rPr>
              <a:t>In respect of purchase and sale of investments, has the branch acted within its delegated authority, having regard to the instructions/ guidelines in this behalf issued by the controlling authorities of the bank?</a:t>
            </a:r>
          </a:p>
          <a:p>
            <a:pPr marL="625475" indent="-625475" fontAlgn="t">
              <a:buNone/>
            </a:pPr>
            <a:endParaRPr lang="en-US" sz="2800" dirty="0" smtClean="0">
              <a:solidFill>
                <a:srgbClr val="C00000"/>
              </a:solidFill>
            </a:endParaRPr>
          </a:p>
          <a:p>
            <a:pPr marL="625475" indent="-625475" fontAlgn="t">
              <a:buNone/>
            </a:pPr>
            <a:r>
              <a:rPr lang="en-US" sz="2800" dirty="0" smtClean="0">
                <a:solidFill>
                  <a:srgbClr val="000066"/>
                </a:solidFill>
              </a:rPr>
              <a:t>(b)   </a:t>
            </a:r>
            <a:r>
              <a:rPr lang="en-US" sz="2800" dirty="0" smtClean="0">
                <a:solidFill>
                  <a:srgbClr val="C00000"/>
                </a:solidFill>
              </a:rPr>
              <a:t>Have </a:t>
            </a:r>
            <a:r>
              <a:rPr lang="en-US" sz="2800" dirty="0">
                <a:solidFill>
                  <a:srgbClr val="C00000"/>
                </a:solidFill>
              </a:rPr>
              <a:t>the investments held by the branch whether on its own account or on behalf of the Head Office/other branches been made available for physical verification? Where the investments are not in the possession of the branch, whether evidences with regard to their physical verification have been produced?</a:t>
            </a:r>
            <a:endParaRPr lang="en-IN" sz="2800" dirty="0">
              <a:solidFill>
                <a:srgbClr val="C00000"/>
              </a:solidFill>
            </a:endParaRPr>
          </a:p>
          <a:p>
            <a:pPr marL="0" fontAlgn="t"/>
            <a:endParaRPr lang="en-US" sz="2800" dirty="0">
              <a:solidFill>
                <a:schemeClr val="tx1"/>
              </a:solidFill>
              <a:highlight>
                <a:srgbClr val="00FFFF"/>
              </a:highlight>
            </a:endParaRPr>
          </a:p>
          <a:p>
            <a:pPr fontAlgn="t"/>
            <a:endParaRPr lang="en-US" sz="2400" dirty="0" smtClean="0"/>
          </a:p>
          <a:p>
            <a:pPr fontAlgn="t"/>
            <a:endParaRPr lang="en-IN" dirty="0"/>
          </a:p>
          <a:p>
            <a:pPr fontAlgn="t"/>
            <a:endParaRPr lang="en-IN" dirty="0"/>
          </a:p>
          <a:p>
            <a:endParaRPr lang="en-IN" dirty="0"/>
          </a:p>
        </p:txBody>
      </p:sp>
      <p:sp>
        <p:nvSpPr>
          <p:cNvPr id="4" name="Footer Placeholder 3"/>
          <p:cNvSpPr>
            <a:spLocks noGrp="1"/>
          </p:cNvSpPr>
          <p:nvPr>
            <p:ph type="ftr" sz="quarter" idx="11"/>
          </p:nvPr>
        </p:nvSpPr>
        <p:spPr/>
        <p:txBody>
          <a:bodyPr/>
          <a:lstStyle/>
          <a:p>
            <a:r>
              <a:rPr lang="en-US" smtClean="0"/>
              <a:t>CA. SHRINIWAS Y. JOSHI</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19</a:t>
            </a:fld>
            <a:endParaRPr lang="en-US" dirty="0"/>
          </a:p>
        </p:txBody>
      </p:sp>
    </p:spTree>
    <p:extLst>
      <p:ext uri="{BB962C8B-B14F-4D97-AF65-F5344CB8AC3E}">
        <p14:creationId xmlns:p14="http://schemas.microsoft.com/office/powerpoint/2010/main" val="22323506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891254" y="286606"/>
            <a:ext cx="8169831" cy="1157184"/>
          </a:xfrm>
        </p:spPr>
        <p:txBody>
          <a:bodyPr>
            <a:normAutofit fontScale="90000"/>
          </a:bodyPr>
          <a:lstStyle/>
          <a:p>
            <a:r>
              <a:rPr lang="en-US" dirty="0">
                <a:solidFill>
                  <a:srgbClr val="000066"/>
                </a:solidFill>
                <a:latin typeface="Arial Rounded MT Bold" pitchFamily="34" charset="0"/>
              </a:rPr>
              <a:t>Reporting – Long Form Audit Report</a:t>
            </a:r>
            <a:endParaRPr lang="en-IN" dirty="0"/>
          </a:p>
        </p:txBody>
      </p:sp>
      <p:sp>
        <p:nvSpPr>
          <p:cNvPr id="7" name="Content Placeholder 6"/>
          <p:cNvSpPr>
            <a:spLocks noGrp="1"/>
          </p:cNvSpPr>
          <p:nvPr>
            <p:ph idx="1"/>
          </p:nvPr>
        </p:nvSpPr>
        <p:spPr>
          <a:xfrm>
            <a:off x="891254" y="1748589"/>
            <a:ext cx="8169832" cy="3962400"/>
          </a:xfrm>
        </p:spPr>
        <p:txBody>
          <a:bodyPr/>
          <a:lstStyle/>
          <a:p>
            <a:pPr marL="352425" indent="-352425" algn="just">
              <a:spcBef>
                <a:spcPts val="0"/>
              </a:spcBef>
              <a:buClr>
                <a:srgbClr val="000066"/>
              </a:buClr>
              <a:buFont typeface="Wingdings" panose="05000000000000000000" pitchFamily="2" charset="2"/>
              <a:buChar char="q"/>
            </a:pPr>
            <a:r>
              <a:rPr lang="en-US" dirty="0" smtClean="0">
                <a:solidFill>
                  <a:schemeClr val="accent2"/>
                </a:solidFill>
                <a:latin typeface="Verdana" pitchFamily="34" charset="0"/>
                <a:ea typeface="Verdana" pitchFamily="34" charset="0"/>
                <a:cs typeface="Verdana" pitchFamily="34" charset="0"/>
              </a:rPr>
              <a:t>LFAR </a:t>
            </a:r>
            <a:r>
              <a:rPr lang="en-US" dirty="0">
                <a:solidFill>
                  <a:schemeClr val="accent2"/>
                </a:solidFill>
                <a:latin typeface="Verdana" pitchFamily="34" charset="0"/>
                <a:ea typeface="Verdana" pitchFamily="34" charset="0"/>
                <a:cs typeface="Verdana" pitchFamily="34" charset="0"/>
              </a:rPr>
              <a:t>is a effective tool to the auditors to keep the Bank informed about lacunae, short coming and failure in respect of compliance or adherence to the Internal Controls operational in the Branch</a:t>
            </a:r>
            <a:r>
              <a:rPr lang="en-US" dirty="0" smtClean="0">
                <a:solidFill>
                  <a:schemeClr val="accent2"/>
                </a:solidFill>
                <a:latin typeface="Verdana" pitchFamily="34" charset="0"/>
                <a:ea typeface="Verdana" pitchFamily="34" charset="0"/>
                <a:cs typeface="Verdana" pitchFamily="34" charset="0"/>
              </a:rPr>
              <a:t>.</a:t>
            </a:r>
          </a:p>
          <a:p>
            <a:pPr marL="352425" indent="-352425" algn="just">
              <a:spcBef>
                <a:spcPts val="0"/>
              </a:spcBef>
              <a:buClr>
                <a:srgbClr val="000066"/>
              </a:buClr>
              <a:buFont typeface="Wingdings" panose="05000000000000000000" pitchFamily="2" charset="2"/>
              <a:buChar char="q"/>
            </a:pPr>
            <a:r>
              <a:rPr lang="en-US" dirty="0">
                <a:solidFill>
                  <a:schemeClr val="accent2"/>
                </a:solidFill>
                <a:latin typeface="Verdana" pitchFamily="34" charset="0"/>
                <a:ea typeface="Verdana" pitchFamily="34" charset="0"/>
                <a:cs typeface="Verdana" pitchFamily="34" charset="0"/>
              </a:rPr>
              <a:t> </a:t>
            </a:r>
            <a:r>
              <a:rPr lang="en-US" dirty="0" smtClean="0">
                <a:solidFill>
                  <a:schemeClr val="accent2"/>
                </a:solidFill>
                <a:latin typeface="Verdana" pitchFamily="34" charset="0"/>
                <a:ea typeface="Verdana" pitchFamily="34" charset="0"/>
                <a:cs typeface="Verdana" pitchFamily="34" charset="0"/>
              </a:rPr>
              <a:t>LFAR </a:t>
            </a:r>
            <a:r>
              <a:rPr lang="en-US" dirty="0">
                <a:solidFill>
                  <a:schemeClr val="accent2"/>
                </a:solidFill>
                <a:latin typeface="Verdana" pitchFamily="34" charset="0"/>
                <a:ea typeface="Verdana" pitchFamily="34" charset="0"/>
                <a:cs typeface="Verdana" pitchFamily="34" charset="0"/>
              </a:rPr>
              <a:t>for Branches is a separate report in a question answer format </a:t>
            </a:r>
            <a:endParaRPr lang="en-US" dirty="0" smtClean="0">
              <a:solidFill>
                <a:schemeClr val="accent2"/>
              </a:solidFill>
              <a:latin typeface="Verdana" pitchFamily="34" charset="0"/>
              <a:ea typeface="Verdana" pitchFamily="34" charset="0"/>
              <a:cs typeface="Verdana" pitchFamily="34" charset="0"/>
            </a:endParaRPr>
          </a:p>
          <a:p>
            <a:pPr marL="352425" indent="-352425" algn="just">
              <a:spcBef>
                <a:spcPts val="0"/>
              </a:spcBef>
              <a:buClr>
                <a:srgbClr val="000066"/>
              </a:buClr>
              <a:buFont typeface="Wingdings" panose="05000000000000000000" pitchFamily="2" charset="2"/>
              <a:buChar char="q"/>
            </a:pPr>
            <a:r>
              <a:rPr lang="en-US" dirty="0">
                <a:solidFill>
                  <a:schemeClr val="accent2"/>
                </a:solidFill>
                <a:latin typeface="Verdana" pitchFamily="34" charset="0"/>
                <a:ea typeface="Verdana" pitchFamily="34" charset="0"/>
                <a:cs typeface="Verdana" pitchFamily="34" charset="0"/>
              </a:rPr>
              <a:t> </a:t>
            </a:r>
            <a:r>
              <a:rPr lang="en-US" dirty="0" smtClean="0">
                <a:solidFill>
                  <a:schemeClr val="accent2"/>
                </a:solidFill>
                <a:latin typeface="Verdana" pitchFamily="34" charset="0"/>
                <a:ea typeface="Verdana" pitchFamily="34" charset="0"/>
                <a:cs typeface="Verdana" pitchFamily="34" charset="0"/>
              </a:rPr>
              <a:t>LFAR </a:t>
            </a:r>
            <a:r>
              <a:rPr lang="en-US" dirty="0">
                <a:solidFill>
                  <a:schemeClr val="accent2"/>
                </a:solidFill>
                <a:latin typeface="Verdana" pitchFamily="34" charset="0"/>
                <a:ea typeface="Verdana" pitchFamily="34" charset="0"/>
                <a:cs typeface="Verdana" pitchFamily="34" charset="0"/>
              </a:rPr>
              <a:t>for HO is a narrative format </a:t>
            </a:r>
            <a:endParaRPr lang="en-US" dirty="0" smtClean="0">
              <a:solidFill>
                <a:schemeClr val="accent2"/>
              </a:solidFill>
              <a:latin typeface="Verdana" pitchFamily="34" charset="0"/>
              <a:ea typeface="Verdana" pitchFamily="34" charset="0"/>
              <a:cs typeface="Verdana" pitchFamily="34" charset="0"/>
            </a:endParaRPr>
          </a:p>
          <a:p>
            <a:pPr marL="352425" indent="-352425" algn="just">
              <a:spcBef>
                <a:spcPts val="0"/>
              </a:spcBef>
              <a:buClr>
                <a:srgbClr val="000066"/>
              </a:buClr>
              <a:buFont typeface="Wingdings" panose="05000000000000000000" pitchFamily="2" charset="2"/>
              <a:buChar char="q"/>
            </a:pPr>
            <a:r>
              <a:rPr lang="en-US" dirty="0">
                <a:solidFill>
                  <a:schemeClr val="accent2"/>
                </a:solidFill>
                <a:latin typeface="Verdana" pitchFamily="34" charset="0"/>
                <a:ea typeface="Verdana" pitchFamily="34" charset="0"/>
                <a:cs typeface="Verdana" pitchFamily="34" charset="0"/>
              </a:rPr>
              <a:t> </a:t>
            </a:r>
            <a:r>
              <a:rPr lang="en-US" dirty="0" smtClean="0">
                <a:solidFill>
                  <a:schemeClr val="accent2"/>
                </a:solidFill>
                <a:latin typeface="Verdana" pitchFamily="34" charset="0"/>
                <a:ea typeface="Verdana" pitchFamily="34" charset="0"/>
                <a:cs typeface="Verdana" pitchFamily="34" charset="0"/>
              </a:rPr>
              <a:t>Annexure </a:t>
            </a:r>
            <a:r>
              <a:rPr lang="en-US" dirty="0">
                <a:solidFill>
                  <a:schemeClr val="accent2"/>
                </a:solidFill>
                <a:latin typeface="Verdana" pitchFamily="34" charset="0"/>
                <a:ea typeface="Verdana" pitchFamily="34" charset="0"/>
                <a:cs typeface="Verdana" pitchFamily="34" charset="0"/>
              </a:rPr>
              <a:t>to be given along with the LFAR which is applicable for branches having large/ irregular/ critical advance accounts having large </a:t>
            </a:r>
            <a:r>
              <a:rPr lang="en-US" dirty="0" smtClean="0">
                <a:solidFill>
                  <a:schemeClr val="accent2"/>
                </a:solidFill>
                <a:latin typeface="Verdana" pitchFamily="34" charset="0"/>
                <a:ea typeface="Verdana" pitchFamily="34" charset="0"/>
                <a:cs typeface="Verdana" pitchFamily="34" charset="0"/>
              </a:rPr>
              <a:t>limits</a:t>
            </a:r>
          </a:p>
          <a:p>
            <a:pPr marL="352425" indent="-352425" algn="just">
              <a:spcBef>
                <a:spcPts val="0"/>
              </a:spcBef>
              <a:buClr>
                <a:srgbClr val="000066"/>
              </a:buClr>
              <a:buFont typeface="Wingdings" panose="05000000000000000000" pitchFamily="2" charset="2"/>
              <a:buChar char="q"/>
            </a:pPr>
            <a:r>
              <a:rPr lang="en-US" dirty="0" smtClean="0">
                <a:solidFill>
                  <a:schemeClr val="accent2"/>
                </a:solidFill>
                <a:latin typeface="Verdana" pitchFamily="34" charset="0"/>
                <a:ea typeface="Verdana" pitchFamily="34" charset="0"/>
                <a:cs typeface="Verdana" pitchFamily="34" charset="0"/>
              </a:rPr>
              <a:t>LFAR </a:t>
            </a:r>
            <a:r>
              <a:rPr lang="en-US" dirty="0">
                <a:solidFill>
                  <a:schemeClr val="accent2"/>
                </a:solidFill>
                <a:latin typeface="Verdana" pitchFamily="34" charset="0"/>
                <a:ea typeface="Verdana" pitchFamily="34" charset="0"/>
                <a:cs typeface="Verdana" pitchFamily="34" charset="0"/>
              </a:rPr>
              <a:t>introduced in 1985, subsequent revision in 1992-1993 and 2003. And now in September 2020</a:t>
            </a:r>
          </a:p>
          <a:p>
            <a:endParaRPr lang="en-IN" dirty="0"/>
          </a:p>
        </p:txBody>
      </p:sp>
      <p:sp>
        <p:nvSpPr>
          <p:cNvPr id="4" name="Footer Placeholder 3"/>
          <p:cNvSpPr>
            <a:spLocks noGrp="1"/>
          </p:cNvSpPr>
          <p:nvPr>
            <p:ph type="ftr" sz="quarter" idx="11"/>
          </p:nvPr>
        </p:nvSpPr>
        <p:spPr/>
        <p:txBody>
          <a:bodyPr/>
          <a:lstStyle/>
          <a:p>
            <a:r>
              <a:rPr lang="en-US" smtClean="0"/>
              <a:t>CA. SHRINIWAS Y. JOSHI</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2</a:t>
            </a:fld>
            <a:endParaRPr lang="en-US" dirty="0"/>
          </a:p>
        </p:txBody>
      </p:sp>
    </p:spTree>
    <p:extLst>
      <p:ext uri="{BB962C8B-B14F-4D97-AF65-F5344CB8AC3E}">
        <p14:creationId xmlns:p14="http://schemas.microsoft.com/office/powerpoint/2010/main" val="290555174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1254" y="286606"/>
            <a:ext cx="8621714" cy="968436"/>
          </a:xfrm>
        </p:spPr>
        <p:txBody>
          <a:bodyPr>
            <a:normAutofit/>
          </a:bodyPr>
          <a:lstStyle/>
          <a:p>
            <a:r>
              <a:rPr lang="en-US" sz="3200" dirty="0">
                <a:solidFill>
                  <a:srgbClr val="000066"/>
                </a:solidFill>
                <a:latin typeface="Arial Rounded MT Bold" pitchFamily="34" charset="0"/>
              </a:rPr>
              <a:t>1 – Assets		4. Investments</a:t>
            </a:r>
            <a:endParaRPr lang="en-IN" sz="3200" dirty="0"/>
          </a:p>
        </p:txBody>
      </p:sp>
      <p:sp>
        <p:nvSpPr>
          <p:cNvPr id="3" name="Content Placeholder 2"/>
          <p:cNvSpPr>
            <a:spLocks noGrp="1"/>
          </p:cNvSpPr>
          <p:nvPr>
            <p:ph idx="1"/>
          </p:nvPr>
        </p:nvSpPr>
        <p:spPr>
          <a:xfrm>
            <a:off x="946330" y="1828800"/>
            <a:ext cx="8169832" cy="4040294"/>
          </a:xfrm>
        </p:spPr>
        <p:txBody>
          <a:bodyPr>
            <a:normAutofit/>
          </a:bodyPr>
          <a:lstStyle/>
          <a:p>
            <a:pPr fontAlgn="t"/>
            <a:endParaRPr lang="en-IN" dirty="0"/>
          </a:p>
          <a:p>
            <a:pPr marL="546100" indent="-546100" fontAlgn="t">
              <a:buNone/>
            </a:pPr>
            <a:r>
              <a:rPr lang="en-US" dirty="0">
                <a:solidFill>
                  <a:srgbClr val="000066"/>
                </a:solidFill>
              </a:rPr>
              <a:t>(</a:t>
            </a:r>
            <a:r>
              <a:rPr lang="en-US" dirty="0" smtClean="0">
                <a:solidFill>
                  <a:srgbClr val="000066"/>
                </a:solidFill>
              </a:rPr>
              <a:t>c</a:t>
            </a:r>
            <a:r>
              <a:rPr lang="en-US" sz="2400" dirty="0" smtClean="0">
                <a:solidFill>
                  <a:srgbClr val="000066"/>
                </a:solidFill>
              </a:rPr>
              <a:t>)</a:t>
            </a:r>
            <a:r>
              <a:rPr lang="en-IN" sz="2400" dirty="0">
                <a:solidFill>
                  <a:srgbClr val="000066"/>
                </a:solidFill>
              </a:rPr>
              <a:t> </a:t>
            </a:r>
            <a:r>
              <a:rPr lang="en-IN" sz="2400" dirty="0" smtClean="0">
                <a:solidFill>
                  <a:srgbClr val="000066"/>
                </a:solidFill>
              </a:rPr>
              <a:t>   </a:t>
            </a:r>
            <a:r>
              <a:rPr lang="en-US" sz="2400" dirty="0" smtClean="0">
                <a:solidFill>
                  <a:srgbClr val="C00000"/>
                </a:solidFill>
              </a:rPr>
              <a:t>Is </a:t>
            </a:r>
            <a:r>
              <a:rPr lang="en-US" sz="2400" dirty="0">
                <a:solidFill>
                  <a:srgbClr val="C00000"/>
                </a:solidFill>
              </a:rPr>
              <a:t>the mode of valuation of investments in accordance with the RBI guidelines or the norms prescribed by the relevant regulatory authority of the country in which the branch </a:t>
            </a:r>
            <a:r>
              <a:rPr lang="en-US" sz="2400" dirty="0" smtClean="0">
                <a:solidFill>
                  <a:srgbClr val="C00000"/>
                </a:solidFill>
              </a:rPr>
              <a:t>is located </a:t>
            </a:r>
            <a:r>
              <a:rPr lang="en-US" sz="2400" dirty="0">
                <a:solidFill>
                  <a:srgbClr val="C00000"/>
                </a:solidFill>
              </a:rPr>
              <a:t>whichever are more stringent?</a:t>
            </a:r>
            <a:endParaRPr lang="en-IN" sz="2400" dirty="0">
              <a:solidFill>
                <a:srgbClr val="C00000"/>
              </a:solidFill>
            </a:endParaRPr>
          </a:p>
          <a:p>
            <a:pPr marL="546100" indent="-546100" fontAlgn="t">
              <a:buNone/>
            </a:pPr>
            <a:r>
              <a:rPr lang="en-US" sz="2400" dirty="0">
                <a:solidFill>
                  <a:srgbClr val="000066"/>
                </a:solidFill>
              </a:rPr>
              <a:t>(</a:t>
            </a:r>
            <a:r>
              <a:rPr lang="en-US" sz="2400" dirty="0" smtClean="0">
                <a:solidFill>
                  <a:srgbClr val="000066"/>
                </a:solidFill>
              </a:rPr>
              <a:t>d</a:t>
            </a:r>
            <a:r>
              <a:rPr lang="en-US" sz="2400" dirty="0" smtClean="0">
                <a:solidFill>
                  <a:srgbClr val="C00000"/>
                </a:solidFill>
              </a:rPr>
              <a:t>)</a:t>
            </a:r>
            <a:r>
              <a:rPr lang="en-IN" sz="2400" dirty="0">
                <a:solidFill>
                  <a:srgbClr val="C00000"/>
                </a:solidFill>
              </a:rPr>
              <a:t> </a:t>
            </a:r>
            <a:r>
              <a:rPr lang="en-IN" sz="2400" dirty="0" smtClean="0">
                <a:solidFill>
                  <a:srgbClr val="C00000"/>
                </a:solidFill>
              </a:rPr>
              <a:t>   </a:t>
            </a:r>
            <a:r>
              <a:rPr lang="en-US" sz="2400" dirty="0" smtClean="0">
                <a:solidFill>
                  <a:srgbClr val="C00000"/>
                </a:solidFill>
              </a:rPr>
              <a:t>Whether </a:t>
            </a:r>
            <a:r>
              <a:rPr lang="en-US" sz="2400" dirty="0">
                <a:solidFill>
                  <a:srgbClr val="C00000"/>
                </a:solidFill>
              </a:rPr>
              <a:t>there are any matured or overdue investments which have not been </a:t>
            </a:r>
            <a:r>
              <a:rPr lang="en-US" sz="2400" dirty="0" err="1">
                <a:solidFill>
                  <a:srgbClr val="C00000"/>
                </a:solidFill>
              </a:rPr>
              <a:t>encashed</a:t>
            </a:r>
            <a:r>
              <a:rPr lang="en-US" sz="2400" dirty="0">
                <a:solidFill>
                  <a:srgbClr val="C00000"/>
                </a:solidFill>
              </a:rPr>
              <a:t> and / or has not been serviced? If so, </a:t>
            </a:r>
            <a:r>
              <a:rPr lang="en-US" sz="2400" dirty="0" smtClean="0">
                <a:solidFill>
                  <a:srgbClr val="C00000"/>
                </a:solidFill>
              </a:rPr>
              <a:t>give details</a:t>
            </a:r>
            <a:r>
              <a:rPr lang="en-US" sz="2400" dirty="0">
                <a:solidFill>
                  <a:srgbClr val="C00000"/>
                </a:solidFill>
              </a:rPr>
              <a:t>?</a:t>
            </a:r>
            <a:endParaRPr lang="en-IN" sz="2400" dirty="0">
              <a:solidFill>
                <a:srgbClr val="C00000"/>
              </a:solidFill>
            </a:endParaRPr>
          </a:p>
          <a:p>
            <a:pPr marL="0" fontAlgn="t"/>
            <a:endParaRPr lang="en-US" sz="2400" dirty="0">
              <a:solidFill>
                <a:schemeClr val="tx1"/>
              </a:solidFill>
              <a:highlight>
                <a:srgbClr val="00FFFF"/>
              </a:highlight>
            </a:endParaRPr>
          </a:p>
          <a:p>
            <a:pPr fontAlgn="t"/>
            <a:endParaRPr lang="en-US" sz="2400" dirty="0" smtClean="0"/>
          </a:p>
          <a:p>
            <a:pPr fontAlgn="t"/>
            <a:endParaRPr lang="en-IN" dirty="0"/>
          </a:p>
          <a:p>
            <a:pPr fontAlgn="t"/>
            <a:endParaRPr lang="en-IN" dirty="0"/>
          </a:p>
          <a:p>
            <a:endParaRPr lang="en-IN" dirty="0"/>
          </a:p>
        </p:txBody>
      </p:sp>
      <p:sp>
        <p:nvSpPr>
          <p:cNvPr id="4" name="Footer Placeholder 3"/>
          <p:cNvSpPr>
            <a:spLocks noGrp="1"/>
          </p:cNvSpPr>
          <p:nvPr>
            <p:ph type="ftr" sz="quarter" idx="11"/>
          </p:nvPr>
        </p:nvSpPr>
        <p:spPr/>
        <p:txBody>
          <a:bodyPr/>
          <a:lstStyle/>
          <a:p>
            <a:r>
              <a:rPr lang="en-US" smtClean="0"/>
              <a:t>CA. SHRINIWAS Y. JOSHI</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20</a:t>
            </a:fld>
            <a:endParaRPr lang="en-US" dirty="0"/>
          </a:p>
        </p:txBody>
      </p:sp>
    </p:spTree>
    <p:extLst>
      <p:ext uri="{BB962C8B-B14F-4D97-AF65-F5344CB8AC3E}">
        <p14:creationId xmlns:p14="http://schemas.microsoft.com/office/powerpoint/2010/main" val="170664525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1254" y="256676"/>
            <a:ext cx="8621714" cy="786062"/>
          </a:xfrm>
        </p:spPr>
        <p:txBody>
          <a:bodyPr>
            <a:normAutofit fontScale="90000"/>
          </a:bodyPr>
          <a:lstStyle/>
          <a:p>
            <a:pPr algn="ctr"/>
            <a:r>
              <a:rPr lang="en-US" sz="3200" dirty="0" smtClean="0">
                <a:solidFill>
                  <a:srgbClr val="000066"/>
                </a:solidFill>
                <a:latin typeface="Arial Rounded MT Bold" pitchFamily="34" charset="0"/>
              </a:rPr>
              <a:t/>
            </a:r>
            <a:br>
              <a:rPr lang="en-US" sz="3200" dirty="0" smtClean="0">
                <a:solidFill>
                  <a:srgbClr val="000066"/>
                </a:solidFill>
                <a:latin typeface="Arial Rounded MT Bold" pitchFamily="34" charset="0"/>
              </a:rPr>
            </a:br>
            <a:r>
              <a:rPr lang="en-US" sz="3200" dirty="0" smtClean="0">
                <a:solidFill>
                  <a:srgbClr val="000066"/>
                </a:solidFill>
                <a:latin typeface="Arial Rounded MT Bold" pitchFamily="34" charset="0"/>
              </a:rPr>
              <a:t/>
            </a:r>
            <a:br>
              <a:rPr lang="en-US" sz="3200" dirty="0" smtClean="0">
                <a:solidFill>
                  <a:srgbClr val="000066"/>
                </a:solidFill>
                <a:latin typeface="Arial Rounded MT Bold" pitchFamily="34" charset="0"/>
              </a:rPr>
            </a:br>
            <a:r>
              <a:rPr lang="en-US" sz="3200" dirty="0">
                <a:solidFill>
                  <a:srgbClr val="000066"/>
                </a:solidFill>
                <a:latin typeface="Arial Rounded MT Bold" pitchFamily="34" charset="0"/>
              </a:rPr>
              <a:t/>
            </a:r>
            <a:br>
              <a:rPr lang="en-US" sz="3200" dirty="0">
                <a:solidFill>
                  <a:srgbClr val="000066"/>
                </a:solidFill>
                <a:latin typeface="Arial Rounded MT Bold" pitchFamily="34" charset="0"/>
              </a:rPr>
            </a:br>
            <a:r>
              <a:rPr lang="en-US" sz="3200" dirty="0" smtClean="0">
                <a:solidFill>
                  <a:srgbClr val="000066"/>
                </a:solidFill>
                <a:latin typeface="Arial Rounded MT Bold" pitchFamily="34" charset="0"/>
              </a:rPr>
              <a:t>1 </a:t>
            </a:r>
            <a:r>
              <a:rPr lang="en-US" sz="3200" dirty="0">
                <a:solidFill>
                  <a:srgbClr val="000066"/>
                </a:solidFill>
                <a:latin typeface="Arial Rounded MT Bold" pitchFamily="34" charset="0"/>
              </a:rPr>
              <a:t>– Assets             		5. Advances 		 </a:t>
            </a:r>
            <a:br>
              <a:rPr lang="en-US" sz="3200" dirty="0">
                <a:solidFill>
                  <a:srgbClr val="000066"/>
                </a:solidFill>
                <a:latin typeface="Arial Rounded MT Bold" pitchFamily="34" charset="0"/>
              </a:rPr>
            </a:br>
            <a:endParaRPr lang="en-IN" sz="3200" dirty="0"/>
          </a:p>
        </p:txBody>
      </p:sp>
      <p:sp>
        <p:nvSpPr>
          <p:cNvPr id="3" name="Content Placeholder 2"/>
          <p:cNvSpPr>
            <a:spLocks noGrp="1"/>
          </p:cNvSpPr>
          <p:nvPr>
            <p:ph idx="1"/>
          </p:nvPr>
        </p:nvSpPr>
        <p:spPr>
          <a:xfrm>
            <a:off x="946330" y="1042737"/>
            <a:ext cx="8169832" cy="5117431"/>
          </a:xfrm>
        </p:spPr>
        <p:txBody>
          <a:bodyPr>
            <a:normAutofit fontScale="25000" lnSpcReduction="20000"/>
          </a:bodyPr>
          <a:lstStyle/>
          <a:p>
            <a:pPr fontAlgn="t"/>
            <a:endParaRPr lang="en-IN" sz="3500" dirty="0"/>
          </a:p>
          <a:p>
            <a:pPr marL="352425" indent="-352425" fontAlgn="t">
              <a:buNone/>
            </a:pPr>
            <a:r>
              <a:rPr lang="en-US" sz="9600" dirty="0" smtClean="0">
                <a:solidFill>
                  <a:srgbClr val="000066"/>
                </a:solidFill>
              </a:rPr>
              <a:t>(1)</a:t>
            </a:r>
            <a:r>
              <a:rPr lang="en-IN" sz="9600" dirty="0">
                <a:solidFill>
                  <a:srgbClr val="000066"/>
                </a:solidFill>
              </a:rPr>
              <a:t> </a:t>
            </a:r>
            <a:r>
              <a:rPr lang="en-IN" sz="9600" dirty="0" smtClean="0">
                <a:solidFill>
                  <a:srgbClr val="000066"/>
                </a:solidFill>
              </a:rPr>
              <a:t>  </a:t>
            </a:r>
            <a:r>
              <a:rPr lang="en-US" sz="9600" dirty="0" smtClean="0">
                <a:solidFill>
                  <a:srgbClr val="C00000"/>
                </a:solidFill>
              </a:rPr>
              <a:t>The </a:t>
            </a:r>
            <a:r>
              <a:rPr lang="en-US" sz="9600" dirty="0">
                <a:solidFill>
                  <a:srgbClr val="C00000"/>
                </a:solidFill>
              </a:rPr>
              <a:t>answers to the following questions may be based on the auditor’s examination of all large advances.</a:t>
            </a:r>
            <a:endParaRPr lang="en-IN" sz="9600" dirty="0">
              <a:solidFill>
                <a:srgbClr val="C00000"/>
              </a:solidFill>
            </a:endParaRPr>
          </a:p>
          <a:p>
            <a:pPr marL="352425" indent="-352425" fontAlgn="t"/>
            <a:r>
              <a:rPr lang="en-US" sz="9600" dirty="0">
                <a:solidFill>
                  <a:srgbClr val="C00000"/>
                </a:solidFill>
              </a:rPr>
              <a:t>For this purpose</a:t>
            </a:r>
            <a:r>
              <a:rPr lang="en-US" sz="9600" b="1" dirty="0">
                <a:solidFill>
                  <a:srgbClr val="C00000"/>
                </a:solidFill>
              </a:rPr>
              <a:t>, </a:t>
            </a:r>
            <a:r>
              <a:rPr lang="en-US" sz="9600" dirty="0">
                <a:solidFill>
                  <a:srgbClr val="C00000"/>
                </a:solidFill>
              </a:rPr>
              <a:t>large advances are those in respect of which the outstanding amount is in excess of 10%  of outstanding aggregate balance of fund based and non-fund based advances   of   the   branch   or   Rs.10 crores,</a:t>
            </a:r>
            <a:r>
              <a:rPr lang="en-IN" sz="9600" dirty="0">
                <a:solidFill>
                  <a:srgbClr val="C00000"/>
                </a:solidFill>
              </a:rPr>
              <a:t> </a:t>
            </a:r>
            <a:r>
              <a:rPr lang="en-US" sz="9600" dirty="0">
                <a:solidFill>
                  <a:srgbClr val="C00000"/>
                </a:solidFill>
              </a:rPr>
              <a:t>whichever is less</a:t>
            </a:r>
            <a:r>
              <a:rPr lang="en-US" sz="9600" b="1" dirty="0">
                <a:solidFill>
                  <a:srgbClr val="C00000"/>
                </a:solidFill>
              </a:rPr>
              <a:t>.</a:t>
            </a:r>
            <a:endParaRPr lang="en-IN" sz="9600" dirty="0">
              <a:solidFill>
                <a:srgbClr val="C00000"/>
              </a:solidFill>
            </a:endParaRPr>
          </a:p>
          <a:p>
            <a:pPr marL="352425" indent="0" fontAlgn="t"/>
            <a:r>
              <a:rPr lang="en-US" sz="9600" dirty="0">
                <a:solidFill>
                  <a:srgbClr val="C00000"/>
                </a:solidFill>
              </a:rPr>
              <a:t>Care- For all accounts above the threshold, the</a:t>
            </a:r>
            <a:r>
              <a:rPr lang="en-IN" sz="9600" dirty="0">
                <a:solidFill>
                  <a:srgbClr val="C00000"/>
                </a:solidFill>
              </a:rPr>
              <a:t> </a:t>
            </a:r>
            <a:r>
              <a:rPr lang="en-US" sz="9600" dirty="0">
                <a:solidFill>
                  <a:srgbClr val="C00000"/>
                </a:solidFill>
              </a:rPr>
              <a:t>transaction audit/account specific details to be seen   and   commented,   whereas   below the</a:t>
            </a:r>
            <a:r>
              <a:rPr lang="en-IN" sz="9600" dirty="0">
                <a:solidFill>
                  <a:srgbClr val="C00000"/>
                </a:solidFill>
              </a:rPr>
              <a:t> </a:t>
            </a:r>
            <a:r>
              <a:rPr lang="en-US" sz="9600" dirty="0">
                <a:solidFill>
                  <a:srgbClr val="C00000"/>
                </a:solidFill>
              </a:rPr>
              <a:t>threshold, the process needs to be checked and commented upon. Comments of the branch auditor on advances with significant adverse</a:t>
            </a:r>
            <a:r>
              <a:rPr lang="en-IN" sz="9600" dirty="0">
                <a:solidFill>
                  <a:srgbClr val="C00000"/>
                </a:solidFill>
              </a:rPr>
              <a:t> </a:t>
            </a:r>
            <a:r>
              <a:rPr lang="en-US" sz="9600" dirty="0">
                <a:solidFill>
                  <a:srgbClr val="C00000"/>
                </a:solidFill>
              </a:rPr>
              <a:t>features, which might need the attention of the management   /   Statutory   Central Auditors,</a:t>
            </a:r>
            <a:r>
              <a:rPr lang="en-IN" sz="9600" dirty="0">
                <a:solidFill>
                  <a:srgbClr val="C00000"/>
                </a:solidFill>
              </a:rPr>
              <a:t> </a:t>
            </a:r>
            <a:r>
              <a:rPr lang="en-US" sz="9600" dirty="0">
                <a:solidFill>
                  <a:srgbClr val="C00000"/>
                </a:solidFill>
              </a:rPr>
              <a:t>should be appended to the LFAR.</a:t>
            </a:r>
            <a:endParaRPr lang="en-IN" sz="9600" dirty="0">
              <a:solidFill>
                <a:srgbClr val="C00000"/>
              </a:solidFill>
            </a:endParaRPr>
          </a:p>
          <a:p>
            <a:pPr marL="352425" indent="-352425" fontAlgn="t">
              <a:buNone/>
            </a:pPr>
            <a:r>
              <a:rPr lang="en-US" sz="9600" dirty="0">
                <a:solidFill>
                  <a:srgbClr val="000066"/>
                </a:solidFill>
              </a:rPr>
              <a:t>(</a:t>
            </a:r>
            <a:r>
              <a:rPr lang="en-US" sz="9600" dirty="0" smtClean="0">
                <a:solidFill>
                  <a:srgbClr val="000066"/>
                </a:solidFill>
              </a:rPr>
              <a:t>2)</a:t>
            </a:r>
            <a:r>
              <a:rPr lang="en-IN" sz="9600" dirty="0">
                <a:solidFill>
                  <a:srgbClr val="000066"/>
                </a:solidFill>
              </a:rPr>
              <a:t> </a:t>
            </a:r>
            <a:r>
              <a:rPr lang="en-IN" sz="9600" dirty="0" smtClean="0">
                <a:solidFill>
                  <a:srgbClr val="000066"/>
                </a:solidFill>
              </a:rPr>
              <a:t> </a:t>
            </a:r>
            <a:r>
              <a:rPr lang="en-US" sz="9600" dirty="0" smtClean="0">
                <a:solidFill>
                  <a:srgbClr val="C00000"/>
                </a:solidFill>
              </a:rPr>
              <a:t>The </a:t>
            </a:r>
            <a:r>
              <a:rPr lang="en-US" sz="9600" dirty="0">
                <a:solidFill>
                  <a:srgbClr val="C00000"/>
                </a:solidFill>
              </a:rPr>
              <a:t>critical comments based on the review of the above and other test check should be given in respective paragraphs as given in LFAR given below.</a:t>
            </a:r>
            <a:endParaRPr lang="en-IN" sz="9600" dirty="0">
              <a:solidFill>
                <a:srgbClr val="C00000"/>
              </a:solidFill>
            </a:endParaRPr>
          </a:p>
          <a:p>
            <a:pPr fontAlgn="t"/>
            <a:r>
              <a:rPr lang="en-US" sz="9600" dirty="0"/>
              <a:t> </a:t>
            </a:r>
            <a:endParaRPr lang="en-IN" sz="9600" dirty="0"/>
          </a:p>
          <a:p>
            <a:pPr fontAlgn="t"/>
            <a:endParaRPr lang="en-US" sz="2400" dirty="0" smtClean="0"/>
          </a:p>
          <a:p>
            <a:pPr fontAlgn="t"/>
            <a:endParaRPr lang="en-IN" dirty="0"/>
          </a:p>
          <a:p>
            <a:pPr fontAlgn="t"/>
            <a:endParaRPr lang="en-IN" dirty="0"/>
          </a:p>
          <a:p>
            <a:endParaRPr lang="en-IN" dirty="0"/>
          </a:p>
        </p:txBody>
      </p:sp>
      <p:sp>
        <p:nvSpPr>
          <p:cNvPr id="4" name="Footer Placeholder 3"/>
          <p:cNvSpPr>
            <a:spLocks noGrp="1"/>
          </p:cNvSpPr>
          <p:nvPr>
            <p:ph type="ftr" sz="quarter" idx="11"/>
          </p:nvPr>
        </p:nvSpPr>
        <p:spPr/>
        <p:txBody>
          <a:bodyPr/>
          <a:lstStyle/>
          <a:p>
            <a:r>
              <a:rPr lang="en-US" smtClean="0"/>
              <a:t>CA. SHRINIWAS Y. JOSHI</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21</a:t>
            </a:fld>
            <a:endParaRPr lang="en-US" dirty="0"/>
          </a:p>
        </p:txBody>
      </p:sp>
    </p:spTree>
    <p:extLst>
      <p:ext uri="{BB962C8B-B14F-4D97-AF65-F5344CB8AC3E}">
        <p14:creationId xmlns:p14="http://schemas.microsoft.com/office/powerpoint/2010/main" val="210497183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1254" y="256675"/>
            <a:ext cx="8621714" cy="998367"/>
          </a:xfrm>
        </p:spPr>
        <p:txBody>
          <a:bodyPr>
            <a:normAutofit fontScale="90000"/>
          </a:bodyPr>
          <a:lstStyle/>
          <a:p>
            <a:pPr algn="ctr"/>
            <a:r>
              <a:rPr lang="en-US" sz="3200" dirty="0" smtClean="0">
                <a:solidFill>
                  <a:srgbClr val="000066"/>
                </a:solidFill>
                <a:latin typeface="Arial Rounded MT Bold" pitchFamily="34" charset="0"/>
              </a:rPr>
              <a:t/>
            </a:r>
            <a:br>
              <a:rPr lang="en-US" sz="3200" dirty="0" smtClean="0">
                <a:solidFill>
                  <a:srgbClr val="000066"/>
                </a:solidFill>
                <a:latin typeface="Arial Rounded MT Bold" pitchFamily="34" charset="0"/>
              </a:rPr>
            </a:br>
            <a:r>
              <a:rPr lang="en-US" sz="3200" dirty="0" smtClean="0">
                <a:solidFill>
                  <a:srgbClr val="000066"/>
                </a:solidFill>
                <a:latin typeface="Arial Rounded MT Bold" pitchFamily="34" charset="0"/>
              </a:rPr>
              <a:t/>
            </a:r>
            <a:br>
              <a:rPr lang="en-US" sz="3200" dirty="0" smtClean="0">
                <a:solidFill>
                  <a:srgbClr val="000066"/>
                </a:solidFill>
                <a:latin typeface="Arial Rounded MT Bold" pitchFamily="34" charset="0"/>
              </a:rPr>
            </a:br>
            <a:r>
              <a:rPr lang="en-US" sz="3200" dirty="0">
                <a:solidFill>
                  <a:srgbClr val="000066"/>
                </a:solidFill>
                <a:latin typeface="Arial Rounded MT Bold" pitchFamily="34" charset="0"/>
              </a:rPr>
              <a:t/>
            </a:r>
            <a:br>
              <a:rPr lang="en-US" sz="3200" dirty="0">
                <a:solidFill>
                  <a:srgbClr val="000066"/>
                </a:solidFill>
                <a:latin typeface="Arial Rounded MT Bold" pitchFamily="34" charset="0"/>
              </a:rPr>
            </a:br>
            <a:r>
              <a:rPr lang="en-US" sz="3200" dirty="0" smtClean="0">
                <a:solidFill>
                  <a:srgbClr val="000066"/>
                </a:solidFill>
                <a:latin typeface="Arial Rounded MT Bold" pitchFamily="34" charset="0"/>
              </a:rPr>
              <a:t>1 </a:t>
            </a:r>
            <a:r>
              <a:rPr lang="en-US" sz="3200" dirty="0">
                <a:solidFill>
                  <a:srgbClr val="000066"/>
                </a:solidFill>
                <a:latin typeface="Arial Rounded MT Bold" pitchFamily="34" charset="0"/>
              </a:rPr>
              <a:t>– Assets             		5. Advances 		 </a:t>
            </a:r>
            <a:br>
              <a:rPr lang="en-US" sz="3200" dirty="0">
                <a:solidFill>
                  <a:srgbClr val="000066"/>
                </a:solidFill>
                <a:latin typeface="Arial Rounded MT Bold" pitchFamily="34" charset="0"/>
              </a:rPr>
            </a:br>
            <a:endParaRPr lang="en-IN" sz="3200" dirty="0"/>
          </a:p>
        </p:txBody>
      </p:sp>
      <p:sp>
        <p:nvSpPr>
          <p:cNvPr id="3" name="Content Placeholder 2"/>
          <p:cNvSpPr>
            <a:spLocks noGrp="1"/>
          </p:cNvSpPr>
          <p:nvPr>
            <p:ph idx="1"/>
          </p:nvPr>
        </p:nvSpPr>
        <p:spPr>
          <a:xfrm>
            <a:off x="937392" y="1255042"/>
            <a:ext cx="8169832" cy="5037221"/>
          </a:xfrm>
        </p:spPr>
        <p:txBody>
          <a:bodyPr>
            <a:normAutofit fontScale="25000" lnSpcReduction="20000"/>
          </a:bodyPr>
          <a:lstStyle/>
          <a:p>
            <a:pPr fontAlgn="t"/>
            <a:r>
              <a:rPr lang="en-US" sz="8000" dirty="0" smtClean="0">
                <a:solidFill>
                  <a:srgbClr val="000066"/>
                </a:solidFill>
              </a:rPr>
              <a:t>1(a)</a:t>
            </a:r>
            <a:r>
              <a:rPr lang="en-IN" sz="8000" dirty="0">
                <a:solidFill>
                  <a:srgbClr val="000066"/>
                </a:solidFill>
              </a:rPr>
              <a:t> </a:t>
            </a:r>
            <a:r>
              <a:rPr lang="en-IN" sz="8000" dirty="0" smtClean="0">
                <a:solidFill>
                  <a:srgbClr val="000066"/>
                </a:solidFill>
              </a:rPr>
              <a:t> </a:t>
            </a:r>
            <a:r>
              <a:rPr lang="en-US" sz="9600" dirty="0" smtClean="0">
                <a:solidFill>
                  <a:srgbClr val="C00000"/>
                </a:solidFill>
              </a:rPr>
              <a:t>List </a:t>
            </a:r>
            <a:r>
              <a:rPr lang="en-US" sz="9600" dirty="0">
                <a:solidFill>
                  <a:srgbClr val="C00000"/>
                </a:solidFill>
              </a:rPr>
              <a:t>of accounts examined for audit</a:t>
            </a:r>
            <a:endParaRPr lang="en-IN" sz="9600" dirty="0">
              <a:solidFill>
                <a:srgbClr val="C00000"/>
              </a:solidFill>
            </a:endParaRPr>
          </a:p>
          <a:p>
            <a:pPr marL="352425" indent="-352425" fontAlgn="t">
              <a:buNone/>
            </a:pPr>
            <a:endParaRPr lang="en-US" sz="3500" dirty="0" smtClean="0"/>
          </a:p>
          <a:p>
            <a:pPr marL="352425" indent="-352425" fontAlgn="t">
              <a:buNone/>
            </a:pPr>
            <a:endParaRPr lang="en-US" sz="3500" dirty="0"/>
          </a:p>
          <a:p>
            <a:pPr fontAlgn="t"/>
            <a:r>
              <a:rPr lang="en-US" sz="4000" dirty="0" smtClean="0"/>
              <a:t> </a:t>
            </a:r>
            <a:endParaRPr lang="en-IN" sz="4000" dirty="0"/>
          </a:p>
          <a:p>
            <a:pPr fontAlgn="t"/>
            <a:endParaRPr lang="en-US" sz="2400" dirty="0" smtClean="0"/>
          </a:p>
          <a:p>
            <a:pPr fontAlgn="t"/>
            <a:endParaRPr lang="en-US" dirty="0" smtClean="0"/>
          </a:p>
          <a:p>
            <a:pPr fontAlgn="t"/>
            <a:endParaRPr lang="en-US" dirty="0"/>
          </a:p>
          <a:p>
            <a:pPr fontAlgn="t"/>
            <a:endParaRPr lang="en-US" dirty="0" smtClean="0"/>
          </a:p>
          <a:p>
            <a:pPr fontAlgn="t"/>
            <a:endParaRPr lang="en-US" dirty="0"/>
          </a:p>
          <a:p>
            <a:pPr fontAlgn="t"/>
            <a:r>
              <a:rPr lang="en-US" sz="9600" dirty="0" smtClean="0">
                <a:solidFill>
                  <a:srgbClr val="000066"/>
                </a:solidFill>
              </a:rPr>
              <a:t>(</a:t>
            </a:r>
            <a:r>
              <a:rPr lang="en-US" sz="9600" dirty="0">
                <a:solidFill>
                  <a:srgbClr val="000066"/>
                </a:solidFill>
              </a:rPr>
              <a:t>b</a:t>
            </a:r>
            <a:r>
              <a:rPr lang="en-US" sz="9600" dirty="0" smtClean="0">
                <a:solidFill>
                  <a:srgbClr val="000066"/>
                </a:solidFill>
              </a:rPr>
              <a:t>) </a:t>
            </a:r>
            <a:r>
              <a:rPr lang="en-US" sz="9600" dirty="0" smtClean="0">
                <a:solidFill>
                  <a:srgbClr val="000066"/>
                </a:solidFill>
              </a:rPr>
              <a:t>(1</a:t>
            </a:r>
            <a:r>
              <a:rPr lang="en-US" sz="9600" dirty="0" smtClean="0">
                <a:solidFill>
                  <a:srgbClr val="000066"/>
                </a:solidFill>
              </a:rPr>
              <a:t>) </a:t>
            </a:r>
            <a:r>
              <a:rPr lang="en-US" sz="9600" dirty="0" smtClean="0">
                <a:solidFill>
                  <a:srgbClr val="C00000"/>
                </a:solidFill>
              </a:rPr>
              <a:t>Credit </a:t>
            </a:r>
            <a:r>
              <a:rPr lang="en-US" sz="9600" dirty="0">
                <a:solidFill>
                  <a:srgbClr val="C00000"/>
                </a:solidFill>
              </a:rPr>
              <a:t>Appraisal</a:t>
            </a:r>
            <a:endParaRPr lang="en-IN" sz="9600" dirty="0">
              <a:solidFill>
                <a:srgbClr val="C00000"/>
              </a:solidFill>
            </a:endParaRPr>
          </a:p>
          <a:p>
            <a:pPr fontAlgn="t"/>
            <a:r>
              <a:rPr lang="en-US" sz="9600" dirty="0"/>
              <a:t> </a:t>
            </a:r>
            <a:r>
              <a:rPr lang="en-US" sz="9600" dirty="0">
                <a:solidFill>
                  <a:srgbClr val="C00000"/>
                </a:solidFill>
              </a:rPr>
              <a:t>In your opinion, has the branch generally </a:t>
            </a:r>
            <a:r>
              <a:rPr lang="en-US" sz="9600" dirty="0" smtClean="0">
                <a:solidFill>
                  <a:srgbClr val="C00000"/>
                </a:solidFill>
              </a:rPr>
              <a:t> complied  </a:t>
            </a:r>
            <a:r>
              <a:rPr lang="en-US" sz="9600" dirty="0">
                <a:solidFill>
                  <a:srgbClr val="C00000"/>
                </a:solidFill>
              </a:rPr>
              <a:t>with the procedures</a:t>
            </a:r>
            <a:r>
              <a:rPr lang="en-IN" sz="9600" dirty="0">
                <a:solidFill>
                  <a:srgbClr val="C00000"/>
                </a:solidFill>
              </a:rPr>
              <a:t> </a:t>
            </a:r>
            <a:r>
              <a:rPr lang="en-US" sz="9600" dirty="0">
                <a:solidFill>
                  <a:srgbClr val="C00000"/>
                </a:solidFill>
              </a:rPr>
              <a:t>/ instructions of the </a:t>
            </a:r>
            <a:r>
              <a:rPr lang="en-US" sz="9600" dirty="0" smtClean="0">
                <a:solidFill>
                  <a:srgbClr val="C00000"/>
                </a:solidFill>
              </a:rPr>
              <a:t> </a:t>
            </a:r>
            <a:r>
              <a:rPr lang="en-US" sz="9600" dirty="0">
                <a:solidFill>
                  <a:srgbClr val="C00000"/>
                </a:solidFill>
              </a:rPr>
              <a:t>controlling authorities of the bank regarding loan </a:t>
            </a:r>
            <a:r>
              <a:rPr lang="en-US" sz="9600" dirty="0" smtClean="0">
                <a:solidFill>
                  <a:srgbClr val="C00000"/>
                </a:solidFill>
              </a:rPr>
              <a:t> </a:t>
            </a:r>
            <a:r>
              <a:rPr lang="en-US" sz="9600" dirty="0">
                <a:solidFill>
                  <a:srgbClr val="C00000"/>
                </a:solidFill>
              </a:rPr>
              <a:t>applications, preparation of proposals for grant/ </a:t>
            </a:r>
            <a:r>
              <a:rPr lang="en-US" sz="9600" dirty="0" smtClean="0">
                <a:solidFill>
                  <a:srgbClr val="C00000"/>
                </a:solidFill>
              </a:rPr>
              <a:t> </a:t>
            </a:r>
            <a:r>
              <a:rPr lang="en-US" sz="9600" dirty="0">
                <a:solidFill>
                  <a:srgbClr val="C00000"/>
                </a:solidFill>
              </a:rPr>
              <a:t>renewal of advances, enhancement of limits, etc., </a:t>
            </a:r>
            <a:r>
              <a:rPr lang="en-US" sz="9600" dirty="0" smtClean="0">
                <a:solidFill>
                  <a:srgbClr val="C00000"/>
                </a:solidFill>
              </a:rPr>
              <a:t>including </a:t>
            </a:r>
            <a:r>
              <a:rPr lang="en-US" sz="9600" dirty="0">
                <a:solidFill>
                  <a:srgbClr val="C00000"/>
                </a:solidFill>
              </a:rPr>
              <a:t>adequate appraisal documentation in </a:t>
            </a:r>
            <a:r>
              <a:rPr lang="en-US" sz="9600" dirty="0" smtClean="0">
                <a:solidFill>
                  <a:srgbClr val="C00000"/>
                </a:solidFill>
              </a:rPr>
              <a:t> </a:t>
            </a:r>
            <a:r>
              <a:rPr lang="en-US" sz="9600" dirty="0">
                <a:solidFill>
                  <a:srgbClr val="C00000"/>
                </a:solidFill>
              </a:rPr>
              <a:t>respect thereof. What, in your opinion, are  the  </a:t>
            </a:r>
            <a:r>
              <a:rPr lang="en-US" sz="9600" dirty="0" smtClean="0">
                <a:solidFill>
                  <a:srgbClr val="C00000"/>
                </a:solidFill>
              </a:rPr>
              <a:t> </a:t>
            </a:r>
            <a:r>
              <a:rPr lang="en-US" sz="9600" dirty="0">
                <a:solidFill>
                  <a:srgbClr val="C00000"/>
                </a:solidFill>
              </a:rPr>
              <a:t>major  shortcomings  in   credit</a:t>
            </a:r>
            <a:r>
              <a:rPr lang="en-IN" sz="9600" dirty="0">
                <a:solidFill>
                  <a:srgbClr val="C00000"/>
                </a:solidFill>
              </a:rPr>
              <a:t> </a:t>
            </a:r>
            <a:r>
              <a:rPr lang="en-US" sz="9600" dirty="0">
                <a:solidFill>
                  <a:srgbClr val="C00000"/>
                </a:solidFill>
              </a:rPr>
              <a:t>appraisal, etc.</a:t>
            </a:r>
            <a:endParaRPr lang="en-IN" sz="9600" dirty="0">
              <a:solidFill>
                <a:srgbClr val="C00000"/>
              </a:solidFill>
            </a:endParaRPr>
          </a:p>
          <a:p>
            <a:pPr fontAlgn="t"/>
            <a:endParaRPr lang="en-IN" sz="9600" dirty="0"/>
          </a:p>
          <a:p>
            <a:pPr fontAlgn="t"/>
            <a:endParaRPr lang="en-IN" sz="9600" dirty="0"/>
          </a:p>
          <a:p>
            <a:endParaRPr lang="en-IN" sz="9600" dirty="0"/>
          </a:p>
        </p:txBody>
      </p:sp>
      <p:sp>
        <p:nvSpPr>
          <p:cNvPr id="4" name="Footer Placeholder 3"/>
          <p:cNvSpPr>
            <a:spLocks noGrp="1"/>
          </p:cNvSpPr>
          <p:nvPr>
            <p:ph type="ftr" sz="quarter" idx="11"/>
          </p:nvPr>
        </p:nvSpPr>
        <p:spPr/>
        <p:txBody>
          <a:bodyPr/>
          <a:lstStyle/>
          <a:p>
            <a:r>
              <a:rPr lang="en-US" smtClean="0"/>
              <a:t>CA. SHRINIWAS Y. JOSHI</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22</a:t>
            </a:fld>
            <a:endParaRPr lang="en-US" dirty="0"/>
          </a:p>
        </p:txBody>
      </p:sp>
      <p:pic>
        <p:nvPicPr>
          <p:cNvPr id="6" name="Picture 5"/>
          <p:cNvPicPr>
            <a:picLocks noChangeAspect="1"/>
          </p:cNvPicPr>
          <p:nvPr/>
        </p:nvPicPr>
        <p:blipFill>
          <a:blip r:embed="rId2"/>
          <a:stretch>
            <a:fillRect/>
          </a:stretch>
        </p:blipFill>
        <p:spPr>
          <a:xfrm>
            <a:off x="946330" y="1769280"/>
            <a:ext cx="7572028" cy="1808109"/>
          </a:xfrm>
          <a:prstGeom prst="rect">
            <a:avLst/>
          </a:prstGeom>
        </p:spPr>
      </p:pic>
    </p:spTree>
    <p:extLst>
      <p:ext uri="{BB962C8B-B14F-4D97-AF65-F5344CB8AC3E}">
        <p14:creationId xmlns:p14="http://schemas.microsoft.com/office/powerpoint/2010/main" val="27934823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1254" y="286606"/>
            <a:ext cx="8169831" cy="756132"/>
          </a:xfrm>
        </p:spPr>
        <p:txBody>
          <a:bodyPr>
            <a:normAutofit fontScale="90000"/>
          </a:bodyPr>
          <a:lstStyle/>
          <a:p>
            <a:r>
              <a:rPr lang="en-US" dirty="0">
                <a:solidFill>
                  <a:srgbClr val="000066"/>
                </a:solidFill>
                <a:latin typeface="Arial Rounded MT Bold" pitchFamily="34" charset="0"/>
              </a:rPr>
              <a:t/>
            </a:r>
            <a:br>
              <a:rPr lang="en-US" dirty="0">
                <a:solidFill>
                  <a:srgbClr val="000066"/>
                </a:solidFill>
                <a:latin typeface="Arial Rounded MT Bold" pitchFamily="34" charset="0"/>
              </a:rPr>
            </a:br>
            <a:r>
              <a:rPr lang="en-US" sz="3600" dirty="0">
                <a:solidFill>
                  <a:srgbClr val="000066"/>
                </a:solidFill>
                <a:latin typeface="Arial Rounded MT Bold" pitchFamily="34" charset="0"/>
              </a:rPr>
              <a:t>1 – Assets             		5. Advances 	</a:t>
            </a:r>
            <a:endParaRPr lang="en-IN" sz="3600" dirty="0"/>
          </a:p>
        </p:txBody>
      </p:sp>
      <p:sp>
        <p:nvSpPr>
          <p:cNvPr id="3" name="Content Placeholder 2"/>
          <p:cNvSpPr>
            <a:spLocks noGrp="1"/>
          </p:cNvSpPr>
          <p:nvPr>
            <p:ph idx="1"/>
          </p:nvPr>
        </p:nvSpPr>
        <p:spPr>
          <a:xfrm>
            <a:off x="891254" y="1427747"/>
            <a:ext cx="8169832" cy="4441347"/>
          </a:xfrm>
        </p:spPr>
        <p:txBody>
          <a:bodyPr>
            <a:normAutofit/>
          </a:bodyPr>
          <a:lstStyle/>
          <a:p>
            <a:pPr marL="722313" indent="-722313" fontAlgn="t">
              <a:buNone/>
            </a:pPr>
            <a:r>
              <a:rPr lang="en-US" dirty="0">
                <a:solidFill>
                  <a:srgbClr val="000066"/>
                </a:solidFill>
              </a:rPr>
              <a:t>(</a:t>
            </a:r>
            <a:r>
              <a:rPr lang="en-US" dirty="0" smtClean="0">
                <a:solidFill>
                  <a:srgbClr val="000066"/>
                </a:solidFill>
              </a:rPr>
              <a:t>2)        </a:t>
            </a:r>
            <a:r>
              <a:rPr lang="en-US" sz="2400" dirty="0" smtClean="0">
                <a:solidFill>
                  <a:srgbClr val="C00000"/>
                </a:solidFill>
              </a:rPr>
              <a:t>Have  </a:t>
            </a:r>
            <a:r>
              <a:rPr lang="en-US" sz="2400" dirty="0">
                <a:solidFill>
                  <a:srgbClr val="C00000"/>
                </a:solidFill>
              </a:rPr>
              <a:t>you  come  across  cases of </a:t>
            </a:r>
            <a:r>
              <a:rPr lang="en-US" sz="2400" dirty="0" smtClean="0">
                <a:solidFill>
                  <a:srgbClr val="C00000"/>
                </a:solidFill>
              </a:rPr>
              <a:t>quick  </a:t>
            </a:r>
            <a:r>
              <a:rPr lang="en-US" sz="2400" dirty="0">
                <a:solidFill>
                  <a:srgbClr val="C00000"/>
                </a:solidFill>
              </a:rPr>
              <a:t>mortality in accounts, where the </a:t>
            </a:r>
            <a:r>
              <a:rPr lang="en-US" sz="2400" dirty="0" smtClean="0">
                <a:solidFill>
                  <a:srgbClr val="C00000"/>
                </a:solidFill>
              </a:rPr>
              <a:t>facility  </a:t>
            </a:r>
            <a:r>
              <a:rPr lang="en-US" sz="2400" dirty="0">
                <a:solidFill>
                  <a:srgbClr val="C00000"/>
                </a:solidFill>
              </a:rPr>
              <a:t>became non-performing within a </a:t>
            </a:r>
            <a:r>
              <a:rPr lang="en-US" sz="2400" dirty="0" smtClean="0">
                <a:solidFill>
                  <a:srgbClr val="C00000"/>
                </a:solidFill>
              </a:rPr>
              <a:t>period  </a:t>
            </a:r>
            <a:r>
              <a:rPr lang="en-US" sz="2400" dirty="0">
                <a:solidFill>
                  <a:srgbClr val="C00000"/>
                </a:solidFill>
              </a:rPr>
              <a:t>of  12  months  from  the  date  of  </a:t>
            </a:r>
            <a:r>
              <a:rPr lang="en-US" sz="2400" dirty="0" smtClean="0">
                <a:solidFill>
                  <a:srgbClr val="C00000"/>
                </a:solidFill>
              </a:rPr>
              <a:t>first  </a:t>
            </a:r>
            <a:r>
              <a:rPr lang="en-US" sz="2400" dirty="0">
                <a:solidFill>
                  <a:srgbClr val="C00000"/>
                </a:solidFill>
              </a:rPr>
              <a:t>sanction? Details of such accounts  </a:t>
            </a:r>
            <a:r>
              <a:rPr lang="en-US" sz="2400" dirty="0" smtClean="0">
                <a:solidFill>
                  <a:srgbClr val="C00000"/>
                </a:solidFill>
              </a:rPr>
              <a:t>may  </a:t>
            </a:r>
            <a:r>
              <a:rPr lang="en-US" sz="2400" dirty="0">
                <a:solidFill>
                  <a:srgbClr val="C00000"/>
                </a:solidFill>
              </a:rPr>
              <a:t>be provided in following manner:-</a:t>
            </a:r>
            <a:endParaRPr lang="en-IN" sz="2400" dirty="0">
              <a:solidFill>
                <a:srgbClr val="C00000"/>
              </a:solidFill>
            </a:endParaRPr>
          </a:p>
          <a:p>
            <a:pPr fontAlgn="t"/>
            <a:r>
              <a:rPr lang="en-US" sz="2400" dirty="0" smtClean="0">
                <a:solidFill>
                  <a:srgbClr val="C00000"/>
                </a:solidFill>
              </a:rPr>
              <a:t>         Account </a:t>
            </a:r>
            <a:r>
              <a:rPr lang="en-US" sz="2400" dirty="0">
                <a:solidFill>
                  <a:srgbClr val="C00000"/>
                </a:solidFill>
              </a:rPr>
              <a:t>No.</a:t>
            </a:r>
            <a:endParaRPr lang="en-IN" sz="2400" dirty="0">
              <a:solidFill>
                <a:srgbClr val="C00000"/>
              </a:solidFill>
            </a:endParaRPr>
          </a:p>
          <a:p>
            <a:pPr fontAlgn="t"/>
            <a:r>
              <a:rPr lang="en-US" sz="2400" dirty="0" smtClean="0">
                <a:solidFill>
                  <a:srgbClr val="C00000"/>
                </a:solidFill>
              </a:rPr>
              <a:t>         Account </a:t>
            </a:r>
            <a:r>
              <a:rPr lang="en-US" sz="2400" dirty="0">
                <a:solidFill>
                  <a:srgbClr val="C00000"/>
                </a:solidFill>
              </a:rPr>
              <a:t>Name</a:t>
            </a:r>
            <a:endParaRPr lang="en-IN" sz="2400" dirty="0">
              <a:solidFill>
                <a:srgbClr val="C00000"/>
              </a:solidFill>
            </a:endParaRPr>
          </a:p>
          <a:p>
            <a:pPr fontAlgn="t"/>
            <a:r>
              <a:rPr lang="en-US" sz="2400" dirty="0" smtClean="0">
                <a:solidFill>
                  <a:srgbClr val="C00000"/>
                </a:solidFill>
              </a:rPr>
              <a:t>         Balance </a:t>
            </a:r>
            <a:r>
              <a:rPr lang="en-US" sz="2400" dirty="0">
                <a:solidFill>
                  <a:srgbClr val="C00000"/>
                </a:solidFill>
              </a:rPr>
              <a:t>as at year end</a:t>
            </a:r>
            <a:endParaRPr lang="en-IN" sz="2400" dirty="0">
              <a:solidFill>
                <a:srgbClr val="C00000"/>
              </a:solidFill>
            </a:endParaRPr>
          </a:p>
          <a:p>
            <a:pPr marL="546100" indent="-546100" fontAlgn="t">
              <a:buNone/>
            </a:pPr>
            <a:r>
              <a:rPr lang="en-US" sz="2400" dirty="0">
                <a:solidFill>
                  <a:srgbClr val="000066"/>
                </a:solidFill>
              </a:rPr>
              <a:t>(</a:t>
            </a:r>
            <a:r>
              <a:rPr lang="en-US" sz="2400" dirty="0" smtClean="0">
                <a:solidFill>
                  <a:srgbClr val="000066"/>
                </a:solidFill>
              </a:rPr>
              <a:t>3)     </a:t>
            </a:r>
            <a:r>
              <a:rPr lang="en-US" sz="2400" dirty="0" smtClean="0">
                <a:solidFill>
                  <a:srgbClr val="C00000"/>
                </a:solidFill>
              </a:rPr>
              <a:t>Whether  in </a:t>
            </a:r>
            <a:r>
              <a:rPr lang="en-US" sz="2400" dirty="0" err="1">
                <a:solidFill>
                  <a:srgbClr val="C00000"/>
                </a:solidFill>
              </a:rPr>
              <a:t>borrowal</a:t>
            </a:r>
            <a:r>
              <a:rPr lang="en-US" sz="2400" dirty="0">
                <a:solidFill>
                  <a:srgbClr val="C00000"/>
                </a:solidFill>
              </a:rPr>
              <a:t> </a:t>
            </a:r>
            <a:r>
              <a:rPr lang="en-US" sz="2400" dirty="0" smtClean="0">
                <a:solidFill>
                  <a:srgbClr val="C00000"/>
                </a:solidFill>
              </a:rPr>
              <a:t> accounts the </a:t>
            </a:r>
            <a:r>
              <a:rPr lang="en-US" sz="2400" dirty="0">
                <a:solidFill>
                  <a:srgbClr val="C00000"/>
                </a:solidFill>
              </a:rPr>
              <a:t>applicable  interest  rate  is correctly fed into the system?</a:t>
            </a:r>
            <a:endParaRPr lang="en-IN" sz="2400" dirty="0">
              <a:solidFill>
                <a:srgbClr val="C00000"/>
              </a:solidFill>
            </a:endParaRPr>
          </a:p>
          <a:p>
            <a:endParaRPr lang="en-IN" sz="2400" dirty="0"/>
          </a:p>
        </p:txBody>
      </p:sp>
      <p:sp>
        <p:nvSpPr>
          <p:cNvPr id="4" name="Footer Placeholder 3"/>
          <p:cNvSpPr>
            <a:spLocks noGrp="1"/>
          </p:cNvSpPr>
          <p:nvPr>
            <p:ph type="ftr" sz="quarter" idx="11"/>
          </p:nvPr>
        </p:nvSpPr>
        <p:spPr/>
        <p:txBody>
          <a:bodyPr/>
          <a:lstStyle/>
          <a:p>
            <a:r>
              <a:rPr lang="en-US" smtClean="0"/>
              <a:t>CA. SHRINIWAS Y. JOSHI</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23</a:t>
            </a:fld>
            <a:endParaRPr lang="en-US" dirty="0"/>
          </a:p>
        </p:txBody>
      </p:sp>
    </p:spTree>
    <p:extLst>
      <p:ext uri="{BB962C8B-B14F-4D97-AF65-F5344CB8AC3E}">
        <p14:creationId xmlns:p14="http://schemas.microsoft.com/office/powerpoint/2010/main" val="117625949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1254" y="286606"/>
            <a:ext cx="8169831" cy="756132"/>
          </a:xfrm>
        </p:spPr>
        <p:txBody>
          <a:bodyPr>
            <a:normAutofit fontScale="90000"/>
          </a:bodyPr>
          <a:lstStyle/>
          <a:p>
            <a:r>
              <a:rPr lang="en-US" dirty="0">
                <a:solidFill>
                  <a:srgbClr val="000066"/>
                </a:solidFill>
                <a:latin typeface="Arial Rounded MT Bold" pitchFamily="34" charset="0"/>
              </a:rPr>
              <a:t/>
            </a:r>
            <a:br>
              <a:rPr lang="en-US" dirty="0">
                <a:solidFill>
                  <a:srgbClr val="000066"/>
                </a:solidFill>
                <a:latin typeface="Arial Rounded MT Bold" pitchFamily="34" charset="0"/>
              </a:rPr>
            </a:br>
            <a:r>
              <a:rPr lang="en-US" sz="3600" dirty="0">
                <a:solidFill>
                  <a:srgbClr val="000066"/>
                </a:solidFill>
                <a:latin typeface="Arial Rounded MT Bold" pitchFamily="34" charset="0"/>
              </a:rPr>
              <a:t>1 – Assets             		5. Advances 	</a:t>
            </a:r>
            <a:endParaRPr lang="en-IN" sz="3600" dirty="0"/>
          </a:p>
        </p:txBody>
      </p:sp>
      <p:sp>
        <p:nvSpPr>
          <p:cNvPr id="3" name="Content Placeholder 2"/>
          <p:cNvSpPr>
            <a:spLocks noGrp="1"/>
          </p:cNvSpPr>
          <p:nvPr>
            <p:ph idx="1"/>
          </p:nvPr>
        </p:nvSpPr>
        <p:spPr>
          <a:xfrm>
            <a:off x="891254" y="1427747"/>
            <a:ext cx="8169832" cy="4441347"/>
          </a:xfrm>
        </p:spPr>
        <p:txBody>
          <a:bodyPr>
            <a:normAutofit/>
          </a:bodyPr>
          <a:lstStyle/>
          <a:p>
            <a:pPr marL="546100" indent="-546100" fontAlgn="t">
              <a:buNone/>
            </a:pPr>
            <a:endParaRPr lang="en-IN" dirty="0" smtClean="0"/>
          </a:p>
          <a:p>
            <a:pPr marL="546100" indent="-546100" fontAlgn="t">
              <a:buNone/>
            </a:pPr>
            <a:endParaRPr lang="en-IN" sz="2800" dirty="0"/>
          </a:p>
          <a:p>
            <a:pPr marL="546100" indent="-546100" fontAlgn="t">
              <a:buNone/>
            </a:pPr>
            <a:r>
              <a:rPr lang="en-IN" sz="2800" dirty="0" smtClean="0">
                <a:solidFill>
                  <a:srgbClr val="000066"/>
                </a:solidFill>
              </a:rPr>
              <a:t>(4)  </a:t>
            </a:r>
            <a:r>
              <a:rPr lang="en-US" sz="2800" dirty="0" smtClean="0">
                <a:solidFill>
                  <a:srgbClr val="C00000"/>
                </a:solidFill>
              </a:rPr>
              <a:t>Whether  </a:t>
            </a:r>
            <a:r>
              <a:rPr lang="en-US" sz="2800" dirty="0">
                <a:solidFill>
                  <a:srgbClr val="C00000"/>
                </a:solidFill>
              </a:rPr>
              <a:t>the  interest  rate  is  reviewed</a:t>
            </a:r>
            <a:r>
              <a:rPr lang="en-IN" sz="2800" dirty="0">
                <a:solidFill>
                  <a:srgbClr val="C00000"/>
                </a:solidFill>
              </a:rPr>
              <a:t> </a:t>
            </a:r>
            <a:r>
              <a:rPr lang="en-US" sz="2800" dirty="0">
                <a:solidFill>
                  <a:srgbClr val="C00000"/>
                </a:solidFill>
              </a:rPr>
              <a:t> periodically as per the </a:t>
            </a:r>
            <a:r>
              <a:rPr lang="en-US" sz="2800" dirty="0" smtClean="0">
                <a:solidFill>
                  <a:srgbClr val="C00000"/>
                </a:solidFill>
              </a:rPr>
              <a:t>guidelines  </a:t>
            </a:r>
            <a:r>
              <a:rPr lang="en-US" sz="2800" dirty="0">
                <a:solidFill>
                  <a:srgbClr val="C00000"/>
                </a:solidFill>
              </a:rPr>
              <a:t>applicable to floating rate loans linked to  MCLR / EBLR (External </a:t>
            </a:r>
            <a:r>
              <a:rPr lang="en-US" sz="2800" dirty="0" smtClean="0">
                <a:solidFill>
                  <a:srgbClr val="C00000"/>
                </a:solidFill>
              </a:rPr>
              <a:t>Benchmark Lending </a:t>
            </a:r>
            <a:r>
              <a:rPr lang="en-US" sz="2800" dirty="0">
                <a:solidFill>
                  <a:srgbClr val="C00000"/>
                </a:solidFill>
              </a:rPr>
              <a:t>Rate)?</a:t>
            </a:r>
            <a:endParaRPr lang="en-IN" sz="2800" dirty="0">
              <a:solidFill>
                <a:srgbClr val="C00000"/>
              </a:solidFill>
            </a:endParaRPr>
          </a:p>
          <a:p>
            <a:pPr marL="546100" indent="-546100" fontAlgn="t">
              <a:buNone/>
            </a:pPr>
            <a:r>
              <a:rPr lang="en-US" sz="2800" dirty="0">
                <a:solidFill>
                  <a:srgbClr val="000066"/>
                </a:solidFill>
              </a:rPr>
              <a:t>(5</a:t>
            </a:r>
            <a:r>
              <a:rPr lang="en-US" sz="2800" dirty="0" smtClean="0">
                <a:solidFill>
                  <a:srgbClr val="000066"/>
                </a:solidFill>
              </a:rPr>
              <a:t>)</a:t>
            </a:r>
            <a:r>
              <a:rPr lang="en-IN" sz="2800" dirty="0">
                <a:solidFill>
                  <a:srgbClr val="000066"/>
                </a:solidFill>
              </a:rPr>
              <a:t> </a:t>
            </a:r>
            <a:r>
              <a:rPr lang="en-IN" sz="2800" dirty="0" smtClean="0">
                <a:solidFill>
                  <a:srgbClr val="000066"/>
                </a:solidFill>
              </a:rPr>
              <a:t> </a:t>
            </a:r>
            <a:r>
              <a:rPr lang="en-US" sz="2800" dirty="0" smtClean="0">
                <a:solidFill>
                  <a:srgbClr val="000066"/>
                </a:solidFill>
              </a:rPr>
              <a:t> </a:t>
            </a:r>
            <a:r>
              <a:rPr lang="en-US" sz="2800" dirty="0" smtClean="0">
                <a:solidFill>
                  <a:srgbClr val="C00000"/>
                </a:solidFill>
              </a:rPr>
              <a:t>Have </a:t>
            </a:r>
            <a:r>
              <a:rPr lang="en-US" sz="2800" dirty="0">
                <a:solidFill>
                  <a:srgbClr val="C00000"/>
                </a:solidFill>
              </a:rPr>
              <a:t>you come across cases of </a:t>
            </a:r>
            <a:r>
              <a:rPr lang="en-US" sz="2800" dirty="0" smtClean="0">
                <a:solidFill>
                  <a:srgbClr val="C00000"/>
                </a:solidFill>
              </a:rPr>
              <a:t>frequent renewal </a:t>
            </a:r>
            <a:r>
              <a:rPr lang="en-US" sz="2800" dirty="0">
                <a:solidFill>
                  <a:srgbClr val="C00000"/>
                </a:solidFill>
              </a:rPr>
              <a:t>/ rollover of short-term loans? </a:t>
            </a:r>
            <a:r>
              <a:rPr lang="en-US" sz="2800" dirty="0" smtClean="0">
                <a:solidFill>
                  <a:srgbClr val="C00000"/>
                </a:solidFill>
              </a:rPr>
              <a:t>If  </a:t>
            </a:r>
            <a:r>
              <a:rPr lang="en-US" sz="2800" dirty="0">
                <a:solidFill>
                  <a:srgbClr val="C00000"/>
                </a:solidFill>
              </a:rPr>
              <a:t>yes, give the details of such accounts.</a:t>
            </a:r>
            <a:endParaRPr lang="en-IN" sz="2800" dirty="0">
              <a:solidFill>
                <a:srgbClr val="C00000"/>
              </a:solidFill>
            </a:endParaRPr>
          </a:p>
          <a:p>
            <a:endParaRPr lang="en-IN" sz="2800" dirty="0"/>
          </a:p>
        </p:txBody>
      </p:sp>
      <p:sp>
        <p:nvSpPr>
          <p:cNvPr id="4" name="Footer Placeholder 3"/>
          <p:cNvSpPr>
            <a:spLocks noGrp="1"/>
          </p:cNvSpPr>
          <p:nvPr>
            <p:ph type="ftr" sz="quarter" idx="11"/>
          </p:nvPr>
        </p:nvSpPr>
        <p:spPr/>
        <p:txBody>
          <a:bodyPr/>
          <a:lstStyle/>
          <a:p>
            <a:r>
              <a:rPr lang="en-US" smtClean="0"/>
              <a:t>CA. SHRINIWAS Y. JOSHI</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24</a:t>
            </a:fld>
            <a:endParaRPr lang="en-US" dirty="0"/>
          </a:p>
        </p:txBody>
      </p:sp>
    </p:spTree>
    <p:extLst>
      <p:ext uri="{BB962C8B-B14F-4D97-AF65-F5344CB8AC3E}">
        <p14:creationId xmlns:p14="http://schemas.microsoft.com/office/powerpoint/2010/main" val="261835722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1254" y="286606"/>
            <a:ext cx="8169831" cy="756132"/>
          </a:xfrm>
        </p:spPr>
        <p:txBody>
          <a:bodyPr>
            <a:normAutofit fontScale="90000"/>
          </a:bodyPr>
          <a:lstStyle/>
          <a:p>
            <a:r>
              <a:rPr lang="en-US" dirty="0">
                <a:solidFill>
                  <a:srgbClr val="000066"/>
                </a:solidFill>
                <a:latin typeface="Arial Rounded MT Bold" pitchFamily="34" charset="0"/>
              </a:rPr>
              <a:t/>
            </a:r>
            <a:br>
              <a:rPr lang="en-US" dirty="0">
                <a:solidFill>
                  <a:srgbClr val="000066"/>
                </a:solidFill>
                <a:latin typeface="Arial Rounded MT Bold" pitchFamily="34" charset="0"/>
              </a:rPr>
            </a:br>
            <a:r>
              <a:rPr lang="en-US" sz="3600" dirty="0">
                <a:solidFill>
                  <a:srgbClr val="000066"/>
                </a:solidFill>
                <a:latin typeface="Arial Rounded MT Bold" pitchFamily="34" charset="0"/>
              </a:rPr>
              <a:t>1 – Assets             		5. Advances 	</a:t>
            </a:r>
            <a:endParaRPr lang="en-IN" sz="3600" dirty="0"/>
          </a:p>
        </p:txBody>
      </p:sp>
      <p:sp>
        <p:nvSpPr>
          <p:cNvPr id="3" name="Content Placeholder 2"/>
          <p:cNvSpPr>
            <a:spLocks noGrp="1"/>
          </p:cNvSpPr>
          <p:nvPr>
            <p:ph idx="1"/>
          </p:nvPr>
        </p:nvSpPr>
        <p:spPr>
          <a:xfrm>
            <a:off x="891254" y="1427747"/>
            <a:ext cx="8169832" cy="4620127"/>
          </a:xfrm>
        </p:spPr>
        <p:txBody>
          <a:bodyPr>
            <a:normAutofit fontScale="25000" lnSpcReduction="20000"/>
          </a:bodyPr>
          <a:lstStyle/>
          <a:p>
            <a:pPr marL="546100" indent="-546100" fontAlgn="t">
              <a:buNone/>
            </a:pPr>
            <a:r>
              <a:rPr lang="en-US" dirty="0" smtClean="0"/>
              <a:t>(</a:t>
            </a:r>
            <a:r>
              <a:rPr lang="en-IN" dirty="0" smtClean="0"/>
              <a:t>  </a:t>
            </a:r>
          </a:p>
          <a:p>
            <a:pPr marL="546100" indent="-546100" fontAlgn="t">
              <a:buNone/>
            </a:pPr>
            <a:endParaRPr lang="en-IN" sz="2800" dirty="0"/>
          </a:p>
          <a:p>
            <a:pPr marL="449263" indent="-449263" fontAlgn="t">
              <a:buNone/>
            </a:pPr>
            <a:r>
              <a:rPr lang="en-US" sz="11200" dirty="0" smtClean="0">
                <a:solidFill>
                  <a:srgbClr val="000066"/>
                </a:solidFill>
              </a:rPr>
              <a:t>6)</a:t>
            </a:r>
            <a:r>
              <a:rPr lang="en-IN" sz="11200" dirty="0">
                <a:solidFill>
                  <a:srgbClr val="000066"/>
                </a:solidFill>
              </a:rPr>
              <a:t> </a:t>
            </a:r>
            <a:r>
              <a:rPr lang="en-IN" sz="11200" dirty="0" smtClean="0">
                <a:solidFill>
                  <a:srgbClr val="000066"/>
                </a:solidFill>
              </a:rPr>
              <a:t>  </a:t>
            </a:r>
            <a:r>
              <a:rPr lang="en-US" sz="11200" dirty="0" smtClean="0">
                <a:solidFill>
                  <a:srgbClr val="C00000"/>
                </a:solidFill>
              </a:rPr>
              <a:t>Whether </a:t>
            </a:r>
            <a:r>
              <a:rPr lang="en-US" sz="11200" dirty="0">
                <a:solidFill>
                  <a:srgbClr val="C00000"/>
                </a:solidFill>
              </a:rPr>
              <a:t>correct and valid credit rating</a:t>
            </a:r>
            <a:r>
              <a:rPr lang="en-US" sz="11200" dirty="0" smtClean="0">
                <a:solidFill>
                  <a:srgbClr val="C00000"/>
                </a:solidFill>
              </a:rPr>
              <a:t>,  </a:t>
            </a:r>
            <a:r>
              <a:rPr lang="en-US" sz="11200" dirty="0">
                <a:solidFill>
                  <a:srgbClr val="C00000"/>
                </a:solidFill>
              </a:rPr>
              <a:t>if  available,  of  the  credit  facilities </a:t>
            </a:r>
            <a:r>
              <a:rPr lang="en-US" sz="11200" dirty="0" smtClean="0">
                <a:solidFill>
                  <a:srgbClr val="C00000"/>
                </a:solidFill>
              </a:rPr>
              <a:t>of  </a:t>
            </a:r>
            <a:r>
              <a:rPr lang="en-US" sz="11200" dirty="0">
                <a:solidFill>
                  <a:srgbClr val="C00000"/>
                </a:solidFill>
              </a:rPr>
              <a:t>bank's  borrowers  from  RBI </a:t>
            </a:r>
            <a:r>
              <a:rPr lang="en-US" sz="11200" dirty="0" smtClean="0">
                <a:solidFill>
                  <a:srgbClr val="C00000"/>
                </a:solidFill>
              </a:rPr>
              <a:t>accredited Credit </a:t>
            </a:r>
            <a:r>
              <a:rPr lang="en-US" sz="11200" dirty="0">
                <a:solidFill>
                  <a:srgbClr val="C00000"/>
                </a:solidFill>
              </a:rPr>
              <a:t>Rating Agencies has been fed </a:t>
            </a:r>
            <a:r>
              <a:rPr lang="en-US" sz="11200" dirty="0" smtClean="0">
                <a:solidFill>
                  <a:srgbClr val="C00000"/>
                </a:solidFill>
              </a:rPr>
              <a:t>into the </a:t>
            </a:r>
            <a:r>
              <a:rPr lang="en-US" sz="11200" dirty="0">
                <a:solidFill>
                  <a:srgbClr val="C00000"/>
                </a:solidFill>
              </a:rPr>
              <a:t>system?</a:t>
            </a:r>
            <a:endParaRPr lang="en-IN" sz="11200" dirty="0">
              <a:solidFill>
                <a:srgbClr val="C00000"/>
              </a:solidFill>
            </a:endParaRPr>
          </a:p>
          <a:p>
            <a:pPr fontAlgn="t"/>
            <a:r>
              <a:rPr lang="en-US" sz="11200" dirty="0">
                <a:solidFill>
                  <a:srgbClr val="000066"/>
                </a:solidFill>
              </a:rPr>
              <a:t>(c</a:t>
            </a:r>
            <a:r>
              <a:rPr lang="en-US" sz="11200" dirty="0" smtClean="0">
                <a:solidFill>
                  <a:srgbClr val="000066"/>
                </a:solidFill>
              </a:rPr>
              <a:t>) </a:t>
            </a:r>
            <a:r>
              <a:rPr lang="en-US" sz="11200" b="1" dirty="0" smtClean="0">
                <a:solidFill>
                  <a:srgbClr val="C00000"/>
                </a:solidFill>
              </a:rPr>
              <a:t>Sanctioning </a:t>
            </a:r>
            <a:r>
              <a:rPr lang="en-US" sz="11200" b="1" dirty="0">
                <a:solidFill>
                  <a:srgbClr val="C00000"/>
                </a:solidFill>
              </a:rPr>
              <a:t>/ Disbursement</a:t>
            </a:r>
            <a:endParaRPr lang="en-IN" sz="11200" dirty="0">
              <a:solidFill>
                <a:srgbClr val="C00000"/>
              </a:solidFill>
            </a:endParaRPr>
          </a:p>
          <a:p>
            <a:pPr marL="1074738" indent="-1074738" fontAlgn="t">
              <a:buNone/>
            </a:pPr>
            <a:r>
              <a:rPr lang="en-US" sz="11200" dirty="0">
                <a:solidFill>
                  <a:srgbClr val="000066"/>
                </a:solidFill>
              </a:rPr>
              <a:t> </a:t>
            </a:r>
            <a:r>
              <a:rPr lang="en-US" sz="11200" dirty="0" smtClean="0">
                <a:solidFill>
                  <a:srgbClr val="000066"/>
                </a:solidFill>
              </a:rPr>
              <a:t>     (</a:t>
            </a:r>
            <a:r>
              <a:rPr lang="en-US" sz="11200" dirty="0">
                <a:solidFill>
                  <a:srgbClr val="000066"/>
                </a:solidFill>
              </a:rPr>
              <a:t>1</a:t>
            </a:r>
            <a:r>
              <a:rPr lang="en-US" sz="11200" dirty="0">
                <a:solidFill>
                  <a:srgbClr val="C00000"/>
                </a:solidFill>
              </a:rPr>
              <a:t>) </a:t>
            </a:r>
            <a:r>
              <a:rPr lang="en-US" sz="11200" dirty="0" smtClean="0">
                <a:solidFill>
                  <a:srgbClr val="C00000"/>
                </a:solidFill>
              </a:rPr>
              <a:t> In </a:t>
            </a:r>
            <a:r>
              <a:rPr lang="en-US" sz="11200" dirty="0">
                <a:solidFill>
                  <a:srgbClr val="C00000"/>
                </a:solidFill>
              </a:rPr>
              <a:t>the cases examined by you, have you </a:t>
            </a:r>
            <a:r>
              <a:rPr lang="en-US" sz="11200" dirty="0" smtClean="0">
                <a:solidFill>
                  <a:srgbClr val="C00000"/>
                </a:solidFill>
              </a:rPr>
              <a:t> come </a:t>
            </a:r>
            <a:r>
              <a:rPr lang="en-US" sz="11200" dirty="0">
                <a:solidFill>
                  <a:srgbClr val="C00000"/>
                </a:solidFill>
              </a:rPr>
              <a:t>across instances of:</a:t>
            </a:r>
            <a:endParaRPr lang="en-IN" sz="11200" dirty="0">
              <a:solidFill>
                <a:srgbClr val="C00000"/>
              </a:solidFill>
            </a:endParaRPr>
          </a:p>
          <a:p>
            <a:pPr marL="977900" indent="-977900" fontAlgn="t"/>
            <a:r>
              <a:rPr lang="en-US" sz="11200" dirty="0" smtClean="0">
                <a:solidFill>
                  <a:srgbClr val="C00000"/>
                </a:solidFill>
              </a:rPr>
              <a:t>Credit </a:t>
            </a:r>
            <a:r>
              <a:rPr lang="en-US" sz="11200" dirty="0">
                <a:solidFill>
                  <a:srgbClr val="C00000"/>
                </a:solidFill>
              </a:rPr>
              <a:t>facilities having been sanctioned </a:t>
            </a:r>
            <a:r>
              <a:rPr lang="en-US" sz="11200" dirty="0" smtClean="0">
                <a:solidFill>
                  <a:srgbClr val="C00000"/>
                </a:solidFill>
              </a:rPr>
              <a:t>beyond </a:t>
            </a:r>
            <a:r>
              <a:rPr lang="en-US" sz="11200" dirty="0">
                <a:solidFill>
                  <a:srgbClr val="C00000"/>
                </a:solidFill>
              </a:rPr>
              <a:t>the delegated authority or limit </a:t>
            </a:r>
            <a:r>
              <a:rPr lang="en-US" sz="11200" dirty="0" smtClean="0">
                <a:solidFill>
                  <a:srgbClr val="C00000"/>
                </a:solidFill>
              </a:rPr>
              <a:t>fixed </a:t>
            </a:r>
            <a:r>
              <a:rPr lang="en-US" sz="11200" dirty="0">
                <a:solidFill>
                  <a:srgbClr val="C00000"/>
                </a:solidFill>
              </a:rPr>
              <a:t>for the branch?</a:t>
            </a:r>
            <a:r>
              <a:rPr lang="en-IN" sz="11200" dirty="0">
                <a:solidFill>
                  <a:srgbClr val="C00000"/>
                </a:solidFill>
              </a:rPr>
              <a:t> </a:t>
            </a:r>
            <a:r>
              <a:rPr lang="en-US" sz="11200" dirty="0">
                <a:solidFill>
                  <a:srgbClr val="C00000"/>
                </a:solidFill>
              </a:rPr>
              <a:t>Are such cases </a:t>
            </a:r>
            <a:r>
              <a:rPr lang="en-US" sz="11200" dirty="0" smtClean="0">
                <a:solidFill>
                  <a:srgbClr val="C00000"/>
                </a:solidFill>
              </a:rPr>
              <a:t>promptly </a:t>
            </a:r>
            <a:r>
              <a:rPr lang="en-US" sz="11200" dirty="0">
                <a:solidFill>
                  <a:srgbClr val="C00000"/>
                </a:solidFill>
              </a:rPr>
              <a:t>reported to</a:t>
            </a:r>
            <a:r>
              <a:rPr lang="en-IN" sz="11200" dirty="0">
                <a:solidFill>
                  <a:srgbClr val="C00000"/>
                </a:solidFill>
              </a:rPr>
              <a:t> </a:t>
            </a:r>
            <a:r>
              <a:rPr lang="en-US" sz="11200" dirty="0">
                <a:solidFill>
                  <a:srgbClr val="C00000"/>
                </a:solidFill>
              </a:rPr>
              <a:t>higher authorities?</a:t>
            </a:r>
            <a:endParaRPr lang="en-IN" sz="11200" dirty="0">
              <a:solidFill>
                <a:srgbClr val="C00000"/>
              </a:solidFill>
            </a:endParaRPr>
          </a:p>
          <a:p>
            <a:endParaRPr lang="en-IN" sz="11200" dirty="0"/>
          </a:p>
        </p:txBody>
      </p:sp>
      <p:sp>
        <p:nvSpPr>
          <p:cNvPr id="4" name="Footer Placeholder 3"/>
          <p:cNvSpPr>
            <a:spLocks noGrp="1"/>
          </p:cNvSpPr>
          <p:nvPr>
            <p:ph type="ftr" sz="quarter" idx="11"/>
          </p:nvPr>
        </p:nvSpPr>
        <p:spPr/>
        <p:txBody>
          <a:bodyPr/>
          <a:lstStyle/>
          <a:p>
            <a:r>
              <a:rPr lang="en-US" smtClean="0"/>
              <a:t>CA. SHRINIWAS Y. JOSHI</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25</a:t>
            </a:fld>
            <a:endParaRPr lang="en-US" dirty="0"/>
          </a:p>
        </p:txBody>
      </p:sp>
    </p:spTree>
    <p:extLst>
      <p:ext uri="{BB962C8B-B14F-4D97-AF65-F5344CB8AC3E}">
        <p14:creationId xmlns:p14="http://schemas.microsoft.com/office/powerpoint/2010/main" val="405929602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1254" y="286606"/>
            <a:ext cx="8169831" cy="756132"/>
          </a:xfrm>
        </p:spPr>
        <p:txBody>
          <a:bodyPr>
            <a:normAutofit fontScale="90000"/>
          </a:bodyPr>
          <a:lstStyle/>
          <a:p>
            <a:r>
              <a:rPr lang="en-US" dirty="0">
                <a:solidFill>
                  <a:srgbClr val="000066"/>
                </a:solidFill>
                <a:latin typeface="Arial Rounded MT Bold" pitchFamily="34" charset="0"/>
              </a:rPr>
              <a:t/>
            </a:r>
            <a:br>
              <a:rPr lang="en-US" dirty="0">
                <a:solidFill>
                  <a:srgbClr val="000066"/>
                </a:solidFill>
                <a:latin typeface="Arial Rounded MT Bold" pitchFamily="34" charset="0"/>
              </a:rPr>
            </a:br>
            <a:r>
              <a:rPr lang="en-US" sz="3600" dirty="0">
                <a:solidFill>
                  <a:srgbClr val="000066"/>
                </a:solidFill>
                <a:latin typeface="Arial Rounded MT Bold" pitchFamily="34" charset="0"/>
              </a:rPr>
              <a:t>1 – Assets             		5. Advances 	</a:t>
            </a:r>
            <a:endParaRPr lang="en-IN" sz="3600" dirty="0"/>
          </a:p>
        </p:txBody>
      </p:sp>
      <p:sp>
        <p:nvSpPr>
          <p:cNvPr id="3" name="Content Placeholder 2"/>
          <p:cNvSpPr>
            <a:spLocks noGrp="1"/>
          </p:cNvSpPr>
          <p:nvPr>
            <p:ph idx="1"/>
          </p:nvPr>
        </p:nvSpPr>
        <p:spPr>
          <a:xfrm>
            <a:off x="891254" y="1427747"/>
            <a:ext cx="8169832" cy="4441347"/>
          </a:xfrm>
        </p:spPr>
        <p:txBody>
          <a:bodyPr>
            <a:normAutofit/>
          </a:bodyPr>
          <a:lstStyle/>
          <a:p>
            <a:pPr marL="546100" indent="-546100" fontAlgn="t">
              <a:buNone/>
            </a:pPr>
            <a:endParaRPr lang="en-IN" dirty="0" smtClean="0"/>
          </a:p>
          <a:p>
            <a:pPr marL="546100" indent="-546100" fontAlgn="t">
              <a:buNone/>
            </a:pPr>
            <a:r>
              <a:rPr lang="en-US" sz="2800" dirty="0" smtClean="0">
                <a:solidFill>
                  <a:srgbClr val="000066"/>
                </a:solidFill>
              </a:rPr>
              <a:t>(</a:t>
            </a:r>
            <a:r>
              <a:rPr lang="en-US" sz="2800" dirty="0">
                <a:solidFill>
                  <a:srgbClr val="000066"/>
                </a:solidFill>
              </a:rPr>
              <a:t>2</a:t>
            </a:r>
            <a:r>
              <a:rPr lang="en-US" sz="2800" dirty="0" smtClean="0">
                <a:solidFill>
                  <a:srgbClr val="000066"/>
                </a:solidFill>
              </a:rPr>
              <a:t>)  </a:t>
            </a:r>
            <a:r>
              <a:rPr lang="en-US" sz="2800" dirty="0" smtClean="0">
                <a:solidFill>
                  <a:srgbClr val="C00000"/>
                </a:solidFill>
              </a:rPr>
              <a:t>Whether </a:t>
            </a:r>
            <a:r>
              <a:rPr lang="en-US" sz="2800" dirty="0">
                <a:solidFill>
                  <a:srgbClr val="C00000"/>
                </a:solidFill>
              </a:rPr>
              <a:t>advances have been disbursed without complying with the terms and conditions of the sanction? If so, </a:t>
            </a:r>
            <a:r>
              <a:rPr lang="en-US" sz="2800" dirty="0" smtClean="0">
                <a:solidFill>
                  <a:srgbClr val="C00000"/>
                </a:solidFill>
              </a:rPr>
              <a:t>give details </a:t>
            </a:r>
            <a:r>
              <a:rPr lang="en-US" sz="2800" dirty="0">
                <a:solidFill>
                  <a:srgbClr val="C00000"/>
                </a:solidFill>
              </a:rPr>
              <a:t>of such cases</a:t>
            </a:r>
            <a:r>
              <a:rPr lang="en-US" sz="2800" dirty="0" smtClean="0">
                <a:solidFill>
                  <a:srgbClr val="C00000"/>
                </a:solidFill>
              </a:rPr>
              <a:t>.</a:t>
            </a:r>
          </a:p>
          <a:p>
            <a:pPr fontAlgn="t"/>
            <a:endParaRPr lang="en-IN" sz="2800" dirty="0">
              <a:solidFill>
                <a:srgbClr val="C00000"/>
              </a:solidFill>
            </a:endParaRPr>
          </a:p>
          <a:p>
            <a:pPr marL="546100" indent="-546100" fontAlgn="t">
              <a:buNone/>
            </a:pPr>
            <a:r>
              <a:rPr lang="en-US" sz="2800" dirty="0">
                <a:solidFill>
                  <a:srgbClr val="000066"/>
                </a:solidFill>
              </a:rPr>
              <a:t>(3</a:t>
            </a:r>
            <a:r>
              <a:rPr lang="en-US" sz="2800" dirty="0" smtClean="0">
                <a:solidFill>
                  <a:srgbClr val="000066"/>
                </a:solidFill>
              </a:rPr>
              <a:t>)  </a:t>
            </a:r>
            <a:r>
              <a:rPr lang="en-US" sz="2800" dirty="0" smtClean="0">
                <a:solidFill>
                  <a:srgbClr val="C00000"/>
                </a:solidFill>
              </a:rPr>
              <a:t>Did </a:t>
            </a:r>
            <a:r>
              <a:rPr lang="en-US" sz="2800" dirty="0">
                <a:solidFill>
                  <a:srgbClr val="C00000"/>
                </a:solidFill>
              </a:rPr>
              <a:t>the bank provide loans to </a:t>
            </a:r>
            <a:r>
              <a:rPr lang="en-US" sz="2800" dirty="0" smtClean="0">
                <a:solidFill>
                  <a:srgbClr val="C00000"/>
                </a:solidFill>
              </a:rPr>
              <a:t>companies for </a:t>
            </a:r>
            <a:r>
              <a:rPr lang="en-US" sz="2800" dirty="0">
                <a:solidFill>
                  <a:srgbClr val="C00000"/>
                </a:solidFill>
              </a:rPr>
              <a:t>buy-back of </a:t>
            </a:r>
            <a:r>
              <a:rPr lang="en-US" sz="2800" dirty="0" smtClean="0">
                <a:solidFill>
                  <a:srgbClr val="C00000"/>
                </a:solidFill>
              </a:rPr>
              <a:t> shares/securities</a:t>
            </a:r>
            <a:r>
              <a:rPr lang="en-US" sz="2800" dirty="0">
                <a:solidFill>
                  <a:srgbClr val="C00000"/>
                </a:solidFill>
              </a:rPr>
              <a:t>?</a:t>
            </a:r>
            <a:endParaRPr lang="en-IN" sz="2800" dirty="0">
              <a:solidFill>
                <a:srgbClr val="C00000"/>
              </a:solidFill>
            </a:endParaRPr>
          </a:p>
        </p:txBody>
      </p:sp>
      <p:sp>
        <p:nvSpPr>
          <p:cNvPr id="4" name="Footer Placeholder 3"/>
          <p:cNvSpPr>
            <a:spLocks noGrp="1"/>
          </p:cNvSpPr>
          <p:nvPr>
            <p:ph type="ftr" sz="quarter" idx="11"/>
          </p:nvPr>
        </p:nvSpPr>
        <p:spPr/>
        <p:txBody>
          <a:bodyPr/>
          <a:lstStyle/>
          <a:p>
            <a:r>
              <a:rPr lang="en-US" smtClean="0"/>
              <a:t>CA. SHRINIWAS Y. JOSHI</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26</a:t>
            </a:fld>
            <a:endParaRPr lang="en-US" dirty="0"/>
          </a:p>
        </p:txBody>
      </p:sp>
    </p:spTree>
    <p:extLst>
      <p:ext uri="{BB962C8B-B14F-4D97-AF65-F5344CB8AC3E}">
        <p14:creationId xmlns:p14="http://schemas.microsoft.com/office/powerpoint/2010/main" val="155563220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1254" y="286606"/>
            <a:ext cx="8169831" cy="756132"/>
          </a:xfrm>
        </p:spPr>
        <p:txBody>
          <a:bodyPr>
            <a:normAutofit fontScale="90000"/>
          </a:bodyPr>
          <a:lstStyle/>
          <a:p>
            <a:r>
              <a:rPr lang="en-US" dirty="0">
                <a:solidFill>
                  <a:srgbClr val="000066"/>
                </a:solidFill>
                <a:latin typeface="Arial Rounded MT Bold" pitchFamily="34" charset="0"/>
              </a:rPr>
              <a:t/>
            </a:r>
            <a:br>
              <a:rPr lang="en-US" dirty="0">
                <a:solidFill>
                  <a:srgbClr val="000066"/>
                </a:solidFill>
                <a:latin typeface="Arial Rounded MT Bold" pitchFamily="34" charset="0"/>
              </a:rPr>
            </a:br>
            <a:r>
              <a:rPr lang="en-US" sz="3600" dirty="0">
                <a:solidFill>
                  <a:srgbClr val="000066"/>
                </a:solidFill>
                <a:latin typeface="Arial Rounded MT Bold" pitchFamily="34" charset="0"/>
              </a:rPr>
              <a:t>1 – Assets             		5. Advances 	</a:t>
            </a:r>
            <a:endParaRPr lang="en-IN" sz="3600" dirty="0"/>
          </a:p>
        </p:txBody>
      </p:sp>
      <p:sp>
        <p:nvSpPr>
          <p:cNvPr id="3" name="Content Placeholder 2"/>
          <p:cNvSpPr>
            <a:spLocks noGrp="1"/>
          </p:cNvSpPr>
          <p:nvPr>
            <p:ph idx="1"/>
          </p:nvPr>
        </p:nvSpPr>
        <p:spPr>
          <a:xfrm>
            <a:off x="891254" y="1427747"/>
            <a:ext cx="8169832" cy="4441347"/>
          </a:xfrm>
        </p:spPr>
        <p:txBody>
          <a:bodyPr>
            <a:normAutofit/>
          </a:bodyPr>
          <a:lstStyle/>
          <a:p>
            <a:pPr marL="546100" indent="-546100" fontAlgn="t">
              <a:buNone/>
            </a:pPr>
            <a:endParaRPr lang="en-IN" dirty="0" smtClean="0"/>
          </a:p>
          <a:p>
            <a:pPr fontAlgn="t"/>
            <a:r>
              <a:rPr lang="en-US" sz="3000" dirty="0">
                <a:solidFill>
                  <a:srgbClr val="000066"/>
                </a:solidFill>
              </a:rPr>
              <a:t>(</a:t>
            </a:r>
            <a:r>
              <a:rPr lang="en-US" sz="2800" dirty="0">
                <a:solidFill>
                  <a:srgbClr val="000066"/>
                </a:solidFill>
              </a:rPr>
              <a:t>d</a:t>
            </a:r>
            <a:r>
              <a:rPr lang="en-US" sz="2800" dirty="0" smtClean="0">
                <a:solidFill>
                  <a:srgbClr val="000066"/>
                </a:solidFill>
              </a:rPr>
              <a:t>) </a:t>
            </a:r>
            <a:r>
              <a:rPr lang="en-US" sz="2800" b="1" i="1" dirty="0">
                <a:solidFill>
                  <a:srgbClr val="C00000"/>
                </a:solidFill>
              </a:rPr>
              <a:t>Documentation</a:t>
            </a:r>
            <a:r>
              <a:rPr lang="en-US" sz="2800" dirty="0">
                <a:solidFill>
                  <a:srgbClr val="C00000"/>
                </a:solidFill>
              </a:rPr>
              <a:t> </a:t>
            </a:r>
            <a:endParaRPr lang="en-IN" sz="2800" dirty="0">
              <a:solidFill>
                <a:srgbClr val="C00000"/>
              </a:solidFill>
            </a:endParaRPr>
          </a:p>
          <a:p>
            <a:pPr marL="1171575" indent="-625475" fontAlgn="t">
              <a:buNone/>
            </a:pPr>
            <a:r>
              <a:rPr lang="en-US" sz="2800" dirty="0" smtClean="0">
                <a:solidFill>
                  <a:srgbClr val="000066"/>
                </a:solidFill>
              </a:rPr>
              <a:t>(1)</a:t>
            </a:r>
            <a:r>
              <a:rPr lang="en-IN" sz="2800" dirty="0">
                <a:solidFill>
                  <a:srgbClr val="000066"/>
                </a:solidFill>
              </a:rPr>
              <a:t> </a:t>
            </a:r>
            <a:r>
              <a:rPr lang="en-IN" sz="2800" dirty="0" smtClean="0">
                <a:solidFill>
                  <a:srgbClr val="000066"/>
                </a:solidFill>
              </a:rPr>
              <a:t>   </a:t>
            </a:r>
            <a:r>
              <a:rPr lang="en-US" sz="2800" dirty="0" smtClean="0">
                <a:solidFill>
                  <a:srgbClr val="C00000"/>
                </a:solidFill>
              </a:rPr>
              <a:t>In </a:t>
            </a:r>
            <a:r>
              <a:rPr lang="en-US" sz="2800" dirty="0">
                <a:solidFill>
                  <a:srgbClr val="C00000"/>
                </a:solidFill>
              </a:rPr>
              <a:t>the cases examined by you, have you come across instances of: </a:t>
            </a:r>
            <a:endParaRPr lang="en-IN" sz="2800" dirty="0">
              <a:solidFill>
                <a:srgbClr val="C00000"/>
              </a:solidFill>
            </a:endParaRPr>
          </a:p>
          <a:p>
            <a:pPr marL="1171575" indent="-1171575" fontAlgn="t"/>
            <a:r>
              <a:rPr lang="en-US" sz="2800" dirty="0" smtClean="0">
                <a:solidFill>
                  <a:srgbClr val="C00000"/>
                </a:solidFill>
              </a:rPr>
              <a:t>Credit </a:t>
            </a:r>
            <a:r>
              <a:rPr lang="en-US" sz="2800" dirty="0">
                <a:solidFill>
                  <a:srgbClr val="C00000"/>
                </a:solidFill>
              </a:rPr>
              <a:t>facilities released by the branch without execution of all the necessary documents? If so, give details of </a:t>
            </a:r>
            <a:r>
              <a:rPr lang="en-US" sz="2800" dirty="0" smtClean="0">
                <a:solidFill>
                  <a:srgbClr val="C00000"/>
                </a:solidFill>
              </a:rPr>
              <a:t>such cases</a:t>
            </a:r>
            <a:r>
              <a:rPr lang="en-US" sz="2800" dirty="0">
                <a:solidFill>
                  <a:srgbClr val="C00000"/>
                </a:solidFill>
              </a:rPr>
              <a:t>.</a:t>
            </a:r>
            <a:endParaRPr lang="en-IN" sz="2800" dirty="0">
              <a:solidFill>
                <a:srgbClr val="C00000"/>
              </a:solidFill>
            </a:endParaRPr>
          </a:p>
          <a:p>
            <a:pPr marL="1074738" indent="-528638" fontAlgn="t">
              <a:buNone/>
            </a:pPr>
            <a:r>
              <a:rPr lang="en-US" sz="2800" dirty="0" smtClean="0">
                <a:solidFill>
                  <a:srgbClr val="000066"/>
                </a:solidFill>
              </a:rPr>
              <a:t>(2)  </a:t>
            </a:r>
            <a:r>
              <a:rPr lang="en-US" sz="2800" dirty="0" smtClean="0">
                <a:solidFill>
                  <a:srgbClr val="C00000"/>
                </a:solidFill>
              </a:rPr>
              <a:t>Did </a:t>
            </a:r>
            <a:r>
              <a:rPr lang="en-US" sz="2800" dirty="0">
                <a:solidFill>
                  <a:srgbClr val="C00000"/>
                </a:solidFill>
              </a:rPr>
              <a:t>the bank provide loans to </a:t>
            </a:r>
            <a:r>
              <a:rPr lang="en-US" sz="2800" dirty="0" smtClean="0">
                <a:solidFill>
                  <a:srgbClr val="C00000"/>
                </a:solidFill>
              </a:rPr>
              <a:t>companies for </a:t>
            </a:r>
            <a:r>
              <a:rPr lang="en-US" sz="2800" dirty="0">
                <a:solidFill>
                  <a:srgbClr val="C00000"/>
                </a:solidFill>
              </a:rPr>
              <a:t>buy-back of </a:t>
            </a:r>
            <a:r>
              <a:rPr lang="en-US" sz="2800" dirty="0" smtClean="0">
                <a:solidFill>
                  <a:srgbClr val="C00000"/>
                </a:solidFill>
              </a:rPr>
              <a:t> shares/securities</a:t>
            </a:r>
            <a:r>
              <a:rPr lang="en-US" sz="2800" dirty="0">
                <a:solidFill>
                  <a:srgbClr val="C00000"/>
                </a:solidFill>
              </a:rPr>
              <a:t>?</a:t>
            </a:r>
            <a:endParaRPr lang="en-IN" sz="2800" dirty="0">
              <a:solidFill>
                <a:srgbClr val="C00000"/>
              </a:solidFill>
            </a:endParaRPr>
          </a:p>
        </p:txBody>
      </p:sp>
      <p:sp>
        <p:nvSpPr>
          <p:cNvPr id="4" name="Footer Placeholder 3"/>
          <p:cNvSpPr>
            <a:spLocks noGrp="1"/>
          </p:cNvSpPr>
          <p:nvPr>
            <p:ph type="ftr" sz="quarter" idx="11"/>
          </p:nvPr>
        </p:nvSpPr>
        <p:spPr/>
        <p:txBody>
          <a:bodyPr/>
          <a:lstStyle/>
          <a:p>
            <a:r>
              <a:rPr lang="en-US" smtClean="0"/>
              <a:t>CA. SHRINIWAS Y. JOSHI</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27</a:t>
            </a:fld>
            <a:endParaRPr lang="en-US" dirty="0"/>
          </a:p>
        </p:txBody>
      </p:sp>
    </p:spTree>
    <p:extLst>
      <p:ext uri="{BB962C8B-B14F-4D97-AF65-F5344CB8AC3E}">
        <p14:creationId xmlns:p14="http://schemas.microsoft.com/office/powerpoint/2010/main" val="403981687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1254" y="286606"/>
            <a:ext cx="8169831" cy="756132"/>
          </a:xfrm>
        </p:spPr>
        <p:txBody>
          <a:bodyPr>
            <a:normAutofit fontScale="90000"/>
          </a:bodyPr>
          <a:lstStyle/>
          <a:p>
            <a:r>
              <a:rPr lang="en-US" dirty="0">
                <a:solidFill>
                  <a:srgbClr val="000066"/>
                </a:solidFill>
                <a:latin typeface="Arial Rounded MT Bold" pitchFamily="34" charset="0"/>
              </a:rPr>
              <a:t/>
            </a:r>
            <a:br>
              <a:rPr lang="en-US" dirty="0">
                <a:solidFill>
                  <a:srgbClr val="000066"/>
                </a:solidFill>
                <a:latin typeface="Arial Rounded MT Bold" pitchFamily="34" charset="0"/>
              </a:rPr>
            </a:br>
            <a:r>
              <a:rPr lang="en-US" sz="3600" dirty="0">
                <a:solidFill>
                  <a:srgbClr val="000066"/>
                </a:solidFill>
                <a:latin typeface="Arial Rounded MT Bold" pitchFamily="34" charset="0"/>
              </a:rPr>
              <a:t>1 – Assets             		5. Advances 	</a:t>
            </a:r>
            <a:endParaRPr lang="en-IN" sz="3600" dirty="0"/>
          </a:p>
        </p:txBody>
      </p:sp>
      <p:sp>
        <p:nvSpPr>
          <p:cNvPr id="3" name="Content Placeholder 2"/>
          <p:cNvSpPr>
            <a:spLocks noGrp="1"/>
          </p:cNvSpPr>
          <p:nvPr>
            <p:ph idx="1"/>
          </p:nvPr>
        </p:nvSpPr>
        <p:spPr>
          <a:xfrm>
            <a:off x="891254" y="1427747"/>
            <a:ext cx="8169832" cy="4441347"/>
          </a:xfrm>
        </p:spPr>
        <p:txBody>
          <a:bodyPr>
            <a:normAutofit/>
          </a:bodyPr>
          <a:lstStyle/>
          <a:p>
            <a:pPr marL="546100" indent="-546100" fontAlgn="t">
              <a:buNone/>
            </a:pPr>
            <a:endParaRPr lang="en-IN" dirty="0" smtClean="0"/>
          </a:p>
          <a:p>
            <a:pPr fontAlgn="t"/>
            <a:r>
              <a:rPr lang="en-US" sz="3000" dirty="0">
                <a:solidFill>
                  <a:srgbClr val="000066"/>
                </a:solidFill>
              </a:rPr>
              <a:t>(</a:t>
            </a:r>
            <a:r>
              <a:rPr lang="en-US" sz="2800" dirty="0">
                <a:solidFill>
                  <a:srgbClr val="000066"/>
                </a:solidFill>
              </a:rPr>
              <a:t>d</a:t>
            </a:r>
            <a:r>
              <a:rPr lang="en-US" sz="2800" dirty="0" smtClean="0">
                <a:solidFill>
                  <a:srgbClr val="000066"/>
                </a:solidFill>
              </a:rPr>
              <a:t>) </a:t>
            </a:r>
            <a:r>
              <a:rPr lang="en-US" sz="2800" b="1" i="1" dirty="0">
                <a:solidFill>
                  <a:srgbClr val="C00000"/>
                </a:solidFill>
              </a:rPr>
              <a:t>Documentation</a:t>
            </a:r>
            <a:r>
              <a:rPr lang="en-US" sz="2800" dirty="0">
                <a:solidFill>
                  <a:srgbClr val="C00000"/>
                </a:solidFill>
              </a:rPr>
              <a:t> </a:t>
            </a:r>
            <a:r>
              <a:rPr lang="en-US" sz="2800" dirty="0" smtClean="0">
                <a:solidFill>
                  <a:srgbClr val="C00000"/>
                </a:solidFill>
              </a:rPr>
              <a:t>.. Contd..</a:t>
            </a:r>
            <a:endParaRPr lang="en-IN" sz="2800" dirty="0">
              <a:solidFill>
                <a:srgbClr val="C00000"/>
              </a:solidFill>
            </a:endParaRPr>
          </a:p>
          <a:p>
            <a:pPr fontAlgn="t"/>
            <a:endParaRPr lang="en-IN" sz="2800" dirty="0"/>
          </a:p>
          <a:p>
            <a:pPr marL="977900" indent="-528638" fontAlgn="t">
              <a:buNone/>
            </a:pPr>
            <a:r>
              <a:rPr lang="en-US" sz="2800" dirty="0">
                <a:solidFill>
                  <a:srgbClr val="000066"/>
                </a:solidFill>
              </a:rPr>
              <a:t>(</a:t>
            </a:r>
            <a:r>
              <a:rPr lang="en-US" sz="2800" dirty="0" smtClean="0">
                <a:solidFill>
                  <a:srgbClr val="000066"/>
                </a:solidFill>
              </a:rPr>
              <a:t>3)</a:t>
            </a:r>
            <a:r>
              <a:rPr lang="en-IN" sz="2800" dirty="0">
                <a:solidFill>
                  <a:srgbClr val="000066"/>
                </a:solidFill>
              </a:rPr>
              <a:t> </a:t>
            </a:r>
            <a:r>
              <a:rPr lang="en-IN" sz="2800" dirty="0" smtClean="0">
                <a:solidFill>
                  <a:srgbClr val="000066"/>
                </a:solidFill>
              </a:rPr>
              <a:t> </a:t>
            </a:r>
            <a:r>
              <a:rPr lang="en-US" sz="2800" dirty="0" smtClean="0">
                <a:solidFill>
                  <a:srgbClr val="C00000"/>
                </a:solidFill>
              </a:rPr>
              <a:t>Advances </a:t>
            </a:r>
            <a:r>
              <a:rPr lang="en-US" sz="2800" dirty="0">
                <a:solidFill>
                  <a:srgbClr val="C00000"/>
                </a:solidFill>
              </a:rPr>
              <a:t>against lien of deposits have been granted without marking a lien on the   bank’s   deposit   receipts   and the  related accounts in accordance with the guidelines of the controlling  </a:t>
            </a:r>
            <a:r>
              <a:rPr lang="en-US" sz="2800" dirty="0" smtClean="0">
                <a:solidFill>
                  <a:srgbClr val="C00000"/>
                </a:solidFill>
              </a:rPr>
              <a:t>authorities of </a:t>
            </a:r>
            <a:r>
              <a:rPr lang="en-US" sz="2800" dirty="0">
                <a:solidFill>
                  <a:srgbClr val="C00000"/>
                </a:solidFill>
              </a:rPr>
              <a:t>the bank.</a:t>
            </a:r>
            <a:endParaRPr lang="en-IN" sz="2800" dirty="0">
              <a:solidFill>
                <a:srgbClr val="C00000"/>
              </a:solidFill>
            </a:endParaRPr>
          </a:p>
        </p:txBody>
      </p:sp>
      <p:sp>
        <p:nvSpPr>
          <p:cNvPr id="4" name="Footer Placeholder 3"/>
          <p:cNvSpPr>
            <a:spLocks noGrp="1"/>
          </p:cNvSpPr>
          <p:nvPr>
            <p:ph type="ftr" sz="quarter" idx="11"/>
          </p:nvPr>
        </p:nvSpPr>
        <p:spPr/>
        <p:txBody>
          <a:bodyPr/>
          <a:lstStyle/>
          <a:p>
            <a:r>
              <a:rPr lang="en-US" smtClean="0"/>
              <a:t>CA. SHRINIWAS Y. JOSHI</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28</a:t>
            </a:fld>
            <a:endParaRPr lang="en-US" dirty="0"/>
          </a:p>
        </p:txBody>
      </p:sp>
    </p:spTree>
    <p:extLst>
      <p:ext uri="{BB962C8B-B14F-4D97-AF65-F5344CB8AC3E}">
        <p14:creationId xmlns:p14="http://schemas.microsoft.com/office/powerpoint/2010/main" val="394940581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1254" y="286606"/>
            <a:ext cx="8169831" cy="756132"/>
          </a:xfrm>
        </p:spPr>
        <p:txBody>
          <a:bodyPr>
            <a:normAutofit fontScale="90000"/>
          </a:bodyPr>
          <a:lstStyle/>
          <a:p>
            <a:r>
              <a:rPr lang="en-US" dirty="0">
                <a:solidFill>
                  <a:srgbClr val="000066"/>
                </a:solidFill>
                <a:latin typeface="Arial Rounded MT Bold" pitchFamily="34" charset="0"/>
              </a:rPr>
              <a:t/>
            </a:r>
            <a:br>
              <a:rPr lang="en-US" dirty="0">
                <a:solidFill>
                  <a:srgbClr val="000066"/>
                </a:solidFill>
                <a:latin typeface="Arial Rounded MT Bold" pitchFamily="34" charset="0"/>
              </a:rPr>
            </a:br>
            <a:r>
              <a:rPr lang="en-US" sz="3600" dirty="0">
                <a:solidFill>
                  <a:srgbClr val="000066"/>
                </a:solidFill>
                <a:latin typeface="Arial Rounded MT Bold" pitchFamily="34" charset="0"/>
              </a:rPr>
              <a:t>1 – Assets             		5. Advances 	</a:t>
            </a:r>
            <a:endParaRPr lang="en-IN" sz="3600" dirty="0"/>
          </a:p>
        </p:txBody>
      </p:sp>
      <p:sp>
        <p:nvSpPr>
          <p:cNvPr id="3" name="Content Placeholder 2"/>
          <p:cNvSpPr>
            <a:spLocks noGrp="1"/>
          </p:cNvSpPr>
          <p:nvPr>
            <p:ph idx="1"/>
          </p:nvPr>
        </p:nvSpPr>
        <p:spPr>
          <a:xfrm>
            <a:off x="891254" y="1042738"/>
            <a:ext cx="8169832" cy="5005135"/>
          </a:xfrm>
        </p:spPr>
        <p:txBody>
          <a:bodyPr>
            <a:normAutofit fontScale="25000" lnSpcReduction="20000"/>
          </a:bodyPr>
          <a:lstStyle/>
          <a:p>
            <a:pPr marL="546100" indent="-546100" fontAlgn="t">
              <a:buNone/>
            </a:pPr>
            <a:endParaRPr lang="en-IN" dirty="0" smtClean="0"/>
          </a:p>
          <a:p>
            <a:pPr fontAlgn="t"/>
            <a:r>
              <a:rPr lang="en-US" sz="8000" b="1" i="1" dirty="0" smtClean="0">
                <a:solidFill>
                  <a:srgbClr val="000066"/>
                </a:solidFill>
              </a:rPr>
              <a:t>(e)</a:t>
            </a:r>
            <a:r>
              <a:rPr lang="en-US" sz="8800" b="1" i="1" dirty="0" smtClean="0">
                <a:solidFill>
                  <a:srgbClr val="000066"/>
                </a:solidFill>
              </a:rPr>
              <a:t> </a:t>
            </a:r>
            <a:r>
              <a:rPr lang="en-US" sz="8800" b="1" i="1" dirty="0" smtClean="0">
                <a:solidFill>
                  <a:srgbClr val="C00000"/>
                </a:solidFill>
              </a:rPr>
              <a:t>Review/Monitoring/Supervision</a:t>
            </a:r>
            <a:endParaRPr lang="en-IN" sz="8800" dirty="0">
              <a:solidFill>
                <a:srgbClr val="C00000"/>
              </a:solidFill>
            </a:endParaRPr>
          </a:p>
          <a:p>
            <a:pPr marL="352425" indent="-176213" fontAlgn="t">
              <a:buNone/>
            </a:pPr>
            <a:r>
              <a:rPr lang="en-US" sz="8800" dirty="0" err="1" smtClean="0">
                <a:solidFill>
                  <a:srgbClr val="000066"/>
                </a:solidFill>
              </a:rPr>
              <a:t>i</a:t>
            </a:r>
            <a:r>
              <a:rPr lang="en-US" sz="8800" dirty="0" smtClean="0">
                <a:solidFill>
                  <a:srgbClr val="000066"/>
                </a:solidFill>
              </a:rPr>
              <a:t>.   </a:t>
            </a:r>
            <a:r>
              <a:rPr lang="en-US" sz="8800" dirty="0" smtClean="0">
                <a:solidFill>
                  <a:srgbClr val="C00000"/>
                </a:solidFill>
              </a:rPr>
              <a:t>Is </a:t>
            </a:r>
            <a:r>
              <a:rPr lang="en-US" sz="8800" dirty="0">
                <a:solidFill>
                  <a:srgbClr val="C00000"/>
                </a:solidFill>
              </a:rPr>
              <a:t>the procedure laid down by the controlling authorities of the bank, for periodic review of advances, including periodic balance confirmation / acknowledgement of debts, followed by the branch? Provide analysis of the accounts  overdue  for  review/renewal.</a:t>
            </a:r>
            <a:endParaRPr lang="en-IN" sz="8800" dirty="0">
              <a:solidFill>
                <a:srgbClr val="C00000"/>
              </a:solidFill>
            </a:endParaRPr>
          </a:p>
          <a:p>
            <a:pPr marL="352425" indent="0" fontAlgn="t"/>
            <a:r>
              <a:rPr lang="en-US" sz="8800" dirty="0">
                <a:solidFill>
                  <a:srgbClr val="C00000"/>
                </a:solidFill>
              </a:rPr>
              <a:t> What,   in    your   opinion,   are   </a:t>
            </a:r>
            <a:r>
              <a:rPr lang="en-US" sz="8800" dirty="0" smtClean="0">
                <a:solidFill>
                  <a:srgbClr val="C00000"/>
                </a:solidFill>
              </a:rPr>
              <a:t>major  </a:t>
            </a:r>
            <a:r>
              <a:rPr lang="en-US" sz="8800" dirty="0">
                <a:solidFill>
                  <a:srgbClr val="C00000"/>
                </a:solidFill>
              </a:rPr>
              <a:t>shortcomings in monitoring, etc</a:t>
            </a:r>
            <a:r>
              <a:rPr lang="en-US" sz="8800" dirty="0" smtClean="0">
                <a:solidFill>
                  <a:srgbClr val="C00000"/>
                </a:solidFill>
              </a:rPr>
              <a:t>.</a:t>
            </a:r>
          </a:p>
          <a:p>
            <a:pPr marL="352425" indent="0" fontAlgn="t">
              <a:buNone/>
            </a:pPr>
            <a:r>
              <a:rPr lang="en-US" sz="8800" dirty="0" smtClean="0">
                <a:solidFill>
                  <a:srgbClr val="000066"/>
                </a:solidFill>
              </a:rPr>
              <a:t>a.  </a:t>
            </a:r>
            <a:r>
              <a:rPr lang="en-US" sz="8800" dirty="0" smtClean="0">
                <a:solidFill>
                  <a:srgbClr val="C00000"/>
                </a:solidFill>
              </a:rPr>
              <a:t>between </a:t>
            </a:r>
            <a:r>
              <a:rPr lang="en-US" sz="8800" dirty="0">
                <a:solidFill>
                  <a:srgbClr val="C00000"/>
                </a:solidFill>
              </a:rPr>
              <a:t>3 to 6 months, </a:t>
            </a:r>
            <a:r>
              <a:rPr lang="en-US" sz="8800" dirty="0" smtClean="0">
                <a:solidFill>
                  <a:srgbClr val="C00000"/>
                </a:solidFill>
              </a:rPr>
              <a:t>and </a:t>
            </a:r>
            <a:r>
              <a:rPr lang="en-US" sz="8800" i="1" u="sng" dirty="0" smtClean="0">
                <a:solidFill>
                  <a:srgbClr val="C00000"/>
                </a:solidFill>
              </a:rPr>
              <a:t>(Earlier </a:t>
            </a:r>
            <a:r>
              <a:rPr lang="en-US" sz="8800" i="1" u="sng" dirty="0">
                <a:solidFill>
                  <a:srgbClr val="C00000"/>
                </a:solidFill>
              </a:rPr>
              <a:t>it was between 6 months to 1 year</a:t>
            </a:r>
            <a:r>
              <a:rPr lang="en-US" sz="8800" i="1" u="sng" dirty="0" smtClean="0">
                <a:solidFill>
                  <a:srgbClr val="C00000"/>
                </a:solidFill>
              </a:rPr>
              <a:t>) </a:t>
            </a:r>
          </a:p>
          <a:p>
            <a:pPr marL="352425" indent="0" fontAlgn="t"/>
            <a:r>
              <a:rPr lang="en-US" sz="8800" u="sng" dirty="0" smtClean="0">
                <a:solidFill>
                  <a:srgbClr val="000066"/>
                </a:solidFill>
              </a:rPr>
              <a:t>b. </a:t>
            </a:r>
            <a:r>
              <a:rPr lang="en-US" sz="8800" dirty="0" smtClean="0">
                <a:solidFill>
                  <a:srgbClr val="C00000"/>
                </a:solidFill>
              </a:rPr>
              <a:t>over </a:t>
            </a:r>
            <a:r>
              <a:rPr lang="en-US" sz="8800" dirty="0">
                <a:solidFill>
                  <a:srgbClr val="C00000"/>
                </a:solidFill>
              </a:rPr>
              <a:t>6 </a:t>
            </a:r>
            <a:r>
              <a:rPr lang="en-US" sz="8800" dirty="0" smtClean="0">
                <a:solidFill>
                  <a:srgbClr val="C00000"/>
                </a:solidFill>
              </a:rPr>
              <a:t>months </a:t>
            </a:r>
            <a:r>
              <a:rPr lang="en-US" sz="8800" i="1" u="sng" dirty="0" smtClean="0">
                <a:solidFill>
                  <a:srgbClr val="C00000"/>
                </a:solidFill>
              </a:rPr>
              <a:t>(</a:t>
            </a:r>
            <a:r>
              <a:rPr lang="en-US" sz="8800" i="1" u="sng" dirty="0">
                <a:solidFill>
                  <a:srgbClr val="C00000"/>
                </a:solidFill>
              </a:rPr>
              <a:t>Earlier it was over 1 year)</a:t>
            </a:r>
            <a:endParaRPr lang="en-IN" sz="8800" dirty="0">
              <a:solidFill>
                <a:srgbClr val="C00000"/>
              </a:solidFill>
            </a:endParaRPr>
          </a:p>
          <a:p>
            <a:pPr fontAlgn="t"/>
            <a:r>
              <a:rPr lang="en-US" sz="8800" dirty="0">
                <a:solidFill>
                  <a:srgbClr val="000066"/>
                </a:solidFill>
              </a:rPr>
              <a:t>(ii</a:t>
            </a:r>
            <a:r>
              <a:rPr lang="en-US" sz="8800" dirty="0" smtClean="0">
                <a:solidFill>
                  <a:srgbClr val="000066"/>
                </a:solidFill>
              </a:rPr>
              <a:t>)</a:t>
            </a:r>
            <a:r>
              <a:rPr lang="en-IN" sz="8800" dirty="0">
                <a:solidFill>
                  <a:srgbClr val="000066"/>
                </a:solidFill>
              </a:rPr>
              <a:t> </a:t>
            </a:r>
            <a:r>
              <a:rPr lang="en-IN" sz="8800" dirty="0" smtClean="0">
                <a:solidFill>
                  <a:srgbClr val="000066"/>
                </a:solidFill>
              </a:rPr>
              <a:t> </a:t>
            </a:r>
            <a:r>
              <a:rPr lang="en-US" sz="8800" dirty="0" smtClean="0">
                <a:solidFill>
                  <a:srgbClr val="000066"/>
                </a:solidFill>
              </a:rPr>
              <a:t>(</a:t>
            </a:r>
            <a:r>
              <a:rPr lang="en-US" sz="8800" dirty="0">
                <a:solidFill>
                  <a:srgbClr val="000066"/>
                </a:solidFill>
              </a:rPr>
              <a:t>a) </a:t>
            </a:r>
            <a:r>
              <a:rPr lang="en-US" sz="8800" dirty="0">
                <a:solidFill>
                  <a:srgbClr val="C00000"/>
                </a:solidFill>
              </a:rPr>
              <a:t>Are the stock/book debt statements and other periodic operational data and financial statements, etc., received regularly from the borrowers and duly scrutinized? Is suitable action taken on the basis of such scrutiny in appropriate cases</a:t>
            </a:r>
            <a:r>
              <a:rPr lang="en-US" sz="8800" dirty="0" smtClean="0">
                <a:solidFill>
                  <a:srgbClr val="C00000"/>
                </a:solidFill>
              </a:rPr>
              <a:t>?</a:t>
            </a:r>
          </a:p>
          <a:p>
            <a:pPr lvl="0" fontAlgn="t"/>
            <a:r>
              <a:rPr lang="en-US" dirty="0">
                <a:solidFill>
                  <a:srgbClr val="000066"/>
                </a:solidFill>
                <a:highlight>
                  <a:srgbClr val="FFFF00"/>
                </a:highlight>
              </a:rPr>
              <a:t> </a:t>
            </a:r>
            <a:r>
              <a:rPr lang="en-US" dirty="0" smtClean="0">
                <a:solidFill>
                  <a:srgbClr val="000066"/>
                </a:solidFill>
                <a:highlight>
                  <a:srgbClr val="FFFF00"/>
                </a:highlight>
              </a:rPr>
              <a:t>    </a:t>
            </a:r>
            <a:r>
              <a:rPr lang="en-US" sz="8800" spc="-85" dirty="0" smtClean="0">
                <a:solidFill>
                  <a:srgbClr val="000066"/>
                </a:solidFill>
                <a:highlight>
                  <a:srgbClr val="FFFF00"/>
                </a:highlight>
                <a:ea typeface="Times New Roman" panose="02020603050405020304" pitchFamily="18" charset="0"/>
              </a:rPr>
              <a:t> (</a:t>
            </a:r>
            <a:r>
              <a:rPr lang="en-US" sz="8800" spc="-85" dirty="0">
                <a:solidFill>
                  <a:srgbClr val="000066"/>
                </a:solidFill>
                <a:highlight>
                  <a:srgbClr val="FFFF00"/>
                </a:highlight>
                <a:ea typeface="Times New Roman" panose="02020603050405020304" pitchFamily="18" charset="0"/>
              </a:rPr>
              <a:t>b) </a:t>
            </a:r>
            <a:r>
              <a:rPr lang="en-US" sz="8800" spc="-85" dirty="0">
                <a:solidFill>
                  <a:srgbClr val="C00000"/>
                </a:solidFill>
                <a:highlight>
                  <a:srgbClr val="FFFF00"/>
                </a:highlight>
                <a:ea typeface="Times New Roman" panose="02020603050405020304" pitchFamily="18" charset="0"/>
              </a:rPr>
              <a:t>Is the DP properly</a:t>
            </a:r>
            <a:r>
              <a:rPr lang="en-US" sz="8800" spc="-30" dirty="0">
                <a:solidFill>
                  <a:srgbClr val="C00000"/>
                </a:solidFill>
                <a:highlight>
                  <a:srgbClr val="FFFF00"/>
                </a:highlight>
                <a:ea typeface="Times New Roman" panose="02020603050405020304" pitchFamily="18" charset="0"/>
              </a:rPr>
              <a:t> </a:t>
            </a:r>
            <a:r>
              <a:rPr lang="en-US" sz="8800" spc="-85" dirty="0">
                <a:solidFill>
                  <a:srgbClr val="C00000"/>
                </a:solidFill>
                <a:highlight>
                  <a:srgbClr val="FFFF00"/>
                </a:highlight>
                <a:ea typeface="Times New Roman" panose="02020603050405020304" pitchFamily="18" charset="0"/>
              </a:rPr>
              <a:t>computed?</a:t>
            </a:r>
            <a:endParaRPr lang="en-IN" sz="8800" spc="-85" dirty="0">
              <a:solidFill>
                <a:srgbClr val="C00000"/>
              </a:solidFill>
              <a:ea typeface="Times New Roman" panose="02020603050405020304" pitchFamily="18" charset="0"/>
            </a:endParaRPr>
          </a:p>
          <a:p>
            <a:pPr fontAlgn="t"/>
            <a:endParaRPr lang="en-IN" sz="8800" dirty="0"/>
          </a:p>
          <a:p>
            <a:pPr fontAlgn="t"/>
            <a:r>
              <a:rPr lang="en-US" sz="8800" dirty="0"/>
              <a:t> </a:t>
            </a:r>
            <a:endParaRPr lang="en-IN" sz="8800" dirty="0"/>
          </a:p>
        </p:txBody>
      </p:sp>
      <p:sp>
        <p:nvSpPr>
          <p:cNvPr id="4" name="Footer Placeholder 3"/>
          <p:cNvSpPr>
            <a:spLocks noGrp="1"/>
          </p:cNvSpPr>
          <p:nvPr>
            <p:ph type="ftr" sz="quarter" idx="11"/>
          </p:nvPr>
        </p:nvSpPr>
        <p:spPr/>
        <p:txBody>
          <a:bodyPr/>
          <a:lstStyle/>
          <a:p>
            <a:r>
              <a:rPr lang="en-US" smtClean="0"/>
              <a:t>CA. SHRINIWAS Y. JOSHI</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29</a:t>
            </a:fld>
            <a:endParaRPr lang="en-US" dirty="0"/>
          </a:p>
        </p:txBody>
      </p:sp>
    </p:spTree>
    <p:extLst>
      <p:ext uri="{BB962C8B-B14F-4D97-AF65-F5344CB8AC3E}">
        <p14:creationId xmlns:p14="http://schemas.microsoft.com/office/powerpoint/2010/main" val="25738910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13442" name="Rectangle 2050"/>
          <p:cNvSpPr>
            <a:spLocks noGrp="1" noChangeArrowheads="1"/>
          </p:cNvSpPr>
          <p:nvPr>
            <p:ph type="title"/>
          </p:nvPr>
        </p:nvSpPr>
        <p:spPr>
          <a:xfrm>
            <a:off x="506830" y="176463"/>
            <a:ext cx="9059863" cy="1138489"/>
          </a:xfrm>
        </p:spPr>
        <p:txBody>
          <a:bodyPr>
            <a:normAutofit/>
          </a:bodyPr>
          <a:lstStyle/>
          <a:p>
            <a:r>
              <a:rPr lang="en-US" sz="4000" dirty="0">
                <a:solidFill>
                  <a:srgbClr val="000066"/>
                </a:solidFill>
                <a:latin typeface="Arial Rounded MT Bold" pitchFamily="34" charset="0"/>
              </a:rPr>
              <a:t>Reporting – Long Form Audit </a:t>
            </a:r>
            <a:r>
              <a:rPr lang="en-US" sz="4000" dirty="0" smtClean="0">
                <a:solidFill>
                  <a:srgbClr val="000066"/>
                </a:solidFill>
                <a:latin typeface="Arial Rounded MT Bold" pitchFamily="34" charset="0"/>
              </a:rPr>
              <a:t>Report (LFAR)</a:t>
            </a:r>
            <a:endParaRPr lang="en-US" sz="4000" kern="1200" dirty="0">
              <a:solidFill>
                <a:srgbClr val="000066"/>
              </a:solidFill>
              <a:latin typeface="Arial Rounded MT Bold" pitchFamily="34" charset="0"/>
              <a:ea typeface="+mn-ea"/>
              <a:cs typeface="+mn-cs"/>
            </a:endParaRPr>
          </a:p>
        </p:txBody>
      </p:sp>
      <p:sp>
        <p:nvSpPr>
          <p:cNvPr id="1213443" name="Rectangle 2051"/>
          <p:cNvSpPr>
            <a:spLocks noGrp="1" noChangeArrowheads="1"/>
          </p:cNvSpPr>
          <p:nvPr>
            <p:ph idx="1"/>
          </p:nvPr>
        </p:nvSpPr>
        <p:spPr>
          <a:xfrm>
            <a:off x="441960" y="1748589"/>
            <a:ext cx="9195753" cy="4277561"/>
          </a:xfrm>
          <a:noFill/>
        </p:spPr>
        <p:txBody>
          <a:bodyPr>
            <a:normAutofit/>
          </a:bodyPr>
          <a:lstStyle/>
          <a:p>
            <a:pPr marL="342900" indent="-342900" algn="just">
              <a:spcBef>
                <a:spcPct val="35000"/>
              </a:spcBef>
              <a:buClr>
                <a:srgbClr val="003399"/>
              </a:buClr>
              <a:buSzPct val="90000"/>
              <a:buFont typeface="Wingdings" pitchFamily="2" charset="2"/>
              <a:buChar char="n"/>
            </a:pPr>
            <a:r>
              <a:rPr lang="en-US" sz="2400" dirty="0">
                <a:solidFill>
                  <a:schemeClr val="accent2"/>
                </a:solidFill>
                <a:latin typeface="Verdana" pitchFamily="34" charset="0"/>
                <a:ea typeface="Verdana" pitchFamily="34" charset="0"/>
                <a:cs typeface="Verdana" pitchFamily="34" charset="0"/>
              </a:rPr>
              <a:t>The Branch is responsible for compiling the information / statements required for LFAR and the auditors should verify the same.</a:t>
            </a:r>
          </a:p>
          <a:p>
            <a:pPr marL="342900" indent="-342900" algn="just">
              <a:spcBef>
                <a:spcPct val="35000"/>
              </a:spcBef>
              <a:buClr>
                <a:srgbClr val="003399"/>
              </a:buClr>
              <a:buSzPct val="90000"/>
              <a:buFont typeface="Wingdings" pitchFamily="2" charset="2"/>
              <a:buChar char="n"/>
            </a:pPr>
            <a:r>
              <a:rPr lang="en-US" sz="2400" dirty="0">
                <a:solidFill>
                  <a:schemeClr val="accent2"/>
                </a:solidFill>
                <a:latin typeface="Verdana" pitchFamily="34" charset="0"/>
                <a:ea typeface="Verdana" pitchFamily="34" charset="0"/>
                <a:cs typeface="Verdana" pitchFamily="34" charset="0"/>
              </a:rPr>
              <a:t>Auditors should ensure that the documentation of files is adequate and the records and working papers are </a:t>
            </a:r>
            <a:r>
              <a:rPr lang="en-US" sz="2400" dirty="0" smtClean="0">
                <a:solidFill>
                  <a:schemeClr val="accent2"/>
                </a:solidFill>
                <a:latin typeface="Verdana" pitchFamily="34" charset="0"/>
                <a:ea typeface="Verdana" pitchFamily="34" charset="0"/>
                <a:cs typeface="Verdana" pitchFamily="34" charset="0"/>
              </a:rPr>
              <a:t>planned </a:t>
            </a:r>
            <a:r>
              <a:rPr lang="en-US" sz="2400" dirty="0">
                <a:solidFill>
                  <a:schemeClr val="accent2"/>
                </a:solidFill>
                <a:latin typeface="Verdana" pitchFamily="34" charset="0"/>
                <a:ea typeface="Verdana" pitchFamily="34" charset="0"/>
                <a:cs typeface="Verdana" pitchFamily="34" charset="0"/>
              </a:rPr>
              <a:t>and filed systematically in respect of matters included in the LFAR. </a:t>
            </a:r>
            <a:endParaRPr lang="en-US" sz="2400" dirty="0" smtClean="0">
              <a:solidFill>
                <a:schemeClr val="accent2"/>
              </a:solidFill>
              <a:latin typeface="Verdana" pitchFamily="34" charset="0"/>
              <a:ea typeface="Verdana" pitchFamily="34" charset="0"/>
              <a:cs typeface="Verdana" pitchFamily="34" charset="0"/>
            </a:endParaRPr>
          </a:p>
          <a:p>
            <a:pPr marL="342900" indent="-342900" algn="just">
              <a:spcBef>
                <a:spcPct val="35000"/>
              </a:spcBef>
              <a:buClr>
                <a:srgbClr val="003399"/>
              </a:buClr>
              <a:buSzPct val="90000"/>
              <a:buFont typeface="Wingdings" pitchFamily="2" charset="2"/>
              <a:buChar char="n"/>
            </a:pPr>
            <a:r>
              <a:rPr lang="en-US" sz="2400" dirty="0" smtClean="0">
                <a:solidFill>
                  <a:schemeClr val="accent2"/>
                </a:solidFill>
                <a:latin typeface="Verdana" pitchFamily="34" charset="0"/>
                <a:ea typeface="Verdana" pitchFamily="34" charset="0"/>
                <a:cs typeface="Verdana" pitchFamily="34" charset="0"/>
              </a:rPr>
              <a:t>Regional </a:t>
            </a:r>
            <a:r>
              <a:rPr lang="en-US" sz="2400" dirty="0">
                <a:solidFill>
                  <a:schemeClr val="accent2"/>
                </a:solidFill>
                <a:latin typeface="Verdana" pitchFamily="34" charset="0"/>
                <a:ea typeface="Verdana" pitchFamily="34" charset="0"/>
                <a:cs typeface="Verdana" pitchFamily="34" charset="0"/>
              </a:rPr>
              <a:t>Office / Zonal Office / Head Office / Statutory Central Auditors / External Auditors / RBI auditors etc. are the various users of the LFAR </a:t>
            </a:r>
          </a:p>
          <a:p>
            <a:pPr marL="342900" indent="-342900" algn="just"/>
            <a:endParaRPr lang="en-US" sz="2400" dirty="0">
              <a:solidFill>
                <a:schemeClr val="accent2"/>
              </a:solidFill>
              <a:latin typeface="Verdana" pitchFamily="34" charset="0"/>
              <a:ea typeface="Verdana" pitchFamily="34" charset="0"/>
              <a:cs typeface="Verdana" pitchFamily="34" charset="0"/>
            </a:endParaRPr>
          </a:p>
        </p:txBody>
      </p:sp>
      <p:sp>
        <p:nvSpPr>
          <p:cNvPr id="2" name="Footer Placeholder 1"/>
          <p:cNvSpPr>
            <a:spLocks noGrp="1"/>
          </p:cNvSpPr>
          <p:nvPr>
            <p:ph type="ftr" sz="quarter" idx="11"/>
          </p:nvPr>
        </p:nvSpPr>
        <p:spPr/>
        <p:txBody>
          <a:bodyPr/>
          <a:lstStyle/>
          <a:p>
            <a:r>
              <a:rPr lang="en-US" smtClean="0"/>
              <a:t>CA. SHRINIWAS Y. JOSHI</a:t>
            </a:r>
            <a:endParaRPr lang="en-US" dirty="0"/>
          </a:p>
        </p:txBody>
      </p:sp>
      <p:sp>
        <p:nvSpPr>
          <p:cNvPr id="3" name="Slide Number Placeholder 2"/>
          <p:cNvSpPr>
            <a:spLocks noGrp="1"/>
          </p:cNvSpPr>
          <p:nvPr>
            <p:ph type="sldNum" sz="quarter" idx="12"/>
          </p:nvPr>
        </p:nvSpPr>
        <p:spPr/>
        <p:txBody>
          <a:bodyPr/>
          <a:lstStyle/>
          <a:p>
            <a:fld id="{D57F1E4F-1CFF-5643-939E-02111984F565}" type="slidenum">
              <a:rPr lang="en-US" smtClean="0"/>
              <a:t>3</a:t>
            </a:fld>
            <a:endParaRPr lang="en-US" dirty="0"/>
          </a:p>
        </p:txBody>
      </p:sp>
    </p:spTree>
  </p:cSld>
  <p:clrMapOvr>
    <a:masterClrMapping/>
  </p:clrMapOvr>
  <p:transition>
    <p:dissolv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1254" y="286606"/>
            <a:ext cx="8169831" cy="756132"/>
          </a:xfrm>
        </p:spPr>
        <p:txBody>
          <a:bodyPr>
            <a:normAutofit fontScale="90000"/>
          </a:bodyPr>
          <a:lstStyle/>
          <a:p>
            <a:r>
              <a:rPr lang="en-US" dirty="0">
                <a:solidFill>
                  <a:srgbClr val="000066"/>
                </a:solidFill>
                <a:latin typeface="Arial Rounded MT Bold" pitchFamily="34" charset="0"/>
              </a:rPr>
              <a:t/>
            </a:r>
            <a:br>
              <a:rPr lang="en-US" dirty="0">
                <a:solidFill>
                  <a:srgbClr val="000066"/>
                </a:solidFill>
                <a:latin typeface="Arial Rounded MT Bold" pitchFamily="34" charset="0"/>
              </a:rPr>
            </a:br>
            <a:r>
              <a:rPr lang="en-US" sz="3600" dirty="0">
                <a:solidFill>
                  <a:srgbClr val="000066"/>
                </a:solidFill>
                <a:latin typeface="Arial Rounded MT Bold" pitchFamily="34" charset="0"/>
              </a:rPr>
              <a:t>1 – </a:t>
            </a:r>
            <a:r>
              <a:rPr lang="en-US" sz="3600" dirty="0" smtClean="0">
                <a:solidFill>
                  <a:srgbClr val="000066"/>
                </a:solidFill>
                <a:latin typeface="Arial Rounded MT Bold" pitchFamily="34" charset="0"/>
              </a:rPr>
              <a:t>Assets             </a:t>
            </a:r>
            <a:r>
              <a:rPr lang="en-US" sz="3600" dirty="0">
                <a:solidFill>
                  <a:srgbClr val="000066"/>
                </a:solidFill>
                <a:latin typeface="Arial Rounded MT Bold" pitchFamily="34" charset="0"/>
              </a:rPr>
              <a:t>		5. Advances 	</a:t>
            </a:r>
            <a:endParaRPr lang="en-IN" sz="3600" dirty="0"/>
          </a:p>
        </p:txBody>
      </p:sp>
      <p:sp>
        <p:nvSpPr>
          <p:cNvPr id="3" name="Content Placeholder 2"/>
          <p:cNvSpPr>
            <a:spLocks noGrp="1"/>
          </p:cNvSpPr>
          <p:nvPr>
            <p:ph idx="1"/>
          </p:nvPr>
        </p:nvSpPr>
        <p:spPr>
          <a:xfrm>
            <a:off x="891254" y="1042738"/>
            <a:ext cx="8169832" cy="5005135"/>
          </a:xfrm>
        </p:spPr>
        <p:txBody>
          <a:bodyPr>
            <a:normAutofit/>
          </a:bodyPr>
          <a:lstStyle/>
          <a:p>
            <a:pPr marL="546100" indent="-546100" fontAlgn="t">
              <a:buNone/>
            </a:pPr>
            <a:endParaRPr lang="en-IN" dirty="0" smtClean="0"/>
          </a:p>
          <a:p>
            <a:pPr fontAlgn="t"/>
            <a:endParaRPr lang="en-IN" sz="2400" dirty="0"/>
          </a:p>
          <a:p>
            <a:pPr marL="546100" indent="-546100" fontAlgn="t">
              <a:lnSpc>
                <a:spcPct val="100000"/>
              </a:lnSpc>
              <a:spcBef>
                <a:spcPts val="0"/>
              </a:spcBef>
              <a:spcAft>
                <a:spcPts val="0"/>
              </a:spcAft>
              <a:buNone/>
            </a:pPr>
            <a:r>
              <a:rPr lang="en-US" sz="2400" dirty="0" smtClean="0">
                <a:solidFill>
                  <a:srgbClr val="000066"/>
                </a:solidFill>
              </a:rPr>
              <a:t>(c)    </a:t>
            </a:r>
            <a:r>
              <a:rPr lang="en-US" sz="2400" dirty="0" smtClean="0">
                <a:solidFill>
                  <a:srgbClr val="C00000"/>
                </a:solidFill>
              </a:rPr>
              <a:t>Whether </a:t>
            </a:r>
            <a:r>
              <a:rPr lang="en-US" sz="2400" dirty="0">
                <a:solidFill>
                  <a:srgbClr val="C00000"/>
                </a:solidFill>
              </a:rPr>
              <a:t>the latest </a:t>
            </a:r>
            <a:r>
              <a:rPr lang="en-US" sz="2400" dirty="0" smtClean="0">
                <a:solidFill>
                  <a:srgbClr val="C00000"/>
                </a:solidFill>
              </a:rPr>
              <a:t>audited financial </a:t>
            </a:r>
            <a:r>
              <a:rPr lang="en-US" sz="2400" dirty="0">
                <a:solidFill>
                  <a:srgbClr val="C00000"/>
                </a:solidFill>
              </a:rPr>
              <a:t>statements are </a:t>
            </a:r>
            <a:r>
              <a:rPr lang="en-US" sz="2400" dirty="0" smtClean="0">
                <a:solidFill>
                  <a:srgbClr val="C00000"/>
                </a:solidFill>
              </a:rPr>
              <a:t>obtained for accounts reviewed </a:t>
            </a:r>
            <a:r>
              <a:rPr lang="en-US" sz="2400" dirty="0">
                <a:solidFill>
                  <a:srgbClr val="C00000"/>
                </a:solidFill>
              </a:rPr>
              <a:t>/ </a:t>
            </a:r>
            <a:r>
              <a:rPr lang="en-US" sz="2400" dirty="0" smtClean="0">
                <a:solidFill>
                  <a:srgbClr val="C00000"/>
                </a:solidFill>
              </a:rPr>
              <a:t>renewed during </a:t>
            </a:r>
            <a:r>
              <a:rPr lang="en-US" sz="2400" dirty="0">
                <a:solidFill>
                  <a:srgbClr val="C00000"/>
                </a:solidFill>
              </a:rPr>
              <a:t>the year</a:t>
            </a:r>
            <a:r>
              <a:rPr lang="en-US" sz="2400" dirty="0" smtClean="0">
                <a:solidFill>
                  <a:srgbClr val="C00000"/>
                </a:solidFill>
              </a:rPr>
              <a:t>?</a:t>
            </a:r>
          </a:p>
          <a:p>
            <a:pPr marL="546100" indent="-546100" fontAlgn="t">
              <a:lnSpc>
                <a:spcPct val="100000"/>
              </a:lnSpc>
              <a:spcBef>
                <a:spcPts val="0"/>
              </a:spcBef>
              <a:spcAft>
                <a:spcPts val="0"/>
              </a:spcAft>
              <a:buNone/>
            </a:pPr>
            <a:endParaRPr lang="en-US" sz="2400" dirty="0" smtClean="0">
              <a:solidFill>
                <a:srgbClr val="C00000"/>
              </a:solidFill>
            </a:endParaRPr>
          </a:p>
          <a:p>
            <a:pPr marL="722313" indent="-722313" fontAlgn="t">
              <a:buNone/>
            </a:pPr>
            <a:r>
              <a:rPr lang="en-US" dirty="0">
                <a:solidFill>
                  <a:srgbClr val="000066"/>
                </a:solidFill>
              </a:rPr>
              <a:t>(iii</a:t>
            </a:r>
            <a:r>
              <a:rPr lang="en-US" dirty="0" smtClean="0">
                <a:solidFill>
                  <a:srgbClr val="000066"/>
                </a:solidFill>
              </a:rPr>
              <a:t>)  (a</a:t>
            </a:r>
            <a:r>
              <a:rPr lang="en-US" dirty="0">
                <a:solidFill>
                  <a:srgbClr val="000066"/>
                </a:solidFill>
              </a:rPr>
              <a:t>) </a:t>
            </a:r>
            <a:r>
              <a:rPr lang="en-US" dirty="0">
                <a:solidFill>
                  <a:srgbClr val="C00000"/>
                </a:solidFill>
              </a:rPr>
              <a:t>Whether there exists a system of obtaining reports on stock audits periodically?</a:t>
            </a:r>
            <a:endParaRPr lang="en-IN" dirty="0">
              <a:solidFill>
                <a:srgbClr val="C00000"/>
              </a:solidFill>
            </a:endParaRPr>
          </a:p>
          <a:p>
            <a:pPr fontAlgn="t"/>
            <a:r>
              <a:rPr lang="en-US" dirty="0" smtClean="0">
                <a:solidFill>
                  <a:srgbClr val="000066"/>
                </a:solidFill>
              </a:rPr>
              <a:t>        (</a:t>
            </a:r>
            <a:r>
              <a:rPr lang="en-US" dirty="0">
                <a:solidFill>
                  <a:srgbClr val="000066"/>
                </a:solidFill>
              </a:rPr>
              <a:t>b) </a:t>
            </a:r>
            <a:r>
              <a:rPr lang="en-US" dirty="0">
                <a:solidFill>
                  <a:srgbClr val="C00000"/>
                </a:solidFill>
              </a:rPr>
              <a:t>If so, whether the branch has complied with such system?</a:t>
            </a:r>
            <a:endParaRPr lang="en-IN" dirty="0">
              <a:solidFill>
                <a:srgbClr val="C00000"/>
              </a:solidFill>
            </a:endParaRPr>
          </a:p>
          <a:p>
            <a:pPr fontAlgn="t"/>
            <a:r>
              <a:rPr lang="en-US" dirty="0" smtClean="0">
                <a:solidFill>
                  <a:srgbClr val="000066"/>
                </a:solidFill>
              </a:rPr>
              <a:t>        (</a:t>
            </a:r>
            <a:r>
              <a:rPr lang="en-US" dirty="0">
                <a:solidFill>
                  <a:srgbClr val="000066"/>
                </a:solidFill>
              </a:rPr>
              <a:t>c) </a:t>
            </a:r>
            <a:r>
              <a:rPr lang="en-US" dirty="0">
                <a:solidFill>
                  <a:srgbClr val="C00000"/>
                </a:solidFill>
              </a:rPr>
              <a:t>Details of:</a:t>
            </a:r>
            <a:endParaRPr lang="en-IN" dirty="0">
              <a:solidFill>
                <a:srgbClr val="C00000"/>
              </a:solidFill>
            </a:endParaRPr>
          </a:p>
          <a:p>
            <a:pPr marL="546100" indent="0" fontAlgn="t"/>
            <a:r>
              <a:rPr lang="en-US" dirty="0" smtClean="0">
                <a:solidFill>
                  <a:srgbClr val="C00000"/>
                </a:solidFill>
              </a:rPr>
              <a:t>-    cases </a:t>
            </a:r>
            <a:r>
              <a:rPr lang="en-US" dirty="0">
                <a:solidFill>
                  <a:srgbClr val="C00000"/>
                </a:solidFill>
              </a:rPr>
              <a:t>where stock audit was</a:t>
            </a:r>
            <a:r>
              <a:rPr lang="en-IN" dirty="0">
                <a:solidFill>
                  <a:srgbClr val="C00000"/>
                </a:solidFill>
              </a:rPr>
              <a:t> </a:t>
            </a:r>
            <a:r>
              <a:rPr lang="en-US" dirty="0">
                <a:solidFill>
                  <a:srgbClr val="C00000"/>
                </a:solidFill>
              </a:rPr>
              <a:t>required but was not conducted</a:t>
            </a:r>
            <a:endParaRPr lang="en-IN" dirty="0">
              <a:solidFill>
                <a:srgbClr val="C00000"/>
              </a:solidFill>
            </a:endParaRPr>
          </a:p>
          <a:p>
            <a:pPr marL="898525" indent="-352425" fontAlgn="t">
              <a:buNone/>
            </a:pPr>
            <a:r>
              <a:rPr lang="en-US" dirty="0" smtClean="0">
                <a:solidFill>
                  <a:srgbClr val="C00000"/>
                </a:solidFill>
              </a:rPr>
              <a:t> -    where </a:t>
            </a:r>
            <a:r>
              <a:rPr lang="en-US" dirty="0">
                <a:solidFill>
                  <a:srgbClr val="C00000"/>
                </a:solidFill>
              </a:rPr>
              <a:t>stock audit was conducted</a:t>
            </a:r>
            <a:r>
              <a:rPr lang="en-IN" dirty="0">
                <a:solidFill>
                  <a:srgbClr val="C00000"/>
                </a:solidFill>
              </a:rPr>
              <a:t> </a:t>
            </a:r>
            <a:r>
              <a:rPr lang="en-US" dirty="0">
                <a:solidFill>
                  <a:srgbClr val="C00000"/>
                </a:solidFill>
              </a:rPr>
              <a:t> but no action was taken on adverse</a:t>
            </a:r>
            <a:r>
              <a:rPr lang="en-IN" dirty="0">
                <a:solidFill>
                  <a:srgbClr val="C00000"/>
                </a:solidFill>
              </a:rPr>
              <a:t> </a:t>
            </a:r>
            <a:r>
              <a:rPr lang="en-US" dirty="0">
                <a:solidFill>
                  <a:srgbClr val="C00000"/>
                </a:solidFill>
              </a:rPr>
              <a:t>features</a:t>
            </a:r>
            <a:endParaRPr lang="en-IN" dirty="0">
              <a:solidFill>
                <a:srgbClr val="C00000"/>
              </a:solidFill>
            </a:endParaRPr>
          </a:p>
          <a:p>
            <a:pPr marL="546100" indent="-546100" fontAlgn="t">
              <a:lnSpc>
                <a:spcPct val="100000"/>
              </a:lnSpc>
              <a:spcBef>
                <a:spcPts val="0"/>
              </a:spcBef>
              <a:spcAft>
                <a:spcPts val="0"/>
              </a:spcAft>
              <a:buNone/>
            </a:pPr>
            <a:endParaRPr lang="en-IN" sz="2400" dirty="0"/>
          </a:p>
        </p:txBody>
      </p:sp>
      <p:sp>
        <p:nvSpPr>
          <p:cNvPr id="4" name="Footer Placeholder 3"/>
          <p:cNvSpPr>
            <a:spLocks noGrp="1"/>
          </p:cNvSpPr>
          <p:nvPr>
            <p:ph type="ftr" sz="quarter" idx="11"/>
          </p:nvPr>
        </p:nvSpPr>
        <p:spPr/>
        <p:txBody>
          <a:bodyPr/>
          <a:lstStyle/>
          <a:p>
            <a:r>
              <a:rPr lang="en-US" smtClean="0"/>
              <a:t>CA. SHRINIWAS Y. JOSHI</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30</a:t>
            </a:fld>
            <a:endParaRPr lang="en-US" dirty="0"/>
          </a:p>
        </p:txBody>
      </p:sp>
    </p:spTree>
    <p:extLst>
      <p:ext uri="{BB962C8B-B14F-4D97-AF65-F5344CB8AC3E}">
        <p14:creationId xmlns:p14="http://schemas.microsoft.com/office/powerpoint/2010/main" val="331179846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1254" y="286606"/>
            <a:ext cx="8169831" cy="756132"/>
          </a:xfrm>
        </p:spPr>
        <p:txBody>
          <a:bodyPr>
            <a:normAutofit fontScale="90000"/>
          </a:bodyPr>
          <a:lstStyle/>
          <a:p>
            <a:r>
              <a:rPr lang="en-US" dirty="0">
                <a:solidFill>
                  <a:srgbClr val="000066"/>
                </a:solidFill>
                <a:latin typeface="Arial Rounded MT Bold" pitchFamily="34" charset="0"/>
              </a:rPr>
              <a:t/>
            </a:r>
            <a:br>
              <a:rPr lang="en-US" dirty="0">
                <a:solidFill>
                  <a:srgbClr val="000066"/>
                </a:solidFill>
                <a:latin typeface="Arial Rounded MT Bold" pitchFamily="34" charset="0"/>
              </a:rPr>
            </a:br>
            <a:r>
              <a:rPr lang="en-US" sz="3600" dirty="0">
                <a:solidFill>
                  <a:srgbClr val="000066"/>
                </a:solidFill>
                <a:latin typeface="Arial Rounded MT Bold" pitchFamily="34" charset="0"/>
              </a:rPr>
              <a:t>1 – </a:t>
            </a:r>
            <a:r>
              <a:rPr lang="en-US" sz="3600" dirty="0" smtClean="0">
                <a:solidFill>
                  <a:srgbClr val="000066"/>
                </a:solidFill>
                <a:latin typeface="Arial Rounded MT Bold" pitchFamily="34" charset="0"/>
              </a:rPr>
              <a:t>Assets             </a:t>
            </a:r>
            <a:r>
              <a:rPr lang="en-US" sz="3600" dirty="0">
                <a:solidFill>
                  <a:srgbClr val="000066"/>
                </a:solidFill>
                <a:latin typeface="Arial Rounded MT Bold" pitchFamily="34" charset="0"/>
              </a:rPr>
              <a:t>		5. Advances 	</a:t>
            </a:r>
            <a:endParaRPr lang="en-IN" sz="3600" dirty="0"/>
          </a:p>
        </p:txBody>
      </p:sp>
      <p:sp>
        <p:nvSpPr>
          <p:cNvPr id="3" name="Content Placeholder 2"/>
          <p:cNvSpPr>
            <a:spLocks noGrp="1"/>
          </p:cNvSpPr>
          <p:nvPr>
            <p:ph idx="1"/>
          </p:nvPr>
        </p:nvSpPr>
        <p:spPr>
          <a:xfrm>
            <a:off x="891254" y="1331495"/>
            <a:ext cx="8169832" cy="4716378"/>
          </a:xfrm>
        </p:spPr>
        <p:txBody>
          <a:bodyPr>
            <a:normAutofit fontScale="25000" lnSpcReduction="20000"/>
          </a:bodyPr>
          <a:lstStyle/>
          <a:p>
            <a:pPr marL="0" indent="449263" fontAlgn="t">
              <a:buNone/>
            </a:pPr>
            <a:endParaRPr lang="en-IN" dirty="0"/>
          </a:p>
          <a:p>
            <a:pPr marL="546100" indent="-546100" fontAlgn="t">
              <a:buNone/>
            </a:pPr>
            <a:r>
              <a:rPr lang="en-US" sz="9600" dirty="0" smtClean="0">
                <a:solidFill>
                  <a:srgbClr val="000066"/>
                </a:solidFill>
              </a:rPr>
              <a:t>(iv</a:t>
            </a:r>
            <a:r>
              <a:rPr lang="en-US" sz="10400" dirty="0" smtClean="0">
                <a:solidFill>
                  <a:srgbClr val="000066"/>
                </a:solidFill>
              </a:rPr>
              <a:t>)   </a:t>
            </a:r>
            <a:r>
              <a:rPr lang="en-US" sz="10400" dirty="0" smtClean="0">
                <a:solidFill>
                  <a:srgbClr val="C00000"/>
                </a:solidFill>
              </a:rPr>
              <a:t>Indicate </a:t>
            </a:r>
            <a:r>
              <a:rPr lang="en-US" sz="10400" dirty="0">
                <a:solidFill>
                  <a:srgbClr val="C00000"/>
                </a:solidFill>
              </a:rPr>
              <a:t>the cases of advances to </a:t>
            </a:r>
            <a:r>
              <a:rPr lang="en-US" sz="10400" dirty="0" smtClean="0">
                <a:solidFill>
                  <a:srgbClr val="C00000"/>
                </a:solidFill>
              </a:rPr>
              <a:t>non-  </a:t>
            </a:r>
            <a:r>
              <a:rPr lang="en-US" sz="10400" dirty="0">
                <a:solidFill>
                  <a:srgbClr val="C00000"/>
                </a:solidFill>
              </a:rPr>
              <a:t>corporate entities with limits beyond that is set by the bank where the branch has   not   obtained   the   duly   </a:t>
            </a:r>
            <a:r>
              <a:rPr lang="en-US" sz="10400" dirty="0" smtClean="0">
                <a:solidFill>
                  <a:srgbClr val="C00000"/>
                </a:solidFill>
              </a:rPr>
              <a:t>audited  </a:t>
            </a:r>
            <a:r>
              <a:rPr lang="en-US" sz="10400" dirty="0">
                <a:solidFill>
                  <a:srgbClr val="C00000"/>
                </a:solidFill>
              </a:rPr>
              <a:t>accounts of borrowers</a:t>
            </a:r>
            <a:r>
              <a:rPr lang="en-US" sz="10400" dirty="0" smtClean="0">
                <a:solidFill>
                  <a:srgbClr val="C00000"/>
                </a:solidFill>
              </a:rPr>
              <a:t>.</a:t>
            </a:r>
          </a:p>
          <a:p>
            <a:pPr marL="546100" indent="-546100" fontAlgn="t">
              <a:buNone/>
            </a:pPr>
            <a:r>
              <a:rPr lang="en-US" sz="10400" dirty="0">
                <a:solidFill>
                  <a:srgbClr val="000066"/>
                </a:solidFill>
              </a:rPr>
              <a:t>(</a:t>
            </a:r>
            <a:r>
              <a:rPr lang="en-US" sz="10400" dirty="0" smtClean="0">
                <a:solidFill>
                  <a:srgbClr val="000066"/>
                </a:solidFill>
              </a:rPr>
              <a:t>v)</a:t>
            </a:r>
            <a:r>
              <a:rPr lang="en-IN" sz="10400" dirty="0">
                <a:solidFill>
                  <a:srgbClr val="000066"/>
                </a:solidFill>
              </a:rPr>
              <a:t> </a:t>
            </a:r>
            <a:r>
              <a:rPr lang="en-IN" sz="10400" dirty="0" smtClean="0">
                <a:solidFill>
                  <a:srgbClr val="000066"/>
                </a:solidFill>
              </a:rPr>
              <a:t>   </a:t>
            </a:r>
            <a:r>
              <a:rPr lang="en-US" sz="10400" dirty="0" smtClean="0">
                <a:solidFill>
                  <a:srgbClr val="C00000"/>
                </a:solidFill>
              </a:rPr>
              <a:t>Does </a:t>
            </a:r>
            <a:r>
              <a:rPr lang="en-US" sz="10400" dirty="0">
                <a:solidFill>
                  <a:srgbClr val="C00000"/>
                </a:solidFill>
              </a:rPr>
              <a:t>the branch have on its record, a </a:t>
            </a:r>
            <a:r>
              <a:rPr lang="en-US" sz="10400" dirty="0" smtClean="0">
                <a:solidFill>
                  <a:srgbClr val="C00000"/>
                </a:solidFill>
              </a:rPr>
              <a:t>due diligence </a:t>
            </a:r>
            <a:r>
              <a:rPr lang="en-US" sz="10400" dirty="0">
                <a:solidFill>
                  <a:srgbClr val="C00000"/>
                </a:solidFill>
              </a:rPr>
              <a:t>report in the form and manner required by the Reserve Bank of India in respect of advances under consortium and multiple banking arrangements. Give the list of accounts where such certificate/report  is not  obtained or </a:t>
            </a:r>
            <a:r>
              <a:rPr lang="en-US" sz="10400" dirty="0" smtClean="0">
                <a:solidFill>
                  <a:srgbClr val="C00000"/>
                </a:solidFill>
              </a:rPr>
              <a:t>not available </a:t>
            </a:r>
            <a:r>
              <a:rPr lang="en-US" sz="10400" dirty="0">
                <a:solidFill>
                  <a:srgbClr val="C00000"/>
                </a:solidFill>
              </a:rPr>
              <a:t>on record.</a:t>
            </a:r>
            <a:endParaRPr lang="en-IN" sz="10400" dirty="0">
              <a:solidFill>
                <a:srgbClr val="C00000"/>
              </a:solidFill>
            </a:endParaRPr>
          </a:p>
          <a:p>
            <a:pPr marL="546100" indent="0" fontAlgn="t"/>
            <a:r>
              <a:rPr lang="en-US" sz="10400" dirty="0">
                <a:solidFill>
                  <a:srgbClr val="C00000"/>
                </a:solidFill>
              </a:rPr>
              <a:t>(In case, the branch is not the lead bank</a:t>
            </a:r>
            <a:r>
              <a:rPr lang="en-US" sz="10400" dirty="0" smtClean="0">
                <a:solidFill>
                  <a:srgbClr val="C00000"/>
                </a:solidFill>
              </a:rPr>
              <a:t>, copy </a:t>
            </a:r>
            <a:r>
              <a:rPr lang="en-US" sz="10400" dirty="0">
                <a:solidFill>
                  <a:srgbClr val="C00000"/>
                </a:solidFill>
              </a:rPr>
              <a:t>of </a:t>
            </a:r>
            <a:r>
              <a:rPr lang="en-US" sz="10400" dirty="0" smtClean="0">
                <a:solidFill>
                  <a:srgbClr val="C00000"/>
                </a:solidFill>
              </a:rPr>
              <a:t>certificate /</a:t>
            </a:r>
            <a:r>
              <a:rPr lang="en-US" sz="10400" dirty="0">
                <a:solidFill>
                  <a:srgbClr val="C00000"/>
                </a:solidFill>
              </a:rPr>
              <a:t>report should be obtained from lead bank for review </a:t>
            </a:r>
            <a:r>
              <a:rPr lang="en-US" sz="10400" dirty="0" smtClean="0">
                <a:solidFill>
                  <a:srgbClr val="C00000"/>
                </a:solidFill>
              </a:rPr>
              <a:t>and  </a:t>
            </a:r>
            <a:r>
              <a:rPr lang="en-US" sz="10400" dirty="0">
                <a:solidFill>
                  <a:srgbClr val="C00000"/>
                </a:solidFill>
              </a:rPr>
              <a:t>record)</a:t>
            </a:r>
            <a:endParaRPr lang="en-IN" sz="10400" dirty="0">
              <a:solidFill>
                <a:srgbClr val="C00000"/>
              </a:solidFill>
            </a:endParaRPr>
          </a:p>
          <a:p>
            <a:pPr marL="625475" indent="-625475" fontAlgn="t">
              <a:buAutoNum type="romanLcParenBoth" startAt="4"/>
            </a:pPr>
            <a:endParaRPr lang="en-IN" sz="3800" dirty="0">
              <a:solidFill>
                <a:srgbClr val="C00000"/>
              </a:solidFill>
            </a:endParaRPr>
          </a:p>
          <a:p>
            <a:pPr marL="546100" indent="-546100" fontAlgn="t">
              <a:lnSpc>
                <a:spcPct val="100000"/>
              </a:lnSpc>
              <a:spcBef>
                <a:spcPts val="0"/>
              </a:spcBef>
              <a:spcAft>
                <a:spcPts val="0"/>
              </a:spcAft>
              <a:buNone/>
            </a:pPr>
            <a:r>
              <a:rPr lang="en-US" sz="2800" dirty="0" smtClean="0">
                <a:solidFill>
                  <a:srgbClr val="C00000"/>
                </a:solidFill>
              </a:rPr>
              <a:t> </a:t>
            </a:r>
            <a:endParaRPr lang="en-IN" sz="2800" dirty="0">
              <a:solidFill>
                <a:srgbClr val="C00000"/>
              </a:solidFill>
            </a:endParaRPr>
          </a:p>
        </p:txBody>
      </p:sp>
      <p:sp>
        <p:nvSpPr>
          <p:cNvPr id="4" name="Footer Placeholder 3"/>
          <p:cNvSpPr>
            <a:spLocks noGrp="1"/>
          </p:cNvSpPr>
          <p:nvPr>
            <p:ph type="ftr" sz="quarter" idx="11"/>
          </p:nvPr>
        </p:nvSpPr>
        <p:spPr/>
        <p:txBody>
          <a:bodyPr/>
          <a:lstStyle/>
          <a:p>
            <a:r>
              <a:rPr lang="en-US" smtClean="0"/>
              <a:t>CA. SHRINIWAS Y. JOSHI</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31</a:t>
            </a:fld>
            <a:endParaRPr lang="en-US" dirty="0"/>
          </a:p>
        </p:txBody>
      </p:sp>
    </p:spTree>
    <p:extLst>
      <p:ext uri="{BB962C8B-B14F-4D97-AF65-F5344CB8AC3E}">
        <p14:creationId xmlns:p14="http://schemas.microsoft.com/office/powerpoint/2010/main" val="370117059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1254" y="286606"/>
            <a:ext cx="8169831" cy="756132"/>
          </a:xfrm>
        </p:spPr>
        <p:txBody>
          <a:bodyPr>
            <a:normAutofit fontScale="90000"/>
          </a:bodyPr>
          <a:lstStyle/>
          <a:p>
            <a:r>
              <a:rPr lang="en-US" dirty="0">
                <a:solidFill>
                  <a:srgbClr val="000066"/>
                </a:solidFill>
                <a:latin typeface="Arial Rounded MT Bold" pitchFamily="34" charset="0"/>
              </a:rPr>
              <a:t/>
            </a:r>
            <a:br>
              <a:rPr lang="en-US" dirty="0">
                <a:solidFill>
                  <a:srgbClr val="000066"/>
                </a:solidFill>
                <a:latin typeface="Arial Rounded MT Bold" pitchFamily="34" charset="0"/>
              </a:rPr>
            </a:br>
            <a:r>
              <a:rPr lang="en-US" sz="3600" dirty="0">
                <a:solidFill>
                  <a:srgbClr val="000066"/>
                </a:solidFill>
                <a:latin typeface="Arial Rounded MT Bold" pitchFamily="34" charset="0"/>
              </a:rPr>
              <a:t>1 – </a:t>
            </a:r>
            <a:r>
              <a:rPr lang="en-US" sz="3600" dirty="0" smtClean="0">
                <a:solidFill>
                  <a:srgbClr val="000066"/>
                </a:solidFill>
                <a:latin typeface="Arial Rounded MT Bold" pitchFamily="34" charset="0"/>
              </a:rPr>
              <a:t>Assets             </a:t>
            </a:r>
            <a:r>
              <a:rPr lang="en-US" sz="3600" dirty="0">
                <a:solidFill>
                  <a:srgbClr val="000066"/>
                </a:solidFill>
                <a:latin typeface="Arial Rounded MT Bold" pitchFamily="34" charset="0"/>
              </a:rPr>
              <a:t>		5. Advances 	</a:t>
            </a:r>
            <a:endParaRPr lang="en-IN" sz="3600" dirty="0"/>
          </a:p>
        </p:txBody>
      </p:sp>
      <p:sp>
        <p:nvSpPr>
          <p:cNvPr id="3" name="Content Placeholder 2"/>
          <p:cNvSpPr>
            <a:spLocks noGrp="1"/>
          </p:cNvSpPr>
          <p:nvPr>
            <p:ph idx="1"/>
          </p:nvPr>
        </p:nvSpPr>
        <p:spPr>
          <a:xfrm>
            <a:off x="891254" y="1331495"/>
            <a:ext cx="8169832" cy="4716378"/>
          </a:xfrm>
        </p:spPr>
        <p:txBody>
          <a:bodyPr>
            <a:normAutofit lnSpcReduction="10000"/>
          </a:bodyPr>
          <a:lstStyle/>
          <a:p>
            <a:pPr marL="0" indent="449263" fontAlgn="t">
              <a:buNone/>
            </a:pPr>
            <a:endParaRPr lang="en-IN" dirty="0">
              <a:solidFill>
                <a:srgbClr val="C00000"/>
              </a:solidFill>
            </a:endParaRPr>
          </a:p>
          <a:p>
            <a:pPr marL="546100" indent="-546100" fontAlgn="t">
              <a:buNone/>
            </a:pPr>
            <a:r>
              <a:rPr lang="en-US" sz="2400" dirty="0" smtClean="0">
                <a:solidFill>
                  <a:srgbClr val="000066"/>
                </a:solidFill>
              </a:rPr>
              <a:t>(vi)  </a:t>
            </a:r>
            <a:r>
              <a:rPr lang="en-US" sz="2400" dirty="0" smtClean="0">
                <a:solidFill>
                  <a:srgbClr val="C00000"/>
                </a:solidFill>
              </a:rPr>
              <a:t>Has </a:t>
            </a:r>
            <a:r>
              <a:rPr lang="en-US" sz="2400" dirty="0">
                <a:solidFill>
                  <a:srgbClr val="C00000"/>
                </a:solidFill>
              </a:rPr>
              <a:t>the inspection or physical verification of securities charged to the bank been carried out by the branch as per the procedure laid down by </a:t>
            </a:r>
            <a:r>
              <a:rPr lang="en-US" sz="2400" dirty="0" smtClean="0">
                <a:solidFill>
                  <a:srgbClr val="C00000"/>
                </a:solidFill>
              </a:rPr>
              <a:t>the controlling </a:t>
            </a:r>
            <a:r>
              <a:rPr lang="en-US" sz="2400" dirty="0">
                <a:solidFill>
                  <a:srgbClr val="C00000"/>
                </a:solidFill>
              </a:rPr>
              <a:t>authorities of the bank</a:t>
            </a:r>
            <a:r>
              <a:rPr lang="en-US" sz="2400" dirty="0" smtClean="0">
                <a:solidFill>
                  <a:srgbClr val="C00000"/>
                </a:solidFill>
              </a:rPr>
              <a:t>?</a:t>
            </a:r>
          </a:p>
          <a:p>
            <a:pPr marL="546100" indent="0"/>
            <a:r>
              <a:rPr lang="en-US" sz="2400" dirty="0" smtClean="0">
                <a:solidFill>
                  <a:srgbClr val="C00000"/>
                </a:solidFill>
                <a:highlight>
                  <a:srgbClr val="FFFF00"/>
                </a:highlight>
              </a:rPr>
              <a:t>Whether there is </a:t>
            </a:r>
            <a:r>
              <a:rPr lang="en-US" sz="2400" dirty="0">
                <a:solidFill>
                  <a:srgbClr val="C00000"/>
                </a:solidFill>
                <a:highlight>
                  <a:srgbClr val="FFFF00"/>
                </a:highlight>
              </a:rPr>
              <a:t>a </a:t>
            </a:r>
            <a:r>
              <a:rPr lang="en-US" sz="2400" dirty="0" smtClean="0">
                <a:solidFill>
                  <a:srgbClr val="C00000"/>
                </a:solidFill>
                <a:highlight>
                  <a:srgbClr val="FFFF00"/>
                </a:highlight>
              </a:rPr>
              <a:t>substantial  </a:t>
            </a:r>
            <a:r>
              <a:rPr lang="en-US" sz="2400" dirty="0">
                <a:solidFill>
                  <a:srgbClr val="C00000"/>
                </a:solidFill>
                <a:highlight>
                  <a:srgbClr val="FFFF00"/>
                </a:highlight>
              </a:rPr>
              <a:t>deterioration in value of security </a:t>
            </a:r>
            <a:r>
              <a:rPr lang="en-US" sz="2400" dirty="0" smtClean="0">
                <a:solidFill>
                  <a:srgbClr val="C00000"/>
                </a:solidFill>
                <a:highlight>
                  <a:srgbClr val="FFFF00"/>
                </a:highlight>
              </a:rPr>
              <a:t>during  </a:t>
            </a:r>
            <a:r>
              <a:rPr lang="en-US" sz="2400" dirty="0">
                <a:solidFill>
                  <a:srgbClr val="C00000"/>
                </a:solidFill>
                <a:highlight>
                  <a:srgbClr val="FFFF00"/>
                </a:highlight>
              </a:rPr>
              <a:t>financial   year  as  per  latest  </a:t>
            </a:r>
            <a:r>
              <a:rPr lang="en-US" sz="2400" dirty="0" smtClean="0">
                <a:solidFill>
                  <a:srgbClr val="C00000"/>
                </a:solidFill>
                <a:highlight>
                  <a:srgbClr val="FFFF00"/>
                </a:highlight>
              </a:rPr>
              <a:t>valuation  report in comparison with </a:t>
            </a:r>
            <a:r>
              <a:rPr lang="en-US" sz="2400" dirty="0">
                <a:solidFill>
                  <a:srgbClr val="C00000"/>
                </a:solidFill>
                <a:highlight>
                  <a:srgbClr val="FFFF00"/>
                </a:highlight>
              </a:rPr>
              <a:t>earlier</a:t>
            </a:r>
            <a:r>
              <a:rPr lang="en-IN" sz="2400" dirty="0">
                <a:solidFill>
                  <a:srgbClr val="C00000"/>
                </a:solidFill>
                <a:highlight>
                  <a:srgbClr val="FFFF00"/>
                </a:highlight>
              </a:rPr>
              <a:t> </a:t>
            </a:r>
            <a:r>
              <a:rPr lang="en-US" sz="2400" dirty="0">
                <a:solidFill>
                  <a:srgbClr val="C00000"/>
                </a:solidFill>
                <a:highlight>
                  <a:srgbClr val="FFFF00"/>
                </a:highlight>
              </a:rPr>
              <a:t>valuation report on record</a:t>
            </a:r>
            <a:r>
              <a:rPr lang="en-US" sz="2400" dirty="0">
                <a:solidFill>
                  <a:srgbClr val="C00000"/>
                </a:solidFill>
              </a:rPr>
              <a:t>?</a:t>
            </a:r>
            <a:endParaRPr lang="en-IN" sz="2400" dirty="0">
              <a:solidFill>
                <a:srgbClr val="C00000"/>
              </a:solidFill>
            </a:endParaRPr>
          </a:p>
          <a:p>
            <a:pPr marL="546100" indent="-546100" fontAlgn="t">
              <a:lnSpc>
                <a:spcPct val="100000"/>
              </a:lnSpc>
              <a:spcBef>
                <a:spcPts val="0"/>
              </a:spcBef>
              <a:spcAft>
                <a:spcPts val="0"/>
              </a:spcAft>
              <a:buNone/>
            </a:pPr>
            <a:r>
              <a:rPr lang="en-US" sz="2400" dirty="0" smtClean="0">
                <a:solidFill>
                  <a:srgbClr val="C00000"/>
                </a:solidFill>
              </a:rPr>
              <a:t> </a:t>
            </a:r>
            <a:r>
              <a:rPr lang="en-US" sz="2400" dirty="0" smtClean="0">
                <a:solidFill>
                  <a:srgbClr val="000066"/>
                </a:solidFill>
              </a:rPr>
              <a:t>(vii)</a:t>
            </a:r>
            <a:r>
              <a:rPr lang="en-US" sz="2400" dirty="0" smtClean="0">
                <a:solidFill>
                  <a:srgbClr val="C00000"/>
                </a:solidFill>
              </a:rPr>
              <a:t>In </a:t>
            </a:r>
            <a:r>
              <a:rPr lang="en-US" sz="2400" dirty="0">
                <a:solidFill>
                  <a:srgbClr val="C00000"/>
                </a:solidFill>
              </a:rPr>
              <a:t>respect of advances examined by you, have you come across cases of deficiencies, including in value of securities and inspection thereof or any other adverse features such as frequent/ unauthorized overdrawing beyond limits, inadequate insurance coverage, etc.?</a:t>
            </a:r>
          </a:p>
          <a:p>
            <a:pPr marL="546100" indent="-546100" fontAlgn="t">
              <a:lnSpc>
                <a:spcPct val="100000"/>
              </a:lnSpc>
              <a:spcBef>
                <a:spcPts val="0"/>
              </a:spcBef>
              <a:spcAft>
                <a:spcPts val="0"/>
              </a:spcAft>
              <a:buNone/>
            </a:pPr>
            <a:endParaRPr lang="en-IN" sz="2400" dirty="0"/>
          </a:p>
        </p:txBody>
      </p:sp>
      <p:sp>
        <p:nvSpPr>
          <p:cNvPr id="4" name="Footer Placeholder 3"/>
          <p:cNvSpPr>
            <a:spLocks noGrp="1"/>
          </p:cNvSpPr>
          <p:nvPr>
            <p:ph type="ftr" sz="quarter" idx="11"/>
          </p:nvPr>
        </p:nvSpPr>
        <p:spPr/>
        <p:txBody>
          <a:bodyPr/>
          <a:lstStyle/>
          <a:p>
            <a:r>
              <a:rPr lang="en-US" smtClean="0"/>
              <a:t>CA. SHRINIWAS Y. JOSHI</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32</a:t>
            </a:fld>
            <a:endParaRPr lang="en-US" dirty="0"/>
          </a:p>
        </p:txBody>
      </p:sp>
    </p:spTree>
    <p:extLst>
      <p:ext uri="{BB962C8B-B14F-4D97-AF65-F5344CB8AC3E}">
        <p14:creationId xmlns:p14="http://schemas.microsoft.com/office/powerpoint/2010/main" val="417116043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1254" y="286606"/>
            <a:ext cx="8169831" cy="756132"/>
          </a:xfrm>
        </p:spPr>
        <p:txBody>
          <a:bodyPr>
            <a:normAutofit fontScale="90000"/>
          </a:bodyPr>
          <a:lstStyle/>
          <a:p>
            <a:r>
              <a:rPr lang="en-US" dirty="0">
                <a:solidFill>
                  <a:srgbClr val="000066"/>
                </a:solidFill>
                <a:latin typeface="Arial Rounded MT Bold" pitchFamily="34" charset="0"/>
              </a:rPr>
              <a:t/>
            </a:r>
            <a:br>
              <a:rPr lang="en-US" dirty="0">
                <a:solidFill>
                  <a:srgbClr val="000066"/>
                </a:solidFill>
                <a:latin typeface="Arial Rounded MT Bold" pitchFamily="34" charset="0"/>
              </a:rPr>
            </a:br>
            <a:r>
              <a:rPr lang="en-US" sz="3600" dirty="0">
                <a:solidFill>
                  <a:srgbClr val="000066"/>
                </a:solidFill>
                <a:latin typeface="Arial Rounded MT Bold" pitchFamily="34" charset="0"/>
              </a:rPr>
              <a:t>1 – </a:t>
            </a:r>
            <a:r>
              <a:rPr lang="en-US" sz="3600" dirty="0" smtClean="0">
                <a:solidFill>
                  <a:srgbClr val="000066"/>
                </a:solidFill>
                <a:latin typeface="Arial Rounded MT Bold" pitchFamily="34" charset="0"/>
              </a:rPr>
              <a:t>Assets             </a:t>
            </a:r>
            <a:r>
              <a:rPr lang="en-US" sz="3600" dirty="0">
                <a:solidFill>
                  <a:srgbClr val="000066"/>
                </a:solidFill>
                <a:latin typeface="Arial Rounded MT Bold" pitchFamily="34" charset="0"/>
              </a:rPr>
              <a:t>		5. Advances 	</a:t>
            </a:r>
            <a:endParaRPr lang="en-IN" sz="3600" dirty="0"/>
          </a:p>
        </p:txBody>
      </p:sp>
      <p:sp>
        <p:nvSpPr>
          <p:cNvPr id="3" name="Content Placeholder 2"/>
          <p:cNvSpPr>
            <a:spLocks noGrp="1"/>
          </p:cNvSpPr>
          <p:nvPr>
            <p:ph idx="1"/>
          </p:nvPr>
        </p:nvSpPr>
        <p:spPr>
          <a:xfrm>
            <a:off x="891254" y="1331495"/>
            <a:ext cx="8169832" cy="4716378"/>
          </a:xfrm>
        </p:spPr>
        <p:txBody>
          <a:bodyPr>
            <a:normAutofit/>
          </a:bodyPr>
          <a:lstStyle/>
          <a:p>
            <a:pPr marL="0" indent="449263" fontAlgn="t">
              <a:buNone/>
            </a:pPr>
            <a:endParaRPr lang="en-IN" dirty="0"/>
          </a:p>
          <a:p>
            <a:pPr marL="801688" indent="-801688" fontAlgn="t">
              <a:buNone/>
            </a:pPr>
            <a:r>
              <a:rPr lang="en-US" sz="2800" dirty="0">
                <a:solidFill>
                  <a:srgbClr val="000066"/>
                </a:solidFill>
              </a:rPr>
              <a:t>(</a:t>
            </a:r>
            <a:r>
              <a:rPr lang="en-US" sz="2800" dirty="0" smtClean="0">
                <a:solidFill>
                  <a:srgbClr val="000066"/>
                </a:solidFill>
              </a:rPr>
              <a:t>viii)</a:t>
            </a:r>
            <a:r>
              <a:rPr lang="en-IN" sz="2800" dirty="0">
                <a:solidFill>
                  <a:srgbClr val="000066"/>
                </a:solidFill>
              </a:rPr>
              <a:t> </a:t>
            </a:r>
            <a:r>
              <a:rPr lang="en-IN" sz="2800" dirty="0" smtClean="0">
                <a:solidFill>
                  <a:srgbClr val="000066"/>
                </a:solidFill>
              </a:rPr>
              <a:t> </a:t>
            </a:r>
            <a:r>
              <a:rPr lang="en-US" sz="2800" dirty="0" smtClean="0">
                <a:solidFill>
                  <a:srgbClr val="C00000"/>
                </a:solidFill>
              </a:rPr>
              <a:t>Whether </a:t>
            </a:r>
            <a:r>
              <a:rPr lang="en-US" sz="2800" dirty="0">
                <a:solidFill>
                  <a:srgbClr val="C00000"/>
                </a:solidFill>
              </a:rPr>
              <a:t>the branch has any </a:t>
            </a:r>
            <a:r>
              <a:rPr lang="en-US" sz="2800" dirty="0" smtClean="0">
                <a:solidFill>
                  <a:srgbClr val="C00000"/>
                </a:solidFill>
              </a:rPr>
              <a:t>red-flagged  </a:t>
            </a:r>
            <a:r>
              <a:rPr lang="en-US" sz="2800" dirty="0">
                <a:solidFill>
                  <a:srgbClr val="C00000"/>
                </a:solidFill>
              </a:rPr>
              <a:t>account? If yes, whether any  </a:t>
            </a:r>
            <a:r>
              <a:rPr lang="en-US" sz="2800" dirty="0" smtClean="0">
                <a:solidFill>
                  <a:srgbClr val="C00000"/>
                </a:solidFill>
              </a:rPr>
              <a:t>deviations  </a:t>
            </a:r>
            <a:r>
              <a:rPr lang="en-US" sz="2800" dirty="0">
                <a:solidFill>
                  <a:srgbClr val="C00000"/>
                </a:solidFill>
              </a:rPr>
              <a:t>were observed related to compliance  </a:t>
            </a:r>
            <a:r>
              <a:rPr lang="en-US" sz="2800" dirty="0" smtClean="0">
                <a:solidFill>
                  <a:srgbClr val="C00000"/>
                </a:solidFill>
              </a:rPr>
              <a:t>of  </a:t>
            </a:r>
            <a:r>
              <a:rPr lang="en-US" sz="2800" dirty="0">
                <a:solidFill>
                  <a:srgbClr val="C00000"/>
                </a:solidFill>
              </a:rPr>
              <a:t>bank's   policy  related   with   Red </a:t>
            </a:r>
            <a:r>
              <a:rPr lang="en-US" sz="2800" dirty="0" smtClean="0">
                <a:solidFill>
                  <a:srgbClr val="C00000"/>
                </a:solidFill>
              </a:rPr>
              <a:t>Flag  </a:t>
            </a:r>
            <a:r>
              <a:rPr lang="en-US" sz="2800" dirty="0">
                <a:solidFill>
                  <a:srgbClr val="C00000"/>
                </a:solidFill>
              </a:rPr>
              <a:t>Accounts?</a:t>
            </a:r>
            <a:endParaRPr lang="en-IN" sz="2800" dirty="0">
              <a:solidFill>
                <a:srgbClr val="C00000"/>
              </a:solidFill>
            </a:endParaRPr>
          </a:p>
          <a:p>
            <a:pPr marL="801688" indent="-801688" fontAlgn="t">
              <a:buNone/>
            </a:pPr>
            <a:r>
              <a:rPr lang="en-US" sz="2800" dirty="0">
                <a:solidFill>
                  <a:srgbClr val="000066"/>
                </a:solidFill>
              </a:rPr>
              <a:t>(</a:t>
            </a:r>
            <a:r>
              <a:rPr lang="en-US" sz="2800" dirty="0" smtClean="0">
                <a:solidFill>
                  <a:srgbClr val="000066"/>
                </a:solidFill>
              </a:rPr>
              <a:t>ix)</a:t>
            </a:r>
            <a:r>
              <a:rPr lang="en-IN" sz="2800" dirty="0">
                <a:solidFill>
                  <a:srgbClr val="000066"/>
                </a:solidFill>
              </a:rPr>
              <a:t> </a:t>
            </a:r>
            <a:r>
              <a:rPr lang="en-IN" sz="2800" dirty="0" smtClean="0">
                <a:solidFill>
                  <a:srgbClr val="000066"/>
                </a:solidFill>
              </a:rPr>
              <a:t>   </a:t>
            </a:r>
            <a:r>
              <a:rPr lang="en-US" sz="2800" dirty="0" smtClean="0">
                <a:solidFill>
                  <a:srgbClr val="C00000"/>
                </a:solidFill>
              </a:rPr>
              <a:t>Comment </a:t>
            </a:r>
            <a:r>
              <a:rPr lang="en-US" sz="2800" dirty="0">
                <a:solidFill>
                  <a:srgbClr val="C00000"/>
                </a:solidFill>
              </a:rPr>
              <a:t>on </a:t>
            </a:r>
            <a:r>
              <a:rPr lang="en-US" sz="2800" dirty="0" smtClean="0">
                <a:solidFill>
                  <a:srgbClr val="C00000"/>
                </a:solidFill>
              </a:rPr>
              <a:t>adverse features</a:t>
            </a:r>
            <a:r>
              <a:rPr lang="en-IN" sz="2800" dirty="0" smtClean="0">
                <a:solidFill>
                  <a:srgbClr val="C00000"/>
                </a:solidFill>
              </a:rPr>
              <a:t> </a:t>
            </a:r>
            <a:r>
              <a:rPr lang="en-US" sz="2800" dirty="0">
                <a:solidFill>
                  <a:srgbClr val="C00000"/>
                </a:solidFill>
              </a:rPr>
              <a:t>considered significant in top 5 standard  large advances and which need management's attention.</a:t>
            </a:r>
            <a:endParaRPr lang="en-IN" sz="2800" dirty="0">
              <a:solidFill>
                <a:srgbClr val="C00000"/>
              </a:solidFill>
            </a:endParaRPr>
          </a:p>
        </p:txBody>
      </p:sp>
      <p:sp>
        <p:nvSpPr>
          <p:cNvPr id="4" name="Footer Placeholder 3"/>
          <p:cNvSpPr>
            <a:spLocks noGrp="1"/>
          </p:cNvSpPr>
          <p:nvPr>
            <p:ph type="ftr" sz="quarter" idx="11"/>
          </p:nvPr>
        </p:nvSpPr>
        <p:spPr/>
        <p:txBody>
          <a:bodyPr/>
          <a:lstStyle/>
          <a:p>
            <a:r>
              <a:rPr lang="en-US" smtClean="0"/>
              <a:t>CA. SHRINIWAS Y. JOSHI</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33</a:t>
            </a:fld>
            <a:endParaRPr lang="en-US" dirty="0"/>
          </a:p>
        </p:txBody>
      </p:sp>
    </p:spTree>
    <p:extLst>
      <p:ext uri="{BB962C8B-B14F-4D97-AF65-F5344CB8AC3E}">
        <p14:creationId xmlns:p14="http://schemas.microsoft.com/office/powerpoint/2010/main" val="392544174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1254" y="286606"/>
            <a:ext cx="8169831" cy="756132"/>
          </a:xfrm>
        </p:spPr>
        <p:txBody>
          <a:bodyPr>
            <a:normAutofit fontScale="90000"/>
          </a:bodyPr>
          <a:lstStyle/>
          <a:p>
            <a:r>
              <a:rPr lang="en-US" dirty="0">
                <a:solidFill>
                  <a:srgbClr val="000066"/>
                </a:solidFill>
                <a:latin typeface="Arial Rounded MT Bold" pitchFamily="34" charset="0"/>
              </a:rPr>
              <a:t/>
            </a:r>
            <a:br>
              <a:rPr lang="en-US" dirty="0">
                <a:solidFill>
                  <a:srgbClr val="000066"/>
                </a:solidFill>
                <a:latin typeface="Arial Rounded MT Bold" pitchFamily="34" charset="0"/>
              </a:rPr>
            </a:br>
            <a:r>
              <a:rPr lang="en-US" sz="3600" dirty="0">
                <a:solidFill>
                  <a:srgbClr val="000066"/>
                </a:solidFill>
                <a:latin typeface="Arial Rounded MT Bold" pitchFamily="34" charset="0"/>
              </a:rPr>
              <a:t>1 – </a:t>
            </a:r>
            <a:r>
              <a:rPr lang="en-US" sz="3600" dirty="0" smtClean="0">
                <a:solidFill>
                  <a:srgbClr val="000066"/>
                </a:solidFill>
                <a:latin typeface="Arial Rounded MT Bold" pitchFamily="34" charset="0"/>
              </a:rPr>
              <a:t>Assets             </a:t>
            </a:r>
            <a:r>
              <a:rPr lang="en-US" sz="3600" dirty="0">
                <a:solidFill>
                  <a:srgbClr val="000066"/>
                </a:solidFill>
                <a:latin typeface="Arial Rounded MT Bold" pitchFamily="34" charset="0"/>
              </a:rPr>
              <a:t>		5. Advances 	</a:t>
            </a:r>
            <a:endParaRPr lang="en-IN" sz="3600" dirty="0"/>
          </a:p>
        </p:txBody>
      </p:sp>
      <p:sp>
        <p:nvSpPr>
          <p:cNvPr id="3" name="Content Placeholder 2"/>
          <p:cNvSpPr>
            <a:spLocks noGrp="1"/>
          </p:cNvSpPr>
          <p:nvPr>
            <p:ph idx="1"/>
          </p:nvPr>
        </p:nvSpPr>
        <p:spPr>
          <a:xfrm>
            <a:off x="891254" y="1331495"/>
            <a:ext cx="8169832" cy="4716378"/>
          </a:xfrm>
        </p:spPr>
        <p:txBody>
          <a:bodyPr>
            <a:normAutofit/>
          </a:bodyPr>
          <a:lstStyle/>
          <a:p>
            <a:pPr marL="0" indent="449263" fontAlgn="t">
              <a:buNone/>
            </a:pPr>
            <a:endParaRPr lang="en-IN" dirty="0"/>
          </a:p>
          <a:p>
            <a:pPr marL="722313" indent="-722313" fontAlgn="t">
              <a:buNone/>
            </a:pPr>
            <a:r>
              <a:rPr lang="en-US" sz="2800" dirty="0">
                <a:solidFill>
                  <a:srgbClr val="000066"/>
                </a:solidFill>
              </a:rPr>
              <a:t>(</a:t>
            </a:r>
            <a:r>
              <a:rPr lang="en-US" sz="2800" dirty="0" smtClean="0">
                <a:solidFill>
                  <a:srgbClr val="000066"/>
                </a:solidFill>
              </a:rPr>
              <a:t>x)</a:t>
            </a:r>
            <a:r>
              <a:rPr lang="en-IN" sz="2800" dirty="0">
                <a:solidFill>
                  <a:srgbClr val="000066"/>
                </a:solidFill>
              </a:rPr>
              <a:t> </a:t>
            </a:r>
            <a:r>
              <a:rPr lang="en-IN" sz="2800" dirty="0" smtClean="0">
                <a:solidFill>
                  <a:srgbClr val="000066"/>
                </a:solidFill>
              </a:rPr>
              <a:t>    </a:t>
            </a:r>
            <a:r>
              <a:rPr lang="en-US" sz="2800" dirty="0" smtClean="0">
                <a:solidFill>
                  <a:srgbClr val="C00000"/>
                </a:solidFill>
              </a:rPr>
              <a:t>In </a:t>
            </a:r>
            <a:r>
              <a:rPr lang="en-US" sz="2800" dirty="0">
                <a:solidFill>
                  <a:srgbClr val="C00000"/>
                </a:solidFill>
              </a:rPr>
              <a:t>respect of leasing finance activities, has the branch complied with the guidelines issued by the controlling authorities of the bank relating to security creation, asset inspection, insurance, etc.? Has the branch complied with the accounting norms prescribed by the controlling authorities of the bank relating to such </a:t>
            </a:r>
            <a:r>
              <a:rPr lang="en-US" sz="2800" dirty="0" smtClean="0">
                <a:solidFill>
                  <a:srgbClr val="C00000"/>
                </a:solidFill>
              </a:rPr>
              <a:t>leasing activities</a:t>
            </a:r>
            <a:r>
              <a:rPr lang="en-US" sz="2800" dirty="0">
                <a:solidFill>
                  <a:srgbClr val="C00000"/>
                </a:solidFill>
              </a:rPr>
              <a:t>?</a:t>
            </a:r>
            <a:endParaRPr lang="en-IN" sz="2800" dirty="0">
              <a:solidFill>
                <a:srgbClr val="C00000"/>
              </a:solidFill>
            </a:endParaRPr>
          </a:p>
        </p:txBody>
      </p:sp>
      <p:sp>
        <p:nvSpPr>
          <p:cNvPr id="4" name="Footer Placeholder 3"/>
          <p:cNvSpPr>
            <a:spLocks noGrp="1"/>
          </p:cNvSpPr>
          <p:nvPr>
            <p:ph type="ftr" sz="quarter" idx="11"/>
          </p:nvPr>
        </p:nvSpPr>
        <p:spPr/>
        <p:txBody>
          <a:bodyPr/>
          <a:lstStyle/>
          <a:p>
            <a:r>
              <a:rPr lang="en-US" smtClean="0"/>
              <a:t>CA. SHRINIWAS Y. JOSHI</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34</a:t>
            </a:fld>
            <a:endParaRPr lang="en-US" dirty="0"/>
          </a:p>
        </p:txBody>
      </p:sp>
    </p:spTree>
    <p:extLst>
      <p:ext uri="{BB962C8B-B14F-4D97-AF65-F5344CB8AC3E}">
        <p14:creationId xmlns:p14="http://schemas.microsoft.com/office/powerpoint/2010/main" val="66733857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1254" y="286606"/>
            <a:ext cx="8169831" cy="756132"/>
          </a:xfrm>
        </p:spPr>
        <p:txBody>
          <a:bodyPr>
            <a:normAutofit fontScale="90000"/>
          </a:bodyPr>
          <a:lstStyle/>
          <a:p>
            <a:r>
              <a:rPr lang="en-US" dirty="0">
                <a:solidFill>
                  <a:srgbClr val="000066"/>
                </a:solidFill>
                <a:latin typeface="Arial Rounded MT Bold" pitchFamily="34" charset="0"/>
              </a:rPr>
              <a:t/>
            </a:r>
            <a:br>
              <a:rPr lang="en-US" dirty="0">
                <a:solidFill>
                  <a:srgbClr val="000066"/>
                </a:solidFill>
                <a:latin typeface="Arial Rounded MT Bold" pitchFamily="34" charset="0"/>
              </a:rPr>
            </a:br>
            <a:r>
              <a:rPr lang="en-US" sz="3600" dirty="0">
                <a:solidFill>
                  <a:srgbClr val="000066"/>
                </a:solidFill>
                <a:latin typeface="Arial Rounded MT Bold" pitchFamily="34" charset="0"/>
              </a:rPr>
              <a:t>1 – </a:t>
            </a:r>
            <a:r>
              <a:rPr lang="en-US" sz="3600" dirty="0" smtClean="0">
                <a:solidFill>
                  <a:srgbClr val="000066"/>
                </a:solidFill>
                <a:latin typeface="Arial Rounded MT Bold" pitchFamily="34" charset="0"/>
              </a:rPr>
              <a:t>Assets             </a:t>
            </a:r>
            <a:r>
              <a:rPr lang="en-US" sz="3600" dirty="0">
                <a:solidFill>
                  <a:srgbClr val="000066"/>
                </a:solidFill>
                <a:latin typeface="Arial Rounded MT Bold" pitchFamily="34" charset="0"/>
              </a:rPr>
              <a:t>		5. Advances 	</a:t>
            </a:r>
            <a:endParaRPr lang="en-IN" sz="3600" dirty="0"/>
          </a:p>
        </p:txBody>
      </p:sp>
      <p:sp>
        <p:nvSpPr>
          <p:cNvPr id="3" name="Content Placeholder 2"/>
          <p:cNvSpPr>
            <a:spLocks noGrp="1"/>
          </p:cNvSpPr>
          <p:nvPr>
            <p:ph idx="1"/>
          </p:nvPr>
        </p:nvSpPr>
        <p:spPr>
          <a:xfrm>
            <a:off x="891254" y="1331495"/>
            <a:ext cx="8169832" cy="4716378"/>
          </a:xfrm>
        </p:spPr>
        <p:txBody>
          <a:bodyPr>
            <a:normAutofit/>
          </a:bodyPr>
          <a:lstStyle/>
          <a:p>
            <a:pPr marL="0" indent="449263" fontAlgn="t">
              <a:buNone/>
            </a:pPr>
            <a:endParaRPr lang="en-IN" dirty="0"/>
          </a:p>
          <a:p>
            <a:pPr fontAlgn="t"/>
            <a:r>
              <a:rPr lang="en-US" sz="2800" dirty="0">
                <a:solidFill>
                  <a:srgbClr val="000066"/>
                </a:solidFill>
              </a:rPr>
              <a:t>(f</a:t>
            </a:r>
            <a:r>
              <a:rPr lang="en-US" sz="2800" dirty="0" smtClean="0">
                <a:solidFill>
                  <a:srgbClr val="000066"/>
                </a:solidFill>
              </a:rPr>
              <a:t>)  </a:t>
            </a:r>
            <a:r>
              <a:rPr lang="en-US" sz="2800" dirty="0">
                <a:solidFill>
                  <a:srgbClr val="000066"/>
                </a:solidFill>
              </a:rPr>
              <a:t>(</a:t>
            </a:r>
            <a:r>
              <a:rPr lang="en-US" sz="2800" dirty="0" err="1" smtClean="0">
                <a:solidFill>
                  <a:srgbClr val="000066"/>
                </a:solidFill>
              </a:rPr>
              <a:t>i</a:t>
            </a:r>
            <a:r>
              <a:rPr lang="en-US" sz="2800" dirty="0" smtClean="0">
                <a:solidFill>
                  <a:srgbClr val="000066"/>
                </a:solidFill>
              </a:rPr>
              <a:t>)</a:t>
            </a:r>
            <a:r>
              <a:rPr lang="en-IN" sz="2800" dirty="0">
                <a:solidFill>
                  <a:srgbClr val="000066"/>
                </a:solidFill>
              </a:rPr>
              <a:t> </a:t>
            </a:r>
            <a:r>
              <a:rPr lang="en-US" sz="2800" b="1" dirty="0" smtClean="0">
                <a:solidFill>
                  <a:srgbClr val="C00000"/>
                </a:solidFill>
              </a:rPr>
              <a:t>Asset </a:t>
            </a:r>
            <a:r>
              <a:rPr lang="en-US" sz="2800" b="1" dirty="0">
                <a:solidFill>
                  <a:srgbClr val="C00000"/>
                </a:solidFill>
              </a:rPr>
              <a:t>Classification, Provisioning </a:t>
            </a:r>
            <a:r>
              <a:rPr lang="en-US" sz="2800" b="1" dirty="0" smtClean="0">
                <a:solidFill>
                  <a:srgbClr val="C00000"/>
                </a:solidFill>
              </a:rPr>
              <a:t>of Advances </a:t>
            </a:r>
            <a:r>
              <a:rPr lang="en-US" sz="2800" b="1" dirty="0">
                <a:solidFill>
                  <a:srgbClr val="C00000"/>
                </a:solidFill>
              </a:rPr>
              <a:t>and Resolution of Stressed Assets</a:t>
            </a:r>
            <a:endParaRPr lang="en-IN" sz="2800" dirty="0">
              <a:solidFill>
                <a:srgbClr val="C00000"/>
              </a:solidFill>
            </a:endParaRPr>
          </a:p>
          <a:p>
            <a:pPr marL="449263" indent="-449263" fontAlgn="t">
              <a:buNone/>
            </a:pPr>
            <a:r>
              <a:rPr lang="en-US" sz="2800" dirty="0"/>
              <a:t> </a:t>
            </a:r>
            <a:r>
              <a:rPr lang="en-US" sz="2800" dirty="0" smtClean="0">
                <a:solidFill>
                  <a:srgbClr val="000066"/>
                </a:solidFill>
              </a:rPr>
              <a:t>a)  </a:t>
            </a:r>
            <a:r>
              <a:rPr lang="en-US" sz="2800" dirty="0" smtClean="0">
                <a:solidFill>
                  <a:srgbClr val="C00000"/>
                </a:solidFill>
              </a:rPr>
              <a:t>Has </a:t>
            </a:r>
            <a:r>
              <a:rPr lang="en-US" sz="2800" dirty="0">
                <a:solidFill>
                  <a:srgbClr val="C00000"/>
                </a:solidFill>
              </a:rPr>
              <a:t>the branch identified and </a:t>
            </a:r>
            <a:r>
              <a:rPr lang="en-US" sz="2800" dirty="0" smtClean="0">
                <a:solidFill>
                  <a:srgbClr val="C00000"/>
                </a:solidFill>
              </a:rPr>
              <a:t>classified </a:t>
            </a:r>
            <a:r>
              <a:rPr lang="en-US" sz="2800" dirty="0">
                <a:solidFill>
                  <a:srgbClr val="C00000"/>
                </a:solidFill>
              </a:rPr>
              <a:t>advances into standard / </a:t>
            </a:r>
            <a:r>
              <a:rPr lang="en-US" sz="2800" dirty="0" smtClean="0">
                <a:solidFill>
                  <a:srgbClr val="C00000"/>
                </a:solidFill>
              </a:rPr>
              <a:t>    </a:t>
            </a:r>
            <a:r>
              <a:rPr lang="en-US" sz="2800" dirty="0">
                <a:solidFill>
                  <a:srgbClr val="C00000"/>
                </a:solidFill>
              </a:rPr>
              <a:t>substandard / doubtful / loss assets </a:t>
            </a:r>
            <a:r>
              <a:rPr lang="en-US" sz="2800" dirty="0" smtClean="0">
                <a:solidFill>
                  <a:srgbClr val="C00000"/>
                </a:solidFill>
              </a:rPr>
              <a:t>through </a:t>
            </a:r>
            <a:r>
              <a:rPr lang="en-US" sz="2800" dirty="0">
                <a:solidFill>
                  <a:srgbClr val="C00000"/>
                </a:solidFill>
              </a:rPr>
              <a:t>the computer system</a:t>
            </a:r>
            <a:r>
              <a:rPr lang="en-US" sz="2800" dirty="0" smtClean="0">
                <a:solidFill>
                  <a:srgbClr val="C00000"/>
                </a:solidFill>
              </a:rPr>
              <a:t>,  </a:t>
            </a:r>
            <a:r>
              <a:rPr lang="en-US" sz="2800" dirty="0">
                <a:solidFill>
                  <a:srgbClr val="C00000"/>
                </a:solidFill>
              </a:rPr>
              <a:t>without manual intervention?</a:t>
            </a:r>
            <a:endParaRPr lang="en-IN" sz="2800" dirty="0">
              <a:solidFill>
                <a:srgbClr val="C00000"/>
              </a:solidFill>
            </a:endParaRPr>
          </a:p>
          <a:p>
            <a:pPr marL="449263" indent="-449263">
              <a:buNone/>
            </a:pPr>
            <a:r>
              <a:rPr lang="en-IN" sz="2800" dirty="0" smtClean="0">
                <a:solidFill>
                  <a:srgbClr val="000066"/>
                </a:solidFill>
              </a:rPr>
              <a:t>b</a:t>
            </a:r>
            <a:r>
              <a:rPr lang="en-IN" sz="2800" dirty="0">
                <a:solidFill>
                  <a:srgbClr val="000066"/>
                </a:solidFill>
              </a:rPr>
              <a:t>) </a:t>
            </a:r>
            <a:r>
              <a:rPr lang="en-IN" sz="2800" dirty="0" smtClean="0">
                <a:solidFill>
                  <a:srgbClr val="C00000"/>
                </a:solidFill>
              </a:rPr>
              <a:t>   </a:t>
            </a:r>
            <a:r>
              <a:rPr lang="en-US" sz="2800" dirty="0" smtClean="0">
                <a:solidFill>
                  <a:srgbClr val="C00000"/>
                </a:solidFill>
              </a:rPr>
              <a:t>Is </a:t>
            </a:r>
            <a:r>
              <a:rPr lang="en-US" sz="2800" dirty="0">
                <a:solidFill>
                  <a:srgbClr val="C00000"/>
                </a:solidFill>
              </a:rPr>
              <a:t>this identification &amp; classification </a:t>
            </a:r>
            <a:r>
              <a:rPr lang="en-US" sz="2800" dirty="0" smtClean="0">
                <a:solidFill>
                  <a:srgbClr val="C00000"/>
                </a:solidFill>
              </a:rPr>
              <a:t>in line </a:t>
            </a:r>
            <a:r>
              <a:rPr lang="en-US" sz="2800" dirty="0">
                <a:solidFill>
                  <a:srgbClr val="C00000"/>
                </a:solidFill>
              </a:rPr>
              <a:t>with the norms prescribed by </a:t>
            </a:r>
            <a:r>
              <a:rPr lang="en-US" sz="2800" dirty="0" smtClean="0">
                <a:solidFill>
                  <a:srgbClr val="C00000"/>
                </a:solidFill>
              </a:rPr>
              <a:t>the Reserve </a:t>
            </a:r>
            <a:r>
              <a:rPr lang="en-US" sz="2800" dirty="0">
                <a:solidFill>
                  <a:srgbClr val="C00000"/>
                </a:solidFill>
              </a:rPr>
              <a:t>Bank of India</a:t>
            </a:r>
            <a:endParaRPr lang="en-IN" sz="2800" dirty="0">
              <a:solidFill>
                <a:srgbClr val="C00000"/>
              </a:solidFill>
            </a:endParaRPr>
          </a:p>
        </p:txBody>
      </p:sp>
      <p:sp>
        <p:nvSpPr>
          <p:cNvPr id="4" name="Footer Placeholder 3"/>
          <p:cNvSpPr>
            <a:spLocks noGrp="1"/>
          </p:cNvSpPr>
          <p:nvPr>
            <p:ph type="ftr" sz="quarter" idx="11"/>
          </p:nvPr>
        </p:nvSpPr>
        <p:spPr/>
        <p:txBody>
          <a:bodyPr/>
          <a:lstStyle/>
          <a:p>
            <a:r>
              <a:rPr lang="en-US" smtClean="0"/>
              <a:t>CA. SHRINIWAS Y. JOSHI</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35</a:t>
            </a:fld>
            <a:endParaRPr lang="en-US" dirty="0"/>
          </a:p>
        </p:txBody>
      </p:sp>
    </p:spTree>
    <p:extLst>
      <p:ext uri="{BB962C8B-B14F-4D97-AF65-F5344CB8AC3E}">
        <p14:creationId xmlns:p14="http://schemas.microsoft.com/office/powerpoint/2010/main" val="199549210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1254" y="286606"/>
            <a:ext cx="8894430" cy="756132"/>
          </a:xfrm>
        </p:spPr>
        <p:txBody>
          <a:bodyPr>
            <a:normAutofit fontScale="90000"/>
          </a:bodyPr>
          <a:lstStyle/>
          <a:p>
            <a:r>
              <a:rPr lang="en-US" dirty="0">
                <a:solidFill>
                  <a:srgbClr val="000066"/>
                </a:solidFill>
                <a:latin typeface="Arial Rounded MT Bold" pitchFamily="34" charset="0"/>
              </a:rPr>
              <a:t/>
            </a:r>
            <a:br>
              <a:rPr lang="en-US" dirty="0">
                <a:solidFill>
                  <a:srgbClr val="000066"/>
                </a:solidFill>
                <a:latin typeface="Arial Rounded MT Bold" pitchFamily="34" charset="0"/>
              </a:rPr>
            </a:br>
            <a:r>
              <a:rPr lang="en-US" sz="3600" dirty="0">
                <a:solidFill>
                  <a:srgbClr val="000066"/>
                </a:solidFill>
                <a:latin typeface="Arial Rounded MT Bold" pitchFamily="34" charset="0"/>
              </a:rPr>
              <a:t>I – Assets  5. Advances </a:t>
            </a:r>
            <a:r>
              <a:rPr lang="en-US" sz="3600" b="1" dirty="0">
                <a:solidFill>
                  <a:srgbClr val="000066"/>
                </a:solidFill>
                <a:latin typeface="Arial Rounded MT Bold" panose="020F0704030504030204" pitchFamily="34" charset="0"/>
                <a:ea typeface="Times New Roman" panose="02020603050405020304" pitchFamily="18" charset="0"/>
              </a:rPr>
              <a:t>General Instructions</a:t>
            </a:r>
            <a:endParaRPr lang="en-IN" sz="3600" dirty="0">
              <a:solidFill>
                <a:srgbClr val="000066"/>
              </a:solidFill>
            </a:endParaRPr>
          </a:p>
        </p:txBody>
      </p:sp>
      <p:sp>
        <p:nvSpPr>
          <p:cNvPr id="3" name="Content Placeholder 2"/>
          <p:cNvSpPr>
            <a:spLocks noGrp="1"/>
          </p:cNvSpPr>
          <p:nvPr>
            <p:ph idx="1"/>
          </p:nvPr>
        </p:nvSpPr>
        <p:spPr>
          <a:xfrm>
            <a:off x="891254" y="1331495"/>
            <a:ext cx="8493378" cy="4716378"/>
          </a:xfrm>
        </p:spPr>
        <p:txBody>
          <a:bodyPr>
            <a:normAutofit/>
          </a:bodyPr>
          <a:lstStyle/>
          <a:p>
            <a:pPr marL="0" indent="449263" fontAlgn="t">
              <a:buNone/>
            </a:pPr>
            <a:endParaRPr lang="en-IN" dirty="0"/>
          </a:p>
          <a:p>
            <a:pPr marL="546100" lvl="0" indent="-514350">
              <a:buNone/>
            </a:pPr>
            <a:r>
              <a:rPr lang="en-US" sz="2800" dirty="0" smtClean="0">
                <a:solidFill>
                  <a:srgbClr val="000066"/>
                </a:solidFill>
              </a:rPr>
              <a:t>(</a:t>
            </a:r>
            <a:r>
              <a:rPr lang="en-US" sz="2800" dirty="0">
                <a:solidFill>
                  <a:srgbClr val="000066"/>
                </a:solidFill>
              </a:rPr>
              <a:t>c) </a:t>
            </a:r>
            <a:r>
              <a:rPr lang="en-US" sz="2800" dirty="0">
                <a:solidFill>
                  <a:srgbClr val="C00000"/>
                </a:solidFill>
                <a:highlight>
                  <a:srgbClr val="FFFF00"/>
                </a:highlight>
              </a:rPr>
              <a:t>Whether the branch is </a:t>
            </a:r>
            <a:r>
              <a:rPr lang="en-US" sz="2800" dirty="0" smtClean="0">
                <a:solidFill>
                  <a:srgbClr val="C00000"/>
                </a:solidFill>
                <a:highlight>
                  <a:srgbClr val="FFFF00"/>
                </a:highlight>
              </a:rPr>
              <a:t>following the    </a:t>
            </a:r>
            <a:r>
              <a:rPr lang="en-US" sz="2800" dirty="0">
                <a:solidFill>
                  <a:srgbClr val="C00000"/>
                </a:solidFill>
                <a:highlight>
                  <a:srgbClr val="FFFF00"/>
                </a:highlight>
              </a:rPr>
              <a:t>system    of    classifying  </a:t>
            </a:r>
            <a:r>
              <a:rPr lang="en-US" sz="2800" dirty="0" smtClean="0">
                <a:solidFill>
                  <a:srgbClr val="C00000"/>
                </a:solidFill>
                <a:highlight>
                  <a:srgbClr val="FFFF00"/>
                </a:highlight>
              </a:rPr>
              <a:t>the account  </a:t>
            </a:r>
            <a:r>
              <a:rPr lang="en-US" sz="2800" dirty="0">
                <a:solidFill>
                  <a:srgbClr val="C00000"/>
                </a:solidFill>
                <a:highlight>
                  <a:srgbClr val="FFFF00"/>
                </a:highlight>
              </a:rPr>
              <a:t>into SMA-0, SMA-1, </a:t>
            </a:r>
            <a:r>
              <a:rPr lang="en-US" sz="2800" dirty="0" smtClean="0">
                <a:solidFill>
                  <a:srgbClr val="C00000"/>
                </a:solidFill>
                <a:highlight>
                  <a:srgbClr val="FFFF00"/>
                </a:highlight>
              </a:rPr>
              <a:t>and    </a:t>
            </a:r>
            <a:r>
              <a:rPr lang="en-US" sz="2800" dirty="0">
                <a:solidFill>
                  <a:srgbClr val="C00000"/>
                </a:solidFill>
                <a:highlight>
                  <a:srgbClr val="FFFF00"/>
                </a:highlight>
              </a:rPr>
              <a:t>SMA-2</a:t>
            </a:r>
            <a:r>
              <a:rPr lang="en-US" sz="2800" dirty="0">
                <a:solidFill>
                  <a:srgbClr val="C00000"/>
                </a:solidFill>
              </a:rPr>
              <a:t>. Whether the auditor disagrees with the branch classification of advances into standard </a:t>
            </a:r>
            <a:r>
              <a:rPr lang="en-US" sz="2800" dirty="0">
                <a:solidFill>
                  <a:srgbClr val="C00000"/>
                </a:solidFill>
                <a:highlight>
                  <a:srgbClr val="FFFF00"/>
                </a:highlight>
              </a:rPr>
              <a:t>(Including SMA-0, SMA-1, SMA-2) </a:t>
            </a:r>
            <a:r>
              <a:rPr lang="en-US" sz="2800" dirty="0">
                <a:solidFill>
                  <a:srgbClr val="C00000"/>
                </a:solidFill>
              </a:rPr>
              <a:t>/ sub-standard / doubtful / loss assets, the details of such advances with reasons should be </a:t>
            </a:r>
            <a:r>
              <a:rPr lang="en-US" sz="2800" dirty="0" smtClean="0">
                <a:solidFill>
                  <a:srgbClr val="C00000"/>
                </a:solidFill>
              </a:rPr>
              <a:t>given</a:t>
            </a:r>
          </a:p>
          <a:p>
            <a:pPr marL="546100" marR="59055" lvl="0" indent="-514350">
              <a:lnSpc>
                <a:spcPct val="100000"/>
              </a:lnSpc>
              <a:spcBef>
                <a:spcPts val="0"/>
              </a:spcBef>
              <a:spcAft>
                <a:spcPts val="0"/>
              </a:spcAft>
              <a:buClrTx/>
              <a:buSzTx/>
              <a:buNone/>
              <a:defRPr/>
            </a:pPr>
            <a:r>
              <a:rPr lang="en-IN" sz="2800" dirty="0" smtClean="0">
                <a:solidFill>
                  <a:srgbClr val="000066"/>
                </a:solidFill>
                <a:ea typeface="Times New Roman" panose="02020603050405020304" pitchFamily="18" charset="0"/>
                <a:cs typeface="Times New Roman" panose="02020603050405020304" pitchFamily="18" charset="0"/>
              </a:rPr>
              <a:t>(d</a:t>
            </a:r>
            <a:r>
              <a:rPr lang="en-IN" sz="2800" dirty="0">
                <a:solidFill>
                  <a:srgbClr val="000066"/>
                </a:solidFill>
                <a:ea typeface="Times New Roman" panose="02020603050405020304" pitchFamily="18" charset="0"/>
                <a:cs typeface="Times New Roman" panose="02020603050405020304" pitchFamily="18" charset="0"/>
              </a:rPr>
              <a:t>) </a:t>
            </a:r>
            <a:r>
              <a:rPr lang="en-US" sz="2800" dirty="0">
                <a:solidFill>
                  <a:srgbClr val="C00000"/>
                </a:solidFill>
              </a:rPr>
              <a:t>Also indicate whether required </a:t>
            </a:r>
            <a:r>
              <a:rPr lang="en-US" sz="2800" dirty="0" smtClean="0">
                <a:solidFill>
                  <a:srgbClr val="C00000"/>
                </a:solidFill>
              </a:rPr>
              <a:t>changes </a:t>
            </a:r>
            <a:r>
              <a:rPr lang="en-US" sz="2800" dirty="0">
                <a:solidFill>
                  <a:srgbClr val="C00000"/>
                </a:solidFill>
              </a:rPr>
              <a:t>have been incorporated/</a:t>
            </a:r>
            <a:r>
              <a:rPr lang="en-US" sz="2800" dirty="0">
                <a:solidFill>
                  <a:schemeClr val="tx1"/>
                </a:solidFill>
              </a:rPr>
              <a:t> </a:t>
            </a:r>
            <a:r>
              <a:rPr lang="en-US" sz="2800" dirty="0" smtClean="0">
                <a:solidFill>
                  <a:srgbClr val="C00000"/>
                </a:solidFill>
              </a:rPr>
              <a:t>suggested </a:t>
            </a:r>
            <a:r>
              <a:rPr lang="en-US" sz="2800" dirty="0">
                <a:solidFill>
                  <a:srgbClr val="C00000"/>
                </a:solidFill>
              </a:rPr>
              <a:t>in the Memorandum of </a:t>
            </a:r>
            <a:r>
              <a:rPr lang="en-US" sz="2800" dirty="0" smtClean="0">
                <a:solidFill>
                  <a:srgbClr val="C00000"/>
                </a:solidFill>
              </a:rPr>
              <a:t>Changes</a:t>
            </a:r>
            <a:r>
              <a:rPr lang="en-US" sz="2800" dirty="0">
                <a:solidFill>
                  <a:srgbClr val="C00000"/>
                </a:solidFill>
              </a:rPr>
              <a:t>.</a:t>
            </a:r>
            <a:endParaRPr lang="en-IN" sz="2800" dirty="0">
              <a:solidFill>
                <a:srgbClr val="C00000"/>
              </a:solidFill>
            </a:endParaRPr>
          </a:p>
          <a:p>
            <a:pPr lvl="0"/>
            <a:endParaRPr lang="en-US" sz="2800" dirty="0"/>
          </a:p>
        </p:txBody>
      </p:sp>
      <p:sp>
        <p:nvSpPr>
          <p:cNvPr id="4" name="Footer Placeholder 3"/>
          <p:cNvSpPr>
            <a:spLocks noGrp="1"/>
          </p:cNvSpPr>
          <p:nvPr>
            <p:ph type="ftr" sz="quarter" idx="11"/>
          </p:nvPr>
        </p:nvSpPr>
        <p:spPr/>
        <p:txBody>
          <a:bodyPr/>
          <a:lstStyle/>
          <a:p>
            <a:r>
              <a:rPr lang="en-US" smtClean="0"/>
              <a:t>CA. SHRINIWAS Y. JOSHI</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36</a:t>
            </a:fld>
            <a:endParaRPr lang="en-US" dirty="0"/>
          </a:p>
        </p:txBody>
      </p:sp>
    </p:spTree>
    <p:extLst>
      <p:ext uri="{BB962C8B-B14F-4D97-AF65-F5344CB8AC3E}">
        <p14:creationId xmlns:p14="http://schemas.microsoft.com/office/powerpoint/2010/main" val="171817713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1254" y="286606"/>
            <a:ext cx="8894430" cy="756132"/>
          </a:xfrm>
        </p:spPr>
        <p:txBody>
          <a:bodyPr>
            <a:normAutofit fontScale="90000"/>
          </a:bodyPr>
          <a:lstStyle/>
          <a:p>
            <a:r>
              <a:rPr lang="en-US" dirty="0">
                <a:solidFill>
                  <a:srgbClr val="000066"/>
                </a:solidFill>
                <a:latin typeface="Arial Rounded MT Bold" pitchFamily="34" charset="0"/>
              </a:rPr>
              <a:t/>
            </a:r>
            <a:br>
              <a:rPr lang="en-US" dirty="0">
                <a:solidFill>
                  <a:srgbClr val="000066"/>
                </a:solidFill>
                <a:latin typeface="Arial Rounded MT Bold" pitchFamily="34" charset="0"/>
              </a:rPr>
            </a:br>
            <a:r>
              <a:rPr lang="en-US" sz="3600" dirty="0">
                <a:solidFill>
                  <a:srgbClr val="000066"/>
                </a:solidFill>
                <a:latin typeface="Arial Rounded MT Bold" pitchFamily="34" charset="0"/>
              </a:rPr>
              <a:t>I – Assets  5. Advances </a:t>
            </a:r>
            <a:r>
              <a:rPr lang="en-US" sz="3600" b="1" dirty="0">
                <a:solidFill>
                  <a:srgbClr val="000066"/>
                </a:solidFill>
                <a:latin typeface="Arial Rounded MT Bold" panose="020F0704030504030204" pitchFamily="34" charset="0"/>
                <a:ea typeface="Times New Roman" panose="02020603050405020304" pitchFamily="18" charset="0"/>
              </a:rPr>
              <a:t>General Instructions</a:t>
            </a:r>
            <a:endParaRPr lang="en-IN" sz="3600" dirty="0">
              <a:solidFill>
                <a:srgbClr val="000066"/>
              </a:solidFill>
            </a:endParaRPr>
          </a:p>
        </p:txBody>
      </p:sp>
      <p:sp>
        <p:nvSpPr>
          <p:cNvPr id="3" name="Content Placeholder 2"/>
          <p:cNvSpPr>
            <a:spLocks noGrp="1"/>
          </p:cNvSpPr>
          <p:nvPr>
            <p:ph idx="1"/>
          </p:nvPr>
        </p:nvSpPr>
        <p:spPr>
          <a:xfrm>
            <a:off x="891254" y="1331495"/>
            <a:ext cx="8493378" cy="4716378"/>
          </a:xfrm>
        </p:spPr>
        <p:txBody>
          <a:bodyPr>
            <a:normAutofit/>
          </a:bodyPr>
          <a:lstStyle/>
          <a:p>
            <a:pPr marL="0" indent="449263" fontAlgn="t">
              <a:buNone/>
            </a:pPr>
            <a:endParaRPr lang="en-IN" dirty="0"/>
          </a:p>
          <a:p>
            <a:pPr marL="352425" lvl="0" indent="-352425">
              <a:buNone/>
            </a:pPr>
            <a:r>
              <a:rPr lang="en-US" sz="2800" dirty="0">
                <a:solidFill>
                  <a:srgbClr val="000066"/>
                </a:solidFill>
              </a:rPr>
              <a:t>e) </a:t>
            </a:r>
            <a:r>
              <a:rPr lang="en-US" sz="2800" dirty="0">
                <a:solidFill>
                  <a:srgbClr val="C00000"/>
                </a:solidFill>
                <a:highlight>
                  <a:srgbClr val="00FFFF"/>
                </a:highlight>
              </a:rPr>
              <a:t>List the accounts (with </a:t>
            </a:r>
            <a:r>
              <a:rPr lang="en-US" sz="2800" dirty="0" smtClean="0">
                <a:solidFill>
                  <a:srgbClr val="C00000"/>
                </a:solidFill>
                <a:highlight>
                  <a:srgbClr val="00FFFF"/>
                </a:highlight>
              </a:rPr>
              <a:t>outstanding in </a:t>
            </a:r>
            <a:r>
              <a:rPr lang="en-US" sz="2800" dirty="0">
                <a:solidFill>
                  <a:srgbClr val="C00000"/>
                </a:solidFill>
                <a:highlight>
                  <a:srgbClr val="00FFFF"/>
                </a:highlight>
              </a:rPr>
              <a:t>excess of </a:t>
            </a:r>
            <a:r>
              <a:rPr lang="en-US" sz="2800" dirty="0" err="1">
                <a:solidFill>
                  <a:srgbClr val="C00000"/>
                </a:solidFill>
                <a:highlight>
                  <a:srgbClr val="00FFFF"/>
                </a:highlight>
              </a:rPr>
              <a:t>Rs</a:t>
            </a:r>
            <a:r>
              <a:rPr lang="en-US" sz="2800" dirty="0">
                <a:solidFill>
                  <a:srgbClr val="C00000"/>
                </a:solidFill>
                <a:highlight>
                  <a:srgbClr val="00FFFF"/>
                </a:highlight>
              </a:rPr>
              <a:t>. 10.00 crore) </a:t>
            </a:r>
            <a:r>
              <a:rPr lang="en-US" sz="2800" dirty="0" smtClean="0">
                <a:solidFill>
                  <a:srgbClr val="C00000"/>
                </a:solidFill>
                <a:highlight>
                  <a:srgbClr val="00FFFF"/>
                </a:highlight>
              </a:rPr>
              <a:t>which have  </a:t>
            </a:r>
            <a:r>
              <a:rPr lang="en-US" sz="2800" dirty="0">
                <a:solidFill>
                  <a:srgbClr val="C00000"/>
                </a:solidFill>
                <a:highlight>
                  <a:srgbClr val="00FFFF"/>
                </a:highlight>
              </a:rPr>
              <a:t>either  been  downgraded  </a:t>
            </a:r>
            <a:r>
              <a:rPr lang="en-US" sz="2800" dirty="0" smtClean="0">
                <a:solidFill>
                  <a:srgbClr val="C00000"/>
                </a:solidFill>
                <a:highlight>
                  <a:srgbClr val="00FFFF"/>
                </a:highlight>
              </a:rPr>
              <a:t>or     </a:t>
            </a:r>
            <a:r>
              <a:rPr lang="en-US" sz="2800" dirty="0">
                <a:solidFill>
                  <a:srgbClr val="C00000"/>
                </a:solidFill>
                <a:highlight>
                  <a:srgbClr val="00FFFF"/>
                </a:highlight>
              </a:rPr>
              <a:t>upgraded   with   regard   to   </a:t>
            </a:r>
            <a:r>
              <a:rPr lang="en-US" sz="2800" dirty="0" smtClean="0">
                <a:solidFill>
                  <a:srgbClr val="C00000"/>
                </a:solidFill>
                <a:highlight>
                  <a:srgbClr val="00FFFF"/>
                </a:highlight>
              </a:rPr>
              <a:t>their classification   </a:t>
            </a:r>
            <a:r>
              <a:rPr lang="en-US" sz="2800" dirty="0">
                <a:solidFill>
                  <a:srgbClr val="C00000"/>
                </a:solidFill>
                <a:highlight>
                  <a:srgbClr val="00FFFF"/>
                </a:highlight>
              </a:rPr>
              <a:t>as Non-Performing </a:t>
            </a:r>
            <a:r>
              <a:rPr lang="en-IN" sz="2800" dirty="0">
                <a:solidFill>
                  <a:srgbClr val="C00000"/>
                </a:solidFill>
                <a:highlight>
                  <a:srgbClr val="00FFFF"/>
                </a:highlight>
              </a:rPr>
              <a:t> </a:t>
            </a:r>
            <a:r>
              <a:rPr lang="en-US" sz="2800" dirty="0" smtClean="0">
                <a:solidFill>
                  <a:srgbClr val="C00000"/>
                </a:solidFill>
                <a:highlight>
                  <a:srgbClr val="00FFFF"/>
                </a:highlight>
              </a:rPr>
              <a:t>Asset </a:t>
            </a:r>
            <a:r>
              <a:rPr lang="en-US" sz="2800" dirty="0">
                <a:solidFill>
                  <a:srgbClr val="C00000"/>
                </a:solidFill>
                <a:highlight>
                  <a:srgbClr val="00FFFF"/>
                </a:highlight>
              </a:rPr>
              <a:t>or Standard Asset during </a:t>
            </a:r>
            <a:r>
              <a:rPr lang="en-US" sz="2800" dirty="0" smtClean="0">
                <a:solidFill>
                  <a:srgbClr val="C00000"/>
                </a:solidFill>
                <a:highlight>
                  <a:srgbClr val="00FFFF"/>
                </a:highlight>
              </a:rPr>
              <a:t>the year </a:t>
            </a:r>
            <a:r>
              <a:rPr lang="en-US" sz="2800" dirty="0">
                <a:solidFill>
                  <a:srgbClr val="C00000"/>
                </a:solidFill>
                <a:highlight>
                  <a:srgbClr val="00FFFF"/>
                </a:highlight>
              </a:rPr>
              <a:t>and the reason thereof</a:t>
            </a:r>
            <a:r>
              <a:rPr lang="en-US" sz="2800" dirty="0" smtClean="0">
                <a:solidFill>
                  <a:srgbClr val="C00000"/>
                </a:solidFill>
                <a:highlight>
                  <a:srgbClr val="00FFFF"/>
                </a:highlight>
              </a:rPr>
              <a:t>.</a:t>
            </a:r>
          </a:p>
          <a:p>
            <a:pPr marL="352425" indent="-352425">
              <a:buNone/>
            </a:pPr>
            <a:r>
              <a:rPr lang="en-IN" sz="2800" dirty="0">
                <a:solidFill>
                  <a:srgbClr val="000066"/>
                </a:solidFill>
                <a:ea typeface="Times New Roman" panose="02020603050405020304" pitchFamily="18" charset="0"/>
                <a:cs typeface="Times New Roman" panose="02020603050405020304" pitchFamily="18" charset="0"/>
              </a:rPr>
              <a:t>f) </a:t>
            </a:r>
            <a:r>
              <a:rPr lang="en-US" sz="2800" dirty="0">
                <a:solidFill>
                  <a:srgbClr val="C00000"/>
                </a:solidFill>
                <a:highlight>
                  <a:srgbClr val="00FFFF"/>
                </a:highlight>
              </a:rPr>
              <a:t>Whether RBI guidelines on</a:t>
            </a:r>
            <a:r>
              <a:rPr lang="en-IN" sz="2800" dirty="0">
                <a:solidFill>
                  <a:srgbClr val="C00000"/>
                </a:solidFill>
                <a:highlight>
                  <a:srgbClr val="00FFFF"/>
                </a:highlight>
              </a:rPr>
              <a:t> </a:t>
            </a:r>
            <a:r>
              <a:rPr lang="en-US" sz="2800" dirty="0" smtClean="0">
                <a:solidFill>
                  <a:srgbClr val="C00000"/>
                </a:solidFill>
                <a:highlight>
                  <a:srgbClr val="00FFFF"/>
                </a:highlight>
              </a:rPr>
              <a:t>income recognition </a:t>
            </a:r>
            <a:r>
              <a:rPr lang="en-US" sz="2800" dirty="0">
                <a:solidFill>
                  <a:srgbClr val="C00000"/>
                </a:solidFill>
                <a:highlight>
                  <a:srgbClr val="00FFFF"/>
                </a:highlight>
              </a:rPr>
              <a:t>and</a:t>
            </a:r>
            <a:r>
              <a:rPr lang="en-IN" sz="2800" dirty="0">
                <a:solidFill>
                  <a:srgbClr val="C00000"/>
                </a:solidFill>
                <a:highlight>
                  <a:srgbClr val="00FFFF"/>
                </a:highlight>
              </a:rPr>
              <a:t> </a:t>
            </a:r>
            <a:r>
              <a:rPr lang="en-US" sz="2800" dirty="0">
                <a:solidFill>
                  <a:srgbClr val="C00000"/>
                </a:solidFill>
                <a:highlight>
                  <a:srgbClr val="00FFFF"/>
                </a:highlight>
              </a:rPr>
              <a:t>provisioning have been</a:t>
            </a:r>
            <a:endParaRPr lang="en-IN" sz="2800" dirty="0">
              <a:solidFill>
                <a:srgbClr val="C00000"/>
              </a:solidFill>
              <a:highlight>
                <a:srgbClr val="00FFFF"/>
              </a:highlight>
            </a:endParaRPr>
          </a:p>
          <a:p>
            <a:endParaRPr lang="en-US" sz="2400" dirty="0"/>
          </a:p>
          <a:p>
            <a:pPr lvl="0"/>
            <a:endParaRPr lang="en-US" sz="2800" dirty="0"/>
          </a:p>
        </p:txBody>
      </p:sp>
      <p:sp>
        <p:nvSpPr>
          <p:cNvPr id="4" name="Footer Placeholder 3"/>
          <p:cNvSpPr>
            <a:spLocks noGrp="1"/>
          </p:cNvSpPr>
          <p:nvPr>
            <p:ph type="ftr" sz="quarter" idx="11"/>
          </p:nvPr>
        </p:nvSpPr>
        <p:spPr/>
        <p:txBody>
          <a:bodyPr/>
          <a:lstStyle/>
          <a:p>
            <a:r>
              <a:rPr lang="en-US" smtClean="0"/>
              <a:t>CA. SHRINIWAS Y. JOSHI</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37</a:t>
            </a:fld>
            <a:endParaRPr lang="en-US" dirty="0"/>
          </a:p>
        </p:txBody>
      </p:sp>
    </p:spTree>
    <p:extLst>
      <p:ext uri="{BB962C8B-B14F-4D97-AF65-F5344CB8AC3E}">
        <p14:creationId xmlns:p14="http://schemas.microsoft.com/office/powerpoint/2010/main" val="279066193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1254" y="286606"/>
            <a:ext cx="8894430" cy="756132"/>
          </a:xfrm>
        </p:spPr>
        <p:txBody>
          <a:bodyPr>
            <a:normAutofit fontScale="90000"/>
          </a:bodyPr>
          <a:lstStyle/>
          <a:p>
            <a:r>
              <a:rPr lang="en-US" dirty="0">
                <a:solidFill>
                  <a:srgbClr val="000066"/>
                </a:solidFill>
                <a:latin typeface="Arial Rounded MT Bold" pitchFamily="34" charset="0"/>
              </a:rPr>
              <a:t/>
            </a:r>
            <a:br>
              <a:rPr lang="en-US" dirty="0">
                <a:solidFill>
                  <a:srgbClr val="000066"/>
                </a:solidFill>
                <a:latin typeface="Arial Rounded MT Bold" pitchFamily="34" charset="0"/>
              </a:rPr>
            </a:br>
            <a:r>
              <a:rPr lang="en-US" sz="3600" dirty="0">
                <a:solidFill>
                  <a:srgbClr val="000066"/>
                </a:solidFill>
                <a:latin typeface="Arial Rounded MT Bold" pitchFamily="34" charset="0"/>
              </a:rPr>
              <a:t>I – Assets  5. Advances </a:t>
            </a:r>
            <a:r>
              <a:rPr lang="en-US" sz="3600" b="1" dirty="0">
                <a:solidFill>
                  <a:srgbClr val="000066"/>
                </a:solidFill>
                <a:latin typeface="Arial Rounded MT Bold" panose="020F0704030504030204" pitchFamily="34" charset="0"/>
                <a:ea typeface="Times New Roman" panose="02020603050405020304" pitchFamily="18" charset="0"/>
              </a:rPr>
              <a:t>General Instructions</a:t>
            </a:r>
            <a:endParaRPr lang="en-IN" sz="3600" dirty="0">
              <a:solidFill>
                <a:srgbClr val="000066"/>
              </a:solidFill>
            </a:endParaRPr>
          </a:p>
        </p:txBody>
      </p:sp>
      <p:sp>
        <p:nvSpPr>
          <p:cNvPr id="3" name="Content Placeholder 2"/>
          <p:cNvSpPr>
            <a:spLocks noGrp="1"/>
          </p:cNvSpPr>
          <p:nvPr>
            <p:ph idx="1"/>
          </p:nvPr>
        </p:nvSpPr>
        <p:spPr>
          <a:xfrm>
            <a:off x="891254" y="1331495"/>
            <a:ext cx="8493378" cy="4716378"/>
          </a:xfrm>
        </p:spPr>
        <p:txBody>
          <a:bodyPr>
            <a:normAutofit/>
          </a:bodyPr>
          <a:lstStyle/>
          <a:p>
            <a:pPr marL="0" indent="449263" fontAlgn="t">
              <a:buNone/>
            </a:pPr>
            <a:endParaRPr lang="en-IN" dirty="0"/>
          </a:p>
          <a:p>
            <a:pPr marL="546100" indent="-546100" fontAlgn="t">
              <a:buNone/>
            </a:pPr>
            <a:r>
              <a:rPr lang="en-US" sz="2400" b="1" dirty="0">
                <a:solidFill>
                  <a:srgbClr val="000066"/>
                </a:solidFill>
              </a:rPr>
              <a:t>(</a:t>
            </a:r>
            <a:r>
              <a:rPr lang="en-US" sz="2800" b="1" dirty="0" smtClean="0">
                <a:solidFill>
                  <a:srgbClr val="000066"/>
                </a:solidFill>
              </a:rPr>
              <a:t>ii)</a:t>
            </a:r>
            <a:r>
              <a:rPr lang="en-IN" sz="2800" dirty="0">
                <a:solidFill>
                  <a:srgbClr val="000066"/>
                </a:solidFill>
              </a:rPr>
              <a:t> </a:t>
            </a:r>
            <a:r>
              <a:rPr lang="en-US" sz="2600" dirty="0" smtClean="0">
                <a:solidFill>
                  <a:srgbClr val="000066"/>
                </a:solidFill>
              </a:rPr>
              <a:t>a</a:t>
            </a:r>
            <a:r>
              <a:rPr lang="en-US" sz="2600" dirty="0">
                <a:solidFill>
                  <a:srgbClr val="000066"/>
                </a:solidFill>
              </a:rPr>
              <a:t>) </a:t>
            </a:r>
            <a:r>
              <a:rPr lang="en-US" sz="2600" dirty="0">
                <a:solidFill>
                  <a:srgbClr val="C00000"/>
                </a:solidFill>
              </a:rPr>
              <a:t>Whether the branch has </a:t>
            </a:r>
            <a:r>
              <a:rPr lang="en-US" sz="2600" dirty="0" smtClean="0">
                <a:solidFill>
                  <a:srgbClr val="C00000"/>
                </a:solidFill>
              </a:rPr>
              <a:t>reported  accounts restructured or rephased   </a:t>
            </a:r>
            <a:r>
              <a:rPr lang="en-US" sz="2600" dirty="0">
                <a:solidFill>
                  <a:srgbClr val="C00000"/>
                </a:solidFill>
              </a:rPr>
              <a:t>during   the   year   </a:t>
            </a:r>
            <a:r>
              <a:rPr lang="en-US" sz="2600" dirty="0" smtClean="0">
                <a:solidFill>
                  <a:srgbClr val="C00000"/>
                </a:solidFill>
              </a:rPr>
              <a:t>to  </a:t>
            </a:r>
            <a:r>
              <a:rPr lang="en-US" sz="2600" dirty="0">
                <a:solidFill>
                  <a:srgbClr val="C00000"/>
                </a:solidFill>
              </a:rPr>
              <a:t>Controlling   Authority  </a:t>
            </a:r>
            <a:r>
              <a:rPr lang="en-US" sz="2600" dirty="0" smtClean="0">
                <a:solidFill>
                  <a:srgbClr val="C00000"/>
                </a:solidFill>
              </a:rPr>
              <a:t>of the bank</a:t>
            </a:r>
            <a:r>
              <a:rPr lang="en-US" sz="2600" dirty="0">
                <a:solidFill>
                  <a:srgbClr val="C00000"/>
                </a:solidFill>
              </a:rPr>
              <a:t>?</a:t>
            </a:r>
            <a:endParaRPr lang="en-IN" sz="2600" dirty="0">
              <a:solidFill>
                <a:srgbClr val="C00000"/>
              </a:solidFill>
            </a:endParaRPr>
          </a:p>
          <a:p>
            <a:pPr marL="722313" indent="-369888" fontAlgn="t">
              <a:buNone/>
            </a:pPr>
            <a:r>
              <a:rPr lang="en-IN" sz="2600" dirty="0" smtClean="0">
                <a:solidFill>
                  <a:srgbClr val="000066"/>
                </a:solidFill>
              </a:rPr>
              <a:t>b</a:t>
            </a:r>
            <a:r>
              <a:rPr lang="en-IN" sz="2600" dirty="0">
                <a:solidFill>
                  <a:srgbClr val="000066"/>
                </a:solidFill>
              </a:rPr>
              <a:t>) </a:t>
            </a:r>
            <a:r>
              <a:rPr lang="en-US" sz="2600" dirty="0">
                <a:solidFill>
                  <a:srgbClr val="C00000"/>
                </a:solidFill>
              </a:rPr>
              <a:t>Whether the RBI Guidelines </a:t>
            </a:r>
            <a:r>
              <a:rPr lang="en-US" sz="2600" dirty="0" smtClean="0">
                <a:solidFill>
                  <a:srgbClr val="C00000"/>
                </a:solidFill>
              </a:rPr>
              <a:t>for restructuring  </a:t>
            </a:r>
            <a:r>
              <a:rPr lang="en-US" sz="2600" dirty="0">
                <a:solidFill>
                  <a:srgbClr val="C00000"/>
                </a:solidFill>
              </a:rPr>
              <a:t>on  all  such </a:t>
            </a:r>
            <a:r>
              <a:rPr lang="en-US" sz="2600" dirty="0" smtClean="0">
                <a:solidFill>
                  <a:srgbClr val="C00000"/>
                </a:solidFill>
              </a:rPr>
              <a:t>cases have </a:t>
            </a:r>
            <a:r>
              <a:rPr lang="en-US" sz="2600" dirty="0">
                <a:solidFill>
                  <a:srgbClr val="C00000"/>
                </a:solidFill>
              </a:rPr>
              <a:t>been followed</a:t>
            </a:r>
            <a:r>
              <a:rPr lang="en-US" sz="2600" dirty="0" smtClean="0">
                <a:solidFill>
                  <a:srgbClr val="C00000"/>
                </a:solidFill>
              </a:rPr>
              <a:t>.</a:t>
            </a:r>
          </a:p>
          <a:p>
            <a:pPr marL="625475" lvl="0" indent="-273050">
              <a:buNone/>
            </a:pPr>
            <a:r>
              <a:rPr lang="en-US" sz="2600" dirty="0">
                <a:solidFill>
                  <a:srgbClr val="000066"/>
                </a:solidFill>
                <a:highlight>
                  <a:srgbClr val="FFFF00"/>
                </a:highlight>
              </a:rPr>
              <a:t>c) </a:t>
            </a:r>
            <a:r>
              <a:rPr lang="en-US" sz="2600" dirty="0">
                <a:solidFill>
                  <a:srgbClr val="C00000"/>
                </a:solidFill>
                <a:highlight>
                  <a:srgbClr val="FFFF00"/>
                </a:highlight>
              </a:rPr>
              <a:t>Whether the branch </a:t>
            </a:r>
            <a:r>
              <a:rPr lang="en-US" sz="2600" dirty="0" smtClean="0">
                <a:solidFill>
                  <a:srgbClr val="C00000"/>
                </a:solidFill>
                <a:highlight>
                  <a:srgbClr val="FFFF00"/>
                </a:highlight>
              </a:rPr>
              <a:t>complies with  </a:t>
            </a:r>
            <a:r>
              <a:rPr lang="en-US" sz="2600" dirty="0">
                <a:solidFill>
                  <a:srgbClr val="C00000"/>
                </a:solidFill>
                <a:highlight>
                  <a:srgbClr val="FFFF00"/>
                </a:highlight>
              </a:rPr>
              <a:t>the  regulatory  stance   </a:t>
            </a:r>
            <a:r>
              <a:rPr lang="en-US" sz="2600" dirty="0" smtClean="0">
                <a:solidFill>
                  <a:srgbClr val="C00000"/>
                </a:solidFill>
                <a:highlight>
                  <a:srgbClr val="FFFF00"/>
                </a:highlight>
              </a:rPr>
              <a:t>for  </a:t>
            </a:r>
            <a:r>
              <a:rPr lang="en-US" sz="2600" dirty="0">
                <a:solidFill>
                  <a:srgbClr val="C00000"/>
                </a:solidFill>
                <a:highlight>
                  <a:srgbClr val="FFFF00"/>
                </a:highlight>
              </a:rPr>
              <a:t>resolution   of   </a:t>
            </a:r>
            <a:r>
              <a:rPr lang="en-US" sz="2600" dirty="0" smtClean="0">
                <a:solidFill>
                  <a:srgbClr val="C00000"/>
                </a:solidFill>
                <a:highlight>
                  <a:srgbClr val="FFFF00"/>
                </a:highlight>
              </a:rPr>
              <a:t>stressed assets,  </a:t>
            </a:r>
            <a:r>
              <a:rPr lang="en-US" sz="2600" dirty="0">
                <a:solidFill>
                  <a:srgbClr val="C00000"/>
                </a:solidFill>
                <a:highlight>
                  <a:srgbClr val="FFFF00"/>
                </a:highlight>
              </a:rPr>
              <a:t>including  the  compliance  </a:t>
            </a:r>
            <a:r>
              <a:rPr lang="en-US" sz="2600" dirty="0" smtClean="0">
                <a:solidFill>
                  <a:srgbClr val="C00000"/>
                </a:solidFill>
                <a:highlight>
                  <a:srgbClr val="FFFF00"/>
                </a:highlight>
              </a:rPr>
              <a:t>with  </a:t>
            </a:r>
            <a:r>
              <a:rPr lang="en-US" sz="2600" dirty="0">
                <a:solidFill>
                  <a:srgbClr val="C00000"/>
                </a:solidFill>
                <a:highlight>
                  <a:srgbClr val="FFFF00"/>
                </a:highlight>
              </a:rPr>
              <a:t>board  approved  policies  in </a:t>
            </a:r>
            <a:r>
              <a:rPr lang="en-US" sz="2600" dirty="0" smtClean="0">
                <a:solidFill>
                  <a:srgbClr val="C00000"/>
                </a:solidFill>
                <a:highlight>
                  <a:srgbClr val="FFFF00"/>
                </a:highlight>
              </a:rPr>
              <a:t>this regard, tracking/reporting of </a:t>
            </a:r>
            <a:r>
              <a:rPr lang="en-US" sz="2600" dirty="0">
                <a:solidFill>
                  <a:srgbClr val="C00000"/>
                </a:solidFill>
                <a:highlight>
                  <a:srgbClr val="FFFF00"/>
                </a:highlight>
              </a:rPr>
              <a:t>defaults  for  resolution </a:t>
            </a:r>
            <a:r>
              <a:rPr lang="en-US" sz="2600" dirty="0" smtClean="0">
                <a:solidFill>
                  <a:srgbClr val="C00000"/>
                </a:solidFill>
                <a:highlight>
                  <a:srgbClr val="FFFF00"/>
                </a:highlight>
              </a:rPr>
              <a:t>purposes  </a:t>
            </a:r>
            <a:r>
              <a:rPr lang="en-US" sz="2600" dirty="0">
                <a:solidFill>
                  <a:srgbClr val="C00000"/>
                </a:solidFill>
                <a:highlight>
                  <a:srgbClr val="FFFF00"/>
                </a:highlight>
              </a:rPr>
              <a:t>among others?</a:t>
            </a:r>
          </a:p>
          <a:p>
            <a:pPr marL="722313" indent="-369888" fontAlgn="t">
              <a:buNone/>
            </a:pPr>
            <a:endParaRPr lang="en-IN" sz="2800" dirty="0"/>
          </a:p>
          <a:p>
            <a:pPr lvl="0"/>
            <a:endParaRPr lang="en-US" sz="2800" dirty="0"/>
          </a:p>
        </p:txBody>
      </p:sp>
      <p:sp>
        <p:nvSpPr>
          <p:cNvPr id="4" name="Footer Placeholder 3"/>
          <p:cNvSpPr>
            <a:spLocks noGrp="1"/>
          </p:cNvSpPr>
          <p:nvPr>
            <p:ph type="ftr" sz="quarter" idx="11"/>
          </p:nvPr>
        </p:nvSpPr>
        <p:spPr/>
        <p:txBody>
          <a:bodyPr/>
          <a:lstStyle/>
          <a:p>
            <a:r>
              <a:rPr lang="en-US" smtClean="0"/>
              <a:t>CA. SHRINIWAS Y. JOSHI</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38</a:t>
            </a:fld>
            <a:endParaRPr lang="en-US" dirty="0"/>
          </a:p>
        </p:txBody>
      </p:sp>
    </p:spTree>
    <p:extLst>
      <p:ext uri="{BB962C8B-B14F-4D97-AF65-F5344CB8AC3E}">
        <p14:creationId xmlns:p14="http://schemas.microsoft.com/office/powerpoint/2010/main" val="49138833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1254" y="286606"/>
            <a:ext cx="8894430" cy="756132"/>
          </a:xfrm>
        </p:spPr>
        <p:txBody>
          <a:bodyPr>
            <a:normAutofit fontScale="90000"/>
          </a:bodyPr>
          <a:lstStyle/>
          <a:p>
            <a:r>
              <a:rPr lang="en-US" dirty="0">
                <a:solidFill>
                  <a:srgbClr val="000066"/>
                </a:solidFill>
                <a:latin typeface="Arial Rounded MT Bold" pitchFamily="34" charset="0"/>
              </a:rPr>
              <a:t/>
            </a:r>
            <a:br>
              <a:rPr lang="en-US" dirty="0">
                <a:solidFill>
                  <a:srgbClr val="000066"/>
                </a:solidFill>
                <a:latin typeface="Arial Rounded MT Bold" pitchFamily="34" charset="0"/>
              </a:rPr>
            </a:br>
            <a:r>
              <a:rPr lang="en-US" sz="3600" dirty="0">
                <a:solidFill>
                  <a:srgbClr val="000066"/>
                </a:solidFill>
                <a:latin typeface="Arial Rounded MT Bold" pitchFamily="34" charset="0"/>
              </a:rPr>
              <a:t>I – Assets  5. Advances </a:t>
            </a:r>
            <a:r>
              <a:rPr lang="en-US" sz="3600" b="1" dirty="0">
                <a:solidFill>
                  <a:srgbClr val="000066"/>
                </a:solidFill>
                <a:latin typeface="Arial Rounded MT Bold" panose="020F0704030504030204" pitchFamily="34" charset="0"/>
                <a:ea typeface="Times New Roman" panose="02020603050405020304" pitchFamily="18" charset="0"/>
              </a:rPr>
              <a:t>General Instructions</a:t>
            </a:r>
            <a:endParaRPr lang="en-IN" sz="3600" dirty="0">
              <a:solidFill>
                <a:srgbClr val="000066"/>
              </a:solidFill>
            </a:endParaRPr>
          </a:p>
        </p:txBody>
      </p:sp>
      <p:sp>
        <p:nvSpPr>
          <p:cNvPr id="3" name="Content Placeholder 2"/>
          <p:cNvSpPr>
            <a:spLocks noGrp="1"/>
          </p:cNvSpPr>
          <p:nvPr>
            <p:ph idx="1"/>
          </p:nvPr>
        </p:nvSpPr>
        <p:spPr>
          <a:xfrm>
            <a:off x="891254" y="1331495"/>
            <a:ext cx="8493378" cy="4716378"/>
          </a:xfrm>
        </p:spPr>
        <p:txBody>
          <a:bodyPr>
            <a:normAutofit fontScale="85000" lnSpcReduction="20000"/>
          </a:bodyPr>
          <a:lstStyle/>
          <a:p>
            <a:pPr marL="0" indent="449263" fontAlgn="t">
              <a:buNone/>
            </a:pPr>
            <a:endParaRPr lang="en-IN" dirty="0"/>
          </a:p>
          <a:p>
            <a:pPr marL="898525" lvl="0" indent="-801688">
              <a:buNone/>
            </a:pPr>
            <a:r>
              <a:rPr lang="en-US" sz="2600" b="1" dirty="0">
                <a:solidFill>
                  <a:srgbClr val="000066"/>
                </a:solidFill>
              </a:rPr>
              <a:t>(</a:t>
            </a:r>
            <a:r>
              <a:rPr lang="en-US" sz="2600" b="1" dirty="0" smtClean="0">
                <a:solidFill>
                  <a:srgbClr val="000066"/>
                </a:solidFill>
              </a:rPr>
              <a:t>iii)</a:t>
            </a:r>
            <a:r>
              <a:rPr lang="en-IN" sz="2600" dirty="0">
                <a:solidFill>
                  <a:srgbClr val="000066"/>
                </a:solidFill>
              </a:rPr>
              <a:t> </a:t>
            </a:r>
            <a:r>
              <a:rPr lang="en-IN" sz="2600" dirty="0">
                <a:solidFill>
                  <a:srgbClr val="000066"/>
                </a:solidFill>
                <a:highlight>
                  <a:srgbClr val="00FFFF"/>
                </a:highlight>
                <a:ea typeface="Times New Roman" panose="02020603050405020304" pitchFamily="18" charset="0"/>
                <a:cs typeface="Times New Roman" panose="02020603050405020304" pitchFamily="18" charset="0"/>
              </a:rPr>
              <a:t>a) </a:t>
            </a:r>
            <a:r>
              <a:rPr lang="en-US" sz="3000" dirty="0">
                <a:solidFill>
                  <a:srgbClr val="C00000"/>
                </a:solidFill>
                <a:highlight>
                  <a:srgbClr val="00FFFF"/>
                </a:highlight>
              </a:rPr>
              <a:t>Whether the upgradations </a:t>
            </a:r>
            <a:r>
              <a:rPr lang="en-US" sz="3000" dirty="0" smtClean="0">
                <a:solidFill>
                  <a:srgbClr val="C00000"/>
                </a:solidFill>
                <a:highlight>
                  <a:srgbClr val="00FFFF"/>
                </a:highlight>
              </a:rPr>
              <a:t>in non-performing  </a:t>
            </a:r>
            <a:r>
              <a:rPr lang="en-US" sz="3000" dirty="0">
                <a:solidFill>
                  <a:srgbClr val="C00000"/>
                </a:solidFill>
                <a:highlight>
                  <a:srgbClr val="00FFFF"/>
                </a:highlight>
              </a:rPr>
              <a:t>advances  is  </a:t>
            </a:r>
            <a:r>
              <a:rPr lang="en-US" sz="3000" dirty="0" smtClean="0">
                <a:solidFill>
                  <a:srgbClr val="C00000"/>
                </a:solidFill>
                <a:highlight>
                  <a:srgbClr val="00FFFF"/>
                </a:highlight>
              </a:rPr>
              <a:t>in line </a:t>
            </a:r>
            <a:r>
              <a:rPr lang="en-US" sz="3000" dirty="0">
                <a:solidFill>
                  <a:srgbClr val="C00000"/>
                </a:solidFill>
                <a:highlight>
                  <a:srgbClr val="00FFFF"/>
                </a:highlight>
              </a:rPr>
              <a:t>with the norms  of </a:t>
            </a:r>
            <a:r>
              <a:rPr lang="en-US" sz="3000" dirty="0" smtClean="0">
                <a:solidFill>
                  <a:srgbClr val="C00000"/>
                </a:solidFill>
                <a:highlight>
                  <a:srgbClr val="00FFFF"/>
                </a:highlight>
              </a:rPr>
              <a:t>Reserve Bank </a:t>
            </a:r>
            <a:r>
              <a:rPr lang="en-US" sz="3000" dirty="0">
                <a:solidFill>
                  <a:srgbClr val="C00000"/>
                </a:solidFill>
                <a:highlight>
                  <a:srgbClr val="00FFFF"/>
                </a:highlight>
              </a:rPr>
              <a:t>of </a:t>
            </a:r>
            <a:r>
              <a:rPr lang="en-US" sz="3000" dirty="0" smtClean="0">
                <a:solidFill>
                  <a:srgbClr val="C00000"/>
                </a:solidFill>
                <a:highlight>
                  <a:srgbClr val="00FFFF"/>
                </a:highlight>
              </a:rPr>
              <a:t>India</a:t>
            </a:r>
          </a:p>
          <a:p>
            <a:pPr marL="898525" lvl="0" indent="-352425">
              <a:buNone/>
            </a:pPr>
            <a:r>
              <a:rPr lang="en-IN" sz="3000" dirty="0" smtClean="0">
                <a:solidFill>
                  <a:srgbClr val="000066"/>
                </a:solidFill>
                <a:highlight>
                  <a:srgbClr val="00FFFF"/>
                </a:highlight>
                <a:ea typeface="Times New Roman" panose="02020603050405020304" pitchFamily="18" charset="0"/>
                <a:cs typeface="Times New Roman" panose="02020603050405020304" pitchFamily="18" charset="0"/>
              </a:rPr>
              <a:t>b</a:t>
            </a:r>
            <a:r>
              <a:rPr lang="en-IN" sz="3000" dirty="0">
                <a:solidFill>
                  <a:srgbClr val="000066"/>
                </a:solidFill>
                <a:highlight>
                  <a:srgbClr val="00FFFF"/>
                </a:highlight>
                <a:ea typeface="Times New Roman" panose="02020603050405020304" pitchFamily="18" charset="0"/>
                <a:cs typeface="Times New Roman" panose="02020603050405020304" pitchFamily="18" charset="0"/>
              </a:rPr>
              <a:t>) </a:t>
            </a:r>
            <a:r>
              <a:rPr lang="en-US" sz="3000" dirty="0">
                <a:solidFill>
                  <a:srgbClr val="C00000"/>
                </a:solidFill>
                <a:highlight>
                  <a:srgbClr val="00FFFF"/>
                </a:highlight>
              </a:rPr>
              <a:t>Where the auditor disagrees </a:t>
            </a:r>
            <a:r>
              <a:rPr lang="en-US" sz="3000" dirty="0" smtClean="0">
                <a:solidFill>
                  <a:srgbClr val="C00000"/>
                </a:solidFill>
                <a:highlight>
                  <a:srgbClr val="00FFFF"/>
                </a:highlight>
              </a:rPr>
              <a:t>with upgradation </a:t>
            </a:r>
            <a:r>
              <a:rPr lang="en-US" sz="3000" dirty="0">
                <a:solidFill>
                  <a:srgbClr val="C00000"/>
                </a:solidFill>
                <a:highlight>
                  <a:srgbClr val="00FFFF"/>
                </a:highlight>
              </a:rPr>
              <a:t>of accounts? If yes</a:t>
            </a:r>
            <a:r>
              <a:rPr lang="en-US" sz="3000" dirty="0" smtClean="0">
                <a:solidFill>
                  <a:srgbClr val="C00000"/>
                </a:solidFill>
                <a:highlight>
                  <a:srgbClr val="00FFFF"/>
                </a:highlight>
              </a:rPr>
              <a:t>, give </a:t>
            </a:r>
            <a:r>
              <a:rPr lang="en-US" sz="3000" dirty="0">
                <a:solidFill>
                  <a:srgbClr val="C00000"/>
                </a:solidFill>
                <a:highlight>
                  <a:srgbClr val="00FFFF"/>
                </a:highlight>
              </a:rPr>
              <a:t>reasons thereof</a:t>
            </a:r>
            <a:r>
              <a:rPr lang="en-US" sz="3000" dirty="0" smtClean="0">
                <a:solidFill>
                  <a:srgbClr val="C00000"/>
                </a:solidFill>
                <a:highlight>
                  <a:srgbClr val="00FFFF"/>
                </a:highlight>
              </a:rPr>
              <a:t>.</a:t>
            </a:r>
          </a:p>
          <a:p>
            <a:pPr marL="546100" indent="-450850" fontAlgn="t">
              <a:buNone/>
            </a:pPr>
            <a:r>
              <a:rPr lang="en-US" sz="2600" dirty="0" smtClean="0">
                <a:solidFill>
                  <a:srgbClr val="000066"/>
                </a:solidFill>
              </a:rPr>
              <a:t>(iv)   </a:t>
            </a:r>
            <a:r>
              <a:rPr lang="en-US" sz="2600" dirty="0" smtClean="0">
                <a:solidFill>
                  <a:srgbClr val="C00000"/>
                </a:solidFill>
              </a:rPr>
              <a:t>Have </a:t>
            </a:r>
            <a:r>
              <a:rPr lang="en-US" sz="2600" dirty="0">
                <a:solidFill>
                  <a:srgbClr val="C00000"/>
                </a:solidFill>
              </a:rPr>
              <a:t>you come across cases where the relevant Controlling Authority of the bank  has  authorized  legal  action  </a:t>
            </a:r>
            <a:r>
              <a:rPr lang="en-US" sz="2600" dirty="0" smtClean="0">
                <a:solidFill>
                  <a:srgbClr val="C00000"/>
                </a:solidFill>
              </a:rPr>
              <a:t>for recovery  </a:t>
            </a:r>
            <a:r>
              <a:rPr lang="en-US" sz="2600" dirty="0">
                <a:solidFill>
                  <a:srgbClr val="C00000"/>
                </a:solidFill>
              </a:rPr>
              <a:t>of  advances   or  recalling  of advances, but no such action was </a:t>
            </a:r>
            <a:r>
              <a:rPr lang="en-US" sz="2600" dirty="0" smtClean="0">
                <a:solidFill>
                  <a:srgbClr val="C00000"/>
                </a:solidFill>
              </a:rPr>
              <a:t>taken by </a:t>
            </a:r>
            <a:r>
              <a:rPr lang="en-US" sz="2600" dirty="0">
                <a:solidFill>
                  <a:srgbClr val="C00000"/>
                </a:solidFill>
              </a:rPr>
              <a:t>the branch? If so, give details of such cases</a:t>
            </a:r>
            <a:r>
              <a:rPr lang="en-US" sz="2600" dirty="0" smtClean="0">
                <a:solidFill>
                  <a:srgbClr val="C00000"/>
                </a:solidFill>
              </a:rPr>
              <a:t>.</a:t>
            </a:r>
          </a:p>
          <a:p>
            <a:pPr marL="546100" indent="-546100" fontAlgn="t">
              <a:buNone/>
            </a:pPr>
            <a:r>
              <a:rPr lang="en-US" sz="2600" b="1" dirty="0">
                <a:solidFill>
                  <a:srgbClr val="000066"/>
                </a:solidFill>
              </a:rPr>
              <a:t>(</a:t>
            </a:r>
            <a:r>
              <a:rPr lang="en-US" sz="2600" b="1" dirty="0" smtClean="0">
                <a:solidFill>
                  <a:srgbClr val="000066"/>
                </a:solidFill>
              </a:rPr>
              <a:t>v)</a:t>
            </a:r>
            <a:r>
              <a:rPr lang="en-IN" sz="2600" dirty="0">
                <a:solidFill>
                  <a:srgbClr val="000066"/>
                </a:solidFill>
              </a:rPr>
              <a:t> </a:t>
            </a:r>
            <a:r>
              <a:rPr lang="en-IN" sz="2600" dirty="0" smtClean="0">
                <a:solidFill>
                  <a:srgbClr val="000066"/>
                </a:solidFill>
              </a:rPr>
              <a:t>   </a:t>
            </a:r>
            <a:r>
              <a:rPr lang="en-US" sz="2600" dirty="0" smtClean="0">
                <a:solidFill>
                  <a:srgbClr val="C00000"/>
                </a:solidFill>
              </a:rPr>
              <a:t>Whether </a:t>
            </a:r>
            <a:r>
              <a:rPr lang="en-US" sz="2600" dirty="0">
                <a:solidFill>
                  <a:srgbClr val="C00000"/>
                </a:solidFill>
              </a:rPr>
              <a:t>there are any accounts </a:t>
            </a:r>
            <a:r>
              <a:rPr lang="en-US" sz="2600" dirty="0" smtClean="0">
                <a:solidFill>
                  <a:srgbClr val="C00000"/>
                </a:solidFill>
              </a:rPr>
              <a:t>wherein  </a:t>
            </a:r>
            <a:r>
              <a:rPr lang="en-US" sz="2600" dirty="0">
                <a:solidFill>
                  <a:srgbClr val="C00000"/>
                </a:solidFill>
              </a:rPr>
              <a:t>process under  IBC is mandated but </a:t>
            </a:r>
            <a:r>
              <a:rPr lang="en-US" sz="2600" dirty="0" smtClean="0">
                <a:solidFill>
                  <a:srgbClr val="C00000"/>
                </a:solidFill>
              </a:rPr>
              <a:t>not  </a:t>
            </a:r>
            <a:r>
              <a:rPr lang="en-US" sz="2600" dirty="0">
                <a:solidFill>
                  <a:srgbClr val="C00000"/>
                </a:solidFill>
              </a:rPr>
              <a:t>initiated by the branch</a:t>
            </a:r>
            <a:r>
              <a:rPr lang="en-US" sz="2600" dirty="0" smtClean="0">
                <a:solidFill>
                  <a:srgbClr val="C00000"/>
                </a:solidFill>
              </a:rPr>
              <a:t>?  </a:t>
            </a:r>
            <a:r>
              <a:rPr lang="en-US" sz="2600" dirty="0">
                <a:solidFill>
                  <a:srgbClr val="C00000"/>
                </a:solidFill>
              </a:rPr>
              <a:t>Whether there are any borrowers at the </a:t>
            </a:r>
            <a:r>
              <a:rPr lang="en-US" sz="2600" dirty="0" smtClean="0">
                <a:solidFill>
                  <a:srgbClr val="C00000"/>
                </a:solidFill>
              </a:rPr>
              <a:t> </a:t>
            </a:r>
            <a:r>
              <a:rPr lang="en-US" sz="2600" dirty="0">
                <a:solidFill>
                  <a:srgbClr val="C00000"/>
                </a:solidFill>
              </a:rPr>
              <a:t>branch against whom the process of IBC </a:t>
            </a:r>
            <a:r>
              <a:rPr lang="en-US" sz="2600" dirty="0" smtClean="0">
                <a:solidFill>
                  <a:srgbClr val="C00000"/>
                </a:solidFill>
              </a:rPr>
              <a:t>is </a:t>
            </a:r>
            <a:r>
              <a:rPr lang="en-US" sz="2600" dirty="0">
                <a:solidFill>
                  <a:srgbClr val="C00000"/>
                </a:solidFill>
              </a:rPr>
              <a:t>initiated by any of the creditors </a:t>
            </a:r>
            <a:r>
              <a:rPr lang="en-US" sz="2600" dirty="0" smtClean="0">
                <a:solidFill>
                  <a:srgbClr val="C00000"/>
                </a:solidFill>
              </a:rPr>
              <a:t> </a:t>
            </a:r>
            <a:r>
              <a:rPr lang="en-US" sz="2600" dirty="0">
                <a:solidFill>
                  <a:srgbClr val="C00000"/>
                </a:solidFill>
              </a:rPr>
              <a:t>including bank? If yes, provide the list of </a:t>
            </a:r>
            <a:r>
              <a:rPr lang="en-US" sz="2600" dirty="0" smtClean="0">
                <a:solidFill>
                  <a:srgbClr val="C00000"/>
                </a:solidFill>
              </a:rPr>
              <a:t> </a:t>
            </a:r>
            <a:r>
              <a:rPr lang="en-US" sz="2600" dirty="0">
                <a:solidFill>
                  <a:srgbClr val="C00000"/>
                </a:solidFill>
              </a:rPr>
              <a:t>such accounts and comment on </a:t>
            </a:r>
            <a:r>
              <a:rPr lang="en-US" sz="2600" dirty="0" smtClean="0">
                <a:solidFill>
                  <a:srgbClr val="C00000"/>
                </a:solidFill>
              </a:rPr>
              <a:t>the adequacy </a:t>
            </a:r>
            <a:r>
              <a:rPr lang="en-US" sz="2600" dirty="0">
                <a:solidFill>
                  <a:srgbClr val="C00000"/>
                </a:solidFill>
              </a:rPr>
              <a:t>of provision made thereto?</a:t>
            </a:r>
            <a:endParaRPr lang="en-IN" sz="2600" dirty="0">
              <a:solidFill>
                <a:srgbClr val="C00000"/>
              </a:solidFill>
            </a:endParaRPr>
          </a:p>
          <a:p>
            <a:pPr marL="611187" indent="-514350" fontAlgn="t">
              <a:buAutoNum type="romanLcParenBoth" startAt="4"/>
            </a:pPr>
            <a:endParaRPr lang="en-IN" sz="2400" dirty="0">
              <a:solidFill>
                <a:srgbClr val="C00000"/>
              </a:solidFill>
            </a:endParaRPr>
          </a:p>
          <a:p>
            <a:pPr marL="898525" lvl="0" indent="-352425">
              <a:buNone/>
            </a:pPr>
            <a:endParaRPr lang="en-IN" sz="2800" dirty="0">
              <a:solidFill>
                <a:schemeClr val="tx1"/>
              </a:solidFill>
              <a:highlight>
                <a:srgbClr val="00FFFF"/>
              </a:highlight>
            </a:endParaRPr>
          </a:p>
          <a:p>
            <a:pPr lvl="0"/>
            <a:endParaRPr lang="en-IN" sz="2800" dirty="0"/>
          </a:p>
          <a:p>
            <a:pPr lvl="0"/>
            <a:endParaRPr lang="en-US" sz="2800" dirty="0"/>
          </a:p>
        </p:txBody>
      </p:sp>
      <p:sp>
        <p:nvSpPr>
          <p:cNvPr id="4" name="Footer Placeholder 3"/>
          <p:cNvSpPr>
            <a:spLocks noGrp="1"/>
          </p:cNvSpPr>
          <p:nvPr>
            <p:ph type="ftr" sz="quarter" idx="11"/>
          </p:nvPr>
        </p:nvSpPr>
        <p:spPr/>
        <p:txBody>
          <a:bodyPr/>
          <a:lstStyle/>
          <a:p>
            <a:r>
              <a:rPr lang="en-US" smtClean="0"/>
              <a:t>CA. SHRINIWAS Y. JOSHI</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39</a:t>
            </a:fld>
            <a:endParaRPr lang="en-US" dirty="0"/>
          </a:p>
        </p:txBody>
      </p:sp>
    </p:spTree>
    <p:extLst>
      <p:ext uri="{BB962C8B-B14F-4D97-AF65-F5344CB8AC3E}">
        <p14:creationId xmlns:p14="http://schemas.microsoft.com/office/powerpoint/2010/main" val="33860065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7" name="Rectangle 2"/>
          <p:cNvSpPr>
            <a:spLocks noGrp="1" noChangeArrowheads="1"/>
          </p:cNvSpPr>
          <p:nvPr>
            <p:ph type="title"/>
          </p:nvPr>
        </p:nvSpPr>
        <p:spPr>
          <a:xfrm>
            <a:off x="891254" y="286606"/>
            <a:ext cx="8169831" cy="968436"/>
          </a:xfrm>
        </p:spPr>
        <p:txBody>
          <a:bodyPr>
            <a:normAutofit/>
          </a:bodyPr>
          <a:lstStyle/>
          <a:p>
            <a:pPr eaLnBrk="1" hangingPunct="1"/>
            <a:r>
              <a:rPr lang="en-US" sz="4000" b="1" dirty="0">
                <a:solidFill>
                  <a:srgbClr val="000066"/>
                </a:solidFill>
                <a:latin typeface="Arial Rounded MT Bold" panose="020F0704030504030204" pitchFamily="34" charset="0"/>
              </a:rPr>
              <a:t>Must Do’s</a:t>
            </a:r>
          </a:p>
        </p:txBody>
      </p:sp>
      <p:sp>
        <p:nvSpPr>
          <p:cNvPr id="13318" name="Rectangle 3"/>
          <p:cNvSpPr>
            <a:spLocks noGrp="1" noChangeArrowheads="1"/>
          </p:cNvSpPr>
          <p:nvPr>
            <p:ph idx="1"/>
          </p:nvPr>
        </p:nvSpPr>
        <p:spPr>
          <a:xfrm>
            <a:off x="593558" y="1732547"/>
            <a:ext cx="8467528" cy="4136547"/>
          </a:xfrm>
        </p:spPr>
        <p:txBody>
          <a:bodyPr>
            <a:normAutofit fontScale="92500" lnSpcReduction="10000"/>
          </a:bodyPr>
          <a:lstStyle/>
          <a:p>
            <a:pPr marL="0" indent="0" eaLnBrk="1" hangingPunct="1">
              <a:lnSpc>
                <a:spcPct val="90000"/>
              </a:lnSpc>
              <a:buNone/>
            </a:pPr>
            <a:endParaRPr lang="en-US" sz="2800" dirty="0" smtClean="0"/>
          </a:p>
          <a:p>
            <a:pPr marL="722313" indent="-546100" eaLnBrk="1" hangingPunct="1">
              <a:lnSpc>
                <a:spcPct val="90000"/>
              </a:lnSpc>
              <a:buClr>
                <a:srgbClr val="002060"/>
              </a:buClr>
              <a:buFont typeface="Wingdings" panose="05000000000000000000" pitchFamily="2" charset="2"/>
              <a:buChar char="§"/>
            </a:pPr>
            <a:r>
              <a:rPr lang="en-US" sz="2800" dirty="0" smtClean="0">
                <a:solidFill>
                  <a:srgbClr val="C00000"/>
                </a:solidFill>
              </a:rPr>
              <a:t> Study </a:t>
            </a:r>
            <a:r>
              <a:rPr lang="en-US" sz="2800" dirty="0">
                <a:solidFill>
                  <a:srgbClr val="C00000"/>
                </a:solidFill>
              </a:rPr>
              <a:t>the Questionnaire thoroughly</a:t>
            </a:r>
            <a:r>
              <a:rPr lang="en-US" sz="2800" dirty="0" smtClean="0">
                <a:solidFill>
                  <a:srgbClr val="C00000"/>
                </a:solidFill>
              </a:rPr>
              <a:t>.</a:t>
            </a:r>
          </a:p>
          <a:p>
            <a:pPr marL="722313" indent="-546100" eaLnBrk="1" hangingPunct="1">
              <a:lnSpc>
                <a:spcPct val="90000"/>
              </a:lnSpc>
              <a:buClr>
                <a:srgbClr val="002060"/>
              </a:buClr>
              <a:buFont typeface="Wingdings" panose="05000000000000000000" pitchFamily="2" charset="2"/>
              <a:buChar char="§"/>
            </a:pPr>
            <a:r>
              <a:rPr lang="en-US" sz="2800" dirty="0" smtClean="0">
                <a:solidFill>
                  <a:srgbClr val="C00000"/>
                </a:solidFill>
              </a:rPr>
              <a:t> Each </a:t>
            </a:r>
            <a:r>
              <a:rPr lang="en-US" sz="2800" dirty="0">
                <a:solidFill>
                  <a:srgbClr val="C00000"/>
                </a:solidFill>
              </a:rPr>
              <a:t>answer should be precise. </a:t>
            </a:r>
            <a:endParaRPr lang="en-US" sz="2800" dirty="0" smtClean="0">
              <a:solidFill>
                <a:srgbClr val="C00000"/>
              </a:solidFill>
            </a:endParaRPr>
          </a:p>
          <a:p>
            <a:pPr marL="722313" indent="-546100" eaLnBrk="1" hangingPunct="1">
              <a:lnSpc>
                <a:spcPct val="90000"/>
              </a:lnSpc>
              <a:buClr>
                <a:srgbClr val="002060"/>
              </a:buClr>
              <a:buFont typeface="Wingdings" panose="05000000000000000000" pitchFamily="2" charset="2"/>
              <a:buChar char="§"/>
            </a:pPr>
            <a:r>
              <a:rPr lang="en-US" sz="2800" dirty="0">
                <a:solidFill>
                  <a:srgbClr val="C00000"/>
                </a:solidFill>
              </a:rPr>
              <a:t> </a:t>
            </a:r>
            <a:r>
              <a:rPr lang="en-US" sz="2800" dirty="0" smtClean="0">
                <a:solidFill>
                  <a:srgbClr val="C00000"/>
                </a:solidFill>
              </a:rPr>
              <a:t>Avoid </a:t>
            </a:r>
            <a:r>
              <a:rPr lang="en-US" sz="2800" dirty="0">
                <a:solidFill>
                  <a:srgbClr val="C00000"/>
                </a:solidFill>
              </a:rPr>
              <a:t>vague or general comment</a:t>
            </a:r>
            <a:r>
              <a:rPr lang="en-US" sz="2800" dirty="0" smtClean="0">
                <a:solidFill>
                  <a:srgbClr val="C00000"/>
                </a:solidFill>
              </a:rPr>
              <a:t>.</a:t>
            </a:r>
          </a:p>
          <a:p>
            <a:pPr marL="722313" indent="-546100" eaLnBrk="1" hangingPunct="1">
              <a:lnSpc>
                <a:spcPct val="90000"/>
              </a:lnSpc>
              <a:buClr>
                <a:srgbClr val="002060"/>
              </a:buClr>
              <a:buFont typeface="Wingdings" panose="05000000000000000000" pitchFamily="2" charset="2"/>
              <a:buChar char="§"/>
            </a:pPr>
            <a:r>
              <a:rPr lang="en-US" sz="2800" dirty="0">
                <a:solidFill>
                  <a:srgbClr val="C00000"/>
                </a:solidFill>
              </a:rPr>
              <a:t> </a:t>
            </a:r>
            <a:r>
              <a:rPr lang="en-US" sz="2800" dirty="0" smtClean="0">
                <a:solidFill>
                  <a:srgbClr val="C00000"/>
                </a:solidFill>
              </a:rPr>
              <a:t>Give </a:t>
            </a:r>
            <a:r>
              <a:rPr lang="en-US" sz="2800" dirty="0">
                <a:solidFill>
                  <a:srgbClr val="C00000"/>
                </a:solidFill>
              </a:rPr>
              <a:t>specific instances of weakness/shortcomings</a:t>
            </a:r>
            <a:r>
              <a:rPr lang="en-US" sz="2800" dirty="0" smtClean="0">
                <a:solidFill>
                  <a:srgbClr val="C00000"/>
                </a:solidFill>
              </a:rPr>
              <a:t>.</a:t>
            </a:r>
          </a:p>
          <a:p>
            <a:pPr marL="722313" indent="-546100" eaLnBrk="1" hangingPunct="1">
              <a:lnSpc>
                <a:spcPct val="90000"/>
              </a:lnSpc>
              <a:buClr>
                <a:srgbClr val="002060"/>
              </a:buClr>
              <a:buFont typeface="Wingdings" panose="05000000000000000000" pitchFamily="2" charset="2"/>
              <a:buChar char="§"/>
            </a:pPr>
            <a:r>
              <a:rPr lang="en-US" sz="2800" dirty="0">
                <a:solidFill>
                  <a:srgbClr val="C00000"/>
                </a:solidFill>
              </a:rPr>
              <a:t> </a:t>
            </a:r>
            <a:r>
              <a:rPr lang="en-US" sz="2800" dirty="0" smtClean="0">
                <a:solidFill>
                  <a:srgbClr val="C00000"/>
                </a:solidFill>
              </a:rPr>
              <a:t>Qualification  </a:t>
            </a:r>
            <a:r>
              <a:rPr lang="en-US" sz="2800" dirty="0">
                <a:solidFill>
                  <a:srgbClr val="C00000"/>
                </a:solidFill>
              </a:rPr>
              <a:t>remarks </a:t>
            </a:r>
            <a:r>
              <a:rPr lang="en-US" sz="2800" u="sng" dirty="0">
                <a:solidFill>
                  <a:srgbClr val="C00000"/>
                </a:solidFill>
              </a:rPr>
              <a:t>MUST</a:t>
            </a:r>
            <a:r>
              <a:rPr lang="en-US" sz="2800" dirty="0">
                <a:solidFill>
                  <a:srgbClr val="C00000"/>
                </a:solidFill>
              </a:rPr>
              <a:t> be part of the main report</a:t>
            </a:r>
            <a:r>
              <a:rPr lang="en-US" sz="2800" dirty="0" smtClean="0">
                <a:solidFill>
                  <a:srgbClr val="C00000"/>
                </a:solidFill>
              </a:rPr>
              <a:t>.</a:t>
            </a:r>
          </a:p>
          <a:p>
            <a:pPr marL="722313" indent="-546100" eaLnBrk="1" hangingPunct="1">
              <a:lnSpc>
                <a:spcPct val="90000"/>
              </a:lnSpc>
              <a:buClr>
                <a:srgbClr val="002060"/>
              </a:buClr>
              <a:buFont typeface="Wingdings" panose="05000000000000000000" pitchFamily="2" charset="2"/>
              <a:buChar char="§"/>
            </a:pPr>
            <a:r>
              <a:rPr lang="en-US" sz="2800" dirty="0" smtClean="0">
                <a:solidFill>
                  <a:srgbClr val="C00000"/>
                </a:solidFill>
              </a:rPr>
              <a:t>Make specific disclosures in respect of extent of checking, manner of sample selection, limitations on documents verified, representation received etc.</a:t>
            </a:r>
          </a:p>
          <a:p>
            <a:pPr marL="0" indent="0" algn="just" eaLnBrk="1" hangingPunct="1">
              <a:lnSpc>
                <a:spcPct val="80000"/>
              </a:lnSpc>
              <a:buNone/>
            </a:pPr>
            <a:endParaRPr lang="en-US" sz="2800" dirty="0" smtClean="0"/>
          </a:p>
          <a:p>
            <a:pPr marL="0" indent="0" algn="just" eaLnBrk="1" hangingPunct="1">
              <a:lnSpc>
                <a:spcPct val="80000"/>
              </a:lnSpc>
              <a:buNone/>
            </a:pPr>
            <a:endParaRPr lang="en-US" sz="2800" dirty="0"/>
          </a:p>
        </p:txBody>
      </p:sp>
      <p:sp>
        <p:nvSpPr>
          <p:cNvPr id="2" name="Footer Placeholder 1"/>
          <p:cNvSpPr>
            <a:spLocks noGrp="1"/>
          </p:cNvSpPr>
          <p:nvPr>
            <p:ph type="ftr" sz="quarter" idx="11"/>
          </p:nvPr>
        </p:nvSpPr>
        <p:spPr/>
        <p:txBody>
          <a:bodyPr/>
          <a:lstStyle/>
          <a:p>
            <a:r>
              <a:rPr lang="en-US" smtClean="0"/>
              <a:t>CA. SHRINIWAS Y. JOSHI</a:t>
            </a:r>
            <a:endParaRPr lang="en-US" dirty="0"/>
          </a:p>
        </p:txBody>
      </p:sp>
      <p:sp>
        <p:nvSpPr>
          <p:cNvPr id="3" name="Slide Number Placeholder 2"/>
          <p:cNvSpPr>
            <a:spLocks noGrp="1"/>
          </p:cNvSpPr>
          <p:nvPr>
            <p:ph type="sldNum" sz="quarter" idx="12"/>
          </p:nvPr>
        </p:nvSpPr>
        <p:spPr/>
        <p:txBody>
          <a:bodyPr/>
          <a:lstStyle/>
          <a:p>
            <a:fld id="{D57F1E4F-1CFF-5643-939E-02111984F565}" type="slidenum">
              <a:rPr lang="en-US" smtClean="0"/>
              <a:t>4</a:t>
            </a:fld>
            <a:endParaRPr lang="en-US" dirty="0"/>
          </a:p>
        </p:txBody>
      </p:sp>
    </p:spTree>
    <p:extLst>
      <p:ext uri="{BB962C8B-B14F-4D97-AF65-F5344CB8AC3E}">
        <p14:creationId xmlns:p14="http://schemas.microsoft.com/office/powerpoint/2010/main" val="2244934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1254" y="286606"/>
            <a:ext cx="8894430" cy="756132"/>
          </a:xfrm>
        </p:spPr>
        <p:txBody>
          <a:bodyPr>
            <a:normAutofit fontScale="90000"/>
          </a:bodyPr>
          <a:lstStyle/>
          <a:p>
            <a:r>
              <a:rPr lang="en-US" dirty="0">
                <a:solidFill>
                  <a:srgbClr val="000066"/>
                </a:solidFill>
                <a:latin typeface="Arial Rounded MT Bold" pitchFamily="34" charset="0"/>
              </a:rPr>
              <a:t/>
            </a:r>
            <a:br>
              <a:rPr lang="en-US" dirty="0">
                <a:solidFill>
                  <a:srgbClr val="000066"/>
                </a:solidFill>
                <a:latin typeface="Arial Rounded MT Bold" pitchFamily="34" charset="0"/>
              </a:rPr>
            </a:br>
            <a:r>
              <a:rPr lang="en-US" sz="3600" dirty="0">
                <a:solidFill>
                  <a:srgbClr val="000066"/>
                </a:solidFill>
                <a:latin typeface="Arial Rounded MT Bold" pitchFamily="34" charset="0"/>
              </a:rPr>
              <a:t>I – Assets  5. Advances </a:t>
            </a:r>
            <a:r>
              <a:rPr lang="en-US" sz="3600" b="1" dirty="0">
                <a:solidFill>
                  <a:srgbClr val="000066"/>
                </a:solidFill>
                <a:latin typeface="Arial Rounded MT Bold" panose="020F0704030504030204" pitchFamily="34" charset="0"/>
                <a:ea typeface="Times New Roman" panose="02020603050405020304" pitchFamily="18" charset="0"/>
              </a:rPr>
              <a:t>General Instructions</a:t>
            </a:r>
            <a:endParaRPr lang="en-IN" sz="3600" dirty="0">
              <a:solidFill>
                <a:srgbClr val="000066"/>
              </a:solidFill>
            </a:endParaRPr>
          </a:p>
        </p:txBody>
      </p:sp>
      <p:sp>
        <p:nvSpPr>
          <p:cNvPr id="3" name="Content Placeholder 2"/>
          <p:cNvSpPr>
            <a:spLocks noGrp="1"/>
          </p:cNvSpPr>
          <p:nvPr>
            <p:ph idx="1"/>
          </p:nvPr>
        </p:nvSpPr>
        <p:spPr>
          <a:xfrm>
            <a:off x="891254" y="1331495"/>
            <a:ext cx="8493378" cy="4716378"/>
          </a:xfrm>
        </p:spPr>
        <p:txBody>
          <a:bodyPr>
            <a:normAutofit/>
          </a:bodyPr>
          <a:lstStyle/>
          <a:p>
            <a:pPr marL="722313" indent="-722313">
              <a:lnSpc>
                <a:spcPct val="100000"/>
              </a:lnSpc>
              <a:buNone/>
            </a:pPr>
            <a:r>
              <a:rPr lang="en-US" sz="2400" dirty="0" smtClean="0">
                <a:solidFill>
                  <a:srgbClr val="000066"/>
                </a:solidFill>
                <a:ea typeface="Times New Roman" panose="02020603050405020304" pitchFamily="18" charset="0"/>
                <a:cs typeface="Shruti" panose="020B0502040204020203" pitchFamily="34" charset="0"/>
              </a:rPr>
              <a:t>(vi)a</a:t>
            </a:r>
            <a:r>
              <a:rPr lang="en-US" sz="2400" dirty="0">
                <a:solidFill>
                  <a:srgbClr val="000066"/>
                </a:solidFill>
                <a:ea typeface="Times New Roman" panose="02020603050405020304" pitchFamily="18" charset="0"/>
                <a:cs typeface="Shruti" panose="020B0502040204020203" pitchFamily="34" charset="0"/>
              </a:rPr>
              <a:t>) </a:t>
            </a:r>
            <a:r>
              <a:rPr lang="en-US" sz="2400" dirty="0">
                <a:solidFill>
                  <a:srgbClr val="C00000"/>
                </a:solidFill>
                <a:ea typeface="Times New Roman" panose="02020603050405020304" pitchFamily="18" charset="0"/>
                <a:cs typeface="Shruti" panose="020B0502040204020203" pitchFamily="34" charset="0"/>
              </a:rPr>
              <a:t>Have appropriate claims for credit guarantee (ECGC and others), if any, been duly lodged and settled?</a:t>
            </a:r>
          </a:p>
          <a:p>
            <a:pPr marL="66675">
              <a:lnSpc>
                <a:spcPct val="100000"/>
              </a:lnSpc>
            </a:pPr>
            <a:r>
              <a:rPr lang="en-US" sz="2400" dirty="0">
                <a:solidFill>
                  <a:srgbClr val="000066"/>
                </a:solidFill>
                <a:ea typeface="Times New Roman" panose="02020603050405020304" pitchFamily="18" charset="0"/>
                <a:cs typeface="Shruti" panose="020B0502040204020203" pitchFamily="34" charset="0"/>
              </a:rPr>
              <a:t>b)</a:t>
            </a:r>
            <a:r>
              <a:rPr lang="en-US" sz="2400" dirty="0">
                <a:ea typeface="Times New Roman" panose="02020603050405020304" pitchFamily="18" charset="0"/>
                <a:cs typeface="Shruti" panose="020B0502040204020203" pitchFamily="34" charset="0"/>
              </a:rPr>
              <a:t> </a:t>
            </a:r>
            <a:r>
              <a:rPr lang="en-US" sz="2400" dirty="0">
                <a:solidFill>
                  <a:srgbClr val="C00000"/>
                </a:solidFill>
                <a:ea typeface="Times New Roman" panose="02020603050405020304" pitchFamily="18" charset="0"/>
                <a:cs typeface="Shruti" panose="020B0502040204020203" pitchFamily="34" charset="0"/>
              </a:rPr>
              <a:t>Give details of claims rejected? (As per the given table)</a:t>
            </a:r>
          </a:p>
          <a:p>
            <a:pPr marL="66675">
              <a:lnSpc>
                <a:spcPct val="100000"/>
              </a:lnSpc>
            </a:pPr>
            <a:r>
              <a:rPr lang="en-US" sz="2400" dirty="0">
                <a:ea typeface="Times New Roman" panose="02020603050405020304" pitchFamily="18" charset="0"/>
                <a:cs typeface="Shruti" panose="020B0502040204020203" pitchFamily="34" charset="0"/>
              </a:rPr>
              <a:t>c) </a:t>
            </a:r>
            <a:r>
              <a:rPr lang="en-US" sz="2400" dirty="0">
                <a:solidFill>
                  <a:srgbClr val="C00000"/>
                </a:solidFill>
                <a:highlight>
                  <a:srgbClr val="FFFF00"/>
                </a:highlight>
                <a:ea typeface="Times New Roman" panose="02020603050405020304" pitchFamily="18" charset="0"/>
                <a:cs typeface="Shruti" panose="020B0502040204020203" pitchFamily="34" charset="0"/>
              </a:rPr>
              <a:t>Whether the rejection </a:t>
            </a:r>
            <a:r>
              <a:rPr lang="en-US" sz="2400" dirty="0" smtClean="0">
                <a:solidFill>
                  <a:srgbClr val="C00000"/>
                </a:solidFill>
                <a:highlight>
                  <a:srgbClr val="FFFF00"/>
                </a:highlight>
                <a:ea typeface="Times New Roman" panose="02020603050405020304" pitchFamily="18" charset="0"/>
                <a:cs typeface="Shruti" panose="020B0502040204020203" pitchFamily="34" charset="0"/>
              </a:rPr>
              <a:t>is appropriately  </a:t>
            </a:r>
            <a:r>
              <a:rPr lang="en-US" sz="2400" dirty="0">
                <a:solidFill>
                  <a:srgbClr val="C00000"/>
                </a:solidFill>
                <a:highlight>
                  <a:srgbClr val="FFFF00"/>
                </a:highlight>
                <a:ea typeface="Times New Roman" panose="02020603050405020304" pitchFamily="18" charset="0"/>
                <a:cs typeface="Shruti" panose="020B0502040204020203" pitchFamily="34" charset="0"/>
              </a:rPr>
              <a:t>considered  </a:t>
            </a:r>
            <a:r>
              <a:rPr lang="en-US" sz="2400" dirty="0" smtClean="0">
                <a:solidFill>
                  <a:srgbClr val="C00000"/>
                </a:solidFill>
                <a:highlight>
                  <a:srgbClr val="FFFF00"/>
                </a:highlight>
                <a:ea typeface="Times New Roman" panose="02020603050405020304" pitchFamily="18" charset="0"/>
                <a:cs typeface="Shruti" panose="020B0502040204020203" pitchFamily="34" charset="0"/>
              </a:rPr>
              <a:t>while determining </a:t>
            </a:r>
            <a:r>
              <a:rPr lang="en-US" sz="2400" dirty="0">
                <a:solidFill>
                  <a:srgbClr val="C00000"/>
                </a:solidFill>
                <a:highlight>
                  <a:srgbClr val="FFFF00"/>
                </a:highlight>
                <a:ea typeface="Times New Roman" panose="02020603050405020304" pitchFamily="18" charset="0"/>
                <a:cs typeface="Shruti" panose="020B0502040204020203" pitchFamily="34" charset="0"/>
              </a:rPr>
              <a:t>the provisioning</a:t>
            </a:r>
            <a:endParaRPr lang="en-IN" sz="2400" dirty="0">
              <a:solidFill>
                <a:srgbClr val="C00000"/>
              </a:solidFill>
            </a:endParaRPr>
          </a:p>
          <a:p>
            <a:pPr lvl="0"/>
            <a:endParaRPr lang="en-US" sz="2800" dirty="0">
              <a:solidFill>
                <a:srgbClr val="C00000"/>
              </a:solidFill>
            </a:endParaRPr>
          </a:p>
        </p:txBody>
      </p:sp>
      <p:sp>
        <p:nvSpPr>
          <p:cNvPr id="4" name="Footer Placeholder 3"/>
          <p:cNvSpPr>
            <a:spLocks noGrp="1"/>
          </p:cNvSpPr>
          <p:nvPr>
            <p:ph type="ftr" sz="quarter" idx="11"/>
          </p:nvPr>
        </p:nvSpPr>
        <p:spPr/>
        <p:txBody>
          <a:bodyPr/>
          <a:lstStyle/>
          <a:p>
            <a:r>
              <a:rPr lang="en-US" smtClean="0"/>
              <a:t>CA. SHRINIWAS Y. JOSHI</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40</a:t>
            </a:fld>
            <a:endParaRPr lang="en-US" dirty="0"/>
          </a:p>
        </p:txBody>
      </p:sp>
      <p:pic>
        <p:nvPicPr>
          <p:cNvPr id="6" name="Picture 5"/>
          <p:cNvPicPr>
            <a:picLocks noChangeAspect="1"/>
          </p:cNvPicPr>
          <p:nvPr/>
        </p:nvPicPr>
        <p:blipFill>
          <a:blip r:embed="rId2"/>
          <a:stretch>
            <a:fillRect/>
          </a:stretch>
        </p:blipFill>
        <p:spPr>
          <a:xfrm>
            <a:off x="1028908" y="3850105"/>
            <a:ext cx="6831724" cy="2197768"/>
          </a:xfrm>
          <a:prstGeom prst="rect">
            <a:avLst/>
          </a:prstGeom>
        </p:spPr>
      </p:pic>
    </p:spTree>
    <p:extLst>
      <p:ext uri="{BB962C8B-B14F-4D97-AF65-F5344CB8AC3E}">
        <p14:creationId xmlns:p14="http://schemas.microsoft.com/office/powerpoint/2010/main" val="116501318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1254" y="286606"/>
            <a:ext cx="8894430" cy="756132"/>
          </a:xfrm>
        </p:spPr>
        <p:txBody>
          <a:bodyPr>
            <a:normAutofit fontScale="90000"/>
          </a:bodyPr>
          <a:lstStyle/>
          <a:p>
            <a:r>
              <a:rPr lang="en-US" dirty="0">
                <a:solidFill>
                  <a:srgbClr val="000066"/>
                </a:solidFill>
                <a:latin typeface="Arial Rounded MT Bold" pitchFamily="34" charset="0"/>
              </a:rPr>
              <a:t/>
            </a:r>
            <a:br>
              <a:rPr lang="en-US" dirty="0">
                <a:solidFill>
                  <a:srgbClr val="000066"/>
                </a:solidFill>
                <a:latin typeface="Arial Rounded MT Bold" pitchFamily="34" charset="0"/>
              </a:rPr>
            </a:br>
            <a:r>
              <a:rPr lang="en-US" sz="3600" dirty="0">
                <a:solidFill>
                  <a:srgbClr val="000066"/>
                </a:solidFill>
                <a:latin typeface="Arial Rounded MT Bold" pitchFamily="34" charset="0"/>
              </a:rPr>
              <a:t>I – Assets  5. Advances </a:t>
            </a:r>
            <a:r>
              <a:rPr lang="en-US" sz="3600" b="1" dirty="0">
                <a:solidFill>
                  <a:srgbClr val="000066"/>
                </a:solidFill>
                <a:latin typeface="Arial Rounded MT Bold" panose="020F0704030504030204" pitchFamily="34" charset="0"/>
                <a:ea typeface="Times New Roman" panose="02020603050405020304" pitchFamily="18" charset="0"/>
              </a:rPr>
              <a:t>General Instructions</a:t>
            </a:r>
            <a:endParaRPr lang="en-IN" sz="3600" dirty="0">
              <a:solidFill>
                <a:srgbClr val="000066"/>
              </a:solidFill>
            </a:endParaRPr>
          </a:p>
        </p:txBody>
      </p:sp>
      <p:sp>
        <p:nvSpPr>
          <p:cNvPr id="3" name="Content Placeholder 2"/>
          <p:cNvSpPr>
            <a:spLocks noGrp="1"/>
          </p:cNvSpPr>
          <p:nvPr>
            <p:ph idx="1"/>
          </p:nvPr>
        </p:nvSpPr>
        <p:spPr>
          <a:xfrm>
            <a:off x="891254" y="1556083"/>
            <a:ext cx="8493378" cy="4491789"/>
          </a:xfrm>
        </p:spPr>
        <p:txBody>
          <a:bodyPr>
            <a:normAutofit lnSpcReduction="10000"/>
          </a:bodyPr>
          <a:lstStyle/>
          <a:p>
            <a:pPr marL="546100" indent="-546100" fontAlgn="t">
              <a:buNone/>
            </a:pPr>
            <a:r>
              <a:rPr lang="en-US" dirty="0">
                <a:solidFill>
                  <a:srgbClr val="000066"/>
                </a:solidFill>
              </a:rPr>
              <a:t>(</a:t>
            </a:r>
            <a:r>
              <a:rPr lang="en-US" dirty="0" smtClean="0">
                <a:solidFill>
                  <a:srgbClr val="000066"/>
                </a:solidFill>
              </a:rPr>
              <a:t>vii</a:t>
            </a:r>
            <a:r>
              <a:rPr lang="en-US" sz="2400" dirty="0" smtClean="0">
                <a:solidFill>
                  <a:srgbClr val="000066"/>
                </a:solidFill>
              </a:rPr>
              <a:t>)</a:t>
            </a:r>
            <a:r>
              <a:rPr lang="en-IN" sz="2400" dirty="0">
                <a:solidFill>
                  <a:srgbClr val="C00000"/>
                </a:solidFill>
              </a:rPr>
              <a:t> </a:t>
            </a:r>
            <a:r>
              <a:rPr lang="en-IN" sz="2400" dirty="0" smtClean="0">
                <a:solidFill>
                  <a:srgbClr val="C00000"/>
                </a:solidFill>
              </a:rPr>
              <a:t>   </a:t>
            </a:r>
            <a:r>
              <a:rPr lang="en-US" sz="2400" dirty="0" smtClean="0">
                <a:solidFill>
                  <a:srgbClr val="C00000"/>
                </a:solidFill>
              </a:rPr>
              <a:t>In </a:t>
            </a:r>
            <a:r>
              <a:rPr lang="en-US" sz="2400" dirty="0">
                <a:solidFill>
                  <a:srgbClr val="C00000"/>
                </a:solidFill>
              </a:rPr>
              <a:t>respect of non-performing assets, has the branch obtained valuation reports from approved </a:t>
            </a:r>
            <a:r>
              <a:rPr lang="en-US" sz="2400" dirty="0" err="1">
                <a:solidFill>
                  <a:srgbClr val="C00000"/>
                </a:solidFill>
              </a:rPr>
              <a:t>valuers</a:t>
            </a:r>
            <a:r>
              <a:rPr lang="en-US" sz="2400" dirty="0">
                <a:solidFill>
                  <a:srgbClr val="C00000"/>
                </a:solidFill>
              </a:rPr>
              <a:t> for the </a:t>
            </a:r>
            <a:r>
              <a:rPr lang="en-US" sz="2400" dirty="0" err="1">
                <a:solidFill>
                  <a:srgbClr val="C00000"/>
                </a:solidFill>
              </a:rPr>
              <a:t>immovables</a:t>
            </a:r>
            <a:r>
              <a:rPr lang="en-US" sz="2400" dirty="0">
                <a:solidFill>
                  <a:srgbClr val="C00000"/>
                </a:solidFill>
              </a:rPr>
              <a:t> charged to the bank, once in three years, unless the </a:t>
            </a:r>
            <a:r>
              <a:rPr lang="en-US" sz="2400" dirty="0" smtClean="0">
                <a:solidFill>
                  <a:srgbClr val="C00000"/>
                </a:solidFill>
              </a:rPr>
              <a:t>circumstances warrant </a:t>
            </a:r>
            <a:r>
              <a:rPr lang="en-US" sz="2400" dirty="0">
                <a:solidFill>
                  <a:srgbClr val="C00000"/>
                </a:solidFill>
              </a:rPr>
              <a:t>a shorter duration</a:t>
            </a:r>
            <a:r>
              <a:rPr lang="en-US" sz="2400" dirty="0" smtClean="0">
                <a:solidFill>
                  <a:srgbClr val="C00000"/>
                </a:solidFill>
              </a:rPr>
              <a:t>?</a:t>
            </a:r>
          </a:p>
          <a:p>
            <a:pPr marL="546100" indent="-546100">
              <a:buNone/>
            </a:pPr>
            <a:r>
              <a:rPr lang="en-US" sz="2400" dirty="0" smtClean="0">
                <a:solidFill>
                  <a:srgbClr val="000066"/>
                </a:solidFill>
              </a:rPr>
              <a:t>(viii) </a:t>
            </a:r>
            <a:r>
              <a:rPr lang="en-US" sz="2400" dirty="0" smtClean="0">
                <a:solidFill>
                  <a:srgbClr val="C00000"/>
                </a:solidFill>
              </a:rPr>
              <a:t>In </a:t>
            </a:r>
            <a:r>
              <a:rPr lang="en-US" sz="2400" dirty="0">
                <a:solidFill>
                  <a:srgbClr val="C00000"/>
                </a:solidFill>
              </a:rPr>
              <a:t>the cases examined by you, has the </a:t>
            </a:r>
            <a:r>
              <a:rPr lang="en-US" sz="2400" dirty="0" smtClean="0">
                <a:solidFill>
                  <a:srgbClr val="C00000"/>
                </a:solidFill>
              </a:rPr>
              <a:t>branch complied </a:t>
            </a:r>
            <a:r>
              <a:rPr lang="en-US" sz="2400" dirty="0">
                <a:solidFill>
                  <a:srgbClr val="C00000"/>
                </a:solidFill>
              </a:rPr>
              <a:t>with the Recovery Policy prescribed  </a:t>
            </a:r>
            <a:r>
              <a:rPr lang="en-US" sz="2400" dirty="0" smtClean="0">
                <a:solidFill>
                  <a:srgbClr val="C00000"/>
                </a:solidFill>
              </a:rPr>
              <a:t>by </a:t>
            </a:r>
            <a:r>
              <a:rPr lang="en-US" sz="2400" dirty="0">
                <a:solidFill>
                  <a:srgbClr val="C00000"/>
                </a:solidFill>
              </a:rPr>
              <a:t>the controlling authorities of the bank with </a:t>
            </a:r>
            <a:r>
              <a:rPr lang="en-US" sz="2400" dirty="0" smtClean="0">
                <a:solidFill>
                  <a:srgbClr val="C00000"/>
                </a:solidFill>
              </a:rPr>
              <a:t> </a:t>
            </a:r>
            <a:r>
              <a:rPr lang="en-US" sz="2400" dirty="0">
                <a:solidFill>
                  <a:srgbClr val="C00000"/>
                </a:solidFill>
              </a:rPr>
              <a:t>respect to compromise/settlement and </a:t>
            </a:r>
            <a:r>
              <a:rPr lang="en-US" sz="2400" dirty="0" smtClean="0">
                <a:solidFill>
                  <a:srgbClr val="C00000"/>
                </a:solidFill>
              </a:rPr>
              <a:t>write- </a:t>
            </a:r>
            <a:r>
              <a:rPr lang="en-US" sz="2400" dirty="0">
                <a:solidFill>
                  <a:srgbClr val="C00000"/>
                </a:solidFill>
              </a:rPr>
              <a:t>off cases? Details of the cases of </a:t>
            </a:r>
            <a:r>
              <a:rPr lang="en-US" sz="2400" dirty="0" smtClean="0">
                <a:solidFill>
                  <a:srgbClr val="C00000"/>
                </a:solidFill>
              </a:rPr>
              <a:t> </a:t>
            </a:r>
            <a:r>
              <a:rPr lang="en-US" sz="2400" dirty="0">
                <a:solidFill>
                  <a:srgbClr val="C00000"/>
                </a:solidFill>
              </a:rPr>
              <a:t>compromise/settlement and write-off cases  </a:t>
            </a:r>
            <a:r>
              <a:rPr lang="en-US" sz="2400" dirty="0" smtClean="0">
                <a:solidFill>
                  <a:srgbClr val="C00000"/>
                </a:solidFill>
              </a:rPr>
              <a:t>involving   </a:t>
            </a:r>
            <a:r>
              <a:rPr lang="en-US" sz="2400" dirty="0">
                <a:solidFill>
                  <a:srgbClr val="C00000"/>
                </a:solidFill>
              </a:rPr>
              <a:t>write-offs/waivers </a:t>
            </a:r>
            <a:r>
              <a:rPr lang="en-US" sz="2400" dirty="0" smtClean="0">
                <a:solidFill>
                  <a:srgbClr val="C00000"/>
                </a:solidFill>
              </a:rPr>
              <a:t>in  </a:t>
            </a:r>
            <a:r>
              <a:rPr lang="en-US" sz="2400" dirty="0">
                <a:solidFill>
                  <a:srgbClr val="C00000"/>
                </a:solidFill>
              </a:rPr>
              <a:t>excess of </a:t>
            </a:r>
            <a:r>
              <a:rPr lang="en-US" sz="2400" dirty="0" err="1">
                <a:solidFill>
                  <a:srgbClr val="C00000"/>
                </a:solidFill>
              </a:rPr>
              <a:t>Rs</a:t>
            </a:r>
            <a:r>
              <a:rPr lang="en-US" sz="2400" dirty="0">
                <a:solidFill>
                  <a:srgbClr val="C00000"/>
                </a:solidFill>
              </a:rPr>
              <a:t>. 50.00 lakhs may be </a:t>
            </a:r>
            <a:r>
              <a:rPr lang="en-US" sz="2400" dirty="0" smtClean="0">
                <a:solidFill>
                  <a:srgbClr val="C00000"/>
                </a:solidFill>
              </a:rPr>
              <a:t>given.</a:t>
            </a:r>
          </a:p>
          <a:p>
            <a:pPr marL="546100" indent="-546100" fontAlgn="t">
              <a:buNone/>
            </a:pPr>
            <a:r>
              <a:rPr lang="en-US" sz="2400" dirty="0">
                <a:solidFill>
                  <a:srgbClr val="000066"/>
                </a:solidFill>
              </a:rPr>
              <a:t>(</a:t>
            </a:r>
            <a:r>
              <a:rPr lang="en-US" sz="2400" dirty="0" smtClean="0">
                <a:solidFill>
                  <a:srgbClr val="000066"/>
                </a:solidFill>
              </a:rPr>
              <a:t>ix)</a:t>
            </a:r>
            <a:r>
              <a:rPr lang="en-IN" sz="2400" dirty="0">
                <a:solidFill>
                  <a:srgbClr val="000066"/>
                </a:solidFill>
              </a:rPr>
              <a:t> </a:t>
            </a:r>
            <a:r>
              <a:rPr lang="en-IN" sz="2400" dirty="0" smtClean="0">
                <a:solidFill>
                  <a:srgbClr val="000066"/>
                </a:solidFill>
              </a:rPr>
              <a:t>  </a:t>
            </a:r>
            <a:r>
              <a:rPr lang="en-US" sz="2400" dirty="0" smtClean="0">
                <a:solidFill>
                  <a:srgbClr val="C00000"/>
                </a:solidFill>
              </a:rPr>
              <a:t>Is </a:t>
            </a:r>
            <a:r>
              <a:rPr lang="en-US" sz="2400" dirty="0">
                <a:solidFill>
                  <a:srgbClr val="C00000"/>
                </a:solidFill>
              </a:rPr>
              <a:t>the branch prompt in ensuring execution of decrees obtained for recovery from the defaulting borrowers? Give Age-wise analysis of decrees</a:t>
            </a:r>
            <a:r>
              <a:rPr lang="en-IN" sz="2400" dirty="0">
                <a:solidFill>
                  <a:srgbClr val="C00000"/>
                </a:solidFill>
              </a:rPr>
              <a:t> </a:t>
            </a:r>
            <a:r>
              <a:rPr lang="en-US" sz="2400" dirty="0">
                <a:solidFill>
                  <a:srgbClr val="C00000"/>
                </a:solidFill>
              </a:rPr>
              <a:t>obtained and pending execution.</a:t>
            </a:r>
            <a:endParaRPr lang="en-IN" sz="2400" dirty="0">
              <a:solidFill>
                <a:srgbClr val="C00000"/>
              </a:solidFill>
            </a:endParaRPr>
          </a:p>
          <a:p>
            <a:endParaRPr lang="en-IN" dirty="0"/>
          </a:p>
          <a:p>
            <a:pPr lvl="0"/>
            <a:endParaRPr lang="en-US" sz="2800" dirty="0"/>
          </a:p>
        </p:txBody>
      </p:sp>
      <p:sp>
        <p:nvSpPr>
          <p:cNvPr id="4" name="Footer Placeholder 3"/>
          <p:cNvSpPr>
            <a:spLocks noGrp="1"/>
          </p:cNvSpPr>
          <p:nvPr>
            <p:ph type="ftr" sz="quarter" idx="11"/>
          </p:nvPr>
        </p:nvSpPr>
        <p:spPr/>
        <p:txBody>
          <a:bodyPr/>
          <a:lstStyle/>
          <a:p>
            <a:r>
              <a:rPr lang="en-US" smtClean="0"/>
              <a:t>CA. SHRINIWAS Y. JOSHI</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41</a:t>
            </a:fld>
            <a:endParaRPr lang="en-US" dirty="0"/>
          </a:p>
        </p:txBody>
      </p:sp>
    </p:spTree>
    <p:extLst>
      <p:ext uri="{BB962C8B-B14F-4D97-AF65-F5344CB8AC3E}">
        <p14:creationId xmlns:p14="http://schemas.microsoft.com/office/powerpoint/2010/main" val="51432367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1254" y="286606"/>
            <a:ext cx="8894430" cy="756132"/>
          </a:xfrm>
        </p:spPr>
        <p:txBody>
          <a:bodyPr>
            <a:normAutofit fontScale="90000"/>
          </a:bodyPr>
          <a:lstStyle/>
          <a:p>
            <a:r>
              <a:rPr lang="en-US" dirty="0">
                <a:solidFill>
                  <a:srgbClr val="000066"/>
                </a:solidFill>
                <a:latin typeface="Arial Rounded MT Bold" pitchFamily="34" charset="0"/>
              </a:rPr>
              <a:t/>
            </a:r>
            <a:br>
              <a:rPr lang="en-US" dirty="0">
                <a:solidFill>
                  <a:srgbClr val="000066"/>
                </a:solidFill>
                <a:latin typeface="Arial Rounded MT Bold" pitchFamily="34" charset="0"/>
              </a:rPr>
            </a:br>
            <a:r>
              <a:rPr lang="en-US" sz="3600" dirty="0">
                <a:solidFill>
                  <a:srgbClr val="000066"/>
                </a:solidFill>
                <a:latin typeface="Arial Rounded MT Bold" pitchFamily="34" charset="0"/>
              </a:rPr>
              <a:t>I – Assets  5. Advances </a:t>
            </a:r>
            <a:r>
              <a:rPr lang="en-US" sz="3600" b="1" dirty="0">
                <a:solidFill>
                  <a:srgbClr val="000066"/>
                </a:solidFill>
                <a:latin typeface="Arial Rounded MT Bold" panose="020F0704030504030204" pitchFamily="34" charset="0"/>
                <a:ea typeface="Times New Roman" panose="02020603050405020304" pitchFamily="18" charset="0"/>
              </a:rPr>
              <a:t>General Instructions</a:t>
            </a:r>
            <a:endParaRPr lang="en-IN" sz="3600" dirty="0">
              <a:solidFill>
                <a:srgbClr val="000066"/>
              </a:solidFill>
            </a:endParaRPr>
          </a:p>
        </p:txBody>
      </p:sp>
      <p:sp>
        <p:nvSpPr>
          <p:cNvPr id="3" name="Content Placeholder 2"/>
          <p:cNvSpPr>
            <a:spLocks noGrp="1"/>
          </p:cNvSpPr>
          <p:nvPr>
            <p:ph idx="1"/>
          </p:nvPr>
        </p:nvSpPr>
        <p:spPr>
          <a:xfrm>
            <a:off x="891254" y="1556083"/>
            <a:ext cx="8493378" cy="4491789"/>
          </a:xfrm>
        </p:spPr>
        <p:txBody>
          <a:bodyPr>
            <a:normAutofit/>
          </a:bodyPr>
          <a:lstStyle/>
          <a:p>
            <a:pPr marL="546100" indent="-546100" fontAlgn="t">
              <a:buNone/>
            </a:pPr>
            <a:r>
              <a:rPr lang="en-US" sz="2400" dirty="0" smtClean="0">
                <a:solidFill>
                  <a:srgbClr val="000066"/>
                </a:solidFill>
              </a:rPr>
              <a:t>(x)    </a:t>
            </a:r>
            <a:r>
              <a:rPr lang="en-US" sz="2400" dirty="0" smtClean="0">
                <a:solidFill>
                  <a:srgbClr val="C00000"/>
                </a:solidFill>
              </a:rPr>
              <a:t>Whether  </a:t>
            </a:r>
            <a:r>
              <a:rPr lang="en-US" sz="2400" dirty="0">
                <a:solidFill>
                  <a:srgbClr val="C00000"/>
                </a:solidFill>
              </a:rPr>
              <a:t>in  the  cases   concluded   </a:t>
            </a:r>
            <a:r>
              <a:rPr lang="en-US" sz="2400" dirty="0" smtClean="0">
                <a:solidFill>
                  <a:srgbClr val="C00000"/>
                </a:solidFill>
              </a:rPr>
              <a:t>the  recoveries have been properly </a:t>
            </a:r>
            <a:r>
              <a:rPr lang="en-US" sz="2400" dirty="0">
                <a:solidFill>
                  <a:srgbClr val="C00000"/>
                </a:solidFill>
              </a:rPr>
              <a:t>appropriated   against   the   </a:t>
            </a:r>
            <a:r>
              <a:rPr lang="en-US" sz="2400" dirty="0" smtClean="0">
                <a:solidFill>
                  <a:srgbClr val="C00000"/>
                </a:solidFill>
              </a:rPr>
              <a:t>principal / </a:t>
            </a:r>
            <a:r>
              <a:rPr lang="en-US" sz="2400" dirty="0">
                <a:solidFill>
                  <a:srgbClr val="C00000"/>
                </a:solidFill>
              </a:rPr>
              <a:t>interest as per the policy of the bank</a:t>
            </a:r>
            <a:r>
              <a:rPr lang="en-US" sz="2400" dirty="0" smtClean="0">
                <a:solidFill>
                  <a:srgbClr val="C00000"/>
                </a:solidFill>
              </a:rPr>
              <a:t>?</a:t>
            </a:r>
          </a:p>
          <a:p>
            <a:pPr marL="546100" indent="-546100" fontAlgn="t">
              <a:buNone/>
            </a:pPr>
            <a:r>
              <a:rPr lang="en-US" sz="2400" dirty="0" smtClean="0">
                <a:solidFill>
                  <a:srgbClr val="000066"/>
                </a:solidFill>
                <a:highlight>
                  <a:srgbClr val="FFFF00"/>
                </a:highlight>
                <a:ea typeface="Times New Roman" panose="02020603050405020304" pitchFamily="18" charset="0"/>
              </a:rPr>
              <a:t>(xi)   </a:t>
            </a:r>
            <a:r>
              <a:rPr lang="en-US" sz="2400" dirty="0" smtClean="0">
                <a:solidFill>
                  <a:srgbClr val="C00000"/>
                </a:solidFill>
                <a:highlight>
                  <a:srgbClr val="FFFF00"/>
                </a:highlight>
                <a:ea typeface="Times New Roman" panose="02020603050405020304" pitchFamily="18" charset="0"/>
              </a:rPr>
              <a:t>In  </a:t>
            </a:r>
            <a:r>
              <a:rPr lang="en-US" sz="2400" dirty="0">
                <a:solidFill>
                  <a:srgbClr val="C00000"/>
                </a:solidFill>
                <a:highlight>
                  <a:srgbClr val="FFFF00"/>
                </a:highlight>
                <a:ea typeface="Times New Roman" panose="02020603050405020304" pitchFamily="18" charset="0"/>
              </a:rPr>
              <a:t>cases  where  documents  are  held at centralized processing </a:t>
            </a:r>
            <a:r>
              <a:rPr lang="en-US" sz="2400" dirty="0" err="1">
                <a:solidFill>
                  <a:srgbClr val="C00000"/>
                </a:solidFill>
                <a:highlight>
                  <a:srgbClr val="FFFF00"/>
                </a:highlight>
                <a:ea typeface="Times New Roman" panose="02020603050405020304" pitchFamily="18" charset="0"/>
              </a:rPr>
              <a:t>centres</a:t>
            </a:r>
            <a:r>
              <a:rPr lang="en-US" sz="2400" dirty="0">
                <a:solidFill>
                  <a:srgbClr val="C00000"/>
                </a:solidFill>
                <a:highlight>
                  <a:srgbClr val="FFFF00"/>
                </a:highlight>
                <a:ea typeface="Times New Roman" panose="02020603050405020304" pitchFamily="18" charset="0"/>
              </a:rPr>
              <a:t> / office, whether  the  auditor  has  received the relevant documents as asked by them on test check basis and satisfied</a:t>
            </a:r>
            <a:r>
              <a:rPr lang="en-IN" sz="2400" dirty="0">
                <a:solidFill>
                  <a:srgbClr val="C00000"/>
                </a:solidFill>
                <a:highlight>
                  <a:srgbClr val="FFFF00"/>
                </a:highlight>
                <a:ea typeface="Times New Roman" panose="02020603050405020304" pitchFamily="18" charset="0"/>
              </a:rPr>
              <a:t> </a:t>
            </a:r>
            <a:r>
              <a:rPr lang="en-US" sz="2400" dirty="0">
                <a:solidFill>
                  <a:srgbClr val="C00000"/>
                </a:solidFill>
                <a:highlight>
                  <a:srgbClr val="FFFF00"/>
                </a:highlight>
                <a:ea typeface="Times New Roman" panose="02020603050405020304" pitchFamily="18" charset="0"/>
              </a:rPr>
              <a:t>themselves. Report  the  exceptions, if</a:t>
            </a:r>
            <a:r>
              <a:rPr lang="en-IN" sz="2400" dirty="0">
                <a:solidFill>
                  <a:srgbClr val="C00000"/>
                </a:solidFill>
                <a:highlight>
                  <a:srgbClr val="FFFF00"/>
                </a:highlight>
                <a:ea typeface="Times New Roman" panose="02020603050405020304" pitchFamily="18" charset="0"/>
              </a:rPr>
              <a:t> </a:t>
            </a:r>
            <a:r>
              <a:rPr lang="en-US" sz="2400" dirty="0" smtClean="0">
                <a:solidFill>
                  <a:srgbClr val="C00000"/>
                </a:solidFill>
                <a:highlight>
                  <a:srgbClr val="FFFF00"/>
                </a:highlight>
                <a:ea typeface="Times New Roman" panose="02020603050405020304" pitchFamily="18" charset="0"/>
              </a:rPr>
              <a:t>any</a:t>
            </a:r>
          </a:p>
          <a:p>
            <a:pPr marL="625475" indent="-625475" fontAlgn="t">
              <a:buNone/>
            </a:pPr>
            <a:r>
              <a:rPr lang="en-US" sz="2400" dirty="0" smtClean="0">
                <a:solidFill>
                  <a:srgbClr val="000066"/>
                </a:solidFill>
              </a:rPr>
              <a:t>(xii)  </a:t>
            </a:r>
            <a:r>
              <a:rPr lang="en-US" sz="2400" dirty="0" smtClean="0">
                <a:solidFill>
                  <a:srgbClr val="C00000"/>
                </a:solidFill>
              </a:rPr>
              <a:t>List </a:t>
            </a:r>
            <a:r>
              <a:rPr lang="en-US" sz="2400" dirty="0">
                <a:solidFill>
                  <a:srgbClr val="C00000"/>
                </a:solidFill>
              </a:rPr>
              <a:t>the major deficiencies in </a:t>
            </a:r>
            <a:r>
              <a:rPr lang="en-US" sz="2400" dirty="0" smtClean="0">
                <a:solidFill>
                  <a:srgbClr val="C00000"/>
                </a:solidFill>
              </a:rPr>
              <a:t>credit review</a:t>
            </a:r>
            <a:r>
              <a:rPr lang="en-US" sz="2400" dirty="0">
                <a:solidFill>
                  <a:srgbClr val="C00000"/>
                </a:solidFill>
              </a:rPr>
              <a:t>, monitoring and </a:t>
            </a:r>
            <a:r>
              <a:rPr lang="en-US" sz="2400" dirty="0" smtClean="0">
                <a:solidFill>
                  <a:srgbClr val="C00000"/>
                </a:solidFill>
              </a:rPr>
              <a:t>supervision</a:t>
            </a:r>
            <a:endParaRPr lang="en-IN" sz="2400" dirty="0">
              <a:solidFill>
                <a:srgbClr val="C00000"/>
              </a:solidFill>
            </a:endParaRPr>
          </a:p>
          <a:p>
            <a:endParaRPr lang="en-IN" dirty="0"/>
          </a:p>
          <a:p>
            <a:pPr lvl="0"/>
            <a:endParaRPr lang="en-US" sz="2800" dirty="0"/>
          </a:p>
        </p:txBody>
      </p:sp>
      <p:sp>
        <p:nvSpPr>
          <p:cNvPr id="4" name="Footer Placeholder 3"/>
          <p:cNvSpPr>
            <a:spLocks noGrp="1"/>
          </p:cNvSpPr>
          <p:nvPr>
            <p:ph type="ftr" sz="quarter" idx="11"/>
          </p:nvPr>
        </p:nvSpPr>
        <p:spPr/>
        <p:txBody>
          <a:bodyPr/>
          <a:lstStyle/>
          <a:p>
            <a:r>
              <a:rPr lang="en-US" smtClean="0"/>
              <a:t>CA. SHRINIWAS Y. JOSHI</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42</a:t>
            </a:fld>
            <a:endParaRPr lang="en-US" dirty="0"/>
          </a:p>
        </p:txBody>
      </p:sp>
    </p:spTree>
    <p:extLst>
      <p:ext uri="{BB962C8B-B14F-4D97-AF65-F5344CB8AC3E}">
        <p14:creationId xmlns:p14="http://schemas.microsoft.com/office/powerpoint/2010/main" val="76203478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1254" y="286606"/>
            <a:ext cx="8894430" cy="756132"/>
          </a:xfrm>
        </p:spPr>
        <p:txBody>
          <a:bodyPr>
            <a:normAutofit fontScale="90000"/>
          </a:bodyPr>
          <a:lstStyle/>
          <a:p>
            <a:r>
              <a:rPr lang="en-US" dirty="0">
                <a:solidFill>
                  <a:srgbClr val="000066"/>
                </a:solidFill>
                <a:latin typeface="Arial Rounded MT Bold" pitchFamily="34" charset="0"/>
              </a:rPr>
              <a:t/>
            </a:r>
            <a:br>
              <a:rPr lang="en-US" dirty="0">
                <a:solidFill>
                  <a:srgbClr val="000066"/>
                </a:solidFill>
                <a:latin typeface="Arial Rounded MT Bold" pitchFamily="34" charset="0"/>
              </a:rPr>
            </a:br>
            <a:r>
              <a:rPr lang="en-US" sz="3600" dirty="0">
                <a:solidFill>
                  <a:srgbClr val="000066"/>
                </a:solidFill>
                <a:latin typeface="Arial Rounded MT Bold" pitchFamily="34" charset="0"/>
              </a:rPr>
              <a:t>I – Assets  5. Advances </a:t>
            </a:r>
            <a:r>
              <a:rPr lang="en-US" sz="3600" b="1" dirty="0">
                <a:solidFill>
                  <a:srgbClr val="000066"/>
                </a:solidFill>
                <a:latin typeface="Arial Rounded MT Bold" panose="020F0704030504030204" pitchFamily="34" charset="0"/>
                <a:ea typeface="Times New Roman" panose="02020603050405020304" pitchFamily="18" charset="0"/>
              </a:rPr>
              <a:t>General Instructions</a:t>
            </a:r>
            <a:endParaRPr lang="en-IN" sz="3600" dirty="0">
              <a:solidFill>
                <a:srgbClr val="000066"/>
              </a:solidFill>
            </a:endParaRPr>
          </a:p>
        </p:txBody>
      </p:sp>
      <p:sp>
        <p:nvSpPr>
          <p:cNvPr id="3" name="Content Placeholder 2"/>
          <p:cNvSpPr>
            <a:spLocks noGrp="1"/>
          </p:cNvSpPr>
          <p:nvPr>
            <p:ph idx="1"/>
          </p:nvPr>
        </p:nvSpPr>
        <p:spPr>
          <a:xfrm>
            <a:off x="891254" y="1556083"/>
            <a:ext cx="8493378" cy="4491789"/>
          </a:xfrm>
        </p:spPr>
        <p:txBody>
          <a:bodyPr>
            <a:normAutofit/>
          </a:bodyPr>
          <a:lstStyle/>
          <a:p>
            <a:pPr fontAlgn="t"/>
            <a:r>
              <a:rPr lang="en-US" sz="2400" b="1" i="1" dirty="0" smtClean="0">
                <a:solidFill>
                  <a:srgbClr val="000066"/>
                </a:solidFill>
              </a:rPr>
              <a:t>g)  Non-Fund </a:t>
            </a:r>
            <a:r>
              <a:rPr lang="en-US" sz="2400" b="1" i="1" dirty="0">
                <a:solidFill>
                  <a:srgbClr val="000066"/>
                </a:solidFill>
              </a:rPr>
              <a:t>Based </a:t>
            </a:r>
            <a:r>
              <a:rPr lang="en-US" sz="2400" b="1" i="1" dirty="0" smtClean="0">
                <a:solidFill>
                  <a:srgbClr val="000066"/>
                </a:solidFill>
              </a:rPr>
              <a:t>facilities</a:t>
            </a:r>
            <a:endParaRPr lang="en-IN" sz="2400" dirty="0" smtClean="0">
              <a:solidFill>
                <a:srgbClr val="000066"/>
              </a:solidFill>
            </a:endParaRPr>
          </a:p>
          <a:p>
            <a:pPr marL="628650" indent="-628650" fontAlgn="t">
              <a:buNone/>
            </a:pPr>
            <a:r>
              <a:rPr lang="en-US" sz="2400" dirty="0" smtClean="0">
                <a:solidFill>
                  <a:srgbClr val="000066"/>
                </a:solidFill>
              </a:rPr>
              <a:t>     </a:t>
            </a:r>
            <a:r>
              <a:rPr lang="en-US" sz="2400" dirty="0" err="1" smtClean="0">
                <a:solidFill>
                  <a:srgbClr val="000066"/>
                </a:solidFill>
              </a:rPr>
              <a:t>i</a:t>
            </a:r>
            <a:r>
              <a:rPr lang="en-US" sz="2400" dirty="0" smtClean="0">
                <a:solidFill>
                  <a:srgbClr val="000066"/>
                </a:solidFill>
              </a:rPr>
              <a:t>. </a:t>
            </a:r>
            <a:r>
              <a:rPr lang="en-US" sz="2400" dirty="0" smtClean="0">
                <a:solidFill>
                  <a:srgbClr val="C00000"/>
                </a:solidFill>
              </a:rPr>
              <a:t>List of borrowers with details of LCs devolved or guarantees invoked during the year. </a:t>
            </a:r>
            <a:endParaRPr lang="en-IN" sz="2400" dirty="0" smtClean="0">
              <a:solidFill>
                <a:srgbClr val="C00000"/>
              </a:solidFill>
            </a:endParaRPr>
          </a:p>
          <a:p>
            <a:pPr fontAlgn="t"/>
            <a:r>
              <a:rPr lang="en-US" sz="2400" i="1" dirty="0" smtClean="0">
                <a:solidFill>
                  <a:srgbClr val="C00000"/>
                </a:solidFill>
              </a:rPr>
              <a:t>        </a:t>
            </a:r>
            <a:r>
              <a:rPr lang="en-US" sz="2400" i="1" u="sng" dirty="0" smtClean="0">
                <a:solidFill>
                  <a:srgbClr val="C00000"/>
                </a:solidFill>
              </a:rPr>
              <a:t>(</a:t>
            </a:r>
            <a:r>
              <a:rPr lang="en-IN" sz="2400" i="1" u="sng" dirty="0">
                <a:solidFill>
                  <a:srgbClr val="C00000"/>
                </a:solidFill>
              </a:rPr>
              <a:t>Earlier it was "at the end of the year"</a:t>
            </a:r>
            <a:r>
              <a:rPr lang="en-US" sz="2400" i="1" u="sng" dirty="0">
                <a:solidFill>
                  <a:srgbClr val="C00000"/>
                </a:solidFill>
              </a:rPr>
              <a:t>)</a:t>
            </a:r>
            <a:endParaRPr lang="en-IN" sz="2400" dirty="0">
              <a:solidFill>
                <a:srgbClr val="C00000"/>
              </a:solidFill>
            </a:endParaRPr>
          </a:p>
          <a:p>
            <a:pPr fontAlgn="t"/>
            <a:endParaRPr lang="en-IN" sz="2400" dirty="0"/>
          </a:p>
        </p:txBody>
      </p:sp>
      <p:sp>
        <p:nvSpPr>
          <p:cNvPr id="4" name="Footer Placeholder 3"/>
          <p:cNvSpPr>
            <a:spLocks noGrp="1"/>
          </p:cNvSpPr>
          <p:nvPr>
            <p:ph type="ftr" sz="quarter" idx="11"/>
          </p:nvPr>
        </p:nvSpPr>
        <p:spPr/>
        <p:txBody>
          <a:bodyPr/>
          <a:lstStyle/>
          <a:p>
            <a:r>
              <a:rPr lang="en-US" smtClean="0"/>
              <a:t>CA. SHRINIWAS Y. JOSHI</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43</a:t>
            </a:fld>
            <a:endParaRPr lang="en-US" dirty="0"/>
          </a:p>
        </p:txBody>
      </p:sp>
      <p:pic>
        <p:nvPicPr>
          <p:cNvPr id="6" name="Picture 5"/>
          <p:cNvPicPr>
            <a:picLocks noChangeAspect="1"/>
          </p:cNvPicPr>
          <p:nvPr/>
        </p:nvPicPr>
        <p:blipFill>
          <a:blip r:embed="rId2"/>
          <a:stretch>
            <a:fillRect/>
          </a:stretch>
        </p:blipFill>
        <p:spPr>
          <a:xfrm>
            <a:off x="1554707" y="3778786"/>
            <a:ext cx="5771509" cy="1902166"/>
          </a:xfrm>
          <a:prstGeom prst="rect">
            <a:avLst/>
          </a:prstGeom>
        </p:spPr>
      </p:pic>
    </p:spTree>
    <p:extLst>
      <p:ext uri="{BB962C8B-B14F-4D97-AF65-F5344CB8AC3E}">
        <p14:creationId xmlns:p14="http://schemas.microsoft.com/office/powerpoint/2010/main" val="188914357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1254" y="286606"/>
            <a:ext cx="8894430" cy="756132"/>
          </a:xfrm>
        </p:spPr>
        <p:txBody>
          <a:bodyPr>
            <a:normAutofit fontScale="90000"/>
          </a:bodyPr>
          <a:lstStyle/>
          <a:p>
            <a:r>
              <a:rPr lang="en-US" dirty="0">
                <a:solidFill>
                  <a:srgbClr val="000066"/>
                </a:solidFill>
                <a:latin typeface="Arial Rounded MT Bold" pitchFamily="34" charset="0"/>
              </a:rPr>
              <a:t/>
            </a:r>
            <a:br>
              <a:rPr lang="en-US" dirty="0">
                <a:solidFill>
                  <a:srgbClr val="000066"/>
                </a:solidFill>
                <a:latin typeface="Arial Rounded MT Bold" pitchFamily="34" charset="0"/>
              </a:rPr>
            </a:br>
            <a:r>
              <a:rPr lang="en-US" sz="3600" dirty="0">
                <a:solidFill>
                  <a:srgbClr val="000066"/>
                </a:solidFill>
                <a:latin typeface="Arial Rounded MT Bold" pitchFamily="34" charset="0"/>
              </a:rPr>
              <a:t>I – Assets  5. Advances </a:t>
            </a:r>
            <a:r>
              <a:rPr lang="en-US" sz="3600" b="1" dirty="0">
                <a:solidFill>
                  <a:srgbClr val="000066"/>
                </a:solidFill>
                <a:latin typeface="Arial Rounded MT Bold" panose="020F0704030504030204" pitchFamily="34" charset="0"/>
                <a:ea typeface="Times New Roman" panose="02020603050405020304" pitchFamily="18" charset="0"/>
              </a:rPr>
              <a:t>General Instructions</a:t>
            </a:r>
            <a:endParaRPr lang="en-IN" sz="3600" dirty="0">
              <a:solidFill>
                <a:srgbClr val="000066"/>
              </a:solidFill>
            </a:endParaRPr>
          </a:p>
        </p:txBody>
      </p:sp>
      <p:sp>
        <p:nvSpPr>
          <p:cNvPr id="3" name="Content Placeholder 2"/>
          <p:cNvSpPr>
            <a:spLocks noGrp="1"/>
          </p:cNvSpPr>
          <p:nvPr>
            <p:ph idx="1"/>
          </p:nvPr>
        </p:nvSpPr>
        <p:spPr>
          <a:xfrm>
            <a:off x="891254" y="1556083"/>
            <a:ext cx="8493378" cy="4491789"/>
          </a:xfrm>
        </p:spPr>
        <p:txBody>
          <a:bodyPr>
            <a:normAutofit/>
          </a:bodyPr>
          <a:lstStyle/>
          <a:p>
            <a:pPr fontAlgn="t"/>
            <a:endParaRPr lang="en-IN" sz="2400" dirty="0"/>
          </a:p>
          <a:p>
            <a:pPr marL="1347788" indent="-369888" fontAlgn="t">
              <a:buNone/>
            </a:pPr>
            <a:r>
              <a:rPr lang="en-US" sz="2400" dirty="0" smtClean="0"/>
              <a:t>ii.   </a:t>
            </a:r>
            <a:r>
              <a:rPr lang="en-US" sz="2400" dirty="0" smtClean="0">
                <a:solidFill>
                  <a:srgbClr val="C00000"/>
                </a:solidFill>
              </a:rPr>
              <a:t>List </a:t>
            </a:r>
            <a:r>
              <a:rPr lang="en-US" sz="2400" dirty="0">
                <a:solidFill>
                  <a:srgbClr val="C00000"/>
                </a:solidFill>
              </a:rPr>
              <a:t>of borrowers where the LCs have been devolved or guarantees have been invoked but not paid with amount thereof</a:t>
            </a:r>
            <a:r>
              <a:rPr lang="en-US" sz="2400" dirty="0" smtClean="0">
                <a:solidFill>
                  <a:srgbClr val="C00000"/>
                </a:solidFill>
              </a:rPr>
              <a:t>.</a:t>
            </a:r>
            <a:endParaRPr lang="en-IN" sz="2400" dirty="0">
              <a:solidFill>
                <a:srgbClr val="C00000"/>
              </a:solidFill>
            </a:endParaRPr>
          </a:p>
        </p:txBody>
      </p:sp>
      <p:sp>
        <p:nvSpPr>
          <p:cNvPr id="4" name="Footer Placeholder 3"/>
          <p:cNvSpPr>
            <a:spLocks noGrp="1"/>
          </p:cNvSpPr>
          <p:nvPr>
            <p:ph type="ftr" sz="quarter" idx="11"/>
          </p:nvPr>
        </p:nvSpPr>
        <p:spPr/>
        <p:txBody>
          <a:bodyPr/>
          <a:lstStyle/>
          <a:p>
            <a:r>
              <a:rPr lang="en-US" smtClean="0"/>
              <a:t>CA. SHRINIWAS Y. JOSHI</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44</a:t>
            </a:fld>
            <a:endParaRPr lang="en-US" dirty="0"/>
          </a:p>
        </p:txBody>
      </p:sp>
      <p:pic>
        <p:nvPicPr>
          <p:cNvPr id="6" name="Picture 5"/>
          <p:cNvPicPr>
            <a:picLocks noChangeAspect="1"/>
          </p:cNvPicPr>
          <p:nvPr/>
        </p:nvPicPr>
        <p:blipFill>
          <a:blip r:embed="rId2"/>
          <a:stretch>
            <a:fillRect/>
          </a:stretch>
        </p:blipFill>
        <p:spPr>
          <a:xfrm>
            <a:off x="2292230" y="3593431"/>
            <a:ext cx="6282154" cy="1120662"/>
          </a:xfrm>
          <a:prstGeom prst="rect">
            <a:avLst/>
          </a:prstGeom>
        </p:spPr>
      </p:pic>
    </p:spTree>
    <p:extLst>
      <p:ext uri="{BB962C8B-B14F-4D97-AF65-F5344CB8AC3E}">
        <p14:creationId xmlns:p14="http://schemas.microsoft.com/office/powerpoint/2010/main" val="277614612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1254" y="286606"/>
            <a:ext cx="8894430" cy="756132"/>
          </a:xfrm>
        </p:spPr>
        <p:txBody>
          <a:bodyPr>
            <a:normAutofit fontScale="90000"/>
          </a:bodyPr>
          <a:lstStyle/>
          <a:p>
            <a:r>
              <a:rPr lang="en-US" dirty="0">
                <a:solidFill>
                  <a:srgbClr val="000066"/>
                </a:solidFill>
                <a:latin typeface="Arial Rounded MT Bold" pitchFamily="34" charset="0"/>
              </a:rPr>
              <a:t/>
            </a:r>
            <a:br>
              <a:rPr lang="en-US" dirty="0">
                <a:solidFill>
                  <a:srgbClr val="000066"/>
                </a:solidFill>
                <a:latin typeface="Arial Rounded MT Bold" pitchFamily="34" charset="0"/>
              </a:rPr>
            </a:br>
            <a:r>
              <a:rPr lang="en-US" sz="3600" dirty="0">
                <a:solidFill>
                  <a:srgbClr val="000066"/>
                </a:solidFill>
                <a:latin typeface="Arial Rounded MT Bold" pitchFamily="34" charset="0"/>
              </a:rPr>
              <a:t>I – Assets  5. Advances </a:t>
            </a:r>
            <a:r>
              <a:rPr lang="en-US" sz="3600" b="1" dirty="0">
                <a:solidFill>
                  <a:srgbClr val="000066"/>
                </a:solidFill>
                <a:latin typeface="Arial Rounded MT Bold" panose="020F0704030504030204" pitchFamily="34" charset="0"/>
                <a:ea typeface="Times New Roman" panose="02020603050405020304" pitchFamily="18" charset="0"/>
              </a:rPr>
              <a:t>General Instructio</a:t>
            </a:r>
            <a:r>
              <a:rPr lang="en-US" sz="3600" b="1" dirty="0">
                <a:solidFill>
                  <a:schemeClr val="accent2">
                    <a:lumMod val="50000"/>
                  </a:schemeClr>
                </a:solidFill>
                <a:latin typeface="Arial Rounded MT Bold" panose="020F0704030504030204" pitchFamily="34" charset="0"/>
                <a:ea typeface="Times New Roman" panose="02020603050405020304" pitchFamily="18" charset="0"/>
              </a:rPr>
              <a:t>ns</a:t>
            </a:r>
            <a:endParaRPr lang="en-IN" sz="3600" dirty="0"/>
          </a:p>
        </p:txBody>
      </p:sp>
      <p:sp>
        <p:nvSpPr>
          <p:cNvPr id="3" name="Content Placeholder 2"/>
          <p:cNvSpPr>
            <a:spLocks noGrp="1"/>
          </p:cNvSpPr>
          <p:nvPr>
            <p:ph idx="1"/>
          </p:nvPr>
        </p:nvSpPr>
        <p:spPr>
          <a:xfrm>
            <a:off x="1024568" y="1597446"/>
            <a:ext cx="8360063" cy="3701667"/>
          </a:xfrm>
        </p:spPr>
        <p:txBody>
          <a:bodyPr>
            <a:normAutofit/>
          </a:bodyPr>
          <a:lstStyle/>
          <a:p>
            <a:pPr fontAlgn="t"/>
            <a:endParaRPr lang="en-IN" sz="2400" dirty="0" smtClean="0"/>
          </a:p>
          <a:p>
            <a:pPr marL="628650" indent="-628650" fontAlgn="t">
              <a:buNone/>
            </a:pPr>
            <a:r>
              <a:rPr lang="en-US" sz="2400" dirty="0" smtClean="0">
                <a:solidFill>
                  <a:srgbClr val="000066"/>
                </a:solidFill>
              </a:rPr>
              <a:t>(iii</a:t>
            </a:r>
            <a:r>
              <a:rPr lang="en-US" sz="2400" dirty="0" smtClean="0">
                <a:solidFill>
                  <a:srgbClr val="C00000"/>
                </a:solidFill>
              </a:rPr>
              <a:t>)    List of instances where interchangeability  between  fund based and non-fund-based facilities was  allowed subsequent  to  devolvement of  LC / invocation of BG.</a:t>
            </a:r>
            <a:endParaRPr lang="en-IN" sz="2400" dirty="0" smtClean="0">
              <a:solidFill>
                <a:srgbClr val="C00000"/>
              </a:solidFill>
            </a:endParaRPr>
          </a:p>
          <a:p>
            <a:pPr marL="452438" indent="-452438" fontAlgn="t"/>
            <a:r>
              <a:rPr lang="en-US" sz="2400" dirty="0" smtClean="0"/>
              <a:t> </a:t>
            </a:r>
            <a:endParaRPr lang="en-IN" sz="2400" dirty="0"/>
          </a:p>
        </p:txBody>
      </p:sp>
      <p:sp>
        <p:nvSpPr>
          <p:cNvPr id="4" name="Footer Placeholder 3"/>
          <p:cNvSpPr>
            <a:spLocks noGrp="1"/>
          </p:cNvSpPr>
          <p:nvPr>
            <p:ph type="ftr" sz="quarter" idx="11"/>
          </p:nvPr>
        </p:nvSpPr>
        <p:spPr/>
        <p:txBody>
          <a:bodyPr/>
          <a:lstStyle/>
          <a:p>
            <a:r>
              <a:rPr lang="en-US" smtClean="0"/>
              <a:t>CA. SHRINIWAS Y. JOSHI</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45</a:t>
            </a:fld>
            <a:endParaRPr lang="en-US" dirty="0"/>
          </a:p>
        </p:txBody>
      </p:sp>
    </p:spTree>
    <p:extLst>
      <p:ext uri="{BB962C8B-B14F-4D97-AF65-F5344CB8AC3E}">
        <p14:creationId xmlns:p14="http://schemas.microsoft.com/office/powerpoint/2010/main" val="86199694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1254" y="286605"/>
            <a:ext cx="8169831" cy="759997"/>
          </a:xfrm>
        </p:spPr>
        <p:txBody>
          <a:bodyPr/>
          <a:lstStyle/>
          <a:p>
            <a:r>
              <a:rPr lang="en-US" dirty="0">
                <a:solidFill>
                  <a:srgbClr val="000066"/>
                </a:solidFill>
                <a:latin typeface="Arial Rounded MT Bold" pitchFamily="34" charset="0"/>
              </a:rPr>
              <a:t>I </a:t>
            </a:r>
            <a:r>
              <a:rPr lang="en-US" dirty="0">
                <a:solidFill>
                  <a:srgbClr val="000066"/>
                </a:solidFill>
              </a:rPr>
              <a:t>– Assets  6. </a:t>
            </a:r>
            <a:r>
              <a:rPr lang="en-US" b="1" dirty="0">
                <a:solidFill>
                  <a:srgbClr val="000066"/>
                </a:solidFill>
                <a:ea typeface="Times New Roman" panose="02020603050405020304" pitchFamily="18" charset="0"/>
              </a:rPr>
              <a:t>Other Assets</a:t>
            </a:r>
            <a:endParaRPr lang="en-IN" dirty="0">
              <a:solidFill>
                <a:srgbClr val="000066"/>
              </a:solidFill>
            </a:endParaRPr>
          </a:p>
        </p:txBody>
      </p:sp>
      <p:sp>
        <p:nvSpPr>
          <p:cNvPr id="3" name="Content Placeholder 2"/>
          <p:cNvSpPr>
            <a:spLocks noGrp="1"/>
          </p:cNvSpPr>
          <p:nvPr>
            <p:ph idx="1"/>
          </p:nvPr>
        </p:nvSpPr>
        <p:spPr>
          <a:xfrm>
            <a:off x="891254" y="1167788"/>
            <a:ext cx="8169832" cy="4701306"/>
          </a:xfrm>
        </p:spPr>
        <p:txBody>
          <a:bodyPr>
            <a:normAutofit lnSpcReduction="10000"/>
          </a:bodyPr>
          <a:lstStyle/>
          <a:p>
            <a:pPr fontAlgn="t"/>
            <a:r>
              <a:rPr lang="en-US" b="1" dirty="0">
                <a:solidFill>
                  <a:srgbClr val="000066"/>
                </a:solidFill>
              </a:rPr>
              <a:t>(</a:t>
            </a:r>
            <a:r>
              <a:rPr lang="en-US" sz="2400" b="1" dirty="0">
                <a:solidFill>
                  <a:srgbClr val="000066"/>
                </a:solidFill>
              </a:rPr>
              <a:t>a</a:t>
            </a:r>
            <a:r>
              <a:rPr lang="en-US" sz="2400" b="1" dirty="0" smtClean="0">
                <a:solidFill>
                  <a:srgbClr val="000066"/>
                </a:solidFill>
              </a:rPr>
              <a:t>)</a:t>
            </a:r>
            <a:r>
              <a:rPr lang="en-IN" sz="2400" dirty="0">
                <a:solidFill>
                  <a:srgbClr val="000066"/>
                </a:solidFill>
              </a:rPr>
              <a:t> </a:t>
            </a:r>
            <a:r>
              <a:rPr lang="en-US" sz="2400" b="1" dirty="0" smtClean="0">
                <a:solidFill>
                  <a:srgbClr val="000066"/>
                </a:solidFill>
              </a:rPr>
              <a:t>(</a:t>
            </a:r>
            <a:r>
              <a:rPr lang="en-US" sz="2400" b="1" dirty="0" err="1" smtClean="0">
                <a:solidFill>
                  <a:srgbClr val="000066"/>
                </a:solidFill>
              </a:rPr>
              <a:t>i</a:t>
            </a:r>
            <a:r>
              <a:rPr lang="en-US" sz="2400" b="1" dirty="0" smtClean="0">
                <a:solidFill>
                  <a:srgbClr val="000066"/>
                </a:solidFill>
              </a:rPr>
              <a:t>)</a:t>
            </a:r>
            <a:r>
              <a:rPr lang="en-IN" sz="2400" dirty="0">
                <a:solidFill>
                  <a:srgbClr val="000066"/>
                </a:solidFill>
              </a:rPr>
              <a:t> </a:t>
            </a:r>
            <a:r>
              <a:rPr lang="en-IN" sz="2400" dirty="0" smtClean="0">
                <a:solidFill>
                  <a:srgbClr val="000066"/>
                </a:solidFill>
              </a:rPr>
              <a:t>  </a:t>
            </a:r>
            <a:r>
              <a:rPr lang="en-US" sz="2400" b="1" dirty="0" smtClean="0">
                <a:solidFill>
                  <a:srgbClr val="C00000"/>
                </a:solidFill>
              </a:rPr>
              <a:t>Suspense </a:t>
            </a:r>
            <a:r>
              <a:rPr lang="en-US" sz="2400" b="1" dirty="0">
                <a:solidFill>
                  <a:srgbClr val="C00000"/>
                </a:solidFill>
              </a:rPr>
              <a:t>Accounts/Sundry Asset</a:t>
            </a:r>
            <a:r>
              <a:rPr lang="en-US" sz="2400" b="1" dirty="0"/>
              <a:t>s</a:t>
            </a:r>
            <a:endParaRPr lang="en-IN" sz="2400" dirty="0"/>
          </a:p>
          <a:p>
            <a:pPr marL="898525" indent="6350" fontAlgn="t"/>
            <a:r>
              <a:rPr lang="en-US" sz="2400" dirty="0">
                <a:solidFill>
                  <a:srgbClr val="C00000"/>
                </a:solidFill>
              </a:rPr>
              <a:t>Does the system of the bank ensure expeditious clearance of items debited to Suspense Account? Details of outstanding entries in excess of 90 days may be obtained from the branch and the reasons for delay in adjusting the entries may be ascertained. Does your scrutiny of the accounts under various sub-heads reveal balances, which in your opinion are not recoverable and would require a</a:t>
            </a:r>
            <a:r>
              <a:rPr lang="en-IN" sz="2400" dirty="0">
                <a:solidFill>
                  <a:srgbClr val="C00000"/>
                </a:solidFill>
              </a:rPr>
              <a:t> </a:t>
            </a:r>
            <a:r>
              <a:rPr lang="en-US" sz="2400" dirty="0">
                <a:solidFill>
                  <a:srgbClr val="C00000"/>
                </a:solidFill>
              </a:rPr>
              <a:t>provision/write-off? If so, give details</a:t>
            </a:r>
            <a:r>
              <a:rPr lang="en-US" sz="2400" dirty="0" smtClean="0">
                <a:solidFill>
                  <a:srgbClr val="C00000"/>
                </a:solidFill>
              </a:rPr>
              <a:t>.</a:t>
            </a:r>
            <a:endParaRPr lang="en-IN" sz="2400" dirty="0" smtClean="0">
              <a:solidFill>
                <a:srgbClr val="C00000"/>
              </a:solidFill>
            </a:endParaRPr>
          </a:p>
          <a:p>
            <a:pPr marL="898525" indent="-449263">
              <a:buNone/>
            </a:pPr>
            <a:r>
              <a:rPr lang="en-US" sz="2400" b="1" dirty="0" smtClean="0">
                <a:solidFill>
                  <a:srgbClr val="000066"/>
                </a:solidFill>
              </a:rPr>
              <a:t>(ii)  </a:t>
            </a:r>
            <a:r>
              <a:rPr lang="en-US" sz="2400" dirty="0" smtClean="0">
                <a:solidFill>
                  <a:srgbClr val="C00000"/>
                </a:solidFill>
              </a:rPr>
              <a:t>Does your test check indicate any unusual items in these accounts? If so, report their nature and the amounts involved. Are there any intangible items</a:t>
            </a:r>
            <a:r>
              <a:rPr lang="en-IN" sz="2400" dirty="0" smtClean="0">
                <a:solidFill>
                  <a:srgbClr val="C00000"/>
                </a:solidFill>
              </a:rPr>
              <a:t> </a:t>
            </a:r>
            <a:r>
              <a:rPr lang="en-US" sz="2400" dirty="0" smtClean="0">
                <a:solidFill>
                  <a:srgbClr val="C00000"/>
                </a:solidFill>
              </a:rPr>
              <a:t>under this head e.g. losses not  provided</a:t>
            </a:r>
            <a:r>
              <a:rPr lang="en-IN" sz="2400" dirty="0" smtClean="0">
                <a:solidFill>
                  <a:srgbClr val="C00000"/>
                </a:solidFill>
              </a:rPr>
              <a:t> </a:t>
            </a:r>
            <a:r>
              <a:rPr lang="en-US" sz="2400" dirty="0" smtClean="0">
                <a:solidFill>
                  <a:srgbClr val="C00000"/>
                </a:solidFill>
              </a:rPr>
              <a:t>/ pending investigation?</a:t>
            </a:r>
            <a:endParaRPr lang="en-IN" sz="2400" dirty="0" smtClean="0">
              <a:solidFill>
                <a:srgbClr val="C00000"/>
              </a:solidFill>
            </a:endParaRPr>
          </a:p>
          <a:p>
            <a:endParaRPr lang="en-IN" dirty="0"/>
          </a:p>
        </p:txBody>
      </p:sp>
      <p:sp>
        <p:nvSpPr>
          <p:cNvPr id="4" name="Footer Placeholder 3"/>
          <p:cNvSpPr>
            <a:spLocks noGrp="1"/>
          </p:cNvSpPr>
          <p:nvPr>
            <p:ph type="ftr" sz="quarter" idx="11"/>
          </p:nvPr>
        </p:nvSpPr>
        <p:spPr/>
        <p:txBody>
          <a:bodyPr/>
          <a:lstStyle/>
          <a:p>
            <a:r>
              <a:rPr lang="en-US" smtClean="0"/>
              <a:t>CA. SHRINIWAS Y. JOSHI</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46</a:t>
            </a:fld>
            <a:endParaRPr lang="en-US" dirty="0"/>
          </a:p>
        </p:txBody>
      </p:sp>
    </p:spTree>
    <p:extLst>
      <p:ext uri="{BB962C8B-B14F-4D97-AF65-F5344CB8AC3E}">
        <p14:creationId xmlns:p14="http://schemas.microsoft.com/office/powerpoint/2010/main" val="415440012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1254" y="286605"/>
            <a:ext cx="8169831" cy="759997"/>
          </a:xfrm>
        </p:spPr>
        <p:txBody>
          <a:bodyPr>
            <a:normAutofit/>
          </a:bodyPr>
          <a:lstStyle/>
          <a:p>
            <a:r>
              <a:rPr lang="en-US" dirty="0">
                <a:solidFill>
                  <a:srgbClr val="000066"/>
                </a:solidFill>
                <a:latin typeface="Arial Rounded MT Bold" pitchFamily="34" charset="0"/>
              </a:rPr>
              <a:t>2 – Liabilities	</a:t>
            </a:r>
            <a:r>
              <a:rPr lang="en-US" dirty="0" smtClean="0">
                <a:solidFill>
                  <a:srgbClr val="000066"/>
                </a:solidFill>
                <a:latin typeface="Arial Rounded MT Bold" pitchFamily="34" charset="0"/>
              </a:rPr>
              <a:t>1. </a:t>
            </a:r>
            <a:r>
              <a:rPr lang="en-US" dirty="0">
                <a:solidFill>
                  <a:srgbClr val="000066"/>
                </a:solidFill>
                <a:latin typeface="Arial Rounded MT Bold" pitchFamily="34" charset="0"/>
              </a:rPr>
              <a:t>Deposits</a:t>
            </a:r>
            <a:endParaRPr lang="en-IN" dirty="0"/>
          </a:p>
        </p:txBody>
      </p:sp>
      <p:sp>
        <p:nvSpPr>
          <p:cNvPr id="3" name="Content Placeholder 2"/>
          <p:cNvSpPr>
            <a:spLocks noGrp="1"/>
          </p:cNvSpPr>
          <p:nvPr>
            <p:ph idx="1"/>
          </p:nvPr>
        </p:nvSpPr>
        <p:spPr>
          <a:xfrm>
            <a:off x="891254" y="1167788"/>
            <a:ext cx="8169832" cy="4701306"/>
          </a:xfrm>
        </p:spPr>
        <p:txBody>
          <a:bodyPr>
            <a:normAutofit/>
          </a:bodyPr>
          <a:lstStyle/>
          <a:p>
            <a:pPr fontAlgn="t"/>
            <a:endParaRPr lang="en-US" dirty="0" smtClean="0"/>
          </a:p>
          <a:p>
            <a:pPr fontAlgn="t"/>
            <a:endParaRPr lang="en-US" dirty="0"/>
          </a:p>
          <a:p>
            <a:pPr fontAlgn="t"/>
            <a:r>
              <a:rPr lang="en-US" sz="2400" dirty="0" smtClean="0">
                <a:solidFill>
                  <a:srgbClr val="000066"/>
                </a:solidFill>
              </a:rPr>
              <a:t>(a)</a:t>
            </a:r>
            <a:r>
              <a:rPr lang="en-IN" sz="2400" dirty="0">
                <a:solidFill>
                  <a:srgbClr val="000066"/>
                </a:solidFill>
              </a:rPr>
              <a:t> </a:t>
            </a:r>
            <a:r>
              <a:rPr lang="en-IN" sz="2400" dirty="0" smtClean="0">
                <a:solidFill>
                  <a:srgbClr val="000066"/>
                </a:solidFill>
              </a:rPr>
              <a:t>   </a:t>
            </a:r>
            <a:r>
              <a:rPr lang="en-US" sz="2400" dirty="0" smtClean="0">
                <a:solidFill>
                  <a:srgbClr val="C00000"/>
                </a:solidFill>
              </a:rPr>
              <a:t>Does </a:t>
            </a:r>
            <a:r>
              <a:rPr lang="en-US" sz="2400" dirty="0">
                <a:solidFill>
                  <a:srgbClr val="C00000"/>
                </a:solidFill>
              </a:rPr>
              <a:t>the bank have a system of identification of dormant/ inoperative accounts and internal controls with regard to operations in such accounts? In the cases examined by you, have you come across instances where the guidelines laid down in this regard have not been followed? If yes, give details thereof.</a:t>
            </a:r>
            <a:endParaRPr lang="en-IN" sz="2400" dirty="0">
              <a:solidFill>
                <a:srgbClr val="C00000"/>
              </a:solidFill>
            </a:endParaRPr>
          </a:p>
          <a:p>
            <a:pPr fontAlgn="t"/>
            <a:r>
              <a:rPr lang="en-US" sz="2400" dirty="0" smtClean="0">
                <a:solidFill>
                  <a:srgbClr val="000066"/>
                </a:solidFill>
              </a:rPr>
              <a:t>(b)</a:t>
            </a:r>
            <a:r>
              <a:rPr lang="en-IN" sz="2400" dirty="0">
                <a:solidFill>
                  <a:srgbClr val="C00000"/>
                </a:solidFill>
              </a:rPr>
              <a:t> </a:t>
            </a:r>
            <a:r>
              <a:rPr lang="en-IN" sz="2400" dirty="0" smtClean="0">
                <a:solidFill>
                  <a:srgbClr val="C00000"/>
                </a:solidFill>
              </a:rPr>
              <a:t>   </a:t>
            </a:r>
            <a:r>
              <a:rPr lang="en-US" sz="2400" dirty="0" smtClean="0">
                <a:solidFill>
                  <a:srgbClr val="C00000"/>
                </a:solidFill>
              </a:rPr>
              <a:t>After </a:t>
            </a:r>
            <a:r>
              <a:rPr lang="en-US" sz="2400" dirty="0">
                <a:solidFill>
                  <a:srgbClr val="C00000"/>
                </a:solidFill>
              </a:rPr>
              <a:t>the balance sheet date and till the date of audit, whether there have been any unusual  large movements (whether increase or decrease) in the aggregate deposits held at the year-end? If so, obtain the clarifications from the branch and give your comments thereon.</a:t>
            </a:r>
            <a:endParaRPr lang="en-IN" sz="2400" dirty="0">
              <a:solidFill>
                <a:srgbClr val="C00000"/>
              </a:solidFill>
            </a:endParaRPr>
          </a:p>
          <a:p>
            <a:endParaRPr lang="en-IN" dirty="0">
              <a:solidFill>
                <a:srgbClr val="C00000"/>
              </a:solidFill>
            </a:endParaRPr>
          </a:p>
        </p:txBody>
      </p:sp>
      <p:sp>
        <p:nvSpPr>
          <p:cNvPr id="4" name="Footer Placeholder 3"/>
          <p:cNvSpPr>
            <a:spLocks noGrp="1"/>
          </p:cNvSpPr>
          <p:nvPr>
            <p:ph type="ftr" sz="quarter" idx="11"/>
          </p:nvPr>
        </p:nvSpPr>
        <p:spPr/>
        <p:txBody>
          <a:bodyPr/>
          <a:lstStyle/>
          <a:p>
            <a:r>
              <a:rPr lang="en-US" smtClean="0"/>
              <a:t>CA. SHRINIWAS Y. JOSHI</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47</a:t>
            </a:fld>
            <a:endParaRPr lang="en-US" dirty="0"/>
          </a:p>
        </p:txBody>
      </p:sp>
    </p:spTree>
    <p:extLst>
      <p:ext uri="{BB962C8B-B14F-4D97-AF65-F5344CB8AC3E}">
        <p14:creationId xmlns:p14="http://schemas.microsoft.com/office/powerpoint/2010/main" val="259841353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1254" y="286605"/>
            <a:ext cx="8169831" cy="759997"/>
          </a:xfrm>
        </p:spPr>
        <p:txBody>
          <a:bodyPr>
            <a:normAutofit/>
          </a:bodyPr>
          <a:lstStyle/>
          <a:p>
            <a:r>
              <a:rPr lang="en-US" dirty="0">
                <a:solidFill>
                  <a:srgbClr val="000066"/>
                </a:solidFill>
                <a:latin typeface="Arial Rounded MT Bold" pitchFamily="34" charset="0"/>
              </a:rPr>
              <a:t>2 – Liabilities	</a:t>
            </a:r>
            <a:r>
              <a:rPr lang="en-US" dirty="0" smtClean="0">
                <a:solidFill>
                  <a:srgbClr val="000066"/>
                </a:solidFill>
                <a:latin typeface="Arial Rounded MT Bold" pitchFamily="34" charset="0"/>
              </a:rPr>
              <a:t>1. </a:t>
            </a:r>
            <a:r>
              <a:rPr lang="en-US" dirty="0">
                <a:solidFill>
                  <a:srgbClr val="000066"/>
                </a:solidFill>
                <a:latin typeface="Arial Rounded MT Bold" pitchFamily="34" charset="0"/>
              </a:rPr>
              <a:t>Deposits</a:t>
            </a:r>
            <a:endParaRPr lang="en-IN" dirty="0"/>
          </a:p>
        </p:txBody>
      </p:sp>
      <p:sp>
        <p:nvSpPr>
          <p:cNvPr id="3" name="Content Placeholder 2"/>
          <p:cNvSpPr>
            <a:spLocks noGrp="1"/>
          </p:cNvSpPr>
          <p:nvPr>
            <p:ph idx="1"/>
          </p:nvPr>
        </p:nvSpPr>
        <p:spPr>
          <a:xfrm>
            <a:off x="891254" y="1167788"/>
            <a:ext cx="8169832" cy="4701306"/>
          </a:xfrm>
        </p:spPr>
        <p:txBody>
          <a:bodyPr>
            <a:normAutofit/>
          </a:bodyPr>
          <a:lstStyle/>
          <a:p>
            <a:pPr fontAlgn="t"/>
            <a:endParaRPr lang="en-US" dirty="0" smtClean="0"/>
          </a:p>
          <a:p>
            <a:pPr fontAlgn="t"/>
            <a:endParaRPr lang="en-US" dirty="0"/>
          </a:p>
          <a:p>
            <a:pPr fontAlgn="t"/>
            <a:r>
              <a:rPr lang="en-US" sz="2400" dirty="0">
                <a:solidFill>
                  <a:srgbClr val="000066"/>
                </a:solidFill>
              </a:rPr>
              <a:t>(</a:t>
            </a:r>
            <a:r>
              <a:rPr lang="en-US" sz="2400" dirty="0" smtClean="0">
                <a:solidFill>
                  <a:srgbClr val="000066"/>
                </a:solidFill>
              </a:rPr>
              <a:t>c)</a:t>
            </a:r>
            <a:r>
              <a:rPr lang="en-IN" sz="2400" dirty="0">
                <a:solidFill>
                  <a:srgbClr val="000066"/>
                </a:solidFill>
              </a:rPr>
              <a:t> </a:t>
            </a:r>
            <a:r>
              <a:rPr lang="en-IN" sz="2400" dirty="0" smtClean="0">
                <a:solidFill>
                  <a:srgbClr val="000066"/>
                </a:solidFill>
              </a:rPr>
              <a:t>    </a:t>
            </a:r>
            <a:r>
              <a:rPr lang="en-US" sz="2400" dirty="0" smtClean="0">
                <a:solidFill>
                  <a:srgbClr val="C00000"/>
                </a:solidFill>
              </a:rPr>
              <a:t>Whether </a:t>
            </a:r>
            <a:r>
              <a:rPr lang="en-US" sz="2400" dirty="0">
                <a:solidFill>
                  <a:srgbClr val="C00000"/>
                </a:solidFill>
              </a:rPr>
              <a:t>the scheme of automatic renewal of deposits applies to FCNR(B) deposits? Where such deposits have been renewed, report whether the branch has satisfied itself as to the 'non-resident status' of the depositor and whether the renewal is made as per the applicable regulatory guidelines and the original receipts / soft copy have been dispatched.</a:t>
            </a:r>
            <a:endParaRPr lang="en-IN" sz="2400" dirty="0">
              <a:solidFill>
                <a:srgbClr val="C00000"/>
              </a:solidFill>
            </a:endParaRPr>
          </a:p>
          <a:p>
            <a:pPr fontAlgn="t"/>
            <a:r>
              <a:rPr lang="en-US" sz="2400" dirty="0">
                <a:solidFill>
                  <a:srgbClr val="000066"/>
                </a:solidFill>
              </a:rPr>
              <a:t>(</a:t>
            </a:r>
            <a:r>
              <a:rPr lang="en-US" sz="2400" dirty="0" smtClean="0">
                <a:solidFill>
                  <a:srgbClr val="000066"/>
                </a:solidFill>
              </a:rPr>
              <a:t>d</a:t>
            </a:r>
            <a:r>
              <a:rPr lang="en-US" sz="2400" dirty="0" smtClean="0">
                <a:solidFill>
                  <a:srgbClr val="C00000"/>
                </a:solidFill>
              </a:rPr>
              <a:t>)</a:t>
            </a:r>
            <a:r>
              <a:rPr lang="en-IN" sz="2400" dirty="0">
                <a:solidFill>
                  <a:srgbClr val="C00000"/>
                </a:solidFill>
              </a:rPr>
              <a:t> </a:t>
            </a:r>
            <a:r>
              <a:rPr lang="en-IN" sz="2400" dirty="0" smtClean="0">
                <a:solidFill>
                  <a:srgbClr val="C00000"/>
                </a:solidFill>
              </a:rPr>
              <a:t>   </a:t>
            </a:r>
            <a:r>
              <a:rPr lang="en-US" sz="2400" dirty="0" smtClean="0">
                <a:solidFill>
                  <a:srgbClr val="C00000"/>
                </a:solidFill>
              </a:rPr>
              <a:t>Is   </a:t>
            </a:r>
            <a:r>
              <a:rPr lang="en-US" sz="2400" dirty="0">
                <a:solidFill>
                  <a:srgbClr val="C00000"/>
                </a:solidFill>
              </a:rPr>
              <a:t>the   branch   complying   with   </a:t>
            </a:r>
            <a:r>
              <a:rPr lang="en-US" sz="2400" dirty="0" smtClean="0">
                <a:solidFill>
                  <a:srgbClr val="C00000"/>
                </a:solidFill>
              </a:rPr>
              <a:t>the regulations </a:t>
            </a:r>
            <a:r>
              <a:rPr lang="en-US" sz="2400" dirty="0">
                <a:solidFill>
                  <a:srgbClr val="C00000"/>
                </a:solidFill>
              </a:rPr>
              <a:t>on minimum </a:t>
            </a:r>
            <a:r>
              <a:rPr lang="en-US" sz="2400" dirty="0" smtClean="0">
                <a:solidFill>
                  <a:srgbClr val="C00000"/>
                </a:solidFill>
              </a:rPr>
              <a:t>balance requirement </a:t>
            </a:r>
            <a:r>
              <a:rPr lang="en-US" sz="2400" dirty="0">
                <a:solidFill>
                  <a:srgbClr val="C00000"/>
                </a:solidFill>
              </a:rPr>
              <a:t>and levy of charges on </a:t>
            </a:r>
            <a:r>
              <a:rPr lang="en-US" sz="2400" dirty="0" smtClean="0">
                <a:solidFill>
                  <a:srgbClr val="C00000"/>
                </a:solidFill>
              </a:rPr>
              <a:t>non- </a:t>
            </a:r>
            <a:r>
              <a:rPr lang="en-US" sz="2400" dirty="0">
                <a:solidFill>
                  <a:srgbClr val="C00000"/>
                </a:solidFill>
              </a:rPr>
              <a:t>maintenance of minimum balance </a:t>
            </a:r>
            <a:r>
              <a:rPr lang="en-US" sz="2400" dirty="0" smtClean="0">
                <a:solidFill>
                  <a:srgbClr val="C00000"/>
                </a:solidFill>
              </a:rPr>
              <a:t>in  </a:t>
            </a:r>
            <a:r>
              <a:rPr lang="en-US" sz="2400" dirty="0">
                <a:solidFill>
                  <a:srgbClr val="C00000"/>
                </a:solidFill>
              </a:rPr>
              <a:t>individual savings accounts?</a:t>
            </a:r>
            <a:endParaRPr lang="en-IN" sz="2400" dirty="0">
              <a:solidFill>
                <a:srgbClr val="C00000"/>
              </a:solidFill>
            </a:endParaRPr>
          </a:p>
          <a:p>
            <a:endParaRPr lang="en-IN" dirty="0"/>
          </a:p>
        </p:txBody>
      </p:sp>
      <p:sp>
        <p:nvSpPr>
          <p:cNvPr id="4" name="Footer Placeholder 3"/>
          <p:cNvSpPr>
            <a:spLocks noGrp="1"/>
          </p:cNvSpPr>
          <p:nvPr>
            <p:ph type="ftr" sz="quarter" idx="11"/>
          </p:nvPr>
        </p:nvSpPr>
        <p:spPr/>
        <p:txBody>
          <a:bodyPr/>
          <a:lstStyle/>
          <a:p>
            <a:r>
              <a:rPr lang="en-US" smtClean="0"/>
              <a:t>CA. SHRINIWAS Y. JOSHI</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48</a:t>
            </a:fld>
            <a:endParaRPr lang="en-US" dirty="0"/>
          </a:p>
        </p:txBody>
      </p:sp>
    </p:spTree>
    <p:extLst>
      <p:ext uri="{BB962C8B-B14F-4D97-AF65-F5344CB8AC3E}">
        <p14:creationId xmlns:p14="http://schemas.microsoft.com/office/powerpoint/2010/main" val="14094365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1254" y="286605"/>
            <a:ext cx="8169831" cy="759997"/>
          </a:xfrm>
        </p:spPr>
        <p:txBody>
          <a:bodyPr>
            <a:normAutofit/>
          </a:bodyPr>
          <a:lstStyle/>
          <a:p>
            <a:r>
              <a:rPr lang="en-US" sz="3600" dirty="0">
                <a:solidFill>
                  <a:srgbClr val="000066"/>
                </a:solidFill>
                <a:latin typeface="Arial Rounded MT Bold" pitchFamily="34" charset="0"/>
              </a:rPr>
              <a:t>2 – </a:t>
            </a:r>
            <a:r>
              <a:rPr lang="en-US" sz="3600" dirty="0" smtClean="0">
                <a:solidFill>
                  <a:srgbClr val="000066"/>
                </a:solidFill>
                <a:latin typeface="Arial Rounded MT Bold" pitchFamily="34" charset="0"/>
              </a:rPr>
              <a:t>Liabilities        2.Other Liabilities</a:t>
            </a:r>
            <a:endParaRPr lang="en-IN" sz="3600" dirty="0"/>
          </a:p>
        </p:txBody>
      </p:sp>
      <p:sp>
        <p:nvSpPr>
          <p:cNvPr id="3" name="Content Placeholder 2"/>
          <p:cNvSpPr>
            <a:spLocks noGrp="1"/>
          </p:cNvSpPr>
          <p:nvPr>
            <p:ph idx="1"/>
          </p:nvPr>
        </p:nvSpPr>
        <p:spPr>
          <a:xfrm>
            <a:off x="891254" y="1167788"/>
            <a:ext cx="8169832" cy="4701306"/>
          </a:xfrm>
        </p:spPr>
        <p:txBody>
          <a:bodyPr>
            <a:normAutofit/>
          </a:bodyPr>
          <a:lstStyle/>
          <a:p>
            <a:pPr fontAlgn="t"/>
            <a:r>
              <a:rPr lang="en-US" sz="2400" dirty="0" smtClean="0">
                <a:solidFill>
                  <a:srgbClr val="000066"/>
                </a:solidFill>
              </a:rPr>
              <a:t>(a)  </a:t>
            </a:r>
            <a:r>
              <a:rPr lang="en-US" sz="2400" dirty="0" smtClean="0">
                <a:solidFill>
                  <a:srgbClr val="C00000"/>
                </a:solidFill>
              </a:rPr>
              <a:t>The </a:t>
            </a:r>
            <a:r>
              <a:rPr lang="en-US" sz="2400" dirty="0">
                <a:solidFill>
                  <a:srgbClr val="C00000"/>
                </a:solidFill>
              </a:rPr>
              <a:t>number of items and the aggregate amount of old outstanding items pending for one years or more be obtained from the branch and reported under appropriate heads. Give details thereof</a:t>
            </a:r>
            <a:r>
              <a:rPr lang="en-US" sz="2400" dirty="0" smtClean="0">
                <a:solidFill>
                  <a:srgbClr val="C00000"/>
                </a:solidFill>
              </a:rPr>
              <a:t>.</a:t>
            </a:r>
          </a:p>
          <a:p>
            <a:pPr fontAlgn="t"/>
            <a:endParaRPr lang="en-IN" sz="2400" dirty="0"/>
          </a:p>
          <a:p>
            <a:pPr fontAlgn="t"/>
            <a:endParaRPr lang="en-US" sz="2400" dirty="0" smtClean="0"/>
          </a:p>
          <a:p>
            <a:pPr fontAlgn="t"/>
            <a:endParaRPr lang="en-US" sz="2400" dirty="0" smtClean="0"/>
          </a:p>
          <a:p>
            <a:pPr fontAlgn="t"/>
            <a:r>
              <a:rPr lang="en-US" sz="2400" dirty="0" smtClean="0">
                <a:solidFill>
                  <a:srgbClr val="000066"/>
                </a:solidFill>
              </a:rPr>
              <a:t>(b)  </a:t>
            </a:r>
            <a:r>
              <a:rPr lang="en-US" sz="2400" dirty="0" smtClean="0">
                <a:solidFill>
                  <a:srgbClr val="C00000"/>
                </a:solidFill>
              </a:rPr>
              <a:t>Does </a:t>
            </a:r>
            <a:r>
              <a:rPr lang="en-US" sz="2400" dirty="0">
                <a:solidFill>
                  <a:srgbClr val="C00000"/>
                </a:solidFill>
              </a:rPr>
              <a:t>your test check indicate any unusual items or material withdrawals or debits in these accounts? If so, give details thereof.</a:t>
            </a:r>
            <a:endParaRPr lang="en-IN" sz="2400" dirty="0">
              <a:solidFill>
                <a:srgbClr val="C00000"/>
              </a:solidFill>
            </a:endParaRPr>
          </a:p>
          <a:p>
            <a:endParaRPr lang="en-IN" dirty="0"/>
          </a:p>
        </p:txBody>
      </p:sp>
      <p:sp>
        <p:nvSpPr>
          <p:cNvPr id="4" name="Footer Placeholder 3"/>
          <p:cNvSpPr>
            <a:spLocks noGrp="1"/>
          </p:cNvSpPr>
          <p:nvPr>
            <p:ph type="ftr" sz="quarter" idx="11"/>
          </p:nvPr>
        </p:nvSpPr>
        <p:spPr/>
        <p:txBody>
          <a:bodyPr/>
          <a:lstStyle/>
          <a:p>
            <a:r>
              <a:rPr lang="en-US" smtClean="0"/>
              <a:t>CA. SHRINIWAS Y. JOSHI</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49</a:t>
            </a:fld>
            <a:endParaRPr lang="en-US" dirty="0"/>
          </a:p>
        </p:txBody>
      </p:sp>
      <p:pic>
        <p:nvPicPr>
          <p:cNvPr id="6" name="Picture 5"/>
          <p:cNvPicPr>
            <a:picLocks noChangeAspect="1"/>
          </p:cNvPicPr>
          <p:nvPr/>
        </p:nvPicPr>
        <p:blipFill>
          <a:blip r:embed="rId2"/>
          <a:stretch>
            <a:fillRect/>
          </a:stretch>
        </p:blipFill>
        <p:spPr>
          <a:xfrm>
            <a:off x="1909011" y="2785085"/>
            <a:ext cx="5287130" cy="1182594"/>
          </a:xfrm>
          <a:prstGeom prst="rect">
            <a:avLst/>
          </a:prstGeom>
        </p:spPr>
      </p:pic>
    </p:spTree>
    <p:extLst>
      <p:ext uri="{BB962C8B-B14F-4D97-AF65-F5344CB8AC3E}">
        <p14:creationId xmlns:p14="http://schemas.microsoft.com/office/powerpoint/2010/main" val="11027837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650875" y="441960"/>
            <a:ext cx="9059863" cy="929640"/>
          </a:xfrm>
        </p:spPr>
        <p:txBody>
          <a:bodyPr>
            <a:normAutofit/>
          </a:bodyPr>
          <a:lstStyle/>
          <a:p>
            <a:r>
              <a:rPr lang="en-US" sz="3600" b="1" dirty="0">
                <a:solidFill>
                  <a:srgbClr val="000066"/>
                </a:solidFill>
                <a:latin typeface="Arial Rounded MT Bold" panose="020F0704030504030204" pitchFamily="34" charset="0"/>
              </a:rPr>
              <a:t>Must Do’s</a:t>
            </a:r>
            <a:endParaRPr lang="en-US" sz="3600" dirty="0">
              <a:solidFill>
                <a:srgbClr val="FF0000"/>
              </a:solidFill>
            </a:endParaRPr>
          </a:p>
        </p:txBody>
      </p:sp>
      <p:sp>
        <p:nvSpPr>
          <p:cNvPr id="15366" name="Rectangle 3"/>
          <p:cNvSpPr>
            <a:spLocks noGrp="1" noChangeArrowheads="1"/>
          </p:cNvSpPr>
          <p:nvPr>
            <p:ph idx="1"/>
          </p:nvPr>
        </p:nvSpPr>
        <p:spPr>
          <a:xfrm>
            <a:off x="244475" y="1950720"/>
            <a:ext cx="9424988" cy="4237355"/>
          </a:xfrm>
        </p:spPr>
        <p:txBody>
          <a:bodyPr>
            <a:normAutofit/>
          </a:bodyPr>
          <a:lstStyle/>
          <a:p>
            <a:pPr marL="906463" indent="-457200" algn="just" eaLnBrk="1" hangingPunct="1">
              <a:buClr>
                <a:srgbClr val="000066"/>
              </a:buClr>
              <a:buFont typeface="Wingdings" panose="05000000000000000000" pitchFamily="2" charset="2"/>
              <a:buChar char="§"/>
              <a:tabLst>
                <a:tab pos="1889125" algn="l"/>
              </a:tabLst>
            </a:pPr>
            <a:r>
              <a:rPr lang="en-US" sz="2800" dirty="0">
                <a:solidFill>
                  <a:srgbClr val="C00000"/>
                </a:solidFill>
              </a:rPr>
              <a:t>Important work to be done by partners </a:t>
            </a:r>
            <a:r>
              <a:rPr lang="en-US" sz="2800" dirty="0" smtClean="0">
                <a:solidFill>
                  <a:srgbClr val="C00000"/>
                </a:solidFill>
              </a:rPr>
              <a:t>only</a:t>
            </a:r>
          </a:p>
          <a:p>
            <a:pPr marL="906463" indent="-457200" algn="just" eaLnBrk="1" hangingPunct="1">
              <a:buClr>
                <a:srgbClr val="000066"/>
              </a:buClr>
              <a:buFont typeface="Wingdings" panose="05000000000000000000" pitchFamily="2" charset="2"/>
              <a:buChar char="§"/>
              <a:tabLst>
                <a:tab pos="1889125" algn="l"/>
              </a:tabLst>
            </a:pPr>
            <a:r>
              <a:rPr lang="en-US" sz="2800" dirty="0" smtClean="0">
                <a:solidFill>
                  <a:srgbClr val="C00000"/>
                </a:solidFill>
              </a:rPr>
              <a:t>Training </a:t>
            </a:r>
            <a:r>
              <a:rPr lang="en-US" sz="2800" dirty="0">
                <a:solidFill>
                  <a:srgbClr val="C00000"/>
                </a:solidFill>
              </a:rPr>
              <a:t>to staff is a </a:t>
            </a:r>
            <a:r>
              <a:rPr lang="en-US" sz="2800" dirty="0" smtClean="0">
                <a:solidFill>
                  <a:srgbClr val="C00000"/>
                </a:solidFill>
              </a:rPr>
              <a:t>must</a:t>
            </a:r>
          </a:p>
          <a:p>
            <a:pPr marL="906463" indent="-457200" algn="just" eaLnBrk="1" hangingPunct="1">
              <a:buClr>
                <a:srgbClr val="000066"/>
              </a:buClr>
              <a:buFont typeface="Wingdings" panose="05000000000000000000" pitchFamily="2" charset="2"/>
              <a:buChar char="§"/>
              <a:tabLst>
                <a:tab pos="1889125" algn="l"/>
              </a:tabLst>
            </a:pPr>
            <a:r>
              <a:rPr lang="en-US" sz="2800" dirty="0" smtClean="0">
                <a:solidFill>
                  <a:srgbClr val="C00000"/>
                </a:solidFill>
              </a:rPr>
              <a:t>Main </a:t>
            </a:r>
            <a:r>
              <a:rPr lang="en-US" sz="2800" dirty="0">
                <a:solidFill>
                  <a:srgbClr val="C00000"/>
                </a:solidFill>
              </a:rPr>
              <a:t>Audit Report and LFAR are two separate reports</a:t>
            </a:r>
            <a:r>
              <a:rPr lang="en-US" sz="2800" dirty="0" smtClean="0">
                <a:solidFill>
                  <a:srgbClr val="C00000"/>
                </a:solidFill>
              </a:rPr>
              <a:t>.</a:t>
            </a:r>
          </a:p>
          <a:p>
            <a:pPr marL="906463" indent="-457200" algn="just" eaLnBrk="1" hangingPunct="1">
              <a:buClr>
                <a:srgbClr val="000066"/>
              </a:buClr>
              <a:buFont typeface="Wingdings" panose="05000000000000000000" pitchFamily="2" charset="2"/>
              <a:buChar char="§"/>
              <a:tabLst>
                <a:tab pos="1889125" algn="l"/>
              </a:tabLst>
            </a:pPr>
            <a:r>
              <a:rPr lang="en-US" sz="2800" dirty="0" smtClean="0">
                <a:solidFill>
                  <a:srgbClr val="C00000"/>
                </a:solidFill>
              </a:rPr>
              <a:t>Main </a:t>
            </a:r>
            <a:r>
              <a:rPr lang="en-US" sz="2800" dirty="0">
                <a:solidFill>
                  <a:srgbClr val="C00000"/>
                </a:solidFill>
              </a:rPr>
              <a:t>Report is a self contained document and should not contain any references to LFAR</a:t>
            </a:r>
            <a:r>
              <a:rPr lang="en-US" sz="2800" dirty="0" smtClean="0">
                <a:solidFill>
                  <a:srgbClr val="C00000"/>
                </a:solidFill>
              </a:rPr>
              <a:t>.</a:t>
            </a:r>
          </a:p>
          <a:p>
            <a:pPr marL="906463" indent="-457200" algn="just" eaLnBrk="1" hangingPunct="1">
              <a:buClr>
                <a:srgbClr val="000066"/>
              </a:buClr>
              <a:buFont typeface="Wingdings" panose="05000000000000000000" pitchFamily="2" charset="2"/>
              <a:buChar char="§"/>
              <a:tabLst>
                <a:tab pos="1889125" algn="l"/>
              </a:tabLst>
            </a:pPr>
            <a:r>
              <a:rPr lang="en-US" sz="2800" dirty="0" smtClean="0">
                <a:solidFill>
                  <a:srgbClr val="C00000"/>
                </a:solidFill>
              </a:rPr>
              <a:t>Should </a:t>
            </a:r>
            <a:r>
              <a:rPr lang="en-US" sz="2800" dirty="0">
                <a:solidFill>
                  <a:srgbClr val="C00000"/>
                </a:solidFill>
              </a:rPr>
              <a:t>be sufficiently detailed and quantified to enable expeditious consolidation</a:t>
            </a:r>
            <a:r>
              <a:rPr lang="en-US" sz="2800" dirty="0" smtClean="0">
                <a:solidFill>
                  <a:srgbClr val="C00000"/>
                </a:solidFill>
              </a:rPr>
              <a:t>.</a:t>
            </a:r>
          </a:p>
          <a:p>
            <a:pPr marL="906463" indent="-457200" algn="just" eaLnBrk="1" hangingPunct="1">
              <a:buClr>
                <a:srgbClr val="000066"/>
              </a:buClr>
              <a:buFont typeface="Wingdings" panose="05000000000000000000" pitchFamily="2" charset="2"/>
              <a:buChar char="§"/>
              <a:tabLst>
                <a:tab pos="1889125" algn="l"/>
              </a:tabLst>
            </a:pPr>
            <a:r>
              <a:rPr lang="en-US" sz="2800" dirty="0">
                <a:solidFill>
                  <a:srgbClr val="C00000"/>
                </a:solidFill>
              </a:rPr>
              <a:t> </a:t>
            </a:r>
            <a:r>
              <a:rPr lang="en-US" sz="2800" dirty="0" smtClean="0">
                <a:solidFill>
                  <a:srgbClr val="C00000"/>
                </a:solidFill>
              </a:rPr>
              <a:t>Do </a:t>
            </a:r>
            <a:r>
              <a:rPr lang="en-US" sz="2800" dirty="0">
                <a:solidFill>
                  <a:srgbClr val="C00000"/>
                </a:solidFill>
              </a:rPr>
              <a:t>not make current year’s LFAR </a:t>
            </a:r>
            <a:r>
              <a:rPr lang="en-US" sz="2800" u="sng" dirty="0">
                <a:solidFill>
                  <a:srgbClr val="C00000"/>
                </a:solidFill>
              </a:rPr>
              <a:t>a replica</a:t>
            </a:r>
            <a:r>
              <a:rPr lang="en-US" sz="2800" dirty="0">
                <a:solidFill>
                  <a:srgbClr val="C00000"/>
                </a:solidFill>
              </a:rPr>
              <a:t> of previous year</a:t>
            </a:r>
            <a:r>
              <a:rPr lang="en-US" sz="2800" dirty="0" smtClean="0">
                <a:solidFill>
                  <a:srgbClr val="C00000"/>
                </a:solidFill>
              </a:rPr>
              <a:t>.</a:t>
            </a:r>
          </a:p>
          <a:p>
            <a:pPr algn="just" eaLnBrk="1" hangingPunct="1">
              <a:spcBef>
                <a:spcPts val="0"/>
              </a:spcBef>
              <a:tabLst>
                <a:tab pos="1889125" algn="l"/>
              </a:tabLst>
            </a:pPr>
            <a:endParaRPr lang="en-US" sz="2800" dirty="0"/>
          </a:p>
        </p:txBody>
      </p:sp>
      <p:sp>
        <p:nvSpPr>
          <p:cNvPr id="2" name="Footer Placeholder 1"/>
          <p:cNvSpPr>
            <a:spLocks noGrp="1"/>
          </p:cNvSpPr>
          <p:nvPr>
            <p:ph type="ftr" sz="quarter" idx="11"/>
          </p:nvPr>
        </p:nvSpPr>
        <p:spPr/>
        <p:txBody>
          <a:bodyPr/>
          <a:lstStyle/>
          <a:p>
            <a:r>
              <a:rPr lang="en-US" smtClean="0"/>
              <a:t>CA. SHRINIWAS Y. JOSHI</a:t>
            </a:r>
            <a:endParaRPr lang="en-US" dirty="0"/>
          </a:p>
        </p:txBody>
      </p:sp>
      <p:sp>
        <p:nvSpPr>
          <p:cNvPr id="3" name="Slide Number Placeholder 2"/>
          <p:cNvSpPr>
            <a:spLocks noGrp="1"/>
          </p:cNvSpPr>
          <p:nvPr>
            <p:ph type="sldNum" sz="quarter" idx="12"/>
          </p:nvPr>
        </p:nvSpPr>
        <p:spPr/>
        <p:txBody>
          <a:bodyPr/>
          <a:lstStyle/>
          <a:p>
            <a:fld id="{D57F1E4F-1CFF-5643-939E-02111984F565}" type="slidenum">
              <a:rPr lang="en-US" smtClean="0"/>
              <a:t>5</a:t>
            </a:fld>
            <a:endParaRPr lang="en-US" dirty="0"/>
          </a:p>
        </p:txBody>
      </p:sp>
    </p:spTree>
    <p:extLst>
      <p:ext uri="{BB962C8B-B14F-4D97-AF65-F5344CB8AC3E}">
        <p14:creationId xmlns:p14="http://schemas.microsoft.com/office/powerpoint/2010/main" val="2578485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1254" y="286606"/>
            <a:ext cx="8169831" cy="968436"/>
          </a:xfrm>
        </p:spPr>
        <p:txBody>
          <a:bodyPr>
            <a:normAutofit/>
          </a:bodyPr>
          <a:lstStyle/>
          <a:p>
            <a:r>
              <a:rPr lang="en-US" sz="3200" b="1" dirty="0">
                <a:solidFill>
                  <a:srgbClr val="000066"/>
                </a:solidFill>
                <a:latin typeface="Arial Rounded MT Bold" pitchFamily="34" charset="0"/>
              </a:rPr>
              <a:t>2 – Liabilities </a:t>
            </a:r>
            <a:r>
              <a:rPr lang="en-US" sz="3200" b="1" dirty="0" smtClean="0">
                <a:solidFill>
                  <a:srgbClr val="000066"/>
                </a:solidFill>
                <a:latin typeface="Arial Rounded MT Bold" pitchFamily="34" charset="0"/>
              </a:rPr>
              <a:t>       3</a:t>
            </a:r>
            <a:r>
              <a:rPr lang="en-US" sz="3200" b="1" dirty="0">
                <a:solidFill>
                  <a:srgbClr val="000066"/>
                </a:solidFill>
                <a:latin typeface="Arial Rounded MT Bold" pitchFamily="34" charset="0"/>
              </a:rPr>
              <a:t>. </a:t>
            </a:r>
            <a:r>
              <a:rPr lang="en-US" sz="3200" b="1" dirty="0">
                <a:solidFill>
                  <a:srgbClr val="000066"/>
                </a:solidFill>
              </a:rPr>
              <a:t>Contingent Liabilities</a:t>
            </a:r>
            <a:endParaRPr lang="en-IN" sz="3200" b="1" dirty="0">
              <a:solidFill>
                <a:srgbClr val="000066"/>
              </a:solidFill>
            </a:endParaRPr>
          </a:p>
        </p:txBody>
      </p:sp>
      <p:sp>
        <p:nvSpPr>
          <p:cNvPr id="3" name="Content Placeholder 2"/>
          <p:cNvSpPr>
            <a:spLocks noGrp="1"/>
          </p:cNvSpPr>
          <p:nvPr>
            <p:ph idx="1"/>
          </p:nvPr>
        </p:nvSpPr>
        <p:spPr>
          <a:xfrm>
            <a:off x="891254" y="1509311"/>
            <a:ext cx="8169832" cy="4359783"/>
          </a:xfrm>
        </p:spPr>
        <p:txBody>
          <a:bodyPr/>
          <a:lstStyle/>
          <a:p>
            <a:endParaRPr lang="en-US" dirty="0" smtClean="0"/>
          </a:p>
          <a:p>
            <a:endParaRPr lang="en-US" dirty="0"/>
          </a:p>
          <a:p>
            <a:r>
              <a:rPr lang="en-US" sz="2800" dirty="0" smtClean="0">
                <a:solidFill>
                  <a:srgbClr val="C00000"/>
                </a:solidFill>
              </a:rPr>
              <a:t>List </a:t>
            </a:r>
            <a:r>
              <a:rPr lang="en-US" sz="2800" dirty="0">
                <a:solidFill>
                  <a:srgbClr val="C00000"/>
                </a:solidFill>
              </a:rPr>
              <a:t>of major items of the contingent liabilities (other than constituent’s liabilities such as guarantees, letter of credit, acceptances, endorsements, etc.) not acknowledged by the branch?</a:t>
            </a:r>
          </a:p>
          <a:p>
            <a:endParaRPr lang="en-IN" dirty="0"/>
          </a:p>
        </p:txBody>
      </p:sp>
      <p:sp>
        <p:nvSpPr>
          <p:cNvPr id="4" name="Footer Placeholder 3"/>
          <p:cNvSpPr>
            <a:spLocks noGrp="1"/>
          </p:cNvSpPr>
          <p:nvPr>
            <p:ph type="ftr" sz="quarter" idx="11"/>
          </p:nvPr>
        </p:nvSpPr>
        <p:spPr/>
        <p:txBody>
          <a:bodyPr/>
          <a:lstStyle/>
          <a:p>
            <a:r>
              <a:rPr lang="en-US" smtClean="0"/>
              <a:t>CA. SHRINIWAS Y. JOSHI</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50</a:t>
            </a:fld>
            <a:endParaRPr lang="en-US" dirty="0"/>
          </a:p>
        </p:txBody>
      </p:sp>
    </p:spTree>
    <p:extLst>
      <p:ext uri="{BB962C8B-B14F-4D97-AF65-F5344CB8AC3E}">
        <p14:creationId xmlns:p14="http://schemas.microsoft.com/office/powerpoint/2010/main" val="29110483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1254" y="286605"/>
            <a:ext cx="8169831" cy="759997"/>
          </a:xfrm>
        </p:spPr>
        <p:txBody>
          <a:bodyPr>
            <a:normAutofit/>
          </a:bodyPr>
          <a:lstStyle/>
          <a:p>
            <a:r>
              <a:rPr lang="en-US" sz="3600" dirty="0">
                <a:solidFill>
                  <a:srgbClr val="000066"/>
                </a:solidFill>
                <a:latin typeface="Arial Rounded MT Bold" pitchFamily="34" charset="0"/>
              </a:rPr>
              <a:t>III – PROFIT AND LOSS ACCOUNT</a:t>
            </a:r>
            <a:endParaRPr lang="en-IN" sz="3600" dirty="0"/>
          </a:p>
        </p:txBody>
      </p:sp>
      <p:sp>
        <p:nvSpPr>
          <p:cNvPr id="3" name="Content Placeholder 2"/>
          <p:cNvSpPr>
            <a:spLocks noGrp="1"/>
          </p:cNvSpPr>
          <p:nvPr>
            <p:ph idx="1"/>
          </p:nvPr>
        </p:nvSpPr>
        <p:spPr>
          <a:xfrm>
            <a:off x="891254" y="1388125"/>
            <a:ext cx="8169832" cy="4480969"/>
          </a:xfrm>
        </p:spPr>
        <p:txBody>
          <a:bodyPr/>
          <a:lstStyle/>
          <a:p>
            <a:pPr fontAlgn="t"/>
            <a:endParaRPr lang="en-US" dirty="0" smtClean="0"/>
          </a:p>
          <a:p>
            <a:pPr fontAlgn="t"/>
            <a:endParaRPr lang="en-US" dirty="0"/>
          </a:p>
          <a:p>
            <a:pPr fontAlgn="t"/>
            <a:r>
              <a:rPr lang="en-US" sz="2400" dirty="0" smtClean="0">
                <a:solidFill>
                  <a:srgbClr val="000066"/>
                </a:solidFill>
              </a:rPr>
              <a:t>(a)     </a:t>
            </a:r>
            <a:r>
              <a:rPr lang="en-US" sz="2400" dirty="0" smtClean="0">
                <a:solidFill>
                  <a:srgbClr val="C00000"/>
                </a:solidFill>
              </a:rPr>
              <a:t>Has </a:t>
            </a:r>
            <a:r>
              <a:rPr lang="en-US" sz="2400" dirty="0">
                <a:solidFill>
                  <a:srgbClr val="C00000"/>
                </a:solidFill>
              </a:rPr>
              <a:t>the test checking of interest/discount/ commission/ fees etc. revealed excess/short credit of a material</a:t>
            </a:r>
            <a:r>
              <a:rPr lang="en-IN" sz="2400" dirty="0">
                <a:solidFill>
                  <a:srgbClr val="C00000"/>
                </a:solidFill>
              </a:rPr>
              <a:t> </a:t>
            </a:r>
            <a:r>
              <a:rPr lang="en-US" sz="2400" dirty="0">
                <a:solidFill>
                  <a:srgbClr val="C00000"/>
                </a:solidFill>
              </a:rPr>
              <a:t>amount? If so, give details thereof.</a:t>
            </a:r>
            <a:endParaRPr lang="en-IN" sz="2400" dirty="0">
              <a:solidFill>
                <a:srgbClr val="C00000"/>
              </a:solidFill>
            </a:endParaRPr>
          </a:p>
          <a:p>
            <a:pPr fontAlgn="t"/>
            <a:r>
              <a:rPr lang="en-US" sz="2400" dirty="0">
                <a:solidFill>
                  <a:srgbClr val="000066"/>
                </a:solidFill>
              </a:rPr>
              <a:t>(</a:t>
            </a:r>
            <a:r>
              <a:rPr lang="en-US" sz="2400" dirty="0" smtClean="0">
                <a:solidFill>
                  <a:srgbClr val="000066"/>
                </a:solidFill>
              </a:rPr>
              <a:t>b)</a:t>
            </a:r>
            <a:r>
              <a:rPr lang="en-IN" sz="2400" dirty="0">
                <a:solidFill>
                  <a:srgbClr val="000066"/>
                </a:solidFill>
              </a:rPr>
              <a:t> </a:t>
            </a:r>
            <a:r>
              <a:rPr lang="en-IN" sz="2400" dirty="0" smtClean="0">
                <a:solidFill>
                  <a:srgbClr val="000066"/>
                </a:solidFill>
              </a:rPr>
              <a:t>    </a:t>
            </a:r>
            <a:r>
              <a:rPr lang="en-US" sz="2400" dirty="0" smtClean="0">
                <a:solidFill>
                  <a:srgbClr val="C00000"/>
                </a:solidFill>
              </a:rPr>
              <a:t>Has </a:t>
            </a:r>
            <a:r>
              <a:rPr lang="en-US" sz="2400" dirty="0">
                <a:solidFill>
                  <a:srgbClr val="C00000"/>
                </a:solidFill>
              </a:rPr>
              <a:t>the branch complied with the Income Recognition norms prescribed by R.B.I.? (The Auditor may refer to the instructions of the controlling authorities of the bank regarding charging </a:t>
            </a:r>
            <a:r>
              <a:rPr lang="en-US" sz="2400" dirty="0" smtClean="0">
                <a:solidFill>
                  <a:srgbClr val="C00000"/>
                </a:solidFill>
              </a:rPr>
              <a:t>of interest </a:t>
            </a:r>
            <a:r>
              <a:rPr lang="en-US" sz="2400" dirty="0">
                <a:solidFill>
                  <a:srgbClr val="C00000"/>
                </a:solidFill>
              </a:rPr>
              <a:t>on non-performing assets).</a:t>
            </a:r>
            <a:endParaRPr lang="en-IN" sz="2400" dirty="0">
              <a:solidFill>
                <a:srgbClr val="C00000"/>
              </a:solidFill>
            </a:endParaRPr>
          </a:p>
          <a:p>
            <a:endParaRPr lang="en-IN" dirty="0"/>
          </a:p>
        </p:txBody>
      </p:sp>
      <p:sp>
        <p:nvSpPr>
          <p:cNvPr id="4" name="Footer Placeholder 3"/>
          <p:cNvSpPr>
            <a:spLocks noGrp="1"/>
          </p:cNvSpPr>
          <p:nvPr>
            <p:ph type="ftr" sz="quarter" idx="11"/>
          </p:nvPr>
        </p:nvSpPr>
        <p:spPr/>
        <p:txBody>
          <a:bodyPr/>
          <a:lstStyle/>
          <a:p>
            <a:r>
              <a:rPr lang="en-US" smtClean="0"/>
              <a:t>CA. SHRINIWAS Y. JOSHI</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51</a:t>
            </a:fld>
            <a:endParaRPr lang="en-US" dirty="0"/>
          </a:p>
        </p:txBody>
      </p:sp>
    </p:spTree>
    <p:extLst>
      <p:ext uri="{BB962C8B-B14F-4D97-AF65-F5344CB8AC3E}">
        <p14:creationId xmlns:p14="http://schemas.microsoft.com/office/powerpoint/2010/main" val="104659223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1254" y="286605"/>
            <a:ext cx="8169831" cy="759997"/>
          </a:xfrm>
        </p:spPr>
        <p:txBody>
          <a:bodyPr>
            <a:normAutofit/>
          </a:bodyPr>
          <a:lstStyle/>
          <a:p>
            <a:r>
              <a:rPr lang="en-US" sz="3600" dirty="0">
                <a:solidFill>
                  <a:srgbClr val="000066"/>
                </a:solidFill>
                <a:latin typeface="Arial Rounded MT Bold" pitchFamily="34" charset="0"/>
              </a:rPr>
              <a:t>III – PROFIT AND LOSS ACCOUNT</a:t>
            </a:r>
            <a:endParaRPr lang="en-IN" sz="3600" dirty="0"/>
          </a:p>
        </p:txBody>
      </p:sp>
      <p:sp>
        <p:nvSpPr>
          <p:cNvPr id="3" name="Content Placeholder 2"/>
          <p:cNvSpPr>
            <a:spLocks noGrp="1"/>
          </p:cNvSpPr>
          <p:nvPr>
            <p:ph idx="1"/>
          </p:nvPr>
        </p:nvSpPr>
        <p:spPr>
          <a:xfrm>
            <a:off x="891254" y="1388125"/>
            <a:ext cx="8169832" cy="4480969"/>
          </a:xfrm>
        </p:spPr>
        <p:txBody>
          <a:bodyPr>
            <a:normAutofit/>
          </a:bodyPr>
          <a:lstStyle/>
          <a:p>
            <a:pPr fontAlgn="t"/>
            <a:endParaRPr lang="en-US" dirty="0" smtClean="0"/>
          </a:p>
          <a:p>
            <a:pPr fontAlgn="t"/>
            <a:r>
              <a:rPr lang="en-US" sz="2400" dirty="0" smtClean="0">
                <a:solidFill>
                  <a:srgbClr val="000066"/>
                </a:solidFill>
              </a:rPr>
              <a:t>(c)</a:t>
            </a:r>
            <a:r>
              <a:rPr lang="en-IN" sz="2400" dirty="0">
                <a:solidFill>
                  <a:srgbClr val="000066"/>
                </a:solidFill>
              </a:rPr>
              <a:t> </a:t>
            </a:r>
            <a:r>
              <a:rPr lang="en-IN" sz="2400" dirty="0" smtClean="0">
                <a:solidFill>
                  <a:srgbClr val="000066"/>
                </a:solidFill>
              </a:rPr>
              <a:t>     </a:t>
            </a:r>
            <a:r>
              <a:rPr lang="en-US" sz="2400" dirty="0" smtClean="0">
                <a:solidFill>
                  <a:srgbClr val="C00000"/>
                </a:solidFill>
              </a:rPr>
              <a:t>Has </a:t>
            </a:r>
            <a:r>
              <a:rPr lang="en-US" sz="2400" dirty="0">
                <a:solidFill>
                  <a:srgbClr val="C00000"/>
                </a:solidFill>
              </a:rPr>
              <a:t>the test check of interest on deposits revealed any excess/short debit of material amount? If so, give details</a:t>
            </a:r>
            <a:r>
              <a:rPr lang="en-IN" sz="2400" dirty="0">
                <a:solidFill>
                  <a:srgbClr val="C00000"/>
                </a:solidFill>
              </a:rPr>
              <a:t> </a:t>
            </a:r>
            <a:r>
              <a:rPr lang="en-US" sz="2400" dirty="0">
                <a:solidFill>
                  <a:srgbClr val="C00000"/>
                </a:solidFill>
              </a:rPr>
              <a:t>thereof</a:t>
            </a:r>
            <a:r>
              <a:rPr lang="en-US" sz="2400" dirty="0"/>
              <a:t>.</a:t>
            </a:r>
            <a:endParaRPr lang="en-IN" sz="2400" dirty="0"/>
          </a:p>
          <a:p>
            <a:pPr fontAlgn="t"/>
            <a:r>
              <a:rPr lang="en-US" sz="2400" dirty="0">
                <a:solidFill>
                  <a:srgbClr val="000066"/>
                </a:solidFill>
              </a:rPr>
              <a:t>(</a:t>
            </a:r>
            <a:r>
              <a:rPr lang="en-US" sz="2400" dirty="0" smtClean="0">
                <a:solidFill>
                  <a:srgbClr val="000066"/>
                </a:solidFill>
              </a:rPr>
              <a:t>d)</a:t>
            </a:r>
            <a:r>
              <a:rPr lang="en-IN" sz="2400" dirty="0">
                <a:solidFill>
                  <a:srgbClr val="000066"/>
                </a:solidFill>
              </a:rPr>
              <a:t> </a:t>
            </a:r>
            <a:r>
              <a:rPr lang="en-IN" sz="2400" dirty="0" smtClean="0">
                <a:solidFill>
                  <a:srgbClr val="000066"/>
                </a:solidFill>
              </a:rPr>
              <a:t>    </a:t>
            </a:r>
            <a:r>
              <a:rPr lang="en-US" sz="2400" dirty="0" smtClean="0">
                <a:solidFill>
                  <a:srgbClr val="C00000"/>
                </a:solidFill>
              </a:rPr>
              <a:t>Does </a:t>
            </a:r>
            <a:r>
              <a:rPr lang="en-US" sz="2400" dirty="0">
                <a:solidFill>
                  <a:srgbClr val="C00000"/>
                </a:solidFill>
              </a:rPr>
              <a:t>the bank have a system of estimating and providing interest accrued on overdue/matured/ unpaid/ unclaimed term deposits including </a:t>
            </a:r>
            <a:r>
              <a:rPr lang="en-US" sz="2400" dirty="0" smtClean="0">
                <a:solidFill>
                  <a:srgbClr val="C00000"/>
                </a:solidFill>
              </a:rPr>
              <a:t>in  </a:t>
            </a:r>
            <a:r>
              <a:rPr lang="en-US" sz="2400" dirty="0">
                <a:solidFill>
                  <a:srgbClr val="C00000"/>
                </a:solidFill>
              </a:rPr>
              <a:t>respect of deceased depositors</a:t>
            </a:r>
            <a:r>
              <a:rPr lang="en-US" sz="2400" dirty="0" smtClean="0">
                <a:solidFill>
                  <a:srgbClr val="C00000"/>
                </a:solidFill>
              </a:rPr>
              <a:t>?</a:t>
            </a:r>
          </a:p>
          <a:p>
            <a:pPr fontAlgn="t"/>
            <a:r>
              <a:rPr lang="en-US" sz="2400" dirty="0">
                <a:solidFill>
                  <a:srgbClr val="000066"/>
                </a:solidFill>
              </a:rPr>
              <a:t>(</a:t>
            </a:r>
            <a:r>
              <a:rPr lang="en-US" sz="2400" dirty="0" smtClean="0">
                <a:solidFill>
                  <a:srgbClr val="000066"/>
                </a:solidFill>
              </a:rPr>
              <a:t>e)</a:t>
            </a:r>
            <a:r>
              <a:rPr lang="en-IN" sz="2400" dirty="0">
                <a:solidFill>
                  <a:srgbClr val="000066"/>
                </a:solidFill>
              </a:rPr>
              <a:t> </a:t>
            </a:r>
            <a:r>
              <a:rPr lang="en-IN" sz="2400" dirty="0" smtClean="0">
                <a:solidFill>
                  <a:srgbClr val="000066"/>
                </a:solidFill>
              </a:rPr>
              <a:t>    </a:t>
            </a:r>
            <a:r>
              <a:rPr lang="en-US" sz="2400" dirty="0" smtClean="0">
                <a:solidFill>
                  <a:srgbClr val="C00000"/>
                </a:solidFill>
              </a:rPr>
              <a:t>Are </a:t>
            </a:r>
            <a:r>
              <a:rPr lang="en-US" sz="2400" dirty="0">
                <a:solidFill>
                  <a:srgbClr val="C00000"/>
                </a:solidFill>
              </a:rPr>
              <a:t>there any divergent trends in major items of income and expenditure, in comparison with corresponding previous year, which are not satisfactorily explained by the branch? If</a:t>
            </a:r>
            <a:r>
              <a:rPr lang="en-IN" sz="2400" dirty="0">
                <a:solidFill>
                  <a:srgbClr val="C00000"/>
                </a:solidFill>
              </a:rPr>
              <a:t> </a:t>
            </a:r>
            <a:r>
              <a:rPr lang="en-US" sz="2400" dirty="0">
                <a:solidFill>
                  <a:srgbClr val="C00000"/>
                </a:solidFill>
              </a:rPr>
              <a:t>so, the same may be reported.</a:t>
            </a:r>
            <a:endParaRPr lang="en-IN" sz="2400" dirty="0">
              <a:solidFill>
                <a:srgbClr val="C00000"/>
              </a:solidFill>
            </a:endParaRPr>
          </a:p>
          <a:p>
            <a:pPr fontAlgn="t"/>
            <a:endParaRPr lang="en-IN" sz="2400" dirty="0"/>
          </a:p>
          <a:p>
            <a:endParaRPr lang="en-IN" dirty="0"/>
          </a:p>
        </p:txBody>
      </p:sp>
      <p:sp>
        <p:nvSpPr>
          <p:cNvPr id="4" name="Footer Placeholder 3"/>
          <p:cNvSpPr>
            <a:spLocks noGrp="1"/>
          </p:cNvSpPr>
          <p:nvPr>
            <p:ph type="ftr" sz="quarter" idx="11"/>
          </p:nvPr>
        </p:nvSpPr>
        <p:spPr/>
        <p:txBody>
          <a:bodyPr/>
          <a:lstStyle/>
          <a:p>
            <a:r>
              <a:rPr lang="en-US" smtClean="0"/>
              <a:t>CA. SHRINIWAS Y. JOSHI</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52</a:t>
            </a:fld>
            <a:endParaRPr lang="en-US" dirty="0"/>
          </a:p>
        </p:txBody>
      </p:sp>
    </p:spTree>
    <p:extLst>
      <p:ext uri="{BB962C8B-B14F-4D97-AF65-F5344CB8AC3E}">
        <p14:creationId xmlns:p14="http://schemas.microsoft.com/office/powerpoint/2010/main" val="200255268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7095" y="196771"/>
            <a:ext cx="8983579" cy="980660"/>
          </a:xfrm>
        </p:spPr>
        <p:txBody>
          <a:bodyPr>
            <a:noAutofit/>
          </a:bodyPr>
          <a:lstStyle/>
          <a:p>
            <a:pPr marL="3224213" indent="-3224213"/>
            <a:r>
              <a:rPr lang="en-US" sz="2800" dirty="0">
                <a:solidFill>
                  <a:srgbClr val="000066"/>
                </a:solidFill>
                <a:latin typeface="Arial Rounded MT Bold" pitchFamily="34" charset="0"/>
              </a:rPr>
              <a:t>IV – </a:t>
            </a:r>
            <a:r>
              <a:rPr lang="en-US" sz="2800" dirty="0" smtClean="0">
                <a:solidFill>
                  <a:srgbClr val="000066"/>
                </a:solidFill>
                <a:latin typeface="Arial Rounded MT Bold" pitchFamily="34" charset="0"/>
              </a:rPr>
              <a:t>GENERAL  1. </a:t>
            </a:r>
            <a:r>
              <a:rPr lang="en-US" sz="2800" b="1" dirty="0">
                <a:solidFill>
                  <a:srgbClr val="000066"/>
                </a:solidFill>
                <a:latin typeface="Arial Rounded MT Bold" panose="020F0704030504030204" pitchFamily="34" charset="0"/>
                <a:ea typeface="Times New Roman" panose="02020603050405020304" pitchFamily="18" charset="0"/>
              </a:rPr>
              <a:t>GOLD/ </a:t>
            </a:r>
            <a:r>
              <a:rPr lang="en-US" sz="2800" b="1" dirty="0" smtClean="0">
                <a:solidFill>
                  <a:srgbClr val="000066"/>
                </a:solidFill>
                <a:latin typeface="Arial Rounded MT Bold" panose="020F0704030504030204" pitchFamily="34" charset="0"/>
                <a:ea typeface="Times New Roman" panose="02020603050405020304" pitchFamily="18" charset="0"/>
              </a:rPr>
              <a:t>BULLION/ </a:t>
            </a:r>
            <a:r>
              <a:rPr lang="en-US" sz="2800" b="1" dirty="0">
                <a:solidFill>
                  <a:srgbClr val="000066"/>
                </a:solidFill>
                <a:latin typeface="Arial Rounded MT Bold" panose="020F0704030504030204" pitchFamily="34" charset="0"/>
                <a:ea typeface="Times New Roman" panose="02020603050405020304" pitchFamily="18" charset="0"/>
              </a:rPr>
              <a:t>SECURITY ITEMS</a:t>
            </a:r>
            <a:r>
              <a:rPr lang="en-US" sz="3000" dirty="0">
                <a:solidFill>
                  <a:srgbClr val="000066"/>
                </a:solidFill>
                <a:latin typeface="Arial Rounded MT Bold" pitchFamily="34" charset="0"/>
              </a:rPr>
              <a:t>	</a:t>
            </a:r>
            <a:endParaRPr lang="en-IN" sz="3000" dirty="0">
              <a:solidFill>
                <a:srgbClr val="000066"/>
              </a:solidFill>
            </a:endParaRPr>
          </a:p>
        </p:txBody>
      </p:sp>
      <p:sp>
        <p:nvSpPr>
          <p:cNvPr id="3" name="Content Placeholder 2"/>
          <p:cNvSpPr>
            <a:spLocks noGrp="1"/>
          </p:cNvSpPr>
          <p:nvPr>
            <p:ph idx="1"/>
          </p:nvPr>
        </p:nvSpPr>
        <p:spPr>
          <a:xfrm>
            <a:off x="891254" y="1388125"/>
            <a:ext cx="8169832" cy="4480969"/>
          </a:xfrm>
        </p:spPr>
        <p:txBody>
          <a:bodyPr>
            <a:normAutofit/>
          </a:bodyPr>
          <a:lstStyle/>
          <a:p>
            <a:pPr fontAlgn="t"/>
            <a:r>
              <a:rPr lang="en-US" sz="2400" dirty="0" smtClean="0">
                <a:solidFill>
                  <a:srgbClr val="000066"/>
                </a:solidFill>
              </a:rPr>
              <a:t>(a)</a:t>
            </a:r>
            <a:r>
              <a:rPr lang="en-IN" sz="2400" dirty="0">
                <a:solidFill>
                  <a:srgbClr val="000066"/>
                </a:solidFill>
              </a:rPr>
              <a:t> </a:t>
            </a:r>
            <a:r>
              <a:rPr lang="en-IN" sz="2400" dirty="0" smtClean="0">
                <a:solidFill>
                  <a:srgbClr val="000066"/>
                </a:solidFill>
              </a:rPr>
              <a:t>  </a:t>
            </a:r>
            <a:r>
              <a:rPr lang="en-US" sz="2400" dirty="0" smtClean="0">
                <a:solidFill>
                  <a:srgbClr val="C00000"/>
                </a:solidFill>
              </a:rPr>
              <a:t>Does </a:t>
            </a:r>
            <a:r>
              <a:rPr lang="en-US" sz="2400" dirty="0">
                <a:solidFill>
                  <a:srgbClr val="C00000"/>
                </a:solidFill>
              </a:rPr>
              <a:t>the system ensure that gold/bullion is  in  effective joint  custody of two  or</a:t>
            </a:r>
            <a:r>
              <a:rPr lang="en-IN" sz="2400" dirty="0">
                <a:solidFill>
                  <a:srgbClr val="C00000"/>
                </a:solidFill>
              </a:rPr>
              <a:t> </a:t>
            </a:r>
            <a:r>
              <a:rPr lang="en-US" sz="2400" dirty="0">
                <a:solidFill>
                  <a:srgbClr val="C00000"/>
                </a:solidFill>
              </a:rPr>
              <a:t>more officials, as per the instructions </a:t>
            </a:r>
            <a:r>
              <a:rPr lang="en-US" sz="2400" dirty="0" smtClean="0">
                <a:solidFill>
                  <a:srgbClr val="C00000"/>
                </a:solidFill>
              </a:rPr>
              <a:t>of  </a:t>
            </a:r>
            <a:r>
              <a:rPr lang="en-US" sz="2400" dirty="0">
                <a:solidFill>
                  <a:srgbClr val="C00000"/>
                </a:solidFill>
              </a:rPr>
              <a:t>the controlling authorities of the bank?</a:t>
            </a:r>
            <a:endParaRPr lang="en-IN" sz="2400" dirty="0">
              <a:solidFill>
                <a:srgbClr val="C00000"/>
              </a:solidFill>
            </a:endParaRPr>
          </a:p>
          <a:p>
            <a:r>
              <a:rPr lang="en-US" dirty="0" smtClean="0">
                <a:solidFill>
                  <a:srgbClr val="000066"/>
                </a:solidFill>
              </a:rPr>
              <a:t>(b)</a:t>
            </a:r>
            <a:r>
              <a:rPr lang="en-IN" dirty="0">
                <a:solidFill>
                  <a:srgbClr val="000066"/>
                </a:solidFill>
              </a:rPr>
              <a:t> </a:t>
            </a:r>
            <a:r>
              <a:rPr lang="en-IN" dirty="0" smtClean="0">
                <a:solidFill>
                  <a:srgbClr val="000066"/>
                </a:solidFill>
              </a:rPr>
              <a:t>   </a:t>
            </a:r>
            <a:r>
              <a:rPr lang="en-US" dirty="0" smtClean="0">
                <a:solidFill>
                  <a:srgbClr val="C00000"/>
                </a:solidFill>
              </a:rPr>
              <a:t>Does   </a:t>
            </a:r>
            <a:r>
              <a:rPr lang="en-US" dirty="0">
                <a:solidFill>
                  <a:srgbClr val="C00000"/>
                </a:solidFill>
              </a:rPr>
              <a:t>the   branch   maintain  adequate</a:t>
            </a:r>
            <a:r>
              <a:rPr lang="en-IN" dirty="0">
                <a:solidFill>
                  <a:srgbClr val="C00000"/>
                </a:solidFill>
              </a:rPr>
              <a:t> </a:t>
            </a:r>
            <a:r>
              <a:rPr lang="en-US" dirty="0">
                <a:solidFill>
                  <a:srgbClr val="C00000"/>
                </a:solidFill>
              </a:rPr>
              <a:t>records  for  receipt, issues and balances</a:t>
            </a:r>
            <a:r>
              <a:rPr lang="en-IN" dirty="0">
                <a:solidFill>
                  <a:srgbClr val="C00000"/>
                </a:solidFill>
              </a:rPr>
              <a:t> </a:t>
            </a:r>
            <a:r>
              <a:rPr lang="en-US" dirty="0">
                <a:solidFill>
                  <a:srgbClr val="C00000"/>
                </a:solidFill>
              </a:rPr>
              <a:t>of gold/bullion and updated regularly? </a:t>
            </a:r>
            <a:endParaRPr lang="en-IN" dirty="0">
              <a:solidFill>
                <a:srgbClr val="C00000"/>
              </a:solidFill>
            </a:endParaRPr>
          </a:p>
          <a:p>
            <a:pPr fontAlgn="t"/>
            <a:r>
              <a:rPr lang="en-US" dirty="0" smtClean="0">
                <a:solidFill>
                  <a:srgbClr val="C00000"/>
                </a:solidFill>
              </a:rPr>
              <a:t>        Does </a:t>
            </a:r>
            <a:r>
              <a:rPr lang="en-US" dirty="0">
                <a:solidFill>
                  <a:srgbClr val="C00000"/>
                </a:solidFill>
              </a:rPr>
              <a:t>the periodic verification reveal any excess/shortage of stocks as compared to book records and if any discrepancies observed  have  been promptly reported</a:t>
            </a:r>
            <a:r>
              <a:rPr lang="en-IN" dirty="0">
                <a:solidFill>
                  <a:srgbClr val="C00000"/>
                </a:solidFill>
              </a:rPr>
              <a:t> </a:t>
            </a:r>
            <a:r>
              <a:rPr lang="en-US" dirty="0">
                <a:solidFill>
                  <a:srgbClr val="C00000"/>
                </a:solidFill>
              </a:rPr>
              <a:t>to controlling authorities of the bank?</a:t>
            </a:r>
            <a:endParaRPr lang="en-IN" dirty="0">
              <a:solidFill>
                <a:srgbClr val="C00000"/>
              </a:solidFill>
            </a:endParaRPr>
          </a:p>
          <a:p>
            <a:pPr fontAlgn="t"/>
            <a:r>
              <a:rPr lang="en-US" dirty="0">
                <a:solidFill>
                  <a:srgbClr val="000066"/>
                </a:solidFill>
              </a:rPr>
              <a:t>(c</a:t>
            </a:r>
            <a:r>
              <a:rPr lang="en-US" dirty="0" smtClean="0">
                <a:solidFill>
                  <a:srgbClr val="000066"/>
                </a:solidFill>
              </a:rPr>
              <a:t>)    </a:t>
            </a:r>
            <a:r>
              <a:rPr lang="en-US" dirty="0">
                <a:solidFill>
                  <a:srgbClr val="C00000"/>
                </a:solidFill>
              </a:rPr>
              <a:t>Does the system of the Bank ensure </a:t>
            </a:r>
            <a:r>
              <a:rPr lang="en-US" dirty="0" smtClean="0">
                <a:solidFill>
                  <a:srgbClr val="C00000"/>
                </a:solidFill>
              </a:rPr>
              <a:t> </a:t>
            </a:r>
            <a:r>
              <a:rPr lang="en-US" dirty="0">
                <a:solidFill>
                  <a:srgbClr val="C00000"/>
                </a:solidFill>
              </a:rPr>
              <a:t>adequate internal control over issue and </a:t>
            </a:r>
            <a:r>
              <a:rPr lang="en-US" dirty="0" smtClean="0">
                <a:solidFill>
                  <a:srgbClr val="C00000"/>
                </a:solidFill>
              </a:rPr>
              <a:t> </a:t>
            </a:r>
            <a:r>
              <a:rPr lang="en-US" dirty="0">
                <a:solidFill>
                  <a:srgbClr val="C00000"/>
                </a:solidFill>
              </a:rPr>
              <a:t>custody of security items (Term Deposit </a:t>
            </a:r>
            <a:r>
              <a:rPr lang="en-US" dirty="0" smtClean="0">
                <a:solidFill>
                  <a:srgbClr val="C00000"/>
                </a:solidFill>
              </a:rPr>
              <a:t> </a:t>
            </a:r>
            <a:r>
              <a:rPr lang="en-US" dirty="0">
                <a:solidFill>
                  <a:srgbClr val="C00000"/>
                </a:solidFill>
              </a:rPr>
              <a:t>Receipts, Drafts, Pay Orders, </a:t>
            </a:r>
            <a:r>
              <a:rPr lang="en-US" dirty="0" err="1">
                <a:solidFill>
                  <a:srgbClr val="C00000"/>
                </a:solidFill>
              </a:rPr>
              <a:t>Cheque</a:t>
            </a:r>
            <a:r>
              <a:rPr lang="en-US" dirty="0">
                <a:solidFill>
                  <a:srgbClr val="C00000"/>
                </a:solidFill>
              </a:rPr>
              <a:t> </a:t>
            </a:r>
            <a:r>
              <a:rPr lang="en-US" dirty="0" smtClean="0">
                <a:solidFill>
                  <a:srgbClr val="C00000"/>
                </a:solidFill>
              </a:rPr>
              <a:t> </a:t>
            </a:r>
            <a:r>
              <a:rPr lang="en-US" dirty="0" err="1" smtClean="0">
                <a:solidFill>
                  <a:srgbClr val="C00000"/>
                </a:solidFill>
              </a:rPr>
              <a:t>Books,Traveller’s</a:t>
            </a:r>
            <a:r>
              <a:rPr lang="en-US" dirty="0" smtClean="0">
                <a:solidFill>
                  <a:srgbClr val="C00000"/>
                </a:solidFill>
              </a:rPr>
              <a:t> </a:t>
            </a:r>
            <a:r>
              <a:rPr lang="en-US" dirty="0" err="1">
                <a:solidFill>
                  <a:srgbClr val="C00000"/>
                </a:solidFill>
              </a:rPr>
              <a:t>Cheques</a:t>
            </a:r>
            <a:r>
              <a:rPr lang="en-US" dirty="0">
                <a:solidFill>
                  <a:srgbClr val="C00000"/>
                </a:solidFill>
              </a:rPr>
              <a:t>, Gift </a:t>
            </a:r>
            <a:r>
              <a:rPr lang="en-US" dirty="0" smtClean="0">
                <a:solidFill>
                  <a:srgbClr val="C00000"/>
                </a:solidFill>
              </a:rPr>
              <a:t> </a:t>
            </a:r>
            <a:r>
              <a:rPr lang="en-US" dirty="0" err="1">
                <a:solidFill>
                  <a:srgbClr val="C00000"/>
                </a:solidFill>
              </a:rPr>
              <a:t>Cheques</a:t>
            </a:r>
            <a:r>
              <a:rPr lang="en-US" dirty="0">
                <a:solidFill>
                  <a:srgbClr val="C00000"/>
                </a:solidFill>
              </a:rPr>
              <a:t>, etc.)? Whether the system is </a:t>
            </a:r>
            <a:r>
              <a:rPr lang="en-US" dirty="0" smtClean="0">
                <a:solidFill>
                  <a:srgbClr val="C00000"/>
                </a:solidFill>
              </a:rPr>
              <a:t> </a:t>
            </a:r>
            <a:r>
              <a:rPr lang="en-US" dirty="0">
                <a:solidFill>
                  <a:srgbClr val="C00000"/>
                </a:solidFill>
              </a:rPr>
              <a:t>being followed by the branch? Have </a:t>
            </a:r>
            <a:r>
              <a:rPr lang="en-US" dirty="0" smtClean="0">
                <a:solidFill>
                  <a:srgbClr val="C00000"/>
                </a:solidFill>
              </a:rPr>
              <a:t>you  </a:t>
            </a:r>
            <a:r>
              <a:rPr lang="en-US" dirty="0">
                <a:solidFill>
                  <a:srgbClr val="C00000"/>
                </a:solidFill>
              </a:rPr>
              <a:t>come across cases of missing/lost </a:t>
            </a:r>
            <a:r>
              <a:rPr lang="en-US" dirty="0" smtClean="0">
                <a:solidFill>
                  <a:srgbClr val="C00000"/>
                </a:solidFill>
              </a:rPr>
              <a:t> </a:t>
            </a:r>
            <a:r>
              <a:rPr lang="en-US" dirty="0">
                <a:solidFill>
                  <a:srgbClr val="C00000"/>
                </a:solidFill>
              </a:rPr>
              <a:t>items?</a:t>
            </a:r>
            <a:endParaRPr lang="en-IN" dirty="0">
              <a:solidFill>
                <a:srgbClr val="C00000"/>
              </a:solidFill>
            </a:endParaRPr>
          </a:p>
          <a:p>
            <a:endParaRPr lang="en-IN" dirty="0"/>
          </a:p>
        </p:txBody>
      </p:sp>
      <p:sp>
        <p:nvSpPr>
          <p:cNvPr id="4" name="Footer Placeholder 3"/>
          <p:cNvSpPr>
            <a:spLocks noGrp="1"/>
          </p:cNvSpPr>
          <p:nvPr>
            <p:ph type="ftr" sz="quarter" idx="11"/>
          </p:nvPr>
        </p:nvSpPr>
        <p:spPr/>
        <p:txBody>
          <a:bodyPr/>
          <a:lstStyle/>
          <a:p>
            <a:r>
              <a:rPr lang="en-US" smtClean="0"/>
              <a:t>CA. SHRINIWAS Y. JOSHI</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53</a:t>
            </a:fld>
            <a:endParaRPr lang="en-US" dirty="0"/>
          </a:p>
        </p:txBody>
      </p:sp>
    </p:spTree>
    <p:extLst>
      <p:ext uri="{BB962C8B-B14F-4D97-AF65-F5344CB8AC3E}">
        <p14:creationId xmlns:p14="http://schemas.microsoft.com/office/powerpoint/2010/main" val="342262315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1254" y="286606"/>
            <a:ext cx="8169831" cy="848132"/>
          </a:xfrm>
        </p:spPr>
        <p:txBody>
          <a:bodyPr>
            <a:normAutofit fontScale="90000"/>
          </a:bodyPr>
          <a:lstStyle/>
          <a:p>
            <a:r>
              <a:rPr lang="en-US" sz="3200" dirty="0">
                <a:solidFill>
                  <a:srgbClr val="000066"/>
                </a:solidFill>
                <a:latin typeface="Arial Rounded MT Bold" pitchFamily="34" charset="0"/>
              </a:rPr>
              <a:t>IV – </a:t>
            </a:r>
            <a:r>
              <a:rPr lang="en-US" sz="3200" dirty="0" smtClean="0">
                <a:solidFill>
                  <a:srgbClr val="000066"/>
                </a:solidFill>
                <a:latin typeface="Arial Rounded MT Bold" pitchFamily="34" charset="0"/>
              </a:rPr>
              <a:t>GENERAL </a:t>
            </a:r>
            <a:r>
              <a:rPr lang="en-US" sz="3200" dirty="0">
                <a:solidFill>
                  <a:srgbClr val="000066"/>
                </a:solidFill>
                <a:latin typeface="Arial Rounded MT Bold" pitchFamily="34" charset="0"/>
              </a:rPr>
              <a:t>	2. BOOKS AND RECORDS</a:t>
            </a:r>
            <a:endParaRPr lang="en-IN" sz="3200" dirty="0">
              <a:solidFill>
                <a:srgbClr val="000066"/>
              </a:solidFill>
            </a:endParaRPr>
          </a:p>
        </p:txBody>
      </p:sp>
      <p:sp>
        <p:nvSpPr>
          <p:cNvPr id="3" name="Content Placeholder 2"/>
          <p:cNvSpPr>
            <a:spLocks noGrp="1"/>
          </p:cNvSpPr>
          <p:nvPr>
            <p:ph idx="1"/>
          </p:nvPr>
        </p:nvSpPr>
        <p:spPr>
          <a:xfrm>
            <a:off x="891254" y="1266940"/>
            <a:ext cx="8169832" cy="4602154"/>
          </a:xfrm>
        </p:spPr>
        <p:txBody>
          <a:bodyPr>
            <a:normAutofit lnSpcReduction="10000"/>
          </a:bodyPr>
          <a:lstStyle/>
          <a:p>
            <a:pPr fontAlgn="t">
              <a:lnSpc>
                <a:spcPct val="100000"/>
              </a:lnSpc>
              <a:spcBef>
                <a:spcPts val="0"/>
              </a:spcBef>
              <a:spcAft>
                <a:spcPts val="0"/>
              </a:spcAft>
            </a:pPr>
            <a:r>
              <a:rPr lang="en-US" sz="2400" dirty="0" smtClean="0">
                <a:solidFill>
                  <a:srgbClr val="000066"/>
                </a:solidFill>
              </a:rPr>
              <a:t>(</a:t>
            </a:r>
            <a:r>
              <a:rPr lang="en-US" sz="2400" dirty="0">
                <a:solidFill>
                  <a:srgbClr val="000066"/>
                </a:solidFill>
              </a:rPr>
              <a:t>a</a:t>
            </a:r>
            <a:r>
              <a:rPr lang="en-US" sz="2400" dirty="0" smtClean="0">
                <a:solidFill>
                  <a:srgbClr val="000066"/>
                </a:solidFill>
              </a:rPr>
              <a:t>)     </a:t>
            </a:r>
            <a:r>
              <a:rPr lang="en-US" sz="2400" dirty="0" smtClean="0">
                <a:solidFill>
                  <a:srgbClr val="C00000"/>
                </a:solidFill>
              </a:rPr>
              <a:t>Whether </a:t>
            </a:r>
            <a:r>
              <a:rPr lang="en-US" sz="2400" dirty="0">
                <a:solidFill>
                  <a:srgbClr val="C00000"/>
                </a:solidFill>
              </a:rPr>
              <a:t>there are any software </a:t>
            </a:r>
            <a:r>
              <a:rPr lang="en-US" sz="2400" dirty="0" smtClean="0">
                <a:solidFill>
                  <a:srgbClr val="C00000"/>
                </a:solidFill>
              </a:rPr>
              <a:t>/  </a:t>
            </a:r>
            <a:r>
              <a:rPr lang="en-US" sz="2400" dirty="0">
                <a:solidFill>
                  <a:srgbClr val="C00000"/>
                </a:solidFill>
              </a:rPr>
              <a:t>systems (manual or otherwise) used </a:t>
            </a:r>
            <a:r>
              <a:rPr lang="en-US" sz="2400" dirty="0" smtClean="0">
                <a:solidFill>
                  <a:srgbClr val="C00000"/>
                </a:solidFill>
              </a:rPr>
              <a:t>at  </a:t>
            </a:r>
            <a:r>
              <a:rPr lang="en-US" sz="2400" dirty="0">
                <a:solidFill>
                  <a:srgbClr val="C00000"/>
                </a:solidFill>
              </a:rPr>
              <a:t>the branch which are not integrated </a:t>
            </a:r>
            <a:r>
              <a:rPr lang="en-US" sz="2400" dirty="0" smtClean="0">
                <a:solidFill>
                  <a:srgbClr val="C00000"/>
                </a:solidFill>
              </a:rPr>
              <a:t>with  </a:t>
            </a:r>
            <a:r>
              <a:rPr lang="en-US" sz="2400" dirty="0">
                <a:solidFill>
                  <a:srgbClr val="C00000"/>
                </a:solidFill>
              </a:rPr>
              <a:t>the CBS? If yes, give details thereof</a:t>
            </a:r>
            <a:r>
              <a:rPr lang="en-US" sz="2400" dirty="0" smtClean="0">
                <a:solidFill>
                  <a:srgbClr val="C00000"/>
                </a:solidFill>
              </a:rPr>
              <a:t>.</a:t>
            </a:r>
          </a:p>
          <a:p>
            <a:r>
              <a:rPr lang="en-US" sz="2400" dirty="0" smtClean="0">
                <a:solidFill>
                  <a:srgbClr val="000066"/>
                </a:solidFill>
              </a:rPr>
              <a:t>(</a:t>
            </a:r>
            <a:r>
              <a:rPr lang="en-US" sz="2400" dirty="0">
                <a:solidFill>
                  <a:srgbClr val="000066"/>
                </a:solidFill>
              </a:rPr>
              <a:t>b) </a:t>
            </a:r>
            <a:r>
              <a:rPr lang="en-US" sz="2400" dirty="0" err="1">
                <a:solidFill>
                  <a:srgbClr val="000066"/>
                </a:solidFill>
              </a:rPr>
              <a:t>i</a:t>
            </a:r>
            <a:r>
              <a:rPr lang="en-US" sz="2400" dirty="0">
                <a:solidFill>
                  <a:srgbClr val="000066"/>
                </a:solidFill>
              </a:rPr>
              <a:t>) </a:t>
            </a:r>
            <a:r>
              <a:rPr lang="en-US" sz="2400" dirty="0" smtClean="0">
                <a:solidFill>
                  <a:srgbClr val="000066"/>
                </a:solidFill>
              </a:rPr>
              <a:t> </a:t>
            </a:r>
            <a:r>
              <a:rPr lang="en-US" sz="2400" dirty="0">
                <a:solidFill>
                  <a:srgbClr val="C00000"/>
                </a:solidFill>
              </a:rPr>
              <a:t>In case the branch has been subjected </a:t>
            </a:r>
            <a:r>
              <a:rPr lang="en-US" sz="2400" dirty="0" smtClean="0">
                <a:solidFill>
                  <a:srgbClr val="C00000"/>
                </a:solidFill>
              </a:rPr>
              <a:t> </a:t>
            </a:r>
            <a:r>
              <a:rPr lang="en-US" sz="2400" dirty="0">
                <a:solidFill>
                  <a:srgbClr val="C00000"/>
                </a:solidFill>
              </a:rPr>
              <a:t>to IS Audit whether there are any </a:t>
            </a:r>
            <a:r>
              <a:rPr lang="en-US" sz="2400" dirty="0" smtClean="0">
                <a:solidFill>
                  <a:srgbClr val="C00000"/>
                </a:solidFill>
              </a:rPr>
              <a:t>adverse </a:t>
            </a:r>
            <a:r>
              <a:rPr lang="en-US" sz="2400" dirty="0">
                <a:solidFill>
                  <a:srgbClr val="C00000"/>
                </a:solidFill>
              </a:rPr>
              <a:t>features reported and have a </a:t>
            </a:r>
            <a:r>
              <a:rPr lang="en-US" sz="2400" dirty="0" smtClean="0">
                <a:solidFill>
                  <a:srgbClr val="C00000"/>
                </a:solidFill>
              </a:rPr>
              <a:t> </a:t>
            </a:r>
            <a:r>
              <a:rPr lang="en-US" sz="2400" dirty="0">
                <a:solidFill>
                  <a:srgbClr val="C00000"/>
                </a:solidFill>
              </a:rPr>
              <a:t>direct or indirect bearing on the branch </a:t>
            </a:r>
            <a:r>
              <a:rPr lang="en-US" sz="2400" dirty="0" smtClean="0">
                <a:solidFill>
                  <a:srgbClr val="C00000"/>
                </a:solidFill>
              </a:rPr>
              <a:t>accounts </a:t>
            </a:r>
            <a:r>
              <a:rPr lang="en-US" sz="2400" dirty="0">
                <a:solidFill>
                  <a:srgbClr val="C00000"/>
                </a:solidFill>
              </a:rPr>
              <a:t>and are pending compliance? </a:t>
            </a:r>
            <a:r>
              <a:rPr lang="en-US" sz="2400" dirty="0" smtClean="0">
                <a:solidFill>
                  <a:srgbClr val="C00000"/>
                </a:solidFill>
              </a:rPr>
              <a:t> </a:t>
            </a:r>
            <a:r>
              <a:rPr lang="en-US" sz="2400" dirty="0">
                <a:solidFill>
                  <a:srgbClr val="C00000"/>
                </a:solidFill>
              </a:rPr>
              <a:t>If</a:t>
            </a:r>
            <a:r>
              <a:rPr lang="en-IN" sz="2400" dirty="0">
                <a:solidFill>
                  <a:srgbClr val="C00000"/>
                </a:solidFill>
              </a:rPr>
              <a:t> </a:t>
            </a:r>
            <a:r>
              <a:rPr lang="en-US" sz="2400" dirty="0">
                <a:solidFill>
                  <a:srgbClr val="C00000"/>
                </a:solidFill>
              </a:rPr>
              <a:t>yes give details.</a:t>
            </a:r>
            <a:endParaRPr lang="en-IN" sz="2400" dirty="0">
              <a:solidFill>
                <a:srgbClr val="C00000"/>
              </a:solidFill>
            </a:endParaRPr>
          </a:p>
          <a:p>
            <a:pPr fontAlgn="t"/>
            <a:r>
              <a:rPr lang="en-US" sz="2400" dirty="0" smtClean="0">
                <a:solidFill>
                  <a:srgbClr val="000066"/>
                </a:solidFill>
              </a:rPr>
              <a:t>(</a:t>
            </a:r>
            <a:r>
              <a:rPr lang="en-US" sz="2400" dirty="0">
                <a:solidFill>
                  <a:srgbClr val="000066"/>
                </a:solidFill>
              </a:rPr>
              <a:t>b) ii</a:t>
            </a:r>
            <a:r>
              <a:rPr lang="en-US" sz="2400" dirty="0">
                <a:solidFill>
                  <a:srgbClr val="C00000"/>
                </a:solidFill>
              </a:rPr>
              <a:t>) </a:t>
            </a:r>
            <a:r>
              <a:rPr lang="en-US" sz="2400" dirty="0" smtClean="0">
                <a:solidFill>
                  <a:srgbClr val="C00000"/>
                </a:solidFill>
              </a:rPr>
              <a:t> </a:t>
            </a:r>
            <a:r>
              <a:rPr lang="en-US" sz="2400" dirty="0">
                <a:solidFill>
                  <a:srgbClr val="C00000"/>
                </a:solidFill>
              </a:rPr>
              <a:t>Whether branch is generating, </a:t>
            </a:r>
            <a:r>
              <a:rPr lang="en-US" sz="2400" dirty="0" smtClean="0">
                <a:solidFill>
                  <a:srgbClr val="C00000"/>
                </a:solidFill>
              </a:rPr>
              <a:t>and </a:t>
            </a:r>
            <a:r>
              <a:rPr lang="en-US" sz="2400" dirty="0">
                <a:solidFill>
                  <a:srgbClr val="C00000"/>
                </a:solidFill>
              </a:rPr>
              <a:t>verifying exception </a:t>
            </a:r>
            <a:r>
              <a:rPr lang="en-US" sz="2400" dirty="0" smtClean="0">
                <a:solidFill>
                  <a:srgbClr val="C00000"/>
                </a:solidFill>
              </a:rPr>
              <a:t>reports  </a:t>
            </a:r>
            <a:r>
              <a:rPr lang="en-US" sz="2400" dirty="0">
                <a:solidFill>
                  <a:srgbClr val="C00000"/>
                </a:solidFill>
              </a:rPr>
              <a:t>at the </a:t>
            </a:r>
            <a:r>
              <a:rPr lang="en-US" sz="2400" dirty="0" smtClean="0">
                <a:solidFill>
                  <a:srgbClr val="C00000"/>
                </a:solidFill>
              </a:rPr>
              <a:t> </a:t>
            </a:r>
            <a:r>
              <a:rPr lang="en-US" sz="2400" dirty="0">
                <a:solidFill>
                  <a:srgbClr val="C00000"/>
                </a:solidFill>
              </a:rPr>
              <a:t>periodicity as prescribed by the bank</a:t>
            </a:r>
            <a:endParaRPr lang="en-IN" sz="2400" dirty="0">
              <a:solidFill>
                <a:srgbClr val="C00000"/>
              </a:solidFill>
            </a:endParaRPr>
          </a:p>
          <a:p>
            <a:r>
              <a:rPr lang="en-US" sz="2400" dirty="0">
                <a:solidFill>
                  <a:srgbClr val="000066"/>
                </a:solidFill>
              </a:rPr>
              <a:t>(b) iii</a:t>
            </a:r>
            <a:r>
              <a:rPr lang="en-US" sz="2400" dirty="0" smtClean="0">
                <a:solidFill>
                  <a:srgbClr val="000066"/>
                </a:solidFill>
              </a:rPr>
              <a:t>) </a:t>
            </a:r>
            <a:r>
              <a:rPr lang="en-US" sz="2400" dirty="0" smtClean="0">
                <a:solidFill>
                  <a:srgbClr val="C00000"/>
                </a:solidFill>
              </a:rPr>
              <a:t>Whether </a:t>
            </a:r>
            <a:r>
              <a:rPr lang="en-US" sz="2400" dirty="0">
                <a:solidFill>
                  <a:srgbClr val="C00000"/>
                </a:solidFill>
              </a:rPr>
              <a:t>the system of bank </a:t>
            </a:r>
            <a:r>
              <a:rPr lang="en-US" sz="2400" dirty="0" smtClean="0">
                <a:solidFill>
                  <a:srgbClr val="C00000"/>
                </a:solidFill>
              </a:rPr>
              <a:t>warrants expeditious </a:t>
            </a:r>
            <a:r>
              <a:rPr lang="en-US" sz="2400" dirty="0">
                <a:solidFill>
                  <a:srgbClr val="C00000"/>
                </a:solidFill>
              </a:rPr>
              <a:t>compliance of daily </a:t>
            </a:r>
            <a:r>
              <a:rPr lang="en-US" sz="2400" dirty="0" smtClean="0">
                <a:solidFill>
                  <a:srgbClr val="C00000"/>
                </a:solidFill>
              </a:rPr>
              <a:t> </a:t>
            </a:r>
            <a:r>
              <a:rPr lang="en-US" sz="2400" dirty="0">
                <a:solidFill>
                  <a:srgbClr val="C00000"/>
                </a:solidFill>
              </a:rPr>
              <a:t>exception reports and whether there </a:t>
            </a:r>
            <a:r>
              <a:rPr lang="en-US" sz="2400" dirty="0" smtClean="0">
                <a:solidFill>
                  <a:srgbClr val="C00000"/>
                </a:solidFill>
              </a:rPr>
              <a:t>are </a:t>
            </a:r>
            <a:r>
              <a:rPr lang="en-US" sz="2400" dirty="0">
                <a:solidFill>
                  <a:srgbClr val="C00000"/>
                </a:solidFill>
              </a:rPr>
              <a:t>any major observations pending </a:t>
            </a:r>
            <a:r>
              <a:rPr lang="en-US" sz="2400" dirty="0" smtClean="0">
                <a:solidFill>
                  <a:srgbClr val="C00000"/>
                </a:solidFill>
              </a:rPr>
              <a:t> </a:t>
            </a:r>
            <a:r>
              <a:rPr lang="en-US" sz="2400" dirty="0">
                <a:solidFill>
                  <a:srgbClr val="C00000"/>
                </a:solidFill>
              </a:rPr>
              <a:t>such</a:t>
            </a:r>
            <a:r>
              <a:rPr lang="en-IN" sz="2400" dirty="0">
                <a:solidFill>
                  <a:srgbClr val="C00000"/>
                </a:solidFill>
              </a:rPr>
              <a:t> </a:t>
            </a:r>
            <a:r>
              <a:rPr lang="en-US" sz="2400" dirty="0">
                <a:solidFill>
                  <a:srgbClr val="C00000"/>
                </a:solidFill>
              </a:rPr>
              <a:t>compliance at the year end.</a:t>
            </a:r>
            <a:endParaRPr lang="en-IN" sz="2400" dirty="0">
              <a:solidFill>
                <a:srgbClr val="C00000"/>
              </a:solidFill>
            </a:endParaRPr>
          </a:p>
          <a:p>
            <a:endParaRPr lang="en-IN" dirty="0"/>
          </a:p>
        </p:txBody>
      </p:sp>
      <p:sp>
        <p:nvSpPr>
          <p:cNvPr id="4" name="Footer Placeholder 3"/>
          <p:cNvSpPr>
            <a:spLocks noGrp="1"/>
          </p:cNvSpPr>
          <p:nvPr>
            <p:ph type="ftr" sz="quarter" idx="11"/>
          </p:nvPr>
        </p:nvSpPr>
        <p:spPr/>
        <p:txBody>
          <a:bodyPr/>
          <a:lstStyle/>
          <a:p>
            <a:r>
              <a:rPr lang="en-US" smtClean="0"/>
              <a:t>CA. SHRINIWAS Y. JOSHI</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54</a:t>
            </a:fld>
            <a:endParaRPr lang="en-US" dirty="0"/>
          </a:p>
        </p:txBody>
      </p:sp>
    </p:spTree>
    <p:extLst>
      <p:ext uri="{BB962C8B-B14F-4D97-AF65-F5344CB8AC3E}">
        <p14:creationId xmlns:p14="http://schemas.microsoft.com/office/powerpoint/2010/main" val="24992026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1254" y="286606"/>
            <a:ext cx="8169831" cy="638811"/>
          </a:xfrm>
        </p:spPr>
        <p:txBody>
          <a:bodyPr>
            <a:normAutofit fontScale="90000"/>
          </a:bodyPr>
          <a:lstStyle/>
          <a:p>
            <a:r>
              <a:rPr lang="en-US" sz="3200" dirty="0">
                <a:solidFill>
                  <a:srgbClr val="000066"/>
                </a:solidFill>
                <a:latin typeface="Arial Rounded MT Bold" pitchFamily="34" charset="0"/>
              </a:rPr>
              <a:t>IV – </a:t>
            </a:r>
            <a:r>
              <a:rPr lang="en-US" sz="3200" dirty="0" smtClean="0">
                <a:solidFill>
                  <a:srgbClr val="000066"/>
                </a:solidFill>
                <a:latin typeface="Arial Rounded MT Bold" pitchFamily="34" charset="0"/>
              </a:rPr>
              <a:t>GENERAL </a:t>
            </a:r>
            <a:r>
              <a:rPr lang="en-US" sz="3200" dirty="0">
                <a:solidFill>
                  <a:srgbClr val="000066"/>
                </a:solidFill>
                <a:latin typeface="Arial Rounded MT Bold" pitchFamily="34" charset="0"/>
              </a:rPr>
              <a:t>	2. BOOKS AND RECORDS</a:t>
            </a:r>
            <a:endParaRPr lang="en-IN" sz="3200" dirty="0">
              <a:solidFill>
                <a:srgbClr val="000066"/>
              </a:solidFill>
            </a:endParaRPr>
          </a:p>
        </p:txBody>
      </p:sp>
      <p:sp>
        <p:nvSpPr>
          <p:cNvPr id="3" name="Content Placeholder 2"/>
          <p:cNvSpPr>
            <a:spLocks noGrp="1"/>
          </p:cNvSpPr>
          <p:nvPr>
            <p:ph idx="1"/>
          </p:nvPr>
        </p:nvSpPr>
        <p:spPr>
          <a:xfrm>
            <a:off x="891254" y="1266940"/>
            <a:ext cx="8169832" cy="4602154"/>
          </a:xfrm>
        </p:spPr>
        <p:txBody>
          <a:bodyPr>
            <a:normAutofit/>
          </a:bodyPr>
          <a:lstStyle/>
          <a:p>
            <a:pPr fontAlgn="t"/>
            <a:endParaRPr lang="en-US" sz="2400" dirty="0" smtClean="0">
              <a:solidFill>
                <a:srgbClr val="000066"/>
              </a:solidFill>
            </a:endParaRPr>
          </a:p>
          <a:p>
            <a:pPr fontAlgn="t"/>
            <a:r>
              <a:rPr lang="en-US" sz="2400" dirty="0" smtClean="0">
                <a:solidFill>
                  <a:srgbClr val="000066"/>
                </a:solidFill>
              </a:rPr>
              <a:t>(</a:t>
            </a:r>
            <a:r>
              <a:rPr lang="en-US" sz="2400" dirty="0">
                <a:solidFill>
                  <a:srgbClr val="000066"/>
                </a:solidFill>
              </a:rPr>
              <a:t>b) iv) </a:t>
            </a:r>
            <a:r>
              <a:rPr lang="en-US" sz="2400" dirty="0" smtClean="0">
                <a:solidFill>
                  <a:srgbClr val="000066"/>
                </a:solidFill>
              </a:rPr>
              <a:t> </a:t>
            </a:r>
            <a:r>
              <a:rPr lang="en-US" sz="2400" dirty="0">
                <a:solidFill>
                  <a:srgbClr val="C00000"/>
                </a:solidFill>
              </a:rPr>
              <a:t>Whether  the  bank  has  laid   </a:t>
            </a:r>
            <a:r>
              <a:rPr lang="en-US" sz="2400" dirty="0" smtClean="0">
                <a:solidFill>
                  <a:srgbClr val="C00000"/>
                </a:solidFill>
              </a:rPr>
              <a:t>down </a:t>
            </a:r>
            <a:r>
              <a:rPr lang="en-US" sz="2400" dirty="0">
                <a:solidFill>
                  <a:srgbClr val="C00000"/>
                </a:solidFill>
              </a:rPr>
              <a:t>procedures for manual intervention to   system generated data and proper authentication of the related transactions arising there from along with proper audit  trail  of  manual  intervention has</a:t>
            </a:r>
            <a:r>
              <a:rPr lang="en-IN" sz="2400" dirty="0">
                <a:solidFill>
                  <a:srgbClr val="C00000"/>
                </a:solidFill>
              </a:rPr>
              <a:t> </a:t>
            </a:r>
            <a:r>
              <a:rPr lang="en-US" sz="2400" dirty="0">
                <a:solidFill>
                  <a:srgbClr val="C00000"/>
                </a:solidFill>
              </a:rPr>
              <a:t>been obtained</a:t>
            </a:r>
            <a:r>
              <a:rPr lang="en-US" sz="2400" dirty="0" smtClean="0">
                <a:solidFill>
                  <a:srgbClr val="C00000"/>
                </a:solidFill>
              </a:rPr>
              <a:t>.</a:t>
            </a:r>
          </a:p>
          <a:p>
            <a:r>
              <a:rPr lang="en-US" sz="2400" dirty="0">
                <a:solidFill>
                  <a:srgbClr val="000066"/>
                </a:solidFill>
              </a:rPr>
              <a:t>(b) v</a:t>
            </a:r>
            <a:r>
              <a:rPr lang="en-US" sz="2400" dirty="0" smtClean="0">
                <a:solidFill>
                  <a:srgbClr val="000066"/>
                </a:solidFill>
              </a:rPr>
              <a:t>)  </a:t>
            </a:r>
            <a:r>
              <a:rPr lang="en-US" sz="2400" dirty="0">
                <a:solidFill>
                  <a:srgbClr val="C00000"/>
                </a:solidFill>
              </a:rPr>
              <a:t>Furnish   your   comments   on  </a:t>
            </a:r>
            <a:r>
              <a:rPr lang="en-US" sz="2400" dirty="0" smtClean="0">
                <a:solidFill>
                  <a:srgbClr val="C00000"/>
                </a:solidFill>
              </a:rPr>
              <a:t>data  </a:t>
            </a:r>
            <a:r>
              <a:rPr lang="en-US" sz="2400" dirty="0">
                <a:solidFill>
                  <a:srgbClr val="C00000"/>
                </a:solidFill>
              </a:rPr>
              <a:t>integrity (including data entry, checking correctness/integrity of data, no back ended strategies etc.)  which is used </a:t>
            </a:r>
            <a:r>
              <a:rPr lang="en-US" sz="2400" dirty="0" smtClean="0">
                <a:solidFill>
                  <a:srgbClr val="C00000"/>
                </a:solidFill>
              </a:rPr>
              <a:t>for  </a:t>
            </a:r>
            <a:r>
              <a:rPr lang="en-US" sz="2400" dirty="0">
                <a:solidFill>
                  <a:srgbClr val="C00000"/>
                </a:solidFill>
              </a:rPr>
              <a:t>MIS at HO / CO level.</a:t>
            </a:r>
            <a:endParaRPr lang="en-IN" sz="2400" dirty="0">
              <a:solidFill>
                <a:srgbClr val="C00000"/>
              </a:solidFill>
            </a:endParaRPr>
          </a:p>
          <a:p>
            <a:pPr fontAlgn="t"/>
            <a:endParaRPr lang="en-IN" dirty="0"/>
          </a:p>
          <a:p>
            <a:endParaRPr lang="en-IN" dirty="0"/>
          </a:p>
        </p:txBody>
      </p:sp>
      <p:sp>
        <p:nvSpPr>
          <p:cNvPr id="4" name="Footer Placeholder 3"/>
          <p:cNvSpPr>
            <a:spLocks noGrp="1"/>
          </p:cNvSpPr>
          <p:nvPr>
            <p:ph type="ftr" sz="quarter" idx="11"/>
          </p:nvPr>
        </p:nvSpPr>
        <p:spPr/>
        <p:txBody>
          <a:bodyPr/>
          <a:lstStyle/>
          <a:p>
            <a:r>
              <a:rPr lang="en-US" smtClean="0"/>
              <a:t>CA. SHRINIWAS Y. JOSHI</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55</a:t>
            </a:fld>
            <a:endParaRPr lang="en-US" dirty="0"/>
          </a:p>
        </p:txBody>
      </p:sp>
    </p:spTree>
    <p:extLst>
      <p:ext uri="{BB962C8B-B14F-4D97-AF65-F5344CB8AC3E}">
        <p14:creationId xmlns:p14="http://schemas.microsoft.com/office/powerpoint/2010/main" val="206799212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1254" y="286606"/>
            <a:ext cx="8169831" cy="638811"/>
          </a:xfrm>
        </p:spPr>
        <p:txBody>
          <a:bodyPr>
            <a:normAutofit fontScale="90000"/>
          </a:bodyPr>
          <a:lstStyle/>
          <a:p>
            <a:r>
              <a:rPr lang="en-US" sz="3200" dirty="0">
                <a:solidFill>
                  <a:srgbClr val="000066"/>
                </a:solidFill>
                <a:latin typeface="Arial Rounded MT Bold" pitchFamily="34" charset="0"/>
              </a:rPr>
              <a:t>IV – </a:t>
            </a:r>
            <a:r>
              <a:rPr lang="en-US" sz="3200" dirty="0" smtClean="0">
                <a:solidFill>
                  <a:srgbClr val="000066"/>
                </a:solidFill>
                <a:latin typeface="Arial Rounded MT Bold" pitchFamily="34" charset="0"/>
              </a:rPr>
              <a:t>GENERAL </a:t>
            </a:r>
            <a:r>
              <a:rPr lang="en-US" sz="3200" dirty="0">
                <a:solidFill>
                  <a:srgbClr val="000066"/>
                </a:solidFill>
                <a:latin typeface="Arial Rounded MT Bold" pitchFamily="34" charset="0"/>
              </a:rPr>
              <a:t>	</a:t>
            </a:r>
            <a:r>
              <a:rPr lang="en-US" sz="3200" dirty="0" smtClean="0">
                <a:solidFill>
                  <a:srgbClr val="000066"/>
                </a:solidFill>
                <a:latin typeface="Arial Rounded MT Bold" pitchFamily="34" charset="0"/>
              </a:rPr>
              <a:t>3.Inter-Branch Accounts</a:t>
            </a:r>
            <a:endParaRPr lang="en-IN" sz="3200" dirty="0">
              <a:solidFill>
                <a:srgbClr val="000066"/>
              </a:solidFill>
            </a:endParaRPr>
          </a:p>
        </p:txBody>
      </p:sp>
      <p:sp>
        <p:nvSpPr>
          <p:cNvPr id="3" name="Content Placeholder 2"/>
          <p:cNvSpPr>
            <a:spLocks noGrp="1"/>
          </p:cNvSpPr>
          <p:nvPr>
            <p:ph idx="1"/>
          </p:nvPr>
        </p:nvSpPr>
        <p:spPr>
          <a:xfrm>
            <a:off x="891254" y="1266940"/>
            <a:ext cx="8169832" cy="4602154"/>
          </a:xfrm>
        </p:spPr>
        <p:txBody>
          <a:bodyPr>
            <a:normAutofit/>
          </a:bodyPr>
          <a:lstStyle/>
          <a:p>
            <a:pPr fontAlgn="t"/>
            <a:endParaRPr lang="en-US" sz="2400" dirty="0" smtClean="0">
              <a:solidFill>
                <a:srgbClr val="C00000"/>
              </a:solidFill>
            </a:endParaRPr>
          </a:p>
          <a:p>
            <a:pPr fontAlgn="t"/>
            <a:endParaRPr lang="en-US" sz="2400" dirty="0">
              <a:solidFill>
                <a:srgbClr val="C00000"/>
              </a:solidFill>
            </a:endParaRPr>
          </a:p>
          <a:p>
            <a:pPr fontAlgn="t"/>
            <a:r>
              <a:rPr lang="en-US" sz="3200" dirty="0" smtClean="0">
                <a:solidFill>
                  <a:srgbClr val="C00000"/>
                </a:solidFill>
              </a:rPr>
              <a:t>Does </a:t>
            </a:r>
            <a:r>
              <a:rPr lang="en-US" sz="3200" dirty="0">
                <a:solidFill>
                  <a:srgbClr val="C00000"/>
                </a:solidFill>
              </a:rPr>
              <a:t>the branch expeditiously comply </a:t>
            </a:r>
            <a:r>
              <a:rPr lang="en-US" sz="3200" dirty="0" smtClean="0">
                <a:solidFill>
                  <a:srgbClr val="C00000"/>
                </a:solidFill>
              </a:rPr>
              <a:t> </a:t>
            </a:r>
            <a:r>
              <a:rPr lang="en-US" sz="3200" dirty="0">
                <a:solidFill>
                  <a:srgbClr val="C00000"/>
                </a:solidFill>
              </a:rPr>
              <a:t>with/respond to the communications from </a:t>
            </a:r>
            <a:r>
              <a:rPr lang="en-US" sz="3200" dirty="0" smtClean="0">
                <a:solidFill>
                  <a:srgbClr val="C00000"/>
                </a:solidFill>
              </a:rPr>
              <a:t> </a:t>
            </a:r>
            <a:r>
              <a:rPr lang="en-US" sz="3200" dirty="0">
                <a:solidFill>
                  <a:srgbClr val="C00000"/>
                </a:solidFill>
              </a:rPr>
              <a:t>the designated cell/Head Office as </a:t>
            </a:r>
            <a:r>
              <a:rPr lang="en-US" sz="3200" dirty="0" smtClean="0">
                <a:solidFill>
                  <a:srgbClr val="C00000"/>
                </a:solidFill>
              </a:rPr>
              <a:t>regards  </a:t>
            </a:r>
            <a:r>
              <a:rPr lang="en-US" sz="3200" dirty="0">
                <a:solidFill>
                  <a:srgbClr val="C00000"/>
                </a:solidFill>
              </a:rPr>
              <a:t>unmatched  transactions?  As at</a:t>
            </a:r>
            <a:r>
              <a:rPr lang="en-IN" sz="3200" dirty="0">
                <a:solidFill>
                  <a:srgbClr val="C00000"/>
                </a:solidFill>
              </a:rPr>
              <a:t> </a:t>
            </a:r>
            <a:r>
              <a:rPr lang="en-IN" sz="3200" dirty="0" smtClean="0">
                <a:solidFill>
                  <a:srgbClr val="C00000"/>
                </a:solidFill>
              </a:rPr>
              <a:t> </a:t>
            </a:r>
            <a:r>
              <a:rPr lang="en-US" sz="3200" dirty="0">
                <a:solidFill>
                  <a:srgbClr val="C00000"/>
                </a:solidFill>
              </a:rPr>
              <a:t>the    year-end are there any un- </a:t>
            </a:r>
            <a:r>
              <a:rPr lang="en-US" sz="3200" dirty="0" smtClean="0">
                <a:solidFill>
                  <a:srgbClr val="C00000"/>
                </a:solidFill>
              </a:rPr>
              <a:t> </a:t>
            </a:r>
            <a:r>
              <a:rPr lang="en-US" sz="3200" dirty="0">
                <a:solidFill>
                  <a:srgbClr val="C00000"/>
                </a:solidFill>
              </a:rPr>
              <a:t>responded/un-complied queries or</a:t>
            </a:r>
            <a:r>
              <a:rPr lang="en-IN" sz="3200" dirty="0">
                <a:solidFill>
                  <a:srgbClr val="C00000"/>
                </a:solidFill>
              </a:rPr>
              <a:t> </a:t>
            </a:r>
            <a:r>
              <a:rPr lang="en-US" sz="3200" dirty="0" smtClean="0">
                <a:solidFill>
                  <a:srgbClr val="C00000"/>
                </a:solidFill>
              </a:rPr>
              <a:t>communications </a:t>
            </a:r>
            <a:r>
              <a:rPr lang="en-US" sz="3200" dirty="0">
                <a:solidFill>
                  <a:srgbClr val="C00000"/>
                </a:solidFill>
                <a:highlight>
                  <a:srgbClr val="FFFF00"/>
                </a:highlight>
              </a:rPr>
              <a:t>beyond 7 days</a:t>
            </a:r>
            <a:r>
              <a:rPr lang="en-US" sz="3200" dirty="0">
                <a:solidFill>
                  <a:srgbClr val="C00000"/>
                </a:solidFill>
              </a:rPr>
              <a:t>? If so, </a:t>
            </a:r>
            <a:r>
              <a:rPr lang="en-US" sz="3200" dirty="0" smtClean="0">
                <a:solidFill>
                  <a:srgbClr val="C00000"/>
                </a:solidFill>
              </a:rPr>
              <a:t> </a:t>
            </a:r>
            <a:r>
              <a:rPr lang="en-US" sz="3200" dirty="0">
                <a:solidFill>
                  <a:srgbClr val="C00000"/>
                </a:solidFill>
              </a:rPr>
              <a:t>give details?</a:t>
            </a:r>
            <a:endParaRPr lang="en-IN" sz="3200"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endParaRPr>
          </a:p>
          <a:p>
            <a:pPr fontAlgn="t"/>
            <a:endParaRPr lang="en-IN" dirty="0"/>
          </a:p>
          <a:p>
            <a:endParaRPr lang="en-IN" dirty="0"/>
          </a:p>
        </p:txBody>
      </p:sp>
      <p:sp>
        <p:nvSpPr>
          <p:cNvPr id="4" name="Footer Placeholder 3"/>
          <p:cNvSpPr>
            <a:spLocks noGrp="1"/>
          </p:cNvSpPr>
          <p:nvPr>
            <p:ph type="ftr" sz="quarter" idx="11"/>
          </p:nvPr>
        </p:nvSpPr>
        <p:spPr/>
        <p:txBody>
          <a:bodyPr/>
          <a:lstStyle/>
          <a:p>
            <a:r>
              <a:rPr lang="en-US" smtClean="0"/>
              <a:t>CA. SHRINIWAS Y. JOSHI</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56</a:t>
            </a:fld>
            <a:endParaRPr lang="en-US" dirty="0"/>
          </a:p>
        </p:txBody>
      </p:sp>
    </p:spTree>
    <p:extLst>
      <p:ext uri="{BB962C8B-B14F-4D97-AF65-F5344CB8AC3E}">
        <p14:creationId xmlns:p14="http://schemas.microsoft.com/office/powerpoint/2010/main" val="3846176613"/>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1254" y="286605"/>
            <a:ext cx="8169831" cy="771014"/>
          </a:xfrm>
        </p:spPr>
        <p:txBody>
          <a:bodyPr>
            <a:normAutofit/>
          </a:bodyPr>
          <a:lstStyle/>
          <a:p>
            <a:r>
              <a:rPr lang="en-US" sz="3600" dirty="0">
                <a:solidFill>
                  <a:srgbClr val="000066"/>
                </a:solidFill>
                <a:latin typeface="Arial Rounded MT Bold" pitchFamily="34" charset="0"/>
              </a:rPr>
              <a:t>IV – GENERAL	4. Frauds</a:t>
            </a:r>
            <a:r>
              <a:rPr lang="en-US" dirty="0">
                <a:solidFill>
                  <a:srgbClr val="000066"/>
                </a:solidFill>
                <a:latin typeface="Arial Rounded MT Bold" pitchFamily="34" charset="0"/>
              </a:rPr>
              <a:t>	</a:t>
            </a:r>
            <a:endParaRPr lang="en-IN" dirty="0"/>
          </a:p>
        </p:txBody>
      </p:sp>
      <p:sp>
        <p:nvSpPr>
          <p:cNvPr id="3" name="Content Placeholder 2"/>
          <p:cNvSpPr>
            <a:spLocks noGrp="1"/>
          </p:cNvSpPr>
          <p:nvPr>
            <p:ph idx="1"/>
          </p:nvPr>
        </p:nvSpPr>
        <p:spPr>
          <a:xfrm>
            <a:off x="891254" y="1233889"/>
            <a:ext cx="8169832" cy="4635205"/>
          </a:xfrm>
        </p:spPr>
        <p:txBody>
          <a:bodyPr/>
          <a:lstStyle/>
          <a:p>
            <a:endParaRPr lang="en-US" sz="2400" dirty="0" smtClean="0"/>
          </a:p>
          <a:p>
            <a:endParaRPr lang="en-US" sz="2400" dirty="0"/>
          </a:p>
          <a:p>
            <a:r>
              <a:rPr lang="en-US" sz="2400" dirty="0" smtClean="0">
                <a:solidFill>
                  <a:srgbClr val="000066"/>
                </a:solidFill>
              </a:rPr>
              <a:t>(</a:t>
            </a:r>
            <a:r>
              <a:rPr lang="en-US" sz="2400" dirty="0" err="1">
                <a:solidFill>
                  <a:srgbClr val="000066"/>
                </a:solidFill>
              </a:rPr>
              <a:t>i</a:t>
            </a:r>
            <a:r>
              <a:rPr lang="en-US" sz="2400" dirty="0">
                <a:solidFill>
                  <a:srgbClr val="000066"/>
                </a:solidFill>
              </a:rPr>
              <a:t>) </a:t>
            </a:r>
            <a:r>
              <a:rPr lang="en-US" sz="2400" dirty="0">
                <a:solidFill>
                  <a:srgbClr val="C00000"/>
                </a:solidFill>
                <a:highlight>
                  <a:srgbClr val="FFFF00"/>
                </a:highlight>
              </a:rPr>
              <a:t>Furnish particulars of</a:t>
            </a:r>
            <a:r>
              <a:rPr lang="en-US" sz="2400" dirty="0" smtClean="0">
                <a:solidFill>
                  <a:srgbClr val="C00000"/>
                </a:solidFill>
                <a:highlight>
                  <a:srgbClr val="FFFF00"/>
                </a:highlight>
              </a:rPr>
              <a:t>: Frauds </a:t>
            </a:r>
            <a:r>
              <a:rPr lang="en-US" sz="2400" dirty="0">
                <a:solidFill>
                  <a:srgbClr val="C00000"/>
                </a:solidFill>
                <a:highlight>
                  <a:srgbClr val="FFFF00"/>
                </a:highlight>
              </a:rPr>
              <a:t>detected/classified </a:t>
            </a:r>
            <a:r>
              <a:rPr lang="en-US" sz="2400" dirty="0" smtClean="0">
                <a:solidFill>
                  <a:srgbClr val="C00000"/>
                </a:solidFill>
                <a:highlight>
                  <a:srgbClr val="FFFF00"/>
                </a:highlight>
              </a:rPr>
              <a:t>but confirmation </a:t>
            </a:r>
            <a:r>
              <a:rPr lang="en-US" sz="2400" dirty="0">
                <a:solidFill>
                  <a:srgbClr val="C00000"/>
                </a:solidFill>
                <a:highlight>
                  <a:srgbClr val="FFFF00"/>
                </a:highlight>
              </a:rPr>
              <a:t>of reporting to RBI </a:t>
            </a:r>
            <a:r>
              <a:rPr lang="en-US" sz="2400" dirty="0" smtClean="0">
                <a:solidFill>
                  <a:srgbClr val="C00000"/>
                </a:solidFill>
                <a:highlight>
                  <a:srgbClr val="FFFF00"/>
                </a:highlight>
              </a:rPr>
              <a:t>not </a:t>
            </a:r>
            <a:r>
              <a:rPr lang="en-US" sz="2400" dirty="0">
                <a:solidFill>
                  <a:srgbClr val="C00000"/>
                </a:solidFill>
                <a:highlight>
                  <a:srgbClr val="FFFF00"/>
                </a:highlight>
              </a:rPr>
              <a:t>available on record at branch</a:t>
            </a:r>
            <a:r>
              <a:rPr lang="en-US" sz="2400" dirty="0" smtClean="0">
                <a:solidFill>
                  <a:srgbClr val="C00000"/>
                </a:solidFill>
                <a:highlight>
                  <a:srgbClr val="FFFF00"/>
                </a:highlight>
              </a:rPr>
              <a:t>.</a:t>
            </a:r>
          </a:p>
          <a:p>
            <a:endParaRPr lang="en-US" sz="2400" dirty="0" smtClean="0">
              <a:solidFill>
                <a:schemeClr val="tx1"/>
              </a:solidFill>
              <a:highlight>
                <a:srgbClr val="FFFF00"/>
              </a:highlight>
            </a:endParaRPr>
          </a:p>
          <a:p>
            <a:pPr marL="0" lvl="0" indent="0">
              <a:lnSpc>
                <a:spcPct val="100000"/>
              </a:lnSpc>
              <a:spcBef>
                <a:spcPts val="0"/>
              </a:spcBef>
              <a:spcAft>
                <a:spcPts val="0"/>
              </a:spcAft>
              <a:buClrTx/>
              <a:buSzTx/>
              <a:buNone/>
              <a:defRPr/>
            </a:pPr>
            <a:r>
              <a:rPr lang="en-US" sz="2400" dirty="0">
                <a:solidFill>
                  <a:srgbClr val="000066"/>
                </a:solidFill>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a:solidFill>
                  <a:srgbClr val="000066"/>
                </a:solidFill>
              </a:rPr>
              <a:t>(ii) </a:t>
            </a:r>
            <a:r>
              <a:rPr lang="en-US" sz="2400" dirty="0">
                <a:solidFill>
                  <a:srgbClr val="C00000"/>
                </a:solidFill>
                <a:highlight>
                  <a:srgbClr val="FFFF00"/>
                </a:highlight>
                <a:ea typeface="Times New Roman" panose="02020603050405020304" pitchFamily="18" charset="0"/>
                <a:cs typeface="Times New Roman" panose="02020603050405020304" pitchFamily="18" charset="0"/>
              </a:rPr>
              <a:t>Whether any suspected or </a:t>
            </a:r>
            <a:r>
              <a:rPr lang="en-US" sz="2400" dirty="0" smtClean="0">
                <a:solidFill>
                  <a:srgbClr val="C00000"/>
                </a:solidFill>
                <a:highlight>
                  <a:srgbClr val="FFFF00"/>
                </a:highlight>
                <a:ea typeface="Times New Roman" panose="02020603050405020304" pitchFamily="18" charset="0"/>
                <a:cs typeface="Times New Roman" panose="02020603050405020304" pitchFamily="18" charset="0"/>
              </a:rPr>
              <a:t>likely fraud </a:t>
            </a:r>
            <a:r>
              <a:rPr lang="en-US" sz="2400" dirty="0">
                <a:solidFill>
                  <a:srgbClr val="C00000"/>
                </a:solidFill>
                <a:highlight>
                  <a:srgbClr val="FFFF00"/>
                </a:highlight>
                <a:ea typeface="Times New Roman" panose="02020603050405020304" pitchFamily="18" charset="0"/>
                <a:cs typeface="Times New Roman" panose="02020603050405020304" pitchFamily="18" charset="0"/>
              </a:rPr>
              <a:t>cases are reported by branch </a:t>
            </a:r>
            <a:r>
              <a:rPr lang="en-US" sz="2400" dirty="0" smtClean="0">
                <a:solidFill>
                  <a:srgbClr val="C00000"/>
                </a:solidFill>
                <a:highlight>
                  <a:srgbClr val="FFFF00"/>
                </a:highlight>
                <a:ea typeface="Times New Roman" panose="02020603050405020304" pitchFamily="18" charset="0"/>
                <a:cs typeface="Times New Roman" panose="02020603050405020304" pitchFamily="18" charset="0"/>
              </a:rPr>
              <a:t>to higher </a:t>
            </a:r>
            <a:r>
              <a:rPr lang="en-US" sz="2400" dirty="0">
                <a:solidFill>
                  <a:srgbClr val="C00000"/>
                </a:solidFill>
                <a:highlight>
                  <a:srgbClr val="FFFF00"/>
                </a:highlight>
                <a:ea typeface="Times New Roman" panose="02020603050405020304" pitchFamily="18" charset="0"/>
                <a:cs typeface="Times New Roman" panose="02020603050405020304" pitchFamily="18" charset="0"/>
              </a:rPr>
              <a:t>office during the year? If yes</a:t>
            </a:r>
            <a:r>
              <a:rPr lang="en-US" sz="2400" dirty="0" smtClean="0">
                <a:solidFill>
                  <a:srgbClr val="C00000"/>
                </a:solidFill>
                <a:highlight>
                  <a:srgbClr val="FFFF00"/>
                </a:highlight>
                <a:ea typeface="Times New Roman" panose="02020603050405020304" pitchFamily="18" charset="0"/>
                <a:cs typeface="Times New Roman" panose="02020603050405020304" pitchFamily="18" charset="0"/>
              </a:rPr>
              <a:t>,  </a:t>
            </a:r>
            <a:r>
              <a:rPr lang="en-US" sz="2400" dirty="0">
                <a:solidFill>
                  <a:srgbClr val="C00000"/>
                </a:solidFill>
                <a:highlight>
                  <a:srgbClr val="FFFF00"/>
                </a:highlight>
                <a:ea typeface="Times New Roman" panose="02020603050405020304" pitchFamily="18" charset="0"/>
                <a:cs typeface="Times New Roman" panose="02020603050405020304" pitchFamily="18" charset="0"/>
              </a:rPr>
              <a:t>provide the details thereof related </a:t>
            </a:r>
            <a:r>
              <a:rPr lang="en-US" sz="2400" dirty="0" smtClean="0">
                <a:solidFill>
                  <a:srgbClr val="C00000"/>
                </a:solidFill>
                <a:highlight>
                  <a:srgbClr val="FFFF00"/>
                </a:highlight>
                <a:ea typeface="Times New Roman" panose="02020603050405020304" pitchFamily="18" charset="0"/>
                <a:cs typeface="Times New Roman" panose="02020603050405020304" pitchFamily="18" charset="0"/>
              </a:rPr>
              <a:t>to  </a:t>
            </a:r>
            <a:r>
              <a:rPr lang="en-US" sz="2400" dirty="0">
                <a:solidFill>
                  <a:srgbClr val="C00000"/>
                </a:solidFill>
                <a:highlight>
                  <a:srgbClr val="FFFF00"/>
                </a:highlight>
                <a:ea typeface="Times New Roman" panose="02020603050405020304" pitchFamily="18" charset="0"/>
                <a:cs typeface="Times New Roman" panose="02020603050405020304" pitchFamily="18" charset="0"/>
              </a:rPr>
              <a:t>status of investigation.</a:t>
            </a:r>
          </a:p>
          <a:p>
            <a:endParaRPr lang="en-IN" dirty="0">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endParaRPr>
          </a:p>
          <a:p>
            <a:endParaRPr lang="en-IN" dirty="0"/>
          </a:p>
        </p:txBody>
      </p:sp>
      <p:sp>
        <p:nvSpPr>
          <p:cNvPr id="4" name="Footer Placeholder 3"/>
          <p:cNvSpPr>
            <a:spLocks noGrp="1"/>
          </p:cNvSpPr>
          <p:nvPr>
            <p:ph type="ftr" sz="quarter" idx="11"/>
          </p:nvPr>
        </p:nvSpPr>
        <p:spPr/>
        <p:txBody>
          <a:bodyPr/>
          <a:lstStyle/>
          <a:p>
            <a:r>
              <a:rPr lang="en-US" smtClean="0"/>
              <a:t>CA. SHRINIWAS Y. JOSHI</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57</a:t>
            </a:fld>
            <a:endParaRPr lang="en-US" dirty="0"/>
          </a:p>
        </p:txBody>
      </p:sp>
    </p:spTree>
    <p:extLst>
      <p:ext uri="{BB962C8B-B14F-4D97-AF65-F5344CB8AC3E}">
        <p14:creationId xmlns:p14="http://schemas.microsoft.com/office/powerpoint/2010/main" val="611171774"/>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1254" y="286605"/>
            <a:ext cx="8169831" cy="771014"/>
          </a:xfrm>
        </p:spPr>
        <p:txBody>
          <a:bodyPr>
            <a:normAutofit/>
          </a:bodyPr>
          <a:lstStyle/>
          <a:p>
            <a:r>
              <a:rPr lang="en-US" sz="3600" dirty="0">
                <a:solidFill>
                  <a:srgbClr val="000066"/>
                </a:solidFill>
                <a:latin typeface="Arial Rounded MT Bold" pitchFamily="34" charset="0"/>
              </a:rPr>
              <a:t>IV – GENERAL	4. Frauds</a:t>
            </a:r>
            <a:r>
              <a:rPr lang="en-US" dirty="0">
                <a:solidFill>
                  <a:srgbClr val="000066"/>
                </a:solidFill>
                <a:latin typeface="Arial Rounded MT Bold" pitchFamily="34" charset="0"/>
              </a:rPr>
              <a:t>	</a:t>
            </a:r>
            <a:endParaRPr lang="en-IN" dirty="0"/>
          </a:p>
        </p:txBody>
      </p:sp>
      <p:sp>
        <p:nvSpPr>
          <p:cNvPr id="3" name="Content Placeholder 2"/>
          <p:cNvSpPr>
            <a:spLocks noGrp="1"/>
          </p:cNvSpPr>
          <p:nvPr>
            <p:ph idx="1"/>
          </p:nvPr>
        </p:nvSpPr>
        <p:spPr>
          <a:xfrm>
            <a:off x="891254" y="1233889"/>
            <a:ext cx="8169832" cy="4635205"/>
          </a:xfrm>
        </p:spPr>
        <p:txBody>
          <a:bodyPr>
            <a:normAutofit fontScale="92500" lnSpcReduction="10000"/>
          </a:bodyPr>
          <a:lstStyle/>
          <a:p>
            <a:r>
              <a:rPr lang="en-US" sz="2400" dirty="0">
                <a:solidFill>
                  <a:srgbClr val="000066"/>
                </a:solidFill>
                <a:highlight>
                  <a:srgbClr val="FFFF00"/>
                </a:highlight>
                <a:ea typeface="Times New Roman" panose="02020603050405020304" pitchFamily="18" charset="0"/>
                <a:cs typeface="Times New Roman" panose="02020603050405020304" pitchFamily="18" charset="0"/>
              </a:rPr>
              <a:t>(iii) </a:t>
            </a:r>
            <a:r>
              <a:rPr lang="en-US" sz="2400" dirty="0">
                <a:solidFill>
                  <a:srgbClr val="C00000"/>
                </a:solidFill>
                <a:highlight>
                  <a:srgbClr val="FFFF00"/>
                </a:highlight>
              </a:rPr>
              <a:t>In respect of fraud, based on your overall  observation,  please provide your comments on the potential risk areas  which might lead to perpetuation of fraud </a:t>
            </a:r>
            <a:r>
              <a:rPr lang="en-US" sz="2400" dirty="0">
                <a:solidFill>
                  <a:srgbClr val="C00000"/>
                </a:solidFill>
              </a:rPr>
              <a:t>(e.g. falsification of accounts/false representation by the borrower; misappropriation of funds especially through related party/ shell company transactions; forgery and fabrication of financial documents like invoices, debtor lists, stock statements, trade credit documents, shipping bills, work orders and encumbrance certificates and avail credit; Use of current accounts outside consortium where Trust and Retention Account (TRA) is maintained, to divert funds; List of Debtors/ Creditors were being fabricated and receivables were not followed up/ write off of debt of relate parties; Fake export/shipping bill, etc.; Over statement of invoice amounts, stock statements, shipping bills, turnover; fly by night operations -including the cases where vendors, related/ associate parties, manufacturing units etc. aren’t available on the registered addresses; Round Tripping of funds, etc.)</a:t>
            </a:r>
          </a:p>
          <a:p>
            <a:endParaRPr lang="en-IN" dirty="0"/>
          </a:p>
        </p:txBody>
      </p:sp>
      <p:sp>
        <p:nvSpPr>
          <p:cNvPr id="4" name="Footer Placeholder 3"/>
          <p:cNvSpPr>
            <a:spLocks noGrp="1"/>
          </p:cNvSpPr>
          <p:nvPr>
            <p:ph type="ftr" sz="quarter" idx="11"/>
          </p:nvPr>
        </p:nvSpPr>
        <p:spPr/>
        <p:txBody>
          <a:bodyPr/>
          <a:lstStyle/>
          <a:p>
            <a:r>
              <a:rPr lang="en-US" smtClean="0"/>
              <a:t>CA. SHRINIWAS Y. JOSHI</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58</a:t>
            </a:fld>
            <a:endParaRPr lang="en-US" dirty="0"/>
          </a:p>
        </p:txBody>
      </p:sp>
    </p:spTree>
    <p:extLst>
      <p:ext uri="{BB962C8B-B14F-4D97-AF65-F5344CB8AC3E}">
        <p14:creationId xmlns:p14="http://schemas.microsoft.com/office/powerpoint/2010/main" val="3316440823"/>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1254" y="528810"/>
            <a:ext cx="8169831" cy="1277956"/>
          </a:xfrm>
        </p:spPr>
        <p:txBody>
          <a:bodyPr>
            <a:normAutofit fontScale="90000"/>
          </a:bodyPr>
          <a:lstStyle/>
          <a:p>
            <a:r>
              <a:rPr lang="en-US" sz="3200" dirty="0">
                <a:solidFill>
                  <a:srgbClr val="000066"/>
                </a:solidFill>
                <a:latin typeface="Arial Rounded MT Bold" pitchFamily="34" charset="0"/>
              </a:rPr>
              <a:t>IV – GENERAL	</a:t>
            </a:r>
            <a:r>
              <a:rPr lang="en-US" sz="3200" dirty="0" smtClean="0">
                <a:solidFill>
                  <a:srgbClr val="000066"/>
                </a:solidFill>
                <a:latin typeface="Arial Rounded MT Bold" pitchFamily="34" charset="0"/>
              </a:rPr>
              <a:t>4. Frauds  5</a:t>
            </a:r>
            <a:r>
              <a:rPr lang="en-US" sz="3200" dirty="0">
                <a:solidFill>
                  <a:srgbClr val="000066"/>
                </a:solidFill>
                <a:latin typeface="Arial Rounded MT Bold" pitchFamily="34" charset="0"/>
              </a:rPr>
              <a:t>. Implementation of </a:t>
            </a:r>
            <a:r>
              <a:rPr lang="en-US" sz="3200" dirty="0" smtClean="0">
                <a:solidFill>
                  <a:srgbClr val="000066"/>
                </a:solidFill>
                <a:latin typeface="Arial Rounded MT Bold" pitchFamily="34" charset="0"/>
              </a:rPr>
              <a:t>KYC/AML </a:t>
            </a:r>
            <a:r>
              <a:rPr lang="en-US" sz="3200" dirty="0">
                <a:solidFill>
                  <a:srgbClr val="000066"/>
                </a:solidFill>
                <a:latin typeface="Arial Rounded MT Bold" pitchFamily="34" charset="0"/>
              </a:rPr>
              <a:t>Guidelines		 </a:t>
            </a:r>
            <a:br>
              <a:rPr lang="en-US" sz="3200" dirty="0">
                <a:solidFill>
                  <a:srgbClr val="000066"/>
                </a:solidFill>
                <a:latin typeface="Arial Rounded MT Bold" pitchFamily="34" charset="0"/>
              </a:rPr>
            </a:br>
            <a:endParaRPr lang="en-IN" sz="3200" dirty="0"/>
          </a:p>
        </p:txBody>
      </p:sp>
      <p:sp>
        <p:nvSpPr>
          <p:cNvPr id="3" name="Content Placeholder 2"/>
          <p:cNvSpPr>
            <a:spLocks noGrp="1"/>
          </p:cNvSpPr>
          <p:nvPr>
            <p:ph idx="1"/>
          </p:nvPr>
        </p:nvSpPr>
        <p:spPr>
          <a:xfrm>
            <a:off x="891254" y="1674564"/>
            <a:ext cx="8169832" cy="4194529"/>
          </a:xfrm>
        </p:spPr>
        <p:txBody>
          <a:bodyPr/>
          <a:lstStyle/>
          <a:p>
            <a:r>
              <a:rPr lang="en-US" sz="2400" dirty="0">
                <a:solidFill>
                  <a:srgbClr val="000066"/>
                </a:solidFill>
                <a:ea typeface="Times New Roman" panose="02020603050405020304" pitchFamily="18" charset="0"/>
                <a:cs typeface="Times New Roman" panose="02020603050405020304" pitchFamily="18" charset="0"/>
              </a:rPr>
              <a:t>(iv) </a:t>
            </a:r>
            <a:r>
              <a:rPr lang="en-US" sz="2400" dirty="0">
                <a:solidFill>
                  <a:srgbClr val="C00000"/>
                </a:solidFill>
                <a:highlight>
                  <a:srgbClr val="FFFF00"/>
                </a:highlight>
              </a:rPr>
              <a:t>Whether the system of </a:t>
            </a:r>
            <a:r>
              <a:rPr lang="en-US" sz="2400" dirty="0" smtClean="0">
                <a:solidFill>
                  <a:srgbClr val="C00000"/>
                </a:solidFill>
                <a:highlight>
                  <a:srgbClr val="FFFF00"/>
                </a:highlight>
              </a:rPr>
              <a:t>Early </a:t>
            </a:r>
            <a:r>
              <a:rPr lang="en-US" sz="2400" dirty="0">
                <a:solidFill>
                  <a:srgbClr val="C00000"/>
                </a:solidFill>
                <a:highlight>
                  <a:srgbClr val="FFFF00"/>
                </a:highlight>
              </a:rPr>
              <a:t>Warning Framework is working </a:t>
            </a:r>
            <a:r>
              <a:rPr lang="en-US" sz="2400" dirty="0" smtClean="0">
                <a:solidFill>
                  <a:srgbClr val="C00000"/>
                </a:solidFill>
                <a:highlight>
                  <a:srgbClr val="FFFF00"/>
                </a:highlight>
              </a:rPr>
              <a:t> </a:t>
            </a:r>
            <a:r>
              <a:rPr lang="en-US" sz="2400" dirty="0">
                <a:solidFill>
                  <a:srgbClr val="C00000"/>
                </a:solidFill>
                <a:highlight>
                  <a:srgbClr val="FFFF00"/>
                </a:highlight>
              </a:rPr>
              <a:t>effectively and as required, the early, </a:t>
            </a:r>
            <a:r>
              <a:rPr lang="en-US" sz="2400" dirty="0" smtClean="0">
                <a:solidFill>
                  <a:srgbClr val="C00000"/>
                </a:solidFill>
                <a:highlight>
                  <a:srgbClr val="FFFF00"/>
                </a:highlight>
              </a:rPr>
              <a:t> </a:t>
            </a:r>
            <a:r>
              <a:rPr lang="en-US" sz="2400" dirty="0">
                <a:solidFill>
                  <a:srgbClr val="C00000"/>
                </a:solidFill>
                <a:highlight>
                  <a:srgbClr val="FFFF00"/>
                </a:highlight>
              </a:rPr>
              <a:t>warning signals form the basis</a:t>
            </a:r>
            <a:r>
              <a:rPr lang="en-IN" sz="2400" dirty="0">
                <a:solidFill>
                  <a:srgbClr val="C00000"/>
                </a:solidFill>
                <a:highlight>
                  <a:srgbClr val="FFFF00"/>
                </a:highlight>
              </a:rPr>
              <a:t> </a:t>
            </a:r>
            <a:r>
              <a:rPr lang="en-US" sz="2400" dirty="0">
                <a:solidFill>
                  <a:srgbClr val="C00000"/>
                </a:solidFill>
                <a:highlight>
                  <a:srgbClr val="FFFF00"/>
                </a:highlight>
              </a:rPr>
              <a:t>for </a:t>
            </a:r>
            <a:r>
              <a:rPr lang="en-US" sz="2400" dirty="0" smtClean="0">
                <a:solidFill>
                  <a:srgbClr val="C00000"/>
                </a:solidFill>
                <a:highlight>
                  <a:srgbClr val="FFFF00"/>
                </a:highlight>
              </a:rPr>
              <a:t> </a:t>
            </a:r>
            <a:r>
              <a:rPr lang="en-US" sz="2400" dirty="0">
                <a:solidFill>
                  <a:srgbClr val="C00000"/>
                </a:solidFill>
                <a:highlight>
                  <a:srgbClr val="FFFF00"/>
                </a:highlight>
              </a:rPr>
              <a:t>classifying an account as RFA.</a:t>
            </a:r>
            <a:endParaRPr lang="en-IN" sz="2400" dirty="0">
              <a:solidFill>
                <a:srgbClr val="C00000"/>
              </a:solidFill>
              <a:highlight>
                <a:srgbClr val="FFFF00"/>
              </a:highlight>
            </a:endParaRPr>
          </a:p>
          <a:p>
            <a:r>
              <a:rPr lang="en-US" sz="2400" b="1" dirty="0">
                <a:solidFill>
                  <a:srgbClr val="C00000"/>
                </a:solidFill>
              </a:rPr>
              <a:t>(v) Implementation of </a:t>
            </a:r>
            <a:r>
              <a:rPr lang="en-US" sz="2400" b="1" dirty="0" smtClean="0">
                <a:solidFill>
                  <a:srgbClr val="C00000"/>
                </a:solidFill>
              </a:rPr>
              <a:t>KYC/AML </a:t>
            </a:r>
            <a:r>
              <a:rPr lang="en-US" sz="2400" b="1" dirty="0" err="1" smtClean="0">
                <a:solidFill>
                  <a:srgbClr val="C00000"/>
                </a:solidFill>
              </a:rPr>
              <a:t>Gidelines</a:t>
            </a:r>
            <a:r>
              <a:rPr lang="en-US" sz="2400" b="1" dirty="0" smtClean="0">
                <a:solidFill>
                  <a:srgbClr val="C00000"/>
                </a:solidFill>
              </a:rPr>
              <a:t> </a:t>
            </a:r>
            <a:r>
              <a:rPr lang="en-US" sz="2400" dirty="0">
                <a:solidFill>
                  <a:srgbClr val="C00000"/>
                </a:solidFill>
              </a:rPr>
              <a:t>Whether the branch </a:t>
            </a:r>
            <a:r>
              <a:rPr lang="en-US" sz="2400" dirty="0" smtClean="0">
                <a:solidFill>
                  <a:srgbClr val="C00000"/>
                </a:solidFill>
              </a:rPr>
              <a:t>has </a:t>
            </a:r>
            <a:r>
              <a:rPr lang="en-US" sz="2400" dirty="0">
                <a:solidFill>
                  <a:srgbClr val="C00000"/>
                </a:solidFill>
              </a:rPr>
              <a:t>adequate systems and processes, as </a:t>
            </a:r>
            <a:r>
              <a:rPr lang="en-US" sz="2400" dirty="0" smtClean="0">
                <a:solidFill>
                  <a:srgbClr val="C00000"/>
                </a:solidFill>
              </a:rPr>
              <a:t>required</a:t>
            </a:r>
            <a:r>
              <a:rPr lang="en-US" sz="2400" dirty="0">
                <a:solidFill>
                  <a:srgbClr val="C00000"/>
                </a:solidFill>
              </a:rPr>
              <a:t>, to ensure     adherence    to  </a:t>
            </a:r>
            <a:r>
              <a:rPr lang="en-US" sz="2400" dirty="0" smtClean="0">
                <a:solidFill>
                  <a:srgbClr val="C00000"/>
                </a:solidFill>
              </a:rPr>
              <a:t>KYC</a:t>
            </a:r>
            <a:r>
              <a:rPr lang="en-US" sz="2400" dirty="0" smtClean="0">
                <a:solidFill>
                  <a:srgbClr val="C00000"/>
                </a:solidFill>
                <a:highlight>
                  <a:srgbClr val="FFFF00"/>
                </a:highlight>
              </a:rPr>
              <a:t>/AML</a:t>
            </a:r>
            <a:r>
              <a:rPr lang="en-IN" sz="2400" dirty="0" smtClean="0">
                <a:solidFill>
                  <a:srgbClr val="C00000"/>
                </a:solidFill>
                <a:highlight>
                  <a:srgbClr val="FFFF00"/>
                </a:highlight>
              </a:rPr>
              <a:t> </a:t>
            </a:r>
            <a:r>
              <a:rPr lang="en-US" sz="2400" dirty="0">
                <a:solidFill>
                  <a:srgbClr val="C00000"/>
                </a:solidFill>
                <a:highlight>
                  <a:srgbClr val="FFFF00"/>
                </a:highlight>
              </a:rPr>
              <a:t>guidelines </a:t>
            </a:r>
            <a:r>
              <a:rPr lang="en-US" sz="2400" dirty="0">
                <a:solidFill>
                  <a:srgbClr val="C00000"/>
                </a:solidFill>
              </a:rPr>
              <a:t>towards  </a:t>
            </a:r>
            <a:r>
              <a:rPr lang="en-US" sz="2400" dirty="0" smtClean="0">
                <a:solidFill>
                  <a:srgbClr val="C00000"/>
                </a:solidFill>
              </a:rPr>
              <a:t>prevention </a:t>
            </a:r>
            <a:r>
              <a:rPr lang="en-US" sz="2400" dirty="0">
                <a:solidFill>
                  <a:srgbClr val="C00000"/>
                </a:solidFill>
              </a:rPr>
              <a:t>of money</a:t>
            </a:r>
            <a:r>
              <a:rPr lang="en-IN" sz="2400" dirty="0">
                <a:solidFill>
                  <a:srgbClr val="C00000"/>
                </a:solidFill>
              </a:rPr>
              <a:t> </a:t>
            </a:r>
            <a:r>
              <a:rPr lang="en-US" sz="2400" dirty="0">
                <a:solidFill>
                  <a:srgbClr val="C00000"/>
                </a:solidFill>
              </a:rPr>
              <a:t>laundering and </a:t>
            </a:r>
            <a:r>
              <a:rPr lang="en-US" sz="2400" dirty="0" smtClean="0">
                <a:solidFill>
                  <a:srgbClr val="C00000"/>
                </a:solidFill>
              </a:rPr>
              <a:t>terrorist financing</a:t>
            </a:r>
          </a:p>
          <a:p>
            <a:r>
              <a:rPr lang="en-US" sz="2400" dirty="0" smtClean="0">
                <a:solidFill>
                  <a:srgbClr val="C00000"/>
                </a:solidFill>
              </a:rPr>
              <a:t>(vi)  Whether </a:t>
            </a:r>
            <a:r>
              <a:rPr lang="en-US" sz="2400" dirty="0">
                <a:solidFill>
                  <a:srgbClr val="C00000"/>
                </a:solidFill>
              </a:rPr>
              <a:t>the branch followed the KYC/</a:t>
            </a:r>
            <a:r>
              <a:rPr lang="en-US" sz="2400" dirty="0">
                <a:solidFill>
                  <a:srgbClr val="C00000"/>
                </a:solidFill>
                <a:highlight>
                  <a:srgbClr val="FFFF00"/>
                </a:highlight>
              </a:rPr>
              <a:t>AML guidelines </a:t>
            </a:r>
            <a:r>
              <a:rPr lang="en-US" sz="2400" dirty="0">
                <a:solidFill>
                  <a:srgbClr val="C00000"/>
                </a:solidFill>
              </a:rPr>
              <a:t>based on the </a:t>
            </a:r>
            <a:r>
              <a:rPr lang="en-US" sz="2400" dirty="0" smtClean="0">
                <a:solidFill>
                  <a:srgbClr val="C00000"/>
                </a:solidFill>
              </a:rPr>
              <a:t>test check </a:t>
            </a:r>
            <a:r>
              <a:rPr lang="en-US" sz="2400" dirty="0">
                <a:solidFill>
                  <a:srgbClr val="C00000"/>
                </a:solidFill>
              </a:rPr>
              <a:t>carried out by the branch auditors</a:t>
            </a:r>
            <a:endParaRPr lang="en-IN" sz="2400" dirty="0">
              <a:solidFill>
                <a:srgbClr val="C00000"/>
              </a:solidFill>
            </a:endParaRPr>
          </a:p>
          <a:p>
            <a:endParaRPr lang="en-IN" dirty="0"/>
          </a:p>
          <a:p>
            <a:endParaRPr lang="en-IN" dirty="0"/>
          </a:p>
        </p:txBody>
      </p:sp>
      <p:sp>
        <p:nvSpPr>
          <p:cNvPr id="4" name="Footer Placeholder 3"/>
          <p:cNvSpPr>
            <a:spLocks noGrp="1"/>
          </p:cNvSpPr>
          <p:nvPr>
            <p:ph type="ftr" sz="quarter" idx="11"/>
          </p:nvPr>
        </p:nvSpPr>
        <p:spPr/>
        <p:txBody>
          <a:bodyPr/>
          <a:lstStyle/>
          <a:p>
            <a:r>
              <a:rPr lang="en-US" smtClean="0"/>
              <a:t>CA. SHRINIWAS Y. JOSHI</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59</a:t>
            </a:fld>
            <a:endParaRPr lang="en-US" dirty="0"/>
          </a:p>
        </p:txBody>
      </p:sp>
    </p:spTree>
    <p:extLst>
      <p:ext uri="{BB962C8B-B14F-4D97-AF65-F5344CB8AC3E}">
        <p14:creationId xmlns:p14="http://schemas.microsoft.com/office/powerpoint/2010/main" val="29750075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650875" y="487680"/>
            <a:ext cx="9059863" cy="853440"/>
          </a:xfrm>
        </p:spPr>
        <p:txBody>
          <a:bodyPr/>
          <a:lstStyle/>
          <a:p>
            <a:r>
              <a:rPr lang="en-US" sz="3600" b="1" dirty="0">
                <a:solidFill>
                  <a:srgbClr val="000066"/>
                </a:solidFill>
                <a:latin typeface="Arial Rounded MT Bold" panose="020F0704030504030204" pitchFamily="34" charset="0"/>
              </a:rPr>
              <a:t>Must Do’s</a:t>
            </a:r>
            <a:endParaRPr lang="en-US" sz="3600" dirty="0">
              <a:solidFill>
                <a:srgbClr val="FF0000"/>
              </a:solidFill>
            </a:endParaRPr>
          </a:p>
        </p:txBody>
      </p:sp>
      <p:sp>
        <p:nvSpPr>
          <p:cNvPr id="15366" name="Rectangle 3"/>
          <p:cNvSpPr>
            <a:spLocks noGrp="1" noChangeArrowheads="1"/>
          </p:cNvSpPr>
          <p:nvPr>
            <p:ph idx="1"/>
          </p:nvPr>
        </p:nvSpPr>
        <p:spPr>
          <a:xfrm>
            <a:off x="244475" y="1889760"/>
            <a:ext cx="9424988" cy="4298315"/>
          </a:xfrm>
        </p:spPr>
        <p:txBody>
          <a:bodyPr/>
          <a:lstStyle/>
          <a:p>
            <a:pPr marL="449263" indent="-449263" algn="just" eaLnBrk="1" hangingPunct="1">
              <a:spcBef>
                <a:spcPts val="0"/>
              </a:spcBef>
              <a:buClr>
                <a:srgbClr val="000066"/>
              </a:buClr>
              <a:buFont typeface="Wingdings" panose="05000000000000000000" pitchFamily="2" charset="2"/>
              <a:buChar char="§"/>
            </a:pPr>
            <a:r>
              <a:rPr lang="en-US" sz="2800" dirty="0">
                <a:solidFill>
                  <a:srgbClr val="C00000"/>
                </a:solidFill>
              </a:rPr>
              <a:t>LFAR Questionnaire is only indicative in nature. Auditor may report any other important matter, he wishes to draw management’s attention.</a:t>
            </a:r>
          </a:p>
          <a:p>
            <a:pPr marL="449263" indent="-449263" algn="just" eaLnBrk="1" hangingPunct="1">
              <a:spcBef>
                <a:spcPts val="0"/>
              </a:spcBef>
              <a:buClr>
                <a:srgbClr val="000066"/>
              </a:buClr>
              <a:buFont typeface="Wingdings" panose="05000000000000000000" pitchFamily="2" charset="2"/>
              <a:buChar char="§"/>
            </a:pPr>
            <a:endParaRPr lang="en-US" sz="2800" dirty="0" smtClean="0">
              <a:solidFill>
                <a:srgbClr val="C00000"/>
              </a:solidFill>
            </a:endParaRPr>
          </a:p>
          <a:p>
            <a:pPr marL="449263" indent="-449263" algn="just" eaLnBrk="1" hangingPunct="1">
              <a:spcBef>
                <a:spcPts val="0"/>
              </a:spcBef>
              <a:buClr>
                <a:srgbClr val="000066"/>
              </a:buClr>
              <a:buFont typeface="Wingdings" panose="05000000000000000000" pitchFamily="2" charset="2"/>
              <a:buChar char="§"/>
            </a:pPr>
            <a:r>
              <a:rPr lang="en-US" sz="2800" dirty="0" smtClean="0">
                <a:solidFill>
                  <a:srgbClr val="C00000"/>
                </a:solidFill>
              </a:rPr>
              <a:t>Give </a:t>
            </a:r>
            <a:r>
              <a:rPr lang="en-US" sz="2800" dirty="0">
                <a:solidFill>
                  <a:srgbClr val="C00000"/>
                </a:solidFill>
              </a:rPr>
              <a:t>disclaimer w.r.t. any significant problem faced such as lack of availability of necessary information, lack of availability of computer system, non-availability of instructions of controlling authority</a:t>
            </a:r>
            <a:r>
              <a:rPr lang="en-US" sz="2800" dirty="0" smtClean="0">
                <a:solidFill>
                  <a:srgbClr val="C00000"/>
                </a:solidFill>
              </a:rPr>
              <a:t>, reliance </a:t>
            </a:r>
            <a:r>
              <a:rPr lang="en-US" sz="2800" dirty="0">
                <a:solidFill>
                  <a:srgbClr val="C00000"/>
                </a:solidFill>
              </a:rPr>
              <a:t>placed by auditor on the computer system or reliance placed on previous year’s LFAR/Concurrent and other Audit </a:t>
            </a:r>
            <a:r>
              <a:rPr lang="en-US" sz="2800" dirty="0" smtClean="0">
                <a:solidFill>
                  <a:srgbClr val="C00000"/>
                </a:solidFill>
              </a:rPr>
              <a:t>Reports</a:t>
            </a:r>
            <a:endParaRPr lang="en-US" sz="2800" dirty="0">
              <a:solidFill>
                <a:srgbClr val="C00000"/>
              </a:solidFill>
            </a:endParaRPr>
          </a:p>
          <a:p>
            <a:pPr algn="just" eaLnBrk="1" hangingPunct="1">
              <a:spcBef>
                <a:spcPts val="0"/>
              </a:spcBef>
            </a:pPr>
            <a:endParaRPr lang="en-US" sz="2800" dirty="0"/>
          </a:p>
        </p:txBody>
      </p:sp>
      <p:sp>
        <p:nvSpPr>
          <p:cNvPr id="2" name="Footer Placeholder 1"/>
          <p:cNvSpPr>
            <a:spLocks noGrp="1"/>
          </p:cNvSpPr>
          <p:nvPr>
            <p:ph type="ftr" sz="quarter" idx="11"/>
          </p:nvPr>
        </p:nvSpPr>
        <p:spPr/>
        <p:txBody>
          <a:bodyPr/>
          <a:lstStyle/>
          <a:p>
            <a:r>
              <a:rPr lang="en-US" smtClean="0"/>
              <a:t>CA. SHRINIWAS Y. JOSHI</a:t>
            </a:r>
            <a:endParaRPr lang="en-US" dirty="0"/>
          </a:p>
        </p:txBody>
      </p:sp>
      <p:sp>
        <p:nvSpPr>
          <p:cNvPr id="3" name="Slide Number Placeholder 2"/>
          <p:cNvSpPr>
            <a:spLocks noGrp="1"/>
          </p:cNvSpPr>
          <p:nvPr>
            <p:ph type="sldNum" sz="quarter" idx="12"/>
          </p:nvPr>
        </p:nvSpPr>
        <p:spPr/>
        <p:txBody>
          <a:bodyPr/>
          <a:lstStyle/>
          <a:p>
            <a:fld id="{D57F1E4F-1CFF-5643-939E-02111984F565}" type="slidenum">
              <a:rPr lang="en-US" smtClean="0"/>
              <a:t>6</a:t>
            </a:fld>
            <a:endParaRPr lang="en-US" dirty="0"/>
          </a:p>
        </p:txBody>
      </p:sp>
    </p:spTree>
    <p:extLst>
      <p:ext uri="{BB962C8B-B14F-4D97-AF65-F5344CB8AC3E}">
        <p14:creationId xmlns:p14="http://schemas.microsoft.com/office/powerpoint/2010/main" val="20975654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1254" y="319489"/>
            <a:ext cx="8169831" cy="935553"/>
          </a:xfrm>
        </p:spPr>
        <p:txBody>
          <a:bodyPr>
            <a:normAutofit fontScale="90000"/>
          </a:bodyPr>
          <a:lstStyle/>
          <a:p>
            <a:r>
              <a:rPr lang="en-US" dirty="0" smtClean="0">
                <a:solidFill>
                  <a:schemeClr val="accent6">
                    <a:lumMod val="50000"/>
                  </a:schemeClr>
                </a:solidFill>
              </a:rPr>
              <a:t/>
            </a:r>
            <a:br>
              <a:rPr lang="en-US" dirty="0" smtClean="0">
                <a:solidFill>
                  <a:schemeClr val="accent6">
                    <a:lumMod val="50000"/>
                  </a:schemeClr>
                </a:solidFill>
              </a:rPr>
            </a:br>
            <a:r>
              <a:rPr lang="en-US" dirty="0">
                <a:solidFill>
                  <a:schemeClr val="accent6">
                    <a:lumMod val="50000"/>
                  </a:schemeClr>
                </a:solidFill>
              </a:rPr>
              <a:t/>
            </a:r>
            <a:br>
              <a:rPr lang="en-US" dirty="0">
                <a:solidFill>
                  <a:schemeClr val="accent6">
                    <a:lumMod val="50000"/>
                  </a:schemeClr>
                </a:solidFill>
              </a:rPr>
            </a:br>
            <a:r>
              <a:rPr lang="en-US" dirty="0" smtClean="0">
                <a:solidFill>
                  <a:schemeClr val="accent6">
                    <a:lumMod val="50000"/>
                  </a:schemeClr>
                </a:solidFill>
              </a:rPr>
              <a:t/>
            </a:r>
            <a:br>
              <a:rPr lang="en-US" dirty="0" smtClean="0">
                <a:solidFill>
                  <a:schemeClr val="accent6">
                    <a:lumMod val="50000"/>
                  </a:schemeClr>
                </a:solidFill>
              </a:rPr>
            </a:br>
            <a:r>
              <a:rPr lang="en-US" sz="3600" b="1" dirty="0" smtClean="0">
                <a:solidFill>
                  <a:srgbClr val="000066"/>
                </a:solidFill>
                <a:latin typeface="Arial Rounded MT Bold" panose="020F0704030504030204" pitchFamily="34" charset="0"/>
              </a:rPr>
              <a:t>IV </a:t>
            </a:r>
            <a:r>
              <a:rPr lang="en-US" sz="3600" b="1" dirty="0">
                <a:solidFill>
                  <a:srgbClr val="000066"/>
                </a:solidFill>
                <a:latin typeface="Arial Rounded MT Bold" panose="020F0704030504030204" pitchFamily="34" charset="0"/>
              </a:rPr>
              <a:t>– </a:t>
            </a:r>
            <a:r>
              <a:rPr lang="en-US" sz="3600" b="1" dirty="0" smtClean="0">
                <a:solidFill>
                  <a:srgbClr val="000066"/>
                </a:solidFill>
                <a:latin typeface="Arial Rounded MT Bold" panose="020F0704030504030204" pitchFamily="34" charset="0"/>
              </a:rPr>
              <a:t>GENERAL </a:t>
            </a:r>
            <a:r>
              <a:rPr lang="en-US" sz="3600" b="1" dirty="0">
                <a:solidFill>
                  <a:srgbClr val="000066"/>
                </a:solidFill>
                <a:latin typeface="Arial Rounded MT Bold" panose="020F0704030504030204" pitchFamily="34" charset="0"/>
              </a:rPr>
              <a:t>	6. Management Information </a:t>
            </a:r>
            <a:r>
              <a:rPr lang="en-US" sz="3600" b="1" dirty="0" smtClean="0">
                <a:solidFill>
                  <a:srgbClr val="000066"/>
                </a:solidFill>
                <a:latin typeface="Arial Rounded MT Bold" panose="020F0704030504030204" pitchFamily="34" charset="0"/>
              </a:rPr>
              <a:t>System</a:t>
            </a:r>
            <a:endParaRPr lang="en-IN" sz="3600" b="1" dirty="0">
              <a:solidFill>
                <a:srgbClr val="000066"/>
              </a:solidFill>
              <a:latin typeface="Arial Rounded MT Bold" panose="020F0704030504030204" pitchFamily="34" charset="0"/>
            </a:endParaRPr>
          </a:p>
        </p:txBody>
      </p:sp>
      <p:sp>
        <p:nvSpPr>
          <p:cNvPr id="3" name="Content Placeholder 2"/>
          <p:cNvSpPr>
            <a:spLocks noGrp="1"/>
          </p:cNvSpPr>
          <p:nvPr>
            <p:ph idx="1"/>
          </p:nvPr>
        </p:nvSpPr>
        <p:spPr>
          <a:xfrm>
            <a:off x="891254" y="1410159"/>
            <a:ext cx="8169832" cy="4458935"/>
          </a:xfrm>
        </p:spPr>
        <p:txBody>
          <a:bodyPr/>
          <a:lstStyle/>
          <a:p>
            <a:pPr fontAlgn="t"/>
            <a:endParaRPr lang="en-US" sz="2800" dirty="0" smtClean="0"/>
          </a:p>
          <a:p>
            <a:pPr fontAlgn="t"/>
            <a:endParaRPr lang="en-US" sz="2800" dirty="0"/>
          </a:p>
          <a:p>
            <a:pPr fontAlgn="t"/>
            <a:r>
              <a:rPr lang="en-US" sz="2800" dirty="0" smtClean="0">
                <a:solidFill>
                  <a:srgbClr val="000066"/>
                </a:solidFill>
              </a:rPr>
              <a:t>a)   </a:t>
            </a:r>
            <a:r>
              <a:rPr lang="en-US" sz="2800" dirty="0">
                <a:solidFill>
                  <a:srgbClr val="C00000"/>
                </a:solidFill>
              </a:rPr>
              <a:t>Whether   the   branch   has   </a:t>
            </a:r>
            <a:r>
              <a:rPr lang="en-US" sz="2800" dirty="0" smtClean="0">
                <a:solidFill>
                  <a:srgbClr val="C00000"/>
                </a:solidFill>
              </a:rPr>
              <a:t>the proper</a:t>
            </a:r>
            <a:r>
              <a:rPr lang="en-IN" sz="2800" dirty="0" smtClean="0">
                <a:solidFill>
                  <a:srgbClr val="C00000"/>
                </a:solidFill>
              </a:rPr>
              <a:t> </a:t>
            </a:r>
            <a:r>
              <a:rPr lang="en-US" sz="2800" dirty="0">
                <a:solidFill>
                  <a:srgbClr val="C00000"/>
                </a:solidFill>
              </a:rPr>
              <a:t>systems and procedures to </a:t>
            </a:r>
            <a:r>
              <a:rPr lang="en-US" sz="2800" dirty="0" smtClean="0">
                <a:solidFill>
                  <a:srgbClr val="C00000"/>
                </a:solidFill>
              </a:rPr>
              <a:t> </a:t>
            </a:r>
            <a:r>
              <a:rPr lang="en-US" sz="2800" dirty="0">
                <a:solidFill>
                  <a:srgbClr val="C00000"/>
                </a:solidFill>
              </a:rPr>
              <a:t>ensure data integrity   relating   to   all   </a:t>
            </a:r>
            <a:r>
              <a:rPr lang="en-US" sz="2800" dirty="0" smtClean="0">
                <a:solidFill>
                  <a:srgbClr val="C00000"/>
                </a:solidFill>
              </a:rPr>
              <a:t>data  </a:t>
            </a:r>
            <a:r>
              <a:rPr lang="en-US" sz="2800" dirty="0">
                <a:solidFill>
                  <a:srgbClr val="C00000"/>
                </a:solidFill>
              </a:rPr>
              <a:t>inputs</a:t>
            </a:r>
            <a:r>
              <a:rPr lang="en-IN" sz="2800" dirty="0">
                <a:solidFill>
                  <a:srgbClr val="C00000"/>
                </a:solidFill>
              </a:rPr>
              <a:t> </a:t>
            </a:r>
            <a:r>
              <a:rPr lang="en-US" sz="2800" dirty="0">
                <a:solidFill>
                  <a:srgbClr val="C00000"/>
                </a:solidFill>
              </a:rPr>
              <a:t>which   are   to   be   used   </a:t>
            </a:r>
            <a:br>
              <a:rPr lang="en-US" sz="2800" dirty="0">
                <a:solidFill>
                  <a:srgbClr val="C00000"/>
                </a:solidFill>
              </a:rPr>
            </a:br>
            <a:r>
              <a:rPr lang="en-US" sz="2800" dirty="0">
                <a:solidFill>
                  <a:srgbClr val="C00000"/>
                </a:solidFill>
              </a:rPr>
              <a:t> for   MIS  at</a:t>
            </a:r>
            <a:r>
              <a:rPr lang="en-IN" sz="2800" dirty="0">
                <a:solidFill>
                  <a:srgbClr val="C00000"/>
                </a:solidFill>
              </a:rPr>
              <a:t> </a:t>
            </a:r>
            <a:r>
              <a:rPr lang="en-US" sz="2800" dirty="0">
                <a:solidFill>
                  <a:srgbClr val="C00000"/>
                </a:solidFill>
              </a:rPr>
              <a:t>corporate office level and </a:t>
            </a:r>
            <a:r>
              <a:rPr lang="en-US" sz="2800" dirty="0" smtClean="0">
                <a:solidFill>
                  <a:srgbClr val="C00000"/>
                </a:solidFill>
              </a:rPr>
              <a:t>for</a:t>
            </a:r>
            <a:r>
              <a:rPr lang="en-IN" sz="2800" dirty="0" smtClean="0">
                <a:solidFill>
                  <a:srgbClr val="C00000"/>
                </a:solidFill>
              </a:rPr>
              <a:t> </a:t>
            </a:r>
            <a:r>
              <a:rPr lang="en-US" sz="2800" dirty="0">
                <a:solidFill>
                  <a:srgbClr val="C00000"/>
                </a:solidFill>
              </a:rPr>
              <a:t>supervisory   reporting   purposes. </a:t>
            </a:r>
            <a:endParaRPr lang="en-US" sz="2800" dirty="0" smtClean="0">
              <a:solidFill>
                <a:srgbClr val="C00000"/>
              </a:solidFill>
            </a:endParaRPr>
          </a:p>
          <a:p>
            <a:pPr fontAlgn="t"/>
            <a:r>
              <a:rPr lang="en-US" sz="2800" dirty="0" smtClean="0">
                <a:solidFill>
                  <a:srgbClr val="C00000"/>
                </a:solidFill>
              </a:rPr>
              <a:t> </a:t>
            </a:r>
            <a:r>
              <a:rPr lang="en-US" sz="2800" dirty="0">
                <a:solidFill>
                  <a:srgbClr val="C00000"/>
                </a:solidFill>
              </a:rPr>
              <a:t>Have</a:t>
            </a:r>
            <a:r>
              <a:rPr lang="en-IN" sz="2800" dirty="0">
                <a:solidFill>
                  <a:srgbClr val="C00000"/>
                </a:solidFill>
              </a:rPr>
              <a:t> </a:t>
            </a:r>
            <a:r>
              <a:rPr lang="en-US" sz="2800" dirty="0">
                <a:solidFill>
                  <a:srgbClr val="C00000"/>
                </a:solidFill>
              </a:rPr>
              <a:t>you  come  across  any  </a:t>
            </a:r>
            <a:r>
              <a:rPr lang="en-US" sz="2800" dirty="0" smtClean="0">
                <a:solidFill>
                  <a:srgbClr val="C00000"/>
                </a:solidFill>
              </a:rPr>
              <a:t>instances </a:t>
            </a:r>
            <a:r>
              <a:rPr lang="en-US" sz="2800" dirty="0">
                <a:solidFill>
                  <a:srgbClr val="C00000"/>
                </a:solidFill>
              </a:rPr>
              <a:t>where</a:t>
            </a:r>
            <a:r>
              <a:rPr lang="en-IN" sz="2800" dirty="0">
                <a:solidFill>
                  <a:srgbClr val="C00000"/>
                </a:solidFill>
              </a:rPr>
              <a:t> </a:t>
            </a:r>
            <a:r>
              <a:rPr lang="en-US" sz="2800" dirty="0">
                <a:solidFill>
                  <a:srgbClr val="C00000"/>
                </a:solidFill>
              </a:rPr>
              <a:t>data integrity was </a:t>
            </a:r>
            <a:r>
              <a:rPr lang="en-US" sz="2800" dirty="0" smtClean="0">
                <a:solidFill>
                  <a:srgbClr val="C00000"/>
                </a:solidFill>
              </a:rPr>
              <a:t> </a:t>
            </a:r>
            <a:r>
              <a:rPr lang="en-US" sz="2800" dirty="0">
                <a:solidFill>
                  <a:srgbClr val="C00000"/>
                </a:solidFill>
              </a:rPr>
              <a:t>compromised?</a:t>
            </a:r>
            <a:r>
              <a:rPr lang="en-IN" sz="2800" dirty="0">
                <a:solidFill>
                  <a:srgbClr val="C00000"/>
                </a:solidFill>
              </a:rPr>
              <a:t> </a:t>
            </a:r>
          </a:p>
          <a:p>
            <a:endParaRPr lang="en-IN" dirty="0"/>
          </a:p>
        </p:txBody>
      </p:sp>
      <p:sp>
        <p:nvSpPr>
          <p:cNvPr id="4" name="Footer Placeholder 3"/>
          <p:cNvSpPr>
            <a:spLocks noGrp="1"/>
          </p:cNvSpPr>
          <p:nvPr>
            <p:ph type="ftr" sz="quarter" idx="11"/>
          </p:nvPr>
        </p:nvSpPr>
        <p:spPr/>
        <p:txBody>
          <a:bodyPr/>
          <a:lstStyle/>
          <a:p>
            <a:r>
              <a:rPr lang="en-US" smtClean="0"/>
              <a:t>CA. SHRINIWAS Y. JOSHI</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60</a:t>
            </a:fld>
            <a:endParaRPr lang="en-US" dirty="0"/>
          </a:p>
        </p:txBody>
      </p:sp>
    </p:spTree>
    <p:extLst>
      <p:ext uri="{BB962C8B-B14F-4D97-AF65-F5344CB8AC3E}">
        <p14:creationId xmlns:p14="http://schemas.microsoft.com/office/powerpoint/2010/main" val="888101571"/>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1254" y="286605"/>
            <a:ext cx="8169831" cy="759997"/>
          </a:xfrm>
        </p:spPr>
        <p:txBody>
          <a:bodyPr>
            <a:normAutofit/>
          </a:bodyPr>
          <a:lstStyle/>
          <a:p>
            <a:pPr>
              <a:tabLst>
                <a:tab pos="1520825" algn="l"/>
              </a:tabLst>
            </a:pPr>
            <a:r>
              <a:rPr lang="en-US" sz="3600" dirty="0" smtClean="0">
                <a:latin typeface="Arial Rounded MT Bold" panose="020F0704030504030204" pitchFamily="34" charset="0"/>
              </a:rPr>
              <a:t>IV – GENERAL     7.Miscellaneous</a:t>
            </a:r>
            <a:endParaRPr lang="en-IN" sz="3600" dirty="0">
              <a:latin typeface="Arial Rounded MT Bold" panose="020F0704030504030204" pitchFamily="34" charset="0"/>
            </a:endParaRPr>
          </a:p>
        </p:txBody>
      </p:sp>
      <p:sp>
        <p:nvSpPr>
          <p:cNvPr id="3" name="Content Placeholder 2"/>
          <p:cNvSpPr>
            <a:spLocks noGrp="1"/>
          </p:cNvSpPr>
          <p:nvPr>
            <p:ph idx="1"/>
          </p:nvPr>
        </p:nvSpPr>
        <p:spPr>
          <a:xfrm>
            <a:off x="891254" y="1266940"/>
            <a:ext cx="8169832" cy="4602154"/>
          </a:xfrm>
        </p:spPr>
        <p:txBody>
          <a:bodyPr>
            <a:normAutofit lnSpcReduction="10000"/>
          </a:bodyPr>
          <a:lstStyle/>
          <a:p>
            <a:r>
              <a:rPr lang="en-US" dirty="0" smtClean="0">
                <a:solidFill>
                  <a:srgbClr val="000066"/>
                </a:solidFill>
              </a:rPr>
              <a:t>7. </a:t>
            </a:r>
            <a:r>
              <a:rPr lang="en-US" b="1" dirty="0" smtClean="0">
                <a:solidFill>
                  <a:srgbClr val="C00000"/>
                </a:solidFill>
              </a:rPr>
              <a:t>Miscellaneous</a:t>
            </a:r>
          </a:p>
          <a:p>
            <a:pPr marL="0"/>
            <a:r>
              <a:rPr lang="en-US" dirty="0" smtClean="0">
                <a:solidFill>
                  <a:srgbClr val="000066"/>
                </a:solidFill>
                <a:ea typeface="Times New Roman" panose="02020603050405020304" pitchFamily="18" charset="0"/>
                <a:cs typeface="Times New Roman" panose="02020603050405020304" pitchFamily="18" charset="0"/>
              </a:rPr>
              <a:t>(a</a:t>
            </a:r>
            <a:r>
              <a:rPr lang="en-US" dirty="0">
                <a:solidFill>
                  <a:srgbClr val="000066"/>
                </a:solidFill>
                <a:ea typeface="Times New Roman" panose="02020603050405020304" pitchFamily="18" charset="0"/>
                <a:cs typeface="Times New Roman" panose="02020603050405020304" pitchFamily="18" charset="0"/>
              </a:rPr>
              <a:t>) </a:t>
            </a:r>
            <a:r>
              <a:rPr lang="en-US" dirty="0">
                <a:solidFill>
                  <a:srgbClr val="C00000"/>
                </a:solidFill>
                <a:highlight>
                  <a:srgbClr val="00FFFF"/>
                </a:highlight>
              </a:rPr>
              <a:t>In   framing   your   audit report/LFAR</a:t>
            </a:r>
            <a:r>
              <a:rPr lang="en-US" dirty="0" smtClean="0">
                <a:solidFill>
                  <a:srgbClr val="C00000"/>
                </a:solidFill>
                <a:highlight>
                  <a:srgbClr val="00FFFF"/>
                </a:highlight>
              </a:rPr>
              <a:t>, </a:t>
            </a:r>
            <a:r>
              <a:rPr lang="en-US" dirty="0">
                <a:solidFill>
                  <a:srgbClr val="C00000"/>
                </a:solidFill>
                <a:highlight>
                  <a:srgbClr val="00FFFF"/>
                </a:highlight>
              </a:rPr>
              <a:t>have you considered the major </a:t>
            </a:r>
            <a:r>
              <a:rPr lang="en-US" dirty="0" smtClean="0">
                <a:solidFill>
                  <a:srgbClr val="C00000"/>
                </a:solidFill>
                <a:highlight>
                  <a:srgbClr val="00FFFF"/>
                </a:highlight>
              </a:rPr>
              <a:t>adverse </a:t>
            </a:r>
            <a:r>
              <a:rPr lang="en-US" dirty="0">
                <a:solidFill>
                  <a:srgbClr val="C00000"/>
                </a:solidFill>
                <a:highlight>
                  <a:srgbClr val="00FFFF"/>
                </a:highlight>
              </a:rPr>
              <a:t>comments   arising   out   of   the   latest reports such as:</a:t>
            </a:r>
          </a:p>
          <a:p>
            <a:pPr marL="0" lvl="1" indent="0">
              <a:buNone/>
            </a:pPr>
            <a:r>
              <a:rPr lang="en-US" sz="2000" dirty="0" err="1" smtClean="0">
                <a:solidFill>
                  <a:srgbClr val="000066"/>
                </a:solidFill>
                <a:highlight>
                  <a:srgbClr val="00FFFF"/>
                </a:highlight>
              </a:rPr>
              <a:t>i</a:t>
            </a:r>
            <a:r>
              <a:rPr lang="en-US" sz="2000" dirty="0" smtClean="0">
                <a:solidFill>
                  <a:srgbClr val="000066"/>
                </a:solidFill>
                <a:highlight>
                  <a:srgbClr val="00FFFF"/>
                </a:highlight>
              </a:rPr>
              <a:t>.    </a:t>
            </a:r>
            <a:r>
              <a:rPr lang="en-US" sz="2000" dirty="0" smtClean="0">
                <a:solidFill>
                  <a:srgbClr val="C00000"/>
                </a:solidFill>
                <a:highlight>
                  <a:srgbClr val="00FFFF"/>
                </a:highlight>
              </a:rPr>
              <a:t>Previous </a:t>
            </a:r>
            <a:r>
              <a:rPr lang="en-US" sz="2000" dirty="0">
                <a:solidFill>
                  <a:srgbClr val="C00000"/>
                </a:solidFill>
                <a:highlight>
                  <a:srgbClr val="00FFFF"/>
                </a:highlight>
              </a:rPr>
              <a:t>year’s Branch Audit Report / LFAR</a:t>
            </a:r>
            <a:r>
              <a:rPr lang="en-US" sz="2000" dirty="0" smtClean="0">
                <a:solidFill>
                  <a:srgbClr val="C00000"/>
                </a:solidFill>
                <a:highlight>
                  <a:srgbClr val="00FFFF"/>
                </a:highlight>
              </a:rPr>
              <a:t>;</a:t>
            </a:r>
          </a:p>
          <a:p>
            <a:pPr marL="0" lvl="1" indent="0">
              <a:buNone/>
            </a:pPr>
            <a:r>
              <a:rPr lang="en-US" sz="2000" dirty="0" smtClean="0">
                <a:solidFill>
                  <a:srgbClr val="000066"/>
                </a:solidFill>
                <a:highlight>
                  <a:srgbClr val="00FFFF"/>
                </a:highlight>
              </a:rPr>
              <a:t>ii.   </a:t>
            </a:r>
            <a:r>
              <a:rPr lang="en-US" sz="2000" dirty="0" smtClean="0">
                <a:solidFill>
                  <a:srgbClr val="C00000"/>
                </a:solidFill>
                <a:highlight>
                  <a:srgbClr val="00FFFF"/>
                </a:highlight>
              </a:rPr>
              <a:t>Internal </a:t>
            </a:r>
            <a:r>
              <a:rPr lang="en-US" sz="2000" dirty="0">
                <a:solidFill>
                  <a:srgbClr val="C00000"/>
                </a:solidFill>
                <a:highlight>
                  <a:srgbClr val="00FFFF"/>
                </a:highlight>
              </a:rPr>
              <a:t>audit/ Snap Audit/ concurrent audit report(s</a:t>
            </a:r>
            <a:r>
              <a:rPr lang="en-US" sz="2000" dirty="0" smtClean="0">
                <a:solidFill>
                  <a:srgbClr val="C00000"/>
                </a:solidFill>
                <a:highlight>
                  <a:srgbClr val="00FFFF"/>
                </a:highlight>
              </a:rPr>
              <a:t>);</a:t>
            </a:r>
          </a:p>
          <a:p>
            <a:pPr marL="0" lvl="1" indent="0">
              <a:buNone/>
            </a:pPr>
            <a:r>
              <a:rPr lang="en-US" sz="2000" dirty="0" smtClean="0">
                <a:solidFill>
                  <a:srgbClr val="000066"/>
                </a:solidFill>
                <a:highlight>
                  <a:srgbClr val="00FFFF"/>
                </a:highlight>
              </a:rPr>
              <a:t>iii.  </a:t>
            </a:r>
            <a:r>
              <a:rPr lang="en-US" sz="2000" dirty="0" smtClean="0">
                <a:solidFill>
                  <a:srgbClr val="C00000"/>
                </a:solidFill>
                <a:highlight>
                  <a:srgbClr val="00FFFF"/>
                </a:highlight>
              </a:rPr>
              <a:t>Credit </a:t>
            </a:r>
            <a:r>
              <a:rPr lang="en-US" sz="2000" dirty="0">
                <a:solidFill>
                  <a:srgbClr val="C00000"/>
                </a:solidFill>
                <a:highlight>
                  <a:srgbClr val="00FFFF"/>
                </a:highlight>
              </a:rPr>
              <a:t>Audit Report;</a:t>
            </a:r>
          </a:p>
          <a:p>
            <a:pPr marL="0" lvl="1" indent="0">
              <a:buNone/>
            </a:pPr>
            <a:r>
              <a:rPr lang="en-US" sz="2000" dirty="0" smtClean="0">
                <a:solidFill>
                  <a:srgbClr val="000066"/>
                </a:solidFill>
                <a:highlight>
                  <a:srgbClr val="00FFFF"/>
                </a:highlight>
              </a:rPr>
              <a:t>iv.  </a:t>
            </a:r>
            <a:r>
              <a:rPr lang="en-US" sz="2000" dirty="0" smtClean="0">
                <a:solidFill>
                  <a:srgbClr val="C00000"/>
                </a:solidFill>
                <a:highlight>
                  <a:srgbClr val="00FFFF"/>
                </a:highlight>
              </a:rPr>
              <a:t>Stock </a:t>
            </a:r>
            <a:r>
              <a:rPr lang="en-US" sz="2000" dirty="0">
                <a:solidFill>
                  <a:srgbClr val="C00000"/>
                </a:solidFill>
                <a:highlight>
                  <a:srgbClr val="00FFFF"/>
                </a:highlight>
              </a:rPr>
              <a:t>audit Report;</a:t>
            </a:r>
          </a:p>
          <a:p>
            <a:pPr marL="0" lvl="1" indent="0">
              <a:buNone/>
            </a:pPr>
            <a:r>
              <a:rPr lang="en-US" sz="2000" dirty="0" smtClean="0">
                <a:solidFill>
                  <a:srgbClr val="000066"/>
                </a:solidFill>
                <a:highlight>
                  <a:srgbClr val="00FFFF"/>
                </a:highlight>
              </a:rPr>
              <a:t>v.   </a:t>
            </a:r>
            <a:r>
              <a:rPr lang="en-US" sz="2000" dirty="0" smtClean="0">
                <a:solidFill>
                  <a:srgbClr val="C00000"/>
                </a:solidFill>
                <a:highlight>
                  <a:srgbClr val="00FFFF"/>
                </a:highlight>
              </a:rPr>
              <a:t>RBI </a:t>
            </a:r>
            <a:r>
              <a:rPr lang="en-US" sz="2000" dirty="0">
                <a:solidFill>
                  <a:srgbClr val="C00000"/>
                </a:solidFill>
                <a:highlight>
                  <a:srgbClr val="00FFFF"/>
                </a:highlight>
              </a:rPr>
              <a:t>Inspection Report, if such inspection took place;</a:t>
            </a:r>
          </a:p>
          <a:p>
            <a:pPr marL="0" lvl="1" indent="0">
              <a:buNone/>
            </a:pPr>
            <a:r>
              <a:rPr lang="en-US" sz="2000" dirty="0" smtClean="0">
                <a:solidFill>
                  <a:srgbClr val="000066"/>
                </a:solidFill>
                <a:highlight>
                  <a:srgbClr val="00FFFF"/>
                </a:highlight>
              </a:rPr>
              <a:t>vi.  </a:t>
            </a:r>
            <a:r>
              <a:rPr lang="en-US" sz="2000" dirty="0" smtClean="0">
                <a:solidFill>
                  <a:srgbClr val="C00000"/>
                </a:solidFill>
                <a:highlight>
                  <a:srgbClr val="00FFFF"/>
                </a:highlight>
              </a:rPr>
              <a:t>Income </a:t>
            </a:r>
            <a:r>
              <a:rPr lang="en-US" sz="2000" dirty="0">
                <a:solidFill>
                  <a:srgbClr val="C00000"/>
                </a:solidFill>
                <a:highlight>
                  <a:srgbClr val="00FFFF"/>
                </a:highlight>
              </a:rPr>
              <a:t>and Expenditure (Revenue) Audit;</a:t>
            </a:r>
          </a:p>
          <a:p>
            <a:pPr marL="0" lvl="1" indent="0">
              <a:buNone/>
            </a:pPr>
            <a:r>
              <a:rPr lang="en-US" sz="2000" dirty="0" smtClean="0">
                <a:solidFill>
                  <a:srgbClr val="000066"/>
                </a:solidFill>
                <a:highlight>
                  <a:srgbClr val="00FFFF"/>
                </a:highlight>
              </a:rPr>
              <a:t>vii. </a:t>
            </a:r>
            <a:r>
              <a:rPr lang="en-US" sz="2000" dirty="0" smtClean="0">
                <a:solidFill>
                  <a:srgbClr val="C00000"/>
                </a:solidFill>
                <a:highlight>
                  <a:srgbClr val="00FFFF"/>
                </a:highlight>
              </a:rPr>
              <a:t>IS/IT/Computer/Systems </a:t>
            </a:r>
            <a:r>
              <a:rPr lang="en-US" sz="2000" dirty="0">
                <a:solidFill>
                  <a:srgbClr val="C00000"/>
                </a:solidFill>
                <a:highlight>
                  <a:srgbClr val="00FFFF"/>
                </a:highlight>
              </a:rPr>
              <a:t>Audit; and</a:t>
            </a:r>
          </a:p>
          <a:p>
            <a:pPr marL="0" lvl="1" indent="0">
              <a:buNone/>
            </a:pPr>
            <a:r>
              <a:rPr lang="en-US" sz="2000" dirty="0" smtClean="0">
                <a:solidFill>
                  <a:srgbClr val="000066"/>
                </a:solidFill>
                <a:highlight>
                  <a:srgbClr val="00FFFF"/>
                </a:highlight>
              </a:rPr>
              <a:t>viii. </a:t>
            </a:r>
            <a:r>
              <a:rPr lang="en-US" sz="2000" dirty="0" smtClean="0">
                <a:solidFill>
                  <a:srgbClr val="C00000"/>
                </a:solidFill>
                <a:highlight>
                  <a:srgbClr val="00FFFF"/>
                </a:highlight>
              </a:rPr>
              <a:t>Any </a:t>
            </a:r>
            <a:r>
              <a:rPr lang="en-US" sz="2000" dirty="0">
                <a:solidFill>
                  <a:srgbClr val="C00000"/>
                </a:solidFill>
                <a:highlight>
                  <a:srgbClr val="00FFFF"/>
                </a:highlight>
              </a:rPr>
              <a:t>special inspection/ investigation report?</a:t>
            </a:r>
          </a:p>
          <a:p>
            <a:r>
              <a:rPr lang="en-US" dirty="0">
                <a:solidFill>
                  <a:srgbClr val="000066"/>
                </a:solidFill>
                <a:ea typeface="Times New Roman" panose="02020603050405020304" pitchFamily="18" charset="0"/>
                <a:cs typeface="Times New Roman" panose="02020603050405020304" pitchFamily="18" charset="0"/>
              </a:rPr>
              <a:t>(b)  </a:t>
            </a:r>
            <a:r>
              <a:rPr lang="en-US" dirty="0">
                <a:solidFill>
                  <a:srgbClr val="C00000"/>
                </a:solidFill>
                <a:ea typeface="Times New Roman" panose="02020603050405020304" pitchFamily="18" charset="0"/>
                <a:cs typeface="Times New Roman" panose="02020603050405020304" pitchFamily="18" charset="0"/>
              </a:rPr>
              <a:t>Are there any other matters, which you,  as branch auditor, would like to bring to  the notice of the management or the  Statutory Central Auditors?</a:t>
            </a:r>
          </a:p>
          <a:p>
            <a:endParaRPr lang="en-IN" dirty="0"/>
          </a:p>
        </p:txBody>
      </p:sp>
      <p:sp>
        <p:nvSpPr>
          <p:cNvPr id="4" name="Footer Placeholder 3"/>
          <p:cNvSpPr>
            <a:spLocks noGrp="1"/>
          </p:cNvSpPr>
          <p:nvPr>
            <p:ph type="ftr" sz="quarter" idx="11"/>
          </p:nvPr>
        </p:nvSpPr>
        <p:spPr/>
        <p:txBody>
          <a:bodyPr/>
          <a:lstStyle/>
          <a:p>
            <a:r>
              <a:rPr lang="en-US" smtClean="0"/>
              <a:t>CA. SHRINIWAS Y. JOSHI</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61</a:t>
            </a:fld>
            <a:endParaRPr lang="en-US" dirty="0"/>
          </a:p>
        </p:txBody>
      </p:sp>
    </p:spTree>
    <p:extLst>
      <p:ext uri="{BB962C8B-B14F-4D97-AF65-F5344CB8AC3E}">
        <p14:creationId xmlns:p14="http://schemas.microsoft.com/office/powerpoint/2010/main" val="3487555182"/>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9938" name="Rectangle 2"/>
          <p:cNvSpPr>
            <a:spLocks noChangeArrowheads="1"/>
          </p:cNvSpPr>
          <p:nvPr/>
        </p:nvSpPr>
        <p:spPr bwMode="auto">
          <a:xfrm>
            <a:off x="464614" y="220322"/>
            <a:ext cx="9059863" cy="531812"/>
          </a:xfrm>
          <a:prstGeom prst="rect">
            <a:avLst/>
          </a:prstGeom>
          <a:noFill/>
          <a:ln w="9525">
            <a:noFill/>
            <a:miter lim="800000"/>
            <a:headEnd/>
            <a:tailEnd/>
          </a:ln>
        </p:spPr>
        <p:txBody>
          <a:bodyPr anchor="b"/>
          <a:lstStyle/>
          <a:p>
            <a:pPr algn="l">
              <a:spcBef>
                <a:spcPct val="0"/>
              </a:spcBef>
              <a:buClr>
                <a:srgbClr val="003399"/>
              </a:buClr>
              <a:buFont typeface="Wingdings" pitchFamily="2" charset="2"/>
              <a:buNone/>
            </a:pPr>
            <a:r>
              <a:rPr lang="en-US" sz="2400" b="1" dirty="0">
                <a:solidFill>
                  <a:srgbClr val="000066"/>
                </a:solidFill>
                <a:latin typeface="Arial Rounded MT Bold" pitchFamily="34" charset="0"/>
              </a:rPr>
              <a:t>LFAR Audit Approach</a:t>
            </a:r>
          </a:p>
        </p:txBody>
      </p:sp>
      <p:sp>
        <p:nvSpPr>
          <p:cNvPr id="1319939" name="Rectangle 3"/>
          <p:cNvSpPr>
            <a:spLocks noChangeArrowheads="1"/>
          </p:cNvSpPr>
          <p:nvPr/>
        </p:nvSpPr>
        <p:spPr bwMode="auto">
          <a:xfrm>
            <a:off x="667657" y="972455"/>
            <a:ext cx="8911058" cy="5338403"/>
          </a:xfrm>
          <a:prstGeom prst="rect">
            <a:avLst/>
          </a:prstGeom>
          <a:noFill/>
          <a:ln w="9525">
            <a:noFill/>
            <a:miter lim="800000"/>
            <a:headEnd/>
            <a:tailEnd/>
          </a:ln>
        </p:spPr>
        <p:txBody>
          <a:bodyPr/>
          <a:lstStyle/>
          <a:p>
            <a:pPr marL="342900" indent="-342900" algn="just">
              <a:spcBef>
                <a:spcPts val="600"/>
              </a:spcBef>
              <a:buClr>
                <a:srgbClr val="003399"/>
              </a:buClr>
              <a:buSzPct val="90000"/>
              <a:buFont typeface="Wingdings" pitchFamily="2" charset="2"/>
              <a:buChar char="n"/>
            </a:pPr>
            <a:r>
              <a:rPr lang="en-US" sz="2300" b="1" dirty="0" smtClean="0">
                <a:solidFill>
                  <a:schemeClr val="accent2"/>
                </a:solidFill>
                <a:latin typeface="Verdana" pitchFamily="34" charset="0"/>
                <a:ea typeface="Verdana" pitchFamily="34" charset="0"/>
                <a:cs typeface="Verdana" pitchFamily="34" charset="0"/>
              </a:rPr>
              <a:t>Study the LFAR questions thoroughly</a:t>
            </a:r>
            <a:endParaRPr lang="en-US" sz="2300" b="1" dirty="0">
              <a:solidFill>
                <a:schemeClr val="accent2"/>
              </a:solidFill>
              <a:latin typeface="Verdana" pitchFamily="34" charset="0"/>
              <a:ea typeface="Verdana" pitchFamily="34" charset="0"/>
              <a:cs typeface="Verdana" pitchFamily="34" charset="0"/>
            </a:endParaRPr>
          </a:p>
          <a:p>
            <a:pPr marL="342900" indent="-342900" algn="just">
              <a:spcBef>
                <a:spcPts val="600"/>
              </a:spcBef>
              <a:buClr>
                <a:srgbClr val="003399"/>
              </a:buClr>
              <a:buSzPct val="90000"/>
              <a:buFont typeface="Wingdings" pitchFamily="2" charset="2"/>
              <a:buChar char="n"/>
            </a:pPr>
            <a:r>
              <a:rPr lang="en-US" sz="2300" b="1" dirty="0">
                <a:solidFill>
                  <a:schemeClr val="accent2"/>
                </a:solidFill>
                <a:latin typeface="Verdana" pitchFamily="34" charset="0"/>
                <a:ea typeface="Verdana" pitchFamily="34" charset="0"/>
                <a:cs typeface="Verdana" pitchFamily="34" charset="0"/>
              </a:rPr>
              <a:t>Plan &amp; Design Audit Program to </a:t>
            </a:r>
          </a:p>
          <a:p>
            <a:pPr marL="342900" indent="-342900" algn="just">
              <a:spcBef>
                <a:spcPts val="600"/>
              </a:spcBef>
              <a:buClr>
                <a:srgbClr val="003399"/>
              </a:buClr>
              <a:buSzPct val="90000"/>
            </a:pPr>
            <a:r>
              <a:rPr lang="en-US" sz="2300" b="1" dirty="0">
                <a:solidFill>
                  <a:schemeClr val="accent2"/>
                </a:solidFill>
                <a:latin typeface="Verdana" pitchFamily="34" charset="0"/>
                <a:ea typeface="Verdana" pitchFamily="34" charset="0"/>
                <a:cs typeface="Verdana" pitchFamily="34" charset="0"/>
              </a:rPr>
              <a:t>	cover all aspects </a:t>
            </a:r>
            <a:r>
              <a:rPr lang="en-US" sz="2300" b="1" dirty="0" smtClean="0">
                <a:solidFill>
                  <a:schemeClr val="accent2"/>
                </a:solidFill>
                <a:latin typeface="Verdana" pitchFamily="34" charset="0"/>
                <a:ea typeface="Verdana" pitchFamily="34" charset="0"/>
                <a:cs typeface="Verdana" pitchFamily="34" charset="0"/>
              </a:rPr>
              <a:t>in </a:t>
            </a:r>
            <a:r>
              <a:rPr lang="en-US" sz="2300" b="1" dirty="0">
                <a:solidFill>
                  <a:schemeClr val="accent2"/>
                </a:solidFill>
                <a:latin typeface="Verdana" pitchFamily="34" charset="0"/>
                <a:ea typeface="Verdana" pitchFamily="34" charset="0"/>
                <a:cs typeface="Verdana" pitchFamily="34" charset="0"/>
              </a:rPr>
              <a:t>LFAR </a:t>
            </a:r>
            <a:r>
              <a:rPr lang="en-US" sz="2300" b="1" u="sng" dirty="0">
                <a:solidFill>
                  <a:schemeClr val="accent2"/>
                </a:solidFill>
                <a:latin typeface="Verdana" pitchFamily="34" charset="0"/>
                <a:ea typeface="Verdana" pitchFamily="34" charset="0"/>
                <a:cs typeface="Verdana" pitchFamily="34" charset="0"/>
              </a:rPr>
              <a:t>Format</a:t>
            </a:r>
          </a:p>
          <a:p>
            <a:pPr marL="342900" indent="-342900" algn="just">
              <a:spcBef>
                <a:spcPts val="600"/>
              </a:spcBef>
              <a:buClr>
                <a:srgbClr val="003399"/>
              </a:buClr>
              <a:buSzPct val="90000"/>
              <a:buFont typeface="Wingdings" pitchFamily="2" charset="2"/>
              <a:buChar char="n"/>
            </a:pPr>
            <a:r>
              <a:rPr lang="en-US" sz="2300" b="1" dirty="0">
                <a:solidFill>
                  <a:schemeClr val="accent2"/>
                </a:solidFill>
                <a:latin typeface="Verdana" pitchFamily="34" charset="0"/>
                <a:ea typeface="Verdana" pitchFamily="34" charset="0"/>
                <a:cs typeface="Verdana" pitchFamily="34" charset="0"/>
              </a:rPr>
              <a:t>Prepare separate checklists for each point to be reported.</a:t>
            </a:r>
          </a:p>
          <a:p>
            <a:pPr marL="342900" indent="-342900" algn="just">
              <a:spcBef>
                <a:spcPts val="600"/>
              </a:spcBef>
              <a:buClr>
                <a:srgbClr val="003399"/>
              </a:buClr>
              <a:buSzPct val="90000"/>
              <a:buFont typeface="Wingdings" pitchFamily="2" charset="2"/>
              <a:buChar char="n"/>
            </a:pPr>
            <a:r>
              <a:rPr lang="en-US" sz="2300" b="1" dirty="0">
                <a:solidFill>
                  <a:schemeClr val="accent2"/>
                </a:solidFill>
                <a:latin typeface="Verdana" pitchFamily="34" charset="0"/>
                <a:ea typeface="Verdana" pitchFamily="34" charset="0"/>
                <a:cs typeface="Verdana" pitchFamily="34" charset="0"/>
              </a:rPr>
              <a:t>Record the extent of checking / sample selected.</a:t>
            </a:r>
          </a:p>
          <a:p>
            <a:pPr marL="342900" indent="-342900" algn="just">
              <a:spcBef>
                <a:spcPts val="600"/>
              </a:spcBef>
              <a:buClr>
                <a:srgbClr val="003399"/>
              </a:buClr>
              <a:buSzPct val="90000"/>
              <a:buFont typeface="Wingdings" pitchFamily="2" charset="2"/>
              <a:buChar char="n"/>
            </a:pPr>
            <a:r>
              <a:rPr lang="en-US" sz="2300" b="1" dirty="0">
                <a:solidFill>
                  <a:schemeClr val="accent2"/>
                </a:solidFill>
                <a:latin typeface="Verdana" pitchFamily="34" charset="0"/>
                <a:ea typeface="Verdana" pitchFamily="34" charset="0"/>
                <a:cs typeface="Verdana" pitchFamily="34" charset="0"/>
              </a:rPr>
              <a:t>Proper documentation &amp; collecting </a:t>
            </a:r>
            <a:r>
              <a:rPr lang="en-US" sz="2300" b="1" dirty="0" smtClean="0">
                <a:solidFill>
                  <a:schemeClr val="accent2"/>
                </a:solidFill>
                <a:latin typeface="Verdana" pitchFamily="34" charset="0"/>
                <a:ea typeface="Verdana" pitchFamily="34" charset="0"/>
                <a:cs typeface="Verdana" pitchFamily="34" charset="0"/>
              </a:rPr>
              <a:t>Sufficient Appropriate Audit Evidence (SAAE) </a:t>
            </a:r>
            <a:r>
              <a:rPr lang="en-US" sz="2300" b="1" dirty="0">
                <a:solidFill>
                  <a:schemeClr val="accent2"/>
                </a:solidFill>
                <a:latin typeface="Verdana" pitchFamily="34" charset="0"/>
                <a:ea typeface="Verdana" pitchFamily="34" charset="0"/>
                <a:cs typeface="Verdana" pitchFamily="34" charset="0"/>
              </a:rPr>
              <a:t>during the audit.</a:t>
            </a:r>
          </a:p>
          <a:p>
            <a:pPr marL="342900" indent="-342900" algn="just">
              <a:spcBef>
                <a:spcPts val="600"/>
              </a:spcBef>
              <a:buClr>
                <a:srgbClr val="003399"/>
              </a:buClr>
              <a:buSzPct val="90000"/>
              <a:buFont typeface="Wingdings" pitchFamily="2" charset="2"/>
              <a:buChar char="n"/>
            </a:pPr>
            <a:r>
              <a:rPr lang="en-US" sz="2300" b="1" dirty="0" smtClean="0">
                <a:solidFill>
                  <a:schemeClr val="accent2"/>
                </a:solidFill>
                <a:latin typeface="Verdana" pitchFamily="34" charset="0"/>
                <a:ea typeface="Verdana" pitchFamily="34" charset="0"/>
                <a:cs typeface="Verdana" pitchFamily="34" charset="0"/>
              </a:rPr>
              <a:t>Write elaborate </a:t>
            </a:r>
            <a:r>
              <a:rPr lang="en-US" sz="2300" b="1" dirty="0">
                <a:solidFill>
                  <a:schemeClr val="accent2"/>
                </a:solidFill>
                <a:latin typeface="Verdana" pitchFamily="34" charset="0"/>
                <a:ea typeface="Verdana" pitchFamily="34" charset="0"/>
                <a:cs typeface="Verdana" pitchFamily="34" charset="0"/>
              </a:rPr>
              <a:t>answers. Avoid Y/N/NA</a:t>
            </a:r>
          </a:p>
          <a:p>
            <a:pPr marL="342900" indent="-342900" algn="just">
              <a:spcBef>
                <a:spcPts val="600"/>
              </a:spcBef>
              <a:buClr>
                <a:srgbClr val="003399"/>
              </a:buClr>
              <a:buSzPct val="90000"/>
              <a:buFont typeface="Wingdings" pitchFamily="2" charset="2"/>
              <a:buChar char="n"/>
            </a:pPr>
            <a:r>
              <a:rPr lang="en-US" sz="2300" b="1" dirty="0">
                <a:solidFill>
                  <a:schemeClr val="accent2"/>
                </a:solidFill>
                <a:latin typeface="Verdana" pitchFamily="34" charset="0"/>
                <a:ea typeface="Verdana" pitchFamily="34" charset="0"/>
                <a:cs typeface="Verdana" pitchFamily="34" charset="0"/>
              </a:rPr>
              <a:t>Include facts, figures and examples to the extent possible in all answers to the questions.</a:t>
            </a:r>
          </a:p>
        </p:txBody>
      </p:sp>
    </p:spTree>
  </p:cSld>
  <p:clrMapOvr>
    <a:masterClrMapping/>
  </p:clrMapOvr>
  <p:transition>
    <p:dissolve/>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9938" name="Rectangle 2"/>
          <p:cNvSpPr>
            <a:spLocks noChangeArrowheads="1"/>
          </p:cNvSpPr>
          <p:nvPr/>
        </p:nvSpPr>
        <p:spPr bwMode="auto">
          <a:xfrm>
            <a:off x="650875" y="334963"/>
            <a:ext cx="9059863" cy="531812"/>
          </a:xfrm>
          <a:prstGeom prst="rect">
            <a:avLst/>
          </a:prstGeom>
          <a:noFill/>
          <a:ln w="9525">
            <a:noFill/>
            <a:miter lim="800000"/>
            <a:headEnd/>
            <a:tailEnd/>
          </a:ln>
        </p:spPr>
        <p:txBody>
          <a:bodyPr anchor="b"/>
          <a:lstStyle/>
          <a:p>
            <a:pPr algn="l">
              <a:spcBef>
                <a:spcPct val="0"/>
              </a:spcBef>
              <a:buClr>
                <a:srgbClr val="003399"/>
              </a:buClr>
              <a:buFont typeface="Wingdings" pitchFamily="2" charset="2"/>
              <a:buNone/>
            </a:pPr>
            <a:r>
              <a:rPr lang="en-US" sz="2400" b="1" dirty="0">
                <a:solidFill>
                  <a:srgbClr val="000066"/>
                </a:solidFill>
                <a:latin typeface="Arial Rounded MT Bold" pitchFamily="34" charset="0"/>
              </a:rPr>
              <a:t>LFAR Audit Approach</a:t>
            </a:r>
          </a:p>
        </p:txBody>
      </p:sp>
      <p:sp>
        <p:nvSpPr>
          <p:cNvPr id="1319939" name="Rectangle 3"/>
          <p:cNvSpPr>
            <a:spLocks noChangeArrowheads="1"/>
          </p:cNvSpPr>
          <p:nvPr/>
        </p:nvSpPr>
        <p:spPr bwMode="auto">
          <a:xfrm>
            <a:off x="711200" y="986970"/>
            <a:ext cx="8926286" cy="5196115"/>
          </a:xfrm>
          <a:prstGeom prst="rect">
            <a:avLst/>
          </a:prstGeom>
          <a:noFill/>
          <a:ln w="9525">
            <a:noFill/>
            <a:miter lim="800000"/>
            <a:headEnd/>
            <a:tailEnd/>
          </a:ln>
        </p:spPr>
        <p:txBody>
          <a:bodyPr/>
          <a:lstStyle/>
          <a:p>
            <a:pPr marL="342900" indent="-342900" algn="just">
              <a:spcBef>
                <a:spcPct val="35000"/>
              </a:spcBef>
              <a:buClr>
                <a:srgbClr val="003399"/>
              </a:buClr>
              <a:buSzPct val="90000"/>
              <a:buFont typeface="Wingdings" pitchFamily="2" charset="2"/>
              <a:buChar char="n"/>
            </a:pPr>
            <a:r>
              <a:rPr lang="en-US" sz="2400" b="1" dirty="0">
                <a:solidFill>
                  <a:schemeClr val="accent2"/>
                </a:solidFill>
                <a:latin typeface="Verdana" pitchFamily="34" charset="0"/>
                <a:ea typeface="Verdana" pitchFamily="34" charset="0"/>
                <a:cs typeface="Verdana" pitchFamily="34" charset="0"/>
              </a:rPr>
              <a:t>Observations resulting in adjustments to account heads needs to be reported along with MOC</a:t>
            </a:r>
          </a:p>
          <a:p>
            <a:pPr marL="342900" indent="-342900" algn="just">
              <a:spcBef>
                <a:spcPct val="35000"/>
              </a:spcBef>
              <a:buClr>
                <a:srgbClr val="003399"/>
              </a:buClr>
              <a:buSzPct val="90000"/>
              <a:buFont typeface="Wingdings" pitchFamily="2" charset="2"/>
              <a:buChar char="n"/>
            </a:pPr>
            <a:r>
              <a:rPr lang="en-US" sz="2400" b="1" dirty="0">
                <a:solidFill>
                  <a:schemeClr val="accent2"/>
                </a:solidFill>
                <a:latin typeface="Verdana" pitchFamily="34" charset="0"/>
                <a:ea typeface="Verdana" pitchFamily="34" charset="0"/>
                <a:cs typeface="Verdana" pitchFamily="34" charset="0"/>
              </a:rPr>
              <a:t>Discuss the contents of report with Branch Management</a:t>
            </a:r>
          </a:p>
          <a:p>
            <a:pPr marL="342900" indent="-342900" algn="just">
              <a:spcBef>
                <a:spcPct val="35000"/>
              </a:spcBef>
              <a:buClr>
                <a:srgbClr val="003399"/>
              </a:buClr>
              <a:buSzPct val="90000"/>
              <a:buFont typeface="Wingdings" pitchFamily="2" charset="2"/>
              <a:buChar char="n"/>
            </a:pPr>
            <a:r>
              <a:rPr lang="en-US" sz="2400" b="1" dirty="0">
                <a:solidFill>
                  <a:schemeClr val="accent2"/>
                </a:solidFill>
                <a:latin typeface="Verdana" pitchFamily="34" charset="0"/>
                <a:ea typeface="Verdana" pitchFamily="34" charset="0"/>
                <a:cs typeface="Verdana" pitchFamily="34" charset="0"/>
              </a:rPr>
              <a:t>Obtain Management Representation from Branch Manager on various matters based on Audit.</a:t>
            </a:r>
          </a:p>
          <a:p>
            <a:pPr marL="342900" indent="-342900" algn="just">
              <a:spcBef>
                <a:spcPct val="35000"/>
              </a:spcBef>
              <a:buClr>
                <a:srgbClr val="003399"/>
              </a:buClr>
              <a:buSzPct val="90000"/>
              <a:buFont typeface="Wingdings" pitchFamily="2" charset="2"/>
              <a:buChar char="n"/>
            </a:pPr>
            <a:r>
              <a:rPr lang="en-US" sz="2400" b="1" dirty="0">
                <a:solidFill>
                  <a:schemeClr val="accent2"/>
                </a:solidFill>
                <a:latin typeface="Verdana" pitchFamily="34" charset="0"/>
                <a:ea typeface="Verdana" pitchFamily="34" charset="0"/>
                <a:cs typeface="Verdana" pitchFamily="34" charset="0"/>
              </a:rPr>
              <a:t>LFAR is an independent </a:t>
            </a:r>
            <a:r>
              <a:rPr lang="en-US" sz="2400" b="1" dirty="0" smtClean="0">
                <a:solidFill>
                  <a:schemeClr val="accent2"/>
                </a:solidFill>
                <a:latin typeface="Verdana" pitchFamily="34" charset="0"/>
                <a:ea typeface="Verdana" pitchFamily="34" charset="0"/>
                <a:cs typeface="Verdana" pitchFamily="34" charset="0"/>
              </a:rPr>
              <a:t>report read at a different point of time and </a:t>
            </a:r>
            <a:r>
              <a:rPr lang="en-US" sz="2400" b="1" dirty="0">
                <a:solidFill>
                  <a:schemeClr val="accent2"/>
                </a:solidFill>
                <a:latin typeface="Verdana" pitchFamily="34" charset="0"/>
                <a:ea typeface="Verdana" pitchFamily="34" charset="0"/>
                <a:cs typeface="Verdana" pitchFamily="34" charset="0"/>
              </a:rPr>
              <a:t>hence do not give cross reference or qualifications or MOC in LFAR.</a:t>
            </a:r>
          </a:p>
          <a:p>
            <a:pPr marL="342900" indent="-342900" algn="just">
              <a:spcBef>
                <a:spcPct val="35000"/>
              </a:spcBef>
              <a:buClr>
                <a:srgbClr val="003399"/>
              </a:buClr>
              <a:buSzPct val="90000"/>
              <a:buFont typeface="Wingdings" pitchFamily="2" charset="2"/>
              <a:buChar char="n"/>
            </a:pPr>
            <a:r>
              <a:rPr lang="en-US" sz="2400" b="1" dirty="0">
                <a:solidFill>
                  <a:schemeClr val="accent2"/>
                </a:solidFill>
                <a:latin typeface="Verdana" pitchFamily="34" charset="0"/>
                <a:ea typeface="Verdana" pitchFamily="34" charset="0"/>
                <a:cs typeface="Verdana" pitchFamily="34" charset="0"/>
              </a:rPr>
              <a:t>It’s a very important report for readers such as SCA and Management of Bank.</a:t>
            </a:r>
          </a:p>
        </p:txBody>
      </p:sp>
    </p:spTree>
  </p:cSld>
  <p:clrMapOvr>
    <a:masterClrMapping/>
  </p:clrMapOvr>
  <p:transition>
    <p:dissolve/>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7837" y="304800"/>
            <a:ext cx="9424988" cy="5799883"/>
          </a:xfrm>
          <a:solidFill>
            <a:schemeClr val="bg1"/>
          </a:solidFill>
        </p:spPr>
        <p:style>
          <a:lnRef idx="0">
            <a:schemeClr val="accent2"/>
          </a:lnRef>
          <a:fillRef idx="3">
            <a:schemeClr val="accent2"/>
          </a:fillRef>
          <a:effectRef idx="3">
            <a:schemeClr val="accent2"/>
          </a:effectRef>
          <a:fontRef idx="minor">
            <a:schemeClr val="lt1"/>
          </a:fontRef>
        </p:style>
        <p:txBody>
          <a:bodyPr/>
          <a:lstStyle/>
          <a:p>
            <a:pPr marL="0" indent="0">
              <a:buNone/>
            </a:pPr>
            <a:endParaRPr lang="en-IN" dirty="0"/>
          </a:p>
        </p:txBody>
      </p:sp>
      <p:sp>
        <p:nvSpPr>
          <p:cNvPr id="4" name="Rectangle 3"/>
          <p:cNvSpPr/>
          <p:nvPr/>
        </p:nvSpPr>
        <p:spPr>
          <a:xfrm>
            <a:off x="2575560" y="2362200"/>
            <a:ext cx="4953000" cy="1015663"/>
          </a:xfrm>
          <a:prstGeom prst="rect">
            <a:avLst/>
          </a:prstGeom>
          <a:noFill/>
        </p:spPr>
        <p:txBody>
          <a:bodyPr wrap="square" lIns="91440" tIns="45720" rIns="91440" bIns="45720">
            <a:spAutoFit/>
          </a:bodyPr>
          <a:lstStyle/>
          <a:p>
            <a:pPr algn="ctr"/>
            <a:r>
              <a:rPr lang="en-US" sz="6000" b="1" dirty="0" smtClean="0">
                <a:ln w="12700">
                  <a:solidFill>
                    <a:schemeClr val="accent1"/>
                  </a:solidFill>
                  <a:prstDash val="solid"/>
                </a:ln>
                <a:solidFill>
                  <a:srgbClr val="000066"/>
                </a:solidFill>
                <a:effectLst>
                  <a:outerShdw dist="38100" dir="2640000" algn="bl" rotWithShape="0">
                    <a:schemeClr val="accent1"/>
                  </a:outerShdw>
                </a:effectLst>
              </a:rPr>
              <a:t>Thank You..</a:t>
            </a:r>
            <a:endParaRPr lang="en-US" sz="6000" b="1" cap="none" spc="0" dirty="0">
              <a:ln w="12700">
                <a:solidFill>
                  <a:schemeClr val="accent1"/>
                </a:solidFill>
                <a:prstDash val="solid"/>
              </a:ln>
              <a:solidFill>
                <a:srgbClr val="000066"/>
              </a:solidFill>
              <a:effectLst>
                <a:outerShdw dist="38100" dir="2640000" algn="bl" rotWithShape="0">
                  <a:schemeClr val="accent1"/>
                </a:outerShdw>
              </a:effectLst>
            </a:endParaRPr>
          </a:p>
        </p:txBody>
      </p:sp>
      <p:sp>
        <p:nvSpPr>
          <p:cNvPr id="5" name="Footer Placeholder 4"/>
          <p:cNvSpPr>
            <a:spLocks noGrp="1"/>
          </p:cNvSpPr>
          <p:nvPr>
            <p:ph type="ftr" sz="quarter" idx="11"/>
          </p:nvPr>
        </p:nvSpPr>
        <p:spPr/>
        <p:txBody>
          <a:bodyPr/>
          <a:lstStyle/>
          <a:p>
            <a:r>
              <a:rPr lang="en-US" smtClean="0"/>
              <a:t>CA. SHRINIWAS Y. JOSHI</a:t>
            </a:r>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64</a:t>
            </a:fld>
            <a:endParaRPr lang="en-US" dirty="0"/>
          </a:p>
        </p:txBody>
      </p:sp>
    </p:spTree>
    <p:extLst>
      <p:ext uri="{BB962C8B-B14F-4D97-AF65-F5344CB8AC3E}">
        <p14:creationId xmlns:p14="http://schemas.microsoft.com/office/powerpoint/2010/main" val="18735375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650875" y="551248"/>
            <a:ext cx="9059863" cy="728911"/>
          </a:xfrm>
        </p:spPr>
        <p:txBody>
          <a:bodyPr/>
          <a:lstStyle/>
          <a:p>
            <a:r>
              <a:rPr lang="en-US" sz="3600" b="1" dirty="0">
                <a:solidFill>
                  <a:srgbClr val="000066"/>
                </a:solidFill>
                <a:latin typeface="Arial Rounded MT Bold" panose="020F0704030504030204" pitchFamily="34" charset="0"/>
              </a:rPr>
              <a:t>Must Do’s</a:t>
            </a:r>
            <a:endParaRPr lang="en-US" sz="3600" dirty="0">
              <a:solidFill>
                <a:srgbClr val="FF0000"/>
              </a:solidFill>
            </a:endParaRPr>
          </a:p>
        </p:txBody>
      </p:sp>
      <p:sp>
        <p:nvSpPr>
          <p:cNvPr id="15366" name="Rectangle 3"/>
          <p:cNvSpPr>
            <a:spLocks noGrp="1" noChangeArrowheads="1"/>
          </p:cNvSpPr>
          <p:nvPr>
            <p:ph idx="1"/>
          </p:nvPr>
        </p:nvSpPr>
        <p:spPr>
          <a:xfrm>
            <a:off x="240208" y="1634188"/>
            <a:ext cx="9424988" cy="4471570"/>
          </a:xfrm>
        </p:spPr>
        <p:txBody>
          <a:bodyPr>
            <a:normAutofit lnSpcReduction="10000"/>
          </a:bodyPr>
          <a:lstStyle/>
          <a:p>
            <a:pPr marL="0" indent="0" algn="just" eaLnBrk="1" hangingPunct="1">
              <a:spcBef>
                <a:spcPts val="0"/>
              </a:spcBef>
              <a:buNone/>
            </a:pPr>
            <a:endParaRPr lang="en-US" sz="2800" dirty="0" smtClean="0"/>
          </a:p>
          <a:p>
            <a:pPr algn="just" eaLnBrk="1" hangingPunct="1">
              <a:spcBef>
                <a:spcPts val="0"/>
              </a:spcBef>
              <a:buClr>
                <a:srgbClr val="000066"/>
              </a:buClr>
              <a:buFont typeface="Wingdings" panose="05000000000000000000" pitchFamily="2" charset="2"/>
              <a:buChar char="q"/>
            </a:pPr>
            <a:r>
              <a:rPr lang="en-US" sz="2800" dirty="0" smtClean="0">
                <a:solidFill>
                  <a:srgbClr val="C00000"/>
                </a:solidFill>
              </a:rPr>
              <a:t>Some important areas to be noted while preparing LFAR are </a:t>
            </a:r>
            <a:r>
              <a:rPr lang="en-US" sz="2800" dirty="0" smtClean="0">
                <a:solidFill>
                  <a:srgbClr val="C00000"/>
                </a:solidFill>
              </a:rPr>
              <a:t>–</a:t>
            </a:r>
          </a:p>
          <a:p>
            <a:pPr marL="0" indent="0" algn="just" eaLnBrk="1" hangingPunct="1">
              <a:spcBef>
                <a:spcPts val="0"/>
              </a:spcBef>
              <a:buClr>
                <a:srgbClr val="000066"/>
              </a:buClr>
              <a:buNone/>
            </a:pPr>
            <a:endParaRPr lang="en-US" sz="2800" dirty="0" smtClean="0">
              <a:solidFill>
                <a:srgbClr val="C00000"/>
              </a:solidFill>
            </a:endParaRPr>
          </a:p>
          <a:p>
            <a:pPr marL="731837" indent="-457200" algn="just" eaLnBrk="1" hangingPunct="1">
              <a:spcBef>
                <a:spcPts val="0"/>
              </a:spcBef>
              <a:buClr>
                <a:srgbClr val="000066"/>
              </a:buClr>
              <a:buFont typeface="Wingdings" panose="05000000000000000000" pitchFamily="2" charset="2"/>
              <a:buChar char="§"/>
            </a:pPr>
            <a:r>
              <a:rPr lang="en-US" sz="2800" dirty="0" smtClean="0">
                <a:solidFill>
                  <a:srgbClr val="C00000"/>
                </a:solidFill>
              </a:rPr>
              <a:t>Information to be collected and stated</a:t>
            </a:r>
            <a:endParaRPr lang="en-US" sz="2800" dirty="0" smtClean="0">
              <a:solidFill>
                <a:srgbClr val="C00000"/>
              </a:solidFill>
            </a:endParaRPr>
          </a:p>
          <a:p>
            <a:pPr marL="731837" indent="-457200" algn="just" eaLnBrk="1" hangingPunct="1">
              <a:spcBef>
                <a:spcPts val="0"/>
              </a:spcBef>
              <a:buClr>
                <a:srgbClr val="000066"/>
              </a:buClr>
              <a:buFont typeface="Wingdings" panose="05000000000000000000" pitchFamily="2" charset="2"/>
              <a:buChar char="§"/>
            </a:pPr>
            <a:r>
              <a:rPr lang="en-US" sz="2800" dirty="0" smtClean="0">
                <a:solidFill>
                  <a:srgbClr val="C00000"/>
                </a:solidFill>
              </a:rPr>
              <a:t>Limits </a:t>
            </a:r>
            <a:r>
              <a:rPr lang="en-US" sz="2800" dirty="0" smtClean="0">
                <a:solidFill>
                  <a:srgbClr val="C00000"/>
                </a:solidFill>
              </a:rPr>
              <a:t>fixed and various instructions given by Controlling Authority</a:t>
            </a:r>
          </a:p>
          <a:p>
            <a:pPr marL="731837" indent="-457200" algn="just" eaLnBrk="1" hangingPunct="1">
              <a:spcBef>
                <a:spcPts val="0"/>
              </a:spcBef>
              <a:buClr>
                <a:srgbClr val="000066"/>
              </a:buClr>
              <a:buFont typeface="Wingdings" panose="05000000000000000000" pitchFamily="2" charset="2"/>
              <a:buChar char="§"/>
            </a:pPr>
            <a:r>
              <a:rPr lang="en-US" sz="2800" dirty="0" smtClean="0">
                <a:solidFill>
                  <a:srgbClr val="C00000"/>
                </a:solidFill>
              </a:rPr>
              <a:t>Certain questions need auditor’s opinion or listing cases examine and text check done </a:t>
            </a:r>
          </a:p>
          <a:p>
            <a:pPr marL="731837" indent="-457200" algn="just" eaLnBrk="1" hangingPunct="1">
              <a:spcBef>
                <a:spcPts val="0"/>
              </a:spcBef>
              <a:buClr>
                <a:srgbClr val="000066"/>
              </a:buClr>
              <a:buFont typeface="Wingdings" panose="05000000000000000000" pitchFamily="2" charset="2"/>
              <a:buChar char="§"/>
            </a:pPr>
            <a:r>
              <a:rPr lang="en-US" sz="2800" dirty="0" smtClean="0">
                <a:solidFill>
                  <a:srgbClr val="C00000"/>
                </a:solidFill>
              </a:rPr>
              <a:t>Certain cases study of system presently in operation is required </a:t>
            </a:r>
          </a:p>
          <a:p>
            <a:pPr marL="731837" indent="-457200" algn="just" eaLnBrk="1" hangingPunct="1">
              <a:spcBef>
                <a:spcPts val="0"/>
              </a:spcBef>
              <a:buClr>
                <a:srgbClr val="000066"/>
              </a:buClr>
              <a:buFont typeface="Wingdings" panose="05000000000000000000" pitchFamily="2" charset="2"/>
              <a:buChar char="§"/>
            </a:pPr>
            <a:r>
              <a:rPr lang="en-US" sz="2800" dirty="0" smtClean="0">
                <a:solidFill>
                  <a:srgbClr val="C00000"/>
                </a:solidFill>
              </a:rPr>
              <a:t>Certain questions required auditor to give suggestion for improvement or minimizing losses. </a:t>
            </a:r>
          </a:p>
          <a:p>
            <a:pPr marL="533400" indent="-258763" algn="just" eaLnBrk="1" hangingPunct="1">
              <a:spcBef>
                <a:spcPts val="0"/>
              </a:spcBef>
              <a:buFont typeface="Wingdings" panose="05000000000000000000" pitchFamily="2" charset="2"/>
              <a:buChar char="§"/>
            </a:pPr>
            <a:endParaRPr lang="en-US" sz="2800" dirty="0"/>
          </a:p>
        </p:txBody>
      </p:sp>
      <p:sp>
        <p:nvSpPr>
          <p:cNvPr id="2" name="Footer Placeholder 1"/>
          <p:cNvSpPr>
            <a:spLocks noGrp="1"/>
          </p:cNvSpPr>
          <p:nvPr>
            <p:ph type="ftr" sz="quarter" idx="11"/>
          </p:nvPr>
        </p:nvSpPr>
        <p:spPr/>
        <p:txBody>
          <a:bodyPr/>
          <a:lstStyle/>
          <a:p>
            <a:r>
              <a:rPr lang="en-US" smtClean="0"/>
              <a:t>CA. SHRINIWAS Y. JOSHI</a:t>
            </a:r>
            <a:endParaRPr lang="en-US" dirty="0"/>
          </a:p>
        </p:txBody>
      </p:sp>
      <p:sp>
        <p:nvSpPr>
          <p:cNvPr id="3" name="Slide Number Placeholder 2"/>
          <p:cNvSpPr>
            <a:spLocks noGrp="1"/>
          </p:cNvSpPr>
          <p:nvPr>
            <p:ph type="sldNum" sz="quarter" idx="12"/>
          </p:nvPr>
        </p:nvSpPr>
        <p:spPr/>
        <p:txBody>
          <a:bodyPr/>
          <a:lstStyle/>
          <a:p>
            <a:fld id="{D57F1E4F-1CFF-5643-939E-02111984F565}" type="slidenum">
              <a:rPr lang="en-US" smtClean="0"/>
              <a:t>7</a:t>
            </a:fld>
            <a:endParaRPr lang="en-US" dirty="0"/>
          </a:p>
        </p:txBody>
      </p:sp>
    </p:spTree>
    <p:extLst>
      <p:ext uri="{BB962C8B-B14F-4D97-AF65-F5344CB8AC3E}">
        <p14:creationId xmlns:p14="http://schemas.microsoft.com/office/powerpoint/2010/main" val="12705807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9" name="Rectangle 3"/>
          <p:cNvSpPr>
            <a:spLocks noGrp="1" noChangeArrowheads="1"/>
          </p:cNvSpPr>
          <p:nvPr>
            <p:ph idx="1"/>
          </p:nvPr>
        </p:nvSpPr>
        <p:spPr>
          <a:xfrm>
            <a:off x="495141" y="1996440"/>
            <a:ext cx="8417401" cy="3732848"/>
          </a:xfrm>
        </p:spPr>
        <p:txBody>
          <a:bodyPr>
            <a:normAutofit fontScale="92500"/>
          </a:bodyPr>
          <a:lstStyle/>
          <a:p>
            <a:pPr marL="722313" indent="-722313" algn="just" eaLnBrk="1" hangingPunct="1">
              <a:lnSpc>
                <a:spcPct val="80000"/>
              </a:lnSpc>
              <a:buClr>
                <a:srgbClr val="000066"/>
              </a:buClr>
              <a:buFont typeface="Wingdings" panose="05000000000000000000" pitchFamily="2" charset="2"/>
              <a:buChar char="q"/>
            </a:pPr>
            <a:r>
              <a:rPr lang="en-US" sz="3000" dirty="0" smtClean="0">
                <a:solidFill>
                  <a:srgbClr val="C00000"/>
                </a:solidFill>
              </a:rPr>
              <a:t>LFAR </a:t>
            </a:r>
            <a:r>
              <a:rPr lang="en-US" sz="3000" dirty="0">
                <a:solidFill>
                  <a:srgbClr val="C00000"/>
                </a:solidFill>
              </a:rPr>
              <a:t>is of utmost importance to the management as well as the Central Auditors</a:t>
            </a:r>
            <a:r>
              <a:rPr lang="en-US" sz="3000" dirty="0" smtClean="0">
                <a:solidFill>
                  <a:srgbClr val="C00000"/>
                </a:solidFill>
              </a:rPr>
              <a:t>.</a:t>
            </a:r>
          </a:p>
          <a:p>
            <a:pPr marL="722313" indent="-722313" algn="just" eaLnBrk="1" hangingPunct="1">
              <a:lnSpc>
                <a:spcPct val="80000"/>
              </a:lnSpc>
              <a:buClr>
                <a:srgbClr val="000066"/>
              </a:buClr>
              <a:buFont typeface="Wingdings" panose="05000000000000000000" pitchFamily="2" charset="2"/>
              <a:buChar char="q"/>
            </a:pPr>
            <a:r>
              <a:rPr lang="en-US" sz="3000" dirty="0" smtClean="0">
                <a:solidFill>
                  <a:srgbClr val="C00000"/>
                </a:solidFill>
              </a:rPr>
              <a:t>Finalize </a:t>
            </a:r>
            <a:r>
              <a:rPr lang="en-US" sz="3000" dirty="0">
                <a:solidFill>
                  <a:srgbClr val="C00000"/>
                </a:solidFill>
              </a:rPr>
              <a:t>Statutory Report and LFAR simultaneously</a:t>
            </a:r>
            <a:r>
              <a:rPr lang="en-US" sz="3000" dirty="0" smtClean="0">
                <a:solidFill>
                  <a:srgbClr val="C00000"/>
                </a:solidFill>
              </a:rPr>
              <a:t>.</a:t>
            </a:r>
          </a:p>
          <a:p>
            <a:pPr marL="722313" indent="-722313" algn="just" eaLnBrk="1" hangingPunct="1">
              <a:lnSpc>
                <a:spcPct val="80000"/>
              </a:lnSpc>
              <a:buClr>
                <a:srgbClr val="000066"/>
              </a:buClr>
              <a:buFont typeface="Wingdings" panose="05000000000000000000" pitchFamily="2" charset="2"/>
              <a:buChar char="q"/>
            </a:pPr>
            <a:r>
              <a:rPr lang="en-US" sz="3000" dirty="0" smtClean="0">
                <a:solidFill>
                  <a:srgbClr val="C00000"/>
                </a:solidFill>
              </a:rPr>
              <a:t>Should </a:t>
            </a:r>
            <a:r>
              <a:rPr lang="en-US" sz="3000" dirty="0">
                <a:solidFill>
                  <a:srgbClr val="C00000"/>
                </a:solidFill>
              </a:rPr>
              <a:t>be well drafted. </a:t>
            </a:r>
            <a:endParaRPr lang="en-US" sz="3000" dirty="0" smtClean="0">
              <a:solidFill>
                <a:srgbClr val="C00000"/>
              </a:solidFill>
            </a:endParaRPr>
          </a:p>
          <a:p>
            <a:pPr marL="722313" indent="-722313" algn="just" eaLnBrk="1" hangingPunct="1">
              <a:lnSpc>
                <a:spcPct val="80000"/>
              </a:lnSpc>
              <a:buClr>
                <a:srgbClr val="000066"/>
              </a:buClr>
              <a:buFont typeface="Wingdings" panose="05000000000000000000" pitchFamily="2" charset="2"/>
              <a:buChar char="q"/>
            </a:pPr>
            <a:r>
              <a:rPr lang="en-US" sz="3000" dirty="0" smtClean="0">
                <a:solidFill>
                  <a:srgbClr val="C00000"/>
                </a:solidFill>
              </a:rPr>
              <a:t>Scope </a:t>
            </a:r>
            <a:r>
              <a:rPr lang="en-US" sz="3000" dirty="0">
                <a:solidFill>
                  <a:srgbClr val="C00000"/>
                </a:solidFill>
              </a:rPr>
              <a:t>of work carried out should be clearly specified</a:t>
            </a:r>
            <a:r>
              <a:rPr lang="en-US" sz="3000" dirty="0" smtClean="0">
                <a:solidFill>
                  <a:srgbClr val="C00000"/>
                </a:solidFill>
              </a:rPr>
              <a:t>.</a:t>
            </a:r>
          </a:p>
          <a:p>
            <a:pPr marL="722313" indent="-722313" algn="just" eaLnBrk="1" hangingPunct="1">
              <a:lnSpc>
                <a:spcPct val="80000"/>
              </a:lnSpc>
              <a:buClr>
                <a:srgbClr val="000066"/>
              </a:buClr>
              <a:buFont typeface="Wingdings" panose="05000000000000000000" pitchFamily="2" charset="2"/>
              <a:buChar char="q"/>
            </a:pPr>
            <a:r>
              <a:rPr lang="en-US" sz="3000" dirty="0" smtClean="0">
                <a:solidFill>
                  <a:srgbClr val="C00000"/>
                </a:solidFill>
              </a:rPr>
              <a:t>Should </a:t>
            </a:r>
            <a:r>
              <a:rPr lang="en-US" sz="3000" dirty="0">
                <a:solidFill>
                  <a:srgbClr val="C00000"/>
                </a:solidFill>
              </a:rPr>
              <a:t>create an impact on the bank management about the quality of work carried out.</a:t>
            </a:r>
          </a:p>
        </p:txBody>
      </p:sp>
      <p:sp>
        <p:nvSpPr>
          <p:cNvPr id="16390" name="Text Box 5"/>
          <p:cNvSpPr txBox="1">
            <a:spLocks noChangeArrowheads="1"/>
          </p:cNvSpPr>
          <p:nvPr/>
        </p:nvSpPr>
        <p:spPr bwMode="auto">
          <a:xfrm>
            <a:off x="495141" y="685800"/>
            <a:ext cx="8995066" cy="457200"/>
          </a:xfrm>
          <a:prstGeom prst="rect">
            <a:avLst/>
          </a:prstGeom>
          <a:noFill/>
          <a:ln w="9525">
            <a:noFill/>
            <a:miter lim="800000"/>
            <a:headEnd/>
            <a:tailEnd/>
          </a:ln>
        </p:spPr>
        <p:txBody>
          <a:bodyPr>
            <a:spAutoFit/>
          </a:bodyPr>
          <a:lstStyle/>
          <a:p>
            <a:pPr eaLnBrk="1" hangingPunct="1">
              <a:spcBef>
                <a:spcPct val="50000"/>
              </a:spcBef>
            </a:pPr>
            <a:endParaRPr lang="en-US" sz="2400">
              <a:latin typeface="Times New Roman" pitchFamily="18" charset="0"/>
            </a:endParaRPr>
          </a:p>
        </p:txBody>
      </p:sp>
      <p:sp>
        <p:nvSpPr>
          <p:cNvPr id="16391" name="Text Box 6"/>
          <p:cNvSpPr txBox="1">
            <a:spLocks noChangeArrowheads="1"/>
          </p:cNvSpPr>
          <p:nvPr/>
        </p:nvSpPr>
        <p:spPr bwMode="auto">
          <a:xfrm>
            <a:off x="783973" y="533400"/>
            <a:ext cx="8417401" cy="769441"/>
          </a:xfrm>
          <a:prstGeom prst="rect">
            <a:avLst/>
          </a:prstGeom>
          <a:noFill/>
          <a:ln w="9525">
            <a:noFill/>
            <a:miter lim="800000"/>
            <a:headEnd/>
            <a:tailEnd/>
          </a:ln>
        </p:spPr>
        <p:txBody>
          <a:bodyPr>
            <a:spAutoFit/>
          </a:bodyPr>
          <a:lstStyle/>
          <a:p>
            <a:pPr algn="l" eaLnBrk="1" hangingPunct="1"/>
            <a:r>
              <a:rPr lang="en-US" sz="4400" b="1" dirty="0">
                <a:solidFill>
                  <a:srgbClr val="000066"/>
                </a:solidFill>
                <a:latin typeface="Arial Rounded MT Bold" panose="020F0704030504030204" pitchFamily="34" charset="0"/>
              </a:rPr>
              <a:t>Must Do’s</a:t>
            </a:r>
            <a:endParaRPr lang="en-US" sz="4400" dirty="0">
              <a:solidFill>
                <a:srgbClr val="FF0000"/>
              </a:solidFill>
            </a:endParaRPr>
          </a:p>
        </p:txBody>
      </p:sp>
      <p:sp>
        <p:nvSpPr>
          <p:cNvPr id="2" name="Footer Placeholder 1"/>
          <p:cNvSpPr>
            <a:spLocks noGrp="1"/>
          </p:cNvSpPr>
          <p:nvPr>
            <p:ph type="ftr" sz="quarter" idx="11"/>
          </p:nvPr>
        </p:nvSpPr>
        <p:spPr/>
        <p:txBody>
          <a:bodyPr/>
          <a:lstStyle/>
          <a:p>
            <a:r>
              <a:rPr lang="en-US" smtClean="0"/>
              <a:t>CA. SHRINIWAS Y. JOSHI</a:t>
            </a:r>
            <a:endParaRPr lang="en-US" dirty="0"/>
          </a:p>
        </p:txBody>
      </p:sp>
      <p:sp>
        <p:nvSpPr>
          <p:cNvPr id="3" name="Slide Number Placeholder 2"/>
          <p:cNvSpPr>
            <a:spLocks noGrp="1"/>
          </p:cNvSpPr>
          <p:nvPr>
            <p:ph type="sldNum" sz="quarter" idx="12"/>
          </p:nvPr>
        </p:nvSpPr>
        <p:spPr/>
        <p:txBody>
          <a:bodyPr/>
          <a:lstStyle/>
          <a:p>
            <a:fld id="{D57F1E4F-1CFF-5643-939E-02111984F565}" type="slidenum">
              <a:rPr lang="en-US" smtClean="0"/>
              <a:t>8</a:t>
            </a:fld>
            <a:endParaRPr lang="en-US" dirty="0"/>
          </a:p>
        </p:txBody>
      </p:sp>
    </p:spTree>
    <p:extLst>
      <p:ext uri="{BB962C8B-B14F-4D97-AF65-F5344CB8AC3E}">
        <p14:creationId xmlns:p14="http://schemas.microsoft.com/office/powerpoint/2010/main" val="1734290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1254" y="286605"/>
            <a:ext cx="8169831" cy="825915"/>
          </a:xfrm>
        </p:spPr>
        <p:txBody>
          <a:bodyPr>
            <a:normAutofit/>
          </a:bodyPr>
          <a:lstStyle/>
          <a:p>
            <a:r>
              <a:rPr lang="en-IN" sz="3200" b="1" dirty="0">
                <a:solidFill>
                  <a:srgbClr val="000066"/>
                </a:solidFill>
                <a:latin typeface="Arial Rounded MT Bold" panose="020F0704030504030204" pitchFamily="34" charset="0"/>
              </a:rPr>
              <a:t>LFAR and Statutory Audit Report</a:t>
            </a:r>
          </a:p>
        </p:txBody>
      </p:sp>
      <p:sp>
        <p:nvSpPr>
          <p:cNvPr id="3" name="Content Placeholder 2"/>
          <p:cNvSpPr>
            <a:spLocks noGrp="1"/>
          </p:cNvSpPr>
          <p:nvPr>
            <p:ph idx="1"/>
          </p:nvPr>
        </p:nvSpPr>
        <p:spPr>
          <a:xfrm>
            <a:off x="867786" y="1875493"/>
            <a:ext cx="8169832" cy="3903134"/>
          </a:xfrm>
        </p:spPr>
        <p:txBody>
          <a:bodyPr>
            <a:normAutofit fontScale="92500" lnSpcReduction="10000"/>
          </a:bodyPr>
          <a:lstStyle/>
          <a:p>
            <a:pPr marL="722313" indent="-722313">
              <a:buClr>
                <a:srgbClr val="000066"/>
              </a:buClr>
              <a:buFont typeface="Wingdings" panose="05000000000000000000" pitchFamily="2" charset="2"/>
              <a:buChar char="q"/>
            </a:pPr>
            <a:r>
              <a:rPr lang="en-IN" sz="3000" dirty="0" smtClean="0">
                <a:solidFill>
                  <a:srgbClr val="C00000"/>
                </a:solidFill>
              </a:rPr>
              <a:t>LFAR </a:t>
            </a:r>
            <a:r>
              <a:rPr lang="en-IN" sz="3000" dirty="0">
                <a:solidFill>
                  <a:srgbClr val="C00000"/>
                </a:solidFill>
              </a:rPr>
              <a:t>is not a substitute for the Statutory Audit Report and are two independent and different Audit Reports, hence cross-referencing for any comments or qualifications should not be done</a:t>
            </a:r>
            <a:r>
              <a:rPr lang="en-IN" sz="3000" dirty="0" smtClean="0">
                <a:solidFill>
                  <a:srgbClr val="C00000"/>
                </a:solidFill>
              </a:rPr>
              <a:t>.</a:t>
            </a:r>
          </a:p>
          <a:p>
            <a:pPr marL="722313" indent="-722313">
              <a:buClr>
                <a:srgbClr val="000066"/>
              </a:buClr>
              <a:buFont typeface="Wingdings" panose="05000000000000000000" pitchFamily="2" charset="2"/>
              <a:buChar char="q"/>
            </a:pPr>
            <a:r>
              <a:rPr lang="en-IN" sz="3000" dirty="0" smtClean="0">
                <a:solidFill>
                  <a:srgbClr val="C00000"/>
                </a:solidFill>
              </a:rPr>
              <a:t>Based on </a:t>
            </a:r>
            <a:r>
              <a:rPr lang="en-IN" sz="3000" dirty="0">
                <a:solidFill>
                  <a:srgbClr val="C00000"/>
                </a:solidFill>
              </a:rPr>
              <a:t>audit, if any matter having impact on true and fair view of financial statements or warrants adding qualification/Matter of emphasis in Auditor’s Report (for e.g. non classification of account as NPA/ under-provision for advances)than mere reference of same in LFAR is not sufficient.</a:t>
            </a:r>
          </a:p>
        </p:txBody>
      </p:sp>
      <p:sp>
        <p:nvSpPr>
          <p:cNvPr id="4" name="Footer Placeholder 3"/>
          <p:cNvSpPr>
            <a:spLocks noGrp="1"/>
          </p:cNvSpPr>
          <p:nvPr>
            <p:ph type="ftr" sz="quarter" idx="11"/>
          </p:nvPr>
        </p:nvSpPr>
        <p:spPr/>
        <p:txBody>
          <a:bodyPr/>
          <a:lstStyle/>
          <a:p>
            <a:r>
              <a:rPr lang="en-US" smtClean="0"/>
              <a:t>CA. SHRINIWAS Y. JOSHI</a:t>
            </a:r>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9</a:t>
            </a:fld>
            <a:endParaRPr lang="en-US" dirty="0"/>
          </a:p>
        </p:txBody>
      </p:sp>
    </p:spTree>
    <p:extLst>
      <p:ext uri="{BB962C8B-B14F-4D97-AF65-F5344CB8AC3E}">
        <p14:creationId xmlns:p14="http://schemas.microsoft.com/office/powerpoint/2010/main" val="15516765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24351</TotalTime>
  <Words>5311</Words>
  <Application>Microsoft Office PowerPoint</Application>
  <PresentationFormat>Custom</PresentationFormat>
  <Paragraphs>489</Paragraphs>
  <Slides>64</Slides>
  <Notes>15</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64</vt:i4>
      </vt:variant>
    </vt:vector>
  </HeadingPairs>
  <TitlesOfParts>
    <vt:vector size="74" baseType="lpstr">
      <vt:lpstr>Arial</vt:lpstr>
      <vt:lpstr>Arial Rounded MT Bold</vt:lpstr>
      <vt:lpstr>Book Antiqua</vt:lpstr>
      <vt:lpstr>Calibri</vt:lpstr>
      <vt:lpstr>Calibri Light</vt:lpstr>
      <vt:lpstr>Shruti</vt:lpstr>
      <vt:lpstr>Times New Roman</vt:lpstr>
      <vt:lpstr>Verdana</vt:lpstr>
      <vt:lpstr>Wingdings</vt:lpstr>
      <vt:lpstr>Retrospect</vt:lpstr>
      <vt:lpstr>PowerPoint Presentation</vt:lpstr>
      <vt:lpstr>Reporting – Long Form Audit Report</vt:lpstr>
      <vt:lpstr>Reporting – Long Form Audit Report (LFAR)</vt:lpstr>
      <vt:lpstr>Must Do’s</vt:lpstr>
      <vt:lpstr>Must Do’s</vt:lpstr>
      <vt:lpstr>Must Do’s</vt:lpstr>
      <vt:lpstr>Must Do’s</vt:lpstr>
      <vt:lpstr>PowerPoint Presentation</vt:lpstr>
      <vt:lpstr>LFAR and Statutory Audit Report</vt:lpstr>
      <vt:lpstr>LFAR </vt:lpstr>
      <vt:lpstr>I – Assets      1. cash</vt:lpstr>
      <vt:lpstr>I – Assets      1. cash</vt:lpstr>
      <vt:lpstr>I – Assets      1. cash</vt:lpstr>
      <vt:lpstr>I – Assets    2. Balances with RBI, State Bank of  India and other banks  </vt:lpstr>
      <vt:lpstr>I – Assets    2. Balances with RBI, State Bank of  India and other banks  </vt:lpstr>
      <vt:lpstr>I – Assets    2. Balances with RBI, State Bank of  India and other banks  </vt:lpstr>
      <vt:lpstr>I – Assets  3. Money at Call and Short Notice</vt:lpstr>
      <vt:lpstr>I – Assets  3. Money at Call and Short Notice</vt:lpstr>
      <vt:lpstr>1 – Assets  4. Investments</vt:lpstr>
      <vt:lpstr>1 – Assets  4. Investments</vt:lpstr>
      <vt:lpstr>   1 – Assets               5. Advances     </vt:lpstr>
      <vt:lpstr>   1 – Assets               5. Advances     </vt:lpstr>
      <vt:lpstr> 1 – Assets               5. Advances  </vt:lpstr>
      <vt:lpstr> 1 – Assets               5. Advances  </vt:lpstr>
      <vt:lpstr> 1 – Assets               5. Advances  </vt:lpstr>
      <vt:lpstr> 1 – Assets               5. Advances  </vt:lpstr>
      <vt:lpstr> 1 – Assets               5. Advances  </vt:lpstr>
      <vt:lpstr> 1 – Assets               5. Advances  </vt:lpstr>
      <vt:lpstr> 1 – Assets               5. Advances  </vt:lpstr>
      <vt:lpstr> 1 – Assets               5. Advances  </vt:lpstr>
      <vt:lpstr> 1 – Assets               5. Advances  </vt:lpstr>
      <vt:lpstr> 1 – Assets               5. Advances  </vt:lpstr>
      <vt:lpstr> 1 – Assets               5. Advances  </vt:lpstr>
      <vt:lpstr> 1 – Assets               5. Advances  </vt:lpstr>
      <vt:lpstr> 1 – Assets               5. Advances  </vt:lpstr>
      <vt:lpstr> I – Assets  5. Advances General Instructions</vt:lpstr>
      <vt:lpstr> I – Assets  5. Advances General Instructions</vt:lpstr>
      <vt:lpstr> I – Assets  5. Advances General Instructions</vt:lpstr>
      <vt:lpstr> I – Assets  5. Advances General Instructions</vt:lpstr>
      <vt:lpstr> I – Assets  5. Advances General Instructions</vt:lpstr>
      <vt:lpstr> I – Assets  5. Advances General Instructions</vt:lpstr>
      <vt:lpstr> I – Assets  5. Advances General Instructions</vt:lpstr>
      <vt:lpstr> I – Assets  5. Advances General Instructions</vt:lpstr>
      <vt:lpstr> I – Assets  5. Advances General Instructions</vt:lpstr>
      <vt:lpstr> I – Assets  5. Advances General Instructions</vt:lpstr>
      <vt:lpstr>I – Assets  6. Other Assets</vt:lpstr>
      <vt:lpstr>2 – Liabilities 1. Deposits</vt:lpstr>
      <vt:lpstr>2 – Liabilities 1. Deposits</vt:lpstr>
      <vt:lpstr>2 – Liabilities        2.Other Liabilities</vt:lpstr>
      <vt:lpstr>2 – Liabilities        3. Contingent Liabilities</vt:lpstr>
      <vt:lpstr>III – PROFIT AND LOSS ACCOUNT</vt:lpstr>
      <vt:lpstr>III – PROFIT AND LOSS ACCOUNT</vt:lpstr>
      <vt:lpstr>IV – GENERAL  1. GOLD/ BULLION/ SECURITY ITEMS </vt:lpstr>
      <vt:lpstr>IV – GENERAL  2. BOOKS AND RECORDS</vt:lpstr>
      <vt:lpstr>IV – GENERAL  2. BOOKS AND RECORDS</vt:lpstr>
      <vt:lpstr>IV – GENERAL  3.Inter-Branch Accounts</vt:lpstr>
      <vt:lpstr>IV – GENERAL 4. Frauds </vt:lpstr>
      <vt:lpstr>IV – GENERAL 4. Frauds </vt:lpstr>
      <vt:lpstr>IV – GENERAL 4. Frauds  5. Implementation of KYC/AML Guidelines    </vt:lpstr>
      <vt:lpstr>   IV – GENERAL  6. Management Information System</vt:lpstr>
      <vt:lpstr>IV – GENERAL     7.Miscellaneous</vt:lpstr>
      <vt:lpstr>PowerPoint Presentation</vt:lpstr>
      <vt:lpstr>PowerPoint Presentation</vt:lpstr>
      <vt:lpstr>PowerPoint Presentation</vt:lpstr>
    </vt:vector>
  </TitlesOfParts>
  <Company>KPMG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Reporting</dc:title>
  <dc:creator>CA Nayan R. Kothari</dc:creator>
  <cp:lastModifiedBy>Admin</cp:lastModifiedBy>
  <cp:revision>1793</cp:revision>
  <cp:lastPrinted>2022-03-17T06:27:28Z</cp:lastPrinted>
  <dcterms:created xsi:type="dcterms:W3CDTF">1999-04-08T05:15:33Z</dcterms:created>
  <dcterms:modified xsi:type="dcterms:W3CDTF">2022-03-24T07:18:22Z</dcterms:modified>
</cp:coreProperties>
</file>