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4"/>
    <p:sldMasterId id="2147483660" r:id="rId5"/>
    <p:sldMasterId id="2147483761" r:id="rId6"/>
    <p:sldMasterId id="2147483777" r:id="rId7"/>
  </p:sldMasterIdLst>
  <p:notesMasterIdLst>
    <p:notesMasterId r:id="rId31"/>
  </p:notesMasterIdLst>
  <p:handoutMasterIdLst>
    <p:handoutMasterId r:id="rId32"/>
  </p:handoutMasterIdLst>
  <p:sldIdLst>
    <p:sldId id="409" r:id="rId8"/>
    <p:sldId id="453" r:id="rId9"/>
    <p:sldId id="452" r:id="rId10"/>
    <p:sldId id="451" r:id="rId11"/>
    <p:sldId id="454" r:id="rId12"/>
    <p:sldId id="468" r:id="rId13"/>
    <p:sldId id="469" r:id="rId14"/>
    <p:sldId id="463" r:id="rId15"/>
    <p:sldId id="446" r:id="rId16"/>
    <p:sldId id="470" r:id="rId17"/>
    <p:sldId id="466" r:id="rId18"/>
    <p:sldId id="472" r:id="rId19"/>
    <p:sldId id="448" r:id="rId20"/>
    <p:sldId id="473" r:id="rId21"/>
    <p:sldId id="467" r:id="rId22"/>
    <p:sldId id="440" r:id="rId23"/>
    <p:sldId id="455" r:id="rId24"/>
    <p:sldId id="449" r:id="rId25"/>
    <p:sldId id="475" r:id="rId26"/>
    <p:sldId id="480" r:id="rId27"/>
    <p:sldId id="458" r:id="rId28"/>
    <p:sldId id="471" r:id="rId29"/>
    <p:sldId id="459" r:id="rId30"/>
  </p:sldIdLst>
  <p:sldSz cx="9144000" cy="6858000" type="screen4x3"/>
  <p:notesSz cx="6735763" cy="9866313"/>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2C63E66-E38E-3E44-A1E1-133678CEADF1}">
          <p14:sldIdLst>
            <p14:sldId id="409"/>
            <p14:sldId id="453"/>
            <p14:sldId id="452"/>
            <p14:sldId id="451"/>
            <p14:sldId id="454"/>
            <p14:sldId id="468"/>
            <p14:sldId id="469"/>
            <p14:sldId id="463"/>
            <p14:sldId id="446"/>
            <p14:sldId id="470"/>
            <p14:sldId id="466"/>
            <p14:sldId id="472"/>
            <p14:sldId id="448"/>
            <p14:sldId id="473"/>
            <p14:sldId id="467"/>
            <p14:sldId id="440"/>
            <p14:sldId id="455"/>
            <p14:sldId id="449"/>
            <p14:sldId id="475"/>
            <p14:sldId id="480"/>
            <p14:sldId id="458"/>
            <p14:sldId id="471"/>
            <p14:sldId id="459"/>
          </p14:sldIdLst>
        </p14:section>
        <p14:section name="Untitled Section" id="{581530FC-7CDA-694B-9509-4D7F97D4847E}">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0C6"/>
    <a:srgbClr val="C3DAD0"/>
    <a:srgbClr val="C3D8D0"/>
    <a:srgbClr val="63CBBD"/>
    <a:srgbClr val="32303C"/>
    <a:srgbClr val="C3D2CD"/>
    <a:srgbClr val="413E4E"/>
    <a:srgbClr val="3937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4" autoAdjust="0"/>
    <p:restoredTop sz="96405" autoAdjust="0"/>
  </p:normalViewPr>
  <p:slideViewPr>
    <p:cSldViewPr snapToGrid="0" snapToObjects="1">
      <p:cViewPr varScale="1">
        <p:scale>
          <a:sx n="64" d="100"/>
          <a:sy n="64" d="100"/>
        </p:scale>
        <p:origin x="15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4456" y="176"/>
      </p:cViewPr>
      <p:guideLst>
        <p:guide orient="horz" pos="3108"/>
        <p:guide pos="21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EE69E120-D10C-204F-8B54-16DECB80EB86}" type="datetimeFigureOut">
              <a:rPr lang="en-US"/>
              <a:pPr>
                <a:defRPr/>
              </a:pPr>
              <a:t>4/29/2022</a:t>
            </a:fld>
            <a:endParaRPr lang="en-US"/>
          </a:p>
        </p:txBody>
      </p:sp>
      <p:sp>
        <p:nvSpPr>
          <p:cNvPr id="4" name="Footer Placeholder 3"/>
          <p:cNvSpPr>
            <a:spLocks noGrp="1"/>
          </p:cNvSpPr>
          <p:nvPr>
            <p:ph type="ftr" sz="quarter" idx="2"/>
          </p:nvPr>
        </p:nvSpPr>
        <p:spPr>
          <a:xfrm>
            <a:off x="0" y="9371286"/>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5373" y="9371286"/>
            <a:ext cx="2918831" cy="493316"/>
          </a:xfrm>
          <a:prstGeom prst="rect">
            <a:avLst/>
          </a:prstGeom>
        </p:spPr>
        <p:txBody>
          <a:bodyPr vert="horz" lIns="91440" tIns="45720" rIns="91440" bIns="45720" rtlCol="0" anchor="b"/>
          <a:lstStyle>
            <a:lvl1pPr algn="r">
              <a:defRPr sz="1200"/>
            </a:lvl1pPr>
          </a:lstStyle>
          <a:p>
            <a:pPr>
              <a:defRPr/>
            </a:pPr>
            <a:fld id="{69F70FBF-1C14-C343-A13C-FFF9620AA005}" type="slidenum">
              <a:rPr lang="en-US"/>
              <a:pPr>
                <a:defRPr/>
              </a:pPr>
              <a:t>‹#›</a:t>
            </a:fld>
            <a:endParaRPr lang="en-US"/>
          </a:p>
        </p:txBody>
      </p:sp>
    </p:spTree>
    <p:extLst>
      <p:ext uri="{BB962C8B-B14F-4D97-AF65-F5344CB8AC3E}">
        <p14:creationId xmlns:p14="http://schemas.microsoft.com/office/powerpoint/2010/main" val="1786619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27AD18F8-61C8-504E-A8DA-439CBFEEE619}" type="datetimeFigureOut">
              <a:rPr lang="en-US"/>
              <a:pPr>
                <a:defRPr/>
              </a:pPr>
              <a:t>4/29/2022</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6"/>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5373" y="9371286"/>
            <a:ext cx="2918831" cy="493316"/>
          </a:xfrm>
          <a:prstGeom prst="rect">
            <a:avLst/>
          </a:prstGeom>
        </p:spPr>
        <p:txBody>
          <a:bodyPr vert="horz" lIns="91440" tIns="45720" rIns="91440" bIns="45720" rtlCol="0" anchor="b"/>
          <a:lstStyle>
            <a:lvl1pPr algn="r">
              <a:defRPr sz="1200"/>
            </a:lvl1pPr>
          </a:lstStyle>
          <a:p>
            <a:pPr>
              <a:defRPr/>
            </a:pPr>
            <a:fld id="{5FC62876-3F91-9F49-9DC4-78D65BF10232}" type="slidenum">
              <a:rPr lang="en-US"/>
              <a:pPr>
                <a:defRPr/>
              </a:pPr>
              <a:t>‹#›</a:t>
            </a:fld>
            <a:endParaRPr lang="en-US"/>
          </a:p>
        </p:txBody>
      </p:sp>
    </p:spTree>
    <p:extLst>
      <p:ext uri="{BB962C8B-B14F-4D97-AF65-F5344CB8AC3E}">
        <p14:creationId xmlns:p14="http://schemas.microsoft.com/office/powerpoint/2010/main" val="33344416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C0B367-1F8E-7146-814A-26387D1C36DC}"/>
              </a:ext>
            </a:extLst>
          </p:cNvPr>
          <p:cNvPicPr>
            <a:picLocks noChangeAspect="1"/>
          </p:cNvPicPr>
          <p:nvPr userDrawn="1"/>
        </p:nvPicPr>
        <p:blipFill rotWithShape="1">
          <a:blip r:embed="rId2"/>
          <a:srcRect t="90437"/>
          <a:stretch/>
        </p:blipFill>
        <p:spPr>
          <a:xfrm>
            <a:off x="0" y="6521454"/>
            <a:ext cx="9144000" cy="336546"/>
          </a:xfrm>
          <a:prstGeom prst="rect">
            <a:avLst/>
          </a:prstGeom>
        </p:spPr>
      </p:pic>
      <p:sp>
        <p:nvSpPr>
          <p:cNvPr id="10" name="Merge 9">
            <a:extLst>
              <a:ext uri="{FF2B5EF4-FFF2-40B4-BE49-F238E27FC236}">
                <a16:creationId xmlns:a16="http://schemas.microsoft.com/office/drawing/2014/main" id="{53C973E5-EFED-7140-B742-F0DE9C349E95}"/>
              </a:ext>
            </a:extLst>
          </p:cNvPr>
          <p:cNvSpPr/>
          <p:nvPr userDrawn="1"/>
        </p:nvSpPr>
        <p:spPr>
          <a:xfrm>
            <a:off x="895149" y="1072614"/>
            <a:ext cx="933651" cy="251362"/>
          </a:xfrm>
          <a:prstGeom prst="flowChartMerg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D927B4-C745-0944-A482-AAA2A1B54AAC}"/>
              </a:ext>
            </a:extLst>
          </p:cNvPr>
          <p:cNvPicPr>
            <a:picLocks noChangeAspect="1"/>
          </p:cNvPicPr>
          <p:nvPr userDrawn="1"/>
        </p:nvPicPr>
        <p:blipFill rotWithShape="1">
          <a:blip r:embed="rId2"/>
          <a:srcRect t="79146"/>
          <a:stretch/>
        </p:blipFill>
        <p:spPr>
          <a:xfrm>
            <a:off x="0" y="-1"/>
            <a:ext cx="9144000" cy="1072615"/>
          </a:xfrm>
          <a:prstGeom prst="rect">
            <a:avLst/>
          </a:prstGeom>
        </p:spPr>
      </p:pic>
      <p:sp>
        <p:nvSpPr>
          <p:cNvPr id="3" name="Content Placeholder 2">
            <a:extLst>
              <a:ext uri="{FF2B5EF4-FFF2-40B4-BE49-F238E27FC236}">
                <a16:creationId xmlns:a16="http://schemas.microsoft.com/office/drawing/2014/main" id="{8EEE36DF-6761-2E4B-96C0-5D052057254E}"/>
              </a:ext>
            </a:extLst>
          </p:cNvPr>
          <p:cNvSpPr>
            <a:spLocks noGrp="1"/>
          </p:cNvSpPr>
          <p:nvPr>
            <p:ph idx="1"/>
          </p:nvPr>
        </p:nvSpPr>
        <p:spPr>
          <a:xfrm>
            <a:off x="628650" y="132397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1B56A0AE-2929-C742-A4D5-68DA74038975}"/>
              </a:ext>
            </a:extLst>
          </p:cNvPr>
          <p:cNvSpPr txBox="1"/>
          <p:nvPr userDrawn="1"/>
        </p:nvSpPr>
        <p:spPr>
          <a:xfrm>
            <a:off x="7883091" y="6547921"/>
            <a:ext cx="1341829" cy="276999"/>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t>© ASC Legal 2021 </a:t>
            </a:r>
          </a:p>
        </p:txBody>
      </p:sp>
      <p:sp>
        <p:nvSpPr>
          <p:cNvPr id="12" name="TextBox 11">
            <a:extLst>
              <a:ext uri="{FF2B5EF4-FFF2-40B4-BE49-F238E27FC236}">
                <a16:creationId xmlns:a16="http://schemas.microsoft.com/office/drawing/2014/main" id="{9BC9B2F4-7809-2A40-8C14-E66A62401F07}"/>
              </a:ext>
            </a:extLst>
          </p:cNvPr>
          <p:cNvSpPr txBox="1"/>
          <p:nvPr userDrawn="1"/>
        </p:nvSpPr>
        <p:spPr>
          <a:xfrm>
            <a:off x="165181" y="6547921"/>
            <a:ext cx="3587215"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t>For Discussion Purposes • Privileged and Confidential</a:t>
            </a:r>
          </a:p>
          <a:p>
            <a:endParaRPr lang="en-US" sz="1200" dirty="0"/>
          </a:p>
        </p:txBody>
      </p:sp>
      <p:sp>
        <p:nvSpPr>
          <p:cNvPr id="13" name="TextBox 12">
            <a:extLst>
              <a:ext uri="{FF2B5EF4-FFF2-40B4-BE49-F238E27FC236}">
                <a16:creationId xmlns:a16="http://schemas.microsoft.com/office/drawing/2014/main" id="{2114E071-8A32-6341-95D9-CCF1CDC0504E}"/>
              </a:ext>
            </a:extLst>
          </p:cNvPr>
          <p:cNvSpPr txBox="1"/>
          <p:nvPr userDrawn="1"/>
        </p:nvSpPr>
        <p:spPr>
          <a:xfrm>
            <a:off x="7341889" y="6547921"/>
            <a:ext cx="367408" cy="276999"/>
          </a:xfrm>
          <a:prstGeom prst="rect">
            <a:avLst/>
          </a:prstGeom>
          <a:noFill/>
        </p:spPr>
        <p:txBody>
          <a:bodyPr wrap="none" rtlCol="0">
            <a:spAutoFit/>
          </a:bodyPr>
          <a:lstStyle/>
          <a:p>
            <a:fld id="{82AE69F1-285F-A648-A796-FD53A1A17E48}" type="slidenum">
              <a:rPr lang="en-US" sz="1200" smtClean="0"/>
              <a:pPr/>
              <a:t>‹#›</a:t>
            </a:fld>
            <a:endParaRPr lang="en-US" sz="1200" dirty="0"/>
          </a:p>
        </p:txBody>
      </p:sp>
      <p:pic>
        <p:nvPicPr>
          <p:cNvPr id="15" name="Picture 14">
            <a:extLst>
              <a:ext uri="{FF2B5EF4-FFF2-40B4-BE49-F238E27FC236}">
                <a16:creationId xmlns:a16="http://schemas.microsoft.com/office/drawing/2014/main" id="{A2850B6F-A0C5-1040-9F85-EAD4A1E76C96}"/>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41000"/>
                    </a14:imgEffect>
                    <a14:imgEffect>
                      <a14:brightnessContrast bright="-13000" contrast="42000"/>
                    </a14:imgEffect>
                  </a14:imgLayer>
                </a14:imgProps>
              </a:ext>
            </a:extLst>
          </a:blip>
          <a:stretch>
            <a:fillRect/>
          </a:stretch>
        </p:blipFill>
        <p:spPr>
          <a:xfrm>
            <a:off x="7883091" y="0"/>
            <a:ext cx="1066317" cy="1099081"/>
          </a:xfrm>
          <a:prstGeom prst="rect">
            <a:avLst/>
          </a:prstGeom>
        </p:spPr>
      </p:pic>
      <p:sp>
        <p:nvSpPr>
          <p:cNvPr id="4" name="Text Placeholder 3">
            <a:extLst>
              <a:ext uri="{FF2B5EF4-FFF2-40B4-BE49-F238E27FC236}">
                <a16:creationId xmlns:a16="http://schemas.microsoft.com/office/drawing/2014/main" id="{9137BEE3-4C47-F14C-93E3-F12E60E4A774}"/>
              </a:ext>
            </a:extLst>
          </p:cNvPr>
          <p:cNvSpPr>
            <a:spLocks noGrp="1"/>
          </p:cNvSpPr>
          <p:nvPr>
            <p:ph type="body" sz="quarter" idx="10" hasCustomPrompt="1"/>
          </p:nvPr>
        </p:nvSpPr>
        <p:spPr>
          <a:xfrm>
            <a:off x="628649" y="346075"/>
            <a:ext cx="6782803" cy="914400"/>
          </a:xfrm>
        </p:spPr>
        <p:txBody>
          <a:bodyPr/>
          <a:lstStyle>
            <a:lvl1pPr>
              <a:buNone/>
              <a:defRPr sz="3200"/>
            </a:lvl1pPr>
          </a:lstStyle>
          <a:p>
            <a:pPr lvl="0"/>
            <a:r>
              <a:rPr lang="en-GB" dirty="0"/>
              <a:t>Click to edit Master title style</a:t>
            </a:r>
            <a:endParaRPr lang="en-US" dirty="0"/>
          </a:p>
        </p:txBody>
      </p:sp>
    </p:spTree>
    <p:extLst>
      <p:ext uri="{BB962C8B-B14F-4D97-AF65-F5344CB8AC3E}">
        <p14:creationId xmlns:p14="http://schemas.microsoft.com/office/powerpoint/2010/main" val="46745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F41E-3FF5-3B47-9F8F-1308159825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D2C7A9-4F46-CD4F-8CBC-ED9F6CF505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236B4-CE01-C243-884F-D0DEB0C85B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A4546-726D-5E45-8CE2-B02EB72582C2}"/>
              </a:ext>
            </a:extLst>
          </p:cNvPr>
          <p:cNvSpPr>
            <a:spLocks noGrp="1"/>
          </p:cNvSpPr>
          <p:nvPr>
            <p:ph type="dt" sz="half" idx="10"/>
          </p:nvPr>
        </p:nvSpPr>
        <p:spPr/>
        <p:txBody>
          <a:bodyPr/>
          <a:lstStyle/>
          <a:p>
            <a:fld id="{CCEF6710-444F-394E-955D-969ADE8EB061}" type="datetime1">
              <a:rPr lang="en-IN" smtClean="0"/>
              <a:t>29-04-2022</a:t>
            </a:fld>
            <a:endParaRPr lang="en-US"/>
          </a:p>
        </p:txBody>
      </p:sp>
      <p:sp>
        <p:nvSpPr>
          <p:cNvPr id="6" name="Footer Placeholder 5">
            <a:extLst>
              <a:ext uri="{FF2B5EF4-FFF2-40B4-BE49-F238E27FC236}">
                <a16:creationId xmlns:a16="http://schemas.microsoft.com/office/drawing/2014/main" id="{178642E4-E489-634F-9A16-CBBFFEC68FC5}"/>
              </a:ext>
            </a:extLst>
          </p:cNvPr>
          <p:cNvSpPr>
            <a:spLocks noGrp="1"/>
          </p:cNvSpPr>
          <p:nvPr>
            <p:ph type="ftr" sz="quarter" idx="11"/>
          </p:nvPr>
        </p:nvSpPr>
        <p:spPr/>
        <p:txBody>
          <a:bodyPr/>
          <a:lstStyle/>
          <a:p>
            <a:r>
              <a:rPr lang="en-US"/>
              <a:t>For Discussion Purposes • Privileged and Confidential</a:t>
            </a:r>
          </a:p>
        </p:txBody>
      </p:sp>
      <p:sp>
        <p:nvSpPr>
          <p:cNvPr id="7" name="Slide Number Placeholder 6">
            <a:extLst>
              <a:ext uri="{FF2B5EF4-FFF2-40B4-BE49-F238E27FC236}">
                <a16:creationId xmlns:a16="http://schemas.microsoft.com/office/drawing/2014/main" id="{DDC70E12-080A-0143-92C6-E0140DDCD215}"/>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198502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3A37-2A71-9D48-B350-E68BB911C0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1E6E89-BC80-1B4A-9382-26ECDB98D9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190A3CF-59B0-0144-A074-1733AB81B5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186E7-F156-B24F-B7E6-530E5E104DF1}"/>
              </a:ext>
            </a:extLst>
          </p:cNvPr>
          <p:cNvSpPr>
            <a:spLocks noGrp="1"/>
          </p:cNvSpPr>
          <p:nvPr>
            <p:ph type="dt" sz="half" idx="10"/>
          </p:nvPr>
        </p:nvSpPr>
        <p:spPr/>
        <p:txBody>
          <a:bodyPr/>
          <a:lstStyle/>
          <a:p>
            <a:fld id="{86EB42A2-E25D-DD48-A3FA-AAD6DE791B5D}" type="datetime1">
              <a:rPr lang="en-IN" smtClean="0"/>
              <a:t>29-04-2022</a:t>
            </a:fld>
            <a:endParaRPr lang="en-US"/>
          </a:p>
        </p:txBody>
      </p:sp>
      <p:sp>
        <p:nvSpPr>
          <p:cNvPr id="6" name="Footer Placeholder 5">
            <a:extLst>
              <a:ext uri="{FF2B5EF4-FFF2-40B4-BE49-F238E27FC236}">
                <a16:creationId xmlns:a16="http://schemas.microsoft.com/office/drawing/2014/main" id="{5D0C86FE-D0A7-674E-9DE3-9E20E530FE60}"/>
              </a:ext>
            </a:extLst>
          </p:cNvPr>
          <p:cNvSpPr>
            <a:spLocks noGrp="1"/>
          </p:cNvSpPr>
          <p:nvPr>
            <p:ph type="ftr" sz="quarter" idx="11"/>
          </p:nvPr>
        </p:nvSpPr>
        <p:spPr/>
        <p:txBody>
          <a:bodyPr/>
          <a:lstStyle/>
          <a:p>
            <a:r>
              <a:rPr lang="en-US"/>
              <a:t>For Discussion Purposes • Privileged and Confidential</a:t>
            </a:r>
          </a:p>
        </p:txBody>
      </p:sp>
      <p:sp>
        <p:nvSpPr>
          <p:cNvPr id="7" name="Slide Number Placeholder 6">
            <a:extLst>
              <a:ext uri="{FF2B5EF4-FFF2-40B4-BE49-F238E27FC236}">
                <a16:creationId xmlns:a16="http://schemas.microsoft.com/office/drawing/2014/main" id="{E92AF2A4-1CB5-F74A-AEF8-03B909678808}"/>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98615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80B1-20C5-754F-B730-F632191D2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3D6353-8C57-0A49-8856-11A2935351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C58C-7DF2-874A-8309-0C3E9CB65D1F}"/>
              </a:ext>
            </a:extLst>
          </p:cNvPr>
          <p:cNvSpPr>
            <a:spLocks noGrp="1"/>
          </p:cNvSpPr>
          <p:nvPr>
            <p:ph type="dt" sz="half" idx="10"/>
          </p:nvPr>
        </p:nvSpPr>
        <p:spPr/>
        <p:txBody>
          <a:bodyPr/>
          <a:lstStyle/>
          <a:p>
            <a:fld id="{8BD2D6BF-4568-D74D-AB15-66E7A0E0813B}" type="datetime1">
              <a:rPr lang="en-IN" smtClean="0"/>
              <a:t>29-04-2022</a:t>
            </a:fld>
            <a:endParaRPr lang="en-US"/>
          </a:p>
        </p:txBody>
      </p:sp>
      <p:sp>
        <p:nvSpPr>
          <p:cNvPr id="5" name="Footer Placeholder 4">
            <a:extLst>
              <a:ext uri="{FF2B5EF4-FFF2-40B4-BE49-F238E27FC236}">
                <a16:creationId xmlns:a16="http://schemas.microsoft.com/office/drawing/2014/main" id="{AFB98EAA-710C-0D43-BC49-C84E47815981}"/>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ACF113A6-F6C3-AB4A-92C1-AA1A65B9333E}"/>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74026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73EA-D83F-A344-A842-6A4CADB2B36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5CD090-A7CC-EF48-B573-172CF266280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2DDA6-E5CC-8043-9EB8-A7DACAE56479}"/>
              </a:ext>
            </a:extLst>
          </p:cNvPr>
          <p:cNvSpPr>
            <a:spLocks noGrp="1"/>
          </p:cNvSpPr>
          <p:nvPr>
            <p:ph type="dt" sz="half" idx="10"/>
          </p:nvPr>
        </p:nvSpPr>
        <p:spPr/>
        <p:txBody>
          <a:bodyPr/>
          <a:lstStyle/>
          <a:p>
            <a:fld id="{39FF885C-FD74-AB44-BE84-3A070AAB50DB}" type="datetime1">
              <a:rPr lang="en-IN" smtClean="0"/>
              <a:t>29-04-2022</a:t>
            </a:fld>
            <a:endParaRPr lang="en-US"/>
          </a:p>
        </p:txBody>
      </p:sp>
      <p:sp>
        <p:nvSpPr>
          <p:cNvPr id="5" name="Footer Placeholder 4">
            <a:extLst>
              <a:ext uri="{FF2B5EF4-FFF2-40B4-BE49-F238E27FC236}">
                <a16:creationId xmlns:a16="http://schemas.microsoft.com/office/drawing/2014/main" id="{9B6D3143-1177-AC41-8017-0619D98198BF}"/>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4B395A79-15BA-3D46-A890-33E8BD470EE6}"/>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30733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7DD9-340B-8E47-8802-7A9F2A845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578498-737B-324E-8077-820D524478F0}"/>
              </a:ext>
            </a:extLst>
          </p:cNvPr>
          <p:cNvSpPr>
            <a:spLocks noGrp="1"/>
          </p:cNvSpPr>
          <p:nvPr>
            <p:ph type="dt" sz="half" idx="10"/>
          </p:nvPr>
        </p:nvSpPr>
        <p:spPr/>
        <p:txBody>
          <a:bodyPr/>
          <a:lstStyle/>
          <a:p>
            <a:fld id="{A8214AEE-49A9-744E-A01F-2B11F05D6B9D}" type="datetime1">
              <a:rPr lang="en-IN" smtClean="0"/>
              <a:t>29-04-2022</a:t>
            </a:fld>
            <a:endParaRPr lang="en-US"/>
          </a:p>
        </p:txBody>
      </p:sp>
      <p:sp>
        <p:nvSpPr>
          <p:cNvPr id="4" name="Footer Placeholder 3">
            <a:extLst>
              <a:ext uri="{FF2B5EF4-FFF2-40B4-BE49-F238E27FC236}">
                <a16:creationId xmlns:a16="http://schemas.microsoft.com/office/drawing/2014/main" id="{4396C7CF-60F0-6643-85E3-497A81B832D7}"/>
              </a:ext>
            </a:extLst>
          </p:cNvPr>
          <p:cNvSpPr>
            <a:spLocks noGrp="1"/>
          </p:cNvSpPr>
          <p:nvPr>
            <p:ph type="ftr" sz="quarter" idx="11"/>
          </p:nvPr>
        </p:nvSpPr>
        <p:spPr/>
        <p:txBody>
          <a:bodyPr/>
          <a:lstStyle/>
          <a:p>
            <a:r>
              <a:rPr lang="en-US"/>
              <a:t>For Discussion Purposes • Privileged and Confidential</a:t>
            </a:r>
          </a:p>
        </p:txBody>
      </p:sp>
      <p:sp>
        <p:nvSpPr>
          <p:cNvPr id="5" name="Slide Number Placeholder 4">
            <a:extLst>
              <a:ext uri="{FF2B5EF4-FFF2-40B4-BE49-F238E27FC236}">
                <a16:creationId xmlns:a16="http://schemas.microsoft.com/office/drawing/2014/main" id="{BBEA0636-3064-8F41-A856-5A5E366E3FFC}"/>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84494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65"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026"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26" b="0" i="0">
                <a:solidFill>
                  <a:schemeClr val="tx1"/>
                </a:solidFill>
                <a:latin typeface="Arial"/>
                <a:cs typeface="Arial"/>
              </a:defRPr>
            </a:lvl1pPr>
          </a:lstStyle>
          <a:p>
            <a:pPr marL="10860">
              <a:lnSpc>
                <a:spcPts val="1219"/>
              </a:lnSpc>
            </a:pPr>
            <a:r>
              <a:rPr lang="en-IN" spc="-4"/>
              <a:t>January</a:t>
            </a:r>
            <a:r>
              <a:rPr lang="en-IN" spc="-73"/>
              <a:t> </a:t>
            </a:r>
            <a:r>
              <a:rPr lang="en-IN" spc="-4"/>
              <a:t>2021</a:t>
            </a:r>
            <a:endParaRPr lang="en-IN" spc="-4" dirty="0"/>
          </a:p>
        </p:txBody>
      </p:sp>
      <p:sp>
        <p:nvSpPr>
          <p:cNvPr id="5" name="Holder 5"/>
          <p:cNvSpPr>
            <a:spLocks noGrp="1"/>
          </p:cNvSpPr>
          <p:nvPr>
            <p:ph type="dt" sz="half" idx="6"/>
          </p:nvPr>
        </p:nvSpPr>
        <p:spPr/>
        <p:txBody>
          <a:bodyPr lIns="0" tIns="0" rIns="0" bIns="0"/>
          <a:lstStyle>
            <a:lvl1pPr>
              <a:defRPr sz="1026" b="0" i="0">
                <a:solidFill>
                  <a:schemeClr val="tx1"/>
                </a:solidFill>
                <a:latin typeface="Arial"/>
                <a:cs typeface="Arial"/>
              </a:defRPr>
            </a:lvl1pPr>
          </a:lstStyle>
          <a:p>
            <a:pPr marL="10860">
              <a:lnSpc>
                <a:spcPts val="1219"/>
              </a:lnSpc>
            </a:pPr>
            <a:r>
              <a:rPr lang="en-IN"/>
              <a:t>TDS </a:t>
            </a:r>
            <a:r>
              <a:rPr lang="en-IN" spc="-4"/>
              <a:t>on capital gains including indirect</a:t>
            </a:r>
            <a:r>
              <a:rPr lang="en-IN" spc="-205"/>
              <a:t> </a:t>
            </a:r>
            <a:r>
              <a:rPr lang="en-IN"/>
              <a:t>transfer</a:t>
            </a:r>
            <a:endParaRPr lang="en-IN" dirty="0"/>
          </a:p>
        </p:txBody>
      </p:sp>
      <p:sp>
        <p:nvSpPr>
          <p:cNvPr id="6" name="Holder 6"/>
          <p:cNvSpPr>
            <a:spLocks noGrp="1"/>
          </p:cNvSpPr>
          <p:nvPr>
            <p:ph type="sldNum" sz="quarter" idx="7"/>
          </p:nvPr>
        </p:nvSpPr>
        <p:spPr/>
        <p:txBody>
          <a:bodyPr lIns="0" tIns="0" rIns="0" bIns="0"/>
          <a:lstStyle>
            <a:lvl1pPr>
              <a:defRPr sz="1026" b="0" i="0">
                <a:solidFill>
                  <a:schemeClr val="tx1"/>
                </a:solidFill>
                <a:latin typeface="Arial"/>
                <a:cs typeface="Arial"/>
              </a:defRPr>
            </a:lvl1pPr>
          </a:lstStyle>
          <a:p>
            <a:pPr marL="32579">
              <a:lnSpc>
                <a:spcPts val="1219"/>
              </a:lnSpc>
            </a:pPr>
            <a:fld id="{81D60167-4931-47E6-BA6A-407CBD079E47}" type="slidenum">
              <a:rPr lang="en-IN" spc="-4" smtClean="0"/>
              <a:pPr marL="32579">
                <a:lnSpc>
                  <a:spcPts val="1219"/>
                </a:lnSpc>
              </a:pPr>
              <a:t>‹#›</a:t>
            </a:fld>
            <a:endParaRPr lang="en-IN" spc="-4" dirty="0"/>
          </a:p>
        </p:txBody>
      </p:sp>
    </p:spTree>
    <p:extLst>
      <p:ext uri="{BB962C8B-B14F-4D97-AF65-F5344CB8AC3E}">
        <p14:creationId xmlns:p14="http://schemas.microsoft.com/office/powerpoint/2010/main" val="102662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0" i="0">
                <a:solidFill>
                  <a:srgbClr val="00338D"/>
                </a:solidFill>
                <a:latin typeface="Arial"/>
                <a:cs typeface="Arial"/>
              </a:defRPr>
            </a:lvl1pPr>
          </a:lstStyle>
          <a:p>
            <a:endParaRPr/>
          </a:p>
        </p:txBody>
      </p:sp>
      <p:sp>
        <p:nvSpPr>
          <p:cNvPr id="3" name="Holder 3"/>
          <p:cNvSpPr>
            <a:spLocks noGrp="1"/>
          </p:cNvSpPr>
          <p:nvPr>
            <p:ph sz="half" idx="2"/>
          </p:nvPr>
        </p:nvSpPr>
        <p:spPr>
          <a:xfrm>
            <a:off x="457200" y="1577340"/>
            <a:ext cx="397764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450" b="0" i="0">
                <a:solidFill>
                  <a:srgbClr val="A7A8A7"/>
                </a:solidFill>
                <a:latin typeface="Arial"/>
                <a:cs typeface="Arial"/>
              </a:defRPr>
            </a:lvl1pPr>
          </a:lstStyle>
          <a:p>
            <a:pPr marL="9525" marR="3810">
              <a:spcBef>
                <a:spcPts val="30"/>
              </a:spcBef>
            </a:pPr>
            <a:r>
              <a:rPr lang="en-IN"/>
              <a:t>© </a:t>
            </a:r>
            <a:r>
              <a:rPr lang="en-IN" spc="-4"/>
              <a:t>2020 KPMG </a:t>
            </a:r>
            <a:r>
              <a:rPr lang="en-IN" spc="-8"/>
              <a:t>Assurance </a:t>
            </a:r>
            <a:r>
              <a:rPr lang="en-IN" spc="-4"/>
              <a:t>and </a:t>
            </a:r>
            <a:r>
              <a:rPr lang="en-IN" spc="-8"/>
              <a:t>Consulting Services </a:t>
            </a:r>
            <a:r>
              <a:rPr lang="en-IN"/>
              <a:t>LLP, </a:t>
            </a:r>
            <a:r>
              <a:rPr lang="en-IN" spc="-4"/>
              <a:t>an </a:t>
            </a:r>
            <a:r>
              <a:rPr lang="en-IN" spc="-8"/>
              <a:t>Indian Limited Liability Partnership </a:t>
            </a:r>
            <a:r>
              <a:rPr lang="en-IN" spc="-4"/>
              <a:t>and a </a:t>
            </a:r>
            <a:r>
              <a:rPr lang="en-IN"/>
              <a:t>member </a:t>
            </a:r>
            <a:r>
              <a:rPr lang="en-IN" spc="-4"/>
              <a:t>firm </a:t>
            </a:r>
            <a:r>
              <a:rPr lang="en-IN"/>
              <a:t>of the </a:t>
            </a:r>
            <a:r>
              <a:rPr lang="en-IN" spc="-4"/>
              <a:t>KPMG </a:t>
            </a:r>
            <a:r>
              <a:rPr lang="en-IN" spc="-8"/>
              <a:t>network </a:t>
            </a:r>
            <a:r>
              <a:rPr lang="en-IN"/>
              <a:t>of </a:t>
            </a:r>
            <a:r>
              <a:rPr lang="en-IN" spc="-8"/>
              <a:t>independent </a:t>
            </a:r>
            <a:r>
              <a:rPr lang="en-IN"/>
              <a:t>member </a:t>
            </a:r>
            <a:r>
              <a:rPr lang="en-IN" spc="-4"/>
              <a:t>firms affiliated </a:t>
            </a:r>
            <a:r>
              <a:rPr lang="en-IN" spc="-8"/>
              <a:t>with </a:t>
            </a:r>
            <a:r>
              <a:rPr lang="en-IN" spc="-4"/>
              <a:t>KPMG </a:t>
            </a:r>
            <a:r>
              <a:rPr lang="en-IN" spc="-8"/>
              <a:t>International Cooperative ("KPMG </a:t>
            </a:r>
            <a:r>
              <a:rPr lang="en-IN" spc="109"/>
              <a:t> </a:t>
            </a:r>
            <a:r>
              <a:rPr lang="en-IN" spc="-8"/>
              <a:t>International"), </a:t>
            </a:r>
            <a:r>
              <a:rPr lang="en-IN" spc="-4"/>
              <a:t>a </a:t>
            </a:r>
            <a:r>
              <a:rPr lang="en-IN" spc="-8"/>
              <a:t>Swiss entity. All rights</a:t>
            </a:r>
            <a:r>
              <a:rPr lang="en-IN" spc="41"/>
              <a:t> </a:t>
            </a:r>
            <a:r>
              <a:rPr lang="en-IN" spc="-8"/>
              <a:t>reserved.</a:t>
            </a:r>
            <a:endParaRPr lang="en-IN" spc="-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4/29/2022</a:t>
            </a:fld>
            <a:endParaRPr lang="en-US"/>
          </a:p>
        </p:txBody>
      </p:sp>
      <p:sp>
        <p:nvSpPr>
          <p:cNvPr id="7" name="Holder 7"/>
          <p:cNvSpPr>
            <a:spLocks noGrp="1"/>
          </p:cNvSpPr>
          <p:nvPr>
            <p:ph type="sldNum" sz="quarter" idx="7"/>
          </p:nvPr>
        </p:nvSpPr>
        <p:spPr/>
        <p:txBody>
          <a:bodyPr lIns="0" tIns="0" rIns="0" bIns="0"/>
          <a:lstStyle>
            <a:lvl1pPr>
              <a:defRPr sz="750" b="0" i="0">
                <a:solidFill>
                  <a:srgbClr val="00338D"/>
                </a:solidFill>
                <a:latin typeface="Arial"/>
                <a:cs typeface="Arial"/>
              </a:defRPr>
            </a:lvl1pPr>
          </a:lstStyle>
          <a:p>
            <a:pPr marL="28575">
              <a:spcBef>
                <a:spcPts val="8"/>
              </a:spcBef>
            </a:pPr>
            <a:fld id="{81D60167-4931-47E6-BA6A-407CBD079E47}" type="slidenum">
              <a:rPr lang="en-IN" smtClean="0"/>
              <a:pPr marL="28575">
                <a:spcBef>
                  <a:spcPts val="8"/>
                </a:spcBef>
              </a:pPr>
              <a:t>‹#›</a:t>
            </a:fld>
            <a:endParaRPr lang="en-IN" dirty="0"/>
          </a:p>
        </p:txBody>
      </p:sp>
    </p:spTree>
    <p:extLst>
      <p:ext uri="{BB962C8B-B14F-4D97-AF65-F5344CB8AC3E}">
        <p14:creationId xmlns:p14="http://schemas.microsoft.com/office/powerpoint/2010/main" val="410853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D98B3-5658-8343-8894-617E25B8CCB4}"/>
              </a:ext>
            </a:extLst>
          </p:cNvPr>
          <p:cNvPicPr>
            <a:picLocks noChangeAspect="1"/>
          </p:cNvPicPr>
          <p:nvPr userDrawn="1"/>
        </p:nvPicPr>
        <p:blipFill>
          <a:blip r:embed="rId2"/>
          <a:stretch>
            <a:fillRect/>
          </a:stretch>
        </p:blipFill>
        <p:spPr>
          <a:xfrm>
            <a:off x="-1" y="-23528"/>
            <a:ext cx="9144000" cy="6858001"/>
          </a:xfrm>
          <a:prstGeom prst="rect">
            <a:avLst/>
          </a:prstGeom>
        </p:spPr>
      </p:pic>
      <p:sp>
        <p:nvSpPr>
          <p:cNvPr id="7" name="Footer Placeholder 4"/>
          <p:cNvSpPr>
            <a:spLocks noGrp="1"/>
          </p:cNvSpPr>
          <p:nvPr>
            <p:ph type="ftr" sz="quarter" idx="11"/>
          </p:nvPr>
        </p:nvSpPr>
        <p:spPr>
          <a:xfrm>
            <a:off x="750771" y="6360161"/>
            <a:ext cx="4863765" cy="365125"/>
          </a:xfrm>
        </p:spPr>
        <p:txBody>
          <a:bodyPr/>
          <a:lstStyle>
            <a:lvl1pPr>
              <a:defRPr>
                <a:solidFill>
                  <a:schemeClr val="tx1"/>
                </a:solidFill>
              </a:defRPr>
            </a:lvl1pPr>
          </a:lstStyle>
          <a:p>
            <a:pPr>
              <a:defRPr/>
            </a:pPr>
            <a:r>
              <a:rPr lang="en-US" dirty="0"/>
              <a:t>For Discussion Purposes • Privileged and Confidential</a:t>
            </a:r>
          </a:p>
        </p:txBody>
      </p:sp>
      <p:sp>
        <p:nvSpPr>
          <p:cNvPr id="9" name="Rectangle 8">
            <a:extLst>
              <a:ext uri="{FF2B5EF4-FFF2-40B4-BE49-F238E27FC236}">
                <a16:creationId xmlns:a16="http://schemas.microsoft.com/office/drawing/2014/main" id="{8FBE171F-F24F-4F46-B782-2DB0152CAC53}"/>
              </a:ext>
            </a:extLst>
          </p:cNvPr>
          <p:cNvSpPr/>
          <p:nvPr userDrawn="1"/>
        </p:nvSpPr>
        <p:spPr>
          <a:xfrm>
            <a:off x="1" y="5711438"/>
            <a:ext cx="9143999" cy="11636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BBB00D43-E4A8-354E-A05A-7E4B33115CF5}"/>
              </a:ext>
            </a:extLst>
          </p:cNvPr>
          <p:cNvSpPr txBox="1"/>
          <p:nvPr userDrawn="1"/>
        </p:nvSpPr>
        <p:spPr>
          <a:xfrm>
            <a:off x="125810" y="5818810"/>
            <a:ext cx="2618071" cy="1015663"/>
          </a:xfrm>
          <a:prstGeom prst="rect">
            <a:avLst/>
          </a:prstGeom>
          <a:noFill/>
        </p:spPr>
        <p:txBody>
          <a:bodyPr wrap="square" rtlCol="0">
            <a:spAutoFit/>
          </a:bodyPr>
          <a:lstStyle/>
          <a:p>
            <a:r>
              <a:rPr lang="en-US" sz="1200" dirty="0"/>
              <a:t>Aseem Chawla</a:t>
            </a:r>
          </a:p>
          <a:p>
            <a:r>
              <a:rPr lang="en-US" sz="1200" dirty="0"/>
              <a:t>ASC Legal, Solicitors and Advocates</a:t>
            </a:r>
          </a:p>
          <a:p>
            <a:r>
              <a:rPr lang="en-US" sz="1200" dirty="0"/>
              <a:t>aseem@aseemchawla.com</a:t>
            </a:r>
          </a:p>
          <a:p>
            <a:r>
              <a:rPr lang="en-US" sz="1200" dirty="0"/>
              <a:t>April 30, 2022</a:t>
            </a:r>
          </a:p>
          <a:p>
            <a:r>
              <a:rPr lang="en-US" sz="1200" dirty="0"/>
              <a:t>Nagpur</a:t>
            </a:r>
          </a:p>
        </p:txBody>
      </p:sp>
      <p:sp>
        <p:nvSpPr>
          <p:cNvPr id="11" name="TextBox 10">
            <a:extLst>
              <a:ext uri="{FF2B5EF4-FFF2-40B4-BE49-F238E27FC236}">
                <a16:creationId xmlns:a16="http://schemas.microsoft.com/office/drawing/2014/main" id="{90ADA829-BD17-B142-8E15-1B921796A27F}"/>
              </a:ext>
            </a:extLst>
          </p:cNvPr>
          <p:cNvSpPr txBox="1"/>
          <p:nvPr userDrawn="1"/>
        </p:nvSpPr>
        <p:spPr>
          <a:xfrm>
            <a:off x="7878874" y="6547746"/>
            <a:ext cx="1289402" cy="461665"/>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200" dirty="0"/>
              <a:t>© ASC Legal 2022 </a:t>
            </a:r>
          </a:p>
          <a:p>
            <a:pPr algn="r"/>
            <a:endParaRPr lang="en-US" sz="1200" dirty="0"/>
          </a:p>
        </p:txBody>
      </p:sp>
      <p:sp>
        <p:nvSpPr>
          <p:cNvPr id="16" name="Title 15">
            <a:extLst>
              <a:ext uri="{FF2B5EF4-FFF2-40B4-BE49-F238E27FC236}">
                <a16:creationId xmlns:a16="http://schemas.microsoft.com/office/drawing/2014/main" id="{2F2B872C-F0F9-044F-AFCF-2BB98598DD0B}"/>
              </a:ext>
            </a:extLst>
          </p:cNvPr>
          <p:cNvSpPr>
            <a:spLocks noGrp="1"/>
          </p:cNvSpPr>
          <p:nvPr>
            <p:ph type="title"/>
          </p:nvPr>
        </p:nvSpPr>
        <p:spPr>
          <a:xfrm>
            <a:off x="1203286" y="3145219"/>
            <a:ext cx="6737425" cy="1163676"/>
          </a:xfrm>
        </p:spPr>
        <p:txBody>
          <a:bodyPr/>
          <a:lstStyle/>
          <a:p>
            <a:r>
              <a:rPr lang="en-US"/>
              <a:t>Click to edit Master title style</a:t>
            </a:r>
            <a:endParaRPr lang="en-US" dirty="0"/>
          </a:p>
        </p:txBody>
      </p:sp>
      <p:pic>
        <p:nvPicPr>
          <p:cNvPr id="20" name="Picture 19">
            <a:extLst>
              <a:ext uri="{FF2B5EF4-FFF2-40B4-BE49-F238E27FC236}">
                <a16:creationId xmlns:a16="http://schemas.microsoft.com/office/drawing/2014/main" id="{238E3E89-CE06-A940-A6B2-F9F02AB769ED}"/>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45000"/>
                    </a14:imgEffect>
                    <a14:imgEffect>
                      <a14:brightnessContrast bright="-17000" contrast="59000"/>
                    </a14:imgEffect>
                  </a14:imgLayer>
                </a14:imgProps>
              </a:ext>
            </a:extLst>
          </a:blip>
          <a:stretch>
            <a:fillRect/>
          </a:stretch>
        </p:blipFill>
        <p:spPr>
          <a:xfrm>
            <a:off x="6471920" y="267872"/>
            <a:ext cx="2315034" cy="2386167"/>
          </a:xfrm>
          <a:prstGeom prst="rect">
            <a:avLst/>
          </a:prstGeom>
        </p:spPr>
      </p:pic>
      <p:cxnSp>
        <p:nvCxnSpPr>
          <p:cNvPr id="22" name="Straight Connector 21">
            <a:extLst>
              <a:ext uri="{FF2B5EF4-FFF2-40B4-BE49-F238E27FC236}">
                <a16:creationId xmlns:a16="http://schemas.microsoft.com/office/drawing/2014/main" id="{73D8270D-2C3B-B043-822D-0BCD70A9FA7E}"/>
              </a:ext>
            </a:extLst>
          </p:cNvPr>
          <p:cNvCxnSpPr>
            <a:cxnSpLocks/>
          </p:cNvCxnSpPr>
          <p:nvPr userDrawn="1"/>
        </p:nvCxnSpPr>
        <p:spPr>
          <a:xfrm flipV="1">
            <a:off x="-1" y="3145219"/>
            <a:ext cx="9144001" cy="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F63AA88A-49B8-8B46-AFAD-EEDB7CA668B3}"/>
              </a:ext>
            </a:extLst>
          </p:cNvPr>
          <p:cNvCxnSpPr>
            <a:cxnSpLocks/>
          </p:cNvCxnSpPr>
          <p:nvPr userDrawn="1"/>
        </p:nvCxnSpPr>
        <p:spPr>
          <a:xfrm>
            <a:off x="-1" y="4282777"/>
            <a:ext cx="914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834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CCBA09-A0FE-3B4C-9189-5C385EF74442}"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B860DFD4-34BE-F946-B2D5-E574CA2231E3}" type="slidenum">
              <a:rPr lang="en-US"/>
              <a:pPr>
                <a:defRPr/>
              </a:pPr>
              <a:t>‹#›</a:t>
            </a:fld>
            <a:endParaRPr lang="en-US"/>
          </a:p>
        </p:txBody>
      </p:sp>
    </p:spTree>
    <p:extLst>
      <p:ext uri="{BB962C8B-B14F-4D97-AF65-F5344CB8AC3E}">
        <p14:creationId xmlns:p14="http://schemas.microsoft.com/office/powerpoint/2010/main" val="3296436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DBF8A7-A9EF-4F44-ABA1-081E8D369441}"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721BFA64-C35F-7C45-B552-E9A05DEB0095}" type="slidenum">
              <a:rPr lang="en-US"/>
              <a:pPr>
                <a:defRPr/>
              </a:pPr>
              <a:t>‹#›</a:t>
            </a:fld>
            <a:endParaRPr lang="en-US"/>
          </a:p>
        </p:txBody>
      </p:sp>
    </p:spTree>
    <p:extLst>
      <p:ext uri="{BB962C8B-B14F-4D97-AF65-F5344CB8AC3E}">
        <p14:creationId xmlns:p14="http://schemas.microsoft.com/office/powerpoint/2010/main" val="18265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4B5E6D-6925-8844-BF58-24535AC05E35}"/>
              </a:ext>
            </a:extLst>
          </p:cNvPr>
          <p:cNvPicPr>
            <a:picLocks noChangeAspect="1"/>
          </p:cNvPicPr>
          <p:nvPr userDrawn="1"/>
        </p:nvPicPr>
        <p:blipFill>
          <a:blip r:embed="rId2"/>
          <a:stretch>
            <a:fillRect/>
          </a:stretch>
        </p:blipFill>
        <p:spPr>
          <a:xfrm>
            <a:off x="-9630" y="0"/>
            <a:ext cx="9153625" cy="6858000"/>
          </a:xfrm>
          <a:prstGeom prst="rect">
            <a:avLst/>
          </a:prstGeom>
        </p:spPr>
      </p:pic>
      <p:sp>
        <p:nvSpPr>
          <p:cNvPr id="5" name="Slide Number Placeholder 3"/>
          <p:cNvSpPr>
            <a:spLocks noGrp="1"/>
          </p:cNvSpPr>
          <p:nvPr>
            <p:ph type="sldNum" sz="quarter" idx="12"/>
          </p:nvPr>
        </p:nvSpPr>
        <p:spPr/>
        <p:txBody>
          <a:bodyPr/>
          <a:lstStyle>
            <a:lvl1pPr>
              <a:defRPr/>
            </a:lvl1pPr>
          </a:lstStyle>
          <a:p>
            <a:pPr>
              <a:defRPr/>
            </a:pPr>
            <a:fld id="{7B7D097A-1367-9343-9F9F-1BEA1F9EAC66}" type="slidenum">
              <a:rPr lang="en-US"/>
              <a:pPr>
                <a:defRPr/>
              </a:pPr>
              <a:t>‹#›</a:t>
            </a:fld>
            <a:endParaRPr lang="en-US"/>
          </a:p>
        </p:txBody>
      </p:sp>
      <p:pic>
        <p:nvPicPr>
          <p:cNvPr id="9" name="Picture 8">
            <a:extLst>
              <a:ext uri="{FF2B5EF4-FFF2-40B4-BE49-F238E27FC236}">
                <a16:creationId xmlns:a16="http://schemas.microsoft.com/office/drawing/2014/main" id="{B84912D2-94A7-CE48-854C-2A1367F3A93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42000"/>
                    </a14:imgEffect>
                    <a14:imgEffect>
                      <a14:brightnessContrast bright="-11000" contrast="52000"/>
                    </a14:imgEffect>
                  </a14:imgLayer>
                </a14:imgProps>
              </a:ext>
            </a:extLst>
          </a:blip>
          <a:stretch>
            <a:fillRect/>
          </a:stretch>
        </p:blipFill>
        <p:spPr>
          <a:xfrm>
            <a:off x="2441985" y="508334"/>
            <a:ext cx="4260030" cy="4390925"/>
          </a:xfrm>
          <a:prstGeom prst="rect">
            <a:avLst/>
          </a:prstGeom>
        </p:spPr>
      </p:pic>
      <p:sp>
        <p:nvSpPr>
          <p:cNvPr id="10" name="TextBox 9">
            <a:extLst>
              <a:ext uri="{FF2B5EF4-FFF2-40B4-BE49-F238E27FC236}">
                <a16:creationId xmlns:a16="http://schemas.microsoft.com/office/drawing/2014/main" id="{FA6242FE-1E50-BF4B-83DE-14A1C24D0DD4}"/>
              </a:ext>
            </a:extLst>
          </p:cNvPr>
          <p:cNvSpPr txBox="1"/>
          <p:nvPr userDrawn="1"/>
        </p:nvSpPr>
        <p:spPr>
          <a:xfrm>
            <a:off x="1063586" y="5582360"/>
            <a:ext cx="7007191" cy="646331"/>
          </a:xfrm>
          <a:prstGeom prst="rect">
            <a:avLst/>
          </a:prstGeom>
          <a:noFill/>
        </p:spPr>
        <p:txBody>
          <a:bodyPr wrap="square" rtlCol="0">
            <a:spAutoFit/>
          </a:bodyPr>
          <a:lstStyle/>
          <a:p>
            <a:pPr algn="just"/>
            <a:r>
              <a:rPr lang="en-US" sz="1200" i="1" dirty="0"/>
              <a:t>NOTE: This presentation is for discussion and general guidance purposes, prepared on the basis of information available. It </a:t>
            </a:r>
            <a:r>
              <a:rPr lang="en-US" sz="1200" i="1" dirty="0">
                <a:solidFill>
                  <a:schemeClr val="tx1"/>
                </a:solidFill>
              </a:rPr>
              <a:t>may not be used </a:t>
            </a:r>
            <a:r>
              <a:rPr lang="en-US" sz="1200" i="1" dirty="0"/>
              <a:t>for any other purpose, or distributed to any other party, without seeking our prior written consent. No party should rely on this presentation without taking necessary prior professional advice</a:t>
            </a:r>
          </a:p>
        </p:txBody>
      </p:sp>
      <p:sp>
        <p:nvSpPr>
          <p:cNvPr id="14" name="TextBox 13">
            <a:extLst>
              <a:ext uri="{FF2B5EF4-FFF2-40B4-BE49-F238E27FC236}">
                <a16:creationId xmlns:a16="http://schemas.microsoft.com/office/drawing/2014/main" id="{6EAA7E21-E598-F44B-A945-EAD448B642EF}"/>
              </a:ext>
            </a:extLst>
          </p:cNvPr>
          <p:cNvSpPr txBox="1"/>
          <p:nvPr userDrawn="1"/>
        </p:nvSpPr>
        <p:spPr>
          <a:xfrm>
            <a:off x="1063586" y="5130594"/>
            <a:ext cx="7007191" cy="292388"/>
          </a:xfrm>
          <a:prstGeom prst="rect">
            <a:avLst/>
          </a:prstGeom>
          <a:noFill/>
        </p:spPr>
        <p:txBody>
          <a:bodyPr wrap="square" rtlCol="0">
            <a:spAutoFit/>
          </a:bodyPr>
          <a:lstStyle/>
          <a:p>
            <a:r>
              <a:rPr lang="en-US" sz="1300" b="0" i="0" dirty="0">
                <a:latin typeface="+mn-lt"/>
              </a:rPr>
              <a:t>Acknowledgements:</a:t>
            </a:r>
          </a:p>
        </p:txBody>
      </p:sp>
      <p:sp>
        <p:nvSpPr>
          <p:cNvPr id="3" name="Text Placeholder 2">
            <a:extLst>
              <a:ext uri="{FF2B5EF4-FFF2-40B4-BE49-F238E27FC236}">
                <a16:creationId xmlns:a16="http://schemas.microsoft.com/office/drawing/2014/main" id="{3B7673F4-5CA6-1340-82EA-E7ECE7E52E76}"/>
              </a:ext>
            </a:extLst>
          </p:cNvPr>
          <p:cNvSpPr>
            <a:spLocks noGrp="1"/>
          </p:cNvSpPr>
          <p:nvPr>
            <p:ph type="body" sz="quarter" idx="13"/>
          </p:nvPr>
        </p:nvSpPr>
        <p:spPr>
          <a:xfrm>
            <a:off x="2579874" y="5169094"/>
            <a:ext cx="2935404" cy="388579"/>
          </a:xfrm>
        </p:spPr>
        <p:txBody>
          <a:bodyPr/>
          <a:lstStyle>
            <a:lvl1pPr>
              <a:buNone/>
              <a:defRPr sz="1300"/>
            </a:lvl1pPr>
          </a:lstStyle>
          <a:p>
            <a:pPr lvl="0"/>
            <a:r>
              <a:rPr lang="en-US"/>
              <a:t>Click to edit Master text styles</a:t>
            </a:r>
          </a:p>
        </p:txBody>
      </p:sp>
    </p:spTree>
    <p:extLst>
      <p:ext uri="{BB962C8B-B14F-4D97-AF65-F5344CB8AC3E}">
        <p14:creationId xmlns:p14="http://schemas.microsoft.com/office/powerpoint/2010/main" val="1800702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760BC6-A28D-B641-B0A4-BAEEEE52ACEE}" type="datetime1">
              <a:rPr lang="en-IN" smtClean="0"/>
              <a:t>29-04-2022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7" name="Slide Number Placeholder 5"/>
          <p:cNvSpPr>
            <a:spLocks noGrp="1"/>
          </p:cNvSpPr>
          <p:nvPr>
            <p:ph type="sldNum" sz="quarter" idx="12"/>
          </p:nvPr>
        </p:nvSpPr>
        <p:spPr/>
        <p:txBody>
          <a:bodyPr/>
          <a:lstStyle>
            <a:lvl1pPr>
              <a:defRPr/>
            </a:lvl1pPr>
          </a:lstStyle>
          <a:p>
            <a:pPr>
              <a:defRPr/>
            </a:pPr>
            <a:fld id="{F54DB4DC-D71B-F944-9274-11179B414B66}" type="slidenum">
              <a:rPr lang="en-US"/>
              <a:pPr>
                <a:defRPr/>
              </a:pPr>
              <a:t>‹#›</a:t>
            </a:fld>
            <a:endParaRPr lang="en-US"/>
          </a:p>
        </p:txBody>
      </p:sp>
    </p:spTree>
    <p:extLst>
      <p:ext uri="{BB962C8B-B14F-4D97-AF65-F5344CB8AC3E}">
        <p14:creationId xmlns:p14="http://schemas.microsoft.com/office/powerpoint/2010/main" val="4044703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64EC1B-6E7D-5642-B83A-C9F0E3B48B92}" type="datetime1">
              <a:rPr lang="en-IN" smtClean="0"/>
              <a:t>29-04-2022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9" name="Slide Number Placeholder 5"/>
          <p:cNvSpPr>
            <a:spLocks noGrp="1"/>
          </p:cNvSpPr>
          <p:nvPr>
            <p:ph type="sldNum" sz="quarter" idx="12"/>
          </p:nvPr>
        </p:nvSpPr>
        <p:spPr/>
        <p:txBody>
          <a:bodyPr/>
          <a:lstStyle>
            <a:lvl1pPr>
              <a:defRPr/>
            </a:lvl1pPr>
          </a:lstStyle>
          <a:p>
            <a:pPr>
              <a:defRPr/>
            </a:pPr>
            <a:fld id="{4E20F20A-D207-0740-B363-24DCD5457E06}" type="slidenum">
              <a:rPr lang="en-US"/>
              <a:pPr>
                <a:defRPr/>
              </a:pPr>
              <a:t>‹#›</a:t>
            </a:fld>
            <a:endParaRPr lang="en-US"/>
          </a:p>
        </p:txBody>
      </p:sp>
    </p:spTree>
    <p:extLst>
      <p:ext uri="{BB962C8B-B14F-4D97-AF65-F5344CB8AC3E}">
        <p14:creationId xmlns:p14="http://schemas.microsoft.com/office/powerpoint/2010/main" val="1111011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998E2D-B8D3-D841-893A-B461DB7ADCEA}" type="datetime1">
              <a:rPr lang="en-IN" smtClean="0"/>
              <a:t>29-04-2022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5" name="Slide Number Placeholder 5"/>
          <p:cNvSpPr>
            <a:spLocks noGrp="1"/>
          </p:cNvSpPr>
          <p:nvPr>
            <p:ph type="sldNum" sz="quarter" idx="12"/>
          </p:nvPr>
        </p:nvSpPr>
        <p:spPr/>
        <p:txBody>
          <a:bodyPr/>
          <a:lstStyle>
            <a:lvl1pPr>
              <a:defRPr/>
            </a:lvl1pPr>
          </a:lstStyle>
          <a:p>
            <a:pPr>
              <a:defRPr/>
            </a:pPr>
            <a:fld id="{4B392385-A351-7846-907A-B9610C61C410}" type="slidenum">
              <a:rPr lang="en-US"/>
              <a:pPr>
                <a:defRPr/>
              </a:pPr>
              <a:t>‹#›</a:t>
            </a:fld>
            <a:endParaRPr lang="en-US"/>
          </a:p>
        </p:txBody>
      </p:sp>
    </p:spTree>
    <p:extLst>
      <p:ext uri="{BB962C8B-B14F-4D97-AF65-F5344CB8AC3E}">
        <p14:creationId xmlns:p14="http://schemas.microsoft.com/office/powerpoint/2010/main" val="4071394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2EBFCF-0033-854F-BBC7-E74E1FF81309}" type="datetime1">
              <a:rPr lang="en-IN" smtClean="0"/>
              <a:t>29-04-2022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7" name="Slide Number Placeholder 5"/>
          <p:cNvSpPr>
            <a:spLocks noGrp="1"/>
          </p:cNvSpPr>
          <p:nvPr>
            <p:ph type="sldNum" sz="quarter" idx="12"/>
          </p:nvPr>
        </p:nvSpPr>
        <p:spPr/>
        <p:txBody>
          <a:bodyPr/>
          <a:lstStyle>
            <a:lvl1pPr>
              <a:defRPr/>
            </a:lvl1pPr>
          </a:lstStyle>
          <a:p>
            <a:pPr>
              <a:defRPr/>
            </a:pPr>
            <a:fld id="{A52C5504-6DAF-9A45-8A12-6F0251BBEF10}" type="slidenum">
              <a:rPr lang="en-US"/>
              <a:pPr>
                <a:defRPr/>
              </a:pPr>
              <a:t>‹#›</a:t>
            </a:fld>
            <a:endParaRPr lang="en-US"/>
          </a:p>
        </p:txBody>
      </p:sp>
    </p:spTree>
    <p:extLst>
      <p:ext uri="{BB962C8B-B14F-4D97-AF65-F5344CB8AC3E}">
        <p14:creationId xmlns:p14="http://schemas.microsoft.com/office/powerpoint/2010/main" val="263705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2C671F-C0DD-0040-9147-9C604343BFC3}" type="datetime1">
              <a:rPr lang="en-IN" smtClean="0"/>
              <a:t>29-04-2022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7" name="Slide Number Placeholder 5"/>
          <p:cNvSpPr>
            <a:spLocks noGrp="1"/>
          </p:cNvSpPr>
          <p:nvPr>
            <p:ph type="sldNum" sz="quarter" idx="12"/>
          </p:nvPr>
        </p:nvSpPr>
        <p:spPr/>
        <p:txBody>
          <a:bodyPr/>
          <a:lstStyle>
            <a:lvl1pPr>
              <a:defRPr/>
            </a:lvl1pPr>
          </a:lstStyle>
          <a:p>
            <a:pPr>
              <a:defRPr/>
            </a:pPr>
            <a:fld id="{F9C3CA9E-52C9-B04E-B6EB-C5DC594530E4}" type="slidenum">
              <a:rPr lang="en-US"/>
              <a:pPr>
                <a:defRPr/>
              </a:pPr>
              <a:t>‹#›</a:t>
            </a:fld>
            <a:endParaRPr lang="en-US"/>
          </a:p>
        </p:txBody>
      </p:sp>
    </p:spTree>
    <p:extLst>
      <p:ext uri="{BB962C8B-B14F-4D97-AF65-F5344CB8AC3E}">
        <p14:creationId xmlns:p14="http://schemas.microsoft.com/office/powerpoint/2010/main" val="385799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D367E8-D6EC-E746-BCBD-8B26B81E33D0}"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23F096B3-976A-B149-8AF2-18BF7A198478}" type="slidenum">
              <a:rPr lang="en-US"/>
              <a:pPr>
                <a:defRPr/>
              </a:pPr>
              <a:t>‹#›</a:t>
            </a:fld>
            <a:endParaRPr lang="en-US"/>
          </a:p>
        </p:txBody>
      </p:sp>
    </p:spTree>
    <p:extLst>
      <p:ext uri="{BB962C8B-B14F-4D97-AF65-F5344CB8AC3E}">
        <p14:creationId xmlns:p14="http://schemas.microsoft.com/office/powerpoint/2010/main" val="3781593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35003-C47D-F242-AEC6-AFB126D523F2}"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E36EB6EF-9C84-2D4E-BBEF-20313667CCF3}" type="slidenum">
              <a:rPr lang="en-US"/>
              <a:pPr>
                <a:defRPr/>
              </a:pPr>
              <a:t>‹#›</a:t>
            </a:fld>
            <a:endParaRPr lang="en-US"/>
          </a:p>
        </p:txBody>
      </p:sp>
    </p:spTree>
    <p:extLst>
      <p:ext uri="{BB962C8B-B14F-4D97-AF65-F5344CB8AC3E}">
        <p14:creationId xmlns:p14="http://schemas.microsoft.com/office/powerpoint/2010/main" val="1615949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762E55-EE8D-8E43-A6FC-974697B70ECB}"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E0EBE7DE-704F-5A44-A8CB-D6C946FDD1DC}" type="slidenum">
              <a:rPr lang="en-US"/>
              <a:pPr>
                <a:defRPr/>
              </a:pPr>
              <a:t>‹#›</a:t>
            </a:fld>
            <a:endParaRPr lang="en-US"/>
          </a:p>
        </p:txBody>
      </p:sp>
    </p:spTree>
    <p:extLst>
      <p:ext uri="{BB962C8B-B14F-4D97-AF65-F5344CB8AC3E}">
        <p14:creationId xmlns:p14="http://schemas.microsoft.com/office/powerpoint/2010/main" val="3600308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3CCBA09-A0FE-3B4C-9189-5C385EF74442}"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B860DFD4-34BE-F946-B2D5-E574CA2231E3}" type="slidenum">
              <a:rPr lang="en-US"/>
              <a:pPr>
                <a:defRPr/>
              </a:pPr>
              <a:t>‹#›</a:t>
            </a:fld>
            <a:endParaRPr lang="en-US"/>
          </a:p>
        </p:txBody>
      </p:sp>
    </p:spTree>
    <p:extLst>
      <p:ext uri="{BB962C8B-B14F-4D97-AF65-F5344CB8AC3E}">
        <p14:creationId xmlns:p14="http://schemas.microsoft.com/office/powerpoint/2010/main" val="1096330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1DBF8A7-A9EF-4F44-ABA1-081E8D369441}"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721BFA64-C35F-7C45-B552-E9A05DEB0095}" type="slidenum">
              <a:rPr lang="en-US"/>
              <a:pPr>
                <a:defRPr/>
              </a:pPr>
              <a:t>‹#›</a:t>
            </a:fld>
            <a:endParaRPr lang="en-US"/>
          </a:p>
        </p:txBody>
      </p:sp>
    </p:spTree>
    <p:extLst>
      <p:ext uri="{BB962C8B-B14F-4D97-AF65-F5344CB8AC3E}">
        <p14:creationId xmlns:p14="http://schemas.microsoft.com/office/powerpoint/2010/main" val="271044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47EB-0630-B54E-9E33-4E1FA27E8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610670-2BF6-5D43-A3B6-483799EB816C}"/>
              </a:ext>
            </a:extLst>
          </p:cNvPr>
          <p:cNvSpPr>
            <a:spLocks noGrp="1"/>
          </p:cNvSpPr>
          <p:nvPr>
            <p:ph type="dt" sz="half" idx="10"/>
          </p:nvPr>
        </p:nvSpPr>
        <p:spPr/>
        <p:txBody>
          <a:bodyPr/>
          <a:lstStyle/>
          <a:p>
            <a:fld id="{A8214AEE-49A9-744E-A01F-2B11F05D6B9D}" type="datetime1">
              <a:rPr lang="en-IN" smtClean="0"/>
              <a:t>29-04-2022</a:t>
            </a:fld>
            <a:endParaRPr lang="en-US"/>
          </a:p>
        </p:txBody>
      </p:sp>
      <p:sp>
        <p:nvSpPr>
          <p:cNvPr id="4" name="Footer Placeholder 3">
            <a:extLst>
              <a:ext uri="{FF2B5EF4-FFF2-40B4-BE49-F238E27FC236}">
                <a16:creationId xmlns:a16="http://schemas.microsoft.com/office/drawing/2014/main" id="{40182833-7ADB-0547-B6B3-8A9CF4F2415A}"/>
              </a:ext>
            </a:extLst>
          </p:cNvPr>
          <p:cNvSpPr>
            <a:spLocks noGrp="1"/>
          </p:cNvSpPr>
          <p:nvPr>
            <p:ph type="ftr" sz="quarter" idx="11"/>
          </p:nvPr>
        </p:nvSpPr>
        <p:spPr/>
        <p:txBody>
          <a:bodyPr/>
          <a:lstStyle/>
          <a:p>
            <a:r>
              <a:rPr lang="en-US"/>
              <a:t>For Discussion Purposes • Privileged and Confidential</a:t>
            </a:r>
          </a:p>
        </p:txBody>
      </p:sp>
      <p:sp>
        <p:nvSpPr>
          <p:cNvPr id="5" name="Slide Number Placeholder 4">
            <a:extLst>
              <a:ext uri="{FF2B5EF4-FFF2-40B4-BE49-F238E27FC236}">
                <a16:creationId xmlns:a16="http://schemas.microsoft.com/office/drawing/2014/main" id="{370AC6E2-210C-4749-B2DD-8DB59461A54C}"/>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132039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8760BC6-A28D-B641-B0A4-BAEEEE52ACEE}" type="datetime1">
              <a:rPr lang="en-IN" smtClean="0"/>
              <a:t>29-04-2022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7" name="Slide Number Placeholder 5"/>
          <p:cNvSpPr>
            <a:spLocks noGrp="1"/>
          </p:cNvSpPr>
          <p:nvPr>
            <p:ph type="sldNum" sz="quarter" idx="12"/>
          </p:nvPr>
        </p:nvSpPr>
        <p:spPr/>
        <p:txBody>
          <a:bodyPr/>
          <a:lstStyle>
            <a:lvl1pPr>
              <a:defRPr/>
            </a:lvl1pPr>
          </a:lstStyle>
          <a:p>
            <a:pPr>
              <a:defRPr/>
            </a:pPr>
            <a:fld id="{F54DB4DC-D71B-F944-9274-11179B414B66}" type="slidenum">
              <a:rPr lang="en-US"/>
              <a:pPr>
                <a:defRPr/>
              </a:pPr>
              <a:t>‹#›</a:t>
            </a:fld>
            <a:endParaRPr lang="en-US"/>
          </a:p>
        </p:txBody>
      </p:sp>
    </p:spTree>
    <p:extLst>
      <p:ext uri="{BB962C8B-B14F-4D97-AF65-F5344CB8AC3E}">
        <p14:creationId xmlns:p14="http://schemas.microsoft.com/office/powerpoint/2010/main" val="455370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764EC1B-6E7D-5642-B83A-C9F0E3B48B92}" type="datetime1">
              <a:rPr lang="en-IN" smtClean="0"/>
              <a:t>29-04-2022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9" name="Slide Number Placeholder 5"/>
          <p:cNvSpPr>
            <a:spLocks noGrp="1"/>
          </p:cNvSpPr>
          <p:nvPr>
            <p:ph type="sldNum" sz="quarter" idx="12"/>
          </p:nvPr>
        </p:nvSpPr>
        <p:spPr/>
        <p:txBody>
          <a:bodyPr/>
          <a:lstStyle>
            <a:lvl1pPr>
              <a:defRPr/>
            </a:lvl1pPr>
          </a:lstStyle>
          <a:p>
            <a:pPr>
              <a:defRPr/>
            </a:pPr>
            <a:fld id="{4E20F20A-D207-0740-B363-24DCD5457E06}" type="slidenum">
              <a:rPr lang="en-US"/>
              <a:pPr>
                <a:defRPr/>
              </a:pPr>
              <a:t>‹#›</a:t>
            </a:fld>
            <a:endParaRPr lang="en-US"/>
          </a:p>
        </p:txBody>
      </p:sp>
    </p:spTree>
    <p:extLst>
      <p:ext uri="{BB962C8B-B14F-4D97-AF65-F5344CB8AC3E}">
        <p14:creationId xmlns:p14="http://schemas.microsoft.com/office/powerpoint/2010/main" val="2626216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998E2D-B8D3-D841-893A-B461DB7ADCEA}" type="datetime1">
              <a:rPr lang="en-IN" smtClean="0"/>
              <a:t>29-04-2022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5" name="Slide Number Placeholder 5"/>
          <p:cNvSpPr>
            <a:spLocks noGrp="1"/>
          </p:cNvSpPr>
          <p:nvPr>
            <p:ph type="sldNum" sz="quarter" idx="12"/>
          </p:nvPr>
        </p:nvSpPr>
        <p:spPr/>
        <p:txBody>
          <a:bodyPr/>
          <a:lstStyle>
            <a:lvl1pPr>
              <a:defRPr/>
            </a:lvl1pPr>
          </a:lstStyle>
          <a:p>
            <a:pPr>
              <a:defRPr/>
            </a:pPr>
            <a:fld id="{4B392385-A351-7846-907A-B9610C61C410}" type="slidenum">
              <a:rPr lang="en-US"/>
              <a:pPr>
                <a:defRPr/>
              </a:pPr>
              <a:t>‹#›</a:t>
            </a:fld>
            <a:endParaRPr lang="en-US"/>
          </a:p>
        </p:txBody>
      </p:sp>
    </p:spTree>
    <p:extLst>
      <p:ext uri="{BB962C8B-B14F-4D97-AF65-F5344CB8AC3E}">
        <p14:creationId xmlns:p14="http://schemas.microsoft.com/office/powerpoint/2010/main" val="1801891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end-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F637DBD2-055C-2842-A2BD-F619E1B5C6F2}" type="datetime1">
              <a:rPr lang="en-IN" smtClean="0"/>
              <a:t>29-04-2022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5" name="Slide Number Placeholder 3"/>
          <p:cNvSpPr>
            <a:spLocks noGrp="1"/>
          </p:cNvSpPr>
          <p:nvPr>
            <p:ph type="sldNum" sz="quarter" idx="12"/>
          </p:nvPr>
        </p:nvSpPr>
        <p:spPr/>
        <p:txBody>
          <a:bodyPr/>
          <a:lstStyle>
            <a:lvl1pPr>
              <a:defRPr/>
            </a:lvl1pPr>
          </a:lstStyle>
          <a:p>
            <a:pPr>
              <a:defRPr/>
            </a:pPr>
            <a:fld id="{7B7D097A-1367-9343-9F9F-1BEA1F9EAC66}" type="slidenum">
              <a:rPr lang="en-US"/>
              <a:pPr>
                <a:defRPr/>
              </a:pPr>
              <a:t>‹#›</a:t>
            </a:fld>
            <a:endParaRPr lang="en-US"/>
          </a:p>
        </p:txBody>
      </p:sp>
    </p:spTree>
    <p:extLst>
      <p:ext uri="{BB962C8B-B14F-4D97-AF65-F5344CB8AC3E}">
        <p14:creationId xmlns:p14="http://schemas.microsoft.com/office/powerpoint/2010/main" val="1309972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GB"/>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F2EBFCF-0033-854F-BBC7-E74E1FF81309}" type="datetime1">
              <a:rPr lang="en-IN" smtClean="0"/>
              <a:t>29-04-2022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7" name="Slide Number Placeholder 5"/>
          <p:cNvSpPr>
            <a:spLocks noGrp="1"/>
          </p:cNvSpPr>
          <p:nvPr>
            <p:ph type="sldNum" sz="quarter" idx="12"/>
          </p:nvPr>
        </p:nvSpPr>
        <p:spPr/>
        <p:txBody>
          <a:bodyPr/>
          <a:lstStyle>
            <a:lvl1pPr>
              <a:defRPr/>
            </a:lvl1pPr>
          </a:lstStyle>
          <a:p>
            <a:pPr>
              <a:defRPr/>
            </a:pPr>
            <a:fld id="{A52C5504-6DAF-9A45-8A12-6F0251BBEF10}" type="slidenum">
              <a:rPr lang="en-US"/>
              <a:pPr>
                <a:defRPr/>
              </a:pPr>
              <a:t>‹#›</a:t>
            </a:fld>
            <a:endParaRPr lang="en-US"/>
          </a:p>
        </p:txBody>
      </p:sp>
    </p:spTree>
    <p:extLst>
      <p:ext uri="{BB962C8B-B14F-4D97-AF65-F5344CB8AC3E}">
        <p14:creationId xmlns:p14="http://schemas.microsoft.com/office/powerpoint/2010/main" val="1929189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92C671F-C0DD-0040-9147-9C604343BFC3}" type="datetime1">
              <a:rPr lang="en-IN" smtClean="0"/>
              <a:t>29-04-2022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7" name="Slide Number Placeholder 5"/>
          <p:cNvSpPr>
            <a:spLocks noGrp="1"/>
          </p:cNvSpPr>
          <p:nvPr>
            <p:ph type="sldNum" sz="quarter" idx="12"/>
          </p:nvPr>
        </p:nvSpPr>
        <p:spPr/>
        <p:txBody>
          <a:bodyPr/>
          <a:lstStyle>
            <a:lvl1pPr>
              <a:defRPr/>
            </a:lvl1pPr>
          </a:lstStyle>
          <a:p>
            <a:pPr>
              <a:defRPr/>
            </a:pPr>
            <a:fld id="{F9C3CA9E-52C9-B04E-B6EB-C5DC594530E4}" type="slidenum">
              <a:rPr lang="en-US"/>
              <a:pPr>
                <a:defRPr/>
              </a:pPr>
              <a:t>‹#›</a:t>
            </a:fld>
            <a:endParaRPr lang="en-US"/>
          </a:p>
        </p:txBody>
      </p:sp>
    </p:spTree>
    <p:extLst>
      <p:ext uri="{BB962C8B-B14F-4D97-AF65-F5344CB8AC3E}">
        <p14:creationId xmlns:p14="http://schemas.microsoft.com/office/powerpoint/2010/main" val="86820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D367E8-D6EC-E746-BCBD-8B26B81E33D0}"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23F096B3-976A-B149-8AF2-18BF7A198478}" type="slidenum">
              <a:rPr lang="en-US"/>
              <a:pPr>
                <a:defRPr/>
              </a:pPr>
              <a:t>‹#›</a:t>
            </a:fld>
            <a:endParaRPr lang="en-US"/>
          </a:p>
        </p:txBody>
      </p:sp>
    </p:spTree>
    <p:extLst>
      <p:ext uri="{BB962C8B-B14F-4D97-AF65-F5344CB8AC3E}">
        <p14:creationId xmlns:p14="http://schemas.microsoft.com/office/powerpoint/2010/main" val="1179973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6F35003-C47D-F242-AEC6-AFB126D523F2}" type="datetime1">
              <a:rPr lang="en-IN" smtClean="0"/>
              <a:t>29-04-2022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For Discussion Purposes • Privileged and Confidential</a:t>
            </a:r>
          </a:p>
        </p:txBody>
      </p:sp>
      <p:sp>
        <p:nvSpPr>
          <p:cNvPr id="6" name="Slide Number Placeholder 5"/>
          <p:cNvSpPr>
            <a:spLocks noGrp="1"/>
          </p:cNvSpPr>
          <p:nvPr>
            <p:ph type="sldNum" sz="quarter" idx="12"/>
          </p:nvPr>
        </p:nvSpPr>
        <p:spPr/>
        <p:txBody>
          <a:bodyPr/>
          <a:lstStyle>
            <a:lvl1pPr>
              <a:defRPr/>
            </a:lvl1pPr>
          </a:lstStyle>
          <a:p>
            <a:pPr>
              <a:defRPr/>
            </a:pPr>
            <a:fld id="{E36EB6EF-9C84-2D4E-BBEF-20313667CCF3}" type="slidenum">
              <a:rPr lang="en-US"/>
              <a:pPr>
                <a:defRPr/>
              </a:pPr>
              <a:t>‹#›</a:t>
            </a:fld>
            <a:endParaRPr lang="en-US"/>
          </a:p>
        </p:txBody>
      </p:sp>
    </p:spTree>
    <p:extLst>
      <p:ext uri="{BB962C8B-B14F-4D97-AF65-F5344CB8AC3E}">
        <p14:creationId xmlns:p14="http://schemas.microsoft.com/office/powerpoint/2010/main" val="109498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C0B367-1F8E-7146-814A-26387D1C36DC}"/>
              </a:ext>
            </a:extLst>
          </p:cNvPr>
          <p:cNvPicPr>
            <a:picLocks noChangeAspect="1"/>
          </p:cNvPicPr>
          <p:nvPr userDrawn="1"/>
        </p:nvPicPr>
        <p:blipFill rotWithShape="1">
          <a:blip r:embed="rId2"/>
          <a:srcRect t="90437"/>
          <a:stretch/>
        </p:blipFill>
        <p:spPr>
          <a:xfrm>
            <a:off x="0" y="6521454"/>
            <a:ext cx="9144000" cy="336546"/>
          </a:xfrm>
          <a:prstGeom prst="rect">
            <a:avLst/>
          </a:prstGeom>
        </p:spPr>
      </p:pic>
      <p:sp>
        <p:nvSpPr>
          <p:cNvPr id="10" name="Merge 9">
            <a:extLst>
              <a:ext uri="{FF2B5EF4-FFF2-40B4-BE49-F238E27FC236}">
                <a16:creationId xmlns:a16="http://schemas.microsoft.com/office/drawing/2014/main" id="{53C973E5-EFED-7140-B742-F0DE9C349E95}"/>
              </a:ext>
            </a:extLst>
          </p:cNvPr>
          <p:cNvSpPr/>
          <p:nvPr userDrawn="1"/>
        </p:nvSpPr>
        <p:spPr>
          <a:xfrm>
            <a:off x="895149" y="1072614"/>
            <a:ext cx="933651" cy="251362"/>
          </a:xfrm>
          <a:prstGeom prst="flowChartMerg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D927B4-C745-0944-A482-AAA2A1B54AAC}"/>
              </a:ext>
            </a:extLst>
          </p:cNvPr>
          <p:cNvPicPr>
            <a:picLocks noChangeAspect="1"/>
          </p:cNvPicPr>
          <p:nvPr userDrawn="1"/>
        </p:nvPicPr>
        <p:blipFill rotWithShape="1">
          <a:blip r:embed="rId2"/>
          <a:srcRect t="79146"/>
          <a:stretch/>
        </p:blipFill>
        <p:spPr>
          <a:xfrm>
            <a:off x="0" y="-1"/>
            <a:ext cx="9144000" cy="1072615"/>
          </a:xfrm>
          <a:prstGeom prst="rect">
            <a:avLst/>
          </a:prstGeom>
        </p:spPr>
      </p:pic>
      <p:sp>
        <p:nvSpPr>
          <p:cNvPr id="3" name="Content Placeholder 2">
            <a:extLst>
              <a:ext uri="{FF2B5EF4-FFF2-40B4-BE49-F238E27FC236}">
                <a16:creationId xmlns:a16="http://schemas.microsoft.com/office/drawing/2014/main" id="{8EEE36DF-6761-2E4B-96C0-5D052057254E}"/>
              </a:ext>
            </a:extLst>
          </p:cNvPr>
          <p:cNvSpPr>
            <a:spLocks noGrp="1"/>
          </p:cNvSpPr>
          <p:nvPr>
            <p:ph idx="1"/>
          </p:nvPr>
        </p:nvSpPr>
        <p:spPr>
          <a:xfrm>
            <a:off x="628650" y="132397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1B56A0AE-2929-C742-A4D5-68DA74038975}"/>
              </a:ext>
            </a:extLst>
          </p:cNvPr>
          <p:cNvSpPr txBox="1"/>
          <p:nvPr userDrawn="1"/>
        </p:nvSpPr>
        <p:spPr>
          <a:xfrm>
            <a:off x="7883091" y="6547921"/>
            <a:ext cx="1341829" cy="276999"/>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t>© ASC Legal 2022 </a:t>
            </a:r>
          </a:p>
        </p:txBody>
      </p:sp>
      <p:sp>
        <p:nvSpPr>
          <p:cNvPr id="12" name="TextBox 11">
            <a:extLst>
              <a:ext uri="{FF2B5EF4-FFF2-40B4-BE49-F238E27FC236}">
                <a16:creationId xmlns:a16="http://schemas.microsoft.com/office/drawing/2014/main" id="{9BC9B2F4-7809-2A40-8C14-E66A62401F07}"/>
              </a:ext>
            </a:extLst>
          </p:cNvPr>
          <p:cNvSpPr txBox="1"/>
          <p:nvPr userDrawn="1"/>
        </p:nvSpPr>
        <p:spPr>
          <a:xfrm>
            <a:off x="165181" y="6547921"/>
            <a:ext cx="3587215"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dirty="0"/>
              <a:t>For Discussion Purposes • Privileged and Confidential</a:t>
            </a:r>
          </a:p>
          <a:p>
            <a:endParaRPr lang="en-US" sz="1200" dirty="0"/>
          </a:p>
        </p:txBody>
      </p:sp>
      <p:sp>
        <p:nvSpPr>
          <p:cNvPr id="13" name="TextBox 12">
            <a:extLst>
              <a:ext uri="{FF2B5EF4-FFF2-40B4-BE49-F238E27FC236}">
                <a16:creationId xmlns:a16="http://schemas.microsoft.com/office/drawing/2014/main" id="{2114E071-8A32-6341-95D9-CCF1CDC0504E}"/>
              </a:ext>
            </a:extLst>
          </p:cNvPr>
          <p:cNvSpPr txBox="1"/>
          <p:nvPr userDrawn="1"/>
        </p:nvSpPr>
        <p:spPr>
          <a:xfrm>
            <a:off x="7341889" y="6547921"/>
            <a:ext cx="367408" cy="276999"/>
          </a:xfrm>
          <a:prstGeom prst="rect">
            <a:avLst/>
          </a:prstGeom>
          <a:noFill/>
        </p:spPr>
        <p:txBody>
          <a:bodyPr wrap="none" rtlCol="0">
            <a:spAutoFit/>
          </a:bodyPr>
          <a:lstStyle/>
          <a:p>
            <a:fld id="{82AE69F1-285F-A648-A796-FD53A1A17E48}" type="slidenum">
              <a:rPr lang="en-US" sz="1200" smtClean="0"/>
              <a:pPr/>
              <a:t>‹#›</a:t>
            </a:fld>
            <a:endParaRPr lang="en-US" sz="1200" dirty="0"/>
          </a:p>
        </p:txBody>
      </p:sp>
      <p:pic>
        <p:nvPicPr>
          <p:cNvPr id="15" name="Picture 14">
            <a:extLst>
              <a:ext uri="{FF2B5EF4-FFF2-40B4-BE49-F238E27FC236}">
                <a16:creationId xmlns:a16="http://schemas.microsoft.com/office/drawing/2014/main" id="{A2850B6F-A0C5-1040-9F85-EAD4A1E76C96}"/>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41000"/>
                    </a14:imgEffect>
                    <a14:imgEffect>
                      <a14:brightnessContrast bright="-13000" contrast="42000"/>
                    </a14:imgEffect>
                  </a14:imgLayer>
                </a14:imgProps>
              </a:ext>
            </a:extLst>
          </a:blip>
          <a:stretch>
            <a:fillRect/>
          </a:stretch>
        </p:blipFill>
        <p:spPr>
          <a:xfrm>
            <a:off x="7883091" y="0"/>
            <a:ext cx="1066317" cy="1099081"/>
          </a:xfrm>
          <a:prstGeom prst="rect">
            <a:avLst/>
          </a:prstGeom>
        </p:spPr>
      </p:pic>
      <p:sp>
        <p:nvSpPr>
          <p:cNvPr id="4" name="Text Placeholder 3">
            <a:extLst>
              <a:ext uri="{FF2B5EF4-FFF2-40B4-BE49-F238E27FC236}">
                <a16:creationId xmlns:a16="http://schemas.microsoft.com/office/drawing/2014/main" id="{9137BEE3-4C47-F14C-93E3-F12E60E4A774}"/>
              </a:ext>
            </a:extLst>
          </p:cNvPr>
          <p:cNvSpPr>
            <a:spLocks noGrp="1"/>
          </p:cNvSpPr>
          <p:nvPr>
            <p:ph type="body" sz="quarter" idx="10" hasCustomPrompt="1"/>
          </p:nvPr>
        </p:nvSpPr>
        <p:spPr>
          <a:xfrm>
            <a:off x="628649" y="346075"/>
            <a:ext cx="6782803" cy="914400"/>
          </a:xfrm>
        </p:spPr>
        <p:txBody>
          <a:bodyPr/>
          <a:lstStyle>
            <a:lvl1pPr>
              <a:buNone/>
              <a:defRPr sz="3200"/>
            </a:lvl1pPr>
          </a:lstStyle>
          <a:p>
            <a:pPr lvl="0"/>
            <a:r>
              <a:rPr lang="en-GB" dirty="0"/>
              <a:t>Click to edit Master title style</a:t>
            </a:r>
            <a:endParaRPr lang="en-US" dirty="0"/>
          </a:p>
        </p:txBody>
      </p:sp>
    </p:spTree>
    <p:extLst>
      <p:ext uri="{BB962C8B-B14F-4D97-AF65-F5344CB8AC3E}">
        <p14:creationId xmlns:p14="http://schemas.microsoft.com/office/powerpoint/2010/main" val="3914133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4B5E6D-6925-8844-BF58-24535AC05E35}"/>
              </a:ext>
            </a:extLst>
          </p:cNvPr>
          <p:cNvPicPr>
            <a:picLocks noChangeAspect="1"/>
          </p:cNvPicPr>
          <p:nvPr userDrawn="1"/>
        </p:nvPicPr>
        <p:blipFill>
          <a:blip r:embed="rId2"/>
          <a:stretch>
            <a:fillRect/>
          </a:stretch>
        </p:blipFill>
        <p:spPr>
          <a:xfrm>
            <a:off x="-9630" y="0"/>
            <a:ext cx="9153625" cy="6858000"/>
          </a:xfrm>
          <a:prstGeom prst="rect">
            <a:avLst/>
          </a:prstGeom>
        </p:spPr>
      </p:pic>
      <p:sp>
        <p:nvSpPr>
          <p:cNvPr id="5" name="Slide Number Placeholder 3"/>
          <p:cNvSpPr>
            <a:spLocks noGrp="1"/>
          </p:cNvSpPr>
          <p:nvPr>
            <p:ph type="sldNum" sz="quarter" idx="12"/>
          </p:nvPr>
        </p:nvSpPr>
        <p:spPr/>
        <p:txBody>
          <a:bodyPr/>
          <a:lstStyle>
            <a:lvl1pPr>
              <a:defRPr/>
            </a:lvl1pPr>
          </a:lstStyle>
          <a:p>
            <a:pPr>
              <a:defRPr/>
            </a:pPr>
            <a:fld id="{7B7D097A-1367-9343-9F9F-1BEA1F9EAC66}" type="slidenum">
              <a:rPr lang="en-US"/>
              <a:pPr>
                <a:defRPr/>
              </a:pPr>
              <a:t>‹#›</a:t>
            </a:fld>
            <a:endParaRPr lang="en-US"/>
          </a:p>
        </p:txBody>
      </p:sp>
      <p:pic>
        <p:nvPicPr>
          <p:cNvPr id="9" name="Picture 8">
            <a:extLst>
              <a:ext uri="{FF2B5EF4-FFF2-40B4-BE49-F238E27FC236}">
                <a16:creationId xmlns:a16="http://schemas.microsoft.com/office/drawing/2014/main" id="{B84912D2-94A7-CE48-854C-2A1367F3A93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42000"/>
                    </a14:imgEffect>
                    <a14:imgEffect>
                      <a14:brightnessContrast bright="-11000" contrast="52000"/>
                    </a14:imgEffect>
                  </a14:imgLayer>
                </a14:imgProps>
              </a:ext>
            </a:extLst>
          </a:blip>
          <a:stretch>
            <a:fillRect/>
          </a:stretch>
        </p:blipFill>
        <p:spPr>
          <a:xfrm>
            <a:off x="2441985" y="508334"/>
            <a:ext cx="4260030" cy="4390925"/>
          </a:xfrm>
          <a:prstGeom prst="rect">
            <a:avLst/>
          </a:prstGeom>
        </p:spPr>
      </p:pic>
      <p:sp>
        <p:nvSpPr>
          <p:cNvPr id="10" name="TextBox 9">
            <a:extLst>
              <a:ext uri="{FF2B5EF4-FFF2-40B4-BE49-F238E27FC236}">
                <a16:creationId xmlns:a16="http://schemas.microsoft.com/office/drawing/2014/main" id="{FA6242FE-1E50-BF4B-83DE-14A1C24D0DD4}"/>
              </a:ext>
            </a:extLst>
          </p:cNvPr>
          <p:cNvSpPr txBox="1"/>
          <p:nvPr userDrawn="1"/>
        </p:nvSpPr>
        <p:spPr>
          <a:xfrm>
            <a:off x="1063586" y="5582360"/>
            <a:ext cx="7007191" cy="646331"/>
          </a:xfrm>
          <a:prstGeom prst="rect">
            <a:avLst/>
          </a:prstGeom>
          <a:noFill/>
        </p:spPr>
        <p:txBody>
          <a:bodyPr wrap="square" rtlCol="0">
            <a:spAutoFit/>
          </a:bodyPr>
          <a:lstStyle/>
          <a:p>
            <a:pPr algn="just"/>
            <a:r>
              <a:rPr lang="en-US" sz="1200" i="1" dirty="0"/>
              <a:t>NOTE: This presentation is for discussion and general guidance purposes, prepared on the basis of information available. It </a:t>
            </a:r>
            <a:r>
              <a:rPr lang="en-US" sz="1200" i="1" dirty="0">
                <a:solidFill>
                  <a:schemeClr val="tx1"/>
                </a:solidFill>
              </a:rPr>
              <a:t>may not be used </a:t>
            </a:r>
            <a:r>
              <a:rPr lang="en-US" sz="1200" i="1" dirty="0"/>
              <a:t>for any other purpose, or distributed to any other party, without seeking our prior written consent. No party should rely on this presentation without taking necessary prior professional advice</a:t>
            </a:r>
          </a:p>
        </p:txBody>
      </p:sp>
      <p:sp>
        <p:nvSpPr>
          <p:cNvPr id="14" name="TextBox 13">
            <a:extLst>
              <a:ext uri="{FF2B5EF4-FFF2-40B4-BE49-F238E27FC236}">
                <a16:creationId xmlns:a16="http://schemas.microsoft.com/office/drawing/2014/main" id="{6EAA7E21-E598-F44B-A945-EAD448B642EF}"/>
              </a:ext>
            </a:extLst>
          </p:cNvPr>
          <p:cNvSpPr txBox="1"/>
          <p:nvPr userDrawn="1"/>
        </p:nvSpPr>
        <p:spPr>
          <a:xfrm>
            <a:off x="1063586" y="5130594"/>
            <a:ext cx="7007191" cy="292388"/>
          </a:xfrm>
          <a:prstGeom prst="rect">
            <a:avLst/>
          </a:prstGeom>
          <a:noFill/>
        </p:spPr>
        <p:txBody>
          <a:bodyPr wrap="square" rtlCol="0">
            <a:spAutoFit/>
          </a:bodyPr>
          <a:lstStyle/>
          <a:p>
            <a:r>
              <a:rPr lang="en-US" sz="1300" b="0" i="0" dirty="0">
                <a:latin typeface="+mn-lt"/>
              </a:rPr>
              <a:t>Acknowledgements:</a:t>
            </a:r>
          </a:p>
        </p:txBody>
      </p:sp>
      <p:sp>
        <p:nvSpPr>
          <p:cNvPr id="3" name="Text Placeholder 2">
            <a:extLst>
              <a:ext uri="{FF2B5EF4-FFF2-40B4-BE49-F238E27FC236}">
                <a16:creationId xmlns:a16="http://schemas.microsoft.com/office/drawing/2014/main" id="{3B7673F4-5CA6-1340-82EA-E7ECE7E52E76}"/>
              </a:ext>
            </a:extLst>
          </p:cNvPr>
          <p:cNvSpPr>
            <a:spLocks noGrp="1"/>
          </p:cNvSpPr>
          <p:nvPr>
            <p:ph type="body" sz="quarter" idx="13"/>
          </p:nvPr>
        </p:nvSpPr>
        <p:spPr>
          <a:xfrm>
            <a:off x="2579874" y="5169094"/>
            <a:ext cx="2935404" cy="388579"/>
          </a:xfrm>
        </p:spPr>
        <p:txBody>
          <a:bodyPr/>
          <a:lstStyle>
            <a:lvl1pPr>
              <a:buNone/>
              <a:defRPr sz="1300"/>
            </a:lvl1pPr>
          </a:lstStyle>
          <a:p>
            <a:pPr lvl="0"/>
            <a:r>
              <a:rPr lang="en-US"/>
              <a:t>Click to edit Master text styles</a:t>
            </a:r>
          </a:p>
        </p:txBody>
      </p:sp>
    </p:spTree>
    <p:extLst>
      <p:ext uri="{BB962C8B-B14F-4D97-AF65-F5344CB8AC3E}">
        <p14:creationId xmlns:p14="http://schemas.microsoft.com/office/powerpoint/2010/main" val="382251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4FB9-E627-534B-82F9-3885BFFB08F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4CB5C-76E2-AE47-9B86-79C3524519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E6CF2B-1C17-1D4F-AB68-57D5BD1A06A0}"/>
              </a:ext>
            </a:extLst>
          </p:cNvPr>
          <p:cNvSpPr>
            <a:spLocks noGrp="1"/>
          </p:cNvSpPr>
          <p:nvPr>
            <p:ph type="dt" sz="half" idx="10"/>
          </p:nvPr>
        </p:nvSpPr>
        <p:spPr/>
        <p:txBody>
          <a:bodyPr/>
          <a:lstStyle/>
          <a:p>
            <a:fld id="{03DD5386-D7F6-E249-9D17-30E913B325FA}" type="datetime1">
              <a:rPr lang="en-IN" smtClean="0"/>
              <a:t>29-04-2022</a:t>
            </a:fld>
            <a:endParaRPr lang="en-US"/>
          </a:p>
        </p:txBody>
      </p:sp>
      <p:sp>
        <p:nvSpPr>
          <p:cNvPr id="5" name="Footer Placeholder 4">
            <a:extLst>
              <a:ext uri="{FF2B5EF4-FFF2-40B4-BE49-F238E27FC236}">
                <a16:creationId xmlns:a16="http://schemas.microsoft.com/office/drawing/2014/main" id="{722B7C24-3ADB-8545-AE8E-9AC26C7DB3A0}"/>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423448C5-CA87-1E4E-85A9-FA9CCD172939}"/>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945388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47EB-0630-B54E-9E33-4E1FA27E8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610670-2BF6-5D43-A3B6-483799EB816C}"/>
              </a:ext>
            </a:extLst>
          </p:cNvPr>
          <p:cNvSpPr>
            <a:spLocks noGrp="1"/>
          </p:cNvSpPr>
          <p:nvPr>
            <p:ph type="dt" sz="half" idx="10"/>
          </p:nvPr>
        </p:nvSpPr>
        <p:spPr/>
        <p:txBody>
          <a:bodyPr/>
          <a:lstStyle/>
          <a:p>
            <a:fld id="{A8214AEE-49A9-744E-A01F-2B11F05D6B9D}" type="datetime1">
              <a:rPr lang="en-IN" smtClean="0"/>
              <a:t>29-04-2022</a:t>
            </a:fld>
            <a:endParaRPr lang="en-US"/>
          </a:p>
        </p:txBody>
      </p:sp>
      <p:sp>
        <p:nvSpPr>
          <p:cNvPr id="4" name="Footer Placeholder 3">
            <a:extLst>
              <a:ext uri="{FF2B5EF4-FFF2-40B4-BE49-F238E27FC236}">
                <a16:creationId xmlns:a16="http://schemas.microsoft.com/office/drawing/2014/main" id="{40182833-7ADB-0547-B6B3-8A9CF4F2415A}"/>
              </a:ext>
            </a:extLst>
          </p:cNvPr>
          <p:cNvSpPr>
            <a:spLocks noGrp="1"/>
          </p:cNvSpPr>
          <p:nvPr>
            <p:ph type="ftr" sz="quarter" idx="11"/>
          </p:nvPr>
        </p:nvSpPr>
        <p:spPr/>
        <p:txBody>
          <a:bodyPr/>
          <a:lstStyle/>
          <a:p>
            <a:r>
              <a:rPr lang="en-US"/>
              <a:t>For Discussion Purposes • Privileged and Confidential</a:t>
            </a:r>
          </a:p>
        </p:txBody>
      </p:sp>
      <p:sp>
        <p:nvSpPr>
          <p:cNvPr id="5" name="Slide Number Placeholder 4">
            <a:extLst>
              <a:ext uri="{FF2B5EF4-FFF2-40B4-BE49-F238E27FC236}">
                <a16:creationId xmlns:a16="http://schemas.microsoft.com/office/drawing/2014/main" id="{370AC6E2-210C-4749-B2DD-8DB59461A54C}"/>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75339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4FB9-E627-534B-82F9-3885BFFB08F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4CB5C-76E2-AE47-9B86-79C3524519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E6CF2B-1C17-1D4F-AB68-57D5BD1A06A0}"/>
              </a:ext>
            </a:extLst>
          </p:cNvPr>
          <p:cNvSpPr>
            <a:spLocks noGrp="1"/>
          </p:cNvSpPr>
          <p:nvPr>
            <p:ph type="dt" sz="half" idx="10"/>
          </p:nvPr>
        </p:nvSpPr>
        <p:spPr/>
        <p:txBody>
          <a:bodyPr/>
          <a:lstStyle/>
          <a:p>
            <a:fld id="{03DD5386-D7F6-E249-9D17-30E913B325FA}" type="datetime1">
              <a:rPr lang="en-IN" smtClean="0"/>
              <a:t>29-04-2022</a:t>
            </a:fld>
            <a:endParaRPr lang="en-US"/>
          </a:p>
        </p:txBody>
      </p:sp>
      <p:sp>
        <p:nvSpPr>
          <p:cNvPr id="5" name="Footer Placeholder 4">
            <a:extLst>
              <a:ext uri="{FF2B5EF4-FFF2-40B4-BE49-F238E27FC236}">
                <a16:creationId xmlns:a16="http://schemas.microsoft.com/office/drawing/2014/main" id="{722B7C24-3ADB-8545-AE8E-9AC26C7DB3A0}"/>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423448C5-CA87-1E4E-85A9-FA9CCD172939}"/>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520370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7D71-9670-344F-B873-13073134F2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26BA56-7D50-EA43-A899-C730B66F9AD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F9A65-B952-B44C-918D-FD44EFFD300D}"/>
              </a:ext>
            </a:extLst>
          </p:cNvPr>
          <p:cNvSpPr>
            <a:spLocks noGrp="1"/>
          </p:cNvSpPr>
          <p:nvPr>
            <p:ph type="dt" sz="half" idx="10"/>
          </p:nvPr>
        </p:nvSpPr>
        <p:spPr/>
        <p:txBody>
          <a:bodyPr/>
          <a:lstStyle/>
          <a:p>
            <a:fld id="{D2B74E87-3491-514E-84F3-460AF3463A41}" type="datetime1">
              <a:rPr lang="en-IN" smtClean="0"/>
              <a:t>29-04-2022</a:t>
            </a:fld>
            <a:endParaRPr lang="en-US"/>
          </a:p>
        </p:txBody>
      </p:sp>
      <p:sp>
        <p:nvSpPr>
          <p:cNvPr id="5" name="Footer Placeholder 4">
            <a:extLst>
              <a:ext uri="{FF2B5EF4-FFF2-40B4-BE49-F238E27FC236}">
                <a16:creationId xmlns:a16="http://schemas.microsoft.com/office/drawing/2014/main" id="{25C507C0-89BA-D04A-9DC7-594BD615A326}"/>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7FFA6B73-2BD3-D248-997B-50645B8CF3C7}"/>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669072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84F8-9FED-7645-92EC-AD55CF805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5893A-16C5-4940-994A-12B51FF8ACB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EC179-B297-AF49-AAD5-B42A844848D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1CD20-BB39-2D42-B8FC-19D9641F72F0}"/>
              </a:ext>
            </a:extLst>
          </p:cNvPr>
          <p:cNvSpPr>
            <a:spLocks noGrp="1"/>
          </p:cNvSpPr>
          <p:nvPr>
            <p:ph type="dt" sz="half" idx="10"/>
          </p:nvPr>
        </p:nvSpPr>
        <p:spPr/>
        <p:txBody>
          <a:bodyPr/>
          <a:lstStyle/>
          <a:p>
            <a:fld id="{228B7409-1A64-5645-8175-A22BCA582802}" type="datetime1">
              <a:rPr lang="en-IN" smtClean="0"/>
              <a:t>29-04-2022</a:t>
            </a:fld>
            <a:endParaRPr lang="en-US"/>
          </a:p>
        </p:txBody>
      </p:sp>
      <p:sp>
        <p:nvSpPr>
          <p:cNvPr id="6" name="Footer Placeholder 5">
            <a:extLst>
              <a:ext uri="{FF2B5EF4-FFF2-40B4-BE49-F238E27FC236}">
                <a16:creationId xmlns:a16="http://schemas.microsoft.com/office/drawing/2014/main" id="{F701D38C-2907-DE40-A50E-F29B0592E4A9}"/>
              </a:ext>
            </a:extLst>
          </p:cNvPr>
          <p:cNvSpPr>
            <a:spLocks noGrp="1"/>
          </p:cNvSpPr>
          <p:nvPr>
            <p:ph type="ftr" sz="quarter" idx="11"/>
          </p:nvPr>
        </p:nvSpPr>
        <p:spPr/>
        <p:txBody>
          <a:bodyPr/>
          <a:lstStyle/>
          <a:p>
            <a:r>
              <a:rPr lang="en-US"/>
              <a:t>For Discussion Purposes • Privileged and Confidential</a:t>
            </a:r>
          </a:p>
        </p:txBody>
      </p:sp>
      <p:sp>
        <p:nvSpPr>
          <p:cNvPr id="7" name="Slide Number Placeholder 6">
            <a:extLst>
              <a:ext uri="{FF2B5EF4-FFF2-40B4-BE49-F238E27FC236}">
                <a16:creationId xmlns:a16="http://schemas.microsoft.com/office/drawing/2014/main" id="{57DFF3F5-BB1A-8D48-A36E-0CC824F35EFC}"/>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719288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DF34-DF54-8346-888E-618610595DE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C6753E-98BE-C240-8FAF-33068CD016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661E9A-B5D4-E543-848B-F18A4DD8F6E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353B58-F2FB-DA46-9F40-89B0F61AEB4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82DDB-E4B7-044B-8530-2F769F34607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83313B-6EE8-4646-B752-C3A1C9015971}"/>
              </a:ext>
            </a:extLst>
          </p:cNvPr>
          <p:cNvSpPr>
            <a:spLocks noGrp="1"/>
          </p:cNvSpPr>
          <p:nvPr>
            <p:ph type="dt" sz="half" idx="10"/>
          </p:nvPr>
        </p:nvSpPr>
        <p:spPr/>
        <p:txBody>
          <a:bodyPr/>
          <a:lstStyle/>
          <a:p>
            <a:fld id="{94E5AE2F-9CBC-9C46-8D93-7C6BBFC19C1D}" type="datetime1">
              <a:rPr lang="en-IN" smtClean="0"/>
              <a:t>29-04-2022</a:t>
            </a:fld>
            <a:endParaRPr lang="en-US"/>
          </a:p>
        </p:txBody>
      </p:sp>
      <p:sp>
        <p:nvSpPr>
          <p:cNvPr id="8" name="Footer Placeholder 7">
            <a:extLst>
              <a:ext uri="{FF2B5EF4-FFF2-40B4-BE49-F238E27FC236}">
                <a16:creationId xmlns:a16="http://schemas.microsoft.com/office/drawing/2014/main" id="{9E850A73-C4CD-2747-8554-19F3DAFD2933}"/>
              </a:ext>
            </a:extLst>
          </p:cNvPr>
          <p:cNvSpPr>
            <a:spLocks noGrp="1"/>
          </p:cNvSpPr>
          <p:nvPr>
            <p:ph type="ftr" sz="quarter" idx="11"/>
          </p:nvPr>
        </p:nvSpPr>
        <p:spPr/>
        <p:txBody>
          <a:bodyPr/>
          <a:lstStyle/>
          <a:p>
            <a:r>
              <a:rPr lang="en-US"/>
              <a:t>For Discussion Purposes • Privileged and Confidential</a:t>
            </a:r>
          </a:p>
        </p:txBody>
      </p:sp>
      <p:sp>
        <p:nvSpPr>
          <p:cNvPr id="9" name="Slide Number Placeholder 8">
            <a:extLst>
              <a:ext uri="{FF2B5EF4-FFF2-40B4-BE49-F238E27FC236}">
                <a16:creationId xmlns:a16="http://schemas.microsoft.com/office/drawing/2014/main" id="{ECA4E869-3A30-AF41-9FD3-61F070AFE883}"/>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052500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5372-D2DD-0045-BA1F-F3C6A7890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18049-115A-7541-88CD-B2BAAA26C1AE}"/>
              </a:ext>
            </a:extLst>
          </p:cNvPr>
          <p:cNvSpPr>
            <a:spLocks noGrp="1"/>
          </p:cNvSpPr>
          <p:nvPr>
            <p:ph type="dt" sz="half" idx="10"/>
          </p:nvPr>
        </p:nvSpPr>
        <p:spPr/>
        <p:txBody>
          <a:bodyPr/>
          <a:lstStyle/>
          <a:p>
            <a:fld id="{E14F4FAF-B3AC-1747-A60E-7C4EC21C49EE}" type="datetime1">
              <a:rPr lang="en-IN" smtClean="0"/>
              <a:t>29-04-2022</a:t>
            </a:fld>
            <a:endParaRPr lang="en-US"/>
          </a:p>
        </p:txBody>
      </p:sp>
      <p:sp>
        <p:nvSpPr>
          <p:cNvPr id="4" name="Footer Placeholder 3">
            <a:extLst>
              <a:ext uri="{FF2B5EF4-FFF2-40B4-BE49-F238E27FC236}">
                <a16:creationId xmlns:a16="http://schemas.microsoft.com/office/drawing/2014/main" id="{26EAE2BE-CBED-D64C-91E4-5777C4351A3A}"/>
              </a:ext>
            </a:extLst>
          </p:cNvPr>
          <p:cNvSpPr>
            <a:spLocks noGrp="1"/>
          </p:cNvSpPr>
          <p:nvPr>
            <p:ph type="ftr" sz="quarter" idx="11"/>
          </p:nvPr>
        </p:nvSpPr>
        <p:spPr/>
        <p:txBody>
          <a:bodyPr/>
          <a:lstStyle/>
          <a:p>
            <a:r>
              <a:rPr lang="en-US"/>
              <a:t>For Discussion Purposes • Privileged and Confidential</a:t>
            </a:r>
          </a:p>
        </p:txBody>
      </p:sp>
      <p:sp>
        <p:nvSpPr>
          <p:cNvPr id="5" name="Slide Number Placeholder 4">
            <a:extLst>
              <a:ext uri="{FF2B5EF4-FFF2-40B4-BE49-F238E27FC236}">
                <a16:creationId xmlns:a16="http://schemas.microsoft.com/office/drawing/2014/main" id="{37ED42A1-103C-804E-BED3-5E9AF8103DA4}"/>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583811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7D99E-D5B0-E04A-8B06-C3E8CD03E2E9}"/>
              </a:ext>
            </a:extLst>
          </p:cNvPr>
          <p:cNvSpPr>
            <a:spLocks noGrp="1"/>
          </p:cNvSpPr>
          <p:nvPr>
            <p:ph type="dt" sz="half" idx="10"/>
          </p:nvPr>
        </p:nvSpPr>
        <p:spPr/>
        <p:txBody>
          <a:bodyPr/>
          <a:lstStyle/>
          <a:p>
            <a:fld id="{73361091-5DC9-604A-B590-E0A82FD64408}" type="datetime1">
              <a:rPr lang="en-IN" smtClean="0"/>
              <a:t>29-04-2022</a:t>
            </a:fld>
            <a:endParaRPr lang="en-US"/>
          </a:p>
        </p:txBody>
      </p:sp>
      <p:sp>
        <p:nvSpPr>
          <p:cNvPr id="3" name="Footer Placeholder 2">
            <a:extLst>
              <a:ext uri="{FF2B5EF4-FFF2-40B4-BE49-F238E27FC236}">
                <a16:creationId xmlns:a16="http://schemas.microsoft.com/office/drawing/2014/main" id="{1261584E-97E8-0544-86CB-09C1C89E50FF}"/>
              </a:ext>
            </a:extLst>
          </p:cNvPr>
          <p:cNvSpPr>
            <a:spLocks noGrp="1"/>
          </p:cNvSpPr>
          <p:nvPr>
            <p:ph type="ftr" sz="quarter" idx="11"/>
          </p:nvPr>
        </p:nvSpPr>
        <p:spPr/>
        <p:txBody>
          <a:bodyPr/>
          <a:lstStyle/>
          <a:p>
            <a:r>
              <a:rPr lang="en-US"/>
              <a:t>For Discussion Purposes • Privileged and Confidential</a:t>
            </a:r>
          </a:p>
        </p:txBody>
      </p:sp>
      <p:sp>
        <p:nvSpPr>
          <p:cNvPr id="4" name="Slide Number Placeholder 3">
            <a:extLst>
              <a:ext uri="{FF2B5EF4-FFF2-40B4-BE49-F238E27FC236}">
                <a16:creationId xmlns:a16="http://schemas.microsoft.com/office/drawing/2014/main" id="{D9D63E7C-2BA7-1848-B0E8-685CAAC56FE1}"/>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1011181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F41E-3FF5-3B47-9F8F-1308159825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D2C7A9-4F46-CD4F-8CBC-ED9F6CF505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236B4-CE01-C243-884F-D0DEB0C85B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A4546-726D-5E45-8CE2-B02EB72582C2}"/>
              </a:ext>
            </a:extLst>
          </p:cNvPr>
          <p:cNvSpPr>
            <a:spLocks noGrp="1"/>
          </p:cNvSpPr>
          <p:nvPr>
            <p:ph type="dt" sz="half" idx="10"/>
          </p:nvPr>
        </p:nvSpPr>
        <p:spPr/>
        <p:txBody>
          <a:bodyPr/>
          <a:lstStyle/>
          <a:p>
            <a:fld id="{CCEF6710-444F-394E-955D-969ADE8EB061}" type="datetime1">
              <a:rPr lang="en-IN" smtClean="0"/>
              <a:t>29-04-2022</a:t>
            </a:fld>
            <a:endParaRPr lang="en-US"/>
          </a:p>
        </p:txBody>
      </p:sp>
      <p:sp>
        <p:nvSpPr>
          <p:cNvPr id="6" name="Footer Placeholder 5">
            <a:extLst>
              <a:ext uri="{FF2B5EF4-FFF2-40B4-BE49-F238E27FC236}">
                <a16:creationId xmlns:a16="http://schemas.microsoft.com/office/drawing/2014/main" id="{178642E4-E489-634F-9A16-CBBFFEC68FC5}"/>
              </a:ext>
            </a:extLst>
          </p:cNvPr>
          <p:cNvSpPr>
            <a:spLocks noGrp="1"/>
          </p:cNvSpPr>
          <p:nvPr>
            <p:ph type="ftr" sz="quarter" idx="11"/>
          </p:nvPr>
        </p:nvSpPr>
        <p:spPr/>
        <p:txBody>
          <a:bodyPr/>
          <a:lstStyle/>
          <a:p>
            <a:r>
              <a:rPr lang="en-US"/>
              <a:t>For Discussion Purposes • Privileged and Confidential</a:t>
            </a:r>
          </a:p>
        </p:txBody>
      </p:sp>
      <p:sp>
        <p:nvSpPr>
          <p:cNvPr id="7" name="Slide Number Placeholder 6">
            <a:extLst>
              <a:ext uri="{FF2B5EF4-FFF2-40B4-BE49-F238E27FC236}">
                <a16:creationId xmlns:a16="http://schemas.microsoft.com/office/drawing/2014/main" id="{DDC70E12-080A-0143-92C6-E0140DDCD215}"/>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937406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3A37-2A71-9D48-B350-E68BB911C0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1E6E89-BC80-1B4A-9382-26ECDB98D9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190A3CF-59B0-0144-A074-1733AB81B5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186E7-F156-B24F-B7E6-530E5E104DF1}"/>
              </a:ext>
            </a:extLst>
          </p:cNvPr>
          <p:cNvSpPr>
            <a:spLocks noGrp="1"/>
          </p:cNvSpPr>
          <p:nvPr>
            <p:ph type="dt" sz="half" idx="10"/>
          </p:nvPr>
        </p:nvSpPr>
        <p:spPr/>
        <p:txBody>
          <a:bodyPr/>
          <a:lstStyle/>
          <a:p>
            <a:fld id="{86EB42A2-E25D-DD48-A3FA-AAD6DE791B5D}" type="datetime1">
              <a:rPr lang="en-IN" smtClean="0"/>
              <a:t>29-04-2022</a:t>
            </a:fld>
            <a:endParaRPr lang="en-US"/>
          </a:p>
        </p:txBody>
      </p:sp>
      <p:sp>
        <p:nvSpPr>
          <p:cNvPr id="6" name="Footer Placeholder 5">
            <a:extLst>
              <a:ext uri="{FF2B5EF4-FFF2-40B4-BE49-F238E27FC236}">
                <a16:creationId xmlns:a16="http://schemas.microsoft.com/office/drawing/2014/main" id="{5D0C86FE-D0A7-674E-9DE3-9E20E530FE60}"/>
              </a:ext>
            </a:extLst>
          </p:cNvPr>
          <p:cNvSpPr>
            <a:spLocks noGrp="1"/>
          </p:cNvSpPr>
          <p:nvPr>
            <p:ph type="ftr" sz="quarter" idx="11"/>
          </p:nvPr>
        </p:nvSpPr>
        <p:spPr/>
        <p:txBody>
          <a:bodyPr/>
          <a:lstStyle/>
          <a:p>
            <a:r>
              <a:rPr lang="en-US"/>
              <a:t>For Discussion Purposes • Privileged and Confidential</a:t>
            </a:r>
          </a:p>
        </p:txBody>
      </p:sp>
      <p:sp>
        <p:nvSpPr>
          <p:cNvPr id="7" name="Slide Number Placeholder 6">
            <a:extLst>
              <a:ext uri="{FF2B5EF4-FFF2-40B4-BE49-F238E27FC236}">
                <a16:creationId xmlns:a16="http://schemas.microsoft.com/office/drawing/2014/main" id="{E92AF2A4-1CB5-F74A-AEF8-03B909678808}"/>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169487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80B1-20C5-754F-B730-F632191D2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3D6353-8C57-0A49-8856-11A2935351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C58C-7DF2-874A-8309-0C3E9CB65D1F}"/>
              </a:ext>
            </a:extLst>
          </p:cNvPr>
          <p:cNvSpPr>
            <a:spLocks noGrp="1"/>
          </p:cNvSpPr>
          <p:nvPr>
            <p:ph type="dt" sz="half" idx="10"/>
          </p:nvPr>
        </p:nvSpPr>
        <p:spPr/>
        <p:txBody>
          <a:bodyPr/>
          <a:lstStyle/>
          <a:p>
            <a:fld id="{8BD2D6BF-4568-D74D-AB15-66E7A0E0813B}" type="datetime1">
              <a:rPr lang="en-IN" smtClean="0"/>
              <a:t>29-04-2022</a:t>
            </a:fld>
            <a:endParaRPr lang="en-US"/>
          </a:p>
        </p:txBody>
      </p:sp>
      <p:sp>
        <p:nvSpPr>
          <p:cNvPr id="5" name="Footer Placeholder 4">
            <a:extLst>
              <a:ext uri="{FF2B5EF4-FFF2-40B4-BE49-F238E27FC236}">
                <a16:creationId xmlns:a16="http://schemas.microsoft.com/office/drawing/2014/main" id="{AFB98EAA-710C-0D43-BC49-C84E47815981}"/>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ACF113A6-F6C3-AB4A-92C1-AA1A65B9333E}"/>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88714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7D71-9670-344F-B873-13073134F2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26BA56-7D50-EA43-A899-C730B66F9AD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F9A65-B952-B44C-918D-FD44EFFD300D}"/>
              </a:ext>
            </a:extLst>
          </p:cNvPr>
          <p:cNvSpPr>
            <a:spLocks noGrp="1"/>
          </p:cNvSpPr>
          <p:nvPr>
            <p:ph type="dt" sz="half" idx="10"/>
          </p:nvPr>
        </p:nvSpPr>
        <p:spPr/>
        <p:txBody>
          <a:bodyPr/>
          <a:lstStyle/>
          <a:p>
            <a:fld id="{D2B74E87-3491-514E-84F3-460AF3463A41}" type="datetime1">
              <a:rPr lang="en-IN" smtClean="0"/>
              <a:t>29-04-2022</a:t>
            </a:fld>
            <a:endParaRPr lang="en-US"/>
          </a:p>
        </p:txBody>
      </p:sp>
      <p:sp>
        <p:nvSpPr>
          <p:cNvPr id="5" name="Footer Placeholder 4">
            <a:extLst>
              <a:ext uri="{FF2B5EF4-FFF2-40B4-BE49-F238E27FC236}">
                <a16:creationId xmlns:a16="http://schemas.microsoft.com/office/drawing/2014/main" id="{25C507C0-89BA-D04A-9DC7-594BD615A326}"/>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7FFA6B73-2BD3-D248-997B-50645B8CF3C7}"/>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91276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73EA-D83F-A344-A842-6A4CADB2B36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5CD090-A7CC-EF48-B573-172CF266280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2DDA6-E5CC-8043-9EB8-A7DACAE56479}"/>
              </a:ext>
            </a:extLst>
          </p:cNvPr>
          <p:cNvSpPr>
            <a:spLocks noGrp="1"/>
          </p:cNvSpPr>
          <p:nvPr>
            <p:ph type="dt" sz="half" idx="10"/>
          </p:nvPr>
        </p:nvSpPr>
        <p:spPr/>
        <p:txBody>
          <a:bodyPr/>
          <a:lstStyle/>
          <a:p>
            <a:fld id="{39FF885C-FD74-AB44-BE84-3A070AAB50DB}" type="datetime1">
              <a:rPr lang="en-IN" smtClean="0"/>
              <a:t>29-04-2022</a:t>
            </a:fld>
            <a:endParaRPr lang="en-US"/>
          </a:p>
        </p:txBody>
      </p:sp>
      <p:sp>
        <p:nvSpPr>
          <p:cNvPr id="5" name="Footer Placeholder 4">
            <a:extLst>
              <a:ext uri="{FF2B5EF4-FFF2-40B4-BE49-F238E27FC236}">
                <a16:creationId xmlns:a16="http://schemas.microsoft.com/office/drawing/2014/main" id="{9B6D3143-1177-AC41-8017-0619D98198BF}"/>
              </a:ext>
            </a:extLst>
          </p:cNvPr>
          <p:cNvSpPr>
            <a:spLocks noGrp="1"/>
          </p:cNvSpPr>
          <p:nvPr>
            <p:ph type="ftr" sz="quarter" idx="11"/>
          </p:nvPr>
        </p:nvSpPr>
        <p:spPr/>
        <p:txBody>
          <a:body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4B395A79-15BA-3D46-A890-33E8BD470EE6}"/>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85118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7DD9-340B-8E47-8802-7A9F2A845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578498-737B-324E-8077-820D524478F0}"/>
              </a:ext>
            </a:extLst>
          </p:cNvPr>
          <p:cNvSpPr>
            <a:spLocks noGrp="1"/>
          </p:cNvSpPr>
          <p:nvPr>
            <p:ph type="dt" sz="half" idx="10"/>
          </p:nvPr>
        </p:nvSpPr>
        <p:spPr/>
        <p:txBody>
          <a:bodyPr/>
          <a:lstStyle/>
          <a:p>
            <a:fld id="{A8214AEE-49A9-744E-A01F-2B11F05D6B9D}" type="datetime1">
              <a:rPr lang="en-IN" smtClean="0"/>
              <a:t>29-04-2022</a:t>
            </a:fld>
            <a:endParaRPr lang="en-US"/>
          </a:p>
        </p:txBody>
      </p:sp>
      <p:sp>
        <p:nvSpPr>
          <p:cNvPr id="4" name="Footer Placeholder 3">
            <a:extLst>
              <a:ext uri="{FF2B5EF4-FFF2-40B4-BE49-F238E27FC236}">
                <a16:creationId xmlns:a16="http://schemas.microsoft.com/office/drawing/2014/main" id="{4396C7CF-60F0-6643-85E3-497A81B832D7}"/>
              </a:ext>
            </a:extLst>
          </p:cNvPr>
          <p:cNvSpPr>
            <a:spLocks noGrp="1"/>
          </p:cNvSpPr>
          <p:nvPr>
            <p:ph type="ftr" sz="quarter" idx="11"/>
          </p:nvPr>
        </p:nvSpPr>
        <p:spPr/>
        <p:txBody>
          <a:bodyPr/>
          <a:lstStyle/>
          <a:p>
            <a:r>
              <a:rPr lang="en-US"/>
              <a:t>For Discussion Purposes • Privileged and Confidential</a:t>
            </a:r>
          </a:p>
        </p:txBody>
      </p:sp>
      <p:sp>
        <p:nvSpPr>
          <p:cNvPr id="5" name="Slide Number Placeholder 4">
            <a:extLst>
              <a:ext uri="{FF2B5EF4-FFF2-40B4-BE49-F238E27FC236}">
                <a16:creationId xmlns:a16="http://schemas.microsoft.com/office/drawing/2014/main" id="{BBEA0636-3064-8F41-A856-5A5E366E3FFC}"/>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10890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65"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026"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26" b="0" i="0">
                <a:solidFill>
                  <a:schemeClr val="tx1"/>
                </a:solidFill>
                <a:latin typeface="Arial"/>
                <a:cs typeface="Arial"/>
              </a:defRPr>
            </a:lvl1pPr>
          </a:lstStyle>
          <a:p>
            <a:pPr marL="10860">
              <a:lnSpc>
                <a:spcPts val="1219"/>
              </a:lnSpc>
            </a:pPr>
            <a:r>
              <a:rPr lang="en-IN" spc="-4"/>
              <a:t>January</a:t>
            </a:r>
            <a:r>
              <a:rPr lang="en-IN" spc="-73"/>
              <a:t> </a:t>
            </a:r>
            <a:r>
              <a:rPr lang="en-IN" spc="-4"/>
              <a:t>2021</a:t>
            </a:r>
            <a:endParaRPr lang="en-IN" spc="-4" dirty="0"/>
          </a:p>
        </p:txBody>
      </p:sp>
      <p:sp>
        <p:nvSpPr>
          <p:cNvPr id="5" name="Holder 5"/>
          <p:cNvSpPr>
            <a:spLocks noGrp="1"/>
          </p:cNvSpPr>
          <p:nvPr>
            <p:ph type="dt" sz="half" idx="6"/>
          </p:nvPr>
        </p:nvSpPr>
        <p:spPr/>
        <p:txBody>
          <a:bodyPr lIns="0" tIns="0" rIns="0" bIns="0"/>
          <a:lstStyle>
            <a:lvl1pPr>
              <a:defRPr sz="1026" b="0" i="0">
                <a:solidFill>
                  <a:schemeClr val="tx1"/>
                </a:solidFill>
                <a:latin typeface="Arial"/>
                <a:cs typeface="Arial"/>
              </a:defRPr>
            </a:lvl1pPr>
          </a:lstStyle>
          <a:p>
            <a:pPr marL="10860">
              <a:lnSpc>
                <a:spcPts val="1219"/>
              </a:lnSpc>
            </a:pPr>
            <a:r>
              <a:rPr lang="en-IN"/>
              <a:t>TDS </a:t>
            </a:r>
            <a:r>
              <a:rPr lang="en-IN" spc="-4"/>
              <a:t>on capital gains including indirect</a:t>
            </a:r>
            <a:r>
              <a:rPr lang="en-IN" spc="-205"/>
              <a:t> </a:t>
            </a:r>
            <a:r>
              <a:rPr lang="en-IN"/>
              <a:t>transfer</a:t>
            </a:r>
            <a:endParaRPr lang="en-IN" dirty="0"/>
          </a:p>
        </p:txBody>
      </p:sp>
      <p:sp>
        <p:nvSpPr>
          <p:cNvPr id="6" name="Holder 6"/>
          <p:cNvSpPr>
            <a:spLocks noGrp="1"/>
          </p:cNvSpPr>
          <p:nvPr>
            <p:ph type="sldNum" sz="quarter" idx="7"/>
          </p:nvPr>
        </p:nvSpPr>
        <p:spPr/>
        <p:txBody>
          <a:bodyPr lIns="0" tIns="0" rIns="0" bIns="0"/>
          <a:lstStyle>
            <a:lvl1pPr>
              <a:defRPr sz="1026" b="0" i="0">
                <a:solidFill>
                  <a:schemeClr val="tx1"/>
                </a:solidFill>
                <a:latin typeface="Arial"/>
                <a:cs typeface="Arial"/>
              </a:defRPr>
            </a:lvl1pPr>
          </a:lstStyle>
          <a:p>
            <a:pPr marL="32579">
              <a:lnSpc>
                <a:spcPts val="1219"/>
              </a:lnSpc>
            </a:pPr>
            <a:fld id="{81D60167-4931-47E6-BA6A-407CBD079E47}" type="slidenum">
              <a:rPr lang="en-IN" spc="-4" smtClean="0"/>
              <a:pPr marL="32579">
                <a:lnSpc>
                  <a:spcPts val="1219"/>
                </a:lnSpc>
              </a:pPr>
              <a:t>‹#›</a:t>
            </a:fld>
            <a:endParaRPr lang="en-IN" spc="-4" dirty="0"/>
          </a:p>
        </p:txBody>
      </p:sp>
    </p:spTree>
    <p:extLst>
      <p:ext uri="{BB962C8B-B14F-4D97-AF65-F5344CB8AC3E}">
        <p14:creationId xmlns:p14="http://schemas.microsoft.com/office/powerpoint/2010/main" val="440482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0" i="0">
                <a:solidFill>
                  <a:srgbClr val="00338D"/>
                </a:solidFill>
                <a:latin typeface="Arial"/>
                <a:cs typeface="Arial"/>
              </a:defRPr>
            </a:lvl1pPr>
          </a:lstStyle>
          <a:p>
            <a:endParaRPr/>
          </a:p>
        </p:txBody>
      </p:sp>
      <p:sp>
        <p:nvSpPr>
          <p:cNvPr id="3" name="Holder 3"/>
          <p:cNvSpPr>
            <a:spLocks noGrp="1"/>
          </p:cNvSpPr>
          <p:nvPr>
            <p:ph sz="half" idx="2"/>
          </p:nvPr>
        </p:nvSpPr>
        <p:spPr>
          <a:xfrm>
            <a:off x="457200" y="1577340"/>
            <a:ext cx="397764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450" b="0" i="0">
                <a:solidFill>
                  <a:srgbClr val="A7A8A7"/>
                </a:solidFill>
                <a:latin typeface="Arial"/>
                <a:cs typeface="Arial"/>
              </a:defRPr>
            </a:lvl1pPr>
          </a:lstStyle>
          <a:p>
            <a:pPr marL="9525" marR="3810">
              <a:spcBef>
                <a:spcPts val="30"/>
              </a:spcBef>
            </a:pPr>
            <a:r>
              <a:rPr lang="en-IN"/>
              <a:t>© </a:t>
            </a:r>
            <a:r>
              <a:rPr lang="en-IN" spc="-4"/>
              <a:t>2020 KPMG </a:t>
            </a:r>
            <a:r>
              <a:rPr lang="en-IN" spc="-8"/>
              <a:t>Assurance </a:t>
            </a:r>
            <a:r>
              <a:rPr lang="en-IN" spc="-4"/>
              <a:t>and </a:t>
            </a:r>
            <a:r>
              <a:rPr lang="en-IN" spc="-8"/>
              <a:t>Consulting Services </a:t>
            </a:r>
            <a:r>
              <a:rPr lang="en-IN"/>
              <a:t>LLP, </a:t>
            </a:r>
            <a:r>
              <a:rPr lang="en-IN" spc="-4"/>
              <a:t>an </a:t>
            </a:r>
            <a:r>
              <a:rPr lang="en-IN" spc="-8"/>
              <a:t>Indian Limited Liability Partnership </a:t>
            </a:r>
            <a:r>
              <a:rPr lang="en-IN" spc="-4"/>
              <a:t>and a </a:t>
            </a:r>
            <a:r>
              <a:rPr lang="en-IN"/>
              <a:t>member </a:t>
            </a:r>
            <a:r>
              <a:rPr lang="en-IN" spc="-4"/>
              <a:t>firm </a:t>
            </a:r>
            <a:r>
              <a:rPr lang="en-IN"/>
              <a:t>of the </a:t>
            </a:r>
            <a:r>
              <a:rPr lang="en-IN" spc="-4"/>
              <a:t>KPMG </a:t>
            </a:r>
            <a:r>
              <a:rPr lang="en-IN" spc="-8"/>
              <a:t>network </a:t>
            </a:r>
            <a:r>
              <a:rPr lang="en-IN"/>
              <a:t>of </a:t>
            </a:r>
            <a:r>
              <a:rPr lang="en-IN" spc="-8"/>
              <a:t>independent </a:t>
            </a:r>
            <a:r>
              <a:rPr lang="en-IN"/>
              <a:t>member </a:t>
            </a:r>
            <a:r>
              <a:rPr lang="en-IN" spc="-4"/>
              <a:t>firms affiliated </a:t>
            </a:r>
            <a:r>
              <a:rPr lang="en-IN" spc="-8"/>
              <a:t>with </a:t>
            </a:r>
            <a:r>
              <a:rPr lang="en-IN" spc="-4"/>
              <a:t>KPMG </a:t>
            </a:r>
            <a:r>
              <a:rPr lang="en-IN" spc="-8"/>
              <a:t>International Cooperative ("KPMG </a:t>
            </a:r>
            <a:r>
              <a:rPr lang="en-IN" spc="109"/>
              <a:t> </a:t>
            </a:r>
            <a:r>
              <a:rPr lang="en-IN" spc="-8"/>
              <a:t>International"), </a:t>
            </a:r>
            <a:r>
              <a:rPr lang="en-IN" spc="-4"/>
              <a:t>a </a:t>
            </a:r>
            <a:r>
              <a:rPr lang="en-IN" spc="-8"/>
              <a:t>Swiss entity. All rights</a:t>
            </a:r>
            <a:r>
              <a:rPr lang="en-IN" spc="41"/>
              <a:t> </a:t>
            </a:r>
            <a:r>
              <a:rPr lang="en-IN" spc="-8"/>
              <a:t>reserved.</a:t>
            </a:r>
            <a:endParaRPr lang="en-IN" spc="-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4/29/2022</a:t>
            </a:fld>
            <a:endParaRPr lang="en-US"/>
          </a:p>
        </p:txBody>
      </p:sp>
      <p:sp>
        <p:nvSpPr>
          <p:cNvPr id="7" name="Holder 7"/>
          <p:cNvSpPr>
            <a:spLocks noGrp="1"/>
          </p:cNvSpPr>
          <p:nvPr>
            <p:ph type="sldNum" sz="quarter" idx="7"/>
          </p:nvPr>
        </p:nvSpPr>
        <p:spPr/>
        <p:txBody>
          <a:bodyPr lIns="0" tIns="0" rIns="0" bIns="0"/>
          <a:lstStyle>
            <a:lvl1pPr>
              <a:defRPr sz="750" b="0" i="0">
                <a:solidFill>
                  <a:srgbClr val="00338D"/>
                </a:solidFill>
                <a:latin typeface="Arial"/>
                <a:cs typeface="Arial"/>
              </a:defRPr>
            </a:lvl1pPr>
          </a:lstStyle>
          <a:p>
            <a:pPr marL="28575">
              <a:spcBef>
                <a:spcPts val="8"/>
              </a:spcBef>
            </a:pPr>
            <a:fld id="{81D60167-4931-47E6-BA6A-407CBD079E47}" type="slidenum">
              <a:rPr lang="en-IN" smtClean="0"/>
              <a:pPr marL="28575">
                <a:spcBef>
                  <a:spcPts val="8"/>
                </a:spcBef>
              </a:pPr>
              <a:t>‹#›</a:t>
            </a:fld>
            <a:endParaRPr lang="en-IN" dirty="0"/>
          </a:p>
        </p:txBody>
      </p:sp>
    </p:spTree>
    <p:extLst>
      <p:ext uri="{BB962C8B-B14F-4D97-AF65-F5344CB8AC3E}">
        <p14:creationId xmlns:p14="http://schemas.microsoft.com/office/powerpoint/2010/main" val="1193235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D98B3-5658-8343-8894-617E25B8CCB4}"/>
              </a:ext>
            </a:extLst>
          </p:cNvPr>
          <p:cNvPicPr>
            <a:picLocks noChangeAspect="1"/>
          </p:cNvPicPr>
          <p:nvPr userDrawn="1"/>
        </p:nvPicPr>
        <p:blipFill>
          <a:blip r:embed="rId2"/>
          <a:stretch>
            <a:fillRect/>
          </a:stretch>
        </p:blipFill>
        <p:spPr>
          <a:xfrm>
            <a:off x="-1" y="-23528"/>
            <a:ext cx="9144000" cy="6858001"/>
          </a:xfrm>
          <a:prstGeom prst="rect">
            <a:avLst/>
          </a:prstGeom>
        </p:spPr>
      </p:pic>
      <p:sp>
        <p:nvSpPr>
          <p:cNvPr id="7" name="Footer Placeholder 4"/>
          <p:cNvSpPr>
            <a:spLocks noGrp="1"/>
          </p:cNvSpPr>
          <p:nvPr>
            <p:ph type="ftr" sz="quarter" idx="11"/>
          </p:nvPr>
        </p:nvSpPr>
        <p:spPr>
          <a:xfrm>
            <a:off x="750771" y="6360161"/>
            <a:ext cx="4863765" cy="365125"/>
          </a:xfrm>
        </p:spPr>
        <p:txBody>
          <a:bodyPr/>
          <a:lstStyle>
            <a:lvl1pPr>
              <a:defRPr>
                <a:solidFill>
                  <a:schemeClr val="tx1"/>
                </a:solidFill>
              </a:defRPr>
            </a:lvl1pPr>
          </a:lstStyle>
          <a:p>
            <a:pPr>
              <a:defRPr/>
            </a:pPr>
            <a:r>
              <a:rPr lang="en-US" dirty="0"/>
              <a:t>For Discussion Purposes • Privileged and Confidential</a:t>
            </a:r>
          </a:p>
        </p:txBody>
      </p:sp>
      <p:sp>
        <p:nvSpPr>
          <p:cNvPr id="9" name="Rectangle 8">
            <a:extLst>
              <a:ext uri="{FF2B5EF4-FFF2-40B4-BE49-F238E27FC236}">
                <a16:creationId xmlns:a16="http://schemas.microsoft.com/office/drawing/2014/main" id="{8FBE171F-F24F-4F46-B782-2DB0152CAC53}"/>
              </a:ext>
            </a:extLst>
          </p:cNvPr>
          <p:cNvSpPr/>
          <p:nvPr userDrawn="1"/>
        </p:nvSpPr>
        <p:spPr>
          <a:xfrm>
            <a:off x="1" y="5711438"/>
            <a:ext cx="9143999" cy="11636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BBB00D43-E4A8-354E-A05A-7E4B33115CF5}"/>
              </a:ext>
            </a:extLst>
          </p:cNvPr>
          <p:cNvSpPr txBox="1"/>
          <p:nvPr userDrawn="1"/>
        </p:nvSpPr>
        <p:spPr>
          <a:xfrm>
            <a:off x="125810" y="5818810"/>
            <a:ext cx="2618071" cy="1015663"/>
          </a:xfrm>
          <a:prstGeom prst="rect">
            <a:avLst/>
          </a:prstGeom>
          <a:noFill/>
        </p:spPr>
        <p:txBody>
          <a:bodyPr wrap="square" rtlCol="0">
            <a:spAutoFit/>
          </a:bodyPr>
          <a:lstStyle/>
          <a:p>
            <a:r>
              <a:rPr lang="en-US" sz="1200" dirty="0"/>
              <a:t>Aseem Chawla</a:t>
            </a:r>
          </a:p>
          <a:p>
            <a:r>
              <a:rPr lang="en-US" sz="1200" dirty="0"/>
              <a:t>ASC Legal, Solicitors and Advocates</a:t>
            </a:r>
          </a:p>
          <a:p>
            <a:r>
              <a:rPr lang="en-US" sz="1200" dirty="0"/>
              <a:t>aseem@aseemchawla.com</a:t>
            </a:r>
          </a:p>
          <a:p>
            <a:r>
              <a:rPr lang="en-US" sz="1200" dirty="0"/>
              <a:t>April, 2022</a:t>
            </a:r>
          </a:p>
          <a:p>
            <a:r>
              <a:rPr lang="en-US" sz="1200" dirty="0"/>
              <a:t>New Delhi</a:t>
            </a:r>
          </a:p>
        </p:txBody>
      </p:sp>
      <p:sp>
        <p:nvSpPr>
          <p:cNvPr id="11" name="TextBox 10">
            <a:extLst>
              <a:ext uri="{FF2B5EF4-FFF2-40B4-BE49-F238E27FC236}">
                <a16:creationId xmlns:a16="http://schemas.microsoft.com/office/drawing/2014/main" id="{90ADA829-BD17-B142-8E15-1B921796A27F}"/>
              </a:ext>
            </a:extLst>
          </p:cNvPr>
          <p:cNvSpPr txBox="1"/>
          <p:nvPr userDrawn="1"/>
        </p:nvSpPr>
        <p:spPr>
          <a:xfrm>
            <a:off x="7878874" y="6547746"/>
            <a:ext cx="1289402" cy="461665"/>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200" dirty="0"/>
              <a:t>© ASC Legal 2022 </a:t>
            </a:r>
          </a:p>
          <a:p>
            <a:pPr algn="r"/>
            <a:endParaRPr lang="en-US" sz="1200" dirty="0"/>
          </a:p>
        </p:txBody>
      </p:sp>
      <p:sp>
        <p:nvSpPr>
          <p:cNvPr id="16" name="Title 15">
            <a:extLst>
              <a:ext uri="{FF2B5EF4-FFF2-40B4-BE49-F238E27FC236}">
                <a16:creationId xmlns:a16="http://schemas.microsoft.com/office/drawing/2014/main" id="{2F2B872C-F0F9-044F-AFCF-2BB98598DD0B}"/>
              </a:ext>
            </a:extLst>
          </p:cNvPr>
          <p:cNvSpPr>
            <a:spLocks noGrp="1"/>
          </p:cNvSpPr>
          <p:nvPr>
            <p:ph type="title"/>
          </p:nvPr>
        </p:nvSpPr>
        <p:spPr>
          <a:xfrm>
            <a:off x="1203286" y="3145219"/>
            <a:ext cx="6737425" cy="1163676"/>
          </a:xfrm>
        </p:spPr>
        <p:txBody>
          <a:bodyPr/>
          <a:lstStyle/>
          <a:p>
            <a:r>
              <a:rPr lang="en-US"/>
              <a:t>Click to edit Master title style</a:t>
            </a:r>
            <a:endParaRPr lang="en-US" dirty="0"/>
          </a:p>
        </p:txBody>
      </p:sp>
      <p:pic>
        <p:nvPicPr>
          <p:cNvPr id="20" name="Picture 19">
            <a:extLst>
              <a:ext uri="{FF2B5EF4-FFF2-40B4-BE49-F238E27FC236}">
                <a16:creationId xmlns:a16="http://schemas.microsoft.com/office/drawing/2014/main" id="{238E3E89-CE06-A940-A6B2-F9F02AB769ED}"/>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45000"/>
                    </a14:imgEffect>
                    <a14:imgEffect>
                      <a14:brightnessContrast bright="-17000" contrast="59000"/>
                    </a14:imgEffect>
                  </a14:imgLayer>
                </a14:imgProps>
              </a:ext>
            </a:extLst>
          </a:blip>
          <a:stretch>
            <a:fillRect/>
          </a:stretch>
        </p:blipFill>
        <p:spPr>
          <a:xfrm>
            <a:off x="6471920" y="267872"/>
            <a:ext cx="2315034" cy="2386167"/>
          </a:xfrm>
          <a:prstGeom prst="rect">
            <a:avLst/>
          </a:prstGeom>
        </p:spPr>
      </p:pic>
      <p:cxnSp>
        <p:nvCxnSpPr>
          <p:cNvPr id="22" name="Straight Connector 21">
            <a:extLst>
              <a:ext uri="{FF2B5EF4-FFF2-40B4-BE49-F238E27FC236}">
                <a16:creationId xmlns:a16="http://schemas.microsoft.com/office/drawing/2014/main" id="{73D8270D-2C3B-B043-822D-0BCD70A9FA7E}"/>
              </a:ext>
            </a:extLst>
          </p:cNvPr>
          <p:cNvCxnSpPr>
            <a:cxnSpLocks/>
          </p:cNvCxnSpPr>
          <p:nvPr userDrawn="1"/>
        </p:nvCxnSpPr>
        <p:spPr>
          <a:xfrm flipV="1">
            <a:off x="-1" y="3145219"/>
            <a:ext cx="9144001" cy="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F63AA88A-49B8-8B46-AFAD-EEDB7CA668B3}"/>
              </a:ext>
            </a:extLst>
          </p:cNvPr>
          <p:cNvCxnSpPr>
            <a:cxnSpLocks/>
          </p:cNvCxnSpPr>
          <p:nvPr userDrawn="1"/>
        </p:nvCxnSpPr>
        <p:spPr>
          <a:xfrm>
            <a:off x="-1" y="4282777"/>
            <a:ext cx="914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066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84F8-9FED-7645-92EC-AD55CF805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5893A-16C5-4940-994A-12B51FF8ACB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EC179-B297-AF49-AAD5-B42A844848D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1CD20-BB39-2D42-B8FC-19D9641F72F0}"/>
              </a:ext>
            </a:extLst>
          </p:cNvPr>
          <p:cNvSpPr>
            <a:spLocks noGrp="1"/>
          </p:cNvSpPr>
          <p:nvPr>
            <p:ph type="dt" sz="half" idx="10"/>
          </p:nvPr>
        </p:nvSpPr>
        <p:spPr/>
        <p:txBody>
          <a:bodyPr/>
          <a:lstStyle/>
          <a:p>
            <a:fld id="{228B7409-1A64-5645-8175-A22BCA582802}" type="datetime1">
              <a:rPr lang="en-IN" smtClean="0"/>
              <a:t>29-04-2022</a:t>
            </a:fld>
            <a:endParaRPr lang="en-US"/>
          </a:p>
        </p:txBody>
      </p:sp>
      <p:sp>
        <p:nvSpPr>
          <p:cNvPr id="6" name="Footer Placeholder 5">
            <a:extLst>
              <a:ext uri="{FF2B5EF4-FFF2-40B4-BE49-F238E27FC236}">
                <a16:creationId xmlns:a16="http://schemas.microsoft.com/office/drawing/2014/main" id="{F701D38C-2907-DE40-A50E-F29B0592E4A9}"/>
              </a:ext>
            </a:extLst>
          </p:cNvPr>
          <p:cNvSpPr>
            <a:spLocks noGrp="1"/>
          </p:cNvSpPr>
          <p:nvPr>
            <p:ph type="ftr" sz="quarter" idx="11"/>
          </p:nvPr>
        </p:nvSpPr>
        <p:spPr/>
        <p:txBody>
          <a:bodyPr/>
          <a:lstStyle/>
          <a:p>
            <a:r>
              <a:rPr lang="en-US"/>
              <a:t>For Discussion Purposes • Privileged and Confidential</a:t>
            </a:r>
          </a:p>
        </p:txBody>
      </p:sp>
      <p:sp>
        <p:nvSpPr>
          <p:cNvPr id="7" name="Slide Number Placeholder 6">
            <a:extLst>
              <a:ext uri="{FF2B5EF4-FFF2-40B4-BE49-F238E27FC236}">
                <a16:creationId xmlns:a16="http://schemas.microsoft.com/office/drawing/2014/main" id="{57DFF3F5-BB1A-8D48-A36E-0CC824F35EFC}"/>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165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DF34-DF54-8346-888E-618610595DE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C6753E-98BE-C240-8FAF-33068CD016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661E9A-B5D4-E543-848B-F18A4DD8F6E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353B58-F2FB-DA46-9F40-89B0F61AEB4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82DDB-E4B7-044B-8530-2F769F34607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83313B-6EE8-4646-B752-C3A1C9015971}"/>
              </a:ext>
            </a:extLst>
          </p:cNvPr>
          <p:cNvSpPr>
            <a:spLocks noGrp="1"/>
          </p:cNvSpPr>
          <p:nvPr>
            <p:ph type="dt" sz="half" idx="10"/>
          </p:nvPr>
        </p:nvSpPr>
        <p:spPr/>
        <p:txBody>
          <a:bodyPr/>
          <a:lstStyle/>
          <a:p>
            <a:fld id="{94E5AE2F-9CBC-9C46-8D93-7C6BBFC19C1D}" type="datetime1">
              <a:rPr lang="en-IN" smtClean="0"/>
              <a:t>29-04-2022</a:t>
            </a:fld>
            <a:endParaRPr lang="en-US"/>
          </a:p>
        </p:txBody>
      </p:sp>
      <p:sp>
        <p:nvSpPr>
          <p:cNvPr id="8" name="Footer Placeholder 7">
            <a:extLst>
              <a:ext uri="{FF2B5EF4-FFF2-40B4-BE49-F238E27FC236}">
                <a16:creationId xmlns:a16="http://schemas.microsoft.com/office/drawing/2014/main" id="{9E850A73-C4CD-2747-8554-19F3DAFD2933}"/>
              </a:ext>
            </a:extLst>
          </p:cNvPr>
          <p:cNvSpPr>
            <a:spLocks noGrp="1"/>
          </p:cNvSpPr>
          <p:nvPr>
            <p:ph type="ftr" sz="quarter" idx="11"/>
          </p:nvPr>
        </p:nvSpPr>
        <p:spPr/>
        <p:txBody>
          <a:bodyPr/>
          <a:lstStyle/>
          <a:p>
            <a:r>
              <a:rPr lang="en-US"/>
              <a:t>For Discussion Purposes • Privileged and Confidential</a:t>
            </a:r>
          </a:p>
        </p:txBody>
      </p:sp>
      <p:sp>
        <p:nvSpPr>
          <p:cNvPr id="9" name="Slide Number Placeholder 8">
            <a:extLst>
              <a:ext uri="{FF2B5EF4-FFF2-40B4-BE49-F238E27FC236}">
                <a16:creationId xmlns:a16="http://schemas.microsoft.com/office/drawing/2014/main" id="{ECA4E869-3A30-AF41-9FD3-61F070AFE883}"/>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419114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5372-D2DD-0045-BA1F-F3C6A7890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18049-115A-7541-88CD-B2BAAA26C1AE}"/>
              </a:ext>
            </a:extLst>
          </p:cNvPr>
          <p:cNvSpPr>
            <a:spLocks noGrp="1"/>
          </p:cNvSpPr>
          <p:nvPr>
            <p:ph type="dt" sz="half" idx="10"/>
          </p:nvPr>
        </p:nvSpPr>
        <p:spPr/>
        <p:txBody>
          <a:bodyPr/>
          <a:lstStyle/>
          <a:p>
            <a:fld id="{E14F4FAF-B3AC-1747-A60E-7C4EC21C49EE}" type="datetime1">
              <a:rPr lang="en-IN" smtClean="0"/>
              <a:t>29-04-2022</a:t>
            </a:fld>
            <a:endParaRPr lang="en-US"/>
          </a:p>
        </p:txBody>
      </p:sp>
      <p:sp>
        <p:nvSpPr>
          <p:cNvPr id="4" name="Footer Placeholder 3">
            <a:extLst>
              <a:ext uri="{FF2B5EF4-FFF2-40B4-BE49-F238E27FC236}">
                <a16:creationId xmlns:a16="http://schemas.microsoft.com/office/drawing/2014/main" id="{26EAE2BE-CBED-D64C-91E4-5777C4351A3A}"/>
              </a:ext>
            </a:extLst>
          </p:cNvPr>
          <p:cNvSpPr>
            <a:spLocks noGrp="1"/>
          </p:cNvSpPr>
          <p:nvPr>
            <p:ph type="ftr" sz="quarter" idx="11"/>
          </p:nvPr>
        </p:nvSpPr>
        <p:spPr/>
        <p:txBody>
          <a:bodyPr/>
          <a:lstStyle/>
          <a:p>
            <a:r>
              <a:rPr lang="en-US"/>
              <a:t>For Discussion Purposes • Privileged and Confidential</a:t>
            </a:r>
          </a:p>
        </p:txBody>
      </p:sp>
      <p:sp>
        <p:nvSpPr>
          <p:cNvPr id="5" name="Slide Number Placeholder 4">
            <a:extLst>
              <a:ext uri="{FF2B5EF4-FFF2-40B4-BE49-F238E27FC236}">
                <a16:creationId xmlns:a16="http://schemas.microsoft.com/office/drawing/2014/main" id="{37ED42A1-103C-804E-BED3-5E9AF8103DA4}"/>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22204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7D99E-D5B0-E04A-8B06-C3E8CD03E2E9}"/>
              </a:ext>
            </a:extLst>
          </p:cNvPr>
          <p:cNvSpPr>
            <a:spLocks noGrp="1"/>
          </p:cNvSpPr>
          <p:nvPr>
            <p:ph type="dt" sz="half" idx="10"/>
          </p:nvPr>
        </p:nvSpPr>
        <p:spPr/>
        <p:txBody>
          <a:bodyPr/>
          <a:lstStyle/>
          <a:p>
            <a:fld id="{73361091-5DC9-604A-B590-E0A82FD64408}" type="datetime1">
              <a:rPr lang="en-IN" smtClean="0"/>
              <a:t>29-04-2022</a:t>
            </a:fld>
            <a:endParaRPr lang="en-US"/>
          </a:p>
        </p:txBody>
      </p:sp>
      <p:sp>
        <p:nvSpPr>
          <p:cNvPr id="3" name="Footer Placeholder 2">
            <a:extLst>
              <a:ext uri="{FF2B5EF4-FFF2-40B4-BE49-F238E27FC236}">
                <a16:creationId xmlns:a16="http://schemas.microsoft.com/office/drawing/2014/main" id="{1261584E-97E8-0544-86CB-09C1C89E50FF}"/>
              </a:ext>
            </a:extLst>
          </p:cNvPr>
          <p:cNvSpPr>
            <a:spLocks noGrp="1"/>
          </p:cNvSpPr>
          <p:nvPr>
            <p:ph type="ftr" sz="quarter" idx="11"/>
          </p:nvPr>
        </p:nvSpPr>
        <p:spPr/>
        <p:txBody>
          <a:bodyPr/>
          <a:lstStyle/>
          <a:p>
            <a:r>
              <a:rPr lang="en-US"/>
              <a:t>For Discussion Purposes • Privileged and Confidential</a:t>
            </a:r>
          </a:p>
        </p:txBody>
      </p:sp>
      <p:sp>
        <p:nvSpPr>
          <p:cNvPr id="4" name="Slide Number Placeholder 3">
            <a:extLst>
              <a:ext uri="{FF2B5EF4-FFF2-40B4-BE49-F238E27FC236}">
                <a16:creationId xmlns:a16="http://schemas.microsoft.com/office/drawing/2014/main" id="{D9D63E7C-2BA7-1848-B0E8-685CAAC56FE1}"/>
              </a:ext>
            </a:extLst>
          </p:cNvPr>
          <p:cNvSpPr>
            <a:spLocks noGrp="1"/>
          </p:cNvSpPr>
          <p:nvPr>
            <p:ph type="sldNum" sz="quarter" idx="12"/>
          </p:nvPr>
        </p:nvSpPr>
        <p:spPr/>
        <p:txBody>
          <a:bodyPr/>
          <a:lstStyle/>
          <a:p>
            <a:fld id="{82AE69F1-285F-A648-A796-FD53A1A17E48}" type="slidenum">
              <a:rPr lang="en-US" smtClean="0"/>
              <a:t>‹#›</a:t>
            </a:fld>
            <a:endParaRPr lang="en-US"/>
          </a:p>
        </p:txBody>
      </p:sp>
    </p:spTree>
    <p:extLst>
      <p:ext uri="{BB962C8B-B14F-4D97-AF65-F5344CB8AC3E}">
        <p14:creationId xmlns:p14="http://schemas.microsoft.com/office/powerpoint/2010/main" val="373680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1FA8B-1707-7546-B5DE-9FA5A88A38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5BC25-E54E-D943-B473-704CCF2C9B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E2420-BADF-F740-BA1E-B57D800B094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14AEE-49A9-744E-A01F-2B11F05D6B9D}" type="datetime1">
              <a:rPr lang="en-IN" smtClean="0"/>
              <a:t>29-04-2022</a:t>
            </a:fld>
            <a:endParaRPr lang="en-US"/>
          </a:p>
        </p:txBody>
      </p:sp>
      <p:sp>
        <p:nvSpPr>
          <p:cNvPr id="5" name="Footer Placeholder 4">
            <a:extLst>
              <a:ext uri="{FF2B5EF4-FFF2-40B4-BE49-F238E27FC236}">
                <a16:creationId xmlns:a16="http://schemas.microsoft.com/office/drawing/2014/main" id="{C7C45831-F988-D54E-A18E-DFD850F3E2D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84D9A993-6F44-2C43-885B-D0FF3126A17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69F1-285F-A648-A796-FD53A1A17E48}" type="slidenum">
              <a:rPr lang="en-US" smtClean="0"/>
              <a:t>‹#›</a:t>
            </a:fld>
            <a:endParaRPr lang="en-US"/>
          </a:p>
        </p:txBody>
      </p:sp>
    </p:spTree>
    <p:extLst>
      <p:ext uri="{BB962C8B-B14F-4D97-AF65-F5344CB8AC3E}">
        <p14:creationId xmlns:p14="http://schemas.microsoft.com/office/powerpoint/2010/main" val="1252439217"/>
      </p:ext>
    </p:extLst>
  </p:cSld>
  <p:clrMap bg1="lt1" tx1="dk1" bg2="lt2" tx2="dk2" accent1="accent1" accent2="accent2" accent3="accent3" accent4="accent4" accent5="accent5" accent6="accent6" hlink="hlink" folHlink="folHlink"/>
  <p:sldLayoutIdLst>
    <p:sldLayoutId id="2147483748" r:id="rId1"/>
    <p:sldLayoutId id="2147483745" r:id="rId2"/>
    <p:sldLayoutId id="2147483773" r:id="rId3"/>
    <p:sldLayoutId id="2147483747"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60" r:id="rId14"/>
    <p:sldLayoutId id="2147483774" r:id="rId15"/>
    <p:sldLayoutId id="2147483775" r:id="rId16"/>
    <p:sldLayoutId id="2147483776"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675">
                <a:solidFill>
                  <a:schemeClr val="tx1">
                    <a:tint val="75000"/>
                  </a:schemeClr>
                </a:solidFill>
                <a:latin typeface="+mn-lt"/>
                <a:ea typeface="+mn-ea"/>
                <a:cs typeface="+mn-cs"/>
              </a:defRPr>
            </a:lvl1pPr>
          </a:lstStyle>
          <a:p>
            <a:pPr>
              <a:defRPr/>
            </a:pPr>
            <a:fld id="{50FFD76A-12B4-2549-835B-4AC45CB6671A}" type="datetime1">
              <a:rPr lang="en-IN" smtClean="0"/>
              <a:t>29-04-2022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mn-lt"/>
                <a:ea typeface="+mn-ea"/>
                <a:cs typeface="+mn-cs"/>
              </a:defRPr>
            </a:lvl1pPr>
          </a:lstStyle>
          <a:p>
            <a:pPr>
              <a:defRPr/>
            </a:pPr>
            <a:r>
              <a:rPr lang="en-US"/>
              <a:t>For Discussion Purposes • Privileged and Confidential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675">
                <a:solidFill>
                  <a:schemeClr val="tx1">
                    <a:tint val="75000"/>
                  </a:schemeClr>
                </a:solidFill>
                <a:latin typeface="+mn-lt"/>
                <a:ea typeface="+mn-ea"/>
                <a:cs typeface="+mn-cs"/>
              </a:defRPr>
            </a:lvl1pPr>
          </a:lstStyle>
          <a:p>
            <a:pPr>
              <a:defRPr/>
            </a:pPr>
            <a:fld id="{F7B98253-2F60-4D40-8A35-5579180F4B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sldNum="0" hdr="0" dt="0"/>
  <p:txStyles>
    <p:titleStyle>
      <a:lvl1pPr algn="ctr" defTabSz="257175" rtl="0" eaLnBrk="0" fontAlgn="base" hangingPunct="0">
        <a:spcBef>
          <a:spcPct val="0"/>
        </a:spcBef>
        <a:spcAft>
          <a:spcPct val="0"/>
        </a:spcAft>
        <a:defRPr sz="2475" kern="1200">
          <a:solidFill>
            <a:schemeClr val="tx1"/>
          </a:solidFill>
          <a:latin typeface="+mj-lt"/>
          <a:ea typeface="ＭＳ Ｐゴシック" charset="0"/>
          <a:cs typeface="ＭＳ Ｐゴシック" charset="0"/>
        </a:defRPr>
      </a:lvl1pPr>
      <a:lvl2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2pPr>
      <a:lvl3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3pPr>
      <a:lvl4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4pPr>
      <a:lvl5pPr algn="ctr" defTabSz="257175" rtl="0" eaLnBrk="0" fontAlgn="base" hangingPunct="0">
        <a:spcBef>
          <a:spcPct val="0"/>
        </a:spcBef>
        <a:spcAft>
          <a:spcPct val="0"/>
        </a:spcAft>
        <a:defRPr sz="2475">
          <a:solidFill>
            <a:schemeClr val="tx1"/>
          </a:solidFill>
          <a:latin typeface="Calibri" charset="0"/>
          <a:ea typeface="ＭＳ Ｐゴシック" charset="0"/>
          <a:cs typeface="ＭＳ Ｐゴシック" charset="0"/>
        </a:defRPr>
      </a:lvl5pPr>
      <a:lvl6pPr marL="257175"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ＭＳ Ｐゴシック" charset="0"/>
        </a:defRPr>
      </a:lvl1pPr>
      <a:lvl2pPr marL="417910" indent="-160735" algn="l" defTabSz="257175" rtl="0" eaLnBrk="0" fontAlgn="base" hangingPunct="0">
        <a:spcBef>
          <a:spcPct val="20000"/>
        </a:spcBef>
        <a:spcAft>
          <a:spcPct val="0"/>
        </a:spcAft>
        <a:buFont typeface="Arial" charset="0"/>
        <a:buChar char="–"/>
        <a:defRPr sz="1575" kern="1200">
          <a:solidFill>
            <a:schemeClr val="tx1"/>
          </a:solidFill>
          <a:latin typeface="+mn-lt"/>
          <a:ea typeface="ＭＳ Ｐゴシック" charset="0"/>
          <a:cs typeface="+mn-cs"/>
        </a:defRPr>
      </a:lvl2pPr>
      <a:lvl3pPr marL="642938" indent="-128588" algn="l" defTabSz="257175" rtl="0" eaLnBrk="0" fontAlgn="base" hangingPunct="0">
        <a:spcBef>
          <a:spcPct val="20000"/>
        </a:spcBef>
        <a:spcAft>
          <a:spcPct val="0"/>
        </a:spcAft>
        <a:buFont typeface="Arial" charset="0"/>
        <a:buChar char="•"/>
        <a:defRPr sz="1350" kern="1200">
          <a:solidFill>
            <a:schemeClr val="tx1"/>
          </a:solidFill>
          <a:latin typeface="+mn-lt"/>
          <a:ea typeface="ＭＳ Ｐゴシック" charset="0"/>
          <a:cs typeface="+mn-cs"/>
        </a:defRPr>
      </a:lvl3pPr>
      <a:lvl4pPr marL="900113" indent="-128588" algn="l" defTabSz="257175" rtl="0" eaLnBrk="0" fontAlgn="base" hangingPunct="0">
        <a:spcBef>
          <a:spcPct val="20000"/>
        </a:spcBef>
        <a:spcAft>
          <a:spcPct val="0"/>
        </a:spcAft>
        <a:buFont typeface="Arial" charset="0"/>
        <a:buChar char="–"/>
        <a:defRPr sz="1125" kern="1200">
          <a:solidFill>
            <a:schemeClr val="tx1"/>
          </a:solidFill>
          <a:latin typeface="+mn-lt"/>
          <a:ea typeface="ＭＳ Ｐゴシック" charset="0"/>
          <a:cs typeface="+mn-cs"/>
        </a:defRPr>
      </a:lvl4pPr>
      <a:lvl5pPr marL="1157288" indent="-128588" algn="l" defTabSz="257175" rtl="0" eaLnBrk="0" fontAlgn="base" hangingPunct="0">
        <a:spcBef>
          <a:spcPct val="20000"/>
        </a:spcBef>
        <a:spcAft>
          <a:spcPct val="0"/>
        </a:spcAft>
        <a:buFont typeface="Arial" charset="0"/>
        <a:buChar char="»"/>
        <a:defRPr sz="1125" kern="1200">
          <a:solidFill>
            <a:schemeClr val="tx1"/>
          </a:solidFill>
          <a:latin typeface="+mn-lt"/>
          <a:ea typeface="ＭＳ Ｐゴシック" charset="0"/>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331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675">
                <a:solidFill>
                  <a:schemeClr val="tx1">
                    <a:tint val="75000"/>
                  </a:schemeClr>
                </a:solidFill>
                <a:latin typeface="+mn-lt"/>
                <a:ea typeface="+mn-ea"/>
                <a:cs typeface="+mn-cs"/>
              </a:defRPr>
            </a:lvl1pPr>
          </a:lstStyle>
          <a:p>
            <a:pPr>
              <a:defRPr/>
            </a:pPr>
            <a:fld id="{50FFD76A-12B4-2549-835B-4AC45CB6671A}" type="datetime1">
              <a:rPr lang="en-IN" smtClean="0"/>
              <a:t>29-04-2022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mn-lt"/>
                <a:ea typeface="+mn-ea"/>
                <a:cs typeface="+mn-cs"/>
              </a:defRPr>
            </a:lvl1pPr>
          </a:lstStyle>
          <a:p>
            <a:pPr>
              <a:defRPr/>
            </a:pPr>
            <a:r>
              <a:rPr lang="en-US"/>
              <a:t>For Discussion Purposes • Privileged and Confidential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675">
                <a:solidFill>
                  <a:schemeClr val="tx1">
                    <a:tint val="75000"/>
                  </a:schemeClr>
                </a:solidFill>
                <a:latin typeface="+mn-lt"/>
                <a:ea typeface="+mn-ea"/>
                <a:cs typeface="+mn-cs"/>
              </a:defRPr>
            </a:lvl1pPr>
          </a:lstStyle>
          <a:p>
            <a:pPr>
              <a:defRPr/>
            </a:pPr>
            <a:fld id="{F7B98253-2F60-4D40-8A35-5579180F4BDE}" type="slidenum">
              <a:rPr lang="en-US"/>
              <a:pPr>
                <a:defRPr/>
              </a:pPr>
              <a:t>‹#›</a:t>
            </a:fld>
            <a:endParaRPr lang="en-US"/>
          </a:p>
        </p:txBody>
      </p:sp>
    </p:spTree>
    <p:extLst>
      <p:ext uri="{BB962C8B-B14F-4D97-AF65-F5344CB8AC3E}">
        <p14:creationId xmlns:p14="http://schemas.microsoft.com/office/powerpoint/2010/main" val="354499733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dt="0"/>
  <p:txStyles>
    <p:titleStyle>
      <a:lvl1pPr algn="ctr" defTabSz="257175" rtl="0" eaLnBrk="1" fontAlgn="base" hangingPunct="1">
        <a:spcBef>
          <a:spcPct val="0"/>
        </a:spcBef>
        <a:spcAft>
          <a:spcPct val="0"/>
        </a:spcAft>
        <a:defRPr sz="2475" kern="1200">
          <a:solidFill>
            <a:schemeClr val="tx1"/>
          </a:solidFill>
          <a:latin typeface="+mj-lt"/>
          <a:ea typeface="ＭＳ Ｐゴシック" charset="0"/>
          <a:cs typeface="ＭＳ Ｐゴシック" charset="0"/>
        </a:defRPr>
      </a:lvl1pPr>
      <a:lvl2pPr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2pPr>
      <a:lvl3pPr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3pPr>
      <a:lvl4pPr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4pPr>
      <a:lvl5pPr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5pPr>
      <a:lvl6pPr marL="25717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ＭＳ Ｐゴシック" charset="0"/>
        </a:defRPr>
      </a:lvl1pPr>
      <a:lvl2pPr marL="417910" indent="-160735" algn="l" defTabSz="257175" rtl="0" eaLnBrk="1" fontAlgn="base" hangingPunct="1">
        <a:spcBef>
          <a:spcPct val="20000"/>
        </a:spcBef>
        <a:spcAft>
          <a:spcPct val="0"/>
        </a:spcAft>
        <a:buFont typeface="Arial" charset="0"/>
        <a:buChar char="–"/>
        <a:defRPr sz="1575" kern="1200">
          <a:solidFill>
            <a:schemeClr val="tx1"/>
          </a:solidFill>
          <a:latin typeface="+mn-lt"/>
          <a:ea typeface="ＭＳ Ｐゴシック" charset="0"/>
          <a:cs typeface="+mn-cs"/>
        </a:defRPr>
      </a:lvl2pPr>
      <a:lvl3pPr marL="642938" indent="-128588" algn="l" defTabSz="257175" rtl="0" eaLnBrk="1" fontAlgn="base" hangingPunct="1">
        <a:spcBef>
          <a:spcPct val="20000"/>
        </a:spcBef>
        <a:spcAft>
          <a:spcPct val="0"/>
        </a:spcAft>
        <a:buFont typeface="Arial" charset="0"/>
        <a:buChar char="•"/>
        <a:defRPr sz="1350" kern="1200">
          <a:solidFill>
            <a:schemeClr val="tx1"/>
          </a:solidFill>
          <a:latin typeface="+mn-lt"/>
          <a:ea typeface="ＭＳ Ｐゴシック" charset="0"/>
          <a:cs typeface="+mn-cs"/>
        </a:defRPr>
      </a:lvl3pPr>
      <a:lvl4pPr marL="900113" indent="-128588" algn="l" defTabSz="257175" rtl="0" eaLnBrk="1" fontAlgn="base" hangingPunct="1">
        <a:spcBef>
          <a:spcPct val="20000"/>
        </a:spcBef>
        <a:spcAft>
          <a:spcPct val="0"/>
        </a:spcAft>
        <a:buFont typeface="Arial" charset="0"/>
        <a:buChar char="–"/>
        <a:defRPr sz="1125" kern="1200">
          <a:solidFill>
            <a:schemeClr val="tx1"/>
          </a:solidFill>
          <a:latin typeface="+mn-lt"/>
          <a:ea typeface="ＭＳ Ｐゴシック" charset="0"/>
          <a:cs typeface="+mn-cs"/>
        </a:defRPr>
      </a:lvl4pPr>
      <a:lvl5pPr marL="1157288" indent="-128588" algn="l" defTabSz="257175" rtl="0" eaLnBrk="1" fontAlgn="base" hangingPunct="1">
        <a:spcBef>
          <a:spcPct val="20000"/>
        </a:spcBef>
        <a:spcAft>
          <a:spcPct val="0"/>
        </a:spcAft>
        <a:buFont typeface="Arial" charset="0"/>
        <a:buChar char="»"/>
        <a:defRPr sz="1125" kern="1200">
          <a:solidFill>
            <a:schemeClr val="tx1"/>
          </a:solidFill>
          <a:latin typeface="+mn-lt"/>
          <a:ea typeface="ＭＳ Ｐゴシック" charset="0"/>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1FA8B-1707-7546-B5DE-9FA5A88A38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5BC25-E54E-D943-B473-704CCF2C9B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E2420-BADF-F740-BA1E-B57D800B094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14AEE-49A9-744E-A01F-2B11F05D6B9D}" type="datetime1">
              <a:rPr lang="en-IN" smtClean="0"/>
              <a:t>29-04-2022</a:t>
            </a:fld>
            <a:endParaRPr lang="en-US"/>
          </a:p>
        </p:txBody>
      </p:sp>
      <p:sp>
        <p:nvSpPr>
          <p:cNvPr id="5" name="Footer Placeholder 4">
            <a:extLst>
              <a:ext uri="{FF2B5EF4-FFF2-40B4-BE49-F238E27FC236}">
                <a16:creationId xmlns:a16="http://schemas.microsoft.com/office/drawing/2014/main" id="{C7C45831-F988-D54E-A18E-DFD850F3E2D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Discussion Purposes • Privileged and Confidential</a:t>
            </a:r>
          </a:p>
        </p:txBody>
      </p:sp>
      <p:sp>
        <p:nvSpPr>
          <p:cNvPr id="6" name="Slide Number Placeholder 5">
            <a:extLst>
              <a:ext uri="{FF2B5EF4-FFF2-40B4-BE49-F238E27FC236}">
                <a16:creationId xmlns:a16="http://schemas.microsoft.com/office/drawing/2014/main" id="{84D9A993-6F44-2C43-885B-D0FF3126A17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E69F1-285F-A648-A796-FD53A1A17E48}" type="slidenum">
              <a:rPr lang="en-US" smtClean="0"/>
              <a:t>‹#›</a:t>
            </a:fld>
            <a:endParaRPr lang="en-US"/>
          </a:p>
        </p:txBody>
      </p:sp>
    </p:spTree>
    <p:extLst>
      <p:ext uri="{BB962C8B-B14F-4D97-AF65-F5344CB8AC3E}">
        <p14:creationId xmlns:p14="http://schemas.microsoft.com/office/powerpoint/2010/main" val="336612739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7DAD4F-9E7F-B543-98D3-0143838C98FB}"/>
              </a:ext>
            </a:extLst>
          </p:cNvPr>
          <p:cNvSpPr>
            <a:spLocks noGrp="1"/>
          </p:cNvSpPr>
          <p:nvPr>
            <p:ph type="title"/>
          </p:nvPr>
        </p:nvSpPr>
        <p:spPr>
          <a:xfrm>
            <a:off x="0" y="3145219"/>
            <a:ext cx="9144000" cy="1163676"/>
          </a:xfrm>
        </p:spPr>
        <p:txBody>
          <a:bodyPr>
            <a:normAutofit/>
          </a:bodyPr>
          <a:lstStyle/>
          <a:p>
            <a:pPr algn="ctr"/>
            <a:r>
              <a:rPr lang="en-US" sz="2800" b="1" dirty="0">
                <a:latin typeface="+mn-lt"/>
              </a:rPr>
              <a:t> </a:t>
            </a:r>
            <a:endParaRPr lang="en-US" sz="2800" b="1" i="1" dirty="0">
              <a:latin typeface="+mn-lt"/>
            </a:endParaRPr>
          </a:p>
        </p:txBody>
      </p:sp>
      <p:sp>
        <p:nvSpPr>
          <p:cNvPr id="7" name="Text Placeholder 3">
            <a:extLst>
              <a:ext uri="{FF2B5EF4-FFF2-40B4-BE49-F238E27FC236}">
                <a16:creationId xmlns:a16="http://schemas.microsoft.com/office/drawing/2014/main" id="{F1311AFE-0A40-455A-805E-E0B5587D9C89}"/>
              </a:ext>
            </a:extLst>
          </p:cNvPr>
          <p:cNvSpPr txBox="1">
            <a:spLocks/>
          </p:cNvSpPr>
          <p:nvPr/>
        </p:nvSpPr>
        <p:spPr>
          <a:xfrm>
            <a:off x="119921" y="3117130"/>
            <a:ext cx="8919148" cy="11636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0"/>
              </a:spcBef>
              <a:buNone/>
            </a:pPr>
            <a:r>
              <a:rPr lang="en-US" sz="4000" b="1" dirty="0">
                <a:latin typeface="Calibri" charset="0"/>
                <a:ea typeface="ＭＳ Ｐゴシック" charset="0"/>
              </a:rPr>
              <a:t>New Scheme of </a:t>
            </a:r>
          </a:p>
          <a:p>
            <a:pPr marL="0" indent="0" algn="ctr" defTabSz="457200">
              <a:spcBef>
                <a:spcPct val="0"/>
              </a:spcBef>
              <a:buNone/>
            </a:pPr>
            <a:r>
              <a:rPr lang="en-US" sz="4000" b="1" dirty="0">
                <a:latin typeface="Calibri" charset="0"/>
                <a:ea typeface="ＭＳ Ｐゴシック" charset="0"/>
              </a:rPr>
              <a:t>Re-Assessment Procedure </a:t>
            </a:r>
          </a:p>
        </p:txBody>
      </p:sp>
      <p:sp>
        <p:nvSpPr>
          <p:cNvPr id="9" name="Text Placeholder 3">
            <a:extLst>
              <a:ext uri="{FF2B5EF4-FFF2-40B4-BE49-F238E27FC236}">
                <a16:creationId xmlns:a16="http://schemas.microsoft.com/office/drawing/2014/main" id="{0895AA76-CA2B-46AE-A01D-BFFAC06E94E6}"/>
              </a:ext>
            </a:extLst>
          </p:cNvPr>
          <p:cNvSpPr txBox="1">
            <a:spLocks/>
          </p:cNvSpPr>
          <p:nvPr/>
        </p:nvSpPr>
        <p:spPr>
          <a:xfrm>
            <a:off x="1477617" y="4494423"/>
            <a:ext cx="5883965" cy="4883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0"/>
              </a:spcBef>
              <a:buNone/>
            </a:pPr>
            <a:endParaRPr lang="en-US" b="1" i="1" dirty="0">
              <a:latin typeface="Calibri" charset="0"/>
              <a:ea typeface="ＭＳ Ｐゴシック" charset="0"/>
            </a:endParaRPr>
          </a:p>
        </p:txBody>
      </p:sp>
      <p:sp>
        <p:nvSpPr>
          <p:cNvPr id="8" name="Text Placeholder 1">
            <a:extLst>
              <a:ext uri="{FF2B5EF4-FFF2-40B4-BE49-F238E27FC236}">
                <a16:creationId xmlns:a16="http://schemas.microsoft.com/office/drawing/2014/main" id="{3719074D-7297-3B48-B909-8AEE89DDAAFF}"/>
              </a:ext>
            </a:extLst>
          </p:cNvPr>
          <p:cNvSpPr txBox="1">
            <a:spLocks/>
          </p:cNvSpPr>
          <p:nvPr/>
        </p:nvSpPr>
        <p:spPr>
          <a:xfrm>
            <a:off x="1631482" y="4455600"/>
            <a:ext cx="6055824" cy="10544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IN" sz="3200" i="1" dirty="0"/>
              <a:t>Analysis of Key Amendments and Highlights</a:t>
            </a:r>
            <a:endParaRPr lang="en-US" sz="3200" i="1" dirty="0"/>
          </a:p>
        </p:txBody>
      </p:sp>
      <p:sp>
        <p:nvSpPr>
          <p:cNvPr id="2" name="TextBox 1">
            <a:extLst>
              <a:ext uri="{FF2B5EF4-FFF2-40B4-BE49-F238E27FC236}">
                <a16:creationId xmlns:a16="http://schemas.microsoft.com/office/drawing/2014/main" id="{E659D90D-238E-42FA-BDB0-17307B3F3452}"/>
              </a:ext>
            </a:extLst>
          </p:cNvPr>
          <p:cNvSpPr txBox="1"/>
          <p:nvPr/>
        </p:nvSpPr>
        <p:spPr>
          <a:xfrm>
            <a:off x="119921" y="676105"/>
            <a:ext cx="5032650" cy="954107"/>
          </a:xfrm>
          <a:prstGeom prst="rect">
            <a:avLst/>
          </a:prstGeom>
          <a:noFill/>
        </p:spPr>
        <p:txBody>
          <a:bodyPr wrap="square" rtlCol="0">
            <a:spAutoFit/>
          </a:bodyPr>
          <a:lstStyle/>
          <a:p>
            <a:pPr algn="ctr"/>
            <a:r>
              <a:rPr lang="en-IN" sz="2800" b="1" dirty="0"/>
              <a:t>Nagpur Branch of WIRC of ICAI</a:t>
            </a:r>
          </a:p>
          <a:p>
            <a:pPr algn="ctr"/>
            <a:r>
              <a:rPr lang="en-IN" sz="2800" b="1" dirty="0"/>
              <a:t>Seminar on Direct Taxes</a:t>
            </a:r>
          </a:p>
        </p:txBody>
      </p:sp>
    </p:spTree>
    <p:extLst>
      <p:ext uri="{BB962C8B-B14F-4D97-AF65-F5344CB8AC3E}">
        <p14:creationId xmlns:p14="http://schemas.microsoft.com/office/powerpoint/2010/main" val="33418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58966-C282-7247-9354-5764644EE213}"/>
              </a:ext>
            </a:extLst>
          </p:cNvPr>
          <p:cNvSpPr>
            <a:spLocks noGrp="1"/>
          </p:cNvSpPr>
          <p:nvPr>
            <p:ph idx="1"/>
          </p:nvPr>
        </p:nvSpPr>
        <p:spPr>
          <a:xfrm>
            <a:off x="238539" y="1447800"/>
            <a:ext cx="8666920" cy="4664765"/>
          </a:xfrm>
        </p:spPr>
        <p:txBody>
          <a:bodyPr>
            <a:noAutofit/>
          </a:bodyPr>
          <a:lstStyle/>
          <a:p>
            <a:pPr algn="just"/>
            <a:r>
              <a:rPr lang="en-IN" sz="1800" dirty="0"/>
              <a:t>The </a:t>
            </a:r>
            <a:r>
              <a:rPr lang="en-IN" sz="1800" b="1" i="1" dirty="0"/>
              <a:t>Finance Act 2022 </a:t>
            </a:r>
            <a:r>
              <a:rPr lang="en-IN" sz="1800" dirty="0"/>
              <a:t>omits the reference to three Assessment years preceding the Assessment Year in ‘Explanation 2’  of the Section, suggesting that search/ requisition/ survey will be “deemed information” for 10 years in place of 3 years relevant to the year of search, which would mean the same resulting in reopening of assessment in such cases for 10 years.</a:t>
            </a:r>
          </a:p>
          <a:p>
            <a:pPr algn="just"/>
            <a:r>
              <a:rPr lang="en-IN" sz="1800" dirty="0"/>
              <a:t>The term </a:t>
            </a:r>
            <a:r>
              <a:rPr lang="en-IN" sz="1800" b="1" i="1" dirty="0"/>
              <a:t>“information” </a:t>
            </a:r>
            <a:r>
              <a:rPr lang="en-IN" sz="1800" dirty="0"/>
              <a:t>is provided with an exhaustive definition , basis which the AO would proceed against the assessee. The connotation “information” which suggests that the income chargeable to tax has escaped assessment now also includes any information received from foreign jurisdictional authorities, or any information made available to the AO under the scheme of Section 135A (Faceless Collection of Information), or any information which requires action in consequence of the order of a Tribunal or Court. </a:t>
            </a:r>
          </a:p>
          <a:p>
            <a:pPr algn="just"/>
            <a:r>
              <a:rPr lang="en-IN" sz="1800" dirty="0"/>
              <a:t>Expansion of the term </a:t>
            </a:r>
            <a:r>
              <a:rPr lang="en-IN" sz="1800" b="1" i="1" dirty="0"/>
              <a:t>“information” </a:t>
            </a:r>
            <a:r>
              <a:rPr lang="en-IN" sz="1800" dirty="0"/>
              <a:t>would mandate the authorities to reopen cases where reported transactions are inconsistent with the information available with the department or any conflicting decision of the Tribunal or Court. It is to note that information concerning other taxpayers if found relevant to the assessee could also be put into service to initiate such proceedings against the assessee.</a:t>
            </a:r>
          </a:p>
        </p:txBody>
      </p:sp>
      <p:sp>
        <p:nvSpPr>
          <p:cNvPr id="3" name="Text Placeholder 2">
            <a:extLst>
              <a:ext uri="{FF2B5EF4-FFF2-40B4-BE49-F238E27FC236}">
                <a16:creationId xmlns:a16="http://schemas.microsoft.com/office/drawing/2014/main" id="{4CF17809-11AB-B541-8694-76BECFAE5760}"/>
              </a:ext>
            </a:extLst>
          </p:cNvPr>
          <p:cNvSpPr>
            <a:spLocks noGrp="1"/>
          </p:cNvSpPr>
          <p:nvPr>
            <p:ph type="body" sz="quarter" idx="10"/>
          </p:nvPr>
        </p:nvSpPr>
        <p:spPr>
          <a:xfrm>
            <a:off x="238539" y="145775"/>
            <a:ext cx="8541025" cy="868016"/>
          </a:xfrm>
        </p:spPr>
        <p:txBody>
          <a:bodyPr>
            <a:noAutofit/>
          </a:bodyPr>
          <a:lstStyle/>
          <a:p>
            <a:pPr>
              <a:lnSpc>
                <a:spcPct val="70000"/>
              </a:lnSpc>
            </a:pPr>
            <a:r>
              <a:rPr lang="en-US" b="1" dirty="0"/>
              <a:t>Section 148 : Issue of Notice </a:t>
            </a:r>
          </a:p>
          <a:p>
            <a:pPr>
              <a:lnSpc>
                <a:spcPct val="70000"/>
              </a:lnSpc>
            </a:pPr>
            <a:r>
              <a:rPr lang="en-US" sz="3000" dirty="0"/>
              <a:t>Income Escaping Assessment </a:t>
            </a:r>
            <a:r>
              <a:rPr lang="en-US" sz="3000" i="1" dirty="0"/>
              <a:t>(</a:t>
            </a:r>
            <a:r>
              <a:rPr lang="en-US" sz="3000" i="1" dirty="0" err="1"/>
              <a:t>Contd</a:t>
            </a:r>
            <a:r>
              <a:rPr lang="en-US" sz="3000" i="1" dirty="0"/>
              <a:t>…)</a:t>
            </a:r>
          </a:p>
        </p:txBody>
      </p:sp>
    </p:spTree>
    <p:extLst>
      <p:ext uri="{BB962C8B-B14F-4D97-AF65-F5344CB8AC3E}">
        <p14:creationId xmlns:p14="http://schemas.microsoft.com/office/powerpoint/2010/main" val="386641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58966-C282-7247-9354-5764644EE213}"/>
              </a:ext>
            </a:extLst>
          </p:cNvPr>
          <p:cNvSpPr>
            <a:spLocks noGrp="1"/>
          </p:cNvSpPr>
          <p:nvPr>
            <p:ph idx="1"/>
          </p:nvPr>
        </p:nvSpPr>
        <p:spPr>
          <a:xfrm>
            <a:off x="238539" y="1391475"/>
            <a:ext cx="8541025" cy="4959630"/>
          </a:xfrm>
        </p:spPr>
        <p:txBody>
          <a:bodyPr>
            <a:noAutofit/>
          </a:bodyPr>
          <a:lstStyle/>
          <a:p>
            <a:pPr algn="just"/>
            <a:r>
              <a:rPr lang="en-IN" sz="1800" dirty="0"/>
              <a:t>The term “flagged” has been omitted from Section 148(</a:t>
            </a:r>
            <a:r>
              <a:rPr lang="en-IN" sz="1800" dirty="0" err="1"/>
              <a:t>i</a:t>
            </a:r>
            <a:r>
              <a:rPr lang="en-IN" sz="1800" dirty="0"/>
              <a:t>), vide Finance Act 2022, which would mean that ‘every’ information collated as per RMS could be used to initiate reassessment.</a:t>
            </a:r>
          </a:p>
          <a:p>
            <a:pPr algn="just"/>
            <a:r>
              <a:rPr lang="en-IN" sz="1800" dirty="0"/>
              <a:t>Finance Act 2022 also substitutes “any final audit objection of Comptroller and Auditor General of India (</a:t>
            </a:r>
            <a:r>
              <a:rPr lang="en-IN" sz="1800" b="1" dirty="0"/>
              <a:t>CAG</a:t>
            </a:r>
            <a:r>
              <a:rPr lang="en-IN" sz="1800" dirty="0"/>
              <a:t>)” with “</a:t>
            </a:r>
            <a:r>
              <a:rPr lang="en-IN" sz="1800" b="1" i="1" dirty="0"/>
              <a:t>any audit objection</a:t>
            </a:r>
            <a:r>
              <a:rPr lang="en-IN" sz="1800" dirty="0"/>
              <a:t>” in Section 148 (ii), which means that the scope of “objection” would now include Audit by CAG as well as the Internal Audit by the Income Tax departments (</a:t>
            </a:r>
            <a:r>
              <a:rPr lang="en-IN" sz="1800" b="1" i="1" dirty="0"/>
              <a:t>Revenue Audit</a:t>
            </a:r>
            <a:r>
              <a:rPr lang="en-IN" sz="1800" dirty="0"/>
              <a:t>).</a:t>
            </a:r>
          </a:p>
          <a:p>
            <a:pPr algn="just"/>
            <a:r>
              <a:rPr lang="en-IN" sz="1800" dirty="0"/>
              <a:t>Thus, the following information with the AO would be treated as suggesting escapement of income chargeable to tax-</a:t>
            </a:r>
          </a:p>
          <a:p>
            <a:pPr lvl="1" algn="just"/>
            <a:r>
              <a:rPr lang="en-IN" sz="1800" dirty="0"/>
              <a:t>Any information in case of the assessee for the relevant assessment year in accordance with the Risk Management Strategy </a:t>
            </a:r>
          </a:p>
          <a:p>
            <a:pPr lvl="1" algn="just"/>
            <a:r>
              <a:rPr lang="en-IN" sz="1800" dirty="0"/>
              <a:t>Any audit objection which has the effect of leading to escapement of income.</a:t>
            </a:r>
          </a:p>
          <a:p>
            <a:pPr lvl="1" algn="just"/>
            <a:r>
              <a:rPr lang="en-IN" sz="1800" dirty="0"/>
              <a:t>Any information received under an agreement referred to in Section 90 or Section 90A of the Act</a:t>
            </a:r>
          </a:p>
          <a:p>
            <a:pPr lvl="1" algn="just"/>
            <a:r>
              <a:rPr lang="en-IN" sz="1800" dirty="0"/>
              <a:t>Any information under Section 135A i.e. faceless collection of information </a:t>
            </a:r>
          </a:p>
          <a:p>
            <a:pPr lvl="1" algn="just"/>
            <a:r>
              <a:rPr lang="en-IN" sz="1800" dirty="0"/>
              <a:t>Any information requiring action in consequence of the order of the Tribunal or Court </a:t>
            </a:r>
          </a:p>
        </p:txBody>
      </p:sp>
      <p:sp>
        <p:nvSpPr>
          <p:cNvPr id="3" name="Text Placeholder 2">
            <a:extLst>
              <a:ext uri="{FF2B5EF4-FFF2-40B4-BE49-F238E27FC236}">
                <a16:creationId xmlns:a16="http://schemas.microsoft.com/office/drawing/2014/main" id="{4CF17809-11AB-B541-8694-76BECFAE5760}"/>
              </a:ext>
            </a:extLst>
          </p:cNvPr>
          <p:cNvSpPr>
            <a:spLocks noGrp="1"/>
          </p:cNvSpPr>
          <p:nvPr>
            <p:ph type="body" sz="quarter" idx="10"/>
          </p:nvPr>
        </p:nvSpPr>
        <p:spPr>
          <a:xfrm>
            <a:off x="238539" y="145775"/>
            <a:ext cx="8541025" cy="848138"/>
          </a:xfrm>
        </p:spPr>
        <p:txBody>
          <a:bodyPr>
            <a:noAutofit/>
          </a:bodyPr>
          <a:lstStyle/>
          <a:p>
            <a:pPr>
              <a:lnSpc>
                <a:spcPct val="70000"/>
              </a:lnSpc>
            </a:pPr>
            <a:r>
              <a:rPr lang="en-US" b="1" dirty="0"/>
              <a:t>Section 148 : Issuance of Notice </a:t>
            </a:r>
          </a:p>
          <a:p>
            <a:pPr>
              <a:lnSpc>
                <a:spcPct val="70000"/>
              </a:lnSpc>
            </a:pPr>
            <a:r>
              <a:rPr lang="en-US" sz="3000" dirty="0"/>
              <a:t>Income Escaping Assessment </a:t>
            </a:r>
            <a:r>
              <a:rPr lang="en-US" sz="3000" i="1" dirty="0"/>
              <a:t>(</a:t>
            </a:r>
            <a:r>
              <a:rPr lang="en-US" sz="3000" i="1" dirty="0" err="1"/>
              <a:t>Contd</a:t>
            </a:r>
            <a:r>
              <a:rPr lang="en-US" sz="3000" i="1" dirty="0"/>
              <a:t>…)</a:t>
            </a:r>
          </a:p>
        </p:txBody>
      </p:sp>
    </p:spTree>
    <p:extLst>
      <p:ext uri="{BB962C8B-B14F-4D97-AF65-F5344CB8AC3E}">
        <p14:creationId xmlns:p14="http://schemas.microsoft.com/office/powerpoint/2010/main" val="4477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58966-C282-7247-9354-5764644EE213}"/>
              </a:ext>
            </a:extLst>
          </p:cNvPr>
          <p:cNvSpPr>
            <a:spLocks noGrp="1"/>
          </p:cNvSpPr>
          <p:nvPr>
            <p:ph idx="1"/>
          </p:nvPr>
        </p:nvSpPr>
        <p:spPr>
          <a:xfrm>
            <a:off x="238539" y="1642794"/>
            <a:ext cx="8541025" cy="3572411"/>
          </a:xfrm>
        </p:spPr>
        <p:txBody>
          <a:bodyPr>
            <a:noAutofit/>
          </a:bodyPr>
          <a:lstStyle/>
          <a:p>
            <a:pPr algn="just"/>
            <a:r>
              <a:rPr lang="en-IN" sz="2000" dirty="0"/>
              <a:t>In Explanation 2 , the following items are added as deemed information-</a:t>
            </a:r>
          </a:p>
          <a:p>
            <a:pPr lvl="1" algn="just"/>
            <a:r>
              <a:rPr lang="en-IN" sz="2000" dirty="0"/>
              <a:t>Survey under Section 133A(5)</a:t>
            </a:r>
          </a:p>
          <a:p>
            <a:pPr lvl="1" algn="just"/>
            <a:r>
              <a:rPr lang="en-IN" sz="2000" dirty="0"/>
              <a:t>Search, survey and requisition will be deemed information for 10 years instead of erstwhile 3 years.</a:t>
            </a:r>
          </a:p>
          <a:p>
            <a:pPr algn="just"/>
            <a:r>
              <a:rPr lang="en-IN" sz="2000" dirty="0"/>
              <a:t>As per the proviso of Section 148, the AO must obtain prior approval from the specified authority before issuing notice. The Finance Act 2022 inserts another proviso to Section 148 wherein when the order has been passed under Section 148A (d), the AO need not again comply with the requirement of seeking approval of the specified authority for issuing notice under Section 148. </a:t>
            </a:r>
          </a:p>
        </p:txBody>
      </p:sp>
      <p:sp>
        <p:nvSpPr>
          <p:cNvPr id="3" name="Text Placeholder 2">
            <a:extLst>
              <a:ext uri="{FF2B5EF4-FFF2-40B4-BE49-F238E27FC236}">
                <a16:creationId xmlns:a16="http://schemas.microsoft.com/office/drawing/2014/main" id="{4CF17809-11AB-B541-8694-76BECFAE5760}"/>
              </a:ext>
            </a:extLst>
          </p:cNvPr>
          <p:cNvSpPr>
            <a:spLocks noGrp="1"/>
          </p:cNvSpPr>
          <p:nvPr>
            <p:ph type="body" sz="quarter" idx="10"/>
          </p:nvPr>
        </p:nvSpPr>
        <p:spPr>
          <a:xfrm>
            <a:off x="238539" y="145775"/>
            <a:ext cx="8541025" cy="848138"/>
          </a:xfrm>
        </p:spPr>
        <p:txBody>
          <a:bodyPr>
            <a:noAutofit/>
          </a:bodyPr>
          <a:lstStyle/>
          <a:p>
            <a:pPr>
              <a:lnSpc>
                <a:spcPct val="70000"/>
              </a:lnSpc>
            </a:pPr>
            <a:r>
              <a:rPr lang="en-US" b="1" dirty="0"/>
              <a:t>Section 148 : Issuance of Notice </a:t>
            </a:r>
          </a:p>
          <a:p>
            <a:pPr>
              <a:lnSpc>
                <a:spcPct val="70000"/>
              </a:lnSpc>
            </a:pPr>
            <a:r>
              <a:rPr lang="en-US" sz="3000" dirty="0"/>
              <a:t>Income Escaping Assessment </a:t>
            </a:r>
            <a:r>
              <a:rPr lang="en-US" sz="3000" i="1" dirty="0"/>
              <a:t>(</a:t>
            </a:r>
            <a:r>
              <a:rPr lang="en-US" sz="3000" i="1" dirty="0" err="1"/>
              <a:t>Contd</a:t>
            </a:r>
            <a:r>
              <a:rPr lang="en-US" sz="3000" i="1" dirty="0"/>
              <a:t>…)</a:t>
            </a:r>
          </a:p>
        </p:txBody>
      </p:sp>
    </p:spTree>
    <p:extLst>
      <p:ext uri="{BB962C8B-B14F-4D97-AF65-F5344CB8AC3E}">
        <p14:creationId xmlns:p14="http://schemas.microsoft.com/office/powerpoint/2010/main" val="218908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4C67F-5FC3-9C43-8127-64F9B9CF3488}"/>
              </a:ext>
            </a:extLst>
          </p:cNvPr>
          <p:cNvSpPr>
            <a:spLocks noGrp="1"/>
          </p:cNvSpPr>
          <p:nvPr>
            <p:ph idx="1"/>
          </p:nvPr>
        </p:nvSpPr>
        <p:spPr>
          <a:xfrm>
            <a:off x="257512" y="1537752"/>
            <a:ext cx="8489827" cy="4535057"/>
          </a:xfrm>
        </p:spPr>
        <p:txBody>
          <a:bodyPr>
            <a:noAutofit/>
          </a:bodyPr>
          <a:lstStyle/>
          <a:p>
            <a:pPr marL="0" indent="0" algn="just">
              <a:buNone/>
            </a:pPr>
            <a:r>
              <a:rPr lang="en-IN" sz="1600" dirty="0"/>
              <a:t>The Assessing Officer </a:t>
            </a:r>
            <a:r>
              <a:rPr lang="en-IN" sz="1600" u="sng" dirty="0"/>
              <a:t>shall</a:t>
            </a:r>
            <a:r>
              <a:rPr lang="en-IN" sz="1600" dirty="0"/>
              <a:t>, before issuing any notice under</a:t>
            </a:r>
            <a:r>
              <a:rPr lang="en-IN" sz="1600" u="sng" dirty="0"/>
              <a:t> Section 148</a:t>
            </a:r>
            <a:r>
              <a:rPr lang="en-IN" sz="1600" dirty="0"/>
              <a:t>, — </a:t>
            </a:r>
          </a:p>
          <a:p>
            <a:pPr algn="just"/>
            <a:r>
              <a:rPr lang="en-IN" sz="1600" dirty="0"/>
              <a:t>(a) </a:t>
            </a:r>
            <a:r>
              <a:rPr lang="en-IN" sz="1600" u="sng" dirty="0"/>
              <a:t>conduct an enquiry</a:t>
            </a:r>
            <a:r>
              <a:rPr lang="en-IN" sz="1600" dirty="0"/>
              <a:t>, if required, with the </a:t>
            </a:r>
            <a:r>
              <a:rPr lang="en-IN" sz="1600" u="sng" dirty="0"/>
              <a:t>prior approval </a:t>
            </a:r>
            <a:r>
              <a:rPr lang="en-IN" sz="1600" dirty="0"/>
              <a:t>of specified authority, with respect to the information which suggests that the income chargeable to tax has escaped assessment; </a:t>
            </a:r>
          </a:p>
          <a:p>
            <a:pPr algn="just"/>
            <a:r>
              <a:rPr lang="en-IN" sz="1600" dirty="0"/>
              <a:t>(b) provide an </a:t>
            </a:r>
            <a:r>
              <a:rPr lang="en-IN" sz="1600" u="sng" dirty="0"/>
              <a:t>opportunity of being heard </a:t>
            </a:r>
            <a:r>
              <a:rPr lang="en-IN" sz="1600" dirty="0"/>
              <a:t>to the assessee, </a:t>
            </a:r>
            <a:r>
              <a:rPr lang="en-IN" sz="1600" strike="sngStrike" dirty="0"/>
              <a:t>with the </a:t>
            </a:r>
            <a:r>
              <a:rPr lang="en-IN" sz="1600" u="sng" strike="sngStrike" dirty="0"/>
              <a:t>prior approval </a:t>
            </a:r>
            <a:r>
              <a:rPr lang="en-IN" sz="1600" strike="sngStrike" dirty="0"/>
              <a:t>of specified authority</a:t>
            </a:r>
            <a:r>
              <a:rPr lang="en-IN" sz="1600" dirty="0"/>
              <a:t> (deleted vide Finance Act 2022) by serving upon him a </a:t>
            </a:r>
            <a:r>
              <a:rPr lang="en-IN" sz="1600" u="sng" dirty="0"/>
              <a:t>notice to show cause </a:t>
            </a:r>
            <a:r>
              <a:rPr lang="en-IN" sz="1600" dirty="0"/>
              <a:t>within such time, as may be specified in the notice, being not </a:t>
            </a:r>
            <a:r>
              <a:rPr lang="en-IN" sz="1600" u="sng" dirty="0"/>
              <a:t>less than seven days and but not exceeding thirty days,</a:t>
            </a:r>
            <a:r>
              <a:rPr lang="en-IN" sz="1600" dirty="0"/>
              <a:t> as to why a notice under Section 148 should not be issued </a:t>
            </a:r>
            <a:r>
              <a:rPr lang="en-IN" sz="1600" u="sng" dirty="0"/>
              <a:t>on the basis of information </a:t>
            </a:r>
            <a:r>
              <a:rPr lang="en-IN" sz="1600" dirty="0"/>
              <a:t>which suggests that income chargeable to tax has escaped assessment. However</a:t>
            </a:r>
            <a:r>
              <a:rPr lang="en-IN" sz="1600" b="1" dirty="0"/>
              <a:t>, </a:t>
            </a:r>
            <a:r>
              <a:rPr lang="en-IN" sz="1600" dirty="0">
                <a:solidFill>
                  <a:srgbClr val="FF0000"/>
                </a:solidFill>
              </a:rPr>
              <a:t>providing an opportunity of being heard to the assessee in clause (b) of Section 148A is at the absolute discretion of the AO. </a:t>
            </a:r>
          </a:p>
          <a:p>
            <a:pPr algn="just"/>
            <a:r>
              <a:rPr lang="en-IN" sz="1600" dirty="0"/>
              <a:t>(c) </a:t>
            </a:r>
            <a:r>
              <a:rPr lang="en-IN" sz="1600" u="sng" dirty="0"/>
              <a:t>consider the reply </a:t>
            </a:r>
            <a:r>
              <a:rPr lang="en-IN" sz="1600" dirty="0"/>
              <a:t>of </a:t>
            </a:r>
            <a:r>
              <a:rPr lang="en-IN" sz="1600" dirty="0" err="1"/>
              <a:t>assessee</a:t>
            </a:r>
            <a:r>
              <a:rPr lang="en-IN" sz="1600" dirty="0"/>
              <a:t> furnished, if any, in response to the show-cause notice referred to in clause (b); </a:t>
            </a:r>
          </a:p>
          <a:p>
            <a:pPr algn="just"/>
            <a:r>
              <a:rPr lang="en-IN" sz="1600" dirty="0"/>
              <a:t>(d) </a:t>
            </a:r>
            <a:r>
              <a:rPr lang="en-IN" sz="1600" u="sng" dirty="0"/>
              <a:t>decide</a:t>
            </a:r>
            <a:r>
              <a:rPr lang="en-IN" sz="1600" dirty="0"/>
              <a:t>, on the basis of material available on record including reply of the assessee, </a:t>
            </a:r>
            <a:r>
              <a:rPr lang="en-IN" sz="1600" u="sng" dirty="0"/>
              <a:t>whether or not it is a fit case to issue a notice under section 148</a:t>
            </a:r>
            <a:r>
              <a:rPr lang="en-IN" sz="1600" dirty="0"/>
              <a:t>, </a:t>
            </a:r>
            <a:r>
              <a:rPr lang="en-IN" sz="1600" u="sng" dirty="0"/>
              <a:t>by passing an order</a:t>
            </a:r>
            <a:r>
              <a:rPr lang="en-IN" sz="1600" dirty="0"/>
              <a:t>, with the prior approval of specified authority, within one month from the end of the month in which the reply referred to in clause (c) is received by him, or where no such reply is furnished, within one month from the end of the month in which time or extended time allowed to furnish a reply as per clause (b) expires: </a:t>
            </a:r>
          </a:p>
        </p:txBody>
      </p:sp>
      <p:sp>
        <p:nvSpPr>
          <p:cNvPr id="3" name="Text Placeholder 2">
            <a:extLst>
              <a:ext uri="{FF2B5EF4-FFF2-40B4-BE49-F238E27FC236}">
                <a16:creationId xmlns:a16="http://schemas.microsoft.com/office/drawing/2014/main" id="{E3B3DE7C-F2E9-3448-B382-4F0A459EEFE2}"/>
              </a:ext>
            </a:extLst>
          </p:cNvPr>
          <p:cNvSpPr>
            <a:spLocks noGrp="1"/>
          </p:cNvSpPr>
          <p:nvPr>
            <p:ph type="body" sz="quarter" idx="10"/>
          </p:nvPr>
        </p:nvSpPr>
        <p:spPr>
          <a:xfrm>
            <a:off x="257512" y="251790"/>
            <a:ext cx="7738624" cy="533401"/>
          </a:xfrm>
        </p:spPr>
        <p:txBody>
          <a:bodyPr>
            <a:noAutofit/>
          </a:bodyPr>
          <a:lstStyle/>
          <a:p>
            <a:r>
              <a:rPr lang="en-IN" sz="3100" b="1" dirty="0"/>
              <a:t>Section 148A : Procedure Before Issuance</a:t>
            </a:r>
          </a:p>
          <a:p>
            <a:endParaRPr lang="en-US" sz="3100" dirty="0"/>
          </a:p>
        </p:txBody>
      </p:sp>
    </p:spTree>
    <p:extLst>
      <p:ext uri="{BB962C8B-B14F-4D97-AF65-F5344CB8AC3E}">
        <p14:creationId xmlns:p14="http://schemas.microsoft.com/office/powerpoint/2010/main" val="10853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4C67F-5FC3-9C43-8127-64F9B9CF3488}"/>
              </a:ext>
            </a:extLst>
          </p:cNvPr>
          <p:cNvSpPr>
            <a:spLocks noGrp="1"/>
          </p:cNvSpPr>
          <p:nvPr>
            <p:ph idx="1"/>
          </p:nvPr>
        </p:nvSpPr>
        <p:spPr>
          <a:xfrm>
            <a:off x="327086" y="1289274"/>
            <a:ext cx="8489827" cy="5191039"/>
          </a:xfrm>
        </p:spPr>
        <p:txBody>
          <a:bodyPr>
            <a:noAutofit/>
          </a:bodyPr>
          <a:lstStyle/>
          <a:p>
            <a:pPr marL="0" indent="0" algn="just">
              <a:buNone/>
            </a:pPr>
            <a:r>
              <a:rPr lang="en-IN" sz="1800" dirty="0"/>
              <a:t>Provided that the provisions of this section shall not apply in a case where (Applicable on or after April 1, 2021),— </a:t>
            </a:r>
          </a:p>
          <a:p>
            <a:pPr marL="857250" lvl="1" indent="-400050" algn="just">
              <a:buFont typeface="+mj-lt"/>
              <a:buAutoNum type="romanLcPeriod"/>
            </a:pPr>
            <a:r>
              <a:rPr lang="en-IN" sz="1800" dirty="0"/>
              <a:t>a search is initiated under Section 132 or books of account, other documents or any assets are requisitioned under Section 132A in the case of the assessee on or after the 1st day of April 2021; or </a:t>
            </a:r>
          </a:p>
          <a:p>
            <a:pPr marL="857250" lvl="1" indent="-400050" algn="just">
              <a:buFont typeface="+mj-lt"/>
              <a:buAutoNum type="romanLcPeriod"/>
            </a:pPr>
            <a:r>
              <a:rPr lang="en-IN" sz="1800" dirty="0"/>
              <a:t>AO is satisfied, with prior approval of Principal Commissioner or Commissioner that any asset seized or requisitioned in case of any other person on or after 1</a:t>
            </a:r>
            <a:r>
              <a:rPr lang="en-IN" sz="1800" baseline="30000" dirty="0"/>
              <a:t>st</a:t>
            </a:r>
            <a:r>
              <a:rPr lang="en-IN" sz="1800" dirty="0"/>
              <a:t> day of April 2021 belongs to the assessee, or</a:t>
            </a:r>
          </a:p>
          <a:p>
            <a:pPr marL="857250" lvl="1" indent="-400050" algn="just">
              <a:buFont typeface="+mj-lt"/>
              <a:buAutoNum type="romanLcPeriod"/>
            </a:pPr>
            <a:r>
              <a:rPr lang="en-IN" sz="1800" dirty="0"/>
              <a:t>AO is satisfied, with prior approval of Principal Commissioner or Commissioner that books of account or documents seized or requisitioned in case of any other person, </a:t>
            </a:r>
            <a:r>
              <a:rPr lang="en-IN" sz="1800" dirty="0">
                <a:solidFill>
                  <a:srgbClr val="FF0000"/>
                </a:solidFill>
              </a:rPr>
              <a:t>relate to the assessee, </a:t>
            </a:r>
            <a:r>
              <a:rPr lang="en-IN" sz="1800" dirty="0"/>
              <a:t>or</a:t>
            </a:r>
          </a:p>
          <a:p>
            <a:pPr marL="857250" lvl="1" indent="-400050" algn="just">
              <a:buFont typeface="+mj-lt"/>
              <a:buAutoNum type="romanLcPeriod"/>
            </a:pPr>
            <a:r>
              <a:rPr lang="en-IN" sz="1800" dirty="0">
                <a:solidFill>
                  <a:srgbClr val="FF0000"/>
                </a:solidFill>
              </a:rPr>
              <a:t>AO has received any information under the scheme notified in Section 135A pertaining to income chargeable to tax escaping assessment for any assessment year in the case of the assessee.</a:t>
            </a:r>
          </a:p>
          <a:p>
            <a:pPr algn="just"/>
            <a:r>
              <a:rPr lang="en-US" sz="1800" dirty="0">
                <a:solidFill>
                  <a:srgbClr val="FF0000"/>
                </a:solidFill>
              </a:rPr>
              <a:t>Proviso is also to include another clause, vide Finance Act 2022 whereby if the AO has received information under Section 135A (faceless collection of information), then he need not follow the procedural requirements of Section 148A before issuing the notice</a:t>
            </a:r>
            <a:r>
              <a:rPr lang="en-US" sz="1800" dirty="0"/>
              <a:t>. </a:t>
            </a:r>
          </a:p>
        </p:txBody>
      </p:sp>
      <p:sp>
        <p:nvSpPr>
          <p:cNvPr id="3" name="Text Placeholder 2">
            <a:extLst>
              <a:ext uri="{FF2B5EF4-FFF2-40B4-BE49-F238E27FC236}">
                <a16:creationId xmlns:a16="http://schemas.microsoft.com/office/drawing/2014/main" id="{E3B3DE7C-F2E9-3448-B382-4F0A459EEFE2}"/>
              </a:ext>
            </a:extLst>
          </p:cNvPr>
          <p:cNvSpPr>
            <a:spLocks noGrp="1"/>
          </p:cNvSpPr>
          <p:nvPr>
            <p:ph type="body" sz="quarter" idx="10"/>
          </p:nvPr>
        </p:nvSpPr>
        <p:spPr>
          <a:xfrm>
            <a:off x="69574" y="7255"/>
            <a:ext cx="7926562" cy="1052288"/>
          </a:xfrm>
        </p:spPr>
        <p:txBody>
          <a:bodyPr>
            <a:noAutofit/>
          </a:bodyPr>
          <a:lstStyle/>
          <a:p>
            <a:r>
              <a:rPr lang="en-IN" b="1" dirty="0"/>
              <a:t>Section 148A : Procedure Before Issuance</a:t>
            </a:r>
          </a:p>
          <a:p>
            <a:r>
              <a:rPr lang="en-IN" sz="3100" b="1" dirty="0"/>
              <a:t> </a:t>
            </a:r>
            <a:r>
              <a:rPr lang="en-IN" sz="3100" b="1" i="1" dirty="0"/>
              <a:t>(</a:t>
            </a:r>
            <a:r>
              <a:rPr lang="en-IN" sz="3100" b="1" i="1" dirty="0" err="1"/>
              <a:t>Contd</a:t>
            </a:r>
            <a:r>
              <a:rPr lang="en-IN" sz="3100" b="1" i="1" dirty="0"/>
              <a:t>…)</a:t>
            </a:r>
          </a:p>
          <a:p>
            <a:endParaRPr lang="en-US" sz="3100" dirty="0"/>
          </a:p>
        </p:txBody>
      </p:sp>
    </p:spTree>
    <p:extLst>
      <p:ext uri="{BB962C8B-B14F-4D97-AF65-F5344CB8AC3E}">
        <p14:creationId xmlns:p14="http://schemas.microsoft.com/office/powerpoint/2010/main" val="29985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4C67F-5FC3-9C43-8127-64F9B9CF3488}"/>
              </a:ext>
            </a:extLst>
          </p:cNvPr>
          <p:cNvSpPr>
            <a:spLocks noGrp="1"/>
          </p:cNvSpPr>
          <p:nvPr>
            <p:ph idx="1"/>
          </p:nvPr>
        </p:nvSpPr>
        <p:spPr>
          <a:xfrm>
            <a:off x="458704" y="1236766"/>
            <a:ext cx="8380496" cy="5253485"/>
          </a:xfrm>
        </p:spPr>
        <p:txBody>
          <a:bodyPr>
            <a:noAutofit/>
          </a:bodyPr>
          <a:lstStyle/>
          <a:p>
            <a:pPr algn="just"/>
            <a:r>
              <a:rPr lang="en-US" sz="1600" dirty="0"/>
              <a:t>Finance Act 2022 inserts a new section 148B to the scheme of reassessment providing that no order of assessment or reassessment or re-computation under the Act shall be passed by an AO below the rank of Joint Commissioner, except with the prior approval of the Additional Commissioner or Additional Director or Joint Commissioner or Joint Director, in respect of assessments consequent to search, survey, and requisition.</a:t>
            </a:r>
          </a:p>
          <a:p>
            <a:pPr algn="just"/>
            <a:r>
              <a:rPr lang="en-US" sz="1600" dirty="0"/>
              <a:t>In the following given cases, when the assessment is made by issuing notice under Section 148, such order of assessment or reassessment must be approved by the said authorities when the order is passed by an AO below the rank of the Joint Commissioner-</a:t>
            </a:r>
          </a:p>
          <a:p>
            <a:pPr marL="342900" indent="-342900" algn="just">
              <a:buAutoNum type="arabicPeriod"/>
            </a:pPr>
            <a:r>
              <a:rPr lang="en-US" sz="1600" dirty="0"/>
              <a:t>Where search is initiated under Section 132 or books of account or other documents or any assets are requisitioned under Section 132A on or after 1</a:t>
            </a:r>
            <a:r>
              <a:rPr lang="en-US" sz="1600" baseline="30000" dirty="0"/>
              <a:t>st</a:t>
            </a:r>
            <a:r>
              <a:rPr lang="en-US" sz="1600" dirty="0"/>
              <a:t> day of April 2021, in the case of assessee;</a:t>
            </a:r>
          </a:p>
          <a:p>
            <a:pPr marL="342900" indent="-342900" algn="just">
              <a:buAutoNum type="arabicPeriod"/>
            </a:pPr>
            <a:r>
              <a:rPr lang="en-US" sz="1600" dirty="0"/>
              <a:t>Where a survey is conducted under Section 133A (excluding TDS/TCS survey) and including a survey in respect of expenditure incurred for an event, function, ceremony etc. on or after the 1</a:t>
            </a:r>
            <a:r>
              <a:rPr lang="en-US" sz="1600" baseline="30000" dirty="0"/>
              <a:t>st</a:t>
            </a:r>
            <a:r>
              <a:rPr lang="en-US" sz="1600" dirty="0"/>
              <a:t> day of April 2021 in case of an assessee. </a:t>
            </a:r>
          </a:p>
          <a:p>
            <a:pPr marL="342900" indent="-342900" algn="just">
              <a:buAutoNum type="arabicPeriod"/>
            </a:pPr>
            <a:r>
              <a:rPr lang="en-US" sz="1600" dirty="0"/>
              <a:t>Where the AO is satisfied that any asset seized or requisitioned under Section 132 or Section 132A from any other person on or after April 1, 2021, belongs to the assessee and he has obtained prior approval of Principal Commissioner or CIT</a:t>
            </a:r>
          </a:p>
          <a:p>
            <a:pPr marL="342900" indent="-342900" algn="just">
              <a:buAutoNum type="arabicPeriod"/>
            </a:pPr>
            <a:r>
              <a:rPr lang="en-US" sz="1600" dirty="0"/>
              <a:t>Where the AO is satisfied that any books of account seized or requisitioned under Section 132 or Section 132A in the case of any other person on or after April 1, 2021 pertains to the assessee or any information contained therein pertains to the assessee and the prior approval of PCIT or CIT has been obtained. </a:t>
            </a:r>
          </a:p>
          <a:p>
            <a:pPr marL="342900" indent="-342900" algn="just">
              <a:buAutoNum type="arabicPeriod"/>
            </a:pPr>
            <a:endParaRPr lang="en-US" sz="1800" dirty="0"/>
          </a:p>
        </p:txBody>
      </p:sp>
      <p:sp>
        <p:nvSpPr>
          <p:cNvPr id="3" name="Text Placeholder 2">
            <a:extLst>
              <a:ext uri="{FF2B5EF4-FFF2-40B4-BE49-F238E27FC236}">
                <a16:creationId xmlns:a16="http://schemas.microsoft.com/office/drawing/2014/main" id="{E3B3DE7C-F2E9-3448-B382-4F0A459EEFE2}"/>
              </a:ext>
            </a:extLst>
          </p:cNvPr>
          <p:cNvSpPr>
            <a:spLocks noGrp="1"/>
          </p:cNvSpPr>
          <p:nvPr>
            <p:ph type="body" sz="quarter" idx="10"/>
          </p:nvPr>
        </p:nvSpPr>
        <p:spPr>
          <a:xfrm>
            <a:off x="458704" y="251791"/>
            <a:ext cx="7537432" cy="503583"/>
          </a:xfrm>
        </p:spPr>
        <p:txBody>
          <a:bodyPr>
            <a:noAutofit/>
          </a:bodyPr>
          <a:lstStyle/>
          <a:p>
            <a:r>
              <a:rPr lang="en-IN" b="1" dirty="0"/>
              <a:t>Section 148B : Prior Approval </a:t>
            </a:r>
            <a:endParaRPr lang="en-US" dirty="0"/>
          </a:p>
        </p:txBody>
      </p:sp>
    </p:spTree>
    <p:extLst>
      <p:ext uri="{BB962C8B-B14F-4D97-AF65-F5344CB8AC3E}">
        <p14:creationId xmlns:p14="http://schemas.microsoft.com/office/powerpoint/2010/main" val="75705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F7367-5252-9943-9D37-23EEF5B6D450}"/>
              </a:ext>
            </a:extLst>
          </p:cNvPr>
          <p:cNvSpPr>
            <a:spLocks noGrp="1"/>
          </p:cNvSpPr>
          <p:nvPr>
            <p:ph idx="1"/>
          </p:nvPr>
        </p:nvSpPr>
        <p:spPr>
          <a:xfrm>
            <a:off x="371061" y="1522276"/>
            <a:ext cx="8236491" cy="1081776"/>
          </a:xfrm>
        </p:spPr>
        <p:txBody>
          <a:bodyPr>
            <a:normAutofit/>
          </a:bodyPr>
          <a:lstStyle/>
          <a:p>
            <a:pPr marL="0" indent="0" algn="just">
              <a:buNone/>
            </a:pPr>
            <a:r>
              <a:rPr lang="en-IN" sz="1600" b="1" u="sng" dirty="0"/>
              <a:t>Section 149</a:t>
            </a:r>
          </a:p>
          <a:p>
            <a:pPr marL="0" indent="0" algn="just">
              <a:buNone/>
            </a:pPr>
            <a:r>
              <a:rPr lang="en-IN" sz="1400" dirty="0"/>
              <a:t>New Section 149 proposes the following time limit for issuance of notice under Section 148 for re-assessment under Section 147:</a:t>
            </a:r>
          </a:p>
          <a:p>
            <a:pPr algn="just"/>
            <a:endParaRPr lang="en-IN" sz="1400" dirty="0"/>
          </a:p>
          <a:p>
            <a:pPr algn="just"/>
            <a:endParaRPr lang="en-IN" sz="1400" dirty="0"/>
          </a:p>
          <a:p>
            <a:pPr algn="just"/>
            <a:endParaRPr lang="en-IN" sz="1400" dirty="0"/>
          </a:p>
        </p:txBody>
      </p:sp>
      <p:sp>
        <p:nvSpPr>
          <p:cNvPr id="3" name="Text Placeholder 2">
            <a:extLst>
              <a:ext uri="{FF2B5EF4-FFF2-40B4-BE49-F238E27FC236}">
                <a16:creationId xmlns:a16="http://schemas.microsoft.com/office/drawing/2014/main" id="{CDDD108E-2E8F-3544-8180-975761D2CDA0}"/>
              </a:ext>
            </a:extLst>
          </p:cNvPr>
          <p:cNvSpPr>
            <a:spLocks noGrp="1"/>
          </p:cNvSpPr>
          <p:nvPr>
            <p:ph type="body" sz="quarter" idx="10"/>
          </p:nvPr>
        </p:nvSpPr>
        <p:spPr>
          <a:xfrm>
            <a:off x="165917" y="314740"/>
            <a:ext cx="8441635" cy="424070"/>
          </a:xfrm>
        </p:spPr>
        <p:txBody>
          <a:bodyPr>
            <a:noAutofit/>
          </a:bodyPr>
          <a:lstStyle/>
          <a:p>
            <a:pPr>
              <a:lnSpc>
                <a:spcPct val="70000"/>
              </a:lnSpc>
            </a:pPr>
            <a:r>
              <a:rPr lang="en-US" b="1" dirty="0"/>
              <a:t>Section 149 : Time Limit for issuance of notice</a:t>
            </a:r>
          </a:p>
        </p:txBody>
      </p:sp>
      <p:graphicFrame>
        <p:nvGraphicFramePr>
          <p:cNvPr id="5" name="Table 4">
            <a:extLst>
              <a:ext uri="{FF2B5EF4-FFF2-40B4-BE49-F238E27FC236}">
                <a16:creationId xmlns:a16="http://schemas.microsoft.com/office/drawing/2014/main" id="{5EE4F160-1716-C44C-A03F-3612C9BAF45C}"/>
              </a:ext>
            </a:extLst>
          </p:cNvPr>
          <p:cNvGraphicFramePr>
            <a:graphicFrameLocks noGrp="1"/>
          </p:cNvGraphicFramePr>
          <p:nvPr>
            <p:extLst>
              <p:ext uri="{D42A27DB-BD31-4B8C-83A1-F6EECF244321}">
                <p14:modId xmlns:p14="http://schemas.microsoft.com/office/powerpoint/2010/main" val="2766159817"/>
              </p:ext>
            </p:extLst>
          </p:nvPr>
        </p:nvGraphicFramePr>
        <p:xfrm>
          <a:off x="536447" y="2792896"/>
          <a:ext cx="8071105" cy="3538329"/>
        </p:xfrm>
        <a:graphic>
          <a:graphicData uri="http://schemas.openxmlformats.org/drawingml/2006/table">
            <a:tbl>
              <a:tblPr>
                <a:tableStyleId>{3C2FFA5D-87B4-456A-9821-1D502468CF0F}</a:tableStyleId>
              </a:tblPr>
              <a:tblGrid>
                <a:gridCol w="3993154">
                  <a:extLst>
                    <a:ext uri="{9D8B030D-6E8A-4147-A177-3AD203B41FA5}">
                      <a16:colId xmlns:a16="http://schemas.microsoft.com/office/drawing/2014/main" val="3123109035"/>
                    </a:ext>
                  </a:extLst>
                </a:gridCol>
                <a:gridCol w="4077951">
                  <a:extLst>
                    <a:ext uri="{9D8B030D-6E8A-4147-A177-3AD203B41FA5}">
                      <a16:colId xmlns:a16="http://schemas.microsoft.com/office/drawing/2014/main" val="1631964695"/>
                    </a:ext>
                  </a:extLst>
                </a:gridCol>
              </a:tblGrid>
              <a:tr h="434531">
                <a:tc>
                  <a:txBody>
                    <a:bodyPr/>
                    <a:lstStyle/>
                    <a:p>
                      <a:pPr algn="ctr"/>
                      <a:r>
                        <a:rPr lang="en-IN" sz="1600" b="1" dirty="0">
                          <a:effectLst/>
                        </a:rPr>
                        <a:t>Particulars</a:t>
                      </a:r>
                    </a:p>
                  </a:txBody>
                  <a:tcPr marL="38100" marR="38100" marT="38100" marB="38100">
                    <a:solidFill>
                      <a:schemeClr val="accent1">
                        <a:lumMod val="60000"/>
                        <a:lumOff val="40000"/>
                      </a:schemeClr>
                    </a:solidFill>
                  </a:tcPr>
                </a:tc>
                <a:tc>
                  <a:txBody>
                    <a:bodyPr/>
                    <a:lstStyle/>
                    <a:p>
                      <a:pPr algn="ctr"/>
                      <a:r>
                        <a:rPr lang="en-IN" sz="1600" b="1" dirty="0">
                          <a:effectLst/>
                        </a:rPr>
                        <a:t>Time Limit</a:t>
                      </a:r>
                    </a:p>
                  </a:txBody>
                  <a:tcPr marL="38100" marR="38100" marT="38100" marB="38100">
                    <a:solidFill>
                      <a:schemeClr val="accent1">
                        <a:lumMod val="60000"/>
                        <a:lumOff val="40000"/>
                      </a:schemeClr>
                    </a:solidFill>
                  </a:tcPr>
                </a:tc>
                <a:extLst>
                  <a:ext uri="{0D108BD9-81ED-4DB2-BD59-A6C34878D82A}">
                    <a16:rowId xmlns:a16="http://schemas.microsoft.com/office/drawing/2014/main" val="292980919"/>
                  </a:ext>
                </a:extLst>
              </a:tr>
              <a:tr h="972523">
                <a:tc>
                  <a:txBody>
                    <a:bodyPr/>
                    <a:lstStyle/>
                    <a:p>
                      <a:pPr algn="ctr"/>
                      <a:r>
                        <a:rPr lang="en-IN" sz="1400" dirty="0">
                          <a:effectLst/>
                        </a:rPr>
                        <a:t>In General</a:t>
                      </a:r>
                    </a:p>
                  </a:txBody>
                  <a:tcPr marL="38100" marR="38100" marT="38100" marB="38100" anchor="ctr">
                    <a:solidFill>
                      <a:schemeClr val="accent6">
                        <a:lumMod val="20000"/>
                        <a:lumOff val="80000"/>
                      </a:schemeClr>
                    </a:solidFill>
                  </a:tcPr>
                </a:tc>
                <a:tc>
                  <a:txBody>
                    <a:bodyPr/>
                    <a:lstStyle/>
                    <a:p>
                      <a:pPr algn="just"/>
                      <a:r>
                        <a:rPr lang="en-IN" sz="1400" dirty="0">
                          <a:effectLst/>
                        </a:rPr>
                        <a:t>No notice shall be issued if 3 years have elapsed from the end of the relevant assessment year.</a:t>
                      </a:r>
                    </a:p>
                  </a:txBody>
                  <a:tcPr marL="38100" marR="38100" marT="38100" marB="38100" anchor="ctr">
                    <a:solidFill>
                      <a:schemeClr val="accent6">
                        <a:lumMod val="20000"/>
                        <a:lumOff val="80000"/>
                      </a:schemeClr>
                    </a:solidFill>
                  </a:tcPr>
                </a:tc>
                <a:extLst>
                  <a:ext uri="{0D108BD9-81ED-4DB2-BD59-A6C34878D82A}">
                    <a16:rowId xmlns:a16="http://schemas.microsoft.com/office/drawing/2014/main" val="361494580"/>
                  </a:ext>
                </a:extLst>
              </a:tr>
              <a:tr h="2131275">
                <a:tc>
                  <a:txBody>
                    <a:bodyPr/>
                    <a:lstStyle/>
                    <a:p>
                      <a:pPr algn="just"/>
                      <a:r>
                        <a:rPr lang="en-IN" sz="1400" dirty="0">
                          <a:effectLst/>
                        </a:rPr>
                        <a:t>Where the Assessing Officer has evidence in his possession that reveals that the income escaping assessment is Rs. 50 Lakh or more and is represented in the form of asset, expenditure in respect of a transaction or in relation to an event or occasion, or an entry or entries in the books of account.</a:t>
                      </a:r>
                    </a:p>
                  </a:txBody>
                  <a:tcPr marL="38100" marR="38100" marT="38100" marB="38100" anchor="ctr">
                    <a:solidFill>
                      <a:schemeClr val="accent6">
                        <a:lumMod val="20000"/>
                        <a:lumOff val="80000"/>
                      </a:schemeClr>
                    </a:solidFill>
                  </a:tcPr>
                </a:tc>
                <a:tc>
                  <a:txBody>
                    <a:bodyPr/>
                    <a:lstStyle/>
                    <a:p>
                      <a:pPr algn="just"/>
                      <a:endParaRPr lang="en-IN" sz="1400" dirty="0">
                        <a:effectLst/>
                      </a:endParaRPr>
                    </a:p>
                    <a:p>
                      <a:pPr algn="just"/>
                      <a:endParaRPr lang="en-IN" sz="1400" dirty="0">
                        <a:effectLst/>
                      </a:endParaRPr>
                    </a:p>
                    <a:p>
                      <a:pPr algn="just"/>
                      <a:r>
                        <a:rPr lang="en-IN" sz="1400" dirty="0">
                          <a:effectLst/>
                        </a:rPr>
                        <a:t>Notice can be issued beyond a period of 3 years but not beyond the period of 10 years from the end of the relevant assessment year.</a:t>
                      </a:r>
                    </a:p>
                  </a:txBody>
                  <a:tcPr marL="38100" marR="38100" marT="38100" marB="38100">
                    <a:solidFill>
                      <a:schemeClr val="accent6">
                        <a:lumMod val="20000"/>
                        <a:lumOff val="80000"/>
                      </a:schemeClr>
                    </a:solidFill>
                  </a:tcPr>
                </a:tc>
                <a:extLst>
                  <a:ext uri="{0D108BD9-81ED-4DB2-BD59-A6C34878D82A}">
                    <a16:rowId xmlns:a16="http://schemas.microsoft.com/office/drawing/2014/main" val="1718996648"/>
                  </a:ext>
                </a:extLst>
              </a:tr>
            </a:tbl>
          </a:graphicData>
        </a:graphic>
      </p:graphicFrame>
    </p:spTree>
    <p:extLst>
      <p:ext uri="{BB962C8B-B14F-4D97-AF65-F5344CB8AC3E}">
        <p14:creationId xmlns:p14="http://schemas.microsoft.com/office/powerpoint/2010/main" val="252470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9294BF-6596-7B4E-A2FA-FFB20D98EE66}"/>
              </a:ext>
            </a:extLst>
          </p:cNvPr>
          <p:cNvSpPr>
            <a:spLocks noGrp="1"/>
          </p:cNvSpPr>
          <p:nvPr>
            <p:ph type="body" sz="quarter" idx="10"/>
          </p:nvPr>
        </p:nvSpPr>
        <p:spPr>
          <a:xfrm>
            <a:off x="457202" y="330743"/>
            <a:ext cx="6954250" cy="480163"/>
          </a:xfrm>
        </p:spPr>
        <p:txBody>
          <a:bodyPr>
            <a:normAutofit fontScale="92500" lnSpcReduction="20000"/>
          </a:bodyPr>
          <a:lstStyle/>
          <a:p>
            <a:r>
              <a:rPr lang="en-US" sz="3500" b="1" dirty="0"/>
              <a:t>Section 149 : Time Limit </a:t>
            </a:r>
            <a:r>
              <a:rPr lang="en-US" sz="3500" b="1" i="1" dirty="0"/>
              <a:t>(</a:t>
            </a:r>
            <a:r>
              <a:rPr lang="en-US" sz="3500" b="1" i="1" dirty="0" err="1"/>
              <a:t>Contd</a:t>
            </a:r>
            <a:r>
              <a:rPr lang="en-US" sz="3500" b="1" i="1" dirty="0"/>
              <a:t>…)</a:t>
            </a:r>
          </a:p>
          <a:p>
            <a:endParaRPr lang="en-IN" b="1" dirty="0"/>
          </a:p>
        </p:txBody>
      </p:sp>
      <p:sp>
        <p:nvSpPr>
          <p:cNvPr id="6" name="Content Placeholder 5">
            <a:extLst>
              <a:ext uri="{FF2B5EF4-FFF2-40B4-BE49-F238E27FC236}">
                <a16:creationId xmlns:a16="http://schemas.microsoft.com/office/drawing/2014/main" id="{90F598E2-068C-41EA-BE80-5E6E268ACB3B}"/>
              </a:ext>
            </a:extLst>
          </p:cNvPr>
          <p:cNvSpPr>
            <a:spLocks noGrp="1"/>
          </p:cNvSpPr>
          <p:nvPr>
            <p:ph idx="1"/>
          </p:nvPr>
        </p:nvSpPr>
        <p:spPr>
          <a:xfrm>
            <a:off x="457202" y="1432675"/>
            <a:ext cx="8418442" cy="4735896"/>
          </a:xfrm>
        </p:spPr>
        <p:txBody>
          <a:bodyPr>
            <a:normAutofit/>
          </a:bodyPr>
          <a:lstStyle/>
          <a:p>
            <a:pPr algn="just"/>
            <a:r>
              <a:rPr lang="en-IN" sz="1800" dirty="0"/>
              <a:t>Notice under Section 148 or Section 153A or 153C cannot be issued at any time in a case for the relevant Assessment Year beginning on or before April 1, 2021, if such notice could not have been issued at that time. The timelines for initiating the reassessment proceedings will be in consonance with the time limit given under Section 153A or 153C, prior to the Finance Act 2021, i.e., 6 years from the search date. (</a:t>
            </a:r>
            <a:r>
              <a:rPr lang="en-IN" sz="1800" b="1" dirty="0"/>
              <a:t>Amendment in the first proviso of the Section 149 vide Finance Act 2022</a:t>
            </a:r>
            <a:r>
              <a:rPr lang="en-IN" sz="1800" dirty="0"/>
              <a:t>).</a:t>
            </a:r>
          </a:p>
          <a:p>
            <a:pPr algn="just"/>
            <a:endParaRPr lang="en-IN" sz="1800" dirty="0"/>
          </a:p>
          <a:p>
            <a:pPr algn="just"/>
            <a:r>
              <a:rPr lang="en-IN" sz="1800" dirty="0"/>
              <a:t>Insertion of subsection 1A in Section 149 vide Finance Act 2022</a:t>
            </a:r>
          </a:p>
          <a:p>
            <a:pPr marL="457200" lvl="1" indent="0" algn="just">
              <a:buNone/>
            </a:pPr>
            <a:r>
              <a:rPr lang="en-IN" sz="1800" dirty="0"/>
              <a:t>Incorporated as a non-obstante clause, it provides that where the income chargeable to tax represented in the form of an asset or expenditure in relation to an event or occasion of the value referred to in Section 149 (1)(b) i.e. INR 50 Lacs, has escaped assessment and investment in such asset or expenditure in relation to such event or occasion has been made in more than one previous years relevant to the assessment years within the time period referred to in Section 149 (1)(b) i.e., three years and not more than ten years, notice under Section 148 of the Act has to be issued for</a:t>
            </a:r>
            <a:r>
              <a:rPr lang="en-IN" sz="1800" i="1" dirty="0"/>
              <a:t> </a:t>
            </a:r>
            <a:r>
              <a:rPr lang="en-IN" sz="1800" b="1" i="1" dirty="0"/>
              <a:t>‘every’ </a:t>
            </a:r>
            <a:r>
              <a:rPr lang="en-IN" sz="1800" dirty="0"/>
              <a:t>such assessment year for assessment or reassessment or re-computation.</a:t>
            </a:r>
          </a:p>
          <a:p>
            <a:pPr marL="0" indent="0">
              <a:buNone/>
            </a:pPr>
            <a:endParaRPr lang="en-IN" sz="2000" dirty="0"/>
          </a:p>
        </p:txBody>
      </p:sp>
    </p:spTree>
    <p:extLst>
      <p:ext uri="{BB962C8B-B14F-4D97-AF65-F5344CB8AC3E}">
        <p14:creationId xmlns:p14="http://schemas.microsoft.com/office/powerpoint/2010/main" val="183075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4C67F-5FC3-9C43-8127-64F9B9CF3488}"/>
              </a:ext>
            </a:extLst>
          </p:cNvPr>
          <p:cNvSpPr>
            <a:spLocks noGrp="1"/>
          </p:cNvSpPr>
          <p:nvPr>
            <p:ph idx="1"/>
          </p:nvPr>
        </p:nvSpPr>
        <p:spPr>
          <a:xfrm>
            <a:off x="298175" y="1487557"/>
            <a:ext cx="8537712" cy="5158409"/>
          </a:xfrm>
        </p:spPr>
        <p:txBody>
          <a:bodyPr>
            <a:normAutofit/>
          </a:bodyPr>
          <a:lstStyle/>
          <a:p>
            <a:pPr marL="0" indent="0" algn="just">
              <a:buNone/>
            </a:pPr>
            <a:r>
              <a:rPr lang="en-IN" sz="1600" b="1" u="sng" dirty="0"/>
              <a:t>Section 151</a:t>
            </a:r>
            <a:r>
              <a:rPr lang="en-IN" sz="1600" b="1" dirty="0"/>
              <a:t>- </a:t>
            </a:r>
            <a:r>
              <a:rPr lang="en-IN" sz="1600" dirty="0"/>
              <a:t>The notice under Section 148 shall be issued by the AO after obtaining the prior approval of the authority specified under Section 151. The specified Authority would mean the authority specified below for sanction of issuance of notice. (Amendment vide Finance Act 2021)</a:t>
            </a:r>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US" sz="1600" b="1" dirty="0"/>
          </a:p>
          <a:p>
            <a:pPr marL="0" indent="0" algn="just">
              <a:buNone/>
            </a:pPr>
            <a:endParaRPr lang="en-IN" sz="1600" dirty="0"/>
          </a:p>
          <a:p>
            <a:pPr marL="0" indent="0" algn="just">
              <a:buNone/>
            </a:pPr>
            <a:endParaRPr lang="en-IN" sz="1600" dirty="0"/>
          </a:p>
        </p:txBody>
      </p:sp>
      <p:sp>
        <p:nvSpPr>
          <p:cNvPr id="3" name="Text Placeholder 2">
            <a:extLst>
              <a:ext uri="{FF2B5EF4-FFF2-40B4-BE49-F238E27FC236}">
                <a16:creationId xmlns:a16="http://schemas.microsoft.com/office/drawing/2014/main" id="{E3B3DE7C-F2E9-3448-B382-4F0A459EEFE2}"/>
              </a:ext>
            </a:extLst>
          </p:cNvPr>
          <p:cNvSpPr>
            <a:spLocks noGrp="1"/>
          </p:cNvSpPr>
          <p:nvPr>
            <p:ph type="body" sz="quarter" idx="10"/>
          </p:nvPr>
        </p:nvSpPr>
        <p:spPr>
          <a:xfrm>
            <a:off x="298175" y="231122"/>
            <a:ext cx="7075082" cy="702367"/>
          </a:xfrm>
        </p:spPr>
        <p:txBody>
          <a:bodyPr>
            <a:noAutofit/>
          </a:bodyPr>
          <a:lstStyle/>
          <a:p>
            <a:pPr>
              <a:lnSpc>
                <a:spcPct val="70000"/>
              </a:lnSpc>
            </a:pPr>
            <a:r>
              <a:rPr lang="en-US" b="1" dirty="0"/>
              <a:t>Section 151: Sanction for Issue of Notice</a:t>
            </a:r>
          </a:p>
        </p:txBody>
      </p:sp>
      <p:graphicFrame>
        <p:nvGraphicFramePr>
          <p:cNvPr id="4" name="Table 3">
            <a:extLst>
              <a:ext uri="{FF2B5EF4-FFF2-40B4-BE49-F238E27FC236}">
                <a16:creationId xmlns:a16="http://schemas.microsoft.com/office/drawing/2014/main" id="{E0B1C71C-2A93-B042-9DCD-FC32902AE988}"/>
              </a:ext>
            </a:extLst>
          </p:cNvPr>
          <p:cNvGraphicFramePr>
            <a:graphicFrameLocks noGrp="1"/>
          </p:cNvGraphicFramePr>
          <p:nvPr>
            <p:extLst>
              <p:ext uri="{D42A27DB-BD31-4B8C-83A1-F6EECF244321}">
                <p14:modId xmlns:p14="http://schemas.microsoft.com/office/powerpoint/2010/main" val="792406029"/>
              </p:ext>
            </p:extLst>
          </p:nvPr>
        </p:nvGraphicFramePr>
        <p:xfrm>
          <a:off x="717156" y="2613041"/>
          <a:ext cx="7699750" cy="3340497"/>
        </p:xfrm>
        <a:graphic>
          <a:graphicData uri="http://schemas.openxmlformats.org/drawingml/2006/table">
            <a:tbl>
              <a:tblPr/>
              <a:tblGrid>
                <a:gridCol w="3689184">
                  <a:extLst>
                    <a:ext uri="{9D8B030D-6E8A-4147-A177-3AD203B41FA5}">
                      <a16:colId xmlns:a16="http://schemas.microsoft.com/office/drawing/2014/main" val="1878975996"/>
                    </a:ext>
                  </a:extLst>
                </a:gridCol>
                <a:gridCol w="4010566">
                  <a:extLst>
                    <a:ext uri="{9D8B030D-6E8A-4147-A177-3AD203B41FA5}">
                      <a16:colId xmlns:a16="http://schemas.microsoft.com/office/drawing/2014/main" val="3475641818"/>
                    </a:ext>
                  </a:extLst>
                </a:gridCol>
              </a:tblGrid>
              <a:tr h="437917">
                <a:tc>
                  <a:txBody>
                    <a:bodyPr/>
                    <a:lstStyle/>
                    <a:p>
                      <a:pPr algn="ctr"/>
                      <a:r>
                        <a:rPr lang="en-IN" sz="1600" b="1" i="0" dirty="0">
                          <a:effectLst/>
                        </a:rPr>
                        <a:t>Time Limit</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en-IN" sz="1600" b="1" i="0" dirty="0">
                          <a:effectLst/>
                        </a:rPr>
                        <a:t>Specified Authority</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35235532"/>
                  </a:ext>
                </a:extLst>
              </a:tr>
              <a:tr h="1294369">
                <a:tc>
                  <a:txBody>
                    <a:bodyPr/>
                    <a:lstStyle/>
                    <a:p>
                      <a:r>
                        <a:rPr lang="en-IN" sz="1600" dirty="0">
                          <a:effectLst/>
                        </a:rPr>
                        <a:t>If 3 years or less than 3 years have elapsed from the end of the relevant assessment year</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r>
                        <a:rPr lang="en-IN" sz="1600" dirty="0">
                          <a:effectLst/>
                        </a:rPr>
                        <a:t>Principal Commissioner of Income-tax (PCIT) or Principal Director of Income-tax (PDIT) or Commissioner of Income-tax (CIT) or Director of Income-tax (DIT)</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44174965"/>
                  </a:ext>
                </a:extLst>
              </a:tr>
              <a:tr h="1608211">
                <a:tc>
                  <a:txBody>
                    <a:bodyPr/>
                    <a:lstStyle/>
                    <a:p>
                      <a:r>
                        <a:rPr lang="en-IN" sz="1600" dirty="0">
                          <a:effectLst/>
                        </a:rPr>
                        <a:t>If more than 3 years have elapsed from the end of the relevant assessment year</a:t>
                      </a: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r>
                        <a:rPr lang="en-IN" sz="1600" dirty="0"/>
                        <a:t>Principal Chief Commissioner or Principal Director General or where there is no Principal Chief Commissioner or Principal Director General, Chief Commissioner or Director General</a:t>
                      </a:r>
                      <a:endParaRPr lang="en-IN" sz="1600" dirty="0">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32967574"/>
                  </a:ext>
                </a:extLst>
              </a:tr>
            </a:tbl>
          </a:graphicData>
        </a:graphic>
      </p:graphicFrame>
    </p:spTree>
    <p:extLst>
      <p:ext uri="{BB962C8B-B14F-4D97-AF65-F5344CB8AC3E}">
        <p14:creationId xmlns:p14="http://schemas.microsoft.com/office/powerpoint/2010/main" val="188871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4C67F-5FC3-9C43-8127-64F9B9CF3488}"/>
              </a:ext>
            </a:extLst>
          </p:cNvPr>
          <p:cNvSpPr>
            <a:spLocks noGrp="1"/>
          </p:cNvSpPr>
          <p:nvPr>
            <p:ph idx="1"/>
          </p:nvPr>
        </p:nvSpPr>
        <p:spPr>
          <a:xfrm>
            <a:off x="387626" y="1570383"/>
            <a:ext cx="8368747" cy="4711148"/>
          </a:xfrm>
        </p:spPr>
        <p:txBody>
          <a:bodyPr>
            <a:normAutofit/>
          </a:bodyPr>
          <a:lstStyle/>
          <a:p>
            <a:pPr marL="0" indent="0" algn="just">
              <a:buNone/>
            </a:pPr>
            <a:r>
              <a:rPr lang="en-US" sz="1800" b="1" u="sng" dirty="0"/>
              <a:t>Section 153- </a:t>
            </a:r>
            <a:r>
              <a:rPr lang="en-US" sz="1800" b="1" dirty="0"/>
              <a:t>Time Limit for completion of Assessment, Reassessment, and Re-computation </a:t>
            </a:r>
          </a:p>
          <a:p>
            <a:pPr marL="0" indent="0" algn="just">
              <a:buNone/>
            </a:pPr>
            <a:endParaRPr lang="en-US" sz="1800" b="1" dirty="0"/>
          </a:p>
          <a:p>
            <a:pPr algn="just"/>
            <a:r>
              <a:rPr lang="en-US" sz="1800" u="sng" dirty="0"/>
              <a:t>Insertion of subsection 1A, vide Finance Act 2022</a:t>
            </a:r>
          </a:p>
          <a:p>
            <a:pPr marL="457200" lvl="1" indent="0" algn="just">
              <a:buNone/>
            </a:pPr>
            <a:r>
              <a:rPr lang="en-US" sz="1800" dirty="0"/>
              <a:t>The assessment on updated return filed under Section 139(8A) can be completed within 9 months from the end of the financial year in which updated return was filed. </a:t>
            </a:r>
          </a:p>
          <a:p>
            <a:pPr marL="457200" lvl="1" indent="0" algn="just">
              <a:buNone/>
            </a:pPr>
            <a:endParaRPr lang="en-US" sz="1800" b="1" dirty="0"/>
          </a:p>
          <a:p>
            <a:pPr algn="just"/>
            <a:r>
              <a:rPr lang="en-US" sz="1800" u="sng" dirty="0"/>
              <a:t>Amendment in Section 153B</a:t>
            </a:r>
            <a:r>
              <a:rPr lang="en-US" sz="1800" dirty="0"/>
              <a:t>- Finance Act 2022 also inserted a new subsection “4” to Section 153B of the Act providing that nothing contained in Section 153B shall apply to any search initiated under Section 132 or requisition made under Section 132A on or after the first day of April 2021. </a:t>
            </a:r>
            <a:endParaRPr lang="en-IN" sz="1800" dirty="0"/>
          </a:p>
          <a:p>
            <a:pPr marL="0" indent="0" algn="just">
              <a:buNone/>
            </a:pPr>
            <a:endParaRPr lang="en-IN" sz="1600" dirty="0"/>
          </a:p>
        </p:txBody>
      </p:sp>
      <p:sp>
        <p:nvSpPr>
          <p:cNvPr id="3" name="Text Placeholder 2">
            <a:extLst>
              <a:ext uri="{FF2B5EF4-FFF2-40B4-BE49-F238E27FC236}">
                <a16:creationId xmlns:a16="http://schemas.microsoft.com/office/drawing/2014/main" id="{E3B3DE7C-F2E9-3448-B382-4F0A459EEFE2}"/>
              </a:ext>
            </a:extLst>
          </p:cNvPr>
          <p:cNvSpPr>
            <a:spLocks noGrp="1"/>
          </p:cNvSpPr>
          <p:nvPr>
            <p:ph type="body" sz="quarter" idx="10"/>
          </p:nvPr>
        </p:nvSpPr>
        <p:spPr>
          <a:xfrm>
            <a:off x="387627" y="42438"/>
            <a:ext cx="7580716" cy="1109870"/>
          </a:xfrm>
        </p:spPr>
        <p:txBody>
          <a:bodyPr>
            <a:noAutofit/>
          </a:bodyPr>
          <a:lstStyle/>
          <a:p>
            <a:pPr marL="0" indent="0">
              <a:lnSpc>
                <a:spcPct val="70000"/>
              </a:lnSpc>
            </a:pPr>
            <a:r>
              <a:rPr lang="en-US" sz="3000" b="1" dirty="0"/>
              <a:t>Section 153 and 153B: Time Limit of Completion of Assessment, Reassessment and Re-computation </a:t>
            </a:r>
          </a:p>
        </p:txBody>
      </p:sp>
    </p:spTree>
    <p:extLst>
      <p:ext uri="{BB962C8B-B14F-4D97-AF65-F5344CB8AC3E}">
        <p14:creationId xmlns:p14="http://schemas.microsoft.com/office/powerpoint/2010/main" val="66734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718255-FD74-2349-AC2E-186EB7145A93}"/>
              </a:ext>
            </a:extLst>
          </p:cNvPr>
          <p:cNvSpPr>
            <a:spLocks noGrp="1"/>
          </p:cNvSpPr>
          <p:nvPr>
            <p:ph idx="1"/>
          </p:nvPr>
        </p:nvSpPr>
        <p:spPr>
          <a:xfrm>
            <a:off x="468629" y="1400267"/>
            <a:ext cx="8206741" cy="4823046"/>
          </a:xfrm>
        </p:spPr>
        <p:txBody>
          <a:bodyPr>
            <a:normAutofit fontScale="70000" lnSpcReduction="20000"/>
          </a:bodyPr>
          <a:lstStyle/>
          <a:p>
            <a:pPr algn="just">
              <a:lnSpc>
                <a:spcPct val="120000"/>
              </a:lnSpc>
            </a:pPr>
            <a:r>
              <a:rPr lang="en-US" dirty="0"/>
              <a:t>Anatomy of New </a:t>
            </a:r>
            <a:r>
              <a:rPr lang="en-US" dirty="0">
                <a:solidFill>
                  <a:srgbClr val="212529"/>
                </a:solidFill>
              </a:rPr>
              <a:t>S</a:t>
            </a:r>
            <a:r>
              <a:rPr lang="en-US" altLang="en-US" dirty="0">
                <a:solidFill>
                  <a:srgbClr val="212529"/>
                </a:solidFill>
              </a:rPr>
              <a:t>cheme</a:t>
            </a:r>
          </a:p>
          <a:p>
            <a:pPr algn="just">
              <a:lnSpc>
                <a:spcPct val="120000"/>
              </a:lnSpc>
            </a:pPr>
            <a:r>
              <a:rPr lang="en-US" dirty="0"/>
              <a:t>Comparative Analysis- Provisions Introduced in 2021 vis-à-vis Amendments in 2022</a:t>
            </a:r>
          </a:p>
          <a:p>
            <a:pPr algn="just">
              <a:lnSpc>
                <a:spcPct val="120000"/>
              </a:lnSpc>
            </a:pPr>
            <a:r>
              <a:rPr lang="en-US" dirty="0"/>
              <a:t>Section 148: Issuance of Notice Where the Income has Escaped Assessment </a:t>
            </a:r>
          </a:p>
          <a:p>
            <a:pPr algn="just">
              <a:lnSpc>
                <a:spcPct val="120000"/>
              </a:lnSpc>
            </a:pPr>
            <a:r>
              <a:rPr lang="en-IN" dirty="0"/>
              <a:t>Section 148A: Procedure to be Followed Before Issuance</a:t>
            </a:r>
          </a:p>
          <a:p>
            <a:pPr algn="just">
              <a:lnSpc>
                <a:spcPct val="120000"/>
              </a:lnSpc>
            </a:pPr>
            <a:r>
              <a:rPr lang="en-IN" dirty="0"/>
              <a:t>Section 148B: Prior Approval</a:t>
            </a:r>
          </a:p>
          <a:p>
            <a:pPr algn="just">
              <a:lnSpc>
                <a:spcPct val="120000"/>
              </a:lnSpc>
            </a:pPr>
            <a:r>
              <a:rPr lang="en-US" dirty="0"/>
              <a:t>Section 149: Time limit for Issuance of Notice</a:t>
            </a:r>
          </a:p>
          <a:p>
            <a:pPr algn="just">
              <a:lnSpc>
                <a:spcPct val="120000"/>
              </a:lnSpc>
            </a:pPr>
            <a:r>
              <a:rPr lang="en-US" dirty="0"/>
              <a:t>Section 151: Sanction for Issue of Notice</a:t>
            </a:r>
          </a:p>
          <a:p>
            <a:pPr algn="just">
              <a:lnSpc>
                <a:spcPct val="120000"/>
              </a:lnSpc>
            </a:pPr>
            <a:r>
              <a:rPr lang="en-US" dirty="0"/>
              <a:t>Section 153: Time Limit for Completion of Assessment,  Reassessment and Re-computation</a:t>
            </a:r>
          </a:p>
          <a:p>
            <a:pPr algn="just">
              <a:lnSpc>
                <a:spcPct val="120000"/>
              </a:lnSpc>
            </a:pPr>
            <a:r>
              <a:rPr lang="en-US" dirty="0"/>
              <a:t>Recent Case Law Update </a:t>
            </a:r>
          </a:p>
          <a:p>
            <a:pPr algn="just">
              <a:lnSpc>
                <a:spcPct val="120000"/>
              </a:lnSpc>
            </a:pPr>
            <a:endParaRPr lang="en-US" dirty="0"/>
          </a:p>
          <a:p>
            <a:pPr algn="just"/>
            <a:endParaRPr lang="en-US" b="1" dirty="0"/>
          </a:p>
          <a:p>
            <a:pPr algn="just"/>
            <a:endParaRPr lang="en-US" dirty="0"/>
          </a:p>
        </p:txBody>
      </p:sp>
      <p:sp>
        <p:nvSpPr>
          <p:cNvPr id="3" name="Text Placeholder 2">
            <a:extLst>
              <a:ext uri="{FF2B5EF4-FFF2-40B4-BE49-F238E27FC236}">
                <a16:creationId xmlns:a16="http://schemas.microsoft.com/office/drawing/2014/main" id="{7F04DACC-1B08-1A4D-B61D-4D19DFA97F7B}"/>
              </a:ext>
            </a:extLst>
          </p:cNvPr>
          <p:cNvSpPr>
            <a:spLocks noGrp="1"/>
          </p:cNvSpPr>
          <p:nvPr>
            <p:ph type="body" sz="quarter" idx="10"/>
          </p:nvPr>
        </p:nvSpPr>
        <p:spPr>
          <a:xfrm>
            <a:off x="628649" y="279815"/>
            <a:ext cx="6782803" cy="592772"/>
          </a:xfrm>
        </p:spPr>
        <p:txBody>
          <a:bodyPr/>
          <a:lstStyle/>
          <a:p>
            <a:r>
              <a:rPr lang="en-US" b="1" dirty="0"/>
              <a:t>Contents</a:t>
            </a:r>
          </a:p>
        </p:txBody>
      </p:sp>
    </p:spTree>
    <p:extLst>
      <p:ext uri="{BB962C8B-B14F-4D97-AF65-F5344CB8AC3E}">
        <p14:creationId xmlns:p14="http://schemas.microsoft.com/office/powerpoint/2010/main" val="171784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41F04F-FAAB-8F4E-A327-840426B266BD}"/>
              </a:ext>
            </a:extLst>
          </p:cNvPr>
          <p:cNvSpPr>
            <a:spLocks noGrp="1"/>
          </p:cNvSpPr>
          <p:nvPr>
            <p:ph type="body" sz="quarter" idx="10"/>
          </p:nvPr>
        </p:nvSpPr>
        <p:spPr>
          <a:xfrm>
            <a:off x="449943" y="243508"/>
            <a:ext cx="7392031" cy="805069"/>
          </a:xfrm>
        </p:spPr>
        <p:txBody>
          <a:bodyPr>
            <a:normAutofit/>
          </a:bodyPr>
          <a:lstStyle/>
          <a:p>
            <a:r>
              <a:rPr lang="en-IN" b="1" dirty="0"/>
              <a:t>Time Limit of Completion of Assessment</a:t>
            </a:r>
          </a:p>
        </p:txBody>
      </p:sp>
      <p:sp>
        <p:nvSpPr>
          <p:cNvPr id="4" name="Content Placeholder 3">
            <a:extLst>
              <a:ext uri="{FF2B5EF4-FFF2-40B4-BE49-F238E27FC236}">
                <a16:creationId xmlns:a16="http://schemas.microsoft.com/office/drawing/2014/main" id="{32CB43DA-4D07-47BE-B2D6-8414D8492D88}"/>
              </a:ext>
            </a:extLst>
          </p:cNvPr>
          <p:cNvSpPr>
            <a:spLocks noGrp="1"/>
          </p:cNvSpPr>
          <p:nvPr>
            <p:ph idx="1"/>
          </p:nvPr>
        </p:nvSpPr>
        <p:spPr>
          <a:xfrm>
            <a:off x="218660" y="1252330"/>
            <a:ext cx="8746435" cy="5208105"/>
          </a:xfrm>
        </p:spPr>
        <p:txBody>
          <a:bodyPr>
            <a:normAutofit/>
          </a:bodyPr>
          <a:lstStyle/>
          <a:p>
            <a:pPr algn="just"/>
            <a:endParaRPr lang="en-US" sz="1600" b="0" i="0" dirty="0">
              <a:solidFill>
                <a:srgbClr val="212529"/>
              </a:solidFill>
              <a:effectLst/>
              <a:cs typeface="Times New Roman" panose="02020603050405020304" pitchFamily="18" charset="0"/>
            </a:endParaRPr>
          </a:p>
          <a:p>
            <a:pPr algn="just"/>
            <a:r>
              <a:rPr lang="en-US" sz="1600" b="0" i="0" dirty="0">
                <a:solidFill>
                  <a:srgbClr val="212529"/>
                </a:solidFill>
                <a:effectLst/>
                <a:cs typeface="Times New Roman" panose="02020603050405020304" pitchFamily="18" charset="0"/>
              </a:rPr>
              <a:t>The Finance Act 2022 has increased the time limit for completion of assessment </a:t>
            </a:r>
            <a:r>
              <a:rPr lang="en-US" sz="1600" dirty="0">
                <a:solidFill>
                  <a:srgbClr val="212529"/>
                </a:solidFill>
                <a:cs typeface="Times New Roman" panose="02020603050405020304" pitchFamily="18" charset="0"/>
              </a:rPr>
              <a:t>for the </a:t>
            </a:r>
            <a:r>
              <a:rPr lang="en-US" sz="1600" b="0" i="0" dirty="0">
                <a:solidFill>
                  <a:srgbClr val="212529"/>
                </a:solidFill>
                <a:effectLst/>
                <a:cs typeface="Times New Roman" panose="02020603050405020304" pitchFamily="18" charset="0"/>
              </a:rPr>
              <a:t>assessment year 2020-21 from 12 months to 18 months. The revised time limit for completion of assessment under Section 143(3) and Section 144 shall be as under. The amendment extends the time limit for completion of assessment ending 31.03.2022 to 30.09.2022. It is worth noting that this extension is only for AY 2020-2021. </a:t>
            </a:r>
          </a:p>
          <a:p>
            <a:pPr algn="just"/>
            <a:endParaRPr lang="en-US" sz="1600" dirty="0">
              <a:solidFill>
                <a:srgbClr val="212529"/>
              </a:solidFill>
              <a:cs typeface="Times New Roman" panose="02020603050405020304" pitchFamily="18" charset="0"/>
            </a:endParaRPr>
          </a:p>
          <a:p>
            <a:pPr algn="just"/>
            <a:endParaRPr lang="en-US" sz="1600" b="0" i="0" dirty="0">
              <a:solidFill>
                <a:srgbClr val="212529"/>
              </a:solidFill>
              <a:effectLst/>
              <a:cs typeface="Times New Roman" panose="02020603050405020304" pitchFamily="18" charset="0"/>
            </a:endParaRPr>
          </a:p>
          <a:p>
            <a:pPr algn="just"/>
            <a:endParaRPr lang="en-US" sz="1400" dirty="0">
              <a:solidFill>
                <a:srgbClr val="212529"/>
              </a:solidFill>
              <a:latin typeface="Georgia" panose="02040502050405020303" pitchFamily="18" charset="0"/>
            </a:endParaRPr>
          </a:p>
          <a:p>
            <a:pPr algn="just"/>
            <a:endParaRPr lang="en-US" sz="1400" b="0" i="0" dirty="0">
              <a:solidFill>
                <a:srgbClr val="212529"/>
              </a:solidFill>
              <a:effectLst/>
              <a:latin typeface="Georgia" panose="02040502050405020303" pitchFamily="18" charset="0"/>
            </a:endParaRPr>
          </a:p>
          <a:p>
            <a:pPr marL="0" indent="0" algn="just">
              <a:buNone/>
            </a:pPr>
            <a:endParaRPr lang="en-US" sz="1400" b="0" i="0" dirty="0">
              <a:solidFill>
                <a:srgbClr val="212529"/>
              </a:solidFill>
              <a:effectLst/>
              <a:latin typeface="Georgia" panose="02040502050405020303" pitchFamily="18" charset="0"/>
            </a:endParaRPr>
          </a:p>
          <a:p>
            <a:pPr algn="just"/>
            <a:endParaRPr lang="en-I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IN" sz="2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ea typeface="Times New Roman" panose="02020603050405020304" pitchFamily="18" charset="0"/>
            </a:endParaRPr>
          </a:p>
          <a:p>
            <a:endParaRPr lang="en-IN" sz="2200" dirty="0">
              <a:effectLst/>
              <a:latin typeface="Times New Roman" panose="02020603050405020304" pitchFamily="18" charset="0"/>
              <a:ea typeface="Times New Roman" panose="02020603050405020304" pitchFamily="18" charset="0"/>
            </a:endParaRPr>
          </a:p>
          <a:p>
            <a:pPr lvl="1"/>
            <a:endParaRPr lang="en-IN"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IN" dirty="0"/>
          </a:p>
        </p:txBody>
      </p:sp>
      <p:graphicFrame>
        <p:nvGraphicFramePr>
          <p:cNvPr id="7" name="Table 7">
            <a:extLst>
              <a:ext uri="{FF2B5EF4-FFF2-40B4-BE49-F238E27FC236}">
                <a16:creationId xmlns:a16="http://schemas.microsoft.com/office/drawing/2014/main" id="{ECF27B1D-17C7-440D-A860-3E8A6F2BEB1D}"/>
              </a:ext>
            </a:extLst>
          </p:cNvPr>
          <p:cNvGraphicFramePr>
            <a:graphicFrameLocks noGrp="1"/>
          </p:cNvGraphicFramePr>
          <p:nvPr>
            <p:extLst>
              <p:ext uri="{D42A27DB-BD31-4B8C-83A1-F6EECF244321}">
                <p14:modId xmlns:p14="http://schemas.microsoft.com/office/powerpoint/2010/main" val="3734673131"/>
              </p:ext>
            </p:extLst>
          </p:nvPr>
        </p:nvGraphicFramePr>
        <p:xfrm>
          <a:off x="547993" y="3081132"/>
          <a:ext cx="8048014" cy="2775044"/>
        </p:xfrm>
        <a:graphic>
          <a:graphicData uri="http://schemas.openxmlformats.org/drawingml/2006/table">
            <a:tbl>
              <a:tblPr firstRow="1" bandRow="1">
                <a:tableStyleId>{5C22544A-7EE6-4342-B048-85BDC9FD1C3A}</a:tableStyleId>
              </a:tblPr>
              <a:tblGrid>
                <a:gridCol w="2178485">
                  <a:extLst>
                    <a:ext uri="{9D8B030D-6E8A-4147-A177-3AD203B41FA5}">
                      <a16:colId xmlns:a16="http://schemas.microsoft.com/office/drawing/2014/main" val="2825251072"/>
                    </a:ext>
                  </a:extLst>
                </a:gridCol>
                <a:gridCol w="5869529">
                  <a:extLst>
                    <a:ext uri="{9D8B030D-6E8A-4147-A177-3AD203B41FA5}">
                      <a16:colId xmlns:a16="http://schemas.microsoft.com/office/drawing/2014/main" val="3972448016"/>
                    </a:ext>
                  </a:extLst>
                </a:gridCol>
              </a:tblGrid>
              <a:tr h="352583">
                <a:tc>
                  <a:txBody>
                    <a:bodyPr/>
                    <a:lstStyle/>
                    <a:p>
                      <a:r>
                        <a:rPr lang="en-IN" dirty="0"/>
                        <a:t>Assessment Year</a:t>
                      </a:r>
                    </a:p>
                  </a:txBody>
                  <a:tcPr/>
                </a:tc>
                <a:tc>
                  <a:txBody>
                    <a:bodyPr/>
                    <a:lstStyle/>
                    <a:p>
                      <a:r>
                        <a:rPr lang="en-IN" dirty="0"/>
                        <a:t>Time for completion of assessment</a:t>
                      </a:r>
                    </a:p>
                  </a:txBody>
                  <a:tcPr/>
                </a:tc>
                <a:extLst>
                  <a:ext uri="{0D108BD9-81ED-4DB2-BD59-A6C34878D82A}">
                    <a16:rowId xmlns:a16="http://schemas.microsoft.com/office/drawing/2014/main" val="990644673"/>
                  </a:ext>
                </a:extLst>
              </a:tr>
              <a:tr h="472781">
                <a:tc>
                  <a:txBody>
                    <a:bodyPr/>
                    <a:lstStyle/>
                    <a:p>
                      <a:r>
                        <a:rPr lang="en-IN" sz="1400" dirty="0"/>
                        <a:t>2021-2022 and onwards</a:t>
                      </a:r>
                    </a:p>
                  </a:txBody>
                  <a:tcPr/>
                </a:tc>
                <a:tc>
                  <a:txBody>
                    <a:bodyPr/>
                    <a:lstStyle/>
                    <a:p>
                      <a:r>
                        <a:rPr lang="en-IN" sz="1400" dirty="0"/>
                        <a:t>Within 9 months from the end of the AY in which income was first assessable</a:t>
                      </a:r>
                    </a:p>
                  </a:txBody>
                  <a:tcPr/>
                </a:tc>
                <a:extLst>
                  <a:ext uri="{0D108BD9-81ED-4DB2-BD59-A6C34878D82A}">
                    <a16:rowId xmlns:a16="http://schemas.microsoft.com/office/drawing/2014/main" val="1548423877"/>
                  </a:ext>
                </a:extLst>
              </a:tr>
              <a:tr h="472781">
                <a:tc>
                  <a:txBody>
                    <a:bodyPr/>
                    <a:lstStyle/>
                    <a:p>
                      <a:r>
                        <a:rPr lang="en-IN" sz="1400" dirty="0"/>
                        <a:t>2020-2021</a:t>
                      </a:r>
                    </a:p>
                  </a:txBody>
                  <a:tcPr/>
                </a:tc>
                <a:tc>
                  <a:txBody>
                    <a:bodyPr/>
                    <a:lstStyle/>
                    <a:p>
                      <a:r>
                        <a:rPr lang="en-IN" sz="1400" dirty="0"/>
                        <a:t>Within 18 months from the end of AY in which income was first assessable</a:t>
                      </a:r>
                    </a:p>
                  </a:txBody>
                  <a:tcPr/>
                </a:tc>
                <a:extLst>
                  <a:ext uri="{0D108BD9-81ED-4DB2-BD59-A6C34878D82A}">
                    <a16:rowId xmlns:a16="http://schemas.microsoft.com/office/drawing/2014/main" val="2802513285"/>
                  </a:ext>
                </a:extLst>
              </a:tr>
              <a:tr h="472781">
                <a:tc>
                  <a:txBody>
                    <a:bodyPr/>
                    <a:lstStyle/>
                    <a:p>
                      <a:r>
                        <a:rPr lang="en-IN" sz="1400" dirty="0"/>
                        <a:t>2019-2020</a:t>
                      </a:r>
                    </a:p>
                  </a:txBody>
                  <a:tcPr/>
                </a:tc>
                <a:tc>
                  <a:txBody>
                    <a:bodyPr/>
                    <a:lstStyle/>
                    <a:p>
                      <a:r>
                        <a:rPr lang="en-IN" sz="1400" dirty="0"/>
                        <a:t>Within 12 months from the end of the AY in which income was first assessable</a:t>
                      </a:r>
                    </a:p>
                  </a:txBody>
                  <a:tcPr/>
                </a:tc>
                <a:extLst>
                  <a:ext uri="{0D108BD9-81ED-4DB2-BD59-A6C34878D82A}">
                    <a16:rowId xmlns:a16="http://schemas.microsoft.com/office/drawing/2014/main" val="1935845686"/>
                  </a:ext>
                </a:extLst>
              </a:tr>
              <a:tr h="499493">
                <a:tc>
                  <a:txBody>
                    <a:bodyPr/>
                    <a:lstStyle/>
                    <a:p>
                      <a:r>
                        <a:rPr lang="en-IN" sz="1400" dirty="0"/>
                        <a:t>2018-2019</a:t>
                      </a:r>
                    </a:p>
                  </a:txBody>
                  <a:tcPr/>
                </a:tc>
                <a:tc>
                  <a:txBody>
                    <a:bodyPr/>
                    <a:lstStyle/>
                    <a:p>
                      <a:r>
                        <a:rPr lang="en-IN" sz="1400" dirty="0"/>
                        <a:t>Within 18 months from the end of the AY in which the income was first assessable</a:t>
                      </a:r>
                    </a:p>
                  </a:txBody>
                  <a:tcPr/>
                </a:tc>
                <a:extLst>
                  <a:ext uri="{0D108BD9-81ED-4DB2-BD59-A6C34878D82A}">
                    <a16:rowId xmlns:a16="http://schemas.microsoft.com/office/drawing/2014/main" val="4034144025"/>
                  </a:ext>
                </a:extLst>
              </a:tr>
              <a:tr h="472781">
                <a:tc>
                  <a:txBody>
                    <a:bodyPr/>
                    <a:lstStyle/>
                    <a:p>
                      <a:r>
                        <a:rPr lang="en-IN" sz="1400" dirty="0"/>
                        <a:t>Up to AY 2017-2018</a:t>
                      </a:r>
                    </a:p>
                  </a:txBody>
                  <a:tcPr/>
                </a:tc>
                <a:tc>
                  <a:txBody>
                    <a:bodyPr/>
                    <a:lstStyle/>
                    <a:p>
                      <a:r>
                        <a:rPr lang="en-IN" sz="1400" dirty="0"/>
                        <a:t>Within 21 months from the end of the AY in which income was first assessable</a:t>
                      </a:r>
                    </a:p>
                  </a:txBody>
                  <a:tcPr/>
                </a:tc>
                <a:extLst>
                  <a:ext uri="{0D108BD9-81ED-4DB2-BD59-A6C34878D82A}">
                    <a16:rowId xmlns:a16="http://schemas.microsoft.com/office/drawing/2014/main" val="2035998006"/>
                  </a:ext>
                </a:extLst>
              </a:tr>
            </a:tbl>
          </a:graphicData>
        </a:graphic>
      </p:graphicFrame>
    </p:spTree>
    <p:extLst>
      <p:ext uri="{BB962C8B-B14F-4D97-AF65-F5344CB8AC3E}">
        <p14:creationId xmlns:p14="http://schemas.microsoft.com/office/powerpoint/2010/main" val="63940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0F5CB8-57E4-4093-9ABE-9020A298EA0F}"/>
              </a:ext>
            </a:extLst>
          </p:cNvPr>
          <p:cNvSpPr>
            <a:spLocks noGrp="1"/>
          </p:cNvSpPr>
          <p:nvPr>
            <p:ph idx="1"/>
          </p:nvPr>
        </p:nvSpPr>
        <p:spPr>
          <a:xfrm>
            <a:off x="422031" y="1597990"/>
            <a:ext cx="8217176" cy="4136819"/>
          </a:xfrm>
        </p:spPr>
        <p:txBody>
          <a:bodyPr>
            <a:normAutofit lnSpcReduction="10000"/>
          </a:bodyPr>
          <a:lstStyle/>
          <a:p>
            <a:pPr algn="just">
              <a:lnSpc>
                <a:spcPct val="100000"/>
              </a:lnSpc>
              <a:spcBef>
                <a:spcPts val="0"/>
              </a:spcBef>
            </a:pPr>
            <a:r>
              <a:rPr lang="en-US" sz="1800" dirty="0"/>
              <a:t>In the case of </a:t>
            </a:r>
            <a:r>
              <a:rPr lang="en-US" sz="1800" b="1" i="1" dirty="0"/>
              <a:t>Ashok Kumar Agarwal V. Union of India, Writ Tax No. 524/2021</a:t>
            </a:r>
            <a:r>
              <a:rPr lang="en-US" sz="1800" dirty="0"/>
              <a:t>, Section 148 notices issued after April 01, 2021, which did not comply with post-March 31, 2021 provisions of the Act, were held </a:t>
            </a:r>
            <a:r>
              <a:rPr lang="en-US" sz="1800" i="1" dirty="0"/>
              <a:t>“illegal, bad in law as well as null and void”.</a:t>
            </a:r>
          </a:p>
          <a:p>
            <a:pPr marL="0" indent="0" algn="just">
              <a:lnSpc>
                <a:spcPct val="100000"/>
              </a:lnSpc>
              <a:spcBef>
                <a:spcPts val="0"/>
              </a:spcBef>
              <a:buNone/>
            </a:pPr>
            <a:endParaRPr lang="en-US" sz="1800" dirty="0"/>
          </a:p>
          <a:p>
            <a:pPr algn="just">
              <a:lnSpc>
                <a:spcPct val="100000"/>
              </a:lnSpc>
              <a:spcBef>
                <a:spcPts val="0"/>
              </a:spcBef>
            </a:pPr>
            <a:r>
              <a:rPr lang="en-US" sz="1800" dirty="0"/>
              <a:t>In the case of </a:t>
            </a:r>
            <a:r>
              <a:rPr lang="en-US" sz="1800" b="1" i="1" dirty="0"/>
              <a:t>Mon Mohan Kohli V. Assistant Commissioner of Income Tax &amp; </a:t>
            </a:r>
            <a:r>
              <a:rPr lang="en-US" sz="1800" b="1" i="1" dirty="0" err="1"/>
              <a:t>Anr</a:t>
            </a:r>
            <a:r>
              <a:rPr lang="en-US" sz="1800" b="1" i="1" dirty="0"/>
              <a:t>.</a:t>
            </a:r>
            <a:r>
              <a:rPr lang="en-US" sz="1800" dirty="0"/>
              <a:t>, all reassessment notices issued under the old reassessment regime on or after April 01, 2021, were quashed, bringing in a huge relief to 1346 petitioners and all the taxpayers alike. </a:t>
            </a:r>
          </a:p>
          <a:p>
            <a:pPr algn="just">
              <a:lnSpc>
                <a:spcPct val="100000"/>
              </a:lnSpc>
              <a:spcBef>
                <a:spcPts val="0"/>
              </a:spcBef>
            </a:pPr>
            <a:endParaRPr lang="en-US" sz="1800" i="1" dirty="0"/>
          </a:p>
          <a:p>
            <a:pPr algn="just">
              <a:lnSpc>
                <a:spcPct val="100000"/>
              </a:lnSpc>
              <a:spcBef>
                <a:spcPts val="0"/>
              </a:spcBef>
            </a:pPr>
            <a:r>
              <a:rPr lang="en-US" sz="1800" dirty="0"/>
              <a:t>Many High Courts including Madras High Court, Calcutta High Court, Rajasthan High Court, Delhi High Court, etc. have similarly held in the </a:t>
            </a:r>
            <a:r>
              <a:rPr lang="en-US" sz="1800" dirty="0" err="1"/>
              <a:t>favour</a:t>
            </a:r>
            <a:r>
              <a:rPr lang="en-US" sz="1800" dirty="0"/>
              <a:t> of the taxpayer.</a:t>
            </a:r>
          </a:p>
          <a:p>
            <a:pPr algn="just">
              <a:lnSpc>
                <a:spcPct val="100000"/>
              </a:lnSpc>
              <a:spcBef>
                <a:spcPts val="0"/>
              </a:spcBef>
            </a:pPr>
            <a:endParaRPr lang="en-US" sz="1800" dirty="0"/>
          </a:p>
          <a:p>
            <a:pPr algn="just">
              <a:lnSpc>
                <a:spcPct val="100000"/>
              </a:lnSpc>
              <a:spcBef>
                <a:spcPts val="0"/>
              </a:spcBef>
            </a:pPr>
            <a:r>
              <a:rPr lang="en-US" sz="1800" dirty="0"/>
              <a:t>The Revenue has preferred a Special Leave Petition in the Supreme Court of India in the case of </a:t>
            </a:r>
            <a:r>
              <a:rPr lang="en-US" sz="1800" b="1" i="1" dirty="0"/>
              <a:t>Union of India V. Ashish Agarwal, SLP No. 1767/2022.</a:t>
            </a:r>
            <a:r>
              <a:rPr lang="en-US" sz="1800" dirty="0"/>
              <a:t> The matter was heard on April 20, 2022, and the judgment in the same is reserved.</a:t>
            </a:r>
          </a:p>
          <a:p>
            <a:pPr algn="just">
              <a:lnSpc>
                <a:spcPct val="100000"/>
              </a:lnSpc>
              <a:spcBef>
                <a:spcPts val="0"/>
              </a:spcBef>
            </a:pPr>
            <a:endParaRPr lang="en-US" sz="1800" dirty="0"/>
          </a:p>
        </p:txBody>
      </p:sp>
      <p:sp>
        <p:nvSpPr>
          <p:cNvPr id="3" name="Text Placeholder 2">
            <a:extLst>
              <a:ext uri="{FF2B5EF4-FFF2-40B4-BE49-F238E27FC236}">
                <a16:creationId xmlns:a16="http://schemas.microsoft.com/office/drawing/2014/main" id="{D3DD7104-CE7E-4D05-8AEA-2E08328AA6A4}"/>
              </a:ext>
            </a:extLst>
          </p:cNvPr>
          <p:cNvSpPr>
            <a:spLocks noGrp="1"/>
          </p:cNvSpPr>
          <p:nvPr>
            <p:ph type="body" sz="quarter" idx="10"/>
          </p:nvPr>
        </p:nvSpPr>
        <p:spPr>
          <a:xfrm>
            <a:off x="422031" y="205542"/>
            <a:ext cx="7399606" cy="619406"/>
          </a:xfrm>
        </p:spPr>
        <p:txBody>
          <a:bodyPr>
            <a:noAutofit/>
          </a:bodyPr>
          <a:lstStyle/>
          <a:p>
            <a:pPr marL="0" indent="0"/>
            <a:r>
              <a:rPr lang="en-US" b="1" dirty="0"/>
              <a:t>Recent Case Update</a:t>
            </a:r>
          </a:p>
        </p:txBody>
      </p:sp>
    </p:spTree>
    <p:extLst>
      <p:ext uri="{BB962C8B-B14F-4D97-AF65-F5344CB8AC3E}">
        <p14:creationId xmlns:p14="http://schemas.microsoft.com/office/powerpoint/2010/main" val="293402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0F5CB8-57E4-4093-9ABE-9020A298EA0F}"/>
              </a:ext>
            </a:extLst>
          </p:cNvPr>
          <p:cNvSpPr>
            <a:spLocks noGrp="1"/>
          </p:cNvSpPr>
          <p:nvPr>
            <p:ph idx="1"/>
          </p:nvPr>
        </p:nvSpPr>
        <p:spPr>
          <a:xfrm>
            <a:off x="422031" y="1434232"/>
            <a:ext cx="8217176" cy="4005468"/>
          </a:xfrm>
        </p:spPr>
        <p:txBody>
          <a:bodyPr>
            <a:normAutofit/>
          </a:bodyPr>
          <a:lstStyle/>
          <a:p>
            <a:pPr algn="just">
              <a:lnSpc>
                <a:spcPct val="100000"/>
              </a:lnSpc>
              <a:spcBef>
                <a:spcPts val="0"/>
              </a:spcBef>
            </a:pPr>
            <a:r>
              <a:rPr lang="en-US" sz="1800" dirty="0"/>
              <a:t>In the case </a:t>
            </a:r>
            <a:r>
              <a:rPr lang="en-US" sz="1800" b="1" i="1" dirty="0"/>
              <a:t>of </a:t>
            </a:r>
            <a:r>
              <a:rPr lang="en-US" sz="1800" b="1" i="1" dirty="0" err="1"/>
              <a:t>Gulmuhar</a:t>
            </a:r>
            <a:r>
              <a:rPr lang="en-US" sz="1800" b="1" i="1" dirty="0"/>
              <a:t> Silk Pvt. Ltd. V. Income Tax Officer Ward 10(3) Delhi [W.P. (C) 5787/2022 &amp;CM APPL. 17297]</a:t>
            </a:r>
            <a:r>
              <a:rPr lang="en-US" sz="1800" dirty="0"/>
              <a:t>, dated April 7, 2022, a writ petition has been filed challenging the order dated 28 March 2022 under Section 148A(d) of the Act and Show Cause Notice of Section 148 of the Act. The Petitioner pleaded that the order was a non-speaking order as his contentions raised in his reply to the Show Cause Notice were not taken into consideration.</a:t>
            </a:r>
          </a:p>
          <a:p>
            <a:pPr algn="just">
              <a:lnSpc>
                <a:spcPct val="100000"/>
              </a:lnSpc>
              <a:spcBef>
                <a:spcPts val="0"/>
              </a:spcBef>
            </a:pPr>
            <a:endParaRPr lang="en-US" sz="1800" dirty="0"/>
          </a:p>
          <a:p>
            <a:pPr algn="just">
              <a:lnSpc>
                <a:spcPct val="100000"/>
              </a:lnSpc>
              <a:spcBef>
                <a:spcPts val="0"/>
              </a:spcBef>
            </a:pPr>
            <a:r>
              <a:rPr lang="en-US" sz="1800" u="sng" dirty="0"/>
              <a:t>Hon’ble High Court of Delhi </a:t>
            </a:r>
            <a:r>
              <a:rPr lang="en-US" sz="1800" dirty="0"/>
              <a:t>dismissed the petition by holding that the Petitioner would have ample opportunity before the Statutory Authority to show that the finding of facts arrived by the AO is erroneous. </a:t>
            </a:r>
          </a:p>
          <a:p>
            <a:pPr algn="just">
              <a:lnSpc>
                <a:spcPct val="100000"/>
              </a:lnSpc>
              <a:spcBef>
                <a:spcPts val="0"/>
              </a:spcBef>
            </a:pPr>
            <a:endParaRPr lang="en-US" sz="1800" dirty="0"/>
          </a:p>
          <a:p>
            <a:pPr algn="just">
              <a:lnSpc>
                <a:spcPct val="100000"/>
              </a:lnSpc>
              <a:spcBef>
                <a:spcPts val="0"/>
              </a:spcBef>
            </a:pPr>
            <a:r>
              <a:rPr lang="en-US" sz="1800" dirty="0"/>
              <a:t>Therefore, on the basis of the alternate forum, Delhi High Court dismissed the present petition.</a:t>
            </a:r>
          </a:p>
          <a:p>
            <a:pPr marL="457200" lvl="1" indent="0" algn="just">
              <a:lnSpc>
                <a:spcPct val="100000"/>
              </a:lnSpc>
              <a:spcBef>
                <a:spcPts val="0"/>
              </a:spcBef>
              <a:buNone/>
            </a:pPr>
            <a:endParaRPr lang="en-US" sz="1400" dirty="0"/>
          </a:p>
        </p:txBody>
      </p:sp>
      <p:sp>
        <p:nvSpPr>
          <p:cNvPr id="3" name="Text Placeholder 2">
            <a:extLst>
              <a:ext uri="{FF2B5EF4-FFF2-40B4-BE49-F238E27FC236}">
                <a16:creationId xmlns:a16="http://schemas.microsoft.com/office/drawing/2014/main" id="{D3DD7104-CE7E-4D05-8AEA-2E08328AA6A4}"/>
              </a:ext>
            </a:extLst>
          </p:cNvPr>
          <p:cNvSpPr>
            <a:spLocks noGrp="1"/>
          </p:cNvSpPr>
          <p:nvPr>
            <p:ph type="body" sz="quarter" idx="10"/>
          </p:nvPr>
        </p:nvSpPr>
        <p:spPr>
          <a:xfrm>
            <a:off x="422031" y="205542"/>
            <a:ext cx="7399606" cy="619406"/>
          </a:xfrm>
        </p:spPr>
        <p:txBody>
          <a:bodyPr>
            <a:noAutofit/>
          </a:bodyPr>
          <a:lstStyle/>
          <a:p>
            <a:pPr marL="0" indent="0"/>
            <a:r>
              <a:rPr lang="en-US" b="1" dirty="0"/>
              <a:t>Recent Case Update</a:t>
            </a:r>
          </a:p>
        </p:txBody>
      </p:sp>
    </p:spTree>
    <p:extLst>
      <p:ext uri="{BB962C8B-B14F-4D97-AF65-F5344CB8AC3E}">
        <p14:creationId xmlns:p14="http://schemas.microsoft.com/office/powerpoint/2010/main" val="198855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ECC79F-41E0-4052-9882-B8BBCDCF3CDB}"/>
              </a:ext>
            </a:extLst>
          </p:cNvPr>
          <p:cNvSpPr>
            <a:spLocks noGrp="1"/>
          </p:cNvSpPr>
          <p:nvPr>
            <p:ph type="body" sz="quarter" idx="13"/>
          </p:nvPr>
        </p:nvSpPr>
        <p:spPr>
          <a:xfrm>
            <a:off x="2579874" y="5139277"/>
            <a:ext cx="3356692" cy="388579"/>
          </a:xfrm>
        </p:spPr>
        <p:txBody>
          <a:bodyPr>
            <a:noAutofit/>
          </a:bodyPr>
          <a:lstStyle/>
          <a:p>
            <a:r>
              <a:rPr lang="en-US" sz="1400" dirty="0"/>
              <a:t>Ms. Pratishtha Chaudhary</a:t>
            </a:r>
          </a:p>
        </p:txBody>
      </p:sp>
    </p:spTree>
    <p:extLst>
      <p:ext uri="{BB962C8B-B14F-4D97-AF65-F5344CB8AC3E}">
        <p14:creationId xmlns:p14="http://schemas.microsoft.com/office/powerpoint/2010/main" val="14139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41F04F-FAAB-8F4E-A327-840426B266BD}"/>
              </a:ext>
            </a:extLst>
          </p:cNvPr>
          <p:cNvSpPr>
            <a:spLocks noGrp="1"/>
          </p:cNvSpPr>
          <p:nvPr>
            <p:ph type="body" sz="quarter" idx="10"/>
          </p:nvPr>
        </p:nvSpPr>
        <p:spPr>
          <a:xfrm>
            <a:off x="755374" y="132067"/>
            <a:ext cx="6573294" cy="914400"/>
          </a:xfrm>
        </p:spPr>
        <p:txBody>
          <a:bodyPr>
            <a:normAutofit fontScale="85000" lnSpcReduction="20000"/>
          </a:bodyPr>
          <a:lstStyle/>
          <a:p>
            <a:pPr algn="just"/>
            <a:r>
              <a:rPr lang="en-US" sz="3800" b="1" dirty="0"/>
              <a:t>Anatomy of New </a:t>
            </a:r>
            <a:r>
              <a:rPr lang="en-US" sz="3800" b="1" dirty="0">
                <a:solidFill>
                  <a:srgbClr val="212529"/>
                </a:solidFill>
              </a:rPr>
              <a:t>S</a:t>
            </a:r>
            <a:r>
              <a:rPr lang="en-US" altLang="en-US" sz="3800" b="1" dirty="0">
                <a:solidFill>
                  <a:srgbClr val="212529"/>
                </a:solidFill>
              </a:rPr>
              <a:t>cheme</a:t>
            </a:r>
          </a:p>
          <a:p>
            <a:pPr algn="just"/>
            <a:r>
              <a:rPr lang="en-US" altLang="en-US" sz="3500" dirty="0">
                <a:solidFill>
                  <a:srgbClr val="212529"/>
                </a:solidFill>
              </a:rPr>
              <a:t>Re-assessment Provisions </a:t>
            </a:r>
            <a:endParaRPr lang="en-US" sz="3500" dirty="0"/>
          </a:p>
        </p:txBody>
      </p:sp>
      <p:graphicFrame>
        <p:nvGraphicFramePr>
          <p:cNvPr id="10" name="Content Placeholder 9">
            <a:extLst>
              <a:ext uri="{FF2B5EF4-FFF2-40B4-BE49-F238E27FC236}">
                <a16:creationId xmlns:a16="http://schemas.microsoft.com/office/drawing/2014/main" id="{356D43EF-F3F7-9B42-9BB9-D6E6BFEB4212}"/>
              </a:ext>
            </a:extLst>
          </p:cNvPr>
          <p:cNvGraphicFramePr>
            <a:graphicFrameLocks noGrp="1"/>
          </p:cNvGraphicFramePr>
          <p:nvPr>
            <p:ph idx="1"/>
            <p:extLst>
              <p:ext uri="{D42A27DB-BD31-4B8C-83A1-F6EECF244321}">
                <p14:modId xmlns:p14="http://schemas.microsoft.com/office/powerpoint/2010/main" val="2185996935"/>
              </p:ext>
            </p:extLst>
          </p:nvPr>
        </p:nvGraphicFramePr>
        <p:xfrm>
          <a:off x="824948" y="1587489"/>
          <a:ext cx="7662759" cy="4780804"/>
        </p:xfrm>
        <a:graphic>
          <a:graphicData uri="http://schemas.openxmlformats.org/drawingml/2006/table">
            <a:tbl>
              <a:tblPr>
                <a:tableStyleId>{08FB837D-C827-4EFA-A057-4D05807E0F7C}</a:tableStyleId>
              </a:tblPr>
              <a:tblGrid>
                <a:gridCol w="1585173">
                  <a:extLst>
                    <a:ext uri="{9D8B030D-6E8A-4147-A177-3AD203B41FA5}">
                      <a16:colId xmlns:a16="http://schemas.microsoft.com/office/drawing/2014/main" val="1909371579"/>
                    </a:ext>
                  </a:extLst>
                </a:gridCol>
                <a:gridCol w="6077586">
                  <a:extLst>
                    <a:ext uri="{9D8B030D-6E8A-4147-A177-3AD203B41FA5}">
                      <a16:colId xmlns:a16="http://schemas.microsoft.com/office/drawing/2014/main" val="1323522944"/>
                    </a:ext>
                  </a:extLst>
                </a:gridCol>
              </a:tblGrid>
              <a:tr h="388283">
                <a:tc>
                  <a:txBody>
                    <a:bodyPr/>
                    <a:lstStyle/>
                    <a:p>
                      <a:pPr algn="ctr"/>
                      <a:r>
                        <a:rPr lang="en-IN" sz="1400" b="1" dirty="0">
                          <a:effectLst/>
                          <a:latin typeface="+mn-lt"/>
                        </a:rPr>
                        <a:t>Sections </a:t>
                      </a: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1400" b="1" dirty="0">
                          <a:effectLst/>
                          <a:latin typeface="+mn-lt"/>
                        </a:rPr>
                        <a:t>Particulars/ Scope</a:t>
                      </a: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68365626"/>
                  </a:ext>
                </a:extLst>
              </a:tr>
              <a:tr h="388283">
                <a:tc>
                  <a:txBody>
                    <a:bodyPr/>
                    <a:lstStyle/>
                    <a:p>
                      <a:pPr algn="ctr"/>
                      <a:r>
                        <a:rPr lang="en-IN" sz="1400" b="1" dirty="0">
                          <a:effectLst/>
                        </a:rPr>
                        <a:t> Section 147: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Assessment of income escaping 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9575521"/>
                  </a:ext>
                </a:extLst>
              </a:tr>
              <a:tr h="388283">
                <a:tc>
                  <a:txBody>
                    <a:bodyPr/>
                    <a:lstStyle/>
                    <a:p>
                      <a:pPr algn="ctr"/>
                      <a:r>
                        <a:rPr lang="en-IN" sz="1400" b="1" dirty="0">
                          <a:effectLst/>
                        </a:rPr>
                        <a:t>Section 148: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Issue of notice for re-assessment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49300385"/>
                  </a:ext>
                </a:extLst>
              </a:tr>
              <a:tr h="567490">
                <a:tc>
                  <a:txBody>
                    <a:bodyPr/>
                    <a:lstStyle/>
                    <a:p>
                      <a:pPr algn="ctr"/>
                      <a:r>
                        <a:rPr lang="en-IN" sz="1400" b="1" dirty="0">
                          <a:effectLst/>
                        </a:rPr>
                        <a:t>Section 148A: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Procedure to be followed before issuing a notice for re-assessment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341164"/>
                  </a:ext>
                </a:extLst>
              </a:tr>
              <a:tr h="567490">
                <a:tc>
                  <a:txBody>
                    <a:bodyPr/>
                    <a:lstStyle/>
                    <a:p>
                      <a:pPr algn="ctr"/>
                      <a:r>
                        <a:rPr lang="en-IN" sz="1400" b="1" dirty="0">
                          <a:effectLst/>
                          <a:latin typeface="+mn-lt"/>
                        </a:rPr>
                        <a:t>Section 148B</a:t>
                      </a: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latin typeface="+mn-lt"/>
                        </a:rPr>
                        <a:t>Prior Approval</a:t>
                      </a: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145051"/>
                  </a:ext>
                </a:extLst>
              </a:tr>
              <a:tr h="477886">
                <a:tc>
                  <a:txBody>
                    <a:bodyPr/>
                    <a:lstStyle/>
                    <a:p>
                      <a:pPr algn="ctr"/>
                      <a:r>
                        <a:rPr lang="en-IN" sz="1400" b="1" dirty="0">
                          <a:effectLst/>
                        </a:rPr>
                        <a:t>Section 149: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Time limit for issuing a notice for re-assessment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0850893"/>
                  </a:ext>
                </a:extLst>
              </a:tr>
              <a:tr h="657094">
                <a:tc>
                  <a:txBody>
                    <a:bodyPr/>
                    <a:lstStyle/>
                    <a:p>
                      <a:pPr algn="ctr"/>
                      <a:r>
                        <a:rPr lang="en-IN" sz="1400" b="1" dirty="0">
                          <a:effectLst/>
                        </a:rPr>
                        <a:t>Section 150: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Assessment in pursuance of an order on appeal, etc. </a:t>
                      </a: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92212662"/>
                  </a:ext>
                </a:extLst>
              </a:tr>
              <a:tr h="390223">
                <a:tc>
                  <a:txBody>
                    <a:bodyPr/>
                    <a:lstStyle/>
                    <a:p>
                      <a:pPr algn="ctr"/>
                      <a:r>
                        <a:rPr lang="en-IN" sz="1400" b="1" dirty="0">
                          <a:effectLst/>
                        </a:rPr>
                        <a:t>Section 151: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Specified Authorities authorising issue of notice for re-assessment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92831716"/>
                  </a:ext>
                </a:extLst>
              </a:tr>
              <a:tr h="477886">
                <a:tc>
                  <a:txBody>
                    <a:bodyPr/>
                    <a:lstStyle/>
                    <a:p>
                      <a:pPr algn="ctr"/>
                      <a:r>
                        <a:rPr lang="en-IN" sz="1400" b="1" dirty="0">
                          <a:effectLst/>
                        </a:rPr>
                        <a:t>Section 151A: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Faceless assessment of income escaping 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9988977"/>
                  </a:ext>
                </a:extLst>
              </a:tr>
              <a:tr h="477886">
                <a:tc>
                  <a:txBody>
                    <a:bodyPr/>
                    <a:lstStyle/>
                    <a:p>
                      <a:pPr algn="ctr"/>
                      <a:r>
                        <a:rPr lang="en-IN" sz="1400" b="1" dirty="0">
                          <a:effectLst/>
                        </a:rPr>
                        <a:t>Section 153: </a:t>
                      </a:r>
                      <a:endParaRPr lang="en-IN" sz="1400" b="1"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en-IN" sz="1400" dirty="0">
                          <a:effectLst/>
                        </a:rPr>
                        <a:t>Time limit for completion of assessment or re-assessment</a:t>
                      </a:r>
                      <a:endParaRPr lang="en-IN" sz="1400" dirty="0">
                        <a:effectLst/>
                        <a:latin typeface="+mn-lt"/>
                      </a:endParaRPr>
                    </a:p>
                  </a:txBody>
                  <a:tcPr marL="31762" marR="31762" marT="15881" marB="158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785329"/>
                  </a:ext>
                </a:extLst>
              </a:tr>
            </a:tbl>
          </a:graphicData>
        </a:graphic>
      </p:graphicFrame>
      <p:sp>
        <p:nvSpPr>
          <p:cNvPr id="11" name="Rectangle 3">
            <a:extLst>
              <a:ext uri="{FF2B5EF4-FFF2-40B4-BE49-F238E27FC236}">
                <a16:creationId xmlns:a16="http://schemas.microsoft.com/office/drawing/2014/main" id="{C26E2EF1-622B-4D42-9B70-233F1EB845C5}"/>
              </a:ext>
            </a:extLst>
          </p:cNvPr>
          <p:cNvSpPr>
            <a:spLocks noChangeArrowheads="1"/>
          </p:cNvSpPr>
          <p:nvPr/>
        </p:nvSpPr>
        <p:spPr bwMode="auto">
          <a:xfrm>
            <a:off x="2214334" y="1147743"/>
            <a:ext cx="44219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mn-lt"/>
              </a:rPr>
              <a:t>The </a:t>
            </a:r>
            <a:r>
              <a:rPr lang="en-US" altLang="en-US" sz="1600" dirty="0">
                <a:latin typeface="+mn-lt"/>
              </a:rPr>
              <a:t>regime</a:t>
            </a:r>
            <a:r>
              <a:rPr kumimoji="0" lang="en-US" altLang="en-US" sz="1600" b="0" i="0" u="none" strike="noStrike" cap="none" normalizeH="0" baseline="0" dirty="0">
                <a:ln>
                  <a:noFill/>
                </a:ln>
                <a:effectLst/>
                <a:latin typeface="+mn-lt"/>
              </a:rPr>
              <a:t> of re-assessment </a:t>
            </a:r>
            <a:r>
              <a:rPr lang="en-US" altLang="en-US" sz="1600" dirty="0">
                <a:latin typeface="+mn-lt"/>
              </a:rPr>
              <a:t>is</a:t>
            </a:r>
            <a:r>
              <a:rPr kumimoji="0" lang="en-US" altLang="en-US" sz="1600" b="0" i="0" u="none" strike="noStrike" cap="none" normalizeH="0" baseline="0" dirty="0">
                <a:ln>
                  <a:noFill/>
                </a:ln>
                <a:effectLst/>
                <a:latin typeface="+mn-lt"/>
              </a:rPr>
              <a:t> tabulated as under:</a:t>
            </a:r>
          </a:p>
        </p:txBody>
      </p:sp>
    </p:spTree>
    <p:extLst>
      <p:ext uri="{BB962C8B-B14F-4D97-AF65-F5344CB8AC3E}">
        <p14:creationId xmlns:p14="http://schemas.microsoft.com/office/powerpoint/2010/main" val="195848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AAC150-2519-FE40-9541-1CD6178E9B51}"/>
              </a:ext>
            </a:extLst>
          </p:cNvPr>
          <p:cNvSpPr>
            <a:spLocks noGrp="1"/>
          </p:cNvSpPr>
          <p:nvPr>
            <p:ph idx="1"/>
          </p:nvPr>
        </p:nvSpPr>
        <p:spPr>
          <a:xfrm>
            <a:off x="251791" y="1325217"/>
            <a:ext cx="8613913" cy="5155096"/>
          </a:xfrm>
        </p:spPr>
        <p:txBody>
          <a:bodyPr>
            <a:normAutofit fontScale="55000" lnSpcReduction="20000"/>
          </a:bodyPr>
          <a:lstStyle/>
          <a:p>
            <a:pPr algn="just"/>
            <a:r>
              <a:rPr lang="en-IN" sz="2900" dirty="0"/>
              <a:t>Reassessment proceedings, often, have been challenged in writ proceedings before the High Courts on the premise that the notice for reassessment lacks legal validity on account of failure by the Assessing Officer to follow due process of law enshrined in the provisions and established under common law.  Rather than the merits of concealment, courts are overwhelmed with cases to decide upon the sustainability of the core issue of initiation of reassessment i.e. whether the AO had </a:t>
            </a:r>
            <a:r>
              <a:rPr lang="en-IN" sz="2900" b="1" i="1" dirty="0"/>
              <a:t>‘reasons to believe’</a:t>
            </a:r>
            <a:r>
              <a:rPr lang="en-IN" sz="2900" dirty="0"/>
              <a:t>, did he </a:t>
            </a:r>
            <a:r>
              <a:rPr lang="en-IN" sz="2900" b="1" i="1" dirty="0"/>
              <a:t>‘record his reasons</a:t>
            </a:r>
            <a:r>
              <a:rPr lang="en-IN" sz="2900" i="1" dirty="0"/>
              <a:t>’</a:t>
            </a:r>
            <a:r>
              <a:rPr lang="en-IN" sz="2900" dirty="0"/>
              <a:t> appropriately, did the </a:t>
            </a:r>
            <a:r>
              <a:rPr lang="en-IN" sz="2900" dirty="0" err="1"/>
              <a:t>assessee</a:t>
            </a:r>
            <a:r>
              <a:rPr lang="en-IN" sz="2900" dirty="0"/>
              <a:t> fail to </a:t>
            </a:r>
            <a:r>
              <a:rPr lang="en-IN" sz="2900" i="1" dirty="0"/>
              <a:t>‘</a:t>
            </a:r>
            <a:r>
              <a:rPr lang="en-IN" sz="2900" b="1" i="1" dirty="0"/>
              <a:t>disclose fully and truly all material facts necessary for his assessment’</a:t>
            </a:r>
            <a:r>
              <a:rPr lang="en-IN" sz="2900" dirty="0"/>
              <a:t>, was </a:t>
            </a:r>
            <a:r>
              <a:rPr lang="en-IN" sz="2900" i="1" dirty="0"/>
              <a:t>proper ‘</a:t>
            </a:r>
            <a:r>
              <a:rPr lang="en-IN" sz="2900" b="1" i="1" dirty="0"/>
              <a:t>sanction</a:t>
            </a:r>
            <a:r>
              <a:rPr lang="en-IN" sz="2900" i="1" dirty="0"/>
              <a:t>’</a:t>
            </a:r>
            <a:r>
              <a:rPr lang="en-IN" sz="2900" dirty="0"/>
              <a:t> of the appropriate authorities taken, etc.</a:t>
            </a:r>
          </a:p>
          <a:p>
            <a:pPr algn="just"/>
            <a:r>
              <a:rPr lang="en-IN" sz="2900" dirty="0"/>
              <a:t>When a notice for reopening of assessment under section 148 of the Act is issued, the proper course of action for the </a:t>
            </a:r>
            <a:r>
              <a:rPr lang="en-IN" sz="2900" dirty="0" err="1"/>
              <a:t>assessee</a:t>
            </a:r>
            <a:r>
              <a:rPr lang="en-IN" sz="2900" dirty="0"/>
              <a:t> is to file the return and, if he so desires, to seek reasons for issuing the notices. The Assessing Officer is bound to furnish reasons within a reasonable time. On receipt of reasons, the </a:t>
            </a:r>
            <a:r>
              <a:rPr lang="en-IN" sz="2900" dirty="0" err="1"/>
              <a:t>assessee</a:t>
            </a:r>
            <a:r>
              <a:rPr lang="en-IN" sz="2900" dirty="0"/>
              <a:t> is entitled to file objections to issuance of notice and the AO is bound to dispose the same by passing a speaking order.</a:t>
            </a:r>
          </a:p>
          <a:p>
            <a:pPr marL="0" indent="0" algn="r">
              <a:buNone/>
            </a:pPr>
            <a:r>
              <a:rPr lang="en-IN" i="1" dirty="0"/>
              <a:t>-</a:t>
            </a:r>
            <a:r>
              <a:rPr lang="en-IN" sz="2500" b="1" i="1" dirty="0"/>
              <a:t>GKN Driveshafts (India) Ltd. vs. ITO &amp; </a:t>
            </a:r>
            <a:r>
              <a:rPr lang="en-IN" sz="2500" b="1" i="1" dirty="0" err="1"/>
              <a:t>Ors</a:t>
            </a:r>
            <a:r>
              <a:rPr lang="en-IN" sz="2500" b="1" i="1" dirty="0"/>
              <a:t> [2002] 125 Taxman 963 (SC)/[2003] 259 ITR 19 (SC]</a:t>
            </a:r>
          </a:p>
          <a:p>
            <a:pPr algn="just"/>
            <a:r>
              <a:rPr lang="en-IN" sz="2900" dirty="0"/>
              <a:t>Recently, the Hon’ble Supreme Court in the context of disclosure of</a:t>
            </a:r>
            <a:r>
              <a:rPr lang="en-IN" sz="2900" i="1" dirty="0"/>
              <a:t> ‘fully and truly all material facts necessary for his assessment’</a:t>
            </a:r>
            <a:r>
              <a:rPr lang="en-IN" sz="2900" dirty="0"/>
              <a:t> has held that the obligation of the </a:t>
            </a:r>
            <a:r>
              <a:rPr lang="en-IN" sz="2900" dirty="0" err="1"/>
              <a:t>assessee</a:t>
            </a:r>
            <a:r>
              <a:rPr lang="en-IN" sz="2900" dirty="0"/>
              <a:t> is to disclose all primary facts before the AO and he is not required to give any further assistance to the AO by disclosure of other facts.  It is for the AO at this stage to decide what inference should be drawn from the facts of the case.  The court went on to hold that non-disclosure of other facts which may be termed as secondary facts is not necessary.</a:t>
            </a:r>
          </a:p>
          <a:p>
            <a:pPr marL="0" indent="0" algn="r">
              <a:buNone/>
            </a:pPr>
            <a:r>
              <a:rPr lang="en-IN" i="1" dirty="0"/>
              <a:t>-</a:t>
            </a:r>
            <a:r>
              <a:rPr lang="en-IN" b="1" i="1" dirty="0"/>
              <a:t>New Delhi Television Limited v DCIT (Civil Appeal No. 1008 Of 2020) (SC)- </a:t>
            </a:r>
            <a:r>
              <a:rPr lang="en-IN" b="1" i="1" dirty="0" err="1"/>
              <a:t>Taxsutra.com</a:t>
            </a:r>
            <a:endParaRPr lang="en-IN" b="1" dirty="0"/>
          </a:p>
          <a:p>
            <a:pPr algn="just"/>
            <a:r>
              <a:rPr lang="en-IN" sz="2900" dirty="0"/>
              <a:t>The Courts have over and again expressed anguish over the mechanical approach of reopening assessment without adherence to the provisions which have often resulted in reassessment proceedings being quashed on the issue of the proper exercise of jurisdiction itself, for instance in the case of </a:t>
            </a:r>
            <a:r>
              <a:rPr lang="en-IN" sz="2700" b="1" i="1" dirty="0"/>
              <a:t>United Electrical Company </a:t>
            </a:r>
            <a:r>
              <a:rPr lang="en-IN" sz="2700" b="1" i="1" dirty="0" err="1"/>
              <a:t>Pvt.</a:t>
            </a:r>
            <a:r>
              <a:rPr lang="en-IN" sz="2700" b="1" i="1" dirty="0"/>
              <a:t> (P) Ltd. V. Commissioner of Income Tax and </a:t>
            </a:r>
            <a:r>
              <a:rPr lang="en-IN" sz="2700" b="1" i="1" dirty="0" err="1"/>
              <a:t>Ors</a:t>
            </a:r>
            <a:r>
              <a:rPr lang="en-IN" sz="2700" i="1" dirty="0"/>
              <a:t>. [(2002) 258 ITR 317 (Del)]</a:t>
            </a:r>
          </a:p>
          <a:p>
            <a:pPr algn="just"/>
            <a:endParaRPr lang="en-US" dirty="0"/>
          </a:p>
        </p:txBody>
      </p:sp>
      <p:sp>
        <p:nvSpPr>
          <p:cNvPr id="7" name="Text Placeholder 6">
            <a:extLst>
              <a:ext uri="{FF2B5EF4-FFF2-40B4-BE49-F238E27FC236}">
                <a16:creationId xmlns:a16="http://schemas.microsoft.com/office/drawing/2014/main" id="{3966EA3E-B709-0845-BC7B-DA41501F26AE}"/>
              </a:ext>
            </a:extLst>
          </p:cNvPr>
          <p:cNvSpPr>
            <a:spLocks noGrp="1"/>
          </p:cNvSpPr>
          <p:nvPr>
            <p:ph type="body" sz="quarter" idx="10"/>
          </p:nvPr>
        </p:nvSpPr>
        <p:spPr>
          <a:xfrm>
            <a:off x="474645" y="127066"/>
            <a:ext cx="6782803" cy="914400"/>
          </a:xfrm>
        </p:spPr>
        <p:txBody>
          <a:bodyPr>
            <a:normAutofit fontScale="92500" lnSpcReduction="20000"/>
          </a:bodyPr>
          <a:lstStyle/>
          <a:p>
            <a:r>
              <a:rPr lang="en-IN" sz="3500" b="1" dirty="0"/>
              <a:t>Re-Assessment Provisions</a:t>
            </a:r>
          </a:p>
          <a:p>
            <a:r>
              <a:rPr lang="en-IN" dirty="0"/>
              <a:t>An Evergreen Controversy  </a:t>
            </a:r>
          </a:p>
          <a:p>
            <a:endParaRPr lang="en-US" dirty="0"/>
          </a:p>
        </p:txBody>
      </p:sp>
    </p:spTree>
    <p:extLst>
      <p:ext uri="{BB962C8B-B14F-4D97-AF65-F5344CB8AC3E}">
        <p14:creationId xmlns:p14="http://schemas.microsoft.com/office/powerpoint/2010/main" val="285708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4F787A0-F6FF-2549-A7AF-D14D09C74E0F}"/>
              </a:ext>
            </a:extLst>
          </p:cNvPr>
          <p:cNvGraphicFramePr>
            <a:graphicFrameLocks noGrp="1"/>
          </p:cNvGraphicFramePr>
          <p:nvPr>
            <p:ph idx="1"/>
            <p:extLst>
              <p:ext uri="{D42A27DB-BD31-4B8C-83A1-F6EECF244321}">
                <p14:modId xmlns:p14="http://schemas.microsoft.com/office/powerpoint/2010/main" val="1053029386"/>
              </p:ext>
            </p:extLst>
          </p:nvPr>
        </p:nvGraphicFramePr>
        <p:xfrm>
          <a:off x="374373" y="1371600"/>
          <a:ext cx="8550965" cy="5032852"/>
        </p:xfrm>
        <a:graphic>
          <a:graphicData uri="http://schemas.openxmlformats.org/drawingml/2006/table">
            <a:tbl>
              <a:tblPr firstRow="1" bandRow="1">
                <a:tableStyleId>{5C22544A-7EE6-4342-B048-85BDC9FD1C3A}</a:tableStyleId>
              </a:tblPr>
              <a:tblGrid>
                <a:gridCol w="1441678">
                  <a:extLst>
                    <a:ext uri="{9D8B030D-6E8A-4147-A177-3AD203B41FA5}">
                      <a16:colId xmlns:a16="http://schemas.microsoft.com/office/drawing/2014/main" val="265032523"/>
                    </a:ext>
                  </a:extLst>
                </a:gridCol>
                <a:gridCol w="3041314">
                  <a:extLst>
                    <a:ext uri="{9D8B030D-6E8A-4147-A177-3AD203B41FA5}">
                      <a16:colId xmlns:a16="http://schemas.microsoft.com/office/drawing/2014/main" val="144954669"/>
                    </a:ext>
                  </a:extLst>
                </a:gridCol>
                <a:gridCol w="4067973">
                  <a:extLst>
                    <a:ext uri="{9D8B030D-6E8A-4147-A177-3AD203B41FA5}">
                      <a16:colId xmlns:a16="http://schemas.microsoft.com/office/drawing/2014/main" val="3720518401"/>
                    </a:ext>
                  </a:extLst>
                </a:gridCol>
              </a:tblGrid>
              <a:tr h="276797">
                <a:tc>
                  <a:txBody>
                    <a:bodyPr/>
                    <a:lstStyle/>
                    <a:p>
                      <a:pPr algn="ctr"/>
                      <a:r>
                        <a:rPr lang="en-IN" sz="1200" b="1" i="0" dirty="0">
                          <a:solidFill>
                            <a:schemeClr val="tx1"/>
                          </a:solidFill>
                          <a:effectLst/>
                          <a:latin typeface="+mn-lt"/>
                        </a:rPr>
                        <a:t>Particulars</a:t>
                      </a:r>
                    </a:p>
                  </a:txBody>
                  <a:tcPr marL="38100" marR="38100" marT="38100" marB="38100"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1200" b="1" i="0" kern="1200" dirty="0">
                          <a:solidFill>
                            <a:schemeClr val="tx1"/>
                          </a:solidFill>
                          <a:effectLst/>
                          <a:latin typeface="+mn-lt"/>
                          <a:ea typeface="+mn-ea"/>
                          <a:cs typeface="+mn-cs"/>
                        </a:rPr>
                        <a:t>Old Scheme 2021</a:t>
                      </a:r>
                      <a:endParaRPr lang="en-US" sz="1200" b="1" i="0" dirty="0">
                        <a:solidFill>
                          <a:schemeClr val="tx1"/>
                        </a:solidFill>
                        <a:latin typeface="+mn-lt"/>
                      </a:endParaRPr>
                    </a:p>
                  </a:txBody>
                  <a:tcPr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1200" b="1" i="0" kern="1200" dirty="0">
                          <a:solidFill>
                            <a:schemeClr val="tx1"/>
                          </a:solidFill>
                          <a:effectLst/>
                          <a:latin typeface="+mn-lt"/>
                          <a:ea typeface="+mn-ea"/>
                          <a:cs typeface="+mn-cs"/>
                        </a:rPr>
                        <a:t>New Scheme 2022</a:t>
                      </a:r>
                      <a:endParaRPr lang="en-US" sz="1200" b="1" i="0" dirty="0">
                        <a:solidFill>
                          <a:schemeClr val="tx1"/>
                        </a:solidFill>
                        <a:latin typeface="+mn-lt"/>
                      </a:endParaRPr>
                    </a:p>
                  </a:txBody>
                  <a:tcPr anchor="ctr">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002597927"/>
                  </a:ext>
                </a:extLst>
              </a:tr>
              <a:tr h="1442839">
                <a:tc>
                  <a:txBody>
                    <a:bodyPr/>
                    <a:lstStyle/>
                    <a:p>
                      <a:pPr algn="l"/>
                      <a:r>
                        <a:rPr lang="en-IN" sz="1000" i="0" dirty="0">
                          <a:effectLst/>
                          <a:latin typeface="+mn-lt"/>
                        </a:rPr>
                        <a:t>When notice under Section 148 can be Issued?</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IN" sz="1000" b="0" i="0" kern="1200" dirty="0">
                          <a:solidFill>
                            <a:schemeClr val="dk1"/>
                          </a:solidFill>
                          <a:effectLst/>
                          <a:latin typeface="+mn-lt"/>
                          <a:ea typeface="+mn-ea"/>
                          <a:cs typeface="+mn-cs"/>
                        </a:rPr>
                        <a:t>The Assessing Officer has information which suggests that income has escaped assessment.</a:t>
                      </a:r>
                      <a:endParaRPr lang="en-US" sz="1000" dirty="0">
                        <a:latin typeface="+mn-lt"/>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IN" sz="1000" b="0" i="0" kern="1200" dirty="0">
                          <a:solidFill>
                            <a:schemeClr val="dk1"/>
                          </a:solidFill>
                          <a:effectLst/>
                          <a:latin typeface="+mn-lt"/>
                          <a:ea typeface="+mn-ea"/>
                          <a:cs typeface="+mn-cs"/>
                        </a:rPr>
                        <a:t>The Assessing Officer (</a:t>
                      </a:r>
                      <a:r>
                        <a:rPr lang="en-IN" sz="1000" b="1" i="0" kern="1200" dirty="0">
                          <a:solidFill>
                            <a:schemeClr val="dk1"/>
                          </a:solidFill>
                          <a:effectLst/>
                          <a:latin typeface="+mn-lt"/>
                          <a:ea typeface="+mn-ea"/>
                          <a:cs typeface="+mn-cs"/>
                        </a:rPr>
                        <a:t>AO</a:t>
                      </a:r>
                      <a:r>
                        <a:rPr lang="en-IN" sz="1000" b="0" i="0" kern="1200" dirty="0">
                          <a:solidFill>
                            <a:schemeClr val="dk1"/>
                          </a:solidFill>
                          <a:effectLst/>
                          <a:latin typeface="+mn-lt"/>
                          <a:ea typeface="+mn-ea"/>
                          <a:cs typeface="+mn-cs"/>
                        </a:rPr>
                        <a:t>)  has information which suggests that income has escaped assessment- any information in accordance with the Risk Management Strategy </a:t>
                      </a:r>
                      <a:r>
                        <a:rPr lang="en-IN" sz="1000" b="1" i="0" kern="1200" dirty="0">
                          <a:solidFill>
                            <a:schemeClr val="dk1"/>
                          </a:solidFill>
                          <a:effectLst/>
                          <a:latin typeface="+mn-lt"/>
                          <a:ea typeface="+mn-ea"/>
                          <a:cs typeface="+mn-cs"/>
                        </a:rPr>
                        <a:t>(RMS</a:t>
                      </a:r>
                      <a:r>
                        <a:rPr lang="en-IN" sz="1000" b="0" i="0" kern="1200" dirty="0">
                          <a:solidFill>
                            <a:schemeClr val="dk1"/>
                          </a:solidFill>
                          <a:effectLst/>
                          <a:latin typeface="+mn-lt"/>
                          <a:ea typeface="+mn-ea"/>
                          <a:cs typeface="+mn-cs"/>
                        </a:rPr>
                        <a:t>), any audit objection leading to the effect of escapement of income, information received under an agreement referred to in Section 90 or Section 90A, any information under Section 135A i.e. faceless collection of information, any information requiring action in consequence of the order of the Tribunal or Court shall be taken as suggesting income escaping assessment.</a:t>
                      </a: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4591310"/>
                  </a:ext>
                </a:extLst>
              </a:tr>
              <a:tr h="1733769">
                <a:tc>
                  <a:txBody>
                    <a:bodyPr/>
                    <a:lstStyle/>
                    <a:p>
                      <a:pPr algn="l"/>
                      <a:r>
                        <a:rPr lang="en-IN" sz="1000" i="0" dirty="0">
                          <a:effectLst/>
                          <a:latin typeface="+mn-lt"/>
                        </a:rPr>
                        <a:t>Procedure before issuing a notice (In non-search or non-requisition cases)</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IN" sz="1000" b="0" i="0" u="none" strike="noStrike" kern="1200" cap="none" spc="0" normalizeH="0" baseline="0" noProof="0" dirty="0">
                          <a:ln>
                            <a:noFill/>
                          </a:ln>
                          <a:solidFill>
                            <a:prstClr val="black"/>
                          </a:solidFill>
                          <a:effectLst/>
                          <a:uLnTx/>
                          <a:uFillTx/>
                          <a:latin typeface="+mn-lt"/>
                          <a:ea typeface="+mn-ea"/>
                          <a:cs typeface="+mn-cs"/>
                        </a:rPr>
                        <a:t>Follow the process laid down in section 148A, namely:</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IN" sz="1000" b="0" i="0" u="none" strike="noStrike" kern="1200" cap="none" spc="0" normalizeH="0" baseline="0" noProof="0" dirty="0">
                          <a:ln>
                            <a:noFill/>
                          </a:ln>
                          <a:solidFill>
                            <a:prstClr val="black"/>
                          </a:solidFill>
                          <a:effectLst/>
                          <a:uLnTx/>
                          <a:uFillTx/>
                          <a:latin typeface="+mn-lt"/>
                          <a:ea typeface="+mn-ea"/>
                          <a:cs typeface="+mn-cs"/>
                        </a:rPr>
                        <a:t>Conduct an Inquiry;</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IN" sz="1000" b="0" i="0" u="none" strike="noStrike" kern="1200" cap="none" spc="0" normalizeH="0" baseline="0" noProof="0" dirty="0">
                          <a:ln>
                            <a:noFill/>
                          </a:ln>
                          <a:solidFill>
                            <a:prstClr val="black"/>
                          </a:solidFill>
                          <a:effectLst/>
                          <a:uLnTx/>
                          <a:uFillTx/>
                          <a:latin typeface="+mn-lt"/>
                          <a:ea typeface="+mn-ea"/>
                          <a:cs typeface="+mn-cs"/>
                        </a:rPr>
                        <a:t>Grant an opportunity of being heard to the assessee;</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IN" sz="1000" b="0" i="0" u="none" strike="noStrike" kern="1200" cap="none" spc="0" normalizeH="0" baseline="0" noProof="0" dirty="0">
                          <a:ln>
                            <a:noFill/>
                          </a:ln>
                          <a:solidFill>
                            <a:prstClr val="black"/>
                          </a:solidFill>
                          <a:effectLst/>
                          <a:uLnTx/>
                          <a:uFillTx/>
                          <a:latin typeface="+mn-lt"/>
                          <a:ea typeface="+mn-ea"/>
                          <a:cs typeface="+mn-cs"/>
                        </a:rPr>
                        <a:t>Consider reply of the assessee;</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IN" sz="1000" b="0" i="0" u="none" strike="noStrike" kern="1200" cap="none" spc="0" normalizeH="0" baseline="0" noProof="0" dirty="0">
                          <a:ln>
                            <a:noFill/>
                          </a:ln>
                          <a:solidFill>
                            <a:prstClr val="black"/>
                          </a:solidFill>
                          <a:effectLst/>
                          <a:uLnTx/>
                          <a:uFillTx/>
                          <a:latin typeface="+mn-lt"/>
                          <a:ea typeface="+mn-ea"/>
                          <a:cs typeface="+mn-cs"/>
                        </a:rPr>
                        <a:t>Pass an Order</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1000" dirty="0">
                          <a:effectLst/>
                          <a:latin typeface="+mn-lt"/>
                        </a:rPr>
                        <a:t>Follow the process laid down in section 148A, namely:</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IN" sz="1000" dirty="0">
                          <a:effectLst/>
                          <a:latin typeface="+mn-lt"/>
                        </a:rPr>
                        <a:t>Conduct an Inquiry</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IN" sz="1000" dirty="0">
                          <a:effectLst/>
                          <a:latin typeface="+mn-lt"/>
                        </a:rPr>
                        <a:t>Grant an opportunity of being heard to the assessee (which is at the absolute discretion of the AO) ;</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IN" sz="1000" dirty="0">
                          <a:effectLst/>
                          <a:latin typeface="+mn-lt"/>
                        </a:rPr>
                        <a:t>Consider reply of the assessee;</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IN" sz="1000" dirty="0">
                          <a:effectLst/>
                          <a:latin typeface="+mn-lt"/>
                        </a:rPr>
                        <a:t>Pass an Order</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IN" sz="100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1000" dirty="0">
                          <a:effectLst/>
                          <a:latin typeface="+mn-lt"/>
                        </a:rPr>
                        <a:t>However, if the AO has received any information under Section 135A (faceless collection of information), then he need not have to comply with the procedural requirements, as given above of Section 148A.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3981407"/>
                  </a:ext>
                </a:extLst>
              </a:tr>
              <a:tr h="853601">
                <a:tc>
                  <a:txBody>
                    <a:bodyPr/>
                    <a:lstStyle/>
                    <a:p>
                      <a:pPr algn="l"/>
                      <a:r>
                        <a:rPr lang="en-IN" sz="1000" i="0" dirty="0">
                          <a:effectLst/>
                          <a:latin typeface="+mn-lt"/>
                        </a:rPr>
                        <a:t>Time-limit for issuance of Notice</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IN" sz="1000" dirty="0">
                          <a:effectLst/>
                          <a:latin typeface="+mn-lt"/>
                        </a:rPr>
                        <a:t>3 to 10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1000" dirty="0">
                          <a:effectLst/>
                          <a:latin typeface="+mn-lt"/>
                        </a:rPr>
                        <a:t>f the escaped assessment amounts to or likely to amount to</a:t>
                      </a:r>
                    </a:p>
                    <a:p>
                      <a:pPr marL="285750" indent="-285750" algn="l">
                        <a:buAutoNum type="romanLcParenBoth"/>
                      </a:pPr>
                      <a:r>
                        <a:rPr lang="en-US" sz="1000" dirty="0">
                          <a:effectLst/>
                          <a:latin typeface="+mn-lt"/>
                        </a:rPr>
                        <a:t>less than Rs. 50,00,000- Within 3 years from end of relevant assessment year</a:t>
                      </a:r>
                    </a:p>
                    <a:p>
                      <a:pPr marL="285750" indent="-285750" algn="l">
                        <a:buAutoNum type="romanLcParenBoth"/>
                      </a:pPr>
                      <a:r>
                        <a:rPr lang="en-US" sz="1000" dirty="0">
                          <a:effectLst/>
                          <a:latin typeface="+mn-lt"/>
                        </a:rPr>
                        <a:t>Rs. 50,00,000 or more- Within 10 years from end of relevant assessment year</a:t>
                      </a:r>
                      <a:endParaRPr lang="en-IN" sz="1000" dirty="0">
                        <a:effectLst/>
                        <a:latin typeface="+mn-lt"/>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81316528"/>
                  </a:ext>
                </a:extLst>
              </a:tr>
              <a:tr h="725846">
                <a:tc>
                  <a:txBody>
                    <a:bodyPr/>
                    <a:lstStyle/>
                    <a:p>
                      <a:pPr algn="l"/>
                      <a:r>
                        <a:rPr lang="en-IN" sz="1000" b="0" i="0" kern="1200" dirty="0">
                          <a:solidFill>
                            <a:schemeClr val="dk1"/>
                          </a:solidFill>
                          <a:effectLst/>
                          <a:latin typeface="+mn-lt"/>
                          <a:ea typeface="+mn-ea"/>
                          <a:cs typeface="+mn-cs"/>
                        </a:rPr>
                        <a:t>Time-limit to complete assessment</a:t>
                      </a:r>
                      <a:endParaRPr lang="en-US" sz="100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IN" sz="1000" b="0" i="0" kern="1200" dirty="0">
                          <a:solidFill>
                            <a:schemeClr val="dk1"/>
                          </a:solidFill>
                          <a:effectLst/>
                          <a:latin typeface="+mn-lt"/>
                          <a:ea typeface="+mn-ea"/>
                          <a:cs typeface="+mn-cs"/>
                        </a:rPr>
                        <a:t>12 months from the end of the financial year in which notice was served. To be extended by 12 months if reference is made to the Transfer Pricing Officer.</a:t>
                      </a: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i="0" kern="1200" dirty="0">
                          <a:solidFill>
                            <a:schemeClr val="dk1"/>
                          </a:solidFill>
                          <a:effectLst/>
                          <a:latin typeface="+mn-lt"/>
                          <a:ea typeface="+mn-ea"/>
                          <a:cs typeface="+mn-cs"/>
                        </a:rPr>
                        <a:t>No Change</a:t>
                      </a:r>
                      <a:endParaRPr lang="en-IN" sz="10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3986960"/>
                  </a:ext>
                </a:extLst>
              </a:tr>
            </a:tbl>
          </a:graphicData>
        </a:graphic>
      </p:graphicFrame>
      <p:sp>
        <p:nvSpPr>
          <p:cNvPr id="3" name="Text Placeholder 2">
            <a:extLst>
              <a:ext uri="{FF2B5EF4-FFF2-40B4-BE49-F238E27FC236}">
                <a16:creationId xmlns:a16="http://schemas.microsoft.com/office/drawing/2014/main" id="{EB0AF616-FB3C-0948-87B9-9BDE492E2AA0}"/>
              </a:ext>
            </a:extLst>
          </p:cNvPr>
          <p:cNvSpPr>
            <a:spLocks noGrp="1"/>
          </p:cNvSpPr>
          <p:nvPr>
            <p:ph type="body" sz="quarter" idx="10"/>
          </p:nvPr>
        </p:nvSpPr>
        <p:spPr>
          <a:xfrm>
            <a:off x="172278" y="95606"/>
            <a:ext cx="7858539" cy="785191"/>
          </a:xfrm>
        </p:spPr>
        <p:txBody>
          <a:bodyPr>
            <a:noAutofit/>
          </a:bodyPr>
          <a:lstStyle/>
          <a:p>
            <a:r>
              <a:rPr lang="en-US" sz="3000" b="1" dirty="0"/>
              <a:t>Comparison: Provisions Introduced in 2021 </a:t>
            </a:r>
            <a:r>
              <a:rPr lang="en-US" sz="3000" b="1" i="1" dirty="0"/>
              <a:t>vis-à-vis</a:t>
            </a:r>
            <a:r>
              <a:rPr lang="en-US" sz="3000" b="1" dirty="0"/>
              <a:t> Amendments in 2022</a:t>
            </a:r>
          </a:p>
        </p:txBody>
      </p:sp>
    </p:spTree>
    <p:extLst>
      <p:ext uri="{BB962C8B-B14F-4D97-AF65-F5344CB8AC3E}">
        <p14:creationId xmlns:p14="http://schemas.microsoft.com/office/powerpoint/2010/main" val="371645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AAC150-2519-FE40-9541-1CD6178E9B51}"/>
              </a:ext>
            </a:extLst>
          </p:cNvPr>
          <p:cNvSpPr>
            <a:spLocks noGrp="1"/>
          </p:cNvSpPr>
          <p:nvPr>
            <p:ph idx="1"/>
          </p:nvPr>
        </p:nvSpPr>
        <p:spPr>
          <a:xfrm>
            <a:off x="251791" y="1325217"/>
            <a:ext cx="8613913" cy="5155096"/>
          </a:xfrm>
        </p:spPr>
        <p:txBody>
          <a:bodyPr>
            <a:normAutofit/>
          </a:bodyPr>
          <a:lstStyle/>
          <a:p>
            <a:pPr algn="just"/>
            <a:r>
              <a:rPr lang="en-IN" sz="1800" dirty="0">
                <a:solidFill>
                  <a:srgbClr val="212529"/>
                </a:solidFill>
                <a:effectLst/>
                <a:ea typeface="Times New Roman" panose="02020603050405020304" pitchFamily="18" charset="0"/>
                <a:cs typeface="Times New Roman" panose="02020603050405020304" pitchFamily="18" charset="0"/>
              </a:rPr>
              <a:t>Prior to the amendment vide Finance Act, 2021, following procedure was pronounced by Hon'ble Supreme Court in the case of </a:t>
            </a:r>
            <a:r>
              <a:rPr lang="en-IN" sz="1800" b="1" i="1" dirty="0">
                <a:solidFill>
                  <a:srgbClr val="212529"/>
                </a:solidFill>
                <a:effectLst/>
                <a:ea typeface="Times New Roman" panose="02020603050405020304" pitchFamily="18" charset="0"/>
                <a:cs typeface="Times New Roman" panose="02020603050405020304" pitchFamily="18" charset="0"/>
              </a:rPr>
              <a:t>GKN Driveshafts India Ltd. v. ITO</a:t>
            </a:r>
            <a:r>
              <a:rPr lang="en-IN" sz="1800" b="1" i="1" dirty="0">
                <a:effectLst/>
                <a:ea typeface="Times New Roman" panose="02020603050405020304" pitchFamily="18" charset="0"/>
                <a:cs typeface="Times New Roman" panose="02020603050405020304" pitchFamily="18" charset="0"/>
              </a:rPr>
              <a:t> </a:t>
            </a:r>
            <a:r>
              <a:rPr lang="en-IN" sz="1800" dirty="0">
                <a:effectLst/>
                <a:ea typeface="Times New Roman" panose="02020603050405020304" pitchFamily="18" charset="0"/>
                <a:cs typeface="Times New Roman" panose="02020603050405020304" pitchFamily="18" charset="0"/>
              </a:rPr>
              <a:t>[2002] 125 Taxman 963/[2003] 259 ITR 19</a:t>
            </a:r>
          </a:p>
          <a:p>
            <a:pPr algn="just"/>
            <a:endParaRPr lang="en-US" dirty="0"/>
          </a:p>
        </p:txBody>
      </p:sp>
      <p:sp>
        <p:nvSpPr>
          <p:cNvPr id="7" name="Text Placeholder 6">
            <a:extLst>
              <a:ext uri="{FF2B5EF4-FFF2-40B4-BE49-F238E27FC236}">
                <a16:creationId xmlns:a16="http://schemas.microsoft.com/office/drawing/2014/main" id="{3966EA3E-B709-0845-BC7B-DA41501F26AE}"/>
              </a:ext>
            </a:extLst>
          </p:cNvPr>
          <p:cNvSpPr>
            <a:spLocks noGrp="1"/>
          </p:cNvSpPr>
          <p:nvPr>
            <p:ph type="body" sz="quarter" idx="10"/>
          </p:nvPr>
        </p:nvSpPr>
        <p:spPr>
          <a:xfrm>
            <a:off x="474645" y="127066"/>
            <a:ext cx="6782803" cy="914400"/>
          </a:xfrm>
        </p:spPr>
        <p:txBody>
          <a:bodyPr>
            <a:normAutofit fontScale="92500" lnSpcReduction="20000"/>
          </a:bodyPr>
          <a:lstStyle/>
          <a:p>
            <a:r>
              <a:rPr lang="en-IN" sz="3500" b="1" dirty="0"/>
              <a:t>Re-Assessment Provisions</a:t>
            </a:r>
          </a:p>
          <a:p>
            <a:r>
              <a:rPr lang="en-US" i="1" dirty="0"/>
              <a:t>GKN Drive Shaft Doctrine</a:t>
            </a:r>
          </a:p>
        </p:txBody>
      </p:sp>
      <p:graphicFrame>
        <p:nvGraphicFramePr>
          <p:cNvPr id="2" name="Table 2">
            <a:extLst>
              <a:ext uri="{FF2B5EF4-FFF2-40B4-BE49-F238E27FC236}">
                <a16:creationId xmlns:a16="http://schemas.microsoft.com/office/drawing/2014/main" id="{B8D98651-3DB1-4F52-9512-05DC6E917C33}"/>
              </a:ext>
            </a:extLst>
          </p:cNvPr>
          <p:cNvGraphicFramePr>
            <a:graphicFrameLocks noGrp="1"/>
          </p:cNvGraphicFramePr>
          <p:nvPr>
            <p:extLst>
              <p:ext uri="{D42A27DB-BD31-4B8C-83A1-F6EECF244321}">
                <p14:modId xmlns:p14="http://schemas.microsoft.com/office/powerpoint/2010/main" val="4266388653"/>
              </p:ext>
            </p:extLst>
          </p:nvPr>
        </p:nvGraphicFramePr>
        <p:xfrm>
          <a:off x="1066800" y="2324100"/>
          <a:ext cx="7182678" cy="3906186"/>
        </p:xfrm>
        <a:graphic>
          <a:graphicData uri="http://schemas.openxmlformats.org/drawingml/2006/table">
            <a:tbl>
              <a:tblPr firstRow="1" bandRow="1">
                <a:tableStyleId>{5C22544A-7EE6-4342-B048-85BDC9FD1C3A}</a:tableStyleId>
              </a:tblPr>
              <a:tblGrid>
                <a:gridCol w="663617">
                  <a:extLst>
                    <a:ext uri="{9D8B030D-6E8A-4147-A177-3AD203B41FA5}">
                      <a16:colId xmlns:a16="http://schemas.microsoft.com/office/drawing/2014/main" val="3321060583"/>
                    </a:ext>
                  </a:extLst>
                </a:gridCol>
                <a:gridCol w="6519061">
                  <a:extLst>
                    <a:ext uri="{9D8B030D-6E8A-4147-A177-3AD203B41FA5}">
                      <a16:colId xmlns:a16="http://schemas.microsoft.com/office/drawing/2014/main" val="219394936"/>
                    </a:ext>
                  </a:extLst>
                </a:gridCol>
              </a:tblGrid>
              <a:tr h="528430">
                <a:tc>
                  <a:txBody>
                    <a:bodyPr/>
                    <a:lstStyle/>
                    <a:p>
                      <a:pPr algn="ctr"/>
                      <a:r>
                        <a:rPr lang="en-IN" dirty="0"/>
                        <a:t>S. No. </a:t>
                      </a:r>
                    </a:p>
                  </a:txBody>
                  <a:tcPr/>
                </a:tc>
                <a:tc>
                  <a:txBody>
                    <a:bodyPr/>
                    <a:lstStyle/>
                    <a:p>
                      <a:pPr algn="ctr"/>
                      <a:r>
                        <a:rPr lang="en-IN" dirty="0"/>
                        <a:t>Procedure</a:t>
                      </a:r>
                    </a:p>
                  </a:txBody>
                  <a:tcPr/>
                </a:tc>
                <a:extLst>
                  <a:ext uri="{0D108BD9-81ED-4DB2-BD59-A6C34878D82A}">
                    <a16:rowId xmlns:a16="http://schemas.microsoft.com/office/drawing/2014/main" val="1608164014"/>
                  </a:ext>
                </a:extLst>
              </a:tr>
              <a:tr h="355930">
                <a:tc>
                  <a:txBody>
                    <a:bodyPr/>
                    <a:lstStyle/>
                    <a:p>
                      <a:pPr algn="ctr"/>
                      <a:r>
                        <a:rPr lang="en-IN" dirty="0"/>
                        <a:t>1</a:t>
                      </a:r>
                    </a:p>
                  </a:txBody>
                  <a:tcPr/>
                </a:tc>
                <a:tc>
                  <a:txBody>
                    <a:bodyPr/>
                    <a:lstStyle/>
                    <a:p>
                      <a:pPr algn="just">
                        <a:lnSpc>
                          <a:spcPct val="10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Issuance of notice under Section 148 of the Income Tax Act </a:t>
                      </a:r>
                    </a:p>
                  </a:txBody>
                  <a:tcPr marL="9525" marR="9525" marT="9525" marB="9525"/>
                </a:tc>
                <a:extLst>
                  <a:ext uri="{0D108BD9-81ED-4DB2-BD59-A6C34878D82A}">
                    <a16:rowId xmlns:a16="http://schemas.microsoft.com/office/drawing/2014/main" val="3165576223"/>
                  </a:ext>
                </a:extLst>
              </a:tr>
              <a:tr h="614346">
                <a:tc>
                  <a:txBody>
                    <a:bodyPr/>
                    <a:lstStyle/>
                    <a:p>
                      <a:pPr algn="ctr"/>
                      <a:r>
                        <a:rPr lang="en-IN" dirty="0"/>
                        <a:t>2</a:t>
                      </a:r>
                    </a:p>
                  </a:txBody>
                  <a:tcPr/>
                </a:tc>
                <a:tc>
                  <a:txBody>
                    <a:bodyPr/>
                    <a:lstStyle/>
                    <a:p>
                      <a:r>
                        <a:rPr lang="en-IN" dirty="0"/>
                        <a:t>Assessee to file return of income in response to the said notice </a:t>
                      </a:r>
                    </a:p>
                  </a:txBody>
                  <a:tcPr/>
                </a:tc>
                <a:extLst>
                  <a:ext uri="{0D108BD9-81ED-4DB2-BD59-A6C34878D82A}">
                    <a16:rowId xmlns:a16="http://schemas.microsoft.com/office/drawing/2014/main" val="1124337795"/>
                  </a:ext>
                </a:extLst>
              </a:tr>
              <a:tr h="355930">
                <a:tc>
                  <a:txBody>
                    <a:bodyPr/>
                    <a:lstStyle/>
                    <a:p>
                      <a:pPr algn="ctr"/>
                      <a:r>
                        <a:rPr lang="en-IN" dirty="0"/>
                        <a:t>3</a:t>
                      </a:r>
                    </a:p>
                  </a:txBody>
                  <a:tcPr/>
                </a:tc>
                <a:tc>
                  <a:txBody>
                    <a:bodyPr/>
                    <a:lstStyle/>
                    <a:p>
                      <a:r>
                        <a:rPr lang="en-IN" dirty="0"/>
                        <a:t>Assessee may seek copy of reasons of issuing the notice </a:t>
                      </a:r>
                    </a:p>
                  </a:txBody>
                  <a:tcPr/>
                </a:tc>
                <a:extLst>
                  <a:ext uri="{0D108BD9-81ED-4DB2-BD59-A6C34878D82A}">
                    <a16:rowId xmlns:a16="http://schemas.microsoft.com/office/drawing/2014/main" val="3150507790"/>
                  </a:ext>
                </a:extLst>
              </a:tr>
              <a:tr h="355930">
                <a:tc>
                  <a:txBody>
                    <a:bodyPr/>
                    <a:lstStyle/>
                    <a:p>
                      <a:pPr algn="ctr"/>
                      <a:r>
                        <a:rPr lang="en-IN" dirty="0"/>
                        <a:t>4</a:t>
                      </a:r>
                    </a:p>
                  </a:txBody>
                  <a:tcPr/>
                </a:tc>
                <a:tc>
                  <a:txBody>
                    <a:bodyPr/>
                    <a:lstStyle/>
                    <a:p>
                      <a:r>
                        <a:rPr lang="en-IN" dirty="0"/>
                        <a:t>It is incumbent on the AO to furnish reasons </a:t>
                      </a:r>
                    </a:p>
                  </a:txBody>
                  <a:tcPr/>
                </a:tc>
                <a:extLst>
                  <a:ext uri="{0D108BD9-81ED-4DB2-BD59-A6C34878D82A}">
                    <a16:rowId xmlns:a16="http://schemas.microsoft.com/office/drawing/2014/main" val="2499853936"/>
                  </a:ext>
                </a:extLst>
              </a:tr>
              <a:tr h="614346">
                <a:tc>
                  <a:txBody>
                    <a:bodyPr/>
                    <a:lstStyle/>
                    <a:p>
                      <a:pPr algn="ctr"/>
                      <a:r>
                        <a:rPr lang="en-IN" dirty="0"/>
                        <a:t>5</a:t>
                      </a:r>
                    </a:p>
                  </a:txBody>
                  <a:tcPr/>
                </a:tc>
                <a:tc>
                  <a:txBody>
                    <a:bodyPr/>
                    <a:lstStyle/>
                    <a:p>
                      <a:r>
                        <a:rPr lang="en-IN" sz="1800" kern="1200" dirty="0">
                          <a:solidFill>
                            <a:schemeClr val="dk1"/>
                          </a:solidFill>
                          <a:effectLst/>
                          <a:latin typeface="+mn-lt"/>
                          <a:ea typeface="+mn-ea"/>
                          <a:cs typeface="+mn-cs"/>
                        </a:rPr>
                        <a:t>On receipt of reasons, the assessee is entitled to file objections to issuance of notice</a:t>
                      </a:r>
                      <a:endParaRPr lang="en-IN" dirty="0"/>
                    </a:p>
                  </a:txBody>
                  <a:tcPr/>
                </a:tc>
                <a:extLst>
                  <a:ext uri="{0D108BD9-81ED-4DB2-BD59-A6C34878D82A}">
                    <a16:rowId xmlns:a16="http://schemas.microsoft.com/office/drawing/2014/main" val="1926863106"/>
                  </a:ext>
                </a:extLst>
              </a:tr>
              <a:tr h="877637">
                <a:tc>
                  <a:txBody>
                    <a:bodyPr/>
                    <a:lstStyle/>
                    <a:p>
                      <a:pPr algn="ctr"/>
                      <a:r>
                        <a:rPr lang="en-IN" dirty="0"/>
                        <a:t>6</a:t>
                      </a:r>
                    </a:p>
                  </a:txBody>
                  <a:tcPr/>
                </a:tc>
                <a:tc>
                  <a:txBody>
                    <a:bodyPr/>
                    <a:lstStyle/>
                    <a:p>
                      <a:r>
                        <a:rPr lang="en-IN" sz="1800" kern="1200" dirty="0">
                          <a:solidFill>
                            <a:schemeClr val="dk1"/>
                          </a:solidFill>
                          <a:effectLst/>
                          <a:latin typeface="+mn-lt"/>
                          <a:ea typeface="+mn-ea"/>
                          <a:cs typeface="+mn-cs"/>
                        </a:rPr>
                        <a:t>AO is bound to dispose of the objections by passing a speaking order [This may result in dropping the proceedings or continuing with reassessment]</a:t>
                      </a:r>
                      <a:endParaRPr lang="en-IN" dirty="0"/>
                    </a:p>
                  </a:txBody>
                  <a:tcPr/>
                </a:tc>
                <a:extLst>
                  <a:ext uri="{0D108BD9-81ED-4DB2-BD59-A6C34878D82A}">
                    <a16:rowId xmlns:a16="http://schemas.microsoft.com/office/drawing/2014/main" val="3608624250"/>
                  </a:ext>
                </a:extLst>
              </a:tr>
            </a:tbl>
          </a:graphicData>
        </a:graphic>
      </p:graphicFrame>
    </p:spTree>
    <p:extLst>
      <p:ext uri="{BB962C8B-B14F-4D97-AF65-F5344CB8AC3E}">
        <p14:creationId xmlns:p14="http://schemas.microsoft.com/office/powerpoint/2010/main" val="231912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AAC150-2519-FE40-9541-1CD6178E9B51}"/>
              </a:ext>
            </a:extLst>
          </p:cNvPr>
          <p:cNvSpPr>
            <a:spLocks noGrp="1"/>
          </p:cNvSpPr>
          <p:nvPr>
            <p:ph idx="1"/>
          </p:nvPr>
        </p:nvSpPr>
        <p:spPr>
          <a:xfrm>
            <a:off x="251791" y="1325217"/>
            <a:ext cx="8613913" cy="5155096"/>
          </a:xfrm>
        </p:spPr>
        <p:txBody>
          <a:bodyPr>
            <a:normAutofit/>
          </a:bodyPr>
          <a:lstStyle/>
          <a:p>
            <a:pPr marL="0" indent="0" algn="just">
              <a:buNone/>
            </a:pPr>
            <a:r>
              <a:rPr lang="en-US" sz="2000" dirty="0"/>
              <a:t>Revised procedure after taking note of amendments made vide Finance Act 2021 &amp; 2022</a:t>
            </a:r>
          </a:p>
        </p:txBody>
      </p:sp>
      <p:sp>
        <p:nvSpPr>
          <p:cNvPr id="7" name="Text Placeholder 6">
            <a:extLst>
              <a:ext uri="{FF2B5EF4-FFF2-40B4-BE49-F238E27FC236}">
                <a16:creationId xmlns:a16="http://schemas.microsoft.com/office/drawing/2014/main" id="{3966EA3E-B709-0845-BC7B-DA41501F26AE}"/>
              </a:ext>
            </a:extLst>
          </p:cNvPr>
          <p:cNvSpPr>
            <a:spLocks noGrp="1"/>
          </p:cNvSpPr>
          <p:nvPr>
            <p:ph type="body" sz="quarter" idx="10"/>
          </p:nvPr>
        </p:nvSpPr>
        <p:spPr>
          <a:xfrm>
            <a:off x="474645" y="127066"/>
            <a:ext cx="6782803" cy="914400"/>
          </a:xfrm>
        </p:spPr>
        <p:txBody>
          <a:bodyPr>
            <a:normAutofit fontScale="92500" lnSpcReduction="20000"/>
          </a:bodyPr>
          <a:lstStyle/>
          <a:p>
            <a:r>
              <a:rPr lang="en-IN" sz="3500" b="1" dirty="0"/>
              <a:t>Re-Assessment Provisions</a:t>
            </a:r>
          </a:p>
          <a:p>
            <a:r>
              <a:rPr lang="en-IN" dirty="0"/>
              <a:t>Revised Procedure</a:t>
            </a:r>
          </a:p>
          <a:p>
            <a:endParaRPr lang="en-US" dirty="0"/>
          </a:p>
        </p:txBody>
      </p:sp>
      <p:graphicFrame>
        <p:nvGraphicFramePr>
          <p:cNvPr id="2" name="Table 2">
            <a:extLst>
              <a:ext uri="{FF2B5EF4-FFF2-40B4-BE49-F238E27FC236}">
                <a16:creationId xmlns:a16="http://schemas.microsoft.com/office/drawing/2014/main" id="{B8D98651-3DB1-4F52-9512-05DC6E917C33}"/>
              </a:ext>
            </a:extLst>
          </p:cNvPr>
          <p:cNvGraphicFramePr>
            <a:graphicFrameLocks noGrp="1"/>
          </p:cNvGraphicFramePr>
          <p:nvPr>
            <p:extLst>
              <p:ext uri="{D42A27DB-BD31-4B8C-83A1-F6EECF244321}">
                <p14:modId xmlns:p14="http://schemas.microsoft.com/office/powerpoint/2010/main" val="3181012441"/>
              </p:ext>
            </p:extLst>
          </p:nvPr>
        </p:nvGraphicFramePr>
        <p:xfrm>
          <a:off x="720587" y="2352259"/>
          <a:ext cx="7702826" cy="3868035"/>
        </p:xfrm>
        <a:graphic>
          <a:graphicData uri="http://schemas.openxmlformats.org/drawingml/2006/table">
            <a:tbl>
              <a:tblPr firstRow="1" bandRow="1">
                <a:tableStyleId>{5C22544A-7EE6-4342-B048-85BDC9FD1C3A}</a:tableStyleId>
              </a:tblPr>
              <a:tblGrid>
                <a:gridCol w="711674">
                  <a:extLst>
                    <a:ext uri="{9D8B030D-6E8A-4147-A177-3AD203B41FA5}">
                      <a16:colId xmlns:a16="http://schemas.microsoft.com/office/drawing/2014/main" val="3321060583"/>
                    </a:ext>
                  </a:extLst>
                </a:gridCol>
                <a:gridCol w="6991152">
                  <a:extLst>
                    <a:ext uri="{9D8B030D-6E8A-4147-A177-3AD203B41FA5}">
                      <a16:colId xmlns:a16="http://schemas.microsoft.com/office/drawing/2014/main" val="219394936"/>
                    </a:ext>
                  </a:extLst>
                </a:gridCol>
              </a:tblGrid>
              <a:tr h="679176">
                <a:tc>
                  <a:txBody>
                    <a:bodyPr/>
                    <a:lstStyle/>
                    <a:p>
                      <a:pPr algn="ctr"/>
                      <a:r>
                        <a:rPr lang="en-IN" dirty="0"/>
                        <a:t>S. No.</a:t>
                      </a:r>
                    </a:p>
                  </a:txBody>
                  <a:tcPr/>
                </a:tc>
                <a:tc>
                  <a:txBody>
                    <a:bodyPr/>
                    <a:lstStyle/>
                    <a:p>
                      <a:pPr algn="ctr"/>
                      <a:r>
                        <a:rPr lang="en-IN" dirty="0"/>
                        <a:t>Procedure</a:t>
                      </a:r>
                    </a:p>
                  </a:txBody>
                  <a:tcPr/>
                </a:tc>
                <a:extLst>
                  <a:ext uri="{0D108BD9-81ED-4DB2-BD59-A6C34878D82A}">
                    <a16:rowId xmlns:a16="http://schemas.microsoft.com/office/drawing/2014/main" val="1608164014"/>
                  </a:ext>
                </a:extLst>
              </a:tr>
              <a:tr h="492041">
                <a:tc>
                  <a:txBody>
                    <a:bodyPr/>
                    <a:lstStyle/>
                    <a:p>
                      <a:pPr algn="ctr"/>
                      <a:r>
                        <a:rPr lang="en-IN" dirty="0"/>
                        <a:t>1</a:t>
                      </a:r>
                    </a:p>
                  </a:txBody>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IN" sz="1800" dirty="0">
                          <a:solidFill>
                            <a:srgbClr val="212529"/>
                          </a:solidFill>
                          <a:effectLst/>
                          <a:latin typeface="+mn-lt"/>
                          <a:ea typeface="Times New Roman" panose="02020603050405020304" pitchFamily="18" charset="0"/>
                          <a:cs typeface="Times New Roman" panose="02020603050405020304" pitchFamily="18" charset="0"/>
                        </a:rPr>
                        <a:t>Issuance of notice under Section 148A(b)</a:t>
                      </a:r>
                      <a:endParaRPr lang="en-IN" sz="18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165576223"/>
                  </a:ext>
                </a:extLst>
              </a:tr>
              <a:tr h="737644">
                <a:tc>
                  <a:txBody>
                    <a:bodyPr/>
                    <a:lstStyle/>
                    <a:p>
                      <a:pPr algn="ctr"/>
                      <a:r>
                        <a:rPr lang="en-IN" dirty="0"/>
                        <a:t>2</a:t>
                      </a:r>
                    </a:p>
                  </a:txBody>
                  <a:tcPr/>
                </a:tc>
                <a:tc>
                  <a:txBody>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IN" sz="1800" dirty="0">
                          <a:solidFill>
                            <a:srgbClr val="212529"/>
                          </a:solidFill>
                          <a:effectLst/>
                          <a:latin typeface="+mn-lt"/>
                          <a:ea typeface="Times New Roman" panose="02020603050405020304" pitchFamily="18" charset="0"/>
                          <a:cs typeface="Times New Roman" panose="02020603050405020304" pitchFamily="18" charset="0"/>
                        </a:rPr>
                        <a:t>Assessee can furnish his/her response to the same</a:t>
                      </a:r>
                      <a:endParaRPr lang="en-IN" sz="18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24337795"/>
                  </a:ext>
                </a:extLst>
              </a:tr>
              <a:tr h="619946">
                <a:tc>
                  <a:txBody>
                    <a:bodyPr/>
                    <a:lstStyle/>
                    <a:p>
                      <a:pPr algn="ctr"/>
                      <a:r>
                        <a:rPr lang="en-IN" dirty="0"/>
                        <a:t>3</a:t>
                      </a:r>
                    </a:p>
                  </a:txBody>
                  <a:tcPr/>
                </a:tc>
                <a:tc>
                  <a:txBody>
                    <a:bodyPr/>
                    <a:lstStyle/>
                    <a:p>
                      <a:pPr algn="just">
                        <a:lnSpc>
                          <a:spcPct val="100000"/>
                        </a:lnSpc>
                        <a:spcAft>
                          <a:spcPts val="800"/>
                        </a:spcAft>
                      </a:pPr>
                      <a:r>
                        <a:rPr lang="en-IN" sz="1800" dirty="0">
                          <a:solidFill>
                            <a:srgbClr val="212529"/>
                          </a:solidFill>
                          <a:effectLst/>
                          <a:latin typeface="+mn-lt"/>
                          <a:ea typeface="Times New Roman" panose="02020603050405020304" pitchFamily="18" charset="0"/>
                          <a:cs typeface="Times New Roman" panose="02020603050405020304" pitchFamily="18" charset="0"/>
                        </a:rPr>
                        <a:t>Assessing officer to decide whether the case is fit to proceed further by issuing notice under section 148</a:t>
                      </a:r>
                    </a:p>
                  </a:txBody>
                  <a:tcPr marL="9525" marR="9525" marT="9525" marB="9525"/>
                </a:tc>
                <a:extLst>
                  <a:ext uri="{0D108BD9-81ED-4DB2-BD59-A6C34878D82A}">
                    <a16:rowId xmlns:a16="http://schemas.microsoft.com/office/drawing/2014/main" val="3150507790"/>
                  </a:ext>
                </a:extLst>
              </a:tr>
              <a:tr h="601584">
                <a:tc>
                  <a:txBody>
                    <a:bodyPr/>
                    <a:lstStyle/>
                    <a:p>
                      <a:pPr algn="ctr"/>
                      <a:r>
                        <a:rPr lang="en-IN" dirty="0"/>
                        <a:t>4</a:t>
                      </a:r>
                    </a:p>
                  </a:txBody>
                  <a:tcPr/>
                </a:tc>
                <a:tc>
                  <a:txBody>
                    <a:bodyPr/>
                    <a:lstStyle/>
                    <a:p>
                      <a:pPr algn="just">
                        <a:lnSpc>
                          <a:spcPct val="100000"/>
                        </a:lnSpc>
                        <a:spcAft>
                          <a:spcPts val="800"/>
                        </a:spcAft>
                      </a:pPr>
                      <a:r>
                        <a:rPr lang="en-IN" sz="1800" dirty="0">
                          <a:solidFill>
                            <a:srgbClr val="212529"/>
                          </a:solidFill>
                          <a:effectLst/>
                          <a:latin typeface="+mn-lt"/>
                          <a:ea typeface="Times New Roman" panose="02020603050405020304" pitchFamily="18" charset="0"/>
                          <a:cs typeface="Times New Roman" panose="02020603050405020304" pitchFamily="18" charset="0"/>
                        </a:rPr>
                        <a:t>Issuance of notice under section 148 along with order of Section 148A</a:t>
                      </a:r>
                      <a:endParaRPr lang="en-IN" sz="18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499853936"/>
                  </a:ext>
                </a:extLst>
              </a:tr>
              <a:tr h="737644">
                <a:tc>
                  <a:txBody>
                    <a:bodyPr/>
                    <a:lstStyle/>
                    <a:p>
                      <a:pPr algn="ctr"/>
                      <a:r>
                        <a:rPr lang="en-IN" dirty="0"/>
                        <a:t>5</a:t>
                      </a:r>
                    </a:p>
                  </a:txBody>
                  <a:tcPr/>
                </a:tc>
                <a:tc>
                  <a:txBody>
                    <a:bodyPr/>
                    <a:lstStyle/>
                    <a:p>
                      <a:pPr algn="just">
                        <a:lnSpc>
                          <a:spcPct val="100000"/>
                        </a:lnSpc>
                        <a:spcAft>
                          <a:spcPts val="800"/>
                        </a:spcAft>
                      </a:pPr>
                      <a:r>
                        <a:rPr lang="en-IN" sz="1800" dirty="0">
                          <a:solidFill>
                            <a:srgbClr val="212529"/>
                          </a:solidFill>
                          <a:effectLst/>
                          <a:latin typeface="+mn-lt"/>
                          <a:ea typeface="Times New Roman" panose="02020603050405020304" pitchFamily="18" charset="0"/>
                          <a:cs typeface="Times New Roman" panose="02020603050405020304" pitchFamily="18" charset="0"/>
                        </a:rPr>
                        <a:t>Assessee to file return of income</a:t>
                      </a:r>
                      <a:endParaRPr lang="en-IN" sz="18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926863106"/>
                  </a:ext>
                </a:extLst>
              </a:tr>
            </a:tbl>
          </a:graphicData>
        </a:graphic>
      </p:graphicFrame>
    </p:spTree>
    <p:extLst>
      <p:ext uri="{BB962C8B-B14F-4D97-AF65-F5344CB8AC3E}">
        <p14:creationId xmlns:p14="http://schemas.microsoft.com/office/powerpoint/2010/main" val="212240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F7367-5252-9943-9D37-23EEF5B6D450}"/>
              </a:ext>
            </a:extLst>
          </p:cNvPr>
          <p:cNvSpPr>
            <a:spLocks noGrp="1"/>
          </p:cNvSpPr>
          <p:nvPr>
            <p:ph idx="1"/>
          </p:nvPr>
        </p:nvSpPr>
        <p:spPr>
          <a:xfrm>
            <a:off x="369307" y="1321431"/>
            <a:ext cx="8456641" cy="4744278"/>
          </a:xfrm>
        </p:spPr>
        <p:txBody>
          <a:bodyPr>
            <a:normAutofit fontScale="85000" lnSpcReduction="20000"/>
          </a:bodyPr>
          <a:lstStyle/>
          <a:p>
            <a:pPr marL="0" indent="0" algn="just">
              <a:buNone/>
            </a:pPr>
            <a:endParaRPr lang="en-IN" sz="1900" dirty="0"/>
          </a:p>
          <a:p>
            <a:pPr marL="0" indent="0" algn="just">
              <a:buNone/>
            </a:pPr>
            <a:r>
              <a:rPr lang="en-IN" sz="2600" b="1" u="sng" dirty="0"/>
              <a:t>[Section 147]- Amendments made in 2021</a:t>
            </a:r>
          </a:p>
          <a:p>
            <a:pPr marL="0" lvl="0" indent="0" algn="just" eaLnBrk="0" fontAlgn="base" hangingPunct="0">
              <a:lnSpc>
                <a:spcPct val="100000"/>
              </a:lnSpc>
              <a:spcBef>
                <a:spcPct val="0"/>
              </a:spcBef>
              <a:spcAft>
                <a:spcPct val="0"/>
              </a:spcAft>
              <a:buNone/>
            </a:pPr>
            <a:endParaRPr lang="en-US" altLang="en-US" sz="2600" dirty="0">
              <a:latin typeface="CIDFont+F3"/>
            </a:endParaRPr>
          </a:p>
          <a:p>
            <a:pPr marL="0" lvl="0" indent="0" algn="just" eaLnBrk="0" fontAlgn="base" hangingPunct="0">
              <a:lnSpc>
                <a:spcPct val="100000"/>
              </a:lnSpc>
              <a:spcBef>
                <a:spcPct val="0"/>
              </a:spcBef>
              <a:spcAft>
                <a:spcPct val="0"/>
              </a:spcAft>
              <a:buNone/>
            </a:pPr>
            <a:r>
              <a:rPr lang="en-US" altLang="en-US" sz="2600" dirty="0">
                <a:latin typeface="CIDFont+F3"/>
              </a:rPr>
              <a:t>If any </a:t>
            </a:r>
            <a:r>
              <a:rPr lang="en-US" altLang="en-US" sz="2600" u="sng" dirty="0">
                <a:latin typeface="CIDFont+F3"/>
              </a:rPr>
              <a:t>income chargeable to tax</a:t>
            </a:r>
            <a:r>
              <a:rPr lang="en-US" altLang="en-US" sz="2600" dirty="0">
                <a:latin typeface="CIDFont+F3"/>
              </a:rPr>
              <a:t>, in the case of an </a:t>
            </a:r>
            <a:r>
              <a:rPr lang="en-US" altLang="en-US" sz="2600" dirty="0" err="1">
                <a:latin typeface="CIDFont+F3"/>
              </a:rPr>
              <a:t>assessee</a:t>
            </a:r>
            <a:r>
              <a:rPr lang="en-US" altLang="en-US" sz="2600" dirty="0">
                <a:latin typeface="CIDFont+F3"/>
              </a:rPr>
              <a:t>, has </a:t>
            </a:r>
            <a:r>
              <a:rPr lang="en-US" altLang="en-US" sz="2600" u="sng" dirty="0">
                <a:latin typeface="CIDFont+F3"/>
              </a:rPr>
              <a:t>escaped assessment </a:t>
            </a:r>
            <a:r>
              <a:rPr lang="en-US" altLang="en-US" sz="2600" dirty="0">
                <a:latin typeface="CIDFont+F3"/>
              </a:rPr>
              <a:t>for any assessment year, the Assessing Officer may, subject to the provisions of sections 148 to 153, assess or reassess such income or recompute the loss or the depreciation allowance or any other allowance or deduction for such assessment year (hereafter in this section and in sections 148 to 153 referred to as the relevant assessment year). </a:t>
            </a:r>
            <a:endParaRPr lang="en-US" altLang="en-US" sz="2600" dirty="0"/>
          </a:p>
          <a:p>
            <a:pPr marL="0" lvl="0" indent="0" algn="just" eaLnBrk="0" fontAlgn="base" hangingPunct="0">
              <a:lnSpc>
                <a:spcPct val="100000"/>
              </a:lnSpc>
              <a:spcBef>
                <a:spcPct val="0"/>
              </a:spcBef>
              <a:spcAft>
                <a:spcPct val="0"/>
              </a:spcAft>
              <a:buNone/>
            </a:pPr>
            <a:endParaRPr lang="en-US" altLang="en-US" sz="2600" dirty="0">
              <a:latin typeface="CIDFont+F5"/>
            </a:endParaRPr>
          </a:p>
          <a:p>
            <a:pPr marL="0" lvl="0" indent="0" algn="just" eaLnBrk="0" fontAlgn="base" hangingPunct="0">
              <a:lnSpc>
                <a:spcPct val="100000"/>
              </a:lnSpc>
              <a:spcBef>
                <a:spcPct val="0"/>
              </a:spcBef>
              <a:spcAft>
                <a:spcPct val="0"/>
              </a:spcAft>
              <a:buNone/>
            </a:pPr>
            <a:r>
              <a:rPr lang="en-US" altLang="en-US" sz="2600" b="1" dirty="0">
                <a:latin typeface="CIDFont+F5"/>
              </a:rPr>
              <a:t>Explanation</a:t>
            </a:r>
            <a:r>
              <a:rPr lang="en-US" altLang="en-US" sz="2600" b="1" dirty="0">
                <a:latin typeface="CIDFont+F3"/>
              </a:rPr>
              <a:t>—</a:t>
            </a:r>
            <a:r>
              <a:rPr lang="en-US" altLang="en-US" sz="2600" dirty="0">
                <a:latin typeface="CIDFont+F3"/>
              </a:rPr>
              <a:t>For the purpose of assessment or reassessment under this section, the Assessing Officer may assess or reassess the income in respect of any issue, which has escaped assessment, </a:t>
            </a:r>
            <a:r>
              <a:rPr lang="en-US" altLang="en-US" sz="2600" u="sng" dirty="0">
                <a:latin typeface="CIDFont+F3"/>
              </a:rPr>
              <a:t>and</a:t>
            </a:r>
            <a:r>
              <a:rPr lang="en-US" altLang="en-US" sz="2600" dirty="0">
                <a:latin typeface="CIDFont+F3"/>
              </a:rPr>
              <a:t> such issue </a:t>
            </a:r>
            <a:r>
              <a:rPr lang="en-US" altLang="en-US" sz="2600" u="sng" dirty="0">
                <a:latin typeface="CIDFont+F3"/>
              </a:rPr>
              <a:t>comes to his notice subsequently</a:t>
            </a:r>
            <a:r>
              <a:rPr lang="en-US" altLang="en-US" sz="2600" dirty="0">
                <a:latin typeface="CIDFont+F3"/>
              </a:rPr>
              <a:t> in the course of the proceedings under this section, irrespective of the fact that the provisions of section 148A have not been complied with”. </a:t>
            </a:r>
            <a:endParaRPr lang="en-US" altLang="en-US" sz="2600" dirty="0">
              <a:latin typeface="Arial" panose="020B0604020202020204" pitchFamily="34" charset="0"/>
            </a:endParaRPr>
          </a:p>
          <a:p>
            <a:pPr marL="0" indent="0" algn="just">
              <a:buNone/>
            </a:pPr>
            <a:endParaRPr lang="en-IN" b="1" dirty="0"/>
          </a:p>
          <a:p>
            <a:pPr marL="0" indent="0" algn="just">
              <a:buNone/>
            </a:pPr>
            <a:endParaRPr lang="en-IN" b="1" dirty="0"/>
          </a:p>
        </p:txBody>
      </p:sp>
      <p:sp>
        <p:nvSpPr>
          <p:cNvPr id="3" name="Text Placeholder 2">
            <a:extLst>
              <a:ext uri="{FF2B5EF4-FFF2-40B4-BE49-F238E27FC236}">
                <a16:creationId xmlns:a16="http://schemas.microsoft.com/office/drawing/2014/main" id="{CDDD108E-2E8F-3544-8180-975761D2CDA0}"/>
              </a:ext>
            </a:extLst>
          </p:cNvPr>
          <p:cNvSpPr>
            <a:spLocks noGrp="1"/>
          </p:cNvSpPr>
          <p:nvPr>
            <p:ph type="body" sz="quarter" idx="10"/>
          </p:nvPr>
        </p:nvSpPr>
        <p:spPr>
          <a:xfrm>
            <a:off x="369307" y="245339"/>
            <a:ext cx="8191678" cy="581975"/>
          </a:xfrm>
        </p:spPr>
        <p:txBody>
          <a:bodyPr>
            <a:normAutofit/>
          </a:bodyPr>
          <a:lstStyle/>
          <a:p>
            <a:r>
              <a:rPr lang="en-US" b="1" dirty="0"/>
              <a:t>Section 147 : Income Escaping Assessment </a:t>
            </a:r>
          </a:p>
        </p:txBody>
      </p:sp>
    </p:spTree>
    <p:extLst>
      <p:ext uri="{BB962C8B-B14F-4D97-AF65-F5344CB8AC3E}">
        <p14:creationId xmlns:p14="http://schemas.microsoft.com/office/powerpoint/2010/main" val="111110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58966-C282-7247-9354-5764644EE213}"/>
              </a:ext>
            </a:extLst>
          </p:cNvPr>
          <p:cNvSpPr>
            <a:spLocks noGrp="1"/>
          </p:cNvSpPr>
          <p:nvPr>
            <p:ph idx="1"/>
          </p:nvPr>
        </p:nvSpPr>
        <p:spPr>
          <a:xfrm>
            <a:off x="238539" y="1447800"/>
            <a:ext cx="8666920" cy="4664765"/>
          </a:xfrm>
        </p:spPr>
        <p:txBody>
          <a:bodyPr>
            <a:noAutofit/>
          </a:bodyPr>
          <a:lstStyle/>
          <a:p>
            <a:pPr marL="0" indent="0" algn="just">
              <a:buNone/>
            </a:pPr>
            <a:r>
              <a:rPr lang="en-IN" sz="1800" b="1" u="sng" dirty="0"/>
              <a:t>Provisions as introduced vide Finance Act 2021 [Section 148]</a:t>
            </a:r>
          </a:p>
          <a:p>
            <a:pPr algn="just"/>
            <a:r>
              <a:rPr lang="en-IN" sz="1800" dirty="0"/>
              <a:t>The Assessing Officer is mandated to serve a notice requiring an Assessee to furnish, a return of its income. </a:t>
            </a:r>
          </a:p>
          <a:p>
            <a:pPr algn="just"/>
            <a:r>
              <a:rPr lang="en-IN" sz="1800" dirty="0"/>
              <a:t>No notice under this section shall be issued unless there is information with the Assessing Officer which </a:t>
            </a:r>
            <a:r>
              <a:rPr lang="en-IN" sz="1800" u="sng" dirty="0"/>
              <a:t>suggests</a:t>
            </a:r>
            <a:r>
              <a:rPr lang="en-IN" sz="1800" dirty="0"/>
              <a:t> that </a:t>
            </a:r>
            <a:r>
              <a:rPr lang="en-IN" sz="1800" u="sng" dirty="0"/>
              <a:t>the income chargeable to tax has escaped assessment </a:t>
            </a:r>
            <a:r>
              <a:rPr lang="en-IN" sz="1800" dirty="0"/>
              <a:t>in the case of the assessee for the relevant assessment year.</a:t>
            </a:r>
          </a:p>
          <a:p>
            <a:pPr algn="just"/>
            <a:r>
              <a:rPr lang="en-IN" sz="1800" dirty="0"/>
              <a:t>Prior approval is required of the specified authority to issue such notice. </a:t>
            </a:r>
          </a:p>
          <a:p>
            <a:pPr marL="0" indent="0" algn="just">
              <a:buNone/>
            </a:pPr>
            <a:r>
              <a:rPr lang="en-IN" sz="1800" b="1" u="sng" dirty="0"/>
              <a:t>Substituted Provisions [Section 148] </a:t>
            </a:r>
          </a:p>
          <a:p>
            <a:pPr algn="just"/>
            <a:r>
              <a:rPr lang="en-IN" sz="1800" dirty="0"/>
              <a:t>No approval of Specified authority is required to issue the notice under Section 148 if the order under Section 148A(d) is passed after approval of specified Authority, according to the second proviso of Section 148.</a:t>
            </a:r>
          </a:p>
          <a:p>
            <a:pPr algn="just"/>
            <a:r>
              <a:rPr lang="en-IN" sz="1800" dirty="0"/>
              <a:t>The word “flagged” has been omitted from Explanation 1  of the Section.</a:t>
            </a:r>
          </a:p>
          <a:p>
            <a:pPr algn="just"/>
            <a:r>
              <a:rPr lang="en-IN" sz="1800" dirty="0"/>
              <a:t>The meaning of the word </a:t>
            </a:r>
            <a:r>
              <a:rPr lang="en-IN" sz="1800" b="1" i="1" dirty="0"/>
              <a:t>“information</a:t>
            </a:r>
            <a:r>
              <a:rPr lang="en-IN" sz="1800" dirty="0"/>
              <a:t>” in Explanation 1 of the Section has been enlarged and now includes any audit objection, information under Section 90/ 90A, Information under Section 135A, and any direction of Court/ Tribunal. </a:t>
            </a:r>
          </a:p>
        </p:txBody>
      </p:sp>
      <p:sp>
        <p:nvSpPr>
          <p:cNvPr id="3" name="Text Placeholder 2">
            <a:extLst>
              <a:ext uri="{FF2B5EF4-FFF2-40B4-BE49-F238E27FC236}">
                <a16:creationId xmlns:a16="http://schemas.microsoft.com/office/drawing/2014/main" id="{4CF17809-11AB-B541-8694-76BECFAE5760}"/>
              </a:ext>
            </a:extLst>
          </p:cNvPr>
          <p:cNvSpPr>
            <a:spLocks noGrp="1"/>
          </p:cNvSpPr>
          <p:nvPr>
            <p:ph type="body" sz="quarter" idx="10"/>
          </p:nvPr>
        </p:nvSpPr>
        <p:spPr>
          <a:xfrm>
            <a:off x="238539" y="145775"/>
            <a:ext cx="8541025" cy="762000"/>
          </a:xfrm>
        </p:spPr>
        <p:txBody>
          <a:bodyPr>
            <a:noAutofit/>
          </a:bodyPr>
          <a:lstStyle/>
          <a:p>
            <a:pPr>
              <a:lnSpc>
                <a:spcPct val="70000"/>
              </a:lnSpc>
            </a:pPr>
            <a:r>
              <a:rPr lang="en-US" b="1" dirty="0"/>
              <a:t>Section 148 : Issue of Notice </a:t>
            </a:r>
          </a:p>
          <a:p>
            <a:pPr>
              <a:lnSpc>
                <a:spcPct val="70000"/>
              </a:lnSpc>
            </a:pPr>
            <a:r>
              <a:rPr lang="en-US" sz="3000" dirty="0"/>
              <a:t>Income Escaping Assessment </a:t>
            </a:r>
          </a:p>
        </p:txBody>
      </p:sp>
    </p:spTree>
    <p:extLst>
      <p:ext uri="{BB962C8B-B14F-4D97-AF65-F5344CB8AC3E}">
        <p14:creationId xmlns:p14="http://schemas.microsoft.com/office/powerpoint/2010/main" val="62568970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BB49D63A-E34E-2B41-9468-A5BADEBBFBF6}" vid="{01CDA1A9-B685-1A4A-BF7A-3307EFCD5D5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BB49D63A-E34E-2B41-9468-A5BADEBBFBF6}" vid="{FC069916-4397-B647-BF95-D25AD4CDE9F6}"/>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BB49D63A-E34E-2B41-9468-A5BADEBBFBF6}" vid="{86DFB956-5E6E-C141-A420-1AA30BCECCA8}"/>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BB49D63A-E34E-2B41-9468-A5BADEBBFBF6}" vid="{01CDA1A9-B685-1A4A-BF7A-3307EFCD5D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4D7F85D44DCC45994E6D7AFF95F268" ma:contentTypeVersion="4" ma:contentTypeDescription="Create a new document." ma:contentTypeScope="" ma:versionID="36ad3de18c594225fa69a77f0ca82aa4">
  <xsd:schema xmlns:xsd="http://www.w3.org/2001/XMLSchema" xmlns:xs="http://www.w3.org/2001/XMLSchema" xmlns:p="http://schemas.microsoft.com/office/2006/metadata/properties" xmlns:ns3="e6c5576a-92b1-4bca-93f1-71c5e4a72758" targetNamespace="http://schemas.microsoft.com/office/2006/metadata/properties" ma:root="true" ma:fieldsID="0791440aa2af83fbbc1a7d6f0e4fe591" ns3:_="">
    <xsd:import namespace="e6c5576a-92b1-4bca-93f1-71c5e4a7275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5576a-92b1-4bca-93f1-71c5e4a72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7E0806-CADB-46E1-90C7-6CF1AFD1D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5576a-92b1-4bca-93f1-71c5e4a72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135D08-6192-4956-8DFC-2C82C668CDEC}">
  <ds:schemaRefs>
    <ds:schemaRef ds:uri="http://schemas.microsoft.com/sharepoint/v3/contenttype/forms"/>
  </ds:schemaRefs>
</ds:datastoreItem>
</file>

<file path=customXml/itemProps3.xml><?xml version="1.0" encoding="utf-8"?>
<ds:datastoreItem xmlns:ds="http://schemas.openxmlformats.org/officeDocument/2006/customXml" ds:itemID="{986BE416-0E17-409D-9E72-36E64B92E44B}">
  <ds:schemaRefs>
    <ds:schemaRef ds:uri="e6c5576a-92b1-4bca-93f1-71c5e4a72758"/>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Withholding tax obligation</Template>
  <TotalTime>39517</TotalTime>
  <Words>4164</Words>
  <Application>Microsoft Office PowerPoint</Application>
  <PresentationFormat>On-screen Show (4:3)</PresentationFormat>
  <Paragraphs>253</Paragraphs>
  <Slides>23</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CIDFont+F3</vt:lpstr>
      <vt:lpstr>CIDFont+F5</vt:lpstr>
      <vt:lpstr>Georgia</vt:lpstr>
      <vt:lpstr>Times New Roman</vt:lpstr>
      <vt:lpstr>1_Custom Design</vt:lpstr>
      <vt:lpstr>Custom Design</vt:lpstr>
      <vt:lpstr>2_Custom Design</vt:lpstr>
      <vt:lpstr>3_Custom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withholding tax obligations 195</dc:title>
  <dc:creator>Sumit Khadaria</dc:creator>
  <cp:lastModifiedBy>ASC Legal, Solicitors and Advocates</cp:lastModifiedBy>
  <cp:revision>614</cp:revision>
  <cp:lastPrinted>2022-04-29T11:08:57Z</cp:lastPrinted>
  <dcterms:created xsi:type="dcterms:W3CDTF">2021-01-12T07:06:01Z</dcterms:created>
  <dcterms:modified xsi:type="dcterms:W3CDTF">2022-04-29T13:00:16Z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0x010100344D7F85D44DCC45994E6D7AFF95F268</vt:lpwstr>
  </property>
</Properties>
</file>