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9"/>
  </p:notesMasterIdLst>
  <p:handoutMasterIdLst>
    <p:handoutMasterId r:id="rId20"/>
  </p:handoutMasterIdLst>
  <p:sldIdLst>
    <p:sldId id="512" r:id="rId2"/>
    <p:sldId id="522" r:id="rId3"/>
    <p:sldId id="552" r:id="rId4"/>
    <p:sldId id="462" r:id="rId5"/>
    <p:sldId id="553" r:id="rId6"/>
    <p:sldId id="554" r:id="rId7"/>
    <p:sldId id="562" r:id="rId8"/>
    <p:sldId id="520" r:id="rId9"/>
    <p:sldId id="563" r:id="rId10"/>
    <p:sldId id="557" r:id="rId11"/>
    <p:sldId id="547" r:id="rId12"/>
    <p:sldId id="559" r:id="rId13"/>
    <p:sldId id="550" r:id="rId14"/>
    <p:sldId id="561" r:id="rId15"/>
    <p:sldId id="484" r:id="rId16"/>
    <p:sldId id="555" r:id="rId17"/>
    <p:sldId id="335" r:id="rId18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0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l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l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260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3A76AAD3-9091-457A-B009-7C556C6E7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l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39775"/>
            <a:ext cx="4929188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7888"/>
            <a:ext cx="493871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l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260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998ABE3E-18DD-4BB5-B368-55809BEAA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IN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652DF-0F45-4942-B644-73531F0274D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IN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D26BCE-0E3E-443D-A075-3ED0191BD82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IN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C3C247-1B19-4E6E-AEB1-DD44485BF58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bing.com/images/search?q=icai+logo+pictures&amp;id=0DE59BA14C3DD38D4A676691988C9E45A1FFF63C&amp;FORM=IQFRBA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5913" y="2438400"/>
            <a:ext cx="8693150" cy="1052513"/>
            <a:chOff x="199" y="1536"/>
            <a:chExt cx="5476" cy="663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/>
            </a:p>
          </p:txBody>
        </p:sp>
      </p:grpSp>
      <p:pic>
        <p:nvPicPr>
          <p:cNvPr id="7" name="Picture 2" descr="Image result for icai logo">
            <a:hlinkClick r:id="rId2" tooltip="Search images of icai logo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925" y="44450"/>
            <a:ext cx="1162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FC5FB13-3EFC-418F-A6F4-FD4C37C72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031ED-4195-4034-9F04-87D7BA333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57783-D5FF-4F32-BA2A-9C0F6A01E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9F65-D597-43CE-B9A5-F980F6EB7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FA1E6-F394-4C3D-9343-4555E6216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E7384-4E37-4C16-9134-26131BF99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A241E-22FB-4E4D-B0C6-6B557E051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44D7B-0433-46C9-B5EC-3A094E9C9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9ED88-ED17-4984-A7B7-805B98C87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1BAE7-4239-4142-B9CE-1DD3195A1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ACB64-6118-499D-82B7-9F62480C1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bing.com/images/search?q=icai+logo+pictures&amp;id=0DE59BA14C3DD38D4A676691988C9E45A1FFF63C&amp;FORM=IQFRB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F31629-7508-4BE4-9934-1EBED1862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2" descr="Image result for icai logo">
            <a:hlinkClick r:id="rId13" tooltip="Search images of icai logo"/>
          </p:cNvPr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4925" y="44450"/>
            <a:ext cx="1162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plus.google.com/+IcaiOrgtub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hyperlink" Target="http://www.icai.org/followus" TargetMode="External"/><Relationship Id="rId2" Type="http://schemas.openxmlformats.org/officeDocument/2006/relationships/hyperlink" Target="https://www.youtube.com/icaiorgtub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edu/22460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hyperlink" Target="https://www.facebook.com/theicai" TargetMode="External"/><Relationship Id="rId4" Type="http://schemas.openxmlformats.org/officeDocument/2006/relationships/hyperlink" Target="https://twitter.com/theicai" TargetMode="Externa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bing.com/images/search?q=contents+pictures&amp;view=detailv2&amp;qpvt=contents+pictures&amp;id=35754DD38AA518974D7744864E27CF3381A03D64&amp;selectedIndex=33&amp;ccid=o9GfZirK&amp;simid=608000106976183098&amp;thid=OIP.Ma3d19f662aca114ec3b7c25926b9e816o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1773238"/>
            <a:ext cx="7597775" cy="1295400"/>
          </a:xfrm>
        </p:spPr>
        <p:txBody>
          <a:bodyPr anchor="t"/>
          <a:lstStyle/>
          <a:p>
            <a:pPr eaLnBrk="1" hangingPunct="1"/>
            <a:r>
              <a:rPr lang="en-US" sz="5400" b="1" smtClean="0"/>
              <a:t>Audit Documentation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572000" y="5589588"/>
            <a:ext cx="4248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3200" b="1"/>
          </a:p>
        </p:txBody>
      </p:sp>
      <p:pic>
        <p:nvPicPr>
          <p:cNvPr id="3076" name="Picture 2" descr="Image result for Documentation pictu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997200"/>
            <a:ext cx="712946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Mandatory Permanent File Contents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Information about legal/organisational structure </a:t>
            </a:r>
          </a:p>
          <a:p>
            <a:pPr eaLnBrk="1" hangingPunct="1"/>
            <a:r>
              <a:rPr lang="en-US" sz="2400" smtClean="0"/>
              <a:t>Extracts of legal documents, agreements, minutes</a:t>
            </a:r>
          </a:p>
          <a:p>
            <a:pPr eaLnBrk="1" hangingPunct="1"/>
            <a:r>
              <a:rPr lang="en-US" sz="2400" smtClean="0"/>
              <a:t>Record of study/evaluation of internal controls</a:t>
            </a:r>
          </a:p>
          <a:p>
            <a:pPr eaLnBrk="1" hangingPunct="1"/>
            <a:r>
              <a:rPr lang="en-US" sz="2400" smtClean="0"/>
              <a:t>Past audited financial statements</a:t>
            </a:r>
          </a:p>
          <a:p>
            <a:pPr eaLnBrk="1" hangingPunct="1"/>
            <a:r>
              <a:rPr lang="en-US" sz="2400" smtClean="0"/>
              <a:t>Analysis of significant ratios/trends</a:t>
            </a:r>
          </a:p>
          <a:p>
            <a:pPr eaLnBrk="1" hangingPunct="1"/>
            <a:r>
              <a:rPr lang="en-US" sz="2400" smtClean="0"/>
              <a:t>Copies of management letters</a:t>
            </a:r>
          </a:p>
          <a:p>
            <a:pPr eaLnBrk="1" hangingPunct="1"/>
            <a:r>
              <a:rPr lang="en-US" sz="2400" smtClean="0"/>
              <a:t>Record of communication with the retiring auditor</a:t>
            </a:r>
          </a:p>
          <a:p>
            <a:pPr eaLnBrk="1" hangingPunct="1"/>
            <a:r>
              <a:rPr lang="en-US" sz="2400" smtClean="0"/>
              <a:t>Notes regarding significant accounting policies</a:t>
            </a:r>
          </a:p>
          <a:p>
            <a:pPr eaLnBrk="1" hangingPunct="1"/>
            <a:r>
              <a:rPr lang="en-US" sz="2400" smtClean="0"/>
              <a:t>Significant past audit observations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Permanent File : Reviewer Notes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Does the file contain all documents as per SA requirements?</a:t>
            </a:r>
          </a:p>
          <a:p>
            <a:pPr eaLnBrk="1" hangingPunct="1"/>
            <a:r>
              <a:rPr lang="en-US" sz="2400" smtClean="0"/>
              <a:t>Is it regularly updated?</a:t>
            </a:r>
          </a:p>
          <a:p>
            <a:pPr eaLnBrk="1" hangingPunct="1"/>
            <a:r>
              <a:rPr lang="en-US" sz="2400" smtClean="0"/>
              <a:t>Does it contain 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    - PU’s assessment of inherent/control risks?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    - Has PU assessed inherent risk as high – If so, why?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    - Has PU assessed control risk as low – If so, why?</a:t>
            </a:r>
          </a:p>
          <a:p>
            <a:pPr eaLnBrk="1" hangingPunct="1"/>
            <a:r>
              <a:rPr lang="en-US" sz="2400" smtClean="0"/>
              <a:t>If risk profile has changed during the year, reasons for change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42938"/>
            <a:ext cx="7793037" cy="688975"/>
          </a:xfrm>
        </p:spPr>
        <p:txBody>
          <a:bodyPr/>
          <a:lstStyle/>
          <a:p>
            <a:pPr eaLnBrk="1" hangingPunct="1"/>
            <a:r>
              <a:rPr lang="en-US" sz="3600" smtClean="0"/>
              <a:t>Mandatory Current Files Contents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928813"/>
            <a:ext cx="7772400" cy="4500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Acceptance of appointment letters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Minute book extracts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Evidence of planning process and audit program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Analysis of transactions and balances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Record of nature, timing and extent of audit work performed &amp; results thereof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Evidence of supervision of assistants’ work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Communication with other auditors, experts and third parties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Letters of representation/confirmation received from management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Conclusions about significant audit issues, including how exceptions/unusual matters were resolved/treated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Copies of financial information under report and related audit 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Current File : Reviewer Notes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Matters evidencing carrying out of engagement per AAS 1 principles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General and specific evaluation of internal audit function; conclusions thereon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Audit program, changes thereto and reasons for change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Auditing procedures performed and conclusions drawn by PU on the work of other auditor used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How were qualifications of other auditor dealt with?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Division of work on joint audits and its communication to the auditee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Evidence of review of assistants’ work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Non-compliance of laws/regulations by the auditee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Recommendatory Records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Profile of PU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List of clients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Staff files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Manual of policies and procedures for 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     - </a:t>
            </a:r>
            <a:r>
              <a:rPr lang="en-US" sz="1800" smtClean="0"/>
              <a:t>Acceptance of engagement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-Skill and competence required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-Manner of assignment/delegation of authority and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 responsibility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-Consultation procedure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-Client retention policy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-Engagement monitoring guidelines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/>
              <a:t>       -Direction/supervision policies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Word of caution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Mere maintenance of adequate documentation does not, by itself, imply that quality control policies/procedures of the PU are adequate.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571500"/>
            <a:ext cx="7793037" cy="1143000"/>
          </a:xfrm>
        </p:spPr>
        <p:txBody>
          <a:bodyPr/>
          <a:lstStyle/>
          <a:p>
            <a:pPr eaLnBrk="1" hangingPunct="1"/>
            <a:r>
              <a:rPr lang="en-US" smtClean="0"/>
              <a:t>Closing  remarks</a:t>
            </a:r>
            <a:br>
              <a:rPr lang="en-US" smtClean="0"/>
            </a:br>
            <a:r>
              <a:rPr lang="en-US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quick recap.</a:t>
            </a:r>
          </a:p>
          <a:p>
            <a:pPr eaLnBrk="1" hangingPunct="1"/>
            <a:r>
              <a:rPr lang="en-US" smtClean="0"/>
              <a:t>What is that we learned</a:t>
            </a:r>
          </a:p>
          <a:p>
            <a:pPr eaLnBrk="1" hangingPunct="1"/>
            <a:r>
              <a:rPr lang="en-US" smtClean="0"/>
              <a:t>Not a form filling exercise</a:t>
            </a:r>
          </a:p>
          <a:p>
            <a:pPr eaLnBrk="1" hangingPunct="1"/>
            <a:r>
              <a:rPr lang="en-US" smtClean="0"/>
              <a:t>Professional Skepticism</a:t>
            </a:r>
          </a:p>
          <a:p>
            <a:pPr eaLnBrk="1" hangingPunct="1"/>
            <a:r>
              <a:rPr lang="en-US" smtClean="0"/>
              <a:t>Judgments should be supported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785813" y="1643063"/>
            <a:ext cx="6889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en-IN" sz="4400" b="1" i="1" kern="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pic>
        <p:nvPicPr>
          <p:cNvPr id="19459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9164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>
            <a:hlinkClick r:id="rId4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5675" y="49164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>
            <a:hlinkClick r:id="rId6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0100" y="49164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>
            <a:hlinkClick r:id="rId8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49713" y="49164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>
            <a:hlinkClick r:id="rId10"/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22550" y="49164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712788" y="3786188"/>
            <a:ext cx="7431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N" sz="1800" b="1" i="1"/>
              <a:t>Follow ICAI on Social Media  - </a:t>
            </a:r>
            <a:r>
              <a:rPr lang="en-IN" sz="1800" b="1" i="1">
                <a:hlinkClick r:id="rId12"/>
              </a:rPr>
              <a:t>http://www.icai.org/followus</a:t>
            </a:r>
            <a:endParaRPr lang="en-IN" sz="1800" b="1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4357687" cy="1143000"/>
          </a:xfrm>
        </p:spPr>
        <p:txBody>
          <a:bodyPr anchor="t"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Contents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4541837" cy="4114800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Audit documentation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Scope of Audit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Compliances of Practice Unit (PU) regarding Audit Documentation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Closing Messages</a:t>
            </a:r>
          </a:p>
        </p:txBody>
      </p:sp>
      <p:pic>
        <p:nvPicPr>
          <p:cNvPr id="4100" name="Picture 4" descr="https://tse1.mm.bing.net/th?&amp;id=OIP.Ma3d19f662aca114ec3b7c25926b9e816o0&amp;w=264&amp;h=165&amp;c=0&amp;pid=1.9&amp;rs=0&amp;p=0&amp;r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1341438"/>
            <a:ext cx="3348037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92150"/>
            <a:ext cx="7793037" cy="939800"/>
          </a:xfrm>
        </p:spPr>
        <p:txBody>
          <a:bodyPr/>
          <a:lstStyle/>
          <a:p>
            <a:pPr eaLnBrk="1" hangingPunct="1"/>
            <a:r>
              <a:rPr lang="en-US" smtClean="0"/>
              <a:t>Scope Para of Auditor’s Report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5175" y="1916113"/>
            <a:ext cx="8270875" cy="4751387"/>
          </a:xfrm>
        </p:spPr>
        <p:txBody>
          <a:bodyPr/>
          <a:lstStyle/>
          <a:p>
            <a:pPr eaLnBrk="1" hangingPunct="1"/>
            <a:r>
              <a:rPr lang="en-US" sz="2400" smtClean="0"/>
              <a:t>“</a:t>
            </a:r>
            <a:r>
              <a:rPr lang="en-US" sz="2000" i="1" smtClean="0"/>
              <a:t>We conducted out audit in accordance with the auditing standards generally accepted in India. </a:t>
            </a:r>
          </a:p>
          <a:p>
            <a:pPr eaLnBrk="1" hangingPunct="1"/>
            <a:r>
              <a:rPr lang="en-US" sz="2000" i="1" smtClean="0"/>
              <a:t>These standards require that we plan and perform the audit to obtain reasonable assurance whether the financial statements are free of material statement. </a:t>
            </a:r>
          </a:p>
          <a:p>
            <a:pPr eaLnBrk="1" hangingPunct="1"/>
            <a:r>
              <a:rPr lang="en-US" sz="2000" i="1" smtClean="0"/>
              <a:t>An audit includes examining, on a test basis, evidence supporting the amounts and disclosures in the financial statements. </a:t>
            </a:r>
          </a:p>
          <a:p>
            <a:pPr eaLnBrk="1" hangingPunct="1"/>
            <a:r>
              <a:rPr lang="en-US" sz="2000" i="1" smtClean="0"/>
              <a:t>An audit also includes assessing the accounting principles used and significant estimates made by management, as well as evaluating the overall financial statement presentation. </a:t>
            </a:r>
          </a:p>
          <a:p>
            <a:pPr eaLnBrk="1" hangingPunct="1"/>
            <a:r>
              <a:rPr lang="en-US" sz="2000" i="1" smtClean="0"/>
              <a:t>We believe that our audit provides a reasonable basis for our opinion</a:t>
            </a:r>
            <a:r>
              <a:rPr lang="en-US" sz="2000" smtClean="0"/>
              <a:t>.”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r>
              <a:rPr lang="en-US" sz="2000" smtClean="0"/>
              <a:t>( Para 19 of SA 700- The Auditor’s Report on financial Statements).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793037" cy="11430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Arial" charset="0"/>
                <a:cs typeface="Arial" charset="0"/>
              </a:rPr>
              <a:t>Compliances of Practice Unit (PU) regarding Audit Documentation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Practicing unit should have the details of</a:t>
            </a:r>
          </a:p>
          <a:p>
            <a:pPr lvl="1" eaLnBrk="1" hangingPunct="1"/>
            <a:r>
              <a:rPr lang="en-US" sz="2400" smtClean="0">
                <a:latin typeface="Arial" charset="0"/>
                <a:cs typeface="Arial" charset="0"/>
              </a:rPr>
              <a:t> Staff </a:t>
            </a:r>
          </a:p>
          <a:p>
            <a:pPr lvl="1" eaLnBrk="1" hangingPunct="1"/>
            <a:r>
              <a:rPr lang="en-US" sz="2400" smtClean="0">
                <a:latin typeface="Arial" charset="0"/>
                <a:cs typeface="Arial" charset="0"/>
              </a:rPr>
              <a:t>Assignment details</a:t>
            </a:r>
          </a:p>
          <a:p>
            <a:pPr lvl="1" eaLnBrk="1" hangingPunct="1"/>
            <a:r>
              <a:rPr lang="en-US" sz="2400" smtClean="0">
                <a:latin typeface="Arial" charset="0"/>
                <a:cs typeface="Arial" charset="0"/>
              </a:rPr>
              <a:t>Training details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( Refer Handout 1 for the recommended format)</a:t>
            </a:r>
          </a:p>
          <a:p>
            <a:pPr lvl="1" eaLnBrk="1" hangingPunct="1"/>
            <a:r>
              <a:rPr lang="en-US" sz="2400" smtClean="0">
                <a:latin typeface="Arial" charset="0"/>
                <a:cs typeface="Arial" charset="0"/>
              </a:rPr>
              <a:t>This format is to be updated on a regular  basis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14313"/>
            <a:ext cx="7793038" cy="11430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Arial" charset="0"/>
                <a:cs typeface="Arial" charset="0"/>
              </a:rPr>
              <a:t>Compliances of Practice Unit (PU) regarding Audit Documentation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b="1" smtClean="0"/>
              <a:t>Independence</a:t>
            </a:r>
            <a:endParaRPr lang="en-IN" sz="2400" b="1" smtClean="0"/>
          </a:p>
          <a:p>
            <a:pPr eaLnBrk="1" hangingPunct="1"/>
            <a:r>
              <a:rPr lang="en-IN" sz="2400" smtClean="0"/>
              <a:t>The practice unit have a policy to ensure independence, objectivity and integrity, on the part of partners and staff</a:t>
            </a:r>
          </a:p>
          <a:p>
            <a:pPr eaLnBrk="1" hangingPunct="1"/>
            <a:r>
              <a:rPr lang="en-IN" sz="2400" smtClean="0"/>
              <a:t>Communicate these policies to all staff</a:t>
            </a:r>
          </a:p>
          <a:p>
            <a:pPr eaLnBrk="1" hangingPunct="1"/>
            <a:r>
              <a:rPr lang="en-IN" sz="2400" smtClean="0"/>
              <a:t>Monitors compliance with policies and procedures</a:t>
            </a:r>
          </a:p>
          <a:p>
            <a:pPr eaLnBrk="1" hangingPunct="1"/>
            <a:r>
              <a:rPr lang="en-IN" sz="2400" smtClean="0"/>
              <a:t>Periodically review the association with clients to ensure objectivity and independence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(Refer Handout 2 for the recommended format)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IN" sz="2400" smtClean="0"/>
          </a:p>
          <a:p>
            <a:pPr eaLnBrk="1" hangingPunct="1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793037" cy="11430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Arial" charset="0"/>
                <a:cs typeface="Arial" charset="0"/>
              </a:rPr>
              <a:t>Compliances of Practice Unit (PU) regarding Audit Documentation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197350"/>
          </a:xfrm>
        </p:spPr>
        <p:txBody>
          <a:bodyPr/>
          <a:lstStyle/>
          <a:p>
            <a:pPr eaLnBrk="1" hangingPunct="1"/>
            <a:r>
              <a:rPr lang="en-IN" sz="1600" b="1" smtClean="0"/>
              <a:t>ILLUSTRATIVE CHEKCLIST OF AUDIT PROGRAMME OF PRACTICE UNIT:</a:t>
            </a:r>
            <a:endParaRPr lang="en-IN" sz="1600" smtClean="0"/>
          </a:p>
          <a:p>
            <a:pPr eaLnBrk="1" hangingPunct="1"/>
            <a:r>
              <a:rPr lang="en-IN" sz="1600" smtClean="0"/>
              <a:t>A checklist which illustrates the contents of the audit programme of a review practice unit for the guidance of the reviewer is given hereunder:</a:t>
            </a:r>
          </a:p>
          <a:p>
            <a:pPr eaLnBrk="1" hangingPunct="1"/>
            <a:r>
              <a:rPr lang="en-IN" sz="1600" smtClean="0"/>
              <a:t>Appointment letter and the relevant resolution for the appointment.</a:t>
            </a:r>
          </a:p>
          <a:p>
            <a:pPr eaLnBrk="1" hangingPunct="1"/>
            <a:r>
              <a:rPr lang="en-IN" sz="1600" smtClean="0"/>
              <a:t>Terms of the engagement including reports required and manner of determining audit fees.</a:t>
            </a:r>
          </a:p>
          <a:p>
            <a:pPr eaLnBrk="1" hangingPunct="1"/>
            <a:r>
              <a:rPr lang="en-IN" sz="1600" smtClean="0"/>
              <a:t>System of book-keeping and the list of the books of accounts maintained by the entity.</a:t>
            </a:r>
          </a:p>
          <a:p>
            <a:pPr eaLnBrk="1" hangingPunct="1"/>
            <a:r>
              <a:rPr lang="en-IN" sz="1600" smtClean="0"/>
              <a:t>Particulars of the promoters, directors and their powers.</a:t>
            </a:r>
          </a:p>
          <a:p>
            <a:pPr eaLnBrk="1" hangingPunct="1"/>
            <a:r>
              <a:rPr lang="en-IN" sz="1600" smtClean="0"/>
              <a:t>Names of persons who write the books of accounts and other authorised officers.</a:t>
            </a:r>
          </a:p>
          <a:p>
            <a:pPr eaLnBrk="1" hangingPunct="1"/>
            <a:r>
              <a:rPr lang="en-IN" sz="1600" smtClean="0"/>
              <a:t>Memorandum and Articles of Association, Partnership Deep as applicable.</a:t>
            </a:r>
          </a:p>
          <a:p>
            <a:pPr eaLnBrk="1" hangingPunct="1"/>
            <a:r>
              <a:rPr lang="en-IN" sz="1600" smtClean="0"/>
              <a:t>Details of business of client and its accounting systems by reviewing and assessing information on:</a:t>
            </a:r>
          </a:p>
          <a:p>
            <a:pPr eaLnBrk="1" hangingPunct="1"/>
            <a:endParaRPr lang="en-IN" sz="2400" smtClean="0"/>
          </a:p>
          <a:p>
            <a:pPr eaLnBrk="1" hangingPunct="1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150938" y="357188"/>
            <a:ext cx="7793037" cy="1143000"/>
          </a:xfrm>
        </p:spPr>
        <p:txBody>
          <a:bodyPr/>
          <a:lstStyle/>
          <a:p>
            <a:r>
              <a:rPr lang="en-US" sz="3200" smtClean="0">
                <a:latin typeface="Arial" charset="0"/>
                <a:cs typeface="Arial" charset="0"/>
              </a:rPr>
              <a:t>Compliances of Practice Unit (PU) regarding Audit Documentation (Contd.)</a:t>
            </a:r>
            <a:endParaRPr lang="en-IN" sz="32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714500"/>
            <a:ext cx="7772400" cy="4418013"/>
          </a:xfrm>
        </p:spPr>
        <p:txBody>
          <a:bodyPr/>
          <a:lstStyle/>
          <a:p>
            <a:pPr eaLnBrk="1" hangingPunct="1">
              <a:defRPr/>
            </a:pPr>
            <a:r>
              <a:rPr lang="en-IN" sz="1800" dirty="0" smtClean="0"/>
              <a:t>Nature of business of the entity</a:t>
            </a:r>
          </a:p>
          <a:p>
            <a:pPr eaLnBrk="1" hangingPunct="1">
              <a:defRPr/>
            </a:pPr>
            <a:r>
              <a:rPr lang="en-IN" sz="1800" dirty="0" smtClean="0"/>
              <a:t>Internal control system including owner/manager controls</a:t>
            </a:r>
          </a:p>
          <a:p>
            <a:pPr eaLnBrk="1" hangingPunct="1">
              <a:defRPr/>
            </a:pPr>
            <a:r>
              <a:rPr lang="en-IN" sz="1800" dirty="0" smtClean="0"/>
              <a:t>Statement of profit and Loss account, Balance sheet, Auditors and Directors reports of the previous year and the reports of the internal auditor.</a:t>
            </a:r>
          </a:p>
          <a:p>
            <a:pPr eaLnBrk="1" hangingPunct="1">
              <a:defRPr/>
            </a:pPr>
            <a:r>
              <a:rPr lang="en-IN" sz="1800" dirty="0" smtClean="0"/>
              <a:t>Analytical review procedures in order to:</a:t>
            </a:r>
          </a:p>
          <a:p>
            <a:pPr eaLnBrk="1" hangingPunct="1">
              <a:defRPr/>
            </a:pPr>
            <a:r>
              <a:rPr lang="en-IN" sz="1800" dirty="0" smtClean="0"/>
              <a:t>Identify areas of accounts which are important because of their size</a:t>
            </a:r>
          </a:p>
          <a:p>
            <a:pPr eaLnBrk="1" hangingPunct="1">
              <a:defRPr/>
            </a:pPr>
            <a:r>
              <a:rPr lang="en-IN" sz="1800" dirty="0" smtClean="0"/>
              <a:t>Highlight unusual or unexpected figures or relationships in the accounts</a:t>
            </a:r>
          </a:p>
          <a:p>
            <a:pPr eaLnBrk="1" hangingPunct="1">
              <a:defRPr/>
            </a:pPr>
            <a:r>
              <a:rPr lang="en-IN" sz="1800" dirty="0" smtClean="0"/>
              <a:t>Design audit test which concentrates on important and unusual items</a:t>
            </a:r>
          </a:p>
          <a:p>
            <a:pPr eaLnBrk="1" hangingPunct="1">
              <a:defRPr/>
            </a:pPr>
            <a:r>
              <a:rPr lang="en-IN" sz="1800" dirty="0" smtClean="0"/>
              <a:t>Obtain sufficient audit assurance to allow the reduction or even elimination of detailed testing in some areas.</a:t>
            </a:r>
          </a:p>
          <a:p>
            <a:pPr eaLnBrk="1" hangingPunct="1">
              <a:defRPr/>
            </a:pPr>
            <a:r>
              <a:rPr lang="en-IN" sz="1800" dirty="0" smtClean="0"/>
              <a:t>Assessment of audit risk by using the professional judgement and audit procedures to ensure that it is reduced to an acceptable low level.</a:t>
            </a:r>
          </a:p>
          <a:p>
            <a:pPr eaLnBrk="1" hangingPunct="1">
              <a:defRPr/>
            </a:pPr>
            <a:r>
              <a:rPr lang="en-IN" sz="1800" dirty="0" smtClean="0"/>
              <a:t>Preliminary estimates of materiality for the audit as a whole.</a:t>
            </a:r>
          </a:p>
          <a:p>
            <a:pPr eaLnBrk="1" hangingPunct="1">
              <a:defRPr/>
            </a:pPr>
            <a:r>
              <a:rPr lang="en-IN" sz="1800" dirty="0" smtClean="0"/>
              <a:t>Class of accounting transactions which are relevant and to decide the type of testing and samples.</a:t>
            </a:r>
          </a:p>
          <a:p>
            <a:pPr>
              <a:defRPr/>
            </a:pPr>
            <a:endParaRPr lang="en-IN" sz="10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617538"/>
            <a:ext cx="7972425" cy="723900"/>
          </a:xfrm>
        </p:spPr>
        <p:txBody>
          <a:bodyPr/>
          <a:lstStyle/>
          <a:p>
            <a:pPr eaLnBrk="1" hangingPunct="1"/>
            <a:r>
              <a:rPr lang="en-US" sz="3600" smtClean="0"/>
              <a:t>Requirements of Audit Documentation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IN" sz="1800" smtClean="0"/>
              <a:t>Selection of representative samples.</a:t>
            </a:r>
          </a:p>
          <a:p>
            <a:pPr eaLnBrk="1" hangingPunct="1"/>
            <a:r>
              <a:rPr lang="en-IN" sz="1800" smtClean="0"/>
              <a:t>Compliance tests to evaluate the reliability of key controls.</a:t>
            </a:r>
          </a:p>
          <a:p>
            <a:pPr eaLnBrk="1" hangingPunct="1"/>
            <a:r>
              <a:rPr lang="en-IN" sz="1800" smtClean="0"/>
              <a:t>Material weaknesses in the operation of key controls of management.</a:t>
            </a:r>
          </a:p>
          <a:p>
            <a:pPr eaLnBrk="1" hangingPunct="1"/>
            <a:r>
              <a:rPr lang="en-IN" sz="1800" smtClean="0"/>
              <a:t>Performance of analytical review procedures, substantive tests of detail to obtain sufficient, relevant and reliable audit evidence for each audit objective.</a:t>
            </a:r>
          </a:p>
          <a:p>
            <a:pPr eaLnBrk="1" hangingPunct="1"/>
            <a:r>
              <a:rPr lang="en-IN" sz="1800" smtClean="0"/>
              <a:t>Fundamental accounting assumptions, i.e., consistency, going concern and accrual basis of accounting are followed by the client in the preparation and presentation of financial statements.</a:t>
            </a:r>
          </a:p>
          <a:p>
            <a:pPr eaLnBrk="1" hangingPunct="1"/>
            <a:r>
              <a:rPr lang="en-IN" sz="1800" smtClean="0"/>
              <a:t>Disclosure of change in an accounting policy which has material effect.</a:t>
            </a:r>
          </a:p>
          <a:p>
            <a:pPr eaLnBrk="1" hangingPunct="1"/>
            <a:r>
              <a:rPr lang="en-IN" sz="1800" smtClean="0"/>
              <a:t>Audit report is received from all the Branch Auditors and any reservation made by the branch auditor is appropriately dealt with in the finalisation of the accounts.</a:t>
            </a:r>
          </a:p>
          <a:p>
            <a:pPr eaLnBrk="1" hangingPunct="1"/>
            <a:endParaRPr lang="en-US" sz="10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28688" y="617538"/>
            <a:ext cx="8015287" cy="1143000"/>
          </a:xfrm>
        </p:spPr>
        <p:txBody>
          <a:bodyPr/>
          <a:lstStyle/>
          <a:p>
            <a:r>
              <a:rPr lang="en-US" sz="3600" smtClean="0"/>
              <a:t>Requirements of Audit Documentation (Contd.)</a:t>
            </a:r>
            <a:endParaRPr lang="en-IN" sz="360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4340225"/>
          </a:xfrm>
        </p:spPr>
        <p:txBody>
          <a:bodyPr/>
          <a:lstStyle/>
          <a:p>
            <a:pPr eaLnBrk="1" hangingPunct="1"/>
            <a:r>
              <a:rPr lang="en-IN" sz="1600" smtClean="0"/>
              <a:t>Working papers contain all audit evidence, and are cross- referenced.</a:t>
            </a:r>
          </a:p>
          <a:p>
            <a:pPr eaLnBrk="1" hangingPunct="1"/>
            <a:r>
              <a:rPr lang="en-IN" sz="1600" smtClean="0"/>
              <a:t>Summary of work done, problems, important judgements and audit conclusions.</a:t>
            </a:r>
          </a:p>
          <a:p>
            <a:pPr eaLnBrk="1" hangingPunct="1"/>
            <a:r>
              <a:rPr lang="en-IN" sz="1600" smtClean="0"/>
              <a:t>Review by Senior incharge of work of all assistants, audit programme followed and work performed as per time schedule.</a:t>
            </a:r>
          </a:p>
          <a:p>
            <a:pPr eaLnBrk="1" hangingPunct="1"/>
            <a:r>
              <a:rPr lang="en-IN" sz="1600" smtClean="0"/>
              <a:t>Updation of working papers including permanent records.</a:t>
            </a:r>
          </a:p>
          <a:p>
            <a:pPr eaLnBrk="1" hangingPunct="1"/>
            <a:r>
              <a:rPr lang="en-IN" sz="1600" smtClean="0"/>
              <a:t>Review of unadjusted errors to determine whether individual and aggregate effect is material.</a:t>
            </a:r>
          </a:p>
          <a:p>
            <a:pPr eaLnBrk="1" hangingPunct="1"/>
            <a:r>
              <a:rPr lang="en-IN" sz="1600" smtClean="0"/>
              <a:t>Compliance with legal and regulatory requirements.</a:t>
            </a:r>
          </a:p>
          <a:p>
            <a:pPr eaLnBrk="1" hangingPunct="1"/>
            <a:r>
              <a:rPr lang="en-IN" sz="1600" smtClean="0"/>
              <a:t>Compliance with all mandatory Accounting Standards issued by the Institute.</a:t>
            </a:r>
          </a:p>
          <a:p>
            <a:pPr eaLnBrk="1" hangingPunct="1"/>
            <a:r>
              <a:rPr lang="en-IN" sz="1600" smtClean="0"/>
              <a:t>Post balance sheet events.</a:t>
            </a:r>
          </a:p>
          <a:p>
            <a:pPr eaLnBrk="1" hangingPunct="1"/>
            <a:r>
              <a:rPr lang="en-IN" sz="1600" smtClean="0"/>
              <a:t>Formulation of draft audit opinion.</a:t>
            </a:r>
          </a:p>
          <a:p>
            <a:pPr eaLnBrk="1" hangingPunct="1"/>
            <a:r>
              <a:rPr lang="en-IN" sz="1600" smtClean="0"/>
              <a:t>Comparison of budgeted time to actual and reasons for major variations.</a:t>
            </a:r>
          </a:p>
          <a:p>
            <a:pPr eaLnBrk="1" hangingPunct="1"/>
            <a:r>
              <a:rPr lang="en-IN" sz="1600" smtClean="0"/>
              <a:t>Complete staff evaluation forms.</a:t>
            </a:r>
          </a:p>
          <a:p>
            <a:pPr eaLnBrk="1" hangingPunct="1"/>
            <a:r>
              <a:rPr lang="en-IN" sz="1600" smtClean="0"/>
              <a:t>Planning of next year’s audit.</a:t>
            </a:r>
          </a:p>
          <a:p>
            <a:endParaRPr lang="en-IN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2137</TotalTime>
  <Words>1195</Words>
  <Application>Microsoft Office PowerPoint</Application>
  <PresentationFormat>On-screen Show (4:3)</PresentationFormat>
  <Paragraphs>136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Tahoma</vt:lpstr>
      <vt:lpstr>Arial</vt:lpstr>
      <vt:lpstr>Wingdings</vt:lpstr>
      <vt:lpstr>Blends</vt:lpstr>
      <vt:lpstr>Audit Documentation</vt:lpstr>
      <vt:lpstr>Contents</vt:lpstr>
      <vt:lpstr>Scope Para of Auditor’s Report</vt:lpstr>
      <vt:lpstr>Compliances of Practice Unit (PU) regarding Audit Documentation</vt:lpstr>
      <vt:lpstr>Compliances of Practice Unit (PU) regarding Audit Documentation</vt:lpstr>
      <vt:lpstr>Compliances of Practice Unit (PU) regarding Audit Documentation</vt:lpstr>
      <vt:lpstr>Compliances of Practice Unit (PU) regarding Audit Documentation (Contd.)</vt:lpstr>
      <vt:lpstr>Requirements of Audit Documentation</vt:lpstr>
      <vt:lpstr>Requirements of Audit Documentation (Contd.)</vt:lpstr>
      <vt:lpstr>Mandatory Permanent File Contents</vt:lpstr>
      <vt:lpstr>Permanent File : Reviewer Notes</vt:lpstr>
      <vt:lpstr>Mandatory Current Files Contents</vt:lpstr>
      <vt:lpstr>Current File : Reviewer Notes</vt:lpstr>
      <vt:lpstr>Recommendatory Records</vt:lpstr>
      <vt:lpstr>Word of caution</vt:lpstr>
      <vt:lpstr>Closing  remarks  </vt:lpstr>
      <vt:lpstr>Slide 17</vt:lpstr>
    </vt:vector>
  </TitlesOfParts>
  <Company>Deloitte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Compliance Review of General Controls</dc:title>
  <dc:creator>Vijay Totapally</dc:creator>
  <cp:lastModifiedBy>priyanshu</cp:lastModifiedBy>
  <cp:revision>881</cp:revision>
  <cp:lastPrinted>2003-12-11T11:36:12Z</cp:lastPrinted>
  <dcterms:created xsi:type="dcterms:W3CDTF">2003-01-15T13:09:58Z</dcterms:created>
  <dcterms:modified xsi:type="dcterms:W3CDTF">2017-12-12T05:15:55Z</dcterms:modified>
</cp:coreProperties>
</file>