
<file path=[Content_Types].xml><?xml version="1.0" encoding="utf-8"?>
<Types xmlns="http://schemas.openxmlformats.org/package/2006/content-types">
  <Override PartName="/ppt/slides/slide29.xml" ContentType="application/vnd.openxmlformats-officedocument.presentationml.slide+xml"/>
  <Override PartName="/ppt/notesSlides/notesSlide2.xml" ContentType="application/vnd.openxmlformats-officedocument.presentationml.notesSlide+xml"/>
  <Override PartName="/ppt/diagrams/drawing2.xml" ContentType="application/vnd.ms-office.drawingml.diagramDrawing+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diagrams/quickStyle2.xml" ContentType="application/vnd.openxmlformats-officedocument.drawingml.diagramStyl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diagrams/layout7.xml" ContentType="application/vnd.openxmlformats-officedocument.drawingml.diagramLayout+xml"/>
  <Override PartName="/ppt/diagrams/data8.xml" ContentType="application/vnd.openxmlformats-officedocument.drawingml.diagramData+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diagrams/layout5.xml" ContentType="application/vnd.openxmlformats-officedocument.drawingml.diagramLayout+xml"/>
  <Override PartName="/ppt/diagrams/data6.xml" ContentType="application/vnd.openxmlformats-officedocument.drawingml.diagramData+xml"/>
  <Override PartName="/ppt/diagrams/layout3.xml" ContentType="application/vnd.openxmlformats-officedocument.drawingml.diagramLayout+xml"/>
  <Override PartName="/ppt/diagrams/data4.xml" ContentType="application/vnd.openxmlformats-officedocument.drawingml.diagramData+xml"/>
  <Override PartName="/ppt/diagrams/colors8.xml" ContentType="application/vnd.openxmlformats-officedocument.drawingml.diagramColors+xml"/>
  <Override PartName="/ppt/diagrams/layout1.xml" ContentType="application/vnd.openxmlformats-officedocument.drawingml.diagramLayout+xml"/>
  <Override PartName="/ppt/diagrams/data2.xml" ContentType="application/vnd.openxmlformats-officedocument.drawingml.diagramData+xml"/>
  <Override PartName="/ppt/diagrams/colors6.xml" ContentType="application/vnd.openxmlformats-officedocument.drawingml.diagramColors+xml"/>
  <Override PartName="/ppt/notesSlides/notesSlide7.xml" ContentType="application/vnd.openxmlformats-officedocument.presentationml.notesSlide+xml"/>
  <Override PartName="/ppt/diagrams/drawing7.xml" ContentType="application/vnd.ms-office.drawingml.diagramDrawing+xml"/>
  <Override PartName="/ppt/slides/slide7.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diagrams/colors4.xml" ContentType="application/vnd.openxmlformats-officedocument.drawingml.diagramColors+xml"/>
  <Override PartName="/ppt/diagrams/quickStyle7.xml" ContentType="application/vnd.openxmlformats-officedocument.drawingml.diagramStyle+xml"/>
  <Override PartName="/ppt/notesSlides/notesSlide5.xml" ContentType="application/vnd.openxmlformats-officedocument.presentationml.notesSlide+xml"/>
  <Override PartName="/ppt/diagrams/drawing5.xml" ContentType="application/vnd.ms-office.drawingml.diagramDrawing+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diagrams/colors2.xml" ContentType="application/vnd.openxmlformats-officedocument.drawingml.diagramColors+xml"/>
  <Override PartName="/ppt/diagrams/quickStyle5.xml" ContentType="application/vnd.openxmlformats-officedocument.drawingml.diagramStyle+xml"/>
  <Override PartName="/ppt/notesSlides/notesSlide1.xml" ContentType="application/vnd.openxmlformats-officedocument.presentationml.notesSlide+xml"/>
  <Override PartName="/ppt/notesSlides/notesSlide3.xml" ContentType="application/vnd.openxmlformats-officedocument.presentationml.notesSlide+xml"/>
  <Override PartName="/ppt/diagrams/drawing3.xml" ContentType="application/vnd.ms-office.drawingml.diagramDrawing+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diagrams/quickStyle3.xml" ContentType="application/vnd.openxmlformats-officedocument.drawingml.diagramStyle+xml"/>
  <Override PartName="/ppt/diagrams/drawing1.xml" ContentType="application/vnd.ms-office.drawingml.diagramDrawing+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Layouts/slideLayout3.xml" ContentType="application/vnd.openxmlformats-officedocument.presentationml.slideLayout+xml"/>
  <Override PartName="/ppt/diagrams/quickStyle1.xml" ContentType="application/vnd.openxmlformats-officedocument.drawingml.diagramStyle+xml"/>
  <Override PartName="/ppt/diagrams/layout8.xml" ContentType="application/vnd.openxmlformats-officedocument.drawingml.diagramLayout+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Layouts/slideLayout1.xml" ContentType="application/vnd.openxmlformats-officedocument.presentationml.slideLayout+xml"/>
  <Override PartName="/ppt/diagrams/layout6.xml" ContentType="application/vnd.openxmlformats-officedocument.drawingml.diagram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diagrams/layout4.xml" ContentType="application/vnd.openxmlformats-officedocument.drawingml.diagramLayout+xml"/>
  <Override PartName="/ppt/diagrams/data7.xml" ContentType="application/vnd.openxmlformats-officedocument.drawingml.diagramData+xml"/>
  <Override PartName="/ppt/slideLayouts/slideLayout10.xml" ContentType="application/vnd.openxmlformats-officedocument.presentationml.slideLayout+xml"/>
  <Override PartName="/ppt/diagrams/layout2.xml" ContentType="application/vnd.openxmlformats-officedocument.drawingml.diagramLayout+xml"/>
  <Override PartName="/ppt/diagrams/data5.xml" ContentType="application/vnd.openxmlformats-officedocument.drawingml.diagramData+xml"/>
  <Override PartName="/ppt/diagrams/colors7.xml" ContentType="application/vnd.openxmlformats-officedocument.drawingml.diagramColors+xml"/>
  <Override PartName="/ppt/diagrams/drawing8.xml" ContentType="application/vnd.ms-office.drawingml.diagramDrawing+xml"/>
  <Override PartName="/ppt/diagrams/data3.xml" ContentType="application/vnd.openxmlformats-officedocument.drawingml.diagramData+xml"/>
  <Override PartName="/ppt/diagrams/colors5.xml" ContentType="application/vnd.openxmlformats-officedocument.drawingml.diagramColors+xml"/>
  <Override PartName="/ppt/diagrams/quickStyle8.xml" ContentType="application/vnd.openxmlformats-officedocument.drawingml.diagramStyle+xml"/>
  <Override PartName="/ppt/notesSlides/notesSlide6.xml" ContentType="application/vnd.openxmlformats-officedocument.presentationml.notesSlide+xml"/>
  <Override PartName="/ppt/diagrams/drawing6.xml" ContentType="application/vnd.ms-office.drawingml.diagramDrawing+xml"/>
  <Override PartName="/ppt/slides/slide8.xml" ContentType="application/vnd.openxmlformats-officedocument.presentationml.slide+xml"/>
  <Override PartName="/ppt/diagrams/data1.xml" ContentType="application/vnd.openxmlformats-officedocument.drawingml.diagramData+xml"/>
  <Override PartName="/ppt/diagrams/colors3.xml" ContentType="application/vnd.openxmlformats-officedocument.drawingml.diagramColors+xml"/>
  <Override PartName="/ppt/diagrams/quickStyle6.xml" ContentType="application/vnd.openxmlformats-officedocument.drawingml.diagramStyle+xml"/>
  <Override PartName="/ppt/notesSlides/notesSlide4.xml" ContentType="application/vnd.openxmlformats-officedocument.presentationml.notesSlide+xml"/>
  <Override PartName="/docProps/core.xml" ContentType="application/vnd.openxmlformats-package.core-properties+xml"/>
  <Override PartName="/ppt/diagrams/drawing4.xml" ContentType="application/vnd.ms-office.drawingml.diagramDrawing+xml"/>
  <Override PartName="/ppt/slides/slide6.xml" ContentType="application/vnd.openxmlformats-officedocument.presentationml.slide+xml"/>
  <Override PartName="/ppt/slideLayouts/slideLayout8.xml" ContentType="application/vnd.openxmlformats-officedocument.presentationml.slideLayout+xml"/>
  <Override PartName="/ppt/diagrams/colors1.xml" ContentType="application/vnd.openxmlformats-officedocument.drawingml.diagramColors+xml"/>
  <Override PartName="/ppt/diagrams/quickStyle4.xml" ContentType="application/vnd.openxmlformats-officedocument.drawingml.diagramStyl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3"/>
  </p:notesMasterIdLst>
  <p:sldIdLst>
    <p:sldId id="256" r:id="rId2"/>
    <p:sldId id="257" r:id="rId3"/>
    <p:sldId id="258" r:id="rId4"/>
    <p:sldId id="270" r:id="rId5"/>
    <p:sldId id="271" r:id="rId6"/>
    <p:sldId id="269" r:id="rId7"/>
    <p:sldId id="259" r:id="rId8"/>
    <p:sldId id="260" r:id="rId9"/>
    <p:sldId id="261" r:id="rId10"/>
    <p:sldId id="262" r:id="rId11"/>
    <p:sldId id="263" r:id="rId12"/>
    <p:sldId id="264" r:id="rId13"/>
    <p:sldId id="265" r:id="rId14"/>
    <p:sldId id="266" r:id="rId15"/>
    <p:sldId id="275" r:id="rId16"/>
    <p:sldId id="267" r:id="rId17"/>
    <p:sldId id="268" r:id="rId18"/>
    <p:sldId id="272" r:id="rId19"/>
    <p:sldId id="274" r:id="rId20"/>
    <p:sldId id="273" r:id="rId21"/>
    <p:sldId id="276" r:id="rId22"/>
    <p:sldId id="277" r:id="rId23"/>
    <p:sldId id="278" r:id="rId24"/>
    <p:sldId id="279" r:id="rId25"/>
    <p:sldId id="280" r:id="rId26"/>
    <p:sldId id="281" r:id="rId27"/>
    <p:sldId id="282" r:id="rId28"/>
    <p:sldId id="283" r:id="rId29"/>
    <p:sldId id="284" r:id="rId30"/>
    <p:sldId id="285" r:id="rId31"/>
    <p:sldId id="286" r:id="rId32"/>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588" autoAdjust="0"/>
    <p:restoredTop sz="94624" autoAdjust="0"/>
  </p:normalViewPr>
  <p:slideViewPr>
    <p:cSldViewPr>
      <p:cViewPr varScale="1">
        <p:scale>
          <a:sx n="104" d="100"/>
          <a:sy n="104" d="100"/>
        </p:scale>
        <p:origin x="-168" y="-90"/>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viewProps" Target="viewProp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3.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4.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5.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6.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7.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8.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1FA0A04C-84B1-411C-AEE0-31F893B8C630}" type="doc">
      <dgm:prSet loTypeId="urn:microsoft.com/office/officeart/2005/8/layout/process1" loCatId="process" qsTypeId="urn:microsoft.com/office/officeart/2005/8/quickstyle/simple1" qsCatId="simple" csTypeId="urn:microsoft.com/office/officeart/2005/8/colors/accent1_2" csCatId="accent1" phldr="1"/>
      <dgm:spPr/>
    </dgm:pt>
    <dgm:pt modelId="{25EEFE4D-FAE1-4F00-BDD5-DA30F5D76E81}">
      <dgm:prSet phldrT="[Text]" custT="1"/>
      <dgm:spPr/>
      <dgm:t>
        <a:bodyPr/>
        <a:lstStyle/>
        <a:p>
          <a:r>
            <a:rPr lang="en-US" sz="1800" dirty="0" smtClean="0"/>
            <a:t>Reviewer to select sample for review from list of clients and </a:t>
          </a:r>
          <a:r>
            <a:rPr lang="en-US" sz="1800" dirty="0" err="1" smtClean="0"/>
            <a:t>questionnainre</a:t>
          </a:r>
          <a:r>
            <a:rPr lang="en-US" sz="1800" dirty="0" smtClean="0"/>
            <a:t> submitted by PU</a:t>
          </a:r>
          <a:endParaRPr lang="en-US" sz="1800" b="1" dirty="0">
            <a:solidFill>
              <a:srgbClr val="FF0000"/>
            </a:solidFill>
          </a:endParaRPr>
        </a:p>
      </dgm:t>
    </dgm:pt>
    <dgm:pt modelId="{735BA60C-B131-4D2A-8DDB-9DC0D716372D}" type="parTrans" cxnId="{A16605D6-9CE0-4C97-86BE-7A96F3D24F43}">
      <dgm:prSet/>
      <dgm:spPr/>
      <dgm:t>
        <a:bodyPr/>
        <a:lstStyle/>
        <a:p>
          <a:endParaRPr lang="en-US"/>
        </a:p>
      </dgm:t>
    </dgm:pt>
    <dgm:pt modelId="{41A81BB4-B3D1-4505-95D8-C92635850AA4}" type="sibTrans" cxnId="{A16605D6-9CE0-4C97-86BE-7A96F3D24F43}">
      <dgm:prSet>
        <dgm:style>
          <a:lnRef idx="1">
            <a:schemeClr val="dk1"/>
          </a:lnRef>
          <a:fillRef idx="3">
            <a:schemeClr val="dk1"/>
          </a:fillRef>
          <a:effectRef idx="2">
            <a:schemeClr val="dk1"/>
          </a:effectRef>
          <a:fontRef idx="minor">
            <a:schemeClr val="lt1"/>
          </a:fontRef>
        </dgm:style>
      </dgm:prSet>
      <dgm:spPr/>
      <dgm:t>
        <a:bodyPr/>
        <a:lstStyle/>
        <a:p>
          <a:endParaRPr lang="en-US"/>
        </a:p>
      </dgm:t>
    </dgm:pt>
    <dgm:pt modelId="{E838B84E-9991-489D-A8A3-E10E96E39AF8}">
      <dgm:prSet phldrT="[Text]" custT="1"/>
      <dgm:spPr/>
      <dgm:t>
        <a:bodyPr/>
        <a:lstStyle/>
        <a:p>
          <a:r>
            <a:rPr lang="en-US" sz="1800" dirty="0" smtClean="0"/>
            <a:t>Review to start after intimation from the Board that the reviewer has accepted the Review.</a:t>
          </a:r>
          <a:endParaRPr lang="en-US" sz="1800" dirty="0"/>
        </a:p>
      </dgm:t>
    </dgm:pt>
    <dgm:pt modelId="{5ACE1985-FD68-4788-A494-C5B14E532C98}" type="parTrans" cxnId="{4F0D339B-DD2F-46DB-964A-7982CE512315}">
      <dgm:prSet/>
      <dgm:spPr/>
      <dgm:t>
        <a:bodyPr/>
        <a:lstStyle/>
        <a:p>
          <a:endParaRPr lang="en-US"/>
        </a:p>
      </dgm:t>
    </dgm:pt>
    <dgm:pt modelId="{AE50A2AA-D04D-4E24-8B80-E7453F96102A}" type="sibTrans" cxnId="{4F0D339B-DD2F-46DB-964A-7982CE512315}">
      <dgm:prSet>
        <dgm:style>
          <a:lnRef idx="1">
            <a:schemeClr val="dk1"/>
          </a:lnRef>
          <a:fillRef idx="3">
            <a:schemeClr val="dk1"/>
          </a:fillRef>
          <a:effectRef idx="2">
            <a:schemeClr val="dk1"/>
          </a:effectRef>
          <a:fontRef idx="minor">
            <a:schemeClr val="lt1"/>
          </a:fontRef>
        </dgm:style>
      </dgm:prSet>
      <dgm:spPr/>
      <dgm:t>
        <a:bodyPr/>
        <a:lstStyle/>
        <a:p>
          <a:endParaRPr lang="en-US"/>
        </a:p>
      </dgm:t>
    </dgm:pt>
    <dgm:pt modelId="{D6274F7C-8609-4C5D-961F-C6E6CDBFF488}">
      <dgm:prSet phldrT="[Text]" custT="1"/>
      <dgm:spPr/>
      <dgm:t>
        <a:bodyPr/>
        <a:lstStyle/>
        <a:p>
          <a:r>
            <a:rPr lang="en-IN" sz="1600" b="0" dirty="0" smtClean="0">
              <a:solidFill>
                <a:schemeClr val="bg1"/>
              </a:solidFill>
            </a:rPr>
            <a:t>Board to Issue letter to PU Unit for  Consent of Reviewer.  </a:t>
          </a:r>
          <a:endParaRPr lang="en-US" sz="1600" b="0" dirty="0">
            <a:solidFill>
              <a:schemeClr val="bg1"/>
            </a:solidFill>
          </a:endParaRPr>
        </a:p>
      </dgm:t>
    </dgm:pt>
    <dgm:pt modelId="{1F3D35A7-9CEB-4838-94AC-C96FD5E5B463}" type="parTrans" cxnId="{76F8F715-8C21-4594-A0F9-DD1F246899D7}">
      <dgm:prSet/>
      <dgm:spPr/>
      <dgm:t>
        <a:bodyPr/>
        <a:lstStyle/>
        <a:p>
          <a:endParaRPr lang="en-US"/>
        </a:p>
      </dgm:t>
    </dgm:pt>
    <dgm:pt modelId="{97A69C98-3CE6-4540-9F71-351A794A9322}" type="sibTrans" cxnId="{76F8F715-8C21-4594-A0F9-DD1F246899D7}">
      <dgm:prSet/>
      <dgm:spPr/>
      <dgm:t>
        <a:bodyPr/>
        <a:lstStyle/>
        <a:p>
          <a:endParaRPr lang="en-US"/>
        </a:p>
      </dgm:t>
    </dgm:pt>
    <dgm:pt modelId="{7FC03963-6C2A-4672-B69E-002D79302FA1}" type="pres">
      <dgm:prSet presAssocID="{1FA0A04C-84B1-411C-AEE0-31F893B8C630}" presName="Name0" presStyleCnt="0">
        <dgm:presLayoutVars>
          <dgm:dir/>
          <dgm:resizeHandles val="exact"/>
        </dgm:presLayoutVars>
      </dgm:prSet>
      <dgm:spPr/>
    </dgm:pt>
    <dgm:pt modelId="{E9C5130C-D278-4B10-BD48-0971F7A79EB4}" type="pres">
      <dgm:prSet presAssocID="{25EEFE4D-FAE1-4F00-BDD5-DA30F5D76E81}" presName="node" presStyleLbl="node1" presStyleIdx="0" presStyleCnt="3" custScaleX="101855" custScaleY="86041" custLinFactNeighborX="22814" custLinFactNeighborY="5664">
        <dgm:presLayoutVars>
          <dgm:bulletEnabled val="1"/>
        </dgm:presLayoutVars>
      </dgm:prSet>
      <dgm:spPr>
        <a:prstGeom prst="ellipse">
          <a:avLst/>
        </a:prstGeom>
      </dgm:spPr>
      <dgm:t>
        <a:bodyPr/>
        <a:lstStyle/>
        <a:p>
          <a:endParaRPr lang="en-US"/>
        </a:p>
      </dgm:t>
    </dgm:pt>
    <dgm:pt modelId="{40710FEC-E74D-4B2A-8431-6BE78D352C5F}" type="pres">
      <dgm:prSet presAssocID="{41A81BB4-B3D1-4505-95D8-C92635850AA4}" presName="sibTrans" presStyleLbl="sibTrans2D1" presStyleIdx="0" presStyleCnt="2" custFlipHor="1"/>
      <dgm:spPr/>
      <dgm:t>
        <a:bodyPr/>
        <a:lstStyle/>
        <a:p>
          <a:endParaRPr lang="en-US"/>
        </a:p>
      </dgm:t>
    </dgm:pt>
    <dgm:pt modelId="{DE16E0DA-6600-4938-94DC-48D58DA23521}" type="pres">
      <dgm:prSet presAssocID="{41A81BB4-B3D1-4505-95D8-C92635850AA4}" presName="connectorText" presStyleLbl="sibTrans2D1" presStyleIdx="0" presStyleCnt="2"/>
      <dgm:spPr/>
      <dgm:t>
        <a:bodyPr/>
        <a:lstStyle/>
        <a:p>
          <a:endParaRPr lang="en-US"/>
        </a:p>
      </dgm:t>
    </dgm:pt>
    <dgm:pt modelId="{A2000494-712C-427E-8BFE-AFEA58D4E2DD}" type="pres">
      <dgm:prSet presAssocID="{E838B84E-9991-489D-A8A3-E10E96E39AF8}" presName="node" presStyleLbl="node1" presStyleIdx="1" presStyleCnt="3" custScaleX="108971" custScaleY="88314" custLinFactNeighborX="24694" custLinFactNeighborY="9909">
        <dgm:presLayoutVars>
          <dgm:bulletEnabled val="1"/>
        </dgm:presLayoutVars>
      </dgm:prSet>
      <dgm:spPr>
        <a:prstGeom prst="ellipse">
          <a:avLst/>
        </a:prstGeom>
      </dgm:spPr>
      <dgm:t>
        <a:bodyPr/>
        <a:lstStyle/>
        <a:p>
          <a:endParaRPr lang="en-US"/>
        </a:p>
      </dgm:t>
    </dgm:pt>
    <dgm:pt modelId="{FD45AE6A-FE62-4B89-91D6-FB669E38C539}" type="pres">
      <dgm:prSet presAssocID="{AE50A2AA-D04D-4E24-8B80-E7453F96102A}" presName="sibTrans" presStyleLbl="sibTrans2D1" presStyleIdx="1" presStyleCnt="2" custFlipHor="1"/>
      <dgm:spPr/>
      <dgm:t>
        <a:bodyPr/>
        <a:lstStyle/>
        <a:p>
          <a:endParaRPr lang="en-US"/>
        </a:p>
      </dgm:t>
    </dgm:pt>
    <dgm:pt modelId="{DF090A97-07C7-4BF7-A5AA-24818470A52C}" type="pres">
      <dgm:prSet presAssocID="{AE50A2AA-D04D-4E24-8B80-E7453F96102A}" presName="connectorText" presStyleLbl="sibTrans2D1" presStyleIdx="1" presStyleCnt="2"/>
      <dgm:spPr/>
      <dgm:t>
        <a:bodyPr/>
        <a:lstStyle/>
        <a:p>
          <a:endParaRPr lang="en-US"/>
        </a:p>
      </dgm:t>
    </dgm:pt>
    <dgm:pt modelId="{4CE09A69-58A5-43B0-B3DF-291550BA2331}" type="pres">
      <dgm:prSet presAssocID="{D6274F7C-8609-4C5D-961F-C6E6CDBFF488}" presName="node" presStyleLbl="node1" presStyleIdx="2" presStyleCnt="3" custScaleY="92715" custLinFactNeighborX="16578" custLinFactNeighborY="18170">
        <dgm:presLayoutVars>
          <dgm:bulletEnabled val="1"/>
        </dgm:presLayoutVars>
      </dgm:prSet>
      <dgm:spPr>
        <a:prstGeom prst="ellipse">
          <a:avLst/>
        </a:prstGeom>
      </dgm:spPr>
      <dgm:t>
        <a:bodyPr/>
        <a:lstStyle/>
        <a:p>
          <a:endParaRPr lang="en-US"/>
        </a:p>
      </dgm:t>
    </dgm:pt>
  </dgm:ptLst>
  <dgm:cxnLst>
    <dgm:cxn modelId="{A4001EDF-D939-457E-9B04-58DBE1C86ED3}" type="presOf" srcId="{AE50A2AA-D04D-4E24-8B80-E7453F96102A}" destId="{DF090A97-07C7-4BF7-A5AA-24818470A52C}" srcOrd="1" destOrd="0" presId="urn:microsoft.com/office/officeart/2005/8/layout/process1"/>
    <dgm:cxn modelId="{9BDC088B-4CAE-4D59-9129-0EB03129E5CD}" type="presOf" srcId="{E838B84E-9991-489D-A8A3-E10E96E39AF8}" destId="{A2000494-712C-427E-8BFE-AFEA58D4E2DD}" srcOrd="0" destOrd="0" presId="urn:microsoft.com/office/officeart/2005/8/layout/process1"/>
    <dgm:cxn modelId="{5DB9EF95-EAFD-45FA-9A46-F97678C65762}" type="presOf" srcId="{D6274F7C-8609-4C5D-961F-C6E6CDBFF488}" destId="{4CE09A69-58A5-43B0-B3DF-291550BA2331}" srcOrd="0" destOrd="0" presId="urn:microsoft.com/office/officeart/2005/8/layout/process1"/>
    <dgm:cxn modelId="{C5749C78-ADE5-46A3-92D1-831173DC2A06}" type="presOf" srcId="{41A81BB4-B3D1-4505-95D8-C92635850AA4}" destId="{40710FEC-E74D-4B2A-8431-6BE78D352C5F}" srcOrd="0" destOrd="0" presId="urn:microsoft.com/office/officeart/2005/8/layout/process1"/>
    <dgm:cxn modelId="{4F0D339B-DD2F-46DB-964A-7982CE512315}" srcId="{1FA0A04C-84B1-411C-AEE0-31F893B8C630}" destId="{E838B84E-9991-489D-A8A3-E10E96E39AF8}" srcOrd="1" destOrd="0" parTransId="{5ACE1985-FD68-4788-A494-C5B14E532C98}" sibTransId="{AE50A2AA-D04D-4E24-8B80-E7453F96102A}"/>
    <dgm:cxn modelId="{A74A1230-3261-470F-8D7E-839D023FCE8D}" type="presOf" srcId="{41A81BB4-B3D1-4505-95D8-C92635850AA4}" destId="{DE16E0DA-6600-4938-94DC-48D58DA23521}" srcOrd="1" destOrd="0" presId="urn:microsoft.com/office/officeart/2005/8/layout/process1"/>
    <dgm:cxn modelId="{48AD641C-1E6E-4CA7-A234-C8A3064A9218}" type="presOf" srcId="{25EEFE4D-FAE1-4F00-BDD5-DA30F5D76E81}" destId="{E9C5130C-D278-4B10-BD48-0971F7A79EB4}" srcOrd="0" destOrd="0" presId="urn:microsoft.com/office/officeart/2005/8/layout/process1"/>
    <dgm:cxn modelId="{2A6A131E-E519-447A-B218-1CE8DFC01CF5}" type="presOf" srcId="{1FA0A04C-84B1-411C-AEE0-31F893B8C630}" destId="{7FC03963-6C2A-4672-B69E-002D79302FA1}" srcOrd="0" destOrd="0" presId="urn:microsoft.com/office/officeart/2005/8/layout/process1"/>
    <dgm:cxn modelId="{95117D28-A5E3-4AC1-8336-AE6FBB5FDC5F}" type="presOf" srcId="{AE50A2AA-D04D-4E24-8B80-E7453F96102A}" destId="{FD45AE6A-FE62-4B89-91D6-FB669E38C539}" srcOrd="0" destOrd="0" presId="urn:microsoft.com/office/officeart/2005/8/layout/process1"/>
    <dgm:cxn modelId="{76F8F715-8C21-4594-A0F9-DD1F246899D7}" srcId="{1FA0A04C-84B1-411C-AEE0-31F893B8C630}" destId="{D6274F7C-8609-4C5D-961F-C6E6CDBFF488}" srcOrd="2" destOrd="0" parTransId="{1F3D35A7-9CEB-4838-94AC-C96FD5E5B463}" sibTransId="{97A69C98-3CE6-4540-9F71-351A794A9322}"/>
    <dgm:cxn modelId="{A16605D6-9CE0-4C97-86BE-7A96F3D24F43}" srcId="{1FA0A04C-84B1-411C-AEE0-31F893B8C630}" destId="{25EEFE4D-FAE1-4F00-BDD5-DA30F5D76E81}" srcOrd="0" destOrd="0" parTransId="{735BA60C-B131-4D2A-8DDB-9DC0D716372D}" sibTransId="{41A81BB4-B3D1-4505-95D8-C92635850AA4}"/>
    <dgm:cxn modelId="{71BAB957-8759-4B18-9855-15518643141A}" type="presParOf" srcId="{7FC03963-6C2A-4672-B69E-002D79302FA1}" destId="{E9C5130C-D278-4B10-BD48-0971F7A79EB4}" srcOrd="0" destOrd="0" presId="urn:microsoft.com/office/officeart/2005/8/layout/process1"/>
    <dgm:cxn modelId="{C0805FB9-ED29-4B0E-9441-A3E4CA169045}" type="presParOf" srcId="{7FC03963-6C2A-4672-B69E-002D79302FA1}" destId="{40710FEC-E74D-4B2A-8431-6BE78D352C5F}" srcOrd="1" destOrd="0" presId="urn:microsoft.com/office/officeart/2005/8/layout/process1"/>
    <dgm:cxn modelId="{CFE4254B-E550-4132-B483-10AB53E9DCF8}" type="presParOf" srcId="{40710FEC-E74D-4B2A-8431-6BE78D352C5F}" destId="{DE16E0DA-6600-4938-94DC-48D58DA23521}" srcOrd="0" destOrd="0" presId="urn:microsoft.com/office/officeart/2005/8/layout/process1"/>
    <dgm:cxn modelId="{4BBFC68B-6739-4B3D-993B-53522915AF6E}" type="presParOf" srcId="{7FC03963-6C2A-4672-B69E-002D79302FA1}" destId="{A2000494-712C-427E-8BFE-AFEA58D4E2DD}" srcOrd="2" destOrd="0" presId="urn:microsoft.com/office/officeart/2005/8/layout/process1"/>
    <dgm:cxn modelId="{A59E80AB-BF88-4E09-B98A-8BCB85390678}" type="presParOf" srcId="{7FC03963-6C2A-4672-B69E-002D79302FA1}" destId="{FD45AE6A-FE62-4B89-91D6-FB669E38C539}" srcOrd="3" destOrd="0" presId="urn:microsoft.com/office/officeart/2005/8/layout/process1"/>
    <dgm:cxn modelId="{586B7271-C7FB-4249-A5E0-63EE01A965D2}" type="presParOf" srcId="{FD45AE6A-FE62-4B89-91D6-FB669E38C539}" destId="{DF090A97-07C7-4BF7-A5AA-24818470A52C}" srcOrd="0" destOrd="0" presId="urn:microsoft.com/office/officeart/2005/8/layout/process1"/>
    <dgm:cxn modelId="{0C5AD68B-0BE6-4A13-9083-B2C84FE0E8D8}" type="presParOf" srcId="{7FC03963-6C2A-4672-B69E-002D79302FA1}" destId="{4CE09A69-58A5-43B0-B3DF-291550BA2331}" srcOrd="4" destOrd="0" presId="urn:microsoft.com/office/officeart/2005/8/layout/process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1AC03E4D-4141-4B0E-9D5E-F01F28727112}" type="doc">
      <dgm:prSet loTypeId="urn:microsoft.com/office/officeart/2005/8/layout/process1" loCatId="process" qsTypeId="urn:microsoft.com/office/officeart/2005/8/quickstyle/simple1" qsCatId="simple" csTypeId="urn:microsoft.com/office/officeart/2005/8/colors/accent1_2" csCatId="accent1" phldr="1"/>
      <dgm:spPr/>
    </dgm:pt>
    <dgm:pt modelId="{401A358C-43F9-4813-A7DE-3DAE56A0F8D4}">
      <dgm:prSet phldrT="[Text]"/>
      <dgm:spPr/>
      <dgm:t>
        <a:bodyPr/>
        <a:lstStyle/>
        <a:p>
          <a:r>
            <a:rPr lang="en-US" dirty="0" smtClean="0"/>
            <a:t>Peer Review Procedure</a:t>
          </a:r>
          <a:endParaRPr lang="en-US" dirty="0"/>
        </a:p>
      </dgm:t>
    </dgm:pt>
    <dgm:pt modelId="{7F3CE009-9023-4D15-AAB9-DA38337BDFC9}" type="parTrans" cxnId="{0BA00F4B-5B39-4D49-B261-26639E36126A}">
      <dgm:prSet/>
      <dgm:spPr/>
      <dgm:t>
        <a:bodyPr/>
        <a:lstStyle/>
        <a:p>
          <a:endParaRPr lang="en-US"/>
        </a:p>
      </dgm:t>
    </dgm:pt>
    <dgm:pt modelId="{3236E2E4-14EE-429C-A18C-DD4E6EF48C7E}" type="sibTrans" cxnId="{0BA00F4B-5B39-4D49-B261-26639E36126A}">
      <dgm:prSet>
        <dgm:style>
          <a:lnRef idx="1">
            <a:schemeClr val="dk1"/>
          </a:lnRef>
          <a:fillRef idx="3">
            <a:schemeClr val="dk1"/>
          </a:fillRef>
          <a:effectRef idx="2">
            <a:schemeClr val="dk1"/>
          </a:effectRef>
          <a:fontRef idx="minor">
            <a:schemeClr val="lt1"/>
          </a:fontRef>
        </dgm:style>
      </dgm:prSet>
      <dgm:spPr/>
      <dgm:t>
        <a:bodyPr/>
        <a:lstStyle/>
        <a:p>
          <a:endParaRPr lang="en-US"/>
        </a:p>
      </dgm:t>
    </dgm:pt>
    <dgm:pt modelId="{9276A962-5D2A-4195-B0A2-A28A09452897}">
      <dgm:prSet phldrT="[Text]"/>
      <dgm:spPr/>
      <dgm:t>
        <a:bodyPr/>
        <a:lstStyle/>
        <a:p>
          <a:r>
            <a:rPr lang="en-US" dirty="0" smtClean="0">
              <a:solidFill>
                <a:schemeClr val="bg1"/>
              </a:solidFill>
            </a:rPr>
            <a:t>Obligation of Practice Unit-</a:t>
          </a:r>
          <a:r>
            <a:rPr lang="en-IN" dirty="0" smtClean="0">
              <a:solidFill>
                <a:schemeClr val="bg1"/>
              </a:solidFill>
            </a:rPr>
            <a:t>PU to give the choice of the reviewer within 10 days</a:t>
          </a:r>
          <a:endParaRPr lang="en-US" dirty="0">
            <a:solidFill>
              <a:schemeClr val="bg1"/>
            </a:solidFill>
          </a:endParaRPr>
        </a:p>
      </dgm:t>
    </dgm:pt>
    <dgm:pt modelId="{391B7C3C-EC6A-4A43-BB81-1C1E2542B173}" type="parTrans" cxnId="{7F6204FB-9EF2-470F-9D6A-727E7BFB7BFD}">
      <dgm:prSet/>
      <dgm:spPr/>
      <dgm:t>
        <a:bodyPr/>
        <a:lstStyle/>
        <a:p>
          <a:endParaRPr lang="en-US"/>
        </a:p>
      </dgm:t>
    </dgm:pt>
    <dgm:pt modelId="{B5D68709-CFE7-45A9-9299-64CA0D39CE59}" type="sibTrans" cxnId="{7F6204FB-9EF2-470F-9D6A-727E7BFB7BFD}">
      <dgm:prSet>
        <dgm:style>
          <a:lnRef idx="1">
            <a:schemeClr val="dk1"/>
          </a:lnRef>
          <a:fillRef idx="3">
            <a:schemeClr val="dk1"/>
          </a:fillRef>
          <a:effectRef idx="2">
            <a:schemeClr val="dk1"/>
          </a:effectRef>
          <a:fontRef idx="minor">
            <a:schemeClr val="lt1"/>
          </a:fontRef>
        </dgm:style>
      </dgm:prSet>
      <dgm:spPr/>
      <dgm:t>
        <a:bodyPr/>
        <a:lstStyle/>
        <a:p>
          <a:endParaRPr lang="en-US"/>
        </a:p>
      </dgm:t>
    </dgm:pt>
    <dgm:pt modelId="{4DB8B942-172C-48B4-874E-2F072DDFE02D}">
      <dgm:prSet phldrT="[Text]" custT="1"/>
      <dgm:spPr/>
      <dgm:t>
        <a:bodyPr/>
        <a:lstStyle/>
        <a:p>
          <a:r>
            <a:rPr lang="en-US" sz="1600" dirty="0" smtClean="0">
              <a:solidFill>
                <a:schemeClr val="bg1"/>
              </a:solidFill>
            </a:rPr>
            <a:t>Furnishing of </a:t>
          </a:r>
          <a:r>
            <a:rPr lang="en-US" sz="1600" b="1" dirty="0" smtClean="0">
              <a:solidFill>
                <a:schemeClr val="bg1"/>
              </a:solidFill>
            </a:rPr>
            <a:t>Declaration for level confirmation,  </a:t>
          </a:r>
          <a:r>
            <a:rPr lang="en-US" sz="1600" dirty="0" smtClean="0">
              <a:solidFill>
                <a:schemeClr val="bg1"/>
              </a:solidFill>
            </a:rPr>
            <a:t>Questionnaire and Other Documents</a:t>
          </a:r>
          <a:r>
            <a:rPr lang="en-US" sz="1000" dirty="0" smtClean="0">
              <a:solidFill>
                <a:schemeClr val="bg1"/>
              </a:solidFill>
            </a:rPr>
            <a:t>.</a:t>
          </a:r>
          <a:endParaRPr lang="en-US" sz="1000" b="1" dirty="0">
            <a:solidFill>
              <a:schemeClr val="bg1"/>
            </a:solidFill>
          </a:endParaRPr>
        </a:p>
      </dgm:t>
    </dgm:pt>
    <dgm:pt modelId="{4FED4013-EAE4-4336-94B9-FBC0C57AB0F5}" type="parTrans" cxnId="{2523EC64-300C-4A88-9EB3-E94C0E30B1A1}">
      <dgm:prSet/>
      <dgm:spPr/>
      <dgm:t>
        <a:bodyPr/>
        <a:lstStyle/>
        <a:p>
          <a:endParaRPr lang="en-US"/>
        </a:p>
      </dgm:t>
    </dgm:pt>
    <dgm:pt modelId="{08DCF6F8-1892-4118-B354-56D0C3EC7942}" type="sibTrans" cxnId="{2523EC64-300C-4A88-9EB3-E94C0E30B1A1}">
      <dgm:prSet/>
      <dgm:spPr/>
      <dgm:t>
        <a:bodyPr/>
        <a:lstStyle/>
        <a:p>
          <a:endParaRPr lang="en-US"/>
        </a:p>
      </dgm:t>
    </dgm:pt>
    <dgm:pt modelId="{7B8EA5F3-4A7B-4C66-90EC-A671631AA692}" type="pres">
      <dgm:prSet presAssocID="{1AC03E4D-4141-4B0E-9D5E-F01F28727112}" presName="Name0" presStyleCnt="0">
        <dgm:presLayoutVars>
          <dgm:dir/>
          <dgm:resizeHandles val="exact"/>
        </dgm:presLayoutVars>
      </dgm:prSet>
      <dgm:spPr/>
    </dgm:pt>
    <dgm:pt modelId="{956B60C9-2EA3-4174-96A3-5723AB595D54}" type="pres">
      <dgm:prSet presAssocID="{401A358C-43F9-4813-A7DE-3DAE56A0F8D4}" presName="node" presStyleLbl="node1" presStyleIdx="0" presStyleCnt="3" custScaleY="102265" custLinFactNeighborX="9392" custLinFactNeighborY="15523">
        <dgm:presLayoutVars>
          <dgm:bulletEnabled val="1"/>
        </dgm:presLayoutVars>
      </dgm:prSet>
      <dgm:spPr>
        <a:prstGeom prst="ellipse">
          <a:avLst/>
        </a:prstGeom>
      </dgm:spPr>
      <dgm:t>
        <a:bodyPr/>
        <a:lstStyle/>
        <a:p>
          <a:endParaRPr lang="en-US"/>
        </a:p>
      </dgm:t>
    </dgm:pt>
    <dgm:pt modelId="{563E5EBE-6D17-41A4-B957-BA3509DD3D10}" type="pres">
      <dgm:prSet presAssocID="{3236E2E4-14EE-429C-A18C-DD4E6EF48C7E}" presName="sibTrans" presStyleLbl="sibTrans2D1" presStyleIdx="0" presStyleCnt="2"/>
      <dgm:spPr/>
      <dgm:t>
        <a:bodyPr/>
        <a:lstStyle/>
        <a:p>
          <a:endParaRPr lang="en-US"/>
        </a:p>
      </dgm:t>
    </dgm:pt>
    <dgm:pt modelId="{D0BED53A-F2F7-451A-A8E7-2C56F2734AD7}" type="pres">
      <dgm:prSet presAssocID="{3236E2E4-14EE-429C-A18C-DD4E6EF48C7E}" presName="connectorText" presStyleLbl="sibTrans2D1" presStyleIdx="0" presStyleCnt="2"/>
      <dgm:spPr/>
      <dgm:t>
        <a:bodyPr/>
        <a:lstStyle/>
        <a:p>
          <a:endParaRPr lang="en-US"/>
        </a:p>
      </dgm:t>
    </dgm:pt>
    <dgm:pt modelId="{1D0F343E-FC62-4860-B0A9-56AE9F1CC738}" type="pres">
      <dgm:prSet presAssocID="{9276A962-5D2A-4195-B0A2-A28A09452897}" presName="node" presStyleLbl="node1" presStyleIdx="1" presStyleCnt="3" custScaleY="102265" custLinFactNeighborX="-4773" custLinFactNeighborY="20120">
        <dgm:presLayoutVars>
          <dgm:bulletEnabled val="1"/>
        </dgm:presLayoutVars>
      </dgm:prSet>
      <dgm:spPr>
        <a:prstGeom prst="ellipse">
          <a:avLst/>
        </a:prstGeom>
      </dgm:spPr>
      <dgm:t>
        <a:bodyPr/>
        <a:lstStyle/>
        <a:p>
          <a:endParaRPr lang="en-US"/>
        </a:p>
      </dgm:t>
    </dgm:pt>
    <dgm:pt modelId="{91749DC9-FBDC-4FFD-8E0F-65EA4D77AE70}" type="pres">
      <dgm:prSet presAssocID="{B5D68709-CFE7-45A9-9299-64CA0D39CE59}" presName="sibTrans" presStyleLbl="sibTrans2D1" presStyleIdx="1" presStyleCnt="2"/>
      <dgm:spPr/>
      <dgm:t>
        <a:bodyPr/>
        <a:lstStyle/>
        <a:p>
          <a:endParaRPr lang="en-US"/>
        </a:p>
      </dgm:t>
    </dgm:pt>
    <dgm:pt modelId="{B7E35CAA-D083-4BEC-A7EF-94FD089F6E14}" type="pres">
      <dgm:prSet presAssocID="{B5D68709-CFE7-45A9-9299-64CA0D39CE59}" presName="connectorText" presStyleLbl="sibTrans2D1" presStyleIdx="1" presStyleCnt="2"/>
      <dgm:spPr/>
      <dgm:t>
        <a:bodyPr/>
        <a:lstStyle/>
        <a:p>
          <a:endParaRPr lang="en-US"/>
        </a:p>
      </dgm:t>
    </dgm:pt>
    <dgm:pt modelId="{AE93CC71-147F-434C-8547-450DCC991338}" type="pres">
      <dgm:prSet presAssocID="{4DB8B942-172C-48B4-874E-2F072DDFE02D}" presName="node" presStyleLbl="node1" presStyleIdx="2" presStyleCnt="3" custLinFactNeighborX="-13959" custLinFactNeighborY="20215">
        <dgm:presLayoutVars>
          <dgm:bulletEnabled val="1"/>
        </dgm:presLayoutVars>
      </dgm:prSet>
      <dgm:spPr>
        <a:prstGeom prst="ellipse">
          <a:avLst/>
        </a:prstGeom>
      </dgm:spPr>
      <dgm:t>
        <a:bodyPr/>
        <a:lstStyle/>
        <a:p>
          <a:endParaRPr lang="en-US"/>
        </a:p>
      </dgm:t>
    </dgm:pt>
  </dgm:ptLst>
  <dgm:cxnLst>
    <dgm:cxn modelId="{C343A566-F393-4213-BADC-9F380A6579A9}" type="presOf" srcId="{9276A962-5D2A-4195-B0A2-A28A09452897}" destId="{1D0F343E-FC62-4860-B0A9-56AE9F1CC738}" srcOrd="0" destOrd="0" presId="urn:microsoft.com/office/officeart/2005/8/layout/process1"/>
    <dgm:cxn modelId="{499D7A04-9D13-46B0-AC56-D40421A86D06}" type="presOf" srcId="{3236E2E4-14EE-429C-A18C-DD4E6EF48C7E}" destId="{D0BED53A-F2F7-451A-A8E7-2C56F2734AD7}" srcOrd="1" destOrd="0" presId="urn:microsoft.com/office/officeart/2005/8/layout/process1"/>
    <dgm:cxn modelId="{2523EC64-300C-4A88-9EB3-E94C0E30B1A1}" srcId="{1AC03E4D-4141-4B0E-9D5E-F01F28727112}" destId="{4DB8B942-172C-48B4-874E-2F072DDFE02D}" srcOrd="2" destOrd="0" parTransId="{4FED4013-EAE4-4336-94B9-FBC0C57AB0F5}" sibTransId="{08DCF6F8-1892-4118-B354-56D0C3EC7942}"/>
    <dgm:cxn modelId="{2E15D875-7AA7-46C9-B520-1117BBE0156E}" type="presOf" srcId="{3236E2E4-14EE-429C-A18C-DD4E6EF48C7E}" destId="{563E5EBE-6D17-41A4-B957-BA3509DD3D10}" srcOrd="0" destOrd="0" presId="urn:microsoft.com/office/officeart/2005/8/layout/process1"/>
    <dgm:cxn modelId="{0B9D13C7-7221-4854-9103-127581876400}" type="presOf" srcId="{401A358C-43F9-4813-A7DE-3DAE56A0F8D4}" destId="{956B60C9-2EA3-4174-96A3-5723AB595D54}" srcOrd="0" destOrd="0" presId="urn:microsoft.com/office/officeart/2005/8/layout/process1"/>
    <dgm:cxn modelId="{70EA8BC2-7323-4C47-B6BB-BFB6CC865F4E}" type="presOf" srcId="{B5D68709-CFE7-45A9-9299-64CA0D39CE59}" destId="{91749DC9-FBDC-4FFD-8E0F-65EA4D77AE70}" srcOrd="0" destOrd="0" presId="urn:microsoft.com/office/officeart/2005/8/layout/process1"/>
    <dgm:cxn modelId="{BE4CF824-02CA-42CB-A966-A588EE8512D1}" type="presOf" srcId="{1AC03E4D-4141-4B0E-9D5E-F01F28727112}" destId="{7B8EA5F3-4A7B-4C66-90EC-A671631AA692}" srcOrd="0" destOrd="0" presId="urn:microsoft.com/office/officeart/2005/8/layout/process1"/>
    <dgm:cxn modelId="{0BA00F4B-5B39-4D49-B261-26639E36126A}" srcId="{1AC03E4D-4141-4B0E-9D5E-F01F28727112}" destId="{401A358C-43F9-4813-A7DE-3DAE56A0F8D4}" srcOrd="0" destOrd="0" parTransId="{7F3CE009-9023-4D15-AAB9-DA38337BDFC9}" sibTransId="{3236E2E4-14EE-429C-A18C-DD4E6EF48C7E}"/>
    <dgm:cxn modelId="{7F6204FB-9EF2-470F-9D6A-727E7BFB7BFD}" srcId="{1AC03E4D-4141-4B0E-9D5E-F01F28727112}" destId="{9276A962-5D2A-4195-B0A2-A28A09452897}" srcOrd="1" destOrd="0" parTransId="{391B7C3C-EC6A-4A43-BB81-1C1E2542B173}" sibTransId="{B5D68709-CFE7-45A9-9299-64CA0D39CE59}"/>
    <dgm:cxn modelId="{183C25AB-677D-4541-B70E-66F88D91AC0F}" type="presOf" srcId="{4DB8B942-172C-48B4-874E-2F072DDFE02D}" destId="{AE93CC71-147F-434C-8547-450DCC991338}" srcOrd="0" destOrd="0" presId="urn:microsoft.com/office/officeart/2005/8/layout/process1"/>
    <dgm:cxn modelId="{F20708B9-5F15-4739-9129-89AE00AB26E4}" type="presOf" srcId="{B5D68709-CFE7-45A9-9299-64CA0D39CE59}" destId="{B7E35CAA-D083-4BEC-A7EF-94FD089F6E14}" srcOrd="1" destOrd="0" presId="urn:microsoft.com/office/officeart/2005/8/layout/process1"/>
    <dgm:cxn modelId="{D8680DF9-3AC3-44E5-AAF4-F9BF62A939EC}" type="presParOf" srcId="{7B8EA5F3-4A7B-4C66-90EC-A671631AA692}" destId="{956B60C9-2EA3-4174-96A3-5723AB595D54}" srcOrd="0" destOrd="0" presId="urn:microsoft.com/office/officeart/2005/8/layout/process1"/>
    <dgm:cxn modelId="{6C14F55A-E2CE-4B02-8061-4CB98E7CB81A}" type="presParOf" srcId="{7B8EA5F3-4A7B-4C66-90EC-A671631AA692}" destId="{563E5EBE-6D17-41A4-B957-BA3509DD3D10}" srcOrd="1" destOrd="0" presId="urn:microsoft.com/office/officeart/2005/8/layout/process1"/>
    <dgm:cxn modelId="{D473D7CC-FB9A-475F-BF77-EAACC6FBA232}" type="presParOf" srcId="{563E5EBE-6D17-41A4-B957-BA3509DD3D10}" destId="{D0BED53A-F2F7-451A-A8E7-2C56F2734AD7}" srcOrd="0" destOrd="0" presId="urn:microsoft.com/office/officeart/2005/8/layout/process1"/>
    <dgm:cxn modelId="{DD82481F-E53D-4DFF-AF59-E63A9B31EBFC}" type="presParOf" srcId="{7B8EA5F3-4A7B-4C66-90EC-A671631AA692}" destId="{1D0F343E-FC62-4860-B0A9-56AE9F1CC738}" srcOrd="2" destOrd="0" presId="urn:microsoft.com/office/officeart/2005/8/layout/process1"/>
    <dgm:cxn modelId="{41347913-774E-4817-94D5-DC18EC0A8E87}" type="presParOf" srcId="{7B8EA5F3-4A7B-4C66-90EC-A671631AA692}" destId="{91749DC9-FBDC-4FFD-8E0F-65EA4D77AE70}" srcOrd="3" destOrd="0" presId="urn:microsoft.com/office/officeart/2005/8/layout/process1"/>
    <dgm:cxn modelId="{8C3F20D6-68BD-49F0-8CF5-2ADE5761C5E8}" type="presParOf" srcId="{91749DC9-FBDC-4FFD-8E0F-65EA4D77AE70}" destId="{B7E35CAA-D083-4BEC-A7EF-94FD089F6E14}" srcOrd="0" destOrd="0" presId="urn:microsoft.com/office/officeart/2005/8/layout/process1"/>
    <dgm:cxn modelId="{186411C7-0E7B-4126-9BCB-EF25C9C60C1D}" type="presParOf" srcId="{7B8EA5F3-4A7B-4C66-90EC-A671631AA692}" destId="{AE93CC71-147F-434C-8547-450DCC991338}" srcOrd="4" destOrd="0" presId="urn:microsoft.com/office/officeart/2005/8/layout/process1"/>
  </dgm:cxnLst>
  <dgm:bg/>
  <dgm:whole/>
  <dgm:extLst>
    <a:ext uri="http://schemas.microsoft.com/office/drawing/2008/diagram">
      <dsp:dataModelExt xmlns:dsp="http://schemas.microsoft.com/office/drawing/2008/diagram" xmlns="" relId="rId11" minVer="http://schemas.openxmlformats.org/drawingml/2006/diagram"/>
    </a:ext>
  </dgm:extLst>
</dgm:dataModel>
</file>

<file path=ppt/diagrams/data3.xml><?xml version="1.0" encoding="utf-8"?>
<dgm:dataModel xmlns:dgm="http://schemas.openxmlformats.org/drawingml/2006/diagram" xmlns:a="http://schemas.openxmlformats.org/drawingml/2006/main">
  <dgm:ptLst>
    <dgm:pt modelId="{6C7F2C4B-B91E-4552-B090-C25664B666E7}" type="doc">
      <dgm:prSet loTypeId="urn:microsoft.com/office/officeart/2005/8/layout/process1" loCatId="process" qsTypeId="urn:microsoft.com/office/officeart/2005/8/quickstyle/simple1" qsCatId="simple" csTypeId="urn:microsoft.com/office/officeart/2005/8/colors/accent1_2" csCatId="accent1" phldr="1"/>
      <dgm:spPr/>
    </dgm:pt>
    <dgm:pt modelId="{EC0B1CBA-D2CB-4F44-B88B-CDF438DDA416}">
      <dgm:prSet phldrT="[Text]" custT="1"/>
      <dgm:spPr/>
      <dgm:t>
        <a:bodyPr/>
        <a:lstStyle/>
        <a:p>
          <a:r>
            <a:rPr lang="en-US" sz="2000" dirty="0" smtClean="0"/>
            <a:t>Explain Observations and Assist resolve queries</a:t>
          </a:r>
          <a:endParaRPr lang="en-US" sz="2000" dirty="0"/>
        </a:p>
      </dgm:t>
    </dgm:pt>
    <dgm:pt modelId="{CBFC7FDA-D778-46D7-B98C-A53AA5508D16}" type="parTrans" cxnId="{1F4C6828-A500-4472-8927-31BBB44F63EA}">
      <dgm:prSet/>
      <dgm:spPr/>
      <dgm:t>
        <a:bodyPr/>
        <a:lstStyle/>
        <a:p>
          <a:endParaRPr lang="en-US"/>
        </a:p>
      </dgm:t>
    </dgm:pt>
    <dgm:pt modelId="{0EBC6079-F845-4CC5-94CC-E69FC7CAD0A8}" type="sibTrans" cxnId="{1F4C6828-A500-4472-8927-31BBB44F63EA}">
      <dgm:prSet>
        <dgm:style>
          <a:lnRef idx="1">
            <a:schemeClr val="dk1"/>
          </a:lnRef>
          <a:fillRef idx="3">
            <a:schemeClr val="dk1"/>
          </a:fillRef>
          <a:effectRef idx="2">
            <a:schemeClr val="dk1"/>
          </a:effectRef>
          <a:fontRef idx="minor">
            <a:schemeClr val="lt1"/>
          </a:fontRef>
        </dgm:style>
      </dgm:prSet>
      <dgm:spPr/>
      <dgm:t>
        <a:bodyPr/>
        <a:lstStyle/>
        <a:p>
          <a:endParaRPr lang="en-US"/>
        </a:p>
      </dgm:t>
    </dgm:pt>
    <dgm:pt modelId="{2B08FD76-0F32-41CE-A114-E86C9BFBCDC1}">
      <dgm:prSet phldrT="[Text]" custT="1"/>
      <dgm:spPr/>
      <dgm:t>
        <a:bodyPr/>
        <a:lstStyle/>
        <a:p>
          <a:r>
            <a:rPr lang="en-US" sz="2000" dirty="0" smtClean="0">
              <a:solidFill>
                <a:schemeClr val="bg1"/>
              </a:solidFill>
            </a:rPr>
            <a:t> Professional </a:t>
          </a:r>
          <a:r>
            <a:rPr lang="en-US" sz="2000" dirty="0" smtClean="0"/>
            <a:t>Value Addition through Additional Information </a:t>
          </a:r>
          <a:endParaRPr lang="en-US" sz="2000" dirty="0">
            <a:solidFill>
              <a:schemeClr val="bg1"/>
            </a:solidFill>
          </a:endParaRPr>
        </a:p>
      </dgm:t>
    </dgm:pt>
    <dgm:pt modelId="{5CB0A17C-8BDF-47C6-ABAB-2ED9AF2EC253}" type="parTrans" cxnId="{01EE699C-98D0-4E34-B85E-658814E5CB44}">
      <dgm:prSet/>
      <dgm:spPr/>
      <dgm:t>
        <a:bodyPr/>
        <a:lstStyle/>
        <a:p>
          <a:endParaRPr lang="en-US"/>
        </a:p>
      </dgm:t>
    </dgm:pt>
    <dgm:pt modelId="{FDEFE854-668B-4267-A435-4C85813A18E1}" type="sibTrans" cxnId="{01EE699C-98D0-4E34-B85E-658814E5CB44}">
      <dgm:prSet>
        <dgm:style>
          <a:lnRef idx="1">
            <a:schemeClr val="dk1"/>
          </a:lnRef>
          <a:fillRef idx="3">
            <a:schemeClr val="dk1"/>
          </a:fillRef>
          <a:effectRef idx="2">
            <a:schemeClr val="dk1"/>
          </a:effectRef>
          <a:fontRef idx="minor">
            <a:schemeClr val="lt1"/>
          </a:fontRef>
        </dgm:style>
      </dgm:prSet>
      <dgm:spPr/>
      <dgm:t>
        <a:bodyPr/>
        <a:lstStyle/>
        <a:p>
          <a:endParaRPr lang="en-US"/>
        </a:p>
      </dgm:t>
    </dgm:pt>
    <dgm:pt modelId="{CD7A3ACB-CEC3-4B50-A7ED-D4115227D826}" type="pres">
      <dgm:prSet presAssocID="{6C7F2C4B-B91E-4552-B090-C25664B666E7}" presName="Name0" presStyleCnt="0">
        <dgm:presLayoutVars>
          <dgm:dir/>
          <dgm:resizeHandles val="exact"/>
        </dgm:presLayoutVars>
      </dgm:prSet>
      <dgm:spPr/>
    </dgm:pt>
    <dgm:pt modelId="{9E661A03-99BB-4B65-9F44-B94D8E38C170}" type="pres">
      <dgm:prSet presAssocID="{EC0B1CBA-D2CB-4F44-B88B-CDF438DDA416}" presName="node" presStyleLbl="node1" presStyleIdx="0" presStyleCnt="2" custScaleX="29439" custScaleY="35087" custLinFactNeighborX="14656" custLinFactNeighborY="2415">
        <dgm:presLayoutVars>
          <dgm:bulletEnabled val="1"/>
        </dgm:presLayoutVars>
      </dgm:prSet>
      <dgm:spPr>
        <a:prstGeom prst="ellipse">
          <a:avLst/>
        </a:prstGeom>
      </dgm:spPr>
      <dgm:t>
        <a:bodyPr/>
        <a:lstStyle/>
        <a:p>
          <a:endParaRPr lang="en-US"/>
        </a:p>
      </dgm:t>
    </dgm:pt>
    <dgm:pt modelId="{48FB8847-6CB8-4AFD-8A2C-0E58C3F02883}" type="pres">
      <dgm:prSet presAssocID="{0EBC6079-F845-4CC5-94CC-E69FC7CAD0A8}" presName="sibTrans" presStyleLbl="sibTrans2D1" presStyleIdx="0" presStyleCnt="1" custScaleX="52385" custScaleY="24715"/>
      <dgm:spPr/>
      <dgm:t>
        <a:bodyPr/>
        <a:lstStyle/>
        <a:p>
          <a:endParaRPr lang="en-US"/>
        </a:p>
      </dgm:t>
    </dgm:pt>
    <dgm:pt modelId="{2FB677E2-88D3-4DD7-B44A-B58BE2CCFF65}" type="pres">
      <dgm:prSet presAssocID="{0EBC6079-F845-4CC5-94CC-E69FC7CAD0A8}" presName="connectorText" presStyleLbl="sibTrans2D1" presStyleIdx="0" presStyleCnt="1"/>
      <dgm:spPr/>
      <dgm:t>
        <a:bodyPr/>
        <a:lstStyle/>
        <a:p>
          <a:endParaRPr lang="en-US"/>
        </a:p>
      </dgm:t>
    </dgm:pt>
    <dgm:pt modelId="{4665EB99-990B-4882-8A9D-42568A23FAA6}" type="pres">
      <dgm:prSet presAssocID="{2B08FD76-0F32-41CE-A114-E86C9BFBCDC1}" presName="node" presStyleLbl="node1" presStyleIdx="1" presStyleCnt="2" custScaleX="30636" custScaleY="40493" custLinFactNeighborX="-8199" custLinFactNeighborY="5382">
        <dgm:presLayoutVars>
          <dgm:bulletEnabled val="1"/>
        </dgm:presLayoutVars>
      </dgm:prSet>
      <dgm:spPr>
        <a:prstGeom prst="ellipse">
          <a:avLst/>
        </a:prstGeom>
      </dgm:spPr>
      <dgm:t>
        <a:bodyPr/>
        <a:lstStyle/>
        <a:p>
          <a:endParaRPr lang="en-US"/>
        </a:p>
      </dgm:t>
    </dgm:pt>
  </dgm:ptLst>
  <dgm:cxnLst>
    <dgm:cxn modelId="{DBB03EA4-A99D-4AAE-9A1D-57D92E244AC6}" type="presOf" srcId="{2B08FD76-0F32-41CE-A114-E86C9BFBCDC1}" destId="{4665EB99-990B-4882-8A9D-42568A23FAA6}" srcOrd="0" destOrd="0" presId="urn:microsoft.com/office/officeart/2005/8/layout/process1"/>
    <dgm:cxn modelId="{5AD46B54-99F9-423B-9AAE-47E59F0979E1}" type="presOf" srcId="{6C7F2C4B-B91E-4552-B090-C25664B666E7}" destId="{CD7A3ACB-CEC3-4B50-A7ED-D4115227D826}" srcOrd="0" destOrd="0" presId="urn:microsoft.com/office/officeart/2005/8/layout/process1"/>
    <dgm:cxn modelId="{1F4C6828-A500-4472-8927-31BBB44F63EA}" srcId="{6C7F2C4B-B91E-4552-B090-C25664B666E7}" destId="{EC0B1CBA-D2CB-4F44-B88B-CDF438DDA416}" srcOrd="0" destOrd="0" parTransId="{CBFC7FDA-D778-46D7-B98C-A53AA5508D16}" sibTransId="{0EBC6079-F845-4CC5-94CC-E69FC7CAD0A8}"/>
    <dgm:cxn modelId="{4D839606-3D70-4AF5-B255-C4C99ABA7400}" type="presOf" srcId="{0EBC6079-F845-4CC5-94CC-E69FC7CAD0A8}" destId="{2FB677E2-88D3-4DD7-B44A-B58BE2CCFF65}" srcOrd="1" destOrd="0" presId="urn:microsoft.com/office/officeart/2005/8/layout/process1"/>
    <dgm:cxn modelId="{373C0E2B-2B03-4191-82C2-9010AAEC34EE}" type="presOf" srcId="{EC0B1CBA-D2CB-4F44-B88B-CDF438DDA416}" destId="{9E661A03-99BB-4B65-9F44-B94D8E38C170}" srcOrd="0" destOrd="0" presId="urn:microsoft.com/office/officeart/2005/8/layout/process1"/>
    <dgm:cxn modelId="{01EE699C-98D0-4E34-B85E-658814E5CB44}" srcId="{6C7F2C4B-B91E-4552-B090-C25664B666E7}" destId="{2B08FD76-0F32-41CE-A114-E86C9BFBCDC1}" srcOrd="1" destOrd="0" parTransId="{5CB0A17C-8BDF-47C6-ABAB-2ED9AF2EC253}" sibTransId="{FDEFE854-668B-4267-A435-4C85813A18E1}"/>
    <dgm:cxn modelId="{F54B1B4E-6779-4F85-A586-EE29602B3AEA}" type="presOf" srcId="{0EBC6079-F845-4CC5-94CC-E69FC7CAD0A8}" destId="{48FB8847-6CB8-4AFD-8A2C-0E58C3F02883}" srcOrd="0" destOrd="0" presId="urn:microsoft.com/office/officeart/2005/8/layout/process1"/>
    <dgm:cxn modelId="{5FA438F3-B7BB-48AD-A0BD-5AEE9FA805D2}" type="presParOf" srcId="{CD7A3ACB-CEC3-4B50-A7ED-D4115227D826}" destId="{9E661A03-99BB-4B65-9F44-B94D8E38C170}" srcOrd="0" destOrd="0" presId="urn:microsoft.com/office/officeart/2005/8/layout/process1"/>
    <dgm:cxn modelId="{88EFDE79-0637-4402-96BE-CC61430E53BD}" type="presParOf" srcId="{CD7A3ACB-CEC3-4B50-A7ED-D4115227D826}" destId="{48FB8847-6CB8-4AFD-8A2C-0E58C3F02883}" srcOrd="1" destOrd="0" presId="urn:microsoft.com/office/officeart/2005/8/layout/process1"/>
    <dgm:cxn modelId="{E4966703-6E25-4CB1-9286-1964F8209BD1}" type="presParOf" srcId="{48FB8847-6CB8-4AFD-8A2C-0E58C3F02883}" destId="{2FB677E2-88D3-4DD7-B44A-B58BE2CCFF65}" srcOrd="0" destOrd="0" presId="urn:microsoft.com/office/officeart/2005/8/layout/process1"/>
    <dgm:cxn modelId="{1144A204-B903-4BE5-9C05-830FA0B70DFC}" type="presParOf" srcId="{CD7A3ACB-CEC3-4B50-A7ED-D4115227D826}" destId="{4665EB99-990B-4882-8A9D-42568A23FAA6}" srcOrd="2" destOrd="0" presId="urn:microsoft.com/office/officeart/2005/8/layout/process1"/>
  </dgm:cxnLst>
  <dgm:bg/>
  <dgm:whole/>
  <dgm:extLst>
    <a:ext uri="http://schemas.microsoft.com/office/drawing/2008/diagram">
      <dsp:dataModelExt xmlns:dsp="http://schemas.microsoft.com/office/drawing/2008/diagram" xmlns="" relId="rId16" minVer="http://schemas.openxmlformats.org/drawingml/2006/diagram"/>
    </a:ext>
  </dgm:extLst>
</dgm:dataModel>
</file>

<file path=ppt/diagrams/data4.xml><?xml version="1.0" encoding="utf-8"?>
<dgm:dataModel xmlns:dgm="http://schemas.openxmlformats.org/drawingml/2006/diagram" xmlns:a="http://schemas.openxmlformats.org/drawingml/2006/main">
  <dgm:ptLst>
    <dgm:pt modelId="{EE2B40A5-E924-4AB0-83A1-9F427CC088B5}" type="doc">
      <dgm:prSet loTypeId="urn:microsoft.com/office/officeart/2005/8/layout/process1" loCatId="process" qsTypeId="urn:microsoft.com/office/officeart/2005/8/quickstyle/simple1" qsCatId="simple" csTypeId="urn:microsoft.com/office/officeart/2005/8/colors/accent1_2" csCatId="accent1" phldr="1"/>
      <dgm:spPr/>
    </dgm:pt>
    <dgm:pt modelId="{1CFA928E-8053-4FF2-B1AA-2C245BF38090}">
      <dgm:prSet phldrT="[Text]" custT="1"/>
      <dgm:spPr/>
      <dgm:t>
        <a:bodyPr/>
        <a:lstStyle/>
        <a:p>
          <a:r>
            <a:rPr lang="en-US" sz="1600" b="0" u="sng" dirty="0" smtClean="0">
              <a:solidFill>
                <a:schemeClr val="bg1"/>
              </a:solidFill>
            </a:rPr>
            <a:t>Obligation of Peer Reviewer:</a:t>
          </a:r>
          <a:r>
            <a:rPr lang="en-IN" sz="1600" b="0" dirty="0" smtClean="0">
              <a:solidFill>
                <a:schemeClr val="bg1"/>
              </a:solidFill>
            </a:rPr>
            <a:t>.Board to notify the reviewer on receiving the Selection letter </a:t>
          </a:r>
          <a:endParaRPr lang="en-US" sz="1600" b="0" dirty="0">
            <a:solidFill>
              <a:schemeClr val="bg1"/>
            </a:solidFill>
          </a:endParaRPr>
        </a:p>
      </dgm:t>
    </dgm:pt>
    <dgm:pt modelId="{A6B0A202-7C37-4B76-AA04-7FBEC10A0C67}" type="parTrans" cxnId="{8E83BDAA-53EC-4ED0-B8D7-C7F0F72E625D}">
      <dgm:prSet/>
      <dgm:spPr/>
      <dgm:t>
        <a:bodyPr/>
        <a:lstStyle/>
        <a:p>
          <a:endParaRPr lang="en-US"/>
        </a:p>
      </dgm:t>
    </dgm:pt>
    <dgm:pt modelId="{76DA9341-0DB0-4A57-9ED1-9F8BE0B6FB7A}" type="sibTrans" cxnId="{8E83BDAA-53EC-4ED0-B8D7-C7F0F72E625D}">
      <dgm:prSet>
        <dgm:style>
          <a:lnRef idx="2">
            <a:schemeClr val="dk1">
              <a:shade val="50000"/>
            </a:schemeClr>
          </a:lnRef>
          <a:fillRef idx="1">
            <a:schemeClr val="dk1"/>
          </a:fillRef>
          <a:effectRef idx="0">
            <a:schemeClr val="dk1"/>
          </a:effectRef>
          <a:fontRef idx="minor">
            <a:schemeClr val="lt1"/>
          </a:fontRef>
        </dgm:style>
      </dgm:prSet>
      <dgm:spPr/>
      <dgm:t>
        <a:bodyPr/>
        <a:lstStyle/>
        <a:p>
          <a:endParaRPr lang="en-US"/>
        </a:p>
      </dgm:t>
    </dgm:pt>
    <dgm:pt modelId="{6B86B5BC-61D7-43AB-A53C-9A5FCD924B2C}">
      <dgm:prSet phldrT="[Text]" custT="1"/>
      <dgm:spPr/>
      <dgm:t>
        <a:bodyPr/>
        <a:lstStyle/>
        <a:p>
          <a:r>
            <a:rPr lang="en-US" sz="1600" b="0" u="sng" dirty="0" smtClean="0">
              <a:solidFill>
                <a:schemeClr val="bg1"/>
              </a:solidFill>
            </a:rPr>
            <a:t>Declaration Of Confidentiality </a:t>
          </a:r>
          <a:r>
            <a:rPr lang="en-US" sz="1600" b="0" dirty="0" smtClean="0">
              <a:solidFill>
                <a:schemeClr val="bg1"/>
              </a:solidFill>
            </a:rPr>
            <a:t>of Reviewer . If services of Qualified assistant to be used, Declaration of QA also to be submitted  to the Board</a:t>
          </a:r>
          <a:endParaRPr lang="en-US" sz="1600" b="0" dirty="0">
            <a:solidFill>
              <a:schemeClr val="bg1"/>
            </a:solidFill>
          </a:endParaRPr>
        </a:p>
      </dgm:t>
    </dgm:pt>
    <dgm:pt modelId="{4C8727E7-FEF6-4795-914E-D40BFAA658E6}" type="parTrans" cxnId="{97C0AD35-CDA6-40B5-BD96-149E2C190B74}">
      <dgm:prSet/>
      <dgm:spPr/>
      <dgm:t>
        <a:bodyPr/>
        <a:lstStyle/>
        <a:p>
          <a:endParaRPr lang="en-US"/>
        </a:p>
      </dgm:t>
    </dgm:pt>
    <dgm:pt modelId="{6B444661-061B-48DF-84D8-5B7E0CF3C52B}" type="sibTrans" cxnId="{97C0AD35-CDA6-40B5-BD96-149E2C190B74}">
      <dgm:prSet>
        <dgm:style>
          <a:lnRef idx="2">
            <a:schemeClr val="dk1">
              <a:shade val="50000"/>
            </a:schemeClr>
          </a:lnRef>
          <a:fillRef idx="1">
            <a:schemeClr val="dk1"/>
          </a:fillRef>
          <a:effectRef idx="0">
            <a:schemeClr val="dk1"/>
          </a:effectRef>
          <a:fontRef idx="minor">
            <a:schemeClr val="lt1"/>
          </a:fontRef>
        </dgm:style>
      </dgm:prSet>
      <dgm:spPr/>
      <dgm:t>
        <a:bodyPr/>
        <a:lstStyle/>
        <a:p>
          <a:endParaRPr lang="en-US"/>
        </a:p>
      </dgm:t>
    </dgm:pt>
    <dgm:pt modelId="{FE93B7B8-9484-45BD-8E4B-1D9924B7DC45}">
      <dgm:prSet phldrT="[Text]" custT="1"/>
      <dgm:spPr/>
      <dgm:t>
        <a:bodyPr/>
        <a:lstStyle/>
        <a:p>
          <a:r>
            <a:rPr lang="en-US" sz="1500" u="sng" dirty="0" smtClean="0"/>
            <a:t>Working Papers</a:t>
          </a:r>
          <a:r>
            <a:rPr lang="en-US" sz="1500" dirty="0" smtClean="0"/>
            <a:t>: -</a:t>
          </a:r>
          <a:r>
            <a:rPr lang="en-US" sz="1500" b="0" dirty="0" smtClean="0">
              <a:solidFill>
                <a:schemeClr val="bg1"/>
              </a:solidFill>
            </a:rPr>
            <a:t>Note</a:t>
          </a:r>
          <a:r>
            <a:rPr lang="en-IN" sz="1500" b="0" dirty="0" smtClean="0">
              <a:solidFill>
                <a:schemeClr val="bg1"/>
              </a:solidFill>
            </a:rPr>
            <a:t> Reviewer is advised to pay attention to point 2 (j) to 2 (s) of  Part B of the Questionnaire and submit  explanation received from PU,  if reply is affirmative to said points. </a:t>
          </a:r>
          <a:endParaRPr lang="en-US" sz="1500" b="0" dirty="0">
            <a:solidFill>
              <a:schemeClr val="bg1"/>
            </a:solidFill>
          </a:endParaRPr>
        </a:p>
      </dgm:t>
    </dgm:pt>
    <dgm:pt modelId="{5717282E-FB56-48E4-9CDE-3C1BB0D9C9BC}" type="parTrans" cxnId="{D7217392-B166-47CD-858B-A78E83FA220A}">
      <dgm:prSet/>
      <dgm:spPr/>
      <dgm:t>
        <a:bodyPr/>
        <a:lstStyle/>
        <a:p>
          <a:endParaRPr lang="en-US"/>
        </a:p>
      </dgm:t>
    </dgm:pt>
    <dgm:pt modelId="{753D2C88-B0D1-4CDD-818A-D7924A478F63}" type="sibTrans" cxnId="{D7217392-B166-47CD-858B-A78E83FA220A}">
      <dgm:prSet/>
      <dgm:spPr/>
      <dgm:t>
        <a:bodyPr/>
        <a:lstStyle/>
        <a:p>
          <a:endParaRPr lang="en-US"/>
        </a:p>
      </dgm:t>
    </dgm:pt>
    <dgm:pt modelId="{1F8E08A7-4351-4687-84FE-96A7931EEB68}" type="pres">
      <dgm:prSet presAssocID="{EE2B40A5-E924-4AB0-83A1-9F427CC088B5}" presName="Name0" presStyleCnt="0">
        <dgm:presLayoutVars>
          <dgm:dir/>
          <dgm:resizeHandles val="exact"/>
        </dgm:presLayoutVars>
      </dgm:prSet>
      <dgm:spPr/>
    </dgm:pt>
    <dgm:pt modelId="{A1104710-763E-4755-B0F2-D08088467A91}" type="pres">
      <dgm:prSet presAssocID="{1CFA928E-8053-4FF2-B1AA-2C245BF38090}" presName="node" presStyleLbl="node1" presStyleIdx="0" presStyleCnt="3">
        <dgm:presLayoutVars>
          <dgm:bulletEnabled val="1"/>
        </dgm:presLayoutVars>
      </dgm:prSet>
      <dgm:spPr>
        <a:prstGeom prst="ellipse">
          <a:avLst/>
        </a:prstGeom>
      </dgm:spPr>
      <dgm:t>
        <a:bodyPr/>
        <a:lstStyle/>
        <a:p>
          <a:endParaRPr lang="en-US"/>
        </a:p>
      </dgm:t>
    </dgm:pt>
    <dgm:pt modelId="{0539370B-DBE1-4CE6-9864-3CB75F57AC73}" type="pres">
      <dgm:prSet presAssocID="{76DA9341-0DB0-4A57-9ED1-9F8BE0B6FB7A}" presName="sibTrans" presStyleLbl="sibTrans2D1" presStyleIdx="0" presStyleCnt="2" custLinFactNeighborX="27367" custLinFactNeighborY="136"/>
      <dgm:spPr/>
      <dgm:t>
        <a:bodyPr/>
        <a:lstStyle/>
        <a:p>
          <a:endParaRPr lang="en-US"/>
        </a:p>
      </dgm:t>
    </dgm:pt>
    <dgm:pt modelId="{B03529D8-3675-4B89-AFCA-BCA0BEFC0994}" type="pres">
      <dgm:prSet presAssocID="{76DA9341-0DB0-4A57-9ED1-9F8BE0B6FB7A}" presName="connectorText" presStyleLbl="sibTrans2D1" presStyleIdx="0" presStyleCnt="2"/>
      <dgm:spPr/>
      <dgm:t>
        <a:bodyPr/>
        <a:lstStyle/>
        <a:p>
          <a:endParaRPr lang="en-US"/>
        </a:p>
      </dgm:t>
    </dgm:pt>
    <dgm:pt modelId="{081AD392-B2AC-4B07-BCEF-6EBD2326F517}" type="pres">
      <dgm:prSet presAssocID="{6B86B5BC-61D7-43AB-A53C-9A5FCD924B2C}" presName="node" presStyleLbl="node1" presStyleIdx="1" presStyleCnt="3" custLinFactNeighborX="4033" custLinFactNeighborY="6940">
        <dgm:presLayoutVars>
          <dgm:bulletEnabled val="1"/>
        </dgm:presLayoutVars>
      </dgm:prSet>
      <dgm:spPr>
        <a:prstGeom prst="ellipse">
          <a:avLst/>
        </a:prstGeom>
      </dgm:spPr>
      <dgm:t>
        <a:bodyPr/>
        <a:lstStyle/>
        <a:p>
          <a:endParaRPr lang="en-US"/>
        </a:p>
      </dgm:t>
    </dgm:pt>
    <dgm:pt modelId="{5603FFCD-0314-44EA-98A2-023CD676FE5B}" type="pres">
      <dgm:prSet presAssocID="{6B444661-061B-48DF-84D8-5B7E0CF3C52B}" presName="sibTrans" presStyleLbl="sibTrans2D1" presStyleIdx="1" presStyleCnt="2" custLinFactNeighborX="21322" custLinFactNeighborY="136"/>
      <dgm:spPr/>
      <dgm:t>
        <a:bodyPr/>
        <a:lstStyle/>
        <a:p>
          <a:endParaRPr lang="en-US"/>
        </a:p>
      </dgm:t>
    </dgm:pt>
    <dgm:pt modelId="{9C61D636-D9A4-48F0-B980-B4427EB22F75}" type="pres">
      <dgm:prSet presAssocID="{6B444661-061B-48DF-84D8-5B7E0CF3C52B}" presName="connectorText" presStyleLbl="sibTrans2D1" presStyleIdx="1" presStyleCnt="2"/>
      <dgm:spPr/>
      <dgm:t>
        <a:bodyPr/>
        <a:lstStyle/>
        <a:p>
          <a:endParaRPr lang="en-US"/>
        </a:p>
      </dgm:t>
    </dgm:pt>
    <dgm:pt modelId="{DC6EFEDB-0228-4505-BA15-23868FDA1408}" type="pres">
      <dgm:prSet presAssocID="{FE93B7B8-9484-45BD-8E4B-1D9924B7DC45}" presName="node" presStyleLbl="node1" presStyleIdx="2" presStyleCnt="3">
        <dgm:presLayoutVars>
          <dgm:bulletEnabled val="1"/>
        </dgm:presLayoutVars>
      </dgm:prSet>
      <dgm:spPr>
        <a:prstGeom prst="ellipse">
          <a:avLst/>
        </a:prstGeom>
      </dgm:spPr>
      <dgm:t>
        <a:bodyPr/>
        <a:lstStyle/>
        <a:p>
          <a:endParaRPr lang="en-US"/>
        </a:p>
      </dgm:t>
    </dgm:pt>
  </dgm:ptLst>
  <dgm:cxnLst>
    <dgm:cxn modelId="{8E83BDAA-53EC-4ED0-B8D7-C7F0F72E625D}" srcId="{EE2B40A5-E924-4AB0-83A1-9F427CC088B5}" destId="{1CFA928E-8053-4FF2-B1AA-2C245BF38090}" srcOrd="0" destOrd="0" parTransId="{A6B0A202-7C37-4B76-AA04-7FBEC10A0C67}" sibTransId="{76DA9341-0DB0-4A57-9ED1-9F8BE0B6FB7A}"/>
    <dgm:cxn modelId="{3748B98D-15F6-465E-9BED-D726634F3AC9}" type="presOf" srcId="{1CFA928E-8053-4FF2-B1AA-2C245BF38090}" destId="{A1104710-763E-4755-B0F2-D08088467A91}" srcOrd="0" destOrd="0" presId="urn:microsoft.com/office/officeart/2005/8/layout/process1"/>
    <dgm:cxn modelId="{BB09337C-68FF-4B81-AFE1-80773760621A}" type="presOf" srcId="{6B444661-061B-48DF-84D8-5B7E0CF3C52B}" destId="{5603FFCD-0314-44EA-98A2-023CD676FE5B}" srcOrd="0" destOrd="0" presId="urn:microsoft.com/office/officeart/2005/8/layout/process1"/>
    <dgm:cxn modelId="{B97BBFCD-1489-4B59-8F10-2EF22AC08245}" type="presOf" srcId="{6B444661-061B-48DF-84D8-5B7E0CF3C52B}" destId="{9C61D636-D9A4-48F0-B980-B4427EB22F75}" srcOrd="1" destOrd="0" presId="urn:microsoft.com/office/officeart/2005/8/layout/process1"/>
    <dgm:cxn modelId="{5A54D472-7DB4-4BEC-A007-20F5CB265399}" type="presOf" srcId="{76DA9341-0DB0-4A57-9ED1-9F8BE0B6FB7A}" destId="{B03529D8-3675-4B89-AFCA-BCA0BEFC0994}" srcOrd="1" destOrd="0" presId="urn:microsoft.com/office/officeart/2005/8/layout/process1"/>
    <dgm:cxn modelId="{2E0717D9-2E78-477C-B8FC-FB0284EDA358}" type="presOf" srcId="{76DA9341-0DB0-4A57-9ED1-9F8BE0B6FB7A}" destId="{0539370B-DBE1-4CE6-9864-3CB75F57AC73}" srcOrd="0" destOrd="0" presId="urn:microsoft.com/office/officeart/2005/8/layout/process1"/>
    <dgm:cxn modelId="{97C0AD35-CDA6-40B5-BD96-149E2C190B74}" srcId="{EE2B40A5-E924-4AB0-83A1-9F427CC088B5}" destId="{6B86B5BC-61D7-43AB-A53C-9A5FCD924B2C}" srcOrd="1" destOrd="0" parTransId="{4C8727E7-FEF6-4795-914E-D40BFAA658E6}" sibTransId="{6B444661-061B-48DF-84D8-5B7E0CF3C52B}"/>
    <dgm:cxn modelId="{D7217392-B166-47CD-858B-A78E83FA220A}" srcId="{EE2B40A5-E924-4AB0-83A1-9F427CC088B5}" destId="{FE93B7B8-9484-45BD-8E4B-1D9924B7DC45}" srcOrd="2" destOrd="0" parTransId="{5717282E-FB56-48E4-9CDE-3C1BB0D9C9BC}" sibTransId="{753D2C88-B0D1-4CDD-818A-D7924A478F63}"/>
    <dgm:cxn modelId="{511FA0AF-325C-4E16-9552-2CED45FE0DC4}" type="presOf" srcId="{EE2B40A5-E924-4AB0-83A1-9F427CC088B5}" destId="{1F8E08A7-4351-4687-84FE-96A7931EEB68}" srcOrd="0" destOrd="0" presId="urn:microsoft.com/office/officeart/2005/8/layout/process1"/>
    <dgm:cxn modelId="{361A5E44-92B9-4047-94B4-F8A17223D57D}" type="presOf" srcId="{6B86B5BC-61D7-43AB-A53C-9A5FCD924B2C}" destId="{081AD392-B2AC-4B07-BCEF-6EBD2326F517}" srcOrd="0" destOrd="0" presId="urn:microsoft.com/office/officeart/2005/8/layout/process1"/>
    <dgm:cxn modelId="{379DEBEB-17F1-4AE0-B985-0B3F4A0D7CAD}" type="presOf" srcId="{FE93B7B8-9484-45BD-8E4B-1D9924B7DC45}" destId="{DC6EFEDB-0228-4505-BA15-23868FDA1408}" srcOrd="0" destOrd="0" presId="urn:microsoft.com/office/officeart/2005/8/layout/process1"/>
    <dgm:cxn modelId="{2A002AA0-D443-448E-8C66-A058CC2B80F0}" type="presParOf" srcId="{1F8E08A7-4351-4687-84FE-96A7931EEB68}" destId="{A1104710-763E-4755-B0F2-D08088467A91}" srcOrd="0" destOrd="0" presId="urn:microsoft.com/office/officeart/2005/8/layout/process1"/>
    <dgm:cxn modelId="{61F61ACE-1C3D-42F4-B568-20983611903D}" type="presParOf" srcId="{1F8E08A7-4351-4687-84FE-96A7931EEB68}" destId="{0539370B-DBE1-4CE6-9864-3CB75F57AC73}" srcOrd="1" destOrd="0" presId="urn:microsoft.com/office/officeart/2005/8/layout/process1"/>
    <dgm:cxn modelId="{94580689-EC04-40F4-BE99-8FCCD17A59A3}" type="presParOf" srcId="{0539370B-DBE1-4CE6-9864-3CB75F57AC73}" destId="{B03529D8-3675-4B89-AFCA-BCA0BEFC0994}" srcOrd="0" destOrd="0" presId="urn:microsoft.com/office/officeart/2005/8/layout/process1"/>
    <dgm:cxn modelId="{9BE37A56-A871-4214-A26E-45CB2E4E63A4}" type="presParOf" srcId="{1F8E08A7-4351-4687-84FE-96A7931EEB68}" destId="{081AD392-B2AC-4B07-BCEF-6EBD2326F517}" srcOrd="2" destOrd="0" presId="urn:microsoft.com/office/officeart/2005/8/layout/process1"/>
    <dgm:cxn modelId="{6173FFB9-6317-447E-AD6D-603D79C6504C}" type="presParOf" srcId="{1F8E08A7-4351-4687-84FE-96A7931EEB68}" destId="{5603FFCD-0314-44EA-98A2-023CD676FE5B}" srcOrd="3" destOrd="0" presId="urn:microsoft.com/office/officeart/2005/8/layout/process1"/>
    <dgm:cxn modelId="{4E85F461-E54F-473B-B9A0-9841D44CC476}" type="presParOf" srcId="{5603FFCD-0314-44EA-98A2-023CD676FE5B}" destId="{9C61D636-D9A4-48F0-B980-B4427EB22F75}" srcOrd="0" destOrd="0" presId="urn:microsoft.com/office/officeart/2005/8/layout/process1"/>
    <dgm:cxn modelId="{6BB09ADE-7BED-42C3-AEFE-2B0179F4A646}" type="presParOf" srcId="{1F8E08A7-4351-4687-84FE-96A7931EEB68}" destId="{DC6EFEDB-0228-4505-BA15-23868FDA1408}" srcOrd="4" destOrd="0" presId="urn:microsoft.com/office/officeart/2005/8/layout/process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5.xml><?xml version="1.0" encoding="utf-8"?>
<dgm:dataModel xmlns:dgm="http://schemas.openxmlformats.org/drawingml/2006/diagram" xmlns:a="http://schemas.openxmlformats.org/drawingml/2006/main">
  <dgm:ptLst>
    <dgm:pt modelId="{3882683B-9930-4B65-BC0D-41A23D220A4E}" type="doc">
      <dgm:prSet loTypeId="urn:microsoft.com/office/officeart/2005/8/layout/process1" loCatId="process" qsTypeId="urn:microsoft.com/office/officeart/2005/8/quickstyle/simple1" qsCatId="simple" csTypeId="urn:microsoft.com/office/officeart/2005/8/colors/accent1_2" csCatId="accent1" phldr="1"/>
      <dgm:spPr/>
    </dgm:pt>
    <dgm:pt modelId="{C680F6DA-0D04-40E0-9A64-919EF006C8CE}">
      <dgm:prSet phldrT="[Text]" custT="1"/>
      <dgm:spPr/>
      <dgm:t>
        <a:bodyPr/>
        <a:lstStyle/>
        <a:p>
          <a:r>
            <a:rPr lang="en-US" sz="1600" dirty="0" smtClean="0"/>
            <a:t>Timings</a:t>
          </a:r>
          <a:r>
            <a:rPr lang="en-US" sz="1600" b="0" dirty="0" smtClean="0">
              <a:solidFill>
                <a:schemeClr val="bg1"/>
              </a:solidFill>
            </a:rPr>
            <a:t>: </a:t>
          </a:r>
          <a:r>
            <a:rPr lang="en-IN" sz="1600" b="0" dirty="0" smtClean="0">
              <a:solidFill>
                <a:schemeClr val="bg1"/>
              </a:solidFill>
            </a:rPr>
            <a:t>Reviewer to send the preliminary report to PU for comments., within 75 days thereof</a:t>
          </a:r>
          <a:endParaRPr lang="en-US" sz="1600" b="0" dirty="0">
            <a:solidFill>
              <a:schemeClr val="bg1"/>
            </a:solidFill>
          </a:endParaRPr>
        </a:p>
      </dgm:t>
    </dgm:pt>
    <dgm:pt modelId="{09AF593F-EE54-4791-8EBF-C60A15B3AA2A}" type="parTrans" cxnId="{B8246934-2973-4B3A-B905-F1F8D9421413}">
      <dgm:prSet/>
      <dgm:spPr/>
      <dgm:t>
        <a:bodyPr/>
        <a:lstStyle/>
        <a:p>
          <a:endParaRPr lang="en-US"/>
        </a:p>
      </dgm:t>
    </dgm:pt>
    <dgm:pt modelId="{B0CACAA2-D865-43C5-8A35-9A385E657341}" type="sibTrans" cxnId="{B8246934-2973-4B3A-B905-F1F8D9421413}">
      <dgm:prSet>
        <dgm:style>
          <a:lnRef idx="2">
            <a:schemeClr val="dk1">
              <a:shade val="50000"/>
            </a:schemeClr>
          </a:lnRef>
          <a:fillRef idx="1">
            <a:schemeClr val="dk1"/>
          </a:fillRef>
          <a:effectRef idx="0">
            <a:schemeClr val="dk1"/>
          </a:effectRef>
          <a:fontRef idx="minor">
            <a:schemeClr val="lt1"/>
          </a:fontRef>
        </dgm:style>
      </dgm:prSet>
      <dgm:spPr/>
      <dgm:t>
        <a:bodyPr/>
        <a:lstStyle/>
        <a:p>
          <a:endParaRPr lang="en-US"/>
        </a:p>
      </dgm:t>
    </dgm:pt>
    <dgm:pt modelId="{8C606564-A87C-49CA-921C-D32A16FB4217}">
      <dgm:prSet phldrT="[Text]"/>
      <dgm:spPr/>
      <dgm:t>
        <a:bodyPr/>
        <a:lstStyle/>
        <a:p>
          <a:r>
            <a:rPr lang="en-US" dirty="0" smtClean="0"/>
            <a:t>Do not take Extracts</a:t>
          </a:r>
          <a:endParaRPr lang="en-US" dirty="0"/>
        </a:p>
      </dgm:t>
    </dgm:pt>
    <dgm:pt modelId="{E11853D8-E669-4CDD-A885-BED711865A6C}" type="parTrans" cxnId="{469B45EE-78FF-4478-916D-C5AF90F3C074}">
      <dgm:prSet/>
      <dgm:spPr/>
      <dgm:t>
        <a:bodyPr/>
        <a:lstStyle/>
        <a:p>
          <a:endParaRPr lang="en-US"/>
        </a:p>
      </dgm:t>
    </dgm:pt>
    <dgm:pt modelId="{E924E1FF-DB15-4734-B0ED-DF42388B71CD}" type="sibTrans" cxnId="{469B45EE-78FF-4478-916D-C5AF90F3C074}">
      <dgm:prSet>
        <dgm:style>
          <a:lnRef idx="2">
            <a:schemeClr val="dk1">
              <a:shade val="50000"/>
            </a:schemeClr>
          </a:lnRef>
          <a:fillRef idx="1">
            <a:schemeClr val="dk1"/>
          </a:fillRef>
          <a:effectRef idx="0">
            <a:schemeClr val="dk1"/>
          </a:effectRef>
          <a:fontRef idx="minor">
            <a:schemeClr val="lt1"/>
          </a:fontRef>
        </dgm:style>
      </dgm:prSet>
      <dgm:spPr/>
      <dgm:t>
        <a:bodyPr/>
        <a:lstStyle/>
        <a:p>
          <a:endParaRPr lang="en-US"/>
        </a:p>
      </dgm:t>
    </dgm:pt>
    <dgm:pt modelId="{2EDB9BC0-E6B3-4799-B574-505995B7DD4D}">
      <dgm:prSet phldrT="[Text]"/>
      <dgm:spPr/>
      <dgm:t>
        <a:bodyPr/>
        <a:lstStyle/>
        <a:p>
          <a:r>
            <a:rPr lang="en-US" dirty="0" smtClean="0"/>
            <a:t>Information-</a:t>
          </a:r>
          <a:r>
            <a:rPr lang="en-US" b="1" dirty="0" smtClean="0">
              <a:solidFill>
                <a:srgbClr val="FF0000"/>
              </a:solidFill>
            </a:rPr>
            <a:t> </a:t>
          </a:r>
          <a:r>
            <a:rPr lang="en-US" dirty="0" smtClean="0"/>
            <a:t>Noting Points</a:t>
          </a:r>
        </a:p>
        <a:p>
          <a:r>
            <a:rPr lang="en-US" dirty="0" smtClean="0"/>
            <a:t>Suggest Improvement</a:t>
          </a:r>
          <a:endParaRPr lang="en-US" dirty="0"/>
        </a:p>
      </dgm:t>
    </dgm:pt>
    <dgm:pt modelId="{4B5AAC4B-9C50-41AF-A082-C0E0D1F9C99D}" type="parTrans" cxnId="{773FA29E-FEA2-4F47-A380-EEA4DEEAD4D6}">
      <dgm:prSet/>
      <dgm:spPr/>
      <dgm:t>
        <a:bodyPr/>
        <a:lstStyle/>
        <a:p>
          <a:endParaRPr lang="en-US"/>
        </a:p>
      </dgm:t>
    </dgm:pt>
    <dgm:pt modelId="{42D9E677-1121-43C8-8211-524D736F2CFF}" type="sibTrans" cxnId="{773FA29E-FEA2-4F47-A380-EEA4DEEAD4D6}">
      <dgm:prSet/>
      <dgm:spPr/>
      <dgm:t>
        <a:bodyPr/>
        <a:lstStyle/>
        <a:p>
          <a:endParaRPr lang="en-US"/>
        </a:p>
      </dgm:t>
    </dgm:pt>
    <dgm:pt modelId="{BF1B66CA-02D5-4C6C-B899-B81F6DB3A94E}" type="pres">
      <dgm:prSet presAssocID="{3882683B-9930-4B65-BC0D-41A23D220A4E}" presName="Name0" presStyleCnt="0">
        <dgm:presLayoutVars>
          <dgm:dir/>
          <dgm:resizeHandles val="exact"/>
        </dgm:presLayoutVars>
      </dgm:prSet>
      <dgm:spPr/>
    </dgm:pt>
    <dgm:pt modelId="{1E96E7A7-1787-41FD-9E62-0C694A2CCC50}" type="pres">
      <dgm:prSet presAssocID="{C680F6DA-0D04-40E0-9A64-919EF006C8CE}" presName="node" presStyleLbl="node1" presStyleIdx="0" presStyleCnt="3" custScaleY="81065">
        <dgm:presLayoutVars>
          <dgm:bulletEnabled val="1"/>
        </dgm:presLayoutVars>
      </dgm:prSet>
      <dgm:spPr>
        <a:prstGeom prst="ellipse">
          <a:avLst/>
        </a:prstGeom>
      </dgm:spPr>
      <dgm:t>
        <a:bodyPr/>
        <a:lstStyle/>
        <a:p>
          <a:endParaRPr lang="en-US"/>
        </a:p>
      </dgm:t>
    </dgm:pt>
    <dgm:pt modelId="{7B9FE035-3907-4A57-A34B-567001609842}" type="pres">
      <dgm:prSet presAssocID="{B0CACAA2-D865-43C5-8A35-9A385E657341}" presName="sibTrans" presStyleLbl="sibTrans2D1" presStyleIdx="0" presStyleCnt="2" custFlipHor="1" custLinFactNeighborX="46" custLinFactNeighborY="7245"/>
      <dgm:spPr/>
      <dgm:t>
        <a:bodyPr/>
        <a:lstStyle/>
        <a:p>
          <a:endParaRPr lang="en-US"/>
        </a:p>
      </dgm:t>
    </dgm:pt>
    <dgm:pt modelId="{54586A20-CAEF-4B7F-B50B-1B376E85D73F}" type="pres">
      <dgm:prSet presAssocID="{B0CACAA2-D865-43C5-8A35-9A385E657341}" presName="connectorText" presStyleLbl="sibTrans2D1" presStyleIdx="0" presStyleCnt="2"/>
      <dgm:spPr/>
      <dgm:t>
        <a:bodyPr/>
        <a:lstStyle/>
        <a:p>
          <a:endParaRPr lang="en-US"/>
        </a:p>
      </dgm:t>
    </dgm:pt>
    <dgm:pt modelId="{01090FBE-BE45-405D-A8A1-F890C162B98C}" type="pres">
      <dgm:prSet presAssocID="{8C606564-A87C-49CA-921C-D32A16FB4217}" presName="node" presStyleLbl="node1" presStyleIdx="1" presStyleCnt="3" custScaleX="102011" custScaleY="72970">
        <dgm:presLayoutVars>
          <dgm:bulletEnabled val="1"/>
        </dgm:presLayoutVars>
      </dgm:prSet>
      <dgm:spPr>
        <a:prstGeom prst="ellipse">
          <a:avLst/>
        </a:prstGeom>
      </dgm:spPr>
      <dgm:t>
        <a:bodyPr/>
        <a:lstStyle/>
        <a:p>
          <a:endParaRPr lang="en-US"/>
        </a:p>
      </dgm:t>
    </dgm:pt>
    <dgm:pt modelId="{2E328364-C423-4451-B56B-351A472F8E84}" type="pres">
      <dgm:prSet presAssocID="{E924E1FF-DB15-4734-B0ED-DF42388B71CD}" presName="sibTrans" presStyleLbl="sibTrans2D1" presStyleIdx="1" presStyleCnt="2" custFlipHor="1" custLinFactNeighborX="-14103" custLinFactNeighborY="-1737"/>
      <dgm:spPr/>
      <dgm:t>
        <a:bodyPr/>
        <a:lstStyle/>
        <a:p>
          <a:endParaRPr lang="en-US"/>
        </a:p>
      </dgm:t>
    </dgm:pt>
    <dgm:pt modelId="{93614DBE-EFA2-4F50-B113-98A799693A6E}" type="pres">
      <dgm:prSet presAssocID="{E924E1FF-DB15-4734-B0ED-DF42388B71CD}" presName="connectorText" presStyleLbl="sibTrans2D1" presStyleIdx="1" presStyleCnt="2"/>
      <dgm:spPr/>
      <dgm:t>
        <a:bodyPr/>
        <a:lstStyle/>
        <a:p>
          <a:endParaRPr lang="en-US"/>
        </a:p>
      </dgm:t>
    </dgm:pt>
    <dgm:pt modelId="{9C4CC54D-BCD2-4FC0-92FC-3F584F4B5711}" type="pres">
      <dgm:prSet presAssocID="{2EDB9BC0-E6B3-4799-B574-505995B7DD4D}" presName="node" presStyleLbl="node1" presStyleIdx="2" presStyleCnt="3" custScaleX="102516" custScaleY="76298">
        <dgm:presLayoutVars>
          <dgm:bulletEnabled val="1"/>
        </dgm:presLayoutVars>
      </dgm:prSet>
      <dgm:spPr>
        <a:prstGeom prst="ellipse">
          <a:avLst/>
        </a:prstGeom>
      </dgm:spPr>
      <dgm:t>
        <a:bodyPr/>
        <a:lstStyle/>
        <a:p>
          <a:endParaRPr lang="en-US"/>
        </a:p>
      </dgm:t>
    </dgm:pt>
  </dgm:ptLst>
  <dgm:cxnLst>
    <dgm:cxn modelId="{46FB2837-C2A7-4825-A5A6-E40D0135BBFA}" type="presOf" srcId="{8C606564-A87C-49CA-921C-D32A16FB4217}" destId="{01090FBE-BE45-405D-A8A1-F890C162B98C}" srcOrd="0" destOrd="0" presId="urn:microsoft.com/office/officeart/2005/8/layout/process1"/>
    <dgm:cxn modelId="{B8246934-2973-4B3A-B905-F1F8D9421413}" srcId="{3882683B-9930-4B65-BC0D-41A23D220A4E}" destId="{C680F6DA-0D04-40E0-9A64-919EF006C8CE}" srcOrd="0" destOrd="0" parTransId="{09AF593F-EE54-4791-8EBF-C60A15B3AA2A}" sibTransId="{B0CACAA2-D865-43C5-8A35-9A385E657341}"/>
    <dgm:cxn modelId="{00BBC34F-0637-4D81-8C7D-E1F9C42FFFD6}" type="presOf" srcId="{E924E1FF-DB15-4734-B0ED-DF42388B71CD}" destId="{2E328364-C423-4451-B56B-351A472F8E84}" srcOrd="0" destOrd="0" presId="urn:microsoft.com/office/officeart/2005/8/layout/process1"/>
    <dgm:cxn modelId="{469B45EE-78FF-4478-916D-C5AF90F3C074}" srcId="{3882683B-9930-4B65-BC0D-41A23D220A4E}" destId="{8C606564-A87C-49CA-921C-D32A16FB4217}" srcOrd="1" destOrd="0" parTransId="{E11853D8-E669-4CDD-A885-BED711865A6C}" sibTransId="{E924E1FF-DB15-4734-B0ED-DF42388B71CD}"/>
    <dgm:cxn modelId="{773FA29E-FEA2-4F47-A380-EEA4DEEAD4D6}" srcId="{3882683B-9930-4B65-BC0D-41A23D220A4E}" destId="{2EDB9BC0-E6B3-4799-B574-505995B7DD4D}" srcOrd="2" destOrd="0" parTransId="{4B5AAC4B-9C50-41AF-A082-C0E0D1F9C99D}" sibTransId="{42D9E677-1121-43C8-8211-524D736F2CFF}"/>
    <dgm:cxn modelId="{A63B4FD6-EAF9-4EBF-AB70-CF4C56DDA531}" type="presOf" srcId="{B0CACAA2-D865-43C5-8A35-9A385E657341}" destId="{7B9FE035-3907-4A57-A34B-567001609842}" srcOrd="0" destOrd="0" presId="urn:microsoft.com/office/officeart/2005/8/layout/process1"/>
    <dgm:cxn modelId="{4BDF79F3-4ADE-455F-A7DC-20C3A9319E1A}" type="presOf" srcId="{B0CACAA2-D865-43C5-8A35-9A385E657341}" destId="{54586A20-CAEF-4B7F-B50B-1B376E85D73F}" srcOrd="1" destOrd="0" presId="urn:microsoft.com/office/officeart/2005/8/layout/process1"/>
    <dgm:cxn modelId="{2D8E84D2-A787-4A22-BFA3-8AF4D83E28E7}" type="presOf" srcId="{2EDB9BC0-E6B3-4799-B574-505995B7DD4D}" destId="{9C4CC54D-BCD2-4FC0-92FC-3F584F4B5711}" srcOrd="0" destOrd="0" presId="urn:microsoft.com/office/officeart/2005/8/layout/process1"/>
    <dgm:cxn modelId="{044527E7-C802-4AEB-9FA0-F1803773ADB4}" type="presOf" srcId="{C680F6DA-0D04-40E0-9A64-919EF006C8CE}" destId="{1E96E7A7-1787-41FD-9E62-0C694A2CCC50}" srcOrd="0" destOrd="0" presId="urn:microsoft.com/office/officeart/2005/8/layout/process1"/>
    <dgm:cxn modelId="{123DDFB2-DD97-44EB-9EE3-E21F769E0574}" type="presOf" srcId="{3882683B-9930-4B65-BC0D-41A23D220A4E}" destId="{BF1B66CA-02D5-4C6C-B899-B81F6DB3A94E}" srcOrd="0" destOrd="0" presId="urn:microsoft.com/office/officeart/2005/8/layout/process1"/>
    <dgm:cxn modelId="{8F7DCE05-C14B-430A-B639-8B67B8979FCD}" type="presOf" srcId="{E924E1FF-DB15-4734-B0ED-DF42388B71CD}" destId="{93614DBE-EFA2-4F50-B113-98A799693A6E}" srcOrd="1" destOrd="0" presId="urn:microsoft.com/office/officeart/2005/8/layout/process1"/>
    <dgm:cxn modelId="{09D43F60-6EA5-4C38-8E9B-F343BE320E18}" type="presParOf" srcId="{BF1B66CA-02D5-4C6C-B899-B81F6DB3A94E}" destId="{1E96E7A7-1787-41FD-9E62-0C694A2CCC50}" srcOrd="0" destOrd="0" presId="urn:microsoft.com/office/officeart/2005/8/layout/process1"/>
    <dgm:cxn modelId="{3AA1B8AE-0847-4AF1-9BE2-93880D76F015}" type="presParOf" srcId="{BF1B66CA-02D5-4C6C-B899-B81F6DB3A94E}" destId="{7B9FE035-3907-4A57-A34B-567001609842}" srcOrd="1" destOrd="0" presId="urn:microsoft.com/office/officeart/2005/8/layout/process1"/>
    <dgm:cxn modelId="{197B52B0-0383-4F56-AEB9-9537FC99B414}" type="presParOf" srcId="{7B9FE035-3907-4A57-A34B-567001609842}" destId="{54586A20-CAEF-4B7F-B50B-1B376E85D73F}" srcOrd="0" destOrd="0" presId="urn:microsoft.com/office/officeart/2005/8/layout/process1"/>
    <dgm:cxn modelId="{0B7EABBC-8CF8-4DB1-ABA3-FECDFCB4B208}" type="presParOf" srcId="{BF1B66CA-02D5-4C6C-B899-B81F6DB3A94E}" destId="{01090FBE-BE45-405D-A8A1-F890C162B98C}" srcOrd="2" destOrd="0" presId="urn:microsoft.com/office/officeart/2005/8/layout/process1"/>
    <dgm:cxn modelId="{13133F90-380A-4576-8CF3-BC22C2C0DA78}" type="presParOf" srcId="{BF1B66CA-02D5-4C6C-B899-B81F6DB3A94E}" destId="{2E328364-C423-4451-B56B-351A472F8E84}" srcOrd="3" destOrd="0" presId="urn:microsoft.com/office/officeart/2005/8/layout/process1"/>
    <dgm:cxn modelId="{97A03FE3-E481-46AF-A1DB-350BB545161F}" type="presParOf" srcId="{2E328364-C423-4451-B56B-351A472F8E84}" destId="{93614DBE-EFA2-4F50-B113-98A799693A6E}" srcOrd="0" destOrd="0" presId="urn:microsoft.com/office/officeart/2005/8/layout/process1"/>
    <dgm:cxn modelId="{B65682BD-ABC8-4CC7-BB5F-DE8BA75658E6}" type="presParOf" srcId="{BF1B66CA-02D5-4C6C-B899-B81F6DB3A94E}" destId="{9C4CC54D-BCD2-4FC0-92FC-3F584F4B5711}" srcOrd="4" destOrd="0" presId="urn:microsoft.com/office/officeart/2005/8/layout/process1"/>
  </dgm:cxnLst>
  <dgm:bg/>
  <dgm:whole/>
  <dgm:extLst>
    <a:ext uri="http://schemas.microsoft.com/office/drawing/2008/diagram">
      <dsp:dataModelExt xmlns:dsp="http://schemas.microsoft.com/office/drawing/2008/diagram" xmlns="" relId="rId11" minVer="http://schemas.openxmlformats.org/drawingml/2006/diagram"/>
    </a:ext>
  </dgm:extLst>
</dgm:dataModel>
</file>

<file path=ppt/diagrams/data6.xml><?xml version="1.0" encoding="utf-8"?>
<dgm:dataModel xmlns:dgm="http://schemas.openxmlformats.org/drawingml/2006/diagram" xmlns:a="http://schemas.openxmlformats.org/drawingml/2006/main">
  <dgm:ptLst>
    <dgm:pt modelId="{665FE5AD-ADD5-4462-B896-BF6205A04148}" type="doc">
      <dgm:prSet loTypeId="urn:microsoft.com/office/officeart/2005/8/layout/process1" loCatId="process" qsTypeId="urn:microsoft.com/office/officeart/2005/8/quickstyle/simple1" qsCatId="simple" csTypeId="urn:microsoft.com/office/officeart/2005/8/colors/accent1_2" csCatId="accent1" phldr="1"/>
      <dgm:spPr/>
    </dgm:pt>
    <dgm:pt modelId="{84AD3C47-8DF7-440B-A003-172B1D8DE77D}">
      <dgm:prSet phldrT="[Text]" custT="1"/>
      <dgm:spPr/>
      <dgm:t>
        <a:bodyPr/>
        <a:lstStyle/>
        <a:p>
          <a:r>
            <a:rPr lang="en-US" sz="2000" u="sng" dirty="0" smtClean="0"/>
            <a:t>Draft Report</a:t>
          </a:r>
        </a:p>
        <a:p>
          <a:r>
            <a:rPr lang="en-US" sz="2000" u="sng" dirty="0" smtClean="0"/>
            <a:t>Discuss-</a:t>
          </a:r>
          <a:r>
            <a:rPr lang="en-IN" sz="1600" b="0" dirty="0" smtClean="0">
              <a:solidFill>
                <a:schemeClr val="bg1"/>
              </a:solidFill>
            </a:rPr>
            <a:t>PU to submit representation to reviewer  for Preliminary Report. Reviewer be satisfied with PU response on Preliminary Report along with Point wise justification and basis of arriving at Opinion/conclusion for issuing clean report</a:t>
          </a:r>
          <a:endParaRPr lang="en-US" sz="1600" b="0" dirty="0">
            <a:solidFill>
              <a:schemeClr val="bg1"/>
            </a:solidFill>
          </a:endParaRPr>
        </a:p>
      </dgm:t>
    </dgm:pt>
    <dgm:pt modelId="{16EE41D5-08EF-45FF-9599-43D39251A6A4}" type="parTrans" cxnId="{CFC4721D-4396-48E7-B592-2B436169B192}">
      <dgm:prSet/>
      <dgm:spPr/>
      <dgm:t>
        <a:bodyPr/>
        <a:lstStyle/>
        <a:p>
          <a:endParaRPr lang="en-US"/>
        </a:p>
      </dgm:t>
    </dgm:pt>
    <dgm:pt modelId="{87CE5F16-210C-49E9-8204-D8665A97208B}" type="sibTrans" cxnId="{CFC4721D-4396-48E7-B592-2B436169B192}">
      <dgm:prSet>
        <dgm:style>
          <a:lnRef idx="2">
            <a:schemeClr val="dk1">
              <a:shade val="50000"/>
            </a:schemeClr>
          </a:lnRef>
          <a:fillRef idx="1">
            <a:schemeClr val="dk1"/>
          </a:fillRef>
          <a:effectRef idx="0">
            <a:schemeClr val="dk1"/>
          </a:effectRef>
          <a:fontRef idx="minor">
            <a:schemeClr val="lt1"/>
          </a:fontRef>
        </dgm:style>
      </dgm:prSet>
      <dgm:spPr/>
      <dgm:t>
        <a:bodyPr/>
        <a:lstStyle/>
        <a:p>
          <a:endParaRPr lang="en-US"/>
        </a:p>
      </dgm:t>
    </dgm:pt>
    <dgm:pt modelId="{30441770-3DE6-429E-B2D8-A5B867625B32}">
      <dgm:prSet phldrT="[Text]" custT="1"/>
      <dgm:spPr/>
      <dgm:t>
        <a:bodyPr/>
        <a:lstStyle/>
        <a:p>
          <a:r>
            <a:rPr lang="en-US" sz="2000" b="0" u="sng" dirty="0" smtClean="0">
              <a:solidFill>
                <a:schemeClr val="bg1"/>
              </a:solidFill>
            </a:rPr>
            <a:t>Final report </a:t>
          </a:r>
          <a:r>
            <a:rPr lang="en-US" sz="2000" b="0" dirty="0" smtClean="0">
              <a:solidFill>
                <a:schemeClr val="bg1"/>
              </a:solidFill>
            </a:rPr>
            <a:t>- Clean/Qualified Report: within 65days from date of letter issued to Reviewer by Board</a:t>
          </a:r>
          <a:endParaRPr lang="en-US" sz="1100" b="0" dirty="0">
            <a:solidFill>
              <a:schemeClr val="bg1"/>
            </a:solidFill>
          </a:endParaRPr>
        </a:p>
      </dgm:t>
    </dgm:pt>
    <dgm:pt modelId="{70DA7E55-3BBA-4129-9ACC-0AAAAE784FB0}" type="parTrans" cxnId="{958CC7ED-97BD-4D29-8FFE-52878393C3E3}">
      <dgm:prSet/>
      <dgm:spPr/>
      <dgm:t>
        <a:bodyPr/>
        <a:lstStyle/>
        <a:p>
          <a:endParaRPr lang="en-US"/>
        </a:p>
      </dgm:t>
    </dgm:pt>
    <dgm:pt modelId="{0D70F596-3953-453B-84C6-5514140A8C68}" type="sibTrans" cxnId="{958CC7ED-97BD-4D29-8FFE-52878393C3E3}">
      <dgm:prSet>
        <dgm:style>
          <a:lnRef idx="2">
            <a:schemeClr val="dk1">
              <a:shade val="50000"/>
            </a:schemeClr>
          </a:lnRef>
          <a:fillRef idx="1">
            <a:schemeClr val="dk1"/>
          </a:fillRef>
          <a:effectRef idx="0">
            <a:schemeClr val="dk1"/>
          </a:effectRef>
          <a:fontRef idx="minor">
            <a:schemeClr val="lt1"/>
          </a:fontRef>
        </dgm:style>
      </dgm:prSet>
      <dgm:spPr/>
      <dgm:t>
        <a:bodyPr/>
        <a:lstStyle/>
        <a:p>
          <a:endParaRPr lang="en-US"/>
        </a:p>
      </dgm:t>
    </dgm:pt>
    <dgm:pt modelId="{F1DD97C9-9F26-4E07-B173-85EE8642164C}">
      <dgm:prSet phldrT="[Text]" custT="1"/>
      <dgm:spPr/>
      <dgm:t>
        <a:bodyPr/>
        <a:lstStyle/>
        <a:p>
          <a:r>
            <a:rPr lang="en-US" sz="1800" b="0" u="sng" dirty="0" smtClean="0">
              <a:solidFill>
                <a:schemeClr val="bg1"/>
              </a:solidFill>
            </a:rPr>
            <a:t>Billing</a:t>
          </a:r>
          <a:r>
            <a:rPr lang="en-US" sz="1800" b="0" dirty="0" smtClean="0">
              <a:solidFill>
                <a:schemeClr val="bg1"/>
              </a:solidFill>
            </a:rPr>
            <a:t>: Refer </a:t>
          </a:r>
          <a:r>
            <a:rPr lang="en-US" sz="1800" b="0" u="none" dirty="0" smtClean="0">
              <a:solidFill>
                <a:schemeClr val="bg1"/>
              </a:solidFill>
            </a:rPr>
            <a:t>Notification  No: PRB/</a:t>
          </a:r>
          <a:r>
            <a:rPr lang="en-US" sz="1800" b="0" u="none" dirty="0" err="1" smtClean="0">
              <a:solidFill>
                <a:schemeClr val="bg1"/>
              </a:solidFill>
            </a:rPr>
            <a:t>Notfn</a:t>
          </a:r>
          <a:r>
            <a:rPr lang="en-US" sz="1800" b="0" u="none" dirty="0" smtClean="0">
              <a:solidFill>
                <a:schemeClr val="bg1"/>
              </a:solidFill>
            </a:rPr>
            <a:t>./008/11-12, issued on:  August 2011</a:t>
          </a:r>
          <a:endParaRPr lang="en-US" sz="1800" b="0" u="none" dirty="0">
            <a:solidFill>
              <a:schemeClr val="bg1"/>
            </a:solidFill>
          </a:endParaRPr>
        </a:p>
      </dgm:t>
    </dgm:pt>
    <dgm:pt modelId="{B8271031-9611-4EDC-BCB3-3D2A9DC076B6}" type="parTrans" cxnId="{089D220D-D928-4787-9BD5-452407565E50}">
      <dgm:prSet/>
      <dgm:spPr/>
      <dgm:t>
        <a:bodyPr/>
        <a:lstStyle/>
        <a:p>
          <a:endParaRPr lang="en-US"/>
        </a:p>
      </dgm:t>
    </dgm:pt>
    <dgm:pt modelId="{9A4F728E-132B-4F2E-BD70-36CB3C58957F}" type="sibTrans" cxnId="{089D220D-D928-4787-9BD5-452407565E50}">
      <dgm:prSet/>
      <dgm:spPr/>
      <dgm:t>
        <a:bodyPr/>
        <a:lstStyle/>
        <a:p>
          <a:endParaRPr lang="en-US"/>
        </a:p>
      </dgm:t>
    </dgm:pt>
    <dgm:pt modelId="{22F9954D-1040-470C-A08B-AD1398F4752C}" type="pres">
      <dgm:prSet presAssocID="{665FE5AD-ADD5-4462-B896-BF6205A04148}" presName="Name0" presStyleCnt="0">
        <dgm:presLayoutVars>
          <dgm:dir/>
          <dgm:resizeHandles val="exact"/>
        </dgm:presLayoutVars>
      </dgm:prSet>
      <dgm:spPr/>
    </dgm:pt>
    <dgm:pt modelId="{266D315A-6988-45AF-93EF-99591FBC81C3}" type="pres">
      <dgm:prSet presAssocID="{84AD3C47-8DF7-440B-A003-172B1D8DE77D}" presName="node" presStyleLbl="node1" presStyleIdx="0" presStyleCnt="3" custScaleX="145786" custScaleY="128167" custLinFactNeighborX="2094" custLinFactNeighborY="879">
        <dgm:presLayoutVars>
          <dgm:bulletEnabled val="1"/>
        </dgm:presLayoutVars>
      </dgm:prSet>
      <dgm:spPr>
        <a:prstGeom prst="ellipse">
          <a:avLst/>
        </a:prstGeom>
      </dgm:spPr>
      <dgm:t>
        <a:bodyPr/>
        <a:lstStyle/>
        <a:p>
          <a:endParaRPr lang="en-US"/>
        </a:p>
      </dgm:t>
    </dgm:pt>
    <dgm:pt modelId="{9D613A6B-949C-4AA9-86DA-5FAC4D5198D0}" type="pres">
      <dgm:prSet presAssocID="{87CE5F16-210C-49E9-8204-D8665A97208B}" presName="sibTrans" presStyleLbl="sibTrans2D1" presStyleIdx="0" presStyleCnt="2" custFlipHor="0" custLinFactNeighborX="-1774" custLinFactNeighborY="-42881"/>
      <dgm:spPr/>
      <dgm:t>
        <a:bodyPr/>
        <a:lstStyle/>
        <a:p>
          <a:endParaRPr lang="en-US"/>
        </a:p>
      </dgm:t>
    </dgm:pt>
    <dgm:pt modelId="{D90B3E99-9C7D-4C6C-8C0A-870C0F92309A}" type="pres">
      <dgm:prSet presAssocID="{87CE5F16-210C-49E9-8204-D8665A97208B}" presName="connectorText" presStyleLbl="sibTrans2D1" presStyleIdx="0" presStyleCnt="2"/>
      <dgm:spPr/>
      <dgm:t>
        <a:bodyPr/>
        <a:lstStyle/>
        <a:p>
          <a:endParaRPr lang="en-US"/>
        </a:p>
      </dgm:t>
    </dgm:pt>
    <dgm:pt modelId="{218093E3-9F7B-4B4E-8500-43113F1A1637}" type="pres">
      <dgm:prSet presAssocID="{30441770-3DE6-429E-B2D8-A5B867625B32}" presName="node" presStyleLbl="node1" presStyleIdx="1" presStyleCnt="3" custScaleX="98906" custScaleY="101917" custLinFactNeighborX="-8680" custLinFactNeighborY="2961">
        <dgm:presLayoutVars>
          <dgm:bulletEnabled val="1"/>
        </dgm:presLayoutVars>
      </dgm:prSet>
      <dgm:spPr>
        <a:prstGeom prst="ellipse">
          <a:avLst/>
        </a:prstGeom>
      </dgm:spPr>
      <dgm:t>
        <a:bodyPr/>
        <a:lstStyle/>
        <a:p>
          <a:endParaRPr lang="en-US"/>
        </a:p>
      </dgm:t>
    </dgm:pt>
    <dgm:pt modelId="{6BC7CE82-4492-4671-945F-E725D4E5F814}" type="pres">
      <dgm:prSet presAssocID="{0D70F596-3953-453B-84C6-5514140A8C68}" presName="sibTrans" presStyleLbl="sibTrans2D1" presStyleIdx="1" presStyleCnt="2" custAng="21530465" custFlipHor="0" custScaleX="142314" custScaleY="92262" custLinFactNeighborX="15398" custLinFactNeighborY="-24994"/>
      <dgm:spPr/>
      <dgm:t>
        <a:bodyPr/>
        <a:lstStyle/>
        <a:p>
          <a:endParaRPr lang="en-US"/>
        </a:p>
      </dgm:t>
    </dgm:pt>
    <dgm:pt modelId="{0E577AC0-AA89-420E-B3C8-9C5F0CC52E82}" type="pres">
      <dgm:prSet presAssocID="{0D70F596-3953-453B-84C6-5514140A8C68}" presName="connectorText" presStyleLbl="sibTrans2D1" presStyleIdx="1" presStyleCnt="2"/>
      <dgm:spPr/>
      <dgm:t>
        <a:bodyPr/>
        <a:lstStyle/>
        <a:p>
          <a:endParaRPr lang="en-US"/>
        </a:p>
      </dgm:t>
    </dgm:pt>
    <dgm:pt modelId="{70D2EAF6-EDC1-4173-A8A8-A23B638E4854}" type="pres">
      <dgm:prSet presAssocID="{F1DD97C9-9F26-4E07-B173-85EE8642164C}" presName="node" presStyleLbl="node1" presStyleIdx="2" presStyleCnt="3" custScaleX="116102" custScaleY="71628" custLinFactNeighborX="-6225" custLinFactNeighborY="4600">
        <dgm:presLayoutVars>
          <dgm:bulletEnabled val="1"/>
        </dgm:presLayoutVars>
      </dgm:prSet>
      <dgm:spPr>
        <a:prstGeom prst="ellipse">
          <a:avLst/>
        </a:prstGeom>
      </dgm:spPr>
      <dgm:t>
        <a:bodyPr/>
        <a:lstStyle/>
        <a:p>
          <a:endParaRPr lang="en-US"/>
        </a:p>
      </dgm:t>
    </dgm:pt>
  </dgm:ptLst>
  <dgm:cxnLst>
    <dgm:cxn modelId="{7077D6BB-10C1-4AED-AD13-5355F4783BCC}" type="presOf" srcId="{87CE5F16-210C-49E9-8204-D8665A97208B}" destId="{D90B3E99-9C7D-4C6C-8C0A-870C0F92309A}" srcOrd="1" destOrd="0" presId="urn:microsoft.com/office/officeart/2005/8/layout/process1"/>
    <dgm:cxn modelId="{3B082360-2058-4851-97ED-6AEF5B2647EB}" type="presOf" srcId="{87CE5F16-210C-49E9-8204-D8665A97208B}" destId="{9D613A6B-949C-4AA9-86DA-5FAC4D5198D0}" srcOrd="0" destOrd="0" presId="urn:microsoft.com/office/officeart/2005/8/layout/process1"/>
    <dgm:cxn modelId="{9F631842-9BFF-48AA-A406-95033AF6450F}" type="presOf" srcId="{F1DD97C9-9F26-4E07-B173-85EE8642164C}" destId="{70D2EAF6-EDC1-4173-A8A8-A23B638E4854}" srcOrd="0" destOrd="0" presId="urn:microsoft.com/office/officeart/2005/8/layout/process1"/>
    <dgm:cxn modelId="{7873A0CB-25B3-4E10-BD44-95EF338D4384}" type="presOf" srcId="{0D70F596-3953-453B-84C6-5514140A8C68}" destId="{6BC7CE82-4492-4671-945F-E725D4E5F814}" srcOrd="0" destOrd="0" presId="urn:microsoft.com/office/officeart/2005/8/layout/process1"/>
    <dgm:cxn modelId="{60A65A77-48B5-4AB4-871F-D46EFB673BC0}" type="presOf" srcId="{30441770-3DE6-429E-B2D8-A5B867625B32}" destId="{218093E3-9F7B-4B4E-8500-43113F1A1637}" srcOrd="0" destOrd="0" presId="urn:microsoft.com/office/officeart/2005/8/layout/process1"/>
    <dgm:cxn modelId="{D2D6D07B-3BC0-4830-96A5-B64EE10F24F7}" type="presOf" srcId="{665FE5AD-ADD5-4462-B896-BF6205A04148}" destId="{22F9954D-1040-470C-A08B-AD1398F4752C}" srcOrd="0" destOrd="0" presId="urn:microsoft.com/office/officeart/2005/8/layout/process1"/>
    <dgm:cxn modelId="{FAA4DCD9-E05D-4395-9967-07C655CD7F54}" type="presOf" srcId="{0D70F596-3953-453B-84C6-5514140A8C68}" destId="{0E577AC0-AA89-420E-B3C8-9C5F0CC52E82}" srcOrd="1" destOrd="0" presId="urn:microsoft.com/office/officeart/2005/8/layout/process1"/>
    <dgm:cxn modelId="{C9C05E95-87C0-4B54-9C58-99717CEDBAEF}" type="presOf" srcId="{84AD3C47-8DF7-440B-A003-172B1D8DE77D}" destId="{266D315A-6988-45AF-93EF-99591FBC81C3}" srcOrd="0" destOrd="0" presId="urn:microsoft.com/office/officeart/2005/8/layout/process1"/>
    <dgm:cxn modelId="{089D220D-D928-4787-9BD5-452407565E50}" srcId="{665FE5AD-ADD5-4462-B896-BF6205A04148}" destId="{F1DD97C9-9F26-4E07-B173-85EE8642164C}" srcOrd="2" destOrd="0" parTransId="{B8271031-9611-4EDC-BCB3-3D2A9DC076B6}" sibTransId="{9A4F728E-132B-4F2E-BD70-36CB3C58957F}"/>
    <dgm:cxn modelId="{CFC4721D-4396-48E7-B592-2B436169B192}" srcId="{665FE5AD-ADD5-4462-B896-BF6205A04148}" destId="{84AD3C47-8DF7-440B-A003-172B1D8DE77D}" srcOrd="0" destOrd="0" parTransId="{16EE41D5-08EF-45FF-9599-43D39251A6A4}" sibTransId="{87CE5F16-210C-49E9-8204-D8665A97208B}"/>
    <dgm:cxn modelId="{958CC7ED-97BD-4D29-8FFE-52878393C3E3}" srcId="{665FE5AD-ADD5-4462-B896-BF6205A04148}" destId="{30441770-3DE6-429E-B2D8-A5B867625B32}" srcOrd="1" destOrd="0" parTransId="{70DA7E55-3BBA-4129-9ACC-0AAAAE784FB0}" sibTransId="{0D70F596-3953-453B-84C6-5514140A8C68}"/>
    <dgm:cxn modelId="{F66112F9-475D-463D-8B6E-9B237B23EF28}" type="presParOf" srcId="{22F9954D-1040-470C-A08B-AD1398F4752C}" destId="{266D315A-6988-45AF-93EF-99591FBC81C3}" srcOrd="0" destOrd="0" presId="urn:microsoft.com/office/officeart/2005/8/layout/process1"/>
    <dgm:cxn modelId="{263CFE24-E8C4-4015-A6DC-D4C829010483}" type="presParOf" srcId="{22F9954D-1040-470C-A08B-AD1398F4752C}" destId="{9D613A6B-949C-4AA9-86DA-5FAC4D5198D0}" srcOrd="1" destOrd="0" presId="urn:microsoft.com/office/officeart/2005/8/layout/process1"/>
    <dgm:cxn modelId="{4D456431-4F28-4DF0-8207-8DC972DCAE26}" type="presParOf" srcId="{9D613A6B-949C-4AA9-86DA-5FAC4D5198D0}" destId="{D90B3E99-9C7D-4C6C-8C0A-870C0F92309A}" srcOrd="0" destOrd="0" presId="urn:microsoft.com/office/officeart/2005/8/layout/process1"/>
    <dgm:cxn modelId="{AD87FA33-17C1-4B6A-97AC-0F9A03DFDEA1}" type="presParOf" srcId="{22F9954D-1040-470C-A08B-AD1398F4752C}" destId="{218093E3-9F7B-4B4E-8500-43113F1A1637}" srcOrd="2" destOrd="0" presId="urn:microsoft.com/office/officeart/2005/8/layout/process1"/>
    <dgm:cxn modelId="{BAD8A19A-EFDD-4332-A414-8BC8C8287AC4}" type="presParOf" srcId="{22F9954D-1040-470C-A08B-AD1398F4752C}" destId="{6BC7CE82-4492-4671-945F-E725D4E5F814}" srcOrd="3" destOrd="0" presId="urn:microsoft.com/office/officeart/2005/8/layout/process1"/>
    <dgm:cxn modelId="{D135170A-6D94-412F-8E9D-F8C34C596A66}" type="presParOf" srcId="{6BC7CE82-4492-4671-945F-E725D4E5F814}" destId="{0E577AC0-AA89-420E-B3C8-9C5F0CC52E82}" srcOrd="0" destOrd="0" presId="urn:microsoft.com/office/officeart/2005/8/layout/process1"/>
    <dgm:cxn modelId="{5EC295B9-EA72-449E-967C-347927293968}" type="presParOf" srcId="{22F9954D-1040-470C-A08B-AD1398F4752C}" destId="{70D2EAF6-EDC1-4173-A8A8-A23B638E4854}" srcOrd="4" destOrd="0" presId="urn:microsoft.com/office/officeart/2005/8/layout/process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7.xml><?xml version="1.0" encoding="utf-8"?>
<dgm:dataModel xmlns:dgm="http://schemas.openxmlformats.org/drawingml/2006/diagram" xmlns:a="http://schemas.openxmlformats.org/drawingml/2006/main">
  <dgm:ptLst>
    <dgm:pt modelId="{136AA0E6-C288-475B-8E19-5612031CF3AD}" type="doc">
      <dgm:prSet loTypeId="urn:microsoft.com/office/officeart/2005/8/layout/list1" loCatId="list" qsTypeId="urn:microsoft.com/office/officeart/2005/8/quickstyle/simple1" qsCatId="simple" csTypeId="urn:microsoft.com/office/officeart/2005/8/colors/accent1_2" csCatId="accent1" phldr="1"/>
      <dgm:spPr/>
      <dgm:t>
        <a:bodyPr/>
        <a:lstStyle/>
        <a:p>
          <a:endParaRPr lang="en-US"/>
        </a:p>
      </dgm:t>
    </dgm:pt>
    <dgm:pt modelId="{841B4128-8A59-46BA-90C2-7A75016D8C02}">
      <dgm:prSet phldrT="[Text]" custT="1"/>
      <dgm:spPr/>
      <dgm:t>
        <a:bodyPr/>
        <a:lstStyle/>
        <a:p>
          <a:pPr algn="just"/>
          <a:r>
            <a:rPr lang="en-US" sz="1100" dirty="0" smtClean="0"/>
            <a:t> </a:t>
          </a:r>
          <a:r>
            <a:rPr lang="en-US" sz="2000" baseline="0" dirty="0" smtClean="0"/>
            <a:t>Questionnaire to be Furnished duly filled u</a:t>
          </a:r>
          <a:r>
            <a:rPr lang="en-US" sz="2000" dirty="0" smtClean="0"/>
            <a:t>p in revised format. The questionnaire has to state the policies and procedures being currently followed by the PU and therefore has to be in the present tense and descriptive. Yes/No response to be avoided. </a:t>
          </a:r>
          <a:endParaRPr lang="en-US" sz="2000" baseline="0" dirty="0"/>
        </a:p>
      </dgm:t>
    </dgm:pt>
    <dgm:pt modelId="{C4EEBC9C-8947-4E23-8B36-F6EF276F7792}" type="parTrans" cxnId="{F22FF76F-14EB-4993-A2A2-E81557DC7B36}">
      <dgm:prSet/>
      <dgm:spPr/>
      <dgm:t>
        <a:bodyPr/>
        <a:lstStyle/>
        <a:p>
          <a:endParaRPr lang="en-US"/>
        </a:p>
      </dgm:t>
    </dgm:pt>
    <dgm:pt modelId="{37D658C0-3F11-4E2C-8A53-764B02B40B11}" type="sibTrans" cxnId="{F22FF76F-14EB-4993-A2A2-E81557DC7B36}">
      <dgm:prSet/>
      <dgm:spPr/>
      <dgm:t>
        <a:bodyPr/>
        <a:lstStyle/>
        <a:p>
          <a:endParaRPr lang="en-US"/>
        </a:p>
      </dgm:t>
    </dgm:pt>
    <dgm:pt modelId="{A68B0B01-2E7D-4621-B1B8-4803F1B2F8FE}">
      <dgm:prSet phldrT="[Text]" custT="1"/>
      <dgm:spPr/>
      <dgm:t>
        <a:bodyPr/>
        <a:lstStyle/>
        <a:p>
          <a:pPr algn="just"/>
          <a:r>
            <a:rPr lang="en-US" sz="2000" baseline="0" dirty="0" smtClean="0"/>
            <a:t>Details of </a:t>
          </a:r>
          <a:r>
            <a:rPr lang="en-US" sz="2000" b="1" baseline="0" dirty="0" smtClean="0"/>
            <a:t>Assurance </a:t>
          </a:r>
          <a:r>
            <a:rPr lang="en-US" sz="2000" baseline="0" dirty="0" smtClean="0"/>
            <a:t>Service Clients- List of Files, Types of Files, Nature of Service/ Fees Charged</a:t>
          </a:r>
          <a:endParaRPr lang="en-US" sz="2000" baseline="0" dirty="0"/>
        </a:p>
      </dgm:t>
    </dgm:pt>
    <dgm:pt modelId="{F1B4B300-A554-40EC-A9A2-74E1470A70FC}" type="parTrans" cxnId="{088D92BE-F382-4473-9C5C-3662473267B8}">
      <dgm:prSet/>
      <dgm:spPr/>
      <dgm:t>
        <a:bodyPr/>
        <a:lstStyle/>
        <a:p>
          <a:endParaRPr lang="en-US"/>
        </a:p>
      </dgm:t>
    </dgm:pt>
    <dgm:pt modelId="{C5F29DC1-63E5-4D6F-BC55-8EE7D7E285F2}" type="sibTrans" cxnId="{088D92BE-F382-4473-9C5C-3662473267B8}">
      <dgm:prSet/>
      <dgm:spPr/>
      <dgm:t>
        <a:bodyPr/>
        <a:lstStyle/>
        <a:p>
          <a:endParaRPr lang="en-US"/>
        </a:p>
      </dgm:t>
    </dgm:pt>
    <dgm:pt modelId="{B3A3342B-848D-4F95-8A2E-3C2BD0552905}">
      <dgm:prSet phldrT="[Text]" custT="1"/>
      <dgm:spPr/>
      <dgm:t>
        <a:bodyPr/>
        <a:lstStyle/>
        <a:p>
          <a:pPr algn="just"/>
          <a:r>
            <a:rPr lang="en-US" sz="2000" baseline="0" dirty="0" smtClean="0"/>
            <a:t>Details of Policies and Procedures Adopted, Induction Manual, Policy Manual, Procedural Manual</a:t>
          </a:r>
          <a:endParaRPr lang="en-US" sz="2000" baseline="0" dirty="0"/>
        </a:p>
      </dgm:t>
    </dgm:pt>
    <dgm:pt modelId="{C8DA1253-0604-42BF-9AE2-0B6109D0F836}" type="parTrans" cxnId="{D3993105-D05F-4430-84D5-A1AEFCB5DF33}">
      <dgm:prSet/>
      <dgm:spPr/>
      <dgm:t>
        <a:bodyPr/>
        <a:lstStyle/>
        <a:p>
          <a:endParaRPr lang="en-US"/>
        </a:p>
      </dgm:t>
    </dgm:pt>
    <dgm:pt modelId="{018293A9-D5F6-40C0-B516-2FD40917D865}" type="sibTrans" cxnId="{D3993105-D05F-4430-84D5-A1AEFCB5DF33}">
      <dgm:prSet/>
      <dgm:spPr/>
      <dgm:t>
        <a:bodyPr/>
        <a:lstStyle/>
        <a:p>
          <a:endParaRPr lang="en-US"/>
        </a:p>
      </dgm:t>
    </dgm:pt>
    <dgm:pt modelId="{805BD370-E5BF-4D29-8A99-6B3D9128A496}">
      <dgm:prSet phldrT="[Text]" custT="1"/>
      <dgm:spPr/>
      <dgm:t>
        <a:bodyPr/>
        <a:lstStyle/>
        <a:p>
          <a:pPr algn="just"/>
          <a:r>
            <a:rPr lang="en-US" sz="2000" baseline="0" dirty="0" smtClean="0"/>
            <a:t>Details of Proceedings (if any) against the PU / Partners / Qualified Assistants</a:t>
          </a:r>
          <a:endParaRPr lang="en-US" sz="2000" baseline="0" dirty="0"/>
        </a:p>
      </dgm:t>
    </dgm:pt>
    <dgm:pt modelId="{9FB9F499-A0F8-4E99-845B-453BA7C12330}" type="parTrans" cxnId="{246CABCB-A85C-482A-9221-E5F6B975D506}">
      <dgm:prSet/>
      <dgm:spPr/>
      <dgm:t>
        <a:bodyPr/>
        <a:lstStyle/>
        <a:p>
          <a:endParaRPr lang="en-US"/>
        </a:p>
      </dgm:t>
    </dgm:pt>
    <dgm:pt modelId="{E18E94B9-2389-4FC0-934A-EFCB275A0605}" type="sibTrans" cxnId="{246CABCB-A85C-482A-9221-E5F6B975D506}">
      <dgm:prSet/>
      <dgm:spPr/>
      <dgm:t>
        <a:bodyPr/>
        <a:lstStyle/>
        <a:p>
          <a:endParaRPr lang="en-US"/>
        </a:p>
      </dgm:t>
    </dgm:pt>
    <dgm:pt modelId="{AFD373AE-DCED-4E67-9BFD-B898EC1A5948}" type="pres">
      <dgm:prSet presAssocID="{136AA0E6-C288-475B-8E19-5612031CF3AD}" presName="linear" presStyleCnt="0">
        <dgm:presLayoutVars>
          <dgm:dir/>
          <dgm:animLvl val="lvl"/>
          <dgm:resizeHandles val="exact"/>
        </dgm:presLayoutVars>
      </dgm:prSet>
      <dgm:spPr/>
      <dgm:t>
        <a:bodyPr/>
        <a:lstStyle/>
        <a:p>
          <a:endParaRPr lang="en-US"/>
        </a:p>
      </dgm:t>
    </dgm:pt>
    <dgm:pt modelId="{9A7AE93D-03C8-4E2C-B7D8-22C889AAB2EC}" type="pres">
      <dgm:prSet presAssocID="{841B4128-8A59-46BA-90C2-7A75016D8C02}" presName="parentLin" presStyleCnt="0"/>
      <dgm:spPr/>
    </dgm:pt>
    <dgm:pt modelId="{87DC500C-47B6-4DE3-A938-161982E4FA52}" type="pres">
      <dgm:prSet presAssocID="{841B4128-8A59-46BA-90C2-7A75016D8C02}" presName="parentLeftMargin" presStyleLbl="node1" presStyleIdx="0" presStyleCnt="4"/>
      <dgm:spPr/>
      <dgm:t>
        <a:bodyPr/>
        <a:lstStyle/>
        <a:p>
          <a:endParaRPr lang="en-US"/>
        </a:p>
      </dgm:t>
    </dgm:pt>
    <dgm:pt modelId="{D1BCAA6A-B02F-4044-BDFD-44B99720271F}" type="pres">
      <dgm:prSet presAssocID="{841B4128-8A59-46BA-90C2-7A75016D8C02}" presName="parentText" presStyleLbl="node1" presStyleIdx="0" presStyleCnt="4" custScaleX="136079" custScaleY="221176" custLinFactNeighborX="-22676" custLinFactNeighborY="-70502">
        <dgm:presLayoutVars>
          <dgm:chMax val="0"/>
          <dgm:bulletEnabled val="1"/>
        </dgm:presLayoutVars>
      </dgm:prSet>
      <dgm:spPr/>
      <dgm:t>
        <a:bodyPr/>
        <a:lstStyle/>
        <a:p>
          <a:endParaRPr lang="en-US"/>
        </a:p>
      </dgm:t>
    </dgm:pt>
    <dgm:pt modelId="{35B2FB6C-87B7-427E-8929-6A818360FF76}" type="pres">
      <dgm:prSet presAssocID="{841B4128-8A59-46BA-90C2-7A75016D8C02}" presName="negativeSpace" presStyleCnt="0"/>
      <dgm:spPr/>
    </dgm:pt>
    <dgm:pt modelId="{A6EABA62-3320-46EB-9DBA-17B728306584}" type="pres">
      <dgm:prSet presAssocID="{841B4128-8A59-46BA-90C2-7A75016D8C02}" presName="childText" presStyleLbl="conFgAcc1" presStyleIdx="0" presStyleCnt="4">
        <dgm:presLayoutVars>
          <dgm:bulletEnabled val="1"/>
        </dgm:presLayoutVars>
      </dgm:prSet>
      <dgm:spPr/>
    </dgm:pt>
    <dgm:pt modelId="{A0520389-8BEC-4F87-97EE-84E560603083}" type="pres">
      <dgm:prSet presAssocID="{37D658C0-3F11-4E2C-8A53-764B02B40B11}" presName="spaceBetweenRectangles" presStyleCnt="0"/>
      <dgm:spPr/>
    </dgm:pt>
    <dgm:pt modelId="{C96BB605-0C9F-4799-9245-7B5F8429B038}" type="pres">
      <dgm:prSet presAssocID="{A68B0B01-2E7D-4621-B1B8-4803F1B2F8FE}" presName="parentLin" presStyleCnt="0"/>
      <dgm:spPr/>
    </dgm:pt>
    <dgm:pt modelId="{2B96E120-7AFD-40AA-87EA-4A8FA99B4B79}" type="pres">
      <dgm:prSet presAssocID="{A68B0B01-2E7D-4621-B1B8-4803F1B2F8FE}" presName="parentLeftMargin" presStyleLbl="node1" presStyleIdx="0" presStyleCnt="4"/>
      <dgm:spPr/>
      <dgm:t>
        <a:bodyPr/>
        <a:lstStyle/>
        <a:p>
          <a:endParaRPr lang="en-US"/>
        </a:p>
      </dgm:t>
    </dgm:pt>
    <dgm:pt modelId="{989FB85F-4273-4412-9A02-5FDF7833E6C3}" type="pres">
      <dgm:prSet presAssocID="{A68B0B01-2E7D-4621-B1B8-4803F1B2F8FE}" presName="parentText" presStyleLbl="node1" presStyleIdx="1" presStyleCnt="4" custAng="0" custFlipVert="0" custScaleX="138089" custScaleY="144184" custLinFactNeighborX="-49942" custLinFactNeighborY="-12742">
        <dgm:presLayoutVars>
          <dgm:chMax val="0"/>
          <dgm:bulletEnabled val="1"/>
        </dgm:presLayoutVars>
      </dgm:prSet>
      <dgm:spPr/>
      <dgm:t>
        <a:bodyPr/>
        <a:lstStyle/>
        <a:p>
          <a:endParaRPr lang="en-US"/>
        </a:p>
      </dgm:t>
    </dgm:pt>
    <dgm:pt modelId="{035A4F03-96FE-40C9-9123-BEB95B8FE040}" type="pres">
      <dgm:prSet presAssocID="{A68B0B01-2E7D-4621-B1B8-4803F1B2F8FE}" presName="negativeSpace" presStyleCnt="0"/>
      <dgm:spPr/>
    </dgm:pt>
    <dgm:pt modelId="{ECBA9BA3-9D64-408D-8E38-196BD8545DBD}" type="pres">
      <dgm:prSet presAssocID="{A68B0B01-2E7D-4621-B1B8-4803F1B2F8FE}" presName="childText" presStyleLbl="conFgAcc1" presStyleIdx="1" presStyleCnt="4">
        <dgm:presLayoutVars>
          <dgm:bulletEnabled val="1"/>
        </dgm:presLayoutVars>
      </dgm:prSet>
      <dgm:spPr/>
    </dgm:pt>
    <dgm:pt modelId="{74E5E49E-7700-41DA-91F8-601983726721}" type="pres">
      <dgm:prSet presAssocID="{C5F29DC1-63E5-4D6F-BC55-8EE7D7E285F2}" presName="spaceBetweenRectangles" presStyleCnt="0"/>
      <dgm:spPr/>
    </dgm:pt>
    <dgm:pt modelId="{34EEECBD-9A0A-4C04-949A-97D7B2567A17}" type="pres">
      <dgm:prSet presAssocID="{B3A3342B-848D-4F95-8A2E-3C2BD0552905}" presName="parentLin" presStyleCnt="0"/>
      <dgm:spPr/>
    </dgm:pt>
    <dgm:pt modelId="{C836DDFD-A0FB-4DA7-BA04-A58EB67E5A5F}" type="pres">
      <dgm:prSet presAssocID="{B3A3342B-848D-4F95-8A2E-3C2BD0552905}" presName="parentLeftMargin" presStyleLbl="node1" presStyleIdx="1" presStyleCnt="4"/>
      <dgm:spPr/>
      <dgm:t>
        <a:bodyPr/>
        <a:lstStyle/>
        <a:p>
          <a:endParaRPr lang="en-US"/>
        </a:p>
      </dgm:t>
    </dgm:pt>
    <dgm:pt modelId="{C31E5F22-D9CC-422F-BFCF-39686DD5332D}" type="pres">
      <dgm:prSet presAssocID="{B3A3342B-848D-4F95-8A2E-3C2BD0552905}" presName="parentText" presStyleLbl="node1" presStyleIdx="2" presStyleCnt="4" custScaleX="136477" custLinFactNeighborX="-49942" custLinFactNeighborY="11248">
        <dgm:presLayoutVars>
          <dgm:chMax val="0"/>
          <dgm:bulletEnabled val="1"/>
        </dgm:presLayoutVars>
      </dgm:prSet>
      <dgm:spPr/>
      <dgm:t>
        <a:bodyPr/>
        <a:lstStyle/>
        <a:p>
          <a:endParaRPr lang="en-US"/>
        </a:p>
      </dgm:t>
    </dgm:pt>
    <dgm:pt modelId="{E4EB7CFB-827D-41A8-A223-3BB5A9790175}" type="pres">
      <dgm:prSet presAssocID="{B3A3342B-848D-4F95-8A2E-3C2BD0552905}" presName="negativeSpace" presStyleCnt="0"/>
      <dgm:spPr/>
    </dgm:pt>
    <dgm:pt modelId="{FDE4AE39-750D-41A5-94DC-C59594229097}" type="pres">
      <dgm:prSet presAssocID="{B3A3342B-848D-4F95-8A2E-3C2BD0552905}" presName="childText" presStyleLbl="conFgAcc1" presStyleIdx="2" presStyleCnt="4">
        <dgm:presLayoutVars>
          <dgm:bulletEnabled val="1"/>
        </dgm:presLayoutVars>
      </dgm:prSet>
      <dgm:spPr/>
    </dgm:pt>
    <dgm:pt modelId="{526A91BB-3451-4349-87BF-D86ED6BE668A}" type="pres">
      <dgm:prSet presAssocID="{018293A9-D5F6-40C0-B516-2FD40917D865}" presName="spaceBetweenRectangles" presStyleCnt="0"/>
      <dgm:spPr/>
    </dgm:pt>
    <dgm:pt modelId="{AB2A885C-C9AB-4C35-BB61-24E4A3A44CC3}" type="pres">
      <dgm:prSet presAssocID="{805BD370-E5BF-4D29-8A99-6B3D9128A496}" presName="parentLin" presStyleCnt="0"/>
      <dgm:spPr/>
    </dgm:pt>
    <dgm:pt modelId="{D615FE1C-F502-46E9-AB7E-0BF94A283D45}" type="pres">
      <dgm:prSet presAssocID="{805BD370-E5BF-4D29-8A99-6B3D9128A496}" presName="parentLeftMargin" presStyleLbl="node1" presStyleIdx="2" presStyleCnt="4"/>
      <dgm:spPr/>
      <dgm:t>
        <a:bodyPr/>
        <a:lstStyle/>
        <a:p>
          <a:endParaRPr lang="en-US"/>
        </a:p>
      </dgm:t>
    </dgm:pt>
    <dgm:pt modelId="{BBA4BCE8-6B0B-4368-B2BE-F2540AF3E464}" type="pres">
      <dgm:prSet presAssocID="{805BD370-E5BF-4D29-8A99-6B3D9128A496}" presName="parentText" presStyleLbl="node1" presStyleIdx="3" presStyleCnt="4" custScaleX="144018" custScaleY="81500" custLinFactNeighborX="-49528" custLinFactNeighborY="9672">
        <dgm:presLayoutVars>
          <dgm:chMax val="0"/>
          <dgm:bulletEnabled val="1"/>
        </dgm:presLayoutVars>
      </dgm:prSet>
      <dgm:spPr/>
      <dgm:t>
        <a:bodyPr/>
        <a:lstStyle/>
        <a:p>
          <a:endParaRPr lang="en-US"/>
        </a:p>
      </dgm:t>
    </dgm:pt>
    <dgm:pt modelId="{CB0C0F46-9196-4D3D-8066-22FAA8CD7A06}" type="pres">
      <dgm:prSet presAssocID="{805BD370-E5BF-4D29-8A99-6B3D9128A496}" presName="negativeSpace" presStyleCnt="0"/>
      <dgm:spPr/>
    </dgm:pt>
    <dgm:pt modelId="{AB0DA3AC-E685-42D0-81ED-1B36A92E3427}" type="pres">
      <dgm:prSet presAssocID="{805BD370-E5BF-4D29-8A99-6B3D9128A496}" presName="childText" presStyleLbl="conFgAcc1" presStyleIdx="3" presStyleCnt="4">
        <dgm:presLayoutVars>
          <dgm:bulletEnabled val="1"/>
        </dgm:presLayoutVars>
      </dgm:prSet>
      <dgm:spPr/>
    </dgm:pt>
  </dgm:ptLst>
  <dgm:cxnLst>
    <dgm:cxn modelId="{F22FF76F-14EB-4993-A2A2-E81557DC7B36}" srcId="{136AA0E6-C288-475B-8E19-5612031CF3AD}" destId="{841B4128-8A59-46BA-90C2-7A75016D8C02}" srcOrd="0" destOrd="0" parTransId="{C4EEBC9C-8947-4E23-8B36-F6EF276F7792}" sibTransId="{37D658C0-3F11-4E2C-8A53-764B02B40B11}"/>
    <dgm:cxn modelId="{246CABCB-A85C-482A-9221-E5F6B975D506}" srcId="{136AA0E6-C288-475B-8E19-5612031CF3AD}" destId="{805BD370-E5BF-4D29-8A99-6B3D9128A496}" srcOrd="3" destOrd="0" parTransId="{9FB9F499-A0F8-4E99-845B-453BA7C12330}" sibTransId="{E18E94B9-2389-4FC0-934A-EFCB275A0605}"/>
    <dgm:cxn modelId="{E58B287C-7BEA-41BA-9E68-9BEA45B7327A}" type="presOf" srcId="{805BD370-E5BF-4D29-8A99-6B3D9128A496}" destId="{BBA4BCE8-6B0B-4368-B2BE-F2540AF3E464}" srcOrd="1" destOrd="0" presId="urn:microsoft.com/office/officeart/2005/8/layout/list1"/>
    <dgm:cxn modelId="{088D92BE-F382-4473-9C5C-3662473267B8}" srcId="{136AA0E6-C288-475B-8E19-5612031CF3AD}" destId="{A68B0B01-2E7D-4621-B1B8-4803F1B2F8FE}" srcOrd="1" destOrd="0" parTransId="{F1B4B300-A554-40EC-A9A2-74E1470A70FC}" sibTransId="{C5F29DC1-63E5-4D6F-BC55-8EE7D7E285F2}"/>
    <dgm:cxn modelId="{21485B1D-38C8-4BF3-A711-7E0D52DEF9A8}" type="presOf" srcId="{136AA0E6-C288-475B-8E19-5612031CF3AD}" destId="{AFD373AE-DCED-4E67-9BFD-B898EC1A5948}" srcOrd="0" destOrd="0" presId="urn:microsoft.com/office/officeart/2005/8/layout/list1"/>
    <dgm:cxn modelId="{D3993105-D05F-4430-84D5-A1AEFCB5DF33}" srcId="{136AA0E6-C288-475B-8E19-5612031CF3AD}" destId="{B3A3342B-848D-4F95-8A2E-3C2BD0552905}" srcOrd="2" destOrd="0" parTransId="{C8DA1253-0604-42BF-9AE2-0B6109D0F836}" sibTransId="{018293A9-D5F6-40C0-B516-2FD40917D865}"/>
    <dgm:cxn modelId="{5F4BEA41-E11A-4479-BEDF-523B45025D70}" type="presOf" srcId="{A68B0B01-2E7D-4621-B1B8-4803F1B2F8FE}" destId="{989FB85F-4273-4412-9A02-5FDF7833E6C3}" srcOrd="1" destOrd="0" presId="urn:microsoft.com/office/officeart/2005/8/layout/list1"/>
    <dgm:cxn modelId="{5F524E18-5F73-497E-B288-593FA5CAEAAB}" type="presOf" srcId="{841B4128-8A59-46BA-90C2-7A75016D8C02}" destId="{D1BCAA6A-B02F-4044-BDFD-44B99720271F}" srcOrd="1" destOrd="0" presId="urn:microsoft.com/office/officeart/2005/8/layout/list1"/>
    <dgm:cxn modelId="{F4F76EFF-74F3-4B76-8D55-F7B2CBD4C0BC}" type="presOf" srcId="{A68B0B01-2E7D-4621-B1B8-4803F1B2F8FE}" destId="{2B96E120-7AFD-40AA-87EA-4A8FA99B4B79}" srcOrd="0" destOrd="0" presId="urn:microsoft.com/office/officeart/2005/8/layout/list1"/>
    <dgm:cxn modelId="{0AB0B5B5-C800-478F-859E-B0D3C61008D6}" type="presOf" srcId="{B3A3342B-848D-4F95-8A2E-3C2BD0552905}" destId="{C836DDFD-A0FB-4DA7-BA04-A58EB67E5A5F}" srcOrd="0" destOrd="0" presId="urn:microsoft.com/office/officeart/2005/8/layout/list1"/>
    <dgm:cxn modelId="{58F38F4C-4DD7-475A-8F8E-4B8D87E278B0}" type="presOf" srcId="{B3A3342B-848D-4F95-8A2E-3C2BD0552905}" destId="{C31E5F22-D9CC-422F-BFCF-39686DD5332D}" srcOrd="1" destOrd="0" presId="urn:microsoft.com/office/officeart/2005/8/layout/list1"/>
    <dgm:cxn modelId="{3B1EB7F7-DDBB-4185-90E4-E1CB13B0A71F}" type="presOf" srcId="{841B4128-8A59-46BA-90C2-7A75016D8C02}" destId="{87DC500C-47B6-4DE3-A938-161982E4FA52}" srcOrd="0" destOrd="0" presId="urn:microsoft.com/office/officeart/2005/8/layout/list1"/>
    <dgm:cxn modelId="{346CDC92-422F-4C9C-94AD-B0BB263ACF3E}" type="presOf" srcId="{805BD370-E5BF-4D29-8A99-6B3D9128A496}" destId="{D615FE1C-F502-46E9-AB7E-0BF94A283D45}" srcOrd="0" destOrd="0" presId="urn:microsoft.com/office/officeart/2005/8/layout/list1"/>
    <dgm:cxn modelId="{1B9EEDDA-5DFF-4921-806E-EE69FB4D9E58}" type="presParOf" srcId="{AFD373AE-DCED-4E67-9BFD-B898EC1A5948}" destId="{9A7AE93D-03C8-4E2C-B7D8-22C889AAB2EC}" srcOrd="0" destOrd="0" presId="urn:microsoft.com/office/officeart/2005/8/layout/list1"/>
    <dgm:cxn modelId="{AA05B647-4F7E-49D9-AF71-2F7353468C1E}" type="presParOf" srcId="{9A7AE93D-03C8-4E2C-B7D8-22C889AAB2EC}" destId="{87DC500C-47B6-4DE3-A938-161982E4FA52}" srcOrd="0" destOrd="0" presId="urn:microsoft.com/office/officeart/2005/8/layout/list1"/>
    <dgm:cxn modelId="{431A01E3-BFE6-4931-85E0-E8CE45C102E4}" type="presParOf" srcId="{9A7AE93D-03C8-4E2C-B7D8-22C889AAB2EC}" destId="{D1BCAA6A-B02F-4044-BDFD-44B99720271F}" srcOrd="1" destOrd="0" presId="urn:microsoft.com/office/officeart/2005/8/layout/list1"/>
    <dgm:cxn modelId="{42DA070F-095C-4C30-9976-78ECCC9B7FED}" type="presParOf" srcId="{AFD373AE-DCED-4E67-9BFD-B898EC1A5948}" destId="{35B2FB6C-87B7-427E-8929-6A818360FF76}" srcOrd="1" destOrd="0" presId="urn:microsoft.com/office/officeart/2005/8/layout/list1"/>
    <dgm:cxn modelId="{5AE4B42C-6A44-41DA-8152-5F58E76E600F}" type="presParOf" srcId="{AFD373AE-DCED-4E67-9BFD-B898EC1A5948}" destId="{A6EABA62-3320-46EB-9DBA-17B728306584}" srcOrd="2" destOrd="0" presId="urn:microsoft.com/office/officeart/2005/8/layout/list1"/>
    <dgm:cxn modelId="{D702AFA9-D1B9-467A-8033-F3318C4BBE2A}" type="presParOf" srcId="{AFD373AE-DCED-4E67-9BFD-B898EC1A5948}" destId="{A0520389-8BEC-4F87-97EE-84E560603083}" srcOrd="3" destOrd="0" presId="urn:microsoft.com/office/officeart/2005/8/layout/list1"/>
    <dgm:cxn modelId="{D02ABB54-532F-498C-B2BC-A3A33FE2567E}" type="presParOf" srcId="{AFD373AE-DCED-4E67-9BFD-B898EC1A5948}" destId="{C96BB605-0C9F-4799-9245-7B5F8429B038}" srcOrd="4" destOrd="0" presId="urn:microsoft.com/office/officeart/2005/8/layout/list1"/>
    <dgm:cxn modelId="{2E468653-F8F4-459A-BA47-639CA6380ADF}" type="presParOf" srcId="{C96BB605-0C9F-4799-9245-7B5F8429B038}" destId="{2B96E120-7AFD-40AA-87EA-4A8FA99B4B79}" srcOrd="0" destOrd="0" presId="urn:microsoft.com/office/officeart/2005/8/layout/list1"/>
    <dgm:cxn modelId="{A6440261-D9D4-4CF6-827C-60FA482D4AAB}" type="presParOf" srcId="{C96BB605-0C9F-4799-9245-7B5F8429B038}" destId="{989FB85F-4273-4412-9A02-5FDF7833E6C3}" srcOrd="1" destOrd="0" presId="urn:microsoft.com/office/officeart/2005/8/layout/list1"/>
    <dgm:cxn modelId="{3ECF2677-E08A-4D64-BEB5-A36F1FBE3B64}" type="presParOf" srcId="{AFD373AE-DCED-4E67-9BFD-B898EC1A5948}" destId="{035A4F03-96FE-40C9-9123-BEB95B8FE040}" srcOrd="5" destOrd="0" presId="urn:microsoft.com/office/officeart/2005/8/layout/list1"/>
    <dgm:cxn modelId="{D7C43335-32BD-44DB-9E17-F1835E2587CD}" type="presParOf" srcId="{AFD373AE-DCED-4E67-9BFD-B898EC1A5948}" destId="{ECBA9BA3-9D64-408D-8E38-196BD8545DBD}" srcOrd="6" destOrd="0" presId="urn:microsoft.com/office/officeart/2005/8/layout/list1"/>
    <dgm:cxn modelId="{66261133-74EB-4E9A-9433-808CFF7C69E8}" type="presParOf" srcId="{AFD373AE-DCED-4E67-9BFD-B898EC1A5948}" destId="{74E5E49E-7700-41DA-91F8-601983726721}" srcOrd="7" destOrd="0" presId="urn:microsoft.com/office/officeart/2005/8/layout/list1"/>
    <dgm:cxn modelId="{01F0AD28-EF4D-4D39-A69F-DA4D285E91B8}" type="presParOf" srcId="{AFD373AE-DCED-4E67-9BFD-B898EC1A5948}" destId="{34EEECBD-9A0A-4C04-949A-97D7B2567A17}" srcOrd="8" destOrd="0" presId="urn:microsoft.com/office/officeart/2005/8/layout/list1"/>
    <dgm:cxn modelId="{9E350D45-F4D0-4071-8B31-883730C94F0E}" type="presParOf" srcId="{34EEECBD-9A0A-4C04-949A-97D7B2567A17}" destId="{C836DDFD-A0FB-4DA7-BA04-A58EB67E5A5F}" srcOrd="0" destOrd="0" presId="urn:microsoft.com/office/officeart/2005/8/layout/list1"/>
    <dgm:cxn modelId="{86D957F8-E6EF-4394-8B8A-4252ADF3803C}" type="presParOf" srcId="{34EEECBD-9A0A-4C04-949A-97D7B2567A17}" destId="{C31E5F22-D9CC-422F-BFCF-39686DD5332D}" srcOrd="1" destOrd="0" presId="urn:microsoft.com/office/officeart/2005/8/layout/list1"/>
    <dgm:cxn modelId="{3B783786-202C-4CC7-AB32-EC455905ED82}" type="presParOf" srcId="{AFD373AE-DCED-4E67-9BFD-B898EC1A5948}" destId="{E4EB7CFB-827D-41A8-A223-3BB5A9790175}" srcOrd="9" destOrd="0" presId="urn:microsoft.com/office/officeart/2005/8/layout/list1"/>
    <dgm:cxn modelId="{BD90F3EC-03CD-4ED5-B77B-269CE2F457F4}" type="presParOf" srcId="{AFD373AE-DCED-4E67-9BFD-B898EC1A5948}" destId="{FDE4AE39-750D-41A5-94DC-C59594229097}" srcOrd="10" destOrd="0" presId="urn:microsoft.com/office/officeart/2005/8/layout/list1"/>
    <dgm:cxn modelId="{DF174CC2-A12A-40D7-BC4D-907B182CA2D9}" type="presParOf" srcId="{AFD373AE-DCED-4E67-9BFD-B898EC1A5948}" destId="{526A91BB-3451-4349-87BF-D86ED6BE668A}" srcOrd="11" destOrd="0" presId="urn:microsoft.com/office/officeart/2005/8/layout/list1"/>
    <dgm:cxn modelId="{626E6C7C-1E9E-4A13-9FFD-B72CBBE131B3}" type="presParOf" srcId="{AFD373AE-DCED-4E67-9BFD-B898EC1A5948}" destId="{AB2A885C-C9AB-4C35-BB61-24E4A3A44CC3}" srcOrd="12" destOrd="0" presId="urn:microsoft.com/office/officeart/2005/8/layout/list1"/>
    <dgm:cxn modelId="{655DB139-79CC-4762-984B-FA4FDD6DA3A5}" type="presParOf" srcId="{AB2A885C-C9AB-4C35-BB61-24E4A3A44CC3}" destId="{D615FE1C-F502-46E9-AB7E-0BF94A283D45}" srcOrd="0" destOrd="0" presId="urn:microsoft.com/office/officeart/2005/8/layout/list1"/>
    <dgm:cxn modelId="{37687EBE-6A0E-4E08-89E7-73A47AC7364A}" type="presParOf" srcId="{AB2A885C-C9AB-4C35-BB61-24E4A3A44CC3}" destId="{BBA4BCE8-6B0B-4368-B2BE-F2540AF3E464}" srcOrd="1" destOrd="0" presId="urn:microsoft.com/office/officeart/2005/8/layout/list1"/>
    <dgm:cxn modelId="{D744D98D-928E-4633-B5CA-8A7A3B216613}" type="presParOf" srcId="{AFD373AE-DCED-4E67-9BFD-B898EC1A5948}" destId="{CB0C0F46-9196-4D3D-8066-22FAA8CD7A06}" srcOrd="13" destOrd="0" presId="urn:microsoft.com/office/officeart/2005/8/layout/list1"/>
    <dgm:cxn modelId="{5DD96C03-D64A-46F0-9F7C-D6C53B57FEB7}" type="presParOf" srcId="{AFD373AE-DCED-4E67-9BFD-B898EC1A5948}" destId="{AB0DA3AC-E685-42D0-81ED-1B36A92E3427}" srcOrd="14" destOrd="0" presId="urn:microsoft.com/office/officeart/2005/8/layout/lis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ata8.xml><?xml version="1.0" encoding="utf-8"?>
<dgm:dataModel xmlns:dgm="http://schemas.openxmlformats.org/drawingml/2006/diagram" xmlns:a="http://schemas.openxmlformats.org/drawingml/2006/main">
  <dgm:ptLst>
    <dgm:pt modelId="{ABA60AAA-A11A-4524-A3EC-C03F711D2B24}" type="doc">
      <dgm:prSet loTypeId="urn:microsoft.com/office/officeart/2005/8/layout/list1" loCatId="list" qsTypeId="urn:microsoft.com/office/officeart/2005/8/quickstyle/simple1" qsCatId="simple" csTypeId="urn:microsoft.com/office/officeart/2005/8/colors/accent1_2" csCatId="accent1" phldr="1"/>
      <dgm:spPr/>
      <dgm:t>
        <a:bodyPr/>
        <a:lstStyle/>
        <a:p>
          <a:endParaRPr lang="en-US"/>
        </a:p>
      </dgm:t>
    </dgm:pt>
    <dgm:pt modelId="{D4191A86-BC1B-472C-9CC8-491BF6F266C8}">
      <dgm:prSet phldrT="[Text]" custT="1"/>
      <dgm:spPr/>
      <dgm:t>
        <a:bodyPr/>
        <a:lstStyle/>
        <a:p>
          <a:pPr algn="just"/>
          <a:r>
            <a:rPr lang="en-US" sz="2000" baseline="0" dirty="0" smtClean="0"/>
            <a:t>After</a:t>
          </a:r>
          <a:r>
            <a:rPr lang="en-US" sz="2000" dirty="0" smtClean="0"/>
            <a:t> </a:t>
          </a:r>
          <a:r>
            <a:rPr lang="en-US" sz="2000" baseline="0" dirty="0" smtClean="0"/>
            <a:t>receipt of Consent of Reviewer issued by the Peer Review Board, Reviewer to call for any other information, if required, after evaluation of the Questionnaire</a:t>
          </a:r>
          <a:r>
            <a:rPr lang="en-US" sz="1600" baseline="0" dirty="0" smtClean="0"/>
            <a:t>. </a:t>
          </a:r>
          <a:endParaRPr lang="en-US" sz="1600" baseline="0" dirty="0"/>
        </a:p>
      </dgm:t>
    </dgm:pt>
    <dgm:pt modelId="{F4B15AC7-BB8E-48E3-8558-091F43EF20F1}" type="parTrans" cxnId="{E4335E3E-13EA-4AA6-811D-B31DAECCFA1C}">
      <dgm:prSet/>
      <dgm:spPr/>
      <dgm:t>
        <a:bodyPr/>
        <a:lstStyle/>
        <a:p>
          <a:endParaRPr lang="en-US"/>
        </a:p>
      </dgm:t>
    </dgm:pt>
    <dgm:pt modelId="{CBDC891F-F788-4B82-B1DD-D1A56DC05126}" type="sibTrans" cxnId="{E4335E3E-13EA-4AA6-811D-B31DAECCFA1C}">
      <dgm:prSet/>
      <dgm:spPr/>
      <dgm:t>
        <a:bodyPr/>
        <a:lstStyle/>
        <a:p>
          <a:endParaRPr lang="en-US"/>
        </a:p>
      </dgm:t>
    </dgm:pt>
    <dgm:pt modelId="{1E1B7FDE-F422-41CD-8F58-D2EC0566C905}">
      <dgm:prSet phldrT="[Text]" custT="1"/>
      <dgm:spPr/>
      <dgm:t>
        <a:bodyPr/>
        <a:lstStyle/>
        <a:p>
          <a:pPr algn="just"/>
          <a:r>
            <a:rPr lang="en-US" sz="2000" baseline="0" dirty="0" smtClean="0"/>
            <a:t>Communicate to Practice Unit the Samples selected for review. </a:t>
          </a:r>
          <a:r>
            <a:rPr lang="en-US" sz="2000" b="1" dirty="0" smtClean="0"/>
            <a:t>While selection of sample, special emphasis to be given to consider whether the PU has done undercutting of fees during tendering (if so, proper reasons for the same), violated norms of Government and ICAI like exceeded the number of tax audits allowed etc. In case the PU has quoted in tenders, at least one tender sample should be selected for review. </a:t>
          </a:r>
          <a:endParaRPr lang="en-US" sz="2000" baseline="0" dirty="0" smtClean="0"/>
        </a:p>
        <a:p>
          <a:pPr algn="just"/>
          <a:r>
            <a:rPr lang="en-US" sz="2000" baseline="0" dirty="0" smtClean="0"/>
            <a:t>Give 7 days Time to Prepare</a:t>
          </a:r>
          <a:endParaRPr lang="en-US" sz="2000" baseline="0" dirty="0"/>
        </a:p>
      </dgm:t>
    </dgm:pt>
    <dgm:pt modelId="{F9AE44D1-B00C-471B-A651-8A7AC5FF0B83}" type="parTrans" cxnId="{40F989DB-9503-4545-9A58-5C9EF16DD23F}">
      <dgm:prSet/>
      <dgm:spPr/>
      <dgm:t>
        <a:bodyPr/>
        <a:lstStyle/>
        <a:p>
          <a:endParaRPr lang="en-US"/>
        </a:p>
      </dgm:t>
    </dgm:pt>
    <dgm:pt modelId="{BB61FE1F-5640-491D-A8C5-F3D4D9B2192A}" type="sibTrans" cxnId="{40F989DB-9503-4545-9A58-5C9EF16DD23F}">
      <dgm:prSet/>
      <dgm:spPr/>
      <dgm:t>
        <a:bodyPr/>
        <a:lstStyle/>
        <a:p>
          <a:endParaRPr lang="en-US"/>
        </a:p>
      </dgm:t>
    </dgm:pt>
    <dgm:pt modelId="{22065F5B-433E-4BDD-9B69-29783C19C967}">
      <dgm:prSet phldrT="[Text]" custT="1"/>
      <dgm:spPr/>
      <dgm:t>
        <a:bodyPr/>
        <a:lstStyle/>
        <a:p>
          <a:pPr algn="just"/>
          <a:r>
            <a:rPr lang="en-US" sz="2000" baseline="0" dirty="0" smtClean="0"/>
            <a:t>Complete the Process and send all documents to the  Board within 90 days of  initiation of review and receipt of panel.</a:t>
          </a:r>
          <a:endParaRPr lang="en-US" sz="2000" baseline="0" dirty="0"/>
        </a:p>
      </dgm:t>
    </dgm:pt>
    <dgm:pt modelId="{D3167FAB-C0DC-4DF2-B7C8-FCF2B0B4C5E9}" type="parTrans" cxnId="{366A95DA-765D-4DD0-AE4F-9944B3D51257}">
      <dgm:prSet/>
      <dgm:spPr/>
      <dgm:t>
        <a:bodyPr/>
        <a:lstStyle/>
        <a:p>
          <a:endParaRPr lang="en-US"/>
        </a:p>
      </dgm:t>
    </dgm:pt>
    <dgm:pt modelId="{F51202E6-E1B1-4A6B-96F8-941704415FA8}" type="sibTrans" cxnId="{366A95DA-765D-4DD0-AE4F-9944B3D51257}">
      <dgm:prSet/>
      <dgm:spPr/>
      <dgm:t>
        <a:bodyPr/>
        <a:lstStyle/>
        <a:p>
          <a:endParaRPr lang="en-US"/>
        </a:p>
      </dgm:t>
    </dgm:pt>
    <dgm:pt modelId="{4F8BCB84-913C-406A-B60D-F37E187540F0}" type="pres">
      <dgm:prSet presAssocID="{ABA60AAA-A11A-4524-A3EC-C03F711D2B24}" presName="linear" presStyleCnt="0">
        <dgm:presLayoutVars>
          <dgm:dir/>
          <dgm:animLvl val="lvl"/>
          <dgm:resizeHandles val="exact"/>
        </dgm:presLayoutVars>
      </dgm:prSet>
      <dgm:spPr/>
      <dgm:t>
        <a:bodyPr/>
        <a:lstStyle/>
        <a:p>
          <a:endParaRPr lang="en-US"/>
        </a:p>
      </dgm:t>
    </dgm:pt>
    <dgm:pt modelId="{3B24CBFD-7746-427E-A76D-D0A0D70138EB}" type="pres">
      <dgm:prSet presAssocID="{D4191A86-BC1B-472C-9CC8-491BF6F266C8}" presName="parentLin" presStyleCnt="0"/>
      <dgm:spPr/>
    </dgm:pt>
    <dgm:pt modelId="{512015D6-7438-44D3-9C0C-544EEDA6EC82}" type="pres">
      <dgm:prSet presAssocID="{D4191A86-BC1B-472C-9CC8-491BF6F266C8}" presName="parentLeftMargin" presStyleLbl="node1" presStyleIdx="0" presStyleCnt="3"/>
      <dgm:spPr/>
      <dgm:t>
        <a:bodyPr/>
        <a:lstStyle/>
        <a:p>
          <a:endParaRPr lang="en-US"/>
        </a:p>
      </dgm:t>
    </dgm:pt>
    <dgm:pt modelId="{78766493-A81F-4D18-A36D-7906A0FFBDAF}" type="pres">
      <dgm:prSet presAssocID="{D4191A86-BC1B-472C-9CC8-491BF6F266C8}" presName="parentText" presStyleLbl="node1" presStyleIdx="0" presStyleCnt="3" custAng="0" custScaleX="148967" custScaleY="311790" custLinFactNeighborX="-6057" custLinFactNeighborY="-5483">
        <dgm:presLayoutVars>
          <dgm:chMax val="0"/>
          <dgm:bulletEnabled val="1"/>
        </dgm:presLayoutVars>
      </dgm:prSet>
      <dgm:spPr/>
      <dgm:t>
        <a:bodyPr/>
        <a:lstStyle/>
        <a:p>
          <a:endParaRPr lang="en-US"/>
        </a:p>
      </dgm:t>
    </dgm:pt>
    <dgm:pt modelId="{56B6C8AB-A795-4315-8565-C97CEBE24DE0}" type="pres">
      <dgm:prSet presAssocID="{D4191A86-BC1B-472C-9CC8-491BF6F266C8}" presName="negativeSpace" presStyleCnt="0"/>
      <dgm:spPr/>
    </dgm:pt>
    <dgm:pt modelId="{739DC468-E2DC-43A0-BCE7-9EC99E24C567}" type="pres">
      <dgm:prSet presAssocID="{D4191A86-BC1B-472C-9CC8-491BF6F266C8}" presName="childText" presStyleLbl="conFgAcc1" presStyleIdx="0" presStyleCnt="3" custLinFactY="-232405" custLinFactNeighborX="-11250" custLinFactNeighborY="-300000">
        <dgm:presLayoutVars>
          <dgm:bulletEnabled val="1"/>
        </dgm:presLayoutVars>
      </dgm:prSet>
      <dgm:spPr/>
    </dgm:pt>
    <dgm:pt modelId="{F3376487-2830-4CA5-9D27-3429D9AC146A}" type="pres">
      <dgm:prSet presAssocID="{CBDC891F-F788-4B82-B1DD-D1A56DC05126}" presName="spaceBetweenRectangles" presStyleCnt="0"/>
      <dgm:spPr/>
    </dgm:pt>
    <dgm:pt modelId="{0CC03EBE-59FD-4611-A223-68672E923E24}" type="pres">
      <dgm:prSet presAssocID="{1E1B7FDE-F422-41CD-8F58-D2EC0566C905}" presName="parentLin" presStyleCnt="0"/>
      <dgm:spPr/>
    </dgm:pt>
    <dgm:pt modelId="{B4E18802-66FA-4157-BD0B-01AE7C76C6C1}" type="pres">
      <dgm:prSet presAssocID="{1E1B7FDE-F422-41CD-8F58-D2EC0566C905}" presName="parentLeftMargin" presStyleLbl="node1" presStyleIdx="0" presStyleCnt="3"/>
      <dgm:spPr/>
      <dgm:t>
        <a:bodyPr/>
        <a:lstStyle/>
        <a:p>
          <a:endParaRPr lang="en-US"/>
        </a:p>
      </dgm:t>
    </dgm:pt>
    <dgm:pt modelId="{5CDE8980-CA46-4568-AD2F-88334BF47C06}" type="pres">
      <dgm:prSet presAssocID="{1E1B7FDE-F422-41CD-8F58-D2EC0566C905}" presName="parentText" presStyleLbl="node1" presStyleIdx="1" presStyleCnt="3" custScaleX="143854" custScaleY="839116" custLinFactNeighborX="17188" custLinFactNeighborY="21952">
        <dgm:presLayoutVars>
          <dgm:chMax val="0"/>
          <dgm:bulletEnabled val="1"/>
        </dgm:presLayoutVars>
      </dgm:prSet>
      <dgm:spPr/>
      <dgm:t>
        <a:bodyPr/>
        <a:lstStyle/>
        <a:p>
          <a:endParaRPr lang="en-US"/>
        </a:p>
      </dgm:t>
    </dgm:pt>
    <dgm:pt modelId="{F7950933-351D-407F-81EB-F5D6F6DA6EF2}" type="pres">
      <dgm:prSet presAssocID="{1E1B7FDE-F422-41CD-8F58-D2EC0566C905}" presName="negativeSpace" presStyleCnt="0"/>
      <dgm:spPr/>
    </dgm:pt>
    <dgm:pt modelId="{A360A449-81C6-468C-B368-9CC52B230A92}" type="pres">
      <dgm:prSet presAssocID="{1E1B7FDE-F422-41CD-8F58-D2EC0566C905}" presName="childText" presStyleLbl="conFgAcc1" presStyleIdx="1" presStyleCnt="3">
        <dgm:presLayoutVars>
          <dgm:bulletEnabled val="1"/>
        </dgm:presLayoutVars>
      </dgm:prSet>
      <dgm:spPr/>
    </dgm:pt>
    <dgm:pt modelId="{C5F4528A-A8D2-4EFF-BEC0-3884E57CA5E1}" type="pres">
      <dgm:prSet presAssocID="{BB61FE1F-5640-491D-A8C5-F3D4D9B2192A}" presName="spaceBetweenRectangles" presStyleCnt="0"/>
      <dgm:spPr/>
    </dgm:pt>
    <dgm:pt modelId="{FC4E0866-8734-49EF-9521-980D0F89CE94}" type="pres">
      <dgm:prSet presAssocID="{22065F5B-433E-4BDD-9B69-29783C19C967}" presName="parentLin" presStyleCnt="0"/>
      <dgm:spPr/>
    </dgm:pt>
    <dgm:pt modelId="{E7EA93F2-50BD-4A10-BCC5-4DD0A9A612DB}" type="pres">
      <dgm:prSet presAssocID="{22065F5B-433E-4BDD-9B69-29783C19C967}" presName="parentLeftMargin" presStyleLbl="node1" presStyleIdx="1" presStyleCnt="3"/>
      <dgm:spPr/>
      <dgm:t>
        <a:bodyPr/>
        <a:lstStyle/>
        <a:p>
          <a:endParaRPr lang="en-US"/>
        </a:p>
      </dgm:t>
    </dgm:pt>
    <dgm:pt modelId="{EEDDD48A-9BE5-4D69-8923-98EE112984E4}" type="pres">
      <dgm:prSet presAssocID="{22065F5B-433E-4BDD-9B69-29783C19C967}" presName="parentText" presStyleLbl="node1" presStyleIdx="2" presStyleCnt="3" custScaleX="142931" custScaleY="361135">
        <dgm:presLayoutVars>
          <dgm:chMax val="0"/>
          <dgm:bulletEnabled val="1"/>
        </dgm:presLayoutVars>
      </dgm:prSet>
      <dgm:spPr/>
      <dgm:t>
        <a:bodyPr/>
        <a:lstStyle/>
        <a:p>
          <a:endParaRPr lang="en-US"/>
        </a:p>
      </dgm:t>
    </dgm:pt>
    <dgm:pt modelId="{C3AC51D7-B905-4BDF-B5CB-75D2B8B84FCD}" type="pres">
      <dgm:prSet presAssocID="{22065F5B-433E-4BDD-9B69-29783C19C967}" presName="negativeSpace" presStyleCnt="0"/>
      <dgm:spPr/>
    </dgm:pt>
    <dgm:pt modelId="{4B0DB89F-9171-46AF-AAC4-FE4C4A25BE0F}" type="pres">
      <dgm:prSet presAssocID="{22065F5B-433E-4BDD-9B69-29783C19C967}" presName="childText" presStyleLbl="conFgAcc1" presStyleIdx="2" presStyleCnt="3">
        <dgm:presLayoutVars>
          <dgm:bulletEnabled val="1"/>
        </dgm:presLayoutVars>
      </dgm:prSet>
      <dgm:spPr/>
    </dgm:pt>
  </dgm:ptLst>
  <dgm:cxnLst>
    <dgm:cxn modelId="{9A014238-64A4-4B2F-A04D-7865456D8FE1}" type="presOf" srcId="{1E1B7FDE-F422-41CD-8F58-D2EC0566C905}" destId="{5CDE8980-CA46-4568-AD2F-88334BF47C06}" srcOrd="1" destOrd="0" presId="urn:microsoft.com/office/officeart/2005/8/layout/list1"/>
    <dgm:cxn modelId="{430BB7DE-8676-48D4-AA1D-C1330D81CED5}" type="presOf" srcId="{22065F5B-433E-4BDD-9B69-29783C19C967}" destId="{E7EA93F2-50BD-4A10-BCC5-4DD0A9A612DB}" srcOrd="0" destOrd="0" presId="urn:microsoft.com/office/officeart/2005/8/layout/list1"/>
    <dgm:cxn modelId="{40F989DB-9503-4545-9A58-5C9EF16DD23F}" srcId="{ABA60AAA-A11A-4524-A3EC-C03F711D2B24}" destId="{1E1B7FDE-F422-41CD-8F58-D2EC0566C905}" srcOrd="1" destOrd="0" parTransId="{F9AE44D1-B00C-471B-A651-8A7AC5FF0B83}" sibTransId="{BB61FE1F-5640-491D-A8C5-F3D4D9B2192A}"/>
    <dgm:cxn modelId="{EE332404-155D-4C5F-BA88-C62BB1780E21}" type="presOf" srcId="{D4191A86-BC1B-472C-9CC8-491BF6F266C8}" destId="{78766493-A81F-4D18-A36D-7906A0FFBDAF}" srcOrd="1" destOrd="0" presId="urn:microsoft.com/office/officeart/2005/8/layout/list1"/>
    <dgm:cxn modelId="{A4FA8740-0FC2-46F7-9521-8315346599B1}" type="presOf" srcId="{1E1B7FDE-F422-41CD-8F58-D2EC0566C905}" destId="{B4E18802-66FA-4157-BD0B-01AE7C76C6C1}" srcOrd="0" destOrd="0" presId="urn:microsoft.com/office/officeart/2005/8/layout/list1"/>
    <dgm:cxn modelId="{366A95DA-765D-4DD0-AE4F-9944B3D51257}" srcId="{ABA60AAA-A11A-4524-A3EC-C03F711D2B24}" destId="{22065F5B-433E-4BDD-9B69-29783C19C967}" srcOrd="2" destOrd="0" parTransId="{D3167FAB-C0DC-4DF2-B7C8-FCF2B0B4C5E9}" sibTransId="{F51202E6-E1B1-4A6B-96F8-941704415FA8}"/>
    <dgm:cxn modelId="{A4A7CB13-710F-4F37-83B5-7DD4D8E1F715}" type="presOf" srcId="{ABA60AAA-A11A-4524-A3EC-C03F711D2B24}" destId="{4F8BCB84-913C-406A-B60D-F37E187540F0}" srcOrd="0" destOrd="0" presId="urn:microsoft.com/office/officeart/2005/8/layout/list1"/>
    <dgm:cxn modelId="{64845F59-CB80-4C04-890A-67C1C2175B9D}" type="presOf" srcId="{D4191A86-BC1B-472C-9CC8-491BF6F266C8}" destId="{512015D6-7438-44D3-9C0C-544EEDA6EC82}" srcOrd="0" destOrd="0" presId="urn:microsoft.com/office/officeart/2005/8/layout/list1"/>
    <dgm:cxn modelId="{D30D6368-9CA7-4165-8787-1520B8F87424}" type="presOf" srcId="{22065F5B-433E-4BDD-9B69-29783C19C967}" destId="{EEDDD48A-9BE5-4D69-8923-98EE112984E4}" srcOrd="1" destOrd="0" presId="urn:microsoft.com/office/officeart/2005/8/layout/list1"/>
    <dgm:cxn modelId="{E4335E3E-13EA-4AA6-811D-B31DAECCFA1C}" srcId="{ABA60AAA-A11A-4524-A3EC-C03F711D2B24}" destId="{D4191A86-BC1B-472C-9CC8-491BF6F266C8}" srcOrd="0" destOrd="0" parTransId="{F4B15AC7-BB8E-48E3-8558-091F43EF20F1}" sibTransId="{CBDC891F-F788-4B82-B1DD-D1A56DC05126}"/>
    <dgm:cxn modelId="{C5CAF33C-B1FA-4AE1-8C45-9FC36943E670}" type="presParOf" srcId="{4F8BCB84-913C-406A-B60D-F37E187540F0}" destId="{3B24CBFD-7746-427E-A76D-D0A0D70138EB}" srcOrd="0" destOrd="0" presId="urn:microsoft.com/office/officeart/2005/8/layout/list1"/>
    <dgm:cxn modelId="{691255CC-D700-421B-BF91-665A03D2F15B}" type="presParOf" srcId="{3B24CBFD-7746-427E-A76D-D0A0D70138EB}" destId="{512015D6-7438-44D3-9C0C-544EEDA6EC82}" srcOrd="0" destOrd="0" presId="urn:microsoft.com/office/officeart/2005/8/layout/list1"/>
    <dgm:cxn modelId="{0817CEBE-D39F-47B9-922B-4B4EF5E7FDBB}" type="presParOf" srcId="{3B24CBFD-7746-427E-A76D-D0A0D70138EB}" destId="{78766493-A81F-4D18-A36D-7906A0FFBDAF}" srcOrd="1" destOrd="0" presId="urn:microsoft.com/office/officeart/2005/8/layout/list1"/>
    <dgm:cxn modelId="{7159D8C2-262E-408D-BB85-5DB50A097B9B}" type="presParOf" srcId="{4F8BCB84-913C-406A-B60D-F37E187540F0}" destId="{56B6C8AB-A795-4315-8565-C97CEBE24DE0}" srcOrd="1" destOrd="0" presId="urn:microsoft.com/office/officeart/2005/8/layout/list1"/>
    <dgm:cxn modelId="{B7B47EE3-4168-412F-ACC3-6960C4EA7756}" type="presParOf" srcId="{4F8BCB84-913C-406A-B60D-F37E187540F0}" destId="{739DC468-E2DC-43A0-BCE7-9EC99E24C567}" srcOrd="2" destOrd="0" presId="urn:microsoft.com/office/officeart/2005/8/layout/list1"/>
    <dgm:cxn modelId="{7142801F-5D67-4CF3-B9D9-1E8736D3934B}" type="presParOf" srcId="{4F8BCB84-913C-406A-B60D-F37E187540F0}" destId="{F3376487-2830-4CA5-9D27-3429D9AC146A}" srcOrd="3" destOrd="0" presId="urn:microsoft.com/office/officeart/2005/8/layout/list1"/>
    <dgm:cxn modelId="{DAE85D8A-5B99-4346-B009-9B3967D5ED81}" type="presParOf" srcId="{4F8BCB84-913C-406A-B60D-F37E187540F0}" destId="{0CC03EBE-59FD-4611-A223-68672E923E24}" srcOrd="4" destOrd="0" presId="urn:microsoft.com/office/officeart/2005/8/layout/list1"/>
    <dgm:cxn modelId="{C19D03FD-80B6-4DCD-8150-F54F9EA6BDE2}" type="presParOf" srcId="{0CC03EBE-59FD-4611-A223-68672E923E24}" destId="{B4E18802-66FA-4157-BD0B-01AE7C76C6C1}" srcOrd="0" destOrd="0" presId="urn:microsoft.com/office/officeart/2005/8/layout/list1"/>
    <dgm:cxn modelId="{A674BB1B-E0D6-46BB-8740-EF452D0BE9E2}" type="presParOf" srcId="{0CC03EBE-59FD-4611-A223-68672E923E24}" destId="{5CDE8980-CA46-4568-AD2F-88334BF47C06}" srcOrd="1" destOrd="0" presId="urn:microsoft.com/office/officeart/2005/8/layout/list1"/>
    <dgm:cxn modelId="{0CA28001-CBDC-4136-9AC7-BA1809F692FD}" type="presParOf" srcId="{4F8BCB84-913C-406A-B60D-F37E187540F0}" destId="{F7950933-351D-407F-81EB-F5D6F6DA6EF2}" srcOrd="5" destOrd="0" presId="urn:microsoft.com/office/officeart/2005/8/layout/list1"/>
    <dgm:cxn modelId="{E65E7352-D6CE-4241-9275-42301A848B34}" type="presParOf" srcId="{4F8BCB84-913C-406A-B60D-F37E187540F0}" destId="{A360A449-81C6-468C-B368-9CC52B230A92}" srcOrd="6" destOrd="0" presId="urn:microsoft.com/office/officeart/2005/8/layout/list1"/>
    <dgm:cxn modelId="{B6A8E896-6087-4E63-A837-C05B681B65E6}" type="presParOf" srcId="{4F8BCB84-913C-406A-B60D-F37E187540F0}" destId="{C5F4528A-A8D2-4EFF-BEC0-3884E57CA5E1}" srcOrd="7" destOrd="0" presId="urn:microsoft.com/office/officeart/2005/8/layout/list1"/>
    <dgm:cxn modelId="{87E363EE-4577-4B5B-A306-FD3C0EFCBB60}" type="presParOf" srcId="{4F8BCB84-913C-406A-B60D-F37E187540F0}" destId="{FC4E0866-8734-49EF-9521-980D0F89CE94}" srcOrd="8" destOrd="0" presId="urn:microsoft.com/office/officeart/2005/8/layout/list1"/>
    <dgm:cxn modelId="{54247A75-C0FA-4B66-96A2-C2A4A28F727C}" type="presParOf" srcId="{FC4E0866-8734-49EF-9521-980D0F89CE94}" destId="{E7EA93F2-50BD-4A10-BCC5-4DD0A9A612DB}" srcOrd="0" destOrd="0" presId="urn:microsoft.com/office/officeart/2005/8/layout/list1"/>
    <dgm:cxn modelId="{4D189016-E53F-48ED-8ACC-2A41402B26F9}" type="presParOf" srcId="{FC4E0866-8734-49EF-9521-980D0F89CE94}" destId="{EEDDD48A-9BE5-4D69-8923-98EE112984E4}" srcOrd="1" destOrd="0" presId="urn:microsoft.com/office/officeart/2005/8/layout/list1"/>
    <dgm:cxn modelId="{CF1A45DB-223E-4F21-9EF7-DE512DC17BD2}" type="presParOf" srcId="{4F8BCB84-913C-406A-B60D-F37E187540F0}" destId="{C3AC51D7-B905-4BDF-B5CB-75D2B8B84FCD}" srcOrd="9" destOrd="0" presId="urn:microsoft.com/office/officeart/2005/8/layout/list1"/>
    <dgm:cxn modelId="{ED69BBA5-7888-4C78-BE78-F71ADB044EF9}" type="presParOf" srcId="{4F8BCB84-913C-406A-B60D-F37E187540F0}" destId="{4B0DB89F-9171-46AF-AAC4-FE4C4A25BE0F}" srcOrd="10" destOrd="0" presId="urn:microsoft.com/office/officeart/2005/8/layout/list1"/>
  </dgm:cxnLst>
  <dgm:bg/>
  <dgm:whole/>
  <dgm:extLst>
    <a:ext uri="http://schemas.microsoft.com/office/drawing/2008/diagram">
      <dsp:dataModelExt xmlns:dsp="http://schemas.microsoft.com/office/drawing/2008/diagram" xmlns=""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E9C5130C-D278-4B10-BD48-0971F7A79EB4}">
      <dsp:nvSpPr>
        <dsp:cNvPr id="0" name=""/>
        <dsp:cNvSpPr/>
      </dsp:nvSpPr>
      <dsp:spPr>
        <a:xfrm>
          <a:off x="142769" y="50621"/>
          <a:ext cx="2340972" cy="2718009"/>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Provide Other Relevant</a:t>
          </a:r>
          <a:endParaRPr lang="en-US" sz="2000" b="1" kern="1200" dirty="0">
            <a:solidFill>
              <a:srgbClr val="FF0000"/>
            </a:solidFill>
          </a:endParaRPr>
        </a:p>
      </dsp:txBody>
      <dsp:txXfrm>
        <a:off x="485596" y="448664"/>
        <a:ext cx="1655318" cy="1921923"/>
      </dsp:txXfrm>
    </dsp:sp>
    <dsp:sp modelId="{40710FEC-E74D-4B2A-8431-6BE78D352C5F}">
      <dsp:nvSpPr>
        <dsp:cNvPr id="0" name=""/>
        <dsp:cNvSpPr/>
      </dsp:nvSpPr>
      <dsp:spPr>
        <a:xfrm rot="25361" flipH="1">
          <a:off x="2735768" y="1112166"/>
          <a:ext cx="534325" cy="569987"/>
        </a:xfrm>
        <a:prstGeom prst="rightArrow">
          <a:avLst>
            <a:gd name="adj1" fmla="val 60000"/>
            <a:gd name="adj2" fmla="val 50000"/>
          </a:avLst>
        </a:prstGeom>
        <a:gradFill rotWithShape="1">
          <a:gsLst>
            <a:gs pos="0">
              <a:schemeClr val="dk1">
                <a:shade val="51000"/>
                <a:satMod val="130000"/>
              </a:schemeClr>
            </a:gs>
            <a:gs pos="80000">
              <a:schemeClr val="dk1">
                <a:shade val="93000"/>
                <a:satMod val="130000"/>
              </a:schemeClr>
            </a:gs>
            <a:gs pos="100000">
              <a:schemeClr val="dk1">
                <a:shade val="94000"/>
                <a:satMod val="135000"/>
              </a:schemeClr>
            </a:gs>
          </a:gsLst>
          <a:lin ang="16200000" scaled="0"/>
        </a:gradFill>
        <a:ln w="9525" cap="flat" cmpd="sng" algn="ctr">
          <a:solidFill>
            <a:schemeClr val="dk1">
              <a:shade val="95000"/>
              <a:satMod val="105000"/>
            </a:schemeClr>
          </a:solidFill>
          <a:prstDash val="solid"/>
        </a:ln>
        <a:effectLst>
          <a:outerShdw blurRad="40000" dist="23000" dir="5400000" rotWithShape="0">
            <a:srgbClr val="000000">
              <a:alpha val="35000"/>
            </a:srgbClr>
          </a:outerShdw>
        </a:effectLst>
      </dsp:spPr>
      <dsp:style>
        <a:lnRef idx="1">
          <a:schemeClr val="dk1"/>
        </a:lnRef>
        <a:fillRef idx="3">
          <a:schemeClr val="dk1"/>
        </a:fillRef>
        <a:effectRef idx="2">
          <a:schemeClr val="dk1"/>
        </a:effectRef>
        <a:fontRef idx="minor">
          <a:schemeClr val="lt1"/>
        </a:fontRef>
      </dsp:style>
      <dsp:txBody>
        <a:bodyPr spcFirstLastPara="0" vert="horz" wrap="square" lIns="0" tIns="0" rIns="0" bIns="0" numCol="1" spcCol="1270" anchor="ctr" anchorCtr="0">
          <a:noAutofit/>
        </a:bodyPr>
        <a:lstStyle/>
        <a:p>
          <a:pPr lvl="0" algn="ctr" defTabSz="711200">
            <a:lnSpc>
              <a:spcPct val="90000"/>
            </a:lnSpc>
            <a:spcBef>
              <a:spcPct val="0"/>
            </a:spcBef>
            <a:spcAft>
              <a:spcPct val="35000"/>
            </a:spcAft>
          </a:pPr>
          <a:endParaRPr lang="en-US" sz="1600" kern="1200"/>
        </a:p>
      </dsp:txBody>
      <dsp:txXfrm>
        <a:off x="2896063" y="1226754"/>
        <a:ext cx="374028" cy="341993"/>
      </dsp:txXfrm>
    </dsp:sp>
    <dsp:sp modelId="{A2000494-712C-427E-8BFE-AFEA58D4E2DD}">
      <dsp:nvSpPr>
        <dsp:cNvPr id="0" name=""/>
        <dsp:cNvSpPr/>
      </dsp:nvSpPr>
      <dsp:spPr>
        <a:xfrm>
          <a:off x="3491876" y="0"/>
          <a:ext cx="2504522" cy="2768631"/>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1910" tIns="41910" rIns="41910" bIns="41910" numCol="1" spcCol="1270" anchor="ctr" anchorCtr="0">
          <a:noAutofit/>
        </a:bodyPr>
        <a:lstStyle/>
        <a:p>
          <a:pPr lvl="0" algn="ctr" defTabSz="466725">
            <a:lnSpc>
              <a:spcPct val="90000"/>
            </a:lnSpc>
            <a:spcBef>
              <a:spcPct val="0"/>
            </a:spcBef>
            <a:spcAft>
              <a:spcPct val="35000"/>
            </a:spcAft>
          </a:pPr>
          <a:r>
            <a:rPr lang="en-IN" sz="1050" b="1" kern="1200" dirty="0" smtClean="0">
              <a:solidFill>
                <a:srgbClr val="FF0000"/>
              </a:solidFill>
            </a:rPr>
            <a:t>If Extension requested by PU/RE </a:t>
          </a:r>
          <a:r>
            <a:rPr lang="en-IN" sz="1050" kern="1200" dirty="0" smtClean="0"/>
            <a:t> </a:t>
          </a:r>
          <a:r>
            <a:rPr lang="en-IN" sz="1050" b="1" kern="1200" dirty="0" smtClean="0">
              <a:solidFill>
                <a:srgbClr val="FF0000"/>
              </a:solidFill>
            </a:rPr>
            <a:t> Peer Review extension maximum to further 30 days . PRB records the timelines according to the Revised due date given to PU/RE for completion of Peer Review Process. As per practice 30 days extension is granted by PRB and for maximum three extensions, so that delay in Peer Review Process is not caused</a:t>
          </a:r>
          <a:r>
            <a:rPr lang="en-US" sz="1050" kern="1200" dirty="0" smtClean="0"/>
            <a:t>Explain </a:t>
          </a:r>
          <a:r>
            <a:rPr lang="en-US" sz="1050" kern="1200" dirty="0" smtClean="0"/>
            <a:t>Observations and Assist and Resolve Queries </a:t>
          </a:r>
          <a:endParaRPr lang="en-US" sz="1050" kern="1200" dirty="0"/>
        </a:p>
      </dsp:txBody>
      <dsp:txXfrm>
        <a:off x="3858655" y="405457"/>
        <a:ext cx="1770964" cy="1957717"/>
      </dsp:txXfrm>
    </dsp:sp>
    <dsp:sp modelId="{FD45AE6A-FE62-4B89-91D6-FB669E38C539}">
      <dsp:nvSpPr>
        <dsp:cNvPr id="0" name=""/>
        <dsp:cNvSpPr/>
      </dsp:nvSpPr>
      <dsp:spPr>
        <a:xfrm flipH="1">
          <a:off x="6170614" y="1099321"/>
          <a:ext cx="369337" cy="569987"/>
        </a:xfrm>
        <a:prstGeom prst="rightArrow">
          <a:avLst>
            <a:gd name="adj1" fmla="val 60000"/>
            <a:gd name="adj2" fmla="val 50000"/>
          </a:avLst>
        </a:prstGeom>
        <a:gradFill rotWithShape="1">
          <a:gsLst>
            <a:gs pos="0">
              <a:schemeClr val="dk1">
                <a:shade val="51000"/>
                <a:satMod val="130000"/>
              </a:schemeClr>
            </a:gs>
            <a:gs pos="80000">
              <a:schemeClr val="dk1">
                <a:shade val="93000"/>
                <a:satMod val="130000"/>
              </a:schemeClr>
            </a:gs>
            <a:gs pos="100000">
              <a:schemeClr val="dk1">
                <a:shade val="94000"/>
                <a:satMod val="135000"/>
              </a:schemeClr>
            </a:gs>
          </a:gsLst>
          <a:lin ang="16200000" scaled="0"/>
        </a:gradFill>
        <a:ln w="9525" cap="flat" cmpd="sng" algn="ctr">
          <a:solidFill>
            <a:schemeClr val="dk1">
              <a:shade val="95000"/>
              <a:satMod val="105000"/>
            </a:schemeClr>
          </a:solidFill>
          <a:prstDash val="solid"/>
        </a:ln>
        <a:effectLst>
          <a:outerShdw blurRad="40000" dist="23000" dir="5400000" rotWithShape="0">
            <a:srgbClr val="000000">
              <a:alpha val="35000"/>
            </a:srgbClr>
          </a:outerShdw>
        </a:effectLst>
      </dsp:spPr>
      <dsp:style>
        <a:lnRef idx="1">
          <a:schemeClr val="dk1"/>
        </a:lnRef>
        <a:fillRef idx="3">
          <a:schemeClr val="dk1"/>
        </a:fillRef>
        <a:effectRef idx="2">
          <a:schemeClr val="dk1"/>
        </a:effectRef>
        <a:fontRef idx="minor">
          <a:schemeClr val="lt1"/>
        </a:fontRef>
      </dsp:style>
      <dsp:txBody>
        <a:bodyPr spcFirstLastPara="0" vert="horz" wrap="square" lIns="0" tIns="0" rIns="0" bIns="0" numCol="1" spcCol="1270" anchor="ctr" anchorCtr="0">
          <a:noAutofit/>
        </a:bodyPr>
        <a:lstStyle/>
        <a:p>
          <a:pPr lvl="0" algn="ctr" defTabSz="711200">
            <a:lnSpc>
              <a:spcPct val="90000"/>
            </a:lnSpc>
            <a:spcBef>
              <a:spcPct val="0"/>
            </a:spcBef>
            <a:spcAft>
              <a:spcPct val="35000"/>
            </a:spcAft>
          </a:pPr>
          <a:endParaRPr lang="en-US" sz="1600" kern="1200"/>
        </a:p>
      </dsp:txBody>
      <dsp:txXfrm>
        <a:off x="6281415" y="1213318"/>
        <a:ext cx="258536" cy="341993"/>
      </dsp:txXfrm>
    </dsp:sp>
    <dsp:sp modelId="{4CE09A69-58A5-43B0-B3DF-291550BA2331}">
      <dsp:nvSpPr>
        <dsp:cNvPr id="0" name=""/>
        <dsp:cNvSpPr/>
      </dsp:nvSpPr>
      <dsp:spPr>
        <a:xfrm>
          <a:off x="6693261" y="-11881"/>
          <a:ext cx="2298338" cy="2792394"/>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8580" tIns="68580" rIns="68580" bIns="68580" numCol="1" spcCol="1270" anchor="ctr" anchorCtr="0">
          <a:noAutofit/>
        </a:bodyPr>
        <a:lstStyle/>
        <a:p>
          <a:pPr lvl="0" algn="ctr" defTabSz="800100">
            <a:lnSpc>
              <a:spcPct val="90000"/>
            </a:lnSpc>
            <a:spcBef>
              <a:spcPct val="0"/>
            </a:spcBef>
            <a:spcAft>
              <a:spcPct val="35000"/>
            </a:spcAft>
          </a:pPr>
          <a:r>
            <a:rPr lang="en-US" sz="1800" kern="1200" dirty="0" smtClean="0"/>
            <a:t>Reviewer’s Visit and Access </a:t>
          </a:r>
          <a:r>
            <a:rPr lang="en-US" sz="1800" kern="1200" dirty="0" smtClean="0"/>
            <a:t>to Information</a:t>
          </a:r>
          <a:endParaRPr lang="en-US" sz="1800" b="1" kern="1200" dirty="0">
            <a:solidFill>
              <a:srgbClr val="FF0000"/>
            </a:solidFill>
          </a:endParaRPr>
        </a:p>
      </dsp:txBody>
      <dsp:txXfrm>
        <a:off x="7029845" y="397056"/>
        <a:ext cx="1625170" cy="1974520"/>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56B60C9-2EA3-4174-96A3-5723AB595D54}">
      <dsp:nvSpPr>
        <dsp:cNvPr id="0" name=""/>
        <dsp:cNvSpPr/>
      </dsp:nvSpPr>
      <dsp:spPr>
        <a:xfrm>
          <a:off x="99097" y="112057"/>
          <a:ext cx="2422103" cy="1904166"/>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4770" tIns="64770" rIns="64770" bIns="64770" numCol="1" spcCol="1270" anchor="ctr" anchorCtr="0">
          <a:noAutofit/>
        </a:bodyPr>
        <a:lstStyle/>
        <a:p>
          <a:pPr lvl="0" algn="ctr" defTabSz="755650">
            <a:lnSpc>
              <a:spcPct val="90000"/>
            </a:lnSpc>
            <a:spcBef>
              <a:spcPct val="0"/>
            </a:spcBef>
            <a:spcAft>
              <a:spcPct val="35000"/>
            </a:spcAft>
          </a:pPr>
          <a:r>
            <a:rPr lang="en-US" sz="1700" kern="1200" dirty="0" smtClean="0"/>
            <a:t>Peer Review Procedure</a:t>
          </a:r>
          <a:endParaRPr lang="en-US" sz="1700" kern="1200" dirty="0"/>
        </a:p>
      </dsp:txBody>
      <dsp:txXfrm>
        <a:off x="453806" y="390916"/>
        <a:ext cx="1712685" cy="1346448"/>
      </dsp:txXfrm>
    </dsp:sp>
    <dsp:sp modelId="{563E5EBE-6D17-41A4-B957-BA3509DD3D10}">
      <dsp:nvSpPr>
        <dsp:cNvPr id="0" name=""/>
        <dsp:cNvSpPr/>
      </dsp:nvSpPr>
      <dsp:spPr>
        <a:xfrm>
          <a:off x="2729101" y="763800"/>
          <a:ext cx="440750" cy="600681"/>
        </a:xfrm>
        <a:prstGeom prst="rightArrow">
          <a:avLst>
            <a:gd name="adj1" fmla="val 60000"/>
            <a:gd name="adj2" fmla="val 50000"/>
          </a:avLst>
        </a:prstGeom>
        <a:gradFill rotWithShape="1">
          <a:gsLst>
            <a:gs pos="0">
              <a:schemeClr val="dk1">
                <a:shade val="51000"/>
                <a:satMod val="130000"/>
              </a:schemeClr>
            </a:gs>
            <a:gs pos="80000">
              <a:schemeClr val="dk1">
                <a:shade val="93000"/>
                <a:satMod val="130000"/>
              </a:schemeClr>
            </a:gs>
            <a:gs pos="100000">
              <a:schemeClr val="dk1">
                <a:shade val="94000"/>
                <a:satMod val="135000"/>
              </a:schemeClr>
            </a:gs>
          </a:gsLst>
          <a:lin ang="16200000" scaled="0"/>
        </a:gradFill>
        <a:ln w="9525" cap="flat" cmpd="sng" algn="ctr">
          <a:solidFill>
            <a:schemeClr val="dk1">
              <a:shade val="95000"/>
              <a:satMod val="105000"/>
            </a:schemeClr>
          </a:solidFill>
          <a:prstDash val="solid"/>
        </a:ln>
        <a:effectLst>
          <a:outerShdw blurRad="40000" dist="23000" dir="5400000" rotWithShape="0">
            <a:srgbClr val="000000">
              <a:alpha val="35000"/>
            </a:srgbClr>
          </a:outerShdw>
        </a:effectLst>
      </dsp:spPr>
      <dsp:style>
        <a:lnRef idx="1">
          <a:schemeClr val="dk1"/>
        </a:lnRef>
        <a:fillRef idx="3">
          <a:schemeClr val="dk1"/>
        </a:fillRef>
        <a:effectRef idx="2">
          <a:schemeClr val="dk1"/>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en-US" sz="1400" kern="1200"/>
        </a:p>
      </dsp:txBody>
      <dsp:txXfrm>
        <a:off x="2729101" y="883936"/>
        <a:ext cx="308525" cy="360409"/>
      </dsp:txXfrm>
    </dsp:sp>
    <dsp:sp modelId="{1D0F343E-FC62-4860-B0A9-56AE9F1CC738}">
      <dsp:nvSpPr>
        <dsp:cNvPr id="0" name=""/>
        <dsp:cNvSpPr/>
      </dsp:nvSpPr>
      <dsp:spPr>
        <a:xfrm>
          <a:off x="3352805" y="112057"/>
          <a:ext cx="2422103" cy="1904166"/>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4770" tIns="64770" rIns="64770" bIns="64770" numCol="1" spcCol="1270" anchor="ctr" anchorCtr="0">
          <a:noAutofit/>
        </a:bodyPr>
        <a:lstStyle/>
        <a:p>
          <a:pPr lvl="0" algn="ctr" defTabSz="755650">
            <a:lnSpc>
              <a:spcPct val="90000"/>
            </a:lnSpc>
            <a:spcBef>
              <a:spcPct val="0"/>
            </a:spcBef>
            <a:spcAft>
              <a:spcPct val="35000"/>
            </a:spcAft>
          </a:pPr>
          <a:r>
            <a:rPr lang="en-US" sz="1700" kern="1200" dirty="0" smtClean="0"/>
            <a:t>Obligation of Practice </a:t>
          </a:r>
          <a:r>
            <a:rPr lang="en-US" sz="1700" kern="1200" dirty="0" smtClean="0"/>
            <a:t>Unit-</a:t>
          </a:r>
          <a:r>
            <a:rPr lang="en-IN" sz="1700" kern="1200" dirty="0" smtClean="0">
              <a:solidFill>
                <a:srgbClr val="FF0000"/>
              </a:solidFill>
            </a:rPr>
            <a:t>PU to give the choice of the reviewer within 10 days</a:t>
          </a:r>
          <a:endParaRPr lang="en-US" sz="1700" kern="1200" dirty="0">
            <a:solidFill>
              <a:srgbClr val="FF0000"/>
            </a:solidFill>
          </a:endParaRPr>
        </a:p>
      </dsp:txBody>
      <dsp:txXfrm>
        <a:off x="3707514" y="390916"/>
        <a:ext cx="1712685" cy="1346448"/>
      </dsp:txXfrm>
    </dsp:sp>
    <dsp:sp modelId="{91749DC9-FBDC-4FFD-8E0F-65EA4D77AE70}">
      <dsp:nvSpPr>
        <dsp:cNvPr id="0" name=""/>
        <dsp:cNvSpPr/>
      </dsp:nvSpPr>
      <dsp:spPr>
        <a:xfrm rot="21954">
          <a:off x="5994864" y="774427"/>
          <a:ext cx="466326" cy="600681"/>
        </a:xfrm>
        <a:prstGeom prst="rightArrow">
          <a:avLst>
            <a:gd name="adj1" fmla="val 60000"/>
            <a:gd name="adj2" fmla="val 50000"/>
          </a:avLst>
        </a:prstGeom>
        <a:gradFill rotWithShape="1">
          <a:gsLst>
            <a:gs pos="0">
              <a:schemeClr val="dk1">
                <a:shade val="51000"/>
                <a:satMod val="130000"/>
              </a:schemeClr>
            </a:gs>
            <a:gs pos="80000">
              <a:schemeClr val="dk1">
                <a:shade val="93000"/>
                <a:satMod val="130000"/>
              </a:schemeClr>
            </a:gs>
            <a:gs pos="100000">
              <a:schemeClr val="dk1">
                <a:shade val="94000"/>
                <a:satMod val="135000"/>
              </a:schemeClr>
            </a:gs>
          </a:gsLst>
          <a:lin ang="16200000" scaled="0"/>
        </a:gradFill>
        <a:ln w="9525" cap="flat" cmpd="sng" algn="ctr">
          <a:solidFill>
            <a:schemeClr val="dk1">
              <a:shade val="95000"/>
              <a:satMod val="105000"/>
            </a:schemeClr>
          </a:solidFill>
          <a:prstDash val="solid"/>
        </a:ln>
        <a:effectLst>
          <a:outerShdw blurRad="40000" dist="23000" dir="5400000" rotWithShape="0">
            <a:srgbClr val="000000">
              <a:alpha val="35000"/>
            </a:srgbClr>
          </a:outerShdw>
        </a:effectLst>
      </dsp:spPr>
      <dsp:style>
        <a:lnRef idx="1">
          <a:schemeClr val="dk1"/>
        </a:lnRef>
        <a:fillRef idx="3">
          <a:schemeClr val="dk1"/>
        </a:fillRef>
        <a:effectRef idx="2">
          <a:schemeClr val="dk1"/>
        </a:effectRef>
        <a:fontRef idx="minor">
          <a:schemeClr val="lt1"/>
        </a:fontRef>
      </dsp:style>
      <dsp:txBody>
        <a:bodyPr spcFirstLastPara="0" vert="horz" wrap="square" lIns="0" tIns="0" rIns="0" bIns="0" numCol="1" spcCol="1270" anchor="ctr" anchorCtr="0">
          <a:noAutofit/>
        </a:bodyPr>
        <a:lstStyle/>
        <a:p>
          <a:pPr lvl="0" algn="ctr" defTabSz="622300">
            <a:lnSpc>
              <a:spcPct val="90000"/>
            </a:lnSpc>
            <a:spcBef>
              <a:spcPct val="0"/>
            </a:spcBef>
            <a:spcAft>
              <a:spcPct val="35000"/>
            </a:spcAft>
          </a:pPr>
          <a:endParaRPr lang="en-US" sz="1400" kern="1200"/>
        </a:p>
      </dsp:txBody>
      <dsp:txXfrm>
        <a:off x="5994865" y="894116"/>
        <a:ext cx="326428" cy="360409"/>
      </dsp:txXfrm>
    </dsp:sp>
    <dsp:sp modelId="{AE93CC71-147F-434C-8547-450DCC991338}">
      <dsp:nvSpPr>
        <dsp:cNvPr id="0" name=""/>
        <dsp:cNvSpPr/>
      </dsp:nvSpPr>
      <dsp:spPr>
        <a:xfrm>
          <a:off x="6654752" y="154232"/>
          <a:ext cx="2422103" cy="1861991"/>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a:lnSpc>
              <a:spcPct val="90000"/>
            </a:lnSpc>
            <a:spcBef>
              <a:spcPct val="0"/>
            </a:spcBef>
            <a:spcAft>
              <a:spcPct val="35000"/>
            </a:spcAft>
          </a:pPr>
          <a:r>
            <a:rPr lang="en-US" sz="1600" kern="1200" dirty="0" smtClean="0"/>
            <a:t>Furnishing of </a:t>
          </a:r>
          <a:r>
            <a:rPr lang="en-US" sz="1600" b="1" kern="1200" dirty="0" smtClean="0">
              <a:solidFill>
                <a:srgbClr val="FF0000"/>
              </a:solidFill>
            </a:rPr>
            <a:t>Declaration for level confirmation,  </a:t>
          </a:r>
          <a:r>
            <a:rPr lang="en-US" sz="1600" kern="1200" dirty="0" smtClean="0"/>
            <a:t>Questionnaire and Other </a:t>
          </a:r>
          <a:r>
            <a:rPr lang="en-US" sz="1600" kern="1200" dirty="0" smtClean="0"/>
            <a:t>Documents</a:t>
          </a:r>
          <a:r>
            <a:rPr lang="en-US" sz="1000" kern="1200" dirty="0" smtClean="0"/>
            <a:t>.</a:t>
          </a:r>
          <a:endParaRPr lang="en-US" sz="1000" b="1" kern="1200" dirty="0">
            <a:solidFill>
              <a:srgbClr val="FF0000"/>
            </a:solidFill>
          </a:endParaRPr>
        </a:p>
      </dsp:txBody>
      <dsp:txXfrm>
        <a:off x="7009461" y="426914"/>
        <a:ext cx="1712685" cy="1316627"/>
      </dsp:txXfrm>
    </dsp:sp>
  </dsp:spTree>
</dsp:drawing>
</file>

<file path=ppt/diagrams/drawing3.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9E661A03-99BB-4B65-9F44-B94D8E38C170}">
      <dsp:nvSpPr>
        <dsp:cNvPr id="0" name=""/>
        <dsp:cNvSpPr/>
      </dsp:nvSpPr>
      <dsp:spPr>
        <a:xfrm>
          <a:off x="249318" y="0"/>
          <a:ext cx="3666517" cy="2199910"/>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en-US" sz="2400" kern="1200" dirty="0" smtClean="0"/>
            <a:t>Value Addition through Additional Information </a:t>
          </a:r>
          <a:endParaRPr lang="en-US" sz="2400" kern="1200" dirty="0"/>
        </a:p>
      </dsp:txBody>
      <dsp:txXfrm>
        <a:off x="786267" y="322169"/>
        <a:ext cx="2592619" cy="1555572"/>
      </dsp:txXfrm>
    </dsp:sp>
    <dsp:sp modelId="{48FB8847-6CB8-4AFD-8A2C-0E58C3F02883}">
      <dsp:nvSpPr>
        <dsp:cNvPr id="0" name=""/>
        <dsp:cNvSpPr/>
      </dsp:nvSpPr>
      <dsp:spPr>
        <a:xfrm rot="5762">
          <a:off x="4224731" y="649446"/>
          <a:ext cx="654859" cy="909296"/>
        </a:xfrm>
        <a:prstGeom prst="rightArrow">
          <a:avLst>
            <a:gd name="adj1" fmla="val 60000"/>
            <a:gd name="adj2" fmla="val 50000"/>
          </a:avLst>
        </a:prstGeom>
        <a:gradFill rotWithShape="1">
          <a:gsLst>
            <a:gs pos="0">
              <a:schemeClr val="dk1">
                <a:shade val="51000"/>
                <a:satMod val="130000"/>
              </a:schemeClr>
            </a:gs>
            <a:gs pos="80000">
              <a:schemeClr val="dk1">
                <a:shade val="93000"/>
                <a:satMod val="130000"/>
              </a:schemeClr>
            </a:gs>
            <a:gs pos="100000">
              <a:schemeClr val="dk1">
                <a:shade val="94000"/>
                <a:satMod val="135000"/>
              </a:schemeClr>
            </a:gs>
          </a:gsLst>
          <a:lin ang="16200000" scaled="0"/>
        </a:gradFill>
        <a:ln w="9525" cap="flat" cmpd="sng" algn="ctr">
          <a:solidFill>
            <a:schemeClr val="dk1">
              <a:shade val="95000"/>
              <a:satMod val="105000"/>
            </a:schemeClr>
          </a:solidFill>
          <a:prstDash val="solid"/>
        </a:ln>
        <a:effectLst>
          <a:outerShdw blurRad="40000" dist="23000" dir="5400000" rotWithShape="0">
            <a:srgbClr val="000000">
              <a:alpha val="35000"/>
            </a:srgbClr>
          </a:outerShdw>
        </a:effectLst>
      </dsp:spPr>
      <dsp:style>
        <a:lnRef idx="1">
          <a:schemeClr val="dk1"/>
        </a:lnRef>
        <a:fillRef idx="3">
          <a:schemeClr val="dk1"/>
        </a:fillRef>
        <a:effectRef idx="2">
          <a:schemeClr val="dk1"/>
        </a:effectRef>
        <a:fontRef idx="minor">
          <a:schemeClr val="lt1"/>
        </a:fontRef>
      </dsp:style>
      <dsp:txBody>
        <a:bodyPr spcFirstLastPara="0" vert="horz" wrap="square" lIns="0" tIns="0" rIns="0" bIns="0" numCol="1" spcCol="1270" anchor="ctr" anchorCtr="0">
          <a:noAutofit/>
        </a:bodyPr>
        <a:lstStyle/>
        <a:p>
          <a:pPr lvl="0" algn="ctr" defTabSz="844550">
            <a:lnSpc>
              <a:spcPct val="90000"/>
            </a:lnSpc>
            <a:spcBef>
              <a:spcPct val="0"/>
            </a:spcBef>
            <a:spcAft>
              <a:spcPct val="35000"/>
            </a:spcAft>
          </a:pPr>
          <a:endParaRPr lang="en-US" sz="1900" kern="1200"/>
        </a:p>
      </dsp:txBody>
      <dsp:txXfrm>
        <a:off x="4224731" y="831140"/>
        <a:ext cx="458401" cy="545578"/>
      </dsp:txXfrm>
    </dsp:sp>
    <dsp:sp modelId="{4665EB99-990B-4882-8A9D-42568A23FAA6}">
      <dsp:nvSpPr>
        <dsp:cNvPr id="0" name=""/>
        <dsp:cNvSpPr/>
      </dsp:nvSpPr>
      <dsp:spPr>
        <a:xfrm>
          <a:off x="5151419" y="-139146"/>
          <a:ext cx="3992580" cy="2495182"/>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91440" tIns="91440" rIns="91440" bIns="91440" numCol="1" spcCol="1270" anchor="ctr" anchorCtr="0">
          <a:noAutofit/>
        </a:bodyPr>
        <a:lstStyle/>
        <a:p>
          <a:pPr lvl="0" algn="ctr" defTabSz="1066800">
            <a:lnSpc>
              <a:spcPct val="90000"/>
            </a:lnSpc>
            <a:spcBef>
              <a:spcPct val="0"/>
            </a:spcBef>
            <a:spcAft>
              <a:spcPct val="35000"/>
            </a:spcAft>
          </a:pPr>
          <a:r>
            <a:rPr lang="en-US" sz="2400" kern="1200" dirty="0" smtClean="0"/>
            <a:t>Share Professional </a:t>
          </a:r>
          <a:r>
            <a:rPr lang="en-US" sz="2400" kern="1200" dirty="0" smtClean="0"/>
            <a:t>Achievement</a:t>
          </a:r>
          <a:endParaRPr lang="en-US" sz="2400" kern="1200" dirty="0"/>
        </a:p>
      </dsp:txBody>
      <dsp:txXfrm>
        <a:off x="5736119" y="226265"/>
        <a:ext cx="2823180" cy="1764360"/>
      </dsp:txXfrm>
    </dsp:sp>
  </dsp:spTree>
</dsp:drawing>
</file>

<file path=ppt/diagrams/drawing4.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A1104710-763E-4755-B0F2-D08088467A91}">
      <dsp:nvSpPr>
        <dsp:cNvPr id="0" name=""/>
        <dsp:cNvSpPr/>
      </dsp:nvSpPr>
      <dsp:spPr>
        <a:xfrm>
          <a:off x="12285" y="0"/>
          <a:ext cx="2359744" cy="2952328"/>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a:lnSpc>
              <a:spcPct val="90000"/>
            </a:lnSpc>
            <a:spcBef>
              <a:spcPct val="0"/>
            </a:spcBef>
            <a:spcAft>
              <a:spcPct val="35000"/>
            </a:spcAft>
          </a:pPr>
          <a:r>
            <a:rPr lang="en-US" sz="1600" u="sng" kern="1200" dirty="0" smtClean="0"/>
            <a:t>Obligation of Peer Reviewer:</a:t>
          </a:r>
          <a:r>
            <a:rPr lang="en-IN" sz="1200" b="1" kern="1200" dirty="0" smtClean="0">
              <a:solidFill>
                <a:srgbClr val="FF0000"/>
              </a:solidFill>
            </a:rPr>
            <a:t>.Board to notify the reviewer on receiving the Selection letter,  REVIEWER To submit  Declaration of Confidentiality</a:t>
          </a:r>
        </a:p>
        <a:p>
          <a:pPr lvl="0" algn="ctr" defTabSz="711200">
            <a:lnSpc>
              <a:spcPct val="90000"/>
            </a:lnSpc>
            <a:spcBef>
              <a:spcPct val="0"/>
            </a:spcBef>
            <a:spcAft>
              <a:spcPct val="35000"/>
            </a:spcAft>
          </a:pPr>
          <a:r>
            <a:rPr lang="en-IN" sz="1200" b="1" kern="1200" dirty="0" smtClean="0">
              <a:solidFill>
                <a:srgbClr val="FF0000"/>
              </a:solidFill>
            </a:rPr>
            <a:t>Board to Issue letter to PU Unit for –  Consent of Reviewer within 25 day, thereof. </a:t>
          </a:r>
          <a:endParaRPr lang="en-US" sz="1200" kern="1200" dirty="0"/>
        </a:p>
      </dsp:txBody>
      <dsp:txXfrm>
        <a:off x="357862" y="432358"/>
        <a:ext cx="1668590" cy="2087612"/>
      </dsp:txXfrm>
    </dsp:sp>
    <dsp:sp modelId="{0539370B-DBE1-4CE6-9864-3CB75F57AC73}">
      <dsp:nvSpPr>
        <dsp:cNvPr id="0" name=""/>
        <dsp:cNvSpPr/>
      </dsp:nvSpPr>
      <dsp:spPr>
        <a:xfrm>
          <a:off x="2759950" y="1184351"/>
          <a:ext cx="520441" cy="585216"/>
        </a:xfrm>
        <a:prstGeom prst="rightArrow">
          <a:avLst>
            <a:gd name="adj1" fmla="val 60000"/>
            <a:gd name="adj2" fmla="val 50000"/>
          </a:avLst>
        </a:prstGeom>
        <a:solidFill>
          <a:schemeClr val="dk1"/>
        </a:solidFill>
        <a:ln w="25400" cap="flat" cmpd="sng" algn="ctr">
          <a:solidFill>
            <a:schemeClr val="dk1">
              <a:shade val="50000"/>
            </a:schemeClr>
          </a:solidFill>
          <a:prstDash val="solid"/>
        </a:ln>
        <a:effectLst/>
      </dsp:spPr>
      <dsp:style>
        <a:lnRef idx="2">
          <a:schemeClr val="dk1">
            <a:shade val="50000"/>
          </a:schemeClr>
        </a:lnRef>
        <a:fillRef idx="1">
          <a:schemeClr val="dk1"/>
        </a:fillRef>
        <a:effectRef idx="0">
          <a:schemeClr val="dk1"/>
        </a:effectRef>
        <a:fontRef idx="minor">
          <a:schemeClr val="lt1"/>
        </a:fontRef>
      </dsp:style>
      <dsp:txBody>
        <a:bodyPr spcFirstLastPara="0" vert="horz" wrap="square" lIns="0" tIns="0" rIns="0" bIns="0" numCol="1" spcCol="1270" anchor="ctr" anchorCtr="0">
          <a:noAutofit/>
        </a:bodyPr>
        <a:lstStyle/>
        <a:p>
          <a:pPr lvl="0" algn="ctr" defTabSz="444500">
            <a:lnSpc>
              <a:spcPct val="90000"/>
            </a:lnSpc>
            <a:spcBef>
              <a:spcPct val="0"/>
            </a:spcBef>
            <a:spcAft>
              <a:spcPct val="35000"/>
            </a:spcAft>
          </a:pPr>
          <a:endParaRPr lang="en-US" sz="1000" kern="1200"/>
        </a:p>
      </dsp:txBody>
      <dsp:txXfrm>
        <a:off x="2759950" y="1301394"/>
        <a:ext cx="364309" cy="351130"/>
      </dsp:txXfrm>
    </dsp:sp>
    <dsp:sp modelId="{081AD392-B2AC-4B07-BCEF-6EBD2326F517}">
      <dsp:nvSpPr>
        <dsp:cNvPr id="0" name=""/>
        <dsp:cNvSpPr/>
      </dsp:nvSpPr>
      <dsp:spPr>
        <a:xfrm>
          <a:off x="3353995" y="0"/>
          <a:ext cx="2359744" cy="2952328"/>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49530" rIns="49530" bIns="49530" numCol="1" spcCol="1270" anchor="ctr" anchorCtr="0">
          <a:noAutofit/>
        </a:bodyPr>
        <a:lstStyle/>
        <a:p>
          <a:pPr lvl="0" algn="ctr" defTabSz="577850">
            <a:lnSpc>
              <a:spcPct val="90000"/>
            </a:lnSpc>
            <a:spcBef>
              <a:spcPct val="0"/>
            </a:spcBef>
            <a:spcAft>
              <a:spcPct val="35000"/>
            </a:spcAft>
          </a:pPr>
          <a:r>
            <a:rPr lang="en-US" sz="1300" kern="1200" dirty="0" smtClean="0"/>
            <a:t>Declaration Of </a:t>
          </a:r>
          <a:r>
            <a:rPr lang="en-US" sz="1300" kern="1200" dirty="0" smtClean="0"/>
            <a:t>Confidentiality of Reviewer </a:t>
          </a:r>
          <a:r>
            <a:rPr lang="en-US" sz="1300" kern="1200" dirty="0" err="1" smtClean="0"/>
            <a:t>Records.</a:t>
          </a:r>
          <a:r>
            <a:rPr lang="en-US" sz="1300" b="1" kern="1200" dirty="0" err="1" smtClean="0">
              <a:solidFill>
                <a:srgbClr val="FF0000"/>
              </a:solidFill>
            </a:rPr>
            <a:t>IF</a:t>
          </a:r>
          <a:r>
            <a:rPr lang="en-US" sz="1300" b="1" kern="1200" dirty="0" smtClean="0">
              <a:solidFill>
                <a:srgbClr val="FF0000"/>
              </a:solidFill>
            </a:rPr>
            <a:t> services of Qualified assistant used, Declaration of QA to be submitted Board</a:t>
          </a:r>
          <a:endParaRPr lang="en-US" sz="1300" kern="1200" dirty="0"/>
        </a:p>
      </dsp:txBody>
      <dsp:txXfrm>
        <a:off x="3699572" y="432358"/>
        <a:ext cx="1668590" cy="2087612"/>
      </dsp:txXfrm>
    </dsp:sp>
    <dsp:sp modelId="{5603FFCD-0314-44EA-98A2-023CD676FE5B}">
      <dsp:nvSpPr>
        <dsp:cNvPr id="0" name=""/>
        <dsp:cNvSpPr/>
      </dsp:nvSpPr>
      <dsp:spPr>
        <a:xfrm>
          <a:off x="6042562" y="1184351"/>
          <a:ext cx="480090" cy="585216"/>
        </a:xfrm>
        <a:prstGeom prst="rightArrow">
          <a:avLst>
            <a:gd name="adj1" fmla="val 60000"/>
            <a:gd name="adj2" fmla="val 50000"/>
          </a:avLst>
        </a:prstGeom>
        <a:solidFill>
          <a:schemeClr val="dk1"/>
        </a:solidFill>
        <a:ln w="25400" cap="flat" cmpd="sng" algn="ctr">
          <a:solidFill>
            <a:schemeClr val="dk1">
              <a:shade val="50000"/>
            </a:schemeClr>
          </a:solidFill>
          <a:prstDash val="solid"/>
        </a:ln>
        <a:effectLst/>
      </dsp:spPr>
      <dsp:style>
        <a:lnRef idx="2">
          <a:schemeClr val="dk1">
            <a:shade val="50000"/>
          </a:schemeClr>
        </a:lnRef>
        <a:fillRef idx="1">
          <a:schemeClr val="dk1"/>
        </a:fillRef>
        <a:effectRef idx="0">
          <a:schemeClr val="dk1"/>
        </a:effectRef>
        <a:fontRef idx="minor">
          <a:schemeClr val="lt1"/>
        </a:fontRef>
      </dsp:style>
      <dsp:txBody>
        <a:bodyPr spcFirstLastPara="0" vert="horz" wrap="square" lIns="0" tIns="0" rIns="0" bIns="0" numCol="1" spcCol="1270" anchor="ctr" anchorCtr="0">
          <a:noAutofit/>
        </a:bodyPr>
        <a:lstStyle/>
        <a:p>
          <a:pPr lvl="0" algn="ctr" defTabSz="444500">
            <a:lnSpc>
              <a:spcPct val="90000"/>
            </a:lnSpc>
            <a:spcBef>
              <a:spcPct val="0"/>
            </a:spcBef>
            <a:spcAft>
              <a:spcPct val="35000"/>
            </a:spcAft>
          </a:pPr>
          <a:endParaRPr lang="en-US" sz="1000" kern="1200"/>
        </a:p>
      </dsp:txBody>
      <dsp:txXfrm>
        <a:off x="6042562" y="1301394"/>
        <a:ext cx="336063" cy="351130"/>
      </dsp:txXfrm>
    </dsp:sp>
    <dsp:sp modelId="{DC6EFEDB-0228-4505-BA15-23868FDA1408}">
      <dsp:nvSpPr>
        <dsp:cNvPr id="0" name=""/>
        <dsp:cNvSpPr/>
      </dsp:nvSpPr>
      <dsp:spPr>
        <a:xfrm>
          <a:off x="6619570" y="0"/>
          <a:ext cx="2359744" cy="2952328"/>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49530" tIns="49530" rIns="49530" bIns="49530" numCol="1" spcCol="1270" anchor="ctr" anchorCtr="0">
          <a:noAutofit/>
        </a:bodyPr>
        <a:lstStyle/>
        <a:p>
          <a:pPr lvl="0" algn="ctr" defTabSz="577850">
            <a:lnSpc>
              <a:spcPct val="90000"/>
            </a:lnSpc>
            <a:spcBef>
              <a:spcPct val="0"/>
            </a:spcBef>
            <a:spcAft>
              <a:spcPct val="35000"/>
            </a:spcAft>
          </a:pPr>
          <a:r>
            <a:rPr lang="en-US" sz="1300" kern="1200" dirty="0" smtClean="0"/>
            <a:t>Working </a:t>
          </a:r>
          <a:r>
            <a:rPr lang="en-US" sz="1300" kern="1200" dirty="0" smtClean="0"/>
            <a:t>Papers:</a:t>
          </a:r>
          <a:r>
            <a:rPr lang="en-US" sz="1300" b="1" kern="1200" dirty="0" smtClean="0">
              <a:solidFill>
                <a:srgbClr val="FF0000"/>
              </a:solidFill>
            </a:rPr>
            <a:t>;Note</a:t>
          </a:r>
          <a:r>
            <a:rPr lang="en-IN" sz="1300" b="1" kern="1200" dirty="0" smtClean="0">
              <a:solidFill>
                <a:srgbClr val="FF0000"/>
              </a:solidFill>
            </a:rPr>
            <a:t> Reviewer is advised to pay attention to point 2 ( j) to 2 (s) of  Part B of the Questionnaire and submit  explanation received from PU,  if reply is affirmative to said points</a:t>
          </a:r>
          <a:r>
            <a:rPr lang="en-IN" sz="1300" kern="1200" dirty="0" smtClean="0"/>
            <a:t>. </a:t>
          </a:r>
          <a:endParaRPr lang="en-US" sz="1300" kern="1200" dirty="0"/>
        </a:p>
      </dsp:txBody>
      <dsp:txXfrm>
        <a:off x="6965147" y="432358"/>
        <a:ext cx="1668590" cy="2087612"/>
      </dsp:txXfrm>
    </dsp:sp>
  </dsp:spTree>
</dsp:drawing>
</file>

<file path=ppt/diagrams/drawing5.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1E96E7A7-1787-41FD-9E62-0C694A2CCC50}">
      <dsp:nvSpPr>
        <dsp:cNvPr id="0" name=""/>
        <dsp:cNvSpPr/>
      </dsp:nvSpPr>
      <dsp:spPr>
        <a:xfrm>
          <a:off x="1244" y="238666"/>
          <a:ext cx="1913241" cy="2547002"/>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n-US" sz="1500" kern="1200" dirty="0" smtClean="0"/>
            <a:t>Timings</a:t>
          </a:r>
          <a:r>
            <a:rPr lang="en-US" sz="1500" b="1" kern="1200" dirty="0" smtClean="0">
              <a:solidFill>
                <a:srgbClr val="FF0000"/>
              </a:solidFill>
            </a:rPr>
            <a:t>: </a:t>
          </a:r>
          <a:r>
            <a:rPr lang="en-IN" sz="1500" b="1" kern="1200" dirty="0" smtClean="0">
              <a:solidFill>
                <a:srgbClr val="FF0000"/>
              </a:solidFill>
            </a:rPr>
            <a:t>Reviewer to send the preliminary report to PU for comments., within 75 days thereof</a:t>
          </a:r>
          <a:endParaRPr lang="en-US" sz="1500" b="1" kern="1200" dirty="0">
            <a:solidFill>
              <a:srgbClr val="FF0000"/>
            </a:solidFill>
          </a:endParaRPr>
        </a:p>
      </dsp:txBody>
      <dsp:txXfrm>
        <a:off x="281432" y="611666"/>
        <a:ext cx="1352865" cy="1801002"/>
      </dsp:txXfrm>
    </dsp:sp>
    <dsp:sp modelId="{7B9FE035-3907-4A57-A34B-567001609842}">
      <dsp:nvSpPr>
        <dsp:cNvPr id="0" name=""/>
        <dsp:cNvSpPr/>
      </dsp:nvSpPr>
      <dsp:spPr>
        <a:xfrm flipH="1">
          <a:off x="1960870" y="1274926"/>
          <a:ext cx="405607" cy="474483"/>
        </a:xfrm>
        <a:prstGeom prst="rightArrow">
          <a:avLst>
            <a:gd name="adj1" fmla="val 60000"/>
            <a:gd name="adj2" fmla="val 50000"/>
          </a:avLst>
        </a:prstGeom>
        <a:solidFill>
          <a:schemeClr val="dk1"/>
        </a:solidFill>
        <a:ln w="25400" cap="flat" cmpd="sng" algn="ctr">
          <a:solidFill>
            <a:schemeClr val="dk1">
              <a:shade val="50000"/>
            </a:schemeClr>
          </a:solidFill>
          <a:prstDash val="solid"/>
        </a:ln>
        <a:effectLst/>
      </dsp:spPr>
      <dsp:style>
        <a:lnRef idx="2">
          <a:schemeClr val="dk1">
            <a:shade val="50000"/>
          </a:schemeClr>
        </a:lnRef>
        <a:fillRef idx="1">
          <a:schemeClr val="dk1"/>
        </a:fillRef>
        <a:effectRef idx="0">
          <a:schemeClr val="dk1"/>
        </a:effectRef>
        <a:fontRef idx="minor">
          <a:schemeClr val="lt1"/>
        </a:fontRef>
      </dsp:style>
      <dsp:txBody>
        <a:bodyPr spcFirstLastPara="0" vert="horz" wrap="square" lIns="0" tIns="0" rIns="0" bIns="0" numCol="1" spcCol="1270" anchor="ctr" anchorCtr="0">
          <a:noAutofit/>
        </a:bodyPr>
        <a:lstStyle/>
        <a:p>
          <a:pPr lvl="0" algn="ctr" defTabSz="533400">
            <a:lnSpc>
              <a:spcPct val="90000"/>
            </a:lnSpc>
            <a:spcBef>
              <a:spcPct val="0"/>
            </a:spcBef>
            <a:spcAft>
              <a:spcPct val="35000"/>
            </a:spcAft>
          </a:pPr>
          <a:endParaRPr lang="en-US" sz="1200" kern="1200"/>
        </a:p>
      </dsp:txBody>
      <dsp:txXfrm>
        <a:off x="2082552" y="1369823"/>
        <a:ext cx="283925" cy="284689"/>
      </dsp:txXfrm>
    </dsp:sp>
    <dsp:sp modelId="{01090FBE-BE45-405D-A8A1-F890C162B98C}">
      <dsp:nvSpPr>
        <dsp:cNvPr id="0" name=""/>
        <dsp:cNvSpPr/>
      </dsp:nvSpPr>
      <dsp:spPr>
        <a:xfrm>
          <a:off x="2679782" y="214610"/>
          <a:ext cx="1951716" cy="2595115"/>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n-US" sz="1500" kern="1200" dirty="0" smtClean="0"/>
            <a:t>Do not take Extracts</a:t>
          </a:r>
          <a:endParaRPr lang="en-US" sz="1500" kern="1200" dirty="0"/>
        </a:p>
      </dsp:txBody>
      <dsp:txXfrm>
        <a:off x="2965604" y="594656"/>
        <a:ext cx="1380072" cy="1835023"/>
      </dsp:txXfrm>
    </dsp:sp>
    <dsp:sp modelId="{2E328364-C423-4451-B56B-351A472F8E84}">
      <dsp:nvSpPr>
        <dsp:cNvPr id="0" name=""/>
        <dsp:cNvSpPr/>
      </dsp:nvSpPr>
      <dsp:spPr>
        <a:xfrm flipH="1">
          <a:off x="4614924" y="1274926"/>
          <a:ext cx="405607" cy="474483"/>
        </a:xfrm>
        <a:prstGeom prst="rightArrow">
          <a:avLst>
            <a:gd name="adj1" fmla="val 60000"/>
            <a:gd name="adj2" fmla="val 50000"/>
          </a:avLst>
        </a:prstGeom>
        <a:solidFill>
          <a:schemeClr val="dk1"/>
        </a:solidFill>
        <a:ln w="25400" cap="flat" cmpd="sng" algn="ctr">
          <a:solidFill>
            <a:schemeClr val="dk1">
              <a:shade val="50000"/>
            </a:schemeClr>
          </a:solidFill>
          <a:prstDash val="solid"/>
        </a:ln>
        <a:effectLst/>
      </dsp:spPr>
      <dsp:style>
        <a:lnRef idx="2">
          <a:schemeClr val="dk1">
            <a:shade val="50000"/>
          </a:schemeClr>
        </a:lnRef>
        <a:fillRef idx="1">
          <a:schemeClr val="dk1"/>
        </a:fillRef>
        <a:effectRef idx="0">
          <a:schemeClr val="dk1"/>
        </a:effectRef>
        <a:fontRef idx="minor">
          <a:schemeClr val="lt1"/>
        </a:fontRef>
      </dsp:style>
      <dsp:txBody>
        <a:bodyPr spcFirstLastPara="0" vert="horz" wrap="square" lIns="0" tIns="0" rIns="0" bIns="0" numCol="1" spcCol="1270" anchor="ctr" anchorCtr="0">
          <a:noAutofit/>
        </a:bodyPr>
        <a:lstStyle/>
        <a:p>
          <a:pPr lvl="0" algn="ctr" defTabSz="533400">
            <a:lnSpc>
              <a:spcPct val="90000"/>
            </a:lnSpc>
            <a:spcBef>
              <a:spcPct val="0"/>
            </a:spcBef>
            <a:spcAft>
              <a:spcPct val="35000"/>
            </a:spcAft>
          </a:pPr>
          <a:endParaRPr lang="en-US" sz="1200" kern="1200"/>
        </a:p>
      </dsp:txBody>
      <dsp:txXfrm>
        <a:off x="4736606" y="1369823"/>
        <a:ext cx="283925" cy="284689"/>
      </dsp:txXfrm>
    </dsp:sp>
    <dsp:sp modelId="{9C4CC54D-BCD2-4FC0-92FC-3F584F4B5711}">
      <dsp:nvSpPr>
        <dsp:cNvPr id="0" name=""/>
        <dsp:cNvSpPr/>
      </dsp:nvSpPr>
      <dsp:spPr>
        <a:xfrm>
          <a:off x="5396795" y="238666"/>
          <a:ext cx="3517360" cy="2547002"/>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57150" tIns="57150" rIns="57150" bIns="57150" numCol="1" spcCol="1270" anchor="ctr" anchorCtr="0">
          <a:noAutofit/>
        </a:bodyPr>
        <a:lstStyle/>
        <a:p>
          <a:pPr lvl="0" algn="ctr" defTabSz="666750">
            <a:lnSpc>
              <a:spcPct val="90000"/>
            </a:lnSpc>
            <a:spcBef>
              <a:spcPct val="0"/>
            </a:spcBef>
            <a:spcAft>
              <a:spcPct val="35000"/>
            </a:spcAft>
          </a:pPr>
          <a:r>
            <a:rPr lang="en-US" sz="1500" kern="1200" dirty="0" smtClean="0"/>
            <a:t>Information-</a:t>
          </a:r>
          <a:r>
            <a:rPr lang="en-US" sz="1500" b="1" kern="1200" dirty="0" smtClean="0">
              <a:solidFill>
                <a:srgbClr val="FF0000"/>
              </a:solidFill>
            </a:rPr>
            <a:t>Select Sample within 5 days, thereof, </a:t>
          </a:r>
          <a:r>
            <a:rPr lang="en-US" sz="1500" kern="1200" dirty="0" smtClean="0"/>
            <a:t>Noting </a:t>
          </a:r>
          <a:r>
            <a:rPr lang="en-US" sz="1500" kern="1200" dirty="0" smtClean="0"/>
            <a:t>Points</a:t>
          </a:r>
        </a:p>
        <a:p>
          <a:pPr lvl="0" algn="ctr" defTabSz="666750">
            <a:lnSpc>
              <a:spcPct val="90000"/>
            </a:lnSpc>
            <a:spcBef>
              <a:spcPct val="0"/>
            </a:spcBef>
            <a:spcAft>
              <a:spcPct val="35000"/>
            </a:spcAft>
          </a:pPr>
          <a:r>
            <a:rPr lang="en-US" sz="1500" kern="1200" dirty="0" smtClean="0"/>
            <a:t>Suggest Improvement</a:t>
          </a:r>
          <a:endParaRPr lang="en-US" sz="1500" kern="1200" dirty="0"/>
        </a:p>
      </dsp:txBody>
      <dsp:txXfrm>
        <a:off x="5911900" y="611666"/>
        <a:ext cx="2487150" cy="1801002"/>
      </dsp:txXfrm>
    </dsp:sp>
  </dsp:spTree>
</dsp:drawing>
</file>

<file path=ppt/diagrams/drawing6.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266D315A-6988-45AF-93EF-99591FBC81C3}">
      <dsp:nvSpPr>
        <dsp:cNvPr id="0" name=""/>
        <dsp:cNvSpPr/>
      </dsp:nvSpPr>
      <dsp:spPr>
        <a:xfrm>
          <a:off x="0" y="230973"/>
          <a:ext cx="2754649" cy="5790314"/>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Draft Report</a:t>
          </a:r>
        </a:p>
        <a:p>
          <a:pPr lvl="0" algn="ctr" defTabSz="889000">
            <a:lnSpc>
              <a:spcPct val="90000"/>
            </a:lnSpc>
            <a:spcBef>
              <a:spcPct val="0"/>
            </a:spcBef>
            <a:spcAft>
              <a:spcPct val="35000"/>
            </a:spcAft>
          </a:pPr>
          <a:r>
            <a:rPr lang="en-US" sz="2000" kern="1200" dirty="0" smtClean="0"/>
            <a:t>Discuss;</a:t>
          </a:r>
          <a:r>
            <a:rPr lang="en-IN" sz="1100" b="1" kern="1200" dirty="0" smtClean="0">
              <a:solidFill>
                <a:srgbClr val="FF0000"/>
              </a:solidFill>
            </a:rPr>
            <a:t>PU to submit representation to reviewer- for Preliminary Report RE is satisfied with PU response on Preliminary Report along with Point wise justification and basis of arriving at Opinion/conclusion for issuing clean report</a:t>
          </a:r>
          <a:endParaRPr lang="en-US" sz="1100" kern="1200" dirty="0"/>
        </a:p>
      </dsp:txBody>
      <dsp:txXfrm>
        <a:off x="403409" y="1078945"/>
        <a:ext cx="1947831" cy="4094370"/>
      </dsp:txXfrm>
    </dsp:sp>
    <dsp:sp modelId="{9D613A6B-949C-4AA9-86DA-5FAC4D5198D0}">
      <dsp:nvSpPr>
        <dsp:cNvPr id="0" name=""/>
        <dsp:cNvSpPr/>
      </dsp:nvSpPr>
      <dsp:spPr>
        <a:xfrm rot="15300">
          <a:off x="2948429" y="2899737"/>
          <a:ext cx="410822" cy="468599"/>
        </a:xfrm>
        <a:prstGeom prst="rightArrow">
          <a:avLst>
            <a:gd name="adj1" fmla="val 60000"/>
            <a:gd name="adj2" fmla="val 50000"/>
          </a:avLst>
        </a:prstGeom>
        <a:solidFill>
          <a:schemeClr val="dk1"/>
        </a:solidFill>
        <a:ln w="25400" cap="flat" cmpd="sng" algn="ctr">
          <a:solidFill>
            <a:schemeClr val="dk1">
              <a:shade val="50000"/>
            </a:schemeClr>
          </a:solidFill>
          <a:prstDash val="solid"/>
        </a:ln>
        <a:effectLst/>
      </dsp:spPr>
      <dsp:style>
        <a:lnRef idx="2">
          <a:schemeClr val="dk1">
            <a:shade val="50000"/>
          </a:schemeClr>
        </a:lnRef>
        <a:fillRef idx="1">
          <a:schemeClr val="dk1"/>
        </a:fillRef>
        <a:effectRef idx="0">
          <a:schemeClr val="dk1"/>
        </a:effectRef>
        <a:fontRef idx="minor">
          <a:schemeClr val="lt1"/>
        </a:fontRef>
      </dsp:style>
      <dsp:txBody>
        <a:bodyPr spcFirstLastPara="0" vert="horz" wrap="square" lIns="0" tIns="0" rIns="0" bIns="0" numCol="1" spcCol="1270" anchor="ctr" anchorCtr="0">
          <a:noAutofit/>
        </a:bodyPr>
        <a:lstStyle/>
        <a:p>
          <a:pPr lvl="0" algn="ctr" defTabSz="889000">
            <a:lnSpc>
              <a:spcPct val="90000"/>
            </a:lnSpc>
            <a:spcBef>
              <a:spcPct val="0"/>
            </a:spcBef>
            <a:spcAft>
              <a:spcPct val="35000"/>
            </a:spcAft>
          </a:pPr>
          <a:endParaRPr lang="en-US" sz="2000" kern="1200"/>
        </a:p>
      </dsp:txBody>
      <dsp:txXfrm>
        <a:off x="2948430" y="2993183"/>
        <a:ext cx="287575" cy="281159"/>
      </dsp:txXfrm>
    </dsp:sp>
    <dsp:sp modelId="{218093E3-9F7B-4B4E-8500-43113F1A1637}">
      <dsp:nvSpPr>
        <dsp:cNvPr id="0" name=""/>
        <dsp:cNvSpPr/>
      </dsp:nvSpPr>
      <dsp:spPr>
        <a:xfrm>
          <a:off x="3529777" y="258450"/>
          <a:ext cx="1868844" cy="5762837"/>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76200" rIns="76200" bIns="76200" numCol="1" spcCol="1270" anchor="ctr" anchorCtr="0">
          <a:noAutofit/>
        </a:bodyPr>
        <a:lstStyle/>
        <a:p>
          <a:pPr lvl="0" algn="ctr" defTabSz="889000">
            <a:lnSpc>
              <a:spcPct val="90000"/>
            </a:lnSpc>
            <a:spcBef>
              <a:spcPct val="0"/>
            </a:spcBef>
            <a:spcAft>
              <a:spcPct val="35000"/>
            </a:spcAft>
          </a:pPr>
          <a:r>
            <a:rPr lang="en-US" sz="2000" kern="1200" dirty="0" smtClean="0"/>
            <a:t>Final report/</a:t>
          </a:r>
          <a:r>
            <a:rPr lang="en-US" sz="2000" kern="1200" dirty="0" smtClean="0">
              <a:solidFill>
                <a:srgbClr val="FF0000"/>
              </a:solidFill>
            </a:rPr>
            <a:t>Qualified Report: within 65days from date of letter issued to Reviewer by Board</a:t>
          </a:r>
          <a:endParaRPr lang="en-US" sz="1100" kern="1200" dirty="0">
            <a:solidFill>
              <a:srgbClr val="FF0000"/>
            </a:solidFill>
          </a:endParaRPr>
        </a:p>
      </dsp:txBody>
      <dsp:txXfrm>
        <a:off x="3803463" y="1102398"/>
        <a:ext cx="1321472" cy="4074941"/>
      </dsp:txXfrm>
    </dsp:sp>
    <dsp:sp modelId="{6BC7CE82-4492-4671-945F-E725D4E5F814}">
      <dsp:nvSpPr>
        <dsp:cNvPr id="0" name=""/>
        <dsp:cNvSpPr/>
      </dsp:nvSpPr>
      <dsp:spPr>
        <a:xfrm rot="21381227">
          <a:off x="5579159" y="2975176"/>
          <a:ext cx="389621" cy="674643"/>
        </a:xfrm>
        <a:prstGeom prst="rightArrow">
          <a:avLst>
            <a:gd name="adj1" fmla="val 60000"/>
            <a:gd name="adj2" fmla="val 50000"/>
          </a:avLst>
        </a:prstGeom>
        <a:solidFill>
          <a:schemeClr val="dk1"/>
        </a:solidFill>
        <a:ln w="25400" cap="flat" cmpd="sng" algn="ctr">
          <a:solidFill>
            <a:schemeClr val="dk1">
              <a:shade val="50000"/>
            </a:schemeClr>
          </a:solidFill>
          <a:prstDash val="solid"/>
        </a:ln>
        <a:effectLst/>
      </dsp:spPr>
      <dsp:style>
        <a:lnRef idx="2">
          <a:schemeClr val="dk1">
            <a:shade val="50000"/>
          </a:schemeClr>
        </a:lnRef>
        <a:fillRef idx="1">
          <a:schemeClr val="dk1"/>
        </a:fillRef>
        <a:effectRef idx="0">
          <a:schemeClr val="dk1"/>
        </a:effectRef>
        <a:fontRef idx="minor">
          <a:schemeClr val="lt1"/>
        </a:fontRef>
      </dsp:style>
      <dsp:txBody>
        <a:bodyPr spcFirstLastPara="0" vert="horz" wrap="square" lIns="0" tIns="0" rIns="0" bIns="0" numCol="1" spcCol="1270" anchor="ctr" anchorCtr="0">
          <a:noAutofit/>
        </a:bodyPr>
        <a:lstStyle/>
        <a:p>
          <a:pPr lvl="0" algn="ctr" defTabSz="1289050">
            <a:lnSpc>
              <a:spcPct val="90000"/>
            </a:lnSpc>
            <a:spcBef>
              <a:spcPct val="0"/>
            </a:spcBef>
            <a:spcAft>
              <a:spcPct val="35000"/>
            </a:spcAft>
          </a:pPr>
          <a:endParaRPr lang="en-US" sz="2900" kern="1200"/>
        </a:p>
      </dsp:txBody>
      <dsp:txXfrm>
        <a:off x="5579277" y="3113822"/>
        <a:ext cx="272735" cy="404785"/>
      </dsp:txXfrm>
    </dsp:sp>
    <dsp:sp modelId="{70D2EAF6-EDC1-4173-A8A8-A23B638E4854}">
      <dsp:nvSpPr>
        <dsp:cNvPr id="0" name=""/>
        <dsp:cNvSpPr/>
      </dsp:nvSpPr>
      <dsp:spPr>
        <a:xfrm>
          <a:off x="6127453" y="1161909"/>
          <a:ext cx="2193765" cy="4683498"/>
        </a:xfrm>
        <a:prstGeom prst="ellipse">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60960" tIns="60960" rIns="60960" bIns="60960" numCol="1" spcCol="1270" anchor="ctr" anchorCtr="0">
          <a:noAutofit/>
        </a:bodyPr>
        <a:lstStyle/>
        <a:p>
          <a:pPr lvl="0" algn="ctr" defTabSz="711200">
            <a:lnSpc>
              <a:spcPct val="90000"/>
            </a:lnSpc>
            <a:spcBef>
              <a:spcPct val="0"/>
            </a:spcBef>
            <a:spcAft>
              <a:spcPct val="35000"/>
            </a:spcAft>
          </a:pPr>
          <a:r>
            <a:rPr lang="en-US" sz="1600" b="1" kern="1200" dirty="0" err="1" smtClean="0">
              <a:solidFill>
                <a:schemeClr val="bg1"/>
              </a:solidFill>
            </a:rPr>
            <a:t>Billing:</a:t>
          </a:r>
          <a:r>
            <a:rPr lang="en-US" sz="1600" b="1" u="sng" kern="1200" dirty="0" err="1" smtClean="0">
              <a:solidFill>
                <a:schemeClr val="bg1"/>
              </a:solidFill>
            </a:rPr>
            <a:t>Notification</a:t>
          </a:r>
          <a:r>
            <a:rPr lang="en-US" sz="1600" b="1" u="sng" kern="1200" dirty="0" smtClean="0">
              <a:solidFill>
                <a:schemeClr val="bg1"/>
              </a:solidFill>
            </a:rPr>
            <a:t> </a:t>
          </a:r>
          <a:r>
            <a:rPr lang="en-US" sz="1600" b="1" u="sng" kern="1200" dirty="0" smtClean="0">
              <a:solidFill>
                <a:srgbClr val="FF0000"/>
              </a:solidFill>
            </a:rPr>
            <a:t>No: PRB/</a:t>
          </a:r>
          <a:r>
            <a:rPr lang="en-US" sz="1600" b="1" u="sng" kern="1200" dirty="0" err="1" smtClean="0">
              <a:solidFill>
                <a:srgbClr val="FF0000"/>
              </a:solidFill>
            </a:rPr>
            <a:t>Notfn</a:t>
          </a:r>
          <a:r>
            <a:rPr lang="en-US" sz="1600" b="1" u="sng" kern="1200" dirty="0" smtClean="0">
              <a:solidFill>
                <a:srgbClr val="FF0000"/>
              </a:solidFill>
            </a:rPr>
            <a:t>./008/11-12, issued on:  August 2011</a:t>
          </a:r>
          <a:endParaRPr lang="en-US" sz="1600" kern="1200" dirty="0"/>
        </a:p>
      </dsp:txBody>
      <dsp:txXfrm>
        <a:off x="6448722" y="1847791"/>
        <a:ext cx="1551227" cy="3311734"/>
      </dsp:txXfrm>
    </dsp:sp>
  </dsp:spTree>
</dsp:drawing>
</file>

<file path=ppt/diagrams/drawing7.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A6EABA62-3320-46EB-9DBA-17B728306584}">
      <dsp:nvSpPr>
        <dsp:cNvPr id="0" name=""/>
        <dsp:cNvSpPr/>
      </dsp:nvSpPr>
      <dsp:spPr>
        <a:xfrm>
          <a:off x="0" y="1310530"/>
          <a:ext cx="8991600" cy="6048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D1BCAA6A-B02F-4044-BDFD-44B99720271F}">
      <dsp:nvSpPr>
        <dsp:cNvPr id="0" name=""/>
        <dsp:cNvSpPr/>
      </dsp:nvSpPr>
      <dsp:spPr>
        <a:xfrm>
          <a:off x="346614" y="0"/>
          <a:ext cx="8539882" cy="1566987"/>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37903" tIns="0" rIns="237903" bIns="0" numCol="1" spcCol="1270" anchor="ctr" anchorCtr="0">
          <a:noAutofit/>
        </a:bodyPr>
        <a:lstStyle/>
        <a:p>
          <a:pPr lvl="0" algn="l" defTabSz="488950">
            <a:lnSpc>
              <a:spcPct val="90000"/>
            </a:lnSpc>
            <a:spcBef>
              <a:spcPct val="0"/>
            </a:spcBef>
            <a:spcAft>
              <a:spcPct val="35000"/>
            </a:spcAft>
          </a:pPr>
          <a:r>
            <a:rPr lang="en-US" sz="1100" kern="1200" dirty="0" smtClean="0"/>
            <a:t> </a:t>
          </a:r>
          <a:r>
            <a:rPr lang="en-US" sz="2000" kern="1200" baseline="0" dirty="0" smtClean="0"/>
            <a:t>Questionnaire to be Furnished duly filled in </a:t>
          </a:r>
          <a:r>
            <a:rPr lang="en-US" sz="2000" kern="1200" dirty="0" smtClean="0"/>
            <a:t>Filled up questionnaire in revised format. The questionnaire has to state the policies and procedures being currently followed by the PU and therefore has to be in the present tense and descriptive. Yes/No response to be avoided. </a:t>
          </a:r>
          <a:endParaRPr lang="en-US" sz="2000" kern="1200" baseline="0" dirty="0"/>
        </a:p>
      </dsp:txBody>
      <dsp:txXfrm>
        <a:off x="423108" y="76494"/>
        <a:ext cx="8386894" cy="1413999"/>
      </dsp:txXfrm>
    </dsp:sp>
    <dsp:sp modelId="{ECBA9BA3-9D64-408D-8E38-196BD8545DBD}">
      <dsp:nvSpPr>
        <dsp:cNvPr id="0" name=""/>
        <dsp:cNvSpPr/>
      </dsp:nvSpPr>
      <dsp:spPr>
        <a:xfrm>
          <a:off x="0" y="2712205"/>
          <a:ext cx="8991600" cy="6048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989FB85F-4273-4412-9A02-5FDF7833E6C3}">
      <dsp:nvSpPr>
        <dsp:cNvPr id="0" name=""/>
        <dsp:cNvSpPr/>
      </dsp:nvSpPr>
      <dsp:spPr>
        <a:xfrm>
          <a:off x="221314" y="1954656"/>
          <a:ext cx="8547195" cy="1021514"/>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37903" tIns="0" rIns="237903" bIns="0" numCol="1" spcCol="1270" anchor="ctr" anchorCtr="0">
          <a:noAutofit/>
        </a:bodyPr>
        <a:lstStyle/>
        <a:p>
          <a:pPr lvl="0" algn="l" defTabSz="889000">
            <a:lnSpc>
              <a:spcPct val="90000"/>
            </a:lnSpc>
            <a:spcBef>
              <a:spcPct val="0"/>
            </a:spcBef>
            <a:spcAft>
              <a:spcPct val="35000"/>
            </a:spcAft>
          </a:pPr>
          <a:r>
            <a:rPr lang="en-US" sz="2000" kern="1200" baseline="0" dirty="0" smtClean="0"/>
            <a:t>Details of </a:t>
          </a:r>
          <a:r>
            <a:rPr lang="en-US" sz="2000" b="1" kern="1200" baseline="0" dirty="0" smtClean="0"/>
            <a:t>Assurance/</a:t>
          </a:r>
          <a:r>
            <a:rPr lang="en-US" sz="2000" b="1" kern="1200" baseline="0" dirty="0" smtClean="0">
              <a:solidFill>
                <a:srgbClr val="FF0000"/>
              </a:solidFill>
            </a:rPr>
            <a:t>Tendering</a:t>
          </a:r>
          <a:r>
            <a:rPr lang="en-US" sz="2000" kern="1200" baseline="0" dirty="0" smtClean="0"/>
            <a:t> </a:t>
          </a:r>
          <a:r>
            <a:rPr lang="en-US" sz="2000" kern="1200" baseline="0" dirty="0" smtClean="0"/>
            <a:t>Service Clients- List of Files, Types of Files, Nature of Service/ Fees Charged</a:t>
          </a:r>
          <a:endParaRPr lang="en-US" sz="2000" kern="1200" baseline="0" dirty="0"/>
        </a:p>
      </dsp:txBody>
      <dsp:txXfrm>
        <a:off x="271180" y="2004522"/>
        <a:ext cx="8447463" cy="921782"/>
      </dsp:txXfrm>
    </dsp:sp>
    <dsp:sp modelId="{FDE4AE39-750D-41A5-94DC-C59594229097}">
      <dsp:nvSpPr>
        <dsp:cNvPr id="0" name=""/>
        <dsp:cNvSpPr/>
      </dsp:nvSpPr>
      <dsp:spPr>
        <a:xfrm>
          <a:off x="0" y="3800845"/>
          <a:ext cx="8991600" cy="6048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C31E5F22-D9CC-422F-BFCF-39686DD5332D}">
      <dsp:nvSpPr>
        <dsp:cNvPr id="0" name=""/>
        <dsp:cNvSpPr/>
      </dsp:nvSpPr>
      <dsp:spPr>
        <a:xfrm>
          <a:off x="223732" y="3526295"/>
          <a:ext cx="8539693" cy="708480"/>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37903" tIns="0" rIns="237903" bIns="0" numCol="1" spcCol="1270" anchor="ctr" anchorCtr="0">
          <a:noAutofit/>
        </a:bodyPr>
        <a:lstStyle/>
        <a:p>
          <a:pPr lvl="0" algn="l" defTabSz="889000">
            <a:lnSpc>
              <a:spcPct val="90000"/>
            </a:lnSpc>
            <a:spcBef>
              <a:spcPct val="0"/>
            </a:spcBef>
            <a:spcAft>
              <a:spcPct val="35000"/>
            </a:spcAft>
          </a:pPr>
          <a:r>
            <a:rPr lang="en-US" sz="2000" kern="1200" baseline="0" dirty="0" smtClean="0"/>
            <a:t>Details of Policies and Procedures Adopted, Induction Manual, Policy Manual, Procedural Manual</a:t>
          </a:r>
          <a:endParaRPr lang="en-US" sz="2000" kern="1200" baseline="0" dirty="0"/>
        </a:p>
      </dsp:txBody>
      <dsp:txXfrm>
        <a:off x="258317" y="3560880"/>
        <a:ext cx="8470523" cy="639310"/>
      </dsp:txXfrm>
    </dsp:sp>
    <dsp:sp modelId="{AB0DA3AC-E685-42D0-81ED-1B36A92E3427}">
      <dsp:nvSpPr>
        <dsp:cNvPr id="0" name=""/>
        <dsp:cNvSpPr/>
      </dsp:nvSpPr>
      <dsp:spPr>
        <a:xfrm>
          <a:off x="0" y="4758416"/>
          <a:ext cx="8991600" cy="6048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BBA4BCE8-6B0B-4368-B2BE-F2540AF3E464}">
      <dsp:nvSpPr>
        <dsp:cNvPr id="0" name=""/>
        <dsp:cNvSpPr/>
      </dsp:nvSpPr>
      <dsp:spPr>
        <a:xfrm>
          <a:off x="214281" y="4603769"/>
          <a:ext cx="8560089" cy="577411"/>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37903" tIns="0" rIns="237903" bIns="0" numCol="1" spcCol="1270" anchor="ctr" anchorCtr="0">
          <a:noAutofit/>
        </a:bodyPr>
        <a:lstStyle/>
        <a:p>
          <a:pPr lvl="0" algn="l" defTabSz="889000">
            <a:lnSpc>
              <a:spcPct val="90000"/>
            </a:lnSpc>
            <a:spcBef>
              <a:spcPct val="0"/>
            </a:spcBef>
            <a:spcAft>
              <a:spcPct val="35000"/>
            </a:spcAft>
          </a:pPr>
          <a:r>
            <a:rPr lang="en-US" sz="2000" kern="1200" baseline="0" dirty="0" smtClean="0"/>
            <a:t>Details of Proceedings (if any) against the PU / Partners / Qualified Assistants</a:t>
          </a:r>
          <a:endParaRPr lang="en-US" sz="2000" kern="1200" baseline="0" dirty="0"/>
        </a:p>
      </dsp:txBody>
      <dsp:txXfrm>
        <a:off x="242468" y="4631956"/>
        <a:ext cx="8503715" cy="521037"/>
      </dsp:txXfrm>
    </dsp:sp>
  </dsp:spTree>
</dsp:drawing>
</file>

<file path=ppt/diagrams/drawing8.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739DC468-E2DC-43A0-BCE7-9EC99E24C567}">
      <dsp:nvSpPr>
        <dsp:cNvPr id="0" name=""/>
        <dsp:cNvSpPr/>
      </dsp:nvSpPr>
      <dsp:spPr>
        <a:xfrm>
          <a:off x="0" y="83100"/>
          <a:ext cx="7929618" cy="2520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78766493-A81F-4D18-A36D-7906A0FFBDAF}">
      <dsp:nvSpPr>
        <dsp:cNvPr id="0" name=""/>
        <dsp:cNvSpPr/>
      </dsp:nvSpPr>
      <dsp:spPr>
        <a:xfrm>
          <a:off x="340820" y="41771"/>
          <a:ext cx="7566238" cy="920404"/>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09804" tIns="0" rIns="209804" bIns="0" numCol="1" spcCol="1270" anchor="ctr" anchorCtr="0">
          <a:noAutofit/>
        </a:bodyPr>
        <a:lstStyle/>
        <a:p>
          <a:pPr lvl="0" algn="l" defTabSz="889000">
            <a:lnSpc>
              <a:spcPct val="90000"/>
            </a:lnSpc>
            <a:spcBef>
              <a:spcPct val="0"/>
            </a:spcBef>
            <a:spcAft>
              <a:spcPct val="35000"/>
            </a:spcAft>
          </a:pPr>
          <a:r>
            <a:rPr lang="en-US" sz="2000" kern="1200" baseline="0" dirty="0" smtClean="0"/>
            <a:t>After</a:t>
          </a:r>
          <a:r>
            <a:rPr lang="en-US" sz="2000" kern="1200" dirty="0" smtClean="0"/>
            <a:t> </a:t>
          </a:r>
          <a:r>
            <a:rPr lang="en-US" sz="2000" kern="1200" baseline="0" dirty="0" smtClean="0"/>
            <a:t>receipt of Consent of Reviewer issued by the Peer Review Board, Reviewer to call for any other information is required, after evaluation of the Questionnaire</a:t>
          </a:r>
          <a:r>
            <a:rPr lang="en-US" sz="1600" kern="1200" baseline="0" dirty="0" smtClean="0"/>
            <a:t>. </a:t>
          </a:r>
          <a:endParaRPr lang="en-US" sz="1600" kern="1200" baseline="0" dirty="0"/>
        </a:p>
      </dsp:txBody>
      <dsp:txXfrm>
        <a:off x="385750" y="86701"/>
        <a:ext cx="7476378" cy="830544"/>
      </dsp:txXfrm>
    </dsp:sp>
    <dsp:sp modelId="{A360A449-81C6-468C-B368-9CC52B230A92}">
      <dsp:nvSpPr>
        <dsp:cNvPr id="0" name=""/>
        <dsp:cNvSpPr/>
      </dsp:nvSpPr>
      <dsp:spPr>
        <a:xfrm>
          <a:off x="0" y="3466231"/>
          <a:ext cx="7929618" cy="2520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5CDE8980-CA46-4568-AD2F-88334BF47C06}">
      <dsp:nvSpPr>
        <dsp:cNvPr id="0" name=""/>
        <dsp:cNvSpPr/>
      </dsp:nvSpPr>
      <dsp:spPr>
        <a:xfrm>
          <a:off x="381344" y="1201563"/>
          <a:ext cx="7548273" cy="2477070"/>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09804" tIns="0" rIns="209804" bIns="0" numCol="1" spcCol="1270" anchor="ctr" anchorCtr="0">
          <a:noAutofit/>
        </a:bodyPr>
        <a:lstStyle/>
        <a:p>
          <a:pPr lvl="0" algn="l" defTabSz="889000">
            <a:lnSpc>
              <a:spcPct val="90000"/>
            </a:lnSpc>
            <a:spcBef>
              <a:spcPct val="0"/>
            </a:spcBef>
            <a:spcAft>
              <a:spcPct val="35000"/>
            </a:spcAft>
          </a:pPr>
          <a:r>
            <a:rPr lang="en-US" sz="2000" kern="1200" baseline="0" dirty="0" smtClean="0"/>
            <a:t>Communicate to Practice Unit the Samples selected for review. </a:t>
          </a:r>
          <a:r>
            <a:rPr lang="en-US" sz="2000" b="1" kern="1200" dirty="0" smtClean="0"/>
            <a:t>While selection of sample, special emphasis to be given to consider whether the PU has done undercutting of fees during tendering (if so, proper reasons for the same), violated norms of Government and ICAI like exceeded the number of tax audits allowed etc. In case the PU has quoted in tenders, at least one tender sample should be selected for review. </a:t>
          </a:r>
          <a:endParaRPr lang="en-US" sz="2000" kern="1200" baseline="0" dirty="0" smtClean="0"/>
        </a:p>
        <a:p>
          <a:pPr lvl="0" algn="l" defTabSz="889000">
            <a:lnSpc>
              <a:spcPct val="90000"/>
            </a:lnSpc>
            <a:spcBef>
              <a:spcPct val="0"/>
            </a:spcBef>
            <a:spcAft>
              <a:spcPct val="35000"/>
            </a:spcAft>
          </a:pPr>
          <a:r>
            <a:rPr lang="en-US" sz="2000" kern="1200" baseline="0" dirty="0" smtClean="0"/>
            <a:t>Give 7 days Time to Prepare</a:t>
          </a:r>
          <a:endParaRPr lang="en-US" sz="2000" kern="1200" baseline="0" dirty="0"/>
        </a:p>
      </dsp:txBody>
      <dsp:txXfrm>
        <a:off x="502265" y="1322484"/>
        <a:ext cx="7306431" cy="2235228"/>
      </dsp:txXfrm>
    </dsp:sp>
    <dsp:sp modelId="{4B0DB89F-9171-46AF-AAC4-FE4C4A25BE0F}">
      <dsp:nvSpPr>
        <dsp:cNvPr id="0" name=""/>
        <dsp:cNvSpPr/>
      </dsp:nvSpPr>
      <dsp:spPr>
        <a:xfrm>
          <a:off x="0" y="4690702"/>
          <a:ext cx="7929618" cy="252000"/>
        </a:xfrm>
        <a:prstGeom prst="rect">
          <a:avLst/>
        </a:prstGeom>
        <a:solidFill>
          <a:schemeClr val="lt1">
            <a:alpha val="90000"/>
            <a:hueOff val="0"/>
            <a:satOff val="0"/>
            <a:lumOff val="0"/>
            <a:alphaOff val="0"/>
          </a:schemeClr>
        </a:solidFill>
        <a:ln w="25400"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sp>
    <dsp:sp modelId="{EEDDD48A-9BE5-4D69-8923-98EE112984E4}">
      <dsp:nvSpPr>
        <dsp:cNvPr id="0" name=""/>
        <dsp:cNvSpPr/>
      </dsp:nvSpPr>
      <dsp:spPr>
        <a:xfrm>
          <a:off x="377121" y="3772231"/>
          <a:ext cx="7546329" cy="1066070"/>
        </a:xfrm>
        <a:prstGeom prst="roundRect">
          <a:avLst/>
        </a:prstGeom>
        <a:solidFill>
          <a:schemeClr val="accent1">
            <a:hueOff val="0"/>
            <a:satOff val="0"/>
            <a:lumOff val="0"/>
            <a:alphaOff val="0"/>
          </a:schemeClr>
        </a:solidFill>
        <a:ln w="25400"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209804" tIns="0" rIns="209804" bIns="0" numCol="1" spcCol="1270" anchor="ctr" anchorCtr="0">
          <a:noAutofit/>
        </a:bodyPr>
        <a:lstStyle/>
        <a:p>
          <a:pPr lvl="0" algn="l" defTabSz="889000">
            <a:lnSpc>
              <a:spcPct val="90000"/>
            </a:lnSpc>
            <a:spcBef>
              <a:spcPct val="0"/>
            </a:spcBef>
            <a:spcAft>
              <a:spcPct val="35000"/>
            </a:spcAft>
          </a:pPr>
          <a:r>
            <a:rPr lang="en-US" sz="2000" kern="1200" baseline="0" dirty="0" smtClean="0"/>
            <a:t>Complete the Process and send all documents to the  90 days of   initiation of review and receipt of panel.</a:t>
          </a:r>
          <a:endParaRPr lang="en-US" sz="2000" kern="1200" baseline="0" dirty="0"/>
        </a:p>
      </dsp:txBody>
      <dsp:txXfrm>
        <a:off x="429162" y="3824272"/>
        <a:ext cx="7442247" cy="961988"/>
      </dsp:txXfrm>
    </dsp:sp>
  </dsp:spTree>
</dsp:drawing>
</file>

<file path=ppt/diagrams/layout1.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layout3.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layout4.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layout5.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layout6.xml><?xml version="1.0" encoding="utf-8"?>
<dgm:layoutDef xmlns:dgm="http://schemas.openxmlformats.org/drawingml/2006/diagram" xmlns:a="http://schemas.openxmlformats.org/drawingml/2006/main" uniqueId="urn:microsoft.com/office/officeart/2005/8/layout/process1">
  <dgm:title val=""/>
  <dgm:desc val=""/>
  <dgm:catLst>
    <dgm:cat type="process" pri="1000"/>
    <dgm:cat type="convert" pri="15000"/>
  </dgm:catLst>
  <dgm:sampData useDef="1">
    <dgm:dataModel>
      <dgm:ptLst/>
      <dgm:bg/>
      <dgm:whole/>
    </dgm:dataModel>
  </dgm:sampData>
  <dgm:styleData>
    <dgm:dataModel>
      <dgm:ptLst>
        <dgm:pt modelId="0" type="doc"/>
        <dgm:pt modelId="1"/>
        <dgm:pt modelId="2"/>
      </dgm:ptLst>
      <dgm:cxnLst>
        <dgm:cxn modelId="3" srcId="0" destId="1" srcOrd="0" destOrd="0"/>
        <dgm:cxn modelId="4"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Name0">
    <dgm:varLst>
      <dgm:dir/>
      <dgm:resizeHandles val="exact"/>
    </dgm:varLst>
    <dgm:choose name="Name1">
      <dgm:if name="Name2" func="var" arg="dir" op="equ" val="norm">
        <dgm:alg type="lin"/>
      </dgm:if>
      <dgm:else name="Name3">
        <dgm:alg type="lin">
          <dgm:param type="linDir" val="fromR"/>
        </dgm:alg>
      </dgm:else>
    </dgm:choose>
    <dgm:shape xmlns:r="http://schemas.openxmlformats.org/officeDocument/2006/relationships" r:blip="">
      <dgm:adjLst/>
    </dgm:shape>
    <dgm:presOf/>
    <dgm:constrLst>
      <dgm:constr type="w" for="ch" ptType="node" refType="w"/>
      <dgm:constr type="h" for="ch" ptType="node" op="equ"/>
      <dgm:constr type="primFontSz" for="ch" ptType="node" op="equ" val="65"/>
      <dgm:constr type="w" for="ch" ptType="sibTrans" refType="w" refFor="ch" refPtType="node" op="equ" fact="0.4"/>
      <dgm:constr type="h" for="ch" ptType="sibTrans" op="equ"/>
      <dgm:constr type="primFontSz" for="des" forName="connectorText" op="equ" val="55"/>
      <dgm:constr type="primFontSz" for="des" forName="connectorText" refType="primFontSz" refFor="ch" refPtType="node" op="lte" fact="0.8"/>
    </dgm:constrLst>
    <dgm:ruleLst/>
    <dgm:forEach name="nodesForEach" axis="ch" ptType="node">
      <dgm:layoutNode name="node">
        <dgm:varLst>
          <dgm:bulletEnabled val="1"/>
        </dgm:varLst>
        <dgm:alg type="tx"/>
        <dgm:shape xmlns:r="http://schemas.openxmlformats.org/officeDocument/2006/relationships" type="roundRect" r:blip="">
          <dgm:adjLst>
            <dgm:adj idx="1" val="0.1"/>
          </dgm:adjLst>
        </dgm:shape>
        <dgm:presOf axis="desOrSelf" ptType="node"/>
        <dgm:constrLst>
          <dgm:constr type="h" refType="w" fact="0.6"/>
          <dgm:constr type="tMarg" refType="primFontSz" fact="0.3"/>
          <dgm:constr type="bMarg" refType="primFontSz" fact="0.3"/>
          <dgm:constr type="lMarg" refType="primFontSz" fact="0.3"/>
          <dgm:constr type="rMarg" refType="primFontSz" fact="0.3"/>
        </dgm:constrLst>
        <dgm:ruleLst>
          <dgm:rule type="primFontSz" val="18" fact="NaN" max="NaN"/>
          <dgm:rule type="h" val="NaN" fact="1.5" max="NaN"/>
          <dgm:rule type="primFontSz" val="5" fact="NaN" max="NaN"/>
          <dgm:rule type="h" val="INF" fact="NaN" max="NaN"/>
        </dgm:ruleLst>
      </dgm:layoutNode>
      <dgm:forEach name="sibTransForEach" axis="followSib" ptType="sibTrans" cnt="1">
        <dgm:layoutNode name="sibTrans">
          <dgm:alg type="conn">
            <dgm:param type="begPts" val="auto"/>
            <dgm:param type="endPts" val="auto"/>
          </dgm:alg>
          <dgm:shape xmlns:r="http://schemas.openxmlformats.org/officeDocument/2006/relationships" type="conn" r:blip="">
            <dgm:adjLst/>
          </dgm:shape>
          <dgm:presOf axis="self"/>
          <dgm:constrLst>
            <dgm:constr type="h" refType="w" fact="0.62"/>
            <dgm:constr type="connDist"/>
            <dgm:constr type="begPad" refType="connDist" fact="0.25"/>
            <dgm:constr type="endPad" refType="connDist" fact="0.22"/>
          </dgm:constrLst>
          <dgm:ruleLst/>
          <dgm:layoutNode name="connectorText">
            <dgm:alg type="tx">
              <dgm:param type="autoTxRot" val="grav"/>
            </dgm:alg>
            <dgm:shape xmlns:r="http://schemas.openxmlformats.org/officeDocument/2006/relationships" type="conn" r:blip="" hideGeom="1">
              <dgm:adjLst/>
            </dgm:shape>
            <dgm:presOf axis="self"/>
            <dgm:constrLst>
              <dgm:constr type="lMarg"/>
              <dgm:constr type="rMarg"/>
              <dgm:constr type="tMarg"/>
              <dgm:constr type="bMarg"/>
            </dgm:constrLst>
            <dgm:ruleLst>
              <dgm:rule type="primFontSz" val="5" fact="NaN" max="NaN"/>
            </dgm:ruleLst>
          </dgm:layoutNode>
        </dgm:layoutNode>
      </dgm:forEach>
    </dgm:forEach>
  </dgm:layoutNode>
</dgm:layoutDef>
</file>

<file path=ppt/diagrams/layout7.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layout8.xml><?xml version="1.0" encoding="utf-8"?>
<dgm:layoutDef xmlns:dgm="http://schemas.openxmlformats.org/drawingml/2006/diagram" xmlns:a="http://schemas.openxmlformats.org/drawingml/2006/main" uniqueId="urn:microsoft.com/office/officeart/2005/8/layout/list1">
  <dgm:title val=""/>
  <dgm:desc val=""/>
  <dgm:catLst>
    <dgm:cat type="list" pri="4000"/>
  </dgm:catLst>
  <dgm:sampData>
    <dgm:dataModel>
      <dgm:ptLst>
        <dgm:pt modelId="0" type="doc"/>
        <dgm:pt modelId="1">
          <dgm:prSet phldr="1"/>
        </dgm:pt>
        <dgm:pt modelId="2">
          <dgm:prSet phldr="1"/>
        </dgm:pt>
        <dgm:pt modelId="3">
          <dgm:prSet phldr="1"/>
        </dgm:pt>
      </dgm:ptLst>
      <dgm:cxnLst>
        <dgm:cxn modelId="4" srcId="0" destId="1" srcOrd="0" destOrd="0"/>
        <dgm:cxn modelId="5" srcId="0" destId="2" srcOrd="1" destOrd="0"/>
        <dgm:cxn modelId="6" srcId="0" destId="3" srcOrd="2" destOrd="0"/>
      </dgm:cxnLst>
      <dgm:bg/>
      <dgm:whole/>
    </dgm:dataModel>
  </dgm:sampData>
  <dgm:styleData>
    <dgm:dataModel>
      <dgm:ptLst>
        <dgm:pt modelId="0" type="doc"/>
        <dgm:pt modelId="1"/>
        <dgm:pt modelId="2"/>
      </dgm:ptLst>
      <dgm:cxnLst>
        <dgm:cxn modelId="4" srcId="0" destId="1" srcOrd="0" destOrd="0"/>
        <dgm:cxn modelId="5" srcId="0" destId="2" srcOrd="1" destOrd="0"/>
      </dgm:cxnLst>
      <dgm:bg/>
      <dgm:whole/>
    </dgm:dataModel>
  </dgm:styleData>
  <dgm:clrData>
    <dgm:dataModel>
      <dgm:ptLst>
        <dgm:pt modelId="0" type="doc"/>
        <dgm:pt modelId="1"/>
        <dgm:pt modelId="2"/>
        <dgm:pt modelId="3"/>
        <dgm:pt modelId="4"/>
      </dgm:ptLst>
      <dgm:cxnLst>
        <dgm:cxn modelId="5" srcId="0" destId="1" srcOrd="0" destOrd="0"/>
        <dgm:cxn modelId="6" srcId="0" destId="2" srcOrd="1" destOrd="0"/>
        <dgm:cxn modelId="7" srcId="0" destId="3" srcOrd="2" destOrd="0"/>
        <dgm:cxn modelId="8" srcId="0" destId="4" srcOrd="3" destOrd="0"/>
      </dgm:cxnLst>
      <dgm:bg/>
      <dgm:whole/>
    </dgm:dataModel>
  </dgm:clrData>
  <dgm:layoutNode name="linear">
    <dgm:varLst>
      <dgm:dir/>
      <dgm:animLvl val="lvl"/>
      <dgm:resizeHandles val="exact"/>
    </dgm:varLst>
    <dgm:choose name="Name0">
      <dgm:if name="Name1" func="var" arg="dir" op="equ" val="norm">
        <dgm:alg type="lin">
          <dgm:param type="linDir" val="fromT"/>
          <dgm:param type="vertAlign" val="mid"/>
          <dgm:param type="horzAlign" val="l"/>
          <dgm:param type="nodeHorzAlign" val="l"/>
        </dgm:alg>
      </dgm:if>
      <dgm:else name="Name2">
        <dgm:alg type="lin">
          <dgm:param type="linDir" val="fromT"/>
          <dgm:param type="vertAlign" val="mid"/>
          <dgm:param type="horzAlign" val="r"/>
          <dgm:param type="nodeHorzAlign" val="r"/>
        </dgm:alg>
      </dgm:else>
    </dgm:choose>
    <dgm:shape xmlns:r="http://schemas.openxmlformats.org/officeDocument/2006/relationships" r:blip="">
      <dgm:adjLst/>
    </dgm:shape>
    <dgm:presOf/>
    <dgm:constrLst>
      <dgm:constr type="w" for="ch" forName="parentLin" refType="w"/>
      <dgm:constr type="h" for="ch" forName="parentLin" val="INF"/>
      <dgm:constr type="w" for="des" forName="parentLeftMargin" refType="w" fact="0.05"/>
      <dgm:constr type="w" for="des" forName="parentText" refType="w" fact="0.7"/>
      <dgm:constr type="h" for="des" forName="parentText" refType="primFontSz" refFor="des" refForName="parentText" fact="0.82"/>
      <dgm:constr type="h" for="ch" forName="negativeSpace" refType="primFontSz" refFor="des" refForName="parentText" fact="-0.41"/>
      <dgm:constr type="h" for="ch" forName="negativeSpace" refType="h" refFor="des" refForName="parentText" op="lte" fact="-0.82"/>
      <dgm:constr type="h" for="ch" forName="negativeSpace" refType="h" refFor="des" refForName="parentText" op="gte" fact="-0.82"/>
      <dgm:constr type="w" for="ch" forName="childText" refType="w"/>
      <dgm:constr type="h" for="ch" forName="childText" refType="primFontSz" refFor="des" refForName="parentText" fact="0.7"/>
      <dgm:constr type="primFontSz" for="des" forName="parentText" val="65"/>
      <dgm:constr type="primFontSz" for="ch" forName="childText" refType="primFontSz" refFor="des" refForName="parentText"/>
      <dgm:constr type="tMarg" for="ch" forName="childText" refType="primFontSz" refFor="des" refForName="parentText" fact="1.64"/>
      <dgm:constr type="tMarg" for="ch" forName="childText" refType="h" refFor="des" refForName="parentText" op="lte" fact="3.28"/>
      <dgm:constr type="tMarg" for="ch" forName="childText" refType="h" refFor="des" refForName="parentText" op="gte" fact="3.28"/>
      <dgm:constr type="lMarg" for="ch" forName="childText" refType="w" fact="0.22"/>
      <dgm:constr type="rMarg" for="ch" forName="childText" refType="lMarg" refFor="ch" refForName="childText"/>
      <dgm:constr type="lMarg" for="des" forName="parentText" refType="w" fact="0.075"/>
      <dgm:constr type="rMarg" for="des" forName="parentText" refType="lMarg" refFor="des" refForName="parentText"/>
      <dgm:constr type="h" for="ch" forName="spaceBetweenRectangles" refType="primFontSz" refFor="des" refForName="parentText" fact="0.15"/>
    </dgm:constrLst>
    <dgm:ruleLst>
      <dgm:rule type="primFontSz" for="des" forName="parentText" val="5" fact="NaN" max="NaN"/>
    </dgm:ruleLst>
    <dgm:forEach name="Name3" axis="ch" ptType="node">
      <dgm:layoutNode name="parentLin">
        <dgm:choose name="Name4">
          <dgm:if name="Name5" func="var" arg="dir" op="equ" val="norm">
            <dgm:alg type="lin">
              <dgm:param type="linDir" val="fromL"/>
              <dgm:param type="horzAlign" val="l"/>
              <dgm:param type="nodeHorzAlign" val="l"/>
            </dgm:alg>
          </dgm:if>
          <dgm:else name="Name6">
            <dgm:alg type="lin">
              <dgm:param type="linDir" val="fromR"/>
              <dgm:param type="horzAlign" val="r"/>
              <dgm:param type="nodeHorzAlign" val="r"/>
            </dgm:alg>
          </dgm:else>
        </dgm:choose>
        <dgm:shape xmlns:r="http://schemas.openxmlformats.org/officeDocument/2006/relationships" r:blip="">
          <dgm:adjLst/>
        </dgm:shape>
        <dgm:presOf/>
        <dgm:constrLst/>
        <dgm:ruleLst/>
        <dgm:layoutNode name="parentLeftMargin">
          <dgm:alg type="sp"/>
          <dgm:shape xmlns:r="http://schemas.openxmlformats.org/officeDocument/2006/relationships" type="rect" r:blip="" hideGeom="1">
            <dgm:adjLst/>
          </dgm:shape>
          <dgm:presOf axis="self"/>
          <dgm:constrLst>
            <dgm:constr type="h"/>
          </dgm:constrLst>
          <dgm:ruleLst/>
        </dgm:layoutNode>
        <dgm:layoutNode name="parentText" styleLbl="node1">
          <dgm:varLst>
            <dgm:chMax val="0"/>
            <dgm:bulletEnabled val="1"/>
          </dgm:varLst>
          <dgm:choose name="Name7">
            <dgm:if name="Name8" func="var" arg="dir" op="equ" val="norm">
              <dgm:alg type="tx">
                <dgm:param type="parTxLTRAlign" val="l"/>
                <dgm:param type="parTxRTLAlign" val="l"/>
              </dgm:alg>
            </dgm:if>
            <dgm:else name="Name9">
              <dgm:alg type="tx">
                <dgm:param type="parTxLTRAlign" val="r"/>
                <dgm:param type="parTxRTLAlign" val="r"/>
              </dgm:alg>
            </dgm:else>
          </dgm:choose>
          <dgm:shape xmlns:r="http://schemas.openxmlformats.org/officeDocument/2006/relationships" type="roundRect" r:blip="">
            <dgm:adjLst/>
          </dgm:shape>
          <dgm:presOf axis="self" ptType="node"/>
          <dgm:constrLst>
            <dgm:constr type="tMarg"/>
            <dgm:constr type="bMarg"/>
          </dgm:constrLst>
          <dgm:ruleLst/>
        </dgm:layoutNode>
      </dgm:layoutNode>
      <dgm:layoutNode name="negativeSpace">
        <dgm:alg type="sp"/>
        <dgm:shape xmlns:r="http://schemas.openxmlformats.org/officeDocument/2006/relationships" r:blip="">
          <dgm:adjLst/>
        </dgm:shape>
        <dgm:presOf/>
        <dgm:constrLst/>
        <dgm:ruleLst/>
      </dgm:layoutNode>
      <dgm:layoutNode name="childText" styleLbl="conFgAcc1">
        <dgm:varLst>
          <dgm:bulletEnabled val="1"/>
        </dgm:varLst>
        <dgm:alg type="tx">
          <dgm:param type="stBulletLvl" val="1"/>
        </dgm:alg>
        <dgm:shape xmlns:r="http://schemas.openxmlformats.org/officeDocument/2006/relationships" type="rect" r:blip="" zOrderOff="-2">
          <dgm:adjLst/>
        </dgm:shape>
        <dgm:presOf axis="des" ptType="node"/>
        <dgm:constrLst>
          <dgm:constr type="secFontSz" refType="primFontSz"/>
        </dgm:constrLst>
        <dgm:ruleLst>
          <dgm:rule type="h" val="INF" fact="NaN" max="NaN"/>
        </dgm:ruleLst>
      </dgm:layoutNode>
      <dgm:forEach name="Name10" axis="followSib" ptType="sibTrans" cnt="1">
        <dgm:layoutNode name="spaceBetweenRectangles">
          <dgm:alg type="sp"/>
          <dgm:shape xmlns:r="http://schemas.openxmlformats.org/officeDocument/2006/relationships" r:blip="">
            <dgm:adjLst/>
          </dgm:shape>
          <dgm:presOf/>
          <dgm:constrLst/>
          <dgm:ruleLst/>
        </dgm:layoutNode>
      </dgm:forEach>
    </dgm:forEach>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3.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4.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5.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6.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7.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8.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IN"/>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F5DBEAAD-78A2-4B1F-906C-CA23F05EC7AD}" type="datetimeFigureOut">
              <a:rPr lang="en-US" smtClean="0"/>
              <a:pPr/>
              <a:t>12/22/2017</a:t>
            </a:fld>
            <a:endParaRPr lang="en-IN"/>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IN"/>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IN"/>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DA5569A2-E5E4-45D5-8A1D-689683D871D6}" type="slidenum">
              <a:rPr lang="en-IN" smtClean="0"/>
              <a:pPr/>
              <a:t>‹#›</a:t>
            </a:fld>
            <a:endParaRPr lang="en-IN"/>
          </a:p>
        </p:txBody>
      </p:sp>
    </p:spTree>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29.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30.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IN" dirty="0"/>
          </a:p>
        </p:txBody>
      </p:sp>
      <p:sp>
        <p:nvSpPr>
          <p:cNvPr id="4" name="Slide Number Placeholder 3"/>
          <p:cNvSpPr>
            <a:spLocks noGrp="1"/>
          </p:cNvSpPr>
          <p:nvPr>
            <p:ph type="sldNum" sz="quarter" idx="10"/>
          </p:nvPr>
        </p:nvSpPr>
        <p:spPr/>
        <p:txBody>
          <a:bodyPr/>
          <a:lstStyle/>
          <a:p>
            <a:fld id="{DA5569A2-E5E4-45D5-8A1D-689683D871D6}" type="slidenum">
              <a:rPr lang="en-IN" smtClean="0"/>
              <a:pPr/>
              <a:t>25</a:t>
            </a:fld>
            <a:endParaRPr lang="en-IN"/>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IN" dirty="0"/>
          </a:p>
        </p:txBody>
      </p:sp>
      <p:sp>
        <p:nvSpPr>
          <p:cNvPr id="4" name="Slide Number Placeholder 3"/>
          <p:cNvSpPr>
            <a:spLocks noGrp="1"/>
          </p:cNvSpPr>
          <p:nvPr>
            <p:ph type="sldNum" sz="quarter" idx="10"/>
          </p:nvPr>
        </p:nvSpPr>
        <p:spPr/>
        <p:txBody>
          <a:bodyPr/>
          <a:lstStyle/>
          <a:p>
            <a:fld id="{DA5569A2-E5E4-45D5-8A1D-689683D871D6}" type="slidenum">
              <a:rPr lang="en-IN" smtClean="0"/>
              <a:pPr/>
              <a:t>26</a:t>
            </a:fld>
            <a:endParaRPr lang="en-IN"/>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IN" dirty="0"/>
          </a:p>
        </p:txBody>
      </p:sp>
      <p:sp>
        <p:nvSpPr>
          <p:cNvPr id="4" name="Slide Number Placeholder 3"/>
          <p:cNvSpPr>
            <a:spLocks noGrp="1"/>
          </p:cNvSpPr>
          <p:nvPr>
            <p:ph type="sldNum" sz="quarter" idx="10"/>
          </p:nvPr>
        </p:nvSpPr>
        <p:spPr/>
        <p:txBody>
          <a:bodyPr/>
          <a:lstStyle/>
          <a:p>
            <a:fld id="{DA5569A2-E5E4-45D5-8A1D-689683D871D6}" type="slidenum">
              <a:rPr lang="en-IN" smtClean="0"/>
              <a:pPr/>
              <a:t>27</a:t>
            </a:fld>
            <a:endParaRPr lang="en-IN"/>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IN" dirty="0"/>
          </a:p>
        </p:txBody>
      </p:sp>
      <p:sp>
        <p:nvSpPr>
          <p:cNvPr id="4" name="Slide Number Placeholder 3"/>
          <p:cNvSpPr>
            <a:spLocks noGrp="1"/>
          </p:cNvSpPr>
          <p:nvPr>
            <p:ph type="sldNum" sz="quarter" idx="10"/>
          </p:nvPr>
        </p:nvSpPr>
        <p:spPr/>
        <p:txBody>
          <a:bodyPr/>
          <a:lstStyle/>
          <a:p>
            <a:fld id="{DA5569A2-E5E4-45D5-8A1D-689683D871D6}" type="slidenum">
              <a:rPr lang="en-IN" smtClean="0"/>
              <a:pPr/>
              <a:t>28</a:t>
            </a:fld>
            <a:endParaRPr lang="en-IN"/>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IN" dirty="0"/>
          </a:p>
        </p:txBody>
      </p:sp>
      <p:sp>
        <p:nvSpPr>
          <p:cNvPr id="4" name="Slide Number Placeholder 3"/>
          <p:cNvSpPr>
            <a:spLocks noGrp="1"/>
          </p:cNvSpPr>
          <p:nvPr>
            <p:ph type="sldNum" sz="quarter" idx="10"/>
          </p:nvPr>
        </p:nvSpPr>
        <p:spPr/>
        <p:txBody>
          <a:bodyPr/>
          <a:lstStyle/>
          <a:p>
            <a:fld id="{DA5569A2-E5E4-45D5-8A1D-689683D871D6}" type="slidenum">
              <a:rPr lang="en-IN" smtClean="0"/>
              <a:pPr/>
              <a:t>29</a:t>
            </a:fld>
            <a:endParaRPr lang="en-IN"/>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IN" dirty="0"/>
          </a:p>
        </p:txBody>
      </p:sp>
      <p:sp>
        <p:nvSpPr>
          <p:cNvPr id="4" name="Slide Number Placeholder 3"/>
          <p:cNvSpPr>
            <a:spLocks noGrp="1"/>
          </p:cNvSpPr>
          <p:nvPr>
            <p:ph type="sldNum" sz="quarter" idx="10"/>
          </p:nvPr>
        </p:nvSpPr>
        <p:spPr/>
        <p:txBody>
          <a:bodyPr/>
          <a:lstStyle/>
          <a:p>
            <a:fld id="{DA5569A2-E5E4-45D5-8A1D-689683D871D6}" type="slidenum">
              <a:rPr lang="en-IN" smtClean="0"/>
              <a:pPr/>
              <a:t>30</a:t>
            </a:fld>
            <a:endParaRPr lang="en-IN"/>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IN" dirty="0"/>
          </a:p>
        </p:txBody>
      </p:sp>
      <p:sp>
        <p:nvSpPr>
          <p:cNvPr id="4" name="Slide Number Placeholder 3"/>
          <p:cNvSpPr>
            <a:spLocks noGrp="1"/>
          </p:cNvSpPr>
          <p:nvPr>
            <p:ph type="sldNum" sz="quarter" idx="10"/>
          </p:nvPr>
        </p:nvSpPr>
        <p:spPr/>
        <p:txBody>
          <a:bodyPr/>
          <a:lstStyle/>
          <a:p>
            <a:fld id="{DA5569A2-E5E4-45D5-8A1D-689683D871D6}" type="slidenum">
              <a:rPr lang="en-IN" smtClean="0"/>
              <a:pPr/>
              <a:t>31</a:t>
            </a:fld>
            <a:endParaRPr lang="en-IN"/>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IN"/>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IN"/>
          </a:p>
        </p:txBody>
      </p:sp>
      <p:sp>
        <p:nvSpPr>
          <p:cNvPr id="4" name="Date Placeholder 3"/>
          <p:cNvSpPr>
            <a:spLocks noGrp="1"/>
          </p:cNvSpPr>
          <p:nvPr>
            <p:ph type="dt" sz="half" idx="10"/>
          </p:nvPr>
        </p:nvSpPr>
        <p:spPr/>
        <p:txBody>
          <a:bodyPr/>
          <a:lstStyle/>
          <a:p>
            <a:fld id="{1DDF8867-F79B-4D3D-8B6B-082AE2849E5B}" type="datetimeFigureOut">
              <a:rPr lang="en-US" smtClean="0"/>
              <a:pPr/>
              <a:t>12/22/2017</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06AA7DEC-6CFD-4911-8CEB-067DE0B8CD38}" type="slidenum">
              <a:rPr lang="en-IN" smtClean="0"/>
              <a:pPr/>
              <a:t>‹#›</a:t>
            </a:fld>
            <a:endParaRPr lang="en-IN"/>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1DDF8867-F79B-4D3D-8B6B-082AE2849E5B}" type="datetimeFigureOut">
              <a:rPr lang="en-US" smtClean="0"/>
              <a:pPr/>
              <a:t>12/22/2017</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06AA7DEC-6CFD-4911-8CEB-067DE0B8CD38}" type="slidenum">
              <a:rPr lang="en-IN" smtClean="0"/>
              <a:pPr/>
              <a:t>‹#›</a:t>
            </a:fld>
            <a:endParaRPr lang="en-IN"/>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IN"/>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1DDF8867-F79B-4D3D-8B6B-082AE2849E5B}" type="datetimeFigureOut">
              <a:rPr lang="en-US" smtClean="0"/>
              <a:pPr/>
              <a:t>12/22/2017</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06AA7DEC-6CFD-4911-8CEB-067DE0B8CD38}" type="slidenum">
              <a:rPr lang="en-IN" smtClean="0"/>
              <a:pPr/>
              <a:t>‹#›</a:t>
            </a:fld>
            <a:endParaRPr lang="en-IN"/>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10"/>
          </p:nvPr>
        </p:nvSpPr>
        <p:spPr/>
        <p:txBody>
          <a:bodyPr/>
          <a:lstStyle/>
          <a:p>
            <a:fld id="{1DDF8867-F79B-4D3D-8B6B-082AE2849E5B}" type="datetimeFigureOut">
              <a:rPr lang="en-US" smtClean="0"/>
              <a:pPr/>
              <a:t>12/22/2017</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06AA7DEC-6CFD-4911-8CEB-067DE0B8CD38}" type="slidenum">
              <a:rPr lang="en-IN" smtClean="0"/>
              <a:pPr/>
              <a:t>‹#›</a:t>
            </a:fld>
            <a:endParaRPr lang="en-IN"/>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IN"/>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DF8867-F79B-4D3D-8B6B-082AE2849E5B}" type="datetimeFigureOut">
              <a:rPr lang="en-US" smtClean="0"/>
              <a:pPr/>
              <a:t>12/22/2017</a:t>
            </a:fld>
            <a:endParaRPr lang="en-IN"/>
          </a:p>
        </p:txBody>
      </p:sp>
      <p:sp>
        <p:nvSpPr>
          <p:cNvPr id="5" name="Footer Placeholder 4"/>
          <p:cNvSpPr>
            <a:spLocks noGrp="1"/>
          </p:cNvSpPr>
          <p:nvPr>
            <p:ph type="ftr" sz="quarter" idx="11"/>
          </p:nvPr>
        </p:nvSpPr>
        <p:spPr/>
        <p:txBody>
          <a:bodyPr/>
          <a:lstStyle/>
          <a:p>
            <a:endParaRPr lang="en-IN"/>
          </a:p>
        </p:txBody>
      </p:sp>
      <p:sp>
        <p:nvSpPr>
          <p:cNvPr id="6" name="Slide Number Placeholder 5"/>
          <p:cNvSpPr>
            <a:spLocks noGrp="1"/>
          </p:cNvSpPr>
          <p:nvPr>
            <p:ph type="sldNum" sz="quarter" idx="12"/>
          </p:nvPr>
        </p:nvSpPr>
        <p:spPr/>
        <p:txBody>
          <a:bodyPr/>
          <a:lstStyle/>
          <a:p>
            <a:fld id="{06AA7DEC-6CFD-4911-8CEB-067DE0B8CD38}" type="slidenum">
              <a:rPr lang="en-IN" smtClean="0"/>
              <a:pPr/>
              <a:t>‹#›</a:t>
            </a:fld>
            <a:endParaRPr lang="en-IN"/>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Date Placeholder 4"/>
          <p:cNvSpPr>
            <a:spLocks noGrp="1"/>
          </p:cNvSpPr>
          <p:nvPr>
            <p:ph type="dt" sz="half" idx="10"/>
          </p:nvPr>
        </p:nvSpPr>
        <p:spPr/>
        <p:txBody>
          <a:bodyPr/>
          <a:lstStyle/>
          <a:p>
            <a:fld id="{1DDF8867-F79B-4D3D-8B6B-082AE2849E5B}" type="datetimeFigureOut">
              <a:rPr lang="en-US" smtClean="0"/>
              <a:pPr/>
              <a:t>12/22/2017</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06AA7DEC-6CFD-4911-8CEB-067DE0B8CD38}" type="slidenum">
              <a:rPr lang="en-IN" smtClean="0"/>
              <a:pPr/>
              <a:t>‹#›</a:t>
            </a:fld>
            <a:endParaRPr lang="en-IN"/>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IN"/>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7" name="Date Placeholder 6"/>
          <p:cNvSpPr>
            <a:spLocks noGrp="1"/>
          </p:cNvSpPr>
          <p:nvPr>
            <p:ph type="dt" sz="half" idx="10"/>
          </p:nvPr>
        </p:nvSpPr>
        <p:spPr/>
        <p:txBody>
          <a:bodyPr/>
          <a:lstStyle/>
          <a:p>
            <a:fld id="{1DDF8867-F79B-4D3D-8B6B-082AE2849E5B}" type="datetimeFigureOut">
              <a:rPr lang="en-US" smtClean="0"/>
              <a:pPr/>
              <a:t>12/22/2017</a:t>
            </a:fld>
            <a:endParaRPr lang="en-IN"/>
          </a:p>
        </p:txBody>
      </p:sp>
      <p:sp>
        <p:nvSpPr>
          <p:cNvPr id="8" name="Footer Placeholder 7"/>
          <p:cNvSpPr>
            <a:spLocks noGrp="1"/>
          </p:cNvSpPr>
          <p:nvPr>
            <p:ph type="ftr" sz="quarter" idx="11"/>
          </p:nvPr>
        </p:nvSpPr>
        <p:spPr/>
        <p:txBody>
          <a:bodyPr/>
          <a:lstStyle/>
          <a:p>
            <a:endParaRPr lang="en-IN"/>
          </a:p>
        </p:txBody>
      </p:sp>
      <p:sp>
        <p:nvSpPr>
          <p:cNvPr id="9" name="Slide Number Placeholder 8"/>
          <p:cNvSpPr>
            <a:spLocks noGrp="1"/>
          </p:cNvSpPr>
          <p:nvPr>
            <p:ph type="sldNum" sz="quarter" idx="12"/>
          </p:nvPr>
        </p:nvSpPr>
        <p:spPr/>
        <p:txBody>
          <a:bodyPr/>
          <a:lstStyle/>
          <a:p>
            <a:fld id="{06AA7DEC-6CFD-4911-8CEB-067DE0B8CD38}" type="slidenum">
              <a:rPr lang="en-IN" smtClean="0"/>
              <a:pPr/>
              <a:t>‹#›</a:t>
            </a:fld>
            <a:endParaRPr lang="en-IN"/>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IN"/>
          </a:p>
        </p:txBody>
      </p:sp>
      <p:sp>
        <p:nvSpPr>
          <p:cNvPr id="3" name="Date Placeholder 2"/>
          <p:cNvSpPr>
            <a:spLocks noGrp="1"/>
          </p:cNvSpPr>
          <p:nvPr>
            <p:ph type="dt" sz="half" idx="10"/>
          </p:nvPr>
        </p:nvSpPr>
        <p:spPr/>
        <p:txBody>
          <a:bodyPr/>
          <a:lstStyle/>
          <a:p>
            <a:fld id="{1DDF8867-F79B-4D3D-8B6B-082AE2849E5B}" type="datetimeFigureOut">
              <a:rPr lang="en-US" smtClean="0"/>
              <a:pPr/>
              <a:t>12/22/2017</a:t>
            </a:fld>
            <a:endParaRPr lang="en-IN"/>
          </a:p>
        </p:txBody>
      </p:sp>
      <p:sp>
        <p:nvSpPr>
          <p:cNvPr id="4" name="Footer Placeholder 3"/>
          <p:cNvSpPr>
            <a:spLocks noGrp="1"/>
          </p:cNvSpPr>
          <p:nvPr>
            <p:ph type="ftr" sz="quarter" idx="11"/>
          </p:nvPr>
        </p:nvSpPr>
        <p:spPr/>
        <p:txBody>
          <a:bodyPr/>
          <a:lstStyle/>
          <a:p>
            <a:endParaRPr lang="en-IN"/>
          </a:p>
        </p:txBody>
      </p:sp>
      <p:sp>
        <p:nvSpPr>
          <p:cNvPr id="5" name="Slide Number Placeholder 4"/>
          <p:cNvSpPr>
            <a:spLocks noGrp="1"/>
          </p:cNvSpPr>
          <p:nvPr>
            <p:ph type="sldNum" sz="quarter" idx="12"/>
          </p:nvPr>
        </p:nvSpPr>
        <p:spPr/>
        <p:txBody>
          <a:bodyPr/>
          <a:lstStyle/>
          <a:p>
            <a:fld id="{06AA7DEC-6CFD-4911-8CEB-067DE0B8CD38}" type="slidenum">
              <a:rPr lang="en-IN" smtClean="0"/>
              <a:pPr/>
              <a:t>‹#›</a:t>
            </a:fld>
            <a:endParaRPr lang="en-IN"/>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DF8867-F79B-4D3D-8B6B-082AE2849E5B}" type="datetimeFigureOut">
              <a:rPr lang="en-US" smtClean="0"/>
              <a:pPr/>
              <a:t>12/22/2017</a:t>
            </a:fld>
            <a:endParaRPr lang="en-IN"/>
          </a:p>
        </p:txBody>
      </p:sp>
      <p:sp>
        <p:nvSpPr>
          <p:cNvPr id="3" name="Footer Placeholder 2"/>
          <p:cNvSpPr>
            <a:spLocks noGrp="1"/>
          </p:cNvSpPr>
          <p:nvPr>
            <p:ph type="ftr" sz="quarter" idx="11"/>
          </p:nvPr>
        </p:nvSpPr>
        <p:spPr/>
        <p:txBody>
          <a:bodyPr/>
          <a:lstStyle/>
          <a:p>
            <a:endParaRPr lang="en-IN"/>
          </a:p>
        </p:txBody>
      </p:sp>
      <p:sp>
        <p:nvSpPr>
          <p:cNvPr id="4" name="Slide Number Placeholder 3"/>
          <p:cNvSpPr>
            <a:spLocks noGrp="1"/>
          </p:cNvSpPr>
          <p:nvPr>
            <p:ph type="sldNum" sz="quarter" idx="12"/>
          </p:nvPr>
        </p:nvSpPr>
        <p:spPr/>
        <p:txBody>
          <a:bodyPr/>
          <a:lstStyle/>
          <a:p>
            <a:fld id="{06AA7DEC-6CFD-4911-8CEB-067DE0B8CD38}" type="slidenum">
              <a:rPr lang="en-IN" smtClean="0"/>
              <a:pPr/>
              <a:t>‹#›</a:t>
            </a:fld>
            <a:endParaRPr lang="en-IN"/>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IN"/>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DF8867-F79B-4D3D-8B6B-082AE2849E5B}" type="datetimeFigureOut">
              <a:rPr lang="en-US" smtClean="0"/>
              <a:pPr/>
              <a:t>12/22/2017</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06AA7DEC-6CFD-4911-8CEB-067DE0B8CD38}" type="slidenum">
              <a:rPr lang="en-IN" smtClean="0"/>
              <a:pPr/>
              <a:t>‹#›</a:t>
            </a:fld>
            <a:endParaRPr lang="en-IN"/>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IN"/>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IN"/>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DF8867-F79B-4D3D-8B6B-082AE2849E5B}" type="datetimeFigureOut">
              <a:rPr lang="en-US" smtClean="0"/>
              <a:pPr/>
              <a:t>12/22/2017</a:t>
            </a:fld>
            <a:endParaRPr lang="en-IN"/>
          </a:p>
        </p:txBody>
      </p:sp>
      <p:sp>
        <p:nvSpPr>
          <p:cNvPr id="6" name="Footer Placeholder 5"/>
          <p:cNvSpPr>
            <a:spLocks noGrp="1"/>
          </p:cNvSpPr>
          <p:nvPr>
            <p:ph type="ftr" sz="quarter" idx="11"/>
          </p:nvPr>
        </p:nvSpPr>
        <p:spPr/>
        <p:txBody>
          <a:bodyPr/>
          <a:lstStyle/>
          <a:p>
            <a:endParaRPr lang="en-IN"/>
          </a:p>
        </p:txBody>
      </p:sp>
      <p:sp>
        <p:nvSpPr>
          <p:cNvPr id="7" name="Slide Number Placeholder 6"/>
          <p:cNvSpPr>
            <a:spLocks noGrp="1"/>
          </p:cNvSpPr>
          <p:nvPr>
            <p:ph type="sldNum" sz="quarter" idx="12"/>
          </p:nvPr>
        </p:nvSpPr>
        <p:spPr/>
        <p:txBody>
          <a:bodyPr/>
          <a:lstStyle/>
          <a:p>
            <a:fld id="{06AA7DEC-6CFD-4911-8CEB-067DE0B8CD38}" type="slidenum">
              <a:rPr lang="en-IN" smtClean="0"/>
              <a:pPr/>
              <a:t>‹#›</a:t>
            </a:fld>
            <a:endParaRPr lang="en-IN"/>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IN"/>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IN"/>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DF8867-F79B-4D3D-8B6B-082AE2849E5B}" type="datetimeFigureOut">
              <a:rPr lang="en-US" smtClean="0"/>
              <a:pPr/>
              <a:t>12/22/2017</a:t>
            </a:fld>
            <a:endParaRPr lang="en-IN"/>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IN"/>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6AA7DEC-6CFD-4911-8CEB-067DE0B8CD38}" type="slidenum">
              <a:rPr lang="en-IN" smtClean="0"/>
              <a:pPr/>
              <a:t>‹#›</a:t>
            </a:fld>
            <a:endParaRPr lang="en-IN"/>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2" Type="http://schemas.openxmlformats.org/officeDocument/2006/relationships/hyperlink" Target="http://www.icai.org/" TargetMode="External"/><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2" Type="http://schemas.openxmlformats.org/officeDocument/2006/relationships/hyperlink" Target="http://www.icai.org/" TargetMode="External"/><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8" Type="http://schemas.openxmlformats.org/officeDocument/2006/relationships/diagramQuickStyle" Target="../diagrams/quickStyle2.xml"/><Relationship Id="rId13" Type="http://schemas.openxmlformats.org/officeDocument/2006/relationships/diagramColors" Target="../diagrams/colors3.xml"/><Relationship Id="rId18" Type="http://schemas.microsoft.com/office/2007/relationships/diagramDrawing" Target="../diagrams/drawing2.xml"/><Relationship Id="rId3" Type="http://schemas.openxmlformats.org/officeDocument/2006/relationships/diagramLayout" Target="../diagrams/layout1.xml"/><Relationship Id="rId7" Type="http://schemas.openxmlformats.org/officeDocument/2006/relationships/diagramLayout" Target="../diagrams/layout2.xml"/><Relationship Id="rId12" Type="http://schemas.openxmlformats.org/officeDocument/2006/relationships/diagramQuickStyle" Target="../diagrams/quickStyle3.xml"/><Relationship Id="rId17" Type="http://schemas.microsoft.com/office/2007/relationships/diagramDrawing" Target="../diagrams/drawing1.xml"/><Relationship Id="rId2" Type="http://schemas.openxmlformats.org/officeDocument/2006/relationships/diagramData" Target="../diagrams/data1.xml"/><Relationship Id="rId16" Type="http://schemas.microsoft.com/office/2007/relationships/diagramDrawing" Target="../diagrams/drawing3.xml"/><Relationship Id="rId1" Type="http://schemas.openxmlformats.org/officeDocument/2006/relationships/slideLayout" Target="../slideLayouts/slideLayout7.xml"/><Relationship Id="rId6" Type="http://schemas.openxmlformats.org/officeDocument/2006/relationships/diagramData" Target="../diagrams/data2.xml"/><Relationship Id="rId11" Type="http://schemas.openxmlformats.org/officeDocument/2006/relationships/diagramLayout" Target="../diagrams/layout3.xml"/><Relationship Id="rId5" Type="http://schemas.openxmlformats.org/officeDocument/2006/relationships/diagramColors" Target="../diagrams/colors1.xml"/><Relationship Id="rId10" Type="http://schemas.openxmlformats.org/officeDocument/2006/relationships/diagramData" Target="../diagrams/data3.xml"/><Relationship Id="rId4" Type="http://schemas.openxmlformats.org/officeDocument/2006/relationships/diagramQuickStyle" Target="../diagrams/quickStyle1.xml"/><Relationship Id="rId9" Type="http://schemas.openxmlformats.org/officeDocument/2006/relationships/diagramColors" Target="../diagrams/colors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2" Type="http://schemas.openxmlformats.org/officeDocument/2006/relationships/hyperlink" Target="http://www.icai.org/" TargetMode="External"/><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2" Type="http://schemas.openxmlformats.org/officeDocument/2006/relationships/hyperlink" Target="https://www.icai.org/new_post.html?post_id=972&amp;c_id=64" TargetMode="External"/><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3" Type="http://schemas.openxmlformats.org/officeDocument/2006/relationships/hyperlink" Target="http://www.icai.org/" TargetMode="External"/><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7.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7.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7.xml"/></Relationships>
</file>

<file path=ppt/slides/_rels/slide29.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7.xml"/></Relationships>
</file>

<file path=ppt/slides/_rels/slide3.xml.rels><?xml version="1.0" encoding="UTF-8" standalone="yes"?>
<Relationships xmlns="http://schemas.openxmlformats.org/package/2006/relationships"><Relationship Id="rId8" Type="http://schemas.openxmlformats.org/officeDocument/2006/relationships/diagramQuickStyle" Target="../diagrams/quickStyle5.xml"/><Relationship Id="rId3" Type="http://schemas.openxmlformats.org/officeDocument/2006/relationships/diagramLayout" Target="../diagrams/layout4.xml"/><Relationship Id="rId7" Type="http://schemas.openxmlformats.org/officeDocument/2006/relationships/diagramLayout" Target="../diagrams/layout5.xml"/><Relationship Id="rId2" Type="http://schemas.openxmlformats.org/officeDocument/2006/relationships/diagramData" Target="../diagrams/data4.xml"/><Relationship Id="rId1" Type="http://schemas.openxmlformats.org/officeDocument/2006/relationships/slideLayout" Target="../slideLayouts/slideLayout7.xml"/><Relationship Id="rId6" Type="http://schemas.openxmlformats.org/officeDocument/2006/relationships/diagramData" Target="../diagrams/data5.xml"/><Relationship Id="rId11" Type="http://schemas.microsoft.com/office/2007/relationships/diagramDrawing" Target="../diagrams/drawing5.xml"/><Relationship Id="rId5" Type="http://schemas.openxmlformats.org/officeDocument/2006/relationships/diagramColors" Target="../diagrams/colors4.xml"/><Relationship Id="rId10" Type="http://schemas.microsoft.com/office/2007/relationships/diagramDrawing" Target="../diagrams/drawing4.xml"/><Relationship Id="rId4" Type="http://schemas.openxmlformats.org/officeDocument/2006/relationships/diagramQuickStyle" Target="../diagrams/quickStyle4.xml"/><Relationship Id="rId9" Type="http://schemas.openxmlformats.org/officeDocument/2006/relationships/diagramColors" Target="../diagrams/colors5.xml"/></Relationships>
</file>

<file path=ppt/slides/_rels/slide30.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31.xml.rels><?xml version="1.0" encoding="UTF-8" standalone="yes"?>
<Relationships xmlns="http://schemas.openxmlformats.org/package/2006/relationships"><Relationship Id="rId3" Type="http://schemas.openxmlformats.org/officeDocument/2006/relationships/hyperlink" Target="http://www.icai.org/followus/" TargetMode="External"/><Relationship Id="rId2" Type="http://schemas.openxmlformats.org/officeDocument/2006/relationships/notesSlide" Target="../notesSlides/notesSlide7.xml"/><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6.xml"/><Relationship Id="rId2" Type="http://schemas.openxmlformats.org/officeDocument/2006/relationships/diagramData" Target="../diagrams/data6.xml"/><Relationship Id="rId1" Type="http://schemas.openxmlformats.org/officeDocument/2006/relationships/slideLayout" Target="../slideLayouts/slideLayout7.xml"/><Relationship Id="rId6" Type="http://schemas.microsoft.com/office/2007/relationships/diagramDrawing" Target="../diagrams/drawing6.xml"/><Relationship Id="rId5" Type="http://schemas.openxmlformats.org/officeDocument/2006/relationships/diagramColors" Target="../diagrams/colors6.xml"/><Relationship Id="rId4" Type="http://schemas.openxmlformats.org/officeDocument/2006/relationships/diagramQuickStyle" Target="../diagrams/quickStyle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3" Type="http://schemas.openxmlformats.org/officeDocument/2006/relationships/diagramLayout" Target="../diagrams/layout7.xml"/><Relationship Id="rId2" Type="http://schemas.openxmlformats.org/officeDocument/2006/relationships/diagramData" Target="../diagrams/data7.xml"/><Relationship Id="rId1" Type="http://schemas.openxmlformats.org/officeDocument/2006/relationships/slideLayout" Target="../slideLayouts/slideLayout7.xml"/><Relationship Id="rId6" Type="http://schemas.microsoft.com/office/2007/relationships/diagramDrawing" Target="../diagrams/drawing7.xml"/><Relationship Id="rId5" Type="http://schemas.openxmlformats.org/officeDocument/2006/relationships/diagramColors" Target="../diagrams/colors7.xml"/><Relationship Id="rId4" Type="http://schemas.openxmlformats.org/officeDocument/2006/relationships/diagramQuickStyle" Target="../diagrams/quickStyle7.xml"/></Relationships>
</file>

<file path=ppt/slides/_rels/slide9.xml.rels><?xml version="1.0" encoding="UTF-8" standalone="yes"?>
<Relationships xmlns="http://schemas.openxmlformats.org/package/2006/relationships"><Relationship Id="rId3" Type="http://schemas.openxmlformats.org/officeDocument/2006/relationships/diagramLayout" Target="../diagrams/layout8.xml"/><Relationship Id="rId2" Type="http://schemas.openxmlformats.org/officeDocument/2006/relationships/diagramData" Target="../diagrams/data8.xml"/><Relationship Id="rId1" Type="http://schemas.openxmlformats.org/officeDocument/2006/relationships/slideLayout" Target="../slideLayouts/slideLayout7.xml"/><Relationship Id="rId6" Type="http://schemas.microsoft.com/office/2007/relationships/diagramDrawing" Target="../diagrams/drawing8.xml"/><Relationship Id="rId5" Type="http://schemas.openxmlformats.org/officeDocument/2006/relationships/diagramColors" Target="../diagrams/colors8.xml"/><Relationship Id="rId4" Type="http://schemas.openxmlformats.org/officeDocument/2006/relationships/diagramQuickStyle" Target="../diagrams/quickStyle8.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685800" y="928671"/>
            <a:ext cx="7772400" cy="1214445"/>
          </a:xfrm>
        </p:spPr>
        <p:txBody>
          <a:bodyPr/>
          <a:lstStyle/>
          <a:p>
            <a:r>
              <a:rPr lang="en-IN" dirty="0" smtClean="0"/>
              <a:t>Peer Review Process</a:t>
            </a:r>
            <a:endParaRPr lang="en-IN" dirty="0"/>
          </a:p>
        </p:txBody>
      </p:sp>
      <p:sp>
        <p:nvSpPr>
          <p:cNvPr id="3" name="Subtitle 2"/>
          <p:cNvSpPr>
            <a:spLocks noGrp="1"/>
          </p:cNvSpPr>
          <p:nvPr>
            <p:ph type="subTitle" idx="1"/>
          </p:nvPr>
        </p:nvSpPr>
        <p:spPr>
          <a:xfrm>
            <a:off x="1371600" y="2214554"/>
            <a:ext cx="6400800" cy="3424246"/>
          </a:xfrm>
        </p:spPr>
        <p:txBody>
          <a:bodyPr>
            <a:normAutofit fontScale="62500" lnSpcReduction="20000"/>
          </a:bodyPr>
          <a:lstStyle/>
          <a:p>
            <a:pPr algn="just"/>
            <a:r>
              <a:rPr lang="en-IN" dirty="0" smtClean="0">
                <a:solidFill>
                  <a:schemeClr val="tx1"/>
                </a:solidFill>
              </a:rPr>
              <a:t>Peer Review Board was established in April, 2002.  The aim is to maintain and enhance quality of assurance services and improve performance of Practice Units. Statement of Peer Review was released in 2002.</a:t>
            </a:r>
            <a:endParaRPr lang="en-IN" smtClean="0">
              <a:solidFill>
                <a:schemeClr val="tx1"/>
              </a:solidFill>
            </a:endParaRPr>
          </a:p>
          <a:p>
            <a:pPr algn="just"/>
            <a:r>
              <a:rPr lang="en-IN" smtClean="0">
                <a:solidFill>
                  <a:schemeClr val="tx1"/>
                </a:solidFill>
              </a:rPr>
              <a:t>Further</a:t>
            </a:r>
            <a:r>
              <a:rPr lang="en-IN" dirty="0" smtClean="0">
                <a:solidFill>
                  <a:schemeClr val="tx1"/>
                </a:solidFill>
              </a:rPr>
              <a:t>,</a:t>
            </a:r>
            <a:r>
              <a:rPr lang="en-IN" dirty="0">
                <a:solidFill>
                  <a:schemeClr val="tx1"/>
                </a:solidFill>
              </a:rPr>
              <a:t> As per SEBI's notification dated 05.04.2010 requirement of a valid Peer Review Certificate in respect of all listed entities, limited review/ statutory audit reports submitted to the concerned stock exchanges shall be given only by those auditors who have subjected themselves to the Peer Review process of ICAI and who hold a valid certificate issued by ‘Peer Review Board’ of the said Institute. Peer Review is mandatory for doing audit of listed </a:t>
            </a:r>
            <a:r>
              <a:rPr lang="en-IN" dirty="0" smtClean="0">
                <a:solidFill>
                  <a:schemeClr val="tx1"/>
                </a:solidFill>
              </a:rPr>
              <a:t>entities.</a:t>
            </a:r>
            <a:endParaRPr lang="en-IN" dirty="0">
              <a:solidFill>
                <a:schemeClr val="tx1"/>
              </a:solidFill>
            </a:endParaRPr>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5" name="Rectangle 1"/>
          <p:cNvSpPr>
            <a:spLocks noChangeArrowheads="1"/>
          </p:cNvSpPr>
          <p:nvPr/>
        </p:nvSpPr>
        <p:spPr bwMode="auto">
          <a:xfrm>
            <a:off x="819416" y="428603"/>
            <a:ext cx="8001056" cy="5693866"/>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0" lang="en-US" sz="2000" b="1"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PEER REVIEW FRAMEWORK</a:t>
            </a:r>
          </a:p>
          <a:p>
            <a:pPr marL="0" marR="0" lvl="0" indent="0" algn="l" defTabSz="914400" rtl="0" eaLnBrk="1" fontAlgn="base" latinLnBrk="0" hangingPunct="1">
              <a:lnSpc>
                <a:spcPct val="100000"/>
              </a:lnSpc>
              <a:spcBef>
                <a:spcPct val="0"/>
              </a:spcBef>
              <a:spcAft>
                <a:spcPct val="0"/>
              </a:spcAft>
              <a:buClrTx/>
              <a:buSzTx/>
              <a:buFontTx/>
              <a:buNone/>
              <a:tabLst>
                <a:tab pos="457200" algn="l"/>
              </a:tabLst>
            </a:pP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Selection of Practice Unit for review</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 Receipt of Declaration</a:t>
            </a:r>
            <a:r>
              <a:rPr kumimoji="0" lang="en-US" sz="2000" b="0" i="0" u="none" strike="noStrike" cap="none" normalizeH="0" dirty="0" smtClean="0">
                <a:ln>
                  <a:noFill/>
                </a:ln>
                <a:solidFill>
                  <a:schemeClr val="tx1"/>
                </a:solidFill>
                <a:effectLst/>
                <a:latin typeface="Calibri" pitchFamily="34" charset="0"/>
                <a:ea typeface="Calibri" pitchFamily="34" charset="0"/>
                <a:cs typeface="Times New Roman" pitchFamily="18" charset="0"/>
              </a:rPr>
              <a:t> from PU, issuance of panel of reviewer</a:t>
            </a: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lang="en-US" sz="2000" dirty="0" smtClean="0">
                <a:latin typeface="Calibri" pitchFamily="34" charset="0"/>
                <a:ea typeface="Calibri" pitchFamily="34" charset="0"/>
                <a:cs typeface="Times New Roman" pitchFamily="18" charset="0"/>
              </a:rPr>
              <a:t>Selection of reviewer by PU to be intimated to Board.</a:t>
            </a: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dirty="0" smtClean="0">
                <a:ln>
                  <a:noFill/>
                </a:ln>
                <a:solidFill>
                  <a:schemeClr val="tx1"/>
                </a:solidFill>
                <a:effectLst/>
                <a:latin typeface="Calibri" pitchFamily="34" charset="0"/>
                <a:ea typeface="Calibri" pitchFamily="34" charset="0"/>
                <a:cs typeface="Times New Roman" pitchFamily="18" charset="0"/>
              </a:rPr>
              <a:t>Receipt of consent of Reviewer and Declaration of Confidentiality by Board.</a:t>
            </a: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lang="en-US" sz="2000" dirty="0" smtClean="0">
                <a:latin typeface="Calibri" pitchFamily="34" charset="0"/>
                <a:ea typeface="Calibri" pitchFamily="34" charset="0"/>
                <a:cs typeface="Times New Roman" pitchFamily="18" charset="0"/>
              </a:rPr>
              <a:t>Intimation of consent and </a:t>
            </a:r>
            <a:r>
              <a:rPr kumimoji="0" lang="en-US" sz="2000" b="0" i="0" u="none" strike="noStrike" cap="none" normalizeH="0" dirty="0" smtClean="0">
                <a:ln>
                  <a:noFill/>
                </a:ln>
                <a:solidFill>
                  <a:schemeClr val="tx1"/>
                </a:solidFill>
                <a:effectLst/>
                <a:latin typeface="Calibri" pitchFamily="34" charset="0"/>
                <a:ea typeface="Calibri" pitchFamily="34" charset="0"/>
                <a:cs typeface="Times New Roman" pitchFamily="18" charset="0"/>
              </a:rPr>
              <a:t>a</a:t>
            </a: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ppointment of Reviewer</a:t>
            </a: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Planning by Practice Unit – Submission of Questionnaire to Reviewer.</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Planning by Reviewer – Selection of sample for</a:t>
            </a:r>
            <a:r>
              <a:rPr kumimoji="0" lang="en-US" sz="2000" b="0" i="0" u="none" strike="noStrike" cap="none" normalizeH="0" dirty="0" smtClean="0">
                <a:ln>
                  <a:noFill/>
                </a:ln>
                <a:solidFill>
                  <a:schemeClr val="tx1"/>
                </a:solidFill>
                <a:effectLst/>
                <a:latin typeface="Calibri" pitchFamily="34" charset="0"/>
                <a:ea typeface="Calibri" pitchFamily="34" charset="0"/>
                <a:cs typeface="Times New Roman" pitchFamily="18" charset="0"/>
              </a:rPr>
              <a:t> review.</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Peer Review- Visit- Discussion and verification- Draft Report-Corrective action (if any) </a:t>
            </a:r>
          </a:p>
          <a:p>
            <a:pPr lvl="0" algn="just" eaLnBrk="0" fontAlgn="base" hangingPunct="0">
              <a:spcBef>
                <a:spcPct val="0"/>
              </a:spcBef>
              <a:spcAft>
                <a:spcPct val="0"/>
              </a:spcAft>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Final Report  to be submitted to the Board -</a:t>
            </a:r>
            <a:r>
              <a:rPr lang="en-IN" sz="2000" b="1" dirty="0">
                <a:solidFill>
                  <a:srgbClr val="FF0000"/>
                </a:solidFill>
                <a:latin typeface="Calibri" pitchFamily="34" charset="0"/>
                <a:ea typeface="Calibri" pitchFamily="34" charset="0"/>
                <a:cs typeface="Times New Roman" pitchFamily="18" charset="0"/>
              </a:rPr>
              <a:t> </a:t>
            </a:r>
            <a:r>
              <a:rPr lang="en-IN" sz="2000" dirty="0">
                <a:latin typeface="Calibri" pitchFamily="34" charset="0"/>
                <a:ea typeface="Calibri" pitchFamily="34" charset="0"/>
                <a:cs typeface="Times New Roman" pitchFamily="18" charset="0"/>
              </a:rPr>
              <a:t>Board to consider </a:t>
            </a:r>
            <a:r>
              <a:rPr lang="en-IN" sz="2000" dirty="0" smtClean="0">
                <a:latin typeface="Calibri" pitchFamily="34" charset="0"/>
                <a:ea typeface="Calibri" pitchFamily="34" charset="0"/>
                <a:cs typeface="Times New Roman" pitchFamily="18" charset="0"/>
              </a:rPr>
              <a:t>for issuance </a:t>
            </a:r>
            <a:r>
              <a:rPr lang="en-IN" sz="2000" dirty="0">
                <a:latin typeface="Calibri" pitchFamily="34" charset="0"/>
                <a:ea typeface="Calibri" pitchFamily="34" charset="0"/>
                <a:cs typeface="Times New Roman" pitchFamily="18" charset="0"/>
              </a:rPr>
              <a:t>of Peer Review certificate in case of Clean Report and give the recommendation to PU for rectifying the deficiencies observed by </a:t>
            </a:r>
            <a:r>
              <a:rPr lang="en-IN" sz="2000" dirty="0" smtClean="0">
                <a:latin typeface="Calibri" pitchFamily="34" charset="0"/>
                <a:ea typeface="Calibri" pitchFamily="34" charset="0"/>
                <a:cs typeface="Times New Roman" pitchFamily="18" charset="0"/>
              </a:rPr>
              <a:t>Reviewer, </a:t>
            </a:r>
            <a:r>
              <a:rPr lang="en-IN" sz="2000" dirty="0">
                <a:latin typeface="Calibri" pitchFamily="34" charset="0"/>
                <a:ea typeface="Calibri" pitchFamily="34" charset="0"/>
                <a:cs typeface="Times New Roman" pitchFamily="18" charset="0"/>
              </a:rPr>
              <a:t>in case of Qualified </a:t>
            </a:r>
            <a:r>
              <a:rPr lang="en-IN" sz="2000" dirty="0" smtClean="0">
                <a:latin typeface="Calibri" pitchFamily="34" charset="0"/>
                <a:ea typeface="Calibri" pitchFamily="34" charset="0"/>
                <a:cs typeface="Times New Roman" pitchFamily="18" charset="0"/>
              </a:rPr>
              <a:t>Report</a:t>
            </a:r>
            <a:endParaRPr kumimoji="0" lang="en-US" sz="2000" i="0" u="none" strike="noStrike" cap="none" normalizeH="0" baseline="0" dirty="0" smtClean="0">
              <a:ln>
                <a:noFill/>
              </a:ln>
              <a:effectLst/>
              <a:latin typeface="Arial" pitchFamily="34" charset="0"/>
              <a:cs typeface="Arial" pitchFamily="34" charset="0"/>
            </a:endParaRPr>
          </a:p>
          <a:p>
            <a:pPr lvl="0" algn="just" eaLnBrk="0" fontAlgn="base" hangingPunct="0">
              <a:spcBef>
                <a:spcPct val="0"/>
              </a:spcBef>
              <a:spcAft>
                <a:spcPct val="0"/>
              </a:spcAft>
              <a:buFontTx/>
              <a:buChar char="•"/>
              <a:tabLst>
                <a:tab pos="457200" algn="l"/>
              </a:tabLst>
            </a:pPr>
            <a:r>
              <a:rPr kumimoji="0" lang="en-US" sz="2000" i="0" u="none" strike="noStrike" cap="none" normalizeH="0" baseline="0" dirty="0" smtClean="0">
                <a:ln>
                  <a:noFill/>
                </a:ln>
                <a:effectLst/>
                <a:latin typeface="Calibri" pitchFamily="34" charset="0"/>
                <a:ea typeface="Calibri" pitchFamily="34" charset="0"/>
                <a:cs typeface="Times New Roman" pitchFamily="18" charset="0"/>
              </a:rPr>
              <a:t>Issuance</a:t>
            </a:r>
            <a:r>
              <a:rPr kumimoji="0" lang="en-US" sz="2000" i="0" u="none" strike="noStrike" cap="none" normalizeH="0" dirty="0" smtClean="0">
                <a:ln>
                  <a:noFill/>
                </a:ln>
                <a:effectLst/>
                <a:latin typeface="Calibri" pitchFamily="34" charset="0"/>
                <a:ea typeface="Calibri" pitchFamily="34" charset="0"/>
                <a:cs typeface="Times New Roman" pitchFamily="18" charset="0"/>
              </a:rPr>
              <a:t> of </a:t>
            </a:r>
            <a:r>
              <a:rPr kumimoji="0" lang="en-US" sz="2000" i="0" u="none" strike="noStrike" cap="none" normalizeH="0" baseline="0" dirty="0" smtClean="0">
                <a:ln>
                  <a:noFill/>
                </a:ln>
                <a:effectLst/>
                <a:latin typeface="Calibri" pitchFamily="34" charset="0"/>
                <a:ea typeface="Calibri" pitchFamily="34" charset="0"/>
                <a:cs typeface="Times New Roman" pitchFamily="18" charset="0"/>
              </a:rPr>
              <a:t>Peer Review Certificate</a:t>
            </a:r>
            <a:endParaRPr lang="en-IN" sz="2000" dirty="0">
              <a:latin typeface="Calibri" pitchFamily="34" charset="0"/>
              <a:ea typeface="Calibri" pitchFamily="34" charset="0"/>
              <a:cs typeface="Times New Roman" pitchFamily="18" charset="0"/>
            </a:endParaRPr>
          </a:p>
          <a:p>
            <a:pPr lvl="0" eaLnBrk="0" fontAlgn="base" hangingPunct="0">
              <a:spcBef>
                <a:spcPct val="0"/>
              </a:spcBef>
              <a:spcAft>
                <a:spcPct val="0"/>
              </a:spcAft>
              <a:buFontTx/>
              <a:buChar char="•"/>
              <a:tabLst>
                <a:tab pos="457200" algn="l"/>
              </a:tabLst>
            </a:pP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1"/>
          <p:cNvSpPr>
            <a:spLocks noChangeArrowheads="1"/>
          </p:cNvSpPr>
          <p:nvPr/>
        </p:nvSpPr>
        <p:spPr bwMode="auto">
          <a:xfrm>
            <a:off x="500034" y="273586"/>
            <a:ext cx="8001056" cy="2308324"/>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0" lang="en-US" sz="2400" b="1"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PERIODICITY OF PEER REVIEW AND</a:t>
            </a:r>
            <a:r>
              <a:rPr kumimoji="0" lang="en-US" sz="2400" b="1" i="0" u="none" strike="noStrike" cap="none" normalizeH="0" dirty="0" smtClean="0">
                <a:ln>
                  <a:noFill/>
                </a:ln>
                <a:solidFill>
                  <a:schemeClr val="tx1"/>
                </a:solidFill>
                <a:effectLst/>
                <a:latin typeface="Calibri" pitchFamily="34" charset="0"/>
                <a:ea typeface="Calibri" pitchFamily="34" charset="0"/>
                <a:cs typeface="Times New Roman" pitchFamily="18" charset="0"/>
              </a:rPr>
              <a:t> MINIMUM SAMPLE SIZE</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Level I Practice units- once in 3 years. Min. Sample Size is 8</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Level II Practice units-once in 4 years. Min. Sample Size is 5</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Level III Practice Units- Once in 5 years. Min. Sample Size is 3</a:t>
            </a: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lang="en-US" sz="2400" dirty="0" smtClean="0">
                <a:latin typeface="Calibri" pitchFamily="34" charset="0"/>
                <a:cs typeface="Times New Roman" pitchFamily="18" charset="0"/>
              </a:rPr>
              <a:t>Newly Established Firm- Minimum sample size is 5. Once every year if sample size is less than 5</a:t>
            </a:r>
            <a:endParaRPr kumimoji="0" lang="en-US" sz="2400" u="none" strike="noStrike" cap="none" normalizeH="0" baseline="0" dirty="0" smtClean="0">
              <a:ln>
                <a:noFill/>
              </a:ln>
              <a:effectLst/>
              <a:latin typeface="Arial" pitchFamily="34" charset="0"/>
              <a:cs typeface="Arial" pitchFamily="34" charset="0"/>
            </a:endParaRPr>
          </a:p>
        </p:txBody>
      </p:sp>
      <p:sp>
        <p:nvSpPr>
          <p:cNvPr id="20482" name="Rectangle 2"/>
          <p:cNvSpPr>
            <a:spLocks noChangeArrowheads="1"/>
          </p:cNvSpPr>
          <p:nvPr/>
        </p:nvSpPr>
        <p:spPr bwMode="auto">
          <a:xfrm>
            <a:off x="500034" y="2643182"/>
            <a:ext cx="8215370" cy="341632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0" lang="en-US" sz="2400" b="1"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RELATED DEFINITIONS</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Peer Reviewer- Member of ICAI with at least 10 years of experience in Practice</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Qualified Assistant- Associate or Partner or Paid Assistant of Reviewer</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Year- 12 months commencing on 1</a:t>
            </a:r>
            <a:r>
              <a:rPr kumimoji="0" lang="en-US" sz="2400" b="0" i="0" u="none" strike="noStrike" cap="none" normalizeH="0" baseline="30000" dirty="0" smtClean="0">
                <a:ln>
                  <a:noFill/>
                </a:ln>
                <a:solidFill>
                  <a:schemeClr val="tx1"/>
                </a:solidFill>
                <a:effectLst/>
                <a:latin typeface="Calibri" pitchFamily="34" charset="0"/>
                <a:ea typeface="Calibri" pitchFamily="34" charset="0"/>
                <a:cs typeface="Times New Roman" pitchFamily="18" charset="0"/>
              </a:rPr>
              <a:t>st</a:t>
            </a: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 of April every year</a:t>
            </a:r>
          </a:p>
          <a:p>
            <a:pPr algn="just" eaLnBrk="0" fontAlgn="base" hangingPunct="0">
              <a:spcBef>
                <a:spcPct val="0"/>
              </a:spcBef>
              <a:spcAft>
                <a:spcPct val="0"/>
              </a:spcAft>
              <a:buFontTx/>
              <a:buChar char="•"/>
              <a:tabLst>
                <a:tab pos="457200" algn="l"/>
              </a:tabLst>
            </a:pPr>
            <a:r>
              <a:rPr lang="en-US" sz="2400" dirty="0" smtClean="0">
                <a:latin typeface="Calibri" pitchFamily="34" charset="0"/>
                <a:ea typeface="Calibri" pitchFamily="34" charset="0"/>
                <a:cs typeface="Times New Roman" pitchFamily="18" charset="0"/>
              </a:rPr>
              <a:t>Technical, professional and Ethical Standards as issued by ICAI and/or prescribed and   notified by Central Government</a:t>
            </a:r>
            <a:endParaRPr lang="en-US" sz="2400" dirty="0" smtClean="0">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tabLst>
                <a:tab pos="457200" algn="l"/>
              </a:tabLst>
            </a:pP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5" name="Rectangle 1"/>
          <p:cNvSpPr>
            <a:spLocks noChangeArrowheads="1"/>
          </p:cNvSpPr>
          <p:nvPr/>
        </p:nvSpPr>
        <p:spPr bwMode="auto">
          <a:xfrm>
            <a:off x="571472" y="714356"/>
            <a:ext cx="8286808" cy="5262979"/>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0" lang="en-US" sz="2400" b="1" i="0" u="sng" strike="noStrike" cap="none" normalizeH="0" baseline="0" dirty="0" smtClean="0">
                <a:ln>
                  <a:noFill/>
                </a:ln>
                <a:solidFill>
                  <a:schemeClr val="tx1"/>
                </a:solidFill>
                <a:effectLst/>
                <a:latin typeface="Calibri" pitchFamily="34" charset="0"/>
                <a:ea typeface="Calibri" pitchFamily="34" charset="0"/>
                <a:cs typeface="Times New Roman" pitchFamily="18" charset="0"/>
              </a:rPr>
              <a:t>Obligations of Practice Unit</a:t>
            </a:r>
            <a:endParaRPr kumimoji="0" lang="en-US" sz="2400" b="1"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Declaration for level of Practice Unit is to be submitted mandatorily before the review can be initiated (available at Peer Review Board page of www.icai.org.</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Furnish questionnaire statements and other particulars (all required documents / formats should be taken either from Peer Review page of </a:t>
            </a: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hlinkClick r:id="rId2"/>
              </a:rPr>
              <a:t>www.icai.org</a:t>
            </a: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 or from the office of ICAI </a:t>
            </a:r>
            <a:r>
              <a:rPr kumimoji="0" lang="en-US" sz="2400" b="1"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only</a:t>
            </a: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Provide access to Reviewer. Provide explanation as sought by the Reviewer.</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Provide assistance for the Review.</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If query has been raised by the reviewer, then the Practice Unit has to submit necessary documents to satisfy the query of the reviewer.</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4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Any other relevant information </a:t>
            </a:r>
            <a:endParaRPr kumimoji="0" lang="en-US" sz="24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29" name="Rectangle 1"/>
          <p:cNvSpPr>
            <a:spLocks noChangeArrowheads="1"/>
          </p:cNvSpPr>
          <p:nvPr/>
        </p:nvSpPr>
        <p:spPr bwMode="auto">
          <a:xfrm>
            <a:off x="428596" y="0"/>
            <a:ext cx="8501122" cy="6863417"/>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457200" algn="l"/>
              </a:tabLst>
            </a:pPr>
            <a:r>
              <a:rPr kumimoji="0" lang="en-US" sz="2000" b="1" i="0" u="sng" strike="noStrike" cap="none" normalizeH="0" baseline="0" dirty="0" smtClean="0">
                <a:ln>
                  <a:noFill/>
                </a:ln>
                <a:solidFill>
                  <a:schemeClr val="tx1"/>
                </a:solidFill>
                <a:effectLst/>
                <a:latin typeface="Calibri" pitchFamily="34" charset="0"/>
                <a:ea typeface="Calibri" pitchFamily="34" charset="0"/>
                <a:cs typeface="Times New Roman" pitchFamily="18" charset="0"/>
              </a:rPr>
              <a:t>Obligations of Peer Reviewer</a:t>
            </a:r>
            <a:endParaRPr kumimoji="0" lang="en-US" sz="2000" b="1"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Submission of Declaration of confidentiality and consent – One assistant can be selected who should be a </a:t>
            </a:r>
            <a:r>
              <a:rPr kumimoji="0" lang="en-US" sz="2000" b="1"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Chartered Accountant</a:t>
            </a: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 In such cases, Declaration of Confidentiality is to be submitted for the assistant also. PU is not an assistant of the reviewer and declaration of confidentiality is not required for the PU. Review to</a:t>
            </a:r>
            <a:r>
              <a:rPr kumimoji="0" lang="en-US" sz="2000" b="0" i="0" u="none" strike="noStrike" cap="none" normalizeH="0" dirty="0" smtClean="0">
                <a:ln>
                  <a:noFill/>
                </a:ln>
                <a:solidFill>
                  <a:schemeClr val="tx1"/>
                </a:solidFill>
                <a:effectLst/>
                <a:latin typeface="Calibri" pitchFamily="34" charset="0"/>
                <a:ea typeface="Calibri" pitchFamily="34" charset="0"/>
                <a:cs typeface="Times New Roman" pitchFamily="18" charset="0"/>
              </a:rPr>
              <a:t> be taken up only after confirmation of consent by PRB.</a:t>
            </a:r>
            <a:endPar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Creation of proper working papers (all required documents / formats should be taken either from Peer Review page of </a:t>
            </a: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hlinkClick r:id="rId2"/>
              </a:rPr>
              <a:t>www.icai.org</a:t>
            </a: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 or from the office of ICAI </a:t>
            </a:r>
            <a:r>
              <a:rPr kumimoji="0" lang="en-US" sz="2000" b="1"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only</a:t>
            </a: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There should be no contradictions in the information provided in the </a:t>
            </a:r>
            <a:r>
              <a:rPr kumimoji="0" lang="en-US" sz="2000" b="0" i="0" u="none" strike="noStrike" cap="none" normalizeH="0" baseline="0" dirty="0" err="1" smtClean="0">
                <a:ln>
                  <a:noFill/>
                </a:ln>
                <a:solidFill>
                  <a:schemeClr val="tx1"/>
                </a:solidFill>
                <a:effectLst/>
                <a:latin typeface="Calibri" pitchFamily="34" charset="0"/>
                <a:ea typeface="Calibri" pitchFamily="34" charset="0"/>
                <a:cs typeface="Times New Roman" pitchFamily="18" charset="0"/>
              </a:rPr>
              <a:t>Annexures</a:t>
            </a: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 and the Questionnaire.</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Annexure –II to the Peer Review Report has been made mandatory by the Board </a:t>
            </a:r>
            <a:r>
              <a:rPr kumimoji="0" lang="en-US" sz="2000" b="0" i="0" u="none" strike="noStrike" cap="none" normalizeH="0" baseline="0" dirty="0" err="1" smtClean="0">
                <a:ln>
                  <a:noFill/>
                </a:ln>
                <a:solidFill>
                  <a:schemeClr val="tx1"/>
                </a:solidFill>
                <a:effectLst/>
                <a:latin typeface="Calibri" pitchFamily="34" charset="0"/>
                <a:ea typeface="Calibri" pitchFamily="34" charset="0"/>
                <a:cs typeface="Times New Roman" pitchFamily="18" charset="0"/>
              </a:rPr>
              <a:t>w.e.f</a:t>
            </a: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 17.03.2017 for all firms falling under Level I and Level II. Accordingly, the Peer Reviewer has to submit Annexure II for both Level I and Level II firms.</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Noting of important observations.</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1"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Not to take any extracts from PUs clients file other than for queries raised for the review and so that the reviewer can justify, if required, how he was satisfied and arrived at the basis of opinion.</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1"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 </a:t>
            </a: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Adhere to timings</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Discuss draft report with Practice Unit</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Final Report</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457200" algn="l"/>
              </a:tabLst>
            </a:pPr>
            <a:r>
              <a:rPr kumimoji="0" lang="en-US" sz="2000" b="0" i="0" u="none" strike="noStrike" cap="none" normalizeH="0" baseline="0" dirty="0" smtClean="0">
                <a:ln>
                  <a:noFill/>
                </a:ln>
                <a:solidFill>
                  <a:schemeClr val="tx1"/>
                </a:solidFill>
                <a:effectLst/>
                <a:latin typeface="Calibri" pitchFamily="34" charset="0"/>
                <a:ea typeface="Calibri" pitchFamily="34" charset="0"/>
                <a:cs typeface="Times New Roman" pitchFamily="18" charset="0"/>
              </a:rPr>
              <a:t>Billing</a:t>
            </a:r>
            <a:endParaRPr kumimoji="0" lang="en-US" sz="2000" b="0" i="0" u="none" strike="noStrike" cap="none" normalizeH="0" baseline="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p:cNvSpPr>
            <a:spLocks noChangeArrowheads="1"/>
          </p:cNvSpPr>
          <p:nvPr/>
        </p:nvSpPr>
        <p:spPr bwMode="auto">
          <a:xfrm>
            <a:off x="642910" y="411480"/>
            <a:ext cx="7858180" cy="6001643"/>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914400" algn="l"/>
              </a:tabLst>
            </a:pPr>
            <a:r>
              <a:rPr kumimoji="0" lang="en-US" sz="2400" b="1" i="0" u="none" strike="noStrike" cap="none" normalizeH="0" dirty="0" smtClean="0">
                <a:ln>
                  <a:noFill/>
                </a:ln>
                <a:solidFill>
                  <a:schemeClr val="tx1"/>
                </a:solidFill>
                <a:effectLst/>
                <a:latin typeface="Calibri" pitchFamily="34" charset="0"/>
                <a:ea typeface="Calibri" pitchFamily="34" charset="0"/>
                <a:cs typeface="Times New Roman" pitchFamily="18" charset="0"/>
              </a:rPr>
              <a:t>BASIC STRUCTURE OF GOOD REPORT</a:t>
            </a:r>
            <a:endParaRPr kumimoji="0" lang="en-US" sz="2400" b="0" i="0" u="none" strike="noStrike" cap="none" normalizeH="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Title</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Scope </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Opinion</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Limitation</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Suggestion</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Reference to Preliminary Report</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0" marR="0" lvl="0" indent="0" algn="l" defTabSz="914400" rtl="0" eaLnBrk="0" fontAlgn="base" latinLnBrk="0" hangingPunct="0">
              <a:lnSpc>
                <a:spcPct val="100000"/>
              </a:lnSpc>
              <a:spcBef>
                <a:spcPct val="0"/>
              </a:spcBef>
              <a:spcAft>
                <a:spcPct val="0"/>
              </a:spcAft>
              <a:buClrTx/>
              <a:buSzTx/>
              <a:buFontTx/>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Date</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Format of report has been revised and is available at Peer Review page of www. Icai.org. </a:t>
            </a:r>
            <a:r>
              <a:rPr kumimoji="0" lang="en-US" sz="2000" b="1" i="0" u="none" strike="noStrike" cap="none" normalizeH="0" dirty="0" smtClean="0">
                <a:ln>
                  <a:noFill/>
                </a:ln>
                <a:solidFill>
                  <a:schemeClr val="tx1"/>
                </a:solidFill>
                <a:effectLst/>
                <a:latin typeface="Calibri" pitchFamily="34" charset="0"/>
                <a:ea typeface="Calibri" pitchFamily="34" charset="0"/>
                <a:cs typeface="Times New Roman" pitchFamily="18" charset="0"/>
              </a:rPr>
              <a:t>Report should be submitted in the revised format only.</a:t>
            </a:r>
          </a:p>
          <a:p>
            <a:pPr marL="0" marR="0" lvl="0" indent="0" algn="just" defTabSz="914400" rtl="0" eaLnBrk="0" fontAlgn="base" latinLnBrk="0" hangingPunct="0">
              <a:lnSpc>
                <a:spcPct val="100000"/>
              </a:lnSpc>
              <a:spcBef>
                <a:spcPct val="0"/>
              </a:spcBef>
              <a:spcAft>
                <a:spcPct val="0"/>
              </a:spcAft>
              <a:buClrTx/>
              <a:buSzTx/>
              <a:buFontTx/>
              <a:buChar char="•"/>
              <a:tabLst>
                <a:tab pos="914400" algn="l"/>
              </a:tabLst>
            </a:pPr>
            <a:r>
              <a:rPr kumimoji="0" lang="en-US" sz="2000" i="0" u="none" strike="noStrike" cap="none" normalizeH="0" dirty="0" smtClean="0">
                <a:ln>
                  <a:noFill/>
                </a:ln>
                <a:solidFill>
                  <a:schemeClr val="tx1"/>
                </a:solidFill>
                <a:effectLst/>
                <a:latin typeface="+mj-lt"/>
                <a:cs typeface="Arial" pitchFamily="34" charset="0"/>
              </a:rPr>
              <a:t>Final Report should include Annexure I and Annexure II for L1 and L2 firms. For L3 firms, Annexure I is to be included with the Final Report.</a:t>
            </a:r>
            <a:endParaRPr kumimoji="0" lang="en-US" sz="1600" i="0" u="none" strike="noStrike" cap="none" normalizeH="0" dirty="0" smtClean="0">
              <a:ln>
                <a:noFill/>
              </a:ln>
              <a:solidFill>
                <a:schemeClr val="tx1"/>
              </a:solidFill>
              <a:effectLst/>
              <a:latin typeface="Arial" pitchFamily="34" charset="0"/>
              <a:cs typeface="Arial" pitchFamily="34" charset="0"/>
            </a:endParaRPr>
          </a:p>
          <a:p>
            <a:pPr lvl="0" algn="just" eaLnBrk="0" fontAlgn="base" hangingPunct="0">
              <a:spcBef>
                <a:spcPct val="0"/>
              </a:spcBef>
              <a:spcAft>
                <a:spcPct val="0"/>
              </a:spcAft>
              <a:buFontTx/>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In case of Qualified report, comments</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In respect compliance with compliance standard</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In respect compliance with Quality Control Policies</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In respect compliance with Documentation </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In respect compliance with Relevant Regulations</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In (Revised) Annexure I point no. 18 – the reviewer should give the basis of arriving at opinion. </a:t>
            </a:r>
            <a:endParaRPr kumimoji="0" lang="en-US" sz="2000" i="0" u="none" strike="noStrike" cap="none" normalizeH="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p:cNvSpPr>
            <a:spLocks noChangeArrowheads="1"/>
          </p:cNvSpPr>
          <p:nvPr/>
        </p:nvSpPr>
        <p:spPr bwMode="auto">
          <a:xfrm>
            <a:off x="642910" y="411480"/>
            <a:ext cx="7858180" cy="4708981"/>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lvl="0"/>
            <a:r>
              <a:rPr lang="en-US" sz="2000" b="1" dirty="0" smtClean="0"/>
              <a:t>Sample Size</a:t>
            </a:r>
          </a:p>
          <a:p>
            <a:pPr lvl="0"/>
            <a:endParaRPr lang="en-US" sz="2000" dirty="0" smtClean="0"/>
          </a:p>
          <a:p>
            <a:pPr lvl="0"/>
            <a:r>
              <a:rPr lang="en-US" sz="2000" dirty="0" smtClean="0"/>
              <a:t>The Statement on Peer Review lays down the minimum sample size to be selected for review. Sample selected for review should be representative of the population. The Statement </a:t>
            </a:r>
            <a:r>
              <a:rPr lang="en-US" sz="2000" dirty="0" err="1" smtClean="0"/>
              <a:t>emphasises</a:t>
            </a:r>
            <a:r>
              <a:rPr lang="en-US" sz="2000" dirty="0" smtClean="0"/>
              <a:t> that the number of assurance services engagements to be reviewed in a sample shall depend upon</a:t>
            </a:r>
            <a:endParaRPr lang="en-IN" sz="2000" dirty="0" smtClean="0"/>
          </a:p>
          <a:p>
            <a:pPr lvl="0">
              <a:buFont typeface="Arial" pitchFamily="34" charset="0"/>
              <a:buChar char="•"/>
            </a:pPr>
            <a:r>
              <a:rPr lang="en-US" sz="2000" dirty="0" smtClean="0"/>
              <a:t>Its size and nature</a:t>
            </a:r>
            <a:endParaRPr lang="en-IN" sz="2000" dirty="0" smtClean="0"/>
          </a:p>
          <a:p>
            <a:pPr lvl="0">
              <a:buFont typeface="Arial" pitchFamily="34" charset="0"/>
              <a:buChar char="•"/>
            </a:pPr>
            <a:r>
              <a:rPr lang="en-US" sz="2000" dirty="0" smtClean="0"/>
              <a:t>Generally prevailing standards of quality control</a:t>
            </a:r>
            <a:endParaRPr lang="en-IN" sz="2000" dirty="0" smtClean="0"/>
          </a:p>
          <a:p>
            <a:pPr lvl="0">
              <a:buFont typeface="Arial" pitchFamily="34" charset="0"/>
              <a:buChar char="•"/>
            </a:pPr>
            <a:r>
              <a:rPr lang="en-US" sz="2000" dirty="0" smtClean="0"/>
              <a:t>Methodology adopted by PU</a:t>
            </a:r>
            <a:endParaRPr lang="en-IN" sz="2000" dirty="0" smtClean="0"/>
          </a:p>
          <a:p>
            <a:pPr lvl="0">
              <a:buFont typeface="Arial" pitchFamily="34" charset="0"/>
              <a:buChar char="•"/>
            </a:pPr>
            <a:r>
              <a:rPr lang="en-US" sz="2000" dirty="0" smtClean="0"/>
              <a:t>Number of partners/members involved </a:t>
            </a:r>
            <a:endParaRPr lang="en-IN" sz="2000" dirty="0" smtClean="0"/>
          </a:p>
          <a:p>
            <a:pPr lvl="0">
              <a:buFont typeface="Arial" pitchFamily="34" charset="0"/>
              <a:buChar char="•"/>
            </a:pPr>
            <a:r>
              <a:rPr lang="en-US" sz="2000" dirty="0" smtClean="0"/>
              <a:t>Number of locations/ branch offices</a:t>
            </a:r>
            <a:endParaRPr lang="en-IN" sz="2000" dirty="0" smtClean="0"/>
          </a:p>
          <a:p>
            <a:pPr lvl="0">
              <a:buFont typeface="Arial" pitchFamily="34" charset="0"/>
              <a:buChar char="•"/>
            </a:pPr>
            <a:r>
              <a:rPr lang="en-US" sz="2000" dirty="0" smtClean="0"/>
              <a:t>Fees charged</a:t>
            </a:r>
            <a:endParaRPr lang="en-IN" sz="2000" dirty="0" smtClean="0"/>
          </a:p>
          <a:p>
            <a:r>
              <a:rPr lang="en-US" sz="2000" dirty="0" smtClean="0"/>
              <a:t>If the sample population is less than the minimum laid down, 100% selection of the samples is to made for review.</a:t>
            </a:r>
            <a:endParaRPr lang="en-IN" sz="2000" dirty="0"/>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7" name="Rectangle 1"/>
          <p:cNvSpPr>
            <a:spLocks noChangeArrowheads="1"/>
          </p:cNvSpPr>
          <p:nvPr/>
        </p:nvSpPr>
        <p:spPr bwMode="auto">
          <a:xfrm>
            <a:off x="428596" y="714356"/>
            <a:ext cx="8429684" cy="6524863"/>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tab pos="914400" algn="l"/>
              </a:tabLst>
            </a:pPr>
            <a:r>
              <a:rPr kumimoji="0" lang="en-US" sz="2400" b="1" i="0" u="none" strike="noStrike" cap="none" normalizeH="0" dirty="0" smtClean="0">
                <a:ln>
                  <a:noFill/>
                </a:ln>
                <a:solidFill>
                  <a:schemeClr val="tx1"/>
                </a:solidFill>
                <a:effectLst/>
                <a:latin typeface="Calibri" pitchFamily="34" charset="0"/>
                <a:ea typeface="Calibri" pitchFamily="34" charset="0"/>
                <a:cs typeface="Times New Roman" pitchFamily="18" charset="0"/>
              </a:rPr>
              <a:t>REPORTING</a:t>
            </a:r>
          </a:p>
          <a:p>
            <a:pPr marL="0" marR="0" lvl="0" indent="0" algn="l" defTabSz="914400" rtl="0" eaLnBrk="0" fontAlgn="base" latinLnBrk="0" hangingPunct="0">
              <a:lnSpc>
                <a:spcPct val="100000"/>
              </a:lnSpc>
              <a:spcBef>
                <a:spcPct val="0"/>
              </a:spcBef>
              <a:spcAft>
                <a:spcPct val="0"/>
              </a:spcAft>
              <a:buClrTx/>
              <a:buSzTx/>
              <a:tabLst>
                <a:tab pos="914400" algn="l"/>
              </a:tabLst>
            </a:pPr>
            <a:r>
              <a:rPr kumimoji="0" lang="en-US" sz="2000" b="1" i="0" u="none" strike="noStrike" cap="none" normalizeH="0" dirty="0" smtClean="0">
                <a:ln>
                  <a:noFill/>
                </a:ln>
                <a:solidFill>
                  <a:schemeClr val="tx1"/>
                </a:solidFill>
                <a:effectLst/>
                <a:ea typeface="Calibri" pitchFamily="34" charset="0"/>
                <a:cs typeface="Times New Roman" pitchFamily="18" charset="0"/>
              </a:rPr>
              <a:t>Preliminary Report</a:t>
            </a:r>
            <a:endParaRPr kumimoji="0" lang="en-US" sz="2000" b="1" i="0" u="none" strike="noStrike" cap="none" normalizeH="0" dirty="0" smtClean="0">
              <a:ln>
                <a:noFill/>
              </a:ln>
              <a:solidFill>
                <a:schemeClr val="tx1"/>
              </a:solidFill>
              <a:effectLst/>
              <a:cs typeface="Arial" pitchFamily="34" charset="0"/>
            </a:endParaRPr>
          </a:p>
          <a:p>
            <a:pPr marL="457200" marR="0" lvl="1" indent="0" algn="l"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With reference to on sight review, Reviewer to seek clarifications if any, to draft preliminary report</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Preliminary report is submitted immediately in case of deficiencies in system and procedures required to be followed </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Reviewer has to clearly mention the scope, limitations and process of review adopted. </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Report and other related documents submitted by the reviewer, should be given on the individual letterhead of Reviewer </a:t>
            </a:r>
            <a:r>
              <a:rPr kumimoji="0" lang="en-US" sz="2000" i="0" u="none" strike="noStrike" cap="none" normalizeH="0" dirty="0" err="1" smtClean="0">
                <a:ln>
                  <a:noFill/>
                </a:ln>
                <a:solidFill>
                  <a:schemeClr val="tx1"/>
                </a:solidFill>
                <a:effectLst/>
                <a:latin typeface="Calibri" pitchFamily="34" charset="0"/>
                <a:ea typeface="Calibri" pitchFamily="34" charset="0"/>
                <a:cs typeface="Times New Roman" pitchFamily="18" charset="0"/>
              </a:rPr>
              <a:t>alongwith</a:t>
            </a: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 individual stamp. Letter Head and stamp of firm is not accepted.</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Mention date, ICAI Membership number and reviewer code number </a:t>
            </a:r>
            <a:endParaRPr kumimoji="0" lang="en-US" sz="2000" i="0" u="none" strike="noStrike" cap="none" normalizeH="0" dirty="0" smtClean="0">
              <a:ln>
                <a:noFill/>
              </a:ln>
              <a:solidFill>
                <a:schemeClr val="tx1"/>
              </a:solidFill>
              <a:effectLst/>
              <a:latin typeface="Arial" pitchFamily="34" charset="0"/>
              <a:cs typeface="Arial" pitchFamily="34" charset="0"/>
            </a:endParaRP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rPr>
              <a:t>PU to reply within 5 days of receipt of preliminary report</a:t>
            </a: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r>
              <a:rPr lang="en-US" sz="2000" dirty="0" smtClean="0">
                <a:latin typeface="Calibri" pitchFamily="34" charset="0"/>
                <a:ea typeface="Calibri" pitchFamily="34" charset="0"/>
                <a:cs typeface="Times New Roman" pitchFamily="18" charset="0"/>
              </a:rPr>
              <a:t>Reviewer has to give his submission on how he has satisfied himself with the reply of the PU on the preliminary report.</a:t>
            </a:r>
            <a:endParaRPr kumimoji="0" lang="en-US" sz="2000" i="0" u="none" strike="noStrike" cap="none" normalizeH="0" dirty="0" smtClean="0">
              <a:ln>
                <a:noFill/>
              </a:ln>
              <a:solidFill>
                <a:schemeClr val="tx1"/>
              </a:solidFill>
              <a:effectLst/>
              <a:latin typeface="Calibri" pitchFamily="34" charset="0"/>
              <a:ea typeface="Calibri" pitchFamily="34" charset="0"/>
              <a:cs typeface="Times New Roman" pitchFamily="18" charset="0"/>
            </a:endParaRPr>
          </a:p>
          <a:p>
            <a:pPr marL="457200" marR="0" lvl="1" indent="0" algn="just"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endParaRPr lang="en-US" sz="2000" dirty="0" smtClean="0">
              <a:latin typeface="Calibri" pitchFamily="34" charset="0"/>
              <a:cs typeface="Times New Roman" pitchFamily="18" charset="0"/>
            </a:endParaRPr>
          </a:p>
          <a:p>
            <a:pPr lvl="0" algn="just"/>
            <a:r>
              <a:rPr lang="en-US" sz="2000" b="1" dirty="0" smtClean="0"/>
              <a:t>Final Report </a:t>
            </a:r>
            <a:endParaRPr lang="en-IN" sz="2000" dirty="0" smtClean="0"/>
          </a:p>
          <a:p>
            <a:pPr lvl="1" algn="just">
              <a:buFont typeface="Wingdings" pitchFamily="2" charset="2"/>
              <a:buChar char="v"/>
            </a:pPr>
            <a:r>
              <a:rPr lang="en-US" dirty="0" smtClean="0"/>
              <a:t>To be submitted by reviewer to PRB with cc with to PU</a:t>
            </a:r>
            <a:endParaRPr lang="en-IN" dirty="0" smtClean="0"/>
          </a:p>
          <a:p>
            <a:pPr lvl="1" algn="just">
              <a:buFont typeface="Wingdings" pitchFamily="2" charset="2"/>
              <a:buChar char="v"/>
            </a:pPr>
            <a:r>
              <a:rPr lang="en-US" dirty="0" smtClean="0"/>
              <a:t>Final report to contain all findings as discussed with PU with </a:t>
            </a:r>
            <a:r>
              <a:rPr lang="en-US" dirty="0" err="1" smtClean="0"/>
              <a:t>Annexures</a:t>
            </a:r>
            <a:r>
              <a:rPr lang="en-US" dirty="0" smtClean="0"/>
              <a:t> as notified by ICAI</a:t>
            </a:r>
            <a:endParaRPr lang="en-IN" dirty="0" smtClean="0"/>
          </a:p>
          <a:p>
            <a:pPr marL="457200" marR="0" lvl="1" indent="0" algn="l" defTabSz="914400" rtl="0" eaLnBrk="0" fontAlgn="base" latinLnBrk="0" hangingPunct="0">
              <a:lnSpc>
                <a:spcPct val="100000"/>
              </a:lnSpc>
              <a:spcBef>
                <a:spcPct val="0"/>
              </a:spcBef>
              <a:spcAft>
                <a:spcPct val="0"/>
              </a:spcAft>
              <a:buClrTx/>
              <a:buSzTx/>
              <a:buFont typeface="Wingdings" pitchFamily="2" charset="2"/>
              <a:buChar char=""/>
              <a:tabLst>
                <a:tab pos="914400" algn="l"/>
              </a:tabLst>
            </a:pPr>
            <a:endParaRPr kumimoji="0" lang="en-US" sz="2000" i="0" u="none" strike="noStrike" cap="none" normalizeH="0" dirty="0" smtClean="0">
              <a:ln>
                <a:noFill/>
              </a:ln>
              <a:solidFill>
                <a:schemeClr val="tx1"/>
              </a:solidFill>
              <a:effectLst/>
              <a:latin typeface="Arial" pitchFamily="34" charset="0"/>
              <a:cs typeface="Arial" pitchFamily="34" charset="0"/>
            </a:endParaRP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1" name="Rectangle 1"/>
          <p:cNvSpPr>
            <a:spLocks noChangeArrowheads="1"/>
          </p:cNvSpPr>
          <p:nvPr/>
        </p:nvSpPr>
        <p:spPr bwMode="auto">
          <a:xfrm>
            <a:off x="785786" y="285728"/>
            <a:ext cx="7715304" cy="6278642"/>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spAutoFit/>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0" lang="en-US" sz="2400" b="1" i="0" u="sng" strike="noStrike" cap="none" normalizeH="0" dirty="0" smtClean="0">
                <a:ln>
                  <a:noFill/>
                </a:ln>
                <a:solidFill>
                  <a:schemeClr val="tx1"/>
                </a:solidFill>
                <a:effectLst/>
                <a:latin typeface="Calibri" pitchFamily="34" charset="0"/>
                <a:ea typeface="Calibri" pitchFamily="34" charset="0"/>
                <a:cs typeface="Times New Roman" pitchFamily="18" charset="0"/>
              </a:rPr>
              <a:t>Documents to be submitted </a:t>
            </a:r>
            <a:r>
              <a:rPr kumimoji="0" lang="en-US" sz="2400" b="1" i="0" u="sng" strike="noStrike" cap="none" normalizeH="0" dirty="0" err="1" smtClean="0">
                <a:ln>
                  <a:noFill/>
                </a:ln>
                <a:solidFill>
                  <a:schemeClr val="tx1"/>
                </a:solidFill>
                <a:effectLst/>
                <a:latin typeface="Calibri" pitchFamily="34" charset="0"/>
                <a:ea typeface="Calibri" pitchFamily="34" charset="0"/>
                <a:cs typeface="Times New Roman" pitchFamily="18" charset="0"/>
              </a:rPr>
              <a:t>alongwith</a:t>
            </a:r>
            <a:r>
              <a:rPr kumimoji="0" lang="en-US" sz="2400" b="1" i="0" u="sng" strike="noStrike" cap="none" normalizeH="0" dirty="0" smtClean="0">
                <a:ln>
                  <a:noFill/>
                </a:ln>
                <a:solidFill>
                  <a:schemeClr val="tx1"/>
                </a:solidFill>
                <a:effectLst/>
                <a:latin typeface="Calibri" pitchFamily="34" charset="0"/>
                <a:ea typeface="Calibri" pitchFamily="34" charset="0"/>
                <a:cs typeface="Times New Roman" pitchFamily="18" charset="0"/>
              </a:rPr>
              <a:t> Final Report</a:t>
            </a:r>
            <a:r>
              <a:rPr kumimoji="0" lang="en-US" sz="2000" b="1" i="0" u="none" strike="noStrike" cap="none" normalizeH="0" dirty="0" smtClean="0">
                <a:ln>
                  <a:noFill/>
                </a:ln>
                <a:solidFill>
                  <a:schemeClr val="tx1"/>
                </a:solidFill>
                <a:effectLst/>
                <a:latin typeface="Calibri" pitchFamily="34" charset="0"/>
                <a:ea typeface="Calibri" pitchFamily="34" charset="0"/>
                <a:cs typeface="Times New Roman" pitchFamily="18" charset="0"/>
              </a:rPr>
              <a:t>:</a:t>
            </a:r>
          </a:p>
          <a:p>
            <a:pPr marL="0" marR="0" lvl="0" indent="0" algn="just" defTabSz="914400" rtl="0" eaLnBrk="0" fontAlgn="base" latinLnBrk="0" hangingPunct="0">
              <a:lnSpc>
                <a:spcPct val="100000"/>
              </a:lnSpc>
              <a:spcBef>
                <a:spcPct val="0"/>
              </a:spcBef>
              <a:spcAft>
                <a:spcPct val="0"/>
              </a:spcAft>
              <a:buClrTx/>
              <a:buSzTx/>
              <a:buFontTx/>
              <a:buChar char="•"/>
              <a:tabLst/>
            </a:pPr>
            <a:r>
              <a:rPr kumimoji="0" lang="en-US" i="0" u="none" strike="noStrike" cap="none" normalizeH="0" dirty="0" smtClean="0">
                <a:ln>
                  <a:noFill/>
                </a:ln>
                <a:effectLst/>
                <a:ea typeface="Times New Roman" pitchFamily="18" charset="0"/>
                <a:cs typeface="Arial" pitchFamily="34" charset="0"/>
              </a:rPr>
              <a:t>Final Report along with Annexure I , in revised format. Report should be signed and stamped by the individual </a:t>
            </a:r>
            <a:r>
              <a:rPr lang="en-US" dirty="0" smtClean="0">
                <a:ea typeface="Times New Roman" pitchFamily="18" charset="0"/>
                <a:cs typeface="Arial" pitchFamily="34" charset="0"/>
              </a:rPr>
              <a:t>only and not in his firm name. Letterhead of firm should not be used.</a:t>
            </a:r>
            <a:endParaRPr kumimoji="0" lang="en-US" i="0" u="none" strike="noStrike" cap="none" normalizeH="0" dirty="0" smtClean="0">
              <a:ln>
                <a:noFill/>
              </a:ln>
              <a:effectLst/>
              <a:ea typeface="Times New Roman" pitchFamily="18"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pPr>
            <a:endParaRPr kumimoji="0" lang="en-US" i="0" u="none" strike="noStrike" cap="none" normalizeH="0" dirty="0" smtClean="0">
              <a:ln>
                <a:noFill/>
              </a:ln>
              <a:effectLst/>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pPr>
            <a:r>
              <a:rPr kumimoji="0" lang="en-US" i="0" u="none" strike="noStrike" cap="none" normalizeH="0" dirty="0" smtClean="0">
                <a:ln>
                  <a:noFill/>
                </a:ln>
                <a:effectLst/>
                <a:ea typeface="Times New Roman" pitchFamily="18" charset="0"/>
                <a:cs typeface="Arial" pitchFamily="34" charset="0"/>
              </a:rPr>
              <a:t>Annexure II has been made compulsory for Level 1 and Level 2 firms and accordingly to be submitted.</a:t>
            </a:r>
          </a:p>
          <a:p>
            <a:pPr marL="0" marR="0" lvl="0" indent="0" algn="just" defTabSz="914400" rtl="0" eaLnBrk="0" fontAlgn="base" latinLnBrk="0" hangingPunct="0">
              <a:lnSpc>
                <a:spcPct val="100000"/>
              </a:lnSpc>
              <a:spcBef>
                <a:spcPct val="0"/>
              </a:spcBef>
              <a:spcAft>
                <a:spcPct val="0"/>
              </a:spcAft>
              <a:buClrTx/>
              <a:buSzTx/>
              <a:buFontTx/>
              <a:buChar char="•"/>
              <a:tabLst/>
            </a:pPr>
            <a:endParaRPr kumimoji="0" lang="en-US" i="0" u="none" strike="noStrike" cap="none" normalizeH="0" dirty="0" smtClean="0">
              <a:ln>
                <a:noFill/>
              </a:ln>
              <a:effectLst/>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pPr>
            <a:r>
              <a:rPr kumimoji="0" lang="en-US" i="0" u="none" strike="noStrike" cap="none" normalizeH="0" dirty="0" smtClean="0">
                <a:ln>
                  <a:noFill/>
                </a:ln>
                <a:effectLst/>
                <a:ea typeface="Times New Roman" pitchFamily="18" charset="0"/>
                <a:cs typeface="Arial" pitchFamily="34" charset="0"/>
              </a:rPr>
              <a:t>Questionnaire submitted by the PU with all information to be filled up. In case no information, NIL is to be marked. Complete list of Assurance clients provided by the PU from which reviewer has selected sample for review.</a:t>
            </a:r>
          </a:p>
          <a:p>
            <a:pPr marL="0" marR="0" lvl="0" indent="0" algn="just" defTabSz="914400" rtl="0" eaLnBrk="0" fontAlgn="base" latinLnBrk="0" hangingPunct="0">
              <a:lnSpc>
                <a:spcPct val="100000"/>
              </a:lnSpc>
              <a:spcBef>
                <a:spcPct val="0"/>
              </a:spcBef>
              <a:spcAft>
                <a:spcPct val="0"/>
              </a:spcAft>
              <a:buClrTx/>
              <a:buSzTx/>
              <a:buFontTx/>
              <a:buChar char="•"/>
              <a:tabLst/>
            </a:pPr>
            <a:endParaRPr kumimoji="0" lang="en-US" i="0" u="none" strike="noStrike" cap="none" normalizeH="0" dirty="0" smtClean="0">
              <a:ln>
                <a:noFill/>
              </a:ln>
              <a:effectLst/>
              <a:cs typeface="Arial" pitchFamily="34" charset="0"/>
            </a:endParaRPr>
          </a:p>
          <a:p>
            <a:pPr algn="just" eaLnBrk="0" fontAlgn="base" hangingPunct="0">
              <a:spcBef>
                <a:spcPct val="0"/>
              </a:spcBef>
              <a:spcAft>
                <a:spcPct val="0"/>
              </a:spcAft>
              <a:buFontTx/>
              <a:buChar char="•"/>
            </a:pPr>
            <a:r>
              <a:rPr kumimoji="0" lang="en-US" i="0" u="none" strike="noStrike" cap="none" normalizeH="0" dirty="0" smtClean="0">
                <a:ln>
                  <a:noFill/>
                </a:ln>
                <a:effectLst/>
                <a:ea typeface="Times New Roman" pitchFamily="18" charset="0"/>
                <a:cs typeface="Arial" pitchFamily="34" charset="0"/>
              </a:rPr>
              <a:t>Answers to Part B of the Questionnaire should be descriptive.</a:t>
            </a:r>
            <a:r>
              <a:rPr lang="en-US" dirty="0"/>
              <a:t> Note</a:t>
            </a:r>
            <a:r>
              <a:rPr lang="en-IN" dirty="0"/>
              <a:t> Reviewer is advised to pay attention to point 2 ( j) to 2 (s) of  Part B of the Questionnaire and </a:t>
            </a:r>
            <a:r>
              <a:rPr lang="en-IN" dirty="0" smtClean="0"/>
              <a:t>submit explanation </a:t>
            </a:r>
            <a:r>
              <a:rPr lang="en-IN" dirty="0"/>
              <a:t>received from PU,  if reply is affirmative to said points. </a:t>
            </a:r>
            <a:endParaRPr kumimoji="0" lang="en-US" i="0" u="none" strike="noStrike" cap="none" normalizeH="0" dirty="0" smtClean="0">
              <a:ln>
                <a:noFill/>
              </a:ln>
              <a:effectLst/>
              <a:ea typeface="Times New Roman" pitchFamily="18" charset="0"/>
              <a:cs typeface="Arial" pitchFamily="34" charset="0"/>
            </a:endParaRPr>
          </a:p>
          <a:p>
            <a:pPr marL="0" marR="0" lvl="0" indent="0" algn="just" defTabSz="914400" rtl="0" eaLnBrk="0" fontAlgn="base" latinLnBrk="0" hangingPunct="0">
              <a:lnSpc>
                <a:spcPct val="100000"/>
              </a:lnSpc>
              <a:spcBef>
                <a:spcPct val="0"/>
              </a:spcBef>
              <a:spcAft>
                <a:spcPct val="0"/>
              </a:spcAft>
              <a:buClrTx/>
              <a:buSzTx/>
              <a:buFontTx/>
              <a:buChar char="•"/>
              <a:tabLst/>
            </a:pPr>
            <a:endParaRPr kumimoji="0" lang="en-US" i="0" u="none" strike="noStrike" cap="none" normalizeH="0" dirty="0" smtClean="0">
              <a:ln>
                <a:noFill/>
              </a:ln>
              <a:effectLst/>
              <a:cs typeface="Arial" pitchFamily="34" charset="0"/>
            </a:endParaRPr>
          </a:p>
          <a:p>
            <a:pPr lvl="0" algn="just" eaLnBrk="0" fontAlgn="base" hangingPunct="0">
              <a:spcBef>
                <a:spcPct val="0"/>
              </a:spcBef>
              <a:spcAft>
                <a:spcPct val="0"/>
              </a:spcAft>
              <a:buFontTx/>
              <a:buChar char="•"/>
            </a:pPr>
            <a:r>
              <a:rPr lang="en-US" dirty="0" smtClean="0"/>
              <a:t>List of sample selected &amp; basis of sample selection (one sample mandatory of public Ltd./ PSU, tax audits, reports in XBRL format, assurance services provided through tendering, if applicable. Also sample having highest turnover is to be selected). Samples from assurance services provided at branch if such turnover is more than the turnover at the Head Office and / or the turnover of assurance services from the branch is more than Rs. 25 </a:t>
            </a:r>
            <a:r>
              <a:rPr lang="en-US" dirty="0" err="1" smtClean="0"/>
              <a:t>lakhs</a:t>
            </a:r>
            <a:r>
              <a:rPr lang="en-US" dirty="0" smtClean="0"/>
              <a:t>.</a:t>
            </a:r>
            <a:endParaRPr lang="en-IN" dirty="0" smtClean="0"/>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357166"/>
            <a:ext cx="7056784" cy="5632311"/>
          </a:xfrm>
          <a:prstGeom prst="rect">
            <a:avLst/>
          </a:prstGeom>
        </p:spPr>
        <p:txBody>
          <a:bodyPr wrap="square">
            <a:spAutoFit/>
          </a:bodyPr>
          <a:lstStyle/>
          <a:p>
            <a:pPr lvl="0"/>
            <a:endParaRPr lang="en-US" dirty="0" smtClean="0"/>
          </a:p>
          <a:p>
            <a:pPr algn="just" eaLnBrk="0" fontAlgn="base" hangingPunct="0">
              <a:spcBef>
                <a:spcPct val="0"/>
              </a:spcBef>
              <a:spcAft>
                <a:spcPct val="0"/>
              </a:spcAft>
              <a:buFontTx/>
              <a:buChar char="•"/>
            </a:pPr>
            <a:r>
              <a:rPr lang="en-IN" dirty="0" smtClean="0">
                <a:latin typeface="+mj-lt"/>
              </a:rPr>
              <a:t>Please note, minimum sample size to be selected while carrying out Peer Review will be based on the level confirmation submitted by PU). </a:t>
            </a:r>
            <a:r>
              <a:rPr lang="en-US" dirty="0" smtClean="0">
                <a:latin typeface="+mj-lt"/>
              </a:rPr>
              <a:t>Note:</a:t>
            </a:r>
            <a:r>
              <a:rPr lang="en-IN" dirty="0" smtClean="0">
                <a:latin typeface="+mj-lt"/>
              </a:rPr>
              <a:t> Sample chosen should compulsorily have that assurance engagement assignment which have highest turnover among the population. Sample should also have at least one Public Limited company, if there is any such assignment. . (If sample size is less than minimum, than 100% selection has to be done, compulsory). </a:t>
            </a:r>
          </a:p>
          <a:p>
            <a:pPr algn="just" eaLnBrk="0" fontAlgn="base" hangingPunct="0">
              <a:spcBef>
                <a:spcPct val="0"/>
              </a:spcBef>
              <a:spcAft>
                <a:spcPct val="0"/>
              </a:spcAft>
            </a:pPr>
            <a:endParaRPr lang="en-US" dirty="0" smtClean="0">
              <a:latin typeface="+mj-lt"/>
              <a:ea typeface="Times New Roman" pitchFamily="18" charset="0"/>
              <a:cs typeface="Arial" pitchFamily="34" charset="0"/>
            </a:endParaRPr>
          </a:p>
          <a:p>
            <a:pPr algn="just" eaLnBrk="0" fontAlgn="base" hangingPunct="0">
              <a:spcBef>
                <a:spcPct val="0"/>
              </a:spcBef>
              <a:spcAft>
                <a:spcPct val="0"/>
              </a:spcAft>
              <a:buFontTx/>
              <a:buChar char="•"/>
            </a:pPr>
            <a:r>
              <a:rPr lang="en-US" dirty="0" smtClean="0">
                <a:latin typeface="+mj-lt"/>
                <a:ea typeface="Times New Roman" pitchFamily="18" charset="0"/>
                <a:cs typeface="Arial" pitchFamily="34" charset="0"/>
              </a:rPr>
              <a:t>Basis of selection of samples for review.</a:t>
            </a:r>
          </a:p>
          <a:p>
            <a:pPr lvl="0" algn="just" eaLnBrk="0" fontAlgn="base" hangingPunct="0">
              <a:spcBef>
                <a:spcPct val="0"/>
              </a:spcBef>
              <a:spcAft>
                <a:spcPct val="0"/>
              </a:spcAft>
              <a:buFontTx/>
              <a:buChar char="•"/>
            </a:pPr>
            <a:endParaRPr lang="en-US" dirty="0" smtClean="0">
              <a:latin typeface="+mj-lt"/>
              <a:cs typeface="Arial" pitchFamily="34" charset="0"/>
            </a:endParaRPr>
          </a:p>
          <a:p>
            <a:pPr lvl="0" algn="just" eaLnBrk="0" fontAlgn="base" hangingPunct="0">
              <a:spcBef>
                <a:spcPct val="0"/>
              </a:spcBef>
              <a:spcAft>
                <a:spcPct val="0"/>
              </a:spcAft>
              <a:buFontTx/>
              <a:buChar char="•"/>
            </a:pPr>
            <a:r>
              <a:rPr lang="en-US" dirty="0" smtClean="0">
                <a:latin typeface="+mj-lt"/>
                <a:ea typeface="Times New Roman" pitchFamily="18" charset="0"/>
                <a:cs typeface="Arial" pitchFamily="34" charset="0"/>
              </a:rPr>
              <a:t>Preliminary Report, if issued </a:t>
            </a:r>
            <a:r>
              <a:rPr lang="en-US" dirty="0" err="1" smtClean="0">
                <a:latin typeface="+mj-lt"/>
                <a:ea typeface="Times New Roman" pitchFamily="18" charset="0"/>
                <a:cs typeface="Arial" pitchFamily="34" charset="0"/>
              </a:rPr>
              <a:t>alongwith</a:t>
            </a:r>
            <a:r>
              <a:rPr lang="en-US" dirty="0" smtClean="0">
                <a:latin typeface="+mj-lt"/>
                <a:ea typeface="Times New Roman" pitchFamily="18" charset="0"/>
                <a:cs typeface="Arial" pitchFamily="34" charset="0"/>
              </a:rPr>
              <a:t> PU response to the report and verification and satisfaction of reviewer for the query raised.</a:t>
            </a:r>
            <a:endParaRPr lang="en-US" dirty="0" smtClean="0">
              <a:latin typeface="+mj-lt"/>
              <a:cs typeface="Arial" pitchFamily="34" charset="0"/>
            </a:endParaRPr>
          </a:p>
          <a:p>
            <a:pPr lvl="0"/>
            <a:endParaRPr lang="en-US" dirty="0" smtClean="0">
              <a:latin typeface="+mj-lt"/>
            </a:endParaRPr>
          </a:p>
          <a:p>
            <a:pPr lvl="0"/>
            <a:r>
              <a:rPr lang="en-US" dirty="0" smtClean="0">
                <a:latin typeface="+mj-lt"/>
              </a:rPr>
              <a:t>Preliminary Report if issued, PU’s submissions &amp; reviewer verification thereon.</a:t>
            </a:r>
            <a:endParaRPr lang="en-IN" dirty="0" smtClean="0">
              <a:latin typeface="+mj-lt"/>
            </a:endParaRPr>
          </a:p>
          <a:p>
            <a:pPr lvl="0"/>
            <a:r>
              <a:rPr lang="en-US" dirty="0" smtClean="0">
                <a:latin typeface="+mj-lt"/>
              </a:rPr>
              <a:t>Basis of reaching to the conclusion in the Final Report as well as Annexure I to the Final report.</a:t>
            </a:r>
            <a:endParaRPr lang="en-IN" dirty="0" smtClean="0">
              <a:latin typeface="+mj-lt"/>
            </a:endParaRPr>
          </a:p>
          <a:p>
            <a:r>
              <a:rPr lang="en-IN" b="1" i="1" u="sng" dirty="0" smtClean="0">
                <a:latin typeface="+mj-lt"/>
              </a:rPr>
              <a:t>Peer Review Board reserve the right to ask for working papers as specified in the statement on Peer Review'</a:t>
            </a:r>
            <a:r>
              <a:rPr lang="en-IN" b="1" i="1" dirty="0" smtClean="0">
                <a:latin typeface="+mj-lt"/>
              </a:rPr>
              <a:t>'.</a:t>
            </a:r>
            <a:endParaRPr lang="en-IN" dirty="0">
              <a:latin typeface="+mj-lt"/>
            </a:endParaRPr>
          </a:p>
        </p:txBody>
      </p:sp>
    </p:spTree>
    <p:extLst>
      <p:ext uri="{BB962C8B-B14F-4D97-AF65-F5344CB8AC3E}">
        <p14:creationId xmlns:p14="http://schemas.microsoft.com/office/powerpoint/2010/main" xmlns="" val="2533442540"/>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683568" y="0"/>
            <a:ext cx="7056784" cy="6696192"/>
          </a:xfrm>
          <a:prstGeom prst="rect">
            <a:avLst/>
          </a:prstGeom>
        </p:spPr>
        <p:txBody>
          <a:bodyPr wrap="square">
            <a:spAutoFit/>
          </a:bodyPr>
          <a:lstStyle/>
          <a:p>
            <a:pPr marL="252095" indent="-252095" algn="just">
              <a:lnSpc>
                <a:spcPct val="120000"/>
              </a:lnSpc>
              <a:spcBef>
                <a:spcPts val="425"/>
              </a:spcBef>
              <a:spcAft>
                <a:spcPts val="285"/>
              </a:spcAft>
            </a:pPr>
            <a:r>
              <a:rPr lang="en-IN" sz="1400" b="1" u="sng" dirty="0" smtClean="0">
                <a:latin typeface="Arial" panose="020B0604020202020204" pitchFamily="34" charset="0"/>
                <a:ea typeface="Calibri" panose="020F0502020204030204" pitchFamily="34" charset="0"/>
              </a:rPr>
              <a:t>DECLARATION to be submitted by Practice Unit as per Statement on Peer Review</a:t>
            </a:r>
            <a:r>
              <a:rPr lang="en-IN" sz="1400" dirty="0" smtClean="0">
                <a:latin typeface="Times New Roman" panose="02020603050405020304" pitchFamily="18" charset="0"/>
                <a:ea typeface="Calibri" panose="020F0502020204030204" pitchFamily="34" charset="0"/>
              </a:rPr>
              <a:t>. </a:t>
            </a:r>
            <a:endParaRPr lang="en-IN" sz="1400" dirty="0">
              <a:latin typeface="Times New Roman" panose="02020603050405020304" pitchFamily="18" charset="0"/>
              <a:ea typeface="Calibri" panose="020F0502020204030204" pitchFamily="34" charset="0"/>
            </a:endParaRPr>
          </a:p>
          <a:p>
            <a:pPr marL="252095" indent="-252095" algn="just">
              <a:lnSpc>
                <a:spcPct val="120000"/>
              </a:lnSpc>
              <a:spcBef>
                <a:spcPts val="425"/>
              </a:spcBef>
              <a:spcAft>
                <a:spcPts val="285"/>
              </a:spcAft>
            </a:pPr>
            <a:r>
              <a:rPr lang="en-US" sz="1400" b="1" dirty="0">
                <a:latin typeface="Arial" panose="020B0604020202020204" pitchFamily="34" charset="0"/>
                <a:ea typeface="Calibri" panose="020F0502020204030204" pitchFamily="34" charset="0"/>
              </a:rPr>
              <a:t>Level I</a:t>
            </a:r>
            <a:endParaRPr lang="en-IN" sz="1400" b="1" dirty="0">
              <a:latin typeface="Arial" panose="020B0604020202020204" pitchFamily="34" charset="0"/>
              <a:ea typeface="Calibri" panose="020F0502020204030204" pitchFamily="34" charset="0"/>
            </a:endParaRPr>
          </a:p>
          <a:p>
            <a:pPr algn="just"/>
            <a:r>
              <a:rPr lang="en-IN" sz="1400" dirty="0">
                <a:latin typeface="Arial" pitchFamily="34" charset="0"/>
                <a:ea typeface="Calibri" panose="020F0502020204030204" pitchFamily="34" charset="0"/>
                <a:cs typeface="Arial" pitchFamily="34" charset="0"/>
              </a:rPr>
              <a:t>A practice unit which has undertaken any of the under-mentioned assurance services in the period under review:</a:t>
            </a:r>
          </a:p>
          <a:p>
            <a:pPr marL="252095" indent="-252095" algn="just">
              <a:lnSpc>
                <a:spcPct val="120000"/>
              </a:lnSpc>
              <a:spcAft>
                <a:spcPts val="565"/>
              </a:spcAft>
            </a:pPr>
            <a:r>
              <a:rPr lang="en-US" sz="1400" dirty="0">
                <a:latin typeface="Arial" pitchFamily="34" charset="0"/>
                <a:ea typeface="Calibri" panose="020F0502020204030204" pitchFamily="34" charset="0"/>
                <a:cs typeface="Arial" pitchFamily="34" charset="0"/>
              </a:rPr>
              <a:t>(</a:t>
            </a:r>
            <a:r>
              <a:rPr lang="en-US" sz="1400" dirty="0" err="1">
                <a:latin typeface="Arial" pitchFamily="34" charset="0"/>
                <a:ea typeface="Calibri" panose="020F0502020204030204" pitchFamily="34" charset="0"/>
                <a:cs typeface="Arial" pitchFamily="34" charset="0"/>
              </a:rPr>
              <a:t>i</a:t>
            </a:r>
            <a:r>
              <a:rPr lang="en-US" sz="1400" dirty="0">
                <a:latin typeface="Arial" pitchFamily="34" charset="0"/>
                <a:ea typeface="Calibri" panose="020F0502020204030204" pitchFamily="34" charset="0"/>
                <a:cs typeface="Arial" pitchFamily="34" charset="0"/>
              </a:rPr>
              <a:t>)     Central Statutory Audit of Public Sector Banks, Private Sector Banks, Foreign Banks, Co-operative Banks and Public Financial Institutions;</a:t>
            </a:r>
            <a:endParaRPr lang="en-IN" sz="1400" dirty="0">
              <a:latin typeface="Arial" pitchFamily="34" charset="0"/>
              <a:ea typeface="Calibri" panose="020F0502020204030204" pitchFamily="34" charset="0"/>
              <a:cs typeface="Arial" pitchFamily="34" charset="0"/>
            </a:endParaRPr>
          </a:p>
          <a:p>
            <a:pPr marL="252095" indent="-252095" algn="just">
              <a:lnSpc>
                <a:spcPct val="120000"/>
              </a:lnSpc>
              <a:spcAft>
                <a:spcPts val="565"/>
              </a:spcAft>
            </a:pPr>
            <a:r>
              <a:rPr lang="en-US" sz="1400" dirty="0">
                <a:latin typeface="Arial" pitchFamily="34" charset="0"/>
                <a:ea typeface="Calibri" panose="020F0502020204030204" pitchFamily="34" charset="0"/>
                <a:cs typeface="Arial" pitchFamily="34" charset="0"/>
              </a:rPr>
              <a:t>(ii)    Central Statutory Audit of Central or State Public Sector Undertakings and Central Co-operative Societies based on criteria such as turnover or paid-up capital etc., as may be decided by the Board;</a:t>
            </a:r>
            <a:endParaRPr lang="en-IN" sz="1400" dirty="0">
              <a:latin typeface="Arial" pitchFamily="34" charset="0"/>
              <a:ea typeface="Calibri" panose="020F0502020204030204" pitchFamily="34" charset="0"/>
              <a:cs typeface="Arial" pitchFamily="34" charset="0"/>
            </a:endParaRPr>
          </a:p>
          <a:p>
            <a:pPr marL="252095" indent="-252095" algn="just">
              <a:lnSpc>
                <a:spcPct val="120000"/>
              </a:lnSpc>
              <a:spcAft>
                <a:spcPts val="565"/>
              </a:spcAft>
            </a:pPr>
            <a:r>
              <a:rPr lang="en-US" sz="1400" dirty="0">
                <a:latin typeface="Arial" pitchFamily="34" charset="0"/>
                <a:ea typeface="Calibri" panose="020F0502020204030204" pitchFamily="34" charset="0"/>
                <a:cs typeface="Arial" pitchFamily="34" charset="0"/>
              </a:rPr>
              <a:t>(iii)   Central Statutory Audit of Insurance Companies;</a:t>
            </a:r>
            <a:endParaRPr lang="en-IN" sz="1400" dirty="0">
              <a:latin typeface="Arial" pitchFamily="34" charset="0"/>
              <a:ea typeface="Calibri" panose="020F0502020204030204" pitchFamily="34" charset="0"/>
              <a:cs typeface="Arial" pitchFamily="34" charset="0"/>
            </a:endParaRPr>
          </a:p>
          <a:p>
            <a:pPr marL="252095" indent="-252095" algn="just">
              <a:lnSpc>
                <a:spcPct val="120000"/>
              </a:lnSpc>
              <a:spcAft>
                <a:spcPts val="565"/>
              </a:spcAft>
            </a:pPr>
            <a:r>
              <a:rPr lang="en-US" sz="1400" dirty="0">
                <a:latin typeface="Arial" pitchFamily="34" charset="0"/>
                <a:ea typeface="Calibri" panose="020F0502020204030204" pitchFamily="34" charset="0"/>
                <a:cs typeface="Arial" pitchFamily="34" charset="0"/>
              </a:rPr>
              <a:t>(iv)   Statutory Audit of asset management companies or mutual </a:t>
            </a:r>
            <a:r>
              <a:rPr lang="en-US" sz="1400" dirty="0" smtClean="0">
                <a:latin typeface="Arial" pitchFamily="34" charset="0"/>
                <a:ea typeface="Calibri" panose="020F0502020204030204" pitchFamily="34" charset="0"/>
                <a:cs typeface="Arial" pitchFamily="34" charset="0"/>
              </a:rPr>
              <a:t>funds</a:t>
            </a:r>
          </a:p>
          <a:p>
            <a:pPr marL="252095" indent="-252095" algn="just">
              <a:lnSpc>
                <a:spcPct val="120000"/>
              </a:lnSpc>
              <a:spcAft>
                <a:spcPts val="565"/>
              </a:spcAft>
            </a:pPr>
            <a:r>
              <a:rPr lang="en-US" sz="1400" dirty="0" smtClean="0">
                <a:latin typeface="Arial" pitchFamily="34" charset="0"/>
                <a:ea typeface="Calibri" panose="020F0502020204030204" pitchFamily="34" charset="0"/>
                <a:cs typeface="Arial" pitchFamily="34" charset="0"/>
              </a:rPr>
              <a:t>(v)</a:t>
            </a:r>
            <a:r>
              <a:rPr lang="en-US" sz="1400" dirty="0">
                <a:latin typeface="Arial" pitchFamily="34" charset="0"/>
                <a:ea typeface="Calibri" panose="020F0502020204030204" pitchFamily="34" charset="0"/>
                <a:cs typeface="Arial" pitchFamily="34" charset="0"/>
              </a:rPr>
              <a:t>     Statutory Audit of enterprises whose equity or debt securities are listed in India or abroad</a:t>
            </a:r>
            <a:r>
              <a:rPr lang="en-US" sz="1400" dirty="0" smtClean="0">
                <a:latin typeface="Arial" pitchFamily="34" charset="0"/>
                <a:ea typeface="Calibri" panose="020F0502020204030204" pitchFamily="34" charset="0"/>
                <a:cs typeface="Arial" pitchFamily="34" charset="0"/>
              </a:rPr>
              <a:t>.</a:t>
            </a:r>
          </a:p>
          <a:p>
            <a:pPr marL="252095" indent="-252095" algn="just">
              <a:lnSpc>
                <a:spcPct val="120000"/>
              </a:lnSpc>
              <a:spcAft>
                <a:spcPts val="565"/>
              </a:spcAft>
            </a:pPr>
            <a:r>
              <a:rPr lang="en-US" sz="1400" dirty="0" smtClean="0">
                <a:latin typeface="Arial" pitchFamily="34" charset="0"/>
                <a:ea typeface="Calibri" panose="020F0502020204030204" pitchFamily="34" charset="0"/>
                <a:cs typeface="Arial" pitchFamily="34" charset="0"/>
              </a:rPr>
              <a:t>(vi)</a:t>
            </a:r>
            <a:r>
              <a:rPr lang="en-US" sz="1400" dirty="0">
                <a:latin typeface="Arial" pitchFamily="34" charset="0"/>
                <a:ea typeface="Calibri" panose="020F0502020204030204" pitchFamily="34" charset="0"/>
                <a:cs typeface="Arial" pitchFamily="34" charset="0"/>
              </a:rPr>
              <a:t>   Statutory Audit of Entities which have raised funds from public or banks or financial institutions of over </a:t>
            </a:r>
            <a:br>
              <a:rPr lang="en-US" sz="1400" dirty="0">
                <a:latin typeface="Arial" pitchFamily="34" charset="0"/>
                <a:ea typeface="Calibri" panose="020F0502020204030204" pitchFamily="34" charset="0"/>
                <a:cs typeface="Arial" pitchFamily="34" charset="0"/>
              </a:rPr>
            </a:br>
            <a:r>
              <a:rPr lang="en-US" sz="1400" dirty="0">
                <a:latin typeface="Arial" pitchFamily="34" charset="0"/>
                <a:ea typeface="Calibri" panose="020F0502020204030204" pitchFamily="34" charset="0"/>
                <a:cs typeface="Arial" pitchFamily="34" charset="0"/>
              </a:rPr>
              <a:t>` Fifty crore during the period under Review</a:t>
            </a:r>
            <a:r>
              <a:rPr lang="en-US" sz="1400" dirty="0" smtClean="0">
                <a:latin typeface="Arial" pitchFamily="34" charset="0"/>
                <a:ea typeface="Calibri" panose="020F0502020204030204" pitchFamily="34" charset="0"/>
                <a:cs typeface="Arial" pitchFamily="34" charset="0"/>
              </a:rPr>
              <a:t>.</a:t>
            </a:r>
          </a:p>
          <a:p>
            <a:pPr marL="252095" indent="-252095" algn="just">
              <a:lnSpc>
                <a:spcPct val="120000"/>
              </a:lnSpc>
              <a:spcAft>
                <a:spcPts val="565"/>
              </a:spcAft>
            </a:pPr>
            <a:r>
              <a:rPr lang="en-US" sz="1400" dirty="0" smtClean="0">
                <a:latin typeface="Arial" pitchFamily="34" charset="0"/>
                <a:ea typeface="Calibri" panose="020F0502020204030204" pitchFamily="34" charset="0"/>
                <a:cs typeface="Arial" pitchFamily="34" charset="0"/>
              </a:rPr>
              <a:t>(vii)</a:t>
            </a:r>
            <a:r>
              <a:rPr lang="en-US" sz="1400" dirty="0">
                <a:latin typeface="Arial" pitchFamily="34" charset="0"/>
                <a:ea typeface="Calibri" panose="020F0502020204030204" pitchFamily="34" charset="0"/>
                <a:cs typeface="Arial" pitchFamily="34" charset="0"/>
              </a:rPr>
              <a:t>   Statutory Audit of Entities which have raised donations and/or contributions over ` Fifty crore during the period under Review.</a:t>
            </a:r>
            <a:endParaRPr lang="en-IN" sz="1400" dirty="0">
              <a:latin typeface="Arial" pitchFamily="34" charset="0"/>
              <a:ea typeface="Calibri" panose="020F0502020204030204" pitchFamily="34" charset="0"/>
              <a:cs typeface="Arial" pitchFamily="34" charset="0"/>
            </a:endParaRPr>
          </a:p>
          <a:p>
            <a:pPr marL="504190" indent="-252095" algn="just">
              <a:lnSpc>
                <a:spcPct val="120000"/>
              </a:lnSpc>
              <a:spcAft>
                <a:spcPts val="565"/>
              </a:spcAft>
            </a:pPr>
            <a:r>
              <a:rPr lang="en-US" sz="1400" dirty="0">
                <a:latin typeface="Arial" pitchFamily="34" charset="0"/>
                <a:ea typeface="Calibri" panose="020F0502020204030204" pitchFamily="34" charset="0"/>
                <a:cs typeface="Arial" pitchFamily="34" charset="0"/>
              </a:rPr>
              <a:t>(iv)   Statutory Audit of entities having Net Worth of more than ` five hundred crores at any time during the period under Review.</a:t>
            </a:r>
            <a:endParaRPr lang="en-IN" sz="1400" dirty="0">
              <a:latin typeface="Arial" pitchFamily="34" charset="0"/>
              <a:ea typeface="Calibri" panose="020F0502020204030204" pitchFamily="34" charset="0"/>
              <a:cs typeface="Arial" pitchFamily="34" charset="0"/>
            </a:endParaRPr>
          </a:p>
          <a:p>
            <a:pPr marL="504190" indent="-252095" algn="just">
              <a:lnSpc>
                <a:spcPct val="120000"/>
              </a:lnSpc>
              <a:spcAft>
                <a:spcPts val="565"/>
              </a:spcAft>
            </a:pPr>
            <a:r>
              <a:rPr lang="en-US" sz="1400" dirty="0">
                <a:latin typeface="Arial" pitchFamily="34" charset="0"/>
                <a:ea typeface="Calibri" panose="020F0502020204030204" pitchFamily="34" charset="0"/>
                <a:cs typeface="Arial" pitchFamily="34" charset="0"/>
              </a:rPr>
              <a:t>(v)    Statutory Audit of entities which have been funded by Central and/or State Government(s) schemes of over ` fifty crores during the period under Review</a:t>
            </a:r>
            <a:r>
              <a:rPr lang="en-US" sz="1400" dirty="0" smtClean="0">
                <a:latin typeface="Arial" pitchFamily="34" charset="0"/>
                <a:ea typeface="Calibri" panose="020F0502020204030204" pitchFamily="34" charset="0"/>
                <a:cs typeface="Arial" pitchFamily="34" charset="0"/>
              </a:rPr>
              <a:t>.</a:t>
            </a:r>
            <a:endParaRPr lang="en-IN" sz="1400" dirty="0">
              <a:latin typeface="Arial" pitchFamily="34" charset="0"/>
              <a:ea typeface="Calibri" panose="020F0502020204030204" pitchFamily="34" charset="0"/>
              <a:cs typeface="Arial" pitchFamily="34" charset="0"/>
            </a:endParaRPr>
          </a:p>
        </p:txBody>
      </p:sp>
    </p:spTree>
    <p:extLst>
      <p:ext uri="{BB962C8B-B14F-4D97-AF65-F5344CB8AC3E}">
        <p14:creationId xmlns:p14="http://schemas.microsoft.com/office/powerpoint/2010/main" xmlns="" val="253344254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Diagram 3"/>
          <p:cNvGraphicFramePr/>
          <p:nvPr>
            <p:extLst>
              <p:ext uri="{D42A27DB-BD31-4B8C-83A1-F6EECF244321}">
                <p14:modId xmlns:p14="http://schemas.microsoft.com/office/powerpoint/2010/main" xmlns="" val="1594596677"/>
              </p:ext>
            </p:extLst>
          </p:nvPr>
        </p:nvGraphicFramePr>
        <p:xfrm>
          <a:off x="0" y="1643051"/>
          <a:ext cx="8991600" cy="2928957"/>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graphicFrame>
        <p:nvGraphicFramePr>
          <p:cNvPr id="8" name="Diagram 7"/>
          <p:cNvGraphicFramePr/>
          <p:nvPr>
            <p:extLst>
              <p:ext uri="{D42A27DB-BD31-4B8C-83A1-F6EECF244321}">
                <p14:modId xmlns:p14="http://schemas.microsoft.com/office/powerpoint/2010/main" xmlns="" val="3995950414"/>
              </p:ext>
            </p:extLst>
          </p:nvPr>
        </p:nvGraphicFramePr>
        <p:xfrm>
          <a:off x="0" y="116632"/>
          <a:ext cx="9220200" cy="2016224"/>
        </p:xfrm>
        <a:graphic>
          <a:graphicData uri="http://schemas.openxmlformats.org/drawingml/2006/diagram">
            <dgm:relIds xmlns:dgm="http://schemas.openxmlformats.org/drawingml/2006/diagram" xmlns:r="http://schemas.openxmlformats.org/officeDocument/2006/relationships" r:dm="rId6" r:lo="rId7" r:qs="rId8" r:cs="rId9"/>
          </a:graphicData>
        </a:graphic>
      </p:graphicFrame>
      <p:graphicFrame>
        <p:nvGraphicFramePr>
          <p:cNvPr id="9" name="Diagram 8"/>
          <p:cNvGraphicFramePr/>
          <p:nvPr>
            <p:extLst>
              <p:ext uri="{D42A27DB-BD31-4B8C-83A1-F6EECF244321}">
                <p14:modId xmlns:p14="http://schemas.microsoft.com/office/powerpoint/2010/main" xmlns="" val="1256829511"/>
              </p:ext>
            </p:extLst>
          </p:nvPr>
        </p:nvGraphicFramePr>
        <p:xfrm>
          <a:off x="214282" y="4214818"/>
          <a:ext cx="8715404" cy="2643182"/>
        </p:xfrm>
        <a:graphic>
          <a:graphicData uri="http://schemas.openxmlformats.org/drawingml/2006/diagram">
            <dgm:relIds xmlns:dgm="http://schemas.openxmlformats.org/drawingml/2006/diagram" xmlns:r="http://schemas.openxmlformats.org/officeDocument/2006/relationships" r:dm="rId10" r:lo="rId11" r:qs="rId12" r:cs="rId13"/>
          </a:graphicData>
        </a:graphic>
      </p:graphicFrame>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428604"/>
            <a:ext cx="7848872" cy="5031121"/>
          </a:xfrm>
          <a:prstGeom prst="rect">
            <a:avLst/>
          </a:prstGeom>
        </p:spPr>
        <p:txBody>
          <a:bodyPr wrap="square">
            <a:spAutoFit/>
          </a:bodyPr>
          <a:lstStyle/>
          <a:p>
            <a:pPr marL="252095" indent="-252095" algn="just">
              <a:lnSpc>
                <a:spcPct val="120000"/>
              </a:lnSpc>
              <a:spcBef>
                <a:spcPts val="425"/>
              </a:spcBef>
              <a:spcAft>
                <a:spcPts val="285"/>
              </a:spcAft>
            </a:pPr>
            <a:r>
              <a:rPr lang="en-US" b="1" dirty="0" smtClean="0">
                <a:latin typeface="Arial" panose="020B0604020202020204" pitchFamily="34" charset="0"/>
                <a:ea typeface="Calibri" panose="020F0502020204030204" pitchFamily="34" charset="0"/>
              </a:rPr>
              <a:t>Level </a:t>
            </a:r>
            <a:r>
              <a:rPr lang="en-US" b="1" dirty="0">
                <a:latin typeface="Arial" panose="020B0604020202020204" pitchFamily="34" charset="0"/>
                <a:ea typeface="Calibri" panose="020F0502020204030204" pitchFamily="34" charset="0"/>
              </a:rPr>
              <a:t>II</a:t>
            </a:r>
            <a:endParaRPr lang="en-IN" b="1" dirty="0">
              <a:latin typeface="Arial" panose="020B0604020202020204" pitchFamily="34" charset="0"/>
              <a:ea typeface="Calibri" panose="020F0502020204030204" pitchFamily="34" charset="0"/>
            </a:endParaRPr>
          </a:p>
          <a:p>
            <a:r>
              <a:rPr lang="en-IN" sz="1600" dirty="0">
                <a:latin typeface="Arial" pitchFamily="34" charset="0"/>
                <a:ea typeface="Calibri" panose="020F0502020204030204" pitchFamily="34" charset="0"/>
                <a:cs typeface="Arial" pitchFamily="34" charset="0"/>
              </a:rPr>
              <a:t>A practice unit which has undertaken any of the under-mentioned assurance services in the period under review:</a:t>
            </a:r>
          </a:p>
          <a:p>
            <a:pPr marL="252095" indent="-252095" algn="just">
              <a:lnSpc>
                <a:spcPct val="120000"/>
              </a:lnSpc>
              <a:spcAft>
                <a:spcPts val="565"/>
              </a:spcAft>
            </a:pPr>
            <a:r>
              <a:rPr lang="en-US" sz="1600" dirty="0">
                <a:solidFill>
                  <a:srgbClr val="000000"/>
                </a:solidFill>
                <a:latin typeface="Arial" pitchFamily="34" charset="0"/>
                <a:ea typeface="Calibri" panose="020F0502020204030204" pitchFamily="34" charset="0"/>
                <a:cs typeface="Arial" pitchFamily="34" charset="0"/>
              </a:rPr>
              <a:t>(</a:t>
            </a:r>
            <a:r>
              <a:rPr lang="en-US" sz="1600" dirty="0" err="1">
                <a:solidFill>
                  <a:srgbClr val="000000"/>
                </a:solidFill>
                <a:latin typeface="Arial" pitchFamily="34" charset="0"/>
                <a:ea typeface="Calibri" panose="020F0502020204030204" pitchFamily="34" charset="0"/>
                <a:cs typeface="Arial" pitchFamily="34" charset="0"/>
              </a:rPr>
              <a:t>i</a:t>
            </a:r>
            <a:r>
              <a:rPr lang="en-US" sz="1600" dirty="0">
                <a:solidFill>
                  <a:srgbClr val="000000"/>
                </a:solidFill>
                <a:latin typeface="Arial" pitchFamily="34" charset="0"/>
                <a:ea typeface="Calibri" panose="020F0502020204030204" pitchFamily="34" charset="0"/>
                <a:cs typeface="Arial" pitchFamily="34" charset="0"/>
              </a:rPr>
              <a:t>)     Statutory/Internal/Concurrent/Systems/Tax audit and/or Departmental Review of Branches/Offices of </a:t>
            </a:r>
            <a:endParaRPr lang="en-IN" sz="1600" dirty="0">
              <a:solidFill>
                <a:srgbClr val="000000"/>
              </a:solidFill>
              <a:latin typeface="Arial" pitchFamily="34" charset="0"/>
              <a:ea typeface="Calibri" panose="020F0502020204030204" pitchFamily="34" charset="0"/>
              <a:cs typeface="Arial" pitchFamily="34" charset="0"/>
            </a:endParaRPr>
          </a:p>
          <a:p>
            <a:pPr marL="504190" indent="-252095" algn="just">
              <a:lnSpc>
                <a:spcPct val="120000"/>
              </a:lnSpc>
              <a:spcAft>
                <a:spcPts val="565"/>
              </a:spcAft>
            </a:pPr>
            <a:r>
              <a:rPr lang="en-US" sz="1600" dirty="0">
                <a:solidFill>
                  <a:srgbClr val="000000"/>
                </a:solidFill>
                <a:latin typeface="Arial" pitchFamily="34" charset="0"/>
                <a:ea typeface="Calibri" panose="020F0502020204030204" pitchFamily="34" charset="0"/>
                <a:cs typeface="Arial" pitchFamily="34" charset="0"/>
              </a:rPr>
              <a:t>(a)    Public Sector or Private Sector and/or Foreign Banks;</a:t>
            </a:r>
            <a:endParaRPr lang="en-IN" sz="1600" dirty="0">
              <a:solidFill>
                <a:srgbClr val="000000"/>
              </a:solidFill>
              <a:latin typeface="Arial" pitchFamily="34" charset="0"/>
              <a:ea typeface="Calibri" panose="020F0502020204030204" pitchFamily="34" charset="0"/>
              <a:cs typeface="Arial" pitchFamily="34" charset="0"/>
            </a:endParaRPr>
          </a:p>
          <a:p>
            <a:pPr marL="504190" indent="-252095" algn="just">
              <a:lnSpc>
                <a:spcPct val="120000"/>
              </a:lnSpc>
              <a:spcAft>
                <a:spcPts val="565"/>
              </a:spcAft>
            </a:pPr>
            <a:r>
              <a:rPr lang="en-US" sz="1600" dirty="0">
                <a:solidFill>
                  <a:srgbClr val="000000"/>
                </a:solidFill>
                <a:latin typeface="Arial" pitchFamily="34" charset="0"/>
                <a:ea typeface="Calibri" panose="020F0502020204030204" pitchFamily="34" charset="0"/>
                <a:cs typeface="Arial" pitchFamily="34" charset="0"/>
              </a:rPr>
              <a:t>(b)    Insurance Companies;</a:t>
            </a:r>
            <a:endParaRPr lang="en-IN" sz="1600" dirty="0">
              <a:solidFill>
                <a:srgbClr val="000000"/>
              </a:solidFill>
              <a:latin typeface="Arial" pitchFamily="34" charset="0"/>
              <a:ea typeface="Calibri" panose="020F0502020204030204" pitchFamily="34" charset="0"/>
              <a:cs typeface="Arial" pitchFamily="34" charset="0"/>
            </a:endParaRPr>
          </a:p>
          <a:p>
            <a:pPr marL="504190" indent="-252095" algn="just">
              <a:lnSpc>
                <a:spcPct val="120000"/>
              </a:lnSpc>
              <a:spcAft>
                <a:spcPts val="565"/>
              </a:spcAft>
            </a:pPr>
            <a:r>
              <a:rPr lang="en-US" sz="1600" dirty="0">
                <a:solidFill>
                  <a:srgbClr val="000000"/>
                </a:solidFill>
                <a:latin typeface="Arial" pitchFamily="34" charset="0"/>
                <a:ea typeface="Calibri" panose="020F0502020204030204" pitchFamily="34" charset="0"/>
                <a:cs typeface="Arial" pitchFamily="34" charset="0"/>
              </a:rPr>
              <a:t>(c)    Co-operative Banks;</a:t>
            </a:r>
            <a:endParaRPr lang="en-IN" sz="1600" dirty="0">
              <a:solidFill>
                <a:srgbClr val="000000"/>
              </a:solidFill>
              <a:latin typeface="Arial" pitchFamily="34" charset="0"/>
              <a:ea typeface="Calibri" panose="020F0502020204030204" pitchFamily="34" charset="0"/>
              <a:cs typeface="Arial" pitchFamily="34" charset="0"/>
            </a:endParaRPr>
          </a:p>
          <a:p>
            <a:pPr marL="504190" indent="-252095" algn="just">
              <a:lnSpc>
                <a:spcPct val="120000"/>
              </a:lnSpc>
              <a:spcAft>
                <a:spcPts val="565"/>
              </a:spcAft>
            </a:pPr>
            <a:r>
              <a:rPr lang="en-US" sz="1600" dirty="0">
                <a:solidFill>
                  <a:srgbClr val="000000"/>
                </a:solidFill>
                <a:latin typeface="Arial" pitchFamily="34" charset="0"/>
                <a:ea typeface="Calibri" panose="020F0502020204030204" pitchFamily="34" charset="0"/>
                <a:cs typeface="Arial" pitchFamily="34" charset="0"/>
              </a:rPr>
              <a:t>(d)    Statutory Audit of Regional Rural Banks, </a:t>
            </a:r>
            <a:endParaRPr lang="en-IN" sz="1600" dirty="0">
              <a:solidFill>
                <a:srgbClr val="000000"/>
              </a:solidFill>
              <a:latin typeface="Arial" pitchFamily="34" charset="0"/>
              <a:ea typeface="Calibri" panose="020F0502020204030204" pitchFamily="34" charset="0"/>
              <a:cs typeface="Arial" pitchFamily="34" charset="0"/>
            </a:endParaRPr>
          </a:p>
          <a:p>
            <a:pPr marL="504190" indent="-252095" algn="just">
              <a:lnSpc>
                <a:spcPct val="120000"/>
              </a:lnSpc>
              <a:spcAft>
                <a:spcPts val="565"/>
              </a:spcAft>
            </a:pPr>
            <a:r>
              <a:rPr lang="en-US" sz="1600" dirty="0">
                <a:solidFill>
                  <a:srgbClr val="000000"/>
                </a:solidFill>
                <a:latin typeface="Arial" pitchFamily="34" charset="0"/>
                <a:ea typeface="Calibri" panose="020F0502020204030204" pitchFamily="34" charset="0"/>
                <a:cs typeface="Arial" pitchFamily="34" charset="0"/>
              </a:rPr>
              <a:t>(e)    Statutory Audit of Non-Banking Financial Companies (NBFCs).</a:t>
            </a:r>
            <a:endParaRPr lang="en-IN" sz="1600" dirty="0">
              <a:solidFill>
                <a:srgbClr val="000000"/>
              </a:solidFill>
              <a:latin typeface="Arial" pitchFamily="34" charset="0"/>
              <a:ea typeface="Calibri" panose="020F0502020204030204" pitchFamily="34" charset="0"/>
              <a:cs typeface="Arial" pitchFamily="34" charset="0"/>
            </a:endParaRPr>
          </a:p>
          <a:p>
            <a:pPr marL="252095" indent="-252095" algn="just">
              <a:lnSpc>
                <a:spcPct val="120000"/>
              </a:lnSpc>
              <a:spcAft>
                <a:spcPts val="565"/>
              </a:spcAft>
            </a:pPr>
            <a:r>
              <a:rPr lang="en-US" sz="1600" dirty="0">
                <a:solidFill>
                  <a:srgbClr val="000000"/>
                </a:solidFill>
                <a:latin typeface="Arial" pitchFamily="34" charset="0"/>
                <a:ea typeface="Calibri" panose="020F0502020204030204" pitchFamily="34" charset="0"/>
                <a:cs typeface="Arial" pitchFamily="34" charset="0"/>
              </a:rPr>
              <a:t>(ii)    Statutory Audit of entities having Net Worth of over ` five crore or an annual turnover of more than </a:t>
            </a:r>
            <a:r>
              <a:rPr lang="en-US" sz="1600" dirty="0" smtClean="0">
                <a:solidFill>
                  <a:srgbClr val="000000"/>
                </a:solidFill>
                <a:latin typeface="Arial" pitchFamily="34" charset="0"/>
                <a:ea typeface="Calibri" panose="020F0502020204030204" pitchFamily="34" charset="0"/>
                <a:cs typeface="Arial" pitchFamily="34" charset="0"/>
              </a:rPr>
              <a:t>`fifty </a:t>
            </a:r>
            <a:r>
              <a:rPr lang="en-US" sz="1600" dirty="0">
                <a:solidFill>
                  <a:srgbClr val="000000"/>
                </a:solidFill>
                <a:latin typeface="Arial" pitchFamily="34" charset="0"/>
                <a:ea typeface="Calibri" panose="020F0502020204030204" pitchFamily="34" charset="0"/>
                <a:cs typeface="Arial" pitchFamily="34" charset="0"/>
              </a:rPr>
              <a:t>crore during the period under Review.</a:t>
            </a:r>
            <a:r>
              <a:rPr lang="en-US" sz="1600" b="1" dirty="0">
                <a:solidFill>
                  <a:srgbClr val="FF00FF"/>
                </a:solidFill>
                <a:latin typeface="Arial" pitchFamily="34" charset="0"/>
                <a:ea typeface="Calibri" panose="020F0502020204030204" pitchFamily="34" charset="0"/>
                <a:cs typeface="Arial" pitchFamily="34" charset="0"/>
              </a:rPr>
              <a:t> </a:t>
            </a:r>
            <a:endParaRPr lang="en-IN" sz="1600" b="1" dirty="0">
              <a:solidFill>
                <a:srgbClr val="000000"/>
              </a:solidFill>
              <a:latin typeface="Arial" pitchFamily="34" charset="0"/>
              <a:ea typeface="Calibri" panose="020F0502020204030204" pitchFamily="34" charset="0"/>
              <a:cs typeface="Arial" pitchFamily="34" charset="0"/>
            </a:endParaRPr>
          </a:p>
          <a:p>
            <a:pPr marL="252095" indent="-252095" algn="just">
              <a:lnSpc>
                <a:spcPct val="120000"/>
              </a:lnSpc>
              <a:spcBef>
                <a:spcPts val="425"/>
              </a:spcBef>
              <a:spcAft>
                <a:spcPts val="285"/>
              </a:spcAft>
            </a:pPr>
            <a:r>
              <a:rPr lang="en-US" sz="1600" b="1" dirty="0">
                <a:latin typeface="Arial" pitchFamily="34" charset="0"/>
                <a:ea typeface="Calibri" panose="020F0502020204030204" pitchFamily="34" charset="0"/>
                <a:cs typeface="Arial" pitchFamily="34" charset="0"/>
              </a:rPr>
              <a:t>Level III</a:t>
            </a:r>
            <a:endParaRPr lang="en-IN" sz="1600" b="1" dirty="0">
              <a:latin typeface="Arial" pitchFamily="34" charset="0"/>
              <a:ea typeface="Calibri" panose="020F0502020204030204" pitchFamily="34" charset="0"/>
              <a:cs typeface="Arial" pitchFamily="34" charset="0"/>
            </a:endParaRPr>
          </a:p>
          <a:p>
            <a:r>
              <a:rPr lang="en-IN" sz="1600" dirty="0">
                <a:latin typeface="Arial" pitchFamily="34" charset="0"/>
                <a:ea typeface="Calibri" panose="020F0502020204030204" pitchFamily="34" charset="0"/>
                <a:cs typeface="Arial" pitchFamily="34" charset="0"/>
              </a:rPr>
              <a:t>Any other practice unit providing assurance services not covered in Level I and Level II hereinabove.</a:t>
            </a:r>
          </a:p>
        </p:txBody>
      </p:sp>
    </p:spTree>
    <p:extLst>
      <p:ext uri="{BB962C8B-B14F-4D97-AF65-F5344CB8AC3E}">
        <p14:creationId xmlns:p14="http://schemas.microsoft.com/office/powerpoint/2010/main" xmlns="" val="1275649520"/>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428604"/>
            <a:ext cx="7848872" cy="6217087"/>
          </a:xfrm>
          <a:prstGeom prst="rect">
            <a:avLst/>
          </a:prstGeom>
        </p:spPr>
        <p:txBody>
          <a:bodyPr wrap="square">
            <a:spAutoFit/>
          </a:bodyPr>
          <a:lstStyle/>
          <a:p>
            <a:r>
              <a:rPr lang="en-US" sz="2000" b="1" i="1" dirty="0" smtClean="0"/>
              <a:t>Major developments undertaken during the last 5 years:</a:t>
            </a:r>
            <a:endParaRPr lang="en-IN" sz="2000" b="1" dirty="0" smtClean="0"/>
          </a:p>
          <a:p>
            <a:pPr lvl="0"/>
            <a:r>
              <a:rPr lang="en-IN" b="1" dirty="0" smtClean="0"/>
              <a:t>Part B was added to the Questionnaire </a:t>
            </a:r>
            <a:r>
              <a:rPr lang="en-IN" dirty="0" smtClean="0"/>
              <a:t>which is required to be submitted by the Practice Unit and to be reviewed by the Reviewer. The Part B includes General Controls based on SQC1  </a:t>
            </a:r>
          </a:p>
          <a:p>
            <a:r>
              <a:rPr lang="en-US" dirty="0" smtClean="0"/>
              <a:t>Reporting on the same has been made mandatory for all firms from 2012 onwards. </a:t>
            </a:r>
            <a:endParaRPr lang="en-IN" dirty="0" smtClean="0"/>
          </a:p>
          <a:p>
            <a:r>
              <a:rPr lang="en-US" dirty="0" smtClean="0"/>
              <a:t>Further, Part A Point 18 and Tendering assurance services has been added to the Questionnaire.</a:t>
            </a:r>
            <a:endParaRPr lang="en-IN" dirty="0" smtClean="0"/>
          </a:p>
          <a:p>
            <a:r>
              <a:rPr lang="en-US" dirty="0" smtClean="0"/>
              <a:t> </a:t>
            </a:r>
            <a:endParaRPr lang="en-IN" dirty="0" smtClean="0"/>
          </a:p>
          <a:p>
            <a:r>
              <a:rPr lang="en-US" dirty="0" smtClean="0"/>
              <a:t>From 2017, reporting on </a:t>
            </a:r>
            <a:r>
              <a:rPr lang="en-IN" b="1" dirty="0" smtClean="0"/>
              <a:t>Annexure II of Final Report, (based on SQC 1), </a:t>
            </a:r>
            <a:r>
              <a:rPr lang="en-US" dirty="0" smtClean="0"/>
              <a:t>has also been made applicable to Level 2 firms.</a:t>
            </a:r>
            <a:endParaRPr lang="en-IN" dirty="0" smtClean="0"/>
          </a:p>
          <a:p>
            <a:pPr lvl="0"/>
            <a:r>
              <a:rPr lang="en-IN" dirty="0" smtClean="0"/>
              <a:t>submitted by Peer Reviewer, includes :</a:t>
            </a:r>
          </a:p>
          <a:p>
            <a:pPr lvl="0"/>
            <a:r>
              <a:rPr lang="en-IN" dirty="0" smtClean="0"/>
              <a:t>Quality Control, Ethical requirement and Independence, Engagement Documentation, Audit planning and risk assessment, Audit sampling and other selective testing procedures. Materiality, Audit Documentation, Audit Evidence</a:t>
            </a:r>
          </a:p>
          <a:p>
            <a:r>
              <a:rPr lang="en-US" dirty="0" smtClean="0"/>
              <a:t>Annexure II was introduced for level 1 firms from 2014.  </a:t>
            </a:r>
            <a:endParaRPr lang="en-IN" dirty="0" smtClean="0"/>
          </a:p>
          <a:p>
            <a:pPr lvl="0"/>
            <a:endParaRPr lang="en-IN" dirty="0" smtClean="0"/>
          </a:p>
          <a:p>
            <a:pPr lvl="0"/>
            <a:r>
              <a:rPr lang="en-IN" dirty="0" smtClean="0"/>
              <a:t>Period of validity of certificates was fixed according to the levels of the firms.</a:t>
            </a:r>
          </a:p>
          <a:p>
            <a:r>
              <a:rPr lang="en-IN" dirty="0" smtClean="0"/>
              <a:t> </a:t>
            </a:r>
          </a:p>
          <a:p>
            <a:pPr lvl="0"/>
            <a:r>
              <a:rPr lang="en-IN" dirty="0" smtClean="0"/>
              <a:t>From 2017, newly established firms have been included in the scope of Peer Review so that the small and medium practitioners can be eligible for listed company audits. </a:t>
            </a:r>
          </a:p>
        </p:txBody>
      </p:sp>
    </p:spTree>
    <p:extLst>
      <p:ext uri="{BB962C8B-B14F-4D97-AF65-F5344CB8AC3E}">
        <p14:creationId xmlns:p14="http://schemas.microsoft.com/office/powerpoint/2010/main" xmlns="" val="1275649520"/>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428604"/>
            <a:ext cx="7848872" cy="5109091"/>
          </a:xfrm>
          <a:prstGeom prst="rect">
            <a:avLst/>
          </a:prstGeom>
        </p:spPr>
        <p:txBody>
          <a:bodyPr wrap="square">
            <a:spAutoFit/>
          </a:bodyPr>
          <a:lstStyle/>
          <a:p>
            <a:r>
              <a:rPr lang="en-US" sz="2000" b="1" i="1" dirty="0" smtClean="0"/>
              <a:t>Major developments undertaken during the last 5 years (Contd.):</a:t>
            </a:r>
            <a:endParaRPr lang="en-IN" sz="2000" b="1" dirty="0" smtClean="0"/>
          </a:p>
          <a:p>
            <a:r>
              <a:rPr lang="en-IN" dirty="0" smtClean="0"/>
              <a:t> </a:t>
            </a:r>
          </a:p>
          <a:p>
            <a:pPr lvl="0"/>
            <a:r>
              <a:rPr lang="en-IN" dirty="0" smtClean="0"/>
              <a:t>In 2015 the Statement on Peer Review was revised to broaden the scope of Peer review to include “assurance services”.  Further in 2016 - 17, the scope of Peer Review was widened to include tendering services provided by Practice Units, firms exceeding the specified number of Tax audits. Also, the Board is proactively initiating Peer Reviews of Practice Units who are providing audit assurance services to Banks, PSUs and NBFCs.</a:t>
            </a:r>
          </a:p>
          <a:p>
            <a:r>
              <a:rPr lang="en-IN" dirty="0" smtClean="0"/>
              <a:t> </a:t>
            </a:r>
          </a:p>
          <a:p>
            <a:pPr lvl="0"/>
            <a:r>
              <a:rPr lang="en-IN" dirty="0" smtClean="0"/>
              <a:t>Communications of the Board has been made online, through emails and hard copies of communications are minimised. </a:t>
            </a:r>
          </a:p>
          <a:p>
            <a:pPr lvl="0"/>
            <a:endParaRPr lang="en-IN" dirty="0" smtClean="0"/>
          </a:p>
          <a:p>
            <a:pPr lvl="0"/>
            <a:r>
              <a:rPr lang="en-IN" dirty="0" smtClean="0"/>
              <a:t>Software is being developed to make the peer review procedure more streamlined, efficient and effective. From August, 2017, communications from the Board is being made online and documents submitted online are being accepted for consideration of the Board.</a:t>
            </a:r>
          </a:p>
          <a:p>
            <a:pPr lvl="0"/>
            <a:endParaRPr lang="en-IN" dirty="0" smtClean="0"/>
          </a:p>
          <a:p>
            <a:pPr lvl="0"/>
            <a:r>
              <a:rPr lang="en-IN" dirty="0" smtClean="0"/>
              <a:t>Format of Peer Review Certificate has been modified.</a:t>
            </a:r>
            <a:endParaRPr lang="en-IN" dirty="0"/>
          </a:p>
        </p:txBody>
      </p:sp>
    </p:spTree>
    <p:extLst>
      <p:ext uri="{BB962C8B-B14F-4D97-AF65-F5344CB8AC3E}">
        <p14:creationId xmlns:p14="http://schemas.microsoft.com/office/powerpoint/2010/main" xmlns="" val="1275649520"/>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428604"/>
            <a:ext cx="7848872" cy="5693866"/>
          </a:xfrm>
          <a:prstGeom prst="rect">
            <a:avLst/>
          </a:prstGeom>
        </p:spPr>
        <p:txBody>
          <a:bodyPr wrap="square">
            <a:spAutoFit/>
          </a:bodyPr>
          <a:lstStyle/>
          <a:p>
            <a:r>
              <a:rPr lang="en-US" sz="2400" b="1" i="1" dirty="0" smtClean="0"/>
              <a:t>Advisories for Peer Reviewers</a:t>
            </a:r>
            <a:endParaRPr lang="en-IN" sz="2400" b="1" dirty="0" smtClean="0"/>
          </a:p>
          <a:p>
            <a:r>
              <a:rPr lang="en-US" sz="2000" dirty="0" smtClean="0"/>
              <a:t> </a:t>
            </a:r>
            <a:endParaRPr lang="en-IN" sz="2000" dirty="0" smtClean="0"/>
          </a:p>
          <a:p>
            <a:pPr lvl="0">
              <a:buFont typeface="Arial" pitchFamily="34" charset="0"/>
              <a:buChar char="•"/>
            </a:pPr>
            <a:r>
              <a:rPr lang="en-IN" sz="2000" dirty="0" smtClean="0"/>
              <a:t>Peer reviewer should attend the Peer Review training programs at least once in every 5 years. If Peer Review training program is not attended in 5 years, the reviewer will be removed from the list of empanelled Reviewers as per the decision of the Board. Only after the successful completion of the training, the reviewer will be re-empanelled. </a:t>
            </a:r>
          </a:p>
          <a:p>
            <a:pPr lvl="0">
              <a:buFont typeface="Arial" pitchFamily="34" charset="0"/>
              <a:buChar char="•"/>
            </a:pPr>
            <a:r>
              <a:rPr lang="en-IN" sz="2000" dirty="0" smtClean="0"/>
              <a:t>Reviewer should update himself with the process of Peer Review and with the Statement on Peer Review. The same is available in Peer Review Manual. Updates on the same, and current decisions of the Board are updated on the Peer Review page of the website of </a:t>
            </a:r>
            <a:r>
              <a:rPr lang="en-IN" sz="2000" u="sng" dirty="0" smtClean="0">
                <a:hlinkClick r:id="rId2"/>
              </a:rPr>
              <a:t>www.icai.org</a:t>
            </a:r>
            <a:r>
              <a:rPr lang="en-IN" sz="2000" dirty="0" smtClean="0"/>
              <a:t>. Reviewer should study in detail the Peer Review Manual before commencing the review.</a:t>
            </a:r>
          </a:p>
          <a:p>
            <a:pPr>
              <a:buFont typeface="Arial" pitchFamily="34" charset="0"/>
              <a:buChar char="•"/>
            </a:pPr>
            <a:r>
              <a:rPr lang="en-IN" sz="2000" dirty="0" smtClean="0"/>
              <a:t>Decisions of the Peer Review Board are updated on the Peer Review page of </a:t>
            </a:r>
            <a:r>
              <a:rPr lang="en-IN" sz="2000" u="sng" dirty="0" smtClean="0">
                <a:hlinkClick r:id="rId2"/>
              </a:rPr>
              <a:t>www.icai.org</a:t>
            </a:r>
            <a:r>
              <a:rPr lang="en-IN" sz="2000" dirty="0" smtClean="0"/>
              <a:t>. The Reviewer should update himself with the current decisions and requirements from the Reviewer, before commencing the review.</a:t>
            </a:r>
          </a:p>
          <a:p>
            <a:pPr lvl="0"/>
            <a:endParaRPr lang="en-IN" sz="2000" dirty="0"/>
          </a:p>
        </p:txBody>
      </p:sp>
    </p:spTree>
    <p:extLst>
      <p:ext uri="{BB962C8B-B14F-4D97-AF65-F5344CB8AC3E}">
        <p14:creationId xmlns:p14="http://schemas.microsoft.com/office/powerpoint/2010/main" xmlns="" val="127564952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428604"/>
            <a:ext cx="7848872" cy="6309420"/>
          </a:xfrm>
          <a:prstGeom prst="rect">
            <a:avLst/>
          </a:prstGeom>
        </p:spPr>
        <p:txBody>
          <a:bodyPr wrap="square">
            <a:spAutoFit/>
          </a:bodyPr>
          <a:lstStyle/>
          <a:p>
            <a:r>
              <a:rPr lang="en-US" sz="2400" b="1" i="1" dirty="0" smtClean="0"/>
              <a:t>Advisories for Peer Reviewers (Contd.)</a:t>
            </a:r>
            <a:endParaRPr lang="en-IN" sz="2400" b="1" dirty="0" smtClean="0"/>
          </a:p>
          <a:p>
            <a:r>
              <a:rPr lang="en-US" sz="2000" dirty="0" smtClean="0"/>
              <a:t> </a:t>
            </a:r>
            <a:endParaRPr lang="en-IN" sz="2000" dirty="0" smtClean="0"/>
          </a:p>
          <a:p>
            <a:pPr lvl="0">
              <a:buFont typeface="Arial" pitchFamily="34" charset="0"/>
              <a:buChar char="•"/>
            </a:pPr>
            <a:r>
              <a:rPr lang="en-IN" sz="2000" dirty="0" smtClean="0"/>
              <a:t>The basic requirements from the reviewer are also mentioned in the letter sent to the reviewer. The reviewer should read the letter thoroughly to understand the further requirements from the reviewer.</a:t>
            </a:r>
          </a:p>
          <a:p>
            <a:pPr lvl="0">
              <a:buFont typeface="Arial" pitchFamily="34" charset="0"/>
              <a:buChar char="•"/>
            </a:pPr>
            <a:r>
              <a:rPr lang="en-IN" sz="2000" dirty="0" smtClean="0"/>
              <a:t>It is the duty of the Reviewer to submit to the Board, Declaration in prescribed format as per the decision of the Board. The Peer Review Board, may at its discretion, not assign any review to a reviewer until the declaration is not received by the Board at the beginning of each year.</a:t>
            </a:r>
          </a:p>
          <a:p>
            <a:pPr lvl="0">
              <a:buFont typeface="Arial" pitchFamily="34" charset="0"/>
              <a:buChar char="•"/>
            </a:pPr>
            <a:r>
              <a:rPr lang="en-IN" sz="2000" dirty="0" smtClean="0"/>
              <a:t>It is the duty of the Reviewer to intimate the Board immediately if he is disqualified from being appointed as a reviewer. If the same is not done, the reviewer will be responsible and further action may be initiated against the reviewer. </a:t>
            </a:r>
          </a:p>
          <a:p>
            <a:pPr>
              <a:buFont typeface="Arial" pitchFamily="34" charset="0"/>
              <a:buChar char="•"/>
            </a:pPr>
            <a:r>
              <a:rPr lang="en-IN" sz="2000" dirty="0" smtClean="0"/>
              <a:t>Before submitting the acceptance for Peer Review, Reviewer to take note of Clause 10 ‘Eligibility to be a Reviewer’, as given in Statement of Peer Review (</a:t>
            </a:r>
            <a:r>
              <a:rPr lang="en-IN" sz="2000" dirty="0" smtClean="0">
                <a:hlinkClick r:id="rId2"/>
              </a:rPr>
              <a:t>https://www.icai.org/new_post.html?post_id=972&amp;c_id=64</a:t>
            </a:r>
            <a:r>
              <a:rPr lang="en-IN" sz="2000" dirty="0" smtClean="0"/>
              <a:t>)</a:t>
            </a:r>
          </a:p>
          <a:p>
            <a:pPr>
              <a:buFont typeface="Arial" pitchFamily="34" charset="0"/>
              <a:buChar char="•"/>
            </a:pPr>
            <a:r>
              <a:rPr lang="en-IN" sz="2000" dirty="0" smtClean="0"/>
              <a:t>While communicating with the Board, reviewer should mention correct Reviewer / PU number, membership number and FRN number.</a:t>
            </a:r>
          </a:p>
          <a:p>
            <a:pPr lvl="0"/>
            <a:endParaRPr lang="en-IN" sz="2000" dirty="0" smtClean="0"/>
          </a:p>
          <a:p>
            <a:pPr lvl="0"/>
            <a:endParaRPr lang="en-IN" sz="2000" dirty="0"/>
          </a:p>
        </p:txBody>
      </p:sp>
    </p:spTree>
    <p:extLst>
      <p:ext uri="{BB962C8B-B14F-4D97-AF65-F5344CB8AC3E}">
        <p14:creationId xmlns:p14="http://schemas.microsoft.com/office/powerpoint/2010/main" xmlns="" val="1275649520"/>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428604"/>
            <a:ext cx="7848872" cy="6309420"/>
          </a:xfrm>
          <a:prstGeom prst="rect">
            <a:avLst/>
          </a:prstGeom>
        </p:spPr>
        <p:txBody>
          <a:bodyPr wrap="square">
            <a:spAutoFit/>
          </a:bodyPr>
          <a:lstStyle/>
          <a:p>
            <a:r>
              <a:rPr lang="en-US" sz="2400" b="1" i="1" dirty="0" smtClean="0"/>
              <a:t>Advisories for Peer Reviewers (Contd.)</a:t>
            </a:r>
            <a:endParaRPr lang="en-IN" sz="2400" b="1" dirty="0" smtClean="0"/>
          </a:p>
          <a:p>
            <a:r>
              <a:rPr lang="en-US" sz="2000" dirty="0" smtClean="0"/>
              <a:t> </a:t>
            </a:r>
            <a:endParaRPr lang="en-IN" sz="2000" dirty="0" smtClean="0"/>
          </a:p>
          <a:p>
            <a:pPr lvl="0">
              <a:buFont typeface="Arial" pitchFamily="34" charset="0"/>
              <a:buChar char="•"/>
            </a:pPr>
            <a:r>
              <a:rPr lang="en-IN" sz="2000" dirty="0" smtClean="0"/>
              <a:t>Firm’s letterhead and Firm’s stamp, should not be used while corresponding with the Board or the Practice Unit (PU).</a:t>
            </a:r>
          </a:p>
          <a:p>
            <a:pPr lvl="0">
              <a:buFont typeface="Arial" pitchFamily="34" charset="0"/>
              <a:buChar char="•"/>
            </a:pPr>
            <a:r>
              <a:rPr lang="en-IN" sz="2000" dirty="0" smtClean="0"/>
              <a:t>While conducting peer review, ensure adherence to the Statement on Peer Review and the guidelines issued by the Board.</a:t>
            </a:r>
          </a:p>
          <a:p>
            <a:pPr lvl="0">
              <a:buFont typeface="Arial" pitchFamily="34" charset="0"/>
              <a:buChar char="•"/>
            </a:pPr>
            <a:r>
              <a:rPr lang="en-IN" sz="2000" dirty="0" smtClean="0"/>
              <a:t>Ensure adherence to the Illustrative Time Schedule given in the Peer Review Manual.</a:t>
            </a:r>
          </a:p>
          <a:p>
            <a:pPr lvl="0">
              <a:buFont typeface="Arial" pitchFamily="34" charset="0"/>
              <a:buChar char="•"/>
            </a:pPr>
            <a:r>
              <a:rPr lang="en-IN" sz="2000" dirty="0" smtClean="0"/>
              <a:t>Formal consent letter accepting peer review assignment, together with the Declaration of Confidentiality, in the format as prescribed by the Board, or letter intimating non-acceptance, with reasons, should be sent to the Board and not to the PU. Updated format for Declaration of Confidentiality can be obtained from the Board and is also available on the Peer Review page of </a:t>
            </a:r>
            <a:r>
              <a:rPr lang="en-IN" sz="2000" u="sng" dirty="0" smtClean="0">
                <a:hlinkClick r:id="rId3"/>
              </a:rPr>
              <a:t>www.icai.org</a:t>
            </a:r>
            <a:r>
              <a:rPr lang="en-IN" sz="2000" dirty="0" smtClean="0"/>
              <a:t>.</a:t>
            </a:r>
          </a:p>
          <a:p>
            <a:pPr lvl="0">
              <a:buFont typeface="Arial" pitchFamily="34" charset="0"/>
              <a:buChar char="•"/>
            </a:pPr>
            <a:r>
              <a:rPr lang="en-IN" sz="2000" dirty="0" smtClean="0"/>
              <a:t>Review should be started only after the Board receives the acceptance from reviewer </a:t>
            </a:r>
            <a:r>
              <a:rPr lang="en-IN" sz="2000" dirty="0" err="1" smtClean="0"/>
              <a:t>alongwith</a:t>
            </a:r>
            <a:r>
              <a:rPr lang="en-IN" sz="2000" dirty="0" smtClean="0"/>
              <a:t> Declaration, and the Board approves the same. Approval of the Board should be obtained before the starting of the review. </a:t>
            </a:r>
          </a:p>
          <a:p>
            <a:pPr lvl="0"/>
            <a:endParaRPr lang="en-IN" sz="2000" dirty="0" smtClean="0"/>
          </a:p>
          <a:p>
            <a:pPr lvl="0"/>
            <a:endParaRPr lang="en-IN" sz="2000" dirty="0"/>
          </a:p>
        </p:txBody>
      </p:sp>
    </p:spTree>
    <p:extLst>
      <p:ext uri="{BB962C8B-B14F-4D97-AF65-F5344CB8AC3E}">
        <p14:creationId xmlns:p14="http://schemas.microsoft.com/office/powerpoint/2010/main" xmlns="" val="1275649520"/>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428604"/>
            <a:ext cx="7848872" cy="5386090"/>
          </a:xfrm>
          <a:prstGeom prst="rect">
            <a:avLst/>
          </a:prstGeom>
        </p:spPr>
        <p:txBody>
          <a:bodyPr wrap="square">
            <a:spAutoFit/>
          </a:bodyPr>
          <a:lstStyle/>
          <a:p>
            <a:r>
              <a:rPr lang="en-US" sz="2400" b="1" i="1" dirty="0" smtClean="0"/>
              <a:t>Advisories for Peer Reviewers (Contd.)</a:t>
            </a:r>
            <a:endParaRPr lang="en-IN" sz="2400" b="1" dirty="0" smtClean="0"/>
          </a:p>
          <a:p>
            <a:r>
              <a:rPr lang="en-US" sz="2000" dirty="0" smtClean="0"/>
              <a:t> </a:t>
            </a:r>
            <a:endParaRPr lang="en-IN" sz="2000" dirty="0" smtClean="0"/>
          </a:p>
          <a:p>
            <a:pPr lvl="0">
              <a:buFont typeface="Arial" pitchFamily="34" charset="0"/>
              <a:buChar char="•"/>
            </a:pPr>
            <a:r>
              <a:rPr lang="en-IN" sz="2000" dirty="0" smtClean="0"/>
              <a:t>In cases where the Board has permitted an assistant, the Declaration of Confidentiality of the Assistant, if any, assisting the Reviewer in the assignment should also be sent. </a:t>
            </a:r>
          </a:p>
          <a:p>
            <a:pPr lvl="0">
              <a:buFont typeface="Arial" pitchFamily="34" charset="0"/>
              <a:buChar char="•"/>
            </a:pPr>
            <a:r>
              <a:rPr lang="en-IN" sz="2000" dirty="0" smtClean="0"/>
              <a:t>While conducting peer review, ensure adherence with Standards of Auditing wherever applicable. Few examples are given hereunder:-</a:t>
            </a:r>
          </a:p>
          <a:p>
            <a:pPr lvl="0"/>
            <a:r>
              <a:rPr lang="en-IN" sz="2000" dirty="0" smtClean="0"/>
              <a:t>-Document working papers of the review performed and findings, including matters that indicate deficiencies in the PU’s policies and procedures relating to quality control and significant lack of compliance therewith. (SA 230 – Audit Documentation).</a:t>
            </a:r>
          </a:p>
          <a:p>
            <a:pPr lvl="0"/>
            <a:r>
              <a:rPr lang="en-IN" sz="2000" dirty="0" smtClean="0"/>
              <a:t>-Obtain written representations from the PU, wherever required. (SA 580 -- Written Representations).</a:t>
            </a:r>
          </a:p>
          <a:p>
            <a:pPr lvl="0"/>
            <a:r>
              <a:rPr lang="en-IN" sz="2000" dirty="0" smtClean="0"/>
              <a:t>-A letter of engagement may be sent to the PU (SA 210 – Agreeing to the Terms of Audit Engagement).</a:t>
            </a:r>
          </a:p>
          <a:p>
            <a:pPr lvl="0"/>
            <a:endParaRPr lang="en-IN" sz="2000" dirty="0" smtClean="0"/>
          </a:p>
          <a:p>
            <a:pPr lvl="0"/>
            <a:endParaRPr lang="en-IN" sz="2000" dirty="0"/>
          </a:p>
        </p:txBody>
      </p:sp>
    </p:spTree>
    <p:extLst>
      <p:ext uri="{BB962C8B-B14F-4D97-AF65-F5344CB8AC3E}">
        <p14:creationId xmlns:p14="http://schemas.microsoft.com/office/powerpoint/2010/main" xmlns="" val="1275649520"/>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428605"/>
            <a:ext cx="7818662" cy="6678751"/>
          </a:xfrm>
          <a:prstGeom prst="rect">
            <a:avLst/>
          </a:prstGeom>
        </p:spPr>
        <p:txBody>
          <a:bodyPr wrap="square">
            <a:spAutoFit/>
          </a:bodyPr>
          <a:lstStyle/>
          <a:p>
            <a:r>
              <a:rPr lang="en-US" sz="2400" b="1" i="1" dirty="0" smtClean="0"/>
              <a:t>Advisories for Peer Reviewers (Contd.)</a:t>
            </a:r>
            <a:endParaRPr lang="en-IN" sz="2400" b="1" dirty="0" smtClean="0"/>
          </a:p>
          <a:p>
            <a:r>
              <a:rPr lang="en-US" sz="2000" dirty="0" smtClean="0"/>
              <a:t> </a:t>
            </a:r>
            <a:endParaRPr lang="en-IN" sz="2000" dirty="0" smtClean="0"/>
          </a:p>
          <a:p>
            <a:pPr lvl="0">
              <a:buFont typeface="Arial" pitchFamily="34" charset="0"/>
              <a:buChar char="•"/>
            </a:pPr>
            <a:r>
              <a:rPr lang="en-IN" dirty="0" smtClean="0"/>
              <a:t>The number of assurance engagements to be reviewed should be selected by exercising professional judgement based on the evaluation of the questionnaire and the size of the PU. Obtain a reasonable cross-section of the PU’s clients although greater weight may be given to large clients. While selecting the assurance engagements to be reviewed, the reviewer should keep in mind the minimum prescribed number of reviews. Also, if there is any assurance services which had been obtained vide tender, the same should be selected for review and specifically mentioned in the list of samples.</a:t>
            </a:r>
          </a:p>
          <a:p>
            <a:pPr lvl="0">
              <a:buFont typeface="Arial" pitchFamily="34" charset="0"/>
              <a:buChar char="•"/>
            </a:pPr>
            <a:r>
              <a:rPr lang="en-US" dirty="0" smtClean="0"/>
              <a:t>List of sample selected &amp; basis of sample selection (one sample mandatory of tendering services, public Ltd./ PSU, tax audits, reports in XBRL format, assurance services provided through tendering, if applicable. Also sample having highest turnover is to be selected)</a:t>
            </a:r>
            <a:r>
              <a:rPr lang="en-US" sz="2000" dirty="0" smtClean="0"/>
              <a:t>. </a:t>
            </a:r>
            <a:r>
              <a:rPr lang="en-US" dirty="0" smtClean="0"/>
              <a:t>Samples from assurance services provided at branch if such turnover is more than the turnover at the Head Office and / or the turnover of assurance services from the branch is more than Rs. 25 </a:t>
            </a:r>
            <a:r>
              <a:rPr lang="en-US" dirty="0" err="1" smtClean="0"/>
              <a:t>lakhs</a:t>
            </a:r>
            <a:r>
              <a:rPr lang="en-US" dirty="0" smtClean="0"/>
              <a:t>.</a:t>
            </a:r>
            <a:endParaRPr lang="en-IN" sz="2000" dirty="0" smtClean="0"/>
          </a:p>
          <a:p>
            <a:r>
              <a:rPr lang="en-IN" u="sng" dirty="0" smtClean="0"/>
              <a:t>For Newly established firm</a:t>
            </a:r>
            <a:r>
              <a:rPr lang="en-IN" dirty="0" smtClean="0"/>
              <a:t>:</a:t>
            </a:r>
            <a:endParaRPr lang="en-IN" sz="2000" dirty="0" smtClean="0"/>
          </a:p>
          <a:p>
            <a:pPr lvl="1"/>
            <a:r>
              <a:rPr lang="en-IN" dirty="0" smtClean="0"/>
              <a:t>Minimum sample size (Number of audits conducted by new firm) to be reviewed by reviewer should be 05 for issuing Peer Review Certificate carrying validity of next three years from the date of issue. (one year certificate will be issued if sample size is less than 5).</a:t>
            </a:r>
            <a:endParaRPr lang="en-IN" sz="2000" dirty="0" smtClean="0"/>
          </a:p>
          <a:p>
            <a:pPr lvl="0"/>
            <a:endParaRPr lang="en-IN" sz="2000" dirty="0" smtClean="0"/>
          </a:p>
          <a:p>
            <a:pPr lvl="0"/>
            <a:endParaRPr lang="en-IN" sz="2000" dirty="0"/>
          </a:p>
        </p:txBody>
      </p:sp>
    </p:spTree>
    <p:extLst>
      <p:ext uri="{BB962C8B-B14F-4D97-AF65-F5344CB8AC3E}">
        <p14:creationId xmlns:p14="http://schemas.microsoft.com/office/powerpoint/2010/main" xmlns="" val="1275649520"/>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428605"/>
            <a:ext cx="7818662" cy="5232202"/>
          </a:xfrm>
          <a:prstGeom prst="rect">
            <a:avLst/>
          </a:prstGeom>
        </p:spPr>
        <p:txBody>
          <a:bodyPr wrap="square">
            <a:spAutoFit/>
          </a:bodyPr>
          <a:lstStyle/>
          <a:p>
            <a:r>
              <a:rPr lang="en-US" sz="2400" b="1" i="1" dirty="0" smtClean="0"/>
              <a:t>Advisories for Peer Reviewers (Contd.)</a:t>
            </a:r>
            <a:endParaRPr lang="en-IN" sz="2400" b="1" dirty="0" smtClean="0"/>
          </a:p>
          <a:p>
            <a:r>
              <a:rPr lang="en-US" sz="2000" dirty="0" smtClean="0"/>
              <a:t> </a:t>
            </a:r>
            <a:endParaRPr lang="en-IN" sz="2000" dirty="0" smtClean="0"/>
          </a:p>
          <a:p>
            <a:pPr lvl="0">
              <a:buFont typeface="Arial" pitchFamily="34" charset="0"/>
              <a:buChar char="•"/>
            </a:pPr>
            <a:r>
              <a:rPr lang="en-IN" dirty="0" smtClean="0"/>
              <a:t>If the PU had quoted fees below the minimum prescribed fees, the same should be intimated to the Board </a:t>
            </a:r>
            <a:r>
              <a:rPr lang="en-IN" dirty="0" err="1" smtClean="0"/>
              <a:t>alongwith</a:t>
            </a:r>
            <a:r>
              <a:rPr lang="en-IN" dirty="0" smtClean="0"/>
              <a:t> reasons for quoting minimum fees.</a:t>
            </a:r>
          </a:p>
          <a:p>
            <a:pPr lvl="0">
              <a:buFont typeface="Arial" pitchFamily="34" charset="0"/>
              <a:buChar char="•"/>
            </a:pPr>
            <a:r>
              <a:rPr lang="en-IN" dirty="0" smtClean="0"/>
              <a:t>The reviewer should verify whether the number of Tax audits and other audits assurance services provided by the PU is within the limits as prescribed by the Institute. </a:t>
            </a:r>
          </a:p>
          <a:p>
            <a:pPr lvl="0">
              <a:buFont typeface="Arial" pitchFamily="34" charset="0"/>
              <a:buChar char="•"/>
            </a:pPr>
            <a:r>
              <a:rPr lang="en-IN" dirty="0" smtClean="0"/>
              <a:t>The reviewer should verify whether proper records of appointments, training and payments to staff (including Articled and Audit Clerks) are maintained. </a:t>
            </a:r>
          </a:p>
          <a:p>
            <a:pPr lvl="0"/>
            <a:r>
              <a:rPr lang="en-IN" dirty="0" smtClean="0"/>
              <a:t>An assurance engagement which is the subject matter of any disciplinary proceedings before ICAI or any other judicial body, should not be reviewed.</a:t>
            </a:r>
          </a:p>
          <a:p>
            <a:pPr lvl="0">
              <a:buFont typeface="Arial" pitchFamily="34" charset="0"/>
              <a:buChar char="•"/>
            </a:pPr>
            <a:r>
              <a:rPr lang="en-IN" dirty="0" smtClean="0"/>
              <a:t>A combination of compliance procedure and substantive procedure may be followed throughout the peer review process. The mix of compliance and substantive procedures should be decided by exercising professional judgement.</a:t>
            </a:r>
          </a:p>
          <a:p>
            <a:pPr lvl="0">
              <a:buFont typeface="Arial" pitchFamily="34" charset="0"/>
              <a:buChar char="•"/>
            </a:pPr>
            <a:r>
              <a:rPr lang="en-IN" dirty="0" smtClean="0"/>
              <a:t>Where a practice unit has a head office at one location and branches at other locations, it would be within the reviewer’s scope to examine the quality controls at all such locations. </a:t>
            </a:r>
          </a:p>
          <a:p>
            <a:pPr lvl="0"/>
            <a:endParaRPr lang="en-IN" sz="2000" dirty="0"/>
          </a:p>
        </p:txBody>
      </p:sp>
    </p:spTree>
    <p:extLst>
      <p:ext uri="{BB962C8B-B14F-4D97-AF65-F5344CB8AC3E}">
        <p14:creationId xmlns:p14="http://schemas.microsoft.com/office/powerpoint/2010/main" xmlns="" val="1275649520"/>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428605"/>
            <a:ext cx="7818662" cy="6894195"/>
          </a:xfrm>
          <a:prstGeom prst="rect">
            <a:avLst/>
          </a:prstGeom>
        </p:spPr>
        <p:txBody>
          <a:bodyPr wrap="square">
            <a:spAutoFit/>
          </a:bodyPr>
          <a:lstStyle/>
          <a:p>
            <a:r>
              <a:rPr lang="en-US" sz="2400" b="1" i="1" dirty="0" smtClean="0"/>
              <a:t>Advisories for Peer Reviewers (Contd.)</a:t>
            </a:r>
            <a:endParaRPr lang="en-IN" sz="2400" b="1" dirty="0" smtClean="0"/>
          </a:p>
          <a:p>
            <a:r>
              <a:rPr lang="en-US" sz="2000" dirty="0" smtClean="0"/>
              <a:t> </a:t>
            </a:r>
            <a:endParaRPr lang="en-IN" sz="2000" dirty="0" smtClean="0"/>
          </a:p>
          <a:p>
            <a:pPr lvl="0">
              <a:buFont typeface="Arial" pitchFamily="34" charset="0"/>
              <a:buChar char="•"/>
            </a:pPr>
            <a:r>
              <a:rPr lang="en-IN" dirty="0" smtClean="0"/>
              <a:t>Review findings should be discussed with the Practice Unit before finalizing the Peer Review Report (Final –clean / qualified)</a:t>
            </a:r>
          </a:p>
          <a:p>
            <a:pPr lvl="0">
              <a:buFont typeface="Arial" pitchFamily="34" charset="0"/>
              <a:buChar char="•"/>
            </a:pPr>
            <a:r>
              <a:rPr lang="en-IN" dirty="0" smtClean="0"/>
              <a:t>Any objections raised by the Practice Unit must be dealt with before submitting draft report with the Practice Unit. The Reviewer should also submit how he has dealt with and has been satisfied by the response of the Practice Unit on the Preliminary Report.</a:t>
            </a:r>
          </a:p>
          <a:p>
            <a:pPr lvl="0">
              <a:buFont typeface="Arial" pitchFamily="34" charset="0"/>
              <a:buChar char="•"/>
            </a:pPr>
            <a:r>
              <a:rPr lang="en-IN" dirty="0" smtClean="0"/>
              <a:t>Issue the Peer Review Report (Final – Clean / Qualified) after discussing draft report with the Practice Unit.</a:t>
            </a:r>
          </a:p>
          <a:p>
            <a:pPr lvl="0">
              <a:buFont typeface="Arial" pitchFamily="34" charset="0"/>
              <a:buChar char="•"/>
            </a:pPr>
            <a:r>
              <a:rPr lang="en-IN" dirty="0" smtClean="0"/>
              <a:t>Peer Review report should be issued on Reviewer’s personal letter – head, </a:t>
            </a:r>
            <a:r>
              <a:rPr lang="en-IN" dirty="0" err="1" smtClean="0"/>
              <a:t>alongwith</a:t>
            </a:r>
            <a:r>
              <a:rPr lang="en-IN" dirty="0" smtClean="0"/>
              <a:t> RE number, Membership Number, PU number and FRN number and correct name of the PU correct peer review period and Head Office address of Practice Unit.</a:t>
            </a:r>
          </a:p>
          <a:p>
            <a:pPr>
              <a:buFont typeface="Arial" pitchFamily="34" charset="0"/>
              <a:buChar char="•"/>
            </a:pPr>
            <a:r>
              <a:rPr lang="en-IN" dirty="0" smtClean="0"/>
              <a:t> Ensure that there is no contradiction in the information given in the Annexure to the Report and the Peer Review report.</a:t>
            </a:r>
          </a:p>
          <a:p>
            <a:pPr lvl="0">
              <a:buFont typeface="Arial" pitchFamily="34" charset="0"/>
              <a:buChar char="•"/>
            </a:pPr>
            <a:r>
              <a:rPr lang="en-IN" dirty="0" smtClean="0"/>
              <a:t>Copy of the Peer Review Report (Final – Clean / Qualified) should also be sent to the PU, while submitting to the Board.</a:t>
            </a:r>
          </a:p>
          <a:p>
            <a:pPr lvl="0">
              <a:buFont typeface="Arial" pitchFamily="34" charset="0"/>
              <a:buChar char="•"/>
            </a:pPr>
            <a:r>
              <a:rPr lang="en-IN" dirty="0" smtClean="0"/>
              <a:t>Wherever so ordered by the Board, complete the follow-on review within the stipulated time period.</a:t>
            </a:r>
          </a:p>
          <a:p>
            <a:pPr>
              <a:buFont typeface="Arial" pitchFamily="34" charset="0"/>
              <a:buChar char="•"/>
            </a:pPr>
            <a:r>
              <a:rPr lang="en-IN" dirty="0" smtClean="0"/>
              <a:t>The cost of review should be charged as per rates approved by the Board and is inclusive of TA/DA wherever applicable.</a:t>
            </a:r>
          </a:p>
          <a:p>
            <a:pPr lvl="0">
              <a:buFont typeface="Arial" pitchFamily="34" charset="0"/>
              <a:buChar char="•"/>
            </a:pPr>
            <a:endParaRPr lang="en-IN" dirty="0" smtClean="0"/>
          </a:p>
          <a:p>
            <a:pPr lvl="0"/>
            <a:endParaRPr lang="en-IN" sz="2000" dirty="0"/>
          </a:p>
        </p:txBody>
      </p:sp>
    </p:spTree>
    <p:extLst>
      <p:ext uri="{BB962C8B-B14F-4D97-AF65-F5344CB8AC3E}">
        <p14:creationId xmlns:p14="http://schemas.microsoft.com/office/powerpoint/2010/main" xmlns="" val="127564952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Diagram 1"/>
          <p:cNvGraphicFramePr/>
          <p:nvPr>
            <p:extLst>
              <p:ext uri="{D42A27DB-BD31-4B8C-83A1-F6EECF244321}">
                <p14:modId xmlns:p14="http://schemas.microsoft.com/office/powerpoint/2010/main" xmlns="" val="1804755571"/>
              </p:ext>
            </p:extLst>
          </p:nvPr>
        </p:nvGraphicFramePr>
        <p:xfrm>
          <a:off x="152400" y="260648"/>
          <a:ext cx="8991600" cy="295232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graphicFrame>
        <p:nvGraphicFramePr>
          <p:cNvPr id="3" name="Diagram 2"/>
          <p:cNvGraphicFramePr/>
          <p:nvPr>
            <p:extLst>
              <p:ext uri="{D42A27DB-BD31-4B8C-83A1-F6EECF244321}">
                <p14:modId xmlns:p14="http://schemas.microsoft.com/office/powerpoint/2010/main" xmlns="" val="4283592100"/>
              </p:ext>
            </p:extLst>
          </p:nvPr>
        </p:nvGraphicFramePr>
        <p:xfrm>
          <a:off x="228600" y="3356992"/>
          <a:ext cx="8915400" cy="3024336"/>
        </p:xfrm>
        <a:graphic>
          <a:graphicData uri="http://schemas.openxmlformats.org/drawingml/2006/diagram">
            <dgm:relIds xmlns:dgm="http://schemas.openxmlformats.org/drawingml/2006/diagram" xmlns:r="http://schemas.openxmlformats.org/officeDocument/2006/relationships" r:dm="rId6" r:lo="rId7" r:qs="rId8" r:cs="rId9"/>
          </a:graphicData>
        </a:graphic>
      </p:graphicFrame>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39552" y="428605"/>
            <a:ext cx="7818662" cy="4401205"/>
          </a:xfrm>
          <a:prstGeom prst="rect">
            <a:avLst/>
          </a:prstGeom>
        </p:spPr>
        <p:txBody>
          <a:bodyPr wrap="square">
            <a:spAutoFit/>
          </a:bodyPr>
          <a:lstStyle/>
          <a:p>
            <a:r>
              <a:rPr lang="en-US" sz="2400" b="1" i="1" dirty="0" smtClean="0"/>
              <a:t>Advisories for Peer Reviewers (Contd.)</a:t>
            </a:r>
            <a:endParaRPr lang="en-IN" sz="2400" b="1" dirty="0" smtClean="0"/>
          </a:p>
          <a:p>
            <a:r>
              <a:rPr lang="en-US" sz="2000" dirty="0" smtClean="0"/>
              <a:t> </a:t>
            </a:r>
            <a:endParaRPr lang="en-IN" sz="2000" dirty="0" smtClean="0"/>
          </a:p>
          <a:p>
            <a:pPr lvl="0"/>
            <a:r>
              <a:rPr lang="en-IN" dirty="0" smtClean="0"/>
              <a:t>After confirmation of receipt of final report, </a:t>
            </a:r>
            <a:r>
              <a:rPr lang="en-IN" dirty="0" err="1" smtClean="0"/>
              <a:t>alongwith</a:t>
            </a:r>
            <a:r>
              <a:rPr lang="en-IN" dirty="0" smtClean="0"/>
              <a:t> all </a:t>
            </a:r>
            <a:r>
              <a:rPr lang="en-IN" dirty="0" err="1" smtClean="0"/>
              <a:t>annexures</a:t>
            </a:r>
            <a:r>
              <a:rPr lang="en-IN" dirty="0" smtClean="0"/>
              <a:t>, from the Peer Review Board, Reviewer should submit proof of receipt of fees to the Board. Certificate will not be issued until the proof of receipt of fees is received. </a:t>
            </a:r>
          </a:p>
          <a:p>
            <a:pPr lvl="0"/>
            <a:r>
              <a:rPr lang="en-IN" dirty="0" smtClean="0"/>
              <a:t>For calculation of fees of the assignment, the average of 3 years turnover of the PU from Audit Assurance services is to be taken. For example, if the </a:t>
            </a:r>
            <a:r>
              <a:rPr lang="en-IN" dirty="0" err="1" smtClean="0"/>
              <a:t>ternover</a:t>
            </a:r>
            <a:r>
              <a:rPr lang="en-IN" dirty="0" smtClean="0"/>
              <a:t> of the PU from Audit Assurance Services for the 3 years under review are Rs. 40 </a:t>
            </a:r>
            <a:r>
              <a:rPr lang="en-IN" dirty="0" err="1" smtClean="0"/>
              <a:t>lakhs</a:t>
            </a:r>
            <a:r>
              <a:rPr lang="en-IN" dirty="0" smtClean="0"/>
              <a:t>, 45 </a:t>
            </a:r>
            <a:r>
              <a:rPr lang="en-IN" dirty="0" err="1" smtClean="0"/>
              <a:t>lakhs</a:t>
            </a:r>
            <a:r>
              <a:rPr lang="en-IN" dirty="0" smtClean="0"/>
              <a:t> and 62 </a:t>
            </a:r>
            <a:r>
              <a:rPr lang="en-IN" dirty="0" err="1" smtClean="0"/>
              <a:t>lakhs</a:t>
            </a:r>
            <a:r>
              <a:rPr lang="en-IN" dirty="0" smtClean="0"/>
              <a:t> respectively, then the average fees of the 3 years is Rs. 49 </a:t>
            </a:r>
            <a:r>
              <a:rPr lang="en-IN" dirty="0" err="1" smtClean="0"/>
              <a:t>lakhs</a:t>
            </a:r>
            <a:r>
              <a:rPr lang="en-IN" dirty="0" smtClean="0"/>
              <a:t>. Accordingly, the fees to be charged </a:t>
            </a:r>
            <a:r>
              <a:rPr lang="en-IN" b="1" dirty="0" smtClean="0"/>
              <a:t>for the </a:t>
            </a:r>
            <a:r>
              <a:rPr lang="en-IN" b="1" dirty="0" err="1" smtClean="0"/>
              <a:t>assignment</a:t>
            </a:r>
            <a:r>
              <a:rPr lang="en-IN" dirty="0" err="1" smtClean="0"/>
              <a:t>is</a:t>
            </a:r>
            <a:r>
              <a:rPr lang="en-IN" dirty="0" smtClean="0"/>
              <a:t> Rs</a:t>
            </a:r>
            <a:r>
              <a:rPr lang="en-IN" b="1" dirty="0" smtClean="0"/>
              <a:t>.</a:t>
            </a:r>
            <a:r>
              <a:rPr lang="en-IN" dirty="0" smtClean="0"/>
              <a:t> 25,000/-   </a:t>
            </a:r>
          </a:p>
          <a:p>
            <a:pPr lvl="0"/>
            <a:r>
              <a:rPr lang="en-IN" dirty="0" smtClean="0"/>
              <a:t>Reviewer is required to submit updated details to the Peer Review Board at the beginning of each year. The details should include change in communication addresses like residential address, office address, email address, phone number etc. </a:t>
            </a:r>
            <a:r>
              <a:rPr lang="en-IN" dirty="0" err="1" smtClean="0"/>
              <a:t>alongwith</a:t>
            </a:r>
            <a:r>
              <a:rPr lang="en-IN" dirty="0" smtClean="0"/>
              <a:t> the RE number, membership number, FRN number and PU number.</a:t>
            </a:r>
          </a:p>
          <a:p>
            <a:pPr lvl="0"/>
            <a:endParaRPr lang="en-IN" sz="2000" dirty="0"/>
          </a:p>
        </p:txBody>
      </p:sp>
    </p:spTree>
    <p:extLst>
      <p:ext uri="{BB962C8B-B14F-4D97-AF65-F5344CB8AC3E}">
        <p14:creationId xmlns:p14="http://schemas.microsoft.com/office/powerpoint/2010/main" xmlns="" val="1275649520"/>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500034" y="428604"/>
            <a:ext cx="7858180" cy="4031873"/>
          </a:xfrm>
          <a:prstGeom prst="rect">
            <a:avLst/>
          </a:prstGeom>
        </p:spPr>
        <p:txBody>
          <a:bodyPr wrap="square">
            <a:spAutoFit/>
          </a:bodyPr>
          <a:lstStyle/>
          <a:p>
            <a:pPr lvl="0" algn="ctr"/>
            <a:endParaRPr lang="en-IN" sz="2000" dirty="0" smtClean="0"/>
          </a:p>
          <a:p>
            <a:pPr lvl="0" algn="ctr"/>
            <a:endParaRPr lang="en-IN" sz="2000" dirty="0" smtClean="0"/>
          </a:p>
          <a:p>
            <a:pPr lvl="0" algn="ctr"/>
            <a:endParaRPr lang="en-IN" sz="2000" dirty="0" smtClean="0"/>
          </a:p>
          <a:p>
            <a:pPr lvl="0" algn="ctr"/>
            <a:endParaRPr lang="en-IN" sz="2000" dirty="0" smtClean="0"/>
          </a:p>
          <a:p>
            <a:pPr lvl="0" algn="ctr"/>
            <a:endParaRPr lang="en-IN" sz="2000" dirty="0" smtClean="0"/>
          </a:p>
          <a:p>
            <a:pPr lvl="0" algn="ctr"/>
            <a:endParaRPr lang="en-IN" sz="2000" dirty="0" smtClean="0"/>
          </a:p>
          <a:p>
            <a:pPr lvl="0" algn="ctr"/>
            <a:r>
              <a:rPr lang="en-IN" sz="3600" dirty="0" smtClean="0"/>
              <a:t>Thank You</a:t>
            </a:r>
          </a:p>
          <a:p>
            <a:pPr lvl="0" algn="ctr"/>
            <a:endParaRPr lang="en-IN" sz="2000" dirty="0" smtClean="0"/>
          </a:p>
          <a:p>
            <a:r>
              <a:rPr lang="en-IN" sz="2000" dirty="0" smtClean="0"/>
              <a:t>“Follow ICAI on Social Media - </a:t>
            </a:r>
            <a:r>
              <a:rPr lang="en-IN" sz="2000" dirty="0" smtClean="0">
                <a:hlinkClick r:id="rId3"/>
              </a:rPr>
              <a:t>http://www.icai.org/followus/</a:t>
            </a:r>
            <a:r>
              <a:rPr lang="en-IN" sz="2000" dirty="0" smtClean="0"/>
              <a:t>"</a:t>
            </a:r>
          </a:p>
          <a:p>
            <a:r>
              <a:rPr lang="en-IN" sz="2000" dirty="0" smtClean="0"/>
              <a:t/>
            </a:r>
            <a:br>
              <a:rPr lang="en-IN" sz="2000" dirty="0" smtClean="0"/>
            </a:br>
            <a:endParaRPr lang="en-IN" sz="2000" dirty="0" smtClean="0"/>
          </a:p>
          <a:p>
            <a:r>
              <a:rPr lang="en-IN" sz="2000" dirty="0" smtClean="0"/>
              <a:t> </a:t>
            </a:r>
            <a:endParaRPr lang="en-IN" sz="2000" dirty="0"/>
          </a:p>
        </p:txBody>
      </p:sp>
      <p:sp>
        <p:nvSpPr>
          <p:cNvPr id="3" name="Rectangle 2"/>
          <p:cNvSpPr/>
          <p:nvPr/>
        </p:nvSpPr>
        <p:spPr>
          <a:xfrm>
            <a:off x="3643306" y="1000108"/>
            <a:ext cx="6234119" cy="369332"/>
          </a:xfrm>
          <a:prstGeom prst="rect">
            <a:avLst/>
          </a:prstGeom>
        </p:spPr>
        <p:txBody>
          <a:bodyPr wrap="square">
            <a:spAutoFit/>
          </a:bodyPr>
          <a:lstStyle/>
          <a:p>
            <a:endParaRPr lang="en-IN" dirty="0"/>
          </a:p>
        </p:txBody>
      </p:sp>
    </p:spTree>
    <p:extLst>
      <p:ext uri="{BB962C8B-B14F-4D97-AF65-F5344CB8AC3E}">
        <p14:creationId xmlns:p14="http://schemas.microsoft.com/office/powerpoint/2010/main" xmlns="" val="127564952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Diagram 1"/>
          <p:cNvGraphicFramePr/>
          <p:nvPr>
            <p:extLst>
              <p:ext uri="{D42A27DB-BD31-4B8C-83A1-F6EECF244321}">
                <p14:modId xmlns:p14="http://schemas.microsoft.com/office/powerpoint/2010/main" xmlns="" val="3515082946"/>
              </p:ext>
            </p:extLst>
          </p:nvPr>
        </p:nvGraphicFramePr>
        <p:xfrm>
          <a:off x="193342" y="836712"/>
          <a:ext cx="8339097" cy="6021288"/>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xmlns="" val="413978867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Table 1"/>
          <p:cNvGraphicFramePr>
            <a:graphicFrameLocks noGrp="1"/>
          </p:cNvGraphicFramePr>
          <p:nvPr>
            <p:extLst>
              <p:ext uri="{D42A27DB-BD31-4B8C-83A1-F6EECF244321}">
                <p14:modId xmlns:p14="http://schemas.microsoft.com/office/powerpoint/2010/main" xmlns="" val="1151050835"/>
              </p:ext>
            </p:extLst>
          </p:nvPr>
        </p:nvGraphicFramePr>
        <p:xfrm>
          <a:off x="1475656" y="764706"/>
          <a:ext cx="6192688" cy="4572000"/>
        </p:xfrm>
        <a:graphic>
          <a:graphicData uri="http://schemas.openxmlformats.org/drawingml/2006/table">
            <a:tbl>
              <a:tblPr>
                <a:tableStyleId>{5C22544A-7EE6-4342-B048-85BDC9FD1C3A}</a:tableStyleId>
              </a:tblPr>
              <a:tblGrid>
                <a:gridCol w="4237102"/>
                <a:gridCol w="1955586"/>
              </a:tblGrid>
              <a:tr h="864096">
                <a:tc>
                  <a:txBody>
                    <a:bodyPr/>
                    <a:lstStyle/>
                    <a:p>
                      <a:pPr algn="just">
                        <a:spcAft>
                          <a:spcPts val="0"/>
                        </a:spcAft>
                      </a:pPr>
                      <a:r>
                        <a:rPr lang="en-US" sz="2000" dirty="0">
                          <a:effectLst/>
                        </a:rPr>
                        <a:t>Total Revenue from Attestation service clients of practice unit (Per Annum)*</a:t>
                      </a:r>
                      <a:endParaRPr lang="en-IN" sz="2000" dirty="0">
                        <a:effectLst/>
                      </a:endParaRPr>
                    </a:p>
                    <a:p>
                      <a:pPr algn="just">
                        <a:spcAft>
                          <a:spcPts val="0"/>
                        </a:spcAft>
                      </a:pPr>
                      <a:r>
                        <a:rPr lang="en-US" sz="2000" dirty="0">
                          <a:effectLst/>
                        </a:rPr>
                        <a:t> </a:t>
                      </a:r>
                      <a:endParaRPr lang="en-IN" sz="20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lgn="just">
                        <a:spcAft>
                          <a:spcPts val="0"/>
                        </a:spcAft>
                      </a:pPr>
                      <a:r>
                        <a:rPr lang="en-US" sz="2000" dirty="0" smtClean="0">
                          <a:effectLst/>
                        </a:rPr>
                        <a:t>Cost/Fee</a:t>
                      </a:r>
                      <a:endParaRPr lang="en-IN" sz="2000" dirty="0">
                        <a:effectLst/>
                        <a:latin typeface="Times New Roman" panose="02020603050405020304" pitchFamily="18" charset="0"/>
                        <a:ea typeface="Times New Roman" panose="02020603050405020304" pitchFamily="18" charset="0"/>
                      </a:endParaRPr>
                    </a:p>
                  </a:txBody>
                  <a:tcPr marL="68580" marR="68580" marT="0" marB="0"/>
                </a:tc>
              </a:tr>
              <a:tr h="576064">
                <a:tc>
                  <a:txBody>
                    <a:bodyPr/>
                    <a:lstStyle/>
                    <a:p>
                      <a:pPr algn="just">
                        <a:spcAft>
                          <a:spcPts val="0"/>
                        </a:spcAft>
                      </a:pPr>
                      <a:r>
                        <a:rPr lang="en-US" sz="2000">
                          <a:effectLst/>
                        </a:rPr>
                        <a:t>Less than Rs 10 lacs p.a.</a:t>
                      </a:r>
                      <a:endParaRPr lang="en-IN" sz="2000">
                        <a:effectLst/>
                      </a:endParaRPr>
                    </a:p>
                    <a:p>
                      <a:pPr algn="just">
                        <a:spcAft>
                          <a:spcPts val="0"/>
                        </a:spcAft>
                      </a:pPr>
                      <a:r>
                        <a:rPr lang="en-US" sz="2000">
                          <a:effectLst/>
                        </a:rPr>
                        <a:t> </a:t>
                      </a:r>
                      <a:endParaRPr lang="en-IN" sz="2000">
                        <a:effectLst/>
                        <a:latin typeface="Times New Roman" panose="02020603050405020304" pitchFamily="18" charset="0"/>
                        <a:ea typeface="Times New Roman" panose="02020603050405020304" pitchFamily="18" charset="0"/>
                      </a:endParaRPr>
                    </a:p>
                  </a:txBody>
                  <a:tcPr marL="68580" marR="68580" marT="0" marB="0"/>
                </a:tc>
                <a:tc>
                  <a:txBody>
                    <a:bodyPr/>
                    <a:lstStyle/>
                    <a:p>
                      <a:pPr algn="just">
                        <a:spcAft>
                          <a:spcPts val="0"/>
                        </a:spcAft>
                      </a:pPr>
                      <a:r>
                        <a:rPr lang="en-US" sz="2000">
                          <a:effectLst/>
                        </a:rPr>
                        <a:t>Rs 15,000/-</a:t>
                      </a:r>
                      <a:endParaRPr lang="en-IN" sz="2000">
                        <a:effectLst/>
                        <a:latin typeface="Times New Roman" panose="02020603050405020304" pitchFamily="18" charset="0"/>
                        <a:ea typeface="Times New Roman" panose="02020603050405020304" pitchFamily="18" charset="0"/>
                      </a:endParaRPr>
                    </a:p>
                  </a:txBody>
                  <a:tcPr marL="68580" marR="68580" marT="0" marB="0"/>
                </a:tc>
              </a:tr>
              <a:tr h="576064">
                <a:tc>
                  <a:txBody>
                    <a:bodyPr/>
                    <a:lstStyle/>
                    <a:p>
                      <a:pPr algn="just">
                        <a:spcAft>
                          <a:spcPts val="0"/>
                        </a:spcAft>
                      </a:pPr>
                      <a:r>
                        <a:rPr lang="en-US" sz="2000">
                          <a:effectLst/>
                        </a:rPr>
                        <a:t>From Rs 10 lacs to 50 Lacs p.a.</a:t>
                      </a:r>
                      <a:endParaRPr lang="en-IN" sz="2000">
                        <a:effectLst/>
                      </a:endParaRPr>
                    </a:p>
                    <a:p>
                      <a:pPr algn="just">
                        <a:spcAft>
                          <a:spcPts val="0"/>
                        </a:spcAft>
                      </a:pPr>
                      <a:r>
                        <a:rPr lang="en-US" sz="2000">
                          <a:effectLst/>
                        </a:rPr>
                        <a:t> </a:t>
                      </a:r>
                      <a:endParaRPr lang="en-IN" sz="2000">
                        <a:effectLst/>
                        <a:latin typeface="Times New Roman" panose="02020603050405020304" pitchFamily="18" charset="0"/>
                        <a:ea typeface="Times New Roman" panose="02020603050405020304" pitchFamily="18" charset="0"/>
                      </a:endParaRPr>
                    </a:p>
                  </a:txBody>
                  <a:tcPr marL="68580" marR="68580" marT="0" marB="0"/>
                </a:tc>
                <a:tc>
                  <a:txBody>
                    <a:bodyPr/>
                    <a:lstStyle/>
                    <a:p>
                      <a:pPr algn="just">
                        <a:spcAft>
                          <a:spcPts val="0"/>
                        </a:spcAft>
                      </a:pPr>
                      <a:r>
                        <a:rPr lang="en-US" sz="2000">
                          <a:effectLst/>
                        </a:rPr>
                        <a:t>Rs 25,000/-</a:t>
                      </a:r>
                      <a:endParaRPr lang="en-IN" sz="2000">
                        <a:effectLst/>
                        <a:latin typeface="Times New Roman" panose="02020603050405020304" pitchFamily="18" charset="0"/>
                        <a:ea typeface="Times New Roman" panose="02020603050405020304" pitchFamily="18" charset="0"/>
                      </a:endParaRPr>
                    </a:p>
                  </a:txBody>
                  <a:tcPr marL="68580" marR="68580" marT="0" marB="0"/>
                </a:tc>
              </a:tr>
              <a:tr h="576064">
                <a:tc>
                  <a:txBody>
                    <a:bodyPr/>
                    <a:lstStyle/>
                    <a:p>
                      <a:pPr algn="just">
                        <a:spcAft>
                          <a:spcPts val="0"/>
                        </a:spcAft>
                      </a:pPr>
                      <a:r>
                        <a:rPr lang="en-US" sz="2000">
                          <a:effectLst/>
                        </a:rPr>
                        <a:t>From Rs 50 lacs to 1 crore p.a.</a:t>
                      </a:r>
                      <a:endParaRPr lang="en-IN" sz="2000">
                        <a:effectLst/>
                      </a:endParaRPr>
                    </a:p>
                    <a:p>
                      <a:pPr algn="just">
                        <a:spcAft>
                          <a:spcPts val="0"/>
                        </a:spcAft>
                      </a:pPr>
                      <a:r>
                        <a:rPr lang="en-US" sz="2000">
                          <a:effectLst/>
                        </a:rPr>
                        <a:t> </a:t>
                      </a:r>
                      <a:endParaRPr lang="en-IN" sz="2000">
                        <a:effectLst/>
                        <a:latin typeface="Times New Roman" panose="02020603050405020304" pitchFamily="18" charset="0"/>
                        <a:ea typeface="Times New Roman" panose="02020603050405020304" pitchFamily="18" charset="0"/>
                      </a:endParaRPr>
                    </a:p>
                  </a:txBody>
                  <a:tcPr marL="68580" marR="68580" marT="0" marB="0"/>
                </a:tc>
                <a:tc>
                  <a:txBody>
                    <a:bodyPr/>
                    <a:lstStyle/>
                    <a:p>
                      <a:pPr algn="just">
                        <a:spcAft>
                          <a:spcPts val="0"/>
                        </a:spcAft>
                      </a:pPr>
                      <a:r>
                        <a:rPr lang="en-US" sz="2000">
                          <a:effectLst/>
                        </a:rPr>
                        <a:t>Rs 40,000/-</a:t>
                      </a:r>
                      <a:endParaRPr lang="en-IN" sz="2000">
                        <a:effectLst/>
                        <a:latin typeface="Times New Roman" panose="02020603050405020304" pitchFamily="18" charset="0"/>
                        <a:ea typeface="Times New Roman" panose="02020603050405020304" pitchFamily="18" charset="0"/>
                      </a:endParaRPr>
                    </a:p>
                  </a:txBody>
                  <a:tcPr marL="68580" marR="68580" marT="0" marB="0"/>
                </a:tc>
              </a:tr>
              <a:tr h="576064">
                <a:tc>
                  <a:txBody>
                    <a:bodyPr/>
                    <a:lstStyle/>
                    <a:p>
                      <a:pPr algn="just">
                        <a:spcAft>
                          <a:spcPts val="0"/>
                        </a:spcAft>
                      </a:pPr>
                      <a:r>
                        <a:rPr lang="en-US" sz="2000">
                          <a:effectLst/>
                        </a:rPr>
                        <a:t>From Rs 1 crore to 3 crore p.a.</a:t>
                      </a:r>
                      <a:endParaRPr lang="en-IN" sz="2000">
                        <a:effectLst/>
                      </a:endParaRPr>
                    </a:p>
                    <a:p>
                      <a:pPr algn="just">
                        <a:spcAft>
                          <a:spcPts val="0"/>
                        </a:spcAft>
                      </a:pPr>
                      <a:r>
                        <a:rPr lang="en-US" sz="2000">
                          <a:effectLst/>
                        </a:rPr>
                        <a:t> </a:t>
                      </a:r>
                      <a:endParaRPr lang="en-IN" sz="2000">
                        <a:effectLst/>
                        <a:latin typeface="Times New Roman" panose="02020603050405020304" pitchFamily="18" charset="0"/>
                        <a:ea typeface="Times New Roman" panose="02020603050405020304" pitchFamily="18" charset="0"/>
                      </a:endParaRPr>
                    </a:p>
                  </a:txBody>
                  <a:tcPr marL="68580" marR="68580" marT="0" marB="0"/>
                </a:tc>
                <a:tc>
                  <a:txBody>
                    <a:bodyPr/>
                    <a:lstStyle/>
                    <a:p>
                      <a:pPr algn="just">
                        <a:spcAft>
                          <a:spcPts val="0"/>
                        </a:spcAft>
                      </a:pPr>
                      <a:r>
                        <a:rPr lang="en-US" sz="2000">
                          <a:effectLst/>
                        </a:rPr>
                        <a:t>Rs 60,000/-</a:t>
                      </a:r>
                      <a:endParaRPr lang="en-IN" sz="2000">
                        <a:effectLst/>
                        <a:latin typeface="Times New Roman" panose="02020603050405020304" pitchFamily="18" charset="0"/>
                        <a:ea typeface="Times New Roman" panose="02020603050405020304" pitchFamily="18" charset="0"/>
                      </a:endParaRPr>
                    </a:p>
                  </a:txBody>
                  <a:tcPr marL="68580" marR="68580" marT="0" marB="0"/>
                </a:tc>
              </a:tr>
              <a:tr h="576064">
                <a:tc>
                  <a:txBody>
                    <a:bodyPr/>
                    <a:lstStyle/>
                    <a:p>
                      <a:pPr algn="just">
                        <a:spcAft>
                          <a:spcPts val="0"/>
                        </a:spcAft>
                      </a:pPr>
                      <a:r>
                        <a:rPr lang="en-US" sz="2000">
                          <a:effectLst/>
                        </a:rPr>
                        <a:t>From Rs 3 crore to 5 crore p.a.</a:t>
                      </a:r>
                      <a:endParaRPr lang="en-IN" sz="2000">
                        <a:effectLst/>
                      </a:endParaRPr>
                    </a:p>
                    <a:p>
                      <a:pPr algn="just">
                        <a:spcAft>
                          <a:spcPts val="0"/>
                        </a:spcAft>
                      </a:pPr>
                      <a:r>
                        <a:rPr lang="en-US" sz="2000">
                          <a:effectLst/>
                        </a:rPr>
                        <a:t> </a:t>
                      </a:r>
                      <a:endParaRPr lang="en-IN" sz="2000">
                        <a:effectLst/>
                        <a:latin typeface="Times New Roman" panose="02020603050405020304" pitchFamily="18" charset="0"/>
                        <a:ea typeface="Times New Roman" panose="02020603050405020304" pitchFamily="18" charset="0"/>
                      </a:endParaRPr>
                    </a:p>
                  </a:txBody>
                  <a:tcPr marL="68580" marR="68580" marT="0" marB="0"/>
                </a:tc>
                <a:tc>
                  <a:txBody>
                    <a:bodyPr/>
                    <a:lstStyle/>
                    <a:p>
                      <a:pPr algn="just">
                        <a:spcAft>
                          <a:spcPts val="0"/>
                        </a:spcAft>
                      </a:pPr>
                      <a:r>
                        <a:rPr lang="en-US" sz="2000">
                          <a:effectLst/>
                        </a:rPr>
                        <a:t>Rs 75,000/-</a:t>
                      </a:r>
                      <a:endParaRPr lang="en-IN" sz="2000">
                        <a:effectLst/>
                        <a:latin typeface="Times New Roman" panose="02020603050405020304" pitchFamily="18" charset="0"/>
                        <a:ea typeface="Times New Roman" panose="02020603050405020304" pitchFamily="18" charset="0"/>
                      </a:endParaRPr>
                    </a:p>
                  </a:txBody>
                  <a:tcPr marL="68580" marR="68580" marT="0" marB="0"/>
                </a:tc>
              </a:tr>
              <a:tr h="576064">
                <a:tc>
                  <a:txBody>
                    <a:bodyPr/>
                    <a:lstStyle/>
                    <a:p>
                      <a:pPr algn="just">
                        <a:spcAft>
                          <a:spcPts val="0"/>
                        </a:spcAft>
                      </a:pPr>
                      <a:r>
                        <a:rPr lang="en-US" sz="2000" dirty="0">
                          <a:effectLst/>
                        </a:rPr>
                        <a:t>Above </a:t>
                      </a:r>
                      <a:r>
                        <a:rPr lang="en-US" sz="2000" dirty="0" err="1">
                          <a:effectLst/>
                        </a:rPr>
                        <a:t>Rs</a:t>
                      </a:r>
                      <a:r>
                        <a:rPr lang="en-US" sz="2000" dirty="0">
                          <a:effectLst/>
                        </a:rPr>
                        <a:t> 5 crore p.a.</a:t>
                      </a:r>
                      <a:endParaRPr lang="en-IN" sz="2000" dirty="0">
                        <a:effectLst/>
                      </a:endParaRPr>
                    </a:p>
                    <a:p>
                      <a:pPr algn="just">
                        <a:spcAft>
                          <a:spcPts val="0"/>
                        </a:spcAft>
                      </a:pPr>
                      <a:r>
                        <a:rPr lang="en-US" sz="2000" dirty="0">
                          <a:effectLst/>
                        </a:rPr>
                        <a:t> </a:t>
                      </a:r>
                      <a:endParaRPr lang="en-IN" sz="2000" dirty="0">
                        <a:effectLst/>
                        <a:latin typeface="Times New Roman" panose="02020603050405020304" pitchFamily="18" charset="0"/>
                        <a:ea typeface="Times New Roman" panose="02020603050405020304" pitchFamily="18" charset="0"/>
                      </a:endParaRPr>
                    </a:p>
                  </a:txBody>
                  <a:tcPr marL="68580" marR="68580" marT="0" marB="0"/>
                </a:tc>
                <a:tc>
                  <a:txBody>
                    <a:bodyPr/>
                    <a:lstStyle/>
                    <a:p>
                      <a:pPr algn="just">
                        <a:spcAft>
                          <a:spcPts val="0"/>
                        </a:spcAft>
                      </a:pPr>
                      <a:r>
                        <a:rPr lang="en-US" sz="2000" dirty="0" err="1">
                          <a:effectLst/>
                        </a:rPr>
                        <a:t>Rs</a:t>
                      </a:r>
                      <a:r>
                        <a:rPr lang="en-US" sz="2000" dirty="0">
                          <a:effectLst/>
                        </a:rPr>
                        <a:t> 1,00,000/-</a:t>
                      </a:r>
                      <a:endParaRPr lang="en-IN" sz="2000" dirty="0">
                        <a:effectLst/>
                        <a:latin typeface="Times New Roman" panose="02020603050405020304" pitchFamily="18" charset="0"/>
                        <a:ea typeface="Times New Roman" panose="02020603050405020304" pitchFamily="18" charset="0"/>
                      </a:endParaRPr>
                    </a:p>
                  </a:txBody>
                  <a:tcPr marL="68580" marR="68580" marT="0" marB="0"/>
                </a:tc>
              </a:tr>
            </a:tbl>
          </a:graphicData>
        </a:graphic>
      </p:graphicFrame>
      <p:sp>
        <p:nvSpPr>
          <p:cNvPr id="3" name="Rectangle 2"/>
          <p:cNvSpPr/>
          <p:nvPr/>
        </p:nvSpPr>
        <p:spPr>
          <a:xfrm>
            <a:off x="1259632" y="2928934"/>
            <a:ext cx="6527078" cy="3785652"/>
          </a:xfrm>
          <a:prstGeom prst="rect">
            <a:avLst/>
          </a:prstGeom>
        </p:spPr>
        <p:txBody>
          <a:bodyPr wrap="square">
            <a:spAutoFit/>
          </a:bodyPr>
          <a:lstStyle/>
          <a:p>
            <a:endParaRPr lang="en-US" dirty="0" smtClean="0">
              <a:latin typeface="Times New Roman" panose="02020603050405020304" pitchFamily="18" charset="0"/>
              <a:ea typeface="Times New Roman" panose="02020603050405020304" pitchFamily="18" charset="0"/>
            </a:endParaRPr>
          </a:p>
          <a:p>
            <a:endParaRPr lang="en-US" dirty="0">
              <a:latin typeface="Times New Roman" panose="02020603050405020304" pitchFamily="18" charset="0"/>
              <a:ea typeface="Times New Roman" panose="02020603050405020304" pitchFamily="18" charset="0"/>
            </a:endParaRPr>
          </a:p>
          <a:p>
            <a:endParaRPr lang="en-US" dirty="0" smtClean="0">
              <a:latin typeface="Times New Roman" panose="02020603050405020304" pitchFamily="18" charset="0"/>
              <a:ea typeface="Times New Roman" panose="02020603050405020304" pitchFamily="18" charset="0"/>
            </a:endParaRPr>
          </a:p>
          <a:p>
            <a:endParaRPr lang="en-US" dirty="0">
              <a:latin typeface="Times New Roman" panose="02020603050405020304" pitchFamily="18" charset="0"/>
              <a:ea typeface="Times New Roman" panose="02020603050405020304" pitchFamily="18" charset="0"/>
            </a:endParaRPr>
          </a:p>
          <a:p>
            <a:endParaRPr lang="en-US" dirty="0" smtClean="0">
              <a:latin typeface="Times New Roman" panose="02020603050405020304" pitchFamily="18" charset="0"/>
              <a:ea typeface="Times New Roman" panose="02020603050405020304" pitchFamily="18" charset="0"/>
            </a:endParaRPr>
          </a:p>
          <a:p>
            <a:endParaRPr lang="en-US" dirty="0">
              <a:latin typeface="Times New Roman" panose="02020603050405020304" pitchFamily="18" charset="0"/>
              <a:ea typeface="Times New Roman" panose="02020603050405020304" pitchFamily="18" charset="0"/>
            </a:endParaRPr>
          </a:p>
          <a:p>
            <a:endParaRPr lang="en-US" dirty="0" smtClean="0">
              <a:latin typeface="Times New Roman" panose="02020603050405020304" pitchFamily="18" charset="0"/>
              <a:ea typeface="Times New Roman" panose="02020603050405020304" pitchFamily="18" charset="0"/>
            </a:endParaRPr>
          </a:p>
          <a:p>
            <a:endParaRPr lang="en-US" dirty="0">
              <a:latin typeface="Times New Roman" panose="02020603050405020304" pitchFamily="18" charset="0"/>
              <a:ea typeface="Times New Roman" panose="02020603050405020304" pitchFamily="18" charset="0"/>
            </a:endParaRPr>
          </a:p>
          <a:p>
            <a:endParaRPr lang="en-US" dirty="0" smtClean="0">
              <a:latin typeface="Times New Roman" panose="02020603050405020304" pitchFamily="18" charset="0"/>
              <a:ea typeface="Times New Roman" panose="02020603050405020304" pitchFamily="18" charset="0"/>
            </a:endParaRPr>
          </a:p>
          <a:p>
            <a:pPr algn="just"/>
            <a:r>
              <a:rPr lang="en-US" dirty="0">
                <a:latin typeface="Times New Roman" panose="02020603050405020304" pitchFamily="18" charset="0"/>
                <a:ea typeface="Times New Roman" panose="02020603050405020304" pitchFamily="18" charset="0"/>
              </a:rPr>
              <a:t>*</a:t>
            </a:r>
            <a:r>
              <a:rPr lang="en-US" sz="1400" dirty="0" smtClean="0">
                <a:latin typeface="Times New Roman" panose="02020603050405020304" pitchFamily="18" charset="0"/>
                <a:ea typeface="Times New Roman" panose="02020603050405020304" pitchFamily="18" charset="0"/>
              </a:rPr>
              <a:t>For calculating </a:t>
            </a:r>
            <a:r>
              <a:rPr lang="en-US" sz="1400" dirty="0">
                <a:latin typeface="Times New Roman" panose="02020603050405020304" pitchFamily="18" charset="0"/>
                <a:ea typeface="Times New Roman" panose="02020603050405020304" pitchFamily="18" charset="0"/>
              </a:rPr>
              <a:t>Total Revenues from Assurance service clients of Practice Unit(per annum) the Sum total of Revenue from Assurance service clients for all periods under review shall be divided by number of years under </a:t>
            </a:r>
            <a:r>
              <a:rPr lang="en-US" sz="1400" dirty="0" smtClean="0">
                <a:latin typeface="Times New Roman" panose="02020603050405020304" pitchFamily="18" charset="0"/>
                <a:ea typeface="Times New Roman" panose="02020603050405020304" pitchFamily="18" charset="0"/>
              </a:rPr>
              <a:t>review.</a:t>
            </a:r>
            <a:r>
              <a:rPr lang="en-IN" sz="1400" dirty="0"/>
              <a:t> </a:t>
            </a:r>
            <a:r>
              <a:rPr lang="en-IN" sz="1400" dirty="0" smtClean="0"/>
              <a:t>It is clarified that </a:t>
            </a:r>
            <a:r>
              <a:rPr lang="en-IN" sz="1400" dirty="0"/>
              <a:t>Consolidated Cost of Peer Review is paid by the Practicing Unit to the reviewer for the </a:t>
            </a:r>
            <a:r>
              <a:rPr lang="en-IN" sz="1400" b="1" dirty="0"/>
              <a:t>total period reviewed and not for the per year basis</a:t>
            </a:r>
            <a:r>
              <a:rPr lang="en-IN" b="1" dirty="0"/>
              <a:t>.</a:t>
            </a:r>
            <a:endParaRPr lang="en-IN" dirty="0"/>
          </a:p>
        </p:txBody>
      </p:sp>
    </p:spTree>
    <p:extLst>
      <p:ext uri="{BB962C8B-B14F-4D97-AF65-F5344CB8AC3E}">
        <p14:creationId xmlns:p14="http://schemas.microsoft.com/office/powerpoint/2010/main" xmlns="" val="2156697800"/>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p:cNvGrpSpPr/>
          <p:nvPr/>
        </p:nvGrpSpPr>
        <p:grpSpPr>
          <a:xfrm>
            <a:off x="857226" y="928671"/>
            <a:ext cx="7572429" cy="4929223"/>
            <a:chOff x="6805200" y="780828"/>
            <a:chExt cx="2445260" cy="1108719"/>
          </a:xfrm>
        </p:grpSpPr>
        <p:sp>
          <p:nvSpPr>
            <p:cNvPr id="3" name="Oval 2"/>
            <p:cNvSpPr/>
            <p:nvPr/>
          </p:nvSpPr>
          <p:spPr>
            <a:xfrm>
              <a:off x="6805200" y="780828"/>
              <a:ext cx="2445260" cy="1108719"/>
            </a:xfrm>
            <a:prstGeom prst="ellipse">
              <a:avLst/>
            </a:prstGeom>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sp>
        <p:sp>
          <p:nvSpPr>
            <p:cNvPr id="4" name="Oval 4"/>
            <p:cNvSpPr/>
            <p:nvPr/>
          </p:nvSpPr>
          <p:spPr>
            <a:xfrm>
              <a:off x="7214174" y="861170"/>
              <a:ext cx="1562777" cy="948035"/>
            </a:xfrm>
            <a:prstGeom prst="rect">
              <a:avLst/>
            </a:prstGeom>
          </p:spPr>
          <p:style>
            <a:lnRef idx="0">
              <a:scrgbClr r="0" g="0" b="0"/>
            </a:lnRef>
            <a:fillRef idx="0">
              <a:scrgbClr r="0" g="0" b="0"/>
            </a:fillRef>
            <a:effectRef idx="0">
              <a:scrgbClr r="0" g="0" b="0"/>
            </a:effectRef>
            <a:fontRef idx="minor">
              <a:schemeClr val="lt1"/>
            </a:fontRef>
          </p:style>
          <p:txBody>
            <a:bodyPr spcFirstLastPara="0" vert="horz" wrap="square" lIns="19050" tIns="19050" rIns="19050" bIns="19050" numCol="1" spcCol="1270" anchor="ctr" anchorCtr="0">
              <a:noAutofit/>
            </a:bodyPr>
            <a:lstStyle/>
            <a:p>
              <a:pPr lvl="0" algn="ctr" defTabSz="222250">
                <a:lnSpc>
                  <a:spcPct val="90000"/>
                </a:lnSpc>
                <a:spcBef>
                  <a:spcPct val="0"/>
                </a:spcBef>
                <a:spcAft>
                  <a:spcPct val="35000"/>
                </a:spcAft>
              </a:pPr>
              <a:r>
                <a:rPr lang="en-IN" sz="2000" kern="1200" dirty="0" smtClean="0">
                  <a:solidFill>
                    <a:schemeClr val="bg1"/>
                  </a:solidFill>
                </a:rPr>
                <a:t>On completion of the Review, Reviewer has to submit, the undermentioned documents </a:t>
              </a:r>
              <a:r>
                <a:rPr lang="en-IN" sz="2000" kern="1200" dirty="0" err="1" smtClean="0">
                  <a:solidFill>
                    <a:schemeClr val="bg1"/>
                  </a:solidFill>
                </a:rPr>
                <a:t>alongwith</a:t>
              </a:r>
              <a:r>
                <a:rPr lang="en-IN" sz="2000" kern="1200" dirty="0" smtClean="0">
                  <a:solidFill>
                    <a:schemeClr val="bg1"/>
                  </a:solidFill>
                </a:rPr>
                <a:t> reasons of delay in submission, if any:1. Final Report </a:t>
              </a:r>
              <a:r>
                <a:rPr lang="en-IN" sz="2000" kern="1200" dirty="0" err="1" smtClean="0">
                  <a:solidFill>
                    <a:schemeClr val="bg1"/>
                  </a:solidFill>
                </a:rPr>
                <a:t>alongwith</a:t>
              </a:r>
              <a:r>
                <a:rPr lang="en-IN" sz="2000" kern="1200" dirty="0" smtClean="0">
                  <a:solidFill>
                    <a:schemeClr val="bg1"/>
                  </a:solidFill>
                </a:rPr>
                <a:t> Annexure I (on individual letter head to the Chairman PRB ) 2. Annexure II (mandatory for Level I &amp; Level II firms) 3. List of sample selected &amp; basis of sample selection </a:t>
              </a:r>
              <a:r>
                <a:rPr lang="en-US" sz="2000" dirty="0" smtClean="0"/>
                <a:t>(one sample mandatory of public Ltd./ PSU, tax audits, reports in XBRL format, assurance services provided through tendering, if applicable</a:t>
              </a:r>
              <a:r>
                <a:rPr lang="en-IN" sz="2000" kern="1200" dirty="0" smtClean="0">
                  <a:solidFill>
                    <a:schemeClr val="bg1"/>
                  </a:solidFill>
                </a:rPr>
                <a:t>)</a:t>
              </a:r>
            </a:p>
            <a:p>
              <a:pPr lvl="0" algn="ctr" defTabSz="222250">
                <a:lnSpc>
                  <a:spcPct val="90000"/>
                </a:lnSpc>
                <a:spcBef>
                  <a:spcPct val="0"/>
                </a:spcBef>
                <a:spcAft>
                  <a:spcPct val="35000"/>
                </a:spcAft>
              </a:pPr>
              <a:endParaRPr lang="en-US" sz="2000" kern="1200" dirty="0">
                <a:solidFill>
                  <a:schemeClr val="bg1"/>
                </a:solidFill>
              </a:endParaRPr>
            </a:p>
          </p:txBody>
        </p:sp>
      </p:grpSp>
      <p:grpSp>
        <p:nvGrpSpPr>
          <p:cNvPr id="5" name="Group 4"/>
          <p:cNvGrpSpPr/>
          <p:nvPr/>
        </p:nvGrpSpPr>
        <p:grpSpPr>
          <a:xfrm>
            <a:off x="323528" y="3086894"/>
            <a:ext cx="655078" cy="909296"/>
            <a:chOff x="4224622" y="586580"/>
            <a:chExt cx="655078" cy="909296"/>
          </a:xfrm>
        </p:grpSpPr>
        <p:sp>
          <p:nvSpPr>
            <p:cNvPr id="6" name="Right Arrow 5"/>
            <p:cNvSpPr/>
            <p:nvPr/>
          </p:nvSpPr>
          <p:spPr>
            <a:xfrm rot="89006">
              <a:off x="4224622" y="586580"/>
              <a:ext cx="655078" cy="909296"/>
            </a:xfrm>
            <a:prstGeom prst="rightArrow">
              <a:avLst>
                <a:gd name="adj1" fmla="val 60000"/>
                <a:gd name="adj2" fmla="val 50000"/>
              </a:avLst>
            </a:prstGeom>
          </p:spPr>
          <p:style>
            <a:lnRef idx="1">
              <a:schemeClr val="dk1"/>
            </a:lnRef>
            <a:fillRef idx="3">
              <a:schemeClr val="dk1"/>
            </a:fillRef>
            <a:effectRef idx="2">
              <a:schemeClr val="dk1"/>
            </a:effectRef>
            <a:fontRef idx="minor">
              <a:schemeClr val="lt1"/>
            </a:fontRef>
          </p:style>
        </p:sp>
        <p:sp>
          <p:nvSpPr>
            <p:cNvPr id="7" name="Right Arrow 4"/>
            <p:cNvSpPr/>
            <p:nvPr/>
          </p:nvSpPr>
          <p:spPr>
            <a:xfrm rot="89006">
              <a:off x="4224655" y="765895"/>
              <a:ext cx="458555" cy="545578"/>
            </a:xfrm>
            <a:prstGeom prst="rect">
              <a:avLst/>
            </a:prstGeom>
          </p:spPr>
          <p:style>
            <a:lnRef idx="0">
              <a:scrgbClr r="0" g="0" b="0"/>
            </a:lnRef>
            <a:fillRef idx="0">
              <a:scrgbClr r="0" g="0" b="0"/>
            </a:fillRef>
            <a:effectRef idx="0">
              <a:scrgbClr r="0" g="0" b="0"/>
            </a:effectRef>
            <a:fontRef idx="minor">
              <a:schemeClr val="lt1"/>
            </a:fontRef>
          </p:style>
          <p:txBody>
            <a:bodyPr spcFirstLastPara="0" vert="horz" wrap="square" lIns="0" tIns="0" rIns="0" bIns="0" numCol="1" spcCol="1270" anchor="ctr" anchorCtr="0">
              <a:noAutofit/>
            </a:bodyPr>
            <a:lstStyle/>
            <a:p>
              <a:pPr lvl="0" algn="ctr" defTabSz="444500">
                <a:lnSpc>
                  <a:spcPct val="90000"/>
                </a:lnSpc>
                <a:spcBef>
                  <a:spcPct val="0"/>
                </a:spcBef>
                <a:spcAft>
                  <a:spcPct val="35000"/>
                </a:spcAft>
              </a:pPr>
              <a:endParaRPr lang="en-US" sz="1000" kern="1200"/>
            </a:p>
          </p:txBody>
        </p:sp>
      </p:grpSp>
    </p:spTree>
    <p:extLst>
      <p:ext uri="{BB962C8B-B14F-4D97-AF65-F5344CB8AC3E}">
        <p14:creationId xmlns:p14="http://schemas.microsoft.com/office/powerpoint/2010/main" xmlns="" val="2208648524"/>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p:cNvSpPr/>
          <p:nvPr/>
        </p:nvSpPr>
        <p:spPr>
          <a:xfrm>
            <a:off x="1939413" y="1106129"/>
            <a:ext cx="5265174" cy="60960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PEER REVIEW APPLICABILITY</a:t>
            </a:r>
            <a:endParaRPr lang="en-US" dirty="0"/>
          </a:p>
        </p:txBody>
      </p:sp>
      <p:sp>
        <p:nvSpPr>
          <p:cNvPr id="3" name="Rectangle 2"/>
          <p:cNvSpPr/>
          <p:nvPr/>
        </p:nvSpPr>
        <p:spPr>
          <a:xfrm>
            <a:off x="857224" y="2285992"/>
            <a:ext cx="3286148"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dirty="0" smtClean="0"/>
              <a:t>SERVICES COVERED</a:t>
            </a:r>
            <a:endParaRPr lang="en-IN" dirty="0"/>
          </a:p>
        </p:txBody>
      </p:sp>
      <p:sp>
        <p:nvSpPr>
          <p:cNvPr id="4" name="Rectangle 3"/>
          <p:cNvSpPr/>
          <p:nvPr/>
        </p:nvSpPr>
        <p:spPr>
          <a:xfrm>
            <a:off x="857224" y="3214686"/>
            <a:ext cx="3286147" cy="57150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Assurance Engagement</a:t>
            </a:r>
            <a:endParaRPr lang="en-US" b="1" u="sng" dirty="0">
              <a:solidFill>
                <a:srgbClr val="FF0000"/>
              </a:solidFill>
            </a:endParaRPr>
          </a:p>
        </p:txBody>
      </p:sp>
      <p:sp>
        <p:nvSpPr>
          <p:cNvPr id="5" name="Rectangle 4"/>
          <p:cNvSpPr/>
          <p:nvPr/>
        </p:nvSpPr>
        <p:spPr>
          <a:xfrm>
            <a:off x="857223" y="4143380"/>
            <a:ext cx="3286149" cy="571504"/>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Attest Functions</a:t>
            </a:r>
            <a:endParaRPr lang="en-US" dirty="0"/>
          </a:p>
        </p:txBody>
      </p:sp>
      <p:sp>
        <p:nvSpPr>
          <p:cNvPr id="6" name="Rectangle 5"/>
          <p:cNvSpPr/>
          <p:nvPr/>
        </p:nvSpPr>
        <p:spPr>
          <a:xfrm>
            <a:off x="857223" y="5143513"/>
            <a:ext cx="3286149"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Audit Services</a:t>
            </a:r>
            <a:endParaRPr lang="en-US" dirty="0"/>
          </a:p>
        </p:txBody>
      </p:sp>
      <p:sp>
        <p:nvSpPr>
          <p:cNvPr id="7" name="Rectangle 6"/>
          <p:cNvSpPr/>
          <p:nvPr/>
        </p:nvSpPr>
        <p:spPr>
          <a:xfrm>
            <a:off x="857223" y="6072206"/>
            <a:ext cx="3286149" cy="500065"/>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Audit Functions</a:t>
            </a:r>
            <a:endParaRPr lang="en-US" dirty="0"/>
          </a:p>
        </p:txBody>
      </p:sp>
      <p:sp>
        <p:nvSpPr>
          <p:cNvPr id="8" name="Rectangle 7"/>
          <p:cNvSpPr/>
          <p:nvPr/>
        </p:nvSpPr>
        <p:spPr>
          <a:xfrm>
            <a:off x="5072066" y="2285992"/>
            <a:ext cx="3429023"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SERVICES NOT COVERED</a:t>
            </a:r>
            <a:endParaRPr lang="en-US" dirty="0"/>
          </a:p>
        </p:txBody>
      </p:sp>
      <p:sp>
        <p:nvSpPr>
          <p:cNvPr id="9" name="Rectangle 8"/>
          <p:cNvSpPr/>
          <p:nvPr/>
        </p:nvSpPr>
        <p:spPr>
          <a:xfrm>
            <a:off x="5072066" y="3214686"/>
            <a:ext cx="3429023" cy="571503"/>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Compilation of Financial Services</a:t>
            </a:r>
            <a:endParaRPr lang="en-US" dirty="0"/>
          </a:p>
        </p:txBody>
      </p:sp>
      <p:sp>
        <p:nvSpPr>
          <p:cNvPr id="10" name="Rectangle 9"/>
          <p:cNvSpPr/>
          <p:nvPr/>
        </p:nvSpPr>
        <p:spPr>
          <a:xfrm>
            <a:off x="5072066" y="4000505"/>
            <a:ext cx="3429023" cy="642942"/>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Management Consultancy Services, Expert Opinions</a:t>
            </a:r>
            <a:endParaRPr lang="en-US" dirty="0"/>
          </a:p>
        </p:txBody>
      </p:sp>
      <p:sp>
        <p:nvSpPr>
          <p:cNvPr id="11" name="Rectangle 10"/>
          <p:cNvSpPr/>
          <p:nvPr/>
        </p:nvSpPr>
        <p:spPr>
          <a:xfrm>
            <a:off x="5072066" y="4929198"/>
            <a:ext cx="3429023" cy="1071570"/>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Solely to assist the client in preparing, compiling or collating information other than Financial Statements</a:t>
            </a:r>
            <a:endParaRPr lang="en-US" dirty="0"/>
          </a:p>
        </p:txBody>
      </p:sp>
      <p:sp>
        <p:nvSpPr>
          <p:cNvPr id="12" name="Rectangle 11"/>
          <p:cNvSpPr/>
          <p:nvPr/>
        </p:nvSpPr>
        <p:spPr>
          <a:xfrm>
            <a:off x="5072066" y="6143644"/>
            <a:ext cx="3429023"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Taxation Matters and Due Diligence</a:t>
            </a:r>
            <a:endParaRPr lang="en-US" dirty="0"/>
          </a:p>
        </p:txBody>
      </p:sp>
      <p:cxnSp>
        <p:nvCxnSpPr>
          <p:cNvPr id="14" name="Straight Arrow Connector 13"/>
          <p:cNvCxnSpPr>
            <a:stCxn id="2" idx="2"/>
          </p:cNvCxnSpPr>
          <p:nvPr/>
        </p:nvCxnSpPr>
        <p:spPr>
          <a:xfrm rot="5400000">
            <a:off x="3322455" y="965010"/>
            <a:ext cx="498827" cy="2000264"/>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16" name="Straight Arrow Connector 15"/>
          <p:cNvCxnSpPr>
            <a:stCxn id="2" idx="2"/>
          </p:cNvCxnSpPr>
          <p:nvPr/>
        </p:nvCxnSpPr>
        <p:spPr>
          <a:xfrm rot="16200000" flipH="1">
            <a:off x="5358439" y="929290"/>
            <a:ext cx="498827" cy="2071704"/>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0" name="Straight Arrow Connector 19"/>
          <p:cNvCxnSpPr>
            <a:stCxn id="3" idx="2"/>
            <a:endCxn id="4" idx="0"/>
          </p:cNvCxnSpPr>
          <p:nvPr/>
        </p:nvCxnSpPr>
        <p:spPr>
          <a:xfrm rot="5400000">
            <a:off x="2285984" y="3000372"/>
            <a:ext cx="428628"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2" name="Straight Arrow Connector 21"/>
          <p:cNvCxnSpPr>
            <a:stCxn id="4" idx="2"/>
            <a:endCxn id="5" idx="0"/>
          </p:cNvCxnSpPr>
          <p:nvPr/>
        </p:nvCxnSpPr>
        <p:spPr>
          <a:xfrm rot="5400000">
            <a:off x="2321703" y="3964784"/>
            <a:ext cx="357191"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5" name="Straight Arrow Connector 24"/>
          <p:cNvCxnSpPr>
            <a:stCxn id="5" idx="2"/>
            <a:endCxn id="6" idx="0"/>
          </p:cNvCxnSpPr>
          <p:nvPr/>
        </p:nvCxnSpPr>
        <p:spPr>
          <a:xfrm rot="5400000">
            <a:off x="2285984" y="4929198"/>
            <a:ext cx="428629"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7" name="Straight Arrow Connector 26"/>
          <p:cNvCxnSpPr>
            <a:stCxn id="6" idx="2"/>
            <a:endCxn id="7" idx="0"/>
          </p:cNvCxnSpPr>
          <p:nvPr/>
        </p:nvCxnSpPr>
        <p:spPr>
          <a:xfrm rot="5400000">
            <a:off x="2285985" y="5857892"/>
            <a:ext cx="428627"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29" name="Straight Arrow Connector 28"/>
          <p:cNvCxnSpPr>
            <a:stCxn id="8" idx="2"/>
            <a:endCxn id="9" idx="0"/>
          </p:cNvCxnSpPr>
          <p:nvPr/>
        </p:nvCxnSpPr>
        <p:spPr>
          <a:xfrm rot="5400000">
            <a:off x="6572264" y="3000372"/>
            <a:ext cx="428628"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1" name="Straight Arrow Connector 30"/>
          <p:cNvCxnSpPr>
            <a:stCxn id="9" idx="2"/>
            <a:endCxn id="10" idx="0"/>
          </p:cNvCxnSpPr>
          <p:nvPr/>
        </p:nvCxnSpPr>
        <p:spPr>
          <a:xfrm rot="5400000">
            <a:off x="6679420" y="3893347"/>
            <a:ext cx="214316"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3" name="Straight Arrow Connector 32"/>
          <p:cNvCxnSpPr>
            <a:stCxn id="10" idx="2"/>
            <a:endCxn id="11" idx="0"/>
          </p:cNvCxnSpPr>
          <p:nvPr/>
        </p:nvCxnSpPr>
        <p:spPr>
          <a:xfrm rot="5400000">
            <a:off x="6643703" y="4786322"/>
            <a:ext cx="285751"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cxnSp>
        <p:nvCxnSpPr>
          <p:cNvPr id="35" name="Straight Arrow Connector 34"/>
          <p:cNvCxnSpPr>
            <a:stCxn id="11" idx="2"/>
            <a:endCxn id="12" idx="0"/>
          </p:cNvCxnSpPr>
          <p:nvPr/>
        </p:nvCxnSpPr>
        <p:spPr>
          <a:xfrm rot="5400000">
            <a:off x="6715140" y="6072206"/>
            <a:ext cx="142876" cy="1588"/>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Diagram 2"/>
          <p:cNvGraphicFramePr/>
          <p:nvPr>
            <p:extLst>
              <p:ext uri="{D42A27DB-BD31-4B8C-83A1-F6EECF244321}">
                <p14:modId xmlns:p14="http://schemas.microsoft.com/office/powerpoint/2010/main" xmlns="" val="3586601263"/>
              </p:ext>
            </p:extLst>
          </p:nvPr>
        </p:nvGraphicFramePr>
        <p:xfrm>
          <a:off x="0" y="1397000"/>
          <a:ext cx="8991600" cy="546100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5" name="Rectangle 4"/>
          <p:cNvSpPr/>
          <p:nvPr/>
        </p:nvSpPr>
        <p:spPr>
          <a:xfrm>
            <a:off x="642910" y="500042"/>
            <a:ext cx="6215106" cy="428628"/>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IN" sz="2400" dirty="0" smtClean="0"/>
              <a:t>Practice Unit to provide to the Reviewer</a:t>
            </a:r>
            <a:endParaRPr lang="en-IN" sz="2400" dirty="0"/>
          </a:p>
        </p:txBody>
      </p:sp>
      <p:sp>
        <p:nvSpPr>
          <p:cNvPr id="7" name="Down Arrow 6"/>
          <p:cNvSpPr/>
          <p:nvPr/>
        </p:nvSpPr>
        <p:spPr>
          <a:xfrm>
            <a:off x="3897193" y="3000372"/>
            <a:ext cx="45719" cy="366714"/>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9" name="Down Arrow 8"/>
          <p:cNvSpPr/>
          <p:nvPr/>
        </p:nvSpPr>
        <p:spPr>
          <a:xfrm>
            <a:off x="3883338" y="4429132"/>
            <a:ext cx="45719" cy="571504"/>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
        <p:nvSpPr>
          <p:cNvPr id="11" name="Down Arrow 10"/>
          <p:cNvSpPr/>
          <p:nvPr/>
        </p:nvSpPr>
        <p:spPr>
          <a:xfrm>
            <a:off x="4000496" y="5643578"/>
            <a:ext cx="71438" cy="428628"/>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Diagram 1"/>
          <p:cNvGraphicFramePr/>
          <p:nvPr>
            <p:extLst>
              <p:ext uri="{D42A27DB-BD31-4B8C-83A1-F6EECF244321}">
                <p14:modId xmlns:p14="http://schemas.microsoft.com/office/powerpoint/2010/main" xmlns="" val="1117264881"/>
              </p:ext>
            </p:extLst>
          </p:nvPr>
        </p:nvGraphicFramePr>
        <p:xfrm>
          <a:off x="500034" y="1357298"/>
          <a:ext cx="7929618" cy="5000660"/>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
        <p:nvSpPr>
          <p:cNvPr id="3" name="Rectangle 2"/>
          <p:cNvSpPr/>
          <p:nvPr/>
        </p:nvSpPr>
        <p:spPr>
          <a:xfrm>
            <a:off x="1066800" y="642918"/>
            <a:ext cx="4343400" cy="50006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sz="2800" dirty="0" smtClean="0"/>
              <a:t>PLANNING BY REVIEWER</a:t>
            </a:r>
            <a:endParaRPr lang="en-US" sz="2800" dirty="0"/>
          </a:p>
        </p:txBody>
      </p:sp>
      <p:sp>
        <p:nvSpPr>
          <p:cNvPr id="6" name="Down Arrow 5"/>
          <p:cNvSpPr/>
          <p:nvPr/>
        </p:nvSpPr>
        <p:spPr>
          <a:xfrm>
            <a:off x="3286116" y="4500570"/>
            <a:ext cx="45719" cy="285752"/>
          </a:xfrm>
          <a:prstGeom prst="down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IN"/>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549</TotalTime>
  <Words>2495</Words>
  <Application>Microsoft Office PowerPoint</Application>
  <PresentationFormat>On-screen Show (4:3)</PresentationFormat>
  <Paragraphs>292</Paragraphs>
  <Slides>31</Slides>
  <Notes>7</Notes>
  <HiddenSlides>0</HiddenSlides>
  <MMClips>0</MMClips>
  <ScaleCrop>false</ScaleCrop>
  <HeadingPairs>
    <vt:vector size="4" baseType="variant">
      <vt:variant>
        <vt:lpstr>Theme</vt:lpstr>
      </vt:variant>
      <vt:variant>
        <vt:i4>1</vt:i4>
      </vt:variant>
      <vt:variant>
        <vt:lpstr>Slide Titles</vt:lpstr>
      </vt:variant>
      <vt:variant>
        <vt:i4>31</vt:i4>
      </vt:variant>
    </vt:vector>
  </HeadingPairs>
  <TitlesOfParts>
    <vt:vector size="32" baseType="lpstr">
      <vt:lpstr>Office Theme</vt:lpstr>
      <vt:lpstr>Peer Review Process</vt:lpstr>
      <vt:lpstr>Slide 2</vt:lpstr>
      <vt:lpstr>Slide 3</vt:lpstr>
      <vt:lpstr>Slide 4</vt:lpstr>
      <vt:lpstr>Slide 5</vt:lpstr>
      <vt:lpstr>Slide 6</vt:lpstr>
      <vt:lpstr>Slide 7</vt:lpstr>
      <vt:lpstr>Slide 8</vt:lpstr>
      <vt:lpstr>Slide 9</vt:lpstr>
      <vt:lpstr>Slide 10</vt:lpstr>
      <vt:lpstr>Slide 11</vt:lpstr>
      <vt:lpstr>Slide 12</vt:lpstr>
      <vt:lpstr>Slide 13</vt:lpstr>
      <vt:lpstr>Slide 14</vt:lpstr>
      <vt:lpstr>Slide 15</vt:lpstr>
      <vt:lpstr>Slide 16</vt:lpstr>
      <vt:lpstr>Slide 17</vt:lpstr>
      <vt:lpstr>Slide 18</vt:lpstr>
      <vt:lpstr>Slide 19</vt:lpstr>
      <vt:lpstr>Slide 20</vt:lpstr>
      <vt:lpstr>Slide 21</vt:lpstr>
      <vt:lpstr>Slide 22</vt:lpstr>
      <vt:lpstr>Slide 23</vt:lpstr>
      <vt:lpstr>Slide 24</vt:lpstr>
      <vt:lpstr>Slide 25</vt:lpstr>
      <vt:lpstr>Slide 26</vt:lpstr>
      <vt:lpstr>Slide 27</vt:lpstr>
      <vt:lpstr>Slide 28</vt:lpstr>
      <vt:lpstr>Slide 29</vt:lpstr>
      <vt:lpstr>Slide 30</vt:lpstr>
      <vt:lpstr>Slide 31</vt:lpstr>
    </vt:vector>
  </TitlesOfParts>
  <Company>Hewlett-Packard Company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Peer Review Process</dc:title>
  <dc:creator>user</dc:creator>
  <cp:lastModifiedBy>priyanshu</cp:lastModifiedBy>
  <cp:revision>81</cp:revision>
  <dcterms:created xsi:type="dcterms:W3CDTF">2017-07-24T04:50:10Z</dcterms:created>
  <dcterms:modified xsi:type="dcterms:W3CDTF">2017-12-22T10:36:00Z</dcterms:modified>
</cp:coreProperties>
</file>

<file path=docProps/thumbnail.jpeg>
</file>