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256" r:id="rId2"/>
    <p:sldId id="276" r:id="rId3"/>
    <p:sldId id="277" r:id="rId4"/>
    <p:sldId id="257" r:id="rId5"/>
    <p:sldId id="258" r:id="rId6"/>
    <p:sldId id="259" r:id="rId7"/>
    <p:sldId id="278" r:id="rId8"/>
    <p:sldId id="260" r:id="rId9"/>
    <p:sldId id="290" r:id="rId10"/>
    <p:sldId id="261" r:id="rId11"/>
    <p:sldId id="262" r:id="rId12"/>
    <p:sldId id="289" r:id="rId13"/>
    <p:sldId id="298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FAB93-88AE-4506-883D-7825F607FE13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837CC-93C1-473F-B65B-69CB1B28A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5562600"/>
            <a:ext cx="4648201" cy="762000"/>
          </a:xfrm>
          <a:solidFill>
            <a:srgbClr val="CC3300">
              <a:alpha val="81961"/>
            </a:srgbClr>
          </a:solidFill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</a:t>
            </a: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13.05.2023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839200" cy="1676400"/>
          </a:xfrm>
        </p:spPr>
        <p:txBody>
          <a:bodyPr>
            <a:noAutofit/>
          </a:bodyPr>
          <a:lstStyle/>
          <a:p>
            <a:r>
              <a:rPr sz="6600" b="1"/>
              <a:t/>
            </a:r>
            <a:br>
              <a:rPr sz="6600" b="1"/>
            </a:br>
            <a:r>
              <a:rPr sz="2400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Outreach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 By </a:t>
            </a:r>
            <a:r>
              <a:rPr sz="2400"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sz="2400"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2400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Directorate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Income Tax(I&amp;CI), Nagpur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2400"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sz="2400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Nagpur Branch of WIRC of </a:t>
            </a:r>
            <a:r>
              <a:rPr sz="2400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ICAI  </a:t>
            </a:r>
            <a:r>
              <a:rPr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557DF1BF-25A0-7405-48BA-1B4F8C22DE27}"/>
              </a:ext>
            </a:extLst>
          </p:cNvPr>
          <p:cNvSpPr txBox="1">
            <a:spLocks/>
          </p:cNvSpPr>
          <p:nvPr/>
        </p:nvSpPr>
        <p:spPr>
          <a:xfrm>
            <a:off x="228600" y="3124200"/>
            <a:ext cx="8839200" cy="243840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>
            <a:normAutofit fontScale="32500" lnSpcReduction="20000"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</a:p>
          <a:p>
            <a:r>
              <a:rPr lang="en-US" sz="1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SFT Compliance</a:t>
            </a:r>
          </a:p>
          <a:p>
            <a:r>
              <a:rPr lang="en-US" sz="1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respect of </a:t>
            </a:r>
            <a:endParaRPr lang="en-US" sz="1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SFT - 16</a:t>
            </a:r>
            <a:endParaRPr lang="en-US" sz="64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86600" y="433965"/>
            <a:ext cx="1752600" cy="639762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b="1">
                <a:solidFill>
                  <a:srgbClr val="C00000"/>
                </a:solidFill>
              </a:rPr>
              <a:t>Contd</a:t>
            </a:r>
            <a:r>
              <a:rPr lang="en-US" b="1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610600" cy="4953000"/>
          </a:xfrm>
          <a:ln>
            <a:solidFill>
              <a:srgbClr val="C00000"/>
            </a:solidFill>
          </a:ln>
        </p:spPr>
        <p:txBody>
          <a:bodyPr/>
          <a:lstStyle/>
          <a:p>
            <a:pPr algn="just">
              <a:buNone/>
            </a:pPr>
            <a:r>
              <a:rPr lang="en-US" dirty="0"/>
              <a:t>    </a:t>
            </a:r>
            <a:r>
              <a:rPr lang="en-US" sz="2400" dirty="0"/>
              <a:t>The above transactions has been categorized under different SFT Codes by DG(System). The SFT which is applicable to bank </a:t>
            </a:r>
            <a:r>
              <a:rPr lang="en-US" sz="2400" dirty="0" smtClean="0"/>
              <a:t>are </a:t>
            </a:r>
            <a:r>
              <a:rPr lang="en-US" sz="2400" dirty="0"/>
              <a:t>as  under: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5989386"/>
              </p:ext>
            </p:extLst>
          </p:nvPr>
        </p:nvGraphicFramePr>
        <p:xfrm>
          <a:off x="609600" y="1981200"/>
          <a:ext cx="8077200" cy="4491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4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057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9110">
                <a:tc>
                  <a:txBody>
                    <a:bodyPr/>
                    <a:lstStyle/>
                    <a:p>
                      <a:r>
                        <a:rPr kumimoji="0" lang="en-US" sz="20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SFT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Nature of transaction &amp; monetary limit of reportability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9110">
                <a:tc>
                  <a:txBody>
                    <a:bodyPr/>
                    <a:lstStyle/>
                    <a:p>
                      <a:r>
                        <a:rPr kumimoji="0" 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SFT - 01</a:t>
                      </a:r>
                      <a:endParaRPr kumimoji="0" 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Purchase of Bank drafts or pay order in cash - &gt; 10 </a:t>
                      </a:r>
                      <a:r>
                        <a:rPr kumimoji="0" lang="en-US" sz="24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lac</a:t>
                      </a:r>
                      <a:r>
                        <a:rPr kumimoji="0"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FY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4869857"/>
                  </a:ext>
                </a:extLst>
              </a:tr>
              <a:tr h="49911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SFT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- 02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Purchase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of pre-paid Instrument in cash - ≥ 10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</a:rPr>
                        <a:t>lac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in a FY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911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SFT - 03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Cash Deposit in Current a/c - 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≥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 50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</a:rPr>
                        <a:t>lac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in a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911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SFT - 04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Cash Deposit in other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than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Current a/c - 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≥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 10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</a:rPr>
                        <a:t>lac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in a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911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SFT - 05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Time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deposit - ≥ 10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</a:rPr>
                        <a:t>lac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in a FY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911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SFT - 06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Payment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of Credit Card Bill - ≥ 10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</a:rPr>
                        <a:t>lac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in a FY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911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SFT - 16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Any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interest Income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9110"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82000" cy="609600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Obligation of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respect of SFT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382000" cy="4876800"/>
          </a:xfrm>
          <a:ln>
            <a:solidFill>
              <a:srgbClr val="C00000"/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000" dirty="0"/>
              <a:t>To furnish a statement in respect of specified financial transaction of Rule 114E in Form No. 61A. </a:t>
            </a:r>
            <a:r>
              <a:rPr lang="en-US" sz="3000" dirty="0">
                <a:solidFill>
                  <a:srgbClr val="FF0000"/>
                </a:solidFill>
              </a:rPr>
              <a:t>{Sec. 285BA(1)}</a:t>
            </a:r>
          </a:p>
          <a:p>
            <a:pPr algn="just"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algn="just"/>
            <a:r>
              <a:rPr lang="en-US" sz="3000" dirty="0"/>
              <a:t>Statement should be error free and filed within time </a:t>
            </a:r>
            <a:endParaRPr lang="en-US" sz="3000" dirty="0" smtClean="0"/>
          </a:p>
          <a:p>
            <a:pPr algn="just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    {</a:t>
            </a:r>
            <a:r>
              <a:rPr lang="en-US" sz="3000" dirty="0">
                <a:solidFill>
                  <a:srgbClr val="FF0000"/>
                </a:solidFill>
              </a:rPr>
              <a:t>Sec. 285BA(2)}</a:t>
            </a:r>
          </a:p>
          <a:p>
            <a:pPr algn="just">
              <a:buNone/>
            </a:pPr>
            <a:endParaRPr lang="en-US" sz="3000" dirty="0"/>
          </a:p>
          <a:p>
            <a:pPr algn="just"/>
            <a:r>
              <a:rPr lang="en-US" sz="3000" dirty="0">
                <a:solidFill>
                  <a:srgbClr val="FF0000"/>
                </a:solidFill>
              </a:rPr>
              <a:t>Due date of filing – On or before 31</a:t>
            </a:r>
            <a:r>
              <a:rPr lang="en-US" sz="3000" baseline="30000" dirty="0">
                <a:solidFill>
                  <a:srgbClr val="FF0000"/>
                </a:solidFill>
              </a:rPr>
              <a:t>st</a:t>
            </a:r>
            <a:r>
              <a:rPr lang="en-US" sz="3000" dirty="0">
                <a:solidFill>
                  <a:srgbClr val="FF0000"/>
                </a:solidFill>
              </a:rPr>
              <a:t> May of following FY</a:t>
            </a:r>
          </a:p>
          <a:p>
            <a:pPr algn="just"/>
            <a:endParaRPr lang="en-US" sz="3000" dirty="0"/>
          </a:p>
          <a:p>
            <a:pPr algn="just"/>
            <a:r>
              <a:rPr lang="en-US" sz="3000" dirty="0"/>
              <a:t>If fails to furnish SFT, the penalty of Rs. 500 or 1000 per day shall be impose {Sec. 271FA}</a:t>
            </a:r>
          </a:p>
          <a:p>
            <a:pPr algn="just">
              <a:buNone/>
            </a:pPr>
            <a:endParaRPr lang="en-US" sz="3000" dirty="0"/>
          </a:p>
          <a:p>
            <a:pPr algn="just"/>
            <a:r>
              <a:rPr lang="en-US" sz="3000" dirty="0"/>
              <a:t>If furnish inaccurate statement then penalty of Rs. 50000 shall be imposed {Sec. 271FAA}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SFT-16 (Interest Income)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610600" cy="4800600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Sub rule 5A of rule 114E specifies that SFT is to be filed in respect of Interest Income.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Information of interest is to be reported for all account/deposit holder where interest exceeds zero per account excluding Jan </a:t>
            </a:r>
            <a:r>
              <a:rPr lang="en-US" dirty="0" err="1"/>
              <a:t>Dhan</a:t>
            </a:r>
            <a:r>
              <a:rPr lang="en-US" dirty="0"/>
              <a:t> Account.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Interest which is exempted from Income-tax viz. PPF, </a:t>
            </a:r>
            <a:r>
              <a:rPr lang="en-US" dirty="0" err="1"/>
              <a:t>Sukanuya</a:t>
            </a:r>
            <a:r>
              <a:rPr lang="en-US" dirty="0"/>
              <a:t> </a:t>
            </a:r>
            <a:r>
              <a:rPr lang="en-US" dirty="0" err="1"/>
              <a:t>Samrudhi</a:t>
            </a:r>
            <a:r>
              <a:rPr lang="en-US" dirty="0"/>
              <a:t> a/c, Foreign Currency Non-resident a/c etc. need not to be reported.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Deduction of 80TTA should not be reduced from gross interest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In case of Minor, Interest should be reported in the name of legal Guardian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Separate report is required to be submitted for each type of a/c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In case of same type of two or more a/</a:t>
            </a:r>
            <a:r>
              <a:rPr lang="en-US" dirty="0" err="1"/>
              <a:t>cs</a:t>
            </a:r>
            <a:r>
              <a:rPr lang="en-US" dirty="0"/>
              <a:t>, interest should be aggregated 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295400"/>
            <a:ext cx="8305800" cy="4724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cap="none" dirty="0" smtClean="0"/>
              <a:t>There is interconnection between Reporting compliance and e-Verification scheme. </a:t>
            </a:r>
          </a:p>
          <a:p>
            <a:pPr algn="just">
              <a:lnSpc>
                <a:spcPct val="150000"/>
              </a:lnSpc>
            </a:pPr>
            <a:r>
              <a:rPr lang="en-US" sz="2800" cap="none" dirty="0" smtClean="0"/>
              <a:t>Correctness of SFT data of primary importance for e-Verification Scheme - 2021</a:t>
            </a:r>
          </a:p>
          <a:p>
            <a:pPr algn="just">
              <a:lnSpc>
                <a:spcPct val="150000"/>
              </a:lnSpc>
            </a:pPr>
            <a:r>
              <a:rPr lang="en-US" sz="2800" cap="none" dirty="0" smtClean="0"/>
              <a:t>SFT compliance coupled with e-Verification achieves the objective of widening and deepening of taxpayer base</a:t>
            </a:r>
          </a:p>
          <a:p>
            <a:pPr algn="just">
              <a:lnSpc>
                <a:spcPct val="150000"/>
              </a:lnSpc>
            </a:pPr>
            <a:r>
              <a:rPr lang="en-US" sz="2800" cap="none" dirty="0" smtClean="0"/>
              <a:t>Prompt response from SFT filers during e-Verification </a:t>
            </a:r>
            <a:r>
              <a:rPr lang="en-US" sz="2800" dirty="0" smtClean="0"/>
              <a:t>is </a:t>
            </a:r>
            <a:r>
              <a:rPr lang="en-US" sz="2800" cap="none" dirty="0" smtClean="0"/>
              <a:t>crucial for success of e-Verification</a:t>
            </a:r>
            <a:endParaRPr lang="en-US" sz="2800" cap="non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7231" y="228600"/>
            <a:ext cx="7773338" cy="8382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Responsibility of RE in e-V scheme</a:t>
            </a:r>
            <a:endParaRPr lang="en-IN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965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100"/>
              <a:t>.</a:t>
            </a:r>
            <a:endParaRPr lang="en-US" sz="1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7772400" cy="228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b="1" dirty="0">
                <a:solidFill>
                  <a:srgbClr val="FFC000"/>
                </a:solidFill>
                <a:latin typeface="French Script MT" pitchFamily="66" charset="0"/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Scheme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19200"/>
            <a:ext cx="7772400" cy="4953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/>
              <a:t> </a:t>
            </a:r>
            <a:r>
              <a:rPr lang="en-US" sz="4000" b="1" dirty="0"/>
              <a:t>PAN Compliance Obligation</a:t>
            </a:r>
          </a:p>
          <a:p>
            <a:pPr>
              <a:buNone/>
            </a:pPr>
            <a:endParaRPr lang="en-US" sz="4000" b="1" dirty="0"/>
          </a:p>
          <a:p>
            <a:pPr algn="just">
              <a:buFont typeface="Wingdings" pitchFamily="2" charset="2"/>
              <a:buChar char="Ø"/>
            </a:pPr>
            <a:r>
              <a:rPr lang="en-US" sz="4000" b="1" dirty="0"/>
              <a:t> Form 61 &amp; </a:t>
            </a:r>
            <a:r>
              <a:rPr lang="en-US" sz="4000" b="1" dirty="0" smtClean="0"/>
              <a:t>Form 61A/SFT </a:t>
            </a:r>
            <a:r>
              <a:rPr lang="en-US" sz="4000" b="1" dirty="0"/>
              <a:t>Compliance </a:t>
            </a:r>
            <a:endParaRPr lang="en-US" sz="4000" b="1" dirty="0" smtClean="0"/>
          </a:p>
          <a:p>
            <a:pPr algn="just">
              <a:buNone/>
            </a:pPr>
            <a:r>
              <a:rPr lang="en-US" sz="4000" b="1" dirty="0" smtClean="0"/>
              <a:t>    by </a:t>
            </a:r>
            <a:r>
              <a:rPr lang="en-US" sz="4000" b="1" dirty="0"/>
              <a:t>Co-op. </a:t>
            </a:r>
            <a:r>
              <a:rPr lang="en-US" sz="4000" b="1" dirty="0" smtClean="0"/>
              <a:t>Banks</a:t>
            </a:r>
            <a:endParaRPr lang="en-US" sz="4000" b="1" dirty="0"/>
          </a:p>
          <a:p>
            <a:pPr>
              <a:buNone/>
            </a:pPr>
            <a:endParaRPr lang="en-US" sz="4000" b="1" dirty="0"/>
          </a:p>
          <a:p>
            <a:pPr>
              <a:buFont typeface="Wingdings" pitchFamily="2" charset="2"/>
              <a:buChar char="Ø"/>
            </a:pPr>
            <a:r>
              <a:rPr lang="en-US" sz="4000" b="1" dirty="0" smtClean="0"/>
              <a:t> </a:t>
            </a:r>
            <a:r>
              <a:rPr lang="en-US" sz="4000" b="1" dirty="0"/>
              <a:t>Reporting of interest Income (SFT-16)</a:t>
            </a:r>
          </a:p>
          <a:p>
            <a:pPr>
              <a:buNone/>
            </a:pPr>
            <a:endParaRPr lang="en-US" sz="4000" b="1" dirty="0" smtClean="0"/>
          </a:p>
          <a:p>
            <a:pPr>
              <a:buFont typeface="Wingdings" pitchFamily="2" charset="2"/>
              <a:buChar char="Ø"/>
            </a:pPr>
            <a:r>
              <a:rPr lang="en-IN" sz="4000" b="1" dirty="0" smtClean="0"/>
              <a:t>Interconnectivity of SFT compliance &amp;</a:t>
            </a:r>
          </a:p>
          <a:p>
            <a:pPr>
              <a:buNone/>
            </a:pPr>
            <a:r>
              <a:rPr lang="en-IN" sz="4000" b="1" dirty="0" smtClean="0"/>
              <a:t>    e-Verification Scheme-2021</a:t>
            </a:r>
            <a:endParaRPr lang="en-US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 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648200"/>
          </a:xfrm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/>
              <a:t>PAN Compliance Obligation</a:t>
            </a:r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en-US" b="1" dirty="0">
                <a:solidFill>
                  <a:srgbClr val="C00000"/>
                </a:solidFill>
              </a:rPr>
              <a:t>On Whom</a:t>
            </a:r>
          </a:p>
          <a:p>
            <a:pPr algn="ctr"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 Person entering into                    Entity connected With the specified                                        the Specified</a:t>
            </a:r>
          </a:p>
          <a:p>
            <a:pPr>
              <a:buNone/>
            </a:pPr>
            <a:r>
              <a:rPr lang="en-US" b="1" dirty="0"/>
              <a:t>Financial Transaction                      Financial Transaction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                                          Rule 114B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534694" y="2094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 flipV="1">
            <a:off x="2362200" y="2743200"/>
            <a:ext cx="2438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00600" y="2743200"/>
            <a:ext cx="2438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4600" y="4419600"/>
            <a:ext cx="2286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 flipV="1">
            <a:off x="4800600" y="4419600"/>
            <a:ext cx="2286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4648994" y="5180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563562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 60 Compliance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34400" cy="4572000"/>
          </a:xfrm>
          <a:ln>
            <a:solidFill>
              <a:srgbClr val="C00000"/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Bookman Old Style" pitchFamily="18" charset="0"/>
              </a:rPr>
              <a:t> Rule 114B Specifies some transactions for which it is  mandatory to provide PAN or Form 60. </a:t>
            </a:r>
          </a:p>
          <a:p>
            <a:pPr algn="just">
              <a:buNone/>
            </a:pPr>
            <a:endParaRPr lang="en-US" dirty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Bookman Old Style" pitchFamily="18" charset="0"/>
              </a:rPr>
              <a:t> The specified transaction related to Bank &amp; SROs are  as below: </a:t>
            </a:r>
          </a:p>
          <a:p>
            <a:pPr algn="just">
              <a:buNone/>
            </a:pPr>
            <a:endParaRPr lang="en-US" dirty="0">
              <a:latin typeface="Bookman Old Style" pitchFamily="18" charset="0"/>
            </a:endParaRPr>
          </a:p>
          <a:p>
            <a:pPr marL="895350" indent="-514350" algn="just">
              <a:buAutoNum type="arabicPeriod"/>
            </a:pPr>
            <a:r>
              <a:rPr lang="en-US" dirty="0">
                <a:latin typeface="Bookman Old Style" pitchFamily="18" charset="0"/>
              </a:rPr>
              <a:t>Opening of Bank A/c or </a:t>
            </a:r>
            <a:r>
              <a:rPr lang="en-US" dirty="0" err="1">
                <a:latin typeface="Bookman Old Style" pitchFamily="18" charset="0"/>
              </a:rPr>
              <a:t>demat</a:t>
            </a:r>
            <a:r>
              <a:rPr lang="en-US" dirty="0">
                <a:latin typeface="Bookman Old Style" pitchFamily="18" charset="0"/>
              </a:rPr>
              <a:t> a/c, </a:t>
            </a:r>
          </a:p>
          <a:p>
            <a:pPr marL="895350" indent="-514350" algn="just">
              <a:buAutoNum type="arabicPeriod"/>
            </a:pPr>
            <a:endParaRPr lang="en-US" dirty="0">
              <a:latin typeface="Bookman Old Style" pitchFamily="18" charset="0"/>
            </a:endParaRPr>
          </a:p>
          <a:p>
            <a:pPr marL="895350" indent="-514350" algn="just">
              <a:buAutoNum type="arabicPeriod"/>
            </a:pPr>
            <a:r>
              <a:rPr lang="en-US" dirty="0">
                <a:latin typeface="Bookman Old Style" pitchFamily="18" charset="0"/>
              </a:rPr>
              <a:t>Issue of credit &amp; Debit Card</a:t>
            </a:r>
          </a:p>
          <a:p>
            <a:pPr marL="895350" indent="-514350" algn="just">
              <a:buAutoNum type="arabicPeriod"/>
            </a:pPr>
            <a:endParaRPr lang="en-US" dirty="0">
              <a:latin typeface="Bookman Old Style" pitchFamily="18" charset="0"/>
            </a:endParaRPr>
          </a:p>
          <a:p>
            <a:pPr marL="895350" indent="-514350" algn="just">
              <a:buAutoNum type="arabicPeriod"/>
            </a:pPr>
            <a:r>
              <a:rPr lang="en-US" dirty="0">
                <a:latin typeface="Bookman Old Style" pitchFamily="18" charset="0"/>
              </a:rPr>
              <a:t>Cash Deposit, purchase of Bank Draft/pay order or banker’s </a:t>
            </a:r>
            <a:r>
              <a:rPr lang="en-US" dirty="0" err="1">
                <a:latin typeface="Bookman Old Style" pitchFamily="18" charset="0"/>
              </a:rPr>
              <a:t>cheque</a:t>
            </a:r>
            <a:r>
              <a:rPr lang="en-US" dirty="0">
                <a:latin typeface="Bookman Old Style" pitchFamily="18" charset="0"/>
              </a:rPr>
              <a:t> exceeding 50K in a single day</a:t>
            </a:r>
          </a:p>
          <a:p>
            <a:pPr marL="895350" indent="-514350" algn="just">
              <a:buAutoNum type="arabicPeriod"/>
            </a:pPr>
            <a:endParaRPr lang="en-US" dirty="0">
              <a:latin typeface="Bookman Old Style" pitchFamily="18" charset="0"/>
            </a:endParaRPr>
          </a:p>
          <a:p>
            <a:pPr marL="895350" indent="-514350" algn="just">
              <a:buAutoNum type="arabicPeriod"/>
            </a:pPr>
            <a:r>
              <a:rPr lang="en-US" dirty="0">
                <a:latin typeface="Bookman Old Style" pitchFamily="18" charset="0"/>
              </a:rPr>
              <a:t>Time deposit exceeding 50K or aggregating to 5 </a:t>
            </a:r>
            <a:r>
              <a:rPr lang="en-US" dirty="0" err="1">
                <a:latin typeface="Bookman Old Style" pitchFamily="18" charset="0"/>
              </a:rPr>
              <a:t>lac</a:t>
            </a:r>
            <a:r>
              <a:rPr lang="en-US" dirty="0">
                <a:latin typeface="Bookman Old Style" pitchFamily="18" charset="0"/>
              </a:rPr>
              <a:t> during a FY </a:t>
            </a:r>
          </a:p>
          <a:p>
            <a:pPr marL="895350" indent="-514350" algn="just">
              <a:buAutoNum type="arabicPeriod"/>
            </a:pPr>
            <a:endParaRPr lang="en-US" dirty="0">
              <a:latin typeface="Bookman Old Style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020762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ctr"/>
            <a:r>
              <a:rPr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Obligation of Person who enter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Specified</a:t>
            </a:r>
            <a:r>
              <a:rPr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Transaction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13556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2800" dirty="0"/>
              <a:t>To quote PAN in all documents pertaining to such transactions. </a:t>
            </a:r>
            <a:r>
              <a:rPr lang="en-US" sz="2800" dirty="0">
                <a:solidFill>
                  <a:srgbClr val="FF0000"/>
                </a:solidFill>
              </a:rPr>
              <a:t>{Sec. 139A(1)(vii)}</a:t>
            </a:r>
          </a:p>
          <a:p>
            <a:pPr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If PAN is not available, make a declaration in Form No.60 giving therein the particulars of such transaction. </a:t>
            </a:r>
          </a:p>
          <a:p>
            <a:pPr algn="just">
              <a:buNone/>
            </a:pPr>
            <a:r>
              <a:rPr lang="en-US" sz="2800" dirty="0">
                <a:solidFill>
                  <a:srgbClr val="FF0000"/>
                </a:solidFill>
              </a:rPr>
              <a:t>    (2</a:t>
            </a:r>
            <a:r>
              <a:rPr lang="en-US" sz="2800" baseline="30000" dirty="0">
                <a:solidFill>
                  <a:srgbClr val="FF0000"/>
                </a:solidFill>
              </a:rPr>
              <a:t>nd</a:t>
            </a:r>
            <a:r>
              <a:rPr lang="en-US" sz="2800" dirty="0">
                <a:solidFill>
                  <a:srgbClr val="FF0000"/>
                </a:solidFill>
              </a:rPr>
              <a:t> Proviso to Rule 114B)</a:t>
            </a:r>
          </a:p>
          <a:p>
            <a:pPr algn="just">
              <a:buNone/>
            </a:pPr>
            <a:endParaRPr lang="en-US" sz="2800" i="1" dirty="0"/>
          </a:p>
          <a:p>
            <a:pPr algn="just"/>
            <a:r>
              <a:rPr lang="en-US" sz="2800" dirty="0"/>
              <a:t>If fail to do so, he/she shall be liable for Penalty of </a:t>
            </a:r>
            <a:r>
              <a:rPr lang="en-US" sz="2800" dirty="0">
                <a:solidFill>
                  <a:srgbClr val="FF0000"/>
                </a:solidFill>
              </a:rPr>
              <a:t>Rs. 10,000/-</a:t>
            </a:r>
            <a:r>
              <a:rPr lang="en-US" sz="2800" dirty="0"/>
              <a:t> for each default u/s  </a:t>
            </a:r>
            <a:r>
              <a:rPr lang="en-US" sz="2800" dirty="0">
                <a:solidFill>
                  <a:srgbClr val="FF0000"/>
                </a:solidFill>
              </a:rPr>
              <a:t>272B(2/2A) </a:t>
            </a:r>
            <a:r>
              <a:rPr lang="en-US" sz="2800" dirty="0"/>
              <a:t>of the Income-tax Act. 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ctr"/>
            <a:r>
              <a:rPr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Obligation </a:t>
            </a:r>
            <a:r>
              <a:rPr sz="32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sz="3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 </a:t>
            </a:r>
            <a:r>
              <a:rPr sz="32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pecified</a:t>
            </a:r>
            <a:r>
              <a:rPr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Transaction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763000" cy="5029200"/>
          </a:xfrm>
          <a:ln>
            <a:solidFill>
              <a:srgbClr val="C00000"/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300" dirty="0"/>
              <a:t>To ensure that the PAN has been duly quoted in that document(s) pertaining to specified transaction </a:t>
            </a:r>
            <a:r>
              <a:rPr lang="en-US" sz="3300" dirty="0">
                <a:solidFill>
                  <a:srgbClr val="FF0000"/>
                </a:solidFill>
              </a:rPr>
              <a:t>{Sec. 139A(6)}</a:t>
            </a:r>
          </a:p>
          <a:p>
            <a:pPr algn="just"/>
            <a:endParaRPr lang="en-US" sz="3300" dirty="0"/>
          </a:p>
          <a:p>
            <a:pPr algn="just"/>
            <a:r>
              <a:rPr lang="en-US" sz="3300" dirty="0"/>
              <a:t> To ensure after verification that PAN or particulars of Form 60 has been duly finished. </a:t>
            </a:r>
            <a:r>
              <a:rPr lang="en-US" sz="3300" dirty="0">
                <a:solidFill>
                  <a:srgbClr val="FF0000"/>
                </a:solidFill>
              </a:rPr>
              <a:t>(Rule 114C)</a:t>
            </a:r>
          </a:p>
          <a:p>
            <a:pPr algn="just"/>
            <a:endParaRPr lang="en-US" sz="3300" dirty="0"/>
          </a:p>
          <a:p>
            <a:pPr algn="just"/>
            <a:r>
              <a:rPr lang="en-US" sz="3300" dirty="0"/>
              <a:t>Furnish a statement in Form No. 61 containing particulars of declaration of Form 60  </a:t>
            </a:r>
            <a:r>
              <a:rPr lang="en-US" sz="3300" dirty="0">
                <a:solidFill>
                  <a:srgbClr val="FF0000"/>
                </a:solidFill>
              </a:rPr>
              <a:t>(Rule 114D)</a:t>
            </a:r>
          </a:p>
          <a:p>
            <a:pPr algn="just"/>
            <a:endParaRPr lang="en-US" sz="3300" dirty="0"/>
          </a:p>
          <a:p>
            <a:pPr algn="just"/>
            <a:r>
              <a:rPr lang="en-US" sz="3300" dirty="0"/>
              <a:t>Retain Form 60 for a period of 6 Years</a:t>
            </a:r>
          </a:p>
          <a:p>
            <a:pPr algn="just"/>
            <a:endParaRPr lang="en-US" sz="3300" dirty="0"/>
          </a:p>
          <a:p>
            <a:pPr algn="just"/>
            <a:r>
              <a:rPr lang="en-US" sz="3300" dirty="0"/>
              <a:t> If fails to comply with section 139A(6), penalty of </a:t>
            </a:r>
            <a:r>
              <a:rPr lang="en-US" sz="3300" dirty="0">
                <a:solidFill>
                  <a:srgbClr val="FF0000"/>
                </a:solidFill>
              </a:rPr>
              <a:t>Rs. 10,000 </a:t>
            </a:r>
            <a:r>
              <a:rPr lang="en-US" sz="3300" dirty="0"/>
              <a:t>shall be imposed </a:t>
            </a:r>
            <a:r>
              <a:rPr lang="en-US" sz="3300" dirty="0">
                <a:solidFill>
                  <a:srgbClr val="FF0000"/>
                </a:solidFill>
              </a:rPr>
              <a:t>u/s 272B(2B). </a:t>
            </a:r>
          </a:p>
          <a:p>
            <a:pPr algn="just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0" y="274638"/>
            <a:ext cx="1676400" cy="715962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Contd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229600" cy="4572000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/>
              <a:t>Due Date of filing of Form 61:</a:t>
            </a:r>
          </a:p>
          <a:p>
            <a:pPr>
              <a:buNone/>
            </a:pPr>
            <a:endParaRPr lang="en-US" sz="3600" dirty="0"/>
          </a:p>
          <a:p>
            <a:pPr algn="just">
              <a:buNone/>
            </a:pPr>
            <a:r>
              <a:rPr lang="en-US" sz="3600" dirty="0" err="1"/>
              <a:t>i</a:t>
            </a:r>
            <a:r>
              <a:rPr lang="en-US" sz="3600" dirty="0"/>
              <a:t>) </a:t>
            </a:r>
            <a:r>
              <a:rPr lang="en-US" sz="3600" u="sng" dirty="0">
                <a:solidFill>
                  <a:srgbClr val="FF0000"/>
                </a:solidFill>
              </a:rPr>
              <a:t>31</a:t>
            </a:r>
            <a:r>
              <a:rPr lang="en-US" sz="3600" u="sng" baseline="30000" dirty="0">
                <a:solidFill>
                  <a:srgbClr val="FF0000"/>
                </a:solidFill>
              </a:rPr>
              <a:t>st</a:t>
            </a:r>
            <a:r>
              <a:rPr lang="en-US" sz="3600" u="sng" dirty="0">
                <a:solidFill>
                  <a:srgbClr val="FF0000"/>
                </a:solidFill>
              </a:rPr>
              <a:t> of October</a:t>
            </a:r>
            <a:r>
              <a:rPr lang="en-US" sz="3600" dirty="0">
                <a:solidFill>
                  <a:srgbClr val="FF0000"/>
                </a:solidFill>
              </a:rPr>
              <a:t>: </a:t>
            </a:r>
            <a:r>
              <a:rPr lang="en-US" sz="3600" dirty="0"/>
              <a:t> Where the declaration in </a:t>
            </a:r>
            <a:r>
              <a:rPr lang="en-US" sz="3600" dirty="0" smtClean="0"/>
              <a:t>form 60 received by 30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September. </a:t>
            </a:r>
            <a:endParaRPr lang="en-US" sz="3600" dirty="0"/>
          </a:p>
          <a:p>
            <a:pPr algn="just">
              <a:buNone/>
            </a:pPr>
            <a:endParaRPr lang="en-US" sz="3600" dirty="0"/>
          </a:p>
          <a:p>
            <a:pPr algn="just">
              <a:buNone/>
            </a:pPr>
            <a:r>
              <a:rPr lang="en-US" sz="3600" dirty="0"/>
              <a:t>ii) </a:t>
            </a:r>
            <a:r>
              <a:rPr lang="en-US" sz="3600" u="sng" dirty="0">
                <a:solidFill>
                  <a:srgbClr val="FF0000"/>
                </a:solidFill>
              </a:rPr>
              <a:t>30</a:t>
            </a:r>
            <a:r>
              <a:rPr lang="en-US" sz="3600" u="sng" baseline="30000" dirty="0">
                <a:solidFill>
                  <a:srgbClr val="FF0000"/>
                </a:solidFill>
              </a:rPr>
              <a:t>th</a:t>
            </a:r>
            <a:r>
              <a:rPr lang="en-US" sz="3600" u="sng" dirty="0">
                <a:solidFill>
                  <a:srgbClr val="FF0000"/>
                </a:solidFill>
              </a:rPr>
              <a:t>  of April</a:t>
            </a:r>
            <a:r>
              <a:rPr lang="en-US" sz="3600" dirty="0">
                <a:solidFill>
                  <a:srgbClr val="FF0000"/>
                </a:solidFill>
              </a:rPr>
              <a:t>:  </a:t>
            </a:r>
            <a:r>
              <a:rPr lang="en-US" sz="3600" dirty="0"/>
              <a:t>Where the declaration in form 60 received by 31</a:t>
            </a:r>
            <a:r>
              <a:rPr lang="en-US" sz="3600" baseline="30000" dirty="0"/>
              <a:t>st</a:t>
            </a:r>
            <a:r>
              <a:rPr lang="en-US" sz="3600" dirty="0"/>
              <a:t> March. 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b="1" dirty="0">
                <a:solidFill>
                  <a:srgbClr val="C00000"/>
                </a:solidFill>
              </a:rPr>
              <a:t>SFT Compli</a:t>
            </a: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b="1" dirty="0">
                <a:solidFill>
                  <a:srgbClr val="C00000"/>
                </a:solidFill>
              </a:rPr>
              <a:t>nce (Form 61A)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86800" cy="5029200"/>
          </a:xfrm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1600" dirty="0"/>
              <a:t>     </a:t>
            </a:r>
            <a:r>
              <a:rPr lang="en-US" sz="2400" dirty="0"/>
              <a:t>Rule 114E specify some transactions for which SFTs are to be filed in Form 61A. The transactions for which SFT(s) have to be filed by Bank &amp; SRO are as below:</a:t>
            </a:r>
          </a:p>
          <a:p>
            <a:pPr algn="just">
              <a:buNone/>
            </a:pPr>
            <a:endParaRPr lang="en-US" sz="2400" dirty="0"/>
          </a:p>
          <a:p>
            <a:pPr marL="571500" indent="-571500" algn="just">
              <a:buAutoNum type="romanLcParenR"/>
            </a:pPr>
            <a:r>
              <a:rPr lang="en-US" sz="2400" dirty="0"/>
              <a:t>Purchase of bank, drafts, Pay orders or banker's </a:t>
            </a:r>
            <a:r>
              <a:rPr lang="en-US" sz="2400" dirty="0" err="1"/>
              <a:t>cheque</a:t>
            </a:r>
            <a:r>
              <a:rPr lang="en-US" sz="2400" dirty="0"/>
              <a:t> &amp; pre-paid instruments in cash an amount aggregating to 10 </a:t>
            </a:r>
            <a:r>
              <a:rPr lang="en-US" sz="2400" dirty="0" err="1"/>
              <a:t>lac</a:t>
            </a:r>
            <a:r>
              <a:rPr lang="en-US" sz="2400" dirty="0"/>
              <a:t> rupees or more in a FY. </a:t>
            </a:r>
          </a:p>
          <a:p>
            <a:pPr marL="571500" indent="-571500" algn="just">
              <a:buAutoNum type="romanLcParenR"/>
            </a:pPr>
            <a:endParaRPr lang="en-US" sz="1000" dirty="0"/>
          </a:p>
          <a:p>
            <a:pPr marL="571500" indent="-571500" algn="just">
              <a:buAutoNum type="romanLcParenR" startAt="2"/>
            </a:pPr>
            <a:r>
              <a:rPr lang="en-US" sz="2400" dirty="0"/>
              <a:t>Cash deposits or cash withdrawal aggregating to 50 </a:t>
            </a:r>
            <a:r>
              <a:rPr lang="en-US" sz="2400" dirty="0" err="1"/>
              <a:t>lac</a:t>
            </a:r>
            <a:r>
              <a:rPr lang="en-US" sz="2400" dirty="0"/>
              <a:t> rupees or  more for current a/c &amp; 10 </a:t>
            </a:r>
            <a:r>
              <a:rPr lang="en-US" sz="2400" dirty="0" err="1"/>
              <a:t>lac</a:t>
            </a:r>
            <a:r>
              <a:rPr lang="en-US" sz="2400" dirty="0"/>
              <a:t> for other than current a/c in a financial year in one or more current a/cs. </a:t>
            </a:r>
          </a:p>
          <a:p>
            <a:pPr marL="571500" indent="-571500" algn="just">
              <a:buAutoNum type="romanLcParenR" startAt="2"/>
            </a:pPr>
            <a:endParaRPr lang="en-US" sz="1600" dirty="0"/>
          </a:p>
          <a:p>
            <a:pPr marL="571500" indent="-571500" algn="just">
              <a:buAutoNum type="romanLcParenR" startAt="3"/>
            </a:pPr>
            <a:r>
              <a:rPr lang="en-US" sz="2400" dirty="0"/>
              <a:t>TD of a person aggregating to 10 </a:t>
            </a:r>
            <a:r>
              <a:rPr lang="en-US" sz="2400" dirty="0" err="1"/>
              <a:t>lakh</a:t>
            </a:r>
            <a:r>
              <a:rPr lang="en-US" sz="2400" dirty="0"/>
              <a:t> rupees or more in a  financial year of a person.</a:t>
            </a:r>
          </a:p>
          <a:p>
            <a:pPr marL="571500" indent="-571500" algn="just">
              <a:buAutoNum type="romanLcParenR" startAt="3"/>
            </a:pP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b="1" dirty="0">
                <a:solidFill>
                  <a:srgbClr val="C00000"/>
                </a:solidFill>
              </a:rPr>
              <a:t>SFT Compli</a:t>
            </a: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b="1" dirty="0">
                <a:solidFill>
                  <a:srgbClr val="C00000"/>
                </a:solidFill>
              </a:rPr>
              <a:t>nce (Form 61A)</a:t>
            </a:r>
            <a:r>
              <a:rPr lang="en-US" b="1" dirty="0">
                <a:solidFill>
                  <a:srgbClr val="C00000"/>
                </a:solidFill>
              </a:rPr>
              <a:t>… Cont’d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86800" cy="5029200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400" dirty="0"/>
              <a:t>     </a:t>
            </a:r>
            <a:r>
              <a:rPr lang="en-US" sz="3200" dirty="0"/>
              <a:t>Rule 114E specify some transactions for which SFTs are to be filed in Form 61A. The transactions for which SFT(s) have to be filed by Bank </a:t>
            </a:r>
            <a:r>
              <a:rPr lang="en-US" sz="3200" dirty="0" smtClean="0"/>
              <a:t>are </a:t>
            </a:r>
            <a:r>
              <a:rPr lang="en-US" sz="3200" dirty="0"/>
              <a:t>as below:</a:t>
            </a:r>
          </a:p>
          <a:p>
            <a:pPr marL="514350" indent="-514350" algn="just">
              <a:lnSpc>
                <a:spcPct val="150000"/>
              </a:lnSpc>
              <a:buAutoNum type="romanLcParenBoth" startAt="4"/>
            </a:pPr>
            <a:r>
              <a:rPr lang="en-US" sz="3600" dirty="0"/>
              <a:t>Payment of Credit card more than 10 lac in a FY</a:t>
            </a:r>
          </a:p>
          <a:p>
            <a:pPr marL="514350" indent="-514350" algn="just">
              <a:lnSpc>
                <a:spcPct val="150000"/>
              </a:lnSpc>
              <a:buAutoNum type="romanLcParenBoth" startAt="4"/>
            </a:pPr>
            <a:r>
              <a:rPr lang="en-US" sz="3600" dirty="0"/>
              <a:t>Interest </a:t>
            </a:r>
            <a:r>
              <a:rPr lang="en-US" sz="3600" dirty="0" smtClean="0"/>
              <a:t>paid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201668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1204</TotalTime>
  <Words>969</Words>
  <Application>Microsoft Office PowerPoint</Application>
  <PresentationFormat>On-screen Show (4:3)</PresentationFormat>
  <Paragraphs>120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 Outreach Programme By  Directorate of Income Tax(I&amp;CI), Nagpur  in collaboration with  Nagpur Branch of WIRC of ICAI   </vt:lpstr>
      <vt:lpstr>Scheme of Presentation</vt:lpstr>
      <vt:lpstr>PAN Compliance</vt:lpstr>
      <vt:lpstr>Form 60 Compliance</vt:lpstr>
      <vt:lpstr>Obligation of Person who enters into Specified Transactions</vt:lpstr>
      <vt:lpstr>Obligation of Bank in respect of  Specified Transaction</vt:lpstr>
      <vt:lpstr>Contd…</vt:lpstr>
      <vt:lpstr>SFT Compliance (Form 61A)</vt:lpstr>
      <vt:lpstr>SFT Compliance (Form 61A)… Cont’d</vt:lpstr>
      <vt:lpstr>Contd…</vt:lpstr>
      <vt:lpstr>   Obligation of Bank in respect of SFT</vt:lpstr>
      <vt:lpstr>SFT-16 (Interest Income) </vt:lpstr>
      <vt:lpstr>Responsibility of RE in e-V scheme</vt:lpstr>
      <vt:lpstr>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DIT I and CI</dc:creator>
  <cp:lastModifiedBy>hp</cp:lastModifiedBy>
  <cp:revision>199</cp:revision>
  <dcterms:created xsi:type="dcterms:W3CDTF">2006-08-16T00:00:00Z</dcterms:created>
  <dcterms:modified xsi:type="dcterms:W3CDTF">2023-05-12T12:20:26Z</dcterms:modified>
</cp:coreProperties>
</file>