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5"/>
  </p:notesMasterIdLst>
  <p:sldIdLst>
    <p:sldId id="304" r:id="rId5"/>
    <p:sldId id="314" r:id="rId6"/>
    <p:sldId id="308" r:id="rId7"/>
    <p:sldId id="300" r:id="rId8"/>
    <p:sldId id="303" r:id="rId9"/>
    <p:sldId id="318" r:id="rId10"/>
    <p:sldId id="320" r:id="rId11"/>
    <p:sldId id="299" r:id="rId12"/>
    <p:sldId id="319" r:id="rId13"/>
    <p:sldId id="305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50" autoAdjust="0"/>
  </p:normalViewPr>
  <p:slideViewPr>
    <p:cSldViewPr snapToGrid="0">
      <p:cViewPr>
        <p:scale>
          <a:sx n="60" d="100"/>
          <a:sy n="60" d="100"/>
        </p:scale>
        <p:origin x="840" y="44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8/10/relationships/authors" Target="author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771A-4594-82A0-C89B5BF823AD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71A-4594-82A0-C89B5BF823AD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771A-4594-82A0-C89B5BF823AD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accent4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71A-4594-82A0-C89B5BF823AD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71A-4594-82A0-C89B5BF823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1C3-4779-B61E-0C2A0834FDDD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21C3-4779-B61E-0C2A0834FDDD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 w="19050">
                <a:solidFill>
                  <a:schemeClr val="accent4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21C3-4779-B61E-0C2A0834FDDD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21C3-4779-B61E-0C2A0834FDDD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C3-4779-B61E-0C2A0834FD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752D-4CDD-9674-82BA09E56419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solidFill>
                  <a:schemeClr val="accent4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52D-4CDD-9674-82BA09E56419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752D-4CDD-9674-82BA09E56419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52D-4CDD-9674-82BA09E56419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52D-4CDD-9674-82BA09E564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  <a:ln w="19050">
                <a:solidFill>
                  <a:schemeClr val="accent4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27A9-4B1F-8F71-37D96CFC509A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27A9-4B1F-8F71-37D96CFC509A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7A9-4B1F-8F71-37D96CFC509A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  <a:ln w="19050">
                <a:solidFill>
                  <a:schemeClr val="accen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27A9-4B1F-8F71-37D96CFC509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7A9-4B1F-8F71-37D96CFC50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8/6/2022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corporatefinanceinstitute.com/resources/careers/how-to/financial-analyst-guide-trifecta/" TargetMode="External"/><Relationship Id="rId2" Type="http://schemas.openxmlformats.org/officeDocument/2006/relationships/hyperlink" Target="https://corporatefinanceinstitute.com/resources/knowledge/finance/growth-capex/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corporatefinanceinstitute.com/resources/templates/valuation-templates/debt-equity-ratio-formula/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9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svg"/><Relationship Id="rId7" Type="http://schemas.openxmlformats.org/officeDocument/2006/relationships/image" Target="../media/image7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.png"/><Relationship Id="rId5" Type="http://schemas.openxmlformats.org/officeDocument/2006/relationships/image" Target="../media/image5.svg"/><Relationship Id="rId4" Type="http://schemas.openxmlformats.org/officeDocument/2006/relationships/image" Target="../media/image4.png"/><Relationship Id="rId9" Type="http://schemas.openxmlformats.org/officeDocument/2006/relationships/hyperlink" Target="https://corporatefinanceinstitute.com/resources/templates/financial-modeling-templates/income-statement-template/" TargetMode="Externa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>
            <a:normAutofit fontScale="90000"/>
          </a:bodyPr>
          <a:lstStyle/>
          <a:p>
            <a:r>
              <a:rPr lang="en-US" sz="4000" dirty="0"/>
              <a:t>PROJECT REPORT</a:t>
            </a:r>
            <a:br>
              <a:rPr lang="en-US" sz="3600" dirty="0"/>
            </a:br>
            <a:r>
              <a:rPr lang="en-US" sz="3600" dirty="0"/>
              <a:t>a BANKER’S PERSPECTIVE</a:t>
            </a:r>
            <a:endParaRPr lang="en-US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CA Neha </a:t>
            </a:r>
            <a:r>
              <a:rPr lang="en-US" dirty="0" err="1"/>
              <a:t>Zade</a:t>
            </a:r>
            <a:r>
              <a:rPr lang="en-US" dirty="0"/>
              <a:t> Kandalkar</a:t>
            </a:r>
          </a:p>
          <a:p>
            <a:r>
              <a:rPr lang="en-US" dirty="0"/>
              <a:t>Sr Credit Manager, Punjab National Bank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 for your time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/>
          <a:p>
            <a:endParaRPr lang="en-US" dirty="0"/>
          </a:p>
          <a:p>
            <a:r>
              <a:rPr lang="en-US" dirty="0"/>
              <a:t>CA Neha </a:t>
            </a:r>
            <a:r>
              <a:rPr lang="en-US" dirty="0" err="1"/>
              <a:t>Zade</a:t>
            </a:r>
            <a:r>
              <a:rPr lang="en-US" dirty="0"/>
              <a:t> Kandalkar</a:t>
            </a:r>
          </a:p>
          <a:p>
            <a:r>
              <a:rPr lang="en-US" dirty="0"/>
              <a:t>nhea.zade@gmail.com</a:t>
            </a:r>
          </a:p>
          <a:p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42D8F5-6E48-4FFF-A481-069167580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01650"/>
            <a:ext cx="4114800" cy="1325563"/>
          </a:xfrm>
        </p:spPr>
        <p:txBody>
          <a:bodyPr>
            <a:normAutofit/>
          </a:bodyPr>
          <a:lstStyle/>
          <a:p>
            <a:r>
              <a:rPr lang="en-ZA" dirty="0"/>
              <a:t>The Definition 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490790"/>
            <a:ext cx="4648200" cy="4676094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Project finance is the financial analysis of the complete life-cycle of a project. 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Typically, a cost-benefit analysis is used to determine if the economic benefits of a project are larger than the economic costs. 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 analysis is particularly important for long-term projects of </a:t>
            </a:r>
            <a:r>
              <a:rPr lang="en-IN" sz="1800" u="sng" dirty="0">
                <a:solidFill>
                  <a:srgbClr val="3271D2"/>
                </a:solidFill>
                <a:effectLst/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growth CAPEX</a:t>
            </a: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The first step of the analysis is to determine the </a:t>
            </a:r>
            <a:r>
              <a:rPr lang="en-IN" sz="1800" u="sng" dirty="0">
                <a:solidFill>
                  <a:srgbClr val="3271D2"/>
                </a:solidFill>
                <a:effectLst/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3"/>
              </a:rPr>
              <a:t>financial structure,</a:t>
            </a: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a mixture of </a:t>
            </a:r>
            <a:r>
              <a:rPr lang="en-IN" sz="1800" u="sng" dirty="0">
                <a:solidFill>
                  <a:srgbClr val="3271D2"/>
                </a:solidFill>
                <a:effectLst/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4"/>
              </a:rPr>
              <a:t>debt and equity</a:t>
            </a: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that will be used to finance the project. </a:t>
            </a: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988" name="Footer Placeholder 4">
            <a:extLst>
              <a:ext uri="{FF2B5EF4-FFF2-40B4-BE49-F238E27FC236}">
                <a16:creationId xmlns:a16="http://schemas.microsoft.com/office/drawing/2014/main" id="{913B4A80-6C83-FB4C-8D49-B81A9804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n-ZA" dirty="0"/>
              <a:t>Pitch deck title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625" y="-156888"/>
            <a:ext cx="10515600" cy="1325563"/>
          </a:xfrm>
        </p:spPr>
        <p:txBody>
          <a:bodyPr>
            <a:normAutofit/>
          </a:bodyPr>
          <a:lstStyle/>
          <a:p>
            <a:r>
              <a:rPr lang="en-US" sz="2800" dirty="0"/>
              <a:t>CORPORATE FINANCING VS PROJECT FINANCING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5560" y="872227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CORPORATE FINANCING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05560" y="1236204"/>
            <a:ext cx="4334460" cy="2858383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Sponsors use all the assets and cash flows from the existing firm to guarantee additional credit provided by lenders</a:t>
            </a:r>
          </a:p>
          <a:p>
            <a:endParaRPr lang="en-IN" sz="1800" dirty="0">
              <a:solidFill>
                <a:srgbClr val="57595D"/>
              </a:solidFill>
              <a:latin typeface="Segoe UI" panose="020B0502040204020203" pitchFamily="34" charset="0"/>
            </a:endParaRPr>
          </a:p>
          <a:p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If the project is not successful, then all the remaining assets and cash flows can serve as a source of repayment</a:t>
            </a:r>
            <a:endParaRPr lang="en-IN" sz="1800" dirty="0">
              <a:solidFill>
                <a:srgbClr val="57595D"/>
              </a:solidFill>
              <a:latin typeface="Segoe UI" panose="020B0502040204020203" pitchFamily="34" charset="0"/>
            </a:endParaRPr>
          </a:p>
          <a:p>
            <a:endParaRPr lang="en-US" dirty="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42B0A734-B5BB-42C2-946F-EC7ABE90A2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953000" y="888025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PROJECT FINANCING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6833B00A-55B6-4D4D-AE3C-CFF37D65FA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940020" y="1278910"/>
            <a:ext cx="4334460" cy="2607672"/>
          </a:xfrm>
        </p:spPr>
        <p:txBody>
          <a:bodyPr>
            <a:normAutofit/>
          </a:bodyPr>
          <a:lstStyle/>
          <a:p>
            <a:r>
              <a:rPr lang="en-IN" sz="1800" dirty="0">
                <a:solidFill>
                  <a:srgbClr val="57595D"/>
                </a:solidFill>
                <a:latin typeface="Segoe UI" panose="020B0502040204020203" pitchFamily="34" charset="0"/>
                <a:ea typeface="Calibri" panose="020F0502020204030204" pitchFamily="34" charset="0"/>
              </a:rPr>
              <a:t>T</a:t>
            </a: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he new project and the existing firm live two separate lives.</a:t>
            </a:r>
            <a:r>
              <a:rPr lang="en-IN" sz="1600" dirty="0">
                <a:solidFill>
                  <a:srgbClr val="57595D"/>
                </a:solidFill>
                <a:latin typeface="Segoe UI" panose="020B0502040204020203" pitchFamily="34" charset="0"/>
                <a:ea typeface="Calibri" panose="020F0502020204030204" pitchFamily="34" charset="0"/>
              </a:rPr>
              <a:t> </a:t>
            </a:r>
          </a:p>
          <a:p>
            <a:endParaRPr lang="en-IN" sz="1600" dirty="0">
              <a:solidFill>
                <a:srgbClr val="57595D"/>
              </a:solidFill>
              <a:effectLst/>
              <a:latin typeface="Segoe UI" panose="020B0502040204020203" pitchFamily="34" charset="0"/>
              <a:ea typeface="Calibri" panose="020F0502020204030204" pitchFamily="34" charset="0"/>
            </a:endParaRPr>
          </a:p>
          <a:p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If the project is not successful, project creditors have no (or very limited) claim on the sponsoring firm’s assets and cash flows</a:t>
            </a:r>
            <a:endParaRPr lang="en-IN" sz="1600" dirty="0">
              <a:solidFill>
                <a:srgbClr val="57595D"/>
              </a:solidFill>
              <a:effectLst/>
              <a:latin typeface="Segoe UI" panose="020B0502040204020203" pitchFamily="34" charset="0"/>
              <a:ea typeface="Calibri" panose="020F0502020204030204" pitchFamily="34" charset="0"/>
            </a:endParaRPr>
          </a:p>
          <a:p>
            <a:endParaRPr lang="en-IN" sz="1600" dirty="0">
              <a:solidFill>
                <a:srgbClr val="57595D"/>
              </a:solidFill>
              <a:latin typeface="Segoe UI" panose="020B0502040204020203" pitchFamily="34" charset="0"/>
            </a:endParaRPr>
          </a:p>
          <a:p>
            <a:endParaRPr lang="en-IN" sz="1600" dirty="0">
              <a:solidFill>
                <a:srgbClr val="57595D"/>
              </a:solidFill>
              <a:latin typeface="Segoe UI" panose="020B0502040204020203" pitchFamily="34" charset="0"/>
            </a:endParaRPr>
          </a:p>
          <a:p>
            <a:endParaRPr lang="en-US" sz="1200" dirty="0"/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5792825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5792825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20" name="Picture 19" descr="project finance vs. corporate finance">
            <a:extLst>
              <a:ext uri="{FF2B5EF4-FFF2-40B4-BE49-F238E27FC236}">
                <a16:creationId xmlns:a16="http://schemas.microsoft.com/office/drawing/2014/main" id="{E24617EB-D28B-74B9-45D1-C078144AB4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491" y="3356881"/>
            <a:ext cx="8782989" cy="350111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2652D5-79D1-472D-A29A-E1E6F1C209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470" y="518869"/>
            <a:ext cx="10515600" cy="1325563"/>
          </a:xfrm>
        </p:spPr>
        <p:txBody>
          <a:bodyPr>
            <a:normAutofit/>
          </a:bodyPr>
          <a:lstStyle/>
          <a:p>
            <a:r>
              <a:rPr lang="en-IN" sz="3200" dirty="0">
                <a:solidFill>
                  <a:srgbClr val="132E57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Sponsors of Project Finance</a:t>
            </a:r>
            <a:endParaRPr lang="en-US" sz="5400" dirty="0"/>
          </a:p>
        </p:txBody>
      </p:sp>
      <p:graphicFrame>
        <p:nvGraphicFramePr>
          <p:cNvPr id="56" name="Content Placeholder 55" descr="pie chart">
            <a:extLst>
              <a:ext uri="{FF2B5EF4-FFF2-40B4-BE49-F238E27FC236}">
                <a16:creationId xmlns:a16="http://schemas.microsoft.com/office/drawing/2014/main" id="{A0398DF1-BBE0-43CF-8DE1-34552BBF1002}"/>
              </a:ext>
            </a:extLst>
          </p:cNvPr>
          <p:cNvGraphicFramePr>
            <a:graphicFrameLocks noGrp="1"/>
          </p:cNvGraphicFramePr>
          <p:nvPr>
            <p:ph sz="quarter" idx="22"/>
            <p:extLst>
              <p:ext uri="{D42A27DB-BD31-4B8C-83A1-F6EECF244321}">
                <p14:modId xmlns:p14="http://schemas.microsoft.com/office/powerpoint/2010/main" val="4030718774"/>
              </p:ext>
            </p:extLst>
          </p:nvPr>
        </p:nvGraphicFramePr>
        <p:xfrm>
          <a:off x="911742" y="1479624"/>
          <a:ext cx="1828800" cy="1736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7B9A799C-8F27-4895-85E0-BD68E0239DA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97442" y="3360811"/>
            <a:ext cx="2057400" cy="548640"/>
          </a:xfrm>
        </p:spPr>
        <p:txBody>
          <a:bodyPr/>
          <a:lstStyle/>
          <a:p>
            <a:r>
              <a:rPr lang="en-IN" sz="1800" b="1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Industrial sponsors</a:t>
            </a: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 </a:t>
            </a:r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4D14FC78-1753-431B-B8F5-90E1FB7CB14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18055" y="3955806"/>
            <a:ext cx="2236787" cy="914400"/>
          </a:xfrm>
        </p:spPr>
        <p:txBody>
          <a:bodyPr/>
          <a:lstStyle/>
          <a:p>
            <a:r>
              <a:rPr lang="en-IN" sz="1600" dirty="0">
                <a:solidFill>
                  <a:srgbClr val="57595D"/>
                </a:solidFill>
                <a:latin typeface="Segoe UI" panose="020B0502040204020203" pitchFamily="34" charset="0"/>
                <a:ea typeface="Calibri" panose="020F0502020204030204" pitchFamily="34" charset="0"/>
              </a:rPr>
              <a:t>S</a:t>
            </a:r>
            <a:r>
              <a:rPr lang="en-IN" sz="16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ee the initiative as upstream and downstream integrated</a:t>
            </a:r>
          </a:p>
          <a:p>
            <a:endParaRPr lang="en-IN" sz="1600" dirty="0">
              <a:solidFill>
                <a:srgbClr val="57595D"/>
              </a:solidFill>
              <a:latin typeface="Segoe UI" panose="020B0502040204020203" pitchFamily="34" charset="0"/>
            </a:endParaRPr>
          </a:p>
          <a:p>
            <a:r>
              <a:rPr lang="en-IN" sz="1600" dirty="0">
                <a:solidFill>
                  <a:srgbClr val="57595D"/>
                </a:solidFill>
                <a:latin typeface="Segoe UI" panose="020B0502040204020203" pitchFamily="34" charset="0"/>
              </a:rPr>
              <a:t>Linked to core businesses</a:t>
            </a:r>
            <a:endParaRPr lang="en-ZA" sz="1200" dirty="0"/>
          </a:p>
        </p:txBody>
      </p:sp>
      <p:graphicFrame>
        <p:nvGraphicFramePr>
          <p:cNvPr id="59" name="Content Placeholder 58" descr="pie chart&#10;">
            <a:extLst>
              <a:ext uri="{FF2B5EF4-FFF2-40B4-BE49-F238E27FC236}">
                <a16:creationId xmlns:a16="http://schemas.microsoft.com/office/drawing/2014/main" id="{5A9396F6-B1E5-45FC-95C1-0AE5BA630B9E}"/>
              </a:ext>
            </a:extLst>
          </p:cNvPr>
          <p:cNvGraphicFramePr>
            <a:graphicFrameLocks noGrp="1"/>
          </p:cNvGraphicFramePr>
          <p:nvPr>
            <p:ph sz="quarter" idx="25"/>
            <p:extLst>
              <p:ext uri="{D42A27DB-BD31-4B8C-83A1-F6EECF244321}">
                <p14:modId xmlns:p14="http://schemas.microsoft.com/office/powerpoint/2010/main" val="487340632"/>
              </p:ext>
            </p:extLst>
          </p:nvPr>
        </p:nvGraphicFramePr>
        <p:xfrm>
          <a:off x="3677167" y="1479624"/>
          <a:ext cx="1828800" cy="1736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43F6CB49-6C64-4681-9E98-E3A2C31ADCC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562868" y="3360811"/>
            <a:ext cx="2057400" cy="548640"/>
          </a:xfrm>
        </p:spPr>
        <p:txBody>
          <a:bodyPr/>
          <a:lstStyle/>
          <a:p>
            <a:r>
              <a:rPr lang="en-IN" sz="1800" b="1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Public              sponsors</a:t>
            </a: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 </a:t>
            </a:r>
            <a:endParaRPr lang="en-US" dirty="0"/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id="{30F312E1-B73C-4A9F-BE0B-3F7086F2EF9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562868" y="3984301"/>
            <a:ext cx="2057400" cy="662621"/>
          </a:xfrm>
        </p:spPr>
        <p:txBody>
          <a:bodyPr/>
          <a:lstStyle/>
          <a:p>
            <a:r>
              <a:rPr lang="en-IN" sz="1600" dirty="0">
                <a:solidFill>
                  <a:srgbClr val="57595D"/>
                </a:solidFill>
                <a:latin typeface="Segoe UI" panose="020B0502040204020203" pitchFamily="34" charset="0"/>
                <a:ea typeface="Calibri" panose="020F0502020204030204" pitchFamily="34" charset="0"/>
              </a:rPr>
              <a:t>A</a:t>
            </a:r>
            <a:r>
              <a:rPr lang="en-IN" sz="16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ims </a:t>
            </a:r>
            <a:r>
              <a:rPr lang="en-IN" sz="1600" dirty="0" err="1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center</a:t>
            </a:r>
            <a:r>
              <a:rPr lang="en-IN" sz="16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 on social welfare</a:t>
            </a:r>
          </a:p>
          <a:p>
            <a:endParaRPr lang="en-IN" sz="1600" dirty="0">
              <a:solidFill>
                <a:srgbClr val="57595D"/>
              </a:solidFill>
              <a:latin typeface="Segoe UI" panose="020B0502040204020203" pitchFamily="34" charset="0"/>
              <a:ea typeface="Calibri" panose="020F0502020204030204" pitchFamily="34" charset="0"/>
            </a:endParaRPr>
          </a:p>
          <a:p>
            <a:r>
              <a:rPr lang="en-IN" sz="16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Central or local government, municipalities, and municipalized companies </a:t>
            </a:r>
          </a:p>
        </p:txBody>
      </p:sp>
      <p:graphicFrame>
        <p:nvGraphicFramePr>
          <p:cNvPr id="62" name="Content Placeholder 61" descr="pie chart&#10;">
            <a:extLst>
              <a:ext uri="{FF2B5EF4-FFF2-40B4-BE49-F238E27FC236}">
                <a16:creationId xmlns:a16="http://schemas.microsoft.com/office/drawing/2014/main" id="{D5C78755-D43A-44CA-8E4E-61E6F4E372B4}"/>
              </a:ext>
            </a:extLst>
          </p:cNvPr>
          <p:cNvGraphicFramePr>
            <a:graphicFrameLocks noGrp="1"/>
          </p:cNvGraphicFramePr>
          <p:nvPr>
            <p:ph sz="quarter" idx="31"/>
            <p:extLst>
              <p:ext uri="{D42A27DB-BD31-4B8C-83A1-F6EECF244321}">
                <p14:modId xmlns:p14="http://schemas.microsoft.com/office/powerpoint/2010/main" val="1914501299"/>
              </p:ext>
            </p:extLst>
          </p:nvPr>
        </p:nvGraphicFramePr>
        <p:xfrm>
          <a:off x="6442592" y="1479624"/>
          <a:ext cx="1828800" cy="1736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99CE77AE-959F-4E62-926C-F8B6665E125A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6328294" y="3360811"/>
            <a:ext cx="2057400" cy="548640"/>
          </a:xfrm>
        </p:spPr>
        <p:txBody>
          <a:bodyPr/>
          <a:lstStyle/>
          <a:p>
            <a:r>
              <a:rPr lang="en-IN" sz="1800" b="1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Contractor sponsors</a:t>
            </a: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 </a:t>
            </a:r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7D2AE02F-05E9-4281-AFC0-9BF7DD117E11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385987" y="3992025"/>
            <a:ext cx="1942009" cy="914400"/>
          </a:xfrm>
        </p:spPr>
        <p:txBody>
          <a:bodyPr/>
          <a:lstStyle/>
          <a:p>
            <a:r>
              <a:rPr lang="en-IN" sz="16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Who develop, build, or run plants </a:t>
            </a:r>
          </a:p>
          <a:p>
            <a:endParaRPr lang="en-IN" noProof="1">
              <a:solidFill>
                <a:srgbClr val="57595D"/>
              </a:solidFill>
              <a:latin typeface="Segoe UI" panose="020B0502040204020203" pitchFamily="34" charset="0"/>
            </a:endParaRPr>
          </a:p>
          <a:p>
            <a:r>
              <a:rPr lang="en-IN" sz="1600" dirty="0">
                <a:solidFill>
                  <a:srgbClr val="57595D"/>
                </a:solidFill>
                <a:latin typeface="Segoe UI" panose="020B0502040204020203" pitchFamily="34" charset="0"/>
                <a:ea typeface="Calibri" panose="020F0502020204030204" pitchFamily="34" charset="0"/>
              </a:rPr>
              <a:t>I</a:t>
            </a:r>
            <a:r>
              <a:rPr lang="en-IN" sz="16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nterested in participating in the initiative by providing equity and or subordinated debt</a:t>
            </a:r>
            <a:endParaRPr lang="en-ZA" sz="1100" noProof="1"/>
          </a:p>
        </p:txBody>
      </p:sp>
      <p:graphicFrame>
        <p:nvGraphicFramePr>
          <p:cNvPr id="65" name="Content Placeholder 64" descr="pie chart">
            <a:extLst>
              <a:ext uri="{FF2B5EF4-FFF2-40B4-BE49-F238E27FC236}">
                <a16:creationId xmlns:a16="http://schemas.microsoft.com/office/drawing/2014/main" id="{8298F879-C84E-4AF8-9DF9-90542A755128}"/>
              </a:ext>
            </a:extLst>
          </p:cNvPr>
          <p:cNvGraphicFramePr>
            <a:graphicFrameLocks noGrp="1"/>
          </p:cNvGraphicFramePr>
          <p:nvPr>
            <p:ph sz="quarter" idx="28"/>
            <p:extLst>
              <p:ext uri="{D42A27DB-BD31-4B8C-83A1-F6EECF244321}">
                <p14:modId xmlns:p14="http://schemas.microsoft.com/office/powerpoint/2010/main" val="3078728895"/>
              </p:ext>
            </p:extLst>
          </p:nvPr>
        </p:nvGraphicFramePr>
        <p:xfrm>
          <a:off x="9208017" y="1479624"/>
          <a:ext cx="1828800" cy="1736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A254048C-E445-461C-ADA2-EC4811E4031E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093718" y="3360811"/>
            <a:ext cx="2261853" cy="548640"/>
          </a:xfrm>
        </p:spPr>
        <p:txBody>
          <a:bodyPr/>
          <a:lstStyle/>
          <a:p>
            <a:r>
              <a:rPr lang="en-IN" sz="1800" b="1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Financial sponsors/investors</a:t>
            </a:r>
            <a:endParaRPr lang="en-US" dirty="0"/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E90CE37C-7708-4DBF-9307-B4F41A33D3A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9151413" y="4053913"/>
            <a:ext cx="2057400" cy="914400"/>
          </a:xfrm>
        </p:spPr>
        <p:txBody>
          <a:bodyPr/>
          <a:lstStyle/>
          <a:p>
            <a:r>
              <a:rPr lang="en-IN" sz="16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Invest with a motive to invest capital in high-profit deals</a:t>
            </a:r>
          </a:p>
          <a:p>
            <a:endParaRPr lang="en-IN" sz="1600" dirty="0">
              <a:solidFill>
                <a:srgbClr val="57595D"/>
              </a:solidFill>
              <a:latin typeface="Segoe UI" panose="020B0502040204020203" pitchFamily="34" charset="0"/>
            </a:endParaRPr>
          </a:p>
          <a:p>
            <a:r>
              <a:rPr lang="en-IN" sz="16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have a high propensity for risk and seek a substantial return on investments</a:t>
            </a:r>
            <a:endParaRPr lang="en-ZA" sz="12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9C21A8-0C71-4F5D-B386-64F529B1BF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208017" y="6339131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792479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4E0A63-A388-49B1-A04E-27CE9BD622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2965" y="182704"/>
            <a:ext cx="10515600" cy="1325563"/>
          </a:xfrm>
        </p:spPr>
        <p:txBody>
          <a:bodyPr/>
          <a:lstStyle/>
          <a:p>
            <a:r>
              <a:rPr lang="en-ZA" dirty="0"/>
              <a:t>Due diligence in project finance</a:t>
            </a:r>
          </a:p>
        </p:txBody>
      </p:sp>
      <p:pic>
        <p:nvPicPr>
          <p:cNvPr id="69" name="Content Placeholder 68" descr="Research outline">
            <a:extLst>
              <a:ext uri="{FF2B5EF4-FFF2-40B4-BE49-F238E27FC236}">
                <a16:creationId xmlns:a16="http://schemas.microsoft.com/office/drawing/2014/main" id="{A9A23FC7-EAC6-43DD-A4F6-0BF937BF6FBA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877005" y="1692540"/>
            <a:ext cx="914400" cy="914400"/>
          </a:xfrm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6E82690-B145-4D4F-B2D1-0B2A8C50FD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826620" y="3506118"/>
            <a:ext cx="2502441" cy="1188720"/>
          </a:xfrm>
        </p:spPr>
        <p:txBody>
          <a:bodyPr>
            <a:noAutofit/>
          </a:bodyPr>
          <a:lstStyle/>
          <a:p>
            <a:r>
              <a:rPr lang="en-ZA" sz="1800" noProof="1"/>
              <a:t>By </a:t>
            </a: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credit committee or a committee of senior management</a:t>
            </a:r>
            <a:endParaRPr lang="en-ZA" sz="1800" noProof="1"/>
          </a:p>
        </p:txBody>
      </p:sp>
      <p:pic>
        <p:nvPicPr>
          <p:cNvPr id="82" name="Content Placeholder 81" descr="Group outline">
            <a:extLst>
              <a:ext uri="{FF2B5EF4-FFF2-40B4-BE49-F238E27FC236}">
                <a16:creationId xmlns:a16="http://schemas.microsoft.com/office/drawing/2014/main" id="{D6F3D77A-EEB6-43C8-A6A3-01C9B69C2072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941365" y="1592695"/>
            <a:ext cx="914400" cy="914400"/>
          </a:xfrm>
        </p:spPr>
      </p:pic>
      <p:pic>
        <p:nvPicPr>
          <p:cNvPr id="84" name="Content Placeholder 83" descr="Architecture outline">
            <a:extLst>
              <a:ext uri="{FF2B5EF4-FFF2-40B4-BE49-F238E27FC236}">
                <a16:creationId xmlns:a16="http://schemas.microsoft.com/office/drawing/2014/main" id="{28DD844E-E1CA-48AD-A483-B4880D131CD9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683565" y="1584070"/>
            <a:ext cx="914400" cy="914400"/>
          </a:xfr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C1DF189-6F2F-4C21-88CC-C82D3D0D147B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5106000" y="3069000"/>
            <a:ext cx="1980000" cy="360000"/>
          </a:xfrm>
        </p:spPr>
        <p:txBody>
          <a:bodyPr vert="horz" lIns="91440" tIns="45720" rIns="91440" bIns="45720" rtlCol="0" anchor="t">
            <a:normAutofit fontScale="92500"/>
          </a:bodyPr>
          <a:lstStyle/>
          <a:p>
            <a:r>
              <a:rPr lang="en-ZA" noProof="1"/>
              <a:t>APPRAISAL NOTE</a:t>
            </a:r>
            <a:endParaRPr lang="en-ZA" sz="1800" noProof="1"/>
          </a:p>
        </p:txBody>
      </p:sp>
      <p:sp>
        <p:nvSpPr>
          <p:cNvPr id="67" name="Date Placeholder 66">
            <a:extLst>
              <a:ext uri="{FF2B5EF4-FFF2-40B4-BE49-F238E27FC236}">
                <a16:creationId xmlns:a16="http://schemas.microsoft.com/office/drawing/2014/main" id="{C5C9AB6C-B8FC-40C9-A0D0-4D653995F1B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03239" y="6510126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8" name="Slide Number Placeholder 67">
            <a:extLst>
              <a:ext uri="{FF2B5EF4-FFF2-40B4-BE49-F238E27FC236}">
                <a16:creationId xmlns:a16="http://schemas.microsoft.com/office/drawing/2014/main" id="{B021EF79-3E65-41F9-83B6-DC0B2A51E3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6492733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372612C7-C0A3-76FF-B907-524C9357E6A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626634" y="1711392"/>
            <a:ext cx="999531" cy="753119"/>
          </a:xfrm>
          <a:prstGeom prst="rect">
            <a:avLst/>
          </a:prstGeom>
        </p:spPr>
      </p:pic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9A09479C-C937-1276-9407-40A3F9A3AF81}"/>
              </a:ext>
            </a:extLst>
          </p:cNvPr>
          <p:cNvSpPr txBox="1">
            <a:spLocks/>
          </p:cNvSpPr>
          <p:nvPr/>
        </p:nvSpPr>
        <p:spPr>
          <a:xfrm>
            <a:off x="2078018" y="3049910"/>
            <a:ext cx="1980000" cy="36000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ZA" noProof="1"/>
              <a:t>RELATIONSHIP</a:t>
            </a:r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2A0631B4-9AB9-062F-C857-C7A854059A24}"/>
              </a:ext>
            </a:extLst>
          </p:cNvPr>
          <p:cNvSpPr txBox="1">
            <a:spLocks/>
          </p:cNvSpPr>
          <p:nvPr/>
        </p:nvSpPr>
        <p:spPr>
          <a:xfrm>
            <a:off x="2074839" y="3506118"/>
            <a:ext cx="2103120" cy="118872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Direct relationship that relationship managers </a:t>
            </a:r>
            <a:endParaRPr lang="en-ZA" noProof="1"/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id="{98DBE164-EC2A-3E09-C4BE-1AA3C5DB4CDD}"/>
              </a:ext>
            </a:extLst>
          </p:cNvPr>
          <p:cNvSpPr txBox="1">
            <a:spLocks/>
          </p:cNvSpPr>
          <p:nvPr/>
        </p:nvSpPr>
        <p:spPr>
          <a:xfrm>
            <a:off x="7890921" y="3505924"/>
            <a:ext cx="2502441" cy="118872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IN" sz="1800" dirty="0">
                <a:solidFill>
                  <a:srgbClr val="57595D"/>
                </a:solidFill>
                <a:latin typeface="Segoe UI" panose="020B0502040204020203" pitchFamily="34" charset="0"/>
                <a:ea typeface="Calibri" panose="020F0502020204030204" pitchFamily="34" charset="0"/>
              </a:rPr>
              <a:t>T</a:t>
            </a:r>
            <a:r>
              <a:rPr lang="en-IN" sz="1800" dirty="0">
                <a:solidFill>
                  <a:srgbClr val="57595D"/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horoughly reviewing all proposals involved in a deal</a:t>
            </a:r>
            <a:endParaRPr lang="en-ZA" sz="1800" noProof="1"/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2E3D6518-DAFB-18C6-D10C-F35C4BB3F226}"/>
              </a:ext>
            </a:extLst>
          </p:cNvPr>
          <p:cNvSpPr txBox="1">
            <a:spLocks/>
          </p:cNvSpPr>
          <p:nvPr/>
        </p:nvSpPr>
        <p:spPr>
          <a:xfrm>
            <a:off x="8198165" y="3017637"/>
            <a:ext cx="1980000" cy="3600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ZA" noProof="1"/>
              <a:t>REVIEW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D8F01CF-C96D-4C91-3844-A882379ABF40}"/>
              </a:ext>
            </a:extLst>
          </p:cNvPr>
          <p:cNvSpPr txBox="1"/>
          <p:nvPr/>
        </p:nvSpPr>
        <p:spPr>
          <a:xfrm>
            <a:off x="956276" y="4482042"/>
            <a:ext cx="4980325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Company background .1</a:t>
            </a:r>
            <a:endParaRPr lang="en-IN" dirty="0">
              <a:solidFill>
                <a:schemeClr val="bg2">
                  <a:lumMod val="50000"/>
                </a:schemeClr>
              </a:solidFill>
              <a:latin typeface="Segoe UI" panose="020B0502040204020203" pitchFamily="34" charset="0"/>
              <a:ea typeface="Calibri" panose="020F0502020204030204" pitchFamily="34" charset="0"/>
            </a:endParaRPr>
          </a:p>
          <a:p>
            <a:pPr algn="r"/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Its management and shareholding pattern .2</a:t>
            </a:r>
            <a:endParaRPr lang="en-IN" dirty="0">
              <a:solidFill>
                <a:schemeClr val="bg2">
                  <a:lumMod val="50000"/>
                </a:schemeClr>
              </a:solidFill>
              <a:latin typeface="Segoe UI" panose="020B0502040204020203" pitchFamily="34" charset="0"/>
              <a:ea typeface="Calibri" panose="020F0502020204030204" pitchFamily="34" charset="0"/>
            </a:endParaRPr>
          </a:p>
          <a:p>
            <a:pPr algn="r"/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Its physical and </a:t>
            </a:r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financial performance</a:t>
            </a:r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.3 </a:t>
            </a:r>
            <a:endParaRPr lang="en-IN" dirty="0">
              <a:solidFill>
                <a:schemeClr val="bg2">
                  <a:lumMod val="50000"/>
                </a:schemeClr>
              </a:solidFill>
              <a:latin typeface="Segoe UI" panose="020B0502040204020203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r"/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urpose of the project being funded .4</a:t>
            </a:r>
          </a:p>
          <a:p>
            <a:pPr algn="r"/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Details of costs involved .5</a:t>
            </a:r>
          </a:p>
          <a:p>
            <a:pPr algn="r"/>
            <a:endParaRPr lang="en-IN" dirty="0">
              <a:solidFill>
                <a:srgbClr val="57595D"/>
              </a:solidFill>
              <a:latin typeface="Segoe UI" panose="020B0502040204020203" pitchFamily="34" charset="0"/>
              <a:ea typeface="Calibri" panose="020F050202020403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7BECD47-9D1D-4CF6-647B-DBC080CE33CE}"/>
              </a:ext>
            </a:extLst>
          </p:cNvPr>
          <p:cNvSpPr txBox="1"/>
          <p:nvPr/>
        </p:nvSpPr>
        <p:spPr>
          <a:xfrm>
            <a:off x="6286222" y="4482042"/>
            <a:ext cx="5803886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IN" dirty="0">
                <a:solidFill>
                  <a:schemeClr val="bg2">
                    <a:lumMod val="50000"/>
                  </a:schemeClr>
                </a:solidFill>
                <a:latin typeface="Segoe UI" panose="020B0502040204020203" pitchFamily="34" charset="0"/>
                <a:ea typeface="Calibri" panose="020F0502020204030204" pitchFamily="34" charset="0"/>
              </a:rPr>
              <a:t>6. M</a:t>
            </a:r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eans of financing, </a:t>
            </a:r>
          </a:p>
          <a:p>
            <a:r>
              <a:rPr lang="en-IN" dirty="0">
                <a:solidFill>
                  <a:schemeClr val="bg2">
                    <a:lumMod val="50000"/>
                  </a:schemeClr>
                </a:solidFill>
                <a:latin typeface="Segoe UI" panose="020B0502040204020203" pitchFamily="34" charset="0"/>
                <a:ea typeface="Calibri" panose="020F0502020204030204" pitchFamily="34" charset="0"/>
              </a:rPr>
              <a:t>7. T</a:t>
            </a:r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he market for company’s products</a:t>
            </a:r>
            <a:endParaRPr lang="en-IN" dirty="0">
              <a:solidFill>
                <a:schemeClr val="bg2">
                  <a:lumMod val="50000"/>
                </a:schemeClr>
              </a:solidFill>
              <a:latin typeface="Segoe UI" panose="020B0502040204020203" pitchFamily="34" charset="0"/>
              <a:ea typeface="Calibri" panose="020F0502020204030204" pitchFamily="34" charset="0"/>
            </a:endParaRPr>
          </a:p>
          <a:p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8. Future prospects and profitability projections</a:t>
            </a:r>
            <a:endParaRPr lang="en-IN" dirty="0">
              <a:solidFill>
                <a:schemeClr val="bg2">
                  <a:lumMod val="50000"/>
                </a:schemeClr>
              </a:solidFill>
              <a:latin typeface="Segoe UI" panose="020B0502040204020203" pitchFamily="34" charset="0"/>
              <a:ea typeface="Calibri" panose="020F0502020204030204" pitchFamily="34" charset="0"/>
            </a:endParaRPr>
          </a:p>
          <a:p>
            <a:r>
              <a:rPr lang="en-IN" dirty="0">
                <a:solidFill>
                  <a:schemeClr val="bg2">
                    <a:lumMod val="50000"/>
                  </a:schemeClr>
                </a:solidFill>
                <a:latin typeface="Segoe UI" panose="020B0502040204020203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9. Risk analysis,</a:t>
            </a:r>
          </a:p>
          <a:p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10. T</a:t>
            </a:r>
            <a:r>
              <a:rPr lang="en-IN" sz="1800" dirty="0">
                <a:solidFill>
                  <a:schemeClr val="bg2">
                    <a:lumMod val="50000"/>
                  </a:schemeClr>
                </a:solidFill>
                <a:effectLst/>
                <a:latin typeface="Segoe UI" panose="020B0502040204020203" pitchFamily="34" charset="0"/>
                <a:ea typeface="Calibri" panose="020F0502020204030204" pitchFamily="34" charset="0"/>
              </a:rPr>
              <a:t>erms and conditions of sanction.</a:t>
            </a:r>
            <a:endParaRPr lang="en-IN" dirty="0">
              <a:solidFill>
                <a:schemeClr val="bg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5292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4A0395-1FED-50E7-B813-974A5426C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4125" y="-77496"/>
            <a:ext cx="10318690" cy="1325880"/>
          </a:xfrm>
        </p:spPr>
        <p:txBody>
          <a:bodyPr>
            <a:normAutofit/>
          </a:bodyPr>
          <a:lstStyle/>
          <a:p>
            <a:r>
              <a:rPr lang="en-IN" sz="2800" dirty="0"/>
              <a:t>HOW TO MAKE PROJECT REPORT MORE QUALITATIVE 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6AE71FD-BE0A-133C-EB5A-40A959FA608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95670" y="5432806"/>
            <a:ext cx="2743200" cy="365125"/>
          </a:xfrm>
        </p:spPr>
        <p:txBody>
          <a:bodyPr/>
          <a:lstStyle/>
          <a:p>
            <a:r>
              <a:rPr lang="en-US" sz="1800">
                <a:latin typeface="+mj-lt"/>
              </a:rPr>
              <a:t>7/1/20XX</a:t>
            </a:r>
            <a:endParaRPr lang="en-US" sz="1800" dirty="0">
              <a:latin typeface="+mj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182DD43-E43C-B0C7-974F-1D92BCB3FA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568070" y="5432806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z="1800" smtClean="0">
                <a:latin typeface="+mj-lt"/>
              </a:rPr>
              <a:pPr/>
              <a:t>6</a:t>
            </a:fld>
            <a:endParaRPr lang="en-US" sz="1800" dirty="0">
              <a:latin typeface="+mj-lt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A493360-30F0-A720-7403-0BC3C33326A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18437" y="1358694"/>
            <a:ext cx="4947387" cy="1626957"/>
          </a:xfrm>
        </p:spPr>
        <p:txBody>
          <a:bodyPr>
            <a:normAutofit/>
          </a:bodyPr>
          <a:lstStyle/>
          <a:p>
            <a:r>
              <a:rPr lang="en-IN" sz="1800" dirty="0">
                <a:latin typeface="+mj-lt"/>
              </a:rPr>
              <a:t>Note – Rather than placing big exclamatory statements, incorporate factual details like, qualification, experience, past achievements, contribution in the proposed project.  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725C091E-9369-5543-6EC0-2F23E7B1ADA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315388" y="929037"/>
            <a:ext cx="4114800" cy="428755"/>
          </a:xfrm>
        </p:spPr>
        <p:txBody>
          <a:bodyPr/>
          <a:lstStyle/>
          <a:p>
            <a:r>
              <a:rPr lang="en-IN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Promoter History and Background </a:t>
            </a:r>
            <a:endParaRPr lang="en-IN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7904761-4566-A727-A9DE-CDDDC08F351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169581" y="3415558"/>
            <a:ext cx="4753547" cy="1325880"/>
          </a:xfrm>
        </p:spPr>
        <p:txBody>
          <a:bodyPr>
            <a:noAutofit/>
          </a:bodyPr>
          <a:lstStyle/>
          <a:p>
            <a:r>
              <a:rPr lang="en-IN" sz="1800" dirty="0">
                <a:latin typeface="+mj-lt"/>
              </a:rPr>
              <a:t>This should include the financial strategy of the business envisaged by the promoter, whether the business is B2B, B2C etc; avenues for growing the scope and geography of the business etc 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0C27BDB-543A-71A3-3CF9-3538F66998E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196162" y="2929191"/>
            <a:ext cx="4114800" cy="428755"/>
          </a:xfrm>
        </p:spPr>
        <p:txBody>
          <a:bodyPr/>
          <a:lstStyle/>
          <a:p>
            <a:r>
              <a:rPr lang="en-IN" dirty="0"/>
              <a:t>Project business model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34603A-90A6-226B-2CC3-5CEC45F3816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88099" y="1388472"/>
            <a:ext cx="4693294" cy="1515701"/>
          </a:xfrm>
        </p:spPr>
        <p:txBody>
          <a:bodyPr>
            <a:noAutofit/>
          </a:bodyPr>
          <a:lstStyle/>
          <a:p>
            <a:r>
              <a:rPr lang="en-IN" sz="1800" dirty="0">
                <a:latin typeface="+mj-lt"/>
              </a:rPr>
              <a:t>Capital Structure includes the form in which the promoter is bringing in the margin. Capital, Unsecured Loans, Quasi Capital, Advances from customers etc</a:t>
            </a:r>
          </a:p>
          <a:p>
            <a:r>
              <a:rPr lang="en-IN" sz="1800" dirty="0">
                <a:latin typeface="+mj-lt"/>
              </a:rPr>
              <a:t> 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5F9F994-973D-BEA3-3ECB-1AD60CA4311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68873" y="932688"/>
            <a:ext cx="4693294" cy="428755"/>
          </a:xfrm>
        </p:spPr>
        <p:txBody>
          <a:bodyPr/>
          <a:lstStyle/>
          <a:p>
            <a:r>
              <a:rPr lang="en-IN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Capital Structure</a:t>
            </a:r>
            <a:endParaRPr lang="en-IN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BE687EC0-A428-906B-CD17-0D338514A0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96070" y="5432806"/>
            <a:ext cx="4114800" cy="365125"/>
          </a:xfrm>
        </p:spPr>
        <p:txBody>
          <a:bodyPr/>
          <a:lstStyle/>
          <a:p>
            <a:r>
              <a:rPr lang="en-US" sz="1800">
                <a:latin typeface="+mj-lt"/>
              </a:rPr>
              <a:t>Pitch deck title</a:t>
            </a:r>
            <a:endParaRPr lang="en-US" sz="1800" dirty="0">
              <a:latin typeface="+mj-lt"/>
            </a:endParaRP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A2B2C0C5-2AAE-90B4-5CA1-AD7B577AFB32}"/>
              </a:ext>
            </a:extLst>
          </p:cNvPr>
          <p:cNvSpPr txBox="1">
            <a:spLocks/>
          </p:cNvSpPr>
          <p:nvPr/>
        </p:nvSpPr>
        <p:spPr>
          <a:xfrm>
            <a:off x="6268873" y="3487570"/>
            <a:ext cx="4543492" cy="125386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IN" sz="1800" dirty="0">
                <a:latin typeface="+mj-lt"/>
              </a:rPr>
              <a:t>Project timeline is a crucial schedule that has regulatory implications as well. </a:t>
            </a:r>
          </a:p>
          <a:p>
            <a:r>
              <a:rPr lang="en-IN" sz="1800" dirty="0">
                <a:latin typeface="+mj-lt"/>
              </a:rPr>
              <a:t>In consultation with the customer, industry norms, draw down schedule, repayment schedule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FFE5DB4E-7D56-6214-E83D-2A5250B7BF02}"/>
              </a:ext>
            </a:extLst>
          </p:cNvPr>
          <p:cNvSpPr txBox="1">
            <a:spLocks/>
          </p:cNvSpPr>
          <p:nvPr/>
        </p:nvSpPr>
        <p:spPr>
          <a:xfrm>
            <a:off x="6265824" y="3003897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IN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Timeline of Project 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3316172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 build="p"/>
      <p:bldP spid="7" grpId="0" build="p"/>
      <p:bldP spid="8" grpId="0" build="p"/>
      <p:bldP spid="9" grpId="0" uiExpand="1" build="p"/>
      <p:bldP spid="10" grpId="0" build="p"/>
      <p:bldP spid="19" grpId="0"/>
      <p:bldP spid="2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4A0395-1FED-50E7-B813-974A5426C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4004" y="308855"/>
            <a:ext cx="10318690" cy="1325880"/>
          </a:xfrm>
        </p:spPr>
        <p:txBody>
          <a:bodyPr>
            <a:normAutofit/>
          </a:bodyPr>
          <a:lstStyle/>
          <a:p>
            <a:r>
              <a:rPr lang="en-IN" sz="3600" dirty="0"/>
              <a:t>HOW TO MAKE PROJECT REPORT MORE QUALITATIVE 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6AE71FD-BE0A-133C-EB5A-40A959FA608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5549" y="5762415"/>
            <a:ext cx="2743200" cy="365125"/>
          </a:xfrm>
        </p:spPr>
        <p:txBody>
          <a:bodyPr/>
          <a:lstStyle/>
          <a:p>
            <a:pPr algn="ctr"/>
            <a:r>
              <a:rPr lang="en-US" sz="1100">
                <a:latin typeface="+mj-lt"/>
              </a:rPr>
              <a:t>7/1/20XX</a:t>
            </a:r>
            <a:endParaRPr lang="en-US" sz="1100" dirty="0">
              <a:latin typeface="+mj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182DD43-E43C-B0C7-974F-1D92BCB3FA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397949" y="5762415"/>
            <a:ext cx="2743200" cy="365125"/>
          </a:xfrm>
        </p:spPr>
        <p:txBody>
          <a:bodyPr/>
          <a:lstStyle/>
          <a:p>
            <a:pPr algn="ctr"/>
            <a:fld id="{B5CEABB6-07DC-46E8-9B57-56EC44A396E5}" type="slidenum">
              <a:rPr lang="en-US" sz="1100" smtClean="0">
                <a:latin typeface="+mj-lt"/>
              </a:rPr>
              <a:pPr algn="ctr"/>
              <a:t>7</a:t>
            </a:fld>
            <a:endParaRPr lang="en-US" sz="1100" dirty="0">
              <a:latin typeface="+mj-lt"/>
            </a:endParaRPr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BE687EC0-A428-906B-CD17-0D338514A0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25949" y="5762415"/>
            <a:ext cx="4114800" cy="365125"/>
          </a:xfrm>
        </p:spPr>
        <p:txBody>
          <a:bodyPr/>
          <a:lstStyle/>
          <a:p>
            <a:r>
              <a:rPr lang="en-US" sz="1100">
                <a:latin typeface="+mj-lt"/>
              </a:rPr>
              <a:t>Pitch deck title</a:t>
            </a:r>
            <a:endParaRPr lang="en-US" sz="1100" dirty="0">
              <a:latin typeface="+mj-lt"/>
            </a:endParaRP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33C703B4-77C5-A2EC-9557-53AF794F9B27}"/>
              </a:ext>
            </a:extLst>
          </p:cNvPr>
          <p:cNvSpPr txBox="1">
            <a:spLocks/>
          </p:cNvSpPr>
          <p:nvPr/>
        </p:nvSpPr>
        <p:spPr>
          <a:xfrm>
            <a:off x="1552211" y="1795283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IN" sz="2400" dirty="0"/>
              <a:t>Project Valuation</a:t>
            </a:r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62B47DB1-0740-2919-3C5F-10547F03B4DA}"/>
              </a:ext>
            </a:extLst>
          </p:cNvPr>
          <p:cNvSpPr txBox="1">
            <a:spLocks/>
          </p:cNvSpPr>
          <p:nvPr/>
        </p:nvSpPr>
        <p:spPr>
          <a:xfrm>
            <a:off x="1552211" y="2534290"/>
            <a:ext cx="4114800" cy="11155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IN" sz="1800" dirty="0">
                <a:latin typeface="+mj-lt"/>
              </a:rPr>
              <a:t>Project Cost – Hard Cost and Soft Cost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AFDCDC7E-E17C-C052-4DF8-3574D72CC71A}"/>
              </a:ext>
            </a:extLst>
          </p:cNvPr>
          <p:cNvSpPr txBox="1">
            <a:spLocks/>
          </p:cNvSpPr>
          <p:nvPr/>
        </p:nvSpPr>
        <p:spPr>
          <a:xfrm>
            <a:off x="1638207" y="3543402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IN" sz="2400" dirty="0"/>
              <a:t>Security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5BE9747F-584D-4976-7133-D621D9A21A5A}"/>
              </a:ext>
            </a:extLst>
          </p:cNvPr>
          <p:cNvSpPr txBox="1">
            <a:spLocks/>
          </p:cNvSpPr>
          <p:nvPr/>
        </p:nvSpPr>
        <p:spPr>
          <a:xfrm>
            <a:off x="1638207" y="4090930"/>
            <a:ext cx="4114800" cy="120059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IN" sz="1800" dirty="0">
                <a:latin typeface="+mj-lt"/>
              </a:rPr>
              <a:t>Primary Security</a:t>
            </a:r>
          </a:p>
          <a:p>
            <a:pPr algn="ctr"/>
            <a:r>
              <a:rPr lang="en-IN" sz="1800" dirty="0">
                <a:latin typeface="+mj-lt"/>
              </a:rPr>
              <a:t>Collateral security </a:t>
            </a:r>
          </a:p>
          <a:p>
            <a:pPr algn="ctr"/>
            <a:endParaRPr lang="en-IN" sz="1800" dirty="0">
              <a:latin typeface="+mj-lt"/>
            </a:endParaRPr>
          </a:p>
          <a:p>
            <a:pPr algn="ctr"/>
            <a:endParaRPr lang="en-IN" sz="1800" dirty="0">
              <a:latin typeface="+mj-lt"/>
            </a:endParaRPr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DA566AE1-976D-6751-2E65-B4F7BAE3C10F}"/>
              </a:ext>
            </a:extLst>
          </p:cNvPr>
          <p:cNvSpPr txBox="1">
            <a:spLocks/>
          </p:cNvSpPr>
          <p:nvPr/>
        </p:nvSpPr>
        <p:spPr>
          <a:xfrm>
            <a:off x="6184749" y="2520795"/>
            <a:ext cx="4114800" cy="123093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IN" sz="1800" dirty="0">
                <a:latin typeface="+mj-lt"/>
              </a:rPr>
              <a:t>List of present and future approvals and clearances and present position. 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45D08E15-01C1-4562-CEAC-9AA85A055EA9}"/>
              </a:ext>
            </a:extLst>
          </p:cNvPr>
          <p:cNvSpPr txBox="1">
            <a:spLocks/>
          </p:cNvSpPr>
          <p:nvPr/>
        </p:nvSpPr>
        <p:spPr>
          <a:xfrm>
            <a:off x="6184749" y="1747150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IN" sz="2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Statutory Approvals &amp; Clearances </a:t>
            </a:r>
            <a:endParaRPr lang="en-IN" sz="2400" dirty="0"/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D5A81B5D-16FC-EAEF-7F1D-222B98A9A29E}"/>
              </a:ext>
            </a:extLst>
          </p:cNvPr>
          <p:cNvSpPr txBox="1">
            <a:spLocks/>
          </p:cNvSpPr>
          <p:nvPr/>
        </p:nvSpPr>
        <p:spPr>
          <a:xfrm>
            <a:off x="6098752" y="4031390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IN" sz="1800" dirty="0">
                <a:latin typeface="+mj-lt"/>
              </a:rPr>
              <a:t>Mitigants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3627179C-EB73-BFDA-9E7E-4749FBAA3A50}"/>
              </a:ext>
            </a:extLst>
          </p:cNvPr>
          <p:cNvSpPr txBox="1">
            <a:spLocks/>
          </p:cNvSpPr>
          <p:nvPr/>
        </p:nvSpPr>
        <p:spPr>
          <a:xfrm>
            <a:off x="6096000" y="3581566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IN" sz="2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SWOT Analysis </a:t>
            </a:r>
            <a:endParaRPr lang="en-IN" sz="2400" dirty="0"/>
          </a:p>
        </p:txBody>
      </p:sp>
    </p:spTree>
    <p:extLst>
      <p:ext uri="{BB962C8B-B14F-4D97-AF65-F5344CB8AC3E}">
        <p14:creationId xmlns:p14="http://schemas.microsoft.com/office/powerpoint/2010/main" val="1057436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  <p:bldP spid="18" grpId="0"/>
      <p:bldP spid="21" grpId="0"/>
      <p:bldP spid="22" grpId="0"/>
      <p:bldP spid="23" grpId="0"/>
      <p:bldP spid="2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4979" y="36827"/>
            <a:ext cx="10318690" cy="1325880"/>
          </a:xfrm>
        </p:spPr>
        <p:txBody>
          <a:bodyPr>
            <a:normAutofit/>
          </a:bodyPr>
          <a:lstStyle/>
          <a:p>
            <a:r>
              <a:rPr lang="en-IN" sz="36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FINANCIALS / PROJECTIONS</a:t>
            </a:r>
            <a:endParaRPr lang="en-US" sz="1600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480831" y="1705717"/>
            <a:ext cx="4114800" cy="428755"/>
          </a:xfrm>
        </p:spPr>
        <p:txBody>
          <a:bodyPr/>
          <a:lstStyle/>
          <a:p>
            <a:pPr algn="ctr"/>
            <a:r>
              <a:rPr lang="en-IN" sz="2400" dirty="0">
                <a:cs typeface="Times New Roman" panose="02020603050405020304" pitchFamily="18" charset="0"/>
              </a:rPr>
              <a:t>Assumptions</a:t>
            </a:r>
            <a:endParaRPr lang="en-US" sz="240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477783" y="2165280"/>
            <a:ext cx="4114800" cy="822960"/>
          </a:xfrm>
        </p:spPr>
        <p:txBody>
          <a:bodyPr>
            <a:noAutofit/>
          </a:bodyPr>
          <a:lstStyle/>
          <a:p>
            <a:pPr algn="ctr"/>
            <a:r>
              <a:rPr lang="en-ZA" sz="1800" dirty="0">
                <a:latin typeface="+mj-lt"/>
              </a:rPr>
              <a:t>Past Performances, Industry Standard, Customer Base etc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477783" y="3417583"/>
            <a:ext cx="4114800" cy="428755"/>
          </a:xfrm>
        </p:spPr>
        <p:txBody>
          <a:bodyPr/>
          <a:lstStyle/>
          <a:p>
            <a:pPr algn="ctr"/>
            <a:r>
              <a:rPr lang="en-ZA" sz="2400" dirty="0"/>
              <a:t>Sensitivity Analysis/ BEP</a:t>
            </a:r>
            <a:endParaRPr lang="en-US" sz="2400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477783" y="3918943"/>
            <a:ext cx="4114800" cy="822960"/>
          </a:xfrm>
        </p:spPr>
        <p:txBody>
          <a:bodyPr>
            <a:normAutofit/>
          </a:bodyPr>
          <a:lstStyle/>
          <a:p>
            <a:pPr algn="ctr"/>
            <a:r>
              <a:rPr lang="en-ZA" sz="1800" dirty="0">
                <a:latin typeface="+mj-lt"/>
              </a:rPr>
              <a:t>Cost – &gt;10%</a:t>
            </a:r>
          </a:p>
          <a:p>
            <a:pPr algn="ctr"/>
            <a:r>
              <a:rPr lang="en-ZA" sz="1800" dirty="0">
                <a:latin typeface="+mj-lt"/>
              </a:rPr>
              <a:t>Selling Price – &lt; 10%</a:t>
            </a:r>
            <a:endParaRPr lang="en-US" sz="1800" dirty="0">
              <a:latin typeface="+mj-lt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3247631-4CDA-4DAE-BFB7-19E0E06A3FE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024324" y="1739274"/>
            <a:ext cx="4114800" cy="428755"/>
          </a:xfrm>
        </p:spPr>
        <p:txBody>
          <a:bodyPr/>
          <a:lstStyle/>
          <a:p>
            <a:pPr algn="ctr"/>
            <a:r>
              <a:rPr lang="en-US" sz="2400" dirty="0"/>
              <a:t>Quantitative Details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C01D04F-A541-4735-B655-9BDF5313C65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024324" y="2163477"/>
            <a:ext cx="4114800" cy="822960"/>
          </a:xfrm>
        </p:spPr>
        <p:txBody>
          <a:bodyPr>
            <a:normAutofit/>
          </a:bodyPr>
          <a:lstStyle/>
          <a:p>
            <a:pPr algn="ctr"/>
            <a:r>
              <a:rPr lang="en-US" sz="1800" dirty="0" err="1">
                <a:latin typeface="+mj-lt"/>
              </a:rPr>
              <a:t>Eg</a:t>
            </a:r>
            <a:r>
              <a:rPr lang="en-US" sz="1800" dirty="0">
                <a:latin typeface="+mj-lt"/>
              </a:rPr>
              <a:t> – Installed Capacity and Utilized Capacity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F67EAD8-DD92-4AEB-8BE7-53E5FA194B4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024324" y="3410640"/>
            <a:ext cx="4114800" cy="428755"/>
          </a:xfrm>
        </p:spPr>
        <p:txBody>
          <a:bodyPr/>
          <a:lstStyle/>
          <a:p>
            <a:pPr algn="ctr"/>
            <a:r>
              <a:rPr lang="en-ZA" sz="2400" dirty="0"/>
              <a:t>Ratio Analysis</a:t>
            </a:r>
            <a:endParaRPr lang="en-US" sz="2400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4E7FBD4-2705-45F7-AB4F-8925DE1DB8D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024324" y="3881472"/>
            <a:ext cx="4114800" cy="822960"/>
          </a:xfrm>
        </p:spPr>
        <p:txBody>
          <a:bodyPr>
            <a:normAutofit/>
          </a:bodyPr>
          <a:lstStyle/>
          <a:p>
            <a:pPr algn="ctr"/>
            <a:r>
              <a:rPr lang="en-ZA" sz="1800" dirty="0">
                <a:latin typeface="+mj-lt"/>
              </a:rPr>
              <a:t>Cover the relevant ratios applicable to the project</a:t>
            </a:r>
            <a:endParaRPr lang="en-US" sz="1800" dirty="0">
              <a:latin typeface="+mj-lt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51121" y="6239392"/>
            <a:ext cx="2743200" cy="365125"/>
          </a:xfrm>
        </p:spPr>
        <p:txBody>
          <a:bodyPr/>
          <a:lstStyle/>
          <a:p>
            <a:pPr algn="ctr"/>
            <a:r>
              <a:rPr lang="en-US" sz="1100" dirty="0">
                <a:latin typeface="+mj-lt"/>
              </a:rPr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751521" y="6239392"/>
            <a:ext cx="4114800" cy="365125"/>
          </a:xfrm>
        </p:spPr>
        <p:txBody>
          <a:bodyPr/>
          <a:lstStyle/>
          <a:p>
            <a:r>
              <a:rPr lang="en-US" sz="1100" dirty="0">
                <a:latin typeface="+mj-lt"/>
              </a:rPr>
              <a:t>Pitch deck title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323521" y="6239392"/>
            <a:ext cx="2743200" cy="365125"/>
          </a:xfrm>
        </p:spPr>
        <p:txBody>
          <a:bodyPr/>
          <a:lstStyle/>
          <a:p>
            <a:pPr algn="ctr"/>
            <a:fld id="{B5CEABB6-07DC-46E8-9B57-56EC44A396E5}" type="slidenum">
              <a:rPr lang="en-US" sz="1100" smtClean="0">
                <a:latin typeface="+mj-lt"/>
              </a:rPr>
              <a:pPr algn="ctr"/>
              <a:t>8</a:t>
            </a:fld>
            <a:endParaRPr lang="en-US" sz="11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5" grpId="0" uiExpand="1" build="p"/>
      <p:bldP spid="8" grpId="0" build="p"/>
      <p:bldP spid="7" grpId="0" build="p"/>
      <p:bldP spid="10" grpId="0" build="p"/>
      <p:bldP spid="9" grpId="0" build="p"/>
      <p:bldP spid="12" grpId="0" build="p"/>
      <p:bldP spid="11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4A0395-1FED-50E7-B813-974A5426C9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4125" y="-77496"/>
            <a:ext cx="10318690" cy="1325880"/>
          </a:xfrm>
        </p:spPr>
        <p:txBody>
          <a:bodyPr>
            <a:normAutofit/>
          </a:bodyPr>
          <a:lstStyle/>
          <a:p>
            <a:r>
              <a:rPr lang="en-IN" sz="2800" dirty="0"/>
              <a:t>HOW TO MAKE PROJECT REPORT MORE QUALITATIVE 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6AE71FD-BE0A-133C-EB5A-40A959FA608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95670" y="5432806"/>
            <a:ext cx="2743200" cy="365125"/>
          </a:xfrm>
        </p:spPr>
        <p:txBody>
          <a:bodyPr/>
          <a:lstStyle/>
          <a:p>
            <a:pPr algn="ctr"/>
            <a:r>
              <a:rPr lang="en-US" sz="1800">
                <a:latin typeface="+mj-lt"/>
              </a:rPr>
              <a:t>7/1/20XX</a:t>
            </a:r>
            <a:endParaRPr lang="en-US" sz="1800" dirty="0">
              <a:latin typeface="+mj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182DD43-E43C-B0C7-974F-1D92BCB3FA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568070" y="5432806"/>
            <a:ext cx="2743200" cy="365125"/>
          </a:xfrm>
        </p:spPr>
        <p:txBody>
          <a:bodyPr/>
          <a:lstStyle/>
          <a:p>
            <a:pPr algn="ctr"/>
            <a:fld id="{B5CEABB6-07DC-46E8-9B57-56EC44A396E5}" type="slidenum">
              <a:rPr lang="en-US" sz="1800" smtClean="0">
                <a:latin typeface="+mj-lt"/>
              </a:rPr>
              <a:pPr algn="ctr"/>
              <a:t>9</a:t>
            </a:fld>
            <a:endParaRPr lang="en-US" sz="1800" dirty="0">
              <a:latin typeface="+mj-lt"/>
            </a:endParaRPr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BE687EC0-A428-906B-CD17-0D338514A0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96070" y="5432806"/>
            <a:ext cx="4114800" cy="365125"/>
          </a:xfrm>
        </p:spPr>
        <p:txBody>
          <a:bodyPr/>
          <a:lstStyle/>
          <a:p>
            <a:r>
              <a:rPr lang="en-US" sz="1800">
                <a:latin typeface="+mj-lt"/>
              </a:rPr>
              <a:t>Pitch deck title</a:t>
            </a:r>
            <a:endParaRPr lang="en-US" sz="1800" dirty="0">
              <a:latin typeface="+mj-lt"/>
            </a:endParaRPr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62B47DB1-0740-2919-3C5F-10547F03B4DA}"/>
              </a:ext>
            </a:extLst>
          </p:cNvPr>
          <p:cNvSpPr txBox="1">
            <a:spLocks/>
          </p:cNvSpPr>
          <p:nvPr/>
        </p:nvSpPr>
        <p:spPr>
          <a:xfrm>
            <a:off x="1722332" y="3487570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800" dirty="0">
              <a:latin typeface="+mj-lt"/>
            </a:endParaRP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5BE9747F-584D-4976-7133-D621D9A21A5A}"/>
              </a:ext>
            </a:extLst>
          </p:cNvPr>
          <p:cNvSpPr txBox="1">
            <a:spLocks/>
          </p:cNvSpPr>
          <p:nvPr/>
        </p:nvSpPr>
        <p:spPr>
          <a:xfrm>
            <a:off x="1722332" y="4519767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800" dirty="0">
              <a:latin typeface="+mj-lt"/>
            </a:endParaRP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A2B2C0C5-2AAE-90B4-5CA1-AD7B577AFB32}"/>
              </a:ext>
            </a:extLst>
          </p:cNvPr>
          <p:cNvSpPr txBox="1">
            <a:spLocks/>
          </p:cNvSpPr>
          <p:nvPr/>
        </p:nvSpPr>
        <p:spPr>
          <a:xfrm>
            <a:off x="6268873" y="2361687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800" dirty="0">
              <a:latin typeface="+mj-lt"/>
            </a:endParaRPr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DA566AE1-976D-6751-2E65-B4F7BAE3C10F}"/>
              </a:ext>
            </a:extLst>
          </p:cNvPr>
          <p:cNvSpPr txBox="1">
            <a:spLocks/>
          </p:cNvSpPr>
          <p:nvPr/>
        </p:nvSpPr>
        <p:spPr>
          <a:xfrm>
            <a:off x="6268873" y="3470309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sz="1800" dirty="0">
              <a:latin typeface="+mj-lt"/>
            </a:endParaRP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3627179C-EB73-BFDA-9E7E-4749FBAA3A50}"/>
              </a:ext>
            </a:extLst>
          </p:cNvPr>
          <p:cNvSpPr txBox="1">
            <a:spLocks/>
          </p:cNvSpPr>
          <p:nvPr/>
        </p:nvSpPr>
        <p:spPr>
          <a:xfrm>
            <a:off x="6268873" y="4052147"/>
            <a:ext cx="4114800" cy="42875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IN" dirty="0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972B219E-AC41-37DF-5456-1892C491555C}"/>
              </a:ext>
            </a:extLst>
          </p:cNvPr>
          <p:cNvSpPr/>
          <p:nvPr/>
        </p:nvSpPr>
        <p:spPr>
          <a:xfrm>
            <a:off x="2062042" y="1248384"/>
            <a:ext cx="2020328" cy="801638"/>
          </a:xfrm>
          <a:prstGeom prst="roundRect">
            <a:avLst/>
          </a:prstGeom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>
                <a:solidFill>
                  <a:schemeClr val="bg2">
                    <a:lumMod val="50000"/>
                  </a:schemeClr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List of Suppliers </a:t>
            </a:r>
            <a:endParaRPr lang="en-IN" dirty="0">
              <a:solidFill>
                <a:schemeClr val="bg2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76530C3B-FCF8-B93B-222D-F64289772E0D}"/>
              </a:ext>
            </a:extLst>
          </p:cNvPr>
          <p:cNvSpPr/>
          <p:nvPr/>
        </p:nvSpPr>
        <p:spPr>
          <a:xfrm>
            <a:off x="2051072" y="2443790"/>
            <a:ext cx="2020328" cy="801638"/>
          </a:xfrm>
          <a:prstGeom prst="roundRect">
            <a:avLst/>
          </a:prstGeom>
          <a:ln w="571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dirty="0">
                <a:solidFill>
                  <a:schemeClr val="bg2">
                    <a:lumMod val="50000"/>
                  </a:schemeClr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Proximity Advantage </a:t>
            </a:r>
            <a:endParaRPr lang="en-IN" dirty="0">
              <a:solidFill>
                <a:schemeClr val="bg2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72439A64-A406-322D-68A8-0C913C41B306}"/>
              </a:ext>
            </a:extLst>
          </p:cNvPr>
          <p:cNvSpPr/>
          <p:nvPr/>
        </p:nvSpPr>
        <p:spPr>
          <a:xfrm>
            <a:off x="5258709" y="4042518"/>
            <a:ext cx="2020328" cy="801638"/>
          </a:xfrm>
          <a:prstGeom prst="roundRect">
            <a:avLst/>
          </a:prstGeom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dirty="0">
                <a:solidFill>
                  <a:schemeClr val="bg2">
                    <a:lumMod val="50000"/>
                  </a:schemeClr>
                </a:solidFill>
                <a:latin typeface="+mj-lt"/>
              </a:rPr>
              <a:t>Manpower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CE48B71C-D0BB-7B53-9B94-34A40FB1275B}"/>
              </a:ext>
            </a:extLst>
          </p:cNvPr>
          <p:cNvSpPr/>
          <p:nvPr/>
        </p:nvSpPr>
        <p:spPr>
          <a:xfrm>
            <a:off x="9014496" y="2490694"/>
            <a:ext cx="2020328" cy="801638"/>
          </a:xfrm>
          <a:prstGeom prst="roundRect">
            <a:avLst/>
          </a:prstGeom>
          <a:ln w="571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dirty="0">
                <a:solidFill>
                  <a:schemeClr val="bg2">
                    <a:lumMod val="50000"/>
                  </a:schemeClr>
                </a:solidFill>
                <a:latin typeface="+mj-lt"/>
              </a:rPr>
              <a:t>Utilities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996855DA-6F43-C753-ADCA-5205A897C3E1}"/>
              </a:ext>
            </a:extLst>
          </p:cNvPr>
          <p:cNvSpPr/>
          <p:nvPr/>
        </p:nvSpPr>
        <p:spPr>
          <a:xfrm>
            <a:off x="5258709" y="2592126"/>
            <a:ext cx="2020328" cy="801638"/>
          </a:xfrm>
          <a:prstGeom prst="roundRect">
            <a:avLst/>
          </a:prstGeom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dirty="0">
                <a:solidFill>
                  <a:schemeClr val="bg2">
                    <a:lumMod val="50000"/>
                  </a:schemeClr>
                </a:solidFill>
                <a:latin typeface="+mj-lt"/>
              </a:rPr>
              <a:t>Power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C4D9BD3-996D-8F03-2502-3FAACC93969C}"/>
              </a:ext>
            </a:extLst>
          </p:cNvPr>
          <p:cNvSpPr/>
          <p:nvPr/>
        </p:nvSpPr>
        <p:spPr>
          <a:xfrm>
            <a:off x="5258709" y="1239403"/>
            <a:ext cx="2020328" cy="801638"/>
          </a:xfrm>
          <a:prstGeom prst="roundRect">
            <a:avLst/>
          </a:prstGeom>
          <a:ln w="571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dirty="0">
                <a:solidFill>
                  <a:schemeClr val="bg2">
                    <a:lumMod val="50000"/>
                  </a:schemeClr>
                </a:solidFill>
                <a:latin typeface="+mj-lt"/>
              </a:rPr>
              <a:t>Technology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F522C13-2089-6E20-C50D-7D401DCC0BA7}"/>
              </a:ext>
            </a:extLst>
          </p:cNvPr>
          <p:cNvSpPr/>
          <p:nvPr/>
        </p:nvSpPr>
        <p:spPr>
          <a:xfrm>
            <a:off x="9014496" y="1257120"/>
            <a:ext cx="2020328" cy="801638"/>
          </a:xfrm>
          <a:prstGeom prst="roundRect">
            <a:avLst/>
          </a:prstGeom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bg2">
                  <a:lumMod val="50000"/>
                </a:schemeClr>
              </a:solidFill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/>
            <a:r>
              <a:rPr lang="en-IN" dirty="0">
                <a:solidFill>
                  <a:schemeClr val="bg2">
                    <a:lumMod val="50000"/>
                  </a:schemeClr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Manufacturing process</a:t>
            </a:r>
            <a:endParaRPr lang="en-IN" dirty="0">
              <a:solidFill>
                <a:schemeClr val="bg2">
                  <a:lumMod val="50000"/>
                </a:schemeClr>
              </a:solidFill>
              <a:latin typeface="+mj-lt"/>
            </a:endParaRPr>
          </a:p>
          <a:p>
            <a:pPr algn="ctr"/>
            <a:endParaRPr lang="en-IN" dirty="0">
              <a:solidFill>
                <a:schemeClr val="bg2">
                  <a:lumMod val="50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701401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7" grpId="0" animBg="1"/>
      <p:bldP spid="30" grpId="0" animBg="1"/>
      <p:bldP spid="31" grpId="0" animBg="1"/>
      <p:bldP spid="34" grpId="0" animBg="1"/>
      <p:bldP spid="35" grpId="0" animBg="1"/>
      <p:bldP spid="36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{0F2AFFFE-7E86-402A-8BA9-A3D4536C1330}tf16411248_win32</Template>
  <TotalTime>257</TotalTime>
  <Words>659</Words>
  <Application>Microsoft Office PowerPoint</Application>
  <PresentationFormat>Widescreen</PresentationFormat>
  <Paragraphs>119</Paragraphs>
  <Slides>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6" baseType="lpstr">
      <vt:lpstr>Arial</vt:lpstr>
      <vt:lpstr>Avenir Next LT Pro Light</vt:lpstr>
      <vt:lpstr>Calibri</vt:lpstr>
      <vt:lpstr>Posterama</vt:lpstr>
      <vt:lpstr>Segoe UI</vt:lpstr>
      <vt:lpstr>Office Theme</vt:lpstr>
      <vt:lpstr>PROJECT REPORT a BANKER’S PERSPECTIVE</vt:lpstr>
      <vt:lpstr>The Definition </vt:lpstr>
      <vt:lpstr>CORPORATE FINANCING VS PROJECT FINANCING</vt:lpstr>
      <vt:lpstr>Sponsors of Project Finance</vt:lpstr>
      <vt:lpstr>Due diligence in project finance</vt:lpstr>
      <vt:lpstr>HOW TO MAKE PROJECT REPORT MORE QUALITATIVE </vt:lpstr>
      <vt:lpstr>HOW TO MAKE PROJECT REPORT MORE QUALITATIVE </vt:lpstr>
      <vt:lpstr>FINANCIALS / PROJECTIONS</vt:lpstr>
      <vt:lpstr>HOW TO MAKE PROJECT REPORT MORE QUALITATIVE </vt:lpstr>
      <vt:lpstr>THANK YOU for your time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Project financing</dc:title>
  <dc:creator>Mithilesh Kandalkar</dc:creator>
  <cp:lastModifiedBy>Mithilesh Kandalkar</cp:lastModifiedBy>
  <cp:revision>8</cp:revision>
  <dcterms:created xsi:type="dcterms:W3CDTF">2022-08-06T10:38:04Z</dcterms:created>
  <dcterms:modified xsi:type="dcterms:W3CDTF">2022-08-06T15:45:50Z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