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3"/>
  </p:notesMasterIdLst>
  <p:handoutMasterIdLst>
    <p:handoutMasterId r:id="rId114"/>
  </p:handoutMasterIdLst>
  <p:sldIdLst>
    <p:sldId id="256" r:id="rId2"/>
    <p:sldId id="377" r:id="rId3"/>
    <p:sldId id="312" r:id="rId4"/>
    <p:sldId id="257" r:id="rId5"/>
    <p:sldId id="379" r:id="rId6"/>
    <p:sldId id="380" r:id="rId7"/>
    <p:sldId id="258" r:id="rId8"/>
    <p:sldId id="259" r:id="rId9"/>
    <p:sldId id="374" r:id="rId10"/>
    <p:sldId id="260" r:id="rId11"/>
    <p:sldId id="316" r:id="rId12"/>
    <p:sldId id="261" r:id="rId13"/>
    <p:sldId id="317" r:id="rId14"/>
    <p:sldId id="376" r:id="rId15"/>
    <p:sldId id="262" r:id="rId16"/>
    <p:sldId id="263" r:id="rId17"/>
    <p:sldId id="321" r:id="rId18"/>
    <p:sldId id="264" r:id="rId19"/>
    <p:sldId id="319" r:id="rId20"/>
    <p:sldId id="265" r:id="rId21"/>
    <p:sldId id="322" r:id="rId22"/>
    <p:sldId id="266" r:id="rId23"/>
    <p:sldId id="372" r:id="rId24"/>
    <p:sldId id="267" r:id="rId25"/>
    <p:sldId id="324" r:id="rId26"/>
    <p:sldId id="268" r:id="rId27"/>
    <p:sldId id="325" r:id="rId28"/>
    <p:sldId id="269" r:id="rId29"/>
    <p:sldId id="327" r:id="rId30"/>
    <p:sldId id="270" r:id="rId31"/>
    <p:sldId id="329" r:id="rId32"/>
    <p:sldId id="271" r:id="rId33"/>
    <p:sldId id="330" r:id="rId34"/>
    <p:sldId id="272" r:id="rId35"/>
    <p:sldId id="371" r:id="rId36"/>
    <p:sldId id="273" r:id="rId37"/>
    <p:sldId id="328" r:id="rId38"/>
    <p:sldId id="274" r:id="rId39"/>
    <p:sldId id="332" r:id="rId40"/>
    <p:sldId id="275" r:id="rId41"/>
    <p:sldId id="333" r:id="rId42"/>
    <p:sldId id="276" r:id="rId43"/>
    <p:sldId id="334" r:id="rId44"/>
    <p:sldId id="277" r:id="rId45"/>
    <p:sldId id="335" r:id="rId46"/>
    <p:sldId id="278" r:id="rId47"/>
    <p:sldId id="336" r:id="rId48"/>
    <p:sldId id="279" r:id="rId49"/>
    <p:sldId id="337" r:id="rId50"/>
    <p:sldId id="280" r:id="rId51"/>
    <p:sldId id="338" r:id="rId52"/>
    <p:sldId id="281" r:id="rId53"/>
    <p:sldId id="339" r:id="rId54"/>
    <p:sldId id="282" r:id="rId55"/>
    <p:sldId id="340" r:id="rId56"/>
    <p:sldId id="283" r:id="rId57"/>
    <p:sldId id="341" r:id="rId58"/>
    <p:sldId id="284" r:id="rId59"/>
    <p:sldId id="342" r:id="rId60"/>
    <p:sldId id="285" r:id="rId61"/>
    <p:sldId id="343" r:id="rId62"/>
    <p:sldId id="286" r:id="rId63"/>
    <p:sldId id="344" r:id="rId64"/>
    <p:sldId id="287" r:id="rId65"/>
    <p:sldId id="345" r:id="rId66"/>
    <p:sldId id="289" r:id="rId67"/>
    <p:sldId id="346" r:id="rId68"/>
    <p:sldId id="288" r:id="rId69"/>
    <p:sldId id="347" r:id="rId70"/>
    <p:sldId id="290" r:id="rId71"/>
    <p:sldId id="348" r:id="rId72"/>
    <p:sldId id="291" r:id="rId73"/>
    <p:sldId id="292" r:id="rId74"/>
    <p:sldId id="350" r:id="rId75"/>
    <p:sldId id="293" r:id="rId76"/>
    <p:sldId id="351" r:id="rId77"/>
    <p:sldId id="294" r:id="rId78"/>
    <p:sldId id="352" r:id="rId79"/>
    <p:sldId id="295" r:id="rId80"/>
    <p:sldId id="355" r:id="rId81"/>
    <p:sldId id="311" r:id="rId82"/>
    <p:sldId id="354" r:id="rId83"/>
    <p:sldId id="296" r:id="rId84"/>
    <p:sldId id="356" r:id="rId85"/>
    <p:sldId id="298" r:id="rId86"/>
    <p:sldId id="357" r:id="rId87"/>
    <p:sldId id="299" r:id="rId88"/>
    <p:sldId id="358" r:id="rId89"/>
    <p:sldId id="300" r:id="rId90"/>
    <p:sldId id="359" r:id="rId91"/>
    <p:sldId id="301" r:id="rId92"/>
    <p:sldId id="360" r:id="rId93"/>
    <p:sldId id="302" r:id="rId94"/>
    <p:sldId id="361" r:id="rId95"/>
    <p:sldId id="303" r:id="rId96"/>
    <p:sldId id="362" r:id="rId97"/>
    <p:sldId id="304" r:id="rId98"/>
    <p:sldId id="363" r:id="rId99"/>
    <p:sldId id="305" r:id="rId100"/>
    <p:sldId id="364" r:id="rId101"/>
    <p:sldId id="306" r:id="rId102"/>
    <p:sldId id="365" r:id="rId103"/>
    <p:sldId id="307" r:id="rId104"/>
    <p:sldId id="369" r:id="rId105"/>
    <p:sldId id="308" r:id="rId106"/>
    <p:sldId id="381" r:id="rId107"/>
    <p:sldId id="309" r:id="rId108"/>
    <p:sldId id="368" r:id="rId109"/>
    <p:sldId id="326" r:id="rId110"/>
    <p:sldId id="370" r:id="rId111"/>
    <p:sldId id="310" r:id="rId1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5" d="100"/>
          <a:sy n="95" d="100"/>
        </p:scale>
        <p:origin x="-44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theme" Target="theme/theme1.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notesMaster" Target="notesMasters/notesMaster1.xml"/><Relationship Id="rId118"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FE385D44-C6B8-4992-AE1E-B96B70B470AA}" type="datetimeFigureOut">
              <a:rPr lang="en-US" smtClean="0"/>
              <a:t>19/11/2015</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8C1D892F-A7FF-442C-B12B-118322E5977A}" type="slidenum">
              <a:rPr lang="en-US" smtClean="0"/>
              <a:t>‹#›</a:t>
            </a:fld>
            <a:endParaRPr lang="en-US"/>
          </a:p>
        </p:txBody>
      </p:sp>
    </p:spTree>
    <p:extLst>
      <p:ext uri="{BB962C8B-B14F-4D97-AF65-F5344CB8AC3E}">
        <p14:creationId xmlns:p14="http://schemas.microsoft.com/office/powerpoint/2010/main" val="32168184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075333C2-D99B-41A8-8699-A24CB96406FD}" type="datetimeFigureOut">
              <a:rPr lang="en-US" smtClean="0"/>
              <a:t>19/11/2015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3A242616-4769-4C27-903E-C59C05C99CF1}" type="slidenum">
              <a:rPr lang="en-US" smtClean="0"/>
              <a:t>‹#›</a:t>
            </a:fld>
            <a:endParaRPr lang="en-US"/>
          </a:p>
        </p:txBody>
      </p:sp>
    </p:spTree>
    <p:extLst>
      <p:ext uri="{BB962C8B-B14F-4D97-AF65-F5344CB8AC3E}">
        <p14:creationId xmlns:p14="http://schemas.microsoft.com/office/powerpoint/2010/main" val="628728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14B5D83-3D1D-4A15-9143-F9C741A2419A}" type="datetime1">
              <a:rPr lang="en-US" smtClean="0"/>
              <a:t>19/11/2015</a:t>
            </a:fld>
            <a:endParaRPr lang="en-US"/>
          </a:p>
        </p:txBody>
      </p:sp>
      <p:sp>
        <p:nvSpPr>
          <p:cNvPr id="5" name="Footer Placeholder 4"/>
          <p:cNvSpPr>
            <a:spLocks noGrp="1"/>
          </p:cNvSpPr>
          <p:nvPr>
            <p:ph type="ftr" sz="quarter" idx="11"/>
          </p:nvPr>
        </p:nvSpPr>
        <p:spPr/>
        <p:txBody>
          <a:bodyPr/>
          <a:lstStyle/>
          <a:p>
            <a:r>
              <a:rPr lang="en-US" smtClean="0"/>
              <a:t>www.mashahca.com</a:t>
            </a:r>
            <a:endParaRPr lang="en-US"/>
          </a:p>
        </p:txBody>
      </p:sp>
      <p:sp>
        <p:nvSpPr>
          <p:cNvPr id="6" name="Slide Number Placeholder 5"/>
          <p:cNvSpPr>
            <a:spLocks noGrp="1"/>
          </p:cNvSpPr>
          <p:nvPr>
            <p:ph type="sldNum" sz="quarter" idx="12"/>
          </p:nvPr>
        </p:nvSpPr>
        <p:spPr/>
        <p:txBody>
          <a:bodyPr/>
          <a:lstStyle/>
          <a:p>
            <a:fld id="{86868F16-22F4-4109-90F5-86831727214E}" type="slidenum">
              <a:rPr lang="en-US" smtClean="0"/>
              <a:t>‹#›</a:t>
            </a:fld>
            <a:endParaRPr lang="en-US"/>
          </a:p>
        </p:txBody>
      </p:sp>
    </p:spTree>
    <p:extLst>
      <p:ext uri="{BB962C8B-B14F-4D97-AF65-F5344CB8AC3E}">
        <p14:creationId xmlns:p14="http://schemas.microsoft.com/office/powerpoint/2010/main" val="33561121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00565B-67AE-45A7-B76B-E6B56D704B1C}" type="datetime1">
              <a:rPr lang="en-US" smtClean="0"/>
              <a:t>19/11/2015</a:t>
            </a:fld>
            <a:endParaRPr lang="en-US"/>
          </a:p>
        </p:txBody>
      </p:sp>
      <p:sp>
        <p:nvSpPr>
          <p:cNvPr id="5" name="Footer Placeholder 4"/>
          <p:cNvSpPr>
            <a:spLocks noGrp="1"/>
          </p:cNvSpPr>
          <p:nvPr>
            <p:ph type="ftr" sz="quarter" idx="11"/>
          </p:nvPr>
        </p:nvSpPr>
        <p:spPr/>
        <p:txBody>
          <a:bodyPr/>
          <a:lstStyle/>
          <a:p>
            <a:r>
              <a:rPr lang="en-US" smtClean="0"/>
              <a:t>www.mashahca.com</a:t>
            </a:r>
            <a:endParaRPr lang="en-US"/>
          </a:p>
        </p:txBody>
      </p:sp>
      <p:sp>
        <p:nvSpPr>
          <p:cNvPr id="6" name="Slide Number Placeholder 5"/>
          <p:cNvSpPr>
            <a:spLocks noGrp="1"/>
          </p:cNvSpPr>
          <p:nvPr>
            <p:ph type="sldNum" sz="quarter" idx="12"/>
          </p:nvPr>
        </p:nvSpPr>
        <p:spPr/>
        <p:txBody>
          <a:bodyPr/>
          <a:lstStyle/>
          <a:p>
            <a:fld id="{86868F16-22F4-4109-90F5-86831727214E}" type="slidenum">
              <a:rPr lang="en-US" smtClean="0"/>
              <a:t>‹#›</a:t>
            </a:fld>
            <a:endParaRPr lang="en-US"/>
          </a:p>
        </p:txBody>
      </p:sp>
    </p:spTree>
    <p:extLst>
      <p:ext uri="{BB962C8B-B14F-4D97-AF65-F5344CB8AC3E}">
        <p14:creationId xmlns:p14="http://schemas.microsoft.com/office/powerpoint/2010/main" val="4150225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9CBE78-8E8F-4D9E-A403-F62622659241}" type="datetime1">
              <a:rPr lang="en-US" smtClean="0"/>
              <a:t>19/11/2015</a:t>
            </a:fld>
            <a:endParaRPr lang="en-US"/>
          </a:p>
        </p:txBody>
      </p:sp>
      <p:sp>
        <p:nvSpPr>
          <p:cNvPr id="5" name="Footer Placeholder 4"/>
          <p:cNvSpPr>
            <a:spLocks noGrp="1"/>
          </p:cNvSpPr>
          <p:nvPr>
            <p:ph type="ftr" sz="quarter" idx="11"/>
          </p:nvPr>
        </p:nvSpPr>
        <p:spPr/>
        <p:txBody>
          <a:bodyPr/>
          <a:lstStyle/>
          <a:p>
            <a:r>
              <a:rPr lang="en-US" smtClean="0"/>
              <a:t>www.mashahca.com</a:t>
            </a:r>
            <a:endParaRPr lang="en-US"/>
          </a:p>
        </p:txBody>
      </p:sp>
      <p:sp>
        <p:nvSpPr>
          <p:cNvPr id="6" name="Slide Number Placeholder 5"/>
          <p:cNvSpPr>
            <a:spLocks noGrp="1"/>
          </p:cNvSpPr>
          <p:nvPr>
            <p:ph type="sldNum" sz="quarter" idx="12"/>
          </p:nvPr>
        </p:nvSpPr>
        <p:spPr/>
        <p:txBody>
          <a:bodyPr/>
          <a:lstStyle/>
          <a:p>
            <a:fld id="{86868F16-22F4-4109-90F5-86831727214E}" type="slidenum">
              <a:rPr lang="en-US" smtClean="0"/>
              <a:t>‹#›</a:t>
            </a:fld>
            <a:endParaRPr lang="en-US"/>
          </a:p>
        </p:txBody>
      </p:sp>
    </p:spTree>
    <p:extLst>
      <p:ext uri="{BB962C8B-B14F-4D97-AF65-F5344CB8AC3E}">
        <p14:creationId xmlns:p14="http://schemas.microsoft.com/office/powerpoint/2010/main" val="3243383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B2EFB4-C538-4D7D-B0C7-568CDBCB43E6}" type="datetime1">
              <a:rPr lang="en-US" smtClean="0"/>
              <a:t>19/11/2015</a:t>
            </a:fld>
            <a:endParaRPr lang="en-US"/>
          </a:p>
        </p:txBody>
      </p:sp>
      <p:sp>
        <p:nvSpPr>
          <p:cNvPr id="5" name="Footer Placeholder 4"/>
          <p:cNvSpPr>
            <a:spLocks noGrp="1"/>
          </p:cNvSpPr>
          <p:nvPr>
            <p:ph type="ftr" sz="quarter" idx="11"/>
          </p:nvPr>
        </p:nvSpPr>
        <p:spPr/>
        <p:txBody>
          <a:bodyPr/>
          <a:lstStyle/>
          <a:p>
            <a:r>
              <a:rPr lang="en-US" smtClean="0"/>
              <a:t>www.mashahca.com</a:t>
            </a:r>
            <a:endParaRPr lang="en-US"/>
          </a:p>
        </p:txBody>
      </p:sp>
      <p:sp>
        <p:nvSpPr>
          <p:cNvPr id="6" name="Slide Number Placeholder 5"/>
          <p:cNvSpPr>
            <a:spLocks noGrp="1"/>
          </p:cNvSpPr>
          <p:nvPr>
            <p:ph type="sldNum" sz="quarter" idx="12"/>
          </p:nvPr>
        </p:nvSpPr>
        <p:spPr/>
        <p:txBody>
          <a:bodyPr/>
          <a:lstStyle/>
          <a:p>
            <a:fld id="{86868F16-22F4-4109-90F5-86831727214E}" type="slidenum">
              <a:rPr lang="en-US" smtClean="0"/>
              <a:t>‹#›</a:t>
            </a:fld>
            <a:endParaRPr lang="en-US"/>
          </a:p>
        </p:txBody>
      </p:sp>
    </p:spTree>
    <p:extLst>
      <p:ext uri="{BB962C8B-B14F-4D97-AF65-F5344CB8AC3E}">
        <p14:creationId xmlns:p14="http://schemas.microsoft.com/office/powerpoint/2010/main" val="6662974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703B0D-9D45-418F-979C-1E09593E638C}" type="datetime1">
              <a:rPr lang="en-US" smtClean="0"/>
              <a:t>19/11/2015</a:t>
            </a:fld>
            <a:endParaRPr lang="en-US"/>
          </a:p>
        </p:txBody>
      </p:sp>
      <p:sp>
        <p:nvSpPr>
          <p:cNvPr id="5" name="Footer Placeholder 4"/>
          <p:cNvSpPr>
            <a:spLocks noGrp="1"/>
          </p:cNvSpPr>
          <p:nvPr>
            <p:ph type="ftr" sz="quarter" idx="11"/>
          </p:nvPr>
        </p:nvSpPr>
        <p:spPr/>
        <p:txBody>
          <a:bodyPr/>
          <a:lstStyle/>
          <a:p>
            <a:r>
              <a:rPr lang="en-US" smtClean="0"/>
              <a:t>www.mashahca.com</a:t>
            </a:r>
            <a:endParaRPr lang="en-US"/>
          </a:p>
        </p:txBody>
      </p:sp>
      <p:sp>
        <p:nvSpPr>
          <p:cNvPr id="6" name="Slide Number Placeholder 5"/>
          <p:cNvSpPr>
            <a:spLocks noGrp="1"/>
          </p:cNvSpPr>
          <p:nvPr>
            <p:ph type="sldNum" sz="quarter" idx="12"/>
          </p:nvPr>
        </p:nvSpPr>
        <p:spPr/>
        <p:txBody>
          <a:bodyPr/>
          <a:lstStyle/>
          <a:p>
            <a:fld id="{86868F16-22F4-4109-90F5-86831727214E}" type="slidenum">
              <a:rPr lang="en-US" smtClean="0"/>
              <a:t>‹#›</a:t>
            </a:fld>
            <a:endParaRPr lang="en-US"/>
          </a:p>
        </p:txBody>
      </p:sp>
    </p:spTree>
    <p:extLst>
      <p:ext uri="{BB962C8B-B14F-4D97-AF65-F5344CB8AC3E}">
        <p14:creationId xmlns:p14="http://schemas.microsoft.com/office/powerpoint/2010/main" val="1294915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8304382-08C6-42AD-950C-72DF90485412}" type="datetime1">
              <a:rPr lang="en-US" smtClean="0"/>
              <a:t>19/11/2015</a:t>
            </a:fld>
            <a:endParaRPr lang="en-US"/>
          </a:p>
        </p:txBody>
      </p:sp>
      <p:sp>
        <p:nvSpPr>
          <p:cNvPr id="6" name="Footer Placeholder 5"/>
          <p:cNvSpPr>
            <a:spLocks noGrp="1"/>
          </p:cNvSpPr>
          <p:nvPr>
            <p:ph type="ftr" sz="quarter" idx="11"/>
          </p:nvPr>
        </p:nvSpPr>
        <p:spPr/>
        <p:txBody>
          <a:bodyPr/>
          <a:lstStyle/>
          <a:p>
            <a:r>
              <a:rPr lang="en-US" smtClean="0"/>
              <a:t>www.mashahca.com</a:t>
            </a:r>
            <a:endParaRPr lang="en-US"/>
          </a:p>
        </p:txBody>
      </p:sp>
      <p:sp>
        <p:nvSpPr>
          <p:cNvPr id="7" name="Slide Number Placeholder 6"/>
          <p:cNvSpPr>
            <a:spLocks noGrp="1"/>
          </p:cNvSpPr>
          <p:nvPr>
            <p:ph type="sldNum" sz="quarter" idx="12"/>
          </p:nvPr>
        </p:nvSpPr>
        <p:spPr/>
        <p:txBody>
          <a:bodyPr/>
          <a:lstStyle/>
          <a:p>
            <a:fld id="{86868F16-22F4-4109-90F5-86831727214E}" type="slidenum">
              <a:rPr lang="en-US" smtClean="0"/>
              <a:t>‹#›</a:t>
            </a:fld>
            <a:endParaRPr lang="en-US"/>
          </a:p>
        </p:txBody>
      </p:sp>
    </p:spTree>
    <p:extLst>
      <p:ext uri="{BB962C8B-B14F-4D97-AF65-F5344CB8AC3E}">
        <p14:creationId xmlns:p14="http://schemas.microsoft.com/office/powerpoint/2010/main" val="15616259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051F285-58BC-4D2C-9F53-3880A596764D}" type="datetime1">
              <a:rPr lang="en-US" smtClean="0"/>
              <a:t>19/11/2015</a:t>
            </a:fld>
            <a:endParaRPr lang="en-US"/>
          </a:p>
        </p:txBody>
      </p:sp>
      <p:sp>
        <p:nvSpPr>
          <p:cNvPr id="8" name="Footer Placeholder 7"/>
          <p:cNvSpPr>
            <a:spLocks noGrp="1"/>
          </p:cNvSpPr>
          <p:nvPr>
            <p:ph type="ftr" sz="quarter" idx="11"/>
          </p:nvPr>
        </p:nvSpPr>
        <p:spPr/>
        <p:txBody>
          <a:bodyPr/>
          <a:lstStyle/>
          <a:p>
            <a:r>
              <a:rPr lang="en-US" smtClean="0"/>
              <a:t>www.mashahca.com</a:t>
            </a:r>
            <a:endParaRPr lang="en-US"/>
          </a:p>
        </p:txBody>
      </p:sp>
      <p:sp>
        <p:nvSpPr>
          <p:cNvPr id="9" name="Slide Number Placeholder 8"/>
          <p:cNvSpPr>
            <a:spLocks noGrp="1"/>
          </p:cNvSpPr>
          <p:nvPr>
            <p:ph type="sldNum" sz="quarter" idx="12"/>
          </p:nvPr>
        </p:nvSpPr>
        <p:spPr/>
        <p:txBody>
          <a:bodyPr/>
          <a:lstStyle/>
          <a:p>
            <a:fld id="{86868F16-22F4-4109-90F5-86831727214E}" type="slidenum">
              <a:rPr lang="en-US" smtClean="0"/>
              <a:t>‹#›</a:t>
            </a:fld>
            <a:endParaRPr lang="en-US"/>
          </a:p>
        </p:txBody>
      </p:sp>
    </p:spTree>
    <p:extLst>
      <p:ext uri="{BB962C8B-B14F-4D97-AF65-F5344CB8AC3E}">
        <p14:creationId xmlns:p14="http://schemas.microsoft.com/office/powerpoint/2010/main" val="2670590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FAB0232-BEB4-469E-BED9-DD4861E2BC5E}" type="datetime1">
              <a:rPr lang="en-US" smtClean="0"/>
              <a:t>19/11/2015</a:t>
            </a:fld>
            <a:endParaRPr lang="en-US"/>
          </a:p>
        </p:txBody>
      </p:sp>
      <p:sp>
        <p:nvSpPr>
          <p:cNvPr id="4" name="Footer Placeholder 3"/>
          <p:cNvSpPr>
            <a:spLocks noGrp="1"/>
          </p:cNvSpPr>
          <p:nvPr>
            <p:ph type="ftr" sz="quarter" idx="11"/>
          </p:nvPr>
        </p:nvSpPr>
        <p:spPr/>
        <p:txBody>
          <a:bodyPr/>
          <a:lstStyle/>
          <a:p>
            <a:r>
              <a:rPr lang="en-US" smtClean="0"/>
              <a:t>www.mashahca.com</a:t>
            </a:r>
            <a:endParaRPr lang="en-US"/>
          </a:p>
        </p:txBody>
      </p:sp>
      <p:sp>
        <p:nvSpPr>
          <p:cNvPr id="5" name="Slide Number Placeholder 4"/>
          <p:cNvSpPr>
            <a:spLocks noGrp="1"/>
          </p:cNvSpPr>
          <p:nvPr>
            <p:ph type="sldNum" sz="quarter" idx="12"/>
          </p:nvPr>
        </p:nvSpPr>
        <p:spPr/>
        <p:txBody>
          <a:bodyPr/>
          <a:lstStyle/>
          <a:p>
            <a:fld id="{86868F16-22F4-4109-90F5-86831727214E}" type="slidenum">
              <a:rPr lang="en-US" smtClean="0"/>
              <a:t>‹#›</a:t>
            </a:fld>
            <a:endParaRPr lang="en-US"/>
          </a:p>
        </p:txBody>
      </p:sp>
    </p:spTree>
    <p:extLst>
      <p:ext uri="{BB962C8B-B14F-4D97-AF65-F5344CB8AC3E}">
        <p14:creationId xmlns:p14="http://schemas.microsoft.com/office/powerpoint/2010/main" val="3273854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E391B2-C66B-488A-B888-9623036D031B}" type="datetime1">
              <a:rPr lang="en-US" smtClean="0"/>
              <a:t>19/11/2015</a:t>
            </a:fld>
            <a:endParaRPr lang="en-US"/>
          </a:p>
        </p:txBody>
      </p:sp>
      <p:sp>
        <p:nvSpPr>
          <p:cNvPr id="3" name="Footer Placeholder 2"/>
          <p:cNvSpPr>
            <a:spLocks noGrp="1"/>
          </p:cNvSpPr>
          <p:nvPr>
            <p:ph type="ftr" sz="quarter" idx="11"/>
          </p:nvPr>
        </p:nvSpPr>
        <p:spPr/>
        <p:txBody>
          <a:bodyPr/>
          <a:lstStyle/>
          <a:p>
            <a:r>
              <a:rPr lang="en-US" smtClean="0"/>
              <a:t>www.mashahca.com</a:t>
            </a:r>
            <a:endParaRPr lang="en-US"/>
          </a:p>
        </p:txBody>
      </p:sp>
      <p:sp>
        <p:nvSpPr>
          <p:cNvPr id="4" name="Slide Number Placeholder 3"/>
          <p:cNvSpPr>
            <a:spLocks noGrp="1"/>
          </p:cNvSpPr>
          <p:nvPr>
            <p:ph type="sldNum" sz="quarter" idx="12"/>
          </p:nvPr>
        </p:nvSpPr>
        <p:spPr/>
        <p:txBody>
          <a:bodyPr/>
          <a:lstStyle/>
          <a:p>
            <a:fld id="{86868F16-22F4-4109-90F5-86831727214E}" type="slidenum">
              <a:rPr lang="en-US" smtClean="0"/>
              <a:t>‹#›</a:t>
            </a:fld>
            <a:endParaRPr lang="en-US"/>
          </a:p>
        </p:txBody>
      </p:sp>
    </p:spTree>
    <p:extLst>
      <p:ext uri="{BB962C8B-B14F-4D97-AF65-F5344CB8AC3E}">
        <p14:creationId xmlns:p14="http://schemas.microsoft.com/office/powerpoint/2010/main" val="24546366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9DFA55-6373-46A3-BBF9-EC3CEFADF915}" type="datetime1">
              <a:rPr lang="en-US" smtClean="0"/>
              <a:t>19/11/2015</a:t>
            </a:fld>
            <a:endParaRPr lang="en-US"/>
          </a:p>
        </p:txBody>
      </p:sp>
      <p:sp>
        <p:nvSpPr>
          <p:cNvPr id="6" name="Footer Placeholder 5"/>
          <p:cNvSpPr>
            <a:spLocks noGrp="1"/>
          </p:cNvSpPr>
          <p:nvPr>
            <p:ph type="ftr" sz="quarter" idx="11"/>
          </p:nvPr>
        </p:nvSpPr>
        <p:spPr/>
        <p:txBody>
          <a:bodyPr/>
          <a:lstStyle/>
          <a:p>
            <a:r>
              <a:rPr lang="en-US" smtClean="0"/>
              <a:t>www.mashahca.com</a:t>
            </a:r>
            <a:endParaRPr lang="en-US"/>
          </a:p>
        </p:txBody>
      </p:sp>
      <p:sp>
        <p:nvSpPr>
          <p:cNvPr id="7" name="Slide Number Placeholder 6"/>
          <p:cNvSpPr>
            <a:spLocks noGrp="1"/>
          </p:cNvSpPr>
          <p:nvPr>
            <p:ph type="sldNum" sz="quarter" idx="12"/>
          </p:nvPr>
        </p:nvSpPr>
        <p:spPr/>
        <p:txBody>
          <a:bodyPr/>
          <a:lstStyle/>
          <a:p>
            <a:fld id="{86868F16-22F4-4109-90F5-86831727214E}" type="slidenum">
              <a:rPr lang="en-US" smtClean="0"/>
              <a:t>‹#›</a:t>
            </a:fld>
            <a:endParaRPr lang="en-US"/>
          </a:p>
        </p:txBody>
      </p:sp>
    </p:spTree>
    <p:extLst>
      <p:ext uri="{BB962C8B-B14F-4D97-AF65-F5344CB8AC3E}">
        <p14:creationId xmlns:p14="http://schemas.microsoft.com/office/powerpoint/2010/main" val="14140927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4C6ABE-7FAB-489B-BF5B-417EE6F1E9F8}" type="datetime1">
              <a:rPr lang="en-US" smtClean="0"/>
              <a:t>19/11/2015</a:t>
            </a:fld>
            <a:endParaRPr lang="en-US"/>
          </a:p>
        </p:txBody>
      </p:sp>
      <p:sp>
        <p:nvSpPr>
          <p:cNvPr id="6" name="Footer Placeholder 5"/>
          <p:cNvSpPr>
            <a:spLocks noGrp="1"/>
          </p:cNvSpPr>
          <p:nvPr>
            <p:ph type="ftr" sz="quarter" idx="11"/>
          </p:nvPr>
        </p:nvSpPr>
        <p:spPr/>
        <p:txBody>
          <a:bodyPr/>
          <a:lstStyle/>
          <a:p>
            <a:r>
              <a:rPr lang="en-US" smtClean="0"/>
              <a:t>www.mashahca.com</a:t>
            </a:r>
            <a:endParaRPr lang="en-US"/>
          </a:p>
        </p:txBody>
      </p:sp>
      <p:sp>
        <p:nvSpPr>
          <p:cNvPr id="7" name="Slide Number Placeholder 6"/>
          <p:cNvSpPr>
            <a:spLocks noGrp="1"/>
          </p:cNvSpPr>
          <p:nvPr>
            <p:ph type="sldNum" sz="quarter" idx="12"/>
          </p:nvPr>
        </p:nvSpPr>
        <p:spPr/>
        <p:txBody>
          <a:bodyPr/>
          <a:lstStyle/>
          <a:p>
            <a:fld id="{86868F16-22F4-4109-90F5-86831727214E}" type="slidenum">
              <a:rPr lang="en-US" smtClean="0"/>
              <a:t>‹#›</a:t>
            </a:fld>
            <a:endParaRPr lang="en-US"/>
          </a:p>
        </p:txBody>
      </p:sp>
    </p:spTree>
    <p:extLst>
      <p:ext uri="{BB962C8B-B14F-4D97-AF65-F5344CB8AC3E}">
        <p14:creationId xmlns:p14="http://schemas.microsoft.com/office/powerpoint/2010/main" val="1781277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E62510-E746-4305-9060-62E3C72A4C70}" type="datetime1">
              <a:rPr lang="en-US" smtClean="0"/>
              <a:t>19/11/2015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www.mashahca.com</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868F16-22F4-4109-90F5-86831727214E}" type="slidenum">
              <a:rPr lang="en-US" smtClean="0"/>
              <a:t>‹#›</a:t>
            </a:fld>
            <a:endParaRPr lang="en-US"/>
          </a:p>
        </p:txBody>
      </p:sp>
    </p:spTree>
    <p:extLst>
      <p:ext uri="{BB962C8B-B14F-4D97-AF65-F5344CB8AC3E}">
        <p14:creationId xmlns:p14="http://schemas.microsoft.com/office/powerpoint/2010/main" val="1820250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9.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9.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9.xml"/></Relationships>
</file>

<file path=ppt/slides/_rels/slide109.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9.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Recent Developments in </a:t>
            </a:r>
            <a:br>
              <a:rPr lang="en-US" dirty="0" smtClean="0"/>
            </a:br>
            <a:r>
              <a:rPr lang="en-US" dirty="0" smtClean="0"/>
              <a:t>Search </a:t>
            </a:r>
            <a:r>
              <a:rPr lang="en-US" dirty="0" smtClean="0"/>
              <a:t>&amp; </a:t>
            </a:r>
            <a:r>
              <a:rPr lang="en-US" dirty="0" smtClean="0"/>
              <a:t>Survey</a:t>
            </a:r>
            <a:endParaRPr lang="en-US" dirty="0"/>
          </a:p>
        </p:txBody>
      </p:sp>
      <p:sp>
        <p:nvSpPr>
          <p:cNvPr id="3" name="Subtitle 2"/>
          <p:cNvSpPr>
            <a:spLocks noGrp="1"/>
          </p:cNvSpPr>
          <p:nvPr>
            <p:ph type="subTitle" idx="1"/>
          </p:nvPr>
        </p:nvSpPr>
        <p:spPr/>
        <p:txBody>
          <a:bodyPr/>
          <a:lstStyle/>
          <a:p>
            <a:r>
              <a:rPr lang="en-US" dirty="0" smtClean="0"/>
              <a:t>Date: </a:t>
            </a:r>
            <a:r>
              <a:rPr lang="en-US" dirty="0" smtClean="0"/>
              <a:t>28</a:t>
            </a:r>
            <a:r>
              <a:rPr lang="en-US" baseline="30000" dirty="0" smtClean="0"/>
              <a:t>th</a:t>
            </a:r>
            <a:r>
              <a:rPr lang="en-US" dirty="0" smtClean="0"/>
              <a:t> November, 2015</a:t>
            </a:r>
            <a:endParaRPr lang="en-US" dirty="0" smtClean="0"/>
          </a:p>
          <a:p>
            <a:r>
              <a:rPr lang="en-US" dirty="0" smtClean="0"/>
              <a:t>By: CA </a:t>
            </a:r>
            <a:r>
              <a:rPr lang="en-US" dirty="0" smtClean="0"/>
              <a:t>Shardul Dilip </a:t>
            </a:r>
            <a:r>
              <a:rPr lang="en-US" dirty="0" smtClean="0"/>
              <a:t>Shah</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39123155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SURVEY - AUTHORITIES</a:t>
            </a:r>
            <a:endParaRPr lang="en-US" dirty="0"/>
          </a:p>
        </p:txBody>
      </p:sp>
      <p:sp>
        <p:nvSpPr>
          <p:cNvPr id="3" name="Content Placeholder 2"/>
          <p:cNvSpPr>
            <a:spLocks noGrp="1"/>
          </p:cNvSpPr>
          <p:nvPr>
            <p:ph idx="1"/>
          </p:nvPr>
        </p:nvSpPr>
        <p:spPr/>
        <p:txBody>
          <a:bodyPr>
            <a:normAutofit/>
          </a:bodyPr>
          <a:lstStyle/>
          <a:p>
            <a:pPr algn="just"/>
            <a:r>
              <a:rPr lang="en-US" dirty="0" smtClean="0"/>
              <a:t> The </a:t>
            </a:r>
            <a:r>
              <a:rPr lang="en-US" dirty="0"/>
              <a:t>powers of survey are with 'Income-tax </a:t>
            </a:r>
            <a:r>
              <a:rPr lang="en-US" dirty="0" smtClean="0"/>
              <a:t>authority, meaning </a:t>
            </a:r>
            <a:r>
              <a:rPr lang="en-US" dirty="0"/>
              <a:t>Chief Commissioner, Joint </a:t>
            </a:r>
            <a:r>
              <a:rPr lang="en-US" dirty="0" smtClean="0"/>
              <a:t>Commissioner</a:t>
            </a:r>
            <a:r>
              <a:rPr lang="en-US" dirty="0"/>
              <a:t>, Director </a:t>
            </a:r>
            <a:r>
              <a:rPr lang="en-US" dirty="0" smtClean="0"/>
              <a:t>and </a:t>
            </a:r>
            <a:r>
              <a:rPr lang="en-US" dirty="0"/>
              <a:t>Joint Director. Also the powers may be exercised by </a:t>
            </a:r>
            <a:r>
              <a:rPr lang="en-US" dirty="0" smtClean="0"/>
              <a:t>Assistant </a:t>
            </a:r>
            <a:r>
              <a:rPr lang="en-US" dirty="0"/>
              <a:t>Director, Deputy Director, Assessing Officer and Tax </a:t>
            </a:r>
            <a:r>
              <a:rPr lang="en-US" dirty="0" smtClean="0"/>
              <a:t>Recovery </a:t>
            </a:r>
            <a:r>
              <a:rPr lang="en-US" dirty="0"/>
              <a:t>Officer, and for specified provisions, also Inspector </a:t>
            </a:r>
            <a:r>
              <a:rPr lang="en-US" dirty="0" smtClean="0"/>
              <a:t>of </a:t>
            </a:r>
            <a:r>
              <a:rPr lang="en-US" dirty="0"/>
              <a:t>Income-tax, only after taking approval of Joint Director/Joint </a:t>
            </a:r>
            <a:br>
              <a:rPr lang="en-US" dirty="0"/>
            </a:br>
            <a:r>
              <a:rPr lang="en-US" dirty="0" smtClean="0"/>
              <a:t>Commissioner.</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396104465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Recently Searched</a:t>
            </a:r>
            <a:endParaRPr lang="en-US" dirty="0"/>
          </a:p>
        </p:txBody>
      </p:sp>
      <p:sp>
        <p:nvSpPr>
          <p:cNvPr id="4" name="Text Placeholder 3"/>
          <p:cNvSpPr>
            <a:spLocks noGrp="1"/>
          </p:cNvSpPr>
          <p:nvPr>
            <p:ph type="body" sz="half" idx="2"/>
          </p:nvPr>
        </p:nvSpPr>
        <p:spPr/>
        <p:txBody>
          <a:bodyPr/>
          <a:lstStyle/>
          <a:p>
            <a:r>
              <a:rPr lang="en-US" dirty="0" err="1" smtClean="0"/>
              <a:t>Balaji</a:t>
            </a:r>
            <a:r>
              <a:rPr lang="en-US" dirty="0" smtClean="0"/>
              <a:t> </a:t>
            </a:r>
            <a:r>
              <a:rPr lang="en-US" dirty="0" err="1" smtClean="0"/>
              <a:t>Telefils</a:t>
            </a:r>
            <a:endParaRPr lang="en-US" dirty="0"/>
          </a:p>
        </p:txBody>
      </p:sp>
      <p:sp>
        <p:nvSpPr>
          <p:cNvPr id="5" name="Footer Placeholder 4"/>
          <p:cNvSpPr>
            <a:spLocks noGrp="1"/>
          </p:cNvSpPr>
          <p:nvPr>
            <p:ph type="ftr" sz="quarter" idx="11"/>
          </p:nvPr>
        </p:nvSpPr>
        <p:spPr/>
        <p:txBody>
          <a:bodyPr/>
          <a:lstStyle/>
          <a:p>
            <a:r>
              <a:rPr lang="en-US" smtClean="0"/>
              <a:t>www.mashahca.com</a:t>
            </a:r>
            <a:endParaRPr lang="en-US"/>
          </a:p>
        </p:txBody>
      </p:sp>
      <p:pic>
        <p:nvPicPr>
          <p:cNvPr id="64514" name="Picture 2" descr="http://filmsofindia.com/images/newsimages/tusshar-kapoor-jeetendr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2336" b="2336"/>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425058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Do’s and Don’ts</a:t>
            </a:r>
          </a:p>
        </p:txBody>
      </p:sp>
      <p:sp>
        <p:nvSpPr>
          <p:cNvPr id="3" name="Content Placeholder 2"/>
          <p:cNvSpPr>
            <a:spLocks noGrp="1"/>
          </p:cNvSpPr>
          <p:nvPr>
            <p:ph idx="1"/>
          </p:nvPr>
        </p:nvSpPr>
        <p:spPr/>
        <p:txBody>
          <a:bodyPr>
            <a:normAutofit lnSpcReduction="10000"/>
          </a:bodyPr>
          <a:lstStyle/>
          <a:p>
            <a:r>
              <a:rPr lang="en-US" dirty="0" smtClean="0"/>
              <a:t>The assessee may be called to explain any document, loose paper, etc. found during the search and survey. As such, care should be maintained to have only necessary relevant papers maintained in a proper manner.</a:t>
            </a:r>
          </a:p>
          <a:p>
            <a:r>
              <a:rPr lang="en-US" dirty="0" smtClean="0"/>
              <a:t>Investments made in assets should be properly accounted and supporting evidences should be available to substantiate the investments made.</a:t>
            </a:r>
          </a:p>
          <a:p>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3185253893"/>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Whistleblowers </a:t>
            </a:r>
            <a:endParaRPr lang="en-US" dirty="0"/>
          </a:p>
        </p:txBody>
      </p:sp>
      <p:sp>
        <p:nvSpPr>
          <p:cNvPr id="4" name="Text Placeholder 3"/>
          <p:cNvSpPr>
            <a:spLocks noGrp="1"/>
          </p:cNvSpPr>
          <p:nvPr>
            <p:ph type="body" sz="half" idx="2"/>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www.mashahca.com</a:t>
            </a:r>
            <a:endParaRPr lang="en-US"/>
          </a:p>
        </p:txBody>
      </p:sp>
      <p:pic>
        <p:nvPicPr>
          <p:cNvPr id="65538" name="Picture 2" descr="http://www.internationalassociationofwhistleblowers.net/wp-content/uploads/2012/10/whistleblowers-290x218.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15" b="115"/>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9013018"/>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Do’s and Don’ts</a:t>
            </a:r>
          </a:p>
        </p:txBody>
      </p:sp>
      <p:sp>
        <p:nvSpPr>
          <p:cNvPr id="3" name="Content Placeholder 2"/>
          <p:cNvSpPr>
            <a:spLocks noGrp="1"/>
          </p:cNvSpPr>
          <p:nvPr>
            <p:ph idx="1"/>
          </p:nvPr>
        </p:nvSpPr>
        <p:spPr/>
        <p:txBody>
          <a:bodyPr/>
          <a:lstStyle/>
          <a:p>
            <a:pPr algn="just"/>
            <a:r>
              <a:rPr lang="en-US" dirty="0" smtClean="0"/>
              <a:t>Ornaments belonging to different members of the family should be kept separately, It is advisable to keep lists of all the ornaments of each person and also where the ornaments are kept.  Valuation report of a </a:t>
            </a:r>
            <a:r>
              <a:rPr lang="en-US" dirty="0" err="1" smtClean="0"/>
              <a:t>jeweller</a:t>
            </a:r>
            <a:r>
              <a:rPr lang="en-US" dirty="0" smtClean="0"/>
              <a:t> should also be maintained. Every four years a fresh valuation report is required. Tax records substantiating such ownership should also be available at the residence.</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2439669954"/>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72706" name="Picture 2" descr="http://static.indianexpress.com/m-images/Thu%20Apr%2004%202013,%2015:02%20hrs/M_Id_372924_Tax_evas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905000"/>
            <a:ext cx="6286500" cy="2971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8211246"/>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Do’s and Don’ts</a:t>
            </a:r>
          </a:p>
        </p:txBody>
      </p:sp>
      <p:sp>
        <p:nvSpPr>
          <p:cNvPr id="3" name="Content Placeholder 2"/>
          <p:cNvSpPr>
            <a:spLocks noGrp="1"/>
          </p:cNvSpPr>
          <p:nvPr>
            <p:ph idx="1"/>
          </p:nvPr>
        </p:nvSpPr>
        <p:spPr/>
        <p:txBody>
          <a:bodyPr/>
          <a:lstStyle/>
          <a:p>
            <a:r>
              <a:rPr lang="en-US" dirty="0" smtClean="0"/>
              <a:t>Statements recorded at the time of search are very crucial. The person making the statement should state the truth, state correct and full facts and completely disclose the facts. Reply should not be vague or evasive.</a:t>
            </a:r>
          </a:p>
          <a:p>
            <a:r>
              <a:rPr lang="en-US" dirty="0" smtClean="0"/>
              <a:t>The assessee should be very cautious and careful while answering the questions and the person should not panic.</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1484153873"/>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57200"/>
            <a:ext cx="8915400" cy="960438"/>
          </a:xfrm>
        </p:spPr>
        <p:txBody>
          <a:bodyPr>
            <a:normAutofit fontScale="90000"/>
          </a:bodyPr>
          <a:lstStyle/>
          <a:p>
            <a:r>
              <a:rPr lang="en-US" sz="4000" dirty="0" smtClean="0"/>
              <a:t/>
            </a:r>
            <a:br>
              <a:rPr lang="en-US" sz="4000" dirty="0" smtClean="0"/>
            </a:br>
            <a:r>
              <a:rPr lang="en-US" sz="4000" dirty="0" smtClean="0"/>
              <a:t>Income-Tax </a:t>
            </a:r>
            <a:r>
              <a:rPr lang="en-US" sz="4000" dirty="0" err="1"/>
              <a:t>Dept</a:t>
            </a:r>
            <a:r>
              <a:rPr lang="en-US" sz="4000" dirty="0"/>
              <a:t> searches 20 premises of Claris Lifesciences</a:t>
            </a:r>
            <a:r>
              <a:rPr lang="en-US" b="1" dirty="0"/>
              <a:t/>
            </a:r>
            <a:br>
              <a:rPr lang="en-US" b="1" dirty="0"/>
            </a:br>
            <a:endParaRPr lang="en-US" dirty="0"/>
          </a:p>
        </p:txBody>
      </p:sp>
      <p:sp>
        <p:nvSpPr>
          <p:cNvPr id="3" name="Content Placeholder 2"/>
          <p:cNvSpPr>
            <a:spLocks noGrp="1"/>
          </p:cNvSpPr>
          <p:nvPr>
            <p:ph idx="1"/>
          </p:nvPr>
        </p:nvSpPr>
        <p:spPr/>
        <p:txBody>
          <a:bodyPr>
            <a:normAutofit fontScale="92500" lnSpcReduction="10000"/>
          </a:bodyPr>
          <a:lstStyle/>
          <a:p>
            <a:r>
              <a:rPr lang="en-US" dirty="0"/>
              <a:t>Income-Tax sleuths </a:t>
            </a:r>
            <a:r>
              <a:rPr lang="en-US" dirty="0" smtClean="0"/>
              <a:t>had in Aug, 2015 </a:t>
            </a:r>
            <a:r>
              <a:rPr lang="en-US" dirty="0"/>
              <a:t>conducted search and survey operations at around 20 commercial and residential premises of Claris Lifesciences, its promoters and four sister companies in </a:t>
            </a:r>
            <a:r>
              <a:rPr lang="en-US" dirty="0" smtClean="0"/>
              <a:t>Gujarat</a:t>
            </a:r>
          </a:p>
          <a:p>
            <a:r>
              <a:rPr lang="en-US" dirty="0" smtClean="0"/>
              <a:t>The </a:t>
            </a:r>
            <a:r>
              <a:rPr lang="en-US" dirty="0"/>
              <a:t>operations were a result of an internal probe by I-T Department, where evidences related to tax evasion and suspected black money transaction were found against the Claris </a:t>
            </a:r>
            <a:r>
              <a:rPr lang="en-US" dirty="0" smtClean="0"/>
              <a:t>promoters</a:t>
            </a:r>
            <a:endParaRPr lang="en-US" dirty="0"/>
          </a:p>
          <a:p>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1947543493"/>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Do’s and Don’ts</a:t>
            </a:r>
          </a:p>
        </p:txBody>
      </p:sp>
      <p:sp>
        <p:nvSpPr>
          <p:cNvPr id="3" name="Content Placeholder 2"/>
          <p:cNvSpPr>
            <a:spLocks noGrp="1"/>
          </p:cNvSpPr>
          <p:nvPr>
            <p:ph idx="1"/>
          </p:nvPr>
        </p:nvSpPr>
        <p:spPr/>
        <p:txBody>
          <a:bodyPr>
            <a:normAutofit fontScale="92500" lnSpcReduction="10000"/>
          </a:bodyPr>
          <a:lstStyle/>
          <a:p>
            <a:pPr algn="just"/>
            <a:r>
              <a:rPr lang="en-US" dirty="0" smtClean="0"/>
              <a:t>Necessary co-operation should be made with the authorized officers. As per the amendment made to 2002, a person who is required to give the authorized officer the necessary facility to inspect the books of account or other accounts maintained in electronic form, fails to afford such facility to the authorized officer he shall be punishable with vigorous imprisonment for a term which may extent to two years and shall also be liable to fine.</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2251618739"/>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Slippery Customer</a:t>
            </a:r>
            <a:endParaRPr lang="en-US" dirty="0"/>
          </a:p>
        </p:txBody>
      </p:sp>
      <p:sp>
        <p:nvSpPr>
          <p:cNvPr id="4" name="Text Placeholder 3"/>
          <p:cNvSpPr>
            <a:spLocks noGrp="1"/>
          </p:cNvSpPr>
          <p:nvPr>
            <p:ph type="body" sz="half" idx="2"/>
          </p:nvPr>
        </p:nvSpPr>
        <p:spPr/>
        <p:txBody>
          <a:bodyPr/>
          <a:lstStyle/>
          <a:p>
            <a:r>
              <a:rPr lang="en-US" dirty="0" smtClean="0"/>
              <a:t>Leaving Trails</a:t>
            </a:r>
            <a:endParaRPr lang="en-US" dirty="0"/>
          </a:p>
        </p:txBody>
      </p:sp>
      <p:sp>
        <p:nvSpPr>
          <p:cNvPr id="5" name="Footer Placeholder 4"/>
          <p:cNvSpPr>
            <a:spLocks noGrp="1"/>
          </p:cNvSpPr>
          <p:nvPr>
            <p:ph type="ftr" sz="quarter" idx="11"/>
          </p:nvPr>
        </p:nvSpPr>
        <p:spPr/>
        <p:txBody>
          <a:bodyPr/>
          <a:lstStyle/>
          <a:p>
            <a:r>
              <a:rPr lang="en-US" smtClean="0"/>
              <a:t>www.mashahca.com</a:t>
            </a:r>
            <a:endParaRPr lang="en-US"/>
          </a:p>
        </p:txBody>
      </p:sp>
      <p:pic>
        <p:nvPicPr>
          <p:cNvPr id="67586" name="Picture 2" descr="http://i1.tribune.com.pk/wp-content/uploads/2012/04/370934-taxestaxmoneystealcorruption-1335564271-438-640x480.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8664184"/>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18434" name="Picture 2" descr="http://www.itscindia.gov.in/images/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9908" y="2209799"/>
            <a:ext cx="7203492" cy="2090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12530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6146" name="Picture 2" descr="http://votecongress.files.wordpress.com/2013/05/silent01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981200"/>
            <a:ext cx="5886450" cy="26860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8939314"/>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71682" name="Picture 2" descr="http://crimeblog.dallasnews.com/files/2013/02/tax-frau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1905000"/>
            <a:ext cx="2438400" cy="3209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1898807"/>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r>
              <a:rPr lang="en-US" dirty="0" smtClean="0">
                <a:solidFill>
                  <a:schemeClr val="tx1"/>
                </a:solidFill>
              </a:rPr>
              <a:t>THANK YOU</a:t>
            </a:r>
            <a:endParaRPr lang="en-US" dirty="0">
              <a:solidFill>
                <a:schemeClr val="tx1"/>
              </a:solidFill>
            </a:endParaRPr>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377042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SURVEY - AUTHORITIES</a:t>
            </a:r>
            <a:endParaRPr lang="en-US" dirty="0"/>
          </a:p>
        </p:txBody>
      </p:sp>
      <p:sp>
        <p:nvSpPr>
          <p:cNvPr id="3" name="Content Placeholder 2"/>
          <p:cNvSpPr>
            <a:spLocks noGrp="1"/>
          </p:cNvSpPr>
          <p:nvPr>
            <p:ph idx="1"/>
          </p:nvPr>
        </p:nvSpPr>
        <p:spPr/>
        <p:txBody>
          <a:bodyPr/>
          <a:lstStyle/>
          <a:p>
            <a:r>
              <a:rPr lang="en-US" dirty="0" smtClean="0"/>
              <a:t> Normally </a:t>
            </a:r>
            <a:r>
              <a:rPr lang="en-US" dirty="0"/>
              <a:t>the decision to conduct a survey is taken by </a:t>
            </a:r>
            <a:r>
              <a:rPr lang="en-US" dirty="0" smtClean="0"/>
              <a:t>Assessing </a:t>
            </a:r>
            <a:r>
              <a:rPr lang="en-US" dirty="0"/>
              <a:t>Officer who is also involved in actual conduct of </a:t>
            </a:r>
            <a:r>
              <a:rPr lang="en-US" dirty="0" smtClean="0"/>
              <a:t>survey.</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9580341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7174" name="Picture 6" descr="http://re-define.org/sites/default/files/jmo0943l(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1600200"/>
            <a:ext cx="3810000" cy="3590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64936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BCCI Chief</a:t>
            </a:r>
            <a:endParaRPr lang="en-US" dirty="0"/>
          </a:p>
        </p:txBody>
      </p:sp>
      <p:sp>
        <p:nvSpPr>
          <p:cNvPr id="4" name="Text Placeholder 3"/>
          <p:cNvSpPr>
            <a:spLocks noGrp="1"/>
          </p:cNvSpPr>
          <p:nvPr>
            <p:ph type="body" sz="half" idx="2"/>
          </p:nvPr>
        </p:nvSpPr>
        <p:spPr/>
        <p:txBody>
          <a:bodyPr/>
          <a:lstStyle/>
          <a:p>
            <a:r>
              <a:rPr lang="en-US" dirty="0" smtClean="0"/>
              <a:t>Searches – In Relating to Disproportionate Assets ( Including imported cars)</a:t>
            </a:r>
            <a:endParaRPr lang="en-US" dirty="0"/>
          </a:p>
        </p:txBody>
      </p:sp>
      <p:sp>
        <p:nvSpPr>
          <p:cNvPr id="5" name="Footer Placeholder 4"/>
          <p:cNvSpPr>
            <a:spLocks noGrp="1"/>
          </p:cNvSpPr>
          <p:nvPr>
            <p:ph type="ftr" sz="quarter" idx="11"/>
          </p:nvPr>
        </p:nvSpPr>
        <p:spPr/>
        <p:txBody>
          <a:bodyPr/>
          <a:lstStyle/>
          <a:p>
            <a:r>
              <a:rPr lang="en-US" smtClean="0"/>
              <a:t>www.mashahca.com</a:t>
            </a:r>
            <a:endParaRPr lang="en-US"/>
          </a:p>
        </p:txBody>
      </p:sp>
      <p:pic>
        <p:nvPicPr>
          <p:cNvPr id="79874" name="Picture 2" descr="http://static.ibnlive.in.com/ibnlive/pix/sitepix/03_2013/nsrinivasan1909_630.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5556" r="5556"/>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10480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SURVEY – JURISDICTION</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For </a:t>
            </a:r>
            <a:r>
              <a:rPr lang="en-US" dirty="0"/>
              <a:t>the purposes of survey, an income-tax authority may </a:t>
            </a:r>
            <a:r>
              <a:rPr lang="en-US" dirty="0" smtClean="0"/>
              <a:t>exercise </a:t>
            </a:r>
            <a:r>
              <a:rPr lang="en-US" dirty="0"/>
              <a:t>powers</a:t>
            </a:r>
            <a:r>
              <a:rPr lang="en-US" dirty="0" smtClean="0"/>
              <a:t>:</a:t>
            </a:r>
          </a:p>
          <a:p>
            <a:pPr algn="just"/>
            <a:r>
              <a:rPr lang="en-US" dirty="0" smtClean="0"/>
              <a:t>Within </a:t>
            </a:r>
            <a:r>
              <a:rPr lang="en-US" dirty="0"/>
              <a:t>area assigned to him, even if jurisdiction over the </a:t>
            </a:r>
            <a:r>
              <a:rPr lang="en-US" dirty="0" smtClean="0"/>
              <a:t>case </a:t>
            </a:r>
            <a:r>
              <a:rPr lang="en-US" dirty="0"/>
              <a:t>is with another officer, and </a:t>
            </a:r>
            <a:r>
              <a:rPr lang="en-US" dirty="0" smtClean="0"/>
              <a:t>also</a:t>
            </a:r>
          </a:p>
          <a:p>
            <a:pPr algn="just"/>
            <a:r>
              <a:rPr lang="en-US" dirty="0" smtClean="0"/>
              <a:t>Over </a:t>
            </a:r>
            <a:r>
              <a:rPr lang="en-US" dirty="0"/>
              <a:t>place occupied by a person over whom he has jurisdiction, even if outside the area </a:t>
            </a:r>
            <a:r>
              <a:rPr lang="en-US" dirty="0" smtClean="0"/>
              <a:t>assigned </a:t>
            </a:r>
            <a:r>
              <a:rPr lang="en-US" dirty="0"/>
              <a:t>to </a:t>
            </a:r>
            <a:r>
              <a:rPr lang="en-US" dirty="0" smtClean="0"/>
              <a:t>him. </a:t>
            </a:r>
          </a:p>
          <a:p>
            <a:pPr marL="0" indent="0" algn="just">
              <a:buNone/>
            </a:pPr>
            <a:r>
              <a:rPr lang="en-US" dirty="0" smtClean="0"/>
              <a:t>He </a:t>
            </a:r>
            <a:r>
              <a:rPr lang="en-US" dirty="0"/>
              <a:t>may also delegate necessary powers to another Income-tax </a:t>
            </a:r>
            <a:r>
              <a:rPr lang="en-US" dirty="0" smtClean="0"/>
              <a:t> </a:t>
            </a:r>
            <a:r>
              <a:rPr lang="en-US" dirty="0"/>
              <a:t>authority for the purpose of these </a:t>
            </a:r>
            <a:r>
              <a:rPr lang="en-US" dirty="0" smtClean="0"/>
              <a:t>provisions.</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18987009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SURVEY – TIME &amp; PLACE</a:t>
            </a:r>
            <a:endParaRPr lang="en-US" dirty="0"/>
          </a:p>
        </p:txBody>
      </p:sp>
      <p:sp>
        <p:nvSpPr>
          <p:cNvPr id="3" name="Content Placeholder 2"/>
          <p:cNvSpPr>
            <a:spLocks noGrp="1"/>
          </p:cNvSpPr>
          <p:nvPr>
            <p:ph idx="1"/>
          </p:nvPr>
        </p:nvSpPr>
        <p:spPr/>
        <p:txBody>
          <a:bodyPr>
            <a:normAutofit fontScale="92500"/>
          </a:bodyPr>
          <a:lstStyle/>
          <a:p>
            <a:r>
              <a:rPr lang="en-US" dirty="0" smtClean="0"/>
              <a:t> The Powers are given to conduct Survey at a place at which business (including profession) is carried on, which need not be the principal place, as also other place at which books of account, documents, cash, stock, or other valuable articles relating to business are stated to be kept.</a:t>
            </a:r>
          </a:p>
          <a:p>
            <a:pPr algn="just"/>
            <a:r>
              <a:rPr lang="en-US" dirty="0" smtClean="0"/>
              <a:t>Hence, while survey cannot be done at residential premises, such premises will get covered if books, etc. relating to business is kept at home.</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41565381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Elections</a:t>
            </a:r>
            <a:endParaRPr lang="en-US" dirty="0"/>
          </a:p>
        </p:txBody>
      </p:sp>
      <p:sp>
        <p:nvSpPr>
          <p:cNvPr id="4" name="Text Placeholder 3"/>
          <p:cNvSpPr>
            <a:spLocks noGrp="1"/>
          </p:cNvSpPr>
          <p:nvPr>
            <p:ph type="body" sz="half" idx="2"/>
          </p:nvPr>
        </p:nvSpPr>
        <p:spPr/>
        <p:txBody>
          <a:bodyPr/>
          <a:lstStyle/>
          <a:p>
            <a:r>
              <a:rPr lang="en-US" dirty="0" smtClean="0"/>
              <a:t>Cash Found</a:t>
            </a:r>
            <a:endParaRPr lang="en-US" dirty="0"/>
          </a:p>
        </p:txBody>
      </p:sp>
      <p:sp>
        <p:nvSpPr>
          <p:cNvPr id="5" name="Footer Placeholder 4"/>
          <p:cNvSpPr>
            <a:spLocks noGrp="1"/>
          </p:cNvSpPr>
          <p:nvPr>
            <p:ph type="ftr" sz="quarter" idx="11"/>
          </p:nvPr>
        </p:nvSpPr>
        <p:spPr/>
        <p:txBody>
          <a:bodyPr/>
          <a:lstStyle/>
          <a:p>
            <a:r>
              <a:rPr lang="en-US" smtClean="0"/>
              <a:t>www.mashahca.com</a:t>
            </a:r>
            <a:endParaRPr lang="en-US"/>
          </a:p>
        </p:txBody>
      </p:sp>
      <p:pic>
        <p:nvPicPr>
          <p:cNvPr id="12290" name="Picture 2" descr="http://www.thehindu.com/multimedia/dynamic/01396/CURRENCY_SEIZURE_1396483g.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5767" r="5767"/>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81095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SURVEY – TIME &amp; PLACE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Income Tax authorities can enter a place of business for this purpose only during hours at which such place is open for conduct of business. As regards the other place at which books, etc. are stated to be kept, the entry can be only after sunrise and before sunset.</a:t>
            </a:r>
          </a:p>
          <a:p>
            <a:r>
              <a:rPr lang="en-US" dirty="0" smtClean="0"/>
              <a:t>Once the Income Tax authorities enter the place, there is no restriction regarding the time by which the necessary proceedings are required to be completed.</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24472368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Coalgate Scam</a:t>
            </a:r>
            <a:endParaRPr lang="en-US" dirty="0"/>
          </a:p>
        </p:txBody>
      </p:sp>
      <p:sp>
        <p:nvSpPr>
          <p:cNvPr id="4" name="Text Placeholder 3"/>
          <p:cNvSpPr>
            <a:spLocks noGrp="1"/>
          </p:cNvSpPr>
          <p:nvPr>
            <p:ph type="body" sz="half" idx="2"/>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www.mashahca.com</a:t>
            </a:r>
            <a:endParaRPr lang="en-US"/>
          </a:p>
        </p:txBody>
      </p:sp>
      <p:pic>
        <p:nvPicPr>
          <p:cNvPr id="10242" name="Picture 2" descr="http://economictimes.indiatimes.com/photo/24298060.cms"/>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09017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800600"/>
            <a:ext cx="8305800" cy="566738"/>
          </a:xfrm>
        </p:spPr>
        <p:txBody>
          <a:bodyPr>
            <a:normAutofit fontScale="90000"/>
          </a:bodyPr>
          <a:lstStyle/>
          <a:p>
            <a:r>
              <a:rPr lang="en-US" dirty="0"/>
              <a:t>IT department is doing 360 degree profiling of the taxpayers based on the humongous quantum of data generated and captured. </a:t>
            </a:r>
          </a:p>
        </p:txBody>
      </p:sp>
      <p:sp>
        <p:nvSpPr>
          <p:cNvPr id="4" name="Text Placeholder 3"/>
          <p:cNvSpPr>
            <a:spLocks noGrp="1"/>
          </p:cNvSpPr>
          <p:nvPr>
            <p:ph type="body" sz="half" idx="2"/>
          </p:nvPr>
        </p:nvSpPr>
        <p:spPr>
          <a:xfrm>
            <a:off x="304800" y="5367338"/>
            <a:ext cx="8610600" cy="1033462"/>
          </a:xfrm>
        </p:spPr>
        <p:txBody>
          <a:bodyPr>
            <a:normAutofit/>
          </a:bodyPr>
          <a:lstStyle/>
          <a:p>
            <a:r>
              <a:rPr lang="en-US" dirty="0"/>
              <a:t>The investigation wing of Income Tax(IT) department is sharpening its strategies to make search and survey procedures more effective. A database of more than 10,000 companies has also been </a:t>
            </a:r>
            <a:r>
              <a:rPr lang="en-US" dirty="0" smtClean="0"/>
              <a:t>created. Search and </a:t>
            </a:r>
            <a:r>
              <a:rPr lang="en-US" dirty="0"/>
              <a:t>seizure would necessarily lead to </a:t>
            </a:r>
            <a:r>
              <a:rPr lang="en-US" dirty="0" smtClean="0"/>
              <a:t>prosecution. Any </a:t>
            </a:r>
            <a:r>
              <a:rPr lang="en-US" dirty="0"/>
              <a:t>red-flagged banking transaction would automatically reach the doors of the IT department.</a:t>
            </a:r>
          </a:p>
          <a:p>
            <a:endParaRPr lang="en-US" dirty="0"/>
          </a:p>
        </p:txBody>
      </p:sp>
      <p:sp>
        <p:nvSpPr>
          <p:cNvPr id="5" name="Footer Placeholder 4"/>
          <p:cNvSpPr>
            <a:spLocks noGrp="1"/>
          </p:cNvSpPr>
          <p:nvPr>
            <p:ph type="ftr" sz="quarter" idx="11"/>
          </p:nvPr>
        </p:nvSpPr>
        <p:spPr/>
        <p:txBody>
          <a:bodyPr/>
          <a:lstStyle/>
          <a:p>
            <a:r>
              <a:rPr lang="en-US" smtClean="0"/>
              <a:t>www.mashahca.com</a:t>
            </a:r>
            <a:endParaRPr lang="en-US"/>
          </a:p>
        </p:txBody>
      </p:sp>
      <p:pic>
        <p:nvPicPr>
          <p:cNvPr id="1026" name="Picture 2" descr="income tax dept"/>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500" b="12500"/>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22407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SURVEY – TIME &amp; PLACE</a:t>
            </a:r>
            <a:endParaRPr lang="en-US" dirty="0"/>
          </a:p>
        </p:txBody>
      </p:sp>
      <p:sp>
        <p:nvSpPr>
          <p:cNvPr id="3" name="Content Placeholder 2"/>
          <p:cNvSpPr>
            <a:spLocks noGrp="1"/>
          </p:cNvSpPr>
          <p:nvPr>
            <p:ph idx="1"/>
          </p:nvPr>
        </p:nvSpPr>
        <p:spPr/>
        <p:txBody>
          <a:bodyPr/>
          <a:lstStyle/>
          <a:p>
            <a:pPr algn="just"/>
            <a:r>
              <a:rPr lang="en-US" dirty="0" smtClean="0"/>
              <a:t>Proceedings are normally completed at the place where the business of the assessee is conducted and not at his residence or business place of his consultant (CBDT Circular dated 3</a:t>
            </a:r>
            <a:r>
              <a:rPr lang="en-US" baseline="30000" dirty="0" smtClean="0"/>
              <a:t>rd</a:t>
            </a:r>
            <a:r>
              <a:rPr lang="en-US" dirty="0" smtClean="0"/>
              <a:t> May, 1967).</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26144134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Text Placeholder 3"/>
          <p:cNvSpPr>
            <a:spLocks noGrp="1"/>
          </p:cNvSpPr>
          <p:nvPr>
            <p:ph type="body" sz="half" idx="2"/>
          </p:nvPr>
        </p:nvSpPr>
        <p:spPr/>
        <p:txBody>
          <a:bodyPr/>
          <a:lstStyle/>
          <a:p>
            <a:r>
              <a:rPr lang="en-US" dirty="0" smtClean="0"/>
              <a:t>Government &amp; Industry</a:t>
            </a:r>
            <a:endParaRPr lang="en-US" dirty="0"/>
          </a:p>
        </p:txBody>
      </p:sp>
      <p:sp>
        <p:nvSpPr>
          <p:cNvPr id="5" name="Footer Placeholder 4"/>
          <p:cNvSpPr>
            <a:spLocks noGrp="1"/>
          </p:cNvSpPr>
          <p:nvPr>
            <p:ph type="ftr" sz="quarter" idx="11"/>
          </p:nvPr>
        </p:nvSpPr>
        <p:spPr/>
        <p:txBody>
          <a:bodyPr/>
          <a:lstStyle/>
          <a:p>
            <a:r>
              <a:rPr lang="en-US" smtClean="0"/>
              <a:t>www.mashahca.com</a:t>
            </a:r>
            <a:endParaRPr lang="en-US"/>
          </a:p>
        </p:txBody>
      </p:sp>
      <p:pic>
        <p:nvPicPr>
          <p:cNvPr id="13314" name="Picture 2" descr="http://economictimes.indiatimes.com/photo/17557609.cms"/>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44405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SURVEY – Powers of Tax Authorities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Income Tax authorities are entitled to:</a:t>
            </a:r>
          </a:p>
          <a:p>
            <a:r>
              <a:rPr lang="en-US" dirty="0" smtClean="0"/>
              <a:t>1) Inspect Books of account / documents, place identification mark, get photocopies thereof, after recording reasons for doing so, may impound the same. However they cannot retain the books for more than 10 days unless necessary approvals is taken from CCIT / DG.</a:t>
            </a:r>
          </a:p>
          <a:p>
            <a:r>
              <a:rPr lang="en-US" dirty="0" smtClean="0"/>
              <a:t>2) Verify cash, stock or other valuable articles or things and make inventory thereof. These assets cannot be seized or retained.</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11525416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75778" name="Picture 2" descr="http://theelders.org/images/Infographic3_KofiAnnan_blog_Africa_losses_illicit_outflow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33600" y="533400"/>
            <a:ext cx="4663440" cy="50290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61232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SURVEY – Powers of Tax Authorities</a:t>
            </a:r>
            <a:endParaRPr lang="en-US" dirty="0"/>
          </a:p>
        </p:txBody>
      </p:sp>
      <p:sp>
        <p:nvSpPr>
          <p:cNvPr id="3" name="Content Placeholder 2"/>
          <p:cNvSpPr>
            <a:spLocks noGrp="1"/>
          </p:cNvSpPr>
          <p:nvPr>
            <p:ph idx="1"/>
          </p:nvPr>
        </p:nvSpPr>
        <p:spPr/>
        <p:txBody>
          <a:bodyPr/>
          <a:lstStyle/>
          <a:p>
            <a:pPr algn="just"/>
            <a:r>
              <a:rPr lang="en-US" dirty="0" smtClean="0"/>
              <a:t>3) Seek information or record statement relating to matters relevant to any proceedings (including proceedings which are pending / completed or which may be completed) under the Income Tax Act.</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23130227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GOLD</a:t>
            </a:r>
            <a:endParaRPr lang="en-US" dirty="0"/>
          </a:p>
        </p:txBody>
      </p:sp>
      <p:sp>
        <p:nvSpPr>
          <p:cNvPr id="4" name="Text Placeholder 3"/>
          <p:cNvSpPr>
            <a:spLocks noGrp="1"/>
          </p:cNvSpPr>
          <p:nvPr>
            <p:ph type="body" sz="half" idx="2"/>
          </p:nvPr>
        </p:nvSpPr>
        <p:spPr/>
        <p:txBody>
          <a:bodyPr/>
          <a:lstStyle/>
          <a:p>
            <a:r>
              <a:rPr lang="en-US" dirty="0" smtClean="0"/>
              <a:t>Bullion Trading &amp; </a:t>
            </a:r>
            <a:r>
              <a:rPr lang="en-US" dirty="0" smtClean="0"/>
              <a:t>Jewelry</a:t>
            </a:r>
            <a:endParaRPr lang="en-US" dirty="0"/>
          </a:p>
        </p:txBody>
      </p:sp>
      <p:sp>
        <p:nvSpPr>
          <p:cNvPr id="5" name="Footer Placeholder 4"/>
          <p:cNvSpPr>
            <a:spLocks noGrp="1"/>
          </p:cNvSpPr>
          <p:nvPr>
            <p:ph type="ftr" sz="quarter" idx="11"/>
          </p:nvPr>
        </p:nvSpPr>
        <p:spPr/>
        <p:txBody>
          <a:bodyPr/>
          <a:lstStyle/>
          <a:p>
            <a:r>
              <a:rPr lang="en-US" smtClean="0"/>
              <a:t>www.mashahca.com</a:t>
            </a:r>
            <a:endParaRPr lang="en-US"/>
          </a:p>
        </p:txBody>
      </p:sp>
      <p:pic>
        <p:nvPicPr>
          <p:cNvPr id="15362" name="Picture 2" descr="http://economictimes.indiatimes.com/photo/19403778.cms"/>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99595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SURVEY - 	Expenditure on any event</a:t>
            </a:r>
            <a:endParaRPr lang="en-US" dirty="0"/>
          </a:p>
        </p:txBody>
      </p:sp>
      <p:sp>
        <p:nvSpPr>
          <p:cNvPr id="3" name="Content Placeholder 2"/>
          <p:cNvSpPr>
            <a:spLocks noGrp="1"/>
          </p:cNvSpPr>
          <p:nvPr>
            <p:ph idx="1"/>
          </p:nvPr>
        </p:nvSpPr>
        <p:spPr/>
        <p:txBody>
          <a:bodyPr/>
          <a:lstStyle/>
          <a:p>
            <a:pPr algn="just"/>
            <a:r>
              <a:rPr lang="en-US" dirty="0" smtClean="0"/>
              <a:t>If an Income Tax authority considers it necessary having regards to nature and scale of expenditure in connection with a function, ceremony, event it may after the event, seek information from or record statement of any person likely to possess necessary information in relation thereto.</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18204868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Transport Operators</a:t>
            </a:r>
            <a:endParaRPr lang="en-US" dirty="0"/>
          </a:p>
        </p:txBody>
      </p:sp>
      <p:sp>
        <p:nvSpPr>
          <p:cNvPr id="4" name="Text Placeholder 3"/>
          <p:cNvSpPr>
            <a:spLocks noGrp="1"/>
          </p:cNvSpPr>
          <p:nvPr>
            <p:ph type="body" sz="half" idx="2"/>
          </p:nvPr>
        </p:nvSpPr>
        <p:spPr/>
        <p:txBody>
          <a:bodyPr/>
          <a:lstStyle/>
          <a:p>
            <a:endParaRPr lang="en-US" dirty="0"/>
          </a:p>
        </p:txBody>
      </p:sp>
      <p:sp>
        <p:nvSpPr>
          <p:cNvPr id="5" name="Footer Placeholder 4"/>
          <p:cNvSpPr>
            <a:spLocks noGrp="1"/>
          </p:cNvSpPr>
          <p:nvPr>
            <p:ph type="ftr" sz="quarter" idx="11"/>
          </p:nvPr>
        </p:nvSpPr>
        <p:spPr/>
        <p:txBody>
          <a:bodyPr/>
          <a:lstStyle/>
          <a:p>
            <a:r>
              <a:rPr lang="en-US" smtClean="0"/>
              <a:t>www.mashahca.com</a:t>
            </a:r>
            <a:endParaRPr lang="en-US"/>
          </a:p>
        </p:txBody>
      </p:sp>
      <p:pic>
        <p:nvPicPr>
          <p:cNvPr id="16386" name="Picture 2" descr="http://www.nagpurtoday.in/wp-content/uploads/2013/10/it-raid-impex.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6667" r="16667"/>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19666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SURVEY – </a:t>
            </a:r>
            <a:endParaRPr lang="en-US" dirty="0"/>
          </a:p>
        </p:txBody>
      </p:sp>
      <p:sp>
        <p:nvSpPr>
          <p:cNvPr id="3" name="Content Placeholder 2"/>
          <p:cNvSpPr>
            <a:spLocks noGrp="1"/>
          </p:cNvSpPr>
          <p:nvPr>
            <p:ph idx="1"/>
          </p:nvPr>
        </p:nvSpPr>
        <p:spPr/>
        <p:txBody>
          <a:bodyPr>
            <a:normAutofit fontScale="92500"/>
          </a:bodyPr>
          <a:lstStyle/>
          <a:p>
            <a:r>
              <a:rPr lang="en-US" dirty="0" smtClean="0"/>
              <a:t>Assessee should verify the identity of the Income Tax authorities and during the process of survey needs to be vigilant to ensure that the tax authority do not make any inventory or record any statement which is incorrect or which is detrimental to the interest of the assessee.</a:t>
            </a:r>
          </a:p>
          <a:p>
            <a:r>
              <a:rPr lang="en-US" dirty="0" smtClean="0"/>
              <a:t>The assessee is expected to co-operate and allow the Income Tax authorities to carry out his work smoothly.</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23180068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Multinational Companies Included</a:t>
            </a:r>
            <a:endParaRPr lang="en-US" dirty="0"/>
          </a:p>
        </p:txBody>
      </p:sp>
      <p:sp>
        <p:nvSpPr>
          <p:cNvPr id="4" name="Text Placeholder 3"/>
          <p:cNvSpPr>
            <a:spLocks noGrp="1"/>
          </p:cNvSpPr>
          <p:nvPr>
            <p:ph type="body" sz="half" idx="2"/>
          </p:nvPr>
        </p:nvSpPr>
        <p:spPr/>
        <p:txBody>
          <a:bodyPr/>
          <a:lstStyle/>
          <a:p>
            <a:endParaRPr lang="en-US" dirty="0"/>
          </a:p>
        </p:txBody>
      </p:sp>
      <p:sp>
        <p:nvSpPr>
          <p:cNvPr id="5" name="Footer Placeholder 4"/>
          <p:cNvSpPr>
            <a:spLocks noGrp="1"/>
          </p:cNvSpPr>
          <p:nvPr>
            <p:ph type="ftr" sz="quarter" idx="11"/>
          </p:nvPr>
        </p:nvSpPr>
        <p:spPr/>
        <p:txBody>
          <a:bodyPr/>
          <a:lstStyle/>
          <a:p>
            <a:r>
              <a:rPr lang="en-US" smtClean="0"/>
              <a:t>www.mashahca.com</a:t>
            </a:r>
            <a:endParaRPr lang="en-US"/>
          </a:p>
        </p:txBody>
      </p:sp>
      <p:pic>
        <p:nvPicPr>
          <p:cNvPr id="20482" name="Picture 2" descr="http://4.bp.blogspot.com/_TZkF5F6vaiI/TOi6mufj8jI/AAAAAAAABP4/fW8rW_pmRpE/s200/johnson_johnson.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3125" b="3125"/>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33141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Income Tax, CBI, </a:t>
            </a:r>
            <a:r>
              <a:rPr lang="en-US" dirty="0" err="1" smtClean="0"/>
              <a:t>EoW</a:t>
            </a:r>
            <a:r>
              <a:rPr lang="en-US" dirty="0" smtClean="0"/>
              <a:t>, ED</a:t>
            </a:r>
            <a:endParaRPr lang="en-US" dirty="0"/>
          </a:p>
        </p:txBody>
      </p:sp>
      <p:sp>
        <p:nvSpPr>
          <p:cNvPr id="4" name="Text Placeholder 3"/>
          <p:cNvSpPr>
            <a:spLocks noGrp="1"/>
          </p:cNvSpPr>
          <p:nvPr>
            <p:ph type="body" sz="half" idx="2"/>
          </p:nvPr>
        </p:nvSpPr>
        <p:spPr/>
        <p:txBody>
          <a:bodyPr/>
          <a:lstStyle/>
          <a:p>
            <a:r>
              <a:rPr lang="en-US" dirty="0" smtClean="0"/>
              <a:t>Search Provisions are under various laws</a:t>
            </a:r>
            <a:endParaRPr lang="en-US" dirty="0"/>
          </a:p>
        </p:txBody>
      </p:sp>
      <p:sp>
        <p:nvSpPr>
          <p:cNvPr id="5" name="Footer Placeholder 4"/>
          <p:cNvSpPr>
            <a:spLocks noGrp="1"/>
          </p:cNvSpPr>
          <p:nvPr>
            <p:ph type="ftr" sz="quarter" idx="11"/>
          </p:nvPr>
        </p:nvSpPr>
        <p:spPr/>
        <p:txBody>
          <a:bodyPr/>
          <a:lstStyle/>
          <a:p>
            <a:r>
              <a:rPr lang="en-US" smtClean="0"/>
              <a:t>www.mashahca.com</a:t>
            </a:r>
            <a:endParaRPr lang="en-US"/>
          </a:p>
        </p:txBody>
      </p:sp>
      <p:pic>
        <p:nvPicPr>
          <p:cNvPr id="1026" name="Picture 2" descr="http://blog.mylaw.net/wp-content/uploads/2013/11/Binoculars_search_seizure.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4614" b="4614"/>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41892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SURVEY</a:t>
            </a:r>
            <a:endParaRPr lang="en-US" dirty="0"/>
          </a:p>
        </p:txBody>
      </p:sp>
      <p:sp>
        <p:nvSpPr>
          <p:cNvPr id="3" name="Content Placeholder 2"/>
          <p:cNvSpPr>
            <a:spLocks noGrp="1"/>
          </p:cNvSpPr>
          <p:nvPr>
            <p:ph idx="1"/>
          </p:nvPr>
        </p:nvSpPr>
        <p:spPr/>
        <p:txBody>
          <a:bodyPr/>
          <a:lstStyle/>
          <a:p>
            <a:r>
              <a:rPr lang="en-US" sz="2800" dirty="0" smtClean="0"/>
              <a:t>The following acts by the Income Tax authorities may be considered as High Handed and </a:t>
            </a:r>
            <a:r>
              <a:rPr lang="en-US" sz="2800" dirty="0" err="1" smtClean="0"/>
              <a:t>unauthorised</a:t>
            </a:r>
            <a:r>
              <a:rPr lang="en-US" sz="2800" dirty="0" smtClean="0"/>
              <a:t>:</a:t>
            </a:r>
          </a:p>
          <a:p>
            <a:r>
              <a:rPr lang="en-US" sz="2800" dirty="0" smtClean="0"/>
              <a:t>1) Sealing of premises or enforcing stoppage of work.</a:t>
            </a:r>
          </a:p>
          <a:p>
            <a:r>
              <a:rPr lang="en-US" sz="2800" dirty="0" smtClean="0"/>
              <a:t>2) Preventing movement of persons to or from the place of survey.</a:t>
            </a:r>
          </a:p>
          <a:p>
            <a:r>
              <a:rPr lang="en-US" sz="2800" dirty="0" smtClean="0"/>
              <a:t>3) Forcing disclosure of unaccounted income</a:t>
            </a:r>
            <a:r>
              <a:rPr lang="en-US" dirty="0" smtClean="0"/>
              <a:t>.</a:t>
            </a:r>
          </a:p>
          <a:p>
            <a:pPr algn="just"/>
            <a:r>
              <a:rPr lang="en-US" sz="2800" dirty="0" smtClean="0"/>
              <a:t>4) Taking control of telephones and not allowing to make or receive telephone calls.</a:t>
            </a:r>
          </a:p>
          <a:p>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581410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23556" name="Picture 4" descr="http://sriportfolio.files.wordpress.com/2012/08/skc3a6rmbillede-2012-08-25-kl-19-31-36.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371600"/>
            <a:ext cx="6029325" cy="4191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26233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SURVEY</a:t>
            </a:r>
            <a:endParaRPr lang="en-US" dirty="0"/>
          </a:p>
        </p:txBody>
      </p:sp>
      <p:sp>
        <p:nvSpPr>
          <p:cNvPr id="3" name="Content Placeholder 2"/>
          <p:cNvSpPr>
            <a:spLocks noGrp="1"/>
          </p:cNvSpPr>
          <p:nvPr>
            <p:ph idx="1"/>
          </p:nvPr>
        </p:nvSpPr>
        <p:spPr/>
        <p:txBody>
          <a:bodyPr/>
          <a:lstStyle/>
          <a:p>
            <a:r>
              <a:rPr lang="en-US" dirty="0" smtClean="0"/>
              <a:t>Information obtained during the course of survey may lead to search &amp; seizure u/s. 132 only if the conditions of that section are fulfilled.</a:t>
            </a:r>
          </a:p>
          <a:p>
            <a:r>
              <a:rPr lang="en-US" dirty="0" smtClean="0"/>
              <a:t>Cases in which survey is conducted are normally selected for scrutiny and the information gathered during the course of survey is used for making assessments.</a:t>
            </a:r>
          </a:p>
          <a:p>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32033932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24580" name="Picture 4" descr="http://thumbnails.visually.netdna-cdn.com/tax-evasion-is-rampant-in-latin-america_519a449070c39_w15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676400"/>
            <a:ext cx="8004035" cy="4023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90689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SURVEY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Unlike action under search explanation filed to section 271(1)(c) does not operate. Hence, in case any unaccounted assets are found during the survey, but later disclosed in the Return of Income, penalty is not </a:t>
            </a:r>
            <a:r>
              <a:rPr lang="en-US" dirty="0" err="1" smtClean="0"/>
              <a:t>leviable</a:t>
            </a:r>
            <a:r>
              <a:rPr lang="en-US" dirty="0" smtClean="0"/>
              <a:t> merely because they were found during survey.</a:t>
            </a:r>
          </a:p>
          <a:p>
            <a:r>
              <a:rPr lang="en-US" dirty="0" smtClean="0"/>
              <a:t>The Income Tax officer can inspect the business premises and record the statement u/s. 133A. Such an authority cannot demand collection of tax on alleged undisclosed income then and there.</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31894118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Sharing of Information</a:t>
            </a:r>
            <a:endParaRPr lang="en-US" dirty="0"/>
          </a:p>
        </p:txBody>
      </p:sp>
      <p:sp>
        <p:nvSpPr>
          <p:cNvPr id="4" name="Text Placeholder 3"/>
          <p:cNvSpPr>
            <a:spLocks noGrp="1"/>
          </p:cNvSpPr>
          <p:nvPr>
            <p:ph type="body" sz="half" idx="2"/>
          </p:nvPr>
        </p:nvSpPr>
        <p:spPr/>
        <p:txBody>
          <a:bodyPr/>
          <a:lstStyle/>
          <a:p>
            <a:r>
              <a:rPr lang="en-US" dirty="0" smtClean="0"/>
              <a:t>By Banks &amp; Financial Intermediaries </a:t>
            </a:r>
            <a:endParaRPr lang="en-US" dirty="0"/>
          </a:p>
        </p:txBody>
      </p:sp>
      <p:sp>
        <p:nvSpPr>
          <p:cNvPr id="5" name="Footer Placeholder 4"/>
          <p:cNvSpPr>
            <a:spLocks noGrp="1"/>
          </p:cNvSpPr>
          <p:nvPr>
            <p:ph type="ftr" sz="quarter" idx="11"/>
          </p:nvPr>
        </p:nvSpPr>
        <p:spPr/>
        <p:txBody>
          <a:bodyPr/>
          <a:lstStyle/>
          <a:p>
            <a:r>
              <a:rPr lang="en-US" smtClean="0"/>
              <a:t>www.mashahca.com</a:t>
            </a:r>
            <a:endParaRPr lang="en-US"/>
          </a:p>
        </p:txBody>
      </p:sp>
      <p:pic>
        <p:nvPicPr>
          <p:cNvPr id="74754" name="Picture 2" descr="http://economictimes.indiatimes.com/photo/22156109.cms"/>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0477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a:t>
            </a:r>
            <a:endParaRPr lang="en-US" dirty="0"/>
          </a:p>
        </p:txBody>
      </p:sp>
      <p:sp>
        <p:nvSpPr>
          <p:cNvPr id="3" name="Content Placeholder 2"/>
          <p:cNvSpPr>
            <a:spLocks noGrp="1"/>
          </p:cNvSpPr>
          <p:nvPr>
            <p:ph idx="1"/>
          </p:nvPr>
        </p:nvSpPr>
        <p:spPr/>
        <p:txBody>
          <a:bodyPr>
            <a:normAutofit/>
          </a:bodyPr>
          <a:lstStyle/>
          <a:p>
            <a:pPr algn="just"/>
            <a:r>
              <a:rPr lang="en-US" dirty="0"/>
              <a:t>The relevant provisions are contained in section 132 of the </a:t>
            </a:r>
            <a:r>
              <a:rPr lang="en-US" dirty="0" smtClean="0"/>
              <a:t>Income tax </a:t>
            </a:r>
            <a:r>
              <a:rPr lang="en-US" dirty="0"/>
              <a:t>Act Search and seizure proceedings amount </a:t>
            </a:r>
            <a:r>
              <a:rPr lang="en-US" dirty="0" smtClean="0"/>
              <a:t>to </a:t>
            </a:r>
            <a:r>
              <a:rPr lang="en-US" dirty="0"/>
              <a:t>serious </a:t>
            </a:r>
            <a:r>
              <a:rPr lang="en-US" dirty="0" smtClean="0"/>
              <a:t>invasion </a:t>
            </a:r>
            <a:r>
              <a:rPr lang="en-US" dirty="0"/>
              <a:t>of right to privacy and. right to </a:t>
            </a:r>
            <a:r>
              <a:rPr lang="en-US" dirty="0" smtClean="0"/>
              <a:t>possess property</a:t>
            </a:r>
            <a:r>
              <a:rPr lang="en-US" dirty="0"/>
              <a:t>. Hence, .it is necessary that these proceedings </a:t>
            </a:r>
            <a:r>
              <a:rPr lang="en-US" dirty="0" smtClean="0"/>
              <a:t>are </a:t>
            </a:r>
            <a:r>
              <a:rPr lang="en-US" dirty="0"/>
              <a:t>carried out strictly within the framework of the relevant </a:t>
            </a:r>
            <a:br>
              <a:rPr lang="en-US" dirty="0"/>
            </a:br>
            <a:r>
              <a:rPr lang="en-US" dirty="0"/>
              <a:t>provisions. </a:t>
            </a:r>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22891103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22530" name="Picture 2" descr="http://www.fin.gc.ca/treas/evaluations/images/amlatfr-rclcrpcfat-4.12-e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981200"/>
            <a:ext cx="5476875" cy="2371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09765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a:t>
            </a:r>
            <a:endParaRPr lang="en-US" dirty="0"/>
          </a:p>
        </p:txBody>
      </p:sp>
      <p:sp>
        <p:nvSpPr>
          <p:cNvPr id="3" name="Content Placeholder 2"/>
          <p:cNvSpPr>
            <a:spLocks noGrp="1"/>
          </p:cNvSpPr>
          <p:nvPr>
            <p:ph idx="1"/>
          </p:nvPr>
        </p:nvSpPr>
        <p:spPr/>
        <p:txBody>
          <a:bodyPr>
            <a:normAutofit lnSpcReduction="10000"/>
          </a:bodyPr>
          <a:lstStyle/>
          <a:p>
            <a:pPr algn="just"/>
            <a:r>
              <a:rPr lang="en-US" dirty="0" smtClean="0"/>
              <a:t>The </a:t>
            </a:r>
            <a:r>
              <a:rPr lang="en-US" dirty="0"/>
              <a:t>prerequisite for action under this section is that the </a:t>
            </a:r>
            <a:r>
              <a:rPr lang="en-US" dirty="0" smtClean="0"/>
              <a:t>concerned </a:t>
            </a:r>
            <a:r>
              <a:rPr lang="en-US" dirty="0"/>
              <a:t>authority has information which provides a </a:t>
            </a:r>
            <a:r>
              <a:rPr lang="en-US" dirty="0" smtClean="0"/>
              <a:t>reason to believe that:</a:t>
            </a:r>
          </a:p>
          <a:p>
            <a:pPr algn="just"/>
            <a:r>
              <a:rPr lang="en-US" dirty="0" smtClean="0"/>
              <a:t>A person </a:t>
            </a:r>
            <a:r>
              <a:rPr lang="en-US" dirty="0"/>
              <a:t>has failed or will fail to produce books of account </a:t>
            </a:r>
            <a:r>
              <a:rPr lang="en-US" dirty="0" smtClean="0"/>
              <a:t>or </a:t>
            </a:r>
            <a:r>
              <a:rPr lang="en-US" dirty="0"/>
              <a:t>documents required from him by issue of summons </a:t>
            </a:r>
            <a:br>
              <a:rPr lang="en-US" dirty="0"/>
            </a:br>
            <a:r>
              <a:rPr lang="en-US" dirty="0"/>
              <a:t>under section 131 or notice under section 142; or </a:t>
            </a:r>
            <a:endParaRPr lang="en-US" dirty="0" smtClean="0"/>
          </a:p>
          <a:p>
            <a:pPr algn="just"/>
            <a:endParaRPr lang="en-US" dirty="0"/>
          </a:p>
          <a:p>
            <a:pPr algn="just"/>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137557883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26628" name="Picture 4" descr="http://i.investopedia.com/thumbnails/live/62_tax-deductions-vs-tax-credits_421x23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2057400"/>
            <a:ext cx="4010025" cy="2247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97964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SURVEY</a:t>
            </a:r>
            <a:endParaRPr lang="en-US" dirty="0"/>
          </a:p>
        </p:txBody>
      </p:sp>
      <p:sp>
        <p:nvSpPr>
          <p:cNvPr id="3" name="Content Placeholder 2"/>
          <p:cNvSpPr>
            <a:spLocks noGrp="1"/>
          </p:cNvSpPr>
          <p:nvPr>
            <p:ph idx="1"/>
          </p:nvPr>
        </p:nvSpPr>
        <p:spPr/>
        <p:txBody>
          <a:bodyPr>
            <a:normAutofit/>
          </a:bodyPr>
          <a:lstStyle/>
          <a:p>
            <a:pPr algn="just"/>
            <a:r>
              <a:rPr lang="en-US" dirty="0">
                <a:latin typeface="Arial" pitchFamily="34" charset="0"/>
                <a:cs typeface="Arial" pitchFamily="34" charset="0"/>
              </a:rPr>
              <a:t>The relevant provisions are contained in section 133A of the </a:t>
            </a:r>
            <a:r>
              <a:rPr lang="en-US" dirty="0" smtClean="0">
                <a:latin typeface="Arial" pitchFamily="34" charset="0"/>
                <a:cs typeface="Arial" pitchFamily="34" charset="0"/>
              </a:rPr>
              <a:t>Income-tax </a:t>
            </a:r>
            <a:r>
              <a:rPr lang="en-US" dirty="0">
                <a:latin typeface="Arial" pitchFamily="34" charset="0"/>
                <a:cs typeface="Arial" pitchFamily="34" charset="0"/>
              </a:rPr>
              <a:t>Act. The Income-tax Department may take recourse </a:t>
            </a:r>
            <a:r>
              <a:rPr lang="en-US" dirty="0" smtClean="0">
                <a:latin typeface="Arial" pitchFamily="34" charset="0"/>
                <a:cs typeface="Arial" pitchFamily="34" charset="0"/>
              </a:rPr>
              <a:t>to </a:t>
            </a:r>
            <a:r>
              <a:rPr lang="en-US" dirty="0">
                <a:latin typeface="Arial" pitchFamily="34" charset="0"/>
                <a:cs typeface="Arial" pitchFamily="34" charset="0"/>
              </a:rPr>
              <a:t>these provisions to verify whether the Income-tax returns </a:t>
            </a:r>
            <a:r>
              <a:rPr lang="en-US" dirty="0" smtClean="0">
                <a:latin typeface="Arial" pitchFamily="34" charset="0"/>
                <a:cs typeface="Arial" pitchFamily="34" charset="0"/>
              </a:rPr>
              <a:t>filed/to </a:t>
            </a:r>
            <a:r>
              <a:rPr lang="en-US" dirty="0">
                <a:latin typeface="Arial" pitchFamily="34" charset="0"/>
                <a:cs typeface="Arial" pitchFamily="34" charset="0"/>
              </a:rPr>
              <a:t>be filed by an assessee are inconsistent with the books, </a:t>
            </a:r>
            <a:br>
              <a:rPr lang="en-US" dirty="0">
                <a:latin typeface="Arial" pitchFamily="34" charset="0"/>
                <a:cs typeface="Arial" pitchFamily="34" charset="0"/>
              </a:rPr>
            </a:br>
            <a:r>
              <a:rPr lang="en-US" dirty="0">
                <a:latin typeface="Arial" pitchFamily="34" charset="0"/>
                <a:cs typeface="Arial" pitchFamily="34" charset="0"/>
              </a:rPr>
              <a:t>documents, cash, stocks or other assets in physical possession </a:t>
            </a:r>
            <a:r>
              <a:rPr lang="en-US" dirty="0" smtClean="0">
                <a:latin typeface="Arial" pitchFamily="34" charset="0"/>
                <a:cs typeface="Arial" pitchFamily="34" charset="0"/>
              </a:rPr>
              <a:t>with </a:t>
            </a:r>
            <a:r>
              <a:rPr lang="en-US" dirty="0">
                <a:latin typeface="Arial" pitchFamily="34" charset="0"/>
                <a:cs typeface="Arial" pitchFamily="34" charset="0"/>
              </a:rPr>
              <a:t>the assessee</a:t>
            </a:r>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1052307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a:t>
            </a:r>
            <a:endParaRPr lang="en-US" dirty="0"/>
          </a:p>
        </p:txBody>
      </p:sp>
      <p:sp>
        <p:nvSpPr>
          <p:cNvPr id="3" name="Content Placeholder 2"/>
          <p:cNvSpPr>
            <a:spLocks noGrp="1"/>
          </p:cNvSpPr>
          <p:nvPr>
            <p:ph idx="1"/>
          </p:nvPr>
        </p:nvSpPr>
        <p:spPr/>
        <p:txBody>
          <a:bodyPr/>
          <a:lstStyle/>
          <a:p>
            <a:pPr algn="just"/>
            <a:r>
              <a:rPr lang="en-US" dirty="0" smtClean="0"/>
              <a:t>A person </a:t>
            </a:r>
            <a:r>
              <a:rPr lang="en-US" dirty="0"/>
              <a:t>possesses money, bullion, </a:t>
            </a:r>
            <a:r>
              <a:rPr lang="en-US" dirty="0" err="1"/>
              <a:t>jewellery</a:t>
            </a:r>
            <a:r>
              <a:rPr lang="en-US" dirty="0"/>
              <a:t> or other </a:t>
            </a:r>
            <a:r>
              <a:rPr lang="en-US" dirty="0" smtClean="0"/>
              <a:t>valuable </a:t>
            </a:r>
            <a:r>
              <a:rPr lang="en-US" dirty="0"/>
              <a:t>asset which represents income or property </a:t>
            </a:r>
            <a:r>
              <a:rPr lang="en-US" dirty="0" smtClean="0"/>
              <a:t>which he </a:t>
            </a:r>
            <a:r>
              <a:rPr lang="en-US" dirty="0"/>
              <a:t>has not disclosed or will not disclose for the purposes </a:t>
            </a:r>
            <a:br>
              <a:rPr lang="en-US" dirty="0"/>
            </a:br>
            <a:r>
              <a:rPr lang="en-US" dirty="0"/>
              <a:t>of the Income-tax Act (undisclosed income or property). </a:t>
            </a:r>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114755258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27650" name="Picture 2" descr="http://kaw.stb.s-msn.com/i/BE/5719262FFDE3689784CCFE399327C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600200"/>
            <a:ext cx="6248400" cy="3514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570686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a:t>
            </a:r>
            <a:endParaRPr lang="en-US" dirty="0"/>
          </a:p>
        </p:txBody>
      </p:sp>
      <p:sp>
        <p:nvSpPr>
          <p:cNvPr id="3" name="Content Placeholder 2"/>
          <p:cNvSpPr>
            <a:spLocks noGrp="1"/>
          </p:cNvSpPr>
          <p:nvPr>
            <p:ph idx="1"/>
          </p:nvPr>
        </p:nvSpPr>
        <p:spPr/>
        <p:txBody>
          <a:bodyPr>
            <a:normAutofit fontScale="70000" lnSpcReduction="20000"/>
          </a:bodyPr>
          <a:lstStyle/>
          <a:p>
            <a:pPr algn="just"/>
            <a:r>
              <a:rPr lang="en-US" dirty="0" smtClean="0"/>
              <a:t>Information </a:t>
            </a:r>
            <a:r>
              <a:rPr lang="en-US" dirty="0"/>
              <a:t>to the effect that a person possesses large amount </a:t>
            </a:r>
            <a:br>
              <a:rPr lang="en-US" dirty="0"/>
            </a:br>
            <a:r>
              <a:rPr lang="en-US" dirty="0"/>
              <a:t>of cash would not suffice in absence of information to the </a:t>
            </a:r>
            <a:br>
              <a:rPr lang="en-US" dirty="0"/>
            </a:br>
            <a:r>
              <a:rPr lang="en-US" dirty="0"/>
              <a:t>effect that it is not disclosed or will not be disclosed. Also the </a:t>
            </a:r>
            <a:br>
              <a:rPr lang="en-US" dirty="0"/>
            </a:br>
            <a:r>
              <a:rPr lang="en-US" dirty="0"/>
              <a:t>information should exist when-the </a:t>
            </a:r>
            <a:r>
              <a:rPr lang="en-US" dirty="0" err="1"/>
              <a:t>authorisation</a:t>
            </a:r>
            <a:r>
              <a:rPr lang="en-US" dirty="0"/>
              <a:t> is issued and </a:t>
            </a:r>
            <a:br>
              <a:rPr lang="en-US" dirty="0"/>
            </a:br>
            <a:r>
              <a:rPr lang="en-US" dirty="0" err="1"/>
              <a:t>authorisation</a:t>
            </a:r>
            <a:r>
              <a:rPr lang="en-US" dirty="0"/>
              <a:t> cannot be justified with reference to findings in </a:t>
            </a:r>
            <a:br>
              <a:rPr lang="en-US" dirty="0"/>
            </a:br>
            <a:r>
              <a:rPr lang="en-US" dirty="0"/>
              <a:t>search. Reference may be made to decision of Delhi High </a:t>
            </a:r>
            <a:br>
              <a:rPr lang="en-US" dirty="0"/>
            </a:br>
            <a:r>
              <a:rPr lang="en-US" dirty="0"/>
              <a:t>Court in case of </a:t>
            </a:r>
            <a:r>
              <a:rPr lang="en-US" i="1" dirty="0" err="1"/>
              <a:t>Ajit</a:t>
            </a:r>
            <a:r>
              <a:rPr lang="en-US" i="1" dirty="0"/>
              <a:t> Jain VS. Union of India </a:t>
            </a:r>
            <a:r>
              <a:rPr lang="en-US" dirty="0"/>
              <a:t>(2001) (159 CTR </a:t>
            </a:r>
            <a:br>
              <a:rPr lang="en-US" dirty="0"/>
            </a:br>
            <a:r>
              <a:rPr lang="en-US" dirty="0"/>
              <a:t>204,242 ITR305), decision of Bombay High Court in case of </a:t>
            </a:r>
            <a:br>
              <a:rPr lang="en-US" dirty="0"/>
            </a:br>
            <a:r>
              <a:rPr lang="en-US" i="1" dirty="0" err="1"/>
              <a:t>Diamondstar</a:t>
            </a:r>
            <a:r>
              <a:rPr lang="en-US" i="1" dirty="0"/>
              <a:t> Exports Limited VS. Director Genera/ of Income- </a:t>
            </a:r>
            <a:br>
              <a:rPr lang="en-US" i="1" dirty="0"/>
            </a:br>
            <a:r>
              <a:rPr lang="en-US" i="1" dirty="0"/>
              <a:t>tax </a:t>
            </a:r>
            <a:r>
              <a:rPr lang="en-US" dirty="0"/>
              <a:t>(143 Taxman 16) and of Allahabad High Court in case of </a:t>
            </a:r>
            <a:br>
              <a:rPr lang="en-US" dirty="0"/>
            </a:br>
            <a:r>
              <a:rPr lang="en-US" i="1" dirty="0"/>
              <a:t>Suresh Chand </a:t>
            </a:r>
            <a:r>
              <a:rPr lang="en-US" i="1" dirty="0" err="1"/>
              <a:t>Agarwal</a:t>
            </a:r>
            <a:r>
              <a:rPr lang="en-US" i="1" dirty="0"/>
              <a:t> VS. Director General of Income-tax (269 </a:t>
            </a:r>
            <a:br>
              <a:rPr lang="en-US" i="1" dirty="0"/>
            </a:br>
            <a:r>
              <a:rPr lang="en-US" dirty="0"/>
              <a:t>ITR 22</a:t>
            </a:r>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25876460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28674" name="Picture 2" descr="http://1.bp.blogspot.com/-RzpeIHwcgc4/T_ZUNJJ3tvI/AAAAAAAABFs/FFirChk4e8g/s1600/Income+Tax+Penalty.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642052"/>
            <a:ext cx="5962650" cy="3095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943620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 Authorities</a:t>
            </a:r>
            <a:endParaRPr lang="en-US" dirty="0"/>
          </a:p>
        </p:txBody>
      </p:sp>
      <p:sp>
        <p:nvSpPr>
          <p:cNvPr id="3" name="Content Placeholder 2"/>
          <p:cNvSpPr>
            <a:spLocks noGrp="1"/>
          </p:cNvSpPr>
          <p:nvPr>
            <p:ph idx="1"/>
          </p:nvPr>
        </p:nvSpPr>
        <p:spPr/>
        <p:txBody>
          <a:bodyPr>
            <a:normAutofit/>
          </a:bodyPr>
          <a:lstStyle/>
          <a:p>
            <a:pPr algn="just"/>
            <a:r>
              <a:rPr lang="en-US" dirty="0" smtClean="0"/>
              <a:t>The </a:t>
            </a:r>
            <a:r>
              <a:rPr lang="en-US" dirty="0"/>
              <a:t>powers under the section are vested in Director General, </a:t>
            </a:r>
            <a:r>
              <a:rPr lang="en-US" dirty="0" smtClean="0"/>
              <a:t>Director</a:t>
            </a:r>
            <a:r>
              <a:rPr lang="en-US" dirty="0"/>
              <a:t>, Commissioner or Chief Commissioner or Joint Director </a:t>
            </a:r>
            <a:r>
              <a:rPr lang="en-US" dirty="0" smtClean="0"/>
              <a:t>or </a:t>
            </a:r>
            <a:r>
              <a:rPr lang="en-US" dirty="0"/>
              <a:t>Joint Commissioner empowered by the </a:t>
            </a:r>
            <a:r>
              <a:rPr lang="en-US" dirty="0" smtClean="0"/>
              <a:t>Board.</a:t>
            </a:r>
          </a:p>
          <a:p>
            <a:pPr algn="just"/>
            <a:r>
              <a:rPr lang="en-US" dirty="0" smtClean="0"/>
              <a:t>These </a:t>
            </a:r>
            <a:r>
              <a:rPr lang="en-US" dirty="0"/>
              <a:t>authorities may authorize Assistant Director, Deputy </a:t>
            </a:r>
            <a:r>
              <a:rPr lang="en-US" dirty="0" smtClean="0"/>
              <a:t>Director</a:t>
            </a:r>
            <a:r>
              <a:rPr lang="en-US" dirty="0"/>
              <a:t>, Assistant Commissioner or Deputy Commissioner to </a:t>
            </a:r>
            <a:br>
              <a:rPr lang="en-US" dirty="0"/>
            </a:br>
            <a:r>
              <a:rPr lang="en-US" dirty="0"/>
              <a:t>conduct the search and seizure </a:t>
            </a:r>
            <a:r>
              <a:rPr lang="en-US" dirty="0" smtClean="0"/>
              <a:t>operations.</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247013640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29700" name="Picture 4" descr="http://a2.mndcdn.com/image/upload/t_next_gen_article_large_480/ff6l9u0o0svv2tnfuwl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2133600"/>
            <a:ext cx="4572000" cy="2257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015884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 Authorities</a:t>
            </a:r>
            <a:endParaRPr lang="en-US" dirty="0"/>
          </a:p>
        </p:txBody>
      </p:sp>
      <p:sp>
        <p:nvSpPr>
          <p:cNvPr id="3" name="Content Placeholder 2"/>
          <p:cNvSpPr>
            <a:spLocks noGrp="1"/>
          </p:cNvSpPr>
          <p:nvPr>
            <p:ph idx="1"/>
          </p:nvPr>
        </p:nvSpPr>
        <p:spPr/>
        <p:txBody>
          <a:bodyPr>
            <a:normAutofit/>
          </a:bodyPr>
          <a:lstStyle/>
          <a:p>
            <a:pPr algn="just"/>
            <a:r>
              <a:rPr lang="en-US" dirty="0" smtClean="0"/>
              <a:t>Further, </a:t>
            </a:r>
            <a:r>
              <a:rPr lang="en-US" dirty="0"/>
              <a:t>the Director General, Director, Commissioner or </a:t>
            </a:r>
            <a:r>
              <a:rPr lang="en-US" dirty="0" smtClean="0"/>
              <a:t>Chief </a:t>
            </a:r>
            <a:r>
              <a:rPr lang="en-US" dirty="0"/>
              <a:t>Commissioner may also authorize Joint </a:t>
            </a:r>
            <a:r>
              <a:rPr lang="en-US" dirty="0" smtClean="0"/>
              <a:t>Director or </a:t>
            </a:r>
            <a:r>
              <a:rPr lang="en-US" dirty="0"/>
              <a:t>Joint Commissioner or Additional Director, </a:t>
            </a:r>
            <a:r>
              <a:rPr lang="en-US" dirty="0" smtClean="0"/>
              <a:t>Additional Commissioner </a:t>
            </a:r>
            <a:r>
              <a:rPr lang="en-US" dirty="0"/>
              <a:t>or Assistant Director or Deputy Director or </a:t>
            </a:r>
            <a:r>
              <a:rPr lang="en-US" dirty="0" smtClean="0"/>
              <a:t>Assistant </a:t>
            </a:r>
            <a:r>
              <a:rPr lang="en-US" dirty="0"/>
              <a:t>Commissioner, Deputy Commissioner or Income </a:t>
            </a:r>
            <a:r>
              <a:rPr lang="en-US" dirty="0" smtClean="0"/>
              <a:t>Tax </a:t>
            </a:r>
            <a:r>
              <a:rPr lang="en-US" dirty="0"/>
              <a:t>Officer for this purpose (</a:t>
            </a:r>
            <a:r>
              <a:rPr lang="en-US" dirty="0" err="1"/>
              <a:t>Authorised</a:t>
            </a:r>
            <a:r>
              <a:rPr lang="en-US" dirty="0"/>
              <a:t> persons referred to as </a:t>
            </a:r>
            <a:r>
              <a:rPr lang="en-US" dirty="0" err="1" smtClean="0"/>
              <a:t>Authorised</a:t>
            </a:r>
            <a:r>
              <a:rPr lang="en-US" dirty="0" smtClean="0"/>
              <a:t> </a:t>
            </a:r>
            <a:r>
              <a:rPr lang="en-US" dirty="0"/>
              <a:t>Officer). </a:t>
            </a:r>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14516310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31748" name="Picture 4" descr="http://www.finfacts.ie/artman/uploads/5/Switzerland_tax_evasion_Oct15201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2057400"/>
            <a:ext cx="4762500" cy="2790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531555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 Jurisdiction</a:t>
            </a:r>
            <a:endParaRPr lang="en-US" dirty="0"/>
          </a:p>
        </p:txBody>
      </p:sp>
      <p:sp>
        <p:nvSpPr>
          <p:cNvPr id="3" name="Content Placeholder 2"/>
          <p:cNvSpPr>
            <a:spLocks noGrp="1"/>
          </p:cNvSpPr>
          <p:nvPr>
            <p:ph idx="1"/>
          </p:nvPr>
        </p:nvSpPr>
        <p:spPr/>
        <p:txBody>
          <a:bodyPr>
            <a:normAutofit/>
          </a:bodyPr>
          <a:lstStyle/>
          <a:p>
            <a:r>
              <a:rPr lang="en-US" sz="2000" dirty="0" smtClean="0"/>
              <a:t>Action </a:t>
            </a:r>
            <a:r>
              <a:rPr lang="en-US" sz="2000" dirty="0"/>
              <a:t>under the section is to be taken by the Commissioner/ </a:t>
            </a:r>
            <a:r>
              <a:rPr lang="en-US" sz="2000" dirty="0" smtClean="0"/>
              <a:t>Chief </a:t>
            </a:r>
            <a:r>
              <a:rPr lang="en-US" sz="2000" dirty="0"/>
              <a:t>Commissioner who has jurisdiction over the concerned </a:t>
            </a:r>
            <a:r>
              <a:rPr lang="en-US" sz="2000" dirty="0" smtClean="0"/>
              <a:t>person.</a:t>
            </a:r>
          </a:p>
          <a:p>
            <a:pPr marL="0" indent="0">
              <a:buNone/>
            </a:pPr>
            <a:endParaRPr lang="en-US" sz="2000" dirty="0" smtClean="0"/>
          </a:p>
          <a:p>
            <a:pPr algn="just"/>
            <a:r>
              <a:rPr lang="en-US" sz="2000" dirty="0"/>
              <a:t>In case books, assets, etc. relating to such person are kept in </a:t>
            </a:r>
            <a:br>
              <a:rPr lang="en-US" sz="2000" dirty="0"/>
            </a:br>
            <a:r>
              <a:rPr lang="en-US" sz="2000" dirty="0"/>
              <a:t>building, place, vessel, or vehicle located within the area of </a:t>
            </a:r>
            <a:br>
              <a:rPr lang="en-US" sz="2000" dirty="0"/>
            </a:br>
            <a:r>
              <a:rPr lang="en-US" sz="2000" dirty="0" smtClean="0"/>
              <a:t>Jurisdiction </a:t>
            </a:r>
            <a:r>
              <a:rPr lang="en-US" sz="2000" dirty="0"/>
              <a:t>of another Commissioner/Chief Commissioner the </a:t>
            </a:r>
            <a:br>
              <a:rPr lang="en-US" sz="2000" dirty="0"/>
            </a:br>
            <a:r>
              <a:rPr lang="en-US" sz="2000" dirty="0"/>
              <a:t>proper procedure would be to grant necessary </a:t>
            </a:r>
            <a:r>
              <a:rPr lang="en-US" sz="2000" dirty="0" err="1"/>
              <a:t>authorisation</a:t>
            </a:r>
            <a:r>
              <a:rPr lang="en-US" sz="2000" dirty="0"/>
              <a:t> </a:t>
            </a:r>
            <a:br>
              <a:rPr lang="en-US" sz="2000" dirty="0"/>
            </a:br>
            <a:r>
              <a:rPr lang="en-US" sz="2000" dirty="0"/>
              <a:t>to the other Commissioner/Chief Commissioner. However the </a:t>
            </a:r>
            <a:br>
              <a:rPr lang="en-US" sz="2000" dirty="0"/>
            </a:br>
            <a:r>
              <a:rPr lang="en-US" sz="2000" dirty="0" smtClean="0"/>
              <a:t>other </a:t>
            </a:r>
            <a:r>
              <a:rPr lang="en-US" sz="2000" dirty="0"/>
              <a:t>Commissioner/Chief Commissioner is entitled to act </a:t>
            </a:r>
            <a:r>
              <a:rPr lang="en-US" sz="2000" dirty="0" smtClean="0"/>
              <a:t>even </a:t>
            </a:r>
            <a:r>
              <a:rPr lang="en-US" sz="2000" dirty="0"/>
              <a:t/>
            </a:r>
            <a:br>
              <a:rPr lang="en-US" sz="2000" dirty="0"/>
            </a:br>
            <a:r>
              <a:rPr lang="en-US" sz="2000" dirty="0"/>
              <a:t>without such </a:t>
            </a:r>
            <a:r>
              <a:rPr lang="en-US" sz="2000" dirty="0" err="1" smtClean="0"/>
              <a:t>authorisation</a:t>
            </a:r>
            <a:r>
              <a:rPr lang="en-US" sz="2000" dirty="0" smtClean="0"/>
              <a:t> </a:t>
            </a:r>
            <a:r>
              <a:rPr lang="en-US" sz="2000" dirty="0"/>
              <a:t>if he has reason to believe that delay </a:t>
            </a:r>
            <a:br>
              <a:rPr lang="en-US" sz="2000" dirty="0"/>
            </a:br>
            <a:r>
              <a:rPr lang="en-US" sz="2000" dirty="0"/>
              <a:t>In getting </a:t>
            </a:r>
            <a:r>
              <a:rPr lang="en-US" sz="2000" dirty="0" err="1"/>
              <a:t>authorisation</a:t>
            </a:r>
            <a:r>
              <a:rPr lang="en-US" sz="2000" dirty="0"/>
              <a:t> may be prejudicial to the interests of </a:t>
            </a:r>
            <a:br>
              <a:rPr lang="en-US" sz="2000" dirty="0"/>
            </a:br>
            <a:r>
              <a:rPr lang="en-US" sz="2000" dirty="0"/>
              <a:t>the </a:t>
            </a:r>
            <a:r>
              <a:rPr lang="en-US" sz="2000" dirty="0" smtClean="0"/>
              <a:t>revenue.</a:t>
            </a:r>
            <a:endParaRPr lang="en-US" sz="2000"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166359733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CASH</a:t>
            </a:r>
            <a:endParaRPr lang="en-US" dirty="0"/>
          </a:p>
        </p:txBody>
      </p:sp>
      <p:sp>
        <p:nvSpPr>
          <p:cNvPr id="4" name="Text Placeholder 3"/>
          <p:cNvSpPr>
            <a:spLocks noGrp="1"/>
          </p:cNvSpPr>
          <p:nvPr>
            <p:ph type="body" sz="half" idx="2"/>
          </p:nvPr>
        </p:nvSpPr>
        <p:spPr/>
        <p:txBody>
          <a:bodyPr/>
          <a:lstStyle/>
          <a:p>
            <a:r>
              <a:rPr lang="en-US" dirty="0" smtClean="0"/>
              <a:t>Truck Loads of Cash seized at Bombay Central</a:t>
            </a:r>
            <a:endParaRPr lang="en-US" dirty="0"/>
          </a:p>
        </p:txBody>
      </p:sp>
      <p:sp>
        <p:nvSpPr>
          <p:cNvPr id="5" name="Footer Placeholder 4"/>
          <p:cNvSpPr>
            <a:spLocks noGrp="1"/>
          </p:cNvSpPr>
          <p:nvPr>
            <p:ph type="ftr" sz="quarter" idx="11"/>
          </p:nvPr>
        </p:nvSpPr>
        <p:spPr/>
        <p:txBody>
          <a:bodyPr/>
          <a:lstStyle/>
          <a:p>
            <a:r>
              <a:rPr lang="en-US" smtClean="0"/>
              <a:t>www.mashahca.com</a:t>
            </a:r>
            <a:endParaRPr lang="en-US"/>
          </a:p>
        </p:txBody>
      </p:sp>
      <p:pic>
        <p:nvPicPr>
          <p:cNvPr id="32770" name="Picture 2" descr="http://dd508hmafkqws.cloudfront.net/sites/default/files/styles/article_node_view/public/Mumbai%20police%20seizure.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9570" r="9570"/>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02612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991600" cy="1295400"/>
          </a:xfrm>
        </p:spPr>
        <p:txBody>
          <a:bodyPr>
            <a:noAutofit/>
          </a:bodyPr>
          <a:lstStyle/>
          <a:p>
            <a:r>
              <a:rPr lang="en-US" sz="3600" dirty="0"/>
              <a:t>I-T department exposes donation scam worth hundreds of crores in educational trusts</a:t>
            </a:r>
          </a:p>
        </p:txBody>
      </p:sp>
      <p:sp>
        <p:nvSpPr>
          <p:cNvPr id="3" name="Content Placeholder 2"/>
          <p:cNvSpPr>
            <a:spLocks noGrp="1"/>
          </p:cNvSpPr>
          <p:nvPr>
            <p:ph idx="1"/>
          </p:nvPr>
        </p:nvSpPr>
        <p:spPr>
          <a:xfrm>
            <a:off x="152400" y="990600"/>
            <a:ext cx="8915400" cy="5715000"/>
          </a:xfrm>
        </p:spPr>
        <p:txBody>
          <a:bodyPr>
            <a:noAutofit/>
          </a:bodyPr>
          <a:lstStyle/>
          <a:p>
            <a:endParaRPr lang="en-US" sz="2800" dirty="0" smtClean="0"/>
          </a:p>
          <a:p>
            <a:r>
              <a:rPr lang="en-US" sz="2800" dirty="0" smtClean="0"/>
              <a:t>The </a:t>
            </a:r>
            <a:r>
              <a:rPr lang="en-US" sz="2800" dirty="0"/>
              <a:t>operations were conducted mainly in Karnataka and Maharashtra (including Pune and Mumbai) that have clusters of universities and professional colleges. </a:t>
            </a:r>
            <a:endParaRPr lang="en-US" sz="2800" dirty="0" smtClean="0"/>
          </a:p>
          <a:p>
            <a:r>
              <a:rPr lang="en-US" sz="2800" dirty="0" smtClean="0"/>
              <a:t>Educational </a:t>
            </a:r>
            <a:r>
              <a:rPr lang="en-US" sz="2800" dirty="0"/>
              <a:t>trusts that run professional colleges, primarily medical and engineering colleges, by collecting donations as high as </a:t>
            </a:r>
            <a:r>
              <a:rPr lang="en-US" sz="2800" dirty="0" err="1"/>
              <a:t>Rs</a:t>
            </a:r>
            <a:r>
              <a:rPr lang="en-US" sz="2800" dirty="0"/>
              <a:t> 1 crore have come under the Income-Tax (I-T) department's scanner. </a:t>
            </a:r>
            <a:endParaRPr lang="en-US" sz="2800" dirty="0" smtClean="0"/>
          </a:p>
          <a:p>
            <a:r>
              <a:rPr lang="en-US" sz="2800" dirty="0" smtClean="0"/>
              <a:t>The </a:t>
            </a:r>
            <a:r>
              <a:rPr lang="en-US" sz="2800" dirty="0"/>
              <a:t>I-T department has raised </a:t>
            </a:r>
            <a:r>
              <a:rPr lang="en-US" sz="2800" dirty="0" err="1"/>
              <a:t>Rs</a:t>
            </a:r>
            <a:r>
              <a:rPr lang="en-US" sz="2800" dirty="0"/>
              <a:t> 100 crore in tax demand from some trusts in Mumbai, Pune, Hyderabad and Bengaluru for irregularities and misusing tax benefits meant for charitable trusts</a:t>
            </a:r>
            <a:r>
              <a:rPr lang="en-US" sz="2800" dirty="0" smtClean="0"/>
              <a:t>.</a:t>
            </a:r>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289167976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 Jurisdiction</a:t>
            </a:r>
            <a:endParaRPr lang="en-US" dirty="0"/>
          </a:p>
        </p:txBody>
      </p:sp>
      <p:sp>
        <p:nvSpPr>
          <p:cNvPr id="3" name="Content Placeholder 2"/>
          <p:cNvSpPr>
            <a:spLocks noGrp="1"/>
          </p:cNvSpPr>
          <p:nvPr>
            <p:ph idx="1"/>
          </p:nvPr>
        </p:nvSpPr>
        <p:spPr/>
        <p:txBody>
          <a:bodyPr/>
          <a:lstStyle/>
          <a:p>
            <a:pPr algn="just"/>
            <a:r>
              <a:rPr lang="en-US" dirty="0" smtClean="0"/>
              <a:t>Commissioner / Chief commissioner who has information to suspect that any books / documents / undisclosed income or property are kept in a building, vessel, vehicle or aircraft not mentioned in the authorization issued by another Income Tax authority he may issue authorization in respect of such building, vessel, vehicle or aircraft. </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163132565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SFIO &amp; ED</a:t>
            </a:r>
            <a:endParaRPr lang="en-US" dirty="0"/>
          </a:p>
        </p:txBody>
      </p:sp>
      <p:sp>
        <p:nvSpPr>
          <p:cNvPr id="4" name="Text Placeholder 3"/>
          <p:cNvSpPr>
            <a:spLocks noGrp="1"/>
          </p:cNvSpPr>
          <p:nvPr>
            <p:ph type="body" sz="half" idx="2"/>
          </p:nvPr>
        </p:nvSpPr>
        <p:spPr/>
        <p:txBody>
          <a:bodyPr/>
          <a:lstStyle/>
          <a:p>
            <a:endParaRPr lang="en-US" dirty="0"/>
          </a:p>
        </p:txBody>
      </p:sp>
      <p:sp>
        <p:nvSpPr>
          <p:cNvPr id="5" name="Footer Placeholder 4"/>
          <p:cNvSpPr>
            <a:spLocks noGrp="1"/>
          </p:cNvSpPr>
          <p:nvPr>
            <p:ph type="ftr" sz="quarter" idx="11"/>
          </p:nvPr>
        </p:nvSpPr>
        <p:spPr/>
        <p:txBody>
          <a:bodyPr/>
          <a:lstStyle/>
          <a:p>
            <a:r>
              <a:rPr lang="en-US" smtClean="0"/>
              <a:t>www.mashahca.com</a:t>
            </a:r>
            <a:endParaRPr lang="en-US"/>
          </a:p>
        </p:txBody>
      </p:sp>
      <p:pic>
        <p:nvPicPr>
          <p:cNvPr id="33794" name="Picture 2" descr="http://i.dailymail.co.uk/i/pix/2013/11/16/article-0-1975334F00000578-654_640x606.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0396" b="10396"/>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132619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 Powers of Tax Officers</a:t>
            </a:r>
            <a:endParaRPr lang="en-US" dirty="0"/>
          </a:p>
        </p:txBody>
      </p:sp>
      <p:sp>
        <p:nvSpPr>
          <p:cNvPr id="3" name="Content Placeholder 2"/>
          <p:cNvSpPr>
            <a:spLocks noGrp="1"/>
          </p:cNvSpPr>
          <p:nvPr>
            <p:ph idx="1"/>
          </p:nvPr>
        </p:nvSpPr>
        <p:spPr/>
        <p:txBody>
          <a:bodyPr>
            <a:normAutofit fontScale="92500"/>
          </a:bodyPr>
          <a:lstStyle/>
          <a:p>
            <a:r>
              <a:rPr lang="en-US" dirty="0" smtClean="0"/>
              <a:t>The Income Tax Act give very wide powers to an </a:t>
            </a:r>
            <a:r>
              <a:rPr lang="en-US" dirty="0" err="1" smtClean="0"/>
              <a:t>authorised</a:t>
            </a:r>
            <a:r>
              <a:rPr lang="en-US" dirty="0" smtClean="0"/>
              <a:t> Tax Officer to carry out search and also seize documents and unaccounted assets. The authorized officer have the following powers:</a:t>
            </a:r>
          </a:p>
          <a:p>
            <a:r>
              <a:rPr lang="en-US" dirty="0" smtClean="0"/>
              <a:t>i) To enter and search any building, place, etc. where he has reason to suspect that books of account, other documents, money, bullion, </a:t>
            </a:r>
            <a:r>
              <a:rPr lang="en-US" dirty="0" err="1" smtClean="0"/>
              <a:t>jewellery</a:t>
            </a:r>
            <a:r>
              <a:rPr lang="en-US" dirty="0" smtClean="0"/>
              <a:t> or other valuable articles or things representing undisclosed income is kept.</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4647205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Artists &amp; Film Personalities</a:t>
            </a:r>
            <a:endParaRPr lang="en-US" dirty="0"/>
          </a:p>
        </p:txBody>
      </p:sp>
      <p:sp>
        <p:nvSpPr>
          <p:cNvPr id="4" name="Text Placeholder 3"/>
          <p:cNvSpPr>
            <a:spLocks noGrp="1"/>
          </p:cNvSpPr>
          <p:nvPr>
            <p:ph type="body" sz="half" idx="2"/>
          </p:nvPr>
        </p:nvSpPr>
        <p:spPr/>
        <p:txBody>
          <a:bodyPr/>
          <a:lstStyle/>
          <a:p>
            <a:r>
              <a:rPr lang="en-US" dirty="0" smtClean="0"/>
              <a:t>Favorite for Search Operations</a:t>
            </a:r>
            <a:endParaRPr lang="en-US" dirty="0"/>
          </a:p>
        </p:txBody>
      </p:sp>
      <p:sp>
        <p:nvSpPr>
          <p:cNvPr id="5" name="Footer Placeholder 4"/>
          <p:cNvSpPr>
            <a:spLocks noGrp="1"/>
          </p:cNvSpPr>
          <p:nvPr>
            <p:ph type="ftr" sz="quarter" idx="11"/>
          </p:nvPr>
        </p:nvSpPr>
        <p:spPr/>
        <p:txBody>
          <a:bodyPr/>
          <a:lstStyle/>
          <a:p>
            <a:r>
              <a:rPr lang="en-US" smtClean="0"/>
              <a:t>www.mashahca.com</a:t>
            </a:r>
            <a:endParaRPr lang="en-US"/>
          </a:p>
        </p:txBody>
      </p:sp>
      <p:pic>
        <p:nvPicPr>
          <p:cNvPr id="34818" name="Picture 2" descr="http://timesofindia.indiatimes.com/photo/3591913.cms"/>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21582" b="21582"/>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357244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 Powers of Tax Officers</a:t>
            </a:r>
            <a:endParaRPr lang="en-US" dirty="0"/>
          </a:p>
        </p:txBody>
      </p:sp>
      <p:sp>
        <p:nvSpPr>
          <p:cNvPr id="3" name="Content Placeholder 2"/>
          <p:cNvSpPr>
            <a:spLocks noGrp="1"/>
          </p:cNvSpPr>
          <p:nvPr>
            <p:ph idx="1"/>
          </p:nvPr>
        </p:nvSpPr>
        <p:spPr/>
        <p:txBody>
          <a:bodyPr>
            <a:normAutofit fontScale="92500" lnSpcReduction="20000"/>
          </a:bodyPr>
          <a:lstStyle/>
          <a:p>
            <a:r>
              <a:rPr lang="en-US" dirty="0"/>
              <a:t>i</a:t>
            </a:r>
            <a:r>
              <a:rPr lang="en-US" dirty="0" smtClean="0"/>
              <a:t>i) To break open the locks, where the keys are not available.</a:t>
            </a:r>
          </a:p>
          <a:p>
            <a:r>
              <a:rPr lang="en-US" dirty="0"/>
              <a:t>i</a:t>
            </a:r>
            <a:r>
              <a:rPr lang="en-US" dirty="0" smtClean="0"/>
              <a:t>ii) To carry out personal search of a person who is suspected to have secreted as mentioned above.</a:t>
            </a:r>
          </a:p>
          <a:p>
            <a:r>
              <a:rPr lang="en-US" dirty="0"/>
              <a:t>i</a:t>
            </a:r>
            <a:r>
              <a:rPr lang="en-US" dirty="0" smtClean="0"/>
              <a:t>v) Seize the items as mentioned above.</a:t>
            </a:r>
          </a:p>
          <a:p>
            <a:r>
              <a:rPr lang="en-US" dirty="0"/>
              <a:t>v</a:t>
            </a:r>
            <a:r>
              <a:rPr lang="en-US" dirty="0" smtClean="0"/>
              <a:t>) Place, marks of identification and take extracts or copies of books of accounts or other documents.</a:t>
            </a:r>
          </a:p>
          <a:p>
            <a:r>
              <a:rPr lang="en-US" dirty="0"/>
              <a:t>v</a:t>
            </a:r>
            <a:r>
              <a:rPr lang="en-US" dirty="0" smtClean="0"/>
              <a:t>i) Make notes or inventory of the valuables found during the search.</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160228246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Computers</a:t>
            </a:r>
            <a:endParaRPr lang="en-US" dirty="0"/>
          </a:p>
        </p:txBody>
      </p:sp>
      <p:sp>
        <p:nvSpPr>
          <p:cNvPr id="4" name="Text Placeholder 3"/>
          <p:cNvSpPr>
            <a:spLocks noGrp="1"/>
          </p:cNvSpPr>
          <p:nvPr>
            <p:ph type="body" sz="half" idx="2"/>
          </p:nvPr>
        </p:nvSpPr>
        <p:spPr/>
        <p:txBody>
          <a:bodyPr/>
          <a:lstStyle/>
          <a:p>
            <a:r>
              <a:rPr lang="en-US" dirty="0" smtClean="0"/>
              <a:t>Emails &amp; Computer Hard Disks – Always leave a trail</a:t>
            </a:r>
            <a:endParaRPr lang="en-US" dirty="0"/>
          </a:p>
        </p:txBody>
      </p:sp>
      <p:sp>
        <p:nvSpPr>
          <p:cNvPr id="5" name="Footer Placeholder 4"/>
          <p:cNvSpPr>
            <a:spLocks noGrp="1"/>
          </p:cNvSpPr>
          <p:nvPr>
            <p:ph type="ftr" sz="quarter" idx="11"/>
          </p:nvPr>
        </p:nvSpPr>
        <p:spPr/>
        <p:txBody>
          <a:bodyPr/>
          <a:lstStyle/>
          <a:p>
            <a:r>
              <a:rPr lang="en-US" smtClean="0"/>
              <a:t>www.mashahca.com</a:t>
            </a:r>
            <a:endParaRPr lang="en-US"/>
          </a:p>
        </p:txBody>
      </p:sp>
      <p:pic>
        <p:nvPicPr>
          <p:cNvPr id="35842" name="Picture 2" descr="http://www.sjaykishan.com/images/services.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2784" b="2784"/>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587169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 Powers of Tax Officers</a:t>
            </a:r>
            <a:endParaRPr lang="en-US" dirty="0"/>
          </a:p>
        </p:txBody>
      </p:sp>
      <p:sp>
        <p:nvSpPr>
          <p:cNvPr id="3" name="Content Placeholder 2"/>
          <p:cNvSpPr>
            <a:spLocks noGrp="1"/>
          </p:cNvSpPr>
          <p:nvPr>
            <p:ph idx="1"/>
          </p:nvPr>
        </p:nvSpPr>
        <p:spPr/>
        <p:txBody>
          <a:bodyPr>
            <a:normAutofit lnSpcReduction="10000"/>
          </a:bodyPr>
          <a:lstStyle/>
          <a:p>
            <a:r>
              <a:rPr lang="en-US" dirty="0" smtClean="0"/>
              <a:t>The authorized officer is also permitted to pass orders placing prohibition on the person in possession or control of the valuable articles or things from removing, parting with or otherwise dealing with such articles or things without prior permission.</a:t>
            </a:r>
          </a:p>
          <a:p>
            <a:r>
              <a:rPr lang="en-US" dirty="0" smtClean="0"/>
              <a:t>The </a:t>
            </a:r>
            <a:r>
              <a:rPr lang="en-US" dirty="0" err="1" smtClean="0"/>
              <a:t>authorised</a:t>
            </a:r>
            <a:r>
              <a:rPr lang="en-US" dirty="0" smtClean="0"/>
              <a:t> officer has also the right to demand the services of the Police or any other officer of the Central Government.</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252089469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International </a:t>
            </a:r>
            <a:endParaRPr lang="en-US" dirty="0"/>
          </a:p>
        </p:txBody>
      </p:sp>
      <p:sp>
        <p:nvSpPr>
          <p:cNvPr id="4" name="Text Placeholder 3"/>
          <p:cNvSpPr>
            <a:spLocks noGrp="1"/>
          </p:cNvSpPr>
          <p:nvPr>
            <p:ph type="body" sz="half" idx="2"/>
          </p:nvPr>
        </p:nvSpPr>
        <p:spPr/>
        <p:txBody>
          <a:bodyPr/>
          <a:lstStyle/>
          <a:p>
            <a:r>
              <a:rPr lang="en-US" dirty="0" smtClean="0"/>
              <a:t>USA – Evading Taxes - Imprisonment</a:t>
            </a:r>
            <a:endParaRPr lang="en-US" dirty="0"/>
          </a:p>
        </p:txBody>
      </p:sp>
      <p:sp>
        <p:nvSpPr>
          <p:cNvPr id="5" name="Footer Placeholder 4"/>
          <p:cNvSpPr>
            <a:spLocks noGrp="1"/>
          </p:cNvSpPr>
          <p:nvPr>
            <p:ph type="ftr" sz="quarter" idx="11"/>
          </p:nvPr>
        </p:nvSpPr>
        <p:spPr/>
        <p:txBody>
          <a:bodyPr/>
          <a:lstStyle/>
          <a:p>
            <a:r>
              <a:rPr lang="en-US" smtClean="0"/>
              <a:t>www.mashahca.com</a:t>
            </a:r>
            <a:endParaRPr lang="en-US"/>
          </a:p>
        </p:txBody>
      </p:sp>
      <p:pic>
        <p:nvPicPr>
          <p:cNvPr id="37890" name="Picture 2" descr="http://1.bp.blogspot.com/-D78ENCvCIxg/TwGTwmz68qI/AAAAAAAAAIE/-4MLTB5Lnaw/s1600/iStock_000015834355Small+New+York+United+States+April+15+2010+Midtown+Manhattan+office+of+the+Internal+Revenue+Service.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497" r="2497"/>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038023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 Powers of Tax Officers</a:t>
            </a:r>
            <a:endParaRPr lang="en-US" dirty="0"/>
          </a:p>
        </p:txBody>
      </p:sp>
      <p:sp>
        <p:nvSpPr>
          <p:cNvPr id="3" name="Content Placeholder 2"/>
          <p:cNvSpPr>
            <a:spLocks noGrp="1"/>
          </p:cNvSpPr>
          <p:nvPr>
            <p:ph idx="1"/>
          </p:nvPr>
        </p:nvSpPr>
        <p:spPr/>
        <p:txBody>
          <a:bodyPr>
            <a:normAutofit fontScale="85000" lnSpcReduction="10000"/>
          </a:bodyPr>
          <a:lstStyle/>
          <a:p>
            <a:pPr algn="just"/>
            <a:r>
              <a:rPr lang="en-US" dirty="0" smtClean="0"/>
              <a:t>He may </a:t>
            </a:r>
            <a:r>
              <a:rPr lang="en-US" dirty="0"/>
              <a:t>seize books of account, documents, money, bullion, </a:t>
            </a:r>
            <a:r>
              <a:rPr lang="en-US" dirty="0" err="1" smtClean="0"/>
              <a:t>jewellery</a:t>
            </a:r>
            <a:r>
              <a:rPr lang="en-US" dirty="0" smtClean="0"/>
              <a:t> </a:t>
            </a:r>
            <a:r>
              <a:rPr lang="en-US" dirty="0"/>
              <a:t>or valuable article or thing, other than stock-in-trade </a:t>
            </a:r>
            <a:r>
              <a:rPr lang="en-US" dirty="0" smtClean="0"/>
              <a:t>of </a:t>
            </a:r>
            <a:r>
              <a:rPr lang="en-US" dirty="0"/>
              <a:t>business</a:t>
            </a:r>
            <a:r>
              <a:rPr lang="en-US" dirty="0" smtClean="0"/>
              <a:t>.</a:t>
            </a:r>
          </a:p>
          <a:p>
            <a:pPr algn="just"/>
            <a:r>
              <a:rPr lang="en-US" dirty="0" smtClean="0"/>
              <a:t>However</a:t>
            </a:r>
            <a:r>
              <a:rPr lang="en-US" dirty="0"/>
              <a:t>, he would not be </a:t>
            </a:r>
            <a:r>
              <a:rPr lang="en-US" dirty="0" smtClean="0"/>
              <a:t>justified in seizing assets </a:t>
            </a:r>
            <a:r>
              <a:rPr lang="en-US" dirty="0"/>
              <a:t>which are disclosed to the Income-tax </a:t>
            </a:r>
            <a:r>
              <a:rPr lang="en-US" dirty="0" smtClean="0"/>
              <a:t>Department Reference </a:t>
            </a:r>
            <a:r>
              <a:rPr lang="en-US" dirty="0"/>
              <a:t>may be made to decision of Guwahati High Court </a:t>
            </a:r>
            <a:r>
              <a:rPr lang="en-US" dirty="0" smtClean="0"/>
              <a:t>in </a:t>
            </a:r>
            <a:r>
              <a:rPr lang="en-US" dirty="0"/>
              <a:t>case of </a:t>
            </a:r>
            <a:r>
              <a:rPr lang="en-US" i="1" dirty="0"/>
              <a:t>Rajesh Sharma VS. ACIT </a:t>
            </a:r>
            <a:r>
              <a:rPr lang="en-US" dirty="0"/>
              <a:t>(168 CTR 231</a:t>
            </a:r>
            <a:r>
              <a:rPr lang="en-US" dirty="0" smtClean="0"/>
              <a:t>).</a:t>
            </a:r>
          </a:p>
          <a:p>
            <a:pPr algn="just"/>
            <a:r>
              <a:rPr lang="en-US" dirty="0" smtClean="0"/>
              <a:t>The seized items </a:t>
            </a:r>
            <a:r>
              <a:rPr lang="en-US" dirty="0"/>
              <a:t>are to be handed over to the Assessing Officer </a:t>
            </a:r>
            <a:r>
              <a:rPr lang="en-US" dirty="0" smtClean="0"/>
              <a:t>having jurisdiction </a:t>
            </a:r>
            <a:r>
              <a:rPr lang="en-US" dirty="0"/>
              <a:t>over the assessee within 60 days from the date </a:t>
            </a:r>
            <a:r>
              <a:rPr lang="en-US" dirty="0" smtClean="0"/>
              <a:t>of last </a:t>
            </a:r>
            <a:r>
              <a:rPr lang="en-US" dirty="0" err="1"/>
              <a:t>authorisation</a:t>
            </a:r>
            <a:r>
              <a:rPr lang="en-US" dirty="0"/>
              <a:t>. Immovable property cannot </a:t>
            </a:r>
            <a:r>
              <a:rPr lang="en-US" dirty="0" smtClean="0"/>
              <a:t>be seized. </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372881152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36866" name="Picture 2" descr="http://www.pcs.org.in/images/banner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209800"/>
            <a:ext cx="8724900" cy="2428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93750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067800" cy="1143000"/>
          </a:xfrm>
        </p:spPr>
        <p:txBody>
          <a:bodyPr>
            <a:noAutofit/>
          </a:bodyPr>
          <a:lstStyle/>
          <a:p>
            <a:r>
              <a:rPr lang="en-US" sz="3600" dirty="0"/>
              <a:t>I-T department exposes donation scam worth hundreds of crores in educational trusts</a:t>
            </a:r>
          </a:p>
        </p:txBody>
      </p:sp>
      <p:sp>
        <p:nvSpPr>
          <p:cNvPr id="3" name="Content Placeholder 2"/>
          <p:cNvSpPr>
            <a:spLocks noGrp="1"/>
          </p:cNvSpPr>
          <p:nvPr>
            <p:ph idx="1"/>
          </p:nvPr>
        </p:nvSpPr>
        <p:spPr/>
        <p:txBody>
          <a:bodyPr>
            <a:normAutofit fontScale="85000" lnSpcReduction="20000"/>
          </a:bodyPr>
          <a:lstStyle/>
          <a:p>
            <a:r>
              <a:rPr lang="en-US" dirty="0"/>
              <a:t>Several institutions were surveyed in Sep &amp; Oct, 2015, and, in a few cases, searches were conducted as well. </a:t>
            </a:r>
          </a:p>
          <a:p>
            <a:r>
              <a:rPr lang="en-US" dirty="0" smtClean="0"/>
              <a:t>The </a:t>
            </a:r>
            <a:r>
              <a:rPr lang="en-US" dirty="0"/>
              <a:t>findings of the survey have been sent to the Special Investigation Team (SIT) on black money.</a:t>
            </a:r>
          </a:p>
          <a:p>
            <a:r>
              <a:rPr lang="en-US" dirty="0"/>
              <a:t>There are at 3-4 intermediaries in the entire process – right from office-bearers to trustee owners. </a:t>
            </a:r>
          </a:p>
          <a:p>
            <a:r>
              <a:rPr lang="en-US" dirty="0"/>
              <a:t>The main concern is that, in all cases, co-operative banks are being used to </a:t>
            </a:r>
            <a:r>
              <a:rPr lang="en-US" dirty="0" err="1"/>
              <a:t>channelise</a:t>
            </a:r>
            <a:r>
              <a:rPr lang="en-US" dirty="0"/>
              <a:t> donations.</a:t>
            </a:r>
          </a:p>
          <a:p>
            <a:r>
              <a:rPr lang="en-US" dirty="0"/>
              <a:t>Trustees created 'proxy students' who would take admissions under the government quota, only to be auctioned by the college to the highest bidder. This practice is rampant in private medical institutions.</a:t>
            </a:r>
          </a:p>
          <a:p>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159327639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 Powers of Tax Officers</a:t>
            </a:r>
            <a:endParaRPr lang="en-US" dirty="0"/>
          </a:p>
        </p:txBody>
      </p:sp>
      <p:sp>
        <p:nvSpPr>
          <p:cNvPr id="3" name="Content Placeholder 2"/>
          <p:cNvSpPr>
            <a:spLocks noGrp="1"/>
          </p:cNvSpPr>
          <p:nvPr>
            <p:ph idx="1"/>
          </p:nvPr>
        </p:nvSpPr>
        <p:spPr/>
        <p:txBody>
          <a:bodyPr>
            <a:normAutofit/>
          </a:bodyPr>
          <a:lstStyle/>
          <a:p>
            <a:pPr algn="just"/>
            <a:r>
              <a:rPr lang="en-US" dirty="0"/>
              <a:t>Immovable property cannot be: seized - </a:t>
            </a:r>
            <a:br>
              <a:rPr lang="en-US" dirty="0"/>
            </a:br>
            <a:r>
              <a:rPr lang="en-US" dirty="0"/>
              <a:t>Reference - </a:t>
            </a:r>
            <a:r>
              <a:rPr lang="en-US" i="1" dirty="0"/>
              <a:t>Decision of </a:t>
            </a:r>
            <a:r>
              <a:rPr lang="en-US" dirty="0"/>
              <a:t>M.P. </a:t>
            </a:r>
            <a:r>
              <a:rPr lang="en-US" i="1" dirty="0"/>
              <a:t>High </a:t>
            </a:r>
            <a:r>
              <a:rPr lang="en-US" i="1" dirty="0" smtClean="0"/>
              <a:t>Court-in </a:t>
            </a:r>
            <a:r>
              <a:rPr lang="en-US" i="1" dirty="0"/>
              <a:t>case of </a:t>
            </a:r>
            <a:r>
              <a:rPr lang="en-US" i="1" dirty="0" err="1" smtClean="0"/>
              <a:t>Bapurao</a:t>
            </a:r>
            <a:r>
              <a:rPr lang="en-US" i="1" dirty="0" smtClean="0"/>
              <a:t> VS</a:t>
            </a:r>
            <a:r>
              <a:rPr lang="en-US" i="1" dirty="0"/>
              <a:t>. ADIT </a:t>
            </a:r>
            <a:r>
              <a:rPr lang="en-US" dirty="0"/>
              <a:t>(247 ITR 98). The books and documents are not to be </a:t>
            </a:r>
            <a:r>
              <a:rPr lang="en-US" dirty="0" smtClean="0"/>
              <a:t>retained </a:t>
            </a:r>
            <a:r>
              <a:rPr lang="en-US" dirty="0"/>
              <a:t>beyond 30 days from the date of relative assessment </a:t>
            </a:r>
            <a:br>
              <a:rPr lang="en-US" dirty="0"/>
            </a:br>
            <a:r>
              <a:rPr lang="en-US" dirty="0"/>
              <a:t>order unless reasons are recorded and approval is taken from </a:t>
            </a:r>
            <a:r>
              <a:rPr lang="en-US" dirty="0" smtClean="0"/>
              <a:t>Commissioner/Chief </a:t>
            </a:r>
            <a:r>
              <a:rPr lang="en-US" dirty="0" err="1"/>
              <a:t>Commissloner</a:t>
            </a:r>
            <a:r>
              <a:rPr lang="en-US" dirty="0"/>
              <a:t>/Director/Director </a:t>
            </a:r>
            <a:r>
              <a:rPr lang="en-US" dirty="0" smtClean="0"/>
              <a:t>General.</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89413678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38914" name="Picture 2" descr="http://i.dailymail.co.uk/i/pix/2013/05/19/article-2327178-19E0B684000005DC-347_634x27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905000"/>
            <a:ext cx="6038850" cy="2638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494823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 Powers of Tax Officers</a:t>
            </a:r>
            <a:endParaRPr lang="en-US" dirty="0"/>
          </a:p>
        </p:txBody>
      </p:sp>
      <p:sp>
        <p:nvSpPr>
          <p:cNvPr id="3" name="Content Placeholder 2"/>
          <p:cNvSpPr>
            <a:spLocks noGrp="1"/>
          </p:cNvSpPr>
          <p:nvPr>
            <p:ph idx="1"/>
          </p:nvPr>
        </p:nvSpPr>
        <p:spPr/>
        <p:txBody>
          <a:bodyPr>
            <a:normAutofit fontScale="92500" lnSpcReduction="10000"/>
          </a:bodyPr>
          <a:lstStyle/>
          <a:p>
            <a:pPr algn="just"/>
            <a:r>
              <a:rPr lang="en-US" dirty="0" smtClean="0"/>
              <a:t>With effect from 1</a:t>
            </a:r>
            <a:r>
              <a:rPr lang="en-US" baseline="30000" dirty="0" smtClean="0"/>
              <a:t>st</a:t>
            </a:r>
            <a:r>
              <a:rPr lang="en-US" dirty="0" smtClean="0"/>
              <a:t> June, 2003, Law has been amended whereby the authorized officer cannot seize stock in trade of a business and he can only make a note of inventory of such stock in trade.</a:t>
            </a:r>
          </a:p>
          <a:p>
            <a:r>
              <a:rPr lang="en-US" dirty="0" smtClean="0"/>
              <a:t>Irrespective of the nature of business and stock held for such business whether it is </a:t>
            </a:r>
            <a:r>
              <a:rPr lang="en-US" dirty="0" err="1" smtClean="0"/>
              <a:t>jewellery</a:t>
            </a:r>
            <a:r>
              <a:rPr lang="en-US" dirty="0" smtClean="0"/>
              <a:t>, bullion or any other valuable article, if such material is held by the person searched as stock in trade of his business, the same cannot be seized.</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137293516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39938" name="Picture 2" descr="http://im.rediff.com/money/2012/jul/25ta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2209800"/>
            <a:ext cx="4762500" cy="2219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392190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 Powers of Tax Officers</a:t>
            </a:r>
            <a:endParaRPr lang="en-US" dirty="0"/>
          </a:p>
        </p:txBody>
      </p:sp>
      <p:sp>
        <p:nvSpPr>
          <p:cNvPr id="3" name="Content Placeholder 2"/>
          <p:cNvSpPr>
            <a:spLocks noGrp="1"/>
          </p:cNvSpPr>
          <p:nvPr>
            <p:ph idx="1"/>
          </p:nvPr>
        </p:nvSpPr>
        <p:spPr/>
        <p:txBody>
          <a:bodyPr>
            <a:normAutofit fontScale="92500" lnSpcReduction="20000"/>
          </a:bodyPr>
          <a:lstStyle/>
          <a:p>
            <a:pPr algn="just"/>
            <a:r>
              <a:rPr lang="en-US" dirty="0" smtClean="0"/>
              <a:t>Also, Bar on seizure applies irrespective of whether the person searched is able to explain the source of acquisition of such stock, in common parlance, whether the stock is disclosed or undisclosed is immaterial and same cannot be seized in any circumstances.</a:t>
            </a:r>
          </a:p>
          <a:p>
            <a:pPr algn="just"/>
            <a:r>
              <a:rPr lang="en-US" dirty="0" smtClean="0"/>
              <a:t>However, restriction on seizure of stock in trade applies only to valuables and not cash.</a:t>
            </a:r>
          </a:p>
          <a:p>
            <a:pPr algn="just"/>
            <a:r>
              <a:rPr lang="en-US" dirty="0" smtClean="0"/>
              <a:t>Unaccounted cash, even if forming part of stock in trade of business can be seized, if other conditions are satisfied.</a:t>
            </a:r>
          </a:p>
          <a:p>
            <a:pPr algn="just"/>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85864093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40962" name="Picture 2" descr="http://static.ibnlive.in.com/ibnlive/pix/sitepix/09_2011/incometax_mumba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447800"/>
            <a:ext cx="6000750" cy="4000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166920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 Powers of Tax Officers</a:t>
            </a:r>
            <a:endParaRPr lang="en-US" dirty="0"/>
          </a:p>
        </p:txBody>
      </p:sp>
      <p:sp>
        <p:nvSpPr>
          <p:cNvPr id="3" name="Content Placeholder 2"/>
          <p:cNvSpPr>
            <a:spLocks noGrp="1"/>
          </p:cNvSpPr>
          <p:nvPr>
            <p:ph idx="1"/>
          </p:nvPr>
        </p:nvSpPr>
        <p:spPr/>
        <p:txBody>
          <a:bodyPr/>
          <a:lstStyle/>
          <a:p>
            <a:pPr algn="just"/>
            <a:r>
              <a:rPr lang="en-US" dirty="0" smtClean="0"/>
              <a:t>He may examine on oath any person found in possession of books, documents, money, bullion, </a:t>
            </a:r>
            <a:r>
              <a:rPr lang="en-US" dirty="0" err="1" smtClean="0"/>
              <a:t>jewellery</a:t>
            </a:r>
            <a:r>
              <a:rPr lang="en-US" dirty="0" smtClean="0"/>
              <a:t> or valuable article or thing. </a:t>
            </a:r>
          </a:p>
          <a:p>
            <a:pPr algn="just"/>
            <a:r>
              <a:rPr lang="en-US" dirty="0" smtClean="0"/>
              <a:t>There is a rebuttable presumption that these assets belongs to the assessee and that contents of the books/documents are true.</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21697079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41986" name="Picture 2" descr="http://www.asianwindow.com/wp-content/uploads/2012/03/brib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2362200"/>
            <a:ext cx="2743200" cy="1781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24360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of Seized Assets</a:t>
            </a:r>
            <a:endParaRPr lang="en-US" dirty="0"/>
          </a:p>
        </p:txBody>
      </p:sp>
      <p:sp>
        <p:nvSpPr>
          <p:cNvPr id="3" name="Content Placeholder 2"/>
          <p:cNvSpPr>
            <a:spLocks noGrp="1"/>
          </p:cNvSpPr>
          <p:nvPr>
            <p:ph idx="1"/>
          </p:nvPr>
        </p:nvSpPr>
        <p:spPr/>
        <p:txBody>
          <a:bodyPr>
            <a:normAutofit fontScale="92500" lnSpcReduction="20000"/>
          </a:bodyPr>
          <a:lstStyle/>
          <a:p>
            <a:r>
              <a:rPr lang="en-US" dirty="0"/>
              <a:t>This is dealt with in section </a:t>
            </a:r>
            <a:r>
              <a:rPr lang="en-US" dirty="0" smtClean="0"/>
              <a:t>132(8).</a:t>
            </a:r>
            <a:endParaRPr lang="en-US" dirty="0" smtClean="0"/>
          </a:p>
          <a:p>
            <a:pPr algn="just"/>
            <a:r>
              <a:rPr lang="en-US" dirty="0" smtClean="0"/>
              <a:t>Application </a:t>
            </a:r>
            <a:r>
              <a:rPr lang="en-US" dirty="0"/>
              <a:t>may be made to Assessing Officer within 30 days </a:t>
            </a:r>
            <a:r>
              <a:rPr lang="en-US" dirty="0" smtClean="0"/>
              <a:t>of </a:t>
            </a:r>
            <a:r>
              <a:rPr lang="en-US" dirty="0"/>
              <a:t>the end of the month of seizure for release of assets and </a:t>
            </a:r>
            <a:r>
              <a:rPr lang="en-US" dirty="0" smtClean="0"/>
              <a:t>the </a:t>
            </a:r>
            <a:r>
              <a:rPr lang="en-US" dirty="0"/>
              <a:t>assets may be released with the approval of Commissioner/ </a:t>
            </a:r>
            <a:r>
              <a:rPr lang="en-US" dirty="0" smtClean="0"/>
              <a:t>Chief </a:t>
            </a:r>
            <a:r>
              <a:rPr lang="en-US" dirty="0"/>
              <a:t>Commissioner if Assessing Officer is satisfied regarding </a:t>
            </a:r>
            <a:r>
              <a:rPr lang="en-US" dirty="0" smtClean="0"/>
              <a:t>the </a:t>
            </a:r>
            <a:r>
              <a:rPr lang="en-US" dirty="0"/>
              <a:t>nature and source of acquisition thereof, after recovery of </a:t>
            </a:r>
            <a:r>
              <a:rPr lang="en-US" dirty="0" smtClean="0"/>
              <a:t>any </a:t>
            </a:r>
            <a:r>
              <a:rPr lang="en-US" dirty="0"/>
              <a:t>existing tax liability. The release should be within 120 days </a:t>
            </a:r>
            <a:r>
              <a:rPr lang="en-US" dirty="0" smtClean="0"/>
              <a:t>from </a:t>
            </a:r>
            <a:r>
              <a:rPr lang="en-US" dirty="0"/>
              <a:t>the date of execution of last </a:t>
            </a:r>
            <a:r>
              <a:rPr lang="en-US" dirty="0" err="1" smtClean="0"/>
              <a:t>authorisation</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56098531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Operations</a:t>
            </a:r>
            <a:endParaRPr lang="en-US" dirty="0"/>
          </a:p>
        </p:txBody>
      </p:sp>
      <p:sp>
        <p:nvSpPr>
          <p:cNvPr id="4" name="Text Placeholder 3"/>
          <p:cNvSpPr>
            <a:spLocks noGrp="1"/>
          </p:cNvSpPr>
          <p:nvPr>
            <p:ph type="body" sz="half" idx="2"/>
          </p:nvPr>
        </p:nvSpPr>
        <p:spPr/>
        <p:txBody>
          <a:bodyPr/>
          <a:lstStyle/>
          <a:p>
            <a:r>
              <a:rPr lang="en-US" dirty="0"/>
              <a:t>Pashmina shawls and stoles to conceal the identity of the </a:t>
            </a:r>
            <a:r>
              <a:rPr lang="en-US" dirty="0" err="1"/>
              <a:t>Shahtoosh</a:t>
            </a:r>
            <a:r>
              <a:rPr lang="en-US" dirty="0"/>
              <a:t> shawls</a:t>
            </a:r>
          </a:p>
        </p:txBody>
      </p:sp>
      <p:sp>
        <p:nvSpPr>
          <p:cNvPr id="5" name="Footer Placeholder 4"/>
          <p:cNvSpPr>
            <a:spLocks noGrp="1"/>
          </p:cNvSpPr>
          <p:nvPr>
            <p:ph type="ftr" sz="quarter" idx="11"/>
          </p:nvPr>
        </p:nvSpPr>
        <p:spPr/>
        <p:txBody>
          <a:bodyPr/>
          <a:lstStyle/>
          <a:p>
            <a:r>
              <a:rPr lang="en-US" dirty="0" smtClean="0"/>
              <a:t>www.mashahca.com</a:t>
            </a:r>
            <a:endParaRPr lang="en-US" dirty="0"/>
          </a:p>
        </p:txBody>
      </p:sp>
      <p:pic>
        <p:nvPicPr>
          <p:cNvPr id="43010" name="Picture 2" descr="http://www.taxindiaonline.com/RC2/image/stories/mubuzz3006_2.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5500" r="5500"/>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90727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SURVEY…</a:t>
            </a:r>
            <a:endParaRPr lang="en-US" dirty="0"/>
          </a:p>
        </p:txBody>
      </p:sp>
      <p:sp>
        <p:nvSpPr>
          <p:cNvPr id="3" name="Content Placeholder 2"/>
          <p:cNvSpPr>
            <a:spLocks noGrp="1"/>
          </p:cNvSpPr>
          <p:nvPr>
            <p:ph idx="1"/>
          </p:nvPr>
        </p:nvSpPr>
        <p:spPr/>
        <p:txBody>
          <a:bodyPr/>
          <a:lstStyle/>
          <a:p>
            <a:pPr algn="just"/>
            <a:r>
              <a:rPr lang="en-US" dirty="0"/>
              <a:t>For example, the assessee may be in possession of stocks which is far in excess of stocks disclosed in the last return of income even after making adjustments for purchases and sales during the intervening period. This may be on account of underreporting of inventories and consequently income chargeable to tax. This would be detected during the process of </a:t>
            </a:r>
            <a:r>
              <a:rPr lang="en-US" dirty="0" smtClean="0"/>
              <a:t>survey.</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411883453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 of Seized Assets</a:t>
            </a:r>
          </a:p>
        </p:txBody>
      </p:sp>
      <p:sp>
        <p:nvSpPr>
          <p:cNvPr id="3" name="Content Placeholder 2"/>
          <p:cNvSpPr>
            <a:spLocks noGrp="1"/>
          </p:cNvSpPr>
          <p:nvPr>
            <p:ph idx="1"/>
          </p:nvPr>
        </p:nvSpPr>
        <p:spPr/>
        <p:txBody>
          <a:bodyPr/>
          <a:lstStyle/>
          <a:p>
            <a:pPr algn="just"/>
            <a:r>
              <a:rPr lang="en-US" dirty="0"/>
              <a:t>Remaining assets are to be forthwith released after recovery </a:t>
            </a:r>
            <a:r>
              <a:rPr lang="en-US" dirty="0" smtClean="0"/>
              <a:t>of existing </a:t>
            </a:r>
            <a:r>
              <a:rPr lang="en-US" dirty="0"/>
              <a:t>liability under Income-tax Act, Wealth-tax Act, etc. </a:t>
            </a:r>
            <a:r>
              <a:rPr lang="en-US" dirty="0" smtClean="0"/>
              <a:t>as also </a:t>
            </a:r>
            <a:r>
              <a:rPr lang="en-US" dirty="0"/>
              <a:t>liability for tax, interest and penalty arising on </a:t>
            </a:r>
            <a:r>
              <a:rPr lang="en-US" dirty="0" smtClean="0"/>
              <a:t>completion of assessments made in consequence of the search.</a:t>
            </a:r>
          </a:p>
          <a:p>
            <a:pPr algn="just"/>
            <a:r>
              <a:rPr lang="en-US" dirty="0" smtClean="0"/>
              <a:t>Assessing Officer may recover tax demands out of cash seized or sale of assets. </a:t>
            </a:r>
            <a:endParaRPr lang="en-US" dirty="0"/>
          </a:p>
        </p:txBody>
      </p:sp>
      <p:sp>
        <p:nvSpPr>
          <p:cNvPr id="12" name="Footer Placeholder 11"/>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297447254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45058" name="Picture 2" descr="http://media2.intoday.in/btmt/images/stories/cyberattack-re_505_09261305043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2209800"/>
            <a:ext cx="4810125" cy="2514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818701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 of Seized Assets</a:t>
            </a:r>
          </a:p>
        </p:txBody>
      </p:sp>
      <p:sp>
        <p:nvSpPr>
          <p:cNvPr id="3" name="Content Placeholder 2"/>
          <p:cNvSpPr>
            <a:spLocks noGrp="1"/>
          </p:cNvSpPr>
          <p:nvPr>
            <p:ph idx="1"/>
          </p:nvPr>
        </p:nvSpPr>
        <p:spPr/>
        <p:txBody>
          <a:bodyPr/>
          <a:lstStyle/>
          <a:p>
            <a:r>
              <a:rPr lang="en-US" dirty="0" smtClean="0"/>
              <a:t>Interest @ 6% per annum is payable on excess money seized (less amount released) and sale price of assets sold over the amount of liability after exclusion of period of 120 days.</a:t>
            </a:r>
          </a:p>
          <a:p>
            <a:pPr algn="just"/>
            <a:r>
              <a:rPr lang="en-US" dirty="0" smtClean="0"/>
              <a:t>Assets cannot be retained for meeting potential liabilities. Case Law: </a:t>
            </a:r>
            <a:r>
              <a:rPr lang="en-US" dirty="0" err="1" smtClean="0"/>
              <a:t>Mukundrai</a:t>
            </a:r>
            <a:r>
              <a:rPr lang="en-US" dirty="0" smtClean="0"/>
              <a:t> Shah 269 ITR 529. </a:t>
            </a:r>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338359471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Section 153A / 153B / 153C deals with assessment with pursuance of search.</a:t>
            </a:r>
          </a:p>
          <a:p>
            <a:pPr algn="just"/>
            <a:r>
              <a:rPr lang="en-US" dirty="0" smtClean="0"/>
              <a:t>Irrespective of finding in search and irrespective of whether assessments are already made for these years, there will be fresh assessments in pursuance of search for six assessment years preceding assessment year relevant to the previous year of search.</a:t>
            </a:r>
          </a:p>
          <a:p>
            <a:pPr algn="just"/>
            <a:r>
              <a:rPr lang="en-US" dirty="0" smtClean="0"/>
              <a:t>Assessments pending on the date of initiation of search shall abate. </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113381606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47106" name="Picture 2" descr="http://wpmedia.business.financialpost.com/2013/04/0429cayman.jpg?w=62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371600"/>
            <a:ext cx="5905500" cy="44291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623671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ASSESSMENTS</a:t>
            </a:r>
            <a:endParaRPr lang="en-US" dirty="0"/>
          </a:p>
        </p:txBody>
      </p:sp>
      <p:sp>
        <p:nvSpPr>
          <p:cNvPr id="3" name="Content Placeholder 2"/>
          <p:cNvSpPr>
            <a:spLocks noGrp="1"/>
          </p:cNvSpPr>
          <p:nvPr>
            <p:ph idx="1"/>
          </p:nvPr>
        </p:nvSpPr>
        <p:spPr/>
        <p:txBody>
          <a:bodyPr/>
          <a:lstStyle/>
          <a:p>
            <a:r>
              <a:rPr lang="en-US" dirty="0" smtClean="0"/>
              <a:t>Notice will be issued by the Assessing Officers to the person in whose case the search is carried out, requesting him to furnish the returns for these years.</a:t>
            </a:r>
          </a:p>
          <a:p>
            <a:r>
              <a:rPr lang="en-US" dirty="0" smtClean="0"/>
              <a:t>In an assessment or reassessment made in respect of an assessment year u/s. 153 the tax shall be chargeable at the rate or rates as may be applicable to such assessment year.</a:t>
            </a:r>
          </a:p>
          <a:p>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248038822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48130" name="Picture 2" descr="https://lh4.googleusercontent.com/-J2Ijg7aQOH4/UaNHFlTahzI/AAAAAAABIMI/8_pj6cjjpz0/s1600/Indian-Income-Tax-Act-1961-iGat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609600"/>
            <a:ext cx="5715000"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783980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ASSESSMENTS</a:t>
            </a:r>
          </a:p>
        </p:txBody>
      </p:sp>
      <p:sp>
        <p:nvSpPr>
          <p:cNvPr id="3" name="Content Placeholder 2"/>
          <p:cNvSpPr>
            <a:spLocks noGrp="1"/>
          </p:cNvSpPr>
          <p:nvPr>
            <p:ph idx="1"/>
          </p:nvPr>
        </p:nvSpPr>
        <p:spPr/>
        <p:txBody>
          <a:bodyPr>
            <a:normAutofit fontScale="77500" lnSpcReduction="20000"/>
          </a:bodyPr>
          <a:lstStyle/>
          <a:p>
            <a:pPr algn="just"/>
            <a:r>
              <a:rPr lang="en-US" dirty="0" smtClean="0"/>
              <a:t>Assessments shall be made within 21 months from the end of the year of execution of last authorization subject to extended limitation applicable in case of stay by a Court/Audit u/s. 142 / fresh opportunity of hearing u/s. 129 / application to Settlement Commission or Authority for Advance Ruling.</a:t>
            </a:r>
          </a:p>
          <a:p>
            <a:pPr algn="just"/>
            <a:r>
              <a:rPr lang="en-US" dirty="0" smtClean="0"/>
              <a:t>If Assessing Officer is satisfied that the seized items belongs to another person, the relative items shall be handed over to the Assessing Officer having jurisdiction over the other person and he shall undergo similar proceedings. In his case, assessments pending on date of receipt of items by his A.O. shall abate. Extended limitation for assessment shall apply in his case.</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154678041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49154" name="Picture 2" descr="http://2.bp.blogspot.com/-2H7EYmp0b6I/UhV85rrOd5I/AAAAAAAABmY/JDQpPuYYpUs/s1600/18019232_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2057400"/>
            <a:ext cx="3810000" cy="2543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984318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RIGHTS</a:t>
            </a:r>
            <a:endParaRPr lang="en-US" dirty="0"/>
          </a:p>
        </p:txBody>
      </p:sp>
      <p:sp>
        <p:nvSpPr>
          <p:cNvPr id="3" name="Content Placeholder 2"/>
          <p:cNvSpPr>
            <a:spLocks noGrp="1"/>
          </p:cNvSpPr>
          <p:nvPr>
            <p:ph idx="1"/>
          </p:nvPr>
        </p:nvSpPr>
        <p:spPr/>
        <p:txBody>
          <a:bodyPr>
            <a:normAutofit fontScale="92500"/>
          </a:bodyPr>
          <a:lstStyle/>
          <a:p>
            <a:r>
              <a:rPr lang="en-US" dirty="0" smtClean="0"/>
              <a:t>Rights of the person searched is explained in 208 ITR (ST) 5.</a:t>
            </a:r>
          </a:p>
          <a:p>
            <a:r>
              <a:rPr lang="en-US" dirty="0" smtClean="0"/>
              <a:t>To see the warrant of the authorization duly signed and sealed by the issuing authority.</a:t>
            </a:r>
          </a:p>
          <a:p>
            <a:r>
              <a:rPr lang="en-US" dirty="0" smtClean="0"/>
              <a:t>To verify the identity of each member of the search party before the search and on conclusion of search.</a:t>
            </a:r>
          </a:p>
          <a:p>
            <a:r>
              <a:rPr lang="en-US" dirty="0" smtClean="0"/>
              <a:t>To insist on personal search of ladies being taken only by a lady, with strict regards to decency. </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28684922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SURVEY</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lstStyle/>
          <a:p>
            <a:pPr algn="just"/>
            <a:r>
              <a:rPr lang="en-US" dirty="0">
                <a:latin typeface="Arial" pitchFamily="34" charset="0"/>
                <a:cs typeface="Arial" pitchFamily="34" charset="0"/>
              </a:rPr>
              <a:t>It may be noted that unlike section 132, for taking action </a:t>
            </a:r>
            <a:r>
              <a:rPr lang="en-US" dirty="0" smtClean="0">
                <a:latin typeface="Arial" pitchFamily="34" charset="0"/>
                <a:cs typeface="Arial" pitchFamily="34" charset="0"/>
              </a:rPr>
              <a:t>under </a:t>
            </a:r>
            <a:r>
              <a:rPr lang="en-US" dirty="0">
                <a:latin typeface="Arial" pitchFamily="34" charset="0"/>
                <a:cs typeface="Arial" pitchFamily="34" charset="0"/>
              </a:rPr>
              <a:t>these provisions, it is not necessary that the </a:t>
            </a:r>
            <a:r>
              <a:rPr lang="en-US" dirty="0" err="1" smtClean="0">
                <a:latin typeface="Arial" pitchFamily="34" charset="0"/>
                <a:cs typeface="Arial" pitchFamily="34" charset="0"/>
              </a:rPr>
              <a:t>lncome</a:t>
            </a:r>
            <a:r>
              <a:rPr lang="en-US" dirty="0" smtClean="0">
                <a:latin typeface="Arial" pitchFamily="34" charset="0"/>
                <a:cs typeface="Arial" pitchFamily="34" charset="0"/>
              </a:rPr>
              <a:t>-tax Authorities </a:t>
            </a:r>
            <a:r>
              <a:rPr lang="en-US" dirty="0">
                <a:latin typeface="Arial" pitchFamily="34" charset="0"/>
                <a:cs typeface="Arial" pitchFamily="34" charset="0"/>
              </a:rPr>
              <a:t>should have any information to the effect that an </a:t>
            </a:r>
            <a:r>
              <a:rPr lang="en-US" dirty="0" smtClean="0">
                <a:latin typeface="Arial" pitchFamily="34" charset="0"/>
                <a:cs typeface="Arial" pitchFamily="34" charset="0"/>
              </a:rPr>
              <a:t>assessee </a:t>
            </a:r>
            <a:r>
              <a:rPr lang="en-US" dirty="0">
                <a:latin typeface="Arial" pitchFamily="34" charset="0"/>
                <a:cs typeface="Arial" pitchFamily="34" charset="0"/>
              </a:rPr>
              <a:t>is in possession of undisclosed assets, </a:t>
            </a:r>
            <a:r>
              <a:rPr lang="en-US" dirty="0" smtClean="0">
                <a:latin typeface="Arial" pitchFamily="34" charset="0"/>
                <a:cs typeface="Arial" pitchFamily="34" charset="0"/>
              </a:rPr>
              <a:t>etc.</a:t>
            </a:r>
            <a:endParaRPr lang="en-US" dirty="0">
              <a:latin typeface="Arial" pitchFamily="34" charset="0"/>
              <a:cs typeface="Arial" pitchFamily="34" charset="0"/>
            </a:endParaRPr>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36442775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52226" name="Picture 2" descr="http://media2.intoday.in/indiatoday/images/stories/2012december/tax1_350_12111208515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1600200"/>
            <a:ext cx="3333750" cy="3743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358293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RIGHTS</a:t>
            </a:r>
            <a:endParaRPr lang="en-US" dirty="0"/>
          </a:p>
        </p:txBody>
      </p:sp>
      <p:sp>
        <p:nvSpPr>
          <p:cNvPr id="3" name="Content Placeholder 2"/>
          <p:cNvSpPr>
            <a:spLocks noGrp="1"/>
          </p:cNvSpPr>
          <p:nvPr>
            <p:ph idx="1"/>
          </p:nvPr>
        </p:nvSpPr>
        <p:spPr/>
        <p:txBody>
          <a:bodyPr/>
          <a:lstStyle/>
          <a:p>
            <a:pPr algn="just"/>
            <a:r>
              <a:rPr lang="en-US" dirty="0" smtClean="0"/>
              <a:t>Ornaments weighing </a:t>
            </a:r>
            <a:r>
              <a:rPr lang="en-US" dirty="0" err="1" smtClean="0"/>
              <a:t>upto</a:t>
            </a:r>
            <a:r>
              <a:rPr lang="en-US" dirty="0" smtClean="0"/>
              <a:t> 500 </a:t>
            </a:r>
            <a:r>
              <a:rPr lang="en-US" dirty="0" err="1" smtClean="0"/>
              <a:t>gms</a:t>
            </a:r>
            <a:r>
              <a:rPr lang="en-US" dirty="0" smtClean="0"/>
              <a:t> per married female member, 250 </a:t>
            </a:r>
            <a:r>
              <a:rPr lang="en-US" dirty="0" err="1" smtClean="0"/>
              <a:t>gms</a:t>
            </a:r>
            <a:r>
              <a:rPr lang="en-US" dirty="0" smtClean="0"/>
              <a:t>. per unmarried female member and 100 </a:t>
            </a:r>
            <a:r>
              <a:rPr lang="en-US" dirty="0" err="1" smtClean="0"/>
              <a:t>gms</a:t>
            </a:r>
            <a:r>
              <a:rPr lang="en-US" dirty="0" smtClean="0"/>
              <a:t>. per male member are not seized by the Tax Officials, even if they are not able to furnish any evidence regarding the nature and source of acquisition. Similarly, ornaments </a:t>
            </a:r>
            <a:r>
              <a:rPr lang="en-US" dirty="0" err="1" smtClean="0"/>
              <a:t>upto</a:t>
            </a:r>
            <a:r>
              <a:rPr lang="en-US" dirty="0" smtClean="0"/>
              <a:t> gross weight declared in the Wealth Tax Return should not be seized.</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114339019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51202" name="Picture 2" descr="http://www.the-best-of-both-worlds.com/images/destro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295400"/>
            <a:ext cx="5848350" cy="3943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816255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RIGHTS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To have </a:t>
            </a:r>
            <a:r>
              <a:rPr lang="en-US" dirty="0" err="1" smtClean="0"/>
              <a:t>atleast</a:t>
            </a:r>
            <a:r>
              <a:rPr lang="en-US" dirty="0" smtClean="0"/>
              <a:t> two respectable and independent residents of the locality as witnesses.</a:t>
            </a:r>
          </a:p>
          <a:p>
            <a:r>
              <a:rPr lang="en-US" dirty="0" smtClean="0"/>
              <a:t>A lady occupying an apartment being searched has the right to withdraw before the search party enters, if according to the customs she does not appear in public.</a:t>
            </a:r>
          </a:p>
          <a:p>
            <a:r>
              <a:rPr lang="en-US" dirty="0" smtClean="0"/>
              <a:t>To call a medical practitioner in case of an emergency.</a:t>
            </a:r>
          </a:p>
          <a:p>
            <a:r>
              <a:rPr lang="en-US" dirty="0" smtClean="0"/>
              <a:t>To allow the children to go to School, after checking their bags.</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277073327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53250" name="Picture 2" descr="http://mercantopia.files.wordpress.com/2013/05/20130523001006_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295400"/>
            <a:ext cx="6191250" cy="4533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296395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RIGHTS</a:t>
            </a:r>
          </a:p>
        </p:txBody>
      </p:sp>
      <p:sp>
        <p:nvSpPr>
          <p:cNvPr id="3" name="Content Placeholder 2"/>
          <p:cNvSpPr>
            <a:spLocks noGrp="1"/>
          </p:cNvSpPr>
          <p:nvPr>
            <p:ph idx="1"/>
          </p:nvPr>
        </p:nvSpPr>
        <p:spPr/>
        <p:txBody>
          <a:bodyPr>
            <a:normAutofit fontScale="92500" lnSpcReduction="10000"/>
          </a:bodyPr>
          <a:lstStyle/>
          <a:p>
            <a:r>
              <a:rPr lang="en-US" dirty="0" smtClean="0"/>
              <a:t>To have a copy of any statement that is used against him by the Department.</a:t>
            </a:r>
          </a:p>
          <a:p>
            <a:r>
              <a:rPr lang="en-US" dirty="0" smtClean="0"/>
              <a:t>To have inspection of the seized books of accounts or to take extracts therefrom in the presence of any of the authorized officers or any other person empowered by him.</a:t>
            </a:r>
          </a:p>
          <a:p>
            <a:r>
              <a:rPr lang="en-US" dirty="0" smtClean="0"/>
              <a:t>To make an application objecting to the approval given by the CIT for retention of books and documents beyond 180 days from date of seizure.</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92121569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MNC Companies – Global Tax Planning</a:t>
            </a:r>
            <a:endParaRPr lang="en-US" dirty="0"/>
          </a:p>
        </p:txBody>
      </p:sp>
      <p:sp>
        <p:nvSpPr>
          <p:cNvPr id="4" name="Text Placeholder 3"/>
          <p:cNvSpPr>
            <a:spLocks noGrp="1"/>
          </p:cNvSpPr>
          <p:nvPr>
            <p:ph type="body" sz="half" idx="2"/>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www.mashahca.com</a:t>
            </a:r>
            <a:endParaRPr lang="en-US"/>
          </a:p>
        </p:txBody>
      </p:sp>
      <p:pic>
        <p:nvPicPr>
          <p:cNvPr id="55298" name="Picture 2" descr="http://s1.hubimg.com/u/8105080_f520.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2203011"/>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DUTIES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To allow free and </a:t>
            </a:r>
            <a:r>
              <a:rPr lang="en-US" dirty="0" err="1" smtClean="0"/>
              <a:t>hasslefree</a:t>
            </a:r>
            <a:r>
              <a:rPr lang="en-US" dirty="0" smtClean="0"/>
              <a:t> entry into the premises.</a:t>
            </a:r>
          </a:p>
          <a:p>
            <a:r>
              <a:rPr lang="en-US" dirty="0" smtClean="0"/>
              <a:t>To see the warrant of authorization and put signature on the same.</a:t>
            </a:r>
          </a:p>
          <a:p>
            <a:pPr algn="just"/>
            <a:r>
              <a:rPr lang="en-US" dirty="0" smtClean="0"/>
              <a:t>To identify all items in which assets or books of accounts and documents are kept and to handover keys of the cupboards to the authorized officers.</a:t>
            </a:r>
          </a:p>
          <a:p>
            <a:pPr algn="just"/>
            <a:r>
              <a:rPr lang="en-US" dirty="0" smtClean="0"/>
              <a:t>To identify and explain the ownership of assets, books of accounts and other documents found in the premises.</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73544107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57346" name="Picture 2" descr="http://i1.ytimg.com/vi/-sF-tkmjARw/maxresdefaul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905000"/>
            <a:ext cx="6177278" cy="3474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109495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DUTIES</a:t>
            </a:r>
          </a:p>
        </p:txBody>
      </p:sp>
      <p:sp>
        <p:nvSpPr>
          <p:cNvPr id="3" name="Content Placeholder 2"/>
          <p:cNvSpPr>
            <a:spLocks noGrp="1"/>
          </p:cNvSpPr>
          <p:nvPr>
            <p:ph idx="1"/>
          </p:nvPr>
        </p:nvSpPr>
        <p:spPr/>
        <p:txBody>
          <a:bodyPr>
            <a:normAutofit lnSpcReduction="10000"/>
          </a:bodyPr>
          <a:lstStyle/>
          <a:p>
            <a:pPr algn="just"/>
            <a:r>
              <a:rPr lang="en-US" dirty="0" smtClean="0"/>
              <a:t>To identify every individuals in the premises and to explain their relationship to the person being searched. He should not mislead by impersonation. If he cheats by pretending to be some other person or knowingly substitute one person for the other, it is an offence punishable u/s. 416 of the Indian Penal Code.</a:t>
            </a:r>
          </a:p>
          <a:p>
            <a:pPr algn="just"/>
            <a:r>
              <a:rPr lang="en-US" dirty="0" smtClean="0"/>
              <a:t>Not to allow or encourage the entry of any </a:t>
            </a:r>
            <a:r>
              <a:rPr lang="en-US" dirty="0" err="1" smtClean="0"/>
              <a:t>unauthorised</a:t>
            </a:r>
            <a:r>
              <a:rPr lang="en-US" dirty="0" smtClean="0"/>
              <a:t> person into the premises.</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31158619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77826" name="Picture 2" descr="http://4.bp.blogspot.com/--6TjkX4lQ-Y/UOWsWhgv1PI/AAAAAAAAI70/itxfMZcny00/s1600/Julian+Sands+Bulgari+Campaign+Tax+Evasion+Humor+Chic+by+aleXsandro+Palomb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304800"/>
            <a:ext cx="4267200" cy="6057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8892386"/>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58370" name="Picture 2" descr="http://img-d01.moneycontrol.co.in/news_image_files/vid_img/2013/08/93197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1792288"/>
            <a:ext cx="4200525" cy="34385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8566864"/>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DUTIES</a:t>
            </a:r>
          </a:p>
        </p:txBody>
      </p:sp>
      <p:sp>
        <p:nvSpPr>
          <p:cNvPr id="3" name="Content Placeholder 2"/>
          <p:cNvSpPr>
            <a:spLocks noGrp="1"/>
          </p:cNvSpPr>
          <p:nvPr>
            <p:ph idx="1"/>
          </p:nvPr>
        </p:nvSpPr>
        <p:spPr/>
        <p:txBody>
          <a:bodyPr/>
          <a:lstStyle/>
          <a:p>
            <a:pPr algn="just"/>
            <a:r>
              <a:rPr lang="en-US" dirty="0" smtClean="0"/>
              <a:t>Not to remove any article from its place without notice or knowledge of the authorized officer. If secrets or destroys any document with the intention of preventing the same from being produced or used as evidence before the Court or Public servant, he shall be punishable with imprisonment or fine or both, in accordance with sec. 204 of the Indian Penal Code.</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311136580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59394" name="Picture 2" descr="http://www.kinsellatax.co.uk/uploads/images/News%20Stories%2012/June%202012/Property%2012%20Jun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1981200"/>
            <a:ext cx="3324225" cy="3067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7120113"/>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DUTIES</a:t>
            </a:r>
          </a:p>
        </p:txBody>
      </p:sp>
      <p:sp>
        <p:nvSpPr>
          <p:cNvPr id="3" name="Content Placeholder 2"/>
          <p:cNvSpPr>
            <a:spLocks noGrp="1"/>
          </p:cNvSpPr>
          <p:nvPr>
            <p:ph idx="1"/>
          </p:nvPr>
        </p:nvSpPr>
        <p:spPr/>
        <p:txBody>
          <a:bodyPr>
            <a:normAutofit lnSpcReduction="10000"/>
          </a:bodyPr>
          <a:lstStyle/>
          <a:p>
            <a:pPr algn="just"/>
            <a:r>
              <a:rPr lang="en-US" dirty="0" smtClean="0"/>
              <a:t>To answer all queries truthfully and to the best of his knowledge. He should not allow any third party to interfere or prompt while his statement is being recorded by an Authorized Officer.</a:t>
            </a:r>
          </a:p>
          <a:p>
            <a:pPr algn="just"/>
            <a:r>
              <a:rPr lang="en-US" dirty="0" smtClean="0"/>
              <a:t>If he refuses to answer a question on a subject relevant to the search operation, he shall be punishable or fine u/s. 179 of Indian Penal Code.</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4227408991"/>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60418" name="Picture 2" descr="http://www.thehindu.com/multimedia/dynamic/00002/SWISS_BANK_2316f.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447800"/>
            <a:ext cx="6057900" cy="4038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6986452"/>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DUTIES</a:t>
            </a:r>
          </a:p>
        </p:txBody>
      </p:sp>
      <p:sp>
        <p:nvSpPr>
          <p:cNvPr id="3" name="Content Placeholder 2"/>
          <p:cNvSpPr>
            <a:spLocks noGrp="1"/>
          </p:cNvSpPr>
          <p:nvPr>
            <p:ph idx="1"/>
          </p:nvPr>
        </p:nvSpPr>
        <p:spPr/>
        <p:txBody>
          <a:bodyPr>
            <a:normAutofit lnSpcReduction="10000"/>
          </a:bodyPr>
          <a:lstStyle/>
          <a:p>
            <a:r>
              <a:rPr lang="en-US" dirty="0" smtClean="0"/>
              <a:t>Being legally bound by an oath or affirmation to state the truth if he makes a false statement, he shall be punishable with imprisonment or fine or both u/s. 181 of Indian Penal Code.</a:t>
            </a:r>
          </a:p>
          <a:p>
            <a:pPr algn="just"/>
            <a:r>
              <a:rPr lang="en-US" dirty="0" smtClean="0"/>
              <a:t>If he provides evidence which is false and which he knows or he believes to be false, he will be liable to be punished </a:t>
            </a:r>
            <a:r>
              <a:rPr lang="en-US" dirty="0" err="1" smtClean="0"/>
              <a:t>u.s.</a:t>
            </a:r>
            <a:r>
              <a:rPr lang="en-US" dirty="0" smtClean="0"/>
              <a:t> 191 of Indian Penal Code.</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421365902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61442" name="Picture 2" descr="http://www.muckety.com/maps/5000806/Goldman-Sachs-Group-Inc.png?width=650&amp;height=500&amp;autoGroup=10,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066800"/>
            <a:ext cx="6191250" cy="476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8301468"/>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DUTIES</a:t>
            </a:r>
          </a:p>
        </p:txBody>
      </p:sp>
      <p:sp>
        <p:nvSpPr>
          <p:cNvPr id="3" name="Content Placeholder 2"/>
          <p:cNvSpPr>
            <a:spLocks noGrp="1"/>
          </p:cNvSpPr>
          <p:nvPr>
            <p:ph idx="1"/>
          </p:nvPr>
        </p:nvSpPr>
        <p:spPr/>
        <p:txBody>
          <a:bodyPr>
            <a:normAutofit fontScale="85000" lnSpcReduction="10000"/>
          </a:bodyPr>
          <a:lstStyle/>
          <a:p>
            <a:pPr algn="just"/>
            <a:r>
              <a:rPr lang="en-US" dirty="0" smtClean="0"/>
              <a:t>To affix his signature on the recorded statement, inventories and </a:t>
            </a:r>
            <a:r>
              <a:rPr lang="en-US" dirty="0" err="1" smtClean="0"/>
              <a:t>Panchnama</a:t>
            </a:r>
            <a:r>
              <a:rPr lang="en-US" dirty="0" smtClean="0"/>
              <a:t>.</a:t>
            </a:r>
          </a:p>
          <a:p>
            <a:pPr algn="just"/>
            <a:r>
              <a:rPr lang="en-US" dirty="0" smtClean="0"/>
              <a:t>To ensure that peace is maintained throughout the duration of search and to co-operate with the search party in all respects so that the search action is concluded at the earliest and in a peaceful manner.</a:t>
            </a:r>
          </a:p>
          <a:p>
            <a:pPr algn="just"/>
            <a:r>
              <a:rPr lang="en-US" dirty="0" smtClean="0"/>
              <a:t>Similar co-operation should be extended even after search is over, so as to enable the </a:t>
            </a:r>
            <a:r>
              <a:rPr lang="en-US" dirty="0" err="1" smtClean="0"/>
              <a:t>authorised</a:t>
            </a:r>
            <a:r>
              <a:rPr lang="en-US" dirty="0" smtClean="0"/>
              <a:t> officer to complete the necessary </a:t>
            </a:r>
            <a:r>
              <a:rPr lang="en-US" dirty="0" err="1" smtClean="0"/>
              <a:t>followup</a:t>
            </a:r>
            <a:r>
              <a:rPr lang="en-US" dirty="0" smtClean="0"/>
              <a:t> investigation at the earliest.</a:t>
            </a:r>
          </a:p>
          <a:p>
            <a:pPr marL="0" indent="0" algn="just">
              <a:buNone/>
            </a:pPr>
            <a:r>
              <a:rPr lang="en-US" dirty="0" smtClean="0"/>
              <a:t> </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30671284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www.mashahca.com</a:t>
            </a:r>
            <a:endParaRPr lang="en-US"/>
          </a:p>
        </p:txBody>
      </p:sp>
      <p:pic>
        <p:nvPicPr>
          <p:cNvPr id="62466" name="Picture 2" descr="http://i.huffpost.com/gen/397558/thumbs/r-CREDIT-SUISSE-US-CLIENTS-large57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2286000"/>
            <a:ext cx="5429250" cy="2266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9551474"/>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Do’s and Don’ts</a:t>
            </a:r>
            <a:endParaRPr lang="en-US" dirty="0"/>
          </a:p>
        </p:txBody>
      </p:sp>
      <p:sp>
        <p:nvSpPr>
          <p:cNvPr id="3" name="Content Placeholder 2"/>
          <p:cNvSpPr>
            <a:spLocks noGrp="1"/>
          </p:cNvSpPr>
          <p:nvPr>
            <p:ph idx="1"/>
          </p:nvPr>
        </p:nvSpPr>
        <p:spPr/>
        <p:txBody>
          <a:bodyPr>
            <a:normAutofit lnSpcReduction="10000"/>
          </a:bodyPr>
          <a:lstStyle/>
          <a:p>
            <a:r>
              <a:rPr lang="en-US" dirty="0" smtClean="0"/>
              <a:t>Return of income should be filed within the time limit prescribed</a:t>
            </a:r>
          </a:p>
          <a:p>
            <a:r>
              <a:rPr lang="en-US" dirty="0" smtClean="0"/>
              <a:t>Copies of Return of Income should be properly documented.</a:t>
            </a:r>
          </a:p>
          <a:p>
            <a:r>
              <a:rPr lang="en-US" dirty="0" smtClean="0"/>
              <a:t>It is necessary that a copy of Income Tax and Wealth Tax  are kept at office premises and also a copy should be maintained at home.</a:t>
            </a:r>
          </a:p>
          <a:p>
            <a:r>
              <a:rPr lang="en-US" dirty="0" smtClean="0"/>
              <a:t>Books of accounts are maintained properly and are </a:t>
            </a:r>
            <a:r>
              <a:rPr lang="en-US" dirty="0" err="1" smtClean="0"/>
              <a:t>upto</a:t>
            </a:r>
            <a:r>
              <a:rPr lang="en-US" dirty="0" smtClean="0"/>
              <a:t> date.</a:t>
            </a:r>
            <a:endParaRPr lang="en-US" dirty="0"/>
          </a:p>
        </p:txBody>
      </p:sp>
      <p:sp>
        <p:nvSpPr>
          <p:cNvPr id="4" name="Footer Placeholder 3"/>
          <p:cNvSpPr>
            <a:spLocks noGrp="1"/>
          </p:cNvSpPr>
          <p:nvPr>
            <p:ph type="ftr" sz="quarter" idx="11"/>
          </p:nvPr>
        </p:nvSpPr>
        <p:spPr/>
        <p:txBody>
          <a:bodyPr/>
          <a:lstStyle/>
          <a:p>
            <a:r>
              <a:rPr lang="en-US" smtClean="0"/>
              <a:t>www.mashahca.com</a:t>
            </a:r>
            <a:endParaRPr lang="en-US"/>
          </a:p>
        </p:txBody>
      </p:sp>
    </p:spTree>
    <p:extLst>
      <p:ext uri="{BB962C8B-B14F-4D97-AF65-F5344CB8AC3E}">
        <p14:creationId xmlns:p14="http://schemas.microsoft.com/office/powerpoint/2010/main" val="13333895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306</TotalTime>
  <Words>4046</Words>
  <Application>Microsoft Office PowerPoint</Application>
  <PresentationFormat>On-screen Show (4:3)</PresentationFormat>
  <Paragraphs>327</Paragraphs>
  <Slides>111</Slides>
  <Notes>0</Notes>
  <HiddenSlides>0</HiddenSlides>
  <MMClips>0</MMClips>
  <ScaleCrop>false</ScaleCrop>
  <HeadingPairs>
    <vt:vector size="4" baseType="variant">
      <vt:variant>
        <vt:lpstr>Theme</vt:lpstr>
      </vt:variant>
      <vt:variant>
        <vt:i4>1</vt:i4>
      </vt:variant>
      <vt:variant>
        <vt:lpstr>Slide Titles</vt:lpstr>
      </vt:variant>
      <vt:variant>
        <vt:i4>111</vt:i4>
      </vt:variant>
    </vt:vector>
  </HeadingPairs>
  <TitlesOfParts>
    <vt:vector size="112" baseType="lpstr">
      <vt:lpstr>Office Theme</vt:lpstr>
      <vt:lpstr>Recent Developments in  Search &amp; Survey</vt:lpstr>
      <vt:lpstr>IT department is doing 360 degree profiling of the taxpayers based on the humongous quantum of data generated and captured. </vt:lpstr>
      <vt:lpstr>Income Tax, CBI, EoW, ED</vt:lpstr>
      <vt:lpstr>SURVEY</vt:lpstr>
      <vt:lpstr>I-T department exposes donation scam worth hundreds of crores in educational trusts</vt:lpstr>
      <vt:lpstr>I-T department exposes donation scam worth hundreds of crores in educational trusts</vt:lpstr>
      <vt:lpstr>SURVEY…</vt:lpstr>
      <vt:lpstr>SURVEY</vt:lpstr>
      <vt:lpstr>PowerPoint Presentation</vt:lpstr>
      <vt:lpstr>SURVEY - AUTHORITIES</vt:lpstr>
      <vt:lpstr>PowerPoint Presentation</vt:lpstr>
      <vt:lpstr>SURVEY - AUTHORITIES</vt:lpstr>
      <vt:lpstr>PowerPoint Presentation</vt:lpstr>
      <vt:lpstr>BCCI Chief</vt:lpstr>
      <vt:lpstr>SURVEY – JURISDICTION</vt:lpstr>
      <vt:lpstr>SURVEY – TIME &amp; PLACE</vt:lpstr>
      <vt:lpstr>Elections</vt:lpstr>
      <vt:lpstr>SURVEY – TIME &amp; PLACE</vt:lpstr>
      <vt:lpstr>Coalgate Scam</vt:lpstr>
      <vt:lpstr>SURVEY – TIME &amp; PLACE</vt:lpstr>
      <vt:lpstr>PowerPoint Presentation</vt:lpstr>
      <vt:lpstr>SURVEY – Powers of Tax Authorities</vt:lpstr>
      <vt:lpstr>PowerPoint Presentation</vt:lpstr>
      <vt:lpstr>SURVEY – Powers of Tax Authorities</vt:lpstr>
      <vt:lpstr>GOLD</vt:lpstr>
      <vt:lpstr>SURVEY -  Expenditure on any event</vt:lpstr>
      <vt:lpstr>Transport Operators</vt:lpstr>
      <vt:lpstr>SURVEY – </vt:lpstr>
      <vt:lpstr>Multinational Companies Included</vt:lpstr>
      <vt:lpstr>SURVEY</vt:lpstr>
      <vt:lpstr>PowerPoint Presentation</vt:lpstr>
      <vt:lpstr>SURVEY</vt:lpstr>
      <vt:lpstr>PowerPoint Presentation</vt:lpstr>
      <vt:lpstr>SURVEY</vt:lpstr>
      <vt:lpstr>Sharing of Information</vt:lpstr>
      <vt:lpstr>SEARCH</vt:lpstr>
      <vt:lpstr>PowerPoint Presentation</vt:lpstr>
      <vt:lpstr>SEARCH</vt:lpstr>
      <vt:lpstr>PowerPoint Presentation</vt:lpstr>
      <vt:lpstr>SEARCH</vt:lpstr>
      <vt:lpstr>PowerPoint Presentation</vt:lpstr>
      <vt:lpstr>SEARCH</vt:lpstr>
      <vt:lpstr>PowerPoint Presentation</vt:lpstr>
      <vt:lpstr>SEARCH - Authorities</vt:lpstr>
      <vt:lpstr>PowerPoint Presentation</vt:lpstr>
      <vt:lpstr>SEARCH - Authorities</vt:lpstr>
      <vt:lpstr>PowerPoint Presentation</vt:lpstr>
      <vt:lpstr>SEARCH - Jurisdiction</vt:lpstr>
      <vt:lpstr>CASH</vt:lpstr>
      <vt:lpstr>SEARCH - Jurisdiction</vt:lpstr>
      <vt:lpstr>SFIO &amp; ED</vt:lpstr>
      <vt:lpstr>SEARCH – Powers of Tax Officers</vt:lpstr>
      <vt:lpstr>Artists &amp; Film Personalities</vt:lpstr>
      <vt:lpstr>SEARCH – Powers of Tax Officers</vt:lpstr>
      <vt:lpstr>Computers</vt:lpstr>
      <vt:lpstr>SEARCH – Powers of Tax Officers</vt:lpstr>
      <vt:lpstr>International </vt:lpstr>
      <vt:lpstr>SEARCH – Powers of Tax Officers</vt:lpstr>
      <vt:lpstr>PowerPoint Presentation</vt:lpstr>
      <vt:lpstr>SEARCH – Powers of Tax Officers</vt:lpstr>
      <vt:lpstr>PowerPoint Presentation</vt:lpstr>
      <vt:lpstr>SEARCH – Powers of Tax Officers</vt:lpstr>
      <vt:lpstr>PowerPoint Presentation</vt:lpstr>
      <vt:lpstr>SEARCH – Powers of Tax Officers</vt:lpstr>
      <vt:lpstr>PowerPoint Presentation</vt:lpstr>
      <vt:lpstr>SEARCH – Powers of Tax Officers</vt:lpstr>
      <vt:lpstr>PowerPoint Presentation</vt:lpstr>
      <vt:lpstr>Application of Seized Assets</vt:lpstr>
      <vt:lpstr>Search Operations</vt:lpstr>
      <vt:lpstr>Application of Seized Assets</vt:lpstr>
      <vt:lpstr>PowerPoint Presentation</vt:lpstr>
      <vt:lpstr>Application of Seized Assets</vt:lpstr>
      <vt:lpstr>ASSESSMENTS</vt:lpstr>
      <vt:lpstr>PowerPoint Presentation</vt:lpstr>
      <vt:lpstr>ASSESSMENTS</vt:lpstr>
      <vt:lpstr>PowerPoint Presentation</vt:lpstr>
      <vt:lpstr>ASSESSMENTS</vt:lpstr>
      <vt:lpstr>PowerPoint Presentation</vt:lpstr>
      <vt:lpstr>RIGHTS</vt:lpstr>
      <vt:lpstr>PowerPoint Presentation</vt:lpstr>
      <vt:lpstr>RIGHTS</vt:lpstr>
      <vt:lpstr>PowerPoint Presentation</vt:lpstr>
      <vt:lpstr>RIGHTS</vt:lpstr>
      <vt:lpstr>PowerPoint Presentation</vt:lpstr>
      <vt:lpstr>RIGHTS</vt:lpstr>
      <vt:lpstr>MNC Companies – Global Tax Planning</vt:lpstr>
      <vt:lpstr>DUTIES</vt:lpstr>
      <vt:lpstr>PowerPoint Presentation</vt:lpstr>
      <vt:lpstr>DUTIES</vt:lpstr>
      <vt:lpstr>PowerPoint Presentation</vt:lpstr>
      <vt:lpstr>DUTIES</vt:lpstr>
      <vt:lpstr>PowerPoint Presentation</vt:lpstr>
      <vt:lpstr>DUTIES</vt:lpstr>
      <vt:lpstr>PowerPoint Presentation</vt:lpstr>
      <vt:lpstr>DUTIES</vt:lpstr>
      <vt:lpstr>PowerPoint Presentation</vt:lpstr>
      <vt:lpstr>DUTIES</vt:lpstr>
      <vt:lpstr>PowerPoint Presentation</vt:lpstr>
      <vt:lpstr>Do’s and Don’ts</vt:lpstr>
      <vt:lpstr>Recently Searched</vt:lpstr>
      <vt:lpstr>Do’s and Don’ts</vt:lpstr>
      <vt:lpstr>Whistleblowers </vt:lpstr>
      <vt:lpstr>Do’s and Don’ts</vt:lpstr>
      <vt:lpstr>PowerPoint Presentation</vt:lpstr>
      <vt:lpstr>Do’s and Don’ts</vt:lpstr>
      <vt:lpstr> Income-Tax Dept searches 20 premises of Claris Lifesciences </vt:lpstr>
      <vt:lpstr>Do’s and Don’ts</vt:lpstr>
      <vt:lpstr>Slippery Customer</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Survey, Search &amp; Seizure</dc:title>
  <dc:creator>USER</dc:creator>
  <cp:lastModifiedBy>SHARDUL</cp:lastModifiedBy>
  <cp:revision>39</cp:revision>
  <cp:lastPrinted>2013-12-04T09:46:33Z</cp:lastPrinted>
  <dcterms:created xsi:type="dcterms:W3CDTF">2013-12-04T06:17:15Z</dcterms:created>
  <dcterms:modified xsi:type="dcterms:W3CDTF">2015-11-19T12:53:34Z</dcterms:modified>
</cp:coreProperties>
</file>