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22" r:id="rId1"/>
    <p:sldMasterId id="2147484335" r:id="rId2"/>
  </p:sldMasterIdLst>
  <p:notesMasterIdLst>
    <p:notesMasterId r:id="rId44"/>
  </p:notesMasterIdLst>
  <p:sldIdLst>
    <p:sldId id="331" r:id="rId3"/>
    <p:sldId id="346" r:id="rId4"/>
    <p:sldId id="344" r:id="rId5"/>
    <p:sldId id="347" r:id="rId6"/>
    <p:sldId id="349" r:id="rId7"/>
    <p:sldId id="345" r:id="rId8"/>
    <p:sldId id="334" r:id="rId9"/>
    <p:sldId id="335" r:id="rId10"/>
    <p:sldId id="333" r:id="rId11"/>
    <p:sldId id="260" r:id="rId12"/>
    <p:sldId id="261" r:id="rId13"/>
    <p:sldId id="262" r:id="rId14"/>
    <p:sldId id="264" r:id="rId15"/>
    <p:sldId id="265" r:id="rId16"/>
    <p:sldId id="338" r:id="rId17"/>
    <p:sldId id="339" r:id="rId18"/>
    <p:sldId id="263" r:id="rId19"/>
    <p:sldId id="266" r:id="rId20"/>
    <p:sldId id="267" r:id="rId21"/>
    <p:sldId id="268" r:id="rId22"/>
    <p:sldId id="269" r:id="rId23"/>
    <p:sldId id="270" r:id="rId24"/>
    <p:sldId id="271" r:id="rId25"/>
    <p:sldId id="272" r:id="rId26"/>
    <p:sldId id="341" r:id="rId27"/>
    <p:sldId id="336" r:id="rId28"/>
    <p:sldId id="274" r:id="rId29"/>
    <p:sldId id="275" r:id="rId30"/>
    <p:sldId id="276" r:id="rId31"/>
    <p:sldId id="348" r:id="rId32"/>
    <p:sldId id="337" r:id="rId33"/>
    <p:sldId id="280" r:id="rId34"/>
    <p:sldId id="340" r:id="rId35"/>
    <p:sldId id="351" r:id="rId36"/>
    <p:sldId id="328" r:id="rId37"/>
    <p:sldId id="350" r:id="rId38"/>
    <p:sldId id="326" r:id="rId39"/>
    <p:sldId id="327" r:id="rId40"/>
    <p:sldId id="330" r:id="rId41"/>
    <p:sldId id="343" r:id="rId42"/>
    <p:sldId id="342" r:id="rId43"/>
  </p:sldIdLst>
  <p:sldSz cx="12192000" cy="6858000"/>
  <p:notesSz cx="12192000" cy="6858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714" y="7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496604-F4DC-4D07-BE84-01C0EF23B3B3}" type="doc">
      <dgm:prSet loTypeId="urn:microsoft.com/office/officeart/2005/8/layout/hierarchy2" loCatId="hierarchy" qsTypeId="urn:microsoft.com/office/officeart/2005/8/quickstyle/simple1" qsCatId="simple" csTypeId="urn:microsoft.com/office/officeart/2005/8/colors/accent1_1" csCatId="accent1" phldr="1"/>
      <dgm:spPr/>
      <dgm:t>
        <a:bodyPr/>
        <a:lstStyle/>
        <a:p>
          <a:endParaRPr lang="en-US"/>
        </a:p>
      </dgm:t>
    </dgm:pt>
    <dgm:pt modelId="{FFDBD265-30E0-4D95-B7C9-76FECB5E456D}">
      <dgm:prSet phldrT="[Text]" custT="1"/>
      <dgm:spPr/>
      <dgm:t>
        <a:bodyPr/>
        <a:lstStyle/>
        <a:p>
          <a:pPr algn="just"/>
          <a:r>
            <a:rPr lang="en-US" sz="1900" dirty="0">
              <a:solidFill>
                <a:schemeClr val="tx2"/>
              </a:solidFill>
              <a:latin typeface="+mn-lt"/>
            </a:rPr>
            <a:t>As per Section 13(2) of CGST ACT, time of supply of services shall be </a:t>
          </a:r>
          <a:r>
            <a:rPr lang="en-US" sz="1900" b="1" u="sng" dirty="0">
              <a:solidFill>
                <a:schemeClr val="tx2"/>
              </a:solidFill>
              <a:latin typeface="+mn-lt"/>
            </a:rPr>
            <a:t>earli</a:t>
          </a:r>
          <a:r>
            <a:rPr lang="en-US" sz="1900" b="1" u="none" dirty="0">
              <a:solidFill>
                <a:schemeClr val="tx2"/>
              </a:solidFill>
              <a:latin typeface="+mn-lt"/>
            </a:rPr>
            <a:t>er of invoice/ payment, i.e., –</a:t>
          </a:r>
        </a:p>
      </dgm:t>
    </dgm:pt>
    <dgm:pt modelId="{ACF9303C-87C1-4CB9-8C95-02D4252E963D}" type="parTrans" cxnId="{9C990D38-8F32-4E51-A540-E45D6E4CB03B}">
      <dgm:prSet/>
      <dgm:spPr/>
      <dgm:t>
        <a:bodyPr/>
        <a:lstStyle/>
        <a:p>
          <a:endParaRPr lang="en-US" sz="1900">
            <a:latin typeface="+mn-lt"/>
          </a:endParaRPr>
        </a:p>
      </dgm:t>
    </dgm:pt>
    <dgm:pt modelId="{9E464388-6FDD-45FD-B9B6-771E1631A157}" type="sibTrans" cxnId="{9C990D38-8F32-4E51-A540-E45D6E4CB03B}">
      <dgm:prSet/>
      <dgm:spPr/>
      <dgm:t>
        <a:bodyPr/>
        <a:lstStyle/>
        <a:p>
          <a:endParaRPr lang="en-US" sz="1900">
            <a:latin typeface="+mn-lt"/>
          </a:endParaRPr>
        </a:p>
      </dgm:t>
    </dgm:pt>
    <dgm:pt modelId="{7C99092D-8726-45D5-B1F1-6263DBD0B31D}">
      <dgm:prSet custT="1"/>
      <dgm:spPr/>
      <dgm:t>
        <a:bodyPr/>
        <a:lstStyle/>
        <a:p>
          <a:pPr marL="87313" indent="0" algn="just"/>
          <a:r>
            <a:rPr lang="en-US" sz="1900" dirty="0">
              <a:solidFill>
                <a:schemeClr val="tx2"/>
              </a:solidFill>
            </a:rPr>
            <a:t>Date on which </a:t>
          </a:r>
          <a:r>
            <a:rPr lang="en-US" sz="1900" b="1" dirty="0">
              <a:solidFill>
                <a:schemeClr val="tx2"/>
              </a:solidFill>
            </a:rPr>
            <a:t>payment is credited </a:t>
          </a:r>
          <a:r>
            <a:rPr lang="en-US" sz="1900" dirty="0">
              <a:solidFill>
                <a:schemeClr val="tx2"/>
              </a:solidFill>
            </a:rPr>
            <a:t>to the supplier’s bank a/c</a:t>
          </a:r>
          <a:endParaRPr lang="en-US" sz="1900" dirty="0">
            <a:solidFill>
              <a:schemeClr val="tx2"/>
            </a:solidFill>
            <a:latin typeface="+mn-lt"/>
          </a:endParaRPr>
        </a:p>
      </dgm:t>
    </dgm:pt>
    <dgm:pt modelId="{2BE2F905-9DAF-4B04-BEE3-09A322790F03}" type="parTrans" cxnId="{DA3243FB-15B6-404F-86FF-AD4A74EBBECA}">
      <dgm:prSet custT="1"/>
      <dgm:spPr/>
      <dgm:t>
        <a:bodyPr/>
        <a:lstStyle/>
        <a:p>
          <a:endParaRPr lang="en-US" sz="1900">
            <a:latin typeface="+mn-lt"/>
          </a:endParaRPr>
        </a:p>
      </dgm:t>
    </dgm:pt>
    <dgm:pt modelId="{33AB069C-8B7C-4F8B-8801-41DAA333E5B2}" type="sibTrans" cxnId="{DA3243FB-15B6-404F-86FF-AD4A74EBBECA}">
      <dgm:prSet/>
      <dgm:spPr/>
      <dgm:t>
        <a:bodyPr/>
        <a:lstStyle/>
        <a:p>
          <a:endParaRPr lang="en-US" sz="1900">
            <a:latin typeface="+mn-lt"/>
          </a:endParaRPr>
        </a:p>
      </dgm:t>
    </dgm:pt>
    <dgm:pt modelId="{2C4CA768-529D-4B4A-9C67-804321F0C83B}">
      <dgm:prSet custT="1"/>
      <dgm:spPr/>
      <dgm:t>
        <a:bodyPr/>
        <a:lstStyle/>
        <a:p>
          <a:pPr marL="87313" indent="0" algn="just"/>
          <a:r>
            <a:rPr lang="en-US" sz="1900" dirty="0">
              <a:solidFill>
                <a:schemeClr val="tx2"/>
              </a:solidFill>
            </a:rPr>
            <a:t>Date on which </a:t>
          </a:r>
          <a:r>
            <a:rPr lang="en-US" sz="1900" b="1" dirty="0">
              <a:solidFill>
                <a:schemeClr val="tx2"/>
              </a:solidFill>
            </a:rPr>
            <a:t>payment is entered in the books of supplier</a:t>
          </a:r>
          <a:endParaRPr lang="en-US" sz="1900" dirty="0">
            <a:solidFill>
              <a:schemeClr val="tx2"/>
            </a:solidFill>
            <a:latin typeface="+mn-lt"/>
          </a:endParaRPr>
        </a:p>
      </dgm:t>
    </dgm:pt>
    <dgm:pt modelId="{BE78F20D-CC4B-41B5-9230-36569F9F09E4}" type="parTrans" cxnId="{FB751972-9E40-4177-B81C-52FEF640C8D1}">
      <dgm:prSet custT="1"/>
      <dgm:spPr/>
      <dgm:t>
        <a:bodyPr/>
        <a:lstStyle/>
        <a:p>
          <a:endParaRPr lang="en-US" sz="1900">
            <a:latin typeface="+mn-lt"/>
          </a:endParaRPr>
        </a:p>
      </dgm:t>
    </dgm:pt>
    <dgm:pt modelId="{96CE9CDD-9E52-407B-BF93-A2B325CF17F1}" type="sibTrans" cxnId="{FB751972-9E40-4177-B81C-52FEF640C8D1}">
      <dgm:prSet/>
      <dgm:spPr/>
      <dgm:t>
        <a:bodyPr/>
        <a:lstStyle/>
        <a:p>
          <a:endParaRPr lang="en-US" sz="1900">
            <a:latin typeface="+mn-lt"/>
          </a:endParaRPr>
        </a:p>
      </dgm:t>
    </dgm:pt>
    <dgm:pt modelId="{E7110413-A838-4A68-983F-2E070775B07F}">
      <dgm:prSet custT="1"/>
      <dgm:spPr/>
      <dgm:t>
        <a:bodyPr/>
        <a:lstStyle/>
        <a:p>
          <a:pPr algn="just"/>
          <a:r>
            <a:rPr lang="en-US" sz="1900" b="1" u="sng" dirty="0">
              <a:solidFill>
                <a:schemeClr val="tx2"/>
              </a:solidFill>
            </a:rPr>
            <a:t>Due date for issue of invoice </a:t>
          </a:r>
          <a:r>
            <a:rPr lang="en-US" sz="1900" u="sng" dirty="0">
              <a:solidFill>
                <a:schemeClr val="tx2"/>
              </a:solidFill>
            </a:rPr>
            <a:t>by the supplier [Section 28*]:</a:t>
          </a:r>
        </a:p>
        <a:p>
          <a:pPr algn="just"/>
          <a:r>
            <a:rPr lang="en-US" sz="1900" b="1" dirty="0">
              <a:solidFill>
                <a:schemeClr val="tx2"/>
              </a:solidFill>
            </a:rPr>
            <a:t>-  </a:t>
          </a:r>
          <a:r>
            <a:rPr lang="en-US" sz="1900" dirty="0">
              <a:solidFill>
                <a:schemeClr val="tx2"/>
              </a:solidFill>
            </a:rPr>
            <a:t>Before/ after the supply of service, but within 30 days </a:t>
          </a:r>
        </a:p>
        <a:p>
          <a:pPr marL="261938" indent="-261938" algn="just"/>
          <a:r>
            <a:rPr lang="en-US" sz="1900" b="1" dirty="0">
              <a:solidFill>
                <a:schemeClr val="tx2"/>
              </a:solidFill>
            </a:rPr>
            <a:t>-  Notified categories of supplies:</a:t>
          </a:r>
          <a:r>
            <a:rPr lang="en-US" sz="1900" dirty="0">
              <a:solidFill>
                <a:schemeClr val="tx2"/>
              </a:solidFill>
            </a:rPr>
            <a:t> </a:t>
          </a:r>
          <a:r>
            <a:rPr lang="en-IN" sz="1900" dirty="0">
              <a:solidFill>
                <a:schemeClr val="tx2"/>
              </a:solidFill>
            </a:rPr>
            <a:t>Any other prescribed document shall be deemed to be the tax invoice</a:t>
          </a:r>
          <a:endParaRPr lang="en-US" sz="1900" dirty="0">
            <a:solidFill>
              <a:schemeClr val="tx2"/>
            </a:solidFill>
            <a:latin typeface="+mn-lt"/>
          </a:endParaRPr>
        </a:p>
      </dgm:t>
    </dgm:pt>
    <dgm:pt modelId="{AC1A11F8-C13B-43D4-9E95-387696AB79CF}" type="parTrans" cxnId="{01B4FB85-3E61-4110-AF44-9328B334F6B6}">
      <dgm:prSet custT="1"/>
      <dgm:spPr/>
      <dgm:t>
        <a:bodyPr/>
        <a:lstStyle/>
        <a:p>
          <a:endParaRPr lang="en-US" sz="1900">
            <a:latin typeface="+mn-lt"/>
          </a:endParaRPr>
        </a:p>
      </dgm:t>
    </dgm:pt>
    <dgm:pt modelId="{83B931EA-AFF6-4093-A1D7-59FC81204524}" type="sibTrans" cxnId="{01B4FB85-3E61-4110-AF44-9328B334F6B6}">
      <dgm:prSet/>
      <dgm:spPr/>
      <dgm:t>
        <a:bodyPr/>
        <a:lstStyle/>
        <a:p>
          <a:endParaRPr lang="en-US" sz="1900">
            <a:latin typeface="+mn-lt"/>
          </a:endParaRPr>
        </a:p>
      </dgm:t>
    </dgm:pt>
    <dgm:pt modelId="{1E3C781F-FECD-4103-9403-99CEE5C18FFF}">
      <dgm:prSet custT="1"/>
      <dgm:spPr/>
      <dgm:t>
        <a:bodyPr/>
        <a:lstStyle/>
        <a:p>
          <a:pPr marL="87313" indent="0" algn="just"/>
          <a:r>
            <a:rPr lang="en-US" sz="1900" dirty="0">
              <a:solidFill>
                <a:schemeClr val="tx2"/>
              </a:solidFill>
            </a:rPr>
            <a:t>Actual </a:t>
          </a:r>
          <a:r>
            <a:rPr lang="en-US" sz="1900" b="1" dirty="0">
              <a:solidFill>
                <a:schemeClr val="tx2"/>
              </a:solidFill>
            </a:rPr>
            <a:t>date of issue of invoice </a:t>
          </a:r>
          <a:r>
            <a:rPr lang="en-US" sz="1900" dirty="0">
              <a:solidFill>
                <a:schemeClr val="tx2"/>
              </a:solidFill>
            </a:rPr>
            <a:t>by the supplier </a:t>
          </a:r>
          <a:endParaRPr lang="en-US" sz="1900" dirty="0">
            <a:solidFill>
              <a:schemeClr val="tx2"/>
            </a:solidFill>
            <a:latin typeface="+mn-lt"/>
          </a:endParaRPr>
        </a:p>
      </dgm:t>
    </dgm:pt>
    <dgm:pt modelId="{A778A2D0-924F-4DCB-A631-479E9E033797}" type="parTrans" cxnId="{3CE508ED-1CDB-4D24-BF1E-8C2D2BB34963}">
      <dgm:prSet custT="1"/>
      <dgm:spPr/>
      <dgm:t>
        <a:bodyPr/>
        <a:lstStyle/>
        <a:p>
          <a:endParaRPr lang="en-US" sz="1900">
            <a:latin typeface="+mn-lt"/>
          </a:endParaRPr>
        </a:p>
      </dgm:t>
    </dgm:pt>
    <dgm:pt modelId="{B8895CCC-64BA-48CD-AB9D-8212AAB21F6A}" type="sibTrans" cxnId="{3CE508ED-1CDB-4D24-BF1E-8C2D2BB34963}">
      <dgm:prSet/>
      <dgm:spPr/>
      <dgm:t>
        <a:bodyPr/>
        <a:lstStyle/>
        <a:p>
          <a:endParaRPr lang="en-US" sz="1900">
            <a:latin typeface="+mn-lt"/>
          </a:endParaRPr>
        </a:p>
      </dgm:t>
    </dgm:pt>
    <dgm:pt modelId="{0001770B-053B-4E88-B567-6D46B81C9314}" type="pres">
      <dgm:prSet presAssocID="{19496604-F4DC-4D07-BE84-01C0EF23B3B3}" presName="diagram" presStyleCnt="0">
        <dgm:presLayoutVars>
          <dgm:chPref val="1"/>
          <dgm:dir/>
          <dgm:animOne val="branch"/>
          <dgm:animLvl val="lvl"/>
          <dgm:resizeHandles val="exact"/>
        </dgm:presLayoutVars>
      </dgm:prSet>
      <dgm:spPr/>
      <dgm:t>
        <a:bodyPr/>
        <a:lstStyle/>
        <a:p>
          <a:endParaRPr lang="en-US"/>
        </a:p>
      </dgm:t>
    </dgm:pt>
    <dgm:pt modelId="{12CF6C71-9355-40FC-A9C6-1D4E825C35FC}" type="pres">
      <dgm:prSet presAssocID="{FFDBD265-30E0-4D95-B7C9-76FECB5E456D}" presName="root1" presStyleCnt="0"/>
      <dgm:spPr/>
      <dgm:t>
        <a:bodyPr/>
        <a:lstStyle/>
        <a:p>
          <a:endParaRPr lang="en-US"/>
        </a:p>
      </dgm:t>
    </dgm:pt>
    <dgm:pt modelId="{29C31ACD-4255-4FFF-951E-B60A6E706565}" type="pres">
      <dgm:prSet presAssocID="{FFDBD265-30E0-4D95-B7C9-76FECB5E456D}" presName="LevelOneTextNode" presStyleLbl="node0" presStyleIdx="0" presStyleCnt="1" custScaleX="157429" custScaleY="385510" custLinFactX="-13425" custLinFactNeighborX="-100000" custLinFactNeighborY="3306">
        <dgm:presLayoutVars>
          <dgm:chPref val="3"/>
        </dgm:presLayoutVars>
      </dgm:prSet>
      <dgm:spPr/>
      <dgm:t>
        <a:bodyPr/>
        <a:lstStyle/>
        <a:p>
          <a:endParaRPr lang="en-US"/>
        </a:p>
      </dgm:t>
    </dgm:pt>
    <dgm:pt modelId="{19BD4530-BCE0-4B6A-9CC0-1E8356FDCA8F}" type="pres">
      <dgm:prSet presAssocID="{FFDBD265-30E0-4D95-B7C9-76FECB5E456D}" presName="level2hierChild" presStyleCnt="0"/>
      <dgm:spPr/>
      <dgm:t>
        <a:bodyPr/>
        <a:lstStyle/>
        <a:p>
          <a:endParaRPr lang="en-US"/>
        </a:p>
      </dgm:t>
    </dgm:pt>
    <dgm:pt modelId="{D77FD56C-1B20-47E4-B891-355E841E5C8E}" type="pres">
      <dgm:prSet presAssocID="{A778A2D0-924F-4DCB-A631-479E9E033797}" presName="conn2-1" presStyleLbl="parChTrans1D2" presStyleIdx="0" presStyleCnt="4"/>
      <dgm:spPr/>
      <dgm:t>
        <a:bodyPr/>
        <a:lstStyle/>
        <a:p>
          <a:endParaRPr lang="en-US"/>
        </a:p>
      </dgm:t>
    </dgm:pt>
    <dgm:pt modelId="{A418D0F5-D783-45DA-B341-43A63BD51F26}" type="pres">
      <dgm:prSet presAssocID="{A778A2D0-924F-4DCB-A631-479E9E033797}" presName="connTx" presStyleLbl="parChTrans1D2" presStyleIdx="0" presStyleCnt="4"/>
      <dgm:spPr/>
      <dgm:t>
        <a:bodyPr/>
        <a:lstStyle/>
        <a:p>
          <a:endParaRPr lang="en-US"/>
        </a:p>
      </dgm:t>
    </dgm:pt>
    <dgm:pt modelId="{D8181FA3-EC38-4775-9526-69D82B19060E}" type="pres">
      <dgm:prSet presAssocID="{1E3C781F-FECD-4103-9403-99CEE5C18FFF}" presName="root2" presStyleCnt="0"/>
      <dgm:spPr/>
      <dgm:t>
        <a:bodyPr/>
        <a:lstStyle/>
        <a:p>
          <a:endParaRPr lang="en-US"/>
        </a:p>
      </dgm:t>
    </dgm:pt>
    <dgm:pt modelId="{72DBD535-2C2E-44C4-9287-97C5F206BFFE}" type="pres">
      <dgm:prSet presAssocID="{1E3C781F-FECD-4103-9403-99CEE5C18FFF}" presName="LevelTwoTextNode" presStyleLbl="node2" presStyleIdx="0" presStyleCnt="4" custScaleX="462971" custScaleY="64749" custLinFactNeighborX="5393" custLinFactNeighborY="-6033">
        <dgm:presLayoutVars>
          <dgm:chPref val="3"/>
        </dgm:presLayoutVars>
      </dgm:prSet>
      <dgm:spPr/>
      <dgm:t>
        <a:bodyPr/>
        <a:lstStyle/>
        <a:p>
          <a:endParaRPr lang="en-US"/>
        </a:p>
      </dgm:t>
    </dgm:pt>
    <dgm:pt modelId="{EA596FA7-6961-477A-84D7-6C57FFD65B12}" type="pres">
      <dgm:prSet presAssocID="{1E3C781F-FECD-4103-9403-99CEE5C18FFF}" presName="level3hierChild" presStyleCnt="0"/>
      <dgm:spPr/>
      <dgm:t>
        <a:bodyPr/>
        <a:lstStyle/>
        <a:p>
          <a:endParaRPr lang="en-US"/>
        </a:p>
      </dgm:t>
    </dgm:pt>
    <dgm:pt modelId="{0BC6207B-8909-4052-8A8F-A199FF9AA253}" type="pres">
      <dgm:prSet presAssocID="{AC1A11F8-C13B-43D4-9E95-387696AB79CF}" presName="conn2-1" presStyleLbl="parChTrans1D2" presStyleIdx="1" presStyleCnt="4"/>
      <dgm:spPr/>
      <dgm:t>
        <a:bodyPr/>
        <a:lstStyle/>
        <a:p>
          <a:endParaRPr lang="en-US"/>
        </a:p>
      </dgm:t>
    </dgm:pt>
    <dgm:pt modelId="{32C5EE3D-634F-4F6F-B588-E62F2C8EB53A}" type="pres">
      <dgm:prSet presAssocID="{AC1A11F8-C13B-43D4-9E95-387696AB79CF}" presName="connTx" presStyleLbl="parChTrans1D2" presStyleIdx="1" presStyleCnt="4"/>
      <dgm:spPr/>
      <dgm:t>
        <a:bodyPr/>
        <a:lstStyle/>
        <a:p>
          <a:endParaRPr lang="en-US"/>
        </a:p>
      </dgm:t>
    </dgm:pt>
    <dgm:pt modelId="{7C036B31-C523-43B5-812E-7260A123DF3F}" type="pres">
      <dgm:prSet presAssocID="{E7110413-A838-4A68-983F-2E070775B07F}" presName="root2" presStyleCnt="0"/>
      <dgm:spPr/>
      <dgm:t>
        <a:bodyPr/>
        <a:lstStyle/>
        <a:p>
          <a:endParaRPr lang="en-US"/>
        </a:p>
      </dgm:t>
    </dgm:pt>
    <dgm:pt modelId="{0097E4CC-BEAA-42A1-BCDE-4AFC868DCE34}" type="pres">
      <dgm:prSet presAssocID="{E7110413-A838-4A68-983F-2E070775B07F}" presName="LevelTwoTextNode" presStyleLbl="node2" presStyleIdx="1" presStyleCnt="4" custScaleX="467985" custScaleY="252947" custLinFactNeighborX="6425" custLinFactNeighborY="8254">
        <dgm:presLayoutVars>
          <dgm:chPref val="3"/>
        </dgm:presLayoutVars>
      </dgm:prSet>
      <dgm:spPr/>
      <dgm:t>
        <a:bodyPr/>
        <a:lstStyle/>
        <a:p>
          <a:endParaRPr lang="en-US"/>
        </a:p>
      </dgm:t>
    </dgm:pt>
    <dgm:pt modelId="{3F5CCA10-5084-4E34-BA9C-EC2152184CC9}" type="pres">
      <dgm:prSet presAssocID="{E7110413-A838-4A68-983F-2E070775B07F}" presName="level3hierChild" presStyleCnt="0"/>
      <dgm:spPr/>
      <dgm:t>
        <a:bodyPr/>
        <a:lstStyle/>
        <a:p>
          <a:endParaRPr lang="en-US"/>
        </a:p>
      </dgm:t>
    </dgm:pt>
    <dgm:pt modelId="{CE8418D1-C1C8-4799-9CD5-ABA0B866EF0B}" type="pres">
      <dgm:prSet presAssocID="{BE78F20D-CC4B-41B5-9230-36569F9F09E4}" presName="conn2-1" presStyleLbl="parChTrans1D2" presStyleIdx="2" presStyleCnt="4"/>
      <dgm:spPr/>
      <dgm:t>
        <a:bodyPr/>
        <a:lstStyle/>
        <a:p>
          <a:endParaRPr lang="en-US"/>
        </a:p>
      </dgm:t>
    </dgm:pt>
    <dgm:pt modelId="{7B337846-2106-4DAC-9799-FD1E49C66A0D}" type="pres">
      <dgm:prSet presAssocID="{BE78F20D-CC4B-41B5-9230-36569F9F09E4}" presName="connTx" presStyleLbl="parChTrans1D2" presStyleIdx="2" presStyleCnt="4"/>
      <dgm:spPr/>
      <dgm:t>
        <a:bodyPr/>
        <a:lstStyle/>
        <a:p>
          <a:endParaRPr lang="en-US"/>
        </a:p>
      </dgm:t>
    </dgm:pt>
    <dgm:pt modelId="{460D7098-8E0D-4AC9-BD1E-F6D810D0E830}" type="pres">
      <dgm:prSet presAssocID="{2C4CA768-529D-4B4A-9C67-804321F0C83B}" presName="root2" presStyleCnt="0"/>
      <dgm:spPr/>
      <dgm:t>
        <a:bodyPr/>
        <a:lstStyle/>
        <a:p>
          <a:endParaRPr lang="en-US"/>
        </a:p>
      </dgm:t>
    </dgm:pt>
    <dgm:pt modelId="{0876F25D-1896-4ADC-B179-BE82A402194C}" type="pres">
      <dgm:prSet presAssocID="{2C4CA768-529D-4B4A-9C67-804321F0C83B}" presName="LevelTwoTextNode" presStyleLbl="node2" presStyleIdx="2" presStyleCnt="4" custScaleX="467247" custScaleY="134452" custLinFactNeighborX="3875" custLinFactNeighborY="19353">
        <dgm:presLayoutVars>
          <dgm:chPref val="3"/>
        </dgm:presLayoutVars>
      </dgm:prSet>
      <dgm:spPr/>
      <dgm:t>
        <a:bodyPr/>
        <a:lstStyle/>
        <a:p>
          <a:endParaRPr lang="en-US"/>
        </a:p>
      </dgm:t>
    </dgm:pt>
    <dgm:pt modelId="{BC905161-4BEB-40B8-B74B-ECDDCEFA798F}" type="pres">
      <dgm:prSet presAssocID="{2C4CA768-529D-4B4A-9C67-804321F0C83B}" presName="level3hierChild" presStyleCnt="0"/>
      <dgm:spPr/>
      <dgm:t>
        <a:bodyPr/>
        <a:lstStyle/>
        <a:p>
          <a:endParaRPr lang="en-US"/>
        </a:p>
      </dgm:t>
    </dgm:pt>
    <dgm:pt modelId="{4B8986A9-F90B-4D1F-A4BE-F4F7CF02F4D9}" type="pres">
      <dgm:prSet presAssocID="{2BE2F905-9DAF-4B04-BEE3-09A322790F03}" presName="conn2-1" presStyleLbl="parChTrans1D2" presStyleIdx="3" presStyleCnt="4"/>
      <dgm:spPr/>
      <dgm:t>
        <a:bodyPr/>
        <a:lstStyle/>
        <a:p>
          <a:endParaRPr lang="en-US"/>
        </a:p>
      </dgm:t>
    </dgm:pt>
    <dgm:pt modelId="{815A6B67-EAC9-49E3-B34A-10D8345AFFC4}" type="pres">
      <dgm:prSet presAssocID="{2BE2F905-9DAF-4B04-BEE3-09A322790F03}" presName="connTx" presStyleLbl="parChTrans1D2" presStyleIdx="3" presStyleCnt="4"/>
      <dgm:spPr/>
      <dgm:t>
        <a:bodyPr/>
        <a:lstStyle/>
        <a:p>
          <a:endParaRPr lang="en-US"/>
        </a:p>
      </dgm:t>
    </dgm:pt>
    <dgm:pt modelId="{0C086F58-E95B-4775-A4A9-4175D6DAC5EA}" type="pres">
      <dgm:prSet presAssocID="{7C99092D-8726-45D5-B1F1-6263DBD0B31D}" presName="root2" presStyleCnt="0"/>
      <dgm:spPr/>
      <dgm:t>
        <a:bodyPr/>
        <a:lstStyle/>
        <a:p>
          <a:endParaRPr lang="en-US"/>
        </a:p>
      </dgm:t>
    </dgm:pt>
    <dgm:pt modelId="{7CBC3B7B-45A7-4CE1-A09C-25467359E000}" type="pres">
      <dgm:prSet presAssocID="{7C99092D-8726-45D5-B1F1-6263DBD0B31D}" presName="LevelTwoTextNode" presStyleLbl="node2" presStyleIdx="3" presStyleCnt="4" custScaleX="464355" custScaleY="114689" custLinFactNeighborX="3875" custLinFactNeighborY="28793">
        <dgm:presLayoutVars>
          <dgm:chPref val="3"/>
        </dgm:presLayoutVars>
      </dgm:prSet>
      <dgm:spPr/>
      <dgm:t>
        <a:bodyPr/>
        <a:lstStyle/>
        <a:p>
          <a:endParaRPr lang="en-US"/>
        </a:p>
      </dgm:t>
    </dgm:pt>
    <dgm:pt modelId="{83FF2E8C-A94E-4367-9923-A141B264BC67}" type="pres">
      <dgm:prSet presAssocID="{7C99092D-8726-45D5-B1F1-6263DBD0B31D}" presName="level3hierChild" presStyleCnt="0"/>
      <dgm:spPr/>
      <dgm:t>
        <a:bodyPr/>
        <a:lstStyle/>
        <a:p>
          <a:endParaRPr lang="en-US"/>
        </a:p>
      </dgm:t>
    </dgm:pt>
  </dgm:ptLst>
  <dgm:cxnLst>
    <dgm:cxn modelId="{FC63B451-D506-454D-813F-779DC120971D}" type="presOf" srcId="{E7110413-A838-4A68-983F-2E070775B07F}" destId="{0097E4CC-BEAA-42A1-BCDE-4AFC868DCE34}" srcOrd="0" destOrd="0" presId="urn:microsoft.com/office/officeart/2005/8/layout/hierarchy2"/>
    <dgm:cxn modelId="{AF6FB7F6-D62F-4C71-ADCB-4C3876CA634A}" type="presOf" srcId="{AC1A11F8-C13B-43D4-9E95-387696AB79CF}" destId="{0BC6207B-8909-4052-8A8F-A199FF9AA253}" srcOrd="0" destOrd="0" presId="urn:microsoft.com/office/officeart/2005/8/layout/hierarchy2"/>
    <dgm:cxn modelId="{5E275B9C-6C0E-4C34-8814-9CB17A843117}" type="presOf" srcId="{1E3C781F-FECD-4103-9403-99CEE5C18FFF}" destId="{72DBD535-2C2E-44C4-9287-97C5F206BFFE}" srcOrd="0" destOrd="0" presId="urn:microsoft.com/office/officeart/2005/8/layout/hierarchy2"/>
    <dgm:cxn modelId="{01B4FB85-3E61-4110-AF44-9328B334F6B6}" srcId="{FFDBD265-30E0-4D95-B7C9-76FECB5E456D}" destId="{E7110413-A838-4A68-983F-2E070775B07F}" srcOrd="1" destOrd="0" parTransId="{AC1A11F8-C13B-43D4-9E95-387696AB79CF}" sibTransId="{83B931EA-AFF6-4093-A1D7-59FC81204524}"/>
    <dgm:cxn modelId="{745D192F-A254-4591-84D4-5EF99BC7B748}" type="presOf" srcId="{FFDBD265-30E0-4D95-B7C9-76FECB5E456D}" destId="{29C31ACD-4255-4FFF-951E-B60A6E706565}" srcOrd="0" destOrd="0" presId="urn:microsoft.com/office/officeart/2005/8/layout/hierarchy2"/>
    <dgm:cxn modelId="{DA3243FB-15B6-404F-86FF-AD4A74EBBECA}" srcId="{FFDBD265-30E0-4D95-B7C9-76FECB5E456D}" destId="{7C99092D-8726-45D5-B1F1-6263DBD0B31D}" srcOrd="3" destOrd="0" parTransId="{2BE2F905-9DAF-4B04-BEE3-09A322790F03}" sibTransId="{33AB069C-8B7C-4F8B-8801-41DAA333E5B2}"/>
    <dgm:cxn modelId="{3BF0052C-1886-41EF-8F26-04254BEFE213}" type="presOf" srcId="{A778A2D0-924F-4DCB-A631-479E9E033797}" destId="{D77FD56C-1B20-47E4-B891-355E841E5C8E}" srcOrd="0" destOrd="0" presId="urn:microsoft.com/office/officeart/2005/8/layout/hierarchy2"/>
    <dgm:cxn modelId="{FB751972-9E40-4177-B81C-52FEF640C8D1}" srcId="{FFDBD265-30E0-4D95-B7C9-76FECB5E456D}" destId="{2C4CA768-529D-4B4A-9C67-804321F0C83B}" srcOrd="2" destOrd="0" parTransId="{BE78F20D-CC4B-41B5-9230-36569F9F09E4}" sibTransId="{96CE9CDD-9E52-407B-BF93-A2B325CF17F1}"/>
    <dgm:cxn modelId="{02AA3250-FAF5-4717-84E0-858B602EBF13}" type="presOf" srcId="{A778A2D0-924F-4DCB-A631-479E9E033797}" destId="{A418D0F5-D783-45DA-B341-43A63BD51F26}" srcOrd="1" destOrd="0" presId="urn:microsoft.com/office/officeart/2005/8/layout/hierarchy2"/>
    <dgm:cxn modelId="{41F8D12E-B3EE-44A1-8D21-4939546E1CE1}" type="presOf" srcId="{19496604-F4DC-4D07-BE84-01C0EF23B3B3}" destId="{0001770B-053B-4E88-B567-6D46B81C9314}" srcOrd="0" destOrd="0" presId="urn:microsoft.com/office/officeart/2005/8/layout/hierarchy2"/>
    <dgm:cxn modelId="{72932C3F-4F58-492E-A9A7-A2C874B07323}" type="presOf" srcId="{AC1A11F8-C13B-43D4-9E95-387696AB79CF}" destId="{32C5EE3D-634F-4F6F-B588-E62F2C8EB53A}" srcOrd="1" destOrd="0" presId="urn:microsoft.com/office/officeart/2005/8/layout/hierarchy2"/>
    <dgm:cxn modelId="{68782F52-4DC6-4DB9-A60B-F51ADB17DFC6}" type="presOf" srcId="{7C99092D-8726-45D5-B1F1-6263DBD0B31D}" destId="{7CBC3B7B-45A7-4CE1-A09C-25467359E000}" srcOrd="0" destOrd="0" presId="urn:microsoft.com/office/officeart/2005/8/layout/hierarchy2"/>
    <dgm:cxn modelId="{A1029BE4-F8A6-4917-AA2E-010F087FDF98}" type="presOf" srcId="{2BE2F905-9DAF-4B04-BEE3-09A322790F03}" destId="{4B8986A9-F90B-4D1F-A4BE-F4F7CF02F4D9}" srcOrd="0" destOrd="0" presId="urn:microsoft.com/office/officeart/2005/8/layout/hierarchy2"/>
    <dgm:cxn modelId="{7CAC7011-CFA5-4A93-89BF-1F150DA88432}" type="presOf" srcId="{BE78F20D-CC4B-41B5-9230-36569F9F09E4}" destId="{CE8418D1-C1C8-4799-9CD5-ABA0B866EF0B}" srcOrd="0" destOrd="0" presId="urn:microsoft.com/office/officeart/2005/8/layout/hierarchy2"/>
    <dgm:cxn modelId="{7A7ED9D4-B81A-44ED-BB9D-8BB22FD8A69B}" type="presOf" srcId="{2BE2F905-9DAF-4B04-BEE3-09A322790F03}" destId="{815A6B67-EAC9-49E3-B34A-10D8345AFFC4}" srcOrd="1" destOrd="0" presId="urn:microsoft.com/office/officeart/2005/8/layout/hierarchy2"/>
    <dgm:cxn modelId="{68ABA985-0862-40C2-AB06-497A4AFA85DD}" type="presOf" srcId="{2C4CA768-529D-4B4A-9C67-804321F0C83B}" destId="{0876F25D-1896-4ADC-B179-BE82A402194C}" srcOrd="0" destOrd="0" presId="urn:microsoft.com/office/officeart/2005/8/layout/hierarchy2"/>
    <dgm:cxn modelId="{3CE508ED-1CDB-4D24-BF1E-8C2D2BB34963}" srcId="{FFDBD265-30E0-4D95-B7C9-76FECB5E456D}" destId="{1E3C781F-FECD-4103-9403-99CEE5C18FFF}" srcOrd="0" destOrd="0" parTransId="{A778A2D0-924F-4DCB-A631-479E9E033797}" sibTransId="{B8895CCC-64BA-48CD-AB9D-8212AAB21F6A}"/>
    <dgm:cxn modelId="{9C990D38-8F32-4E51-A540-E45D6E4CB03B}" srcId="{19496604-F4DC-4D07-BE84-01C0EF23B3B3}" destId="{FFDBD265-30E0-4D95-B7C9-76FECB5E456D}" srcOrd="0" destOrd="0" parTransId="{ACF9303C-87C1-4CB9-8C95-02D4252E963D}" sibTransId="{9E464388-6FDD-45FD-B9B6-771E1631A157}"/>
    <dgm:cxn modelId="{8356B32A-BD6C-42EC-8EEA-FA44DB1E5698}" type="presOf" srcId="{BE78F20D-CC4B-41B5-9230-36569F9F09E4}" destId="{7B337846-2106-4DAC-9799-FD1E49C66A0D}" srcOrd="1" destOrd="0" presId="urn:microsoft.com/office/officeart/2005/8/layout/hierarchy2"/>
    <dgm:cxn modelId="{96BFB414-AB58-49CB-9F7C-D04E4D0C05B5}" type="presParOf" srcId="{0001770B-053B-4E88-B567-6D46B81C9314}" destId="{12CF6C71-9355-40FC-A9C6-1D4E825C35FC}" srcOrd="0" destOrd="0" presId="urn:microsoft.com/office/officeart/2005/8/layout/hierarchy2"/>
    <dgm:cxn modelId="{14426303-747D-4B82-9597-5D5B89E50BD2}" type="presParOf" srcId="{12CF6C71-9355-40FC-A9C6-1D4E825C35FC}" destId="{29C31ACD-4255-4FFF-951E-B60A6E706565}" srcOrd="0" destOrd="0" presId="urn:microsoft.com/office/officeart/2005/8/layout/hierarchy2"/>
    <dgm:cxn modelId="{AFA64222-0CE3-4C81-A08D-D2BD6C3ACCE5}" type="presParOf" srcId="{12CF6C71-9355-40FC-A9C6-1D4E825C35FC}" destId="{19BD4530-BCE0-4B6A-9CC0-1E8356FDCA8F}" srcOrd="1" destOrd="0" presId="urn:microsoft.com/office/officeart/2005/8/layout/hierarchy2"/>
    <dgm:cxn modelId="{FCA391DE-4C23-4A63-B358-7910D98E4927}" type="presParOf" srcId="{19BD4530-BCE0-4B6A-9CC0-1E8356FDCA8F}" destId="{D77FD56C-1B20-47E4-B891-355E841E5C8E}" srcOrd="0" destOrd="0" presId="urn:microsoft.com/office/officeart/2005/8/layout/hierarchy2"/>
    <dgm:cxn modelId="{808ACE06-EC4B-4EA5-B0AD-9BCE718236D5}" type="presParOf" srcId="{D77FD56C-1B20-47E4-B891-355E841E5C8E}" destId="{A418D0F5-D783-45DA-B341-43A63BD51F26}" srcOrd="0" destOrd="0" presId="urn:microsoft.com/office/officeart/2005/8/layout/hierarchy2"/>
    <dgm:cxn modelId="{2E6F932C-87E6-4294-B2B7-261C92FFF457}" type="presParOf" srcId="{19BD4530-BCE0-4B6A-9CC0-1E8356FDCA8F}" destId="{D8181FA3-EC38-4775-9526-69D82B19060E}" srcOrd="1" destOrd="0" presId="urn:microsoft.com/office/officeart/2005/8/layout/hierarchy2"/>
    <dgm:cxn modelId="{60175035-2C2B-4C93-88C9-8D818411832D}" type="presParOf" srcId="{D8181FA3-EC38-4775-9526-69D82B19060E}" destId="{72DBD535-2C2E-44C4-9287-97C5F206BFFE}" srcOrd="0" destOrd="0" presId="urn:microsoft.com/office/officeart/2005/8/layout/hierarchy2"/>
    <dgm:cxn modelId="{F23713F6-A88B-4FBD-AD20-9E768A06CE77}" type="presParOf" srcId="{D8181FA3-EC38-4775-9526-69D82B19060E}" destId="{EA596FA7-6961-477A-84D7-6C57FFD65B12}" srcOrd="1" destOrd="0" presId="urn:microsoft.com/office/officeart/2005/8/layout/hierarchy2"/>
    <dgm:cxn modelId="{0D83C722-B4D5-4CF9-95BA-9A62B9EED92C}" type="presParOf" srcId="{19BD4530-BCE0-4B6A-9CC0-1E8356FDCA8F}" destId="{0BC6207B-8909-4052-8A8F-A199FF9AA253}" srcOrd="2" destOrd="0" presId="urn:microsoft.com/office/officeart/2005/8/layout/hierarchy2"/>
    <dgm:cxn modelId="{45C686B8-3A10-405C-89D8-BCA2DAB65F42}" type="presParOf" srcId="{0BC6207B-8909-4052-8A8F-A199FF9AA253}" destId="{32C5EE3D-634F-4F6F-B588-E62F2C8EB53A}" srcOrd="0" destOrd="0" presId="urn:microsoft.com/office/officeart/2005/8/layout/hierarchy2"/>
    <dgm:cxn modelId="{4F59936D-B6B8-4F9D-9D6E-2963E6C94E5D}" type="presParOf" srcId="{19BD4530-BCE0-4B6A-9CC0-1E8356FDCA8F}" destId="{7C036B31-C523-43B5-812E-7260A123DF3F}" srcOrd="3" destOrd="0" presId="urn:microsoft.com/office/officeart/2005/8/layout/hierarchy2"/>
    <dgm:cxn modelId="{774D29BC-395A-4BD4-AEAA-09746E720651}" type="presParOf" srcId="{7C036B31-C523-43B5-812E-7260A123DF3F}" destId="{0097E4CC-BEAA-42A1-BCDE-4AFC868DCE34}" srcOrd="0" destOrd="0" presId="urn:microsoft.com/office/officeart/2005/8/layout/hierarchy2"/>
    <dgm:cxn modelId="{5E2F824F-C92D-4617-A81C-907928A77E67}" type="presParOf" srcId="{7C036B31-C523-43B5-812E-7260A123DF3F}" destId="{3F5CCA10-5084-4E34-BA9C-EC2152184CC9}" srcOrd="1" destOrd="0" presId="urn:microsoft.com/office/officeart/2005/8/layout/hierarchy2"/>
    <dgm:cxn modelId="{A0E6CEB8-DC36-46EE-90F7-921AC6B24D40}" type="presParOf" srcId="{19BD4530-BCE0-4B6A-9CC0-1E8356FDCA8F}" destId="{CE8418D1-C1C8-4799-9CD5-ABA0B866EF0B}" srcOrd="4" destOrd="0" presId="urn:microsoft.com/office/officeart/2005/8/layout/hierarchy2"/>
    <dgm:cxn modelId="{DFFB7CDF-74CB-4B0A-B90E-CA0D69AA551F}" type="presParOf" srcId="{CE8418D1-C1C8-4799-9CD5-ABA0B866EF0B}" destId="{7B337846-2106-4DAC-9799-FD1E49C66A0D}" srcOrd="0" destOrd="0" presId="urn:microsoft.com/office/officeart/2005/8/layout/hierarchy2"/>
    <dgm:cxn modelId="{FDB083F3-64F9-4391-A0D7-8C1B95724FC4}" type="presParOf" srcId="{19BD4530-BCE0-4B6A-9CC0-1E8356FDCA8F}" destId="{460D7098-8E0D-4AC9-BD1E-F6D810D0E830}" srcOrd="5" destOrd="0" presId="urn:microsoft.com/office/officeart/2005/8/layout/hierarchy2"/>
    <dgm:cxn modelId="{157A1433-98B3-47A5-B30C-E78665C340EA}" type="presParOf" srcId="{460D7098-8E0D-4AC9-BD1E-F6D810D0E830}" destId="{0876F25D-1896-4ADC-B179-BE82A402194C}" srcOrd="0" destOrd="0" presId="urn:microsoft.com/office/officeart/2005/8/layout/hierarchy2"/>
    <dgm:cxn modelId="{BAA264FA-7DC1-4C60-8A71-C8693CCFA5AA}" type="presParOf" srcId="{460D7098-8E0D-4AC9-BD1E-F6D810D0E830}" destId="{BC905161-4BEB-40B8-B74B-ECDDCEFA798F}" srcOrd="1" destOrd="0" presId="urn:microsoft.com/office/officeart/2005/8/layout/hierarchy2"/>
    <dgm:cxn modelId="{F313465C-D343-4170-93C2-6488F96C4BC4}" type="presParOf" srcId="{19BD4530-BCE0-4B6A-9CC0-1E8356FDCA8F}" destId="{4B8986A9-F90B-4D1F-A4BE-F4F7CF02F4D9}" srcOrd="6" destOrd="0" presId="urn:microsoft.com/office/officeart/2005/8/layout/hierarchy2"/>
    <dgm:cxn modelId="{DF059A60-76CF-40C9-A1E0-B48CAC5BFF71}" type="presParOf" srcId="{4B8986A9-F90B-4D1F-A4BE-F4F7CF02F4D9}" destId="{815A6B67-EAC9-49E3-B34A-10D8345AFFC4}" srcOrd="0" destOrd="0" presId="urn:microsoft.com/office/officeart/2005/8/layout/hierarchy2"/>
    <dgm:cxn modelId="{4F7112FA-FC7E-44D6-91E6-3AF92025E435}" type="presParOf" srcId="{19BD4530-BCE0-4B6A-9CC0-1E8356FDCA8F}" destId="{0C086F58-E95B-4775-A4A9-4175D6DAC5EA}" srcOrd="7" destOrd="0" presId="urn:microsoft.com/office/officeart/2005/8/layout/hierarchy2"/>
    <dgm:cxn modelId="{51E4D3C8-1B11-42AE-9B95-7DE32BE2EFA0}" type="presParOf" srcId="{0C086F58-E95B-4775-A4A9-4175D6DAC5EA}" destId="{7CBC3B7B-45A7-4CE1-A09C-25467359E000}" srcOrd="0" destOrd="0" presId="urn:microsoft.com/office/officeart/2005/8/layout/hierarchy2"/>
    <dgm:cxn modelId="{C3CC9545-6C60-4F8A-BAD0-7698C2C092B3}" type="presParOf" srcId="{0C086F58-E95B-4775-A4A9-4175D6DAC5EA}" destId="{83FF2E8C-A94E-4367-9923-A141B264BC6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31ACD-4255-4FFF-951E-B60A6E706565}">
      <dsp:nvSpPr>
        <dsp:cNvPr id="0" name=""/>
        <dsp:cNvSpPr/>
      </dsp:nvSpPr>
      <dsp:spPr>
        <a:xfrm>
          <a:off x="0" y="858135"/>
          <a:ext cx="2309742" cy="2828033"/>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just" defTabSz="844550">
            <a:lnSpc>
              <a:spcPct val="90000"/>
            </a:lnSpc>
            <a:spcBef>
              <a:spcPct val="0"/>
            </a:spcBef>
            <a:spcAft>
              <a:spcPct val="35000"/>
            </a:spcAft>
          </a:pPr>
          <a:r>
            <a:rPr lang="en-US" sz="1900" kern="1200" dirty="0">
              <a:solidFill>
                <a:schemeClr val="tx2"/>
              </a:solidFill>
              <a:latin typeface="+mn-lt"/>
            </a:rPr>
            <a:t>As per Section 13(2) of CGST ACT, time of supply of services shall be </a:t>
          </a:r>
          <a:r>
            <a:rPr lang="en-US" sz="1900" b="1" u="sng" kern="1200" dirty="0">
              <a:solidFill>
                <a:schemeClr val="tx2"/>
              </a:solidFill>
              <a:latin typeface="+mn-lt"/>
            </a:rPr>
            <a:t>earli</a:t>
          </a:r>
          <a:r>
            <a:rPr lang="en-US" sz="1900" b="1" u="none" kern="1200" dirty="0">
              <a:solidFill>
                <a:schemeClr val="tx2"/>
              </a:solidFill>
              <a:latin typeface="+mn-lt"/>
            </a:rPr>
            <a:t>er of invoice/ payment, i.e., –</a:t>
          </a:r>
        </a:p>
      </dsp:txBody>
      <dsp:txXfrm>
        <a:off x="67650" y="925785"/>
        <a:ext cx="2174442" cy="2692733"/>
      </dsp:txXfrm>
    </dsp:sp>
    <dsp:sp modelId="{D77FD56C-1B20-47E4-B891-355E841E5C8E}">
      <dsp:nvSpPr>
        <dsp:cNvPr id="0" name=""/>
        <dsp:cNvSpPr/>
      </dsp:nvSpPr>
      <dsp:spPr>
        <a:xfrm rot="18180604">
          <a:off x="1757493" y="1240137"/>
          <a:ext cx="2426329" cy="29370"/>
        </a:xfrm>
        <a:custGeom>
          <a:avLst/>
          <a:gdLst/>
          <a:ahLst/>
          <a:cxnLst/>
          <a:rect l="0" t="0" r="0" b="0"/>
          <a:pathLst>
            <a:path>
              <a:moveTo>
                <a:pt x="0" y="14685"/>
              </a:moveTo>
              <a:lnTo>
                <a:pt x="2426329" y="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44550">
            <a:lnSpc>
              <a:spcPct val="90000"/>
            </a:lnSpc>
            <a:spcBef>
              <a:spcPct val="0"/>
            </a:spcBef>
            <a:spcAft>
              <a:spcPct val="35000"/>
            </a:spcAft>
          </a:pPr>
          <a:endParaRPr lang="en-US" sz="1900" kern="1200">
            <a:latin typeface="+mn-lt"/>
          </a:endParaRPr>
        </a:p>
      </dsp:txBody>
      <dsp:txXfrm>
        <a:off x="2909999" y="1194164"/>
        <a:ext cx="121316" cy="121316"/>
      </dsp:txXfrm>
    </dsp:sp>
    <dsp:sp modelId="{72DBD535-2C2E-44C4-9287-97C5F206BFFE}">
      <dsp:nvSpPr>
        <dsp:cNvPr id="0" name=""/>
        <dsp:cNvSpPr/>
      </dsp:nvSpPr>
      <dsp:spPr>
        <a:xfrm>
          <a:off x="3631573" y="0"/>
          <a:ext cx="6792546" cy="474987"/>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87313" lvl="0" indent="0" algn="just" defTabSz="844550">
            <a:lnSpc>
              <a:spcPct val="90000"/>
            </a:lnSpc>
            <a:spcBef>
              <a:spcPct val="0"/>
            </a:spcBef>
            <a:spcAft>
              <a:spcPct val="35000"/>
            </a:spcAft>
          </a:pPr>
          <a:r>
            <a:rPr lang="en-US" sz="1900" kern="1200" dirty="0">
              <a:solidFill>
                <a:schemeClr val="tx2"/>
              </a:solidFill>
            </a:rPr>
            <a:t>Actual </a:t>
          </a:r>
          <a:r>
            <a:rPr lang="en-US" sz="1900" b="1" kern="1200" dirty="0">
              <a:solidFill>
                <a:schemeClr val="tx2"/>
              </a:solidFill>
            </a:rPr>
            <a:t>date of issue of invoice </a:t>
          </a:r>
          <a:r>
            <a:rPr lang="en-US" sz="1900" kern="1200" dirty="0">
              <a:solidFill>
                <a:schemeClr val="tx2"/>
              </a:solidFill>
            </a:rPr>
            <a:t>by the supplier </a:t>
          </a:r>
          <a:endParaRPr lang="en-US" sz="1900" kern="1200" dirty="0">
            <a:solidFill>
              <a:schemeClr val="tx2"/>
            </a:solidFill>
            <a:latin typeface="+mn-lt"/>
          </a:endParaRPr>
        </a:p>
      </dsp:txBody>
      <dsp:txXfrm>
        <a:off x="3645485" y="13912"/>
        <a:ext cx="6764722" cy="447163"/>
      </dsp:txXfrm>
    </dsp:sp>
    <dsp:sp modelId="{0BC6207B-8909-4052-8A8F-A199FF9AA253}">
      <dsp:nvSpPr>
        <dsp:cNvPr id="0" name=""/>
        <dsp:cNvSpPr/>
      </dsp:nvSpPr>
      <dsp:spPr>
        <a:xfrm rot="19951880">
          <a:off x="2224803" y="1909939"/>
          <a:ext cx="1506849" cy="29370"/>
        </a:xfrm>
        <a:custGeom>
          <a:avLst/>
          <a:gdLst/>
          <a:ahLst/>
          <a:cxnLst/>
          <a:rect l="0" t="0" r="0" b="0"/>
          <a:pathLst>
            <a:path>
              <a:moveTo>
                <a:pt x="0" y="14685"/>
              </a:moveTo>
              <a:lnTo>
                <a:pt x="1506849" y="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44550">
            <a:lnSpc>
              <a:spcPct val="90000"/>
            </a:lnSpc>
            <a:spcBef>
              <a:spcPct val="0"/>
            </a:spcBef>
            <a:spcAft>
              <a:spcPct val="35000"/>
            </a:spcAft>
          </a:pPr>
          <a:endParaRPr lang="en-US" sz="1900" kern="1200">
            <a:latin typeface="+mn-lt"/>
          </a:endParaRPr>
        </a:p>
      </dsp:txBody>
      <dsp:txXfrm>
        <a:off x="2940557" y="1886953"/>
        <a:ext cx="75342" cy="75342"/>
      </dsp:txXfrm>
    </dsp:sp>
    <dsp:sp modelId="{0097E4CC-BEAA-42A1-BCDE-4AFC868DCE34}">
      <dsp:nvSpPr>
        <dsp:cNvPr id="0" name=""/>
        <dsp:cNvSpPr/>
      </dsp:nvSpPr>
      <dsp:spPr>
        <a:xfrm>
          <a:off x="3646714" y="649310"/>
          <a:ext cx="6866110" cy="1855574"/>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just" defTabSz="844550">
            <a:lnSpc>
              <a:spcPct val="90000"/>
            </a:lnSpc>
            <a:spcBef>
              <a:spcPct val="0"/>
            </a:spcBef>
            <a:spcAft>
              <a:spcPct val="35000"/>
            </a:spcAft>
          </a:pPr>
          <a:r>
            <a:rPr lang="en-US" sz="1900" b="1" u="sng" kern="1200" dirty="0">
              <a:solidFill>
                <a:schemeClr val="tx2"/>
              </a:solidFill>
            </a:rPr>
            <a:t>Due date for issue of invoice </a:t>
          </a:r>
          <a:r>
            <a:rPr lang="en-US" sz="1900" u="sng" kern="1200" dirty="0">
              <a:solidFill>
                <a:schemeClr val="tx2"/>
              </a:solidFill>
            </a:rPr>
            <a:t>by the supplier [Section 28*]:</a:t>
          </a:r>
        </a:p>
        <a:p>
          <a:pPr lvl="0" algn="just" defTabSz="844550">
            <a:lnSpc>
              <a:spcPct val="90000"/>
            </a:lnSpc>
            <a:spcBef>
              <a:spcPct val="0"/>
            </a:spcBef>
            <a:spcAft>
              <a:spcPct val="35000"/>
            </a:spcAft>
          </a:pPr>
          <a:r>
            <a:rPr lang="en-US" sz="1900" b="1" kern="1200" dirty="0">
              <a:solidFill>
                <a:schemeClr val="tx2"/>
              </a:solidFill>
            </a:rPr>
            <a:t>-  </a:t>
          </a:r>
          <a:r>
            <a:rPr lang="en-US" sz="1900" kern="1200" dirty="0">
              <a:solidFill>
                <a:schemeClr val="tx2"/>
              </a:solidFill>
            </a:rPr>
            <a:t>Before/ after the supply of service, but within 30 days </a:t>
          </a:r>
        </a:p>
        <a:p>
          <a:pPr marL="261938" lvl="0" indent="-261938" algn="just" defTabSz="844550">
            <a:lnSpc>
              <a:spcPct val="90000"/>
            </a:lnSpc>
            <a:spcBef>
              <a:spcPct val="0"/>
            </a:spcBef>
            <a:spcAft>
              <a:spcPct val="35000"/>
            </a:spcAft>
          </a:pPr>
          <a:r>
            <a:rPr lang="en-US" sz="1900" b="1" kern="1200" dirty="0">
              <a:solidFill>
                <a:schemeClr val="tx2"/>
              </a:solidFill>
            </a:rPr>
            <a:t>-  Notified categories of supplies:</a:t>
          </a:r>
          <a:r>
            <a:rPr lang="en-US" sz="1900" kern="1200" dirty="0">
              <a:solidFill>
                <a:schemeClr val="tx2"/>
              </a:solidFill>
            </a:rPr>
            <a:t> </a:t>
          </a:r>
          <a:r>
            <a:rPr lang="en-IN" sz="1900" kern="1200" dirty="0">
              <a:solidFill>
                <a:schemeClr val="tx2"/>
              </a:solidFill>
            </a:rPr>
            <a:t>Any other prescribed document shall be deemed to be the tax invoice</a:t>
          </a:r>
          <a:endParaRPr lang="en-US" sz="1900" kern="1200" dirty="0">
            <a:solidFill>
              <a:schemeClr val="tx2"/>
            </a:solidFill>
            <a:latin typeface="+mn-lt"/>
          </a:endParaRPr>
        </a:p>
      </dsp:txBody>
      <dsp:txXfrm>
        <a:off x="3701062" y="703658"/>
        <a:ext cx="6757414" cy="1746878"/>
      </dsp:txXfrm>
    </dsp:sp>
    <dsp:sp modelId="{CE8418D1-C1C8-4799-9CD5-ABA0B866EF0B}">
      <dsp:nvSpPr>
        <dsp:cNvPr id="0" name=""/>
        <dsp:cNvSpPr/>
      </dsp:nvSpPr>
      <dsp:spPr>
        <a:xfrm rot="2113077">
          <a:off x="2164163" y="2716141"/>
          <a:ext cx="1590717" cy="29370"/>
        </a:xfrm>
        <a:custGeom>
          <a:avLst/>
          <a:gdLst/>
          <a:ahLst/>
          <a:cxnLst/>
          <a:rect l="0" t="0" r="0" b="0"/>
          <a:pathLst>
            <a:path>
              <a:moveTo>
                <a:pt x="0" y="14685"/>
              </a:moveTo>
              <a:lnTo>
                <a:pt x="1590717" y="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44550">
            <a:lnSpc>
              <a:spcPct val="90000"/>
            </a:lnSpc>
            <a:spcBef>
              <a:spcPct val="0"/>
            </a:spcBef>
            <a:spcAft>
              <a:spcPct val="35000"/>
            </a:spcAft>
          </a:pPr>
          <a:endParaRPr lang="en-US" sz="1900" kern="1200">
            <a:latin typeface="+mn-lt"/>
          </a:endParaRPr>
        </a:p>
      </dsp:txBody>
      <dsp:txXfrm>
        <a:off x="2919754" y="2691058"/>
        <a:ext cx="79535" cy="79535"/>
      </dsp:txXfrm>
    </dsp:sp>
    <dsp:sp modelId="{0876F25D-1896-4ADC-B179-BE82A402194C}">
      <dsp:nvSpPr>
        <dsp:cNvPr id="0" name=""/>
        <dsp:cNvSpPr/>
      </dsp:nvSpPr>
      <dsp:spPr>
        <a:xfrm>
          <a:off x="3609301" y="2696342"/>
          <a:ext cx="6855282" cy="986316"/>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87313" lvl="0" indent="0" algn="just" defTabSz="844550">
            <a:lnSpc>
              <a:spcPct val="90000"/>
            </a:lnSpc>
            <a:spcBef>
              <a:spcPct val="0"/>
            </a:spcBef>
            <a:spcAft>
              <a:spcPct val="35000"/>
            </a:spcAft>
          </a:pPr>
          <a:r>
            <a:rPr lang="en-US" sz="1900" kern="1200" dirty="0">
              <a:solidFill>
                <a:schemeClr val="tx2"/>
              </a:solidFill>
            </a:rPr>
            <a:t>Date on which </a:t>
          </a:r>
          <a:r>
            <a:rPr lang="en-US" sz="1900" b="1" kern="1200" dirty="0">
              <a:solidFill>
                <a:schemeClr val="tx2"/>
              </a:solidFill>
            </a:rPr>
            <a:t>payment is entered in the books of supplier</a:t>
          </a:r>
          <a:endParaRPr lang="en-US" sz="1900" kern="1200" dirty="0">
            <a:solidFill>
              <a:schemeClr val="tx2"/>
            </a:solidFill>
            <a:latin typeface="+mn-lt"/>
          </a:endParaRPr>
        </a:p>
      </dsp:txBody>
      <dsp:txXfrm>
        <a:off x="3638189" y="2725230"/>
        <a:ext cx="6797506" cy="928540"/>
      </dsp:txXfrm>
    </dsp:sp>
    <dsp:sp modelId="{4B8986A9-F90B-4D1F-A4BE-F4F7CF02F4D9}">
      <dsp:nvSpPr>
        <dsp:cNvPr id="0" name=""/>
        <dsp:cNvSpPr/>
      </dsp:nvSpPr>
      <dsp:spPr>
        <a:xfrm rot="3252991">
          <a:off x="1848263" y="3158956"/>
          <a:ext cx="2222518" cy="29370"/>
        </a:xfrm>
        <a:custGeom>
          <a:avLst/>
          <a:gdLst/>
          <a:ahLst/>
          <a:cxnLst/>
          <a:rect l="0" t="0" r="0" b="0"/>
          <a:pathLst>
            <a:path>
              <a:moveTo>
                <a:pt x="0" y="14685"/>
              </a:moveTo>
              <a:lnTo>
                <a:pt x="2222518" y="1468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44550">
            <a:lnSpc>
              <a:spcPct val="90000"/>
            </a:lnSpc>
            <a:spcBef>
              <a:spcPct val="0"/>
            </a:spcBef>
            <a:spcAft>
              <a:spcPct val="35000"/>
            </a:spcAft>
          </a:pPr>
          <a:endParaRPr lang="en-US" sz="1900" kern="1200">
            <a:latin typeface="+mn-lt"/>
          </a:endParaRPr>
        </a:p>
      </dsp:txBody>
      <dsp:txXfrm>
        <a:off x="2903959" y="3118078"/>
        <a:ext cx="111125" cy="111125"/>
      </dsp:txXfrm>
    </dsp:sp>
    <dsp:sp modelId="{7CBC3B7B-45A7-4CE1-A09C-25467359E000}">
      <dsp:nvSpPr>
        <dsp:cNvPr id="0" name=""/>
        <dsp:cNvSpPr/>
      </dsp:nvSpPr>
      <dsp:spPr>
        <a:xfrm>
          <a:off x="3609301" y="3654461"/>
          <a:ext cx="6812851" cy="84133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87313" lvl="0" indent="0" algn="just" defTabSz="844550">
            <a:lnSpc>
              <a:spcPct val="90000"/>
            </a:lnSpc>
            <a:spcBef>
              <a:spcPct val="0"/>
            </a:spcBef>
            <a:spcAft>
              <a:spcPct val="35000"/>
            </a:spcAft>
          </a:pPr>
          <a:r>
            <a:rPr lang="en-US" sz="1900" kern="1200" dirty="0">
              <a:solidFill>
                <a:schemeClr val="tx2"/>
              </a:solidFill>
            </a:rPr>
            <a:t>Date on which </a:t>
          </a:r>
          <a:r>
            <a:rPr lang="en-US" sz="1900" b="1" kern="1200" dirty="0">
              <a:solidFill>
                <a:schemeClr val="tx2"/>
              </a:solidFill>
            </a:rPr>
            <a:t>payment is credited </a:t>
          </a:r>
          <a:r>
            <a:rPr lang="en-US" sz="1900" kern="1200" dirty="0">
              <a:solidFill>
                <a:schemeClr val="tx2"/>
              </a:solidFill>
            </a:rPr>
            <a:t>to the supplier’s bank a/c</a:t>
          </a:r>
          <a:endParaRPr lang="en-US" sz="1900" kern="1200" dirty="0">
            <a:solidFill>
              <a:schemeClr val="tx2"/>
            </a:solidFill>
            <a:latin typeface="+mn-lt"/>
          </a:endParaRPr>
        </a:p>
      </dsp:txBody>
      <dsp:txXfrm>
        <a:off x="3633943" y="3679103"/>
        <a:ext cx="6763567" cy="79205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29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6905625" y="0"/>
            <a:ext cx="5283200" cy="342900"/>
          </a:xfrm>
          <a:prstGeom prst="rect">
            <a:avLst/>
          </a:prstGeom>
        </p:spPr>
        <p:txBody>
          <a:bodyPr vert="horz" lIns="91440" tIns="45720" rIns="91440" bIns="45720" rtlCol="0"/>
          <a:lstStyle>
            <a:lvl1pPr algn="r">
              <a:defRPr sz="1200"/>
            </a:lvl1pPr>
          </a:lstStyle>
          <a:p>
            <a:pPr>
              <a:defRPr/>
            </a:pPr>
            <a:fld id="{E6384B7F-06FE-43B3-86C8-19CC0EABD962}" type="datetimeFigureOut">
              <a:rPr lang="en-US"/>
              <a:pPr>
                <a:defRPr/>
              </a:pPr>
              <a:t>6/5/2021</a:t>
            </a:fld>
            <a:endParaRPr lang="en-US"/>
          </a:p>
        </p:txBody>
      </p:sp>
      <p:sp>
        <p:nvSpPr>
          <p:cNvPr id="4" name="Slide Image Placeholder 3"/>
          <p:cNvSpPr>
            <a:spLocks noGrp="1" noRot="1" noChangeAspect="1"/>
          </p:cNvSpPr>
          <p:nvPr>
            <p:ph type="sldImg" idx="2"/>
          </p:nvPr>
        </p:nvSpPr>
        <p:spPr>
          <a:xfrm>
            <a:off x="3810000" y="514350"/>
            <a:ext cx="4572000" cy="25717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1219200" y="3257550"/>
            <a:ext cx="9753600"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6513513"/>
            <a:ext cx="5283200" cy="3429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6905625" y="6513513"/>
            <a:ext cx="5283200" cy="342900"/>
          </a:xfrm>
          <a:prstGeom prst="rect">
            <a:avLst/>
          </a:prstGeom>
        </p:spPr>
        <p:txBody>
          <a:bodyPr vert="horz" lIns="91440" tIns="45720" rIns="91440" bIns="45720" rtlCol="0" anchor="b"/>
          <a:lstStyle>
            <a:lvl1pPr algn="r">
              <a:defRPr sz="1200"/>
            </a:lvl1pPr>
          </a:lstStyle>
          <a:p>
            <a:pPr>
              <a:defRPr/>
            </a:pPr>
            <a:fld id="{1B82DA3E-8F7C-4456-B45C-FB3D0227AD8A}" type="slidenum">
              <a:rPr lang="en-US"/>
              <a:pPr>
                <a:defRPr/>
              </a:pPr>
              <a:t>‹#›</a:t>
            </a:fld>
            <a:endParaRPr lang="en-US"/>
          </a:p>
        </p:txBody>
      </p:sp>
    </p:spTree>
    <p:extLst>
      <p:ext uri="{BB962C8B-B14F-4D97-AF65-F5344CB8AC3E}">
        <p14:creationId xmlns:p14="http://schemas.microsoft.com/office/powerpoint/2010/main" val="16574431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10733828" y="1110597"/>
            <a:ext cx="2286000" cy="508000"/>
          </a:xfrm>
        </p:spPr>
        <p:txBody>
          <a:bodyPr/>
          <a:lstStyle/>
          <a:p>
            <a:pPr>
              <a:defRPr/>
            </a:pPr>
            <a:r>
              <a:rPr lang="en-US" smtClean="0"/>
              <a:t>6/5/2021</a:t>
            </a:r>
            <a:endParaRPr lang="en-US"/>
          </a:p>
        </p:txBody>
      </p:sp>
      <p:sp>
        <p:nvSpPr>
          <p:cNvPr id="17" name="Footer Placeholder 16"/>
          <p:cNvSpPr>
            <a:spLocks noGrp="1"/>
          </p:cNvSpPr>
          <p:nvPr>
            <p:ph type="ftr" sz="quarter" idx="11"/>
          </p:nvPr>
        </p:nvSpPr>
        <p:spPr bwMode="auto">
          <a:xfrm rot="5400000">
            <a:off x="10045959" y="4117661"/>
            <a:ext cx="3657600" cy="512064"/>
          </a:xfrm>
        </p:spPr>
        <p:txBody>
          <a:bodyPr/>
          <a:lstStyle/>
          <a:p>
            <a:pPr>
              <a:defRPr/>
            </a:pPr>
            <a:r>
              <a:rPr lang="en-IN" smtClean="0"/>
              <a:t>Anand Desai &amp; Associates</a:t>
            </a:r>
            <a:endParaRPr lang="en-IN"/>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pPr>
              <a:defRPr/>
            </a:pPr>
            <a:fld id="{11CFB11E-0D2C-4135-9EE2-86710B48C0EE}" type="slidenum">
              <a:rPr lang="en-US" smtClean="0"/>
              <a:pPr>
                <a:defRPr/>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6/5/2021</a:t>
            </a:r>
            <a:endParaRPr lang="en-US"/>
          </a:p>
        </p:txBody>
      </p:sp>
      <p:sp>
        <p:nvSpPr>
          <p:cNvPr id="5" name="Footer Placeholder 4"/>
          <p:cNvSpPr>
            <a:spLocks noGrp="1"/>
          </p:cNvSpPr>
          <p:nvPr>
            <p:ph type="ftr" sz="quarter" idx="11"/>
          </p:nvPr>
        </p:nvSpPr>
        <p:spPr/>
        <p:txBody>
          <a:bodyPr/>
          <a:lstStyle/>
          <a:p>
            <a:r>
              <a:rPr kumimoji="0" lang="en-US" smtClean="0"/>
              <a:t>Anand Desai &amp; Associates</a:t>
            </a:r>
            <a:endParaRPr kumimoji="0" lang="en-US"/>
          </a:p>
        </p:txBody>
      </p:sp>
      <p:sp>
        <p:nvSpPr>
          <p:cNvPr id="6" name="Slide Number Placeholder 5"/>
          <p:cNvSpPr>
            <a:spLocks noGrp="1"/>
          </p:cNvSpPr>
          <p:nvPr>
            <p:ph type="sldNum" sz="quarter" idx="12"/>
          </p:nvPr>
        </p:nvSpPr>
        <p:spPr/>
        <p:txBody>
          <a:bodyPr/>
          <a:lstStyle/>
          <a:p>
            <a:pPr>
              <a:defRPr/>
            </a:pPr>
            <a:fld id="{B3D930D0-1B3A-439F-AFAC-3033836F71DC}"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6/5/2021</a:t>
            </a:r>
            <a:endParaRPr lang="en-US"/>
          </a:p>
        </p:txBody>
      </p:sp>
      <p:sp>
        <p:nvSpPr>
          <p:cNvPr id="5" name="Footer Placeholder 4"/>
          <p:cNvSpPr>
            <a:spLocks noGrp="1"/>
          </p:cNvSpPr>
          <p:nvPr>
            <p:ph type="ftr" sz="quarter" idx="11"/>
          </p:nvPr>
        </p:nvSpPr>
        <p:spPr/>
        <p:txBody>
          <a:bodyPr/>
          <a:lstStyle/>
          <a:p>
            <a:r>
              <a:rPr kumimoji="0" lang="en-US" smtClean="0"/>
              <a:t>Anand Desai &amp; Associates</a:t>
            </a:r>
            <a:endParaRPr kumimoji="0" lang="en-US"/>
          </a:p>
        </p:txBody>
      </p:sp>
      <p:sp>
        <p:nvSpPr>
          <p:cNvPr id="6" name="Slide Number Placeholder 5"/>
          <p:cNvSpPr>
            <a:spLocks noGrp="1"/>
          </p:cNvSpPr>
          <p:nvPr>
            <p:ph type="sldNum" sz="quarter" idx="12"/>
          </p:nvPr>
        </p:nvSpPr>
        <p:spPr/>
        <p:txBody>
          <a:bodyPr/>
          <a:lstStyle/>
          <a:p>
            <a:pPr>
              <a:defRPr/>
            </a:pPr>
            <a:fld id="{B3D930D0-1B3A-439F-AFAC-3033836F71DC}"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13"/>
            <a:ext cx="5384800" cy="190821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13"/>
            <a:ext cx="5384800" cy="190821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a:xfrm>
            <a:off x="609600" y="6378577"/>
            <a:ext cx="2803525" cy="276225"/>
          </a:xfrm>
          <a:prstGeom prst="rect">
            <a:avLst/>
          </a:prstGeom>
        </p:spPr>
        <p:txBody>
          <a:bodyPr/>
          <a:lstStyle>
            <a:lvl1pPr algn="l">
              <a:defRPr/>
            </a:lvl1pPr>
          </a:lstStyle>
          <a:p>
            <a:pPr>
              <a:defRPr/>
            </a:pPr>
            <a:r>
              <a:rPr lang="en-US" smtClean="0"/>
              <a:t>6/5/2021</a:t>
            </a:r>
            <a:endParaRPr lang="en-US" dirty="0"/>
          </a:p>
        </p:txBody>
      </p:sp>
      <p:sp>
        <p:nvSpPr>
          <p:cNvPr id="6" name="Footer Placeholder 4">
            <a:extLst>
              <a:ext uri="{FF2B5EF4-FFF2-40B4-BE49-F238E27FC236}"/>
            </a:extLst>
          </p:cNvPr>
          <p:cNvSpPr>
            <a:spLocks noGrp="1"/>
          </p:cNvSpPr>
          <p:nvPr>
            <p:ph type="ftr" sz="quarter" idx="11"/>
          </p:nvPr>
        </p:nvSpPr>
        <p:spPr>
          <a:xfrm>
            <a:off x="4144964" y="6378577"/>
            <a:ext cx="3902075" cy="276225"/>
          </a:xfrm>
          <a:prstGeom prst="rect">
            <a:avLst/>
          </a:prstGeom>
        </p:spPr>
        <p:txBody>
          <a:bodyPr/>
          <a:lstStyle>
            <a:lvl1pPr>
              <a:defRPr/>
            </a:lvl1pPr>
          </a:lstStyle>
          <a:p>
            <a:pPr>
              <a:defRPr/>
            </a:pPr>
            <a:r>
              <a:rPr lang="en-US" smtClean="0"/>
              <a:t>Anand Desai &amp; Associates</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a:xfrm>
            <a:off x="5035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6/5/2021</a:t>
            </a:r>
            <a:endParaRPr lang="en-US"/>
          </a:p>
        </p:txBody>
      </p:sp>
      <p:sp>
        <p:nvSpPr>
          <p:cNvPr id="6" name="Footer Placeholder 4">
            <a:extLst>
              <a:ext uri="{FF2B5EF4-FFF2-40B4-BE49-F238E27FC236}"/>
            </a:extLst>
          </p:cNvPr>
          <p:cNvSpPr>
            <a:spLocks noGrp="1"/>
          </p:cNvSpPr>
          <p:nvPr>
            <p:ph type="ftr" sz="quarter" idx="11"/>
          </p:nvPr>
        </p:nvSpPr>
        <p:spPr>
          <a:xfrm>
            <a:off x="8083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Anand Desai &amp; Associates</a:t>
            </a: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E29A691F-CDAE-4528-AA20-896A9DC392AC}" type="slidenum">
              <a:rPr lang="en-US"/>
              <a:pPr>
                <a:defRPr/>
              </a:pPr>
              <a:t>‹#›</a:t>
            </a:fld>
            <a:endParaRPr lang="en-US"/>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a:xfrm>
            <a:off x="5035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6/5/2021</a:t>
            </a:r>
            <a:endParaRPr lang="en-US"/>
          </a:p>
        </p:txBody>
      </p:sp>
      <p:sp>
        <p:nvSpPr>
          <p:cNvPr id="6" name="Footer Placeholder 4">
            <a:extLst>
              <a:ext uri="{FF2B5EF4-FFF2-40B4-BE49-F238E27FC236}"/>
            </a:extLst>
          </p:cNvPr>
          <p:cNvSpPr>
            <a:spLocks noGrp="1"/>
          </p:cNvSpPr>
          <p:nvPr>
            <p:ph type="ftr" sz="quarter" idx="11"/>
          </p:nvPr>
        </p:nvSpPr>
        <p:spPr>
          <a:xfrm>
            <a:off x="8083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Anand Desai &amp; Associates</a:t>
            </a: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D55DD0A9-17C4-43D1-8F1F-8CEAA5D9E811}" type="slidenum">
              <a:rPr lang="en-US"/>
              <a:pPr>
                <a:defRPr/>
              </a:pPr>
              <a:t>‹#›</a:t>
            </a:fld>
            <a:endParaRPr lang="en-US"/>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a:xfrm>
            <a:off x="5035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6/5/2021</a:t>
            </a:r>
            <a:endParaRPr lang="en-US"/>
          </a:p>
        </p:txBody>
      </p:sp>
      <p:sp>
        <p:nvSpPr>
          <p:cNvPr id="6" name="Footer Placeholder 4">
            <a:extLst>
              <a:ext uri="{FF2B5EF4-FFF2-40B4-BE49-F238E27FC236}"/>
            </a:extLst>
          </p:cNvPr>
          <p:cNvSpPr>
            <a:spLocks noGrp="1"/>
          </p:cNvSpPr>
          <p:nvPr>
            <p:ph type="ftr" sz="quarter" idx="11"/>
          </p:nvPr>
        </p:nvSpPr>
        <p:spPr>
          <a:xfrm>
            <a:off x="8083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Anand Desai &amp; Associates</a:t>
            </a: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F22ABFC3-0933-470F-8BAC-2199FAE090F2}" type="slidenum">
              <a:rPr lang="en-US"/>
              <a:pPr>
                <a:defRPr/>
              </a:pPr>
              <a:t>‹#›</a:t>
            </a:fld>
            <a:endParaRPr lang="en-US"/>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a:xfrm>
            <a:off x="5035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6/5/2021</a:t>
            </a:r>
            <a:endParaRPr lang="en-US"/>
          </a:p>
        </p:txBody>
      </p:sp>
      <p:sp>
        <p:nvSpPr>
          <p:cNvPr id="6" name="Footer Placeholder 4">
            <a:extLst>
              <a:ext uri="{FF2B5EF4-FFF2-40B4-BE49-F238E27FC236}"/>
            </a:extLst>
          </p:cNvPr>
          <p:cNvSpPr>
            <a:spLocks noGrp="1"/>
          </p:cNvSpPr>
          <p:nvPr>
            <p:ph type="ftr" sz="quarter" idx="11"/>
          </p:nvPr>
        </p:nvSpPr>
        <p:spPr>
          <a:xfrm>
            <a:off x="8083104" y="6111878"/>
            <a:ext cx="3048000" cy="365125"/>
          </a:xfrm>
          <a:prstGeom prst="rect">
            <a:avLst/>
          </a:prstGeom>
        </p:spPr>
        <p:txBody>
          <a:bodyPr/>
          <a:lstStyle>
            <a:lvl1pPr fontAlgn="base">
              <a:spcBef>
                <a:spcPct val="0"/>
              </a:spcBef>
              <a:spcAft>
                <a:spcPct val="0"/>
              </a:spcAft>
              <a:defRPr>
                <a:latin typeface="Arial" pitchFamily="34" charset="0"/>
                <a:cs typeface="Arial" pitchFamily="34" charset="0"/>
              </a:defRPr>
            </a:lvl1pPr>
          </a:lstStyle>
          <a:p>
            <a:pPr>
              <a:defRPr/>
            </a:pPr>
            <a:r>
              <a:rPr lang="en-US" smtClean="0"/>
              <a:t>Anand Desai &amp; Associates</a:t>
            </a: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fontAlgn="base">
              <a:spcBef>
                <a:spcPct val="0"/>
              </a:spcBef>
              <a:spcAft>
                <a:spcPct val="0"/>
              </a:spcAft>
              <a:defRPr>
                <a:latin typeface="Arial" pitchFamily="34" charset="0"/>
                <a:cs typeface="Arial" pitchFamily="34" charset="0"/>
              </a:defRPr>
            </a:lvl1pPr>
          </a:lstStyle>
          <a:p>
            <a:pPr>
              <a:defRPr/>
            </a:pPr>
            <a:fld id="{F9666D59-3438-46B1-AC55-01959F385027}" type="slidenum">
              <a:rPr lang="en-US"/>
              <a:pPr>
                <a:defRPr/>
              </a:pPr>
              <a:t>‹#›</a:t>
            </a:fld>
            <a:endParaRPr lang="en-US"/>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492900"/>
            <a:ext cx="2844800" cy="365125"/>
          </a:xfrm>
        </p:spPr>
        <p:txBody>
          <a:bodyPr/>
          <a:lstStyle/>
          <a:p>
            <a:r>
              <a:rPr lang="en-US" smtClean="0">
                <a:solidFill>
                  <a:prstClr val="black">
                    <a:tint val="75000"/>
                  </a:prstClr>
                </a:solidFill>
              </a:rPr>
              <a:t>6/5/2021</a:t>
            </a:r>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421462"/>
            <a:ext cx="2844800" cy="365125"/>
          </a:xfrm>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
        <p:nvSpPr>
          <p:cNvPr id="5" name="Footer Placeholder 4"/>
          <p:cNvSpPr>
            <a:spLocks noGrp="1"/>
          </p:cNvSpPr>
          <p:nvPr>
            <p:ph type="ftr" sz="quarter" idx="11"/>
          </p:nvPr>
        </p:nvSpPr>
        <p:spPr>
          <a:xfrm>
            <a:off x="4165600" y="6421462"/>
            <a:ext cx="3860800" cy="365125"/>
          </a:xfrm>
        </p:spPr>
        <p:txBody>
          <a:bodyPr/>
          <a:lstStyle/>
          <a:p>
            <a:r>
              <a:rPr lang="en-US" smtClean="0">
                <a:solidFill>
                  <a:prstClr val="black">
                    <a:tint val="75000"/>
                  </a:prstClr>
                </a:solidFill>
              </a:rPr>
              <a:t>Anand Desai &amp; Associates</a:t>
            </a:r>
            <a:endParaRPr lang="en-US" dirty="0">
              <a:solidFill>
                <a:prstClr val="black">
                  <a:tint val="75000"/>
                </a:prstClr>
              </a:solidFill>
            </a:endParaRPr>
          </a:p>
        </p:txBody>
      </p:sp>
    </p:spTree>
    <p:extLst>
      <p:ext uri="{BB962C8B-B14F-4D97-AF65-F5344CB8AC3E}">
        <p14:creationId xmlns:p14="http://schemas.microsoft.com/office/powerpoint/2010/main" val="42030478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3084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3738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defRPr/>
            </a:pPr>
            <a:r>
              <a:rPr lang="en-US" smtClean="0"/>
              <a:t>6/5/2021</a:t>
            </a:r>
            <a:endParaRPr lang="en-US"/>
          </a:p>
        </p:txBody>
      </p:sp>
      <p:sp>
        <p:nvSpPr>
          <p:cNvPr id="9" name="Slide Number Placeholder 8"/>
          <p:cNvSpPr>
            <a:spLocks noGrp="1"/>
          </p:cNvSpPr>
          <p:nvPr>
            <p:ph type="sldNum" sz="quarter" idx="15"/>
          </p:nvPr>
        </p:nvSpPr>
        <p:spPr/>
        <p:txBody>
          <a:bodyPr rtlCol="0"/>
          <a:lstStyle/>
          <a:p>
            <a:pPr>
              <a:defRPr/>
            </a:pPr>
            <a:fld id="{EB81D997-1787-4643-8EAB-A9A63CC9B4A3}" type="slidenum">
              <a:rPr lang="en-US" smtClean="0"/>
              <a:pPr>
                <a:defRPr/>
              </a:pPr>
              <a:t>‹#›</a:t>
            </a:fld>
            <a:endParaRPr lang="en-US" dirty="0"/>
          </a:p>
        </p:txBody>
      </p:sp>
      <p:sp>
        <p:nvSpPr>
          <p:cNvPr id="10" name="Footer Placeholder 9"/>
          <p:cNvSpPr>
            <a:spLocks noGrp="1"/>
          </p:cNvSpPr>
          <p:nvPr>
            <p:ph type="ftr" sz="quarter" idx="16"/>
          </p:nvPr>
        </p:nvSpPr>
        <p:spPr/>
        <p:txBody>
          <a:bodyPr rtlCol="0"/>
          <a:lstStyle/>
          <a:p>
            <a:pPr>
              <a:defRPr/>
            </a:pPr>
            <a:r>
              <a:rPr lang="en-IN" smtClean="0"/>
              <a:t>Anand Desai &amp; Associates</a:t>
            </a:r>
            <a:endParaRPr lang="en-IN"/>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1927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2610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29105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73591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1950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9015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05970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6/5/2021</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Anand Desai &amp; Associates</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74021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r>
              <a:rPr lang="en-US" smtClean="0">
                <a:solidFill>
                  <a:prstClr val="black">
                    <a:tint val="75000"/>
                  </a:prstClr>
                </a:solidFill>
              </a:rPr>
              <a:t>6/5/2021</a:t>
            </a:r>
            <a:endParaRPr lang="en-US">
              <a:solidFill>
                <a:prstClr val="black">
                  <a:tint val="75000"/>
                </a:prstClr>
              </a:solidFill>
            </a:endParaRPr>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r>
              <a:rPr lang="en-US" smtClean="0">
                <a:solidFill>
                  <a:prstClr val="black">
                    <a:tint val="75000"/>
                  </a:prstClr>
                </a:solidFill>
              </a:rPr>
              <a:t>Anand Desai &amp; Associates</a:t>
            </a:r>
            <a:endParaRPr lang="en-US">
              <a:solidFill>
                <a:prstClr val="black">
                  <a:tint val="75000"/>
                </a:prstClr>
              </a:solidFill>
            </a:endParaRPr>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E3538586-AE3E-48F6-8784-E49E603CE4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351379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r>
              <a:rPr lang="en-US" smtClean="0">
                <a:solidFill>
                  <a:prstClr val="black">
                    <a:tint val="75000"/>
                  </a:prstClr>
                </a:solidFill>
              </a:rPr>
              <a:t>6/5/2021</a:t>
            </a:r>
            <a:endParaRPr lang="en-US">
              <a:solidFill>
                <a:prstClr val="black">
                  <a:tint val="75000"/>
                </a:prstClr>
              </a:solidFill>
            </a:endParaRPr>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r>
              <a:rPr lang="en-US" smtClean="0">
                <a:solidFill>
                  <a:prstClr val="black">
                    <a:tint val="75000"/>
                  </a:prstClr>
                </a:solidFill>
              </a:rPr>
              <a:t>Anand Desai &amp; Associates</a:t>
            </a:r>
            <a:endParaRPr lang="en-US">
              <a:solidFill>
                <a:prstClr val="black">
                  <a:tint val="75000"/>
                </a:prstClr>
              </a:solidFill>
            </a:endParaRPr>
          </a:p>
        </p:txBody>
      </p:sp>
      <p:sp>
        <p:nvSpPr>
          <p:cNvPr id="7" name="Slide Number Placeholder 5">
            <a:extLst>
              <a:ext uri="{FF2B5EF4-FFF2-40B4-BE49-F238E27FC236}"/>
            </a:extLst>
          </p:cNvPr>
          <p:cNvSpPr>
            <a:spLocks noGrp="1"/>
          </p:cNvSpPr>
          <p:nvPr>
            <p:ph type="sldNum" sz="quarter" idx="12"/>
          </p:nvPr>
        </p:nvSpPr>
        <p:spPr/>
        <p:txBody>
          <a:bodyPr/>
          <a:lstStyle>
            <a:lvl1pPr>
              <a:defRPr/>
            </a:lvl1pPr>
          </a:lstStyle>
          <a:p>
            <a:pPr>
              <a:defRPr/>
            </a:pPr>
            <a:fld id="{1B680316-F9E7-48ED-800F-4A19A1C791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82283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r>
              <a:rPr lang="en-US" smtClean="0"/>
              <a:t>6/5/2021</a:t>
            </a:r>
            <a:endParaRPr lang="en-US"/>
          </a:p>
        </p:txBody>
      </p:sp>
      <p:sp>
        <p:nvSpPr>
          <p:cNvPr id="5" name="Footer Placeholder 4"/>
          <p:cNvSpPr>
            <a:spLocks noGrp="1"/>
          </p:cNvSpPr>
          <p:nvPr>
            <p:ph type="ftr" sz="quarter" idx="11"/>
          </p:nvPr>
        </p:nvSpPr>
        <p:spPr bwMode="auto">
          <a:xfrm rot="5400000">
            <a:off x="10046208" y="4114800"/>
            <a:ext cx="3657600" cy="512064"/>
          </a:xfrm>
        </p:spPr>
        <p:txBody>
          <a:bodyPr/>
          <a:lstStyle/>
          <a:p>
            <a:r>
              <a:rPr kumimoji="0" lang="en-US" smtClean="0"/>
              <a:t>Anand Desai &amp; Associates</a:t>
            </a:r>
            <a:endParaRPr kumimoji="0" lang="en-US"/>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pPr>
              <a:defRPr/>
            </a:pPr>
            <a:fld id="{B3D930D0-1B3A-439F-AFAC-3033836F71DC}" type="slidenum">
              <a:rPr lang="en-US" smtClean="0"/>
              <a:pPr>
                <a:defRPr/>
              </a:pPr>
              <a:t>‹#›</a:t>
            </a:fld>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r>
              <a:rPr lang="en-US" smtClean="0"/>
              <a:t>6/5/2021</a:t>
            </a:r>
            <a:endParaRPr lang="en-US"/>
          </a:p>
        </p:txBody>
      </p:sp>
      <p:sp>
        <p:nvSpPr>
          <p:cNvPr id="6" name="Footer Placeholder 5"/>
          <p:cNvSpPr>
            <a:spLocks noGrp="1"/>
          </p:cNvSpPr>
          <p:nvPr>
            <p:ph type="ftr" sz="quarter" idx="11"/>
          </p:nvPr>
        </p:nvSpPr>
        <p:spPr/>
        <p:txBody>
          <a:bodyPr/>
          <a:lstStyle/>
          <a:p>
            <a:pPr>
              <a:defRPr/>
            </a:pPr>
            <a:r>
              <a:rPr lang="en-IN" smtClean="0"/>
              <a:t>Anand Desai &amp; Associates</a:t>
            </a:r>
            <a:endParaRPr lang="en-IN"/>
          </a:p>
        </p:txBody>
      </p:sp>
      <p:sp>
        <p:nvSpPr>
          <p:cNvPr id="7" name="Slide Number Placeholder 6"/>
          <p:cNvSpPr>
            <a:spLocks noGrp="1"/>
          </p:cNvSpPr>
          <p:nvPr>
            <p:ph type="sldNum" sz="quarter" idx="12"/>
          </p:nvPr>
        </p:nvSpPr>
        <p:spPr/>
        <p:txBody>
          <a:bodyPr/>
          <a:lstStyle/>
          <a:p>
            <a:pPr>
              <a:defRPr/>
            </a:pPr>
            <a:fld id="{89315B1E-7F0D-48A7-A5A1-3ABDF427B298}" type="slidenum">
              <a:rPr lang="en-US" smtClean="0"/>
              <a:pPr>
                <a:defRPr/>
              </a:pPr>
              <a:t>‹#›</a:t>
            </a:fld>
            <a:endParaRPr lang="en-US" dirty="0"/>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r>
              <a:rPr lang="en-US" smtClean="0"/>
              <a:t>6/5/2021</a:t>
            </a:r>
            <a:endParaRPr lang="en-US"/>
          </a:p>
        </p:txBody>
      </p:sp>
      <p:sp>
        <p:nvSpPr>
          <p:cNvPr id="8" name="Footer Placeholder 7"/>
          <p:cNvSpPr>
            <a:spLocks noGrp="1"/>
          </p:cNvSpPr>
          <p:nvPr>
            <p:ph type="ftr" sz="quarter" idx="11"/>
          </p:nvPr>
        </p:nvSpPr>
        <p:spPr/>
        <p:txBody>
          <a:bodyPr/>
          <a:lstStyle/>
          <a:p>
            <a:r>
              <a:rPr kumimoji="0" lang="en-US" smtClean="0"/>
              <a:t>Anand Desai &amp; Associates</a:t>
            </a:r>
            <a:endParaRPr kumimoji="0" lang="en-US" dirty="0"/>
          </a:p>
        </p:txBody>
      </p:sp>
      <p:sp>
        <p:nvSpPr>
          <p:cNvPr id="9" name="Slide Number Placeholder 8"/>
          <p:cNvSpPr>
            <a:spLocks noGrp="1"/>
          </p:cNvSpPr>
          <p:nvPr>
            <p:ph type="sldNum" sz="quarter" idx="12"/>
          </p:nvPr>
        </p:nvSpPr>
        <p:spPr/>
        <p:txBody>
          <a:bodyPr/>
          <a:lstStyle/>
          <a:p>
            <a:pPr>
              <a:defRPr/>
            </a:pPr>
            <a:fld id="{B3D930D0-1B3A-439F-AFAC-3033836F71DC}" type="slidenum">
              <a:rPr lang="en-US" smtClean="0"/>
              <a:pPr>
                <a:defRPr/>
              </a:pPr>
              <a:t>‹#›</a:t>
            </a:fld>
            <a:endParaRPr lang="en-US" dirty="0"/>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r>
              <a:rPr lang="en-US" smtClean="0"/>
              <a:t>6/5/2021</a:t>
            </a:r>
            <a:endParaRPr lang="en-US"/>
          </a:p>
        </p:txBody>
      </p:sp>
      <p:sp>
        <p:nvSpPr>
          <p:cNvPr id="7" name="Slide Number Placeholder 6"/>
          <p:cNvSpPr>
            <a:spLocks noGrp="1"/>
          </p:cNvSpPr>
          <p:nvPr>
            <p:ph type="sldNum" sz="quarter" idx="11"/>
          </p:nvPr>
        </p:nvSpPr>
        <p:spPr/>
        <p:txBody>
          <a:bodyPr rtlCol="0"/>
          <a:lstStyle/>
          <a:p>
            <a:pPr>
              <a:defRPr/>
            </a:pPr>
            <a:fld id="{B3D930D0-1B3A-439F-AFAC-3033836F71DC}" type="slidenum">
              <a:rPr lang="en-US" smtClean="0"/>
              <a:pPr>
                <a:defRPr/>
              </a:pPr>
              <a:t>‹#›</a:t>
            </a:fld>
            <a:endParaRPr lang="en-US" dirty="0"/>
          </a:p>
        </p:txBody>
      </p:sp>
      <p:sp>
        <p:nvSpPr>
          <p:cNvPr id="8" name="Footer Placeholder 7"/>
          <p:cNvSpPr>
            <a:spLocks noGrp="1"/>
          </p:cNvSpPr>
          <p:nvPr>
            <p:ph type="ftr" sz="quarter" idx="12"/>
          </p:nvPr>
        </p:nvSpPr>
        <p:spPr/>
        <p:txBody>
          <a:bodyPr rtlCol="0"/>
          <a:lstStyle/>
          <a:p>
            <a:r>
              <a:rPr kumimoji="0" lang="en-US" smtClean="0"/>
              <a:t>Anand Desai &amp; Associates</a:t>
            </a:r>
            <a:endParaRPr kumimoji="0"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6/5/2021</a:t>
            </a:r>
            <a:endParaRPr lang="en-US"/>
          </a:p>
        </p:txBody>
      </p:sp>
      <p:sp>
        <p:nvSpPr>
          <p:cNvPr id="3" name="Footer Placeholder 2"/>
          <p:cNvSpPr>
            <a:spLocks noGrp="1"/>
          </p:cNvSpPr>
          <p:nvPr>
            <p:ph type="ftr" sz="quarter" idx="11"/>
          </p:nvPr>
        </p:nvSpPr>
        <p:spPr/>
        <p:txBody>
          <a:bodyPr/>
          <a:lstStyle/>
          <a:p>
            <a:r>
              <a:rPr kumimoji="0" lang="en-US" smtClean="0"/>
              <a:t>Anand Desai &amp; Associates</a:t>
            </a:r>
            <a:endParaRPr kumimoji="0" lang="en-US"/>
          </a:p>
        </p:txBody>
      </p:sp>
      <p:sp>
        <p:nvSpPr>
          <p:cNvPr id="4" name="Slide Number Placeholder 3"/>
          <p:cNvSpPr>
            <a:spLocks noGrp="1"/>
          </p:cNvSpPr>
          <p:nvPr>
            <p:ph type="sldNum" sz="quarter" idx="12"/>
          </p:nvPr>
        </p:nvSpPr>
        <p:spPr/>
        <p:txBody>
          <a:bodyPr/>
          <a:lstStyle/>
          <a:p>
            <a:pPr>
              <a:defRPr/>
            </a:pPr>
            <a:fld id="{DE7D2B27-735D-48BF-A818-8F1F2626DB90}"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r>
              <a:rPr lang="en-US" smtClean="0"/>
              <a:t>6/5/2021</a:t>
            </a:r>
            <a:endParaRPr lang="en-US"/>
          </a:p>
        </p:txBody>
      </p:sp>
      <p:sp>
        <p:nvSpPr>
          <p:cNvPr id="22" name="Slide Number Placeholder 21"/>
          <p:cNvSpPr>
            <a:spLocks noGrp="1"/>
          </p:cNvSpPr>
          <p:nvPr>
            <p:ph type="sldNum" sz="quarter" idx="15"/>
          </p:nvPr>
        </p:nvSpPr>
        <p:spPr/>
        <p:txBody>
          <a:bodyPr rtlCol="0"/>
          <a:lstStyle/>
          <a:p>
            <a:pPr>
              <a:defRPr/>
            </a:pPr>
            <a:fld id="{B3D930D0-1B3A-439F-AFAC-3033836F71DC}" type="slidenum">
              <a:rPr lang="en-US" smtClean="0"/>
              <a:pPr>
                <a:defRPr/>
              </a:pPr>
              <a:t>‹#›</a:t>
            </a:fld>
            <a:endParaRPr lang="en-US" dirty="0"/>
          </a:p>
        </p:txBody>
      </p:sp>
      <p:sp>
        <p:nvSpPr>
          <p:cNvPr id="23" name="Footer Placeholder 22"/>
          <p:cNvSpPr>
            <a:spLocks noGrp="1"/>
          </p:cNvSpPr>
          <p:nvPr>
            <p:ph type="ftr" sz="quarter" idx="16"/>
          </p:nvPr>
        </p:nvSpPr>
        <p:spPr/>
        <p:txBody>
          <a:bodyPr rtlCol="0"/>
          <a:lstStyle/>
          <a:p>
            <a:r>
              <a:rPr kumimoji="0" lang="en-US" smtClean="0"/>
              <a:t>Anand Desai &amp; Associates</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r>
              <a:rPr lang="en-US" smtClean="0"/>
              <a:t>6/5/2021</a:t>
            </a:r>
            <a:endParaRPr lang="en-US"/>
          </a:p>
        </p:txBody>
      </p:sp>
      <p:sp>
        <p:nvSpPr>
          <p:cNvPr id="18" name="Slide Number Placeholder 17"/>
          <p:cNvSpPr>
            <a:spLocks noGrp="1"/>
          </p:cNvSpPr>
          <p:nvPr>
            <p:ph type="sldNum" sz="quarter" idx="11"/>
          </p:nvPr>
        </p:nvSpPr>
        <p:spPr/>
        <p:txBody>
          <a:bodyPr rtlCol="0"/>
          <a:lstStyle/>
          <a:p>
            <a:pPr>
              <a:defRPr/>
            </a:pPr>
            <a:fld id="{B3D930D0-1B3A-439F-AFAC-3033836F71DC}" type="slidenum">
              <a:rPr lang="en-US" smtClean="0"/>
              <a:pPr>
                <a:defRPr/>
              </a:pPr>
              <a:t>‹#›</a:t>
            </a:fld>
            <a:endParaRPr lang="en-US" dirty="0"/>
          </a:p>
        </p:txBody>
      </p:sp>
      <p:sp>
        <p:nvSpPr>
          <p:cNvPr id="21" name="Footer Placeholder 20"/>
          <p:cNvSpPr>
            <a:spLocks noGrp="1"/>
          </p:cNvSpPr>
          <p:nvPr>
            <p:ph type="ftr" sz="quarter" idx="12"/>
          </p:nvPr>
        </p:nvSpPr>
        <p:spPr/>
        <p:txBody>
          <a:bodyPr rtlCol="0"/>
          <a:lstStyle/>
          <a:p>
            <a:r>
              <a:rPr kumimoji="0" lang="en-US" smtClean="0"/>
              <a:t>Anand Desai &amp; Associates</a:t>
            </a:r>
            <a:endParaRPr kumimoji="0"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r>
              <a:rPr lang="en-US" smtClean="0"/>
              <a:t>6/5/2021</a:t>
            </a:r>
            <a:endParaRPr lang="en-US" dirty="0">
              <a:solidFill>
                <a:schemeClr val="tx2">
                  <a:shade val="90000"/>
                </a:schemeClr>
              </a:solidFill>
            </a:endParaRPr>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pPr algn="l" eaLnBrk="1" latinLnBrk="0" hangingPunct="1"/>
            <a:r>
              <a:rPr kumimoji="0" lang="en-US" smtClean="0">
                <a:solidFill>
                  <a:schemeClr val="tx2">
                    <a:shade val="90000"/>
                  </a:schemeClr>
                </a:solidFill>
              </a:rPr>
              <a:t>Anand Desai &amp; Associates</a:t>
            </a:r>
            <a:endParaRPr kumimoji="0" lang="en-US" dirty="0">
              <a:solidFill>
                <a:schemeClr val="tx2">
                  <a:shade val="90000"/>
                </a:schemeClr>
              </a:solidFill>
            </a:endParaRPr>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pPr>
              <a:defRPr/>
            </a:pPr>
            <a:fld id="{B3D930D0-1B3A-439F-AFAC-3033836F71DC}"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 id="2147484329" r:id="rId7"/>
    <p:sldLayoutId id="2147484330" r:id="rId8"/>
    <p:sldLayoutId id="2147484331" r:id="rId9"/>
    <p:sldLayoutId id="2147484332" r:id="rId10"/>
    <p:sldLayoutId id="2147484333" r:id="rId11"/>
    <p:sldLayoutId id="2147484334" r:id="rId12"/>
    <p:sldLayoutId id="2147483835" r:id="rId13"/>
    <p:sldLayoutId id="2147483836" r:id="rId14"/>
    <p:sldLayoutId id="2147483837" r:id="rId15"/>
    <p:sldLayoutId id="2147483838" r:id="rId16"/>
  </p:sldLayoutIdLst>
  <p:transition>
    <p:fade thruBlk="1"/>
  </p:transition>
  <p:timing>
    <p:tnLst>
      <p:par>
        <p:cTn id="1" dur="indefinite" restart="never" nodeType="tmRoot"/>
      </p:par>
    </p:tnLst>
  </p:timing>
  <p:hf sldNum="0"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r>
              <a:rPr lang="en-US" smtClean="0">
                <a:solidFill>
                  <a:prstClr val="black">
                    <a:tint val="75000"/>
                  </a:prstClr>
                </a:solidFill>
                <a:latin typeface="Calibri"/>
                <a:cs typeface="+mn-cs"/>
              </a:rPr>
              <a:t>6/5/2021</a:t>
            </a:r>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smtClean="0">
                <a:solidFill>
                  <a:prstClr val="black">
                    <a:tint val="75000"/>
                  </a:prstClr>
                </a:solidFill>
                <a:latin typeface="Calibri"/>
                <a:cs typeface="+mn-cs"/>
              </a:rPr>
              <a:t>Anand Desai &amp; Associates</a:t>
            </a: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6F15528-21DE-4FAA-801E-634DDDAF4B2B}"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823292111"/>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338" r:id="rId3"/>
    <p:sldLayoutId id="2147484339" r:id="rId4"/>
    <p:sldLayoutId id="2147484340" r:id="rId5"/>
    <p:sldLayoutId id="2147484341" r:id="rId6"/>
    <p:sldLayoutId id="2147484342" r:id="rId7"/>
    <p:sldLayoutId id="2147484343" r:id="rId8"/>
    <p:sldLayoutId id="2147484344" r:id="rId9"/>
    <p:sldLayoutId id="2147484345" r:id="rId10"/>
    <p:sldLayoutId id="2147484346" r:id="rId11"/>
    <p:sldLayoutId id="2147484347" r:id="rId12"/>
    <p:sldLayoutId id="2147484348"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976362" y="1214422"/>
            <a:ext cx="12192000" cy="2000263"/>
          </a:xfrm>
          <a:prstGeom prst="rect">
            <a:avLst/>
          </a:prstGeom>
        </p:spPr>
        <p:txBody>
          <a:bodyPr anchor="ctr">
            <a:normAutofit fontScale="400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defRPr/>
            </a:pPr>
            <a:r>
              <a:rPr lang="en-US" sz="7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fornian FB" pitchFamily="18" charset="0"/>
                <a:ea typeface="+mj-ea"/>
                <a:cs typeface="+mj-cs"/>
              </a:rPr>
              <a:t> </a:t>
            </a:r>
            <a:r>
              <a:rPr lang="en-US" sz="11200" b="1" spc="50" dirty="0">
                <a:ln w="11430"/>
                <a:solidFill>
                  <a:schemeClr val="tx2"/>
                </a:solidFill>
                <a:effectLst>
                  <a:outerShdw blurRad="76200" dist="50800" dir="5400000" algn="tl" rotWithShape="0">
                    <a:srgbClr val="000000">
                      <a:alpha val="65000"/>
                    </a:srgbClr>
                  </a:outerShdw>
                </a:effectLst>
                <a:latin typeface="Californian FB" pitchFamily="18" charset="0"/>
                <a:ea typeface="+mj-ea"/>
                <a:cs typeface="+mj-cs"/>
              </a:rPr>
              <a:t>GST IMPLICATIONS</a:t>
            </a:r>
          </a:p>
          <a:p>
            <a:pPr algn="ctr" fontAlgn="auto">
              <a:spcAft>
                <a:spcPts val="0"/>
              </a:spcAft>
              <a:defRPr/>
            </a:pPr>
            <a:r>
              <a:rPr lang="en-US" sz="11200" b="1" spc="50" dirty="0">
                <a:ln w="11430"/>
                <a:solidFill>
                  <a:schemeClr val="tx2"/>
                </a:solidFill>
                <a:effectLst>
                  <a:outerShdw blurRad="76200" dist="50800" dir="5400000" algn="tl" rotWithShape="0">
                    <a:srgbClr val="000000">
                      <a:alpha val="65000"/>
                    </a:srgbClr>
                  </a:outerShdw>
                </a:effectLst>
                <a:latin typeface="Californian FB" pitchFamily="18" charset="0"/>
                <a:ea typeface="+mj-ea"/>
                <a:cs typeface="+mj-cs"/>
              </a:rPr>
              <a:t>ON </a:t>
            </a:r>
            <a:endParaRPr lang="en-US" sz="11200" b="1" spc="50" dirty="0" smtClean="0">
              <a:ln w="11430"/>
              <a:solidFill>
                <a:schemeClr val="tx2"/>
              </a:solidFill>
              <a:effectLst>
                <a:outerShdw blurRad="76200" dist="50800" dir="5400000" algn="tl" rotWithShape="0">
                  <a:srgbClr val="000000">
                    <a:alpha val="65000"/>
                  </a:srgbClr>
                </a:outerShdw>
              </a:effectLst>
              <a:latin typeface="Californian FB" pitchFamily="18" charset="0"/>
              <a:ea typeface="+mj-ea"/>
              <a:cs typeface="+mj-cs"/>
            </a:endParaRPr>
          </a:p>
          <a:p>
            <a:pPr algn="ctr" fontAlgn="auto">
              <a:spcAft>
                <a:spcPts val="0"/>
              </a:spcAft>
              <a:defRPr/>
            </a:pPr>
            <a:r>
              <a:rPr lang="en-US" sz="11200" b="1" spc="50" dirty="0" smtClean="0">
                <a:ln w="11430"/>
                <a:solidFill>
                  <a:schemeClr val="tx2"/>
                </a:solidFill>
                <a:effectLst>
                  <a:outerShdw blurRad="76200" dist="50800" dir="5400000" algn="tl" rotWithShape="0">
                    <a:srgbClr val="000000">
                      <a:alpha val="65000"/>
                    </a:srgbClr>
                  </a:outerShdw>
                </a:effectLst>
                <a:latin typeface="Californian FB" pitchFamily="18" charset="0"/>
                <a:ea typeface="+mj-ea"/>
                <a:cs typeface="+mj-cs"/>
              </a:rPr>
              <a:t>CO-OPERATIVE BANKING </a:t>
            </a:r>
            <a:r>
              <a:rPr lang="en-US" sz="11200" b="1" spc="50" dirty="0">
                <a:ln w="11430"/>
                <a:solidFill>
                  <a:schemeClr val="tx2"/>
                </a:solidFill>
                <a:effectLst>
                  <a:outerShdw blurRad="76200" dist="50800" dir="5400000" algn="tl" rotWithShape="0">
                    <a:srgbClr val="000000">
                      <a:alpha val="65000"/>
                    </a:srgbClr>
                  </a:outerShdw>
                </a:effectLst>
                <a:latin typeface="Californian FB" pitchFamily="18" charset="0"/>
                <a:ea typeface="+mj-ea"/>
                <a:cs typeface="+mj-cs"/>
              </a:rPr>
              <a:t>SECTOR</a:t>
            </a:r>
          </a:p>
        </p:txBody>
      </p:sp>
      <p:sp>
        <p:nvSpPr>
          <p:cNvPr id="7" name="Rectangle 6"/>
          <p:cNvSpPr/>
          <p:nvPr/>
        </p:nvSpPr>
        <p:spPr>
          <a:xfrm>
            <a:off x="4238612" y="4572008"/>
            <a:ext cx="6072231" cy="1200329"/>
          </a:xfrm>
          <a:prstGeom prst="rect">
            <a:avLst/>
          </a:prstGeom>
        </p:spPr>
        <p:txBody>
          <a:bodyPr wrap="square">
            <a:spAutoFit/>
          </a:bodyPr>
          <a:lstStyle/>
          <a:p>
            <a:pPr algn="ctr">
              <a:defRPr/>
            </a:pPr>
            <a:r>
              <a:rPr lang="en-IN" altLang="en-US" sz="3600" b="1" dirty="0">
                <a:solidFill>
                  <a:schemeClr val="tx2">
                    <a:lumMod val="75000"/>
                  </a:schemeClr>
                </a:solidFill>
                <a:latin typeface="+mn-lt"/>
              </a:rPr>
              <a:t>By </a:t>
            </a:r>
            <a:r>
              <a:rPr lang="en-IN" altLang="en-US" sz="3600" b="1" dirty="0" err="1">
                <a:solidFill>
                  <a:schemeClr val="tx2">
                    <a:lumMod val="75000"/>
                  </a:schemeClr>
                </a:solidFill>
                <a:latin typeface="+mn-lt"/>
              </a:rPr>
              <a:t>Anand</a:t>
            </a:r>
            <a:r>
              <a:rPr lang="en-IN" altLang="en-US" sz="3600" b="1" dirty="0">
                <a:solidFill>
                  <a:schemeClr val="tx2">
                    <a:lumMod val="75000"/>
                  </a:schemeClr>
                </a:solidFill>
                <a:latin typeface="+mn-lt"/>
              </a:rPr>
              <a:t> A. Desai</a:t>
            </a:r>
            <a:br>
              <a:rPr lang="en-IN" altLang="en-US" sz="3600" b="1" dirty="0">
                <a:solidFill>
                  <a:schemeClr val="tx2">
                    <a:lumMod val="75000"/>
                  </a:schemeClr>
                </a:solidFill>
                <a:latin typeface="+mn-lt"/>
              </a:rPr>
            </a:br>
            <a:r>
              <a:rPr lang="en-IN" altLang="en-US" sz="3600" b="1" dirty="0">
                <a:solidFill>
                  <a:schemeClr val="tx2">
                    <a:lumMod val="75000"/>
                  </a:schemeClr>
                </a:solidFill>
                <a:latin typeface="+mn-lt"/>
              </a:rPr>
              <a:t>(Chartered Accountant)</a:t>
            </a:r>
            <a:endParaRPr lang="en-US" sz="3600" b="1" dirty="0">
              <a:solidFill>
                <a:schemeClr val="tx2">
                  <a:lumMod val="75000"/>
                </a:schemeClr>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1" name="object 3"/>
          <p:cNvGrpSpPr>
            <a:grpSpLocks/>
          </p:cNvGrpSpPr>
          <p:nvPr/>
        </p:nvGrpSpPr>
        <p:grpSpPr bwMode="auto">
          <a:xfrm>
            <a:off x="342937" y="1285860"/>
            <a:ext cx="11182351" cy="4357718"/>
            <a:chOff x="505383" y="1776729"/>
            <a:chExt cx="11181715" cy="3858260"/>
          </a:xfrm>
        </p:grpSpPr>
        <p:sp>
          <p:nvSpPr>
            <p:cNvPr id="17420" name="object 4"/>
            <p:cNvSpPr>
              <a:spLocks noChangeArrowheads="1"/>
            </p:cNvSpPr>
            <p:nvPr/>
          </p:nvSpPr>
          <p:spPr bwMode="auto">
            <a:xfrm>
              <a:off x="511733" y="1783092"/>
              <a:ext cx="11169015" cy="370840"/>
            </a:xfrm>
            <a:custGeom>
              <a:avLst/>
              <a:gdLst>
                <a:gd name="T0" fmla="*/ 1740281 w 11169015"/>
                <a:gd name="T1" fmla="*/ 0 h 370839"/>
                <a:gd name="T2" fmla="*/ 0 w 11169015"/>
                <a:gd name="T3" fmla="*/ 0 h 370839"/>
                <a:gd name="T4" fmla="*/ 0 w 11169015"/>
                <a:gd name="T5" fmla="*/ 370829 h 370839"/>
                <a:gd name="T6" fmla="*/ 1740281 w 11169015"/>
                <a:gd name="T7" fmla="*/ 370829 h 370839"/>
                <a:gd name="T8" fmla="*/ 1740281 w 11169015"/>
                <a:gd name="T9" fmla="*/ 0 h 370839"/>
                <a:gd name="T10" fmla="*/ 11168583 w 11169015"/>
                <a:gd name="T11" fmla="*/ 0 h 370839"/>
                <a:gd name="T12" fmla="*/ 6459804 w 11169015"/>
                <a:gd name="T13" fmla="*/ 0 h 370839"/>
                <a:gd name="T14" fmla="*/ 1740357 w 11169015"/>
                <a:gd name="T15" fmla="*/ 0 h 370839"/>
                <a:gd name="T16" fmla="*/ 1740357 w 11169015"/>
                <a:gd name="T17" fmla="*/ 370829 h 370839"/>
                <a:gd name="T18" fmla="*/ 6459804 w 11169015"/>
                <a:gd name="T19" fmla="*/ 370829 h 370839"/>
                <a:gd name="T20" fmla="*/ 11168583 w 11169015"/>
                <a:gd name="T21" fmla="*/ 370829 h 370839"/>
                <a:gd name="T22" fmla="*/ 11168583 w 11169015"/>
                <a:gd name="T23" fmla="*/ 0 h 3708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9015"/>
                <a:gd name="T37" fmla="*/ 0 h 370839"/>
                <a:gd name="T38" fmla="*/ 11169015 w 11169015"/>
                <a:gd name="T39" fmla="*/ 370839 h 3708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9015" h="370839">
                  <a:moveTo>
                    <a:pt x="1740281" y="0"/>
                  </a:moveTo>
                  <a:lnTo>
                    <a:pt x="0" y="0"/>
                  </a:lnTo>
                  <a:lnTo>
                    <a:pt x="0" y="370827"/>
                  </a:lnTo>
                  <a:lnTo>
                    <a:pt x="1740281" y="370827"/>
                  </a:lnTo>
                  <a:lnTo>
                    <a:pt x="1740281" y="0"/>
                  </a:lnTo>
                  <a:close/>
                </a:path>
                <a:path w="11169015" h="370839">
                  <a:moveTo>
                    <a:pt x="11168583" y="0"/>
                  </a:moveTo>
                  <a:lnTo>
                    <a:pt x="6459804" y="0"/>
                  </a:lnTo>
                  <a:lnTo>
                    <a:pt x="1740357" y="0"/>
                  </a:lnTo>
                  <a:lnTo>
                    <a:pt x="1740357" y="370827"/>
                  </a:lnTo>
                  <a:lnTo>
                    <a:pt x="6459804" y="370827"/>
                  </a:lnTo>
                  <a:lnTo>
                    <a:pt x="11168583" y="370827"/>
                  </a:lnTo>
                  <a:lnTo>
                    <a:pt x="11168583"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sp>
          <p:nvSpPr>
            <p:cNvPr id="17421" name="object 5"/>
            <p:cNvSpPr>
              <a:spLocks noChangeArrowheads="1"/>
            </p:cNvSpPr>
            <p:nvPr/>
          </p:nvSpPr>
          <p:spPr bwMode="auto">
            <a:xfrm>
              <a:off x="511733" y="2153919"/>
              <a:ext cx="11169015" cy="1737360"/>
            </a:xfrm>
            <a:custGeom>
              <a:avLst/>
              <a:gdLst>
                <a:gd name="T0" fmla="*/ 1740281 w 11169015"/>
                <a:gd name="T1" fmla="*/ 0 h 1737360"/>
                <a:gd name="T2" fmla="*/ 0 w 11169015"/>
                <a:gd name="T3" fmla="*/ 0 h 1737360"/>
                <a:gd name="T4" fmla="*/ 0 w 11169015"/>
                <a:gd name="T5" fmla="*/ 1737360 h 1737360"/>
                <a:gd name="T6" fmla="*/ 1740281 w 11169015"/>
                <a:gd name="T7" fmla="*/ 1737360 h 1737360"/>
                <a:gd name="T8" fmla="*/ 1740281 w 11169015"/>
                <a:gd name="T9" fmla="*/ 0 h 1737360"/>
                <a:gd name="T10" fmla="*/ 11168583 w 11169015"/>
                <a:gd name="T11" fmla="*/ 0 h 1737360"/>
                <a:gd name="T12" fmla="*/ 6459804 w 11169015"/>
                <a:gd name="T13" fmla="*/ 0 h 1737360"/>
                <a:gd name="T14" fmla="*/ 1740357 w 11169015"/>
                <a:gd name="T15" fmla="*/ 0 h 1737360"/>
                <a:gd name="T16" fmla="*/ 1740357 w 11169015"/>
                <a:gd name="T17" fmla="*/ 1737360 h 1737360"/>
                <a:gd name="T18" fmla="*/ 6459804 w 11169015"/>
                <a:gd name="T19" fmla="*/ 1737360 h 1737360"/>
                <a:gd name="T20" fmla="*/ 11168583 w 11169015"/>
                <a:gd name="T21" fmla="*/ 1737360 h 1737360"/>
                <a:gd name="T22" fmla="*/ 11168583 w 11169015"/>
                <a:gd name="T23" fmla="*/ 0 h 17373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9015"/>
                <a:gd name="T37" fmla="*/ 0 h 1737360"/>
                <a:gd name="T38" fmla="*/ 11169015 w 11169015"/>
                <a:gd name="T39" fmla="*/ 1737360 h 17373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9015" h="1737360">
                  <a:moveTo>
                    <a:pt x="1740281" y="0"/>
                  </a:moveTo>
                  <a:lnTo>
                    <a:pt x="0" y="0"/>
                  </a:lnTo>
                  <a:lnTo>
                    <a:pt x="0" y="1737360"/>
                  </a:lnTo>
                  <a:lnTo>
                    <a:pt x="1740281" y="1737360"/>
                  </a:lnTo>
                  <a:lnTo>
                    <a:pt x="1740281" y="0"/>
                  </a:lnTo>
                  <a:close/>
                </a:path>
                <a:path w="11169015" h="1737360">
                  <a:moveTo>
                    <a:pt x="11168583" y="0"/>
                  </a:moveTo>
                  <a:lnTo>
                    <a:pt x="6459804" y="0"/>
                  </a:lnTo>
                  <a:lnTo>
                    <a:pt x="1740357" y="0"/>
                  </a:lnTo>
                  <a:lnTo>
                    <a:pt x="1740357" y="1737360"/>
                  </a:lnTo>
                  <a:lnTo>
                    <a:pt x="6459804" y="1737360"/>
                  </a:lnTo>
                  <a:lnTo>
                    <a:pt x="11168583" y="1737360"/>
                  </a:lnTo>
                  <a:lnTo>
                    <a:pt x="11168583"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sp>
          <p:nvSpPr>
            <p:cNvPr id="17422" name="object 6"/>
            <p:cNvSpPr>
              <a:spLocks noChangeArrowheads="1"/>
            </p:cNvSpPr>
            <p:nvPr/>
          </p:nvSpPr>
          <p:spPr bwMode="auto">
            <a:xfrm>
              <a:off x="511733" y="3891216"/>
              <a:ext cx="11169015" cy="1737360"/>
            </a:xfrm>
            <a:custGeom>
              <a:avLst/>
              <a:gdLst>
                <a:gd name="T0" fmla="*/ 1740281 w 11169015"/>
                <a:gd name="T1" fmla="*/ 0 h 1737360"/>
                <a:gd name="T2" fmla="*/ 0 w 11169015"/>
                <a:gd name="T3" fmla="*/ 0 h 1737360"/>
                <a:gd name="T4" fmla="*/ 0 w 11169015"/>
                <a:gd name="T5" fmla="*/ 1737360 h 1737360"/>
                <a:gd name="T6" fmla="*/ 1740281 w 11169015"/>
                <a:gd name="T7" fmla="*/ 1737360 h 1737360"/>
                <a:gd name="T8" fmla="*/ 1740281 w 11169015"/>
                <a:gd name="T9" fmla="*/ 0 h 1737360"/>
                <a:gd name="T10" fmla="*/ 11168583 w 11169015"/>
                <a:gd name="T11" fmla="*/ 0 h 1737360"/>
                <a:gd name="T12" fmla="*/ 6459804 w 11169015"/>
                <a:gd name="T13" fmla="*/ 0 h 1737360"/>
                <a:gd name="T14" fmla="*/ 1740357 w 11169015"/>
                <a:gd name="T15" fmla="*/ 0 h 1737360"/>
                <a:gd name="T16" fmla="*/ 1740357 w 11169015"/>
                <a:gd name="T17" fmla="*/ 1737360 h 1737360"/>
                <a:gd name="T18" fmla="*/ 6459804 w 11169015"/>
                <a:gd name="T19" fmla="*/ 1737360 h 1737360"/>
                <a:gd name="T20" fmla="*/ 11168583 w 11169015"/>
                <a:gd name="T21" fmla="*/ 1737360 h 1737360"/>
                <a:gd name="T22" fmla="*/ 11168583 w 11169015"/>
                <a:gd name="T23" fmla="*/ 0 h 17373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9015"/>
                <a:gd name="T37" fmla="*/ 0 h 1737360"/>
                <a:gd name="T38" fmla="*/ 11169015 w 11169015"/>
                <a:gd name="T39" fmla="*/ 1737360 h 17373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9015" h="1737360">
                  <a:moveTo>
                    <a:pt x="1740281" y="0"/>
                  </a:moveTo>
                  <a:lnTo>
                    <a:pt x="0" y="0"/>
                  </a:lnTo>
                  <a:lnTo>
                    <a:pt x="0" y="1737360"/>
                  </a:lnTo>
                  <a:lnTo>
                    <a:pt x="1740281" y="1737360"/>
                  </a:lnTo>
                  <a:lnTo>
                    <a:pt x="1740281" y="0"/>
                  </a:lnTo>
                  <a:close/>
                </a:path>
                <a:path w="11169015" h="1737360">
                  <a:moveTo>
                    <a:pt x="11168583" y="0"/>
                  </a:moveTo>
                  <a:lnTo>
                    <a:pt x="6459804" y="0"/>
                  </a:lnTo>
                  <a:lnTo>
                    <a:pt x="1740357" y="0"/>
                  </a:lnTo>
                  <a:lnTo>
                    <a:pt x="1740357" y="1737360"/>
                  </a:lnTo>
                  <a:lnTo>
                    <a:pt x="6459804" y="1737360"/>
                  </a:lnTo>
                  <a:lnTo>
                    <a:pt x="11168583" y="1737360"/>
                  </a:lnTo>
                  <a:lnTo>
                    <a:pt x="11168583"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sp>
          <p:nvSpPr>
            <p:cNvPr id="17423" name="object 7"/>
            <p:cNvSpPr>
              <a:spLocks noChangeArrowheads="1"/>
            </p:cNvSpPr>
            <p:nvPr/>
          </p:nvSpPr>
          <p:spPr bwMode="auto">
            <a:xfrm>
              <a:off x="2252090" y="1776729"/>
              <a:ext cx="4719955" cy="3858260"/>
            </a:xfrm>
            <a:custGeom>
              <a:avLst/>
              <a:gdLst>
                <a:gd name="T0" fmla="*/ 0 w 4719955"/>
                <a:gd name="T1" fmla="*/ 0 h 3858260"/>
                <a:gd name="T2" fmla="*/ 0 w 4719955"/>
                <a:gd name="T3" fmla="*/ 3858196 h 3858260"/>
                <a:gd name="T4" fmla="*/ 4719447 w 4719955"/>
                <a:gd name="T5" fmla="*/ 0 h 3858260"/>
                <a:gd name="T6" fmla="*/ 4719447 w 4719955"/>
                <a:gd name="T7" fmla="*/ 3858196 h 3858260"/>
                <a:gd name="T8" fmla="*/ 0 60000 65536"/>
                <a:gd name="T9" fmla="*/ 0 60000 65536"/>
                <a:gd name="T10" fmla="*/ 0 60000 65536"/>
                <a:gd name="T11" fmla="*/ 0 60000 65536"/>
                <a:gd name="T12" fmla="*/ 0 w 4719955"/>
                <a:gd name="T13" fmla="*/ 0 h 3858260"/>
                <a:gd name="T14" fmla="*/ 4719955 w 4719955"/>
                <a:gd name="T15" fmla="*/ 3858260 h 3858260"/>
              </a:gdLst>
              <a:ahLst/>
              <a:cxnLst>
                <a:cxn ang="T8">
                  <a:pos x="T0" y="T1"/>
                </a:cxn>
                <a:cxn ang="T9">
                  <a:pos x="T2" y="T3"/>
                </a:cxn>
                <a:cxn ang="T10">
                  <a:pos x="T4" y="T5"/>
                </a:cxn>
                <a:cxn ang="T11">
                  <a:pos x="T6" y="T7"/>
                </a:cxn>
              </a:cxnLst>
              <a:rect l="T12" t="T13" r="T14" b="T15"/>
              <a:pathLst>
                <a:path w="4719955" h="3858260">
                  <a:moveTo>
                    <a:pt x="0" y="0"/>
                  </a:moveTo>
                  <a:lnTo>
                    <a:pt x="0" y="3858196"/>
                  </a:lnTo>
                </a:path>
                <a:path w="4719955" h="3858260">
                  <a:moveTo>
                    <a:pt x="4719447" y="0"/>
                  </a:moveTo>
                  <a:lnTo>
                    <a:pt x="4719447" y="3858196"/>
                  </a:lnTo>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sp>
          <p:nvSpPr>
            <p:cNvPr id="17424" name="object 8"/>
            <p:cNvSpPr>
              <a:spLocks noChangeArrowheads="1"/>
            </p:cNvSpPr>
            <p:nvPr/>
          </p:nvSpPr>
          <p:spPr bwMode="auto">
            <a:xfrm>
              <a:off x="505383" y="2153919"/>
              <a:ext cx="11181715" cy="0"/>
            </a:xfrm>
            <a:custGeom>
              <a:avLst/>
              <a:gdLst>
                <a:gd name="T0" fmla="*/ 0 w 11181715"/>
                <a:gd name="T1" fmla="*/ 11181283 w 11181715"/>
                <a:gd name="T2" fmla="*/ 0 60000 65536"/>
                <a:gd name="T3" fmla="*/ 0 60000 65536"/>
                <a:gd name="T4" fmla="*/ 0 w 11181715"/>
                <a:gd name="T5" fmla="*/ 11181715 w 11181715"/>
              </a:gdLst>
              <a:ahLst/>
              <a:cxnLst>
                <a:cxn ang="T2">
                  <a:pos x="T0" y="0"/>
                </a:cxn>
                <a:cxn ang="T3">
                  <a:pos x="T1" y="0"/>
                </a:cxn>
              </a:cxnLst>
              <a:rect l="T4" t="0" r="T5" b="0"/>
              <a:pathLst>
                <a:path w="11181715">
                  <a:moveTo>
                    <a:pt x="0" y="0"/>
                  </a:moveTo>
                  <a:lnTo>
                    <a:pt x="11181283" y="0"/>
                  </a:lnTo>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sp>
          <p:nvSpPr>
            <p:cNvPr id="17425" name="object 9"/>
            <p:cNvSpPr>
              <a:spLocks noChangeArrowheads="1"/>
            </p:cNvSpPr>
            <p:nvPr/>
          </p:nvSpPr>
          <p:spPr bwMode="auto">
            <a:xfrm>
              <a:off x="505383" y="1776729"/>
              <a:ext cx="11181715" cy="3858260"/>
            </a:xfrm>
            <a:custGeom>
              <a:avLst/>
              <a:gdLst>
                <a:gd name="T0" fmla="*/ 0 w 11181715"/>
                <a:gd name="T1" fmla="*/ 2114550 h 3858260"/>
                <a:gd name="T2" fmla="*/ 11181283 w 11181715"/>
                <a:gd name="T3" fmla="*/ 2114550 h 3858260"/>
                <a:gd name="T4" fmla="*/ 6350 w 11181715"/>
                <a:gd name="T5" fmla="*/ 0 h 3858260"/>
                <a:gd name="T6" fmla="*/ 6350 w 11181715"/>
                <a:gd name="T7" fmla="*/ 3858196 h 3858260"/>
                <a:gd name="T8" fmla="*/ 11174933 w 11181715"/>
                <a:gd name="T9" fmla="*/ 0 h 3858260"/>
                <a:gd name="T10" fmla="*/ 11174933 w 11181715"/>
                <a:gd name="T11" fmla="*/ 3858196 h 3858260"/>
                <a:gd name="T12" fmla="*/ 0 w 11181715"/>
                <a:gd name="T13" fmla="*/ 6350 h 3858260"/>
                <a:gd name="T14" fmla="*/ 11181283 w 11181715"/>
                <a:gd name="T15" fmla="*/ 6350 h 3858260"/>
                <a:gd name="T16" fmla="*/ 0 w 11181715"/>
                <a:gd name="T17" fmla="*/ 3851846 h 3858260"/>
                <a:gd name="T18" fmla="*/ 11181283 w 11181715"/>
                <a:gd name="T19" fmla="*/ 3851846 h 38582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181715"/>
                <a:gd name="T31" fmla="*/ 0 h 3858260"/>
                <a:gd name="T32" fmla="*/ 11181715 w 11181715"/>
                <a:gd name="T33" fmla="*/ 3858260 h 38582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181715" h="3858260">
                  <a:moveTo>
                    <a:pt x="0" y="2114550"/>
                  </a:moveTo>
                  <a:lnTo>
                    <a:pt x="11181283" y="2114550"/>
                  </a:lnTo>
                </a:path>
                <a:path w="11181715" h="3858260">
                  <a:moveTo>
                    <a:pt x="6350" y="0"/>
                  </a:moveTo>
                  <a:lnTo>
                    <a:pt x="6350" y="3858196"/>
                  </a:lnTo>
                </a:path>
                <a:path w="11181715" h="3858260">
                  <a:moveTo>
                    <a:pt x="11174933" y="0"/>
                  </a:moveTo>
                  <a:lnTo>
                    <a:pt x="11174933" y="3858196"/>
                  </a:lnTo>
                </a:path>
                <a:path w="11181715" h="3858260">
                  <a:moveTo>
                    <a:pt x="0" y="6350"/>
                  </a:moveTo>
                  <a:lnTo>
                    <a:pt x="11181283" y="6350"/>
                  </a:lnTo>
                </a:path>
                <a:path w="11181715" h="3858260">
                  <a:moveTo>
                    <a:pt x="0" y="3851846"/>
                  </a:moveTo>
                  <a:lnTo>
                    <a:pt x="11181283" y="3851846"/>
                  </a:lnTo>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ln w="9525">
                  <a:solidFill>
                    <a:schemeClr val="tx1"/>
                  </a:solidFill>
                </a:ln>
                <a:solidFill>
                  <a:schemeClr val="tx1"/>
                </a:solidFill>
              </a:endParaRPr>
            </a:p>
          </p:txBody>
        </p:sp>
      </p:grpSp>
      <p:sp>
        <p:nvSpPr>
          <p:cNvPr id="10" name="object 10"/>
          <p:cNvSpPr txBox="1"/>
          <p:nvPr/>
        </p:nvSpPr>
        <p:spPr>
          <a:xfrm>
            <a:off x="428662" y="1462073"/>
            <a:ext cx="635000" cy="289823"/>
          </a:xfrm>
          <a:prstGeom prst="rect">
            <a:avLst/>
          </a:prstGeom>
        </p:spPr>
        <p:txBody>
          <a:bodyPr lIns="0" tIns="12700" rIns="0" bIns="0">
            <a:spAutoFit/>
          </a:bodyPr>
          <a:lstStyle/>
          <a:p>
            <a:pPr marL="12700" fontAlgn="auto">
              <a:spcBef>
                <a:spcPts val="100"/>
              </a:spcBef>
              <a:spcAft>
                <a:spcPts val="0"/>
              </a:spcAft>
              <a:defRPr/>
            </a:pPr>
            <a:r>
              <a:rPr b="1" spc="-5" dirty="0">
                <a:solidFill>
                  <a:schemeClr val="tx2"/>
                </a:solidFill>
                <a:latin typeface="+mn-lt"/>
                <a:cs typeface="Arial"/>
              </a:rPr>
              <a:t>B</a:t>
            </a:r>
            <a:r>
              <a:rPr b="1" spc="-15" dirty="0">
                <a:solidFill>
                  <a:schemeClr val="tx2"/>
                </a:solidFill>
                <a:latin typeface="+mn-lt"/>
                <a:cs typeface="Arial"/>
              </a:rPr>
              <a:t>a</a:t>
            </a:r>
            <a:r>
              <a:rPr b="1" spc="-5" dirty="0">
                <a:solidFill>
                  <a:schemeClr val="tx2"/>
                </a:solidFill>
                <a:latin typeface="+mn-lt"/>
                <a:cs typeface="Arial"/>
              </a:rPr>
              <a:t>sis</a:t>
            </a:r>
            <a:endParaRPr dirty="0">
              <a:solidFill>
                <a:schemeClr val="tx2"/>
              </a:solidFill>
              <a:latin typeface="+mn-lt"/>
              <a:cs typeface="Arial"/>
            </a:endParaRPr>
          </a:p>
        </p:txBody>
      </p:sp>
      <p:sp>
        <p:nvSpPr>
          <p:cNvPr id="11" name="object 11"/>
          <p:cNvSpPr txBox="1"/>
          <p:nvPr/>
        </p:nvSpPr>
        <p:spPr>
          <a:xfrm>
            <a:off x="2168562" y="1462073"/>
            <a:ext cx="1279525" cy="289823"/>
          </a:xfrm>
          <a:prstGeom prst="rect">
            <a:avLst/>
          </a:prstGeom>
        </p:spPr>
        <p:txBody>
          <a:bodyPr lIns="0" tIns="12700" rIns="0" bIns="0">
            <a:spAutoFit/>
          </a:bodyPr>
          <a:lstStyle/>
          <a:p>
            <a:pPr marL="12700" fontAlgn="auto">
              <a:spcBef>
                <a:spcPts val="100"/>
              </a:spcBef>
              <a:spcAft>
                <a:spcPts val="0"/>
              </a:spcAft>
              <a:defRPr/>
            </a:pPr>
            <a:r>
              <a:rPr b="1" spc="-10" dirty="0">
                <a:solidFill>
                  <a:schemeClr val="tx2"/>
                </a:solidFill>
                <a:latin typeface="+mn-lt"/>
                <a:cs typeface="Arial"/>
              </a:rPr>
              <a:t>Service</a:t>
            </a:r>
            <a:r>
              <a:rPr b="1" spc="-25" dirty="0">
                <a:solidFill>
                  <a:schemeClr val="tx2"/>
                </a:solidFill>
                <a:latin typeface="+mn-lt"/>
                <a:cs typeface="Arial"/>
              </a:rPr>
              <a:t> </a:t>
            </a:r>
            <a:r>
              <a:rPr b="1" spc="-45" dirty="0">
                <a:solidFill>
                  <a:schemeClr val="tx2"/>
                </a:solidFill>
                <a:latin typeface="+mn-lt"/>
                <a:cs typeface="Arial"/>
              </a:rPr>
              <a:t>Tax</a:t>
            </a:r>
            <a:endParaRPr dirty="0">
              <a:solidFill>
                <a:schemeClr val="tx2"/>
              </a:solidFill>
              <a:latin typeface="+mn-lt"/>
              <a:cs typeface="Arial"/>
            </a:endParaRPr>
          </a:p>
        </p:txBody>
      </p:sp>
      <p:sp>
        <p:nvSpPr>
          <p:cNvPr id="17414" name="object 12"/>
          <p:cNvSpPr txBox="1">
            <a:spLocks noChangeArrowheads="1"/>
          </p:cNvSpPr>
          <p:nvPr/>
        </p:nvSpPr>
        <p:spPr bwMode="auto">
          <a:xfrm>
            <a:off x="6889786" y="1462073"/>
            <a:ext cx="495300" cy="289823"/>
          </a:xfrm>
          <a:prstGeom prst="rect">
            <a:avLst/>
          </a:prstGeom>
          <a:noFill/>
          <a:ln w="9525">
            <a:noFill/>
            <a:miter lim="800000"/>
            <a:headEnd/>
            <a:tailEnd/>
          </a:ln>
        </p:spPr>
        <p:txBody>
          <a:bodyPr lIns="0" tIns="12700" rIns="0" bIns="0">
            <a:spAutoFit/>
          </a:bodyPr>
          <a:lstStyle/>
          <a:p>
            <a:pPr marL="12700">
              <a:spcBef>
                <a:spcPts val="100"/>
              </a:spcBef>
            </a:pPr>
            <a:r>
              <a:rPr lang="en-US" b="1" dirty="0">
                <a:solidFill>
                  <a:schemeClr val="tx2"/>
                </a:solidFill>
                <a:latin typeface="+mn-lt"/>
              </a:rPr>
              <a:t>GST</a:t>
            </a:r>
            <a:endParaRPr lang="en-US" dirty="0">
              <a:solidFill>
                <a:schemeClr val="tx2"/>
              </a:solidFill>
              <a:latin typeface="+mn-lt"/>
            </a:endParaRPr>
          </a:p>
        </p:txBody>
      </p:sp>
      <p:sp>
        <p:nvSpPr>
          <p:cNvPr id="17415" name="object 13"/>
          <p:cNvSpPr txBox="1">
            <a:spLocks noChangeArrowheads="1"/>
          </p:cNvSpPr>
          <p:nvPr/>
        </p:nvSpPr>
        <p:spPr bwMode="auto">
          <a:xfrm>
            <a:off x="428662" y="1833548"/>
            <a:ext cx="1371600" cy="843821"/>
          </a:xfrm>
          <a:prstGeom prst="rect">
            <a:avLst/>
          </a:prstGeom>
          <a:noFill/>
          <a:ln w="9525">
            <a:noFill/>
            <a:miter lim="800000"/>
            <a:headEnd/>
            <a:tailEnd/>
          </a:ln>
        </p:spPr>
        <p:txBody>
          <a:bodyPr lIns="0" tIns="12700" rIns="0" bIns="0">
            <a:spAutoFit/>
          </a:bodyPr>
          <a:lstStyle/>
          <a:p>
            <a:pPr marL="12700">
              <a:spcBef>
                <a:spcPts val="100"/>
              </a:spcBef>
            </a:pPr>
            <a:r>
              <a:rPr lang="en-US" dirty="0">
                <a:solidFill>
                  <a:schemeClr val="tx2"/>
                </a:solidFill>
                <a:latin typeface="+mn-lt"/>
                <a:ea typeface="Arial MT"/>
                <a:cs typeface="Arial MT"/>
              </a:rPr>
              <a:t>General Rule  for domestic  supply</a:t>
            </a:r>
          </a:p>
        </p:txBody>
      </p:sp>
      <p:sp>
        <p:nvSpPr>
          <p:cNvPr id="17416" name="object 14"/>
          <p:cNvSpPr txBox="1">
            <a:spLocks noChangeArrowheads="1"/>
          </p:cNvSpPr>
          <p:nvPr/>
        </p:nvSpPr>
        <p:spPr bwMode="auto">
          <a:xfrm>
            <a:off x="2168561" y="1833549"/>
            <a:ext cx="4389439" cy="1397819"/>
          </a:xfrm>
          <a:prstGeom prst="rect">
            <a:avLst/>
          </a:prstGeom>
          <a:noFill/>
          <a:ln w="9525">
            <a:noFill/>
            <a:miter lim="800000"/>
            <a:headEnd/>
            <a:tailEnd/>
          </a:ln>
        </p:spPr>
        <p:txBody>
          <a:bodyPr lIns="0" tIns="12700" rIns="0" bIns="0">
            <a:spAutoFit/>
          </a:bodyPr>
          <a:lstStyle/>
          <a:p>
            <a:pPr marL="12700">
              <a:spcBef>
                <a:spcPts val="100"/>
              </a:spcBef>
            </a:pPr>
            <a:r>
              <a:rPr lang="en-US" dirty="0">
                <a:solidFill>
                  <a:schemeClr val="tx2"/>
                </a:solidFill>
                <a:latin typeface="+mn-lt"/>
                <a:ea typeface="Arial MT"/>
                <a:cs typeface="Arial MT"/>
              </a:rPr>
              <a:t>location of service receiver (if not available,  then location of service provider).</a:t>
            </a:r>
          </a:p>
          <a:p>
            <a:pPr marL="12700"/>
            <a:r>
              <a:rPr lang="en-US" dirty="0">
                <a:solidFill>
                  <a:schemeClr val="tx2"/>
                </a:solidFill>
                <a:latin typeface="+mn-lt"/>
                <a:ea typeface="Arial MT"/>
                <a:cs typeface="Arial MT"/>
              </a:rPr>
              <a:t>Further, some other specified services had  their place of provision of service under  Place of Provision of Service Rules, 2012</a:t>
            </a:r>
          </a:p>
        </p:txBody>
      </p:sp>
      <p:sp>
        <p:nvSpPr>
          <p:cNvPr id="17417" name="object 15"/>
          <p:cNvSpPr txBox="1">
            <a:spLocks noChangeArrowheads="1"/>
          </p:cNvSpPr>
          <p:nvPr/>
        </p:nvSpPr>
        <p:spPr bwMode="auto">
          <a:xfrm>
            <a:off x="452398" y="4013939"/>
            <a:ext cx="2082800" cy="843821"/>
          </a:xfrm>
          <a:prstGeom prst="rect">
            <a:avLst/>
          </a:prstGeom>
          <a:noFill/>
          <a:ln w="9525">
            <a:noFill/>
            <a:miter lim="800000"/>
            <a:headEnd/>
            <a:tailEnd/>
          </a:ln>
        </p:spPr>
        <p:txBody>
          <a:bodyPr lIns="0" tIns="12700" rIns="0" bIns="0">
            <a:spAutoFit/>
          </a:bodyPr>
          <a:lstStyle/>
          <a:p>
            <a:pPr marL="12700">
              <a:spcBef>
                <a:spcPts val="100"/>
              </a:spcBef>
              <a:tabLst>
                <a:tab pos="1752600" algn="l"/>
              </a:tabLst>
            </a:pPr>
            <a:r>
              <a:rPr lang="en-US" dirty="0">
                <a:solidFill>
                  <a:schemeClr val="tx2"/>
                </a:solidFill>
                <a:latin typeface="+mn-lt"/>
                <a:ea typeface="Arial MT"/>
                <a:cs typeface="Arial MT"/>
              </a:rPr>
              <a:t>General Rule	NA  for Cross</a:t>
            </a:r>
          </a:p>
          <a:p>
            <a:pPr marL="12700">
              <a:tabLst>
                <a:tab pos="1752600" algn="l"/>
              </a:tabLst>
            </a:pPr>
            <a:r>
              <a:rPr lang="en-US" dirty="0">
                <a:solidFill>
                  <a:schemeClr val="tx2"/>
                </a:solidFill>
                <a:latin typeface="+mn-lt"/>
                <a:ea typeface="Arial MT"/>
                <a:cs typeface="Arial MT"/>
              </a:rPr>
              <a:t>Border Supply</a:t>
            </a:r>
          </a:p>
        </p:txBody>
      </p:sp>
      <p:sp>
        <p:nvSpPr>
          <p:cNvPr id="17418" name="object 16"/>
          <p:cNvSpPr txBox="1">
            <a:spLocks noChangeArrowheads="1"/>
          </p:cNvSpPr>
          <p:nvPr/>
        </p:nvSpPr>
        <p:spPr bwMode="auto">
          <a:xfrm>
            <a:off x="6889787" y="1833549"/>
            <a:ext cx="4551363" cy="3426579"/>
          </a:xfrm>
          <a:prstGeom prst="rect">
            <a:avLst/>
          </a:prstGeom>
          <a:noFill/>
          <a:ln w="9525">
            <a:noFill/>
            <a:miter lim="800000"/>
            <a:headEnd/>
            <a:tailEnd/>
          </a:ln>
        </p:spPr>
        <p:txBody>
          <a:bodyPr lIns="0" tIns="12700" rIns="0" bIns="0">
            <a:spAutoFit/>
          </a:bodyPr>
          <a:lstStyle/>
          <a:p>
            <a:pPr marL="12700" algn="just">
              <a:spcBef>
                <a:spcPts val="100"/>
              </a:spcBef>
              <a:buSzPct val="94000"/>
              <a:buFontTx/>
              <a:buAutoNum type="alphaLcParenBoth"/>
              <a:tabLst>
                <a:tab pos="292100" algn="l"/>
              </a:tabLst>
            </a:pPr>
            <a:r>
              <a:rPr lang="en-US" dirty="0">
                <a:solidFill>
                  <a:schemeClr val="tx2"/>
                </a:solidFill>
                <a:latin typeface="+mn-lt"/>
                <a:ea typeface="Arial MT"/>
                <a:cs typeface="Arial MT"/>
              </a:rPr>
              <a:t>For B2B transactions, location of such  registered persons;</a:t>
            </a:r>
          </a:p>
          <a:p>
            <a:pPr marL="12700" algn="just">
              <a:buSzPct val="94000"/>
              <a:buFontTx/>
              <a:buAutoNum type="alphaLcParenBoth"/>
              <a:tabLst>
                <a:tab pos="292100" algn="l"/>
              </a:tabLst>
            </a:pPr>
            <a:r>
              <a:rPr lang="en-US" dirty="0">
                <a:solidFill>
                  <a:schemeClr val="tx2"/>
                </a:solidFill>
                <a:latin typeface="+mn-lt"/>
                <a:ea typeface="Arial MT"/>
                <a:cs typeface="Arial MT"/>
              </a:rPr>
              <a:t>For B2C transactions, location of the  recipient where the address on record  exists, otherwise location of the supplier of  services</a:t>
            </a:r>
            <a:r>
              <a:rPr lang="en-US" dirty="0" smtClean="0">
                <a:solidFill>
                  <a:schemeClr val="tx2"/>
                </a:solidFill>
                <a:latin typeface="+mn-lt"/>
                <a:ea typeface="Arial MT"/>
                <a:cs typeface="Arial MT"/>
              </a:rPr>
              <a:t>.</a:t>
            </a:r>
          </a:p>
          <a:p>
            <a:pPr marL="12700" algn="just">
              <a:buSzPct val="94000"/>
              <a:buFontTx/>
              <a:buAutoNum type="alphaLcParenBoth"/>
              <a:tabLst>
                <a:tab pos="292100" algn="l"/>
              </a:tabLst>
            </a:pPr>
            <a:endParaRPr lang="en-US" dirty="0" smtClean="0">
              <a:solidFill>
                <a:schemeClr val="tx2"/>
              </a:solidFill>
              <a:latin typeface="+mn-lt"/>
              <a:ea typeface="Arial MT"/>
              <a:cs typeface="Arial MT"/>
            </a:endParaRPr>
          </a:p>
          <a:p>
            <a:pPr marL="12700" algn="just">
              <a:buSzPct val="94000"/>
              <a:tabLst>
                <a:tab pos="292100" algn="l"/>
              </a:tabLst>
            </a:pPr>
            <a:endParaRPr lang="en-US" dirty="0">
              <a:solidFill>
                <a:schemeClr val="tx2"/>
              </a:solidFill>
              <a:latin typeface="+mn-lt"/>
              <a:ea typeface="Arial MT"/>
              <a:cs typeface="Arial MT"/>
            </a:endParaRPr>
          </a:p>
          <a:p>
            <a:pPr marL="12700" algn="just">
              <a:spcBef>
                <a:spcPts val="725"/>
              </a:spcBef>
              <a:tabLst>
                <a:tab pos="292100" algn="l"/>
              </a:tabLst>
            </a:pPr>
            <a:r>
              <a:rPr lang="en-US" dirty="0">
                <a:solidFill>
                  <a:schemeClr val="tx2"/>
                </a:solidFill>
                <a:latin typeface="+mn-lt"/>
                <a:ea typeface="Arial MT"/>
                <a:cs typeface="Arial MT"/>
              </a:rPr>
              <a:t>Location of the recipient of service</a:t>
            </a:r>
          </a:p>
          <a:p>
            <a:pPr marL="12700" algn="just">
              <a:tabLst>
                <a:tab pos="292100" algn="l"/>
              </a:tabLst>
            </a:pPr>
            <a:r>
              <a:rPr lang="en-US" dirty="0">
                <a:solidFill>
                  <a:schemeClr val="tx2"/>
                </a:solidFill>
                <a:latin typeface="+mn-lt"/>
                <a:ea typeface="Arial MT"/>
                <a:cs typeface="Arial MT"/>
              </a:rPr>
              <a:t>If not available in the ordinary course of  business, then the location of the supplier of  </a:t>
            </a:r>
            <a:r>
              <a:rPr lang="en-US" dirty="0" smtClean="0">
                <a:solidFill>
                  <a:schemeClr val="tx2"/>
                </a:solidFill>
                <a:latin typeface="+mn-lt"/>
                <a:ea typeface="Arial MT"/>
                <a:cs typeface="Arial MT"/>
              </a:rPr>
              <a:t>service. This </a:t>
            </a:r>
            <a:r>
              <a:rPr lang="en-US" dirty="0">
                <a:solidFill>
                  <a:schemeClr val="tx2"/>
                </a:solidFill>
                <a:latin typeface="+mn-lt"/>
                <a:ea typeface="Arial MT"/>
                <a:cs typeface="Arial MT"/>
              </a:rPr>
              <a:t>is applicable for services other than 9  specified services.</a:t>
            </a:r>
          </a:p>
        </p:txBody>
      </p:sp>
      <p:sp>
        <p:nvSpPr>
          <p:cNvPr id="19"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smtClean="0">
                <a:solidFill>
                  <a:schemeClr val="bg1"/>
                </a:solidFill>
              </a:rPr>
              <a:t>Place of Provision Versus Place of Supply</a:t>
            </a:r>
            <a:endParaRPr lang="en-US" sz="3200" b="1" u="sng" dirty="0">
              <a:solidFill>
                <a:schemeClr val="bg1"/>
              </a:solidFill>
              <a:latin typeface="Trebuchet MS"/>
              <a:cs typeface="Trebuchet MS"/>
            </a:endParaRPr>
          </a:p>
        </p:txBody>
      </p:sp>
      <p:sp>
        <p:nvSpPr>
          <p:cNvPr id="8" name="Rectangle 7"/>
          <p:cNvSpPr/>
          <p:nvPr/>
        </p:nvSpPr>
        <p:spPr>
          <a:xfrm>
            <a:off x="11128244" y="5805264"/>
            <a:ext cx="312906" cy="369332"/>
          </a:xfrm>
          <a:prstGeom prst="rect">
            <a:avLst/>
          </a:prstGeom>
        </p:spPr>
        <p:txBody>
          <a:bodyPr wrap="none">
            <a:spAutoFit/>
          </a:bodyPr>
          <a:lstStyle/>
          <a:p>
            <a:fld id="{89315B1E-7F0D-48A7-A5A1-3ABDF427B298}" type="slidenum">
              <a:rPr lang="en-US"/>
              <a:pPr/>
              <a:t>10</a:t>
            </a:fld>
            <a:endParaRPr lang="en-IN" dirty="0"/>
          </a:p>
        </p:txBody>
      </p:sp>
      <p:sp>
        <p:nvSpPr>
          <p:cNvPr id="26"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27"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4210601809"/>
              </p:ext>
            </p:extLst>
          </p:nvPr>
        </p:nvGraphicFramePr>
        <p:xfrm>
          <a:off x="452398" y="1357298"/>
          <a:ext cx="11029950" cy="4087177"/>
        </p:xfrm>
        <a:graphic>
          <a:graphicData uri="http://schemas.openxmlformats.org/drawingml/2006/table">
            <a:tbl>
              <a:tblPr>
                <a:tableStyleId>{BC89EF96-8CEA-46FF-86C4-4CE0E7609802}</a:tableStyleId>
              </a:tblPr>
              <a:tblGrid>
                <a:gridCol w="5571594"/>
                <a:gridCol w="5458356"/>
              </a:tblGrid>
              <a:tr h="806450">
                <a:tc>
                  <a:txBody>
                    <a:bodyPr/>
                    <a:lstStyle/>
                    <a:p>
                      <a:pPr marL="952500" marR="0" lvl="0" indent="-679450" algn="l" defTabSz="914400" rtl="0" eaLnBrk="1" fontAlgn="base" latinLnBrk="0" hangingPunct="1">
                        <a:lnSpc>
                          <a:spcPct val="150000"/>
                        </a:lnSpc>
                        <a:spcBef>
                          <a:spcPts val="313"/>
                        </a:spcBef>
                        <a:spcAft>
                          <a:spcPct val="0"/>
                        </a:spcAft>
                        <a:buClrTx/>
                        <a:buSzTx/>
                        <a:buFontTx/>
                        <a:buNone/>
                        <a:tabLst/>
                      </a:pPr>
                      <a:r>
                        <a:rPr kumimoji="0" lang="en-US" sz="1800" b="1" u="none" strike="noStrike" cap="none" normalizeH="0" baseline="0" dirty="0" smtClean="0">
                          <a:ln>
                            <a:noFill/>
                          </a:ln>
                          <a:solidFill>
                            <a:schemeClr val="tx2"/>
                          </a:solidFill>
                          <a:effectLst/>
                        </a:rPr>
                        <a:t>Where the location of the banks or location of  the recipient of service is in India</a:t>
                      </a:r>
                      <a:endParaRPr kumimoji="0" lang="en-US" sz="1800" b="1" i="0" u="none" strike="noStrike" cap="none" normalizeH="0" baseline="0" dirty="0" smtClean="0">
                        <a:ln>
                          <a:noFill/>
                        </a:ln>
                        <a:solidFill>
                          <a:schemeClr val="tx2"/>
                        </a:solidFill>
                        <a:effectLst/>
                        <a:latin typeface="Arial" pitchFamily="34" charset="0"/>
                        <a:cs typeface="Arial" pitchFamily="34" charset="0"/>
                      </a:endParaRPr>
                    </a:p>
                  </a:txBody>
                  <a:tcPr marL="0" marR="0" marT="40005" marB="0" horzOverflow="overflow"/>
                </a:tc>
                <a:tc>
                  <a:txBody>
                    <a:bodyPr/>
                    <a:lstStyle/>
                    <a:p>
                      <a:pPr marL="647700" marR="0" lvl="0" indent="-374650" algn="l" defTabSz="914400" rtl="0" eaLnBrk="1" fontAlgn="base" latinLnBrk="0" hangingPunct="1">
                        <a:lnSpc>
                          <a:spcPct val="150000"/>
                        </a:lnSpc>
                        <a:spcBef>
                          <a:spcPts val="313"/>
                        </a:spcBef>
                        <a:spcAft>
                          <a:spcPct val="0"/>
                        </a:spcAft>
                        <a:buClrTx/>
                        <a:buSzTx/>
                        <a:buFontTx/>
                        <a:buNone/>
                        <a:tabLst/>
                      </a:pPr>
                      <a:r>
                        <a:rPr kumimoji="0" lang="en-US" sz="1800" b="1" u="none" strike="noStrike" cap="none" normalizeH="0" baseline="0" dirty="0" smtClean="0">
                          <a:ln>
                            <a:noFill/>
                          </a:ln>
                          <a:solidFill>
                            <a:schemeClr val="tx2"/>
                          </a:solidFill>
                          <a:effectLst/>
                        </a:rPr>
                        <a:t>Where the location of the banks or location of  the recipient of service is outside India</a:t>
                      </a:r>
                      <a:endParaRPr kumimoji="0" lang="en-US" sz="1800" b="1" i="0" u="none" strike="noStrike" cap="none" normalizeH="0" baseline="0" dirty="0" smtClean="0">
                        <a:ln>
                          <a:noFill/>
                        </a:ln>
                        <a:solidFill>
                          <a:schemeClr val="tx2"/>
                        </a:solidFill>
                        <a:effectLst/>
                        <a:latin typeface="Arial" pitchFamily="34" charset="0"/>
                        <a:cs typeface="Arial" pitchFamily="34" charset="0"/>
                      </a:endParaRPr>
                    </a:p>
                  </a:txBody>
                  <a:tcPr marL="0" marR="0" marT="40005" marB="0" horzOverflow="overflow"/>
                </a:tc>
              </a:tr>
              <a:tr h="3224212">
                <a:tc>
                  <a:txBody>
                    <a:bodyPr/>
                    <a:lstStyle/>
                    <a:p>
                      <a:pPr marL="90488" marR="0" lvl="0" indent="0" algn="l" defTabSz="914400" rtl="0" eaLnBrk="1" fontAlgn="auto" latinLnBrk="0" hangingPunct="1">
                        <a:lnSpc>
                          <a:spcPct val="150000"/>
                        </a:lnSpc>
                        <a:spcBef>
                          <a:spcPts val="0"/>
                        </a:spcBef>
                        <a:spcAft>
                          <a:spcPts val="0"/>
                        </a:spcAft>
                        <a:buClrTx/>
                        <a:buSzTx/>
                        <a:buFontTx/>
                        <a:buNone/>
                        <a:tabLst/>
                        <a:defRPr/>
                      </a:pPr>
                      <a:r>
                        <a:rPr lang="en-US" kern="1200" dirty="0" smtClean="0">
                          <a:solidFill>
                            <a:schemeClr val="tx2"/>
                          </a:solidFill>
                          <a:latin typeface="Californian FB" pitchFamily="18" charset="0"/>
                          <a:ea typeface="+mn-ea"/>
                          <a:cs typeface="+mn-cs"/>
                        </a:rPr>
                        <a:t>As per Section 12(12) of the IGST Act, 2017, the  place of supply of banking and other financial  services, including stock broking services to any  person is the location of the recipient of services on  the records of the supplier of services. If the location  of recipient of services is not on the records of the  supplier, the place of supply is the location of the  supplier of services.</a:t>
                      </a:r>
                    </a:p>
                  </a:txBody>
                  <a:tcPr marL="0" marR="0" marT="40005" marB="0" horzOverflow="overflow"/>
                </a:tc>
                <a:tc>
                  <a:txBody>
                    <a:bodyPr/>
                    <a:lstStyle/>
                    <a:p>
                      <a:pPr marL="92075" marR="0" lvl="0" indent="0" algn="l" defTabSz="914400" rtl="0" eaLnBrk="1" fontAlgn="auto" latinLnBrk="0" hangingPunct="1">
                        <a:lnSpc>
                          <a:spcPct val="150000"/>
                        </a:lnSpc>
                        <a:spcBef>
                          <a:spcPts val="0"/>
                        </a:spcBef>
                        <a:spcAft>
                          <a:spcPts val="0"/>
                        </a:spcAft>
                        <a:buClrTx/>
                        <a:buSzTx/>
                        <a:buFontTx/>
                        <a:buNone/>
                        <a:tabLst/>
                        <a:defRPr/>
                      </a:pPr>
                      <a:r>
                        <a:rPr lang="en-US" kern="1200" dirty="0" smtClean="0">
                          <a:solidFill>
                            <a:schemeClr val="tx2"/>
                          </a:solidFill>
                          <a:latin typeface="Californian FB" pitchFamily="18" charset="0"/>
                          <a:ea typeface="+mn-ea"/>
                          <a:cs typeface="+mn-cs"/>
                        </a:rPr>
                        <a:t>The place of supply of the following services is the</a:t>
                      </a:r>
                    </a:p>
                    <a:p>
                      <a:pPr marL="92075" marR="0" lvl="0" indent="0" algn="l" defTabSz="914400" rtl="0" eaLnBrk="1" fontAlgn="auto" latinLnBrk="0" hangingPunct="1">
                        <a:lnSpc>
                          <a:spcPct val="150000"/>
                        </a:lnSpc>
                        <a:spcBef>
                          <a:spcPts val="0"/>
                        </a:spcBef>
                        <a:spcAft>
                          <a:spcPts val="0"/>
                        </a:spcAft>
                        <a:buClrTx/>
                        <a:buSzTx/>
                        <a:buFontTx/>
                        <a:buNone/>
                        <a:tabLst/>
                        <a:defRPr/>
                      </a:pPr>
                      <a:r>
                        <a:rPr lang="en-US" kern="1200" dirty="0" smtClean="0">
                          <a:solidFill>
                            <a:schemeClr val="tx2"/>
                          </a:solidFill>
                          <a:latin typeface="Californian FB" pitchFamily="18" charset="0"/>
                          <a:ea typeface="+mn-ea"/>
                          <a:cs typeface="+mn-cs"/>
                        </a:rPr>
                        <a:t>location of the supplier of services:</a:t>
                      </a:r>
                    </a:p>
                    <a:p>
                      <a:pPr marL="92075" marR="0" lvl="0" indent="0" algn="l" defTabSz="914400" rtl="0" eaLnBrk="1" fontAlgn="auto" latinLnBrk="0" hangingPunct="1">
                        <a:lnSpc>
                          <a:spcPct val="150000"/>
                        </a:lnSpc>
                        <a:spcBef>
                          <a:spcPts val="0"/>
                        </a:spcBef>
                        <a:spcAft>
                          <a:spcPts val="0"/>
                        </a:spcAft>
                        <a:buClrTx/>
                        <a:buSzTx/>
                        <a:buFontTx/>
                        <a:buNone/>
                        <a:tabLst/>
                        <a:defRPr/>
                      </a:pPr>
                      <a:endParaRPr lang="en-US" kern="1200" dirty="0" smtClean="0">
                        <a:solidFill>
                          <a:schemeClr val="tx2"/>
                        </a:solidFill>
                        <a:latin typeface="Californian FB" pitchFamily="18" charset="0"/>
                        <a:ea typeface="+mn-ea"/>
                        <a:cs typeface="+mn-cs"/>
                      </a:endParaRPr>
                    </a:p>
                    <a:p>
                      <a:pPr marL="92075" marR="0" lvl="0" indent="0" algn="l" defTabSz="914400" rtl="0" eaLnBrk="1" fontAlgn="auto" latinLnBrk="0" hangingPunct="1">
                        <a:lnSpc>
                          <a:spcPct val="150000"/>
                        </a:lnSpc>
                        <a:spcBef>
                          <a:spcPts val="0"/>
                        </a:spcBef>
                        <a:spcAft>
                          <a:spcPts val="0"/>
                        </a:spcAft>
                        <a:buClrTx/>
                        <a:buSzTx/>
                        <a:buFontTx/>
                        <a:buAutoNum type="alphaLcParenR"/>
                        <a:tabLst/>
                        <a:defRPr/>
                      </a:pPr>
                      <a:r>
                        <a:rPr lang="en-US" kern="1200" dirty="0" smtClean="0">
                          <a:solidFill>
                            <a:schemeClr val="tx2"/>
                          </a:solidFill>
                          <a:latin typeface="Californian FB" pitchFamily="18" charset="0"/>
                          <a:ea typeface="+mn-ea"/>
                          <a:cs typeface="+mn-cs"/>
                        </a:rPr>
                        <a:t>services supplied by a bank, or a financial  institution, or a non-banking financial company,  to account holders;</a:t>
                      </a:r>
                    </a:p>
                    <a:p>
                      <a:pPr marL="92075" marR="0" lvl="0" indent="0" algn="l" defTabSz="914400" rtl="0" eaLnBrk="1" fontAlgn="auto" latinLnBrk="0" hangingPunct="1">
                        <a:lnSpc>
                          <a:spcPct val="150000"/>
                        </a:lnSpc>
                        <a:spcBef>
                          <a:spcPts val="0"/>
                        </a:spcBef>
                        <a:spcAft>
                          <a:spcPts val="0"/>
                        </a:spcAft>
                        <a:buClrTx/>
                        <a:buSzTx/>
                        <a:buFontTx/>
                        <a:buAutoNum type="alphaLcParenR"/>
                        <a:tabLst/>
                        <a:defRPr/>
                      </a:pPr>
                      <a:endParaRPr lang="en-US" kern="1200" dirty="0" smtClean="0">
                        <a:solidFill>
                          <a:schemeClr val="tx2"/>
                        </a:solidFill>
                        <a:latin typeface="Californian FB" pitchFamily="18" charset="0"/>
                        <a:ea typeface="+mn-ea"/>
                        <a:cs typeface="+mn-cs"/>
                      </a:endParaRPr>
                    </a:p>
                    <a:p>
                      <a:pPr marL="92075" marR="0" lvl="0" indent="0" algn="l" defTabSz="914400" rtl="0" eaLnBrk="1" fontAlgn="auto" latinLnBrk="0" hangingPunct="1">
                        <a:lnSpc>
                          <a:spcPct val="150000"/>
                        </a:lnSpc>
                        <a:spcBef>
                          <a:spcPts val="0"/>
                        </a:spcBef>
                        <a:spcAft>
                          <a:spcPts val="0"/>
                        </a:spcAft>
                        <a:buClrTx/>
                        <a:buSzTx/>
                        <a:buFontTx/>
                        <a:buAutoNum type="alphaLcParenR"/>
                        <a:tabLst/>
                        <a:defRPr/>
                      </a:pPr>
                      <a:r>
                        <a:rPr lang="en-US" kern="1200" dirty="0" smtClean="0">
                          <a:solidFill>
                            <a:schemeClr val="tx2"/>
                          </a:solidFill>
                          <a:latin typeface="Californian FB" pitchFamily="18" charset="0"/>
                          <a:ea typeface="+mn-ea"/>
                          <a:cs typeface="+mn-cs"/>
                        </a:rPr>
                        <a:t>intermediary services;</a:t>
                      </a:r>
                    </a:p>
                  </a:txBody>
                  <a:tcPr marL="0" marR="0" marT="40005" marB="0" horzOverflow="overflow"/>
                </a:tc>
              </a:tr>
            </a:tbl>
          </a:graphicData>
        </a:graphic>
      </p:graphicFrame>
      <p:sp>
        <p:nvSpPr>
          <p:cNvPr id="5"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a:solidFill>
                  <a:schemeClr val="bg1"/>
                </a:solidFill>
              </a:rPr>
              <a:t/>
            </a:r>
            <a:br>
              <a:rPr lang="en-US" sz="3200" b="1" u="sng" dirty="0">
                <a:solidFill>
                  <a:schemeClr val="bg1"/>
                </a:solidFill>
              </a:rPr>
            </a:br>
            <a:r>
              <a:rPr lang="en-US" sz="3200" b="1" u="sng" dirty="0" smtClean="0">
                <a:solidFill>
                  <a:schemeClr val="bg1"/>
                </a:solidFill>
              </a:rPr>
              <a:t>Place of Supply for Banking Services </a:t>
            </a:r>
            <a:r>
              <a:rPr lang="en-US" sz="3200" b="1" u="sng" dirty="0">
                <a:solidFill>
                  <a:schemeClr val="bg1"/>
                </a:solidFill>
              </a:rPr>
              <a:t>- GST</a:t>
            </a:r>
            <a:endParaRPr lang="en-US" sz="3200" b="1" u="sng" dirty="0">
              <a:solidFill>
                <a:schemeClr val="bg1"/>
              </a:solidFill>
              <a:latin typeface="Trebuchet MS"/>
              <a:cs typeface="Trebuchet MS"/>
            </a:endParaRPr>
          </a:p>
        </p:txBody>
      </p:sp>
      <p:sp>
        <p:nvSpPr>
          <p:cNvPr id="10" name="Rectangle 9"/>
          <p:cNvSpPr/>
          <p:nvPr/>
        </p:nvSpPr>
        <p:spPr>
          <a:xfrm>
            <a:off x="11064552" y="5805264"/>
            <a:ext cx="312906" cy="369332"/>
          </a:xfrm>
          <a:prstGeom prst="rect">
            <a:avLst/>
          </a:prstGeom>
        </p:spPr>
        <p:txBody>
          <a:bodyPr wrap="none">
            <a:spAutoFit/>
          </a:bodyPr>
          <a:lstStyle/>
          <a:p>
            <a:fld id="{89315B1E-7F0D-48A7-A5A1-3ABDF427B298}" type="slidenum">
              <a:rPr lang="en-US"/>
              <a:pPr/>
              <a:t>11</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050" dirty="0">
                <a:solidFill>
                  <a:schemeClr val="tx2"/>
                </a:solidFill>
              </a:rPr>
              <a:t>6/5/202</a:t>
            </a:r>
            <a:r>
              <a:rPr lang="en-US" sz="1050" dirty="0" smtClean="0">
                <a:solidFill>
                  <a:schemeClr val="tx2"/>
                </a:solidFill>
              </a:rPr>
              <a:t>1</a:t>
            </a:r>
            <a:endParaRPr lang="en-US" sz="1050" dirty="0">
              <a:solidFill>
                <a:schemeClr val="tx2"/>
              </a:solidFill>
            </a:endParaRPr>
          </a:p>
        </p:txBody>
      </p:sp>
      <p:sp>
        <p:nvSpPr>
          <p:cNvPr id="15" name="Footer Placeholder 7"/>
          <p:cNvSpPr>
            <a:spLocks noGrp="1"/>
          </p:cNvSpPr>
          <p:nvPr>
            <p:ph type="ftr" sz="quarter" idx="4294967295"/>
          </p:nvPr>
        </p:nvSpPr>
        <p:spPr>
          <a:xfrm>
            <a:off x="4144964" y="6393135"/>
            <a:ext cx="3902075" cy="276225"/>
          </a:xfrm>
          <a:prstGeom prst="rect">
            <a:avLst/>
          </a:prstGeom>
        </p:spPr>
        <p:txBody>
          <a:bodyPr/>
          <a:lstStyle/>
          <a:p>
            <a:pPr>
              <a:defRPr/>
            </a:pPr>
            <a:r>
              <a:rPr lang="en-US" sz="1200" dirty="0">
                <a:solidFill>
                  <a:schemeClr val="tx2"/>
                </a:solidFill>
              </a:rPr>
              <a:t>Anand</a:t>
            </a:r>
            <a:r>
              <a:rPr lang="en-US" dirty="0" smtClean="0"/>
              <a:t> </a:t>
            </a:r>
            <a:r>
              <a:rPr lang="en-US" sz="1200" dirty="0">
                <a:solidFill>
                  <a:schemeClr val="tx2"/>
                </a:solidFill>
              </a:rPr>
              <a:t>Desai</a:t>
            </a:r>
            <a:r>
              <a:rPr lang="en-US" dirty="0" smtClean="0"/>
              <a:t> </a:t>
            </a:r>
            <a:r>
              <a:rPr lang="en-US" sz="1200" dirty="0">
                <a:solidFill>
                  <a:schemeClr val="tx2"/>
                </a:solidFill>
              </a:rPr>
              <a:t>&amp;</a:t>
            </a:r>
            <a:r>
              <a:rPr lang="en-US" dirty="0" smtClean="0"/>
              <a:t> </a:t>
            </a:r>
            <a:r>
              <a:rPr lang="en-US" sz="1200" dirty="0">
                <a:solidFill>
                  <a:schemeClr val="tx2"/>
                </a:solidFill>
              </a:rPr>
              <a:t>Associates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1758576950"/>
              </p:ext>
            </p:extLst>
          </p:nvPr>
        </p:nvGraphicFramePr>
        <p:xfrm>
          <a:off x="335360" y="928670"/>
          <a:ext cx="5465325" cy="4767580"/>
        </p:xfrm>
        <a:graphic>
          <a:graphicData uri="http://schemas.openxmlformats.org/drawingml/2006/table">
            <a:tbl>
              <a:tblPr>
                <a:tableStyleId>{69012ECD-51FC-41F1-AA8D-1B2483CD663E}</a:tableStyleId>
              </a:tblPr>
              <a:tblGrid>
                <a:gridCol w="5465325"/>
              </a:tblGrid>
              <a:tr h="831850">
                <a:tc>
                  <a:txBody>
                    <a:bodyPr/>
                    <a:lstStyle/>
                    <a:p>
                      <a:pPr marL="173038" marR="0" lvl="0" indent="0" algn="l" defTabSz="914400" rtl="0" eaLnBrk="1" fontAlgn="base" latinLnBrk="0" hangingPunct="1">
                        <a:lnSpc>
                          <a:spcPct val="100000"/>
                        </a:lnSpc>
                        <a:spcBef>
                          <a:spcPts val="600"/>
                        </a:spcBef>
                        <a:spcAft>
                          <a:spcPts val="0"/>
                        </a:spcAft>
                        <a:buClrTx/>
                        <a:buSzTx/>
                        <a:buFontTx/>
                        <a:buNone/>
                        <a:tabLst>
                          <a:tab pos="4376738" algn="l"/>
                        </a:tabLst>
                      </a:pPr>
                      <a:r>
                        <a:rPr kumimoji="0" lang="en-US" kern="1200" dirty="0" smtClean="0">
                          <a:solidFill>
                            <a:schemeClr val="tx2"/>
                          </a:solidFill>
                        </a:rPr>
                        <a:t>Charges for Issue of FIRC, DD,PO or Banker's  </a:t>
                      </a:r>
                      <a:r>
                        <a:rPr kumimoji="0" lang="en-US" kern="1200" dirty="0" err="1" smtClean="0">
                          <a:solidFill>
                            <a:schemeClr val="tx2"/>
                          </a:solidFill>
                        </a:rPr>
                        <a:t>Cheque</a:t>
                      </a:r>
                      <a:r>
                        <a:rPr kumimoji="0" lang="en-US" kern="1200" dirty="0" smtClean="0">
                          <a:solidFill>
                            <a:schemeClr val="tx2"/>
                          </a:solidFill>
                        </a:rPr>
                        <a:t>, </a:t>
                      </a:r>
                      <a:r>
                        <a:rPr kumimoji="0" lang="en-US" kern="1200" dirty="0" err="1" smtClean="0">
                          <a:solidFill>
                            <a:schemeClr val="tx2"/>
                          </a:solidFill>
                        </a:rPr>
                        <a:t>Cheque</a:t>
                      </a:r>
                      <a:r>
                        <a:rPr kumimoji="0" lang="en-US" kern="1200" dirty="0" smtClean="0">
                          <a:solidFill>
                            <a:schemeClr val="tx2"/>
                          </a:solidFill>
                        </a:rPr>
                        <a:t> Books, Bank Statement, Duplicate  Statements, RTGS, minimum balance charges etc</a:t>
                      </a:r>
                      <a:endParaRPr kumimoji="0" lang="en-US" kern="1200" dirty="0" smtClean="0">
                        <a:solidFill>
                          <a:schemeClr val="tx2"/>
                        </a:solidFill>
                        <a:latin typeface="Californian FB" pitchFamily="18" charset="0"/>
                        <a:ea typeface="+mn-ea"/>
                        <a:cs typeface="+mn-cs"/>
                      </a:endParaRPr>
                    </a:p>
                  </a:txBody>
                  <a:tcPr marL="0" marR="0" marT="0" marB="0" horzOverflow="overflow"/>
                </a:tc>
              </a:tr>
              <a:tr h="371475">
                <a:tc>
                  <a:txBody>
                    <a:bodyPr/>
                    <a:lstStyle/>
                    <a:p>
                      <a:pPr marL="177800" marR="0" lvl="0" indent="0"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rPr>
                        <a:t>LC/Bill/</a:t>
                      </a:r>
                      <a:r>
                        <a:rPr kumimoji="0" lang="en-US" kern="1200" dirty="0" err="1" smtClean="0">
                          <a:solidFill>
                            <a:schemeClr val="tx2"/>
                          </a:solidFill>
                        </a:rPr>
                        <a:t>Cheque</a:t>
                      </a:r>
                      <a:r>
                        <a:rPr kumimoji="0" lang="en-US" kern="1200" dirty="0" smtClean="0">
                          <a:solidFill>
                            <a:schemeClr val="tx2"/>
                          </a:solidFill>
                        </a:rPr>
                        <a:t> Discounting Charges</a:t>
                      </a:r>
                      <a:endParaRPr kumimoji="0" lang="en-US" kern="1200" dirty="0" smtClean="0">
                        <a:solidFill>
                          <a:schemeClr val="tx2"/>
                        </a:solidFill>
                        <a:latin typeface="Californian FB" pitchFamily="18" charset="0"/>
                        <a:ea typeface="+mn-ea"/>
                        <a:cs typeface="+mn-cs"/>
                      </a:endParaRPr>
                    </a:p>
                  </a:txBody>
                  <a:tcPr marL="0" marR="0" marT="48895" marB="0" horzOverflow="overflow"/>
                </a:tc>
              </a:tr>
              <a:tr h="558800">
                <a:tc>
                  <a:txBody>
                    <a:bodyPr/>
                    <a:lstStyle/>
                    <a:p>
                      <a:pPr marL="177800" marR="0" lvl="0" indent="0" algn="l" defTabSz="914400" rtl="0" eaLnBrk="1" fontAlgn="base" latinLnBrk="0" hangingPunct="1">
                        <a:lnSpc>
                          <a:spcPct val="100000"/>
                        </a:lnSpc>
                        <a:spcBef>
                          <a:spcPts val="600"/>
                        </a:spcBef>
                        <a:spcAft>
                          <a:spcPts val="0"/>
                        </a:spcAft>
                        <a:buClrTx/>
                        <a:buSzTx/>
                        <a:buFontTx/>
                        <a:buNone/>
                        <a:tabLst>
                          <a:tab pos="1392238" algn="l"/>
                        </a:tabLst>
                      </a:pPr>
                      <a:r>
                        <a:rPr kumimoji="0" lang="en-US" kern="1200" dirty="0" smtClean="0">
                          <a:solidFill>
                            <a:schemeClr val="tx2"/>
                          </a:solidFill>
                          <a:latin typeface="+mn-lt"/>
                          <a:ea typeface="+mn-ea"/>
                          <a:cs typeface="+mn-cs"/>
                        </a:rPr>
                        <a:t>LC issuance or realization Charges, Charges for</a:t>
                      </a:r>
                    </a:p>
                    <a:p>
                      <a:pPr marL="177800" marR="0" lvl="0" indent="0" algn="l" defTabSz="914400" rtl="0" eaLnBrk="1" fontAlgn="base" latinLnBrk="0" hangingPunct="1">
                        <a:lnSpc>
                          <a:spcPct val="100000"/>
                        </a:lnSpc>
                        <a:spcBef>
                          <a:spcPts val="600"/>
                        </a:spcBef>
                        <a:spcAft>
                          <a:spcPts val="0"/>
                        </a:spcAft>
                        <a:buClrTx/>
                        <a:buSzTx/>
                        <a:buFontTx/>
                        <a:buNone/>
                        <a:tabLst>
                          <a:tab pos="1392238" algn="l"/>
                        </a:tabLst>
                      </a:pPr>
                      <a:r>
                        <a:rPr kumimoji="0" lang="en-US" kern="1200" dirty="0" smtClean="0">
                          <a:solidFill>
                            <a:schemeClr val="tx2"/>
                          </a:solidFill>
                          <a:latin typeface="+mn-lt"/>
                          <a:ea typeface="+mn-ea"/>
                          <a:cs typeface="+mn-cs"/>
                        </a:rPr>
                        <a:t>Collection of Bills</a:t>
                      </a:r>
                    </a:p>
                  </a:txBody>
                  <a:tcPr marL="0" marR="0" marT="0" marB="0" horzOverflow="overflow"/>
                </a:tc>
              </a:tr>
              <a:tr h="371475">
                <a:tc>
                  <a:txBody>
                    <a:bodyPr/>
                    <a:lstStyle/>
                    <a:p>
                      <a:pPr marL="177800" marR="0" lvl="0" indent="0"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Outstanding Balance transfer Charges</a:t>
                      </a:r>
                    </a:p>
                  </a:txBody>
                  <a:tcPr marL="0" marR="0" marT="48895" marB="0" horzOverflow="overflow"/>
                </a:tc>
              </a:tr>
              <a:tr h="371475">
                <a:tc>
                  <a:txBody>
                    <a:bodyPr/>
                    <a:lstStyle/>
                    <a:p>
                      <a:pPr marL="9525" marR="0" lvl="0" indent="168275"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Loan Processing/ Renewal Fees</a:t>
                      </a:r>
                    </a:p>
                  </a:txBody>
                  <a:tcPr marL="0" marR="0" marT="41275" marB="0" horzOverflow="overflow"/>
                </a:tc>
              </a:tr>
              <a:tr h="645037">
                <a:tc>
                  <a:txBody>
                    <a:bodyPr/>
                    <a:lstStyle/>
                    <a:p>
                      <a:pPr marL="177800" marR="0" lvl="0" indent="0"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Charges levied by Banks to its customers ( Importers/  Exporters) for facilitating Overseas trade and  transactions</a:t>
                      </a:r>
                    </a:p>
                  </a:txBody>
                  <a:tcPr marL="0" marR="0" marT="0" marB="0" horzOverflow="overflow"/>
                </a:tc>
              </a:tr>
              <a:tr h="371475">
                <a:tc>
                  <a:txBody>
                    <a:bodyPr/>
                    <a:lstStyle/>
                    <a:p>
                      <a:pPr marL="9525" marR="0" lvl="0" indent="168275"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Interest charged on or Issuance fees of Credit Card</a:t>
                      </a:r>
                    </a:p>
                  </a:txBody>
                  <a:tcPr marL="0" marR="0" marT="48895" marB="0" horzOverflow="overflow"/>
                </a:tc>
              </a:tr>
              <a:tr h="371475">
                <a:tc>
                  <a:txBody>
                    <a:bodyPr/>
                    <a:lstStyle/>
                    <a:p>
                      <a:pPr marL="9525" marR="0" lvl="0" indent="168275"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Income from Finance lease Transaction</a:t>
                      </a:r>
                    </a:p>
                  </a:txBody>
                  <a:tcPr marL="0" marR="0" marT="92710" marB="0" horzOverflow="overflow"/>
                </a:tc>
              </a:tr>
              <a:tr h="558800">
                <a:tc>
                  <a:txBody>
                    <a:bodyPr/>
                    <a:lstStyle/>
                    <a:p>
                      <a:pPr marL="9525" marR="0" lvl="0" indent="168275"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Any Service Fees, Charges etc recovered from</a:t>
                      </a:r>
                    </a:p>
                    <a:p>
                      <a:pPr marL="9525" marR="0" lvl="0" indent="168275" algn="l" defTabSz="914400" rtl="0" eaLnBrk="1" fontAlgn="base" latinLnBrk="0" hangingPunct="1">
                        <a:lnSpc>
                          <a:spcPct val="100000"/>
                        </a:lnSpc>
                        <a:spcBef>
                          <a:spcPts val="600"/>
                        </a:spcBef>
                        <a:spcAft>
                          <a:spcPts val="0"/>
                        </a:spcAft>
                        <a:buClrTx/>
                        <a:buSzTx/>
                        <a:buFontTx/>
                        <a:buNone/>
                        <a:tabLst/>
                      </a:pPr>
                      <a:r>
                        <a:rPr kumimoji="0" lang="en-US" kern="1200" dirty="0" smtClean="0">
                          <a:solidFill>
                            <a:schemeClr val="tx2"/>
                          </a:solidFill>
                          <a:latin typeface="+mn-lt"/>
                          <a:ea typeface="+mn-ea"/>
                          <a:cs typeface="+mn-cs"/>
                        </a:rPr>
                        <a:t>customer for Commercial Paper or Certificate of Deposit.</a:t>
                      </a:r>
                    </a:p>
                  </a:txBody>
                  <a:tcPr marL="0" marR="0" marT="5715" marB="0" horzOverflow="overflow"/>
                </a:tc>
              </a:tr>
            </a:tbl>
          </a:graphicData>
        </a:graphic>
      </p:graphicFrame>
      <p:graphicFrame>
        <p:nvGraphicFramePr>
          <p:cNvPr id="4" name="object 4"/>
          <p:cNvGraphicFramePr>
            <a:graphicFrameLocks noGrp="1"/>
          </p:cNvGraphicFramePr>
          <p:nvPr>
            <p:extLst>
              <p:ext uri="{D42A27DB-BD31-4B8C-83A1-F6EECF244321}">
                <p14:modId xmlns:p14="http://schemas.microsoft.com/office/powerpoint/2010/main" val="717491225"/>
              </p:ext>
            </p:extLst>
          </p:nvPr>
        </p:nvGraphicFramePr>
        <p:xfrm>
          <a:off x="6023992" y="955657"/>
          <a:ext cx="5590119" cy="4753984"/>
        </p:xfrm>
        <a:graphic>
          <a:graphicData uri="http://schemas.openxmlformats.org/drawingml/2006/table">
            <a:tbl>
              <a:tblPr>
                <a:tableStyleId>{69012ECD-51FC-41F1-AA8D-1B2483CD663E}</a:tableStyleId>
              </a:tblPr>
              <a:tblGrid>
                <a:gridCol w="5590119"/>
              </a:tblGrid>
              <a:tr h="601135">
                <a:tc>
                  <a:txBody>
                    <a:bodyPr/>
                    <a:lstStyle/>
                    <a:p>
                      <a:pPr marL="177800" marR="0" lvl="0" indent="0"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Future contracts in FC or Commodities where the  transaction is settled by delivery of the underlying</a:t>
                      </a:r>
                      <a:endParaRPr kumimoji="0" lang="en-US" kern="1200" dirty="0" smtClean="0">
                        <a:solidFill>
                          <a:schemeClr val="tx2"/>
                        </a:solidFill>
                        <a:latin typeface="Californian FB" pitchFamily="18" charset="0"/>
                        <a:ea typeface="+mn-ea"/>
                        <a:cs typeface="+mn-cs"/>
                      </a:endParaRPr>
                    </a:p>
                  </a:txBody>
                  <a:tcPr marL="0" marR="0" marT="5080" marB="0" horzOverflow="overflow"/>
                </a:tc>
              </a:tr>
              <a:tr h="362667">
                <a:tc>
                  <a:txBody>
                    <a:bodyPr/>
                    <a:lstStyle/>
                    <a:p>
                      <a:pPr marL="9525" marR="0" lvl="0" indent="168275"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Sale or transfer of Repossessed Assets</a:t>
                      </a:r>
                      <a:endParaRPr kumimoji="0" lang="en-US" kern="1200" dirty="0" smtClean="0">
                        <a:solidFill>
                          <a:schemeClr val="tx2"/>
                        </a:solidFill>
                        <a:latin typeface="Californian FB" pitchFamily="18" charset="0"/>
                        <a:ea typeface="+mn-ea"/>
                        <a:cs typeface="+mn-cs"/>
                      </a:endParaRPr>
                    </a:p>
                  </a:txBody>
                  <a:tcPr marL="0" marR="0" marT="31115" marB="0" horzOverflow="overflow"/>
                </a:tc>
              </a:tr>
              <a:tr h="605018">
                <a:tc>
                  <a:txBody>
                    <a:bodyPr/>
                    <a:lstStyle/>
                    <a:p>
                      <a:pPr marL="177800" marR="0" lvl="0" indent="0" algn="l" defTabSz="914400" rtl="0" eaLnBrk="1" fontAlgn="base" latinLnBrk="0" hangingPunct="1">
                        <a:lnSpc>
                          <a:spcPct val="100000"/>
                        </a:lnSpc>
                        <a:spcBef>
                          <a:spcPts val="600"/>
                        </a:spcBef>
                        <a:spcAft>
                          <a:spcPct val="0"/>
                        </a:spcAft>
                        <a:buClrTx/>
                        <a:buSzTx/>
                        <a:buFontTx/>
                        <a:buNone/>
                        <a:tabLst>
                          <a:tab pos="5240338" algn="l"/>
                        </a:tabLst>
                      </a:pPr>
                      <a:r>
                        <a:rPr kumimoji="0" lang="en-US" kern="1200" dirty="0" smtClean="0">
                          <a:solidFill>
                            <a:schemeClr val="tx2"/>
                          </a:solidFill>
                        </a:rPr>
                        <a:t>Charges Levied by Overseas Correspondent Bank to  Banks for facilitating trade and transactions</a:t>
                      </a:r>
                      <a:endParaRPr kumimoji="0" lang="en-US" kern="1200" dirty="0" smtClean="0">
                        <a:solidFill>
                          <a:schemeClr val="tx2"/>
                        </a:solidFill>
                        <a:latin typeface="Californian FB" pitchFamily="18" charset="0"/>
                        <a:ea typeface="+mn-ea"/>
                        <a:cs typeface="+mn-cs"/>
                      </a:endParaRPr>
                    </a:p>
                  </a:txBody>
                  <a:tcPr marL="0" marR="0" marT="0" marB="0" horzOverflow="overflow"/>
                </a:tc>
              </a:tr>
              <a:tr h="362667">
                <a:tc>
                  <a:txBody>
                    <a:bodyPr/>
                    <a:lstStyle/>
                    <a:p>
                      <a:pPr marL="9525" marR="0" lvl="0" indent="168275"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Purchase or Sale of Foreign Currency to Customers</a:t>
                      </a:r>
                      <a:endParaRPr kumimoji="0" lang="en-US" kern="1200" dirty="0" smtClean="0">
                        <a:solidFill>
                          <a:schemeClr val="tx2"/>
                        </a:solidFill>
                        <a:latin typeface="Californian FB" pitchFamily="18" charset="0"/>
                        <a:ea typeface="+mn-ea"/>
                        <a:cs typeface="+mn-cs"/>
                      </a:endParaRPr>
                    </a:p>
                  </a:txBody>
                  <a:tcPr marL="0" marR="0" marT="31750" marB="0" horzOverflow="overflow"/>
                </a:tc>
              </a:tr>
              <a:tr h="362667">
                <a:tc>
                  <a:txBody>
                    <a:bodyPr/>
                    <a:lstStyle/>
                    <a:p>
                      <a:pPr marL="9525" marR="0" lvl="0" indent="168275"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Prepayment charges for early repayment of loans</a:t>
                      </a:r>
                      <a:endParaRPr kumimoji="0" lang="en-US" kern="1200" dirty="0" smtClean="0">
                        <a:solidFill>
                          <a:schemeClr val="tx2"/>
                        </a:solidFill>
                        <a:latin typeface="Californian FB" pitchFamily="18" charset="0"/>
                        <a:ea typeface="+mn-ea"/>
                        <a:cs typeface="+mn-cs"/>
                      </a:endParaRPr>
                    </a:p>
                  </a:txBody>
                  <a:tcPr marL="0" marR="0" marT="31750" marB="0" horzOverflow="overflow"/>
                </a:tc>
              </a:tr>
              <a:tr h="687520">
                <a:tc>
                  <a:txBody>
                    <a:bodyPr/>
                    <a:lstStyle/>
                    <a:p>
                      <a:pPr marL="177800" marR="0" lvl="0" indent="0"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Intermediary Services provided to Offshore Clients or  account holders</a:t>
                      </a:r>
                      <a:endParaRPr kumimoji="0" lang="en-US" kern="1200" dirty="0" smtClean="0">
                        <a:solidFill>
                          <a:schemeClr val="tx2"/>
                        </a:solidFill>
                        <a:latin typeface="Californian FB" pitchFamily="18" charset="0"/>
                        <a:ea typeface="+mn-ea"/>
                        <a:cs typeface="+mn-cs"/>
                      </a:endParaRPr>
                    </a:p>
                  </a:txBody>
                  <a:tcPr marL="0" marR="0" marT="44450" marB="0" horzOverflow="overflow"/>
                </a:tc>
              </a:tr>
              <a:tr h="385011">
                <a:tc>
                  <a:txBody>
                    <a:bodyPr/>
                    <a:lstStyle/>
                    <a:p>
                      <a:pPr marL="9525" marR="0" lvl="0" indent="168275"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Services Provided to RBI</a:t>
                      </a:r>
                      <a:endParaRPr kumimoji="0" lang="en-US" kern="1200" dirty="0" smtClean="0">
                        <a:solidFill>
                          <a:schemeClr val="tx2"/>
                        </a:solidFill>
                        <a:latin typeface="Californian FB" pitchFamily="18" charset="0"/>
                        <a:ea typeface="+mn-ea"/>
                        <a:cs typeface="+mn-cs"/>
                      </a:endParaRPr>
                    </a:p>
                  </a:txBody>
                  <a:tcPr marL="0" marR="0" marT="41275" marB="0" horzOverflow="overflow"/>
                </a:tc>
              </a:tr>
              <a:tr h="488139">
                <a:tc>
                  <a:txBody>
                    <a:bodyPr/>
                    <a:lstStyle/>
                    <a:p>
                      <a:pPr marL="9525" marR="0" lvl="0" indent="168275"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Inter state branch transfer of capital goods or services</a:t>
                      </a:r>
                      <a:endParaRPr kumimoji="0" lang="en-US" kern="1200" dirty="0" smtClean="0">
                        <a:solidFill>
                          <a:schemeClr val="tx2"/>
                        </a:solidFill>
                        <a:latin typeface="Californian FB" pitchFamily="18" charset="0"/>
                        <a:ea typeface="+mn-ea"/>
                        <a:cs typeface="+mn-cs"/>
                      </a:endParaRPr>
                    </a:p>
                  </a:txBody>
                  <a:tcPr marL="0" marR="0" marT="88900" marB="0" horzOverflow="overflow"/>
                </a:tc>
              </a:tr>
              <a:tr h="605018">
                <a:tc>
                  <a:txBody>
                    <a:bodyPr/>
                    <a:lstStyle/>
                    <a:p>
                      <a:pPr marL="177800" marR="0" lvl="0" indent="0" algn="l" defTabSz="914400" rtl="0" eaLnBrk="1" fontAlgn="base" latinLnBrk="0" hangingPunct="1">
                        <a:lnSpc>
                          <a:spcPct val="100000"/>
                        </a:lnSpc>
                        <a:spcBef>
                          <a:spcPts val="600"/>
                        </a:spcBef>
                        <a:spcAft>
                          <a:spcPct val="0"/>
                        </a:spcAft>
                        <a:buClrTx/>
                        <a:buSzTx/>
                        <a:buFontTx/>
                        <a:buNone/>
                        <a:tabLst/>
                      </a:pPr>
                      <a:r>
                        <a:rPr kumimoji="0" lang="en-US" kern="1200" dirty="0" smtClean="0">
                          <a:solidFill>
                            <a:schemeClr val="tx2"/>
                          </a:solidFill>
                        </a:rPr>
                        <a:t>Services provided to UN or Specified International  Organization or a Foreign Diplomatic mission</a:t>
                      </a:r>
                    </a:p>
                    <a:p>
                      <a:pPr marL="177800" marR="0" lvl="0" indent="0" algn="l" defTabSz="914400" rtl="0" eaLnBrk="1" fontAlgn="base" latinLnBrk="0" hangingPunct="1">
                        <a:lnSpc>
                          <a:spcPct val="100000"/>
                        </a:lnSpc>
                        <a:spcBef>
                          <a:spcPts val="600"/>
                        </a:spcBef>
                        <a:spcAft>
                          <a:spcPct val="0"/>
                        </a:spcAft>
                        <a:buClrTx/>
                        <a:buSzTx/>
                        <a:buFontTx/>
                        <a:buNone/>
                        <a:tabLst/>
                      </a:pPr>
                      <a:endParaRPr kumimoji="0" lang="en-US" kern="1200" dirty="0" smtClean="0">
                        <a:solidFill>
                          <a:schemeClr val="tx2"/>
                        </a:solidFill>
                        <a:latin typeface="Californian FB" pitchFamily="18" charset="0"/>
                        <a:ea typeface="+mn-ea"/>
                        <a:cs typeface="+mn-cs"/>
                      </a:endParaRPr>
                    </a:p>
                  </a:txBody>
                  <a:tcPr marL="0" marR="0" marT="0" marB="0" horzOverflow="overflow"/>
                </a:tc>
              </a:tr>
            </a:tbl>
          </a:graphicData>
        </a:graphic>
      </p:graphicFrame>
      <p:sp>
        <p:nvSpPr>
          <p:cNvPr id="6" name="Title 7">
            <a:extLst>
              <a:ext uri="{FF2B5EF4-FFF2-40B4-BE49-F238E27FC236}"/>
            </a:extLst>
          </p:cNvPr>
          <p:cNvSpPr txBox="1">
            <a:spLocks/>
          </p:cNvSpPr>
          <p:nvPr/>
        </p:nvSpPr>
        <p:spPr>
          <a:xfrm>
            <a:off x="0" y="19032"/>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a:solidFill>
                  <a:schemeClr val="bg1"/>
                </a:solidFill>
                <a:cs typeface="Trebuchet MS"/>
              </a:rPr>
              <a:t/>
            </a:r>
            <a:br>
              <a:rPr lang="en-US" sz="3200" b="1" u="sng" dirty="0">
                <a:solidFill>
                  <a:schemeClr val="bg1"/>
                </a:solidFill>
                <a:cs typeface="Trebuchet MS"/>
              </a:rPr>
            </a:br>
            <a:r>
              <a:rPr lang="en-US" sz="3200" b="1" u="sng" dirty="0" smtClean="0">
                <a:solidFill>
                  <a:schemeClr val="bg1"/>
                </a:solidFill>
                <a:cs typeface="Trebuchet MS"/>
              </a:rPr>
              <a:t>Taxable Supplies - Banking Under </a:t>
            </a:r>
            <a:r>
              <a:rPr lang="en-US" sz="3200" b="1" u="sng" dirty="0">
                <a:solidFill>
                  <a:schemeClr val="bg1"/>
                </a:solidFill>
                <a:cs typeface="Trebuchet MS"/>
              </a:rPr>
              <a:t>GST</a:t>
            </a:r>
          </a:p>
        </p:txBody>
      </p:sp>
      <p:sp>
        <p:nvSpPr>
          <p:cNvPr id="11" name="Rectangle 10"/>
          <p:cNvSpPr/>
          <p:nvPr/>
        </p:nvSpPr>
        <p:spPr>
          <a:xfrm>
            <a:off x="11064552" y="5692606"/>
            <a:ext cx="312906" cy="369332"/>
          </a:xfrm>
          <a:prstGeom prst="rect">
            <a:avLst/>
          </a:prstGeom>
        </p:spPr>
        <p:txBody>
          <a:bodyPr wrap="none">
            <a:spAutoFit/>
          </a:bodyPr>
          <a:lstStyle/>
          <a:p>
            <a:fld id="{89315B1E-7F0D-48A7-A5A1-3ABDF427B298}" type="slidenum">
              <a:rPr lang="en-US"/>
              <a:pPr/>
              <a:t>12</a:t>
            </a:fld>
            <a:endParaRPr lang="en-IN" dirty="0"/>
          </a:p>
        </p:txBody>
      </p:sp>
      <p:sp>
        <p:nvSpPr>
          <p:cNvPr id="15"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6" name="Footer Placeholder 7"/>
          <p:cNvSpPr>
            <a:spLocks noGrp="1"/>
          </p:cNvSpPr>
          <p:nvPr>
            <p:ph type="ftr" sz="quarter" idx="4294967295"/>
          </p:nvPr>
        </p:nvSpPr>
        <p:spPr>
          <a:xfrm>
            <a:off x="4144964" y="6393135"/>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531433970"/>
              </p:ext>
            </p:extLst>
          </p:nvPr>
        </p:nvGraphicFramePr>
        <p:xfrm>
          <a:off x="380960" y="714356"/>
          <a:ext cx="11334751" cy="5360989"/>
        </p:xfrm>
        <a:graphic>
          <a:graphicData uri="http://schemas.openxmlformats.org/drawingml/2006/table">
            <a:tbl>
              <a:tblPr/>
              <a:tblGrid>
                <a:gridCol w="1785950"/>
                <a:gridCol w="1443025"/>
                <a:gridCol w="492125"/>
                <a:gridCol w="92075"/>
                <a:gridCol w="3702051"/>
                <a:gridCol w="98425"/>
                <a:gridCol w="3721100"/>
              </a:tblGrid>
              <a:tr h="125413">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Californian FB" pitchFamily="18" charset="0"/>
                        <a:cs typeface="Times New Roman" pitchFamily="18" charset="0"/>
                      </a:endParaRPr>
                    </a:p>
                  </a:txBody>
                  <a:tcPr marL="0" marR="0" marT="0" marB="0" horzOverflow="overflow">
                    <a:lnL>
                      <a:noFill/>
                    </a:lnL>
                    <a:lnR>
                      <a:noFill/>
                    </a:lnR>
                    <a:lnT>
                      <a:noFill/>
                    </a:lnT>
                    <a:lnB w="76200" cap="flat" cmpd="sng" algn="ctr">
                      <a:solidFill>
                        <a:srgbClr val="FFFFFF"/>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Californian FB" pitchFamily="18" charset="0"/>
                        <a:cs typeface="Times New Roman" pitchFamily="18" charset="0"/>
                      </a:endParaRPr>
                    </a:p>
                  </a:txBody>
                  <a:tcPr marL="0" marR="0" marT="0" marB="0" horzOverflow="overflow">
                    <a:lnL>
                      <a:noFill/>
                    </a:lnL>
                    <a:lnR>
                      <a:noFill/>
                    </a:lnR>
                    <a:lnT>
                      <a:noFill/>
                    </a:lnT>
                    <a:lnB w="762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Californian FB" pitchFamily="18" charset="0"/>
                        <a:cs typeface="Times New Roman" pitchFamily="18" charset="0"/>
                      </a:endParaRPr>
                    </a:p>
                  </a:txBody>
                  <a:tcPr marL="0" marR="0" marT="0" marB="0" horzOverflow="overflow">
                    <a:lnL>
                      <a:noFill/>
                    </a:lnL>
                    <a:lnR>
                      <a:noFill/>
                    </a:lnR>
                    <a:lnT>
                      <a:noFill/>
                    </a:lnT>
                    <a:lnB w="762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smtClean="0">
                        <a:ln>
                          <a:noFill/>
                        </a:ln>
                        <a:solidFill>
                          <a:schemeClr val="tx1"/>
                        </a:solidFill>
                        <a:effectLst/>
                        <a:latin typeface="Californian FB" pitchFamily="18" charset="0"/>
                        <a:cs typeface="Times New Roman" pitchFamily="18" charset="0"/>
                      </a:endParaRPr>
                    </a:p>
                  </a:txBody>
                  <a:tcPr marL="0" marR="0" marT="0" marB="0" horzOverflow="overflow">
                    <a:lnL>
                      <a:noFill/>
                    </a:lnL>
                    <a:lnR>
                      <a:noFill/>
                    </a:lnR>
                    <a:lnT>
                      <a:noFill/>
                    </a:lnT>
                    <a:lnB w="762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Californian FB" pitchFamily="18" charset="0"/>
                        <a:cs typeface="Times New Roman" pitchFamily="18" charset="0"/>
                      </a:endParaRPr>
                    </a:p>
                  </a:txBody>
                  <a:tcPr marL="0" marR="0" marT="0" marB="0" horzOverflow="overflow">
                    <a:lnL>
                      <a:noFill/>
                    </a:lnL>
                    <a:lnR>
                      <a:noFill/>
                    </a:lnR>
                    <a:lnT>
                      <a:noFill/>
                    </a:lnT>
                    <a:lnB w="76200" cap="flat" cmpd="sng" algn="ctr">
                      <a:solidFill>
                        <a:srgbClr val="FFFFFF"/>
                      </a:solidFill>
                      <a:prstDash val="solid"/>
                      <a:round/>
                      <a:headEnd type="none" w="med" len="med"/>
                      <a:tailEnd type="none" w="med" len="med"/>
                    </a:lnB>
                    <a:lnTlToBr>
                      <a:noFill/>
                    </a:lnTlToBr>
                    <a:lnBlToTr>
                      <a:noFill/>
                    </a:lnBlToTr>
                    <a:noFill/>
                  </a:tcPr>
                </a:tc>
              </a:tr>
              <a:tr h="365125">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Basis</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3937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762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Entry No.</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3937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gridSpan="5">
                  <a:txBody>
                    <a:bodyPr/>
                    <a:lstStyle/>
                    <a:p>
                      <a:pPr marL="92075"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Description of Service</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3937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62100">
                <a:tc>
                  <a:txBody>
                    <a:bodyPr/>
                    <a:lstStyle/>
                    <a:p>
                      <a:pPr marL="90488" marR="0" lvl="0" indent="0" algn="l" defTabSz="914400" rtl="0" eaLnBrk="1" fontAlgn="base" latinLnBrk="0" hangingPunct="1">
                        <a:lnSpc>
                          <a:spcPct val="100000"/>
                        </a:lnSpc>
                        <a:spcBef>
                          <a:spcPts val="325"/>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NN 12/2017</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Central Tax  as  amended  from time to  time</a:t>
                      </a:r>
                    </a:p>
                  </a:txBody>
                  <a:tcPr marL="0" marR="0" marT="4064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a:noFill/>
                    </a:lnB>
                    <a:lnTlToBr>
                      <a:noFill/>
                    </a:lnTlToBr>
                    <a:lnBlToTr>
                      <a:noFill/>
                    </a:lnBlToTr>
                    <a:noFill/>
                  </a:tcPr>
                </a:tc>
                <a:tc>
                  <a:txBody>
                    <a:bodyPr/>
                    <a:lstStyle/>
                    <a:p>
                      <a:pPr marL="90488" marR="0" lvl="0" indent="0" algn="l" defTabSz="914400" rtl="0" eaLnBrk="1" fontAlgn="base" latinLnBrk="0" hangingPunct="1">
                        <a:lnSpc>
                          <a:spcPct val="100000"/>
                        </a:lnSpc>
                        <a:spcBef>
                          <a:spcPts val="325"/>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(a) 26</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(b) 27(a)</a:t>
                      </a:r>
                    </a:p>
                    <a:p>
                      <a:pPr marL="90488" marR="0" lvl="0" indent="0" algn="l" defTabSz="914400" rtl="0" eaLnBrk="1" fontAlgn="base" latinLnBrk="0" hangingPunct="1">
                        <a:lnSpc>
                          <a:spcPct val="100000"/>
                        </a:lnSpc>
                        <a:spcBef>
                          <a:spcPts val="25"/>
                        </a:spcBef>
                        <a:spcAft>
                          <a:spcPct val="0"/>
                        </a:spcAft>
                        <a:buClrTx/>
                        <a:buSzTx/>
                        <a:buFontTx/>
                        <a:buNone/>
                        <a:tabLst/>
                      </a:pPr>
                      <a:endParaRPr kumimoji="0" lang="en-US" sz="1700" b="0" i="0" u="none" strike="noStrike" cap="none" normalizeH="0" baseline="0" dirty="0" smtClean="0">
                        <a:ln>
                          <a:noFill/>
                        </a:ln>
                        <a:solidFill>
                          <a:schemeClr val="tx2"/>
                        </a:solidFill>
                        <a:effectLst/>
                        <a:latin typeface="Californian FB" pitchFamily="18" charset="0"/>
                        <a:cs typeface="Times New Roman" pitchFamily="18"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(c) 27(b)</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(d) 34</a:t>
                      </a:r>
                    </a:p>
                  </a:txBody>
                  <a:tcPr marL="0" marR="0" marT="4064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a:noFill/>
                    </a:lnB>
                    <a:lnTlToBr>
                      <a:noFill/>
                    </a:lnTlToBr>
                    <a:lnBlToTr>
                      <a:noFill/>
                    </a:lnBlToTr>
                    <a:noFill/>
                  </a:tcPr>
                </a:tc>
                <a:tc rowSpan="6" gridSpan="5">
                  <a:txBody>
                    <a:bodyPr/>
                    <a:lstStyle/>
                    <a:p>
                      <a:pPr marL="434975" marR="0" lvl="0" indent="-342900" algn="l" defTabSz="914400" rtl="0" eaLnBrk="1" fontAlgn="base" latinLnBrk="0" hangingPunct="1">
                        <a:lnSpc>
                          <a:spcPct val="100000"/>
                        </a:lnSpc>
                        <a:spcBef>
                          <a:spcPts val="325"/>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by Reserve Bank of India (RBI);</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extending deposits, loans or advances where consideration is interest or discount  (other than interest involved in credit card services);</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sale or purchase of foreign currency amongst banks or </a:t>
                      </a:r>
                      <a:r>
                        <a:rPr kumimoji="0" lang="en-US" sz="1600" b="0" i="0" u="none" strike="noStrike" cap="none" normalizeH="0" baseline="0" dirty="0" err="1" smtClean="0">
                          <a:ln>
                            <a:noFill/>
                          </a:ln>
                          <a:solidFill>
                            <a:schemeClr val="tx2"/>
                          </a:solidFill>
                          <a:effectLst/>
                          <a:latin typeface="Californian FB" pitchFamily="18" charset="0"/>
                          <a:ea typeface="Arial MT"/>
                          <a:cs typeface="Arial MT"/>
                        </a:rPr>
                        <a:t>authorised</a:t>
                      </a:r>
                      <a:r>
                        <a:rPr kumimoji="0" lang="en-US" sz="1600" b="0" i="0" u="none" strike="noStrike" cap="none" normalizeH="0" baseline="0" dirty="0" smtClean="0">
                          <a:ln>
                            <a:noFill/>
                          </a:ln>
                          <a:solidFill>
                            <a:schemeClr val="tx2"/>
                          </a:solidFill>
                          <a:effectLst/>
                          <a:latin typeface="Californian FB" pitchFamily="18" charset="0"/>
                          <a:ea typeface="Arial MT"/>
                          <a:cs typeface="Arial MT"/>
                        </a:rPr>
                        <a:t> dealers.</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Settlement of an amount </a:t>
                      </a:r>
                      <a:r>
                        <a:rPr kumimoji="0" lang="en-US" sz="1600" b="0" i="0" u="none" strike="noStrike" cap="none" normalizeH="0" baseline="0" dirty="0" err="1" smtClean="0">
                          <a:ln>
                            <a:noFill/>
                          </a:ln>
                          <a:solidFill>
                            <a:schemeClr val="tx2"/>
                          </a:solidFill>
                          <a:effectLst/>
                          <a:latin typeface="Californian FB" pitchFamily="18" charset="0"/>
                          <a:ea typeface="Arial MT"/>
                          <a:cs typeface="Arial MT"/>
                        </a:rPr>
                        <a:t>upto</a:t>
                      </a:r>
                      <a:r>
                        <a:rPr kumimoji="0" lang="en-US" sz="1600" b="0" i="0" u="none" strike="noStrike" cap="none" normalizeH="0" baseline="0" dirty="0" smtClean="0">
                          <a:ln>
                            <a:noFill/>
                          </a:ln>
                          <a:solidFill>
                            <a:schemeClr val="tx2"/>
                          </a:solidFill>
                          <a:effectLst/>
                          <a:latin typeface="Californian FB" pitchFamily="18" charset="0"/>
                          <a:ea typeface="Arial MT"/>
                          <a:cs typeface="Arial MT"/>
                        </a:rPr>
                        <a:t> INR 2,000 in a single transaction through payment  cards by acquiring banks.</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by collection of contribution under (</a:t>
                      </a:r>
                      <a:r>
                        <a:rPr kumimoji="0" lang="en-US" sz="1600" b="0" i="0" u="none" strike="noStrike" cap="none" normalizeH="0" baseline="0" dirty="0" err="1" smtClean="0">
                          <a:ln>
                            <a:noFill/>
                          </a:ln>
                          <a:solidFill>
                            <a:schemeClr val="tx2"/>
                          </a:solidFill>
                          <a:effectLst/>
                          <a:latin typeface="Californian FB" pitchFamily="18" charset="0"/>
                          <a:ea typeface="Arial MT"/>
                          <a:cs typeface="Arial MT"/>
                        </a:rPr>
                        <a:t>i</a:t>
                      </a:r>
                      <a:r>
                        <a:rPr kumimoji="0" lang="en-US" sz="1600" b="0" i="0" u="none" strike="noStrike" cap="none" normalizeH="0" baseline="0" dirty="0" smtClean="0">
                          <a:ln>
                            <a:noFill/>
                          </a:ln>
                          <a:solidFill>
                            <a:schemeClr val="tx2"/>
                          </a:solidFill>
                          <a:effectLst/>
                          <a:latin typeface="Californian FB" pitchFamily="18" charset="0"/>
                          <a:ea typeface="Arial MT"/>
                          <a:cs typeface="Arial MT"/>
                        </a:rPr>
                        <a:t>) </a:t>
                      </a:r>
                      <a:r>
                        <a:rPr kumimoji="0" lang="en-US" sz="1600" b="0" i="0" u="none" strike="noStrike" cap="none" normalizeH="0" baseline="0" dirty="0" err="1" smtClean="0">
                          <a:ln>
                            <a:noFill/>
                          </a:ln>
                          <a:solidFill>
                            <a:schemeClr val="tx2"/>
                          </a:solidFill>
                          <a:effectLst/>
                          <a:latin typeface="Californian FB" pitchFamily="18" charset="0"/>
                          <a:ea typeface="Arial MT"/>
                          <a:cs typeface="Arial MT"/>
                        </a:rPr>
                        <a:t>Atal</a:t>
                      </a:r>
                      <a:r>
                        <a:rPr kumimoji="0" lang="en-US" sz="1600" b="0" i="0" u="none" strike="noStrike" cap="none" normalizeH="0" baseline="0" dirty="0" smtClean="0">
                          <a:ln>
                            <a:noFill/>
                          </a:ln>
                          <a:solidFill>
                            <a:schemeClr val="tx2"/>
                          </a:solidFill>
                          <a:effectLst/>
                          <a:latin typeface="Californian FB" pitchFamily="18" charset="0"/>
                          <a:ea typeface="Arial MT"/>
                          <a:cs typeface="Arial MT"/>
                        </a:rPr>
                        <a:t> Pension </a:t>
                      </a:r>
                      <a:r>
                        <a:rPr kumimoji="0" lang="en-US" sz="1600" b="0" i="0" u="none" strike="noStrike" cap="none" normalizeH="0" baseline="0" dirty="0" err="1" smtClean="0">
                          <a:ln>
                            <a:noFill/>
                          </a:ln>
                          <a:solidFill>
                            <a:schemeClr val="tx2"/>
                          </a:solidFill>
                          <a:effectLst/>
                          <a:latin typeface="Californian FB" pitchFamily="18" charset="0"/>
                          <a:ea typeface="Arial MT"/>
                          <a:cs typeface="Arial MT"/>
                        </a:rPr>
                        <a:t>Yojana</a:t>
                      </a:r>
                      <a:r>
                        <a:rPr kumimoji="0" lang="en-US" sz="1600" b="0" i="0" u="none" strike="noStrike" cap="none" normalizeH="0" baseline="0" dirty="0" smtClean="0">
                          <a:ln>
                            <a:noFill/>
                          </a:ln>
                          <a:solidFill>
                            <a:schemeClr val="tx2"/>
                          </a:solidFill>
                          <a:effectLst/>
                          <a:latin typeface="Californian FB" pitchFamily="18" charset="0"/>
                          <a:ea typeface="Arial MT"/>
                          <a:cs typeface="Arial MT"/>
                        </a:rPr>
                        <a:t>; and (ii) any  pension scheme of the State Governments.</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by business facilitator, business correspondent or its intermediary to a bank or insurance  company w.r.t. to account in its rural area branch.</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provided to the government under any insurance scheme for which  premium is paid by them.</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by an intermediary of financial services located in a multi services SEZ  with International Financial Services Centre (IFSC) status to a customer located  outside India for international financial services in currencies other than INR.  (exempted from intra-state supply of services).</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received by RBI from outside India for management of foreign reserves.</a:t>
                      </a:r>
                    </a:p>
                    <a:p>
                      <a:pPr marL="434975" marR="0" lvl="0" indent="-342900" algn="just"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Services imported in SEZ for authorized operations by a unit or a developer.</a:t>
                      </a:r>
                    </a:p>
                    <a:p>
                      <a:pPr marL="434975" marR="0" lvl="0" indent="-342900" algn="r" defTabSz="914400" rtl="0" eaLnBrk="1" fontAlgn="base" latinLnBrk="0" hangingPunct="1">
                        <a:lnSpc>
                          <a:spcPct val="100000"/>
                        </a:lnSpc>
                        <a:spcBef>
                          <a:spcPts val="450"/>
                        </a:spcBef>
                        <a:spcAft>
                          <a:spcPct val="0"/>
                        </a:spcAft>
                        <a:buClrTx/>
                        <a:buSzTx/>
                        <a:buFontTx/>
                        <a:buNone/>
                        <a:tabLst>
                          <a:tab pos="434975" algn="l"/>
                        </a:tabLst>
                      </a:pPr>
                      <a:endParaRPr kumimoji="0" lang="en-US" sz="1400" b="0" i="0" u="none" strike="noStrike" cap="none" normalizeH="0" baseline="0" dirty="0" smtClean="0">
                        <a:ln>
                          <a:noFill/>
                        </a:ln>
                        <a:solidFill>
                          <a:schemeClr val="tx2"/>
                        </a:solidFill>
                        <a:effectLst/>
                        <a:latin typeface="Californian FB" pitchFamily="18" charset="0"/>
                        <a:ea typeface="Arial MT"/>
                        <a:cs typeface="Arial MT"/>
                      </a:endParaRPr>
                    </a:p>
                  </a:txBody>
                  <a:tcPr marL="0" marR="0" marT="4064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c rowSpan="6" hMerge="1">
                  <a:txBody>
                    <a:bodyPr/>
                    <a:lstStyle/>
                    <a:p>
                      <a:endParaRPr lang="en-US"/>
                    </a:p>
                  </a:txBody>
                  <a:tcPr/>
                </a:tc>
              </a:tr>
              <a:tr h="377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a:txBody>
                    <a:bodyPr/>
                    <a:lstStyle/>
                    <a:p>
                      <a:pPr marL="90488" marR="0" lvl="0" indent="0" algn="l" defTabSz="914400" rtl="0" eaLnBrk="1" fontAlgn="base" latinLnBrk="0" hangingPunct="1">
                        <a:lnSpc>
                          <a:spcPts val="19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(e) 37 &amp; 38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503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a:txBody>
                    <a:bodyPr/>
                    <a:lstStyle/>
                    <a:p>
                      <a:pPr marL="90488" marR="0" lvl="0" indent="0" algn="l" defTabSz="914400" rtl="0" eaLnBrk="1" fontAlgn="base" latinLnBrk="0" hangingPunct="1">
                        <a:lnSpc>
                          <a:spcPct val="100000"/>
                        </a:lnSpc>
                        <a:spcBef>
                          <a:spcPts val="90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(f) 39</a:t>
                      </a:r>
                    </a:p>
                  </a:txBody>
                  <a:tcPr marL="0" marR="0" marT="114935"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503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a:txBody>
                    <a:bodyPr/>
                    <a:lstStyle/>
                    <a:p>
                      <a:pPr marL="90488" marR="0" lvl="0" indent="0" algn="l" defTabSz="914400" rtl="0" eaLnBrk="1" fontAlgn="base" latinLnBrk="0" hangingPunct="1">
                        <a:lnSpc>
                          <a:spcPct val="100000"/>
                        </a:lnSpc>
                        <a:spcBef>
                          <a:spcPts val="90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(g) 40</a:t>
                      </a:r>
                    </a:p>
                  </a:txBody>
                  <a:tcPr marL="0" marR="0" marT="114935"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628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a:txBody>
                    <a:bodyPr/>
                    <a:lstStyle/>
                    <a:p>
                      <a:pPr marL="90488" marR="0" lvl="0" indent="0" algn="l" defTabSz="914400" rtl="0" eaLnBrk="1" fontAlgn="base" latinLnBrk="0" hangingPunct="1">
                        <a:lnSpc>
                          <a:spcPct val="100000"/>
                        </a:lnSpc>
                        <a:spcBef>
                          <a:spcPts val="90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(h) 39A</a:t>
                      </a:r>
                    </a:p>
                  </a:txBody>
                  <a:tcPr marL="0" marR="0" marT="114935"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lnTlToBr>
                      <a:noFill/>
                    </a:lnTlToBr>
                    <a:lnBlToTr>
                      <a:noFill/>
                    </a:lnBlToTr>
                    <a:no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295400">
                <a:tc>
                  <a:txBody>
                    <a:bodyPr/>
                    <a:lstStyle/>
                    <a:p>
                      <a:pPr marL="0" marR="0" lvl="0" indent="0" algn="l" defTabSz="914400" rtl="0" eaLnBrk="1" fontAlgn="base" latinLnBrk="0" hangingPunct="1">
                        <a:lnSpc>
                          <a:spcPct val="100000"/>
                        </a:lnSpc>
                        <a:spcBef>
                          <a:spcPts val="50"/>
                        </a:spcBef>
                        <a:spcAft>
                          <a:spcPct val="0"/>
                        </a:spcAft>
                        <a:buClrTx/>
                        <a:buSzTx/>
                        <a:buFontTx/>
                        <a:buNone/>
                        <a:tabLst/>
                      </a:pPr>
                      <a:endParaRPr kumimoji="0" lang="en-US" sz="1600" b="0" i="0" u="none" strike="noStrike" cap="none" normalizeH="0" baseline="0" dirty="0" smtClean="0">
                        <a:ln>
                          <a:noFill/>
                        </a:ln>
                        <a:solidFill>
                          <a:schemeClr val="tx2"/>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Integrated  tax (Rate)  NN 09/2017  NN 18/2017</a:t>
                      </a:r>
                    </a:p>
                  </a:txBody>
                  <a:tcPr marL="0" marR="0" marT="6985"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2"/>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ts val="25"/>
                        </a:spcBef>
                        <a:spcAft>
                          <a:spcPct val="0"/>
                        </a:spcAft>
                        <a:buClrTx/>
                        <a:buSzTx/>
                        <a:buFontTx/>
                        <a:buNone/>
                        <a:tabLst/>
                      </a:pPr>
                      <a:endParaRPr kumimoji="0" lang="en-US" sz="1500" b="0" i="0" u="none" strike="noStrike" cap="none" normalizeH="0" baseline="0" dirty="0" smtClean="0">
                        <a:ln>
                          <a:noFill/>
                        </a:ln>
                        <a:solidFill>
                          <a:schemeClr val="tx2"/>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(g) 42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Californian FB" pitchFamily="18" charset="0"/>
                          <a:ea typeface="Arial MT"/>
                          <a:cs typeface="Arial MT"/>
                        </a:rPr>
                        <a:t>(j) -</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lnTlToBr>
                      <a:noFill/>
                    </a:lnTlToBr>
                    <a:lnBlToTr>
                      <a:noFill/>
                    </a:lnBlToTr>
                    <a:no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bl>
          </a:graphicData>
        </a:graphic>
      </p:graphicFrame>
      <p:sp>
        <p:nvSpPr>
          <p:cNvPr id="5"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a:r>
              <a:rPr lang="en-US" sz="3200" b="1" u="sng" dirty="0" smtClean="0">
                <a:solidFill>
                  <a:schemeClr val="bg1"/>
                </a:solidFill>
                <a:latin typeface="Californian FB" pitchFamily="18" charset="0"/>
                <a:ea typeface="Arial MT"/>
                <a:cs typeface="Arial MT"/>
              </a:rPr>
              <a:t>Exempt Services - Banking Sector Under GST Law</a:t>
            </a:r>
          </a:p>
        </p:txBody>
      </p:sp>
      <p:sp>
        <p:nvSpPr>
          <p:cNvPr id="10" name="Rectangle 9"/>
          <p:cNvSpPr/>
          <p:nvPr/>
        </p:nvSpPr>
        <p:spPr>
          <a:xfrm>
            <a:off x="11424592" y="6165304"/>
            <a:ext cx="312906" cy="369332"/>
          </a:xfrm>
          <a:prstGeom prst="rect">
            <a:avLst/>
          </a:prstGeom>
        </p:spPr>
        <p:txBody>
          <a:bodyPr wrap="none">
            <a:spAutoFit/>
          </a:bodyPr>
          <a:lstStyle/>
          <a:p>
            <a:fld id="{89315B1E-7F0D-48A7-A5A1-3ABDF427B298}" type="slidenum">
              <a:rPr lang="en-US"/>
              <a:pPr/>
              <a:t>13</a:t>
            </a:fld>
            <a:endParaRPr lang="en-IN" dirty="0"/>
          </a:p>
        </p:txBody>
      </p:sp>
      <p:sp>
        <p:nvSpPr>
          <p:cNvPr id="13"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2525075966"/>
              </p:ext>
            </p:extLst>
          </p:nvPr>
        </p:nvGraphicFramePr>
        <p:xfrm>
          <a:off x="380960" y="1571612"/>
          <a:ext cx="11029950" cy="3569095"/>
        </p:xfrm>
        <a:graphic>
          <a:graphicData uri="http://schemas.openxmlformats.org/drawingml/2006/table">
            <a:tbl>
              <a:tblPr/>
              <a:tblGrid>
                <a:gridCol w="5545624"/>
                <a:gridCol w="25400"/>
                <a:gridCol w="5458926"/>
              </a:tblGrid>
              <a:tr h="619125">
                <a:tc>
                  <a:txBody>
                    <a:bodyPr/>
                    <a:lstStyle/>
                    <a:p>
                      <a:pPr marL="177800" marR="0" lvl="0" indent="0" algn="l" defTabSz="914400" rtl="0" eaLnBrk="1" fontAlgn="base" latinLnBrk="0" hangingPunct="1">
                        <a:lnSpc>
                          <a:spcPts val="24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Interest on Term Loans, OD, CC, Working  Capital Loan, Packing Credit etc</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177800" marR="0" lvl="0" indent="0" algn="l" defTabSz="914400" rtl="0" eaLnBrk="1" fontAlgn="base" latinLnBrk="0" hangingPunct="1">
                        <a:lnSpc>
                          <a:spcPts val="24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Discount on Bills, </a:t>
                      </a:r>
                      <a:r>
                        <a:rPr kumimoji="0" lang="en-US" sz="2000" b="0" i="0" u="none" strike="noStrike" cap="none" normalizeH="0" baseline="0" dirty="0" err="1" smtClean="0">
                          <a:ln>
                            <a:noFill/>
                          </a:ln>
                          <a:solidFill>
                            <a:schemeClr val="tx2"/>
                          </a:solidFill>
                          <a:effectLst/>
                          <a:latin typeface="Californian FB" pitchFamily="18" charset="0"/>
                          <a:ea typeface="Arial MT"/>
                          <a:cs typeface="Arial MT"/>
                        </a:rPr>
                        <a:t>Cheques</a:t>
                      </a:r>
                      <a:r>
                        <a:rPr kumimoji="0" lang="en-US" sz="2000" b="0" i="0" u="none" strike="noStrike" cap="none" normalizeH="0" baseline="0" dirty="0" smtClean="0">
                          <a:ln>
                            <a:noFill/>
                          </a:ln>
                          <a:solidFill>
                            <a:schemeClr val="tx2"/>
                          </a:solidFill>
                          <a:effectLst/>
                          <a:latin typeface="Californian FB" pitchFamily="18" charset="0"/>
                          <a:ea typeface="Arial MT"/>
                          <a:cs typeface="Arial MT"/>
                        </a:rPr>
                        <a:t>, Debtors purchase,  LC Discounting</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1166255">
                <a:tc>
                  <a:txBody>
                    <a:bodyPr/>
                    <a:lstStyle/>
                    <a:p>
                      <a:pPr marL="177800" marR="0" lvl="0" indent="0" algn="l" defTabSz="914400" rtl="0" eaLnBrk="1" fontAlgn="base" latinLnBrk="0" hangingPunct="1">
                        <a:lnSpc>
                          <a:spcPts val="2400"/>
                        </a:lnSpc>
                        <a:spcBef>
                          <a:spcPts val="5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Income from REPOS (Issued by borrowing bank)</a:t>
                      </a:r>
                    </a:p>
                    <a:p>
                      <a:pPr marL="177800" marR="0" lvl="0" indent="0" algn="l" defTabSz="914400" rtl="0" eaLnBrk="1" fontAlgn="base" latinLnBrk="0" hangingPunct="1">
                        <a:lnSpc>
                          <a:spcPts val="24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&amp; REVERSE REPO (issued by Lending bank)  transactions</a:t>
                      </a:r>
                    </a:p>
                  </a:txBody>
                  <a:tcPr marL="0" marR="0" marT="698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177800" marR="0" lvl="0" indent="0" algn="just" defTabSz="914400" rtl="0" eaLnBrk="1" fontAlgn="base" latinLnBrk="0" hangingPunct="1">
                        <a:lnSpc>
                          <a:spcPct val="100000"/>
                        </a:lnSpc>
                        <a:spcBef>
                          <a:spcPts val="1175"/>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Income from Sale, purchase, assignment or  acquisition of Secured or unsecured debt or  portfolio thereof</a:t>
                      </a:r>
                    </a:p>
                  </a:txBody>
                  <a:tcPr marL="0" marR="0" marT="14922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71475">
                <a:tc>
                  <a:txBody>
                    <a:bodyPr/>
                    <a:lstStyle/>
                    <a:p>
                      <a:pPr marL="177800" marR="0" lvl="0" indent="0" algn="l" defTabSz="914400" rtl="0" eaLnBrk="1" fontAlgn="base" latinLnBrk="0" hangingPunct="1">
                        <a:lnSpc>
                          <a:spcPct val="100000"/>
                        </a:lnSpc>
                        <a:spcBef>
                          <a:spcPts val="20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Income from Future Contracts without delivery</a:t>
                      </a:r>
                    </a:p>
                  </a:txBody>
                  <a:tcPr marL="0" marR="0" marT="2540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177800" marR="0" lvl="0" indent="0" algn="l" defTabSz="914400" rtl="0" eaLnBrk="1" fontAlgn="base" latinLnBrk="0" hangingPunct="1">
                        <a:lnSpc>
                          <a:spcPct val="100000"/>
                        </a:lnSpc>
                        <a:spcBef>
                          <a:spcPts val="20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Interest on Debt Instrument</a:t>
                      </a:r>
                    </a:p>
                  </a:txBody>
                  <a:tcPr marL="0" marR="0" marT="2540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643890">
                <a:tc>
                  <a:txBody>
                    <a:bodyPr/>
                    <a:lstStyle/>
                    <a:p>
                      <a:pPr marL="9525" marR="0" lvl="0" indent="168275" algn="l" defTabSz="914400" rtl="0" eaLnBrk="1" fontAlgn="base" latinLnBrk="0" hangingPunct="1">
                        <a:lnSpc>
                          <a:spcPct val="100000"/>
                        </a:lnSpc>
                        <a:spcBef>
                          <a:spcPts val="20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Income from CP or CD</a:t>
                      </a:r>
                    </a:p>
                  </a:txBody>
                  <a:tcPr marL="0" marR="0" marT="2540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177800" marR="0" lvl="0" indent="0" algn="l" defTabSz="914400" rtl="0" eaLnBrk="1" fontAlgn="base" latinLnBrk="0" hangingPunct="1">
                        <a:lnSpc>
                          <a:spcPct val="100000"/>
                        </a:lnSpc>
                        <a:spcBef>
                          <a:spcPts val="275"/>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Purchase or Sale of Foreign currency with AD or AMC</a:t>
                      </a:r>
                    </a:p>
                  </a:txBody>
                  <a:tcPr marL="0" marR="0" marT="3429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96875">
                <a:tc>
                  <a:txBody>
                    <a:bodyPr/>
                    <a:lstStyle/>
                    <a:p>
                      <a:pPr marL="90488" marR="0" lvl="0" indent="87313" algn="l" defTabSz="914400" rtl="0" eaLnBrk="1" fontAlgn="base" latinLnBrk="0" hangingPunct="1">
                        <a:lnSpc>
                          <a:spcPct val="100000"/>
                        </a:lnSpc>
                        <a:spcBef>
                          <a:spcPts val="313"/>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CBLO Transaction Income</a:t>
                      </a:r>
                    </a:p>
                  </a:txBody>
                  <a:tcPr marL="0" marR="0" marT="3937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177800" marR="0" lvl="0" indent="0" algn="l" defTabSz="914400" rtl="0" eaLnBrk="1" fontAlgn="base" latinLnBrk="0" hangingPunct="1">
                        <a:lnSpc>
                          <a:spcPct val="100000"/>
                        </a:lnSpc>
                        <a:spcBef>
                          <a:spcPts val="375"/>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Interest on Home or Vehicle or Asset loan</a:t>
                      </a:r>
                    </a:p>
                  </a:txBody>
                  <a:tcPr marL="0" marR="0" marT="4699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71475">
                <a:tc>
                  <a:txBody>
                    <a:bodyPr/>
                    <a:lstStyle/>
                    <a:p>
                      <a:pPr marL="9525" marR="0" lvl="0" indent="168275" algn="l" defTabSz="914400" rtl="0" eaLnBrk="1" fontAlgn="base" latinLnBrk="0" hangingPunct="1">
                        <a:lnSpc>
                          <a:spcPct val="100000"/>
                        </a:lnSpc>
                        <a:spcBef>
                          <a:spcPts val="275"/>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Fine or Penalty for violation of law</a:t>
                      </a:r>
                    </a:p>
                  </a:txBody>
                  <a:tcPr marL="0" marR="0" marT="3492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9525" marR="0" lvl="0" indent="168275" algn="l" defTabSz="914400" rtl="0" eaLnBrk="1" fontAlgn="base" latinLnBrk="0" hangingPunct="1">
                        <a:lnSpc>
                          <a:spcPct val="100000"/>
                        </a:lnSpc>
                        <a:spcBef>
                          <a:spcPts val="275"/>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ea typeface="Arial MT"/>
                          <a:cs typeface="Arial MT"/>
                        </a:rPr>
                        <a:t>Purchase or Sale of Derivatives</a:t>
                      </a:r>
                    </a:p>
                  </a:txBody>
                  <a:tcPr marL="0" marR="0" marT="3492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smtClean="0">
                <a:solidFill>
                  <a:schemeClr val="bg1"/>
                </a:solidFill>
                <a:cs typeface="Trebuchet MS"/>
              </a:rPr>
              <a:t>Exempt Supplies</a:t>
            </a:r>
            <a:endParaRPr lang="en-US" sz="3200" b="1" u="sng" dirty="0">
              <a:solidFill>
                <a:schemeClr val="bg1"/>
              </a:solidFill>
              <a:cs typeface="Trebuchet MS"/>
            </a:endParaRPr>
          </a:p>
        </p:txBody>
      </p:sp>
      <p:sp>
        <p:nvSpPr>
          <p:cNvPr id="10" name="Rectangle 9"/>
          <p:cNvSpPr/>
          <p:nvPr/>
        </p:nvSpPr>
        <p:spPr>
          <a:xfrm>
            <a:off x="11064552" y="5805264"/>
            <a:ext cx="312906" cy="369332"/>
          </a:xfrm>
          <a:prstGeom prst="rect">
            <a:avLst/>
          </a:prstGeom>
        </p:spPr>
        <p:txBody>
          <a:bodyPr wrap="none">
            <a:spAutoFit/>
          </a:bodyPr>
          <a:lstStyle/>
          <a:p>
            <a:fld id="{89315B1E-7F0D-48A7-A5A1-3ABDF427B298}" type="slidenum">
              <a:rPr lang="en-US"/>
              <a:pPr/>
              <a:t>14</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2" y="6381328"/>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5"/>
          <p:cNvSpPr>
            <a:spLocks noChangeArrowheads="1"/>
          </p:cNvSpPr>
          <p:nvPr/>
        </p:nvSpPr>
        <p:spPr bwMode="auto">
          <a:xfrm>
            <a:off x="304800" y="838200"/>
            <a:ext cx="11480800" cy="338138"/>
          </a:xfrm>
          <a:prstGeom prst="rect">
            <a:avLst/>
          </a:prstGeom>
          <a:noFill/>
          <a:ln w="9525">
            <a:noFill/>
            <a:miter lim="800000"/>
            <a:headEnd/>
            <a:tailEnd/>
          </a:ln>
        </p:spPr>
        <p:txBody>
          <a:bodyPr>
            <a:spAutoFit/>
          </a:bodyPr>
          <a:lstStyle/>
          <a:p>
            <a:pPr marL="457200" indent="-457200"/>
            <a:endParaRPr lang="en-US" sz="1600"/>
          </a:p>
        </p:txBody>
      </p:sp>
      <p:sp>
        <p:nvSpPr>
          <p:cNvPr id="22533" name="object 3"/>
          <p:cNvSpPr txBox="1">
            <a:spLocks noChangeArrowheads="1"/>
          </p:cNvSpPr>
          <p:nvPr/>
        </p:nvSpPr>
        <p:spPr bwMode="auto">
          <a:xfrm>
            <a:off x="762000" y="642918"/>
            <a:ext cx="9904413" cy="6106736"/>
          </a:xfrm>
          <a:prstGeom prst="rect">
            <a:avLst/>
          </a:prstGeom>
          <a:noFill/>
          <a:ln w="9525">
            <a:noFill/>
            <a:miter lim="800000"/>
            <a:headEnd/>
            <a:tailEnd/>
          </a:ln>
        </p:spPr>
        <p:txBody>
          <a:bodyPr lIns="0" tIns="149860" rIns="0" bIns="0">
            <a:spAutoFit/>
          </a:bodyPr>
          <a:lstStyle/>
          <a:p>
            <a:pPr marL="12700" eaLnBrk="0" hangingPunct="0">
              <a:lnSpc>
                <a:spcPct val="150000"/>
              </a:lnSpc>
              <a:defRPr/>
            </a:pPr>
            <a:r>
              <a:rPr lang="en-US" sz="2000" b="1" dirty="0">
                <a:solidFill>
                  <a:schemeClr val="tx2"/>
                </a:solidFill>
                <a:latin typeface="Californian FB" pitchFamily="18" charset="0"/>
                <a:ea typeface="Cambria Math" panose="02040503050406030204" pitchFamily="18" charset="0"/>
                <a:cs typeface="Cambria Math" panose="02040503050406030204" pitchFamily="18" charset="0"/>
              </a:rPr>
              <a:t>Related parties include</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Officers or directors of one another’s businesses.</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Legally </a:t>
            </a:r>
            <a:r>
              <a:rPr lang="en-US" sz="2000" dirty="0" err="1">
                <a:solidFill>
                  <a:schemeClr val="tx2"/>
                </a:solidFill>
                <a:latin typeface="Californian FB" pitchFamily="18" charset="0"/>
                <a:ea typeface="Cambria Math" panose="02040503050406030204" pitchFamily="18" charset="0"/>
                <a:cs typeface="Cambria Math" panose="02040503050406030204" pitchFamily="18" charset="0"/>
              </a:rPr>
              <a:t>recognised</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partners in business.</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Employer and employee.</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Directly or Indirectly owns, controls or holds 25% or more of the  outstanding voting stock or shares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or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both of them.</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One of them directly or indirectly controls the other.</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Both of them are directly or indirectly controlled by a third person.</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Together they directly or indirectly control a third person.</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Members of same family.</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Persons who are associated in the business of one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another, wherein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one  is the sole agent or sole distributor or sole concessionaire.</a:t>
            </a:r>
          </a:p>
          <a:p>
            <a:pPr marL="298450" indent="-285750" eaLnBrk="0" hangingPunct="0">
              <a:lnSpc>
                <a:spcPct val="150000"/>
              </a:lnSpc>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Note: Person includes legal person.</a:t>
            </a:r>
          </a:p>
        </p:txBody>
      </p:sp>
      <p:sp>
        <p:nvSpPr>
          <p:cNvPr id="7"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dirty="0" smtClean="0">
                <a:solidFill>
                  <a:schemeClr val="bg1"/>
                </a:solidFill>
                <a:cs typeface="Trebuchet MS"/>
              </a:rPr>
              <a:t>Related Party Transaction</a:t>
            </a:r>
            <a:endParaRPr lang="en-US" sz="3200" b="1" dirty="0">
              <a:solidFill>
                <a:schemeClr val="bg1"/>
              </a:solidFill>
              <a:cs typeface="Trebuchet MS"/>
            </a:endParaRPr>
          </a:p>
        </p:txBody>
      </p:sp>
      <p:sp>
        <p:nvSpPr>
          <p:cNvPr id="10"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15</a:t>
            </a:fld>
            <a:endParaRPr lang="en-US" dirty="0"/>
          </a:p>
        </p:txBody>
      </p:sp>
      <p:sp>
        <p:nvSpPr>
          <p:cNvPr id="11" name="Date Placeholder 5"/>
          <p:cNvSpPr>
            <a:spLocks noGrp="1"/>
          </p:cNvSpPr>
          <p:nvPr>
            <p:ph type="dt" sz="half" idx="10"/>
          </p:nvPr>
        </p:nvSpPr>
        <p:spPr>
          <a:xfrm>
            <a:off x="304800" y="6581775"/>
            <a:ext cx="2803525" cy="276225"/>
          </a:xfrm>
        </p:spPr>
        <p:txBody>
          <a:bodyPr/>
          <a:lstStyle/>
          <a:p>
            <a:pPr>
              <a:defRPr/>
            </a:pPr>
            <a:r>
              <a:rPr lang="en-US" dirty="0" smtClean="0"/>
              <a:t>6/5/2021</a:t>
            </a:r>
            <a:endParaRPr lang="en-US" dirty="0"/>
          </a:p>
        </p:txBody>
      </p:sp>
      <p:sp>
        <p:nvSpPr>
          <p:cNvPr id="12" name="Footer Placeholder 7"/>
          <p:cNvSpPr>
            <a:spLocks noGrp="1"/>
          </p:cNvSpPr>
          <p:nvPr>
            <p:ph type="ftr" sz="quarter" idx="11"/>
          </p:nvPr>
        </p:nvSpPr>
        <p:spPr>
          <a:xfrm>
            <a:off x="4655840" y="6570811"/>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
          <p:cNvSpPr>
            <a:spLocks noChangeArrowheads="1"/>
          </p:cNvSpPr>
          <p:nvPr/>
        </p:nvSpPr>
        <p:spPr bwMode="auto">
          <a:xfrm>
            <a:off x="609600" y="917575"/>
            <a:ext cx="10160000" cy="1016000"/>
          </a:xfrm>
          <a:prstGeom prst="rect">
            <a:avLst/>
          </a:prstGeom>
          <a:noFill/>
          <a:ln w="9525">
            <a:noFill/>
            <a:miter lim="800000"/>
            <a:headEnd/>
            <a:tailEnd/>
          </a:ln>
        </p:spPr>
        <p:txBody>
          <a:bodyPr>
            <a:spAutoFit/>
          </a:bodyPr>
          <a:lstStyle/>
          <a:p>
            <a:pPr marL="722313" lvl="1" indent="-368300" algn="just">
              <a:lnSpc>
                <a:spcPct val="150000"/>
              </a:lnSpc>
              <a:buFont typeface="Wingdings" pitchFamily="2" charset="2"/>
              <a:buChar char="§"/>
              <a:tabLst>
                <a:tab pos="900113" algn="l"/>
              </a:tabLst>
            </a:pPr>
            <a:endParaRPr lang="en-US" altLang="en-US" sz="2000">
              <a:latin typeface="Californian FB" pitchFamily="18" charset="0"/>
              <a:cs typeface="Calibri" pitchFamily="34" charset="0"/>
            </a:endParaRPr>
          </a:p>
          <a:p>
            <a:pPr marL="722313" lvl="1" indent="-368300" algn="just">
              <a:lnSpc>
                <a:spcPct val="150000"/>
              </a:lnSpc>
              <a:buFont typeface="Wingdings" pitchFamily="2" charset="2"/>
              <a:buChar char="§"/>
              <a:tabLst>
                <a:tab pos="900113" algn="l"/>
              </a:tabLst>
            </a:pPr>
            <a:endParaRPr lang="en-US" altLang="en-US" sz="2000">
              <a:latin typeface="Californian FB" pitchFamily="18" charset="0"/>
              <a:cs typeface="Calibri" pitchFamily="34" charset="0"/>
            </a:endParaRPr>
          </a:p>
        </p:txBody>
      </p:sp>
      <p:sp>
        <p:nvSpPr>
          <p:cNvPr id="23556" name="Rectangle 5"/>
          <p:cNvSpPr>
            <a:spLocks noChangeArrowheads="1"/>
          </p:cNvSpPr>
          <p:nvPr/>
        </p:nvSpPr>
        <p:spPr bwMode="auto">
          <a:xfrm>
            <a:off x="304800" y="838200"/>
            <a:ext cx="11480800" cy="338138"/>
          </a:xfrm>
          <a:prstGeom prst="rect">
            <a:avLst/>
          </a:prstGeom>
          <a:noFill/>
          <a:ln w="9525">
            <a:noFill/>
            <a:miter lim="800000"/>
            <a:headEnd/>
            <a:tailEnd/>
          </a:ln>
        </p:spPr>
        <p:txBody>
          <a:bodyPr>
            <a:spAutoFit/>
          </a:bodyPr>
          <a:lstStyle/>
          <a:p>
            <a:pPr marL="457200" indent="-457200"/>
            <a:endParaRPr lang="en-US" sz="1600"/>
          </a:p>
        </p:txBody>
      </p:sp>
      <p:sp>
        <p:nvSpPr>
          <p:cNvPr id="23557" name="object 8"/>
          <p:cNvSpPr txBox="1">
            <a:spLocks noChangeArrowheads="1"/>
          </p:cNvSpPr>
          <p:nvPr/>
        </p:nvSpPr>
        <p:spPr bwMode="auto">
          <a:xfrm>
            <a:off x="295277" y="1192212"/>
            <a:ext cx="10121203" cy="4151778"/>
          </a:xfrm>
          <a:prstGeom prst="rect">
            <a:avLst/>
          </a:prstGeom>
          <a:noFill/>
          <a:ln w="9525">
            <a:noFill/>
            <a:miter lim="800000"/>
            <a:headEnd/>
            <a:tailEnd/>
          </a:ln>
        </p:spPr>
        <p:txBody>
          <a:bodyPr wrap="square" lIns="0" tIns="149225" rIns="0" bIns="0">
            <a:spAutoFit/>
          </a:bodyPr>
          <a:lstStyle/>
          <a:p>
            <a:pPr marL="12700" eaLnBrk="0" hangingPunct="0">
              <a:defRPr/>
            </a:pPr>
            <a:r>
              <a:rPr lang="en-US" sz="2000" b="1" dirty="0" smtClean="0">
                <a:solidFill>
                  <a:schemeClr val="tx2"/>
                </a:solidFill>
                <a:latin typeface="Californian FB" pitchFamily="18" charset="0"/>
                <a:ea typeface="Cambria Math" panose="02040503050406030204" pitchFamily="18" charset="0"/>
                <a:cs typeface="Cambria Math" panose="02040503050406030204" pitchFamily="18" charset="0"/>
              </a:rPr>
              <a:t>Concession </a:t>
            </a:r>
            <a:r>
              <a:rPr lang="en-US" sz="2000" b="1" dirty="0">
                <a:solidFill>
                  <a:schemeClr val="tx2"/>
                </a:solidFill>
                <a:latin typeface="Californian FB" pitchFamily="18" charset="0"/>
                <a:ea typeface="Cambria Math" panose="02040503050406030204" pitchFamily="18" charset="0"/>
                <a:cs typeface="Cambria Math" panose="02040503050406030204" pitchFamily="18" charset="0"/>
              </a:rPr>
              <a:t>in various </a:t>
            </a:r>
            <a:r>
              <a:rPr lang="en-US" sz="2000" b="1" dirty="0" smtClean="0">
                <a:solidFill>
                  <a:schemeClr val="tx2"/>
                </a:solidFill>
                <a:latin typeface="Californian FB" pitchFamily="18" charset="0"/>
                <a:ea typeface="Cambria Math" panose="02040503050406030204" pitchFamily="18" charset="0"/>
                <a:cs typeface="Cambria Math" panose="02040503050406030204" pitchFamily="18" charset="0"/>
              </a:rPr>
              <a:t>Charges</a:t>
            </a:r>
          </a:p>
          <a:p>
            <a:pPr marL="298450" indent="-285750" eaLnBrk="0" hangingPunct="0">
              <a:buFont typeface="Arial" pitchFamily="34" charset="0"/>
              <a:buChar char="•"/>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Processing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Fees</a:t>
            </a:r>
          </a:p>
          <a:p>
            <a:pPr marL="298450" indent="-285750" eaLnBrk="0" hangingPunct="0">
              <a:buFont typeface="Wingdings" pitchFamily="2" charset="2"/>
              <a:buChar char="v"/>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err="1" smtClean="0">
                <a:solidFill>
                  <a:schemeClr val="tx2"/>
                </a:solidFill>
                <a:latin typeface="Californian FB" pitchFamily="18" charset="0"/>
                <a:ea typeface="Cambria Math" panose="02040503050406030204" pitchFamily="18" charset="0"/>
                <a:cs typeface="Cambria Math" panose="02040503050406030204" pitchFamily="18" charset="0"/>
              </a:rPr>
              <a:t>Cheque</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book charges</a:t>
            </a:r>
          </a:p>
          <a:p>
            <a:pPr marL="298450" indent="-285750" eaLnBrk="0" hangingPunct="0">
              <a:buFont typeface="Wingdings" pitchFamily="2" charset="2"/>
              <a:buChar char="v"/>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NEFT/RTGS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Charges</a:t>
            </a:r>
          </a:p>
          <a:p>
            <a:pPr marL="298450" indent="-285750" eaLnBrk="0" hangingPunct="0">
              <a:buFont typeface="Wingdings" pitchFamily="2" charset="2"/>
              <a:buChar char="v"/>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Locker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rent</a:t>
            </a:r>
          </a:p>
          <a:p>
            <a:pPr marL="298450" indent="-285750" eaLnBrk="0" hangingPunct="0">
              <a:buFont typeface="Wingdings" pitchFamily="2" charset="2"/>
              <a:buChar char="v"/>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DD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charges</a:t>
            </a:r>
          </a:p>
          <a:p>
            <a:pPr marL="298450" indent="-285750" eaLnBrk="0" hangingPunct="0">
              <a:buFont typeface="Wingdings" pitchFamily="2" charset="2"/>
              <a:buChar char="v"/>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eaLnBrk="0" hangingPunct="0">
              <a:buFont typeface="Wingdings" pitchFamily="2" charset="2"/>
              <a:buChar char="v"/>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Lower rate of interest Though exempt – Will impact if 50% scheme  not opted for</a:t>
            </a:r>
          </a:p>
        </p:txBody>
      </p:sp>
      <p:sp>
        <p:nvSpPr>
          <p:cNvPr id="7"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dirty="0">
                <a:solidFill>
                  <a:schemeClr val="bg1"/>
                </a:solidFill>
                <a:cs typeface="Trebuchet MS"/>
              </a:rPr>
              <a:t>Employer - Employee</a:t>
            </a:r>
          </a:p>
        </p:txBody>
      </p:sp>
      <p:sp>
        <p:nvSpPr>
          <p:cNvPr id="11"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16</a:t>
            </a:fld>
            <a:endParaRPr lang="en-US" dirty="0"/>
          </a:p>
        </p:txBody>
      </p:sp>
      <p:sp>
        <p:nvSpPr>
          <p:cNvPr id="12"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3"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dirty="0">
                <a:solidFill>
                  <a:schemeClr val="bg1"/>
                </a:solidFill>
                <a:cs typeface="Trebuchet MS"/>
              </a:rPr>
              <a:t/>
            </a:r>
            <a:br>
              <a:rPr lang="en-US" sz="3200" b="1" dirty="0">
                <a:solidFill>
                  <a:schemeClr val="bg1"/>
                </a:solidFill>
                <a:cs typeface="Trebuchet MS"/>
              </a:rPr>
            </a:br>
            <a:r>
              <a:rPr lang="en-US" sz="3200" b="1" dirty="0" smtClean="0">
                <a:solidFill>
                  <a:schemeClr val="bg1"/>
                </a:solidFill>
                <a:cs typeface="Trebuchet MS"/>
              </a:rPr>
              <a:t>BUSINESS </a:t>
            </a:r>
            <a:r>
              <a:rPr lang="en-US" sz="3200" b="1" dirty="0">
                <a:solidFill>
                  <a:schemeClr val="bg1"/>
                </a:solidFill>
                <a:cs typeface="Trebuchet MS"/>
              </a:rPr>
              <a:t>VERTICAL</a:t>
            </a:r>
          </a:p>
        </p:txBody>
      </p:sp>
      <p:sp>
        <p:nvSpPr>
          <p:cNvPr id="6" name="Rectangle 5"/>
          <p:cNvSpPr>
            <a:spLocks noChangeArrowheads="1"/>
          </p:cNvSpPr>
          <p:nvPr/>
        </p:nvSpPr>
        <p:spPr bwMode="auto">
          <a:xfrm>
            <a:off x="304800" y="838200"/>
            <a:ext cx="11480800" cy="338138"/>
          </a:xfrm>
          <a:prstGeom prst="rect">
            <a:avLst/>
          </a:prstGeom>
          <a:noFill/>
          <a:ln w="9525">
            <a:noFill/>
            <a:miter lim="800000"/>
            <a:headEnd/>
            <a:tailEnd/>
          </a:ln>
        </p:spPr>
        <p:txBody>
          <a:bodyPr>
            <a:spAutoFit/>
          </a:bodyPr>
          <a:lstStyle/>
          <a:p>
            <a:pPr marL="457200" indent="-457200"/>
            <a:endParaRPr lang="en-US" sz="1600"/>
          </a:p>
        </p:txBody>
      </p:sp>
      <p:sp>
        <p:nvSpPr>
          <p:cNvPr id="7" name="object 8"/>
          <p:cNvSpPr txBox="1">
            <a:spLocks noChangeArrowheads="1"/>
          </p:cNvSpPr>
          <p:nvPr/>
        </p:nvSpPr>
        <p:spPr bwMode="auto">
          <a:xfrm>
            <a:off x="263352" y="836712"/>
            <a:ext cx="11332542" cy="5690660"/>
          </a:xfrm>
          <a:prstGeom prst="rect">
            <a:avLst/>
          </a:prstGeom>
          <a:noFill/>
          <a:ln w="9525">
            <a:noFill/>
            <a:miter lim="800000"/>
            <a:headEnd/>
            <a:tailEnd/>
          </a:ln>
        </p:spPr>
        <p:txBody>
          <a:bodyPr wrap="square" lIns="0" tIns="149225" rIns="0" bIns="0">
            <a:spAutoFit/>
          </a:bodyPr>
          <a:lstStyle/>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Business vertical means a distinguishable component of an enterprise that is engaged in the supply of individual goods or services or a group of related goods or services which are subject to risks and returns that are different from those of the other business verticals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12700" eaLnBrk="0" hangingPunct="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Explanation.––For the purposes of this clause, factors that should be considered in determining whether goods or services are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related will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include</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12700" eaLnBrk="0" hangingPunct="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      the nature of the goods or  services;</a:t>
            </a: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     the nature of the production processes;</a:t>
            </a: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      the type or class of customers for the goods or  services;</a:t>
            </a: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d)      the methods used to distribute the goods or supply of services;  and</a:t>
            </a:r>
          </a:p>
          <a:p>
            <a:pPr marL="631825" indent="-619125" eaLnBrk="0" hangingPunct="0">
              <a:buAutoNum type="alphaLcParenR" startAt="5"/>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nature of regulatory environment (wherever applicable), including banking, insurance, or public   utilities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631825" indent="-619125" eaLnBrk="0" hangingPunct="0">
              <a:buAutoNum type="alphaLcParenR" startAt="5"/>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2700" eaLnBrk="0" hangingPunct="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 case of Banking sector taking a separate registration is beneficial, when there are only taxable supplies in such vertical, so that  100 % credit can be availed instead of 50%.</a:t>
            </a:r>
          </a:p>
          <a:p>
            <a:pPr marL="12700" eaLnBrk="0" hangingPunct="0">
              <a:defRPr/>
            </a:pP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12700" eaLnBrk="0" hangingPunct="0">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For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e.g. Bullion Business Vertical, Digital Banking Vertical Etc.</a:t>
            </a:r>
          </a:p>
        </p:txBody>
      </p:sp>
      <p:sp>
        <p:nvSpPr>
          <p:cNvPr id="11" name="Rectangle 10"/>
          <p:cNvSpPr/>
          <p:nvPr/>
        </p:nvSpPr>
        <p:spPr>
          <a:xfrm>
            <a:off x="11064552" y="5805264"/>
            <a:ext cx="312906" cy="369332"/>
          </a:xfrm>
          <a:prstGeom prst="rect">
            <a:avLst/>
          </a:prstGeom>
        </p:spPr>
        <p:txBody>
          <a:bodyPr wrap="none">
            <a:spAutoFit/>
          </a:bodyPr>
          <a:lstStyle/>
          <a:p>
            <a:fld id="{89315B1E-7F0D-48A7-A5A1-3ABDF427B298}" type="slidenum">
              <a:rPr lang="en-US"/>
              <a:pPr/>
              <a:t>17</a:t>
            </a:fld>
            <a:endParaRPr lang="en-IN" dirty="0"/>
          </a:p>
        </p:txBody>
      </p:sp>
      <p:sp>
        <p:nvSpPr>
          <p:cNvPr id="14" name="Date Placeholder 5"/>
          <p:cNvSpPr>
            <a:spLocks noGrp="1"/>
          </p:cNvSpPr>
          <p:nvPr>
            <p:ph type="dt" sz="half" idx="10"/>
          </p:nvPr>
        </p:nvSpPr>
        <p:spPr>
          <a:xfrm>
            <a:off x="623392" y="6527372"/>
            <a:ext cx="2803525" cy="276225"/>
          </a:xfrm>
        </p:spPr>
        <p:txBody>
          <a:bodyPr/>
          <a:lstStyle/>
          <a:p>
            <a:pPr algn="l">
              <a:defRPr/>
            </a:pPr>
            <a:r>
              <a:rPr lang="en-US" dirty="0" smtClean="0"/>
              <a:t>6/5/2021</a:t>
            </a:r>
            <a:endParaRPr lang="en-US" dirty="0"/>
          </a:p>
        </p:txBody>
      </p:sp>
      <p:sp>
        <p:nvSpPr>
          <p:cNvPr id="15" name="Footer Placeholder 7"/>
          <p:cNvSpPr>
            <a:spLocks noGrp="1"/>
          </p:cNvSpPr>
          <p:nvPr>
            <p:ph type="ftr" sz="quarter" idx="11"/>
          </p:nvPr>
        </p:nvSpPr>
        <p:spPr>
          <a:xfrm>
            <a:off x="4144962" y="6527372"/>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2995381395"/>
              </p:ext>
            </p:extLst>
          </p:nvPr>
        </p:nvGraphicFramePr>
        <p:xfrm>
          <a:off x="119337" y="1052736"/>
          <a:ext cx="11809311" cy="5445890"/>
        </p:xfrm>
        <a:graphic>
          <a:graphicData uri="http://schemas.openxmlformats.org/drawingml/2006/table">
            <a:tbl>
              <a:tblPr/>
              <a:tblGrid>
                <a:gridCol w="1768658"/>
                <a:gridCol w="1987870"/>
                <a:gridCol w="1252175"/>
                <a:gridCol w="1795228"/>
                <a:gridCol w="5005380"/>
              </a:tblGrid>
              <a:tr h="635590">
                <a:tc>
                  <a:txBody>
                    <a:bodyPr/>
                    <a:lstStyle/>
                    <a:p>
                      <a:pPr marL="3175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Definition</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4318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Taxability</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19685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Ref No.</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476250" marR="0" lvl="0" indent="-5715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Place of  Supply</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Analysis</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10300">
                <a:tc>
                  <a:txBody>
                    <a:bodyPr/>
                    <a:lstStyle/>
                    <a:p>
                      <a:pPr marL="90488" marR="0" lvl="0" indent="0" algn="l" defTabSz="914400" rtl="0" eaLnBrk="1" fontAlgn="base" latinLnBrk="0" hangingPunct="1">
                        <a:lnSpc>
                          <a:spcPct val="100000"/>
                        </a:lnSpc>
                        <a:spcBef>
                          <a:spcPct val="0"/>
                        </a:spcBef>
                        <a:spcAft>
                          <a:spcPct val="0"/>
                        </a:spcAft>
                        <a:buClrTx/>
                        <a:buSzTx/>
                        <a:buFontTx/>
                        <a:buNone/>
                        <a:tabLst>
                          <a:tab pos="520700" algn="l"/>
                          <a:tab pos="803275" algn="l"/>
                          <a:tab pos="923925" algn="l"/>
                          <a:tab pos="946150" algn="l"/>
                          <a:tab pos="1025525" algn="l"/>
                          <a:tab pos="1066800" algn="l"/>
                          <a:tab pos="1290638" algn="l"/>
                          <a:tab pos="1333500" algn="l"/>
                          <a:tab pos="1428750" algn="l"/>
                          <a:tab pos="14509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Interest				means  consideration  payable			 in	any  manner	in  respect of any money borrowed or debt incurred but does not	include any  service		 fee or  other charges in  respect			of		the  moneys  borrowed or debt  incurred or in  respect		of	any  credit					facility  which	has		not  been utilized.</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90488" marR="0" lvl="0" indent="0" algn="l" defTabSz="914400" rtl="0" eaLnBrk="1" fontAlgn="base" latinLnBrk="0" hangingPunct="1">
                        <a:lnSpc>
                          <a:spcPct val="100000"/>
                        </a:lnSpc>
                        <a:spcBef>
                          <a:spcPts val="325"/>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Exempt,</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Such Notification  covers that service  by way of Extending  Deposits, loans and  Advances in so far  as the consideration  is represented by  way of interest or  discount(Other than  interest involved in  credit	card</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services).</a:t>
                      </a:r>
                    </a:p>
                  </a:txBody>
                  <a:tcPr marL="0" marR="0" marT="4127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92075" marR="0" lvl="0" indent="0" algn="l" defTabSz="914400" rtl="0" eaLnBrk="1" fontAlgn="base" latinLnBrk="0" hangingPunct="1">
                        <a:lnSpc>
                          <a:spcPct val="100000"/>
                        </a:lnSpc>
                        <a:spcBef>
                          <a:spcPts val="325"/>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Entry no.28  of  Notification  No. 9/2017.</a:t>
                      </a:r>
                    </a:p>
                  </a:txBody>
                  <a:tcPr marL="0" marR="0" marT="4127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92075" marR="0" lvl="0" indent="0" algn="l" defTabSz="914400" rtl="0" eaLnBrk="1" fontAlgn="base" latinLnBrk="0" hangingPunct="1">
                        <a:lnSpc>
                          <a:spcPct val="100000"/>
                        </a:lnSpc>
                        <a:spcBef>
                          <a:spcPts val="325"/>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a)Location    of</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recipient	of  service on the  records of</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Supplier	 of  service, place of  supply shall be  the location of  recipient.  </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b)Location of recipient	of  service is not on  records, place of  supply shall be  the location of  the supplier of  service.</a:t>
                      </a:r>
                    </a:p>
                  </a:txBody>
                  <a:tcPr marL="0" marR="0" marT="4127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68288" marR="0" lvl="0" indent="-176213" algn="l" defTabSz="914400" rtl="0" eaLnBrk="1" fontAlgn="base" latinLnBrk="0" hangingPunct="1">
                        <a:lnSpc>
                          <a:spcPct val="100000"/>
                        </a:lnSpc>
                        <a:spcBef>
                          <a:spcPts val="325"/>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Any kind of interest, whether it is on CBLO, Waiver  of loan, or extending any loans and advances or on  inter corporate deposit.</a:t>
                      </a:r>
                    </a:p>
                    <a:p>
                      <a:pPr marL="268288" marR="0" lvl="0" indent="-176213" algn="l" defTabSz="914400" rtl="0" eaLnBrk="1" fontAlgn="base" latinLnBrk="0" hangingPunct="1">
                        <a:lnSpc>
                          <a:spcPct val="100000"/>
                        </a:lnSpc>
                        <a:spcBef>
                          <a:spcPct val="0"/>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Interest levied on credit card service will be taxable.</a:t>
                      </a:r>
                    </a:p>
                    <a:p>
                      <a:pPr marL="268288" marR="0" lvl="0" indent="-176213" algn="l" defTabSz="914400" rtl="0" eaLnBrk="1" fontAlgn="base" latinLnBrk="0" hangingPunct="1">
                        <a:lnSpc>
                          <a:spcPct val="100000"/>
                        </a:lnSpc>
                        <a:spcBef>
                          <a:spcPct val="0"/>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Pre payment of loan charges levied by  bank would also brought in GST regime.</a:t>
                      </a:r>
                    </a:p>
                    <a:p>
                      <a:pPr marL="268288" marR="0" lvl="0" indent="-176213" algn="l" defTabSz="914400" rtl="0" eaLnBrk="1" fontAlgn="base" latinLnBrk="0" hangingPunct="1">
                        <a:lnSpc>
                          <a:spcPct val="100000"/>
                        </a:lnSpc>
                        <a:spcBef>
                          <a:spcPct val="0"/>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Ownership of assets is with  the bank in Finance lease. So neither the services are purely in the  nature of extending loans nor the interest is representing consideration. Interest on finance lease transactions will be taxable under GST.</a:t>
                      </a:r>
                    </a:p>
                    <a:p>
                      <a:pPr marL="268288" marR="0" lvl="0" indent="-176213" algn="l" defTabSz="914400" rtl="0" eaLnBrk="1" fontAlgn="base" latinLnBrk="0" hangingPunct="1">
                        <a:lnSpc>
                          <a:spcPct val="100000"/>
                        </a:lnSpc>
                        <a:spcBef>
                          <a:spcPct val="0"/>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Additional Interest charged for default in payment of  installment will be subject to GST (FAQ).</a:t>
                      </a:r>
                    </a:p>
                    <a:p>
                      <a:pPr marL="268288" marR="0" lvl="0" indent="-176213" algn="l" defTabSz="914400" rtl="0" eaLnBrk="1" fontAlgn="base" latinLnBrk="0" hangingPunct="1">
                        <a:lnSpc>
                          <a:spcPct val="100000"/>
                        </a:lnSpc>
                        <a:spcBef>
                          <a:spcPct val="0"/>
                        </a:spcBef>
                        <a:spcAft>
                          <a:spcPct val="0"/>
                        </a:spcAft>
                        <a:buClrTx/>
                        <a:buSzPct val="93000"/>
                        <a:buFontTx/>
                        <a:buAutoNum type="alphaLcParenR"/>
                        <a:tabLst>
                          <a:tab pos="269875" algn="l"/>
                        </a:tabLst>
                      </a:pP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CP or CD consideration is represented by  way of discount. And CP or CD are in nature</a:t>
                      </a:r>
                      <a:r>
                        <a:rPr kumimoji="0" lang="en-US" sz="1300" b="0" i="0" u="none" strike="noStrike" cap="none" normalizeH="0" baseline="12000" dirty="0" smtClean="0">
                          <a:ln>
                            <a:noFill/>
                          </a:ln>
                          <a:solidFill>
                            <a:schemeClr val="accent1">
                              <a:lumMod val="75000"/>
                            </a:schemeClr>
                          </a:solidFill>
                          <a:effectLst/>
                          <a:latin typeface="Californian FB" pitchFamily="18" charset="0"/>
                          <a:ea typeface="Arial MT"/>
                          <a:cs typeface="Arial MT"/>
                        </a:rPr>
                        <a:t> </a:t>
                      </a:r>
                      <a:r>
                        <a:rPr kumimoji="0" lang="en-US" sz="1500" b="0" i="0" u="none" strike="noStrike" cap="none" normalizeH="0" baseline="0" dirty="0" smtClean="0">
                          <a:ln>
                            <a:noFill/>
                          </a:ln>
                          <a:solidFill>
                            <a:schemeClr val="accent1">
                              <a:lumMod val="75000"/>
                            </a:schemeClr>
                          </a:solidFill>
                          <a:effectLst/>
                          <a:latin typeface="Californian FB" pitchFamily="18" charset="0"/>
                          <a:ea typeface="Arial MT"/>
                          <a:cs typeface="Arial MT"/>
                        </a:rPr>
                        <a:t>of  promissory note and covered in definition of money.  So discount or interest thereon is not liable to GST.</a:t>
                      </a:r>
                    </a:p>
                  </a:txBody>
                  <a:tcPr marL="0" marR="0" marT="41275"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2800" b="1" u="sng" dirty="0" smtClean="0">
                <a:solidFill>
                  <a:schemeClr val="bg1"/>
                </a:solidFill>
                <a:cs typeface="Trebuchet MS"/>
              </a:rPr>
              <a:t>Analysis of Head Wise Incomes Earned by Banks Interest or  Discount</a:t>
            </a:r>
            <a:endParaRPr lang="en-US" sz="2800" b="1" u="sng" dirty="0">
              <a:solidFill>
                <a:schemeClr val="bg1"/>
              </a:solidFill>
              <a:cs typeface="Trebuchet MS"/>
            </a:endParaRPr>
          </a:p>
        </p:txBody>
      </p:sp>
      <p:sp>
        <p:nvSpPr>
          <p:cNvPr id="10" name="Rectangle 9"/>
          <p:cNvSpPr/>
          <p:nvPr/>
        </p:nvSpPr>
        <p:spPr>
          <a:xfrm>
            <a:off x="11496600" y="6093296"/>
            <a:ext cx="312906" cy="369332"/>
          </a:xfrm>
          <a:prstGeom prst="rect">
            <a:avLst/>
          </a:prstGeom>
        </p:spPr>
        <p:txBody>
          <a:bodyPr wrap="none">
            <a:spAutoFit/>
          </a:bodyPr>
          <a:lstStyle/>
          <a:p>
            <a:fld id="{89315B1E-7F0D-48A7-A5A1-3ABDF427B298}" type="slidenum">
              <a:rPr lang="en-US"/>
              <a:pPr/>
              <a:t>18</a:t>
            </a:fld>
            <a:endParaRPr lang="en-IN" dirty="0"/>
          </a:p>
        </p:txBody>
      </p:sp>
      <p:sp>
        <p:nvSpPr>
          <p:cNvPr id="13" name="Date Placeholder 5"/>
          <p:cNvSpPr>
            <a:spLocks noGrp="1"/>
          </p:cNvSpPr>
          <p:nvPr>
            <p:ph type="dt" sz="half" idx="10"/>
          </p:nvPr>
        </p:nvSpPr>
        <p:spPr>
          <a:xfrm>
            <a:off x="609600" y="6537151"/>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570189" y="6537151"/>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3464867606"/>
              </p:ext>
            </p:extLst>
          </p:nvPr>
        </p:nvGraphicFramePr>
        <p:xfrm>
          <a:off x="238084" y="1174761"/>
          <a:ext cx="11298239" cy="3754437"/>
        </p:xfrm>
        <a:graphic>
          <a:graphicData uri="http://schemas.openxmlformats.org/drawingml/2006/table">
            <a:tbl>
              <a:tblPr/>
              <a:tblGrid>
                <a:gridCol w="1692275"/>
                <a:gridCol w="1901825"/>
                <a:gridCol w="1327712"/>
                <a:gridCol w="2407676"/>
                <a:gridCol w="3968751"/>
              </a:tblGrid>
              <a:tr h="371475">
                <a:tc>
                  <a:txBody>
                    <a:bodyPr/>
                    <a:lstStyle/>
                    <a:p>
                      <a:pPr marL="3175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Definition</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318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Taxability</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9843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Ref No.</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17513"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Place of Supply</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58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Analysis</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382962">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1090613" algn="l"/>
                          <a:tab pos="1219200"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Service	Fees  Processing  Fees and  Other Charges</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Taxable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tab pos="747713" algn="l"/>
                          <a:tab pos="912813"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Entry  no.28 of  Notification. No. 9/2017.</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tab pos="434975" algn="l"/>
                          <a:tab pos="542925" algn="l"/>
                          <a:tab pos="938213" algn="l"/>
                          <a:tab pos="1249363" algn="l"/>
                          <a:tab pos="1270000" algn="l"/>
                          <a:tab pos="1311275" algn="l"/>
                          <a:tab pos="1363663" algn="l"/>
                          <a:tab pos="1527175" algn="l"/>
                          <a:tab pos="1598613" algn="l"/>
                          <a:tab pos="1631950" algn="l"/>
                          <a:tab pos="2041525" algn="l"/>
                          <a:tab pos="2103438" algn="l"/>
                          <a:tab pos="2166938"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a)Location of recipient  of		service				on	the  records of supplier of  service,		place			of  supply	shall		be	the  location of recipient.  b)Location of recipient  of	service			is			not		on  records,			place			of  supply	shall		be	the  location					of			the  supplier of service.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"interest" does not include Service Fee</a:t>
                      </a:r>
                    </a:p>
                    <a:p>
                      <a:pPr marL="952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and other charges recovered by banks  from the borrower.</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smtClean="0">
                <a:solidFill>
                  <a:schemeClr val="bg1"/>
                </a:solidFill>
                <a:latin typeface="Californian FB" pitchFamily="18" charset="0"/>
                <a:cs typeface="Trebuchet MS"/>
              </a:rPr>
              <a:t> Service Fee and Other Charges</a:t>
            </a:r>
            <a:endParaRPr lang="en-US" sz="3200" b="1" u="sng" dirty="0">
              <a:solidFill>
                <a:schemeClr val="bg1"/>
              </a:solidFill>
              <a:latin typeface="Californian FB" pitchFamily="18" charset="0"/>
              <a:cs typeface="Trebuchet MS"/>
            </a:endParaRPr>
          </a:p>
        </p:txBody>
      </p:sp>
      <p:sp>
        <p:nvSpPr>
          <p:cNvPr id="10" name="Rectangle 9"/>
          <p:cNvSpPr/>
          <p:nvPr/>
        </p:nvSpPr>
        <p:spPr>
          <a:xfrm>
            <a:off x="11046320" y="5805264"/>
            <a:ext cx="312906" cy="369332"/>
          </a:xfrm>
          <a:prstGeom prst="rect">
            <a:avLst/>
          </a:prstGeom>
        </p:spPr>
        <p:txBody>
          <a:bodyPr wrap="none">
            <a:spAutoFit/>
          </a:bodyPr>
          <a:lstStyle/>
          <a:p>
            <a:fld id="{89315B1E-7F0D-48A7-A5A1-3ABDF427B298}" type="slidenum">
              <a:rPr lang="en-US"/>
              <a:pPr/>
              <a:t>19</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extLst>
          </p:cNvPr>
          <p:cNvSpPr>
            <a:spLocks noGrp="1"/>
          </p:cNvSpPr>
          <p:nvPr>
            <p:ph type="title" idx="4294967295"/>
          </p:nvPr>
        </p:nvSpPr>
        <p:spPr>
          <a:xfrm>
            <a:off x="0" y="0"/>
            <a:ext cx="12192000" cy="6429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algn="l">
              <a:defRPr/>
            </a:pPr>
            <a:r>
              <a:rPr lang="en-US" sz="3200" b="1" u="sng" dirty="0" smtClean="0">
                <a:solidFill>
                  <a:schemeClr val="bg1"/>
                </a:solidFill>
                <a:latin typeface="Californian FB" pitchFamily="18" charset="0"/>
                <a:cs typeface="Calibri" pitchFamily="34" charset="0"/>
              </a:rPr>
              <a:t>Concept of Supply – Sec. 7 GST Law</a:t>
            </a:r>
          </a:p>
        </p:txBody>
      </p:sp>
      <p:sp>
        <p:nvSpPr>
          <p:cNvPr id="5123" name="Rectangle 1"/>
          <p:cNvSpPr>
            <a:spLocks noChangeArrowheads="1"/>
          </p:cNvSpPr>
          <p:nvPr/>
        </p:nvSpPr>
        <p:spPr bwMode="auto">
          <a:xfrm>
            <a:off x="609600" y="917915"/>
            <a:ext cx="10160000" cy="1015663"/>
          </a:xfrm>
          <a:prstGeom prst="rect">
            <a:avLst/>
          </a:prstGeom>
          <a:noFill/>
          <a:ln w="9525">
            <a:noFill/>
            <a:miter lim="800000"/>
            <a:headEnd/>
            <a:tailEnd/>
          </a:ln>
        </p:spPr>
        <p:txBody>
          <a:bodyPr wrap="square">
            <a:spAutoFit/>
          </a:bodyPr>
          <a:lstStyle/>
          <a:p>
            <a:pPr marL="722313" lvl="1" indent="-368300" algn="just" fontAlgn="auto">
              <a:lnSpc>
                <a:spcPct val="150000"/>
              </a:lnSpc>
              <a:spcBef>
                <a:spcPts val="0"/>
              </a:spcBef>
              <a:spcAft>
                <a:spcPts val="0"/>
              </a:spcAft>
              <a:buFont typeface="Wingdings" pitchFamily="2" charset="2"/>
              <a:buChar char="§"/>
              <a:tabLst>
                <a:tab pos="900113" algn="l"/>
              </a:tabLst>
            </a:pPr>
            <a:endParaRPr lang="en-US" altLang="en-US" sz="2000" dirty="0" smtClean="0">
              <a:solidFill>
                <a:prstClr val="black"/>
              </a:solidFill>
              <a:latin typeface="Californian FB" pitchFamily="18" charset="0"/>
              <a:cs typeface="Calibri" pitchFamily="34" charset="0"/>
            </a:endParaRPr>
          </a:p>
          <a:p>
            <a:pPr marL="722313" lvl="1" indent="-368300" algn="just" fontAlgn="auto">
              <a:lnSpc>
                <a:spcPct val="150000"/>
              </a:lnSpc>
              <a:spcBef>
                <a:spcPts val="0"/>
              </a:spcBef>
              <a:spcAft>
                <a:spcPts val="0"/>
              </a:spcAft>
              <a:buFont typeface="Wingdings" pitchFamily="2" charset="2"/>
              <a:buChar char="§"/>
              <a:tabLst>
                <a:tab pos="900113" algn="l"/>
              </a:tabLst>
            </a:pPr>
            <a:endParaRPr lang="en-US" altLang="en-US" sz="2000" dirty="0" smtClean="0">
              <a:solidFill>
                <a:prstClr val="black"/>
              </a:solidFill>
              <a:latin typeface="Californian FB" pitchFamily="18" charset="0"/>
              <a:cs typeface="Calibri" pitchFamily="34" charset="0"/>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3222629155"/>
              </p:ext>
            </p:extLst>
          </p:nvPr>
        </p:nvGraphicFramePr>
        <p:xfrm>
          <a:off x="166646" y="670560"/>
          <a:ext cx="11988801" cy="5975732"/>
        </p:xfrm>
        <a:graphic>
          <a:graphicData uri="http://schemas.openxmlformats.org/drawingml/2006/table">
            <a:tbl>
              <a:tblPr firstRow="1" bandRow="1">
                <a:tableStyleId>{5C22544A-7EE6-4342-B048-85BDC9FD1C3A}</a:tableStyleId>
              </a:tblPr>
              <a:tblGrid>
                <a:gridCol w="2516463">
                  <a:extLst>
                    <a:ext uri="{9D8B030D-6E8A-4147-A177-3AD203B41FA5}"/>
                  </a:extLst>
                </a:gridCol>
                <a:gridCol w="2211548">
                  <a:extLst>
                    <a:ext uri="{9D8B030D-6E8A-4147-A177-3AD203B41FA5}"/>
                  </a:extLst>
                </a:gridCol>
                <a:gridCol w="4999351">
                  <a:extLst>
                    <a:ext uri="{9D8B030D-6E8A-4147-A177-3AD203B41FA5}"/>
                  </a:extLst>
                </a:gridCol>
                <a:gridCol w="2261439">
                  <a:extLst>
                    <a:ext uri="{9D8B030D-6E8A-4147-A177-3AD203B41FA5}"/>
                  </a:extLst>
                </a:gridCol>
              </a:tblGrid>
              <a:tr h="440308">
                <a:tc gridSpan="4">
                  <a:txBody>
                    <a:bodyPr/>
                    <a:lstStyle/>
                    <a:p>
                      <a:pPr algn="ctr"/>
                      <a:r>
                        <a:rPr lang="en-IN" sz="2400" kern="1200" dirty="0">
                          <a:latin typeface="Californian FB" pitchFamily="18" charset="0"/>
                        </a:rPr>
                        <a:t>Section </a:t>
                      </a:r>
                      <a:r>
                        <a:rPr lang="en-IN" sz="2400" kern="1200" dirty="0" smtClean="0">
                          <a:latin typeface="Californian FB" pitchFamily="18" charset="0"/>
                        </a:rPr>
                        <a:t>7 </a:t>
                      </a:r>
                      <a:r>
                        <a:rPr lang="en-IN" sz="2400" kern="1200" dirty="0">
                          <a:latin typeface="Californian FB" pitchFamily="18" charset="0"/>
                        </a:rPr>
                        <a:t>- Meaning and scope of supply</a:t>
                      </a:r>
                      <a:endParaRPr lang="en-IN" sz="2400" b="1" kern="1200" dirty="0">
                        <a:solidFill>
                          <a:schemeClr val="tx1"/>
                        </a:solidFill>
                        <a:latin typeface="Californian FB" pitchFamily="18" charset="0"/>
                        <a:ea typeface="+mn-ea"/>
                        <a:cs typeface="+mn-cs"/>
                      </a:endParaRPr>
                    </a:p>
                  </a:txBody>
                  <a:tcPr marL="121920" marR="121920"/>
                </a:tc>
                <a:tc hMerge="1">
                  <a:txBody>
                    <a:bodyPr/>
                    <a:lstStyle/>
                    <a:p>
                      <a:endParaRPr lang="en-IN" dirty="0"/>
                    </a:p>
                  </a:txBody>
                  <a:tcPr/>
                </a:tc>
                <a:tc hMerge="1">
                  <a:txBody>
                    <a:bodyPr/>
                    <a:lstStyle/>
                    <a:p>
                      <a:endParaRPr lang="en-IN" dirty="0"/>
                    </a:p>
                  </a:txBody>
                  <a:tcPr/>
                </a:tc>
                <a:tc hMerge="1">
                  <a:txBody>
                    <a:bodyPr/>
                    <a:lstStyle/>
                    <a:p>
                      <a:endParaRPr lang="en-IN" dirty="0"/>
                    </a:p>
                  </a:txBody>
                  <a:tcPr/>
                </a:tc>
                <a:extLst>
                  <a:ext uri="{0D108BD9-81ED-4DB2-BD59-A6C34878D82A}"/>
                </a:extLst>
              </a:tr>
              <a:tr h="675140">
                <a:tc>
                  <a:txBody>
                    <a:bodyPr/>
                    <a:lstStyle/>
                    <a:p>
                      <a:pPr algn="ctr"/>
                      <a:r>
                        <a:rPr lang="en-IN" sz="2000" dirty="0">
                          <a:solidFill>
                            <a:schemeClr val="tx2"/>
                          </a:solidFill>
                          <a:latin typeface="Californian FB" pitchFamily="18" charset="0"/>
                        </a:rPr>
                        <a:t>Section </a:t>
                      </a:r>
                      <a:r>
                        <a:rPr lang="en-IN" sz="2000" dirty="0" smtClean="0">
                          <a:solidFill>
                            <a:schemeClr val="tx2"/>
                          </a:solidFill>
                          <a:latin typeface="Californian FB" pitchFamily="18" charset="0"/>
                        </a:rPr>
                        <a:t>7(1</a:t>
                      </a:r>
                      <a:r>
                        <a:rPr lang="en-IN" sz="2000" dirty="0">
                          <a:solidFill>
                            <a:schemeClr val="tx2"/>
                          </a:solidFill>
                          <a:latin typeface="Californian FB" pitchFamily="18" charset="0"/>
                        </a:rPr>
                        <a:t>)(a)</a:t>
                      </a:r>
                      <a:endParaRPr lang="en-IN" sz="2000" b="1" dirty="0">
                        <a:solidFill>
                          <a:schemeClr val="tx2"/>
                        </a:solidFill>
                        <a:latin typeface="Californian FB" pitchFamily="18" charset="0"/>
                      </a:endParaRPr>
                    </a:p>
                  </a:txBody>
                  <a:tcPr marL="121920" marR="121920"/>
                </a:tc>
                <a:tc>
                  <a:txBody>
                    <a:bodyPr/>
                    <a:lstStyle/>
                    <a:p>
                      <a:pPr algn="ctr"/>
                      <a:r>
                        <a:rPr lang="en-IN" sz="2000" dirty="0">
                          <a:solidFill>
                            <a:schemeClr val="tx2"/>
                          </a:solidFill>
                          <a:latin typeface="Californian FB" pitchFamily="18" charset="0"/>
                        </a:rPr>
                        <a:t>Section </a:t>
                      </a:r>
                      <a:r>
                        <a:rPr lang="en-IN" sz="2000" dirty="0" smtClean="0">
                          <a:solidFill>
                            <a:schemeClr val="tx2"/>
                          </a:solidFill>
                          <a:latin typeface="Californian FB" pitchFamily="18" charset="0"/>
                        </a:rPr>
                        <a:t>7(1</a:t>
                      </a:r>
                      <a:r>
                        <a:rPr lang="en-IN" sz="2000" dirty="0">
                          <a:solidFill>
                            <a:schemeClr val="tx2"/>
                          </a:solidFill>
                          <a:latin typeface="Californian FB" pitchFamily="18" charset="0"/>
                        </a:rPr>
                        <a:t>)(b)</a:t>
                      </a:r>
                      <a:endParaRPr lang="en-IN" sz="2000" b="1" dirty="0">
                        <a:solidFill>
                          <a:schemeClr val="tx2"/>
                        </a:solidFill>
                        <a:latin typeface="Californian FB" pitchFamily="18" charset="0"/>
                      </a:endParaRPr>
                    </a:p>
                  </a:txBody>
                  <a:tcPr marL="121920" marR="121920"/>
                </a:tc>
                <a:tc>
                  <a:txBody>
                    <a:bodyPr/>
                    <a:lstStyle/>
                    <a:p>
                      <a:pPr algn="ctr"/>
                      <a:r>
                        <a:rPr lang="en-IN" sz="2000" dirty="0">
                          <a:solidFill>
                            <a:schemeClr val="tx2"/>
                          </a:solidFill>
                          <a:latin typeface="Californian FB" pitchFamily="18" charset="0"/>
                        </a:rPr>
                        <a:t>Section </a:t>
                      </a:r>
                      <a:r>
                        <a:rPr lang="en-IN" sz="2000" dirty="0" smtClean="0">
                          <a:solidFill>
                            <a:schemeClr val="tx2"/>
                          </a:solidFill>
                          <a:latin typeface="Californian FB" pitchFamily="18" charset="0"/>
                        </a:rPr>
                        <a:t>7(1</a:t>
                      </a:r>
                      <a:r>
                        <a:rPr lang="en-IN" sz="2000" dirty="0">
                          <a:solidFill>
                            <a:schemeClr val="tx2"/>
                          </a:solidFill>
                          <a:latin typeface="Californian FB" pitchFamily="18" charset="0"/>
                        </a:rPr>
                        <a:t>)(c)</a:t>
                      </a:r>
                      <a:endParaRPr lang="en-IN" sz="2000" b="1" dirty="0">
                        <a:solidFill>
                          <a:schemeClr val="tx2"/>
                        </a:solidFill>
                        <a:latin typeface="Californian FB" pitchFamily="18" charset="0"/>
                      </a:endParaRPr>
                    </a:p>
                  </a:txBody>
                  <a:tcPr marL="121920" marR="121920"/>
                </a:tc>
                <a:tc>
                  <a:txBody>
                    <a:bodyPr/>
                    <a:lstStyle/>
                    <a:p>
                      <a:r>
                        <a:rPr lang="en-IN" dirty="0">
                          <a:solidFill>
                            <a:schemeClr val="tx2"/>
                          </a:solidFill>
                          <a:latin typeface="Californian FB" pitchFamily="18" charset="0"/>
                        </a:rPr>
                        <a:t>Other matters</a:t>
                      </a:r>
                    </a:p>
                  </a:txBody>
                  <a:tcPr marL="121920" marR="121920"/>
                </a:tc>
                <a:extLst>
                  <a:ext uri="{0D108BD9-81ED-4DB2-BD59-A6C34878D82A}"/>
                </a:extLst>
              </a:tr>
              <a:tr h="4843392">
                <a:tc>
                  <a:txBody>
                    <a:bodyPr/>
                    <a:lstStyle/>
                    <a:p>
                      <a:pPr lvl="0" algn="l">
                        <a:spcAft>
                          <a:spcPts val="0"/>
                        </a:spcAft>
                      </a:pPr>
                      <a:r>
                        <a:rPr lang="en-US" sz="1800" dirty="0">
                          <a:solidFill>
                            <a:schemeClr val="tx2"/>
                          </a:solidFill>
                          <a:latin typeface="Californian FB" pitchFamily="18" charset="0"/>
                        </a:rPr>
                        <a:t>All forms of supply of goods and/ or services, </a:t>
                      </a:r>
                    </a:p>
                    <a:p>
                      <a:pPr lvl="0" algn="l">
                        <a:spcAft>
                          <a:spcPts val="0"/>
                        </a:spcAft>
                      </a:pPr>
                      <a:r>
                        <a:rPr lang="en-US" sz="1800" dirty="0">
                          <a:solidFill>
                            <a:schemeClr val="tx2"/>
                          </a:solidFill>
                          <a:latin typeface="Californian FB" pitchFamily="18" charset="0"/>
                        </a:rPr>
                        <a:t> - for a </a:t>
                      </a:r>
                      <a:r>
                        <a:rPr lang="en-US" sz="1800" b="1" kern="1200" dirty="0">
                          <a:solidFill>
                            <a:schemeClr val="accent2"/>
                          </a:solidFill>
                          <a:latin typeface="Californian FB" pitchFamily="18" charset="0"/>
                          <a:ea typeface="+mn-ea"/>
                          <a:cs typeface="+mn-cs"/>
                        </a:rPr>
                        <a:t>consideration</a:t>
                      </a:r>
                      <a:r>
                        <a:rPr lang="en-US" sz="1800" kern="1200" dirty="0">
                          <a:solidFill>
                            <a:schemeClr val="accent2"/>
                          </a:solidFill>
                          <a:latin typeface="Californian FB" pitchFamily="18" charset="0"/>
                          <a:ea typeface="+mn-ea"/>
                          <a:cs typeface="+mn-cs"/>
                        </a:rPr>
                        <a:t> </a:t>
                      </a:r>
                    </a:p>
                    <a:p>
                      <a:pPr lvl="0" algn="l">
                        <a:spcAft>
                          <a:spcPts val="0"/>
                        </a:spcAft>
                      </a:pPr>
                      <a:r>
                        <a:rPr lang="en-US" sz="1800" kern="1200" dirty="0">
                          <a:solidFill>
                            <a:schemeClr val="tx2"/>
                          </a:solidFill>
                          <a:latin typeface="Californian FB" pitchFamily="18" charset="0"/>
                          <a:ea typeface="+mn-ea"/>
                          <a:cs typeface="+mn-cs"/>
                        </a:rPr>
                        <a:t> - in the </a:t>
                      </a:r>
                      <a:r>
                        <a:rPr lang="en-US" sz="1800" b="1" kern="1200" dirty="0">
                          <a:solidFill>
                            <a:schemeClr val="accent2"/>
                          </a:solidFill>
                          <a:latin typeface="Californian FB" pitchFamily="18" charset="0"/>
                          <a:ea typeface="+mn-ea"/>
                          <a:cs typeface="+mn-cs"/>
                        </a:rPr>
                        <a:t>course or </a:t>
                      </a:r>
                    </a:p>
                    <a:p>
                      <a:pPr lvl="0" algn="l">
                        <a:spcAft>
                          <a:spcPts val="0"/>
                        </a:spcAft>
                      </a:pPr>
                      <a:r>
                        <a:rPr lang="en-US" sz="1800" b="1" kern="1200" dirty="0">
                          <a:solidFill>
                            <a:schemeClr val="accent2"/>
                          </a:solidFill>
                          <a:latin typeface="Californian FB" pitchFamily="18" charset="0"/>
                          <a:ea typeface="+mn-ea"/>
                          <a:cs typeface="+mn-cs"/>
                        </a:rPr>
                        <a:t>furtherance of business</a:t>
                      </a:r>
                    </a:p>
                    <a:p>
                      <a:pPr lvl="0" algn="l">
                        <a:spcAft>
                          <a:spcPts val="0"/>
                        </a:spcAft>
                      </a:pPr>
                      <a:r>
                        <a:rPr lang="en-US" sz="1800" dirty="0">
                          <a:solidFill>
                            <a:schemeClr val="tx2"/>
                          </a:solidFill>
                          <a:latin typeface="Californian FB" pitchFamily="18" charset="0"/>
                        </a:rPr>
                        <a:t>such as:</a:t>
                      </a:r>
                    </a:p>
                    <a:p>
                      <a:pPr lvl="0" algn="l">
                        <a:spcAft>
                          <a:spcPts val="0"/>
                        </a:spcAft>
                      </a:pPr>
                      <a:r>
                        <a:rPr lang="en-US" sz="1800" dirty="0">
                          <a:solidFill>
                            <a:schemeClr val="tx2"/>
                          </a:solidFill>
                          <a:latin typeface="Californian FB" pitchFamily="18" charset="0"/>
                        </a:rPr>
                        <a:t> - sale, </a:t>
                      </a:r>
                    </a:p>
                    <a:p>
                      <a:pPr lvl="0" algn="l">
                        <a:spcAft>
                          <a:spcPts val="0"/>
                        </a:spcAft>
                      </a:pPr>
                      <a:r>
                        <a:rPr lang="en-US" sz="1800" dirty="0">
                          <a:solidFill>
                            <a:schemeClr val="tx2"/>
                          </a:solidFill>
                          <a:latin typeface="Californian FB" pitchFamily="18" charset="0"/>
                        </a:rPr>
                        <a:t> - transfer, </a:t>
                      </a:r>
                    </a:p>
                    <a:p>
                      <a:pPr lvl="0" algn="l">
                        <a:spcAft>
                          <a:spcPts val="0"/>
                        </a:spcAft>
                      </a:pPr>
                      <a:r>
                        <a:rPr lang="en-US" sz="1800" dirty="0">
                          <a:solidFill>
                            <a:schemeClr val="tx2"/>
                          </a:solidFill>
                          <a:latin typeface="Californian FB" pitchFamily="18" charset="0"/>
                        </a:rPr>
                        <a:t> - barter, </a:t>
                      </a:r>
                    </a:p>
                    <a:p>
                      <a:pPr lvl="0" algn="l">
                        <a:spcAft>
                          <a:spcPts val="0"/>
                        </a:spcAft>
                      </a:pPr>
                      <a:r>
                        <a:rPr lang="en-US" sz="1800" dirty="0">
                          <a:solidFill>
                            <a:schemeClr val="tx2"/>
                          </a:solidFill>
                          <a:latin typeface="Californian FB" pitchFamily="18" charset="0"/>
                        </a:rPr>
                        <a:t> - exchange,</a:t>
                      </a:r>
                    </a:p>
                    <a:p>
                      <a:pPr lvl="0" algn="l">
                        <a:spcAft>
                          <a:spcPts val="0"/>
                        </a:spcAft>
                      </a:pPr>
                      <a:r>
                        <a:rPr lang="en-US" sz="1800" dirty="0">
                          <a:solidFill>
                            <a:schemeClr val="tx2"/>
                          </a:solidFill>
                          <a:latin typeface="Californian FB" pitchFamily="18" charset="0"/>
                        </a:rPr>
                        <a:t> - license, </a:t>
                      </a:r>
                    </a:p>
                    <a:p>
                      <a:pPr lvl="0" algn="l">
                        <a:spcAft>
                          <a:spcPts val="0"/>
                        </a:spcAft>
                      </a:pPr>
                      <a:r>
                        <a:rPr lang="en-US" sz="1800" dirty="0">
                          <a:solidFill>
                            <a:schemeClr val="tx2"/>
                          </a:solidFill>
                          <a:latin typeface="Californian FB" pitchFamily="18" charset="0"/>
                        </a:rPr>
                        <a:t> - rental, </a:t>
                      </a:r>
                    </a:p>
                    <a:p>
                      <a:pPr lvl="0" algn="l">
                        <a:spcAft>
                          <a:spcPts val="0"/>
                        </a:spcAft>
                      </a:pPr>
                      <a:r>
                        <a:rPr lang="en-US" sz="1800" dirty="0">
                          <a:solidFill>
                            <a:schemeClr val="tx2"/>
                          </a:solidFill>
                          <a:latin typeface="Californian FB" pitchFamily="18" charset="0"/>
                        </a:rPr>
                        <a:t> - lease or </a:t>
                      </a:r>
                    </a:p>
                    <a:p>
                      <a:pPr lvl="0" algn="l">
                        <a:spcAft>
                          <a:spcPts val="0"/>
                        </a:spcAft>
                      </a:pPr>
                      <a:r>
                        <a:rPr lang="en-US" sz="1800" dirty="0">
                          <a:solidFill>
                            <a:schemeClr val="tx2"/>
                          </a:solidFill>
                          <a:latin typeface="Californian FB" pitchFamily="18" charset="0"/>
                        </a:rPr>
                        <a:t> - disposal </a:t>
                      </a:r>
                      <a:endParaRPr lang="en-US" sz="1800" dirty="0">
                        <a:solidFill>
                          <a:schemeClr val="tx2"/>
                        </a:solidFill>
                        <a:latin typeface="Californian FB" pitchFamily="18" charset="0"/>
                        <a:ea typeface="Cambria Math" panose="02040503050406030204" pitchFamily="18" charset="0"/>
                      </a:endParaRPr>
                    </a:p>
                  </a:txBody>
                  <a:tcPr marL="121920" marR="121920">
                    <a:noFill/>
                  </a:tcPr>
                </a:tc>
                <a:tc>
                  <a:txBody>
                    <a:bodyPr/>
                    <a:lstStyle/>
                    <a:p>
                      <a:r>
                        <a:rPr lang="en-IN" sz="1800" dirty="0" smtClean="0">
                          <a:solidFill>
                            <a:schemeClr val="tx2"/>
                          </a:solidFill>
                          <a:latin typeface="Californian FB" pitchFamily="18" charset="0"/>
                        </a:rPr>
                        <a:t>Import </a:t>
                      </a:r>
                      <a:r>
                        <a:rPr lang="en-IN" sz="1800" dirty="0">
                          <a:solidFill>
                            <a:schemeClr val="tx2"/>
                          </a:solidFill>
                          <a:latin typeface="Californian FB" pitchFamily="18" charset="0"/>
                        </a:rPr>
                        <a:t>of service</a:t>
                      </a:r>
                      <a:r>
                        <a:rPr lang="en-IN" sz="1800" kern="1200" dirty="0">
                          <a:solidFill>
                            <a:schemeClr val="tx2"/>
                          </a:solidFill>
                          <a:latin typeface="Californian FB" pitchFamily="18" charset="0"/>
                          <a:ea typeface="+mn-ea"/>
                          <a:cs typeface="+mn-cs"/>
                        </a:rPr>
                        <a:t>, </a:t>
                      </a:r>
                    </a:p>
                    <a:p>
                      <a:r>
                        <a:rPr lang="en-IN" sz="1800" kern="1200" dirty="0">
                          <a:solidFill>
                            <a:schemeClr val="tx2"/>
                          </a:solidFill>
                          <a:latin typeface="Californian FB" pitchFamily="18" charset="0"/>
                          <a:ea typeface="+mn-ea"/>
                          <a:cs typeface="+mn-cs"/>
                        </a:rPr>
                        <a:t>- for a </a:t>
                      </a:r>
                      <a:r>
                        <a:rPr lang="en-IN" sz="1800" b="1" kern="1200" dirty="0">
                          <a:solidFill>
                            <a:schemeClr val="accent2"/>
                          </a:solidFill>
                          <a:latin typeface="Californian FB" pitchFamily="18" charset="0"/>
                          <a:ea typeface="+mn-ea"/>
                          <a:cs typeface="+mn-cs"/>
                        </a:rPr>
                        <a:t>consideration</a:t>
                      </a:r>
                      <a:r>
                        <a:rPr lang="en-IN" sz="1800" kern="1200" dirty="0">
                          <a:solidFill>
                            <a:schemeClr val="accent2"/>
                          </a:solidFill>
                          <a:latin typeface="Californian FB" pitchFamily="18" charset="0"/>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IN" sz="1800" dirty="0">
                          <a:solidFill>
                            <a:schemeClr val="tx2"/>
                          </a:solidFill>
                          <a:latin typeface="Californian FB" pitchFamily="18" charset="0"/>
                        </a:rPr>
                        <a:t>- whether or not </a:t>
                      </a:r>
                    </a:p>
                    <a:p>
                      <a:r>
                        <a:rPr lang="en-IN" sz="1800" dirty="0">
                          <a:solidFill>
                            <a:schemeClr val="tx2"/>
                          </a:solidFill>
                          <a:latin typeface="Californian FB" pitchFamily="18" charset="0"/>
                        </a:rPr>
                        <a:t>in the course or furtherance of business</a:t>
                      </a:r>
                    </a:p>
                    <a:p>
                      <a:endParaRPr lang="en-IN" sz="1400" dirty="0">
                        <a:solidFill>
                          <a:schemeClr val="tx2"/>
                        </a:solidFill>
                        <a:latin typeface="Californian FB" pitchFamily="18" charset="0"/>
                      </a:endParaRPr>
                    </a:p>
                  </a:txBody>
                  <a:tcPr marL="121920" marR="121920">
                    <a:noFill/>
                  </a:tcPr>
                </a:tc>
                <a:tc>
                  <a:txBody>
                    <a:bodyPr/>
                    <a:lstStyle/>
                    <a:p>
                      <a:r>
                        <a:rPr lang="en-IN" sz="1800" dirty="0">
                          <a:solidFill>
                            <a:schemeClr val="tx2"/>
                          </a:solidFill>
                          <a:latin typeface="Californian FB" pitchFamily="18" charset="0"/>
                        </a:rPr>
                        <a:t>Supplies specified*</a:t>
                      </a:r>
                    </a:p>
                    <a:p>
                      <a:r>
                        <a:rPr lang="en-IN" sz="1800" dirty="0">
                          <a:solidFill>
                            <a:schemeClr val="tx2"/>
                          </a:solidFill>
                          <a:latin typeface="Californian FB" pitchFamily="18" charset="0"/>
                        </a:rPr>
                        <a:t> - To be treated as supplies made without a consideration</a:t>
                      </a:r>
                    </a:p>
                    <a:p>
                      <a:endParaRPr lang="en-IN" sz="1800" dirty="0">
                        <a:solidFill>
                          <a:schemeClr val="tx2"/>
                        </a:solidFill>
                        <a:latin typeface="Californian FB" pitchFamily="18" charset="0"/>
                      </a:endParaRPr>
                    </a:p>
                    <a:p>
                      <a:r>
                        <a:rPr lang="en-IN" sz="1800" u="sng" dirty="0">
                          <a:solidFill>
                            <a:schemeClr val="tx2"/>
                          </a:solidFill>
                          <a:latin typeface="Californian FB" pitchFamily="18" charset="0"/>
                        </a:rPr>
                        <a:t>*Schedule I:</a:t>
                      </a:r>
                    </a:p>
                    <a:p>
                      <a:r>
                        <a:rPr lang="en-IN" sz="1800" dirty="0">
                          <a:solidFill>
                            <a:schemeClr val="tx2"/>
                          </a:solidFill>
                          <a:latin typeface="Californian FB" pitchFamily="18" charset="0"/>
                        </a:rPr>
                        <a:t>1. Permanent transfer/ disposal of business assets for which ITC availed</a:t>
                      </a:r>
                    </a:p>
                    <a:p>
                      <a:r>
                        <a:rPr lang="en-IN" sz="1800" dirty="0">
                          <a:solidFill>
                            <a:schemeClr val="tx2"/>
                          </a:solidFill>
                          <a:latin typeface="Californian FB" pitchFamily="18" charset="0"/>
                        </a:rPr>
                        <a:t>2. Supplies between related persons/ distinct persons in the course or furtherance of business</a:t>
                      </a:r>
                    </a:p>
                    <a:p>
                      <a:r>
                        <a:rPr lang="en-IN" sz="1800" dirty="0">
                          <a:solidFill>
                            <a:schemeClr val="tx2"/>
                          </a:solidFill>
                          <a:latin typeface="Californian FB" pitchFamily="18" charset="0"/>
                        </a:rPr>
                        <a:t>3. Supply of goods by principal (or agent) to agent (or principal) </a:t>
                      </a:r>
                    </a:p>
                    <a:p>
                      <a:r>
                        <a:rPr lang="en-IN" sz="1800" dirty="0">
                          <a:solidFill>
                            <a:schemeClr val="tx2"/>
                          </a:solidFill>
                          <a:latin typeface="Californian FB" pitchFamily="18" charset="0"/>
                        </a:rPr>
                        <a:t>4. </a:t>
                      </a:r>
                      <a:r>
                        <a:rPr lang="en-IN" sz="1800" dirty="0" smtClean="0">
                          <a:solidFill>
                            <a:schemeClr val="tx2"/>
                          </a:solidFill>
                          <a:latin typeface="Californian FB" pitchFamily="18" charset="0"/>
                        </a:rPr>
                        <a:t>Import </a:t>
                      </a:r>
                      <a:r>
                        <a:rPr lang="en-IN" sz="1800" dirty="0">
                          <a:solidFill>
                            <a:schemeClr val="tx2"/>
                          </a:solidFill>
                          <a:latin typeface="Californian FB" pitchFamily="18" charset="0"/>
                        </a:rPr>
                        <a:t>of service from a related person or</a:t>
                      </a:r>
                      <a:r>
                        <a:rPr lang="en-IN" sz="1800" baseline="0" dirty="0">
                          <a:solidFill>
                            <a:schemeClr val="tx2"/>
                          </a:solidFill>
                          <a:latin typeface="Californian FB" pitchFamily="18" charset="0"/>
                        </a:rPr>
                        <a:t> from any of his other establishments outside India,</a:t>
                      </a:r>
                      <a:r>
                        <a:rPr lang="en-IN" sz="1800" dirty="0">
                          <a:solidFill>
                            <a:schemeClr val="tx2"/>
                          </a:solidFill>
                          <a:latin typeface="Californian FB" pitchFamily="18" charset="0"/>
                        </a:rPr>
                        <a:t> in the course or furtherance of business.</a:t>
                      </a:r>
                    </a:p>
                  </a:txBody>
                  <a:tcPr marL="121920" marR="121920">
                    <a:noFill/>
                  </a:tcPr>
                </a:tc>
                <a:tc>
                  <a:txBody>
                    <a:bodyPr/>
                    <a:lstStyle/>
                    <a:p>
                      <a:pPr marL="285750" indent="-285750">
                        <a:buFont typeface="Arial" panose="020B0604020202020204" pitchFamily="34" charset="0"/>
                        <a:buChar char="•"/>
                      </a:pPr>
                      <a:r>
                        <a:rPr lang="en-IN" dirty="0">
                          <a:solidFill>
                            <a:schemeClr val="tx2"/>
                          </a:solidFill>
                          <a:latin typeface="Californian FB" pitchFamily="18" charset="0"/>
                        </a:rPr>
                        <a:t>Composite Supply</a:t>
                      </a:r>
                    </a:p>
                    <a:p>
                      <a:pPr marL="285750" indent="-285750">
                        <a:buFont typeface="Arial" panose="020B0604020202020204" pitchFamily="34" charset="0"/>
                        <a:buChar char="•"/>
                      </a:pPr>
                      <a:r>
                        <a:rPr lang="en-IN" dirty="0">
                          <a:solidFill>
                            <a:schemeClr val="tx2"/>
                          </a:solidFill>
                          <a:latin typeface="Californian FB" pitchFamily="18" charset="0"/>
                        </a:rPr>
                        <a:t>Mixed </a:t>
                      </a:r>
                      <a:r>
                        <a:rPr lang="en-IN" dirty="0" smtClean="0">
                          <a:solidFill>
                            <a:schemeClr val="tx2"/>
                          </a:solidFill>
                          <a:latin typeface="Californian FB" pitchFamily="18" charset="0"/>
                        </a:rPr>
                        <a:t>Supply</a:t>
                      </a:r>
                      <a:endParaRPr lang="en-IN" dirty="0">
                        <a:solidFill>
                          <a:schemeClr val="tx2"/>
                        </a:solidFill>
                        <a:latin typeface="Californian FB" pitchFamily="18" charset="0"/>
                      </a:endParaRPr>
                    </a:p>
                  </a:txBody>
                  <a:tcPr marL="121920" marR="121920">
                    <a:noFill/>
                  </a:tcPr>
                </a:tc>
                <a:extLst>
                  <a:ext uri="{0D108BD9-81ED-4DB2-BD59-A6C34878D82A}"/>
                </a:extLst>
              </a:tr>
            </a:tbl>
          </a:graphicData>
        </a:graphic>
      </p:graphicFrame>
      <p:sp>
        <p:nvSpPr>
          <p:cNvPr id="11" name="Rectangle 10"/>
          <p:cNvSpPr/>
          <p:nvPr/>
        </p:nvSpPr>
        <p:spPr>
          <a:xfrm>
            <a:off x="11280576" y="6021288"/>
            <a:ext cx="312906" cy="369332"/>
          </a:xfrm>
          <a:prstGeom prst="rect">
            <a:avLst/>
          </a:prstGeom>
        </p:spPr>
        <p:txBody>
          <a:bodyPr wrap="none">
            <a:spAutoFit/>
          </a:bodyPr>
          <a:lstStyle/>
          <a:p>
            <a:fld id="{89315B1E-7F0D-48A7-A5A1-3ABDF427B298}" type="slidenum">
              <a:rPr lang="en-US"/>
              <a:pPr/>
              <a:t>2</a:t>
            </a:fld>
            <a:endParaRPr lang="en-IN" dirty="0"/>
          </a:p>
        </p:txBody>
      </p:sp>
      <p:sp>
        <p:nvSpPr>
          <p:cNvPr id="15" name="Date Placeholder 5"/>
          <p:cNvSpPr>
            <a:spLocks noGrp="1"/>
          </p:cNvSpPr>
          <p:nvPr>
            <p:ph type="dt" sz="half" idx="10"/>
          </p:nvPr>
        </p:nvSpPr>
        <p:spPr>
          <a:xfrm>
            <a:off x="609600" y="6378577"/>
            <a:ext cx="2803525" cy="276225"/>
          </a:xfrm>
        </p:spPr>
        <p:txBody>
          <a:bodyPr/>
          <a:lstStyle/>
          <a:p>
            <a:pPr>
              <a:defRPr/>
            </a:pPr>
            <a:r>
              <a:rPr lang="en-US" dirty="0" smtClean="0">
                <a:solidFill>
                  <a:schemeClr val="tx2"/>
                </a:solidFill>
              </a:rPr>
              <a:t>6/5/2021</a:t>
            </a:r>
            <a:endParaRPr lang="en-US" dirty="0">
              <a:solidFill>
                <a:schemeClr val="tx2"/>
              </a:solidFill>
            </a:endParaRPr>
          </a:p>
        </p:txBody>
      </p:sp>
      <p:sp>
        <p:nvSpPr>
          <p:cNvPr id="16" name="Footer Placeholder 7"/>
          <p:cNvSpPr>
            <a:spLocks noGrp="1"/>
          </p:cNvSpPr>
          <p:nvPr>
            <p:ph type="ftr" sz="quarter" idx="11"/>
          </p:nvPr>
        </p:nvSpPr>
        <p:spPr>
          <a:xfrm>
            <a:off x="4144964" y="6378577"/>
            <a:ext cx="3902075" cy="276225"/>
          </a:xfrm>
        </p:spPr>
        <p:txBody>
          <a:bodyPr/>
          <a:lstStyle/>
          <a:p>
            <a:pPr algn="l">
              <a:defRPr/>
            </a:pPr>
            <a:r>
              <a:rPr lang="en-US" dirty="0">
                <a:solidFill>
                  <a:schemeClr val="tx2"/>
                </a:solidFill>
              </a:rPr>
              <a:t>Anand Desai &amp; Associates</a:t>
            </a:r>
          </a:p>
        </p:txBody>
      </p:sp>
    </p:spTree>
    <p:extLst>
      <p:ext uri="{BB962C8B-B14F-4D97-AF65-F5344CB8AC3E}">
        <p14:creationId xmlns:p14="http://schemas.microsoft.com/office/powerpoint/2010/main" val="2572447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3251974001"/>
              </p:ext>
            </p:extLst>
          </p:nvPr>
        </p:nvGraphicFramePr>
        <p:xfrm>
          <a:off x="163552" y="1196752"/>
          <a:ext cx="11576050" cy="5309988"/>
        </p:xfrm>
        <a:graphic>
          <a:graphicData uri="http://schemas.openxmlformats.org/drawingml/2006/table">
            <a:tbl>
              <a:tblPr/>
              <a:tblGrid>
                <a:gridCol w="1548657"/>
                <a:gridCol w="1820807"/>
                <a:gridCol w="1535697"/>
                <a:gridCol w="4258808"/>
                <a:gridCol w="2412081"/>
              </a:tblGrid>
              <a:tr h="379794">
                <a:tc>
                  <a:txBody>
                    <a:bodyPr/>
                    <a:lstStyle/>
                    <a:p>
                      <a:pPr marL="0" marR="0" lvl="0" indent="0" algn="l" defTabSz="914400" rtl="0" eaLnBrk="1" fontAlgn="base" latinLnBrk="0" hangingPunct="1">
                        <a:lnSpc>
                          <a:spcPct val="100000"/>
                        </a:lnSpc>
                        <a:spcBef>
                          <a:spcPts val="313"/>
                        </a:spcBef>
                        <a:spcAft>
                          <a:spcPct val="0"/>
                        </a:spcAft>
                        <a:buClrTx/>
                        <a:buSzTx/>
                        <a:buFontTx/>
                        <a:buNone/>
                        <a:tabLst/>
                      </a:pPr>
                      <a:r>
                        <a:rPr kumimoji="0" lang="en-US" sz="1600" b="1" i="0" u="none" strike="noStrike" cap="none" normalizeH="0" baseline="0" dirty="0" smtClean="0">
                          <a:ln>
                            <a:noFill/>
                          </a:ln>
                          <a:solidFill>
                            <a:schemeClr val="accent1">
                              <a:lumMod val="75000"/>
                            </a:schemeClr>
                          </a:solidFill>
                          <a:effectLst/>
                          <a:latin typeface="Californian FB" pitchFamily="18" charset="0"/>
                          <a:cs typeface="Arial" pitchFamily="34" charset="0"/>
                        </a:rPr>
                        <a:t>Income</a:t>
                      </a:r>
                      <a:endParaRPr kumimoji="0" lang="en-US" sz="16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61938" marR="0" lvl="0" indent="0" algn="l" defTabSz="914400" rtl="0" eaLnBrk="1" fontAlgn="base" latinLnBrk="0" hangingPunct="1">
                        <a:lnSpc>
                          <a:spcPct val="100000"/>
                        </a:lnSpc>
                        <a:spcBef>
                          <a:spcPts val="313"/>
                        </a:spcBef>
                        <a:spcAft>
                          <a:spcPct val="0"/>
                        </a:spcAft>
                        <a:buClrTx/>
                        <a:buSzTx/>
                        <a:buFontTx/>
                        <a:buNone/>
                        <a:tabLst/>
                      </a:pPr>
                      <a:r>
                        <a:rPr kumimoji="0" lang="en-US" sz="1600" b="1" i="0" u="none" strike="noStrike" cap="none" normalizeH="0" baseline="0" dirty="0" smtClean="0">
                          <a:ln>
                            <a:noFill/>
                          </a:ln>
                          <a:solidFill>
                            <a:schemeClr val="accent1">
                              <a:lumMod val="75000"/>
                            </a:schemeClr>
                          </a:solidFill>
                          <a:effectLst/>
                          <a:latin typeface="Californian FB" pitchFamily="18" charset="0"/>
                          <a:cs typeface="Arial" pitchFamily="34" charset="0"/>
                        </a:rPr>
                        <a:t>Description</a:t>
                      </a:r>
                      <a:endParaRPr kumimoji="0" lang="en-US" sz="16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33363" marR="0" lvl="0" indent="0" algn="l" defTabSz="914400" rtl="0" eaLnBrk="1" fontAlgn="base" latinLnBrk="0" hangingPunct="1">
                        <a:lnSpc>
                          <a:spcPct val="100000"/>
                        </a:lnSpc>
                        <a:spcBef>
                          <a:spcPts val="313"/>
                        </a:spcBef>
                        <a:spcAft>
                          <a:spcPct val="0"/>
                        </a:spcAft>
                        <a:buClrTx/>
                        <a:buSzTx/>
                        <a:buFontTx/>
                        <a:buNone/>
                        <a:tabLst/>
                      </a:pPr>
                      <a:r>
                        <a:rPr kumimoji="0" lang="en-US" sz="1600" b="1" i="0" u="none" strike="noStrike" cap="none" normalizeH="0" baseline="0" dirty="0" smtClean="0">
                          <a:ln>
                            <a:noFill/>
                          </a:ln>
                          <a:solidFill>
                            <a:schemeClr val="accent1">
                              <a:lumMod val="75000"/>
                            </a:schemeClr>
                          </a:solidFill>
                          <a:effectLst/>
                          <a:latin typeface="Californian FB" pitchFamily="18" charset="0"/>
                          <a:cs typeface="Arial" pitchFamily="34" charset="0"/>
                        </a:rPr>
                        <a:t>Taxability</a:t>
                      </a:r>
                      <a:endParaRPr kumimoji="0" lang="en-US" sz="16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235075" marR="0" lvl="0" indent="0" algn="l" defTabSz="914400" rtl="0" eaLnBrk="1" fontAlgn="base" latinLnBrk="0" hangingPunct="1">
                        <a:lnSpc>
                          <a:spcPct val="100000"/>
                        </a:lnSpc>
                        <a:spcBef>
                          <a:spcPts val="313"/>
                        </a:spcBef>
                        <a:spcAft>
                          <a:spcPct val="0"/>
                        </a:spcAft>
                        <a:buClrTx/>
                        <a:buSzTx/>
                        <a:buFontTx/>
                        <a:buNone/>
                        <a:tabLst/>
                      </a:pPr>
                      <a:r>
                        <a:rPr kumimoji="0" lang="en-US" sz="1600" b="1" i="0" u="none" strike="noStrike" cap="none" normalizeH="0" baseline="0" dirty="0" smtClean="0">
                          <a:ln>
                            <a:noFill/>
                          </a:ln>
                          <a:solidFill>
                            <a:schemeClr val="accent1">
                              <a:lumMod val="75000"/>
                            </a:schemeClr>
                          </a:solidFill>
                          <a:effectLst/>
                          <a:latin typeface="Californian FB" pitchFamily="18" charset="0"/>
                          <a:cs typeface="Arial" pitchFamily="34" charset="0"/>
                        </a:rPr>
                        <a:t>Place of Supply</a:t>
                      </a:r>
                      <a:endParaRPr kumimoji="0" lang="en-US" sz="16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715963" marR="0" lvl="0" indent="0" algn="l" defTabSz="914400" rtl="0" eaLnBrk="1" fontAlgn="base" latinLnBrk="0" hangingPunct="1">
                        <a:lnSpc>
                          <a:spcPct val="100000"/>
                        </a:lnSpc>
                        <a:spcBef>
                          <a:spcPts val="313"/>
                        </a:spcBef>
                        <a:spcAft>
                          <a:spcPct val="0"/>
                        </a:spcAft>
                        <a:buClrTx/>
                        <a:buSzTx/>
                        <a:buFontTx/>
                        <a:buNone/>
                        <a:tabLst/>
                      </a:pPr>
                      <a:r>
                        <a:rPr kumimoji="0" lang="en-US" sz="1600" b="1" i="0" u="none" strike="noStrike" cap="none" normalizeH="0" baseline="0" dirty="0" smtClean="0">
                          <a:ln>
                            <a:noFill/>
                          </a:ln>
                          <a:solidFill>
                            <a:schemeClr val="accent1">
                              <a:lumMod val="75000"/>
                            </a:schemeClr>
                          </a:solidFill>
                          <a:effectLst/>
                          <a:latin typeface="Californian FB" pitchFamily="18" charset="0"/>
                          <a:cs typeface="Arial" pitchFamily="34" charset="0"/>
                        </a:rPr>
                        <a:t>Analysis</a:t>
                      </a:r>
                      <a:endParaRPr kumimoji="0" lang="en-US" sz="16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2814374">
                <a:tc>
                  <a:txBody>
                    <a:bodyPr/>
                    <a:lstStyle/>
                    <a:p>
                      <a:pPr marL="0" marR="0" lvl="0" indent="0" algn="l" defTabSz="914400" rtl="0" eaLnBrk="1" fontAlgn="base" latinLnBrk="0" hangingPunct="1">
                        <a:lnSpc>
                          <a:spcPct val="100000"/>
                        </a:lnSpc>
                        <a:spcBef>
                          <a:spcPts val="313"/>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Commission</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1119188"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Bank	earns  commission  income from its  various  contractual  arrangement.</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600" b="0" i="0" u="none" strike="noStrike" cap="none" normalizeH="0" baseline="0" smtClean="0">
                          <a:ln>
                            <a:noFill/>
                          </a:ln>
                          <a:solidFill>
                            <a:schemeClr val="accent1">
                              <a:lumMod val="75000"/>
                            </a:schemeClr>
                          </a:solidFill>
                          <a:effectLst/>
                          <a:latin typeface="Californian FB" pitchFamily="18" charset="0"/>
                          <a:ea typeface="Arial MT"/>
                          <a:cs typeface="Arial MT"/>
                        </a:rPr>
                        <a:t>Taxable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79388" marR="0" lvl="0" indent="-88900" algn="l" defTabSz="914400" rtl="0" eaLnBrk="1" fontAlgn="base" latinLnBrk="0" hangingPunct="1">
                        <a:lnSpc>
                          <a:spcPct val="100000"/>
                        </a:lnSpc>
                        <a:spcBef>
                          <a:spcPts val="313"/>
                        </a:spcBef>
                        <a:spcAft>
                          <a:spcPct val="0"/>
                        </a:spcAft>
                        <a:buClrTx/>
                        <a:buSzPct val="94000"/>
                        <a:buFontTx/>
                        <a:buAutoNum type="alphaLcParenR"/>
                        <a:tabLst>
                          <a:tab pos="295275"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on the  records of supplier of service, place of  supply shall be the location of  recipient.</a:t>
                      </a:r>
                    </a:p>
                    <a:p>
                      <a:pPr marL="179388" marR="0" lvl="0" indent="-88900" algn="l" defTabSz="914400" rtl="0" eaLnBrk="1" fontAlgn="base" latinLnBrk="0" hangingPunct="1">
                        <a:lnSpc>
                          <a:spcPct val="100000"/>
                        </a:lnSpc>
                        <a:spcBef>
                          <a:spcPts val="313"/>
                        </a:spcBef>
                        <a:spcAft>
                          <a:spcPct val="0"/>
                        </a:spcAft>
                        <a:buClrTx/>
                        <a:buSzPct val="94000"/>
                        <a:buFontTx/>
                        <a:buAutoNum type="alphaLcParenR"/>
                        <a:tabLst>
                          <a:tab pos="295275" algn="l"/>
                        </a:tabLst>
                      </a:pPr>
                      <a:endPar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endParaRPr>
                    </a:p>
                    <a:p>
                      <a:pPr marL="179388" marR="0" lvl="0" indent="-88900" algn="l" defTabSz="914400" rtl="0" eaLnBrk="1" fontAlgn="base" latinLnBrk="0" hangingPunct="1">
                        <a:lnSpc>
                          <a:spcPct val="100000"/>
                        </a:lnSpc>
                        <a:spcBef>
                          <a:spcPct val="0"/>
                        </a:spcBef>
                        <a:spcAft>
                          <a:spcPct val="0"/>
                        </a:spcAft>
                        <a:buClrTx/>
                        <a:buSzPct val="94000"/>
                        <a:buFontTx/>
                        <a:buAutoNum type="alphaLcParenR"/>
                        <a:tabLst>
                          <a:tab pos="295275"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is not  on records, place of supply shall be  the location of the supplier of service.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Commission from companies for providing them investment exposure  in foreign market.  Same would be liable  for GST.</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1806457">
                <a:tc>
                  <a:txBody>
                    <a:bodyPr/>
                    <a:lstStyle/>
                    <a:p>
                      <a:pPr marL="90488" marR="0" lvl="0" indent="0" algn="l" defTabSz="914400" rtl="0" eaLnBrk="1" fontAlgn="base" latinLnBrk="0" hangingPunct="1">
                        <a:lnSpc>
                          <a:spcPct val="100000"/>
                        </a:lnSpc>
                        <a:spcBef>
                          <a:spcPts val="325"/>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Brokerage</a:t>
                      </a:r>
                    </a:p>
                    <a:p>
                      <a:pPr marL="90488"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Income</a:t>
                      </a:r>
                    </a:p>
                  </a:txBody>
                  <a:tcPr marL="0" marR="0" marT="4064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25"/>
                        </a:spcBef>
                        <a:spcAft>
                          <a:spcPct val="0"/>
                        </a:spcAft>
                        <a:buClrTx/>
                        <a:buSzTx/>
                        <a:buFontTx/>
                        <a:buNone/>
                        <a:tabLst>
                          <a:tab pos="554038" algn="l"/>
                          <a:tab pos="663575" algn="l"/>
                          <a:tab pos="852488" algn="l"/>
                          <a:tab pos="1041400" algn="l"/>
                          <a:tab pos="1498600"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A brokerage  fee is charged  to facilitate  trading or to  administer investment.</a:t>
                      </a:r>
                    </a:p>
                  </a:txBody>
                  <a:tcPr marL="0" marR="0" marT="4064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600" b="0" i="0" u="none" strike="noStrike" cap="none" normalizeH="0" baseline="0" smtClean="0">
                          <a:ln>
                            <a:noFill/>
                          </a:ln>
                          <a:solidFill>
                            <a:schemeClr val="accent1">
                              <a:lumMod val="75000"/>
                            </a:schemeClr>
                          </a:solidFill>
                          <a:effectLst/>
                          <a:latin typeface="Californian FB" pitchFamily="18" charset="0"/>
                          <a:ea typeface="Arial MT"/>
                          <a:cs typeface="Arial MT"/>
                        </a:rPr>
                        <a:t>Taxable</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12725" marR="0" lvl="0" indent="-203200" algn="l" defTabSz="914400" rtl="0" eaLnBrk="1" fontAlgn="base" latinLnBrk="0" hangingPunct="1">
                        <a:lnSpc>
                          <a:spcPts val="2075"/>
                        </a:lnSpc>
                        <a:spcBef>
                          <a:spcPct val="0"/>
                        </a:spcBef>
                        <a:spcAft>
                          <a:spcPct val="0"/>
                        </a:spcAft>
                        <a:buClrTx/>
                        <a:buSzPct val="94000"/>
                        <a:buFontTx/>
                        <a:buAutoNum type="alphaLcParenR"/>
                        <a:tabLst>
                          <a:tab pos="212725"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on the records of supplier of service, place of  supply shall be the location of  recipient.</a:t>
                      </a:r>
                    </a:p>
                    <a:p>
                      <a:pPr marL="212725" marR="0" lvl="0" indent="-203200" algn="l" defTabSz="914400" rtl="0" eaLnBrk="1" fontAlgn="base" latinLnBrk="0" hangingPunct="1">
                        <a:lnSpc>
                          <a:spcPct val="100000"/>
                        </a:lnSpc>
                        <a:spcBef>
                          <a:spcPct val="0"/>
                        </a:spcBef>
                        <a:spcAft>
                          <a:spcPct val="0"/>
                        </a:spcAft>
                        <a:buClrTx/>
                        <a:buSzPct val="94000"/>
                        <a:buFontTx/>
                        <a:buAutoNum type="alphaLcParenR" startAt="2"/>
                        <a:tabLst>
                          <a:tab pos="212725" algn="l"/>
                        </a:tabLst>
                      </a:pPr>
                      <a:r>
                        <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is not on records, place of supply shall be the</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rPr>
                        <a:t> Liable to GST as an intermediary function/ facilitator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ts val="1250"/>
                        </a:spcBef>
                        <a:spcAft>
                          <a:spcPct val="0"/>
                        </a:spcAft>
                        <a:buClrTx/>
                        <a:buSzTx/>
                        <a:buFontTx/>
                        <a:buNone/>
                        <a:tabLst/>
                      </a:pPr>
                      <a:endParaRPr kumimoji="0" lang="en-US" sz="1600" b="0" i="0" u="none" strike="noStrike" cap="none" normalizeH="0" baseline="0" dirty="0" smtClean="0">
                        <a:ln>
                          <a:noFill/>
                        </a:ln>
                        <a:solidFill>
                          <a:schemeClr val="accent1">
                            <a:lumMod val="75000"/>
                          </a:schemeClr>
                        </a:solidFill>
                        <a:effectLst/>
                        <a:latin typeface="Californian FB" pitchFamily="18" charset="0"/>
                        <a:ea typeface="Arial MT"/>
                        <a:cs typeface="Arial MT"/>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a:solidFill>
                  <a:schemeClr val="bg1"/>
                </a:solidFill>
                <a:latin typeface="Californian FB" pitchFamily="18" charset="0"/>
                <a:cs typeface="Trebuchet MS"/>
              </a:rPr>
              <a:t/>
            </a:r>
            <a:br>
              <a:rPr lang="en-US" sz="3200" b="1" u="sng" dirty="0">
                <a:solidFill>
                  <a:schemeClr val="bg1"/>
                </a:solidFill>
                <a:latin typeface="Californian FB" pitchFamily="18" charset="0"/>
                <a:cs typeface="Trebuchet MS"/>
              </a:rPr>
            </a:br>
            <a:r>
              <a:rPr lang="en-US" sz="3200" b="1" u="sng" dirty="0">
                <a:solidFill>
                  <a:schemeClr val="bg1"/>
                </a:solidFill>
                <a:latin typeface="Californian FB" pitchFamily="18" charset="0"/>
                <a:cs typeface="Trebuchet MS"/>
              </a:rPr>
              <a:t> </a:t>
            </a:r>
            <a:r>
              <a:rPr lang="en-US" sz="3200" b="1" u="sng" dirty="0" smtClean="0">
                <a:solidFill>
                  <a:schemeClr val="bg1"/>
                </a:solidFill>
                <a:latin typeface="Californian FB" pitchFamily="18" charset="0"/>
                <a:cs typeface="Trebuchet MS"/>
              </a:rPr>
              <a:t>Commission and Brokerage Income</a:t>
            </a:r>
            <a:endParaRPr lang="en-US" sz="3200" b="1" u="sng" dirty="0">
              <a:solidFill>
                <a:schemeClr val="bg1"/>
              </a:solidFill>
              <a:latin typeface="Californian FB" pitchFamily="18" charset="0"/>
              <a:cs typeface="Trebuchet MS"/>
            </a:endParaRPr>
          </a:p>
        </p:txBody>
      </p:sp>
      <p:sp>
        <p:nvSpPr>
          <p:cNvPr id="10" name="Rectangle 9"/>
          <p:cNvSpPr/>
          <p:nvPr/>
        </p:nvSpPr>
        <p:spPr>
          <a:xfrm>
            <a:off x="11064552" y="5805264"/>
            <a:ext cx="312906" cy="369332"/>
          </a:xfrm>
          <a:prstGeom prst="rect">
            <a:avLst/>
          </a:prstGeom>
        </p:spPr>
        <p:txBody>
          <a:bodyPr wrap="none">
            <a:spAutoFit/>
          </a:bodyPr>
          <a:lstStyle/>
          <a:p>
            <a:fld id="{89315B1E-7F0D-48A7-A5A1-3ABDF427B298}" type="slidenum">
              <a:rPr lang="en-US"/>
              <a:pPr/>
              <a:t>20</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3145553788"/>
              </p:ext>
            </p:extLst>
          </p:nvPr>
        </p:nvGraphicFramePr>
        <p:xfrm>
          <a:off x="260349" y="1142984"/>
          <a:ext cx="11517314" cy="5311775"/>
        </p:xfrm>
        <a:graphic>
          <a:graphicData uri="http://schemas.openxmlformats.org/drawingml/2006/table">
            <a:tbl>
              <a:tblPr/>
              <a:tblGrid>
                <a:gridCol w="1770063"/>
                <a:gridCol w="1704975"/>
                <a:gridCol w="1504951"/>
                <a:gridCol w="4173537"/>
                <a:gridCol w="2363788"/>
              </a:tblGrid>
              <a:tr h="371497">
                <a:tc>
                  <a:txBody>
                    <a:bodyPr/>
                    <a:lstStyle/>
                    <a:p>
                      <a:pPr marL="48418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Income</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2383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Description</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33363"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Taxability</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235075"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accent1">
                              <a:lumMod val="75000"/>
                            </a:schemeClr>
                          </a:solidFill>
                          <a:effectLst/>
                          <a:latin typeface="Californian FB" pitchFamily="18" charset="0"/>
                          <a:cs typeface="Arial" pitchFamily="34" charset="0"/>
                        </a:rPr>
                        <a:t>Place of Supply</a:t>
                      </a:r>
                      <a:endParaRPr kumimoji="0" lang="en-US" sz="1800" b="0" i="0" u="none" strike="noStrike" cap="none" normalizeH="0" baseline="0" dirty="0" smtClean="0">
                        <a:ln>
                          <a:noFill/>
                        </a:ln>
                        <a:solidFill>
                          <a:schemeClr val="accent1">
                            <a:lumMod val="75000"/>
                          </a:schemeClr>
                        </a:solidFill>
                        <a:effectLst/>
                        <a:latin typeface="Californian FB" pitchFamily="18" charset="0"/>
                        <a:cs typeface="Arial" pitchFamily="34" charset="0"/>
                      </a:endParaRP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715963"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accent1">
                              <a:lumMod val="75000"/>
                            </a:schemeClr>
                          </a:solidFill>
                          <a:effectLst/>
                          <a:latin typeface="Californian FB" pitchFamily="18" charset="0"/>
                          <a:cs typeface="Arial" pitchFamily="34" charset="0"/>
                        </a:rPr>
                        <a:t>Analysis</a:t>
                      </a:r>
                      <a:endParaRPr kumimoji="0" lang="en-US" sz="1800" b="0" i="0" u="none" strike="noStrike" cap="none" normalizeH="0" baseline="0" smtClean="0">
                        <a:ln>
                          <a:noFill/>
                        </a:ln>
                        <a:solidFill>
                          <a:schemeClr val="accent1">
                            <a:lumMod val="75000"/>
                          </a:schemeClr>
                        </a:solidFill>
                        <a:effectLst/>
                        <a:latin typeface="Californian FB" pitchFamily="18" charset="0"/>
                        <a:cs typeface="Arial" pitchFamily="34" charset="0"/>
                      </a:endParaRP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027544">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Agency  charges</a:t>
                      </a: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647700" algn="l"/>
                          <a:tab pos="806450" algn="l"/>
                          <a:tab pos="1193800" algn="l"/>
                          <a:tab pos="1219200"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Banks		also  perform  certain agency  functions like collection  agent for bills for collection, facilitator,  etc.</a:t>
                      </a: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Taxable</a:t>
                      </a: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79388" marR="0" lvl="0" indent="-88900" algn="l" defTabSz="914400" rtl="0" eaLnBrk="1" fontAlgn="base" latinLnBrk="0" hangingPunct="1">
                        <a:lnSpc>
                          <a:spcPct val="100000"/>
                        </a:lnSpc>
                        <a:spcBef>
                          <a:spcPts val="313"/>
                        </a:spcBef>
                        <a:spcAft>
                          <a:spcPct val="0"/>
                        </a:spcAft>
                        <a:buClrTx/>
                        <a:buSzPct val="94000"/>
                        <a:buFontTx/>
                        <a:buAutoNum type="alphaLcParenR"/>
                        <a:tabLst>
                          <a:tab pos="295275"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on the  records of supplier of service, place of  supply shall be the location of  recipient.</a:t>
                      </a:r>
                    </a:p>
                    <a:p>
                      <a:pPr marL="179388" marR="0" lvl="0" indent="-88900" algn="l" defTabSz="914400" rtl="0" eaLnBrk="1" fontAlgn="base" latinLnBrk="0" hangingPunct="1">
                        <a:lnSpc>
                          <a:spcPct val="100000"/>
                        </a:lnSpc>
                        <a:spcBef>
                          <a:spcPct val="0"/>
                        </a:spcBef>
                        <a:spcAft>
                          <a:spcPct val="0"/>
                        </a:spcAft>
                        <a:buClrTx/>
                        <a:buSzPct val="94000"/>
                        <a:buFontTx/>
                        <a:buAutoNum type="alphaLcParenR"/>
                        <a:tabLst>
                          <a:tab pos="295275"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is not  on records, place of supply shall be  the location of the supplier of service.</a:t>
                      </a:r>
                    </a:p>
                  </a:txBody>
                  <a:tcPr marL="0" marR="0" marT="40007"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 person can be called</a:t>
                      </a:r>
                    </a:p>
                    <a:p>
                      <a:pPr marL="952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as an agent when he  carries on the  business of supply or  receipt of goods or  services on behalf of the some other person as a facilitator.</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1912734">
                <a:tc>
                  <a:txBody>
                    <a:bodyPr/>
                    <a:lstStyle/>
                    <a:p>
                      <a:pPr marL="90488" marR="0" lvl="0" indent="0" algn="l" defTabSz="914400" rtl="0" eaLnBrk="1" fontAlgn="base" latinLnBrk="0" hangingPunct="1">
                        <a:lnSpc>
                          <a:spcPct val="100000"/>
                        </a:lnSpc>
                        <a:spcBef>
                          <a:spcPts val="325"/>
                        </a:spcBef>
                        <a:spcAft>
                          <a:spcPct val="0"/>
                        </a:spcAft>
                        <a:buClrTx/>
                        <a:buSzTx/>
                        <a:buFontTx/>
                        <a:buNone/>
                        <a:tabLst>
                          <a:tab pos="1181100" algn="l"/>
                          <a:tab pos="1524000"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Account  maintenance  charges, locker  charges &amp;  Demand Draft</a:t>
                      </a:r>
                    </a:p>
                  </a:txBody>
                  <a:tcPr marL="0" marR="0" marT="40642"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25"/>
                        </a:spcBef>
                        <a:spcAft>
                          <a:spcPct val="0"/>
                        </a:spcAft>
                        <a:buClrTx/>
                        <a:buSzTx/>
                        <a:buFontTx/>
                        <a:buNone/>
                        <a:tabLst>
                          <a:tab pos="750888" algn="l"/>
                          <a:tab pos="800100"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Generally  bank charges  in case failure  of maintain minimum balance</a:t>
                      </a:r>
                    </a:p>
                  </a:txBody>
                  <a:tcPr marL="0" marR="0" marT="40642"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Taxable</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212725" marR="0" lvl="0" indent="-203200" algn="l" defTabSz="914400" rtl="0" eaLnBrk="1" fontAlgn="base" latinLnBrk="0" hangingPunct="1">
                        <a:lnSpc>
                          <a:spcPts val="2075"/>
                        </a:lnSpc>
                        <a:spcBef>
                          <a:spcPct val="0"/>
                        </a:spcBef>
                        <a:spcAft>
                          <a:spcPct val="0"/>
                        </a:spcAft>
                        <a:buClrTx/>
                        <a:buSzPct val="94000"/>
                        <a:buFontTx/>
                        <a:buAutoNum type="alphaLcParenR"/>
                        <a:tabLst>
                          <a:tab pos="212725"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on the records of supplier of service, place of supply shall be the location of recipient.</a:t>
                      </a:r>
                    </a:p>
                    <a:p>
                      <a:pPr marL="212725" marR="0" lvl="0" indent="-203200" algn="l" defTabSz="914400" rtl="0" eaLnBrk="1" fontAlgn="base" latinLnBrk="0" hangingPunct="1">
                        <a:lnSpc>
                          <a:spcPct val="100000"/>
                        </a:lnSpc>
                        <a:spcBef>
                          <a:spcPct val="0"/>
                        </a:spcBef>
                        <a:spcAft>
                          <a:spcPct val="0"/>
                        </a:spcAft>
                        <a:buClrTx/>
                        <a:buSzPct val="94000"/>
                        <a:buFontTx/>
                        <a:buAutoNum type="alphaLcParenR" startAt="2"/>
                        <a:tabLst>
                          <a:tab pos="212725" algn="l"/>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Location of recipient of service is not  on records, place of supply shall be the</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ts val="38"/>
                        </a:spcBef>
                        <a:spcAft>
                          <a:spcPct val="0"/>
                        </a:spcAft>
                        <a:buClrTx/>
                        <a:buSzTx/>
                        <a:buFontTx/>
                        <a:buNone/>
                        <a:tabLst/>
                      </a:pPr>
                      <a:endParaRPr kumimoji="0" lang="en-US" sz="1900" b="0" i="0" u="none" strike="noStrike" cap="none" normalizeH="0" baseline="0" dirty="0" smtClean="0">
                        <a:ln>
                          <a:noFill/>
                        </a:ln>
                        <a:solidFill>
                          <a:schemeClr val="accent1">
                            <a:lumMod val="75000"/>
                          </a:schemeClr>
                        </a:solidFill>
                        <a:effectLst/>
                        <a:latin typeface="Californian FB"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accent1">
                              <a:lumMod val="75000"/>
                            </a:schemeClr>
                          </a:solidFill>
                          <a:effectLst/>
                          <a:latin typeface="Californian FB" pitchFamily="18" charset="0"/>
                          <a:ea typeface="Arial MT"/>
                          <a:cs typeface="Arial MT"/>
                        </a:rPr>
                        <a:t>Taxable supply</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0" y="0"/>
            <a:ext cx="12192000" cy="105249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algn="ctr" fontAlgn="auto">
              <a:spcBef>
                <a:spcPts val="0"/>
              </a:spcBef>
              <a:spcAft>
                <a:spcPts val="0"/>
              </a:spcAft>
              <a:defRPr/>
            </a:pPr>
            <a:r>
              <a:rPr lang="en-US" sz="2800" b="1" u="sng" dirty="0" smtClean="0">
                <a:solidFill>
                  <a:schemeClr val="bg1"/>
                </a:solidFill>
                <a:latin typeface="Californian FB" pitchFamily="18" charset="0"/>
                <a:cs typeface="Trebuchet MS"/>
              </a:rPr>
              <a:t>Agency Charges And Account Maintenance  Charges, </a:t>
            </a:r>
          </a:p>
          <a:p>
            <a:pPr algn="ctr" fontAlgn="auto">
              <a:spcBef>
                <a:spcPts val="0"/>
              </a:spcBef>
              <a:spcAft>
                <a:spcPts val="0"/>
              </a:spcAft>
              <a:defRPr/>
            </a:pPr>
            <a:r>
              <a:rPr lang="en-US" sz="2800" b="1" u="sng" dirty="0" smtClean="0">
                <a:solidFill>
                  <a:schemeClr val="bg1"/>
                </a:solidFill>
                <a:latin typeface="Californian FB" pitchFamily="18" charset="0"/>
                <a:cs typeface="Trebuchet MS"/>
              </a:rPr>
              <a:t>Locker Charges &amp; Demand Draft Charges</a:t>
            </a:r>
            <a:endParaRPr lang="en-US" sz="2800" b="1" u="sng" dirty="0">
              <a:solidFill>
                <a:schemeClr val="bg1"/>
              </a:solidFill>
              <a:latin typeface="Californian FB" pitchFamily="18" charset="0"/>
              <a:cs typeface="Trebuchet MS"/>
            </a:endParaRPr>
          </a:p>
        </p:txBody>
      </p:sp>
      <p:sp>
        <p:nvSpPr>
          <p:cNvPr id="10" name="Rectangle 9"/>
          <p:cNvSpPr/>
          <p:nvPr/>
        </p:nvSpPr>
        <p:spPr>
          <a:xfrm>
            <a:off x="11064552" y="5805264"/>
            <a:ext cx="312906" cy="369332"/>
          </a:xfrm>
          <a:prstGeom prst="rect">
            <a:avLst/>
          </a:prstGeom>
        </p:spPr>
        <p:txBody>
          <a:bodyPr wrap="none">
            <a:spAutoFit/>
          </a:bodyPr>
          <a:lstStyle/>
          <a:p>
            <a:fld id="{89315B1E-7F0D-48A7-A5A1-3ABDF427B298}" type="slidenum">
              <a:rPr lang="en-US"/>
              <a:pPr/>
              <a:t>21</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473194637"/>
              </p:ext>
            </p:extLst>
          </p:nvPr>
        </p:nvGraphicFramePr>
        <p:xfrm>
          <a:off x="309522" y="1428736"/>
          <a:ext cx="11298239" cy="3754438"/>
        </p:xfrm>
        <a:graphic>
          <a:graphicData uri="http://schemas.openxmlformats.org/drawingml/2006/table">
            <a:tbl>
              <a:tblPr/>
              <a:tblGrid>
                <a:gridCol w="1692275"/>
                <a:gridCol w="1901825"/>
                <a:gridCol w="1196975"/>
                <a:gridCol w="2538413"/>
                <a:gridCol w="3968751"/>
              </a:tblGrid>
              <a:tr h="371475">
                <a:tc>
                  <a:txBody>
                    <a:bodyPr/>
                    <a:lstStyle/>
                    <a:p>
                      <a:pPr marL="4445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Income</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318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Taxability</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9843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Ref No.</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17513"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Place of Supply</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Analysis</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3382963">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673100" algn="l"/>
                          <a:tab pos="1103313" algn="l"/>
                          <a:tab pos="1181100" algn="l"/>
                          <a:tab pos="1281113" algn="l"/>
                          <a:tab pos="1331913"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Convenience  fees	from		the  person who accepts payment  through	debit  card	for providing POS  gateway</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Taxable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Entry No.</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34	Of</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12/2017</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Of  Central  Tax Rate  And 35  Of 9/2017 Of  Integrated Tax</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Rate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tab pos="434975" algn="l"/>
                          <a:tab pos="542925" algn="l"/>
                          <a:tab pos="938213" algn="l"/>
                          <a:tab pos="1249363" algn="l"/>
                          <a:tab pos="1270000" algn="l"/>
                          <a:tab pos="1311275" algn="l"/>
                          <a:tab pos="1363663" algn="l"/>
                          <a:tab pos="1527175" algn="l"/>
                          <a:tab pos="1598613" algn="l"/>
                          <a:tab pos="1631950" algn="l"/>
                          <a:tab pos="2041525" algn="l"/>
                          <a:tab pos="2103438" algn="l"/>
                          <a:tab pos="2166938"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a)Location of recipient  of service				on	the records of supplier of service,		place			of  supply	shall		be	the  location of recipient.  b)Location of recipient  of service			is			not		on  records,			place			of  supply	shall		be	the  location	of			the  supplier of service.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just" defTabSz="914400" rtl="0" eaLnBrk="1" fontAlgn="base" latinLnBrk="0" hangingPunct="1">
                        <a:lnSpc>
                          <a:spcPts val="2075"/>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GST will not be applicable on any person transacting in relation to  settlement of an amount up to INR  2000 in a single transaction through  credit card or debit card.</a:t>
                      </a:r>
                    </a:p>
                    <a:p>
                      <a:pPr marL="9525" marR="0" lvl="0" indent="0" algn="just" defTabSz="914400" rtl="0" eaLnBrk="1" fontAlgn="base" latinLnBrk="0" hangingPunct="1">
                        <a:lnSpc>
                          <a:spcPts val="2075"/>
                        </a:lnSpc>
                        <a:spcBef>
                          <a:spcPct val="0"/>
                        </a:spcBef>
                        <a:spcAft>
                          <a:spcPct val="0"/>
                        </a:spcAft>
                        <a:buClrTx/>
                        <a:buSzTx/>
                        <a:buFontTx/>
                        <a:buNone/>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just" defTabSz="914400" rtl="0" eaLnBrk="1" fontAlgn="base" latinLnBrk="0" hangingPunct="1">
                        <a:lnSpc>
                          <a:spcPts val="2075"/>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a:t>
                      </a:r>
                      <a:r>
                        <a:rPr kumimoji="0" lang="en-US" sz="1800" b="1" i="0" u="none" strike="noStrike" cap="none" normalizeH="0" baseline="0" dirty="0" smtClean="0">
                          <a:ln>
                            <a:noFill/>
                          </a:ln>
                          <a:solidFill>
                            <a:schemeClr val="tx2"/>
                          </a:solidFill>
                          <a:effectLst/>
                          <a:latin typeface="Californian FB" pitchFamily="18" charset="0"/>
                          <a:ea typeface="Arial MT"/>
                          <a:cs typeface="Arial MT"/>
                        </a:rPr>
                        <a:t>Otherwise Taxable Except for the Exemption)</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a:solidFill>
                  <a:schemeClr val="bg1"/>
                </a:solidFill>
                <a:latin typeface="Californian FB" pitchFamily="18" charset="0"/>
                <a:cs typeface="Trebuchet MS"/>
              </a:rPr>
              <a:t/>
            </a:r>
            <a:br>
              <a:rPr lang="en-US" sz="3200" b="1" u="sng" dirty="0">
                <a:solidFill>
                  <a:schemeClr val="bg1"/>
                </a:solidFill>
                <a:latin typeface="Californian FB" pitchFamily="18" charset="0"/>
                <a:cs typeface="Trebuchet MS"/>
              </a:rPr>
            </a:br>
            <a:r>
              <a:rPr lang="en-US" sz="3200" b="1" u="sng" dirty="0" smtClean="0">
                <a:solidFill>
                  <a:schemeClr val="bg1"/>
                </a:solidFill>
                <a:latin typeface="Californian FB" pitchFamily="18" charset="0"/>
                <a:cs typeface="Trebuchet MS"/>
              </a:rPr>
              <a:t>Digital Payment Facility</a:t>
            </a:r>
            <a:endParaRPr lang="en-US" sz="3200" b="1" u="sng" dirty="0">
              <a:solidFill>
                <a:schemeClr val="bg1"/>
              </a:solidFill>
              <a:latin typeface="Californian FB" pitchFamily="18" charset="0"/>
              <a:cs typeface="Trebuchet MS"/>
            </a:endParaRPr>
          </a:p>
        </p:txBody>
      </p:sp>
      <p:sp>
        <p:nvSpPr>
          <p:cNvPr id="10" name="Rectangle 9"/>
          <p:cNvSpPr/>
          <p:nvPr/>
        </p:nvSpPr>
        <p:spPr>
          <a:xfrm>
            <a:off x="11136560" y="5805264"/>
            <a:ext cx="312906" cy="369332"/>
          </a:xfrm>
          <a:prstGeom prst="rect">
            <a:avLst/>
          </a:prstGeom>
        </p:spPr>
        <p:txBody>
          <a:bodyPr wrap="none">
            <a:spAutoFit/>
          </a:bodyPr>
          <a:lstStyle/>
          <a:p>
            <a:fld id="{89315B1E-7F0D-48A7-A5A1-3ABDF427B298}" type="slidenum">
              <a:rPr lang="en-US"/>
              <a:pPr/>
              <a:t>22</a:t>
            </a:fld>
            <a:endParaRPr lang="en-IN" dirty="0"/>
          </a:p>
        </p:txBody>
      </p:sp>
      <p:sp>
        <p:nvSpPr>
          <p:cNvPr id="13" name="Date Placeholder 5"/>
          <p:cNvSpPr>
            <a:spLocks noGrp="1"/>
          </p:cNvSpPr>
          <p:nvPr>
            <p:ph type="dt" sz="half" idx="4294967295"/>
          </p:nvPr>
        </p:nvSpPr>
        <p:spPr>
          <a:xfrm>
            <a:off x="609600" y="6393135"/>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510930479"/>
              </p:ext>
            </p:extLst>
          </p:nvPr>
        </p:nvGraphicFramePr>
        <p:xfrm>
          <a:off x="309522" y="1000109"/>
          <a:ext cx="11286374" cy="6423465"/>
        </p:xfrm>
        <a:graphic>
          <a:graphicData uri="http://schemas.openxmlformats.org/drawingml/2006/table">
            <a:tbl>
              <a:tblPr/>
              <a:tblGrid>
                <a:gridCol w="1690498"/>
                <a:gridCol w="1899828"/>
                <a:gridCol w="1195718"/>
                <a:gridCol w="2728626"/>
                <a:gridCol w="3771704"/>
              </a:tblGrid>
              <a:tr h="360485">
                <a:tc>
                  <a:txBody>
                    <a:bodyPr/>
                    <a:lstStyle/>
                    <a:p>
                      <a:pPr marL="4445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Income</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3180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tx2"/>
                          </a:solidFill>
                          <a:effectLst/>
                          <a:latin typeface="Californian FB" pitchFamily="18" charset="0"/>
                          <a:cs typeface="Arial" pitchFamily="34" charset="0"/>
                        </a:rPr>
                        <a:t>Taxability</a:t>
                      </a:r>
                      <a:endParaRPr kumimoji="0" lang="en-US" sz="1800" b="0" i="0" u="none" strike="noStrike" cap="none" normalizeH="0" baseline="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9843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tx2"/>
                          </a:solidFill>
                          <a:effectLst/>
                          <a:latin typeface="Californian FB" pitchFamily="18" charset="0"/>
                          <a:cs typeface="Arial" pitchFamily="34" charset="0"/>
                        </a:rPr>
                        <a:t>Ref No.</a:t>
                      </a:r>
                      <a:endParaRPr kumimoji="0" lang="en-US" sz="1800" b="0" i="0" u="none" strike="noStrike" cap="none" normalizeH="0" baseline="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417513"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Place of Supply</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588"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smtClean="0">
                          <a:ln>
                            <a:noFill/>
                          </a:ln>
                          <a:solidFill>
                            <a:schemeClr val="tx2"/>
                          </a:solidFill>
                          <a:effectLst/>
                          <a:latin typeface="Californian FB" pitchFamily="18" charset="0"/>
                          <a:cs typeface="Arial" pitchFamily="34" charset="0"/>
                        </a:rPr>
                        <a:t>Analysis</a:t>
                      </a:r>
                      <a:endParaRPr kumimoji="0" lang="en-US" sz="1800" b="0" i="0" u="none" strike="noStrike" cap="none" normalizeH="0" baseline="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5380775">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673100" algn="l"/>
                          <a:tab pos="1395413"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Consideration  for	providing  purchase	or  sale of foreign  currency</a:t>
                      </a:r>
                    </a:p>
                    <a:p>
                      <a:pPr marL="90488" marR="0" lvl="0" indent="0" algn="l" defTabSz="914400" rtl="0" eaLnBrk="1" fontAlgn="base" latinLnBrk="0" hangingPunct="1">
                        <a:lnSpc>
                          <a:spcPct val="100000"/>
                        </a:lnSpc>
                        <a:spcBef>
                          <a:spcPts val="313"/>
                        </a:spcBef>
                        <a:spcAft>
                          <a:spcPct val="0"/>
                        </a:spcAft>
                        <a:buClrTx/>
                        <a:buSzTx/>
                        <a:buFontTx/>
                        <a:buNone/>
                        <a:tabLst>
                          <a:tab pos="673100" algn="l"/>
                          <a:tab pos="1395413" algn="l"/>
                        </a:tabLst>
                      </a:pPr>
                      <a:r>
                        <a:rPr kumimoji="0" lang="en-GB" sz="1800" b="0" i="0" u="none" strike="noStrike" cap="none" normalizeH="0" baseline="0" dirty="0" smtClean="0">
                          <a:ln>
                            <a:noFill/>
                          </a:ln>
                          <a:solidFill>
                            <a:schemeClr val="tx2"/>
                          </a:solidFill>
                          <a:effectLst/>
                          <a:latin typeface="Californian FB" pitchFamily="18" charset="0"/>
                          <a:ea typeface="Arial MT"/>
                          <a:cs typeface="Arial MT"/>
                        </a:rPr>
                        <a:t>Foreign Currency Conversion Tax</a:t>
                      </a: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0488" marR="0" lvl="0" indent="0" algn="l" defTabSz="914400" rtl="0" eaLnBrk="1" fontAlgn="base" latinLnBrk="0" hangingPunct="1">
                        <a:lnSpc>
                          <a:spcPct val="100000"/>
                        </a:lnSpc>
                        <a:spcBef>
                          <a:spcPts val="313"/>
                        </a:spcBef>
                        <a:spcAft>
                          <a:spcPct val="0"/>
                        </a:spcAft>
                        <a:buClrTx/>
                        <a:buSzTx/>
                        <a:buFontTx/>
                        <a:buNone/>
                        <a:tabLst>
                          <a:tab pos="673100" algn="l"/>
                          <a:tab pos="1395413"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(FCCT Transactions)</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488"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Taxable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entry no.  27(b) of  notification no.</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12/2017</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central  tax rate  and entry  28(b) of  notification no.</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09/2017</a:t>
                      </a:r>
                    </a:p>
                    <a:p>
                      <a:pPr marL="92075"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integrate  d tax rate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313"/>
                        </a:spcBef>
                        <a:spcAft>
                          <a:spcPct val="0"/>
                        </a:spcAft>
                        <a:buClrTx/>
                        <a:buSzTx/>
                        <a:buFontTx/>
                        <a:buNone/>
                        <a:tabLst>
                          <a:tab pos="434975" algn="l"/>
                          <a:tab pos="542925" algn="l"/>
                          <a:tab pos="938213" algn="l"/>
                          <a:tab pos="1249363" algn="l"/>
                          <a:tab pos="1270000" algn="l"/>
                          <a:tab pos="1311275" algn="l"/>
                          <a:tab pos="1363663" algn="l"/>
                          <a:tab pos="1527175" algn="l"/>
                          <a:tab pos="1598613" algn="l"/>
                          <a:tab pos="1631950" algn="l"/>
                          <a:tab pos="2041525" algn="l"/>
                          <a:tab pos="2103438" algn="l"/>
                          <a:tab pos="2166938"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a)Location of recipient  of		service				on	the  records of supplier of  service,		place			of  supply	shall		be	the  location of recipient.  b)Location of recipient  of	service			is			not		on  records,			place			of  supply	shall		be	the  location					of			the  supplier of service."</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ea typeface="Arial MT"/>
                          <a:cs typeface="Arial MT"/>
                        </a:rPr>
                        <a:t>No GST will be </a:t>
                      </a:r>
                      <a:r>
                        <a:rPr kumimoji="0" lang="en-US" sz="1800" b="1" i="0" u="none" strike="noStrike" cap="none" normalizeH="0" baseline="0" dirty="0" err="1" smtClean="0">
                          <a:ln>
                            <a:noFill/>
                          </a:ln>
                          <a:solidFill>
                            <a:schemeClr val="tx2"/>
                          </a:solidFill>
                          <a:effectLst/>
                          <a:latin typeface="Californian FB" pitchFamily="18" charset="0"/>
                          <a:ea typeface="Arial MT"/>
                          <a:cs typeface="Arial MT"/>
                        </a:rPr>
                        <a:t>leviable</a:t>
                      </a:r>
                      <a:r>
                        <a:rPr kumimoji="0" lang="en-US" sz="1800" b="1" i="0" u="none" strike="noStrike" cap="none" normalizeH="0" baseline="0" dirty="0" smtClean="0">
                          <a:ln>
                            <a:noFill/>
                          </a:ln>
                          <a:solidFill>
                            <a:schemeClr val="tx2"/>
                          </a:solidFill>
                          <a:effectLst/>
                          <a:latin typeface="Californian FB" pitchFamily="18" charset="0"/>
                          <a:ea typeface="Arial MT"/>
                          <a:cs typeface="Arial MT"/>
                        </a:rPr>
                        <a:t> when</a:t>
                      </a:r>
                    </a:p>
                    <a:p>
                      <a:pPr marL="9525" marR="0" lvl="0" indent="0" algn="l" defTabSz="914400" rtl="0" eaLnBrk="1" fontAlgn="base" latinLnBrk="0" hangingPunct="1">
                        <a:lnSpc>
                          <a:spcPts val="2075"/>
                        </a:lnSpc>
                        <a:spcBef>
                          <a:spcPct val="0"/>
                        </a:spcBef>
                        <a:spcAft>
                          <a:spcPct val="0"/>
                        </a:spcAft>
                        <a:buClrTx/>
                        <a:buSzTx/>
                        <a:buFontTx/>
                        <a:buNone/>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AutoNum type="alphaLcParenBoth"/>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bank does inter bank transaction of  sale or purchase of foreign currency or  transaction with authorized dealers of  money changing.</a:t>
                      </a:r>
                    </a:p>
                    <a:p>
                      <a:pPr marL="9525" marR="0" lvl="0" indent="0" algn="l" defTabSz="914400" rtl="0" eaLnBrk="1" fontAlgn="base" latinLnBrk="0" hangingPunct="1">
                        <a:lnSpc>
                          <a:spcPct val="100000"/>
                        </a:lnSpc>
                        <a:spcBef>
                          <a:spcPct val="0"/>
                        </a:spcBef>
                        <a:spcAft>
                          <a:spcPct val="0"/>
                        </a:spcAft>
                        <a:buClrTx/>
                        <a:buSzTx/>
                        <a:buFontTx/>
                        <a:buAutoNum type="alphaLcParenBoth"/>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AutoNum type="alphaLcParenBoth"/>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On Foreign exchange gain /loss, as  it represents the difference in exchange rates on  the date of time of supply</a:t>
                      </a:r>
                    </a:p>
                    <a:p>
                      <a:pPr marL="9525" marR="0" lvl="0" indent="0" algn="l" defTabSz="914400" rtl="0" eaLnBrk="1" fontAlgn="base" latinLnBrk="0" hangingPunct="1">
                        <a:lnSpc>
                          <a:spcPct val="100000"/>
                        </a:lnSpc>
                        <a:spcBef>
                          <a:spcPct val="0"/>
                        </a:spcBef>
                        <a:spcAft>
                          <a:spcPct val="0"/>
                        </a:spcAft>
                        <a:buClrTx/>
                        <a:buSzTx/>
                        <a:buFontTx/>
                        <a:buAutoNum type="alphaLcParenBoth"/>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AutoNum type="alphaLcParenBoth"/>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No GST on Transaction in Money . </a:t>
                      </a:r>
                    </a:p>
                    <a:p>
                      <a:pPr marL="9525" marR="0" lvl="0" indent="0" algn="l" defTabSz="914400" rtl="0" eaLnBrk="1" fontAlgn="base" latinLnBrk="0" hangingPunct="1">
                        <a:lnSpc>
                          <a:spcPct val="100000"/>
                        </a:lnSpc>
                        <a:spcBef>
                          <a:spcPct val="0"/>
                        </a:spcBef>
                        <a:spcAft>
                          <a:spcPct val="0"/>
                        </a:spcAft>
                        <a:buClrTx/>
                        <a:buSzTx/>
                        <a:buFontTx/>
                        <a:buAutoNum type="alphaLcParenBoth"/>
                        <a:tabLst/>
                      </a:pPr>
                      <a:endParaRPr kumimoji="0" lang="en-GB"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AutoNum type="alphaLcParenBoth"/>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ea typeface="Arial MT"/>
                          <a:cs typeface="Arial MT"/>
                        </a:rPr>
                        <a:t>Conversion of money , Taxable - FCCT will be applicable as per the provisions</a:t>
                      </a:r>
                      <a:r>
                        <a:rPr kumimoji="0" lang="en-US" sz="1800" b="0" i="0" u="none" strike="noStrike" cap="none" normalizeH="0" baseline="0" dirty="0" smtClean="0">
                          <a:ln>
                            <a:noFill/>
                          </a:ln>
                          <a:solidFill>
                            <a:schemeClr val="tx2"/>
                          </a:solidFill>
                          <a:effectLst/>
                          <a:latin typeface="Californian FB" pitchFamily="18" charset="0"/>
                          <a:ea typeface="Arial MT"/>
                          <a:cs typeface="Arial MT"/>
                        </a:rPr>
                        <a:t>.</a:t>
                      </a:r>
                    </a:p>
                    <a:p>
                      <a:pPr marL="9525" marR="0" lvl="0" indent="0" algn="l" defTabSz="914400" rtl="0" eaLnBrk="1" fontAlgn="base" latinLnBrk="0" hangingPunct="1">
                        <a:lnSpc>
                          <a:spcPct val="100000"/>
                        </a:lnSpc>
                        <a:spcBef>
                          <a:spcPct val="0"/>
                        </a:spcBef>
                        <a:spcAft>
                          <a:spcPct val="0"/>
                        </a:spcAft>
                        <a:buClrTx/>
                        <a:buSzTx/>
                        <a:buFontTx/>
                        <a:buAutoNum type="alphaLcParenBoth"/>
                        <a:tabLst/>
                      </a:pPr>
                      <a:endParaRPr kumimoji="0" lang="en-US" sz="1800" b="0" i="0" u="none" strike="noStrike" cap="none" normalizeH="0" baseline="0" dirty="0" smtClean="0">
                        <a:ln>
                          <a:noFill/>
                        </a:ln>
                        <a:solidFill>
                          <a:schemeClr val="tx2"/>
                        </a:solidFill>
                        <a:effectLst/>
                        <a:latin typeface="Californian FB" pitchFamily="18" charset="0"/>
                        <a:ea typeface="Arial MT"/>
                        <a:cs typeface="Arial MT"/>
                      </a:endParaRPr>
                    </a:p>
                    <a:p>
                      <a:pPr marL="9525"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p>
                      <a:pPr marL="9525"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p>
                      <a:pPr marL="9525" marR="0" lvl="0" indent="0" algn="l" defTabSz="914400" rtl="0" eaLnBrk="1" fontAlgn="base" latinLnBrk="0" hangingPunct="1">
                        <a:lnSpc>
                          <a:spcPct val="100000"/>
                        </a:lnSpc>
                        <a:spcBef>
                          <a:spcPts val="50"/>
                        </a:spcBef>
                        <a:spcAft>
                          <a:spcPct val="0"/>
                        </a:spcAft>
                        <a:buClrTx/>
                        <a:buSzTx/>
                        <a:buFontTx/>
                        <a:buNone/>
                        <a:tabLst/>
                      </a:pPr>
                      <a:endParaRPr kumimoji="0" lang="en-US" sz="2000" b="0" i="0" u="none" strike="noStrike" cap="none" normalizeH="0" baseline="0" dirty="0" smtClean="0">
                        <a:ln>
                          <a:noFill/>
                        </a:ln>
                        <a:solidFill>
                          <a:schemeClr val="tx2"/>
                        </a:solidFill>
                        <a:effectLst/>
                        <a:latin typeface="Californian FB" pitchFamily="18" charset="0"/>
                        <a:cs typeface="Times New Roman" pitchFamily="18" charset="0"/>
                      </a:endParaRPr>
                    </a:p>
                    <a:p>
                      <a:pPr marL="9525"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2"/>
                        </a:solidFill>
                        <a:effectLst/>
                        <a:latin typeface="Californian FB" pitchFamily="18" charset="0"/>
                        <a:ea typeface="Arial MT"/>
                        <a:cs typeface="Arial MT"/>
                      </a:endParaRP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5"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smtClean="0">
                <a:solidFill>
                  <a:schemeClr val="bg1"/>
                </a:solidFill>
                <a:latin typeface="Californian FB" pitchFamily="18" charset="0"/>
                <a:cs typeface="Trebuchet MS"/>
              </a:rPr>
              <a:t>Sale and Purchase of Foreign Currency</a:t>
            </a:r>
            <a:endParaRPr lang="en-US" sz="3200" b="1" u="sng" dirty="0">
              <a:solidFill>
                <a:schemeClr val="bg1"/>
              </a:solidFill>
              <a:latin typeface="Californian FB" pitchFamily="18" charset="0"/>
              <a:cs typeface="Trebuchet MS"/>
            </a:endParaRPr>
          </a:p>
        </p:txBody>
      </p:sp>
      <p:sp>
        <p:nvSpPr>
          <p:cNvPr id="10" name="Rectangle 9"/>
          <p:cNvSpPr/>
          <p:nvPr/>
        </p:nvSpPr>
        <p:spPr>
          <a:xfrm>
            <a:off x="11064552" y="5805264"/>
            <a:ext cx="312906" cy="369332"/>
          </a:xfrm>
          <a:prstGeom prst="rect">
            <a:avLst/>
          </a:prstGeom>
        </p:spPr>
        <p:txBody>
          <a:bodyPr wrap="none">
            <a:spAutoFit/>
          </a:bodyPr>
          <a:lstStyle/>
          <a:p>
            <a:fld id="{89315B1E-7F0D-48A7-A5A1-3ABDF427B298}" type="slidenum">
              <a:rPr lang="en-US"/>
              <a:pPr/>
              <a:t>23</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1264107173"/>
              </p:ext>
            </p:extLst>
          </p:nvPr>
        </p:nvGraphicFramePr>
        <p:xfrm>
          <a:off x="309522" y="1370018"/>
          <a:ext cx="11164888" cy="1535113"/>
        </p:xfrm>
        <a:graphic>
          <a:graphicData uri="http://schemas.openxmlformats.org/drawingml/2006/table">
            <a:tbl>
              <a:tblPr/>
              <a:tblGrid>
                <a:gridCol w="2290763"/>
                <a:gridCol w="3417887"/>
                <a:gridCol w="2706687"/>
                <a:gridCol w="2749551"/>
              </a:tblGrid>
              <a:tr h="365125">
                <a:tc>
                  <a:txBody>
                    <a:bodyPr/>
                    <a:lstStyle/>
                    <a:p>
                      <a:pPr marL="74295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Income</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Taxability</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50165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Place of Supply</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08050" marR="0" lvl="0" indent="0" algn="l" defTabSz="914400" rtl="0" eaLnBrk="1" fontAlgn="base" latinLnBrk="0" hangingPunct="1">
                        <a:lnSpc>
                          <a:spcPct val="100000"/>
                        </a:lnSpc>
                        <a:spcBef>
                          <a:spcPts val="313"/>
                        </a:spcBef>
                        <a:spcAft>
                          <a:spcPct val="0"/>
                        </a:spcAft>
                        <a:buClrTx/>
                        <a:buSzTx/>
                        <a:buFontTx/>
                        <a:buNone/>
                        <a:tabLst/>
                      </a:pPr>
                      <a:r>
                        <a:rPr kumimoji="0" lang="en-US" sz="1800" b="1" i="0" u="none" strike="noStrike" cap="none" normalizeH="0" baseline="0" dirty="0" smtClean="0">
                          <a:ln>
                            <a:noFill/>
                          </a:ln>
                          <a:solidFill>
                            <a:schemeClr val="tx2"/>
                          </a:solidFill>
                          <a:effectLst/>
                          <a:latin typeface="Californian FB" pitchFamily="18" charset="0"/>
                          <a:cs typeface="Arial" pitchFamily="34" charset="0"/>
                        </a:rPr>
                        <a:t>Analysis</a:t>
                      </a:r>
                      <a:endParaRPr kumimoji="0" lang="en-US" sz="1800" b="0" i="0" u="none" strike="noStrike" cap="none" normalizeH="0" baseline="0" dirty="0" smtClean="0">
                        <a:ln>
                          <a:noFill/>
                        </a:ln>
                        <a:solidFill>
                          <a:schemeClr val="tx2"/>
                        </a:solidFill>
                        <a:effectLst/>
                        <a:latin typeface="Californian FB" pitchFamily="18" charset="0"/>
                        <a:cs typeface="Arial" pitchFamily="34" charset="0"/>
                      </a:endParaRP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r h="1169988">
                <a:tc>
                  <a:txBody>
                    <a:bodyPr/>
                    <a:lstStyle/>
                    <a:p>
                      <a:pPr marL="90488" marR="0" lvl="0" indent="0" algn="l" defTabSz="914400" rtl="0" eaLnBrk="1" fontAlgn="base" latinLnBrk="0" hangingPunct="1">
                        <a:lnSpc>
                          <a:spcPct val="100000"/>
                        </a:lnSpc>
                        <a:spcBef>
                          <a:spcPts val="313"/>
                        </a:spcBef>
                        <a:spcAft>
                          <a:spcPct val="0"/>
                        </a:spcAft>
                        <a:buClrTx/>
                        <a:buSzTx/>
                        <a:buFontTx/>
                        <a:buNone/>
                        <a:tabLst>
                          <a:tab pos="704850" algn="l"/>
                          <a:tab pos="1092200"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Rent	on	immovable  commercial  property.</a:t>
                      </a:r>
                    </a:p>
                  </a:txBody>
                  <a:tcPr marL="0" marR="0" marT="40005"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tab pos="1042988" algn="l"/>
                          <a:tab pos="1466850" algn="l"/>
                          <a:tab pos="2309813" algn="l"/>
                          <a:tab pos="2682875"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Taxable,	as	supply	of	service</a:t>
                      </a:r>
                    </a:p>
                    <a:p>
                      <a:pPr marL="9525" marR="0" lvl="0" indent="0" algn="l" defTabSz="914400" rtl="0" eaLnBrk="1" fontAlgn="base" latinLnBrk="0" hangingPunct="1">
                        <a:lnSpc>
                          <a:spcPct val="100000"/>
                        </a:lnSpc>
                        <a:spcBef>
                          <a:spcPct val="0"/>
                        </a:spcBef>
                        <a:spcAft>
                          <a:spcPct val="0"/>
                        </a:spcAft>
                        <a:buClrTx/>
                        <a:buSzTx/>
                        <a:buFontTx/>
                        <a:buNone/>
                        <a:tabLst>
                          <a:tab pos="1042988" algn="l"/>
                          <a:tab pos="1466850" algn="l"/>
                          <a:tab pos="2309813" algn="l"/>
                          <a:tab pos="2682875"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between distinct person</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9525" marR="0" lvl="0" indent="0" algn="l" defTabSz="914400" rtl="0" eaLnBrk="1" fontAlgn="base" latinLnBrk="0" hangingPunct="1">
                        <a:lnSpc>
                          <a:spcPts val="2075"/>
                        </a:lnSpc>
                        <a:spcBef>
                          <a:spcPct val="0"/>
                        </a:spcBef>
                        <a:spcAft>
                          <a:spcPct val="0"/>
                        </a:spcAft>
                        <a:buClrTx/>
                        <a:buSzTx/>
                        <a:buFontTx/>
                        <a:buNone/>
                        <a:tabLst>
                          <a:tab pos="1116013" algn="l"/>
                          <a:tab pos="1552575" algn="l"/>
                          <a:tab pos="2378075"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Location	at	which	the</a:t>
                      </a:r>
                    </a:p>
                    <a:p>
                      <a:pPr marL="9525" marR="0" lvl="0" indent="0" algn="l" defTabSz="914400" rtl="0" eaLnBrk="1" fontAlgn="base" latinLnBrk="0" hangingPunct="1">
                        <a:lnSpc>
                          <a:spcPct val="100000"/>
                        </a:lnSpc>
                        <a:spcBef>
                          <a:spcPct val="0"/>
                        </a:spcBef>
                        <a:spcAft>
                          <a:spcPct val="0"/>
                        </a:spcAft>
                        <a:buClrTx/>
                        <a:buSzTx/>
                        <a:buFontTx/>
                        <a:buNone/>
                        <a:tabLst>
                          <a:tab pos="1116013" algn="l"/>
                          <a:tab pos="1552575" algn="l"/>
                          <a:tab pos="2378075" algn="l"/>
                        </a:tabLst>
                      </a:pPr>
                      <a:r>
                        <a:rPr kumimoji="0" lang="en-US" sz="1800" b="0" i="0" u="none" strike="noStrike" cap="none" normalizeH="0" baseline="0" dirty="0" smtClean="0">
                          <a:ln>
                            <a:noFill/>
                          </a:ln>
                          <a:solidFill>
                            <a:schemeClr val="tx2"/>
                          </a:solidFill>
                          <a:effectLst/>
                          <a:latin typeface="Californian FB" pitchFamily="18" charset="0"/>
                          <a:ea typeface="Arial MT"/>
                          <a:cs typeface="Arial MT"/>
                        </a:rPr>
                        <a:t>immovable	property	is  located</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fornian FB" pitchFamily="18" charset="0"/>
                          <a:cs typeface="Times New Roman" pitchFamily="18" charset="0"/>
                        </a:rPr>
                        <a:t>Intra/Inter state Supply</a:t>
                      </a:r>
                    </a:p>
                  </a:txBody>
                  <a:tcPr marL="0" marR="0" marT="0" marB="0" horzOverflow="overflow">
                    <a:lnL w="6350" cap="flat" cmpd="sng" algn="ctr">
                      <a:solidFill>
                        <a:schemeClr val="accent1">
                          <a:lumMod val="50000"/>
                        </a:schemeClr>
                      </a:solidFill>
                      <a:prstDash val="solid"/>
                      <a:round/>
                      <a:headEnd type="none" w="med" len="med"/>
                      <a:tailEnd type="none" w="med" len="med"/>
                    </a:lnL>
                    <a:lnR w="6350" cap="flat" cmpd="sng" algn="ctr">
                      <a:solidFill>
                        <a:schemeClr val="accent1">
                          <a:lumMod val="50000"/>
                        </a:schemeClr>
                      </a:solidFill>
                      <a:prstDash val="solid"/>
                      <a:round/>
                      <a:headEnd type="none" w="med" len="med"/>
                      <a:tailEnd type="none" w="med" len="med"/>
                    </a:lnR>
                    <a:lnT w="6350" cap="flat" cmpd="sng" algn="ctr">
                      <a:solidFill>
                        <a:schemeClr val="accent1">
                          <a:lumMod val="50000"/>
                        </a:schemeClr>
                      </a:solidFill>
                      <a:prstDash val="solid"/>
                      <a:round/>
                      <a:headEnd type="none" w="med" len="med"/>
                      <a:tailEnd type="none" w="med" len="med"/>
                    </a:lnT>
                    <a:lnB w="6350" cap="flat" cmpd="sng" algn="ctr">
                      <a:solidFill>
                        <a:schemeClr val="accent1">
                          <a:lumMod val="50000"/>
                        </a:schemeClr>
                      </a:solidFill>
                      <a:prstDash val="solid"/>
                      <a:round/>
                      <a:headEnd type="none" w="med" len="med"/>
                      <a:tailEnd type="none" w="med" len="med"/>
                    </a:lnB>
                    <a:lnTlToBr>
                      <a:noFill/>
                    </a:lnTlToBr>
                    <a:lnBlToTr>
                      <a:noFill/>
                    </a:lnBlToTr>
                    <a:noFill/>
                  </a:tcPr>
                </a:tc>
              </a:tr>
            </a:tbl>
          </a:graphicData>
        </a:graphic>
      </p:graphicFrame>
      <p:sp>
        <p:nvSpPr>
          <p:cNvPr id="4"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fontAlgn="auto">
              <a:spcAft>
                <a:spcPts val="0"/>
              </a:spcAft>
              <a:defRPr/>
            </a:pPr>
            <a:r>
              <a:rPr lang="en-US" sz="3200" b="1" u="sng" dirty="0" smtClean="0">
                <a:solidFill>
                  <a:schemeClr val="bg1"/>
                </a:solidFill>
                <a:latin typeface="Californian FB" pitchFamily="18" charset="0"/>
                <a:cs typeface="Trebuchet MS"/>
              </a:rPr>
              <a:t>Rent on Immovable Commercial Property</a:t>
            </a:r>
            <a:endParaRPr lang="en-US" sz="3200" b="1" u="sng" dirty="0">
              <a:solidFill>
                <a:schemeClr val="bg1"/>
              </a:solidFill>
              <a:latin typeface="Californian FB" pitchFamily="18" charset="0"/>
              <a:cs typeface="Trebuchet MS"/>
            </a:endParaRPr>
          </a:p>
        </p:txBody>
      </p:sp>
      <p:sp>
        <p:nvSpPr>
          <p:cNvPr id="11" name="Rectangle 10"/>
          <p:cNvSpPr/>
          <p:nvPr/>
        </p:nvSpPr>
        <p:spPr>
          <a:xfrm>
            <a:off x="11064552" y="5805264"/>
            <a:ext cx="312906" cy="369332"/>
          </a:xfrm>
          <a:prstGeom prst="rect">
            <a:avLst/>
          </a:prstGeom>
        </p:spPr>
        <p:txBody>
          <a:bodyPr wrap="none">
            <a:spAutoFit/>
          </a:bodyPr>
          <a:lstStyle/>
          <a:p>
            <a:fld id="{89315B1E-7F0D-48A7-A5A1-3ABDF427B298}" type="slidenum">
              <a:rPr lang="en-US"/>
              <a:pPr/>
              <a:t>24</a:t>
            </a:fld>
            <a:endParaRPr lang="en-IN" dirty="0"/>
          </a:p>
        </p:txBody>
      </p:sp>
      <p:sp>
        <p:nvSpPr>
          <p:cNvPr id="12"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3"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txBox="1">
            <a:spLocks noGrp="1"/>
          </p:cNvSpPr>
          <p:nvPr>
            <p:ph type="title" idx="4294967295"/>
          </p:nvPr>
        </p:nvSpPr>
        <p:spPr>
          <a:xfrm>
            <a:off x="0" y="0"/>
            <a:ext cx="12192000" cy="714356"/>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eaLnBrk="1" hangingPunct="1">
              <a:defRPr/>
            </a:pPr>
            <a:r>
              <a:rPr lang="en-GB" sz="3200" b="1" u="sng" cap="none" dirty="0" smtClean="0">
                <a:solidFill>
                  <a:schemeClr val="bg1"/>
                </a:solidFill>
                <a:latin typeface="Californian FB" pitchFamily="18" charset="0"/>
                <a:cs typeface="Trebuchet MS"/>
              </a:rPr>
              <a:t>Section 9 (3) – List of Notified Services Under RCM</a:t>
            </a:r>
            <a:endParaRPr lang="en-GB" sz="3200" b="1" u="sng" cap="none" dirty="0">
              <a:solidFill>
                <a:schemeClr val="bg1"/>
              </a:solidFill>
              <a:latin typeface="Californian FB" pitchFamily="18" charset="0"/>
              <a:cs typeface="Trebuchet MS"/>
            </a:endParaRPr>
          </a:p>
        </p:txBody>
      </p:sp>
      <p:graphicFrame>
        <p:nvGraphicFramePr>
          <p:cNvPr id="10" name="object 4"/>
          <p:cNvGraphicFramePr>
            <a:graphicFrameLocks noGrp="1"/>
          </p:cNvGraphicFramePr>
          <p:nvPr>
            <p:extLst>
              <p:ext uri="{D42A27DB-BD31-4B8C-83A1-F6EECF244321}">
                <p14:modId xmlns:p14="http://schemas.microsoft.com/office/powerpoint/2010/main" val="2732138806"/>
              </p:ext>
            </p:extLst>
          </p:nvPr>
        </p:nvGraphicFramePr>
        <p:xfrm>
          <a:off x="379413" y="1020765"/>
          <a:ext cx="11068050" cy="4924650"/>
        </p:xfrm>
        <a:graphic>
          <a:graphicData uri="http://schemas.openxmlformats.org/drawingml/2006/table">
            <a:tbl>
              <a:tblPr/>
              <a:tblGrid>
                <a:gridCol w="5451475"/>
                <a:gridCol w="5616575"/>
              </a:tblGrid>
              <a:tr h="307898">
                <a:tc>
                  <a:txBody>
                    <a:bodyPr/>
                    <a:lstStyle/>
                    <a:p>
                      <a:pPr marL="0" marR="0" lvl="0" indent="0" algn="ctr" defTabSz="914400" rtl="0" eaLnBrk="1" fontAlgn="base" latinLnBrk="0" hangingPunct="1">
                        <a:lnSpc>
                          <a:spcPct val="100000"/>
                        </a:lnSpc>
                        <a:spcBef>
                          <a:spcPts val="238"/>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fornian FB" pitchFamily="18" charset="0"/>
                          <a:cs typeface="Arial" pitchFamily="34" charset="0"/>
                        </a:rPr>
                        <a:t>Service</a:t>
                      </a:r>
                    </a:p>
                  </a:txBody>
                  <a:tcPr marL="0" marR="0" marT="30472"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1279525" marR="0" lvl="0" indent="0" algn="l" defTabSz="914400" rtl="0" eaLnBrk="1" fontAlgn="base" latinLnBrk="0" hangingPunct="1">
                        <a:lnSpc>
                          <a:spcPct val="100000"/>
                        </a:lnSpc>
                        <a:spcBef>
                          <a:spcPts val="238"/>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fornian FB" pitchFamily="18" charset="0"/>
                          <a:cs typeface="Arial" pitchFamily="34" charset="0"/>
                        </a:rPr>
                        <a:t>Recipient of Service</a:t>
                      </a:r>
                    </a:p>
                  </a:txBody>
                  <a:tcPr marL="0" marR="0" marT="30472"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solidFill>
                      <a:schemeClr val="accent6">
                        <a:lumMod val="60000"/>
                        <a:lumOff val="40000"/>
                      </a:schemeClr>
                    </a:solidFill>
                  </a:tcPr>
                </a:tc>
              </a:tr>
              <a:tr h="307898">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1. Taxable Services provided by a non-resident</a:t>
                      </a:r>
                    </a:p>
                  </a:txBody>
                  <a:tcPr marL="0" marR="0" marT="31106"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person</a:t>
                      </a:r>
                    </a:p>
                  </a:txBody>
                  <a:tcPr marL="0" marR="0" marT="31106"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1951165">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2. Services provided by a Goods Transport Agency (GTA)</a:t>
                      </a:r>
                    </a:p>
                  </a:txBody>
                  <a:tcPr marL="0" marR="0" marT="31106"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434975" marR="0" lvl="0" indent="-342900" algn="l" defTabSz="914400" rtl="0" eaLnBrk="1" fontAlgn="base" latinLnBrk="0" hangingPunct="1">
                        <a:lnSpc>
                          <a:spcPct val="100000"/>
                        </a:lnSpc>
                        <a:spcBef>
                          <a:spcPts val="25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factory</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society</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co-operative society</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person registered under  CGST/SGST/IGST/UTGST</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body corporate</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partnership firm</a:t>
                      </a:r>
                    </a:p>
                    <a:p>
                      <a:pPr marL="434975" marR="0" lvl="0" indent="-342900" algn="l" defTabSz="914400" rtl="0" eaLnBrk="1" fontAlgn="base" latinLnBrk="0" hangingPunct="1">
                        <a:lnSpc>
                          <a:spcPct val="100000"/>
                        </a:lnSpc>
                        <a:spcBef>
                          <a:spcPct val="0"/>
                        </a:spcBef>
                        <a:spcAft>
                          <a:spcPct val="0"/>
                        </a:spcAft>
                        <a:buClrTx/>
                        <a:buSzTx/>
                        <a:buFontTx/>
                        <a:buAutoNum type="alphaLcParenBoth"/>
                        <a:tabLst>
                          <a:tab pos="434975" algn="l"/>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Casual Taxable Person</a:t>
                      </a:r>
                    </a:p>
                  </a:txBody>
                  <a:tcPr marL="0" marR="0" marT="31106"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579695">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3. Legal Services provided by an individual advocate or a  firm of advocates</a:t>
                      </a:r>
                    </a:p>
                  </a:txBody>
                  <a:tcPr marL="0" marR="0" marT="31107"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business entity</a:t>
                      </a:r>
                    </a:p>
                  </a:txBody>
                  <a:tcPr marL="0" marR="0" marT="31107"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307898">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smtClean="0">
                          <a:ln>
                            <a:noFill/>
                          </a:ln>
                          <a:solidFill>
                            <a:schemeClr val="tx2"/>
                          </a:solidFill>
                          <a:effectLst/>
                          <a:latin typeface="Californian FB" pitchFamily="18" charset="0"/>
                          <a:cs typeface="Arial" pitchFamily="34" charset="0"/>
                        </a:rPr>
                        <a:t>4. Services provided by an arbitral tribunal</a:t>
                      </a:r>
                    </a:p>
                  </a:txBody>
                  <a:tcPr marL="0" marR="0" marT="31107"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business entity</a:t>
                      </a:r>
                    </a:p>
                  </a:txBody>
                  <a:tcPr marL="0" marR="0" marT="31107"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307898">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smtClean="0">
                          <a:ln>
                            <a:noFill/>
                          </a:ln>
                          <a:solidFill>
                            <a:schemeClr val="tx2"/>
                          </a:solidFill>
                          <a:effectLst/>
                          <a:latin typeface="Californian FB" pitchFamily="18" charset="0"/>
                          <a:cs typeface="Arial" pitchFamily="34" charset="0"/>
                        </a:rPr>
                        <a:t>5. Sponsorship service</a:t>
                      </a:r>
                    </a:p>
                  </a:txBody>
                  <a:tcPr marL="0" marR="0" marT="31107"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body corporate or partnership firm</a:t>
                      </a:r>
                    </a:p>
                  </a:txBody>
                  <a:tcPr marL="0" marR="0" marT="31107"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307898">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smtClean="0">
                          <a:ln>
                            <a:noFill/>
                          </a:ln>
                          <a:solidFill>
                            <a:schemeClr val="tx2"/>
                          </a:solidFill>
                          <a:effectLst/>
                          <a:latin typeface="Californian FB" pitchFamily="18" charset="0"/>
                          <a:cs typeface="Arial" pitchFamily="34" charset="0"/>
                        </a:rPr>
                        <a:t>6. Services provided by Government or Local authority</a:t>
                      </a:r>
                    </a:p>
                  </a:txBody>
                  <a:tcPr marL="0" marR="0" marT="31107"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Any business entity</a:t>
                      </a:r>
                    </a:p>
                  </a:txBody>
                  <a:tcPr marL="0" marR="0" marT="31107"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r h="307898">
                <a:tc>
                  <a:txBody>
                    <a:bodyPr/>
                    <a:lstStyle/>
                    <a:p>
                      <a:pPr marL="90488"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7. Directors Sitting Fees</a:t>
                      </a:r>
                    </a:p>
                  </a:txBody>
                  <a:tcPr marL="0" marR="0" marT="31107" marB="0" horzOverflow="overflow">
                    <a:lnL w="9525" cap="flat" cmpd="sng" algn="ctr">
                      <a:solidFill>
                        <a:srgbClr val="46AAC5"/>
                      </a:solidFill>
                      <a:prstDash val="solid"/>
                      <a:round/>
                      <a:headEnd type="none" w="med" len="med"/>
                      <a:tailEnd type="none" w="med" len="med"/>
                    </a:lnL>
                    <a:lnR>
                      <a:noFill/>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c>
                  <a:txBody>
                    <a:bodyPr/>
                    <a:lstStyle/>
                    <a:p>
                      <a:pPr marL="92075" marR="0" lvl="0" indent="0" algn="l" defTabSz="914400" rtl="0" eaLnBrk="1" fontAlgn="base" latinLnBrk="0" hangingPunct="1">
                        <a:lnSpc>
                          <a:spcPct val="100000"/>
                        </a:lnSpc>
                        <a:spcBef>
                          <a:spcPts val="250"/>
                        </a:spcBef>
                        <a:spcAft>
                          <a:spcPct val="0"/>
                        </a:spcAft>
                        <a:buClrTx/>
                        <a:buSzTx/>
                        <a:buFontTx/>
                        <a:buNone/>
                        <a:tabLst/>
                      </a:pPr>
                      <a:r>
                        <a:rPr kumimoji="0" lang="en-US" sz="1800" b="0" i="0" u="none" strike="noStrike" cap="none" normalizeH="0" baseline="0" dirty="0" smtClean="0">
                          <a:ln>
                            <a:noFill/>
                          </a:ln>
                          <a:solidFill>
                            <a:schemeClr val="tx2"/>
                          </a:solidFill>
                          <a:effectLst/>
                          <a:latin typeface="Californian FB" pitchFamily="18" charset="0"/>
                          <a:cs typeface="Arial" pitchFamily="34" charset="0"/>
                        </a:rPr>
                        <a:t>The company or a body corporate located in the taxable territory</a:t>
                      </a:r>
                    </a:p>
                  </a:txBody>
                  <a:tcPr marL="0" marR="0" marT="31107" marB="0" horzOverflow="overflow">
                    <a:lnL>
                      <a:noFill/>
                    </a:lnL>
                    <a:lnR w="9525" cap="flat" cmpd="sng" algn="ctr">
                      <a:solidFill>
                        <a:srgbClr val="46AAC5"/>
                      </a:solidFill>
                      <a:prstDash val="solid"/>
                      <a:round/>
                      <a:headEnd type="none" w="med" len="med"/>
                      <a:tailEnd type="none" w="med" len="med"/>
                    </a:lnR>
                    <a:lnT w="9525" cap="flat" cmpd="sng" algn="ctr">
                      <a:solidFill>
                        <a:srgbClr val="46AAC5"/>
                      </a:solidFill>
                      <a:prstDash val="solid"/>
                      <a:round/>
                      <a:headEnd type="none" w="med" len="med"/>
                      <a:tailEnd type="none" w="med" len="med"/>
                    </a:lnT>
                    <a:lnB w="9525" cap="flat" cmpd="sng" algn="ctr">
                      <a:solidFill>
                        <a:srgbClr val="46AAC5"/>
                      </a:solidFill>
                      <a:prstDash val="solid"/>
                      <a:round/>
                      <a:headEnd type="none" w="med" len="med"/>
                      <a:tailEnd type="none" w="med" len="med"/>
                    </a:lnB>
                    <a:lnTlToBr>
                      <a:noFill/>
                    </a:lnTlToBr>
                    <a:lnBlToTr>
                      <a:noFill/>
                    </a:lnBlToTr>
                    <a:noFill/>
                  </a:tcPr>
                </a:tc>
              </a:tr>
            </a:tbl>
          </a:graphicData>
        </a:graphic>
      </p:graphicFrame>
      <p:sp>
        <p:nvSpPr>
          <p:cNvPr id="8" name="Rectangle 7"/>
          <p:cNvSpPr/>
          <p:nvPr/>
        </p:nvSpPr>
        <p:spPr>
          <a:xfrm>
            <a:off x="11064552" y="5733256"/>
            <a:ext cx="312906" cy="369332"/>
          </a:xfrm>
          <a:prstGeom prst="rect">
            <a:avLst/>
          </a:prstGeom>
        </p:spPr>
        <p:txBody>
          <a:bodyPr wrap="none">
            <a:spAutoFit/>
          </a:bodyPr>
          <a:lstStyle/>
          <a:p>
            <a:fld id="{89315B1E-7F0D-48A7-A5A1-3ABDF427B298}" type="slidenum">
              <a:rPr lang="en-US"/>
              <a:pPr/>
              <a:t>25</a:t>
            </a:fld>
            <a:endParaRPr lang="en-IN" dirty="0"/>
          </a:p>
        </p:txBody>
      </p:sp>
      <p:sp>
        <p:nvSpPr>
          <p:cNvPr id="13"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a:extLst>
              <a:ext uri="{FF2B5EF4-FFF2-40B4-BE49-F238E27FC236}"/>
            </a:extLst>
          </p:cNvPr>
          <p:cNvSpPr txBox="1">
            <a:spLocks/>
          </p:cNvSpPr>
          <p:nvPr/>
        </p:nvSpPr>
        <p:spPr>
          <a:xfrm>
            <a:off x="2666977" y="1857364"/>
            <a:ext cx="6953299" cy="1357322"/>
          </a:xfrm>
          <a:prstGeom prst="ellipse">
            <a:avLst/>
          </a:prstGeom>
        </p:spPr>
        <p:style>
          <a:lnRef idx="3">
            <a:schemeClr val="lt1"/>
          </a:lnRef>
          <a:fillRef idx="1">
            <a:schemeClr val="accent1"/>
          </a:fillRef>
          <a:effectRef idx="1">
            <a:schemeClr val="accent1"/>
          </a:effectRef>
          <a:fontRef idx="minor">
            <a:schemeClr val="lt1"/>
          </a:fontRef>
        </p:style>
        <p:txBody>
          <a:bodyPr anchor="ctr">
            <a:normAutofit/>
          </a:bodyPr>
          <a:lstStyle/>
          <a:p>
            <a:pPr algn="ctr" fontAlgn="auto">
              <a:spcAft>
                <a:spcPts val="0"/>
              </a:spcAft>
              <a:defRPr/>
            </a:pPr>
            <a:r>
              <a:rPr lang="en-US" sz="4000" b="1" u="sng" dirty="0">
                <a:solidFill>
                  <a:schemeClr val="bg1"/>
                </a:solidFill>
                <a:latin typeface="Californian FB" pitchFamily="18" charset="0"/>
                <a:cs typeface="Calibri" pitchFamily="34" charset="0"/>
              </a:rPr>
              <a:t>Input Tax Credit</a:t>
            </a:r>
            <a:endParaRPr lang="en-US" sz="4000" b="1" u="sng" dirty="0">
              <a:solidFill>
                <a:schemeClr val="bg1"/>
              </a:solidFill>
              <a:latin typeface="Californian FB" pitchFamily="18" charset="0"/>
              <a:ea typeface="+mj-ea"/>
              <a:cs typeface="Calibri" pitchFamily="34" charset="0"/>
            </a:endParaRPr>
          </a:p>
        </p:txBody>
      </p:sp>
      <p:sp>
        <p:nvSpPr>
          <p:cNvPr id="8"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26</a:t>
            </a:fld>
            <a:endParaRPr lang="en-US" dirty="0"/>
          </a:p>
        </p:txBody>
      </p:sp>
      <p:sp>
        <p:nvSpPr>
          <p:cNvPr id="9"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GB" sz="3200" b="1" u="sng" dirty="0" smtClean="0">
                <a:solidFill>
                  <a:schemeClr val="bg1"/>
                </a:solidFill>
                <a:latin typeface="Californian FB" pitchFamily="18" charset="0"/>
                <a:cs typeface="Trebuchet MS"/>
              </a:rPr>
              <a:t>Input Tax Credit</a:t>
            </a:r>
            <a:r>
              <a:rPr lang="en-IN" sz="3200" b="1" u="sng" dirty="0" smtClean="0">
                <a:solidFill>
                  <a:schemeClr val="bg1"/>
                </a:solidFill>
                <a:latin typeface="Californian FB" pitchFamily="18" charset="0"/>
                <a:cs typeface="Trebuchet MS"/>
              </a:rPr>
              <a:t> </a:t>
            </a:r>
            <a:r>
              <a:rPr lang="en-GB" sz="3200" b="1" u="sng" dirty="0" smtClean="0">
                <a:solidFill>
                  <a:schemeClr val="bg1"/>
                </a:solidFill>
                <a:latin typeface="Californian FB" pitchFamily="18" charset="0"/>
                <a:cs typeface="Trebuchet MS"/>
              </a:rPr>
              <a:t>Eligibility (Section 16)</a:t>
            </a:r>
            <a:endParaRPr lang="en-GB" sz="3200" b="1" u="sng" dirty="0">
              <a:solidFill>
                <a:schemeClr val="bg1"/>
              </a:solidFill>
              <a:latin typeface="Californian FB" pitchFamily="18" charset="0"/>
              <a:cs typeface="Trebuchet MS"/>
            </a:endParaRPr>
          </a:p>
        </p:txBody>
      </p:sp>
      <p:sp>
        <p:nvSpPr>
          <p:cNvPr id="33795" name="object 3"/>
          <p:cNvSpPr txBox="1">
            <a:spLocks noChangeArrowheads="1"/>
          </p:cNvSpPr>
          <p:nvPr/>
        </p:nvSpPr>
        <p:spPr bwMode="auto">
          <a:xfrm>
            <a:off x="157165" y="1000108"/>
            <a:ext cx="11439561" cy="5175776"/>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wrap="square" lIns="0" tIns="147320" rIns="0" bIns="0">
            <a:spAutoFit/>
          </a:bodyPr>
          <a:lstStyle/>
          <a:p>
            <a:pPr marL="317500" lvl="1" indent="-342900" algn="just">
              <a:spcBef>
                <a:spcPts val="600"/>
              </a:spcBef>
              <a:buClr>
                <a:schemeClr val="accent1"/>
              </a:buClr>
              <a:buSzPct val="80000"/>
              <a:buFont typeface="Wingdings" pitchFamily="2" charset="2"/>
              <a:buChar char="v"/>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Input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tax means tax charged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by the supplier on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any supply of goods or services.</a:t>
            </a:r>
          </a:p>
          <a:p>
            <a:pPr marL="317500" lvl="1" indent="-342900" algn="just">
              <a:spcBef>
                <a:spcPts val="60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It includes tax paid under reverse charge.</a:t>
            </a:r>
          </a:p>
          <a:p>
            <a:pPr marL="317500" lvl="1" indent="-342900" algn="just">
              <a:spcBef>
                <a:spcPts val="60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It does not include tax charged under composition scheme.</a:t>
            </a:r>
          </a:p>
          <a:p>
            <a:pPr marL="317500" lvl="1" indent="-342900" algn="just">
              <a:spcBef>
                <a:spcPts val="60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Every registered taxable person is eligible to claim credit of input tax, if:</a:t>
            </a:r>
          </a:p>
          <a:p>
            <a:pPr marL="0" lvl="1" algn="just">
              <a:spcBef>
                <a:spcPts val="600"/>
              </a:spcBef>
              <a:buClr>
                <a:schemeClr val="accent1"/>
              </a:buClr>
              <a:buSzPct val="80000"/>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3913" lvl="1" indent="-342900" algn="just">
              <a:spcBef>
                <a:spcPts val="600"/>
              </a:spcBef>
              <a:buClr>
                <a:schemeClr val="accent1"/>
              </a:buClr>
              <a:buSzPct val="80000"/>
              <a:buFont typeface="Calibri" pitchFamily="34" charset="0"/>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person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is in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possession of taxpaying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documents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such as invoice &amp; debit note &amp; others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3913" lvl="1" indent="-342900" algn="just">
              <a:spcBef>
                <a:spcPts val="600"/>
              </a:spcBef>
              <a:buClr>
                <a:schemeClr val="accent1"/>
              </a:buClr>
              <a:buSzPct val="80000"/>
              <a:buFont typeface="Calibri" pitchFamily="34" charset="0"/>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person has received or deemed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to have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received the goods or services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3913" lvl="1" indent="-342900" algn="just">
              <a:spcBef>
                <a:spcPts val="600"/>
              </a:spcBef>
              <a:buClr>
                <a:schemeClr val="accent1"/>
              </a:buClr>
              <a:buSzPct val="80000"/>
              <a:buFont typeface="Calibri" pitchFamily="34" charset="0"/>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Tax charged for such supply has been actually paid</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3913" lvl="1" indent="-342900" algn="just">
              <a:spcBef>
                <a:spcPts val="600"/>
              </a:spcBef>
              <a:buClr>
                <a:schemeClr val="accent1"/>
              </a:buClr>
              <a:buSzPct val="80000"/>
              <a:buFont typeface="Calibri" pitchFamily="34" charset="0"/>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person has furnished return as per Section 34.</a:t>
            </a:r>
          </a:p>
          <a:p>
            <a:pPr marL="823913" lvl="1" indent="-342900" algn="just">
              <a:spcBef>
                <a:spcPts val="600"/>
              </a:spcBef>
              <a:buClr>
                <a:schemeClr val="accent1"/>
              </a:buClr>
              <a:buSzPct val="80000"/>
              <a:buFont typeface="Calibri" pitchFamily="34" charset="0"/>
              <a:buAutoNum type="alphaLcParenR"/>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42900" algn="just">
              <a:spcBef>
                <a:spcPts val="60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GST Charged on any supply of goods/ services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which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is used or intended to be used in the course or  furtherance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of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business.</a:t>
            </a:r>
          </a:p>
          <a:p>
            <a:pPr marL="317500" lvl="1" indent="-342900" algn="just">
              <a:lnSpc>
                <a:spcPts val="1013"/>
              </a:lnSpc>
              <a:spcBef>
                <a:spcPts val="600"/>
              </a:spcBef>
              <a:buClr>
                <a:schemeClr val="accent1"/>
              </a:buClr>
              <a:buSzPct val="80000"/>
              <a:buFont typeface="Wingdings" pitchFamily="2" charset="2"/>
              <a:buChar char="v"/>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42900" algn="just">
              <a:lnSpc>
                <a:spcPts val="2213"/>
              </a:lnSpc>
              <a:spcBef>
                <a:spcPts val="60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amount so charged shall be credited to electronic credit ledger of such person</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9" name="Rectangle 8"/>
          <p:cNvSpPr/>
          <p:nvPr/>
        </p:nvSpPr>
        <p:spPr>
          <a:xfrm>
            <a:off x="11064552" y="5812386"/>
            <a:ext cx="312906" cy="369332"/>
          </a:xfrm>
          <a:prstGeom prst="rect">
            <a:avLst/>
          </a:prstGeom>
        </p:spPr>
        <p:txBody>
          <a:bodyPr wrap="none">
            <a:spAutoFit/>
          </a:bodyPr>
          <a:lstStyle/>
          <a:p>
            <a:fld id="{89315B1E-7F0D-48A7-A5A1-3ABDF427B298}" type="slidenum">
              <a:rPr lang="en-US"/>
              <a:pPr/>
              <a:t>27</a:t>
            </a:fld>
            <a:endParaRPr lang="en-IN" dirty="0"/>
          </a:p>
        </p:txBody>
      </p:sp>
      <p:sp>
        <p:nvSpPr>
          <p:cNvPr id="13" name="Date Placeholder 5"/>
          <p:cNvSpPr>
            <a:spLocks noGrp="1"/>
          </p:cNvSpPr>
          <p:nvPr>
            <p:ph type="dt" sz="half" idx="10"/>
          </p:nvPr>
        </p:nvSpPr>
        <p:spPr>
          <a:xfrm>
            <a:off x="556171" y="6381328"/>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object 3"/>
          <p:cNvSpPr txBox="1">
            <a:spLocks noChangeArrowheads="1"/>
          </p:cNvSpPr>
          <p:nvPr/>
        </p:nvSpPr>
        <p:spPr bwMode="auto">
          <a:xfrm>
            <a:off x="380960" y="1000108"/>
            <a:ext cx="10925175" cy="4770537"/>
          </a:xfrm>
          <a:prstGeom prst="rect">
            <a:avLst/>
          </a:prstGeom>
          <a:noFill/>
          <a:ln w="12700">
            <a:solidFill>
              <a:schemeClr val="accent1"/>
            </a:solidFill>
            <a:headEnd/>
            <a:tailEnd/>
          </a:ln>
        </p:spPr>
        <p:style>
          <a:lnRef idx="2">
            <a:schemeClr val="accent3"/>
          </a:lnRef>
          <a:fillRef idx="1">
            <a:schemeClr val="lt1"/>
          </a:fillRef>
          <a:effectRef idx="0">
            <a:schemeClr val="accent3"/>
          </a:effectRef>
          <a:fontRef idx="minor">
            <a:schemeClr val="dk1"/>
          </a:fontRef>
        </p:style>
        <p:txBody>
          <a:bodyPr lIns="0" tIns="152400" rIns="0" bIns="0">
            <a:spAutoFit/>
          </a:bodyPr>
          <a:lstStyle/>
          <a:p>
            <a:pPr marL="342900" lvl="1" indent="-342900"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Motor vehicles except when used for making taxable supplies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42900" lvl="1" indent="-342900" algn="just">
              <a:spcBef>
                <a:spcPts val="0"/>
              </a:spcBef>
              <a:buClr>
                <a:schemeClr val="accent1"/>
              </a:buClr>
              <a:buSzPct val="80000"/>
              <a:buFont typeface="Wingdings" pitchFamily="2" charset="2"/>
              <a:buChar char="q"/>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Further supply of such vehicles</a:t>
            </a: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Transportation of goods/passengers</a:t>
            </a: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Imparting training or motor driving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skills</a:t>
            </a:r>
          </a:p>
          <a:p>
            <a:pPr marL="225425" lvl="1" algn="just">
              <a:spcBef>
                <a:spcPts val="0"/>
              </a:spcBef>
              <a:buClr>
                <a:schemeClr val="accent1"/>
              </a:buClr>
              <a:buSzPct val="80000"/>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of goods/ services, namely</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42900" lvl="1" indent="-342900" algn="just">
              <a:spcBef>
                <a:spcPts val="0"/>
              </a:spcBef>
              <a:buClr>
                <a:schemeClr val="accent1"/>
              </a:buClr>
              <a:buSzPct val="80000"/>
              <a:buFont typeface="Wingdings" pitchFamily="2" charset="2"/>
              <a:buChar char="q"/>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Food &amp; beverages, outdoor catering, beauty treatment, health services, cosmetic and  plastic surgery except for supply of the same category of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goods/services</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Membership of a club &amp; fitness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center</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Rent a cab, life insurance &amp; health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insurance</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Travel benefits extended to employee on vacation</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such as leave</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or</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home travel concession</a:t>
            </a:r>
          </a:p>
          <a:p>
            <a:pPr marL="568325" lvl="1" indent="-342900" algn="just">
              <a:spcBef>
                <a:spcPts val="0"/>
              </a:spcBef>
              <a:buClr>
                <a:schemeClr val="accent1"/>
              </a:buClr>
              <a:buSzPct val="80000"/>
              <a:buFontTx/>
              <a:buAutoNum type="alphaLcParenR"/>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568325" lvl="1" indent="-342900" algn="just">
              <a:spcBef>
                <a:spcPts val="0"/>
              </a:spcBef>
              <a:buClr>
                <a:schemeClr val="accent1"/>
              </a:buClr>
              <a:buSzPct val="80000"/>
              <a:buFontTx/>
              <a:buAutoNum type="alphaLcParenR"/>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Blocked ITC- Section 17(5) CGST ACT</a:t>
            </a:r>
            <a:endParaRPr lang="en-GB" sz="3200" b="1" u="sng" dirty="0">
              <a:solidFill>
                <a:schemeClr val="bg1"/>
              </a:solidFill>
              <a:latin typeface="Californian FB" pitchFamily="18" charset="0"/>
              <a:cs typeface="Trebuchet MS"/>
            </a:endParaRPr>
          </a:p>
        </p:txBody>
      </p:sp>
      <p:sp>
        <p:nvSpPr>
          <p:cNvPr id="9" name="Rectangle 8"/>
          <p:cNvSpPr/>
          <p:nvPr/>
        </p:nvSpPr>
        <p:spPr>
          <a:xfrm>
            <a:off x="11148764" y="5776479"/>
            <a:ext cx="312906" cy="369332"/>
          </a:xfrm>
          <a:prstGeom prst="rect">
            <a:avLst/>
          </a:prstGeom>
        </p:spPr>
        <p:txBody>
          <a:bodyPr wrap="none">
            <a:spAutoFit/>
          </a:bodyPr>
          <a:lstStyle/>
          <a:p>
            <a:fld id="{89315B1E-7F0D-48A7-A5A1-3ABDF427B298}" type="slidenum">
              <a:rPr lang="en-US"/>
              <a:pPr/>
              <a:t>28</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object 3"/>
          <p:cNvSpPr txBox="1">
            <a:spLocks noChangeArrowheads="1"/>
          </p:cNvSpPr>
          <p:nvPr/>
        </p:nvSpPr>
        <p:spPr bwMode="auto">
          <a:xfrm>
            <a:off x="238084" y="928670"/>
            <a:ext cx="11452267" cy="3540072"/>
          </a:xfrm>
          <a:prstGeom prst="rect">
            <a:avLst/>
          </a:prstGeom>
          <a:noFill/>
          <a:ln w="9525">
            <a:noFill/>
            <a:miter lim="800000"/>
            <a:headEnd/>
            <a:tailEnd/>
          </a:ln>
        </p:spPr>
        <p:txBody>
          <a:bodyPr wrap="square" lIns="0" tIns="13335" rIns="0" bIns="0">
            <a:spAutoFit/>
          </a:bodyPr>
          <a:lstStyle/>
          <a:p>
            <a:pPr marL="317500" lvl="1" indent="-306388"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Work contract services for construction of immovable property other than P&amp;M (ITC allowed if further supply of WC Service</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lvl="1" indent="-306388" algn="just">
              <a:spcBef>
                <a:spcPts val="0"/>
              </a:spcBef>
              <a:buClr>
                <a:schemeClr val="accent1"/>
              </a:buClr>
              <a:buSzPct val="80000"/>
              <a:buFont typeface="Wingdings" pitchFamily="2" charset="2"/>
              <a:buChar char="v"/>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Goods &amp; services received for Construction of IP other than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Plant &amp;Machinery.</a:t>
            </a:r>
          </a:p>
          <a:p>
            <a:pPr marL="317500" lvl="1" indent="-306388" algn="just">
              <a:spcBef>
                <a:spcPts val="0"/>
              </a:spcBef>
              <a:buClr>
                <a:schemeClr val="accent1"/>
              </a:buClr>
              <a:buSzPct val="80000"/>
              <a:buFont typeface="Wingdings" pitchFamily="2" charset="2"/>
              <a:buChar char="v"/>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Supplies on which tax has been paid under Composition Scheme</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lvl="1" indent="-306388" algn="just">
              <a:spcBef>
                <a:spcPts val="0"/>
              </a:spcBef>
              <a:buClr>
                <a:schemeClr val="accent1"/>
              </a:buClr>
              <a:buSzPct val="80000"/>
              <a:buFont typeface="Wingdings" pitchFamily="2" charset="2"/>
              <a:buChar char="v"/>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Supplies used for personal consumption</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lvl="1" indent="-306388" algn="just">
              <a:spcBef>
                <a:spcPts val="0"/>
              </a:spcBef>
              <a:buClr>
                <a:schemeClr val="accent1"/>
              </a:buClr>
              <a:buSzPct val="80000"/>
              <a:buFont typeface="Wingdings" pitchFamily="2" charset="2"/>
              <a:buChar char="v"/>
              <a:tabLst>
                <a:tab pos="317500" algn="l"/>
                <a:tab pos="319088" algn="l"/>
              </a:tabLst>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spcBef>
                <a:spcPts val="0"/>
              </a:spcBef>
              <a:buClr>
                <a:schemeClr val="accent1"/>
              </a:buClr>
              <a:buSzPct val="80000"/>
              <a:buFont typeface="Wingdings" pitchFamily="2" charset="2"/>
              <a:buChar char="v"/>
              <a:tabLst>
                <a:tab pos="317500" algn="l"/>
                <a:tab pos="319088" algn="l"/>
              </a:tabLst>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Goods lost, stolen, destroyed, written off or disposed of by way of gift or free samples.</a:t>
            </a:r>
          </a:p>
          <a:p>
            <a:pPr marL="317500" indent="-306388">
              <a:spcBef>
                <a:spcPts val="1075"/>
              </a:spcBef>
              <a:buClr>
                <a:srgbClr val="903062"/>
              </a:buClr>
              <a:buSzPct val="90000"/>
              <a:buFont typeface="Wingdings" pitchFamily="2" charset="2"/>
              <a:buChar char="v"/>
              <a:tabLst>
                <a:tab pos="317500" algn="l"/>
                <a:tab pos="319088" algn="l"/>
              </a:tabLst>
            </a:pPr>
            <a:endParaRPr lang="en-US" sz="2000" dirty="0" smtClean="0">
              <a:solidFill>
                <a:srgbClr val="000818"/>
              </a:solidFill>
              <a:latin typeface="Arial MT"/>
              <a:cs typeface="Arial MT"/>
            </a:endParaRP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Blocked ITC- Section 17(5) CGST ACT</a:t>
            </a:r>
            <a:endParaRPr lang="en-GB" sz="3200" b="1" u="sng" dirty="0">
              <a:solidFill>
                <a:schemeClr val="bg1"/>
              </a:solidFill>
              <a:latin typeface="Californian FB" pitchFamily="18" charset="0"/>
              <a:cs typeface="Trebuchet MS"/>
            </a:endParaRPr>
          </a:p>
        </p:txBody>
      </p:sp>
      <p:sp>
        <p:nvSpPr>
          <p:cNvPr id="9" name="Rectangle 8"/>
          <p:cNvSpPr/>
          <p:nvPr/>
        </p:nvSpPr>
        <p:spPr>
          <a:xfrm>
            <a:off x="11136560" y="5805264"/>
            <a:ext cx="312906" cy="369332"/>
          </a:xfrm>
          <a:prstGeom prst="rect">
            <a:avLst/>
          </a:prstGeom>
        </p:spPr>
        <p:txBody>
          <a:bodyPr wrap="none">
            <a:spAutoFit/>
          </a:bodyPr>
          <a:lstStyle/>
          <a:p>
            <a:fld id="{89315B1E-7F0D-48A7-A5A1-3ABDF427B298}" type="slidenum">
              <a:rPr lang="en-US"/>
              <a:pPr/>
              <a:t>29</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508000" y="1371600"/>
            <a:ext cx="4470400" cy="4419600"/>
          </a:xfrm>
        </p:spPr>
        <p:style>
          <a:lnRef idx="2">
            <a:schemeClr val="accent1"/>
          </a:lnRef>
          <a:fillRef idx="1">
            <a:schemeClr val="lt1"/>
          </a:fillRef>
          <a:effectRef idx="0">
            <a:schemeClr val="accent1"/>
          </a:effectRef>
          <a:fontRef idx="minor">
            <a:schemeClr val="dk1"/>
          </a:fontRef>
        </p:style>
        <p:txBody>
          <a:bodyPr rtlCol="0">
            <a:normAutofit/>
          </a:bodyPr>
          <a:lstStyle/>
          <a:p>
            <a:pPr marL="400050" lvl="1" indent="0" algn="just" eaLnBrk="1" fontAlgn="auto" hangingPunct="1">
              <a:spcBef>
                <a:spcPts val="600"/>
              </a:spcBef>
              <a:spcAft>
                <a:spcPts val="0"/>
              </a:spcAft>
              <a:buNone/>
              <a:defRPr/>
            </a:pPr>
            <a:r>
              <a:rPr lang="en-IN" altLang="en-US" sz="2000" b="1" dirty="0">
                <a:solidFill>
                  <a:schemeClr val="tx2"/>
                </a:solidFill>
                <a:latin typeface="Californian FB" pitchFamily="18" charset="0"/>
                <a:ea typeface="Cambria Math" panose="02040503050406030204" pitchFamily="18" charset="0"/>
                <a:cs typeface="Cambria Math" panose="02040503050406030204" pitchFamily="18" charset="0"/>
              </a:rPr>
              <a:t>Supply comprises</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a:t>
            </a:r>
          </a:p>
          <a:p>
            <a:pPr marL="742950" lvl="1" indent="-342900" algn="just" eaLnBrk="1" fontAlgn="auto" hangingPunct="1">
              <a:spcBef>
                <a:spcPts val="600"/>
              </a:spcBef>
              <a:spcAft>
                <a:spcPts val="0"/>
              </a:spcAft>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Included </a:t>
            </a: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supplies</a:t>
            </a:r>
          </a:p>
          <a:p>
            <a:pPr marL="742950" lvl="1" indent="-342900" algn="just" eaLnBrk="1" fontAlgn="auto" hangingPunct="1">
              <a:spcBef>
                <a:spcPts val="600"/>
              </a:spcBef>
              <a:spcAft>
                <a:spcPts val="0"/>
              </a:spcAft>
              <a:buFont typeface="Wingdings" pitchFamily="2" charset="2"/>
              <a:buChar char="v"/>
              <a:defRPr/>
            </a:pP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Implied </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supplies (</a:t>
            </a:r>
            <a:r>
              <a:rPr lang="en-IN" altLang="en-US" sz="2000" dirty="0" err="1">
                <a:solidFill>
                  <a:schemeClr val="tx2"/>
                </a:solidFill>
                <a:latin typeface="Californian FB" pitchFamily="18" charset="0"/>
                <a:ea typeface="Cambria Math" panose="02040503050406030204" pitchFamily="18" charset="0"/>
                <a:cs typeface="Cambria Math" panose="02040503050406030204" pitchFamily="18" charset="0"/>
              </a:rPr>
              <a:t>Sch</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 </a:t>
            </a: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a:t>
            </a:r>
          </a:p>
          <a:p>
            <a:pPr marL="742950" lvl="1" indent="-342900" algn="just" eaLnBrk="1" fontAlgn="auto" hangingPunct="1">
              <a:spcBef>
                <a:spcPts val="600"/>
              </a:spcBef>
              <a:spcAft>
                <a:spcPts val="0"/>
              </a:spcAft>
              <a:buFont typeface="Wingdings" pitchFamily="2" charset="2"/>
              <a:buChar char="v"/>
              <a:defRPr/>
            </a:pP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Excluded </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supplies (</a:t>
            </a:r>
            <a:r>
              <a:rPr lang="en-IN" altLang="en-US" sz="2000" dirty="0" err="1">
                <a:solidFill>
                  <a:schemeClr val="tx2"/>
                </a:solidFill>
                <a:latin typeface="Californian FB" pitchFamily="18" charset="0"/>
                <a:ea typeface="Cambria Math" panose="02040503050406030204" pitchFamily="18" charset="0"/>
                <a:cs typeface="Cambria Math" panose="02040503050406030204" pitchFamily="18" charset="0"/>
              </a:rPr>
              <a:t>Sch</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 III &amp; IV)</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Chargeability to tax:</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Forward charge on supplier</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Reverse charge on imports</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Lateral charge (e-commerce)</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characterization:</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Composite supply or</a:t>
            </a:r>
          </a:p>
          <a:p>
            <a:pPr marL="742950" lvl="1" indent="-3429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Mixed supply</a:t>
            </a:r>
          </a:p>
        </p:txBody>
      </p:sp>
      <p:sp>
        <p:nvSpPr>
          <p:cNvPr id="9" name="Content Placeholder 2"/>
          <p:cNvSpPr txBox="1">
            <a:spLocks/>
          </p:cNvSpPr>
          <p:nvPr/>
        </p:nvSpPr>
        <p:spPr bwMode="auto">
          <a:xfrm>
            <a:off x="5607051" y="1371600"/>
            <a:ext cx="5418172" cy="4414854"/>
          </a:xfrm>
          <a:prstGeom prst="rect">
            <a:avLst/>
          </a:prstGeom>
          <a:ln/>
          <a:extLst/>
        </p:spPr>
        <p:style>
          <a:lnRef idx="2">
            <a:schemeClr val="accent1"/>
          </a:lnRef>
          <a:fillRef idx="1">
            <a:schemeClr val="lt1"/>
          </a:fillRef>
          <a:effectRef idx="0">
            <a:schemeClr val="accent1"/>
          </a:effectRef>
          <a:fontRef idx="minor">
            <a:schemeClr val="dk1"/>
          </a:fontRef>
        </p:style>
        <p:txBody>
          <a:bodyPr/>
          <a:lstStyle>
            <a:lvl1pPr marL="342900" indent="-342900" algn="l" defTabSz="457200" rtl="0" fontAlgn="base">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371475" lvl="1" indent="0" algn="just">
              <a:spcBef>
                <a:spcPts val="600"/>
              </a:spcBef>
              <a:buNone/>
              <a:defRPr/>
            </a:pPr>
            <a:r>
              <a:rPr lang="en-IN" altLang="en-US" sz="2000" b="1" dirty="0">
                <a:solidFill>
                  <a:schemeClr val="tx2"/>
                </a:solidFill>
                <a:latin typeface="Californian FB" pitchFamily="18" charset="0"/>
                <a:ea typeface="Cambria Math" panose="02040503050406030204" pitchFamily="18" charset="0"/>
                <a:cs typeface="Cambria Math" panose="02040503050406030204" pitchFamily="18" charset="0"/>
              </a:rPr>
              <a:t>Cases to </a:t>
            </a:r>
            <a:r>
              <a:rPr lang="en-IN" altLang="en-US" sz="2000" b="1" dirty="0" smtClean="0">
                <a:solidFill>
                  <a:schemeClr val="tx2"/>
                </a:solidFill>
                <a:latin typeface="Californian FB" pitchFamily="18" charset="0"/>
                <a:ea typeface="Cambria Math" panose="02040503050406030204" pitchFamily="18" charset="0"/>
                <a:cs typeface="Cambria Math" panose="02040503050406030204" pitchFamily="18" charset="0"/>
              </a:rPr>
              <a:t>consider</a:t>
            </a:r>
            <a:endPar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Purpose of supply – business </a:t>
            </a: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or personal</a:t>
            </a:r>
            <a:endPar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by casual taxable person</a:t>
            </a: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ISD or inter-branch service transfer</a:t>
            </a: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Intra-State stock transfer</a:t>
            </a: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Free samples and warranty are supplies for consideration</a:t>
            </a: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Material supplied for job-work</a:t>
            </a:r>
          </a:p>
          <a:p>
            <a:pPr marL="828675" lvl="1" indent="-457200" algn="just">
              <a:spcBef>
                <a:spcPts val="600"/>
              </a:spcBef>
              <a:buFont typeface="Wingdings" pitchFamily="2" charset="2"/>
              <a:buChar char="v"/>
              <a:defRPr/>
            </a:pPr>
            <a:r>
              <a:rPr lang="en-IN" altLang="en-US" sz="2000" dirty="0" err="1">
                <a:solidFill>
                  <a:schemeClr val="tx2"/>
                </a:solidFill>
                <a:latin typeface="Californian FB" pitchFamily="18" charset="0"/>
                <a:ea typeface="Cambria Math" panose="02040503050406030204" pitchFamily="18" charset="0"/>
                <a:cs typeface="Cambria Math" panose="02040503050406030204" pitchFamily="18" charset="0"/>
              </a:rPr>
              <a:t>Sch</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 II not exhaustive but specific</a:t>
            </a:r>
          </a:p>
          <a:p>
            <a:pPr marL="828675" lvl="1" indent="-457200" algn="just">
              <a:spcBef>
                <a:spcPts val="600"/>
              </a:spcBef>
              <a:buFont typeface="Wingdings" pitchFamily="2" charset="2"/>
              <a:buChar char="v"/>
              <a:defRPr/>
            </a:pP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No supply, no tax </a:t>
            </a: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and </a:t>
            </a:r>
            <a:r>
              <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rPr>
              <a:t>no </a:t>
            </a:r>
            <a:r>
              <a:rPr lang="en-IN" alt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Input Tax Credit</a:t>
            </a:r>
            <a:endParaRPr lang="en-IN" alt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11" name="Title 7">
            <a:extLst>
              <a:ext uri="{FF2B5EF4-FFF2-40B4-BE49-F238E27FC236}"/>
            </a:extLst>
          </p:cNvPr>
          <p:cNvSpPr txBox="1">
            <a:spLocks/>
          </p:cNvSpPr>
          <p:nvPr/>
        </p:nvSpPr>
        <p:spPr>
          <a:xfrm>
            <a:off x="0" y="0"/>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smtClean="0">
                <a:solidFill>
                  <a:schemeClr val="bg1"/>
                </a:solidFill>
                <a:cs typeface="Calibri" pitchFamily="34" charset="0"/>
              </a:rPr>
              <a:t>Meaning and Scope of Supply</a:t>
            </a:r>
          </a:p>
        </p:txBody>
      </p:sp>
      <p:sp>
        <p:nvSpPr>
          <p:cNvPr id="12"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3</a:t>
            </a:fld>
            <a:endParaRPr lang="en-US" dirty="0"/>
          </a:p>
        </p:txBody>
      </p:sp>
      <p:sp>
        <p:nvSpPr>
          <p:cNvPr id="6" name="Date Placeholder 5"/>
          <p:cNvSpPr>
            <a:spLocks noGrp="1"/>
          </p:cNvSpPr>
          <p:nvPr>
            <p:ph type="dt" sz="half" idx="10"/>
          </p:nvPr>
        </p:nvSpPr>
        <p:spPr>
          <a:xfrm>
            <a:off x="623392" y="6381328"/>
            <a:ext cx="2803525" cy="276225"/>
          </a:xfrm>
        </p:spPr>
        <p:txBody>
          <a:bodyPr/>
          <a:lstStyle/>
          <a:p>
            <a:pPr>
              <a:defRPr/>
            </a:pPr>
            <a:r>
              <a:rPr lang="en-US" dirty="0" smtClean="0"/>
              <a:t>6/5/2021</a:t>
            </a:r>
            <a:endParaRPr lang="en-US" dirty="0"/>
          </a:p>
        </p:txBody>
      </p:sp>
      <p:sp>
        <p:nvSpPr>
          <p:cNvPr id="8" name="Footer Placeholder 7"/>
          <p:cNvSpPr>
            <a:spLocks noGrp="1"/>
          </p:cNvSpPr>
          <p:nvPr>
            <p:ph type="ftr" sz="quarter" idx="11"/>
          </p:nvPr>
        </p:nvSpPr>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Other restrictions on ITC</a:t>
            </a:r>
          </a:p>
        </p:txBody>
      </p:sp>
      <p:sp>
        <p:nvSpPr>
          <p:cNvPr id="8" name="object 3"/>
          <p:cNvSpPr txBox="1">
            <a:spLocks noChangeArrowheads="1"/>
          </p:cNvSpPr>
          <p:nvPr/>
        </p:nvSpPr>
        <p:spPr bwMode="auto">
          <a:xfrm>
            <a:off x="238085" y="1000108"/>
            <a:ext cx="11001452" cy="4583884"/>
          </a:xfrm>
          <a:prstGeom prst="rect">
            <a:avLst/>
          </a:prstGeom>
          <a:noFill/>
          <a:ln w="9525">
            <a:noFill/>
            <a:miter lim="800000"/>
            <a:headEnd/>
            <a:tailEnd/>
          </a:ln>
        </p:spPr>
        <p:txBody>
          <a:bodyPr wrap="square" lIns="0" tIns="13335" rIns="0" bIns="0">
            <a:spAutoFit/>
          </a:bodyPr>
          <a:lstStyle/>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Any tax paid in relation to or after issuance of SCN.</a:t>
            </a: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No ITC is allowable on the tax component of capital goods on which depreciation has been claimed under  Income tax</a:t>
            </a: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No ITC is allowed for any invoice/ debit note after furnishing return u/s 34 for September of next F/Y or furnishing of annual return, whichever is earlier.</a:t>
            </a: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17500" lvl="1" indent="-306388" algn="just">
              <a:lnSpc>
                <a:spcPct val="150000"/>
              </a:lnSpc>
              <a:spcBef>
                <a:spcPts val="0"/>
              </a:spcBef>
              <a:buClr>
                <a:schemeClr val="accent1"/>
              </a:buClr>
              <a:buSzPct val="80000"/>
              <a:buFont typeface="Wingdings" pitchFamily="2" charset="2"/>
              <a:buChar char="v"/>
              <a:tabLst>
                <a:tab pos="317500" algn="l"/>
                <a:tab pos="319088" algn="l"/>
              </a:tabLst>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In case of service, if payment is not made to supplier within 6 months, then credit availed by the recipient shall be added to his output tax liability.</a:t>
            </a:r>
          </a:p>
        </p:txBody>
      </p:sp>
      <p:sp>
        <p:nvSpPr>
          <p:cNvPr id="10" name="Rectangle 9"/>
          <p:cNvSpPr/>
          <p:nvPr/>
        </p:nvSpPr>
        <p:spPr>
          <a:xfrm>
            <a:off x="11083084" y="5805264"/>
            <a:ext cx="312906" cy="369332"/>
          </a:xfrm>
          <a:prstGeom prst="rect">
            <a:avLst/>
          </a:prstGeom>
        </p:spPr>
        <p:txBody>
          <a:bodyPr wrap="none">
            <a:spAutoFit/>
          </a:bodyPr>
          <a:lstStyle/>
          <a:p>
            <a:fld id="{89315B1E-7F0D-48A7-A5A1-3ABDF427B298}" type="slidenum">
              <a:rPr lang="en-US"/>
              <a:pPr/>
              <a:t>30</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extLst>
      <p:ext uri="{BB962C8B-B14F-4D97-AF65-F5344CB8AC3E}">
        <p14:creationId xmlns:p14="http://schemas.microsoft.com/office/powerpoint/2010/main" val="4514315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object 6"/>
          <p:cNvSpPr txBox="1">
            <a:spLocks noChangeArrowheads="1"/>
          </p:cNvSpPr>
          <p:nvPr/>
        </p:nvSpPr>
        <p:spPr bwMode="auto">
          <a:xfrm>
            <a:off x="152437" y="928670"/>
            <a:ext cx="11229975" cy="4642296"/>
          </a:xfrm>
          <a:prstGeom prst="rect">
            <a:avLst/>
          </a:prstGeom>
          <a:noFill/>
          <a:ln w="9525">
            <a:noFill/>
            <a:miter lim="800000"/>
            <a:headEnd/>
            <a:tailEnd/>
          </a:ln>
        </p:spPr>
        <p:txBody>
          <a:bodyPr lIns="0" tIns="12700" rIns="0" bIns="0">
            <a:spAutoFit/>
          </a:bodyPr>
          <a:lstStyle/>
          <a:p>
            <a:pPr marL="317500" indent="-306388">
              <a:spcBef>
                <a:spcPts val="100"/>
              </a:spcBef>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 banking company or a financial institution including a non-banking  financial company,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engaged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 supplying services  by way of accepting deposits, extending loans or advances, shall have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an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option to avail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every month, an amount equal to 50% of the  eligible input tax credit on inputs, capital goods and input services in  that month</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indent="-306388">
              <a:spcBef>
                <a:spcPts val="100"/>
              </a:spcBef>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spcBef>
                <a:spcPts val="25"/>
              </a:spcBef>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option once exercised shall not be withdrawn during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the remaining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part of the financial year</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indent="-306388">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spcBef>
                <a:spcPts val="38"/>
              </a:spcBef>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restriction of 50% will not apply to the tax paid on supplies made  by one registered person to another registered person having the same  PAN</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17500" indent="-306388">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spcBef>
                <a:spcPts val="38"/>
              </a:spcBef>
              <a:buFont typeface="Wingdings" pitchFamily="2" charset="2"/>
              <a:buChar char="v"/>
              <a:tabLst>
                <a:tab pos="317500" algn="l"/>
                <a:tab pos="319088"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The registered person shall not avail the credit of tax paid on inputs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and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input services that are used for non-business purposes and blocked  credits.</a:t>
            </a: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2800" b="1" u="sng" dirty="0" smtClean="0">
                <a:solidFill>
                  <a:schemeClr val="bg1"/>
                </a:solidFill>
                <a:latin typeface="Californian FB" pitchFamily="18" charset="0"/>
                <a:cs typeface="Trebuchet MS"/>
              </a:rPr>
              <a:t>Options for Banks/Financial Institutions for Availing ITC (Section 17(4</a:t>
            </a:r>
            <a:r>
              <a:rPr lang="en-US" sz="2800" b="1" u="sng" dirty="0" smtClean="0">
                <a:solidFill>
                  <a:schemeClr val="bg1"/>
                </a:solidFill>
                <a:latin typeface="Californian FB" pitchFamily="18" charset="0"/>
                <a:cs typeface="Trebuchet MS"/>
              </a:rPr>
              <a:t>))</a:t>
            </a:r>
            <a:endParaRPr lang="en-US" sz="2800" b="1" u="sng" dirty="0" smtClean="0">
              <a:solidFill>
                <a:schemeClr val="bg1"/>
              </a:solidFill>
              <a:latin typeface="Californian FB" pitchFamily="18" charset="0"/>
              <a:cs typeface="Trebuchet MS"/>
            </a:endParaRPr>
          </a:p>
        </p:txBody>
      </p:sp>
      <p:sp>
        <p:nvSpPr>
          <p:cNvPr id="9"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31</a:t>
            </a:fld>
            <a:endParaRPr lang="en-US" dirty="0"/>
          </a:p>
        </p:txBody>
      </p:sp>
      <p:sp>
        <p:nvSpPr>
          <p:cNvPr id="10"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1"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452398" y="1357298"/>
            <a:ext cx="10828337" cy="3626984"/>
            <a:chOff x="706439" y="2182815"/>
            <a:chExt cx="10828337" cy="3626984"/>
          </a:xfrm>
          <a:solidFill>
            <a:schemeClr val="accent1">
              <a:lumMod val="50000"/>
            </a:schemeClr>
          </a:solidFill>
        </p:grpSpPr>
        <p:sp>
          <p:nvSpPr>
            <p:cNvPr id="3" name="object 3"/>
            <p:cNvSpPr txBox="1"/>
            <p:nvPr/>
          </p:nvSpPr>
          <p:spPr>
            <a:xfrm>
              <a:off x="5045075" y="2182815"/>
              <a:ext cx="1652588" cy="460382"/>
            </a:xfrm>
            <a:prstGeom prst="rect">
              <a:avLst/>
            </a:prstGeom>
            <a:grpFill/>
            <a:ln/>
          </p:spPr>
          <p:style>
            <a:lnRef idx="0">
              <a:schemeClr val="accent5"/>
            </a:lnRef>
            <a:fillRef idx="3">
              <a:schemeClr val="accent5"/>
            </a:fillRef>
            <a:effectRef idx="3">
              <a:schemeClr val="accent5"/>
            </a:effectRef>
            <a:fontRef idx="minor">
              <a:schemeClr val="lt1"/>
            </a:fontRef>
          </p:style>
          <p:txBody>
            <a:bodyPr lIns="0" tIns="181610" rIns="0" bIns="0">
              <a:spAutoFit/>
            </a:bodyPr>
            <a:lstStyle/>
            <a:p>
              <a:pPr algn="ctr" fontAlgn="auto">
                <a:spcBef>
                  <a:spcPts val="1430"/>
                </a:spcBef>
                <a:spcAft>
                  <a:spcPts val="0"/>
                </a:spcAft>
                <a:defRPr/>
              </a:pPr>
              <a:r>
                <a:rPr b="1" spc="5" dirty="0">
                  <a:solidFill>
                    <a:srgbClr val="FFFFFF"/>
                  </a:solidFill>
                  <a:latin typeface="Californian FB" pitchFamily="18" charset="0"/>
                  <a:cs typeface="Arial MT"/>
                </a:rPr>
                <a:t>ITC</a:t>
              </a:r>
              <a:endParaRPr b="1">
                <a:latin typeface="Californian FB" pitchFamily="18" charset="0"/>
                <a:cs typeface="Arial MT"/>
              </a:endParaRPr>
            </a:p>
          </p:txBody>
        </p:sp>
        <p:sp>
          <p:nvSpPr>
            <p:cNvPr id="4" name="object 4"/>
            <p:cNvSpPr txBox="1"/>
            <p:nvPr/>
          </p:nvSpPr>
          <p:spPr>
            <a:xfrm>
              <a:off x="982664" y="3651250"/>
              <a:ext cx="1946275" cy="560410"/>
            </a:xfrm>
            <a:prstGeom prst="rect">
              <a:avLst/>
            </a:prstGeom>
            <a:grpFill/>
            <a:ln/>
          </p:spPr>
          <p:style>
            <a:lnRef idx="0">
              <a:schemeClr val="accent5"/>
            </a:lnRef>
            <a:fillRef idx="3">
              <a:schemeClr val="accent5"/>
            </a:fillRef>
            <a:effectRef idx="3">
              <a:schemeClr val="accent5"/>
            </a:effectRef>
            <a:fontRef idx="minor">
              <a:schemeClr val="lt1"/>
            </a:fontRef>
          </p:style>
          <p:txBody>
            <a:bodyPr lIns="0" tIns="6350" rIns="0" bIns="0">
              <a:spAutoFit/>
            </a:bodyPr>
            <a:lstStyle/>
            <a:p>
              <a:pPr fontAlgn="auto">
                <a:spcBef>
                  <a:spcPts val="50"/>
                </a:spcBef>
                <a:spcAft>
                  <a:spcPts val="0"/>
                </a:spcAft>
                <a:defRPr/>
              </a:pPr>
              <a:endParaRPr b="1">
                <a:latin typeface="Californian FB" pitchFamily="18" charset="0"/>
                <a:cs typeface="Times New Roman"/>
              </a:endParaRPr>
            </a:p>
            <a:p>
              <a:pPr algn="ctr" fontAlgn="auto">
                <a:spcBef>
                  <a:spcPts val="0"/>
                </a:spcBef>
                <a:spcAft>
                  <a:spcPts val="0"/>
                </a:spcAft>
                <a:defRPr/>
              </a:pPr>
              <a:r>
                <a:rPr b="1" dirty="0">
                  <a:solidFill>
                    <a:srgbClr val="FFFFFF"/>
                  </a:solidFill>
                  <a:latin typeface="Californian FB" pitchFamily="18" charset="0"/>
                  <a:cs typeface="Arial MT"/>
                </a:rPr>
                <a:t>CGST</a:t>
              </a:r>
              <a:endParaRPr b="1">
                <a:latin typeface="Californian FB" pitchFamily="18" charset="0"/>
                <a:cs typeface="Arial MT"/>
              </a:endParaRPr>
            </a:p>
          </p:txBody>
        </p:sp>
        <p:sp>
          <p:nvSpPr>
            <p:cNvPr id="5" name="object 5"/>
            <p:cNvSpPr txBox="1"/>
            <p:nvPr/>
          </p:nvSpPr>
          <p:spPr>
            <a:xfrm>
              <a:off x="4970463" y="3651250"/>
              <a:ext cx="1947863" cy="560410"/>
            </a:xfrm>
            <a:prstGeom prst="rect">
              <a:avLst/>
            </a:prstGeom>
            <a:grpFill/>
            <a:ln/>
          </p:spPr>
          <p:style>
            <a:lnRef idx="0">
              <a:schemeClr val="accent5"/>
            </a:lnRef>
            <a:fillRef idx="3">
              <a:schemeClr val="accent5"/>
            </a:fillRef>
            <a:effectRef idx="3">
              <a:schemeClr val="accent5"/>
            </a:effectRef>
            <a:fontRef idx="minor">
              <a:schemeClr val="lt1"/>
            </a:fontRef>
          </p:style>
          <p:txBody>
            <a:bodyPr lIns="0" tIns="6350" rIns="0" bIns="0">
              <a:spAutoFit/>
            </a:bodyPr>
            <a:lstStyle/>
            <a:p>
              <a:pPr fontAlgn="auto">
                <a:spcBef>
                  <a:spcPts val="50"/>
                </a:spcBef>
                <a:spcAft>
                  <a:spcPts val="0"/>
                </a:spcAft>
                <a:defRPr/>
              </a:pPr>
              <a:endParaRPr b="1">
                <a:latin typeface="Californian FB" pitchFamily="18" charset="0"/>
                <a:cs typeface="Times New Roman"/>
              </a:endParaRPr>
            </a:p>
            <a:p>
              <a:pPr algn="ctr" fontAlgn="auto">
                <a:spcBef>
                  <a:spcPts val="0"/>
                </a:spcBef>
                <a:spcAft>
                  <a:spcPts val="0"/>
                </a:spcAft>
                <a:defRPr/>
              </a:pPr>
              <a:r>
                <a:rPr b="1" dirty="0">
                  <a:solidFill>
                    <a:srgbClr val="FFFFFF"/>
                  </a:solidFill>
                  <a:latin typeface="Californian FB" pitchFamily="18" charset="0"/>
                  <a:cs typeface="Arial MT"/>
                </a:rPr>
                <a:t>SGST</a:t>
              </a:r>
              <a:endParaRPr b="1">
                <a:latin typeface="Californian FB" pitchFamily="18" charset="0"/>
                <a:cs typeface="Arial MT"/>
              </a:endParaRPr>
            </a:p>
          </p:txBody>
        </p:sp>
        <p:sp>
          <p:nvSpPr>
            <p:cNvPr id="6" name="object 6"/>
            <p:cNvSpPr txBox="1"/>
            <p:nvPr/>
          </p:nvSpPr>
          <p:spPr>
            <a:xfrm>
              <a:off x="9056689" y="3570288"/>
              <a:ext cx="1946275" cy="559769"/>
            </a:xfrm>
            <a:prstGeom prst="rect">
              <a:avLst/>
            </a:prstGeom>
            <a:grpFill/>
            <a:ln/>
          </p:spPr>
          <p:style>
            <a:lnRef idx="0">
              <a:schemeClr val="accent5"/>
            </a:lnRef>
            <a:fillRef idx="3">
              <a:schemeClr val="accent5"/>
            </a:fillRef>
            <a:effectRef idx="3">
              <a:schemeClr val="accent5"/>
            </a:effectRef>
            <a:fontRef idx="minor">
              <a:schemeClr val="lt1"/>
            </a:fontRef>
          </p:style>
          <p:txBody>
            <a:bodyPr lIns="0" tIns="5715" rIns="0" bIns="0">
              <a:spAutoFit/>
            </a:bodyPr>
            <a:lstStyle/>
            <a:p>
              <a:pPr fontAlgn="auto">
                <a:spcBef>
                  <a:spcPts val="45"/>
                </a:spcBef>
                <a:spcAft>
                  <a:spcPts val="0"/>
                </a:spcAft>
                <a:defRPr/>
              </a:pPr>
              <a:endParaRPr b="1" dirty="0">
                <a:latin typeface="Californian FB" pitchFamily="18" charset="0"/>
                <a:cs typeface="Times New Roman"/>
              </a:endParaRPr>
            </a:p>
            <a:p>
              <a:pPr algn="ctr" fontAlgn="auto">
                <a:spcBef>
                  <a:spcPts val="5"/>
                </a:spcBef>
                <a:spcAft>
                  <a:spcPts val="0"/>
                </a:spcAft>
                <a:defRPr/>
              </a:pPr>
              <a:r>
                <a:rPr b="1" dirty="0">
                  <a:solidFill>
                    <a:srgbClr val="FFFFFF"/>
                  </a:solidFill>
                  <a:latin typeface="Californian FB" pitchFamily="18" charset="0"/>
                  <a:cs typeface="Arial MT"/>
                </a:rPr>
                <a:t>IGST</a:t>
              </a:r>
              <a:endParaRPr b="1" dirty="0">
                <a:latin typeface="Californian FB" pitchFamily="18" charset="0"/>
                <a:cs typeface="Arial MT"/>
              </a:endParaRPr>
            </a:p>
          </p:txBody>
        </p:sp>
        <p:sp>
          <p:nvSpPr>
            <p:cNvPr id="37895" name="object 7"/>
            <p:cNvSpPr txBox="1">
              <a:spLocks noChangeArrowheads="1"/>
            </p:cNvSpPr>
            <p:nvPr/>
          </p:nvSpPr>
          <p:spPr bwMode="auto">
            <a:xfrm>
              <a:off x="706439" y="5364164"/>
              <a:ext cx="1062037"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11138">
                <a:spcBef>
                  <a:spcPts val="1313"/>
                </a:spcBef>
              </a:pPr>
              <a:r>
                <a:rPr lang="en-US" b="1">
                  <a:solidFill>
                    <a:srgbClr val="FFFFFF"/>
                  </a:solidFill>
                  <a:latin typeface="Californian FB" pitchFamily="18" charset="0"/>
                  <a:ea typeface="Arial MT"/>
                  <a:cs typeface="Arial MT"/>
                </a:rPr>
                <a:t>CGST</a:t>
              </a:r>
              <a:endParaRPr lang="en-US" b="1">
                <a:latin typeface="Californian FB" pitchFamily="18" charset="0"/>
                <a:ea typeface="Arial MT"/>
                <a:cs typeface="Arial MT"/>
              </a:endParaRPr>
            </a:p>
          </p:txBody>
        </p:sp>
        <p:sp>
          <p:nvSpPr>
            <p:cNvPr id="37896" name="object 8"/>
            <p:cNvSpPr txBox="1">
              <a:spLocks noChangeArrowheads="1"/>
            </p:cNvSpPr>
            <p:nvPr/>
          </p:nvSpPr>
          <p:spPr bwMode="auto">
            <a:xfrm>
              <a:off x="2301875" y="5359400"/>
              <a:ext cx="1060451"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60350">
                <a:spcBef>
                  <a:spcPts val="1313"/>
                </a:spcBef>
              </a:pPr>
              <a:r>
                <a:rPr lang="en-US" b="1">
                  <a:solidFill>
                    <a:srgbClr val="FFFFFF"/>
                  </a:solidFill>
                  <a:latin typeface="Californian FB" pitchFamily="18" charset="0"/>
                  <a:ea typeface="Arial MT"/>
                  <a:cs typeface="Arial MT"/>
                </a:rPr>
                <a:t>IGST</a:t>
              </a:r>
              <a:endParaRPr lang="en-US" b="1">
                <a:latin typeface="Californian FB" pitchFamily="18" charset="0"/>
                <a:ea typeface="Arial MT"/>
                <a:cs typeface="Arial MT"/>
              </a:endParaRPr>
            </a:p>
          </p:txBody>
        </p:sp>
        <p:sp>
          <p:nvSpPr>
            <p:cNvPr id="37897" name="object 9"/>
            <p:cNvSpPr txBox="1">
              <a:spLocks noChangeArrowheads="1"/>
            </p:cNvSpPr>
            <p:nvPr/>
          </p:nvSpPr>
          <p:spPr bwMode="auto">
            <a:xfrm>
              <a:off x="4230689" y="5359400"/>
              <a:ext cx="1063625"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17488">
                <a:spcBef>
                  <a:spcPts val="1313"/>
                </a:spcBef>
              </a:pPr>
              <a:r>
                <a:rPr lang="en-US" b="1">
                  <a:solidFill>
                    <a:srgbClr val="FFFFFF"/>
                  </a:solidFill>
                  <a:latin typeface="Californian FB" pitchFamily="18" charset="0"/>
                  <a:ea typeface="Arial MT"/>
                  <a:cs typeface="Arial MT"/>
                </a:rPr>
                <a:t>SGST</a:t>
              </a:r>
              <a:endParaRPr lang="en-US" b="1">
                <a:latin typeface="Californian FB" pitchFamily="18" charset="0"/>
                <a:ea typeface="Arial MT"/>
                <a:cs typeface="Arial MT"/>
              </a:endParaRPr>
            </a:p>
          </p:txBody>
        </p:sp>
        <p:sp>
          <p:nvSpPr>
            <p:cNvPr id="37898" name="object 10"/>
            <p:cNvSpPr txBox="1">
              <a:spLocks noChangeArrowheads="1"/>
            </p:cNvSpPr>
            <p:nvPr/>
          </p:nvSpPr>
          <p:spPr bwMode="auto">
            <a:xfrm>
              <a:off x="5876926" y="5343525"/>
              <a:ext cx="1062039"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63525">
                <a:spcBef>
                  <a:spcPts val="1313"/>
                </a:spcBef>
              </a:pPr>
              <a:r>
                <a:rPr lang="en-US" b="1">
                  <a:solidFill>
                    <a:srgbClr val="FFFFFF"/>
                  </a:solidFill>
                  <a:latin typeface="Californian FB" pitchFamily="18" charset="0"/>
                  <a:ea typeface="Arial MT"/>
                  <a:cs typeface="Arial MT"/>
                </a:rPr>
                <a:t>IGST</a:t>
              </a:r>
              <a:endParaRPr lang="en-US" b="1">
                <a:latin typeface="Californian FB" pitchFamily="18" charset="0"/>
                <a:ea typeface="Arial MT"/>
                <a:cs typeface="Arial MT"/>
              </a:endParaRPr>
            </a:p>
          </p:txBody>
        </p:sp>
        <p:sp>
          <p:nvSpPr>
            <p:cNvPr id="37899" name="object 11"/>
            <p:cNvSpPr txBox="1">
              <a:spLocks noChangeArrowheads="1"/>
            </p:cNvSpPr>
            <p:nvPr/>
          </p:nvSpPr>
          <p:spPr bwMode="auto">
            <a:xfrm>
              <a:off x="7335839" y="5343525"/>
              <a:ext cx="1062037"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61938">
                <a:spcBef>
                  <a:spcPts val="1313"/>
                </a:spcBef>
              </a:pPr>
              <a:r>
                <a:rPr lang="en-US" b="1">
                  <a:solidFill>
                    <a:srgbClr val="FFFFFF"/>
                  </a:solidFill>
                  <a:latin typeface="Californian FB" pitchFamily="18" charset="0"/>
                  <a:ea typeface="Arial MT"/>
                  <a:cs typeface="Arial MT"/>
                </a:rPr>
                <a:t>IGST</a:t>
              </a:r>
              <a:endParaRPr lang="en-US" b="1">
                <a:latin typeface="Californian FB" pitchFamily="18" charset="0"/>
                <a:ea typeface="Arial MT"/>
                <a:cs typeface="Arial MT"/>
              </a:endParaRPr>
            </a:p>
          </p:txBody>
        </p:sp>
        <p:sp>
          <p:nvSpPr>
            <p:cNvPr id="37900" name="object 12"/>
            <p:cNvSpPr txBox="1">
              <a:spLocks noChangeArrowheads="1"/>
            </p:cNvSpPr>
            <p:nvPr/>
          </p:nvSpPr>
          <p:spPr bwMode="auto">
            <a:xfrm>
              <a:off x="8824914" y="5343525"/>
              <a:ext cx="1062037"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12725">
                <a:spcBef>
                  <a:spcPts val="1313"/>
                </a:spcBef>
              </a:pPr>
              <a:r>
                <a:rPr lang="en-US" b="1">
                  <a:solidFill>
                    <a:srgbClr val="FFFFFF"/>
                  </a:solidFill>
                  <a:latin typeface="Californian FB" pitchFamily="18" charset="0"/>
                  <a:ea typeface="Arial MT"/>
                  <a:cs typeface="Arial MT"/>
                </a:rPr>
                <a:t>CGST</a:t>
              </a:r>
              <a:endParaRPr lang="en-US" b="1">
                <a:latin typeface="Californian FB" pitchFamily="18" charset="0"/>
                <a:ea typeface="Arial MT"/>
                <a:cs typeface="Arial MT"/>
              </a:endParaRPr>
            </a:p>
          </p:txBody>
        </p:sp>
        <p:sp>
          <p:nvSpPr>
            <p:cNvPr id="37901" name="object 13"/>
            <p:cNvSpPr txBox="1">
              <a:spLocks noChangeArrowheads="1"/>
            </p:cNvSpPr>
            <p:nvPr/>
          </p:nvSpPr>
          <p:spPr bwMode="auto">
            <a:xfrm>
              <a:off x="10472739" y="5359400"/>
              <a:ext cx="1062037" cy="445635"/>
            </a:xfrm>
            <a:prstGeom prst="rect">
              <a:avLst/>
            </a:prstGeom>
            <a:grpFill/>
            <a:ln>
              <a:headEnd/>
              <a:tailEnd/>
            </a:ln>
          </p:spPr>
          <p:style>
            <a:lnRef idx="0">
              <a:schemeClr val="accent5"/>
            </a:lnRef>
            <a:fillRef idx="3">
              <a:schemeClr val="accent5"/>
            </a:fillRef>
            <a:effectRef idx="3">
              <a:schemeClr val="accent5"/>
            </a:effectRef>
            <a:fontRef idx="minor">
              <a:schemeClr val="lt1"/>
            </a:fontRef>
          </p:style>
          <p:txBody>
            <a:bodyPr lIns="0" tIns="167005" rIns="0" bIns="0">
              <a:spAutoFit/>
            </a:bodyPr>
            <a:lstStyle/>
            <a:p>
              <a:pPr marL="217488">
                <a:spcBef>
                  <a:spcPts val="1313"/>
                </a:spcBef>
              </a:pPr>
              <a:r>
                <a:rPr lang="en-US" b="1">
                  <a:solidFill>
                    <a:srgbClr val="FFFFFF"/>
                  </a:solidFill>
                  <a:latin typeface="Californian FB" pitchFamily="18" charset="0"/>
                  <a:ea typeface="Arial MT"/>
                  <a:cs typeface="Arial MT"/>
                </a:rPr>
                <a:t>SGST</a:t>
              </a:r>
              <a:endParaRPr lang="en-US" b="1">
                <a:latin typeface="Californian FB" pitchFamily="18" charset="0"/>
                <a:ea typeface="Arial MT"/>
                <a:cs typeface="Arial MT"/>
              </a:endParaRPr>
            </a:p>
          </p:txBody>
        </p:sp>
        <p:grpSp>
          <p:nvGrpSpPr>
            <p:cNvPr id="37902" name="object 14"/>
            <p:cNvGrpSpPr>
              <a:grpSpLocks/>
            </p:cNvGrpSpPr>
            <p:nvPr/>
          </p:nvGrpSpPr>
          <p:grpSpPr bwMode="auto">
            <a:xfrm>
              <a:off x="1198565" y="2825752"/>
              <a:ext cx="9310687" cy="823913"/>
              <a:chOff x="1197863" y="2825242"/>
              <a:chExt cx="9311640" cy="824865"/>
            </a:xfrm>
            <a:grpFill/>
          </p:grpSpPr>
          <p:sp>
            <p:nvSpPr>
              <p:cNvPr id="37915" name="object 15"/>
              <p:cNvSpPr>
                <a:spLocks noChangeArrowheads="1"/>
              </p:cNvSpPr>
              <p:nvPr/>
            </p:nvSpPr>
            <p:spPr bwMode="auto">
              <a:xfrm>
                <a:off x="5832348" y="2825242"/>
                <a:ext cx="76200" cy="316230"/>
              </a:xfrm>
              <a:custGeom>
                <a:avLst/>
                <a:gdLst>
                  <a:gd name="T0" fmla="*/ 31750 w 76200"/>
                  <a:gd name="T1" fmla="*/ 239903 h 316230"/>
                  <a:gd name="T2" fmla="*/ 0 w 76200"/>
                  <a:gd name="T3" fmla="*/ 239903 h 316230"/>
                  <a:gd name="T4" fmla="*/ 38100 w 76200"/>
                  <a:gd name="T5" fmla="*/ 316103 h 316230"/>
                  <a:gd name="T6" fmla="*/ 66675 w 76200"/>
                  <a:gd name="T7" fmla="*/ 258953 h 316230"/>
                  <a:gd name="T8" fmla="*/ 34543 w 76200"/>
                  <a:gd name="T9" fmla="*/ 258953 h 316230"/>
                  <a:gd name="T10" fmla="*/ 31750 w 76200"/>
                  <a:gd name="T11" fmla="*/ 256032 h 316230"/>
                  <a:gd name="T12" fmla="*/ 31750 w 76200"/>
                  <a:gd name="T13" fmla="*/ 239903 h 316230"/>
                  <a:gd name="T14" fmla="*/ 41655 w 76200"/>
                  <a:gd name="T15" fmla="*/ 0 h 316230"/>
                  <a:gd name="T16" fmla="*/ 34543 w 76200"/>
                  <a:gd name="T17" fmla="*/ 0 h 316230"/>
                  <a:gd name="T18" fmla="*/ 31750 w 76200"/>
                  <a:gd name="T19" fmla="*/ 2794 h 316230"/>
                  <a:gd name="T20" fmla="*/ 31750 w 76200"/>
                  <a:gd name="T21" fmla="*/ 256032 h 316230"/>
                  <a:gd name="T22" fmla="*/ 34543 w 76200"/>
                  <a:gd name="T23" fmla="*/ 258953 h 316230"/>
                  <a:gd name="T24" fmla="*/ 41655 w 76200"/>
                  <a:gd name="T25" fmla="*/ 258953 h 316230"/>
                  <a:gd name="T26" fmla="*/ 44450 w 76200"/>
                  <a:gd name="T27" fmla="*/ 256032 h 316230"/>
                  <a:gd name="T28" fmla="*/ 44450 w 76200"/>
                  <a:gd name="T29" fmla="*/ 2794 h 316230"/>
                  <a:gd name="T30" fmla="*/ 41655 w 76200"/>
                  <a:gd name="T31" fmla="*/ 0 h 316230"/>
                  <a:gd name="T32" fmla="*/ 76200 w 76200"/>
                  <a:gd name="T33" fmla="*/ 239903 h 316230"/>
                  <a:gd name="T34" fmla="*/ 44450 w 76200"/>
                  <a:gd name="T35" fmla="*/ 239903 h 316230"/>
                  <a:gd name="T36" fmla="*/ 44450 w 76200"/>
                  <a:gd name="T37" fmla="*/ 256032 h 316230"/>
                  <a:gd name="T38" fmla="*/ 41655 w 76200"/>
                  <a:gd name="T39" fmla="*/ 258953 h 316230"/>
                  <a:gd name="T40" fmla="*/ 66675 w 76200"/>
                  <a:gd name="T41" fmla="*/ 258953 h 316230"/>
                  <a:gd name="T42" fmla="*/ 76200 w 76200"/>
                  <a:gd name="T43" fmla="*/ 239903 h 3162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6200"/>
                  <a:gd name="T67" fmla="*/ 0 h 316230"/>
                  <a:gd name="T68" fmla="*/ 76200 w 76200"/>
                  <a:gd name="T69" fmla="*/ 316230 h 3162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6200" h="316230">
                    <a:moveTo>
                      <a:pt x="31750" y="239903"/>
                    </a:moveTo>
                    <a:lnTo>
                      <a:pt x="0" y="239903"/>
                    </a:lnTo>
                    <a:lnTo>
                      <a:pt x="38100" y="316103"/>
                    </a:lnTo>
                    <a:lnTo>
                      <a:pt x="66675" y="258953"/>
                    </a:lnTo>
                    <a:lnTo>
                      <a:pt x="34543" y="258953"/>
                    </a:lnTo>
                    <a:lnTo>
                      <a:pt x="31750" y="256032"/>
                    </a:lnTo>
                    <a:lnTo>
                      <a:pt x="31750" y="239903"/>
                    </a:lnTo>
                    <a:close/>
                  </a:path>
                  <a:path w="76200" h="316230">
                    <a:moveTo>
                      <a:pt x="41655" y="0"/>
                    </a:moveTo>
                    <a:lnTo>
                      <a:pt x="34543" y="0"/>
                    </a:lnTo>
                    <a:lnTo>
                      <a:pt x="31750" y="2794"/>
                    </a:lnTo>
                    <a:lnTo>
                      <a:pt x="31750" y="256032"/>
                    </a:lnTo>
                    <a:lnTo>
                      <a:pt x="34543" y="258953"/>
                    </a:lnTo>
                    <a:lnTo>
                      <a:pt x="41655" y="258953"/>
                    </a:lnTo>
                    <a:lnTo>
                      <a:pt x="44450" y="256032"/>
                    </a:lnTo>
                    <a:lnTo>
                      <a:pt x="44450" y="2794"/>
                    </a:lnTo>
                    <a:lnTo>
                      <a:pt x="41655" y="0"/>
                    </a:lnTo>
                    <a:close/>
                  </a:path>
                  <a:path w="76200" h="316230">
                    <a:moveTo>
                      <a:pt x="76200" y="239903"/>
                    </a:moveTo>
                    <a:lnTo>
                      <a:pt x="44450" y="239903"/>
                    </a:lnTo>
                    <a:lnTo>
                      <a:pt x="44450" y="256032"/>
                    </a:lnTo>
                    <a:lnTo>
                      <a:pt x="41655" y="258953"/>
                    </a:lnTo>
                    <a:lnTo>
                      <a:pt x="66675" y="258953"/>
                    </a:lnTo>
                    <a:lnTo>
                      <a:pt x="76200" y="239903"/>
                    </a:lnTo>
                    <a:close/>
                  </a:path>
                </a:pathLst>
              </a:custGeom>
              <a:grpFill/>
              <a:ln>
                <a:headEnd/>
                <a:tailEnd/>
              </a:ln>
            </p:spPr>
            <p:style>
              <a:lnRef idx="0">
                <a:schemeClr val="accent5"/>
              </a:lnRef>
              <a:fillRef idx="3">
                <a:schemeClr val="accent5"/>
              </a:fillRef>
              <a:effectRef idx="3">
                <a:schemeClr val="accent5"/>
              </a:effectRef>
              <a:fontRef idx="minor">
                <a:schemeClr val="lt1"/>
              </a:fontRef>
            </p:style>
            <p:txBody>
              <a:bodyPr lIns="0" tIns="0" rIns="0" bIns="0"/>
              <a:lstStyle/>
              <a:p>
                <a:endParaRPr lang="en-US" b="1">
                  <a:latin typeface="Californian FB" pitchFamily="18" charset="0"/>
                </a:endParaRPr>
              </a:p>
            </p:txBody>
          </p:sp>
          <p:sp>
            <p:nvSpPr>
              <p:cNvPr id="37916" name="object 16"/>
              <p:cNvSpPr>
                <a:spLocks noChangeArrowheads="1"/>
              </p:cNvSpPr>
              <p:nvPr/>
            </p:nvSpPr>
            <p:spPr bwMode="auto">
              <a:xfrm>
                <a:off x="1235963" y="3140964"/>
                <a:ext cx="9235440" cy="0"/>
              </a:xfrm>
              <a:custGeom>
                <a:avLst/>
                <a:gdLst>
                  <a:gd name="T0" fmla="*/ 0 w 9235440"/>
                  <a:gd name="T1" fmla="*/ 9234932 w 9235440"/>
                  <a:gd name="T2" fmla="*/ 0 60000 65536"/>
                  <a:gd name="T3" fmla="*/ 0 60000 65536"/>
                  <a:gd name="T4" fmla="*/ 0 w 9235440"/>
                  <a:gd name="T5" fmla="*/ 9235440 w 9235440"/>
                </a:gdLst>
                <a:ahLst/>
                <a:cxnLst>
                  <a:cxn ang="T2">
                    <a:pos x="T0" y="0"/>
                  </a:cxn>
                  <a:cxn ang="T3">
                    <a:pos x="T1" y="0"/>
                  </a:cxn>
                </a:cxnLst>
                <a:rect l="T4" t="0" r="T5" b="0"/>
                <a:pathLst>
                  <a:path w="9235440">
                    <a:moveTo>
                      <a:pt x="0" y="0"/>
                    </a:moveTo>
                    <a:lnTo>
                      <a:pt x="9234932" y="0"/>
                    </a:lnTo>
                  </a:path>
                </a:pathLst>
              </a:custGeom>
              <a:grpFill/>
              <a:ln>
                <a:headEnd/>
                <a:tailEn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b="1">
                  <a:latin typeface="Californian FB" pitchFamily="18" charset="0"/>
                </a:endParaRPr>
              </a:p>
            </p:txBody>
          </p:sp>
          <p:sp>
            <p:nvSpPr>
              <p:cNvPr id="37917" name="object 17"/>
              <p:cNvSpPr>
                <a:spLocks noChangeArrowheads="1"/>
              </p:cNvSpPr>
              <p:nvPr/>
            </p:nvSpPr>
            <p:spPr bwMode="auto">
              <a:xfrm>
                <a:off x="1197864" y="3134613"/>
                <a:ext cx="9311640" cy="515620"/>
              </a:xfrm>
              <a:custGeom>
                <a:avLst/>
                <a:gdLst>
                  <a:gd name="T0" fmla="*/ 76200 w 9311640"/>
                  <a:gd name="T1" fmla="*/ 438912 h 515620"/>
                  <a:gd name="T2" fmla="*/ 44450 w 9311640"/>
                  <a:gd name="T3" fmla="*/ 438912 h 515620"/>
                  <a:gd name="T4" fmla="*/ 44450 w 9311640"/>
                  <a:gd name="T5" fmla="*/ 2794 h 515620"/>
                  <a:gd name="T6" fmla="*/ 41605 w 9311640"/>
                  <a:gd name="T7" fmla="*/ 0 h 515620"/>
                  <a:gd name="T8" fmla="*/ 34594 w 9311640"/>
                  <a:gd name="T9" fmla="*/ 0 h 515620"/>
                  <a:gd name="T10" fmla="*/ 31750 w 9311640"/>
                  <a:gd name="T11" fmla="*/ 2794 h 515620"/>
                  <a:gd name="T12" fmla="*/ 31750 w 9311640"/>
                  <a:gd name="T13" fmla="*/ 438912 h 515620"/>
                  <a:gd name="T14" fmla="*/ 0 w 9311640"/>
                  <a:gd name="T15" fmla="*/ 438912 h 515620"/>
                  <a:gd name="T16" fmla="*/ 38100 w 9311640"/>
                  <a:gd name="T17" fmla="*/ 515112 h 515620"/>
                  <a:gd name="T18" fmla="*/ 66675 w 9311640"/>
                  <a:gd name="T19" fmla="*/ 457962 h 515620"/>
                  <a:gd name="T20" fmla="*/ 76200 w 9311640"/>
                  <a:gd name="T21" fmla="*/ 438912 h 515620"/>
                  <a:gd name="T22" fmla="*/ 4710684 w 9311640"/>
                  <a:gd name="T23" fmla="*/ 438912 h 515620"/>
                  <a:gd name="T24" fmla="*/ 4678934 w 9311640"/>
                  <a:gd name="T25" fmla="*/ 438912 h 515620"/>
                  <a:gd name="T26" fmla="*/ 4678934 w 9311640"/>
                  <a:gd name="T27" fmla="*/ 2794 h 515620"/>
                  <a:gd name="T28" fmla="*/ 4676140 w 9311640"/>
                  <a:gd name="T29" fmla="*/ 0 h 515620"/>
                  <a:gd name="T30" fmla="*/ 4669028 w 9311640"/>
                  <a:gd name="T31" fmla="*/ 0 h 515620"/>
                  <a:gd name="T32" fmla="*/ 4666234 w 9311640"/>
                  <a:gd name="T33" fmla="*/ 2794 h 515620"/>
                  <a:gd name="T34" fmla="*/ 4666234 w 9311640"/>
                  <a:gd name="T35" fmla="*/ 438912 h 515620"/>
                  <a:gd name="T36" fmla="*/ 4634484 w 9311640"/>
                  <a:gd name="T37" fmla="*/ 438912 h 515620"/>
                  <a:gd name="T38" fmla="*/ 4672584 w 9311640"/>
                  <a:gd name="T39" fmla="*/ 515112 h 515620"/>
                  <a:gd name="T40" fmla="*/ 4701159 w 9311640"/>
                  <a:gd name="T41" fmla="*/ 457962 h 515620"/>
                  <a:gd name="T42" fmla="*/ 4710684 w 9311640"/>
                  <a:gd name="T43" fmla="*/ 438912 h 515620"/>
                  <a:gd name="T44" fmla="*/ 9311640 w 9311640"/>
                  <a:gd name="T45" fmla="*/ 357886 h 515620"/>
                  <a:gd name="T46" fmla="*/ 9279890 w 9311640"/>
                  <a:gd name="T47" fmla="*/ 357886 h 515620"/>
                  <a:gd name="T48" fmla="*/ 9279890 w 9311640"/>
                  <a:gd name="T49" fmla="*/ 2794 h 515620"/>
                  <a:gd name="T50" fmla="*/ 9277096 w 9311640"/>
                  <a:gd name="T51" fmla="*/ 0 h 515620"/>
                  <a:gd name="T52" fmla="*/ 9269984 w 9311640"/>
                  <a:gd name="T53" fmla="*/ 0 h 515620"/>
                  <a:gd name="T54" fmla="*/ 9267190 w 9311640"/>
                  <a:gd name="T55" fmla="*/ 2794 h 515620"/>
                  <a:gd name="T56" fmla="*/ 9267190 w 9311640"/>
                  <a:gd name="T57" fmla="*/ 357886 h 515620"/>
                  <a:gd name="T58" fmla="*/ 9235440 w 9311640"/>
                  <a:gd name="T59" fmla="*/ 357886 h 515620"/>
                  <a:gd name="T60" fmla="*/ 9273540 w 9311640"/>
                  <a:gd name="T61" fmla="*/ 434086 h 515620"/>
                  <a:gd name="T62" fmla="*/ 9302115 w 9311640"/>
                  <a:gd name="T63" fmla="*/ 376936 h 515620"/>
                  <a:gd name="T64" fmla="*/ 9311640 w 9311640"/>
                  <a:gd name="T65" fmla="*/ 357886 h 5156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11640"/>
                  <a:gd name="T100" fmla="*/ 0 h 515620"/>
                  <a:gd name="T101" fmla="*/ 9311640 w 9311640"/>
                  <a:gd name="T102" fmla="*/ 515620 h 5156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11640" h="515620">
                    <a:moveTo>
                      <a:pt x="76200" y="438912"/>
                    </a:moveTo>
                    <a:lnTo>
                      <a:pt x="44450" y="438912"/>
                    </a:lnTo>
                    <a:lnTo>
                      <a:pt x="44450" y="2794"/>
                    </a:lnTo>
                    <a:lnTo>
                      <a:pt x="41605" y="0"/>
                    </a:lnTo>
                    <a:lnTo>
                      <a:pt x="34594" y="0"/>
                    </a:lnTo>
                    <a:lnTo>
                      <a:pt x="31750" y="2794"/>
                    </a:lnTo>
                    <a:lnTo>
                      <a:pt x="31750" y="438912"/>
                    </a:lnTo>
                    <a:lnTo>
                      <a:pt x="0" y="438912"/>
                    </a:lnTo>
                    <a:lnTo>
                      <a:pt x="38100" y="515112"/>
                    </a:lnTo>
                    <a:lnTo>
                      <a:pt x="66675" y="457962"/>
                    </a:lnTo>
                    <a:lnTo>
                      <a:pt x="76200" y="438912"/>
                    </a:lnTo>
                    <a:close/>
                  </a:path>
                  <a:path w="9311640" h="515620">
                    <a:moveTo>
                      <a:pt x="4710684" y="438912"/>
                    </a:moveTo>
                    <a:lnTo>
                      <a:pt x="4678934" y="438912"/>
                    </a:lnTo>
                    <a:lnTo>
                      <a:pt x="4678934" y="2794"/>
                    </a:lnTo>
                    <a:lnTo>
                      <a:pt x="4676140" y="0"/>
                    </a:lnTo>
                    <a:lnTo>
                      <a:pt x="4669028" y="0"/>
                    </a:lnTo>
                    <a:lnTo>
                      <a:pt x="4666234" y="2794"/>
                    </a:lnTo>
                    <a:lnTo>
                      <a:pt x="4666234" y="438912"/>
                    </a:lnTo>
                    <a:lnTo>
                      <a:pt x="4634484" y="438912"/>
                    </a:lnTo>
                    <a:lnTo>
                      <a:pt x="4672584" y="515112"/>
                    </a:lnTo>
                    <a:lnTo>
                      <a:pt x="4701159" y="457962"/>
                    </a:lnTo>
                    <a:lnTo>
                      <a:pt x="4710684" y="438912"/>
                    </a:lnTo>
                    <a:close/>
                  </a:path>
                  <a:path w="9311640" h="515620">
                    <a:moveTo>
                      <a:pt x="9311640" y="357886"/>
                    </a:moveTo>
                    <a:lnTo>
                      <a:pt x="9279890" y="357886"/>
                    </a:lnTo>
                    <a:lnTo>
                      <a:pt x="9279890" y="2794"/>
                    </a:lnTo>
                    <a:lnTo>
                      <a:pt x="9277096" y="0"/>
                    </a:lnTo>
                    <a:lnTo>
                      <a:pt x="9269984" y="0"/>
                    </a:lnTo>
                    <a:lnTo>
                      <a:pt x="9267190" y="2794"/>
                    </a:lnTo>
                    <a:lnTo>
                      <a:pt x="9267190" y="357886"/>
                    </a:lnTo>
                    <a:lnTo>
                      <a:pt x="9235440" y="357886"/>
                    </a:lnTo>
                    <a:lnTo>
                      <a:pt x="9273540" y="434086"/>
                    </a:lnTo>
                    <a:lnTo>
                      <a:pt x="9302115" y="376936"/>
                    </a:lnTo>
                    <a:lnTo>
                      <a:pt x="9311640" y="357886"/>
                    </a:lnTo>
                    <a:close/>
                  </a:path>
                </a:pathLst>
              </a:custGeom>
              <a:grpFill/>
              <a:ln>
                <a:headEnd/>
                <a:tailEnd/>
              </a:ln>
            </p:spPr>
            <p:style>
              <a:lnRef idx="0">
                <a:schemeClr val="accent5"/>
              </a:lnRef>
              <a:fillRef idx="3">
                <a:schemeClr val="accent5"/>
              </a:fillRef>
              <a:effectRef idx="3">
                <a:schemeClr val="accent5"/>
              </a:effectRef>
              <a:fontRef idx="minor">
                <a:schemeClr val="lt1"/>
              </a:fontRef>
            </p:style>
            <p:txBody>
              <a:bodyPr lIns="0" tIns="0" rIns="0" bIns="0"/>
              <a:lstStyle/>
              <a:p>
                <a:endParaRPr lang="en-US" b="1">
                  <a:latin typeface="Californian FB" pitchFamily="18" charset="0"/>
                </a:endParaRPr>
              </a:p>
            </p:txBody>
          </p:sp>
        </p:grpSp>
        <p:grpSp>
          <p:nvGrpSpPr>
            <p:cNvPr id="37903" name="object 18"/>
            <p:cNvGrpSpPr>
              <a:grpSpLocks/>
            </p:cNvGrpSpPr>
            <p:nvPr/>
          </p:nvGrpSpPr>
          <p:grpSpPr bwMode="auto">
            <a:xfrm>
              <a:off x="942977" y="4402138"/>
              <a:ext cx="1927225" cy="957262"/>
              <a:chOff x="943355" y="4402835"/>
              <a:chExt cx="1926589" cy="956944"/>
            </a:xfrm>
            <a:grpFill/>
          </p:grpSpPr>
          <p:sp>
            <p:nvSpPr>
              <p:cNvPr id="37913" name="object 19"/>
              <p:cNvSpPr>
                <a:spLocks noChangeArrowheads="1"/>
              </p:cNvSpPr>
              <p:nvPr/>
            </p:nvSpPr>
            <p:spPr bwMode="auto">
              <a:xfrm>
                <a:off x="981455" y="4402835"/>
                <a:ext cx="1851025" cy="421005"/>
              </a:xfrm>
              <a:custGeom>
                <a:avLst/>
                <a:gdLst>
                  <a:gd name="T0" fmla="*/ 972312 w 1851025"/>
                  <a:gd name="T1" fmla="*/ 0 h 421004"/>
                  <a:gd name="T2" fmla="*/ 972312 w 1851025"/>
                  <a:gd name="T3" fmla="*/ 390780 h 421004"/>
                  <a:gd name="T4" fmla="*/ 0 w 1851025"/>
                  <a:gd name="T5" fmla="*/ 420626 h 421004"/>
                  <a:gd name="T6" fmla="*/ 1850898 w 1851025"/>
                  <a:gd name="T7" fmla="*/ 420626 h 421004"/>
                  <a:gd name="T8" fmla="*/ 0 60000 65536"/>
                  <a:gd name="T9" fmla="*/ 0 60000 65536"/>
                  <a:gd name="T10" fmla="*/ 0 60000 65536"/>
                  <a:gd name="T11" fmla="*/ 0 60000 65536"/>
                  <a:gd name="T12" fmla="*/ 0 w 1851025"/>
                  <a:gd name="T13" fmla="*/ 0 h 421004"/>
                  <a:gd name="T14" fmla="*/ 1851025 w 1851025"/>
                  <a:gd name="T15" fmla="*/ 421004 h 421004"/>
                </a:gdLst>
                <a:ahLst/>
                <a:cxnLst>
                  <a:cxn ang="T8">
                    <a:pos x="T0" y="T1"/>
                  </a:cxn>
                  <a:cxn ang="T9">
                    <a:pos x="T2" y="T3"/>
                  </a:cxn>
                  <a:cxn ang="T10">
                    <a:pos x="T4" y="T5"/>
                  </a:cxn>
                  <a:cxn ang="T11">
                    <a:pos x="T6" y="T7"/>
                  </a:cxn>
                </a:cxnLst>
                <a:rect l="T12" t="T13" r="T14" b="T15"/>
                <a:pathLst>
                  <a:path w="1851025" h="421004">
                    <a:moveTo>
                      <a:pt x="972312" y="0"/>
                    </a:moveTo>
                    <a:lnTo>
                      <a:pt x="972312" y="390778"/>
                    </a:lnTo>
                  </a:path>
                  <a:path w="1851025" h="421004">
                    <a:moveTo>
                      <a:pt x="0" y="420624"/>
                    </a:moveTo>
                    <a:lnTo>
                      <a:pt x="1850898" y="420624"/>
                    </a:lnTo>
                  </a:path>
                </a:pathLst>
              </a:custGeom>
              <a:grpFill/>
              <a:ln>
                <a:headEnd/>
                <a:tailEn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b="1">
                  <a:latin typeface="Californian FB" pitchFamily="18" charset="0"/>
                </a:endParaRPr>
              </a:p>
            </p:txBody>
          </p:sp>
          <p:sp>
            <p:nvSpPr>
              <p:cNvPr id="37914" name="object 20"/>
              <p:cNvSpPr>
                <a:spLocks noChangeArrowheads="1"/>
              </p:cNvSpPr>
              <p:nvPr/>
            </p:nvSpPr>
            <p:spPr bwMode="auto">
              <a:xfrm>
                <a:off x="943356" y="4786629"/>
                <a:ext cx="1926589" cy="572770"/>
              </a:xfrm>
              <a:custGeom>
                <a:avLst/>
                <a:gdLst>
                  <a:gd name="T0" fmla="*/ 76200 w 1926589"/>
                  <a:gd name="T1" fmla="*/ 495554 h 572770"/>
                  <a:gd name="T2" fmla="*/ 44450 w 1926589"/>
                  <a:gd name="T3" fmla="*/ 495554 h 572770"/>
                  <a:gd name="T4" fmla="*/ 44450 w 1926589"/>
                  <a:gd name="T5" fmla="*/ 2794 h 572770"/>
                  <a:gd name="T6" fmla="*/ 41605 w 1926589"/>
                  <a:gd name="T7" fmla="*/ 0 h 572770"/>
                  <a:gd name="T8" fmla="*/ 34594 w 1926589"/>
                  <a:gd name="T9" fmla="*/ 0 h 572770"/>
                  <a:gd name="T10" fmla="*/ 31750 w 1926589"/>
                  <a:gd name="T11" fmla="*/ 2794 h 572770"/>
                  <a:gd name="T12" fmla="*/ 31750 w 1926589"/>
                  <a:gd name="T13" fmla="*/ 495554 h 572770"/>
                  <a:gd name="T14" fmla="*/ 0 w 1926589"/>
                  <a:gd name="T15" fmla="*/ 495554 h 572770"/>
                  <a:gd name="T16" fmla="*/ 38100 w 1926589"/>
                  <a:gd name="T17" fmla="*/ 571754 h 572770"/>
                  <a:gd name="T18" fmla="*/ 66675 w 1926589"/>
                  <a:gd name="T19" fmla="*/ 514604 h 572770"/>
                  <a:gd name="T20" fmla="*/ 76200 w 1926589"/>
                  <a:gd name="T21" fmla="*/ 495554 h 572770"/>
                  <a:gd name="T22" fmla="*/ 1926336 w 1926589"/>
                  <a:gd name="T23" fmla="*/ 496443 h 572770"/>
                  <a:gd name="T24" fmla="*/ 1894586 w 1926589"/>
                  <a:gd name="T25" fmla="*/ 496443 h 572770"/>
                  <a:gd name="T26" fmla="*/ 1894586 w 1926589"/>
                  <a:gd name="T27" fmla="*/ 33274 h 572770"/>
                  <a:gd name="T28" fmla="*/ 1891792 w 1926589"/>
                  <a:gd name="T29" fmla="*/ 30480 h 572770"/>
                  <a:gd name="T30" fmla="*/ 1884680 w 1926589"/>
                  <a:gd name="T31" fmla="*/ 30480 h 572770"/>
                  <a:gd name="T32" fmla="*/ 1881886 w 1926589"/>
                  <a:gd name="T33" fmla="*/ 33274 h 572770"/>
                  <a:gd name="T34" fmla="*/ 1881886 w 1926589"/>
                  <a:gd name="T35" fmla="*/ 496443 h 572770"/>
                  <a:gd name="T36" fmla="*/ 1850136 w 1926589"/>
                  <a:gd name="T37" fmla="*/ 496443 h 572770"/>
                  <a:gd name="T38" fmla="*/ 1888236 w 1926589"/>
                  <a:gd name="T39" fmla="*/ 572643 h 572770"/>
                  <a:gd name="T40" fmla="*/ 1916811 w 1926589"/>
                  <a:gd name="T41" fmla="*/ 515493 h 572770"/>
                  <a:gd name="T42" fmla="*/ 1926336 w 1926589"/>
                  <a:gd name="T43" fmla="*/ 496443 h 5727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26589"/>
                  <a:gd name="T67" fmla="*/ 0 h 572770"/>
                  <a:gd name="T68" fmla="*/ 1926589 w 1926589"/>
                  <a:gd name="T69" fmla="*/ 572770 h 5727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26589" h="572770">
                    <a:moveTo>
                      <a:pt x="76200" y="495554"/>
                    </a:moveTo>
                    <a:lnTo>
                      <a:pt x="44450" y="495554"/>
                    </a:lnTo>
                    <a:lnTo>
                      <a:pt x="44450" y="2794"/>
                    </a:lnTo>
                    <a:lnTo>
                      <a:pt x="41605" y="0"/>
                    </a:lnTo>
                    <a:lnTo>
                      <a:pt x="34594" y="0"/>
                    </a:lnTo>
                    <a:lnTo>
                      <a:pt x="31750" y="2794"/>
                    </a:lnTo>
                    <a:lnTo>
                      <a:pt x="31750" y="495554"/>
                    </a:lnTo>
                    <a:lnTo>
                      <a:pt x="0" y="495554"/>
                    </a:lnTo>
                    <a:lnTo>
                      <a:pt x="38100" y="571754"/>
                    </a:lnTo>
                    <a:lnTo>
                      <a:pt x="66675" y="514604"/>
                    </a:lnTo>
                    <a:lnTo>
                      <a:pt x="76200" y="495554"/>
                    </a:lnTo>
                    <a:close/>
                  </a:path>
                  <a:path w="1926589" h="572770">
                    <a:moveTo>
                      <a:pt x="1926336" y="496443"/>
                    </a:moveTo>
                    <a:lnTo>
                      <a:pt x="1894586" y="496443"/>
                    </a:lnTo>
                    <a:lnTo>
                      <a:pt x="1894586" y="33274"/>
                    </a:lnTo>
                    <a:lnTo>
                      <a:pt x="1891792" y="30480"/>
                    </a:lnTo>
                    <a:lnTo>
                      <a:pt x="1884680" y="30480"/>
                    </a:lnTo>
                    <a:lnTo>
                      <a:pt x="1881886" y="33274"/>
                    </a:lnTo>
                    <a:lnTo>
                      <a:pt x="1881886" y="496443"/>
                    </a:lnTo>
                    <a:lnTo>
                      <a:pt x="1850136" y="496443"/>
                    </a:lnTo>
                    <a:lnTo>
                      <a:pt x="1888236" y="572643"/>
                    </a:lnTo>
                    <a:lnTo>
                      <a:pt x="1916811" y="515493"/>
                    </a:lnTo>
                    <a:lnTo>
                      <a:pt x="1926336" y="496443"/>
                    </a:lnTo>
                    <a:close/>
                  </a:path>
                </a:pathLst>
              </a:custGeom>
              <a:grpFill/>
              <a:ln>
                <a:headEnd/>
                <a:tailEnd/>
              </a:ln>
            </p:spPr>
            <p:style>
              <a:lnRef idx="0">
                <a:schemeClr val="accent5"/>
              </a:lnRef>
              <a:fillRef idx="3">
                <a:schemeClr val="accent5"/>
              </a:fillRef>
              <a:effectRef idx="3">
                <a:schemeClr val="accent5"/>
              </a:effectRef>
              <a:fontRef idx="minor">
                <a:schemeClr val="lt1"/>
              </a:fontRef>
            </p:style>
            <p:txBody>
              <a:bodyPr lIns="0" tIns="0" rIns="0" bIns="0"/>
              <a:lstStyle/>
              <a:p>
                <a:endParaRPr lang="en-US" b="1">
                  <a:latin typeface="Californian FB" pitchFamily="18" charset="0"/>
                </a:endParaRPr>
              </a:p>
            </p:txBody>
          </p:sp>
        </p:grpSp>
        <p:grpSp>
          <p:nvGrpSpPr>
            <p:cNvPr id="37904" name="object 21"/>
            <p:cNvGrpSpPr>
              <a:grpSpLocks/>
            </p:cNvGrpSpPr>
            <p:nvPr/>
          </p:nvGrpSpPr>
          <p:grpSpPr bwMode="auto">
            <a:xfrm>
              <a:off x="4932363" y="4402140"/>
              <a:ext cx="1803400" cy="942975"/>
              <a:chOff x="4931664" y="4402835"/>
              <a:chExt cx="1803400" cy="941705"/>
            </a:xfrm>
            <a:grpFill/>
          </p:grpSpPr>
          <p:sp>
            <p:nvSpPr>
              <p:cNvPr id="37911" name="object 22"/>
              <p:cNvSpPr>
                <a:spLocks noChangeArrowheads="1"/>
              </p:cNvSpPr>
              <p:nvPr/>
            </p:nvSpPr>
            <p:spPr bwMode="auto">
              <a:xfrm>
                <a:off x="4937760" y="4402835"/>
                <a:ext cx="1757680" cy="421005"/>
              </a:xfrm>
              <a:custGeom>
                <a:avLst/>
                <a:gdLst>
                  <a:gd name="T0" fmla="*/ 1005841 w 1757679"/>
                  <a:gd name="T1" fmla="*/ 0 h 421004"/>
                  <a:gd name="T2" fmla="*/ 1005841 w 1757679"/>
                  <a:gd name="T3" fmla="*/ 390780 h 421004"/>
                  <a:gd name="T4" fmla="*/ 0 w 1757679"/>
                  <a:gd name="T5" fmla="*/ 420626 h 421004"/>
                  <a:gd name="T6" fmla="*/ 1757555 w 1757679"/>
                  <a:gd name="T7" fmla="*/ 420626 h 421004"/>
                  <a:gd name="T8" fmla="*/ 0 60000 65536"/>
                  <a:gd name="T9" fmla="*/ 0 60000 65536"/>
                  <a:gd name="T10" fmla="*/ 0 60000 65536"/>
                  <a:gd name="T11" fmla="*/ 0 60000 65536"/>
                  <a:gd name="T12" fmla="*/ 0 w 1757679"/>
                  <a:gd name="T13" fmla="*/ 0 h 421004"/>
                  <a:gd name="T14" fmla="*/ 1757679 w 1757679"/>
                  <a:gd name="T15" fmla="*/ 421004 h 421004"/>
                </a:gdLst>
                <a:ahLst/>
                <a:cxnLst>
                  <a:cxn ang="T8">
                    <a:pos x="T0" y="T1"/>
                  </a:cxn>
                  <a:cxn ang="T9">
                    <a:pos x="T2" y="T3"/>
                  </a:cxn>
                  <a:cxn ang="T10">
                    <a:pos x="T4" y="T5"/>
                  </a:cxn>
                  <a:cxn ang="T11">
                    <a:pos x="T6" y="T7"/>
                  </a:cxn>
                </a:cxnLst>
                <a:rect l="T12" t="T13" r="T14" b="T15"/>
                <a:pathLst>
                  <a:path w="1757679" h="421004">
                    <a:moveTo>
                      <a:pt x="1005839" y="0"/>
                    </a:moveTo>
                    <a:lnTo>
                      <a:pt x="1005839" y="390778"/>
                    </a:lnTo>
                  </a:path>
                  <a:path w="1757679" h="421004">
                    <a:moveTo>
                      <a:pt x="0" y="420624"/>
                    </a:moveTo>
                    <a:lnTo>
                      <a:pt x="1757553" y="420624"/>
                    </a:lnTo>
                  </a:path>
                </a:pathLst>
              </a:custGeom>
              <a:grpFill/>
              <a:ln>
                <a:headEnd/>
                <a:tailEn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b="1">
                  <a:latin typeface="Californian FB" pitchFamily="18" charset="0"/>
                </a:endParaRPr>
              </a:p>
            </p:txBody>
          </p:sp>
          <p:sp>
            <p:nvSpPr>
              <p:cNvPr id="37912" name="object 23"/>
              <p:cNvSpPr>
                <a:spLocks noChangeArrowheads="1"/>
              </p:cNvSpPr>
              <p:nvPr/>
            </p:nvSpPr>
            <p:spPr bwMode="auto">
              <a:xfrm>
                <a:off x="4931664" y="4817109"/>
                <a:ext cx="1803400" cy="527685"/>
              </a:xfrm>
              <a:custGeom>
                <a:avLst/>
                <a:gdLst>
                  <a:gd name="T0" fmla="*/ 76200 w 1803400"/>
                  <a:gd name="T1" fmla="*/ 450977 h 527685"/>
                  <a:gd name="T2" fmla="*/ 44450 w 1803400"/>
                  <a:gd name="T3" fmla="*/ 450977 h 527685"/>
                  <a:gd name="T4" fmla="*/ 44450 w 1803400"/>
                  <a:gd name="T5" fmla="*/ 2794 h 527685"/>
                  <a:gd name="T6" fmla="*/ 41656 w 1803400"/>
                  <a:gd name="T7" fmla="*/ 0 h 527685"/>
                  <a:gd name="T8" fmla="*/ 34544 w 1803400"/>
                  <a:gd name="T9" fmla="*/ 0 h 527685"/>
                  <a:gd name="T10" fmla="*/ 31750 w 1803400"/>
                  <a:gd name="T11" fmla="*/ 2794 h 527685"/>
                  <a:gd name="T12" fmla="*/ 31750 w 1803400"/>
                  <a:gd name="T13" fmla="*/ 450977 h 527685"/>
                  <a:gd name="T14" fmla="*/ 0 w 1803400"/>
                  <a:gd name="T15" fmla="*/ 450977 h 527685"/>
                  <a:gd name="T16" fmla="*/ 38100 w 1803400"/>
                  <a:gd name="T17" fmla="*/ 527177 h 527685"/>
                  <a:gd name="T18" fmla="*/ 66675 w 1803400"/>
                  <a:gd name="T19" fmla="*/ 470027 h 527685"/>
                  <a:gd name="T20" fmla="*/ 76200 w 1803400"/>
                  <a:gd name="T21" fmla="*/ 450977 h 527685"/>
                  <a:gd name="T22" fmla="*/ 1802892 w 1803400"/>
                  <a:gd name="T23" fmla="*/ 450977 h 527685"/>
                  <a:gd name="T24" fmla="*/ 1771142 w 1803400"/>
                  <a:gd name="T25" fmla="*/ 450977 h 527685"/>
                  <a:gd name="T26" fmla="*/ 1771142 w 1803400"/>
                  <a:gd name="T27" fmla="*/ 2794 h 527685"/>
                  <a:gd name="T28" fmla="*/ 1768348 w 1803400"/>
                  <a:gd name="T29" fmla="*/ 0 h 527685"/>
                  <a:gd name="T30" fmla="*/ 1761236 w 1803400"/>
                  <a:gd name="T31" fmla="*/ 0 h 527685"/>
                  <a:gd name="T32" fmla="*/ 1758442 w 1803400"/>
                  <a:gd name="T33" fmla="*/ 2794 h 527685"/>
                  <a:gd name="T34" fmla="*/ 1758442 w 1803400"/>
                  <a:gd name="T35" fmla="*/ 450977 h 527685"/>
                  <a:gd name="T36" fmla="*/ 1726692 w 1803400"/>
                  <a:gd name="T37" fmla="*/ 450977 h 527685"/>
                  <a:gd name="T38" fmla="*/ 1764792 w 1803400"/>
                  <a:gd name="T39" fmla="*/ 527177 h 527685"/>
                  <a:gd name="T40" fmla="*/ 1793367 w 1803400"/>
                  <a:gd name="T41" fmla="*/ 470027 h 527685"/>
                  <a:gd name="T42" fmla="*/ 1802892 w 1803400"/>
                  <a:gd name="T43" fmla="*/ 450977 h 5276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03400"/>
                  <a:gd name="T67" fmla="*/ 0 h 527685"/>
                  <a:gd name="T68" fmla="*/ 1803400 w 1803400"/>
                  <a:gd name="T69" fmla="*/ 527685 h 5276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03400" h="527685">
                    <a:moveTo>
                      <a:pt x="76200" y="450977"/>
                    </a:moveTo>
                    <a:lnTo>
                      <a:pt x="44450" y="450977"/>
                    </a:lnTo>
                    <a:lnTo>
                      <a:pt x="44450" y="2794"/>
                    </a:lnTo>
                    <a:lnTo>
                      <a:pt x="41656" y="0"/>
                    </a:lnTo>
                    <a:lnTo>
                      <a:pt x="34544" y="0"/>
                    </a:lnTo>
                    <a:lnTo>
                      <a:pt x="31750" y="2794"/>
                    </a:lnTo>
                    <a:lnTo>
                      <a:pt x="31750" y="450977"/>
                    </a:lnTo>
                    <a:lnTo>
                      <a:pt x="0" y="450977"/>
                    </a:lnTo>
                    <a:lnTo>
                      <a:pt x="38100" y="527177"/>
                    </a:lnTo>
                    <a:lnTo>
                      <a:pt x="66675" y="470027"/>
                    </a:lnTo>
                    <a:lnTo>
                      <a:pt x="76200" y="450977"/>
                    </a:lnTo>
                    <a:close/>
                  </a:path>
                  <a:path w="1803400" h="527685">
                    <a:moveTo>
                      <a:pt x="1802892" y="450977"/>
                    </a:moveTo>
                    <a:lnTo>
                      <a:pt x="1771142" y="450977"/>
                    </a:lnTo>
                    <a:lnTo>
                      <a:pt x="1771142" y="2794"/>
                    </a:lnTo>
                    <a:lnTo>
                      <a:pt x="1768348" y="0"/>
                    </a:lnTo>
                    <a:lnTo>
                      <a:pt x="1761236" y="0"/>
                    </a:lnTo>
                    <a:lnTo>
                      <a:pt x="1758442" y="2794"/>
                    </a:lnTo>
                    <a:lnTo>
                      <a:pt x="1758442" y="450977"/>
                    </a:lnTo>
                    <a:lnTo>
                      <a:pt x="1726692" y="450977"/>
                    </a:lnTo>
                    <a:lnTo>
                      <a:pt x="1764792" y="527177"/>
                    </a:lnTo>
                    <a:lnTo>
                      <a:pt x="1793367" y="470027"/>
                    </a:lnTo>
                    <a:lnTo>
                      <a:pt x="1802892" y="450977"/>
                    </a:lnTo>
                    <a:close/>
                  </a:path>
                </a:pathLst>
              </a:custGeom>
              <a:grpFill/>
              <a:ln>
                <a:headEnd/>
                <a:tailEnd/>
              </a:ln>
            </p:spPr>
            <p:style>
              <a:lnRef idx="0">
                <a:schemeClr val="accent5"/>
              </a:lnRef>
              <a:fillRef idx="3">
                <a:schemeClr val="accent5"/>
              </a:fillRef>
              <a:effectRef idx="3">
                <a:schemeClr val="accent5"/>
              </a:effectRef>
              <a:fontRef idx="minor">
                <a:schemeClr val="lt1"/>
              </a:fontRef>
            </p:style>
            <p:txBody>
              <a:bodyPr lIns="0" tIns="0" rIns="0" bIns="0"/>
              <a:lstStyle/>
              <a:p>
                <a:endParaRPr lang="en-US" b="1">
                  <a:latin typeface="Californian FB" pitchFamily="18" charset="0"/>
                </a:endParaRPr>
              </a:p>
            </p:txBody>
          </p:sp>
        </p:grpSp>
        <p:grpSp>
          <p:nvGrpSpPr>
            <p:cNvPr id="37905" name="object 24"/>
            <p:cNvGrpSpPr>
              <a:grpSpLocks/>
            </p:cNvGrpSpPr>
            <p:nvPr/>
          </p:nvGrpSpPr>
          <p:grpSpPr bwMode="auto">
            <a:xfrm>
              <a:off x="9317039" y="4321175"/>
              <a:ext cx="1722437" cy="1022350"/>
              <a:chOff x="9317735" y="4320540"/>
              <a:chExt cx="1722120" cy="1022985"/>
            </a:xfrm>
            <a:grpFill/>
          </p:grpSpPr>
          <p:sp>
            <p:nvSpPr>
              <p:cNvPr id="37909" name="object 25"/>
              <p:cNvSpPr>
                <a:spLocks noChangeArrowheads="1"/>
              </p:cNvSpPr>
              <p:nvPr/>
            </p:nvSpPr>
            <p:spPr bwMode="auto">
              <a:xfrm>
                <a:off x="9355835" y="4320540"/>
                <a:ext cx="1647189" cy="472440"/>
              </a:xfrm>
              <a:custGeom>
                <a:avLst/>
                <a:gdLst>
                  <a:gd name="T0" fmla="*/ 673608 w 1647190"/>
                  <a:gd name="T1" fmla="*/ 0 h 472439"/>
                  <a:gd name="T2" fmla="*/ 673608 w 1647190"/>
                  <a:gd name="T3" fmla="*/ 471934 h 472439"/>
                  <a:gd name="T4" fmla="*/ 0 w 1647190"/>
                  <a:gd name="T5" fmla="*/ 472442 h 472439"/>
                  <a:gd name="T6" fmla="*/ 1646934 w 1647190"/>
                  <a:gd name="T7" fmla="*/ 472442 h 472439"/>
                  <a:gd name="T8" fmla="*/ 0 60000 65536"/>
                  <a:gd name="T9" fmla="*/ 0 60000 65536"/>
                  <a:gd name="T10" fmla="*/ 0 60000 65536"/>
                  <a:gd name="T11" fmla="*/ 0 60000 65536"/>
                  <a:gd name="T12" fmla="*/ 0 w 1647190"/>
                  <a:gd name="T13" fmla="*/ 0 h 472439"/>
                  <a:gd name="T14" fmla="*/ 1647190 w 1647190"/>
                  <a:gd name="T15" fmla="*/ 472439 h 472439"/>
                </a:gdLst>
                <a:ahLst/>
                <a:cxnLst>
                  <a:cxn ang="T8">
                    <a:pos x="T0" y="T1"/>
                  </a:cxn>
                  <a:cxn ang="T9">
                    <a:pos x="T2" y="T3"/>
                  </a:cxn>
                  <a:cxn ang="T10">
                    <a:pos x="T4" y="T5"/>
                  </a:cxn>
                  <a:cxn ang="T11">
                    <a:pos x="T6" y="T7"/>
                  </a:cxn>
                </a:cxnLst>
                <a:rect l="T12" t="T13" r="T14" b="T15"/>
                <a:pathLst>
                  <a:path w="1647190" h="472439">
                    <a:moveTo>
                      <a:pt x="673608" y="0"/>
                    </a:moveTo>
                    <a:lnTo>
                      <a:pt x="673608" y="471932"/>
                    </a:lnTo>
                  </a:path>
                  <a:path w="1647190" h="472439">
                    <a:moveTo>
                      <a:pt x="0" y="472440"/>
                    </a:moveTo>
                    <a:lnTo>
                      <a:pt x="1646936" y="472440"/>
                    </a:lnTo>
                  </a:path>
                </a:pathLst>
              </a:custGeom>
              <a:grpFill/>
              <a:ln>
                <a:headEnd/>
                <a:tailEnd/>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US" b="1">
                  <a:latin typeface="Californian FB" pitchFamily="18" charset="0"/>
                </a:endParaRPr>
              </a:p>
            </p:txBody>
          </p:sp>
          <p:sp>
            <p:nvSpPr>
              <p:cNvPr id="37910" name="object 26"/>
              <p:cNvSpPr>
                <a:spLocks noChangeArrowheads="1"/>
              </p:cNvSpPr>
              <p:nvPr/>
            </p:nvSpPr>
            <p:spPr bwMode="auto">
              <a:xfrm>
                <a:off x="9317736" y="4786630"/>
                <a:ext cx="1722120" cy="556895"/>
              </a:xfrm>
              <a:custGeom>
                <a:avLst/>
                <a:gdLst>
                  <a:gd name="T0" fmla="*/ 76200 w 1722120"/>
                  <a:gd name="T1" fmla="*/ 480568 h 556895"/>
                  <a:gd name="T2" fmla="*/ 44450 w 1722120"/>
                  <a:gd name="T3" fmla="*/ 480568 h 556895"/>
                  <a:gd name="T4" fmla="*/ 44450 w 1722120"/>
                  <a:gd name="T5" fmla="*/ 2794 h 556895"/>
                  <a:gd name="T6" fmla="*/ 41656 w 1722120"/>
                  <a:gd name="T7" fmla="*/ 0 h 556895"/>
                  <a:gd name="T8" fmla="*/ 34544 w 1722120"/>
                  <a:gd name="T9" fmla="*/ 0 h 556895"/>
                  <a:gd name="T10" fmla="*/ 31750 w 1722120"/>
                  <a:gd name="T11" fmla="*/ 2794 h 556895"/>
                  <a:gd name="T12" fmla="*/ 31750 w 1722120"/>
                  <a:gd name="T13" fmla="*/ 480568 h 556895"/>
                  <a:gd name="T14" fmla="*/ 0 w 1722120"/>
                  <a:gd name="T15" fmla="*/ 480568 h 556895"/>
                  <a:gd name="T16" fmla="*/ 38100 w 1722120"/>
                  <a:gd name="T17" fmla="*/ 556768 h 556895"/>
                  <a:gd name="T18" fmla="*/ 66675 w 1722120"/>
                  <a:gd name="T19" fmla="*/ 499618 h 556895"/>
                  <a:gd name="T20" fmla="*/ 76200 w 1722120"/>
                  <a:gd name="T21" fmla="*/ 480568 h 556895"/>
                  <a:gd name="T22" fmla="*/ 1722120 w 1722120"/>
                  <a:gd name="T23" fmla="*/ 480568 h 556895"/>
                  <a:gd name="T24" fmla="*/ 1690370 w 1722120"/>
                  <a:gd name="T25" fmla="*/ 480568 h 556895"/>
                  <a:gd name="T26" fmla="*/ 1690370 w 1722120"/>
                  <a:gd name="T27" fmla="*/ 2794 h 556895"/>
                  <a:gd name="T28" fmla="*/ 1687576 w 1722120"/>
                  <a:gd name="T29" fmla="*/ 0 h 556895"/>
                  <a:gd name="T30" fmla="*/ 1680464 w 1722120"/>
                  <a:gd name="T31" fmla="*/ 0 h 556895"/>
                  <a:gd name="T32" fmla="*/ 1677670 w 1722120"/>
                  <a:gd name="T33" fmla="*/ 2794 h 556895"/>
                  <a:gd name="T34" fmla="*/ 1677670 w 1722120"/>
                  <a:gd name="T35" fmla="*/ 480568 h 556895"/>
                  <a:gd name="T36" fmla="*/ 1645920 w 1722120"/>
                  <a:gd name="T37" fmla="*/ 480568 h 556895"/>
                  <a:gd name="T38" fmla="*/ 1684020 w 1722120"/>
                  <a:gd name="T39" fmla="*/ 556768 h 556895"/>
                  <a:gd name="T40" fmla="*/ 1712595 w 1722120"/>
                  <a:gd name="T41" fmla="*/ 499618 h 556895"/>
                  <a:gd name="T42" fmla="*/ 1722120 w 1722120"/>
                  <a:gd name="T43" fmla="*/ 480568 h 5568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22120"/>
                  <a:gd name="T67" fmla="*/ 0 h 556895"/>
                  <a:gd name="T68" fmla="*/ 1722120 w 1722120"/>
                  <a:gd name="T69" fmla="*/ 556895 h 5568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22120" h="556895">
                    <a:moveTo>
                      <a:pt x="76200" y="480568"/>
                    </a:moveTo>
                    <a:lnTo>
                      <a:pt x="44450" y="480568"/>
                    </a:lnTo>
                    <a:lnTo>
                      <a:pt x="44450" y="2794"/>
                    </a:lnTo>
                    <a:lnTo>
                      <a:pt x="41656" y="0"/>
                    </a:lnTo>
                    <a:lnTo>
                      <a:pt x="34544" y="0"/>
                    </a:lnTo>
                    <a:lnTo>
                      <a:pt x="31750" y="2794"/>
                    </a:lnTo>
                    <a:lnTo>
                      <a:pt x="31750" y="480568"/>
                    </a:lnTo>
                    <a:lnTo>
                      <a:pt x="0" y="480568"/>
                    </a:lnTo>
                    <a:lnTo>
                      <a:pt x="38100" y="556768"/>
                    </a:lnTo>
                    <a:lnTo>
                      <a:pt x="66675" y="499618"/>
                    </a:lnTo>
                    <a:lnTo>
                      <a:pt x="76200" y="480568"/>
                    </a:lnTo>
                    <a:close/>
                  </a:path>
                  <a:path w="1722120" h="556895">
                    <a:moveTo>
                      <a:pt x="1722120" y="480568"/>
                    </a:moveTo>
                    <a:lnTo>
                      <a:pt x="1690370" y="480568"/>
                    </a:lnTo>
                    <a:lnTo>
                      <a:pt x="1690370" y="2794"/>
                    </a:lnTo>
                    <a:lnTo>
                      <a:pt x="1687576" y="0"/>
                    </a:lnTo>
                    <a:lnTo>
                      <a:pt x="1680464" y="0"/>
                    </a:lnTo>
                    <a:lnTo>
                      <a:pt x="1677670" y="2794"/>
                    </a:lnTo>
                    <a:lnTo>
                      <a:pt x="1677670" y="480568"/>
                    </a:lnTo>
                    <a:lnTo>
                      <a:pt x="1645920" y="480568"/>
                    </a:lnTo>
                    <a:lnTo>
                      <a:pt x="1684020" y="556768"/>
                    </a:lnTo>
                    <a:lnTo>
                      <a:pt x="1712595" y="499618"/>
                    </a:lnTo>
                    <a:lnTo>
                      <a:pt x="1722120" y="480568"/>
                    </a:lnTo>
                    <a:close/>
                  </a:path>
                </a:pathLst>
              </a:custGeom>
              <a:grpFill/>
              <a:ln>
                <a:headEnd/>
                <a:tailEnd/>
              </a:ln>
            </p:spPr>
            <p:style>
              <a:lnRef idx="0">
                <a:schemeClr val="accent5"/>
              </a:lnRef>
              <a:fillRef idx="3">
                <a:schemeClr val="accent5"/>
              </a:fillRef>
              <a:effectRef idx="3">
                <a:schemeClr val="accent5"/>
              </a:effectRef>
              <a:fontRef idx="minor">
                <a:schemeClr val="lt1"/>
              </a:fontRef>
            </p:style>
            <p:txBody>
              <a:bodyPr lIns="0" tIns="0" rIns="0" bIns="0"/>
              <a:lstStyle/>
              <a:p>
                <a:endParaRPr lang="en-US" b="1">
                  <a:latin typeface="Californian FB" pitchFamily="18" charset="0"/>
                </a:endParaRPr>
              </a:p>
            </p:txBody>
          </p:sp>
        </p:grpSp>
        <p:cxnSp>
          <p:nvCxnSpPr>
            <p:cNvPr id="17" name="Straight Connector 16"/>
            <p:cNvCxnSpPr/>
            <p:nvPr/>
          </p:nvCxnSpPr>
          <p:spPr>
            <a:xfrm>
              <a:off x="8040689" y="4792663"/>
              <a:ext cx="1276351" cy="0"/>
            </a:xfrm>
            <a:prstGeom prst="line">
              <a:avLst/>
            </a:prstGeom>
            <a:grpFill/>
            <a:ln/>
          </p:spPr>
          <p:style>
            <a:lnRef idx="2">
              <a:schemeClr val="accent1">
                <a:shade val="50000"/>
              </a:schemeClr>
            </a:lnRef>
            <a:fillRef idx="1">
              <a:schemeClr val="accent1"/>
            </a:fillRef>
            <a:effectRef idx="0">
              <a:schemeClr val="accent1"/>
            </a:effectRef>
            <a:fontRef idx="minor">
              <a:schemeClr val="lt1"/>
            </a:fontRef>
          </p:style>
        </p:cxnSp>
        <p:cxnSp>
          <p:nvCxnSpPr>
            <p:cNvPr id="22" name="Straight Arrow Connector 21"/>
            <p:cNvCxnSpPr/>
            <p:nvPr/>
          </p:nvCxnSpPr>
          <p:spPr>
            <a:xfrm>
              <a:off x="8040688" y="4786313"/>
              <a:ext cx="0" cy="557212"/>
            </a:xfrm>
            <a:prstGeom prst="straightConnector1">
              <a:avLst/>
            </a:prstGeom>
            <a:grpFill/>
            <a:ln>
              <a:tailEnd type="arrow"/>
            </a:ln>
          </p:spPr>
          <p:style>
            <a:lnRef idx="2">
              <a:schemeClr val="accent1">
                <a:shade val="50000"/>
              </a:schemeClr>
            </a:lnRef>
            <a:fillRef idx="1">
              <a:schemeClr val="accent1"/>
            </a:fillRef>
            <a:effectRef idx="0">
              <a:schemeClr val="accent1"/>
            </a:effectRef>
            <a:fontRef idx="minor">
              <a:schemeClr val="lt1"/>
            </a:fontRef>
          </p:style>
        </p:cxnSp>
      </p:grpSp>
      <p:sp>
        <p:nvSpPr>
          <p:cNvPr id="32"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err="1" smtClean="0">
                <a:solidFill>
                  <a:schemeClr val="bg1"/>
                </a:solidFill>
                <a:latin typeface="Californian FB" pitchFamily="18" charset="0"/>
                <a:cs typeface="Trebuchet MS"/>
              </a:rPr>
              <a:t>Utilisation</a:t>
            </a:r>
            <a:r>
              <a:rPr lang="en-US" sz="3200" b="1" u="sng" dirty="0" smtClean="0">
                <a:solidFill>
                  <a:schemeClr val="bg1"/>
                </a:solidFill>
                <a:latin typeface="Californian FB" pitchFamily="18" charset="0"/>
                <a:cs typeface="Trebuchet MS"/>
              </a:rPr>
              <a:t> of ITC for Payment</a:t>
            </a:r>
          </a:p>
        </p:txBody>
      </p:sp>
      <p:sp>
        <p:nvSpPr>
          <p:cNvPr id="12" name="Rectangle 11"/>
          <p:cNvSpPr/>
          <p:nvPr/>
        </p:nvSpPr>
        <p:spPr>
          <a:xfrm>
            <a:off x="11124282" y="5805264"/>
            <a:ext cx="312906" cy="369332"/>
          </a:xfrm>
          <a:prstGeom prst="rect">
            <a:avLst/>
          </a:prstGeom>
        </p:spPr>
        <p:txBody>
          <a:bodyPr wrap="none">
            <a:spAutoFit/>
          </a:bodyPr>
          <a:lstStyle/>
          <a:p>
            <a:fld id="{89315B1E-7F0D-48A7-A5A1-3ABDF427B298}" type="slidenum">
              <a:rPr lang="en-US"/>
              <a:pPr/>
              <a:t>32</a:t>
            </a:fld>
            <a:endParaRPr lang="en-IN" dirty="0"/>
          </a:p>
        </p:txBody>
      </p:sp>
      <p:sp>
        <p:nvSpPr>
          <p:cNvPr id="39"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40"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917" name="Rectangle 2"/>
          <p:cNvSpPr>
            <a:spLocks noChangeArrowheads="1"/>
          </p:cNvSpPr>
          <p:nvPr/>
        </p:nvSpPr>
        <p:spPr bwMode="auto">
          <a:xfrm>
            <a:off x="513381" y="923528"/>
            <a:ext cx="11271251" cy="5170646"/>
          </a:xfrm>
          <a:prstGeom prst="rect">
            <a:avLst/>
          </a:prstGeom>
          <a:noFill/>
          <a:ln w="9525">
            <a:noFill/>
            <a:miter lim="800000"/>
            <a:headEnd/>
            <a:tailEnd/>
          </a:ln>
        </p:spPr>
        <p:txBody>
          <a:bodyPr anchor="ctr">
            <a:spAutoFit/>
          </a:bodyPr>
          <a:lstStyle/>
          <a:p>
            <a:pPr marL="317500" indent="-306388">
              <a:lnSpc>
                <a:spcPct val="150000"/>
              </a:lnSpc>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Awareness to Branches regarding,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checking of GST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invoice in all aspects for which they are making payments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11112">
              <a:lnSpc>
                <a:spcPct val="150000"/>
              </a:lnSpc>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-Maker checker concept while passing entries</a:t>
            </a:r>
          </a:p>
          <a:p>
            <a:pPr marL="11112">
              <a:lnSpc>
                <a:spcPct val="150000"/>
              </a:lnSpc>
              <a:tabLst>
                <a:tab pos="317500" algn="l"/>
                <a:tab pos="319088"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 Checking relevant details on the invoices which are mandatory as per law</a:t>
            </a:r>
          </a:p>
          <a:p>
            <a:pPr marL="317500" indent="-306388" eaLnBrk="0" hangingPunct="0">
              <a:lnSpc>
                <a:spcPct val="150000"/>
              </a:lnSpc>
              <a:buFont typeface="Wingdings" pitchFamily="2" charset="2"/>
              <a:buChar char="v"/>
              <a:tabLst>
                <a:tab pos="317500" algn="l"/>
                <a:tab pos="319088"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Precautions to be taken while creation of vendor id if invoice comes first time / selection of vendor id if already created earlier in system.</a:t>
            </a:r>
          </a:p>
          <a:p>
            <a:pPr marL="11112">
              <a:lnSpc>
                <a:spcPct val="150000"/>
              </a:lnSpc>
              <a:tabLst>
                <a:tab pos="317500" algn="l"/>
                <a:tab pos="319088"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Checking GSTIN’s at regular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intervals ( blacklisted / cancelled )</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1112">
              <a:lnSpc>
                <a:spcPct val="150000"/>
              </a:lnSpc>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 Checking Return filing status of the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Suppliers</a:t>
            </a:r>
          </a:p>
          <a:p>
            <a:pPr marL="317500" indent="-306388" eaLnBrk="0" hangingPunct="0">
              <a:lnSpc>
                <a:spcPct val="150000"/>
              </a:lnSpc>
              <a:buFont typeface="Wingdings" pitchFamily="2" charset="2"/>
              <a:buChar char="v"/>
              <a:tabLst>
                <a:tab pos="317500" algn="l"/>
                <a:tab pos="319088"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Precautions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to be taken by branches while capturing details from invoice while making payments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17500" indent="-306388" eaLnBrk="0" hangingPunct="0">
              <a:lnSpc>
                <a:spcPct val="150000"/>
              </a:lnSpc>
              <a:buFont typeface="Wingdings" pitchFamily="2" charset="2"/>
              <a:buChar char="v"/>
              <a:tabLst>
                <a:tab pos="317500" algn="l"/>
                <a:tab pos="319088"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Some briefing about Reverse Charge Mechanism under GST, services availed by bank where RCM applicable, selection of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correct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BGL for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RCM while making the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payment</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Key Points to be Remembered Pertaining To ITC.</a:t>
            </a:r>
          </a:p>
        </p:txBody>
      </p:sp>
      <p:sp>
        <p:nvSpPr>
          <p:cNvPr id="9" name="Rectangle 8"/>
          <p:cNvSpPr/>
          <p:nvPr/>
        </p:nvSpPr>
        <p:spPr>
          <a:xfrm>
            <a:off x="11064552" y="5756076"/>
            <a:ext cx="312906" cy="369332"/>
          </a:xfrm>
          <a:prstGeom prst="rect">
            <a:avLst/>
          </a:prstGeom>
        </p:spPr>
        <p:txBody>
          <a:bodyPr wrap="none">
            <a:spAutoFit/>
          </a:bodyPr>
          <a:lstStyle/>
          <a:p>
            <a:fld id="{89315B1E-7F0D-48A7-A5A1-3ABDF427B298}" type="slidenum">
              <a:rPr lang="en-US"/>
              <a:pPr/>
              <a:t>33</a:t>
            </a:fld>
            <a:endParaRPr lang="en-IN" dirty="0"/>
          </a:p>
        </p:txBody>
      </p:sp>
      <p:sp>
        <p:nvSpPr>
          <p:cNvPr id="13"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917" name="Rectangle 2"/>
          <p:cNvSpPr>
            <a:spLocks noChangeArrowheads="1"/>
          </p:cNvSpPr>
          <p:nvPr/>
        </p:nvSpPr>
        <p:spPr bwMode="auto">
          <a:xfrm>
            <a:off x="395288" y="1017216"/>
            <a:ext cx="11271251" cy="4131900"/>
          </a:xfrm>
          <a:prstGeom prst="rect">
            <a:avLst/>
          </a:prstGeom>
          <a:noFill/>
          <a:ln w="9525">
            <a:noFill/>
            <a:miter lim="800000"/>
            <a:headEnd/>
            <a:tailEnd/>
          </a:ln>
        </p:spPr>
        <p:txBody>
          <a:bodyPr anchor="ctr">
            <a:spAutoFit/>
          </a:bodyPr>
          <a:lstStyle/>
          <a:p>
            <a:pPr marL="355600" indent="-342900">
              <a:lnSpc>
                <a:spcPts val="2500"/>
              </a:lnSpc>
              <a:spcBef>
                <a:spcPts val="3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Cross charge is for supply of services from one unit to another in terms of common functions undertaken by such Branch or Branches. Thus, it is an allocation of common functions to different branches and it may or may not involve ITC</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55600" indent="-342900">
              <a:lnSpc>
                <a:spcPts val="2500"/>
              </a:lnSpc>
              <a:spcBef>
                <a:spcPts val="3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As per Section 2(61) of the CGST Act “Input Service Distributor” means an oﬃce of the supplier of goods or services  or both  which receives tax invoices issued under section 31 towards the receipt of input services  and issues a prescribed document for the purposes of distributing the credit of central tax,  state tax, integrated tax or union territory tax paid on the said services to a supplier of  taxable goods or services or both having the same Permanent Account Number as that of  the said oﬃce</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355600" indent="-342900">
              <a:lnSpc>
                <a:spcPts val="2500"/>
              </a:lnSpc>
              <a:spcBef>
                <a:spcPts val="300"/>
              </a:spcBef>
              <a:buSzPct val="77000"/>
              <a:buFont typeface="Wingdings" pitchFamily="2" charset="2"/>
              <a:buChar char="v"/>
              <a:tabLst>
                <a:tab pos="354013" algn="l"/>
                <a:tab pos="355600" algn="l"/>
                <a:tab pos="11090275"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55600" indent="-342900">
              <a:lnSpc>
                <a:spcPts val="2500"/>
              </a:lnSpc>
              <a:spcBef>
                <a:spcPts val="3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ISD will be applicable when</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2700">
              <a:lnSpc>
                <a:spcPts val="2500"/>
              </a:lnSpc>
              <a:spcBef>
                <a:spcPts val="300"/>
              </a:spcBef>
              <a:buSzPct val="77000"/>
              <a:tabLst>
                <a:tab pos="354013" algn="l"/>
                <a:tab pos="355600" algn="l"/>
                <a:tab pos="11090275"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Services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are received directly by the respective branch/unit</a:t>
            </a:r>
          </a:p>
          <a:p>
            <a:pPr marL="12700">
              <a:lnSpc>
                <a:spcPts val="2500"/>
              </a:lnSpc>
              <a:spcBef>
                <a:spcPts val="300"/>
              </a:spcBef>
              <a:buSzPct val="77000"/>
              <a:tabLst>
                <a:tab pos="354013" algn="l"/>
                <a:tab pos="355600" algn="l"/>
                <a:tab pos="11090275"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	Tax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invoice is received by </a:t>
            </a:r>
            <a:r>
              <a:rPr lang="en-US" sz="2000" dirty="0" err="1">
                <a:solidFill>
                  <a:schemeClr val="tx2"/>
                </a:solidFill>
                <a:latin typeface="Californian FB" pitchFamily="18" charset="0"/>
                <a:ea typeface="Cambria Math" panose="02040503050406030204" pitchFamily="18" charset="0"/>
                <a:cs typeface="Cambria Math" panose="02040503050406030204" pitchFamily="18" charset="0"/>
              </a:rPr>
              <a:t>centralised</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oﬃce.</a:t>
            </a: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a:solidFill>
                  <a:schemeClr val="bg1"/>
                </a:solidFill>
                <a:latin typeface="Californian FB" pitchFamily="18" charset="0"/>
                <a:cs typeface="Trebuchet MS"/>
              </a:rPr>
              <a:t>Cross Charge and ISD</a:t>
            </a:r>
          </a:p>
        </p:txBody>
      </p:sp>
      <p:sp>
        <p:nvSpPr>
          <p:cNvPr id="2" name="Rectangle 1"/>
          <p:cNvSpPr/>
          <p:nvPr/>
        </p:nvSpPr>
        <p:spPr>
          <a:xfrm>
            <a:off x="11064552" y="5877272"/>
            <a:ext cx="312906" cy="369332"/>
          </a:xfrm>
          <a:prstGeom prst="rect">
            <a:avLst/>
          </a:prstGeom>
        </p:spPr>
        <p:txBody>
          <a:bodyPr wrap="none">
            <a:spAutoFit/>
          </a:bodyPr>
          <a:lstStyle/>
          <a:p>
            <a:fld id="{89315B1E-7F0D-48A7-A5A1-3ABDF427B298}" type="slidenum">
              <a:rPr lang="en-US"/>
              <a:pPr/>
              <a:t>34</a:t>
            </a:fld>
            <a:endParaRPr lang="en-IN" dirty="0"/>
          </a:p>
        </p:txBody>
      </p:sp>
      <p:sp>
        <p:nvSpPr>
          <p:cNvPr id="9"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10"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extLst>
      <p:ext uri="{BB962C8B-B14F-4D97-AF65-F5344CB8AC3E}">
        <p14:creationId xmlns:p14="http://schemas.microsoft.com/office/powerpoint/2010/main" val="4235345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object 8"/>
          <p:cNvSpPr txBox="1">
            <a:spLocks noChangeArrowheads="1"/>
          </p:cNvSpPr>
          <p:nvPr/>
        </p:nvSpPr>
        <p:spPr bwMode="auto">
          <a:xfrm>
            <a:off x="238084" y="857232"/>
            <a:ext cx="11366500" cy="5167440"/>
          </a:xfrm>
          <a:prstGeom prst="rect">
            <a:avLst/>
          </a:prstGeom>
          <a:noFill/>
          <a:ln w="9525">
            <a:noFill/>
            <a:miter lim="800000"/>
            <a:headEnd/>
            <a:tailEnd/>
          </a:ln>
        </p:spPr>
        <p:txBody>
          <a:bodyPr lIns="0" tIns="37465" rIns="0" bIns="0">
            <a:spAutoFit/>
          </a:bodyPr>
          <a:lstStyle/>
          <a:p>
            <a:pPr marL="355600" indent="-342900">
              <a:lnSpc>
                <a:spcPts val="2500"/>
              </a:lnSpc>
              <a:spcBef>
                <a:spcPts val="3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Cross charge-where HO/corporate  oﬃce  provides services to  another unit/branch or  vice versa or from one unit provides services to another unit.</a:t>
            </a:r>
          </a:p>
          <a:p>
            <a:pPr marL="355600" indent="-342900">
              <a:lnSpc>
                <a:spcPts val="2500"/>
              </a:lnSpc>
              <a:spcBef>
                <a:spcPts val="300"/>
              </a:spcBef>
              <a:buSzPct val="77000"/>
              <a:buFont typeface="Wingdings" pitchFamily="2" charset="2"/>
              <a:buChar char="v"/>
              <a:tabLst>
                <a:tab pos="354013" algn="l"/>
                <a:tab pos="355600" algn="l"/>
                <a:tab pos="11090275"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55600" indent="-342900">
              <a:lnSpc>
                <a:spcPts val="2500"/>
              </a:lnSpc>
              <a:spcBef>
                <a:spcPts val="3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Cross charge-where HO/corporate  oﬃce  makes payment on behalf of  another unit/branch or  vice versa pertaining to the services consumed in other states.</a:t>
            </a:r>
          </a:p>
          <a:p>
            <a:pPr marL="355600" indent="-342900">
              <a:lnSpc>
                <a:spcPts val="2513"/>
              </a:lnSpc>
              <a:spcBef>
                <a:spcPts val="1788"/>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Credit to be distributed through ISD where one oﬃce (like HO/Corporate) procures  certain services, common for all/some of its branches.</a:t>
            </a:r>
          </a:p>
          <a:p>
            <a:pPr marL="355600" indent="-342900">
              <a:spcBef>
                <a:spcPts val="1325"/>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GST law provides mechanism to distribute credit through ISD mechanism.</a:t>
            </a:r>
          </a:p>
          <a:p>
            <a:pPr marL="355600" indent="-342900">
              <a:spcBef>
                <a:spcPts val="1400"/>
              </a:spcBef>
              <a:buSzPct val="77000"/>
              <a:buFont typeface="Wingdings" pitchFamily="2" charset="2"/>
              <a:buChar char="v"/>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In case of cross charge issues will be:</a:t>
            </a:r>
          </a:p>
          <a:p>
            <a:pPr marL="635000" lvl="1" indent="-195263">
              <a:spcBef>
                <a:spcPts val="1400"/>
              </a:spcBef>
              <a:buSzPct val="73000"/>
              <a:buFontTx/>
              <a:buAutoNum type="alphaLcParenR"/>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Basis of Cross charge</a:t>
            </a:r>
          </a:p>
          <a:p>
            <a:pPr marL="635000" lvl="1" indent="-195263">
              <a:spcBef>
                <a:spcPts val="1400"/>
              </a:spcBef>
              <a:buSzPct val="73000"/>
              <a:buFontTx/>
              <a:buAutoNum type="alphaLcParenR"/>
              <a:tabLst>
                <a:tab pos="354013" algn="l"/>
                <a:tab pos="355600" algn="l"/>
                <a:tab pos="11090275"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Valuation</a:t>
            </a:r>
          </a:p>
          <a:p>
            <a:pPr marL="635000" lvl="1" indent="-195263">
              <a:spcBef>
                <a:spcPts val="1388"/>
              </a:spcBef>
              <a:buSzPct val="73000"/>
              <a:buFontTx/>
              <a:buAutoNum type="alphaLcParenR"/>
              <a:tabLst>
                <a:tab pos="354013" algn="l"/>
                <a:tab pos="355600" algn="l"/>
                <a:tab pos="11090275" algn="l"/>
              </a:tabLst>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Transactions to be covered for Cross Charge</a:t>
            </a: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6"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Cross Charges </a:t>
            </a:r>
            <a:r>
              <a:rPr lang="en-US" sz="3200" b="1" u="sng" dirty="0" err="1" smtClean="0">
                <a:solidFill>
                  <a:schemeClr val="bg1"/>
                </a:solidFill>
                <a:latin typeface="Californian FB" pitchFamily="18" charset="0"/>
                <a:cs typeface="Trebuchet MS"/>
              </a:rPr>
              <a:t>Vs</a:t>
            </a:r>
            <a:r>
              <a:rPr lang="en-US" sz="3200" b="1" u="sng" dirty="0" smtClean="0">
                <a:solidFill>
                  <a:schemeClr val="bg1"/>
                </a:solidFill>
                <a:latin typeface="Californian FB" pitchFamily="18" charset="0"/>
                <a:cs typeface="Trebuchet MS"/>
              </a:rPr>
              <a:t>  Input Service Distributor (ISD)</a:t>
            </a:r>
          </a:p>
        </p:txBody>
      </p:sp>
      <p:sp>
        <p:nvSpPr>
          <p:cNvPr id="9" name="Rectangle 8"/>
          <p:cNvSpPr/>
          <p:nvPr/>
        </p:nvSpPr>
        <p:spPr>
          <a:xfrm>
            <a:off x="11136560" y="5840006"/>
            <a:ext cx="312906" cy="369332"/>
          </a:xfrm>
          <a:prstGeom prst="rect">
            <a:avLst/>
          </a:prstGeom>
        </p:spPr>
        <p:txBody>
          <a:bodyPr wrap="none">
            <a:spAutoFit/>
          </a:bodyPr>
          <a:lstStyle/>
          <a:p>
            <a:fld id="{89315B1E-7F0D-48A7-A5A1-3ABDF427B298}" type="slidenum">
              <a:rPr lang="en-US"/>
              <a:pPr/>
              <a:t>35</a:t>
            </a:fld>
            <a:endParaRPr lang="en-IN" dirty="0"/>
          </a:p>
        </p:txBody>
      </p:sp>
      <p:sp>
        <p:nvSpPr>
          <p:cNvPr id="13" name="Date Placeholder 5"/>
          <p:cNvSpPr>
            <a:spLocks noGrp="1"/>
          </p:cNvSpPr>
          <p:nvPr>
            <p:ph type="dt" sz="half" idx="10"/>
          </p:nvPr>
        </p:nvSpPr>
        <p:spPr>
          <a:xfrm>
            <a:off x="609600" y="6393135"/>
            <a:ext cx="2803525" cy="276225"/>
          </a:xfrm>
        </p:spPr>
        <p:txBody>
          <a:bodyPr/>
          <a:lstStyle/>
          <a:p>
            <a:pPr algn="l">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object 8"/>
          <p:cNvSpPr txBox="1">
            <a:spLocks noChangeArrowheads="1"/>
          </p:cNvSpPr>
          <p:nvPr/>
        </p:nvSpPr>
        <p:spPr bwMode="auto">
          <a:xfrm>
            <a:off x="250288" y="1268760"/>
            <a:ext cx="11366500" cy="2128147"/>
          </a:xfrm>
          <a:prstGeom prst="rect">
            <a:avLst/>
          </a:prstGeom>
          <a:noFill/>
          <a:ln w="9525">
            <a:noFill/>
            <a:miter lim="800000"/>
            <a:headEnd/>
            <a:tailEnd/>
          </a:ln>
        </p:spPr>
        <p:txBody>
          <a:bodyPr lIns="0" tIns="37465" rIns="0" bIns="0">
            <a:spAutoFit/>
          </a:bodyPr>
          <a:lstStyle/>
          <a:p>
            <a:pPr marL="276225" indent="-265113">
              <a:spcBef>
                <a:spcPts val="100"/>
              </a:spcBef>
              <a:buSzPct val="77000"/>
              <a:buFont typeface="Wingdings" pitchFamily="2" charset="2"/>
              <a:buChar char="v"/>
              <a:tabLst>
                <a:tab pos="276225" algn="l"/>
                <a:tab pos="277813"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Common Services received by the HO and other units and invoice received by  HO – ISD.</a:t>
            </a:r>
          </a:p>
          <a:p>
            <a:pPr marL="276225" indent="-265113">
              <a:spcBef>
                <a:spcPts val="100"/>
              </a:spcBef>
              <a:buSzPct val="77000"/>
              <a:buFont typeface="Wingdings" pitchFamily="2" charset="2"/>
              <a:buChar char="v"/>
              <a:tabLst>
                <a:tab pos="276225" algn="l"/>
                <a:tab pos="277813"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76225" indent="-265113">
              <a:spcBef>
                <a:spcPts val="1400"/>
              </a:spcBef>
              <a:buSzPct val="77000"/>
              <a:buFont typeface="Wingdings" pitchFamily="2" charset="2"/>
              <a:buChar char="v"/>
              <a:tabLst>
                <a:tab pos="276225" algn="l"/>
                <a:tab pos="277813"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Services by Employee/Management like CEO/ CFO to all units – CROSS  CHARGE.</a:t>
            </a:r>
          </a:p>
          <a:p>
            <a:pPr marL="276225" indent="-265113">
              <a:spcBef>
                <a:spcPts val="1400"/>
              </a:spcBef>
              <a:buSzPct val="77000"/>
              <a:buFont typeface="Wingdings" pitchFamily="2" charset="2"/>
              <a:buChar char="v"/>
              <a:tabLst>
                <a:tab pos="276225" algn="l"/>
                <a:tab pos="277813" algn="l"/>
              </a:tabLst>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76225" indent="-265113">
              <a:spcBef>
                <a:spcPts val="1400"/>
              </a:spcBef>
              <a:buSzPct val="77000"/>
              <a:buFont typeface="Wingdings" pitchFamily="2" charset="2"/>
              <a:buChar char="v"/>
              <a:tabLst>
                <a:tab pos="276225" algn="l"/>
                <a:tab pos="277813" algn="l"/>
              </a:tabLst>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Services by one unit to another unit or HO to units – CROSS CHARGE</a:t>
            </a:r>
            <a:r>
              <a:rPr lang="en-US" sz="2000" dirty="0">
                <a:latin typeface="Californian FB" pitchFamily="18" charset="0"/>
                <a:ea typeface="Arial MT"/>
                <a:cs typeface="Arial MT"/>
              </a:rPr>
              <a:t>.</a:t>
            </a:r>
          </a:p>
        </p:txBody>
      </p:sp>
      <p:sp>
        <p:nvSpPr>
          <p:cNvPr id="6"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Cross Charges </a:t>
            </a:r>
            <a:r>
              <a:rPr lang="en-US" sz="3200" b="1" u="sng" dirty="0" err="1" smtClean="0">
                <a:solidFill>
                  <a:schemeClr val="bg1"/>
                </a:solidFill>
                <a:latin typeface="Californian FB" pitchFamily="18" charset="0"/>
                <a:cs typeface="Trebuchet MS"/>
              </a:rPr>
              <a:t>Vs</a:t>
            </a:r>
            <a:r>
              <a:rPr lang="en-US" sz="3200" b="1" u="sng" dirty="0" smtClean="0">
                <a:solidFill>
                  <a:schemeClr val="bg1"/>
                </a:solidFill>
                <a:latin typeface="Californian FB" pitchFamily="18" charset="0"/>
                <a:cs typeface="Trebuchet MS"/>
              </a:rPr>
              <a:t>  Input Service Distributor (ISD)</a:t>
            </a:r>
          </a:p>
        </p:txBody>
      </p:sp>
      <p:sp>
        <p:nvSpPr>
          <p:cNvPr id="2" name="Rectangle 1"/>
          <p:cNvSpPr/>
          <p:nvPr/>
        </p:nvSpPr>
        <p:spPr>
          <a:xfrm>
            <a:off x="11064552" y="5805264"/>
            <a:ext cx="312906" cy="369332"/>
          </a:xfrm>
          <a:prstGeom prst="rect">
            <a:avLst/>
          </a:prstGeom>
        </p:spPr>
        <p:txBody>
          <a:bodyPr wrap="none">
            <a:spAutoFit/>
          </a:bodyPr>
          <a:lstStyle/>
          <a:p>
            <a:fld id="{89315B1E-7F0D-48A7-A5A1-3ABDF427B298}" type="slidenum">
              <a:rPr lang="en-US"/>
              <a:pPr/>
              <a:t>36</a:t>
            </a:fld>
            <a:endParaRPr lang="en-IN" dirty="0"/>
          </a:p>
        </p:txBody>
      </p:sp>
      <p:sp>
        <p:nvSpPr>
          <p:cNvPr id="9" name="Date Placeholder 5"/>
          <p:cNvSpPr>
            <a:spLocks noGrp="1"/>
          </p:cNvSpPr>
          <p:nvPr>
            <p:ph type="dt" sz="half" idx="10"/>
          </p:nvPr>
        </p:nvSpPr>
        <p:spPr>
          <a:xfrm>
            <a:off x="609600" y="6378577"/>
            <a:ext cx="2803525" cy="276225"/>
          </a:xfrm>
        </p:spPr>
        <p:txBody>
          <a:bodyPr/>
          <a:lstStyle/>
          <a:p>
            <a:pPr algn="l">
              <a:defRPr/>
            </a:pPr>
            <a:r>
              <a:rPr lang="en-US" dirty="0" smtClean="0"/>
              <a:t>6/5/2021</a:t>
            </a:r>
            <a:endParaRPr lang="en-US" dirty="0"/>
          </a:p>
        </p:txBody>
      </p:sp>
      <p:sp>
        <p:nvSpPr>
          <p:cNvPr id="10"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extLst>
      <p:ext uri="{BB962C8B-B14F-4D97-AF65-F5344CB8AC3E}">
        <p14:creationId xmlns:p14="http://schemas.microsoft.com/office/powerpoint/2010/main" val="31929583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object 2"/>
          <p:cNvSpPr>
            <a:spLocks noChangeArrowheads="1"/>
          </p:cNvSpPr>
          <p:nvPr/>
        </p:nvSpPr>
        <p:spPr bwMode="auto">
          <a:xfrm>
            <a:off x="9620251" y="3817938"/>
            <a:ext cx="63500" cy="457200"/>
          </a:xfrm>
          <a:custGeom>
            <a:avLst/>
            <a:gdLst>
              <a:gd name="T0" fmla="*/ 62624 w 64134"/>
              <a:gd name="T1" fmla="*/ 0 h 457200"/>
              <a:gd name="T2" fmla="*/ 62624 w 64134"/>
              <a:gd name="T3" fmla="*/ 255143 h 457200"/>
              <a:gd name="T4" fmla="*/ 0 w 64134"/>
              <a:gd name="T5" fmla="*/ 255143 h 457200"/>
              <a:gd name="T6" fmla="*/ 0 w 64134"/>
              <a:gd name="T7" fmla="*/ 456819 h 457200"/>
              <a:gd name="T8" fmla="*/ 0 60000 65536"/>
              <a:gd name="T9" fmla="*/ 0 60000 65536"/>
              <a:gd name="T10" fmla="*/ 0 60000 65536"/>
              <a:gd name="T11" fmla="*/ 0 60000 65536"/>
              <a:gd name="T12" fmla="*/ 0 w 64134"/>
              <a:gd name="T13" fmla="*/ 0 h 457200"/>
              <a:gd name="T14" fmla="*/ 64134 w 64134"/>
              <a:gd name="T15" fmla="*/ 457200 h 457200"/>
            </a:gdLst>
            <a:ahLst/>
            <a:cxnLst>
              <a:cxn ang="T8">
                <a:pos x="T0" y="T1"/>
              </a:cxn>
              <a:cxn ang="T9">
                <a:pos x="T2" y="T3"/>
              </a:cxn>
              <a:cxn ang="T10">
                <a:pos x="T4" y="T5"/>
              </a:cxn>
              <a:cxn ang="T11">
                <a:pos x="T6" y="T7"/>
              </a:cxn>
            </a:cxnLst>
            <a:rect l="T12" t="T13" r="T14" b="T15"/>
            <a:pathLst>
              <a:path w="64134" h="457200">
                <a:moveTo>
                  <a:pt x="63880" y="0"/>
                </a:moveTo>
                <a:lnTo>
                  <a:pt x="63880" y="255143"/>
                </a:lnTo>
                <a:lnTo>
                  <a:pt x="0" y="255143"/>
                </a:lnTo>
                <a:lnTo>
                  <a:pt x="0" y="456819"/>
                </a:lnTo>
              </a:path>
            </a:pathLst>
          </a:custGeom>
          <a:noFill/>
          <a:ln w="10668">
            <a:solidFill>
              <a:schemeClr val="tx2">
                <a:lumMod val="60000"/>
                <a:lumOff val="40000"/>
              </a:schemeClr>
            </a:solidFill>
            <a:miter lim="800000"/>
            <a:headEnd/>
            <a:tailEnd/>
          </a:ln>
        </p:spPr>
        <p:txBody>
          <a:bodyPr lIns="0" tIns="0" rIns="0" bIns="0"/>
          <a:lstStyle/>
          <a:p>
            <a:endParaRPr lang="en-US" sz="2000" b="1">
              <a:latin typeface="Californian FB" pitchFamily="18" charset="0"/>
            </a:endParaRPr>
          </a:p>
        </p:txBody>
      </p:sp>
      <p:sp>
        <p:nvSpPr>
          <p:cNvPr id="41987" name="object 3"/>
          <p:cNvSpPr>
            <a:spLocks noChangeArrowheads="1"/>
          </p:cNvSpPr>
          <p:nvPr/>
        </p:nvSpPr>
        <p:spPr bwMode="auto">
          <a:xfrm>
            <a:off x="5753100" y="1946277"/>
            <a:ext cx="3930651" cy="652463"/>
          </a:xfrm>
          <a:custGeom>
            <a:avLst/>
            <a:gdLst>
              <a:gd name="T0" fmla="*/ 0 w 3930650"/>
              <a:gd name="T1" fmla="*/ 0 h 652144"/>
              <a:gd name="T2" fmla="*/ 0 w 3930650"/>
              <a:gd name="T3" fmla="*/ 450274 h 652144"/>
              <a:gd name="T4" fmla="*/ 3930142 w 3930650"/>
              <a:gd name="T5" fmla="*/ 450274 h 652144"/>
              <a:gd name="T6" fmla="*/ 3930142 w 3930650"/>
              <a:gd name="T7" fmla="*/ 652275 h 652144"/>
              <a:gd name="T8" fmla="*/ 0 w 3930650"/>
              <a:gd name="T9" fmla="*/ 0 h 652144"/>
              <a:gd name="T10" fmla="*/ 0 w 3930650"/>
              <a:gd name="T11" fmla="*/ 450274 h 652144"/>
              <a:gd name="T12" fmla="*/ 127635 w 3930650"/>
              <a:gd name="T13" fmla="*/ 450274 h 652144"/>
              <a:gd name="T14" fmla="*/ 127635 w 3930650"/>
              <a:gd name="T15" fmla="*/ 652275 h 652144"/>
              <a:gd name="T16" fmla="*/ 0 60000 65536"/>
              <a:gd name="T17" fmla="*/ 0 60000 65536"/>
              <a:gd name="T18" fmla="*/ 0 60000 65536"/>
              <a:gd name="T19" fmla="*/ 0 60000 65536"/>
              <a:gd name="T20" fmla="*/ 0 60000 65536"/>
              <a:gd name="T21" fmla="*/ 0 60000 65536"/>
              <a:gd name="T22" fmla="*/ 0 60000 65536"/>
              <a:gd name="T23" fmla="*/ 0 60000 65536"/>
              <a:gd name="T24" fmla="*/ 0 w 3930650"/>
              <a:gd name="T25" fmla="*/ 0 h 652144"/>
              <a:gd name="T26" fmla="*/ 3930650 w 3930650"/>
              <a:gd name="T27" fmla="*/ 652144 h 652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30650" h="652144">
                <a:moveTo>
                  <a:pt x="0" y="0"/>
                </a:moveTo>
                <a:lnTo>
                  <a:pt x="0" y="449834"/>
                </a:lnTo>
                <a:lnTo>
                  <a:pt x="3930141" y="449834"/>
                </a:lnTo>
                <a:lnTo>
                  <a:pt x="3930141" y="651637"/>
                </a:lnTo>
              </a:path>
              <a:path w="3930650" h="652144">
                <a:moveTo>
                  <a:pt x="0" y="0"/>
                </a:moveTo>
                <a:lnTo>
                  <a:pt x="0" y="449834"/>
                </a:lnTo>
                <a:lnTo>
                  <a:pt x="127635" y="449834"/>
                </a:lnTo>
                <a:lnTo>
                  <a:pt x="127635" y="651637"/>
                </a:lnTo>
              </a:path>
            </a:pathLst>
          </a:custGeom>
          <a:noFill/>
          <a:ln w="10668">
            <a:solidFill>
              <a:schemeClr val="tx2">
                <a:lumMod val="60000"/>
                <a:lumOff val="40000"/>
              </a:schemeClr>
            </a:solidFill>
            <a:miter lim="800000"/>
            <a:headEnd/>
            <a:tailEnd/>
          </a:ln>
        </p:spPr>
        <p:txBody>
          <a:bodyPr lIns="0" tIns="0" rIns="0" bIns="0"/>
          <a:lstStyle/>
          <a:p>
            <a:endParaRPr lang="en-US" sz="2000" b="1">
              <a:latin typeface="Californian FB" pitchFamily="18" charset="0"/>
            </a:endParaRPr>
          </a:p>
        </p:txBody>
      </p:sp>
      <p:sp>
        <p:nvSpPr>
          <p:cNvPr id="41988" name="object 4"/>
          <p:cNvSpPr>
            <a:spLocks noChangeArrowheads="1"/>
          </p:cNvSpPr>
          <p:nvPr/>
        </p:nvSpPr>
        <p:spPr bwMode="auto">
          <a:xfrm>
            <a:off x="1503363" y="3883025"/>
            <a:ext cx="0" cy="647700"/>
          </a:xfrm>
          <a:custGeom>
            <a:avLst/>
            <a:gdLst>
              <a:gd name="T0" fmla="*/ 0 h 646429"/>
              <a:gd name="T1" fmla="*/ 648846 h 646429"/>
              <a:gd name="T2" fmla="*/ 0 60000 65536"/>
              <a:gd name="T3" fmla="*/ 0 60000 65536"/>
              <a:gd name="T4" fmla="*/ 0 h 646429"/>
              <a:gd name="T5" fmla="*/ 646429 h 646429"/>
            </a:gdLst>
            <a:ahLst/>
            <a:cxnLst>
              <a:cxn ang="T2">
                <a:pos x="0" y="T0"/>
              </a:cxn>
              <a:cxn ang="T3">
                <a:pos x="0" y="T1"/>
              </a:cxn>
            </a:cxnLst>
            <a:rect l="0" t="T4" r="0" b="T5"/>
            <a:pathLst>
              <a:path h="646429">
                <a:moveTo>
                  <a:pt x="0" y="0"/>
                </a:moveTo>
                <a:lnTo>
                  <a:pt x="0" y="646302"/>
                </a:lnTo>
              </a:path>
            </a:pathLst>
          </a:custGeom>
          <a:noFill/>
          <a:ln w="13716">
            <a:solidFill>
              <a:srgbClr val="92B6D2"/>
            </a:solidFill>
            <a:miter lim="800000"/>
            <a:headEnd/>
            <a:tailEnd/>
          </a:ln>
        </p:spPr>
        <p:txBody>
          <a:bodyPr lIns="0" tIns="0" rIns="0" bIns="0"/>
          <a:lstStyle/>
          <a:p>
            <a:endParaRPr lang="en-US" sz="2000" b="1">
              <a:latin typeface="Californian FB" pitchFamily="18" charset="0"/>
            </a:endParaRPr>
          </a:p>
        </p:txBody>
      </p:sp>
      <p:grpSp>
        <p:nvGrpSpPr>
          <p:cNvPr id="41989" name="object 5"/>
          <p:cNvGrpSpPr>
            <a:grpSpLocks/>
          </p:cNvGrpSpPr>
          <p:nvPr/>
        </p:nvGrpSpPr>
        <p:grpSpPr bwMode="auto">
          <a:xfrm>
            <a:off x="1502419" y="441964"/>
            <a:ext cx="6231511" cy="2156648"/>
            <a:chOff x="1506473" y="442722"/>
            <a:chExt cx="6232778" cy="2156332"/>
          </a:xfrm>
        </p:grpSpPr>
        <p:sp>
          <p:nvSpPr>
            <p:cNvPr id="42027" name="object 6"/>
            <p:cNvSpPr>
              <a:spLocks noChangeArrowheads="1"/>
            </p:cNvSpPr>
            <p:nvPr/>
          </p:nvSpPr>
          <p:spPr bwMode="auto">
            <a:xfrm>
              <a:off x="1506473" y="1946909"/>
              <a:ext cx="4246880" cy="652145"/>
            </a:xfrm>
            <a:custGeom>
              <a:avLst/>
              <a:gdLst>
                <a:gd name="T0" fmla="*/ 4246880 w 4246880"/>
                <a:gd name="T1" fmla="*/ 0 h 652144"/>
                <a:gd name="T2" fmla="*/ 4246880 w 4246880"/>
                <a:gd name="T3" fmla="*/ 449836 h 652144"/>
                <a:gd name="T4" fmla="*/ 0 w 4246880"/>
                <a:gd name="T5" fmla="*/ 449836 h 652144"/>
                <a:gd name="T6" fmla="*/ 0 w 4246880"/>
                <a:gd name="T7" fmla="*/ 651639 h 652144"/>
                <a:gd name="T8" fmla="*/ 0 60000 65536"/>
                <a:gd name="T9" fmla="*/ 0 60000 65536"/>
                <a:gd name="T10" fmla="*/ 0 60000 65536"/>
                <a:gd name="T11" fmla="*/ 0 60000 65536"/>
                <a:gd name="T12" fmla="*/ 0 w 4246880"/>
                <a:gd name="T13" fmla="*/ 0 h 652144"/>
                <a:gd name="T14" fmla="*/ 4246880 w 4246880"/>
                <a:gd name="T15" fmla="*/ 652144 h 652144"/>
              </a:gdLst>
              <a:ahLst/>
              <a:cxnLst>
                <a:cxn ang="T8">
                  <a:pos x="T0" y="T1"/>
                </a:cxn>
                <a:cxn ang="T9">
                  <a:pos x="T2" y="T3"/>
                </a:cxn>
                <a:cxn ang="T10">
                  <a:pos x="T4" y="T5"/>
                </a:cxn>
                <a:cxn ang="T11">
                  <a:pos x="T6" y="T7"/>
                </a:cxn>
              </a:cxnLst>
              <a:rect l="T12" t="T13" r="T14" b="T15"/>
              <a:pathLst>
                <a:path w="4246880" h="652144">
                  <a:moveTo>
                    <a:pt x="4246880" y="0"/>
                  </a:moveTo>
                  <a:lnTo>
                    <a:pt x="4246880" y="449834"/>
                  </a:lnTo>
                  <a:lnTo>
                    <a:pt x="0" y="449834"/>
                  </a:lnTo>
                  <a:lnTo>
                    <a:pt x="0" y="651637"/>
                  </a:lnTo>
                </a:path>
              </a:pathLst>
            </a:custGeom>
            <a:noFill/>
            <a:ln w="10667">
              <a:solidFill>
                <a:schemeClr val="tx2">
                  <a:lumMod val="60000"/>
                  <a:lumOff val="40000"/>
                </a:schemeClr>
              </a:solidFill>
              <a:miter lim="800000"/>
              <a:headEnd/>
              <a:tailEnd/>
            </a:ln>
          </p:spPr>
          <p:txBody>
            <a:bodyPr lIns="0" tIns="0" rIns="0" bIns="0"/>
            <a:lstStyle/>
            <a:p>
              <a:endParaRPr lang="en-US" sz="2000" b="1">
                <a:latin typeface="Californian FB" pitchFamily="18" charset="0"/>
              </a:endParaRPr>
            </a:p>
          </p:txBody>
        </p:sp>
        <p:sp>
          <p:nvSpPr>
            <p:cNvPr id="42028" name="object 7"/>
            <p:cNvSpPr>
              <a:spLocks noChangeArrowheads="1"/>
            </p:cNvSpPr>
            <p:nvPr/>
          </p:nvSpPr>
          <p:spPr bwMode="auto">
            <a:xfrm>
              <a:off x="4041984" y="495185"/>
              <a:ext cx="3488054" cy="1505584"/>
            </a:xfrm>
            <a:custGeom>
              <a:avLst/>
              <a:gdLst>
                <a:gd name="T0" fmla="*/ 3337432 w 3488054"/>
                <a:gd name="T1" fmla="*/ 0 h 1505585"/>
                <a:gd name="T2" fmla="*/ 150367 w 3488054"/>
                <a:gd name="T3" fmla="*/ 0 h 1505585"/>
                <a:gd name="T4" fmla="*/ 102869 w 3488054"/>
                <a:gd name="T5" fmla="*/ 7619 h 1505585"/>
                <a:gd name="T6" fmla="*/ 61594 w 3488054"/>
                <a:gd name="T7" fmla="*/ 29082 h 1505585"/>
                <a:gd name="T8" fmla="*/ 29082 w 3488054"/>
                <a:gd name="T9" fmla="*/ 61594 h 1505585"/>
                <a:gd name="T10" fmla="*/ 7619 w 3488054"/>
                <a:gd name="T11" fmla="*/ 102997 h 1505585"/>
                <a:gd name="T12" fmla="*/ 0 w 3488054"/>
                <a:gd name="T13" fmla="*/ 150494 h 1505585"/>
                <a:gd name="T14" fmla="*/ 0 w 3488054"/>
                <a:gd name="T15" fmla="*/ 1354581 h 1505585"/>
                <a:gd name="T16" fmla="*/ 7619 w 3488054"/>
                <a:gd name="T17" fmla="*/ 1402206 h 1505585"/>
                <a:gd name="T18" fmla="*/ 29082 w 3488054"/>
                <a:gd name="T19" fmla="*/ 1443481 h 1505585"/>
                <a:gd name="T20" fmla="*/ 61594 w 3488054"/>
                <a:gd name="T21" fmla="*/ 1476120 h 1505585"/>
                <a:gd name="T22" fmla="*/ 102869 w 3488054"/>
                <a:gd name="T23" fmla="*/ 1497456 h 1505585"/>
                <a:gd name="T24" fmla="*/ 150367 w 3488054"/>
                <a:gd name="T25" fmla="*/ 1505077 h 1505585"/>
                <a:gd name="T26" fmla="*/ 3337432 w 3488054"/>
                <a:gd name="T27" fmla="*/ 1505077 h 1505585"/>
                <a:gd name="T28" fmla="*/ 3384930 w 3488054"/>
                <a:gd name="T29" fmla="*/ 1497456 h 1505585"/>
                <a:gd name="T30" fmla="*/ 3426205 w 3488054"/>
                <a:gd name="T31" fmla="*/ 1476120 h 1505585"/>
                <a:gd name="T32" fmla="*/ 3458718 w 3488054"/>
                <a:gd name="T33" fmla="*/ 1443481 h 1505585"/>
                <a:gd name="T34" fmla="*/ 3480180 w 3488054"/>
                <a:gd name="T35" fmla="*/ 1402206 h 1505585"/>
                <a:gd name="T36" fmla="*/ 3487801 w 3488054"/>
                <a:gd name="T37" fmla="*/ 1354581 h 1505585"/>
                <a:gd name="T38" fmla="*/ 3487801 w 3488054"/>
                <a:gd name="T39" fmla="*/ 150494 h 1505585"/>
                <a:gd name="T40" fmla="*/ 3480180 w 3488054"/>
                <a:gd name="T41" fmla="*/ 102997 h 1505585"/>
                <a:gd name="T42" fmla="*/ 3458718 w 3488054"/>
                <a:gd name="T43" fmla="*/ 61594 h 1505585"/>
                <a:gd name="T44" fmla="*/ 3426205 w 3488054"/>
                <a:gd name="T45" fmla="*/ 29082 h 1505585"/>
                <a:gd name="T46" fmla="*/ 3384930 w 3488054"/>
                <a:gd name="T47" fmla="*/ 7619 h 1505585"/>
                <a:gd name="T48" fmla="*/ 3337432 w 3488054"/>
                <a:gd name="T49" fmla="*/ 0 h 150558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488054"/>
                <a:gd name="T76" fmla="*/ 0 h 1505585"/>
                <a:gd name="T77" fmla="*/ 3488054 w 3488054"/>
                <a:gd name="T78" fmla="*/ 1505585 h 150558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488054" h="1505585">
                  <a:moveTo>
                    <a:pt x="3337432" y="0"/>
                  </a:moveTo>
                  <a:lnTo>
                    <a:pt x="150367" y="0"/>
                  </a:lnTo>
                  <a:lnTo>
                    <a:pt x="102869" y="7619"/>
                  </a:lnTo>
                  <a:lnTo>
                    <a:pt x="61594" y="29082"/>
                  </a:lnTo>
                  <a:lnTo>
                    <a:pt x="29082" y="61594"/>
                  </a:lnTo>
                  <a:lnTo>
                    <a:pt x="7619" y="102997"/>
                  </a:lnTo>
                  <a:lnTo>
                    <a:pt x="0" y="150494"/>
                  </a:lnTo>
                  <a:lnTo>
                    <a:pt x="0" y="1354581"/>
                  </a:lnTo>
                  <a:lnTo>
                    <a:pt x="7619" y="1402206"/>
                  </a:lnTo>
                  <a:lnTo>
                    <a:pt x="29082" y="1443481"/>
                  </a:lnTo>
                  <a:lnTo>
                    <a:pt x="61594" y="1476120"/>
                  </a:lnTo>
                  <a:lnTo>
                    <a:pt x="102869" y="1497456"/>
                  </a:lnTo>
                  <a:lnTo>
                    <a:pt x="150367" y="1505077"/>
                  </a:lnTo>
                  <a:lnTo>
                    <a:pt x="3337432" y="1505077"/>
                  </a:lnTo>
                  <a:lnTo>
                    <a:pt x="3384930" y="1497456"/>
                  </a:lnTo>
                  <a:lnTo>
                    <a:pt x="3426205" y="1476120"/>
                  </a:lnTo>
                  <a:lnTo>
                    <a:pt x="3458718" y="1443481"/>
                  </a:lnTo>
                  <a:lnTo>
                    <a:pt x="3480180" y="1402206"/>
                  </a:lnTo>
                  <a:lnTo>
                    <a:pt x="3487801" y="1354581"/>
                  </a:lnTo>
                  <a:lnTo>
                    <a:pt x="3487801" y="150494"/>
                  </a:lnTo>
                  <a:lnTo>
                    <a:pt x="3480180" y="102997"/>
                  </a:lnTo>
                  <a:lnTo>
                    <a:pt x="3458718" y="61594"/>
                  </a:lnTo>
                  <a:lnTo>
                    <a:pt x="3426205" y="29082"/>
                  </a:lnTo>
                  <a:lnTo>
                    <a:pt x="3384930" y="7619"/>
                  </a:lnTo>
                  <a:lnTo>
                    <a:pt x="3337432" y="0"/>
                  </a:lnTo>
                  <a:close/>
                </a:path>
              </a:pathLst>
            </a:custGeom>
            <a:ln>
              <a:solidFill>
                <a:schemeClr val="tx2">
                  <a:lumMod val="60000"/>
                  <a:lumOff val="40000"/>
                </a:schemeClr>
              </a:solidFill>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29" name="object 8"/>
            <p:cNvSpPr>
              <a:spLocks noChangeArrowheads="1"/>
            </p:cNvSpPr>
            <p:nvPr/>
          </p:nvSpPr>
          <p:spPr bwMode="auto">
            <a:xfrm>
              <a:off x="4008881" y="442722"/>
              <a:ext cx="3488054" cy="1505585"/>
            </a:xfrm>
            <a:custGeom>
              <a:avLst/>
              <a:gdLst>
                <a:gd name="T0" fmla="*/ 0 w 3488054"/>
                <a:gd name="T1" fmla="*/ 150494 h 1505585"/>
                <a:gd name="T2" fmla="*/ 7619 w 3488054"/>
                <a:gd name="T3" fmla="*/ 102997 h 1505585"/>
                <a:gd name="T4" fmla="*/ 29082 w 3488054"/>
                <a:gd name="T5" fmla="*/ 61594 h 1505585"/>
                <a:gd name="T6" fmla="*/ 61594 w 3488054"/>
                <a:gd name="T7" fmla="*/ 29082 h 1505585"/>
                <a:gd name="T8" fmla="*/ 102869 w 3488054"/>
                <a:gd name="T9" fmla="*/ 7619 h 1505585"/>
                <a:gd name="T10" fmla="*/ 150367 w 3488054"/>
                <a:gd name="T11" fmla="*/ 0 h 1505585"/>
                <a:gd name="T12" fmla="*/ 3337433 w 3488054"/>
                <a:gd name="T13" fmla="*/ 0 h 1505585"/>
                <a:gd name="T14" fmla="*/ 3384931 w 3488054"/>
                <a:gd name="T15" fmla="*/ 7619 h 1505585"/>
                <a:gd name="T16" fmla="*/ 3426206 w 3488054"/>
                <a:gd name="T17" fmla="*/ 29082 h 1505585"/>
                <a:gd name="T18" fmla="*/ 3458717 w 3488054"/>
                <a:gd name="T19" fmla="*/ 61594 h 1505585"/>
                <a:gd name="T20" fmla="*/ 3480181 w 3488054"/>
                <a:gd name="T21" fmla="*/ 102997 h 1505585"/>
                <a:gd name="T22" fmla="*/ 3487800 w 3488054"/>
                <a:gd name="T23" fmla="*/ 150494 h 1505585"/>
                <a:gd name="T24" fmla="*/ 3487800 w 3488054"/>
                <a:gd name="T25" fmla="*/ 1354581 h 1505585"/>
                <a:gd name="T26" fmla="*/ 3480181 w 3488054"/>
                <a:gd name="T27" fmla="*/ 1402206 h 1505585"/>
                <a:gd name="T28" fmla="*/ 3458717 w 3488054"/>
                <a:gd name="T29" fmla="*/ 1443481 h 1505585"/>
                <a:gd name="T30" fmla="*/ 3426206 w 3488054"/>
                <a:gd name="T31" fmla="*/ 1476120 h 1505585"/>
                <a:gd name="T32" fmla="*/ 3384931 w 3488054"/>
                <a:gd name="T33" fmla="*/ 1497456 h 1505585"/>
                <a:gd name="T34" fmla="*/ 3337433 w 3488054"/>
                <a:gd name="T35" fmla="*/ 1505077 h 1505585"/>
                <a:gd name="T36" fmla="*/ 150367 w 3488054"/>
                <a:gd name="T37" fmla="*/ 1505077 h 1505585"/>
                <a:gd name="T38" fmla="*/ 102869 w 3488054"/>
                <a:gd name="T39" fmla="*/ 1497456 h 1505585"/>
                <a:gd name="T40" fmla="*/ 61594 w 3488054"/>
                <a:gd name="T41" fmla="*/ 1476120 h 1505585"/>
                <a:gd name="T42" fmla="*/ 29082 w 3488054"/>
                <a:gd name="T43" fmla="*/ 1443481 h 1505585"/>
                <a:gd name="T44" fmla="*/ 7619 w 3488054"/>
                <a:gd name="T45" fmla="*/ 1402206 h 1505585"/>
                <a:gd name="T46" fmla="*/ 0 w 3488054"/>
                <a:gd name="T47" fmla="*/ 1354581 h 1505585"/>
                <a:gd name="T48" fmla="*/ 0 w 3488054"/>
                <a:gd name="T49" fmla="*/ 150494 h 150558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488054"/>
                <a:gd name="T76" fmla="*/ 0 h 1505585"/>
                <a:gd name="T77" fmla="*/ 3488054 w 3488054"/>
                <a:gd name="T78" fmla="*/ 1505585 h 150558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488054" h="1505585">
                  <a:moveTo>
                    <a:pt x="0" y="150494"/>
                  </a:moveTo>
                  <a:lnTo>
                    <a:pt x="7619" y="102997"/>
                  </a:lnTo>
                  <a:lnTo>
                    <a:pt x="29082" y="61594"/>
                  </a:lnTo>
                  <a:lnTo>
                    <a:pt x="61594" y="29082"/>
                  </a:lnTo>
                  <a:lnTo>
                    <a:pt x="102869" y="7619"/>
                  </a:lnTo>
                  <a:lnTo>
                    <a:pt x="150367" y="0"/>
                  </a:lnTo>
                  <a:lnTo>
                    <a:pt x="3337433" y="0"/>
                  </a:lnTo>
                  <a:lnTo>
                    <a:pt x="3384931" y="7619"/>
                  </a:lnTo>
                  <a:lnTo>
                    <a:pt x="3426206" y="29082"/>
                  </a:lnTo>
                  <a:lnTo>
                    <a:pt x="3458717" y="61594"/>
                  </a:lnTo>
                  <a:lnTo>
                    <a:pt x="3480181" y="102997"/>
                  </a:lnTo>
                  <a:lnTo>
                    <a:pt x="3487800" y="150494"/>
                  </a:lnTo>
                  <a:lnTo>
                    <a:pt x="3487800" y="1354581"/>
                  </a:lnTo>
                  <a:lnTo>
                    <a:pt x="3480181" y="1402206"/>
                  </a:lnTo>
                  <a:lnTo>
                    <a:pt x="3458717" y="1443481"/>
                  </a:lnTo>
                  <a:lnTo>
                    <a:pt x="3426206" y="1476120"/>
                  </a:lnTo>
                  <a:lnTo>
                    <a:pt x="3384931" y="1497456"/>
                  </a:lnTo>
                  <a:lnTo>
                    <a:pt x="3337433" y="1505077"/>
                  </a:lnTo>
                  <a:lnTo>
                    <a:pt x="150367" y="1505077"/>
                  </a:lnTo>
                  <a:lnTo>
                    <a:pt x="102869" y="1497456"/>
                  </a:lnTo>
                  <a:lnTo>
                    <a:pt x="61594" y="1476120"/>
                  </a:lnTo>
                  <a:lnTo>
                    <a:pt x="29082" y="1443481"/>
                  </a:lnTo>
                  <a:lnTo>
                    <a:pt x="7619" y="1402206"/>
                  </a:lnTo>
                  <a:lnTo>
                    <a:pt x="0" y="1354581"/>
                  </a:lnTo>
                  <a:lnTo>
                    <a:pt x="0" y="150494"/>
                  </a:lnTo>
                  <a:close/>
                </a:path>
              </a:pathLst>
            </a:custGeom>
            <a:ln>
              <a:solidFill>
                <a:schemeClr val="tx2">
                  <a:lumMod val="60000"/>
                  <a:lumOff val="40000"/>
                </a:schemeClr>
              </a:solidFill>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30" name="object 9"/>
            <p:cNvSpPr>
              <a:spLocks noChangeArrowheads="1"/>
            </p:cNvSpPr>
            <p:nvPr/>
          </p:nvSpPr>
          <p:spPr bwMode="auto">
            <a:xfrm>
              <a:off x="4250436" y="672084"/>
              <a:ext cx="3488054" cy="1503680"/>
            </a:xfrm>
            <a:custGeom>
              <a:avLst/>
              <a:gdLst>
                <a:gd name="T0" fmla="*/ 3337433 w 3488054"/>
                <a:gd name="T1" fmla="*/ 0 h 1503680"/>
                <a:gd name="T2" fmla="*/ 150367 w 3488054"/>
                <a:gd name="T3" fmla="*/ 0 h 1503680"/>
                <a:gd name="T4" fmla="*/ 102869 w 3488054"/>
                <a:gd name="T5" fmla="*/ 7619 h 1503680"/>
                <a:gd name="T6" fmla="*/ 61594 w 3488054"/>
                <a:gd name="T7" fmla="*/ 28955 h 1503680"/>
                <a:gd name="T8" fmla="*/ 29083 w 3488054"/>
                <a:gd name="T9" fmla="*/ 61594 h 1503680"/>
                <a:gd name="T10" fmla="*/ 7619 w 3488054"/>
                <a:gd name="T11" fmla="*/ 102869 h 1503680"/>
                <a:gd name="T12" fmla="*/ 0 w 3488054"/>
                <a:gd name="T13" fmla="*/ 150367 h 1503680"/>
                <a:gd name="T14" fmla="*/ 0 w 3488054"/>
                <a:gd name="T15" fmla="*/ 1353185 h 1503680"/>
                <a:gd name="T16" fmla="*/ 7619 w 3488054"/>
                <a:gd name="T17" fmla="*/ 1400810 h 1503680"/>
                <a:gd name="T18" fmla="*/ 29083 w 3488054"/>
                <a:gd name="T19" fmla="*/ 1442085 h 1503680"/>
                <a:gd name="T20" fmla="*/ 61594 w 3488054"/>
                <a:gd name="T21" fmla="*/ 1474596 h 1503680"/>
                <a:gd name="T22" fmla="*/ 102869 w 3488054"/>
                <a:gd name="T23" fmla="*/ 1495932 h 1503680"/>
                <a:gd name="T24" fmla="*/ 150367 w 3488054"/>
                <a:gd name="T25" fmla="*/ 1503552 h 1503680"/>
                <a:gd name="T26" fmla="*/ 3337433 w 3488054"/>
                <a:gd name="T27" fmla="*/ 1503552 h 1503680"/>
                <a:gd name="T28" fmla="*/ 3384931 w 3488054"/>
                <a:gd name="T29" fmla="*/ 1495932 h 1503680"/>
                <a:gd name="T30" fmla="*/ 3426206 w 3488054"/>
                <a:gd name="T31" fmla="*/ 1474596 h 1503680"/>
                <a:gd name="T32" fmla="*/ 3458717 w 3488054"/>
                <a:gd name="T33" fmla="*/ 1442085 h 1503680"/>
                <a:gd name="T34" fmla="*/ 3480181 w 3488054"/>
                <a:gd name="T35" fmla="*/ 1400810 h 1503680"/>
                <a:gd name="T36" fmla="*/ 3487800 w 3488054"/>
                <a:gd name="T37" fmla="*/ 1353185 h 1503680"/>
                <a:gd name="T38" fmla="*/ 3487800 w 3488054"/>
                <a:gd name="T39" fmla="*/ 150367 h 1503680"/>
                <a:gd name="T40" fmla="*/ 3480181 w 3488054"/>
                <a:gd name="T41" fmla="*/ 102869 h 1503680"/>
                <a:gd name="T42" fmla="*/ 3458717 w 3488054"/>
                <a:gd name="T43" fmla="*/ 61594 h 1503680"/>
                <a:gd name="T44" fmla="*/ 3426206 w 3488054"/>
                <a:gd name="T45" fmla="*/ 28955 h 1503680"/>
                <a:gd name="T46" fmla="*/ 3384931 w 3488054"/>
                <a:gd name="T47" fmla="*/ 7619 h 1503680"/>
                <a:gd name="T48" fmla="*/ 3337433 w 3488054"/>
                <a:gd name="T49" fmla="*/ 0 h 1503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488054"/>
                <a:gd name="T76" fmla="*/ 0 h 1503680"/>
                <a:gd name="T77" fmla="*/ 3488054 w 3488054"/>
                <a:gd name="T78" fmla="*/ 1503680 h 15036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488054" h="1503680">
                  <a:moveTo>
                    <a:pt x="3337433" y="0"/>
                  </a:moveTo>
                  <a:lnTo>
                    <a:pt x="150367" y="0"/>
                  </a:lnTo>
                  <a:lnTo>
                    <a:pt x="102869" y="7619"/>
                  </a:lnTo>
                  <a:lnTo>
                    <a:pt x="61594" y="28955"/>
                  </a:lnTo>
                  <a:lnTo>
                    <a:pt x="29083" y="61594"/>
                  </a:lnTo>
                  <a:lnTo>
                    <a:pt x="7619" y="102869"/>
                  </a:lnTo>
                  <a:lnTo>
                    <a:pt x="0" y="150367"/>
                  </a:lnTo>
                  <a:lnTo>
                    <a:pt x="0" y="1353185"/>
                  </a:lnTo>
                  <a:lnTo>
                    <a:pt x="7619" y="1400810"/>
                  </a:lnTo>
                  <a:lnTo>
                    <a:pt x="29083" y="1442085"/>
                  </a:lnTo>
                  <a:lnTo>
                    <a:pt x="61594" y="1474596"/>
                  </a:lnTo>
                  <a:lnTo>
                    <a:pt x="102869" y="1495932"/>
                  </a:lnTo>
                  <a:lnTo>
                    <a:pt x="150367" y="1503552"/>
                  </a:lnTo>
                  <a:lnTo>
                    <a:pt x="3337433" y="1503552"/>
                  </a:lnTo>
                  <a:lnTo>
                    <a:pt x="3384931" y="1495932"/>
                  </a:lnTo>
                  <a:lnTo>
                    <a:pt x="3426206" y="1474596"/>
                  </a:lnTo>
                  <a:lnTo>
                    <a:pt x="3458717" y="1442085"/>
                  </a:lnTo>
                  <a:lnTo>
                    <a:pt x="3480181" y="1400810"/>
                  </a:lnTo>
                  <a:lnTo>
                    <a:pt x="3487800" y="1353185"/>
                  </a:lnTo>
                  <a:lnTo>
                    <a:pt x="3487800" y="150367"/>
                  </a:lnTo>
                  <a:lnTo>
                    <a:pt x="3480181" y="102869"/>
                  </a:lnTo>
                  <a:lnTo>
                    <a:pt x="3458717" y="61594"/>
                  </a:lnTo>
                  <a:lnTo>
                    <a:pt x="3426206" y="28955"/>
                  </a:lnTo>
                  <a:lnTo>
                    <a:pt x="3384931" y="7619"/>
                  </a:lnTo>
                  <a:lnTo>
                    <a:pt x="3337433" y="0"/>
                  </a:lnTo>
                  <a:close/>
                </a:path>
              </a:pathLst>
            </a:custGeom>
            <a:ln>
              <a:solidFill>
                <a:schemeClr val="tx2">
                  <a:lumMod val="60000"/>
                  <a:lumOff val="40000"/>
                </a:schemeClr>
              </a:solidFill>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sz="2000" b="1">
                <a:latin typeface="Californian FB" pitchFamily="18" charset="0"/>
              </a:endParaRPr>
            </a:p>
          </p:txBody>
        </p:sp>
        <p:sp>
          <p:nvSpPr>
            <p:cNvPr id="42031" name="object 10"/>
            <p:cNvSpPr>
              <a:spLocks noChangeArrowheads="1"/>
            </p:cNvSpPr>
            <p:nvPr/>
          </p:nvSpPr>
          <p:spPr bwMode="auto">
            <a:xfrm>
              <a:off x="4251197" y="672846"/>
              <a:ext cx="3488054" cy="1503680"/>
            </a:xfrm>
            <a:custGeom>
              <a:avLst/>
              <a:gdLst>
                <a:gd name="T0" fmla="*/ 0 w 3488054"/>
                <a:gd name="T1" fmla="*/ 150367 h 1503680"/>
                <a:gd name="T2" fmla="*/ 7619 w 3488054"/>
                <a:gd name="T3" fmla="*/ 102869 h 1503680"/>
                <a:gd name="T4" fmla="*/ 29082 w 3488054"/>
                <a:gd name="T5" fmla="*/ 61594 h 1503680"/>
                <a:gd name="T6" fmla="*/ 61594 w 3488054"/>
                <a:gd name="T7" fmla="*/ 28955 h 1503680"/>
                <a:gd name="T8" fmla="*/ 102869 w 3488054"/>
                <a:gd name="T9" fmla="*/ 7619 h 1503680"/>
                <a:gd name="T10" fmla="*/ 150367 w 3488054"/>
                <a:gd name="T11" fmla="*/ 0 h 1503680"/>
                <a:gd name="T12" fmla="*/ 3337432 w 3488054"/>
                <a:gd name="T13" fmla="*/ 0 h 1503680"/>
                <a:gd name="T14" fmla="*/ 3384930 w 3488054"/>
                <a:gd name="T15" fmla="*/ 7619 h 1503680"/>
                <a:gd name="T16" fmla="*/ 3426205 w 3488054"/>
                <a:gd name="T17" fmla="*/ 28955 h 1503680"/>
                <a:gd name="T18" fmla="*/ 3458718 w 3488054"/>
                <a:gd name="T19" fmla="*/ 61594 h 1503680"/>
                <a:gd name="T20" fmla="*/ 3480180 w 3488054"/>
                <a:gd name="T21" fmla="*/ 102869 h 1503680"/>
                <a:gd name="T22" fmla="*/ 3487801 w 3488054"/>
                <a:gd name="T23" fmla="*/ 150367 h 1503680"/>
                <a:gd name="T24" fmla="*/ 3487801 w 3488054"/>
                <a:gd name="T25" fmla="*/ 1353184 h 1503680"/>
                <a:gd name="T26" fmla="*/ 3480180 w 3488054"/>
                <a:gd name="T27" fmla="*/ 1400809 h 1503680"/>
                <a:gd name="T28" fmla="*/ 3458718 w 3488054"/>
                <a:gd name="T29" fmla="*/ 1442084 h 1503680"/>
                <a:gd name="T30" fmla="*/ 3426205 w 3488054"/>
                <a:gd name="T31" fmla="*/ 1474596 h 1503680"/>
                <a:gd name="T32" fmla="*/ 3384930 w 3488054"/>
                <a:gd name="T33" fmla="*/ 1495932 h 1503680"/>
                <a:gd name="T34" fmla="*/ 3337432 w 3488054"/>
                <a:gd name="T35" fmla="*/ 1503552 h 1503680"/>
                <a:gd name="T36" fmla="*/ 150367 w 3488054"/>
                <a:gd name="T37" fmla="*/ 1503552 h 1503680"/>
                <a:gd name="T38" fmla="*/ 102869 w 3488054"/>
                <a:gd name="T39" fmla="*/ 1495932 h 1503680"/>
                <a:gd name="T40" fmla="*/ 61594 w 3488054"/>
                <a:gd name="T41" fmla="*/ 1474596 h 1503680"/>
                <a:gd name="T42" fmla="*/ 29082 w 3488054"/>
                <a:gd name="T43" fmla="*/ 1442084 h 1503680"/>
                <a:gd name="T44" fmla="*/ 7619 w 3488054"/>
                <a:gd name="T45" fmla="*/ 1400809 h 1503680"/>
                <a:gd name="T46" fmla="*/ 0 w 3488054"/>
                <a:gd name="T47" fmla="*/ 1353184 h 1503680"/>
                <a:gd name="T48" fmla="*/ 0 w 3488054"/>
                <a:gd name="T49" fmla="*/ 150367 h 1503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488054"/>
                <a:gd name="T76" fmla="*/ 0 h 1503680"/>
                <a:gd name="T77" fmla="*/ 3488054 w 3488054"/>
                <a:gd name="T78" fmla="*/ 1503680 h 15036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488054" h="1503680">
                  <a:moveTo>
                    <a:pt x="0" y="150367"/>
                  </a:moveTo>
                  <a:lnTo>
                    <a:pt x="7619" y="102869"/>
                  </a:lnTo>
                  <a:lnTo>
                    <a:pt x="29082" y="61594"/>
                  </a:lnTo>
                  <a:lnTo>
                    <a:pt x="61594" y="28955"/>
                  </a:lnTo>
                  <a:lnTo>
                    <a:pt x="102869" y="7619"/>
                  </a:lnTo>
                  <a:lnTo>
                    <a:pt x="150367" y="0"/>
                  </a:lnTo>
                  <a:lnTo>
                    <a:pt x="3337432" y="0"/>
                  </a:lnTo>
                  <a:lnTo>
                    <a:pt x="3384930" y="7619"/>
                  </a:lnTo>
                  <a:lnTo>
                    <a:pt x="3426205" y="28955"/>
                  </a:lnTo>
                  <a:lnTo>
                    <a:pt x="3458718" y="61594"/>
                  </a:lnTo>
                  <a:lnTo>
                    <a:pt x="3480180" y="102869"/>
                  </a:lnTo>
                  <a:lnTo>
                    <a:pt x="3487801" y="150367"/>
                  </a:lnTo>
                  <a:lnTo>
                    <a:pt x="3487801" y="1353184"/>
                  </a:lnTo>
                  <a:lnTo>
                    <a:pt x="3480180" y="1400809"/>
                  </a:lnTo>
                  <a:lnTo>
                    <a:pt x="3458718" y="1442084"/>
                  </a:lnTo>
                  <a:lnTo>
                    <a:pt x="3426205" y="1474596"/>
                  </a:lnTo>
                  <a:lnTo>
                    <a:pt x="3384930" y="1495932"/>
                  </a:lnTo>
                  <a:lnTo>
                    <a:pt x="3337432" y="1503552"/>
                  </a:lnTo>
                  <a:lnTo>
                    <a:pt x="150367" y="1503552"/>
                  </a:lnTo>
                  <a:lnTo>
                    <a:pt x="102869" y="1495932"/>
                  </a:lnTo>
                  <a:lnTo>
                    <a:pt x="61594" y="1474596"/>
                  </a:lnTo>
                  <a:lnTo>
                    <a:pt x="29082" y="1442084"/>
                  </a:lnTo>
                  <a:lnTo>
                    <a:pt x="7619" y="1400809"/>
                  </a:lnTo>
                  <a:lnTo>
                    <a:pt x="0" y="1353184"/>
                  </a:lnTo>
                  <a:lnTo>
                    <a:pt x="0" y="150367"/>
                  </a:lnTo>
                  <a:close/>
                </a:path>
              </a:pathLst>
            </a:custGeom>
            <a:noFill/>
            <a:ln w="10668">
              <a:solidFill>
                <a:schemeClr val="tx2">
                  <a:lumMod val="60000"/>
                  <a:lumOff val="40000"/>
                </a:schemeClr>
              </a:solidFill>
              <a:miter lim="800000"/>
              <a:headEnd/>
              <a:tailEnd/>
            </a:ln>
          </p:spPr>
          <p:txBody>
            <a:bodyPr lIns="0" tIns="0" rIns="0" bIns="0"/>
            <a:lstStyle/>
            <a:p>
              <a:endParaRPr lang="en-US" sz="2000" b="1">
                <a:latin typeface="Californian FB" pitchFamily="18" charset="0"/>
              </a:endParaRPr>
            </a:p>
          </p:txBody>
        </p:sp>
      </p:grpSp>
      <p:sp>
        <p:nvSpPr>
          <p:cNvPr id="11" name="object 11"/>
          <p:cNvSpPr txBox="1"/>
          <p:nvPr/>
        </p:nvSpPr>
        <p:spPr>
          <a:xfrm>
            <a:off x="4767263" y="784899"/>
            <a:ext cx="2468563" cy="1143903"/>
          </a:xfrm>
          <a:prstGeom prst="rect">
            <a:avLst/>
          </a:prstGeom>
        </p:spPr>
        <p:txBody>
          <a:bodyPr lIns="0" tIns="66040" rIns="0" bIns="0">
            <a:spAutoFit/>
          </a:bodyPr>
          <a:lstStyle/>
          <a:p>
            <a:pPr marL="19685" algn="ctr" fontAlgn="auto">
              <a:spcBef>
                <a:spcPts val="520"/>
              </a:spcBef>
              <a:spcAft>
                <a:spcPts val="0"/>
              </a:spcAft>
              <a:defRPr/>
            </a:pPr>
            <a:r>
              <a:rPr sz="2000" b="1" spc="-114" dirty="0">
                <a:latin typeface="Californian FB" pitchFamily="18" charset="0"/>
                <a:cs typeface="Arial MT"/>
              </a:rPr>
              <a:t>I</a:t>
            </a:r>
            <a:r>
              <a:rPr sz="2000" b="1" spc="-120" dirty="0">
                <a:latin typeface="Californian FB" pitchFamily="18" charset="0"/>
                <a:cs typeface="Arial MT"/>
              </a:rPr>
              <a:t>S</a:t>
            </a:r>
            <a:r>
              <a:rPr sz="2000" b="1" spc="-5" dirty="0">
                <a:latin typeface="Californian FB" pitchFamily="18" charset="0"/>
                <a:cs typeface="Arial MT"/>
              </a:rPr>
              <a:t>D</a:t>
            </a:r>
            <a:r>
              <a:rPr sz="2000" b="1" spc="-245" dirty="0">
                <a:latin typeface="Californian FB" pitchFamily="18" charset="0"/>
                <a:cs typeface="Arial MT"/>
              </a:rPr>
              <a:t> </a:t>
            </a:r>
            <a:r>
              <a:rPr sz="2000" b="1" spc="-5" dirty="0">
                <a:latin typeface="Californian FB" pitchFamily="18" charset="0"/>
                <a:cs typeface="Arial MT"/>
              </a:rPr>
              <a:t>&amp;</a:t>
            </a:r>
            <a:endParaRPr sz="2000" b="1">
              <a:latin typeface="Californian FB" pitchFamily="18" charset="0"/>
              <a:cs typeface="Arial MT"/>
            </a:endParaRPr>
          </a:p>
          <a:p>
            <a:pPr marL="5715" algn="ctr" fontAlgn="auto">
              <a:spcBef>
                <a:spcPts val="420"/>
              </a:spcBef>
              <a:spcAft>
                <a:spcPts val="0"/>
              </a:spcAft>
              <a:defRPr/>
            </a:pPr>
            <a:r>
              <a:rPr sz="2000" b="1" spc="-10" dirty="0">
                <a:latin typeface="Californian FB" pitchFamily="18" charset="0"/>
                <a:cs typeface="Arial MT"/>
              </a:rPr>
              <a:t>Recipient</a:t>
            </a:r>
            <a:r>
              <a:rPr sz="2000" b="1" spc="-70" dirty="0">
                <a:latin typeface="Californian FB" pitchFamily="18" charset="0"/>
                <a:cs typeface="Arial MT"/>
              </a:rPr>
              <a:t> </a:t>
            </a:r>
            <a:r>
              <a:rPr sz="2000" b="1" spc="15" dirty="0">
                <a:latin typeface="Californian FB" pitchFamily="18" charset="0"/>
                <a:cs typeface="Arial MT"/>
              </a:rPr>
              <a:t>in</a:t>
            </a:r>
            <a:endParaRPr sz="2000" b="1">
              <a:latin typeface="Californian FB" pitchFamily="18" charset="0"/>
              <a:cs typeface="Arial MT"/>
            </a:endParaRPr>
          </a:p>
          <a:p>
            <a:pPr algn="ctr" fontAlgn="auto">
              <a:spcBef>
                <a:spcPts val="830"/>
              </a:spcBef>
              <a:spcAft>
                <a:spcPts val="0"/>
              </a:spcAft>
              <a:defRPr/>
            </a:pPr>
            <a:r>
              <a:rPr sz="2000" b="1" spc="10" dirty="0">
                <a:latin typeface="Californian FB" pitchFamily="18" charset="0"/>
                <a:cs typeface="Arial MT"/>
              </a:rPr>
              <a:t>D</a:t>
            </a:r>
            <a:r>
              <a:rPr sz="2000" b="1" spc="20" dirty="0">
                <a:latin typeface="Californian FB" pitchFamily="18" charset="0"/>
                <a:cs typeface="Arial MT"/>
              </a:rPr>
              <a:t>i</a:t>
            </a:r>
            <a:r>
              <a:rPr sz="2000" b="1" spc="-30" dirty="0">
                <a:latin typeface="Californian FB" pitchFamily="18" charset="0"/>
                <a:cs typeface="Arial MT"/>
              </a:rPr>
              <a:t>f</a:t>
            </a:r>
            <a:r>
              <a:rPr sz="2000" b="1" spc="20" dirty="0">
                <a:latin typeface="Californian FB" pitchFamily="18" charset="0"/>
                <a:cs typeface="Arial MT"/>
              </a:rPr>
              <a:t>fe</a:t>
            </a:r>
            <a:r>
              <a:rPr sz="2000" b="1" spc="5" dirty="0">
                <a:latin typeface="Californian FB" pitchFamily="18" charset="0"/>
                <a:cs typeface="Arial MT"/>
              </a:rPr>
              <a:t>r</a:t>
            </a:r>
            <a:r>
              <a:rPr sz="2000" b="1" spc="20" dirty="0">
                <a:latin typeface="Californian FB" pitchFamily="18" charset="0"/>
                <a:cs typeface="Arial MT"/>
              </a:rPr>
              <a:t>e</a:t>
            </a:r>
            <a:r>
              <a:rPr sz="2000" b="1" spc="5" dirty="0">
                <a:latin typeface="Californian FB" pitchFamily="18" charset="0"/>
                <a:cs typeface="Arial MT"/>
              </a:rPr>
              <a:t>n</a:t>
            </a:r>
            <a:r>
              <a:rPr sz="2000" b="1" spc="-5" dirty="0">
                <a:latin typeface="Californian FB" pitchFamily="18" charset="0"/>
                <a:cs typeface="Arial MT"/>
              </a:rPr>
              <a:t>t</a:t>
            </a:r>
            <a:r>
              <a:rPr sz="2000" b="1" spc="-175" dirty="0">
                <a:latin typeface="Californian FB" pitchFamily="18" charset="0"/>
                <a:cs typeface="Arial MT"/>
              </a:rPr>
              <a:t> </a:t>
            </a:r>
            <a:r>
              <a:rPr sz="2000" b="1" spc="-5" dirty="0">
                <a:latin typeface="Californian FB" pitchFamily="18" charset="0"/>
                <a:cs typeface="Arial MT"/>
              </a:rPr>
              <a:t>Stat</a:t>
            </a:r>
            <a:r>
              <a:rPr sz="2000" b="1" dirty="0">
                <a:latin typeface="Californian FB" pitchFamily="18" charset="0"/>
                <a:cs typeface="Arial MT"/>
              </a:rPr>
              <a:t>e</a:t>
            </a:r>
            <a:r>
              <a:rPr sz="2000" b="1" spc="-5" dirty="0">
                <a:latin typeface="Californian FB" pitchFamily="18" charset="0"/>
                <a:cs typeface="Arial MT"/>
              </a:rPr>
              <a:t>s</a:t>
            </a:r>
            <a:endParaRPr sz="2000" b="1">
              <a:latin typeface="Californian FB" pitchFamily="18" charset="0"/>
              <a:cs typeface="Arial MT"/>
            </a:endParaRPr>
          </a:p>
        </p:txBody>
      </p:sp>
      <p:sp>
        <p:nvSpPr>
          <p:cNvPr id="42023" name="object 13"/>
          <p:cNvSpPr>
            <a:spLocks noChangeArrowheads="1"/>
          </p:cNvSpPr>
          <p:nvPr/>
        </p:nvSpPr>
        <p:spPr bwMode="auto">
          <a:xfrm>
            <a:off x="450723" y="2598612"/>
            <a:ext cx="2109186" cy="1290588"/>
          </a:xfrm>
          <a:custGeom>
            <a:avLst/>
            <a:gdLst>
              <a:gd name="T0" fmla="*/ 1979929 w 2109470"/>
              <a:gd name="T1" fmla="*/ 0 h 1290320"/>
              <a:gd name="T2" fmla="*/ 129133 w 2109470"/>
              <a:gd name="T3" fmla="*/ 0 h 1290320"/>
              <a:gd name="T4" fmla="*/ 78866 w 2109470"/>
              <a:gd name="T5" fmla="*/ 10159 h 1290320"/>
              <a:gd name="T6" fmla="*/ 37820 w 2109470"/>
              <a:gd name="T7" fmla="*/ 37845 h 1290320"/>
              <a:gd name="T8" fmla="*/ 10147 w 2109470"/>
              <a:gd name="T9" fmla="*/ 78739 h 1290320"/>
              <a:gd name="T10" fmla="*/ 0 w 2109470"/>
              <a:gd name="T11" fmla="*/ 129031 h 1290320"/>
              <a:gd name="T12" fmla="*/ 0 w 2109470"/>
              <a:gd name="T13" fmla="*/ 1161160 h 1290320"/>
              <a:gd name="T14" fmla="*/ 10147 w 2109470"/>
              <a:gd name="T15" fmla="*/ 1211452 h 1290320"/>
              <a:gd name="T16" fmla="*/ 37820 w 2109470"/>
              <a:gd name="T17" fmla="*/ 1252473 h 1290320"/>
              <a:gd name="T18" fmla="*/ 78866 w 2109470"/>
              <a:gd name="T19" fmla="*/ 1280159 h 1290320"/>
              <a:gd name="T20" fmla="*/ 129133 w 2109470"/>
              <a:gd name="T21" fmla="*/ 1290192 h 1290320"/>
              <a:gd name="T22" fmla="*/ 1979929 w 2109470"/>
              <a:gd name="T23" fmla="*/ 1290192 h 1290320"/>
              <a:gd name="T24" fmla="*/ 2030221 w 2109470"/>
              <a:gd name="T25" fmla="*/ 1280159 h 1290320"/>
              <a:gd name="T26" fmla="*/ 2071243 w 2109470"/>
              <a:gd name="T27" fmla="*/ 1252473 h 1290320"/>
              <a:gd name="T28" fmla="*/ 2098929 w 2109470"/>
              <a:gd name="T29" fmla="*/ 1211452 h 1290320"/>
              <a:gd name="T30" fmla="*/ 2109089 w 2109470"/>
              <a:gd name="T31" fmla="*/ 1161160 h 1290320"/>
              <a:gd name="T32" fmla="*/ 2109089 w 2109470"/>
              <a:gd name="T33" fmla="*/ 129031 h 1290320"/>
              <a:gd name="T34" fmla="*/ 2098929 w 2109470"/>
              <a:gd name="T35" fmla="*/ 78739 h 1290320"/>
              <a:gd name="T36" fmla="*/ 2071243 w 2109470"/>
              <a:gd name="T37" fmla="*/ 37845 h 1290320"/>
              <a:gd name="T38" fmla="*/ 2030221 w 2109470"/>
              <a:gd name="T39" fmla="*/ 10159 h 1290320"/>
              <a:gd name="T40" fmla="*/ 1979929 w 2109470"/>
              <a:gd name="T41" fmla="*/ 0 h 12903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0320"/>
              <a:gd name="T65" fmla="*/ 2109470 w 2109470"/>
              <a:gd name="T66" fmla="*/ 1290320 h 12903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0320">
                <a:moveTo>
                  <a:pt x="1979929" y="0"/>
                </a:moveTo>
                <a:lnTo>
                  <a:pt x="129133" y="0"/>
                </a:lnTo>
                <a:lnTo>
                  <a:pt x="78866" y="10159"/>
                </a:lnTo>
                <a:lnTo>
                  <a:pt x="37820" y="37845"/>
                </a:lnTo>
                <a:lnTo>
                  <a:pt x="10147" y="78739"/>
                </a:lnTo>
                <a:lnTo>
                  <a:pt x="0" y="129031"/>
                </a:lnTo>
                <a:lnTo>
                  <a:pt x="0" y="1161160"/>
                </a:lnTo>
                <a:lnTo>
                  <a:pt x="10147" y="1211452"/>
                </a:lnTo>
                <a:lnTo>
                  <a:pt x="37820" y="1252473"/>
                </a:lnTo>
                <a:lnTo>
                  <a:pt x="78866" y="1280159"/>
                </a:lnTo>
                <a:lnTo>
                  <a:pt x="129133" y="1290192"/>
                </a:lnTo>
                <a:lnTo>
                  <a:pt x="1979929" y="1290192"/>
                </a:lnTo>
                <a:lnTo>
                  <a:pt x="2030221" y="1280159"/>
                </a:lnTo>
                <a:lnTo>
                  <a:pt x="2071243" y="1252473"/>
                </a:lnTo>
                <a:lnTo>
                  <a:pt x="2098929" y="1211452"/>
                </a:lnTo>
                <a:lnTo>
                  <a:pt x="2109089" y="1161160"/>
                </a:lnTo>
                <a:lnTo>
                  <a:pt x="2109089" y="129031"/>
                </a:lnTo>
                <a:lnTo>
                  <a:pt x="2098929" y="78739"/>
                </a:lnTo>
                <a:lnTo>
                  <a:pt x="2071243" y="37845"/>
                </a:lnTo>
                <a:lnTo>
                  <a:pt x="2030221" y="10159"/>
                </a:lnTo>
                <a:lnTo>
                  <a:pt x="1979929" y="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lIns="0" tIns="0" rIns="0" bIns="0"/>
          <a:lstStyle/>
          <a:p>
            <a:endParaRPr lang="en-US" sz="2000" b="1">
              <a:latin typeface="Californian FB" pitchFamily="18" charset="0"/>
            </a:endParaRPr>
          </a:p>
        </p:txBody>
      </p:sp>
      <p:sp>
        <p:nvSpPr>
          <p:cNvPr id="42024" name="object 14"/>
          <p:cNvSpPr>
            <a:spLocks noChangeArrowheads="1"/>
          </p:cNvSpPr>
          <p:nvPr/>
        </p:nvSpPr>
        <p:spPr bwMode="auto">
          <a:xfrm>
            <a:off x="451485" y="2599374"/>
            <a:ext cx="2109186" cy="1290588"/>
          </a:xfrm>
          <a:custGeom>
            <a:avLst/>
            <a:gdLst>
              <a:gd name="T0" fmla="*/ 0 w 2109470"/>
              <a:gd name="T1" fmla="*/ 129031 h 1290320"/>
              <a:gd name="T2" fmla="*/ 10147 w 2109470"/>
              <a:gd name="T3" fmla="*/ 78739 h 1290320"/>
              <a:gd name="T4" fmla="*/ 37820 w 2109470"/>
              <a:gd name="T5" fmla="*/ 37845 h 1290320"/>
              <a:gd name="T6" fmla="*/ 78867 w 2109470"/>
              <a:gd name="T7" fmla="*/ 10159 h 1290320"/>
              <a:gd name="T8" fmla="*/ 129133 w 2109470"/>
              <a:gd name="T9" fmla="*/ 0 h 1290320"/>
              <a:gd name="T10" fmla="*/ 1979929 w 2109470"/>
              <a:gd name="T11" fmla="*/ 0 h 1290320"/>
              <a:gd name="T12" fmla="*/ 2030222 w 2109470"/>
              <a:gd name="T13" fmla="*/ 10159 h 1290320"/>
              <a:gd name="T14" fmla="*/ 2071242 w 2109470"/>
              <a:gd name="T15" fmla="*/ 37845 h 1290320"/>
              <a:gd name="T16" fmla="*/ 2098929 w 2109470"/>
              <a:gd name="T17" fmla="*/ 78739 h 1290320"/>
              <a:gd name="T18" fmla="*/ 2109089 w 2109470"/>
              <a:gd name="T19" fmla="*/ 129031 h 1290320"/>
              <a:gd name="T20" fmla="*/ 2109089 w 2109470"/>
              <a:gd name="T21" fmla="*/ 1161160 h 1290320"/>
              <a:gd name="T22" fmla="*/ 2098929 w 2109470"/>
              <a:gd name="T23" fmla="*/ 1211452 h 1290320"/>
              <a:gd name="T24" fmla="*/ 2071242 w 2109470"/>
              <a:gd name="T25" fmla="*/ 1252473 h 1290320"/>
              <a:gd name="T26" fmla="*/ 2030222 w 2109470"/>
              <a:gd name="T27" fmla="*/ 1280159 h 1290320"/>
              <a:gd name="T28" fmla="*/ 1979929 w 2109470"/>
              <a:gd name="T29" fmla="*/ 1290192 h 1290320"/>
              <a:gd name="T30" fmla="*/ 129133 w 2109470"/>
              <a:gd name="T31" fmla="*/ 1290192 h 1290320"/>
              <a:gd name="T32" fmla="*/ 78867 w 2109470"/>
              <a:gd name="T33" fmla="*/ 1280159 h 1290320"/>
              <a:gd name="T34" fmla="*/ 37820 w 2109470"/>
              <a:gd name="T35" fmla="*/ 1252473 h 1290320"/>
              <a:gd name="T36" fmla="*/ 10147 w 2109470"/>
              <a:gd name="T37" fmla="*/ 1211452 h 1290320"/>
              <a:gd name="T38" fmla="*/ 0 w 2109470"/>
              <a:gd name="T39" fmla="*/ 1161160 h 1290320"/>
              <a:gd name="T40" fmla="*/ 0 w 2109470"/>
              <a:gd name="T41" fmla="*/ 129031 h 12903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0320"/>
              <a:gd name="T65" fmla="*/ 2109470 w 2109470"/>
              <a:gd name="T66" fmla="*/ 1290320 h 12903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0320">
                <a:moveTo>
                  <a:pt x="0" y="129031"/>
                </a:moveTo>
                <a:lnTo>
                  <a:pt x="10147" y="78739"/>
                </a:lnTo>
                <a:lnTo>
                  <a:pt x="37820" y="37845"/>
                </a:lnTo>
                <a:lnTo>
                  <a:pt x="78867" y="10159"/>
                </a:lnTo>
                <a:lnTo>
                  <a:pt x="129133" y="0"/>
                </a:lnTo>
                <a:lnTo>
                  <a:pt x="1979929" y="0"/>
                </a:lnTo>
                <a:lnTo>
                  <a:pt x="2030222" y="10159"/>
                </a:lnTo>
                <a:lnTo>
                  <a:pt x="2071242" y="37845"/>
                </a:lnTo>
                <a:lnTo>
                  <a:pt x="2098929" y="78739"/>
                </a:lnTo>
                <a:lnTo>
                  <a:pt x="2109089" y="129031"/>
                </a:lnTo>
                <a:lnTo>
                  <a:pt x="2109089" y="1161160"/>
                </a:lnTo>
                <a:lnTo>
                  <a:pt x="2098929" y="1211452"/>
                </a:lnTo>
                <a:lnTo>
                  <a:pt x="2071242" y="1252473"/>
                </a:lnTo>
                <a:lnTo>
                  <a:pt x="2030222" y="1280159"/>
                </a:lnTo>
                <a:lnTo>
                  <a:pt x="1979929" y="1290192"/>
                </a:lnTo>
                <a:lnTo>
                  <a:pt x="129133" y="1290192"/>
                </a:lnTo>
                <a:lnTo>
                  <a:pt x="78867" y="1280159"/>
                </a:lnTo>
                <a:lnTo>
                  <a:pt x="37820" y="1252473"/>
                </a:lnTo>
                <a:lnTo>
                  <a:pt x="10147" y="1211452"/>
                </a:lnTo>
                <a:lnTo>
                  <a:pt x="0" y="1161160"/>
                </a:lnTo>
                <a:lnTo>
                  <a:pt x="0" y="12903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25" name="object 15"/>
          <p:cNvSpPr>
            <a:spLocks noChangeArrowheads="1"/>
          </p:cNvSpPr>
          <p:nvPr/>
        </p:nvSpPr>
        <p:spPr bwMode="auto">
          <a:xfrm>
            <a:off x="691483" y="2827259"/>
            <a:ext cx="2109186" cy="1292493"/>
          </a:xfrm>
          <a:custGeom>
            <a:avLst/>
            <a:gdLst>
              <a:gd name="T0" fmla="*/ 1979930 w 2109470"/>
              <a:gd name="T1" fmla="*/ 0 h 1292225"/>
              <a:gd name="T2" fmla="*/ 129133 w 2109470"/>
              <a:gd name="T3" fmla="*/ 0 h 1292225"/>
              <a:gd name="T4" fmla="*/ 78867 w 2109470"/>
              <a:gd name="T5" fmla="*/ 10159 h 1292225"/>
              <a:gd name="T6" fmla="*/ 37820 w 2109470"/>
              <a:gd name="T7" fmla="*/ 37845 h 1292225"/>
              <a:gd name="T8" fmla="*/ 10147 w 2109470"/>
              <a:gd name="T9" fmla="*/ 78866 h 1292225"/>
              <a:gd name="T10" fmla="*/ 0 w 2109470"/>
              <a:gd name="T11" fmla="*/ 129158 h 1292225"/>
              <a:gd name="T12" fmla="*/ 0 w 2109470"/>
              <a:gd name="T13" fmla="*/ 1162557 h 1292225"/>
              <a:gd name="T14" fmla="*/ 10147 w 2109470"/>
              <a:gd name="T15" fmla="*/ 1212849 h 1292225"/>
              <a:gd name="T16" fmla="*/ 37820 w 2109470"/>
              <a:gd name="T17" fmla="*/ 1253997 h 1292225"/>
              <a:gd name="T18" fmla="*/ 78867 w 2109470"/>
              <a:gd name="T19" fmla="*/ 1281683 h 1292225"/>
              <a:gd name="T20" fmla="*/ 129133 w 2109470"/>
              <a:gd name="T21" fmla="*/ 1291716 h 1292225"/>
              <a:gd name="T22" fmla="*/ 1979930 w 2109470"/>
              <a:gd name="T23" fmla="*/ 1291716 h 1292225"/>
              <a:gd name="T24" fmla="*/ 2030222 w 2109470"/>
              <a:gd name="T25" fmla="*/ 1281683 h 1292225"/>
              <a:gd name="T26" fmla="*/ 2071243 w 2109470"/>
              <a:gd name="T27" fmla="*/ 1253997 h 1292225"/>
              <a:gd name="T28" fmla="*/ 2098929 w 2109470"/>
              <a:gd name="T29" fmla="*/ 1212849 h 1292225"/>
              <a:gd name="T30" fmla="*/ 2109089 w 2109470"/>
              <a:gd name="T31" fmla="*/ 1162557 h 1292225"/>
              <a:gd name="T32" fmla="*/ 2109089 w 2109470"/>
              <a:gd name="T33" fmla="*/ 129158 h 1292225"/>
              <a:gd name="T34" fmla="*/ 2098929 w 2109470"/>
              <a:gd name="T35" fmla="*/ 78866 h 1292225"/>
              <a:gd name="T36" fmla="*/ 2071243 w 2109470"/>
              <a:gd name="T37" fmla="*/ 37845 h 1292225"/>
              <a:gd name="T38" fmla="*/ 2030222 w 2109470"/>
              <a:gd name="T39" fmla="*/ 10159 h 1292225"/>
              <a:gd name="T40" fmla="*/ 1979930 w 2109470"/>
              <a:gd name="T41" fmla="*/ 0 h 12922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2225"/>
              <a:gd name="T65" fmla="*/ 2109470 w 2109470"/>
              <a:gd name="T66" fmla="*/ 1292225 h 12922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2225">
                <a:moveTo>
                  <a:pt x="1979930" y="0"/>
                </a:moveTo>
                <a:lnTo>
                  <a:pt x="129133" y="0"/>
                </a:lnTo>
                <a:lnTo>
                  <a:pt x="78867" y="10159"/>
                </a:lnTo>
                <a:lnTo>
                  <a:pt x="37820" y="37845"/>
                </a:lnTo>
                <a:lnTo>
                  <a:pt x="10147" y="78866"/>
                </a:lnTo>
                <a:lnTo>
                  <a:pt x="0" y="129158"/>
                </a:lnTo>
                <a:lnTo>
                  <a:pt x="0" y="1162557"/>
                </a:lnTo>
                <a:lnTo>
                  <a:pt x="10147" y="1212849"/>
                </a:lnTo>
                <a:lnTo>
                  <a:pt x="37820" y="1253997"/>
                </a:lnTo>
                <a:lnTo>
                  <a:pt x="78867" y="1281683"/>
                </a:lnTo>
                <a:lnTo>
                  <a:pt x="129133" y="1291716"/>
                </a:lnTo>
                <a:lnTo>
                  <a:pt x="1979930" y="1291716"/>
                </a:lnTo>
                <a:lnTo>
                  <a:pt x="2030222" y="1281683"/>
                </a:lnTo>
                <a:lnTo>
                  <a:pt x="2071243" y="1253997"/>
                </a:lnTo>
                <a:lnTo>
                  <a:pt x="2098929" y="1212849"/>
                </a:lnTo>
                <a:lnTo>
                  <a:pt x="2109089" y="1162557"/>
                </a:lnTo>
                <a:lnTo>
                  <a:pt x="2109089" y="129158"/>
                </a:lnTo>
                <a:lnTo>
                  <a:pt x="2098929" y="78866"/>
                </a:lnTo>
                <a:lnTo>
                  <a:pt x="2071243" y="37845"/>
                </a:lnTo>
                <a:lnTo>
                  <a:pt x="2030222" y="10159"/>
                </a:lnTo>
                <a:lnTo>
                  <a:pt x="1979930"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sz="2000" b="1">
              <a:latin typeface="Californian FB" pitchFamily="18" charset="0"/>
            </a:endParaRPr>
          </a:p>
        </p:txBody>
      </p:sp>
      <p:sp>
        <p:nvSpPr>
          <p:cNvPr id="42026" name="object 16"/>
          <p:cNvSpPr>
            <a:spLocks noChangeArrowheads="1"/>
          </p:cNvSpPr>
          <p:nvPr/>
        </p:nvSpPr>
        <p:spPr bwMode="auto">
          <a:xfrm>
            <a:off x="692245" y="2828021"/>
            <a:ext cx="2109186" cy="1292493"/>
          </a:xfrm>
          <a:custGeom>
            <a:avLst/>
            <a:gdLst>
              <a:gd name="T0" fmla="*/ 0 w 2109470"/>
              <a:gd name="T1" fmla="*/ 129158 h 1292225"/>
              <a:gd name="T2" fmla="*/ 10147 w 2109470"/>
              <a:gd name="T3" fmla="*/ 78866 h 1292225"/>
              <a:gd name="T4" fmla="*/ 37820 w 2109470"/>
              <a:gd name="T5" fmla="*/ 37845 h 1292225"/>
              <a:gd name="T6" fmla="*/ 78867 w 2109470"/>
              <a:gd name="T7" fmla="*/ 10159 h 1292225"/>
              <a:gd name="T8" fmla="*/ 129133 w 2109470"/>
              <a:gd name="T9" fmla="*/ 0 h 1292225"/>
              <a:gd name="T10" fmla="*/ 1979930 w 2109470"/>
              <a:gd name="T11" fmla="*/ 0 h 1292225"/>
              <a:gd name="T12" fmla="*/ 2030222 w 2109470"/>
              <a:gd name="T13" fmla="*/ 10159 h 1292225"/>
              <a:gd name="T14" fmla="*/ 2071243 w 2109470"/>
              <a:gd name="T15" fmla="*/ 37845 h 1292225"/>
              <a:gd name="T16" fmla="*/ 2098929 w 2109470"/>
              <a:gd name="T17" fmla="*/ 78866 h 1292225"/>
              <a:gd name="T18" fmla="*/ 2109089 w 2109470"/>
              <a:gd name="T19" fmla="*/ 129158 h 1292225"/>
              <a:gd name="T20" fmla="*/ 2109089 w 2109470"/>
              <a:gd name="T21" fmla="*/ 1162557 h 1292225"/>
              <a:gd name="T22" fmla="*/ 2098929 w 2109470"/>
              <a:gd name="T23" fmla="*/ 1212849 h 1292225"/>
              <a:gd name="T24" fmla="*/ 2071243 w 2109470"/>
              <a:gd name="T25" fmla="*/ 1253997 h 1292225"/>
              <a:gd name="T26" fmla="*/ 2030222 w 2109470"/>
              <a:gd name="T27" fmla="*/ 1281683 h 1292225"/>
              <a:gd name="T28" fmla="*/ 1979930 w 2109470"/>
              <a:gd name="T29" fmla="*/ 1291716 h 1292225"/>
              <a:gd name="T30" fmla="*/ 129133 w 2109470"/>
              <a:gd name="T31" fmla="*/ 1291716 h 1292225"/>
              <a:gd name="T32" fmla="*/ 78867 w 2109470"/>
              <a:gd name="T33" fmla="*/ 1281683 h 1292225"/>
              <a:gd name="T34" fmla="*/ 37820 w 2109470"/>
              <a:gd name="T35" fmla="*/ 1253997 h 1292225"/>
              <a:gd name="T36" fmla="*/ 10147 w 2109470"/>
              <a:gd name="T37" fmla="*/ 1212849 h 1292225"/>
              <a:gd name="T38" fmla="*/ 0 w 2109470"/>
              <a:gd name="T39" fmla="*/ 1162557 h 1292225"/>
              <a:gd name="T40" fmla="*/ 0 w 2109470"/>
              <a:gd name="T41" fmla="*/ 129158 h 12922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2225"/>
              <a:gd name="T65" fmla="*/ 2109470 w 2109470"/>
              <a:gd name="T66" fmla="*/ 1292225 h 12922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2225">
                <a:moveTo>
                  <a:pt x="0" y="129158"/>
                </a:moveTo>
                <a:lnTo>
                  <a:pt x="10147" y="78866"/>
                </a:lnTo>
                <a:lnTo>
                  <a:pt x="37820" y="37845"/>
                </a:lnTo>
                <a:lnTo>
                  <a:pt x="78867" y="10159"/>
                </a:lnTo>
                <a:lnTo>
                  <a:pt x="129133" y="0"/>
                </a:lnTo>
                <a:lnTo>
                  <a:pt x="1979930" y="0"/>
                </a:lnTo>
                <a:lnTo>
                  <a:pt x="2030222" y="10159"/>
                </a:lnTo>
                <a:lnTo>
                  <a:pt x="2071243" y="37845"/>
                </a:lnTo>
                <a:lnTo>
                  <a:pt x="2098929" y="78866"/>
                </a:lnTo>
                <a:lnTo>
                  <a:pt x="2109089" y="129158"/>
                </a:lnTo>
                <a:lnTo>
                  <a:pt x="2109089" y="1162557"/>
                </a:lnTo>
                <a:lnTo>
                  <a:pt x="2098929" y="1212849"/>
                </a:lnTo>
                <a:lnTo>
                  <a:pt x="2071243" y="1253997"/>
                </a:lnTo>
                <a:lnTo>
                  <a:pt x="2030222" y="1281683"/>
                </a:lnTo>
                <a:lnTo>
                  <a:pt x="1979930" y="1291716"/>
                </a:lnTo>
                <a:lnTo>
                  <a:pt x="129133" y="1291716"/>
                </a:lnTo>
                <a:lnTo>
                  <a:pt x="78867" y="1281683"/>
                </a:lnTo>
                <a:lnTo>
                  <a:pt x="37820" y="1253997"/>
                </a:lnTo>
                <a:lnTo>
                  <a:pt x="10147" y="1212849"/>
                </a:lnTo>
                <a:lnTo>
                  <a:pt x="0" y="1162557"/>
                </a:lnTo>
                <a:lnTo>
                  <a:pt x="0" y="129158"/>
                </a:lnTo>
                <a:close/>
              </a:path>
            </a:pathLst>
          </a:custGeom>
          <a:noFill/>
          <a:ln w="10668">
            <a:solidFill>
              <a:srgbClr val="948A8A"/>
            </a:solidFill>
            <a:miter lim="800000"/>
            <a:headEnd/>
            <a:tailEnd/>
          </a:ln>
        </p:spPr>
        <p:txBody>
          <a:bodyPr lIns="0" tIns="0" rIns="0" bIns="0"/>
          <a:lstStyle/>
          <a:p>
            <a:endParaRPr lang="en-US" sz="2000" b="1">
              <a:latin typeface="Californian FB" pitchFamily="18" charset="0"/>
            </a:endParaRPr>
          </a:p>
        </p:txBody>
      </p:sp>
      <p:sp>
        <p:nvSpPr>
          <p:cNvPr id="41992" name="object 17"/>
          <p:cNvSpPr txBox="1">
            <a:spLocks noChangeArrowheads="1"/>
          </p:cNvSpPr>
          <p:nvPr/>
        </p:nvSpPr>
        <p:spPr bwMode="auto">
          <a:xfrm>
            <a:off x="881063" y="2952750"/>
            <a:ext cx="1714500" cy="420693"/>
          </a:xfrm>
          <a:prstGeom prst="rect">
            <a:avLst/>
          </a:prstGeom>
          <a:noFill/>
          <a:ln w="9525">
            <a:noFill/>
            <a:miter lim="800000"/>
            <a:headEnd/>
            <a:tailEnd/>
          </a:ln>
        </p:spPr>
        <p:txBody>
          <a:bodyPr lIns="0" tIns="62865" rIns="0" bIns="0">
            <a:spAutoFit/>
          </a:bodyPr>
          <a:lstStyle/>
          <a:p>
            <a:pPr marL="304800" indent="-292100">
              <a:lnSpc>
                <a:spcPts val="3000"/>
              </a:lnSpc>
              <a:spcBef>
                <a:spcPts val="500"/>
              </a:spcBef>
            </a:pPr>
            <a:r>
              <a:rPr lang="en-US" sz="2000" b="1">
                <a:latin typeface="Californian FB" pitchFamily="18" charset="0"/>
                <a:ea typeface="Arial MT"/>
                <a:cs typeface="Arial MT"/>
              </a:rPr>
              <a:t>Credit of  IGST</a:t>
            </a:r>
          </a:p>
        </p:txBody>
      </p:sp>
      <p:sp>
        <p:nvSpPr>
          <p:cNvPr id="42019" name="object 19"/>
          <p:cNvSpPr>
            <a:spLocks noChangeArrowheads="1"/>
          </p:cNvSpPr>
          <p:nvPr/>
        </p:nvSpPr>
        <p:spPr bwMode="auto">
          <a:xfrm>
            <a:off x="412560" y="4522602"/>
            <a:ext cx="2177131" cy="1383207"/>
          </a:xfrm>
          <a:custGeom>
            <a:avLst/>
            <a:gdLst>
              <a:gd name="T0" fmla="*/ 2038984 w 2177415"/>
              <a:gd name="T1" fmla="*/ 0 h 1382395"/>
              <a:gd name="T2" fmla="*/ 138252 w 2177415"/>
              <a:gd name="T3" fmla="*/ 0 h 1382395"/>
              <a:gd name="T4" fmla="*/ 84442 w 2177415"/>
              <a:gd name="T5" fmla="*/ 10922 h 1382395"/>
              <a:gd name="T6" fmla="*/ 40487 w 2177415"/>
              <a:gd name="T7" fmla="*/ 40513 h 1382395"/>
              <a:gd name="T8" fmla="*/ 10858 w 2177415"/>
              <a:gd name="T9" fmla="*/ 84455 h 1382395"/>
              <a:gd name="T10" fmla="*/ 0 w 2177415"/>
              <a:gd name="T11" fmla="*/ 138176 h 1382395"/>
              <a:gd name="T12" fmla="*/ 0 w 2177415"/>
              <a:gd name="T13" fmla="*/ 1243711 h 1382395"/>
              <a:gd name="T14" fmla="*/ 10858 w 2177415"/>
              <a:gd name="T15" fmla="*/ 1297495 h 1382395"/>
              <a:gd name="T16" fmla="*/ 40487 w 2177415"/>
              <a:gd name="T17" fmla="*/ 1341424 h 1382395"/>
              <a:gd name="T18" fmla="*/ 84442 w 2177415"/>
              <a:gd name="T19" fmla="*/ 1371041 h 1382395"/>
              <a:gd name="T20" fmla="*/ 138252 w 2177415"/>
              <a:gd name="T21" fmla="*/ 1381899 h 1382395"/>
              <a:gd name="T22" fmla="*/ 2038984 w 2177415"/>
              <a:gd name="T23" fmla="*/ 1381899 h 1382395"/>
              <a:gd name="T24" fmla="*/ 2092833 w 2177415"/>
              <a:gd name="T25" fmla="*/ 1371041 h 1382395"/>
              <a:gd name="T26" fmla="*/ 2136775 w 2177415"/>
              <a:gd name="T27" fmla="*/ 1341424 h 1382395"/>
              <a:gd name="T28" fmla="*/ 2166366 w 2177415"/>
              <a:gd name="T29" fmla="*/ 1297495 h 1382395"/>
              <a:gd name="T30" fmla="*/ 2177288 w 2177415"/>
              <a:gd name="T31" fmla="*/ 1243711 h 1382395"/>
              <a:gd name="T32" fmla="*/ 2177288 w 2177415"/>
              <a:gd name="T33" fmla="*/ 138176 h 1382395"/>
              <a:gd name="T34" fmla="*/ 2166366 w 2177415"/>
              <a:gd name="T35" fmla="*/ 84455 h 1382395"/>
              <a:gd name="T36" fmla="*/ 2136775 w 2177415"/>
              <a:gd name="T37" fmla="*/ 40513 h 1382395"/>
              <a:gd name="T38" fmla="*/ 2092833 w 2177415"/>
              <a:gd name="T39" fmla="*/ 10922 h 1382395"/>
              <a:gd name="T40" fmla="*/ 2038984 w 2177415"/>
              <a:gd name="T41" fmla="*/ 0 h 13823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77415"/>
              <a:gd name="T64" fmla="*/ 0 h 1382395"/>
              <a:gd name="T65" fmla="*/ 2177415 w 2177415"/>
              <a:gd name="T66" fmla="*/ 1382395 h 13823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77415" h="1382395">
                <a:moveTo>
                  <a:pt x="2038984" y="0"/>
                </a:moveTo>
                <a:lnTo>
                  <a:pt x="138252" y="0"/>
                </a:lnTo>
                <a:lnTo>
                  <a:pt x="84442" y="10922"/>
                </a:lnTo>
                <a:lnTo>
                  <a:pt x="40487" y="40513"/>
                </a:lnTo>
                <a:lnTo>
                  <a:pt x="10858" y="84455"/>
                </a:lnTo>
                <a:lnTo>
                  <a:pt x="0" y="138176"/>
                </a:lnTo>
                <a:lnTo>
                  <a:pt x="0" y="1243711"/>
                </a:lnTo>
                <a:lnTo>
                  <a:pt x="10858" y="1297495"/>
                </a:lnTo>
                <a:lnTo>
                  <a:pt x="40487" y="1341424"/>
                </a:lnTo>
                <a:lnTo>
                  <a:pt x="84442" y="1371041"/>
                </a:lnTo>
                <a:lnTo>
                  <a:pt x="138252" y="1381899"/>
                </a:lnTo>
                <a:lnTo>
                  <a:pt x="2038984" y="1381899"/>
                </a:lnTo>
                <a:lnTo>
                  <a:pt x="2092833" y="1371041"/>
                </a:lnTo>
                <a:lnTo>
                  <a:pt x="2136775" y="1341424"/>
                </a:lnTo>
                <a:lnTo>
                  <a:pt x="2166366" y="1297495"/>
                </a:lnTo>
                <a:lnTo>
                  <a:pt x="2177288" y="1243711"/>
                </a:lnTo>
                <a:lnTo>
                  <a:pt x="2177288" y="138176"/>
                </a:lnTo>
                <a:lnTo>
                  <a:pt x="2166366" y="84455"/>
                </a:lnTo>
                <a:lnTo>
                  <a:pt x="2136775" y="40513"/>
                </a:lnTo>
                <a:lnTo>
                  <a:pt x="2092833" y="10922"/>
                </a:lnTo>
                <a:lnTo>
                  <a:pt x="2038984" y="0"/>
                </a:lnTo>
                <a:close/>
              </a:path>
            </a:pathLst>
          </a:custGeom>
          <a:solidFill>
            <a:srgbClr val="92B6D2"/>
          </a:solidFill>
          <a:ln w="9525">
            <a:noFill/>
            <a:miter lim="800000"/>
            <a:headEnd/>
            <a:tailEnd/>
          </a:ln>
        </p:spPr>
        <p:txBody>
          <a:bodyPr lIns="0" tIns="0" rIns="0" bIns="0"/>
          <a:lstStyle/>
          <a:p>
            <a:endParaRPr lang="en-US"/>
          </a:p>
        </p:txBody>
      </p:sp>
      <p:sp>
        <p:nvSpPr>
          <p:cNvPr id="42020" name="object 20"/>
          <p:cNvSpPr>
            <a:spLocks noChangeArrowheads="1"/>
          </p:cNvSpPr>
          <p:nvPr/>
        </p:nvSpPr>
        <p:spPr bwMode="auto">
          <a:xfrm>
            <a:off x="418407" y="4500570"/>
            <a:ext cx="2177131" cy="1383207"/>
          </a:xfrm>
          <a:custGeom>
            <a:avLst/>
            <a:gdLst>
              <a:gd name="T0" fmla="*/ 0 w 2177415"/>
              <a:gd name="T1" fmla="*/ 138175 h 1382395"/>
              <a:gd name="T2" fmla="*/ 10858 w 2177415"/>
              <a:gd name="T3" fmla="*/ 84454 h 1382395"/>
              <a:gd name="T4" fmla="*/ 40487 w 2177415"/>
              <a:gd name="T5" fmla="*/ 40512 h 1382395"/>
              <a:gd name="T6" fmla="*/ 84442 w 2177415"/>
              <a:gd name="T7" fmla="*/ 10921 h 1382395"/>
              <a:gd name="T8" fmla="*/ 138252 w 2177415"/>
              <a:gd name="T9" fmla="*/ 0 h 1382395"/>
              <a:gd name="T10" fmla="*/ 2038985 w 2177415"/>
              <a:gd name="T11" fmla="*/ 0 h 1382395"/>
              <a:gd name="T12" fmla="*/ 2092833 w 2177415"/>
              <a:gd name="T13" fmla="*/ 10921 h 1382395"/>
              <a:gd name="T14" fmla="*/ 2136775 w 2177415"/>
              <a:gd name="T15" fmla="*/ 40512 h 1382395"/>
              <a:gd name="T16" fmla="*/ 2166366 w 2177415"/>
              <a:gd name="T17" fmla="*/ 84454 h 1382395"/>
              <a:gd name="T18" fmla="*/ 2177288 w 2177415"/>
              <a:gd name="T19" fmla="*/ 138175 h 1382395"/>
              <a:gd name="T20" fmla="*/ 2177288 w 2177415"/>
              <a:gd name="T21" fmla="*/ 1243710 h 1382395"/>
              <a:gd name="T22" fmla="*/ 2166366 w 2177415"/>
              <a:gd name="T23" fmla="*/ 1297495 h 1382395"/>
              <a:gd name="T24" fmla="*/ 2136775 w 2177415"/>
              <a:gd name="T25" fmla="*/ 1341424 h 1382395"/>
              <a:gd name="T26" fmla="*/ 2092833 w 2177415"/>
              <a:gd name="T27" fmla="*/ 1371041 h 1382395"/>
              <a:gd name="T28" fmla="*/ 2038985 w 2177415"/>
              <a:gd name="T29" fmla="*/ 1381899 h 1382395"/>
              <a:gd name="T30" fmla="*/ 138252 w 2177415"/>
              <a:gd name="T31" fmla="*/ 1381899 h 1382395"/>
              <a:gd name="T32" fmla="*/ 84442 w 2177415"/>
              <a:gd name="T33" fmla="*/ 1371041 h 1382395"/>
              <a:gd name="T34" fmla="*/ 40487 w 2177415"/>
              <a:gd name="T35" fmla="*/ 1341424 h 1382395"/>
              <a:gd name="T36" fmla="*/ 10858 w 2177415"/>
              <a:gd name="T37" fmla="*/ 1297495 h 1382395"/>
              <a:gd name="T38" fmla="*/ 0 w 2177415"/>
              <a:gd name="T39" fmla="*/ 1243710 h 1382395"/>
              <a:gd name="T40" fmla="*/ 0 w 2177415"/>
              <a:gd name="T41" fmla="*/ 138175 h 13823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77415"/>
              <a:gd name="T64" fmla="*/ 0 h 1382395"/>
              <a:gd name="T65" fmla="*/ 2177415 w 2177415"/>
              <a:gd name="T66" fmla="*/ 1382395 h 13823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77415" h="1382395">
                <a:moveTo>
                  <a:pt x="0" y="138175"/>
                </a:moveTo>
                <a:lnTo>
                  <a:pt x="10858" y="84454"/>
                </a:lnTo>
                <a:lnTo>
                  <a:pt x="40487" y="40512"/>
                </a:lnTo>
                <a:lnTo>
                  <a:pt x="84442" y="10921"/>
                </a:lnTo>
                <a:lnTo>
                  <a:pt x="138252" y="0"/>
                </a:lnTo>
                <a:lnTo>
                  <a:pt x="2038985" y="0"/>
                </a:lnTo>
                <a:lnTo>
                  <a:pt x="2092833" y="10921"/>
                </a:lnTo>
                <a:lnTo>
                  <a:pt x="2136775" y="40512"/>
                </a:lnTo>
                <a:lnTo>
                  <a:pt x="2166366" y="84454"/>
                </a:lnTo>
                <a:lnTo>
                  <a:pt x="2177288" y="138175"/>
                </a:lnTo>
                <a:lnTo>
                  <a:pt x="2177288" y="1243710"/>
                </a:lnTo>
                <a:lnTo>
                  <a:pt x="2166366" y="1297495"/>
                </a:lnTo>
                <a:lnTo>
                  <a:pt x="2136775" y="1341424"/>
                </a:lnTo>
                <a:lnTo>
                  <a:pt x="2092833" y="1371041"/>
                </a:lnTo>
                <a:lnTo>
                  <a:pt x="2038985" y="1381899"/>
                </a:lnTo>
                <a:lnTo>
                  <a:pt x="138252" y="1381899"/>
                </a:lnTo>
                <a:lnTo>
                  <a:pt x="84442" y="1371041"/>
                </a:lnTo>
                <a:lnTo>
                  <a:pt x="40487" y="1341424"/>
                </a:lnTo>
                <a:lnTo>
                  <a:pt x="10858" y="1297495"/>
                </a:lnTo>
                <a:lnTo>
                  <a:pt x="0" y="1243710"/>
                </a:lnTo>
                <a:lnTo>
                  <a:pt x="0" y="13817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2021" name="object 21"/>
          <p:cNvSpPr>
            <a:spLocks noChangeArrowheads="1"/>
          </p:cNvSpPr>
          <p:nvPr/>
        </p:nvSpPr>
        <p:spPr bwMode="auto">
          <a:xfrm>
            <a:off x="654846" y="4751336"/>
            <a:ext cx="2177131" cy="1384477"/>
          </a:xfrm>
          <a:custGeom>
            <a:avLst/>
            <a:gdLst>
              <a:gd name="T0" fmla="*/ 2038985 w 2177415"/>
              <a:gd name="T1" fmla="*/ 0 h 1383664"/>
              <a:gd name="T2" fmla="*/ 138252 w 2177415"/>
              <a:gd name="T3" fmla="*/ 0 h 1383664"/>
              <a:gd name="T4" fmla="*/ 84442 w 2177415"/>
              <a:gd name="T5" fmla="*/ 10922 h 1383664"/>
              <a:gd name="T6" fmla="*/ 40487 w 2177415"/>
              <a:gd name="T7" fmla="*/ 40513 h 1383664"/>
              <a:gd name="T8" fmla="*/ 10858 w 2177415"/>
              <a:gd name="T9" fmla="*/ 84455 h 1383664"/>
              <a:gd name="T10" fmla="*/ 0 w 2177415"/>
              <a:gd name="T11" fmla="*/ 138303 h 1383664"/>
              <a:gd name="T12" fmla="*/ 0 w 2177415"/>
              <a:gd name="T13" fmla="*/ 1245084 h 1383664"/>
              <a:gd name="T14" fmla="*/ 10858 w 2177415"/>
              <a:gd name="T15" fmla="*/ 1298932 h 1383664"/>
              <a:gd name="T16" fmla="*/ 40487 w 2177415"/>
              <a:gd name="T17" fmla="*/ 1342900 h 1383664"/>
              <a:gd name="T18" fmla="*/ 84442 w 2177415"/>
              <a:gd name="T19" fmla="*/ 1372554 h 1383664"/>
              <a:gd name="T20" fmla="*/ 138252 w 2177415"/>
              <a:gd name="T21" fmla="*/ 1383425 h 1383664"/>
              <a:gd name="T22" fmla="*/ 2038985 w 2177415"/>
              <a:gd name="T23" fmla="*/ 1383425 h 1383664"/>
              <a:gd name="T24" fmla="*/ 2092833 w 2177415"/>
              <a:gd name="T25" fmla="*/ 1372554 h 1383664"/>
              <a:gd name="T26" fmla="*/ 2136775 w 2177415"/>
              <a:gd name="T27" fmla="*/ 1342900 h 1383664"/>
              <a:gd name="T28" fmla="*/ 2166366 w 2177415"/>
              <a:gd name="T29" fmla="*/ 1298932 h 1383664"/>
              <a:gd name="T30" fmla="*/ 2177288 w 2177415"/>
              <a:gd name="T31" fmla="*/ 1245084 h 1383664"/>
              <a:gd name="T32" fmla="*/ 2177288 w 2177415"/>
              <a:gd name="T33" fmla="*/ 138303 h 1383664"/>
              <a:gd name="T34" fmla="*/ 2166366 w 2177415"/>
              <a:gd name="T35" fmla="*/ 84455 h 1383664"/>
              <a:gd name="T36" fmla="*/ 2136775 w 2177415"/>
              <a:gd name="T37" fmla="*/ 40513 h 1383664"/>
              <a:gd name="T38" fmla="*/ 2092833 w 2177415"/>
              <a:gd name="T39" fmla="*/ 10922 h 1383664"/>
              <a:gd name="T40" fmla="*/ 2038985 w 2177415"/>
              <a:gd name="T41" fmla="*/ 0 h 13836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77415"/>
              <a:gd name="T64" fmla="*/ 0 h 1383664"/>
              <a:gd name="T65" fmla="*/ 2177415 w 2177415"/>
              <a:gd name="T66" fmla="*/ 1383664 h 13836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77415" h="1383664">
                <a:moveTo>
                  <a:pt x="2038985" y="0"/>
                </a:moveTo>
                <a:lnTo>
                  <a:pt x="138252" y="0"/>
                </a:lnTo>
                <a:lnTo>
                  <a:pt x="84442" y="10922"/>
                </a:lnTo>
                <a:lnTo>
                  <a:pt x="40487" y="40513"/>
                </a:lnTo>
                <a:lnTo>
                  <a:pt x="10858" y="84455"/>
                </a:lnTo>
                <a:lnTo>
                  <a:pt x="0" y="138303"/>
                </a:lnTo>
                <a:lnTo>
                  <a:pt x="0" y="1245082"/>
                </a:lnTo>
                <a:lnTo>
                  <a:pt x="10858" y="1298930"/>
                </a:lnTo>
                <a:lnTo>
                  <a:pt x="40487" y="1342898"/>
                </a:lnTo>
                <a:lnTo>
                  <a:pt x="84442" y="1372552"/>
                </a:lnTo>
                <a:lnTo>
                  <a:pt x="138252" y="1383423"/>
                </a:lnTo>
                <a:lnTo>
                  <a:pt x="2038985" y="1383423"/>
                </a:lnTo>
                <a:lnTo>
                  <a:pt x="2092833" y="1372552"/>
                </a:lnTo>
                <a:lnTo>
                  <a:pt x="2136775" y="1342898"/>
                </a:lnTo>
                <a:lnTo>
                  <a:pt x="2166366" y="1298930"/>
                </a:lnTo>
                <a:lnTo>
                  <a:pt x="2177288" y="1245082"/>
                </a:lnTo>
                <a:lnTo>
                  <a:pt x="2177288" y="138303"/>
                </a:lnTo>
                <a:lnTo>
                  <a:pt x="2166366" y="84455"/>
                </a:lnTo>
                <a:lnTo>
                  <a:pt x="2136775" y="40513"/>
                </a:lnTo>
                <a:lnTo>
                  <a:pt x="2092833" y="10922"/>
                </a:lnTo>
                <a:lnTo>
                  <a:pt x="2038985" y="0"/>
                </a:lnTo>
                <a:close/>
              </a:path>
            </a:pathLst>
          </a:custGeom>
          <a:solidFill>
            <a:srgbClr val="FFFFFF">
              <a:alpha val="90195"/>
            </a:srgbClr>
          </a:solidFill>
          <a:ln w="9525">
            <a:noFill/>
            <a:miter lim="800000"/>
            <a:headEnd/>
            <a:tailEnd/>
          </a:ln>
        </p:spPr>
        <p:txBody>
          <a:bodyPr lIns="0" tIns="0" rIns="0" bIns="0"/>
          <a:lstStyle/>
          <a:p>
            <a:endParaRPr lang="en-US"/>
          </a:p>
        </p:txBody>
      </p:sp>
      <p:sp>
        <p:nvSpPr>
          <p:cNvPr id="42022" name="object 22"/>
          <p:cNvSpPr>
            <a:spLocks noChangeArrowheads="1"/>
          </p:cNvSpPr>
          <p:nvPr/>
        </p:nvSpPr>
        <p:spPr bwMode="auto">
          <a:xfrm>
            <a:off x="655607" y="4752098"/>
            <a:ext cx="2177131" cy="1384477"/>
          </a:xfrm>
          <a:custGeom>
            <a:avLst/>
            <a:gdLst>
              <a:gd name="T0" fmla="*/ 0 w 2177415"/>
              <a:gd name="T1" fmla="*/ 138302 h 1383664"/>
              <a:gd name="T2" fmla="*/ 10858 w 2177415"/>
              <a:gd name="T3" fmla="*/ 84454 h 1383664"/>
              <a:gd name="T4" fmla="*/ 40487 w 2177415"/>
              <a:gd name="T5" fmla="*/ 40512 h 1383664"/>
              <a:gd name="T6" fmla="*/ 84442 w 2177415"/>
              <a:gd name="T7" fmla="*/ 10921 h 1383664"/>
              <a:gd name="T8" fmla="*/ 138252 w 2177415"/>
              <a:gd name="T9" fmla="*/ 0 h 1383664"/>
              <a:gd name="T10" fmla="*/ 2038985 w 2177415"/>
              <a:gd name="T11" fmla="*/ 0 h 1383664"/>
              <a:gd name="T12" fmla="*/ 2092833 w 2177415"/>
              <a:gd name="T13" fmla="*/ 10921 h 1383664"/>
              <a:gd name="T14" fmla="*/ 2136775 w 2177415"/>
              <a:gd name="T15" fmla="*/ 40512 h 1383664"/>
              <a:gd name="T16" fmla="*/ 2166366 w 2177415"/>
              <a:gd name="T17" fmla="*/ 84454 h 1383664"/>
              <a:gd name="T18" fmla="*/ 2177288 w 2177415"/>
              <a:gd name="T19" fmla="*/ 138302 h 1383664"/>
              <a:gd name="T20" fmla="*/ 2177288 w 2177415"/>
              <a:gd name="T21" fmla="*/ 1245084 h 1383664"/>
              <a:gd name="T22" fmla="*/ 2166366 w 2177415"/>
              <a:gd name="T23" fmla="*/ 1298932 h 1383664"/>
              <a:gd name="T24" fmla="*/ 2136775 w 2177415"/>
              <a:gd name="T25" fmla="*/ 1342899 h 1383664"/>
              <a:gd name="T26" fmla="*/ 2092833 w 2177415"/>
              <a:gd name="T27" fmla="*/ 1372554 h 1383664"/>
              <a:gd name="T28" fmla="*/ 2038985 w 2177415"/>
              <a:gd name="T29" fmla="*/ 1383425 h 1383664"/>
              <a:gd name="T30" fmla="*/ 138252 w 2177415"/>
              <a:gd name="T31" fmla="*/ 1383425 h 1383664"/>
              <a:gd name="T32" fmla="*/ 84442 w 2177415"/>
              <a:gd name="T33" fmla="*/ 1372554 h 1383664"/>
              <a:gd name="T34" fmla="*/ 40487 w 2177415"/>
              <a:gd name="T35" fmla="*/ 1342899 h 1383664"/>
              <a:gd name="T36" fmla="*/ 10858 w 2177415"/>
              <a:gd name="T37" fmla="*/ 1298932 h 1383664"/>
              <a:gd name="T38" fmla="*/ 0 w 2177415"/>
              <a:gd name="T39" fmla="*/ 1245084 h 1383664"/>
              <a:gd name="T40" fmla="*/ 0 w 2177415"/>
              <a:gd name="T41" fmla="*/ 138302 h 13836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77415"/>
              <a:gd name="T64" fmla="*/ 0 h 1383664"/>
              <a:gd name="T65" fmla="*/ 2177415 w 2177415"/>
              <a:gd name="T66" fmla="*/ 1383664 h 13836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77415" h="1383664">
                <a:moveTo>
                  <a:pt x="0" y="138302"/>
                </a:moveTo>
                <a:lnTo>
                  <a:pt x="10858" y="84454"/>
                </a:lnTo>
                <a:lnTo>
                  <a:pt x="40487" y="40512"/>
                </a:lnTo>
                <a:lnTo>
                  <a:pt x="84442" y="10921"/>
                </a:lnTo>
                <a:lnTo>
                  <a:pt x="138252" y="0"/>
                </a:lnTo>
                <a:lnTo>
                  <a:pt x="2038985" y="0"/>
                </a:lnTo>
                <a:lnTo>
                  <a:pt x="2092833" y="10921"/>
                </a:lnTo>
                <a:lnTo>
                  <a:pt x="2136775" y="40512"/>
                </a:lnTo>
                <a:lnTo>
                  <a:pt x="2166366" y="84454"/>
                </a:lnTo>
                <a:lnTo>
                  <a:pt x="2177288" y="138302"/>
                </a:lnTo>
                <a:lnTo>
                  <a:pt x="2177288" y="1245082"/>
                </a:lnTo>
                <a:lnTo>
                  <a:pt x="2166366" y="1298930"/>
                </a:lnTo>
                <a:lnTo>
                  <a:pt x="2136775" y="1342897"/>
                </a:lnTo>
                <a:lnTo>
                  <a:pt x="2092833" y="1372552"/>
                </a:lnTo>
                <a:lnTo>
                  <a:pt x="2038985" y="1383423"/>
                </a:lnTo>
                <a:lnTo>
                  <a:pt x="138252" y="1383423"/>
                </a:lnTo>
                <a:lnTo>
                  <a:pt x="84442" y="1372552"/>
                </a:lnTo>
                <a:lnTo>
                  <a:pt x="40487" y="1342897"/>
                </a:lnTo>
                <a:lnTo>
                  <a:pt x="10858" y="1298930"/>
                </a:lnTo>
                <a:lnTo>
                  <a:pt x="0" y="1245082"/>
                </a:lnTo>
                <a:lnTo>
                  <a:pt x="0" y="138302"/>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23" name="object 23"/>
          <p:cNvSpPr txBox="1"/>
          <p:nvPr/>
        </p:nvSpPr>
        <p:spPr>
          <a:xfrm>
            <a:off x="1350963" y="5180014"/>
            <a:ext cx="798512" cy="319959"/>
          </a:xfrm>
          <a:prstGeom prst="rect">
            <a:avLst/>
          </a:prstGeom>
        </p:spPr>
        <p:txBody>
          <a:bodyPr lIns="0" tIns="12065" rIns="0" bIns="0">
            <a:spAutoFit/>
          </a:bodyPr>
          <a:lstStyle/>
          <a:p>
            <a:pPr marL="12700" fontAlgn="auto">
              <a:spcBef>
                <a:spcPts val="95"/>
              </a:spcBef>
              <a:spcAft>
                <a:spcPts val="0"/>
              </a:spcAft>
              <a:defRPr/>
            </a:pPr>
            <a:r>
              <a:rPr sz="2000" b="1" spc="5" dirty="0">
                <a:latin typeface="Californian FB" pitchFamily="18" charset="0"/>
                <a:cs typeface="Arial MT"/>
              </a:rPr>
              <a:t>I</a:t>
            </a:r>
            <a:r>
              <a:rPr sz="2000" b="1" spc="-285" dirty="0">
                <a:latin typeface="Californian FB" pitchFamily="18" charset="0"/>
                <a:cs typeface="Arial MT"/>
              </a:rPr>
              <a:t>G</a:t>
            </a:r>
            <a:r>
              <a:rPr sz="2000" b="1" spc="-180" dirty="0">
                <a:latin typeface="Californian FB" pitchFamily="18" charset="0"/>
                <a:cs typeface="Arial MT"/>
              </a:rPr>
              <a:t>S</a:t>
            </a:r>
            <a:r>
              <a:rPr sz="2000" b="1" spc="-5" dirty="0">
                <a:latin typeface="Californian FB" pitchFamily="18" charset="0"/>
                <a:cs typeface="Arial MT"/>
              </a:rPr>
              <a:t>T</a:t>
            </a:r>
            <a:endParaRPr sz="2000" b="1">
              <a:latin typeface="Californian FB" pitchFamily="18" charset="0"/>
              <a:cs typeface="Arial MT"/>
            </a:endParaRPr>
          </a:p>
        </p:txBody>
      </p:sp>
      <p:sp>
        <p:nvSpPr>
          <p:cNvPr id="42015" name="object 25"/>
          <p:cNvSpPr>
            <a:spLocks noChangeArrowheads="1"/>
          </p:cNvSpPr>
          <p:nvPr/>
        </p:nvSpPr>
        <p:spPr bwMode="auto">
          <a:xfrm>
            <a:off x="4824223" y="2598545"/>
            <a:ext cx="2109470" cy="1289785"/>
          </a:xfrm>
          <a:custGeom>
            <a:avLst/>
            <a:gdLst>
              <a:gd name="T0" fmla="*/ 1979930 w 2109470"/>
              <a:gd name="T1" fmla="*/ 0 h 1290320"/>
              <a:gd name="T2" fmla="*/ 129158 w 2109470"/>
              <a:gd name="T3" fmla="*/ 0 h 1290320"/>
              <a:gd name="T4" fmla="*/ 78866 w 2109470"/>
              <a:gd name="T5" fmla="*/ 10159 h 1290320"/>
              <a:gd name="T6" fmla="*/ 37845 w 2109470"/>
              <a:gd name="T7" fmla="*/ 37845 h 1290320"/>
              <a:gd name="T8" fmla="*/ 10160 w 2109470"/>
              <a:gd name="T9" fmla="*/ 78739 h 1290320"/>
              <a:gd name="T10" fmla="*/ 0 w 2109470"/>
              <a:gd name="T11" fmla="*/ 129031 h 1290320"/>
              <a:gd name="T12" fmla="*/ 0 w 2109470"/>
              <a:gd name="T13" fmla="*/ 1161160 h 1290320"/>
              <a:gd name="T14" fmla="*/ 10160 w 2109470"/>
              <a:gd name="T15" fmla="*/ 1211452 h 1290320"/>
              <a:gd name="T16" fmla="*/ 37845 w 2109470"/>
              <a:gd name="T17" fmla="*/ 1252473 h 1290320"/>
              <a:gd name="T18" fmla="*/ 78866 w 2109470"/>
              <a:gd name="T19" fmla="*/ 1280159 h 1290320"/>
              <a:gd name="T20" fmla="*/ 129158 w 2109470"/>
              <a:gd name="T21" fmla="*/ 1290192 h 1290320"/>
              <a:gd name="T22" fmla="*/ 1979930 w 2109470"/>
              <a:gd name="T23" fmla="*/ 1290192 h 1290320"/>
              <a:gd name="T24" fmla="*/ 2030221 w 2109470"/>
              <a:gd name="T25" fmla="*/ 1280159 h 1290320"/>
              <a:gd name="T26" fmla="*/ 2071242 w 2109470"/>
              <a:gd name="T27" fmla="*/ 1252473 h 1290320"/>
              <a:gd name="T28" fmla="*/ 2098929 w 2109470"/>
              <a:gd name="T29" fmla="*/ 1211452 h 1290320"/>
              <a:gd name="T30" fmla="*/ 2109089 w 2109470"/>
              <a:gd name="T31" fmla="*/ 1161160 h 1290320"/>
              <a:gd name="T32" fmla="*/ 2109089 w 2109470"/>
              <a:gd name="T33" fmla="*/ 129031 h 1290320"/>
              <a:gd name="T34" fmla="*/ 2098929 w 2109470"/>
              <a:gd name="T35" fmla="*/ 78739 h 1290320"/>
              <a:gd name="T36" fmla="*/ 2071242 w 2109470"/>
              <a:gd name="T37" fmla="*/ 37845 h 1290320"/>
              <a:gd name="T38" fmla="*/ 2030221 w 2109470"/>
              <a:gd name="T39" fmla="*/ 10159 h 1290320"/>
              <a:gd name="T40" fmla="*/ 1979930 w 2109470"/>
              <a:gd name="T41" fmla="*/ 0 h 12903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0320"/>
              <a:gd name="T65" fmla="*/ 2109470 w 2109470"/>
              <a:gd name="T66" fmla="*/ 1290320 h 12903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0320">
                <a:moveTo>
                  <a:pt x="1979930" y="0"/>
                </a:moveTo>
                <a:lnTo>
                  <a:pt x="129158" y="0"/>
                </a:lnTo>
                <a:lnTo>
                  <a:pt x="78866" y="10159"/>
                </a:lnTo>
                <a:lnTo>
                  <a:pt x="37845" y="37845"/>
                </a:lnTo>
                <a:lnTo>
                  <a:pt x="10160" y="78739"/>
                </a:lnTo>
                <a:lnTo>
                  <a:pt x="0" y="129031"/>
                </a:lnTo>
                <a:lnTo>
                  <a:pt x="0" y="1161160"/>
                </a:lnTo>
                <a:lnTo>
                  <a:pt x="10160" y="1211452"/>
                </a:lnTo>
                <a:lnTo>
                  <a:pt x="37845" y="1252473"/>
                </a:lnTo>
                <a:lnTo>
                  <a:pt x="78866" y="1280159"/>
                </a:lnTo>
                <a:lnTo>
                  <a:pt x="129158" y="1290192"/>
                </a:lnTo>
                <a:lnTo>
                  <a:pt x="1979930" y="1290192"/>
                </a:lnTo>
                <a:lnTo>
                  <a:pt x="2030221" y="1280159"/>
                </a:lnTo>
                <a:lnTo>
                  <a:pt x="2071242" y="1252473"/>
                </a:lnTo>
                <a:lnTo>
                  <a:pt x="2098929" y="1211452"/>
                </a:lnTo>
                <a:lnTo>
                  <a:pt x="2109089" y="1161160"/>
                </a:lnTo>
                <a:lnTo>
                  <a:pt x="2109089" y="129031"/>
                </a:lnTo>
                <a:lnTo>
                  <a:pt x="2098929" y="78739"/>
                </a:lnTo>
                <a:lnTo>
                  <a:pt x="2071242" y="37845"/>
                </a:lnTo>
                <a:lnTo>
                  <a:pt x="2030221" y="10159"/>
                </a:lnTo>
                <a:lnTo>
                  <a:pt x="1979930" y="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lIns="0" tIns="0" rIns="0" bIns="0"/>
          <a:lstStyle/>
          <a:p>
            <a:endParaRPr lang="en-US" sz="2000" b="1">
              <a:latin typeface="Californian FB" pitchFamily="18" charset="0"/>
            </a:endParaRPr>
          </a:p>
        </p:txBody>
      </p:sp>
      <p:sp>
        <p:nvSpPr>
          <p:cNvPr id="42016" name="object 26"/>
          <p:cNvSpPr>
            <a:spLocks noChangeArrowheads="1"/>
          </p:cNvSpPr>
          <p:nvPr/>
        </p:nvSpPr>
        <p:spPr bwMode="auto">
          <a:xfrm>
            <a:off x="4824985" y="2599307"/>
            <a:ext cx="2109470" cy="1289785"/>
          </a:xfrm>
          <a:custGeom>
            <a:avLst/>
            <a:gdLst>
              <a:gd name="T0" fmla="*/ 0 w 2109470"/>
              <a:gd name="T1" fmla="*/ 129031 h 1290320"/>
              <a:gd name="T2" fmla="*/ 10159 w 2109470"/>
              <a:gd name="T3" fmla="*/ 78739 h 1290320"/>
              <a:gd name="T4" fmla="*/ 37845 w 2109470"/>
              <a:gd name="T5" fmla="*/ 37845 h 1290320"/>
              <a:gd name="T6" fmla="*/ 78866 w 2109470"/>
              <a:gd name="T7" fmla="*/ 10159 h 1290320"/>
              <a:gd name="T8" fmla="*/ 129158 w 2109470"/>
              <a:gd name="T9" fmla="*/ 0 h 1290320"/>
              <a:gd name="T10" fmla="*/ 1979929 w 2109470"/>
              <a:gd name="T11" fmla="*/ 0 h 1290320"/>
              <a:gd name="T12" fmla="*/ 2030222 w 2109470"/>
              <a:gd name="T13" fmla="*/ 10159 h 1290320"/>
              <a:gd name="T14" fmla="*/ 2071243 w 2109470"/>
              <a:gd name="T15" fmla="*/ 37845 h 1290320"/>
              <a:gd name="T16" fmla="*/ 2098929 w 2109470"/>
              <a:gd name="T17" fmla="*/ 78739 h 1290320"/>
              <a:gd name="T18" fmla="*/ 2109088 w 2109470"/>
              <a:gd name="T19" fmla="*/ 129031 h 1290320"/>
              <a:gd name="T20" fmla="*/ 2109088 w 2109470"/>
              <a:gd name="T21" fmla="*/ 1161160 h 1290320"/>
              <a:gd name="T22" fmla="*/ 2098929 w 2109470"/>
              <a:gd name="T23" fmla="*/ 1211452 h 1290320"/>
              <a:gd name="T24" fmla="*/ 2071243 w 2109470"/>
              <a:gd name="T25" fmla="*/ 1252473 h 1290320"/>
              <a:gd name="T26" fmla="*/ 2030222 w 2109470"/>
              <a:gd name="T27" fmla="*/ 1280159 h 1290320"/>
              <a:gd name="T28" fmla="*/ 1979929 w 2109470"/>
              <a:gd name="T29" fmla="*/ 1290192 h 1290320"/>
              <a:gd name="T30" fmla="*/ 129158 w 2109470"/>
              <a:gd name="T31" fmla="*/ 1290192 h 1290320"/>
              <a:gd name="T32" fmla="*/ 78866 w 2109470"/>
              <a:gd name="T33" fmla="*/ 1280159 h 1290320"/>
              <a:gd name="T34" fmla="*/ 37845 w 2109470"/>
              <a:gd name="T35" fmla="*/ 1252473 h 1290320"/>
              <a:gd name="T36" fmla="*/ 10159 w 2109470"/>
              <a:gd name="T37" fmla="*/ 1211452 h 1290320"/>
              <a:gd name="T38" fmla="*/ 0 w 2109470"/>
              <a:gd name="T39" fmla="*/ 1161160 h 1290320"/>
              <a:gd name="T40" fmla="*/ 0 w 2109470"/>
              <a:gd name="T41" fmla="*/ 129031 h 12903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0320"/>
              <a:gd name="T65" fmla="*/ 2109470 w 2109470"/>
              <a:gd name="T66" fmla="*/ 1290320 h 12903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0320">
                <a:moveTo>
                  <a:pt x="0" y="129031"/>
                </a:moveTo>
                <a:lnTo>
                  <a:pt x="10159" y="78739"/>
                </a:lnTo>
                <a:lnTo>
                  <a:pt x="37845" y="37845"/>
                </a:lnTo>
                <a:lnTo>
                  <a:pt x="78866" y="10159"/>
                </a:lnTo>
                <a:lnTo>
                  <a:pt x="129158" y="0"/>
                </a:lnTo>
                <a:lnTo>
                  <a:pt x="1979929" y="0"/>
                </a:lnTo>
                <a:lnTo>
                  <a:pt x="2030222" y="10159"/>
                </a:lnTo>
                <a:lnTo>
                  <a:pt x="2071243" y="37845"/>
                </a:lnTo>
                <a:lnTo>
                  <a:pt x="2098929" y="78739"/>
                </a:lnTo>
                <a:lnTo>
                  <a:pt x="2109088" y="129031"/>
                </a:lnTo>
                <a:lnTo>
                  <a:pt x="2109088" y="1161160"/>
                </a:lnTo>
                <a:lnTo>
                  <a:pt x="2098929" y="1211452"/>
                </a:lnTo>
                <a:lnTo>
                  <a:pt x="2071243" y="1252473"/>
                </a:lnTo>
                <a:lnTo>
                  <a:pt x="2030222" y="1280159"/>
                </a:lnTo>
                <a:lnTo>
                  <a:pt x="1979929" y="1290192"/>
                </a:lnTo>
                <a:lnTo>
                  <a:pt x="129158" y="1290192"/>
                </a:lnTo>
                <a:lnTo>
                  <a:pt x="78866" y="1280159"/>
                </a:lnTo>
                <a:lnTo>
                  <a:pt x="37845" y="1252473"/>
                </a:lnTo>
                <a:lnTo>
                  <a:pt x="10159" y="1211452"/>
                </a:lnTo>
                <a:lnTo>
                  <a:pt x="0" y="1161160"/>
                </a:lnTo>
                <a:lnTo>
                  <a:pt x="0" y="12903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17" name="object 27"/>
          <p:cNvSpPr>
            <a:spLocks noChangeArrowheads="1"/>
          </p:cNvSpPr>
          <p:nvPr/>
        </p:nvSpPr>
        <p:spPr bwMode="auto">
          <a:xfrm>
            <a:off x="5066539" y="2827050"/>
            <a:ext cx="2109470" cy="1291689"/>
          </a:xfrm>
          <a:custGeom>
            <a:avLst/>
            <a:gdLst>
              <a:gd name="T0" fmla="*/ 1979929 w 2109470"/>
              <a:gd name="T1" fmla="*/ 0 h 1292225"/>
              <a:gd name="T2" fmla="*/ 129159 w 2109470"/>
              <a:gd name="T3" fmla="*/ 0 h 1292225"/>
              <a:gd name="T4" fmla="*/ 78866 w 2109470"/>
              <a:gd name="T5" fmla="*/ 10159 h 1292225"/>
              <a:gd name="T6" fmla="*/ 37846 w 2109470"/>
              <a:gd name="T7" fmla="*/ 37845 h 1292225"/>
              <a:gd name="T8" fmla="*/ 10160 w 2109470"/>
              <a:gd name="T9" fmla="*/ 78866 h 1292225"/>
              <a:gd name="T10" fmla="*/ 0 w 2109470"/>
              <a:gd name="T11" fmla="*/ 129158 h 1292225"/>
              <a:gd name="T12" fmla="*/ 0 w 2109470"/>
              <a:gd name="T13" fmla="*/ 1162557 h 1292225"/>
              <a:gd name="T14" fmla="*/ 10160 w 2109470"/>
              <a:gd name="T15" fmla="*/ 1212849 h 1292225"/>
              <a:gd name="T16" fmla="*/ 37846 w 2109470"/>
              <a:gd name="T17" fmla="*/ 1253997 h 1292225"/>
              <a:gd name="T18" fmla="*/ 78866 w 2109470"/>
              <a:gd name="T19" fmla="*/ 1281683 h 1292225"/>
              <a:gd name="T20" fmla="*/ 129159 w 2109470"/>
              <a:gd name="T21" fmla="*/ 1291716 h 1292225"/>
              <a:gd name="T22" fmla="*/ 1979929 w 2109470"/>
              <a:gd name="T23" fmla="*/ 1291716 h 1292225"/>
              <a:gd name="T24" fmla="*/ 2030222 w 2109470"/>
              <a:gd name="T25" fmla="*/ 1281683 h 1292225"/>
              <a:gd name="T26" fmla="*/ 2071243 w 2109470"/>
              <a:gd name="T27" fmla="*/ 1253997 h 1292225"/>
              <a:gd name="T28" fmla="*/ 2098929 w 2109470"/>
              <a:gd name="T29" fmla="*/ 1212849 h 1292225"/>
              <a:gd name="T30" fmla="*/ 2109089 w 2109470"/>
              <a:gd name="T31" fmla="*/ 1162557 h 1292225"/>
              <a:gd name="T32" fmla="*/ 2109089 w 2109470"/>
              <a:gd name="T33" fmla="*/ 129158 h 1292225"/>
              <a:gd name="T34" fmla="*/ 2098929 w 2109470"/>
              <a:gd name="T35" fmla="*/ 78866 h 1292225"/>
              <a:gd name="T36" fmla="*/ 2071243 w 2109470"/>
              <a:gd name="T37" fmla="*/ 37845 h 1292225"/>
              <a:gd name="T38" fmla="*/ 2030222 w 2109470"/>
              <a:gd name="T39" fmla="*/ 10159 h 1292225"/>
              <a:gd name="T40" fmla="*/ 1979929 w 2109470"/>
              <a:gd name="T41" fmla="*/ 0 h 12922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2225"/>
              <a:gd name="T65" fmla="*/ 2109470 w 2109470"/>
              <a:gd name="T66" fmla="*/ 1292225 h 12922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2225">
                <a:moveTo>
                  <a:pt x="1979929" y="0"/>
                </a:moveTo>
                <a:lnTo>
                  <a:pt x="129159" y="0"/>
                </a:lnTo>
                <a:lnTo>
                  <a:pt x="78866" y="10159"/>
                </a:lnTo>
                <a:lnTo>
                  <a:pt x="37846" y="37845"/>
                </a:lnTo>
                <a:lnTo>
                  <a:pt x="10160" y="78866"/>
                </a:lnTo>
                <a:lnTo>
                  <a:pt x="0" y="129158"/>
                </a:lnTo>
                <a:lnTo>
                  <a:pt x="0" y="1162557"/>
                </a:lnTo>
                <a:lnTo>
                  <a:pt x="10160" y="1212849"/>
                </a:lnTo>
                <a:lnTo>
                  <a:pt x="37846" y="1253997"/>
                </a:lnTo>
                <a:lnTo>
                  <a:pt x="78866" y="1281683"/>
                </a:lnTo>
                <a:lnTo>
                  <a:pt x="129159" y="1291716"/>
                </a:lnTo>
                <a:lnTo>
                  <a:pt x="1979929" y="1291716"/>
                </a:lnTo>
                <a:lnTo>
                  <a:pt x="2030222" y="1281683"/>
                </a:lnTo>
                <a:lnTo>
                  <a:pt x="2071243" y="1253997"/>
                </a:lnTo>
                <a:lnTo>
                  <a:pt x="2098929" y="1212849"/>
                </a:lnTo>
                <a:lnTo>
                  <a:pt x="2109089" y="1162557"/>
                </a:lnTo>
                <a:lnTo>
                  <a:pt x="2109089" y="129158"/>
                </a:lnTo>
                <a:lnTo>
                  <a:pt x="2098929" y="78866"/>
                </a:lnTo>
                <a:lnTo>
                  <a:pt x="2071243" y="37845"/>
                </a:lnTo>
                <a:lnTo>
                  <a:pt x="2030222" y="10159"/>
                </a:lnTo>
                <a:lnTo>
                  <a:pt x="1979929"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sz="2000" b="1">
              <a:latin typeface="Californian FB" pitchFamily="18" charset="0"/>
            </a:endParaRPr>
          </a:p>
        </p:txBody>
      </p:sp>
      <p:sp>
        <p:nvSpPr>
          <p:cNvPr id="42018" name="object 28"/>
          <p:cNvSpPr>
            <a:spLocks noChangeArrowheads="1"/>
          </p:cNvSpPr>
          <p:nvPr/>
        </p:nvSpPr>
        <p:spPr bwMode="auto">
          <a:xfrm>
            <a:off x="5067301" y="2827812"/>
            <a:ext cx="2109470" cy="1291689"/>
          </a:xfrm>
          <a:custGeom>
            <a:avLst/>
            <a:gdLst>
              <a:gd name="T0" fmla="*/ 0 w 2109470"/>
              <a:gd name="T1" fmla="*/ 129158 h 1292225"/>
              <a:gd name="T2" fmla="*/ 10160 w 2109470"/>
              <a:gd name="T3" fmla="*/ 78866 h 1292225"/>
              <a:gd name="T4" fmla="*/ 37846 w 2109470"/>
              <a:gd name="T5" fmla="*/ 37845 h 1292225"/>
              <a:gd name="T6" fmla="*/ 78866 w 2109470"/>
              <a:gd name="T7" fmla="*/ 10159 h 1292225"/>
              <a:gd name="T8" fmla="*/ 129159 w 2109470"/>
              <a:gd name="T9" fmla="*/ 0 h 1292225"/>
              <a:gd name="T10" fmla="*/ 1979930 w 2109470"/>
              <a:gd name="T11" fmla="*/ 0 h 1292225"/>
              <a:gd name="T12" fmla="*/ 2030221 w 2109470"/>
              <a:gd name="T13" fmla="*/ 10159 h 1292225"/>
              <a:gd name="T14" fmla="*/ 2071242 w 2109470"/>
              <a:gd name="T15" fmla="*/ 37845 h 1292225"/>
              <a:gd name="T16" fmla="*/ 2098929 w 2109470"/>
              <a:gd name="T17" fmla="*/ 78866 h 1292225"/>
              <a:gd name="T18" fmla="*/ 2109089 w 2109470"/>
              <a:gd name="T19" fmla="*/ 129158 h 1292225"/>
              <a:gd name="T20" fmla="*/ 2109089 w 2109470"/>
              <a:gd name="T21" fmla="*/ 1162557 h 1292225"/>
              <a:gd name="T22" fmla="*/ 2098929 w 2109470"/>
              <a:gd name="T23" fmla="*/ 1212849 h 1292225"/>
              <a:gd name="T24" fmla="*/ 2071242 w 2109470"/>
              <a:gd name="T25" fmla="*/ 1253997 h 1292225"/>
              <a:gd name="T26" fmla="*/ 2030221 w 2109470"/>
              <a:gd name="T27" fmla="*/ 1281683 h 1292225"/>
              <a:gd name="T28" fmla="*/ 1979930 w 2109470"/>
              <a:gd name="T29" fmla="*/ 1291716 h 1292225"/>
              <a:gd name="T30" fmla="*/ 129159 w 2109470"/>
              <a:gd name="T31" fmla="*/ 1291716 h 1292225"/>
              <a:gd name="T32" fmla="*/ 78866 w 2109470"/>
              <a:gd name="T33" fmla="*/ 1281683 h 1292225"/>
              <a:gd name="T34" fmla="*/ 37846 w 2109470"/>
              <a:gd name="T35" fmla="*/ 1253997 h 1292225"/>
              <a:gd name="T36" fmla="*/ 10160 w 2109470"/>
              <a:gd name="T37" fmla="*/ 1212849 h 1292225"/>
              <a:gd name="T38" fmla="*/ 0 w 2109470"/>
              <a:gd name="T39" fmla="*/ 1162557 h 1292225"/>
              <a:gd name="T40" fmla="*/ 0 w 2109470"/>
              <a:gd name="T41" fmla="*/ 129158 h 12922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09470"/>
              <a:gd name="T64" fmla="*/ 0 h 1292225"/>
              <a:gd name="T65" fmla="*/ 2109470 w 2109470"/>
              <a:gd name="T66" fmla="*/ 1292225 h 12922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09470" h="1292225">
                <a:moveTo>
                  <a:pt x="0" y="129158"/>
                </a:moveTo>
                <a:lnTo>
                  <a:pt x="10160" y="78866"/>
                </a:lnTo>
                <a:lnTo>
                  <a:pt x="37846" y="37845"/>
                </a:lnTo>
                <a:lnTo>
                  <a:pt x="78866" y="10159"/>
                </a:lnTo>
                <a:lnTo>
                  <a:pt x="129159" y="0"/>
                </a:lnTo>
                <a:lnTo>
                  <a:pt x="1979930" y="0"/>
                </a:lnTo>
                <a:lnTo>
                  <a:pt x="2030221" y="10159"/>
                </a:lnTo>
                <a:lnTo>
                  <a:pt x="2071242" y="37845"/>
                </a:lnTo>
                <a:lnTo>
                  <a:pt x="2098929" y="78866"/>
                </a:lnTo>
                <a:lnTo>
                  <a:pt x="2109089" y="129158"/>
                </a:lnTo>
                <a:lnTo>
                  <a:pt x="2109089" y="1162557"/>
                </a:lnTo>
                <a:lnTo>
                  <a:pt x="2098929" y="1212849"/>
                </a:lnTo>
                <a:lnTo>
                  <a:pt x="2071242" y="1253997"/>
                </a:lnTo>
                <a:lnTo>
                  <a:pt x="2030221" y="1281683"/>
                </a:lnTo>
                <a:lnTo>
                  <a:pt x="1979930" y="1291716"/>
                </a:lnTo>
                <a:lnTo>
                  <a:pt x="129159" y="1291716"/>
                </a:lnTo>
                <a:lnTo>
                  <a:pt x="78866" y="1281683"/>
                </a:lnTo>
                <a:lnTo>
                  <a:pt x="37846" y="1253997"/>
                </a:lnTo>
                <a:lnTo>
                  <a:pt x="10160" y="1212849"/>
                </a:lnTo>
                <a:lnTo>
                  <a:pt x="0" y="1162557"/>
                </a:lnTo>
                <a:lnTo>
                  <a:pt x="0" y="129158"/>
                </a:lnTo>
                <a:close/>
              </a:path>
            </a:pathLst>
          </a:custGeom>
          <a:noFill/>
          <a:ln w="10668">
            <a:solidFill>
              <a:srgbClr val="948A8A"/>
            </a:solidFill>
            <a:miter lim="800000"/>
            <a:headEnd/>
            <a:tailEnd/>
          </a:ln>
        </p:spPr>
        <p:txBody>
          <a:bodyPr lIns="0" tIns="0" rIns="0" bIns="0"/>
          <a:lstStyle/>
          <a:p>
            <a:endParaRPr lang="en-US" sz="2000" b="1">
              <a:latin typeface="Californian FB" pitchFamily="18" charset="0"/>
            </a:endParaRPr>
          </a:p>
        </p:txBody>
      </p:sp>
      <p:sp>
        <p:nvSpPr>
          <p:cNvPr id="41996" name="object 29"/>
          <p:cNvSpPr txBox="1">
            <a:spLocks noChangeArrowheads="1"/>
          </p:cNvSpPr>
          <p:nvPr/>
        </p:nvSpPr>
        <p:spPr bwMode="auto">
          <a:xfrm>
            <a:off x="5167314" y="2928939"/>
            <a:ext cx="1643063" cy="832920"/>
          </a:xfrm>
          <a:prstGeom prst="rect">
            <a:avLst/>
          </a:prstGeom>
          <a:noFill/>
          <a:ln w="9525">
            <a:noFill/>
            <a:miter lim="800000"/>
            <a:headEnd/>
            <a:tailEnd/>
          </a:ln>
        </p:spPr>
        <p:txBody>
          <a:bodyPr lIns="0" tIns="62865" rIns="0" bIns="0">
            <a:spAutoFit/>
          </a:bodyPr>
          <a:lstStyle/>
          <a:p>
            <a:pPr marL="241300" indent="-228600">
              <a:lnSpc>
                <a:spcPts val="3000"/>
              </a:lnSpc>
              <a:spcBef>
                <a:spcPts val="500"/>
              </a:spcBef>
            </a:pPr>
            <a:r>
              <a:rPr lang="en-US" sz="2000" b="1">
                <a:latin typeface="Californian FB" pitchFamily="18" charset="0"/>
                <a:ea typeface="Arial MT"/>
                <a:cs typeface="Arial MT"/>
              </a:rPr>
              <a:t>Credit of  CGST</a:t>
            </a:r>
          </a:p>
        </p:txBody>
      </p:sp>
      <p:sp>
        <p:nvSpPr>
          <p:cNvPr id="42011" name="object 31"/>
          <p:cNvSpPr>
            <a:spLocks noChangeArrowheads="1"/>
          </p:cNvSpPr>
          <p:nvPr/>
        </p:nvSpPr>
        <p:spPr bwMode="auto">
          <a:xfrm>
            <a:off x="8511987" y="2598549"/>
            <a:ext cx="2345341" cy="1219095"/>
          </a:xfrm>
          <a:custGeom>
            <a:avLst/>
            <a:gdLst>
              <a:gd name="T0" fmla="*/ 2223136 w 2345054"/>
              <a:gd name="T1" fmla="*/ 0 h 1218564"/>
              <a:gd name="T2" fmla="*/ 121919 w 2345054"/>
              <a:gd name="T3" fmla="*/ 0 h 1218564"/>
              <a:gd name="T4" fmla="*/ 74421 w 2345054"/>
              <a:gd name="T5" fmla="*/ 9525 h 1218564"/>
              <a:gd name="T6" fmla="*/ 35686 w 2345054"/>
              <a:gd name="T7" fmla="*/ 35687 h 1218564"/>
              <a:gd name="T8" fmla="*/ 9525 w 2345054"/>
              <a:gd name="T9" fmla="*/ 74421 h 1218564"/>
              <a:gd name="T10" fmla="*/ 0 w 2345054"/>
              <a:gd name="T11" fmla="*/ 121919 h 1218564"/>
              <a:gd name="T12" fmla="*/ 0 w 2345054"/>
              <a:gd name="T13" fmla="*/ 1096773 h 1218564"/>
              <a:gd name="T14" fmla="*/ 9525 w 2345054"/>
              <a:gd name="T15" fmla="*/ 1144144 h 1218564"/>
              <a:gd name="T16" fmla="*/ 35686 w 2345054"/>
              <a:gd name="T17" fmla="*/ 1182879 h 1218564"/>
              <a:gd name="T18" fmla="*/ 74421 w 2345054"/>
              <a:gd name="T19" fmla="*/ 1209041 h 1218564"/>
              <a:gd name="T20" fmla="*/ 121919 w 2345054"/>
              <a:gd name="T21" fmla="*/ 1218566 h 1218564"/>
              <a:gd name="T22" fmla="*/ 2223136 w 2345054"/>
              <a:gd name="T23" fmla="*/ 1218566 h 1218564"/>
              <a:gd name="T24" fmla="*/ 2270634 w 2345054"/>
              <a:gd name="T25" fmla="*/ 1209041 h 1218564"/>
              <a:gd name="T26" fmla="*/ 2309369 w 2345054"/>
              <a:gd name="T27" fmla="*/ 1182879 h 1218564"/>
              <a:gd name="T28" fmla="*/ 2335531 w 2345054"/>
              <a:gd name="T29" fmla="*/ 1144144 h 1218564"/>
              <a:gd name="T30" fmla="*/ 2345056 w 2345054"/>
              <a:gd name="T31" fmla="*/ 1096773 h 1218564"/>
              <a:gd name="T32" fmla="*/ 2345056 w 2345054"/>
              <a:gd name="T33" fmla="*/ 121919 h 1218564"/>
              <a:gd name="T34" fmla="*/ 2335531 w 2345054"/>
              <a:gd name="T35" fmla="*/ 74421 h 1218564"/>
              <a:gd name="T36" fmla="*/ 2309369 w 2345054"/>
              <a:gd name="T37" fmla="*/ 35687 h 1218564"/>
              <a:gd name="T38" fmla="*/ 2270634 w 2345054"/>
              <a:gd name="T39" fmla="*/ 9525 h 1218564"/>
              <a:gd name="T40" fmla="*/ 2223136 w 2345054"/>
              <a:gd name="T41" fmla="*/ 0 h 12185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5054"/>
              <a:gd name="T64" fmla="*/ 0 h 1218564"/>
              <a:gd name="T65" fmla="*/ 2345054 w 2345054"/>
              <a:gd name="T66" fmla="*/ 1218564 h 12185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5054" h="1218564">
                <a:moveTo>
                  <a:pt x="2223134" y="0"/>
                </a:moveTo>
                <a:lnTo>
                  <a:pt x="121919" y="0"/>
                </a:lnTo>
                <a:lnTo>
                  <a:pt x="74421" y="9525"/>
                </a:lnTo>
                <a:lnTo>
                  <a:pt x="35686" y="35687"/>
                </a:lnTo>
                <a:lnTo>
                  <a:pt x="9525" y="74421"/>
                </a:lnTo>
                <a:lnTo>
                  <a:pt x="0" y="121919"/>
                </a:lnTo>
                <a:lnTo>
                  <a:pt x="0" y="1096771"/>
                </a:lnTo>
                <a:lnTo>
                  <a:pt x="9525" y="1144142"/>
                </a:lnTo>
                <a:lnTo>
                  <a:pt x="35686" y="1182877"/>
                </a:lnTo>
                <a:lnTo>
                  <a:pt x="74421" y="1209039"/>
                </a:lnTo>
                <a:lnTo>
                  <a:pt x="121919" y="1218564"/>
                </a:lnTo>
                <a:lnTo>
                  <a:pt x="2223134" y="1218564"/>
                </a:lnTo>
                <a:lnTo>
                  <a:pt x="2270632" y="1209039"/>
                </a:lnTo>
                <a:lnTo>
                  <a:pt x="2309367" y="1182877"/>
                </a:lnTo>
                <a:lnTo>
                  <a:pt x="2335529" y="1144142"/>
                </a:lnTo>
                <a:lnTo>
                  <a:pt x="2345054" y="1096771"/>
                </a:lnTo>
                <a:lnTo>
                  <a:pt x="2345054" y="121919"/>
                </a:lnTo>
                <a:lnTo>
                  <a:pt x="2335529" y="74421"/>
                </a:lnTo>
                <a:lnTo>
                  <a:pt x="2309367" y="35687"/>
                </a:lnTo>
                <a:lnTo>
                  <a:pt x="2270632" y="9525"/>
                </a:lnTo>
                <a:lnTo>
                  <a:pt x="2223134"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2012" name="object 32"/>
          <p:cNvSpPr>
            <a:spLocks noChangeArrowheads="1"/>
          </p:cNvSpPr>
          <p:nvPr/>
        </p:nvSpPr>
        <p:spPr bwMode="auto">
          <a:xfrm>
            <a:off x="8512749" y="2599311"/>
            <a:ext cx="2345341" cy="1219095"/>
          </a:xfrm>
          <a:custGeom>
            <a:avLst/>
            <a:gdLst>
              <a:gd name="T0" fmla="*/ 0 w 2345054"/>
              <a:gd name="T1" fmla="*/ 121792 h 1218564"/>
              <a:gd name="T2" fmla="*/ 9525 w 2345054"/>
              <a:gd name="T3" fmla="*/ 74421 h 1218564"/>
              <a:gd name="T4" fmla="*/ 35687 w 2345054"/>
              <a:gd name="T5" fmla="*/ 35687 h 1218564"/>
              <a:gd name="T6" fmla="*/ 74422 w 2345054"/>
              <a:gd name="T7" fmla="*/ 9525 h 1218564"/>
              <a:gd name="T8" fmla="*/ 121920 w 2345054"/>
              <a:gd name="T9" fmla="*/ 0 h 1218564"/>
              <a:gd name="T10" fmla="*/ 2223136 w 2345054"/>
              <a:gd name="T11" fmla="*/ 0 h 1218564"/>
              <a:gd name="T12" fmla="*/ 2270634 w 2345054"/>
              <a:gd name="T13" fmla="*/ 9525 h 1218564"/>
              <a:gd name="T14" fmla="*/ 2309370 w 2345054"/>
              <a:gd name="T15" fmla="*/ 35687 h 1218564"/>
              <a:gd name="T16" fmla="*/ 2335531 w 2345054"/>
              <a:gd name="T17" fmla="*/ 74421 h 1218564"/>
              <a:gd name="T18" fmla="*/ 2345056 w 2345054"/>
              <a:gd name="T19" fmla="*/ 121792 h 1218564"/>
              <a:gd name="T20" fmla="*/ 2345056 w 2345054"/>
              <a:gd name="T21" fmla="*/ 1096773 h 1218564"/>
              <a:gd name="T22" fmla="*/ 2335531 w 2345054"/>
              <a:gd name="T23" fmla="*/ 1144144 h 1218564"/>
              <a:gd name="T24" fmla="*/ 2309370 w 2345054"/>
              <a:gd name="T25" fmla="*/ 1182879 h 1218564"/>
              <a:gd name="T26" fmla="*/ 2270634 w 2345054"/>
              <a:gd name="T27" fmla="*/ 1209041 h 1218564"/>
              <a:gd name="T28" fmla="*/ 2223136 w 2345054"/>
              <a:gd name="T29" fmla="*/ 1218566 h 1218564"/>
              <a:gd name="T30" fmla="*/ 121920 w 2345054"/>
              <a:gd name="T31" fmla="*/ 1218566 h 1218564"/>
              <a:gd name="T32" fmla="*/ 74422 w 2345054"/>
              <a:gd name="T33" fmla="*/ 1209041 h 1218564"/>
              <a:gd name="T34" fmla="*/ 35687 w 2345054"/>
              <a:gd name="T35" fmla="*/ 1182879 h 1218564"/>
              <a:gd name="T36" fmla="*/ 9525 w 2345054"/>
              <a:gd name="T37" fmla="*/ 1144144 h 1218564"/>
              <a:gd name="T38" fmla="*/ 0 w 2345054"/>
              <a:gd name="T39" fmla="*/ 1096773 h 1218564"/>
              <a:gd name="T40" fmla="*/ 0 w 2345054"/>
              <a:gd name="T41" fmla="*/ 121792 h 12185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5054"/>
              <a:gd name="T64" fmla="*/ 0 h 1218564"/>
              <a:gd name="T65" fmla="*/ 2345054 w 2345054"/>
              <a:gd name="T66" fmla="*/ 1218564 h 12185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5054" h="1218564">
                <a:moveTo>
                  <a:pt x="0" y="121792"/>
                </a:moveTo>
                <a:lnTo>
                  <a:pt x="9525" y="74421"/>
                </a:lnTo>
                <a:lnTo>
                  <a:pt x="35687" y="35687"/>
                </a:lnTo>
                <a:lnTo>
                  <a:pt x="74422" y="9525"/>
                </a:lnTo>
                <a:lnTo>
                  <a:pt x="121920" y="0"/>
                </a:lnTo>
                <a:lnTo>
                  <a:pt x="2223134" y="0"/>
                </a:lnTo>
                <a:lnTo>
                  <a:pt x="2270632" y="9525"/>
                </a:lnTo>
                <a:lnTo>
                  <a:pt x="2309368" y="35687"/>
                </a:lnTo>
                <a:lnTo>
                  <a:pt x="2335529" y="74421"/>
                </a:lnTo>
                <a:lnTo>
                  <a:pt x="2345054" y="121792"/>
                </a:lnTo>
                <a:lnTo>
                  <a:pt x="2345054" y="1096771"/>
                </a:lnTo>
                <a:lnTo>
                  <a:pt x="2335529" y="1144142"/>
                </a:lnTo>
                <a:lnTo>
                  <a:pt x="2309368" y="1182877"/>
                </a:lnTo>
                <a:lnTo>
                  <a:pt x="2270632" y="1209039"/>
                </a:lnTo>
                <a:lnTo>
                  <a:pt x="2223134" y="1218564"/>
                </a:lnTo>
                <a:lnTo>
                  <a:pt x="121920" y="1218564"/>
                </a:lnTo>
                <a:lnTo>
                  <a:pt x="74422" y="1209039"/>
                </a:lnTo>
                <a:lnTo>
                  <a:pt x="35687" y="1182877"/>
                </a:lnTo>
                <a:lnTo>
                  <a:pt x="9525" y="1144142"/>
                </a:lnTo>
                <a:lnTo>
                  <a:pt x="0" y="1096771"/>
                </a:lnTo>
                <a:lnTo>
                  <a:pt x="0" y="12179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2013" name="object 33"/>
          <p:cNvSpPr>
            <a:spLocks noChangeArrowheads="1"/>
          </p:cNvSpPr>
          <p:nvPr/>
        </p:nvSpPr>
        <p:spPr bwMode="auto">
          <a:xfrm>
            <a:off x="8752808" y="2827248"/>
            <a:ext cx="2347246" cy="1221001"/>
          </a:xfrm>
          <a:custGeom>
            <a:avLst/>
            <a:gdLst>
              <a:gd name="T0" fmla="*/ 2224661 w 2346959"/>
              <a:gd name="T1" fmla="*/ 0 h 1220470"/>
              <a:gd name="T2" fmla="*/ 122047 w 2346959"/>
              <a:gd name="T3" fmla="*/ 0 h 1220470"/>
              <a:gd name="T4" fmla="*/ 74549 w 2346959"/>
              <a:gd name="T5" fmla="*/ 9525 h 1220470"/>
              <a:gd name="T6" fmla="*/ 35687 w 2346959"/>
              <a:gd name="T7" fmla="*/ 35687 h 1220470"/>
              <a:gd name="T8" fmla="*/ 9651 w 2346959"/>
              <a:gd name="T9" fmla="*/ 74549 h 1220470"/>
              <a:gd name="T10" fmla="*/ 0 w 2346959"/>
              <a:gd name="T11" fmla="*/ 122046 h 1220470"/>
              <a:gd name="T12" fmla="*/ 0 w 2346959"/>
              <a:gd name="T13" fmla="*/ 1098041 h 1220470"/>
              <a:gd name="T14" fmla="*/ 9651 w 2346959"/>
              <a:gd name="T15" fmla="*/ 1145539 h 1220470"/>
              <a:gd name="T16" fmla="*/ 35687 w 2346959"/>
              <a:gd name="T17" fmla="*/ 1184402 h 1220470"/>
              <a:gd name="T18" fmla="*/ 74549 w 2346959"/>
              <a:gd name="T19" fmla="*/ 1210563 h 1220470"/>
              <a:gd name="T20" fmla="*/ 122047 w 2346959"/>
              <a:gd name="T21" fmla="*/ 1220088 h 1220470"/>
              <a:gd name="T22" fmla="*/ 2224661 w 2346959"/>
              <a:gd name="T23" fmla="*/ 1220088 h 1220470"/>
              <a:gd name="T24" fmla="*/ 2272159 w 2346959"/>
              <a:gd name="T25" fmla="*/ 1210563 h 1220470"/>
              <a:gd name="T26" fmla="*/ 2310894 w 2346959"/>
              <a:gd name="T27" fmla="*/ 1184402 h 1220470"/>
              <a:gd name="T28" fmla="*/ 2337056 w 2346959"/>
              <a:gd name="T29" fmla="*/ 1145539 h 1220470"/>
              <a:gd name="T30" fmla="*/ 2346581 w 2346959"/>
              <a:gd name="T31" fmla="*/ 1098041 h 1220470"/>
              <a:gd name="T32" fmla="*/ 2346581 w 2346959"/>
              <a:gd name="T33" fmla="*/ 122046 h 1220470"/>
              <a:gd name="T34" fmla="*/ 2337056 w 2346959"/>
              <a:gd name="T35" fmla="*/ 74549 h 1220470"/>
              <a:gd name="T36" fmla="*/ 2310894 w 2346959"/>
              <a:gd name="T37" fmla="*/ 35687 h 1220470"/>
              <a:gd name="T38" fmla="*/ 2272159 w 2346959"/>
              <a:gd name="T39" fmla="*/ 9525 h 1220470"/>
              <a:gd name="T40" fmla="*/ 2224661 w 2346959"/>
              <a:gd name="T41" fmla="*/ 0 h 12204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6959"/>
              <a:gd name="T64" fmla="*/ 0 h 1220470"/>
              <a:gd name="T65" fmla="*/ 2346959 w 2346959"/>
              <a:gd name="T66" fmla="*/ 1220470 h 12204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6959" h="1220470">
                <a:moveTo>
                  <a:pt x="2224659" y="0"/>
                </a:moveTo>
                <a:lnTo>
                  <a:pt x="122047" y="0"/>
                </a:lnTo>
                <a:lnTo>
                  <a:pt x="74549" y="9525"/>
                </a:lnTo>
                <a:lnTo>
                  <a:pt x="35687" y="35687"/>
                </a:lnTo>
                <a:lnTo>
                  <a:pt x="9651" y="74549"/>
                </a:lnTo>
                <a:lnTo>
                  <a:pt x="0" y="122046"/>
                </a:lnTo>
                <a:lnTo>
                  <a:pt x="0" y="1098041"/>
                </a:lnTo>
                <a:lnTo>
                  <a:pt x="9651" y="1145539"/>
                </a:lnTo>
                <a:lnTo>
                  <a:pt x="35687" y="1184402"/>
                </a:lnTo>
                <a:lnTo>
                  <a:pt x="74549" y="1210563"/>
                </a:lnTo>
                <a:lnTo>
                  <a:pt x="122047" y="1220088"/>
                </a:lnTo>
                <a:lnTo>
                  <a:pt x="2224659" y="1220088"/>
                </a:lnTo>
                <a:lnTo>
                  <a:pt x="2272157" y="1210563"/>
                </a:lnTo>
                <a:lnTo>
                  <a:pt x="2310892" y="1184402"/>
                </a:lnTo>
                <a:lnTo>
                  <a:pt x="2337054" y="1145539"/>
                </a:lnTo>
                <a:lnTo>
                  <a:pt x="2346579" y="1098041"/>
                </a:lnTo>
                <a:lnTo>
                  <a:pt x="2346579" y="122046"/>
                </a:lnTo>
                <a:lnTo>
                  <a:pt x="2337054" y="74549"/>
                </a:lnTo>
                <a:lnTo>
                  <a:pt x="2310892" y="35687"/>
                </a:lnTo>
                <a:lnTo>
                  <a:pt x="2272157" y="9525"/>
                </a:lnTo>
                <a:lnTo>
                  <a:pt x="2224659" y="0"/>
                </a:lnTo>
                <a:close/>
              </a:path>
            </a:pathLst>
          </a:custGeom>
          <a:solidFill>
            <a:srgbClr val="FFFFFF">
              <a:alpha val="90195"/>
            </a:srgbClr>
          </a:solidFill>
          <a:ln w="9525">
            <a:noFill/>
            <a:miter lim="800000"/>
            <a:headEnd/>
            <a:tailEnd/>
          </a:ln>
        </p:spPr>
        <p:txBody>
          <a:bodyPr lIns="0" tIns="0" rIns="0" bIns="0"/>
          <a:lstStyle/>
          <a:p>
            <a:endParaRPr lang="en-US"/>
          </a:p>
        </p:txBody>
      </p:sp>
      <p:sp>
        <p:nvSpPr>
          <p:cNvPr id="42014" name="object 34"/>
          <p:cNvSpPr>
            <a:spLocks noChangeArrowheads="1"/>
          </p:cNvSpPr>
          <p:nvPr/>
        </p:nvSpPr>
        <p:spPr bwMode="auto">
          <a:xfrm>
            <a:off x="8753570" y="2828011"/>
            <a:ext cx="2347246" cy="1221001"/>
          </a:xfrm>
          <a:custGeom>
            <a:avLst/>
            <a:gdLst>
              <a:gd name="T0" fmla="*/ 0 w 2346959"/>
              <a:gd name="T1" fmla="*/ 122046 h 1220470"/>
              <a:gd name="T2" fmla="*/ 9651 w 2346959"/>
              <a:gd name="T3" fmla="*/ 74548 h 1220470"/>
              <a:gd name="T4" fmla="*/ 35686 w 2346959"/>
              <a:gd name="T5" fmla="*/ 35687 h 1220470"/>
              <a:gd name="T6" fmla="*/ 74549 w 2346959"/>
              <a:gd name="T7" fmla="*/ 9525 h 1220470"/>
              <a:gd name="T8" fmla="*/ 122047 w 2346959"/>
              <a:gd name="T9" fmla="*/ 0 h 1220470"/>
              <a:gd name="T10" fmla="*/ 2224660 w 2346959"/>
              <a:gd name="T11" fmla="*/ 0 h 1220470"/>
              <a:gd name="T12" fmla="*/ 2272158 w 2346959"/>
              <a:gd name="T13" fmla="*/ 9525 h 1220470"/>
              <a:gd name="T14" fmla="*/ 2310893 w 2346959"/>
              <a:gd name="T15" fmla="*/ 35687 h 1220470"/>
              <a:gd name="T16" fmla="*/ 2337056 w 2346959"/>
              <a:gd name="T17" fmla="*/ 74548 h 1220470"/>
              <a:gd name="T18" fmla="*/ 2346581 w 2346959"/>
              <a:gd name="T19" fmla="*/ 122046 h 1220470"/>
              <a:gd name="T20" fmla="*/ 2346581 w 2346959"/>
              <a:gd name="T21" fmla="*/ 1098041 h 1220470"/>
              <a:gd name="T22" fmla="*/ 2337056 w 2346959"/>
              <a:gd name="T23" fmla="*/ 1145539 h 1220470"/>
              <a:gd name="T24" fmla="*/ 2310893 w 2346959"/>
              <a:gd name="T25" fmla="*/ 1184401 h 1220470"/>
              <a:gd name="T26" fmla="*/ 2272158 w 2346959"/>
              <a:gd name="T27" fmla="*/ 1210563 h 1220470"/>
              <a:gd name="T28" fmla="*/ 2224660 w 2346959"/>
              <a:gd name="T29" fmla="*/ 1220088 h 1220470"/>
              <a:gd name="T30" fmla="*/ 122047 w 2346959"/>
              <a:gd name="T31" fmla="*/ 1220088 h 1220470"/>
              <a:gd name="T32" fmla="*/ 74549 w 2346959"/>
              <a:gd name="T33" fmla="*/ 1210563 h 1220470"/>
              <a:gd name="T34" fmla="*/ 35686 w 2346959"/>
              <a:gd name="T35" fmla="*/ 1184401 h 1220470"/>
              <a:gd name="T36" fmla="*/ 9651 w 2346959"/>
              <a:gd name="T37" fmla="*/ 1145539 h 1220470"/>
              <a:gd name="T38" fmla="*/ 0 w 2346959"/>
              <a:gd name="T39" fmla="*/ 1098041 h 1220470"/>
              <a:gd name="T40" fmla="*/ 0 w 2346959"/>
              <a:gd name="T41" fmla="*/ 122046 h 12204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6959"/>
              <a:gd name="T64" fmla="*/ 0 h 1220470"/>
              <a:gd name="T65" fmla="*/ 2346959 w 2346959"/>
              <a:gd name="T66" fmla="*/ 1220470 h 12204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6959" h="1220470">
                <a:moveTo>
                  <a:pt x="0" y="122046"/>
                </a:moveTo>
                <a:lnTo>
                  <a:pt x="9651" y="74548"/>
                </a:lnTo>
                <a:lnTo>
                  <a:pt x="35686" y="35687"/>
                </a:lnTo>
                <a:lnTo>
                  <a:pt x="74549" y="9525"/>
                </a:lnTo>
                <a:lnTo>
                  <a:pt x="122047" y="0"/>
                </a:lnTo>
                <a:lnTo>
                  <a:pt x="2224658" y="0"/>
                </a:lnTo>
                <a:lnTo>
                  <a:pt x="2272156" y="9525"/>
                </a:lnTo>
                <a:lnTo>
                  <a:pt x="2310891" y="35687"/>
                </a:lnTo>
                <a:lnTo>
                  <a:pt x="2337054" y="74548"/>
                </a:lnTo>
                <a:lnTo>
                  <a:pt x="2346579" y="122046"/>
                </a:lnTo>
                <a:lnTo>
                  <a:pt x="2346579" y="1098041"/>
                </a:lnTo>
                <a:lnTo>
                  <a:pt x="2337054" y="1145539"/>
                </a:lnTo>
                <a:lnTo>
                  <a:pt x="2310891" y="1184401"/>
                </a:lnTo>
                <a:lnTo>
                  <a:pt x="2272156" y="1210563"/>
                </a:lnTo>
                <a:lnTo>
                  <a:pt x="2224658" y="1220088"/>
                </a:lnTo>
                <a:lnTo>
                  <a:pt x="122047" y="1220088"/>
                </a:lnTo>
                <a:lnTo>
                  <a:pt x="74549" y="1210563"/>
                </a:lnTo>
                <a:lnTo>
                  <a:pt x="35686" y="1184401"/>
                </a:lnTo>
                <a:lnTo>
                  <a:pt x="9651" y="1145539"/>
                </a:lnTo>
                <a:lnTo>
                  <a:pt x="0" y="1098041"/>
                </a:lnTo>
                <a:lnTo>
                  <a:pt x="0" y="122046"/>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1998" name="object 35"/>
          <p:cNvSpPr txBox="1">
            <a:spLocks noChangeArrowheads="1"/>
          </p:cNvSpPr>
          <p:nvPr/>
        </p:nvSpPr>
        <p:spPr bwMode="auto">
          <a:xfrm>
            <a:off x="8882063" y="2952750"/>
            <a:ext cx="1714500" cy="805413"/>
          </a:xfrm>
          <a:prstGeom prst="rect">
            <a:avLst/>
          </a:prstGeom>
          <a:noFill/>
          <a:ln w="9525">
            <a:noFill/>
            <a:miter lim="800000"/>
            <a:headEnd/>
            <a:tailEnd/>
          </a:ln>
        </p:spPr>
        <p:txBody>
          <a:bodyPr lIns="0" tIns="62865" rIns="0" bIns="0">
            <a:spAutoFit/>
          </a:bodyPr>
          <a:lstStyle/>
          <a:p>
            <a:pPr marL="241300" indent="-228600">
              <a:lnSpc>
                <a:spcPts val="3000"/>
              </a:lnSpc>
              <a:spcBef>
                <a:spcPts val="500"/>
              </a:spcBef>
            </a:pPr>
            <a:r>
              <a:rPr lang="en-US" sz="2000" b="1">
                <a:latin typeface="Californian FB" pitchFamily="18" charset="0"/>
                <a:ea typeface="Arial MT"/>
                <a:cs typeface="Arial MT"/>
              </a:rPr>
              <a:t>Credit of  SGST</a:t>
            </a:r>
          </a:p>
        </p:txBody>
      </p:sp>
      <p:sp>
        <p:nvSpPr>
          <p:cNvPr id="42007" name="object 37"/>
          <p:cNvSpPr>
            <a:spLocks noChangeArrowheads="1"/>
          </p:cNvSpPr>
          <p:nvPr/>
        </p:nvSpPr>
        <p:spPr bwMode="auto">
          <a:xfrm>
            <a:off x="8580248" y="4274945"/>
            <a:ext cx="2080545" cy="1422492"/>
          </a:xfrm>
          <a:custGeom>
            <a:avLst/>
            <a:gdLst>
              <a:gd name="T0" fmla="*/ 1937895 w 2080259"/>
              <a:gd name="T1" fmla="*/ 0 h 1423035"/>
              <a:gd name="T2" fmla="*/ 142366 w 2080259"/>
              <a:gd name="T3" fmla="*/ 0 h 1423035"/>
              <a:gd name="T4" fmla="*/ 86995 w 2080259"/>
              <a:gd name="T5" fmla="*/ 11175 h 1423035"/>
              <a:gd name="T6" fmla="*/ 41655 w 2080259"/>
              <a:gd name="T7" fmla="*/ 41655 h 1423035"/>
              <a:gd name="T8" fmla="*/ 11175 w 2080259"/>
              <a:gd name="T9" fmla="*/ 86867 h 1423035"/>
              <a:gd name="T10" fmla="*/ 0 w 2080259"/>
              <a:gd name="T11" fmla="*/ 142239 h 1423035"/>
              <a:gd name="T12" fmla="*/ 0 w 2080259"/>
              <a:gd name="T13" fmla="*/ 1280667 h 1423035"/>
              <a:gd name="T14" fmla="*/ 11175 w 2080259"/>
              <a:gd name="T15" fmla="*/ 1336065 h 1423035"/>
              <a:gd name="T16" fmla="*/ 41655 w 2080259"/>
              <a:gd name="T17" fmla="*/ 1381290 h 1423035"/>
              <a:gd name="T18" fmla="*/ 86995 w 2080259"/>
              <a:gd name="T19" fmla="*/ 1411782 h 1423035"/>
              <a:gd name="T20" fmla="*/ 142366 w 2080259"/>
              <a:gd name="T21" fmla="*/ 1422971 h 1423035"/>
              <a:gd name="T22" fmla="*/ 1937895 w 2080259"/>
              <a:gd name="T23" fmla="*/ 1422971 h 1423035"/>
              <a:gd name="T24" fmla="*/ 1993266 w 2080259"/>
              <a:gd name="T25" fmla="*/ 1411782 h 1423035"/>
              <a:gd name="T26" fmla="*/ 2038479 w 2080259"/>
              <a:gd name="T27" fmla="*/ 1381290 h 1423035"/>
              <a:gd name="T28" fmla="*/ 2068958 w 2080259"/>
              <a:gd name="T29" fmla="*/ 1336065 h 1423035"/>
              <a:gd name="T30" fmla="*/ 2080261 w 2080259"/>
              <a:gd name="T31" fmla="*/ 1280667 h 1423035"/>
              <a:gd name="T32" fmla="*/ 2080261 w 2080259"/>
              <a:gd name="T33" fmla="*/ 142239 h 1423035"/>
              <a:gd name="T34" fmla="*/ 2068958 w 2080259"/>
              <a:gd name="T35" fmla="*/ 86867 h 1423035"/>
              <a:gd name="T36" fmla="*/ 2038479 w 2080259"/>
              <a:gd name="T37" fmla="*/ 41655 h 1423035"/>
              <a:gd name="T38" fmla="*/ 1993266 w 2080259"/>
              <a:gd name="T39" fmla="*/ 11175 h 1423035"/>
              <a:gd name="T40" fmla="*/ 1937895 w 2080259"/>
              <a:gd name="T41" fmla="*/ 0 h 14230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0259"/>
              <a:gd name="T64" fmla="*/ 0 h 1423035"/>
              <a:gd name="T65" fmla="*/ 2080259 w 2080259"/>
              <a:gd name="T66" fmla="*/ 1423035 h 142303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0259" h="1423035">
                <a:moveTo>
                  <a:pt x="1937893" y="0"/>
                </a:moveTo>
                <a:lnTo>
                  <a:pt x="142366" y="0"/>
                </a:lnTo>
                <a:lnTo>
                  <a:pt x="86995" y="11175"/>
                </a:lnTo>
                <a:lnTo>
                  <a:pt x="41655" y="41655"/>
                </a:lnTo>
                <a:lnTo>
                  <a:pt x="11175" y="86867"/>
                </a:lnTo>
                <a:lnTo>
                  <a:pt x="0" y="142239"/>
                </a:lnTo>
                <a:lnTo>
                  <a:pt x="0" y="1280667"/>
                </a:lnTo>
                <a:lnTo>
                  <a:pt x="11175" y="1336065"/>
                </a:lnTo>
                <a:lnTo>
                  <a:pt x="41655" y="1381290"/>
                </a:lnTo>
                <a:lnTo>
                  <a:pt x="86995" y="1411782"/>
                </a:lnTo>
                <a:lnTo>
                  <a:pt x="142366" y="1422971"/>
                </a:lnTo>
                <a:lnTo>
                  <a:pt x="1937893" y="1422971"/>
                </a:lnTo>
                <a:lnTo>
                  <a:pt x="1993264" y="1411782"/>
                </a:lnTo>
                <a:lnTo>
                  <a:pt x="2038477" y="1381290"/>
                </a:lnTo>
                <a:lnTo>
                  <a:pt x="2068956" y="1336065"/>
                </a:lnTo>
                <a:lnTo>
                  <a:pt x="2080259" y="1280667"/>
                </a:lnTo>
                <a:lnTo>
                  <a:pt x="2080259" y="142239"/>
                </a:lnTo>
                <a:lnTo>
                  <a:pt x="2068956" y="86867"/>
                </a:lnTo>
                <a:lnTo>
                  <a:pt x="2038477" y="41655"/>
                </a:lnTo>
                <a:lnTo>
                  <a:pt x="1993264" y="11175"/>
                </a:lnTo>
                <a:lnTo>
                  <a:pt x="1937893"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08" name="object 38"/>
          <p:cNvSpPr>
            <a:spLocks noChangeArrowheads="1"/>
          </p:cNvSpPr>
          <p:nvPr/>
        </p:nvSpPr>
        <p:spPr bwMode="auto">
          <a:xfrm>
            <a:off x="8581010" y="4275707"/>
            <a:ext cx="2080545" cy="1422492"/>
          </a:xfrm>
          <a:custGeom>
            <a:avLst/>
            <a:gdLst>
              <a:gd name="T0" fmla="*/ 0 w 2080259"/>
              <a:gd name="T1" fmla="*/ 142240 h 1423035"/>
              <a:gd name="T2" fmla="*/ 11175 w 2080259"/>
              <a:gd name="T3" fmla="*/ 86868 h 1423035"/>
              <a:gd name="T4" fmla="*/ 41656 w 2080259"/>
              <a:gd name="T5" fmla="*/ 41656 h 1423035"/>
              <a:gd name="T6" fmla="*/ 86995 w 2080259"/>
              <a:gd name="T7" fmla="*/ 11176 h 1423035"/>
              <a:gd name="T8" fmla="*/ 142367 w 2080259"/>
              <a:gd name="T9" fmla="*/ 0 h 1423035"/>
              <a:gd name="T10" fmla="*/ 1937895 w 2080259"/>
              <a:gd name="T11" fmla="*/ 0 h 1423035"/>
              <a:gd name="T12" fmla="*/ 1993267 w 2080259"/>
              <a:gd name="T13" fmla="*/ 11176 h 1423035"/>
              <a:gd name="T14" fmla="*/ 2038479 w 2080259"/>
              <a:gd name="T15" fmla="*/ 41656 h 1423035"/>
              <a:gd name="T16" fmla="*/ 2068959 w 2080259"/>
              <a:gd name="T17" fmla="*/ 86868 h 1423035"/>
              <a:gd name="T18" fmla="*/ 2080262 w 2080259"/>
              <a:gd name="T19" fmla="*/ 142240 h 1423035"/>
              <a:gd name="T20" fmla="*/ 2080262 w 2080259"/>
              <a:gd name="T21" fmla="*/ 1280668 h 1423035"/>
              <a:gd name="T22" fmla="*/ 2068959 w 2080259"/>
              <a:gd name="T23" fmla="*/ 1336065 h 1423035"/>
              <a:gd name="T24" fmla="*/ 2038479 w 2080259"/>
              <a:gd name="T25" fmla="*/ 1381290 h 1423035"/>
              <a:gd name="T26" fmla="*/ 1993267 w 2080259"/>
              <a:gd name="T27" fmla="*/ 1411782 h 1423035"/>
              <a:gd name="T28" fmla="*/ 1937895 w 2080259"/>
              <a:gd name="T29" fmla="*/ 1422971 h 1423035"/>
              <a:gd name="T30" fmla="*/ 142367 w 2080259"/>
              <a:gd name="T31" fmla="*/ 1422971 h 1423035"/>
              <a:gd name="T32" fmla="*/ 86995 w 2080259"/>
              <a:gd name="T33" fmla="*/ 1411782 h 1423035"/>
              <a:gd name="T34" fmla="*/ 41656 w 2080259"/>
              <a:gd name="T35" fmla="*/ 1381290 h 1423035"/>
              <a:gd name="T36" fmla="*/ 11175 w 2080259"/>
              <a:gd name="T37" fmla="*/ 1336065 h 1423035"/>
              <a:gd name="T38" fmla="*/ 0 w 2080259"/>
              <a:gd name="T39" fmla="*/ 1280668 h 1423035"/>
              <a:gd name="T40" fmla="*/ 0 w 2080259"/>
              <a:gd name="T41" fmla="*/ 142240 h 14230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0259"/>
              <a:gd name="T64" fmla="*/ 0 h 1423035"/>
              <a:gd name="T65" fmla="*/ 2080259 w 2080259"/>
              <a:gd name="T66" fmla="*/ 1423035 h 142303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0259" h="1423035">
                <a:moveTo>
                  <a:pt x="0" y="142240"/>
                </a:moveTo>
                <a:lnTo>
                  <a:pt x="11175" y="86868"/>
                </a:lnTo>
                <a:lnTo>
                  <a:pt x="41656" y="41656"/>
                </a:lnTo>
                <a:lnTo>
                  <a:pt x="86995" y="11176"/>
                </a:lnTo>
                <a:lnTo>
                  <a:pt x="142367" y="0"/>
                </a:lnTo>
                <a:lnTo>
                  <a:pt x="1937893" y="0"/>
                </a:lnTo>
                <a:lnTo>
                  <a:pt x="1993265" y="11176"/>
                </a:lnTo>
                <a:lnTo>
                  <a:pt x="2038477" y="41656"/>
                </a:lnTo>
                <a:lnTo>
                  <a:pt x="2068957" y="86868"/>
                </a:lnTo>
                <a:lnTo>
                  <a:pt x="2080260" y="142240"/>
                </a:lnTo>
                <a:lnTo>
                  <a:pt x="2080260" y="1280668"/>
                </a:lnTo>
                <a:lnTo>
                  <a:pt x="2068957" y="1336065"/>
                </a:lnTo>
                <a:lnTo>
                  <a:pt x="2038477" y="1381290"/>
                </a:lnTo>
                <a:lnTo>
                  <a:pt x="1993265" y="1411782"/>
                </a:lnTo>
                <a:lnTo>
                  <a:pt x="1937893" y="1422971"/>
                </a:lnTo>
                <a:lnTo>
                  <a:pt x="142367" y="1422971"/>
                </a:lnTo>
                <a:lnTo>
                  <a:pt x="86995" y="1411782"/>
                </a:lnTo>
                <a:lnTo>
                  <a:pt x="41656" y="1381290"/>
                </a:lnTo>
                <a:lnTo>
                  <a:pt x="11175" y="1336065"/>
                </a:lnTo>
                <a:lnTo>
                  <a:pt x="0" y="1280668"/>
                </a:lnTo>
                <a:lnTo>
                  <a:pt x="0" y="14224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sz="2000" b="1">
              <a:latin typeface="Californian FB" pitchFamily="18" charset="0"/>
            </a:endParaRPr>
          </a:p>
        </p:txBody>
      </p:sp>
      <p:sp>
        <p:nvSpPr>
          <p:cNvPr id="42009" name="object 39"/>
          <p:cNvSpPr>
            <a:spLocks noChangeArrowheads="1"/>
          </p:cNvSpPr>
          <p:nvPr/>
        </p:nvSpPr>
        <p:spPr bwMode="auto">
          <a:xfrm>
            <a:off x="8822597" y="4504981"/>
            <a:ext cx="2079273" cy="1422492"/>
          </a:xfrm>
          <a:custGeom>
            <a:avLst/>
            <a:gdLst>
              <a:gd name="T0" fmla="*/ 1936367 w 2078990"/>
              <a:gd name="T1" fmla="*/ 0 h 1423035"/>
              <a:gd name="T2" fmla="*/ 142240 w 2078990"/>
              <a:gd name="T3" fmla="*/ 0 h 1423035"/>
              <a:gd name="T4" fmla="*/ 86868 w 2078990"/>
              <a:gd name="T5" fmla="*/ 11175 h 1423035"/>
              <a:gd name="T6" fmla="*/ 41656 w 2078990"/>
              <a:gd name="T7" fmla="*/ 41655 h 1423035"/>
              <a:gd name="T8" fmla="*/ 11175 w 2078990"/>
              <a:gd name="T9" fmla="*/ 86867 h 1423035"/>
              <a:gd name="T10" fmla="*/ 0 w 2078990"/>
              <a:gd name="T11" fmla="*/ 142239 h 1423035"/>
              <a:gd name="T12" fmla="*/ 0 w 2078990"/>
              <a:gd name="T13" fmla="*/ 1280667 h 1423035"/>
              <a:gd name="T14" fmla="*/ 11175 w 2078990"/>
              <a:gd name="T15" fmla="*/ 1336065 h 1423035"/>
              <a:gd name="T16" fmla="*/ 41656 w 2078990"/>
              <a:gd name="T17" fmla="*/ 1381290 h 1423035"/>
              <a:gd name="T18" fmla="*/ 86868 w 2078990"/>
              <a:gd name="T19" fmla="*/ 1411782 h 1423035"/>
              <a:gd name="T20" fmla="*/ 142240 w 2078990"/>
              <a:gd name="T21" fmla="*/ 1422971 h 1423035"/>
              <a:gd name="T22" fmla="*/ 1936367 w 2078990"/>
              <a:gd name="T23" fmla="*/ 1422971 h 1423035"/>
              <a:gd name="T24" fmla="*/ 1991739 w 2078990"/>
              <a:gd name="T25" fmla="*/ 1411782 h 1423035"/>
              <a:gd name="T26" fmla="*/ 2036951 w 2078990"/>
              <a:gd name="T27" fmla="*/ 1381290 h 1423035"/>
              <a:gd name="T28" fmla="*/ 2067431 w 2078990"/>
              <a:gd name="T29" fmla="*/ 1336065 h 1423035"/>
              <a:gd name="T30" fmla="*/ 2078607 w 2078990"/>
              <a:gd name="T31" fmla="*/ 1280667 h 1423035"/>
              <a:gd name="T32" fmla="*/ 2078607 w 2078990"/>
              <a:gd name="T33" fmla="*/ 142239 h 1423035"/>
              <a:gd name="T34" fmla="*/ 2067431 w 2078990"/>
              <a:gd name="T35" fmla="*/ 86867 h 1423035"/>
              <a:gd name="T36" fmla="*/ 2036951 w 2078990"/>
              <a:gd name="T37" fmla="*/ 41655 h 1423035"/>
              <a:gd name="T38" fmla="*/ 1991739 w 2078990"/>
              <a:gd name="T39" fmla="*/ 11175 h 1423035"/>
              <a:gd name="T40" fmla="*/ 1936367 w 2078990"/>
              <a:gd name="T41" fmla="*/ 0 h 14230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8990"/>
              <a:gd name="T64" fmla="*/ 0 h 1423035"/>
              <a:gd name="T65" fmla="*/ 2078990 w 2078990"/>
              <a:gd name="T66" fmla="*/ 1423035 h 142303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8990" h="1423035">
                <a:moveTo>
                  <a:pt x="1936369" y="0"/>
                </a:moveTo>
                <a:lnTo>
                  <a:pt x="142240" y="0"/>
                </a:lnTo>
                <a:lnTo>
                  <a:pt x="86868" y="11175"/>
                </a:lnTo>
                <a:lnTo>
                  <a:pt x="41656" y="41655"/>
                </a:lnTo>
                <a:lnTo>
                  <a:pt x="11175" y="86867"/>
                </a:lnTo>
                <a:lnTo>
                  <a:pt x="0" y="142239"/>
                </a:lnTo>
                <a:lnTo>
                  <a:pt x="0" y="1280667"/>
                </a:lnTo>
                <a:lnTo>
                  <a:pt x="11175" y="1336065"/>
                </a:lnTo>
                <a:lnTo>
                  <a:pt x="41656" y="1381290"/>
                </a:lnTo>
                <a:lnTo>
                  <a:pt x="86868" y="1411782"/>
                </a:lnTo>
                <a:lnTo>
                  <a:pt x="142240" y="1422971"/>
                </a:lnTo>
                <a:lnTo>
                  <a:pt x="1936369" y="1422971"/>
                </a:lnTo>
                <a:lnTo>
                  <a:pt x="1991741" y="1411782"/>
                </a:lnTo>
                <a:lnTo>
                  <a:pt x="2036953" y="1381290"/>
                </a:lnTo>
                <a:lnTo>
                  <a:pt x="2067433" y="1336065"/>
                </a:lnTo>
                <a:lnTo>
                  <a:pt x="2078609" y="1280667"/>
                </a:lnTo>
                <a:lnTo>
                  <a:pt x="2078609" y="142239"/>
                </a:lnTo>
                <a:lnTo>
                  <a:pt x="2067433" y="86867"/>
                </a:lnTo>
                <a:lnTo>
                  <a:pt x="2036953" y="41655"/>
                </a:lnTo>
                <a:lnTo>
                  <a:pt x="1991741" y="11175"/>
                </a:lnTo>
                <a:lnTo>
                  <a:pt x="1936369"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sz="2000" b="1">
              <a:latin typeface="Californian FB" pitchFamily="18" charset="0"/>
            </a:endParaRPr>
          </a:p>
        </p:txBody>
      </p:sp>
      <p:sp>
        <p:nvSpPr>
          <p:cNvPr id="42010" name="object 40"/>
          <p:cNvSpPr>
            <a:spLocks noChangeArrowheads="1"/>
          </p:cNvSpPr>
          <p:nvPr/>
        </p:nvSpPr>
        <p:spPr bwMode="auto">
          <a:xfrm>
            <a:off x="8823359" y="4505743"/>
            <a:ext cx="2079273" cy="1422492"/>
          </a:xfrm>
          <a:custGeom>
            <a:avLst/>
            <a:gdLst>
              <a:gd name="T0" fmla="*/ 0 w 2078990"/>
              <a:gd name="T1" fmla="*/ 142240 h 1423035"/>
              <a:gd name="T2" fmla="*/ 11175 w 2078990"/>
              <a:gd name="T3" fmla="*/ 86868 h 1423035"/>
              <a:gd name="T4" fmla="*/ 41655 w 2078990"/>
              <a:gd name="T5" fmla="*/ 41656 h 1423035"/>
              <a:gd name="T6" fmla="*/ 86868 w 2078990"/>
              <a:gd name="T7" fmla="*/ 11176 h 1423035"/>
              <a:gd name="T8" fmla="*/ 142240 w 2078990"/>
              <a:gd name="T9" fmla="*/ 0 h 1423035"/>
              <a:gd name="T10" fmla="*/ 1936367 w 2078990"/>
              <a:gd name="T11" fmla="*/ 0 h 1423035"/>
              <a:gd name="T12" fmla="*/ 1991739 w 2078990"/>
              <a:gd name="T13" fmla="*/ 11176 h 1423035"/>
              <a:gd name="T14" fmla="*/ 2036950 w 2078990"/>
              <a:gd name="T15" fmla="*/ 41656 h 1423035"/>
              <a:gd name="T16" fmla="*/ 2067430 w 2078990"/>
              <a:gd name="T17" fmla="*/ 86868 h 1423035"/>
              <a:gd name="T18" fmla="*/ 2078606 w 2078990"/>
              <a:gd name="T19" fmla="*/ 142240 h 1423035"/>
              <a:gd name="T20" fmla="*/ 2078606 w 2078990"/>
              <a:gd name="T21" fmla="*/ 1280668 h 1423035"/>
              <a:gd name="T22" fmla="*/ 2067430 w 2078990"/>
              <a:gd name="T23" fmla="*/ 1336065 h 1423035"/>
              <a:gd name="T24" fmla="*/ 2036950 w 2078990"/>
              <a:gd name="T25" fmla="*/ 1381290 h 1423035"/>
              <a:gd name="T26" fmla="*/ 1991739 w 2078990"/>
              <a:gd name="T27" fmla="*/ 1411782 h 1423035"/>
              <a:gd name="T28" fmla="*/ 1936367 w 2078990"/>
              <a:gd name="T29" fmla="*/ 1422971 h 1423035"/>
              <a:gd name="T30" fmla="*/ 142240 w 2078990"/>
              <a:gd name="T31" fmla="*/ 1422971 h 1423035"/>
              <a:gd name="T32" fmla="*/ 86868 w 2078990"/>
              <a:gd name="T33" fmla="*/ 1411782 h 1423035"/>
              <a:gd name="T34" fmla="*/ 41655 w 2078990"/>
              <a:gd name="T35" fmla="*/ 1381290 h 1423035"/>
              <a:gd name="T36" fmla="*/ 11175 w 2078990"/>
              <a:gd name="T37" fmla="*/ 1336065 h 1423035"/>
              <a:gd name="T38" fmla="*/ 0 w 2078990"/>
              <a:gd name="T39" fmla="*/ 1280668 h 1423035"/>
              <a:gd name="T40" fmla="*/ 0 w 2078990"/>
              <a:gd name="T41" fmla="*/ 142240 h 14230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8990"/>
              <a:gd name="T64" fmla="*/ 0 h 1423035"/>
              <a:gd name="T65" fmla="*/ 2078990 w 2078990"/>
              <a:gd name="T66" fmla="*/ 1423035 h 142303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8990" h="1423035">
                <a:moveTo>
                  <a:pt x="0" y="142240"/>
                </a:moveTo>
                <a:lnTo>
                  <a:pt x="11175" y="86868"/>
                </a:lnTo>
                <a:lnTo>
                  <a:pt x="41655" y="41656"/>
                </a:lnTo>
                <a:lnTo>
                  <a:pt x="86868" y="11176"/>
                </a:lnTo>
                <a:lnTo>
                  <a:pt x="142240" y="0"/>
                </a:lnTo>
                <a:lnTo>
                  <a:pt x="1936369" y="0"/>
                </a:lnTo>
                <a:lnTo>
                  <a:pt x="1991741" y="11176"/>
                </a:lnTo>
                <a:lnTo>
                  <a:pt x="2036952" y="41656"/>
                </a:lnTo>
                <a:lnTo>
                  <a:pt x="2067432" y="86868"/>
                </a:lnTo>
                <a:lnTo>
                  <a:pt x="2078608" y="142240"/>
                </a:lnTo>
                <a:lnTo>
                  <a:pt x="2078608" y="1280668"/>
                </a:lnTo>
                <a:lnTo>
                  <a:pt x="2067432" y="1336065"/>
                </a:lnTo>
                <a:lnTo>
                  <a:pt x="2036952" y="1381290"/>
                </a:lnTo>
                <a:lnTo>
                  <a:pt x="1991741" y="1411782"/>
                </a:lnTo>
                <a:lnTo>
                  <a:pt x="1936369" y="1422971"/>
                </a:lnTo>
                <a:lnTo>
                  <a:pt x="142240" y="1422971"/>
                </a:lnTo>
                <a:lnTo>
                  <a:pt x="86868" y="1411782"/>
                </a:lnTo>
                <a:lnTo>
                  <a:pt x="41655" y="1381290"/>
                </a:lnTo>
                <a:lnTo>
                  <a:pt x="11175" y="1336065"/>
                </a:lnTo>
                <a:lnTo>
                  <a:pt x="0" y="1280668"/>
                </a:lnTo>
                <a:lnTo>
                  <a:pt x="0" y="142240"/>
                </a:lnTo>
                <a:close/>
              </a:path>
            </a:pathLst>
          </a:custGeom>
          <a:noFill/>
          <a:ln w="10668">
            <a:solidFill>
              <a:srgbClr val="92B6D2"/>
            </a:solidFill>
            <a:miter lim="800000"/>
            <a:headEnd/>
            <a:tailEnd/>
          </a:ln>
        </p:spPr>
        <p:txBody>
          <a:bodyPr lIns="0" tIns="0" rIns="0" bIns="0"/>
          <a:lstStyle/>
          <a:p>
            <a:endParaRPr lang="en-US" sz="2000" b="1">
              <a:latin typeface="Californian FB" pitchFamily="18" charset="0"/>
            </a:endParaRPr>
          </a:p>
        </p:txBody>
      </p:sp>
      <p:sp>
        <p:nvSpPr>
          <p:cNvPr id="41" name="object 41"/>
          <p:cNvSpPr txBox="1"/>
          <p:nvPr/>
        </p:nvSpPr>
        <p:spPr>
          <a:xfrm>
            <a:off x="9469439" y="4951414"/>
            <a:ext cx="798512" cy="319959"/>
          </a:xfrm>
          <a:prstGeom prst="rect">
            <a:avLst/>
          </a:prstGeom>
        </p:spPr>
        <p:txBody>
          <a:bodyPr lIns="0" tIns="12065" rIns="0" bIns="0">
            <a:spAutoFit/>
          </a:bodyPr>
          <a:lstStyle/>
          <a:p>
            <a:pPr marL="12700" fontAlgn="auto">
              <a:spcBef>
                <a:spcPts val="95"/>
              </a:spcBef>
              <a:spcAft>
                <a:spcPts val="0"/>
              </a:spcAft>
              <a:defRPr/>
            </a:pPr>
            <a:r>
              <a:rPr sz="2000" b="1" spc="5" dirty="0">
                <a:latin typeface="Californian FB" pitchFamily="18" charset="0"/>
                <a:cs typeface="Arial MT"/>
              </a:rPr>
              <a:t>I</a:t>
            </a:r>
            <a:r>
              <a:rPr sz="2000" b="1" spc="-285" dirty="0">
                <a:latin typeface="Californian FB" pitchFamily="18" charset="0"/>
                <a:cs typeface="Arial MT"/>
              </a:rPr>
              <a:t>G</a:t>
            </a:r>
            <a:r>
              <a:rPr sz="2000" b="1" spc="-180" dirty="0">
                <a:latin typeface="Californian FB" pitchFamily="18" charset="0"/>
                <a:cs typeface="Arial MT"/>
              </a:rPr>
              <a:t>S</a:t>
            </a:r>
            <a:r>
              <a:rPr sz="2000" b="1" spc="-5" dirty="0">
                <a:latin typeface="Californian FB" pitchFamily="18" charset="0"/>
                <a:cs typeface="Arial MT"/>
              </a:rPr>
              <a:t>T</a:t>
            </a:r>
            <a:endParaRPr sz="2000" b="1">
              <a:latin typeface="Californian FB" pitchFamily="18" charset="0"/>
              <a:cs typeface="Arial MT"/>
            </a:endParaRPr>
          </a:p>
        </p:txBody>
      </p:sp>
      <p:sp>
        <p:nvSpPr>
          <p:cNvPr id="42004" name="object 43"/>
          <p:cNvSpPr>
            <a:spLocks noChangeArrowheads="1"/>
          </p:cNvSpPr>
          <p:nvPr/>
        </p:nvSpPr>
        <p:spPr bwMode="auto">
          <a:xfrm>
            <a:off x="4827590" y="4406900"/>
            <a:ext cx="2066289" cy="1382937"/>
          </a:xfrm>
          <a:custGeom>
            <a:avLst/>
            <a:gdLst>
              <a:gd name="T0" fmla="*/ 1927731 w 2066290"/>
              <a:gd name="T1" fmla="*/ 0 h 1382395"/>
              <a:gd name="T2" fmla="*/ 138302 w 2066290"/>
              <a:gd name="T3" fmla="*/ 0 h 1382395"/>
              <a:gd name="T4" fmla="*/ 84454 w 2066290"/>
              <a:gd name="T5" fmla="*/ 10922 h 1382395"/>
              <a:gd name="T6" fmla="*/ 40512 w 2066290"/>
              <a:gd name="T7" fmla="*/ 40513 h 1382395"/>
              <a:gd name="T8" fmla="*/ 10921 w 2066290"/>
              <a:gd name="T9" fmla="*/ 84455 h 1382395"/>
              <a:gd name="T10" fmla="*/ 0 w 2066290"/>
              <a:gd name="T11" fmla="*/ 138176 h 1382395"/>
              <a:gd name="T12" fmla="*/ 0 w 2066290"/>
              <a:gd name="T13" fmla="*/ 1243711 h 1382395"/>
              <a:gd name="T14" fmla="*/ 10921 w 2066290"/>
              <a:gd name="T15" fmla="*/ 1297495 h 1382395"/>
              <a:gd name="T16" fmla="*/ 40512 w 2066290"/>
              <a:gd name="T17" fmla="*/ 1341424 h 1382395"/>
              <a:gd name="T18" fmla="*/ 84454 w 2066290"/>
              <a:gd name="T19" fmla="*/ 1371041 h 1382395"/>
              <a:gd name="T20" fmla="*/ 138302 w 2066290"/>
              <a:gd name="T21" fmla="*/ 1381899 h 1382395"/>
              <a:gd name="T22" fmla="*/ 1927731 w 2066290"/>
              <a:gd name="T23" fmla="*/ 1381899 h 1382395"/>
              <a:gd name="T24" fmla="*/ 1981579 w 2066290"/>
              <a:gd name="T25" fmla="*/ 1371041 h 1382395"/>
              <a:gd name="T26" fmla="*/ 2025520 w 2066290"/>
              <a:gd name="T27" fmla="*/ 1341424 h 1382395"/>
              <a:gd name="T28" fmla="*/ 2055112 w 2066290"/>
              <a:gd name="T29" fmla="*/ 1297495 h 1382395"/>
              <a:gd name="T30" fmla="*/ 2066034 w 2066290"/>
              <a:gd name="T31" fmla="*/ 1243711 h 1382395"/>
              <a:gd name="T32" fmla="*/ 2066034 w 2066290"/>
              <a:gd name="T33" fmla="*/ 138176 h 1382395"/>
              <a:gd name="T34" fmla="*/ 2055112 w 2066290"/>
              <a:gd name="T35" fmla="*/ 84455 h 1382395"/>
              <a:gd name="T36" fmla="*/ 2025520 w 2066290"/>
              <a:gd name="T37" fmla="*/ 40513 h 1382395"/>
              <a:gd name="T38" fmla="*/ 1981579 w 2066290"/>
              <a:gd name="T39" fmla="*/ 10922 h 1382395"/>
              <a:gd name="T40" fmla="*/ 1927731 w 2066290"/>
              <a:gd name="T41" fmla="*/ 0 h 13823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66290"/>
              <a:gd name="T64" fmla="*/ 0 h 1382395"/>
              <a:gd name="T65" fmla="*/ 2066290 w 2066290"/>
              <a:gd name="T66" fmla="*/ 1382395 h 13823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66290" h="1382395">
                <a:moveTo>
                  <a:pt x="1927733" y="0"/>
                </a:moveTo>
                <a:lnTo>
                  <a:pt x="138302" y="0"/>
                </a:lnTo>
                <a:lnTo>
                  <a:pt x="84454" y="10922"/>
                </a:lnTo>
                <a:lnTo>
                  <a:pt x="40512" y="40513"/>
                </a:lnTo>
                <a:lnTo>
                  <a:pt x="10921" y="84455"/>
                </a:lnTo>
                <a:lnTo>
                  <a:pt x="0" y="138176"/>
                </a:lnTo>
                <a:lnTo>
                  <a:pt x="0" y="1243711"/>
                </a:lnTo>
                <a:lnTo>
                  <a:pt x="10921" y="1297495"/>
                </a:lnTo>
                <a:lnTo>
                  <a:pt x="40512" y="1341424"/>
                </a:lnTo>
                <a:lnTo>
                  <a:pt x="84454" y="1371041"/>
                </a:lnTo>
                <a:lnTo>
                  <a:pt x="138302" y="1381899"/>
                </a:lnTo>
                <a:lnTo>
                  <a:pt x="1927733" y="1381899"/>
                </a:lnTo>
                <a:lnTo>
                  <a:pt x="1981581" y="1371041"/>
                </a:lnTo>
                <a:lnTo>
                  <a:pt x="2025522" y="1341424"/>
                </a:lnTo>
                <a:lnTo>
                  <a:pt x="2055114" y="1297495"/>
                </a:lnTo>
                <a:lnTo>
                  <a:pt x="2066036" y="1243711"/>
                </a:lnTo>
                <a:lnTo>
                  <a:pt x="2066036" y="138176"/>
                </a:lnTo>
                <a:lnTo>
                  <a:pt x="2055114" y="84455"/>
                </a:lnTo>
                <a:lnTo>
                  <a:pt x="2025522" y="40513"/>
                </a:lnTo>
                <a:lnTo>
                  <a:pt x="1981581" y="10922"/>
                </a:lnTo>
                <a:lnTo>
                  <a:pt x="1927733"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2005" name="object 44"/>
          <p:cNvSpPr>
            <a:spLocks noChangeArrowheads="1"/>
          </p:cNvSpPr>
          <p:nvPr/>
        </p:nvSpPr>
        <p:spPr bwMode="auto">
          <a:xfrm>
            <a:off x="5069906" y="4635590"/>
            <a:ext cx="2066289" cy="1384208"/>
          </a:xfrm>
          <a:custGeom>
            <a:avLst/>
            <a:gdLst>
              <a:gd name="T0" fmla="*/ 1927730 w 2066290"/>
              <a:gd name="T1" fmla="*/ 0 h 1383664"/>
              <a:gd name="T2" fmla="*/ 138302 w 2066290"/>
              <a:gd name="T3" fmla="*/ 0 h 1383664"/>
              <a:gd name="T4" fmla="*/ 84454 w 2066290"/>
              <a:gd name="T5" fmla="*/ 10922 h 1383664"/>
              <a:gd name="T6" fmla="*/ 40512 w 2066290"/>
              <a:gd name="T7" fmla="*/ 40513 h 1383664"/>
              <a:gd name="T8" fmla="*/ 10922 w 2066290"/>
              <a:gd name="T9" fmla="*/ 84455 h 1383664"/>
              <a:gd name="T10" fmla="*/ 0 w 2066290"/>
              <a:gd name="T11" fmla="*/ 138303 h 1383664"/>
              <a:gd name="T12" fmla="*/ 0 w 2066290"/>
              <a:gd name="T13" fmla="*/ 1245084 h 1383664"/>
              <a:gd name="T14" fmla="*/ 10922 w 2066290"/>
              <a:gd name="T15" fmla="*/ 1298932 h 1383664"/>
              <a:gd name="T16" fmla="*/ 40512 w 2066290"/>
              <a:gd name="T17" fmla="*/ 1342900 h 1383664"/>
              <a:gd name="T18" fmla="*/ 84454 w 2066290"/>
              <a:gd name="T19" fmla="*/ 1372554 h 1383664"/>
              <a:gd name="T20" fmla="*/ 138302 w 2066290"/>
              <a:gd name="T21" fmla="*/ 1383425 h 1383664"/>
              <a:gd name="T22" fmla="*/ 1927730 w 2066290"/>
              <a:gd name="T23" fmla="*/ 1383425 h 1383664"/>
              <a:gd name="T24" fmla="*/ 1981578 w 2066290"/>
              <a:gd name="T25" fmla="*/ 1372554 h 1383664"/>
              <a:gd name="T26" fmla="*/ 2025521 w 2066290"/>
              <a:gd name="T27" fmla="*/ 1342900 h 1383664"/>
              <a:gd name="T28" fmla="*/ 2055111 w 2066290"/>
              <a:gd name="T29" fmla="*/ 1298932 h 1383664"/>
              <a:gd name="T30" fmla="*/ 2066033 w 2066290"/>
              <a:gd name="T31" fmla="*/ 1245084 h 1383664"/>
              <a:gd name="T32" fmla="*/ 2066033 w 2066290"/>
              <a:gd name="T33" fmla="*/ 138303 h 1383664"/>
              <a:gd name="T34" fmla="*/ 2055111 w 2066290"/>
              <a:gd name="T35" fmla="*/ 84455 h 1383664"/>
              <a:gd name="T36" fmla="*/ 2025521 w 2066290"/>
              <a:gd name="T37" fmla="*/ 40513 h 1383664"/>
              <a:gd name="T38" fmla="*/ 1981578 w 2066290"/>
              <a:gd name="T39" fmla="*/ 10922 h 1383664"/>
              <a:gd name="T40" fmla="*/ 1927730 w 2066290"/>
              <a:gd name="T41" fmla="*/ 0 h 13836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66290"/>
              <a:gd name="T64" fmla="*/ 0 h 1383664"/>
              <a:gd name="T65" fmla="*/ 2066290 w 2066290"/>
              <a:gd name="T66" fmla="*/ 1383664 h 13836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66290" h="1383664">
                <a:moveTo>
                  <a:pt x="1927732" y="0"/>
                </a:moveTo>
                <a:lnTo>
                  <a:pt x="138302" y="0"/>
                </a:lnTo>
                <a:lnTo>
                  <a:pt x="84454" y="10922"/>
                </a:lnTo>
                <a:lnTo>
                  <a:pt x="40512" y="40513"/>
                </a:lnTo>
                <a:lnTo>
                  <a:pt x="10922" y="84455"/>
                </a:lnTo>
                <a:lnTo>
                  <a:pt x="0" y="138303"/>
                </a:lnTo>
                <a:lnTo>
                  <a:pt x="0" y="1245082"/>
                </a:lnTo>
                <a:lnTo>
                  <a:pt x="10922" y="1298930"/>
                </a:lnTo>
                <a:lnTo>
                  <a:pt x="40512" y="1342898"/>
                </a:lnTo>
                <a:lnTo>
                  <a:pt x="84454" y="1372552"/>
                </a:lnTo>
                <a:lnTo>
                  <a:pt x="138302" y="1383423"/>
                </a:lnTo>
                <a:lnTo>
                  <a:pt x="1927732" y="1383423"/>
                </a:lnTo>
                <a:lnTo>
                  <a:pt x="1981580" y="1372552"/>
                </a:lnTo>
                <a:lnTo>
                  <a:pt x="2025523" y="1342898"/>
                </a:lnTo>
                <a:lnTo>
                  <a:pt x="2055113" y="1298930"/>
                </a:lnTo>
                <a:lnTo>
                  <a:pt x="2066035" y="1245082"/>
                </a:lnTo>
                <a:lnTo>
                  <a:pt x="2066035" y="138303"/>
                </a:lnTo>
                <a:lnTo>
                  <a:pt x="2055113" y="84455"/>
                </a:lnTo>
                <a:lnTo>
                  <a:pt x="2025523" y="40513"/>
                </a:lnTo>
                <a:lnTo>
                  <a:pt x="1981580" y="10922"/>
                </a:lnTo>
                <a:lnTo>
                  <a:pt x="1927732"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2006" name="object 45"/>
          <p:cNvSpPr>
            <a:spLocks noChangeArrowheads="1"/>
          </p:cNvSpPr>
          <p:nvPr/>
        </p:nvSpPr>
        <p:spPr bwMode="auto">
          <a:xfrm>
            <a:off x="5070668" y="4636352"/>
            <a:ext cx="2066289" cy="1384208"/>
          </a:xfrm>
          <a:custGeom>
            <a:avLst/>
            <a:gdLst>
              <a:gd name="T0" fmla="*/ 0 w 2066290"/>
              <a:gd name="T1" fmla="*/ 138302 h 1383664"/>
              <a:gd name="T2" fmla="*/ 10922 w 2066290"/>
              <a:gd name="T3" fmla="*/ 84454 h 1383664"/>
              <a:gd name="T4" fmla="*/ 40512 w 2066290"/>
              <a:gd name="T5" fmla="*/ 40512 h 1383664"/>
              <a:gd name="T6" fmla="*/ 84454 w 2066290"/>
              <a:gd name="T7" fmla="*/ 10921 h 1383664"/>
              <a:gd name="T8" fmla="*/ 138302 w 2066290"/>
              <a:gd name="T9" fmla="*/ 0 h 1383664"/>
              <a:gd name="T10" fmla="*/ 1927731 w 2066290"/>
              <a:gd name="T11" fmla="*/ 0 h 1383664"/>
              <a:gd name="T12" fmla="*/ 1981579 w 2066290"/>
              <a:gd name="T13" fmla="*/ 10921 h 1383664"/>
              <a:gd name="T14" fmla="*/ 2025520 w 2066290"/>
              <a:gd name="T15" fmla="*/ 40512 h 1383664"/>
              <a:gd name="T16" fmla="*/ 2055112 w 2066290"/>
              <a:gd name="T17" fmla="*/ 84454 h 1383664"/>
              <a:gd name="T18" fmla="*/ 2066034 w 2066290"/>
              <a:gd name="T19" fmla="*/ 138302 h 1383664"/>
              <a:gd name="T20" fmla="*/ 2066034 w 2066290"/>
              <a:gd name="T21" fmla="*/ 1245084 h 1383664"/>
              <a:gd name="T22" fmla="*/ 2055112 w 2066290"/>
              <a:gd name="T23" fmla="*/ 1298932 h 1383664"/>
              <a:gd name="T24" fmla="*/ 2025520 w 2066290"/>
              <a:gd name="T25" fmla="*/ 1342899 h 1383664"/>
              <a:gd name="T26" fmla="*/ 1981579 w 2066290"/>
              <a:gd name="T27" fmla="*/ 1372554 h 1383664"/>
              <a:gd name="T28" fmla="*/ 1927731 w 2066290"/>
              <a:gd name="T29" fmla="*/ 1383425 h 1383664"/>
              <a:gd name="T30" fmla="*/ 138302 w 2066290"/>
              <a:gd name="T31" fmla="*/ 1383425 h 1383664"/>
              <a:gd name="T32" fmla="*/ 84454 w 2066290"/>
              <a:gd name="T33" fmla="*/ 1372554 h 1383664"/>
              <a:gd name="T34" fmla="*/ 40512 w 2066290"/>
              <a:gd name="T35" fmla="*/ 1342899 h 1383664"/>
              <a:gd name="T36" fmla="*/ 10922 w 2066290"/>
              <a:gd name="T37" fmla="*/ 1298932 h 1383664"/>
              <a:gd name="T38" fmla="*/ 0 w 2066290"/>
              <a:gd name="T39" fmla="*/ 1245084 h 1383664"/>
              <a:gd name="T40" fmla="*/ 0 w 2066290"/>
              <a:gd name="T41" fmla="*/ 138302 h 13836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66290"/>
              <a:gd name="T64" fmla="*/ 0 h 1383664"/>
              <a:gd name="T65" fmla="*/ 2066290 w 2066290"/>
              <a:gd name="T66" fmla="*/ 1383664 h 13836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66290" h="1383664">
                <a:moveTo>
                  <a:pt x="0" y="138302"/>
                </a:moveTo>
                <a:lnTo>
                  <a:pt x="10922" y="84454"/>
                </a:lnTo>
                <a:lnTo>
                  <a:pt x="40512" y="40512"/>
                </a:lnTo>
                <a:lnTo>
                  <a:pt x="84454" y="10921"/>
                </a:lnTo>
                <a:lnTo>
                  <a:pt x="138302" y="0"/>
                </a:lnTo>
                <a:lnTo>
                  <a:pt x="1927733" y="0"/>
                </a:lnTo>
                <a:lnTo>
                  <a:pt x="1981581" y="10921"/>
                </a:lnTo>
                <a:lnTo>
                  <a:pt x="2025522" y="40512"/>
                </a:lnTo>
                <a:lnTo>
                  <a:pt x="2055114" y="84454"/>
                </a:lnTo>
                <a:lnTo>
                  <a:pt x="2066036" y="138302"/>
                </a:lnTo>
                <a:lnTo>
                  <a:pt x="2066036" y="1245082"/>
                </a:lnTo>
                <a:lnTo>
                  <a:pt x="2055114" y="1298930"/>
                </a:lnTo>
                <a:lnTo>
                  <a:pt x="2025522" y="1342897"/>
                </a:lnTo>
                <a:lnTo>
                  <a:pt x="1981581" y="1372552"/>
                </a:lnTo>
                <a:lnTo>
                  <a:pt x="1927733" y="1383423"/>
                </a:lnTo>
                <a:lnTo>
                  <a:pt x="138302" y="1383423"/>
                </a:lnTo>
                <a:lnTo>
                  <a:pt x="84454" y="1372552"/>
                </a:lnTo>
                <a:lnTo>
                  <a:pt x="40512" y="1342897"/>
                </a:lnTo>
                <a:lnTo>
                  <a:pt x="10922" y="1298930"/>
                </a:lnTo>
                <a:lnTo>
                  <a:pt x="0" y="1245082"/>
                </a:lnTo>
                <a:lnTo>
                  <a:pt x="0" y="138302"/>
                </a:lnTo>
                <a:close/>
              </a:path>
            </a:pathLst>
          </a:custGeom>
          <a:noFill/>
          <a:ln w="10668">
            <a:solidFill>
              <a:srgbClr val="D6B05C"/>
            </a:solidFill>
            <a:miter lim="800000"/>
            <a:headEnd/>
            <a:tailEnd/>
          </a:ln>
        </p:spPr>
        <p:txBody>
          <a:bodyPr lIns="0" tIns="0" rIns="0" bIns="0"/>
          <a:lstStyle/>
          <a:p>
            <a:endParaRPr lang="en-US"/>
          </a:p>
        </p:txBody>
      </p:sp>
      <p:sp>
        <p:nvSpPr>
          <p:cNvPr id="46" name="object 46"/>
          <p:cNvSpPr txBox="1"/>
          <p:nvPr/>
        </p:nvSpPr>
        <p:spPr>
          <a:xfrm>
            <a:off x="5595934" y="5064127"/>
            <a:ext cx="1143008" cy="319959"/>
          </a:xfrm>
          <a:prstGeom prst="rect">
            <a:avLst/>
          </a:prstGeom>
        </p:spPr>
        <p:txBody>
          <a:bodyPr wrap="square" lIns="0" tIns="12065" rIns="0" bIns="0">
            <a:spAutoFit/>
          </a:bodyPr>
          <a:lstStyle/>
          <a:p>
            <a:pPr marL="12700" fontAlgn="auto">
              <a:spcBef>
                <a:spcPts val="95"/>
              </a:spcBef>
              <a:spcAft>
                <a:spcPts val="0"/>
              </a:spcAft>
              <a:defRPr/>
            </a:pPr>
            <a:r>
              <a:rPr sz="2000" b="1" spc="15" dirty="0">
                <a:latin typeface="Californian FB" pitchFamily="18" charset="0"/>
                <a:cs typeface="Arial MT"/>
              </a:rPr>
              <a:t>I</a:t>
            </a:r>
            <a:r>
              <a:rPr sz="2000" b="1" spc="-290" dirty="0">
                <a:latin typeface="Californian FB" pitchFamily="18" charset="0"/>
                <a:cs typeface="Arial MT"/>
              </a:rPr>
              <a:t>G</a:t>
            </a:r>
            <a:r>
              <a:rPr sz="2000" b="1" spc="-180" dirty="0">
                <a:latin typeface="Californian FB" pitchFamily="18" charset="0"/>
                <a:cs typeface="Arial MT"/>
              </a:rPr>
              <a:t>S</a:t>
            </a:r>
            <a:r>
              <a:rPr sz="2000" b="1" spc="-5" dirty="0">
                <a:latin typeface="Californian FB" pitchFamily="18" charset="0"/>
                <a:cs typeface="Arial MT"/>
              </a:rPr>
              <a:t>T</a:t>
            </a:r>
            <a:endParaRPr sz="2000" b="1">
              <a:latin typeface="Californian FB" pitchFamily="18" charset="0"/>
              <a:cs typeface="Arial MT"/>
            </a:endParaRPr>
          </a:p>
        </p:txBody>
      </p:sp>
      <p:sp>
        <p:nvSpPr>
          <p:cNvPr id="8" name="Rectangle 7"/>
          <p:cNvSpPr/>
          <p:nvPr/>
        </p:nvSpPr>
        <p:spPr>
          <a:xfrm>
            <a:off x="11100054" y="5866835"/>
            <a:ext cx="312906" cy="369332"/>
          </a:xfrm>
          <a:prstGeom prst="rect">
            <a:avLst/>
          </a:prstGeom>
        </p:spPr>
        <p:txBody>
          <a:bodyPr wrap="none">
            <a:spAutoFit/>
          </a:bodyPr>
          <a:lstStyle/>
          <a:p>
            <a:fld id="{89315B1E-7F0D-48A7-A5A1-3ABDF427B298}" type="slidenum">
              <a:rPr lang="en-US"/>
              <a:pPr/>
              <a:t>37</a:t>
            </a:fld>
            <a:endParaRPr lang="en-IN" dirty="0"/>
          </a:p>
        </p:txBody>
      </p:sp>
      <p:sp>
        <p:nvSpPr>
          <p:cNvPr id="50" name="Date Placeholder 5"/>
          <p:cNvSpPr>
            <a:spLocks noGrp="1"/>
          </p:cNvSpPr>
          <p:nvPr>
            <p:ph type="dt" sz="half" idx="10"/>
          </p:nvPr>
        </p:nvSpPr>
        <p:spPr>
          <a:xfrm>
            <a:off x="609600" y="6465143"/>
            <a:ext cx="2803525" cy="276225"/>
          </a:xfrm>
        </p:spPr>
        <p:txBody>
          <a:bodyPr/>
          <a:lstStyle/>
          <a:p>
            <a:pPr algn="l">
              <a:defRPr/>
            </a:pPr>
            <a:r>
              <a:rPr lang="en-US" dirty="0" smtClean="0"/>
              <a:t>6/5/2021</a:t>
            </a:r>
            <a:endParaRPr lang="en-US" dirty="0"/>
          </a:p>
        </p:txBody>
      </p:sp>
      <p:sp>
        <p:nvSpPr>
          <p:cNvPr id="51"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bject 43"/>
          <p:cNvSpPr>
            <a:spLocks noChangeArrowheads="1"/>
          </p:cNvSpPr>
          <p:nvPr/>
        </p:nvSpPr>
        <p:spPr bwMode="auto">
          <a:xfrm>
            <a:off x="523836" y="4714884"/>
            <a:ext cx="2071702" cy="1333500"/>
          </a:xfrm>
          <a:custGeom>
            <a:avLst/>
            <a:gdLst>
              <a:gd name="T0" fmla="*/ 1803529 w 1937384"/>
              <a:gd name="T1" fmla="*/ 0 h 1333500"/>
              <a:gd name="T2" fmla="*/ 133350 w 1937384"/>
              <a:gd name="T3" fmla="*/ 0 h 1333500"/>
              <a:gd name="T4" fmla="*/ 81407 w 1937384"/>
              <a:gd name="T5" fmla="*/ 10540 h 1333500"/>
              <a:gd name="T6" fmla="*/ 39115 w 1937384"/>
              <a:gd name="T7" fmla="*/ 39115 h 1333500"/>
              <a:gd name="T8" fmla="*/ 10540 w 1937384"/>
              <a:gd name="T9" fmla="*/ 81406 h 1333500"/>
              <a:gd name="T10" fmla="*/ 0 w 1937384"/>
              <a:gd name="T11" fmla="*/ 133349 h 1333500"/>
              <a:gd name="T12" fmla="*/ 0 w 1937384"/>
              <a:gd name="T13" fmla="*/ 1200048 h 1333500"/>
              <a:gd name="T14" fmla="*/ 10540 w 1937384"/>
              <a:gd name="T15" fmla="*/ 1251953 h 1333500"/>
              <a:gd name="T16" fmla="*/ 39115 w 1937384"/>
              <a:gd name="T17" fmla="*/ 1294333 h 1333500"/>
              <a:gd name="T18" fmla="*/ 81407 w 1937384"/>
              <a:gd name="T19" fmla="*/ 1322908 h 1333500"/>
              <a:gd name="T20" fmla="*/ 133350 w 1937384"/>
              <a:gd name="T21" fmla="*/ 1333385 h 1333500"/>
              <a:gd name="T22" fmla="*/ 1803529 w 1937384"/>
              <a:gd name="T23" fmla="*/ 1333385 h 1333500"/>
              <a:gd name="T24" fmla="*/ 1855472 w 1937384"/>
              <a:gd name="T25" fmla="*/ 1322908 h 1333500"/>
              <a:gd name="T26" fmla="*/ 1897762 w 1937384"/>
              <a:gd name="T27" fmla="*/ 1294333 h 1333500"/>
              <a:gd name="T28" fmla="*/ 1926337 w 1937384"/>
              <a:gd name="T29" fmla="*/ 1251953 h 1333500"/>
              <a:gd name="T30" fmla="*/ 1936879 w 1937384"/>
              <a:gd name="T31" fmla="*/ 1200048 h 1333500"/>
              <a:gd name="T32" fmla="*/ 1936879 w 1937384"/>
              <a:gd name="T33" fmla="*/ 133349 h 1333500"/>
              <a:gd name="T34" fmla="*/ 1926337 w 1937384"/>
              <a:gd name="T35" fmla="*/ 81406 h 1333500"/>
              <a:gd name="T36" fmla="*/ 1897762 w 1937384"/>
              <a:gd name="T37" fmla="*/ 39115 h 1333500"/>
              <a:gd name="T38" fmla="*/ 1855472 w 1937384"/>
              <a:gd name="T39" fmla="*/ 10540 h 1333500"/>
              <a:gd name="T40" fmla="*/ 1803529 w 1937384"/>
              <a:gd name="T41" fmla="*/ 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7384"/>
              <a:gd name="T64" fmla="*/ 0 h 1333500"/>
              <a:gd name="T65" fmla="*/ 1937384 w 1937384"/>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7384" h="1333500">
                <a:moveTo>
                  <a:pt x="1803527" y="0"/>
                </a:moveTo>
                <a:lnTo>
                  <a:pt x="133350" y="0"/>
                </a:lnTo>
                <a:lnTo>
                  <a:pt x="81407" y="10540"/>
                </a:lnTo>
                <a:lnTo>
                  <a:pt x="39115" y="39115"/>
                </a:lnTo>
                <a:lnTo>
                  <a:pt x="10540" y="81406"/>
                </a:lnTo>
                <a:lnTo>
                  <a:pt x="0" y="133349"/>
                </a:lnTo>
                <a:lnTo>
                  <a:pt x="0" y="1200048"/>
                </a:lnTo>
                <a:lnTo>
                  <a:pt x="10540" y="1251953"/>
                </a:lnTo>
                <a:lnTo>
                  <a:pt x="39115" y="1294333"/>
                </a:lnTo>
                <a:lnTo>
                  <a:pt x="81407" y="1322908"/>
                </a:lnTo>
                <a:lnTo>
                  <a:pt x="133350" y="1333385"/>
                </a:lnTo>
                <a:lnTo>
                  <a:pt x="1803527" y="1333385"/>
                </a:lnTo>
                <a:lnTo>
                  <a:pt x="1855470" y="1322908"/>
                </a:lnTo>
                <a:lnTo>
                  <a:pt x="1897760" y="1294333"/>
                </a:lnTo>
                <a:lnTo>
                  <a:pt x="1926335" y="1251953"/>
                </a:lnTo>
                <a:lnTo>
                  <a:pt x="1936877" y="1200048"/>
                </a:lnTo>
                <a:lnTo>
                  <a:pt x="1936877" y="133349"/>
                </a:lnTo>
                <a:lnTo>
                  <a:pt x="1926335" y="81406"/>
                </a:lnTo>
                <a:lnTo>
                  <a:pt x="1897760" y="39115"/>
                </a:lnTo>
                <a:lnTo>
                  <a:pt x="1855470" y="10540"/>
                </a:lnTo>
                <a:lnTo>
                  <a:pt x="180352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10" name="object 2"/>
          <p:cNvSpPr>
            <a:spLocks noChangeArrowheads="1"/>
          </p:cNvSpPr>
          <p:nvPr/>
        </p:nvSpPr>
        <p:spPr bwMode="auto">
          <a:xfrm>
            <a:off x="9448800" y="4060825"/>
            <a:ext cx="9525" cy="611188"/>
          </a:xfrm>
          <a:custGeom>
            <a:avLst/>
            <a:gdLst>
              <a:gd name="T0" fmla="*/ 0 w 10795"/>
              <a:gd name="T1" fmla="*/ 0 h 610870"/>
              <a:gd name="T2" fmla="*/ 0 w 10795"/>
              <a:gd name="T3" fmla="*/ 416359 h 610870"/>
              <a:gd name="T4" fmla="*/ 8305 w 10795"/>
              <a:gd name="T5" fmla="*/ 416359 h 610870"/>
              <a:gd name="T6" fmla="*/ 8305 w 10795"/>
              <a:gd name="T7" fmla="*/ 610998 h 610870"/>
              <a:gd name="T8" fmla="*/ 0 60000 65536"/>
              <a:gd name="T9" fmla="*/ 0 60000 65536"/>
              <a:gd name="T10" fmla="*/ 0 60000 65536"/>
              <a:gd name="T11" fmla="*/ 0 60000 65536"/>
              <a:gd name="T12" fmla="*/ 0 w 10795"/>
              <a:gd name="T13" fmla="*/ 0 h 610870"/>
              <a:gd name="T14" fmla="*/ 10795 w 10795"/>
              <a:gd name="T15" fmla="*/ 610870 h 610870"/>
            </a:gdLst>
            <a:ahLst/>
            <a:cxnLst>
              <a:cxn ang="T8">
                <a:pos x="T0" y="T1"/>
              </a:cxn>
              <a:cxn ang="T9">
                <a:pos x="T2" y="T3"/>
              </a:cxn>
              <a:cxn ang="T10">
                <a:pos x="T4" y="T5"/>
              </a:cxn>
              <a:cxn ang="T11">
                <a:pos x="T6" y="T7"/>
              </a:cxn>
            </a:cxnLst>
            <a:rect l="T12" t="T13" r="T14" b="T15"/>
            <a:pathLst>
              <a:path w="10795" h="610870">
                <a:moveTo>
                  <a:pt x="0" y="0"/>
                </a:moveTo>
                <a:lnTo>
                  <a:pt x="0" y="415925"/>
                </a:lnTo>
                <a:lnTo>
                  <a:pt x="10667" y="415925"/>
                </a:lnTo>
                <a:lnTo>
                  <a:pt x="10667" y="610362"/>
                </a:lnTo>
              </a:path>
            </a:pathLst>
          </a:custGeom>
          <a:noFill/>
          <a:ln w="10668">
            <a:solidFill>
              <a:schemeClr val="tx2">
                <a:lumMod val="60000"/>
                <a:lumOff val="40000"/>
              </a:schemeClr>
            </a:solidFill>
            <a:miter lim="800000"/>
            <a:headEnd/>
            <a:tailEnd/>
          </a:ln>
        </p:spPr>
        <p:txBody>
          <a:bodyPr lIns="0" tIns="0" rIns="0" bIns="0"/>
          <a:lstStyle/>
          <a:p>
            <a:endParaRPr lang="en-US"/>
          </a:p>
        </p:txBody>
      </p:sp>
      <p:sp>
        <p:nvSpPr>
          <p:cNvPr id="43011" name="object 3"/>
          <p:cNvSpPr>
            <a:spLocks noChangeArrowheads="1"/>
          </p:cNvSpPr>
          <p:nvPr/>
        </p:nvSpPr>
        <p:spPr bwMode="auto">
          <a:xfrm>
            <a:off x="5649914" y="2255838"/>
            <a:ext cx="3798887" cy="628650"/>
          </a:xfrm>
          <a:custGeom>
            <a:avLst/>
            <a:gdLst>
              <a:gd name="T0" fmla="*/ 7618 w 3799204"/>
              <a:gd name="T1" fmla="*/ 0 h 628014"/>
              <a:gd name="T2" fmla="*/ 7618 w 3799204"/>
              <a:gd name="T3" fmla="*/ 434201 h 628014"/>
              <a:gd name="T4" fmla="*/ 3798317 w 3799204"/>
              <a:gd name="T5" fmla="*/ 434201 h 628014"/>
              <a:gd name="T6" fmla="*/ 3798317 w 3799204"/>
              <a:gd name="T7" fmla="*/ 629032 h 628014"/>
              <a:gd name="T8" fmla="*/ 8507 w 3799204"/>
              <a:gd name="T9" fmla="*/ 0 h 628014"/>
              <a:gd name="T10" fmla="*/ 8507 w 3799204"/>
              <a:gd name="T11" fmla="*/ 434201 h 628014"/>
              <a:gd name="T12" fmla="*/ 0 w 3799204"/>
              <a:gd name="T13" fmla="*/ 434201 h 628014"/>
              <a:gd name="T14" fmla="*/ 0 w 3799204"/>
              <a:gd name="T15" fmla="*/ 629032 h 628014"/>
              <a:gd name="T16" fmla="*/ 0 60000 65536"/>
              <a:gd name="T17" fmla="*/ 0 60000 65536"/>
              <a:gd name="T18" fmla="*/ 0 60000 65536"/>
              <a:gd name="T19" fmla="*/ 0 60000 65536"/>
              <a:gd name="T20" fmla="*/ 0 60000 65536"/>
              <a:gd name="T21" fmla="*/ 0 60000 65536"/>
              <a:gd name="T22" fmla="*/ 0 60000 65536"/>
              <a:gd name="T23" fmla="*/ 0 60000 65536"/>
              <a:gd name="T24" fmla="*/ 0 w 3799204"/>
              <a:gd name="T25" fmla="*/ 0 h 628014"/>
              <a:gd name="T26" fmla="*/ 3799204 w 3799204"/>
              <a:gd name="T27" fmla="*/ 628014 h 6280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9204" h="628014">
                <a:moveTo>
                  <a:pt x="7620" y="0"/>
                </a:moveTo>
                <a:lnTo>
                  <a:pt x="7620" y="433323"/>
                </a:lnTo>
                <a:lnTo>
                  <a:pt x="3798951" y="433323"/>
                </a:lnTo>
                <a:lnTo>
                  <a:pt x="3798951" y="627760"/>
                </a:lnTo>
              </a:path>
              <a:path w="3799204" h="628014">
                <a:moveTo>
                  <a:pt x="8509" y="0"/>
                </a:moveTo>
                <a:lnTo>
                  <a:pt x="8509" y="433323"/>
                </a:lnTo>
                <a:lnTo>
                  <a:pt x="0" y="433323"/>
                </a:lnTo>
                <a:lnTo>
                  <a:pt x="0" y="627760"/>
                </a:lnTo>
              </a:path>
            </a:pathLst>
          </a:custGeom>
          <a:noFill/>
          <a:ln w="10668">
            <a:solidFill>
              <a:schemeClr val="tx2">
                <a:lumMod val="60000"/>
                <a:lumOff val="40000"/>
              </a:schemeClr>
            </a:solidFill>
            <a:miter lim="800000"/>
            <a:headEnd/>
            <a:tailEnd/>
          </a:ln>
        </p:spPr>
        <p:txBody>
          <a:bodyPr lIns="0" tIns="0" rIns="0" bIns="0"/>
          <a:lstStyle/>
          <a:p>
            <a:endParaRPr lang="en-US"/>
          </a:p>
        </p:txBody>
      </p:sp>
      <p:sp>
        <p:nvSpPr>
          <p:cNvPr id="43012" name="object 4"/>
          <p:cNvSpPr>
            <a:spLocks noChangeArrowheads="1"/>
          </p:cNvSpPr>
          <p:nvPr/>
        </p:nvSpPr>
        <p:spPr bwMode="auto">
          <a:xfrm>
            <a:off x="1562100" y="4122740"/>
            <a:ext cx="0" cy="623887"/>
          </a:xfrm>
          <a:custGeom>
            <a:avLst/>
            <a:gdLst>
              <a:gd name="T0" fmla="*/ 0 h 623570"/>
              <a:gd name="T1" fmla="*/ 623696 h 623570"/>
              <a:gd name="T2" fmla="*/ 0 60000 65536"/>
              <a:gd name="T3" fmla="*/ 0 60000 65536"/>
              <a:gd name="T4" fmla="*/ 0 h 623570"/>
              <a:gd name="T5" fmla="*/ 623570 h 623570"/>
            </a:gdLst>
            <a:ahLst/>
            <a:cxnLst>
              <a:cxn ang="T2">
                <a:pos x="0" y="T0"/>
              </a:cxn>
              <a:cxn ang="T3">
                <a:pos x="0" y="T1"/>
              </a:cxn>
            </a:cxnLst>
            <a:rect l="0" t="T4" r="0" b="T5"/>
            <a:pathLst>
              <a:path h="623570">
                <a:moveTo>
                  <a:pt x="0" y="0"/>
                </a:moveTo>
                <a:lnTo>
                  <a:pt x="0" y="623062"/>
                </a:lnTo>
              </a:path>
            </a:pathLst>
          </a:custGeom>
          <a:noFill/>
          <a:ln w="13716">
            <a:solidFill>
              <a:schemeClr val="tx2">
                <a:lumMod val="60000"/>
                <a:lumOff val="40000"/>
              </a:schemeClr>
            </a:solidFill>
            <a:miter lim="800000"/>
            <a:headEnd/>
            <a:tailEnd/>
          </a:ln>
        </p:spPr>
        <p:txBody>
          <a:bodyPr lIns="0" tIns="0" rIns="0" bIns="0"/>
          <a:lstStyle/>
          <a:p>
            <a:endParaRPr lang="en-US"/>
          </a:p>
        </p:txBody>
      </p:sp>
      <p:sp>
        <p:nvSpPr>
          <p:cNvPr id="43051" name="object 6"/>
          <p:cNvSpPr>
            <a:spLocks noChangeArrowheads="1"/>
          </p:cNvSpPr>
          <p:nvPr/>
        </p:nvSpPr>
        <p:spPr bwMode="auto">
          <a:xfrm>
            <a:off x="1562736" y="2255744"/>
            <a:ext cx="4095935" cy="628108"/>
          </a:xfrm>
          <a:custGeom>
            <a:avLst/>
            <a:gdLst>
              <a:gd name="T0" fmla="*/ 4096004 w 4096385"/>
              <a:gd name="T1" fmla="*/ 0 h 628014"/>
              <a:gd name="T2" fmla="*/ 4096004 w 4096385"/>
              <a:gd name="T3" fmla="*/ 433325 h 628014"/>
              <a:gd name="T4" fmla="*/ 0 w 4096385"/>
              <a:gd name="T5" fmla="*/ 433325 h 628014"/>
              <a:gd name="T6" fmla="*/ 0 w 4096385"/>
              <a:gd name="T7" fmla="*/ 627762 h 628014"/>
              <a:gd name="T8" fmla="*/ 0 60000 65536"/>
              <a:gd name="T9" fmla="*/ 0 60000 65536"/>
              <a:gd name="T10" fmla="*/ 0 60000 65536"/>
              <a:gd name="T11" fmla="*/ 0 60000 65536"/>
              <a:gd name="T12" fmla="*/ 0 w 4096385"/>
              <a:gd name="T13" fmla="*/ 0 h 628014"/>
              <a:gd name="T14" fmla="*/ 4096385 w 4096385"/>
              <a:gd name="T15" fmla="*/ 628014 h 628014"/>
            </a:gdLst>
            <a:ahLst/>
            <a:cxnLst>
              <a:cxn ang="T8">
                <a:pos x="T0" y="T1"/>
              </a:cxn>
              <a:cxn ang="T9">
                <a:pos x="T2" y="T3"/>
              </a:cxn>
              <a:cxn ang="T10">
                <a:pos x="T4" y="T5"/>
              </a:cxn>
              <a:cxn ang="T11">
                <a:pos x="T6" y="T7"/>
              </a:cxn>
            </a:cxnLst>
            <a:rect l="T12" t="T13" r="T14" b="T15"/>
            <a:pathLst>
              <a:path w="4096385" h="628014">
                <a:moveTo>
                  <a:pt x="4096004" y="0"/>
                </a:moveTo>
                <a:lnTo>
                  <a:pt x="4096004" y="433323"/>
                </a:lnTo>
                <a:lnTo>
                  <a:pt x="0" y="433323"/>
                </a:lnTo>
                <a:lnTo>
                  <a:pt x="0" y="627760"/>
                </a:lnTo>
              </a:path>
            </a:pathLst>
          </a:custGeom>
          <a:noFill/>
          <a:ln w="10668">
            <a:solidFill>
              <a:schemeClr val="tx2">
                <a:lumMod val="60000"/>
                <a:lumOff val="40000"/>
              </a:schemeClr>
            </a:solidFill>
            <a:miter lim="800000"/>
            <a:headEnd/>
            <a:tailEnd/>
          </a:ln>
        </p:spPr>
        <p:txBody>
          <a:bodyPr lIns="0" tIns="0" rIns="0" bIns="0"/>
          <a:lstStyle/>
          <a:p>
            <a:endParaRPr lang="en-US"/>
          </a:p>
        </p:txBody>
      </p:sp>
      <p:sp>
        <p:nvSpPr>
          <p:cNvPr id="43052" name="object 7"/>
          <p:cNvSpPr>
            <a:spLocks noChangeArrowheads="1"/>
          </p:cNvSpPr>
          <p:nvPr/>
        </p:nvSpPr>
        <p:spPr bwMode="auto">
          <a:xfrm>
            <a:off x="4221062" y="746000"/>
            <a:ext cx="2872424" cy="1508983"/>
          </a:xfrm>
          <a:custGeom>
            <a:avLst/>
            <a:gdLst>
              <a:gd name="T0" fmla="*/ 2721610 w 2872740"/>
              <a:gd name="T1" fmla="*/ 0 h 1508760"/>
              <a:gd name="T2" fmla="*/ 151003 w 2872740"/>
              <a:gd name="T3" fmla="*/ 0 h 1508760"/>
              <a:gd name="T4" fmla="*/ 103250 w 2872740"/>
              <a:gd name="T5" fmla="*/ 7747 h 1508760"/>
              <a:gd name="T6" fmla="*/ 61849 w 2872740"/>
              <a:gd name="T7" fmla="*/ 29082 h 1508760"/>
              <a:gd name="T8" fmla="*/ 29083 w 2872740"/>
              <a:gd name="T9" fmla="*/ 61722 h 1508760"/>
              <a:gd name="T10" fmla="*/ 7747 w 2872740"/>
              <a:gd name="T11" fmla="*/ 103124 h 1508760"/>
              <a:gd name="T12" fmla="*/ 0 w 2872740"/>
              <a:gd name="T13" fmla="*/ 150875 h 1508760"/>
              <a:gd name="T14" fmla="*/ 0 w 2872740"/>
              <a:gd name="T15" fmla="*/ 1357884 h 1508760"/>
              <a:gd name="T16" fmla="*/ 7747 w 2872740"/>
              <a:gd name="T17" fmla="*/ 1405509 h 1508760"/>
              <a:gd name="T18" fmla="*/ 29083 w 2872740"/>
              <a:gd name="T19" fmla="*/ 1446911 h 1508760"/>
              <a:gd name="T20" fmla="*/ 61849 w 2872740"/>
              <a:gd name="T21" fmla="*/ 1479550 h 1508760"/>
              <a:gd name="T22" fmla="*/ 103250 w 2872740"/>
              <a:gd name="T23" fmla="*/ 1501013 h 1508760"/>
              <a:gd name="T24" fmla="*/ 151003 w 2872740"/>
              <a:gd name="T25" fmla="*/ 1508632 h 1508760"/>
              <a:gd name="T26" fmla="*/ 2721610 w 2872740"/>
              <a:gd name="T27" fmla="*/ 1508632 h 1508760"/>
              <a:gd name="T28" fmla="*/ 2769235 w 2872740"/>
              <a:gd name="T29" fmla="*/ 1501013 h 1508760"/>
              <a:gd name="T30" fmla="*/ 2810764 w 2872740"/>
              <a:gd name="T31" fmla="*/ 1479550 h 1508760"/>
              <a:gd name="T32" fmla="*/ 2843403 w 2872740"/>
              <a:gd name="T33" fmla="*/ 1446911 h 1508760"/>
              <a:gd name="T34" fmla="*/ 2864866 w 2872740"/>
              <a:gd name="T35" fmla="*/ 1405509 h 1508760"/>
              <a:gd name="T36" fmla="*/ 2872613 w 2872740"/>
              <a:gd name="T37" fmla="*/ 1357884 h 1508760"/>
              <a:gd name="T38" fmla="*/ 2872613 w 2872740"/>
              <a:gd name="T39" fmla="*/ 150875 h 1508760"/>
              <a:gd name="T40" fmla="*/ 2864866 w 2872740"/>
              <a:gd name="T41" fmla="*/ 103124 h 1508760"/>
              <a:gd name="T42" fmla="*/ 2843403 w 2872740"/>
              <a:gd name="T43" fmla="*/ 61722 h 1508760"/>
              <a:gd name="T44" fmla="*/ 2810764 w 2872740"/>
              <a:gd name="T45" fmla="*/ 29082 h 1508760"/>
              <a:gd name="T46" fmla="*/ 2769235 w 2872740"/>
              <a:gd name="T47" fmla="*/ 7747 h 1508760"/>
              <a:gd name="T48" fmla="*/ 2721610 w 2872740"/>
              <a:gd name="T49" fmla="*/ 0 h 15087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72740"/>
              <a:gd name="T76" fmla="*/ 0 h 1508760"/>
              <a:gd name="T77" fmla="*/ 2872740 w 2872740"/>
              <a:gd name="T78" fmla="*/ 1508760 h 150876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72740" h="1508760">
                <a:moveTo>
                  <a:pt x="2721610" y="0"/>
                </a:moveTo>
                <a:lnTo>
                  <a:pt x="151003" y="0"/>
                </a:lnTo>
                <a:lnTo>
                  <a:pt x="103250" y="7747"/>
                </a:lnTo>
                <a:lnTo>
                  <a:pt x="61849" y="29082"/>
                </a:lnTo>
                <a:lnTo>
                  <a:pt x="29083" y="61722"/>
                </a:lnTo>
                <a:lnTo>
                  <a:pt x="7747" y="103124"/>
                </a:lnTo>
                <a:lnTo>
                  <a:pt x="0" y="150875"/>
                </a:lnTo>
                <a:lnTo>
                  <a:pt x="0" y="1357884"/>
                </a:lnTo>
                <a:lnTo>
                  <a:pt x="7747" y="1405509"/>
                </a:lnTo>
                <a:lnTo>
                  <a:pt x="29083" y="1446911"/>
                </a:lnTo>
                <a:lnTo>
                  <a:pt x="61849" y="1479550"/>
                </a:lnTo>
                <a:lnTo>
                  <a:pt x="103250" y="1501013"/>
                </a:lnTo>
                <a:lnTo>
                  <a:pt x="151003" y="1508632"/>
                </a:lnTo>
                <a:lnTo>
                  <a:pt x="2721610" y="1508632"/>
                </a:lnTo>
                <a:lnTo>
                  <a:pt x="2769235" y="1501013"/>
                </a:lnTo>
                <a:lnTo>
                  <a:pt x="2810764" y="1479550"/>
                </a:lnTo>
                <a:lnTo>
                  <a:pt x="2843403" y="1446911"/>
                </a:lnTo>
                <a:lnTo>
                  <a:pt x="2864866" y="1405509"/>
                </a:lnTo>
                <a:lnTo>
                  <a:pt x="2872613" y="1357884"/>
                </a:lnTo>
                <a:lnTo>
                  <a:pt x="2872613" y="150875"/>
                </a:lnTo>
                <a:lnTo>
                  <a:pt x="2864866" y="103124"/>
                </a:lnTo>
                <a:lnTo>
                  <a:pt x="2843403" y="61722"/>
                </a:lnTo>
                <a:lnTo>
                  <a:pt x="2810764" y="29082"/>
                </a:lnTo>
                <a:lnTo>
                  <a:pt x="2769235" y="7747"/>
                </a:lnTo>
                <a:lnTo>
                  <a:pt x="2721610" y="0"/>
                </a:lnTo>
                <a:close/>
              </a:path>
            </a:pathLst>
          </a:custGeom>
          <a:ln>
            <a:headEnd/>
            <a:tailEnd/>
          </a:ln>
        </p:spPr>
        <p:style>
          <a:lnRef idx="3">
            <a:schemeClr val="lt1"/>
          </a:lnRef>
          <a:fillRef idx="1">
            <a:schemeClr val="accent3"/>
          </a:fillRef>
          <a:effectRef idx="1">
            <a:schemeClr val="accent3"/>
          </a:effectRef>
          <a:fontRef idx="minor">
            <a:schemeClr val="lt1"/>
          </a:fontRef>
        </p:style>
        <p:txBody>
          <a:bodyPr lIns="0" tIns="0" rIns="0" bIns="0"/>
          <a:lstStyle/>
          <a:p>
            <a:endParaRPr lang="en-US"/>
          </a:p>
        </p:txBody>
      </p:sp>
      <p:sp>
        <p:nvSpPr>
          <p:cNvPr id="43053" name="object 8"/>
          <p:cNvSpPr>
            <a:spLocks noChangeArrowheads="1"/>
          </p:cNvSpPr>
          <p:nvPr/>
        </p:nvSpPr>
        <p:spPr bwMode="auto">
          <a:xfrm>
            <a:off x="4221823" y="746762"/>
            <a:ext cx="2872424" cy="1508983"/>
          </a:xfrm>
          <a:custGeom>
            <a:avLst/>
            <a:gdLst>
              <a:gd name="T0" fmla="*/ 0 w 2872740"/>
              <a:gd name="T1" fmla="*/ 150875 h 1508760"/>
              <a:gd name="T2" fmla="*/ 7747 w 2872740"/>
              <a:gd name="T3" fmla="*/ 103124 h 1508760"/>
              <a:gd name="T4" fmla="*/ 29083 w 2872740"/>
              <a:gd name="T5" fmla="*/ 61722 h 1508760"/>
              <a:gd name="T6" fmla="*/ 61849 w 2872740"/>
              <a:gd name="T7" fmla="*/ 29082 h 1508760"/>
              <a:gd name="T8" fmla="*/ 103250 w 2872740"/>
              <a:gd name="T9" fmla="*/ 7747 h 1508760"/>
              <a:gd name="T10" fmla="*/ 151003 w 2872740"/>
              <a:gd name="T11" fmla="*/ 0 h 1508760"/>
              <a:gd name="T12" fmla="*/ 2721610 w 2872740"/>
              <a:gd name="T13" fmla="*/ 0 h 1508760"/>
              <a:gd name="T14" fmla="*/ 2769235 w 2872740"/>
              <a:gd name="T15" fmla="*/ 7747 h 1508760"/>
              <a:gd name="T16" fmla="*/ 2810764 w 2872740"/>
              <a:gd name="T17" fmla="*/ 29082 h 1508760"/>
              <a:gd name="T18" fmla="*/ 2843403 w 2872740"/>
              <a:gd name="T19" fmla="*/ 61722 h 1508760"/>
              <a:gd name="T20" fmla="*/ 2864866 w 2872740"/>
              <a:gd name="T21" fmla="*/ 103124 h 1508760"/>
              <a:gd name="T22" fmla="*/ 2872613 w 2872740"/>
              <a:gd name="T23" fmla="*/ 150875 h 1508760"/>
              <a:gd name="T24" fmla="*/ 2872613 w 2872740"/>
              <a:gd name="T25" fmla="*/ 1357883 h 1508760"/>
              <a:gd name="T26" fmla="*/ 2864866 w 2872740"/>
              <a:gd name="T27" fmla="*/ 1405508 h 1508760"/>
              <a:gd name="T28" fmla="*/ 2843403 w 2872740"/>
              <a:gd name="T29" fmla="*/ 1446911 h 1508760"/>
              <a:gd name="T30" fmla="*/ 2810764 w 2872740"/>
              <a:gd name="T31" fmla="*/ 1479550 h 1508760"/>
              <a:gd name="T32" fmla="*/ 2769235 w 2872740"/>
              <a:gd name="T33" fmla="*/ 1501013 h 1508760"/>
              <a:gd name="T34" fmla="*/ 2721610 w 2872740"/>
              <a:gd name="T35" fmla="*/ 1508632 h 1508760"/>
              <a:gd name="T36" fmla="*/ 151003 w 2872740"/>
              <a:gd name="T37" fmla="*/ 1508632 h 1508760"/>
              <a:gd name="T38" fmla="*/ 103250 w 2872740"/>
              <a:gd name="T39" fmla="*/ 1501013 h 1508760"/>
              <a:gd name="T40" fmla="*/ 61849 w 2872740"/>
              <a:gd name="T41" fmla="*/ 1479550 h 1508760"/>
              <a:gd name="T42" fmla="*/ 29083 w 2872740"/>
              <a:gd name="T43" fmla="*/ 1446911 h 1508760"/>
              <a:gd name="T44" fmla="*/ 7747 w 2872740"/>
              <a:gd name="T45" fmla="*/ 1405508 h 1508760"/>
              <a:gd name="T46" fmla="*/ 0 w 2872740"/>
              <a:gd name="T47" fmla="*/ 1357883 h 1508760"/>
              <a:gd name="T48" fmla="*/ 0 w 2872740"/>
              <a:gd name="T49" fmla="*/ 150875 h 15087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72740"/>
              <a:gd name="T76" fmla="*/ 0 h 1508760"/>
              <a:gd name="T77" fmla="*/ 2872740 w 2872740"/>
              <a:gd name="T78" fmla="*/ 1508760 h 150876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72740" h="1508760">
                <a:moveTo>
                  <a:pt x="0" y="150875"/>
                </a:moveTo>
                <a:lnTo>
                  <a:pt x="7747" y="103124"/>
                </a:lnTo>
                <a:lnTo>
                  <a:pt x="29083" y="61722"/>
                </a:lnTo>
                <a:lnTo>
                  <a:pt x="61849" y="29082"/>
                </a:lnTo>
                <a:lnTo>
                  <a:pt x="103250" y="7747"/>
                </a:lnTo>
                <a:lnTo>
                  <a:pt x="151003" y="0"/>
                </a:lnTo>
                <a:lnTo>
                  <a:pt x="2721610" y="0"/>
                </a:lnTo>
                <a:lnTo>
                  <a:pt x="2769235" y="7747"/>
                </a:lnTo>
                <a:lnTo>
                  <a:pt x="2810764" y="29082"/>
                </a:lnTo>
                <a:lnTo>
                  <a:pt x="2843403" y="61722"/>
                </a:lnTo>
                <a:lnTo>
                  <a:pt x="2864866" y="103124"/>
                </a:lnTo>
                <a:lnTo>
                  <a:pt x="2872613" y="150875"/>
                </a:lnTo>
                <a:lnTo>
                  <a:pt x="2872613" y="1357883"/>
                </a:lnTo>
                <a:lnTo>
                  <a:pt x="2864866" y="1405508"/>
                </a:lnTo>
                <a:lnTo>
                  <a:pt x="2843403" y="1446911"/>
                </a:lnTo>
                <a:lnTo>
                  <a:pt x="2810764" y="1479550"/>
                </a:lnTo>
                <a:lnTo>
                  <a:pt x="2769235" y="1501013"/>
                </a:lnTo>
                <a:lnTo>
                  <a:pt x="2721610" y="1508632"/>
                </a:lnTo>
                <a:lnTo>
                  <a:pt x="151003" y="1508632"/>
                </a:lnTo>
                <a:lnTo>
                  <a:pt x="103250" y="1501013"/>
                </a:lnTo>
                <a:lnTo>
                  <a:pt x="61849" y="1479550"/>
                </a:lnTo>
                <a:lnTo>
                  <a:pt x="29083" y="1446911"/>
                </a:lnTo>
                <a:lnTo>
                  <a:pt x="7747" y="1405508"/>
                </a:lnTo>
                <a:lnTo>
                  <a:pt x="0" y="1357883"/>
                </a:lnTo>
                <a:lnTo>
                  <a:pt x="0" y="15087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54" name="object 9"/>
          <p:cNvSpPr>
            <a:spLocks noChangeArrowheads="1"/>
          </p:cNvSpPr>
          <p:nvPr/>
        </p:nvSpPr>
        <p:spPr bwMode="auto">
          <a:xfrm>
            <a:off x="4454208" y="967012"/>
            <a:ext cx="2872424" cy="1510888"/>
          </a:xfrm>
          <a:custGeom>
            <a:avLst/>
            <a:gdLst>
              <a:gd name="T0" fmla="*/ 2721609 w 2872740"/>
              <a:gd name="T1" fmla="*/ 0 h 1510664"/>
              <a:gd name="T2" fmla="*/ 151002 w 2872740"/>
              <a:gd name="T3" fmla="*/ 0 h 1510664"/>
              <a:gd name="T4" fmla="*/ 103250 w 2872740"/>
              <a:gd name="T5" fmla="*/ 7747 h 1510664"/>
              <a:gd name="T6" fmla="*/ 61849 w 2872740"/>
              <a:gd name="T7" fmla="*/ 29083 h 1510664"/>
              <a:gd name="T8" fmla="*/ 29083 w 2872740"/>
              <a:gd name="T9" fmla="*/ 61849 h 1510664"/>
              <a:gd name="T10" fmla="*/ 7747 w 2872740"/>
              <a:gd name="T11" fmla="*/ 103250 h 1510664"/>
              <a:gd name="T12" fmla="*/ 0 w 2872740"/>
              <a:gd name="T13" fmla="*/ 151002 h 1510664"/>
              <a:gd name="T14" fmla="*/ 0 w 2872740"/>
              <a:gd name="T15" fmla="*/ 1359156 h 1510664"/>
              <a:gd name="T16" fmla="*/ 7747 w 2872740"/>
              <a:gd name="T17" fmla="*/ 1406908 h 1510664"/>
              <a:gd name="T18" fmla="*/ 29083 w 2872740"/>
              <a:gd name="T19" fmla="*/ 1448437 h 1510664"/>
              <a:gd name="T20" fmla="*/ 61849 w 2872740"/>
              <a:gd name="T21" fmla="*/ 1481076 h 1510664"/>
              <a:gd name="T22" fmla="*/ 103250 w 2872740"/>
              <a:gd name="T23" fmla="*/ 1502539 h 1510664"/>
              <a:gd name="T24" fmla="*/ 151002 w 2872740"/>
              <a:gd name="T25" fmla="*/ 1510159 h 1510664"/>
              <a:gd name="T26" fmla="*/ 2721609 w 2872740"/>
              <a:gd name="T27" fmla="*/ 1510159 h 1510664"/>
              <a:gd name="T28" fmla="*/ 2769234 w 2872740"/>
              <a:gd name="T29" fmla="*/ 1502539 h 1510664"/>
              <a:gd name="T30" fmla="*/ 2810764 w 2872740"/>
              <a:gd name="T31" fmla="*/ 1481076 h 1510664"/>
              <a:gd name="T32" fmla="*/ 2843403 w 2872740"/>
              <a:gd name="T33" fmla="*/ 1448437 h 1510664"/>
              <a:gd name="T34" fmla="*/ 2864866 w 2872740"/>
              <a:gd name="T35" fmla="*/ 1406908 h 1510664"/>
              <a:gd name="T36" fmla="*/ 2872613 w 2872740"/>
              <a:gd name="T37" fmla="*/ 1359156 h 1510664"/>
              <a:gd name="T38" fmla="*/ 2872613 w 2872740"/>
              <a:gd name="T39" fmla="*/ 151002 h 1510664"/>
              <a:gd name="T40" fmla="*/ 2864866 w 2872740"/>
              <a:gd name="T41" fmla="*/ 103250 h 1510664"/>
              <a:gd name="T42" fmla="*/ 2843403 w 2872740"/>
              <a:gd name="T43" fmla="*/ 61849 h 1510664"/>
              <a:gd name="T44" fmla="*/ 2810764 w 2872740"/>
              <a:gd name="T45" fmla="*/ 29083 h 1510664"/>
              <a:gd name="T46" fmla="*/ 2769234 w 2872740"/>
              <a:gd name="T47" fmla="*/ 7747 h 1510664"/>
              <a:gd name="T48" fmla="*/ 2721609 w 2872740"/>
              <a:gd name="T49" fmla="*/ 0 h 15106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72740"/>
              <a:gd name="T76" fmla="*/ 0 h 1510664"/>
              <a:gd name="T77" fmla="*/ 2872740 w 2872740"/>
              <a:gd name="T78" fmla="*/ 1510664 h 15106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72740" h="1510664">
                <a:moveTo>
                  <a:pt x="2721609" y="0"/>
                </a:moveTo>
                <a:lnTo>
                  <a:pt x="151002" y="0"/>
                </a:lnTo>
                <a:lnTo>
                  <a:pt x="103250" y="7747"/>
                </a:lnTo>
                <a:lnTo>
                  <a:pt x="61849" y="29083"/>
                </a:lnTo>
                <a:lnTo>
                  <a:pt x="29083" y="61849"/>
                </a:lnTo>
                <a:lnTo>
                  <a:pt x="7747" y="103250"/>
                </a:lnTo>
                <a:lnTo>
                  <a:pt x="0" y="151002"/>
                </a:lnTo>
                <a:lnTo>
                  <a:pt x="0" y="1359154"/>
                </a:lnTo>
                <a:lnTo>
                  <a:pt x="7747" y="1406906"/>
                </a:lnTo>
                <a:lnTo>
                  <a:pt x="29083" y="1448435"/>
                </a:lnTo>
                <a:lnTo>
                  <a:pt x="61849" y="1481074"/>
                </a:lnTo>
                <a:lnTo>
                  <a:pt x="103250" y="1502537"/>
                </a:lnTo>
                <a:lnTo>
                  <a:pt x="151002" y="1510157"/>
                </a:lnTo>
                <a:lnTo>
                  <a:pt x="2721609" y="1510157"/>
                </a:lnTo>
                <a:lnTo>
                  <a:pt x="2769234" y="1502537"/>
                </a:lnTo>
                <a:lnTo>
                  <a:pt x="2810764" y="1481074"/>
                </a:lnTo>
                <a:lnTo>
                  <a:pt x="2843403" y="1448435"/>
                </a:lnTo>
                <a:lnTo>
                  <a:pt x="2864866" y="1406906"/>
                </a:lnTo>
                <a:lnTo>
                  <a:pt x="2872613" y="1359154"/>
                </a:lnTo>
                <a:lnTo>
                  <a:pt x="2872613" y="151002"/>
                </a:lnTo>
                <a:lnTo>
                  <a:pt x="2864866" y="103250"/>
                </a:lnTo>
                <a:lnTo>
                  <a:pt x="2843403" y="61849"/>
                </a:lnTo>
                <a:lnTo>
                  <a:pt x="2810764" y="29083"/>
                </a:lnTo>
                <a:lnTo>
                  <a:pt x="2769234" y="7747"/>
                </a:lnTo>
                <a:lnTo>
                  <a:pt x="2721609"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55" name="object 10"/>
          <p:cNvSpPr>
            <a:spLocks noChangeArrowheads="1"/>
          </p:cNvSpPr>
          <p:nvPr/>
        </p:nvSpPr>
        <p:spPr bwMode="auto">
          <a:xfrm>
            <a:off x="4454969" y="967774"/>
            <a:ext cx="2872424" cy="1510888"/>
          </a:xfrm>
          <a:custGeom>
            <a:avLst/>
            <a:gdLst>
              <a:gd name="T0" fmla="*/ 0 w 2872740"/>
              <a:gd name="T1" fmla="*/ 151002 h 1510664"/>
              <a:gd name="T2" fmla="*/ 7747 w 2872740"/>
              <a:gd name="T3" fmla="*/ 103250 h 1510664"/>
              <a:gd name="T4" fmla="*/ 29083 w 2872740"/>
              <a:gd name="T5" fmla="*/ 61849 h 1510664"/>
              <a:gd name="T6" fmla="*/ 61849 w 2872740"/>
              <a:gd name="T7" fmla="*/ 29083 h 1510664"/>
              <a:gd name="T8" fmla="*/ 103250 w 2872740"/>
              <a:gd name="T9" fmla="*/ 7747 h 1510664"/>
              <a:gd name="T10" fmla="*/ 151002 w 2872740"/>
              <a:gd name="T11" fmla="*/ 0 h 1510664"/>
              <a:gd name="T12" fmla="*/ 2721610 w 2872740"/>
              <a:gd name="T13" fmla="*/ 0 h 1510664"/>
              <a:gd name="T14" fmla="*/ 2769235 w 2872740"/>
              <a:gd name="T15" fmla="*/ 7747 h 1510664"/>
              <a:gd name="T16" fmla="*/ 2810764 w 2872740"/>
              <a:gd name="T17" fmla="*/ 29083 h 1510664"/>
              <a:gd name="T18" fmla="*/ 2843403 w 2872740"/>
              <a:gd name="T19" fmla="*/ 61849 h 1510664"/>
              <a:gd name="T20" fmla="*/ 2864866 w 2872740"/>
              <a:gd name="T21" fmla="*/ 103250 h 1510664"/>
              <a:gd name="T22" fmla="*/ 2872613 w 2872740"/>
              <a:gd name="T23" fmla="*/ 151002 h 1510664"/>
              <a:gd name="T24" fmla="*/ 2872613 w 2872740"/>
              <a:gd name="T25" fmla="*/ 1359155 h 1510664"/>
              <a:gd name="T26" fmla="*/ 2864866 w 2872740"/>
              <a:gd name="T27" fmla="*/ 1406908 h 1510664"/>
              <a:gd name="T28" fmla="*/ 2843403 w 2872740"/>
              <a:gd name="T29" fmla="*/ 1448437 h 1510664"/>
              <a:gd name="T30" fmla="*/ 2810764 w 2872740"/>
              <a:gd name="T31" fmla="*/ 1481076 h 1510664"/>
              <a:gd name="T32" fmla="*/ 2769235 w 2872740"/>
              <a:gd name="T33" fmla="*/ 1502539 h 1510664"/>
              <a:gd name="T34" fmla="*/ 2721610 w 2872740"/>
              <a:gd name="T35" fmla="*/ 1510159 h 1510664"/>
              <a:gd name="T36" fmla="*/ 151002 w 2872740"/>
              <a:gd name="T37" fmla="*/ 1510159 h 1510664"/>
              <a:gd name="T38" fmla="*/ 103250 w 2872740"/>
              <a:gd name="T39" fmla="*/ 1502539 h 1510664"/>
              <a:gd name="T40" fmla="*/ 61849 w 2872740"/>
              <a:gd name="T41" fmla="*/ 1481076 h 1510664"/>
              <a:gd name="T42" fmla="*/ 29083 w 2872740"/>
              <a:gd name="T43" fmla="*/ 1448437 h 1510664"/>
              <a:gd name="T44" fmla="*/ 7747 w 2872740"/>
              <a:gd name="T45" fmla="*/ 1406908 h 1510664"/>
              <a:gd name="T46" fmla="*/ 0 w 2872740"/>
              <a:gd name="T47" fmla="*/ 1359155 h 1510664"/>
              <a:gd name="T48" fmla="*/ 0 w 2872740"/>
              <a:gd name="T49" fmla="*/ 151002 h 15106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72740"/>
              <a:gd name="T76" fmla="*/ 0 h 1510664"/>
              <a:gd name="T77" fmla="*/ 2872740 w 2872740"/>
              <a:gd name="T78" fmla="*/ 1510664 h 15106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72740" h="1510664">
                <a:moveTo>
                  <a:pt x="0" y="151002"/>
                </a:moveTo>
                <a:lnTo>
                  <a:pt x="7747" y="103250"/>
                </a:lnTo>
                <a:lnTo>
                  <a:pt x="29083" y="61849"/>
                </a:lnTo>
                <a:lnTo>
                  <a:pt x="61849" y="29083"/>
                </a:lnTo>
                <a:lnTo>
                  <a:pt x="103250" y="7747"/>
                </a:lnTo>
                <a:lnTo>
                  <a:pt x="151002" y="0"/>
                </a:lnTo>
                <a:lnTo>
                  <a:pt x="2721610" y="0"/>
                </a:lnTo>
                <a:lnTo>
                  <a:pt x="2769235" y="7747"/>
                </a:lnTo>
                <a:lnTo>
                  <a:pt x="2810764" y="29083"/>
                </a:lnTo>
                <a:lnTo>
                  <a:pt x="2843403" y="61849"/>
                </a:lnTo>
                <a:lnTo>
                  <a:pt x="2864866" y="103250"/>
                </a:lnTo>
                <a:lnTo>
                  <a:pt x="2872613" y="151002"/>
                </a:lnTo>
                <a:lnTo>
                  <a:pt x="2872613" y="1359153"/>
                </a:lnTo>
                <a:lnTo>
                  <a:pt x="2864866" y="1406906"/>
                </a:lnTo>
                <a:lnTo>
                  <a:pt x="2843403" y="1448435"/>
                </a:lnTo>
                <a:lnTo>
                  <a:pt x="2810764" y="1481074"/>
                </a:lnTo>
                <a:lnTo>
                  <a:pt x="2769235" y="1502537"/>
                </a:lnTo>
                <a:lnTo>
                  <a:pt x="2721610" y="1510157"/>
                </a:lnTo>
                <a:lnTo>
                  <a:pt x="151002" y="1510157"/>
                </a:lnTo>
                <a:lnTo>
                  <a:pt x="103250" y="1502537"/>
                </a:lnTo>
                <a:lnTo>
                  <a:pt x="61849" y="1481074"/>
                </a:lnTo>
                <a:lnTo>
                  <a:pt x="29083" y="1448435"/>
                </a:lnTo>
                <a:lnTo>
                  <a:pt x="7747" y="1406906"/>
                </a:lnTo>
                <a:lnTo>
                  <a:pt x="0" y="1359153"/>
                </a:lnTo>
                <a:lnTo>
                  <a:pt x="0" y="151002"/>
                </a:lnTo>
                <a:close/>
              </a:path>
            </a:pathLst>
          </a:custGeom>
          <a:noFill/>
          <a:ln w="10668">
            <a:solidFill>
              <a:schemeClr val="tx2">
                <a:lumMod val="60000"/>
                <a:lumOff val="40000"/>
              </a:schemeClr>
            </a:solidFill>
            <a:miter lim="800000"/>
            <a:headEnd/>
            <a:tailEnd/>
          </a:ln>
        </p:spPr>
        <p:txBody>
          <a:bodyPr lIns="0" tIns="0" rIns="0" bIns="0"/>
          <a:lstStyle/>
          <a:p>
            <a:endParaRPr lang="en-US"/>
          </a:p>
        </p:txBody>
      </p:sp>
      <p:sp>
        <p:nvSpPr>
          <p:cNvPr id="43014" name="object 11"/>
          <p:cNvSpPr txBox="1">
            <a:spLocks noChangeArrowheads="1"/>
          </p:cNvSpPr>
          <p:nvPr/>
        </p:nvSpPr>
        <p:spPr bwMode="auto">
          <a:xfrm>
            <a:off x="4633914" y="952501"/>
            <a:ext cx="2492375" cy="1305101"/>
          </a:xfrm>
          <a:prstGeom prst="rect">
            <a:avLst/>
          </a:prstGeom>
          <a:noFill/>
          <a:ln w="9525">
            <a:noFill/>
            <a:miter lim="800000"/>
            <a:headEnd/>
            <a:tailEnd/>
          </a:ln>
        </p:spPr>
        <p:txBody>
          <a:bodyPr lIns="0" tIns="5080" rIns="0" bIns="0">
            <a:spAutoFit/>
          </a:bodyPr>
          <a:lstStyle/>
          <a:p>
            <a:pPr marL="12700">
              <a:lnSpc>
                <a:spcPct val="128000"/>
              </a:lnSpc>
              <a:spcBef>
                <a:spcPts val="38"/>
              </a:spcBef>
              <a:tabLst>
                <a:tab pos="1428750" algn="l"/>
                <a:tab pos="2109788" algn="l"/>
              </a:tabLst>
            </a:pPr>
            <a:r>
              <a:rPr lang="en-US" sz="2200" b="1" dirty="0">
                <a:latin typeface="+mn-lt"/>
                <a:ea typeface="Arial MT"/>
                <a:cs typeface="Arial MT"/>
              </a:rPr>
              <a:t>ISD &amp; Recipient	in  Same State  (Business	vertical)</a:t>
            </a:r>
          </a:p>
        </p:txBody>
      </p:sp>
      <p:sp>
        <p:nvSpPr>
          <p:cNvPr id="43047" name="object 13"/>
          <p:cNvSpPr>
            <a:spLocks noChangeArrowheads="1"/>
          </p:cNvSpPr>
          <p:nvPr/>
        </p:nvSpPr>
        <p:spPr bwMode="auto">
          <a:xfrm>
            <a:off x="545973" y="2882778"/>
            <a:ext cx="2033622" cy="1247576"/>
          </a:xfrm>
          <a:custGeom>
            <a:avLst/>
            <a:gdLst>
              <a:gd name="T0" fmla="*/ 1909445 w 2033905"/>
              <a:gd name="T1" fmla="*/ 0 h 1246504"/>
              <a:gd name="T2" fmla="*/ 124523 w 2033905"/>
              <a:gd name="T3" fmla="*/ 0 h 1246504"/>
              <a:gd name="T4" fmla="*/ 76047 w 2033905"/>
              <a:gd name="T5" fmla="*/ 9778 h 1246504"/>
              <a:gd name="T6" fmla="*/ 36474 w 2033905"/>
              <a:gd name="T7" fmla="*/ 36449 h 1246504"/>
              <a:gd name="T8" fmla="*/ 9778 w 2033905"/>
              <a:gd name="T9" fmla="*/ 76072 h 1246504"/>
              <a:gd name="T10" fmla="*/ 0 w 2033905"/>
              <a:gd name="T11" fmla="*/ 124587 h 1246504"/>
              <a:gd name="T12" fmla="*/ 0 w 2033905"/>
              <a:gd name="T13" fmla="*/ 1121411 h 1246504"/>
              <a:gd name="T14" fmla="*/ 9778 w 2033905"/>
              <a:gd name="T15" fmla="*/ 1169925 h 1246504"/>
              <a:gd name="T16" fmla="*/ 36474 w 2033905"/>
              <a:gd name="T17" fmla="*/ 1209422 h 1246504"/>
              <a:gd name="T18" fmla="*/ 76047 w 2033905"/>
              <a:gd name="T19" fmla="*/ 1236219 h 1246504"/>
              <a:gd name="T20" fmla="*/ 124523 w 2033905"/>
              <a:gd name="T21" fmla="*/ 1245998 h 1246504"/>
              <a:gd name="T22" fmla="*/ 1909445 w 2033905"/>
              <a:gd name="T23" fmla="*/ 1245998 h 1246504"/>
              <a:gd name="T24" fmla="*/ 1957832 w 2033905"/>
              <a:gd name="T25" fmla="*/ 1236219 h 1246504"/>
              <a:gd name="T26" fmla="*/ 1997456 w 2033905"/>
              <a:gd name="T27" fmla="*/ 1209422 h 1246504"/>
              <a:gd name="T28" fmla="*/ 2024126 w 2033905"/>
              <a:gd name="T29" fmla="*/ 1169925 h 1246504"/>
              <a:gd name="T30" fmla="*/ 2033905 w 2033905"/>
              <a:gd name="T31" fmla="*/ 1121411 h 1246504"/>
              <a:gd name="T32" fmla="*/ 2033905 w 2033905"/>
              <a:gd name="T33" fmla="*/ 124587 h 1246504"/>
              <a:gd name="T34" fmla="*/ 2024126 w 2033905"/>
              <a:gd name="T35" fmla="*/ 76072 h 1246504"/>
              <a:gd name="T36" fmla="*/ 1997456 w 2033905"/>
              <a:gd name="T37" fmla="*/ 36449 h 1246504"/>
              <a:gd name="T38" fmla="*/ 1957832 w 2033905"/>
              <a:gd name="T39" fmla="*/ 9778 h 1246504"/>
              <a:gd name="T40" fmla="*/ 1909445 w 2033905"/>
              <a:gd name="T41" fmla="*/ 0 h 12465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5"/>
              <a:gd name="T64" fmla="*/ 0 h 1246504"/>
              <a:gd name="T65" fmla="*/ 2033905 w 2033905"/>
              <a:gd name="T66" fmla="*/ 1246504 h 12465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5" h="1246504">
                <a:moveTo>
                  <a:pt x="1909445" y="0"/>
                </a:moveTo>
                <a:lnTo>
                  <a:pt x="124523" y="0"/>
                </a:lnTo>
                <a:lnTo>
                  <a:pt x="76047" y="9778"/>
                </a:lnTo>
                <a:lnTo>
                  <a:pt x="36474" y="36449"/>
                </a:lnTo>
                <a:lnTo>
                  <a:pt x="9778" y="76072"/>
                </a:lnTo>
                <a:lnTo>
                  <a:pt x="0" y="124587"/>
                </a:lnTo>
                <a:lnTo>
                  <a:pt x="0" y="1121409"/>
                </a:lnTo>
                <a:lnTo>
                  <a:pt x="9778" y="1169923"/>
                </a:lnTo>
                <a:lnTo>
                  <a:pt x="36474" y="1209420"/>
                </a:lnTo>
                <a:lnTo>
                  <a:pt x="76047" y="1236217"/>
                </a:lnTo>
                <a:lnTo>
                  <a:pt x="124523" y="1245996"/>
                </a:lnTo>
                <a:lnTo>
                  <a:pt x="1909445" y="1245996"/>
                </a:lnTo>
                <a:lnTo>
                  <a:pt x="1957832" y="1236217"/>
                </a:lnTo>
                <a:lnTo>
                  <a:pt x="1997456" y="1209420"/>
                </a:lnTo>
                <a:lnTo>
                  <a:pt x="2024126" y="1169923"/>
                </a:lnTo>
                <a:lnTo>
                  <a:pt x="2033905" y="1121409"/>
                </a:lnTo>
                <a:lnTo>
                  <a:pt x="2033905" y="124587"/>
                </a:lnTo>
                <a:lnTo>
                  <a:pt x="2024126" y="76072"/>
                </a:lnTo>
                <a:lnTo>
                  <a:pt x="1997456" y="36449"/>
                </a:lnTo>
                <a:lnTo>
                  <a:pt x="1957832" y="9778"/>
                </a:lnTo>
                <a:lnTo>
                  <a:pt x="1909445" y="0"/>
                </a:lnTo>
                <a:close/>
              </a:path>
            </a:pathLst>
          </a:custGeom>
          <a:ln>
            <a:headEnd/>
            <a:tailEnd/>
          </a:ln>
        </p:spPr>
        <p:style>
          <a:lnRef idx="1">
            <a:schemeClr val="accent3"/>
          </a:lnRef>
          <a:fillRef idx="2">
            <a:schemeClr val="accent3"/>
          </a:fillRef>
          <a:effectRef idx="1">
            <a:schemeClr val="accent3"/>
          </a:effectRef>
          <a:fontRef idx="minor">
            <a:schemeClr val="dk1"/>
          </a:fontRef>
        </p:style>
        <p:txBody>
          <a:bodyPr lIns="0" tIns="0" rIns="0" bIns="0"/>
          <a:lstStyle/>
          <a:p>
            <a:endParaRPr lang="en-US"/>
          </a:p>
        </p:txBody>
      </p:sp>
      <p:sp>
        <p:nvSpPr>
          <p:cNvPr id="43048" name="object 14"/>
          <p:cNvSpPr>
            <a:spLocks noChangeArrowheads="1"/>
          </p:cNvSpPr>
          <p:nvPr/>
        </p:nvSpPr>
        <p:spPr bwMode="auto">
          <a:xfrm>
            <a:off x="546735" y="2883541"/>
            <a:ext cx="2033622" cy="1247576"/>
          </a:xfrm>
          <a:custGeom>
            <a:avLst/>
            <a:gdLst>
              <a:gd name="T0" fmla="*/ 0 w 2033905"/>
              <a:gd name="T1" fmla="*/ 124587 h 1246504"/>
              <a:gd name="T2" fmla="*/ 9778 w 2033905"/>
              <a:gd name="T3" fmla="*/ 76072 h 1246504"/>
              <a:gd name="T4" fmla="*/ 36474 w 2033905"/>
              <a:gd name="T5" fmla="*/ 36449 h 1246504"/>
              <a:gd name="T6" fmla="*/ 76047 w 2033905"/>
              <a:gd name="T7" fmla="*/ 9778 h 1246504"/>
              <a:gd name="T8" fmla="*/ 124523 w 2033905"/>
              <a:gd name="T9" fmla="*/ 0 h 1246504"/>
              <a:gd name="T10" fmla="*/ 1909445 w 2033905"/>
              <a:gd name="T11" fmla="*/ 0 h 1246504"/>
              <a:gd name="T12" fmla="*/ 1957832 w 2033905"/>
              <a:gd name="T13" fmla="*/ 9778 h 1246504"/>
              <a:gd name="T14" fmla="*/ 1997456 w 2033905"/>
              <a:gd name="T15" fmla="*/ 36449 h 1246504"/>
              <a:gd name="T16" fmla="*/ 2024126 w 2033905"/>
              <a:gd name="T17" fmla="*/ 76072 h 1246504"/>
              <a:gd name="T18" fmla="*/ 2033904 w 2033905"/>
              <a:gd name="T19" fmla="*/ 124587 h 1246504"/>
              <a:gd name="T20" fmla="*/ 2033904 w 2033905"/>
              <a:gd name="T21" fmla="*/ 1121411 h 1246504"/>
              <a:gd name="T22" fmla="*/ 2024126 w 2033905"/>
              <a:gd name="T23" fmla="*/ 1169925 h 1246504"/>
              <a:gd name="T24" fmla="*/ 1997456 w 2033905"/>
              <a:gd name="T25" fmla="*/ 1209422 h 1246504"/>
              <a:gd name="T26" fmla="*/ 1957832 w 2033905"/>
              <a:gd name="T27" fmla="*/ 1236219 h 1246504"/>
              <a:gd name="T28" fmla="*/ 1909445 w 2033905"/>
              <a:gd name="T29" fmla="*/ 1245998 h 1246504"/>
              <a:gd name="T30" fmla="*/ 124523 w 2033905"/>
              <a:gd name="T31" fmla="*/ 1245998 h 1246504"/>
              <a:gd name="T32" fmla="*/ 76047 w 2033905"/>
              <a:gd name="T33" fmla="*/ 1236219 h 1246504"/>
              <a:gd name="T34" fmla="*/ 36474 w 2033905"/>
              <a:gd name="T35" fmla="*/ 1209422 h 1246504"/>
              <a:gd name="T36" fmla="*/ 9778 w 2033905"/>
              <a:gd name="T37" fmla="*/ 1169925 h 1246504"/>
              <a:gd name="T38" fmla="*/ 0 w 2033905"/>
              <a:gd name="T39" fmla="*/ 1121411 h 1246504"/>
              <a:gd name="T40" fmla="*/ 0 w 2033905"/>
              <a:gd name="T41" fmla="*/ 124587 h 12465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5"/>
              <a:gd name="T64" fmla="*/ 0 h 1246504"/>
              <a:gd name="T65" fmla="*/ 2033905 w 2033905"/>
              <a:gd name="T66" fmla="*/ 1246504 h 12465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5" h="1246504">
                <a:moveTo>
                  <a:pt x="0" y="124587"/>
                </a:moveTo>
                <a:lnTo>
                  <a:pt x="9778" y="76072"/>
                </a:lnTo>
                <a:lnTo>
                  <a:pt x="36474" y="36449"/>
                </a:lnTo>
                <a:lnTo>
                  <a:pt x="76047" y="9778"/>
                </a:lnTo>
                <a:lnTo>
                  <a:pt x="124523" y="0"/>
                </a:lnTo>
                <a:lnTo>
                  <a:pt x="1909445" y="0"/>
                </a:lnTo>
                <a:lnTo>
                  <a:pt x="1957832" y="9778"/>
                </a:lnTo>
                <a:lnTo>
                  <a:pt x="1997456" y="36449"/>
                </a:lnTo>
                <a:lnTo>
                  <a:pt x="2024126" y="76072"/>
                </a:lnTo>
                <a:lnTo>
                  <a:pt x="2033904" y="124587"/>
                </a:lnTo>
                <a:lnTo>
                  <a:pt x="2033904" y="1121409"/>
                </a:lnTo>
                <a:lnTo>
                  <a:pt x="2024126" y="1169923"/>
                </a:lnTo>
                <a:lnTo>
                  <a:pt x="1997456" y="1209420"/>
                </a:lnTo>
                <a:lnTo>
                  <a:pt x="1957832" y="1236217"/>
                </a:lnTo>
                <a:lnTo>
                  <a:pt x="1909445" y="1245996"/>
                </a:lnTo>
                <a:lnTo>
                  <a:pt x="124523" y="1245996"/>
                </a:lnTo>
                <a:lnTo>
                  <a:pt x="76047" y="1236217"/>
                </a:lnTo>
                <a:lnTo>
                  <a:pt x="36474" y="1209420"/>
                </a:lnTo>
                <a:lnTo>
                  <a:pt x="9778" y="1169923"/>
                </a:lnTo>
                <a:lnTo>
                  <a:pt x="0" y="1121409"/>
                </a:lnTo>
                <a:lnTo>
                  <a:pt x="0" y="1245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49" name="object 15"/>
          <p:cNvSpPr>
            <a:spLocks noChangeArrowheads="1"/>
          </p:cNvSpPr>
          <p:nvPr/>
        </p:nvSpPr>
        <p:spPr bwMode="auto">
          <a:xfrm>
            <a:off x="779113" y="3105473"/>
            <a:ext cx="2033622" cy="1245669"/>
          </a:xfrm>
          <a:custGeom>
            <a:avLst/>
            <a:gdLst>
              <a:gd name="T0" fmla="*/ 1909445 w 2033905"/>
              <a:gd name="T1" fmla="*/ 0 h 1244600"/>
              <a:gd name="T2" fmla="*/ 124523 w 2033905"/>
              <a:gd name="T3" fmla="*/ 0 h 1244600"/>
              <a:gd name="T4" fmla="*/ 76047 w 2033905"/>
              <a:gd name="T5" fmla="*/ 9778 h 1244600"/>
              <a:gd name="T6" fmla="*/ 36474 w 2033905"/>
              <a:gd name="T7" fmla="*/ 36449 h 1244600"/>
              <a:gd name="T8" fmla="*/ 9779 w 2033905"/>
              <a:gd name="T9" fmla="*/ 75946 h 1244600"/>
              <a:gd name="T10" fmla="*/ 0 w 2033905"/>
              <a:gd name="T11" fmla="*/ 124460 h 1244600"/>
              <a:gd name="T12" fmla="*/ 0 w 2033905"/>
              <a:gd name="T13" fmla="*/ 1120013 h 1244600"/>
              <a:gd name="T14" fmla="*/ 9779 w 2033905"/>
              <a:gd name="T15" fmla="*/ 1168400 h 1244600"/>
              <a:gd name="T16" fmla="*/ 36474 w 2033905"/>
              <a:gd name="T17" fmla="*/ 1208024 h 1244600"/>
              <a:gd name="T18" fmla="*/ 76047 w 2033905"/>
              <a:gd name="T19" fmla="*/ 1234694 h 1244600"/>
              <a:gd name="T20" fmla="*/ 124523 w 2033905"/>
              <a:gd name="T21" fmla="*/ 1244473 h 1244600"/>
              <a:gd name="T22" fmla="*/ 1909445 w 2033905"/>
              <a:gd name="T23" fmla="*/ 1244473 h 1244600"/>
              <a:gd name="T24" fmla="*/ 1957832 w 2033905"/>
              <a:gd name="T25" fmla="*/ 1234694 h 1244600"/>
              <a:gd name="T26" fmla="*/ 1997456 w 2033905"/>
              <a:gd name="T27" fmla="*/ 1208024 h 1244600"/>
              <a:gd name="T28" fmla="*/ 2024126 w 2033905"/>
              <a:gd name="T29" fmla="*/ 1168400 h 1244600"/>
              <a:gd name="T30" fmla="*/ 2033905 w 2033905"/>
              <a:gd name="T31" fmla="*/ 1120013 h 1244600"/>
              <a:gd name="T32" fmla="*/ 2033905 w 2033905"/>
              <a:gd name="T33" fmla="*/ 124460 h 1244600"/>
              <a:gd name="T34" fmla="*/ 2024126 w 2033905"/>
              <a:gd name="T35" fmla="*/ 75946 h 1244600"/>
              <a:gd name="T36" fmla="*/ 1997456 w 2033905"/>
              <a:gd name="T37" fmla="*/ 36449 h 1244600"/>
              <a:gd name="T38" fmla="*/ 1957832 w 2033905"/>
              <a:gd name="T39" fmla="*/ 9778 h 1244600"/>
              <a:gd name="T40" fmla="*/ 1909445 w 2033905"/>
              <a:gd name="T41" fmla="*/ 0 h 1244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5"/>
              <a:gd name="T64" fmla="*/ 0 h 1244600"/>
              <a:gd name="T65" fmla="*/ 2033905 w 2033905"/>
              <a:gd name="T66" fmla="*/ 1244600 h 1244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5" h="1244600">
                <a:moveTo>
                  <a:pt x="1909445" y="0"/>
                </a:moveTo>
                <a:lnTo>
                  <a:pt x="124523" y="0"/>
                </a:lnTo>
                <a:lnTo>
                  <a:pt x="76047" y="9778"/>
                </a:lnTo>
                <a:lnTo>
                  <a:pt x="36474" y="36449"/>
                </a:lnTo>
                <a:lnTo>
                  <a:pt x="9779" y="75946"/>
                </a:lnTo>
                <a:lnTo>
                  <a:pt x="0" y="124460"/>
                </a:lnTo>
                <a:lnTo>
                  <a:pt x="0" y="1120013"/>
                </a:lnTo>
                <a:lnTo>
                  <a:pt x="9779" y="1168400"/>
                </a:lnTo>
                <a:lnTo>
                  <a:pt x="36474" y="1208024"/>
                </a:lnTo>
                <a:lnTo>
                  <a:pt x="76047" y="1234694"/>
                </a:lnTo>
                <a:lnTo>
                  <a:pt x="124523" y="1244473"/>
                </a:lnTo>
                <a:lnTo>
                  <a:pt x="1909445" y="1244473"/>
                </a:lnTo>
                <a:lnTo>
                  <a:pt x="1957832" y="1234694"/>
                </a:lnTo>
                <a:lnTo>
                  <a:pt x="1997456" y="1208024"/>
                </a:lnTo>
                <a:lnTo>
                  <a:pt x="2024126" y="1168400"/>
                </a:lnTo>
                <a:lnTo>
                  <a:pt x="2033905" y="1120013"/>
                </a:lnTo>
                <a:lnTo>
                  <a:pt x="2033905" y="124460"/>
                </a:lnTo>
                <a:lnTo>
                  <a:pt x="2024126" y="75946"/>
                </a:lnTo>
                <a:lnTo>
                  <a:pt x="1997456" y="36449"/>
                </a:lnTo>
                <a:lnTo>
                  <a:pt x="1957832" y="9778"/>
                </a:lnTo>
                <a:lnTo>
                  <a:pt x="1909445"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50" name="object 16"/>
          <p:cNvSpPr>
            <a:spLocks noChangeArrowheads="1"/>
          </p:cNvSpPr>
          <p:nvPr/>
        </p:nvSpPr>
        <p:spPr bwMode="auto">
          <a:xfrm>
            <a:off x="779875" y="3106236"/>
            <a:ext cx="2033622" cy="1245669"/>
          </a:xfrm>
          <a:custGeom>
            <a:avLst/>
            <a:gdLst>
              <a:gd name="T0" fmla="*/ 0 w 2033905"/>
              <a:gd name="T1" fmla="*/ 124460 h 1244600"/>
              <a:gd name="T2" fmla="*/ 9778 w 2033905"/>
              <a:gd name="T3" fmla="*/ 75946 h 1244600"/>
              <a:gd name="T4" fmla="*/ 36474 w 2033905"/>
              <a:gd name="T5" fmla="*/ 36449 h 1244600"/>
              <a:gd name="T6" fmla="*/ 76047 w 2033905"/>
              <a:gd name="T7" fmla="*/ 9778 h 1244600"/>
              <a:gd name="T8" fmla="*/ 124523 w 2033905"/>
              <a:gd name="T9" fmla="*/ 0 h 1244600"/>
              <a:gd name="T10" fmla="*/ 1909445 w 2033905"/>
              <a:gd name="T11" fmla="*/ 0 h 1244600"/>
              <a:gd name="T12" fmla="*/ 1957832 w 2033905"/>
              <a:gd name="T13" fmla="*/ 9778 h 1244600"/>
              <a:gd name="T14" fmla="*/ 1997456 w 2033905"/>
              <a:gd name="T15" fmla="*/ 36449 h 1244600"/>
              <a:gd name="T16" fmla="*/ 2024126 w 2033905"/>
              <a:gd name="T17" fmla="*/ 75946 h 1244600"/>
              <a:gd name="T18" fmla="*/ 2033905 w 2033905"/>
              <a:gd name="T19" fmla="*/ 124460 h 1244600"/>
              <a:gd name="T20" fmla="*/ 2033905 w 2033905"/>
              <a:gd name="T21" fmla="*/ 1120013 h 1244600"/>
              <a:gd name="T22" fmla="*/ 2024126 w 2033905"/>
              <a:gd name="T23" fmla="*/ 1168400 h 1244600"/>
              <a:gd name="T24" fmla="*/ 1997456 w 2033905"/>
              <a:gd name="T25" fmla="*/ 1208024 h 1244600"/>
              <a:gd name="T26" fmla="*/ 1957832 w 2033905"/>
              <a:gd name="T27" fmla="*/ 1234694 h 1244600"/>
              <a:gd name="T28" fmla="*/ 1909445 w 2033905"/>
              <a:gd name="T29" fmla="*/ 1244473 h 1244600"/>
              <a:gd name="T30" fmla="*/ 124523 w 2033905"/>
              <a:gd name="T31" fmla="*/ 1244473 h 1244600"/>
              <a:gd name="T32" fmla="*/ 76047 w 2033905"/>
              <a:gd name="T33" fmla="*/ 1234694 h 1244600"/>
              <a:gd name="T34" fmla="*/ 36474 w 2033905"/>
              <a:gd name="T35" fmla="*/ 1208024 h 1244600"/>
              <a:gd name="T36" fmla="*/ 9778 w 2033905"/>
              <a:gd name="T37" fmla="*/ 1168400 h 1244600"/>
              <a:gd name="T38" fmla="*/ 0 w 2033905"/>
              <a:gd name="T39" fmla="*/ 1120013 h 1244600"/>
              <a:gd name="T40" fmla="*/ 0 w 2033905"/>
              <a:gd name="T41" fmla="*/ 124460 h 1244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5"/>
              <a:gd name="T64" fmla="*/ 0 h 1244600"/>
              <a:gd name="T65" fmla="*/ 2033905 w 2033905"/>
              <a:gd name="T66" fmla="*/ 1244600 h 1244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5" h="1244600">
                <a:moveTo>
                  <a:pt x="0" y="124460"/>
                </a:moveTo>
                <a:lnTo>
                  <a:pt x="9778" y="75946"/>
                </a:lnTo>
                <a:lnTo>
                  <a:pt x="36474" y="36449"/>
                </a:lnTo>
                <a:lnTo>
                  <a:pt x="76047" y="9778"/>
                </a:lnTo>
                <a:lnTo>
                  <a:pt x="124523" y="0"/>
                </a:lnTo>
                <a:lnTo>
                  <a:pt x="1909445" y="0"/>
                </a:lnTo>
                <a:lnTo>
                  <a:pt x="1957832" y="9778"/>
                </a:lnTo>
                <a:lnTo>
                  <a:pt x="1997456" y="36449"/>
                </a:lnTo>
                <a:lnTo>
                  <a:pt x="2024126" y="75946"/>
                </a:lnTo>
                <a:lnTo>
                  <a:pt x="2033905" y="124460"/>
                </a:lnTo>
                <a:lnTo>
                  <a:pt x="2033905" y="1120013"/>
                </a:lnTo>
                <a:lnTo>
                  <a:pt x="2024126" y="1168400"/>
                </a:lnTo>
                <a:lnTo>
                  <a:pt x="1997456" y="1208024"/>
                </a:lnTo>
                <a:lnTo>
                  <a:pt x="1957832" y="1234694"/>
                </a:lnTo>
                <a:lnTo>
                  <a:pt x="1909445" y="1244473"/>
                </a:lnTo>
                <a:lnTo>
                  <a:pt x="124523" y="1244473"/>
                </a:lnTo>
                <a:lnTo>
                  <a:pt x="76047" y="1234694"/>
                </a:lnTo>
                <a:lnTo>
                  <a:pt x="36474" y="1208024"/>
                </a:lnTo>
                <a:lnTo>
                  <a:pt x="9778" y="1168400"/>
                </a:lnTo>
                <a:lnTo>
                  <a:pt x="0" y="1120013"/>
                </a:lnTo>
                <a:lnTo>
                  <a:pt x="0" y="12446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16" name="object 17"/>
          <p:cNvSpPr txBox="1">
            <a:spLocks noChangeArrowheads="1"/>
          </p:cNvSpPr>
          <p:nvPr/>
        </p:nvSpPr>
        <p:spPr bwMode="auto">
          <a:xfrm>
            <a:off x="1023902" y="3143248"/>
            <a:ext cx="1349375" cy="832920"/>
          </a:xfrm>
          <a:prstGeom prst="rect">
            <a:avLst/>
          </a:prstGeom>
          <a:noFill/>
          <a:ln w="9525">
            <a:noFill/>
            <a:miter lim="800000"/>
            <a:headEnd/>
            <a:tailEnd/>
          </a:ln>
        </p:spPr>
        <p:txBody>
          <a:bodyPr lIns="0" tIns="62865" rIns="0" bIns="0">
            <a:spAutoFit/>
          </a:bodyPr>
          <a:lstStyle/>
          <a:p>
            <a:pPr marL="304800" indent="-292100">
              <a:lnSpc>
                <a:spcPts val="3000"/>
              </a:lnSpc>
              <a:spcBef>
                <a:spcPts val="500"/>
              </a:spcBef>
            </a:pPr>
            <a:r>
              <a:rPr lang="en-US" sz="2400" b="1" dirty="0">
                <a:latin typeface="+mn-lt"/>
                <a:ea typeface="Arial MT"/>
                <a:cs typeface="Arial MT"/>
              </a:rPr>
              <a:t>Credit of  IGST</a:t>
            </a:r>
          </a:p>
        </p:txBody>
      </p:sp>
      <p:sp>
        <p:nvSpPr>
          <p:cNvPr id="43044" name="object 20"/>
          <p:cNvSpPr>
            <a:spLocks noChangeArrowheads="1"/>
          </p:cNvSpPr>
          <p:nvPr/>
        </p:nvSpPr>
        <p:spPr bwMode="auto">
          <a:xfrm>
            <a:off x="510159" y="4740849"/>
            <a:ext cx="2099377" cy="1333500"/>
          </a:xfrm>
          <a:custGeom>
            <a:avLst/>
            <a:gdLst>
              <a:gd name="T0" fmla="*/ 0 w 2099945"/>
              <a:gd name="T1" fmla="*/ 133350 h 1333500"/>
              <a:gd name="T2" fmla="*/ 10477 w 2099945"/>
              <a:gd name="T3" fmla="*/ 81406 h 1333500"/>
              <a:gd name="T4" fmla="*/ 39039 w 2099945"/>
              <a:gd name="T5" fmla="*/ 39116 h 1333500"/>
              <a:gd name="T6" fmla="*/ 81419 w 2099945"/>
              <a:gd name="T7" fmla="*/ 10541 h 1333500"/>
              <a:gd name="T8" fmla="*/ 133311 w 2099945"/>
              <a:gd name="T9" fmla="*/ 0 h 1333500"/>
              <a:gd name="T10" fmla="*/ 1966087 w 2099945"/>
              <a:gd name="T11" fmla="*/ 0 h 1333500"/>
              <a:gd name="T12" fmla="*/ 2018029 w 2099945"/>
              <a:gd name="T13" fmla="*/ 10541 h 1333500"/>
              <a:gd name="T14" fmla="*/ 2060321 w 2099945"/>
              <a:gd name="T15" fmla="*/ 39116 h 1333500"/>
              <a:gd name="T16" fmla="*/ 2088896 w 2099945"/>
              <a:gd name="T17" fmla="*/ 81406 h 1333500"/>
              <a:gd name="T18" fmla="*/ 2099437 w 2099945"/>
              <a:gd name="T19" fmla="*/ 133350 h 1333500"/>
              <a:gd name="T20" fmla="*/ 2099437 w 2099945"/>
              <a:gd name="T21" fmla="*/ 1200048 h 1333500"/>
              <a:gd name="T22" fmla="*/ 2088896 w 2099945"/>
              <a:gd name="T23" fmla="*/ 1251940 h 1333500"/>
              <a:gd name="T24" fmla="*/ 2060321 w 2099945"/>
              <a:gd name="T25" fmla="*/ 1294333 h 1333500"/>
              <a:gd name="T26" fmla="*/ 2018029 w 2099945"/>
              <a:gd name="T27" fmla="*/ 1322908 h 1333500"/>
              <a:gd name="T28" fmla="*/ 1966087 w 2099945"/>
              <a:gd name="T29" fmla="*/ 1333385 h 1333500"/>
              <a:gd name="T30" fmla="*/ 133311 w 2099945"/>
              <a:gd name="T31" fmla="*/ 1333385 h 1333500"/>
              <a:gd name="T32" fmla="*/ 81419 w 2099945"/>
              <a:gd name="T33" fmla="*/ 1322908 h 1333500"/>
              <a:gd name="T34" fmla="*/ 39039 w 2099945"/>
              <a:gd name="T35" fmla="*/ 1294333 h 1333500"/>
              <a:gd name="T36" fmla="*/ 10477 w 2099945"/>
              <a:gd name="T37" fmla="*/ 1251940 h 1333500"/>
              <a:gd name="T38" fmla="*/ 0 w 2099945"/>
              <a:gd name="T39" fmla="*/ 1200048 h 1333500"/>
              <a:gd name="T40" fmla="*/ 0 w 2099945"/>
              <a:gd name="T41" fmla="*/ 13335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99945"/>
              <a:gd name="T64" fmla="*/ 0 h 1333500"/>
              <a:gd name="T65" fmla="*/ 2099945 w 2099945"/>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99945" h="1333500">
                <a:moveTo>
                  <a:pt x="0" y="133350"/>
                </a:moveTo>
                <a:lnTo>
                  <a:pt x="10477" y="81406"/>
                </a:lnTo>
                <a:lnTo>
                  <a:pt x="39039" y="39116"/>
                </a:lnTo>
                <a:lnTo>
                  <a:pt x="81419" y="10541"/>
                </a:lnTo>
                <a:lnTo>
                  <a:pt x="133311" y="0"/>
                </a:lnTo>
                <a:lnTo>
                  <a:pt x="1966087" y="0"/>
                </a:lnTo>
                <a:lnTo>
                  <a:pt x="2018029" y="10541"/>
                </a:lnTo>
                <a:lnTo>
                  <a:pt x="2060321" y="39116"/>
                </a:lnTo>
                <a:lnTo>
                  <a:pt x="2088896" y="81406"/>
                </a:lnTo>
                <a:lnTo>
                  <a:pt x="2099437" y="133350"/>
                </a:lnTo>
                <a:lnTo>
                  <a:pt x="2099437" y="1200048"/>
                </a:lnTo>
                <a:lnTo>
                  <a:pt x="2088896" y="1251940"/>
                </a:lnTo>
                <a:lnTo>
                  <a:pt x="2060321" y="1294333"/>
                </a:lnTo>
                <a:lnTo>
                  <a:pt x="2018029" y="1322908"/>
                </a:lnTo>
                <a:lnTo>
                  <a:pt x="1966087" y="1333385"/>
                </a:lnTo>
                <a:lnTo>
                  <a:pt x="133311" y="1333385"/>
                </a:lnTo>
                <a:lnTo>
                  <a:pt x="81419" y="1322908"/>
                </a:lnTo>
                <a:lnTo>
                  <a:pt x="39039" y="1294333"/>
                </a:lnTo>
                <a:lnTo>
                  <a:pt x="10477" y="1251940"/>
                </a:lnTo>
                <a:lnTo>
                  <a:pt x="0" y="1200048"/>
                </a:lnTo>
                <a:lnTo>
                  <a:pt x="0" y="133350"/>
                </a:lnTo>
                <a:close/>
              </a:path>
            </a:pathLst>
          </a:custGeom>
          <a:noFill/>
          <a:ln w="10668">
            <a:solidFill>
              <a:srgbClr val="FFFFFF"/>
            </a:solidFill>
            <a:miter lim="800000"/>
            <a:headEnd/>
            <a:tailEnd/>
          </a:ln>
        </p:spPr>
        <p:txBody>
          <a:bodyPr lIns="0" tIns="0" rIns="0" bIns="0"/>
          <a:lstStyle/>
          <a:p>
            <a:endParaRPr lang="en-US"/>
          </a:p>
        </p:txBody>
      </p:sp>
      <p:sp>
        <p:nvSpPr>
          <p:cNvPr id="43045" name="object 21"/>
          <p:cNvSpPr>
            <a:spLocks noChangeArrowheads="1"/>
          </p:cNvSpPr>
          <p:nvPr/>
        </p:nvSpPr>
        <p:spPr bwMode="auto">
          <a:xfrm>
            <a:off x="742506" y="4961067"/>
            <a:ext cx="2099377" cy="1333500"/>
          </a:xfrm>
          <a:custGeom>
            <a:avLst/>
            <a:gdLst>
              <a:gd name="T0" fmla="*/ 1966087 w 2099945"/>
              <a:gd name="T1" fmla="*/ 0 h 1333500"/>
              <a:gd name="T2" fmla="*/ 133311 w 2099945"/>
              <a:gd name="T3" fmla="*/ 0 h 1333500"/>
              <a:gd name="T4" fmla="*/ 81419 w 2099945"/>
              <a:gd name="T5" fmla="*/ 10540 h 1333500"/>
              <a:gd name="T6" fmla="*/ 39039 w 2099945"/>
              <a:gd name="T7" fmla="*/ 39115 h 1333500"/>
              <a:gd name="T8" fmla="*/ 10477 w 2099945"/>
              <a:gd name="T9" fmla="*/ 81406 h 1333500"/>
              <a:gd name="T10" fmla="*/ 0 w 2099945"/>
              <a:gd name="T11" fmla="*/ 133349 h 1333500"/>
              <a:gd name="T12" fmla="*/ 0 w 2099945"/>
              <a:gd name="T13" fmla="*/ 1200048 h 1333500"/>
              <a:gd name="T14" fmla="*/ 10477 w 2099945"/>
              <a:gd name="T15" fmla="*/ 1251953 h 1333500"/>
              <a:gd name="T16" fmla="*/ 39039 w 2099945"/>
              <a:gd name="T17" fmla="*/ 1294333 h 1333500"/>
              <a:gd name="T18" fmla="*/ 81419 w 2099945"/>
              <a:gd name="T19" fmla="*/ 1322908 h 1333500"/>
              <a:gd name="T20" fmla="*/ 133311 w 2099945"/>
              <a:gd name="T21" fmla="*/ 1333385 h 1333500"/>
              <a:gd name="T22" fmla="*/ 1966087 w 2099945"/>
              <a:gd name="T23" fmla="*/ 1333385 h 1333500"/>
              <a:gd name="T24" fmla="*/ 2018030 w 2099945"/>
              <a:gd name="T25" fmla="*/ 1322908 h 1333500"/>
              <a:gd name="T26" fmla="*/ 2060320 w 2099945"/>
              <a:gd name="T27" fmla="*/ 1294333 h 1333500"/>
              <a:gd name="T28" fmla="*/ 2088895 w 2099945"/>
              <a:gd name="T29" fmla="*/ 1251953 h 1333500"/>
              <a:gd name="T30" fmla="*/ 2099437 w 2099945"/>
              <a:gd name="T31" fmla="*/ 1200048 h 1333500"/>
              <a:gd name="T32" fmla="*/ 2099437 w 2099945"/>
              <a:gd name="T33" fmla="*/ 133349 h 1333500"/>
              <a:gd name="T34" fmla="*/ 2088895 w 2099945"/>
              <a:gd name="T35" fmla="*/ 81406 h 1333500"/>
              <a:gd name="T36" fmla="*/ 2060320 w 2099945"/>
              <a:gd name="T37" fmla="*/ 39115 h 1333500"/>
              <a:gd name="T38" fmla="*/ 2018030 w 2099945"/>
              <a:gd name="T39" fmla="*/ 10540 h 1333500"/>
              <a:gd name="T40" fmla="*/ 1966087 w 2099945"/>
              <a:gd name="T41" fmla="*/ 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99945"/>
              <a:gd name="T64" fmla="*/ 0 h 1333500"/>
              <a:gd name="T65" fmla="*/ 2099945 w 2099945"/>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99945" h="1333500">
                <a:moveTo>
                  <a:pt x="1966087" y="0"/>
                </a:moveTo>
                <a:lnTo>
                  <a:pt x="133311" y="0"/>
                </a:lnTo>
                <a:lnTo>
                  <a:pt x="81419" y="10540"/>
                </a:lnTo>
                <a:lnTo>
                  <a:pt x="39039" y="39115"/>
                </a:lnTo>
                <a:lnTo>
                  <a:pt x="10477" y="81406"/>
                </a:lnTo>
                <a:lnTo>
                  <a:pt x="0" y="133349"/>
                </a:lnTo>
                <a:lnTo>
                  <a:pt x="0" y="1200048"/>
                </a:lnTo>
                <a:lnTo>
                  <a:pt x="10477" y="1251953"/>
                </a:lnTo>
                <a:lnTo>
                  <a:pt x="39039" y="1294333"/>
                </a:lnTo>
                <a:lnTo>
                  <a:pt x="81419" y="1322908"/>
                </a:lnTo>
                <a:lnTo>
                  <a:pt x="133311" y="1333385"/>
                </a:lnTo>
                <a:lnTo>
                  <a:pt x="1966087" y="1333385"/>
                </a:lnTo>
                <a:lnTo>
                  <a:pt x="2018030" y="1322908"/>
                </a:lnTo>
                <a:lnTo>
                  <a:pt x="2060320" y="1294333"/>
                </a:lnTo>
                <a:lnTo>
                  <a:pt x="2088895" y="1251953"/>
                </a:lnTo>
                <a:lnTo>
                  <a:pt x="2099437" y="1200048"/>
                </a:lnTo>
                <a:lnTo>
                  <a:pt x="2099437" y="133349"/>
                </a:lnTo>
                <a:lnTo>
                  <a:pt x="2088895" y="81406"/>
                </a:lnTo>
                <a:lnTo>
                  <a:pt x="2060320" y="39115"/>
                </a:lnTo>
                <a:lnTo>
                  <a:pt x="2018030" y="10540"/>
                </a:lnTo>
                <a:lnTo>
                  <a:pt x="1966087"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46" name="object 22"/>
          <p:cNvSpPr>
            <a:spLocks noChangeArrowheads="1"/>
          </p:cNvSpPr>
          <p:nvPr/>
        </p:nvSpPr>
        <p:spPr bwMode="auto">
          <a:xfrm>
            <a:off x="743267" y="4961829"/>
            <a:ext cx="2099377" cy="1333500"/>
          </a:xfrm>
          <a:custGeom>
            <a:avLst/>
            <a:gdLst>
              <a:gd name="T0" fmla="*/ 0 w 2099945"/>
              <a:gd name="T1" fmla="*/ 133350 h 1333500"/>
              <a:gd name="T2" fmla="*/ 10477 w 2099945"/>
              <a:gd name="T3" fmla="*/ 81407 h 1333500"/>
              <a:gd name="T4" fmla="*/ 39039 w 2099945"/>
              <a:gd name="T5" fmla="*/ 39116 h 1333500"/>
              <a:gd name="T6" fmla="*/ 81419 w 2099945"/>
              <a:gd name="T7" fmla="*/ 10541 h 1333500"/>
              <a:gd name="T8" fmla="*/ 133311 w 2099945"/>
              <a:gd name="T9" fmla="*/ 0 h 1333500"/>
              <a:gd name="T10" fmla="*/ 1966087 w 2099945"/>
              <a:gd name="T11" fmla="*/ 0 h 1333500"/>
              <a:gd name="T12" fmla="*/ 2018030 w 2099945"/>
              <a:gd name="T13" fmla="*/ 10541 h 1333500"/>
              <a:gd name="T14" fmla="*/ 2060320 w 2099945"/>
              <a:gd name="T15" fmla="*/ 39116 h 1333500"/>
              <a:gd name="T16" fmla="*/ 2088895 w 2099945"/>
              <a:gd name="T17" fmla="*/ 81407 h 1333500"/>
              <a:gd name="T18" fmla="*/ 2099437 w 2099945"/>
              <a:gd name="T19" fmla="*/ 133350 h 1333500"/>
              <a:gd name="T20" fmla="*/ 2099437 w 2099945"/>
              <a:gd name="T21" fmla="*/ 1200048 h 1333500"/>
              <a:gd name="T22" fmla="*/ 2088895 w 2099945"/>
              <a:gd name="T23" fmla="*/ 1251953 h 1333500"/>
              <a:gd name="T24" fmla="*/ 2060320 w 2099945"/>
              <a:gd name="T25" fmla="*/ 1294333 h 1333500"/>
              <a:gd name="T26" fmla="*/ 2018030 w 2099945"/>
              <a:gd name="T27" fmla="*/ 1322908 h 1333500"/>
              <a:gd name="T28" fmla="*/ 1966087 w 2099945"/>
              <a:gd name="T29" fmla="*/ 1333385 h 1333500"/>
              <a:gd name="T30" fmla="*/ 133311 w 2099945"/>
              <a:gd name="T31" fmla="*/ 1333385 h 1333500"/>
              <a:gd name="T32" fmla="*/ 81419 w 2099945"/>
              <a:gd name="T33" fmla="*/ 1322908 h 1333500"/>
              <a:gd name="T34" fmla="*/ 39039 w 2099945"/>
              <a:gd name="T35" fmla="*/ 1294333 h 1333500"/>
              <a:gd name="T36" fmla="*/ 10477 w 2099945"/>
              <a:gd name="T37" fmla="*/ 1251953 h 1333500"/>
              <a:gd name="T38" fmla="*/ 0 w 2099945"/>
              <a:gd name="T39" fmla="*/ 1200048 h 1333500"/>
              <a:gd name="T40" fmla="*/ 0 w 2099945"/>
              <a:gd name="T41" fmla="*/ 13335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99945"/>
              <a:gd name="T64" fmla="*/ 0 h 1333500"/>
              <a:gd name="T65" fmla="*/ 2099945 w 2099945"/>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99945" h="1333500">
                <a:moveTo>
                  <a:pt x="0" y="133350"/>
                </a:moveTo>
                <a:lnTo>
                  <a:pt x="10477" y="81407"/>
                </a:lnTo>
                <a:lnTo>
                  <a:pt x="39039" y="39116"/>
                </a:lnTo>
                <a:lnTo>
                  <a:pt x="81419" y="10541"/>
                </a:lnTo>
                <a:lnTo>
                  <a:pt x="133311" y="0"/>
                </a:lnTo>
                <a:lnTo>
                  <a:pt x="1966087" y="0"/>
                </a:lnTo>
                <a:lnTo>
                  <a:pt x="2018030" y="10541"/>
                </a:lnTo>
                <a:lnTo>
                  <a:pt x="2060320" y="39116"/>
                </a:lnTo>
                <a:lnTo>
                  <a:pt x="2088895" y="81407"/>
                </a:lnTo>
                <a:lnTo>
                  <a:pt x="2099437" y="133350"/>
                </a:lnTo>
                <a:lnTo>
                  <a:pt x="2099437" y="1200048"/>
                </a:lnTo>
                <a:lnTo>
                  <a:pt x="2088895" y="1251953"/>
                </a:lnTo>
                <a:lnTo>
                  <a:pt x="2060320" y="1294333"/>
                </a:lnTo>
                <a:lnTo>
                  <a:pt x="2018030" y="1322908"/>
                </a:lnTo>
                <a:lnTo>
                  <a:pt x="1966087" y="1333385"/>
                </a:lnTo>
                <a:lnTo>
                  <a:pt x="133311" y="1333385"/>
                </a:lnTo>
                <a:lnTo>
                  <a:pt x="81419" y="1322908"/>
                </a:lnTo>
                <a:lnTo>
                  <a:pt x="39039" y="1294333"/>
                </a:lnTo>
                <a:lnTo>
                  <a:pt x="10477" y="1251953"/>
                </a:lnTo>
                <a:lnTo>
                  <a:pt x="0" y="1200048"/>
                </a:lnTo>
                <a:lnTo>
                  <a:pt x="0" y="133350"/>
                </a:lnTo>
                <a:close/>
              </a:path>
            </a:pathLst>
          </a:custGeom>
          <a:noFill/>
          <a:ln w="10668">
            <a:solidFill>
              <a:srgbClr val="79A79D"/>
            </a:solidFill>
            <a:miter lim="800000"/>
            <a:headEnd/>
            <a:tailEnd/>
          </a:ln>
        </p:spPr>
        <p:txBody>
          <a:bodyPr lIns="0" tIns="0" rIns="0" bIns="0"/>
          <a:lstStyle/>
          <a:p>
            <a:endParaRPr lang="en-US"/>
          </a:p>
        </p:txBody>
      </p:sp>
      <p:sp>
        <p:nvSpPr>
          <p:cNvPr id="23" name="object 23"/>
          <p:cNvSpPr txBox="1"/>
          <p:nvPr/>
        </p:nvSpPr>
        <p:spPr>
          <a:xfrm>
            <a:off x="1400177" y="5364164"/>
            <a:ext cx="798513" cy="381515"/>
          </a:xfrm>
          <a:prstGeom prst="rect">
            <a:avLst/>
          </a:prstGeom>
        </p:spPr>
        <p:txBody>
          <a:bodyPr lIns="0" tIns="12065" rIns="0" bIns="0">
            <a:spAutoFit/>
          </a:bodyPr>
          <a:lstStyle/>
          <a:p>
            <a:pPr marL="12700" fontAlgn="auto">
              <a:spcBef>
                <a:spcPts val="95"/>
              </a:spcBef>
              <a:spcAft>
                <a:spcPts val="0"/>
              </a:spcAft>
              <a:defRPr/>
            </a:pPr>
            <a:r>
              <a:rPr sz="2400" b="1" spc="10" dirty="0">
                <a:latin typeface="+mn-lt"/>
                <a:cs typeface="Arial MT"/>
              </a:rPr>
              <a:t>I</a:t>
            </a:r>
            <a:r>
              <a:rPr sz="2400" b="1" spc="-285" dirty="0">
                <a:latin typeface="+mn-lt"/>
                <a:cs typeface="Arial MT"/>
              </a:rPr>
              <a:t>G</a:t>
            </a:r>
            <a:r>
              <a:rPr sz="2400" b="1" spc="-180" dirty="0">
                <a:latin typeface="+mn-lt"/>
                <a:cs typeface="Arial MT"/>
              </a:rPr>
              <a:t>S</a:t>
            </a:r>
            <a:r>
              <a:rPr sz="2400" b="1" spc="-5" dirty="0">
                <a:latin typeface="+mn-lt"/>
                <a:cs typeface="Arial MT"/>
              </a:rPr>
              <a:t>T</a:t>
            </a:r>
            <a:endParaRPr sz="2400" b="1">
              <a:latin typeface="+mn-lt"/>
              <a:cs typeface="Arial MT"/>
            </a:endParaRPr>
          </a:p>
        </p:txBody>
      </p:sp>
      <p:sp>
        <p:nvSpPr>
          <p:cNvPr id="43039" name="object 25"/>
          <p:cNvSpPr>
            <a:spLocks noChangeArrowheads="1"/>
          </p:cNvSpPr>
          <p:nvPr/>
        </p:nvSpPr>
        <p:spPr bwMode="auto">
          <a:xfrm>
            <a:off x="4538474" y="2882711"/>
            <a:ext cx="2032771" cy="1246772"/>
          </a:xfrm>
          <a:custGeom>
            <a:avLst/>
            <a:gdLst>
              <a:gd name="T0" fmla="*/ 1909446 w 2033904"/>
              <a:gd name="T1" fmla="*/ 0 h 1246504"/>
              <a:gd name="T2" fmla="*/ 124460 w 2033904"/>
              <a:gd name="T3" fmla="*/ 0 h 1246504"/>
              <a:gd name="T4" fmla="*/ 76073 w 2033904"/>
              <a:gd name="T5" fmla="*/ 9778 h 1246504"/>
              <a:gd name="T6" fmla="*/ 36449 w 2033904"/>
              <a:gd name="T7" fmla="*/ 36449 h 1246504"/>
              <a:gd name="T8" fmla="*/ 9778 w 2033904"/>
              <a:gd name="T9" fmla="*/ 76072 h 1246504"/>
              <a:gd name="T10" fmla="*/ 0 w 2033904"/>
              <a:gd name="T11" fmla="*/ 124587 h 1246504"/>
              <a:gd name="T12" fmla="*/ 0 w 2033904"/>
              <a:gd name="T13" fmla="*/ 1121411 h 1246504"/>
              <a:gd name="T14" fmla="*/ 9778 w 2033904"/>
              <a:gd name="T15" fmla="*/ 1169925 h 1246504"/>
              <a:gd name="T16" fmla="*/ 36449 w 2033904"/>
              <a:gd name="T17" fmla="*/ 1209422 h 1246504"/>
              <a:gd name="T18" fmla="*/ 76073 w 2033904"/>
              <a:gd name="T19" fmla="*/ 1236219 h 1246504"/>
              <a:gd name="T20" fmla="*/ 124460 w 2033904"/>
              <a:gd name="T21" fmla="*/ 1245998 h 1246504"/>
              <a:gd name="T22" fmla="*/ 1909446 w 2033904"/>
              <a:gd name="T23" fmla="*/ 1245998 h 1246504"/>
              <a:gd name="T24" fmla="*/ 1957834 w 2033904"/>
              <a:gd name="T25" fmla="*/ 1236219 h 1246504"/>
              <a:gd name="T26" fmla="*/ 1997458 w 2033904"/>
              <a:gd name="T27" fmla="*/ 1209422 h 1246504"/>
              <a:gd name="T28" fmla="*/ 2024127 w 2033904"/>
              <a:gd name="T29" fmla="*/ 1169925 h 1246504"/>
              <a:gd name="T30" fmla="*/ 2033907 w 2033904"/>
              <a:gd name="T31" fmla="*/ 1121411 h 1246504"/>
              <a:gd name="T32" fmla="*/ 2033907 w 2033904"/>
              <a:gd name="T33" fmla="*/ 124587 h 1246504"/>
              <a:gd name="T34" fmla="*/ 2024127 w 2033904"/>
              <a:gd name="T35" fmla="*/ 76072 h 1246504"/>
              <a:gd name="T36" fmla="*/ 1997458 w 2033904"/>
              <a:gd name="T37" fmla="*/ 36449 h 1246504"/>
              <a:gd name="T38" fmla="*/ 1957834 w 2033904"/>
              <a:gd name="T39" fmla="*/ 9778 h 1246504"/>
              <a:gd name="T40" fmla="*/ 1909446 w 2033904"/>
              <a:gd name="T41" fmla="*/ 0 h 12465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4"/>
              <a:gd name="T64" fmla="*/ 0 h 1246504"/>
              <a:gd name="T65" fmla="*/ 2033904 w 2033904"/>
              <a:gd name="T66" fmla="*/ 1246504 h 12465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4" h="1246504">
                <a:moveTo>
                  <a:pt x="1909444" y="0"/>
                </a:moveTo>
                <a:lnTo>
                  <a:pt x="124460" y="0"/>
                </a:lnTo>
                <a:lnTo>
                  <a:pt x="76073" y="9778"/>
                </a:lnTo>
                <a:lnTo>
                  <a:pt x="36449" y="36449"/>
                </a:lnTo>
                <a:lnTo>
                  <a:pt x="9778" y="76072"/>
                </a:lnTo>
                <a:lnTo>
                  <a:pt x="0" y="124587"/>
                </a:lnTo>
                <a:lnTo>
                  <a:pt x="0" y="1121409"/>
                </a:lnTo>
                <a:lnTo>
                  <a:pt x="9778" y="1169923"/>
                </a:lnTo>
                <a:lnTo>
                  <a:pt x="36449" y="1209420"/>
                </a:lnTo>
                <a:lnTo>
                  <a:pt x="76073" y="1236217"/>
                </a:lnTo>
                <a:lnTo>
                  <a:pt x="124460" y="1245996"/>
                </a:lnTo>
                <a:lnTo>
                  <a:pt x="1909444" y="1245996"/>
                </a:lnTo>
                <a:lnTo>
                  <a:pt x="1957832" y="1236217"/>
                </a:lnTo>
                <a:lnTo>
                  <a:pt x="1997456" y="1209420"/>
                </a:lnTo>
                <a:lnTo>
                  <a:pt x="2024125" y="1169923"/>
                </a:lnTo>
                <a:lnTo>
                  <a:pt x="2033905" y="1121409"/>
                </a:lnTo>
                <a:lnTo>
                  <a:pt x="2033905" y="124587"/>
                </a:lnTo>
                <a:lnTo>
                  <a:pt x="2024125" y="76072"/>
                </a:lnTo>
                <a:lnTo>
                  <a:pt x="1997456" y="36449"/>
                </a:lnTo>
                <a:lnTo>
                  <a:pt x="1957832" y="9778"/>
                </a:lnTo>
                <a:lnTo>
                  <a:pt x="1909444" y="0"/>
                </a:lnTo>
                <a:close/>
              </a:path>
            </a:pathLst>
          </a:custGeom>
          <a:solidFill>
            <a:srgbClr val="D6B05C"/>
          </a:solidFill>
          <a:ln w="9525">
            <a:noFill/>
            <a:miter lim="800000"/>
            <a:headEnd/>
            <a:tailEnd/>
          </a:ln>
        </p:spPr>
        <p:txBody>
          <a:bodyPr lIns="0" tIns="0" rIns="0" bIns="0"/>
          <a:lstStyle/>
          <a:p>
            <a:endParaRPr lang="en-US"/>
          </a:p>
        </p:txBody>
      </p:sp>
      <p:sp>
        <p:nvSpPr>
          <p:cNvPr id="43040" name="object 26"/>
          <p:cNvSpPr>
            <a:spLocks noChangeArrowheads="1"/>
          </p:cNvSpPr>
          <p:nvPr/>
        </p:nvSpPr>
        <p:spPr bwMode="auto">
          <a:xfrm>
            <a:off x="4539236" y="2883473"/>
            <a:ext cx="2032771" cy="1246772"/>
          </a:xfrm>
          <a:custGeom>
            <a:avLst/>
            <a:gdLst>
              <a:gd name="T0" fmla="*/ 0 w 2033904"/>
              <a:gd name="T1" fmla="*/ 124587 h 1246504"/>
              <a:gd name="T2" fmla="*/ 9778 w 2033904"/>
              <a:gd name="T3" fmla="*/ 76072 h 1246504"/>
              <a:gd name="T4" fmla="*/ 36449 w 2033904"/>
              <a:gd name="T5" fmla="*/ 36449 h 1246504"/>
              <a:gd name="T6" fmla="*/ 76073 w 2033904"/>
              <a:gd name="T7" fmla="*/ 9778 h 1246504"/>
              <a:gd name="T8" fmla="*/ 124460 w 2033904"/>
              <a:gd name="T9" fmla="*/ 0 h 1246504"/>
              <a:gd name="T10" fmla="*/ 1909447 w 2033904"/>
              <a:gd name="T11" fmla="*/ 0 h 1246504"/>
              <a:gd name="T12" fmla="*/ 1957833 w 2033904"/>
              <a:gd name="T13" fmla="*/ 9778 h 1246504"/>
              <a:gd name="T14" fmla="*/ 1997457 w 2033904"/>
              <a:gd name="T15" fmla="*/ 36449 h 1246504"/>
              <a:gd name="T16" fmla="*/ 2024128 w 2033904"/>
              <a:gd name="T17" fmla="*/ 76072 h 1246504"/>
              <a:gd name="T18" fmla="*/ 2033906 w 2033904"/>
              <a:gd name="T19" fmla="*/ 124587 h 1246504"/>
              <a:gd name="T20" fmla="*/ 2033906 w 2033904"/>
              <a:gd name="T21" fmla="*/ 1121411 h 1246504"/>
              <a:gd name="T22" fmla="*/ 2024128 w 2033904"/>
              <a:gd name="T23" fmla="*/ 1169925 h 1246504"/>
              <a:gd name="T24" fmla="*/ 1997457 w 2033904"/>
              <a:gd name="T25" fmla="*/ 1209422 h 1246504"/>
              <a:gd name="T26" fmla="*/ 1957833 w 2033904"/>
              <a:gd name="T27" fmla="*/ 1236219 h 1246504"/>
              <a:gd name="T28" fmla="*/ 1909447 w 2033904"/>
              <a:gd name="T29" fmla="*/ 1245998 h 1246504"/>
              <a:gd name="T30" fmla="*/ 124460 w 2033904"/>
              <a:gd name="T31" fmla="*/ 1245998 h 1246504"/>
              <a:gd name="T32" fmla="*/ 76073 w 2033904"/>
              <a:gd name="T33" fmla="*/ 1236219 h 1246504"/>
              <a:gd name="T34" fmla="*/ 36449 w 2033904"/>
              <a:gd name="T35" fmla="*/ 1209422 h 1246504"/>
              <a:gd name="T36" fmla="*/ 9778 w 2033904"/>
              <a:gd name="T37" fmla="*/ 1169925 h 1246504"/>
              <a:gd name="T38" fmla="*/ 0 w 2033904"/>
              <a:gd name="T39" fmla="*/ 1121411 h 1246504"/>
              <a:gd name="T40" fmla="*/ 0 w 2033904"/>
              <a:gd name="T41" fmla="*/ 124587 h 12465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4"/>
              <a:gd name="T64" fmla="*/ 0 h 1246504"/>
              <a:gd name="T65" fmla="*/ 2033904 w 2033904"/>
              <a:gd name="T66" fmla="*/ 1246504 h 12465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4" h="1246504">
                <a:moveTo>
                  <a:pt x="0" y="124587"/>
                </a:moveTo>
                <a:lnTo>
                  <a:pt x="9778" y="76072"/>
                </a:lnTo>
                <a:lnTo>
                  <a:pt x="36449" y="36449"/>
                </a:lnTo>
                <a:lnTo>
                  <a:pt x="76073" y="9778"/>
                </a:lnTo>
                <a:lnTo>
                  <a:pt x="124460" y="0"/>
                </a:lnTo>
                <a:lnTo>
                  <a:pt x="1909445" y="0"/>
                </a:lnTo>
                <a:lnTo>
                  <a:pt x="1957831" y="9778"/>
                </a:lnTo>
                <a:lnTo>
                  <a:pt x="1997455" y="36449"/>
                </a:lnTo>
                <a:lnTo>
                  <a:pt x="2024126" y="76072"/>
                </a:lnTo>
                <a:lnTo>
                  <a:pt x="2033904" y="124587"/>
                </a:lnTo>
                <a:lnTo>
                  <a:pt x="2033904" y="1121409"/>
                </a:lnTo>
                <a:lnTo>
                  <a:pt x="2024126" y="1169923"/>
                </a:lnTo>
                <a:lnTo>
                  <a:pt x="1997455" y="1209420"/>
                </a:lnTo>
                <a:lnTo>
                  <a:pt x="1957831" y="1236217"/>
                </a:lnTo>
                <a:lnTo>
                  <a:pt x="1909445" y="1245996"/>
                </a:lnTo>
                <a:lnTo>
                  <a:pt x="124460" y="1245996"/>
                </a:lnTo>
                <a:lnTo>
                  <a:pt x="76073" y="1236217"/>
                </a:lnTo>
                <a:lnTo>
                  <a:pt x="36449" y="1209420"/>
                </a:lnTo>
                <a:lnTo>
                  <a:pt x="9778" y="1169923"/>
                </a:lnTo>
                <a:lnTo>
                  <a:pt x="0" y="1121409"/>
                </a:lnTo>
                <a:lnTo>
                  <a:pt x="0" y="1245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41" name="object 27"/>
          <p:cNvSpPr>
            <a:spLocks noChangeArrowheads="1"/>
          </p:cNvSpPr>
          <p:nvPr/>
        </p:nvSpPr>
        <p:spPr bwMode="auto">
          <a:xfrm>
            <a:off x="4771516" y="3105263"/>
            <a:ext cx="2032771" cy="1244867"/>
          </a:xfrm>
          <a:custGeom>
            <a:avLst/>
            <a:gdLst>
              <a:gd name="T0" fmla="*/ 1909446 w 2033904"/>
              <a:gd name="T1" fmla="*/ 0 h 1244600"/>
              <a:gd name="T2" fmla="*/ 124459 w 2033904"/>
              <a:gd name="T3" fmla="*/ 0 h 1244600"/>
              <a:gd name="T4" fmla="*/ 76072 w 2033904"/>
              <a:gd name="T5" fmla="*/ 9778 h 1244600"/>
              <a:gd name="T6" fmla="*/ 36449 w 2033904"/>
              <a:gd name="T7" fmla="*/ 36449 h 1244600"/>
              <a:gd name="T8" fmla="*/ 9778 w 2033904"/>
              <a:gd name="T9" fmla="*/ 75946 h 1244600"/>
              <a:gd name="T10" fmla="*/ 0 w 2033904"/>
              <a:gd name="T11" fmla="*/ 124460 h 1244600"/>
              <a:gd name="T12" fmla="*/ 0 w 2033904"/>
              <a:gd name="T13" fmla="*/ 1120013 h 1244600"/>
              <a:gd name="T14" fmla="*/ 9778 w 2033904"/>
              <a:gd name="T15" fmla="*/ 1168400 h 1244600"/>
              <a:gd name="T16" fmla="*/ 36449 w 2033904"/>
              <a:gd name="T17" fmla="*/ 1208024 h 1244600"/>
              <a:gd name="T18" fmla="*/ 76072 w 2033904"/>
              <a:gd name="T19" fmla="*/ 1234694 h 1244600"/>
              <a:gd name="T20" fmla="*/ 124459 w 2033904"/>
              <a:gd name="T21" fmla="*/ 1244473 h 1244600"/>
              <a:gd name="T22" fmla="*/ 1909446 w 2033904"/>
              <a:gd name="T23" fmla="*/ 1244473 h 1244600"/>
              <a:gd name="T24" fmla="*/ 1957834 w 2033904"/>
              <a:gd name="T25" fmla="*/ 1234694 h 1244600"/>
              <a:gd name="T26" fmla="*/ 1997458 w 2033904"/>
              <a:gd name="T27" fmla="*/ 1208024 h 1244600"/>
              <a:gd name="T28" fmla="*/ 2024127 w 2033904"/>
              <a:gd name="T29" fmla="*/ 1168400 h 1244600"/>
              <a:gd name="T30" fmla="*/ 2033907 w 2033904"/>
              <a:gd name="T31" fmla="*/ 1120013 h 1244600"/>
              <a:gd name="T32" fmla="*/ 2033907 w 2033904"/>
              <a:gd name="T33" fmla="*/ 124460 h 1244600"/>
              <a:gd name="T34" fmla="*/ 2024127 w 2033904"/>
              <a:gd name="T35" fmla="*/ 75946 h 1244600"/>
              <a:gd name="T36" fmla="*/ 1997458 w 2033904"/>
              <a:gd name="T37" fmla="*/ 36449 h 1244600"/>
              <a:gd name="T38" fmla="*/ 1957834 w 2033904"/>
              <a:gd name="T39" fmla="*/ 9778 h 1244600"/>
              <a:gd name="T40" fmla="*/ 1909446 w 2033904"/>
              <a:gd name="T41" fmla="*/ 0 h 1244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3904"/>
              <a:gd name="T64" fmla="*/ 0 h 1244600"/>
              <a:gd name="T65" fmla="*/ 2033904 w 2033904"/>
              <a:gd name="T66" fmla="*/ 1244600 h 1244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3904" h="1244600">
                <a:moveTo>
                  <a:pt x="1909444" y="0"/>
                </a:moveTo>
                <a:lnTo>
                  <a:pt x="124459" y="0"/>
                </a:lnTo>
                <a:lnTo>
                  <a:pt x="76072" y="9778"/>
                </a:lnTo>
                <a:lnTo>
                  <a:pt x="36449" y="36449"/>
                </a:lnTo>
                <a:lnTo>
                  <a:pt x="9778" y="75946"/>
                </a:lnTo>
                <a:lnTo>
                  <a:pt x="0" y="124460"/>
                </a:lnTo>
                <a:lnTo>
                  <a:pt x="0" y="1120013"/>
                </a:lnTo>
                <a:lnTo>
                  <a:pt x="9778" y="1168400"/>
                </a:lnTo>
                <a:lnTo>
                  <a:pt x="36449" y="1208024"/>
                </a:lnTo>
                <a:lnTo>
                  <a:pt x="76072" y="1234694"/>
                </a:lnTo>
                <a:lnTo>
                  <a:pt x="124459" y="1244473"/>
                </a:lnTo>
                <a:lnTo>
                  <a:pt x="1909444" y="1244473"/>
                </a:lnTo>
                <a:lnTo>
                  <a:pt x="1957832" y="1234694"/>
                </a:lnTo>
                <a:lnTo>
                  <a:pt x="1997456" y="1208024"/>
                </a:lnTo>
                <a:lnTo>
                  <a:pt x="2024125" y="1168400"/>
                </a:lnTo>
                <a:lnTo>
                  <a:pt x="2033905" y="1120013"/>
                </a:lnTo>
                <a:lnTo>
                  <a:pt x="2033905" y="124460"/>
                </a:lnTo>
                <a:lnTo>
                  <a:pt x="2024125" y="75946"/>
                </a:lnTo>
                <a:lnTo>
                  <a:pt x="1997456" y="36449"/>
                </a:lnTo>
                <a:lnTo>
                  <a:pt x="1957832" y="9778"/>
                </a:lnTo>
                <a:lnTo>
                  <a:pt x="1909444"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20" name="object 29"/>
          <p:cNvSpPr txBox="1">
            <a:spLocks noChangeArrowheads="1"/>
          </p:cNvSpPr>
          <p:nvPr/>
        </p:nvSpPr>
        <p:spPr bwMode="auto">
          <a:xfrm>
            <a:off x="5189539" y="3278188"/>
            <a:ext cx="1349375" cy="832920"/>
          </a:xfrm>
          <a:prstGeom prst="rect">
            <a:avLst/>
          </a:prstGeom>
          <a:noFill/>
          <a:ln w="9525">
            <a:noFill/>
            <a:miter lim="800000"/>
            <a:headEnd/>
            <a:tailEnd/>
          </a:ln>
        </p:spPr>
        <p:txBody>
          <a:bodyPr lIns="0" tIns="62865" rIns="0" bIns="0">
            <a:spAutoFit/>
          </a:bodyPr>
          <a:lstStyle/>
          <a:p>
            <a:pPr marL="241300" indent="-228600">
              <a:lnSpc>
                <a:spcPts val="3000"/>
              </a:lnSpc>
              <a:spcBef>
                <a:spcPts val="500"/>
              </a:spcBef>
            </a:pPr>
            <a:r>
              <a:rPr lang="en-US" sz="2400" b="1" dirty="0">
                <a:latin typeface="+mn-lt"/>
                <a:ea typeface="Arial MT"/>
                <a:cs typeface="Arial MT"/>
              </a:rPr>
              <a:t>Credit of  CGST</a:t>
            </a:r>
          </a:p>
        </p:txBody>
      </p:sp>
      <p:sp>
        <p:nvSpPr>
          <p:cNvPr id="43035" name="object 31"/>
          <p:cNvSpPr>
            <a:spLocks noChangeArrowheads="1"/>
          </p:cNvSpPr>
          <p:nvPr/>
        </p:nvSpPr>
        <p:spPr bwMode="auto">
          <a:xfrm>
            <a:off x="8316724" y="2882710"/>
            <a:ext cx="2262792" cy="1176655"/>
          </a:xfrm>
          <a:custGeom>
            <a:avLst/>
            <a:gdLst>
              <a:gd name="T0" fmla="*/ 2144778 w 2262504"/>
              <a:gd name="T1" fmla="*/ 0 h 1176654"/>
              <a:gd name="T2" fmla="*/ 117601 w 2262504"/>
              <a:gd name="T3" fmla="*/ 0 h 1176654"/>
              <a:gd name="T4" fmla="*/ 71881 w 2262504"/>
              <a:gd name="T5" fmla="*/ 9270 h 1176654"/>
              <a:gd name="T6" fmla="*/ 34416 w 2262504"/>
              <a:gd name="T7" fmla="*/ 34416 h 1176654"/>
              <a:gd name="T8" fmla="*/ 9271 w 2262504"/>
              <a:gd name="T9" fmla="*/ 71881 h 1176654"/>
              <a:gd name="T10" fmla="*/ 0 w 2262504"/>
              <a:gd name="T11" fmla="*/ 117601 h 1176654"/>
              <a:gd name="T12" fmla="*/ 0 w 2262504"/>
              <a:gd name="T13" fmla="*/ 1058546 h 1176654"/>
              <a:gd name="T14" fmla="*/ 9271 w 2262504"/>
              <a:gd name="T15" fmla="*/ 1104393 h 1176654"/>
              <a:gd name="T16" fmla="*/ 34416 w 2262504"/>
              <a:gd name="T17" fmla="*/ 1141731 h 1176654"/>
              <a:gd name="T18" fmla="*/ 71881 w 2262504"/>
              <a:gd name="T19" fmla="*/ 1167004 h 1176654"/>
              <a:gd name="T20" fmla="*/ 117601 w 2262504"/>
              <a:gd name="T21" fmla="*/ 1176275 h 1176654"/>
              <a:gd name="T22" fmla="*/ 2144778 w 2262504"/>
              <a:gd name="T23" fmla="*/ 1176275 h 1176654"/>
              <a:gd name="T24" fmla="*/ 2190625 w 2262504"/>
              <a:gd name="T25" fmla="*/ 1167004 h 1176654"/>
              <a:gd name="T26" fmla="*/ 2228089 w 2262504"/>
              <a:gd name="T27" fmla="*/ 1141731 h 1176654"/>
              <a:gd name="T28" fmla="*/ 2253235 w 2262504"/>
              <a:gd name="T29" fmla="*/ 1104393 h 1176654"/>
              <a:gd name="T30" fmla="*/ 2262506 w 2262504"/>
              <a:gd name="T31" fmla="*/ 1058546 h 1176654"/>
              <a:gd name="T32" fmla="*/ 2262506 w 2262504"/>
              <a:gd name="T33" fmla="*/ 117601 h 1176654"/>
              <a:gd name="T34" fmla="*/ 2253235 w 2262504"/>
              <a:gd name="T35" fmla="*/ 71881 h 1176654"/>
              <a:gd name="T36" fmla="*/ 2228089 w 2262504"/>
              <a:gd name="T37" fmla="*/ 34416 h 1176654"/>
              <a:gd name="T38" fmla="*/ 2190625 w 2262504"/>
              <a:gd name="T39" fmla="*/ 9270 h 1176654"/>
              <a:gd name="T40" fmla="*/ 2144778 w 2262504"/>
              <a:gd name="T41" fmla="*/ 0 h 1176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62504"/>
              <a:gd name="T64" fmla="*/ 0 h 1176654"/>
              <a:gd name="T65" fmla="*/ 2262504 w 2262504"/>
              <a:gd name="T66" fmla="*/ 1176654 h 1176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62504" h="1176654">
                <a:moveTo>
                  <a:pt x="2144776" y="0"/>
                </a:moveTo>
                <a:lnTo>
                  <a:pt x="117601" y="0"/>
                </a:lnTo>
                <a:lnTo>
                  <a:pt x="71881" y="9270"/>
                </a:lnTo>
                <a:lnTo>
                  <a:pt x="34416" y="34416"/>
                </a:lnTo>
                <a:lnTo>
                  <a:pt x="9271" y="71881"/>
                </a:lnTo>
                <a:lnTo>
                  <a:pt x="0" y="117601"/>
                </a:lnTo>
                <a:lnTo>
                  <a:pt x="0" y="1058544"/>
                </a:lnTo>
                <a:lnTo>
                  <a:pt x="9271" y="1104391"/>
                </a:lnTo>
                <a:lnTo>
                  <a:pt x="34416" y="1141729"/>
                </a:lnTo>
                <a:lnTo>
                  <a:pt x="71881" y="1167002"/>
                </a:lnTo>
                <a:lnTo>
                  <a:pt x="117601" y="1176273"/>
                </a:lnTo>
                <a:lnTo>
                  <a:pt x="2144776" y="1176273"/>
                </a:lnTo>
                <a:lnTo>
                  <a:pt x="2190623" y="1167002"/>
                </a:lnTo>
                <a:lnTo>
                  <a:pt x="2228087" y="1141729"/>
                </a:lnTo>
                <a:lnTo>
                  <a:pt x="2253233" y="1104391"/>
                </a:lnTo>
                <a:lnTo>
                  <a:pt x="2262504" y="1058544"/>
                </a:lnTo>
                <a:lnTo>
                  <a:pt x="2262504" y="117601"/>
                </a:lnTo>
                <a:lnTo>
                  <a:pt x="2253233" y="71881"/>
                </a:lnTo>
                <a:lnTo>
                  <a:pt x="2228087" y="34416"/>
                </a:lnTo>
                <a:lnTo>
                  <a:pt x="2190623" y="9270"/>
                </a:lnTo>
                <a:lnTo>
                  <a:pt x="2144776"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36" name="object 32"/>
          <p:cNvSpPr>
            <a:spLocks noChangeArrowheads="1"/>
          </p:cNvSpPr>
          <p:nvPr/>
        </p:nvSpPr>
        <p:spPr bwMode="auto">
          <a:xfrm>
            <a:off x="8317486" y="2883472"/>
            <a:ext cx="2262792" cy="1176655"/>
          </a:xfrm>
          <a:custGeom>
            <a:avLst/>
            <a:gdLst>
              <a:gd name="T0" fmla="*/ 0 w 2262504"/>
              <a:gd name="T1" fmla="*/ 117601 h 1176654"/>
              <a:gd name="T2" fmla="*/ 9271 w 2262504"/>
              <a:gd name="T3" fmla="*/ 71881 h 1176654"/>
              <a:gd name="T4" fmla="*/ 34417 w 2262504"/>
              <a:gd name="T5" fmla="*/ 34416 h 1176654"/>
              <a:gd name="T6" fmla="*/ 71881 w 2262504"/>
              <a:gd name="T7" fmla="*/ 9270 h 1176654"/>
              <a:gd name="T8" fmla="*/ 117601 w 2262504"/>
              <a:gd name="T9" fmla="*/ 0 h 1176654"/>
              <a:gd name="T10" fmla="*/ 2144778 w 2262504"/>
              <a:gd name="T11" fmla="*/ 0 h 1176654"/>
              <a:gd name="T12" fmla="*/ 2190625 w 2262504"/>
              <a:gd name="T13" fmla="*/ 9270 h 1176654"/>
              <a:gd name="T14" fmla="*/ 2228090 w 2262504"/>
              <a:gd name="T15" fmla="*/ 34416 h 1176654"/>
              <a:gd name="T16" fmla="*/ 2253236 w 2262504"/>
              <a:gd name="T17" fmla="*/ 71881 h 1176654"/>
              <a:gd name="T18" fmla="*/ 2262506 w 2262504"/>
              <a:gd name="T19" fmla="*/ 117601 h 1176654"/>
              <a:gd name="T20" fmla="*/ 2262506 w 2262504"/>
              <a:gd name="T21" fmla="*/ 1058546 h 1176654"/>
              <a:gd name="T22" fmla="*/ 2253236 w 2262504"/>
              <a:gd name="T23" fmla="*/ 1104393 h 1176654"/>
              <a:gd name="T24" fmla="*/ 2228090 w 2262504"/>
              <a:gd name="T25" fmla="*/ 1141731 h 1176654"/>
              <a:gd name="T26" fmla="*/ 2190625 w 2262504"/>
              <a:gd name="T27" fmla="*/ 1167004 h 1176654"/>
              <a:gd name="T28" fmla="*/ 2144778 w 2262504"/>
              <a:gd name="T29" fmla="*/ 1176275 h 1176654"/>
              <a:gd name="T30" fmla="*/ 117601 w 2262504"/>
              <a:gd name="T31" fmla="*/ 1176275 h 1176654"/>
              <a:gd name="T32" fmla="*/ 71881 w 2262504"/>
              <a:gd name="T33" fmla="*/ 1167004 h 1176654"/>
              <a:gd name="T34" fmla="*/ 34417 w 2262504"/>
              <a:gd name="T35" fmla="*/ 1141731 h 1176654"/>
              <a:gd name="T36" fmla="*/ 9271 w 2262504"/>
              <a:gd name="T37" fmla="*/ 1104393 h 1176654"/>
              <a:gd name="T38" fmla="*/ 0 w 2262504"/>
              <a:gd name="T39" fmla="*/ 1058546 h 1176654"/>
              <a:gd name="T40" fmla="*/ 0 w 2262504"/>
              <a:gd name="T41" fmla="*/ 117601 h 1176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62504"/>
              <a:gd name="T64" fmla="*/ 0 h 1176654"/>
              <a:gd name="T65" fmla="*/ 2262504 w 2262504"/>
              <a:gd name="T66" fmla="*/ 1176654 h 1176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62504" h="1176654">
                <a:moveTo>
                  <a:pt x="0" y="117601"/>
                </a:moveTo>
                <a:lnTo>
                  <a:pt x="9271" y="71881"/>
                </a:lnTo>
                <a:lnTo>
                  <a:pt x="34417" y="34416"/>
                </a:lnTo>
                <a:lnTo>
                  <a:pt x="71881" y="9270"/>
                </a:lnTo>
                <a:lnTo>
                  <a:pt x="117601" y="0"/>
                </a:lnTo>
                <a:lnTo>
                  <a:pt x="2144776" y="0"/>
                </a:lnTo>
                <a:lnTo>
                  <a:pt x="2190623" y="9270"/>
                </a:lnTo>
                <a:lnTo>
                  <a:pt x="2228088" y="34416"/>
                </a:lnTo>
                <a:lnTo>
                  <a:pt x="2253234" y="71881"/>
                </a:lnTo>
                <a:lnTo>
                  <a:pt x="2262504" y="117601"/>
                </a:lnTo>
                <a:lnTo>
                  <a:pt x="2262504" y="1058544"/>
                </a:lnTo>
                <a:lnTo>
                  <a:pt x="2253234" y="1104391"/>
                </a:lnTo>
                <a:lnTo>
                  <a:pt x="2228088" y="1141729"/>
                </a:lnTo>
                <a:lnTo>
                  <a:pt x="2190623" y="1167002"/>
                </a:lnTo>
                <a:lnTo>
                  <a:pt x="2144776" y="1176273"/>
                </a:lnTo>
                <a:lnTo>
                  <a:pt x="117601" y="1176273"/>
                </a:lnTo>
                <a:lnTo>
                  <a:pt x="71881" y="1167002"/>
                </a:lnTo>
                <a:lnTo>
                  <a:pt x="34417" y="1141729"/>
                </a:lnTo>
                <a:lnTo>
                  <a:pt x="9271" y="1104391"/>
                </a:lnTo>
                <a:lnTo>
                  <a:pt x="0" y="1058544"/>
                </a:lnTo>
                <a:lnTo>
                  <a:pt x="0" y="1176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37" name="object 33"/>
          <p:cNvSpPr>
            <a:spLocks noChangeArrowheads="1"/>
          </p:cNvSpPr>
          <p:nvPr/>
        </p:nvSpPr>
        <p:spPr bwMode="auto">
          <a:xfrm>
            <a:off x="8549925" y="3109601"/>
            <a:ext cx="2262792" cy="1176655"/>
          </a:xfrm>
          <a:custGeom>
            <a:avLst/>
            <a:gdLst>
              <a:gd name="T0" fmla="*/ 2144778 w 2262504"/>
              <a:gd name="T1" fmla="*/ 0 h 1176654"/>
              <a:gd name="T2" fmla="*/ 117601 w 2262504"/>
              <a:gd name="T3" fmla="*/ 0 h 1176654"/>
              <a:gd name="T4" fmla="*/ 71881 w 2262504"/>
              <a:gd name="T5" fmla="*/ 9271 h 1176654"/>
              <a:gd name="T6" fmla="*/ 34416 w 2262504"/>
              <a:gd name="T7" fmla="*/ 34416 h 1176654"/>
              <a:gd name="T8" fmla="*/ 9270 w 2262504"/>
              <a:gd name="T9" fmla="*/ 71882 h 1176654"/>
              <a:gd name="T10" fmla="*/ 0 w 2262504"/>
              <a:gd name="T11" fmla="*/ 117601 h 1176654"/>
              <a:gd name="T12" fmla="*/ 0 w 2262504"/>
              <a:gd name="T13" fmla="*/ 1058547 h 1176654"/>
              <a:gd name="T14" fmla="*/ 9270 w 2262504"/>
              <a:gd name="T15" fmla="*/ 1104394 h 1176654"/>
              <a:gd name="T16" fmla="*/ 34416 w 2262504"/>
              <a:gd name="T17" fmla="*/ 1141732 h 1176654"/>
              <a:gd name="T18" fmla="*/ 71881 w 2262504"/>
              <a:gd name="T19" fmla="*/ 1167004 h 1176654"/>
              <a:gd name="T20" fmla="*/ 117601 w 2262504"/>
              <a:gd name="T21" fmla="*/ 1176276 h 1176654"/>
              <a:gd name="T22" fmla="*/ 2144778 w 2262504"/>
              <a:gd name="T23" fmla="*/ 1176276 h 1176654"/>
              <a:gd name="T24" fmla="*/ 2190625 w 2262504"/>
              <a:gd name="T25" fmla="*/ 1167004 h 1176654"/>
              <a:gd name="T26" fmla="*/ 2228089 w 2262504"/>
              <a:gd name="T27" fmla="*/ 1141732 h 1176654"/>
              <a:gd name="T28" fmla="*/ 2253235 w 2262504"/>
              <a:gd name="T29" fmla="*/ 1104394 h 1176654"/>
              <a:gd name="T30" fmla="*/ 2262506 w 2262504"/>
              <a:gd name="T31" fmla="*/ 1058547 h 1176654"/>
              <a:gd name="T32" fmla="*/ 2262506 w 2262504"/>
              <a:gd name="T33" fmla="*/ 117601 h 1176654"/>
              <a:gd name="T34" fmla="*/ 2253235 w 2262504"/>
              <a:gd name="T35" fmla="*/ 71882 h 1176654"/>
              <a:gd name="T36" fmla="*/ 2228089 w 2262504"/>
              <a:gd name="T37" fmla="*/ 34416 h 1176654"/>
              <a:gd name="T38" fmla="*/ 2190625 w 2262504"/>
              <a:gd name="T39" fmla="*/ 9271 h 1176654"/>
              <a:gd name="T40" fmla="*/ 2144778 w 2262504"/>
              <a:gd name="T41" fmla="*/ 0 h 1176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62504"/>
              <a:gd name="T64" fmla="*/ 0 h 1176654"/>
              <a:gd name="T65" fmla="*/ 2262504 w 2262504"/>
              <a:gd name="T66" fmla="*/ 1176654 h 1176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62504" h="1176654">
                <a:moveTo>
                  <a:pt x="2144776" y="0"/>
                </a:moveTo>
                <a:lnTo>
                  <a:pt x="117601" y="0"/>
                </a:lnTo>
                <a:lnTo>
                  <a:pt x="71881" y="9271"/>
                </a:lnTo>
                <a:lnTo>
                  <a:pt x="34416" y="34416"/>
                </a:lnTo>
                <a:lnTo>
                  <a:pt x="9270" y="71882"/>
                </a:lnTo>
                <a:lnTo>
                  <a:pt x="0" y="117601"/>
                </a:lnTo>
                <a:lnTo>
                  <a:pt x="0" y="1058545"/>
                </a:lnTo>
                <a:lnTo>
                  <a:pt x="9270" y="1104392"/>
                </a:lnTo>
                <a:lnTo>
                  <a:pt x="34416" y="1141730"/>
                </a:lnTo>
                <a:lnTo>
                  <a:pt x="71881" y="1167002"/>
                </a:lnTo>
                <a:lnTo>
                  <a:pt x="117601" y="1176274"/>
                </a:lnTo>
                <a:lnTo>
                  <a:pt x="2144776" y="1176274"/>
                </a:lnTo>
                <a:lnTo>
                  <a:pt x="2190623" y="1167002"/>
                </a:lnTo>
                <a:lnTo>
                  <a:pt x="2228087" y="1141730"/>
                </a:lnTo>
                <a:lnTo>
                  <a:pt x="2253233" y="1104392"/>
                </a:lnTo>
                <a:lnTo>
                  <a:pt x="2262504" y="1058545"/>
                </a:lnTo>
                <a:lnTo>
                  <a:pt x="2262504" y="117601"/>
                </a:lnTo>
                <a:lnTo>
                  <a:pt x="2253233" y="71882"/>
                </a:lnTo>
                <a:lnTo>
                  <a:pt x="2228087" y="34416"/>
                </a:lnTo>
                <a:lnTo>
                  <a:pt x="2190623" y="9271"/>
                </a:lnTo>
                <a:lnTo>
                  <a:pt x="2144776"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22" name="object 35"/>
          <p:cNvSpPr txBox="1">
            <a:spLocks noChangeArrowheads="1"/>
          </p:cNvSpPr>
          <p:nvPr/>
        </p:nvSpPr>
        <p:spPr bwMode="auto">
          <a:xfrm>
            <a:off x="8990014" y="3244851"/>
            <a:ext cx="1349375" cy="832920"/>
          </a:xfrm>
          <a:prstGeom prst="rect">
            <a:avLst/>
          </a:prstGeom>
          <a:noFill/>
          <a:ln w="9525">
            <a:noFill/>
            <a:miter lim="800000"/>
            <a:headEnd/>
            <a:tailEnd/>
          </a:ln>
        </p:spPr>
        <p:txBody>
          <a:bodyPr lIns="0" tIns="62865" rIns="0" bIns="0">
            <a:spAutoFit/>
          </a:bodyPr>
          <a:lstStyle/>
          <a:p>
            <a:pPr marL="241300" indent="-228600">
              <a:lnSpc>
                <a:spcPts val="3000"/>
              </a:lnSpc>
              <a:spcBef>
                <a:spcPts val="500"/>
              </a:spcBef>
            </a:pPr>
            <a:r>
              <a:rPr lang="en-US" sz="2400" b="1">
                <a:latin typeface="+mn-lt"/>
                <a:ea typeface="Arial MT"/>
                <a:cs typeface="Arial MT"/>
              </a:rPr>
              <a:t>Credit of  SGST</a:t>
            </a:r>
          </a:p>
        </p:txBody>
      </p:sp>
      <p:sp>
        <p:nvSpPr>
          <p:cNvPr id="43031" name="object 37"/>
          <p:cNvSpPr>
            <a:spLocks noChangeArrowheads="1"/>
          </p:cNvSpPr>
          <p:nvPr/>
        </p:nvSpPr>
        <p:spPr bwMode="auto">
          <a:xfrm>
            <a:off x="8416738" y="4671824"/>
            <a:ext cx="2081814" cy="1371600"/>
          </a:xfrm>
          <a:custGeom>
            <a:avLst/>
            <a:gdLst>
              <a:gd name="T0" fmla="*/ 1944245 w 2081529"/>
              <a:gd name="T1" fmla="*/ 0 h 1371600"/>
              <a:gd name="T2" fmla="*/ 137287 w 2081529"/>
              <a:gd name="T3" fmla="*/ 0 h 1371600"/>
              <a:gd name="T4" fmla="*/ 83820 w 2081529"/>
              <a:gd name="T5" fmla="*/ 10794 h 1371600"/>
              <a:gd name="T6" fmla="*/ 40258 w 2081529"/>
              <a:gd name="T7" fmla="*/ 40131 h 1371600"/>
              <a:gd name="T8" fmla="*/ 10795 w 2081529"/>
              <a:gd name="T9" fmla="*/ 83819 h 1371600"/>
              <a:gd name="T10" fmla="*/ 0 w 2081529"/>
              <a:gd name="T11" fmla="*/ 137159 h 1371600"/>
              <a:gd name="T12" fmla="*/ 0 w 2081529"/>
              <a:gd name="T13" fmla="*/ 1234262 h 1371600"/>
              <a:gd name="T14" fmla="*/ 10795 w 2081529"/>
              <a:gd name="T15" fmla="*/ 1287640 h 1371600"/>
              <a:gd name="T16" fmla="*/ 40258 w 2081529"/>
              <a:gd name="T17" fmla="*/ 1331226 h 1371600"/>
              <a:gd name="T18" fmla="*/ 83820 w 2081529"/>
              <a:gd name="T19" fmla="*/ 1360627 h 1371600"/>
              <a:gd name="T20" fmla="*/ 137287 w 2081529"/>
              <a:gd name="T21" fmla="*/ 1371396 h 1371600"/>
              <a:gd name="T22" fmla="*/ 1944245 w 2081529"/>
              <a:gd name="T23" fmla="*/ 1371396 h 1371600"/>
              <a:gd name="T24" fmla="*/ 1997711 w 2081529"/>
              <a:gd name="T25" fmla="*/ 1360627 h 1371600"/>
              <a:gd name="T26" fmla="*/ 2041273 w 2081529"/>
              <a:gd name="T27" fmla="*/ 1331226 h 1371600"/>
              <a:gd name="T28" fmla="*/ 2070736 w 2081529"/>
              <a:gd name="T29" fmla="*/ 1287640 h 1371600"/>
              <a:gd name="T30" fmla="*/ 2081531 w 2081529"/>
              <a:gd name="T31" fmla="*/ 1234262 h 1371600"/>
              <a:gd name="T32" fmla="*/ 2081531 w 2081529"/>
              <a:gd name="T33" fmla="*/ 137159 h 1371600"/>
              <a:gd name="T34" fmla="*/ 2070736 w 2081529"/>
              <a:gd name="T35" fmla="*/ 83819 h 1371600"/>
              <a:gd name="T36" fmla="*/ 2041273 w 2081529"/>
              <a:gd name="T37" fmla="*/ 40131 h 1371600"/>
              <a:gd name="T38" fmla="*/ 1997711 w 2081529"/>
              <a:gd name="T39" fmla="*/ 10794 h 1371600"/>
              <a:gd name="T40" fmla="*/ 1944245 w 2081529"/>
              <a:gd name="T41" fmla="*/ 0 h 137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1529"/>
              <a:gd name="T64" fmla="*/ 0 h 1371600"/>
              <a:gd name="T65" fmla="*/ 2081529 w 2081529"/>
              <a:gd name="T66" fmla="*/ 1371600 h 1371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1529" h="1371600">
                <a:moveTo>
                  <a:pt x="1944243" y="0"/>
                </a:moveTo>
                <a:lnTo>
                  <a:pt x="137287" y="0"/>
                </a:lnTo>
                <a:lnTo>
                  <a:pt x="83820" y="10794"/>
                </a:lnTo>
                <a:lnTo>
                  <a:pt x="40258" y="40131"/>
                </a:lnTo>
                <a:lnTo>
                  <a:pt x="10795" y="83819"/>
                </a:lnTo>
                <a:lnTo>
                  <a:pt x="0" y="137159"/>
                </a:lnTo>
                <a:lnTo>
                  <a:pt x="0" y="1234262"/>
                </a:lnTo>
                <a:lnTo>
                  <a:pt x="10795" y="1287640"/>
                </a:lnTo>
                <a:lnTo>
                  <a:pt x="40258" y="1331226"/>
                </a:lnTo>
                <a:lnTo>
                  <a:pt x="83820" y="1360627"/>
                </a:lnTo>
                <a:lnTo>
                  <a:pt x="137287" y="1371396"/>
                </a:lnTo>
                <a:lnTo>
                  <a:pt x="1944243" y="1371396"/>
                </a:lnTo>
                <a:lnTo>
                  <a:pt x="1997709" y="1360627"/>
                </a:lnTo>
                <a:lnTo>
                  <a:pt x="2041271" y="1331226"/>
                </a:lnTo>
                <a:lnTo>
                  <a:pt x="2070734" y="1287640"/>
                </a:lnTo>
                <a:lnTo>
                  <a:pt x="2081529" y="1234262"/>
                </a:lnTo>
                <a:lnTo>
                  <a:pt x="2081529" y="137159"/>
                </a:lnTo>
                <a:lnTo>
                  <a:pt x="2070734" y="83819"/>
                </a:lnTo>
                <a:lnTo>
                  <a:pt x="2041271" y="40131"/>
                </a:lnTo>
                <a:lnTo>
                  <a:pt x="1997709" y="10794"/>
                </a:lnTo>
                <a:lnTo>
                  <a:pt x="1944243" y="0"/>
                </a:lnTo>
                <a:close/>
              </a:path>
            </a:pathLst>
          </a:custGeom>
          <a:solidFill>
            <a:srgbClr val="79A79D"/>
          </a:solidFill>
          <a:ln w="9525">
            <a:noFill/>
            <a:miter lim="800000"/>
            <a:headEnd/>
            <a:tailEnd/>
          </a:ln>
        </p:spPr>
        <p:txBody>
          <a:bodyPr lIns="0" tIns="0" rIns="0" bIns="0"/>
          <a:lstStyle/>
          <a:p>
            <a:endParaRPr lang="en-US"/>
          </a:p>
        </p:txBody>
      </p:sp>
      <p:sp>
        <p:nvSpPr>
          <p:cNvPr id="43032" name="object 38"/>
          <p:cNvSpPr>
            <a:spLocks noChangeArrowheads="1"/>
          </p:cNvSpPr>
          <p:nvPr/>
        </p:nvSpPr>
        <p:spPr bwMode="auto">
          <a:xfrm>
            <a:off x="8417500" y="4672586"/>
            <a:ext cx="2081814" cy="1371600"/>
          </a:xfrm>
          <a:custGeom>
            <a:avLst/>
            <a:gdLst>
              <a:gd name="T0" fmla="*/ 0 w 2081529"/>
              <a:gd name="T1" fmla="*/ 137159 h 1371600"/>
              <a:gd name="T2" fmla="*/ 10794 w 2081529"/>
              <a:gd name="T3" fmla="*/ 83819 h 1371600"/>
              <a:gd name="T4" fmla="*/ 40258 w 2081529"/>
              <a:gd name="T5" fmla="*/ 40131 h 1371600"/>
              <a:gd name="T6" fmla="*/ 83819 w 2081529"/>
              <a:gd name="T7" fmla="*/ 10794 h 1371600"/>
              <a:gd name="T8" fmla="*/ 137286 w 2081529"/>
              <a:gd name="T9" fmla="*/ 0 h 1371600"/>
              <a:gd name="T10" fmla="*/ 1944244 w 2081529"/>
              <a:gd name="T11" fmla="*/ 0 h 1371600"/>
              <a:gd name="T12" fmla="*/ 1997711 w 2081529"/>
              <a:gd name="T13" fmla="*/ 10794 h 1371600"/>
              <a:gd name="T14" fmla="*/ 2041272 w 2081529"/>
              <a:gd name="T15" fmla="*/ 40131 h 1371600"/>
              <a:gd name="T16" fmla="*/ 2070736 w 2081529"/>
              <a:gd name="T17" fmla="*/ 83819 h 1371600"/>
              <a:gd name="T18" fmla="*/ 2081531 w 2081529"/>
              <a:gd name="T19" fmla="*/ 137159 h 1371600"/>
              <a:gd name="T20" fmla="*/ 2081531 w 2081529"/>
              <a:gd name="T21" fmla="*/ 1234262 h 1371600"/>
              <a:gd name="T22" fmla="*/ 2070736 w 2081529"/>
              <a:gd name="T23" fmla="*/ 1287640 h 1371600"/>
              <a:gd name="T24" fmla="*/ 2041272 w 2081529"/>
              <a:gd name="T25" fmla="*/ 1331226 h 1371600"/>
              <a:gd name="T26" fmla="*/ 1997711 w 2081529"/>
              <a:gd name="T27" fmla="*/ 1360627 h 1371600"/>
              <a:gd name="T28" fmla="*/ 1944244 w 2081529"/>
              <a:gd name="T29" fmla="*/ 1371396 h 1371600"/>
              <a:gd name="T30" fmla="*/ 137286 w 2081529"/>
              <a:gd name="T31" fmla="*/ 1371396 h 1371600"/>
              <a:gd name="T32" fmla="*/ 83819 w 2081529"/>
              <a:gd name="T33" fmla="*/ 1360627 h 1371600"/>
              <a:gd name="T34" fmla="*/ 40258 w 2081529"/>
              <a:gd name="T35" fmla="*/ 1331226 h 1371600"/>
              <a:gd name="T36" fmla="*/ 10794 w 2081529"/>
              <a:gd name="T37" fmla="*/ 1287640 h 1371600"/>
              <a:gd name="T38" fmla="*/ 0 w 2081529"/>
              <a:gd name="T39" fmla="*/ 1234262 h 1371600"/>
              <a:gd name="T40" fmla="*/ 0 w 2081529"/>
              <a:gd name="T41" fmla="*/ 137159 h 137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1529"/>
              <a:gd name="T64" fmla="*/ 0 h 1371600"/>
              <a:gd name="T65" fmla="*/ 2081529 w 2081529"/>
              <a:gd name="T66" fmla="*/ 1371600 h 1371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1529" h="1371600">
                <a:moveTo>
                  <a:pt x="0" y="137159"/>
                </a:moveTo>
                <a:lnTo>
                  <a:pt x="10794" y="83819"/>
                </a:lnTo>
                <a:lnTo>
                  <a:pt x="40258" y="40131"/>
                </a:lnTo>
                <a:lnTo>
                  <a:pt x="83819" y="10794"/>
                </a:lnTo>
                <a:lnTo>
                  <a:pt x="137286" y="0"/>
                </a:lnTo>
                <a:lnTo>
                  <a:pt x="1944242" y="0"/>
                </a:lnTo>
                <a:lnTo>
                  <a:pt x="1997709" y="10794"/>
                </a:lnTo>
                <a:lnTo>
                  <a:pt x="2041270" y="40131"/>
                </a:lnTo>
                <a:lnTo>
                  <a:pt x="2070734" y="83819"/>
                </a:lnTo>
                <a:lnTo>
                  <a:pt x="2081529" y="137159"/>
                </a:lnTo>
                <a:lnTo>
                  <a:pt x="2081529" y="1234262"/>
                </a:lnTo>
                <a:lnTo>
                  <a:pt x="2070734" y="1287640"/>
                </a:lnTo>
                <a:lnTo>
                  <a:pt x="2041270" y="1331226"/>
                </a:lnTo>
                <a:lnTo>
                  <a:pt x="1997709" y="1360627"/>
                </a:lnTo>
                <a:lnTo>
                  <a:pt x="1944242" y="1371396"/>
                </a:lnTo>
                <a:lnTo>
                  <a:pt x="137286" y="1371396"/>
                </a:lnTo>
                <a:lnTo>
                  <a:pt x="83819" y="1360627"/>
                </a:lnTo>
                <a:lnTo>
                  <a:pt x="40258" y="1331226"/>
                </a:lnTo>
                <a:lnTo>
                  <a:pt x="10794" y="1287640"/>
                </a:lnTo>
                <a:lnTo>
                  <a:pt x="0" y="1234262"/>
                </a:lnTo>
                <a:lnTo>
                  <a:pt x="0" y="13715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33" name="object 39"/>
          <p:cNvSpPr>
            <a:spLocks noChangeArrowheads="1"/>
          </p:cNvSpPr>
          <p:nvPr/>
        </p:nvSpPr>
        <p:spPr bwMode="auto">
          <a:xfrm>
            <a:off x="8649941" y="4892804"/>
            <a:ext cx="2081814" cy="1371600"/>
          </a:xfrm>
          <a:custGeom>
            <a:avLst/>
            <a:gdLst>
              <a:gd name="T0" fmla="*/ 1944245 w 2081529"/>
              <a:gd name="T1" fmla="*/ 0 h 1371600"/>
              <a:gd name="T2" fmla="*/ 137286 w 2081529"/>
              <a:gd name="T3" fmla="*/ 0 h 1371600"/>
              <a:gd name="T4" fmla="*/ 83820 w 2081529"/>
              <a:gd name="T5" fmla="*/ 10795 h 1371600"/>
              <a:gd name="T6" fmla="*/ 40258 w 2081529"/>
              <a:gd name="T7" fmla="*/ 40132 h 1371600"/>
              <a:gd name="T8" fmla="*/ 10795 w 2081529"/>
              <a:gd name="T9" fmla="*/ 83820 h 1371600"/>
              <a:gd name="T10" fmla="*/ 0 w 2081529"/>
              <a:gd name="T11" fmla="*/ 137160 h 1371600"/>
              <a:gd name="T12" fmla="*/ 0 w 2081529"/>
              <a:gd name="T13" fmla="*/ 1234262 h 1371600"/>
              <a:gd name="T14" fmla="*/ 10795 w 2081529"/>
              <a:gd name="T15" fmla="*/ 1287640 h 1371600"/>
              <a:gd name="T16" fmla="*/ 40258 w 2081529"/>
              <a:gd name="T17" fmla="*/ 1331226 h 1371600"/>
              <a:gd name="T18" fmla="*/ 83820 w 2081529"/>
              <a:gd name="T19" fmla="*/ 1360627 h 1371600"/>
              <a:gd name="T20" fmla="*/ 137286 w 2081529"/>
              <a:gd name="T21" fmla="*/ 1371396 h 1371600"/>
              <a:gd name="T22" fmla="*/ 1944245 w 2081529"/>
              <a:gd name="T23" fmla="*/ 1371396 h 1371600"/>
              <a:gd name="T24" fmla="*/ 1997711 w 2081529"/>
              <a:gd name="T25" fmla="*/ 1360627 h 1371600"/>
              <a:gd name="T26" fmla="*/ 2041273 w 2081529"/>
              <a:gd name="T27" fmla="*/ 1331226 h 1371600"/>
              <a:gd name="T28" fmla="*/ 2070736 w 2081529"/>
              <a:gd name="T29" fmla="*/ 1287640 h 1371600"/>
              <a:gd name="T30" fmla="*/ 2081531 w 2081529"/>
              <a:gd name="T31" fmla="*/ 1234262 h 1371600"/>
              <a:gd name="T32" fmla="*/ 2081531 w 2081529"/>
              <a:gd name="T33" fmla="*/ 137160 h 1371600"/>
              <a:gd name="T34" fmla="*/ 2070736 w 2081529"/>
              <a:gd name="T35" fmla="*/ 83820 h 1371600"/>
              <a:gd name="T36" fmla="*/ 2041273 w 2081529"/>
              <a:gd name="T37" fmla="*/ 40132 h 1371600"/>
              <a:gd name="T38" fmla="*/ 1997711 w 2081529"/>
              <a:gd name="T39" fmla="*/ 10795 h 1371600"/>
              <a:gd name="T40" fmla="*/ 1944245 w 2081529"/>
              <a:gd name="T41" fmla="*/ 0 h 137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1529"/>
              <a:gd name="T64" fmla="*/ 0 h 1371600"/>
              <a:gd name="T65" fmla="*/ 2081529 w 2081529"/>
              <a:gd name="T66" fmla="*/ 1371600 h 1371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1529" h="1371600">
                <a:moveTo>
                  <a:pt x="1944243" y="0"/>
                </a:moveTo>
                <a:lnTo>
                  <a:pt x="137286" y="0"/>
                </a:lnTo>
                <a:lnTo>
                  <a:pt x="83820" y="10795"/>
                </a:lnTo>
                <a:lnTo>
                  <a:pt x="40258" y="40132"/>
                </a:lnTo>
                <a:lnTo>
                  <a:pt x="10795" y="83820"/>
                </a:lnTo>
                <a:lnTo>
                  <a:pt x="0" y="137160"/>
                </a:lnTo>
                <a:lnTo>
                  <a:pt x="0" y="1234262"/>
                </a:lnTo>
                <a:lnTo>
                  <a:pt x="10795" y="1287640"/>
                </a:lnTo>
                <a:lnTo>
                  <a:pt x="40258" y="1331226"/>
                </a:lnTo>
                <a:lnTo>
                  <a:pt x="83820" y="1360627"/>
                </a:lnTo>
                <a:lnTo>
                  <a:pt x="137286" y="1371396"/>
                </a:lnTo>
                <a:lnTo>
                  <a:pt x="1944243" y="1371396"/>
                </a:lnTo>
                <a:lnTo>
                  <a:pt x="1997709" y="1360627"/>
                </a:lnTo>
                <a:lnTo>
                  <a:pt x="2041271" y="1331226"/>
                </a:lnTo>
                <a:lnTo>
                  <a:pt x="2070734" y="1287640"/>
                </a:lnTo>
                <a:lnTo>
                  <a:pt x="2081529" y="1234262"/>
                </a:lnTo>
                <a:lnTo>
                  <a:pt x="2081529" y="137160"/>
                </a:lnTo>
                <a:lnTo>
                  <a:pt x="2070734" y="83820"/>
                </a:lnTo>
                <a:lnTo>
                  <a:pt x="2041271" y="40132"/>
                </a:lnTo>
                <a:lnTo>
                  <a:pt x="1997709" y="10795"/>
                </a:lnTo>
                <a:lnTo>
                  <a:pt x="1944243"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34" name="object 40"/>
          <p:cNvSpPr>
            <a:spLocks noChangeArrowheads="1"/>
          </p:cNvSpPr>
          <p:nvPr/>
        </p:nvSpPr>
        <p:spPr bwMode="auto">
          <a:xfrm>
            <a:off x="8650704" y="4893566"/>
            <a:ext cx="2081814" cy="1371600"/>
          </a:xfrm>
          <a:custGeom>
            <a:avLst/>
            <a:gdLst>
              <a:gd name="T0" fmla="*/ 0 w 2081529"/>
              <a:gd name="T1" fmla="*/ 137160 h 1371600"/>
              <a:gd name="T2" fmla="*/ 10795 w 2081529"/>
              <a:gd name="T3" fmla="*/ 83820 h 1371600"/>
              <a:gd name="T4" fmla="*/ 40259 w 2081529"/>
              <a:gd name="T5" fmla="*/ 40131 h 1371600"/>
              <a:gd name="T6" fmla="*/ 83820 w 2081529"/>
              <a:gd name="T7" fmla="*/ 10795 h 1371600"/>
              <a:gd name="T8" fmla="*/ 137287 w 2081529"/>
              <a:gd name="T9" fmla="*/ 0 h 1371600"/>
              <a:gd name="T10" fmla="*/ 1944245 w 2081529"/>
              <a:gd name="T11" fmla="*/ 0 h 1371600"/>
              <a:gd name="T12" fmla="*/ 1997712 w 2081529"/>
              <a:gd name="T13" fmla="*/ 10795 h 1371600"/>
              <a:gd name="T14" fmla="*/ 2041273 w 2081529"/>
              <a:gd name="T15" fmla="*/ 40131 h 1371600"/>
              <a:gd name="T16" fmla="*/ 2070737 w 2081529"/>
              <a:gd name="T17" fmla="*/ 83820 h 1371600"/>
              <a:gd name="T18" fmla="*/ 2081532 w 2081529"/>
              <a:gd name="T19" fmla="*/ 137160 h 1371600"/>
              <a:gd name="T20" fmla="*/ 2081532 w 2081529"/>
              <a:gd name="T21" fmla="*/ 1234262 h 1371600"/>
              <a:gd name="T22" fmla="*/ 2070737 w 2081529"/>
              <a:gd name="T23" fmla="*/ 1287640 h 1371600"/>
              <a:gd name="T24" fmla="*/ 2041273 w 2081529"/>
              <a:gd name="T25" fmla="*/ 1331226 h 1371600"/>
              <a:gd name="T26" fmla="*/ 1997712 w 2081529"/>
              <a:gd name="T27" fmla="*/ 1360627 h 1371600"/>
              <a:gd name="T28" fmla="*/ 1944245 w 2081529"/>
              <a:gd name="T29" fmla="*/ 1371396 h 1371600"/>
              <a:gd name="T30" fmla="*/ 137287 w 2081529"/>
              <a:gd name="T31" fmla="*/ 1371396 h 1371600"/>
              <a:gd name="T32" fmla="*/ 83820 w 2081529"/>
              <a:gd name="T33" fmla="*/ 1360627 h 1371600"/>
              <a:gd name="T34" fmla="*/ 40259 w 2081529"/>
              <a:gd name="T35" fmla="*/ 1331226 h 1371600"/>
              <a:gd name="T36" fmla="*/ 10795 w 2081529"/>
              <a:gd name="T37" fmla="*/ 1287640 h 1371600"/>
              <a:gd name="T38" fmla="*/ 0 w 2081529"/>
              <a:gd name="T39" fmla="*/ 1234262 h 1371600"/>
              <a:gd name="T40" fmla="*/ 0 w 2081529"/>
              <a:gd name="T41" fmla="*/ 137160 h 137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1529"/>
              <a:gd name="T64" fmla="*/ 0 h 1371600"/>
              <a:gd name="T65" fmla="*/ 2081529 w 2081529"/>
              <a:gd name="T66" fmla="*/ 1371600 h 13716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1529" h="1371600">
                <a:moveTo>
                  <a:pt x="0" y="137160"/>
                </a:moveTo>
                <a:lnTo>
                  <a:pt x="10795" y="83820"/>
                </a:lnTo>
                <a:lnTo>
                  <a:pt x="40259" y="40131"/>
                </a:lnTo>
                <a:lnTo>
                  <a:pt x="83820" y="10795"/>
                </a:lnTo>
                <a:lnTo>
                  <a:pt x="137287" y="0"/>
                </a:lnTo>
                <a:lnTo>
                  <a:pt x="1944243" y="0"/>
                </a:lnTo>
                <a:lnTo>
                  <a:pt x="1997710" y="10795"/>
                </a:lnTo>
                <a:lnTo>
                  <a:pt x="2041271" y="40131"/>
                </a:lnTo>
                <a:lnTo>
                  <a:pt x="2070735" y="83820"/>
                </a:lnTo>
                <a:lnTo>
                  <a:pt x="2081530" y="137160"/>
                </a:lnTo>
                <a:lnTo>
                  <a:pt x="2081530" y="1234262"/>
                </a:lnTo>
                <a:lnTo>
                  <a:pt x="2070735" y="1287640"/>
                </a:lnTo>
                <a:lnTo>
                  <a:pt x="2041271" y="1331226"/>
                </a:lnTo>
                <a:lnTo>
                  <a:pt x="1997710" y="1360627"/>
                </a:lnTo>
                <a:lnTo>
                  <a:pt x="1944243" y="1371396"/>
                </a:lnTo>
                <a:lnTo>
                  <a:pt x="137287" y="1371396"/>
                </a:lnTo>
                <a:lnTo>
                  <a:pt x="83820" y="1360627"/>
                </a:lnTo>
                <a:lnTo>
                  <a:pt x="40259" y="1331226"/>
                </a:lnTo>
                <a:lnTo>
                  <a:pt x="10795" y="1287640"/>
                </a:lnTo>
                <a:lnTo>
                  <a:pt x="0" y="1234262"/>
                </a:lnTo>
                <a:lnTo>
                  <a:pt x="0" y="13716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1" name="object 41"/>
          <p:cNvSpPr txBox="1"/>
          <p:nvPr/>
        </p:nvSpPr>
        <p:spPr>
          <a:xfrm>
            <a:off x="9236076" y="5314952"/>
            <a:ext cx="912813" cy="381515"/>
          </a:xfrm>
          <a:prstGeom prst="rect">
            <a:avLst/>
          </a:prstGeom>
        </p:spPr>
        <p:txBody>
          <a:bodyPr lIns="0" tIns="12065" rIns="0" bIns="0">
            <a:spAutoFit/>
          </a:bodyPr>
          <a:lstStyle/>
          <a:p>
            <a:pPr marL="12700" fontAlgn="auto">
              <a:spcBef>
                <a:spcPts val="95"/>
              </a:spcBef>
              <a:spcAft>
                <a:spcPts val="0"/>
              </a:spcAft>
              <a:defRPr/>
            </a:pPr>
            <a:r>
              <a:rPr sz="2400" b="1" spc="-180" dirty="0">
                <a:latin typeface="+mn-lt"/>
                <a:cs typeface="Arial MT"/>
              </a:rPr>
              <a:t>S</a:t>
            </a:r>
            <a:r>
              <a:rPr sz="2400" b="1" spc="-285" dirty="0">
                <a:latin typeface="+mn-lt"/>
                <a:cs typeface="Arial MT"/>
              </a:rPr>
              <a:t>G</a:t>
            </a:r>
            <a:r>
              <a:rPr sz="2400" b="1" spc="-180" dirty="0">
                <a:latin typeface="+mn-lt"/>
                <a:cs typeface="Arial MT"/>
              </a:rPr>
              <a:t>S</a:t>
            </a:r>
            <a:r>
              <a:rPr sz="2400" b="1" spc="-5" dirty="0">
                <a:latin typeface="+mn-lt"/>
                <a:cs typeface="Arial MT"/>
              </a:rPr>
              <a:t>T</a:t>
            </a:r>
            <a:endParaRPr sz="2400" b="1">
              <a:latin typeface="+mn-lt"/>
              <a:cs typeface="Arial MT"/>
            </a:endParaRPr>
          </a:p>
        </p:txBody>
      </p:sp>
      <p:sp>
        <p:nvSpPr>
          <p:cNvPr id="43028" name="object 43"/>
          <p:cNvSpPr>
            <a:spLocks noChangeArrowheads="1"/>
          </p:cNvSpPr>
          <p:nvPr/>
        </p:nvSpPr>
        <p:spPr bwMode="auto">
          <a:xfrm>
            <a:off x="5158464" y="4572008"/>
            <a:ext cx="1937668" cy="1333500"/>
          </a:xfrm>
          <a:custGeom>
            <a:avLst/>
            <a:gdLst>
              <a:gd name="T0" fmla="*/ 1803529 w 1937384"/>
              <a:gd name="T1" fmla="*/ 0 h 1333500"/>
              <a:gd name="T2" fmla="*/ 133350 w 1937384"/>
              <a:gd name="T3" fmla="*/ 0 h 1333500"/>
              <a:gd name="T4" fmla="*/ 81407 w 1937384"/>
              <a:gd name="T5" fmla="*/ 10540 h 1333500"/>
              <a:gd name="T6" fmla="*/ 39115 w 1937384"/>
              <a:gd name="T7" fmla="*/ 39115 h 1333500"/>
              <a:gd name="T8" fmla="*/ 10540 w 1937384"/>
              <a:gd name="T9" fmla="*/ 81406 h 1333500"/>
              <a:gd name="T10" fmla="*/ 0 w 1937384"/>
              <a:gd name="T11" fmla="*/ 133349 h 1333500"/>
              <a:gd name="T12" fmla="*/ 0 w 1937384"/>
              <a:gd name="T13" fmla="*/ 1200048 h 1333500"/>
              <a:gd name="T14" fmla="*/ 10540 w 1937384"/>
              <a:gd name="T15" fmla="*/ 1251953 h 1333500"/>
              <a:gd name="T16" fmla="*/ 39115 w 1937384"/>
              <a:gd name="T17" fmla="*/ 1294333 h 1333500"/>
              <a:gd name="T18" fmla="*/ 81407 w 1937384"/>
              <a:gd name="T19" fmla="*/ 1322908 h 1333500"/>
              <a:gd name="T20" fmla="*/ 133350 w 1937384"/>
              <a:gd name="T21" fmla="*/ 1333385 h 1333500"/>
              <a:gd name="T22" fmla="*/ 1803529 w 1937384"/>
              <a:gd name="T23" fmla="*/ 1333385 h 1333500"/>
              <a:gd name="T24" fmla="*/ 1855472 w 1937384"/>
              <a:gd name="T25" fmla="*/ 1322908 h 1333500"/>
              <a:gd name="T26" fmla="*/ 1897762 w 1937384"/>
              <a:gd name="T27" fmla="*/ 1294333 h 1333500"/>
              <a:gd name="T28" fmla="*/ 1926337 w 1937384"/>
              <a:gd name="T29" fmla="*/ 1251953 h 1333500"/>
              <a:gd name="T30" fmla="*/ 1936879 w 1937384"/>
              <a:gd name="T31" fmla="*/ 1200048 h 1333500"/>
              <a:gd name="T32" fmla="*/ 1936879 w 1937384"/>
              <a:gd name="T33" fmla="*/ 133349 h 1333500"/>
              <a:gd name="T34" fmla="*/ 1926337 w 1937384"/>
              <a:gd name="T35" fmla="*/ 81406 h 1333500"/>
              <a:gd name="T36" fmla="*/ 1897762 w 1937384"/>
              <a:gd name="T37" fmla="*/ 39115 h 1333500"/>
              <a:gd name="T38" fmla="*/ 1855472 w 1937384"/>
              <a:gd name="T39" fmla="*/ 10540 h 1333500"/>
              <a:gd name="T40" fmla="*/ 1803529 w 1937384"/>
              <a:gd name="T41" fmla="*/ 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7384"/>
              <a:gd name="T64" fmla="*/ 0 h 1333500"/>
              <a:gd name="T65" fmla="*/ 1937384 w 1937384"/>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7384" h="1333500">
                <a:moveTo>
                  <a:pt x="1803527" y="0"/>
                </a:moveTo>
                <a:lnTo>
                  <a:pt x="133350" y="0"/>
                </a:lnTo>
                <a:lnTo>
                  <a:pt x="81407" y="10540"/>
                </a:lnTo>
                <a:lnTo>
                  <a:pt x="39115" y="39115"/>
                </a:lnTo>
                <a:lnTo>
                  <a:pt x="10540" y="81406"/>
                </a:lnTo>
                <a:lnTo>
                  <a:pt x="0" y="133349"/>
                </a:lnTo>
                <a:lnTo>
                  <a:pt x="0" y="1200048"/>
                </a:lnTo>
                <a:lnTo>
                  <a:pt x="10540" y="1251953"/>
                </a:lnTo>
                <a:lnTo>
                  <a:pt x="39115" y="1294333"/>
                </a:lnTo>
                <a:lnTo>
                  <a:pt x="81407" y="1322908"/>
                </a:lnTo>
                <a:lnTo>
                  <a:pt x="133350" y="1333385"/>
                </a:lnTo>
                <a:lnTo>
                  <a:pt x="1803527" y="1333385"/>
                </a:lnTo>
                <a:lnTo>
                  <a:pt x="1855470" y="1322908"/>
                </a:lnTo>
                <a:lnTo>
                  <a:pt x="1897760" y="1294333"/>
                </a:lnTo>
                <a:lnTo>
                  <a:pt x="1926335" y="1251953"/>
                </a:lnTo>
                <a:lnTo>
                  <a:pt x="1936877" y="1200048"/>
                </a:lnTo>
                <a:lnTo>
                  <a:pt x="1936877" y="133349"/>
                </a:lnTo>
                <a:lnTo>
                  <a:pt x="1926335" y="81406"/>
                </a:lnTo>
                <a:lnTo>
                  <a:pt x="1897760" y="39115"/>
                </a:lnTo>
                <a:lnTo>
                  <a:pt x="1855470" y="10540"/>
                </a:lnTo>
                <a:lnTo>
                  <a:pt x="180352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lIns="0" tIns="0" rIns="0" bIns="0"/>
          <a:lstStyle/>
          <a:p>
            <a:endParaRPr lang="en-US"/>
          </a:p>
        </p:txBody>
      </p:sp>
      <p:sp>
        <p:nvSpPr>
          <p:cNvPr id="43029" name="object 44"/>
          <p:cNvSpPr>
            <a:spLocks noChangeArrowheads="1"/>
          </p:cNvSpPr>
          <p:nvPr/>
        </p:nvSpPr>
        <p:spPr bwMode="auto">
          <a:xfrm>
            <a:off x="5375120" y="4810144"/>
            <a:ext cx="1937668" cy="1333500"/>
          </a:xfrm>
          <a:custGeom>
            <a:avLst/>
            <a:gdLst>
              <a:gd name="T0" fmla="*/ 1803529 w 1937384"/>
              <a:gd name="T1" fmla="*/ 0 h 1333500"/>
              <a:gd name="T2" fmla="*/ 133350 w 1937384"/>
              <a:gd name="T3" fmla="*/ 0 h 1333500"/>
              <a:gd name="T4" fmla="*/ 81406 w 1937384"/>
              <a:gd name="T5" fmla="*/ 10540 h 1333500"/>
              <a:gd name="T6" fmla="*/ 39115 w 1937384"/>
              <a:gd name="T7" fmla="*/ 39115 h 1333500"/>
              <a:gd name="T8" fmla="*/ 10540 w 1937384"/>
              <a:gd name="T9" fmla="*/ 81406 h 1333500"/>
              <a:gd name="T10" fmla="*/ 0 w 1937384"/>
              <a:gd name="T11" fmla="*/ 133349 h 1333500"/>
              <a:gd name="T12" fmla="*/ 0 w 1937384"/>
              <a:gd name="T13" fmla="*/ 1200048 h 1333500"/>
              <a:gd name="T14" fmla="*/ 10540 w 1937384"/>
              <a:gd name="T15" fmla="*/ 1251953 h 1333500"/>
              <a:gd name="T16" fmla="*/ 39115 w 1937384"/>
              <a:gd name="T17" fmla="*/ 1294333 h 1333500"/>
              <a:gd name="T18" fmla="*/ 81406 w 1937384"/>
              <a:gd name="T19" fmla="*/ 1322908 h 1333500"/>
              <a:gd name="T20" fmla="*/ 133350 w 1937384"/>
              <a:gd name="T21" fmla="*/ 1333385 h 1333500"/>
              <a:gd name="T22" fmla="*/ 1803529 w 1937384"/>
              <a:gd name="T23" fmla="*/ 1333385 h 1333500"/>
              <a:gd name="T24" fmla="*/ 1855472 w 1937384"/>
              <a:gd name="T25" fmla="*/ 1322908 h 1333500"/>
              <a:gd name="T26" fmla="*/ 1897762 w 1937384"/>
              <a:gd name="T27" fmla="*/ 1294333 h 1333500"/>
              <a:gd name="T28" fmla="*/ 1926337 w 1937384"/>
              <a:gd name="T29" fmla="*/ 1251953 h 1333500"/>
              <a:gd name="T30" fmla="*/ 1936879 w 1937384"/>
              <a:gd name="T31" fmla="*/ 1200048 h 1333500"/>
              <a:gd name="T32" fmla="*/ 1936879 w 1937384"/>
              <a:gd name="T33" fmla="*/ 133349 h 1333500"/>
              <a:gd name="T34" fmla="*/ 1926337 w 1937384"/>
              <a:gd name="T35" fmla="*/ 81406 h 1333500"/>
              <a:gd name="T36" fmla="*/ 1897762 w 1937384"/>
              <a:gd name="T37" fmla="*/ 39115 h 1333500"/>
              <a:gd name="T38" fmla="*/ 1855472 w 1937384"/>
              <a:gd name="T39" fmla="*/ 10540 h 1333500"/>
              <a:gd name="T40" fmla="*/ 1803529 w 1937384"/>
              <a:gd name="T41" fmla="*/ 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7384"/>
              <a:gd name="T64" fmla="*/ 0 h 1333500"/>
              <a:gd name="T65" fmla="*/ 1937384 w 1937384"/>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7384" h="1333500">
                <a:moveTo>
                  <a:pt x="1803527" y="0"/>
                </a:moveTo>
                <a:lnTo>
                  <a:pt x="133350" y="0"/>
                </a:lnTo>
                <a:lnTo>
                  <a:pt x="81406" y="10540"/>
                </a:lnTo>
                <a:lnTo>
                  <a:pt x="39115" y="39115"/>
                </a:lnTo>
                <a:lnTo>
                  <a:pt x="10540" y="81406"/>
                </a:lnTo>
                <a:lnTo>
                  <a:pt x="0" y="133349"/>
                </a:lnTo>
                <a:lnTo>
                  <a:pt x="0" y="1200048"/>
                </a:lnTo>
                <a:lnTo>
                  <a:pt x="10540" y="1251953"/>
                </a:lnTo>
                <a:lnTo>
                  <a:pt x="39115" y="1294333"/>
                </a:lnTo>
                <a:lnTo>
                  <a:pt x="81406" y="1322908"/>
                </a:lnTo>
                <a:lnTo>
                  <a:pt x="133350" y="1333385"/>
                </a:lnTo>
                <a:lnTo>
                  <a:pt x="1803527" y="1333385"/>
                </a:lnTo>
                <a:lnTo>
                  <a:pt x="1855470" y="1322908"/>
                </a:lnTo>
                <a:lnTo>
                  <a:pt x="1897760" y="1294333"/>
                </a:lnTo>
                <a:lnTo>
                  <a:pt x="1926335" y="1251953"/>
                </a:lnTo>
                <a:lnTo>
                  <a:pt x="1936877" y="1200048"/>
                </a:lnTo>
                <a:lnTo>
                  <a:pt x="1936877" y="133349"/>
                </a:lnTo>
                <a:lnTo>
                  <a:pt x="1926335" y="81406"/>
                </a:lnTo>
                <a:lnTo>
                  <a:pt x="1897760" y="39115"/>
                </a:lnTo>
                <a:lnTo>
                  <a:pt x="1855470" y="10540"/>
                </a:lnTo>
                <a:lnTo>
                  <a:pt x="1803527" y="0"/>
                </a:lnTo>
                <a:close/>
              </a:path>
            </a:pathLst>
          </a:custGeom>
          <a:ln>
            <a:headEnd/>
            <a:tailEnd/>
          </a:ln>
        </p:spPr>
        <p:style>
          <a:lnRef idx="2">
            <a:schemeClr val="accent1"/>
          </a:lnRef>
          <a:fillRef idx="1">
            <a:schemeClr val="lt1"/>
          </a:fillRef>
          <a:effectRef idx="0">
            <a:schemeClr val="accent1"/>
          </a:effectRef>
          <a:fontRef idx="minor">
            <a:schemeClr val="dk1"/>
          </a:fontRef>
        </p:style>
        <p:txBody>
          <a:bodyPr lIns="0" tIns="0" rIns="0" bIns="0"/>
          <a:lstStyle/>
          <a:p>
            <a:endParaRPr lang="en-US"/>
          </a:p>
        </p:txBody>
      </p:sp>
      <p:sp>
        <p:nvSpPr>
          <p:cNvPr id="43030" name="object 45"/>
          <p:cNvSpPr>
            <a:spLocks noChangeArrowheads="1"/>
          </p:cNvSpPr>
          <p:nvPr/>
        </p:nvSpPr>
        <p:spPr bwMode="auto">
          <a:xfrm>
            <a:off x="5375882" y="4695254"/>
            <a:ext cx="1937668" cy="1333500"/>
          </a:xfrm>
          <a:custGeom>
            <a:avLst/>
            <a:gdLst>
              <a:gd name="T0" fmla="*/ 0 w 1937384"/>
              <a:gd name="T1" fmla="*/ 133350 h 1333500"/>
              <a:gd name="T2" fmla="*/ 10540 w 1937384"/>
              <a:gd name="T3" fmla="*/ 81407 h 1333500"/>
              <a:gd name="T4" fmla="*/ 39115 w 1937384"/>
              <a:gd name="T5" fmla="*/ 39116 h 1333500"/>
              <a:gd name="T6" fmla="*/ 81406 w 1937384"/>
              <a:gd name="T7" fmla="*/ 10541 h 1333500"/>
              <a:gd name="T8" fmla="*/ 133350 w 1937384"/>
              <a:gd name="T9" fmla="*/ 0 h 1333500"/>
              <a:gd name="T10" fmla="*/ 1803528 w 1937384"/>
              <a:gd name="T11" fmla="*/ 0 h 1333500"/>
              <a:gd name="T12" fmla="*/ 1855471 w 1937384"/>
              <a:gd name="T13" fmla="*/ 10541 h 1333500"/>
              <a:gd name="T14" fmla="*/ 1897763 w 1937384"/>
              <a:gd name="T15" fmla="*/ 39116 h 1333500"/>
              <a:gd name="T16" fmla="*/ 1926338 w 1937384"/>
              <a:gd name="T17" fmla="*/ 81407 h 1333500"/>
              <a:gd name="T18" fmla="*/ 1936878 w 1937384"/>
              <a:gd name="T19" fmla="*/ 133350 h 1333500"/>
              <a:gd name="T20" fmla="*/ 1936878 w 1937384"/>
              <a:gd name="T21" fmla="*/ 1200048 h 1333500"/>
              <a:gd name="T22" fmla="*/ 1926338 w 1937384"/>
              <a:gd name="T23" fmla="*/ 1251953 h 1333500"/>
              <a:gd name="T24" fmla="*/ 1897763 w 1937384"/>
              <a:gd name="T25" fmla="*/ 1294333 h 1333500"/>
              <a:gd name="T26" fmla="*/ 1855471 w 1937384"/>
              <a:gd name="T27" fmla="*/ 1322908 h 1333500"/>
              <a:gd name="T28" fmla="*/ 1803528 w 1937384"/>
              <a:gd name="T29" fmla="*/ 1333385 h 1333500"/>
              <a:gd name="T30" fmla="*/ 133350 w 1937384"/>
              <a:gd name="T31" fmla="*/ 1333385 h 1333500"/>
              <a:gd name="T32" fmla="*/ 81406 w 1937384"/>
              <a:gd name="T33" fmla="*/ 1322908 h 1333500"/>
              <a:gd name="T34" fmla="*/ 39115 w 1937384"/>
              <a:gd name="T35" fmla="*/ 1294333 h 1333500"/>
              <a:gd name="T36" fmla="*/ 10540 w 1937384"/>
              <a:gd name="T37" fmla="*/ 1251953 h 1333500"/>
              <a:gd name="T38" fmla="*/ 0 w 1937384"/>
              <a:gd name="T39" fmla="*/ 1200048 h 1333500"/>
              <a:gd name="T40" fmla="*/ 0 w 1937384"/>
              <a:gd name="T41" fmla="*/ 133350 h 13335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37384"/>
              <a:gd name="T64" fmla="*/ 0 h 1333500"/>
              <a:gd name="T65" fmla="*/ 1937384 w 1937384"/>
              <a:gd name="T66" fmla="*/ 1333500 h 13335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37384" h="1333500">
                <a:moveTo>
                  <a:pt x="0" y="133350"/>
                </a:moveTo>
                <a:lnTo>
                  <a:pt x="10540" y="81407"/>
                </a:lnTo>
                <a:lnTo>
                  <a:pt x="39115" y="39116"/>
                </a:lnTo>
                <a:lnTo>
                  <a:pt x="81406" y="10541"/>
                </a:lnTo>
                <a:lnTo>
                  <a:pt x="133350" y="0"/>
                </a:lnTo>
                <a:lnTo>
                  <a:pt x="1803526" y="0"/>
                </a:lnTo>
                <a:lnTo>
                  <a:pt x="1855469" y="10541"/>
                </a:lnTo>
                <a:lnTo>
                  <a:pt x="1897761" y="39116"/>
                </a:lnTo>
                <a:lnTo>
                  <a:pt x="1926336" y="81407"/>
                </a:lnTo>
                <a:lnTo>
                  <a:pt x="1936876" y="133350"/>
                </a:lnTo>
                <a:lnTo>
                  <a:pt x="1936876" y="1200048"/>
                </a:lnTo>
                <a:lnTo>
                  <a:pt x="1926336" y="1251953"/>
                </a:lnTo>
                <a:lnTo>
                  <a:pt x="1897761" y="1294333"/>
                </a:lnTo>
                <a:lnTo>
                  <a:pt x="1855469" y="1322908"/>
                </a:lnTo>
                <a:lnTo>
                  <a:pt x="1803526" y="1333385"/>
                </a:lnTo>
                <a:lnTo>
                  <a:pt x="133350" y="1333385"/>
                </a:lnTo>
                <a:lnTo>
                  <a:pt x="81406" y="1322908"/>
                </a:lnTo>
                <a:lnTo>
                  <a:pt x="39115" y="1294333"/>
                </a:lnTo>
                <a:lnTo>
                  <a:pt x="10540" y="1251953"/>
                </a:lnTo>
                <a:lnTo>
                  <a:pt x="0" y="1200048"/>
                </a:lnTo>
                <a:lnTo>
                  <a:pt x="0" y="133350"/>
                </a:lnTo>
                <a:close/>
              </a:path>
            </a:pathLst>
          </a:custGeom>
          <a:noFill/>
          <a:ln w="10668">
            <a:noFill/>
            <a:miter lim="800000"/>
            <a:headEnd/>
            <a:tailEnd/>
          </a:ln>
        </p:spPr>
        <p:txBody>
          <a:bodyPr lIns="0" tIns="0" rIns="0" bIns="0"/>
          <a:lstStyle/>
          <a:p>
            <a:endParaRPr lang="en-US"/>
          </a:p>
        </p:txBody>
      </p:sp>
      <p:sp>
        <p:nvSpPr>
          <p:cNvPr id="46" name="object 46"/>
          <p:cNvSpPr txBox="1"/>
          <p:nvPr/>
        </p:nvSpPr>
        <p:spPr>
          <a:xfrm>
            <a:off x="5881689" y="5095877"/>
            <a:ext cx="927100" cy="381515"/>
          </a:xfrm>
          <a:prstGeom prst="rect">
            <a:avLst/>
          </a:prstGeom>
        </p:spPr>
        <p:txBody>
          <a:bodyPr lIns="0" tIns="12065" rIns="0" bIns="0">
            <a:spAutoFit/>
          </a:bodyPr>
          <a:lstStyle/>
          <a:p>
            <a:pPr marL="12700" fontAlgn="auto">
              <a:spcBef>
                <a:spcPts val="95"/>
              </a:spcBef>
              <a:spcAft>
                <a:spcPts val="0"/>
              </a:spcAft>
              <a:defRPr/>
            </a:pPr>
            <a:r>
              <a:rPr sz="2400" b="1" spc="-225" dirty="0">
                <a:latin typeface="+mn-lt"/>
                <a:cs typeface="Arial MT"/>
              </a:rPr>
              <a:t>C</a:t>
            </a:r>
            <a:r>
              <a:rPr sz="2400" b="1" spc="-285" dirty="0">
                <a:latin typeface="+mn-lt"/>
                <a:cs typeface="Arial MT"/>
              </a:rPr>
              <a:t>G</a:t>
            </a:r>
            <a:r>
              <a:rPr sz="2400" b="1" spc="-180" dirty="0">
                <a:latin typeface="+mn-lt"/>
                <a:cs typeface="Arial MT"/>
              </a:rPr>
              <a:t>S</a:t>
            </a:r>
            <a:r>
              <a:rPr sz="2400" b="1" spc="-5" dirty="0">
                <a:latin typeface="+mn-lt"/>
                <a:cs typeface="Arial MT"/>
              </a:rPr>
              <a:t>T</a:t>
            </a:r>
            <a:endParaRPr sz="2400" b="1">
              <a:latin typeface="+mn-lt"/>
              <a:cs typeface="Arial MT"/>
            </a:endParaRPr>
          </a:p>
        </p:txBody>
      </p:sp>
      <p:sp>
        <p:nvSpPr>
          <p:cNvPr id="8" name="Rectangle 7"/>
          <p:cNvSpPr/>
          <p:nvPr/>
        </p:nvSpPr>
        <p:spPr>
          <a:xfrm>
            <a:off x="11064552" y="5774312"/>
            <a:ext cx="312906" cy="369332"/>
          </a:xfrm>
          <a:prstGeom prst="rect">
            <a:avLst/>
          </a:prstGeom>
        </p:spPr>
        <p:txBody>
          <a:bodyPr wrap="none">
            <a:spAutoFit/>
          </a:bodyPr>
          <a:lstStyle/>
          <a:p>
            <a:fld id="{89315B1E-7F0D-48A7-A5A1-3ABDF427B298}" type="slidenum">
              <a:rPr lang="en-US"/>
              <a:pPr/>
              <a:t>38</a:t>
            </a:fld>
            <a:endParaRPr lang="en-IN" dirty="0"/>
          </a:p>
        </p:txBody>
      </p:sp>
      <p:sp>
        <p:nvSpPr>
          <p:cNvPr id="47" name="Date Placeholder 5"/>
          <p:cNvSpPr>
            <a:spLocks noGrp="1"/>
          </p:cNvSpPr>
          <p:nvPr>
            <p:ph type="dt" sz="half" idx="10"/>
          </p:nvPr>
        </p:nvSpPr>
        <p:spPr>
          <a:xfrm>
            <a:off x="609600" y="6393135"/>
            <a:ext cx="2803525" cy="276225"/>
          </a:xfrm>
        </p:spPr>
        <p:txBody>
          <a:bodyPr/>
          <a:lstStyle/>
          <a:p>
            <a:pPr algn="l">
              <a:defRPr/>
            </a:pPr>
            <a:r>
              <a:rPr lang="en-US" dirty="0"/>
              <a:t>6/5/2021</a:t>
            </a:r>
          </a:p>
        </p:txBody>
      </p:sp>
      <p:sp>
        <p:nvSpPr>
          <p:cNvPr id="49"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object 3"/>
          <p:cNvSpPr txBox="1">
            <a:spLocks noChangeArrowheads="1"/>
          </p:cNvSpPr>
          <p:nvPr/>
        </p:nvSpPr>
        <p:spPr bwMode="auto">
          <a:xfrm>
            <a:off x="638176" y="1148159"/>
            <a:ext cx="10887075" cy="573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ITC on GST paid on DICGC insurance premium</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Foreign Bank charges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Repossessed assets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ISD or Cross Charge</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Reconciliation of returns with Monthly TB/P&amp;L</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Preparation of </a:t>
            </a:r>
            <a:r>
              <a:rPr lang="en-IN" sz="2000" dirty="0" smtClean="0">
                <a:solidFill>
                  <a:schemeClr val="tx2"/>
                </a:solidFill>
                <a:latin typeface="Californian FB" pitchFamily="18" charset="0"/>
                <a:ea typeface="Cambria Math" panose="02040503050406030204" pitchFamily="18" charset="0"/>
                <a:cs typeface="Cambria Math" panose="02040503050406030204" pitchFamily="18" charset="0"/>
              </a:rPr>
              <a:t>state wise </a:t>
            </a: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TB and financial statements.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Netting of Income and </a:t>
            </a:r>
            <a:r>
              <a:rPr lang="en-IN" sz="2000" dirty="0" smtClean="0">
                <a:solidFill>
                  <a:schemeClr val="tx2"/>
                </a:solidFill>
                <a:latin typeface="Californian FB" pitchFamily="18" charset="0"/>
                <a:ea typeface="Cambria Math" panose="02040503050406030204" pitchFamily="18" charset="0"/>
                <a:cs typeface="Cambria Math" panose="02040503050406030204" pitchFamily="18" charset="0"/>
              </a:rPr>
              <a:t>Expenditure ( Not Allowed )</a:t>
            </a: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Fees paid to advocates/Legal fees/ professional fees/Court fees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Separate registration for business vertical having only taxable supply.</a:t>
            </a:r>
          </a:p>
          <a:p>
            <a:pPr eaLnBrk="1" hangingPunct="1">
              <a:lnSpc>
                <a:spcPct val="156000"/>
              </a:lnSpc>
              <a:spcBef>
                <a:spcPts val="100"/>
              </a:spcBef>
              <a:defRPr/>
            </a:pPr>
            <a:endParaRPr lang="en-US" sz="1200" dirty="0">
              <a:solidFill>
                <a:schemeClr val="tx2"/>
              </a:solidFill>
            </a:endParaRP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Some of the Key Issues</a:t>
            </a:r>
          </a:p>
        </p:txBody>
      </p:sp>
      <p:sp>
        <p:nvSpPr>
          <p:cNvPr id="9" name="Rectangle 8"/>
          <p:cNvSpPr/>
          <p:nvPr/>
        </p:nvSpPr>
        <p:spPr>
          <a:xfrm>
            <a:off x="11144792" y="5805264"/>
            <a:ext cx="312906" cy="369332"/>
          </a:xfrm>
          <a:prstGeom prst="rect">
            <a:avLst/>
          </a:prstGeom>
        </p:spPr>
        <p:txBody>
          <a:bodyPr wrap="none">
            <a:spAutoFit/>
          </a:bodyPr>
          <a:lstStyle/>
          <a:p>
            <a:fld id="{89315B1E-7F0D-48A7-A5A1-3ABDF427B298}" type="slidenum">
              <a:rPr lang="en-US"/>
              <a:pPr/>
              <a:t>39</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30675" y="6381328"/>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extLst>
          </p:cNvPr>
          <p:cNvSpPr>
            <a:spLocks noGrp="1"/>
          </p:cNvSpPr>
          <p:nvPr>
            <p:ph type="title" idx="4294967295"/>
          </p:nvPr>
        </p:nvSpPr>
        <p:spPr>
          <a:xfrm>
            <a:off x="0" y="0"/>
            <a:ext cx="12192000" cy="838200"/>
          </a:xfrm>
          <a:prstGeom prst="round2DiagRect">
            <a:avLst>
              <a:gd name="adj1" fmla="val 50000"/>
              <a:gd name="adj2" fmla="val 0"/>
            </a:avLst>
          </a:prstGeom>
          <a:solidFill>
            <a:schemeClr val="accent1"/>
          </a:solidFill>
          <a:ln>
            <a:noFill/>
          </a:ln>
        </p:spPr>
        <p:style>
          <a:lnRef idx="1">
            <a:schemeClr val="accent5"/>
          </a:lnRef>
          <a:fillRef idx="2">
            <a:schemeClr val="accent5"/>
          </a:fillRef>
          <a:effectRef idx="1">
            <a:schemeClr val="accent5"/>
          </a:effectRef>
          <a:fontRef idx="minor">
            <a:schemeClr val="dk1"/>
          </a:fontRef>
        </p:style>
        <p:txBody>
          <a:bodyPr>
            <a:normAutofit/>
          </a:bodyPr>
          <a:lstStyle/>
          <a:p>
            <a:pPr eaLnBrk="1" hangingPunct="1">
              <a:defRPr/>
            </a:pPr>
            <a:r>
              <a:rPr lang="en-US" sz="3200" b="1" u="sng" cap="none" dirty="0" smtClean="0">
                <a:solidFill>
                  <a:schemeClr val="bg1"/>
                </a:solidFill>
                <a:cs typeface="Calibri" pitchFamily="34" charset="0"/>
              </a:rPr>
              <a:t>Definitions</a:t>
            </a:r>
          </a:p>
        </p:txBody>
      </p:sp>
      <p:sp>
        <p:nvSpPr>
          <p:cNvPr id="4" name="Rectangle 3"/>
          <p:cNvSpPr/>
          <p:nvPr/>
        </p:nvSpPr>
        <p:spPr>
          <a:xfrm>
            <a:off x="508000" y="1066802"/>
            <a:ext cx="11160164" cy="5324535"/>
          </a:xfrm>
          <a:prstGeom prst="rect">
            <a:avLst/>
          </a:prstGeom>
          <a:ln>
            <a:solidFill>
              <a:schemeClr val="tx1"/>
            </a:solidFill>
          </a:ln>
        </p:spPr>
        <p:txBody>
          <a:bodyPr wrap="square">
            <a:spAutoFit/>
          </a:bodyPr>
          <a:lstStyle/>
          <a:p>
            <a:pPr lvl="1" indent="-342900" algn="just" fontAlgn="auto">
              <a:spcBef>
                <a:spcPts val="0"/>
              </a:spcBef>
              <a:spcAft>
                <a:spcPts val="0"/>
              </a:spcAft>
              <a:buClr>
                <a:schemeClr val="accent1"/>
              </a:buClr>
              <a:buSzPct val="80000"/>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The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term, “supply” has been inclusively defined in the Act. </a:t>
            </a: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lvl="1" indent="-342900" algn="just" fontAlgn="auto">
              <a:spcBef>
                <a:spcPts val="0"/>
              </a:spcBef>
              <a:spcAft>
                <a:spcPts val="0"/>
              </a:spcAft>
              <a:buClr>
                <a:schemeClr val="accent1"/>
              </a:buClr>
              <a:buSzPct val="8000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174625" lvl="1" indent="-60325" algn="just" fontAlgn="auto">
              <a:spcBef>
                <a:spcPts val="0"/>
              </a:spcBef>
              <a:spcAft>
                <a:spcPts val="0"/>
              </a:spcAft>
              <a:buClr>
                <a:schemeClr val="accent1"/>
              </a:buClr>
              <a:buSzPct val="80000"/>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The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meaning and scope of supply under GST can be understood in terms of following six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parameters, which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can be adopted to characterize a transaction as supply: </a:t>
            </a: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lvl="1" indent="-342900" algn="just" fontAlgn="auto">
              <a:spcBef>
                <a:spcPts val="0"/>
              </a:spcBef>
              <a:spcAft>
                <a:spcPts val="0"/>
              </a:spcAft>
              <a:buClr>
                <a:schemeClr val="accent1"/>
              </a:buClr>
              <a:buSzPct val="8000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of goods or services. Supply of anything other than goods or services does not attract GST </a:t>
            </a: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should be made for a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consideration</a:t>
            </a:r>
          </a:p>
          <a:p>
            <a:pPr marL="342900" lvl="1" indent="-342900" algn="just" fontAlgn="auto">
              <a:spcBef>
                <a:spcPts val="0"/>
              </a:spcBef>
              <a:spcAft>
                <a:spcPts val="0"/>
              </a:spcAft>
              <a:buClr>
                <a:schemeClr val="accent1"/>
              </a:buClr>
              <a:buSzPct val="80000"/>
              <a:buAutoNum type="arabicPeriod"/>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should be made in the course or furtherance of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business</a:t>
            </a:r>
          </a:p>
          <a:p>
            <a:pPr marL="342900" lvl="1" indent="-342900" algn="just" fontAlgn="auto">
              <a:spcBef>
                <a:spcPts val="0"/>
              </a:spcBef>
              <a:spcAft>
                <a:spcPts val="0"/>
              </a:spcAft>
              <a:buClr>
                <a:schemeClr val="accent1"/>
              </a:buClr>
              <a:buSzPct val="80000"/>
              <a:buAutoNum type="arabicPeriod"/>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should be made by a taxable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person</a:t>
            </a:r>
          </a:p>
          <a:p>
            <a:pPr marL="342900" lvl="1" indent="-342900" algn="just" fontAlgn="auto">
              <a:spcBef>
                <a:spcPts val="0"/>
              </a:spcBef>
              <a:spcAft>
                <a:spcPts val="0"/>
              </a:spcAft>
              <a:buClr>
                <a:schemeClr val="accent1"/>
              </a:buClr>
              <a:buSzPct val="80000"/>
              <a:buAutoNum type="arabicPeriod"/>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should be a taxable supply </a:t>
            </a: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342900" lvl="1" indent="-342900" algn="just" fontAlgn="auto">
              <a:spcBef>
                <a:spcPts val="0"/>
              </a:spcBef>
              <a:spcAft>
                <a:spcPts val="0"/>
              </a:spcAft>
              <a:buClr>
                <a:schemeClr val="accent1"/>
              </a:buClr>
              <a:buSzPct val="80000"/>
              <a:buAutoNum type="arabicPeriod"/>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Supply should be made within the taxable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territory</a:t>
            </a:r>
          </a:p>
          <a:p>
            <a:pPr marL="0" lvl="1" algn="just" fontAlgn="auto">
              <a:spcBef>
                <a:spcPts val="0"/>
              </a:spcBef>
              <a:spcAft>
                <a:spcPts val="0"/>
              </a:spcAft>
              <a:buClr>
                <a:schemeClr val="accent1"/>
              </a:buClr>
              <a:buSzPct val="8000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10"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4</a:t>
            </a:fld>
            <a:endParaRPr lang="en-US" dirty="0"/>
          </a:p>
        </p:txBody>
      </p:sp>
      <p:sp>
        <p:nvSpPr>
          <p:cNvPr id="11"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2"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extLst>
      <p:ext uri="{BB962C8B-B14F-4D97-AF65-F5344CB8AC3E}">
        <p14:creationId xmlns:p14="http://schemas.microsoft.com/office/powerpoint/2010/main" val="17343883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object 3"/>
          <p:cNvSpPr txBox="1">
            <a:spLocks noChangeArrowheads="1"/>
          </p:cNvSpPr>
          <p:nvPr/>
        </p:nvSpPr>
        <p:spPr bwMode="auto">
          <a:xfrm>
            <a:off x="452398" y="1214422"/>
            <a:ext cx="10887075" cy="573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Taxation of PSLC’s transactions.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Global Trade settlement charges/Income</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Employee perks and facilities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Intermediary services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SEZ supplies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Tracking of Ineligible ITC</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Updating GSTIN’s of Customers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r>
              <a:rPr lang="en-IN" sz="2000" dirty="0">
                <a:solidFill>
                  <a:schemeClr val="tx2"/>
                </a:solidFill>
                <a:latin typeface="Californian FB" pitchFamily="18" charset="0"/>
                <a:ea typeface="Cambria Math" panose="02040503050406030204" pitchFamily="18" charset="0"/>
                <a:cs typeface="Cambria Math" panose="02040503050406030204" pitchFamily="18" charset="0"/>
              </a:rPr>
              <a:t>Director Sitting fees</a:t>
            </a:r>
          </a:p>
          <a:p>
            <a:pPr marL="298450" indent="-285750">
              <a:buFont typeface="Arial" pitchFamily="34" charset="0"/>
              <a:buChar char="•"/>
              <a:defRPr/>
            </a:pPr>
            <a:endParaRPr lang="en-IN"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298450" indent="-285750">
              <a:buFont typeface="Arial" pitchFamily="34" charset="0"/>
              <a:buChar char="•"/>
              <a:defRPr/>
            </a:pPr>
            <a:endParaRPr lang="en-IN" sz="2000" dirty="0" smtClean="0">
              <a:latin typeface="Californian FB" pitchFamily="18" charset="0"/>
            </a:endParaRPr>
          </a:p>
          <a:p>
            <a:pPr eaLnBrk="1" hangingPunct="1">
              <a:lnSpc>
                <a:spcPct val="156000"/>
              </a:lnSpc>
              <a:spcBef>
                <a:spcPts val="100"/>
              </a:spcBef>
              <a:defRPr/>
            </a:pPr>
            <a:endParaRPr lang="en-US" sz="1200" dirty="0">
              <a:solidFill>
                <a:schemeClr val="tx2"/>
              </a:solidFill>
            </a:endParaRPr>
          </a:p>
        </p:txBody>
      </p:sp>
      <p:sp>
        <p:nvSpPr>
          <p:cNvPr id="5" name="object 2"/>
          <p:cNvSpPr txBox="1"/>
          <p:nvPr/>
        </p:nvSpPr>
        <p:spPr>
          <a:xfrm>
            <a:off x="0" y="-24"/>
            <a:ext cx="12192001" cy="785818"/>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marL="12700" fontAlgn="auto">
              <a:spcAft>
                <a:spcPts val="0"/>
              </a:spcAft>
              <a:defRPr/>
            </a:pPr>
            <a:r>
              <a:rPr lang="en-US" sz="3200" b="1" u="sng" dirty="0" smtClean="0">
                <a:solidFill>
                  <a:schemeClr val="bg1"/>
                </a:solidFill>
                <a:latin typeface="Californian FB" pitchFamily="18" charset="0"/>
                <a:cs typeface="Trebuchet MS"/>
              </a:rPr>
              <a:t>Some of the Key Issues</a:t>
            </a:r>
          </a:p>
        </p:txBody>
      </p:sp>
      <p:sp>
        <p:nvSpPr>
          <p:cNvPr id="9" name="Rectangle 8"/>
          <p:cNvSpPr/>
          <p:nvPr/>
        </p:nvSpPr>
        <p:spPr>
          <a:xfrm>
            <a:off x="11090067" y="5805264"/>
            <a:ext cx="312906" cy="369332"/>
          </a:xfrm>
          <a:prstGeom prst="rect">
            <a:avLst/>
          </a:prstGeom>
        </p:spPr>
        <p:txBody>
          <a:bodyPr wrap="none">
            <a:spAutoFit/>
          </a:bodyPr>
          <a:lstStyle/>
          <a:p>
            <a:fld id="{89315B1E-7F0D-48A7-A5A1-3ABDF427B298}" type="slidenum">
              <a:rPr lang="en-US"/>
              <a:pPr/>
              <a:t>40</a:t>
            </a:fld>
            <a:endParaRPr lang="en-IN" dirty="0"/>
          </a:p>
        </p:txBody>
      </p:sp>
      <p:sp>
        <p:nvSpPr>
          <p:cNvPr id="13" name="Date Placeholder 5"/>
          <p:cNvSpPr>
            <a:spLocks noGrp="1"/>
          </p:cNvSpPr>
          <p:nvPr>
            <p:ph type="dt" sz="half" idx="4294967295"/>
          </p:nvPr>
        </p:nvSpPr>
        <p:spPr>
          <a:xfrm>
            <a:off x="609600" y="6378577"/>
            <a:ext cx="2803525" cy="276225"/>
          </a:xfrm>
          <a:prstGeom prst="rect">
            <a:avLst/>
          </a:prstGeom>
        </p:spPr>
        <p:txBody>
          <a:bodyPr/>
          <a:lstStyle/>
          <a:p>
            <a:pPr>
              <a:defRPr/>
            </a:pPr>
            <a:r>
              <a:rPr lang="en-US" sz="1200" dirty="0">
                <a:solidFill>
                  <a:schemeClr val="tx2"/>
                </a:solidFill>
              </a:rPr>
              <a:t>6/5/2021</a:t>
            </a:r>
          </a:p>
        </p:txBody>
      </p:sp>
      <p:sp>
        <p:nvSpPr>
          <p:cNvPr id="14" name="Footer Placeholder 7"/>
          <p:cNvSpPr>
            <a:spLocks noGrp="1"/>
          </p:cNvSpPr>
          <p:nvPr>
            <p:ph type="ftr" sz="quarter" idx="4294967295"/>
          </p:nvPr>
        </p:nvSpPr>
        <p:spPr>
          <a:xfrm>
            <a:off x="4144964" y="6378577"/>
            <a:ext cx="3902075" cy="276225"/>
          </a:xfrm>
          <a:prstGeom prst="rect">
            <a:avLst/>
          </a:prstGeom>
        </p:spPr>
        <p:txBody>
          <a:bodyPr/>
          <a:lstStyle/>
          <a:p>
            <a:pPr>
              <a:defRPr/>
            </a:pPr>
            <a:r>
              <a:rPr lang="en-US" sz="1200" dirty="0">
                <a:solidFill>
                  <a:schemeClr val="tx2"/>
                </a:solidFill>
              </a:rPr>
              <a:t>Anand Desai &amp; Associates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6">
            <a:extLst>
              <a:ext uri="{FF2B5EF4-FFF2-40B4-BE49-F238E27FC236}"/>
            </a:extLst>
          </p:cNvPr>
          <p:cNvSpPr txBox="1">
            <a:spLocks/>
          </p:cNvSpPr>
          <p:nvPr/>
        </p:nvSpPr>
        <p:spPr>
          <a:xfrm>
            <a:off x="0" y="1752600"/>
            <a:ext cx="12192000" cy="12954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6600" dirty="0">
                <a:solidFill>
                  <a:schemeClr val="accent1">
                    <a:lumMod val="75000"/>
                  </a:schemeClr>
                </a:solidFill>
              </a:rPr>
              <a:t>THANK </a:t>
            </a:r>
            <a:r>
              <a:rPr lang="en-US" sz="6600" dirty="0" smtClean="0">
                <a:solidFill>
                  <a:schemeClr val="accent1">
                    <a:lumMod val="75000"/>
                  </a:schemeClr>
                </a:solidFill>
              </a:rPr>
              <a:t>YOU</a:t>
            </a:r>
          </a:p>
          <a:p>
            <a:pPr algn="ctr" fontAlgn="auto">
              <a:spcAft>
                <a:spcPts val="0"/>
              </a:spcAft>
              <a:defRPr/>
            </a:pPr>
            <a:endParaRPr lang="en-US" sz="1800" dirty="0">
              <a:solidFill>
                <a:schemeClr val="accent1">
                  <a:lumMod val="75000"/>
                </a:schemeClr>
              </a:solidFill>
            </a:endParaRPr>
          </a:p>
          <a:p>
            <a:pPr algn="ctr" fontAlgn="auto">
              <a:spcAft>
                <a:spcPts val="0"/>
              </a:spcAft>
              <a:defRPr/>
            </a:pPr>
            <a:endParaRPr lang="en-US" sz="1800" dirty="0">
              <a:solidFill>
                <a:schemeClr val="accent1">
                  <a:lumMod val="75000"/>
                </a:schemeClr>
              </a:solidFill>
            </a:endParaRPr>
          </a:p>
        </p:txBody>
      </p:sp>
      <p:sp>
        <p:nvSpPr>
          <p:cNvPr id="3" name="Content Placeholder 6">
            <a:extLst>
              <a:ext uri="{FF2B5EF4-FFF2-40B4-BE49-F238E27FC236}"/>
            </a:extLst>
          </p:cNvPr>
          <p:cNvSpPr txBox="1">
            <a:spLocks/>
          </p:cNvSpPr>
          <p:nvPr/>
        </p:nvSpPr>
        <p:spPr>
          <a:xfrm>
            <a:off x="0" y="3352800"/>
            <a:ext cx="12192000" cy="1660376"/>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tabLst>
                <a:tab pos="1663700" algn="l"/>
                <a:tab pos="3657600" algn="l"/>
              </a:tabLst>
              <a:defRPr/>
            </a:pPr>
            <a:r>
              <a:rPr lang="en-US" sz="3600" dirty="0" smtClean="0">
                <a:solidFill>
                  <a:schemeClr val="tx2">
                    <a:lumMod val="60000"/>
                    <a:lumOff val="40000"/>
                  </a:schemeClr>
                </a:solidFill>
                <a:latin typeface="Californian FB" pitchFamily="18" charset="0"/>
              </a:rPr>
              <a:t>	</a:t>
            </a:r>
            <a:r>
              <a:rPr lang="en-US" sz="4000" b="1" dirty="0" smtClean="0">
                <a:solidFill>
                  <a:schemeClr val="accent1">
                    <a:lumMod val="75000"/>
                  </a:schemeClr>
                </a:solidFill>
                <a:latin typeface="Californian FB" pitchFamily="18" charset="0"/>
              </a:rPr>
              <a:t>Prepare By 	- </a:t>
            </a:r>
            <a:r>
              <a:rPr lang="en-US" sz="4000" b="1" dirty="0" err="1" smtClean="0">
                <a:solidFill>
                  <a:schemeClr val="accent1">
                    <a:lumMod val="75000"/>
                  </a:schemeClr>
                </a:solidFill>
                <a:latin typeface="Californian FB" pitchFamily="18" charset="0"/>
              </a:rPr>
              <a:t>Anand</a:t>
            </a:r>
            <a:r>
              <a:rPr lang="en-US" sz="4000" b="1" dirty="0" smtClean="0">
                <a:solidFill>
                  <a:schemeClr val="accent1">
                    <a:lumMod val="75000"/>
                  </a:schemeClr>
                </a:solidFill>
                <a:latin typeface="Californian FB" pitchFamily="18" charset="0"/>
              </a:rPr>
              <a:t> Desai &amp; Associates</a:t>
            </a:r>
          </a:p>
          <a:p>
            <a:pPr marL="0" indent="0" fontAlgn="auto">
              <a:spcAft>
                <a:spcPts val="0"/>
              </a:spcAft>
              <a:buFont typeface="Arial" pitchFamily="34" charset="0"/>
              <a:buNone/>
              <a:tabLst>
                <a:tab pos="1663700" algn="l"/>
                <a:tab pos="3657600" algn="l"/>
              </a:tabLst>
              <a:defRPr/>
            </a:pPr>
            <a:r>
              <a:rPr lang="en-US" sz="4000" b="1" dirty="0" smtClean="0">
                <a:solidFill>
                  <a:schemeClr val="accent1">
                    <a:lumMod val="75000"/>
                  </a:schemeClr>
                </a:solidFill>
                <a:latin typeface="Californian FB" pitchFamily="18" charset="0"/>
              </a:rPr>
              <a:t>	Email ID		- ananddesai.ca@gmail.com</a:t>
            </a:r>
          </a:p>
          <a:p>
            <a:pPr marL="0" indent="0" fontAlgn="auto">
              <a:spcAft>
                <a:spcPts val="0"/>
              </a:spcAft>
              <a:buFont typeface="Arial" pitchFamily="34" charset="0"/>
              <a:buNone/>
              <a:tabLst>
                <a:tab pos="1663700" algn="l"/>
                <a:tab pos="3657600" algn="l"/>
              </a:tabLst>
              <a:defRPr/>
            </a:pPr>
            <a:r>
              <a:rPr lang="en-US" sz="4000" b="1" dirty="0" smtClean="0">
                <a:solidFill>
                  <a:schemeClr val="accent1">
                    <a:lumMod val="75000"/>
                  </a:schemeClr>
                </a:solidFill>
                <a:latin typeface="Californian FB" pitchFamily="18" charset="0"/>
              </a:rPr>
              <a:t>	Mobile No. 	- 9820511417</a:t>
            </a:r>
          </a:p>
        </p:txBody>
      </p:sp>
      <p:sp>
        <p:nvSpPr>
          <p:cNvPr id="11" name="Rectangle 10"/>
          <p:cNvSpPr/>
          <p:nvPr/>
        </p:nvSpPr>
        <p:spPr>
          <a:xfrm>
            <a:off x="11064552" y="5805264"/>
            <a:ext cx="312906" cy="369332"/>
          </a:xfrm>
          <a:prstGeom prst="rect">
            <a:avLst/>
          </a:prstGeom>
        </p:spPr>
        <p:txBody>
          <a:bodyPr wrap="none">
            <a:spAutoFit/>
          </a:bodyPr>
          <a:lstStyle/>
          <a:p>
            <a:fld id="{89315B1E-7F0D-48A7-A5A1-3ABDF427B298}" type="slidenum">
              <a:rPr lang="en-US"/>
              <a:pPr/>
              <a:t>41</a:t>
            </a:fld>
            <a:endParaRPr lang="en-IN"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extLst>
          </p:cNvPr>
          <p:cNvSpPr>
            <a:spLocks noGrp="1"/>
          </p:cNvSpPr>
          <p:nvPr>
            <p:ph type="title" idx="4294967295"/>
          </p:nvPr>
        </p:nvSpPr>
        <p:spPr>
          <a:xfrm>
            <a:off x="0" y="0"/>
            <a:ext cx="12192000" cy="838200"/>
          </a:xfrm>
          <a:prstGeom prst="round2DiagRect">
            <a:avLst>
              <a:gd name="adj1" fmla="val 50000"/>
              <a:gd name="adj2" fmla="val 0"/>
            </a:avLst>
          </a:prstGeom>
          <a:solidFill>
            <a:schemeClr val="accent1"/>
          </a:solidFill>
          <a:ln>
            <a:noFill/>
          </a:ln>
        </p:spPr>
        <p:style>
          <a:lnRef idx="1">
            <a:schemeClr val="accent5"/>
          </a:lnRef>
          <a:fillRef idx="2">
            <a:schemeClr val="accent5"/>
          </a:fillRef>
          <a:effectRef idx="1">
            <a:schemeClr val="accent5"/>
          </a:effectRef>
          <a:fontRef idx="minor">
            <a:schemeClr val="dk1"/>
          </a:fontRef>
        </p:style>
        <p:txBody>
          <a:bodyPr>
            <a:normAutofit/>
          </a:bodyPr>
          <a:lstStyle/>
          <a:p>
            <a:pPr>
              <a:defRPr/>
            </a:pPr>
            <a:r>
              <a:rPr lang="en-US" sz="3200" b="1" u="sng" cap="none" dirty="0" smtClean="0">
                <a:solidFill>
                  <a:schemeClr val="bg1"/>
                </a:solidFill>
                <a:cs typeface="Calibri" pitchFamily="34" charset="0"/>
              </a:rPr>
              <a:t>Definitions</a:t>
            </a:r>
          </a:p>
        </p:txBody>
      </p:sp>
      <p:sp>
        <p:nvSpPr>
          <p:cNvPr id="4" name="Rectangle 3"/>
          <p:cNvSpPr/>
          <p:nvPr/>
        </p:nvSpPr>
        <p:spPr>
          <a:xfrm>
            <a:off x="335360" y="1340768"/>
            <a:ext cx="10988600" cy="4247317"/>
          </a:xfrm>
          <a:prstGeom prst="rect">
            <a:avLst/>
          </a:prstGeom>
          <a:ln>
            <a:solidFill>
              <a:schemeClr val="tx1"/>
            </a:solidFill>
          </a:ln>
        </p:spPr>
        <p:txBody>
          <a:bodyPr wrap="square">
            <a:spAutoFit/>
          </a:bodyPr>
          <a:lstStyle/>
          <a:p>
            <a:pPr marL="0" lvl="1" algn="just" fontAlgn="auto">
              <a:lnSpc>
                <a:spcPct val="150000"/>
              </a:lnSpc>
              <a:spcBef>
                <a:spcPts val="0"/>
              </a:spcBef>
              <a:spcAft>
                <a:spcPts val="0"/>
              </a:spcAft>
              <a:buClr>
                <a:schemeClr val="accent1"/>
              </a:buClr>
              <a:buSzPct val="80000"/>
              <a:defRPr/>
            </a:pP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As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per section 2(6) of CGST Act, 2017 ‘aggregate turnover’ means the aggregate value of all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taxable supplies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(excluding the value of inward supplies on which tax is payable by a person on reverse charge basis), exempt supplies,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export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of goods or services or both and inter-State supplies of persons having the same Permanent Account Number, to be computed on all India basis but excludes central tax, State tax, Union territory tax, integrated tax and </a:t>
            </a:r>
            <a:r>
              <a:rPr lang="en-US" sz="2000" dirty="0" err="1">
                <a:solidFill>
                  <a:schemeClr val="tx2"/>
                </a:solidFill>
                <a:latin typeface="Californian FB" pitchFamily="18" charset="0"/>
                <a:ea typeface="Cambria Math" panose="02040503050406030204" pitchFamily="18" charset="0"/>
                <a:cs typeface="Cambria Math" panose="02040503050406030204" pitchFamily="18" charset="0"/>
              </a:rPr>
              <a:t>cess</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a:t>
            </a:r>
          </a:p>
          <a:p>
            <a:pPr marL="0" lvl="1" algn="just" fontAlgn="auto">
              <a:spcBef>
                <a:spcPts val="0"/>
              </a:spcBef>
              <a:spcAft>
                <a:spcPts val="0"/>
              </a:spcAft>
              <a:buClr>
                <a:schemeClr val="accent1"/>
              </a:buClr>
              <a:buSzPct val="80000"/>
              <a:defRPr/>
            </a:pP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58775" lvl="1" indent="-342900" algn="just" fontAlgn="auto">
              <a:spcBef>
                <a:spcPts val="0"/>
              </a:spcBef>
              <a:spcAft>
                <a:spcPts val="0"/>
              </a:spcAft>
              <a:buClr>
                <a:schemeClr val="accent1"/>
              </a:buClr>
              <a:buSzPct val="8000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a:p>
            <a:pPr marL="0" lvl="1" indent="15875" algn="just" fontAlgn="auto">
              <a:lnSpc>
                <a:spcPct val="150000"/>
              </a:lnSpc>
              <a:spcBef>
                <a:spcPts val="0"/>
              </a:spcBef>
              <a:spcAft>
                <a:spcPts val="0"/>
              </a:spcAft>
              <a:buClr>
                <a:schemeClr val="accent1"/>
              </a:buClr>
              <a:buSzPct val="80000"/>
              <a:defRPr/>
            </a:pP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As per section 2(108) of CGST Act, 2017 “taxable supply” means a supply of goods or services or </a:t>
            </a:r>
            <a:r>
              <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rPr>
              <a:t>both which </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is </a:t>
            </a:r>
            <a:r>
              <a:rPr lang="en-US" sz="2000" dirty="0" err="1">
                <a:solidFill>
                  <a:schemeClr val="tx2"/>
                </a:solidFill>
                <a:latin typeface="Californian FB" pitchFamily="18" charset="0"/>
                <a:ea typeface="Cambria Math" panose="02040503050406030204" pitchFamily="18" charset="0"/>
                <a:cs typeface="Cambria Math" panose="02040503050406030204" pitchFamily="18" charset="0"/>
              </a:rPr>
              <a:t>leviable</a:t>
            </a:r>
            <a:r>
              <a:rPr lang="en-US" sz="2000" dirty="0">
                <a:solidFill>
                  <a:schemeClr val="tx2"/>
                </a:solidFill>
                <a:latin typeface="Californian FB" pitchFamily="18" charset="0"/>
                <a:ea typeface="Cambria Math" panose="02040503050406030204" pitchFamily="18" charset="0"/>
                <a:cs typeface="Cambria Math" panose="02040503050406030204" pitchFamily="18" charset="0"/>
              </a:rPr>
              <a:t> to tax under this Act.</a:t>
            </a:r>
            <a:endParaRPr lang="en-US" sz="2000" dirty="0" smtClean="0">
              <a:solidFill>
                <a:schemeClr val="tx2"/>
              </a:solidFill>
              <a:latin typeface="Californian FB" pitchFamily="18" charset="0"/>
              <a:ea typeface="Cambria Math" panose="02040503050406030204" pitchFamily="18" charset="0"/>
              <a:cs typeface="Cambria Math" panose="02040503050406030204" pitchFamily="18" charset="0"/>
            </a:endParaRPr>
          </a:p>
          <a:p>
            <a:pPr marL="358775" lvl="1" indent="-342900" algn="just" fontAlgn="auto">
              <a:spcBef>
                <a:spcPts val="0"/>
              </a:spcBef>
              <a:spcAft>
                <a:spcPts val="0"/>
              </a:spcAft>
              <a:buClr>
                <a:schemeClr val="accent1"/>
              </a:buClr>
              <a:buSzPct val="80000"/>
              <a:defRPr/>
            </a:pPr>
            <a:endParaRPr lang="en-US" sz="2000" dirty="0">
              <a:solidFill>
                <a:schemeClr val="tx2"/>
              </a:solidFill>
              <a:latin typeface="Californian FB" pitchFamily="18" charset="0"/>
              <a:ea typeface="Cambria Math" panose="02040503050406030204" pitchFamily="18" charset="0"/>
              <a:cs typeface="Cambria Math" panose="02040503050406030204" pitchFamily="18" charset="0"/>
            </a:endParaRPr>
          </a:p>
        </p:txBody>
      </p:sp>
      <p:sp>
        <p:nvSpPr>
          <p:cNvPr id="10"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5</a:t>
            </a:fld>
            <a:endParaRPr lang="en-US" dirty="0"/>
          </a:p>
        </p:txBody>
      </p:sp>
      <p:sp>
        <p:nvSpPr>
          <p:cNvPr id="11"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2"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extLst>
      <p:ext uri="{BB962C8B-B14F-4D97-AF65-F5344CB8AC3E}">
        <p14:creationId xmlns:p14="http://schemas.microsoft.com/office/powerpoint/2010/main" val="1752381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extLst>
          </p:cNvPr>
          <p:cNvSpPr>
            <a:spLocks noGrp="1"/>
          </p:cNvSpPr>
          <p:nvPr>
            <p:ph type="title" idx="4294967295"/>
          </p:nvPr>
        </p:nvSpPr>
        <p:spPr>
          <a:xfrm>
            <a:off x="0" y="0"/>
            <a:ext cx="12192000" cy="838200"/>
          </a:xfrm>
          <a:prstGeom prst="round2DiagRect">
            <a:avLst>
              <a:gd name="adj1" fmla="val 50000"/>
              <a:gd name="adj2" fmla="val 0"/>
            </a:avLst>
          </a:prstGeom>
          <a:solidFill>
            <a:schemeClr val="accent1"/>
          </a:solidFill>
          <a:ln>
            <a:noFill/>
          </a:ln>
        </p:spPr>
        <p:style>
          <a:lnRef idx="1">
            <a:schemeClr val="accent5"/>
          </a:lnRef>
          <a:fillRef idx="2">
            <a:schemeClr val="accent5"/>
          </a:fillRef>
          <a:effectRef idx="1">
            <a:schemeClr val="accent5"/>
          </a:effectRef>
          <a:fontRef idx="minor">
            <a:schemeClr val="dk1"/>
          </a:fontRef>
        </p:style>
        <p:txBody>
          <a:bodyPr>
            <a:normAutofit/>
          </a:bodyPr>
          <a:lstStyle/>
          <a:p>
            <a:pPr fontAlgn="auto">
              <a:spcAft>
                <a:spcPts val="0"/>
              </a:spcAft>
              <a:defRPr/>
            </a:pPr>
            <a:r>
              <a:rPr lang="en-US" sz="3200" b="1" u="sng" cap="none" dirty="0" smtClean="0">
                <a:solidFill>
                  <a:schemeClr val="bg1"/>
                </a:solidFill>
                <a:cs typeface="Calibri" pitchFamily="34" charset="0"/>
              </a:rPr>
              <a:t>Definitions</a:t>
            </a:r>
            <a:endParaRPr lang="en-US" sz="3200" b="1" u="sng" cap="none" dirty="0">
              <a:solidFill>
                <a:schemeClr val="bg1"/>
              </a:solidFill>
              <a:cs typeface="Calibri" pitchFamily="34" charset="0"/>
            </a:endParaRPr>
          </a:p>
        </p:txBody>
      </p:sp>
      <p:sp>
        <p:nvSpPr>
          <p:cNvPr id="4" name="Rectangle 3"/>
          <p:cNvSpPr/>
          <p:nvPr/>
        </p:nvSpPr>
        <p:spPr>
          <a:xfrm>
            <a:off x="593711" y="1066804"/>
            <a:ext cx="11003015" cy="1477328"/>
          </a:xfrm>
          <a:prstGeom prst="rect">
            <a:avLst/>
          </a:prstGeom>
          <a:ln>
            <a:solidFill>
              <a:schemeClr val="accent1"/>
            </a:solidFill>
          </a:ln>
        </p:spPr>
        <p:txBody>
          <a:bodyPr wrap="square">
            <a:spAutoFit/>
          </a:bodyPr>
          <a:lstStyle/>
          <a:p>
            <a:pPr algn="just" fontAlgn="auto">
              <a:lnSpc>
                <a:spcPct val="150000"/>
              </a:lnSpc>
              <a:spcBef>
                <a:spcPts val="0"/>
              </a:spcBef>
              <a:spcAft>
                <a:spcPts val="0"/>
              </a:spcAft>
              <a:defRPr/>
            </a:pPr>
            <a:r>
              <a:rPr lang="en-US" sz="2000" dirty="0">
                <a:solidFill>
                  <a:prstClr val="black"/>
                </a:solidFill>
                <a:latin typeface="Californian FB" pitchFamily="18" charset="0"/>
                <a:cs typeface="+mn-cs"/>
              </a:rPr>
              <a:t>“</a:t>
            </a:r>
            <a:r>
              <a:rPr lang="en-US" sz="2000" b="1" dirty="0">
                <a:solidFill>
                  <a:srgbClr val="1F497D"/>
                </a:solidFill>
                <a:latin typeface="Californian FB" pitchFamily="18" charset="0"/>
                <a:cs typeface="+mn-cs"/>
              </a:rPr>
              <a:t>goods</a:t>
            </a:r>
            <a:r>
              <a:rPr lang="en-US" sz="2000" dirty="0">
                <a:solidFill>
                  <a:srgbClr val="1F497D"/>
                </a:solidFill>
                <a:latin typeface="Californian FB" pitchFamily="18" charset="0"/>
                <a:cs typeface="+mn-cs"/>
              </a:rPr>
              <a:t>” means every kind of movable property other than money and securities but includes actionable claim, growing crops, grass and things attached to or forming part of the land which are agreed to be severed before supply or under a contract of supply;</a:t>
            </a:r>
          </a:p>
        </p:txBody>
      </p:sp>
      <p:sp>
        <p:nvSpPr>
          <p:cNvPr id="5" name="Rectangle 4"/>
          <p:cNvSpPr/>
          <p:nvPr/>
        </p:nvSpPr>
        <p:spPr>
          <a:xfrm>
            <a:off x="609600" y="2640845"/>
            <a:ext cx="10972800" cy="1431097"/>
          </a:xfrm>
          <a:prstGeom prst="rect">
            <a:avLst/>
          </a:prstGeom>
          <a:ln>
            <a:solidFill>
              <a:schemeClr val="accent1"/>
            </a:solidFill>
          </a:ln>
        </p:spPr>
        <p:txBody>
          <a:bodyPr>
            <a:spAutoFit/>
          </a:bodyPr>
          <a:lstStyle/>
          <a:p>
            <a:pPr algn="just" fontAlgn="auto">
              <a:lnSpc>
                <a:spcPct val="150000"/>
              </a:lnSpc>
              <a:spcBef>
                <a:spcPts val="0"/>
              </a:spcBef>
              <a:spcAft>
                <a:spcPts val="0"/>
              </a:spcAft>
              <a:defRPr/>
            </a:pPr>
            <a:r>
              <a:rPr lang="en-US" sz="2000" dirty="0">
                <a:solidFill>
                  <a:srgbClr val="1F497D"/>
                </a:solidFill>
                <a:latin typeface="Californian FB" pitchFamily="18" charset="0"/>
                <a:cs typeface="+mn-cs"/>
              </a:rPr>
              <a:t>“</a:t>
            </a:r>
            <a:r>
              <a:rPr lang="en-US" sz="2000" b="1" dirty="0">
                <a:solidFill>
                  <a:srgbClr val="1F497D"/>
                </a:solidFill>
                <a:latin typeface="Californian FB" pitchFamily="18" charset="0"/>
                <a:cs typeface="+mn-cs"/>
              </a:rPr>
              <a:t>services</a:t>
            </a:r>
            <a:r>
              <a:rPr lang="en-US" sz="2000" dirty="0">
                <a:solidFill>
                  <a:srgbClr val="1F497D"/>
                </a:solidFill>
                <a:latin typeface="Californian FB" pitchFamily="18" charset="0"/>
                <a:cs typeface="+mn-cs"/>
              </a:rPr>
              <a:t>” means anything other than goods, money and securities but includes activities relating to the use of money or its conversion by cash or by any other mode, from one form, currency or denomination, to another form, currency or denomination for which a separate consideration is charged;</a:t>
            </a:r>
          </a:p>
        </p:txBody>
      </p:sp>
      <p:sp>
        <p:nvSpPr>
          <p:cNvPr id="6" name="Rectangle 5"/>
          <p:cNvSpPr/>
          <p:nvPr/>
        </p:nvSpPr>
        <p:spPr>
          <a:xfrm>
            <a:off x="609600" y="4267202"/>
            <a:ext cx="10972800" cy="1431097"/>
          </a:xfrm>
          <a:prstGeom prst="rect">
            <a:avLst/>
          </a:prstGeom>
          <a:ln>
            <a:solidFill>
              <a:schemeClr val="accent1"/>
            </a:solidFill>
          </a:ln>
        </p:spPr>
        <p:txBody>
          <a:bodyPr>
            <a:spAutoFit/>
          </a:bodyPr>
          <a:lstStyle/>
          <a:p>
            <a:pPr algn="just" fontAlgn="auto">
              <a:lnSpc>
                <a:spcPct val="150000"/>
              </a:lnSpc>
              <a:spcBef>
                <a:spcPts val="0"/>
              </a:spcBef>
              <a:spcAft>
                <a:spcPts val="0"/>
              </a:spcAft>
              <a:defRPr/>
            </a:pPr>
            <a:r>
              <a:rPr lang="en-US" sz="2000" dirty="0">
                <a:solidFill>
                  <a:srgbClr val="1F497D"/>
                </a:solidFill>
                <a:latin typeface="Californian FB" pitchFamily="18" charset="0"/>
                <a:cs typeface="+mn-cs"/>
              </a:rPr>
              <a:t>“</a:t>
            </a:r>
            <a:r>
              <a:rPr lang="en-US" sz="2000" b="1" dirty="0">
                <a:solidFill>
                  <a:srgbClr val="1F497D"/>
                </a:solidFill>
                <a:latin typeface="Californian FB" pitchFamily="18" charset="0"/>
                <a:cs typeface="+mn-cs"/>
              </a:rPr>
              <a:t>supplier</a:t>
            </a:r>
            <a:r>
              <a:rPr lang="en-US" sz="2000" dirty="0">
                <a:solidFill>
                  <a:srgbClr val="1F497D"/>
                </a:solidFill>
                <a:latin typeface="Californian FB" pitchFamily="18" charset="0"/>
                <a:cs typeface="+mn-cs"/>
              </a:rPr>
              <a:t>” in relation to any goods or services or both, shall mean the person supplying the said goods or services or both and shall include an agent acting as such on behalf of such supplier in relation to the goods or services or both supplied;</a:t>
            </a:r>
          </a:p>
        </p:txBody>
      </p:sp>
      <p:sp>
        <p:nvSpPr>
          <p:cNvPr id="12"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6</a:t>
            </a:fld>
            <a:endParaRPr lang="en-US" dirty="0"/>
          </a:p>
        </p:txBody>
      </p:sp>
      <p:sp>
        <p:nvSpPr>
          <p:cNvPr id="13"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4"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1"/>
          <p:cNvSpPr>
            <a:spLocks noChangeArrowheads="1"/>
          </p:cNvSpPr>
          <p:nvPr/>
        </p:nvSpPr>
        <p:spPr bwMode="auto">
          <a:xfrm>
            <a:off x="609600" y="917575"/>
            <a:ext cx="10160000" cy="1016000"/>
          </a:xfrm>
          <a:prstGeom prst="rect">
            <a:avLst/>
          </a:prstGeom>
          <a:noFill/>
          <a:ln w="9525">
            <a:noFill/>
            <a:miter lim="800000"/>
            <a:headEnd/>
            <a:tailEnd/>
          </a:ln>
        </p:spPr>
        <p:txBody>
          <a:bodyPr>
            <a:spAutoFit/>
          </a:bodyPr>
          <a:lstStyle/>
          <a:p>
            <a:pPr marL="722313" lvl="1" indent="-368300" algn="just">
              <a:lnSpc>
                <a:spcPct val="150000"/>
              </a:lnSpc>
              <a:buFont typeface="Wingdings" pitchFamily="2" charset="2"/>
              <a:buChar char="§"/>
              <a:tabLst>
                <a:tab pos="900113" algn="l"/>
              </a:tabLst>
            </a:pPr>
            <a:endParaRPr lang="en-US" altLang="en-US" sz="2000">
              <a:latin typeface="Californian FB" pitchFamily="18" charset="0"/>
              <a:cs typeface="Calibri" pitchFamily="34" charset="0"/>
            </a:endParaRPr>
          </a:p>
          <a:p>
            <a:pPr marL="722313" lvl="1" indent="-368300" algn="just">
              <a:lnSpc>
                <a:spcPct val="150000"/>
              </a:lnSpc>
              <a:buFont typeface="Wingdings" pitchFamily="2" charset="2"/>
              <a:buChar char="§"/>
              <a:tabLst>
                <a:tab pos="900113" algn="l"/>
              </a:tabLst>
            </a:pPr>
            <a:endParaRPr lang="en-US" altLang="en-US" sz="2000">
              <a:latin typeface="Californian FB" pitchFamily="18" charset="0"/>
              <a:cs typeface="Calibri" pitchFamily="34" charset="0"/>
            </a:endParaRPr>
          </a:p>
        </p:txBody>
      </p:sp>
      <p:graphicFrame>
        <p:nvGraphicFramePr>
          <p:cNvPr id="7" name="object 4"/>
          <p:cNvGraphicFramePr>
            <a:graphicFrameLocks noGrp="1"/>
          </p:cNvGraphicFramePr>
          <p:nvPr>
            <p:extLst>
              <p:ext uri="{D42A27DB-BD31-4B8C-83A1-F6EECF244321}">
                <p14:modId xmlns:p14="http://schemas.microsoft.com/office/powerpoint/2010/main" val="3220623316"/>
              </p:ext>
            </p:extLst>
          </p:nvPr>
        </p:nvGraphicFramePr>
        <p:xfrm>
          <a:off x="119063" y="860427"/>
          <a:ext cx="10769600" cy="5859463"/>
        </p:xfrm>
        <a:graphic>
          <a:graphicData uri="http://schemas.openxmlformats.org/drawingml/2006/table">
            <a:tbl>
              <a:tblPr>
                <a:tableStyleId>{E8B1032C-EA38-4F05-BA0D-38AFFFC7BED3}</a:tableStyleId>
              </a:tblPr>
              <a:tblGrid>
                <a:gridCol w="2608263"/>
                <a:gridCol w="8161337"/>
              </a:tblGrid>
              <a:tr h="290513">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Heading No. 9971</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30480"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Financial and related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30480" marB="0" horzOverflow="overflow"/>
                </a:tc>
              </a:tr>
              <a:tr h="498475">
                <a:tc>
                  <a:txBody>
                    <a:bodyPr/>
                    <a:lstStyle/>
                    <a:p>
                      <a:pPr marL="71438" marR="0" lvl="0" indent="0" algn="l" defTabSz="914400" rtl="0" eaLnBrk="1" fontAlgn="base" latinLnBrk="0" hangingPunct="1">
                        <a:lnSpc>
                          <a:spcPct val="100000"/>
                        </a:lnSpc>
                        <a:spcBef>
                          <a:spcPts val="1075"/>
                        </a:spcBef>
                        <a:spcAft>
                          <a:spcPct val="0"/>
                        </a:spcAft>
                        <a:buClrTx/>
                        <a:buSzTx/>
                        <a:buFontTx/>
                        <a:buNone/>
                        <a:tabLst/>
                      </a:pPr>
                      <a:r>
                        <a:rPr lang="en-US" sz="1400" kern="1200" dirty="0" smtClean="0">
                          <a:solidFill>
                            <a:schemeClr val="tx2"/>
                          </a:solidFill>
                        </a:rPr>
                        <a:t>Group 99711</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135890"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smtClean="0">
                          <a:solidFill>
                            <a:schemeClr val="tx2"/>
                          </a:solidFill>
                        </a:rPr>
                        <a:t>Financial services (except investment banking, insurance services and</a:t>
                      </a:r>
                    </a:p>
                    <a:p>
                      <a:pPr marL="71438" marR="0" lvl="0" indent="0" algn="l" defTabSz="914400" rtl="0" eaLnBrk="1" fontAlgn="base" latinLnBrk="0" hangingPunct="1">
                        <a:lnSpc>
                          <a:spcPct val="100000"/>
                        </a:lnSpc>
                        <a:spcBef>
                          <a:spcPct val="0"/>
                        </a:spcBef>
                        <a:spcAft>
                          <a:spcPct val="0"/>
                        </a:spcAft>
                        <a:buClrTx/>
                        <a:buSzTx/>
                        <a:buFontTx/>
                        <a:buNone/>
                        <a:tabLst/>
                      </a:pPr>
                      <a:r>
                        <a:rPr lang="en-US" sz="1400" kern="1200" smtClean="0">
                          <a:solidFill>
                            <a:schemeClr val="tx2"/>
                          </a:solidFill>
                        </a:rPr>
                        <a:t>pension services)</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Group 99712</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Investment banking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498475">
                <a:tc>
                  <a:txBody>
                    <a:bodyPr/>
                    <a:lstStyle/>
                    <a:p>
                      <a:pPr marL="71438" marR="0" lvl="0" indent="0" algn="l" defTabSz="914400" rtl="0" eaLnBrk="1" fontAlgn="base" latinLnBrk="0" hangingPunct="1">
                        <a:lnSpc>
                          <a:spcPct val="100000"/>
                        </a:lnSpc>
                        <a:spcBef>
                          <a:spcPts val="1075"/>
                        </a:spcBef>
                        <a:spcAft>
                          <a:spcPct val="0"/>
                        </a:spcAft>
                        <a:buClrTx/>
                        <a:buSzTx/>
                        <a:buFontTx/>
                        <a:buNone/>
                        <a:tabLst/>
                      </a:pPr>
                      <a:r>
                        <a:rPr lang="en-US" sz="1400" kern="1200" dirty="0" smtClean="0">
                          <a:solidFill>
                            <a:schemeClr val="tx2"/>
                          </a:solidFill>
                        </a:rPr>
                        <a:t>Group 99715</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135890"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Services auxiliary to financial services (other than to insurance and  pensions)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Group 99717</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Services of holding financial assets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0" marB="0" horzOverflow="overflow"/>
                </a:tc>
                <a:tc hMerge="1">
                  <a:txBody>
                    <a:bodyPr/>
                    <a:lstStyle/>
                    <a:p>
                      <a:endParaRPr lang="en-IN"/>
                    </a:p>
                  </a:txBody>
                  <a:tcPr/>
                </a:tc>
              </a:tr>
              <a:tr h="285750">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Heading no. 9982</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Legal and accounting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Group 99821</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Legal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0" marB="0" horzOverflow="overflow"/>
                </a:tc>
              </a:tr>
              <a:tr h="285750">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smtClean="0">
                          <a:solidFill>
                            <a:schemeClr val="tx2"/>
                          </a:solidFill>
                        </a:rPr>
                        <a:t>Heading no. 9985</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c>
                  <a:txBody>
                    <a:bodyPr/>
                    <a:lstStyle/>
                    <a:p>
                      <a:pPr marL="71438" marR="0" lvl="0" indent="0" algn="l" defTabSz="914400" rtl="0" eaLnBrk="1" fontAlgn="base" latinLnBrk="0" hangingPunct="1">
                        <a:lnSpc>
                          <a:spcPct val="100000"/>
                        </a:lnSpc>
                        <a:spcBef>
                          <a:spcPts val="225"/>
                        </a:spcBef>
                        <a:spcAft>
                          <a:spcPct val="0"/>
                        </a:spcAft>
                        <a:buClrTx/>
                        <a:buSzTx/>
                        <a:buFontTx/>
                        <a:buNone/>
                        <a:tabLst/>
                      </a:pPr>
                      <a:r>
                        <a:rPr lang="en-US" sz="1400" kern="1200" dirty="0" smtClean="0">
                          <a:solidFill>
                            <a:schemeClr val="tx2"/>
                          </a:solidFill>
                        </a:rPr>
                        <a:t>Support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209" marB="0" horzOverflow="overflow"/>
                </a:tc>
              </a:tr>
              <a:tr h="285750">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Group 99859</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Other support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0" marR="0" lvl="0" indent="0" algn="r"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998591</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4"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Credit reporting &amp; rating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4" marB="0" horzOverflow="overflow"/>
                </a:tc>
              </a:tr>
              <a:tr h="285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0" marB="0" horzOverflow="overflow"/>
                </a:tc>
              </a:tr>
              <a:tr h="285750">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Heading No.9997</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Other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Group 99979</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Other miscellaneous services</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0" marR="0" lvl="0" indent="0" algn="r"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999791</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Services involving commercial use or exploitation of any event</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0" marR="0" lvl="0" indent="0" algn="r"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999792</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Agreeing to do an act</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0" marR="0" lvl="0" indent="0" algn="r" defTabSz="914400" rtl="0" eaLnBrk="1" fontAlgn="base" latinLnBrk="0" hangingPunct="1">
                        <a:lnSpc>
                          <a:spcPct val="100000"/>
                        </a:lnSpc>
                        <a:spcBef>
                          <a:spcPts val="238"/>
                        </a:spcBef>
                        <a:spcAft>
                          <a:spcPct val="0"/>
                        </a:spcAft>
                        <a:buClrTx/>
                        <a:buSzTx/>
                        <a:buFontTx/>
                        <a:buNone/>
                        <a:tabLst/>
                      </a:pPr>
                      <a:r>
                        <a:rPr lang="en-US" sz="1400" kern="1200" smtClean="0">
                          <a:solidFill>
                            <a:schemeClr val="tx2"/>
                          </a:solidFill>
                        </a:rPr>
                        <a:t>999793</a:t>
                      </a:r>
                      <a:endParaRPr lang="en-US" sz="1400" kern="120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Agreeing to refrain from doing an act</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r h="285750">
                <a:tc>
                  <a:txBody>
                    <a:bodyPr/>
                    <a:lstStyle/>
                    <a:p>
                      <a:pPr marL="0" marR="0" lvl="0" indent="0" algn="r"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999794</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c>
                  <a:txBody>
                    <a:bodyPr/>
                    <a:lstStyle/>
                    <a:p>
                      <a:pPr marL="71438" marR="0" lvl="0" indent="0" algn="l" defTabSz="914400" rtl="0" eaLnBrk="1" fontAlgn="base" latinLnBrk="0" hangingPunct="1">
                        <a:lnSpc>
                          <a:spcPct val="100000"/>
                        </a:lnSpc>
                        <a:spcBef>
                          <a:spcPts val="238"/>
                        </a:spcBef>
                        <a:spcAft>
                          <a:spcPct val="0"/>
                        </a:spcAft>
                        <a:buClrTx/>
                        <a:buSzTx/>
                        <a:buFontTx/>
                        <a:buNone/>
                        <a:tabLst/>
                      </a:pPr>
                      <a:r>
                        <a:rPr lang="en-US" sz="1400" kern="1200" dirty="0" smtClean="0">
                          <a:solidFill>
                            <a:schemeClr val="tx2"/>
                          </a:solidFill>
                        </a:rPr>
                        <a:t>Agreeing to tolerate an act</a:t>
                      </a:r>
                      <a:endParaRPr lang="en-US" sz="1400" kern="1200" dirty="0" smtClean="0">
                        <a:solidFill>
                          <a:schemeClr val="tx2"/>
                        </a:solidFill>
                        <a:latin typeface="Californian FB" pitchFamily="18" charset="0"/>
                        <a:ea typeface="Cambria Math" panose="02040503050406030204" pitchFamily="18" charset="0"/>
                        <a:cs typeface="Cambria Math" panose="02040503050406030204" pitchFamily="18" charset="0"/>
                      </a:endParaRPr>
                    </a:p>
                  </a:txBody>
                  <a:tcPr marL="0" marR="0" marT="29845" marB="0" horzOverflow="overflow"/>
                </a:tc>
              </a:tr>
            </a:tbl>
          </a:graphicData>
        </a:graphic>
      </p:graphicFrame>
      <p:sp>
        <p:nvSpPr>
          <p:cNvPr id="6" name="Title 7">
            <a:extLst>
              <a:ext uri="{FF2B5EF4-FFF2-40B4-BE49-F238E27FC236}"/>
            </a:extLst>
          </p:cNvPr>
          <p:cNvSpPr txBox="1">
            <a:spLocks/>
          </p:cNvSpPr>
          <p:nvPr/>
        </p:nvSpPr>
        <p:spPr>
          <a:xfrm>
            <a:off x="-2377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smtClean="0">
                <a:solidFill>
                  <a:schemeClr val="bg1"/>
                </a:solidFill>
                <a:cs typeface="Calibri" pitchFamily="34" charset="0"/>
              </a:rPr>
              <a:t>SAC Classification</a:t>
            </a:r>
            <a:endParaRPr lang="en-US" sz="3200" b="1" u="sng" dirty="0">
              <a:solidFill>
                <a:schemeClr val="bg1"/>
              </a:solidFill>
              <a:cs typeface="Calibri" pitchFamily="34" charset="0"/>
            </a:endParaRPr>
          </a:p>
        </p:txBody>
      </p:sp>
      <p:sp>
        <p:nvSpPr>
          <p:cNvPr id="12"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7</a:t>
            </a:fld>
            <a:endParaRPr lang="en-US" dirty="0"/>
          </a:p>
        </p:txBody>
      </p:sp>
      <p:sp>
        <p:nvSpPr>
          <p:cNvPr id="13" name="Date Placeholder 5"/>
          <p:cNvSpPr>
            <a:spLocks noGrp="1"/>
          </p:cNvSpPr>
          <p:nvPr>
            <p:ph type="dt" sz="half" idx="10"/>
          </p:nvPr>
        </p:nvSpPr>
        <p:spPr>
          <a:xfrm>
            <a:off x="609600" y="6581775"/>
            <a:ext cx="2803525" cy="276225"/>
          </a:xfrm>
        </p:spPr>
        <p:txBody>
          <a:bodyPr/>
          <a:lstStyle/>
          <a:p>
            <a:pPr>
              <a:defRPr/>
            </a:pPr>
            <a:r>
              <a:rPr lang="en-US" dirty="0" smtClean="0"/>
              <a:t>6/5/2021</a:t>
            </a:r>
            <a:endParaRPr lang="en-US" dirty="0"/>
          </a:p>
        </p:txBody>
      </p:sp>
      <p:sp>
        <p:nvSpPr>
          <p:cNvPr id="14" name="Footer Placeholder 7"/>
          <p:cNvSpPr>
            <a:spLocks noGrp="1"/>
          </p:cNvSpPr>
          <p:nvPr>
            <p:ph type="ftr" sz="quarter" idx="11"/>
          </p:nvPr>
        </p:nvSpPr>
        <p:spPr>
          <a:xfrm>
            <a:off x="5231904" y="6581775"/>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758028980"/>
              </p:ext>
            </p:extLst>
          </p:nvPr>
        </p:nvGraphicFramePr>
        <p:xfrm>
          <a:off x="508000" y="1371600"/>
          <a:ext cx="11074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389" name="Rectangle 5"/>
          <p:cNvSpPr>
            <a:spLocks noChangeArrowheads="1"/>
          </p:cNvSpPr>
          <p:nvPr/>
        </p:nvSpPr>
        <p:spPr bwMode="auto">
          <a:xfrm>
            <a:off x="406400" y="5934075"/>
            <a:ext cx="10566400" cy="647700"/>
          </a:xfrm>
          <a:prstGeom prst="rect">
            <a:avLst/>
          </a:prstGeom>
          <a:noFill/>
          <a:ln w="9525">
            <a:noFill/>
            <a:miter lim="800000"/>
            <a:headEnd/>
            <a:tailEnd/>
          </a:ln>
        </p:spPr>
        <p:txBody>
          <a:bodyPr>
            <a:spAutoFit/>
          </a:bodyPr>
          <a:lstStyle/>
          <a:p>
            <a:r>
              <a:rPr lang="en-US" i="1" dirty="0">
                <a:latin typeface="Trebuchet MS" pitchFamily="34" charset="0"/>
              </a:rPr>
              <a:t>* </a:t>
            </a:r>
            <a:r>
              <a:rPr lang="en-US" i="1" dirty="0">
                <a:solidFill>
                  <a:schemeClr val="tx2"/>
                </a:solidFill>
                <a:latin typeface="Trebuchet MS" pitchFamily="34" charset="0"/>
              </a:rPr>
              <a:t>Where payment is received in advance, the Supplier shall issue a receipt voucher, and NOT a tax invoice</a:t>
            </a:r>
            <a:endParaRPr lang="en-US" dirty="0">
              <a:solidFill>
                <a:schemeClr val="tx2"/>
              </a:solidFill>
            </a:endParaRPr>
          </a:p>
        </p:txBody>
      </p:sp>
      <p:sp>
        <p:nvSpPr>
          <p:cNvPr id="9"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a:solidFill>
                  <a:schemeClr val="bg1"/>
                </a:solidFill>
                <a:cs typeface="Trebuchet MS"/>
              </a:rPr>
              <a:t>Time of Supply </a:t>
            </a:r>
            <a:r>
              <a:rPr lang="en-US" sz="3200" b="1" u="sng" dirty="0" smtClean="0">
                <a:solidFill>
                  <a:schemeClr val="bg1"/>
                </a:solidFill>
                <a:cs typeface="Trebuchet MS"/>
              </a:rPr>
              <a:t>–Sec.13(2</a:t>
            </a:r>
            <a:r>
              <a:rPr lang="en-US" sz="3200" b="1" u="sng" dirty="0">
                <a:solidFill>
                  <a:schemeClr val="bg1"/>
                </a:solidFill>
                <a:cs typeface="Trebuchet MS"/>
              </a:rPr>
              <a:t>): Time of Supply of Services</a:t>
            </a:r>
          </a:p>
        </p:txBody>
      </p:sp>
      <p:sp>
        <p:nvSpPr>
          <p:cNvPr id="10"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8</a:t>
            </a:fld>
            <a:endParaRPr lang="en-US" dirty="0"/>
          </a:p>
        </p:txBody>
      </p:sp>
      <p:sp>
        <p:nvSpPr>
          <p:cNvPr id="11" name="Date Placeholder 5"/>
          <p:cNvSpPr>
            <a:spLocks noGrp="1"/>
          </p:cNvSpPr>
          <p:nvPr>
            <p:ph type="dt" sz="half" idx="10"/>
          </p:nvPr>
        </p:nvSpPr>
        <p:spPr>
          <a:xfrm>
            <a:off x="551384" y="6549603"/>
            <a:ext cx="2803525" cy="276225"/>
          </a:xfrm>
        </p:spPr>
        <p:txBody>
          <a:bodyPr/>
          <a:lstStyle/>
          <a:p>
            <a:pPr>
              <a:defRPr/>
            </a:pPr>
            <a:r>
              <a:rPr lang="en-US" dirty="0" smtClean="0"/>
              <a:t>6/5/2021</a:t>
            </a:r>
            <a:endParaRPr lang="en-US" dirty="0"/>
          </a:p>
        </p:txBody>
      </p:sp>
      <p:sp>
        <p:nvSpPr>
          <p:cNvPr id="12"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object 2"/>
          <p:cNvGraphicFramePr>
            <a:graphicFrameLocks noGrp="1"/>
          </p:cNvGraphicFramePr>
          <p:nvPr>
            <p:extLst>
              <p:ext uri="{D42A27DB-BD31-4B8C-83A1-F6EECF244321}">
                <p14:modId xmlns:p14="http://schemas.microsoft.com/office/powerpoint/2010/main" val="2674646259"/>
              </p:ext>
            </p:extLst>
          </p:nvPr>
        </p:nvGraphicFramePr>
        <p:xfrm>
          <a:off x="476251" y="1285875"/>
          <a:ext cx="10953751" cy="4500564"/>
        </p:xfrm>
        <a:graphic>
          <a:graphicData uri="http://schemas.openxmlformats.org/drawingml/2006/table">
            <a:tbl>
              <a:tblPr>
                <a:tableStyleId>{BC89EF96-8CEA-46FF-86C4-4CE0E7609802}</a:tableStyleId>
              </a:tblPr>
              <a:tblGrid>
                <a:gridCol w="2544763"/>
                <a:gridCol w="4260851"/>
                <a:gridCol w="4148137"/>
              </a:tblGrid>
              <a:tr h="588963">
                <a:tc>
                  <a:txBody>
                    <a:bodyPr/>
                    <a:lstStyle/>
                    <a:p>
                      <a:pPr marL="136525" marR="0" lvl="0" indent="0" algn="l" defTabSz="914400" rtl="0" eaLnBrk="1" fontAlgn="base" latinLnBrk="0" hangingPunct="1">
                        <a:lnSpc>
                          <a:spcPct val="100000"/>
                        </a:lnSpc>
                        <a:spcBef>
                          <a:spcPts val="1025"/>
                        </a:spcBef>
                        <a:spcAft>
                          <a:spcPct val="0"/>
                        </a:spcAft>
                        <a:buClrTx/>
                        <a:buSzTx/>
                        <a:buFontTx/>
                        <a:buNone/>
                        <a:tabLst/>
                      </a:pPr>
                      <a:r>
                        <a:rPr kumimoji="0" lang="en-US" kern="1200" dirty="0" smtClean="0">
                          <a:solidFill>
                            <a:schemeClr val="tx2"/>
                          </a:solidFill>
                        </a:rPr>
                        <a:t>Particulars</a:t>
                      </a:r>
                      <a:endParaRPr kumimoji="0" lang="en-US" kern="1200" dirty="0" smtClean="0">
                        <a:solidFill>
                          <a:schemeClr val="tx2"/>
                        </a:solidFill>
                        <a:latin typeface="+mn-lt"/>
                        <a:ea typeface="+mn-ea"/>
                        <a:cs typeface="+mn-cs"/>
                      </a:endParaRPr>
                    </a:p>
                  </a:txBody>
                  <a:tcPr marL="0" marR="0" marT="130810" marB="0" horzOverflow="overflow"/>
                </a:tc>
                <a:tc>
                  <a:txBody>
                    <a:bodyPr/>
                    <a:lstStyle/>
                    <a:p>
                      <a:pPr marL="136525" marR="0" lvl="0" indent="0" algn="l" defTabSz="914400" rtl="0" eaLnBrk="1" fontAlgn="base" latinLnBrk="0" hangingPunct="1">
                        <a:lnSpc>
                          <a:spcPct val="100000"/>
                        </a:lnSpc>
                        <a:spcBef>
                          <a:spcPts val="1025"/>
                        </a:spcBef>
                        <a:spcAft>
                          <a:spcPct val="0"/>
                        </a:spcAft>
                        <a:buClrTx/>
                        <a:buSzTx/>
                        <a:buFontTx/>
                        <a:buNone/>
                        <a:tabLst/>
                      </a:pPr>
                      <a:r>
                        <a:rPr kumimoji="0" lang="en-US" kern="1200" dirty="0" smtClean="0">
                          <a:solidFill>
                            <a:schemeClr val="tx2"/>
                          </a:solidFill>
                        </a:rPr>
                        <a:t>Situation</a:t>
                      </a:r>
                      <a:endParaRPr kumimoji="0" lang="en-US" kern="1200" dirty="0" smtClean="0">
                        <a:solidFill>
                          <a:schemeClr val="tx2"/>
                        </a:solidFill>
                        <a:latin typeface="+mn-lt"/>
                        <a:ea typeface="+mn-ea"/>
                        <a:cs typeface="+mn-cs"/>
                      </a:endParaRPr>
                    </a:p>
                  </a:txBody>
                  <a:tcPr marL="0" marR="0" marT="130810" marB="0" horzOverflow="overflow"/>
                </a:tc>
                <a:tc>
                  <a:txBody>
                    <a:bodyPr/>
                    <a:lstStyle/>
                    <a:p>
                      <a:pPr marL="136525" marR="0" lvl="0" indent="0" algn="l" defTabSz="914400" rtl="0" eaLnBrk="1" fontAlgn="base" latinLnBrk="0" hangingPunct="1">
                        <a:lnSpc>
                          <a:spcPct val="100000"/>
                        </a:lnSpc>
                        <a:spcBef>
                          <a:spcPts val="1025"/>
                        </a:spcBef>
                        <a:spcAft>
                          <a:spcPct val="0"/>
                        </a:spcAft>
                        <a:buClrTx/>
                        <a:buSzTx/>
                        <a:buFontTx/>
                        <a:buNone/>
                        <a:tabLst/>
                      </a:pPr>
                      <a:r>
                        <a:rPr kumimoji="0" lang="en-US" kern="1200" smtClean="0">
                          <a:solidFill>
                            <a:schemeClr val="tx2"/>
                          </a:solidFill>
                        </a:rPr>
                        <a:t>Time limit</a:t>
                      </a:r>
                      <a:endParaRPr kumimoji="0" lang="en-US" kern="1200" smtClean="0">
                        <a:solidFill>
                          <a:schemeClr val="tx2"/>
                        </a:solidFill>
                        <a:latin typeface="+mn-lt"/>
                        <a:ea typeface="+mn-ea"/>
                        <a:cs typeface="+mn-cs"/>
                      </a:endParaRPr>
                    </a:p>
                  </a:txBody>
                  <a:tcPr marL="0" marR="0" marT="130810" marB="0" horzOverflow="overflow"/>
                </a:tc>
              </a:tr>
              <a:tr h="903288">
                <a:tc rowSpan="3">
                  <a:txBody>
                    <a:bodyPr/>
                    <a:lstStyle/>
                    <a:p>
                      <a:pPr marL="68263" marR="0" lvl="0" indent="0" algn="l" defTabSz="914400" rtl="0" eaLnBrk="1" fontAlgn="base" latinLnBrk="0" hangingPunct="1">
                        <a:lnSpc>
                          <a:spcPts val="2163"/>
                        </a:lnSpc>
                        <a:spcBef>
                          <a:spcPts val="25"/>
                        </a:spcBef>
                        <a:spcAft>
                          <a:spcPct val="0"/>
                        </a:spcAft>
                        <a:buClrTx/>
                        <a:buSzTx/>
                        <a:buFontTx/>
                        <a:buNone/>
                        <a:tabLst/>
                      </a:pPr>
                      <a:r>
                        <a:rPr kumimoji="0" lang="en-US" kern="1200" dirty="0" smtClean="0">
                          <a:solidFill>
                            <a:schemeClr val="tx2"/>
                          </a:solidFill>
                        </a:rPr>
                        <a:t>In case  of supply  of  services</a:t>
                      </a:r>
                      <a:endParaRPr kumimoji="0" lang="en-US" kern="1200" dirty="0" smtClean="0">
                        <a:solidFill>
                          <a:schemeClr val="tx2"/>
                        </a:solidFill>
                        <a:latin typeface="+mn-lt"/>
                        <a:ea typeface="+mn-ea"/>
                        <a:cs typeface="+mn-cs"/>
                      </a:endParaRPr>
                    </a:p>
                  </a:txBody>
                  <a:tcPr marL="0" marR="0" marT="3175" marB="0" horzOverflow="overflow"/>
                </a:tc>
                <a:tc>
                  <a:txBody>
                    <a:bodyPr/>
                    <a:lstStyle/>
                    <a:p>
                      <a:pPr marL="88900" marR="0" lvl="0" indent="0" algn="l" defTabSz="914400" rtl="0" eaLnBrk="1" fontAlgn="base" latinLnBrk="0" hangingPunct="1">
                        <a:lnSpc>
                          <a:spcPts val="2163"/>
                        </a:lnSpc>
                        <a:spcBef>
                          <a:spcPts val="25"/>
                        </a:spcBef>
                        <a:spcAft>
                          <a:spcPct val="0"/>
                        </a:spcAft>
                        <a:buClrTx/>
                        <a:buSzTx/>
                        <a:buFontTx/>
                        <a:buNone/>
                        <a:tabLst/>
                      </a:pPr>
                      <a:r>
                        <a:rPr kumimoji="0" lang="en-US" kern="1200" dirty="0" smtClean="0">
                          <a:solidFill>
                            <a:schemeClr val="tx2"/>
                          </a:solidFill>
                        </a:rPr>
                        <a:t>Banking company or  Financial/Non-financial  institutions</a:t>
                      </a:r>
                      <a:endParaRPr kumimoji="0" lang="en-US" kern="1200" dirty="0" smtClean="0">
                        <a:solidFill>
                          <a:schemeClr val="tx2"/>
                        </a:solidFill>
                        <a:latin typeface="+mn-lt"/>
                        <a:ea typeface="+mn-ea"/>
                        <a:cs typeface="+mn-cs"/>
                      </a:endParaRPr>
                    </a:p>
                  </a:txBody>
                  <a:tcPr marL="0" marR="0" marT="3175" marB="0" horzOverflow="overflow"/>
                </a:tc>
                <a:tc>
                  <a:txBody>
                    <a:bodyPr/>
                    <a:lstStyle/>
                    <a:p>
                      <a:pPr marL="68263" marR="0" lvl="0" indent="0" algn="l" defTabSz="914400" rtl="0" eaLnBrk="1" fontAlgn="base" latinLnBrk="0" hangingPunct="1">
                        <a:lnSpc>
                          <a:spcPts val="2163"/>
                        </a:lnSpc>
                        <a:spcBef>
                          <a:spcPts val="25"/>
                        </a:spcBef>
                        <a:spcAft>
                          <a:spcPct val="0"/>
                        </a:spcAft>
                        <a:buClrTx/>
                        <a:buSzTx/>
                        <a:buFontTx/>
                        <a:buNone/>
                        <a:tabLst/>
                      </a:pPr>
                      <a:r>
                        <a:rPr kumimoji="0" lang="en-US" kern="1200" smtClean="0">
                          <a:solidFill>
                            <a:schemeClr val="tx2"/>
                          </a:solidFill>
                        </a:rPr>
                        <a:t>Before or within 45 days  from date of supply of  service</a:t>
                      </a:r>
                      <a:endParaRPr kumimoji="0" lang="en-US" kern="1200" smtClean="0">
                        <a:solidFill>
                          <a:schemeClr val="tx2"/>
                        </a:solidFill>
                        <a:latin typeface="+mn-lt"/>
                        <a:ea typeface="+mn-ea"/>
                        <a:cs typeface="+mn-cs"/>
                      </a:endParaRPr>
                    </a:p>
                  </a:txBody>
                  <a:tcPr marL="0" marR="0" marT="3175" marB="0" horzOverflow="overflow"/>
                </a:tc>
              </a:tr>
              <a:tr h="903288">
                <a:tc vMerge="1">
                  <a:txBody>
                    <a:bodyPr/>
                    <a:lstStyle/>
                    <a:p>
                      <a:endParaRPr lang="en-IN"/>
                    </a:p>
                  </a:txBody>
                  <a:tcPr/>
                </a:tc>
                <a:tc>
                  <a:txBody>
                    <a:bodyPr/>
                    <a:lstStyle/>
                    <a:p>
                      <a:pPr marL="68263" marR="0" lvl="0" indent="0" algn="l" defTabSz="914400" rtl="0" eaLnBrk="1" fontAlgn="base" latinLnBrk="0" hangingPunct="1">
                        <a:lnSpc>
                          <a:spcPts val="2113"/>
                        </a:lnSpc>
                        <a:spcBef>
                          <a:spcPct val="0"/>
                        </a:spcBef>
                        <a:spcAft>
                          <a:spcPct val="0"/>
                        </a:spcAft>
                        <a:buClrTx/>
                        <a:buSzTx/>
                        <a:buFontTx/>
                        <a:buNone/>
                        <a:tabLst/>
                      </a:pPr>
                      <a:r>
                        <a:rPr kumimoji="0" lang="en-US" kern="1200" dirty="0" smtClean="0">
                          <a:solidFill>
                            <a:schemeClr val="tx2"/>
                          </a:solidFill>
                        </a:rPr>
                        <a:t>Other cases</a:t>
                      </a:r>
                      <a:endParaRPr kumimoji="0" lang="en-US" kern="1200" dirty="0" smtClean="0">
                        <a:solidFill>
                          <a:schemeClr val="tx2"/>
                        </a:solidFill>
                        <a:latin typeface="+mn-lt"/>
                        <a:ea typeface="+mn-ea"/>
                        <a:cs typeface="+mn-cs"/>
                      </a:endParaRPr>
                    </a:p>
                  </a:txBody>
                  <a:tcPr marL="0" marR="0" marT="0" marB="0" horzOverflow="overflow"/>
                </a:tc>
                <a:tc>
                  <a:txBody>
                    <a:bodyPr/>
                    <a:lstStyle/>
                    <a:p>
                      <a:pPr marL="68263" marR="0" lvl="0" indent="0" algn="l" defTabSz="914400" rtl="0" eaLnBrk="1" fontAlgn="base" latinLnBrk="0" hangingPunct="1">
                        <a:lnSpc>
                          <a:spcPts val="2163"/>
                        </a:lnSpc>
                        <a:spcBef>
                          <a:spcPts val="25"/>
                        </a:spcBef>
                        <a:spcAft>
                          <a:spcPct val="0"/>
                        </a:spcAft>
                        <a:buClrTx/>
                        <a:buSzTx/>
                        <a:buFontTx/>
                        <a:buNone/>
                        <a:tabLst/>
                      </a:pPr>
                      <a:r>
                        <a:rPr kumimoji="0" lang="en-US" kern="1200" dirty="0" smtClean="0">
                          <a:solidFill>
                            <a:schemeClr val="tx2"/>
                          </a:solidFill>
                        </a:rPr>
                        <a:t>Before or within 30 days  from date of supply of  service</a:t>
                      </a:r>
                      <a:endParaRPr kumimoji="0" lang="en-US" kern="1200" dirty="0" smtClean="0">
                        <a:solidFill>
                          <a:schemeClr val="tx2"/>
                        </a:solidFill>
                        <a:latin typeface="+mn-lt"/>
                        <a:ea typeface="+mn-ea"/>
                        <a:cs typeface="+mn-cs"/>
                      </a:endParaRPr>
                    </a:p>
                  </a:txBody>
                  <a:tcPr marL="0" marR="0" marT="3175" marB="0" horzOverflow="overflow"/>
                </a:tc>
              </a:tr>
              <a:tr h="2105025">
                <a:tc vMerge="1">
                  <a:txBody>
                    <a:bodyPr/>
                    <a:lstStyle/>
                    <a:p>
                      <a:endParaRPr lang="en-IN"/>
                    </a:p>
                  </a:txBody>
                  <a:tcPr/>
                </a:tc>
                <a:tc>
                  <a:txBody>
                    <a:bodyPr/>
                    <a:lstStyle/>
                    <a:p>
                      <a:pPr marL="68263" marR="0" lvl="0" indent="0" algn="l" defTabSz="914400" rtl="0" eaLnBrk="1" fontAlgn="base" latinLnBrk="0" hangingPunct="1">
                        <a:lnSpc>
                          <a:spcPts val="2163"/>
                        </a:lnSpc>
                        <a:spcBef>
                          <a:spcPts val="25"/>
                        </a:spcBef>
                        <a:spcAft>
                          <a:spcPct val="0"/>
                        </a:spcAft>
                        <a:buClrTx/>
                        <a:buSzTx/>
                        <a:buFontTx/>
                        <a:buNone/>
                        <a:tabLst/>
                      </a:pPr>
                      <a:r>
                        <a:rPr kumimoji="0" lang="en-US" kern="1200" dirty="0" smtClean="0">
                          <a:solidFill>
                            <a:schemeClr val="tx2"/>
                          </a:solidFill>
                        </a:rPr>
                        <a:t>Supply between distinct  persons in case of insurance  or banking company or  financial institution including NBFC or telecom  operator or class of supplier  as notified by government</a:t>
                      </a:r>
                      <a:endParaRPr kumimoji="0" lang="en-US" kern="1200" dirty="0" smtClean="0">
                        <a:solidFill>
                          <a:schemeClr val="tx2"/>
                        </a:solidFill>
                        <a:latin typeface="+mn-lt"/>
                        <a:ea typeface="+mn-ea"/>
                        <a:cs typeface="+mn-cs"/>
                      </a:endParaRPr>
                    </a:p>
                  </a:txBody>
                  <a:tcPr marL="0" marR="0" marT="3810" marB="0" horzOverflow="overflow"/>
                </a:tc>
                <a:tc>
                  <a:txBody>
                    <a:bodyPr/>
                    <a:lstStyle/>
                    <a:p>
                      <a:pPr marL="68263" marR="0" lvl="0" indent="0" algn="l" defTabSz="914400" rtl="0" eaLnBrk="1" fontAlgn="base" latinLnBrk="0" hangingPunct="1">
                        <a:lnSpc>
                          <a:spcPts val="2163"/>
                        </a:lnSpc>
                        <a:spcBef>
                          <a:spcPts val="25"/>
                        </a:spcBef>
                        <a:spcAft>
                          <a:spcPct val="0"/>
                        </a:spcAft>
                        <a:buClrTx/>
                        <a:buSzTx/>
                        <a:buFontTx/>
                        <a:buNone/>
                        <a:tabLst/>
                      </a:pPr>
                      <a:r>
                        <a:rPr kumimoji="0" lang="en-US" kern="1200" dirty="0" smtClean="0">
                          <a:solidFill>
                            <a:schemeClr val="tx2"/>
                          </a:solidFill>
                        </a:rPr>
                        <a:t>When such supplier records  the same in his books of  account or before the  expiry of the quarter</a:t>
                      </a:r>
                      <a:r>
                        <a:rPr kumimoji="0" lang="en-US" kern="1200" baseline="0" dirty="0" smtClean="0">
                          <a:solidFill>
                            <a:schemeClr val="tx2"/>
                          </a:solidFill>
                        </a:rPr>
                        <a:t> </a:t>
                      </a:r>
                      <a:r>
                        <a:rPr kumimoji="0" lang="en-US" kern="1200" dirty="0" smtClean="0">
                          <a:solidFill>
                            <a:schemeClr val="tx2"/>
                          </a:solidFill>
                        </a:rPr>
                        <a:t>during which the supply</a:t>
                      </a:r>
                    </a:p>
                    <a:p>
                      <a:pPr marL="68263" marR="0" lvl="0" indent="0" algn="l" defTabSz="914400" rtl="0" eaLnBrk="1" fontAlgn="base" latinLnBrk="0" hangingPunct="1">
                        <a:lnSpc>
                          <a:spcPct val="100000"/>
                        </a:lnSpc>
                        <a:spcBef>
                          <a:spcPct val="0"/>
                        </a:spcBef>
                        <a:spcAft>
                          <a:spcPct val="0"/>
                        </a:spcAft>
                        <a:buClrTx/>
                        <a:buSzTx/>
                        <a:buFontTx/>
                        <a:buNone/>
                        <a:tabLst/>
                      </a:pPr>
                      <a:r>
                        <a:rPr kumimoji="0" lang="en-US" kern="1200" dirty="0" smtClean="0">
                          <a:solidFill>
                            <a:schemeClr val="tx2"/>
                          </a:solidFill>
                        </a:rPr>
                        <a:t>was made.</a:t>
                      </a:r>
                      <a:endParaRPr kumimoji="0" lang="en-US" kern="1200" dirty="0" smtClean="0">
                        <a:solidFill>
                          <a:schemeClr val="tx2"/>
                        </a:solidFill>
                        <a:latin typeface="+mn-lt"/>
                        <a:ea typeface="+mn-ea"/>
                        <a:cs typeface="+mn-cs"/>
                      </a:endParaRPr>
                    </a:p>
                  </a:txBody>
                  <a:tcPr marL="0" marR="0" marT="3810" marB="0" horzOverflow="overflow"/>
                </a:tc>
              </a:tr>
            </a:tbl>
          </a:graphicData>
        </a:graphic>
      </p:graphicFrame>
      <p:sp>
        <p:nvSpPr>
          <p:cNvPr id="15384" name="Holder 6"/>
          <p:cNvSpPr txBox="1">
            <a:spLocks/>
          </p:cNvSpPr>
          <p:nvPr/>
        </p:nvSpPr>
        <p:spPr bwMode="auto">
          <a:xfrm>
            <a:off x="11525251" y="6429377"/>
            <a:ext cx="141288" cy="138113"/>
          </a:xfrm>
          <a:prstGeom prst="rect">
            <a:avLst/>
          </a:prstGeom>
          <a:noFill/>
          <a:ln w="9525">
            <a:noFill/>
            <a:miter lim="800000"/>
            <a:headEnd/>
            <a:tailEnd/>
          </a:ln>
        </p:spPr>
        <p:txBody>
          <a:bodyPr lIns="0" tIns="0" rIns="0" bIns="0">
            <a:spAutoFit/>
          </a:bodyPr>
          <a:lstStyle/>
          <a:p>
            <a:pPr>
              <a:spcBef>
                <a:spcPts val="13"/>
              </a:spcBef>
            </a:pPr>
            <a:fld id="{752AA16B-B4D2-4524-A268-1322BFF97A98}" type="slidenum">
              <a:rPr lang="en-US" sz="900">
                <a:solidFill>
                  <a:schemeClr val="bg1"/>
                </a:solidFill>
                <a:latin typeface="Arial MT"/>
                <a:ea typeface="Arial MT"/>
                <a:cs typeface="Arial MT"/>
              </a:rPr>
              <a:pPr>
                <a:spcBef>
                  <a:spcPts val="13"/>
                </a:spcBef>
              </a:pPr>
              <a:t>9</a:t>
            </a:fld>
            <a:endParaRPr lang="en-US" sz="900">
              <a:solidFill>
                <a:schemeClr val="bg1"/>
              </a:solidFill>
              <a:latin typeface="Arial MT"/>
              <a:ea typeface="Arial MT"/>
              <a:cs typeface="Arial MT"/>
            </a:endParaRPr>
          </a:p>
        </p:txBody>
      </p:sp>
      <p:sp>
        <p:nvSpPr>
          <p:cNvPr id="6" name="Title 7">
            <a:extLst>
              <a:ext uri="{FF2B5EF4-FFF2-40B4-BE49-F238E27FC236}"/>
            </a:extLst>
          </p:cNvPr>
          <p:cNvSpPr txBox="1">
            <a:spLocks/>
          </p:cNvSpPr>
          <p:nvPr/>
        </p:nvSpPr>
        <p:spPr>
          <a:xfrm>
            <a:off x="0" y="-24"/>
            <a:ext cx="12192000" cy="838200"/>
          </a:xfrm>
          <a:prstGeom prst="round2DiagRect">
            <a:avLst>
              <a:gd name="adj1" fmla="val 50000"/>
              <a:gd name="adj2" fmla="val 0"/>
            </a:avLst>
          </a:prstGeom>
          <a:solidFill>
            <a:schemeClr val="accent1"/>
          </a:solidFill>
          <a:ln w="9525" cap="flat" cmpd="sng" algn="ctr">
            <a:noFill/>
            <a:prstDash val="solid"/>
          </a:ln>
        </p:spPr>
        <p:style>
          <a:lnRef idx="1">
            <a:schemeClr val="accent5"/>
          </a:lnRef>
          <a:fillRef idx="2">
            <a:schemeClr val="accent5"/>
          </a:fillRef>
          <a:effectRef idx="1">
            <a:schemeClr val="accent5"/>
          </a:effectRef>
          <a:fontRef idx="minor">
            <a:schemeClr val="dk1"/>
          </a:fontRef>
        </p:style>
        <p:txBody>
          <a:bodyPr vert="horz" anchor="b">
            <a:noAutofit/>
          </a:bodyPr>
          <a:lstStyle/>
          <a:p>
            <a:pPr lvl="0" fontAlgn="auto">
              <a:spcAft>
                <a:spcPts val="0"/>
              </a:spcAft>
              <a:defRPr/>
            </a:pPr>
            <a:r>
              <a:rPr lang="en-US" sz="3200" b="1" u="sng" dirty="0">
                <a:solidFill>
                  <a:schemeClr val="bg1"/>
                </a:solidFill>
                <a:cs typeface="Trebuchet MS"/>
              </a:rPr>
              <a:t>Time </a:t>
            </a:r>
            <a:r>
              <a:rPr lang="en-US" sz="3200" b="1" u="sng" dirty="0" smtClean="0">
                <a:solidFill>
                  <a:schemeClr val="bg1"/>
                </a:solidFill>
                <a:cs typeface="Trebuchet MS"/>
              </a:rPr>
              <a:t>Limit for Issue of Invoice</a:t>
            </a:r>
            <a:endParaRPr kumimoji="0" lang="en-US" sz="3200" b="1" i="0" u="sng" strike="noStrike" kern="1200" normalizeH="0" baseline="0" noProof="0" dirty="0">
              <a:solidFill>
                <a:schemeClr val="bg1"/>
              </a:solidFill>
              <a:uLnTx/>
              <a:uFillTx/>
              <a:ea typeface="+mj-ea"/>
              <a:cs typeface="Calibri" pitchFamily="34" charset="0"/>
            </a:endParaRPr>
          </a:p>
        </p:txBody>
      </p:sp>
      <p:sp>
        <p:nvSpPr>
          <p:cNvPr id="9" name="Slide Number Placeholder 6"/>
          <p:cNvSpPr txBox="1">
            <a:spLocks/>
          </p:cNvSpPr>
          <p:nvPr/>
        </p:nvSpPr>
        <p:spPr>
          <a:xfrm>
            <a:off x="10838688" y="5734050"/>
            <a:ext cx="812800" cy="521208"/>
          </a:xfrm>
          <a:prstGeom prst="rect">
            <a:avLst/>
          </a:prstGeom>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r>
              <a:rPr lang="en-US" dirty="0" smtClean="0"/>
              <a:t>    </a:t>
            </a:r>
            <a:fld id="{89315B1E-7F0D-48A7-A5A1-3ABDF427B298}" type="slidenum">
              <a:rPr lang="en-US" smtClean="0"/>
              <a:pPr>
                <a:defRPr/>
              </a:pPr>
              <a:t>9</a:t>
            </a:fld>
            <a:endParaRPr lang="en-US" dirty="0"/>
          </a:p>
        </p:txBody>
      </p:sp>
      <p:sp>
        <p:nvSpPr>
          <p:cNvPr id="10" name="Date Placeholder 5"/>
          <p:cNvSpPr>
            <a:spLocks noGrp="1"/>
          </p:cNvSpPr>
          <p:nvPr>
            <p:ph type="dt" sz="half" idx="10"/>
          </p:nvPr>
        </p:nvSpPr>
        <p:spPr>
          <a:xfrm>
            <a:off x="609600" y="6378577"/>
            <a:ext cx="2803525" cy="276225"/>
          </a:xfrm>
        </p:spPr>
        <p:txBody>
          <a:bodyPr/>
          <a:lstStyle/>
          <a:p>
            <a:pPr>
              <a:defRPr/>
            </a:pPr>
            <a:r>
              <a:rPr lang="en-US" dirty="0" smtClean="0"/>
              <a:t>6/5/2021</a:t>
            </a:r>
            <a:endParaRPr lang="en-US" dirty="0"/>
          </a:p>
        </p:txBody>
      </p:sp>
      <p:sp>
        <p:nvSpPr>
          <p:cNvPr id="11" name="Footer Placeholder 7"/>
          <p:cNvSpPr>
            <a:spLocks noGrp="1"/>
          </p:cNvSpPr>
          <p:nvPr>
            <p:ph type="ftr" sz="quarter" idx="11"/>
          </p:nvPr>
        </p:nvSpPr>
        <p:spPr>
          <a:xfrm>
            <a:off x="4144964" y="6378577"/>
            <a:ext cx="3902075" cy="276225"/>
          </a:xfrm>
        </p:spPr>
        <p:txBody>
          <a:bodyPr/>
          <a:lstStyle/>
          <a:p>
            <a:pPr>
              <a:defRPr/>
            </a:pPr>
            <a:r>
              <a:rPr lang="en-US" dirty="0" smtClean="0"/>
              <a:t>Anand Desai &amp; Associates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Custom 1">
      <a:majorFont>
        <a:latin typeface="Calibri"/>
        <a:ea typeface=""/>
        <a:cs typeface=""/>
      </a:majorFont>
      <a:minorFont>
        <a:latin typeface="Californian FB"/>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960</TotalTime>
  <Words>4307</Words>
  <Application>Microsoft Office PowerPoint</Application>
  <PresentationFormat>Widescreen</PresentationFormat>
  <Paragraphs>705</Paragraphs>
  <Slides>41</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41</vt:i4>
      </vt:variant>
    </vt:vector>
  </HeadingPairs>
  <TitlesOfParts>
    <vt:vector size="53" baseType="lpstr">
      <vt:lpstr>Arial</vt:lpstr>
      <vt:lpstr>Arial MT</vt:lpstr>
      <vt:lpstr>Calibri</vt:lpstr>
      <vt:lpstr>Californian FB</vt:lpstr>
      <vt:lpstr>Cambria Math</vt:lpstr>
      <vt:lpstr>Times New Roman</vt:lpstr>
      <vt:lpstr>Trebuchet MS</vt:lpstr>
      <vt:lpstr>Wingdings</vt:lpstr>
      <vt:lpstr>Wingdings 2</vt:lpstr>
      <vt:lpstr>Wingdings 3</vt:lpstr>
      <vt:lpstr>Oriel</vt:lpstr>
      <vt:lpstr>Office Theme</vt:lpstr>
      <vt:lpstr>PowerPoint Presentation</vt:lpstr>
      <vt:lpstr>Concept of Supply – Sec. 7 GST Law</vt:lpstr>
      <vt:lpstr>PowerPoint Presentation</vt:lpstr>
      <vt:lpstr>Definitions</vt:lpstr>
      <vt:lpstr>Definitions</vt:lpstr>
      <vt:lpstr>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9 (3) – List of Notified Services Under RCM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PLACE OF PROVISION VERSUS PLACE OF SUPPLY</dc:title>
  <dc:creator>PAWAR</dc:creator>
  <cp:lastModifiedBy>ADMIN</cp:lastModifiedBy>
  <cp:revision>389</cp:revision>
  <dcterms:created xsi:type="dcterms:W3CDTF">2021-06-02T16:27:26Z</dcterms:created>
  <dcterms:modified xsi:type="dcterms:W3CDTF">2021-06-05T04:42:15Z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2019-10-13T00:00:00Z</vt:filetime>
  </property>
  <property fmtid="{D5CDD505-2E9C-101B-9397-08002B2CF9AE}" pid="3" name="Creator">
    <vt:lpwstr>Microsoft® PowerPoint® 2013</vt:lpwstr>
  </property>
  <property fmtid="{D5CDD505-2E9C-101B-9397-08002B2CF9AE}" pid="4" name="LastSaved">
    <vt:filetime>2021-06-02T00:00:00Z</vt:filetime>
  </property>
</Properties>
</file>