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handoutMasterIdLst>
    <p:handoutMasterId r:id="rId33"/>
  </p:handoutMasterIdLst>
  <p:sldIdLst>
    <p:sldId id="256" r:id="rId2"/>
    <p:sldId id="302" r:id="rId3"/>
    <p:sldId id="258" r:id="rId4"/>
    <p:sldId id="259" r:id="rId5"/>
    <p:sldId id="260" r:id="rId6"/>
    <p:sldId id="261" r:id="rId7"/>
    <p:sldId id="319" r:id="rId8"/>
    <p:sldId id="311" r:id="rId9"/>
    <p:sldId id="306" r:id="rId10"/>
    <p:sldId id="307" r:id="rId11"/>
    <p:sldId id="266" r:id="rId12"/>
    <p:sldId id="269" r:id="rId13"/>
    <p:sldId id="270" r:id="rId14"/>
    <p:sldId id="290" r:id="rId15"/>
    <p:sldId id="291" r:id="rId16"/>
    <p:sldId id="292" r:id="rId17"/>
    <p:sldId id="315" r:id="rId18"/>
    <p:sldId id="294" r:id="rId19"/>
    <p:sldId id="318" r:id="rId20"/>
    <p:sldId id="316" r:id="rId21"/>
    <p:sldId id="317" r:id="rId22"/>
    <p:sldId id="296" r:id="rId23"/>
    <p:sldId id="297" r:id="rId24"/>
    <p:sldId id="300" r:id="rId25"/>
    <p:sldId id="301" r:id="rId26"/>
    <p:sldId id="310" r:id="rId27"/>
    <p:sldId id="305" r:id="rId28"/>
    <p:sldId id="312" r:id="rId29"/>
    <p:sldId id="313" r:id="rId30"/>
    <p:sldId id="308" r:id="rId3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0" d="100"/>
          <a:sy n="90" d="100"/>
        </p:scale>
        <p:origin x="-72" y="21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5E488098-FB84-4DA8-B6D4-F15B59714B81}" type="datetimeFigureOut">
              <a:rPr lang="en-US" smtClean="0"/>
              <a:pPr/>
              <a:t>6/3/2021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7A23CC9-D2FC-4E1C-9506-EF96F90C073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IN"/>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C28B423-3E4C-4DF8-AD4E-BACCF8A8BFD9}" type="datetimeFigureOut">
              <a:rPr lang="en-US" smtClean="0"/>
              <a:pPr/>
              <a:t>6/3/2021</a:t>
            </a:fld>
            <a:endParaRPr lang="en-IN"/>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IN"/>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IN"/>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1F77945-C9D6-4D71-A9CB-481A3E597536}"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82181300-7F05-4A8E-B79D-5A2EC46C7B16}" type="datetime1">
              <a:rPr lang="en-US" smtClean="0"/>
              <a:pPr/>
              <a:t>6/3/2021</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1F7CCC0-6BC3-4174-968A-5A9BE00FD794}" type="datetime1">
              <a:rPr lang="en-US" smtClean="0"/>
              <a:pPr/>
              <a:t>6/3/2021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ED1A0D-D34A-40D8-804A-E56EC8D39634}" type="datetime1">
              <a:rPr lang="en-US" smtClean="0"/>
              <a:pPr/>
              <a:t>6/3/2021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66F66754-F729-498F-B58E-107AC1C0D946}" type="datetime1">
              <a:rPr lang="en-US" smtClean="0"/>
              <a:pPr/>
              <a:t>6/3/2021</a:t>
            </a:fld>
            <a:endParaRPr lang="en-US"/>
          </a:p>
        </p:txBody>
      </p:sp>
      <p:sp>
        <p:nvSpPr>
          <p:cNvPr id="9" name="Slide Number Placeholder 8"/>
          <p:cNvSpPr>
            <a:spLocks noGrp="1"/>
          </p:cNvSpPr>
          <p:nvPr>
            <p:ph type="sldNum" sz="quarter" idx="15"/>
          </p:nvPr>
        </p:nvSpPr>
        <p:spPr/>
        <p:txBody>
          <a:bodyPr rtlCol="0"/>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835901F7-6E43-4D64-8BF4-7DF4D3E157C5}" type="datetime1">
              <a:rPr lang="en-US" smtClean="0"/>
              <a:pPr/>
              <a:t>6/3/2021</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E24C21F-F3E5-4E6F-BBA0-968D434D748D}" type="datetime1">
              <a:rPr lang="en-US" smtClean="0"/>
              <a:pPr/>
              <a:t>6/3/2021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DC12D08-FAD6-4DD0-85C7-CC89EBCB045C}" type="datetime1">
              <a:rPr lang="en-US" smtClean="0"/>
              <a:pPr/>
              <a:t>6/3/2021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35F8BD46-2DCB-4E9E-B238-BD17EE39414A}" type="datetime1">
              <a:rPr lang="en-US" smtClean="0"/>
              <a:pPr/>
              <a:t>6/3/2021</a:t>
            </a:fld>
            <a:endParaRPr lang="en-US"/>
          </a:p>
        </p:txBody>
      </p:sp>
      <p:sp>
        <p:nvSpPr>
          <p:cNvPr id="7" name="Slide Number Placeholder 6"/>
          <p:cNvSpPr>
            <a:spLocks noGrp="1"/>
          </p:cNvSpPr>
          <p:nvPr>
            <p:ph type="sldNum" sz="quarter" idx="11"/>
          </p:nvPr>
        </p:nvSpPr>
        <p:spPr/>
        <p:txBody>
          <a:bodyPr rtlCol="0"/>
          <a:lstStyle/>
          <a:p>
            <a:fld id="{B6F15528-21DE-4FAA-801E-634DDDAF4B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FE5C9-5B50-4B50-89D0-A9BF05C6D932}" type="datetime1">
              <a:rPr lang="en-US" smtClean="0"/>
              <a:pPr/>
              <a:t>6/3/2021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D2E36EEB-C3D1-4B29-BA9E-803C2BCE32E4}" type="datetime1">
              <a:rPr lang="en-US" smtClean="0"/>
              <a:pPr/>
              <a:t>6/3/2021</a:t>
            </a:fld>
            <a:endParaRPr lang="en-US"/>
          </a:p>
        </p:txBody>
      </p:sp>
      <p:sp>
        <p:nvSpPr>
          <p:cNvPr id="22" name="Slide Number Placeholder 21"/>
          <p:cNvSpPr>
            <a:spLocks noGrp="1"/>
          </p:cNvSpPr>
          <p:nvPr>
            <p:ph type="sldNum" sz="quarter" idx="15"/>
          </p:nvPr>
        </p:nvSpPr>
        <p:spPr/>
        <p:txBody>
          <a:bodyPr rtlCol="0"/>
          <a:lstStyle/>
          <a:p>
            <a:fld id="{B6F15528-21DE-4FAA-801E-634DDDAF4B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5CAC8EE6-A0BB-40B5-99D1-EE43682BE452}" type="datetime1">
              <a:rPr lang="en-US" smtClean="0"/>
              <a:pPr/>
              <a:t>6/3/2021</a:t>
            </a:fld>
            <a:endParaRPr lang="en-US"/>
          </a:p>
        </p:txBody>
      </p:sp>
      <p:sp>
        <p:nvSpPr>
          <p:cNvPr id="18" name="Slide Number Placeholder 17"/>
          <p:cNvSpPr>
            <a:spLocks noGrp="1"/>
          </p:cNvSpPr>
          <p:nvPr>
            <p:ph type="sldNum" sz="quarter" idx="11"/>
          </p:nvPr>
        </p:nvSpPr>
        <p:spPr/>
        <p:txBody>
          <a:bodyPr rtlCol="0"/>
          <a:lstStyle/>
          <a:p>
            <a:fld id="{B6F15528-21DE-4FAA-801E-634DDDAF4B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48DB1FA-012E-496B-8C5B-76E68BADCD4C}" type="datetime1">
              <a:rPr lang="en-US" smtClean="0"/>
              <a:pPr/>
              <a:t>6/3/2021</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990600"/>
          </a:xfrm>
        </p:spPr>
        <p:txBody>
          <a:bodyPr>
            <a:noAutofit/>
          </a:bodyPr>
          <a:lstStyle/>
          <a:p>
            <a:r>
              <a:rPr lang="en-IN" sz="5400" dirty="0" smtClean="0"/>
              <a:t>TREASURY MANAGEMENT</a:t>
            </a:r>
            <a:endParaRPr lang="en-IN" sz="5400" dirty="0"/>
          </a:p>
        </p:txBody>
      </p:sp>
      <p:sp>
        <p:nvSpPr>
          <p:cNvPr id="3" name="Subtitle 2"/>
          <p:cNvSpPr>
            <a:spLocks noGrp="1"/>
          </p:cNvSpPr>
          <p:nvPr>
            <p:ph type="subTitle" idx="1"/>
          </p:nvPr>
        </p:nvSpPr>
        <p:spPr/>
        <p:txBody>
          <a:bodyPr>
            <a:normAutofit/>
          </a:bodyPr>
          <a:lstStyle/>
          <a:p>
            <a:r>
              <a:rPr lang="en-IN" sz="3600" dirty="0" smtClean="0"/>
              <a:t>                                                      CA </a:t>
            </a:r>
            <a:r>
              <a:rPr lang="en-IN" sz="3600" dirty="0" err="1" smtClean="0"/>
              <a:t>Shekhar</a:t>
            </a:r>
            <a:r>
              <a:rPr lang="en-IN" sz="3600" dirty="0" smtClean="0"/>
              <a:t> Desai</a:t>
            </a:r>
            <a:endParaRPr lang="en-IN"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5"/>
          <p:cNvSpPr>
            <a:spLocks noGrp="1"/>
          </p:cNvSpPr>
          <p:nvPr>
            <p:ph type="sldNum" sz="quarter" idx="12"/>
          </p:nvPr>
        </p:nvSpPr>
        <p:spPr>
          <a:xfrm>
            <a:off x="8077200" y="5791200"/>
            <a:ext cx="609600" cy="533400"/>
          </a:xfrm>
        </p:spPr>
        <p:txBody>
          <a:bodyPr/>
          <a:lstStyle/>
          <a:p>
            <a:fld id="{C4F31BAC-C61F-4FCD-A3A5-9E29125D1D78}" type="slidenum">
              <a:rPr lang="en-US" smtClean="0"/>
              <a:pPr/>
              <a:t>10</a:t>
            </a:fld>
            <a:endParaRPr lang="en-US" dirty="0" smtClean="0"/>
          </a:p>
        </p:txBody>
      </p:sp>
      <p:graphicFrame>
        <p:nvGraphicFramePr>
          <p:cNvPr id="10" name="Table 9"/>
          <p:cNvGraphicFramePr>
            <a:graphicFrameLocks noGrp="1"/>
          </p:cNvGraphicFramePr>
          <p:nvPr/>
        </p:nvGraphicFramePr>
        <p:xfrm>
          <a:off x="381001" y="228599"/>
          <a:ext cx="8229600" cy="5508250"/>
        </p:xfrm>
        <a:graphic>
          <a:graphicData uri="http://schemas.openxmlformats.org/drawingml/2006/table">
            <a:tbl>
              <a:tblPr firstRow="1" bandRow="1">
                <a:tableStyleId>{5C22544A-7EE6-4342-B048-85BDC9FD1C3A}</a:tableStyleId>
              </a:tblPr>
              <a:tblGrid>
                <a:gridCol w="2285999"/>
                <a:gridCol w="1600200"/>
                <a:gridCol w="838200"/>
                <a:gridCol w="1524000"/>
                <a:gridCol w="1981201"/>
              </a:tblGrid>
              <a:tr h="456819">
                <a:tc>
                  <a:txBody>
                    <a:bodyPr/>
                    <a:lstStyle/>
                    <a:p>
                      <a:pPr algn="just" fontAlgn="t"/>
                      <a:r>
                        <a:rPr lang="en-US" sz="1500" b="1" i="0" u="none" strike="noStrike" dirty="0">
                          <a:solidFill>
                            <a:srgbClr val="000000"/>
                          </a:solidFill>
                          <a:latin typeface="Arial"/>
                        </a:rPr>
                        <a:t>Type of Investment</a:t>
                      </a:r>
                    </a:p>
                  </a:txBody>
                  <a:tcPr marL="9525" marR="9525" marT="9525" marB="0"/>
                </a:tc>
                <a:tc>
                  <a:txBody>
                    <a:bodyPr/>
                    <a:lstStyle/>
                    <a:p>
                      <a:pPr algn="just" fontAlgn="t"/>
                      <a:r>
                        <a:rPr lang="en-US" sz="1500" b="1" i="0" u="none" strike="noStrike" dirty="0">
                          <a:solidFill>
                            <a:srgbClr val="000000"/>
                          </a:solidFill>
                          <a:latin typeface="Arial"/>
                        </a:rPr>
                        <a:t>Liquidity</a:t>
                      </a:r>
                    </a:p>
                  </a:txBody>
                  <a:tcPr marL="9525" marR="9525" marT="9525" marB="0"/>
                </a:tc>
                <a:tc>
                  <a:txBody>
                    <a:bodyPr/>
                    <a:lstStyle/>
                    <a:p>
                      <a:pPr algn="ctr" fontAlgn="t"/>
                      <a:r>
                        <a:rPr lang="en-US" sz="1500" b="1" i="0" u="none" strike="noStrike" dirty="0">
                          <a:solidFill>
                            <a:srgbClr val="000000"/>
                          </a:solidFill>
                          <a:latin typeface="Arial"/>
                        </a:rPr>
                        <a:t>Risk Weight</a:t>
                      </a:r>
                    </a:p>
                  </a:txBody>
                  <a:tcPr marL="9525" marR="9525" marT="9525" marB="0"/>
                </a:tc>
                <a:tc>
                  <a:txBody>
                    <a:bodyPr/>
                    <a:lstStyle/>
                    <a:p>
                      <a:pPr algn="just" fontAlgn="t"/>
                      <a:r>
                        <a:rPr lang="en-US" sz="1500" b="1" i="0" u="none" strike="noStrike">
                          <a:solidFill>
                            <a:srgbClr val="000000"/>
                          </a:solidFill>
                          <a:latin typeface="Arial"/>
                        </a:rPr>
                        <a:t>Risk</a:t>
                      </a:r>
                    </a:p>
                  </a:txBody>
                  <a:tcPr marL="9525" marR="9525" marT="9525" marB="0"/>
                </a:tc>
                <a:tc>
                  <a:txBody>
                    <a:bodyPr/>
                    <a:lstStyle/>
                    <a:p>
                      <a:pPr algn="just" fontAlgn="t"/>
                      <a:r>
                        <a:rPr lang="en-US" sz="1500" b="1" i="0" u="none" strike="noStrike">
                          <a:solidFill>
                            <a:srgbClr val="000000"/>
                          </a:solidFill>
                          <a:latin typeface="Arial"/>
                        </a:rPr>
                        <a:t>Current Return</a:t>
                      </a:r>
                    </a:p>
                  </a:txBody>
                  <a:tcPr marL="9525" marR="9525" marT="9525" marB="0"/>
                </a:tc>
              </a:tr>
              <a:tr h="1575559">
                <a:tc>
                  <a:txBody>
                    <a:bodyPr/>
                    <a:lstStyle/>
                    <a:p>
                      <a:pPr algn="l" fontAlgn="t"/>
                      <a:r>
                        <a:rPr lang="en-US" sz="1500" b="0" i="0" u="none" strike="noStrike" dirty="0">
                          <a:solidFill>
                            <a:srgbClr val="000000"/>
                          </a:solidFill>
                          <a:latin typeface="Arial"/>
                        </a:rPr>
                        <a:t>CDs, CPs, debentures and bonds ("A" or equivalent and higher rated Commercial Papers (CPs), debentures and </a:t>
                      </a:r>
                      <a:r>
                        <a:rPr lang="en-US" sz="1500" b="0" i="0" u="none" strike="noStrike" dirty="0" smtClean="0">
                          <a:solidFill>
                            <a:srgbClr val="000000"/>
                          </a:solidFill>
                          <a:latin typeface="Arial"/>
                        </a:rPr>
                        <a:t>bonds) </a:t>
                      </a:r>
                      <a:endParaRPr lang="en-US" sz="1500" b="0" i="0" u="none" strike="noStrike" dirty="0">
                        <a:solidFill>
                          <a:srgbClr val="000000"/>
                        </a:solidFill>
                        <a:latin typeface="Arial"/>
                      </a:endParaRPr>
                    </a:p>
                  </a:txBody>
                  <a:tcPr marL="9525" marR="9525" marT="9525" marB="0"/>
                </a:tc>
                <a:tc>
                  <a:txBody>
                    <a:bodyPr/>
                    <a:lstStyle/>
                    <a:p>
                      <a:pPr algn="l" fontAlgn="t"/>
                      <a:r>
                        <a:rPr lang="en-US" sz="1500" b="0" i="0" u="none" strike="noStrike" dirty="0">
                          <a:solidFill>
                            <a:srgbClr val="000000"/>
                          </a:solidFill>
                          <a:latin typeface="Arial"/>
                        </a:rPr>
                        <a:t>Very difficult to liquidate and can't pledge to raise the funds as repo facility not available to Non-SLR  bonds.</a:t>
                      </a:r>
                    </a:p>
                  </a:txBody>
                  <a:tcPr marL="9525" marR="9525" marT="9525" marB="0"/>
                </a:tc>
                <a:tc>
                  <a:txBody>
                    <a:bodyPr/>
                    <a:lstStyle/>
                    <a:p>
                      <a:pPr algn="ctr" fontAlgn="t"/>
                      <a:r>
                        <a:rPr lang="en-US" sz="1500" b="0" i="0" u="none" strike="noStrike" dirty="0">
                          <a:solidFill>
                            <a:srgbClr val="000000"/>
                          </a:solidFill>
                          <a:latin typeface="Arial"/>
                        </a:rPr>
                        <a:t>102.5</a:t>
                      </a:r>
                    </a:p>
                  </a:txBody>
                  <a:tcPr marL="9525" marR="9525" marT="9525" marB="0"/>
                </a:tc>
                <a:tc>
                  <a:txBody>
                    <a:bodyPr/>
                    <a:lstStyle/>
                    <a:p>
                      <a:pPr algn="just" fontAlgn="t"/>
                      <a:r>
                        <a:rPr lang="en-US" sz="1500" b="0" i="0" u="none" strike="noStrike" dirty="0">
                          <a:solidFill>
                            <a:srgbClr val="000000"/>
                          </a:solidFill>
                          <a:latin typeface="Arial"/>
                        </a:rPr>
                        <a:t>It carries both market interest risk , liquidity risk as well as credit risk </a:t>
                      </a:r>
                    </a:p>
                  </a:txBody>
                  <a:tcPr marL="9525" marR="9525" marT="9525" marB="0"/>
                </a:tc>
                <a:tc>
                  <a:txBody>
                    <a:bodyPr/>
                    <a:lstStyle/>
                    <a:p>
                      <a:pPr algn="just" fontAlgn="t"/>
                      <a:r>
                        <a:rPr lang="en-US" sz="1500" b="0" i="0" u="none" strike="noStrike" dirty="0" smtClean="0">
                          <a:solidFill>
                            <a:srgbClr val="000000"/>
                          </a:solidFill>
                          <a:latin typeface="Arial"/>
                        </a:rPr>
                        <a:t>6</a:t>
                      </a:r>
                      <a:r>
                        <a:rPr lang="en-US" sz="1500" b="0" i="0" u="none" strike="noStrike" smtClean="0">
                          <a:solidFill>
                            <a:srgbClr val="000000"/>
                          </a:solidFill>
                          <a:latin typeface="Arial"/>
                        </a:rPr>
                        <a:t>%+</a:t>
                      </a:r>
                      <a:endParaRPr lang="en-US" sz="1500" b="0" i="0" u="none" strike="noStrike" dirty="0">
                        <a:solidFill>
                          <a:srgbClr val="000000"/>
                        </a:solidFill>
                        <a:latin typeface="Arial"/>
                      </a:endParaRPr>
                    </a:p>
                  </a:txBody>
                  <a:tcPr marL="9525" marR="9525" marT="9525" marB="0"/>
                </a:tc>
              </a:tr>
              <a:tr h="233071">
                <a:tc>
                  <a:txBody>
                    <a:bodyPr/>
                    <a:lstStyle/>
                    <a:p>
                      <a:pPr algn="just" fontAlgn="t"/>
                      <a:r>
                        <a:rPr lang="en-US" sz="1500" b="1" i="0" u="none" strike="noStrike">
                          <a:solidFill>
                            <a:srgbClr val="000000"/>
                          </a:solidFill>
                          <a:latin typeface="Arial"/>
                        </a:rPr>
                        <a:t>SLR</a:t>
                      </a:r>
                    </a:p>
                  </a:txBody>
                  <a:tcPr marL="9525" marR="9525" marT="9525" marB="0"/>
                </a:tc>
                <a:tc>
                  <a:txBody>
                    <a:bodyPr/>
                    <a:lstStyle/>
                    <a:p>
                      <a:pPr algn="just" fontAlgn="t"/>
                      <a:r>
                        <a:rPr lang="en-US" sz="1500" b="0" i="0" u="none" strike="noStrike" dirty="0">
                          <a:solidFill>
                            <a:srgbClr val="000000"/>
                          </a:solidFill>
                          <a:latin typeface="Arial"/>
                        </a:rPr>
                        <a:t> </a:t>
                      </a:r>
                    </a:p>
                  </a:txBody>
                  <a:tcPr marL="9525" marR="9525" marT="9525" marB="0"/>
                </a:tc>
                <a:tc>
                  <a:txBody>
                    <a:bodyPr/>
                    <a:lstStyle/>
                    <a:p>
                      <a:pPr algn="ctr" fontAlgn="t"/>
                      <a:r>
                        <a:rPr lang="en-US" sz="1500" b="0" i="0" u="none" strike="noStrike" dirty="0">
                          <a:solidFill>
                            <a:srgbClr val="000000"/>
                          </a:solidFill>
                          <a:latin typeface="Arial"/>
                        </a:rPr>
                        <a:t> </a:t>
                      </a:r>
                    </a:p>
                  </a:txBody>
                  <a:tcPr marL="9525" marR="9525" marT="9525" marB="0"/>
                </a:tc>
                <a:tc>
                  <a:txBody>
                    <a:bodyPr/>
                    <a:lstStyle/>
                    <a:p>
                      <a:pPr algn="just" fontAlgn="t"/>
                      <a:r>
                        <a:rPr lang="en-US" sz="1500" b="0" i="0" u="none" strike="noStrike" dirty="0">
                          <a:solidFill>
                            <a:srgbClr val="000000"/>
                          </a:solidFill>
                          <a:latin typeface="Arial"/>
                        </a:rPr>
                        <a:t> </a:t>
                      </a:r>
                    </a:p>
                  </a:txBody>
                  <a:tcPr marL="9525" marR="9525" marT="9525" marB="0"/>
                </a:tc>
                <a:tc>
                  <a:txBody>
                    <a:bodyPr/>
                    <a:lstStyle/>
                    <a:p>
                      <a:pPr algn="just" fontAlgn="t"/>
                      <a:r>
                        <a:rPr lang="en-US" sz="1500" b="0" i="0" u="none" strike="noStrike">
                          <a:solidFill>
                            <a:srgbClr val="000000"/>
                          </a:solidFill>
                          <a:latin typeface="Arial"/>
                        </a:rPr>
                        <a:t> </a:t>
                      </a:r>
                    </a:p>
                  </a:txBody>
                  <a:tcPr marL="9525" marR="9525" marT="9525" marB="0"/>
                </a:tc>
              </a:tr>
              <a:tr h="1128063">
                <a:tc>
                  <a:txBody>
                    <a:bodyPr/>
                    <a:lstStyle/>
                    <a:p>
                      <a:pPr algn="just" fontAlgn="t"/>
                      <a:r>
                        <a:rPr lang="en-US" sz="1500" b="0" i="0" u="none" strike="noStrike" dirty="0">
                          <a:solidFill>
                            <a:srgbClr val="000000"/>
                          </a:solidFill>
                          <a:latin typeface="Arial"/>
                        </a:rPr>
                        <a:t>T-bills (RBI issues T-bills for 91 days, 182days and </a:t>
                      </a:r>
                      <a:r>
                        <a:rPr lang="en-US" sz="1500" b="0" i="0" u="none" strike="noStrike" dirty="0" smtClean="0">
                          <a:solidFill>
                            <a:srgbClr val="000000"/>
                          </a:solidFill>
                          <a:latin typeface="Arial"/>
                        </a:rPr>
                        <a:t>364days </a:t>
                      </a:r>
                      <a:r>
                        <a:rPr lang="en-US" sz="1500" b="0" i="0" u="none" strike="noStrike" dirty="0">
                          <a:solidFill>
                            <a:srgbClr val="000000"/>
                          </a:solidFill>
                          <a:latin typeface="Arial"/>
                        </a:rPr>
                        <a:t>on every </a:t>
                      </a:r>
                      <a:r>
                        <a:rPr lang="en-US" sz="1500" b="0" i="0" u="none" strike="noStrike" dirty="0" err="1" smtClean="0">
                          <a:solidFill>
                            <a:srgbClr val="000000"/>
                          </a:solidFill>
                          <a:latin typeface="Arial"/>
                        </a:rPr>
                        <a:t>Wedn</a:t>
                      </a:r>
                      <a:r>
                        <a:rPr lang="en-US" sz="1500" b="0" i="0" u="none" strike="noStrike" dirty="0" smtClean="0">
                          <a:solidFill>
                            <a:srgbClr val="000000"/>
                          </a:solidFill>
                          <a:latin typeface="Arial"/>
                        </a:rPr>
                        <a:t> </a:t>
                      </a:r>
                      <a:r>
                        <a:rPr lang="en-US" sz="1500" b="0" i="0" u="none" strike="noStrike" dirty="0">
                          <a:solidFill>
                            <a:srgbClr val="000000"/>
                          </a:solidFill>
                          <a:latin typeface="Arial"/>
                        </a:rPr>
                        <a:t>which are traded in secondary market)</a:t>
                      </a:r>
                    </a:p>
                  </a:txBody>
                  <a:tcPr marL="9525" marR="9525" marT="9525" marB="0"/>
                </a:tc>
                <a:tc>
                  <a:txBody>
                    <a:bodyPr/>
                    <a:lstStyle/>
                    <a:p>
                      <a:pPr algn="just" fontAlgn="t"/>
                      <a:r>
                        <a:rPr lang="en-US" sz="1500" b="0" i="0" u="none" strike="noStrike">
                          <a:solidFill>
                            <a:srgbClr val="000000"/>
                          </a:solidFill>
                          <a:latin typeface="Arial"/>
                        </a:rPr>
                        <a:t>Very liquid, Eligible for TREP borrowing</a:t>
                      </a:r>
                    </a:p>
                  </a:txBody>
                  <a:tcPr marL="9525" marR="9525" marT="9525" marB="0"/>
                </a:tc>
                <a:tc>
                  <a:txBody>
                    <a:bodyPr/>
                    <a:lstStyle/>
                    <a:p>
                      <a:pPr algn="ctr" fontAlgn="t"/>
                      <a:r>
                        <a:rPr lang="en-US" sz="1500" b="0" i="0" u="none" strike="noStrike" dirty="0">
                          <a:solidFill>
                            <a:srgbClr val="000000"/>
                          </a:solidFill>
                          <a:latin typeface="Arial"/>
                        </a:rPr>
                        <a:t>2.5</a:t>
                      </a:r>
                    </a:p>
                  </a:txBody>
                  <a:tcPr marL="9525" marR="9525" marT="9525" marB="0"/>
                </a:tc>
                <a:tc>
                  <a:txBody>
                    <a:bodyPr/>
                    <a:lstStyle/>
                    <a:p>
                      <a:pPr algn="just" fontAlgn="t"/>
                      <a:r>
                        <a:rPr lang="en-US" sz="1500" b="0" i="0" u="none" strike="noStrike" dirty="0">
                          <a:solidFill>
                            <a:srgbClr val="000000"/>
                          </a:solidFill>
                          <a:latin typeface="Arial"/>
                        </a:rPr>
                        <a:t>Carries very low risk of market interest rate risk.</a:t>
                      </a:r>
                    </a:p>
                  </a:txBody>
                  <a:tcPr marL="9525" marR="9525" marT="9525" marB="0"/>
                </a:tc>
                <a:tc>
                  <a:txBody>
                    <a:bodyPr/>
                    <a:lstStyle/>
                    <a:p>
                      <a:pPr algn="just" fontAlgn="t"/>
                      <a:r>
                        <a:rPr lang="en-US" sz="1500" b="0" i="0" u="none" strike="noStrike" dirty="0">
                          <a:solidFill>
                            <a:srgbClr val="000000"/>
                          </a:solidFill>
                          <a:latin typeface="Arial"/>
                        </a:rPr>
                        <a:t>Currently it is traded </a:t>
                      </a:r>
                      <a:r>
                        <a:rPr lang="en-US" sz="1500" b="0" i="0" u="none" strike="noStrike" dirty="0" smtClean="0">
                          <a:solidFill>
                            <a:srgbClr val="000000"/>
                          </a:solidFill>
                          <a:latin typeface="Arial"/>
                        </a:rPr>
                        <a:t>between3.30</a:t>
                      </a:r>
                      <a:r>
                        <a:rPr lang="en-US" sz="1500" b="0" i="0" u="none" strike="noStrike" dirty="0">
                          <a:solidFill>
                            <a:srgbClr val="000000"/>
                          </a:solidFill>
                          <a:latin typeface="Arial"/>
                        </a:rPr>
                        <a:t>% to </a:t>
                      </a:r>
                      <a:r>
                        <a:rPr lang="en-US" sz="1500" b="0" i="0" u="none" strike="noStrike" dirty="0" smtClean="0">
                          <a:solidFill>
                            <a:srgbClr val="000000"/>
                          </a:solidFill>
                          <a:latin typeface="Arial"/>
                        </a:rPr>
                        <a:t>3.50</a:t>
                      </a:r>
                      <a:r>
                        <a:rPr lang="en-US" sz="1500" b="0" i="0" u="none" strike="noStrike" dirty="0">
                          <a:solidFill>
                            <a:srgbClr val="000000"/>
                          </a:solidFill>
                          <a:latin typeface="Arial"/>
                        </a:rPr>
                        <a:t>%.  </a:t>
                      </a:r>
                    </a:p>
                  </a:txBody>
                  <a:tcPr marL="9525" marR="9525" marT="9525" marB="0"/>
                </a:tc>
              </a:tr>
              <a:tr h="1128063">
                <a:tc>
                  <a:txBody>
                    <a:bodyPr/>
                    <a:lstStyle/>
                    <a:p>
                      <a:pPr algn="just" fontAlgn="t"/>
                      <a:r>
                        <a:rPr lang="en-US" sz="1500" b="0" i="0" u="none" strike="noStrike">
                          <a:solidFill>
                            <a:srgbClr val="000000"/>
                          </a:solidFill>
                          <a:latin typeface="Arial"/>
                        </a:rPr>
                        <a:t>State Govt. Securities (As there is deficit financing every state Govt raises funds through issuing securities. )</a:t>
                      </a:r>
                    </a:p>
                  </a:txBody>
                  <a:tcPr marL="9525" marR="9525" marT="9525" marB="0"/>
                </a:tc>
                <a:tc>
                  <a:txBody>
                    <a:bodyPr/>
                    <a:lstStyle/>
                    <a:p>
                      <a:pPr algn="just" fontAlgn="t"/>
                      <a:r>
                        <a:rPr lang="en-US" sz="1500" b="0" i="0" u="none" strike="noStrike">
                          <a:solidFill>
                            <a:srgbClr val="000000"/>
                          </a:solidFill>
                          <a:latin typeface="Arial"/>
                        </a:rPr>
                        <a:t>liquidity is not available. Not eligible for TREP borrowing</a:t>
                      </a:r>
                    </a:p>
                  </a:txBody>
                  <a:tcPr marL="9525" marR="9525" marT="9525" marB="0"/>
                </a:tc>
                <a:tc>
                  <a:txBody>
                    <a:bodyPr/>
                    <a:lstStyle/>
                    <a:p>
                      <a:pPr algn="ctr" fontAlgn="t"/>
                      <a:r>
                        <a:rPr lang="en-US" sz="1500" b="0" i="0" u="none" strike="noStrike" dirty="0">
                          <a:solidFill>
                            <a:srgbClr val="000000"/>
                          </a:solidFill>
                          <a:latin typeface="Arial"/>
                        </a:rPr>
                        <a:t>2.5</a:t>
                      </a:r>
                    </a:p>
                  </a:txBody>
                  <a:tcPr marL="9525" marR="9525" marT="9525" marB="0"/>
                </a:tc>
                <a:tc>
                  <a:txBody>
                    <a:bodyPr/>
                    <a:lstStyle/>
                    <a:p>
                      <a:pPr algn="just" fontAlgn="t"/>
                      <a:r>
                        <a:rPr lang="en-US" sz="1500" b="0" i="0" u="none" strike="noStrike" dirty="0">
                          <a:solidFill>
                            <a:srgbClr val="000000"/>
                          </a:solidFill>
                          <a:latin typeface="Arial"/>
                        </a:rPr>
                        <a:t>Market interest rate risk &amp; Liquidity Risk </a:t>
                      </a:r>
                    </a:p>
                  </a:txBody>
                  <a:tcPr marL="9525" marR="9525" marT="9525" marB="0"/>
                </a:tc>
                <a:tc>
                  <a:txBody>
                    <a:bodyPr/>
                    <a:lstStyle/>
                    <a:p>
                      <a:pPr algn="just" fontAlgn="t"/>
                      <a:r>
                        <a:rPr lang="en-US" sz="1500" b="0" i="0" u="none" strike="noStrike" dirty="0">
                          <a:solidFill>
                            <a:srgbClr val="000000"/>
                          </a:solidFill>
                          <a:latin typeface="Arial"/>
                        </a:rPr>
                        <a:t> Normally </a:t>
                      </a:r>
                      <a:r>
                        <a:rPr lang="en-US" sz="1500" b="0" i="0" u="none" strike="noStrike" dirty="0" smtClean="0">
                          <a:solidFill>
                            <a:srgbClr val="000000"/>
                          </a:solidFill>
                          <a:latin typeface="Arial"/>
                        </a:rPr>
                        <a:t>50bps to 75 bps higher </a:t>
                      </a:r>
                      <a:r>
                        <a:rPr lang="en-US" sz="1500" b="0" i="0" u="none" strike="noStrike" dirty="0">
                          <a:solidFill>
                            <a:srgbClr val="000000"/>
                          </a:solidFill>
                          <a:latin typeface="Arial"/>
                        </a:rPr>
                        <a:t>yield than central </a:t>
                      </a:r>
                      <a:r>
                        <a:rPr lang="en-US" sz="1500" b="0" i="0" u="none" strike="noStrike" dirty="0" err="1">
                          <a:solidFill>
                            <a:srgbClr val="000000"/>
                          </a:solidFill>
                          <a:latin typeface="Arial"/>
                        </a:rPr>
                        <a:t>Govt</a:t>
                      </a:r>
                      <a:r>
                        <a:rPr lang="en-US" sz="1500" b="0" i="0" u="none" strike="noStrike" dirty="0">
                          <a:solidFill>
                            <a:srgbClr val="000000"/>
                          </a:solidFill>
                          <a:latin typeface="Arial"/>
                        </a:rPr>
                        <a:t> security. Currently </a:t>
                      </a:r>
                      <a:r>
                        <a:rPr lang="en-US" sz="1500" b="0" i="0" u="none" strike="noStrike" dirty="0" smtClean="0">
                          <a:solidFill>
                            <a:srgbClr val="000000"/>
                          </a:solidFill>
                          <a:latin typeface="Arial"/>
                        </a:rPr>
                        <a:t>6.50-6.80%  </a:t>
                      </a:r>
                      <a:endParaRPr lang="en-US" sz="1500" b="0" i="0" u="none" strike="noStrike" dirty="0">
                        <a:solidFill>
                          <a:srgbClr val="000000"/>
                        </a:solidFill>
                        <a:latin typeface="Arial"/>
                      </a:endParaRPr>
                    </a:p>
                  </a:txBody>
                  <a:tcPr marL="9525" marR="9525" marT="9525" marB="0"/>
                </a:tc>
              </a:tr>
              <a:tr h="888625">
                <a:tc>
                  <a:txBody>
                    <a:bodyPr/>
                    <a:lstStyle/>
                    <a:p>
                      <a:pPr algn="just" fontAlgn="t"/>
                      <a:r>
                        <a:rPr lang="en-US" sz="1500" b="0" i="0" u="none" strike="noStrike" dirty="0">
                          <a:solidFill>
                            <a:srgbClr val="000000"/>
                          </a:solidFill>
                          <a:latin typeface="Arial"/>
                        </a:rPr>
                        <a:t>Central Govt. Securities</a:t>
                      </a:r>
                    </a:p>
                  </a:txBody>
                  <a:tcPr marL="9525" marR="9525" marT="9525" marB="0"/>
                </a:tc>
                <a:tc>
                  <a:txBody>
                    <a:bodyPr/>
                    <a:lstStyle/>
                    <a:p>
                      <a:pPr algn="just" fontAlgn="t"/>
                      <a:r>
                        <a:rPr lang="en-US" sz="1500" b="0" i="0" u="none" strike="noStrike" dirty="0">
                          <a:solidFill>
                            <a:srgbClr val="000000"/>
                          </a:solidFill>
                          <a:latin typeface="Arial"/>
                        </a:rPr>
                        <a:t>Very liquid, Eligible for TREP borrowing</a:t>
                      </a:r>
                    </a:p>
                  </a:txBody>
                  <a:tcPr marL="9525" marR="9525" marT="9525" marB="0"/>
                </a:tc>
                <a:tc>
                  <a:txBody>
                    <a:bodyPr/>
                    <a:lstStyle/>
                    <a:p>
                      <a:pPr algn="ctr" fontAlgn="t"/>
                      <a:r>
                        <a:rPr lang="en-US" sz="1500" b="0" i="0" u="none" strike="noStrike" dirty="0">
                          <a:solidFill>
                            <a:srgbClr val="000000"/>
                          </a:solidFill>
                          <a:latin typeface="Arial"/>
                        </a:rPr>
                        <a:t>2.5</a:t>
                      </a:r>
                    </a:p>
                  </a:txBody>
                  <a:tcPr marL="9525" marR="9525" marT="9525" marB="0"/>
                </a:tc>
                <a:tc>
                  <a:txBody>
                    <a:bodyPr/>
                    <a:lstStyle/>
                    <a:p>
                      <a:pPr algn="just" fontAlgn="t"/>
                      <a:r>
                        <a:rPr lang="en-US" sz="1500" b="0" i="0" u="none" strike="noStrike" dirty="0">
                          <a:solidFill>
                            <a:srgbClr val="000000"/>
                          </a:solidFill>
                          <a:latin typeface="Arial"/>
                        </a:rPr>
                        <a:t>market interest rate risk.</a:t>
                      </a:r>
                    </a:p>
                  </a:txBody>
                  <a:tcPr marL="9525" marR="9525" marT="9525" marB="0"/>
                </a:tc>
                <a:tc>
                  <a:txBody>
                    <a:bodyPr/>
                    <a:lstStyle/>
                    <a:p>
                      <a:pPr algn="just" fontAlgn="t"/>
                      <a:r>
                        <a:rPr lang="en-US" sz="1500" b="0" i="0" u="none" strike="noStrike" dirty="0">
                          <a:solidFill>
                            <a:srgbClr val="000000"/>
                          </a:solidFill>
                          <a:latin typeface="Arial"/>
                        </a:rPr>
                        <a:t> Currently ten year benchmark is trading around </a:t>
                      </a:r>
                      <a:r>
                        <a:rPr lang="en-US" sz="1500" b="0" i="0" u="none" strike="noStrike" dirty="0" smtClean="0">
                          <a:solidFill>
                            <a:srgbClr val="000000"/>
                          </a:solidFill>
                          <a:latin typeface="Arial"/>
                        </a:rPr>
                        <a:t>6.00% </a:t>
                      </a:r>
                      <a:endParaRPr lang="en-US" sz="1500" b="0" i="0" u="none" strike="noStrike" dirty="0">
                        <a:solidFill>
                          <a:srgbClr val="000000"/>
                        </a:solidFill>
                        <a:latin typeface="Arial"/>
                      </a:endParaRPr>
                    </a:p>
                  </a:txBody>
                  <a:tcPr marL="9525" marR="9525" marT="9525" marB="0"/>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a:xfrm>
            <a:off x="398463" y="0"/>
            <a:ext cx="8212137" cy="914400"/>
          </a:xfrm>
        </p:spPr>
        <p:txBody>
          <a:bodyPr/>
          <a:lstStyle/>
          <a:p>
            <a:pPr algn="ctr" fontAlgn="auto">
              <a:spcAft>
                <a:spcPts val="0"/>
              </a:spcAft>
              <a:defRPr/>
            </a:pPr>
            <a:r>
              <a:rPr lang="en-US" sz="3400" dirty="0"/>
              <a:t>Government Securities Market</a:t>
            </a:r>
          </a:p>
        </p:txBody>
      </p:sp>
      <p:sp>
        <p:nvSpPr>
          <p:cNvPr id="19459" name="Rectangle 3"/>
          <p:cNvSpPr>
            <a:spLocks noGrp="1" noChangeArrowheads="1"/>
          </p:cNvSpPr>
          <p:nvPr>
            <p:ph sz="quarter" idx="1"/>
          </p:nvPr>
        </p:nvSpPr>
        <p:spPr>
          <a:xfrm>
            <a:off x="492125" y="1219200"/>
            <a:ext cx="8089900" cy="5257800"/>
          </a:xfrm>
        </p:spPr>
        <p:txBody>
          <a:bodyPr>
            <a:normAutofit/>
          </a:bodyPr>
          <a:lstStyle/>
          <a:p>
            <a:pPr>
              <a:lnSpc>
                <a:spcPct val="200000"/>
              </a:lnSpc>
              <a:spcAft>
                <a:spcPct val="20000"/>
              </a:spcAft>
              <a:buClr>
                <a:srgbClr val="EE3502"/>
              </a:buClr>
              <a:buFont typeface="Webdings" pitchFamily="18" charset="2"/>
              <a:buChar char="&lt;"/>
            </a:pPr>
            <a:r>
              <a:rPr lang="en-US" dirty="0" smtClean="0"/>
              <a:t>What are Government Securities?</a:t>
            </a:r>
          </a:p>
          <a:p>
            <a:pPr lvl="1">
              <a:lnSpc>
                <a:spcPct val="210000"/>
              </a:lnSpc>
              <a:spcAft>
                <a:spcPct val="20000"/>
              </a:spcAft>
            </a:pPr>
            <a:r>
              <a:rPr lang="en-US" sz="2200" dirty="0" smtClean="0"/>
              <a:t>Bonds issued by the Government of India</a:t>
            </a:r>
          </a:p>
          <a:p>
            <a:pPr>
              <a:lnSpc>
                <a:spcPct val="260000"/>
              </a:lnSpc>
              <a:spcAft>
                <a:spcPct val="20000"/>
              </a:spcAft>
              <a:buClr>
                <a:srgbClr val="EE3502"/>
              </a:buClr>
              <a:buFont typeface="Webdings" pitchFamily="18" charset="2"/>
              <a:buChar char="&lt;"/>
            </a:pPr>
            <a:r>
              <a:rPr lang="en-US" dirty="0" smtClean="0"/>
              <a:t>Why does the Government issue Securities?</a:t>
            </a:r>
          </a:p>
          <a:p>
            <a:pPr lvl="1">
              <a:lnSpc>
                <a:spcPct val="200000"/>
              </a:lnSpc>
              <a:spcAft>
                <a:spcPct val="20000"/>
              </a:spcAft>
            </a:pPr>
            <a:r>
              <a:rPr lang="en-US" sz="2200" dirty="0" smtClean="0"/>
              <a:t>To finance the expenditure of the Government</a:t>
            </a:r>
          </a:p>
          <a:p>
            <a:pPr lvl="1">
              <a:lnSpc>
                <a:spcPct val="200000"/>
              </a:lnSpc>
              <a:spcAft>
                <a:spcPct val="20000"/>
              </a:spcAft>
            </a:pPr>
            <a:r>
              <a:rPr lang="en-US" sz="2400" dirty="0" smtClean="0"/>
              <a:t>To bridge the fiscal deficit gap</a:t>
            </a:r>
          </a:p>
          <a:p>
            <a:pPr lvl="1">
              <a:lnSpc>
                <a:spcPct val="260000"/>
              </a:lnSpc>
              <a:spcAft>
                <a:spcPct val="20000"/>
              </a:spcAft>
            </a:pPr>
            <a:endParaRPr lang="en-US" sz="2200" dirty="0" smtClean="0"/>
          </a:p>
          <a:p>
            <a:pPr lvl="1">
              <a:lnSpc>
                <a:spcPct val="260000"/>
              </a:lnSpc>
              <a:spcAft>
                <a:spcPct val="20000"/>
              </a:spcAft>
            </a:pPr>
            <a:endParaRPr lang="en-US" sz="2200" dirty="0" smtClean="0"/>
          </a:p>
        </p:txBody>
      </p:sp>
      <p:sp>
        <p:nvSpPr>
          <p:cNvPr id="19460"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C97C32C3-9E21-421E-BE8D-44B22D873DE0}" type="slidenum">
              <a:rPr lang="en-US"/>
              <a:pPr/>
              <a:t>11</a:t>
            </a:fld>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p:txBody>
          <a:bodyPr/>
          <a:lstStyle/>
          <a:p>
            <a:pPr algn="ctr" fontAlgn="auto">
              <a:spcAft>
                <a:spcPts val="0"/>
              </a:spcAft>
              <a:defRPr/>
            </a:pPr>
            <a:r>
              <a:rPr lang="en-US" sz="3400" dirty="0"/>
              <a:t>Dated Government Securities (G-</a:t>
            </a:r>
            <a:r>
              <a:rPr lang="en-US" sz="3400" dirty="0" err="1"/>
              <a:t>secs</a:t>
            </a:r>
            <a:r>
              <a:rPr lang="en-US" sz="3400" dirty="0"/>
              <a:t>)</a:t>
            </a:r>
          </a:p>
        </p:txBody>
      </p:sp>
      <p:sp>
        <p:nvSpPr>
          <p:cNvPr id="20483" name="Rectangle 3"/>
          <p:cNvSpPr>
            <a:spLocks noGrp="1" noChangeArrowheads="1"/>
          </p:cNvSpPr>
          <p:nvPr>
            <p:ph sz="quarter" idx="1"/>
          </p:nvPr>
        </p:nvSpPr>
        <p:spPr/>
        <p:txBody>
          <a:bodyPr>
            <a:normAutofit fontScale="92500"/>
          </a:bodyPr>
          <a:lstStyle/>
          <a:p>
            <a:pPr>
              <a:lnSpc>
                <a:spcPct val="160000"/>
              </a:lnSpc>
              <a:buClr>
                <a:srgbClr val="EE3502"/>
              </a:buClr>
              <a:buFont typeface="Webdings" pitchFamily="18" charset="2"/>
              <a:buChar char="&lt;"/>
            </a:pPr>
            <a:r>
              <a:rPr lang="en-US" dirty="0" smtClean="0"/>
              <a:t>What are Dated Government Securities (G-</a:t>
            </a:r>
            <a:r>
              <a:rPr lang="en-US" dirty="0" err="1" smtClean="0"/>
              <a:t>secs</a:t>
            </a:r>
            <a:r>
              <a:rPr lang="en-US" dirty="0" smtClean="0"/>
              <a:t>)?</a:t>
            </a:r>
          </a:p>
          <a:p>
            <a:pPr lvl="1">
              <a:lnSpc>
                <a:spcPct val="160000"/>
              </a:lnSpc>
            </a:pPr>
            <a:r>
              <a:rPr lang="en-US" sz="2200" dirty="0" smtClean="0"/>
              <a:t>Issued through auction and private placement by the RBI on behalf of the Government of India</a:t>
            </a:r>
          </a:p>
          <a:p>
            <a:pPr lvl="1">
              <a:lnSpc>
                <a:spcPct val="160000"/>
              </a:lnSpc>
            </a:pPr>
            <a:r>
              <a:rPr lang="en-US" sz="2200" dirty="0" smtClean="0"/>
              <a:t>Payment of interest at regular intervals (mostly six monthly)</a:t>
            </a:r>
          </a:p>
          <a:p>
            <a:pPr lvl="1">
              <a:lnSpc>
                <a:spcPct val="160000"/>
              </a:lnSpc>
            </a:pPr>
            <a:r>
              <a:rPr lang="en-US" sz="2200" dirty="0" smtClean="0"/>
              <a:t>Repayment of maturity and payment of interest by the RBI on behalf of the Government of India </a:t>
            </a:r>
          </a:p>
          <a:p>
            <a:pPr lvl="1">
              <a:lnSpc>
                <a:spcPct val="160000"/>
              </a:lnSpc>
            </a:pPr>
            <a:r>
              <a:rPr lang="en-US" sz="2200" dirty="0" smtClean="0"/>
              <a:t>Public Debt Office of the RBI takes care of issue, interest payment and maturity repayment</a:t>
            </a:r>
          </a:p>
        </p:txBody>
      </p:sp>
      <p:sp>
        <p:nvSpPr>
          <p:cNvPr id="20484"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BCCF93F3-B9D4-43A8-BA3D-5D26A47DECC7}" type="slidenum">
              <a:rPr lang="en-US"/>
              <a:pPr/>
              <a:t>12</a:t>
            </a:fld>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a:xfrm>
            <a:off x="381000" y="76200"/>
            <a:ext cx="8229600" cy="914400"/>
          </a:xfrm>
        </p:spPr>
        <p:txBody>
          <a:bodyPr>
            <a:normAutofit/>
          </a:bodyPr>
          <a:lstStyle/>
          <a:p>
            <a:pPr fontAlgn="auto">
              <a:spcAft>
                <a:spcPts val="0"/>
              </a:spcAft>
              <a:defRPr/>
            </a:pPr>
            <a:r>
              <a:rPr lang="en-US" sz="3400"/>
              <a:t>Dated Government Securities (G-secs)</a:t>
            </a:r>
            <a:r>
              <a:rPr lang="en-US" sz="3700"/>
              <a:t> </a:t>
            </a:r>
          </a:p>
        </p:txBody>
      </p:sp>
      <p:sp>
        <p:nvSpPr>
          <p:cNvPr id="21507" name="Rectangle 3"/>
          <p:cNvSpPr>
            <a:spLocks noGrp="1" noChangeArrowheads="1"/>
          </p:cNvSpPr>
          <p:nvPr>
            <p:ph sz="quarter" idx="1"/>
          </p:nvPr>
        </p:nvSpPr>
        <p:spPr>
          <a:xfrm>
            <a:off x="492125" y="1143000"/>
            <a:ext cx="7948613" cy="4648200"/>
          </a:xfrm>
        </p:spPr>
        <p:txBody>
          <a:bodyPr>
            <a:normAutofit/>
          </a:bodyPr>
          <a:lstStyle/>
          <a:p>
            <a:pPr>
              <a:lnSpc>
                <a:spcPct val="150000"/>
              </a:lnSpc>
              <a:buClr>
                <a:srgbClr val="EE3502"/>
              </a:buClr>
              <a:buFont typeface="Webdings" pitchFamily="18" charset="2"/>
              <a:buChar char="&lt;"/>
            </a:pPr>
            <a:r>
              <a:rPr lang="en-US" dirty="0" smtClean="0"/>
              <a:t> What is the structure of a G-sec?</a:t>
            </a:r>
          </a:p>
          <a:p>
            <a:pPr>
              <a:lnSpc>
                <a:spcPct val="150000"/>
              </a:lnSpc>
              <a:buFont typeface="Wingdings" pitchFamily="2" charset="2"/>
              <a:buNone/>
            </a:pPr>
            <a:r>
              <a:rPr lang="en-US" dirty="0" smtClean="0"/>
              <a:t>			e.g. 6.45% GOI 2029</a:t>
            </a:r>
          </a:p>
          <a:p>
            <a:pPr lvl="1">
              <a:lnSpc>
                <a:spcPct val="150000"/>
              </a:lnSpc>
            </a:pPr>
            <a:r>
              <a:rPr lang="en-US" sz="2200" dirty="0" smtClean="0"/>
              <a:t>Coupon 			: 6.45% per year</a:t>
            </a:r>
          </a:p>
          <a:p>
            <a:pPr lvl="1">
              <a:lnSpc>
                <a:spcPct val="150000"/>
              </a:lnSpc>
            </a:pPr>
            <a:r>
              <a:rPr lang="en-US" sz="2200" dirty="0" smtClean="0"/>
              <a:t>Coupon payment dates	: Half-yearly (on October 07 				  	  and  April 07) every year</a:t>
            </a:r>
          </a:p>
          <a:p>
            <a:pPr lvl="1">
              <a:lnSpc>
                <a:spcPct val="150000"/>
              </a:lnSpc>
            </a:pPr>
            <a:r>
              <a:rPr lang="en-US" sz="2200" dirty="0" smtClean="0"/>
              <a:t>Date of Issue		: October 07, 2019</a:t>
            </a:r>
          </a:p>
          <a:p>
            <a:pPr lvl="1">
              <a:lnSpc>
                <a:spcPct val="150000"/>
              </a:lnSpc>
            </a:pPr>
            <a:r>
              <a:rPr lang="en-US" sz="2200" dirty="0" smtClean="0"/>
              <a:t>Date of Maturity  	: October 07, 2029</a:t>
            </a:r>
          </a:p>
          <a:p>
            <a:pPr lvl="1">
              <a:lnSpc>
                <a:spcPct val="150000"/>
              </a:lnSpc>
            </a:pPr>
            <a:r>
              <a:rPr lang="en-US" sz="2200" dirty="0" smtClean="0"/>
              <a:t>Face Value		: Rs 100</a:t>
            </a:r>
          </a:p>
        </p:txBody>
      </p:sp>
      <p:sp>
        <p:nvSpPr>
          <p:cNvPr id="21508"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66696CE3-7682-4F39-9974-A2F4A79AAA7B}" type="slidenum">
              <a:rPr lang="en-US"/>
              <a:pPr/>
              <a:t>13</a:t>
            </a:fld>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ChangeArrowheads="1"/>
          </p:cNvSpPr>
          <p:nvPr>
            <p:ph type="title"/>
          </p:nvPr>
        </p:nvSpPr>
        <p:spPr>
          <a:xfrm>
            <a:off x="457200" y="0"/>
            <a:ext cx="7467600" cy="1143000"/>
          </a:xfrm>
        </p:spPr>
        <p:txBody>
          <a:bodyPr>
            <a:normAutofit fontScale="90000"/>
          </a:bodyPr>
          <a:lstStyle/>
          <a:p>
            <a:pPr algn="ctr" eaLnBrk="1" fontAlgn="auto" hangingPunct="1">
              <a:spcAft>
                <a:spcPts val="0"/>
              </a:spcAft>
              <a:defRPr/>
            </a:pPr>
            <a:r>
              <a:rPr lang="en-US" sz="4000" dirty="0" smtClean="0"/>
              <a:t/>
            </a:r>
            <a:br>
              <a:rPr lang="en-US" sz="4000" dirty="0" smtClean="0"/>
            </a:br>
            <a:r>
              <a:rPr lang="en-US" sz="3600" dirty="0" smtClean="0"/>
              <a:t>ADVANTAGES </a:t>
            </a:r>
            <a:r>
              <a:rPr lang="en-US" sz="3600" dirty="0"/>
              <a:t>OF </a:t>
            </a:r>
            <a:r>
              <a:rPr lang="en-US" sz="3600" dirty="0" smtClean="0"/>
              <a:t>INVESTMENT </a:t>
            </a:r>
            <a:r>
              <a:rPr lang="en-US" sz="3600" dirty="0"/>
              <a:t>GOVT.SECURITIES</a:t>
            </a:r>
          </a:p>
        </p:txBody>
      </p:sp>
      <p:sp>
        <p:nvSpPr>
          <p:cNvPr id="18435" name="Rectangle 3"/>
          <p:cNvSpPr>
            <a:spLocks noGrp="1" noChangeArrowheads="1"/>
          </p:cNvSpPr>
          <p:nvPr>
            <p:ph sz="quarter" idx="1"/>
          </p:nvPr>
        </p:nvSpPr>
        <p:spPr>
          <a:xfrm>
            <a:off x="457200" y="1219200"/>
            <a:ext cx="7696200" cy="5334000"/>
          </a:xfrm>
        </p:spPr>
        <p:txBody>
          <a:bodyPr>
            <a:noAutofit/>
          </a:bodyPr>
          <a:lstStyle/>
          <a:p>
            <a:pPr algn="just" eaLnBrk="1" hangingPunct="1">
              <a:lnSpc>
                <a:spcPct val="80000"/>
              </a:lnSpc>
            </a:pPr>
            <a:r>
              <a:rPr lang="en-US" sz="2000" dirty="0" smtClean="0"/>
              <a:t>Offers maximum safety as they carry Sovereign’s commitment</a:t>
            </a:r>
          </a:p>
          <a:p>
            <a:pPr algn="just" eaLnBrk="1" hangingPunct="1">
              <a:lnSpc>
                <a:spcPct val="80000"/>
              </a:lnSpc>
            </a:pPr>
            <a:r>
              <a:rPr lang="en-US" sz="2000" dirty="0" smtClean="0"/>
              <a:t>They can be hold in dematerialized/</a:t>
            </a:r>
            <a:r>
              <a:rPr lang="en-US" sz="2000" dirty="0" err="1" smtClean="0"/>
              <a:t>scripless</a:t>
            </a:r>
            <a:r>
              <a:rPr lang="en-US" sz="2000" dirty="0" smtClean="0"/>
              <a:t> form, thus obviating the need for safekeeping.</a:t>
            </a:r>
          </a:p>
          <a:p>
            <a:pPr algn="just" eaLnBrk="1" hangingPunct="1">
              <a:lnSpc>
                <a:spcPct val="80000"/>
              </a:lnSpc>
            </a:pPr>
            <a:r>
              <a:rPr lang="en-US" sz="2000" dirty="0" smtClean="0"/>
              <a:t>Available in wide range of maturities from 91days to 30 years to suit the duration of bank liabilities</a:t>
            </a:r>
          </a:p>
          <a:p>
            <a:pPr algn="just" eaLnBrk="1" hangingPunct="1">
              <a:lnSpc>
                <a:spcPct val="80000"/>
              </a:lnSpc>
            </a:pPr>
            <a:r>
              <a:rPr lang="en-US" sz="2000" dirty="0" smtClean="0"/>
              <a:t>Govt. Securities can be sold easily in the secondary market to meet cash requirements.</a:t>
            </a:r>
          </a:p>
          <a:p>
            <a:pPr algn="just" eaLnBrk="1" hangingPunct="1">
              <a:lnSpc>
                <a:spcPct val="80000"/>
              </a:lnSpc>
            </a:pPr>
            <a:r>
              <a:rPr lang="en-US" sz="2000" dirty="0" smtClean="0"/>
              <a:t>Govt. Securities can also be used as collateral to borrow funds in the Repo &amp; TREPS market.</a:t>
            </a:r>
          </a:p>
          <a:p>
            <a:pPr algn="just" eaLnBrk="1" hangingPunct="1">
              <a:lnSpc>
                <a:spcPct val="80000"/>
              </a:lnSpc>
            </a:pPr>
            <a:r>
              <a:rPr lang="en-US" sz="2000" dirty="0" smtClean="0"/>
              <a:t>Settlement system for trading in Govt. Securities based on Delivery v/s payment ,very simple and efficient system of settlement.</a:t>
            </a:r>
          </a:p>
          <a:p>
            <a:pPr algn="just" eaLnBrk="1" hangingPunct="1">
              <a:lnSpc>
                <a:spcPct val="80000"/>
              </a:lnSpc>
            </a:pPr>
            <a:r>
              <a:rPr lang="en-US" sz="2000" dirty="0" smtClean="0"/>
              <a:t>Govt. Security  prices are readily available due to a liquid and active secondary market and a transparent price dissemination mechanism.</a:t>
            </a:r>
          </a:p>
          <a:p>
            <a:pPr algn="just" eaLnBrk="1" hangingPunct="1">
              <a:lnSpc>
                <a:spcPct val="80000"/>
              </a:lnSpc>
            </a:pPr>
            <a:r>
              <a:rPr lang="en-US" sz="2000" dirty="0" smtClean="0"/>
              <a:t>Besides banks, insurance companies and other large investors, smaller investors like co-operative banks, </a:t>
            </a:r>
            <a:r>
              <a:rPr lang="en-US" sz="2000" dirty="0" err="1" smtClean="0"/>
              <a:t>RRBs,PFs</a:t>
            </a:r>
            <a:r>
              <a:rPr lang="en-US" sz="2000" dirty="0" smtClean="0"/>
              <a:t> are also required to hold Govt. Securities as mandatory investments.</a:t>
            </a:r>
          </a:p>
          <a:p>
            <a:pPr algn="just" eaLnBrk="1" hangingPunct="1">
              <a:lnSpc>
                <a:spcPct val="80000"/>
              </a:lnSpc>
            </a:pPr>
            <a:endParaRPr lang="en-US" sz="2000" dirty="0" smtClean="0"/>
          </a:p>
          <a:p>
            <a:pPr algn="just" eaLnBrk="1" hangingPunct="1">
              <a:lnSpc>
                <a:spcPct val="80000"/>
              </a:lnSpc>
            </a:pPr>
            <a:endParaRPr lang="en-US" sz="2000" dirty="0" smtClean="0"/>
          </a:p>
        </p:txBody>
      </p:sp>
      <p:sp>
        <p:nvSpPr>
          <p:cNvPr id="18436"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5F3C448E-75EA-49B2-B013-A68D4955FED0}" type="slidenum">
              <a:rPr lang="en-US" smtClean="0"/>
              <a:pPr/>
              <a:t>14</a:t>
            </a:fld>
            <a:endParaRPr lang="en-US"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ChangeArrowheads="1"/>
          </p:cNvSpPr>
          <p:nvPr>
            <p:ph type="title"/>
          </p:nvPr>
        </p:nvSpPr>
        <p:spPr>
          <a:xfrm>
            <a:off x="457200" y="274638"/>
            <a:ext cx="7467600" cy="715962"/>
          </a:xfrm>
        </p:spPr>
        <p:txBody>
          <a:bodyPr/>
          <a:lstStyle/>
          <a:p>
            <a:pPr algn="ctr" eaLnBrk="1" fontAlgn="auto" hangingPunct="1">
              <a:spcAft>
                <a:spcPts val="0"/>
              </a:spcAft>
              <a:defRPr/>
            </a:pPr>
            <a:r>
              <a:rPr lang="en-US" sz="3400" dirty="0"/>
              <a:t>Risks in Government Securities</a:t>
            </a:r>
          </a:p>
        </p:txBody>
      </p:sp>
      <p:sp>
        <p:nvSpPr>
          <p:cNvPr id="44035" name="Rectangle 3"/>
          <p:cNvSpPr>
            <a:spLocks noGrp="1" noChangeArrowheads="1"/>
          </p:cNvSpPr>
          <p:nvPr>
            <p:ph sz="quarter" idx="1"/>
          </p:nvPr>
        </p:nvSpPr>
        <p:spPr>
          <a:xfrm>
            <a:off x="457200" y="1143000"/>
            <a:ext cx="7467600" cy="5330952"/>
          </a:xfrm>
        </p:spPr>
        <p:txBody>
          <a:bodyPr>
            <a:normAutofit fontScale="92500" lnSpcReduction="10000"/>
          </a:bodyPr>
          <a:lstStyle/>
          <a:p>
            <a:pPr algn="just" eaLnBrk="1" hangingPunct="1">
              <a:lnSpc>
                <a:spcPct val="110000"/>
              </a:lnSpc>
              <a:buClr>
                <a:srgbClr val="EE3502"/>
              </a:buClr>
              <a:buFont typeface="Webdings" pitchFamily="18" charset="2"/>
              <a:buChar char="&lt;"/>
            </a:pPr>
            <a:r>
              <a:rPr lang="en-US" dirty="0" smtClean="0"/>
              <a:t>Price Risk / Interest Rate Risk / Market Risk</a:t>
            </a:r>
          </a:p>
          <a:p>
            <a:pPr lvl="1" algn="just" eaLnBrk="1" hangingPunct="1">
              <a:lnSpc>
                <a:spcPct val="110000"/>
              </a:lnSpc>
            </a:pPr>
            <a:r>
              <a:rPr lang="en-US" sz="2200" dirty="0" smtClean="0"/>
              <a:t>Arises because of the inverse relationship between price and interest</a:t>
            </a:r>
          </a:p>
          <a:p>
            <a:pPr lvl="1" algn="just" eaLnBrk="1" hangingPunct="1">
              <a:lnSpc>
                <a:spcPct val="110000"/>
              </a:lnSpc>
            </a:pPr>
            <a:r>
              <a:rPr lang="en-US" sz="2200" dirty="0" smtClean="0"/>
              <a:t>Prices of Government Securities fall when interest rate rises </a:t>
            </a:r>
          </a:p>
          <a:p>
            <a:pPr algn="just" eaLnBrk="1" hangingPunct="1">
              <a:lnSpc>
                <a:spcPct val="110000"/>
              </a:lnSpc>
              <a:buClr>
                <a:srgbClr val="EE3502"/>
              </a:buClr>
              <a:buFont typeface="Webdings" pitchFamily="18" charset="2"/>
              <a:buChar char="&lt;"/>
            </a:pPr>
            <a:r>
              <a:rPr lang="en-US" dirty="0" smtClean="0"/>
              <a:t>Liquidity Risk</a:t>
            </a:r>
          </a:p>
          <a:p>
            <a:pPr lvl="1" algn="just" eaLnBrk="1" hangingPunct="1">
              <a:lnSpc>
                <a:spcPct val="110000"/>
              </a:lnSpc>
            </a:pPr>
            <a:r>
              <a:rPr lang="en-US" sz="2200" dirty="0" smtClean="0"/>
              <a:t>Selling of illiquid Government Securities will be difficult compared to liquid Government Securities</a:t>
            </a:r>
            <a:r>
              <a:rPr lang="en-US" dirty="0" smtClean="0">
                <a:latin typeface="Arial Narrow" pitchFamily="34" charset="0"/>
              </a:rPr>
              <a:t> </a:t>
            </a:r>
          </a:p>
          <a:p>
            <a:pPr algn="just" eaLnBrk="1" hangingPunct="1">
              <a:lnSpc>
                <a:spcPct val="110000"/>
              </a:lnSpc>
              <a:buClr>
                <a:srgbClr val="EE3502"/>
              </a:buClr>
              <a:buFont typeface="Webdings" pitchFamily="18" charset="2"/>
              <a:buChar char="&lt;"/>
            </a:pPr>
            <a:r>
              <a:rPr lang="en-US" dirty="0" smtClean="0"/>
              <a:t>Settlement / Counterparty Risk</a:t>
            </a:r>
          </a:p>
          <a:p>
            <a:pPr lvl="1" algn="just" eaLnBrk="1" hangingPunct="1">
              <a:lnSpc>
                <a:spcPct val="110000"/>
              </a:lnSpc>
            </a:pPr>
            <a:r>
              <a:rPr lang="en-US" sz="2200" dirty="0" smtClean="0"/>
              <a:t>In case of purchase, if the buyer does not have sufficient funds in his current account the purchase transaction may not go through</a:t>
            </a:r>
          </a:p>
          <a:p>
            <a:pPr lvl="1" algn="just" eaLnBrk="1" hangingPunct="1">
              <a:lnSpc>
                <a:spcPct val="110000"/>
              </a:lnSpc>
            </a:pPr>
            <a:r>
              <a:rPr lang="en-US" sz="2200" dirty="0" smtClean="0"/>
              <a:t>In case of sale, if the seller does not hold the Government Security in his account the sale transaction will not go through</a:t>
            </a:r>
          </a:p>
        </p:txBody>
      </p:sp>
      <p:sp>
        <p:nvSpPr>
          <p:cNvPr id="44036"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EF009573-F1BA-4162-979D-0CED4E792042}" type="slidenum">
              <a:rPr lang="en-US" smtClean="0"/>
              <a:pPr/>
              <a:t>15</a:t>
            </a:fld>
            <a:endParaRPr lang="en-US"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a:xfrm>
            <a:off x="381000" y="0"/>
            <a:ext cx="8932863" cy="1066800"/>
          </a:xfrm>
        </p:spPr>
        <p:txBody>
          <a:bodyPr/>
          <a:lstStyle/>
          <a:p>
            <a:pPr algn="ctr" eaLnBrk="1" fontAlgn="auto" hangingPunct="1">
              <a:spcAft>
                <a:spcPts val="0"/>
              </a:spcAft>
              <a:defRPr/>
            </a:pPr>
            <a:r>
              <a:rPr lang="en-US" sz="3400" dirty="0"/>
              <a:t>Risks in Government Securities -cont’d</a:t>
            </a:r>
          </a:p>
        </p:txBody>
      </p:sp>
      <p:sp>
        <p:nvSpPr>
          <p:cNvPr id="45059" name="Rectangle 3"/>
          <p:cNvSpPr>
            <a:spLocks noGrp="1" noChangeArrowheads="1"/>
          </p:cNvSpPr>
          <p:nvPr>
            <p:ph sz="quarter" idx="1"/>
          </p:nvPr>
        </p:nvSpPr>
        <p:spPr>
          <a:xfrm>
            <a:off x="280988" y="1219200"/>
            <a:ext cx="8582025" cy="4800600"/>
          </a:xfrm>
        </p:spPr>
        <p:txBody>
          <a:bodyPr>
            <a:normAutofit lnSpcReduction="10000"/>
          </a:bodyPr>
          <a:lstStyle/>
          <a:p>
            <a:pPr lvl="1" algn="just" eaLnBrk="1" hangingPunct="1">
              <a:lnSpc>
                <a:spcPct val="120000"/>
              </a:lnSpc>
              <a:spcAft>
                <a:spcPct val="20000"/>
              </a:spcAft>
            </a:pPr>
            <a:r>
              <a:rPr lang="en-US" sz="2200" dirty="0" smtClean="0"/>
              <a:t>Bank will be exposed to price risk in both these cases</a:t>
            </a:r>
          </a:p>
          <a:p>
            <a:pPr lvl="1" algn="just" eaLnBrk="1" hangingPunct="1">
              <a:lnSpc>
                <a:spcPct val="120000"/>
              </a:lnSpc>
              <a:spcAft>
                <a:spcPct val="20000"/>
              </a:spcAft>
            </a:pPr>
            <a:r>
              <a:rPr lang="en-US" sz="2200" dirty="0" smtClean="0"/>
              <a:t>Besides if any transaction does not go through for whatever reasons, it may have cascading effect of other transactions done in the Government Securities market</a:t>
            </a:r>
          </a:p>
          <a:p>
            <a:pPr lvl="1" algn="just" eaLnBrk="1" hangingPunct="1">
              <a:lnSpc>
                <a:spcPct val="120000"/>
              </a:lnSpc>
              <a:spcAft>
                <a:spcPct val="20000"/>
              </a:spcAft>
            </a:pPr>
            <a:r>
              <a:rPr lang="en-US" sz="2200" dirty="0" smtClean="0"/>
              <a:t>Now </a:t>
            </a:r>
            <a:r>
              <a:rPr lang="en-US" sz="2200" dirty="0" err="1" smtClean="0"/>
              <a:t>minimised</a:t>
            </a:r>
            <a:r>
              <a:rPr lang="en-US" sz="2200" dirty="0" smtClean="0"/>
              <a:t> with CCIL guaranteeing the settlement</a:t>
            </a:r>
          </a:p>
          <a:p>
            <a:pPr algn="just" eaLnBrk="1" hangingPunct="1">
              <a:lnSpc>
                <a:spcPct val="120000"/>
              </a:lnSpc>
              <a:spcAft>
                <a:spcPct val="20000"/>
              </a:spcAft>
              <a:buClr>
                <a:srgbClr val="EE3502"/>
              </a:buClr>
              <a:buFont typeface="Webdings" pitchFamily="18" charset="2"/>
              <a:buChar char="&lt;"/>
            </a:pPr>
            <a:r>
              <a:rPr lang="en-US" dirty="0" smtClean="0"/>
              <a:t>Reinvestment Risk</a:t>
            </a:r>
          </a:p>
          <a:p>
            <a:pPr lvl="1" algn="just" eaLnBrk="1" hangingPunct="1">
              <a:lnSpc>
                <a:spcPct val="120000"/>
              </a:lnSpc>
              <a:spcAft>
                <a:spcPct val="20000"/>
              </a:spcAft>
            </a:pPr>
            <a:r>
              <a:rPr lang="en-US" sz="2200" dirty="0" smtClean="0"/>
              <a:t>YTM assumes that the interest payments generated during the life of a Government Security are re-invested at the YTM</a:t>
            </a:r>
          </a:p>
          <a:p>
            <a:pPr lvl="1" algn="just" eaLnBrk="1" hangingPunct="1">
              <a:lnSpc>
                <a:spcPct val="120000"/>
              </a:lnSpc>
              <a:spcAft>
                <a:spcPct val="20000"/>
              </a:spcAft>
            </a:pPr>
            <a:r>
              <a:rPr lang="en-US" sz="2200" dirty="0" smtClean="0"/>
              <a:t>Risk is that in a falling interest rate scenario, re-investment of interest payments may be at rate lower than the YTM</a:t>
            </a:r>
          </a:p>
        </p:txBody>
      </p:sp>
      <p:sp>
        <p:nvSpPr>
          <p:cNvPr id="45060"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C9372574-791C-4A8B-A936-7A5D5E3205BC}" type="slidenum">
              <a:rPr lang="en-US" smtClean="0"/>
              <a:pPr/>
              <a:t>16</a:t>
            </a:fld>
            <a:endParaRPr lang="en-US"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a:bodyPr>
          <a:lstStyle/>
          <a:p>
            <a:pPr algn="ctr"/>
            <a:r>
              <a:rPr lang="en-US" sz="2800" dirty="0" smtClean="0"/>
              <a:t>Factors affecting Price movements</a:t>
            </a:r>
            <a:endParaRPr lang="en-IN" sz="2800" dirty="0"/>
          </a:p>
        </p:txBody>
      </p:sp>
      <p:sp>
        <p:nvSpPr>
          <p:cNvPr id="3" name="Content Placeholder 2"/>
          <p:cNvSpPr>
            <a:spLocks noGrp="1"/>
          </p:cNvSpPr>
          <p:nvPr>
            <p:ph sz="quarter" idx="1"/>
          </p:nvPr>
        </p:nvSpPr>
        <p:spPr>
          <a:xfrm>
            <a:off x="457200" y="1143000"/>
            <a:ext cx="7467600" cy="5330952"/>
          </a:xfrm>
        </p:spPr>
        <p:txBody>
          <a:bodyPr>
            <a:normAutofit fontScale="92500" lnSpcReduction="10000"/>
          </a:bodyPr>
          <a:lstStyle/>
          <a:p>
            <a:pPr algn="just">
              <a:lnSpc>
                <a:spcPct val="105000"/>
              </a:lnSpc>
              <a:buClr>
                <a:srgbClr val="EE3502"/>
              </a:buClr>
              <a:buFont typeface="Wingdings" pitchFamily="2" charset="2"/>
              <a:buChar char="§"/>
            </a:pPr>
            <a:r>
              <a:rPr lang="en-US" sz="2000" dirty="0" smtClean="0"/>
              <a:t>Size of Government borrowing-Large borrowing more supply</a:t>
            </a:r>
          </a:p>
          <a:p>
            <a:pPr algn="just">
              <a:lnSpc>
                <a:spcPct val="105000"/>
              </a:lnSpc>
              <a:buClr>
                <a:srgbClr val="EE3502"/>
              </a:buClr>
              <a:buFont typeface="Wingdings" pitchFamily="2" charset="2"/>
              <a:buChar char="§"/>
            </a:pPr>
            <a:r>
              <a:rPr lang="en-US" sz="2000" dirty="0" smtClean="0"/>
              <a:t>RBI policy stance  </a:t>
            </a:r>
          </a:p>
          <a:p>
            <a:pPr marL="274320" lvl="1" algn="just">
              <a:lnSpc>
                <a:spcPct val="105000"/>
              </a:lnSpc>
              <a:spcBef>
                <a:spcPts val="600"/>
              </a:spcBef>
              <a:buClr>
                <a:srgbClr val="EE3502"/>
              </a:buClr>
              <a:buSzPct val="70000"/>
              <a:buNone/>
            </a:pPr>
            <a:r>
              <a:rPr lang="en-US" sz="2000" dirty="0" smtClean="0"/>
              <a:t>	OMOs </a:t>
            </a:r>
          </a:p>
          <a:p>
            <a:pPr marL="274320" lvl="1" algn="just">
              <a:lnSpc>
                <a:spcPct val="105000"/>
              </a:lnSpc>
              <a:spcBef>
                <a:spcPts val="600"/>
              </a:spcBef>
              <a:buClr>
                <a:srgbClr val="EE3502"/>
              </a:buClr>
              <a:buSzPct val="70000"/>
              <a:buNone/>
            </a:pPr>
            <a:r>
              <a:rPr lang="en-US" sz="2000" dirty="0" smtClean="0"/>
              <a:t>	Bank Rate</a:t>
            </a:r>
          </a:p>
          <a:p>
            <a:pPr marL="274320" lvl="1" algn="just">
              <a:lnSpc>
                <a:spcPct val="105000"/>
              </a:lnSpc>
              <a:spcBef>
                <a:spcPts val="600"/>
              </a:spcBef>
              <a:buClr>
                <a:srgbClr val="EE3502"/>
              </a:buClr>
              <a:buSzPct val="70000"/>
              <a:buNone/>
            </a:pPr>
            <a:r>
              <a:rPr lang="en-US" sz="2000" dirty="0" smtClean="0"/>
              <a:t>	Repo rate</a:t>
            </a:r>
          </a:p>
          <a:p>
            <a:pPr marL="274320" lvl="1" algn="just">
              <a:lnSpc>
                <a:spcPct val="105000"/>
              </a:lnSpc>
              <a:spcBef>
                <a:spcPts val="600"/>
              </a:spcBef>
              <a:buClr>
                <a:srgbClr val="EE3502"/>
              </a:buClr>
              <a:buSzPct val="70000"/>
              <a:buNone/>
            </a:pPr>
            <a:r>
              <a:rPr lang="en-US" sz="2000" dirty="0" smtClean="0"/>
              <a:t>	CRR</a:t>
            </a:r>
          </a:p>
          <a:p>
            <a:pPr marL="274320" lvl="1" algn="just">
              <a:lnSpc>
                <a:spcPct val="105000"/>
              </a:lnSpc>
              <a:spcBef>
                <a:spcPts val="600"/>
              </a:spcBef>
              <a:buClr>
                <a:srgbClr val="EE3502"/>
              </a:buClr>
              <a:buSzPct val="70000"/>
              <a:buNone/>
            </a:pPr>
            <a:r>
              <a:rPr lang="en-US" sz="2000" dirty="0" smtClean="0"/>
              <a:t>	MSS</a:t>
            </a:r>
          </a:p>
          <a:p>
            <a:pPr algn="just">
              <a:lnSpc>
                <a:spcPct val="105000"/>
              </a:lnSpc>
              <a:buClr>
                <a:srgbClr val="EE3502"/>
              </a:buClr>
              <a:buFont typeface="Wingdings" pitchFamily="2" charset="2"/>
              <a:buChar char="§"/>
            </a:pPr>
            <a:r>
              <a:rPr lang="en-US" sz="2000" dirty="0" smtClean="0"/>
              <a:t>Factors – Domestic and International (For </a:t>
            </a:r>
            <a:r>
              <a:rPr lang="en-US" sz="2000" dirty="0" err="1" smtClean="0"/>
              <a:t>eg</a:t>
            </a:r>
            <a:r>
              <a:rPr lang="en-US" sz="2000" dirty="0" smtClean="0"/>
              <a:t> Crude) </a:t>
            </a:r>
          </a:p>
          <a:p>
            <a:pPr algn="just">
              <a:lnSpc>
                <a:spcPct val="105000"/>
              </a:lnSpc>
              <a:buClr>
                <a:srgbClr val="EE3502"/>
              </a:buClr>
              <a:buFont typeface="Wingdings" pitchFamily="2" charset="2"/>
              <a:buChar char="§"/>
            </a:pPr>
            <a:r>
              <a:rPr lang="en-US" sz="2000" dirty="0" smtClean="0"/>
              <a:t>Deposit Growth &amp; Credit Off take (Liquidity in the system)</a:t>
            </a:r>
          </a:p>
          <a:p>
            <a:pPr algn="just">
              <a:lnSpc>
                <a:spcPct val="105000"/>
              </a:lnSpc>
              <a:buClr>
                <a:srgbClr val="EE3502"/>
              </a:buClr>
              <a:buFont typeface="Wingdings" pitchFamily="2" charset="2"/>
              <a:buChar char="§"/>
            </a:pPr>
            <a:r>
              <a:rPr lang="en-US" sz="2000" dirty="0" smtClean="0"/>
              <a:t>Money Supply (M3)</a:t>
            </a:r>
          </a:p>
          <a:p>
            <a:pPr algn="just">
              <a:lnSpc>
                <a:spcPct val="105000"/>
              </a:lnSpc>
              <a:buClr>
                <a:srgbClr val="EE3502"/>
              </a:buClr>
              <a:buFont typeface="Wingdings" pitchFamily="2" charset="2"/>
              <a:buChar char="§"/>
            </a:pPr>
            <a:r>
              <a:rPr lang="en-US" sz="2000" dirty="0" smtClean="0"/>
              <a:t>Inflation- Higher inflation higher interest rates</a:t>
            </a:r>
          </a:p>
          <a:p>
            <a:pPr algn="just">
              <a:lnSpc>
                <a:spcPct val="105000"/>
              </a:lnSpc>
              <a:buClr>
                <a:srgbClr val="EE3502"/>
              </a:buClr>
              <a:buFont typeface="Wingdings" pitchFamily="2" charset="2"/>
              <a:buChar char="§"/>
            </a:pPr>
            <a:r>
              <a:rPr lang="en-US" sz="2000" dirty="0" smtClean="0"/>
              <a:t>Rupee Dollar movement (Re appreciation or depreciation)</a:t>
            </a:r>
          </a:p>
          <a:p>
            <a:pPr algn="just">
              <a:lnSpc>
                <a:spcPct val="105000"/>
              </a:lnSpc>
              <a:buClr>
                <a:srgbClr val="EE3502"/>
              </a:buClr>
              <a:buFont typeface="Wingdings" pitchFamily="2" charset="2"/>
              <a:buChar char="§"/>
            </a:pPr>
            <a:r>
              <a:rPr lang="en-US" sz="2000" dirty="0" err="1" smtClean="0"/>
              <a:t>Forex</a:t>
            </a:r>
            <a:r>
              <a:rPr lang="en-US" sz="2000" dirty="0" smtClean="0"/>
              <a:t> Reserves</a:t>
            </a:r>
          </a:p>
          <a:p>
            <a:pPr algn="just">
              <a:lnSpc>
                <a:spcPct val="105000"/>
              </a:lnSpc>
              <a:buClr>
                <a:srgbClr val="EE3502"/>
              </a:buClr>
              <a:buFont typeface="Wingdings" pitchFamily="2" charset="2"/>
              <a:buChar char="§"/>
            </a:pPr>
            <a:r>
              <a:rPr lang="en-US" sz="2000" dirty="0" smtClean="0"/>
              <a:t>Economic policy of the Government </a:t>
            </a:r>
          </a:p>
          <a:p>
            <a:endParaRPr lang="en-IN" dirty="0"/>
          </a:p>
        </p:txBody>
      </p:sp>
      <p:sp>
        <p:nvSpPr>
          <p:cNvPr id="4" name="Slide Number Placeholder 3"/>
          <p:cNvSpPr>
            <a:spLocks noGrp="1"/>
          </p:cNvSpPr>
          <p:nvPr>
            <p:ph type="sldNum" sz="quarter" idx="15"/>
          </p:nvPr>
        </p:nvSpPr>
        <p:spPr/>
        <p:txBody>
          <a:bodyPr/>
          <a:lstStyle/>
          <a:p>
            <a:fld id="{B6F15528-21DE-4FAA-801E-634DDDAF4B2B}"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457200" y="274638"/>
            <a:ext cx="7467600" cy="715962"/>
          </a:xfrm>
        </p:spPr>
        <p:txBody>
          <a:bodyPr/>
          <a:lstStyle/>
          <a:p>
            <a:pPr algn="ctr" eaLnBrk="1" fontAlgn="auto" hangingPunct="1">
              <a:spcAft>
                <a:spcPts val="0"/>
              </a:spcAft>
              <a:defRPr/>
            </a:pPr>
            <a:r>
              <a:rPr lang="en-US" sz="3200" dirty="0"/>
              <a:t>Trading strategies</a:t>
            </a:r>
          </a:p>
        </p:txBody>
      </p:sp>
      <p:sp>
        <p:nvSpPr>
          <p:cNvPr id="47107" name="Rectangle 3"/>
          <p:cNvSpPr>
            <a:spLocks noGrp="1" noChangeArrowheads="1"/>
          </p:cNvSpPr>
          <p:nvPr>
            <p:ph sz="quarter" idx="1"/>
          </p:nvPr>
        </p:nvSpPr>
        <p:spPr>
          <a:xfrm>
            <a:off x="457200" y="1219200"/>
            <a:ext cx="7467600" cy="5254752"/>
          </a:xfrm>
        </p:spPr>
        <p:txBody>
          <a:bodyPr/>
          <a:lstStyle/>
          <a:p>
            <a:pPr algn="just" eaLnBrk="1" hangingPunct="1">
              <a:lnSpc>
                <a:spcPct val="150000"/>
              </a:lnSpc>
              <a:spcAft>
                <a:spcPct val="20000"/>
              </a:spcAft>
              <a:buFont typeface="Webdings" pitchFamily="18" charset="2"/>
              <a:buChar char="&lt;"/>
            </a:pPr>
            <a:r>
              <a:rPr lang="en-US" dirty="0" smtClean="0"/>
              <a:t>Invest in actively traded securities i.e. Benchmark Security only</a:t>
            </a:r>
          </a:p>
          <a:p>
            <a:pPr algn="just" eaLnBrk="1" hangingPunct="1">
              <a:lnSpc>
                <a:spcPct val="150000"/>
              </a:lnSpc>
              <a:spcAft>
                <a:spcPct val="20000"/>
              </a:spcAft>
              <a:buFont typeface="Webdings" pitchFamily="18" charset="2"/>
              <a:buChar char="&lt;"/>
            </a:pPr>
            <a:r>
              <a:rPr lang="en-US" dirty="0" smtClean="0"/>
              <a:t>Spread exposure over several securities instead on concentrating in one security</a:t>
            </a:r>
          </a:p>
          <a:p>
            <a:pPr algn="just" eaLnBrk="1" hangingPunct="1">
              <a:lnSpc>
                <a:spcPct val="150000"/>
              </a:lnSpc>
              <a:spcAft>
                <a:spcPct val="20000"/>
              </a:spcAft>
              <a:buFont typeface="Webdings" pitchFamily="18" charset="2"/>
              <a:buChar char="&lt;"/>
            </a:pPr>
            <a:r>
              <a:rPr lang="en-US" dirty="0" smtClean="0"/>
              <a:t>Check market prices on a daily basis</a:t>
            </a:r>
          </a:p>
          <a:p>
            <a:pPr algn="just" eaLnBrk="1" hangingPunct="1">
              <a:lnSpc>
                <a:spcPct val="150000"/>
              </a:lnSpc>
              <a:spcAft>
                <a:spcPct val="20000"/>
              </a:spcAft>
              <a:buFont typeface="Webdings" pitchFamily="18" charset="2"/>
              <a:buChar char="&lt;"/>
            </a:pPr>
            <a:r>
              <a:rPr lang="en-US" dirty="0" smtClean="0"/>
              <a:t>Set profit targets and book profits once target is achieved</a:t>
            </a:r>
          </a:p>
        </p:txBody>
      </p:sp>
      <p:sp>
        <p:nvSpPr>
          <p:cNvPr id="47108"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CEB6EE2A-FBE4-4EDC-92EF-899FB8FECE1C}" type="slidenum">
              <a:rPr lang="en-US" smtClean="0"/>
              <a:pPr/>
              <a:t>18</a:t>
            </a:fld>
            <a:endParaRPr lang="en-US"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a:xfrm>
            <a:off x="381000" y="76200"/>
            <a:ext cx="7948613" cy="990600"/>
          </a:xfrm>
        </p:spPr>
        <p:txBody>
          <a:bodyPr/>
          <a:lstStyle/>
          <a:p>
            <a:pPr eaLnBrk="1" fontAlgn="auto" hangingPunct="1">
              <a:spcAft>
                <a:spcPts val="0"/>
              </a:spcAft>
              <a:defRPr/>
            </a:pPr>
            <a:r>
              <a:rPr lang="en-US" sz="3400" dirty="0"/>
              <a:t>NDS-Order Matching Trading (OM)</a:t>
            </a:r>
          </a:p>
        </p:txBody>
      </p:sp>
      <p:sp>
        <p:nvSpPr>
          <p:cNvPr id="39939" name="Rectangle 3"/>
          <p:cNvSpPr>
            <a:spLocks noGrp="1" noChangeArrowheads="1"/>
          </p:cNvSpPr>
          <p:nvPr>
            <p:ph sz="quarter" idx="1"/>
          </p:nvPr>
        </p:nvSpPr>
        <p:spPr>
          <a:xfrm>
            <a:off x="352425" y="1143000"/>
            <a:ext cx="8369300" cy="4495800"/>
          </a:xfrm>
        </p:spPr>
        <p:txBody>
          <a:bodyPr>
            <a:normAutofit/>
          </a:bodyPr>
          <a:lstStyle/>
          <a:p>
            <a:pPr eaLnBrk="1" hangingPunct="1">
              <a:lnSpc>
                <a:spcPct val="110000"/>
              </a:lnSpc>
              <a:spcAft>
                <a:spcPct val="20000"/>
              </a:spcAft>
              <a:buFont typeface="Webdings" pitchFamily="18" charset="2"/>
              <a:buChar char="&lt;"/>
            </a:pPr>
            <a:r>
              <a:rPr lang="en-US" dirty="0" smtClean="0"/>
              <a:t>NDS-OM trading module was launched on August 1, 2005</a:t>
            </a:r>
          </a:p>
          <a:p>
            <a:pPr eaLnBrk="1" hangingPunct="1">
              <a:lnSpc>
                <a:spcPct val="110000"/>
              </a:lnSpc>
              <a:spcAft>
                <a:spcPct val="20000"/>
              </a:spcAft>
              <a:buFont typeface="Webdings" pitchFamily="18" charset="2"/>
              <a:buChar char="&lt;"/>
            </a:pPr>
            <a:r>
              <a:rPr lang="en-US" dirty="0" smtClean="0"/>
              <a:t>NDS-OM trading module is available</a:t>
            </a:r>
          </a:p>
          <a:p>
            <a:pPr eaLnBrk="1" hangingPunct="1">
              <a:lnSpc>
                <a:spcPct val="110000"/>
              </a:lnSpc>
              <a:spcAft>
                <a:spcPct val="20000"/>
              </a:spcAft>
              <a:buFont typeface="Webdings" pitchFamily="18" charset="2"/>
              <a:buChar char="&lt;"/>
            </a:pPr>
            <a:r>
              <a:rPr lang="en-US" dirty="0" smtClean="0"/>
              <a:t>Membership open to Banks, Primary Dealers, Financial Institutions regulated by RBI and recently  to insurance companies</a:t>
            </a:r>
          </a:p>
          <a:p>
            <a:pPr eaLnBrk="1" hangingPunct="1">
              <a:lnSpc>
                <a:spcPct val="110000"/>
              </a:lnSpc>
              <a:spcAft>
                <a:spcPct val="20000"/>
              </a:spcAft>
              <a:buFont typeface="Webdings" pitchFamily="18" charset="2"/>
              <a:buChar char="&lt;"/>
            </a:pPr>
            <a:r>
              <a:rPr lang="en-US" dirty="0" smtClean="0"/>
              <a:t>Order driven</a:t>
            </a:r>
          </a:p>
          <a:p>
            <a:pPr eaLnBrk="1" hangingPunct="1">
              <a:lnSpc>
                <a:spcPct val="110000"/>
              </a:lnSpc>
              <a:spcAft>
                <a:spcPct val="20000"/>
              </a:spcAft>
              <a:buFont typeface="Webdings" pitchFamily="18" charset="2"/>
              <a:buChar char="&lt;"/>
            </a:pPr>
            <a:r>
              <a:rPr lang="en-US" dirty="0" smtClean="0"/>
              <a:t>Clearing Corporation of India Limited (CCIL) is the central counter party to each trade</a:t>
            </a:r>
          </a:p>
          <a:p>
            <a:pPr eaLnBrk="1" hangingPunct="1">
              <a:lnSpc>
                <a:spcPct val="110000"/>
              </a:lnSpc>
              <a:spcAft>
                <a:spcPct val="20000"/>
              </a:spcAft>
            </a:pPr>
            <a:endParaRPr lang="en-US" dirty="0" smtClean="0"/>
          </a:p>
        </p:txBody>
      </p:sp>
      <p:sp>
        <p:nvSpPr>
          <p:cNvPr id="39940"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613C8627-BD23-47EB-AFAC-1BF042E3893B}" type="slidenum">
              <a:rPr lang="en-US" smtClean="0"/>
              <a:pPr/>
              <a:t>19</a:t>
            </a:fld>
            <a:endParaRPr lang="en-US"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p:txBody>
          <a:bodyPr>
            <a:normAutofit/>
          </a:bodyPr>
          <a:lstStyle/>
          <a:p>
            <a:pPr algn="ctr" eaLnBrk="1" fontAlgn="auto" hangingPunct="1">
              <a:spcAft>
                <a:spcPts val="0"/>
              </a:spcAft>
              <a:defRPr/>
            </a:pPr>
            <a:r>
              <a:rPr lang="en-US" sz="3600" dirty="0" smtClean="0">
                <a:solidFill>
                  <a:srgbClr val="000099"/>
                </a:solidFill>
              </a:rPr>
              <a:t>Investment policy</a:t>
            </a:r>
            <a:endParaRPr lang="en-US" sz="3600" dirty="0">
              <a:solidFill>
                <a:srgbClr val="000099"/>
              </a:solidFill>
            </a:endParaRPr>
          </a:p>
        </p:txBody>
      </p:sp>
      <p:sp>
        <p:nvSpPr>
          <p:cNvPr id="57347" name="Rectangle 3"/>
          <p:cNvSpPr>
            <a:spLocks noGrp="1" noChangeArrowheads="1"/>
          </p:cNvSpPr>
          <p:nvPr>
            <p:ph sz="quarter" idx="1"/>
          </p:nvPr>
        </p:nvSpPr>
        <p:spPr/>
        <p:txBody>
          <a:bodyPr>
            <a:normAutofit fontScale="85000" lnSpcReduction="20000"/>
          </a:bodyPr>
          <a:lstStyle/>
          <a:p>
            <a:pPr algn="just"/>
            <a:r>
              <a:rPr lang="en-US" sz="2800" dirty="0" smtClean="0"/>
              <a:t>Keeping in view the various regulatory/statutory and the bank's own internal requirements, investment policy should be prepared and reviewed each year. </a:t>
            </a:r>
          </a:p>
          <a:p>
            <a:pPr algn="just">
              <a:buNone/>
            </a:pPr>
            <a:endParaRPr lang="en-US" sz="2800" dirty="0" smtClean="0"/>
          </a:p>
          <a:p>
            <a:pPr algn="just"/>
            <a:r>
              <a:rPr lang="en-US" sz="2800" dirty="0" smtClean="0"/>
              <a:t>The bank’s investment policy should clearly define the authority to put through deals, procedure to be followed for obtaining sanction of the appropriate authority, putting through deals, fixing various prudential exposure limits, and reporting system. </a:t>
            </a:r>
          </a:p>
          <a:p>
            <a:pPr algn="just" eaLnBrk="1" hangingPunct="1">
              <a:lnSpc>
                <a:spcPct val="90000"/>
              </a:lnSpc>
              <a:buFont typeface="Wingdings" pitchFamily="2" charset="2"/>
              <a:buNone/>
            </a:pPr>
            <a:endParaRPr lang="en-US" sz="2800" dirty="0" smtClean="0">
              <a:solidFill>
                <a:srgbClr val="CC3300"/>
              </a:solidFill>
            </a:endParaRPr>
          </a:p>
          <a:p>
            <a:pPr algn="just"/>
            <a:r>
              <a:rPr lang="en-US" sz="2800" dirty="0" smtClean="0"/>
              <a:t>A copy of the internal investment policy guidelines framed by the bank with the approval of its Board should be forwarded to the Regional Office concerned of the Reserve Bank of India</a:t>
            </a:r>
          </a:p>
          <a:p>
            <a:pPr eaLnBrk="1" hangingPunct="1">
              <a:lnSpc>
                <a:spcPct val="90000"/>
              </a:lnSpc>
            </a:pPr>
            <a:endParaRPr lang="en-US" sz="2800" dirty="0" smtClean="0"/>
          </a:p>
        </p:txBody>
      </p:sp>
      <p:sp>
        <p:nvSpPr>
          <p:cNvPr id="57348"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2FC1DD28-D396-448A-90B6-3547933A4E83}" type="slidenum">
              <a:rPr lang="en-US" smtClean="0"/>
              <a:pPr/>
              <a:t>2</a:t>
            </a:fld>
            <a:endParaRPr lang="en-US"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pPr algn="ctr"/>
            <a:r>
              <a:rPr lang="en-US" dirty="0" smtClean="0"/>
              <a:t>PLACE TWO WAY</a:t>
            </a:r>
            <a:endParaRPr lang="en-US" dirty="0"/>
          </a:p>
        </p:txBody>
      </p:sp>
      <p:sp>
        <p:nvSpPr>
          <p:cNvPr id="4" name="Slide Number Placeholder 3"/>
          <p:cNvSpPr>
            <a:spLocks noGrp="1"/>
          </p:cNvSpPr>
          <p:nvPr>
            <p:ph type="sldNum" sz="quarter" idx="15"/>
          </p:nvPr>
        </p:nvSpPr>
        <p:spPr/>
        <p:txBody>
          <a:bodyPr/>
          <a:lstStyle/>
          <a:p>
            <a:fld id="{B6F15528-21DE-4FAA-801E-634DDDAF4B2B}" type="slidenum">
              <a:rPr lang="en-US" smtClean="0"/>
              <a:pPr/>
              <a:t>20</a:t>
            </a:fld>
            <a:endParaRPr lang="en-US"/>
          </a:p>
        </p:txBody>
      </p:sp>
      <p:sp>
        <p:nvSpPr>
          <p:cNvPr id="6" name="Rectangle 5"/>
          <p:cNvSpPr/>
          <p:nvPr/>
        </p:nvSpPr>
        <p:spPr>
          <a:xfrm>
            <a:off x="381000" y="1828800"/>
            <a:ext cx="7620000" cy="266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p:cNvPicPr>
            <a:picLocks noGrp="1"/>
          </p:cNvPicPr>
          <p:nvPr>
            <p:ph sz="quarter" idx="1"/>
          </p:nvPr>
        </p:nvPicPr>
        <p:blipFill>
          <a:blip r:embed="rId2"/>
          <a:srcRect/>
          <a:stretch>
            <a:fillRect/>
          </a:stretch>
        </p:blipFill>
        <p:spPr bwMode="auto">
          <a:xfrm>
            <a:off x="457200" y="685800"/>
            <a:ext cx="7467600" cy="5459711"/>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a:bodyPr>
          <a:lstStyle/>
          <a:p>
            <a:pPr algn="ctr"/>
            <a:r>
              <a:rPr lang="en-US" sz="2400" dirty="0" smtClean="0"/>
              <a:t>PLACE BRACKET</a:t>
            </a:r>
            <a:endParaRPr lang="en-US" sz="2400" dirty="0"/>
          </a:p>
        </p:txBody>
      </p:sp>
      <p:sp>
        <p:nvSpPr>
          <p:cNvPr id="4" name="Slide Number Placeholder 3"/>
          <p:cNvSpPr>
            <a:spLocks noGrp="1"/>
          </p:cNvSpPr>
          <p:nvPr>
            <p:ph type="sldNum" sz="quarter" idx="15"/>
          </p:nvPr>
        </p:nvSpPr>
        <p:spPr/>
        <p:txBody>
          <a:bodyPr/>
          <a:lstStyle/>
          <a:p>
            <a:fld id="{B6F15528-21DE-4FAA-801E-634DDDAF4B2B}" type="slidenum">
              <a:rPr lang="en-US" smtClean="0"/>
              <a:pPr/>
              <a:t>21</a:t>
            </a:fld>
            <a:endParaRPr lang="en-US"/>
          </a:p>
        </p:txBody>
      </p:sp>
      <p:pic>
        <p:nvPicPr>
          <p:cNvPr id="1026" name="Picture 2"/>
          <p:cNvPicPr>
            <a:picLocks noGrp="1" noChangeAspect="1" noChangeArrowheads="1"/>
          </p:cNvPicPr>
          <p:nvPr>
            <p:ph sz="quarter" idx="1"/>
          </p:nvPr>
        </p:nvPicPr>
        <p:blipFill>
          <a:blip r:embed="rId2"/>
          <a:srcRect/>
          <a:stretch>
            <a:fillRect/>
          </a:stretch>
        </p:blipFill>
        <p:spPr bwMode="auto">
          <a:xfrm>
            <a:off x="457200" y="762000"/>
            <a:ext cx="7467600" cy="54102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title"/>
          </p:nvPr>
        </p:nvSpPr>
        <p:spPr/>
        <p:txBody>
          <a:bodyPr/>
          <a:lstStyle/>
          <a:p>
            <a:pPr algn="ctr" eaLnBrk="1" fontAlgn="auto" hangingPunct="1">
              <a:spcAft>
                <a:spcPts val="0"/>
              </a:spcAft>
              <a:defRPr/>
            </a:pPr>
            <a:r>
              <a:rPr lang="en-US" dirty="0"/>
              <a:t>NON SLR INVESTMENTS</a:t>
            </a:r>
          </a:p>
        </p:txBody>
      </p:sp>
      <p:sp>
        <p:nvSpPr>
          <p:cNvPr id="50179" name="Rectangle 3"/>
          <p:cNvSpPr>
            <a:spLocks noGrp="1" noChangeArrowheads="1"/>
          </p:cNvSpPr>
          <p:nvPr>
            <p:ph sz="quarter" idx="1"/>
          </p:nvPr>
        </p:nvSpPr>
        <p:spPr/>
        <p:txBody>
          <a:bodyPr/>
          <a:lstStyle/>
          <a:p>
            <a:pPr algn="just" eaLnBrk="1" hangingPunct="1">
              <a:lnSpc>
                <a:spcPct val="90000"/>
              </a:lnSpc>
              <a:buFontTx/>
              <a:buNone/>
            </a:pPr>
            <a:r>
              <a:rPr lang="en-US" dirty="0" smtClean="0"/>
              <a:t>Permitted Instruments</a:t>
            </a:r>
          </a:p>
          <a:p>
            <a:pPr algn="just" eaLnBrk="1" hangingPunct="1">
              <a:lnSpc>
                <a:spcPct val="90000"/>
              </a:lnSpc>
              <a:buClr>
                <a:srgbClr val="FF3300"/>
              </a:buClr>
              <a:buFont typeface="Wingdings" pitchFamily="2" charset="2"/>
              <a:buChar char="§"/>
            </a:pPr>
            <a:r>
              <a:rPr lang="en-US" dirty="0" smtClean="0"/>
              <a:t>Bank Deposits</a:t>
            </a:r>
          </a:p>
          <a:p>
            <a:pPr algn="just" eaLnBrk="1" hangingPunct="1">
              <a:lnSpc>
                <a:spcPct val="90000"/>
              </a:lnSpc>
              <a:buClr>
                <a:srgbClr val="FF3300"/>
              </a:buClr>
              <a:buFont typeface="Wingdings" pitchFamily="2" charset="2"/>
              <a:buChar char="§"/>
            </a:pPr>
            <a:r>
              <a:rPr lang="en-US" dirty="0" smtClean="0"/>
              <a:t>“A” or equivalent and higher rated Commercial Papers(CP),Certificates of Deposits, Debentures &amp; Bonds</a:t>
            </a:r>
          </a:p>
          <a:p>
            <a:pPr algn="just" eaLnBrk="1" hangingPunct="1">
              <a:lnSpc>
                <a:spcPct val="90000"/>
              </a:lnSpc>
              <a:buClr>
                <a:srgbClr val="FF3300"/>
              </a:buClr>
              <a:buFont typeface="Wingdings" pitchFamily="2" charset="2"/>
              <a:buChar char="§"/>
            </a:pPr>
            <a:r>
              <a:rPr lang="en-US" dirty="0" smtClean="0"/>
              <a:t>Units of Debt Mutual Funds &amp; Money Market Mutual Funds</a:t>
            </a:r>
          </a:p>
          <a:p>
            <a:pPr algn="just" eaLnBrk="1" hangingPunct="1">
              <a:lnSpc>
                <a:spcPct val="90000"/>
              </a:lnSpc>
              <a:buClr>
                <a:srgbClr val="FF3300"/>
              </a:buClr>
              <a:buFont typeface="Wingdings" pitchFamily="2" charset="2"/>
              <a:buChar char="§"/>
            </a:pPr>
            <a:r>
              <a:rPr lang="en-US" dirty="0" smtClean="0"/>
              <a:t>Bonds/Debentures received through SC/RC</a:t>
            </a:r>
          </a:p>
          <a:p>
            <a:pPr algn="just" eaLnBrk="1" hangingPunct="1">
              <a:lnSpc>
                <a:spcPct val="90000"/>
              </a:lnSpc>
              <a:buClr>
                <a:srgbClr val="FF3300"/>
              </a:buClr>
              <a:buFont typeface="Wingdings" pitchFamily="2" charset="2"/>
              <a:buNone/>
            </a:pPr>
            <a:endParaRPr lang="en-US" dirty="0" smtClean="0"/>
          </a:p>
        </p:txBody>
      </p:sp>
      <p:sp>
        <p:nvSpPr>
          <p:cNvPr id="50180"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031BCF18-11AD-4086-B5A2-54B9D38E4856}" type="slidenum">
              <a:rPr lang="en-US" smtClean="0"/>
              <a:pPr/>
              <a:t>22</a:t>
            </a:fld>
            <a:endParaRPr lang="en-US"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ChangeArrowheads="1"/>
          </p:cNvSpPr>
          <p:nvPr>
            <p:ph type="title"/>
          </p:nvPr>
        </p:nvSpPr>
        <p:spPr/>
        <p:txBody>
          <a:bodyPr>
            <a:normAutofit fontScale="90000"/>
          </a:bodyPr>
          <a:lstStyle/>
          <a:p>
            <a:pPr algn="ctr" eaLnBrk="1" fontAlgn="auto" hangingPunct="1">
              <a:spcAft>
                <a:spcPts val="0"/>
              </a:spcAft>
              <a:defRPr/>
            </a:pPr>
            <a:r>
              <a:rPr lang="en-US" sz="4000" dirty="0"/>
              <a:t>RBI Guidelines for </a:t>
            </a:r>
            <a:r>
              <a:rPr lang="en-US" sz="4000" dirty="0" smtClean="0"/>
              <a:t/>
            </a:r>
            <a:br>
              <a:rPr lang="en-US" sz="4000" dirty="0" smtClean="0"/>
            </a:br>
            <a:r>
              <a:rPr lang="en-US" sz="4000" dirty="0" smtClean="0"/>
              <a:t>Non </a:t>
            </a:r>
            <a:r>
              <a:rPr lang="en-US" sz="4000" dirty="0"/>
              <a:t>SLR Investments</a:t>
            </a:r>
          </a:p>
        </p:txBody>
      </p:sp>
      <p:sp>
        <p:nvSpPr>
          <p:cNvPr id="51203" name="Rectangle 3"/>
          <p:cNvSpPr>
            <a:spLocks noGrp="1" noChangeArrowheads="1"/>
          </p:cNvSpPr>
          <p:nvPr>
            <p:ph sz="quarter" idx="1"/>
          </p:nvPr>
        </p:nvSpPr>
        <p:spPr/>
        <p:txBody>
          <a:bodyPr/>
          <a:lstStyle/>
          <a:p>
            <a:pPr algn="just" eaLnBrk="1" hangingPunct="1">
              <a:lnSpc>
                <a:spcPct val="90000"/>
              </a:lnSpc>
            </a:pPr>
            <a:r>
              <a:rPr lang="en-US" dirty="0" smtClean="0"/>
              <a:t>The Non SLR investments to be limited to 10% of a bank’s total deposits as on 31</a:t>
            </a:r>
            <a:r>
              <a:rPr lang="en-US" baseline="30000" dirty="0" smtClean="0"/>
              <a:t>st</a:t>
            </a:r>
            <a:r>
              <a:rPr lang="en-US" dirty="0" smtClean="0"/>
              <a:t> March of the previous year.</a:t>
            </a:r>
          </a:p>
          <a:p>
            <a:pPr algn="just" eaLnBrk="1" hangingPunct="1">
              <a:lnSpc>
                <a:spcPct val="90000"/>
              </a:lnSpc>
            </a:pPr>
            <a:r>
              <a:rPr lang="en-US" dirty="0" smtClean="0"/>
              <a:t>Individual Exposure limit applies per issuer</a:t>
            </a:r>
          </a:p>
          <a:p>
            <a:pPr algn="just" eaLnBrk="1" hangingPunct="1">
              <a:lnSpc>
                <a:spcPct val="90000"/>
              </a:lnSpc>
            </a:pPr>
            <a:r>
              <a:rPr lang="en-US" dirty="0" smtClean="0"/>
              <a:t>Restrictions on various Investment Instruments</a:t>
            </a:r>
          </a:p>
          <a:p>
            <a:pPr algn="just" eaLnBrk="1" hangingPunct="1">
              <a:lnSpc>
                <a:spcPct val="90000"/>
              </a:lnSpc>
            </a:pPr>
            <a:r>
              <a:rPr lang="en-US" dirty="0" smtClean="0"/>
              <a:t>All transactions for acquisition/sale in secondary market may be undertaken only with Commercial banks/Primary Dealers</a:t>
            </a:r>
          </a:p>
          <a:p>
            <a:pPr algn="just" eaLnBrk="1" hangingPunct="1">
              <a:lnSpc>
                <a:spcPct val="90000"/>
              </a:lnSpc>
            </a:pPr>
            <a:r>
              <a:rPr lang="en-US" dirty="0" smtClean="0"/>
              <a:t>All fresh investments under this category should be classified under Held for trading (HFT)/Available for sale (AFS) categories and it should be market to market.</a:t>
            </a:r>
          </a:p>
        </p:txBody>
      </p:sp>
      <p:sp>
        <p:nvSpPr>
          <p:cNvPr id="51204"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A3908B60-2EA5-4BED-BCEF-552FA2E7B442}" type="slidenum">
              <a:rPr lang="en-US" smtClean="0"/>
              <a:pPr/>
              <a:t>23</a:t>
            </a:fld>
            <a:endParaRPr lang="en-US"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a:xfrm>
            <a:off x="457200" y="274638"/>
            <a:ext cx="7848600" cy="792162"/>
          </a:xfrm>
          <a:ln>
            <a:solidFill>
              <a:schemeClr val="tx1"/>
            </a:solidFill>
          </a:ln>
        </p:spPr>
        <p:txBody>
          <a:bodyPr>
            <a:normAutofit fontScale="90000"/>
          </a:bodyPr>
          <a:lstStyle/>
          <a:p>
            <a:pPr eaLnBrk="1" fontAlgn="auto" hangingPunct="1">
              <a:spcAft>
                <a:spcPts val="0"/>
              </a:spcAft>
              <a:defRPr/>
            </a:pPr>
            <a:r>
              <a:rPr lang="en-US" sz="3600" dirty="0">
                <a:solidFill>
                  <a:srgbClr val="000099"/>
                </a:solidFill>
              </a:rPr>
              <a:t>CLASSIFICATION OF INVESTMENTS</a:t>
            </a:r>
          </a:p>
        </p:txBody>
      </p:sp>
      <p:sp>
        <p:nvSpPr>
          <p:cNvPr id="55299" name="Rectangle 3"/>
          <p:cNvSpPr>
            <a:spLocks noGrp="1" noChangeArrowheads="1"/>
          </p:cNvSpPr>
          <p:nvPr>
            <p:ph sz="quarter" idx="1"/>
          </p:nvPr>
        </p:nvSpPr>
        <p:spPr>
          <a:xfrm>
            <a:off x="457200" y="1371600"/>
            <a:ext cx="7924800" cy="5102352"/>
          </a:xfrm>
          <a:ln>
            <a:solidFill>
              <a:schemeClr val="tx1"/>
            </a:solidFill>
          </a:ln>
        </p:spPr>
        <p:txBody>
          <a:bodyPr>
            <a:normAutofit/>
          </a:bodyPr>
          <a:lstStyle/>
          <a:p>
            <a:pPr algn="just" eaLnBrk="1" hangingPunct="1">
              <a:lnSpc>
                <a:spcPct val="90000"/>
              </a:lnSpc>
              <a:buFont typeface="Wingdings" pitchFamily="2" charset="2"/>
              <a:buNone/>
            </a:pPr>
            <a:r>
              <a:rPr lang="en-US" sz="2800" dirty="0" smtClean="0">
                <a:solidFill>
                  <a:srgbClr val="CC3300"/>
                </a:solidFill>
              </a:rPr>
              <a:t>   SLR  &amp; NON  SLR  INVESTMENTS TO BE CLASSIFIED UNDER 3  CATEGORIES</a:t>
            </a:r>
          </a:p>
          <a:p>
            <a:pPr algn="just" eaLnBrk="1" hangingPunct="1">
              <a:lnSpc>
                <a:spcPct val="90000"/>
              </a:lnSpc>
              <a:buFont typeface="Wingdings" pitchFamily="2" charset="2"/>
              <a:buNone/>
            </a:pPr>
            <a:r>
              <a:rPr lang="en-US" sz="2800" dirty="0" smtClean="0"/>
              <a:t>    </a:t>
            </a:r>
            <a:r>
              <a:rPr lang="en-US" sz="2800" dirty="0" smtClean="0">
                <a:solidFill>
                  <a:srgbClr val="0000FF"/>
                </a:solidFill>
              </a:rPr>
              <a:t>1.</a:t>
            </a:r>
            <a:r>
              <a:rPr lang="en-US" sz="2800" dirty="0" smtClean="0"/>
              <a:t>   </a:t>
            </a:r>
            <a:r>
              <a:rPr lang="en-US" sz="2800" dirty="0" smtClean="0">
                <a:solidFill>
                  <a:srgbClr val="0000FF"/>
                </a:solidFill>
              </a:rPr>
              <a:t>HELD  TO  MATURITY – </a:t>
            </a:r>
          </a:p>
          <a:p>
            <a:pPr algn="just" eaLnBrk="1" hangingPunct="1">
              <a:lnSpc>
                <a:spcPct val="90000"/>
              </a:lnSpc>
              <a:buFont typeface="Wingdings" pitchFamily="2" charset="2"/>
              <a:buNone/>
            </a:pPr>
            <a:r>
              <a:rPr lang="en-US" dirty="0" smtClean="0">
                <a:solidFill>
                  <a:srgbClr val="CC3300"/>
                </a:solidFill>
              </a:rPr>
              <a:t>    SECURITIES ACQUIRED  FOR  HOLDING  TILL MATURITY</a:t>
            </a:r>
            <a:r>
              <a:rPr lang="en-US" sz="2800" dirty="0" smtClean="0"/>
              <a:t> </a:t>
            </a:r>
          </a:p>
          <a:p>
            <a:pPr algn="just" eaLnBrk="1" hangingPunct="1">
              <a:lnSpc>
                <a:spcPct val="90000"/>
              </a:lnSpc>
              <a:buFont typeface="Wingdings" pitchFamily="2" charset="2"/>
              <a:buNone/>
            </a:pPr>
            <a:r>
              <a:rPr lang="en-US" sz="2800" dirty="0" smtClean="0"/>
              <a:t>    </a:t>
            </a:r>
            <a:r>
              <a:rPr lang="en-US" sz="2800" dirty="0" smtClean="0">
                <a:solidFill>
                  <a:srgbClr val="0000FF"/>
                </a:solidFill>
              </a:rPr>
              <a:t>2.    HELD  FOR  TRADING</a:t>
            </a:r>
          </a:p>
          <a:p>
            <a:pPr algn="just" eaLnBrk="1" hangingPunct="1">
              <a:lnSpc>
                <a:spcPct val="90000"/>
              </a:lnSpc>
              <a:buFont typeface="Wingdings" pitchFamily="2" charset="2"/>
              <a:buNone/>
            </a:pPr>
            <a:r>
              <a:rPr lang="en-US" sz="2800" dirty="0" smtClean="0"/>
              <a:t>   </a:t>
            </a:r>
            <a:r>
              <a:rPr lang="en-US" dirty="0" smtClean="0">
                <a:solidFill>
                  <a:srgbClr val="CC3300"/>
                </a:solidFill>
              </a:rPr>
              <a:t>SECURITIES  ACQUIRED TO  TRADE  BY  TAKING  ADVANTAGE  OF  SHORT  TERM  PRICE/INTEREST RATE  MOVEMENT</a:t>
            </a:r>
          </a:p>
          <a:p>
            <a:pPr algn="just" eaLnBrk="1" hangingPunct="1">
              <a:lnSpc>
                <a:spcPct val="90000"/>
              </a:lnSpc>
              <a:buFont typeface="Wingdings" pitchFamily="2" charset="2"/>
              <a:buNone/>
            </a:pPr>
            <a:r>
              <a:rPr lang="en-US" sz="2800" dirty="0" smtClean="0"/>
              <a:t>    </a:t>
            </a:r>
            <a:r>
              <a:rPr lang="en-US" sz="2800" dirty="0" smtClean="0">
                <a:solidFill>
                  <a:srgbClr val="0000FF"/>
                </a:solidFill>
              </a:rPr>
              <a:t>3</a:t>
            </a:r>
            <a:r>
              <a:rPr lang="en-US" dirty="0" smtClean="0">
                <a:solidFill>
                  <a:srgbClr val="0000FF"/>
                </a:solidFill>
              </a:rPr>
              <a:t>      </a:t>
            </a:r>
            <a:r>
              <a:rPr lang="en-US" sz="2800" dirty="0" smtClean="0">
                <a:solidFill>
                  <a:srgbClr val="0000FF"/>
                </a:solidFill>
              </a:rPr>
              <a:t>AVAILABLE  FOR  SALE</a:t>
            </a:r>
          </a:p>
          <a:p>
            <a:pPr algn="just" eaLnBrk="1" hangingPunct="1">
              <a:lnSpc>
                <a:spcPct val="90000"/>
              </a:lnSpc>
              <a:buFont typeface="Wingdings" pitchFamily="2" charset="2"/>
              <a:buNone/>
            </a:pPr>
            <a:r>
              <a:rPr lang="en-US" sz="2800" dirty="0" smtClean="0"/>
              <a:t>    </a:t>
            </a:r>
            <a:r>
              <a:rPr lang="en-US" dirty="0" smtClean="0">
                <a:solidFill>
                  <a:srgbClr val="CC3300"/>
                </a:solidFill>
              </a:rPr>
              <a:t>SECURITIES  NOT  FALLING  UNDER 1 &amp; 2</a:t>
            </a:r>
          </a:p>
          <a:p>
            <a:pPr eaLnBrk="1" hangingPunct="1">
              <a:lnSpc>
                <a:spcPct val="90000"/>
              </a:lnSpc>
            </a:pPr>
            <a:endParaRPr lang="en-US" sz="2800" dirty="0" smtClean="0"/>
          </a:p>
        </p:txBody>
      </p:sp>
      <p:sp>
        <p:nvSpPr>
          <p:cNvPr id="55300"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2AF17C26-440C-459D-86E3-65B32B062D16}" type="slidenum">
              <a:rPr lang="en-US" smtClean="0"/>
              <a:pPr/>
              <a:t>24</a:t>
            </a:fld>
            <a:endParaRPr lang="en-US"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pPr algn="ctr" eaLnBrk="1" fontAlgn="auto" hangingPunct="1">
              <a:spcAft>
                <a:spcPts val="0"/>
              </a:spcAft>
              <a:defRPr/>
            </a:pPr>
            <a:r>
              <a:rPr lang="en-US" sz="3600" dirty="0">
                <a:solidFill>
                  <a:srgbClr val="000099"/>
                </a:solidFill>
              </a:rPr>
              <a:t>HELD  TO  MATURITY</a:t>
            </a:r>
          </a:p>
        </p:txBody>
      </p:sp>
      <p:sp>
        <p:nvSpPr>
          <p:cNvPr id="56323" name="Rectangle 3"/>
          <p:cNvSpPr>
            <a:spLocks noGrp="1" noChangeArrowheads="1"/>
          </p:cNvSpPr>
          <p:nvPr>
            <p:ph sz="quarter" idx="1"/>
          </p:nvPr>
        </p:nvSpPr>
        <p:spPr/>
        <p:txBody>
          <a:bodyPr>
            <a:normAutofit/>
          </a:bodyPr>
          <a:lstStyle/>
          <a:p>
            <a:pPr algn="just" eaLnBrk="1" hangingPunct="1">
              <a:lnSpc>
                <a:spcPct val="90000"/>
              </a:lnSpc>
            </a:pPr>
            <a:r>
              <a:rPr lang="en-US" dirty="0" smtClean="0">
                <a:solidFill>
                  <a:srgbClr val="CC3300"/>
                </a:solidFill>
              </a:rPr>
              <a:t>NOT  MORE  THAN  25 %  OF  TOTAL  INVESTMENTS</a:t>
            </a:r>
          </a:p>
          <a:p>
            <a:pPr algn="just" eaLnBrk="1" hangingPunct="1">
              <a:lnSpc>
                <a:spcPct val="90000"/>
              </a:lnSpc>
            </a:pPr>
            <a:r>
              <a:rPr lang="en-US" dirty="0" smtClean="0"/>
              <a:t>PROFIT  ON  SALE  OF  INVESTMENT   UNDER “HELD  TO  MATURITY”  TO  BE  TRANSFERRED  TO   P &amp; L ACCOUNT  &amp;  THEN  APPROPRIATED TO  </a:t>
            </a:r>
          </a:p>
          <a:p>
            <a:pPr algn="just" eaLnBrk="1" hangingPunct="1">
              <a:lnSpc>
                <a:spcPct val="90000"/>
              </a:lnSpc>
              <a:buNone/>
            </a:pPr>
            <a:r>
              <a:rPr lang="en-US" dirty="0" smtClean="0"/>
              <a:t>   “INVESTMENT  FLUCTUATION  RESERVE”</a:t>
            </a:r>
            <a:r>
              <a:rPr lang="en-US" dirty="0" smtClean="0">
                <a:solidFill>
                  <a:srgbClr val="CC3300"/>
                </a:solidFill>
              </a:rPr>
              <a:t>   </a:t>
            </a:r>
          </a:p>
          <a:p>
            <a:pPr algn="just" eaLnBrk="1" hangingPunct="1">
              <a:lnSpc>
                <a:spcPct val="90000"/>
              </a:lnSpc>
              <a:buFont typeface="Wingdings" pitchFamily="2" charset="2"/>
              <a:buNone/>
            </a:pPr>
            <a:endParaRPr lang="en-US" sz="2800" dirty="0" smtClean="0">
              <a:solidFill>
                <a:srgbClr val="CC3300"/>
              </a:solidFill>
            </a:endParaRPr>
          </a:p>
          <a:p>
            <a:pPr algn="just" eaLnBrk="1" hangingPunct="1">
              <a:lnSpc>
                <a:spcPct val="90000"/>
              </a:lnSpc>
            </a:pPr>
            <a:endParaRPr lang="en-US" sz="2800" dirty="0" smtClean="0">
              <a:solidFill>
                <a:srgbClr val="CC3300"/>
              </a:solidFill>
            </a:endParaRPr>
          </a:p>
        </p:txBody>
      </p:sp>
      <p:sp>
        <p:nvSpPr>
          <p:cNvPr id="56324"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FCBF6BC0-0A23-4745-B8FC-9175298793AD}" type="slidenum">
              <a:rPr lang="en-US" smtClean="0"/>
              <a:pPr/>
              <a:t>25</a:t>
            </a:fld>
            <a:endParaRPr lang="en-US"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p:txBody>
          <a:bodyPr>
            <a:normAutofit fontScale="90000"/>
          </a:bodyPr>
          <a:lstStyle/>
          <a:p>
            <a:pPr algn="ctr" eaLnBrk="1" fontAlgn="auto" hangingPunct="1">
              <a:spcAft>
                <a:spcPts val="0"/>
              </a:spcAft>
              <a:defRPr/>
            </a:pPr>
            <a:r>
              <a:rPr lang="en-US" sz="3600" dirty="0">
                <a:solidFill>
                  <a:srgbClr val="000099"/>
                </a:solidFill>
              </a:rPr>
              <a:t>AVAILABLE   FOR  SALE  &amp;          HELD   FOR   TRADING</a:t>
            </a:r>
          </a:p>
        </p:txBody>
      </p:sp>
      <p:sp>
        <p:nvSpPr>
          <p:cNvPr id="57347" name="Rectangle 3"/>
          <p:cNvSpPr>
            <a:spLocks noGrp="1" noChangeArrowheads="1"/>
          </p:cNvSpPr>
          <p:nvPr>
            <p:ph sz="quarter" idx="1"/>
          </p:nvPr>
        </p:nvSpPr>
        <p:spPr/>
        <p:txBody>
          <a:bodyPr/>
          <a:lstStyle/>
          <a:p>
            <a:pPr eaLnBrk="1" hangingPunct="1">
              <a:lnSpc>
                <a:spcPct val="90000"/>
              </a:lnSpc>
            </a:pPr>
            <a:r>
              <a:rPr lang="en-US" sz="2800" dirty="0" smtClean="0">
                <a:solidFill>
                  <a:srgbClr val="CC3300"/>
                </a:solidFill>
              </a:rPr>
              <a:t>BANK  TO  DECIDE  ON  EXTENT  OF  HOLDING  UNDER  EACH  OF  THESE  2  CATEGORIES</a:t>
            </a:r>
            <a:r>
              <a:rPr lang="en-US" sz="2800" dirty="0" smtClean="0"/>
              <a:t> </a:t>
            </a:r>
          </a:p>
          <a:p>
            <a:pPr eaLnBrk="1" hangingPunct="1">
              <a:lnSpc>
                <a:spcPct val="90000"/>
              </a:lnSpc>
              <a:buFont typeface="Wingdings" pitchFamily="2" charset="2"/>
              <a:buNone/>
            </a:pPr>
            <a:r>
              <a:rPr lang="en-US" sz="2800" dirty="0" smtClean="0"/>
              <a:t>   </a:t>
            </a:r>
            <a:r>
              <a:rPr lang="en-US" dirty="0" smtClean="0"/>
              <a:t>( CONSIDERING  TRADING  STRATEGY, RISK  MANAGEMENT  CAPABILITIES, TAX  PLANNING, CAPITAL  POSITION,  MANPOWER  SKILL  AVAILABILITY )</a:t>
            </a:r>
          </a:p>
          <a:p>
            <a:pPr eaLnBrk="1" hangingPunct="1">
              <a:lnSpc>
                <a:spcPct val="90000"/>
              </a:lnSpc>
            </a:pPr>
            <a:r>
              <a:rPr lang="en-US" sz="2800" dirty="0" smtClean="0">
                <a:solidFill>
                  <a:srgbClr val="CC3300"/>
                </a:solidFill>
              </a:rPr>
              <a:t>INVESTMENTS  UNDER “HELD  FOR  TRADING” TO  BE  SOLD WITHIN  90  DAYS</a:t>
            </a:r>
          </a:p>
          <a:p>
            <a:pPr eaLnBrk="1" hangingPunct="1">
              <a:lnSpc>
                <a:spcPct val="90000"/>
              </a:lnSpc>
            </a:pPr>
            <a:r>
              <a:rPr lang="en-US" sz="2800" dirty="0" smtClean="0"/>
              <a:t>IF  NOT  DONE,  TO  BE  SHIFTED  TO  “AVAILABLE  FOR  SALE”</a:t>
            </a:r>
          </a:p>
          <a:p>
            <a:pPr eaLnBrk="1" hangingPunct="1">
              <a:lnSpc>
                <a:spcPct val="90000"/>
              </a:lnSpc>
            </a:pPr>
            <a:endParaRPr lang="en-US" sz="2800" dirty="0" smtClean="0"/>
          </a:p>
        </p:txBody>
      </p:sp>
      <p:sp>
        <p:nvSpPr>
          <p:cNvPr id="57348"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2FC1DD28-D396-448A-90B6-3547933A4E83}" type="slidenum">
              <a:rPr lang="en-US" smtClean="0"/>
              <a:pPr/>
              <a:t>26</a:t>
            </a:fld>
            <a:endParaRPr 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5"/>
          <p:cNvSpPr>
            <a:spLocks noGrp="1"/>
          </p:cNvSpPr>
          <p:nvPr>
            <p:ph type="sldNum" sz="quarter" idx="12"/>
          </p:nvPr>
        </p:nvSpPr>
        <p:spPr/>
        <p:txBody>
          <a:bodyPr/>
          <a:lstStyle/>
          <a:p>
            <a:fld id="{C4F31BAC-C61F-4FCD-A3A5-9E29125D1D78}" type="slidenum">
              <a:rPr lang="en-US" smtClean="0"/>
              <a:pPr/>
              <a:t>27</a:t>
            </a:fld>
            <a:endParaRPr lang="en-US" smtClean="0"/>
          </a:p>
        </p:txBody>
      </p:sp>
      <p:graphicFrame>
        <p:nvGraphicFramePr>
          <p:cNvPr id="10" name="Table 9"/>
          <p:cNvGraphicFramePr>
            <a:graphicFrameLocks noGrp="1"/>
          </p:cNvGraphicFramePr>
          <p:nvPr/>
        </p:nvGraphicFramePr>
        <p:xfrm>
          <a:off x="533400" y="457200"/>
          <a:ext cx="7543800" cy="6172200"/>
        </p:xfrm>
        <a:graphic>
          <a:graphicData uri="http://schemas.openxmlformats.org/drawingml/2006/table">
            <a:tbl>
              <a:tblPr firstRow="1" bandRow="1">
                <a:tableStyleId>{5C22544A-7EE6-4342-B048-85BDC9FD1C3A}</a:tableStyleId>
              </a:tblPr>
              <a:tblGrid>
                <a:gridCol w="4055806"/>
                <a:gridCol w="3487994"/>
              </a:tblGrid>
              <a:tr h="652567">
                <a:tc>
                  <a:txBody>
                    <a:bodyPr/>
                    <a:lstStyle/>
                    <a:p>
                      <a:pPr>
                        <a:spcAft>
                          <a:spcPts val="0"/>
                        </a:spcAft>
                      </a:pPr>
                      <a:r>
                        <a:rPr lang="en-US" sz="1800" b="1" dirty="0">
                          <a:solidFill>
                            <a:srgbClr val="000000"/>
                          </a:solidFill>
                          <a:latin typeface="+mj-lt"/>
                          <a:ea typeface="Times New Roman"/>
                          <a:cs typeface="Times New Roman"/>
                        </a:rPr>
                        <a:t>Investment Fluctuation Reserve (IFR) </a:t>
                      </a:r>
                      <a:endParaRPr lang="en-US" sz="1800" dirty="0">
                        <a:solidFill>
                          <a:srgbClr val="000000"/>
                        </a:solidFill>
                        <a:latin typeface="+mj-lt"/>
                        <a:ea typeface="Times New Roman"/>
                        <a:cs typeface="Times New Roman"/>
                      </a:endParaRPr>
                    </a:p>
                  </a:txBody>
                  <a:tcPr marL="68580" marR="68580" marT="0" marB="0"/>
                </a:tc>
                <a:tc>
                  <a:txBody>
                    <a:bodyPr/>
                    <a:lstStyle/>
                    <a:p>
                      <a:pPr>
                        <a:spcAft>
                          <a:spcPts val="0"/>
                        </a:spcAft>
                      </a:pPr>
                      <a:r>
                        <a:rPr lang="en-US" sz="1800" b="1" dirty="0">
                          <a:solidFill>
                            <a:srgbClr val="000000"/>
                          </a:solidFill>
                          <a:latin typeface="+mj-lt"/>
                          <a:ea typeface="Times New Roman"/>
                          <a:cs typeface="Times New Roman"/>
                        </a:rPr>
                        <a:t>Investment Depreciation Reserve (IDR)</a:t>
                      </a:r>
                      <a:endParaRPr lang="en-US" sz="1800" dirty="0">
                        <a:solidFill>
                          <a:srgbClr val="000000"/>
                        </a:solidFill>
                        <a:latin typeface="+mj-lt"/>
                        <a:ea typeface="Times New Roman"/>
                        <a:cs typeface="Times New Roman"/>
                      </a:endParaRPr>
                    </a:p>
                  </a:txBody>
                  <a:tcPr marL="68580" marR="68580" marT="0" marB="0"/>
                </a:tc>
              </a:tr>
              <a:tr h="3072505">
                <a:tc>
                  <a:txBody>
                    <a:bodyPr/>
                    <a:lstStyle/>
                    <a:p>
                      <a:pPr algn="just" fontAlgn="t">
                        <a:lnSpc>
                          <a:spcPct val="150000"/>
                        </a:lnSpc>
                        <a:spcAft>
                          <a:spcPts val="0"/>
                        </a:spcAft>
                      </a:pPr>
                      <a:r>
                        <a:rPr kumimoji="0" lang="en-US" sz="1800" kern="1200" dirty="0" smtClean="0">
                          <a:solidFill>
                            <a:schemeClr val="dk1"/>
                          </a:solidFill>
                          <a:latin typeface="+mj-lt"/>
                          <a:ea typeface="+mn-ea"/>
                          <a:cs typeface="+mn-cs"/>
                        </a:rPr>
                        <a:t>With a view to build up adequate reserves to guard against market risks, IFR to be build up out of </a:t>
                      </a:r>
                      <a:r>
                        <a:rPr kumimoji="0" lang="en-US" sz="1800" kern="1200" dirty="0" err="1" smtClean="0">
                          <a:solidFill>
                            <a:schemeClr val="dk1"/>
                          </a:solidFill>
                          <a:latin typeface="+mj-lt"/>
                          <a:ea typeface="+mn-ea"/>
                          <a:cs typeface="+mn-cs"/>
                        </a:rPr>
                        <a:t>realised</a:t>
                      </a:r>
                      <a:r>
                        <a:rPr kumimoji="0" lang="en-US" sz="1800" kern="1200" dirty="0" smtClean="0">
                          <a:solidFill>
                            <a:schemeClr val="dk1"/>
                          </a:solidFill>
                          <a:latin typeface="+mj-lt"/>
                          <a:ea typeface="+mn-ea"/>
                          <a:cs typeface="+mn-cs"/>
                        </a:rPr>
                        <a:t> gains on sale of investments, and subject to available net profit, of a minimum of 5 per cent of the investment portfolio in two categories, viz. HFT and AFS. </a:t>
                      </a:r>
                      <a:endParaRPr lang="en-US" sz="1800" b="0" i="0" u="none" strike="noStrike" dirty="0">
                        <a:solidFill>
                          <a:srgbClr val="000000"/>
                        </a:solidFill>
                        <a:latin typeface="+mj-lt"/>
                      </a:endParaRPr>
                    </a:p>
                  </a:txBody>
                  <a:tcPr marL="9525" marR="9525" marT="9525" marB="0"/>
                </a:tc>
                <a:tc>
                  <a:txBody>
                    <a:bodyPr/>
                    <a:lstStyle/>
                    <a:p>
                      <a:pPr algn="just" fontAlgn="t">
                        <a:lnSpc>
                          <a:spcPct val="150000"/>
                        </a:lnSpc>
                        <a:spcAft>
                          <a:spcPts val="0"/>
                        </a:spcAft>
                      </a:pPr>
                      <a:r>
                        <a:rPr kumimoji="0" lang="en-US" sz="1800" kern="1200" dirty="0" smtClean="0">
                          <a:solidFill>
                            <a:schemeClr val="dk1"/>
                          </a:solidFill>
                          <a:latin typeface="+mj-lt"/>
                          <a:ea typeface="+mn-ea"/>
                          <a:cs typeface="+mn-cs"/>
                        </a:rPr>
                        <a:t>IDR required to be created on account of depreciation in the value of investments held under 'AFS' or 'HFT' categories in any year should be debited to the Profit &amp; Loss Account </a:t>
                      </a:r>
                      <a:endParaRPr lang="en-US" sz="1800" b="0" i="0" u="none" strike="noStrike" dirty="0">
                        <a:solidFill>
                          <a:srgbClr val="000000"/>
                        </a:solidFill>
                        <a:latin typeface="+mj-lt"/>
                      </a:endParaRPr>
                    </a:p>
                  </a:txBody>
                  <a:tcPr marL="9525" marR="9525" marT="9525" marB="0"/>
                </a:tc>
              </a:tr>
              <a:tr h="2447128">
                <a:tc>
                  <a:txBody>
                    <a:bodyPr/>
                    <a:lstStyle/>
                    <a:p>
                      <a:pPr marL="0" algn="just" rtl="0" eaLnBrk="1" fontAlgn="t" latinLnBrk="0" hangingPunct="1">
                        <a:lnSpc>
                          <a:spcPct val="150000"/>
                        </a:lnSpc>
                        <a:spcAft>
                          <a:spcPts val="0"/>
                        </a:spcAft>
                      </a:pPr>
                      <a:r>
                        <a:rPr kumimoji="0" lang="en-US" sz="1800" kern="1200" dirty="0" smtClean="0">
                          <a:solidFill>
                            <a:schemeClr val="dk1"/>
                          </a:solidFill>
                          <a:latin typeface="+mj-lt"/>
                          <a:ea typeface="+mn-ea"/>
                          <a:cs typeface="+mn-cs"/>
                        </a:rPr>
                        <a:t>Transfer to IFR shall be as an appropriation of net profit after appropriation to Statutory Reserve and would be eligible for inclusion in Tier II capital.  </a:t>
                      </a:r>
                    </a:p>
                  </a:txBody>
                  <a:tcPr marL="68580" marR="68580" marT="0" marB="0"/>
                </a:tc>
                <a:tc>
                  <a:txBody>
                    <a:bodyPr/>
                    <a:lstStyle/>
                    <a:p>
                      <a:pPr marL="0" algn="just" rtl="0" eaLnBrk="1" fontAlgn="t" latinLnBrk="0" hangingPunct="1">
                        <a:lnSpc>
                          <a:spcPct val="150000"/>
                        </a:lnSpc>
                        <a:spcAft>
                          <a:spcPts val="0"/>
                        </a:spcAft>
                      </a:pPr>
                      <a:r>
                        <a:rPr kumimoji="0" lang="en-US" sz="1800" kern="1200" dirty="0" smtClean="0">
                          <a:solidFill>
                            <a:schemeClr val="dk1"/>
                          </a:solidFill>
                          <a:latin typeface="+mj-lt"/>
                          <a:ea typeface="+mn-ea"/>
                          <a:cs typeface="+mn-cs"/>
                        </a:rPr>
                        <a:t>IDR is a provision created by charging diminution in investment value to Profit &amp; Loss Account. </a:t>
                      </a:r>
                    </a:p>
                  </a:txBody>
                  <a:tcPr marL="68580" marR="68580" marT="0" marB="0"/>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p:txBody>
          <a:bodyPr>
            <a:normAutofit/>
          </a:bodyPr>
          <a:lstStyle/>
          <a:p>
            <a:r>
              <a:rPr lang="en-US" sz="3600" b="1" dirty="0" smtClean="0"/>
              <a:t>Audit Review</a:t>
            </a:r>
            <a:endParaRPr lang="en-US" sz="3600" b="1" dirty="0"/>
          </a:p>
        </p:txBody>
      </p:sp>
      <p:sp>
        <p:nvSpPr>
          <p:cNvPr id="57347" name="Rectangle 3"/>
          <p:cNvSpPr>
            <a:spLocks noGrp="1" noChangeArrowheads="1"/>
          </p:cNvSpPr>
          <p:nvPr>
            <p:ph sz="quarter" idx="1"/>
          </p:nvPr>
        </p:nvSpPr>
        <p:spPr/>
        <p:txBody>
          <a:bodyPr>
            <a:normAutofit lnSpcReduction="10000"/>
          </a:bodyPr>
          <a:lstStyle/>
          <a:p>
            <a:pPr lvl="0" algn="just"/>
            <a:r>
              <a:rPr lang="en-US" dirty="0" smtClean="0"/>
              <a:t>The internal / Concurrent auditors will audit the transactions in securities at the end of every month and monitor compliance with the laid down management policies and report directly to the CEO / Board.  </a:t>
            </a:r>
          </a:p>
          <a:p>
            <a:pPr lvl="0" algn="just"/>
            <a:r>
              <a:rPr lang="en-US" dirty="0" smtClean="0"/>
              <a:t>The RBI guidelines stipulate the quarterly review of Investment Portfolio by Concurrent Auditor, which is to be placed before the Board for information and necessary guidance. </a:t>
            </a:r>
          </a:p>
          <a:p>
            <a:pPr lvl="0" algn="just"/>
            <a:r>
              <a:rPr lang="en-US" dirty="0" smtClean="0"/>
              <a:t>These reports will speak about the operational aspects of the investment portfolio, adherence to the laid down internal investment policy and procedures and RBI guidelines. </a:t>
            </a:r>
          </a:p>
        </p:txBody>
      </p:sp>
      <p:sp>
        <p:nvSpPr>
          <p:cNvPr id="57348"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2FC1DD28-D396-448A-90B6-3547933A4E83}" type="slidenum">
              <a:rPr lang="en-US" smtClean="0"/>
              <a:pPr/>
              <a:t>28</a:t>
            </a:fld>
            <a:endParaRPr lang="en-US"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p:txBody>
          <a:bodyPr>
            <a:normAutofit/>
          </a:bodyPr>
          <a:lstStyle/>
          <a:p>
            <a:pPr algn="ctr"/>
            <a:r>
              <a:rPr lang="en-US" sz="3600" b="1" dirty="0" smtClean="0"/>
              <a:t>Reporting to RBI                                                                                                </a:t>
            </a:r>
            <a:endParaRPr lang="en-US" sz="3600" b="1" dirty="0"/>
          </a:p>
        </p:txBody>
      </p:sp>
      <p:sp>
        <p:nvSpPr>
          <p:cNvPr id="57347" name="Rectangle 3"/>
          <p:cNvSpPr>
            <a:spLocks noGrp="1" noChangeArrowheads="1"/>
          </p:cNvSpPr>
          <p:nvPr>
            <p:ph sz="quarter" idx="1"/>
          </p:nvPr>
        </p:nvSpPr>
        <p:spPr/>
        <p:txBody>
          <a:bodyPr>
            <a:normAutofit/>
          </a:bodyPr>
          <a:lstStyle/>
          <a:p>
            <a:pPr lvl="0" algn="just"/>
            <a:r>
              <a:rPr lang="en-US" dirty="0" smtClean="0"/>
              <a:t>With reference to RBI directive Bank should submit certificate of Auditor certifying the investments held by the bank, as on the last reporting Friday of each quarter are actually owned/held by it as physical evidence of securities or the out-standings statement to Mumbai Regional Office of Urban Banks Department within 30 days from the end of the relative quarter.</a:t>
            </a:r>
          </a:p>
          <a:p>
            <a:pPr algn="just"/>
            <a:r>
              <a:rPr lang="en-US" dirty="0" smtClean="0"/>
              <a:t>The copy of half-yearly review (as of March 31 and September 30) of investment portfolio put up before the Board through CEO will be forwarded to RBI by May 15 / November 15 respectively.</a:t>
            </a:r>
          </a:p>
          <a:p>
            <a:pPr lvl="0" algn="just"/>
            <a:endParaRPr lang="en-US" dirty="0" smtClean="0"/>
          </a:p>
          <a:p>
            <a:pPr lvl="0" algn="just"/>
            <a:endParaRPr lang="en-US" dirty="0"/>
          </a:p>
        </p:txBody>
      </p:sp>
      <p:sp>
        <p:nvSpPr>
          <p:cNvPr id="57348" name="Slide Number Placeholder 5"/>
          <p:cNvSpPr>
            <a:spLocks noGrp="1"/>
          </p:cNvSpPr>
          <p:nvPr>
            <p:ph type="sldNum" sz="quarter" idx="15"/>
          </p:nvPr>
        </p:nvSpPr>
        <p:spPr bwMode="auto">
          <a:prstGeom prst="rect">
            <a:avLst/>
          </a:prstGeom>
          <a:noFill/>
          <a:ln>
            <a:miter lim="800000"/>
            <a:headEnd/>
            <a:tailEnd/>
          </a:ln>
        </p:spPr>
        <p:txBody>
          <a:bodyPr wrap="square" lIns="91440" tIns="45720" rIns="91440" bIns="45720" numCol="1" anchorCtr="0" compatLnSpc="1">
            <a:prstTxWarp prst="textNoShape">
              <a:avLst/>
            </a:prstTxWarp>
          </a:bodyPr>
          <a:lstStyle/>
          <a:p>
            <a:fld id="{2FC1DD28-D396-448A-90B6-3547933A4E83}" type="slidenum">
              <a:rPr lang="en-US" smtClean="0"/>
              <a:pPr/>
              <a:t>29</a:t>
            </a:fld>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ormAutofit fontScale="90000"/>
          </a:bodyPr>
          <a:lstStyle/>
          <a:p>
            <a:pPr algn="ctr"/>
            <a:r>
              <a:rPr lang="en-US" dirty="0" smtClean="0"/>
              <a:t>CASH RESERVE RATIO</a:t>
            </a:r>
            <a:br>
              <a:rPr lang="en-US" dirty="0" smtClean="0"/>
            </a:br>
            <a:endParaRPr lang="en-IN" dirty="0"/>
          </a:p>
        </p:txBody>
      </p:sp>
      <p:sp>
        <p:nvSpPr>
          <p:cNvPr id="3" name="Content Placeholder 2"/>
          <p:cNvSpPr>
            <a:spLocks noGrp="1"/>
          </p:cNvSpPr>
          <p:nvPr>
            <p:ph sz="quarter" idx="1"/>
          </p:nvPr>
        </p:nvSpPr>
        <p:spPr>
          <a:xfrm>
            <a:off x="457200" y="914400"/>
            <a:ext cx="7772400" cy="5559552"/>
          </a:xfrm>
        </p:spPr>
        <p:txBody>
          <a:bodyPr>
            <a:normAutofit/>
          </a:bodyPr>
          <a:lstStyle/>
          <a:p>
            <a:pPr>
              <a:buNone/>
            </a:pPr>
            <a:endParaRPr lang="en-IN" u="sng" dirty="0" smtClean="0">
              <a:latin typeface="Times New Roman" pitchFamily="18" charset="0"/>
              <a:cs typeface="Times New Roman" pitchFamily="18" charset="0"/>
            </a:endParaRPr>
          </a:p>
          <a:p>
            <a:pPr>
              <a:buNone/>
            </a:pPr>
            <a:r>
              <a:rPr lang="en-IN" u="sng" dirty="0" smtClean="0">
                <a:latin typeface="Times New Roman" pitchFamily="18" charset="0"/>
                <a:cs typeface="Times New Roman" pitchFamily="18" charset="0"/>
              </a:rPr>
              <a:t>Scheduled Banks</a:t>
            </a:r>
          </a:p>
          <a:p>
            <a:pPr algn="just">
              <a:buNone/>
            </a:pPr>
            <a:r>
              <a:rPr lang="en-IN" dirty="0" smtClean="0">
                <a:latin typeface="Times New Roman" pitchFamily="18" charset="0"/>
                <a:cs typeface="Times New Roman" pitchFamily="18" charset="0"/>
              </a:rPr>
              <a:t>Requires to maintain CRR under sec.42(1) of  RBI Act 1934. </a:t>
            </a:r>
          </a:p>
          <a:p>
            <a:pPr algn="just">
              <a:buNone/>
            </a:pPr>
            <a:endParaRPr lang="en-IN" u="sng" dirty="0" smtClean="0">
              <a:latin typeface="Times New Roman" pitchFamily="18" charset="0"/>
              <a:cs typeface="Times New Roman" pitchFamily="18" charset="0"/>
            </a:endParaRPr>
          </a:p>
          <a:p>
            <a:pPr algn="just">
              <a:buNone/>
            </a:pPr>
            <a:r>
              <a:rPr lang="en-IN" u="sng" dirty="0" smtClean="0">
                <a:latin typeface="Times New Roman" pitchFamily="18" charset="0"/>
                <a:cs typeface="Times New Roman" pitchFamily="18" charset="0"/>
              </a:rPr>
              <a:t>Non Scheduled Banks</a:t>
            </a:r>
          </a:p>
          <a:p>
            <a:pPr algn="just">
              <a:buNone/>
            </a:pPr>
            <a:r>
              <a:rPr lang="en-IN" dirty="0" smtClean="0">
                <a:latin typeface="Times New Roman" pitchFamily="18" charset="0"/>
                <a:cs typeface="Times New Roman" pitchFamily="18" charset="0"/>
              </a:rPr>
              <a:t>Requires to maintain CRR under sec.18 of  Banking</a:t>
            </a:r>
          </a:p>
          <a:p>
            <a:pPr algn="just">
              <a:buNone/>
            </a:pPr>
            <a:r>
              <a:rPr lang="en-IN" dirty="0" smtClean="0">
                <a:latin typeface="Times New Roman" pitchFamily="18" charset="0"/>
                <a:cs typeface="Times New Roman" pitchFamily="18" charset="0"/>
              </a:rPr>
              <a:t>Regulation Act 1949. </a:t>
            </a:r>
          </a:p>
          <a:p>
            <a:pPr>
              <a:buNone/>
            </a:pPr>
            <a:endParaRPr lang="en-IN" dirty="0" smtClean="0">
              <a:solidFill>
                <a:srgbClr val="FF0000"/>
              </a:solidFill>
              <a:latin typeface="Times New Roman" pitchFamily="18" charset="0"/>
              <a:cs typeface="Times New Roman" pitchFamily="18" charset="0"/>
            </a:endParaRPr>
          </a:p>
          <a:p>
            <a:pPr>
              <a:buNone/>
            </a:pPr>
            <a:r>
              <a:rPr lang="en-IN" u="sng" dirty="0" smtClean="0">
                <a:latin typeface="Times New Roman" pitchFamily="18" charset="0"/>
                <a:cs typeface="Times New Roman" pitchFamily="18" charset="0"/>
              </a:rPr>
              <a:t>All Banks</a:t>
            </a:r>
          </a:p>
          <a:p>
            <a:pPr>
              <a:buNone/>
            </a:pPr>
            <a:r>
              <a:rPr lang="en-IN" dirty="0" smtClean="0">
                <a:latin typeface="Times New Roman" pitchFamily="18" charset="0"/>
                <a:cs typeface="Times New Roman" pitchFamily="18" charset="0"/>
              </a:rPr>
              <a:t>Requires to maintain CRR @4% of NDTL (Net Demand</a:t>
            </a:r>
          </a:p>
          <a:p>
            <a:pPr>
              <a:buNone/>
            </a:pPr>
            <a:r>
              <a:rPr lang="en-IN" dirty="0" smtClean="0">
                <a:latin typeface="Times New Roman" pitchFamily="18" charset="0"/>
                <a:cs typeface="Times New Roman" pitchFamily="18" charset="0"/>
              </a:rPr>
              <a:t>And Time Liabilities)</a:t>
            </a:r>
            <a:endParaRPr lang="en-IN" dirty="0"/>
          </a:p>
        </p:txBody>
      </p:sp>
      <p:sp>
        <p:nvSpPr>
          <p:cNvPr id="4" name="Slide Number Placeholder 3"/>
          <p:cNvSpPr>
            <a:spLocks noGrp="1"/>
          </p:cNvSpPr>
          <p:nvPr>
            <p:ph type="sldNum" sz="quarter" idx="15"/>
          </p:nvPr>
        </p:nvSpPr>
        <p:spPr/>
        <p:txBody>
          <a:bodyPr/>
          <a:lstStyle/>
          <a:p>
            <a:fld id="{B6F15528-21DE-4FAA-801E-634DDDAF4B2B}"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5"/>
          <p:cNvSpPr>
            <a:spLocks noGrp="1"/>
          </p:cNvSpPr>
          <p:nvPr>
            <p:ph type="sldNum" sz="quarter" idx="12"/>
          </p:nvPr>
        </p:nvSpPr>
        <p:spPr/>
        <p:txBody>
          <a:bodyPr/>
          <a:lstStyle/>
          <a:p>
            <a:fld id="{C4F31BAC-C61F-4FCD-A3A5-9E29125D1D78}" type="slidenum">
              <a:rPr lang="en-US" smtClean="0"/>
              <a:pPr/>
              <a:t>30</a:t>
            </a:fld>
            <a:endParaRPr lang="en-US" smtClean="0"/>
          </a:p>
        </p:txBody>
      </p:sp>
      <p:sp>
        <p:nvSpPr>
          <p:cNvPr id="4" name="TextBox 3"/>
          <p:cNvSpPr txBox="1"/>
          <p:nvPr/>
        </p:nvSpPr>
        <p:spPr>
          <a:xfrm>
            <a:off x="1524000" y="1981200"/>
            <a:ext cx="6096000" cy="2308324"/>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buFont typeface="Arial" charset="0"/>
              <a:buNone/>
              <a:defRPr/>
            </a:pPr>
            <a:r>
              <a:rPr lang="en-US" sz="7200" b="1" kern="10" dirty="0" smtClean="0">
                <a:ln w="9525">
                  <a:solidFill>
                    <a:srgbClr val="008000"/>
                  </a:solidFill>
                  <a:round/>
                  <a:headEnd/>
                  <a:tailEnd/>
                </a:ln>
                <a:solidFill>
                  <a:schemeClr val="accent1">
                    <a:lumMod val="75000"/>
                  </a:schemeClr>
                </a:solidFill>
                <a:effectLst>
                  <a:outerShdw dist="563972" dir="14049741" sx="125000" sy="125000" algn="tl" rotWithShape="0">
                    <a:srgbClr val="C7DFD3">
                      <a:alpha val="79999"/>
                    </a:srgbClr>
                  </a:outerShdw>
                </a:effectLst>
                <a:latin typeface="Times New Roman"/>
                <a:cs typeface="Times New Roman"/>
              </a:rPr>
              <a:t>THANK </a:t>
            </a:r>
          </a:p>
          <a:p>
            <a:pPr algn="ctr">
              <a:buFont typeface="Arial" charset="0"/>
              <a:buNone/>
              <a:defRPr/>
            </a:pPr>
            <a:r>
              <a:rPr lang="en-US" sz="7200" b="1" kern="10" dirty="0" smtClean="0">
                <a:ln w="9525">
                  <a:solidFill>
                    <a:srgbClr val="008000"/>
                  </a:solidFill>
                  <a:round/>
                  <a:headEnd/>
                  <a:tailEnd/>
                </a:ln>
                <a:solidFill>
                  <a:schemeClr val="accent1">
                    <a:lumMod val="75000"/>
                  </a:schemeClr>
                </a:solidFill>
                <a:effectLst>
                  <a:outerShdw dist="563972" dir="14049741" sx="125000" sy="125000" algn="tl" rotWithShape="0">
                    <a:srgbClr val="C7DFD3">
                      <a:alpha val="79999"/>
                    </a:srgbClr>
                  </a:outerShdw>
                </a:effectLst>
                <a:latin typeface="Times New Roman"/>
                <a:cs typeface="Times New Roman"/>
              </a:rPr>
              <a:t>YOU</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lstStyle/>
          <a:p>
            <a:pPr algn="ctr"/>
            <a:r>
              <a:rPr lang="en-US" dirty="0" smtClean="0"/>
              <a:t>SLR INVESTMENTS</a:t>
            </a:r>
            <a:endParaRPr lang="en-IN" dirty="0"/>
          </a:p>
        </p:txBody>
      </p:sp>
      <p:sp>
        <p:nvSpPr>
          <p:cNvPr id="3" name="Content Placeholder 2"/>
          <p:cNvSpPr>
            <a:spLocks noGrp="1"/>
          </p:cNvSpPr>
          <p:nvPr>
            <p:ph sz="quarter" idx="1"/>
          </p:nvPr>
        </p:nvSpPr>
        <p:spPr>
          <a:xfrm>
            <a:off x="457200" y="1143000"/>
            <a:ext cx="7467600" cy="5330952"/>
          </a:xfrm>
        </p:spPr>
        <p:txBody>
          <a:bodyPr/>
          <a:lstStyle/>
          <a:p>
            <a:pPr>
              <a:buNone/>
            </a:pPr>
            <a:r>
              <a:rPr lang="en-IN" u="sng" dirty="0" smtClean="0">
                <a:latin typeface="Times New Roman" pitchFamily="18" charset="0"/>
                <a:cs typeface="Times New Roman" pitchFamily="18" charset="0"/>
              </a:rPr>
              <a:t>Scheduled Banks &amp; Non Scheduled Banks</a:t>
            </a:r>
          </a:p>
          <a:p>
            <a:pPr algn="just">
              <a:buNone/>
            </a:pPr>
            <a:r>
              <a:rPr lang="en-IN" dirty="0" smtClean="0">
                <a:latin typeface="Times New Roman" pitchFamily="18" charset="0"/>
                <a:cs typeface="Times New Roman" pitchFamily="18" charset="0"/>
              </a:rPr>
              <a:t> 	Requires to maintain SLR under sec. 24 of  Banking Regulation Act 1949. </a:t>
            </a:r>
          </a:p>
          <a:p>
            <a:pPr>
              <a:buNone/>
            </a:pPr>
            <a:endParaRPr lang="en-IN" dirty="0" smtClean="0">
              <a:latin typeface="Times New Roman" pitchFamily="18" charset="0"/>
              <a:cs typeface="Times New Roman" pitchFamily="18" charset="0"/>
            </a:endParaRPr>
          </a:p>
          <a:p>
            <a:pPr>
              <a:buNone/>
            </a:pPr>
            <a:r>
              <a:rPr lang="en-IN" dirty="0" smtClean="0">
                <a:latin typeface="Times New Roman" pitchFamily="18" charset="0"/>
                <a:cs typeface="Times New Roman" pitchFamily="18" charset="0"/>
              </a:rPr>
              <a:t>Present Rate 18% of NDTL.</a:t>
            </a:r>
          </a:p>
          <a:p>
            <a:pPr algn="just">
              <a:lnSpc>
                <a:spcPct val="80000"/>
              </a:lnSpc>
            </a:pPr>
            <a:r>
              <a:rPr lang="en-US" dirty="0" smtClean="0">
                <a:latin typeface="Times New Roman" pitchFamily="18" charset="0"/>
                <a:cs typeface="Times New Roman" pitchFamily="18" charset="0"/>
              </a:rPr>
              <a:t>The Bank may hold liquid assets in form of Cash, Gold, or unencumbered approved securities for the purpose of SLR.</a:t>
            </a:r>
          </a:p>
          <a:p>
            <a:pPr>
              <a:lnSpc>
                <a:spcPct val="80000"/>
              </a:lnSpc>
            </a:pPr>
            <a:r>
              <a:rPr lang="en-US" dirty="0" smtClean="0">
                <a:latin typeface="Times New Roman" pitchFamily="18" charset="0"/>
                <a:cs typeface="Times New Roman" pitchFamily="18" charset="0"/>
              </a:rPr>
              <a:t>Approved Securities means as defined in the Sec.5(a) of The B R Act,1949(AACS)mean-</a:t>
            </a:r>
          </a:p>
          <a:p>
            <a:pPr>
              <a:lnSpc>
                <a:spcPct val="80000"/>
              </a:lnSpc>
              <a:buFont typeface="Wingdings" pitchFamily="2" charset="2"/>
              <a:buNone/>
            </a:pPr>
            <a:r>
              <a:rPr lang="en-US" dirty="0" smtClean="0">
                <a:latin typeface="Times New Roman" pitchFamily="18" charset="0"/>
                <a:cs typeface="Times New Roman" pitchFamily="18" charset="0"/>
              </a:rPr>
              <a:t>    The securities issued by the Central Government or any State Government or such other securities as may be specified by the Reserve Bank from time to time. </a:t>
            </a:r>
            <a:endParaRPr lang="en-IN" dirty="0">
              <a:latin typeface="Times New Roman" pitchFamily="18" charset="0"/>
              <a:cs typeface="Times New Roman" pitchFamily="18" charset="0"/>
            </a:endParaRPr>
          </a:p>
        </p:txBody>
      </p:sp>
      <p:sp>
        <p:nvSpPr>
          <p:cNvPr id="4" name="Slide Number Placeholder 3"/>
          <p:cNvSpPr>
            <a:spLocks noGrp="1"/>
          </p:cNvSpPr>
          <p:nvPr>
            <p:ph type="sldNum" sz="quarter" idx="15"/>
          </p:nvPr>
        </p:nvSpPr>
        <p:spPr/>
        <p:txBody>
          <a:bodyPr/>
          <a:lstStyle/>
          <a:p>
            <a:fld id="{B6F15528-21DE-4FAA-801E-634DDDAF4B2B}"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91E03C3B-A0F4-439D-9BE9-62FFCCEA0057}" type="slidenum">
              <a:rPr lang="en-US"/>
              <a:pPr/>
              <a:t>5</a:t>
            </a:fld>
            <a:endParaRPr lang="en-US"/>
          </a:p>
        </p:txBody>
      </p:sp>
      <p:sp>
        <p:nvSpPr>
          <p:cNvPr id="12291" name="AutoShape 2"/>
          <p:cNvSpPr>
            <a:spLocks noChangeArrowheads="1"/>
          </p:cNvSpPr>
          <p:nvPr/>
        </p:nvSpPr>
        <p:spPr bwMode="auto">
          <a:xfrm>
            <a:off x="457200" y="304800"/>
            <a:ext cx="4495800" cy="457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Verdana" pitchFamily="34" charset="0"/>
              </a:rPr>
              <a:t>FINANCIAL MARKET</a:t>
            </a:r>
          </a:p>
        </p:txBody>
      </p:sp>
      <p:sp>
        <p:nvSpPr>
          <p:cNvPr id="12292" name="AutoShape 3"/>
          <p:cNvSpPr>
            <a:spLocks noChangeArrowheads="1"/>
          </p:cNvSpPr>
          <p:nvPr/>
        </p:nvSpPr>
        <p:spPr bwMode="auto">
          <a:xfrm>
            <a:off x="2673350" y="1447800"/>
            <a:ext cx="4495800" cy="5334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MONEY MARKET</a:t>
            </a:r>
          </a:p>
        </p:txBody>
      </p:sp>
      <p:sp>
        <p:nvSpPr>
          <p:cNvPr id="12293" name="AutoShape 4"/>
          <p:cNvSpPr>
            <a:spLocks noChangeArrowheads="1"/>
          </p:cNvSpPr>
          <p:nvPr/>
        </p:nvSpPr>
        <p:spPr bwMode="auto">
          <a:xfrm>
            <a:off x="2601913" y="5105400"/>
            <a:ext cx="4495800" cy="5334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FOREX MARKET</a:t>
            </a:r>
          </a:p>
        </p:txBody>
      </p:sp>
      <p:sp>
        <p:nvSpPr>
          <p:cNvPr id="12294" name="AutoShape 5"/>
          <p:cNvSpPr>
            <a:spLocks noChangeArrowheads="1"/>
          </p:cNvSpPr>
          <p:nvPr/>
        </p:nvSpPr>
        <p:spPr bwMode="auto">
          <a:xfrm>
            <a:off x="2590800" y="5943600"/>
            <a:ext cx="4495800" cy="457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CAPITAL MARKET</a:t>
            </a:r>
          </a:p>
        </p:txBody>
      </p:sp>
      <p:sp>
        <p:nvSpPr>
          <p:cNvPr id="12295" name="AutoShape 6"/>
          <p:cNvSpPr>
            <a:spLocks noChangeArrowheads="1"/>
          </p:cNvSpPr>
          <p:nvPr/>
        </p:nvSpPr>
        <p:spPr bwMode="auto">
          <a:xfrm>
            <a:off x="2673350" y="2286000"/>
            <a:ext cx="99060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a:latin typeface="Times New Roman" pitchFamily="18" charset="0"/>
              </a:rPr>
              <a:t>CALL</a:t>
            </a:r>
            <a:r>
              <a:rPr lang="en-US" sz="2400" b="1">
                <a:latin typeface="Times New Roman" pitchFamily="18" charset="0"/>
              </a:rPr>
              <a:t>	</a:t>
            </a:r>
          </a:p>
        </p:txBody>
      </p:sp>
      <p:sp>
        <p:nvSpPr>
          <p:cNvPr id="12296" name="AutoShape 7"/>
          <p:cNvSpPr>
            <a:spLocks noChangeArrowheads="1"/>
          </p:cNvSpPr>
          <p:nvPr/>
        </p:nvSpPr>
        <p:spPr bwMode="auto">
          <a:xfrm>
            <a:off x="3868738" y="2286000"/>
            <a:ext cx="931862"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a:latin typeface="Times New Roman" pitchFamily="18" charset="0"/>
              </a:rPr>
              <a:t>REPO</a:t>
            </a:r>
          </a:p>
        </p:txBody>
      </p:sp>
      <p:sp>
        <p:nvSpPr>
          <p:cNvPr id="12297" name="AutoShape 8"/>
          <p:cNvSpPr>
            <a:spLocks noChangeArrowheads="1"/>
          </p:cNvSpPr>
          <p:nvPr/>
        </p:nvSpPr>
        <p:spPr bwMode="auto">
          <a:xfrm>
            <a:off x="4953000" y="2286000"/>
            <a:ext cx="1371600" cy="6858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dirty="0" smtClean="0">
                <a:latin typeface="Times New Roman" pitchFamily="18" charset="0"/>
              </a:rPr>
              <a:t>REVERSE</a:t>
            </a:r>
          </a:p>
          <a:p>
            <a:pPr algn="ctr" eaLnBrk="1" hangingPunct="1"/>
            <a:r>
              <a:rPr lang="en-US" sz="2000" b="1" dirty="0" smtClean="0">
                <a:latin typeface="Times New Roman" pitchFamily="18" charset="0"/>
              </a:rPr>
              <a:t> REPO</a:t>
            </a:r>
            <a:endParaRPr lang="en-US" sz="2000" b="1" dirty="0">
              <a:latin typeface="Times New Roman" pitchFamily="18" charset="0"/>
            </a:endParaRPr>
          </a:p>
        </p:txBody>
      </p:sp>
      <p:sp>
        <p:nvSpPr>
          <p:cNvPr id="12298" name="AutoShape 9"/>
          <p:cNvSpPr>
            <a:spLocks noChangeArrowheads="1"/>
          </p:cNvSpPr>
          <p:nvPr/>
        </p:nvSpPr>
        <p:spPr bwMode="auto">
          <a:xfrm>
            <a:off x="6553200" y="2286000"/>
            <a:ext cx="1817688" cy="609600"/>
          </a:xfrm>
          <a:prstGeom prst="flowChartAlternateProcess">
            <a:avLst/>
          </a:prstGeom>
          <a:solidFill>
            <a:srgbClr val="66CCFF">
              <a:alpha val="50195"/>
            </a:srgbClr>
          </a:solidFill>
          <a:ln w="9525">
            <a:solidFill>
              <a:schemeClr val="tx1"/>
            </a:solidFill>
            <a:miter lim="800000"/>
            <a:headEnd/>
            <a:tailEnd/>
          </a:ln>
        </p:spPr>
        <p:txBody>
          <a:bodyPr wrap="none" anchor="ctr" anchorCtr="1"/>
          <a:lstStyle/>
          <a:p>
            <a:pPr algn="ctr" eaLnBrk="1" hangingPunct="1"/>
            <a:r>
              <a:rPr lang="en-US" sz="2000" b="1" dirty="0">
                <a:latin typeface="Times New Roman" pitchFamily="18" charset="0"/>
              </a:rPr>
              <a:t>CPs, CDs, Bills</a:t>
            </a:r>
          </a:p>
        </p:txBody>
      </p:sp>
      <p:sp>
        <p:nvSpPr>
          <p:cNvPr id="12299" name="AutoShape 10"/>
          <p:cNvSpPr>
            <a:spLocks noChangeArrowheads="1"/>
          </p:cNvSpPr>
          <p:nvPr/>
        </p:nvSpPr>
        <p:spPr bwMode="auto">
          <a:xfrm>
            <a:off x="2673350" y="3276600"/>
            <a:ext cx="4495800" cy="5334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DEBT MARKET</a:t>
            </a:r>
          </a:p>
        </p:txBody>
      </p:sp>
      <p:sp>
        <p:nvSpPr>
          <p:cNvPr id="12300" name="AutoShape 11"/>
          <p:cNvSpPr>
            <a:spLocks noChangeArrowheads="1"/>
          </p:cNvSpPr>
          <p:nvPr/>
        </p:nvSpPr>
        <p:spPr bwMode="auto">
          <a:xfrm>
            <a:off x="2462213" y="4114800"/>
            <a:ext cx="1125537"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a:latin typeface="Times New Roman" pitchFamily="18" charset="0"/>
              </a:rPr>
              <a:t>G-SECS</a:t>
            </a:r>
          </a:p>
        </p:txBody>
      </p:sp>
      <p:sp>
        <p:nvSpPr>
          <p:cNvPr id="12301" name="AutoShape 12"/>
          <p:cNvSpPr>
            <a:spLocks noChangeArrowheads="1"/>
          </p:cNvSpPr>
          <p:nvPr/>
        </p:nvSpPr>
        <p:spPr bwMode="auto">
          <a:xfrm>
            <a:off x="5627688" y="4114800"/>
            <a:ext cx="2109787"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a:latin typeface="Times New Roman" pitchFamily="18" charset="0"/>
              </a:rPr>
              <a:t>DERIVATIVES</a:t>
            </a:r>
          </a:p>
        </p:txBody>
      </p:sp>
      <p:sp>
        <p:nvSpPr>
          <p:cNvPr id="12302" name="Line 13"/>
          <p:cNvSpPr>
            <a:spLocks noChangeShapeType="1"/>
          </p:cNvSpPr>
          <p:nvPr/>
        </p:nvSpPr>
        <p:spPr bwMode="auto">
          <a:xfrm>
            <a:off x="1758950" y="1676400"/>
            <a:ext cx="0" cy="4495800"/>
          </a:xfrm>
          <a:prstGeom prst="line">
            <a:avLst/>
          </a:prstGeom>
          <a:noFill/>
          <a:ln w="9525">
            <a:solidFill>
              <a:schemeClr val="tx1"/>
            </a:solidFill>
            <a:round/>
            <a:headEnd/>
            <a:tailEnd/>
          </a:ln>
        </p:spPr>
        <p:txBody>
          <a:bodyPr wrap="none" anchor="ctr"/>
          <a:lstStyle/>
          <a:p>
            <a:endParaRPr lang="en-IN"/>
          </a:p>
        </p:txBody>
      </p:sp>
      <p:sp>
        <p:nvSpPr>
          <p:cNvPr id="12303" name="Line 14"/>
          <p:cNvSpPr>
            <a:spLocks noChangeShapeType="1"/>
          </p:cNvSpPr>
          <p:nvPr/>
        </p:nvSpPr>
        <p:spPr bwMode="auto">
          <a:xfrm>
            <a:off x="1752600" y="1676400"/>
            <a:ext cx="914400" cy="0"/>
          </a:xfrm>
          <a:prstGeom prst="line">
            <a:avLst/>
          </a:prstGeom>
          <a:noFill/>
          <a:ln w="9525">
            <a:solidFill>
              <a:schemeClr val="tx1"/>
            </a:solidFill>
            <a:round/>
            <a:headEnd/>
            <a:tailEnd type="triangle" w="med" len="med"/>
          </a:ln>
        </p:spPr>
        <p:txBody>
          <a:bodyPr wrap="none" anchor="ctr"/>
          <a:lstStyle/>
          <a:p>
            <a:endParaRPr lang="en-IN"/>
          </a:p>
        </p:txBody>
      </p:sp>
      <p:sp>
        <p:nvSpPr>
          <p:cNvPr id="12304" name="Line 15"/>
          <p:cNvSpPr>
            <a:spLocks noChangeShapeType="1"/>
          </p:cNvSpPr>
          <p:nvPr/>
        </p:nvSpPr>
        <p:spPr bwMode="auto">
          <a:xfrm>
            <a:off x="1758950" y="3581400"/>
            <a:ext cx="914400" cy="0"/>
          </a:xfrm>
          <a:prstGeom prst="line">
            <a:avLst/>
          </a:prstGeom>
          <a:noFill/>
          <a:ln w="9525">
            <a:solidFill>
              <a:schemeClr val="tx1"/>
            </a:solidFill>
            <a:round/>
            <a:headEnd/>
            <a:tailEnd type="triangle" w="med" len="med"/>
          </a:ln>
        </p:spPr>
        <p:txBody>
          <a:bodyPr wrap="none" anchor="ctr"/>
          <a:lstStyle/>
          <a:p>
            <a:endParaRPr lang="en-IN"/>
          </a:p>
        </p:txBody>
      </p:sp>
      <p:sp>
        <p:nvSpPr>
          <p:cNvPr id="12305" name="Line 16"/>
          <p:cNvSpPr>
            <a:spLocks noChangeShapeType="1"/>
          </p:cNvSpPr>
          <p:nvPr/>
        </p:nvSpPr>
        <p:spPr bwMode="auto">
          <a:xfrm>
            <a:off x="1758950" y="5410200"/>
            <a:ext cx="838200" cy="0"/>
          </a:xfrm>
          <a:prstGeom prst="line">
            <a:avLst/>
          </a:prstGeom>
          <a:noFill/>
          <a:ln w="9525">
            <a:solidFill>
              <a:schemeClr val="tx1"/>
            </a:solidFill>
            <a:round/>
            <a:headEnd/>
            <a:tailEnd type="triangle" w="med" len="med"/>
          </a:ln>
        </p:spPr>
        <p:txBody>
          <a:bodyPr wrap="none" anchor="ctr"/>
          <a:lstStyle/>
          <a:p>
            <a:endParaRPr lang="en-IN"/>
          </a:p>
        </p:txBody>
      </p:sp>
      <p:sp>
        <p:nvSpPr>
          <p:cNvPr id="12306" name="Line 17"/>
          <p:cNvSpPr>
            <a:spLocks noChangeShapeType="1"/>
          </p:cNvSpPr>
          <p:nvPr/>
        </p:nvSpPr>
        <p:spPr bwMode="auto">
          <a:xfrm>
            <a:off x="3235325" y="1981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07" name="Line 18"/>
          <p:cNvSpPr>
            <a:spLocks noChangeShapeType="1"/>
          </p:cNvSpPr>
          <p:nvPr/>
        </p:nvSpPr>
        <p:spPr bwMode="auto">
          <a:xfrm>
            <a:off x="4360863" y="1981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08" name="Line 19"/>
          <p:cNvSpPr>
            <a:spLocks noChangeShapeType="1"/>
          </p:cNvSpPr>
          <p:nvPr/>
        </p:nvSpPr>
        <p:spPr bwMode="auto">
          <a:xfrm>
            <a:off x="7034213" y="1981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09" name="Line 20"/>
          <p:cNvSpPr>
            <a:spLocks noChangeShapeType="1"/>
          </p:cNvSpPr>
          <p:nvPr/>
        </p:nvSpPr>
        <p:spPr bwMode="auto">
          <a:xfrm>
            <a:off x="5486400" y="1981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10" name="Line 21"/>
          <p:cNvSpPr>
            <a:spLocks noChangeShapeType="1"/>
          </p:cNvSpPr>
          <p:nvPr/>
        </p:nvSpPr>
        <p:spPr bwMode="auto">
          <a:xfrm>
            <a:off x="3024188" y="38100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11" name="Line 22"/>
          <p:cNvSpPr>
            <a:spLocks noChangeShapeType="1"/>
          </p:cNvSpPr>
          <p:nvPr/>
        </p:nvSpPr>
        <p:spPr bwMode="auto">
          <a:xfrm>
            <a:off x="4713288" y="38100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2312" name="Line 23"/>
          <p:cNvSpPr>
            <a:spLocks noChangeShapeType="1"/>
          </p:cNvSpPr>
          <p:nvPr/>
        </p:nvSpPr>
        <p:spPr bwMode="auto">
          <a:xfrm>
            <a:off x="1758950" y="6172200"/>
            <a:ext cx="842963" cy="0"/>
          </a:xfrm>
          <a:prstGeom prst="line">
            <a:avLst/>
          </a:prstGeom>
          <a:noFill/>
          <a:ln w="12700">
            <a:solidFill>
              <a:schemeClr val="tx1"/>
            </a:solidFill>
            <a:round/>
            <a:headEnd/>
            <a:tailEnd type="triangle" w="med" len="med"/>
          </a:ln>
        </p:spPr>
        <p:txBody>
          <a:bodyPr wrap="none"/>
          <a:lstStyle/>
          <a:p>
            <a:endParaRPr lang="en-IN"/>
          </a:p>
        </p:txBody>
      </p:sp>
      <p:sp>
        <p:nvSpPr>
          <p:cNvPr id="12313" name="AutoShape 24"/>
          <p:cNvSpPr>
            <a:spLocks noChangeArrowheads="1"/>
          </p:cNvSpPr>
          <p:nvPr/>
        </p:nvSpPr>
        <p:spPr bwMode="auto">
          <a:xfrm>
            <a:off x="3727450" y="4114800"/>
            <a:ext cx="1758950" cy="6858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000" b="1">
                <a:latin typeface="Times New Roman" pitchFamily="18" charset="0"/>
              </a:rPr>
              <a:t>NON-SLR</a:t>
            </a:r>
          </a:p>
          <a:p>
            <a:pPr algn="ctr" eaLnBrk="1" hangingPunct="1"/>
            <a:r>
              <a:rPr lang="en-US" sz="2000" b="1">
                <a:latin typeface="Times New Roman" pitchFamily="18" charset="0"/>
              </a:rPr>
              <a:t> BONDS</a:t>
            </a:r>
          </a:p>
        </p:txBody>
      </p:sp>
      <p:sp>
        <p:nvSpPr>
          <p:cNvPr id="12314" name="Line 25"/>
          <p:cNvSpPr>
            <a:spLocks noChangeShapeType="1"/>
          </p:cNvSpPr>
          <p:nvPr/>
        </p:nvSpPr>
        <p:spPr bwMode="auto">
          <a:xfrm>
            <a:off x="6681788" y="3810000"/>
            <a:ext cx="0" cy="304800"/>
          </a:xfrm>
          <a:prstGeom prst="line">
            <a:avLst/>
          </a:prstGeom>
          <a:noFill/>
          <a:ln w="9525">
            <a:solidFill>
              <a:schemeClr val="tx1"/>
            </a:solidFill>
            <a:round/>
            <a:headEnd/>
            <a:tailEnd type="triangle" w="med" len="med"/>
          </a:ln>
        </p:spPr>
        <p:txBody>
          <a:bodyPr wrap="none" anchor="ctr"/>
          <a:lstStyle/>
          <a:p>
            <a:endParaRPr lang="en-IN"/>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4294967295"/>
          </p:nvPr>
        </p:nvSpPr>
        <p:spPr bwMode="auto">
          <a:xfrm>
            <a:off x="8129588" y="5734050"/>
            <a:ext cx="609600" cy="520700"/>
          </a:xfrm>
          <a:prstGeom prst="rect">
            <a:avLst/>
          </a:prstGeom>
          <a:noFill/>
          <a:ln>
            <a:miter lim="800000"/>
            <a:headEnd/>
            <a:tailEnd/>
          </a:ln>
        </p:spPr>
        <p:txBody>
          <a:bodyPr wrap="square" lIns="91440" tIns="45720" rIns="91440" bIns="45720" numCol="1" anchorCtr="0" compatLnSpc="1">
            <a:prstTxWarp prst="textNoShape">
              <a:avLst/>
            </a:prstTxWarp>
          </a:bodyPr>
          <a:lstStyle/>
          <a:p>
            <a:fld id="{B3374355-ED21-482D-8D68-4EE7058A36F9}" type="slidenum">
              <a:rPr lang="en-US"/>
              <a:pPr/>
              <a:t>6</a:t>
            </a:fld>
            <a:endParaRPr lang="en-US"/>
          </a:p>
        </p:txBody>
      </p:sp>
      <p:sp>
        <p:nvSpPr>
          <p:cNvPr id="13315" name="AutoShape 2"/>
          <p:cNvSpPr>
            <a:spLocks noChangeArrowheads="1"/>
          </p:cNvSpPr>
          <p:nvPr/>
        </p:nvSpPr>
        <p:spPr bwMode="auto">
          <a:xfrm>
            <a:off x="463550" y="304800"/>
            <a:ext cx="4641850" cy="457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Verdana" pitchFamily="34" charset="0"/>
              </a:rPr>
              <a:t>DEBT MARKET</a:t>
            </a:r>
          </a:p>
        </p:txBody>
      </p:sp>
      <p:sp>
        <p:nvSpPr>
          <p:cNvPr id="13316" name="AutoShape 3"/>
          <p:cNvSpPr>
            <a:spLocks noChangeArrowheads="1"/>
          </p:cNvSpPr>
          <p:nvPr/>
        </p:nvSpPr>
        <p:spPr bwMode="auto">
          <a:xfrm>
            <a:off x="2390775" y="1219200"/>
            <a:ext cx="449580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GOVERNMENT SECURITIES</a:t>
            </a:r>
          </a:p>
        </p:txBody>
      </p:sp>
      <p:sp>
        <p:nvSpPr>
          <p:cNvPr id="13317" name="AutoShape 4"/>
          <p:cNvSpPr>
            <a:spLocks noChangeArrowheads="1"/>
          </p:cNvSpPr>
          <p:nvPr/>
        </p:nvSpPr>
        <p:spPr bwMode="auto">
          <a:xfrm>
            <a:off x="1898650" y="2209800"/>
            <a:ext cx="1793875" cy="838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endParaRPr lang="en-US" b="1">
              <a:latin typeface="Times New Roman" pitchFamily="18" charset="0"/>
            </a:endParaRPr>
          </a:p>
          <a:p>
            <a:pPr algn="ctr" eaLnBrk="1" hangingPunct="1"/>
            <a:r>
              <a:rPr lang="en-US" sz="1600" b="1">
                <a:latin typeface="Times New Roman" pitchFamily="18" charset="0"/>
              </a:rPr>
              <a:t>DATEDGOVT</a:t>
            </a:r>
          </a:p>
          <a:p>
            <a:pPr algn="ctr" eaLnBrk="1" hangingPunct="1"/>
            <a:r>
              <a:rPr lang="en-US" sz="1600" b="1">
                <a:latin typeface="Times New Roman" pitchFamily="18" charset="0"/>
              </a:rPr>
              <a:t>SECURITIES </a:t>
            </a:r>
          </a:p>
          <a:p>
            <a:pPr algn="ctr" eaLnBrk="1" hangingPunct="1"/>
            <a:r>
              <a:rPr lang="en-US" sz="1600" b="1">
                <a:latin typeface="Times New Roman" pitchFamily="18" charset="0"/>
              </a:rPr>
              <a:t>(G-SECS</a:t>
            </a:r>
            <a:r>
              <a:rPr lang="en-US" b="1">
                <a:latin typeface="Times New Roman" pitchFamily="18" charset="0"/>
              </a:rPr>
              <a:t>)</a:t>
            </a:r>
          </a:p>
          <a:p>
            <a:pPr algn="ctr" eaLnBrk="1" hangingPunct="1"/>
            <a:endParaRPr lang="en-US" b="1">
              <a:latin typeface="Times New Roman" pitchFamily="18" charset="0"/>
            </a:endParaRPr>
          </a:p>
        </p:txBody>
      </p:sp>
      <p:sp>
        <p:nvSpPr>
          <p:cNvPr id="13318" name="AutoShape 5"/>
          <p:cNvSpPr>
            <a:spLocks noChangeArrowheads="1"/>
          </p:cNvSpPr>
          <p:nvPr/>
        </p:nvSpPr>
        <p:spPr bwMode="auto">
          <a:xfrm>
            <a:off x="4079875" y="2209800"/>
            <a:ext cx="1295400" cy="838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T-BILLS</a:t>
            </a:r>
          </a:p>
        </p:txBody>
      </p:sp>
      <p:sp>
        <p:nvSpPr>
          <p:cNvPr id="13319" name="AutoShape 6"/>
          <p:cNvSpPr>
            <a:spLocks noChangeArrowheads="1"/>
          </p:cNvSpPr>
          <p:nvPr/>
        </p:nvSpPr>
        <p:spPr bwMode="auto">
          <a:xfrm>
            <a:off x="5556250" y="2209800"/>
            <a:ext cx="2133600" cy="838200"/>
          </a:xfrm>
          <a:prstGeom prst="flowChartAlternateProcess">
            <a:avLst/>
          </a:prstGeom>
          <a:solidFill>
            <a:srgbClr val="66CCFF">
              <a:alpha val="50195"/>
            </a:srgbClr>
          </a:solidFill>
          <a:ln w="9525">
            <a:solidFill>
              <a:schemeClr val="tx1"/>
            </a:solidFill>
            <a:miter lim="800000"/>
            <a:headEnd/>
            <a:tailEnd/>
          </a:ln>
        </p:spPr>
        <p:txBody>
          <a:bodyPr wrap="none" anchor="ctr" anchorCtr="1"/>
          <a:lstStyle/>
          <a:p>
            <a:pPr algn="ctr" eaLnBrk="1" hangingPunct="1"/>
            <a:r>
              <a:rPr lang="en-US" sz="1600" b="1">
                <a:latin typeface="Times New Roman" pitchFamily="18" charset="0"/>
              </a:rPr>
              <a:t>STATE</a:t>
            </a:r>
          </a:p>
          <a:p>
            <a:pPr algn="ctr" eaLnBrk="1" hangingPunct="1"/>
            <a:r>
              <a:rPr lang="en-US" sz="1600" b="1">
                <a:latin typeface="Times New Roman" pitchFamily="18" charset="0"/>
              </a:rPr>
              <a:t>DEVELOPMENT</a:t>
            </a:r>
          </a:p>
          <a:p>
            <a:pPr algn="ctr" eaLnBrk="1" hangingPunct="1"/>
            <a:r>
              <a:rPr lang="en-US" sz="1600" b="1">
                <a:latin typeface="Times New Roman" pitchFamily="18" charset="0"/>
              </a:rPr>
              <a:t>LOANS</a:t>
            </a:r>
          </a:p>
        </p:txBody>
      </p:sp>
      <p:sp>
        <p:nvSpPr>
          <p:cNvPr id="13320" name="AutoShape 7"/>
          <p:cNvSpPr>
            <a:spLocks noChangeArrowheads="1"/>
          </p:cNvSpPr>
          <p:nvPr/>
        </p:nvSpPr>
        <p:spPr bwMode="auto">
          <a:xfrm>
            <a:off x="2462213" y="3276600"/>
            <a:ext cx="449580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NON – SLR BONDS</a:t>
            </a:r>
          </a:p>
        </p:txBody>
      </p:sp>
      <p:sp>
        <p:nvSpPr>
          <p:cNvPr id="13321" name="AutoShape 8"/>
          <p:cNvSpPr>
            <a:spLocks noChangeArrowheads="1"/>
          </p:cNvSpPr>
          <p:nvPr/>
        </p:nvSpPr>
        <p:spPr bwMode="auto">
          <a:xfrm>
            <a:off x="1905000" y="4191000"/>
            <a:ext cx="114300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endParaRPr lang="en-US" b="1">
              <a:latin typeface="Times New Roman" pitchFamily="18" charset="0"/>
            </a:endParaRPr>
          </a:p>
          <a:p>
            <a:pPr algn="ctr" eaLnBrk="1" hangingPunct="1"/>
            <a:r>
              <a:rPr lang="en-US" sz="1600" b="1">
                <a:latin typeface="Times New Roman" pitchFamily="18" charset="0"/>
              </a:rPr>
              <a:t>PUBLIC </a:t>
            </a:r>
          </a:p>
          <a:p>
            <a:pPr algn="ctr" eaLnBrk="1" hangingPunct="1"/>
            <a:r>
              <a:rPr lang="en-US" sz="1600" b="1">
                <a:latin typeface="Times New Roman" pitchFamily="18" charset="0"/>
              </a:rPr>
              <a:t>SECTOR</a:t>
            </a:r>
            <a:r>
              <a:rPr lang="en-US" b="1">
                <a:latin typeface="Times New Roman" pitchFamily="18" charset="0"/>
              </a:rPr>
              <a:t> </a:t>
            </a:r>
          </a:p>
          <a:p>
            <a:pPr algn="ctr" eaLnBrk="1" hangingPunct="1"/>
            <a:endParaRPr lang="en-US" b="1">
              <a:latin typeface="Times New Roman" pitchFamily="18" charset="0"/>
            </a:endParaRPr>
          </a:p>
        </p:txBody>
      </p:sp>
      <p:sp>
        <p:nvSpPr>
          <p:cNvPr id="13322" name="AutoShape 9"/>
          <p:cNvSpPr>
            <a:spLocks noChangeArrowheads="1"/>
          </p:cNvSpPr>
          <p:nvPr/>
        </p:nvSpPr>
        <p:spPr bwMode="auto">
          <a:xfrm>
            <a:off x="3200400" y="4191000"/>
            <a:ext cx="313055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BANKS/</a:t>
            </a:r>
          </a:p>
          <a:p>
            <a:pPr algn="ctr" eaLnBrk="1" hangingPunct="1"/>
            <a:r>
              <a:rPr lang="en-US" sz="1600" b="1">
                <a:latin typeface="Times New Roman" pitchFamily="18" charset="0"/>
              </a:rPr>
              <a:t>FINANCIAL INSTITUTIONS</a:t>
            </a:r>
          </a:p>
        </p:txBody>
      </p:sp>
      <p:sp>
        <p:nvSpPr>
          <p:cNvPr id="13323" name="Line 10"/>
          <p:cNvSpPr>
            <a:spLocks noChangeShapeType="1"/>
          </p:cNvSpPr>
          <p:nvPr/>
        </p:nvSpPr>
        <p:spPr bwMode="auto">
          <a:xfrm>
            <a:off x="1524000" y="1524000"/>
            <a:ext cx="23813" cy="3657600"/>
          </a:xfrm>
          <a:prstGeom prst="line">
            <a:avLst/>
          </a:prstGeom>
          <a:noFill/>
          <a:ln w="9525">
            <a:solidFill>
              <a:schemeClr val="tx1"/>
            </a:solidFill>
            <a:round/>
            <a:headEnd/>
            <a:tailEnd/>
          </a:ln>
        </p:spPr>
        <p:txBody>
          <a:bodyPr wrap="none" anchor="ctr"/>
          <a:lstStyle/>
          <a:p>
            <a:endParaRPr lang="en-IN"/>
          </a:p>
        </p:txBody>
      </p:sp>
      <p:sp>
        <p:nvSpPr>
          <p:cNvPr id="13324" name="Line 11"/>
          <p:cNvSpPr>
            <a:spLocks noChangeShapeType="1"/>
          </p:cNvSpPr>
          <p:nvPr/>
        </p:nvSpPr>
        <p:spPr bwMode="auto">
          <a:xfrm>
            <a:off x="1524000" y="1524000"/>
            <a:ext cx="842963" cy="0"/>
          </a:xfrm>
          <a:prstGeom prst="line">
            <a:avLst/>
          </a:prstGeom>
          <a:noFill/>
          <a:ln w="9525">
            <a:solidFill>
              <a:schemeClr val="tx1"/>
            </a:solidFill>
            <a:round/>
            <a:headEnd/>
            <a:tailEnd type="triangle" w="med" len="med"/>
          </a:ln>
        </p:spPr>
        <p:txBody>
          <a:bodyPr wrap="none" anchor="ctr"/>
          <a:lstStyle/>
          <a:p>
            <a:endParaRPr lang="en-IN"/>
          </a:p>
        </p:txBody>
      </p:sp>
      <p:sp>
        <p:nvSpPr>
          <p:cNvPr id="13325" name="Line 12"/>
          <p:cNvSpPr>
            <a:spLocks noChangeShapeType="1"/>
          </p:cNvSpPr>
          <p:nvPr/>
        </p:nvSpPr>
        <p:spPr bwMode="auto">
          <a:xfrm>
            <a:off x="1547813" y="3581400"/>
            <a:ext cx="914400" cy="0"/>
          </a:xfrm>
          <a:prstGeom prst="line">
            <a:avLst/>
          </a:prstGeom>
          <a:noFill/>
          <a:ln w="9525">
            <a:solidFill>
              <a:schemeClr val="tx1"/>
            </a:solidFill>
            <a:round/>
            <a:headEnd/>
            <a:tailEnd type="triangle" w="med" len="med"/>
          </a:ln>
        </p:spPr>
        <p:txBody>
          <a:bodyPr wrap="none" anchor="ctr"/>
          <a:lstStyle/>
          <a:p>
            <a:endParaRPr lang="en-IN"/>
          </a:p>
        </p:txBody>
      </p:sp>
      <p:sp>
        <p:nvSpPr>
          <p:cNvPr id="13326" name="Line 13"/>
          <p:cNvSpPr>
            <a:spLocks noChangeShapeType="1"/>
          </p:cNvSpPr>
          <p:nvPr/>
        </p:nvSpPr>
        <p:spPr bwMode="auto">
          <a:xfrm>
            <a:off x="2895600" y="1828800"/>
            <a:ext cx="0" cy="381000"/>
          </a:xfrm>
          <a:prstGeom prst="line">
            <a:avLst/>
          </a:prstGeom>
          <a:noFill/>
          <a:ln w="9525">
            <a:solidFill>
              <a:schemeClr val="tx1"/>
            </a:solidFill>
            <a:round/>
            <a:headEnd/>
            <a:tailEnd type="triangle" w="med" len="med"/>
          </a:ln>
        </p:spPr>
        <p:txBody>
          <a:bodyPr wrap="none" anchor="ctr"/>
          <a:lstStyle/>
          <a:p>
            <a:endParaRPr lang="en-IN"/>
          </a:p>
        </p:txBody>
      </p:sp>
      <p:sp>
        <p:nvSpPr>
          <p:cNvPr id="13327" name="Line 14"/>
          <p:cNvSpPr>
            <a:spLocks noChangeShapeType="1"/>
          </p:cNvSpPr>
          <p:nvPr/>
        </p:nvSpPr>
        <p:spPr bwMode="auto">
          <a:xfrm>
            <a:off x="4713288" y="1828800"/>
            <a:ext cx="0" cy="381000"/>
          </a:xfrm>
          <a:prstGeom prst="line">
            <a:avLst/>
          </a:prstGeom>
          <a:noFill/>
          <a:ln w="9525">
            <a:solidFill>
              <a:schemeClr val="tx1"/>
            </a:solidFill>
            <a:round/>
            <a:headEnd/>
            <a:tailEnd type="triangle" w="med" len="med"/>
          </a:ln>
        </p:spPr>
        <p:txBody>
          <a:bodyPr wrap="none" anchor="ctr"/>
          <a:lstStyle/>
          <a:p>
            <a:endParaRPr lang="en-IN"/>
          </a:p>
        </p:txBody>
      </p:sp>
      <p:sp>
        <p:nvSpPr>
          <p:cNvPr id="13328" name="Line 15"/>
          <p:cNvSpPr>
            <a:spLocks noChangeShapeType="1"/>
          </p:cNvSpPr>
          <p:nvPr/>
        </p:nvSpPr>
        <p:spPr bwMode="auto">
          <a:xfrm>
            <a:off x="6470650" y="1828800"/>
            <a:ext cx="0" cy="381000"/>
          </a:xfrm>
          <a:prstGeom prst="line">
            <a:avLst/>
          </a:prstGeom>
          <a:noFill/>
          <a:ln w="9525">
            <a:solidFill>
              <a:schemeClr val="tx1"/>
            </a:solidFill>
            <a:round/>
            <a:headEnd/>
            <a:tailEnd type="triangle" w="med" len="med"/>
          </a:ln>
        </p:spPr>
        <p:txBody>
          <a:bodyPr wrap="none" anchor="ctr"/>
          <a:lstStyle/>
          <a:p>
            <a:endParaRPr lang="en-IN"/>
          </a:p>
        </p:txBody>
      </p:sp>
      <p:sp>
        <p:nvSpPr>
          <p:cNvPr id="13329" name="Line 16"/>
          <p:cNvSpPr>
            <a:spLocks noChangeShapeType="1"/>
          </p:cNvSpPr>
          <p:nvPr/>
        </p:nvSpPr>
        <p:spPr bwMode="auto">
          <a:xfrm>
            <a:off x="2743200" y="3886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3330" name="Line 17"/>
          <p:cNvSpPr>
            <a:spLocks noChangeShapeType="1"/>
          </p:cNvSpPr>
          <p:nvPr/>
        </p:nvSpPr>
        <p:spPr bwMode="auto">
          <a:xfrm>
            <a:off x="4852988" y="38862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3331" name="AutoShape 18"/>
          <p:cNvSpPr>
            <a:spLocks noChangeArrowheads="1"/>
          </p:cNvSpPr>
          <p:nvPr/>
        </p:nvSpPr>
        <p:spPr bwMode="auto">
          <a:xfrm>
            <a:off x="6553200" y="4191000"/>
            <a:ext cx="2057400" cy="6096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PRIVATE SECTOR</a:t>
            </a:r>
          </a:p>
        </p:txBody>
      </p:sp>
      <p:sp>
        <p:nvSpPr>
          <p:cNvPr id="13332" name="Line 19"/>
          <p:cNvSpPr>
            <a:spLocks noChangeShapeType="1"/>
          </p:cNvSpPr>
          <p:nvPr/>
        </p:nvSpPr>
        <p:spPr bwMode="auto">
          <a:xfrm>
            <a:off x="6823075" y="3886200"/>
            <a:ext cx="0" cy="304800"/>
          </a:xfrm>
          <a:prstGeom prst="line">
            <a:avLst/>
          </a:prstGeom>
          <a:noFill/>
          <a:ln w="9525">
            <a:solidFill>
              <a:schemeClr val="tx1"/>
            </a:solidFill>
            <a:round/>
            <a:headEnd/>
            <a:tailEnd type="triangle" w="med" len="med"/>
          </a:ln>
        </p:spPr>
        <p:txBody>
          <a:bodyPr anchor="ctr"/>
          <a:lstStyle/>
          <a:p>
            <a:endParaRPr lang="en-IN"/>
          </a:p>
        </p:txBody>
      </p:sp>
      <p:sp>
        <p:nvSpPr>
          <p:cNvPr id="13333" name="AutoShape 20"/>
          <p:cNvSpPr>
            <a:spLocks noChangeArrowheads="1"/>
          </p:cNvSpPr>
          <p:nvPr/>
        </p:nvSpPr>
        <p:spPr bwMode="auto">
          <a:xfrm>
            <a:off x="2462213" y="5029200"/>
            <a:ext cx="4495800" cy="4572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2400" b="1">
                <a:latin typeface="Times New Roman" pitchFamily="18" charset="0"/>
              </a:rPr>
              <a:t>DERIVATIVES</a:t>
            </a:r>
          </a:p>
        </p:txBody>
      </p:sp>
      <p:sp>
        <p:nvSpPr>
          <p:cNvPr id="13334" name="Line 21"/>
          <p:cNvSpPr>
            <a:spLocks noChangeShapeType="1"/>
          </p:cNvSpPr>
          <p:nvPr/>
        </p:nvSpPr>
        <p:spPr bwMode="auto">
          <a:xfrm>
            <a:off x="1547813" y="5181600"/>
            <a:ext cx="914400" cy="0"/>
          </a:xfrm>
          <a:prstGeom prst="line">
            <a:avLst/>
          </a:prstGeom>
          <a:noFill/>
          <a:ln w="9525">
            <a:solidFill>
              <a:schemeClr val="tx1"/>
            </a:solidFill>
            <a:round/>
            <a:headEnd/>
            <a:tailEnd type="triangle" w="med" len="med"/>
          </a:ln>
        </p:spPr>
        <p:txBody>
          <a:bodyPr wrap="none" anchor="ctr"/>
          <a:lstStyle/>
          <a:p>
            <a:endParaRPr lang="en-IN"/>
          </a:p>
        </p:txBody>
      </p:sp>
      <p:sp>
        <p:nvSpPr>
          <p:cNvPr id="13335" name="Line 22"/>
          <p:cNvSpPr>
            <a:spLocks noChangeShapeType="1"/>
          </p:cNvSpPr>
          <p:nvPr/>
        </p:nvSpPr>
        <p:spPr bwMode="auto">
          <a:xfrm>
            <a:off x="2601913" y="5486400"/>
            <a:ext cx="0" cy="228600"/>
          </a:xfrm>
          <a:prstGeom prst="line">
            <a:avLst/>
          </a:prstGeom>
          <a:noFill/>
          <a:ln w="9525">
            <a:solidFill>
              <a:schemeClr val="tx1"/>
            </a:solidFill>
            <a:round/>
            <a:headEnd/>
            <a:tailEnd type="triangle" w="med" len="med"/>
          </a:ln>
        </p:spPr>
        <p:txBody>
          <a:bodyPr wrap="none" anchor="ctr"/>
          <a:lstStyle/>
          <a:p>
            <a:endParaRPr lang="en-IN"/>
          </a:p>
        </p:txBody>
      </p:sp>
      <p:sp>
        <p:nvSpPr>
          <p:cNvPr id="13336" name="Line 23"/>
          <p:cNvSpPr>
            <a:spLocks noChangeShapeType="1"/>
          </p:cNvSpPr>
          <p:nvPr/>
        </p:nvSpPr>
        <p:spPr bwMode="auto">
          <a:xfrm>
            <a:off x="4641850" y="5486400"/>
            <a:ext cx="0" cy="228600"/>
          </a:xfrm>
          <a:prstGeom prst="line">
            <a:avLst/>
          </a:prstGeom>
          <a:noFill/>
          <a:ln w="9525">
            <a:solidFill>
              <a:schemeClr val="tx1"/>
            </a:solidFill>
            <a:round/>
            <a:headEnd/>
            <a:tailEnd type="triangle" w="med" len="med"/>
          </a:ln>
        </p:spPr>
        <p:txBody>
          <a:bodyPr wrap="none" anchor="ctr"/>
          <a:lstStyle/>
          <a:p>
            <a:endParaRPr lang="en-IN"/>
          </a:p>
        </p:txBody>
      </p:sp>
      <p:sp>
        <p:nvSpPr>
          <p:cNvPr id="13337" name="Line 24"/>
          <p:cNvSpPr>
            <a:spLocks noChangeShapeType="1"/>
          </p:cNvSpPr>
          <p:nvPr/>
        </p:nvSpPr>
        <p:spPr bwMode="auto">
          <a:xfrm>
            <a:off x="6681788" y="5486400"/>
            <a:ext cx="0" cy="304800"/>
          </a:xfrm>
          <a:prstGeom prst="line">
            <a:avLst/>
          </a:prstGeom>
          <a:noFill/>
          <a:ln w="9525">
            <a:solidFill>
              <a:schemeClr val="tx1"/>
            </a:solidFill>
            <a:round/>
            <a:headEnd/>
            <a:tailEnd type="triangle" w="med" len="med"/>
          </a:ln>
        </p:spPr>
        <p:txBody>
          <a:bodyPr wrap="none" anchor="ctr"/>
          <a:lstStyle/>
          <a:p>
            <a:endParaRPr lang="en-IN"/>
          </a:p>
        </p:txBody>
      </p:sp>
      <p:sp>
        <p:nvSpPr>
          <p:cNvPr id="13338" name="AutoShape 25"/>
          <p:cNvSpPr>
            <a:spLocks noChangeArrowheads="1"/>
          </p:cNvSpPr>
          <p:nvPr/>
        </p:nvSpPr>
        <p:spPr bwMode="auto">
          <a:xfrm>
            <a:off x="492125" y="5715000"/>
            <a:ext cx="2532063" cy="7620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INTEREST </a:t>
            </a:r>
          </a:p>
          <a:p>
            <a:pPr algn="ctr" eaLnBrk="1" hangingPunct="1"/>
            <a:r>
              <a:rPr lang="en-US" sz="1600" b="1">
                <a:latin typeface="Times New Roman" pitchFamily="18" charset="0"/>
              </a:rPr>
              <a:t>RATE FUTURES</a:t>
            </a:r>
          </a:p>
          <a:p>
            <a:pPr algn="ctr" eaLnBrk="1" hangingPunct="1"/>
            <a:r>
              <a:rPr lang="en-US" sz="1600" b="1">
                <a:latin typeface="Times New Roman" pitchFamily="18" charset="0"/>
              </a:rPr>
              <a:t>(EXCHANGE TRADED</a:t>
            </a:r>
            <a:r>
              <a:rPr lang="en-US" b="1">
                <a:latin typeface="Times New Roman" pitchFamily="18" charset="0"/>
              </a:rPr>
              <a:t>)</a:t>
            </a:r>
          </a:p>
        </p:txBody>
      </p:sp>
      <p:sp>
        <p:nvSpPr>
          <p:cNvPr id="13339" name="AutoShape 26"/>
          <p:cNvSpPr>
            <a:spLocks noChangeArrowheads="1"/>
          </p:cNvSpPr>
          <p:nvPr/>
        </p:nvSpPr>
        <p:spPr bwMode="auto">
          <a:xfrm>
            <a:off x="3305175" y="5715000"/>
            <a:ext cx="2392363" cy="7620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INTEREST </a:t>
            </a:r>
          </a:p>
          <a:p>
            <a:pPr algn="ctr" eaLnBrk="1" hangingPunct="1"/>
            <a:r>
              <a:rPr lang="en-US" sz="1600" b="1">
                <a:latin typeface="Times New Roman" pitchFamily="18" charset="0"/>
              </a:rPr>
              <a:t>RATE SWAPS</a:t>
            </a:r>
          </a:p>
          <a:p>
            <a:pPr algn="ctr" eaLnBrk="1" hangingPunct="1"/>
            <a:r>
              <a:rPr lang="en-US" sz="1600" b="1">
                <a:latin typeface="Times New Roman" pitchFamily="18" charset="0"/>
              </a:rPr>
              <a:t>(OTC)</a:t>
            </a:r>
          </a:p>
        </p:txBody>
      </p:sp>
      <p:sp>
        <p:nvSpPr>
          <p:cNvPr id="13340" name="AutoShape 27"/>
          <p:cNvSpPr>
            <a:spLocks noChangeArrowheads="1"/>
          </p:cNvSpPr>
          <p:nvPr/>
        </p:nvSpPr>
        <p:spPr bwMode="auto">
          <a:xfrm>
            <a:off x="5838825" y="5791200"/>
            <a:ext cx="2532063" cy="685800"/>
          </a:xfrm>
          <a:prstGeom prst="flowChartAlternateProcess">
            <a:avLst/>
          </a:prstGeom>
          <a:solidFill>
            <a:srgbClr val="66CCFF">
              <a:alpha val="50195"/>
            </a:srgbClr>
          </a:solidFill>
          <a:ln w="9525">
            <a:solidFill>
              <a:schemeClr val="tx1"/>
            </a:solidFill>
            <a:miter lim="800000"/>
            <a:headEnd/>
            <a:tailEnd/>
          </a:ln>
        </p:spPr>
        <p:txBody>
          <a:bodyPr wrap="none" anchor="ctr"/>
          <a:lstStyle/>
          <a:p>
            <a:pPr algn="ctr" eaLnBrk="1" hangingPunct="1"/>
            <a:r>
              <a:rPr lang="en-US" sz="1600" b="1">
                <a:latin typeface="Times New Roman" pitchFamily="18" charset="0"/>
              </a:rPr>
              <a:t>FORWARD RATE</a:t>
            </a:r>
          </a:p>
          <a:p>
            <a:pPr algn="ctr" eaLnBrk="1" hangingPunct="1"/>
            <a:r>
              <a:rPr lang="en-US" sz="1600" b="1">
                <a:latin typeface="Times New Roman" pitchFamily="18" charset="0"/>
              </a:rPr>
              <a:t>AGREEMENTS (OTC)</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lstStyle/>
          <a:p>
            <a:pPr algn="ctr"/>
            <a:r>
              <a:rPr lang="en-US" dirty="0" smtClean="0"/>
              <a:t>FUND POSITION</a:t>
            </a:r>
            <a:endParaRPr lang="en-IN" dirty="0"/>
          </a:p>
        </p:txBody>
      </p:sp>
      <p:sp>
        <p:nvSpPr>
          <p:cNvPr id="3" name="Content Placeholder 2"/>
          <p:cNvSpPr>
            <a:spLocks noGrp="1"/>
          </p:cNvSpPr>
          <p:nvPr>
            <p:ph sz="quarter" idx="1"/>
          </p:nvPr>
        </p:nvSpPr>
        <p:spPr>
          <a:xfrm>
            <a:off x="457200" y="1143000"/>
            <a:ext cx="7467600" cy="5330952"/>
          </a:xfrm>
        </p:spPr>
        <p:txBody>
          <a:bodyPr/>
          <a:lstStyle/>
          <a:p>
            <a:pPr>
              <a:buNone/>
            </a:pPr>
            <a:r>
              <a:rPr lang="en-IN" dirty="0" smtClean="0">
                <a:latin typeface="Times New Roman" pitchFamily="18" charset="0"/>
                <a:cs typeface="Times New Roman" pitchFamily="18" charset="0"/>
              </a:rPr>
              <a:t>If Bank accept deposit amounting to Rs.100/-, Bank will</a:t>
            </a:r>
          </a:p>
          <a:p>
            <a:pPr>
              <a:buNone/>
            </a:pPr>
            <a:r>
              <a:rPr lang="en-IN" dirty="0" smtClean="0">
                <a:latin typeface="Times New Roman" pitchFamily="18" charset="0"/>
                <a:cs typeface="Times New Roman" pitchFamily="18" charset="0"/>
              </a:rPr>
              <a:t>deploy as under.</a:t>
            </a:r>
          </a:p>
          <a:p>
            <a:r>
              <a:rPr lang="en-IN" dirty="0" smtClean="0">
                <a:latin typeface="Times New Roman" pitchFamily="18" charset="0"/>
                <a:cs typeface="Times New Roman" pitchFamily="18" charset="0"/>
              </a:rPr>
              <a:t>CRR 	  	  4</a:t>
            </a:r>
          </a:p>
          <a:p>
            <a:r>
              <a:rPr lang="en-IN" dirty="0" smtClean="0">
                <a:latin typeface="Times New Roman" pitchFamily="18" charset="0"/>
                <a:cs typeface="Times New Roman" pitchFamily="18" charset="0"/>
              </a:rPr>
              <a:t>SLR			18</a:t>
            </a:r>
          </a:p>
          <a:p>
            <a:r>
              <a:rPr lang="en-IN" dirty="0" smtClean="0">
                <a:latin typeface="Times New Roman" pitchFamily="18" charset="0"/>
                <a:cs typeface="Times New Roman" pitchFamily="18" charset="0"/>
              </a:rPr>
              <a:t>Cash		 	  1</a:t>
            </a:r>
          </a:p>
          <a:p>
            <a:r>
              <a:rPr lang="en-IN" dirty="0" smtClean="0">
                <a:latin typeface="Times New Roman" pitchFamily="18" charset="0"/>
                <a:cs typeface="Times New Roman" pitchFamily="18" charset="0"/>
              </a:rPr>
              <a:t>For Emergency	  2</a:t>
            </a:r>
          </a:p>
          <a:p>
            <a:r>
              <a:rPr lang="en-IN" dirty="0" smtClean="0">
                <a:latin typeface="Times New Roman" pitchFamily="18" charset="0"/>
                <a:cs typeface="Times New Roman" pitchFamily="18" charset="0"/>
              </a:rPr>
              <a:t>Advances		70</a:t>
            </a:r>
          </a:p>
          <a:p>
            <a:pPr>
              <a:buNone/>
            </a:pPr>
            <a:r>
              <a:rPr lang="en-IN" dirty="0" smtClean="0">
                <a:latin typeface="Times New Roman" pitchFamily="18" charset="0"/>
                <a:cs typeface="Times New Roman" pitchFamily="18" charset="0"/>
              </a:rPr>
              <a:t>Total			95</a:t>
            </a:r>
          </a:p>
          <a:p>
            <a:pPr>
              <a:buNone/>
            </a:pPr>
            <a:r>
              <a:rPr lang="en-IN" dirty="0" smtClean="0">
                <a:latin typeface="Times New Roman" pitchFamily="18" charset="0"/>
                <a:cs typeface="Times New Roman" pitchFamily="18" charset="0"/>
              </a:rPr>
              <a:t>Now, available 5 , Bank used to invest for earning higher</a:t>
            </a:r>
          </a:p>
          <a:p>
            <a:pPr>
              <a:buNone/>
            </a:pPr>
            <a:r>
              <a:rPr lang="en-IN" dirty="0" smtClean="0">
                <a:latin typeface="Times New Roman" pitchFamily="18" charset="0"/>
                <a:cs typeface="Times New Roman" pitchFamily="18" charset="0"/>
              </a:rPr>
              <a:t>Yield. </a:t>
            </a:r>
            <a:endParaRPr lang="en-IN" dirty="0">
              <a:latin typeface="Times New Roman" pitchFamily="18" charset="0"/>
              <a:cs typeface="Times New Roman" pitchFamily="18" charset="0"/>
            </a:endParaRPr>
          </a:p>
        </p:txBody>
      </p:sp>
      <p:sp>
        <p:nvSpPr>
          <p:cNvPr id="4" name="Slide Number Placeholder 3"/>
          <p:cNvSpPr>
            <a:spLocks noGrp="1"/>
          </p:cNvSpPr>
          <p:nvPr>
            <p:ph type="sldNum" sz="quarter" idx="15"/>
          </p:nvPr>
        </p:nvSpPr>
        <p:spPr/>
        <p:txBody>
          <a:bodyPr/>
          <a:lstStyle/>
          <a:p>
            <a:fld id="{B6F15528-21DE-4FAA-801E-634DDDAF4B2B}"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5"/>
          <p:cNvSpPr>
            <a:spLocks noGrp="1"/>
          </p:cNvSpPr>
          <p:nvPr>
            <p:ph type="sldNum" sz="quarter" idx="12"/>
          </p:nvPr>
        </p:nvSpPr>
        <p:spPr/>
        <p:txBody>
          <a:bodyPr/>
          <a:lstStyle/>
          <a:p>
            <a:fld id="{C4F31BAC-C61F-4FCD-A3A5-9E29125D1D78}" type="slidenum">
              <a:rPr lang="en-US" smtClean="0"/>
              <a:pPr/>
              <a:t>8</a:t>
            </a:fld>
            <a:endParaRPr lang="en-US" smtClean="0"/>
          </a:p>
        </p:txBody>
      </p:sp>
      <p:graphicFrame>
        <p:nvGraphicFramePr>
          <p:cNvPr id="10" name="Table 9"/>
          <p:cNvGraphicFramePr>
            <a:graphicFrameLocks noGrp="1"/>
          </p:cNvGraphicFramePr>
          <p:nvPr/>
        </p:nvGraphicFramePr>
        <p:xfrm>
          <a:off x="533400" y="1397000"/>
          <a:ext cx="8077200" cy="4089400"/>
        </p:xfrm>
        <a:graphic>
          <a:graphicData uri="http://schemas.openxmlformats.org/drawingml/2006/table">
            <a:tbl>
              <a:tblPr firstRow="1" bandRow="1">
                <a:tableStyleId>{5C22544A-7EE6-4342-B048-85BDC9FD1C3A}</a:tableStyleId>
              </a:tblPr>
              <a:tblGrid>
                <a:gridCol w="1737032"/>
                <a:gridCol w="1493848"/>
                <a:gridCol w="1615440"/>
                <a:gridCol w="1615440"/>
                <a:gridCol w="1615440"/>
              </a:tblGrid>
              <a:tr h="860700">
                <a:tc>
                  <a:txBody>
                    <a:bodyPr/>
                    <a:lstStyle/>
                    <a:p>
                      <a:pPr algn="just" fontAlgn="t"/>
                      <a:r>
                        <a:rPr lang="en-US" sz="1600" b="1" i="0" u="none" strike="noStrike" dirty="0">
                          <a:solidFill>
                            <a:srgbClr val="000000"/>
                          </a:solidFill>
                          <a:latin typeface="Arial"/>
                        </a:rPr>
                        <a:t>Type of Investment</a:t>
                      </a:r>
                    </a:p>
                  </a:txBody>
                  <a:tcPr marL="9525" marR="9525" marT="9525" marB="0"/>
                </a:tc>
                <a:tc>
                  <a:txBody>
                    <a:bodyPr/>
                    <a:lstStyle/>
                    <a:p>
                      <a:pPr algn="just" fontAlgn="t"/>
                      <a:r>
                        <a:rPr lang="en-US" sz="1600" b="1" i="0" u="none" strike="noStrike" dirty="0">
                          <a:solidFill>
                            <a:srgbClr val="000000"/>
                          </a:solidFill>
                          <a:latin typeface="Arial"/>
                        </a:rPr>
                        <a:t>Liquidity</a:t>
                      </a:r>
                    </a:p>
                  </a:txBody>
                  <a:tcPr marL="9525" marR="9525" marT="9525" marB="0"/>
                </a:tc>
                <a:tc>
                  <a:txBody>
                    <a:bodyPr/>
                    <a:lstStyle/>
                    <a:p>
                      <a:pPr algn="ctr" fontAlgn="t"/>
                      <a:r>
                        <a:rPr lang="en-US" sz="1600" b="1" i="0" u="none" strike="noStrike">
                          <a:solidFill>
                            <a:srgbClr val="000000"/>
                          </a:solidFill>
                          <a:latin typeface="Arial"/>
                        </a:rPr>
                        <a:t>Risk Weight</a:t>
                      </a:r>
                    </a:p>
                  </a:txBody>
                  <a:tcPr marL="9525" marR="9525" marT="9525" marB="0"/>
                </a:tc>
                <a:tc>
                  <a:txBody>
                    <a:bodyPr/>
                    <a:lstStyle/>
                    <a:p>
                      <a:pPr algn="just" fontAlgn="t"/>
                      <a:r>
                        <a:rPr lang="en-US" sz="1600" b="1" i="0" u="none" strike="noStrike">
                          <a:solidFill>
                            <a:srgbClr val="000000"/>
                          </a:solidFill>
                          <a:latin typeface="Arial"/>
                        </a:rPr>
                        <a:t>Risk</a:t>
                      </a:r>
                    </a:p>
                  </a:txBody>
                  <a:tcPr marL="9525" marR="9525" marT="9525" marB="0"/>
                </a:tc>
                <a:tc>
                  <a:txBody>
                    <a:bodyPr/>
                    <a:lstStyle/>
                    <a:p>
                      <a:pPr algn="just" fontAlgn="t"/>
                      <a:r>
                        <a:rPr lang="en-US" sz="1600" b="1" i="0" u="none" strike="noStrike">
                          <a:solidFill>
                            <a:srgbClr val="000000"/>
                          </a:solidFill>
                          <a:latin typeface="Arial"/>
                        </a:rPr>
                        <a:t>Current Return</a:t>
                      </a:r>
                    </a:p>
                  </a:txBody>
                  <a:tcPr marL="9525" marR="9525" marT="9525" marB="0"/>
                </a:tc>
              </a:tr>
              <a:tr h="1650258">
                <a:tc>
                  <a:txBody>
                    <a:bodyPr/>
                    <a:lstStyle/>
                    <a:p>
                      <a:pPr algn="just" fontAlgn="t"/>
                      <a:r>
                        <a:rPr lang="en-US" sz="1600" b="0" i="0" u="none" strike="noStrike">
                          <a:solidFill>
                            <a:srgbClr val="000000"/>
                          </a:solidFill>
                          <a:latin typeface="Arial"/>
                        </a:rPr>
                        <a:t>Lending under TREP</a:t>
                      </a:r>
                    </a:p>
                  </a:txBody>
                  <a:tcPr marL="9525" marR="9525" marT="9525" marB="0"/>
                </a:tc>
                <a:tc>
                  <a:txBody>
                    <a:bodyPr/>
                    <a:lstStyle/>
                    <a:p>
                      <a:pPr algn="just" fontAlgn="t"/>
                      <a:r>
                        <a:rPr lang="en-US" sz="1600" b="0" i="0" u="none" strike="noStrike" dirty="0">
                          <a:solidFill>
                            <a:srgbClr val="000000"/>
                          </a:solidFill>
                          <a:latin typeface="Arial"/>
                        </a:rPr>
                        <a:t>Excess liquidity can be deployed.</a:t>
                      </a:r>
                    </a:p>
                  </a:txBody>
                  <a:tcPr marL="9525" marR="9525" marT="9525" marB="0"/>
                </a:tc>
                <a:tc>
                  <a:txBody>
                    <a:bodyPr/>
                    <a:lstStyle/>
                    <a:p>
                      <a:pPr algn="ctr" fontAlgn="t"/>
                      <a:r>
                        <a:rPr lang="en-US" sz="1600" b="0" i="0" u="none" strike="noStrike" dirty="0">
                          <a:solidFill>
                            <a:srgbClr val="000000"/>
                          </a:solidFill>
                          <a:latin typeface="Arial"/>
                        </a:rPr>
                        <a:t>2.50%</a:t>
                      </a:r>
                    </a:p>
                  </a:txBody>
                  <a:tcPr marL="9525" marR="9525" marT="9525" marB="0"/>
                </a:tc>
                <a:tc>
                  <a:txBody>
                    <a:bodyPr/>
                    <a:lstStyle/>
                    <a:p>
                      <a:pPr algn="just" fontAlgn="t"/>
                      <a:r>
                        <a:rPr lang="en-US" sz="1600" b="0" i="0" u="none" strike="noStrike" dirty="0">
                          <a:solidFill>
                            <a:srgbClr val="000000"/>
                          </a:solidFill>
                          <a:latin typeface="Arial"/>
                        </a:rPr>
                        <a:t>Nil</a:t>
                      </a:r>
                    </a:p>
                  </a:txBody>
                  <a:tcPr marL="9525" marR="9525" marT="9525" marB="0"/>
                </a:tc>
                <a:tc>
                  <a:txBody>
                    <a:bodyPr/>
                    <a:lstStyle/>
                    <a:p>
                      <a:pPr algn="just" fontAlgn="t"/>
                      <a:r>
                        <a:rPr lang="en-US" sz="1600" b="0" i="0" u="none" strike="noStrike" dirty="0">
                          <a:solidFill>
                            <a:srgbClr val="000000"/>
                          </a:solidFill>
                          <a:latin typeface="Arial"/>
                        </a:rPr>
                        <a:t>3%-3.50% as against repo rate of </a:t>
                      </a:r>
                      <a:r>
                        <a:rPr lang="en-US" sz="1600" b="0" i="0" u="none" strike="noStrike" dirty="0" smtClean="0">
                          <a:solidFill>
                            <a:srgbClr val="000000"/>
                          </a:solidFill>
                          <a:latin typeface="Arial"/>
                        </a:rPr>
                        <a:t>4.00</a:t>
                      </a:r>
                      <a:r>
                        <a:rPr lang="en-US" sz="1600" b="0" i="0" u="none" strike="noStrike" dirty="0">
                          <a:solidFill>
                            <a:srgbClr val="000000"/>
                          </a:solidFill>
                          <a:latin typeface="Arial"/>
                        </a:rPr>
                        <a:t>% and Reverse repo rate of </a:t>
                      </a:r>
                      <a:r>
                        <a:rPr lang="en-US" sz="1600" b="0" i="0" u="none" strike="noStrike" dirty="0" smtClean="0">
                          <a:solidFill>
                            <a:srgbClr val="000000"/>
                          </a:solidFill>
                          <a:latin typeface="Arial"/>
                        </a:rPr>
                        <a:t>3.35</a:t>
                      </a:r>
                      <a:r>
                        <a:rPr lang="en-US" sz="1600" b="0" i="0" u="none" strike="noStrike" dirty="0">
                          <a:solidFill>
                            <a:srgbClr val="000000"/>
                          </a:solidFill>
                          <a:latin typeface="Arial"/>
                        </a:rPr>
                        <a:t>%.</a:t>
                      </a:r>
                    </a:p>
                  </a:txBody>
                  <a:tcPr marL="9525" marR="9525" marT="9525" marB="0"/>
                </a:tc>
              </a:tr>
              <a:tr h="1578442">
                <a:tc>
                  <a:txBody>
                    <a:bodyPr/>
                    <a:lstStyle/>
                    <a:p>
                      <a:pPr algn="just" fontAlgn="t"/>
                      <a:r>
                        <a:rPr lang="en-US" sz="1600" b="0" i="0" u="none" strike="noStrike" dirty="0">
                          <a:solidFill>
                            <a:srgbClr val="000000"/>
                          </a:solidFill>
                          <a:latin typeface="Arial"/>
                        </a:rPr>
                        <a:t>Placement of Fund with other </a:t>
                      </a:r>
                      <a:r>
                        <a:rPr lang="en-US" sz="1600" b="0" i="0" u="none" strike="noStrike" dirty="0" smtClean="0">
                          <a:solidFill>
                            <a:srgbClr val="000000"/>
                          </a:solidFill>
                          <a:latin typeface="Arial"/>
                        </a:rPr>
                        <a:t>Banks (20% of a bank’s total deposits as on March 31 of the previous year)</a:t>
                      </a:r>
                      <a:endParaRPr lang="en-US" sz="1600" b="0" i="0" u="none" strike="noStrike" dirty="0">
                        <a:solidFill>
                          <a:srgbClr val="000000"/>
                        </a:solidFill>
                        <a:latin typeface="Arial"/>
                      </a:endParaRPr>
                    </a:p>
                  </a:txBody>
                  <a:tcPr marL="9525" marR="9525" marT="9525" marB="0"/>
                </a:tc>
                <a:tc>
                  <a:txBody>
                    <a:bodyPr/>
                    <a:lstStyle/>
                    <a:p>
                      <a:pPr algn="l" fontAlgn="t"/>
                      <a:r>
                        <a:rPr lang="en-US" sz="1600" b="0" i="0" u="none" strike="noStrike" dirty="0">
                          <a:solidFill>
                            <a:srgbClr val="000000"/>
                          </a:solidFill>
                          <a:latin typeface="Arial"/>
                        </a:rPr>
                        <a:t>9</a:t>
                      </a:r>
                      <a:r>
                        <a:rPr lang="en-US" sz="1600" b="0" i="0" u="none" strike="noStrike" dirty="0" smtClean="0">
                          <a:solidFill>
                            <a:srgbClr val="000000"/>
                          </a:solidFill>
                          <a:latin typeface="Arial"/>
                        </a:rPr>
                        <a:t>0</a:t>
                      </a:r>
                      <a:r>
                        <a:rPr lang="en-US" sz="1600" b="0" i="0" u="none" strike="noStrike" dirty="0">
                          <a:solidFill>
                            <a:srgbClr val="000000"/>
                          </a:solidFill>
                          <a:latin typeface="Arial"/>
                        </a:rPr>
                        <a:t>% Overdraft Facility can be availed with 1% ODR</a:t>
                      </a:r>
                    </a:p>
                  </a:txBody>
                  <a:tcPr marL="9525" marR="9525" marT="9525" marB="0"/>
                </a:tc>
                <a:tc>
                  <a:txBody>
                    <a:bodyPr/>
                    <a:lstStyle/>
                    <a:p>
                      <a:pPr algn="ctr" fontAlgn="t"/>
                      <a:r>
                        <a:rPr lang="en-US" sz="1600" b="0" i="0" u="none" strike="noStrike" dirty="0">
                          <a:solidFill>
                            <a:srgbClr val="000000"/>
                          </a:solidFill>
                          <a:latin typeface="Arial"/>
                        </a:rPr>
                        <a:t>20%</a:t>
                      </a:r>
                    </a:p>
                  </a:txBody>
                  <a:tcPr marL="9525" marR="9525" marT="9525" marB="0"/>
                </a:tc>
                <a:tc>
                  <a:txBody>
                    <a:bodyPr/>
                    <a:lstStyle/>
                    <a:p>
                      <a:pPr algn="just" fontAlgn="t"/>
                      <a:r>
                        <a:rPr lang="en-US" sz="1600" b="0" i="0" u="none" strike="noStrike" dirty="0">
                          <a:solidFill>
                            <a:srgbClr val="000000"/>
                          </a:solidFill>
                          <a:latin typeface="Arial"/>
                        </a:rPr>
                        <a:t>No Interest rate  Risk</a:t>
                      </a:r>
                    </a:p>
                  </a:txBody>
                  <a:tcPr marL="9525" marR="9525" marT="9525" marB="0"/>
                </a:tc>
                <a:tc>
                  <a:txBody>
                    <a:bodyPr/>
                    <a:lstStyle/>
                    <a:p>
                      <a:pPr algn="just" fontAlgn="t"/>
                      <a:r>
                        <a:rPr lang="en-US" sz="1600" b="0" i="0" u="none" strike="noStrike" dirty="0" smtClean="0">
                          <a:solidFill>
                            <a:srgbClr val="000000"/>
                          </a:solidFill>
                          <a:latin typeface="Arial"/>
                        </a:rPr>
                        <a:t>4% -6% </a:t>
                      </a:r>
                      <a:r>
                        <a:rPr lang="en-US" sz="1600" b="0" i="0" u="none" strike="noStrike" dirty="0">
                          <a:solidFill>
                            <a:srgbClr val="000000"/>
                          </a:solidFill>
                          <a:latin typeface="Arial"/>
                        </a:rPr>
                        <a:t>offered by PSU Banks</a:t>
                      </a:r>
                    </a:p>
                  </a:txBody>
                  <a:tcPr marL="9525" marR="9525" marT="9525" marB="0"/>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5"/>
          <p:cNvSpPr>
            <a:spLocks noGrp="1"/>
          </p:cNvSpPr>
          <p:nvPr>
            <p:ph type="sldNum" sz="quarter" idx="12"/>
          </p:nvPr>
        </p:nvSpPr>
        <p:spPr/>
        <p:txBody>
          <a:bodyPr/>
          <a:lstStyle/>
          <a:p>
            <a:fld id="{C4F31BAC-C61F-4FCD-A3A5-9E29125D1D78}" type="slidenum">
              <a:rPr lang="en-US" smtClean="0"/>
              <a:pPr/>
              <a:t>9</a:t>
            </a:fld>
            <a:endParaRPr lang="en-US" smtClean="0"/>
          </a:p>
        </p:txBody>
      </p:sp>
      <p:graphicFrame>
        <p:nvGraphicFramePr>
          <p:cNvPr id="10" name="Table 9"/>
          <p:cNvGraphicFramePr>
            <a:graphicFrameLocks noGrp="1"/>
          </p:cNvGraphicFramePr>
          <p:nvPr/>
        </p:nvGraphicFramePr>
        <p:xfrm>
          <a:off x="381000" y="228599"/>
          <a:ext cx="8382000" cy="5486400"/>
        </p:xfrm>
        <a:graphic>
          <a:graphicData uri="http://schemas.openxmlformats.org/drawingml/2006/table">
            <a:tbl>
              <a:tblPr firstRow="1" bandRow="1">
                <a:tableStyleId>{5C22544A-7EE6-4342-B048-85BDC9FD1C3A}</a:tableStyleId>
              </a:tblPr>
              <a:tblGrid>
                <a:gridCol w="2055962"/>
                <a:gridCol w="1296838"/>
                <a:gridCol w="1676400"/>
                <a:gridCol w="1676400"/>
                <a:gridCol w="1676400"/>
              </a:tblGrid>
              <a:tr h="410570">
                <a:tc>
                  <a:txBody>
                    <a:bodyPr/>
                    <a:lstStyle/>
                    <a:p>
                      <a:pPr algn="just" fontAlgn="t"/>
                      <a:r>
                        <a:rPr lang="en-US" sz="1600" b="1" i="0" u="none" strike="noStrike" dirty="0">
                          <a:solidFill>
                            <a:srgbClr val="000000"/>
                          </a:solidFill>
                          <a:latin typeface="Arial"/>
                        </a:rPr>
                        <a:t>Type of Investment</a:t>
                      </a:r>
                    </a:p>
                  </a:txBody>
                  <a:tcPr marL="9525" marR="9525" marT="9525" marB="0"/>
                </a:tc>
                <a:tc>
                  <a:txBody>
                    <a:bodyPr/>
                    <a:lstStyle/>
                    <a:p>
                      <a:pPr algn="just" fontAlgn="t"/>
                      <a:r>
                        <a:rPr lang="en-US" sz="1600" b="1" i="0" u="none" strike="noStrike" dirty="0">
                          <a:solidFill>
                            <a:srgbClr val="000000"/>
                          </a:solidFill>
                          <a:latin typeface="Arial"/>
                        </a:rPr>
                        <a:t>Liquidity</a:t>
                      </a:r>
                    </a:p>
                  </a:txBody>
                  <a:tcPr marL="9525" marR="9525" marT="9525" marB="0"/>
                </a:tc>
                <a:tc>
                  <a:txBody>
                    <a:bodyPr/>
                    <a:lstStyle/>
                    <a:p>
                      <a:pPr algn="ctr" fontAlgn="t"/>
                      <a:r>
                        <a:rPr lang="en-US" sz="1600" b="1" i="0" u="none" strike="noStrike" dirty="0">
                          <a:solidFill>
                            <a:srgbClr val="000000"/>
                          </a:solidFill>
                          <a:latin typeface="Arial"/>
                        </a:rPr>
                        <a:t>Risk Weight</a:t>
                      </a:r>
                    </a:p>
                  </a:txBody>
                  <a:tcPr marL="9525" marR="9525" marT="9525" marB="0"/>
                </a:tc>
                <a:tc>
                  <a:txBody>
                    <a:bodyPr/>
                    <a:lstStyle/>
                    <a:p>
                      <a:pPr algn="just" fontAlgn="t"/>
                      <a:r>
                        <a:rPr lang="en-US" sz="1600" b="1" i="0" u="none" strike="noStrike">
                          <a:solidFill>
                            <a:srgbClr val="000000"/>
                          </a:solidFill>
                          <a:latin typeface="Arial"/>
                        </a:rPr>
                        <a:t>Risk</a:t>
                      </a:r>
                    </a:p>
                  </a:txBody>
                  <a:tcPr marL="9525" marR="9525" marT="9525" marB="0"/>
                </a:tc>
                <a:tc>
                  <a:txBody>
                    <a:bodyPr/>
                    <a:lstStyle/>
                    <a:p>
                      <a:pPr algn="just" fontAlgn="t"/>
                      <a:r>
                        <a:rPr lang="en-US" sz="1600" b="1" i="0" u="none" strike="noStrike">
                          <a:solidFill>
                            <a:srgbClr val="000000"/>
                          </a:solidFill>
                          <a:latin typeface="Arial"/>
                        </a:rPr>
                        <a:t>Current Return</a:t>
                      </a:r>
                    </a:p>
                  </a:txBody>
                  <a:tcPr marL="9525" marR="9525" marT="9525" marB="0"/>
                </a:tc>
              </a:tr>
              <a:tr h="2352472">
                <a:tc>
                  <a:txBody>
                    <a:bodyPr/>
                    <a:lstStyle/>
                    <a:p>
                      <a:pPr algn="just" fontAlgn="t"/>
                      <a:r>
                        <a:rPr lang="en-US" sz="1600" b="0" i="0" u="none" strike="noStrike" dirty="0">
                          <a:solidFill>
                            <a:srgbClr val="000000"/>
                          </a:solidFill>
                          <a:latin typeface="Arial"/>
                        </a:rPr>
                        <a:t>Non –SLR Investment (The Non-SLR investments will continue to be limited to 10% of a bank’s total deposits as on March 31 of the previous </a:t>
                      </a:r>
                      <a:r>
                        <a:rPr lang="en-US" sz="1600" b="0" i="0" u="none" strike="noStrike" dirty="0" smtClean="0">
                          <a:solidFill>
                            <a:srgbClr val="000000"/>
                          </a:solidFill>
                          <a:latin typeface="Arial"/>
                        </a:rPr>
                        <a:t>year)</a:t>
                      </a:r>
                      <a:endParaRPr lang="en-US" sz="1600" b="0" i="0" u="none" strike="noStrike" dirty="0">
                        <a:solidFill>
                          <a:srgbClr val="000000"/>
                        </a:solidFill>
                        <a:latin typeface="Arial"/>
                      </a:endParaRPr>
                    </a:p>
                  </a:txBody>
                  <a:tcPr marL="9525" marR="9525" marT="9525" marB="0"/>
                </a:tc>
                <a:tc>
                  <a:txBody>
                    <a:bodyPr/>
                    <a:lstStyle/>
                    <a:p>
                      <a:pPr algn="just" fontAlgn="t"/>
                      <a:r>
                        <a:rPr lang="en-US" sz="1600" b="0" i="0" u="none" strike="noStrike" dirty="0">
                          <a:solidFill>
                            <a:srgbClr val="000000"/>
                          </a:solidFill>
                          <a:latin typeface="Arial"/>
                        </a:rPr>
                        <a:t> </a:t>
                      </a:r>
                      <a:r>
                        <a:rPr lang="en-US" sz="1600" b="0" i="0" u="none" strike="noStrike" dirty="0" smtClean="0">
                          <a:solidFill>
                            <a:srgbClr val="000000"/>
                          </a:solidFill>
                          <a:latin typeface="Arial"/>
                        </a:rPr>
                        <a:t>Liquid </a:t>
                      </a:r>
                      <a:endParaRPr lang="en-US" sz="1600" b="0" i="0" u="none" strike="noStrike" dirty="0">
                        <a:solidFill>
                          <a:srgbClr val="000000"/>
                        </a:solidFill>
                        <a:latin typeface="Arial"/>
                      </a:endParaRPr>
                    </a:p>
                  </a:txBody>
                  <a:tcPr marL="9525" marR="9525" marT="9525" marB="0"/>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Arial"/>
                        </a:rPr>
                        <a:t>102.5</a:t>
                      </a:r>
                    </a:p>
                    <a:p>
                      <a:pPr algn="ctr" fontAlgn="t"/>
                      <a:r>
                        <a:rPr lang="en-US" sz="1600" b="0" i="0" u="none" strike="noStrike" dirty="0">
                          <a:solidFill>
                            <a:srgbClr val="000000"/>
                          </a:solidFill>
                          <a:latin typeface="Arial"/>
                        </a:rPr>
                        <a:t> </a:t>
                      </a:r>
                    </a:p>
                  </a:txBody>
                  <a:tcPr marL="9525" marR="9525" marT="9525" marB="0"/>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Arial"/>
                        </a:rPr>
                        <a:t>market interest risk as well as credit risk </a:t>
                      </a:r>
                    </a:p>
                    <a:p>
                      <a:pPr algn="just" fontAlgn="t"/>
                      <a:endParaRPr lang="en-US" sz="1600" b="0" i="0" u="none" strike="noStrike" dirty="0">
                        <a:solidFill>
                          <a:srgbClr val="000000"/>
                        </a:solidFill>
                        <a:latin typeface="Arial"/>
                      </a:endParaRPr>
                    </a:p>
                  </a:txBody>
                  <a:tcPr marL="9525" marR="9525" marT="9525" marB="0"/>
                </a:tc>
                <a:tc>
                  <a:txBody>
                    <a:bodyPr/>
                    <a:lstStyle/>
                    <a:p>
                      <a:pPr algn="just" fontAlgn="t"/>
                      <a:r>
                        <a:rPr lang="en-US" sz="1600" b="0" i="0" u="none" strike="noStrike" dirty="0" smtClean="0">
                          <a:solidFill>
                            <a:srgbClr val="000000"/>
                          </a:solidFill>
                          <a:latin typeface="Arial"/>
                        </a:rPr>
                        <a:t>3 years</a:t>
                      </a:r>
                      <a:r>
                        <a:rPr lang="en-US" sz="1600" b="0" i="0" u="none" strike="noStrike" baseline="0" dirty="0" smtClean="0">
                          <a:solidFill>
                            <a:srgbClr val="000000"/>
                          </a:solidFill>
                          <a:latin typeface="Arial"/>
                        </a:rPr>
                        <a:t> 5.15%</a:t>
                      </a:r>
                    </a:p>
                    <a:p>
                      <a:pPr algn="just" fontAlgn="t"/>
                      <a:r>
                        <a:rPr lang="en-US" sz="1600" b="0" i="0" u="none" strike="noStrike" baseline="0" dirty="0" smtClean="0">
                          <a:solidFill>
                            <a:srgbClr val="000000"/>
                          </a:solidFill>
                          <a:latin typeface="Arial"/>
                        </a:rPr>
                        <a:t>5 years 5.74%</a:t>
                      </a:r>
                    </a:p>
                    <a:p>
                      <a:pPr algn="just" fontAlgn="t"/>
                      <a:r>
                        <a:rPr lang="en-US" sz="1600" b="0" i="0" u="none" strike="noStrike" baseline="0" dirty="0" smtClean="0">
                          <a:solidFill>
                            <a:srgbClr val="000000"/>
                          </a:solidFill>
                          <a:latin typeface="Arial"/>
                        </a:rPr>
                        <a:t>10 years 6.74%</a:t>
                      </a:r>
                      <a:endParaRPr lang="en-US" sz="1600" b="0" i="0" u="none" strike="noStrike" dirty="0">
                        <a:solidFill>
                          <a:srgbClr val="000000"/>
                        </a:solidFill>
                        <a:latin typeface="Arial"/>
                      </a:endParaRPr>
                    </a:p>
                  </a:txBody>
                  <a:tcPr marL="9525" marR="9525" marT="9525" marB="0"/>
                </a:tc>
              </a:tr>
              <a:tr h="1051191">
                <a:tc>
                  <a:txBody>
                    <a:bodyPr/>
                    <a:lstStyle/>
                    <a:p>
                      <a:pPr algn="just" fontAlgn="t"/>
                      <a:r>
                        <a:rPr lang="en-US" sz="1600" b="0" i="0" u="none" strike="noStrike">
                          <a:solidFill>
                            <a:srgbClr val="000000"/>
                          </a:solidFill>
                          <a:latin typeface="Arial"/>
                        </a:rPr>
                        <a:t>Mutual Fund (Units of Debt Mutual Funds and Money Market Mutual Funds)</a:t>
                      </a:r>
                    </a:p>
                  </a:txBody>
                  <a:tcPr marL="9525" marR="9525" marT="9525" marB="0"/>
                </a:tc>
                <a:tc>
                  <a:txBody>
                    <a:bodyPr/>
                    <a:lstStyle/>
                    <a:p>
                      <a:pPr algn="l" fontAlgn="t"/>
                      <a:r>
                        <a:rPr lang="en-US" sz="1600" b="0" i="0" u="none" strike="noStrike">
                          <a:solidFill>
                            <a:srgbClr val="000000"/>
                          </a:solidFill>
                          <a:latin typeface="Arial"/>
                        </a:rPr>
                        <a:t> </a:t>
                      </a:r>
                    </a:p>
                  </a:txBody>
                  <a:tcPr marL="9525" marR="9525" marT="9525" marB="0"/>
                </a:tc>
                <a:tc>
                  <a:txBody>
                    <a:bodyPr/>
                    <a:lstStyle/>
                    <a:p>
                      <a:pPr algn="ctr" fontAlgn="t"/>
                      <a:r>
                        <a:rPr lang="en-US" sz="1600" b="0" i="0" u="none" strike="noStrike">
                          <a:solidFill>
                            <a:srgbClr val="000000"/>
                          </a:solidFill>
                          <a:latin typeface="Arial"/>
                        </a:rPr>
                        <a:t> </a:t>
                      </a:r>
                    </a:p>
                  </a:txBody>
                  <a:tcPr marL="9525" marR="9525" marT="9525" marB="0"/>
                </a:tc>
                <a:tc>
                  <a:txBody>
                    <a:bodyPr/>
                    <a:lstStyle/>
                    <a:p>
                      <a:pPr algn="just" fontAlgn="t"/>
                      <a:r>
                        <a:rPr lang="en-US" sz="1600" b="0" i="0" u="none" strike="noStrike">
                          <a:solidFill>
                            <a:srgbClr val="000000"/>
                          </a:solidFill>
                          <a:latin typeface="Arial"/>
                        </a:rPr>
                        <a:t> </a:t>
                      </a:r>
                    </a:p>
                  </a:txBody>
                  <a:tcPr marL="9525" marR="9525" marT="9525" marB="0"/>
                </a:tc>
                <a:tc>
                  <a:txBody>
                    <a:bodyPr/>
                    <a:lstStyle/>
                    <a:p>
                      <a:pPr algn="just" fontAlgn="t"/>
                      <a:r>
                        <a:rPr lang="en-US" sz="1600" b="0" i="0" u="none" strike="noStrike" dirty="0">
                          <a:solidFill>
                            <a:srgbClr val="000000"/>
                          </a:solidFill>
                          <a:latin typeface="Arial"/>
                        </a:rPr>
                        <a:t> </a:t>
                      </a:r>
                    </a:p>
                  </a:txBody>
                  <a:tcPr marL="9525" marR="9525" marT="9525" marB="0"/>
                </a:tc>
              </a:tr>
              <a:tr h="790935">
                <a:tc>
                  <a:txBody>
                    <a:bodyPr/>
                    <a:lstStyle/>
                    <a:p>
                      <a:pPr algn="just" fontAlgn="t"/>
                      <a:r>
                        <a:rPr lang="en-US" sz="1600" b="0" i="0" u="none" strike="noStrike">
                          <a:solidFill>
                            <a:srgbClr val="000000"/>
                          </a:solidFill>
                          <a:latin typeface="Arial"/>
                        </a:rPr>
                        <a:t>Liquid &amp; Overnight Mutual Fund</a:t>
                      </a:r>
                    </a:p>
                  </a:txBody>
                  <a:tcPr marL="9525" marR="9525" marT="9525" marB="0"/>
                </a:tc>
                <a:tc>
                  <a:txBody>
                    <a:bodyPr/>
                    <a:lstStyle/>
                    <a:p>
                      <a:pPr algn="l" fontAlgn="t"/>
                      <a:r>
                        <a:rPr lang="en-US" sz="1600" b="0" i="0" u="none" strike="noStrike">
                          <a:solidFill>
                            <a:srgbClr val="000000"/>
                          </a:solidFill>
                          <a:latin typeface="Arial"/>
                        </a:rPr>
                        <a:t>Liquidity available 2nd working Day</a:t>
                      </a:r>
                    </a:p>
                  </a:txBody>
                  <a:tcPr marL="9525" marR="9525" marT="9525" marB="0"/>
                </a:tc>
                <a:tc>
                  <a:txBody>
                    <a:bodyPr/>
                    <a:lstStyle/>
                    <a:p>
                      <a:pPr algn="ctr" fontAlgn="t"/>
                      <a:r>
                        <a:rPr lang="en-US" sz="1600" b="0" i="0" u="none" strike="noStrike" dirty="0">
                          <a:solidFill>
                            <a:srgbClr val="000000"/>
                          </a:solidFill>
                          <a:latin typeface="Arial"/>
                        </a:rPr>
                        <a:t>102.5</a:t>
                      </a:r>
                    </a:p>
                  </a:txBody>
                  <a:tcPr marL="9525" marR="9525" marT="9525" marB="0"/>
                </a:tc>
                <a:tc>
                  <a:txBody>
                    <a:bodyPr/>
                    <a:lstStyle/>
                    <a:p>
                      <a:pPr algn="just" fontAlgn="t"/>
                      <a:r>
                        <a:rPr lang="en-US" sz="1600" b="0" i="0" u="none" strike="noStrike" dirty="0">
                          <a:solidFill>
                            <a:srgbClr val="000000"/>
                          </a:solidFill>
                          <a:latin typeface="Arial"/>
                        </a:rPr>
                        <a:t>market interest risk as well as credit risk </a:t>
                      </a:r>
                    </a:p>
                  </a:txBody>
                  <a:tcPr marL="9525" marR="9525" marT="9525" marB="0"/>
                </a:tc>
                <a:tc>
                  <a:txBody>
                    <a:bodyPr/>
                    <a:lstStyle/>
                    <a:p>
                      <a:pPr algn="just" fontAlgn="t"/>
                      <a:r>
                        <a:rPr lang="en-US" sz="1600" b="0" i="0" u="none" strike="noStrike" dirty="0">
                          <a:solidFill>
                            <a:srgbClr val="000000"/>
                          </a:solidFill>
                          <a:latin typeface="Arial"/>
                        </a:rPr>
                        <a:t>3.25%- 4%</a:t>
                      </a:r>
                    </a:p>
                  </a:txBody>
                  <a:tcPr marL="9525" marR="9525" marT="9525" marB="0"/>
                </a:tc>
              </a:tr>
              <a:tr h="881232">
                <a:tc>
                  <a:txBody>
                    <a:bodyPr/>
                    <a:lstStyle/>
                    <a:p>
                      <a:pPr algn="just" fontAlgn="t"/>
                      <a:r>
                        <a:rPr lang="en-US" sz="1600" b="0" i="0" u="none" strike="noStrike" dirty="0">
                          <a:solidFill>
                            <a:srgbClr val="000000"/>
                          </a:solidFill>
                          <a:latin typeface="Arial"/>
                        </a:rPr>
                        <a:t>Debt Mutual Fund</a:t>
                      </a:r>
                    </a:p>
                  </a:txBody>
                  <a:tcPr marL="9525" marR="9525" marT="9525" marB="0"/>
                </a:tc>
                <a:tc>
                  <a:txBody>
                    <a:bodyPr/>
                    <a:lstStyle/>
                    <a:p>
                      <a:pPr algn="l" fontAlgn="t"/>
                      <a:r>
                        <a:rPr lang="en-US" sz="1600" b="0" i="0" u="none" strike="noStrike" dirty="0">
                          <a:solidFill>
                            <a:srgbClr val="000000"/>
                          </a:solidFill>
                          <a:latin typeface="Arial"/>
                        </a:rPr>
                        <a:t>Liquidity available 2nd working Day</a:t>
                      </a:r>
                    </a:p>
                  </a:txBody>
                  <a:tcPr marL="9525" marR="9525" marT="9525" marB="0"/>
                </a:tc>
                <a:tc>
                  <a:txBody>
                    <a:bodyPr/>
                    <a:lstStyle/>
                    <a:p>
                      <a:pPr algn="ctr" fontAlgn="t"/>
                      <a:r>
                        <a:rPr lang="en-US" sz="1600" b="0" i="0" u="none" strike="noStrike" dirty="0">
                          <a:solidFill>
                            <a:srgbClr val="000000"/>
                          </a:solidFill>
                          <a:latin typeface="Arial"/>
                        </a:rPr>
                        <a:t>102.5</a:t>
                      </a:r>
                    </a:p>
                  </a:txBody>
                  <a:tcPr marL="9525" marR="9525" marT="9525" marB="0"/>
                </a:tc>
                <a:tc>
                  <a:txBody>
                    <a:bodyPr/>
                    <a:lstStyle/>
                    <a:p>
                      <a:pPr algn="just" fontAlgn="t"/>
                      <a:r>
                        <a:rPr lang="en-US" sz="1600" b="0" i="0" u="none" strike="noStrike" dirty="0">
                          <a:solidFill>
                            <a:srgbClr val="000000"/>
                          </a:solidFill>
                          <a:latin typeface="Arial"/>
                        </a:rPr>
                        <a:t>market interest risk as well as credit risk </a:t>
                      </a:r>
                    </a:p>
                  </a:txBody>
                  <a:tcPr marL="9525" marR="9525" marT="9525" marB="0"/>
                </a:tc>
                <a:tc>
                  <a:txBody>
                    <a:bodyPr/>
                    <a:lstStyle/>
                    <a:p>
                      <a:pPr algn="just" fontAlgn="t"/>
                      <a:r>
                        <a:rPr lang="en-US" sz="1600" b="0" i="0" u="none" strike="noStrike" dirty="0">
                          <a:solidFill>
                            <a:srgbClr val="000000"/>
                          </a:solidFill>
                          <a:latin typeface="Arial"/>
                        </a:rPr>
                        <a:t>6%+</a:t>
                      </a:r>
                    </a:p>
                  </a:txBody>
                  <a:tcPr marL="9525" marR="9525" marT="9525" marB="0"/>
                </a:tc>
              </a:tr>
            </a:tbl>
          </a:graphicData>
        </a:graphic>
      </p:graphicFrame>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494</TotalTime>
  <Words>1897</Words>
  <Application>Microsoft Office PowerPoint</Application>
  <PresentationFormat>On-screen Show (4:3)</PresentationFormat>
  <Paragraphs>299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Oriel</vt:lpstr>
      <vt:lpstr>TREASURY MANAGEMENT</vt:lpstr>
      <vt:lpstr>Investment policy</vt:lpstr>
      <vt:lpstr>CASH RESERVE RATIO </vt:lpstr>
      <vt:lpstr>SLR INVESTMENTS</vt:lpstr>
      <vt:lpstr>Slide 5</vt:lpstr>
      <vt:lpstr>Slide 6</vt:lpstr>
      <vt:lpstr>FUND POSITION</vt:lpstr>
      <vt:lpstr>Slide 8</vt:lpstr>
      <vt:lpstr>Slide 9</vt:lpstr>
      <vt:lpstr>Slide 10</vt:lpstr>
      <vt:lpstr>Government Securities Market</vt:lpstr>
      <vt:lpstr>Dated Government Securities (G-secs)</vt:lpstr>
      <vt:lpstr>Dated Government Securities (G-secs) </vt:lpstr>
      <vt:lpstr> ADVANTAGES OF INVESTMENT GOVT.SECURITIES</vt:lpstr>
      <vt:lpstr>Risks in Government Securities</vt:lpstr>
      <vt:lpstr>Risks in Government Securities -cont’d</vt:lpstr>
      <vt:lpstr>Factors affecting Price movements</vt:lpstr>
      <vt:lpstr>Trading strategies</vt:lpstr>
      <vt:lpstr>NDS-Order Matching Trading (OM)</vt:lpstr>
      <vt:lpstr>PLACE TWO WAY</vt:lpstr>
      <vt:lpstr>PLACE BRACKET</vt:lpstr>
      <vt:lpstr>NON SLR INVESTMENTS</vt:lpstr>
      <vt:lpstr>RBI Guidelines for  Non SLR Investments</vt:lpstr>
      <vt:lpstr>CLASSIFICATION OF INVESTMENTS</vt:lpstr>
      <vt:lpstr>HELD  TO  MATURITY</vt:lpstr>
      <vt:lpstr>AVAILABLE   FOR  SALE  &amp;          HELD   FOR   TRADING</vt:lpstr>
      <vt:lpstr>Slide 27</vt:lpstr>
      <vt:lpstr>Audit Review</vt:lpstr>
      <vt:lpstr>Reporting to RBI                                                                                                </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TREASURY MANAGEMENT</dc:title>
  <dc:creator>PRASAD DANDEKAR</dc:creator>
  <cp:lastModifiedBy>Administrator</cp:lastModifiedBy>
  <cp:revision>66</cp:revision>
  <dcterms:created xsi:type="dcterms:W3CDTF">2006-08-16T00:00:00Z</dcterms:created>
  <dcterms:modified xsi:type="dcterms:W3CDTF">2021-06-03T11:14:39Z</dcterms:modified>
</cp:coreProperties>
</file>