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5"/>
  </p:notesMasterIdLst>
  <p:sldIdLst>
    <p:sldId id="276" r:id="rId2"/>
    <p:sldId id="268" r:id="rId3"/>
    <p:sldId id="256" r:id="rId4"/>
    <p:sldId id="277" r:id="rId5"/>
    <p:sldId id="278" r:id="rId6"/>
    <p:sldId id="279" r:id="rId7"/>
    <p:sldId id="280" r:id="rId8"/>
    <p:sldId id="281" r:id="rId9"/>
    <p:sldId id="260" r:id="rId10"/>
    <p:sldId id="257" r:id="rId11"/>
    <p:sldId id="258" r:id="rId12"/>
    <p:sldId id="282" r:id="rId13"/>
    <p:sldId id="285" r:id="rId14"/>
    <p:sldId id="265" r:id="rId15"/>
    <p:sldId id="270" r:id="rId16"/>
    <p:sldId id="297" r:id="rId17"/>
    <p:sldId id="275" r:id="rId18"/>
    <p:sldId id="266" r:id="rId19"/>
    <p:sldId id="264" r:id="rId20"/>
    <p:sldId id="290" r:id="rId21"/>
    <p:sldId id="292" r:id="rId22"/>
    <p:sldId id="296" r:id="rId23"/>
    <p:sldId id="293" r:id="rId24"/>
    <p:sldId id="271" r:id="rId25"/>
    <p:sldId id="436" r:id="rId26"/>
    <p:sldId id="424" r:id="rId27"/>
    <p:sldId id="446" r:id="rId28"/>
    <p:sldId id="273" r:id="rId29"/>
    <p:sldId id="284" r:id="rId30"/>
    <p:sldId id="419" r:id="rId31"/>
    <p:sldId id="287" r:id="rId32"/>
    <p:sldId id="286" r:id="rId33"/>
    <p:sldId id="274"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98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1" autoAdjust="0"/>
    <p:restoredTop sz="94660"/>
  </p:normalViewPr>
  <p:slideViewPr>
    <p:cSldViewPr snapToGrid="0">
      <p:cViewPr varScale="1">
        <p:scale>
          <a:sx n="77" d="100"/>
          <a:sy n="77" d="100"/>
        </p:scale>
        <p:origin x="200" y="6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9287EF-517A-475B-A7C5-AB2451C40D5F}" type="doc">
      <dgm:prSet loTypeId="urn:microsoft.com/office/officeart/2005/8/layout/radial1" loCatId="cycle" qsTypeId="urn:microsoft.com/office/officeart/2005/8/quickstyle/simple1" qsCatId="simple" csTypeId="urn:microsoft.com/office/officeart/2005/8/colors/colorful2" csCatId="colorful" phldr="1"/>
      <dgm:spPr/>
      <dgm:t>
        <a:bodyPr/>
        <a:lstStyle/>
        <a:p>
          <a:endParaRPr lang="en-IN"/>
        </a:p>
      </dgm:t>
    </dgm:pt>
    <dgm:pt modelId="{6885E6BB-3431-4077-85CD-D569F02FB69A}">
      <dgm:prSet phldrT="[Text]" custT="1"/>
      <dgm:spPr>
        <a:scene3d>
          <a:camera prst="orthographicFront"/>
          <a:lightRig rig="threePt" dir="t"/>
        </a:scene3d>
        <a:sp3d>
          <a:bevelT/>
        </a:sp3d>
      </dgm:spPr>
      <dgm:t>
        <a:bodyPr/>
        <a:lstStyle/>
        <a:p>
          <a:r>
            <a:rPr lang="en-US" sz="4000" dirty="0">
              <a:solidFill>
                <a:schemeClr val="tx1"/>
              </a:solidFill>
              <a:latin typeface="+mn-lt"/>
            </a:rPr>
            <a:t>Fraud</a:t>
          </a:r>
          <a:endParaRPr lang="en-IN" sz="3200" dirty="0">
            <a:solidFill>
              <a:schemeClr val="tx1"/>
            </a:solidFill>
            <a:latin typeface="+mn-lt"/>
          </a:endParaRPr>
        </a:p>
      </dgm:t>
    </dgm:pt>
    <dgm:pt modelId="{3395A452-3266-45B3-99BD-055D2460C238}" type="parTrans" cxnId="{56F0EFF3-3118-4937-9775-AB1D796E8A53}">
      <dgm:prSet/>
      <dgm:spPr/>
      <dgm:t>
        <a:bodyPr/>
        <a:lstStyle/>
        <a:p>
          <a:endParaRPr lang="en-IN" sz="1200">
            <a:solidFill>
              <a:schemeClr val="bg1"/>
            </a:solidFill>
            <a:latin typeface="Trebuchet MS" panose="020B0603020202020204" pitchFamily="34" charset="0"/>
          </a:endParaRPr>
        </a:p>
      </dgm:t>
    </dgm:pt>
    <dgm:pt modelId="{C83F53BA-1F37-42C0-B111-EF242B44A121}" type="sibTrans" cxnId="{56F0EFF3-3118-4937-9775-AB1D796E8A53}">
      <dgm:prSet/>
      <dgm:spPr/>
      <dgm:t>
        <a:bodyPr/>
        <a:lstStyle/>
        <a:p>
          <a:endParaRPr lang="en-IN" sz="1200">
            <a:solidFill>
              <a:schemeClr val="bg1"/>
            </a:solidFill>
            <a:latin typeface="Trebuchet MS" panose="020B0603020202020204" pitchFamily="34" charset="0"/>
          </a:endParaRPr>
        </a:p>
      </dgm:t>
    </dgm:pt>
    <dgm:pt modelId="{6D9CA607-B3B2-40B2-BD34-1704A8CDF0B4}">
      <dgm:prSet phldrT="[Text]" custT="1"/>
      <dgm:spPr>
        <a:scene3d>
          <a:camera prst="orthographicFront"/>
          <a:lightRig rig="threePt" dir="t"/>
        </a:scene3d>
        <a:sp3d>
          <a:bevelT/>
        </a:sp3d>
      </dgm:spPr>
      <dgm:t>
        <a:bodyPr/>
        <a:lstStyle/>
        <a:p>
          <a:r>
            <a:rPr lang="en-US" sz="1400" dirty="0">
              <a:solidFill>
                <a:schemeClr val="tx1"/>
              </a:solidFill>
              <a:latin typeface="+mn-lt"/>
            </a:rPr>
            <a:t>RBI</a:t>
          </a:r>
        </a:p>
        <a:p>
          <a:r>
            <a:rPr lang="en-US" sz="1400" dirty="0">
              <a:solidFill>
                <a:schemeClr val="tx1"/>
              </a:solidFill>
              <a:latin typeface="+mn-lt"/>
            </a:rPr>
            <a:t>A deliberate act of omission or commission, by any person</a:t>
          </a:r>
          <a:endParaRPr lang="en-IN" sz="1400" dirty="0">
            <a:solidFill>
              <a:schemeClr val="tx1"/>
            </a:solidFill>
            <a:latin typeface="+mn-lt"/>
          </a:endParaRPr>
        </a:p>
      </dgm:t>
    </dgm:pt>
    <dgm:pt modelId="{5381911D-841D-4BF1-90B9-9D33519584AE}" type="parTrans" cxnId="{256FF81F-EF8B-4C2E-9135-F6DD2A9E6754}">
      <dgm:prSet custT="1"/>
      <dgm:spPr/>
      <dgm:t>
        <a:bodyPr/>
        <a:lstStyle/>
        <a:p>
          <a:endParaRPr lang="en-IN" sz="1400" dirty="0">
            <a:solidFill>
              <a:schemeClr val="bg1"/>
            </a:solidFill>
            <a:latin typeface="Trebuchet MS" panose="020B0603020202020204" pitchFamily="34" charset="0"/>
          </a:endParaRPr>
        </a:p>
      </dgm:t>
    </dgm:pt>
    <dgm:pt modelId="{8752C759-AC29-4781-9E69-F961E0052CC1}" type="sibTrans" cxnId="{256FF81F-EF8B-4C2E-9135-F6DD2A9E6754}">
      <dgm:prSet/>
      <dgm:spPr/>
      <dgm:t>
        <a:bodyPr/>
        <a:lstStyle/>
        <a:p>
          <a:endParaRPr lang="en-IN" sz="1200">
            <a:solidFill>
              <a:schemeClr val="bg1"/>
            </a:solidFill>
            <a:latin typeface="Trebuchet MS" panose="020B0603020202020204" pitchFamily="34" charset="0"/>
          </a:endParaRPr>
        </a:p>
      </dgm:t>
    </dgm:pt>
    <dgm:pt modelId="{B6F5FABB-619F-4CB1-8928-8122AA69F49F}">
      <dgm:prSet phldrT="[Text]" custT="1"/>
      <dgm:spPr>
        <a:scene3d>
          <a:camera prst="orthographicFront"/>
          <a:lightRig rig="threePt" dir="t"/>
        </a:scene3d>
        <a:sp3d>
          <a:bevelT/>
        </a:sp3d>
      </dgm:spPr>
      <dgm:t>
        <a:bodyPr/>
        <a:lstStyle/>
        <a:p>
          <a:r>
            <a:rPr lang="en-US" sz="1400" dirty="0">
              <a:solidFill>
                <a:schemeClr val="tx1"/>
              </a:solidFill>
              <a:latin typeface="+mn-lt"/>
            </a:rPr>
            <a:t>MPID</a:t>
          </a:r>
        </a:p>
        <a:p>
          <a:r>
            <a:rPr lang="en-IN" sz="1400" dirty="0">
              <a:solidFill>
                <a:schemeClr val="tx1"/>
              </a:solidFill>
              <a:latin typeface="+mn-lt"/>
            </a:rPr>
            <a:t>fraudulently defaults any repayment of deposit or  any other form</a:t>
          </a:r>
        </a:p>
      </dgm:t>
    </dgm:pt>
    <dgm:pt modelId="{66D242ED-77E1-4A86-89D0-B69685CAFE10}" type="parTrans" cxnId="{95361A60-F9AE-4A74-BBC9-1483A3B64BC8}">
      <dgm:prSet custT="1"/>
      <dgm:spPr/>
      <dgm:t>
        <a:bodyPr/>
        <a:lstStyle/>
        <a:p>
          <a:endParaRPr lang="en-IN" sz="1400" dirty="0">
            <a:solidFill>
              <a:schemeClr val="bg1"/>
            </a:solidFill>
            <a:latin typeface="Trebuchet MS" panose="020B0603020202020204" pitchFamily="34" charset="0"/>
          </a:endParaRPr>
        </a:p>
      </dgm:t>
    </dgm:pt>
    <dgm:pt modelId="{D8F9A16B-B83F-4FFC-A575-DCCD0FAEE9FD}" type="sibTrans" cxnId="{95361A60-F9AE-4A74-BBC9-1483A3B64BC8}">
      <dgm:prSet/>
      <dgm:spPr/>
      <dgm:t>
        <a:bodyPr/>
        <a:lstStyle/>
        <a:p>
          <a:endParaRPr lang="en-IN" sz="1200">
            <a:solidFill>
              <a:schemeClr val="bg1"/>
            </a:solidFill>
            <a:latin typeface="Trebuchet MS" panose="020B0603020202020204" pitchFamily="34" charset="0"/>
          </a:endParaRPr>
        </a:p>
      </dgm:t>
    </dgm:pt>
    <dgm:pt modelId="{6BE50BA3-1E56-4D23-8FF1-86A8DBA9B0AB}">
      <dgm:prSet phldrT="[Text]" custT="1"/>
      <dgm:spPr>
        <a:scene3d>
          <a:camera prst="orthographicFront"/>
          <a:lightRig rig="threePt" dir="t"/>
        </a:scene3d>
        <a:sp3d>
          <a:bevelT/>
        </a:sp3d>
      </dgm:spPr>
      <dgm:t>
        <a:bodyPr/>
        <a:lstStyle/>
        <a:p>
          <a:r>
            <a:rPr lang="en-US" sz="1400" dirty="0">
              <a:solidFill>
                <a:schemeClr val="tx1"/>
              </a:solidFill>
              <a:latin typeface="+mn-lt"/>
            </a:rPr>
            <a:t>IPC</a:t>
          </a:r>
        </a:p>
        <a:p>
          <a:r>
            <a:rPr lang="en-IN" sz="1400" dirty="0">
              <a:solidFill>
                <a:schemeClr val="tx1"/>
              </a:solidFill>
              <a:latin typeface="+mn-lt"/>
            </a:rPr>
            <a:t>a person is said to do a thing fraudulently if he does that with intent to defraud but not otherwise</a:t>
          </a:r>
        </a:p>
      </dgm:t>
    </dgm:pt>
    <dgm:pt modelId="{EC9D62B0-DD9E-4AEB-91AD-0A22A6E291C3}" type="parTrans" cxnId="{E45AE0A3-3E5E-4C2A-A9F4-BF6353FCDD0A}">
      <dgm:prSet custT="1"/>
      <dgm:spPr/>
      <dgm:t>
        <a:bodyPr/>
        <a:lstStyle/>
        <a:p>
          <a:endParaRPr lang="en-IN" sz="1400" dirty="0">
            <a:solidFill>
              <a:schemeClr val="bg1"/>
            </a:solidFill>
            <a:latin typeface="Trebuchet MS" panose="020B0603020202020204" pitchFamily="34" charset="0"/>
          </a:endParaRPr>
        </a:p>
      </dgm:t>
    </dgm:pt>
    <dgm:pt modelId="{D10EC4B7-A905-44AF-89A8-33F9070D32BA}" type="sibTrans" cxnId="{E45AE0A3-3E5E-4C2A-A9F4-BF6353FCDD0A}">
      <dgm:prSet/>
      <dgm:spPr/>
      <dgm:t>
        <a:bodyPr/>
        <a:lstStyle/>
        <a:p>
          <a:endParaRPr lang="en-IN" sz="1200">
            <a:solidFill>
              <a:schemeClr val="bg1"/>
            </a:solidFill>
            <a:latin typeface="Trebuchet MS" panose="020B0603020202020204" pitchFamily="34" charset="0"/>
          </a:endParaRPr>
        </a:p>
      </dgm:t>
    </dgm:pt>
    <dgm:pt modelId="{D7696B85-1886-45F0-AB00-F79DC51ACEFF}">
      <dgm:prSet phldrT="[Text]" custT="1"/>
      <dgm:spPr>
        <a:scene3d>
          <a:camera prst="orthographicFront"/>
          <a:lightRig rig="threePt" dir="t"/>
        </a:scene3d>
        <a:sp3d>
          <a:bevelT/>
        </a:sp3d>
      </dgm:spPr>
      <dgm:t>
        <a:bodyPr/>
        <a:lstStyle/>
        <a:p>
          <a:r>
            <a:rPr lang="en-US" sz="1400" dirty="0">
              <a:solidFill>
                <a:schemeClr val="tx1"/>
              </a:solidFill>
              <a:latin typeface="+mn-lt"/>
            </a:rPr>
            <a:t>CFE</a:t>
          </a:r>
        </a:p>
        <a:p>
          <a:r>
            <a:rPr lang="en-US" sz="1400" dirty="0">
              <a:solidFill>
                <a:schemeClr val="tx1"/>
              </a:solidFill>
              <a:latin typeface="+mn-lt"/>
            </a:rPr>
            <a:t>A knowing representation of truth or concealment of material fact to induce another to act to his or her detriment</a:t>
          </a:r>
          <a:endParaRPr lang="en-IN" sz="1400" dirty="0">
            <a:solidFill>
              <a:schemeClr val="tx1"/>
            </a:solidFill>
            <a:latin typeface="+mn-lt"/>
          </a:endParaRPr>
        </a:p>
      </dgm:t>
    </dgm:pt>
    <dgm:pt modelId="{09FB4F07-63C4-47B9-AFE5-D4D5308BF04D}" type="parTrans" cxnId="{0F9E9CB5-8C12-4D82-B62A-EB106C347B82}">
      <dgm:prSet custT="1"/>
      <dgm:spPr/>
      <dgm:t>
        <a:bodyPr/>
        <a:lstStyle/>
        <a:p>
          <a:endParaRPr lang="en-IN" sz="1400" dirty="0">
            <a:solidFill>
              <a:schemeClr val="bg1"/>
            </a:solidFill>
            <a:latin typeface="Trebuchet MS" panose="020B0603020202020204" pitchFamily="34" charset="0"/>
          </a:endParaRPr>
        </a:p>
      </dgm:t>
    </dgm:pt>
    <dgm:pt modelId="{6CB517AC-ACA9-47C7-9F32-FD92D85CAF38}" type="sibTrans" cxnId="{0F9E9CB5-8C12-4D82-B62A-EB106C347B82}">
      <dgm:prSet/>
      <dgm:spPr/>
      <dgm:t>
        <a:bodyPr/>
        <a:lstStyle/>
        <a:p>
          <a:endParaRPr lang="en-IN" sz="1200">
            <a:solidFill>
              <a:schemeClr val="bg1"/>
            </a:solidFill>
            <a:latin typeface="Trebuchet MS" panose="020B0603020202020204" pitchFamily="34" charset="0"/>
          </a:endParaRPr>
        </a:p>
      </dgm:t>
    </dgm:pt>
    <dgm:pt modelId="{48256570-FBF3-4101-BA94-BBD0654BA348}">
      <dgm:prSet phldrT="[Text]" custT="1"/>
      <dgm:spPr>
        <a:scene3d>
          <a:camera prst="orthographicFront"/>
          <a:lightRig rig="threePt" dir="t"/>
        </a:scene3d>
        <a:sp3d>
          <a:bevelT/>
        </a:sp3d>
      </dgm:spPr>
      <dgm:t>
        <a:bodyPr/>
        <a:lstStyle/>
        <a:p>
          <a:r>
            <a:rPr lang="en-US" sz="1400" dirty="0">
              <a:solidFill>
                <a:schemeClr val="tx1"/>
              </a:solidFill>
              <a:latin typeface="+mn-lt"/>
            </a:rPr>
            <a:t>PMLA</a:t>
          </a:r>
        </a:p>
        <a:p>
          <a:r>
            <a:rPr lang="en-IN" sz="1400" dirty="0">
              <a:solidFill>
                <a:schemeClr val="tx1"/>
              </a:solidFill>
              <a:latin typeface="+mn-lt"/>
            </a:rPr>
            <a:t>“proceeds of crime” means any property derived or obtained directly or indirectly, by any person as a result of criminal activity</a:t>
          </a:r>
        </a:p>
      </dgm:t>
    </dgm:pt>
    <dgm:pt modelId="{CEC30A8A-2C5B-46A0-96F7-A4550956412E}" type="sibTrans" cxnId="{5E9C8782-154B-4C01-A12F-3A781DB990FC}">
      <dgm:prSet/>
      <dgm:spPr/>
      <dgm:t>
        <a:bodyPr/>
        <a:lstStyle/>
        <a:p>
          <a:endParaRPr lang="en-IN" sz="1200">
            <a:solidFill>
              <a:schemeClr val="bg1"/>
            </a:solidFill>
            <a:latin typeface="Trebuchet MS" panose="020B0603020202020204" pitchFamily="34" charset="0"/>
          </a:endParaRPr>
        </a:p>
      </dgm:t>
    </dgm:pt>
    <dgm:pt modelId="{2CAA4A9E-0D01-4E62-89D9-8719F160DC86}" type="parTrans" cxnId="{5E9C8782-154B-4C01-A12F-3A781DB990FC}">
      <dgm:prSet custT="1"/>
      <dgm:spPr/>
      <dgm:t>
        <a:bodyPr/>
        <a:lstStyle/>
        <a:p>
          <a:endParaRPr lang="en-IN" sz="1400" dirty="0">
            <a:solidFill>
              <a:schemeClr val="bg1"/>
            </a:solidFill>
            <a:latin typeface="Trebuchet MS" panose="020B0603020202020204" pitchFamily="34" charset="0"/>
          </a:endParaRPr>
        </a:p>
      </dgm:t>
    </dgm:pt>
    <dgm:pt modelId="{DDDDC9EF-C909-4E60-8A86-BC46BFA495C9}">
      <dgm:prSet phldrT="[Text]" custT="1"/>
      <dgm:spPr>
        <a:scene3d>
          <a:camera prst="orthographicFront"/>
          <a:lightRig rig="threePt" dir="t"/>
        </a:scene3d>
        <a:sp3d>
          <a:bevelT/>
        </a:sp3d>
      </dgm:spPr>
      <dgm:t>
        <a:bodyPr/>
        <a:lstStyle/>
        <a:p>
          <a:r>
            <a:rPr lang="en-US" sz="1400" dirty="0">
              <a:solidFill>
                <a:schemeClr val="tx1"/>
              </a:solidFill>
              <a:latin typeface="+mn-lt"/>
            </a:rPr>
            <a:t>SEBI </a:t>
          </a:r>
        </a:p>
        <a:p>
          <a:r>
            <a:rPr lang="en-IN" sz="1400" dirty="0">
              <a:solidFill>
                <a:schemeClr val="tx1"/>
              </a:solidFill>
              <a:latin typeface="+mn-lt"/>
            </a:rPr>
            <a:t>any  act,  expression, omission  or  concealment  committed  </a:t>
          </a:r>
          <a:r>
            <a:rPr lang="en-IN" sz="1400" b="0" i="0" dirty="0">
              <a:solidFill>
                <a:schemeClr val="tx1"/>
              </a:solidFill>
              <a:latin typeface="+mn-lt"/>
            </a:rPr>
            <a:t>in</a:t>
          </a:r>
          <a:r>
            <a:rPr lang="en-IN" sz="1400" b="0" i="1" dirty="0">
              <a:solidFill>
                <a:schemeClr val="tx1"/>
              </a:solidFill>
              <a:latin typeface="+mn-lt"/>
            </a:rPr>
            <a:t> </a:t>
          </a:r>
          <a:r>
            <a:rPr lang="en-IN" sz="1400" b="0" i="0" dirty="0">
              <a:solidFill>
                <a:schemeClr val="tx1"/>
              </a:solidFill>
              <a:latin typeface="+mn-lt"/>
            </a:rPr>
            <a:t>order</a:t>
          </a:r>
          <a:r>
            <a:rPr lang="en-IN" sz="1400" b="0" i="1" dirty="0">
              <a:solidFill>
                <a:schemeClr val="tx1"/>
              </a:solidFill>
              <a:latin typeface="+mn-lt"/>
            </a:rPr>
            <a:t> </a:t>
          </a:r>
          <a:r>
            <a:rPr lang="en-IN" sz="1400" b="0" i="0" dirty="0">
              <a:solidFill>
                <a:schemeClr val="tx1"/>
              </a:solidFill>
              <a:latin typeface="+mn-lt"/>
            </a:rPr>
            <a:t>to induce another person or his agent to deal in securities</a:t>
          </a:r>
          <a:endParaRPr lang="en-IN" sz="1400" dirty="0">
            <a:solidFill>
              <a:schemeClr val="tx1"/>
            </a:solidFill>
            <a:latin typeface="+mn-lt"/>
          </a:endParaRPr>
        </a:p>
      </dgm:t>
    </dgm:pt>
    <dgm:pt modelId="{152797E3-B08D-4C5D-9408-F2EC02C010FF}" type="parTrans" cxnId="{0B656FEB-ACBC-4BCA-95CD-FE5C1600F635}">
      <dgm:prSet custT="1"/>
      <dgm:spPr/>
      <dgm:t>
        <a:bodyPr/>
        <a:lstStyle/>
        <a:p>
          <a:endParaRPr lang="en-IN" sz="1400" dirty="0"/>
        </a:p>
      </dgm:t>
    </dgm:pt>
    <dgm:pt modelId="{3A6ED9E7-4377-4565-9A9D-AAA4129A66A5}" type="sibTrans" cxnId="{0B656FEB-ACBC-4BCA-95CD-FE5C1600F635}">
      <dgm:prSet/>
      <dgm:spPr/>
      <dgm:t>
        <a:bodyPr/>
        <a:lstStyle/>
        <a:p>
          <a:endParaRPr lang="en-IN" sz="1200"/>
        </a:p>
      </dgm:t>
    </dgm:pt>
    <dgm:pt modelId="{EC2FDC25-A780-4DCA-AED5-8B8110EBC604}" type="pres">
      <dgm:prSet presAssocID="{129287EF-517A-475B-A7C5-AB2451C40D5F}" presName="cycle" presStyleCnt="0">
        <dgm:presLayoutVars>
          <dgm:chMax val="1"/>
          <dgm:dir/>
          <dgm:animLvl val="ctr"/>
          <dgm:resizeHandles val="exact"/>
        </dgm:presLayoutVars>
      </dgm:prSet>
      <dgm:spPr/>
    </dgm:pt>
    <dgm:pt modelId="{404C6ADA-8271-417A-9A19-FFCD635A5A8B}" type="pres">
      <dgm:prSet presAssocID="{6885E6BB-3431-4077-85CD-D569F02FB69A}" presName="centerShape" presStyleLbl="node0" presStyleIdx="0" presStyleCnt="1"/>
      <dgm:spPr/>
    </dgm:pt>
    <dgm:pt modelId="{A6132629-F07B-41D0-9D5F-C166E217BBA1}" type="pres">
      <dgm:prSet presAssocID="{5381911D-841D-4BF1-90B9-9D33519584AE}" presName="Name9" presStyleLbl="parChTrans1D2" presStyleIdx="0" presStyleCnt="6"/>
      <dgm:spPr/>
    </dgm:pt>
    <dgm:pt modelId="{2DCA148B-9B2A-4E00-AA63-80814A6A9F29}" type="pres">
      <dgm:prSet presAssocID="{5381911D-841D-4BF1-90B9-9D33519584AE}" presName="connTx" presStyleLbl="parChTrans1D2" presStyleIdx="0" presStyleCnt="6"/>
      <dgm:spPr/>
    </dgm:pt>
    <dgm:pt modelId="{3DA1A6DB-664C-4B50-977D-23E7E670C575}" type="pres">
      <dgm:prSet presAssocID="{6D9CA607-B3B2-40B2-BD34-1704A8CDF0B4}" presName="node" presStyleLbl="node1" presStyleIdx="0" presStyleCnt="6" custScaleX="127570" custScaleY="106537">
        <dgm:presLayoutVars>
          <dgm:bulletEnabled val="1"/>
        </dgm:presLayoutVars>
      </dgm:prSet>
      <dgm:spPr/>
    </dgm:pt>
    <dgm:pt modelId="{6E5CDC0A-C12D-4BF7-8B30-13E641D5B7A2}" type="pres">
      <dgm:prSet presAssocID="{2CAA4A9E-0D01-4E62-89D9-8719F160DC86}" presName="Name9" presStyleLbl="parChTrans1D2" presStyleIdx="1" presStyleCnt="6"/>
      <dgm:spPr/>
    </dgm:pt>
    <dgm:pt modelId="{E0CECDC2-147F-44BF-B4E3-06E568FD003D}" type="pres">
      <dgm:prSet presAssocID="{2CAA4A9E-0D01-4E62-89D9-8719F160DC86}" presName="connTx" presStyleLbl="parChTrans1D2" presStyleIdx="1" presStyleCnt="6"/>
      <dgm:spPr/>
    </dgm:pt>
    <dgm:pt modelId="{20DB8F79-15C5-434D-B3DA-FD0E15886B38}" type="pres">
      <dgm:prSet presAssocID="{48256570-FBF3-4101-BA94-BBD0654BA348}" presName="node" presStyleLbl="node1" presStyleIdx="1" presStyleCnt="6" custScaleX="127570" custScaleY="106537">
        <dgm:presLayoutVars>
          <dgm:bulletEnabled val="1"/>
        </dgm:presLayoutVars>
      </dgm:prSet>
      <dgm:spPr/>
    </dgm:pt>
    <dgm:pt modelId="{D82B5138-E912-4E7C-86FB-6F19AFDCAFDB}" type="pres">
      <dgm:prSet presAssocID="{152797E3-B08D-4C5D-9408-F2EC02C010FF}" presName="Name9" presStyleLbl="parChTrans1D2" presStyleIdx="2" presStyleCnt="6"/>
      <dgm:spPr/>
    </dgm:pt>
    <dgm:pt modelId="{8E1A68F9-6D90-450A-B22E-D29BC7F389D3}" type="pres">
      <dgm:prSet presAssocID="{152797E3-B08D-4C5D-9408-F2EC02C010FF}" presName="connTx" presStyleLbl="parChTrans1D2" presStyleIdx="2" presStyleCnt="6"/>
      <dgm:spPr/>
    </dgm:pt>
    <dgm:pt modelId="{9D3023E4-2DBD-4BDB-89DE-CE3BE34AFF68}" type="pres">
      <dgm:prSet presAssocID="{DDDDC9EF-C909-4E60-8A86-BC46BFA495C9}" presName="node" presStyleLbl="node1" presStyleIdx="2" presStyleCnt="6" custScaleX="127570" custScaleY="106537" custRadScaleRad="100990" custRadScaleInc="-1079">
        <dgm:presLayoutVars>
          <dgm:bulletEnabled val="1"/>
        </dgm:presLayoutVars>
      </dgm:prSet>
      <dgm:spPr/>
    </dgm:pt>
    <dgm:pt modelId="{422F0DDE-C966-4755-92E8-2400F652DBC6}" type="pres">
      <dgm:prSet presAssocID="{66D242ED-77E1-4A86-89D0-B69685CAFE10}" presName="Name9" presStyleLbl="parChTrans1D2" presStyleIdx="3" presStyleCnt="6"/>
      <dgm:spPr/>
    </dgm:pt>
    <dgm:pt modelId="{4297BB28-A098-4012-B0DC-182FB1C8653F}" type="pres">
      <dgm:prSet presAssocID="{66D242ED-77E1-4A86-89D0-B69685CAFE10}" presName="connTx" presStyleLbl="parChTrans1D2" presStyleIdx="3" presStyleCnt="6"/>
      <dgm:spPr/>
    </dgm:pt>
    <dgm:pt modelId="{CFE02D90-BD9C-4839-B0A3-207F673AA724}" type="pres">
      <dgm:prSet presAssocID="{B6F5FABB-619F-4CB1-8928-8122AA69F49F}" presName="node" presStyleLbl="node1" presStyleIdx="3" presStyleCnt="6" custScaleX="127570" custScaleY="106537">
        <dgm:presLayoutVars>
          <dgm:bulletEnabled val="1"/>
        </dgm:presLayoutVars>
      </dgm:prSet>
      <dgm:spPr/>
    </dgm:pt>
    <dgm:pt modelId="{437D71DA-DD2E-41E9-881D-2B23B7A5EFB3}" type="pres">
      <dgm:prSet presAssocID="{EC9D62B0-DD9E-4AEB-91AD-0A22A6E291C3}" presName="Name9" presStyleLbl="parChTrans1D2" presStyleIdx="4" presStyleCnt="6"/>
      <dgm:spPr/>
    </dgm:pt>
    <dgm:pt modelId="{A4869159-14F0-4989-9956-814660CFEF3E}" type="pres">
      <dgm:prSet presAssocID="{EC9D62B0-DD9E-4AEB-91AD-0A22A6E291C3}" presName="connTx" presStyleLbl="parChTrans1D2" presStyleIdx="4" presStyleCnt="6"/>
      <dgm:spPr/>
    </dgm:pt>
    <dgm:pt modelId="{30F20CBE-ECA9-4B9D-9052-98F760B0B3DD}" type="pres">
      <dgm:prSet presAssocID="{6BE50BA3-1E56-4D23-8FF1-86A8DBA9B0AB}" presName="node" presStyleLbl="node1" presStyleIdx="4" presStyleCnt="6" custScaleX="127570" custScaleY="106537" custRadScaleRad="100078" custRadScaleInc="-2256">
        <dgm:presLayoutVars>
          <dgm:bulletEnabled val="1"/>
        </dgm:presLayoutVars>
      </dgm:prSet>
      <dgm:spPr/>
    </dgm:pt>
    <dgm:pt modelId="{C945E995-5C68-44A4-B5F3-686B3959ABA4}" type="pres">
      <dgm:prSet presAssocID="{09FB4F07-63C4-47B9-AFE5-D4D5308BF04D}" presName="Name9" presStyleLbl="parChTrans1D2" presStyleIdx="5" presStyleCnt="6"/>
      <dgm:spPr/>
    </dgm:pt>
    <dgm:pt modelId="{F2CB4782-6A60-45FF-9A1D-A4DDEBAB9C8E}" type="pres">
      <dgm:prSet presAssocID="{09FB4F07-63C4-47B9-AFE5-D4D5308BF04D}" presName="connTx" presStyleLbl="parChTrans1D2" presStyleIdx="5" presStyleCnt="6"/>
      <dgm:spPr/>
    </dgm:pt>
    <dgm:pt modelId="{BC69650C-8B42-41A3-85BB-BE07EEBFCE04}" type="pres">
      <dgm:prSet presAssocID="{D7696B85-1886-45F0-AB00-F79DC51ACEFF}" presName="node" presStyleLbl="node1" presStyleIdx="5" presStyleCnt="6" custScaleX="125601" custScaleY="102327">
        <dgm:presLayoutVars>
          <dgm:bulletEnabled val="1"/>
        </dgm:presLayoutVars>
      </dgm:prSet>
      <dgm:spPr/>
    </dgm:pt>
  </dgm:ptLst>
  <dgm:cxnLst>
    <dgm:cxn modelId="{33FC9809-7AB8-4211-A07B-76908C258C68}" type="presOf" srcId="{DDDDC9EF-C909-4E60-8A86-BC46BFA495C9}" destId="{9D3023E4-2DBD-4BDB-89DE-CE3BE34AFF68}" srcOrd="0" destOrd="0" presId="urn:microsoft.com/office/officeart/2005/8/layout/radial1"/>
    <dgm:cxn modelId="{5729F216-F65B-414A-ACF4-F5F130AE7EE6}" type="presOf" srcId="{D7696B85-1886-45F0-AB00-F79DC51ACEFF}" destId="{BC69650C-8B42-41A3-85BB-BE07EEBFCE04}" srcOrd="0" destOrd="0" presId="urn:microsoft.com/office/officeart/2005/8/layout/radial1"/>
    <dgm:cxn modelId="{256FF81F-EF8B-4C2E-9135-F6DD2A9E6754}" srcId="{6885E6BB-3431-4077-85CD-D569F02FB69A}" destId="{6D9CA607-B3B2-40B2-BD34-1704A8CDF0B4}" srcOrd="0" destOrd="0" parTransId="{5381911D-841D-4BF1-90B9-9D33519584AE}" sibTransId="{8752C759-AC29-4781-9E69-F961E0052CC1}"/>
    <dgm:cxn modelId="{5E3AD42A-BB99-49CA-8EFD-6EC2394F4F61}" type="presOf" srcId="{152797E3-B08D-4C5D-9408-F2EC02C010FF}" destId="{D82B5138-E912-4E7C-86FB-6F19AFDCAFDB}" srcOrd="0" destOrd="0" presId="urn:microsoft.com/office/officeart/2005/8/layout/radial1"/>
    <dgm:cxn modelId="{AD02233C-D4F4-4A54-98AC-5353313919A2}" type="presOf" srcId="{66D242ED-77E1-4A86-89D0-B69685CAFE10}" destId="{422F0DDE-C966-4755-92E8-2400F652DBC6}" srcOrd="0" destOrd="0" presId="urn:microsoft.com/office/officeart/2005/8/layout/radial1"/>
    <dgm:cxn modelId="{4A671A4F-88CE-4322-BD7E-B761BB4186A3}" type="presOf" srcId="{6D9CA607-B3B2-40B2-BD34-1704A8CDF0B4}" destId="{3DA1A6DB-664C-4B50-977D-23E7E670C575}" srcOrd="0" destOrd="0" presId="urn:microsoft.com/office/officeart/2005/8/layout/radial1"/>
    <dgm:cxn modelId="{6D251A58-F382-4F78-B114-4123534EBC61}" type="presOf" srcId="{6BE50BA3-1E56-4D23-8FF1-86A8DBA9B0AB}" destId="{30F20CBE-ECA9-4B9D-9052-98F760B0B3DD}" srcOrd="0" destOrd="0" presId="urn:microsoft.com/office/officeart/2005/8/layout/radial1"/>
    <dgm:cxn modelId="{95361A60-F9AE-4A74-BBC9-1483A3B64BC8}" srcId="{6885E6BB-3431-4077-85CD-D569F02FB69A}" destId="{B6F5FABB-619F-4CB1-8928-8122AA69F49F}" srcOrd="3" destOrd="0" parTransId="{66D242ED-77E1-4A86-89D0-B69685CAFE10}" sibTransId="{D8F9A16B-B83F-4FFC-A575-DCCD0FAEE9FD}"/>
    <dgm:cxn modelId="{90B1C561-5BDC-493B-8B52-EB4E1E27E6F3}" type="presOf" srcId="{09FB4F07-63C4-47B9-AFE5-D4D5308BF04D}" destId="{F2CB4782-6A60-45FF-9A1D-A4DDEBAB9C8E}" srcOrd="1" destOrd="0" presId="urn:microsoft.com/office/officeart/2005/8/layout/radial1"/>
    <dgm:cxn modelId="{5F853A6B-DAF1-4687-8CFC-60A0F89777BA}" type="presOf" srcId="{48256570-FBF3-4101-BA94-BBD0654BA348}" destId="{20DB8F79-15C5-434D-B3DA-FD0E15886B38}" srcOrd="0" destOrd="0" presId="urn:microsoft.com/office/officeart/2005/8/layout/radial1"/>
    <dgm:cxn modelId="{91D2716B-2A8B-46BC-85FC-654A2CF0DE2A}" type="presOf" srcId="{152797E3-B08D-4C5D-9408-F2EC02C010FF}" destId="{8E1A68F9-6D90-450A-B22E-D29BC7F389D3}" srcOrd="1" destOrd="0" presId="urn:microsoft.com/office/officeart/2005/8/layout/radial1"/>
    <dgm:cxn modelId="{5E9C8782-154B-4C01-A12F-3A781DB990FC}" srcId="{6885E6BB-3431-4077-85CD-D569F02FB69A}" destId="{48256570-FBF3-4101-BA94-BBD0654BA348}" srcOrd="1" destOrd="0" parTransId="{2CAA4A9E-0D01-4E62-89D9-8719F160DC86}" sibTransId="{CEC30A8A-2C5B-46A0-96F7-A4550956412E}"/>
    <dgm:cxn modelId="{5E736A84-77B9-4AD0-BEB1-6272AE5E5232}" type="presOf" srcId="{EC9D62B0-DD9E-4AEB-91AD-0A22A6E291C3}" destId="{437D71DA-DD2E-41E9-881D-2B23B7A5EFB3}" srcOrd="0" destOrd="0" presId="urn:microsoft.com/office/officeart/2005/8/layout/radial1"/>
    <dgm:cxn modelId="{56471C87-B95F-4E8D-999B-ED59925F0278}" type="presOf" srcId="{09FB4F07-63C4-47B9-AFE5-D4D5308BF04D}" destId="{C945E995-5C68-44A4-B5F3-686B3959ABA4}" srcOrd="0" destOrd="0" presId="urn:microsoft.com/office/officeart/2005/8/layout/radial1"/>
    <dgm:cxn modelId="{0C675C88-39F8-497F-AD4F-D9A030D2A00A}" type="presOf" srcId="{6885E6BB-3431-4077-85CD-D569F02FB69A}" destId="{404C6ADA-8271-417A-9A19-FFCD635A5A8B}" srcOrd="0" destOrd="0" presId="urn:microsoft.com/office/officeart/2005/8/layout/radial1"/>
    <dgm:cxn modelId="{C6B68392-2EA3-4E18-8060-4369E53419B9}" type="presOf" srcId="{5381911D-841D-4BF1-90B9-9D33519584AE}" destId="{A6132629-F07B-41D0-9D5F-C166E217BBA1}" srcOrd="0" destOrd="0" presId="urn:microsoft.com/office/officeart/2005/8/layout/radial1"/>
    <dgm:cxn modelId="{0BA53F99-1543-4830-B2EB-C598530C04CA}" type="presOf" srcId="{2CAA4A9E-0D01-4E62-89D9-8719F160DC86}" destId="{E0CECDC2-147F-44BF-B4E3-06E568FD003D}" srcOrd="1" destOrd="0" presId="urn:microsoft.com/office/officeart/2005/8/layout/radial1"/>
    <dgm:cxn modelId="{E9AF2AA2-7F43-4B97-9474-EC1471A8EAEE}" type="presOf" srcId="{5381911D-841D-4BF1-90B9-9D33519584AE}" destId="{2DCA148B-9B2A-4E00-AA63-80814A6A9F29}" srcOrd="1" destOrd="0" presId="urn:microsoft.com/office/officeart/2005/8/layout/radial1"/>
    <dgm:cxn modelId="{CB4C50A2-F076-49FF-81D9-A2A4BD5C34F5}" type="presOf" srcId="{B6F5FABB-619F-4CB1-8928-8122AA69F49F}" destId="{CFE02D90-BD9C-4839-B0A3-207F673AA724}" srcOrd="0" destOrd="0" presId="urn:microsoft.com/office/officeart/2005/8/layout/radial1"/>
    <dgm:cxn modelId="{E45AE0A3-3E5E-4C2A-A9F4-BF6353FCDD0A}" srcId="{6885E6BB-3431-4077-85CD-D569F02FB69A}" destId="{6BE50BA3-1E56-4D23-8FF1-86A8DBA9B0AB}" srcOrd="4" destOrd="0" parTransId="{EC9D62B0-DD9E-4AEB-91AD-0A22A6E291C3}" sibTransId="{D10EC4B7-A905-44AF-89A8-33F9070D32BA}"/>
    <dgm:cxn modelId="{E68BCAA4-4A8E-457D-947E-C6B451E20896}" type="presOf" srcId="{2CAA4A9E-0D01-4E62-89D9-8719F160DC86}" destId="{6E5CDC0A-C12D-4BF7-8B30-13E641D5B7A2}" srcOrd="0" destOrd="0" presId="urn:microsoft.com/office/officeart/2005/8/layout/radial1"/>
    <dgm:cxn modelId="{0F9E9CB5-8C12-4D82-B62A-EB106C347B82}" srcId="{6885E6BB-3431-4077-85CD-D569F02FB69A}" destId="{D7696B85-1886-45F0-AB00-F79DC51ACEFF}" srcOrd="5" destOrd="0" parTransId="{09FB4F07-63C4-47B9-AFE5-D4D5308BF04D}" sibTransId="{6CB517AC-ACA9-47C7-9F32-FD92D85CAF38}"/>
    <dgm:cxn modelId="{1A9ADDC2-E957-4F57-BC8D-61BABDCCC86C}" type="presOf" srcId="{129287EF-517A-475B-A7C5-AB2451C40D5F}" destId="{EC2FDC25-A780-4DCA-AED5-8B8110EBC604}" srcOrd="0" destOrd="0" presId="urn:microsoft.com/office/officeart/2005/8/layout/radial1"/>
    <dgm:cxn modelId="{F35204CB-4853-4AE7-B545-6506503B7DCD}" type="presOf" srcId="{EC9D62B0-DD9E-4AEB-91AD-0A22A6E291C3}" destId="{A4869159-14F0-4989-9956-814660CFEF3E}" srcOrd="1" destOrd="0" presId="urn:microsoft.com/office/officeart/2005/8/layout/radial1"/>
    <dgm:cxn modelId="{0B656FEB-ACBC-4BCA-95CD-FE5C1600F635}" srcId="{6885E6BB-3431-4077-85CD-D569F02FB69A}" destId="{DDDDC9EF-C909-4E60-8A86-BC46BFA495C9}" srcOrd="2" destOrd="0" parTransId="{152797E3-B08D-4C5D-9408-F2EC02C010FF}" sibTransId="{3A6ED9E7-4377-4565-9A9D-AAA4129A66A5}"/>
    <dgm:cxn modelId="{441577F3-F2E4-4AB5-8485-3D93BC2F3873}" type="presOf" srcId="{66D242ED-77E1-4A86-89D0-B69685CAFE10}" destId="{4297BB28-A098-4012-B0DC-182FB1C8653F}" srcOrd="1" destOrd="0" presId="urn:microsoft.com/office/officeart/2005/8/layout/radial1"/>
    <dgm:cxn modelId="{56F0EFF3-3118-4937-9775-AB1D796E8A53}" srcId="{129287EF-517A-475B-A7C5-AB2451C40D5F}" destId="{6885E6BB-3431-4077-85CD-D569F02FB69A}" srcOrd="0" destOrd="0" parTransId="{3395A452-3266-45B3-99BD-055D2460C238}" sibTransId="{C83F53BA-1F37-42C0-B111-EF242B44A121}"/>
    <dgm:cxn modelId="{4708474A-1303-486C-B6FE-10921497BDBB}" type="presParOf" srcId="{EC2FDC25-A780-4DCA-AED5-8B8110EBC604}" destId="{404C6ADA-8271-417A-9A19-FFCD635A5A8B}" srcOrd="0" destOrd="0" presId="urn:microsoft.com/office/officeart/2005/8/layout/radial1"/>
    <dgm:cxn modelId="{DC62D747-EE0F-4D23-AD94-8C4584D749D1}" type="presParOf" srcId="{EC2FDC25-A780-4DCA-AED5-8B8110EBC604}" destId="{A6132629-F07B-41D0-9D5F-C166E217BBA1}" srcOrd="1" destOrd="0" presId="urn:microsoft.com/office/officeart/2005/8/layout/radial1"/>
    <dgm:cxn modelId="{603FF16B-463D-4367-B19C-201E28E5D457}" type="presParOf" srcId="{A6132629-F07B-41D0-9D5F-C166E217BBA1}" destId="{2DCA148B-9B2A-4E00-AA63-80814A6A9F29}" srcOrd="0" destOrd="0" presId="urn:microsoft.com/office/officeart/2005/8/layout/radial1"/>
    <dgm:cxn modelId="{3C0C1A5F-829D-44BC-BD63-426BC7EA0D2F}" type="presParOf" srcId="{EC2FDC25-A780-4DCA-AED5-8B8110EBC604}" destId="{3DA1A6DB-664C-4B50-977D-23E7E670C575}" srcOrd="2" destOrd="0" presId="urn:microsoft.com/office/officeart/2005/8/layout/radial1"/>
    <dgm:cxn modelId="{9DBF8A5F-D3AC-4F9E-942D-94E1BBA63992}" type="presParOf" srcId="{EC2FDC25-A780-4DCA-AED5-8B8110EBC604}" destId="{6E5CDC0A-C12D-4BF7-8B30-13E641D5B7A2}" srcOrd="3" destOrd="0" presId="urn:microsoft.com/office/officeart/2005/8/layout/radial1"/>
    <dgm:cxn modelId="{40594D52-AC7A-4D21-83B5-970138898FE2}" type="presParOf" srcId="{6E5CDC0A-C12D-4BF7-8B30-13E641D5B7A2}" destId="{E0CECDC2-147F-44BF-B4E3-06E568FD003D}" srcOrd="0" destOrd="0" presId="urn:microsoft.com/office/officeart/2005/8/layout/radial1"/>
    <dgm:cxn modelId="{A53D5396-7682-4142-83F7-AE90E2F81BC8}" type="presParOf" srcId="{EC2FDC25-A780-4DCA-AED5-8B8110EBC604}" destId="{20DB8F79-15C5-434D-B3DA-FD0E15886B38}" srcOrd="4" destOrd="0" presId="urn:microsoft.com/office/officeart/2005/8/layout/radial1"/>
    <dgm:cxn modelId="{DC9F6D75-DD48-4A69-938E-E900099F9D12}" type="presParOf" srcId="{EC2FDC25-A780-4DCA-AED5-8B8110EBC604}" destId="{D82B5138-E912-4E7C-86FB-6F19AFDCAFDB}" srcOrd="5" destOrd="0" presId="urn:microsoft.com/office/officeart/2005/8/layout/radial1"/>
    <dgm:cxn modelId="{857AAE43-00C1-4A00-87C3-CD279D8A770C}" type="presParOf" srcId="{D82B5138-E912-4E7C-86FB-6F19AFDCAFDB}" destId="{8E1A68F9-6D90-450A-B22E-D29BC7F389D3}" srcOrd="0" destOrd="0" presId="urn:microsoft.com/office/officeart/2005/8/layout/radial1"/>
    <dgm:cxn modelId="{9AD09051-C106-4EE2-8A64-E8F0C36E20AD}" type="presParOf" srcId="{EC2FDC25-A780-4DCA-AED5-8B8110EBC604}" destId="{9D3023E4-2DBD-4BDB-89DE-CE3BE34AFF68}" srcOrd="6" destOrd="0" presId="urn:microsoft.com/office/officeart/2005/8/layout/radial1"/>
    <dgm:cxn modelId="{306896BB-967D-45B6-B176-209C100D7679}" type="presParOf" srcId="{EC2FDC25-A780-4DCA-AED5-8B8110EBC604}" destId="{422F0DDE-C966-4755-92E8-2400F652DBC6}" srcOrd="7" destOrd="0" presId="urn:microsoft.com/office/officeart/2005/8/layout/radial1"/>
    <dgm:cxn modelId="{62F69973-C3C9-4B98-986D-CAAD3BEDABAB}" type="presParOf" srcId="{422F0DDE-C966-4755-92E8-2400F652DBC6}" destId="{4297BB28-A098-4012-B0DC-182FB1C8653F}" srcOrd="0" destOrd="0" presId="urn:microsoft.com/office/officeart/2005/8/layout/radial1"/>
    <dgm:cxn modelId="{C30EB31A-F6F2-4336-9157-06BB655D0E2F}" type="presParOf" srcId="{EC2FDC25-A780-4DCA-AED5-8B8110EBC604}" destId="{CFE02D90-BD9C-4839-B0A3-207F673AA724}" srcOrd="8" destOrd="0" presId="urn:microsoft.com/office/officeart/2005/8/layout/radial1"/>
    <dgm:cxn modelId="{14DE2B8A-47E8-415F-A97C-66C0745BA1FB}" type="presParOf" srcId="{EC2FDC25-A780-4DCA-AED5-8B8110EBC604}" destId="{437D71DA-DD2E-41E9-881D-2B23B7A5EFB3}" srcOrd="9" destOrd="0" presId="urn:microsoft.com/office/officeart/2005/8/layout/radial1"/>
    <dgm:cxn modelId="{CC9E40FE-9D76-4271-850D-998A293772E8}" type="presParOf" srcId="{437D71DA-DD2E-41E9-881D-2B23B7A5EFB3}" destId="{A4869159-14F0-4989-9956-814660CFEF3E}" srcOrd="0" destOrd="0" presId="urn:microsoft.com/office/officeart/2005/8/layout/radial1"/>
    <dgm:cxn modelId="{A05DB5F8-C7D0-4EDD-AE1B-65CAE4E96DC0}" type="presParOf" srcId="{EC2FDC25-A780-4DCA-AED5-8B8110EBC604}" destId="{30F20CBE-ECA9-4B9D-9052-98F760B0B3DD}" srcOrd="10" destOrd="0" presId="urn:microsoft.com/office/officeart/2005/8/layout/radial1"/>
    <dgm:cxn modelId="{64310764-A6D5-48FB-83F0-F6178FF93B8F}" type="presParOf" srcId="{EC2FDC25-A780-4DCA-AED5-8B8110EBC604}" destId="{C945E995-5C68-44A4-B5F3-686B3959ABA4}" srcOrd="11" destOrd="0" presId="urn:microsoft.com/office/officeart/2005/8/layout/radial1"/>
    <dgm:cxn modelId="{498D2FA1-B73E-4E4E-B042-5E72175D64A5}" type="presParOf" srcId="{C945E995-5C68-44A4-B5F3-686B3959ABA4}" destId="{F2CB4782-6A60-45FF-9A1D-A4DDEBAB9C8E}" srcOrd="0" destOrd="0" presId="urn:microsoft.com/office/officeart/2005/8/layout/radial1"/>
    <dgm:cxn modelId="{2C28E045-5A52-4365-879E-460FD7B41D6E}" type="presParOf" srcId="{EC2FDC25-A780-4DCA-AED5-8B8110EBC604}" destId="{BC69650C-8B42-41A3-85BB-BE07EEBFCE04}"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68600B74-88C5-4A64-B784-379905229659}" type="doc">
      <dgm:prSet loTypeId="urn:diagrams.loki3.com/VaryingWidthList" loCatId="list" qsTypeId="urn:microsoft.com/office/officeart/2005/8/quickstyle/simple1" qsCatId="simple" csTypeId="urn:microsoft.com/office/officeart/2005/8/colors/accent1_2" csCatId="accent1" phldr="1"/>
      <dgm:spPr/>
    </dgm:pt>
    <dgm:pt modelId="{72A227AD-40EF-4AD3-AB9A-BC578963F977}">
      <dgm:prSet phldrT="[Text]" custT="1"/>
      <dgm:spPr>
        <a:solidFill>
          <a:schemeClr val="accent5">
            <a:lumMod val="60000"/>
            <a:lumOff val="40000"/>
          </a:schemeClr>
        </a:solidFill>
      </dgm:spPr>
      <dgm:t>
        <a:bodyPr/>
        <a:lstStyle/>
        <a:p>
          <a:pPr algn="l"/>
          <a:r>
            <a:rPr lang="en-IN" sz="2000" dirty="0"/>
            <a:t>The Digital Accounting Assurance Board of The Institute of Chartered Accountants of India (ICAI) has invited comments on the exposure drafts of Forensic Accounting and Investigation Standards(FAIS).</a:t>
          </a:r>
          <a:endParaRPr lang="en-US" sz="2000" dirty="0"/>
        </a:p>
      </dgm:t>
    </dgm:pt>
    <dgm:pt modelId="{11BC1168-6330-428F-A656-DCB8E85F3972}" type="parTrans" cxnId="{DC9410A1-2C4D-45FF-BAD8-F937A84F84B2}">
      <dgm:prSet/>
      <dgm:spPr/>
      <dgm:t>
        <a:bodyPr/>
        <a:lstStyle/>
        <a:p>
          <a:endParaRPr lang="en-US"/>
        </a:p>
      </dgm:t>
    </dgm:pt>
    <dgm:pt modelId="{761E4223-61E2-41CE-BFAC-736CB65BF358}" type="sibTrans" cxnId="{DC9410A1-2C4D-45FF-BAD8-F937A84F84B2}">
      <dgm:prSet/>
      <dgm:spPr/>
      <dgm:t>
        <a:bodyPr/>
        <a:lstStyle/>
        <a:p>
          <a:endParaRPr lang="en-US"/>
        </a:p>
      </dgm:t>
    </dgm:pt>
    <dgm:pt modelId="{A37E12C7-1BE2-4C7D-A4D7-E87608DA426E}">
      <dgm:prSet phldrT="[Text]" custT="1"/>
      <dgm:spPr>
        <a:solidFill>
          <a:schemeClr val="accent5">
            <a:lumMod val="40000"/>
            <a:lumOff val="60000"/>
          </a:schemeClr>
        </a:solidFill>
      </dgm:spPr>
      <dgm:t>
        <a:bodyPr/>
        <a:lstStyle/>
        <a:p>
          <a:pPr algn="l"/>
          <a:r>
            <a:rPr lang="en-US" sz="2000" dirty="0"/>
            <a:t>Exposure drafts for 20 standards are placed on website of ICAI for comments on various dates till now.</a:t>
          </a:r>
        </a:p>
      </dgm:t>
    </dgm:pt>
    <dgm:pt modelId="{E6F3449D-07A8-4F26-A548-4BC5C3E601B1}" type="parTrans" cxnId="{40969C0A-2C6B-4DF8-A382-8A99E4F559FC}">
      <dgm:prSet/>
      <dgm:spPr/>
      <dgm:t>
        <a:bodyPr/>
        <a:lstStyle/>
        <a:p>
          <a:endParaRPr lang="en-US"/>
        </a:p>
      </dgm:t>
    </dgm:pt>
    <dgm:pt modelId="{B64012F3-1B03-4CF3-93FD-D42C37158EED}" type="sibTrans" cxnId="{40969C0A-2C6B-4DF8-A382-8A99E4F559FC}">
      <dgm:prSet/>
      <dgm:spPr/>
      <dgm:t>
        <a:bodyPr/>
        <a:lstStyle/>
        <a:p>
          <a:endParaRPr lang="en-US"/>
        </a:p>
      </dgm:t>
    </dgm:pt>
    <dgm:pt modelId="{4BC083A4-681B-44DD-A059-494EABA42DD4}">
      <dgm:prSet custT="1"/>
      <dgm:spPr>
        <a:solidFill>
          <a:schemeClr val="accent5">
            <a:lumMod val="60000"/>
            <a:lumOff val="40000"/>
          </a:schemeClr>
        </a:solidFill>
      </dgm:spPr>
      <dgm:t>
        <a:bodyPr/>
        <a:lstStyle/>
        <a:p>
          <a:pPr algn="l"/>
          <a:r>
            <a:rPr lang="en-IN" sz="2000" dirty="0"/>
            <a:t>The FAIS, as and when issued, will be classified, and numbered in a series format, as follows: </a:t>
          </a:r>
        </a:p>
      </dgm:t>
    </dgm:pt>
    <dgm:pt modelId="{0B64110C-9F62-4C6E-A3B5-D07519CA2B1E}" type="parTrans" cxnId="{1627B84A-7354-483C-BD01-790D11A12737}">
      <dgm:prSet/>
      <dgm:spPr/>
      <dgm:t>
        <a:bodyPr/>
        <a:lstStyle/>
        <a:p>
          <a:endParaRPr lang="en-US"/>
        </a:p>
      </dgm:t>
    </dgm:pt>
    <dgm:pt modelId="{45381165-F0C9-417F-A96B-451271406977}" type="sibTrans" cxnId="{1627B84A-7354-483C-BD01-790D11A12737}">
      <dgm:prSet/>
      <dgm:spPr/>
      <dgm:t>
        <a:bodyPr/>
        <a:lstStyle/>
        <a:p>
          <a:endParaRPr lang="en-US"/>
        </a:p>
      </dgm:t>
    </dgm:pt>
    <dgm:pt modelId="{8664AAB6-11D7-48EE-BE15-1D0712EBB1AB}">
      <dgm:prSet custT="1"/>
      <dgm:spPr>
        <a:solidFill>
          <a:schemeClr val="accent5">
            <a:lumMod val="60000"/>
            <a:lumOff val="40000"/>
          </a:schemeClr>
        </a:solidFill>
      </dgm:spPr>
      <dgm:t>
        <a:bodyPr/>
        <a:lstStyle/>
        <a:p>
          <a:pPr algn="l"/>
          <a:r>
            <a:rPr lang="en-IN" sz="2000" dirty="0"/>
            <a:t>100 Series: Standards on Key Concepts</a:t>
          </a:r>
        </a:p>
      </dgm:t>
    </dgm:pt>
    <dgm:pt modelId="{6EAEA32E-ABB5-45CD-A80A-B4E7D4EDFC8F}" type="parTrans" cxnId="{9221367C-07D6-4BEB-9B93-3BF03EE955F3}">
      <dgm:prSet/>
      <dgm:spPr/>
      <dgm:t>
        <a:bodyPr/>
        <a:lstStyle/>
        <a:p>
          <a:endParaRPr lang="en-US"/>
        </a:p>
      </dgm:t>
    </dgm:pt>
    <dgm:pt modelId="{D90CB497-7132-44B6-9B9A-45C35B98E821}" type="sibTrans" cxnId="{9221367C-07D6-4BEB-9B93-3BF03EE955F3}">
      <dgm:prSet/>
      <dgm:spPr/>
      <dgm:t>
        <a:bodyPr/>
        <a:lstStyle/>
        <a:p>
          <a:endParaRPr lang="en-US"/>
        </a:p>
      </dgm:t>
    </dgm:pt>
    <dgm:pt modelId="{49318CDF-4816-4935-B71D-6DB0B6AAA4C6}">
      <dgm:prSet custT="1"/>
      <dgm:spPr>
        <a:solidFill>
          <a:schemeClr val="accent5">
            <a:lumMod val="60000"/>
            <a:lumOff val="40000"/>
          </a:schemeClr>
        </a:solidFill>
      </dgm:spPr>
      <dgm:t>
        <a:bodyPr/>
        <a:lstStyle/>
        <a:p>
          <a:pPr algn="l"/>
          <a:r>
            <a:rPr lang="en-IN" sz="2000" dirty="0"/>
            <a:t>200 Series: Standards on Practice Management</a:t>
          </a:r>
        </a:p>
      </dgm:t>
    </dgm:pt>
    <dgm:pt modelId="{6BD6F4D0-E899-4436-A958-058F50AFB5D0}" type="parTrans" cxnId="{16BDC9F1-EAD7-490E-87E9-74FB58009EBD}">
      <dgm:prSet/>
      <dgm:spPr/>
      <dgm:t>
        <a:bodyPr/>
        <a:lstStyle/>
        <a:p>
          <a:endParaRPr lang="en-US"/>
        </a:p>
      </dgm:t>
    </dgm:pt>
    <dgm:pt modelId="{8CC9554D-EDB6-4998-94B0-F52BB1DA330E}" type="sibTrans" cxnId="{16BDC9F1-EAD7-490E-87E9-74FB58009EBD}">
      <dgm:prSet/>
      <dgm:spPr/>
      <dgm:t>
        <a:bodyPr/>
        <a:lstStyle/>
        <a:p>
          <a:endParaRPr lang="en-US"/>
        </a:p>
      </dgm:t>
    </dgm:pt>
    <dgm:pt modelId="{B20BA62B-D3CB-4FD9-AAC4-5DFA40A7A87A}">
      <dgm:prSet custT="1"/>
      <dgm:spPr>
        <a:solidFill>
          <a:schemeClr val="accent5">
            <a:lumMod val="60000"/>
            <a:lumOff val="40000"/>
          </a:schemeClr>
        </a:solidFill>
      </dgm:spPr>
      <dgm:t>
        <a:bodyPr/>
        <a:lstStyle/>
        <a:p>
          <a:pPr algn="l"/>
          <a:r>
            <a:rPr lang="en-IN" sz="2000" dirty="0"/>
            <a:t>300-400 Series: Standards on Executing FAI Assignments</a:t>
          </a:r>
        </a:p>
      </dgm:t>
    </dgm:pt>
    <dgm:pt modelId="{240016F6-172A-4B2C-960A-1ED91DEDB956}" type="parTrans" cxnId="{6D3CE6BB-9045-4FC5-9FE2-E48704CD981F}">
      <dgm:prSet/>
      <dgm:spPr/>
      <dgm:t>
        <a:bodyPr/>
        <a:lstStyle/>
        <a:p>
          <a:endParaRPr lang="en-US"/>
        </a:p>
      </dgm:t>
    </dgm:pt>
    <dgm:pt modelId="{B2EBB026-0C05-4D97-ADFE-EC5485DC741F}" type="sibTrans" cxnId="{6D3CE6BB-9045-4FC5-9FE2-E48704CD981F}">
      <dgm:prSet/>
      <dgm:spPr/>
      <dgm:t>
        <a:bodyPr/>
        <a:lstStyle/>
        <a:p>
          <a:endParaRPr lang="en-US"/>
        </a:p>
      </dgm:t>
    </dgm:pt>
    <dgm:pt modelId="{62D6D126-20A7-4FA4-9861-E7F114C80B7C}">
      <dgm:prSet custT="1"/>
      <dgm:spPr>
        <a:solidFill>
          <a:schemeClr val="accent5">
            <a:lumMod val="60000"/>
            <a:lumOff val="40000"/>
          </a:schemeClr>
        </a:solidFill>
      </dgm:spPr>
      <dgm:t>
        <a:bodyPr/>
        <a:lstStyle/>
        <a:p>
          <a:pPr algn="l"/>
          <a:r>
            <a:rPr lang="en-IN" sz="2000" dirty="0"/>
            <a:t>500 Series: Standards on Specialised Areas</a:t>
          </a:r>
        </a:p>
      </dgm:t>
    </dgm:pt>
    <dgm:pt modelId="{0FB0CCCE-5CAE-41D4-A9A2-ECDD2CF55552}" type="parTrans" cxnId="{7111617D-B41A-4282-AA5F-2FAC2C9E6FC6}">
      <dgm:prSet/>
      <dgm:spPr/>
      <dgm:t>
        <a:bodyPr/>
        <a:lstStyle/>
        <a:p>
          <a:endParaRPr lang="en-US"/>
        </a:p>
      </dgm:t>
    </dgm:pt>
    <dgm:pt modelId="{9FB9A522-9A55-48FB-9753-423B5FF57B66}" type="sibTrans" cxnId="{7111617D-B41A-4282-AA5F-2FAC2C9E6FC6}">
      <dgm:prSet/>
      <dgm:spPr/>
      <dgm:t>
        <a:bodyPr/>
        <a:lstStyle/>
        <a:p>
          <a:endParaRPr lang="en-US"/>
        </a:p>
      </dgm:t>
    </dgm:pt>
    <dgm:pt modelId="{3D5FA192-CEA0-45DD-BF4C-2B4E1D585E6F}">
      <dgm:prSet custT="1"/>
      <dgm:spPr>
        <a:solidFill>
          <a:schemeClr val="accent5">
            <a:lumMod val="60000"/>
            <a:lumOff val="40000"/>
          </a:schemeClr>
        </a:solidFill>
      </dgm:spPr>
      <dgm:t>
        <a:bodyPr/>
        <a:lstStyle/>
        <a:p>
          <a:pPr algn="l"/>
          <a:r>
            <a:rPr lang="en-IN" sz="2000" dirty="0"/>
            <a:t>600 Series: Standards on Quality Control.</a:t>
          </a:r>
          <a:r>
            <a:rPr lang="en-IN" sz="1600" dirty="0"/>
            <a:t> </a:t>
          </a:r>
        </a:p>
      </dgm:t>
    </dgm:pt>
    <dgm:pt modelId="{25968E43-1C7F-4A02-A295-82E41C95EF1A}" type="parTrans" cxnId="{8D6DC55D-4456-4D03-B7CB-EAE508FDA9AB}">
      <dgm:prSet/>
      <dgm:spPr/>
      <dgm:t>
        <a:bodyPr/>
        <a:lstStyle/>
        <a:p>
          <a:endParaRPr lang="en-US"/>
        </a:p>
      </dgm:t>
    </dgm:pt>
    <dgm:pt modelId="{41B07EA3-6327-4E22-B988-7E9DE5BC3D5B}" type="sibTrans" cxnId="{8D6DC55D-4456-4D03-B7CB-EAE508FDA9AB}">
      <dgm:prSet/>
      <dgm:spPr/>
      <dgm:t>
        <a:bodyPr/>
        <a:lstStyle/>
        <a:p>
          <a:endParaRPr lang="en-US"/>
        </a:p>
      </dgm:t>
    </dgm:pt>
    <dgm:pt modelId="{EEF258C5-0052-4289-8B75-7246040631D9}" type="pres">
      <dgm:prSet presAssocID="{68600B74-88C5-4A64-B784-379905229659}" presName="Name0" presStyleCnt="0">
        <dgm:presLayoutVars>
          <dgm:resizeHandles/>
        </dgm:presLayoutVars>
      </dgm:prSet>
      <dgm:spPr/>
    </dgm:pt>
    <dgm:pt modelId="{DD0E80A1-E370-4CD5-9B06-B7B10FE4BBF2}" type="pres">
      <dgm:prSet presAssocID="{72A227AD-40EF-4AD3-AB9A-BC578963F977}" presName="text" presStyleLbl="node1" presStyleIdx="0" presStyleCnt="3" custScaleX="250864" custScaleY="47457">
        <dgm:presLayoutVars>
          <dgm:bulletEnabled val="1"/>
        </dgm:presLayoutVars>
      </dgm:prSet>
      <dgm:spPr/>
    </dgm:pt>
    <dgm:pt modelId="{9F5FE7AC-00A9-4798-AD38-3C1495BC0248}" type="pres">
      <dgm:prSet presAssocID="{761E4223-61E2-41CE-BFAC-736CB65BF358}" presName="space" presStyleCnt="0"/>
      <dgm:spPr/>
    </dgm:pt>
    <dgm:pt modelId="{91E74F31-A214-4D39-85F9-89E57EE7EA4E}" type="pres">
      <dgm:prSet presAssocID="{A37E12C7-1BE2-4C7D-A4D7-E87608DA426E}" presName="text" presStyleLbl="node1" presStyleIdx="1" presStyleCnt="3" custScaleX="416233" custScaleY="37726">
        <dgm:presLayoutVars>
          <dgm:bulletEnabled val="1"/>
        </dgm:presLayoutVars>
      </dgm:prSet>
      <dgm:spPr/>
    </dgm:pt>
    <dgm:pt modelId="{776DF174-6B2E-428F-AA62-DEAEC45F1F64}" type="pres">
      <dgm:prSet presAssocID="{B64012F3-1B03-4CF3-93FD-D42C37158EED}" presName="space" presStyleCnt="0"/>
      <dgm:spPr/>
    </dgm:pt>
    <dgm:pt modelId="{3FBBA93A-73FA-40AC-84FE-1EF106ECFD34}" type="pres">
      <dgm:prSet presAssocID="{4BC083A4-681B-44DD-A059-494EABA42DD4}" presName="text" presStyleLbl="node1" presStyleIdx="2" presStyleCnt="3" custScaleX="192151">
        <dgm:presLayoutVars>
          <dgm:bulletEnabled val="1"/>
        </dgm:presLayoutVars>
      </dgm:prSet>
      <dgm:spPr/>
    </dgm:pt>
  </dgm:ptLst>
  <dgm:cxnLst>
    <dgm:cxn modelId="{40969C0A-2C6B-4DF8-A382-8A99E4F559FC}" srcId="{68600B74-88C5-4A64-B784-379905229659}" destId="{A37E12C7-1BE2-4C7D-A4D7-E87608DA426E}" srcOrd="1" destOrd="0" parTransId="{E6F3449D-07A8-4F26-A548-4BC5C3E601B1}" sibTransId="{B64012F3-1B03-4CF3-93FD-D42C37158EED}"/>
    <dgm:cxn modelId="{C9459636-234D-4E42-AF26-7D4C6316C728}" type="presOf" srcId="{A37E12C7-1BE2-4C7D-A4D7-E87608DA426E}" destId="{91E74F31-A214-4D39-85F9-89E57EE7EA4E}" srcOrd="0" destOrd="0" presId="urn:diagrams.loki3.com/VaryingWidthList"/>
    <dgm:cxn modelId="{1627B84A-7354-483C-BD01-790D11A12737}" srcId="{68600B74-88C5-4A64-B784-379905229659}" destId="{4BC083A4-681B-44DD-A059-494EABA42DD4}" srcOrd="2" destOrd="0" parTransId="{0B64110C-9F62-4C6E-A3B5-D07519CA2B1E}" sibTransId="{45381165-F0C9-417F-A96B-451271406977}"/>
    <dgm:cxn modelId="{D7B45059-2B48-4D22-8564-2E02CE6E9CE3}" type="presOf" srcId="{B20BA62B-D3CB-4FD9-AAC4-5DFA40A7A87A}" destId="{3FBBA93A-73FA-40AC-84FE-1EF106ECFD34}" srcOrd="0" destOrd="3" presId="urn:diagrams.loki3.com/VaryingWidthList"/>
    <dgm:cxn modelId="{C97E3B5A-1238-4F96-9AA1-A97FAB2A12BC}" type="presOf" srcId="{3D5FA192-CEA0-45DD-BF4C-2B4E1D585E6F}" destId="{3FBBA93A-73FA-40AC-84FE-1EF106ECFD34}" srcOrd="0" destOrd="5" presId="urn:diagrams.loki3.com/VaryingWidthList"/>
    <dgm:cxn modelId="{8D6DC55D-4456-4D03-B7CB-EAE508FDA9AB}" srcId="{4BC083A4-681B-44DD-A059-494EABA42DD4}" destId="{3D5FA192-CEA0-45DD-BF4C-2B4E1D585E6F}" srcOrd="4" destOrd="0" parTransId="{25968E43-1C7F-4A02-A295-82E41C95EF1A}" sibTransId="{41B07EA3-6327-4E22-B988-7E9DE5BC3D5B}"/>
    <dgm:cxn modelId="{12ED195E-C946-4729-A42F-9B0C127B786F}" type="presOf" srcId="{8664AAB6-11D7-48EE-BE15-1D0712EBB1AB}" destId="{3FBBA93A-73FA-40AC-84FE-1EF106ECFD34}" srcOrd="0" destOrd="1" presId="urn:diagrams.loki3.com/VaryingWidthList"/>
    <dgm:cxn modelId="{9221367C-07D6-4BEB-9B93-3BF03EE955F3}" srcId="{4BC083A4-681B-44DD-A059-494EABA42DD4}" destId="{8664AAB6-11D7-48EE-BE15-1D0712EBB1AB}" srcOrd="0" destOrd="0" parTransId="{6EAEA32E-ABB5-45CD-A80A-B4E7D4EDFC8F}" sibTransId="{D90CB497-7132-44B6-9B9A-45C35B98E821}"/>
    <dgm:cxn modelId="{7111617D-B41A-4282-AA5F-2FAC2C9E6FC6}" srcId="{4BC083A4-681B-44DD-A059-494EABA42DD4}" destId="{62D6D126-20A7-4FA4-9861-E7F114C80B7C}" srcOrd="3" destOrd="0" parTransId="{0FB0CCCE-5CAE-41D4-A9A2-ECDD2CF55552}" sibTransId="{9FB9A522-9A55-48FB-9753-423B5FF57B66}"/>
    <dgm:cxn modelId="{DC9410A1-2C4D-45FF-BAD8-F937A84F84B2}" srcId="{68600B74-88C5-4A64-B784-379905229659}" destId="{72A227AD-40EF-4AD3-AB9A-BC578963F977}" srcOrd="0" destOrd="0" parTransId="{11BC1168-6330-428F-A656-DCB8E85F3972}" sibTransId="{761E4223-61E2-41CE-BFAC-736CB65BF358}"/>
    <dgm:cxn modelId="{51E6E5AF-2397-4E84-92B0-48864A349FAD}" type="presOf" srcId="{68600B74-88C5-4A64-B784-379905229659}" destId="{EEF258C5-0052-4289-8B75-7246040631D9}" srcOrd="0" destOrd="0" presId="urn:diagrams.loki3.com/VaryingWidthList"/>
    <dgm:cxn modelId="{BED6B9B3-73CB-44F0-8993-296B9FA495F4}" type="presOf" srcId="{62D6D126-20A7-4FA4-9861-E7F114C80B7C}" destId="{3FBBA93A-73FA-40AC-84FE-1EF106ECFD34}" srcOrd="0" destOrd="4" presId="urn:diagrams.loki3.com/VaryingWidthList"/>
    <dgm:cxn modelId="{6D3CE6BB-9045-4FC5-9FE2-E48704CD981F}" srcId="{4BC083A4-681B-44DD-A059-494EABA42DD4}" destId="{B20BA62B-D3CB-4FD9-AAC4-5DFA40A7A87A}" srcOrd="2" destOrd="0" parTransId="{240016F6-172A-4B2C-960A-1ED91DEDB956}" sibTransId="{B2EBB026-0C05-4D97-ADFE-EC5485DC741F}"/>
    <dgm:cxn modelId="{5E92EBCA-FC33-4C9A-8D8E-F33FBBD93834}" type="presOf" srcId="{4BC083A4-681B-44DD-A059-494EABA42DD4}" destId="{3FBBA93A-73FA-40AC-84FE-1EF106ECFD34}" srcOrd="0" destOrd="0" presId="urn:diagrams.loki3.com/VaryingWidthList"/>
    <dgm:cxn modelId="{0D6F76E7-6A8B-4F58-A801-FF65F46B2EF3}" type="presOf" srcId="{72A227AD-40EF-4AD3-AB9A-BC578963F977}" destId="{DD0E80A1-E370-4CD5-9B06-B7B10FE4BBF2}" srcOrd="0" destOrd="0" presId="urn:diagrams.loki3.com/VaryingWidthList"/>
    <dgm:cxn modelId="{16BDC9F1-EAD7-490E-87E9-74FB58009EBD}" srcId="{4BC083A4-681B-44DD-A059-494EABA42DD4}" destId="{49318CDF-4816-4935-B71D-6DB0B6AAA4C6}" srcOrd="1" destOrd="0" parTransId="{6BD6F4D0-E899-4436-A958-058F50AFB5D0}" sibTransId="{8CC9554D-EDB6-4998-94B0-F52BB1DA330E}"/>
    <dgm:cxn modelId="{3065A4FB-016A-47CC-8DC6-2D8341A02C2B}" type="presOf" srcId="{49318CDF-4816-4935-B71D-6DB0B6AAA4C6}" destId="{3FBBA93A-73FA-40AC-84FE-1EF106ECFD34}" srcOrd="0" destOrd="2" presId="urn:diagrams.loki3.com/VaryingWidthList"/>
    <dgm:cxn modelId="{094D68D4-3F7A-4999-B16C-6E112A0DAF82}" type="presParOf" srcId="{EEF258C5-0052-4289-8B75-7246040631D9}" destId="{DD0E80A1-E370-4CD5-9B06-B7B10FE4BBF2}" srcOrd="0" destOrd="0" presId="urn:diagrams.loki3.com/VaryingWidthList"/>
    <dgm:cxn modelId="{FE7260FE-528D-4750-ADAA-24271BC8C460}" type="presParOf" srcId="{EEF258C5-0052-4289-8B75-7246040631D9}" destId="{9F5FE7AC-00A9-4798-AD38-3C1495BC0248}" srcOrd="1" destOrd="0" presId="urn:diagrams.loki3.com/VaryingWidthList"/>
    <dgm:cxn modelId="{0ED2D8AF-E12D-4968-AFAC-EB64AC30E5F9}" type="presParOf" srcId="{EEF258C5-0052-4289-8B75-7246040631D9}" destId="{91E74F31-A214-4D39-85F9-89E57EE7EA4E}" srcOrd="2" destOrd="0" presId="urn:diagrams.loki3.com/VaryingWidthList"/>
    <dgm:cxn modelId="{A4FFC19C-D901-4CF0-9EAD-403D86ACF97A}" type="presParOf" srcId="{EEF258C5-0052-4289-8B75-7246040631D9}" destId="{776DF174-6B2E-428F-AA62-DEAEC45F1F64}" srcOrd="3" destOrd="0" presId="urn:diagrams.loki3.com/VaryingWidthList"/>
    <dgm:cxn modelId="{9776A906-615A-4A0A-96D5-216B02E2ACC6}" type="presParOf" srcId="{EEF258C5-0052-4289-8B75-7246040631D9}" destId="{3FBBA93A-73FA-40AC-84FE-1EF106ECFD34}" srcOrd="4" destOrd="0" presId="urn:diagrams.loki3.com/VaryingWidth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38AF2A-0F45-4CC1-835C-3EFE606E3E6E}" type="doc">
      <dgm:prSet loTypeId="urn:microsoft.com/office/officeart/2005/8/layout/default" loCatId="list" qsTypeId="urn:microsoft.com/office/officeart/2005/8/quickstyle/3d1" qsCatId="3D" csTypeId="urn:microsoft.com/office/officeart/2005/8/colors/colorful3" csCatId="colorful" phldr="1"/>
      <dgm:spPr/>
      <dgm:t>
        <a:bodyPr/>
        <a:lstStyle/>
        <a:p>
          <a:endParaRPr lang="en-US"/>
        </a:p>
      </dgm:t>
    </dgm:pt>
    <dgm:pt modelId="{280244D1-62BD-45C1-B511-EEA839F88A06}">
      <dgm:prSet phldrT="[Text]" custT="1"/>
      <dgm:spPr/>
      <dgm:t>
        <a:bodyPr/>
        <a:lstStyle/>
        <a:p>
          <a:r>
            <a:rPr lang="hi-IN" sz="2400" b="0" dirty="0">
              <a:solidFill>
                <a:schemeClr val="tx1"/>
              </a:solidFill>
            </a:rPr>
            <a:t>प्रमुख प्रबंधकीय कर्मियों का इस्तीफा और प्रबंधन में लगातार बदलाव</a:t>
          </a:r>
          <a:endParaRPr lang="en-US" sz="2400" b="0" dirty="0">
            <a:solidFill>
              <a:schemeClr val="tx1"/>
            </a:solidFill>
          </a:endParaRPr>
        </a:p>
      </dgm:t>
    </dgm:pt>
    <dgm:pt modelId="{78AB56A6-6156-4E5E-9D1B-048FC95FA383}" type="parTrans" cxnId="{B8FC8A96-A055-427F-8448-07A32F79742D}">
      <dgm:prSet/>
      <dgm:spPr/>
      <dgm:t>
        <a:bodyPr/>
        <a:lstStyle/>
        <a:p>
          <a:endParaRPr lang="en-US"/>
        </a:p>
      </dgm:t>
    </dgm:pt>
    <dgm:pt modelId="{F4B0694B-CA3F-4E54-B93C-E62BDBA73BF8}" type="sibTrans" cxnId="{B8FC8A96-A055-427F-8448-07A32F79742D}">
      <dgm:prSet/>
      <dgm:spPr/>
      <dgm:t>
        <a:bodyPr/>
        <a:lstStyle/>
        <a:p>
          <a:endParaRPr lang="en-US"/>
        </a:p>
      </dgm:t>
    </dgm:pt>
    <dgm:pt modelId="{BE9B86A3-5207-471E-B1BC-D43F1F008ADD}">
      <dgm:prSet phldrT="[Text]" custT="1"/>
      <dgm:spPr/>
      <dgm:t>
        <a:bodyPr/>
        <a:lstStyle/>
        <a:p>
          <a:r>
            <a:rPr lang="en-US" sz="2400" dirty="0">
              <a:solidFill>
                <a:schemeClr val="tx1"/>
              </a:solidFill>
            </a:rPr>
            <a:t>Disproportionate increase in other current assets</a:t>
          </a:r>
        </a:p>
      </dgm:t>
    </dgm:pt>
    <dgm:pt modelId="{1E226B3F-EC06-4622-88A7-1D152D0059B1}" type="parTrans" cxnId="{FE62C9CF-1A08-4E21-9E98-2E627FA24D37}">
      <dgm:prSet/>
      <dgm:spPr/>
      <dgm:t>
        <a:bodyPr/>
        <a:lstStyle/>
        <a:p>
          <a:endParaRPr lang="en-US"/>
        </a:p>
      </dgm:t>
    </dgm:pt>
    <dgm:pt modelId="{96DDBE1A-2E5A-4BB3-A1E4-6DDA6B1FA6F3}" type="sibTrans" cxnId="{FE62C9CF-1A08-4E21-9E98-2E627FA24D37}">
      <dgm:prSet/>
      <dgm:spPr/>
      <dgm:t>
        <a:bodyPr/>
        <a:lstStyle/>
        <a:p>
          <a:endParaRPr lang="en-US"/>
        </a:p>
      </dgm:t>
    </dgm:pt>
    <dgm:pt modelId="{A103A230-AD17-4B20-AB38-54B2B324BE2F}">
      <dgm:prSet phldrT="[Text]" custT="1"/>
      <dgm:spPr/>
      <dgm:t>
        <a:bodyPr/>
        <a:lstStyle/>
        <a:p>
          <a:pPr marL="0" lvl="0" indent="0" algn="ctr" defTabSz="1066800">
            <a:lnSpc>
              <a:spcPct val="90000"/>
            </a:lnSpc>
            <a:spcBef>
              <a:spcPct val="0"/>
            </a:spcBef>
            <a:spcAft>
              <a:spcPct val="35000"/>
            </a:spcAft>
            <a:buNone/>
          </a:pPr>
          <a:r>
            <a:rPr lang="hi-IN" sz="2400" b="0" kern="1200" dirty="0">
              <a:solidFill>
                <a:prstClr val="black"/>
              </a:solidFill>
              <a:latin typeface="Calibri"/>
              <a:ea typeface="+mn-ea"/>
              <a:cs typeface="Mangal" panose="02040503050203030202" pitchFamily="18" charset="0"/>
            </a:rPr>
            <a:t>स्टॉक ऑडिट रिपोर्ट में प्रमुख मुद्दों पर प्रकाश डाला गया</a:t>
          </a:r>
          <a:endParaRPr lang="en-US" sz="2400" b="0" kern="1200" dirty="0">
            <a:solidFill>
              <a:prstClr val="black"/>
            </a:solidFill>
            <a:latin typeface="Calibri"/>
            <a:ea typeface="+mn-ea"/>
            <a:cs typeface="Mangal" panose="02040503050203030202" pitchFamily="18" charset="0"/>
          </a:endParaRPr>
        </a:p>
      </dgm:t>
    </dgm:pt>
    <dgm:pt modelId="{51970EB6-3586-40FC-A179-3F86C00218CA}" type="parTrans" cxnId="{A182FDE5-008A-414D-9BD7-33F88A79583C}">
      <dgm:prSet/>
      <dgm:spPr/>
      <dgm:t>
        <a:bodyPr/>
        <a:lstStyle/>
        <a:p>
          <a:endParaRPr lang="en-US"/>
        </a:p>
      </dgm:t>
    </dgm:pt>
    <dgm:pt modelId="{D29C5613-DAF1-4C83-BC29-7C4DDB2E1715}" type="sibTrans" cxnId="{A182FDE5-008A-414D-9BD7-33F88A79583C}">
      <dgm:prSet/>
      <dgm:spPr/>
      <dgm:t>
        <a:bodyPr/>
        <a:lstStyle/>
        <a:p>
          <a:endParaRPr lang="en-US"/>
        </a:p>
      </dgm:t>
    </dgm:pt>
    <dgm:pt modelId="{1799262E-CC4B-49B0-A638-F4290E192E00}">
      <dgm:prSet phldrT="[Text]" custT="1"/>
      <dgm:spPr/>
      <dgm:t>
        <a:bodyPr/>
        <a:lstStyle/>
        <a:p>
          <a:pPr algn="ctr"/>
          <a:r>
            <a:rPr lang="en-US" sz="2400" dirty="0">
              <a:solidFill>
                <a:schemeClr val="tx1"/>
              </a:solidFill>
            </a:rPr>
            <a:t>Substantial related party transactions</a:t>
          </a:r>
          <a:r>
            <a:rPr lang="en-US" sz="3100" dirty="0">
              <a:solidFill>
                <a:schemeClr val="tx1"/>
              </a:solidFill>
            </a:rPr>
            <a:t> 	</a:t>
          </a:r>
        </a:p>
      </dgm:t>
    </dgm:pt>
    <dgm:pt modelId="{EB39F517-D42F-479D-B6D6-C38083F90E6F}" type="parTrans" cxnId="{05E6AC16-9A45-40C0-B9DF-9429463EC1C1}">
      <dgm:prSet/>
      <dgm:spPr/>
      <dgm:t>
        <a:bodyPr/>
        <a:lstStyle/>
        <a:p>
          <a:endParaRPr lang="en-US"/>
        </a:p>
      </dgm:t>
    </dgm:pt>
    <dgm:pt modelId="{91995113-4D90-4BB9-8CAF-E403D90F9995}" type="sibTrans" cxnId="{05E6AC16-9A45-40C0-B9DF-9429463EC1C1}">
      <dgm:prSet/>
      <dgm:spPr/>
      <dgm:t>
        <a:bodyPr/>
        <a:lstStyle/>
        <a:p>
          <a:endParaRPr lang="en-US"/>
        </a:p>
      </dgm:t>
    </dgm:pt>
    <dgm:pt modelId="{FB4C7EE5-55A1-4432-B4DD-CED7CD25880C}">
      <dgm:prSet phldrT="[Text]" custT="1"/>
      <dgm:spPr/>
      <dgm:t>
        <a:bodyPr/>
        <a:lstStyle/>
        <a:p>
          <a:r>
            <a:rPr lang="hi-IN" sz="2400" dirty="0">
              <a:solidFill>
                <a:schemeClr val="tx1"/>
              </a:solidFill>
            </a:rPr>
            <a:t>ऋण के सामान्य उद्देश्य में बार-बार परिवर्तन</a:t>
          </a:r>
          <a:r>
            <a:rPr lang="en-US" sz="3100" dirty="0">
              <a:solidFill>
                <a:schemeClr val="tx1"/>
              </a:solidFill>
            </a:rPr>
            <a:t>	 </a:t>
          </a:r>
        </a:p>
      </dgm:t>
    </dgm:pt>
    <dgm:pt modelId="{7B175691-4835-4C7C-A3EB-8986C7B1A508}" type="parTrans" cxnId="{23AB2739-03F7-4117-A47C-0CF4851684A2}">
      <dgm:prSet/>
      <dgm:spPr/>
      <dgm:t>
        <a:bodyPr/>
        <a:lstStyle/>
        <a:p>
          <a:endParaRPr lang="en-US"/>
        </a:p>
      </dgm:t>
    </dgm:pt>
    <dgm:pt modelId="{916471AE-8A3F-40D9-BCEC-F8BDD4B26029}" type="sibTrans" cxnId="{23AB2739-03F7-4117-A47C-0CF4851684A2}">
      <dgm:prSet/>
      <dgm:spPr/>
      <dgm:t>
        <a:bodyPr/>
        <a:lstStyle/>
        <a:p>
          <a:endParaRPr lang="en-US"/>
        </a:p>
      </dgm:t>
    </dgm:pt>
    <dgm:pt modelId="{FD0C32F3-BA1A-4236-B997-E687927384C8}">
      <dgm:prSet phldrT="[Text]" custT="1"/>
      <dgm:spPr/>
      <dgm:t>
        <a:bodyPr/>
        <a:lstStyle/>
        <a:p>
          <a:r>
            <a:rPr lang="en-US" sz="2400" dirty="0">
              <a:solidFill>
                <a:schemeClr val="tx1"/>
              </a:solidFill>
            </a:rPr>
            <a:t>Non-routing of sales proceeds through bank </a:t>
          </a:r>
          <a:r>
            <a:rPr lang="en-US" sz="3900" dirty="0">
              <a:solidFill>
                <a:schemeClr val="tx1"/>
              </a:solidFill>
            </a:rPr>
            <a:t> </a:t>
          </a:r>
        </a:p>
      </dgm:t>
    </dgm:pt>
    <dgm:pt modelId="{9E3AEA6D-277F-4CE6-9EC6-CE52A44A8C78}" type="parTrans" cxnId="{C0E191A8-3AC4-435F-A7F2-7BE3CE9EA0F0}">
      <dgm:prSet/>
      <dgm:spPr/>
      <dgm:t>
        <a:bodyPr/>
        <a:lstStyle/>
        <a:p>
          <a:endParaRPr lang="en-US"/>
        </a:p>
      </dgm:t>
    </dgm:pt>
    <dgm:pt modelId="{BA8BB4C7-A3F6-48EE-B34B-D2EB35B661B0}" type="sibTrans" cxnId="{C0E191A8-3AC4-435F-A7F2-7BE3CE9EA0F0}">
      <dgm:prSet/>
      <dgm:spPr/>
      <dgm:t>
        <a:bodyPr/>
        <a:lstStyle/>
        <a:p>
          <a:endParaRPr lang="en-US"/>
        </a:p>
      </dgm:t>
    </dgm:pt>
    <dgm:pt modelId="{F3D5BDC5-973F-4C1F-A6FE-D178228FEBBB}" type="pres">
      <dgm:prSet presAssocID="{A838AF2A-0F45-4CC1-835C-3EFE606E3E6E}" presName="diagram" presStyleCnt="0">
        <dgm:presLayoutVars>
          <dgm:dir/>
          <dgm:resizeHandles val="exact"/>
        </dgm:presLayoutVars>
      </dgm:prSet>
      <dgm:spPr/>
    </dgm:pt>
    <dgm:pt modelId="{017BF7FB-95B7-4B1A-A370-8A6CF7257DA1}" type="pres">
      <dgm:prSet presAssocID="{280244D1-62BD-45C1-B511-EEA839F88A06}" presName="node" presStyleLbl="node1" presStyleIdx="0" presStyleCnt="6" custLinFactNeighborY="-2040">
        <dgm:presLayoutVars>
          <dgm:bulletEnabled val="1"/>
        </dgm:presLayoutVars>
      </dgm:prSet>
      <dgm:spPr/>
    </dgm:pt>
    <dgm:pt modelId="{EEB91507-01A1-4AD0-ADCD-56E31CE883AC}" type="pres">
      <dgm:prSet presAssocID="{F4B0694B-CA3F-4E54-B93C-E62BDBA73BF8}" presName="sibTrans" presStyleCnt="0"/>
      <dgm:spPr/>
    </dgm:pt>
    <dgm:pt modelId="{D1B184A3-4612-4EC7-8A98-0569D74019B6}" type="pres">
      <dgm:prSet presAssocID="{BE9B86A3-5207-471E-B1BC-D43F1F008ADD}" presName="node" presStyleLbl="node1" presStyleIdx="1" presStyleCnt="6">
        <dgm:presLayoutVars>
          <dgm:bulletEnabled val="1"/>
        </dgm:presLayoutVars>
      </dgm:prSet>
      <dgm:spPr/>
    </dgm:pt>
    <dgm:pt modelId="{2B8EFC67-F9AD-4FE2-810A-725BB10213FB}" type="pres">
      <dgm:prSet presAssocID="{96DDBE1A-2E5A-4BB3-A1E4-6DDA6B1FA6F3}" presName="sibTrans" presStyleCnt="0"/>
      <dgm:spPr/>
    </dgm:pt>
    <dgm:pt modelId="{4FF38652-F7EA-4A9F-B419-5DAE6744BBF7}" type="pres">
      <dgm:prSet presAssocID="{A103A230-AD17-4B20-AB38-54B2B324BE2F}" presName="node" presStyleLbl="node1" presStyleIdx="2" presStyleCnt="6">
        <dgm:presLayoutVars>
          <dgm:bulletEnabled val="1"/>
        </dgm:presLayoutVars>
      </dgm:prSet>
      <dgm:spPr/>
    </dgm:pt>
    <dgm:pt modelId="{E6E82131-8923-48C4-8E2D-A58BF0FE82F5}" type="pres">
      <dgm:prSet presAssocID="{D29C5613-DAF1-4C83-BC29-7C4DDB2E1715}" presName="sibTrans" presStyleCnt="0"/>
      <dgm:spPr/>
    </dgm:pt>
    <dgm:pt modelId="{34788347-7CF5-43C0-A2EE-7DF5DE6C8FF3}" type="pres">
      <dgm:prSet presAssocID="{1799262E-CC4B-49B0-A638-F4290E192E00}" presName="node" presStyleLbl="node1" presStyleIdx="3" presStyleCnt="6">
        <dgm:presLayoutVars>
          <dgm:bulletEnabled val="1"/>
        </dgm:presLayoutVars>
      </dgm:prSet>
      <dgm:spPr/>
    </dgm:pt>
    <dgm:pt modelId="{C68CF7E5-9FEF-44C4-BA0A-37F2260C4482}" type="pres">
      <dgm:prSet presAssocID="{91995113-4D90-4BB9-8CAF-E403D90F9995}" presName="sibTrans" presStyleCnt="0"/>
      <dgm:spPr/>
    </dgm:pt>
    <dgm:pt modelId="{B0E633D8-8936-4A9F-A48E-A34BADF31EF2}" type="pres">
      <dgm:prSet presAssocID="{FB4C7EE5-55A1-4432-B4DD-CED7CD25880C}" presName="node" presStyleLbl="node1" presStyleIdx="4" presStyleCnt="6">
        <dgm:presLayoutVars>
          <dgm:bulletEnabled val="1"/>
        </dgm:presLayoutVars>
      </dgm:prSet>
      <dgm:spPr/>
    </dgm:pt>
    <dgm:pt modelId="{1B064C76-B829-4452-9116-BF169B327E5D}" type="pres">
      <dgm:prSet presAssocID="{916471AE-8A3F-40D9-BCEC-F8BDD4B26029}" presName="sibTrans" presStyleCnt="0"/>
      <dgm:spPr/>
    </dgm:pt>
    <dgm:pt modelId="{59172AD7-077E-413C-B3D0-19DCE7AE5BC0}" type="pres">
      <dgm:prSet presAssocID="{FD0C32F3-BA1A-4236-B997-E687927384C8}" presName="node" presStyleLbl="node1" presStyleIdx="5" presStyleCnt="6">
        <dgm:presLayoutVars>
          <dgm:bulletEnabled val="1"/>
        </dgm:presLayoutVars>
      </dgm:prSet>
      <dgm:spPr/>
    </dgm:pt>
  </dgm:ptLst>
  <dgm:cxnLst>
    <dgm:cxn modelId="{05E6AC16-9A45-40C0-B9DF-9429463EC1C1}" srcId="{A838AF2A-0F45-4CC1-835C-3EFE606E3E6E}" destId="{1799262E-CC4B-49B0-A638-F4290E192E00}" srcOrd="3" destOrd="0" parTransId="{EB39F517-D42F-479D-B6D6-C38083F90E6F}" sibTransId="{91995113-4D90-4BB9-8CAF-E403D90F9995}"/>
    <dgm:cxn modelId="{BA29AA21-F09E-4214-A26D-1E5754410B94}" type="presOf" srcId="{A103A230-AD17-4B20-AB38-54B2B324BE2F}" destId="{4FF38652-F7EA-4A9F-B419-5DAE6744BBF7}" srcOrd="0" destOrd="0" presId="urn:microsoft.com/office/officeart/2005/8/layout/default"/>
    <dgm:cxn modelId="{23AB2739-03F7-4117-A47C-0CF4851684A2}" srcId="{A838AF2A-0F45-4CC1-835C-3EFE606E3E6E}" destId="{FB4C7EE5-55A1-4432-B4DD-CED7CD25880C}" srcOrd="4" destOrd="0" parTransId="{7B175691-4835-4C7C-A3EB-8986C7B1A508}" sibTransId="{916471AE-8A3F-40D9-BCEC-F8BDD4B26029}"/>
    <dgm:cxn modelId="{C7399646-5230-4057-A2BF-71BD2BA7864F}" type="presOf" srcId="{FD0C32F3-BA1A-4236-B997-E687927384C8}" destId="{59172AD7-077E-413C-B3D0-19DCE7AE5BC0}" srcOrd="0" destOrd="0" presId="urn:microsoft.com/office/officeart/2005/8/layout/default"/>
    <dgm:cxn modelId="{FC48E14D-E48D-4B38-AD92-6AE65B952452}" type="presOf" srcId="{280244D1-62BD-45C1-B511-EEA839F88A06}" destId="{017BF7FB-95B7-4B1A-A370-8A6CF7257DA1}" srcOrd="0" destOrd="0" presId="urn:microsoft.com/office/officeart/2005/8/layout/default"/>
    <dgm:cxn modelId="{B8FC8A96-A055-427F-8448-07A32F79742D}" srcId="{A838AF2A-0F45-4CC1-835C-3EFE606E3E6E}" destId="{280244D1-62BD-45C1-B511-EEA839F88A06}" srcOrd="0" destOrd="0" parTransId="{78AB56A6-6156-4E5E-9D1B-048FC95FA383}" sibTransId="{F4B0694B-CA3F-4E54-B93C-E62BDBA73BF8}"/>
    <dgm:cxn modelId="{B9F03D9A-CC6C-44A6-8975-BAF32AFAAB26}" type="presOf" srcId="{1799262E-CC4B-49B0-A638-F4290E192E00}" destId="{34788347-7CF5-43C0-A2EE-7DF5DE6C8FF3}" srcOrd="0" destOrd="0" presId="urn:microsoft.com/office/officeart/2005/8/layout/default"/>
    <dgm:cxn modelId="{0D54E7A4-A261-42F4-8796-C20A2E552F3F}" type="presOf" srcId="{FB4C7EE5-55A1-4432-B4DD-CED7CD25880C}" destId="{B0E633D8-8936-4A9F-A48E-A34BADF31EF2}" srcOrd="0" destOrd="0" presId="urn:microsoft.com/office/officeart/2005/8/layout/default"/>
    <dgm:cxn modelId="{C0E191A8-3AC4-435F-A7F2-7BE3CE9EA0F0}" srcId="{A838AF2A-0F45-4CC1-835C-3EFE606E3E6E}" destId="{FD0C32F3-BA1A-4236-B997-E687927384C8}" srcOrd="5" destOrd="0" parTransId="{9E3AEA6D-277F-4CE6-9EC6-CE52A44A8C78}" sibTransId="{BA8BB4C7-A3F6-48EE-B34B-D2EB35B661B0}"/>
    <dgm:cxn modelId="{6B0CEAAD-AF92-4491-A543-7442725199DB}" type="presOf" srcId="{A838AF2A-0F45-4CC1-835C-3EFE606E3E6E}" destId="{F3D5BDC5-973F-4C1F-A6FE-D178228FEBBB}" srcOrd="0" destOrd="0" presId="urn:microsoft.com/office/officeart/2005/8/layout/default"/>
    <dgm:cxn modelId="{FE62C9CF-1A08-4E21-9E98-2E627FA24D37}" srcId="{A838AF2A-0F45-4CC1-835C-3EFE606E3E6E}" destId="{BE9B86A3-5207-471E-B1BC-D43F1F008ADD}" srcOrd="1" destOrd="0" parTransId="{1E226B3F-EC06-4622-88A7-1D152D0059B1}" sibTransId="{96DDBE1A-2E5A-4BB3-A1E4-6DDA6B1FA6F3}"/>
    <dgm:cxn modelId="{A182FDE5-008A-414D-9BD7-33F88A79583C}" srcId="{A838AF2A-0F45-4CC1-835C-3EFE606E3E6E}" destId="{A103A230-AD17-4B20-AB38-54B2B324BE2F}" srcOrd="2" destOrd="0" parTransId="{51970EB6-3586-40FC-A179-3F86C00218CA}" sibTransId="{D29C5613-DAF1-4C83-BC29-7C4DDB2E1715}"/>
    <dgm:cxn modelId="{F93DECF1-BE5D-47AC-AB3E-7DB7B9AD3E01}" type="presOf" srcId="{BE9B86A3-5207-471E-B1BC-D43F1F008ADD}" destId="{D1B184A3-4612-4EC7-8A98-0569D74019B6}" srcOrd="0" destOrd="0" presId="urn:microsoft.com/office/officeart/2005/8/layout/default"/>
    <dgm:cxn modelId="{0166B121-5D17-4B96-AD34-ABF0A2EA7C18}" type="presParOf" srcId="{F3D5BDC5-973F-4C1F-A6FE-D178228FEBBB}" destId="{017BF7FB-95B7-4B1A-A370-8A6CF7257DA1}" srcOrd="0" destOrd="0" presId="urn:microsoft.com/office/officeart/2005/8/layout/default"/>
    <dgm:cxn modelId="{7060FBCD-A461-4DC1-A6D0-9C115EA0DD3F}" type="presParOf" srcId="{F3D5BDC5-973F-4C1F-A6FE-D178228FEBBB}" destId="{EEB91507-01A1-4AD0-ADCD-56E31CE883AC}" srcOrd="1" destOrd="0" presId="urn:microsoft.com/office/officeart/2005/8/layout/default"/>
    <dgm:cxn modelId="{4D8330C0-93A1-4BD6-BF9E-54B5677E348D}" type="presParOf" srcId="{F3D5BDC5-973F-4C1F-A6FE-D178228FEBBB}" destId="{D1B184A3-4612-4EC7-8A98-0569D74019B6}" srcOrd="2" destOrd="0" presId="urn:microsoft.com/office/officeart/2005/8/layout/default"/>
    <dgm:cxn modelId="{FCD09B5B-9F9A-4BB7-8E20-AD0964F1D19E}" type="presParOf" srcId="{F3D5BDC5-973F-4C1F-A6FE-D178228FEBBB}" destId="{2B8EFC67-F9AD-4FE2-810A-725BB10213FB}" srcOrd="3" destOrd="0" presId="urn:microsoft.com/office/officeart/2005/8/layout/default"/>
    <dgm:cxn modelId="{340EFB53-9B20-456E-BF48-E91517DD528E}" type="presParOf" srcId="{F3D5BDC5-973F-4C1F-A6FE-D178228FEBBB}" destId="{4FF38652-F7EA-4A9F-B419-5DAE6744BBF7}" srcOrd="4" destOrd="0" presId="urn:microsoft.com/office/officeart/2005/8/layout/default"/>
    <dgm:cxn modelId="{757DC349-76CF-425E-AE49-88B661A57827}" type="presParOf" srcId="{F3D5BDC5-973F-4C1F-A6FE-D178228FEBBB}" destId="{E6E82131-8923-48C4-8E2D-A58BF0FE82F5}" srcOrd="5" destOrd="0" presId="urn:microsoft.com/office/officeart/2005/8/layout/default"/>
    <dgm:cxn modelId="{C22EB503-8CC3-4924-9C65-9379F9E92FFC}" type="presParOf" srcId="{F3D5BDC5-973F-4C1F-A6FE-D178228FEBBB}" destId="{34788347-7CF5-43C0-A2EE-7DF5DE6C8FF3}" srcOrd="6" destOrd="0" presId="urn:microsoft.com/office/officeart/2005/8/layout/default"/>
    <dgm:cxn modelId="{0DFB83FC-8D22-4425-B8CA-F8380A780249}" type="presParOf" srcId="{F3D5BDC5-973F-4C1F-A6FE-D178228FEBBB}" destId="{C68CF7E5-9FEF-44C4-BA0A-37F2260C4482}" srcOrd="7" destOrd="0" presId="urn:microsoft.com/office/officeart/2005/8/layout/default"/>
    <dgm:cxn modelId="{9106E565-459E-405D-905A-259DCF3EC829}" type="presParOf" srcId="{F3D5BDC5-973F-4C1F-A6FE-D178228FEBBB}" destId="{B0E633D8-8936-4A9F-A48E-A34BADF31EF2}" srcOrd="8" destOrd="0" presId="urn:microsoft.com/office/officeart/2005/8/layout/default"/>
    <dgm:cxn modelId="{C2BB50CE-EB1C-47EA-9AD0-F3928E337E9F}" type="presParOf" srcId="{F3D5BDC5-973F-4C1F-A6FE-D178228FEBBB}" destId="{1B064C76-B829-4452-9116-BF169B327E5D}" srcOrd="9" destOrd="0" presId="urn:microsoft.com/office/officeart/2005/8/layout/default"/>
    <dgm:cxn modelId="{1D2D3C12-27E7-43B0-AD03-F283D750405B}" type="presParOf" srcId="{F3D5BDC5-973F-4C1F-A6FE-D178228FEBBB}" destId="{59172AD7-077E-413C-B3D0-19DCE7AE5BC0}"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50E0D6-F1AB-488E-A902-11CB5FAAE1BF}" type="doc">
      <dgm:prSet loTypeId="urn:microsoft.com/office/officeart/2005/8/layout/default" loCatId="list" qsTypeId="urn:microsoft.com/office/officeart/2005/8/quickstyle/3d1" qsCatId="3D" csTypeId="urn:microsoft.com/office/officeart/2005/8/colors/accent2_3" csCatId="accent2" phldr="1"/>
      <dgm:spPr/>
      <dgm:t>
        <a:bodyPr/>
        <a:lstStyle/>
        <a:p>
          <a:endParaRPr lang="en-US"/>
        </a:p>
      </dgm:t>
    </dgm:pt>
    <dgm:pt modelId="{401754F2-37A4-4B69-AAC0-A5A040646507}">
      <dgm:prSet phldrT="[Text]" custT="1"/>
      <dgm:spPr/>
      <dgm:t>
        <a:bodyPr/>
        <a:lstStyle/>
        <a:p>
          <a:r>
            <a:rPr lang="en-US" sz="2400" dirty="0">
              <a:solidFill>
                <a:schemeClr val="tx1"/>
              </a:solidFill>
            </a:rPr>
            <a:t>Default in payment of bank dues and statutory dues</a:t>
          </a:r>
        </a:p>
      </dgm:t>
    </dgm:pt>
    <dgm:pt modelId="{BEAC5393-D61F-4B2A-BC79-3C2DFBEBE113}" type="parTrans" cxnId="{E8310E46-05FC-41C2-9487-04CF304DB25B}">
      <dgm:prSet/>
      <dgm:spPr/>
      <dgm:t>
        <a:bodyPr/>
        <a:lstStyle/>
        <a:p>
          <a:endParaRPr lang="en-US"/>
        </a:p>
      </dgm:t>
    </dgm:pt>
    <dgm:pt modelId="{F2F94858-47C1-4105-8F1E-CE89AD648CEF}" type="sibTrans" cxnId="{E8310E46-05FC-41C2-9487-04CF304DB25B}">
      <dgm:prSet/>
      <dgm:spPr/>
      <dgm:t>
        <a:bodyPr/>
        <a:lstStyle/>
        <a:p>
          <a:endParaRPr lang="en-US"/>
        </a:p>
      </dgm:t>
    </dgm:pt>
    <dgm:pt modelId="{AE33913C-A0CC-4B01-943C-02D075FAF866}">
      <dgm:prSet phldrT="[Text]" custT="1"/>
      <dgm:spPr/>
      <dgm:t>
        <a:bodyPr/>
        <a:lstStyle/>
        <a:p>
          <a:r>
            <a:rPr lang="en-US" sz="2400" dirty="0">
              <a:solidFill>
                <a:schemeClr val="tx1"/>
              </a:solidFill>
            </a:rPr>
            <a:t>Loan Funds utilized for repayment of bank loan</a:t>
          </a:r>
        </a:p>
      </dgm:t>
    </dgm:pt>
    <dgm:pt modelId="{D847B118-B40E-4A32-A66E-1D0B2571BB4B}" type="parTrans" cxnId="{584EA7F6-B910-4ED2-94B8-CA244FE192D6}">
      <dgm:prSet/>
      <dgm:spPr/>
      <dgm:t>
        <a:bodyPr/>
        <a:lstStyle/>
        <a:p>
          <a:endParaRPr lang="en-US"/>
        </a:p>
      </dgm:t>
    </dgm:pt>
    <dgm:pt modelId="{AA5DE943-0A88-4B66-8E1E-B51C0CEFC87D}" type="sibTrans" cxnId="{584EA7F6-B910-4ED2-94B8-CA244FE192D6}">
      <dgm:prSet/>
      <dgm:spPr/>
      <dgm:t>
        <a:bodyPr/>
        <a:lstStyle/>
        <a:p>
          <a:endParaRPr lang="en-US"/>
        </a:p>
      </dgm:t>
    </dgm:pt>
    <dgm:pt modelId="{E7A244A0-D005-4282-A825-0C52C04BA1FE}">
      <dgm:prSet phldrT="[Text]" custT="1"/>
      <dgm:spPr/>
      <dgm:t>
        <a:bodyPr/>
        <a:lstStyle/>
        <a:p>
          <a:r>
            <a:rPr lang="hi-IN" sz="2400" b="0" dirty="0">
              <a:solidFill>
                <a:schemeClr val="tx1"/>
              </a:solidFill>
            </a:rPr>
            <a:t>लंबे समय से बकाया विदेशी बिल</a:t>
          </a:r>
          <a:endParaRPr lang="en-US" sz="2400" b="0" dirty="0">
            <a:solidFill>
              <a:schemeClr val="tx1"/>
            </a:solidFill>
          </a:endParaRPr>
        </a:p>
      </dgm:t>
    </dgm:pt>
    <dgm:pt modelId="{2DDFA27E-5057-4BEA-AEC0-69D5743DEF3D}" type="parTrans" cxnId="{9944DA4B-E758-4C4E-986C-137735993A42}">
      <dgm:prSet/>
      <dgm:spPr/>
      <dgm:t>
        <a:bodyPr/>
        <a:lstStyle/>
        <a:p>
          <a:endParaRPr lang="en-US"/>
        </a:p>
      </dgm:t>
    </dgm:pt>
    <dgm:pt modelId="{4D0A6419-524B-4614-A4EA-605A7CEBB5C3}" type="sibTrans" cxnId="{9944DA4B-E758-4C4E-986C-137735993A42}">
      <dgm:prSet/>
      <dgm:spPr/>
      <dgm:t>
        <a:bodyPr/>
        <a:lstStyle/>
        <a:p>
          <a:endParaRPr lang="en-US"/>
        </a:p>
      </dgm:t>
    </dgm:pt>
    <dgm:pt modelId="{19B843B6-E748-47A4-8CDA-3E77A51280CB}">
      <dgm:prSet phldrT="[Text]" custT="1"/>
      <dgm:spPr/>
      <dgm:t>
        <a:bodyPr/>
        <a:lstStyle/>
        <a:p>
          <a:r>
            <a:rPr lang="hi-IN" sz="2400" dirty="0">
              <a:solidFill>
                <a:schemeClr val="tx1"/>
              </a:solidFill>
            </a:rPr>
            <a:t>इनकम टैक्स का छापा</a:t>
          </a:r>
          <a:endParaRPr lang="en-US" sz="2400" dirty="0">
            <a:solidFill>
              <a:schemeClr val="tx1"/>
            </a:solidFill>
          </a:endParaRPr>
        </a:p>
      </dgm:t>
    </dgm:pt>
    <dgm:pt modelId="{9DE3DEC9-AE2E-4067-922B-CF55E7921D36}" type="parTrans" cxnId="{7DA3C4A8-8F8B-40D1-BCAC-9A8497BEEACE}">
      <dgm:prSet/>
      <dgm:spPr/>
      <dgm:t>
        <a:bodyPr/>
        <a:lstStyle/>
        <a:p>
          <a:endParaRPr lang="en-US"/>
        </a:p>
      </dgm:t>
    </dgm:pt>
    <dgm:pt modelId="{63B012D3-0215-4B5F-98A1-6CF9287F38B3}" type="sibTrans" cxnId="{7DA3C4A8-8F8B-40D1-BCAC-9A8497BEEACE}">
      <dgm:prSet/>
      <dgm:spPr/>
      <dgm:t>
        <a:bodyPr/>
        <a:lstStyle/>
        <a:p>
          <a:endParaRPr lang="en-US"/>
        </a:p>
      </dgm:t>
    </dgm:pt>
    <dgm:pt modelId="{140224EA-DAA0-43A0-A58B-8CE36F105076}">
      <dgm:prSet phldrT="[Text]" custT="1"/>
      <dgm:spPr/>
      <dgm:t>
        <a:bodyPr/>
        <a:lstStyle/>
        <a:p>
          <a:r>
            <a:rPr lang="hi-IN" sz="2400" b="0" dirty="0">
              <a:solidFill>
                <a:schemeClr val="tx1"/>
              </a:solidFill>
            </a:rPr>
            <a:t>विभिन्न बैंकों से समान संपार्श्विक प्रभारित</a:t>
          </a:r>
          <a:endParaRPr lang="en-US" sz="2400" b="0" dirty="0">
            <a:solidFill>
              <a:schemeClr val="tx1"/>
            </a:solidFill>
          </a:endParaRPr>
        </a:p>
      </dgm:t>
    </dgm:pt>
    <dgm:pt modelId="{4360C2C5-B654-4840-A891-2103309A19E1}" type="parTrans" cxnId="{735E692D-2BE2-4D53-AB8C-1D5944868C10}">
      <dgm:prSet/>
      <dgm:spPr/>
      <dgm:t>
        <a:bodyPr/>
        <a:lstStyle/>
        <a:p>
          <a:endParaRPr lang="en-US"/>
        </a:p>
      </dgm:t>
    </dgm:pt>
    <dgm:pt modelId="{00112C30-59FF-445A-8AEC-547326B1F914}" type="sibTrans" cxnId="{735E692D-2BE2-4D53-AB8C-1D5944868C10}">
      <dgm:prSet/>
      <dgm:spPr/>
      <dgm:t>
        <a:bodyPr/>
        <a:lstStyle/>
        <a:p>
          <a:endParaRPr lang="en-US"/>
        </a:p>
      </dgm:t>
    </dgm:pt>
    <dgm:pt modelId="{3E1E4026-AD86-4B1F-A463-D561D5B2393C}">
      <dgm:prSet phldrT="[Text]" custT="1"/>
      <dgm:spPr/>
      <dgm:t>
        <a:bodyPr/>
        <a:lstStyle/>
        <a:p>
          <a:r>
            <a:rPr lang="en-US" sz="2400" dirty="0">
              <a:solidFill>
                <a:schemeClr val="tx1"/>
              </a:solidFill>
            </a:rPr>
            <a:t>Frequent invocation of BG and devolvement of LC</a:t>
          </a:r>
          <a:endParaRPr lang="en-US" sz="2400" b="0" dirty="0">
            <a:solidFill>
              <a:schemeClr val="tx1"/>
            </a:solidFill>
          </a:endParaRPr>
        </a:p>
      </dgm:t>
    </dgm:pt>
    <dgm:pt modelId="{FC8DFA4B-5E1D-444C-BBDD-FD69D88C0567}" type="parTrans" cxnId="{A5B5D504-1E36-4001-892C-50FC92BDD155}">
      <dgm:prSet/>
      <dgm:spPr/>
      <dgm:t>
        <a:bodyPr/>
        <a:lstStyle/>
        <a:p>
          <a:endParaRPr lang="en-US"/>
        </a:p>
      </dgm:t>
    </dgm:pt>
    <dgm:pt modelId="{B453B437-AF16-4058-8EF2-62303E259FA6}" type="sibTrans" cxnId="{A5B5D504-1E36-4001-892C-50FC92BDD155}">
      <dgm:prSet/>
      <dgm:spPr/>
      <dgm:t>
        <a:bodyPr/>
        <a:lstStyle/>
        <a:p>
          <a:endParaRPr lang="en-US"/>
        </a:p>
      </dgm:t>
    </dgm:pt>
    <dgm:pt modelId="{FFB3DE33-AD73-45B6-9148-8852A9C60D4B}" type="pres">
      <dgm:prSet presAssocID="{BE50E0D6-F1AB-488E-A902-11CB5FAAE1BF}" presName="diagram" presStyleCnt="0">
        <dgm:presLayoutVars>
          <dgm:dir/>
          <dgm:resizeHandles val="exact"/>
        </dgm:presLayoutVars>
      </dgm:prSet>
      <dgm:spPr/>
    </dgm:pt>
    <dgm:pt modelId="{648D0E98-98B2-4A8C-9ECC-D45C3B6B8CDB}" type="pres">
      <dgm:prSet presAssocID="{401754F2-37A4-4B69-AAC0-A5A040646507}" presName="node" presStyleLbl="node1" presStyleIdx="0" presStyleCnt="6">
        <dgm:presLayoutVars>
          <dgm:bulletEnabled val="1"/>
        </dgm:presLayoutVars>
      </dgm:prSet>
      <dgm:spPr/>
    </dgm:pt>
    <dgm:pt modelId="{03ECB959-FFD8-40C7-83AB-536A7FEFCF48}" type="pres">
      <dgm:prSet presAssocID="{F2F94858-47C1-4105-8F1E-CE89AD648CEF}" presName="sibTrans" presStyleCnt="0"/>
      <dgm:spPr/>
    </dgm:pt>
    <dgm:pt modelId="{71C098B4-2D48-4AC1-8D0A-F6E3F51A14D1}" type="pres">
      <dgm:prSet presAssocID="{3E1E4026-AD86-4B1F-A463-D561D5B2393C}" presName="node" presStyleLbl="node1" presStyleIdx="1" presStyleCnt="6" custLinFactX="5046" custLinFactNeighborX="100000" custLinFactNeighborY="-138">
        <dgm:presLayoutVars>
          <dgm:bulletEnabled val="1"/>
        </dgm:presLayoutVars>
      </dgm:prSet>
      <dgm:spPr/>
    </dgm:pt>
    <dgm:pt modelId="{C764E229-7E05-4A90-B733-E9AC1C8A912F}" type="pres">
      <dgm:prSet presAssocID="{B453B437-AF16-4058-8EF2-62303E259FA6}" presName="sibTrans" presStyleCnt="0"/>
      <dgm:spPr/>
    </dgm:pt>
    <dgm:pt modelId="{F80BDA6E-E085-4B39-BF3A-E6156223ED01}" type="pres">
      <dgm:prSet presAssocID="{AE33913C-A0CC-4B01-943C-02D075FAF866}" presName="node" presStyleLbl="node1" presStyleIdx="2" presStyleCnt="6" custLinFactX="-10322" custLinFactY="19328" custLinFactNeighborX="-100000" custLinFactNeighborY="100000">
        <dgm:presLayoutVars>
          <dgm:bulletEnabled val="1"/>
        </dgm:presLayoutVars>
      </dgm:prSet>
      <dgm:spPr/>
    </dgm:pt>
    <dgm:pt modelId="{A354B26D-6F9D-41EB-BE76-280A41740EEA}" type="pres">
      <dgm:prSet presAssocID="{AA5DE943-0A88-4B66-8E1E-B51C0CEFC87D}" presName="sibTrans" presStyleCnt="0"/>
      <dgm:spPr/>
    </dgm:pt>
    <dgm:pt modelId="{4B848417-EB27-4A4C-83A0-1EF25E387963}" type="pres">
      <dgm:prSet presAssocID="{E7A244A0-D005-4282-A825-0C52C04BA1FE}" presName="node" presStyleLbl="node1" presStyleIdx="3" presStyleCnt="6" custLinFactNeighborX="1126" custLinFactNeighborY="1876">
        <dgm:presLayoutVars>
          <dgm:bulletEnabled val="1"/>
        </dgm:presLayoutVars>
      </dgm:prSet>
      <dgm:spPr/>
    </dgm:pt>
    <dgm:pt modelId="{EB846452-9FC2-4B05-B7FC-73940C1826B5}" type="pres">
      <dgm:prSet presAssocID="{4D0A6419-524B-4614-A4EA-605A7CEBB5C3}" presName="sibTrans" presStyleCnt="0"/>
      <dgm:spPr/>
    </dgm:pt>
    <dgm:pt modelId="{0AC1B5D7-EB25-4B52-8217-ED4D2CB74FFC}" type="pres">
      <dgm:prSet presAssocID="{19B843B6-E748-47A4-8CDA-3E77A51280CB}" presName="node" presStyleLbl="node1" presStyleIdx="4" presStyleCnt="6" custLinFactY="-16804" custLinFactNeighborX="226" custLinFactNeighborY="-100000">
        <dgm:presLayoutVars>
          <dgm:bulletEnabled val="1"/>
        </dgm:presLayoutVars>
      </dgm:prSet>
      <dgm:spPr/>
    </dgm:pt>
    <dgm:pt modelId="{A843A52C-065B-433B-8E77-75482C187E49}" type="pres">
      <dgm:prSet presAssocID="{63B012D3-0215-4B5F-98A1-6CF9287F38B3}" presName="sibTrans" presStyleCnt="0"/>
      <dgm:spPr/>
    </dgm:pt>
    <dgm:pt modelId="{6D5A1481-3093-462C-B30D-2FAE4FF62868}" type="pres">
      <dgm:prSet presAssocID="{140224EA-DAA0-43A0-A58B-8CE36F105076}" presName="node" presStyleLbl="node1" presStyleIdx="5" presStyleCnt="6" custLinFactNeighborX="-375" custLinFactNeighborY="2454">
        <dgm:presLayoutVars>
          <dgm:bulletEnabled val="1"/>
        </dgm:presLayoutVars>
      </dgm:prSet>
      <dgm:spPr/>
    </dgm:pt>
  </dgm:ptLst>
  <dgm:cxnLst>
    <dgm:cxn modelId="{A5B5D504-1E36-4001-892C-50FC92BDD155}" srcId="{BE50E0D6-F1AB-488E-A902-11CB5FAAE1BF}" destId="{3E1E4026-AD86-4B1F-A463-D561D5B2393C}" srcOrd="1" destOrd="0" parTransId="{FC8DFA4B-5E1D-444C-BBDD-FD69D88C0567}" sibTransId="{B453B437-AF16-4058-8EF2-62303E259FA6}"/>
    <dgm:cxn modelId="{BD79381E-24D3-4B42-A863-F299991EE53D}" type="presOf" srcId="{401754F2-37A4-4B69-AAC0-A5A040646507}" destId="{648D0E98-98B2-4A8C-9ECC-D45C3B6B8CDB}" srcOrd="0" destOrd="0" presId="urn:microsoft.com/office/officeart/2005/8/layout/default"/>
    <dgm:cxn modelId="{735E692D-2BE2-4D53-AB8C-1D5944868C10}" srcId="{BE50E0D6-F1AB-488E-A902-11CB5FAAE1BF}" destId="{140224EA-DAA0-43A0-A58B-8CE36F105076}" srcOrd="5" destOrd="0" parTransId="{4360C2C5-B654-4840-A891-2103309A19E1}" sibTransId="{00112C30-59FF-445A-8AEC-547326B1F914}"/>
    <dgm:cxn modelId="{E8310E46-05FC-41C2-9487-04CF304DB25B}" srcId="{BE50E0D6-F1AB-488E-A902-11CB5FAAE1BF}" destId="{401754F2-37A4-4B69-AAC0-A5A040646507}" srcOrd="0" destOrd="0" parTransId="{BEAC5393-D61F-4B2A-BC79-3C2DFBEBE113}" sibTransId="{F2F94858-47C1-4105-8F1E-CE89AD648CEF}"/>
    <dgm:cxn modelId="{9944DA4B-E758-4C4E-986C-137735993A42}" srcId="{BE50E0D6-F1AB-488E-A902-11CB5FAAE1BF}" destId="{E7A244A0-D005-4282-A825-0C52C04BA1FE}" srcOrd="3" destOrd="0" parTransId="{2DDFA27E-5057-4BEA-AEC0-69D5743DEF3D}" sibTransId="{4D0A6419-524B-4614-A4EA-605A7CEBB5C3}"/>
    <dgm:cxn modelId="{C779F575-9574-4C66-96B1-A49FF3608D9C}" type="presOf" srcId="{140224EA-DAA0-43A0-A58B-8CE36F105076}" destId="{6D5A1481-3093-462C-B30D-2FAE4FF62868}" srcOrd="0" destOrd="0" presId="urn:microsoft.com/office/officeart/2005/8/layout/default"/>
    <dgm:cxn modelId="{223DD58C-29DD-4240-AE26-807AC2C65DF9}" type="presOf" srcId="{19B843B6-E748-47A4-8CDA-3E77A51280CB}" destId="{0AC1B5D7-EB25-4B52-8217-ED4D2CB74FFC}" srcOrd="0" destOrd="0" presId="urn:microsoft.com/office/officeart/2005/8/layout/default"/>
    <dgm:cxn modelId="{1C6562A3-6605-4B45-A9AB-791EE6AD0FA3}" type="presOf" srcId="{BE50E0D6-F1AB-488E-A902-11CB5FAAE1BF}" destId="{FFB3DE33-AD73-45B6-9148-8852A9C60D4B}" srcOrd="0" destOrd="0" presId="urn:microsoft.com/office/officeart/2005/8/layout/default"/>
    <dgm:cxn modelId="{7DA3C4A8-8F8B-40D1-BCAC-9A8497BEEACE}" srcId="{BE50E0D6-F1AB-488E-A902-11CB5FAAE1BF}" destId="{19B843B6-E748-47A4-8CDA-3E77A51280CB}" srcOrd="4" destOrd="0" parTransId="{9DE3DEC9-AE2E-4067-922B-CF55E7921D36}" sibTransId="{63B012D3-0215-4B5F-98A1-6CF9287F38B3}"/>
    <dgm:cxn modelId="{D8BA7AC4-51EF-40F6-BDF9-56298C19A407}" type="presOf" srcId="{AE33913C-A0CC-4B01-943C-02D075FAF866}" destId="{F80BDA6E-E085-4B39-BF3A-E6156223ED01}" srcOrd="0" destOrd="0" presId="urn:microsoft.com/office/officeart/2005/8/layout/default"/>
    <dgm:cxn modelId="{4304FBC6-EE5F-4F2F-95F5-A9434B0723B2}" type="presOf" srcId="{E7A244A0-D005-4282-A825-0C52C04BA1FE}" destId="{4B848417-EB27-4A4C-83A0-1EF25E387963}" srcOrd="0" destOrd="0" presId="urn:microsoft.com/office/officeart/2005/8/layout/default"/>
    <dgm:cxn modelId="{B1399DC9-AC82-49D4-B734-C6A2641F559C}" type="presOf" srcId="{3E1E4026-AD86-4B1F-A463-D561D5B2393C}" destId="{71C098B4-2D48-4AC1-8D0A-F6E3F51A14D1}" srcOrd="0" destOrd="0" presId="urn:microsoft.com/office/officeart/2005/8/layout/default"/>
    <dgm:cxn modelId="{584EA7F6-B910-4ED2-94B8-CA244FE192D6}" srcId="{BE50E0D6-F1AB-488E-A902-11CB5FAAE1BF}" destId="{AE33913C-A0CC-4B01-943C-02D075FAF866}" srcOrd="2" destOrd="0" parTransId="{D847B118-B40E-4A32-A66E-1D0B2571BB4B}" sibTransId="{AA5DE943-0A88-4B66-8E1E-B51C0CEFC87D}"/>
    <dgm:cxn modelId="{7AEFFE2D-0853-42DA-8598-BD39639E7CB7}" type="presParOf" srcId="{FFB3DE33-AD73-45B6-9148-8852A9C60D4B}" destId="{648D0E98-98B2-4A8C-9ECC-D45C3B6B8CDB}" srcOrd="0" destOrd="0" presId="urn:microsoft.com/office/officeart/2005/8/layout/default"/>
    <dgm:cxn modelId="{81CF87EA-0CEF-4408-BF89-4237684CE7D1}" type="presParOf" srcId="{FFB3DE33-AD73-45B6-9148-8852A9C60D4B}" destId="{03ECB959-FFD8-40C7-83AB-536A7FEFCF48}" srcOrd="1" destOrd="0" presId="urn:microsoft.com/office/officeart/2005/8/layout/default"/>
    <dgm:cxn modelId="{D69E4DCC-F88F-448C-AC3B-01B5AAA4CAB3}" type="presParOf" srcId="{FFB3DE33-AD73-45B6-9148-8852A9C60D4B}" destId="{71C098B4-2D48-4AC1-8D0A-F6E3F51A14D1}" srcOrd="2" destOrd="0" presId="urn:microsoft.com/office/officeart/2005/8/layout/default"/>
    <dgm:cxn modelId="{E843C41D-ABAA-4075-A6A2-644B5924C43F}" type="presParOf" srcId="{FFB3DE33-AD73-45B6-9148-8852A9C60D4B}" destId="{C764E229-7E05-4A90-B733-E9AC1C8A912F}" srcOrd="3" destOrd="0" presId="urn:microsoft.com/office/officeart/2005/8/layout/default"/>
    <dgm:cxn modelId="{78E79148-CFF4-4D0B-9D86-9DA0F3E2C805}" type="presParOf" srcId="{FFB3DE33-AD73-45B6-9148-8852A9C60D4B}" destId="{F80BDA6E-E085-4B39-BF3A-E6156223ED01}" srcOrd="4" destOrd="0" presId="urn:microsoft.com/office/officeart/2005/8/layout/default"/>
    <dgm:cxn modelId="{81A98731-1798-415E-BA2E-CB7A83856EFF}" type="presParOf" srcId="{FFB3DE33-AD73-45B6-9148-8852A9C60D4B}" destId="{A354B26D-6F9D-41EB-BE76-280A41740EEA}" srcOrd="5" destOrd="0" presId="urn:microsoft.com/office/officeart/2005/8/layout/default"/>
    <dgm:cxn modelId="{CFA6E503-71F5-47AD-A291-D4A22B31C969}" type="presParOf" srcId="{FFB3DE33-AD73-45B6-9148-8852A9C60D4B}" destId="{4B848417-EB27-4A4C-83A0-1EF25E387963}" srcOrd="6" destOrd="0" presId="urn:microsoft.com/office/officeart/2005/8/layout/default"/>
    <dgm:cxn modelId="{BDD8D582-5349-4D26-9CC3-0F0D99C6A581}" type="presParOf" srcId="{FFB3DE33-AD73-45B6-9148-8852A9C60D4B}" destId="{EB846452-9FC2-4B05-B7FC-73940C1826B5}" srcOrd="7" destOrd="0" presId="urn:microsoft.com/office/officeart/2005/8/layout/default"/>
    <dgm:cxn modelId="{77273058-4509-45AF-A5FF-F1BB1234B244}" type="presParOf" srcId="{FFB3DE33-AD73-45B6-9148-8852A9C60D4B}" destId="{0AC1B5D7-EB25-4B52-8217-ED4D2CB74FFC}" srcOrd="8" destOrd="0" presId="urn:microsoft.com/office/officeart/2005/8/layout/default"/>
    <dgm:cxn modelId="{DC68A687-9A64-4B93-A6C0-0B43E0C5F9B9}" type="presParOf" srcId="{FFB3DE33-AD73-45B6-9148-8852A9C60D4B}" destId="{A843A52C-065B-433B-8E77-75482C187E49}" srcOrd="9" destOrd="0" presId="urn:microsoft.com/office/officeart/2005/8/layout/default"/>
    <dgm:cxn modelId="{E66F059F-8BD2-499F-8440-202389F7C03E}" type="presParOf" srcId="{FFB3DE33-AD73-45B6-9148-8852A9C60D4B}" destId="{6D5A1481-3093-462C-B30D-2FAE4FF62868}"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E822E4-4BC9-4A63-907F-B937CE994737}" type="doc">
      <dgm:prSet loTypeId="urn:microsoft.com/office/officeart/2005/8/layout/default" loCatId="list" qsTypeId="urn:microsoft.com/office/officeart/2005/8/quickstyle/3d1" qsCatId="3D" csTypeId="urn:microsoft.com/office/officeart/2005/8/colors/colorful5" csCatId="colorful" phldr="1"/>
      <dgm:spPr/>
      <dgm:t>
        <a:bodyPr/>
        <a:lstStyle/>
        <a:p>
          <a:endParaRPr lang="en-US"/>
        </a:p>
      </dgm:t>
    </dgm:pt>
    <dgm:pt modelId="{0B8D428C-B26C-4C59-813D-B18E545C2E51}">
      <dgm:prSet phldrT="[Text]" custT="1"/>
      <dgm:spPr/>
      <dgm:t>
        <a:bodyPr/>
        <a:lstStyle/>
        <a:p>
          <a:r>
            <a:rPr lang="en-US" sz="2400" dirty="0">
              <a:solidFill>
                <a:schemeClr val="tx1"/>
              </a:solidFill>
            </a:rPr>
            <a:t>LC’s issued to related party </a:t>
          </a:r>
        </a:p>
      </dgm:t>
    </dgm:pt>
    <dgm:pt modelId="{7FF2FCA4-1E2C-4AA7-94BA-65B7F02C1EC6}" type="parTrans" cxnId="{100EE345-5FF2-4B56-8011-4144F35759B8}">
      <dgm:prSet/>
      <dgm:spPr/>
      <dgm:t>
        <a:bodyPr/>
        <a:lstStyle/>
        <a:p>
          <a:endParaRPr lang="en-US"/>
        </a:p>
      </dgm:t>
    </dgm:pt>
    <dgm:pt modelId="{598BBAB6-E992-4470-BDB7-55962045CC1B}" type="sibTrans" cxnId="{100EE345-5FF2-4B56-8011-4144F35759B8}">
      <dgm:prSet/>
      <dgm:spPr/>
      <dgm:t>
        <a:bodyPr/>
        <a:lstStyle/>
        <a:p>
          <a:endParaRPr lang="en-US"/>
        </a:p>
      </dgm:t>
    </dgm:pt>
    <dgm:pt modelId="{0D46FAC3-A3C9-45C4-8B39-E080C54AF071}">
      <dgm:prSet phldrT="[Text]" custT="1"/>
      <dgm:spPr/>
      <dgm:t>
        <a:bodyPr/>
        <a:lstStyle/>
        <a:p>
          <a:r>
            <a:rPr lang="hi-IN" sz="2400" dirty="0">
              <a:solidFill>
                <a:schemeClr val="tx1"/>
              </a:solidFill>
            </a:rPr>
            <a:t>ऋण खातों में भारी नकद निकासी</a:t>
          </a:r>
          <a:endParaRPr lang="en-US" sz="2400" dirty="0">
            <a:solidFill>
              <a:schemeClr val="tx1"/>
            </a:solidFill>
          </a:endParaRPr>
        </a:p>
      </dgm:t>
    </dgm:pt>
    <dgm:pt modelId="{DA81AF13-083E-4828-AA7E-753D2433FCC5}" type="parTrans" cxnId="{56A5EBA6-AD90-4CA8-923F-EC60EE158048}">
      <dgm:prSet/>
      <dgm:spPr/>
      <dgm:t>
        <a:bodyPr/>
        <a:lstStyle/>
        <a:p>
          <a:endParaRPr lang="en-US"/>
        </a:p>
      </dgm:t>
    </dgm:pt>
    <dgm:pt modelId="{08C0B1B8-9BB2-406F-9667-B62866387350}" type="sibTrans" cxnId="{56A5EBA6-AD90-4CA8-923F-EC60EE158048}">
      <dgm:prSet/>
      <dgm:spPr/>
      <dgm:t>
        <a:bodyPr/>
        <a:lstStyle/>
        <a:p>
          <a:endParaRPr lang="en-US"/>
        </a:p>
      </dgm:t>
    </dgm:pt>
    <dgm:pt modelId="{C97C682A-EE5E-4E4D-A5EB-F7DEC953B67E}">
      <dgm:prSet phldrT="[Text]" custT="1"/>
      <dgm:spPr/>
      <dgm:t>
        <a:bodyPr/>
        <a:lstStyle/>
        <a:p>
          <a:r>
            <a:rPr lang="en-US" sz="2400" dirty="0">
              <a:solidFill>
                <a:schemeClr val="tx1"/>
              </a:solidFill>
            </a:rPr>
            <a:t>Non-submission of original bills</a:t>
          </a:r>
        </a:p>
      </dgm:t>
    </dgm:pt>
    <dgm:pt modelId="{D7832498-9FD0-4D0D-A6B6-EBBF3DF6E04A}" type="parTrans" cxnId="{A229A98B-4F6B-4326-94F2-0672A6A16F92}">
      <dgm:prSet/>
      <dgm:spPr/>
      <dgm:t>
        <a:bodyPr/>
        <a:lstStyle/>
        <a:p>
          <a:endParaRPr lang="en-US"/>
        </a:p>
      </dgm:t>
    </dgm:pt>
    <dgm:pt modelId="{1AA004A1-C3CA-4C55-9AD8-9E0C33FF2A35}" type="sibTrans" cxnId="{A229A98B-4F6B-4326-94F2-0672A6A16F92}">
      <dgm:prSet/>
      <dgm:spPr/>
      <dgm:t>
        <a:bodyPr/>
        <a:lstStyle/>
        <a:p>
          <a:endParaRPr lang="en-US"/>
        </a:p>
      </dgm:t>
    </dgm:pt>
    <dgm:pt modelId="{912E1492-294D-44DD-8F6C-3D478F3A7042}">
      <dgm:prSet phldrT="[Text]" custT="1"/>
      <dgm:spPr/>
      <dgm:t>
        <a:bodyPr/>
        <a:lstStyle/>
        <a:p>
          <a:r>
            <a:rPr lang="hi-IN" sz="2400" dirty="0">
              <a:solidFill>
                <a:schemeClr val="tx1"/>
              </a:solidFill>
            </a:rPr>
            <a:t>वार्षिक रिपोर्ट में भौतिक विसंगतियां</a:t>
          </a:r>
          <a:endParaRPr lang="en-US" sz="2400" dirty="0">
            <a:solidFill>
              <a:schemeClr val="tx1"/>
            </a:solidFill>
          </a:endParaRPr>
        </a:p>
      </dgm:t>
    </dgm:pt>
    <dgm:pt modelId="{854932D5-EC5A-4F6E-A3E1-10A59CC224A3}" type="parTrans" cxnId="{B655F07C-23A7-415D-956C-21274FCAE4E0}">
      <dgm:prSet/>
      <dgm:spPr/>
      <dgm:t>
        <a:bodyPr/>
        <a:lstStyle/>
        <a:p>
          <a:endParaRPr lang="en-US"/>
        </a:p>
      </dgm:t>
    </dgm:pt>
    <dgm:pt modelId="{D188C8D0-CD4C-4BFD-B48B-FFD9E0DA9DA4}" type="sibTrans" cxnId="{B655F07C-23A7-415D-956C-21274FCAE4E0}">
      <dgm:prSet/>
      <dgm:spPr/>
      <dgm:t>
        <a:bodyPr/>
        <a:lstStyle/>
        <a:p>
          <a:endParaRPr lang="en-US"/>
        </a:p>
      </dgm:t>
    </dgm:pt>
    <dgm:pt modelId="{BBAAF243-DF0F-4A3A-8C75-1A7EA1DE7348}">
      <dgm:prSet phldrT="[Text]" custT="1"/>
      <dgm:spPr/>
      <dgm:t>
        <a:bodyPr/>
        <a:lstStyle/>
        <a:p>
          <a:r>
            <a:rPr lang="en-US" sz="2400" dirty="0">
              <a:solidFill>
                <a:schemeClr val="tx1"/>
              </a:solidFill>
            </a:rPr>
            <a:t>Frequent ad hoc sanctions</a:t>
          </a:r>
        </a:p>
      </dgm:t>
    </dgm:pt>
    <dgm:pt modelId="{B0AAF5D9-0923-4144-82FF-E66CCE29D55A}" type="parTrans" cxnId="{5BA6E42D-C324-4761-A601-A88E6C8AE93C}">
      <dgm:prSet/>
      <dgm:spPr/>
      <dgm:t>
        <a:bodyPr/>
        <a:lstStyle/>
        <a:p>
          <a:endParaRPr lang="en-US"/>
        </a:p>
      </dgm:t>
    </dgm:pt>
    <dgm:pt modelId="{20021483-C170-4740-8415-02DEA151673F}" type="sibTrans" cxnId="{5BA6E42D-C324-4761-A601-A88E6C8AE93C}">
      <dgm:prSet/>
      <dgm:spPr/>
      <dgm:t>
        <a:bodyPr/>
        <a:lstStyle/>
        <a:p>
          <a:endParaRPr lang="en-US"/>
        </a:p>
      </dgm:t>
    </dgm:pt>
    <dgm:pt modelId="{EC51001D-CABC-4E62-ADCB-F53460EA4480}" type="pres">
      <dgm:prSet presAssocID="{E7E822E4-4BC9-4A63-907F-B937CE994737}" presName="diagram" presStyleCnt="0">
        <dgm:presLayoutVars>
          <dgm:dir/>
          <dgm:resizeHandles val="exact"/>
        </dgm:presLayoutVars>
      </dgm:prSet>
      <dgm:spPr/>
    </dgm:pt>
    <dgm:pt modelId="{25E5EC70-FA2B-4206-BFB4-A9C04FF61A64}" type="pres">
      <dgm:prSet presAssocID="{0B8D428C-B26C-4C59-813D-B18E545C2E51}" presName="node" presStyleLbl="node1" presStyleIdx="0" presStyleCnt="5">
        <dgm:presLayoutVars>
          <dgm:bulletEnabled val="1"/>
        </dgm:presLayoutVars>
      </dgm:prSet>
      <dgm:spPr/>
    </dgm:pt>
    <dgm:pt modelId="{4D9F6507-393A-4454-AE98-0D26842146BF}" type="pres">
      <dgm:prSet presAssocID="{598BBAB6-E992-4470-BDB7-55962045CC1B}" presName="sibTrans" presStyleCnt="0"/>
      <dgm:spPr/>
    </dgm:pt>
    <dgm:pt modelId="{6BBB53A3-5455-4FDD-A226-647ADA60B3A8}" type="pres">
      <dgm:prSet presAssocID="{0D46FAC3-A3C9-45C4-8B39-E080C54AF071}" presName="node" presStyleLbl="node1" presStyleIdx="1" presStyleCnt="5">
        <dgm:presLayoutVars>
          <dgm:bulletEnabled val="1"/>
        </dgm:presLayoutVars>
      </dgm:prSet>
      <dgm:spPr/>
    </dgm:pt>
    <dgm:pt modelId="{A0FC62AD-501F-4FDF-AFD7-AB188595D23D}" type="pres">
      <dgm:prSet presAssocID="{08C0B1B8-9BB2-406F-9667-B62866387350}" presName="sibTrans" presStyleCnt="0"/>
      <dgm:spPr/>
    </dgm:pt>
    <dgm:pt modelId="{A9C4BC9F-6510-40A2-A894-A037B9CA8825}" type="pres">
      <dgm:prSet presAssocID="{C97C682A-EE5E-4E4D-A5EB-F7DEC953B67E}" presName="node" presStyleLbl="node1" presStyleIdx="2" presStyleCnt="5">
        <dgm:presLayoutVars>
          <dgm:bulletEnabled val="1"/>
        </dgm:presLayoutVars>
      </dgm:prSet>
      <dgm:spPr/>
    </dgm:pt>
    <dgm:pt modelId="{14A09BD0-0F7E-4948-8562-F805C714CE89}" type="pres">
      <dgm:prSet presAssocID="{1AA004A1-C3CA-4C55-9AD8-9E0C33FF2A35}" presName="sibTrans" presStyleCnt="0"/>
      <dgm:spPr/>
    </dgm:pt>
    <dgm:pt modelId="{47515F8C-848B-4F96-836C-0037A64447E6}" type="pres">
      <dgm:prSet presAssocID="{912E1492-294D-44DD-8F6C-3D478F3A7042}" presName="node" presStyleLbl="node1" presStyleIdx="3" presStyleCnt="5">
        <dgm:presLayoutVars>
          <dgm:bulletEnabled val="1"/>
        </dgm:presLayoutVars>
      </dgm:prSet>
      <dgm:spPr/>
    </dgm:pt>
    <dgm:pt modelId="{05FB0FEC-E425-43E5-8220-B6E14184A6BB}" type="pres">
      <dgm:prSet presAssocID="{D188C8D0-CD4C-4BFD-B48B-FFD9E0DA9DA4}" presName="sibTrans" presStyleCnt="0"/>
      <dgm:spPr/>
    </dgm:pt>
    <dgm:pt modelId="{DE6F292C-8781-405A-99E9-2015E31B4914}" type="pres">
      <dgm:prSet presAssocID="{BBAAF243-DF0F-4A3A-8C75-1A7EA1DE7348}" presName="node" presStyleLbl="node1" presStyleIdx="4" presStyleCnt="5">
        <dgm:presLayoutVars>
          <dgm:bulletEnabled val="1"/>
        </dgm:presLayoutVars>
      </dgm:prSet>
      <dgm:spPr/>
    </dgm:pt>
  </dgm:ptLst>
  <dgm:cxnLst>
    <dgm:cxn modelId="{5BA6E42D-C324-4761-A601-A88E6C8AE93C}" srcId="{E7E822E4-4BC9-4A63-907F-B937CE994737}" destId="{BBAAF243-DF0F-4A3A-8C75-1A7EA1DE7348}" srcOrd="4" destOrd="0" parTransId="{B0AAF5D9-0923-4144-82FF-E66CCE29D55A}" sibTransId="{20021483-C170-4740-8415-02DEA151673F}"/>
    <dgm:cxn modelId="{100EE345-5FF2-4B56-8011-4144F35759B8}" srcId="{E7E822E4-4BC9-4A63-907F-B937CE994737}" destId="{0B8D428C-B26C-4C59-813D-B18E545C2E51}" srcOrd="0" destOrd="0" parTransId="{7FF2FCA4-1E2C-4AA7-94BA-65B7F02C1EC6}" sibTransId="{598BBAB6-E992-4470-BDB7-55962045CC1B}"/>
    <dgm:cxn modelId="{B655F07C-23A7-415D-956C-21274FCAE4E0}" srcId="{E7E822E4-4BC9-4A63-907F-B937CE994737}" destId="{912E1492-294D-44DD-8F6C-3D478F3A7042}" srcOrd="3" destOrd="0" parTransId="{854932D5-EC5A-4F6E-A3E1-10A59CC224A3}" sibTransId="{D188C8D0-CD4C-4BFD-B48B-FFD9E0DA9DA4}"/>
    <dgm:cxn modelId="{A229A98B-4F6B-4326-94F2-0672A6A16F92}" srcId="{E7E822E4-4BC9-4A63-907F-B937CE994737}" destId="{C97C682A-EE5E-4E4D-A5EB-F7DEC953B67E}" srcOrd="2" destOrd="0" parTransId="{D7832498-9FD0-4D0D-A6B6-EBBF3DF6E04A}" sibTransId="{1AA004A1-C3CA-4C55-9AD8-9E0C33FF2A35}"/>
    <dgm:cxn modelId="{C4239490-3182-43BD-9973-02613E3CC346}" type="presOf" srcId="{E7E822E4-4BC9-4A63-907F-B937CE994737}" destId="{EC51001D-CABC-4E62-ADCB-F53460EA4480}" srcOrd="0" destOrd="0" presId="urn:microsoft.com/office/officeart/2005/8/layout/default"/>
    <dgm:cxn modelId="{737CCFA4-A5FC-424A-8133-EF6B319974AB}" type="presOf" srcId="{0D46FAC3-A3C9-45C4-8B39-E080C54AF071}" destId="{6BBB53A3-5455-4FDD-A226-647ADA60B3A8}" srcOrd="0" destOrd="0" presId="urn:microsoft.com/office/officeart/2005/8/layout/default"/>
    <dgm:cxn modelId="{56A5EBA6-AD90-4CA8-923F-EC60EE158048}" srcId="{E7E822E4-4BC9-4A63-907F-B937CE994737}" destId="{0D46FAC3-A3C9-45C4-8B39-E080C54AF071}" srcOrd="1" destOrd="0" parTransId="{DA81AF13-083E-4828-AA7E-753D2433FCC5}" sibTransId="{08C0B1B8-9BB2-406F-9667-B62866387350}"/>
    <dgm:cxn modelId="{6C6518B3-1B1E-408F-830A-A3D56C323C63}" type="presOf" srcId="{912E1492-294D-44DD-8F6C-3D478F3A7042}" destId="{47515F8C-848B-4F96-836C-0037A64447E6}" srcOrd="0" destOrd="0" presId="urn:microsoft.com/office/officeart/2005/8/layout/default"/>
    <dgm:cxn modelId="{FA025FC4-D55A-424E-AB08-26B9768B1B39}" type="presOf" srcId="{0B8D428C-B26C-4C59-813D-B18E545C2E51}" destId="{25E5EC70-FA2B-4206-BFB4-A9C04FF61A64}" srcOrd="0" destOrd="0" presId="urn:microsoft.com/office/officeart/2005/8/layout/default"/>
    <dgm:cxn modelId="{34BA69D7-2BA1-4402-B83C-A799A6577073}" type="presOf" srcId="{C97C682A-EE5E-4E4D-A5EB-F7DEC953B67E}" destId="{A9C4BC9F-6510-40A2-A894-A037B9CA8825}" srcOrd="0" destOrd="0" presId="urn:microsoft.com/office/officeart/2005/8/layout/default"/>
    <dgm:cxn modelId="{B7A367FB-649F-4B77-B6DB-B63156329B4C}" type="presOf" srcId="{BBAAF243-DF0F-4A3A-8C75-1A7EA1DE7348}" destId="{DE6F292C-8781-405A-99E9-2015E31B4914}" srcOrd="0" destOrd="0" presId="urn:microsoft.com/office/officeart/2005/8/layout/default"/>
    <dgm:cxn modelId="{6D387622-316F-44C0-B080-FDA63D7C15C4}" type="presParOf" srcId="{EC51001D-CABC-4E62-ADCB-F53460EA4480}" destId="{25E5EC70-FA2B-4206-BFB4-A9C04FF61A64}" srcOrd="0" destOrd="0" presId="urn:microsoft.com/office/officeart/2005/8/layout/default"/>
    <dgm:cxn modelId="{E40F638B-E856-468A-B52B-4B90301DE960}" type="presParOf" srcId="{EC51001D-CABC-4E62-ADCB-F53460EA4480}" destId="{4D9F6507-393A-4454-AE98-0D26842146BF}" srcOrd="1" destOrd="0" presId="urn:microsoft.com/office/officeart/2005/8/layout/default"/>
    <dgm:cxn modelId="{9B9105F2-1455-49F4-81D0-DD3E73D775E6}" type="presParOf" srcId="{EC51001D-CABC-4E62-ADCB-F53460EA4480}" destId="{6BBB53A3-5455-4FDD-A226-647ADA60B3A8}" srcOrd="2" destOrd="0" presId="urn:microsoft.com/office/officeart/2005/8/layout/default"/>
    <dgm:cxn modelId="{F70CE63D-9432-4AAF-9BA2-8195435E99CC}" type="presParOf" srcId="{EC51001D-CABC-4E62-ADCB-F53460EA4480}" destId="{A0FC62AD-501F-4FDF-AFD7-AB188595D23D}" srcOrd="3" destOrd="0" presId="urn:microsoft.com/office/officeart/2005/8/layout/default"/>
    <dgm:cxn modelId="{7CC76A73-CA05-41ED-8B91-0CFA831B7940}" type="presParOf" srcId="{EC51001D-CABC-4E62-ADCB-F53460EA4480}" destId="{A9C4BC9F-6510-40A2-A894-A037B9CA8825}" srcOrd="4" destOrd="0" presId="urn:microsoft.com/office/officeart/2005/8/layout/default"/>
    <dgm:cxn modelId="{8E650C4F-B36A-45C4-AF90-69A1444B1BA2}" type="presParOf" srcId="{EC51001D-CABC-4E62-ADCB-F53460EA4480}" destId="{14A09BD0-0F7E-4948-8562-F805C714CE89}" srcOrd="5" destOrd="0" presId="urn:microsoft.com/office/officeart/2005/8/layout/default"/>
    <dgm:cxn modelId="{6294AE10-0904-4B88-BDD4-E3AE1EC8CF41}" type="presParOf" srcId="{EC51001D-CABC-4E62-ADCB-F53460EA4480}" destId="{47515F8C-848B-4F96-836C-0037A64447E6}" srcOrd="6" destOrd="0" presId="urn:microsoft.com/office/officeart/2005/8/layout/default"/>
    <dgm:cxn modelId="{63A52A91-AA18-48F1-A3B1-0440A412EAB1}" type="presParOf" srcId="{EC51001D-CABC-4E62-ADCB-F53460EA4480}" destId="{05FB0FEC-E425-43E5-8220-B6E14184A6BB}" srcOrd="7" destOrd="0" presId="urn:microsoft.com/office/officeart/2005/8/layout/default"/>
    <dgm:cxn modelId="{769E68B6-5843-42AA-BDD5-555DBBD1782E}" type="presParOf" srcId="{EC51001D-CABC-4E62-ADCB-F53460EA4480}" destId="{DE6F292C-8781-405A-99E9-2015E31B4914}"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5ABFE5-B9B3-4B12-BD01-29360FD4F11F}" type="doc">
      <dgm:prSet loTypeId="urn:microsoft.com/office/officeart/2005/8/layout/hList6" loCatId="list" qsTypeId="urn:microsoft.com/office/officeart/2005/8/quickstyle/3d1" qsCatId="3D" csTypeId="urn:microsoft.com/office/officeart/2005/8/colors/colorful2" csCatId="colorful" phldr="1"/>
      <dgm:spPr/>
      <dgm:t>
        <a:bodyPr/>
        <a:lstStyle/>
        <a:p>
          <a:endParaRPr lang="en-US"/>
        </a:p>
      </dgm:t>
    </dgm:pt>
    <dgm:pt modelId="{9D20BA7E-6EBB-4A5A-8B0A-D6091D00E8F6}">
      <dgm:prSet phldrT="[Text]"/>
      <dgm:spPr/>
      <dgm:t>
        <a:bodyPr/>
        <a:lstStyle/>
        <a:p>
          <a:r>
            <a:rPr lang="en-US" dirty="0"/>
            <a:t>SGRS Bank </a:t>
          </a:r>
        </a:p>
      </dgm:t>
    </dgm:pt>
    <dgm:pt modelId="{941197D1-B675-47C2-A882-FA0C6760926A}" type="parTrans" cxnId="{A996AE09-262D-4D6E-B26B-975D9E363878}">
      <dgm:prSet/>
      <dgm:spPr/>
      <dgm:t>
        <a:bodyPr/>
        <a:lstStyle/>
        <a:p>
          <a:endParaRPr lang="en-US"/>
        </a:p>
      </dgm:t>
    </dgm:pt>
    <dgm:pt modelId="{753C70A7-8A7F-4E57-AC7A-669DFC70D342}" type="sibTrans" cxnId="{A996AE09-262D-4D6E-B26B-975D9E363878}">
      <dgm:prSet/>
      <dgm:spPr/>
      <dgm:t>
        <a:bodyPr/>
        <a:lstStyle/>
        <a:p>
          <a:endParaRPr lang="en-US"/>
        </a:p>
      </dgm:t>
    </dgm:pt>
    <dgm:pt modelId="{D254634A-0E0A-4DBA-AC1F-B5B232F73A41}">
      <dgm:prSet phldrT="[Text]"/>
      <dgm:spPr/>
      <dgm:t>
        <a:bodyPr/>
        <a:lstStyle/>
        <a:p>
          <a:r>
            <a:rPr lang="en-US" dirty="0"/>
            <a:t>Accounts not classified as NPA</a:t>
          </a:r>
        </a:p>
      </dgm:t>
    </dgm:pt>
    <dgm:pt modelId="{04131F4D-69B0-48A1-BEE8-EDEC1591B3E4}" type="parTrans" cxnId="{E45CE200-B67D-4BB0-B862-10F6CAF34AEC}">
      <dgm:prSet/>
      <dgm:spPr/>
      <dgm:t>
        <a:bodyPr/>
        <a:lstStyle/>
        <a:p>
          <a:endParaRPr lang="en-US"/>
        </a:p>
      </dgm:t>
    </dgm:pt>
    <dgm:pt modelId="{AFEC9D2A-5128-448B-ABD0-12BED89D46C7}" type="sibTrans" cxnId="{E45CE200-B67D-4BB0-B862-10F6CAF34AEC}">
      <dgm:prSet/>
      <dgm:spPr/>
      <dgm:t>
        <a:bodyPr/>
        <a:lstStyle/>
        <a:p>
          <a:endParaRPr lang="en-US"/>
        </a:p>
      </dgm:t>
    </dgm:pt>
    <dgm:pt modelId="{0C08668F-C813-4397-AE8E-213609F7E3BE}">
      <dgm:prSet phldrT="[Text]"/>
      <dgm:spPr/>
      <dgm:t>
        <a:bodyPr/>
        <a:lstStyle/>
        <a:p>
          <a:r>
            <a:rPr lang="en-US" dirty="0"/>
            <a:t>MSB</a:t>
          </a:r>
        </a:p>
      </dgm:t>
    </dgm:pt>
    <dgm:pt modelId="{971501B0-CBF6-4572-A530-A65FC0B806C0}" type="parTrans" cxnId="{1459C58A-CDA5-4D2E-896E-CF2395347EB5}">
      <dgm:prSet/>
      <dgm:spPr/>
      <dgm:t>
        <a:bodyPr/>
        <a:lstStyle/>
        <a:p>
          <a:endParaRPr lang="en-US"/>
        </a:p>
      </dgm:t>
    </dgm:pt>
    <dgm:pt modelId="{A00A107C-B751-4B4A-8A60-146351535268}" type="sibTrans" cxnId="{1459C58A-CDA5-4D2E-896E-CF2395347EB5}">
      <dgm:prSet/>
      <dgm:spPr/>
      <dgm:t>
        <a:bodyPr/>
        <a:lstStyle/>
        <a:p>
          <a:endParaRPr lang="en-US"/>
        </a:p>
      </dgm:t>
    </dgm:pt>
    <dgm:pt modelId="{98720B00-5E7D-45AE-9E8C-3027DD0CDF9C}">
      <dgm:prSet phldrT="[Text]"/>
      <dgm:spPr/>
      <dgm:t>
        <a:bodyPr/>
        <a:lstStyle/>
        <a:p>
          <a:r>
            <a:rPr lang="en-US" dirty="0"/>
            <a:t>Manipulation of Books</a:t>
          </a:r>
        </a:p>
      </dgm:t>
    </dgm:pt>
    <dgm:pt modelId="{8BA0D46C-AC66-43BB-8BAA-569BFEC98BBB}" type="parTrans" cxnId="{6E5BD85C-B26C-43AE-BED5-A6B9DC2A4A05}">
      <dgm:prSet/>
      <dgm:spPr/>
      <dgm:t>
        <a:bodyPr/>
        <a:lstStyle/>
        <a:p>
          <a:endParaRPr lang="en-US"/>
        </a:p>
      </dgm:t>
    </dgm:pt>
    <dgm:pt modelId="{7C12AD75-D049-4EC2-8964-6575DA912748}" type="sibTrans" cxnId="{6E5BD85C-B26C-43AE-BED5-A6B9DC2A4A05}">
      <dgm:prSet/>
      <dgm:spPr/>
      <dgm:t>
        <a:bodyPr/>
        <a:lstStyle/>
        <a:p>
          <a:endParaRPr lang="en-US"/>
        </a:p>
      </dgm:t>
    </dgm:pt>
    <dgm:pt modelId="{0EC20F6C-5179-4F36-9A90-F600D53ABAF6}">
      <dgm:prSet phldrT="[Text]"/>
      <dgm:spPr/>
      <dgm:t>
        <a:bodyPr/>
        <a:lstStyle/>
        <a:p>
          <a:r>
            <a:rPr lang="en-US" dirty="0"/>
            <a:t>Favoring defaulting borrowers by not asking for sufficient security</a:t>
          </a:r>
        </a:p>
      </dgm:t>
    </dgm:pt>
    <dgm:pt modelId="{D38EF0FC-7709-403A-84D4-BB896BC8B530}" type="parTrans" cxnId="{EED0C38D-FCF1-419E-95BC-B93DF92586CE}">
      <dgm:prSet/>
      <dgm:spPr/>
      <dgm:t>
        <a:bodyPr/>
        <a:lstStyle/>
        <a:p>
          <a:endParaRPr lang="en-US"/>
        </a:p>
      </dgm:t>
    </dgm:pt>
    <dgm:pt modelId="{C7B51E4E-8880-4CC5-AAFC-F1571A6AB9DA}" type="sibTrans" cxnId="{EED0C38D-FCF1-419E-95BC-B93DF92586CE}">
      <dgm:prSet/>
      <dgm:spPr/>
      <dgm:t>
        <a:bodyPr/>
        <a:lstStyle/>
        <a:p>
          <a:endParaRPr lang="en-US"/>
        </a:p>
      </dgm:t>
    </dgm:pt>
    <dgm:pt modelId="{AA99BB1D-FF37-4CB1-917D-25C99569EA5E}">
      <dgm:prSet phldrT="[Text]"/>
      <dgm:spPr/>
      <dgm:t>
        <a:bodyPr/>
        <a:lstStyle/>
        <a:p>
          <a:r>
            <a:rPr lang="en-US" dirty="0"/>
            <a:t>Loans granted on the basis of forged documents</a:t>
          </a:r>
        </a:p>
      </dgm:t>
    </dgm:pt>
    <dgm:pt modelId="{28236FE2-2F8F-4861-9785-395B05AC08A5}" type="parTrans" cxnId="{CA090275-67F6-40B4-A1B8-32C9F8E34BDD}">
      <dgm:prSet/>
      <dgm:spPr/>
      <dgm:t>
        <a:bodyPr/>
        <a:lstStyle/>
        <a:p>
          <a:endParaRPr lang="en-US"/>
        </a:p>
      </dgm:t>
    </dgm:pt>
    <dgm:pt modelId="{4331636B-3BE4-4D08-9565-E096FA187856}" type="sibTrans" cxnId="{CA090275-67F6-40B4-A1B8-32C9F8E34BDD}">
      <dgm:prSet/>
      <dgm:spPr/>
      <dgm:t>
        <a:bodyPr/>
        <a:lstStyle/>
        <a:p>
          <a:endParaRPr lang="en-US"/>
        </a:p>
      </dgm:t>
    </dgm:pt>
    <dgm:pt modelId="{6B41D094-A06A-4521-B150-0FF33BDC1570}">
      <dgm:prSet phldrT="[Text]"/>
      <dgm:spPr/>
      <dgm:t>
        <a:bodyPr/>
        <a:lstStyle/>
        <a:p>
          <a:r>
            <a:rPr lang="en-US" dirty="0" err="1"/>
            <a:t>Evergreening</a:t>
          </a:r>
          <a:r>
            <a:rPr lang="en-US" dirty="0"/>
            <a:t> of Over due loan accounts to show artificially low NPAs</a:t>
          </a:r>
        </a:p>
      </dgm:t>
    </dgm:pt>
    <dgm:pt modelId="{EFB0447C-20D9-4CB8-88E2-7F517514CC19}" type="parTrans" cxnId="{FD6D4DDF-7E47-4D5B-9074-05C600C4A6DA}">
      <dgm:prSet/>
      <dgm:spPr/>
      <dgm:t>
        <a:bodyPr/>
        <a:lstStyle/>
        <a:p>
          <a:endParaRPr lang="en-US"/>
        </a:p>
      </dgm:t>
    </dgm:pt>
    <dgm:pt modelId="{CF769E64-4948-434F-B9A2-836F7484BF65}" type="sibTrans" cxnId="{FD6D4DDF-7E47-4D5B-9074-05C600C4A6DA}">
      <dgm:prSet/>
      <dgm:spPr/>
      <dgm:t>
        <a:bodyPr/>
        <a:lstStyle/>
        <a:p>
          <a:endParaRPr lang="en-US"/>
        </a:p>
      </dgm:t>
    </dgm:pt>
    <dgm:pt modelId="{850E6B95-B0EA-4F40-B0AA-8A9C73C26111}">
      <dgm:prSet phldrT="[Text]"/>
      <dgm:spPr/>
      <dgm:t>
        <a:bodyPr/>
        <a:lstStyle/>
        <a:p>
          <a:endParaRPr lang="en-US" dirty="0"/>
        </a:p>
      </dgm:t>
    </dgm:pt>
    <dgm:pt modelId="{3043FF5F-A479-42B2-ACC9-D015C3ACFEBB}" type="parTrans" cxnId="{1521B9A1-C375-4EF3-ACCB-9B97ED63FA40}">
      <dgm:prSet/>
      <dgm:spPr/>
      <dgm:t>
        <a:bodyPr/>
        <a:lstStyle/>
        <a:p>
          <a:endParaRPr lang="en-US"/>
        </a:p>
      </dgm:t>
    </dgm:pt>
    <dgm:pt modelId="{C59B2671-D006-43C7-81DD-868887F4BD91}" type="sibTrans" cxnId="{1521B9A1-C375-4EF3-ACCB-9B97ED63FA40}">
      <dgm:prSet/>
      <dgm:spPr/>
      <dgm:t>
        <a:bodyPr/>
        <a:lstStyle/>
        <a:p>
          <a:endParaRPr lang="en-US"/>
        </a:p>
      </dgm:t>
    </dgm:pt>
    <dgm:pt modelId="{827B91B5-7332-4A21-9308-74C3A3D10157}">
      <dgm:prSet phldrT="[Text]"/>
      <dgm:spPr/>
      <dgm:t>
        <a:bodyPr/>
        <a:lstStyle/>
        <a:p>
          <a:r>
            <a:rPr lang="en-US" dirty="0"/>
            <a:t>Manipulation of books by the Bank Management</a:t>
          </a:r>
        </a:p>
      </dgm:t>
    </dgm:pt>
    <dgm:pt modelId="{CD6C9CA5-4D02-4FF4-B764-29730E65579F}" type="parTrans" cxnId="{523B724A-81DC-40D9-A6C6-90EF19CC074C}">
      <dgm:prSet/>
      <dgm:spPr/>
      <dgm:t>
        <a:bodyPr/>
        <a:lstStyle/>
        <a:p>
          <a:endParaRPr lang="en-US"/>
        </a:p>
      </dgm:t>
    </dgm:pt>
    <dgm:pt modelId="{8581C809-661E-41E6-B38E-ADAD5653D95E}" type="sibTrans" cxnId="{523B724A-81DC-40D9-A6C6-90EF19CC074C}">
      <dgm:prSet/>
      <dgm:spPr/>
      <dgm:t>
        <a:bodyPr/>
        <a:lstStyle/>
        <a:p>
          <a:endParaRPr lang="en-US"/>
        </a:p>
      </dgm:t>
    </dgm:pt>
    <dgm:pt modelId="{55AE24D3-21D5-4034-8E79-8F7C253EB0CA}">
      <dgm:prSet phldrT="[Text]"/>
      <dgm:spPr/>
      <dgm:t>
        <a:bodyPr/>
        <a:lstStyle/>
        <a:p>
          <a:r>
            <a:rPr lang="en-US" dirty="0"/>
            <a:t>MSB</a:t>
          </a:r>
        </a:p>
      </dgm:t>
    </dgm:pt>
    <dgm:pt modelId="{6A1CCFA7-6DDF-4372-AC58-4D63B4BCFE5D}" type="parTrans" cxnId="{E0A5F51F-0D48-45FC-8FDA-4D9799C1DE94}">
      <dgm:prSet/>
      <dgm:spPr/>
      <dgm:t>
        <a:bodyPr/>
        <a:lstStyle/>
        <a:p>
          <a:endParaRPr lang="en-US"/>
        </a:p>
      </dgm:t>
    </dgm:pt>
    <dgm:pt modelId="{901A2FD9-E366-4B8F-AFD7-A4CE016BEA5B}" type="sibTrans" cxnId="{E0A5F51F-0D48-45FC-8FDA-4D9799C1DE94}">
      <dgm:prSet/>
      <dgm:spPr/>
      <dgm:t>
        <a:bodyPr/>
        <a:lstStyle/>
        <a:p>
          <a:endParaRPr lang="en-US"/>
        </a:p>
      </dgm:t>
    </dgm:pt>
    <dgm:pt modelId="{BA16238D-127D-4B7C-B10E-390D7B54F706}">
      <dgm:prSet phldrT="[Text]"/>
      <dgm:spPr/>
      <dgm:t>
        <a:bodyPr/>
        <a:lstStyle/>
        <a:p>
          <a:r>
            <a:rPr lang="en-US" dirty="0"/>
            <a:t>Violation of various RBI guidelines</a:t>
          </a:r>
        </a:p>
      </dgm:t>
    </dgm:pt>
    <dgm:pt modelId="{C2AEBB91-A0BD-40E7-97EA-F8C98F22B29C}" type="parTrans" cxnId="{744DC0F7-23D6-4DC1-9F9F-F790CB96A6D6}">
      <dgm:prSet/>
      <dgm:spPr/>
      <dgm:t>
        <a:bodyPr/>
        <a:lstStyle/>
        <a:p>
          <a:endParaRPr lang="en-US"/>
        </a:p>
      </dgm:t>
    </dgm:pt>
    <dgm:pt modelId="{C24E2739-6160-4C09-88C0-5FC08BFA1D25}" type="sibTrans" cxnId="{744DC0F7-23D6-4DC1-9F9F-F790CB96A6D6}">
      <dgm:prSet/>
      <dgm:spPr/>
      <dgm:t>
        <a:bodyPr/>
        <a:lstStyle/>
        <a:p>
          <a:endParaRPr lang="en-US"/>
        </a:p>
      </dgm:t>
    </dgm:pt>
    <dgm:pt modelId="{EB1A84F8-76DD-4DBC-BF6D-E348B81055C6}">
      <dgm:prSet phldrT="[Text]"/>
      <dgm:spPr/>
      <dgm:t>
        <a:bodyPr/>
        <a:lstStyle/>
        <a:p>
          <a:r>
            <a:rPr lang="en-US" dirty="0"/>
            <a:t>Distributed loans to sugar factories, spinning mills and other units fraudulently which later defaulted in repayment.</a:t>
          </a:r>
        </a:p>
      </dgm:t>
    </dgm:pt>
    <dgm:pt modelId="{AF24CADB-487F-47AD-A0F1-D3968B1E6717}" type="parTrans" cxnId="{21E686B5-33F7-42EA-A8CB-22A240FEA7A5}">
      <dgm:prSet/>
      <dgm:spPr/>
      <dgm:t>
        <a:bodyPr/>
        <a:lstStyle/>
        <a:p>
          <a:endParaRPr lang="en-US"/>
        </a:p>
      </dgm:t>
    </dgm:pt>
    <dgm:pt modelId="{94CB8402-7065-4249-BF91-EFD7140FED83}" type="sibTrans" cxnId="{21E686B5-33F7-42EA-A8CB-22A240FEA7A5}">
      <dgm:prSet/>
      <dgm:spPr/>
      <dgm:t>
        <a:bodyPr/>
        <a:lstStyle/>
        <a:p>
          <a:endParaRPr lang="en-US"/>
        </a:p>
      </dgm:t>
    </dgm:pt>
    <dgm:pt modelId="{B9172A49-A6B2-4C78-A2F3-85B8B02DC68A}" type="pres">
      <dgm:prSet presAssocID="{445ABFE5-B9B3-4B12-BD01-29360FD4F11F}" presName="Name0" presStyleCnt="0">
        <dgm:presLayoutVars>
          <dgm:dir/>
          <dgm:resizeHandles val="exact"/>
        </dgm:presLayoutVars>
      </dgm:prSet>
      <dgm:spPr/>
    </dgm:pt>
    <dgm:pt modelId="{3C30EF68-1286-4F53-9BB0-00B5EF94B504}" type="pres">
      <dgm:prSet presAssocID="{9D20BA7E-6EBB-4A5A-8B0A-D6091D00E8F6}" presName="node" presStyleLbl="node1" presStyleIdx="0" presStyleCnt="3" custLinFactNeighborY="0">
        <dgm:presLayoutVars>
          <dgm:bulletEnabled val="1"/>
        </dgm:presLayoutVars>
      </dgm:prSet>
      <dgm:spPr/>
    </dgm:pt>
    <dgm:pt modelId="{53CD9326-BC71-43B5-92A4-21C04973BFAF}" type="pres">
      <dgm:prSet presAssocID="{753C70A7-8A7F-4E57-AC7A-669DFC70D342}" presName="sibTrans" presStyleCnt="0"/>
      <dgm:spPr/>
    </dgm:pt>
    <dgm:pt modelId="{8C05DADA-FCF0-4F3B-BF3C-FD92B439526A}" type="pres">
      <dgm:prSet presAssocID="{0C08668F-C813-4397-AE8E-213609F7E3BE}" presName="node" presStyleLbl="node1" presStyleIdx="1" presStyleCnt="3" custLinFactNeighborX="0">
        <dgm:presLayoutVars>
          <dgm:bulletEnabled val="1"/>
        </dgm:presLayoutVars>
      </dgm:prSet>
      <dgm:spPr/>
    </dgm:pt>
    <dgm:pt modelId="{E6DB8897-3A4C-4334-AEAD-7F06302C01FD}" type="pres">
      <dgm:prSet presAssocID="{A00A107C-B751-4B4A-8A60-146351535268}" presName="sibTrans" presStyleCnt="0"/>
      <dgm:spPr/>
    </dgm:pt>
    <dgm:pt modelId="{22ABA6F3-4515-42F2-9C42-7A09842FD561}" type="pres">
      <dgm:prSet presAssocID="{55AE24D3-21D5-4034-8E79-8F7C253EB0CA}" presName="node" presStyleLbl="node1" presStyleIdx="2" presStyleCnt="3" custLinFactNeighborX="0">
        <dgm:presLayoutVars>
          <dgm:bulletEnabled val="1"/>
        </dgm:presLayoutVars>
      </dgm:prSet>
      <dgm:spPr/>
    </dgm:pt>
  </dgm:ptLst>
  <dgm:cxnLst>
    <dgm:cxn modelId="{E45CE200-B67D-4BB0-B862-10F6CAF34AEC}" srcId="{9D20BA7E-6EBB-4A5A-8B0A-D6091D00E8F6}" destId="{D254634A-0E0A-4DBA-AC1F-B5B232F73A41}" srcOrd="0" destOrd="0" parTransId="{04131F4D-69B0-48A1-BEE8-EDEC1591B3E4}" sibTransId="{AFEC9D2A-5128-448B-ABD0-12BED89D46C7}"/>
    <dgm:cxn modelId="{A996AE09-262D-4D6E-B26B-975D9E363878}" srcId="{445ABFE5-B9B3-4B12-BD01-29360FD4F11F}" destId="{9D20BA7E-6EBB-4A5A-8B0A-D6091D00E8F6}" srcOrd="0" destOrd="0" parTransId="{941197D1-B675-47C2-A882-FA0C6760926A}" sibTransId="{753C70A7-8A7F-4E57-AC7A-669DFC70D342}"/>
    <dgm:cxn modelId="{7082C415-D196-4136-B530-472430A6F242}" type="presOf" srcId="{0C08668F-C813-4397-AE8E-213609F7E3BE}" destId="{8C05DADA-FCF0-4F3B-BF3C-FD92B439526A}" srcOrd="0" destOrd="0" presId="urn:microsoft.com/office/officeart/2005/8/layout/hList6"/>
    <dgm:cxn modelId="{E0A5F51F-0D48-45FC-8FDA-4D9799C1DE94}" srcId="{445ABFE5-B9B3-4B12-BD01-29360FD4F11F}" destId="{55AE24D3-21D5-4034-8E79-8F7C253EB0CA}" srcOrd="2" destOrd="0" parTransId="{6A1CCFA7-6DDF-4372-AC58-4D63B4BCFE5D}" sibTransId="{901A2FD9-E366-4B8F-AFD7-A4CE016BEA5B}"/>
    <dgm:cxn modelId="{CED9C826-FCFC-420F-ABA3-3555D3C17B8B}" type="presOf" srcId="{AA99BB1D-FF37-4CB1-917D-25C99569EA5E}" destId="{8C05DADA-FCF0-4F3B-BF3C-FD92B439526A}" srcOrd="0" destOrd="3" presId="urn:microsoft.com/office/officeart/2005/8/layout/hList6"/>
    <dgm:cxn modelId="{16137F3E-5E9B-4205-AACE-4CAD8A944E57}" type="presOf" srcId="{827B91B5-7332-4A21-9308-74C3A3D10157}" destId="{3C30EF68-1286-4F53-9BB0-00B5EF94B504}" srcOrd="0" destOrd="3" presId="urn:microsoft.com/office/officeart/2005/8/layout/hList6"/>
    <dgm:cxn modelId="{88258941-DCB0-4E51-BA0F-A56C235ADA0B}" type="presOf" srcId="{445ABFE5-B9B3-4B12-BD01-29360FD4F11F}" destId="{B9172A49-A6B2-4C78-A2F3-85B8B02DC68A}" srcOrd="0" destOrd="0" presId="urn:microsoft.com/office/officeart/2005/8/layout/hList6"/>
    <dgm:cxn modelId="{523B724A-81DC-40D9-A6C6-90EF19CC074C}" srcId="{9D20BA7E-6EBB-4A5A-8B0A-D6091D00E8F6}" destId="{827B91B5-7332-4A21-9308-74C3A3D10157}" srcOrd="2" destOrd="0" parTransId="{CD6C9CA5-4D02-4FF4-B764-29730E65579F}" sibTransId="{8581C809-661E-41E6-B38E-ADAD5653D95E}"/>
    <dgm:cxn modelId="{521CA550-7759-4998-ACDC-495440A79AD9}" type="presOf" srcId="{6B41D094-A06A-4521-B150-0FF33BDC1570}" destId="{3C30EF68-1286-4F53-9BB0-00B5EF94B504}" srcOrd="0" destOrd="2" presId="urn:microsoft.com/office/officeart/2005/8/layout/hList6"/>
    <dgm:cxn modelId="{6E5BD85C-B26C-43AE-BED5-A6B9DC2A4A05}" srcId="{0C08668F-C813-4397-AE8E-213609F7E3BE}" destId="{98720B00-5E7D-45AE-9E8C-3027DD0CDF9C}" srcOrd="0" destOrd="0" parTransId="{8BA0D46C-AC66-43BB-8BAA-569BFEC98BBB}" sibTransId="{7C12AD75-D049-4EC2-8964-6575DA912748}"/>
    <dgm:cxn modelId="{2F20CD66-D585-4B21-8244-F8FA5796EC68}" type="presOf" srcId="{D254634A-0E0A-4DBA-AC1F-B5B232F73A41}" destId="{3C30EF68-1286-4F53-9BB0-00B5EF94B504}" srcOrd="0" destOrd="1" presId="urn:microsoft.com/office/officeart/2005/8/layout/hList6"/>
    <dgm:cxn modelId="{CA090275-67F6-40B4-A1B8-32C9F8E34BDD}" srcId="{0C08668F-C813-4397-AE8E-213609F7E3BE}" destId="{AA99BB1D-FF37-4CB1-917D-25C99569EA5E}" srcOrd="2" destOrd="0" parTransId="{28236FE2-2F8F-4861-9785-395B05AC08A5}" sibTransId="{4331636B-3BE4-4D08-9565-E096FA187856}"/>
    <dgm:cxn modelId="{F004267F-ABCD-4717-AA83-80CB2D405DDD}" type="presOf" srcId="{0EC20F6C-5179-4F36-9A90-F600D53ABAF6}" destId="{8C05DADA-FCF0-4F3B-BF3C-FD92B439526A}" srcOrd="0" destOrd="2" presId="urn:microsoft.com/office/officeart/2005/8/layout/hList6"/>
    <dgm:cxn modelId="{B8D01E85-3067-4EA1-963B-24C1432C84A2}" type="presOf" srcId="{EB1A84F8-76DD-4DBC-BF6D-E348B81055C6}" destId="{22ABA6F3-4515-42F2-9C42-7A09842FD561}" srcOrd="0" destOrd="2" presId="urn:microsoft.com/office/officeart/2005/8/layout/hList6"/>
    <dgm:cxn modelId="{1459C58A-CDA5-4D2E-896E-CF2395347EB5}" srcId="{445ABFE5-B9B3-4B12-BD01-29360FD4F11F}" destId="{0C08668F-C813-4397-AE8E-213609F7E3BE}" srcOrd="1" destOrd="0" parTransId="{971501B0-CBF6-4572-A530-A65FC0B806C0}" sibTransId="{A00A107C-B751-4B4A-8A60-146351535268}"/>
    <dgm:cxn modelId="{EED0C38D-FCF1-419E-95BC-B93DF92586CE}" srcId="{0C08668F-C813-4397-AE8E-213609F7E3BE}" destId="{0EC20F6C-5179-4F36-9A90-F600D53ABAF6}" srcOrd="1" destOrd="0" parTransId="{D38EF0FC-7709-403A-84D4-BB896BC8B530}" sibTransId="{C7B51E4E-8880-4CC5-AAFC-F1571A6AB9DA}"/>
    <dgm:cxn modelId="{1521B9A1-C375-4EF3-ACCB-9B97ED63FA40}" srcId="{9D20BA7E-6EBB-4A5A-8B0A-D6091D00E8F6}" destId="{850E6B95-B0EA-4F40-B0AA-8A9C73C26111}" srcOrd="3" destOrd="0" parTransId="{3043FF5F-A479-42B2-ACC9-D015C3ACFEBB}" sibTransId="{C59B2671-D006-43C7-81DD-868887F4BD91}"/>
    <dgm:cxn modelId="{ECC2ACA8-633B-457C-BAAB-3C02A7BBBCE9}" type="presOf" srcId="{9D20BA7E-6EBB-4A5A-8B0A-D6091D00E8F6}" destId="{3C30EF68-1286-4F53-9BB0-00B5EF94B504}" srcOrd="0" destOrd="0" presId="urn:microsoft.com/office/officeart/2005/8/layout/hList6"/>
    <dgm:cxn modelId="{21E686B5-33F7-42EA-A8CB-22A240FEA7A5}" srcId="{55AE24D3-21D5-4034-8E79-8F7C253EB0CA}" destId="{EB1A84F8-76DD-4DBC-BF6D-E348B81055C6}" srcOrd="1" destOrd="0" parTransId="{AF24CADB-487F-47AD-A0F1-D3968B1E6717}" sibTransId="{94CB8402-7065-4249-BF91-EFD7140FED83}"/>
    <dgm:cxn modelId="{BF3AA0B6-2434-4425-ACFA-350E792B3FA2}" type="presOf" srcId="{98720B00-5E7D-45AE-9E8C-3027DD0CDF9C}" destId="{8C05DADA-FCF0-4F3B-BF3C-FD92B439526A}" srcOrd="0" destOrd="1" presId="urn:microsoft.com/office/officeart/2005/8/layout/hList6"/>
    <dgm:cxn modelId="{776753CB-28ED-4176-B729-1BFEFC90991D}" type="presOf" srcId="{BA16238D-127D-4B7C-B10E-390D7B54F706}" destId="{22ABA6F3-4515-42F2-9C42-7A09842FD561}" srcOrd="0" destOrd="1" presId="urn:microsoft.com/office/officeart/2005/8/layout/hList6"/>
    <dgm:cxn modelId="{FD6D4DDF-7E47-4D5B-9074-05C600C4A6DA}" srcId="{9D20BA7E-6EBB-4A5A-8B0A-D6091D00E8F6}" destId="{6B41D094-A06A-4521-B150-0FF33BDC1570}" srcOrd="1" destOrd="0" parTransId="{EFB0447C-20D9-4CB8-88E2-7F517514CC19}" sibTransId="{CF769E64-4948-434F-B9A2-836F7484BF65}"/>
    <dgm:cxn modelId="{613F34EB-FE18-40FD-9C0C-7EB126D7CD46}" type="presOf" srcId="{850E6B95-B0EA-4F40-B0AA-8A9C73C26111}" destId="{3C30EF68-1286-4F53-9BB0-00B5EF94B504}" srcOrd="0" destOrd="4" presId="urn:microsoft.com/office/officeart/2005/8/layout/hList6"/>
    <dgm:cxn modelId="{57249BF2-8672-48AB-B3BF-5473AAB461CC}" type="presOf" srcId="{55AE24D3-21D5-4034-8E79-8F7C253EB0CA}" destId="{22ABA6F3-4515-42F2-9C42-7A09842FD561}" srcOrd="0" destOrd="0" presId="urn:microsoft.com/office/officeart/2005/8/layout/hList6"/>
    <dgm:cxn modelId="{744DC0F7-23D6-4DC1-9F9F-F790CB96A6D6}" srcId="{55AE24D3-21D5-4034-8E79-8F7C253EB0CA}" destId="{BA16238D-127D-4B7C-B10E-390D7B54F706}" srcOrd="0" destOrd="0" parTransId="{C2AEBB91-A0BD-40E7-97EA-F8C98F22B29C}" sibTransId="{C24E2739-6160-4C09-88C0-5FC08BFA1D25}"/>
    <dgm:cxn modelId="{E42DBC8D-F3DF-45BA-9376-248B2AABCC9A}" type="presParOf" srcId="{B9172A49-A6B2-4C78-A2F3-85B8B02DC68A}" destId="{3C30EF68-1286-4F53-9BB0-00B5EF94B504}" srcOrd="0" destOrd="0" presId="urn:microsoft.com/office/officeart/2005/8/layout/hList6"/>
    <dgm:cxn modelId="{B86529F4-9E11-4D40-BAF5-E92F5F8C22F8}" type="presParOf" srcId="{B9172A49-A6B2-4C78-A2F3-85B8B02DC68A}" destId="{53CD9326-BC71-43B5-92A4-21C04973BFAF}" srcOrd="1" destOrd="0" presId="urn:microsoft.com/office/officeart/2005/8/layout/hList6"/>
    <dgm:cxn modelId="{6B1989AF-E90B-4584-BAED-AC6C8B397B5E}" type="presParOf" srcId="{B9172A49-A6B2-4C78-A2F3-85B8B02DC68A}" destId="{8C05DADA-FCF0-4F3B-BF3C-FD92B439526A}" srcOrd="2" destOrd="0" presId="urn:microsoft.com/office/officeart/2005/8/layout/hList6"/>
    <dgm:cxn modelId="{8859B801-F9DF-4C8C-A051-6AB8C3127167}" type="presParOf" srcId="{B9172A49-A6B2-4C78-A2F3-85B8B02DC68A}" destId="{E6DB8897-3A4C-4334-AEAD-7F06302C01FD}" srcOrd="3" destOrd="0" presId="urn:microsoft.com/office/officeart/2005/8/layout/hList6"/>
    <dgm:cxn modelId="{81C7F255-F2E9-4314-AAB3-00E01F9F070F}" type="presParOf" srcId="{B9172A49-A6B2-4C78-A2F3-85B8B02DC68A}" destId="{22ABA6F3-4515-42F2-9C42-7A09842FD561}"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1A18C23-BE33-49C7-8F94-FBE9085E01C2}" type="doc">
      <dgm:prSet loTypeId="urn:microsoft.com/office/officeart/2005/8/layout/hierarchy1" loCatId="hierarchy" qsTypeId="urn:microsoft.com/office/officeart/2005/8/quickstyle/3d3" qsCatId="3D" csTypeId="urn:microsoft.com/office/officeart/2005/8/colors/colorful2" csCatId="colorful" phldr="1"/>
      <dgm:spPr/>
      <dgm:t>
        <a:bodyPr/>
        <a:lstStyle/>
        <a:p>
          <a:endParaRPr lang="en-US"/>
        </a:p>
      </dgm:t>
    </dgm:pt>
    <dgm:pt modelId="{077A1102-405D-43D0-B8DB-441706AEC1A1}">
      <dgm:prSet phldrT="[Text]" custT="1"/>
      <dgm:spPr/>
      <dgm:t>
        <a:bodyPr/>
        <a:lstStyle/>
        <a:p>
          <a:r>
            <a:rPr lang="en-US" sz="1600" dirty="0"/>
            <a:t>Fraud Reporting by UCBs</a:t>
          </a:r>
        </a:p>
      </dgm:t>
    </dgm:pt>
    <dgm:pt modelId="{4351E1FA-8ACD-4B0D-A439-7257C5A9E8D8}" type="parTrans" cxnId="{68B443B2-16B9-48B4-9C14-6798071B086D}">
      <dgm:prSet/>
      <dgm:spPr/>
      <dgm:t>
        <a:bodyPr/>
        <a:lstStyle/>
        <a:p>
          <a:endParaRPr lang="en-US"/>
        </a:p>
      </dgm:t>
    </dgm:pt>
    <dgm:pt modelId="{65E32639-7F07-4E50-9AEB-EFE016E748E4}" type="sibTrans" cxnId="{68B443B2-16B9-48B4-9C14-6798071B086D}">
      <dgm:prSet/>
      <dgm:spPr/>
      <dgm:t>
        <a:bodyPr/>
        <a:lstStyle/>
        <a:p>
          <a:endParaRPr lang="en-US"/>
        </a:p>
      </dgm:t>
    </dgm:pt>
    <dgm:pt modelId="{3705E8FF-CB6F-4B26-AEE6-A9D4062A59C4}">
      <dgm:prSet phldrT="[Text]" custT="1"/>
      <dgm:spPr/>
      <dgm:t>
        <a:bodyPr/>
        <a:lstStyle/>
        <a:p>
          <a:r>
            <a:rPr lang="en-US" sz="1600" dirty="0"/>
            <a:t>Frauds of 1 crore and above </a:t>
          </a:r>
        </a:p>
      </dgm:t>
    </dgm:pt>
    <dgm:pt modelId="{2C7F898E-3C07-435A-98DC-1363B2DF451A}" type="parTrans" cxnId="{A50620DE-55A0-4EDB-BE53-946BFD5EFCA1}">
      <dgm:prSet/>
      <dgm:spPr/>
      <dgm:t>
        <a:bodyPr/>
        <a:lstStyle/>
        <a:p>
          <a:endParaRPr lang="en-US" sz="1400"/>
        </a:p>
      </dgm:t>
    </dgm:pt>
    <dgm:pt modelId="{9432E542-29B6-4862-82C0-ACA6EA3FAF41}" type="sibTrans" cxnId="{A50620DE-55A0-4EDB-BE53-946BFD5EFCA1}">
      <dgm:prSet/>
      <dgm:spPr/>
      <dgm:t>
        <a:bodyPr/>
        <a:lstStyle/>
        <a:p>
          <a:endParaRPr lang="en-US"/>
        </a:p>
      </dgm:t>
    </dgm:pt>
    <dgm:pt modelId="{DDA69850-C11A-467E-A1CD-0244D9E3F7B8}">
      <dgm:prSet phldrT="[Text]" custT="1"/>
      <dgm:spPr/>
      <dgm:t>
        <a:bodyPr/>
        <a:lstStyle/>
        <a:p>
          <a:r>
            <a:rPr lang="en-US" sz="1400" dirty="0"/>
            <a:t>Central Fraud Monitoring Cell, Department of Banking Supervision, RBI Bengaluru</a:t>
          </a:r>
        </a:p>
      </dgm:t>
    </dgm:pt>
    <dgm:pt modelId="{FA43024E-2ED3-4A63-A65B-FDCF1DEF9D9B}" type="parTrans" cxnId="{449205B8-FA29-4DC5-BBC9-F74C9F6D842F}">
      <dgm:prSet/>
      <dgm:spPr/>
      <dgm:t>
        <a:bodyPr/>
        <a:lstStyle/>
        <a:p>
          <a:endParaRPr lang="en-US" sz="1400"/>
        </a:p>
      </dgm:t>
    </dgm:pt>
    <dgm:pt modelId="{F8768B4A-0FCF-40AC-BB9A-CEF86F13159E}" type="sibTrans" cxnId="{449205B8-FA29-4DC5-BBC9-F74C9F6D842F}">
      <dgm:prSet/>
      <dgm:spPr/>
      <dgm:t>
        <a:bodyPr/>
        <a:lstStyle/>
        <a:p>
          <a:endParaRPr lang="en-US"/>
        </a:p>
      </dgm:t>
    </dgm:pt>
    <dgm:pt modelId="{45326C38-0DB9-414A-92B7-86989211206F}">
      <dgm:prSet phldrT="[Text]" custT="1"/>
      <dgm:spPr/>
      <dgm:t>
        <a:bodyPr/>
        <a:lstStyle/>
        <a:p>
          <a:r>
            <a:rPr lang="en-US" sz="1400" dirty="0"/>
            <a:t>Flash report to Principal Chief General Manager, DBS, CO, RBI</a:t>
          </a:r>
        </a:p>
      </dgm:t>
    </dgm:pt>
    <dgm:pt modelId="{66535839-7F42-48B2-8C38-D8E61DAEB221}" type="parTrans" cxnId="{7C2C7917-6EC3-4569-8118-1A45064BB61B}">
      <dgm:prSet/>
      <dgm:spPr/>
      <dgm:t>
        <a:bodyPr/>
        <a:lstStyle/>
        <a:p>
          <a:endParaRPr lang="en-US" sz="1400"/>
        </a:p>
      </dgm:t>
    </dgm:pt>
    <dgm:pt modelId="{7322E896-7D28-4B4D-B36B-EFEF9329DF98}" type="sibTrans" cxnId="{7C2C7917-6EC3-4569-8118-1A45064BB61B}">
      <dgm:prSet/>
      <dgm:spPr/>
      <dgm:t>
        <a:bodyPr/>
        <a:lstStyle/>
        <a:p>
          <a:endParaRPr lang="en-US"/>
        </a:p>
      </dgm:t>
    </dgm:pt>
    <dgm:pt modelId="{EB316CC1-38E9-449E-856A-CB91A62E04CE}">
      <dgm:prSet phldrT="[Text]" custT="1"/>
      <dgm:spPr/>
      <dgm:t>
        <a:bodyPr/>
        <a:lstStyle/>
        <a:p>
          <a:r>
            <a:rPr lang="en-US" sz="1400" dirty="0"/>
            <a:t>Frauds of 1 lakh and above but below 1 crore</a:t>
          </a:r>
        </a:p>
      </dgm:t>
    </dgm:pt>
    <dgm:pt modelId="{F2648ABF-5A48-4657-BB65-A2DF125F5E37}" type="parTrans" cxnId="{C35DC40E-D0C9-4234-A69D-CCE5E393A239}">
      <dgm:prSet/>
      <dgm:spPr/>
      <dgm:t>
        <a:bodyPr/>
        <a:lstStyle/>
        <a:p>
          <a:endParaRPr lang="en-US" sz="1400"/>
        </a:p>
      </dgm:t>
    </dgm:pt>
    <dgm:pt modelId="{FF4D82C8-6511-4489-9BE1-9D739F2D6B4B}" type="sibTrans" cxnId="{C35DC40E-D0C9-4234-A69D-CCE5E393A239}">
      <dgm:prSet/>
      <dgm:spPr/>
      <dgm:t>
        <a:bodyPr/>
        <a:lstStyle/>
        <a:p>
          <a:endParaRPr lang="en-US"/>
        </a:p>
      </dgm:t>
    </dgm:pt>
    <dgm:pt modelId="{2A571118-190B-4F4A-BCAC-61109008C57E}">
      <dgm:prSet phldrT="[Text]" custT="1"/>
      <dgm:spPr/>
      <dgm:t>
        <a:bodyPr/>
        <a:lstStyle/>
        <a:p>
          <a:r>
            <a:rPr lang="en-US" sz="1400" dirty="0"/>
            <a:t>Regional Office of Department of Cooperative Bank Supervision , RBI</a:t>
          </a:r>
        </a:p>
      </dgm:t>
    </dgm:pt>
    <dgm:pt modelId="{17530FF1-DAF6-4A18-9399-BC21527EB201}" type="parTrans" cxnId="{AD6282F3-4625-48BA-AFFD-C40FF9A6B115}">
      <dgm:prSet/>
      <dgm:spPr/>
      <dgm:t>
        <a:bodyPr/>
        <a:lstStyle/>
        <a:p>
          <a:endParaRPr lang="en-US" sz="1400"/>
        </a:p>
      </dgm:t>
    </dgm:pt>
    <dgm:pt modelId="{007DEA68-C6FC-43EE-8F60-2B4765C4AB94}" type="sibTrans" cxnId="{AD6282F3-4625-48BA-AFFD-C40FF9A6B115}">
      <dgm:prSet/>
      <dgm:spPr/>
      <dgm:t>
        <a:bodyPr/>
        <a:lstStyle/>
        <a:p>
          <a:endParaRPr lang="en-US"/>
        </a:p>
      </dgm:t>
    </dgm:pt>
    <dgm:pt modelId="{9DF078E6-6465-4B13-BBFF-87125800F09A}">
      <dgm:prSet phldrT="[Text]" custT="1"/>
      <dgm:spPr/>
      <dgm:t>
        <a:bodyPr/>
        <a:lstStyle/>
        <a:p>
          <a:r>
            <a:rPr lang="en-US" sz="1600" dirty="0"/>
            <a:t>Frauds below 1 lakh</a:t>
          </a:r>
        </a:p>
      </dgm:t>
    </dgm:pt>
    <dgm:pt modelId="{CD336FF3-DC24-4AEF-92B5-8AB67416836B}" type="parTrans" cxnId="{EB4C81C9-650B-4298-8B05-1107950406D3}">
      <dgm:prSet/>
      <dgm:spPr/>
      <dgm:t>
        <a:bodyPr/>
        <a:lstStyle/>
        <a:p>
          <a:endParaRPr lang="en-US" sz="1400"/>
        </a:p>
      </dgm:t>
    </dgm:pt>
    <dgm:pt modelId="{8B8C86B4-AAB9-43A6-9F8C-60E03BD1AE1E}" type="sibTrans" cxnId="{EB4C81C9-650B-4298-8B05-1107950406D3}">
      <dgm:prSet/>
      <dgm:spPr/>
      <dgm:t>
        <a:bodyPr/>
        <a:lstStyle/>
        <a:p>
          <a:endParaRPr lang="en-US"/>
        </a:p>
      </dgm:t>
    </dgm:pt>
    <dgm:pt modelId="{90AB99C1-368F-4196-9A25-ACDE6BDE6032}">
      <dgm:prSet custT="1"/>
      <dgm:spPr/>
      <dgm:t>
        <a:bodyPr/>
        <a:lstStyle/>
        <a:p>
          <a:r>
            <a:rPr lang="en-US" sz="1400" dirty="0"/>
            <a:t>Statistical data to be submitted to RBI in prescribed Quarterly statement</a:t>
          </a:r>
        </a:p>
      </dgm:t>
    </dgm:pt>
    <dgm:pt modelId="{6B6FE9DF-6AF6-452E-99BD-52EA3A9E1F55}" type="parTrans" cxnId="{27F6DC9F-332C-43F6-BC46-AD4AC4ADEBBE}">
      <dgm:prSet/>
      <dgm:spPr/>
      <dgm:t>
        <a:bodyPr/>
        <a:lstStyle/>
        <a:p>
          <a:endParaRPr lang="en-US" sz="1400"/>
        </a:p>
      </dgm:t>
    </dgm:pt>
    <dgm:pt modelId="{CCFDAB94-EC31-42EA-9C42-57F277F98C04}" type="sibTrans" cxnId="{27F6DC9F-332C-43F6-BC46-AD4AC4ADEBBE}">
      <dgm:prSet/>
      <dgm:spPr/>
      <dgm:t>
        <a:bodyPr/>
        <a:lstStyle/>
        <a:p>
          <a:endParaRPr lang="en-US"/>
        </a:p>
      </dgm:t>
    </dgm:pt>
    <dgm:pt modelId="{F9CB5BEE-0047-4701-A1B3-3A12CA3B3276}" type="pres">
      <dgm:prSet presAssocID="{B1A18C23-BE33-49C7-8F94-FBE9085E01C2}" presName="hierChild1" presStyleCnt="0">
        <dgm:presLayoutVars>
          <dgm:chPref val="1"/>
          <dgm:dir/>
          <dgm:animOne val="branch"/>
          <dgm:animLvl val="lvl"/>
          <dgm:resizeHandles/>
        </dgm:presLayoutVars>
      </dgm:prSet>
      <dgm:spPr/>
    </dgm:pt>
    <dgm:pt modelId="{E5348E2E-C9D2-434C-AEB0-6ED67178D4CA}" type="pres">
      <dgm:prSet presAssocID="{077A1102-405D-43D0-B8DB-441706AEC1A1}" presName="hierRoot1" presStyleCnt="0"/>
      <dgm:spPr/>
    </dgm:pt>
    <dgm:pt modelId="{DC18D50F-FFEF-4143-A118-CAF8BE1CE934}" type="pres">
      <dgm:prSet presAssocID="{077A1102-405D-43D0-B8DB-441706AEC1A1}" presName="composite" presStyleCnt="0"/>
      <dgm:spPr/>
    </dgm:pt>
    <dgm:pt modelId="{C43ED912-7B57-46DF-A775-B6E725A04D75}" type="pres">
      <dgm:prSet presAssocID="{077A1102-405D-43D0-B8DB-441706AEC1A1}" presName="background" presStyleLbl="node0" presStyleIdx="0" presStyleCnt="1"/>
      <dgm:spPr/>
    </dgm:pt>
    <dgm:pt modelId="{5A2CC21C-104B-48BD-95DC-3C09068E85C4}" type="pres">
      <dgm:prSet presAssocID="{077A1102-405D-43D0-B8DB-441706AEC1A1}" presName="text" presStyleLbl="fgAcc0" presStyleIdx="0" presStyleCnt="1">
        <dgm:presLayoutVars>
          <dgm:chPref val="3"/>
        </dgm:presLayoutVars>
      </dgm:prSet>
      <dgm:spPr/>
    </dgm:pt>
    <dgm:pt modelId="{3AE25ED0-7FBE-4421-920A-FC10AB07B893}" type="pres">
      <dgm:prSet presAssocID="{077A1102-405D-43D0-B8DB-441706AEC1A1}" presName="hierChild2" presStyleCnt="0"/>
      <dgm:spPr/>
    </dgm:pt>
    <dgm:pt modelId="{7604FBA0-11AD-48A0-A37D-83D01B51F5DF}" type="pres">
      <dgm:prSet presAssocID="{2C7F898E-3C07-435A-98DC-1363B2DF451A}" presName="Name10" presStyleLbl="parChTrans1D2" presStyleIdx="0" presStyleCnt="3"/>
      <dgm:spPr/>
    </dgm:pt>
    <dgm:pt modelId="{BCD9C760-4CB3-4888-ABAF-29EB52D24E73}" type="pres">
      <dgm:prSet presAssocID="{3705E8FF-CB6F-4B26-AEE6-A9D4062A59C4}" presName="hierRoot2" presStyleCnt="0"/>
      <dgm:spPr/>
    </dgm:pt>
    <dgm:pt modelId="{B7999294-9132-4E96-B1A7-27CC48B48683}" type="pres">
      <dgm:prSet presAssocID="{3705E8FF-CB6F-4B26-AEE6-A9D4062A59C4}" presName="composite2" presStyleCnt="0"/>
      <dgm:spPr/>
    </dgm:pt>
    <dgm:pt modelId="{844D0437-F070-49B5-8298-488D062FBBF1}" type="pres">
      <dgm:prSet presAssocID="{3705E8FF-CB6F-4B26-AEE6-A9D4062A59C4}" presName="background2" presStyleLbl="node2" presStyleIdx="0" presStyleCnt="3"/>
      <dgm:spPr/>
    </dgm:pt>
    <dgm:pt modelId="{FBFB273D-1C7F-4652-8764-A228B76BAB95}" type="pres">
      <dgm:prSet presAssocID="{3705E8FF-CB6F-4B26-AEE6-A9D4062A59C4}" presName="text2" presStyleLbl="fgAcc2" presStyleIdx="0" presStyleCnt="3">
        <dgm:presLayoutVars>
          <dgm:chPref val="3"/>
        </dgm:presLayoutVars>
      </dgm:prSet>
      <dgm:spPr/>
    </dgm:pt>
    <dgm:pt modelId="{9E774883-63BC-4770-9232-78965E89BCA3}" type="pres">
      <dgm:prSet presAssocID="{3705E8FF-CB6F-4B26-AEE6-A9D4062A59C4}" presName="hierChild3" presStyleCnt="0"/>
      <dgm:spPr/>
    </dgm:pt>
    <dgm:pt modelId="{45C21941-C7CC-406C-A633-CFE0E8EC16B6}" type="pres">
      <dgm:prSet presAssocID="{FA43024E-2ED3-4A63-A65B-FDCF1DEF9D9B}" presName="Name17" presStyleLbl="parChTrans1D3" presStyleIdx="0" presStyleCnt="4"/>
      <dgm:spPr/>
    </dgm:pt>
    <dgm:pt modelId="{9B923463-9117-4EB2-97B2-AE26BC8672DE}" type="pres">
      <dgm:prSet presAssocID="{DDA69850-C11A-467E-A1CD-0244D9E3F7B8}" presName="hierRoot3" presStyleCnt="0"/>
      <dgm:spPr/>
    </dgm:pt>
    <dgm:pt modelId="{DFBDC00E-E0CA-4C19-9F96-C47E238AF00B}" type="pres">
      <dgm:prSet presAssocID="{DDA69850-C11A-467E-A1CD-0244D9E3F7B8}" presName="composite3" presStyleCnt="0"/>
      <dgm:spPr/>
    </dgm:pt>
    <dgm:pt modelId="{F794EB75-5168-484D-9939-9D3D20D8D402}" type="pres">
      <dgm:prSet presAssocID="{DDA69850-C11A-467E-A1CD-0244D9E3F7B8}" presName="background3" presStyleLbl="node3" presStyleIdx="0" presStyleCnt="4"/>
      <dgm:spPr/>
    </dgm:pt>
    <dgm:pt modelId="{AE3E43DC-E73E-428A-93B8-698D8EA9ADDC}" type="pres">
      <dgm:prSet presAssocID="{DDA69850-C11A-467E-A1CD-0244D9E3F7B8}" presName="text3" presStyleLbl="fgAcc3" presStyleIdx="0" presStyleCnt="4" custScaleY="118460">
        <dgm:presLayoutVars>
          <dgm:chPref val="3"/>
        </dgm:presLayoutVars>
      </dgm:prSet>
      <dgm:spPr/>
    </dgm:pt>
    <dgm:pt modelId="{536E1269-069E-4D3F-A394-2967AE20A9EC}" type="pres">
      <dgm:prSet presAssocID="{DDA69850-C11A-467E-A1CD-0244D9E3F7B8}" presName="hierChild4" presStyleCnt="0"/>
      <dgm:spPr/>
    </dgm:pt>
    <dgm:pt modelId="{B10825C0-0027-4700-8930-DACB2FFBA5D8}" type="pres">
      <dgm:prSet presAssocID="{66535839-7F42-48B2-8C38-D8E61DAEB221}" presName="Name17" presStyleLbl="parChTrans1D3" presStyleIdx="1" presStyleCnt="4"/>
      <dgm:spPr/>
    </dgm:pt>
    <dgm:pt modelId="{37C0579D-4AB9-439C-BC5E-1F96C792AEC0}" type="pres">
      <dgm:prSet presAssocID="{45326C38-0DB9-414A-92B7-86989211206F}" presName="hierRoot3" presStyleCnt="0"/>
      <dgm:spPr/>
    </dgm:pt>
    <dgm:pt modelId="{63CE1FB5-9872-48BA-A2C3-535AF2CC1DAC}" type="pres">
      <dgm:prSet presAssocID="{45326C38-0DB9-414A-92B7-86989211206F}" presName="composite3" presStyleCnt="0"/>
      <dgm:spPr/>
    </dgm:pt>
    <dgm:pt modelId="{8A9AC998-880B-46CC-855A-1382D5282234}" type="pres">
      <dgm:prSet presAssocID="{45326C38-0DB9-414A-92B7-86989211206F}" presName="background3" presStyleLbl="node3" presStyleIdx="1" presStyleCnt="4"/>
      <dgm:spPr/>
    </dgm:pt>
    <dgm:pt modelId="{6CA38B6D-EE50-4F7E-A120-54D9D61E874A}" type="pres">
      <dgm:prSet presAssocID="{45326C38-0DB9-414A-92B7-86989211206F}" presName="text3" presStyleLbl="fgAcc3" presStyleIdx="1" presStyleCnt="4" custLinFactNeighborX="2105">
        <dgm:presLayoutVars>
          <dgm:chPref val="3"/>
        </dgm:presLayoutVars>
      </dgm:prSet>
      <dgm:spPr/>
    </dgm:pt>
    <dgm:pt modelId="{AEB415B9-04AE-4878-9EB5-90791CB9BB52}" type="pres">
      <dgm:prSet presAssocID="{45326C38-0DB9-414A-92B7-86989211206F}" presName="hierChild4" presStyleCnt="0"/>
      <dgm:spPr/>
    </dgm:pt>
    <dgm:pt modelId="{666016DB-94E7-4509-BA19-35F00F8E093E}" type="pres">
      <dgm:prSet presAssocID="{F2648ABF-5A48-4657-BB65-A2DF125F5E37}" presName="Name10" presStyleLbl="parChTrans1D2" presStyleIdx="1" presStyleCnt="3"/>
      <dgm:spPr/>
    </dgm:pt>
    <dgm:pt modelId="{2CE0EA94-EE1D-4968-A220-6F9AF7DA8D17}" type="pres">
      <dgm:prSet presAssocID="{EB316CC1-38E9-449E-856A-CB91A62E04CE}" presName="hierRoot2" presStyleCnt="0"/>
      <dgm:spPr/>
    </dgm:pt>
    <dgm:pt modelId="{7410D403-246A-4931-A598-AAC73EA9374F}" type="pres">
      <dgm:prSet presAssocID="{EB316CC1-38E9-449E-856A-CB91A62E04CE}" presName="composite2" presStyleCnt="0"/>
      <dgm:spPr/>
    </dgm:pt>
    <dgm:pt modelId="{CD08A0BE-F7AF-4E8D-B22B-D9E696F2C655}" type="pres">
      <dgm:prSet presAssocID="{EB316CC1-38E9-449E-856A-CB91A62E04CE}" presName="background2" presStyleLbl="node2" presStyleIdx="1" presStyleCnt="3"/>
      <dgm:spPr/>
    </dgm:pt>
    <dgm:pt modelId="{0672ADD1-B39C-4F7F-8E80-35F49C9AA0C2}" type="pres">
      <dgm:prSet presAssocID="{EB316CC1-38E9-449E-856A-CB91A62E04CE}" presName="text2" presStyleLbl="fgAcc2" presStyleIdx="1" presStyleCnt="3">
        <dgm:presLayoutVars>
          <dgm:chPref val="3"/>
        </dgm:presLayoutVars>
      </dgm:prSet>
      <dgm:spPr/>
    </dgm:pt>
    <dgm:pt modelId="{94D58B19-E89F-4BD0-A4AD-0AE240FEF781}" type="pres">
      <dgm:prSet presAssocID="{EB316CC1-38E9-449E-856A-CB91A62E04CE}" presName="hierChild3" presStyleCnt="0"/>
      <dgm:spPr/>
    </dgm:pt>
    <dgm:pt modelId="{CC14FC01-D5EA-4D4A-9678-31049E99B23D}" type="pres">
      <dgm:prSet presAssocID="{17530FF1-DAF6-4A18-9399-BC21527EB201}" presName="Name17" presStyleLbl="parChTrans1D3" presStyleIdx="2" presStyleCnt="4"/>
      <dgm:spPr/>
    </dgm:pt>
    <dgm:pt modelId="{ABBD9645-69B6-4202-9BAE-F6312A683688}" type="pres">
      <dgm:prSet presAssocID="{2A571118-190B-4F4A-BCAC-61109008C57E}" presName="hierRoot3" presStyleCnt="0"/>
      <dgm:spPr/>
    </dgm:pt>
    <dgm:pt modelId="{18AE1F99-9C8B-4DF1-847D-C60FB7E979B5}" type="pres">
      <dgm:prSet presAssocID="{2A571118-190B-4F4A-BCAC-61109008C57E}" presName="composite3" presStyleCnt="0"/>
      <dgm:spPr/>
    </dgm:pt>
    <dgm:pt modelId="{1978682D-AD9B-44D1-918C-9599095E8B9F}" type="pres">
      <dgm:prSet presAssocID="{2A571118-190B-4F4A-BCAC-61109008C57E}" presName="background3" presStyleLbl="node3" presStyleIdx="2" presStyleCnt="4"/>
      <dgm:spPr/>
    </dgm:pt>
    <dgm:pt modelId="{9D93FD5C-7587-47F9-A31F-2D6484D7FBAE}" type="pres">
      <dgm:prSet presAssocID="{2A571118-190B-4F4A-BCAC-61109008C57E}" presName="text3" presStyleLbl="fgAcc3" presStyleIdx="2" presStyleCnt="4">
        <dgm:presLayoutVars>
          <dgm:chPref val="3"/>
        </dgm:presLayoutVars>
      </dgm:prSet>
      <dgm:spPr/>
    </dgm:pt>
    <dgm:pt modelId="{1A7E1902-2C08-4AA2-A39A-2A81E0D7FF3D}" type="pres">
      <dgm:prSet presAssocID="{2A571118-190B-4F4A-BCAC-61109008C57E}" presName="hierChild4" presStyleCnt="0"/>
      <dgm:spPr/>
    </dgm:pt>
    <dgm:pt modelId="{743505A2-51C3-43D6-976B-C0C5986A3E6B}" type="pres">
      <dgm:prSet presAssocID="{CD336FF3-DC24-4AEF-92B5-8AB67416836B}" presName="Name10" presStyleLbl="parChTrans1D2" presStyleIdx="2" presStyleCnt="3"/>
      <dgm:spPr/>
    </dgm:pt>
    <dgm:pt modelId="{980387BF-F08A-411E-B22B-92E4AC5AE344}" type="pres">
      <dgm:prSet presAssocID="{9DF078E6-6465-4B13-BBFF-87125800F09A}" presName="hierRoot2" presStyleCnt="0"/>
      <dgm:spPr/>
    </dgm:pt>
    <dgm:pt modelId="{83600E89-D224-4B0B-8283-795D4C703230}" type="pres">
      <dgm:prSet presAssocID="{9DF078E6-6465-4B13-BBFF-87125800F09A}" presName="composite2" presStyleCnt="0"/>
      <dgm:spPr/>
    </dgm:pt>
    <dgm:pt modelId="{15B51070-1F63-4545-AE16-FD18C4D5AA5E}" type="pres">
      <dgm:prSet presAssocID="{9DF078E6-6465-4B13-BBFF-87125800F09A}" presName="background2" presStyleLbl="node2" presStyleIdx="2" presStyleCnt="3"/>
      <dgm:spPr/>
    </dgm:pt>
    <dgm:pt modelId="{1EA5C882-114A-46B1-AE9F-BAA9A8A75711}" type="pres">
      <dgm:prSet presAssocID="{9DF078E6-6465-4B13-BBFF-87125800F09A}" presName="text2" presStyleLbl="fgAcc2" presStyleIdx="2" presStyleCnt="3" custLinFactNeighborY="-1105">
        <dgm:presLayoutVars>
          <dgm:chPref val="3"/>
        </dgm:presLayoutVars>
      </dgm:prSet>
      <dgm:spPr/>
    </dgm:pt>
    <dgm:pt modelId="{6294BA57-34FB-43F8-982F-02C333C6FD26}" type="pres">
      <dgm:prSet presAssocID="{9DF078E6-6465-4B13-BBFF-87125800F09A}" presName="hierChild3" presStyleCnt="0"/>
      <dgm:spPr/>
    </dgm:pt>
    <dgm:pt modelId="{435BAE24-1EBD-4D70-B9AD-F8A74025C24E}" type="pres">
      <dgm:prSet presAssocID="{6B6FE9DF-6AF6-452E-99BD-52EA3A9E1F55}" presName="Name17" presStyleLbl="parChTrans1D3" presStyleIdx="3" presStyleCnt="4"/>
      <dgm:spPr/>
    </dgm:pt>
    <dgm:pt modelId="{487A8270-0844-4084-960D-0D74EA6374BA}" type="pres">
      <dgm:prSet presAssocID="{90AB99C1-368F-4196-9A25-ACDE6BDE6032}" presName="hierRoot3" presStyleCnt="0"/>
      <dgm:spPr/>
    </dgm:pt>
    <dgm:pt modelId="{F2747BBC-8BCC-474B-A09E-6427D4C72B43}" type="pres">
      <dgm:prSet presAssocID="{90AB99C1-368F-4196-9A25-ACDE6BDE6032}" presName="composite3" presStyleCnt="0"/>
      <dgm:spPr/>
    </dgm:pt>
    <dgm:pt modelId="{36B1CDAB-D0B8-4C38-A001-6B4A4B831E30}" type="pres">
      <dgm:prSet presAssocID="{90AB99C1-368F-4196-9A25-ACDE6BDE6032}" presName="background3" presStyleLbl="node3" presStyleIdx="3" presStyleCnt="4"/>
      <dgm:spPr/>
    </dgm:pt>
    <dgm:pt modelId="{FB8CD409-CB20-4E47-B67A-A55A37180FE3}" type="pres">
      <dgm:prSet presAssocID="{90AB99C1-368F-4196-9A25-ACDE6BDE6032}" presName="text3" presStyleLbl="fgAcc3" presStyleIdx="3" presStyleCnt="4">
        <dgm:presLayoutVars>
          <dgm:chPref val="3"/>
        </dgm:presLayoutVars>
      </dgm:prSet>
      <dgm:spPr/>
    </dgm:pt>
    <dgm:pt modelId="{9C46660D-389B-4C23-826B-4EC2DF56E140}" type="pres">
      <dgm:prSet presAssocID="{90AB99C1-368F-4196-9A25-ACDE6BDE6032}" presName="hierChild4" presStyleCnt="0"/>
      <dgm:spPr/>
    </dgm:pt>
  </dgm:ptLst>
  <dgm:cxnLst>
    <dgm:cxn modelId="{7F213103-BFDD-43D3-BB36-51D69A2104B4}" type="presOf" srcId="{EB316CC1-38E9-449E-856A-CB91A62E04CE}" destId="{0672ADD1-B39C-4F7F-8E80-35F49C9AA0C2}" srcOrd="0" destOrd="0" presId="urn:microsoft.com/office/officeart/2005/8/layout/hierarchy1"/>
    <dgm:cxn modelId="{DF824D05-4671-4B11-B08A-478DA8C3D606}" type="presOf" srcId="{17530FF1-DAF6-4A18-9399-BC21527EB201}" destId="{CC14FC01-D5EA-4D4A-9678-31049E99B23D}" srcOrd="0" destOrd="0" presId="urn:microsoft.com/office/officeart/2005/8/layout/hierarchy1"/>
    <dgm:cxn modelId="{C35DC40E-D0C9-4234-A69D-CCE5E393A239}" srcId="{077A1102-405D-43D0-B8DB-441706AEC1A1}" destId="{EB316CC1-38E9-449E-856A-CB91A62E04CE}" srcOrd="1" destOrd="0" parTransId="{F2648ABF-5A48-4657-BB65-A2DF125F5E37}" sibTransId="{FF4D82C8-6511-4489-9BE1-9D739F2D6B4B}"/>
    <dgm:cxn modelId="{F87E1714-1A34-4925-8A44-E688659E5E2F}" type="presOf" srcId="{FA43024E-2ED3-4A63-A65B-FDCF1DEF9D9B}" destId="{45C21941-C7CC-406C-A633-CFE0E8EC16B6}" srcOrd="0" destOrd="0" presId="urn:microsoft.com/office/officeart/2005/8/layout/hierarchy1"/>
    <dgm:cxn modelId="{7C2C7917-6EC3-4569-8118-1A45064BB61B}" srcId="{3705E8FF-CB6F-4B26-AEE6-A9D4062A59C4}" destId="{45326C38-0DB9-414A-92B7-86989211206F}" srcOrd="1" destOrd="0" parTransId="{66535839-7F42-48B2-8C38-D8E61DAEB221}" sibTransId="{7322E896-7D28-4B4D-B36B-EFEF9329DF98}"/>
    <dgm:cxn modelId="{4922F01B-2FA2-4751-B49E-1448F0A0F491}" type="presOf" srcId="{3705E8FF-CB6F-4B26-AEE6-A9D4062A59C4}" destId="{FBFB273D-1C7F-4652-8764-A228B76BAB95}" srcOrd="0" destOrd="0" presId="urn:microsoft.com/office/officeart/2005/8/layout/hierarchy1"/>
    <dgm:cxn modelId="{4B81B626-5CDF-4AB5-A6E5-2A8107FBB7AB}" type="presOf" srcId="{45326C38-0DB9-414A-92B7-86989211206F}" destId="{6CA38B6D-EE50-4F7E-A120-54D9D61E874A}" srcOrd="0" destOrd="0" presId="urn:microsoft.com/office/officeart/2005/8/layout/hierarchy1"/>
    <dgm:cxn modelId="{5778A22B-3634-4E8F-B820-7A4E17702F07}" type="presOf" srcId="{90AB99C1-368F-4196-9A25-ACDE6BDE6032}" destId="{FB8CD409-CB20-4E47-B67A-A55A37180FE3}" srcOrd="0" destOrd="0" presId="urn:microsoft.com/office/officeart/2005/8/layout/hierarchy1"/>
    <dgm:cxn modelId="{AECA5361-C9FF-4273-85A7-0DA9C6B50EC2}" type="presOf" srcId="{077A1102-405D-43D0-B8DB-441706AEC1A1}" destId="{5A2CC21C-104B-48BD-95DC-3C09068E85C4}" srcOrd="0" destOrd="0" presId="urn:microsoft.com/office/officeart/2005/8/layout/hierarchy1"/>
    <dgm:cxn modelId="{AB3D6F65-E644-43B0-A814-F6CBD3F5A561}" type="presOf" srcId="{DDA69850-C11A-467E-A1CD-0244D9E3F7B8}" destId="{AE3E43DC-E73E-428A-93B8-698D8EA9ADDC}" srcOrd="0" destOrd="0" presId="urn:microsoft.com/office/officeart/2005/8/layout/hierarchy1"/>
    <dgm:cxn modelId="{12D36A72-D12C-411F-BD76-4B24A58FC750}" type="presOf" srcId="{66535839-7F42-48B2-8C38-D8E61DAEB221}" destId="{B10825C0-0027-4700-8930-DACB2FFBA5D8}" srcOrd="0" destOrd="0" presId="urn:microsoft.com/office/officeart/2005/8/layout/hierarchy1"/>
    <dgm:cxn modelId="{1D321C75-FBD7-4423-B6D9-A5C7AFBCFB42}" type="presOf" srcId="{B1A18C23-BE33-49C7-8F94-FBE9085E01C2}" destId="{F9CB5BEE-0047-4701-A1B3-3A12CA3B3276}" srcOrd="0" destOrd="0" presId="urn:microsoft.com/office/officeart/2005/8/layout/hierarchy1"/>
    <dgm:cxn modelId="{00403492-DA71-466A-8373-DC69F7E1F1E7}" type="presOf" srcId="{CD336FF3-DC24-4AEF-92B5-8AB67416836B}" destId="{743505A2-51C3-43D6-976B-C0C5986A3E6B}" srcOrd="0" destOrd="0" presId="urn:microsoft.com/office/officeart/2005/8/layout/hierarchy1"/>
    <dgm:cxn modelId="{27F6DC9F-332C-43F6-BC46-AD4AC4ADEBBE}" srcId="{9DF078E6-6465-4B13-BBFF-87125800F09A}" destId="{90AB99C1-368F-4196-9A25-ACDE6BDE6032}" srcOrd="0" destOrd="0" parTransId="{6B6FE9DF-6AF6-452E-99BD-52EA3A9E1F55}" sibTransId="{CCFDAB94-EC31-42EA-9C42-57F277F98C04}"/>
    <dgm:cxn modelId="{0783E6A5-67E4-4E48-BE42-C5CFAAB47EC2}" type="presOf" srcId="{2A571118-190B-4F4A-BCAC-61109008C57E}" destId="{9D93FD5C-7587-47F9-A31F-2D6484D7FBAE}" srcOrd="0" destOrd="0" presId="urn:microsoft.com/office/officeart/2005/8/layout/hierarchy1"/>
    <dgm:cxn modelId="{68B443B2-16B9-48B4-9C14-6798071B086D}" srcId="{B1A18C23-BE33-49C7-8F94-FBE9085E01C2}" destId="{077A1102-405D-43D0-B8DB-441706AEC1A1}" srcOrd="0" destOrd="0" parTransId="{4351E1FA-8ACD-4B0D-A439-7257C5A9E8D8}" sibTransId="{65E32639-7F07-4E50-9AEB-EFE016E748E4}"/>
    <dgm:cxn modelId="{449205B8-FA29-4DC5-BBC9-F74C9F6D842F}" srcId="{3705E8FF-CB6F-4B26-AEE6-A9D4062A59C4}" destId="{DDA69850-C11A-467E-A1CD-0244D9E3F7B8}" srcOrd="0" destOrd="0" parTransId="{FA43024E-2ED3-4A63-A65B-FDCF1DEF9D9B}" sibTransId="{F8768B4A-0FCF-40AC-BB9A-CEF86F13159E}"/>
    <dgm:cxn modelId="{05067FC6-629B-47A3-80CB-EA6383E317E3}" type="presOf" srcId="{9DF078E6-6465-4B13-BBFF-87125800F09A}" destId="{1EA5C882-114A-46B1-AE9F-BAA9A8A75711}" srcOrd="0" destOrd="0" presId="urn:microsoft.com/office/officeart/2005/8/layout/hierarchy1"/>
    <dgm:cxn modelId="{EB4C81C9-650B-4298-8B05-1107950406D3}" srcId="{077A1102-405D-43D0-B8DB-441706AEC1A1}" destId="{9DF078E6-6465-4B13-BBFF-87125800F09A}" srcOrd="2" destOrd="0" parTransId="{CD336FF3-DC24-4AEF-92B5-8AB67416836B}" sibTransId="{8B8C86B4-AAB9-43A6-9F8C-60E03BD1AE1E}"/>
    <dgm:cxn modelId="{1452CFD3-66CD-4D63-91D4-93E8BD700109}" type="presOf" srcId="{6B6FE9DF-6AF6-452E-99BD-52EA3A9E1F55}" destId="{435BAE24-1EBD-4D70-B9AD-F8A74025C24E}" srcOrd="0" destOrd="0" presId="urn:microsoft.com/office/officeart/2005/8/layout/hierarchy1"/>
    <dgm:cxn modelId="{A50620DE-55A0-4EDB-BE53-946BFD5EFCA1}" srcId="{077A1102-405D-43D0-B8DB-441706AEC1A1}" destId="{3705E8FF-CB6F-4B26-AEE6-A9D4062A59C4}" srcOrd="0" destOrd="0" parTransId="{2C7F898E-3C07-435A-98DC-1363B2DF451A}" sibTransId="{9432E542-29B6-4862-82C0-ACA6EA3FAF41}"/>
    <dgm:cxn modelId="{AD6282F3-4625-48BA-AFFD-C40FF9A6B115}" srcId="{EB316CC1-38E9-449E-856A-CB91A62E04CE}" destId="{2A571118-190B-4F4A-BCAC-61109008C57E}" srcOrd="0" destOrd="0" parTransId="{17530FF1-DAF6-4A18-9399-BC21527EB201}" sibTransId="{007DEA68-C6FC-43EE-8F60-2B4765C4AB94}"/>
    <dgm:cxn modelId="{9AF0ADF3-1FB9-462E-A936-D864EC7AEECF}" type="presOf" srcId="{F2648ABF-5A48-4657-BB65-A2DF125F5E37}" destId="{666016DB-94E7-4509-BA19-35F00F8E093E}" srcOrd="0" destOrd="0" presId="urn:microsoft.com/office/officeart/2005/8/layout/hierarchy1"/>
    <dgm:cxn modelId="{5F6826F7-C595-477D-BFC4-D8D975171E39}" type="presOf" srcId="{2C7F898E-3C07-435A-98DC-1363B2DF451A}" destId="{7604FBA0-11AD-48A0-A37D-83D01B51F5DF}" srcOrd="0" destOrd="0" presId="urn:microsoft.com/office/officeart/2005/8/layout/hierarchy1"/>
    <dgm:cxn modelId="{D9E3B53D-E570-4C87-84E8-37FE7BCA0C43}" type="presParOf" srcId="{F9CB5BEE-0047-4701-A1B3-3A12CA3B3276}" destId="{E5348E2E-C9D2-434C-AEB0-6ED67178D4CA}" srcOrd="0" destOrd="0" presId="urn:microsoft.com/office/officeart/2005/8/layout/hierarchy1"/>
    <dgm:cxn modelId="{464F1F34-2F01-42EC-ACCE-BCA83292CE11}" type="presParOf" srcId="{E5348E2E-C9D2-434C-AEB0-6ED67178D4CA}" destId="{DC18D50F-FFEF-4143-A118-CAF8BE1CE934}" srcOrd="0" destOrd="0" presId="urn:microsoft.com/office/officeart/2005/8/layout/hierarchy1"/>
    <dgm:cxn modelId="{61E05183-344C-471A-B387-DD6377DD70FD}" type="presParOf" srcId="{DC18D50F-FFEF-4143-A118-CAF8BE1CE934}" destId="{C43ED912-7B57-46DF-A775-B6E725A04D75}" srcOrd="0" destOrd="0" presId="urn:microsoft.com/office/officeart/2005/8/layout/hierarchy1"/>
    <dgm:cxn modelId="{1437A50B-6289-4837-9737-2BB0C8EE26CC}" type="presParOf" srcId="{DC18D50F-FFEF-4143-A118-CAF8BE1CE934}" destId="{5A2CC21C-104B-48BD-95DC-3C09068E85C4}" srcOrd="1" destOrd="0" presId="urn:microsoft.com/office/officeart/2005/8/layout/hierarchy1"/>
    <dgm:cxn modelId="{0B36F5C2-FF40-499E-BCDD-DEBB3A53D9E5}" type="presParOf" srcId="{E5348E2E-C9D2-434C-AEB0-6ED67178D4CA}" destId="{3AE25ED0-7FBE-4421-920A-FC10AB07B893}" srcOrd="1" destOrd="0" presId="urn:microsoft.com/office/officeart/2005/8/layout/hierarchy1"/>
    <dgm:cxn modelId="{BE1EDD1B-FD58-4264-840F-400930352A83}" type="presParOf" srcId="{3AE25ED0-7FBE-4421-920A-FC10AB07B893}" destId="{7604FBA0-11AD-48A0-A37D-83D01B51F5DF}" srcOrd="0" destOrd="0" presId="urn:microsoft.com/office/officeart/2005/8/layout/hierarchy1"/>
    <dgm:cxn modelId="{4CA377D8-674F-4B74-A2F9-1FF624985CF7}" type="presParOf" srcId="{3AE25ED0-7FBE-4421-920A-FC10AB07B893}" destId="{BCD9C760-4CB3-4888-ABAF-29EB52D24E73}" srcOrd="1" destOrd="0" presId="urn:microsoft.com/office/officeart/2005/8/layout/hierarchy1"/>
    <dgm:cxn modelId="{7838930B-E406-485E-BBCB-1A940DF19F2B}" type="presParOf" srcId="{BCD9C760-4CB3-4888-ABAF-29EB52D24E73}" destId="{B7999294-9132-4E96-B1A7-27CC48B48683}" srcOrd="0" destOrd="0" presId="urn:microsoft.com/office/officeart/2005/8/layout/hierarchy1"/>
    <dgm:cxn modelId="{F02C8A49-2BEE-43A1-92F7-127F3413DB13}" type="presParOf" srcId="{B7999294-9132-4E96-B1A7-27CC48B48683}" destId="{844D0437-F070-49B5-8298-488D062FBBF1}" srcOrd="0" destOrd="0" presId="urn:microsoft.com/office/officeart/2005/8/layout/hierarchy1"/>
    <dgm:cxn modelId="{648B80AD-B8FD-4AC2-9D2E-C545B048C9A9}" type="presParOf" srcId="{B7999294-9132-4E96-B1A7-27CC48B48683}" destId="{FBFB273D-1C7F-4652-8764-A228B76BAB95}" srcOrd="1" destOrd="0" presId="urn:microsoft.com/office/officeart/2005/8/layout/hierarchy1"/>
    <dgm:cxn modelId="{FFE484D8-1569-4C29-9EEC-5AE96C1763C9}" type="presParOf" srcId="{BCD9C760-4CB3-4888-ABAF-29EB52D24E73}" destId="{9E774883-63BC-4770-9232-78965E89BCA3}" srcOrd="1" destOrd="0" presId="urn:microsoft.com/office/officeart/2005/8/layout/hierarchy1"/>
    <dgm:cxn modelId="{BA6B78A4-18C7-4ABA-BA91-D5E720B06ECB}" type="presParOf" srcId="{9E774883-63BC-4770-9232-78965E89BCA3}" destId="{45C21941-C7CC-406C-A633-CFE0E8EC16B6}" srcOrd="0" destOrd="0" presId="urn:microsoft.com/office/officeart/2005/8/layout/hierarchy1"/>
    <dgm:cxn modelId="{F82AE2A3-7A0D-42EF-A428-C0B437FEC345}" type="presParOf" srcId="{9E774883-63BC-4770-9232-78965E89BCA3}" destId="{9B923463-9117-4EB2-97B2-AE26BC8672DE}" srcOrd="1" destOrd="0" presId="urn:microsoft.com/office/officeart/2005/8/layout/hierarchy1"/>
    <dgm:cxn modelId="{98A4E8B7-909A-43E8-AED7-52397D1E222C}" type="presParOf" srcId="{9B923463-9117-4EB2-97B2-AE26BC8672DE}" destId="{DFBDC00E-E0CA-4C19-9F96-C47E238AF00B}" srcOrd="0" destOrd="0" presId="urn:microsoft.com/office/officeart/2005/8/layout/hierarchy1"/>
    <dgm:cxn modelId="{05F4E2B7-68F2-4E66-B372-9CA15D664ECF}" type="presParOf" srcId="{DFBDC00E-E0CA-4C19-9F96-C47E238AF00B}" destId="{F794EB75-5168-484D-9939-9D3D20D8D402}" srcOrd="0" destOrd="0" presId="urn:microsoft.com/office/officeart/2005/8/layout/hierarchy1"/>
    <dgm:cxn modelId="{30054651-9419-4EFB-A735-1B1413241F38}" type="presParOf" srcId="{DFBDC00E-E0CA-4C19-9F96-C47E238AF00B}" destId="{AE3E43DC-E73E-428A-93B8-698D8EA9ADDC}" srcOrd="1" destOrd="0" presId="urn:microsoft.com/office/officeart/2005/8/layout/hierarchy1"/>
    <dgm:cxn modelId="{00399415-CF03-4976-B2D8-55AE8BF60F0E}" type="presParOf" srcId="{9B923463-9117-4EB2-97B2-AE26BC8672DE}" destId="{536E1269-069E-4D3F-A394-2967AE20A9EC}" srcOrd="1" destOrd="0" presId="urn:microsoft.com/office/officeart/2005/8/layout/hierarchy1"/>
    <dgm:cxn modelId="{DD7EF50C-793E-4C8E-B916-CC61C6B7B292}" type="presParOf" srcId="{9E774883-63BC-4770-9232-78965E89BCA3}" destId="{B10825C0-0027-4700-8930-DACB2FFBA5D8}" srcOrd="2" destOrd="0" presId="urn:microsoft.com/office/officeart/2005/8/layout/hierarchy1"/>
    <dgm:cxn modelId="{D4769A42-C340-40D1-8B1B-1805DEBED21F}" type="presParOf" srcId="{9E774883-63BC-4770-9232-78965E89BCA3}" destId="{37C0579D-4AB9-439C-BC5E-1F96C792AEC0}" srcOrd="3" destOrd="0" presId="urn:microsoft.com/office/officeart/2005/8/layout/hierarchy1"/>
    <dgm:cxn modelId="{FBDEC477-3CB8-46D5-BD75-FD91F4E56D9A}" type="presParOf" srcId="{37C0579D-4AB9-439C-BC5E-1F96C792AEC0}" destId="{63CE1FB5-9872-48BA-A2C3-535AF2CC1DAC}" srcOrd="0" destOrd="0" presId="urn:microsoft.com/office/officeart/2005/8/layout/hierarchy1"/>
    <dgm:cxn modelId="{7266C9B3-ABAA-4F15-AD79-1E8C5914D3BE}" type="presParOf" srcId="{63CE1FB5-9872-48BA-A2C3-535AF2CC1DAC}" destId="{8A9AC998-880B-46CC-855A-1382D5282234}" srcOrd="0" destOrd="0" presId="urn:microsoft.com/office/officeart/2005/8/layout/hierarchy1"/>
    <dgm:cxn modelId="{16A9037E-DEDC-47DC-92E7-4CFA9670C5B8}" type="presParOf" srcId="{63CE1FB5-9872-48BA-A2C3-535AF2CC1DAC}" destId="{6CA38B6D-EE50-4F7E-A120-54D9D61E874A}" srcOrd="1" destOrd="0" presId="urn:microsoft.com/office/officeart/2005/8/layout/hierarchy1"/>
    <dgm:cxn modelId="{2687DB08-911B-4208-865F-E08D1EEB3352}" type="presParOf" srcId="{37C0579D-4AB9-439C-BC5E-1F96C792AEC0}" destId="{AEB415B9-04AE-4878-9EB5-90791CB9BB52}" srcOrd="1" destOrd="0" presId="urn:microsoft.com/office/officeart/2005/8/layout/hierarchy1"/>
    <dgm:cxn modelId="{3F86C477-E117-472B-825A-E52F0A9B7006}" type="presParOf" srcId="{3AE25ED0-7FBE-4421-920A-FC10AB07B893}" destId="{666016DB-94E7-4509-BA19-35F00F8E093E}" srcOrd="2" destOrd="0" presId="urn:microsoft.com/office/officeart/2005/8/layout/hierarchy1"/>
    <dgm:cxn modelId="{F878EF9B-DF80-41D6-AC5D-73AE51B0AD0D}" type="presParOf" srcId="{3AE25ED0-7FBE-4421-920A-FC10AB07B893}" destId="{2CE0EA94-EE1D-4968-A220-6F9AF7DA8D17}" srcOrd="3" destOrd="0" presId="urn:microsoft.com/office/officeart/2005/8/layout/hierarchy1"/>
    <dgm:cxn modelId="{EFAA14E4-A844-497B-9AE8-54C232035B74}" type="presParOf" srcId="{2CE0EA94-EE1D-4968-A220-6F9AF7DA8D17}" destId="{7410D403-246A-4931-A598-AAC73EA9374F}" srcOrd="0" destOrd="0" presId="urn:microsoft.com/office/officeart/2005/8/layout/hierarchy1"/>
    <dgm:cxn modelId="{DB7F72A5-2F48-4E53-9430-7D19F84D935C}" type="presParOf" srcId="{7410D403-246A-4931-A598-AAC73EA9374F}" destId="{CD08A0BE-F7AF-4E8D-B22B-D9E696F2C655}" srcOrd="0" destOrd="0" presId="urn:microsoft.com/office/officeart/2005/8/layout/hierarchy1"/>
    <dgm:cxn modelId="{9C721961-0EC2-40EA-A340-5142CFE3C24B}" type="presParOf" srcId="{7410D403-246A-4931-A598-AAC73EA9374F}" destId="{0672ADD1-B39C-4F7F-8E80-35F49C9AA0C2}" srcOrd="1" destOrd="0" presId="urn:microsoft.com/office/officeart/2005/8/layout/hierarchy1"/>
    <dgm:cxn modelId="{E2E989FF-5C44-4272-82AD-D72ABDB56F7B}" type="presParOf" srcId="{2CE0EA94-EE1D-4968-A220-6F9AF7DA8D17}" destId="{94D58B19-E89F-4BD0-A4AD-0AE240FEF781}" srcOrd="1" destOrd="0" presId="urn:microsoft.com/office/officeart/2005/8/layout/hierarchy1"/>
    <dgm:cxn modelId="{8E73C25A-D886-4500-A3EA-B7A6460953AE}" type="presParOf" srcId="{94D58B19-E89F-4BD0-A4AD-0AE240FEF781}" destId="{CC14FC01-D5EA-4D4A-9678-31049E99B23D}" srcOrd="0" destOrd="0" presId="urn:microsoft.com/office/officeart/2005/8/layout/hierarchy1"/>
    <dgm:cxn modelId="{49F619A8-9C45-45FA-A6FF-6F975BB5429C}" type="presParOf" srcId="{94D58B19-E89F-4BD0-A4AD-0AE240FEF781}" destId="{ABBD9645-69B6-4202-9BAE-F6312A683688}" srcOrd="1" destOrd="0" presId="urn:microsoft.com/office/officeart/2005/8/layout/hierarchy1"/>
    <dgm:cxn modelId="{D1EEAEA1-A687-4650-A50A-FC27C5A49D88}" type="presParOf" srcId="{ABBD9645-69B6-4202-9BAE-F6312A683688}" destId="{18AE1F99-9C8B-4DF1-847D-C60FB7E979B5}" srcOrd="0" destOrd="0" presId="urn:microsoft.com/office/officeart/2005/8/layout/hierarchy1"/>
    <dgm:cxn modelId="{E0622C99-DC4D-4279-983A-7540CCDDA7F7}" type="presParOf" srcId="{18AE1F99-9C8B-4DF1-847D-C60FB7E979B5}" destId="{1978682D-AD9B-44D1-918C-9599095E8B9F}" srcOrd="0" destOrd="0" presId="urn:microsoft.com/office/officeart/2005/8/layout/hierarchy1"/>
    <dgm:cxn modelId="{AAED57FE-13F6-44D1-8E5C-DE91C1D8C1E3}" type="presParOf" srcId="{18AE1F99-9C8B-4DF1-847D-C60FB7E979B5}" destId="{9D93FD5C-7587-47F9-A31F-2D6484D7FBAE}" srcOrd="1" destOrd="0" presId="urn:microsoft.com/office/officeart/2005/8/layout/hierarchy1"/>
    <dgm:cxn modelId="{617E66C3-2452-45A6-905E-C77B988E0526}" type="presParOf" srcId="{ABBD9645-69B6-4202-9BAE-F6312A683688}" destId="{1A7E1902-2C08-4AA2-A39A-2A81E0D7FF3D}" srcOrd="1" destOrd="0" presId="urn:microsoft.com/office/officeart/2005/8/layout/hierarchy1"/>
    <dgm:cxn modelId="{827A45C1-F165-4EF1-A8B5-3B524C720B48}" type="presParOf" srcId="{3AE25ED0-7FBE-4421-920A-FC10AB07B893}" destId="{743505A2-51C3-43D6-976B-C0C5986A3E6B}" srcOrd="4" destOrd="0" presId="urn:microsoft.com/office/officeart/2005/8/layout/hierarchy1"/>
    <dgm:cxn modelId="{461F2068-8AE8-49B9-A30F-297A30C61A1F}" type="presParOf" srcId="{3AE25ED0-7FBE-4421-920A-FC10AB07B893}" destId="{980387BF-F08A-411E-B22B-92E4AC5AE344}" srcOrd="5" destOrd="0" presId="urn:microsoft.com/office/officeart/2005/8/layout/hierarchy1"/>
    <dgm:cxn modelId="{11D55030-3A66-4F21-8CDF-9ABCFE190664}" type="presParOf" srcId="{980387BF-F08A-411E-B22B-92E4AC5AE344}" destId="{83600E89-D224-4B0B-8283-795D4C703230}" srcOrd="0" destOrd="0" presId="urn:microsoft.com/office/officeart/2005/8/layout/hierarchy1"/>
    <dgm:cxn modelId="{AFFB9DF5-8A95-49D1-99E7-A84B50E5D11E}" type="presParOf" srcId="{83600E89-D224-4B0B-8283-795D4C703230}" destId="{15B51070-1F63-4545-AE16-FD18C4D5AA5E}" srcOrd="0" destOrd="0" presId="urn:microsoft.com/office/officeart/2005/8/layout/hierarchy1"/>
    <dgm:cxn modelId="{C3F54EB3-831E-4E02-82D7-41D5164CCFBE}" type="presParOf" srcId="{83600E89-D224-4B0B-8283-795D4C703230}" destId="{1EA5C882-114A-46B1-AE9F-BAA9A8A75711}" srcOrd="1" destOrd="0" presId="urn:microsoft.com/office/officeart/2005/8/layout/hierarchy1"/>
    <dgm:cxn modelId="{2F715693-460C-4C73-BDEF-1712D356DE25}" type="presParOf" srcId="{980387BF-F08A-411E-B22B-92E4AC5AE344}" destId="{6294BA57-34FB-43F8-982F-02C333C6FD26}" srcOrd="1" destOrd="0" presId="urn:microsoft.com/office/officeart/2005/8/layout/hierarchy1"/>
    <dgm:cxn modelId="{BBB11F7E-BC9B-4A19-8AF7-EFF1A84EAEAF}" type="presParOf" srcId="{6294BA57-34FB-43F8-982F-02C333C6FD26}" destId="{435BAE24-1EBD-4D70-B9AD-F8A74025C24E}" srcOrd="0" destOrd="0" presId="urn:microsoft.com/office/officeart/2005/8/layout/hierarchy1"/>
    <dgm:cxn modelId="{6FF8FAD6-38D0-4582-8B47-920D89229D79}" type="presParOf" srcId="{6294BA57-34FB-43F8-982F-02C333C6FD26}" destId="{487A8270-0844-4084-960D-0D74EA6374BA}" srcOrd="1" destOrd="0" presId="urn:microsoft.com/office/officeart/2005/8/layout/hierarchy1"/>
    <dgm:cxn modelId="{02AE0890-0867-448B-935D-076CDAF59C26}" type="presParOf" srcId="{487A8270-0844-4084-960D-0D74EA6374BA}" destId="{F2747BBC-8BCC-474B-A09E-6427D4C72B43}" srcOrd="0" destOrd="0" presId="urn:microsoft.com/office/officeart/2005/8/layout/hierarchy1"/>
    <dgm:cxn modelId="{A8CC3648-D7AE-42AC-B3C1-76994030CA58}" type="presParOf" srcId="{F2747BBC-8BCC-474B-A09E-6427D4C72B43}" destId="{36B1CDAB-D0B8-4C38-A001-6B4A4B831E30}" srcOrd="0" destOrd="0" presId="urn:microsoft.com/office/officeart/2005/8/layout/hierarchy1"/>
    <dgm:cxn modelId="{980BFB56-6CBD-47B1-ACE1-AB52B9F1D135}" type="presParOf" srcId="{F2747BBC-8BCC-474B-A09E-6427D4C72B43}" destId="{FB8CD409-CB20-4E47-B67A-A55A37180FE3}" srcOrd="1" destOrd="0" presId="urn:microsoft.com/office/officeart/2005/8/layout/hierarchy1"/>
    <dgm:cxn modelId="{FF31BA12-34A7-47A2-9DE8-542D227173DE}" type="presParOf" srcId="{487A8270-0844-4084-960D-0D74EA6374BA}" destId="{9C46660D-389B-4C23-826B-4EC2DF56E14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ACA1EB6-C059-4C1B-9128-F140BBA02246}" type="doc">
      <dgm:prSet loTypeId="urn:diagrams.loki3.com/VaryingWidthList" loCatId="list" qsTypeId="urn:microsoft.com/office/officeart/2005/8/quickstyle/simple1" qsCatId="simple" csTypeId="urn:microsoft.com/office/officeart/2005/8/colors/accent1_2" csCatId="accent1" phldr="1"/>
      <dgm:spPr/>
    </dgm:pt>
    <dgm:pt modelId="{30010EF3-E0F7-470E-9DB6-17D4717C95C4}">
      <dgm:prSet phldrT="[Text]" custT="1"/>
      <dgm:spPr/>
      <dgm:t>
        <a:bodyPr/>
        <a:lstStyle/>
        <a:p>
          <a:r>
            <a:rPr lang="en-US" sz="2000" b="1" dirty="0"/>
            <a:t>Device fingerprinting </a:t>
          </a:r>
          <a:r>
            <a:rPr lang="en-US" sz="2000" dirty="0"/>
            <a:t>tracks – Bio metrics</a:t>
          </a:r>
        </a:p>
      </dgm:t>
    </dgm:pt>
    <dgm:pt modelId="{7EA993B1-7311-49A9-84D4-577EF48F99B1}" type="parTrans" cxnId="{9B5247D1-9D50-48FD-9D2A-3994E70CB7F8}">
      <dgm:prSet/>
      <dgm:spPr/>
      <dgm:t>
        <a:bodyPr/>
        <a:lstStyle/>
        <a:p>
          <a:endParaRPr lang="en-US"/>
        </a:p>
      </dgm:t>
    </dgm:pt>
    <dgm:pt modelId="{35175973-6DE9-4071-AC43-1AF624FC30DF}" type="sibTrans" cxnId="{9B5247D1-9D50-48FD-9D2A-3994E70CB7F8}">
      <dgm:prSet/>
      <dgm:spPr/>
      <dgm:t>
        <a:bodyPr/>
        <a:lstStyle/>
        <a:p>
          <a:endParaRPr lang="en-US"/>
        </a:p>
      </dgm:t>
    </dgm:pt>
    <dgm:pt modelId="{4CBFFC41-6DC2-4975-ACFA-66A060578A64}">
      <dgm:prSet phldrT="[Text]" custT="1"/>
      <dgm:spPr/>
      <dgm:t>
        <a:bodyPr/>
        <a:lstStyle/>
        <a:p>
          <a:r>
            <a:rPr lang="en-US" sz="2000" b="1" dirty="0"/>
            <a:t>Transaction</a:t>
          </a:r>
          <a:r>
            <a:rPr lang="en-US" sz="2000" dirty="0"/>
            <a:t> signing requires a user to digitally sign each transaction</a:t>
          </a:r>
          <a:r>
            <a:rPr lang="en-US" sz="2800" dirty="0"/>
            <a:t>.</a:t>
          </a:r>
        </a:p>
      </dgm:t>
    </dgm:pt>
    <dgm:pt modelId="{51291E48-FB4D-4B44-AD7F-E0AAF70628F2}" type="parTrans" cxnId="{61488578-D64E-4D71-A705-AC01A41F838F}">
      <dgm:prSet/>
      <dgm:spPr/>
      <dgm:t>
        <a:bodyPr/>
        <a:lstStyle/>
        <a:p>
          <a:endParaRPr lang="en-US"/>
        </a:p>
      </dgm:t>
    </dgm:pt>
    <dgm:pt modelId="{BA25DF3B-152D-460B-A7F1-3E02F194A137}" type="sibTrans" cxnId="{61488578-D64E-4D71-A705-AC01A41F838F}">
      <dgm:prSet/>
      <dgm:spPr/>
      <dgm:t>
        <a:bodyPr/>
        <a:lstStyle/>
        <a:p>
          <a:endParaRPr lang="en-US"/>
        </a:p>
      </dgm:t>
    </dgm:pt>
    <dgm:pt modelId="{956372C2-CC50-4191-89FA-8391D3F2282E}">
      <dgm:prSet phldrT="[Text]" custT="1"/>
      <dgm:spPr>
        <a:solidFill>
          <a:schemeClr val="accent1">
            <a:lumMod val="60000"/>
            <a:lumOff val="40000"/>
          </a:schemeClr>
        </a:solidFill>
      </dgm:spPr>
      <dgm:t>
        <a:bodyPr/>
        <a:lstStyle/>
        <a:p>
          <a:r>
            <a:rPr lang="en-US" sz="2000" b="1" dirty="0"/>
            <a:t>Voice printing</a:t>
          </a:r>
          <a:r>
            <a:rPr lang="en-US" sz="2000" dirty="0"/>
            <a:t> records attributes of a caller’s speech over time and matches those attributes against subsequent calls.</a:t>
          </a:r>
        </a:p>
      </dgm:t>
    </dgm:pt>
    <dgm:pt modelId="{4EE420F7-60C8-422E-B8F3-5918F6BBEB58}" type="parTrans" cxnId="{CC5FF6DE-0D1E-43BB-B05D-4C53BB42B040}">
      <dgm:prSet/>
      <dgm:spPr/>
      <dgm:t>
        <a:bodyPr/>
        <a:lstStyle/>
        <a:p>
          <a:endParaRPr lang="en-US"/>
        </a:p>
      </dgm:t>
    </dgm:pt>
    <dgm:pt modelId="{D696B4BB-431C-421E-9A49-4087DCDC108F}" type="sibTrans" cxnId="{CC5FF6DE-0D1E-43BB-B05D-4C53BB42B040}">
      <dgm:prSet/>
      <dgm:spPr/>
      <dgm:t>
        <a:bodyPr/>
        <a:lstStyle/>
        <a:p>
          <a:endParaRPr lang="en-US"/>
        </a:p>
      </dgm:t>
    </dgm:pt>
    <dgm:pt modelId="{576B463F-FF68-42BE-8BED-33D218BB54B4}">
      <dgm:prSet custT="1"/>
      <dgm:spPr>
        <a:solidFill>
          <a:schemeClr val="accent1">
            <a:lumMod val="60000"/>
            <a:lumOff val="40000"/>
          </a:schemeClr>
        </a:solidFill>
      </dgm:spPr>
      <dgm:t>
        <a:bodyPr/>
        <a:lstStyle/>
        <a:p>
          <a:r>
            <a:rPr lang="en-US" sz="2000" b="1" dirty="0"/>
            <a:t>Malware detection </a:t>
          </a:r>
          <a:r>
            <a:rPr lang="en-US" sz="2000" dirty="0"/>
            <a:t>searches for potentially fraudulent changes to a user’s Web browser to assess whether it's been compromised.</a:t>
          </a:r>
        </a:p>
      </dgm:t>
    </dgm:pt>
    <dgm:pt modelId="{3BAA06AF-BE33-4F73-9185-15F3F1032932}" type="parTrans" cxnId="{905F4B3E-55EE-43CF-9489-6CCC3E392055}">
      <dgm:prSet/>
      <dgm:spPr/>
      <dgm:t>
        <a:bodyPr/>
        <a:lstStyle/>
        <a:p>
          <a:endParaRPr lang="en-US"/>
        </a:p>
      </dgm:t>
    </dgm:pt>
    <dgm:pt modelId="{4DF276FE-C527-4AD1-9188-6D7F7E49B169}" type="sibTrans" cxnId="{905F4B3E-55EE-43CF-9489-6CCC3E392055}">
      <dgm:prSet/>
      <dgm:spPr/>
      <dgm:t>
        <a:bodyPr/>
        <a:lstStyle/>
        <a:p>
          <a:endParaRPr lang="en-US"/>
        </a:p>
      </dgm:t>
    </dgm:pt>
    <dgm:pt modelId="{6BCA4463-8069-407A-8A82-34916D66B23C}">
      <dgm:prSet custT="1"/>
      <dgm:spPr/>
      <dgm:t>
        <a:bodyPr/>
        <a:lstStyle/>
        <a:p>
          <a:r>
            <a:rPr lang="en-US" sz="2000" b="1" dirty="0"/>
            <a:t>Behavioral analytics</a:t>
          </a:r>
          <a:r>
            <a:rPr lang="en-US" sz="2000" dirty="0"/>
            <a:t> monitor navigation techniques and other aspects of a user’s online behavior to search for anomalies or suspicious activity.</a:t>
          </a:r>
          <a:endParaRPr lang="en-IN" sz="2000" dirty="0"/>
        </a:p>
      </dgm:t>
    </dgm:pt>
    <dgm:pt modelId="{55C90E30-14A7-4BBA-8E66-336FA20DE69F}" type="parTrans" cxnId="{B2C6F164-4348-43A6-930A-21BDD52C90DC}">
      <dgm:prSet/>
      <dgm:spPr/>
      <dgm:t>
        <a:bodyPr/>
        <a:lstStyle/>
        <a:p>
          <a:endParaRPr lang="en-US"/>
        </a:p>
      </dgm:t>
    </dgm:pt>
    <dgm:pt modelId="{BE101D4F-5002-418D-9426-397D6044644B}" type="sibTrans" cxnId="{B2C6F164-4348-43A6-930A-21BDD52C90DC}">
      <dgm:prSet/>
      <dgm:spPr/>
      <dgm:t>
        <a:bodyPr/>
        <a:lstStyle/>
        <a:p>
          <a:endParaRPr lang="en-US"/>
        </a:p>
      </dgm:t>
    </dgm:pt>
    <dgm:pt modelId="{627C5A44-DE37-4EC4-857B-47B751D97B1B}" type="pres">
      <dgm:prSet presAssocID="{9ACA1EB6-C059-4C1B-9128-F140BBA02246}" presName="Name0" presStyleCnt="0">
        <dgm:presLayoutVars>
          <dgm:resizeHandles/>
        </dgm:presLayoutVars>
      </dgm:prSet>
      <dgm:spPr/>
    </dgm:pt>
    <dgm:pt modelId="{A0C7F82C-7F31-4F63-8DC7-21AEA5821ADD}" type="pres">
      <dgm:prSet presAssocID="{30010EF3-E0F7-470E-9DB6-17D4717C95C4}" presName="text" presStyleLbl="node1" presStyleIdx="0" presStyleCnt="5" custScaleX="218176" custScaleY="37050" custLinFactNeighborX="-190" custLinFactNeighborY="-50517">
        <dgm:presLayoutVars>
          <dgm:bulletEnabled val="1"/>
        </dgm:presLayoutVars>
      </dgm:prSet>
      <dgm:spPr/>
    </dgm:pt>
    <dgm:pt modelId="{546D8241-9E52-45EE-A771-979E8E4AC712}" type="pres">
      <dgm:prSet presAssocID="{35175973-6DE9-4071-AC43-1AF624FC30DF}" presName="space" presStyleCnt="0"/>
      <dgm:spPr/>
    </dgm:pt>
    <dgm:pt modelId="{932E35ED-6199-4726-B66F-57902376809D}" type="pres">
      <dgm:prSet presAssocID="{4CBFFC41-6DC2-4975-ACFA-66A060578A64}" presName="text" presStyleLbl="node1" presStyleIdx="1" presStyleCnt="5" custScaleX="380048" custScaleY="40687" custLinFactY="38249" custLinFactNeighborY="100000">
        <dgm:presLayoutVars>
          <dgm:bulletEnabled val="1"/>
        </dgm:presLayoutVars>
      </dgm:prSet>
      <dgm:spPr/>
    </dgm:pt>
    <dgm:pt modelId="{6DBC18F8-9A8A-4BF2-9E9D-8D4CE242BD55}" type="pres">
      <dgm:prSet presAssocID="{BA25DF3B-152D-460B-A7F1-3E02F194A137}" presName="space" presStyleCnt="0"/>
      <dgm:spPr/>
    </dgm:pt>
    <dgm:pt modelId="{C9802DDB-EA4A-408D-80A2-460FD3F1751D}" type="pres">
      <dgm:prSet presAssocID="{576B463F-FF68-42BE-8BED-33D218BB54B4}" presName="text" presStyleLbl="node1" presStyleIdx="2" presStyleCnt="5" custScaleX="226567" custScaleY="48576" custLinFactY="35930" custLinFactNeighborY="100000">
        <dgm:presLayoutVars>
          <dgm:bulletEnabled val="1"/>
        </dgm:presLayoutVars>
      </dgm:prSet>
      <dgm:spPr/>
    </dgm:pt>
    <dgm:pt modelId="{0E9541FF-8BD5-4104-90C7-EAD36724704A}" type="pres">
      <dgm:prSet presAssocID="{4DF276FE-C527-4AD1-9188-6D7F7E49B169}" presName="space" presStyleCnt="0"/>
      <dgm:spPr/>
    </dgm:pt>
    <dgm:pt modelId="{481C435B-D85D-4349-976E-E43AA0A7E459}" type="pres">
      <dgm:prSet presAssocID="{6BCA4463-8069-407A-8A82-34916D66B23C}" presName="text" presStyleLbl="node1" presStyleIdx="3" presStyleCnt="5" custScaleX="250670" custScaleY="55574" custLinFactY="33794" custLinFactNeighborX="-337" custLinFactNeighborY="100000">
        <dgm:presLayoutVars>
          <dgm:bulletEnabled val="1"/>
        </dgm:presLayoutVars>
      </dgm:prSet>
      <dgm:spPr/>
    </dgm:pt>
    <dgm:pt modelId="{59EBD043-1A45-4FB9-A4C4-D13F17A32CF8}" type="pres">
      <dgm:prSet presAssocID="{BE101D4F-5002-418D-9426-397D6044644B}" presName="space" presStyleCnt="0"/>
      <dgm:spPr/>
    </dgm:pt>
    <dgm:pt modelId="{D8752B44-6CEA-4AE4-9453-52AB9F6EDA17}" type="pres">
      <dgm:prSet presAssocID="{956372C2-CC50-4191-89FA-8391D3F2282E}" presName="text" presStyleLbl="node1" presStyleIdx="4" presStyleCnt="5" custScaleX="240439" custScaleY="41510" custLinFactY="-152195" custLinFactNeighborY="-200000">
        <dgm:presLayoutVars>
          <dgm:bulletEnabled val="1"/>
        </dgm:presLayoutVars>
      </dgm:prSet>
      <dgm:spPr/>
    </dgm:pt>
  </dgm:ptLst>
  <dgm:cxnLst>
    <dgm:cxn modelId="{3ECACC19-3EDB-4AAE-A04D-3D225F52072B}" type="presOf" srcId="{576B463F-FF68-42BE-8BED-33D218BB54B4}" destId="{C9802DDB-EA4A-408D-80A2-460FD3F1751D}" srcOrd="0" destOrd="0" presId="urn:diagrams.loki3.com/VaryingWidthList"/>
    <dgm:cxn modelId="{905F4B3E-55EE-43CF-9489-6CCC3E392055}" srcId="{9ACA1EB6-C059-4C1B-9128-F140BBA02246}" destId="{576B463F-FF68-42BE-8BED-33D218BB54B4}" srcOrd="2" destOrd="0" parTransId="{3BAA06AF-BE33-4F73-9185-15F3F1032932}" sibTransId="{4DF276FE-C527-4AD1-9188-6D7F7E49B169}"/>
    <dgm:cxn modelId="{5254595E-94C7-4A00-AB3E-7BF99A88C061}" type="presOf" srcId="{30010EF3-E0F7-470E-9DB6-17D4717C95C4}" destId="{A0C7F82C-7F31-4F63-8DC7-21AEA5821ADD}" srcOrd="0" destOrd="0" presId="urn:diagrams.loki3.com/VaryingWidthList"/>
    <dgm:cxn modelId="{B2C6F164-4348-43A6-930A-21BDD52C90DC}" srcId="{9ACA1EB6-C059-4C1B-9128-F140BBA02246}" destId="{6BCA4463-8069-407A-8A82-34916D66B23C}" srcOrd="3" destOrd="0" parTransId="{55C90E30-14A7-4BBA-8E66-336FA20DE69F}" sibTransId="{BE101D4F-5002-418D-9426-397D6044644B}"/>
    <dgm:cxn modelId="{2CB2A176-2CDC-4DD0-9512-844106AAA599}" type="presOf" srcId="{4CBFFC41-6DC2-4975-ACFA-66A060578A64}" destId="{932E35ED-6199-4726-B66F-57902376809D}" srcOrd="0" destOrd="0" presId="urn:diagrams.loki3.com/VaryingWidthList"/>
    <dgm:cxn modelId="{61488578-D64E-4D71-A705-AC01A41F838F}" srcId="{9ACA1EB6-C059-4C1B-9128-F140BBA02246}" destId="{4CBFFC41-6DC2-4975-ACFA-66A060578A64}" srcOrd="1" destOrd="0" parTransId="{51291E48-FB4D-4B44-AD7F-E0AAF70628F2}" sibTransId="{BA25DF3B-152D-460B-A7F1-3E02F194A137}"/>
    <dgm:cxn modelId="{4EFB3A91-D4F1-4AF1-A0DA-0B95082E7A30}" type="presOf" srcId="{956372C2-CC50-4191-89FA-8391D3F2282E}" destId="{D8752B44-6CEA-4AE4-9453-52AB9F6EDA17}" srcOrd="0" destOrd="0" presId="urn:diagrams.loki3.com/VaryingWidthList"/>
    <dgm:cxn modelId="{9B5247D1-9D50-48FD-9D2A-3994E70CB7F8}" srcId="{9ACA1EB6-C059-4C1B-9128-F140BBA02246}" destId="{30010EF3-E0F7-470E-9DB6-17D4717C95C4}" srcOrd="0" destOrd="0" parTransId="{7EA993B1-7311-49A9-84D4-577EF48F99B1}" sibTransId="{35175973-6DE9-4071-AC43-1AF624FC30DF}"/>
    <dgm:cxn modelId="{B2D14BD2-B12D-48DD-99D1-F365FDEE8F62}" type="presOf" srcId="{9ACA1EB6-C059-4C1B-9128-F140BBA02246}" destId="{627C5A44-DE37-4EC4-857B-47B751D97B1B}" srcOrd="0" destOrd="0" presId="urn:diagrams.loki3.com/VaryingWidthList"/>
    <dgm:cxn modelId="{CC5FF6DE-0D1E-43BB-B05D-4C53BB42B040}" srcId="{9ACA1EB6-C059-4C1B-9128-F140BBA02246}" destId="{956372C2-CC50-4191-89FA-8391D3F2282E}" srcOrd="4" destOrd="0" parTransId="{4EE420F7-60C8-422E-B8F3-5918F6BBEB58}" sibTransId="{D696B4BB-431C-421E-9A49-4087DCDC108F}"/>
    <dgm:cxn modelId="{211C5AF5-DE16-4C4A-B62D-9A9D5F6F9EF2}" type="presOf" srcId="{6BCA4463-8069-407A-8A82-34916D66B23C}" destId="{481C435B-D85D-4349-976E-E43AA0A7E459}" srcOrd="0" destOrd="0" presId="urn:diagrams.loki3.com/VaryingWidthList"/>
    <dgm:cxn modelId="{C1DDD010-9FD6-4114-9C0D-74AE4BCD5870}" type="presParOf" srcId="{627C5A44-DE37-4EC4-857B-47B751D97B1B}" destId="{A0C7F82C-7F31-4F63-8DC7-21AEA5821ADD}" srcOrd="0" destOrd="0" presId="urn:diagrams.loki3.com/VaryingWidthList"/>
    <dgm:cxn modelId="{94EF477F-3E4B-4F58-B45D-5E9566CA5DA0}" type="presParOf" srcId="{627C5A44-DE37-4EC4-857B-47B751D97B1B}" destId="{546D8241-9E52-45EE-A771-979E8E4AC712}" srcOrd="1" destOrd="0" presId="urn:diagrams.loki3.com/VaryingWidthList"/>
    <dgm:cxn modelId="{7F710768-24BF-4D0B-A44E-04609B0B9386}" type="presParOf" srcId="{627C5A44-DE37-4EC4-857B-47B751D97B1B}" destId="{932E35ED-6199-4726-B66F-57902376809D}" srcOrd="2" destOrd="0" presId="urn:diagrams.loki3.com/VaryingWidthList"/>
    <dgm:cxn modelId="{620AF850-EF8A-4C43-AE40-04DEBD7DA72B}" type="presParOf" srcId="{627C5A44-DE37-4EC4-857B-47B751D97B1B}" destId="{6DBC18F8-9A8A-4BF2-9E9D-8D4CE242BD55}" srcOrd="3" destOrd="0" presId="urn:diagrams.loki3.com/VaryingWidthList"/>
    <dgm:cxn modelId="{3F199504-7148-42A2-8153-49CA8C9050CA}" type="presParOf" srcId="{627C5A44-DE37-4EC4-857B-47B751D97B1B}" destId="{C9802DDB-EA4A-408D-80A2-460FD3F1751D}" srcOrd="4" destOrd="0" presId="urn:diagrams.loki3.com/VaryingWidthList"/>
    <dgm:cxn modelId="{BEC94CBD-55AB-4718-861F-78C4B0E50B22}" type="presParOf" srcId="{627C5A44-DE37-4EC4-857B-47B751D97B1B}" destId="{0E9541FF-8BD5-4104-90C7-EAD36724704A}" srcOrd="5" destOrd="0" presId="urn:diagrams.loki3.com/VaryingWidthList"/>
    <dgm:cxn modelId="{5E0CBCF0-5B16-47BC-BA91-F3CEA491C1DE}" type="presParOf" srcId="{627C5A44-DE37-4EC4-857B-47B751D97B1B}" destId="{481C435B-D85D-4349-976E-E43AA0A7E459}" srcOrd="6" destOrd="0" presId="urn:diagrams.loki3.com/VaryingWidthList"/>
    <dgm:cxn modelId="{D48438A5-8328-481E-90FE-A5A9892E53ED}" type="presParOf" srcId="{627C5A44-DE37-4EC4-857B-47B751D97B1B}" destId="{59EBD043-1A45-4FB9-A4C4-D13F17A32CF8}" srcOrd="7" destOrd="0" presId="urn:diagrams.loki3.com/VaryingWidthList"/>
    <dgm:cxn modelId="{C04DC169-E920-42FF-A231-4B67A034D23E}" type="presParOf" srcId="{627C5A44-DE37-4EC4-857B-47B751D97B1B}" destId="{D8752B44-6CEA-4AE4-9453-52AB9F6EDA17}" srcOrd="8" destOrd="0" presId="urn:diagrams.loki3.com/VaryingWidth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4C6ADA-8271-417A-9A19-FFCD635A5A8B}">
      <dsp:nvSpPr>
        <dsp:cNvPr id="0" name=""/>
        <dsp:cNvSpPr/>
      </dsp:nvSpPr>
      <dsp:spPr>
        <a:xfrm>
          <a:off x="5094859" y="2423096"/>
          <a:ext cx="1841944" cy="184194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dirty="0">
              <a:solidFill>
                <a:schemeClr val="tx1"/>
              </a:solidFill>
              <a:latin typeface="+mn-lt"/>
            </a:rPr>
            <a:t>Fraud</a:t>
          </a:r>
          <a:endParaRPr lang="en-IN" sz="3200" kern="1200" dirty="0">
            <a:solidFill>
              <a:schemeClr val="tx1"/>
            </a:solidFill>
            <a:latin typeface="+mn-lt"/>
          </a:endParaRPr>
        </a:p>
      </dsp:txBody>
      <dsp:txXfrm>
        <a:off x="5364605" y="2692842"/>
        <a:ext cx="1302452" cy="1302452"/>
      </dsp:txXfrm>
    </dsp:sp>
    <dsp:sp modelId="{A6132629-F07B-41D0-9D5F-C166E217BBA1}">
      <dsp:nvSpPr>
        <dsp:cNvPr id="0" name=""/>
        <dsp:cNvSpPr/>
      </dsp:nvSpPr>
      <dsp:spPr>
        <a:xfrm rot="16200000">
          <a:off x="5768114" y="2161601"/>
          <a:ext cx="495434" cy="27556"/>
        </a:xfrm>
        <a:custGeom>
          <a:avLst/>
          <a:gdLst/>
          <a:ahLst/>
          <a:cxnLst/>
          <a:rect l="0" t="0" r="0" b="0"/>
          <a:pathLst>
            <a:path>
              <a:moveTo>
                <a:pt x="0" y="13778"/>
              </a:moveTo>
              <a:lnTo>
                <a:pt x="495434" y="1377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IN" sz="1400" kern="1200" dirty="0">
            <a:solidFill>
              <a:schemeClr val="bg1"/>
            </a:solidFill>
            <a:latin typeface="Trebuchet MS" panose="020B0603020202020204" pitchFamily="34" charset="0"/>
          </a:endParaRPr>
        </a:p>
      </dsp:txBody>
      <dsp:txXfrm>
        <a:off x="6003445" y="2162993"/>
        <a:ext cx="24771" cy="24771"/>
      </dsp:txXfrm>
    </dsp:sp>
    <dsp:sp modelId="{3DA1A6DB-664C-4B50-977D-23E7E670C575}">
      <dsp:nvSpPr>
        <dsp:cNvPr id="0" name=""/>
        <dsp:cNvSpPr/>
      </dsp:nvSpPr>
      <dsp:spPr>
        <a:xfrm>
          <a:off x="4840947" y="-34690"/>
          <a:ext cx="2349768" cy="1962352"/>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mn-lt"/>
            </a:rPr>
            <a:t>RBI</a:t>
          </a:r>
        </a:p>
        <a:p>
          <a:pPr marL="0" lvl="0" indent="0" algn="ctr" defTabSz="622300">
            <a:lnSpc>
              <a:spcPct val="90000"/>
            </a:lnSpc>
            <a:spcBef>
              <a:spcPct val="0"/>
            </a:spcBef>
            <a:spcAft>
              <a:spcPct val="35000"/>
            </a:spcAft>
            <a:buNone/>
          </a:pPr>
          <a:r>
            <a:rPr lang="en-US" sz="1400" kern="1200" dirty="0">
              <a:solidFill>
                <a:schemeClr val="tx1"/>
              </a:solidFill>
              <a:latin typeface="+mn-lt"/>
            </a:rPr>
            <a:t>A deliberate act of omission or commission, by any person</a:t>
          </a:r>
          <a:endParaRPr lang="en-IN" sz="1400" kern="1200" dirty="0">
            <a:solidFill>
              <a:schemeClr val="tx1"/>
            </a:solidFill>
            <a:latin typeface="+mn-lt"/>
          </a:endParaRPr>
        </a:p>
      </dsp:txBody>
      <dsp:txXfrm>
        <a:off x="5185063" y="252690"/>
        <a:ext cx="1661536" cy="1387592"/>
      </dsp:txXfrm>
    </dsp:sp>
    <dsp:sp modelId="{6E5CDC0A-C12D-4BF7-8B30-13E641D5B7A2}">
      <dsp:nvSpPr>
        <dsp:cNvPr id="0" name=""/>
        <dsp:cNvSpPr/>
      </dsp:nvSpPr>
      <dsp:spPr>
        <a:xfrm rot="19800000">
          <a:off x="6789255" y="2779633"/>
          <a:ext cx="360684" cy="27556"/>
        </a:xfrm>
        <a:custGeom>
          <a:avLst/>
          <a:gdLst/>
          <a:ahLst/>
          <a:cxnLst/>
          <a:rect l="0" t="0" r="0" b="0"/>
          <a:pathLst>
            <a:path>
              <a:moveTo>
                <a:pt x="0" y="13778"/>
              </a:moveTo>
              <a:lnTo>
                <a:pt x="360684" y="1377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IN" sz="1400" kern="1200" dirty="0">
            <a:solidFill>
              <a:schemeClr val="bg1"/>
            </a:solidFill>
            <a:latin typeface="Trebuchet MS" panose="020B0603020202020204" pitchFamily="34" charset="0"/>
          </a:endParaRPr>
        </a:p>
      </dsp:txBody>
      <dsp:txXfrm>
        <a:off x="6960580" y="2784394"/>
        <a:ext cx="18034" cy="18034"/>
      </dsp:txXfrm>
    </dsp:sp>
    <dsp:sp modelId="{20DB8F79-15C5-434D-B3DA-FD0E15886B38}">
      <dsp:nvSpPr>
        <dsp:cNvPr id="0" name=""/>
        <dsp:cNvSpPr/>
      </dsp:nvSpPr>
      <dsp:spPr>
        <a:xfrm>
          <a:off x="6917315" y="1164101"/>
          <a:ext cx="2349768" cy="1962352"/>
        </a:xfrm>
        <a:prstGeom prst="ellipse">
          <a:avLst/>
        </a:prstGeom>
        <a:solidFill>
          <a:schemeClr val="accent2">
            <a:hueOff val="1273292"/>
            <a:satOff val="2160"/>
            <a:lumOff val="-78"/>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mn-lt"/>
            </a:rPr>
            <a:t>PMLA</a:t>
          </a:r>
        </a:p>
        <a:p>
          <a:pPr marL="0" lvl="0" indent="0" algn="ctr" defTabSz="622300">
            <a:lnSpc>
              <a:spcPct val="90000"/>
            </a:lnSpc>
            <a:spcBef>
              <a:spcPct val="0"/>
            </a:spcBef>
            <a:spcAft>
              <a:spcPct val="35000"/>
            </a:spcAft>
            <a:buNone/>
          </a:pPr>
          <a:r>
            <a:rPr lang="en-IN" sz="1400" kern="1200" dirty="0">
              <a:solidFill>
                <a:schemeClr val="tx1"/>
              </a:solidFill>
              <a:latin typeface="+mn-lt"/>
            </a:rPr>
            <a:t>“proceeds of crime” means any property derived or obtained directly or indirectly, by any person as a result of criminal activity</a:t>
          </a:r>
        </a:p>
      </dsp:txBody>
      <dsp:txXfrm>
        <a:off x="7261431" y="1451481"/>
        <a:ext cx="1661536" cy="1387592"/>
      </dsp:txXfrm>
    </dsp:sp>
    <dsp:sp modelId="{D82B5138-E912-4E7C-86FB-6F19AFDCAFDB}">
      <dsp:nvSpPr>
        <dsp:cNvPr id="0" name=""/>
        <dsp:cNvSpPr/>
      </dsp:nvSpPr>
      <dsp:spPr>
        <a:xfrm rot="1780578">
          <a:off x="6790864" y="3881162"/>
          <a:ext cx="383353" cy="27556"/>
        </a:xfrm>
        <a:custGeom>
          <a:avLst/>
          <a:gdLst/>
          <a:ahLst/>
          <a:cxnLst/>
          <a:rect l="0" t="0" r="0" b="0"/>
          <a:pathLst>
            <a:path>
              <a:moveTo>
                <a:pt x="0" y="13778"/>
              </a:moveTo>
              <a:lnTo>
                <a:pt x="383353" y="1377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IN" sz="1400" kern="1200" dirty="0"/>
        </a:p>
      </dsp:txBody>
      <dsp:txXfrm>
        <a:off x="6972957" y="3885356"/>
        <a:ext cx="19167" cy="19167"/>
      </dsp:txXfrm>
    </dsp:sp>
    <dsp:sp modelId="{9D3023E4-2DBD-4BDB-89DE-CE3BE34AFF68}">
      <dsp:nvSpPr>
        <dsp:cNvPr id="0" name=""/>
        <dsp:cNvSpPr/>
      </dsp:nvSpPr>
      <dsp:spPr>
        <a:xfrm>
          <a:off x="6944677" y="3561686"/>
          <a:ext cx="2349768" cy="1962352"/>
        </a:xfrm>
        <a:prstGeom prst="ellipse">
          <a:avLst/>
        </a:prstGeom>
        <a:solidFill>
          <a:schemeClr val="accent2">
            <a:hueOff val="2546585"/>
            <a:satOff val="4320"/>
            <a:lumOff val="-157"/>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mn-lt"/>
            </a:rPr>
            <a:t>SEBI </a:t>
          </a:r>
        </a:p>
        <a:p>
          <a:pPr marL="0" lvl="0" indent="0" algn="ctr" defTabSz="622300">
            <a:lnSpc>
              <a:spcPct val="90000"/>
            </a:lnSpc>
            <a:spcBef>
              <a:spcPct val="0"/>
            </a:spcBef>
            <a:spcAft>
              <a:spcPct val="35000"/>
            </a:spcAft>
            <a:buNone/>
          </a:pPr>
          <a:r>
            <a:rPr lang="en-IN" sz="1400" kern="1200" dirty="0">
              <a:solidFill>
                <a:schemeClr val="tx1"/>
              </a:solidFill>
              <a:latin typeface="+mn-lt"/>
            </a:rPr>
            <a:t>any  act,  expression, omission  or  concealment  committed  </a:t>
          </a:r>
          <a:r>
            <a:rPr lang="en-IN" sz="1400" b="0" i="0" kern="1200" dirty="0">
              <a:solidFill>
                <a:schemeClr val="tx1"/>
              </a:solidFill>
              <a:latin typeface="+mn-lt"/>
            </a:rPr>
            <a:t>in</a:t>
          </a:r>
          <a:r>
            <a:rPr lang="en-IN" sz="1400" b="0" i="1" kern="1200" dirty="0">
              <a:solidFill>
                <a:schemeClr val="tx1"/>
              </a:solidFill>
              <a:latin typeface="+mn-lt"/>
            </a:rPr>
            <a:t> </a:t>
          </a:r>
          <a:r>
            <a:rPr lang="en-IN" sz="1400" b="0" i="0" kern="1200" dirty="0">
              <a:solidFill>
                <a:schemeClr val="tx1"/>
              </a:solidFill>
              <a:latin typeface="+mn-lt"/>
            </a:rPr>
            <a:t>order</a:t>
          </a:r>
          <a:r>
            <a:rPr lang="en-IN" sz="1400" b="0" i="1" kern="1200" dirty="0">
              <a:solidFill>
                <a:schemeClr val="tx1"/>
              </a:solidFill>
              <a:latin typeface="+mn-lt"/>
            </a:rPr>
            <a:t> </a:t>
          </a:r>
          <a:r>
            <a:rPr lang="en-IN" sz="1400" b="0" i="0" kern="1200" dirty="0">
              <a:solidFill>
                <a:schemeClr val="tx1"/>
              </a:solidFill>
              <a:latin typeface="+mn-lt"/>
            </a:rPr>
            <a:t>to induce another person or his agent to deal in securities</a:t>
          </a:r>
          <a:endParaRPr lang="en-IN" sz="1400" kern="1200" dirty="0">
            <a:solidFill>
              <a:schemeClr val="tx1"/>
            </a:solidFill>
            <a:latin typeface="+mn-lt"/>
          </a:endParaRPr>
        </a:p>
      </dsp:txBody>
      <dsp:txXfrm>
        <a:off x="7288793" y="3849066"/>
        <a:ext cx="1661536" cy="1387592"/>
      </dsp:txXfrm>
    </dsp:sp>
    <dsp:sp modelId="{422F0DDE-C966-4755-92E8-2400F652DBC6}">
      <dsp:nvSpPr>
        <dsp:cNvPr id="0" name=""/>
        <dsp:cNvSpPr/>
      </dsp:nvSpPr>
      <dsp:spPr>
        <a:xfrm rot="5400000">
          <a:off x="5768114" y="4498980"/>
          <a:ext cx="495434" cy="27556"/>
        </a:xfrm>
        <a:custGeom>
          <a:avLst/>
          <a:gdLst/>
          <a:ahLst/>
          <a:cxnLst/>
          <a:rect l="0" t="0" r="0" b="0"/>
          <a:pathLst>
            <a:path>
              <a:moveTo>
                <a:pt x="0" y="13778"/>
              </a:moveTo>
              <a:lnTo>
                <a:pt x="495434" y="1377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IN" sz="1400" kern="1200" dirty="0">
            <a:solidFill>
              <a:schemeClr val="bg1"/>
            </a:solidFill>
            <a:latin typeface="Trebuchet MS" panose="020B0603020202020204" pitchFamily="34" charset="0"/>
          </a:endParaRPr>
        </a:p>
      </dsp:txBody>
      <dsp:txXfrm>
        <a:off x="6003445" y="4500372"/>
        <a:ext cx="24771" cy="24771"/>
      </dsp:txXfrm>
    </dsp:sp>
    <dsp:sp modelId="{CFE02D90-BD9C-4839-B0A3-207F673AA724}">
      <dsp:nvSpPr>
        <dsp:cNvPr id="0" name=""/>
        <dsp:cNvSpPr/>
      </dsp:nvSpPr>
      <dsp:spPr>
        <a:xfrm>
          <a:off x="4840947" y="4760476"/>
          <a:ext cx="2349768" cy="1962352"/>
        </a:xfrm>
        <a:prstGeom prst="ellipse">
          <a:avLst/>
        </a:prstGeom>
        <a:solidFill>
          <a:schemeClr val="accent2">
            <a:hueOff val="3819877"/>
            <a:satOff val="6480"/>
            <a:lumOff val="-235"/>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mn-lt"/>
            </a:rPr>
            <a:t>MPID</a:t>
          </a:r>
        </a:p>
        <a:p>
          <a:pPr marL="0" lvl="0" indent="0" algn="ctr" defTabSz="622300">
            <a:lnSpc>
              <a:spcPct val="90000"/>
            </a:lnSpc>
            <a:spcBef>
              <a:spcPct val="0"/>
            </a:spcBef>
            <a:spcAft>
              <a:spcPct val="35000"/>
            </a:spcAft>
            <a:buNone/>
          </a:pPr>
          <a:r>
            <a:rPr lang="en-IN" sz="1400" kern="1200" dirty="0">
              <a:solidFill>
                <a:schemeClr val="tx1"/>
              </a:solidFill>
              <a:latin typeface="+mn-lt"/>
            </a:rPr>
            <a:t>fraudulently defaults any repayment of deposit or  any other form</a:t>
          </a:r>
        </a:p>
      </dsp:txBody>
      <dsp:txXfrm>
        <a:off x="5185063" y="5047856"/>
        <a:ext cx="1661536" cy="1387592"/>
      </dsp:txXfrm>
    </dsp:sp>
    <dsp:sp modelId="{437D71DA-DD2E-41E9-881D-2B23B7A5EFB3}">
      <dsp:nvSpPr>
        <dsp:cNvPr id="0" name=""/>
        <dsp:cNvSpPr/>
      </dsp:nvSpPr>
      <dsp:spPr>
        <a:xfrm rot="8959392">
          <a:off x="4884469" y="3893224"/>
          <a:ext cx="364796" cy="27556"/>
        </a:xfrm>
        <a:custGeom>
          <a:avLst/>
          <a:gdLst/>
          <a:ahLst/>
          <a:cxnLst/>
          <a:rect l="0" t="0" r="0" b="0"/>
          <a:pathLst>
            <a:path>
              <a:moveTo>
                <a:pt x="0" y="13778"/>
              </a:moveTo>
              <a:lnTo>
                <a:pt x="364796" y="1377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IN" sz="1400" kern="1200" dirty="0">
            <a:solidFill>
              <a:schemeClr val="bg1"/>
            </a:solidFill>
            <a:latin typeface="Trebuchet MS" panose="020B0603020202020204" pitchFamily="34" charset="0"/>
          </a:endParaRPr>
        </a:p>
      </dsp:txBody>
      <dsp:txXfrm rot="10800000">
        <a:off x="5057747" y="3897882"/>
        <a:ext cx="18239" cy="18239"/>
      </dsp:txXfrm>
    </dsp:sp>
    <dsp:sp modelId="{30F20CBE-ECA9-4B9D-9052-98F760B0B3DD}">
      <dsp:nvSpPr>
        <dsp:cNvPr id="0" name=""/>
        <dsp:cNvSpPr/>
      </dsp:nvSpPr>
      <dsp:spPr>
        <a:xfrm>
          <a:off x="2777275" y="3587081"/>
          <a:ext cx="2349768" cy="1962352"/>
        </a:xfrm>
        <a:prstGeom prst="ellipse">
          <a:avLst/>
        </a:prstGeom>
        <a:solidFill>
          <a:schemeClr val="accent2">
            <a:hueOff val="5093169"/>
            <a:satOff val="8640"/>
            <a:lumOff val="-314"/>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mn-lt"/>
            </a:rPr>
            <a:t>IPC</a:t>
          </a:r>
        </a:p>
        <a:p>
          <a:pPr marL="0" lvl="0" indent="0" algn="ctr" defTabSz="622300">
            <a:lnSpc>
              <a:spcPct val="90000"/>
            </a:lnSpc>
            <a:spcBef>
              <a:spcPct val="0"/>
            </a:spcBef>
            <a:spcAft>
              <a:spcPct val="35000"/>
            </a:spcAft>
            <a:buNone/>
          </a:pPr>
          <a:r>
            <a:rPr lang="en-IN" sz="1400" kern="1200" dirty="0">
              <a:solidFill>
                <a:schemeClr val="tx1"/>
              </a:solidFill>
              <a:latin typeface="+mn-lt"/>
            </a:rPr>
            <a:t>a person is said to do a thing fraudulently if he does that with intent to defraud but not otherwise</a:t>
          </a:r>
        </a:p>
      </dsp:txBody>
      <dsp:txXfrm>
        <a:off x="3121391" y="3874461"/>
        <a:ext cx="1661536" cy="1387592"/>
      </dsp:txXfrm>
    </dsp:sp>
    <dsp:sp modelId="{C945E995-5C68-44A4-B5F3-686B3959ABA4}">
      <dsp:nvSpPr>
        <dsp:cNvPr id="0" name=""/>
        <dsp:cNvSpPr/>
      </dsp:nvSpPr>
      <dsp:spPr>
        <a:xfrm rot="12600000">
          <a:off x="4857339" y="2773099"/>
          <a:ext cx="386818" cy="27556"/>
        </a:xfrm>
        <a:custGeom>
          <a:avLst/>
          <a:gdLst/>
          <a:ahLst/>
          <a:cxnLst/>
          <a:rect l="0" t="0" r="0" b="0"/>
          <a:pathLst>
            <a:path>
              <a:moveTo>
                <a:pt x="0" y="13778"/>
              </a:moveTo>
              <a:lnTo>
                <a:pt x="386818" y="1377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IN" sz="1400" kern="1200" dirty="0">
            <a:solidFill>
              <a:schemeClr val="bg1"/>
            </a:solidFill>
            <a:latin typeface="Trebuchet MS" panose="020B0603020202020204" pitchFamily="34" charset="0"/>
          </a:endParaRPr>
        </a:p>
      </dsp:txBody>
      <dsp:txXfrm rot="10800000">
        <a:off x="5041078" y="2777207"/>
        <a:ext cx="19340" cy="19340"/>
      </dsp:txXfrm>
    </dsp:sp>
    <dsp:sp modelId="{BC69650C-8B42-41A3-85BB-BE07EEBFCE04}">
      <dsp:nvSpPr>
        <dsp:cNvPr id="0" name=""/>
        <dsp:cNvSpPr/>
      </dsp:nvSpPr>
      <dsp:spPr>
        <a:xfrm>
          <a:off x="2782712" y="1202874"/>
          <a:ext cx="2313500" cy="1884806"/>
        </a:xfrm>
        <a:prstGeom prst="ellipse">
          <a:avLst/>
        </a:prstGeom>
        <a:solidFill>
          <a:schemeClr val="accent2">
            <a:hueOff val="6366461"/>
            <a:satOff val="10800"/>
            <a:lumOff val="-392"/>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mn-lt"/>
            </a:rPr>
            <a:t>CFE</a:t>
          </a:r>
        </a:p>
        <a:p>
          <a:pPr marL="0" lvl="0" indent="0" algn="ctr" defTabSz="622300">
            <a:lnSpc>
              <a:spcPct val="90000"/>
            </a:lnSpc>
            <a:spcBef>
              <a:spcPct val="0"/>
            </a:spcBef>
            <a:spcAft>
              <a:spcPct val="35000"/>
            </a:spcAft>
            <a:buNone/>
          </a:pPr>
          <a:r>
            <a:rPr lang="en-US" sz="1400" kern="1200" dirty="0">
              <a:solidFill>
                <a:schemeClr val="tx1"/>
              </a:solidFill>
              <a:latin typeface="+mn-lt"/>
            </a:rPr>
            <a:t>A knowing representation of truth or concealment of material fact to induce another to act to his or her detriment</a:t>
          </a:r>
          <a:endParaRPr lang="en-IN" sz="1400" kern="1200" dirty="0">
            <a:solidFill>
              <a:schemeClr val="tx1"/>
            </a:solidFill>
            <a:latin typeface="+mn-lt"/>
          </a:endParaRPr>
        </a:p>
      </dsp:txBody>
      <dsp:txXfrm>
        <a:off x="3121516" y="1478897"/>
        <a:ext cx="1635892" cy="1332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0E80A1-E370-4CD5-9B06-B7B10FE4BBF2}">
      <dsp:nvSpPr>
        <dsp:cNvPr id="0" name=""/>
        <dsp:cNvSpPr/>
      </dsp:nvSpPr>
      <dsp:spPr>
        <a:xfrm>
          <a:off x="0" y="3025"/>
          <a:ext cx="8128000" cy="1212537"/>
        </a:xfrm>
        <a:prstGeom prst="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en-IN" sz="2000" kern="1200" dirty="0"/>
            <a:t>The Digital Accounting Assurance Board of The Institute of Chartered Accountants of India (ICAI) has invited comments on the exposure drafts of Forensic Accounting and Investigation Standards(FAIS).</a:t>
          </a:r>
          <a:endParaRPr lang="en-US" sz="2000" kern="1200" dirty="0"/>
        </a:p>
      </dsp:txBody>
      <dsp:txXfrm>
        <a:off x="0" y="3025"/>
        <a:ext cx="8128000" cy="1212537"/>
      </dsp:txXfrm>
    </dsp:sp>
    <dsp:sp modelId="{91E74F31-A214-4D39-85F9-89E57EE7EA4E}">
      <dsp:nvSpPr>
        <dsp:cNvPr id="0" name=""/>
        <dsp:cNvSpPr/>
      </dsp:nvSpPr>
      <dsp:spPr>
        <a:xfrm>
          <a:off x="0" y="1343314"/>
          <a:ext cx="8128000" cy="96390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dirty="0"/>
            <a:t>Exposure drafts for 20 standards are placed on website of ICAI for comments on various dates till now.</a:t>
          </a:r>
        </a:p>
      </dsp:txBody>
      <dsp:txXfrm>
        <a:off x="0" y="1343314"/>
        <a:ext cx="8128000" cy="963908"/>
      </dsp:txXfrm>
    </dsp:sp>
    <dsp:sp modelId="{3FBBA93A-73FA-40AC-84FE-1EF106ECFD34}">
      <dsp:nvSpPr>
        <dsp:cNvPr id="0" name=""/>
        <dsp:cNvSpPr/>
      </dsp:nvSpPr>
      <dsp:spPr>
        <a:xfrm>
          <a:off x="0" y="2434974"/>
          <a:ext cx="8128000" cy="2555023"/>
        </a:xfrm>
        <a:prstGeom prst="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t" anchorCtr="0">
          <a:noAutofit/>
        </a:bodyPr>
        <a:lstStyle/>
        <a:p>
          <a:pPr marL="0" lvl="0" indent="0" algn="l" defTabSz="889000">
            <a:lnSpc>
              <a:spcPct val="90000"/>
            </a:lnSpc>
            <a:spcBef>
              <a:spcPct val="0"/>
            </a:spcBef>
            <a:spcAft>
              <a:spcPct val="35000"/>
            </a:spcAft>
            <a:buNone/>
          </a:pPr>
          <a:r>
            <a:rPr lang="en-IN" sz="2000" kern="1200" dirty="0"/>
            <a:t>The FAIS, as and when issued, will be classified, and numbered in a series format, as follows: </a:t>
          </a:r>
        </a:p>
        <a:p>
          <a:pPr marL="228600" lvl="1" indent="-228600" algn="l" defTabSz="889000">
            <a:lnSpc>
              <a:spcPct val="90000"/>
            </a:lnSpc>
            <a:spcBef>
              <a:spcPct val="0"/>
            </a:spcBef>
            <a:spcAft>
              <a:spcPct val="15000"/>
            </a:spcAft>
            <a:buChar char="•"/>
          </a:pPr>
          <a:r>
            <a:rPr lang="en-IN" sz="2000" kern="1200" dirty="0"/>
            <a:t>100 Series: Standards on Key Concepts</a:t>
          </a:r>
        </a:p>
        <a:p>
          <a:pPr marL="228600" lvl="1" indent="-228600" algn="l" defTabSz="889000">
            <a:lnSpc>
              <a:spcPct val="90000"/>
            </a:lnSpc>
            <a:spcBef>
              <a:spcPct val="0"/>
            </a:spcBef>
            <a:spcAft>
              <a:spcPct val="15000"/>
            </a:spcAft>
            <a:buChar char="•"/>
          </a:pPr>
          <a:r>
            <a:rPr lang="en-IN" sz="2000" kern="1200" dirty="0"/>
            <a:t>200 Series: Standards on Practice Management</a:t>
          </a:r>
        </a:p>
        <a:p>
          <a:pPr marL="228600" lvl="1" indent="-228600" algn="l" defTabSz="889000">
            <a:lnSpc>
              <a:spcPct val="90000"/>
            </a:lnSpc>
            <a:spcBef>
              <a:spcPct val="0"/>
            </a:spcBef>
            <a:spcAft>
              <a:spcPct val="15000"/>
            </a:spcAft>
            <a:buChar char="•"/>
          </a:pPr>
          <a:r>
            <a:rPr lang="en-IN" sz="2000" kern="1200" dirty="0"/>
            <a:t>300-400 Series: Standards on Executing FAI Assignments</a:t>
          </a:r>
        </a:p>
        <a:p>
          <a:pPr marL="228600" lvl="1" indent="-228600" algn="l" defTabSz="889000">
            <a:lnSpc>
              <a:spcPct val="90000"/>
            </a:lnSpc>
            <a:spcBef>
              <a:spcPct val="0"/>
            </a:spcBef>
            <a:spcAft>
              <a:spcPct val="15000"/>
            </a:spcAft>
            <a:buChar char="•"/>
          </a:pPr>
          <a:r>
            <a:rPr lang="en-IN" sz="2000" kern="1200" dirty="0"/>
            <a:t>500 Series: Standards on Specialised Areas</a:t>
          </a:r>
        </a:p>
        <a:p>
          <a:pPr marL="228600" lvl="1" indent="-228600" algn="l" defTabSz="889000">
            <a:lnSpc>
              <a:spcPct val="90000"/>
            </a:lnSpc>
            <a:spcBef>
              <a:spcPct val="0"/>
            </a:spcBef>
            <a:spcAft>
              <a:spcPct val="15000"/>
            </a:spcAft>
            <a:buChar char="•"/>
          </a:pPr>
          <a:r>
            <a:rPr lang="en-IN" sz="2000" kern="1200" dirty="0"/>
            <a:t>600 Series: Standards on Quality Control.</a:t>
          </a:r>
          <a:r>
            <a:rPr lang="en-IN" sz="1600" kern="1200" dirty="0"/>
            <a:t> </a:t>
          </a:r>
        </a:p>
      </dsp:txBody>
      <dsp:txXfrm>
        <a:off x="0" y="2434974"/>
        <a:ext cx="8128000" cy="25550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7BF7FB-95B7-4B1A-A370-8A6CF7257DA1}">
      <dsp:nvSpPr>
        <dsp:cNvPr id="0" name=""/>
        <dsp:cNvSpPr/>
      </dsp:nvSpPr>
      <dsp:spPr>
        <a:xfrm>
          <a:off x="0" y="639228"/>
          <a:ext cx="3286125" cy="1971675"/>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b="0" kern="1200" dirty="0">
              <a:solidFill>
                <a:schemeClr val="tx1"/>
              </a:solidFill>
            </a:rPr>
            <a:t>प्रमुख प्रबंधकीय कर्मियों का इस्तीफा और प्रबंधन में लगातार बदलाव</a:t>
          </a:r>
          <a:endParaRPr lang="en-US" sz="2400" b="0" kern="1200" dirty="0">
            <a:solidFill>
              <a:schemeClr val="tx1"/>
            </a:solidFill>
          </a:endParaRPr>
        </a:p>
      </dsp:txBody>
      <dsp:txXfrm>
        <a:off x="0" y="639228"/>
        <a:ext cx="3286125" cy="1971675"/>
      </dsp:txXfrm>
    </dsp:sp>
    <dsp:sp modelId="{D1B184A3-4612-4EC7-8A98-0569D74019B6}">
      <dsp:nvSpPr>
        <dsp:cNvPr id="0" name=""/>
        <dsp:cNvSpPr/>
      </dsp:nvSpPr>
      <dsp:spPr>
        <a:xfrm>
          <a:off x="3614737" y="679450"/>
          <a:ext cx="3286125" cy="1971675"/>
        </a:xfrm>
        <a:prstGeom prst="rect">
          <a:avLst/>
        </a:prstGeom>
        <a:gradFill rotWithShape="0">
          <a:gsLst>
            <a:gs pos="0">
              <a:schemeClr val="accent3">
                <a:hueOff val="151456"/>
                <a:satOff val="1981"/>
                <a:lumOff val="-2431"/>
                <a:alphaOff val="0"/>
                <a:satMod val="103000"/>
                <a:lumMod val="102000"/>
                <a:tint val="94000"/>
              </a:schemeClr>
            </a:gs>
            <a:gs pos="50000">
              <a:schemeClr val="accent3">
                <a:hueOff val="151456"/>
                <a:satOff val="1981"/>
                <a:lumOff val="-2431"/>
                <a:alphaOff val="0"/>
                <a:satMod val="110000"/>
                <a:lumMod val="100000"/>
                <a:shade val="100000"/>
              </a:schemeClr>
            </a:gs>
            <a:gs pos="100000">
              <a:schemeClr val="accent3">
                <a:hueOff val="151456"/>
                <a:satOff val="1981"/>
                <a:lumOff val="-243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Disproportionate increase in other current assets</a:t>
          </a:r>
        </a:p>
      </dsp:txBody>
      <dsp:txXfrm>
        <a:off x="3614737" y="679450"/>
        <a:ext cx="3286125" cy="1971675"/>
      </dsp:txXfrm>
    </dsp:sp>
    <dsp:sp modelId="{4FF38652-F7EA-4A9F-B419-5DAE6744BBF7}">
      <dsp:nvSpPr>
        <dsp:cNvPr id="0" name=""/>
        <dsp:cNvSpPr/>
      </dsp:nvSpPr>
      <dsp:spPr>
        <a:xfrm>
          <a:off x="7229475" y="679450"/>
          <a:ext cx="3286125" cy="1971675"/>
        </a:xfrm>
        <a:prstGeom prst="rect">
          <a:avLst/>
        </a:prstGeom>
        <a:gradFill rotWithShape="0">
          <a:gsLst>
            <a:gs pos="0">
              <a:schemeClr val="accent3">
                <a:hueOff val="302912"/>
                <a:satOff val="3961"/>
                <a:lumOff val="-4862"/>
                <a:alphaOff val="0"/>
                <a:satMod val="103000"/>
                <a:lumMod val="102000"/>
                <a:tint val="94000"/>
              </a:schemeClr>
            </a:gs>
            <a:gs pos="50000">
              <a:schemeClr val="accent3">
                <a:hueOff val="302912"/>
                <a:satOff val="3961"/>
                <a:lumOff val="-4862"/>
                <a:alphaOff val="0"/>
                <a:satMod val="110000"/>
                <a:lumMod val="100000"/>
                <a:shade val="100000"/>
              </a:schemeClr>
            </a:gs>
            <a:gs pos="100000">
              <a:schemeClr val="accent3">
                <a:hueOff val="302912"/>
                <a:satOff val="3961"/>
                <a:lumOff val="-486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b="0" kern="1200" dirty="0">
              <a:solidFill>
                <a:prstClr val="black"/>
              </a:solidFill>
              <a:latin typeface="Calibri"/>
              <a:ea typeface="+mn-ea"/>
              <a:cs typeface="Mangal" panose="02040503050203030202" pitchFamily="18" charset="0"/>
            </a:rPr>
            <a:t>स्टॉक ऑडिट रिपोर्ट में प्रमुख मुद्दों पर प्रकाश डाला गया</a:t>
          </a:r>
          <a:endParaRPr lang="en-US" sz="2400" b="0" kern="1200" dirty="0">
            <a:solidFill>
              <a:prstClr val="black"/>
            </a:solidFill>
            <a:latin typeface="Calibri"/>
            <a:ea typeface="+mn-ea"/>
            <a:cs typeface="Mangal" panose="02040503050203030202" pitchFamily="18" charset="0"/>
          </a:endParaRPr>
        </a:p>
      </dsp:txBody>
      <dsp:txXfrm>
        <a:off x="7229475" y="679450"/>
        <a:ext cx="3286125" cy="1971675"/>
      </dsp:txXfrm>
    </dsp:sp>
    <dsp:sp modelId="{34788347-7CF5-43C0-A2EE-7DF5DE6C8FF3}">
      <dsp:nvSpPr>
        <dsp:cNvPr id="0" name=""/>
        <dsp:cNvSpPr/>
      </dsp:nvSpPr>
      <dsp:spPr>
        <a:xfrm>
          <a:off x="0" y="2979737"/>
          <a:ext cx="3286125" cy="1971675"/>
        </a:xfrm>
        <a:prstGeom prst="rect">
          <a:avLst/>
        </a:prstGeom>
        <a:gradFill rotWithShape="0">
          <a:gsLst>
            <a:gs pos="0">
              <a:schemeClr val="accent3">
                <a:hueOff val="454368"/>
                <a:satOff val="5942"/>
                <a:lumOff val="-7294"/>
                <a:alphaOff val="0"/>
                <a:satMod val="103000"/>
                <a:lumMod val="102000"/>
                <a:tint val="94000"/>
              </a:schemeClr>
            </a:gs>
            <a:gs pos="50000">
              <a:schemeClr val="accent3">
                <a:hueOff val="454368"/>
                <a:satOff val="5942"/>
                <a:lumOff val="-7294"/>
                <a:alphaOff val="0"/>
                <a:satMod val="110000"/>
                <a:lumMod val="100000"/>
                <a:shade val="100000"/>
              </a:schemeClr>
            </a:gs>
            <a:gs pos="100000">
              <a:schemeClr val="accent3">
                <a:hueOff val="454368"/>
                <a:satOff val="5942"/>
                <a:lumOff val="-729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Substantial related party transactions</a:t>
          </a:r>
          <a:r>
            <a:rPr lang="en-US" sz="3100" kern="1200" dirty="0">
              <a:solidFill>
                <a:schemeClr val="tx1"/>
              </a:solidFill>
            </a:rPr>
            <a:t> 	</a:t>
          </a:r>
        </a:p>
      </dsp:txBody>
      <dsp:txXfrm>
        <a:off x="0" y="2979737"/>
        <a:ext cx="3286125" cy="1971675"/>
      </dsp:txXfrm>
    </dsp:sp>
    <dsp:sp modelId="{B0E633D8-8936-4A9F-A48E-A34BADF31EF2}">
      <dsp:nvSpPr>
        <dsp:cNvPr id="0" name=""/>
        <dsp:cNvSpPr/>
      </dsp:nvSpPr>
      <dsp:spPr>
        <a:xfrm>
          <a:off x="3614737" y="2979737"/>
          <a:ext cx="3286125" cy="1971675"/>
        </a:xfrm>
        <a:prstGeom prst="rect">
          <a:avLst/>
        </a:prstGeom>
        <a:gradFill rotWithShape="0">
          <a:gsLst>
            <a:gs pos="0">
              <a:schemeClr val="accent3">
                <a:hueOff val="605823"/>
                <a:satOff val="7922"/>
                <a:lumOff val="-9725"/>
                <a:alphaOff val="0"/>
                <a:satMod val="103000"/>
                <a:lumMod val="102000"/>
                <a:tint val="94000"/>
              </a:schemeClr>
            </a:gs>
            <a:gs pos="50000">
              <a:schemeClr val="accent3">
                <a:hueOff val="605823"/>
                <a:satOff val="7922"/>
                <a:lumOff val="-9725"/>
                <a:alphaOff val="0"/>
                <a:satMod val="110000"/>
                <a:lumMod val="100000"/>
                <a:shade val="100000"/>
              </a:schemeClr>
            </a:gs>
            <a:gs pos="100000">
              <a:schemeClr val="accent3">
                <a:hueOff val="605823"/>
                <a:satOff val="7922"/>
                <a:lumOff val="-972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kern="1200" dirty="0">
              <a:solidFill>
                <a:schemeClr val="tx1"/>
              </a:solidFill>
            </a:rPr>
            <a:t>ऋण के सामान्य उद्देश्य में बार-बार परिवर्तन</a:t>
          </a:r>
          <a:r>
            <a:rPr lang="en-US" sz="3100" kern="1200" dirty="0">
              <a:solidFill>
                <a:schemeClr val="tx1"/>
              </a:solidFill>
            </a:rPr>
            <a:t>	 </a:t>
          </a:r>
        </a:p>
      </dsp:txBody>
      <dsp:txXfrm>
        <a:off x="3614737" y="2979737"/>
        <a:ext cx="3286125" cy="1971675"/>
      </dsp:txXfrm>
    </dsp:sp>
    <dsp:sp modelId="{59172AD7-077E-413C-B3D0-19DCE7AE5BC0}">
      <dsp:nvSpPr>
        <dsp:cNvPr id="0" name=""/>
        <dsp:cNvSpPr/>
      </dsp:nvSpPr>
      <dsp:spPr>
        <a:xfrm>
          <a:off x="7229475" y="2979737"/>
          <a:ext cx="3286125" cy="1971675"/>
        </a:xfrm>
        <a:prstGeom prst="rect">
          <a:avLst/>
        </a:prstGeom>
        <a:gradFill rotWithShape="0">
          <a:gsLst>
            <a:gs pos="0">
              <a:schemeClr val="accent3">
                <a:hueOff val="757279"/>
                <a:satOff val="9903"/>
                <a:lumOff val="-12156"/>
                <a:alphaOff val="0"/>
                <a:satMod val="103000"/>
                <a:lumMod val="102000"/>
                <a:tint val="94000"/>
              </a:schemeClr>
            </a:gs>
            <a:gs pos="50000">
              <a:schemeClr val="accent3">
                <a:hueOff val="757279"/>
                <a:satOff val="9903"/>
                <a:lumOff val="-12156"/>
                <a:alphaOff val="0"/>
                <a:satMod val="110000"/>
                <a:lumMod val="100000"/>
                <a:shade val="100000"/>
              </a:schemeClr>
            </a:gs>
            <a:gs pos="100000">
              <a:schemeClr val="accent3">
                <a:hueOff val="757279"/>
                <a:satOff val="9903"/>
                <a:lumOff val="-1215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Non-routing of sales proceeds through bank </a:t>
          </a:r>
          <a:r>
            <a:rPr lang="en-US" sz="3900" kern="1200" dirty="0">
              <a:solidFill>
                <a:schemeClr val="tx1"/>
              </a:solidFill>
            </a:rPr>
            <a:t> </a:t>
          </a:r>
        </a:p>
      </dsp:txBody>
      <dsp:txXfrm>
        <a:off x="7229475" y="2979737"/>
        <a:ext cx="3286125" cy="19716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8D0E98-98B2-4A8C-9ECC-D45C3B6B8CDB}">
      <dsp:nvSpPr>
        <dsp:cNvPr id="0" name=""/>
        <dsp:cNvSpPr/>
      </dsp:nvSpPr>
      <dsp:spPr>
        <a:xfrm>
          <a:off x="0" y="416537"/>
          <a:ext cx="3384096" cy="2030457"/>
        </a:xfrm>
        <a:prstGeom prst="rect">
          <a:avLst/>
        </a:prstGeom>
        <a:gradFill rotWithShape="0">
          <a:gsLst>
            <a:gs pos="0">
              <a:schemeClr val="accent2">
                <a:shade val="80000"/>
                <a:hueOff val="0"/>
                <a:satOff val="0"/>
                <a:lumOff val="0"/>
                <a:alphaOff val="0"/>
                <a:satMod val="103000"/>
                <a:lumMod val="102000"/>
                <a:tint val="94000"/>
              </a:schemeClr>
            </a:gs>
            <a:gs pos="50000">
              <a:schemeClr val="accent2">
                <a:shade val="80000"/>
                <a:hueOff val="0"/>
                <a:satOff val="0"/>
                <a:lumOff val="0"/>
                <a:alphaOff val="0"/>
                <a:satMod val="110000"/>
                <a:lumMod val="100000"/>
                <a:shade val="100000"/>
              </a:schemeClr>
            </a:gs>
            <a:gs pos="100000">
              <a:schemeClr val="accent2">
                <a:shade val="8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Default in payment of bank dues and statutory dues</a:t>
          </a:r>
        </a:p>
      </dsp:txBody>
      <dsp:txXfrm>
        <a:off x="0" y="416537"/>
        <a:ext cx="3384096" cy="2030457"/>
      </dsp:txXfrm>
    </dsp:sp>
    <dsp:sp modelId="{71C098B4-2D48-4AC1-8D0A-F6E3F51A14D1}">
      <dsp:nvSpPr>
        <dsp:cNvPr id="0" name=""/>
        <dsp:cNvSpPr/>
      </dsp:nvSpPr>
      <dsp:spPr>
        <a:xfrm>
          <a:off x="7277364" y="413735"/>
          <a:ext cx="3384096" cy="2030457"/>
        </a:xfrm>
        <a:prstGeom prst="rect">
          <a:avLst/>
        </a:prstGeom>
        <a:gradFill rotWithShape="0">
          <a:gsLst>
            <a:gs pos="0">
              <a:schemeClr val="accent2">
                <a:shade val="80000"/>
                <a:hueOff val="69400"/>
                <a:satOff val="-1420"/>
                <a:lumOff val="5326"/>
                <a:alphaOff val="0"/>
                <a:satMod val="103000"/>
                <a:lumMod val="102000"/>
                <a:tint val="94000"/>
              </a:schemeClr>
            </a:gs>
            <a:gs pos="50000">
              <a:schemeClr val="accent2">
                <a:shade val="80000"/>
                <a:hueOff val="69400"/>
                <a:satOff val="-1420"/>
                <a:lumOff val="5326"/>
                <a:alphaOff val="0"/>
                <a:satMod val="110000"/>
                <a:lumMod val="100000"/>
                <a:shade val="100000"/>
              </a:schemeClr>
            </a:gs>
            <a:gs pos="100000">
              <a:schemeClr val="accent2">
                <a:shade val="80000"/>
                <a:hueOff val="69400"/>
                <a:satOff val="-1420"/>
                <a:lumOff val="532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Frequent invocation of BG and devolvement of LC</a:t>
          </a:r>
          <a:endParaRPr lang="en-US" sz="2400" b="0" kern="1200" dirty="0">
            <a:solidFill>
              <a:schemeClr val="tx1"/>
            </a:solidFill>
          </a:endParaRPr>
        </a:p>
      </dsp:txBody>
      <dsp:txXfrm>
        <a:off x="7277364" y="413735"/>
        <a:ext cx="3384096" cy="2030457"/>
      </dsp:txXfrm>
    </dsp:sp>
    <dsp:sp modelId="{F80BDA6E-E085-4B39-BF3A-E6156223ED01}">
      <dsp:nvSpPr>
        <dsp:cNvPr id="0" name=""/>
        <dsp:cNvSpPr/>
      </dsp:nvSpPr>
      <dsp:spPr>
        <a:xfrm>
          <a:off x="3711609" y="2839442"/>
          <a:ext cx="3384096" cy="2030457"/>
        </a:xfrm>
        <a:prstGeom prst="rect">
          <a:avLst/>
        </a:prstGeom>
        <a:gradFill rotWithShape="0">
          <a:gsLst>
            <a:gs pos="0">
              <a:schemeClr val="accent2">
                <a:shade val="80000"/>
                <a:hueOff val="138800"/>
                <a:satOff val="-2840"/>
                <a:lumOff val="10652"/>
                <a:alphaOff val="0"/>
                <a:satMod val="103000"/>
                <a:lumMod val="102000"/>
                <a:tint val="94000"/>
              </a:schemeClr>
            </a:gs>
            <a:gs pos="50000">
              <a:schemeClr val="accent2">
                <a:shade val="80000"/>
                <a:hueOff val="138800"/>
                <a:satOff val="-2840"/>
                <a:lumOff val="10652"/>
                <a:alphaOff val="0"/>
                <a:satMod val="110000"/>
                <a:lumMod val="100000"/>
                <a:shade val="100000"/>
              </a:schemeClr>
            </a:gs>
            <a:gs pos="100000">
              <a:schemeClr val="accent2">
                <a:shade val="80000"/>
                <a:hueOff val="138800"/>
                <a:satOff val="-2840"/>
                <a:lumOff val="1065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Loan Funds utilized for repayment of bank loan</a:t>
          </a:r>
        </a:p>
      </dsp:txBody>
      <dsp:txXfrm>
        <a:off x="3711609" y="2839442"/>
        <a:ext cx="3384096" cy="2030457"/>
      </dsp:txXfrm>
    </dsp:sp>
    <dsp:sp modelId="{4B848417-EB27-4A4C-83A0-1EF25E387963}">
      <dsp:nvSpPr>
        <dsp:cNvPr id="0" name=""/>
        <dsp:cNvSpPr/>
      </dsp:nvSpPr>
      <dsp:spPr>
        <a:xfrm>
          <a:off x="38104" y="2823496"/>
          <a:ext cx="3384096" cy="2030457"/>
        </a:xfrm>
        <a:prstGeom prst="rect">
          <a:avLst/>
        </a:prstGeom>
        <a:gradFill rotWithShape="0">
          <a:gsLst>
            <a:gs pos="0">
              <a:schemeClr val="accent2">
                <a:shade val="80000"/>
                <a:hueOff val="208200"/>
                <a:satOff val="-4261"/>
                <a:lumOff val="15979"/>
                <a:alphaOff val="0"/>
                <a:satMod val="103000"/>
                <a:lumMod val="102000"/>
                <a:tint val="94000"/>
              </a:schemeClr>
            </a:gs>
            <a:gs pos="50000">
              <a:schemeClr val="accent2">
                <a:shade val="80000"/>
                <a:hueOff val="208200"/>
                <a:satOff val="-4261"/>
                <a:lumOff val="15979"/>
                <a:alphaOff val="0"/>
                <a:satMod val="110000"/>
                <a:lumMod val="100000"/>
                <a:shade val="100000"/>
              </a:schemeClr>
            </a:gs>
            <a:gs pos="100000">
              <a:schemeClr val="accent2">
                <a:shade val="80000"/>
                <a:hueOff val="208200"/>
                <a:satOff val="-4261"/>
                <a:lumOff val="1597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b="0" kern="1200" dirty="0">
              <a:solidFill>
                <a:schemeClr val="tx1"/>
              </a:solidFill>
            </a:rPr>
            <a:t>लंबे समय से बकाया विदेशी बिल</a:t>
          </a:r>
          <a:endParaRPr lang="en-US" sz="2400" b="0" kern="1200" dirty="0">
            <a:solidFill>
              <a:schemeClr val="tx1"/>
            </a:solidFill>
          </a:endParaRPr>
        </a:p>
      </dsp:txBody>
      <dsp:txXfrm>
        <a:off x="38104" y="2823496"/>
        <a:ext cx="3384096" cy="2030457"/>
      </dsp:txXfrm>
    </dsp:sp>
    <dsp:sp modelId="{0AC1B5D7-EB25-4B52-8217-ED4D2CB74FFC}">
      <dsp:nvSpPr>
        <dsp:cNvPr id="0" name=""/>
        <dsp:cNvSpPr/>
      </dsp:nvSpPr>
      <dsp:spPr>
        <a:xfrm>
          <a:off x="3730154" y="413748"/>
          <a:ext cx="3384096" cy="2030457"/>
        </a:xfrm>
        <a:prstGeom prst="rect">
          <a:avLst/>
        </a:prstGeom>
        <a:gradFill rotWithShape="0">
          <a:gsLst>
            <a:gs pos="0">
              <a:schemeClr val="accent2">
                <a:shade val="80000"/>
                <a:hueOff val="277600"/>
                <a:satOff val="-5681"/>
                <a:lumOff val="21305"/>
                <a:alphaOff val="0"/>
                <a:satMod val="103000"/>
                <a:lumMod val="102000"/>
                <a:tint val="94000"/>
              </a:schemeClr>
            </a:gs>
            <a:gs pos="50000">
              <a:schemeClr val="accent2">
                <a:shade val="80000"/>
                <a:hueOff val="277600"/>
                <a:satOff val="-5681"/>
                <a:lumOff val="21305"/>
                <a:alphaOff val="0"/>
                <a:satMod val="110000"/>
                <a:lumMod val="100000"/>
                <a:shade val="100000"/>
              </a:schemeClr>
            </a:gs>
            <a:gs pos="100000">
              <a:schemeClr val="accent2">
                <a:shade val="80000"/>
                <a:hueOff val="277600"/>
                <a:satOff val="-5681"/>
                <a:lumOff val="2130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kern="1200" dirty="0">
              <a:solidFill>
                <a:schemeClr val="tx1"/>
              </a:solidFill>
            </a:rPr>
            <a:t>इनकम टैक्स का छापा</a:t>
          </a:r>
          <a:endParaRPr lang="en-US" sz="2400" kern="1200" dirty="0">
            <a:solidFill>
              <a:schemeClr val="tx1"/>
            </a:solidFill>
          </a:endParaRPr>
        </a:p>
      </dsp:txBody>
      <dsp:txXfrm>
        <a:off x="3730154" y="413748"/>
        <a:ext cx="3384096" cy="2030457"/>
      </dsp:txXfrm>
    </dsp:sp>
    <dsp:sp modelId="{6D5A1481-3093-462C-B30D-2FAE4FF62868}">
      <dsp:nvSpPr>
        <dsp:cNvPr id="0" name=""/>
        <dsp:cNvSpPr/>
      </dsp:nvSpPr>
      <dsp:spPr>
        <a:xfrm>
          <a:off x="7432322" y="2835232"/>
          <a:ext cx="3384096" cy="2030457"/>
        </a:xfrm>
        <a:prstGeom prst="rect">
          <a:avLst/>
        </a:prstGeom>
        <a:gradFill rotWithShape="0">
          <a:gsLst>
            <a:gs pos="0">
              <a:schemeClr val="accent2">
                <a:shade val="80000"/>
                <a:hueOff val="347000"/>
                <a:satOff val="-7101"/>
                <a:lumOff val="26631"/>
                <a:alphaOff val="0"/>
                <a:satMod val="103000"/>
                <a:lumMod val="102000"/>
                <a:tint val="94000"/>
              </a:schemeClr>
            </a:gs>
            <a:gs pos="50000">
              <a:schemeClr val="accent2">
                <a:shade val="80000"/>
                <a:hueOff val="347000"/>
                <a:satOff val="-7101"/>
                <a:lumOff val="26631"/>
                <a:alphaOff val="0"/>
                <a:satMod val="110000"/>
                <a:lumMod val="100000"/>
                <a:shade val="100000"/>
              </a:schemeClr>
            </a:gs>
            <a:gs pos="100000">
              <a:schemeClr val="accent2">
                <a:shade val="80000"/>
                <a:hueOff val="347000"/>
                <a:satOff val="-7101"/>
                <a:lumOff val="2663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b="0" kern="1200" dirty="0">
              <a:solidFill>
                <a:schemeClr val="tx1"/>
              </a:solidFill>
            </a:rPr>
            <a:t>विभिन्न बैंकों से समान संपार्श्विक प्रभारित</a:t>
          </a:r>
          <a:endParaRPr lang="en-US" sz="2400" b="0" kern="1200" dirty="0">
            <a:solidFill>
              <a:schemeClr val="tx1"/>
            </a:solidFill>
          </a:endParaRPr>
        </a:p>
      </dsp:txBody>
      <dsp:txXfrm>
        <a:off x="7432322" y="2835232"/>
        <a:ext cx="3384096" cy="20304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E5EC70-FA2B-4206-BFB4-A9C04FF61A64}">
      <dsp:nvSpPr>
        <dsp:cNvPr id="0" name=""/>
        <dsp:cNvSpPr/>
      </dsp:nvSpPr>
      <dsp:spPr>
        <a:xfrm>
          <a:off x="0" y="289718"/>
          <a:ext cx="3286125" cy="1971675"/>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LC’s issued to related party </a:t>
          </a:r>
        </a:p>
      </dsp:txBody>
      <dsp:txXfrm>
        <a:off x="0" y="289718"/>
        <a:ext cx="3286125" cy="1971675"/>
      </dsp:txXfrm>
    </dsp:sp>
    <dsp:sp modelId="{6BBB53A3-5455-4FDD-A226-647ADA60B3A8}">
      <dsp:nvSpPr>
        <dsp:cNvPr id="0" name=""/>
        <dsp:cNvSpPr/>
      </dsp:nvSpPr>
      <dsp:spPr>
        <a:xfrm>
          <a:off x="3614737" y="289718"/>
          <a:ext cx="3286125" cy="1971675"/>
        </a:xfrm>
        <a:prstGeom prst="rect">
          <a:avLst/>
        </a:prstGeom>
        <a:gradFill rotWithShape="0">
          <a:gsLst>
            <a:gs pos="0">
              <a:schemeClr val="accent5">
                <a:hueOff val="276562"/>
                <a:satOff val="3140"/>
                <a:lumOff val="2843"/>
                <a:alphaOff val="0"/>
                <a:satMod val="103000"/>
                <a:lumMod val="102000"/>
                <a:tint val="94000"/>
              </a:schemeClr>
            </a:gs>
            <a:gs pos="50000">
              <a:schemeClr val="accent5">
                <a:hueOff val="276562"/>
                <a:satOff val="3140"/>
                <a:lumOff val="2843"/>
                <a:alphaOff val="0"/>
                <a:satMod val="110000"/>
                <a:lumMod val="100000"/>
                <a:shade val="100000"/>
              </a:schemeClr>
            </a:gs>
            <a:gs pos="100000">
              <a:schemeClr val="accent5">
                <a:hueOff val="276562"/>
                <a:satOff val="3140"/>
                <a:lumOff val="284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kern="1200" dirty="0">
              <a:solidFill>
                <a:schemeClr val="tx1"/>
              </a:solidFill>
            </a:rPr>
            <a:t>ऋण खातों में भारी नकद निकासी</a:t>
          </a:r>
          <a:endParaRPr lang="en-US" sz="2400" kern="1200" dirty="0">
            <a:solidFill>
              <a:schemeClr val="tx1"/>
            </a:solidFill>
          </a:endParaRPr>
        </a:p>
      </dsp:txBody>
      <dsp:txXfrm>
        <a:off x="3614737" y="289718"/>
        <a:ext cx="3286125" cy="1971675"/>
      </dsp:txXfrm>
    </dsp:sp>
    <dsp:sp modelId="{A9C4BC9F-6510-40A2-A894-A037B9CA8825}">
      <dsp:nvSpPr>
        <dsp:cNvPr id="0" name=""/>
        <dsp:cNvSpPr/>
      </dsp:nvSpPr>
      <dsp:spPr>
        <a:xfrm>
          <a:off x="7229475" y="289718"/>
          <a:ext cx="3286125" cy="1971675"/>
        </a:xfrm>
        <a:prstGeom prst="rect">
          <a:avLst/>
        </a:prstGeom>
        <a:gradFill rotWithShape="0">
          <a:gsLst>
            <a:gs pos="0">
              <a:schemeClr val="accent5">
                <a:hueOff val="553124"/>
                <a:satOff val="6280"/>
                <a:lumOff val="5686"/>
                <a:alphaOff val="0"/>
                <a:satMod val="103000"/>
                <a:lumMod val="102000"/>
                <a:tint val="94000"/>
              </a:schemeClr>
            </a:gs>
            <a:gs pos="50000">
              <a:schemeClr val="accent5">
                <a:hueOff val="553124"/>
                <a:satOff val="6280"/>
                <a:lumOff val="5686"/>
                <a:alphaOff val="0"/>
                <a:satMod val="110000"/>
                <a:lumMod val="100000"/>
                <a:shade val="100000"/>
              </a:schemeClr>
            </a:gs>
            <a:gs pos="100000">
              <a:schemeClr val="accent5">
                <a:hueOff val="553124"/>
                <a:satOff val="6280"/>
                <a:lumOff val="568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Non-submission of original bills</a:t>
          </a:r>
        </a:p>
      </dsp:txBody>
      <dsp:txXfrm>
        <a:off x="7229475" y="289718"/>
        <a:ext cx="3286125" cy="1971675"/>
      </dsp:txXfrm>
    </dsp:sp>
    <dsp:sp modelId="{47515F8C-848B-4F96-836C-0037A64447E6}">
      <dsp:nvSpPr>
        <dsp:cNvPr id="0" name=""/>
        <dsp:cNvSpPr/>
      </dsp:nvSpPr>
      <dsp:spPr>
        <a:xfrm>
          <a:off x="1807368" y="2590006"/>
          <a:ext cx="3286125" cy="1971675"/>
        </a:xfrm>
        <a:prstGeom prst="rect">
          <a:avLst/>
        </a:prstGeom>
        <a:gradFill rotWithShape="0">
          <a:gsLst>
            <a:gs pos="0">
              <a:schemeClr val="accent5">
                <a:hueOff val="829686"/>
                <a:satOff val="9421"/>
                <a:lumOff val="8529"/>
                <a:alphaOff val="0"/>
                <a:satMod val="103000"/>
                <a:lumMod val="102000"/>
                <a:tint val="94000"/>
              </a:schemeClr>
            </a:gs>
            <a:gs pos="50000">
              <a:schemeClr val="accent5">
                <a:hueOff val="829686"/>
                <a:satOff val="9421"/>
                <a:lumOff val="8529"/>
                <a:alphaOff val="0"/>
                <a:satMod val="110000"/>
                <a:lumMod val="100000"/>
                <a:shade val="100000"/>
              </a:schemeClr>
            </a:gs>
            <a:gs pos="100000">
              <a:schemeClr val="accent5">
                <a:hueOff val="829686"/>
                <a:satOff val="9421"/>
                <a:lumOff val="852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hi-IN" sz="2400" kern="1200" dirty="0">
              <a:solidFill>
                <a:schemeClr val="tx1"/>
              </a:solidFill>
            </a:rPr>
            <a:t>वार्षिक रिपोर्ट में भौतिक विसंगतियां</a:t>
          </a:r>
          <a:endParaRPr lang="en-US" sz="2400" kern="1200" dirty="0">
            <a:solidFill>
              <a:schemeClr val="tx1"/>
            </a:solidFill>
          </a:endParaRPr>
        </a:p>
      </dsp:txBody>
      <dsp:txXfrm>
        <a:off x="1807368" y="2590006"/>
        <a:ext cx="3286125" cy="1971675"/>
      </dsp:txXfrm>
    </dsp:sp>
    <dsp:sp modelId="{DE6F292C-8781-405A-99E9-2015E31B4914}">
      <dsp:nvSpPr>
        <dsp:cNvPr id="0" name=""/>
        <dsp:cNvSpPr/>
      </dsp:nvSpPr>
      <dsp:spPr>
        <a:xfrm>
          <a:off x="5422106" y="2590006"/>
          <a:ext cx="3286125" cy="1971675"/>
        </a:xfrm>
        <a:prstGeom prst="rect">
          <a:avLst/>
        </a:prstGeom>
        <a:gradFill rotWithShape="0">
          <a:gsLst>
            <a:gs pos="0">
              <a:schemeClr val="accent5">
                <a:hueOff val="1106248"/>
                <a:satOff val="12561"/>
                <a:lumOff val="11372"/>
                <a:alphaOff val="0"/>
                <a:satMod val="103000"/>
                <a:lumMod val="102000"/>
                <a:tint val="94000"/>
              </a:schemeClr>
            </a:gs>
            <a:gs pos="50000">
              <a:schemeClr val="accent5">
                <a:hueOff val="1106248"/>
                <a:satOff val="12561"/>
                <a:lumOff val="11372"/>
                <a:alphaOff val="0"/>
                <a:satMod val="110000"/>
                <a:lumMod val="100000"/>
                <a:shade val="100000"/>
              </a:schemeClr>
            </a:gs>
            <a:gs pos="100000">
              <a:schemeClr val="accent5">
                <a:hueOff val="1106248"/>
                <a:satOff val="12561"/>
                <a:lumOff val="1137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Frequent ad hoc sanctions</a:t>
          </a:r>
        </a:p>
      </dsp:txBody>
      <dsp:txXfrm>
        <a:off x="5422106" y="2590006"/>
        <a:ext cx="3286125" cy="19716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30EF68-1286-4F53-9BB0-00B5EF94B504}">
      <dsp:nvSpPr>
        <dsp:cNvPr id="0" name=""/>
        <dsp:cNvSpPr/>
      </dsp:nvSpPr>
      <dsp:spPr>
        <a:xfrm rot="16200000">
          <a:off x="-844073" y="845436"/>
          <a:ext cx="5232400" cy="3541527"/>
        </a:xfrm>
        <a:prstGeom prst="flowChartManualOperati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1450" tIns="0" rIns="172393" bIns="0" numCol="1" spcCol="1270" anchor="t" anchorCtr="0">
          <a:noAutofit/>
        </a:bodyPr>
        <a:lstStyle/>
        <a:p>
          <a:pPr marL="0" lvl="0" indent="0" algn="l" defTabSz="1200150">
            <a:lnSpc>
              <a:spcPct val="90000"/>
            </a:lnSpc>
            <a:spcBef>
              <a:spcPct val="0"/>
            </a:spcBef>
            <a:spcAft>
              <a:spcPct val="35000"/>
            </a:spcAft>
            <a:buNone/>
          </a:pPr>
          <a:r>
            <a:rPr lang="en-US" sz="2700" kern="1200" dirty="0"/>
            <a:t>SGRS Bank </a:t>
          </a:r>
        </a:p>
        <a:p>
          <a:pPr marL="228600" lvl="1" indent="-228600" algn="l" defTabSz="933450">
            <a:lnSpc>
              <a:spcPct val="90000"/>
            </a:lnSpc>
            <a:spcBef>
              <a:spcPct val="0"/>
            </a:spcBef>
            <a:spcAft>
              <a:spcPct val="15000"/>
            </a:spcAft>
            <a:buChar char="•"/>
          </a:pPr>
          <a:r>
            <a:rPr lang="en-US" sz="2100" kern="1200" dirty="0"/>
            <a:t>Accounts not classified as NPA</a:t>
          </a:r>
        </a:p>
        <a:p>
          <a:pPr marL="228600" lvl="1" indent="-228600" algn="l" defTabSz="933450">
            <a:lnSpc>
              <a:spcPct val="90000"/>
            </a:lnSpc>
            <a:spcBef>
              <a:spcPct val="0"/>
            </a:spcBef>
            <a:spcAft>
              <a:spcPct val="15000"/>
            </a:spcAft>
            <a:buChar char="•"/>
          </a:pPr>
          <a:r>
            <a:rPr lang="en-US" sz="2100" kern="1200" dirty="0" err="1"/>
            <a:t>Evergreening</a:t>
          </a:r>
          <a:r>
            <a:rPr lang="en-US" sz="2100" kern="1200" dirty="0"/>
            <a:t> of Over due loan accounts to show artificially low NPAs</a:t>
          </a:r>
        </a:p>
        <a:p>
          <a:pPr marL="228600" lvl="1" indent="-228600" algn="l" defTabSz="933450">
            <a:lnSpc>
              <a:spcPct val="90000"/>
            </a:lnSpc>
            <a:spcBef>
              <a:spcPct val="0"/>
            </a:spcBef>
            <a:spcAft>
              <a:spcPct val="15000"/>
            </a:spcAft>
            <a:buChar char="•"/>
          </a:pPr>
          <a:r>
            <a:rPr lang="en-US" sz="2100" kern="1200" dirty="0"/>
            <a:t>Manipulation of books by the Bank Management</a:t>
          </a:r>
        </a:p>
        <a:p>
          <a:pPr marL="228600" lvl="1" indent="-228600" algn="l" defTabSz="933450">
            <a:lnSpc>
              <a:spcPct val="90000"/>
            </a:lnSpc>
            <a:spcBef>
              <a:spcPct val="0"/>
            </a:spcBef>
            <a:spcAft>
              <a:spcPct val="15000"/>
            </a:spcAft>
            <a:buChar char="•"/>
          </a:pPr>
          <a:endParaRPr lang="en-US" sz="2100" kern="1200" dirty="0"/>
        </a:p>
      </dsp:txBody>
      <dsp:txXfrm rot="5400000">
        <a:off x="1364" y="1046479"/>
        <a:ext cx="3541527" cy="3139440"/>
      </dsp:txXfrm>
    </dsp:sp>
    <dsp:sp modelId="{8C05DADA-FCF0-4F3B-BF3C-FD92B439526A}">
      <dsp:nvSpPr>
        <dsp:cNvPr id="0" name=""/>
        <dsp:cNvSpPr/>
      </dsp:nvSpPr>
      <dsp:spPr>
        <a:xfrm rot="16200000">
          <a:off x="2963068" y="845436"/>
          <a:ext cx="5232400" cy="3541527"/>
        </a:xfrm>
        <a:prstGeom prst="flowChartManualOperation">
          <a:avLst/>
        </a:prstGeom>
        <a:gradFill rotWithShape="0">
          <a:gsLst>
            <a:gs pos="0">
              <a:schemeClr val="accent2">
                <a:hueOff val="3183231"/>
                <a:satOff val="5400"/>
                <a:lumOff val="-196"/>
                <a:alphaOff val="0"/>
                <a:satMod val="103000"/>
                <a:lumMod val="102000"/>
                <a:tint val="94000"/>
              </a:schemeClr>
            </a:gs>
            <a:gs pos="50000">
              <a:schemeClr val="accent2">
                <a:hueOff val="3183231"/>
                <a:satOff val="5400"/>
                <a:lumOff val="-196"/>
                <a:alphaOff val="0"/>
                <a:satMod val="110000"/>
                <a:lumMod val="100000"/>
                <a:shade val="100000"/>
              </a:schemeClr>
            </a:gs>
            <a:gs pos="100000">
              <a:schemeClr val="accent2">
                <a:hueOff val="3183231"/>
                <a:satOff val="5400"/>
                <a:lumOff val="-19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1450" tIns="0" rIns="172393" bIns="0" numCol="1" spcCol="1270" anchor="t" anchorCtr="0">
          <a:noAutofit/>
        </a:bodyPr>
        <a:lstStyle/>
        <a:p>
          <a:pPr marL="0" lvl="0" indent="0" algn="l" defTabSz="1200150">
            <a:lnSpc>
              <a:spcPct val="90000"/>
            </a:lnSpc>
            <a:spcBef>
              <a:spcPct val="0"/>
            </a:spcBef>
            <a:spcAft>
              <a:spcPct val="35000"/>
            </a:spcAft>
            <a:buNone/>
          </a:pPr>
          <a:r>
            <a:rPr lang="en-US" sz="2700" kern="1200" dirty="0"/>
            <a:t>MSB</a:t>
          </a:r>
        </a:p>
        <a:p>
          <a:pPr marL="228600" lvl="1" indent="-228600" algn="l" defTabSz="933450">
            <a:lnSpc>
              <a:spcPct val="90000"/>
            </a:lnSpc>
            <a:spcBef>
              <a:spcPct val="0"/>
            </a:spcBef>
            <a:spcAft>
              <a:spcPct val="15000"/>
            </a:spcAft>
            <a:buChar char="•"/>
          </a:pPr>
          <a:r>
            <a:rPr lang="en-US" sz="2100" kern="1200" dirty="0"/>
            <a:t>Manipulation of Books</a:t>
          </a:r>
        </a:p>
        <a:p>
          <a:pPr marL="228600" lvl="1" indent="-228600" algn="l" defTabSz="933450">
            <a:lnSpc>
              <a:spcPct val="90000"/>
            </a:lnSpc>
            <a:spcBef>
              <a:spcPct val="0"/>
            </a:spcBef>
            <a:spcAft>
              <a:spcPct val="15000"/>
            </a:spcAft>
            <a:buChar char="•"/>
          </a:pPr>
          <a:r>
            <a:rPr lang="en-US" sz="2100" kern="1200" dirty="0"/>
            <a:t>Favoring defaulting borrowers by not asking for sufficient security</a:t>
          </a:r>
        </a:p>
        <a:p>
          <a:pPr marL="228600" lvl="1" indent="-228600" algn="l" defTabSz="933450">
            <a:lnSpc>
              <a:spcPct val="90000"/>
            </a:lnSpc>
            <a:spcBef>
              <a:spcPct val="0"/>
            </a:spcBef>
            <a:spcAft>
              <a:spcPct val="15000"/>
            </a:spcAft>
            <a:buChar char="•"/>
          </a:pPr>
          <a:r>
            <a:rPr lang="en-US" sz="2100" kern="1200" dirty="0"/>
            <a:t>Loans granted on the basis of forged documents</a:t>
          </a:r>
        </a:p>
      </dsp:txBody>
      <dsp:txXfrm rot="5400000">
        <a:off x="3808505" y="1046479"/>
        <a:ext cx="3541527" cy="3139440"/>
      </dsp:txXfrm>
    </dsp:sp>
    <dsp:sp modelId="{22ABA6F3-4515-42F2-9C42-7A09842FD561}">
      <dsp:nvSpPr>
        <dsp:cNvPr id="0" name=""/>
        <dsp:cNvSpPr/>
      </dsp:nvSpPr>
      <dsp:spPr>
        <a:xfrm rot="16200000">
          <a:off x="6770210" y="845436"/>
          <a:ext cx="5232400" cy="3541527"/>
        </a:xfrm>
        <a:prstGeom prst="flowChartManualOperation">
          <a:avLst/>
        </a:prstGeom>
        <a:gradFill rotWithShape="0">
          <a:gsLst>
            <a:gs pos="0">
              <a:schemeClr val="accent2">
                <a:hueOff val="6366461"/>
                <a:satOff val="10800"/>
                <a:lumOff val="-392"/>
                <a:alphaOff val="0"/>
                <a:satMod val="103000"/>
                <a:lumMod val="102000"/>
                <a:tint val="94000"/>
              </a:schemeClr>
            </a:gs>
            <a:gs pos="50000">
              <a:schemeClr val="accent2">
                <a:hueOff val="6366461"/>
                <a:satOff val="10800"/>
                <a:lumOff val="-392"/>
                <a:alphaOff val="0"/>
                <a:satMod val="110000"/>
                <a:lumMod val="100000"/>
                <a:shade val="100000"/>
              </a:schemeClr>
            </a:gs>
            <a:gs pos="100000">
              <a:schemeClr val="accent2">
                <a:hueOff val="6366461"/>
                <a:satOff val="10800"/>
                <a:lumOff val="-39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1450" tIns="0" rIns="172393" bIns="0" numCol="1" spcCol="1270" anchor="t" anchorCtr="0">
          <a:noAutofit/>
        </a:bodyPr>
        <a:lstStyle/>
        <a:p>
          <a:pPr marL="0" lvl="0" indent="0" algn="l" defTabSz="1200150">
            <a:lnSpc>
              <a:spcPct val="90000"/>
            </a:lnSpc>
            <a:spcBef>
              <a:spcPct val="0"/>
            </a:spcBef>
            <a:spcAft>
              <a:spcPct val="35000"/>
            </a:spcAft>
            <a:buNone/>
          </a:pPr>
          <a:r>
            <a:rPr lang="en-US" sz="2700" kern="1200" dirty="0"/>
            <a:t>MSB</a:t>
          </a:r>
        </a:p>
        <a:p>
          <a:pPr marL="228600" lvl="1" indent="-228600" algn="l" defTabSz="933450">
            <a:lnSpc>
              <a:spcPct val="90000"/>
            </a:lnSpc>
            <a:spcBef>
              <a:spcPct val="0"/>
            </a:spcBef>
            <a:spcAft>
              <a:spcPct val="15000"/>
            </a:spcAft>
            <a:buChar char="•"/>
          </a:pPr>
          <a:r>
            <a:rPr lang="en-US" sz="2100" kern="1200" dirty="0"/>
            <a:t>Violation of various RBI guidelines</a:t>
          </a:r>
        </a:p>
        <a:p>
          <a:pPr marL="228600" lvl="1" indent="-228600" algn="l" defTabSz="933450">
            <a:lnSpc>
              <a:spcPct val="90000"/>
            </a:lnSpc>
            <a:spcBef>
              <a:spcPct val="0"/>
            </a:spcBef>
            <a:spcAft>
              <a:spcPct val="15000"/>
            </a:spcAft>
            <a:buChar char="•"/>
          </a:pPr>
          <a:r>
            <a:rPr lang="en-US" sz="2100" kern="1200" dirty="0"/>
            <a:t>Distributed loans to sugar factories, spinning mills and other units fraudulently which later defaulted in repayment.</a:t>
          </a:r>
        </a:p>
      </dsp:txBody>
      <dsp:txXfrm rot="5400000">
        <a:off x="7615647" y="1046479"/>
        <a:ext cx="3541527" cy="31394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5BAE24-1EBD-4D70-B9AD-F8A74025C24E}">
      <dsp:nvSpPr>
        <dsp:cNvPr id="0" name=""/>
        <dsp:cNvSpPr/>
      </dsp:nvSpPr>
      <dsp:spPr>
        <a:xfrm>
          <a:off x="8943933" y="2983228"/>
          <a:ext cx="91440" cy="571644"/>
        </a:xfrm>
        <a:custGeom>
          <a:avLst/>
          <a:gdLst/>
          <a:ahLst/>
          <a:cxnLst/>
          <a:rect l="0" t="0" r="0" b="0"/>
          <a:pathLst>
            <a:path>
              <a:moveTo>
                <a:pt x="45720" y="0"/>
              </a:moveTo>
              <a:lnTo>
                <a:pt x="45720" y="571644"/>
              </a:lnTo>
            </a:path>
          </a:pathLst>
        </a:custGeom>
        <a:noFill/>
        <a:ln w="12700" cap="flat" cmpd="sng" algn="ctr">
          <a:solidFill>
            <a:schemeClr val="accent4">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43505A2-51C3-43D6-976B-C0C5986A3E6B}">
      <dsp:nvSpPr>
        <dsp:cNvPr id="0" name=""/>
        <dsp:cNvSpPr/>
      </dsp:nvSpPr>
      <dsp:spPr>
        <a:xfrm>
          <a:off x="6057489" y="1219804"/>
          <a:ext cx="2932163" cy="544710"/>
        </a:xfrm>
        <a:custGeom>
          <a:avLst/>
          <a:gdLst/>
          <a:ahLst/>
          <a:cxnLst/>
          <a:rect l="0" t="0" r="0" b="0"/>
          <a:pathLst>
            <a:path>
              <a:moveTo>
                <a:pt x="0" y="0"/>
              </a:moveTo>
              <a:lnTo>
                <a:pt x="0" y="366914"/>
              </a:lnTo>
              <a:lnTo>
                <a:pt x="2932163" y="366914"/>
              </a:lnTo>
              <a:lnTo>
                <a:pt x="2932163" y="544710"/>
              </a:lnTo>
            </a:path>
          </a:pathLst>
        </a:custGeom>
        <a:noFill/>
        <a:ln w="12700" cap="flat" cmpd="sng" algn="ctr">
          <a:solidFill>
            <a:schemeClr val="accent3">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C14FC01-D5EA-4D4A-9678-31049E99B23D}">
      <dsp:nvSpPr>
        <dsp:cNvPr id="0" name=""/>
        <dsp:cNvSpPr/>
      </dsp:nvSpPr>
      <dsp:spPr>
        <a:xfrm>
          <a:off x="6598202" y="2996695"/>
          <a:ext cx="91440" cy="558177"/>
        </a:xfrm>
        <a:custGeom>
          <a:avLst/>
          <a:gdLst/>
          <a:ahLst/>
          <a:cxnLst/>
          <a:rect l="0" t="0" r="0" b="0"/>
          <a:pathLst>
            <a:path>
              <a:moveTo>
                <a:pt x="45720" y="0"/>
              </a:moveTo>
              <a:lnTo>
                <a:pt x="45720" y="558177"/>
              </a:lnTo>
            </a:path>
          </a:pathLst>
        </a:custGeom>
        <a:noFill/>
        <a:ln w="12700" cap="flat" cmpd="sng" algn="ctr">
          <a:solidFill>
            <a:schemeClr val="accent4">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66016DB-94E7-4509-BA19-35F00F8E093E}">
      <dsp:nvSpPr>
        <dsp:cNvPr id="0" name=""/>
        <dsp:cNvSpPr/>
      </dsp:nvSpPr>
      <dsp:spPr>
        <a:xfrm>
          <a:off x="6057489" y="1219804"/>
          <a:ext cx="586432" cy="558177"/>
        </a:xfrm>
        <a:custGeom>
          <a:avLst/>
          <a:gdLst/>
          <a:ahLst/>
          <a:cxnLst/>
          <a:rect l="0" t="0" r="0" b="0"/>
          <a:pathLst>
            <a:path>
              <a:moveTo>
                <a:pt x="0" y="0"/>
              </a:moveTo>
              <a:lnTo>
                <a:pt x="0" y="380381"/>
              </a:lnTo>
              <a:lnTo>
                <a:pt x="586432" y="380381"/>
              </a:lnTo>
              <a:lnTo>
                <a:pt x="586432" y="558177"/>
              </a:lnTo>
            </a:path>
          </a:pathLst>
        </a:custGeom>
        <a:noFill/>
        <a:ln w="12700" cap="flat" cmpd="sng" algn="ctr">
          <a:solidFill>
            <a:schemeClr val="accent3">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10825C0-0027-4700-8930-DACB2FFBA5D8}">
      <dsp:nvSpPr>
        <dsp:cNvPr id="0" name=""/>
        <dsp:cNvSpPr/>
      </dsp:nvSpPr>
      <dsp:spPr>
        <a:xfrm>
          <a:off x="3125326" y="2996695"/>
          <a:ext cx="1213265" cy="558177"/>
        </a:xfrm>
        <a:custGeom>
          <a:avLst/>
          <a:gdLst/>
          <a:ahLst/>
          <a:cxnLst/>
          <a:rect l="0" t="0" r="0" b="0"/>
          <a:pathLst>
            <a:path>
              <a:moveTo>
                <a:pt x="0" y="0"/>
              </a:moveTo>
              <a:lnTo>
                <a:pt x="0" y="380381"/>
              </a:lnTo>
              <a:lnTo>
                <a:pt x="1213265" y="380381"/>
              </a:lnTo>
              <a:lnTo>
                <a:pt x="1213265" y="558177"/>
              </a:lnTo>
            </a:path>
          </a:pathLst>
        </a:custGeom>
        <a:noFill/>
        <a:ln w="12700" cap="flat" cmpd="sng" algn="ctr">
          <a:solidFill>
            <a:schemeClr val="accent4">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5C21941-C7CC-406C-A633-CFE0E8EC16B6}">
      <dsp:nvSpPr>
        <dsp:cNvPr id="0" name=""/>
        <dsp:cNvSpPr/>
      </dsp:nvSpPr>
      <dsp:spPr>
        <a:xfrm>
          <a:off x="1952460" y="2996695"/>
          <a:ext cx="1172865" cy="558177"/>
        </a:xfrm>
        <a:custGeom>
          <a:avLst/>
          <a:gdLst/>
          <a:ahLst/>
          <a:cxnLst/>
          <a:rect l="0" t="0" r="0" b="0"/>
          <a:pathLst>
            <a:path>
              <a:moveTo>
                <a:pt x="1172865" y="0"/>
              </a:moveTo>
              <a:lnTo>
                <a:pt x="1172865" y="380381"/>
              </a:lnTo>
              <a:lnTo>
                <a:pt x="0" y="380381"/>
              </a:lnTo>
              <a:lnTo>
                <a:pt x="0" y="558177"/>
              </a:lnTo>
            </a:path>
          </a:pathLst>
        </a:custGeom>
        <a:noFill/>
        <a:ln w="12700" cap="flat" cmpd="sng" algn="ctr">
          <a:solidFill>
            <a:schemeClr val="accent4">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604FBA0-11AD-48A0-A37D-83D01B51F5DF}">
      <dsp:nvSpPr>
        <dsp:cNvPr id="0" name=""/>
        <dsp:cNvSpPr/>
      </dsp:nvSpPr>
      <dsp:spPr>
        <a:xfrm>
          <a:off x="3125326" y="1219804"/>
          <a:ext cx="2932163" cy="558177"/>
        </a:xfrm>
        <a:custGeom>
          <a:avLst/>
          <a:gdLst/>
          <a:ahLst/>
          <a:cxnLst/>
          <a:rect l="0" t="0" r="0" b="0"/>
          <a:pathLst>
            <a:path>
              <a:moveTo>
                <a:pt x="2932163" y="0"/>
              </a:moveTo>
              <a:lnTo>
                <a:pt x="2932163" y="380381"/>
              </a:lnTo>
              <a:lnTo>
                <a:pt x="0" y="380381"/>
              </a:lnTo>
              <a:lnTo>
                <a:pt x="0" y="558177"/>
              </a:lnTo>
            </a:path>
          </a:pathLst>
        </a:custGeom>
        <a:noFill/>
        <a:ln w="12700" cap="flat" cmpd="sng" algn="ctr">
          <a:solidFill>
            <a:schemeClr val="accent3">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43ED912-7B57-46DF-A775-B6E725A04D75}">
      <dsp:nvSpPr>
        <dsp:cNvPr id="0" name=""/>
        <dsp:cNvSpPr/>
      </dsp:nvSpPr>
      <dsp:spPr>
        <a:xfrm>
          <a:off x="5097872" y="1090"/>
          <a:ext cx="1919234" cy="1218713"/>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5A2CC21C-104B-48BD-95DC-3C09068E85C4}">
      <dsp:nvSpPr>
        <dsp:cNvPr id="0" name=""/>
        <dsp:cNvSpPr/>
      </dsp:nvSpPr>
      <dsp:spPr>
        <a:xfrm>
          <a:off x="5311120" y="203676"/>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Fraud Reporting by UCBs</a:t>
          </a:r>
        </a:p>
      </dsp:txBody>
      <dsp:txXfrm>
        <a:off x="5346815" y="239371"/>
        <a:ext cx="1847844" cy="1147323"/>
      </dsp:txXfrm>
    </dsp:sp>
    <dsp:sp modelId="{844D0437-F070-49B5-8298-488D062FBBF1}">
      <dsp:nvSpPr>
        <dsp:cNvPr id="0" name=""/>
        <dsp:cNvSpPr/>
      </dsp:nvSpPr>
      <dsp:spPr>
        <a:xfrm>
          <a:off x="2165708" y="1777981"/>
          <a:ext cx="1919234" cy="1218713"/>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FBFB273D-1C7F-4652-8764-A228B76BAB95}">
      <dsp:nvSpPr>
        <dsp:cNvPr id="0" name=""/>
        <dsp:cNvSpPr/>
      </dsp:nvSpPr>
      <dsp:spPr>
        <a:xfrm>
          <a:off x="2378957" y="1980567"/>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Frauds of 1 crore and above </a:t>
          </a:r>
        </a:p>
      </dsp:txBody>
      <dsp:txXfrm>
        <a:off x="2414652" y="2016262"/>
        <a:ext cx="1847844" cy="1147323"/>
      </dsp:txXfrm>
    </dsp:sp>
    <dsp:sp modelId="{F794EB75-5168-484D-9939-9D3D20D8D402}">
      <dsp:nvSpPr>
        <dsp:cNvPr id="0" name=""/>
        <dsp:cNvSpPr/>
      </dsp:nvSpPr>
      <dsp:spPr>
        <a:xfrm>
          <a:off x="992843" y="3554872"/>
          <a:ext cx="1919234" cy="1443688"/>
        </a:xfrm>
        <a:prstGeom prst="roundRect">
          <a:avLst>
            <a:gd name="adj" fmla="val 1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E3E43DC-E73E-428A-93B8-698D8EA9ADDC}">
      <dsp:nvSpPr>
        <dsp:cNvPr id="0" name=""/>
        <dsp:cNvSpPr/>
      </dsp:nvSpPr>
      <dsp:spPr>
        <a:xfrm>
          <a:off x="1206091" y="3757458"/>
          <a:ext cx="1919234" cy="1443688"/>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Central Fraud Monitoring Cell, Department of Banking Supervision, RBI Bengaluru</a:t>
          </a:r>
        </a:p>
      </dsp:txBody>
      <dsp:txXfrm>
        <a:off x="1248375" y="3799742"/>
        <a:ext cx="1834666" cy="1359120"/>
      </dsp:txXfrm>
    </dsp:sp>
    <dsp:sp modelId="{8A9AC998-880B-46CC-855A-1382D5282234}">
      <dsp:nvSpPr>
        <dsp:cNvPr id="0" name=""/>
        <dsp:cNvSpPr/>
      </dsp:nvSpPr>
      <dsp:spPr>
        <a:xfrm>
          <a:off x="3378974" y="3554872"/>
          <a:ext cx="1919234" cy="1218713"/>
        </a:xfrm>
        <a:prstGeom prst="roundRect">
          <a:avLst>
            <a:gd name="adj" fmla="val 1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6CA38B6D-EE50-4F7E-A120-54D9D61E874A}">
      <dsp:nvSpPr>
        <dsp:cNvPr id="0" name=""/>
        <dsp:cNvSpPr/>
      </dsp:nvSpPr>
      <dsp:spPr>
        <a:xfrm>
          <a:off x="3592222" y="3757458"/>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Flash report to Principal Chief General Manager, DBS, CO, RBI</a:t>
          </a:r>
        </a:p>
      </dsp:txBody>
      <dsp:txXfrm>
        <a:off x="3627917" y="3793153"/>
        <a:ext cx="1847844" cy="1147323"/>
      </dsp:txXfrm>
    </dsp:sp>
    <dsp:sp modelId="{CD08A0BE-F7AF-4E8D-B22B-D9E696F2C655}">
      <dsp:nvSpPr>
        <dsp:cNvPr id="0" name=""/>
        <dsp:cNvSpPr/>
      </dsp:nvSpPr>
      <dsp:spPr>
        <a:xfrm>
          <a:off x="5684305" y="1777981"/>
          <a:ext cx="1919234" cy="1218713"/>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0672ADD1-B39C-4F7F-8E80-35F49C9AA0C2}">
      <dsp:nvSpPr>
        <dsp:cNvPr id="0" name=""/>
        <dsp:cNvSpPr/>
      </dsp:nvSpPr>
      <dsp:spPr>
        <a:xfrm>
          <a:off x="5897553" y="1980567"/>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Frauds of 1 lakh and above but below 1 crore</a:t>
          </a:r>
        </a:p>
      </dsp:txBody>
      <dsp:txXfrm>
        <a:off x="5933248" y="2016262"/>
        <a:ext cx="1847844" cy="1147323"/>
      </dsp:txXfrm>
    </dsp:sp>
    <dsp:sp modelId="{1978682D-AD9B-44D1-918C-9599095E8B9F}">
      <dsp:nvSpPr>
        <dsp:cNvPr id="0" name=""/>
        <dsp:cNvSpPr/>
      </dsp:nvSpPr>
      <dsp:spPr>
        <a:xfrm>
          <a:off x="5684305" y="3554872"/>
          <a:ext cx="1919234" cy="1218713"/>
        </a:xfrm>
        <a:prstGeom prst="roundRect">
          <a:avLst>
            <a:gd name="adj" fmla="val 1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9D93FD5C-7587-47F9-A31F-2D6484D7FBAE}">
      <dsp:nvSpPr>
        <dsp:cNvPr id="0" name=""/>
        <dsp:cNvSpPr/>
      </dsp:nvSpPr>
      <dsp:spPr>
        <a:xfrm>
          <a:off x="5897553" y="3757458"/>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Regional Office of Department of Cooperative Bank Supervision , RBI</a:t>
          </a:r>
        </a:p>
      </dsp:txBody>
      <dsp:txXfrm>
        <a:off x="5933248" y="3793153"/>
        <a:ext cx="1847844" cy="1147323"/>
      </dsp:txXfrm>
    </dsp:sp>
    <dsp:sp modelId="{15B51070-1F63-4545-AE16-FD18C4D5AA5E}">
      <dsp:nvSpPr>
        <dsp:cNvPr id="0" name=""/>
        <dsp:cNvSpPr/>
      </dsp:nvSpPr>
      <dsp:spPr>
        <a:xfrm>
          <a:off x="8030035" y="1764514"/>
          <a:ext cx="1919234" cy="1218713"/>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1EA5C882-114A-46B1-AE9F-BAA9A8A75711}">
      <dsp:nvSpPr>
        <dsp:cNvPr id="0" name=""/>
        <dsp:cNvSpPr/>
      </dsp:nvSpPr>
      <dsp:spPr>
        <a:xfrm>
          <a:off x="8243284" y="1967100"/>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Frauds below 1 lakh</a:t>
          </a:r>
        </a:p>
      </dsp:txBody>
      <dsp:txXfrm>
        <a:off x="8278979" y="2002795"/>
        <a:ext cx="1847844" cy="1147323"/>
      </dsp:txXfrm>
    </dsp:sp>
    <dsp:sp modelId="{36B1CDAB-D0B8-4C38-A001-6B4A4B831E30}">
      <dsp:nvSpPr>
        <dsp:cNvPr id="0" name=""/>
        <dsp:cNvSpPr/>
      </dsp:nvSpPr>
      <dsp:spPr>
        <a:xfrm>
          <a:off x="8030035" y="3554872"/>
          <a:ext cx="1919234" cy="1218713"/>
        </a:xfrm>
        <a:prstGeom prst="roundRect">
          <a:avLst>
            <a:gd name="adj" fmla="val 1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FB8CD409-CB20-4E47-B67A-A55A37180FE3}">
      <dsp:nvSpPr>
        <dsp:cNvPr id="0" name=""/>
        <dsp:cNvSpPr/>
      </dsp:nvSpPr>
      <dsp:spPr>
        <a:xfrm>
          <a:off x="8243284" y="3757458"/>
          <a:ext cx="1919234" cy="1218713"/>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Statistical data to be submitted to RBI in prescribed Quarterly statement</a:t>
          </a:r>
        </a:p>
      </dsp:txBody>
      <dsp:txXfrm>
        <a:off x="8278979" y="3793153"/>
        <a:ext cx="1847844" cy="114732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C7F82C-7F31-4F63-8DC7-21AEA5821ADD}">
      <dsp:nvSpPr>
        <dsp:cNvPr id="0" name=""/>
        <dsp:cNvSpPr/>
      </dsp:nvSpPr>
      <dsp:spPr>
        <a:xfrm>
          <a:off x="2744567" y="0"/>
          <a:ext cx="5105318" cy="75243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dirty="0"/>
            <a:t>Device fingerprinting </a:t>
          </a:r>
          <a:r>
            <a:rPr lang="en-US" sz="2000" kern="1200" dirty="0"/>
            <a:t>tracks – Bio metrics</a:t>
          </a:r>
        </a:p>
      </dsp:txBody>
      <dsp:txXfrm>
        <a:off x="2744567" y="0"/>
        <a:ext cx="5105318" cy="752436"/>
      </dsp:txXfrm>
    </dsp:sp>
    <dsp:sp modelId="{932E35ED-6199-4726-B66F-57902376809D}">
      <dsp:nvSpPr>
        <dsp:cNvPr id="0" name=""/>
        <dsp:cNvSpPr/>
      </dsp:nvSpPr>
      <dsp:spPr>
        <a:xfrm>
          <a:off x="0" y="1733554"/>
          <a:ext cx="10603346" cy="82629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dirty="0"/>
            <a:t>Transaction</a:t>
          </a:r>
          <a:r>
            <a:rPr lang="en-US" sz="2000" kern="1200" dirty="0"/>
            <a:t> signing requires a user to digitally sign each transaction</a:t>
          </a:r>
          <a:r>
            <a:rPr lang="en-US" sz="2800" kern="1200" dirty="0"/>
            <a:t>.</a:t>
          </a:r>
        </a:p>
      </dsp:txBody>
      <dsp:txXfrm>
        <a:off x="0" y="1733554"/>
        <a:ext cx="10603346" cy="826298"/>
      </dsp:txXfrm>
    </dsp:sp>
    <dsp:sp modelId="{C9802DDB-EA4A-408D-80A2-460FD3F1751D}">
      <dsp:nvSpPr>
        <dsp:cNvPr id="0" name=""/>
        <dsp:cNvSpPr/>
      </dsp:nvSpPr>
      <dsp:spPr>
        <a:xfrm>
          <a:off x="5" y="2614300"/>
          <a:ext cx="10603335" cy="986514"/>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dirty="0"/>
            <a:t>Malware detection </a:t>
          </a:r>
          <a:r>
            <a:rPr lang="en-US" sz="2000" kern="1200" dirty="0"/>
            <a:t>searches for potentially fraudulent changes to a user’s Web browser to assess whether it's been compromised.</a:t>
          </a:r>
        </a:p>
      </dsp:txBody>
      <dsp:txXfrm>
        <a:off x="5" y="2614300"/>
        <a:ext cx="10603335" cy="986514"/>
      </dsp:txXfrm>
    </dsp:sp>
    <dsp:sp modelId="{481C435B-D85D-4349-976E-E43AA0A7E459}">
      <dsp:nvSpPr>
        <dsp:cNvPr id="0" name=""/>
        <dsp:cNvSpPr/>
      </dsp:nvSpPr>
      <dsp:spPr>
        <a:xfrm>
          <a:off x="0" y="3658979"/>
          <a:ext cx="10603346" cy="11286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dirty="0"/>
            <a:t>Behavioral analytics</a:t>
          </a:r>
          <a:r>
            <a:rPr lang="en-US" sz="2000" kern="1200" dirty="0"/>
            <a:t> monitor navigation techniques and other aspects of a user’s online behavior to search for anomalies or suspicious activity.</a:t>
          </a:r>
          <a:endParaRPr lang="en-IN" sz="2000" kern="1200" dirty="0"/>
        </a:p>
      </dsp:txBody>
      <dsp:txXfrm>
        <a:off x="0" y="3658979"/>
        <a:ext cx="10603346" cy="1128634"/>
      </dsp:txXfrm>
    </dsp:sp>
    <dsp:sp modelId="{D8752B44-6CEA-4AE4-9453-52AB9F6EDA17}">
      <dsp:nvSpPr>
        <dsp:cNvPr id="0" name=""/>
        <dsp:cNvSpPr/>
      </dsp:nvSpPr>
      <dsp:spPr>
        <a:xfrm>
          <a:off x="0" y="807336"/>
          <a:ext cx="10603346" cy="843012"/>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dirty="0"/>
            <a:t>Voice printing</a:t>
          </a:r>
          <a:r>
            <a:rPr lang="en-US" sz="2000" kern="1200" dirty="0"/>
            <a:t> records attributes of a caller’s speech over time and matches those attributes against subsequent calls.</a:t>
          </a:r>
        </a:p>
      </dsp:txBody>
      <dsp:txXfrm>
        <a:off x="0" y="807336"/>
        <a:ext cx="10603346" cy="843012"/>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4576F-F87C-44EA-BBAD-CE187AECF233}" type="datetimeFigureOut">
              <a:rPr lang="en-IN" smtClean="0"/>
              <a:t>05/06/21</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2ADBE6-1761-433C-8711-0513B7A5E1DD}" type="slidenum">
              <a:rPr lang="en-IN" smtClean="0"/>
              <a:t>‹#›</a:t>
            </a:fld>
            <a:endParaRPr lang="en-IN"/>
          </a:p>
        </p:txBody>
      </p:sp>
    </p:spTree>
    <p:extLst>
      <p:ext uri="{BB962C8B-B14F-4D97-AF65-F5344CB8AC3E}">
        <p14:creationId xmlns:p14="http://schemas.microsoft.com/office/powerpoint/2010/main" val="356098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589A04-D18A-41B3-A4AC-5E3C0B226790}"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1861424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67F7A2-AB67-4092-861C-AABDE240F016}"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1337614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279C7A-E688-4A1A-B49B-8B1758C88939}"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2821302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Design">
  <p:cSld name="Title + Design">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6"/>
          <p:cNvSpPr txBox="1">
            <a:spLocks noGrp="1"/>
          </p:cNvSpPr>
          <p:nvPr>
            <p:ph type="ctrTitle"/>
          </p:nvPr>
        </p:nvSpPr>
        <p:spPr>
          <a:xfrm>
            <a:off x="2619801" y="470467"/>
            <a:ext cx="6952400" cy="1261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1630678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102007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4886C11-9066-43B8-B991-65CAE3D1BCFE}"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1583705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3EC8530-DF60-4CB9-8AA5-143615480A92}" type="datetime1">
              <a:rPr lang="en-IN" smtClean="0"/>
              <a:t>05/06/21</a:t>
            </a:fld>
            <a:endParaRPr lang="en-IN"/>
          </a:p>
        </p:txBody>
      </p:sp>
      <p:sp>
        <p:nvSpPr>
          <p:cNvPr id="6" name="Footer Placeholder 5"/>
          <p:cNvSpPr>
            <a:spLocks noGrp="1"/>
          </p:cNvSpPr>
          <p:nvPr>
            <p:ph type="ftr" sz="quarter" idx="11"/>
          </p:nvPr>
        </p:nvSpPr>
        <p:spPr/>
        <p:txBody>
          <a:bodyPr/>
          <a:lstStyle/>
          <a:p>
            <a:r>
              <a:rPr lang="en-US"/>
              <a:t>CHOKSHI TRAINING AND EDUCATIONAL SERVICES LLP</a:t>
            </a:r>
            <a:endParaRPr lang="en-IN"/>
          </a:p>
        </p:txBody>
      </p:sp>
      <p:sp>
        <p:nvSpPr>
          <p:cNvPr id="7" name="Slide Number Placeholder 6"/>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78469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B9AC84-646F-47EF-B9E4-996FAC32AA7B}" type="datetime1">
              <a:rPr lang="en-IN" smtClean="0"/>
              <a:t>05/06/21</a:t>
            </a:fld>
            <a:endParaRPr lang="en-IN"/>
          </a:p>
        </p:txBody>
      </p:sp>
      <p:sp>
        <p:nvSpPr>
          <p:cNvPr id="8" name="Footer Placeholder 7"/>
          <p:cNvSpPr>
            <a:spLocks noGrp="1"/>
          </p:cNvSpPr>
          <p:nvPr>
            <p:ph type="ftr" sz="quarter" idx="11"/>
          </p:nvPr>
        </p:nvSpPr>
        <p:spPr/>
        <p:txBody>
          <a:bodyPr/>
          <a:lstStyle/>
          <a:p>
            <a:r>
              <a:rPr lang="en-US"/>
              <a:t>CHOKSHI TRAINING AND EDUCATIONAL SERVICES LLP</a:t>
            </a:r>
            <a:endParaRPr lang="en-IN"/>
          </a:p>
        </p:txBody>
      </p:sp>
      <p:sp>
        <p:nvSpPr>
          <p:cNvPr id="9" name="Slide Number Placeholder 8"/>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1964074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645E3D0-99B2-401B-8394-4865D82F53A9}" type="datetime1">
              <a:rPr lang="en-IN" smtClean="0"/>
              <a:t>05/06/21</a:t>
            </a:fld>
            <a:endParaRPr lang="en-IN"/>
          </a:p>
        </p:txBody>
      </p:sp>
      <p:sp>
        <p:nvSpPr>
          <p:cNvPr id="4" name="Footer Placeholder 3"/>
          <p:cNvSpPr>
            <a:spLocks noGrp="1"/>
          </p:cNvSpPr>
          <p:nvPr>
            <p:ph type="ftr" sz="quarter" idx="11"/>
          </p:nvPr>
        </p:nvSpPr>
        <p:spPr/>
        <p:txBody>
          <a:bodyPr/>
          <a:lstStyle/>
          <a:p>
            <a:r>
              <a:rPr lang="en-US"/>
              <a:t>CHOKSHI TRAINING AND EDUCATIONAL SERVICES LLP</a:t>
            </a:r>
            <a:endParaRPr lang="en-IN"/>
          </a:p>
        </p:txBody>
      </p:sp>
      <p:sp>
        <p:nvSpPr>
          <p:cNvPr id="5" name="Slide Number Placeholder 4"/>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1061968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45847E-BDF6-4BF1-8159-9DA88A5500B1}" type="datetime1">
              <a:rPr lang="en-IN" smtClean="0"/>
              <a:t>05/06/21</a:t>
            </a:fld>
            <a:endParaRPr lang="en-IN"/>
          </a:p>
        </p:txBody>
      </p:sp>
      <p:sp>
        <p:nvSpPr>
          <p:cNvPr id="3" name="Footer Placeholder 2"/>
          <p:cNvSpPr>
            <a:spLocks noGrp="1"/>
          </p:cNvSpPr>
          <p:nvPr>
            <p:ph type="ftr" sz="quarter" idx="11"/>
          </p:nvPr>
        </p:nvSpPr>
        <p:spPr/>
        <p:txBody>
          <a:bodyPr/>
          <a:lstStyle/>
          <a:p>
            <a:r>
              <a:rPr lang="en-US"/>
              <a:t>CHOKSHI TRAINING AND EDUCATIONAL SERVICES LLP</a:t>
            </a:r>
            <a:endParaRPr lang="en-IN"/>
          </a:p>
        </p:txBody>
      </p:sp>
      <p:sp>
        <p:nvSpPr>
          <p:cNvPr id="4" name="Slide Number Placeholder 3"/>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2414136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E13CD00-FA3E-412E-AE60-17E5887D580D}" type="datetime1">
              <a:rPr lang="en-IN" smtClean="0"/>
              <a:t>05/06/21</a:t>
            </a:fld>
            <a:endParaRPr lang="en-IN"/>
          </a:p>
        </p:txBody>
      </p:sp>
      <p:sp>
        <p:nvSpPr>
          <p:cNvPr id="6" name="Footer Placeholder 5"/>
          <p:cNvSpPr>
            <a:spLocks noGrp="1"/>
          </p:cNvSpPr>
          <p:nvPr>
            <p:ph type="ftr" sz="quarter" idx="11"/>
          </p:nvPr>
        </p:nvSpPr>
        <p:spPr/>
        <p:txBody>
          <a:bodyPr/>
          <a:lstStyle/>
          <a:p>
            <a:r>
              <a:rPr lang="en-US"/>
              <a:t>CHOKSHI TRAINING AND EDUCATIONAL SERVICES LLP</a:t>
            </a:r>
            <a:endParaRPr lang="en-IN"/>
          </a:p>
        </p:txBody>
      </p:sp>
      <p:sp>
        <p:nvSpPr>
          <p:cNvPr id="7" name="Slide Number Placeholder 6"/>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3822436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AAB2B95-A77A-41A0-AD00-D78ABF2522FA}" type="datetime1">
              <a:rPr lang="en-IN" smtClean="0"/>
              <a:t>05/06/21</a:t>
            </a:fld>
            <a:endParaRPr lang="en-IN"/>
          </a:p>
        </p:txBody>
      </p:sp>
      <p:sp>
        <p:nvSpPr>
          <p:cNvPr id="6" name="Footer Placeholder 5"/>
          <p:cNvSpPr>
            <a:spLocks noGrp="1"/>
          </p:cNvSpPr>
          <p:nvPr>
            <p:ph type="ftr" sz="quarter" idx="11"/>
          </p:nvPr>
        </p:nvSpPr>
        <p:spPr/>
        <p:txBody>
          <a:bodyPr/>
          <a:lstStyle/>
          <a:p>
            <a:r>
              <a:rPr lang="en-US"/>
              <a:t>CHOKSHI TRAINING AND EDUCATIONAL SERVICES LLP</a:t>
            </a:r>
            <a:endParaRPr lang="en-IN"/>
          </a:p>
        </p:txBody>
      </p:sp>
      <p:sp>
        <p:nvSpPr>
          <p:cNvPr id="7" name="Slide Number Placeholder 6"/>
          <p:cNvSpPr>
            <a:spLocks noGrp="1"/>
          </p:cNvSpPr>
          <p:nvPr>
            <p:ph type="sldNum" sz="quarter" idx="12"/>
          </p:nvPr>
        </p:nvSpPr>
        <p:spPr/>
        <p:txBody>
          <a:bodyPr/>
          <a:lstStyle/>
          <a:p>
            <a:fld id="{BDD77822-B073-4A6D-BA06-65482EAD2A22}" type="slidenum">
              <a:rPr lang="en-IN" smtClean="0"/>
              <a:t>‹#›</a:t>
            </a:fld>
            <a:endParaRPr lang="en-IN"/>
          </a:p>
        </p:txBody>
      </p:sp>
    </p:spTree>
    <p:extLst>
      <p:ext uri="{BB962C8B-B14F-4D97-AF65-F5344CB8AC3E}">
        <p14:creationId xmlns:p14="http://schemas.microsoft.com/office/powerpoint/2010/main" val="382551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494532-3E39-4801-8964-4F38ACE4F0D9}" type="datetime1">
              <a:rPr lang="en-IN" smtClean="0"/>
              <a:t>05/06/21</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CHOKSHI TRAINING AND EDUCATIONAL SERVICES LLP</a:t>
            </a:r>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D77822-B073-4A6D-BA06-65482EAD2A22}" type="slidenum">
              <a:rPr lang="en-IN" smtClean="0"/>
              <a:t>‹#›</a:t>
            </a:fld>
            <a:endParaRPr lang="en-IN"/>
          </a:p>
        </p:txBody>
      </p:sp>
    </p:spTree>
    <p:extLst>
      <p:ext uri="{BB962C8B-B14F-4D97-AF65-F5344CB8AC3E}">
        <p14:creationId xmlns:p14="http://schemas.microsoft.com/office/powerpoint/2010/main" val="16287251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2000"/>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08856"/>
            <a:ext cx="12192000" cy="1325563"/>
          </a:xfrm>
        </p:spPr>
        <p:txBody>
          <a:bodyPr>
            <a:normAutofit fontScale="90000"/>
          </a:bodyPr>
          <a:lstStyle/>
          <a:p>
            <a:pPr algn="ctr"/>
            <a:r>
              <a:rPr lang="en-IN" sz="6000" b="1" dirty="0">
                <a:latin typeface="+mn-lt"/>
              </a:rPr>
              <a:t>FRAUD &amp; INVESTIGATION </a:t>
            </a:r>
            <a:br>
              <a:rPr lang="en-IN" sz="6000" b="1" dirty="0">
                <a:latin typeface="+mn-lt"/>
              </a:rPr>
            </a:br>
            <a:r>
              <a:rPr lang="en-IN" sz="6000" b="1" i="1" dirty="0">
                <a:latin typeface="+mn-lt"/>
              </a:rPr>
              <a:t>VIS-A-VIS </a:t>
            </a:r>
            <a:br>
              <a:rPr lang="en-IN" sz="6000" b="1" i="1" dirty="0">
                <a:latin typeface="+mn-lt"/>
              </a:rPr>
            </a:br>
            <a:r>
              <a:rPr lang="en-IN" sz="6000" b="1" dirty="0">
                <a:latin typeface="+mn-lt"/>
              </a:rPr>
              <a:t>CO-OPERATIVE BANK</a:t>
            </a:r>
            <a:endParaRPr lang="en-IN" sz="5000" b="1" dirty="0">
              <a:latin typeface="+mn-lt"/>
            </a:endParaRPr>
          </a:p>
        </p:txBody>
      </p:sp>
      <p:sp>
        <p:nvSpPr>
          <p:cNvPr id="3" name="TextBox 2"/>
          <p:cNvSpPr txBox="1"/>
          <p:nvPr/>
        </p:nvSpPr>
        <p:spPr>
          <a:xfrm>
            <a:off x="7152968" y="4628265"/>
            <a:ext cx="4114800" cy="584775"/>
          </a:xfrm>
          <a:prstGeom prst="rect">
            <a:avLst/>
          </a:prstGeom>
          <a:noFill/>
        </p:spPr>
        <p:txBody>
          <a:bodyPr wrap="square" rtlCol="0">
            <a:spAutoFit/>
          </a:bodyPr>
          <a:lstStyle/>
          <a:p>
            <a:pPr algn="ctr"/>
            <a:r>
              <a:rPr lang="en-IN" sz="3200" b="1" dirty="0"/>
              <a:t>CA DR. MITIL CHOKSHI</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479666" y="4459908"/>
            <a:ext cx="5184143" cy="1325563"/>
          </a:xfrm>
          <a:prstGeom prst="rect">
            <a:avLst/>
          </a:prstGeom>
          <a:noFill/>
          <a:ln>
            <a:noFill/>
          </a:ln>
        </p:spPr>
      </p:pic>
    </p:spTree>
    <p:extLst>
      <p:ext uri="{BB962C8B-B14F-4D97-AF65-F5344CB8AC3E}">
        <p14:creationId xmlns:p14="http://schemas.microsoft.com/office/powerpoint/2010/main" val="3379369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flipV="1">
            <a:off x="11726091" y="277091"/>
            <a:ext cx="45719" cy="55419"/>
          </a:xfrm>
        </p:spPr>
        <p:txBody>
          <a:bodyPr>
            <a:noAutofit/>
          </a:bodyPr>
          <a:lstStyle/>
          <a:p>
            <a:pPr algn="ctr"/>
            <a:r>
              <a:rPr lang="en-US" b="1" dirty="0">
                <a:solidFill>
                  <a:schemeClr val="bg1"/>
                </a:solidFill>
                <a:latin typeface="+mn-lt"/>
              </a:rPr>
              <a:t>.</a:t>
            </a:r>
            <a:endParaRPr lang="en-IN" b="1" dirty="0">
              <a:solidFill>
                <a:schemeClr val="bg1"/>
              </a:solidFill>
              <a:latin typeface="+mn-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7442143"/>
              </p:ext>
            </p:extLst>
          </p:nvPr>
        </p:nvGraphicFramePr>
        <p:xfrm>
          <a:off x="838200" y="1031875"/>
          <a:ext cx="10515600" cy="5630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ate Placeholder 5"/>
          <p:cNvSpPr>
            <a:spLocks noGrp="1"/>
          </p:cNvSpPr>
          <p:nvPr>
            <p:ph type="dt" sz="half" idx="10"/>
          </p:nvPr>
        </p:nvSpPr>
        <p:spPr/>
        <p:txBody>
          <a:bodyPr/>
          <a:lstStyle/>
          <a:p>
            <a:fld id="{47726081-5FBE-4673-ACC2-22F8FB9EB2B1}" type="datetime1">
              <a:rPr lang="en-IN" smtClean="0"/>
              <a:t>05/06/21</a:t>
            </a:fld>
            <a:endParaRPr lang="en-IN"/>
          </a:p>
        </p:txBody>
      </p:sp>
      <p:sp>
        <p:nvSpPr>
          <p:cNvPr id="8" name="Slide Number Placeholder 7"/>
          <p:cNvSpPr>
            <a:spLocks noGrp="1"/>
          </p:cNvSpPr>
          <p:nvPr>
            <p:ph type="sldNum" sz="quarter" idx="12"/>
          </p:nvPr>
        </p:nvSpPr>
        <p:spPr/>
        <p:txBody>
          <a:bodyPr/>
          <a:lstStyle/>
          <a:p>
            <a:fld id="{BDD77822-B073-4A6D-BA06-65482EAD2A22}" type="slidenum">
              <a:rPr lang="en-IN" smtClean="0"/>
              <a:t>10</a:t>
            </a:fld>
            <a:endParaRPr lang="en-IN"/>
          </a:p>
        </p:txBody>
      </p:sp>
      <p:sp>
        <p:nvSpPr>
          <p:cNvPr id="7" name="Pentagon 6"/>
          <p:cNvSpPr/>
          <p:nvPr/>
        </p:nvSpPr>
        <p:spPr>
          <a:xfrm>
            <a:off x="457264" y="332510"/>
            <a:ext cx="11314546" cy="850672"/>
          </a:xfrm>
          <a:prstGeom prst="homePlate">
            <a:avLst/>
          </a:prstGeom>
          <a:ln w="38100">
            <a:solidFill>
              <a:schemeClr val="accent4">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IN" sz="3600" b="1" dirty="0"/>
              <a:t>Early warning signals of fraud in Banking Sector</a:t>
            </a:r>
          </a:p>
        </p:txBody>
      </p:sp>
    </p:spTree>
    <p:extLst>
      <p:ext uri="{BB962C8B-B14F-4D97-AF65-F5344CB8AC3E}">
        <p14:creationId xmlns:p14="http://schemas.microsoft.com/office/powerpoint/2010/main" val="3767069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2043954" y="147782"/>
            <a:ext cx="45719" cy="45719"/>
          </a:xfrm>
        </p:spPr>
        <p:txBody>
          <a:bodyPr>
            <a:normAutofit fontScale="90000"/>
          </a:bodyPr>
          <a:lstStyle/>
          <a:p>
            <a:pPr algn="ctr"/>
            <a:r>
              <a:rPr lang="en-US" dirty="0">
                <a:solidFill>
                  <a:schemeClr val="bg1"/>
                </a:solidFill>
                <a:latin typeface="+mn-lt"/>
              </a:rPr>
              <a:t>.</a:t>
            </a:r>
            <a:endParaRPr lang="en-IN" dirty="0">
              <a:solidFill>
                <a:schemeClr val="bg1"/>
              </a:solidFill>
              <a:latin typeface="+mn-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67815863"/>
              </p:ext>
            </p:extLst>
          </p:nvPr>
        </p:nvGraphicFramePr>
        <p:xfrm>
          <a:off x="692331" y="1325563"/>
          <a:ext cx="10829109"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half" idx="10"/>
          </p:nvPr>
        </p:nvSpPr>
        <p:spPr/>
        <p:txBody>
          <a:bodyPr/>
          <a:lstStyle/>
          <a:p>
            <a:fld id="{AC069D4F-B938-4ED6-AABB-0AF88C907931}" type="datetime1">
              <a:rPr lang="en-IN" smtClean="0"/>
              <a:t>05/06/21</a:t>
            </a:fld>
            <a:endParaRPr lang="en-IN"/>
          </a:p>
        </p:txBody>
      </p:sp>
      <p:sp>
        <p:nvSpPr>
          <p:cNvPr id="7" name="Slide Number Placeholder 6"/>
          <p:cNvSpPr>
            <a:spLocks noGrp="1"/>
          </p:cNvSpPr>
          <p:nvPr>
            <p:ph type="sldNum" sz="quarter" idx="12"/>
          </p:nvPr>
        </p:nvSpPr>
        <p:spPr/>
        <p:txBody>
          <a:bodyPr/>
          <a:lstStyle/>
          <a:p>
            <a:fld id="{BDD77822-B073-4A6D-BA06-65482EAD2A22}" type="slidenum">
              <a:rPr lang="en-IN" smtClean="0"/>
              <a:t>11</a:t>
            </a:fld>
            <a:endParaRPr lang="en-IN"/>
          </a:p>
        </p:txBody>
      </p:sp>
      <p:sp>
        <p:nvSpPr>
          <p:cNvPr id="6" name="Pentagon 5"/>
          <p:cNvSpPr/>
          <p:nvPr/>
        </p:nvSpPr>
        <p:spPr>
          <a:xfrm>
            <a:off x="457264" y="332510"/>
            <a:ext cx="11314546" cy="850672"/>
          </a:xfrm>
          <a:prstGeom prst="homePlate">
            <a:avLst/>
          </a:prstGeom>
          <a:ln w="38100">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IN" sz="3600" b="1" dirty="0"/>
              <a:t>Early warning signals of fraud in Banking Sector</a:t>
            </a:r>
          </a:p>
        </p:txBody>
      </p:sp>
    </p:spTree>
    <p:extLst>
      <p:ext uri="{BB962C8B-B14F-4D97-AF65-F5344CB8AC3E}">
        <p14:creationId xmlns:p14="http://schemas.microsoft.com/office/powerpoint/2010/main" val="2514400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68727" y="193965"/>
            <a:ext cx="45719" cy="110835"/>
          </a:xfrm>
        </p:spPr>
        <p:txBody>
          <a:bodyPr>
            <a:normAutofit fontScale="90000"/>
          </a:bodyPr>
          <a:lstStyle/>
          <a:p>
            <a:r>
              <a:rPr lang="en-US" dirty="0">
                <a:solidFill>
                  <a:schemeClr val="bg1"/>
                </a:solidFill>
              </a:rPr>
              <a:t>.</a:t>
            </a:r>
            <a:endParaRPr lang="en-IN" dirty="0">
              <a:solidFill>
                <a:schemeClr val="bg1"/>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967531804"/>
              </p:ext>
            </p:extLst>
          </p:nvPr>
        </p:nvGraphicFramePr>
        <p:xfrm>
          <a:off x="838200" y="1325563"/>
          <a:ext cx="10515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12</a:t>
            </a:fld>
            <a:endParaRPr lang="en-IN"/>
          </a:p>
        </p:txBody>
      </p:sp>
      <p:sp>
        <p:nvSpPr>
          <p:cNvPr id="9" name="Pentagon 8"/>
          <p:cNvSpPr/>
          <p:nvPr/>
        </p:nvSpPr>
        <p:spPr>
          <a:xfrm>
            <a:off x="457264" y="332510"/>
            <a:ext cx="11314546" cy="850672"/>
          </a:xfrm>
          <a:prstGeom prst="homePlate">
            <a:avLst/>
          </a:prstGeom>
          <a:ln w="38100">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3600" b="1" dirty="0"/>
              <a:t>Early warning signals of fraud in Banking Sector</a:t>
            </a:r>
          </a:p>
        </p:txBody>
      </p:sp>
    </p:spTree>
    <p:extLst>
      <p:ext uri="{BB962C8B-B14F-4D97-AF65-F5344CB8AC3E}">
        <p14:creationId xmlns:p14="http://schemas.microsoft.com/office/powerpoint/2010/main" val="3759802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353799" y="1"/>
            <a:ext cx="45719" cy="277090"/>
          </a:xfrm>
        </p:spPr>
        <p:txBody>
          <a:bodyPr>
            <a:normAutofit fontScale="90000"/>
          </a:bodyPr>
          <a:lstStyle/>
          <a:p>
            <a:pPr algn="ctr"/>
            <a:r>
              <a:rPr lang="en-US" b="1" dirty="0">
                <a:solidFill>
                  <a:schemeClr val="bg1"/>
                </a:solidFill>
                <a:latin typeface="+mn-lt"/>
              </a:rPr>
              <a:t>.</a:t>
            </a:r>
            <a:endParaRPr lang="en-IN" b="1" dirty="0">
              <a:solidFill>
                <a:schemeClr val="bg1"/>
              </a:solidFill>
              <a:latin typeface="+mn-lt"/>
            </a:endParaRPr>
          </a:p>
        </p:txBody>
      </p:sp>
      <p:sp>
        <p:nvSpPr>
          <p:cNvPr id="3" name="Content Placeholder 2"/>
          <p:cNvSpPr>
            <a:spLocks noGrp="1"/>
          </p:cNvSpPr>
          <p:nvPr>
            <p:ph idx="1"/>
          </p:nvPr>
        </p:nvSpPr>
        <p:spPr>
          <a:xfrm>
            <a:off x="838200" y="927464"/>
            <a:ext cx="10515600" cy="5468075"/>
          </a:xfrm>
        </p:spPr>
        <p:txBody>
          <a:bodyPr>
            <a:noAutofit/>
          </a:bodyPr>
          <a:lstStyle/>
          <a:p>
            <a:pPr marL="342900" lvl="0" indent="-342900" algn="just">
              <a:buFont typeface="Wingdings" pitchFamily="2" charset="2"/>
              <a:buChar char="Ø"/>
            </a:pPr>
            <a:r>
              <a:rPr lang="en-US" sz="2400" dirty="0">
                <a:solidFill>
                  <a:schemeClr val="bg1"/>
                </a:solidFill>
                <a:latin typeface="Calibri" panose="020F0502020204030204" pitchFamily="34" charset="0"/>
                <a:cs typeface="Calibri" panose="020F0502020204030204" pitchFamily="34" charset="0"/>
              </a:rPr>
              <a:t>.</a:t>
            </a:r>
            <a:endParaRPr lang="en-IN" sz="2400" dirty="0">
              <a:solidFill>
                <a:schemeClr val="bg1"/>
              </a:solidFill>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13</a:t>
            </a:fld>
            <a:endParaRPr lang="en-IN"/>
          </a:p>
        </p:txBody>
      </p:sp>
      <p:sp>
        <p:nvSpPr>
          <p:cNvPr id="5" name="Round Diagonal Corner Rectangle 4"/>
          <p:cNvSpPr/>
          <p:nvPr/>
        </p:nvSpPr>
        <p:spPr>
          <a:xfrm>
            <a:off x="554182" y="1699491"/>
            <a:ext cx="10799618" cy="4617670"/>
          </a:xfrm>
          <a:prstGeom prst="round2DiagRect">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rtlCol="0" anchor="ctr"/>
          <a:lstStyle/>
          <a:p>
            <a:pPr marL="342900" lvl="0" indent="-342900" algn="just">
              <a:buFont typeface="Wingdings" pitchFamily="2" charset="2"/>
              <a:buChar char="Ø"/>
            </a:pPr>
            <a:r>
              <a:rPr lang="hi-IN" b="1" dirty="0"/>
              <a:t>लेनदेन</a:t>
            </a:r>
            <a:r>
              <a:rPr lang="en-US" b="1" dirty="0"/>
              <a:t> </a:t>
            </a:r>
            <a:r>
              <a:rPr lang="hi-IN" b="1" dirty="0"/>
              <a:t>जो</a:t>
            </a:r>
            <a:r>
              <a:rPr lang="en-US" b="1" dirty="0"/>
              <a:t> </a:t>
            </a:r>
            <a:r>
              <a:rPr lang="hi-IN" b="1" dirty="0"/>
              <a:t>आर्थिक रूप से उचित नहीं</a:t>
            </a:r>
            <a:r>
              <a:rPr lang="en-IN" dirty="0">
                <a:latin typeface="Calibri" panose="020F0502020204030204" pitchFamily="34" charset="0"/>
                <a:cs typeface="Calibri" panose="020F0502020204030204" pitchFamily="34" charset="0"/>
              </a:rPr>
              <a:t>, inconsistent with normal business activity or without commercial rationale </a:t>
            </a:r>
          </a:p>
          <a:p>
            <a:pPr marL="342900" lvl="0" indent="-342900" algn="just">
              <a:buFont typeface="Wingdings" pitchFamily="2" charset="2"/>
              <a:buChar char="Ø"/>
            </a:pPr>
            <a:r>
              <a:rPr lang="en-IN" dirty="0">
                <a:latin typeface="Calibri" panose="020F0502020204030204" pitchFamily="34" charset="0"/>
                <a:cs typeface="Calibri" panose="020F0502020204030204" pitchFamily="34" charset="0"/>
              </a:rPr>
              <a:t>Use of funds by non-profit organisations</a:t>
            </a:r>
            <a:r>
              <a:rPr lang="en-US" dirty="0"/>
              <a:t> </a:t>
            </a:r>
            <a:r>
              <a:rPr lang="hi-IN" b="1" dirty="0"/>
              <a:t>जो</a:t>
            </a:r>
            <a:r>
              <a:rPr lang="en-US" b="1" dirty="0"/>
              <a:t> </a:t>
            </a:r>
            <a:r>
              <a:rPr lang="hi-IN" b="1" dirty="0"/>
              <a:t>अपने उद्देश्य के अनुरूप नहीं हैं</a:t>
            </a:r>
            <a:endParaRPr lang="en-IN" b="1" dirty="0">
              <a:latin typeface="Calibri" panose="020F0502020204030204" pitchFamily="34" charset="0"/>
              <a:cs typeface="Calibri" panose="020F0502020204030204" pitchFamily="34" charset="0"/>
            </a:endParaRPr>
          </a:p>
          <a:p>
            <a:pPr marL="342900" lvl="0" indent="-342900" algn="just">
              <a:buFont typeface="Wingdings" pitchFamily="2" charset="2"/>
              <a:buChar char="Ø"/>
            </a:pPr>
            <a:r>
              <a:rPr lang="en-IN" dirty="0">
                <a:latin typeface="Calibri" panose="020F0502020204030204" pitchFamily="34" charset="0"/>
                <a:cs typeface="Calibri" panose="020F0502020204030204" pitchFamily="34" charset="0"/>
              </a:rPr>
              <a:t>Multiple deposits / cash transactions </a:t>
            </a:r>
            <a:r>
              <a:rPr lang="en-IN" b="1" dirty="0">
                <a:latin typeface="Calibri" panose="020F0502020204030204" pitchFamily="34" charset="0"/>
                <a:cs typeface="Calibri" panose="020F0502020204030204" pitchFamily="34" charset="0"/>
              </a:rPr>
              <a:t>structured below the reporting level </a:t>
            </a:r>
            <a:r>
              <a:rPr lang="en-IN" dirty="0">
                <a:latin typeface="Calibri" panose="020F0502020204030204" pitchFamily="34" charset="0"/>
                <a:cs typeface="Calibri" panose="020F0502020204030204" pitchFamily="34" charset="0"/>
              </a:rPr>
              <a:t>and / or </a:t>
            </a:r>
            <a:r>
              <a:rPr lang="en-IN" b="1" dirty="0">
                <a:latin typeface="Calibri" panose="020F0502020204030204" pitchFamily="34" charset="0"/>
                <a:cs typeface="Calibri" panose="020F0502020204030204" pitchFamily="34" charset="0"/>
              </a:rPr>
              <a:t>apparently with no business logic</a:t>
            </a:r>
            <a:endParaRPr lang="en-IN" dirty="0">
              <a:latin typeface="Calibri" panose="020F0502020204030204" pitchFamily="34" charset="0"/>
              <a:cs typeface="Calibri" panose="020F0502020204030204" pitchFamily="34" charset="0"/>
            </a:endParaRPr>
          </a:p>
          <a:p>
            <a:pPr marL="342900" lvl="0" indent="-342900" algn="just">
              <a:buFont typeface="Wingdings" pitchFamily="2" charset="2"/>
              <a:buChar char="Ø"/>
            </a:pPr>
            <a:r>
              <a:rPr lang="en-IN" dirty="0">
                <a:latin typeface="Calibri" panose="020F0502020204030204" pitchFamily="34" charset="0"/>
                <a:cs typeface="Calibri" panose="020F0502020204030204" pitchFamily="34" charset="0"/>
              </a:rPr>
              <a:t>Frequent wire transfers/ cash activities </a:t>
            </a:r>
            <a:r>
              <a:rPr lang="en-IN" b="1" dirty="0">
                <a:latin typeface="Calibri" panose="020F0502020204030204" pitchFamily="34" charset="0"/>
                <a:cs typeface="Calibri" panose="020F0502020204030204" pitchFamily="34" charset="0"/>
              </a:rPr>
              <a:t>to and from foreign countries</a:t>
            </a:r>
            <a:endParaRPr lang="en-IN" dirty="0">
              <a:latin typeface="Calibri" panose="020F0502020204030204" pitchFamily="34" charset="0"/>
              <a:cs typeface="Calibri" panose="020F0502020204030204" pitchFamily="34" charset="0"/>
            </a:endParaRPr>
          </a:p>
          <a:p>
            <a:pPr marL="342900" lvl="0" indent="-342900" algn="just">
              <a:buFont typeface="Wingdings" pitchFamily="2" charset="2"/>
              <a:buChar char="Ø"/>
            </a:pPr>
            <a:r>
              <a:rPr lang="en-IN" dirty="0">
                <a:latin typeface="Calibri" panose="020F0502020204030204" pitchFamily="34" charset="0"/>
                <a:cs typeface="Calibri" panose="020F0502020204030204" pitchFamily="34" charset="0"/>
              </a:rPr>
              <a:t>Login or banking from areas close to </a:t>
            </a:r>
            <a:r>
              <a:rPr lang="en-IN" b="1" dirty="0">
                <a:latin typeface="Calibri" panose="020F0502020204030204" pitchFamily="34" charset="0"/>
                <a:cs typeface="Calibri" panose="020F0502020204030204" pitchFamily="34" charset="0"/>
              </a:rPr>
              <a:t>conflict zones </a:t>
            </a:r>
            <a:r>
              <a:rPr lang="en-IN" dirty="0">
                <a:latin typeface="Calibri" panose="020F0502020204030204" pitchFamily="34" charset="0"/>
                <a:cs typeface="Calibri" panose="020F0502020204030204" pitchFamily="34" charset="0"/>
              </a:rPr>
              <a:t>(</a:t>
            </a:r>
            <a:r>
              <a:rPr lang="en-IN" dirty="0" err="1">
                <a:latin typeface="Calibri" panose="020F0502020204030204" pitchFamily="34" charset="0"/>
                <a:cs typeface="Calibri" panose="020F0502020204030204" pitchFamily="34" charset="0"/>
              </a:rPr>
              <a:t>eg</a:t>
            </a:r>
            <a:r>
              <a:rPr lang="en-IN" dirty="0">
                <a:latin typeface="Calibri" panose="020F0502020204030204" pitchFamily="34" charset="0"/>
                <a:cs typeface="Calibri" panose="020F0502020204030204" pitchFamily="34" charset="0"/>
              </a:rPr>
              <a:t>. Syrian border)</a:t>
            </a:r>
          </a:p>
          <a:p>
            <a:pPr marL="342900" lvl="0" indent="-342900" algn="just">
              <a:buFont typeface="Wingdings" pitchFamily="2" charset="2"/>
              <a:buChar char="Ø"/>
            </a:pPr>
            <a:r>
              <a:rPr lang="en-IN" dirty="0">
                <a:latin typeface="Calibri" panose="020F0502020204030204" pitchFamily="34" charset="0"/>
                <a:cs typeface="Calibri" panose="020F0502020204030204" pitchFamily="34" charset="0"/>
              </a:rPr>
              <a:t>Parties to the transaction are from </a:t>
            </a:r>
            <a:r>
              <a:rPr lang="hi-IN" b="1" dirty="0"/>
              <a:t>'उच्च जोखिम' वाले देश </a:t>
            </a:r>
            <a:r>
              <a:rPr lang="en-IN" dirty="0">
                <a:latin typeface="Calibri" panose="020F0502020204030204" pitchFamily="34" charset="0"/>
                <a:cs typeface="Calibri" panose="020F0502020204030204" pitchFamily="34" charset="0"/>
              </a:rPr>
              <a:t>or funds are being transferred to and from such countries</a:t>
            </a:r>
          </a:p>
          <a:p>
            <a:pPr marL="342900" lvl="0" indent="-342900" algn="just">
              <a:buFont typeface="Wingdings" pitchFamily="2" charset="2"/>
              <a:buChar char="Ø"/>
            </a:pPr>
            <a:r>
              <a:rPr lang="en-IN" dirty="0">
                <a:latin typeface="Calibri" panose="020F0502020204030204" pitchFamily="34" charset="0"/>
                <a:cs typeface="Calibri" panose="020F0502020204030204" pitchFamily="34" charset="0"/>
              </a:rPr>
              <a:t>Customer insisting on </a:t>
            </a:r>
            <a:r>
              <a:rPr lang="en-IN" b="1" dirty="0">
                <a:latin typeface="Calibri" panose="020F0502020204030204" pitchFamily="34" charset="0"/>
                <a:cs typeface="Calibri" panose="020F0502020204030204" pitchFamily="34" charset="0"/>
              </a:rPr>
              <a:t>anonymity, reluctance </a:t>
            </a:r>
            <a:r>
              <a:rPr lang="en-IN" dirty="0">
                <a:latin typeface="Calibri" panose="020F0502020204030204" pitchFamily="34" charset="0"/>
                <a:cs typeface="Calibri" panose="020F0502020204030204" pitchFamily="34" charset="0"/>
              </a:rPr>
              <a:t>to provide identification or providing minimal information</a:t>
            </a:r>
          </a:p>
          <a:p>
            <a:pPr marL="342900" lvl="0" indent="-342900" algn="just">
              <a:buFont typeface="Wingdings" pitchFamily="2" charset="2"/>
              <a:buChar char="Ø"/>
            </a:pPr>
            <a:r>
              <a:rPr lang="en-US" dirty="0">
                <a:latin typeface="Calibri" panose="020F0502020204030204" pitchFamily="34" charset="0"/>
                <a:cs typeface="Calibri" panose="020F0502020204030204" pitchFamily="34" charset="0"/>
              </a:rPr>
              <a:t> </a:t>
            </a:r>
            <a:r>
              <a:rPr lang="hi-IN" b="1" dirty="0"/>
              <a:t>प्रतिकूल प्रेस</a:t>
            </a:r>
            <a:r>
              <a:rPr lang="en-US" b="1" dirty="0"/>
              <a:t> </a:t>
            </a:r>
            <a:r>
              <a:rPr lang="en-US" dirty="0"/>
              <a:t>and adverse media reports</a:t>
            </a:r>
            <a:endParaRPr lang="en-IN" dirty="0">
              <a:latin typeface="Calibri" panose="020F0502020204030204" pitchFamily="34" charset="0"/>
              <a:cs typeface="Calibri" panose="020F0502020204030204" pitchFamily="34" charset="0"/>
            </a:endParaRPr>
          </a:p>
        </p:txBody>
      </p:sp>
      <p:sp>
        <p:nvSpPr>
          <p:cNvPr id="7" name="Pentagon 6"/>
          <p:cNvSpPr/>
          <p:nvPr/>
        </p:nvSpPr>
        <p:spPr>
          <a:xfrm>
            <a:off x="438727" y="316280"/>
            <a:ext cx="11314546" cy="850672"/>
          </a:xfrm>
          <a:prstGeom prst="homePlate">
            <a:avLst/>
          </a:prstGeom>
          <a:ln w="38100">
            <a:solidFill>
              <a:schemeClr val="accent4">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3600" b="1" dirty="0"/>
              <a:t>Common Red Flag Indicators</a:t>
            </a:r>
          </a:p>
        </p:txBody>
      </p:sp>
    </p:spTree>
    <p:extLst>
      <p:ext uri="{BB962C8B-B14F-4D97-AF65-F5344CB8AC3E}">
        <p14:creationId xmlns:p14="http://schemas.microsoft.com/office/powerpoint/2010/main" val="2324884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915334" y="1476473"/>
            <a:ext cx="101175" cy="444691"/>
          </a:xfrm>
        </p:spPr>
        <p:txBody>
          <a:bodyPr>
            <a:noAutofit/>
          </a:bodyPr>
          <a:lstStyle/>
          <a:p>
            <a:pPr algn="ctr"/>
            <a:r>
              <a:rPr lang="en-US" sz="5000" b="1" dirty="0">
                <a:solidFill>
                  <a:schemeClr val="bg1"/>
                </a:solidFill>
                <a:latin typeface="+mn-lt"/>
              </a:rPr>
              <a:t>.</a:t>
            </a:r>
            <a:endParaRPr lang="en-IN" sz="5000" b="1" dirty="0">
              <a:solidFill>
                <a:schemeClr val="bg1"/>
              </a:solidFill>
              <a:latin typeface="+mn-l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8462" y="3082510"/>
            <a:ext cx="2931940" cy="2291348"/>
          </a:xfrm>
          <a:prstGeom prst="rect">
            <a:avLst/>
          </a:prstGeom>
          <a:effectLst>
            <a:glow rad="63500">
              <a:schemeClr val="accent1">
                <a:satMod val="175000"/>
                <a:alpha val="40000"/>
              </a:schemeClr>
            </a:glow>
            <a:reflection blurRad="6350" stA="52000" endA="300" endPos="35000" dir="5400000" sy="-100000" algn="bl" rotWithShape="0"/>
          </a:effectLst>
        </p:spPr>
      </p:pic>
      <p:pic>
        <p:nvPicPr>
          <p:cNvPr id="4104" name="Picture 8" descr="Frauds galore in the name of 'Work From H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402" y="3082508"/>
            <a:ext cx="2905125" cy="2291350"/>
          </a:xfrm>
          <a:prstGeom prst="rect">
            <a:avLst/>
          </a:prstGeom>
          <a:noFill/>
          <a:effectLst>
            <a:glow rad="63500">
              <a:schemeClr val="accent1">
                <a:satMod val="175000"/>
                <a:alpha val="40000"/>
              </a:schemeClr>
            </a:glow>
            <a:reflection blurRad="6350" stA="52000" endA="300" endPos="35000" dir="5400000" sy="-100000" algn="bl" rotWithShape="0"/>
          </a:effectLst>
          <a:extLst>
            <a:ext uri="{909E8E84-426E-40dd-AFC4-6F175D3DCCD1}">
              <a14:hiddenFill xmlns="" xmlns:a14="http://schemas.microsoft.com/office/drawing/2010/main">
                <a:solidFill>
                  <a:srgbClr val="FFFFFF"/>
                </a:solidFill>
              </a14:hiddenFill>
            </a:ext>
          </a:extLst>
        </p:spPr>
      </p:pic>
      <p:sp>
        <p:nvSpPr>
          <p:cNvPr id="7" name="AutoShape 10" descr="RBI has a new tool to prevent bank frauds! It'll affect most companies"/>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5527" y="3082508"/>
            <a:ext cx="3067784" cy="2291350"/>
          </a:xfrm>
          <a:prstGeom prst="rect">
            <a:avLst/>
          </a:prstGeom>
          <a:effectLst>
            <a:glow rad="63500">
              <a:schemeClr val="accent1">
                <a:satMod val="175000"/>
                <a:alpha val="40000"/>
              </a:schemeClr>
            </a:glow>
            <a:reflection blurRad="6350" stA="52000" endA="300" endPos="35000" dir="5400000" sy="-100000" algn="bl" rotWithShape="0"/>
          </a:effectLst>
        </p:spPr>
      </p:pic>
      <p:sp>
        <p:nvSpPr>
          <p:cNvPr id="9" name="Date Placeholder 8"/>
          <p:cNvSpPr>
            <a:spLocks noGrp="1"/>
          </p:cNvSpPr>
          <p:nvPr>
            <p:ph type="dt" sz="half" idx="10"/>
          </p:nvPr>
        </p:nvSpPr>
        <p:spPr/>
        <p:txBody>
          <a:bodyPr/>
          <a:lstStyle/>
          <a:p>
            <a:fld id="{51409785-9473-43CB-8C46-D8FF7B245A74}" type="datetime1">
              <a:rPr lang="en-IN" smtClean="0"/>
              <a:t>05/06/21</a:t>
            </a:fld>
            <a:endParaRPr lang="en-IN"/>
          </a:p>
        </p:txBody>
      </p:sp>
      <p:sp>
        <p:nvSpPr>
          <p:cNvPr id="11" name="Slide Number Placeholder 10"/>
          <p:cNvSpPr>
            <a:spLocks noGrp="1"/>
          </p:cNvSpPr>
          <p:nvPr>
            <p:ph type="sldNum" sz="quarter" idx="12"/>
          </p:nvPr>
        </p:nvSpPr>
        <p:spPr/>
        <p:txBody>
          <a:bodyPr/>
          <a:lstStyle/>
          <a:p>
            <a:fld id="{BDD77822-B073-4A6D-BA06-65482EAD2A22}" type="slidenum">
              <a:rPr lang="en-IN" smtClean="0"/>
              <a:t>14</a:t>
            </a:fld>
            <a:endParaRPr lang="en-IN"/>
          </a:p>
        </p:txBody>
      </p:sp>
      <p:sp>
        <p:nvSpPr>
          <p:cNvPr id="3" name="Flowchart: Process 2"/>
          <p:cNvSpPr/>
          <p:nvPr/>
        </p:nvSpPr>
        <p:spPr>
          <a:xfrm>
            <a:off x="832122" y="1297709"/>
            <a:ext cx="11083212" cy="1246909"/>
          </a:xfrm>
          <a:prstGeom prst="flowChartProcess">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r>
              <a:rPr lang="en-IN" sz="4000" b="1" dirty="0"/>
              <a:t>FRAUDS IN CO-OPERATIVE BANKS</a:t>
            </a:r>
          </a:p>
        </p:txBody>
      </p:sp>
    </p:spTree>
    <p:extLst>
      <p:ext uri="{BB962C8B-B14F-4D97-AF65-F5344CB8AC3E}">
        <p14:creationId xmlns:p14="http://schemas.microsoft.com/office/powerpoint/2010/main" val="4081242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MC Bank Scam: An insider blew the lid off Rs 6,500 crore PMC Bank scam |  India Business News - Times of In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307" y="1339478"/>
            <a:ext cx="5321640" cy="4991100"/>
          </a:xfrm>
          <a:prstGeom prst="rect">
            <a:avLst/>
          </a:prstGeom>
          <a:noFill/>
          <a:effectLst>
            <a:softEdge rad="63500"/>
          </a:effectLst>
          <a:extLst>
            <a:ext uri="{909E8E84-426E-40dd-AFC4-6F175D3DCCD1}">
              <a14:hiddenFill xmlns=""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54B3E2E5-6B98-4198-844C-532BED1902B6}"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15</a:t>
            </a:fld>
            <a:endParaRPr lang="en-IN"/>
          </a:p>
        </p:txBody>
      </p:sp>
      <p:sp>
        <p:nvSpPr>
          <p:cNvPr id="8" name="Pentagon 7"/>
          <p:cNvSpPr/>
          <p:nvPr/>
        </p:nvSpPr>
        <p:spPr>
          <a:xfrm>
            <a:off x="546247" y="343914"/>
            <a:ext cx="11314546" cy="850672"/>
          </a:xfrm>
          <a:prstGeom prst="homePlate">
            <a:avLst/>
          </a:prstGeom>
          <a:ln w="381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2800" b="1" dirty="0"/>
              <a:t>Punjab and Maharashtra Co-operative Bank Scam</a:t>
            </a:r>
          </a:p>
        </p:txBody>
      </p:sp>
    </p:spTree>
    <p:extLst>
      <p:ext uri="{BB962C8B-B14F-4D97-AF65-F5344CB8AC3E}">
        <p14:creationId xmlns:p14="http://schemas.microsoft.com/office/powerpoint/2010/main" val="593269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flipV="1">
            <a:off x="11286836" y="212436"/>
            <a:ext cx="66964" cy="152690"/>
          </a:xfrm>
        </p:spPr>
        <p:txBody>
          <a:bodyPr>
            <a:normAutofit fontScale="90000"/>
          </a:bodyPr>
          <a:lstStyle/>
          <a:p>
            <a:pPr algn="ctr"/>
            <a:r>
              <a:rPr lang="en-US" dirty="0">
                <a:solidFill>
                  <a:schemeClr val="bg1"/>
                </a:solidFill>
              </a:rPr>
              <a:t>.</a:t>
            </a:r>
            <a:r>
              <a:rPr lang="en-US" dirty="0"/>
              <a:t> </a:t>
            </a:r>
          </a:p>
        </p:txBody>
      </p:sp>
      <p:sp>
        <p:nvSpPr>
          <p:cNvPr id="7" name="Content Placeholder 6"/>
          <p:cNvSpPr>
            <a:spLocks noGrp="1"/>
          </p:cNvSpPr>
          <p:nvPr>
            <p:ph idx="1"/>
          </p:nvPr>
        </p:nvSpPr>
        <p:spPr>
          <a:xfrm flipH="1">
            <a:off x="11353799" y="824248"/>
            <a:ext cx="45719" cy="45719"/>
          </a:xfrm>
        </p:spPr>
        <p:txBody>
          <a:bodyPr>
            <a:noAutofit/>
          </a:bodyPr>
          <a:lstStyle/>
          <a:p>
            <a:r>
              <a:rPr lang="en-US" sz="1600" dirty="0">
                <a:solidFill>
                  <a:schemeClr val="bg1"/>
                </a:solidFill>
                <a:latin typeface="Calibri" panose="020F0502020204030204" pitchFamily="34" charset="0"/>
                <a:cs typeface="Calibri" panose="020F0502020204030204" pitchFamily="34" charset="0"/>
              </a:rPr>
              <a:t>.</a:t>
            </a:r>
          </a:p>
          <a:p>
            <a:endParaRPr lang="en-US" sz="1600" dirty="0"/>
          </a:p>
        </p:txBody>
      </p:sp>
      <p:sp>
        <p:nvSpPr>
          <p:cNvPr id="2" name="Date Placeholder 1"/>
          <p:cNvSpPr>
            <a:spLocks noGrp="1"/>
          </p:cNvSpPr>
          <p:nvPr>
            <p:ph type="dt" sz="half" idx="10"/>
          </p:nvPr>
        </p:nvSpPr>
        <p:spPr/>
        <p:txBody>
          <a:bodyPr/>
          <a:lstStyle/>
          <a:p>
            <a:fld id="{D245847E-BDF6-4BF1-8159-9DA88A5500B1}" type="datetime1">
              <a:rPr lang="en-IN" smtClean="0"/>
              <a:t>05/06/21</a:t>
            </a:fld>
            <a:endParaRPr lang="en-IN"/>
          </a:p>
        </p:txBody>
      </p:sp>
      <p:sp>
        <p:nvSpPr>
          <p:cNvPr id="4" name="Slide Number Placeholder 3"/>
          <p:cNvSpPr>
            <a:spLocks noGrp="1"/>
          </p:cNvSpPr>
          <p:nvPr>
            <p:ph type="sldNum" sz="quarter" idx="12"/>
          </p:nvPr>
        </p:nvSpPr>
        <p:spPr/>
        <p:txBody>
          <a:bodyPr/>
          <a:lstStyle/>
          <a:p>
            <a:fld id="{BDD77822-B073-4A6D-BA06-65482EAD2A22}" type="slidenum">
              <a:rPr lang="en-IN" smtClean="0"/>
              <a:t>16</a:t>
            </a:fld>
            <a:endParaRPr lang="en-IN"/>
          </a:p>
        </p:txBody>
      </p:sp>
      <p:sp>
        <p:nvSpPr>
          <p:cNvPr id="5" name="Rounded Rectangle 4"/>
          <p:cNvSpPr/>
          <p:nvPr/>
        </p:nvSpPr>
        <p:spPr>
          <a:xfrm>
            <a:off x="572655" y="1329089"/>
            <a:ext cx="10997736" cy="502726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500" dirty="0"/>
              <a:t>The crux of this bank fraud is the higher management of PMC bank providing huge loans to the Housing Development and Infrastructure Ltd (HDIL) and its group entities. The fraud case is related to transfer of 70% of the total credit facilities of the PMC bank to HDIL and its associated companies -</a:t>
            </a:r>
          </a:p>
          <a:p>
            <a:pPr marL="285750" indent="-285750">
              <a:buFont typeface="Wingdings" panose="05000000000000000000" pitchFamily="2" charset="2"/>
              <a:buChar char="v"/>
            </a:pPr>
            <a:endParaRPr lang="en-US" sz="1500" dirty="0"/>
          </a:p>
          <a:p>
            <a:pPr marL="285750" indent="-285750">
              <a:buFont typeface="Wingdings" panose="05000000000000000000" pitchFamily="2" charset="2"/>
              <a:buChar char="v"/>
            </a:pPr>
            <a:r>
              <a:rPr lang="en-US" sz="1400" dirty="0">
                <a:latin typeface="Calibri" panose="020F0502020204030204" pitchFamily="34" charset="0"/>
                <a:cs typeface="Calibri" panose="020F0502020204030204" pitchFamily="34" charset="0"/>
              </a:rPr>
              <a:t>According to an FIR filed in the case, HDIL promoters allegedly colluded with the bank management to draw loans. </a:t>
            </a:r>
          </a:p>
          <a:p>
            <a:pPr marL="285750" indent="-285750">
              <a:buFont typeface="Wingdings" panose="05000000000000000000" pitchFamily="2" charset="2"/>
              <a:buChar char="v"/>
            </a:pPr>
            <a:r>
              <a:rPr lang="en-US" sz="1400" dirty="0">
                <a:latin typeface="Calibri" panose="020F0502020204030204" pitchFamily="34" charset="0"/>
                <a:cs typeface="Calibri" panose="020F0502020204030204" pitchFamily="34" charset="0"/>
              </a:rPr>
              <a:t>The bank officials did not classify these loans as non-performing advances, despite non-payment. </a:t>
            </a:r>
          </a:p>
          <a:p>
            <a:pPr marL="285750" indent="-285750">
              <a:buFont typeface="Wingdings" panose="05000000000000000000" pitchFamily="2" charset="2"/>
              <a:buChar char="v"/>
            </a:pPr>
            <a:r>
              <a:rPr lang="en-US" sz="1400" dirty="0">
                <a:latin typeface="Calibri" panose="020F0502020204030204" pitchFamily="34" charset="0"/>
                <a:cs typeface="Calibri" panose="020F0502020204030204" pitchFamily="34" charset="0"/>
              </a:rPr>
              <a:t>Reports estimate the bank’s overall exposure to the HDIL group at around </a:t>
            </a:r>
            <a:r>
              <a:rPr lang="en-US" sz="1400" dirty="0" err="1">
                <a:latin typeface="Calibri" panose="020F0502020204030204" pitchFamily="34" charset="0"/>
                <a:cs typeface="Calibri" panose="020F0502020204030204" pitchFamily="34" charset="0"/>
              </a:rPr>
              <a:t>Rs</a:t>
            </a:r>
            <a:r>
              <a:rPr lang="en-US" sz="1400" dirty="0">
                <a:latin typeface="Calibri" panose="020F0502020204030204" pitchFamily="34" charset="0"/>
                <a:cs typeface="Calibri" panose="020F0502020204030204" pitchFamily="34" charset="0"/>
              </a:rPr>
              <a:t> 6,500 </a:t>
            </a:r>
            <a:r>
              <a:rPr lang="en-US" sz="1400" dirty="0" err="1">
                <a:latin typeface="Calibri" panose="020F0502020204030204" pitchFamily="34" charset="0"/>
                <a:cs typeface="Calibri" panose="020F0502020204030204" pitchFamily="34" charset="0"/>
              </a:rPr>
              <a:t>crore</a:t>
            </a:r>
            <a:r>
              <a:rPr lang="en-US" sz="1400" dirty="0">
                <a:latin typeface="Calibri" panose="020F0502020204030204" pitchFamily="34" charset="0"/>
                <a:cs typeface="Calibri" panose="020F0502020204030204" pitchFamily="34" charset="0"/>
              </a:rPr>
              <a:t>, or over 73 per cent of all of the bank’s advances — and all of this is not being serviced.</a:t>
            </a:r>
          </a:p>
          <a:p>
            <a:pPr marL="285750" indent="-285750">
              <a:buFont typeface="Wingdings" panose="05000000000000000000" pitchFamily="2" charset="2"/>
              <a:buChar char="v"/>
            </a:pPr>
            <a:r>
              <a:rPr lang="en-US" sz="1400" dirty="0">
                <a:latin typeface="Calibri" panose="020F0502020204030204" pitchFamily="34" charset="0"/>
                <a:cs typeface="Calibri" panose="020F0502020204030204" pitchFamily="34" charset="0"/>
              </a:rPr>
              <a:t>The bank also allegedly created fictitious accounts and fake reports of companies borrowing small sums of money.</a:t>
            </a:r>
          </a:p>
          <a:p>
            <a:pPr marL="285750" indent="-285750">
              <a:buFont typeface="Wingdings" panose="05000000000000000000" pitchFamily="2" charset="2"/>
              <a:buChar char="v"/>
            </a:pPr>
            <a:r>
              <a:rPr lang="en-US" sz="1400" dirty="0">
                <a:latin typeface="Calibri" panose="020F0502020204030204" pitchFamily="34" charset="0"/>
                <a:cs typeface="Calibri" panose="020F0502020204030204" pitchFamily="34" charset="0"/>
              </a:rPr>
              <a:t>In 2018-19, the bank had reported a net profit of </a:t>
            </a:r>
            <a:r>
              <a:rPr lang="en-US" sz="1400" dirty="0" err="1">
                <a:latin typeface="Calibri" panose="020F0502020204030204" pitchFamily="34" charset="0"/>
                <a:cs typeface="Calibri" panose="020F0502020204030204" pitchFamily="34" charset="0"/>
              </a:rPr>
              <a:t>Rs</a:t>
            </a:r>
            <a:r>
              <a:rPr lang="en-US" sz="1400" dirty="0">
                <a:latin typeface="Calibri" panose="020F0502020204030204" pitchFamily="34" charset="0"/>
                <a:cs typeface="Calibri" panose="020F0502020204030204" pitchFamily="34" charset="0"/>
              </a:rPr>
              <a:t> 99.69 </a:t>
            </a:r>
            <a:r>
              <a:rPr lang="en-US" sz="1400" dirty="0" err="1">
                <a:latin typeface="Calibri" panose="020F0502020204030204" pitchFamily="34" charset="0"/>
                <a:cs typeface="Calibri" panose="020F0502020204030204" pitchFamily="34" charset="0"/>
              </a:rPr>
              <a:t>crore</a:t>
            </a:r>
            <a:r>
              <a:rPr lang="en-US" sz="1400" dirty="0">
                <a:latin typeface="Calibri" panose="020F0502020204030204" pitchFamily="34" charset="0"/>
                <a:cs typeface="Calibri" panose="020F0502020204030204" pitchFamily="34" charset="0"/>
              </a:rPr>
              <a:t> in its annual report. The bank showed 3.76 per cent (or </a:t>
            </a:r>
            <a:r>
              <a:rPr lang="en-US" sz="1400" dirty="0" err="1">
                <a:latin typeface="Calibri" panose="020F0502020204030204" pitchFamily="34" charset="0"/>
                <a:cs typeface="Calibri" panose="020F0502020204030204" pitchFamily="34" charset="0"/>
              </a:rPr>
              <a:t>Rs</a:t>
            </a:r>
            <a:r>
              <a:rPr lang="en-US" sz="1400" dirty="0">
                <a:latin typeface="Calibri" panose="020F0502020204030204" pitchFamily="34" charset="0"/>
                <a:cs typeface="Calibri" panose="020F0502020204030204" pitchFamily="34" charset="0"/>
              </a:rPr>
              <a:t> 315 </a:t>
            </a:r>
            <a:r>
              <a:rPr lang="en-US" sz="1400" dirty="0" err="1">
                <a:latin typeface="Calibri" panose="020F0502020204030204" pitchFamily="34" charset="0"/>
                <a:cs typeface="Calibri" panose="020F0502020204030204" pitchFamily="34" charset="0"/>
              </a:rPr>
              <a:t>crore</a:t>
            </a:r>
            <a:r>
              <a:rPr lang="en-US" sz="1400" dirty="0">
                <a:latin typeface="Calibri" panose="020F0502020204030204" pitchFamily="34" charset="0"/>
                <a:cs typeface="Calibri" panose="020F0502020204030204" pitchFamily="34" charset="0"/>
              </a:rPr>
              <a:t>) of advances (</a:t>
            </a:r>
            <a:r>
              <a:rPr lang="en-US" sz="1400" dirty="0" err="1">
                <a:latin typeface="Calibri" panose="020F0502020204030204" pitchFamily="34" charset="0"/>
                <a:cs typeface="Calibri" panose="020F0502020204030204" pitchFamily="34" charset="0"/>
              </a:rPr>
              <a:t>Rs</a:t>
            </a:r>
            <a:r>
              <a:rPr lang="en-US" sz="1400" dirty="0">
                <a:latin typeface="Calibri" panose="020F0502020204030204" pitchFamily="34" charset="0"/>
                <a:cs typeface="Calibri" panose="020F0502020204030204" pitchFamily="34" charset="0"/>
              </a:rPr>
              <a:t> 8,383 </a:t>
            </a:r>
            <a:r>
              <a:rPr lang="en-US" sz="1400" dirty="0" err="1">
                <a:latin typeface="Calibri" panose="020F0502020204030204" pitchFamily="34" charset="0"/>
                <a:cs typeface="Calibri" panose="020F0502020204030204" pitchFamily="34" charset="0"/>
              </a:rPr>
              <a:t>crore</a:t>
            </a:r>
            <a:r>
              <a:rPr lang="en-US" sz="1400" dirty="0">
                <a:latin typeface="Calibri" panose="020F0502020204030204" pitchFamily="34" charset="0"/>
                <a:cs typeface="Calibri" panose="020F0502020204030204" pitchFamily="34" charset="0"/>
              </a:rPr>
              <a:t>) as gross non-performing assets (NPAs), which was good performance as compared to public-sector banks.</a:t>
            </a:r>
          </a:p>
          <a:p>
            <a:pPr marL="285750" indent="-285750">
              <a:buFont typeface="Wingdings" panose="05000000000000000000" pitchFamily="2" charset="2"/>
              <a:buChar char="v"/>
            </a:pPr>
            <a:r>
              <a:rPr lang="en-US" sz="1400" dirty="0">
                <a:latin typeface="Calibri" panose="020F0502020204030204" pitchFamily="34" charset="0"/>
                <a:cs typeface="Calibri" panose="020F0502020204030204" pitchFamily="34" charset="0"/>
              </a:rPr>
              <a:t>The bank presented false financial reports to hide the bad loan mess and the alleged collusion with HDIL and other companies.</a:t>
            </a:r>
          </a:p>
        </p:txBody>
      </p:sp>
      <p:sp>
        <p:nvSpPr>
          <p:cNvPr id="8" name="Pentagon 7"/>
          <p:cNvSpPr/>
          <p:nvPr/>
        </p:nvSpPr>
        <p:spPr>
          <a:xfrm>
            <a:off x="426718" y="134730"/>
            <a:ext cx="11314546" cy="850672"/>
          </a:xfrm>
          <a:prstGeom prst="homePlate">
            <a:avLst/>
          </a:prstGeom>
          <a:ln w="3810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t>Case Study- PMC Bank </a:t>
            </a:r>
            <a:endParaRPr lang="en-IN" sz="3600" b="1" dirty="0"/>
          </a:p>
        </p:txBody>
      </p:sp>
    </p:spTree>
    <p:extLst>
      <p:ext uri="{BB962C8B-B14F-4D97-AF65-F5344CB8AC3E}">
        <p14:creationId xmlns:p14="http://schemas.microsoft.com/office/powerpoint/2010/main" val="1196401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353799" y="0"/>
            <a:ext cx="45719" cy="129309"/>
          </a:xfrm>
        </p:spPr>
        <p:txBody>
          <a:bodyPr>
            <a:normAutofit fontScale="90000"/>
          </a:bodyPr>
          <a:lstStyle/>
          <a:p>
            <a:pPr algn="ctr"/>
            <a:r>
              <a:rPr lang="en-US" b="1" dirty="0">
                <a:solidFill>
                  <a:schemeClr val="bg1"/>
                </a:solidFill>
                <a:latin typeface="+mn-lt"/>
              </a:rPr>
              <a:t>.</a:t>
            </a:r>
            <a:endParaRPr lang="en-IN" b="1" dirty="0">
              <a:solidFill>
                <a:schemeClr val="bg1"/>
              </a:solidFill>
              <a:latin typeface="+mn-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44720998"/>
              </p:ext>
            </p:extLst>
          </p:nvPr>
        </p:nvGraphicFramePr>
        <p:xfrm>
          <a:off x="627750" y="1325563"/>
          <a:ext cx="11158537"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half" idx="10"/>
          </p:nvPr>
        </p:nvSpPr>
        <p:spPr/>
        <p:txBody>
          <a:bodyPr/>
          <a:lstStyle/>
          <a:p>
            <a:fld id="{FFE4BC41-084A-478D-8050-7811A4EBB8B3}" type="datetime1">
              <a:rPr lang="en-IN" smtClean="0"/>
              <a:t>05/06/21</a:t>
            </a:fld>
            <a:endParaRPr lang="en-IN"/>
          </a:p>
        </p:txBody>
      </p:sp>
      <p:sp>
        <p:nvSpPr>
          <p:cNvPr id="7" name="Slide Number Placeholder 6"/>
          <p:cNvSpPr>
            <a:spLocks noGrp="1"/>
          </p:cNvSpPr>
          <p:nvPr>
            <p:ph type="sldNum" sz="quarter" idx="12"/>
          </p:nvPr>
        </p:nvSpPr>
        <p:spPr/>
        <p:txBody>
          <a:bodyPr/>
          <a:lstStyle/>
          <a:p>
            <a:fld id="{BDD77822-B073-4A6D-BA06-65482EAD2A22}" type="slidenum">
              <a:rPr lang="en-IN" smtClean="0"/>
              <a:t>17</a:t>
            </a:fld>
            <a:endParaRPr lang="en-IN"/>
          </a:p>
        </p:txBody>
      </p:sp>
      <p:sp>
        <p:nvSpPr>
          <p:cNvPr id="6" name="Pentagon 5"/>
          <p:cNvSpPr/>
          <p:nvPr/>
        </p:nvSpPr>
        <p:spPr>
          <a:xfrm>
            <a:off x="471741" y="302100"/>
            <a:ext cx="11314546" cy="850672"/>
          </a:xfrm>
          <a:prstGeom prst="homePlate">
            <a:avLst/>
          </a:prstGeom>
          <a:ln w="381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3600" b="1" dirty="0"/>
              <a:t>Other instances</a:t>
            </a:r>
            <a:r>
              <a:rPr lang="en-US" sz="3600" b="1" dirty="0"/>
              <a:t> </a:t>
            </a:r>
            <a:endParaRPr lang="en-IN" sz="3600" b="1" dirty="0"/>
          </a:p>
        </p:txBody>
      </p:sp>
    </p:spTree>
    <p:extLst>
      <p:ext uri="{BB962C8B-B14F-4D97-AF65-F5344CB8AC3E}">
        <p14:creationId xmlns:p14="http://schemas.microsoft.com/office/powerpoint/2010/main" val="513446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0300" y="1562100"/>
            <a:ext cx="3845365" cy="3277186"/>
          </a:xfrm>
        </p:spPr>
        <p:txBody>
          <a:bodyPr>
            <a:noAutofit/>
          </a:bodyPr>
          <a:lstStyle/>
          <a:p>
            <a:pPr algn="ctr"/>
            <a:r>
              <a:rPr lang="en-IN" sz="5000" b="1" dirty="0">
                <a:latin typeface="+mn-lt"/>
              </a:rPr>
              <a:t>REPORTING OF FRAUD TO RBI</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287065" cy="6832550"/>
          </a:xfrm>
          <a:prstGeom prst="rect">
            <a:avLst/>
          </a:prstGeom>
          <a:effectLst>
            <a:softEdge rad="63500"/>
          </a:effectLst>
        </p:spPr>
      </p:pic>
      <p:sp>
        <p:nvSpPr>
          <p:cNvPr id="7" name="Date Placeholder 6"/>
          <p:cNvSpPr>
            <a:spLocks noGrp="1"/>
          </p:cNvSpPr>
          <p:nvPr>
            <p:ph type="dt" sz="half" idx="10"/>
          </p:nvPr>
        </p:nvSpPr>
        <p:spPr/>
        <p:txBody>
          <a:bodyPr/>
          <a:lstStyle/>
          <a:p>
            <a:fld id="{C142224F-2EDC-4026-8E31-122E8CC9B5DE}" type="datetime1">
              <a:rPr lang="en-IN" smtClean="0"/>
              <a:t>05/06/21</a:t>
            </a:fld>
            <a:endParaRPr lang="en-IN"/>
          </a:p>
        </p:txBody>
      </p:sp>
      <p:sp>
        <p:nvSpPr>
          <p:cNvPr id="9" name="Slide Number Placeholder 8"/>
          <p:cNvSpPr>
            <a:spLocks noGrp="1"/>
          </p:cNvSpPr>
          <p:nvPr>
            <p:ph type="sldNum" sz="quarter" idx="12"/>
          </p:nvPr>
        </p:nvSpPr>
        <p:spPr/>
        <p:txBody>
          <a:bodyPr/>
          <a:lstStyle/>
          <a:p>
            <a:fld id="{BDD77822-B073-4A6D-BA06-65482EAD2A22}" type="slidenum">
              <a:rPr lang="en-IN" smtClean="0"/>
              <a:t>18</a:t>
            </a:fld>
            <a:endParaRPr lang="en-IN"/>
          </a:p>
        </p:txBody>
      </p:sp>
    </p:spTree>
    <p:extLst>
      <p:ext uri="{BB962C8B-B14F-4D97-AF65-F5344CB8AC3E}">
        <p14:creationId xmlns:p14="http://schemas.microsoft.com/office/powerpoint/2010/main" val="38220480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16508" y="0"/>
            <a:ext cx="175491" cy="286327"/>
          </a:xfrm>
        </p:spPr>
        <p:txBody>
          <a:bodyPr>
            <a:normAutofit fontScale="90000"/>
          </a:bodyPr>
          <a:lstStyle/>
          <a:p>
            <a:pPr algn="ctr"/>
            <a:r>
              <a:rPr lang="en-US" sz="4000" b="1" dirty="0">
                <a:solidFill>
                  <a:schemeClr val="bg1"/>
                </a:solidFill>
                <a:latin typeface="+mn-lt"/>
              </a:rPr>
              <a:t>.</a:t>
            </a:r>
            <a:endParaRPr lang="en-IN" sz="4000" b="1" dirty="0">
              <a:solidFill>
                <a:schemeClr val="bg1"/>
              </a:solidFill>
              <a:latin typeface="+mn-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54368145"/>
              </p:ext>
            </p:extLst>
          </p:nvPr>
        </p:nvGraphicFramePr>
        <p:xfrm>
          <a:off x="477838" y="1325563"/>
          <a:ext cx="11155362" cy="5202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ate Placeholder 6"/>
          <p:cNvSpPr>
            <a:spLocks noGrp="1"/>
          </p:cNvSpPr>
          <p:nvPr>
            <p:ph type="dt" sz="half" idx="10"/>
          </p:nvPr>
        </p:nvSpPr>
        <p:spPr/>
        <p:txBody>
          <a:bodyPr/>
          <a:lstStyle/>
          <a:p>
            <a:fld id="{EAFC5250-B390-4A83-B864-0AF5657ACCE1}" type="datetime1">
              <a:rPr lang="en-IN" smtClean="0"/>
              <a:t>05/06/21</a:t>
            </a:fld>
            <a:endParaRPr lang="en-IN"/>
          </a:p>
        </p:txBody>
      </p:sp>
      <p:sp>
        <p:nvSpPr>
          <p:cNvPr id="9" name="Slide Number Placeholder 8"/>
          <p:cNvSpPr>
            <a:spLocks noGrp="1"/>
          </p:cNvSpPr>
          <p:nvPr>
            <p:ph type="sldNum" sz="quarter" idx="12"/>
          </p:nvPr>
        </p:nvSpPr>
        <p:spPr/>
        <p:txBody>
          <a:bodyPr/>
          <a:lstStyle/>
          <a:p>
            <a:fld id="{BDD77822-B073-4A6D-BA06-65482EAD2A22}" type="slidenum">
              <a:rPr lang="en-IN" smtClean="0"/>
              <a:t>19</a:t>
            </a:fld>
            <a:endParaRPr lang="en-IN"/>
          </a:p>
        </p:txBody>
      </p:sp>
      <p:sp>
        <p:nvSpPr>
          <p:cNvPr id="6" name="Pentagon 5"/>
          <p:cNvSpPr/>
          <p:nvPr/>
        </p:nvSpPr>
        <p:spPr>
          <a:xfrm>
            <a:off x="477838" y="281216"/>
            <a:ext cx="11314546" cy="850672"/>
          </a:xfrm>
          <a:prstGeom prst="homePlate">
            <a:avLst/>
          </a:prstGeom>
          <a:ln w="38100">
            <a:solidFill>
              <a:schemeClr val="accent4">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3600" b="1" dirty="0"/>
              <a:t>Reporting of Frauds by Urban Co-operative Banks to RBI</a:t>
            </a:r>
            <a:r>
              <a:rPr lang="en-US" sz="4000" dirty="0"/>
              <a:t> </a:t>
            </a:r>
            <a:endParaRPr lang="en-IN" sz="4000" b="1" dirty="0"/>
          </a:p>
        </p:txBody>
      </p:sp>
    </p:spTree>
    <p:extLst>
      <p:ext uri="{BB962C8B-B14F-4D97-AF65-F5344CB8AC3E}">
        <p14:creationId xmlns:p14="http://schemas.microsoft.com/office/powerpoint/2010/main" val="412727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92331" y="2024109"/>
            <a:ext cx="11053354" cy="1325563"/>
          </a:xfrm>
        </p:spPr>
        <p:txBody>
          <a:bodyPr>
            <a:normAutofit/>
          </a:bodyPr>
          <a:lstStyle/>
          <a:p>
            <a:pPr algn="ctr"/>
            <a:r>
              <a:rPr lang="en-US" sz="5000" b="1" dirty="0">
                <a:solidFill>
                  <a:schemeClr val="bg1"/>
                </a:solidFill>
                <a:latin typeface="+mn-lt"/>
              </a:rPr>
              <a:t>.</a:t>
            </a:r>
            <a:endParaRPr lang="en-IN" sz="5000" b="1" dirty="0">
              <a:solidFill>
                <a:schemeClr val="bg1"/>
              </a:solidFill>
              <a:latin typeface="+mn-lt"/>
            </a:endParaRPr>
          </a:p>
        </p:txBody>
      </p:sp>
      <p:sp>
        <p:nvSpPr>
          <p:cNvPr id="6" name="Date Placeholder 5"/>
          <p:cNvSpPr>
            <a:spLocks noGrp="1"/>
          </p:cNvSpPr>
          <p:nvPr>
            <p:ph type="dt" sz="half" idx="10"/>
          </p:nvPr>
        </p:nvSpPr>
        <p:spPr/>
        <p:txBody>
          <a:bodyPr/>
          <a:lstStyle/>
          <a:p>
            <a:fld id="{39058DE3-CC4D-47B4-9FA7-9269073A4C9F}" type="datetime1">
              <a:rPr lang="en-IN" smtClean="0"/>
              <a:t>05/06/21</a:t>
            </a:fld>
            <a:endParaRPr lang="en-IN"/>
          </a:p>
        </p:txBody>
      </p:sp>
      <p:sp>
        <p:nvSpPr>
          <p:cNvPr id="8" name="Slide Number Placeholder 7"/>
          <p:cNvSpPr>
            <a:spLocks noGrp="1"/>
          </p:cNvSpPr>
          <p:nvPr>
            <p:ph type="sldNum" sz="quarter" idx="12"/>
          </p:nvPr>
        </p:nvSpPr>
        <p:spPr/>
        <p:txBody>
          <a:bodyPr/>
          <a:lstStyle/>
          <a:p>
            <a:fld id="{BDD77822-B073-4A6D-BA06-65482EAD2A22}" type="slidenum">
              <a:rPr lang="en-IN" smtClean="0"/>
              <a:t>2</a:t>
            </a:fld>
            <a:endParaRPr lang="en-IN"/>
          </a:p>
        </p:txBody>
      </p:sp>
      <p:sp>
        <p:nvSpPr>
          <p:cNvPr id="3" name="Rectangle 2"/>
          <p:cNvSpPr/>
          <p:nvPr/>
        </p:nvSpPr>
        <p:spPr>
          <a:xfrm>
            <a:off x="692331" y="2484581"/>
            <a:ext cx="10661469" cy="127461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IN" sz="6000" b="1" dirty="0"/>
              <a:t>FRAUD</a:t>
            </a:r>
          </a:p>
        </p:txBody>
      </p:sp>
    </p:spTree>
    <p:extLst>
      <p:ext uri="{BB962C8B-B14F-4D97-AF65-F5344CB8AC3E}">
        <p14:creationId xmlns:p14="http://schemas.microsoft.com/office/powerpoint/2010/main" val="273879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714018" y="365125"/>
            <a:ext cx="80818" cy="45719"/>
          </a:xfrm>
        </p:spPr>
        <p:txBody>
          <a:bodyPr>
            <a:normAutofit fontScale="90000"/>
          </a:bodyPr>
          <a:lstStyle/>
          <a:p>
            <a:r>
              <a:rPr lang="en-US" dirty="0">
                <a:solidFill>
                  <a:schemeClr val="bg1"/>
                </a:solidFill>
              </a:rPr>
              <a:t>.</a:t>
            </a:r>
            <a:endParaRPr lang="en-IN" dirty="0">
              <a:solidFill>
                <a:schemeClr val="bg1"/>
              </a:solidFill>
            </a:endParaRPr>
          </a:p>
        </p:txBody>
      </p:sp>
      <p:sp>
        <p:nvSpPr>
          <p:cNvPr id="3" name="Content Placeholder 2"/>
          <p:cNvSpPr>
            <a:spLocks noGrp="1"/>
          </p:cNvSpPr>
          <p:nvPr>
            <p:ph idx="1"/>
          </p:nvPr>
        </p:nvSpPr>
        <p:spPr>
          <a:xfrm flipH="1">
            <a:off x="11353799" y="6131243"/>
            <a:ext cx="133927" cy="45719"/>
          </a:xfrm>
        </p:spPr>
        <p:txBody>
          <a:bodyPr>
            <a:normAutofit fontScale="25000" lnSpcReduction="20000"/>
          </a:bodyPr>
          <a:lstStyle/>
          <a:p>
            <a:pPr marL="0" indent="0">
              <a:buNone/>
            </a:pPr>
            <a:r>
              <a:rPr lang="en-US" dirty="0">
                <a:solidFill>
                  <a:schemeClr val="bg1"/>
                </a:solidFill>
              </a:rPr>
              <a:t>.</a:t>
            </a:r>
            <a:endParaRPr lang="en-IN" dirty="0">
              <a:solidFill>
                <a:schemeClr val="bg1"/>
              </a:solidFill>
            </a:endParaRPr>
          </a:p>
        </p:txBody>
      </p:sp>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20</a:t>
            </a:fld>
            <a:endParaRPr lang="en-IN"/>
          </a:p>
        </p:txBody>
      </p:sp>
      <p:sp>
        <p:nvSpPr>
          <p:cNvPr id="7" name="Pentagon 6"/>
          <p:cNvSpPr/>
          <p:nvPr/>
        </p:nvSpPr>
        <p:spPr>
          <a:xfrm>
            <a:off x="787399" y="2475344"/>
            <a:ext cx="10566400" cy="1200728"/>
          </a:xfrm>
          <a:prstGeom prst="homePlate">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sz="3200" dirty="0"/>
              <a:t>RBI Circulars Applicable To Urban Co-operative Banks</a:t>
            </a:r>
            <a:endParaRPr lang="en-IN" sz="3200" dirty="0"/>
          </a:p>
        </p:txBody>
      </p:sp>
    </p:spTree>
    <p:extLst>
      <p:ext uri="{BB962C8B-B14F-4D97-AF65-F5344CB8AC3E}">
        <p14:creationId xmlns:p14="http://schemas.microsoft.com/office/powerpoint/2010/main" val="1108878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flipV="1">
            <a:off x="11353799" y="319406"/>
            <a:ext cx="45719" cy="45719"/>
          </a:xfrm>
        </p:spPr>
        <p:txBody>
          <a:bodyPr>
            <a:normAutofit fontScale="90000"/>
          </a:bodyPr>
          <a:lstStyle/>
          <a:p>
            <a:r>
              <a:rPr lang="en-US" dirty="0">
                <a:solidFill>
                  <a:schemeClr val="bg1"/>
                </a:solidFill>
              </a:rPr>
              <a:t>.</a:t>
            </a:r>
            <a:endParaRPr lang="en-IN" dirty="0">
              <a:solidFill>
                <a:schemeClr val="bg1"/>
              </a:solidFill>
            </a:endParaRPr>
          </a:p>
        </p:txBody>
      </p:sp>
      <p:sp>
        <p:nvSpPr>
          <p:cNvPr id="3" name="Content Placeholder 2"/>
          <p:cNvSpPr>
            <a:spLocks noGrp="1"/>
          </p:cNvSpPr>
          <p:nvPr>
            <p:ph idx="1"/>
          </p:nvPr>
        </p:nvSpPr>
        <p:spPr>
          <a:xfrm>
            <a:off x="11277600" y="5902036"/>
            <a:ext cx="76199" cy="274926"/>
          </a:xfrm>
        </p:spPr>
        <p:txBody>
          <a:bodyPr>
            <a:normAutofit fontScale="55000" lnSpcReduction="20000"/>
          </a:bodyPr>
          <a:lstStyle/>
          <a:p>
            <a:r>
              <a:rPr lang="en-US" dirty="0">
                <a:solidFill>
                  <a:schemeClr val="bg1"/>
                </a:solidFill>
              </a:rPr>
              <a:t>.</a:t>
            </a:r>
            <a:endParaRPr lang="en-IN" dirty="0">
              <a:solidFill>
                <a:schemeClr val="bg1"/>
              </a:solidFill>
            </a:endParaRPr>
          </a:p>
        </p:txBody>
      </p:sp>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21</a:t>
            </a:fld>
            <a:endParaRPr lang="en-IN"/>
          </a:p>
        </p:txBody>
      </p:sp>
      <p:sp>
        <p:nvSpPr>
          <p:cNvPr id="7" name="Flowchart: Process 6"/>
          <p:cNvSpPr/>
          <p:nvPr/>
        </p:nvSpPr>
        <p:spPr>
          <a:xfrm>
            <a:off x="572652" y="1096923"/>
            <a:ext cx="11046691" cy="780615"/>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lvl="0"/>
            <a:r>
              <a:rPr lang="en-IN" sz="1600" b="1" dirty="0"/>
              <a:t>Ad-hoc or Short Review or Renewal of Credit Facilities- 21-08-2020- </a:t>
            </a:r>
            <a:r>
              <a:rPr lang="en-US" sz="1600" dirty="0"/>
              <a:t>Banks are expected to have a detailed Board approved policy on methodology and periodicity for review/renewal of credit facilities within the overall regulatory guidelines. </a:t>
            </a:r>
          </a:p>
        </p:txBody>
      </p:sp>
      <p:sp>
        <p:nvSpPr>
          <p:cNvPr id="8" name="Flowchart: Process 7"/>
          <p:cNvSpPr/>
          <p:nvPr/>
        </p:nvSpPr>
        <p:spPr>
          <a:xfrm>
            <a:off x="572652" y="2176469"/>
            <a:ext cx="11046690" cy="807077"/>
          </a:xfrm>
          <a:prstGeom prst="flowChartProcess">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lvl="0"/>
            <a:r>
              <a:rPr lang="en-IN" sz="1600" b="1" dirty="0"/>
              <a:t>Declaration of dividends by banks- December 2020</a:t>
            </a:r>
            <a:r>
              <a:rPr lang="en-IN" sz="1600" dirty="0"/>
              <a:t>-</a:t>
            </a:r>
            <a:r>
              <a:rPr lang="en-US" sz="1600" dirty="0"/>
              <a:t>In view of the ongoing stress and heightened uncertainty on account of COVID-19, banks shall not make any dividend payment on equity shares from the profits pertaining to the financial year ended March 31, 2020.</a:t>
            </a:r>
          </a:p>
        </p:txBody>
      </p:sp>
      <p:sp>
        <p:nvSpPr>
          <p:cNvPr id="13" name="Flowchart: Process 12"/>
          <p:cNvSpPr/>
          <p:nvPr/>
        </p:nvSpPr>
        <p:spPr>
          <a:xfrm>
            <a:off x="572652" y="3300397"/>
            <a:ext cx="11046691" cy="1093899"/>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b="1" dirty="0"/>
          </a:p>
          <a:p>
            <a:r>
              <a:rPr lang="en-US" sz="1600" b="1" dirty="0"/>
              <a:t>Loans and advances to directors, their relatives, and firms / concerns in which they are interested-05-02-2021- </a:t>
            </a:r>
            <a:r>
              <a:rPr lang="en-US" sz="1600" dirty="0"/>
              <a:t>UCBs shall not make, provide or renew any loans and advances or extend any other financial accommodation to any director related loans. UCBs shall submit information pertaining to their director-related loans within fifteen days from the end of the respective quarter.</a:t>
            </a:r>
          </a:p>
          <a:p>
            <a:pPr lvl="0"/>
            <a:endParaRPr lang="en-US" sz="2000" dirty="0"/>
          </a:p>
        </p:txBody>
      </p:sp>
      <p:sp>
        <p:nvSpPr>
          <p:cNvPr id="14" name="Flowchart: Process 13"/>
          <p:cNvSpPr/>
          <p:nvPr/>
        </p:nvSpPr>
        <p:spPr>
          <a:xfrm>
            <a:off x="572652" y="4779179"/>
            <a:ext cx="11046691" cy="737974"/>
          </a:xfrm>
          <a:prstGeom prst="flowChartProcess">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endParaRPr lang="en-US" sz="1600" b="1" dirty="0"/>
          </a:p>
          <a:p>
            <a:r>
              <a:rPr lang="en-US" sz="1600" b="1" dirty="0"/>
              <a:t>Maintenance of Cash Reserve Ratio (CRR)- 05-02-2021-</a:t>
            </a:r>
            <a:r>
              <a:rPr lang="en-US" sz="1600" dirty="0"/>
              <a:t> Banks are required to maintain the CRR at 3.50 per cent of their NDTL effective from the reporting fortnight beginning March 27, 2021 and 4.00 per cent of their NDTL effective from fortnight beginning May 22, 2021.</a:t>
            </a:r>
          </a:p>
          <a:p>
            <a:pPr lvl="0"/>
            <a:endParaRPr lang="en-US" dirty="0"/>
          </a:p>
        </p:txBody>
      </p:sp>
    </p:spTree>
    <p:extLst>
      <p:ext uri="{BB962C8B-B14F-4D97-AF65-F5344CB8AC3E}">
        <p14:creationId xmlns:p14="http://schemas.microsoft.com/office/powerpoint/2010/main" val="2626421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353799" y="365125"/>
            <a:ext cx="45719" cy="45719"/>
          </a:xfrm>
        </p:spPr>
        <p:txBody>
          <a:bodyPr>
            <a:normAutofit fontScale="90000"/>
          </a:bodyPr>
          <a:lstStyle/>
          <a:p>
            <a:r>
              <a:rPr lang="en-US" dirty="0">
                <a:solidFill>
                  <a:schemeClr val="bg1"/>
                </a:solidFill>
              </a:rPr>
              <a:t>.</a:t>
            </a:r>
            <a:endParaRPr lang="en-IN" dirty="0">
              <a:solidFill>
                <a:schemeClr val="bg1"/>
              </a:solidFill>
            </a:endParaRPr>
          </a:p>
        </p:txBody>
      </p:sp>
      <p:sp>
        <p:nvSpPr>
          <p:cNvPr id="3" name="Content Placeholder 2"/>
          <p:cNvSpPr>
            <a:spLocks noGrp="1"/>
          </p:cNvSpPr>
          <p:nvPr>
            <p:ph idx="1"/>
          </p:nvPr>
        </p:nvSpPr>
        <p:spPr>
          <a:xfrm>
            <a:off x="11259126" y="1825625"/>
            <a:ext cx="94673" cy="258298"/>
          </a:xfrm>
        </p:spPr>
        <p:txBody>
          <a:bodyPr>
            <a:normAutofit fontScale="47500" lnSpcReduction="20000"/>
          </a:bodyPr>
          <a:lstStyle/>
          <a:p>
            <a:r>
              <a:rPr lang="en-US" dirty="0">
                <a:solidFill>
                  <a:schemeClr val="bg1"/>
                </a:solidFill>
              </a:rPr>
              <a:t>.</a:t>
            </a:r>
            <a:endParaRPr lang="en-IN" dirty="0">
              <a:solidFill>
                <a:schemeClr val="bg1"/>
              </a:solidFill>
            </a:endParaRPr>
          </a:p>
        </p:txBody>
      </p:sp>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22</a:t>
            </a:fld>
            <a:endParaRPr lang="en-IN"/>
          </a:p>
        </p:txBody>
      </p:sp>
      <p:sp>
        <p:nvSpPr>
          <p:cNvPr id="7" name="Flowchart: Process 6"/>
          <p:cNvSpPr/>
          <p:nvPr/>
        </p:nvSpPr>
        <p:spPr>
          <a:xfrm>
            <a:off x="572652" y="1065120"/>
            <a:ext cx="11046691" cy="755363"/>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sz="1600" b="1" dirty="0"/>
          </a:p>
          <a:p>
            <a:r>
              <a:rPr lang="en-US" sz="1600" b="1" dirty="0"/>
              <a:t>New Definition of Micro, Small and Medium Enterprises – clarifications-  </a:t>
            </a:r>
            <a:r>
              <a:rPr lang="en-US" sz="1600" dirty="0"/>
              <a:t>All enterprises are required to register online and obtain ‘</a:t>
            </a:r>
            <a:r>
              <a:rPr lang="en-US" sz="1600" dirty="0" err="1"/>
              <a:t>Udyam</a:t>
            </a:r>
            <a:r>
              <a:rPr lang="en-US" sz="1600" dirty="0"/>
              <a:t> Registration Certificate’. </a:t>
            </a:r>
          </a:p>
          <a:p>
            <a:pPr lvl="0"/>
            <a:endParaRPr lang="en-US" sz="1600" dirty="0"/>
          </a:p>
        </p:txBody>
      </p:sp>
      <p:sp>
        <p:nvSpPr>
          <p:cNvPr id="8" name="Flowchart: Process 7"/>
          <p:cNvSpPr/>
          <p:nvPr/>
        </p:nvSpPr>
        <p:spPr>
          <a:xfrm>
            <a:off x="572653" y="2210297"/>
            <a:ext cx="11046690" cy="1168950"/>
          </a:xfrm>
          <a:prstGeom prst="flowChartProcess">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endParaRPr lang="en-US" sz="1600" b="1" dirty="0"/>
          </a:p>
          <a:p>
            <a:r>
              <a:rPr lang="en-US" sz="1600" b="1" dirty="0"/>
              <a:t>Non-achievement of Priority Sector Lending Targets by Primary (Urban) Co-operative Banks (UCBs) - </a:t>
            </a:r>
            <a:r>
              <a:rPr lang="en-US" sz="1600" dirty="0"/>
              <a:t>With effect from March 31, 2021, all UCBs (excluding those under all-inclusive directions) will be required to contribute to Rural Infrastructure Development Fund (RIDF) established with NABARD and other Funds, against their priority sector lending (PSL) shortfall .</a:t>
            </a:r>
          </a:p>
          <a:p>
            <a:pPr lvl="0"/>
            <a:endParaRPr lang="en-US" sz="1600" dirty="0"/>
          </a:p>
        </p:txBody>
      </p:sp>
      <p:sp>
        <p:nvSpPr>
          <p:cNvPr id="9" name="Flowchart: Process 8"/>
          <p:cNvSpPr/>
          <p:nvPr/>
        </p:nvSpPr>
        <p:spPr>
          <a:xfrm>
            <a:off x="572654" y="3769061"/>
            <a:ext cx="11046690" cy="922468"/>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sz="1600" b="1" dirty="0"/>
          </a:p>
          <a:p>
            <a:r>
              <a:rPr lang="en-US" sz="1600" b="1" dirty="0"/>
              <a:t>Resolution Framework for COVID-19-related Stress - </a:t>
            </a:r>
            <a:r>
              <a:rPr lang="en-US" sz="1600" dirty="0"/>
              <a:t>It has been decided to provide a window under the Prudential Framework to enable the lenders to implement a resolution plan in respect of eligible corporate exposures without change in ownership, and personal loans, while classifying such exposures as Standard.</a:t>
            </a:r>
          </a:p>
          <a:p>
            <a:pPr lvl="0"/>
            <a:endParaRPr lang="en-US" sz="1600" dirty="0"/>
          </a:p>
        </p:txBody>
      </p:sp>
      <p:sp>
        <p:nvSpPr>
          <p:cNvPr id="10" name="Flowchart: Process 9"/>
          <p:cNvSpPr/>
          <p:nvPr/>
        </p:nvSpPr>
        <p:spPr>
          <a:xfrm>
            <a:off x="572654" y="4939489"/>
            <a:ext cx="11046690" cy="887570"/>
          </a:xfrm>
          <a:prstGeom prst="flowChartProcess">
            <a:avLst/>
          </a:prstGeom>
          <a:solidFill>
            <a:schemeClr val="accent6">
              <a:lumMod val="40000"/>
              <a:lumOff val="60000"/>
            </a:schemeClr>
          </a:solidFill>
        </p:spPr>
        <p:style>
          <a:lnRef idx="3">
            <a:schemeClr val="lt1"/>
          </a:lnRef>
          <a:fillRef idx="1">
            <a:schemeClr val="accent4"/>
          </a:fillRef>
          <a:effectRef idx="1">
            <a:schemeClr val="accent4"/>
          </a:effectRef>
          <a:fontRef idx="minor">
            <a:schemeClr val="lt1"/>
          </a:fontRef>
        </p:style>
        <p:txBody>
          <a:bodyPr rtlCol="0" anchor="ctr"/>
          <a:lstStyle/>
          <a:p>
            <a:endParaRPr lang="en-US" sz="1600" b="1" dirty="0"/>
          </a:p>
          <a:p>
            <a:r>
              <a:rPr lang="en-US" sz="1600" b="1" dirty="0">
                <a:solidFill>
                  <a:schemeClr val="tx1"/>
                </a:solidFill>
              </a:rPr>
              <a:t>Risk Based Internal Audit (RBIA)- </a:t>
            </a:r>
            <a:r>
              <a:rPr lang="en-US" sz="1600" dirty="0">
                <a:solidFill>
                  <a:schemeClr val="tx1"/>
                </a:solidFill>
              </a:rPr>
              <a:t>RBIA has been mandated for all UCBs having asset size of 500 crores and above. They shall implement the RBIA framework by 31-03-2022.</a:t>
            </a:r>
          </a:p>
          <a:p>
            <a:pPr lvl="0"/>
            <a:endParaRPr lang="en-US" sz="1600" dirty="0"/>
          </a:p>
        </p:txBody>
      </p:sp>
    </p:spTree>
    <p:extLst>
      <p:ext uri="{BB962C8B-B14F-4D97-AF65-F5344CB8AC3E}">
        <p14:creationId xmlns:p14="http://schemas.microsoft.com/office/powerpoint/2010/main" val="215883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353799" y="365125"/>
            <a:ext cx="45719" cy="96693"/>
          </a:xfrm>
        </p:spPr>
        <p:txBody>
          <a:bodyPr>
            <a:normAutofit fontScale="90000"/>
          </a:bodyPr>
          <a:lstStyle/>
          <a:p>
            <a:r>
              <a:rPr lang="en-US" dirty="0">
                <a:solidFill>
                  <a:schemeClr val="bg1"/>
                </a:solidFill>
              </a:rPr>
              <a:t>.</a:t>
            </a:r>
            <a:endParaRPr lang="en-IN" dirty="0">
              <a:solidFill>
                <a:schemeClr val="bg1"/>
              </a:solidFill>
            </a:endParaRPr>
          </a:p>
        </p:txBody>
      </p:sp>
      <p:sp>
        <p:nvSpPr>
          <p:cNvPr id="3" name="Content Placeholder 2"/>
          <p:cNvSpPr>
            <a:spLocks noGrp="1"/>
          </p:cNvSpPr>
          <p:nvPr>
            <p:ph idx="1"/>
          </p:nvPr>
        </p:nvSpPr>
        <p:spPr>
          <a:xfrm>
            <a:off x="11308080" y="1825625"/>
            <a:ext cx="45719" cy="104775"/>
          </a:xfrm>
        </p:spPr>
        <p:txBody>
          <a:bodyPr>
            <a:normAutofit fontScale="25000" lnSpcReduction="20000"/>
          </a:bodyPr>
          <a:lstStyle/>
          <a:p>
            <a:r>
              <a:rPr lang="en-US" dirty="0">
                <a:solidFill>
                  <a:schemeClr val="bg1"/>
                </a:solidFill>
              </a:rPr>
              <a:t>.</a:t>
            </a:r>
            <a:endParaRPr lang="en-IN" dirty="0">
              <a:solidFill>
                <a:schemeClr val="bg1"/>
              </a:solidFill>
            </a:endParaRPr>
          </a:p>
        </p:txBody>
      </p:sp>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23</a:t>
            </a:fld>
            <a:endParaRPr lang="en-IN"/>
          </a:p>
        </p:txBody>
      </p:sp>
      <p:sp>
        <p:nvSpPr>
          <p:cNvPr id="11" name="Flowchart: Process 10"/>
          <p:cNvSpPr/>
          <p:nvPr/>
        </p:nvSpPr>
        <p:spPr>
          <a:xfrm>
            <a:off x="437805" y="718332"/>
            <a:ext cx="11168609" cy="849674"/>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sz="1600" b="1" dirty="0"/>
          </a:p>
          <a:p>
            <a:r>
              <a:rPr lang="en-US" sz="1600" b="1" dirty="0"/>
              <a:t>Asset Classification and Income Recognition following the expiry of Covid-19 regulatory package - </a:t>
            </a:r>
            <a:r>
              <a:rPr lang="en-US" sz="1600" dirty="0"/>
              <a:t>All lending institutions shall immediately put in place a Board-approved policy to refund/adjust the ‘interest on interest’ charged to the borrowers during the moratorium period, i.e. March 1, 2020 to August 31, 2020.</a:t>
            </a:r>
          </a:p>
          <a:p>
            <a:pPr lvl="0"/>
            <a:endParaRPr lang="en-US" sz="1600" dirty="0"/>
          </a:p>
        </p:txBody>
      </p:sp>
      <p:sp>
        <p:nvSpPr>
          <p:cNvPr id="12" name="Flowchart: Process 11"/>
          <p:cNvSpPr/>
          <p:nvPr/>
        </p:nvSpPr>
        <p:spPr>
          <a:xfrm>
            <a:off x="437804" y="1833062"/>
            <a:ext cx="11168609" cy="1099030"/>
          </a:xfrm>
          <a:prstGeom prst="flowChartProcess">
            <a:avLst/>
          </a:prstGeom>
          <a:solidFill>
            <a:schemeClr val="accent6">
              <a:lumMod val="40000"/>
              <a:lumOff val="60000"/>
            </a:schemeClr>
          </a:solidFill>
        </p:spPr>
        <p:style>
          <a:lnRef idx="3">
            <a:schemeClr val="lt1"/>
          </a:lnRef>
          <a:fillRef idx="1">
            <a:schemeClr val="accent4"/>
          </a:fillRef>
          <a:effectRef idx="1">
            <a:schemeClr val="accent4"/>
          </a:effectRef>
          <a:fontRef idx="minor">
            <a:schemeClr val="lt1"/>
          </a:fontRef>
        </p:style>
        <p:txBody>
          <a:bodyPr rtlCol="0" anchor="ctr"/>
          <a:lstStyle/>
          <a:p>
            <a:endParaRPr lang="en-US" sz="1600" b="1" dirty="0"/>
          </a:p>
          <a:p>
            <a:r>
              <a:rPr lang="en-US" sz="1600" b="1" dirty="0">
                <a:solidFill>
                  <a:schemeClr val="tx1"/>
                </a:solidFill>
              </a:rPr>
              <a:t>Customer Due Diligence for transactions in Virtual Currencies (VC) - </a:t>
            </a:r>
            <a:r>
              <a:rPr lang="en-US" sz="1600" dirty="0">
                <a:solidFill>
                  <a:schemeClr val="tx1"/>
                </a:solidFill>
              </a:rPr>
              <a:t>Certain banks/ regulated entities have cautioned their customers against dealing in virtual currencies by making a reference to the RBI circular. Banks may, however, continue to carry out customer due diligence processes in line with other regulations.</a:t>
            </a:r>
          </a:p>
          <a:p>
            <a:pPr lvl="0"/>
            <a:endParaRPr lang="en-US" sz="1600" dirty="0"/>
          </a:p>
        </p:txBody>
      </p:sp>
      <p:sp>
        <p:nvSpPr>
          <p:cNvPr id="13" name="Flowchart: Process 12"/>
          <p:cNvSpPr/>
          <p:nvPr/>
        </p:nvSpPr>
        <p:spPr>
          <a:xfrm>
            <a:off x="437804" y="3193594"/>
            <a:ext cx="11168609" cy="897884"/>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sz="1600" b="1" dirty="0"/>
          </a:p>
          <a:p>
            <a:r>
              <a:rPr lang="en-US" sz="1500" b="1" dirty="0"/>
              <a:t>Amalgamation of District Central Co-operative Banks (DCCBs) with the State Cooperative Bank (</a:t>
            </a:r>
            <a:r>
              <a:rPr lang="en-US" sz="1500" b="1" dirty="0" err="1"/>
              <a:t>StCB</a:t>
            </a:r>
            <a:r>
              <a:rPr lang="en-US" sz="1500" b="1" dirty="0"/>
              <a:t>) – Guidelines - </a:t>
            </a:r>
            <a:r>
              <a:rPr lang="en-US" sz="1500" dirty="0"/>
              <a:t>When the State Government makes a proposal to amalgamate one or more DCCB/s in the State with the </a:t>
            </a:r>
            <a:r>
              <a:rPr lang="en-US" sz="1500" dirty="0" err="1"/>
              <a:t>StCB</a:t>
            </a:r>
            <a:r>
              <a:rPr lang="en-US" sz="1500" dirty="0"/>
              <a:t>, the proposal shall be in compliance with legal requirements.</a:t>
            </a:r>
          </a:p>
          <a:p>
            <a:pPr lvl="0"/>
            <a:endParaRPr lang="en-US" sz="1600" dirty="0"/>
          </a:p>
        </p:txBody>
      </p:sp>
      <p:sp>
        <p:nvSpPr>
          <p:cNvPr id="14" name="Flowchart: Process 13"/>
          <p:cNvSpPr/>
          <p:nvPr/>
        </p:nvSpPr>
        <p:spPr>
          <a:xfrm>
            <a:off x="437803" y="4383538"/>
            <a:ext cx="11168609" cy="780615"/>
          </a:xfrm>
          <a:prstGeom prst="flowChartProcess">
            <a:avLst/>
          </a:prstGeom>
          <a:solidFill>
            <a:schemeClr val="accent6">
              <a:lumMod val="40000"/>
              <a:lumOff val="60000"/>
            </a:schemeClr>
          </a:solidFill>
        </p:spPr>
        <p:style>
          <a:lnRef idx="3">
            <a:schemeClr val="lt1"/>
          </a:lnRef>
          <a:fillRef idx="1">
            <a:schemeClr val="accent4"/>
          </a:fillRef>
          <a:effectRef idx="1">
            <a:schemeClr val="accent4"/>
          </a:effectRef>
          <a:fontRef idx="minor">
            <a:schemeClr val="lt1"/>
          </a:fontRef>
        </p:style>
        <p:txBody>
          <a:bodyPr rtlCol="0" anchor="ctr"/>
          <a:lstStyle/>
          <a:p>
            <a:endParaRPr lang="en-US" sz="1600" b="1" dirty="0"/>
          </a:p>
          <a:p>
            <a:r>
              <a:rPr lang="en-US" sz="1600" b="1" dirty="0">
                <a:solidFill>
                  <a:schemeClr val="tx1"/>
                </a:solidFill>
              </a:rPr>
              <a:t>Banking Regulation Act, 1949 – Section 26A Depositor Education and Awareness Fund Scheme, 2014 – </a:t>
            </a:r>
            <a:r>
              <a:rPr lang="en-US" sz="1600" dirty="0">
                <a:solidFill>
                  <a:schemeClr val="tx1"/>
                </a:solidFill>
              </a:rPr>
              <a:t>Rate of interest on unclaimed interest bearing deposit shall be 3% with effect from 11-05-2021.</a:t>
            </a:r>
          </a:p>
          <a:p>
            <a:pPr lvl="0"/>
            <a:endParaRPr lang="en-US" sz="1600" dirty="0"/>
          </a:p>
        </p:txBody>
      </p:sp>
      <p:sp>
        <p:nvSpPr>
          <p:cNvPr id="15" name="Flowchart: Process 14"/>
          <p:cNvSpPr/>
          <p:nvPr/>
        </p:nvSpPr>
        <p:spPr>
          <a:xfrm>
            <a:off x="437803" y="5456213"/>
            <a:ext cx="11168609" cy="780615"/>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sz="1600" b="1" dirty="0"/>
          </a:p>
          <a:p>
            <a:r>
              <a:rPr lang="en-US" sz="1600" b="1" dirty="0"/>
              <a:t>Resolution Framework 2.0 – Resolution of Covid-19 related stress of Micro, Small and Medium Enterprises (MSMEs) - </a:t>
            </a:r>
            <a:r>
              <a:rPr lang="en-US" sz="1600" dirty="0"/>
              <a:t>It has been decided to extend the above facility for restructuring existing loans without a downgrade in the asset classification subject to certain conditions.</a:t>
            </a:r>
            <a:endParaRPr lang="en-IN" sz="1600" dirty="0"/>
          </a:p>
          <a:p>
            <a:pPr lvl="0"/>
            <a:endParaRPr lang="en-US" sz="1600" dirty="0"/>
          </a:p>
        </p:txBody>
      </p:sp>
    </p:spTree>
    <p:extLst>
      <p:ext uri="{BB962C8B-B14F-4D97-AF65-F5344CB8AC3E}">
        <p14:creationId xmlns:p14="http://schemas.microsoft.com/office/powerpoint/2010/main" val="4002288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194868" y="248829"/>
            <a:ext cx="158932" cy="148335"/>
          </a:xfrm>
        </p:spPr>
        <p:txBody>
          <a:bodyPr>
            <a:normAutofit fontScale="90000"/>
          </a:bodyPr>
          <a:lstStyle/>
          <a:p>
            <a:pPr algn="ctr"/>
            <a:r>
              <a:rPr lang="en-US" sz="5000" b="1" dirty="0">
                <a:solidFill>
                  <a:schemeClr val="bg1"/>
                </a:solidFill>
                <a:latin typeface="+mn-lt"/>
              </a:rPr>
              <a:t>.</a:t>
            </a:r>
            <a:endParaRPr lang="en-IN" sz="5000" b="1" dirty="0">
              <a:solidFill>
                <a:schemeClr val="bg1"/>
              </a:solidFill>
              <a:latin typeface="+mn-lt"/>
            </a:endParaRPr>
          </a:p>
        </p:txBody>
      </p:sp>
      <p:pic>
        <p:nvPicPr>
          <p:cNvPr id="6146" name="Picture 2" descr="How Does Fraud Detection &amp; Prevention 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863" y="2064566"/>
            <a:ext cx="11504023" cy="4572000"/>
          </a:xfrm>
          <a:prstGeom prst="rect">
            <a:avLst/>
          </a:prstGeom>
          <a:noFill/>
          <a:scene3d>
            <a:camera prst="orthographicFront"/>
            <a:lightRig rig="threePt" dir="t"/>
          </a:scene3d>
          <a:sp3d>
            <a:bevelT w="152400" h="50800" prst="softRound"/>
          </a:sp3d>
          <a:extLst>
            <a:ext uri="{909E8E84-426E-40dd-AFC4-6F175D3DCCD1}">
              <a14:hiddenFill xmlns="" xmlns:a14="http://schemas.microsoft.com/office/drawing/2010/main">
                <a:solidFill>
                  <a:srgbClr val="FFFFFF"/>
                </a:solidFill>
              </a14:hiddenFill>
            </a:ext>
          </a:extLst>
        </p:spPr>
      </p:pic>
      <p:sp>
        <p:nvSpPr>
          <p:cNvPr id="3" name="Date Placeholder 2"/>
          <p:cNvSpPr>
            <a:spLocks noGrp="1"/>
          </p:cNvSpPr>
          <p:nvPr>
            <p:ph type="dt" sz="half" idx="10"/>
          </p:nvPr>
        </p:nvSpPr>
        <p:spPr/>
        <p:txBody>
          <a:bodyPr/>
          <a:lstStyle/>
          <a:p>
            <a:fld id="{69EB6DE1-A1B8-4E1D-93B4-11E9FE62AC19}" type="datetime1">
              <a:rPr lang="en-IN" smtClean="0"/>
              <a:t>05/06/21</a:t>
            </a:fld>
            <a:endParaRPr lang="en-IN"/>
          </a:p>
        </p:txBody>
      </p:sp>
      <p:sp>
        <p:nvSpPr>
          <p:cNvPr id="5" name="Slide Number Placeholder 4"/>
          <p:cNvSpPr>
            <a:spLocks noGrp="1"/>
          </p:cNvSpPr>
          <p:nvPr>
            <p:ph type="sldNum" sz="quarter" idx="12"/>
          </p:nvPr>
        </p:nvSpPr>
        <p:spPr/>
        <p:txBody>
          <a:bodyPr/>
          <a:lstStyle/>
          <a:p>
            <a:fld id="{BDD77822-B073-4A6D-BA06-65482EAD2A22}" type="slidenum">
              <a:rPr lang="en-IN" smtClean="0"/>
              <a:t>24</a:t>
            </a:fld>
            <a:endParaRPr lang="en-IN"/>
          </a:p>
        </p:txBody>
      </p:sp>
      <p:sp>
        <p:nvSpPr>
          <p:cNvPr id="6" name="Pentagon 5"/>
          <p:cNvSpPr/>
          <p:nvPr/>
        </p:nvSpPr>
        <p:spPr>
          <a:xfrm>
            <a:off x="507340" y="380193"/>
            <a:ext cx="11314546" cy="1374716"/>
          </a:xfrm>
          <a:prstGeom prst="homePlate">
            <a:avLst/>
          </a:prstGeom>
          <a:ln w="38100">
            <a:solidFill>
              <a:schemeClr val="accent4">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3600" b="1" dirty="0"/>
              <a:t>Technology- Aid In Fraud Detection And Prevention</a:t>
            </a:r>
            <a:r>
              <a:rPr lang="en-US" sz="3600" dirty="0"/>
              <a:t> </a:t>
            </a:r>
            <a:endParaRPr lang="en-IN" sz="3600" b="1" dirty="0"/>
          </a:p>
        </p:txBody>
      </p:sp>
    </p:spTree>
    <p:extLst>
      <p:ext uri="{BB962C8B-B14F-4D97-AF65-F5344CB8AC3E}">
        <p14:creationId xmlns:p14="http://schemas.microsoft.com/office/powerpoint/2010/main" val="2357086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44847"/>
            <a:ext cx="12192000" cy="728243"/>
          </a:xfrm>
        </p:spPr>
        <p:txBody>
          <a:bodyPr/>
          <a:lstStyle/>
          <a:p>
            <a:r>
              <a:rPr lang="en-IN" sz="4267" dirty="0"/>
              <a:t>Digital Platforms of audit</a:t>
            </a:r>
            <a:endParaRPr lang="en-IN" sz="6000" dirty="0"/>
          </a:p>
        </p:txBody>
      </p:sp>
      <p:sp>
        <p:nvSpPr>
          <p:cNvPr id="5" name="Title 1"/>
          <p:cNvSpPr txBox="1">
            <a:spLocks/>
          </p:cNvSpPr>
          <p:nvPr/>
        </p:nvSpPr>
        <p:spPr>
          <a:xfrm>
            <a:off x="0" y="1438255"/>
            <a:ext cx="12192000" cy="72824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endParaRPr lang="en-IN" sz="6000" dirty="0"/>
          </a:p>
          <a:p>
            <a:endParaRPr lang="en-IN" sz="6000" dirty="0"/>
          </a:p>
          <a:p>
            <a:endParaRPr lang="en-IN" sz="6000" dirty="0"/>
          </a:p>
          <a:p>
            <a:endParaRPr lang="en-IN" sz="6000" dirty="0"/>
          </a:p>
        </p:txBody>
      </p:sp>
      <p:sp>
        <p:nvSpPr>
          <p:cNvPr id="6" name="Title 1"/>
          <p:cNvSpPr txBox="1">
            <a:spLocks/>
          </p:cNvSpPr>
          <p:nvPr/>
        </p:nvSpPr>
        <p:spPr>
          <a:xfrm>
            <a:off x="246964" y="1554258"/>
            <a:ext cx="11698073" cy="504226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pPr marL="457189" indent="-457189" algn="l">
              <a:lnSpc>
                <a:spcPct val="150000"/>
              </a:lnSpc>
              <a:buFont typeface="Arial" panose="020B0604020202020204" pitchFamily="34" charset="0"/>
              <a:buChar char="•"/>
            </a:pPr>
            <a:r>
              <a:rPr lang="en-US" b="0" dirty="0"/>
              <a:t>Automating task - data extraction &amp; conversion, sampling tools</a:t>
            </a:r>
          </a:p>
          <a:p>
            <a:pPr marL="457189" indent="-457189" algn="l">
              <a:lnSpc>
                <a:spcPct val="150000"/>
              </a:lnSpc>
              <a:buFont typeface="Arial" panose="020B0604020202020204" pitchFamily="34" charset="0"/>
              <a:buChar char="•"/>
            </a:pPr>
            <a:endParaRPr lang="en-US" b="0" dirty="0"/>
          </a:p>
          <a:p>
            <a:pPr marL="457189" indent="-457189" algn="l">
              <a:lnSpc>
                <a:spcPct val="150000"/>
              </a:lnSpc>
              <a:buFont typeface="Arial" panose="020B0604020202020204" pitchFamily="34" charset="0"/>
              <a:buChar char="•"/>
            </a:pPr>
            <a:r>
              <a:rPr lang="en-US" b="0" dirty="0"/>
              <a:t>Auditing through Visualization  - Video call, Google Geo Track, Apps, Drones</a:t>
            </a:r>
            <a:endParaRPr lang="en-US" i="1" dirty="0"/>
          </a:p>
          <a:p>
            <a:pPr marL="457189" indent="-457189" algn="l">
              <a:lnSpc>
                <a:spcPct val="150000"/>
              </a:lnSpc>
              <a:buFont typeface="Arial" panose="020B0604020202020204" pitchFamily="34" charset="0"/>
              <a:buChar char="•"/>
            </a:pPr>
            <a:endParaRPr lang="en-US" b="0" dirty="0"/>
          </a:p>
          <a:p>
            <a:pPr marL="457189" indent="-457189" algn="l">
              <a:lnSpc>
                <a:spcPct val="150000"/>
              </a:lnSpc>
              <a:buFont typeface="Arial" panose="020B0604020202020204" pitchFamily="34" charset="0"/>
              <a:buChar char="•"/>
            </a:pPr>
            <a:r>
              <a:rPr lang="en-US" b="0" dirty="0"/>
              <a:t>Recording of audit work in repositories</a:t>
            </a:r>
          </a:p>
          <a:p>
            <a:pPr marL="457189" indent="-457189" algn="l">
              <a:lnSpc>
                <a:spcPct val="150000"/>
              </a:lnSpc>
              <a:buFont typeface="Arial" panose="020B0604020202020204" pitchFamily="34" charset="0"/>
              <a:buChar char="•"/>
            </a:pPr>
            <a:endParaRPr lang="en-US" b="0" i="1" dirty="0"/>
          </a:p>
          <a:p>
            <a:pPr algn="l">
              <a:lnSpc>
                <a:spcPct val="150000"/>
              </a:lnSpc>
            </a:pPr>
            <a:endParaRPr lang="en-US" i="1" dirty="0"/>
          </a:p>
        </p:txBody>
      </p:sp>
    </p:spTree>
    <p:extLst>
      <p:ext uri="{BB962C8B-B14F-4D97-AF65-F5344CB8AC3E}">
        <p14:creationId xmlns:p14="http://schemas.microsoft.com/office/powerpoint/2010/main" val="4274036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8460"/>
            <a:ext cx="2344275" cy="619277"/>
          </a:xfrm>
        </p:spPr>
        <p:txBody>
          <a:bodyPr/>
          <a:lstStyle/>
          <a:p>
            <a:r>
              <a:rPr lang="en-IN" sz="2667" dirty="0">
                <a:solidFill>
                  <a:srgbClr val="0070C0"/>
                </a:solidFill>
              </a:rPr>
              <a:t>2</a:t>
            </a:r>
            <a:r>
              <a:rPr lang="en-IN" sz="2667" baseline="30000" dirty="0">
                <a:solidFill>
                  <a:srgbClr val="0070C0"/>
                </a:solidFill>
              </a:rPr>
              <a:t>nd</a:t>
            </a:r>
            <a:r>
              <a:rPr lang="en-IN" sz="2667" dirty="0">
                <a:solidFill>
                  <a:srgbClr val="0070C0"/>
                </a:solidFill>
              </a:rPr>
              <a:t> June‘16</a:t>
            </a:r>
          </a:p>
        </p:txBody>
      </p:sp>
      <p:pic>
        <p:nvPicPr>
          <p:cNvPr id="3" name="Picture 2"/>
          <p:cNvPicPr/>
          <p:nvPr/>
        </p:nvPicPr>
        <p:blipFill>
          <a:blip r:embed="rId2"/>
          <a:stretch>
            <a:fillRect/>
          </a:stretch>
        </p:blipFill>
        <p:spPr>
          <a:xfrm>
            <a:off x="0" y="935556"/>
            <a:ext cx="6941981" cy="3372811"/>
          </a:xfrm>
          <a:prstGeom prst="rect">
            <a:avLst/>
          </a:prstGeom>
        </p:spPr>
      </p:pic>
      <p:pic>
        <p:nvPicPr>
          <p:cNvPr id="5" name="Picture 4"/>
          <p:cNvPicPr/>
          <p:nvPr/>
        </p:nvPicPr>
        <p:blipFill>
          <a:blip r:embed="rId3"/>
          <a:stretch>
            <a:fillRect/>
          </a:stretch>
        </p:blipFill>
        <p:spPr>
          <a:xfrm>
            <a:off x="64655" y="3528291"/>
            <a:ext cx="6593004" cy="3241184"/>
          </a:xfrm>
          <a:prstGeom prst="rect">
            <a:avLst/>
          </a:prstGeom>
        </p:spPr>
      </p:pic>
      <p:sp>
        <p:nvSpPr>
          <p:cNvPr id="6" name="Title 1"/>
          <p:cNvSpPr txBox="1">
            <a:spLocks/>
          </p:cNvSpPr>
          <p:nvPr/>
        </p:nvSpPr>
        <p:spPr>
          <a:xfrm>
            <a:off x="9268471" y="76262"/>
            <a:ext cx="2018364" cy="619277"/>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r>
              <a:rPr lang="en-IN" dirty="0">
                <a:solidFill>
                  <a:srgbClr val="0070C0"/>
                </a:solidFill>
              </a:rPr>
              <a:t>1</a:t>
            </a:r>
            <a:r>
              <a:rPr lang="en-IN" baseline="30000" dirty="0">
                <a:solidFill>
                  <a:srgbClr val="0070C0"/>
                </a:solidFill>
              </a:rPr>
              <a:t>st</a:t>
            </a:r>
            <a:r>
              <a:rPr lang="en-IN" dirty="0">
                <a:solidFill>
                  <a:srgbClr val="0070C0"/>
                </a:solidFill>
              </a:rPr>
              <a:t> </a:t>
            </a:r>
            <a:r>
              <a:rPr lang="en-IN" dirty="0" err="1">
                <a:solidFill>
                  <a:srgbClr val="0070C0"/>
                </a:solidFill>
              </a:rPr>
              <a:t>dec</a:t>
            </a:r>
            <a:r>
              <a:rPr lang="en-IN" dirty="0">
                <a:solidFill>
                  <a:srgbClr val="0070C0"/>
                </a:solidFill>
              </a:rPr>
              <a:t>’ 17</a:t>
            </a:r>
          </a:p>
        </p:txBody>
      </p:sp>
      <p:sp>
        <p:nvSpPr>
          <p:cNvPr id="7" name="Title 1"/>
          <p:cNvSpPr txBox="1">
            <a:spLocks/>
          </p:cNvSpPr>
          <p:nvPr/>
        </p:nvSpPr>
        <p:spPr>
          <a:xfrm>
            <a:off x="6657659" y="5566270"/>
            <a:ext cx="3466011" cy="615164"/>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r>
              <a:rPr lang="en-IN" sz="3200" dirty="0">
                <a:solidFill>
                  <a:srgbClr val="0070C0"/>
                </a:solidFill>
              </a:rPr>
              <a:t>23</a:t>
            </a:r>
            <a:r>
              <a:rPr lang="en-IN" sz="3200" baseline="30000" dirty="0">
                <a:solidFill>
                  <a:srgbClr val="0070C0"/>
                </a:solidFill>
              </a:rPr>
              <a:t>rd</a:t>
            </a:r>
            <a:r>
              <a:rPr lang="en-IN" sz="3200" dirty="0">
                <a:solidFill>
                  <a:srgbClr val="0070C0"/>
                </a:solidFill>
              </a:rPr>
              <a:t> Nov ‘18</a:t>
            </a:r>
          </a:p>
        </p:txBody>
      </p:sp>
      <p:pic>
        <p:nvPicPr>
          <p:cNvPr id="8" name="Picture 7"/>
          <p:cNvPicPr>
            <a:picLocks noChangeAspect="1"/>
          </p:cNvPicPr>
          <p:nvPr/>
        </p:nvPicPr>
        <p:blipFill>
          <a:blip r:embed="rId4"/>
          <a:stretch>
            <a:fillRect/>
          </a:stretch>
        </p:blipFill>
        <p:spPr>
          <a:xfrm>
            <a:off x="6331500" y="764417"/>
            <a:ext cx="5816665" cy="3878881"/>
          </a:xfrm>
          <a:prstGeom prst="rect">
            <a:avLst/>
          </a:prstGeom>
        </p:spPr>
      </p:pic>
      <p:sp>
        <p:nvSpPr>
          <p:cNvPr id="10" name="Title 1"/>
          <p:cNvSpPr txBox="1">
            <a:spLocks/>
          </p:cNvSpPr>
          <p:nvPr/>
        </p:nvSpPr>
        <p:spPr>
          <a:xfrm>
            <a:off x="2484582" y="-50333"/>
            <a:ext cx="5144655" cy="514549"/>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r>
              <a:rPr lang="en-IN" sz="2667" u="sng" dirty="0">
                <a:solidFill>
                  <a:schemeClr val="bg2">
                    <a:lumMod val="75000"/>
                  </a:schemeClr>
                </a:solidFill>
              </a:rPr>
              <a:t>GOOGLE Earth Live</a:t>
            </a:r>
          </a:p>
          <a:p>
            <a:r>
              <a:rPr lang="en-IN" sz="2667" b="0" dirty="0">
                <a:solidFill>
                  <a:schemeClr val="tx1"/>
                </a:solidFill>
              </a:rPr>
              <a:t>Monitoring stage of project</a:t>
            </a:r>
          </a:p>
        </p:txBody>
      </p:sp>
      <p:cxnSp>
        <p:nvCxnSpPr>
          <p:cNvPr id="9" name="Straight Arrow Connector 8"/>
          <p:cNvCxnSpPr/>
          <p:nvPr/>
        </p:nvCxnSpPr>
        <p:spPr>
          <a:xfrm flipH="1">
            <a:off x="6722314" y="5994401"/>
            <a:ext cx="417396" cy="92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07491" y="695539"/>
            <a:ext cx="277091" cy="1634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9079345" y="434110"/>
            <a:ext cx="461819" cy="26142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8170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44847"/>
            <a:ext cx="12192000" cy="728243"/>
          </a:xfrm>
        </p:spPr>
        <p:txBody>
          <a:bodyPr/>
          <a:lstStyle/>
          <a:p>
            <a:r>
              <a:rPr lang="en-US" sz="4267" dirty="0"/>
              <a:t>Assistance during inspections</a:t>
            </a:r>
            <a:endParaRPr lang="en-IN" sz="4267" dirty="0"/>
          </a:p>
        </p:txBody>
      </p:sp>
      <p:sp>
        <p:nvSpPr>
          <p:cNvPr id="5" name="Title 1"/>
          <p:cNvSpPr txBox="1">
            <a:spLocks/>
          </p:cNvSpPr>
          <p:nvPr/>
        </p:nvSpPr>
        <p:spPr>
          <a:xfrm>
            <a:off x="794329" y="1450349"/>
            <a:ext cx="10464799" cy="5036436"/>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pPr marL="171446" indent="-171446" algn="l">
              <a:buFont typeface="Arial" panose="020B0604020202020204" pitchFamily="34" charset="0"/>
              <a:buChar char="•"/>
            </a:pPr>
            <a:r>
              <a:rPr lang="en-IN" b="0" u="sng" dirty="0">
                <a:solidFill>
                  <a:schemeClr val="tx1"/>
                </a:solidFill>
                <a:latin typeface="Book Antiqua" panose="02040602050305030304" pitchFamily="18" charset="0"/>
                <a:ea typeface="Tahoma" panose="020B0604030504040204" pitchFamily="34" charset="0"/>
                <a:cs typeface="Tahoma" panose="020B0604030504040204" pitchFamily="34" charset="0"/>
              </a:rPr>
              <a:t>Forensic Imaging  - </a:t>
            </a:r>
            <a:r>
              <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rPr>
              <a:t>Use of forensic tools to capture evidence, preserve to prove the same in the court of law.</a:t>
            </a:r>
          </a:p>
          <a:p>
            <a:pPr marL="171446" indent="-171446" algn="l">
              <a:buFont typeface="Arial" panose="020B0604020202020204" pitchFamily="34" charset="0"/>
              <a:buChar char="•"/>
            </a:pPr>
            <a:endPar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endParaRPr>
          </a:p>
          <a:p>
            <a:pPr marL="171446" indent="-171446" algn="l">
              <a:buFont typeface="Arial" panose="020B0604020202020204" pitchFamily="34" charset="0"/>
              <a:buChar char="•"/>
            </a:pPr>
            <a:r>
              <a:rPr lang="en-IN" b="0" u="sng" dirty="0">
                <a:solidFill>
                  <a:schemeClr val="tx1"/>
                </a:solidFill>
                <a:latin typeface="Book Antiqua" panose="02040602050305030304" pitchFamily="18" charset="0"/>
                <a:ea typeface="Tahoma" panose="020B0604030504040204" pitchFamily="34" charset="0"/>
                <a:cs typeface="Tahoma" panose="020B0604030504040204" pitchFamily="34" charset="0"/>
              </a:rPr>
              <a:t>On site review of devices -- </a:t>
            </a:r>
            <a:r>
              <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rPr>
              <a:t>locating critical evidences. </a:t>
            </a:r>
          </a:p>
          <a:p>
            <a:pPr marL="171446" indent="-171446" algn="l">
              <a:buFont typeface="Arial" panose="020B0604020202020204" pitchFamily="34" charset="0"/>
              <a:buChar char="•"/>
            </a:pPr>
            <a:endPar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endParaRPr>
          </a:p>
          <a:p>
            <a:pPr marL="171446" indent="-171446" algn="l">
              <a:buFont typeface="Arial" panose="020B0604020202020204" pitchFamily="34" charset="0"/>
              <a:buChar char="•"/>
            </a:pPr>
            <a:r>
              <a:rPr lang="en-IN" b="0" u="sng" dirty="0">
                <a:solidFill>
                  <a:schemeClr val="tx1"/>
                </a:solidFill>
                <a:latin typeface="Book Antiqua" panose="02040602050305030304" pitchFamily="18" charset="0"/>
                <a:ea typeface="Tahoma" panose="020B0604030504040204" pitchFamily="34" charset="0"/>
                <a:cs typeface="Tahoma" panose="020B0604030504040204" pitchFamily="34" charset="0"/>
              </a:rPr>
              <a:t>Review of saved </a:t>
            </a:r>
            <a:r>
              <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rPr>
              <a:t>data post inspection</a:t>
            </a:r>
          </a:p>
          <a:p>
            <a:pPr marL="171446" indent="-171446" algn="l">
              <a:buFont typeface="Arial" panose="020B0604020202020204" pitchFamily="34" charset="0"/>
              <a:buChar char="•"/>
            </a:pPr>
            <a:endPar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endParaRPr>
          </a:p>
          <a:p>
            <a:pPr marL="171446" indent="-171446" algn="l">
              <a:buFont typeface="Arial" panose="020B0604020202020204" pitchFamily="34" charset="0"/>
              <a:buChar char="•"/>
            </a:pPr>
            <a:r>
              <a:rPr lang="en-IN" b="0" u="sng" dirty="0">
                <a:solidFill>
                  <a:schemeClr val="tx1"/>
                </a:solidFill>
                <a:latin typeface="Book Antiqua" panose="02040602050305030304" pitchFamily="18" charset="0"/>
                <a:ea typeface="Tahoma" panose="020B0604030504040204" pitchFamily="34" charset="0"/>
                <a:cs typeface="Tahoma" panose="020B0604030504040204" pitchFamily="34" charset="0"/>
              </a:rPr>
              <a:t>Regular Updates </a:t>
            </a:r>
            <a:r>
              <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rPr>
              <a:t>to Monitoring cell</a:t>
            </a:r>
          </a:p>
          <a:p>
            <a:pPr marL="171446" indent="-171446" algn="l">
              <a:buFont typeface="Arial" panose="020B0604020202020204" pitchFamily="34" charset="0"/>
              <a:buChar char="•"/>
            </a:pPr>
            <a:endPar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endParaRPr>
          </a:p>
          <a:p>
            <a:pPr marL="171446" indent="-171446" algn="l">
              <a:buFont typeface="Arial" panose="020B0604020202020204" pitchFamily="34" charset="0"/>
              <a:buChar char="•"/>
            </a:pPr>
            <a:r>
              <a:rPr lang="en-IN" b="0" u="sng" dirty="0">
                <a:solidFill>
                  <a:schemeClr val="tx1"/>
                </a:solidFill>
                <a:latin typeface="Book Antiqua" panose="02040602050305030304" pitchFamily="18" charset="0"/>
                <a:ea typeface="Tahoma" panose="020B0604030504040204" pitchFamily="34" charset="0"/>
                <a:cs typeface="Tahoma" panose="020B0604030504040204" pitchFamily="34" charset="0"/>
              </a:rPr>
              <a:t>initial interviews </a:t>
            </a:r>
            <a:r>
              <a:rPr lang="en-IN" b="0" dirty="0">
                <a:solidFill>
                  <a:schemeClr val="tx1"/>
                </a:solidFill>
                <a:latin typeface="Book Antiqua" panose="02040602050305030304" pitchFamily="18" charset="0"/>
                <a:ea typeface="Tahoma" panose="020B0604030504040204" pitchFamily="34" charset="0"/>
                <a:cs typeface="Tahoma" panose="020B0604030504040204" pitchFamily="34" charset="0"/>
              </a:rPr>
              <a:t>that support locating vital evidences</a:t>
            </a:r>
          </a:p>
          <a:p>
            <a:pPr marL="171446" indent="-171446" algn="l">
              <a:buFont typeface="Arial" panose="020B0604020202020204" pitchFamily="34" charset="0"/>
              <a:buChar char="•"/>
            </a:pPr>
            <a:endParaRPr lang="en-IN" sz="1600" b="0" dirty="0">
              <a:solidFill>
                <a:schemeClr val="tx1"/>
              </a:solidFill>
              <a:latin typeface="Book Antiqua" panose="02040602050305030304" pitchFamily="18" charset="0"/>
              <a:ea typeface="Tahoma" panose="020B0604030504040204" pitchFamily="34" charset="0"/>
              <a:cs typeface="Tahoma" panose="020B0604030504040204" pitchFamily="34" charset="0"/>
            </a:endParaRPr>
          </a:p>
          <a:p>
            <a:pPr algn="l"/>
            <a:endParaRPr lang="en-IN" sz="2667" b="0" dirty="0">
              <a:solidFill>
                <a:schemeClr val="tx1"/>
              </a:solidFill>
            </a:endParaRPr>
          </a:p>
        </p:txBody>
      </p:sp>
    </p:spTree>
    <p:extLst>
      <p:ext uri="{BB962C8B-B14F-4D97-AF65-F5344CB8AC3E}">
        <p14:creationId xmlns:p14="http://schemas.microsoft.com/office/powerpoint/2010/main" val="1232272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8080" y="1345433"/>
            <a:ext cx="45719" cy="345255"/>
          </a:xfrm>
        </p:spPr>
        <p:txBody>
          <a:bodyPr>
            <a:normAutofit fontScale="90000"/>
          </a:bodyPr>
          <a:lstStyle/>
          <a:p>
            <a:pPr algn="ctr"/>
            <a:r>
              <a:rPr lang="en-US" b="1" dirty="0">
                <a:solidFill>
                  <a:schemeClr val="bg1"/>
                </a:solidFill>
                <a:latin typeface="+mn-lt"/>
              </a:rPr>
              <a:t>.</a:t>
            </a:r>
            <a:endParaRPr lang="en-IN" b="1" dirty="0">
              <a:solidFill>
                <a:schemeClr val="bg1"/>
              </a:solidFill>
              <a:latin typeface="+mn-lt"/>
            </a:endParaRPr>
          </a:p>
        </p:txBody>
      </p:sp>
      <p:sp>
        <p:nvSpPr>
          <p:cNvPr id="3" name="Content Placeholder 2"/>
          <p:cNvSpPr>
            <a:spLocks noGrp="1"/>
          </p:cNvSpPr>
          <p:nvPr>
            <p:ph idx="1"/>
          </p:nvPr>
        </p:nvSpPr>
        <p:spPr>
          <a:xfrm>
            <a:off x="572654" y="1496291"/>
            <a:ext cx="10781145" cy="5074326"/>
          </a:xfrm>
        </p:spPr>
        <p:txBody>
          <a:bodyPr>
            <a:normAutofit/>
          </a:bodyPr>
          <a:lstStyle/>
          <a:p>
            <a:pPr marL="0" indent="0">
              <a:buNone/>
            </a:pPr>
            <a:r>
              <a:rPr lang="en-US" sz="2400" dirty="0">
                <a:solidFill>
                  <a:schemeClr val="bg1"/>
                </a:solidFill>
              </a:rPr>
              <a:t>.</a:t>
            </a:r>
            <a:endParaRPr lang="en-IN" sz="2400" dirty="0">
              <a:solidFill>
                <a:schemeClr val="bg1"/>
              </a:solidFill>
            </a:endParaRPr>
          </a:p>
        </p:txBody>
      </p:sp>
      <p:sp>
        <p:nvSpPr>
          <p:cNvPr id="4" name="Date Placeholder 3"/>
          <p:cNvSpPr>
            <a:spLocks noGrp="1"/>
          </p:cNvSpPr>
          <p:nvPr>
            <p:ph type="dt" sz="half" idx="10"/>
          </p:nvPr>
        </p:nvSpPr>
        <p:spPr/>
        <p:txBody>
          <a:bodyPr/>
          <a:lstStyle/>
          <a:p>
            <a:fld id="{A3E4578C-4306-4833-B94A-BC19841A729E}"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28</a:t>
            </a:fld>
            <a:endParaRPr lang="en-IN"/>
          </a:p>
        </p:txBody>
      </p:sp>
      <p:graphicFrame>
        <p:nvGraphicFramePr>
          <p:cNvPr id="5" name="Diagram 4"/>
          <p:cNvGraphicFramePr/>
          <p:nvPr>
            <p:extLst>
              <p:ext uri="{D42A27DB-BD31-4B8C-83A1-F6EECF244321}">
                <p14:modId xmlns:p14="http://schemas.microsoft.com/office/powerpoint/2010/main" val="1432369472"/>
              </p:ext>
            </p:extLst>
          </p:nvPr>
        </p:nvGraphicFramePr>
        <p:xfrm>
          <a:off x="838200" y="1496291"/>
          <a:ext cx="10603346" cy="4945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Pentagon 6"/>
          <p:cNvSpPr/>
          <p:nvPr/>
        </p:nvSpPr>
        <p:spPr>
          <a:xfrm>
            <a:off x="572654" y="343903"/>
            <a:ext cx="11314546" cy="850672"/>
          </a:xfrm>
          <a:prstGeom prst="homePlate">
            <a:avLst/>
          </a:prstGeom>
          <a:ln w="38100">
            <a:solidFill>
              <a:schemeClr val="accent1">
                <a:lumMod val="20000"/>
                <a:lumOff val="8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3600" b="1" dirty="0"/>
              <a:t> Technical Aids</a:t>
            </a:r>
          </a:p>
        </p:txBody>
      </p:sp>
    </p:spTree>
    <p:extLst>
      <p:ext uri="{BB962C8B-B14F-4D97-AF65-F5344CB8AC3E}">
        <p14:creationId xmlns:p14="http://schemas.microsoft.com/office/powerpoint/2010/main" val="2279241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3000" b="-3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29</a:t>
            </a:fld>
            <a:endParaRPr lang="en-IN"/>
          </a:p>
        </p:txBody>
      </p:sp>
      <p:sp>
        <p:nvSpPr>
          <p:cNvPr id="9" name="Title 8"/>
          <p:cNvSpPr>
            <a:spLocks noGrp="1"/>
          </p:cNvSpPr>
          <p:nvPr>
            <p:ph type="title"/>
          </p:nvPr>
        </p:nvSpPr>
        <p:spPr>
          <a:xfrm>
            <a:off x="927847" y="2636184"/>
            <a:ext cx="10515600" cy="1325563"/>
          </a:xfrm>
        </p:spPr>
        <p:txBody>
          <a:bodyPr/>
          <a:lstStyle/>
          <a:p>
            <a:pPr algn="ctr"/>
            <a:r>
              <a:rPr lang="en-IN" sz="5000" b="1" dirty="0">
                <a:latin typeface="+mn-lt"/>
              </a:rPr>
              <a:t>Role Of Auditor</a:t>
            </a:r>
          </a:p>
        </p:txBody>
      </p:sp>
    </p:spTree>
    <p:extLst>
      <p:ext uri="{BB962C8B-B14F-4D97-AF65-F5344CB8AC3E}">
        <p14:creationId xmlns:p14="http://schemas.microsoft.com/office/powerpoint/2010/main" val="541628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4294967295"/>
            <p:extLst>
              <p:ext uri="{D42A27DB-BD31-4B8C-83A1-F6EECF244321}">
                <p14:modId xmlns:p14="http://schemas.microsoft.com/office/powerpoint/2010/main" val="2815885600"/>
              </p:ext>
            </p:extLst>
          </p:nvPr>
        </p:nvGraphicFramePr>
        <p:xfrm>
          <a:off x="0" y="18473"/>
          <a:ext cx="12031663" cy="66881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Date Placeholder 7"/>
          <p:cNvSpPr>
            <a:spLocks noGrp="1"/>
          </p:cNvSpPr>
          <p:nvPr>
            <p:ph type="dt" sz="half" idx="10"/>
          </p:nvPr>
        </p:nvSpPr>
        <p:spPr/>
        <p:txBody>
          <a:bodyPr/>
          <a:lstStyle/>
          <a:p>
            <a:fld id="{076F46F5-F6B7-4C74-A3B9-5A358EC79CE0}" type="datetime1">
              <a:rPr lang="en-IN" smtClean="0"/>
              <a:t>05/06/21</a:t>
            </a:fld>
            <a:endParaRPr lang="en-IN"/>
          </a:p>
        </p:txBody>
      </p:sp>
      <p:sp>
        <p:nvSpPr>
          <p:cNvPr id="10" name="Slide Number Placeholder 9"/>
          <p:cNvSpPr>
            <a:spLocks noGrp="1"/>
          </p:cNvSpPr>
          <p:nvPr>
            <p:ph type="sldNum" sz="quarter" idx="12"/>
          </p:nvPr>
        </p:nvSpPr>
        <p:spPr/>
        <p:txBody>
          <a:bodyPr/>
          <a:lstStyle/>
          <a:p>
            <a:fld id="{BDD77822-B073-4A6D-BA06-65482EAD2A22}" type="slidenum">
              <a:rPr lang="en-IN" smtClean="0"/>
              <a:t>3</a:t>
            </a:fld>
            <a:endParaRPr lang="en-IN"/>
          </a:p>
        </p:txBody>
      </p:sp>
      <p:sp>
        <p:nvSpPr>
          <p:cNvPr id="2" name="Rectangle 1">
            <a:extLst>
              <a:ext uri="{FF2B5EF4-FFF2-40B4-BE49-F238E27FC236}">
                <a16:creationId xmlns:a16="http://schemas.microsoft.com/office/drawing/2014/main" id="{1772FAC2-6FAA-594E-8916-E2EB9CD815CD}"/>
              </a:ext>
            </a:extLst>
          </p:cNvPr>
          <p:cNvSpPr/>
          <p:nvPr/>
        </p:nvSpPr>
        <p:spPr>
          <a:xfrm>
            <a:off x="0" y="0"/>
            <a:ext cx="22479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i-IN" sz="3200" b="1" dirty="0">
                <a:solidFill>
                  <a:schemeClr val="tx1"/>
                </a:solidFill>
              </a:rPr>
              <a:t>धोखा</a:t>
            </a:r>
            <a:endParaRPr lang="en-US" sz="3200" b="1" dirty="0">
              <a:solidFill>
                <a:schemeClr val="tx1"/>
              </a:solidFill>
            </a:endParaRPr>
          </a:p>
        </p:txBody>
      </p:sp>
      <p:sp>
        <p:nvSpPr>
          <p:cNvPr id="6" name="Rectangle 5">
            <a:extLst>
              <a:ext uri="{FF2B5EF4-FFF2-40B4-BE49-F238E27FC236}">
                <a16:creationId xmlns:a16="http://schemas.microsoft.com/office/drawing/2014/main" id="{11EFAA26-CAB9-B94E-9945-5AA7A1FB455F}"/>
              </a:ext>
            </a:extLst>
          </p:cNvPr>
          <p:cNvSpPr/>
          <p:nvPr/>
        </p:nvSpPr>
        <p:spPr>
          <a:xfrm>
            <a:off x="9944100" y="18473"/>
            <a:ext cx="22479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i-IN" sz="3200" b="1" dirty="0">
                <a:solidFill>
                  <a:schemeClr val="tx1"/>
                </a:solidFill>
              </a:rPr>
              <a:t>सामग्री विसंगति</a:t>
            </a:r>
            <a:endParaRPr lang="en-US" sz="3200" b="1" dirty="0">
              <a:solidFill>
                <a:schemeClr val="tx1"/>
              </a:solidFill>
            </a:endParaRPr>
          </a:p>
        </p:txBody>
      </p:sp>
    </p:spTree>
    <p:extLst>
      <p:ext uri="{BB962C8B-B14F-4D97-AF65-F5344CB8AC3E}">
        <p14:creationId xmlns:p14="http://schemas.microsoft.com/office/powerpoint/2010/main" val="27213398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4079"/>
            <a:ext cx="12192000" cy="1094631"/>
          </a:xfrm>
        </p:spPr>
        <p:txBody>
          <a:bodyPr/>
          <a:lstStyle/>
          <a:p>
            <a:r>
              <a:rPr lang="en-US" dirty="0"/>
              <a:t>Open source of data base</a:t>
            </a:r>
            <a:endParaRPr lang="en-IN" dirty="0"/>
          </a:p>
        </p:txBody>
      </p:sp>
      <p:sp>
        <p:nvSpPr>
          <p:cNvPr id="3" name="Title 1"/>
          <p:cNvSpPr txBox="1">
            <a:spLocks/>
          </p:cNvSpPr>
          <p:nvPr/>
        </p:nvSpPr>
        <p:spPr>
          <a:xfrm>
            <a:off x="125793" y="1564743"/>
            <a:ext cx="10750247" cy="461790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Exo 2"/>
              <a:buNone/>
              <a:defRPr sz="2400" b="1" i="0" u="none" strike="noStrike" cap="none">
                <a:solidFill>
                  <a:schemeClr val="dk1"/>
                </a:solidFill>
                <a:latin typeface="Exo 2"/>
                <a:ea typeface="Exo 2"/>
                <a:cs typeface="Exo 2"/>
                <a:sym typeface="Exo 2"/>
              </a:defRPr>
            </a:lvl1pPr>
            <a:lvl2pPr marR="0" lvl="1"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2pPr>
            <a:lvl3pPr marR="0" lvl="2"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3pPr>
            <a:lvl4pPr marR="0" lvl="3"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4pPr>
            <a:lvl5pPr marR="0" lvl="4"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5pPr>
            <a:lvl6pPr marR="0" lvl="5"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6pPr>
            <a:lvl7pPr marR="0" lvl="6"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7pPr>
            <a:lvl8pPr marR="0" lvl="7"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8pPr>
            <a:lvl9pPr marR="0" lvl="8" algn="r" rtl="0">
              <a:lnSpc>
                <a:spcPct val="100000"/>
              </a:lnSpc>
              <a:spcBef>
                <a:spcPts val="0"/>
              </a:spcBef>
              <a:spcAft>
                <a:spcPts val="0"/>
              </a:spcAft>
              <a:buClr>
                <a:schemeClr val="dk1"/>
              </a:buClr>
              <a:buSzPts val="2400"/>
              <a:buFont typeface="Squada One"/>
              <a:buNone/>
              <a:defRPr sz="2400" b="0" i="0" u="none" strike="noStrike" cap="none">
                <a:solidFill>
                  <a:schemeClr val="dk1"/>
                </a:solidFill>
                <a:latin typeface="Squada One"/>
                <a:ea typeface="Squada One"/>
                <a:cs typeface="Squada One"/>
                <a:sym typeface="Squada One"/>
              </a:defRPr>
            </a:lvl9pPr>
          </a:lstStyle>
          <a:p>
            <a:pPr marL="380990" indent="-380990" algn="l">
              <a:buFont typeface="Arial" panose="020B0604020202020204" pitchFamily="34" charset="0"/>
              <a:buChar char="•"/>
            </a:pPr>
            <a:endParaRPr lang="en-US" sz="1867" b="0" dirty="0"/>
          </a:p>
          <a:p>
            <a:pPr algn="l"/>
            <a:endParaRPr lang="en-US" sz="1867" b="0" dirty="0"/>
          </a:p>
          <a:p>
            <a:pPr marL="380990" indent="-380990" algn="l">
              <a:buFont typeface="Arial" panose="020B0604020202020204" pitchFamily="34" charset="0"/>
              <a:buChar char="•"/>
            </a:pPr>
            <a:endParaRPr lang="en-US" sz="1867" b="0" dirty="0"/>
          </a:p>
          <a:p>
            <a:pPr marL="380990" indent="-380990" algn="l">
              <a:buFont typeface="Arial" panose="020B0604020202020204" pitchFamily="34" charset="0"/>
              <a:buChar char="•"/>
            </a:pPr>
            <a:endParaRPr lang="en-US" sz="1867" b="0" dirty="0"/>
          </a:p>
          <a:p>
            <a:pPr algn="l"/>
            <a:endParaRPr lang="en-IN" sz="1867" b="0" dirty="0"/>
          </a:p>
        </p:txBody>
      </p:sp>
      <p:graphicFrame>
        <p:nvGraphicFramePr>
          <p:cNvPr id="5" name="Table 4"/>
          <p:cNvGraphicFramePr>
            <a:graphicFrameLocks noGrp="1"/>
          </p:cNvGraphicFramePr>
          <p:nvPr>
            <p:extLst>
              <p:ext uri="{D42A27DB-BD31-4B8C-83A1-F6EECF244321}">
                <p14:modId xmlns:p14="http://schemas.microsoft.com/office/powerpoint/2010/main" val="1272911843"/>
              </p:ext>
            </p:extLst>
          </p:nvPr>
        </p:nvGraphicFramePr>
        <p:xfrm>
          <a:off x="1806370" y="1864976"/>
          <a:ext cx="8750794" cy="3901440"/>
        </p:xfrm>
        <a:graphic>
          <a:graphicData uri="http://schemas.openxmlformats.org/drawingml/2006/table">
            <a:tbl>
              <a:tblPr firstRow="1" bandRow="1"/>
              <a:tblGrid>
                <a:gridCol w="2546239">
                  <a:extLst>
                    <a:ext uri="{9D8B030D-6E8A-4147-A177-3AD203B41FA5}">
                      <a16:colId xmlns:a16="http://schemas.microsoft.com/office/drawing/2014/main" val="732014446"/>
                    </a:ext>
                  </a:extLst>
                </a:gridCol>
                <a:gridCol w="1690613">
                  <a:extLst>
                    <a:ext uri="{9D8B030D-6E8A-4147-A177-3AD203B41FA5}">
                      <a16:colId xmlns:a16="http://schemas.microsoft.com/office/drawing/2014/main" val="1838754657"/>
                    </a:ext>
                  </a:extLst>
                </a:gridCol>
                <a:gridCol w="2118427">
                  <a:extLst>
                    <a:ext uri="{9D8B030D-6E8A-4147-A177-3AD203B41FA5}">
                      <a16:colId xmlns:a16="http://schemas.microsoft.com/office/drawing/2014/main" val="1640070642"/>
                    </a:ext>
                  </a:extLst>
                </a:gridCol>
                <a:gridCol w="2395515">
                  <a:extLst>
                    <a:ext uri="{9D8B030D-6E8A-4147-A177-3AD203B41FA5}">
                      <a16:colId xmlns:a16="http://schemas.microsoft.com/office/drawing/2014/main" val="3851713999"/>
                    </a:ext>
                  </a:extLst>
                </a:gridCol>
              </a:tblGrid>
              <a:tr h="1219200">
                <a:tc>
                  <a:txBody>
                    <a:bodyPr/>
                    <a:lstStyle/>
                    <a:p>
                      <a:r>
                        <a:rPr lang="en-US" sz="2400" dirty="0"/>
                        <a:t>Litigation</a:t>
                      </a:r>
                    </a:p>
                  </a:txBody>
                  <a:tcPr marL="121920" marR="121920" marT="60960" marB="60960">
                    <a:solidFill>
                      <a:schemeClr val="tx2">
                        <a:lumMod val="90000"/>
                      </a:schemeClr>
                    </a:solidFill>
                  </a:tcPr>
                </a:tc>
                <a:tc>
                  <a:txBody>
                    <a:bodyPr/>
                    <a:lstStyle/>
                    <a:p>
                      <a:r>
                        <a:rPr lang="en-US" sz="2400" dirty="0"/>
                        <a:t>Credit &amp; Com-</a:t>
                      </a:r>
                      <a:r>
                        <a:rPr lang="en-US" sz="2400" dirty="0" err="1"/>
                        <a:t>pliance</a:t>
                      </a:r>
                      <a:endParaRPr lang="en-US" sz="2400" dirty="0"/>
                    </a:p>
                  </a:txBody>
                  <a:tcPr marL="121920" marR="121920" marT="60960" marB="60960">
                    <a:solidFill>
                      <a:schemeClr val="tx2">
                        <a:lumMod val="90000"/>
                      </a:schemeClr>
                    </a:solidFill>
                  </a:tcPr>
                </a:tc>
                <a:tc>
                  <a:txBody>
                    <a:bodyPr/>
                    <a:lstStyle/>
                    <a:p>
                      <a:r>
                        <a:rPr lang="en-US" sz="2400" dirty="0"/>
                        <a:t>Media &amp; Internet</a:t>
                      </a:r>
                    </a:p>
                  </a:txBody>
                  <a:tcPr marL="121920" marR="121920" marT="60960" marB="60960">
                    <a:solidFill>
                      <a:schemeClr val="tx2">
                        <a:lumMod val="90000"/>
                      </a:schemeClr>
                    </a:solidFill>
                  </a:tcPr>
                </a:tc>
                <a:tc>
                  <a:txBody>
                    <a:bodyPr/>
                    <a:lstStyle/>
                    <a:p>
                      <a:r>
                        <a:rPr lang="en-US" sz="2400" dirty="0"/>
                        <a:t>Regulatory</a:t>
                      </a:r>
                      <a:r>
                        <a:rPr lang="en-US" sz="2400" baseline="0" dirty="0"/>
                        <a:t> database</a:t>
                      </a:r>
                      <a:endParaRPr lang="en-US" sz="2400" dirty="0"/>
                    </a:p>
                  </a:txBody>
                  <a:tcPr marL="121920" marR="121920" marT="60960" marB="60960">
                    <a:solidFill>
                      <a:schemeClr val="tx2">
                        <a:lumMod val="90000"/>
                      </a:schemeClr>
                    </a:solidFill>
                  </a:tcPr>
                </a:tc>
                <a:extLst>
                  <a:ext uri="{0D108BD9-81ED-4DB2-BD59-A6C34878D82A}">
                    <a16:rowId xmlns:a16="http://schemas.microsoft.com/office/drawing/2014/main" val="1580653668"/>
                  </a:ext>
                </a:extLst>
              </a:tr>
              <a:tr h="2682240">
                <a:tc>
                  <a:txBody>
                    <a:bodyPr/>
                    <a:lstStyle/>
                    <a:p>
                      <a:pPr marL="285750" indent="-285750">
                        <a:buFont typeface="Arial" panose="020B0604020202020204" pitchFamily="34" charset="0"/>
                        <a:buChar char="•"/>
                      </a:pPr>
                      <a:r>
                        <a:rPr lang="en-US" sz="2400" dirty="0"/>
                        <a:t>Hon’ Supreme</a:t>
                      </a:r>
                      <a:r>
                        <a:rPr lang="en-US" sz="2400" baseline="0" dirty="0"/>
                        <a:t>  Court of India, Hon’ High court</a:t>
                      </a:r>
                    </a:p>
                    <a:p>
                      <a:pPr marL="285750" indent="-285750">
                        <a:buFont typeface="Arial" panose="020B0604020202020204" pitchFamily="34" charset="0"/>
                        <a:buChar char="•"/>
                      </a:pPr>
                      <a:r>
                        <a:rPr lang="en-US" sz="2400" baseline="0" dirty="0"/>
                        <a:t>India Kanoon</a:t>
                      </a:r>
                    </a:p>
                    <a:p>
                      <a:pPr marL="285750" indent="-285750">
                        <a:buFont typeface="Arial" panose="020B0604020202020204" pitchFamily="34" charset="0"/>
                        <a:buChar char="•"/>
                      </a:pPr>
                      <a:r>
                        <a:rPr lang="en-US" sz="2400" baseline="0" dirty="0"/>
                        <a:t>E-</a:t>
                      </a:r>
                      <a:r>
                        <a:rPr lang="en-US" sz="2400" baseline="0" dirty="0" err="1"/>
                        <a:t>jurix</a:t>
                      </a:r>
                      <a:endParaRPr lang="en-US" sz="2400" baseline="0" dirty="0"/>
                    </a:p>
                    <a:p>
                      <a:pPr marL="285750" indent="-285750">
                        <a:buFont typeface="Arial" panose="020B0604020202020204" pitchFamily="34" charset="0"/>
                        <a:buChar char="•"/>
                      </a:pPr>
                      <a:endParaRPr lang="en-US" sz="2400" baseline="0" dirty="0"/>
                    </a:p>
                  </a:txBody>
                  <a:tcPr marL="121920" marR="121920" marT="60960" marB="60960"/>
                </a:tc>
                <a:tc>
                  <a:txBody>
                    <a:bodyPr/>
                    <a:lstStyle/>
                    <a:p>
                      <a:pPr marL="285750" indent="-285750">
                        <a:buFont typeface="Arial" panose="020B0604020202020204" pitchFamily="34" charset="0"/>
                        <a:buChar char="•"/>
                      </a:pPr>
                      <a:r>
                        <a:rPr lang="en-US" sz="2400" baseline="0" dirty="0"/>
                        <a:t>Credit Rating</a:t>
                      </a:r>
                    </a:p>
                    <a:p>
                      <a:pPr marL="285750" indent="-285750">
                        <a:buFont typeface="Arial" panose="020B0604020202020204" pitchFamily="34" charset="0"/>
                        <a:buChar char="•"/>
                      </a:pPr>
                      <a:r>
                        <a:rPr lang="en-US" sz="2400" dirty="0"/>
                        <a:t>CIBIL</a:t>
                      </a:r>
                    </a:p>
                    <a:p>
                      <a:pPr marL="285750" indent="-285750">
                        <a:buFont typeface="Arial" panose="020B0604020202020204" pitchFamily="34" charset="0"/>
                        <a:buChar char="•"/>
                      </a:pPr>
                      <a:r>
                        <a:rPr lang="en-US" sz="2400" dirty="0"/>
                        <a:t>NSE</a:t>
                      </a:r>
                      <a:endParaRPr lang="en-US" sz="2400" baseline="0" dirty="0"/>
                    </a:p>
                    <a:p>
                      <a:pPr marL="0" indent="0">
                        <a:buFont typeface="Arial" panose="020B0604020202020204" pitchFamily="34" charset="0"/>
                        <a:buNone/>
                      </a:pPr>
                      <a:endParaRPr lang="en-US" sz="2400" dirty="0"/>
                    </a:p>
                  </a:txBody>
                  <a:tcPr marL="121920" marR="121920" marT="60960" marB="60960"/>
                </a:tc>
                <a:tc>
                  <a:txBody>
                    <a:bodyPr/>
                    <a:lstStyle/>
                    <a:p>
                      <a:pPr marL="285750" indent="-285750">
                        <a:buFont typeface="Arial" panose="020B0604020202020204" pitchFamily="34" charset="0"/>
                        <a:buChar char="•"/>
                      </a:pPr>
                      <a:r>
                        <a:rPr lang="en-US" sz="2400" dirty="0"/>
                        <a:t>Google</a:t>
                      </a:r>
                    </a:p>
                    <a:p>
                      <a:pPr marL="285750" indent="-285750">
                        <a:buFont typeface="Arial" panose="020B0604020202020204" pitchFamily="34" charset="0"/>
                        <a:buChar char="•"/>
                      </a:pPr>
                      <a:r>
                        <a:rPr lang="en-US" sz="2400" dirty="0"/>
                        <a:t>One</a:t>
                      </a:r>
                      <a:r>
                        <a:rPr lang="en-US" sz="2400" baseline="0" dirty="0"/>
                        <a:t> source</a:t>
                      </a:r>
                    </a:p>
                    <a:p>
                      <a:pPr marL="285750" indent="-285750">
                        <a:buFont typeface="Arial" panose="020B0604020202020204" pitchFamily="34" charset="0"/>
                        <a:buChar char="•"/>
                      </a:pPr>
                      <a:r>
                        <a:rPr lang="en-US" sz="2400" dirty="0"/>
                        <a:t>MCA </a:t>
                      </a:r>
                    </a:p>
                    <a:p>
                      <a:pPr marL="285750" indent="-285750">
                        <a:buFont typeface="Arial" panose="020B0604020202020204" pitchFamily="34" charset="0"/>
                        <a:buChar char="•"/>
                      </a:pPr>
                      <a:r>
                        <a:rPr lang="en-US" sz="2400" dirty="0" err="1"/>
                        <a:t>Zauba</a:t>
                      </a:r>
                      <a:endParaRPr lang="en-US" sz="2400" dirty="0"/>
                    </a:p>
                    <a:p>
                      <a:pPr marL="285750" indent="-285750">
                        <a:buFont typeface="Arial" panose="020B0604020202020204" pitchFamily="34" charset="0"/>
                        <a:buChar char="•"/>
                      </a:pPr>
                      <a:r>
                        <a:rPr lang="en-US" sz="2400" dirty="0"/>
                        <a:t>Bloomberg</a:t>
                      </a:r>
                    </a:p>
                  </a:txBody>
                  <a:tcPr marL="121920" marR="121920" marT="60960" marB="60960"/>
                </a:tc>
                <a:tc>
                  <a:txBody>
                    <a:bodyPr/>
                    <a:lstStyle/>
                    <a:p>
                      <a:pPr marL="285750" indent="-285750">
                        <a:buFont typeface="Arial" panose="020B0604020202020204" pitchFamily="34" charset="0"/>
                        <a:buChar char="•"/>
                      </a:pPr>
                      <a:r>
                        <a:rPr lang="en-US" sz="2400" dirty="0"/>
                        <a:t>SEBI</a:t>
                      </a:r>
                    </a:p>
                    <a:p>
                      <a:pPr marL="285750" indent="-285750">
                        <a:buFont typeface="Arial" panose="020B0604020202020204" pitchFamily="34" charset="0"/>
                        <a:buChar char="•"/>
                      </a:pPr>
                      <a:r>
                        <a:rPr lang="en-US" sz="2400" dirty="0"/>
                        <a:t>Investor forums</a:t>
                      </a:r>
                    </a:p>
                    <a:p>
                      <a:pPr marL="285750" indent="-285750">
                        <a:buFont typeface="Arial" panose="020B0604020202020204" pitchFamily="34" charset="0"/>
                        <a:buChar char="•"/>
                      </a:pPr>
                      <a:r>
                        <a:rPr lang="en-US" sz="2400" dirty="0"/>
                        <a:t>CBI</a:t>
                      </a:r>
                    </a:p>
                    <a:p>
                      <a:pPr marL="0" indent="0">
                        <a:buFont typeface="Arial" panose="020B0604020202020204" pitchFamily="34" charset="0"/>
                        <a:buNone/>
                      </a:pPr>
                      <a:r>
                        <a:rPr lang="en-US" sz="2400" dirty="0"/>
                        <a:t> </a:t>
                      </a:r>
                    </a:p>
                  </a:txBody>
                  <a:tcPr marL="121920" marR="121920" marT="60960" marB="60960"/>
                </a:tc>
                <a:extLst>
                  <a:ext uri="{0D108BD9-81ED-4DB2-BD59-A6C34878D82A}">
                    <a16:rowId xmlns:a16="http://schemas.microsoft.com/office/drawing/2014/main" val="3504350219"/>
                  </a:ext>
                </a:extLst>
              </a:tr>
            </a:tbl>
          </a:graphicData>
        </a:graphic>
      </p:graphicFrame>
    </p:spTree>
    <p:extLst>
      <p:ext uri="{BB962C8B-B14F-4D97-AF65-F5344CB8AC3E}">
        <p14:creationId xmlns:p14="http://schemas.microsoft.com/office/powerpoint/2010/main" val="42098012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45847E-BDF6-4BF1-8159-9DA88A5500B1}" type="datetime1">
              <a:rPr lang="en-IN" smtClean="0"/>
              <a:t>05/06/21</a:t>
            </a:fld>
            <a:endParaRPr lang="en-IN"/>
          </a:p>
        </p:txBody>
      </p:sp>
      <p:sp>
        <p:nvSpPr>
          <p:cNvPr id="3" name="Footer Placeholder 2"/>
          <p:cNvSpPr>
            <a:spLocks noGrp="1"/>
          </p:cNvSpPr>
          <p:nvPr>
            <p:ph type="ftr" sz="quarter" idx="11"/>
          </p:nvPr>
        </p:nvSpPr>
        <p:spPr/>
        <p:txBody>
          <a:bodyPr/>
          <a:lstStyle/>
          <a:p>
            <a:r>
              <a:rPr lang="en-US"/>
              <a:t>CHOKSHI TRAINING AND EDUCATIONAL SERVICES LLP</a:t>
            </a:r>
            <a:endParaRPr lang="en-IN"/>
          </a:p>
        </p:txBody>
      </p:sp>
      <p:sp>
        <p:nvSpPr>
          <p:cNvPr id="4" name="Slide Number Placeholder 3"/>
          <p:cNvSpPr>
            <a:spLocks noGrp="1"/>
          </p:cNvSpPr>
          <p:nvPr>
            <p:ph type="sldNum" sz="quarter" idx="12"/>
          </p:nvPr>
        </p:nvSpPr>
        <p:spPr/>
        <p:txBody>
          <a:bodyPr/>
          <a:lstStyle/>
          <a:p>
            <a:fld id="{BDD77822-B073-4A6D-BA06-65482EAD2A22}" type="slidenum">
              <a:rPr lang="en-IN" smtClean="0"/>
              <a:t>31</a:t>
            </a:fld>
            <a:endParaRPr lang="en-IN"/>
          </a:p>
        </p:txBody>
      </p:sp>
      <p:pic>
        <p:nvPicPr>
          <p:cNvPr id="5" name="Picture 4">
            <a:extLst>
              <a:ext uri="{FF2B5EF4-FFF2-40B4-BE49-F238E27FC236}">
                <a16:creationId xmlns:a16="http://schemas.microsoft.com/office/drawing/2014/main" id="{93C80C14-6100-5E49-9DC7-4398DB27D1DA}"/>
              </a:ext>
            </a:extLst>
          </p:cNvPr>
          <p:cNvPicPr>
            <a:picLocks noChangeAspect="1"/>
          </p:cNvPicPr>
          <p:nvPr/>
        </p:nvPicPr>
        <p:blipFill rotWithShape="1">
          <a:blip r:embed="rId2"/>
          <a:srcRect l="1392" t="1040" b="2199"/>
          <a:stretch/>
        </p:blipFill>
        <p:spPr>
          <a:xfrm>
            <a:off x="2844799" y="261257"/>
            <a:ext cx="6451601" cy="6460218"/>
          </a:xfrm>
          <a:prstGeom prst="rect">
            <a:avLst/>
          </a:prstGeom>
        </p:spPr>
      </p:pic>
    </p:spTree>
    <p:extLst>
      <p:ext uri="{BB962C8B-B14F-4D97-AF65-F5344CB8AC3E}">
        <p14:creationId xmlns:p14="http://schemas.microsoft.com/office/powerpoint/2010/main" val="31291775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45E3D0-99B2-401B-8394-4865D82F53A9}" type="datetime1">
              <a:rPr lang="en-IN" smtClean="0"/>
              <a:t>05/06/21</a:t>
            </a:fld>
            <a:endParaRPr lang="en-IN"/>
          </a:p>
        </p:txBody>
      </p:sp>
      <p:sp>
        <p:nvSpPr>
          <p:cNvPr id="5" name="Slide Number Placeholder 4"/>
          <p:cNvSpPr>
            <a:spLocks noGrp="1"/>
          </p:cNvSpPr>
          <p:nvPr>
            <p:ph type="sldNum" sz="quarter" idx="12"/>
          </p:nvPr>
        </p:nvSpPr>
        <p:spPr/>
        <p:txBody>
          <a:bodyPr/>
          <a:lstStyle/>
          <a:p>
            <a:fld id="{BDD77822-B073-4A6D-BA06-65482EAD2A22}" type="slidenum">
              <a:rPr lang="en-IN" smtClean="0"/>
              <a:t>32</a:t>
            </a:fld>
            <a:endParaRPr lang="en-IN"/>
          </a:p>
        </p:txBody>
      </p:sp>
      <p:pic>
        <p:nvPicPr>
          <p:cNvPr id="6" name="Picture 5">
            <a:extLst>
              <a:ext uri="{FF2B5EF4-FFF2-40B4-BE49-F238E27FC236}">
                <a16:creationId xmlns:a16="http://schemas.microsoft.com/office/drawing/2014/main" id="{9C50C7BE-67D8-A449-8EAF-1617ECC51E1F}"/>
              </a:ext>
            </a:extLst>
          </p:cNvPr>
          <p:cNvPicPr>
            <a:picLocks noChangeAspect="1"/>
          </p:cNvPicPr>
          <p:nvPr/>
        </p:nvPicPr>
        <p:blipFill rotWithShape="1">
          <a:blip r:embed="rId2"/>
          <a:srcRect l="3090" r="2077" b="3661"/>
          <a:stretch/>
        </p:blipFill>
        <p:spPr>
          <a:xfrm>
            <a:off x="1149927" y="143690"/>
            <a:ext cx="9264073" cy="6426927"/>
          </a:xfrm>
          <a:prstGeom prst="rect">
            <a:avLst/>
          </a:prstGeom>
        </p:spPr>
      </p:pic>
    </p:spTree>
    <p:extLst>
      <p:ext uri="{BB962C8B-B14F-4D97-AF65-F5344CB8AC3E}">
        <p14:creationId xmlns:p14="http://schemas.microsoft.com/office/powerpoint/2010/main" val="4040883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620DDAB-11D1-4785-8652-1E6DA316AB02}" type="datetime1">
              <a:rPr lang="en-IN" smtClean="0"/>
              <a:t>05/06/21</a:t>
            </a:fld>
            <a:endParaRPr lang="en-IN"/>
          </a:p>
        </p:txBody>
      </p:sp>
      <p:sp>
        <p:nvSpPr>
          <p:cNvPr id="5" name="Footer Placeholder 4"/>
          <p:cNvSpPr>
            <a:spLocks noGrp="1"/>
          </p:cNvSpPr>
          <p:nvPr>
            <p:ph type="ftr" sz="quarter" idx="11"/>
          </p:nvPr>
        </p:nvSpPr>
        <p:spPr/>
        <p:txBody>
          <a:bodyPr/>
          <a:lstStyle/>
          <a:p>
            <a:r>
              <a:rPr lang="en-US"/>
              <a:t>CHOKSHI TRAINING AND EDUCATIONAL SERVICES LLP</a:t>
            </a:r>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33</a:t>
            </a:fld>
            <a:endParaRPr lang="en-IN"/>
          </a:p>
        </p:txBody>
      </p:sp>
      <p:pic>
        <p:nvPicPr>
          <p:cNvPr id="9218" name="Picture 2" descr="Thank You PowerPoint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062"/>
            <a:ext cx="12192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8610600" y="5499463"/>
            <a:ext cx="3788229" cy="369332"/>
          </a:xfrm>
          <a:prstGeom prst="rect">
            <a:avLst/>
          </a:prstGeom>
          <a:noFill/>
        </p:spPr>
        <p:txBody>
          <a:bodyPr wrap="square" rtlCol="0">
            <a:spAutoFit/>
          </a:bodyPr>
          <a:lstStyle/>
          <a:p>
            <a:r>
              <a:rPr lang="en-IN" b="1" dirty="0"/>
              <a:t>CA DR. MITIL CHOKSHI</a:t>
            </a:r>
          </a:p>
        </p:txBody>
      </p:sp>
      <p:pic>
        <p:nvPicPr>
          <p:cNvPr id="8" name="Picture 7">
            <a:extLst>
              <a:ext uri="{FF2B5EF4-FFF2-40B4-BE49-F238E27FC236}">
                <a16:creationId xmlns:a16="http://schemas.microsoft.com/office/drawing/2014/main" id="{5ED7C686-5808-7B46-B37E-AB3F1BFAF39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32294" y="4803560"/>
            <a:ext cx="6880641" cy="1552790"/>
          </a:xfrm>
          <a:prstGeom prst="rect">
            <a:avLst/>
          </a:prstGeom>
          <a:noFill/>
          <a:ln>
            <a:noFill/>
          </a:ln>
        </p:spPr>
      </p:pic>
    </p:spTree>
    <p:extLst>
      <p:ext uri="{BB962C8B-B14F-4D97-AF65-F5344CB8AC3E}">
        <p14:creationId xmlns:p14="http://schemas.microsoft.com/office/powerpoint/2010/main" val="2830946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45847E-BDF6-4BF1-8159-9DA88A5500B1}" type="datetime1">
              <a:rPr lang="en-IN" smtClean="0"/>
              <a:t>05/06/21</a:t>
            </a:fld>
            <a:endParaRPr lang="en-IN"/>
          </a:p>
        </p:txBody>
      </p:sp>
      <p:sp>
        <p:nvSpPr>
          <p:cNvPr id="3" name="Footer Placeholder 2"/>
          <p:cNvSpPr>
            <a:spLocks noGrp="1"/>
          </p:cNvSpPr>
          <p:nvPr>
            <p:ph type="ftr" sz="quarter" idx="11"/>
          </p:nvPr>
        </p:nvSpPr>
        <p:spPr/>
        <p:txBody>
          <a:bodyPr/>
          <a:lstStyle/>
          <a:p>
            <a:r>
              <a:rPr lang="en-US"/>
              <a:t>CHOKSHI TRAINING AND EDUCATIONAL SERVICES LLP</a:t>
            </a:r>
            <a:endParaRPr lang="en-IN"/>
          </a:p>
        </p:txBody>
      </p:sp>
      <p:sp>
        <p:nvSpPr>
          <p:cNvPr id="4" name="Slide Number Placeholder 3"/>
          <p:cNvSpPr>
            <a:spLocks noGrp="1"/>
          </p:cNvSpPr>
          <p:nvPr>
            <p:ph type="sldNum" sz="quarter" idx="12"/>
          </p:nvPr>
        </p:nvSpPr>
        <p:spPr/>
        <p:txBody>
          <a:bodyPr/>
          <a:lstStyle/>
          <a:p>
            <a:fld id="{BDD77822-B073-4A6D-BA06-65482EAD2A22}" type="slidenum">
              <a:rPr lang="en-IN" smtClean="0"/>
              <a:t>4</a:t>
            </a:fld>
            <a:endParaRPr lang="en-IN"/>
          </a:p>
        </p:txBody>
      </p:sp>
      <p:pic>
        <p:nvPicPr>
          <p:cNvPr id="5" name="Picture 6" descr="Image result for forensic investigation"/>
          <p:cNvPicPr>
            <a:picLocks noChangeAspect="1" noChangeArrowheads="1"/>
          </p:cNvPicPr>
          <p:nvPr/>
        </p:nvPicPr>
        <p:blipFill rotWithShape="1">
          <a:blip r:embed="rId2">
            <a:extLst>
              <a:ext uri="{28A0092B-C50C-407E-A947-70E740481C1C}">
                <a14:useLocalDpi xmlns:a14="http://schemas.microsoft.com/office/drawing/2010/main" val="0"/>
              </a:ext>
            </a:extLst>
          </a:blip>
          <a:srcRect r="33333"/>
          <a:stretch/>
        </p:blipFill>
        <p:spPr bwMode="auto">
          <a:xfrm>
            <a:off x="-1" y="-30479"/>
            <a:ext cx="12192001" cy="688848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Rectangle 5"/>
          <p:cNvSpPr/>
          <p:nvPr/>
        </p:nvSpPr>
        <p:spPr>
          <a:xfrm>
            <a:off x="0" y="4160838"/>
            <a:ext cx="12192000" cy="1752600"/>
          </a:xfrm>
          <a:prstGeom prst="rect">
            <a:avLst/>
          </a:prstGeom>
          <a:solidFill>
            <a:schemeClr val="bg1"/>
          </a:solidFill>
          <a:ln>
            <a:solidFill>
              <a:schemeClr val="tx1"/>
            </a:solidFill>
          </a:ln>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IN" sz="4400" b="1" dirty="0"/>
              <a:t>Insights into Forensic Investigation &amp; Monitoring for Banks</a:t>
            </a:r>
            <a:endParaRPr lang="en-IN" sz="4400" i="1" dirty="0">
              <a:ln w="0"/>
              <a:solidFill>
                <a:schemeClr val="tx1"/>
              </a:solidFill>
              <a:effectLst>
                <a:outerShdw blurRad="60007" dist="310007" dir="7680000" sy="30000" kx="1300200" algn="ctr" rotWithShape="0">
                  <a:prstClr val="black">
                    <a:alpha val="32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8388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036805" y="2214457"/>
            <a:ext cx="8601222" cy="1325563"/>
          </a:xfrm>
        </p:spPr>
        <p:txBody>
          <a:bodyPr/>
          <a:lstStyle/>
          <a:p>
            <a:r>
              <a:rPr lang="en-US" sz="5000" b="1" dirty="0">
                <a:solidFill>
                  <a:schemeClr val="bg1"/>
                </a:solidFill>
                <a:latin typeface="+mn-lt"/>
              </a:rPr>
              <a:t>.</a:t>
            </a:r>
            <a:endParaRPr lang="en-IN" sz="5000" b="1" dirty="0">
              <a:solidFill>
                <a:schemeClr val="bg1"/>
              </a:solidFill>
              <a:latin typeface="+mn-lt"/>
            </a:endParaRPr>
          </a:p>
        </p:txBody>
      </p:sp>
      <p:sp>
        <p:nvSpPr>
          <p:cNvPr id="2" name="Date Placeholder 1"/>
          <p:cNvSpPr>
            <a:spLocks noGrp="1"/>
          </p:cNvSpPr>
          <p:nvPr>
            <p:ph type="dt" sz="half" idx="10"/>
          </p:nvPr>
        </p:nvSpPr>
        <p:spPr/>
        <p:txBody>
          <a:bodyPr/>
          <a:lstStyle/>
          <a:p>
            <a:fld id="{D245847E-BDF6-4BF1-8159-9DA88A5500B1}" type="datetime1">
              <a:rPr lang="en-IN" smtClean="0"/>
              <a:t>05/06/21</a:t>
            </a:fld>
            <a:endParaRPr lang="en-IN"/>
          </a:p>
        </p:txBody>
      </p:sp>
      <p:sp>
        <p:nvSpPr>
          <p:cNvPr id="4" name="Slide Number Placeholder 3"/>
          <p:cNvSpPr>
            <a:spLocks noGrp="1"/>
          </p:cNvSpPr>
          <p:nvPr>
            <p:ph type="sldNum" sz="quarter" idx="12"/>
          </p:nvPr>
        </p:nvSpPr>
        <p:spPr/>
        <p:txBody>
          <a:bodyPr/>
          <a:lstStyle/>
          <a:p>
            <a:fld id="{BDD77822-B073-4A6D-BA06-65482EAD2A22}" type="slidenum">
              <a:rPr lang="en-IN" smtClean="0"/>
              <a:t>5</a:t>
            </a:fld>
            <a:endParaRPr lang="en-IN"/>
          </a:p>
        </p:txBody>
      </p:sp>
      <p:sp>
        <p:nvSpPr>
          <p:cNvPr id="3" name="Rounded Rectangle 2"/>
          <p:cNvSpPr/>
          <p:nvPr/>
        </p:nvSpPr>
        <p:spPr>
          <a:xfrm>
            <a:off x="914399" y="2447636"/>
            <a:ext cx="10677237" cy="1413164"/>
          </a:xfrm>
          <a:prstGeom prst="roundRect">
            <a:avLst/>
          </a:prstGeom>
          <a:solidFill>
            <a:schemeClr val="accent5">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n-IN" sz="5400" b="1" dirty="0"/>
              <a:t>DRAFT FORENSIC STANDARDS</a:t>
            </a:r>
            <a:endParaRPr lang="en-IN" dirty="0"/>
          </a:p>
        </p:txBody>
      </p:sp>
    </p:spTree>
    <p:extLst>
      <p:ext uri="{BB962C8B-B14F-4D97-AF65-F5344CB8AC3E}">
        <p14:creationId xmlns:p14="http://schemas.microsoft.com/office/powerpoint/2010/main" val="1567627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1906"/>
            <a:ext cx="12192000" cy="1325563"/>
          </a:xfrm>
        </p:spPr>
        <p:txBody>
          <a:bodyPr/>
          <a:lstStyle/>
          <a:p>
            <a:pPr algn="ctr"/>
            <a:r>
              <a:rPr lang="en-US" b="1" dirty="0">
                <a:solidFill>
                  <a:schemeClr val="bg1"/>
                </a:solidFill>
                <a:latin typeface="+mn-lt"/>
              </a:rPr>
              <a:t>.</a:t>
            </a:r>
            <a:endParaRPr lang="en-IN" b="1" dirty="0">
              <a:solidFill>
                <a:schemeClr val="bg1"/>
              </a:solidFill>
              <a:latin typeface="+mn-lt"/>
            </a:endParaRPr>
          </a:p>
        </p:txBody>
      </p:sp>
      <p:sp>
        <p:nvSpPr>
          <p:cNvPr id="6" name="Content Placeholder 5"/>
          <p:cNvSpPr>
            <a:spLocks noGrp="1"/>
          </p:cNvSpPr>
          <p:nvPr>
            <p:ph idx="1"/>
          </p:nvPr>
        </p:nvSpPr>
        <p:spPr>
          <a:xfrm>
            <a:off x="717452" y="1437469"/>
            <a:ext cx="10636348" cy="4739494"/>
          </a:xfrm>
        </p:spPr>
        <p:txBody>
          <a:bodyPr>
            <a:normAutofit/>
          </a:bodyPr>
          <a:lstStyle/>
          <a:p>
            <a:pPr marL="285750" indent="-285750" algn="just">
              <a:buFont typeface="Wingdings" panose="05000000000000000000" pitchFamily="2" charset="2"/>
              <a:buChar char="Ø"/>
            </a:pPr>
            <a:r>
              <a:rPr lang="en-US" dirty="0">
                <a:solidFill>
                  <a:schemeClr val="bg1"/>
                </a:solidFill>
              </a:rPr>
              <a:t>.</a:t>
            </a:r>
            <a:endParaRPr lang="en-IN" dirty="0">
              <a:solidFill>
                <a:schemeClr val="bg1"/>
              </a:solidFill>
            </a:endParaRPr>
          </a:p>
        </p:txBody>
      </p:sp>
      <p:sp>
        <p:nvSpPr>
          <p:cNvPr id="3" name="Date Placeholder 2"/>
          <p:cNvSpPr>
            <a:spLocks noGrp="1"/>
          </p:cNvSpPr>
          <p:nvPr>
            <p:ph type="dt" sz="half" idx="10"/>
          </p:nvPr>
        </p:nvSpPr>
        <p:spPr/>
        <p:txBody>
          <a:bodyPr/>
          <a:lstStyle/>
          <a:p>
            <a:fld id="{1645E3D0-99B2-401B-8394-4865D82F53A9}" type="datetime1">
              <a:rPr lang="en-IN" smtClean="0"/>
              <a:t>05/06/21</a:t>
            </a:fld>
            <a:endParaRPr lang="en-IN"/>
          </a:p>
        </p:txBody>
      </p:sp>
      <p:sp>
        <p:nvSpPr>
          <p:cNvPr id="5" name="Slide Number Placeholder 4"/>
          <p:cNvSpPr>
            <a:spLocks noGrp="1"/>
          </p:cNvSpPr>
          <p:nvPr>
            <p:ph type="sldNum" sz="quarter" idx="12"/>
          </p:nvPr>
        </p:nvSpPr>
        <p:spPr/>
        <p:txBody>
          <a:bodyPr/>
          <a:lstStyle/>
          <a:p>
            <a:fld id="{BDD77822-B073-4A6D-BA06-65482EAD2A22}" type="slidenum">
              <a:rPr lang="en-IN" smtClean="0"/>
              <a:t>6</a:t>
            </a:fld>
            <a:endParaRPr lang="en-IN" dirty="0"/>
          </a:p>
        </p:txBody>
      </p:sp>
      <p:graphicFrame>
        <p:nvGraphicFramePr>
          <p:cNvPr id="4" name="Diagram 3"/>
          <p:cNvGraphicFramePr/>
          <p:nvPr>
            <p:extLst>
              <p:ext uri="{D42A27DB-BD31-4B8C-83A1-F6EECF244321}">
                <p14:modId xmlns:p14="http://schemas.microsoft.com/office/powerpoint/2010/main" val="2845498686"/>
              </p:ext>
            </p:extLst>
          </p:nvPr>
        </p:nvGraphicFramePr>
        <p:xfrm>
          <a:off x="2032000" y="1400398"/>
          <a:ext cx="8128000" cy="4993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Pentagon 8"/>
          <p:cNvSpPr/>
          <p:nvPr/>
        </p:nvSpPr>
        <p:spPr>
          <a:xfrm>
            <a:off x="438727" y="221673"/>
            <a:ext cx="11314546" cy="850672"/>
          </a:xfrm>
          <a:prstGeom prst="homePlate">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Forensic Accounting and Investigation Standards</a:t>
            </a:r>
            <a:endParaRPr lang="en-IN" sz="3600" b="1" dirty="0"/>
          </a:p>
        </p:txBody>
      </p:sp>
    </p:spTree>
    <p:extLst>
      <p:ext uri="{BB962C8B-B14F-4D97-AF65-F5344CB8AC3E}">
        <p14:creationId xmlns:p14="http://schemas.microsoft.com/office/powerpoint/2010/main" val="2348220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11971605" y="272073"/>
            <a:ext cx="45719" cy="45719"/>
          </a:xfrm>
        </p:spPr>
        <p:txBody>
          <a:bodyPr>
            <a:normAutofit fontScale="90000"/>
          </a:bodyPr>
          <a:lstStyle/>
          <a:p>
            <a:pPr algn="ctr"/>
            <a:r>
              <a:rPr lang="en-US" b="1" dirty="0">
                <a:solidFill>
                  <a:schemeClr val="bg1"/>
                </a:solidFill>
                <a:latin typeface="+mn-lt"/>
              </a:rPr>
              <a:t>.</a:t>
            </a:r>
            <a:endParaRPr lang="en-IN" b="1" dirty="0">
              <a:solidFill>
                <a:schemeClr val="bg1"/>
              </a:solidFill>
              <a:latin typeface="+mn-lt"/>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64657834"/>
              </p:ext>
            </p:extLst>
          </p:nvPr>
        </p:nvGraphicFramePr>
        <p:xfrm>
          <a:off x="1222948" y="1327150"/>
          <a:ext cx="9746104" cy="5029200"/>
        </p:xfrm>
        <a:graphic>
          <a:graphicData uri="http://schemas.openxmlformats.org/drawingml/2006/table">
            <a:tbl>
              <a:tblPr firstRow="1" bandRow="1">
                <a:effectLst>
                  <a:reflection blurRad="6350" stA="52000" endA="300" endPos="35000" dir="5400000" sy="-100000" algn="bl" rotWithShape="0"/>
                </a:effectLst>
                <a:tableStyleId>{7DF18680-E054-41AD-8BC1-D1AEF772440D}</a:tableStyleId>
              </a:tblPr>
              <a:tblGrid>
                <a:gridCol w="1066041">
                  <a:extLst>
                    <a:ext uri="{9D8B030D-6E8A-4147-A177-3AD203B41FA5}">
                      <a16:colId xmlns:a16="http://schemas.microsoft.com/office/drawing/2014/main" val="2425225994"/>
                    </a:ext>
                  </a:extLst>
                </a:gridCol>
                <a:gridCol w="2197290">
                  <a:extLst>
                    <a:ext uri="{9D8B030D-6E8A-4147-A177-3AD203B41FA5}">
                      <a16:colId xmlns:a16="http://schemas.microsoft.com/office/drawing/2014/main" val="434029260"/>
                    </a:ext>
                  </a:extLst>
                </a:gridCol>
                <a:gridCol w="6482773">
                  <a:extLst>
                    <a:ext uri="{9D8B030D-6E8A-4147-A177-3AD203B41FA5}">
                      <a16:colId xmlns:a16="http://schemas.microsoft.com/office/drawing/2014/main" val="2239153440"/>
                    </a:ext>
                  </a:extLst>
                </a:gridCol>
              </a:tblGrid>
              <a:tr h="415728">
                <a:tc>
                  <a:txBody>
                    <a:bodyPr/>
                    <a:lstStyle/>
                    <a:p>
                      <a:r>
                        <a:rPr lang="en-US" sz="2400" dirty="0"/>
                        <a:t>Sr. No.</a:t>
                      </a:r>
                      <a:endParaRPr lang="en-IN" sz="2400" dirty="0"/>
                    </a:p>
                  </a:txBody>
                  <a:tcPr>
                    <a:lnB w="38100" cmpd="sng">
                      <a:noFill/>
                    </a:lnB>
                  </a:tcPr>
                </a:tc>
                <a:tc>
                  <a:txBody>
                    <a:bodyPr/>
                    <a:lstStyle/>
                    <a:p>
                      <a:r>
                        <a:rPr lang="en-US" sz="2400" dirty="0"/>
                        <a:t>Standard No.</a:t>
                      </a:r>
                      <a:endParaRPr lang="en-IN" sz="2400" dirty="0"/>
                    </a:p>
                  </a:txBody>
                  <a:tcPr/>
                </a:tc>
                <a:tc>
                  <a:txBody>
                    <a:bodyPr/>
                    <a:lstStyle/>
                    <a:p>
                      <a:r>
                        <a:rPr lang="en-US" sz="2400" dirty="0"/>
                        <a:t>Particulars</a:t>
                      </a:r>
                      <a:endParaRPr lang="en-IN" sz="2400" dirty="0"/>
                    </a:p>
                  </a:txBody>
                  <a:tcPr/>
                </a:tc>
                <a:extLst>
                  <a:ext uri="{0D108BD9-81ED-4DB2-BD59-A6C34878D82A}">
                    <a16:rowId xmlns:a16="http://schemas.microsoft.com/office/drawing/2014/main" val="418283503"/>
                  </a:ext>
                </a:extLst>
              </a:tr>
              <a:tr h="415728">
                <a:tc>
                  <a:txBody>
                    <a:bodyPr/>
                    <a:lstStyle/>
                    <a:p>
                      <a:pPr algn="ctr"/>
                      <a:r>
                        <a:rPr lang="en-US" sz="2400" dirty="0"/>
                        <a:t>1.</a:t>
                      </a:r>
                      <a:endParaRPr lang="en-IN" sz="2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en-IN" sz="2400" dirty="0"/>
                        <a:t>110</a:t>
                      </a:r>
                    </a:p>
                  </a:txBody>
                  <a:tcPr>
                    <a:lnL w="12700" cmpd="sng">
                      <a:noFill/>
                    </a:lnL>
                  </a:tcPr>
                </a:tc>
                <a:tc>
                  <a:txBody>
                    <a:bodyPr/>
                    <a:lstStyle/>
                    <a:p>
                      <a:r>
                        <a:rPr lang="en-IN" sz="2400" dirty="0"/>
                        <a:t>Understanding The Nature Of Engagement </a:t>
                      </a:r>
                    </a:p>
                  </a:txBody>
                  <a:tcPr/>
                </a:tc>
                <a:extLst>
                  <a:ext uri="{0D108BD9-81ED-4DB2-BD59-A6C34878D82A}">
                    <a16:rowId xmlns:a16="http://schemas.microsoft.com/office/drawing/2014/main" val="3278427474"/>
                  </a:ext>
                </a:extLst>
              </a:tr>
              <a:tr h="415728">
                <a:tc>
                  <a:txBody>
                    <a:bodyPr/>
                    <a:lstStyle/>
                    <a:p>
                      <a:pPr algn="ctr"/>
                      <a:r>
                        <a:rPr lang="en-US" sz="2400" dirty="0"/>
                        <a:t>2.</a:t>
                      </a:r>
                      <a:endParaRPr lang="en-IN" sz="2400" dirty="0"/>
                    </a:p>
                  </a:txBody>
                  <a:tcPr>
                    <a:lnT w="12700" cmpd="sng">
                      <a:noFill/>
                    </a:lnT>
                  </a:tcPr>
                </a:tc>
                <a:tc>
                  <a:txBody>
                    <a:bodyPr/>
                    <a:lstStyle/>
                    <a:p>
                      <a:pPr algn="ctr"/>
                      <a:r>
                        <a:rPr lang="en-IN" sz="2400" dirty="0"/>
                        <a:t>120</a:t>
                      </a:r>
                    </a:p>
                  </a:txBody>
                  <a:tcPr/>
                </a:tc>
                <a:tc>
                  <a:txBody>
                    <a:bodyPr/>
                    <a:lstStyle/>
                    <a:p>
                      <a:r>
                        <a:rPr lang="en-IN" sz="2400" dirty="0"/>
                        <a:t>Understanding Fraud Risk</a:t>
                      </a:r>
                    </a:p>
                  </a:txBody>
                  <a:tcPr/>
                </a:tc>
                <a:extLst>
                  <a:ext uri="{0D108BD9-81ED-4DB2-BD59-A6C34878D82A}">
                    <a16:rowId xmlns:a16="http://schemas.microsoft.com/office/drawing/2014/main" val="589290419"/>
                  </a:ext>
                </a:extLst>
              </a:tr>
              <a:tr h="415728">
                <a:tc>
                  <a:txBody>
                    <a:bodyPr/>
                    <a:lstStyle/>
                    <a:p>
                      <a:pPr algn="ctr"/>
                      <a:r>
                        <a:rPr lang="en-US" sz="2400" dirty="0"/>
                        <a:t>3.</a:t>
                      </a:r>
                      <a:endParaRPr lang="en-IN" sz="2400" dirty="0"/>
                    </a:p>
                  </a:txBody>
                  <a:tcPr/>
                </a:tc>
                <a:tc>
                  <a:txBody>
                    <a:bodyPr/>
                    <a:lstStyle/>
                    <a:p>
                      <a:pPr algn="ctr"/>
                      <a:r>
                        <a:rPr lang="en-IN" sz="2400" dirty="0"/>
                        <a:t>130</a:t>
                      </a:r>
                    </a:p>
                  </a:txBody>
                  <a:tcPr/>
                </a:tc>
                <a:tc>
                  <a:txBody>
                    <a:bodyPr/>
                    <a:lstStyle/>
                    <a:p>
                      <a:r>
                        <a:rPr lang="en-IN" sz="2400" dirty="0"/>
                        <a:t>Laws And Regulations </a:t>
                      </a:r>
                    </a:p>
                  </a:txBody>
                  <a:tcPr/>
                </a:tc>
                <a:extLst>
                  <a:ext uri="{0D108BD9-81ED-4DB2-BD59-A6C34878D82A}">
                    <a16:rowId xmlns:a16="http://schemas.microsoft.com/office/drawing/2014/main" val="1666820783"/>
                  </a:ext>
                </a:extLst>
              </a:tr>
              <a:tr h="415728">
                <a:tc>
                  <a:txBody>
                    <a:bodyPr/>
                    <a:lstStyle/>
                    <a:p>
                      <a:pPr algn="ctr"/>
                      <a:r>
                        <a:rPr lang="en-US" sz="2400" dirty="0"/>
                        <a:t>4.</a:t>
                      </a:r>
                      <a:endParaRPr lang="en-IN" sz="2400" dirty="0"/>
                    </a:p>
                  </a:txBody>
                  <a:tcPr/>
                </a:tc>
                <a:tc>
                  <a:txBody>
                    <a:bodyPr/>
                    <a:lstStyle/>
                    <a:p>
                      <a:pPr algn="ctr"/>
                      <a:r>
                        <a:rPr lang="en-IN" sz="2400" dirty="0"/>
                        <a:t>140</a:t>
                      </a:r>
                    </a:p>
                  </a:txBody>
                  <a:tcPr/>
                </a:tc>
                <a:tc>
                  <a:txBody>
                    <a:bodyPr/>
                    <a:lstStyle/>
                    <a:p>
                      <a:r>
                        <a:rPr lang="en-IN" sz="2400" dirty="0"/>
                        <a:t>Applying Hypotheses</a:t>
                      </a:r>
                    </a:p>
                  </a:txBody>
                  <a:tcPr/>
                </a:tc>
                <a:extLst>
                  <a:ext uri="{0D108BD9-81ED-4DB2-BD59-A6C34878D82A}">
                    <a16:rowId xmlns:a16="http://schemas.microsoft.com/office/drawing/2014/main" val="4121893795"/>
                  </a:ext>
                </a:extLst>
              </a:tr>
              <a:tr h="415728">
                <a:tc>
                  <a:txBody>
                    <a:bodyPr/>
                    <a:lstStyle/>
                    <a:p>
                      <a:pPr algn="ctr"/>
                      <a:r>
                        <a:rPr lang="en-US" sz="2400" dirty="0"/>
                        <a:t>5.</a:t>
                      </a:r>
                      <a:endParaRPr lang="en-IN" sz="2400" dirty="0"/>
                    </a:p>
                  </a:txBody>
                  <a:tcPr/>
                </a:tc>
                <a:tc>
                  <a:txBody>
                    <a:bodyPr/>
                    <a:lstStyle/>
                    <a:p>
                      <a:pPr algn="ctr"/>
                      <a:r>
                        <a:rPr lang="en-IN" sz="2400" dirty="0"/>
                        <a:t>220</a:t>
                      </a:r>
                    </a:p>
                  </a:txBody>
                  <a:tcPr/>
                </a:tc>
                <a:tc>
                  <a:txBody>
                    <a:bodyPr/>
                    <a:lstStyle/>
                    <a:p>
                      <a:r>
                        <a:rPr lang="en-IN" sz="2400" dirty="0"/>
                        <a:t>Engagement Acceptance and Appointment</a:t>
                      </a:r>
                    </a:p>
                  </a:txBody>
                  <a:tcPr/>
                </a:tc>
                <a:extLst>
                  <a:ext uri="{0D108BD9-81ED-4DB2-BD59-A6C34878D82A}">
                    <a16:rowId xmlns:a16="http://schemas.microsoft.com/office/drawing/2014/main" val="2948630463"/>
                  </a:ext>
                </a:extLst>
              </a:tr>
              <a:tr h="415728">
                <a:tc>
                  <a:txBody>
                    <a:bodyPr/>
                    <a:lstStyle/>
                    <a:p>
                      <a:pPr algn="ctr"/>
                      <a:r>
                        <a:rPr lang="en-US" sz="2400" dirty="0"/>
                        <a:t>6.</a:t>
                      </a:r>
                      <a:endParaRPr lang="en-IN" sz="2400" dirty="0"/>
                    </a:p>
                  </a:txBody>
                  <a:tcPr/>
                </a:tc>
                <a:tc>
                  <a:txBody>
                    <a:bodyPr/>
                    <a:lstStyle/>
                    <a:p>
                      <a:pPr algn="ctr"/>
                      <a:r>
                        <a:rPr lang="en-IN" sz="2400" dirty="0"/>
                        <a:t>230</a:t>
                      </a:r>
                    </a:p>
                  </a:txBody>
                  <a:tcPr/>
                </a:tc>
                <a:tc>
                  <a:txBody>
                    <a:bodyPr/>
                    <a:lstStyle/>
                    <a:p>
                      <a:r>
                        <a:rPr lang="en-IN" sz="2400" dirty="0"/>
                        <a:t>Using The Work Of An Expert </a:t>
                      </a:r>
                    </a:p>
                  </a:txBody>
                  <a:tcPr/>
                </a:tc>
                <a:extLst>
                  <a:ext uri="{0D108BD9-81ED-4DB2-BD59-A6C34878D82A}">
                    <a16:rowId xmlns:a16="http://schemas.microsoft.com/office/drawing/2014/main" val="1221232117"/>
                  </a:ext>
                </a:extLst>
              </a:tr>
              <a:tr h="415728">
                <a:tc>
                  <a:txBody>
                    <a:bodyPr/>
                    <a:lstStyle/>
                    <a:p>
                      <a:pPr algn="ctr"/>
                      <a:r>
                        <a:rPr lang="en-US" sz="2400" dirty="0"/>
                        <a:t>7.</a:t>
                      </a:r>
                      <a:endParaRPr lang="en-IN" sz="2400" dirty="0"/>
                    </a:p>
                  </a:txBody>
                  <a:tcPr/>
                </a:tc>
                <a:tc>
                  <a:txBody>
                    <a:bodyPr/>
                    <a:lstStyle/>
                    <a:p>
                      <a:pPr algn="ctr"/>
                      <a:r>
                        <a:rPr lang="en-IN" sz="2400" kern="1200" dirty="0">
                          <a:effectLst/>
                        </a:rPr>
                        <a:t>210 </a:t>
                      </a:r>
                      <a:endParaRPr lang="en-IN" sz="2400" dirty="0"/>
                    </a:p>
                  </a:txBody>
                  <a:tcPr/>
                </a:tc>
                <a:tc>
                  <a:txBody>
                    <a:bodyPr/>
                    <a:lstStyle/>
                    <a:p>
                      <a:r>
                        <a:rPr lang="en-IN" sz="2400" kern="1200" dirty="0">
                          <a:effectLst/>
                        </a:rPr>
                        <a:t>Engagement Objectives</a:t>
                      </a:r>
                      <a:endParaRPr lang="en-IN" sz="2400" dirty="0"/>
                    </a:p>
                  </a:txBody>
                  <a:tcPr/>
                </a:tc>
                <a:extLst>
                  <a:ext uri="{0D108BD9-81ED-4DB2-BD59-A6C34878D82A}">
                    <a16:rowId xmlns:a16="http://schemas.microsoft.com/office/drawing/2014/main" val="2858605222"/>
                  </a:ext>
                </a:extLst>
              </a:tr>
              <a:tr h="415728">
                <a:tc>
                  <a:txBody>
                    <a:bodyPr/>
                    <a:lstStyle/>
                    <a:p>
                      <a:pPr algn="ctr"/>
                      <a:r>
                        <a:rPr lang="en-US" sz="2400" kern="1200" dirty="0">
                          <a:effectLst/>
                        </a:rPr>
                        <a:t>8.</a:t>
                      </a:r>
                      <a:endParaRPr lang="en-IN" sz="2400" b="0" i="0" kern="1200" dirty="0">
                        <a:solidFill>
                          <a:schemeClr val="dk1"/>
                        </a:solidFill>
                        <a:effectLst/>
                        <a:latin typeface="+mn-lt"/>
                        <a:ea typeface="+mn-ea"/>
                        <a:cs typeface="+mn-cs"/>
                      </a:endParaRPr>
                    </a:p>
                  </a:txBody>
                  <a:tcPr/>
                </a:tc>
                <a:tc>
                  <a:txBody>
                    <a:bodyPr/>
                    <a:lstStyle/>
                    <a:p>
                      <a:pPr algn="ctr"/>
                      <a:r>
                        <a:rPr lang="en-IN" sz="2400" kern="1200" dirty="0">
                          <a:effectLst/>
                        </a:rPr>
                        <a:t>240 </a:t>
                      </a:r>
                      <a:endParaRPr lang="en-IN" sz="2400" kern="1200" dirty="0">
                        <a:solidFill>
                          <a:schemeClr val="tx1"/>
                        </a:solidFill>
                        <a:effectLst/>
                        <a:latin typeface="+mn-lt"/>
                        <a:ea typeface="+mn-ea"/>
                        <a:cs typeface="+mn-cs"/>
                      </a:endParaRPr>
                    </a:p>
                  </a:txBody>
                  <a:tcPr/>
                </a:tc>
                <a:tc>
                  <a:txBody>
                    <a:bodyPr/>
                    <a:lstStyle/>
                    <a:p>
                      <a:r>
                        <a:rPr lang="en-IN" sz="2400" kern="1200" dirty="0">
                          <a:effectLst/>
                        </a:rPr>
                        <a:t>Engaging With Agencies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4164556788"/>
                  </a:ext>
                </a:extLst>
              </a:tr>
              <a:tr h="415728">
                <a:tc>
                  <a:txBody>
                    <a:bodyPr/>
                    <a:lstStyle/>
                    <a:p>
                      <a:pPr algn="ctr"/>
                      <a:r>
                        <a:rPr lang="en-US" sz="2400" kern="1200" dirty="0">
                          <a:effectLst/>
                        </a:rPr>
                        <a:t>9.</a:t>
                      </a:r>
                      <a:endParaRPr lang="en-IN" sz="2400" b="0" i="0" kern="1200" dirty="0">
                        <a:solidFill>
                          <a:schemeClr val="dk1"/>
                        </a:solidFill>
                        <a:effectLst/>
                        <a:latin typeface="+mn-lt"/>
                        <a:ea typeface="+mn-ea"/>
                        <a:cs typeface="+mn-cs"/>
                      </a:endParaRPr>
                    </a:p>
                  </a:txBody>
                  <a:tcPr/>
                </a:tc>
                <a:tc>
                  <a:txBody>
                    <a:bodyPr/>
                    <a:lstStyle/>
                    <a:p>
                      <a:pPr algn="ctr"/>
                      <a:r>
                        <a:rPr lang="en-US" sz="2400" kern="1200" dirty="0">
                          <a:effectLst/>
                        </a:rPr>
                        <a:t>250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Communication with Stakeholders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168570903"/>
                  </a:ext>
                </a:extLst>
              </a:tr>
              <a:tr h="415728">
                <a:tc>
                  <a:txBody>
                    <a:bodyPr/>
                    <a:lstStyle/>
                    <a:p>
                      <a:pPr algn="ctr"/>
                      <a:r>
                        <a:rPr lang="en-US" sz="2400" kern="1200" dirty="0">
                          <a:effectLst/>
                        </a:rPr>
                        <a:t>10.</a:t>
                      </a:r>
                      <a:endParaRPr lang="en-IN" sz="2400" b="0" i="0" kern="1200" dirty="0">
                        <a:solidFill>
                          <a:schemeClr val="dk1"/>
                        </a:solidFill>
                        <a:effectLst/>
                        <a:latin typeface="+mn-lt"/>
                        <a:ea typeface="+mn-ea"/>
                        <a:cs typeface="+mn-cs"/>
                      </a:endParaRPr>
                    </a:p>
                  </a:txBody>
                  <a:tcPr/>
                </a:tc>
                <a:tc>
                  <a:txBody>
                    <a:bodyPr/>
                    <a:lstStyle/>
                    <a:p>
                      <a:pPr algn="ctr"/>
                      <a:r>
                        <a:rPr lang="en-IN" sz="2400" kern="1200" dirty="0">
                          <a:effectLst/>
                        </a:rPr>
                        <a:t>310 </a:t>
                      </a:r>
                      <a:endParaRPr lang="en-IN" sz="2400" kern="1200" dirty="0">
                        <a:solidFill>
                          <a:schemeClr val="tx1"/>
                        </a:solidFill>
                        <a:effectLst/>
                        <a:latin typeface="+mn-lt"/>
                        <a:ea typeface="+mn-ea"/>
                        <a:cs typeface="+mn-cs"/>
                      </a:endParaRPr>
                    </a:p>
                  </a:txBody>
                  <a:tcPr/>
                </a:tc>
                <a:tc>
                  <a:txBody>
                    <a:bodyPr/>
                    <a:lstStyle/>
                    <a:p>
                      <a:r>
                        <a:rPr lang="en-IN" sz="2400" kern="1200" dirty="0">
                          <a:effectLst/>
                        </a:rPr>
                        <a:t>Planning the Assignment</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1949229505"/>
                  </a:ext>
                </a:extLst>
              </a:tr>
            </a:tbl>
          </a:graphicData>
        </a:graphic>
      </p:graphicFrame>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7</a:t>
            </a:fld>
            <a:endParaRPr lang="en-IN"/>
          </a:p>
        </p:txBody>
      </p:sp>
      <p:sp>
        <p:nvSpPr>
          <p:cNvPr id="8" name="Pentagon 7"/>
          <p:cNvSpPr/>
          <p:nvPr/>
        </p:nvSpPr>
        <p:spPr>
          <a:xfrm>
            <a:off x="438727" y="317792"/>
            <a:ext cx="11314546" cy="850672"/>
          </a:xfrm>
          <a:prstGeom prst="homePlate">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Forensic Accounting and Investigation Standards</a:t>
            </a:r>
            <a:endParaRPr lang="en-IN" sz="3600" b="1" dirty="0"/>
          </a:p>
        </p:txBody>
      </p:sp>
    </p:spTree>
    <p:extLst>
      <p:ext uri="{BB962C8B-B14F-4D97-AF65-F5344CB8AC3E}">
        <p14:creationId xmlns:p14="http://schemas.microsoft.com/office/powerpoint/2010/main" val="4100029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16508" y="140043"/>
            <a:ext cx="67639" cy="53922"/>
          </a:xfrm>
        </p:spPr>
        <p:txBody>
          <a:bodyPr>
            <a:normAutofit fontScale="90000"/>
          </a:bodyPr>
          <a:lstStyle/>
          <a:p>
            <a:pPr algn="ctr"/>
            <a:r>
              <a:rPr lang="en-US" dirty="0">
                <a:solidFill>
                  <a:schemeClr val="bg1"/>
                </a:solidFill>
              </a:rPr>
              <a:t>.</a:t>
            </a:r>
            <a:endParaRPr lang="en-IN" dirty="0">
              <a:solidFill>
                <a:schemeClr val="bg1"/>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58131270"/>
              </p:ext>
            </p:extLst>
          </p:nvPr>
        </p:nvGraphicFramePr>
        <p:xfrm>
          <a:off x="1505220" y="1141877"/>
          <a:ext cx="9411310" cy="5029200"/>
        </p:xfrm>
        <a:graphic>
          <a:graphicData uri="http://schemas.openxmlformats.org/drawingml/2006/table">
            <a:tbl>
              <a:tblPr firstRow="1" bandRow="1">
                <a:effectLst>
                  <a:reflection blurRad="6350" stA="52000" endA="300" endPos="35000" dir="5400000" sy="-100000" algn="bl" rotWithShape="0"/>
                </a:effectLst>
                <a:tableStyleId>{7DF18680-E054-41AD-8BC1-D1AEF772440D}</a:tableStyleId>
              </a:tblPr>
              <a:tblGrid>
                <a:gridCol w="1139506">
                  <a:extLst>
                    <a:ext uri="{9D8B030D-6E8A-4147-A177-3AD203B41FA5}">
                      <a16:colId xmlns:a16="http://schemas.microsoft.com/office/drawing/2014/main" val="1918605204"/>
                    </a:ext>
                  </a:extLst>
                </a:gridCol>
                <a:gridCol w="1899139">
                  <a:extLst>
                    <a:ext uri="{9D8B030D-6E8A-4147-A177-3AD203B41FA5}">
                      <a16:colId xmlns:a16="http://schemas.microsoft.com/office/drawing/2014/main" val="3473416736"/>
                    </a:ext>
                  </a:extLst>
                </a:gridCol>
                <a:gridCol w="6372665">
                  <a:extLst>
                    <a:ext uri="{9D8B030D-6E8A-4147-A177-3AD203B41FA5}">
                      <a16:colId xmlns:a16="http://schemas.microsoft.com/office/drawing/2014/main" val="3818949059"/>
                    </a:ext>
                  </a:extLst>
                </a:gridCol>
              </a:tblGrid>
              <a:tr h="415728">
                <a:tc>
                  <a:txBody>
                    <a:bodyPr/>
                    <a:lstStyle/>
                    <a:p>
                      <a:r>
                        <a:rPr lang="en-US" sz="2400" dirty="0"/>
                        <a:t>Sr. No.</a:t>
                      </a:r>
                      <a:endParaRPr lang="en-IN" sz="2400" dirty="0"/>
                    </a:p>
                  </a:txBody>
                  <a:tcPr/>
                </a:tc>
                <a:tc>
                  <a:txBody>
                    <a:bodyPr/>
                    <a:lstStyle/>
                    <a:p>
                      <a:r>
                        <a:rPr lang="en-US" sz="2400" dirty="0"/>
                        <a:t>Standard No.</a:t>
                      </a:r>
                      <a:endParaRPr lang="en-IN" sz="2400" dirty="0"/>
                    </a:p>
                  </a:txBody>
                  <a:tcPr/>
                </a:tc>
                <a:tc>
                  <a:txBody>
                    <a:bodyPr/>
                    <a:lstStyle/>
                    <a:p>
                      <a:r>
                        <a:rPr lang="en-US" sz="2400" dirty="0"/>
                        <a:t>Particulars</a:t>
                      </a:r>
                      <a:endParaRPr lang="en-IN" sz="2400" dirty="0"/>
                    </a:p>
                  </a:txBody>
                  <a:tcPr/>
                </a:tc>
                <a:extLst>
                  <a:ext uri="{0D108BD9-81ED-4DB2-BD59-A6C34878D82A}">
                    <a16:rowId xmlns:a16="http://schemas.microsoft.com/office/drawing/2014/main" val="1785989398"/>
                  </a:ext>
                </a:extLst>
              </a:tr>
              <a:tr h="415728">
                <a:tc>
                  <a:txBody>
                    <a:bodyPr/>
                    <a:lstStyle/>
                    <a:p>
                      <a:pPr algn="ctr"/>
                      <a:r>
                        <a:rPr lang="en-US" sz="2400" dirty="0"/>
                        <a:t>11.</a:t>
                      </a:r>
                      <a:endParaRPr lang="en-IN" sz="2400" dirty="0"/>
                    </a:p>
                  </a:txBody>
                  <a:tcPr/>
                </a:tc>
                <a:tc>
                  <a:txBody>
                    <a:bodyPr/>
                    <a:lstStyle/>
                    <a:p>
                      <a:pPr algn="ctr"/>
                      <a:r>
                        <a:rPr lang="en-IN" sz="2400" kern="1200" dirty="0">
                          <a:effectLst/>
                        </a:rPr>
                        <a:t>320 </a:t>
                      </a:r>
                      <a:endParaRPr lang="en-IN" sz="2400" kern="1200" dirty="0">
                        <a:solidFill>
                          <a:schemeClr val="tx1"/>
                        </a:solidFill>
                        <a:effectLst/>
                        <a:latin typeface="+mn-lt"/>
                        <a:ea typeface="+mn-ea"/>
                        <a:cs typeface="+mn-cs"/>
                      </a:endParaRPr>
                    </a:p>
                  </a:txBody>
                  <a:tcPr/>
                </a:tc>
                <a:tc>
                  <a:txBody>
                    <a:bodyPr/>
                    <a:lstStyle/>
                    <a:p>
                      <a:r>
                        <a:rPr lang="en-IN" sz="2400" kern="1200" dirty="0">
                          <a:effectLst/>
                        </a:rPr>
                        <a:t>Evidence and Documentation</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3069170478"/>
                  </a:ext>
                </a:extLst>
              </a:tr>
              <a:tr h="415728">
                <a:tc>
                  <a:txBody>
                    <a:bodyPr/>
                    <a:lstStyle/>
                    <a:p>
                      <a:pPr algn="ctr"/>
                      <a:r>
                        <a:rPr lang="en-US" sz="2400" dirty="0"/>
                        <a:t>12.</a:t>
                      </a:r>
                      <a:endParaRPr lang="en-IN" sz="2400" dirty="0"/>
                    </a:p>
                  </a:txBody>
                  <a:tcPr/>
                </a:tc>
                <a:tc>
                  <a:txBody>
                    <a:bodyPr/>
                    <a:lstStyle/>
                    <a:p>
                      <a:pPr algn="ctr"/>
                      <a:r>
                        <a:rPr lang="en-US" sz="2400" kern="1200" dirty="0">
                          <a:effectLst/>
                        </a:rPr>
                        <a:t>330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Conducting Work Procedures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969110909"/>
                  </a:ext>
                </a:extLst>
              </a:tr>
              <a:tr h="415728">
                <a:tc>
                  <a:txBody>
                    <a:bodyPr/>
                    <a:lstStyle/>
                    <a:p>
                      <a:pPr algn="ctr"/>
                      <a:r>
                        <a:rPr lang="en-US" sz="2400" dirty="0"/>
                        <a:t>13.</a:t>
                      </a:r>
                      <a:endParaRPr lang="en-IN" sz="2400" dirty="0"/>
                    </a:p>
                  </a:txBody>
                  <a:tcPr/>
                </a:tc>
                <a:tc>
                  <a:txBody>
                    <a:bodyPr/>
                    <a:lstStyle/>
                    <a:p>
                      <a:pPr algn="ctr"/>
                      <a:r>
                        <a:rPr lang="en-US" sz="2400" kern="1200" dirty="0">
                          <a:effectLst/>
                        </a:rPr>
                        <a:t>340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Conducting Interviews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640437263"/>
                  </a:ext>
                </a:extLst>
              </a:tr>
              <a:tr h="415728">
                <a:tc>
                  <a:txBody>
                    <a:bodyPr/>
                    <a:lstStyle/>
                    <a:p>
                      <a:pPr algn="ctr"/>
                      <a:r>
                        <a:rPr lang="en-US" sz="2400" dirty="0"/>
                        <a:t>14.</a:t>
                      </a:r>
                      <a:endParaRPr lang="en-IN" sz="2400" dirty="0"/>
                    </a:p>
                  </a:txBody>
                  <a:tcPr/>
                </a:tc>
                <a:tc>
                  <a:txBody>
                    <a:bodyPr/>
                    <a:lstStyle/>
                    <a:p>
                      <a:pPr algn="ctr"/>
                      <a:r>
                        <a:rPr lang="en-US" sz="2400" kern="1200" dirty="0">
                          <a:effectLst/>
                        </a:rPr>
                        <a:t>350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Review and Supervision</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3695235565"/>
                  </a:ext>
                </a:extLst>
              </a:tr>
              <a:tr h="415728">
                <a:tc>
                  <a:txBody>
                    <a:bodyPr/>
                    <a:lstStyle/>
                    <a:p>
                      <a:pPr algn="ctr"/>
                      <a:r>
                        <a:rPr lang="en-US" sz="2400" dirty="0"/>
                        <a:t>15.</a:t>
                      </a:r>
                      <a:endParaRPr lang="en-IN" sz="2400" dirty="0"/>
                    </a:p>
                  </a:txBody>
                  <a:tcPr/>
                </a:tc>
                <a:tc>
                  <a:txBody>
                    <a:bodyPr/>
                    <a:lstStyle/>
                    <a:p>
                      <a:pPr algn="ctr"/>
                      <a:r>
                        <a:rPr lang="en-IN" sz="2400" kern="1200" dirty="0">
                          <a:effectLst/>
                        </a:rPr>
                        <a:t>360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Reporting Results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1752646283"/>
                  </a:ext>
                </a:extLst>
              </a:tr>
              <a:tr h="415728">
                <a:tc>
                  <a:txBody>
                    <a:bodyPr/>
                    <a:lstStyle/>
                    <a:p>
                      <a:pPr algn="ctr"/>
                      <a:r>
                        <a:rPr lang="en-US" sz="2400" dirty="0"/>
                        <a:t>16.</a:t>
                      </a:r>
                      <a:endParaRPr lang="en-IN" sz="2400" dirty="0"/>
                    </a:p>
                  </a:txBody>
                  <a:tcPr/>
                </a:tc>
                <a:tc>
                  <a:txBody>
                    <a:bodyPr/>
                    <a:lstStyle/>
                    <a:p>
                      <a:pPr algn="ctr"/>
                      <a:r>
                        <a:rPr lang="en-US" sz="2400" kern="1200" dirty="0">
                          <a:effectLst/>
                        </a:rPr>
                        <a:t>370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Testifying Before a Competent Authority</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3940618900"/>
                  </a:ext>
                </a:extLst>
              </a:tr>
              <a:tr h="415728">
                <a:tc>
                  <a:txBody>
                    <a:bodyPr/>
                    <a:lstStyle/>
                    <a:p>
                      <a:pPr algn="ctr"/>
                      <a:r>
                        <a:rPr lang="en-US" sz="2400" dirty="0"/>
                        <a:t>17.</a:t>
                      </a:r>
                      <a:endParaRPr lang="en-IN" sz="2400" dirty="0"/>
                    </a:p>
                  </a:txBody>
                  <a:tcPr/>
                </a:tc>
                <a:tc>
                  <a:txBody>
                    <a:bodyPr/>
                    <a:lstStyle/>
                    <a:p>
                      <a:pPr algn="ctr"/>
                      <a:r>
                        <a:rPr lang="en-IN" sz="2400" kern="1200" dirty="0">
                          <a:effectLst/>
                        </a:rPr>
                        <a:t>510 </a:t>
                      </a:r>
                      <a:endParaRPr lang="en-IN" sz="2400" kern="1200" dirty="0">
                        <a:solidFill>
                          <a:schemeClr val="tx1"/>
                        </a:solidFill>
                        <a:effectLst/>
                        <a:latin typeface="+mn-lt"/>
                        <a:ea typeface="+mn-ea"/>
                        <a:cs typeface="+mn-cs"/>
                      </a:endParaRPr>
                    </a:p>
                  </a:txBody>
                  <a:tcPr/>
                </a:tc>
                <a:tc>
                  <a:txBody>
                    <a:bodyPr/>
                    <a:lstStyle/>
                    <a:p>
                      <a:r>
                        <a:rPr lang="en-IN" sz="2400" kern="1200" dirty="0">
                          <a:effectLst/>
                        </a:rPr>
                        <a:t>Applying Data Analysis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344357413"/>
                  </a:ext>
                </a:extLst>
              </a:tr>
              <a:tr h="415728">
                <a:tc>
                  <a:txBody>
                    <a:bodyPr/>
                    <a:lstStyle/>
                    <a:p>
                      <a:pPr algn="ctr"/>
                      <a:r>
                        <a:rPr lang="en-US" sz="2400" kern="1200" dirty="0">
                          <a:effectLst/>
                        </a:rPr>
                        <a:t>18.</a:t>
                      </a:r>
                      <a:endParaRPr lang="en-IN" sz="2400" b="0" i="0" kern="1200" dirty="0">
                        <a:solidFill>
                          <a:schemeClr val="dk1"/>
                        </a:solidFill>
                        <a:effectLst/>
                        <a:latin typeface="+mn-lt"/>
                        <a:ea typeface="+mn-ea"/>
                        <a:cs typeface="+mn-cs"/>
                      </a:endParaRPr>
                    </a:p>
                  </a:txBody>
                  <a:tcPr/>
                </a:tc>
                <a:tc>
                  <a:txBody>
                    <a:bodyPr/>
                    <a:lstStyle/>
                    <a:p>
                      <a:pPr algn="ctr"/>
                      <a:r>
                        <a:rPr lang="en-IN" sz="2400" kern="1200" dirty="0">
                          <a:effectLst/>
                        </a:rPr>
                        <a:t>520 </a:t>
                      </a:r>
                      <a:endParaRPr lang="en-IN" sz="2400" kern="1200" dirty="0">
                        <a:solidFill>
                          <a:schemeClr val="tx1"/>
                        </a:solidFill>
                        <a:effectLst/>
                        <a:latin typeface="+mn-lt"/>
                        <a:ea typeface="+mn-ea"/>
                        <a:cs typeface="+mn-cs"/>
                      </a:endParaRPr>
                    </a:p>
                  </a:txBody>
                  <a:tcPr/>
                </a:tc>
                <a:tc>
                  <a:txBody>
                    <a:bodyPr/>
                    <a:lstStyle/>
                    <a:p>
                      <a:r>
                        <a:rPr lang="en-IN" sz="2400" kern="1200" dirty="0">
                          <a:effectLst/>
                        </a:rPr>
                        <a:t>Evidence Discovery in Digital Domain</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4053619214"/>
                  </a:ext>
                </a:extLst>
              </a:tr>
              <a:tr h="415728">
                <a:tc>
                  <a:txBody>
                    <a:bodyPr/>
                    <a:lstStyle/>
                    <a:p>
                      <a:pPr algn="ctr"/>
                      <a:r>
                        <a:rPr lang="en-US" sz="2400" kern="1200" dirty="0">
                          <a:effectLst/>
                        </a:rPr>
                        <a:t>19.</a:t>
                      </a:r>
                      <a:endParaRPr lang="en-IN" sz="2400" b="0" i="0" kern="1200" dirty="0">
                        <a:solidFill>
                          <a:schemeClr val="dk1"/>
                        </a:solidFill>
                        <a:effectLst/>
                        <a:latin typeface="+mn-lt"/>
                        <a:ea typeface="+mn-ea"/>
                        <a:cs typeface="+mn-cs"/>
                      </a:endParaRPr>
                    </a:p>
                  </a:txBody>
                  <a:tcPr/>
                </a:tc>
                <a:tc>
                  <a:txBody>
                    <a:bodyPr/>
                    <a:lstStyle/>
                    <a:p>
                      <a:pPr algn="ctr"/>
                      <a:r>
                        <a:rPr lang="en-IN" sz="2400" kern="1200" dirty="0">
                          <a:effectLst/>
                        </a:rPr>
                        <a:t>530 </a:t>
                      </a:r>
                      <a:endParaRPr lang="en-IN" sz="2400" kern="1200" dirty="0">
                        <a:solidFill>
                          <a:schemeClr val="tx1"/>
                        </a:solidFill>
                        <a:effectLst/>
                        <a:latin typeface="+mn-lt"/>
                        <a:ea typeface="+mn-ea"/>
                        <a:cs typeface="+mn-cs"/>
                      </a:endParaRPr>
                    </a:p>
                  </a:txBody>
                  <a:tcPr/>
                </a:tc>
                <a:tc>
                  <a:txBody>
                    <a:bodyPr/>
                    <a:lstStyle/>
                    <a:p>
                      <a:r>
                        <a:rPr lang="en-IN" sz="2400" kern="1200" dirty="0">
                          <a:effectLst/>
                        </a:rPr>
                        <a:t>Loans and Borrowings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683898910"/>
                  </a:ext>
                </a:extLst>
              </a:tr>
              <a:tr h="415728">
                <a:tc>
                  <a:txBody>
                    <a:bodyPr/>
                    <a:lstStyle/>
                    <a:p>
                      <a:pPr algn="ctr"/>
                      <a:r>
                        <a:rPr lang="en-US" sz="2400" kern="1200" dirty="0">
                          <a:effectLst/>
                        </a:rPr>
                        <a:t>20.</a:t>
                      </a:r>
                      <a:endParaRPr lang="en-IN" sz="2400" b="0" i="0" kern="1200" dirty="0">
                        <a:solidFill>
                          <a:schemeClr val="dk1"/>
                        </a:solidFill>
                        <a:effectLst/>
                        <a:latin typeface="+mn-lt"/>
                        <a:ea typeface="+mn-ea"/>
                        <a:cs typeface="+mn-cs"/>
                      </a:endParaRPr>
                    </a:p>
                  </a:txBody>
                  <a:tcPr/>
                </a:tc>
                <a:tc>
                  <a:txBody>
                    <a:bodyPr/>
                    <a:lstStyle/>
                    <a:p>
                      <a:pPr algn="ctr"/>
                      <a:r>
                        <a:rPr lang="en-US" sz="2400" kern="1200" dirty="0">
                          <a:effectLst/>
                        </a:rPr>
                        <a:t>540</a:t>
                      </a:r>
                      <a:endParaRPr lang="en-IN" sz="2400" kern="1200" dirty="0">
                        <a:solidFill>
                          <a:schemeClr val="tx1"/>
                        </a:solidFill>
                        <a:effectLst/>
                        <a:latin typeface="+mn-lt"/>
                        <a:ea typeface="+mn-ea"/>
                        <a:cs typeface="+mn-cs"/>
                      </a:endParaRPr>
                    </a:p>
                  </a:txBody>
                  <a:tcPr/>
                </a:tc>
                <a:tc>
                  <a:txBody>
                    <a:bodyPr/>
                    <a:lstStyle/>
                    <a:p>
                      <a:r>
                        <a:rPr lang="en-IN" sz="2400" kern="1200" dirty="0">
                          <a:effectLst/>
                        </a:rPr>
                        <a:t>Related And Connected Parties</a:t>
                      </a:r>
                      <a:endParaRPr lang="en-IN" sz="2400" kern="1200" dirty="0">
                        <a:solidFill>
                          <a:schemeClr val="tx1"/>
                        </a:solidFill>
                        <a:effectLst/>
                        <a:latin typeface="+mn-lt"/>
                        <a:ea typeface="+mn-ea"/>
                        <a:cs typeface="+mn-cs"/>
                      </a:endParaRPr>
                    </a:p>
                  </a:txBody>
                  <a:tcPr/>
                </a:tc>
                <a:extLst>
                  <a:ext uri="{0D108BD9-81ED-4DB2-BD59-A6C34878D82A}">
                    <a16:rowId xmlns:a16="http://schemas.microsoft.com/office/drawing/2014/main" val="566115185"/>
                  </a:ext>
                </a:extLst>
              </a:tr>
            </a:tbl>
          </a:graphicData>
        </a:graphic>
      </p:graphicFrame>
      <p:sp>
        <p:nvSpPr>
          <p:cNvPr id="4" name="Date Placeholder 3"/>
          <p:cNvSpPr>
            <a:spLocks noGrp="1"/>
          </p:cNvSpPr>
          <p:nvPr>
            <p:ph type="dt" sz="half" idx="10"/>
          </p:nvPr>
        </p:nvSpPr>
        <p:spPr/>
        <p:txBody>
          <a:bodyPr/>
          <a:lstStyle/>
          <a:p>
            <a:fld id="{8A8C4A16-D272-4531-A5A8-016ED191F397}" type="datetime1">
              <a:rPr lang="en-IN" smtClean="0"/>
              <a:t>05/06/21</a:t>
            </a:fld>
            <a:endParaRPr lang="en-IN"/>
          </a:p>
        </p:txBody>
      </p:sp>
      <p:sp>
        <p:nvSpPr>
          <p:cNvPr id="6" name="Slide Number Placeholder 5"/>
          <p:cNvSpPr>
            <a:spLocks noGrp="1"/>
          </p:cNvSpPr>
          <p:nvPr>
            <p:ph type="sldNum" sz="quarter" idx="12"/>
          </p:nvPr>
        </p:nvSpPr>
        <p:spPr/>
        <p:txBody>
          <a:bodyPr/>
          <a:lstStyle/>
          <a:p>
            <a:fld id="{BDD77822-B073-4A6D-BA06-65482EAD2A22}" type="slidenum">
              <a:rPr lang="en-IN" smtClean="0"/>
              <a:t>8</a:t>
            </a:fld>
            <a:endParaRPr lang="en-IN"/>
          </a:p>
        </p:txBody>
      </p:sp>
      <p:sp>
        <p:nvSpPr>
          <p:cNvPr id="8" name="Pentagon 7"/>
          <p:cNvSpPr/>
          <p:nvPr/>
        </p:nvSpPr>
        <p:spPr>
          <a:xfrm>
            <a:off x="438727" y="221673"/>
            <a:ext cx="11314546" cy="850672"/>
          </a:xfrm>
          <a:prstGeom prst="homePlate">
            <a:avLst/>
          </a:prstGeom>
          <a:ln w="38100"/>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Forensic Accounting and Investigation Standards</a:t>
            </a:r>
            <a:endParaRPr lang="en-IN" sz="3600" b="1" dirty="0"/>
          </a:p>
        </p:txBody>
      </p:sp>
    </p:spTree>
    <p:extLst>
      <p:ext uri="{BB962C8B-B14F-4D97-AF65-F5344CB8AC3E}">
        <p14:creationId xmlns:p14="http://schemas.microsoft.com/office/powerpoint/2010/main" val="1445871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12" descr="10 Early Warning Signals that it's Time to Consider Working with a B2B Data  Partner | MarTech Advisor"/>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3017" y="3524112"/>
            <a:ext cx="6165669" cy="2275796"/>
          </a:xfrm>
          <a:prstGeom prst="rect">
            <a:avLst/>
          </a:prstGeom>
          <a:effectLst>
            <a:softEdge rad="63500"/>
          </a:effectLst>
        </p:spPr>
      </p:pic>
      <p:sp>
        <p:nvSpPr>
          <p:cNvPr id="8" name="TextBox 7"/>
          <p:cNvSpPr txBox="1"/>
          <p:nvPr/>
        </p:nvSpPr>
        <p:spPr>
          <a:xfrm>
            <a:off x="838200" y="1028678"/>
            <a:ext cx="10149840" cy="1015663"/>
          </a:xfrm>
          <a:prstGeom prst="rect">
            <a:avLst/>
          </a:prstGeom>
          <a:noFill/>
        </p:spPr>
        <p:txBody>
          <a:bodyPr wrap="square" rtlCol="0">
            <a:spAutoFit/>
          </a:bodyPr>
          <a:lstStyle/>
          <a:p>
            <a:pPr algn="ctr"/>
            <a:r>
              <a:rPr lang="en-US" sz="6000" b="1" dirty="0">
                <a:solidFill>
                  <a:schemeClr val="bg1"/>
                </a:solidFill>
              </a:rPr>
              <a:t>.</a:t>
            </a:r>
            <a:endParaRPr lang="en-IN" sz="6000" b="1" dirty="0">
              <a:solidFill>
                <a:schemeClr val="bg1"/>
              </a:solidFill>
            </a:endParaRPr>
          </a:p>
        </p:txBody>
      </p:sp>
      <p:sp>
        <p:nvSpPr>
          <p:cNvPr id="9" name="Date Placeholder 8"/>
          <p:cNvSpPr>
            <a:spLocks noGrp="1"/>
          </p:cNvSpPr>
          <p:nvPr>
            <p:ph type="dt" sz="half" idx="10"/>
          </p:nvPr>
        </p:nvSpPr>
        <p:spPr/>
        <p:txBody>
          <a:bodyPr/>
          <a:lstStyle/>
          <a:p>
            <a:fld id="{E18C036F-8B21-432A-BBCE-DA91831A531D}" type="datetime1">
              <a:rPr lang="en-IN" smtClean="0"/>
              <a:t>05/06/21</a:t>
            </a:fld>
            <a:endParaRPr lang="en-IN"/>
          </a:p>
        </p:txBody>
      </p:sp>
      <p:sp>
        <p:nvSpPr>
          <p:cNvPr id="11" name="Slide Number Placeholder 10"/>
          <p:cNvSpPr>
            <a:spLocks noGrp="1"/>
          </p:cNvSpPr>
          <p:nvPr>
            <p:ph type="sldNum" sz="quarter" idx="12"/>
          </p:nvPr>
        </p:nvSpPr>
        <p:spPr/>
        <p:txBody>
          <a:bodyPr/>
          <a:lstStyle/>
          <a:p>
            <a:fld id="{BDD77822-B073-4A6D-BA06-65482EAD2A22}" type="slidenum">
              <a:rPr lang="en-IN" smtClean="0"/>
              <a:t>9</a:t>
            </a:fld>
            <a:endParaRPr lang="en-IN"/>
          </a:p>
        </p:txBody>
      </p:sp>
      <p:sp>
        <p:nvSpPr>
          <p:cNvPr id="2" name="Rectangle 1"/>
          <p:cNvSpPr/>
          <p:nvPr/>
        </p:nvSpPr>
        <p:spPr>
          <a:xfrm>
            <a:off x="1383145" y="1219642"/>
            <a:ext cx="8820727" cy="1671339"/>
          </a:xfrm>
          <a:prstGeom prst="rect">
            <a:avLst/>
          </a:prstGeom>
          <a:ln w="28575">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IN" sz="4800" b="1" dirty="0"/>
              <a:t>MONITORING BY BANKS -</a:t>
            </a:r>
          </a:p>
          <a:p>
            <a:pPr algn="ctr"/>
            <a:r>
              <a:rPr lang="en-IN" sz="4800" b="1" dirty="0"/>
              <a:t>EARLY WARNING SIGNALS</a:t>
            </a:r>
          </a:p>
        </p:txBody>
      </p:sp>
    </p:spTree>
    <p:extLst>
      <p:ext uri="{BB962C8B-B14F-4D97-AF65-F5344CB8AC3E}">
        <p14:creationId xmlns:p14="http://schemas.microsoft.com/office/powerpoint/2010/main" val="28078319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1518</TotalTime>
  <Words>2046</Words>
  <Application>Microsoft Macintosh PowerPoint</Application>
  <PresentationFormat>Widescreen</PresentationFormat>
  <Paragraphs>332</Paragraphs>
  <Slides>33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Book Antiqua</vt:lpstr>
      <vt:lpstr>Calibri</vt:lpstr>
      <vt:lpstr>Calibri Light</vt:lpstr>
      <vt:lpstr>Exo 2</vt:lpstr>
      <vt:lpstr>Trebuchet MS</vt:lpstr>
      <vt:lpstr>Wingdings</vt:lpstr>
      <vt:lpstr>Office Theme</vt:lpstr>
      <vt:lpstr>FRAUD &amp; INVESTIGATION  VIS-A-VIS  CO-OPERATIVE BANK</vt:lpstr>
      <vt:lpstr>.</vt:lpstr>
      <vt:lpstr>PowerPoint Presentation</vt:lpstr>
      <vt:lpstr>PowerPoint Presentation</vt:lpstr>
      <vt:lpstr>.</vt:lpstr>
      <vt:lpstr>.</vt:lpstr>
      <vt:lpstr>.</vt:lpstr>
      <vt:lpstr>.</vt:lpstr>
      <vt:lpstr>PowerPoint Presentation</vt:lpstr>
      <vt:lpstr>.</vt:lpstr>
      <vt:lpstr>.</vt:lpstr>
      <vt:lpstr>.</vt:lpstr>
      <vt:lpstr>.</vt:lpstr>
      <vt:lpstr>.</vt:lpstr>
      <vt:lpstr>PowerPoint Presentation</vt:lpstr>
      <vt:lpstr>. </vt:lpstr>
      <vt:lpstr>.</vt:lpstr>
      <vt:lpstr>REPORTING OF FRAUD TO RBI</vt:lpstr>
      <vt:lpstr>.</vt:lpstr>
      <vt:lpstr>.</vt:lpstr>
      <vt:lpstr>.</vt:lpstr>
      <vt:lpstr>.</vt:lpstr>
      <vt:lpstr>.</vt:lpstr>
      <vt:lpstr>.</vt:lpstr>
      <vt:lpstr>Digital Platforms of audit</vt:lpstr>
      <vt:lpstr>2nd June‘16</vt:lpstr>
      <vt:lpstr>Assistance during inspections</vt:lpstr>
      <vt:lpstr>.</vt:lpstr>
      <vt:lpstr>Role Of Auditor</vt:lpstr>
      <vt:lpstr>Open source of data base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RUCHITA PANSARE</dc:creator>
  <cp:lastModifiedBy>Microsoft Office User</cp:lastModifiedBy>
  <cp:revision>145</cp:revision>
  <dcterms:created xsi:type="dcterms:W3CDTF">2021-05-31T11:05:38Z</dcterms:created>
  <dcterms:modified xsi:type="dcterms:W3CDTF">2021-06-05T10:45:17Z</dcterms:modified>
</cp:coreProperties>
</file>