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56" r:id="rId2"/>
    <p:sldId id="308" r:id="rId3"/>
    <p:sldId id="328" r:id="rId4"/>
    <p:sldId id="329" r:id="rId5"/>
    <p:sldId id="330" r:id="rId6"/>
    <p:sldId id="331" r:id="rId7"/>
    <p:sldId id="364" r:id="rId8"/>
    <p:sldId id="368" r:id="rId9"/>
    <p:sldId id="367" r:id="rId10"/>
    <p:sldId id="366" r:id="rId11"/>
    <p:sldId id="365" r:id="rId12"/>
    <p:sldId id="377" r:id="rId13"/>
    <p:sldId id="376" r:id="rId14"/>
    <p:sldId id="375" r:id="rId15"/>
    <p:sldId id="374" r:id="rId16"/>
    <p:sldId id="378" r:id="rId17"/>
    <p:sldId id="370" r:id="rId18"/>
    <p:sldId id="373" r:id="rId19"/>
    <p:sldId id="381" r:id="rId20"/>
    <p:sldId id="372" r:id="rId21"/>
    <p:sldId id="371" r:id="rId22"/>
    <p:sldId id="369" r:id="rId23"/>
    <p:sldId id="379" r:id="rId24"/>
    <p:sldId id="380" r:id="rId25"/>
    <p:sldId id="337" r:id="rId26"/>
    <p:sldId id="339" r:id="rId27"/>
    <p:sldId id="341" r:id="rId28"/>
    <p:sldId id="346" r:id="rId29"/>
    <p:sldId id="288" r:id="rId30"/>
  </p:sldIdLst>
  <p:sldSz cx="9144000" cy="6858000" type="screen4x3"/>
  <p:notesSz cx="6889750" cy="96075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varScale="1">
        <p:scale>
          <a:sx n="62" d="100"/>
          <a:sy n="62" d="100"/>
        </p:scale>
        <p:origin x="1400" y="56"/>
      </p:cViewPr>
      <p:guideLst>
        <p:guide orient="horz" pos="2160"/>
        <p:guide pos="2880"/>
      </p:guideLst>
    </p:cSldViewPr>
  </p:slideViewPr>
  <p:outlineViewPr>
    <p:cViewPr>
      <p:scale>
        <a:sx n="33" d="100"/>
        <a:sy n="33" d="100"/>
      </p:scale>
      <p:origin x="0" y="1131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480378"/>
          </a:xfrm>
          <a:prstGeom prst="rect">
            <a:avLst/>
          </a:prstGeom>
        </p:spPr>
        <p:txBody>
          <a:bodyPr vert="horz" lIns="94265" tIns="47133" rIns="94265" bIns="47133" rtlCol="0"/>
          <a:lstStyle>
            <a:lvl1pPr algn="l">
              <a:defRPr sz="1200"/>
            </a:lvl1pPr>
          </a:lstStyle>
          <a:p>
            <a:endParaRPr lang="en-IN" dirty="0"/>
          </a:p>
        </p:txBody>
      </p:sp>
      <p:sp>
        <p:nvSpPr>
          <p:cNvPr id="3" name="Date Placeholder 2"/>
          <p:cNvSpPr>
            <a:spLocks noGrp="1"/>
          </p:cNvSpPr>
          <p:nvPr>
            <p:ph type="dt" idx="1"/>
          </p:nvPr>
        </p:nvSpPr>
        <p:spPr>
          <a:xfrm>
            <a:off x="3902597" y="0"/>
            <a:ext cx="2985558" cy="480378"/>
          </a:xfrm>
          <a:prstGeom prst="rect">
            <a:avLst/>
          </a:prstGeom>
        </p:spPr>
        <p:txBody>
          <a:bodyPr vert="horz" lIns="94265" tIns="47133" rIns="94265" bIns="47133" rtlCol="0"/>
          <a:lstStyle>
            <a:lvl1pPr algn="r">
              <a:defRPr sz="1200"/>
            </a:lvl1pPr>
          </a:lstStyle>
          <a:p>
            <a:fld id="{FA5A2AD3-D0CA-4C64-8B8B-20A8420A390E}" type="datetimeFigureOut">
              <a:rPr lang="en-IN" smtClean="0"/>
              <a:pPr/>
              <a:t>04-06-2021</a:t>
            </a:fld>
            <a:endParaRPr lang="en-IN" dirty="0"/>
          </a:p>
        </p:txBody>
      </p:sp>
      <p:sp>
        <p:nvSpPr>
          <p:cNvPr id="4" name="Slide Image Placeholder 3"/>
          <p:cNvSpPr>
            <a:spLocks noGrp="1" noRot="1" noChangeAspect="1"/>
          </p:cNvSpPr>
          <p:nvPr>
            <p:ph type="sldImg" idx="2"/>
          </p:nvPr>
        </p:nvSpPr>
        <p:spPr>
          <a:xfrm>
            <a:off x="1044575" y="720725"/>
            <a:ext cx="4800600" cy="3602038"/>
          </a:xfrm>
          <a:prstGeom prst="rect">
            <a:avLst/>
          </a:prstGeom>
          <a:noFill/>
          <a:ln w="12700">
            <a:solidFill>
              <a:prstClr val="black"/>
            </a:solidFill>
          </a:ln>
        </p:spPr>
        <p:txBody>
          <a:bodyPr vert="horz" lIns="94265" tIns="47133" rIns="94265" bIns="47133" rtlCol="0" anchor="ctr"/>
          <a:lstStyle/>
          <a:p>
            <a:endParaRPr lang="en-IN" dirty="0"/>
          </a:p>
        </p:txBody>
      </p:sp>
      <p:sp>
        <p:nvSpPr>
          <p:cNvPr id="5" name="Notes Placeholder 4"/>
          <p:cNvSpPr>
            <a:spLocks noGrp="1"/>
          </p:cNvSpPr>
          <p:nvPr>
            <p:ph type="body" sz="quarter" idx="3"/>
          </p:nvPr>
        </p:nvSpPr>
        <p:spPr>
          <a:xfrm>
            <a:off x="688975" y="4563586"/>
            <a:ext cx="5511800" cy="4323398"/>
          </a:xfrm>
          <a:prstGeom prst="rect">
            <a:avLst/>
          </a:prstGeom>
        </p:spPr>
        <p:txBody>
          <a:bodyPr vert="horz" lIns="94265" tIns="47133" rIns="94265" bIns="47133"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9125505"/>
            <a:ext cx="2985558" cy="480378"/>
          </a:xfrm>
          <a:prstGeom prst="rect">
            <a:avLst/>
          </a:prstGeom>
        </p:spPr>
        <p:txBody>
          <a:bodyPr vert="horz" lIns="94265" tIns="47133" rIns="94265" bIns="47133" rtlCol="0" anchor="b"/>
          <a:lstStyle>
            <a:lvl1pPr algn="l">
              <a:defRPr sz="1200"/>
            </a:lvl1pPr>
          </a:lstStyle>
          <a:p>
            <a:endParaRPr lang="en-IN" dirty="0"/>
          </a:p>
        </p:txBody>
      </p:sp>
      <p:sp>
        <p:nvSpPr>
          <p:cNvPr id="7" name="Slide Number Placeholder 6"/>
          <p:cNvSpPr>
            <a:spLocks noGrp="1"/>
          </p:cNvSpPr>
          <p:nvPr>
            <p:ph type="sldNum" sz="quarter" idx="5"/>
          </p:nvPr>
        </p:nvSpPr>
        <p:spPr>
          <a:xfrm>
            <a:off x="3902597" y="9125505"/>
            <a:ext cx="2985558" cy="480378"/>
          </a:xfrm>
          <a:prstGeom prst="rect">
            <a:avLst/>
          </a:prstGeom>
        </p:spPr>
        <p:txBody>
          <a:bodyPr vert="horz" lIns="94265" tIns="47133" rIns="94265" bIns="47133" rtlCol="0" anchor="b"/>
          <a:lstStyle>
            <a:lvl1pPr algn="r">
              <a:defRPr sz="1200"/>
            </a:lvl1pPr>
          </a:lstStyle>
          <a:p>
            <a:fld id="{7D19CCED-9E62-487E-AF23-B9660B50FE86}" type="slidenum">
              <a:rPr lang="en-IN" smtClean="0"/>
              <a:pPr/>
              <a:t>‹#›</a:t>
            </a:fld>
            <a:endParaRPr lang="en-IN" dirty="0"/>
          </a:p>
        </p:txBody>
      </p:sp>
    </p:spTree>
    <p:extLst>
      <p:ext uri="{BB962C8B-B14F-4D97-AF65-F5344CB8AC3E}">
        <p14:creationId xmlns:p14="http://schemas.microsoft.com/office/powerpoint/2010/main" val="19821678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a:t>Click to edit Master title style</a:t>
            </a:r>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bwMode="auto">
          <a:xfrm rot="5400000">
            <a:off x="7764621" y="1174097"/>
            <a:ext cx="2286000" cy="381000"/>
          </a:xfrm>
        </p:spPr>
        <p:txBody>
          <a:bodyPr/>
          <a:lstStyle/>
          <a:p>
            <a:fld id="{A9E26DC3-A6B4-4022-82B8-2A3CA686F727}" type="datetimeFigureOut">
              <a:rPr lang="en-IN" smtClean="0"/>
              <a:pPr/>
              <a:t>04-06-2021</a:t>
            </a:fld>
            <a:endParaRPr lang="en-IN"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IN" dirty="0"/>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1B41737D-25F8-4CD7-87BB-A789C2D33CC5}" type="slidenum">
              <a:rPr lang="en-IN" smtClean="0"/>
              <a:pPr/>
              <a:t>‹#›</a:t>
            </a:fld>
            <a:endParaRPr lang="en-IN"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9E26DC3-A6B4-4022-82B8-2A3CA686F727}" type="datetimeFigureOut">
              <a:rPr lang="en-IN" smtClean="0"/>
              <a:pPr/>
              <a:t>04-06-2021</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1B41737D-25F8-4CD7-87BB-A789C2D33CC5}" type="slidenum">
              <a:rPr lang="en-IN" smtClean="0"/>
              <a:pPr/>
              <a:t>‹#›</a:t>
            </a:fld>
            <a:endParaRPr lang="en-I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9E26DC3-A6B4-4022-82B8-2A3CA686F727}" type="datetimeFigureOut">
              <a:rPr lang="en-IN" smtClean="0"/>
              <a:pPr/>
              <a:t>04-06-2021</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1B41737D-25F8-4CD7-87BB-A789C2D33CC5}" type="slidenum">
              <a:rPr lang="en-IN" smtClean="0"/>
              <a:pPr/>
              <a:t>‹#›</a:t>
            </a:fld>
            <a:endParaRPr lang="en-I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4"/>
          </p:nvPr>
        </p:nvSpPr>
        <p:spPr/>
        <p:txBody>
          <a:bodyPr rtlCol="0"/>
          <a:lstStyle/>
          <a:p>
            <a:fld id="{A9E26DC3-A6B4-4022-82B8-2A3CA686F727}" type="datetimeFigureOut">
              <a:rPr lang="en-IN" smtClean="0"/>
              <a:pPr/>
              <a:t>04-06-2021</a:t>
            </a:fld>
            <a:endParaRPr lang="en-IN" dirty="0"/>
          </a:p>
        </p:txBody>
      </p:sp>
      <p:sp>
        <p:nvSpPr>
          <p:cNvPr id="9" name="Slide Number Placeholder 8"/>
          <p:cNvSpPr>
            <a:spLocks noGrp="1"/>
          </p:cNvSpPr>
          <p:nvPr>
            <p:ph type="sldNum" sz="quarter" idx="15"/>
          </p:nvPr>
        </p:nvSpPr>
        <p:spPr/>
        <p:txBody>
          <a:bodyPr rtlCol="0"/>
          <a:lstStyle/>
          <a:p>
            <a:fld id="{1B41737D-25F8-4CD7-87BB-A789C2D33CC5}" type="slidenum">
              <a:rPr lang="en-IN" smtClean="0"/>
              <a:pPr/>
              <a:t>‹#›</a:t>
            </a:fld>
            <a:endParaRPr lang="en-IN" dirty="0"/>
          </a:p>
        </p:txBody>
      </p:sp>
      <p:sp>
        <p:nvSpPr>
          <p:cNvPr id="10" name="Footer Placeholder 9"/>
          <p:cNvSpPr>
            <a:spLocks noGrp="1"/>
          </p:cNvSpPr>
          <p:nvPr>
            <p:ph type="ftr" sz="quarter" idx="16"/>
          </p:nvPr>
        </p:nvSpPr>
        <p:spPr/>
        <p:txBody>
          <a:bodyPr rtlCol="0"/>
          <a:lstStyle/>
          <a:p>
            <a:endParaRPr lang="en-I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a:t>Click to edit Master title style</a:t>
            </a:r>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A9E26DC3-A6B4-4022-82B8-2A3CA686F727}" type="datetimeFigureOut">
              <a:rPr lang="en-IN" smtClean="0"/>
              <a:pPr/>
              <a:t>04-06-2021</a:t>
            </a:fld>
            <a:endParaRPr lang="en-IN" dirty="0"/>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IN" dirty="0"/>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Slide Number Placeholder 5"/>
          <p:cNvSpPr>
            <a:spLocks noGrp="1"/>
          </p:cNvSpPr>
          <p:nvPr>
            <p:ph type="sldNum" sz="quarter" idx="12"/>
          </p:nvPr>
        </p:nvSpPr>
        <p:spPr bwMode="auto">
          <a:xfrm>
            <a:off x="1340616" y="4928702"/>
            <a:ext cx="609600" cy="517524"/>
          </a:xfrm>
        </p:spPr>
        <p:txBody>
          <a:bodyPr/>
          <a:lstStyle/>
          <a:p>
            <a:fld id="{1B41737D-25F8-4CD7-87BB-A789C2D33CC5}" type="slidenum">
              <a:rPr lang="en-IN" smtClean="0"/>
              <a:pPr/>
              <a:t>‹#›</a:t>
            </a:fld>
            <a:endParaRPr lang="en-IN"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A9E26DC3-A6B4-4022-82B8-2A3CA686F727}" type="datetimeFigureOut">
              <a:rPr lang="en-IN" smtClean="0"/>
              <a:pPr/>
              <a:t>04-06-2021</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1B41737D-25F8-4CD7-87BB-A789C2D33CC5}" type="slidenum">
              <a:rPr lang="en-IN" smtClean="0"/>
              <a:pPr/>
              <a:t>‹#›</a:t>
            </a:fld>
            <a:endParaRPr lang="en-IN" dirty="0"/>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a:t>Click to edit Master title style</a:t>
            </a:r>
          </a:p>
        </p:txBody>
      </p:sp>
      <p:sp>
        <p:nvSpPr>
          <p:cNvPr id="7" name="Date Placeholder 6"/>
          <p:cNvSpPr>
            <a:spLocks noGrp="1"/>
          </p:cNvSpPr>
          <p:nvPr>
            <p:ph type="dt" sz="half" idx="10"/>
          </p:nvPr>
        </p:nvSpPr>
        <p:spPr/>
        <p:txBody>
          <a:bodyPr/>
          <a:lstStyle/>
          <a:p>
            <a:fld id="{A9E26DC3-A6B4-4022-82B8-2A3CA686F727}" type="datetimeFigureOut">
              <a:rPr lang="en-IN" smtClean="0"/>
              <a:pPr/>
              <a:t>04-06-2021</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1B41737D-25F8-4CD7-87BB-A789C2D33CC5}" type="slidenum">
              <a:rPr lang="en-IN" smtClean="0"/>
              <a:pPr/>
              <a:t>‹#›</a:t>
            </a:fld>
            <a:endParaRPr lang="en-IN" dirty="0"/>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6" name="Date Placeholder 5"/>
          <p:cNvSpPr>
            <a:spLocks noGrp="1"/>
          </p:cNvSpPr>
          <p:nvPr>
            <p:ph type="dt" sz="half" idx="10"/>
          </p:nvPr>
        </p:nvSpPr>
        <p:spPr/>
        <p:txBody>
          <a:bodyPr rtlCol="0"/>
          <a:lstStyle/>
          <a:p>
            <a:fld id="{A9E26DC3-A6B4-4022-82B8-2A3CA686F727}" type="datetimeFigureOut">
              <a:rPr lang="en-IN" smtClean="0"/>
              <a:pPr/>
              <a:t>04-06-2021</a:t>
            </a:fld>
            <a:endParaRPr lang="en-IN" dirty="0"/>
          </a:p>
        </p:txBody>
      </p:sp>
      <p:sp>
        <p:nvSpPr>
          <p:cNvPr id="7" name="Slide Number Placeholder 6"/>
          <p:cNvSpPr>
            <a:spLocks noGrp="1"/>
          </p:cNvSpPr>
          <p:nvPr>
            <p:ph type="sldNum" sz="quarter" idx="11"/>
          </p:nvPr>
        </p:nvSpPr>
        <p:spPr/>
        <p:txBody>
          <a:bodyPr rtlCol="0"/>
          <a:lstStyle/>
          <a:p>
            <a:fld id="{1B41737D-25F8-4CD7-87BB-A789C2D33CC5}" type="slidenum">
              <a:rPr lang="en-IN" smtClean="0"/>
              <a:pPr/>
              <a:t>‹#›</a:t>
            </a:fld>
            <a:endParaRPr lang="en-IN" dirty="0"/>
          </a:p>
        </p:txBody>
      </p:sp>
      <p:sp>
        <p:nvSpPr>
          <p:cNvPr id="8" name="Footer Placeholder 7"/>
          <p:cNvSpPr>
            <a:spLocks noGrp="1"/>
          </p:cNvSpPr>
          <p:nvPr>
            <p:ph type="ftr" sz="quarter" idx="12"/>
          </p:nvPr>
        </p:nvSpPr>
        <p:spPr/>
        <p:txBody>
          <a:bodyPr rtlCol="0"/>
          <a:lstStyle/>
          <a:p>
            <a:endParaRPr lang="en-I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E26DC3-A6B4-4022-82B8-2A3CA686F727}" type="datetimeFigureOut">
              <a:rPr lang="en-IN" smtClean="0"/>
              <a:pPr/>
              <a:t>04-06-2021</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1B41737D-25F8-4CD7-87BB-A789C2D33CC5}" type="slidenum">
              <a:rPr lang="en-IN" smtClean="0"/>
              <a:pPr/>
              <a:t>‹#›</a:t>
            </a:fld>
            <a:endParaRPr lang="en-I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a:t>Click to edit Master title style</a:t>
            </a:r>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4"/>
          </p:nvPr>
        </p:nvSpPr>
        <p:spPr/>
        <p:txBody>
          <a:bodyPr rtlCol="0"/>
          <a:lstStyle/>
          <a:p>
            <a:fld id="{A9E26DC3-A6B4-4022-82B8-2A3CA686F727}" type="datetimeFigureOut">
              <a:rPr lang="en-IN" smtClean="0"/>
              <a:pPr/>
              <a:t>04-06-2021</a:t>
            </a:fld>
            <a:endParaRPr lang="en-IN" dirty="0"/>
          </a:p>
        </p:txBody>
      </p:sp>
      <p:sp>
        <p:nvSpPr>
          <p:cNvPr id="22" name="Slide Number Placeholder 21"/>
          <p:cNvSpPr>
            <a:spLocks noGrp="1"/>
          </p:cNvSpPr>
          <p:nvPr>
            <p:ph type="sldNum" sz="quarter" idx="15"/>
          </p:nvPr>
        </p:nvSpPr>
        <p:spPr/>
        <p:txBody>
          <a:bodyPr rtlCol="0"/>
          <a:lstStyle/>
          <a:p>
            <a:fld id="{1B41737D-25F8-4CD7-87BB-A789C2D33CC5}" type="slidenum">
              <a:rPr lang="en-IN" smtClean="0"/>
              <a:pPr/>
              <a:t>‹#›</a:t>
            </a:fld>
            <a:endParaRPr lang="en-IN" dirty="0"/>
          </a:p>
        </p:txBody>
      </p:sp>
      <p:sp>
        <p:nvSpPr>
          <p:cNvPr id="23" name="Footer Placeholder 22"/>
          <p:cNvSpPr>
            <a:spLocks noGrp="1"/>
          </p:cNvSpPr>
          <p:nvPr>
            <p:ph type="ftr" sz="quarter" idx="16"/>
          </p:nvPr>
        </p:nvSpPr>
        <p:spPr/>
        <p:txBody>
          <a:bodyPr rtlCol="0"/>
          <a:lstStyle/>
          <a:p>
            <a:endParaRPr lang="en-IN"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a:t>Click to edit Master title style</a:t>
            </a:r>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dirty="0"/>
              <a:t>Click icon to add picture</a:t>
            </a:r>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A9E26DC3-A6B4-4022-82B8-2A3CA686F727}" type="datetimeFigureOut">
              <a:rPr lang="en-IN" smtClean="0"/>
              <a:pPr/>
              <a:t>04-06-2021</a:t>
            </a:fld>
            <a:endParaRPr lang="en-IN" dirty="0"/>
          </a:p>
        </p:txBody>
      </p:sp>
      <p:sp>
        <p:nvSpPr>
          <p:cNvPr id="18" name="Slide Number Placeholder 17"/>
          <p:cNvSpPr>
            <a:spLocks noGrp="1"/>
          </p:cNvSpPr>
          <p:nvPr>
            <p:ph type="sldNum" sz="quarter" idx="11"/>
          </p:nvPr>
        </p:nvSpPr>
        <p:spPr/>
        <p:txBody>
          <a:bodyPr rtlCol="0"/>
          <a:lstStyle/>
          <a:p>
            <a:fld id="{1B41737D-25F8-4CD7-87BB-A789C2D33CC5}" type="slidenum">
              <a:rPr lang="en-IN" smtClean="0"/>
              <a:pPr/>
              <a:t>‹#›</a:t>
            </a:fld>
            <a:endParaRPr lang="en-IN" dirty="0"/>
          </a:p>
        </p:txBody>
      </p:sp>
      <p:sp>
        <p:nvSpPr>
          <p:cNvPr id="21" name="Footer Placeholder 20"/>
          <p:cNvSpPr>
            <a:spLocks noGrp="1"/>
          </p:cNvSpPr>
          <p:nvPr>
            <p:ph type="ftr" sz="quarter" idx="12"/>
          </p:nvPr>
        </p:nvSpPr>
        <p:spPr/>
        <p:txBody>
          <a:bodyPr rtlCol="0"/>
          <a:lstStyle/>
          <a:p>
            <a:endParaRPr lang="en-I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A9E26DC3-A6B4-4022-82B8-2A3CA686F727}" type="datetimeFigureOut">
              <a:rPr lang="en-IN" smtClean="0"/>
              <a:pPr/>
              <a:t>04-06-2021</a:t>
            </a:fld>
            <a:endParaRPr lang="en-IN" dirty="0"/>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IN" dirty="0"/>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1B41737D-25F8-4CD7-87BB-A789C2D33CC5}" type="slidenum">
              <a:rPr lang="en-IN" smtClean="0"/>
              <a:pPr/>
              <a:t>‹#›</a:t>
            </a:fld>
            <a:endParaRPr lang="en-I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79712" y="2420888"/>
            <a:ext cx="6552728" cy="1296144"/>
          </a:xfrm>
        </p:spPr>
        <p:txBody>
          <a:bodyPr>
            <a:normAutofit fontScale="90000"/>
          </a:bodyPr>
          <a:lstStyle/>
          <a:p>
            <a:pPr algn="ctr"/>
            <a:r>
              <a:rPr lang="en-US" dirty="0"/>
              <a:t>Cooperative Bank Audit</a:t>
            </a:r>
            <a:br>
              <a:rPr lang="en-US" dirty="0"/>
            </a:br>
            <a:r>
              <a:rPr lang="en-US" dirty="0"/>
              <a:t>March 31, 2021</a:t>
            </a:r>
            <a:br>
              <a:rPr lang="en-US" dirty="0"/>
            </a:br>
            <a:r>
              <a:rPr lang="en-US" dirty="0"/>
              <a:t>Nuances of LFAR</a:t>
            </a:r>
            <a:endParaRPr lang="en-IN" dirty="0"/>
          </a:p>
        </p:txBody>
      </p:sp>
    </p:spTree>
  </p:cSld>
  <p:clrMapOvr>
    <a:masterClrMapping/>
  </p:clrMapOvr>
  <p:transition spd="slow">
    <p:cover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lang="en-US" dirty="0"/>
              <a:t>Nuances – Review &amp; Monitoring</a:t>
            </a:r>
          </a:p>
        </p:txBody>
      </p:sp>
      <p:graphicFrame>
        <p:nvGraphicFramePr>
          <p:cNvPr id="4" name="Content Placeholder 3">
            <a:extLst>
              <a:ext uri="{FF2B5EF4-FFF2-40B4-BE49-F238E27FC236}">
                <a16:creationId xmlns:a16="http://schemas.microsoft.com/office/drawing/2014/main" id="{04A2A788-2CE9-401B-805B-385CD1199F7E}"/>
              </a:ext>
            </a:extLst>
          </p:cNvPr>
          <p:cNvGraphicFramePr>
            <a:graphicFrameLocks noGrp="1"/>
          </p:cNvGraphicFramePr>
          <p:nvPr>
            <p:ph sz="quarter" idx="1"/>
            <p:extLst>
              <p:ext uri="{D42A27DB-BD31-4B8C-83A1-F6EECF244321}">
                <p14:modId xmlns:p14="http://schemas.microsoft.com/office/powerpoint/2010/main" val="1392720809"/>
              </p:ext>
            </p:extLst>
          </p:nvPr>
        </p:nvGraphicFramePr>
        <p:xfrm>
          <a:off x="457200" y="1844824"/>
          <a:ext cx="7467600" cy="4176464"/>
        </p:xfrm>
        <a:graphic>
          <a:graphicData uri="http://schemas.openxmlformats.org/drawingml/2006/table">
            <a:tbl>
              <a:tblPr firstRow="1" firstCol="1" lastRow="1" lastCol="1" bandRow="1" bandCol="1"/>
              <a:tblGrid>
                <a:gridCol w="7467600">
                  <a:extLst>
                    <a:ext uri="{9D8B030D-6E8A-4147-A177-3AD203B41FA5}">
                      <a16:colId xmlns:a16="http://schemas.microsoft.com/office/drawing/2014/main" val="1737594608"/>
                    </a:ext>
                  </a:extLst>
                </a:gridCol>
              </a:tblGrid>
              <a:tr h="1782242">
                <a:tc>
                  <a:txBody>
                    <a:bodyPr/>
                    <a:lstStyle/>
                    <a:p>
                      <a:pPr marL="66675" marR="58420" algn="just">
                        <a:lnSpc>
                          <a:spcPct val="150000"/>
                        </a:lnSpc>
                        <a:spcBef>
                          <a:spcPts val="190"/>
                        </a:spcBef>
                        <a:spcAft>
                          <a:spcPts val="0"/>
                        </a:spcAf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Is the procedure laid down by the controlling authorities of the bank, for periodic review of advances, </a:t>
                      </a:r>
                      <a:r>
                        <a:rPr lang="en-US" sz="1200" dirty="0">
                          <a:solidFill>
                            <a:srgbClr val="002060"/>
                          </a:solidFill>
                          <a:effectLst/>
                          <a:latin typeface="Georgia" panose="02040502050405020303" pitchFamily="18" charset="0"/>
                          <a:ea typeface="Georgia" panose="02040502050405020303" pitchFamily="18" charset="0"/>
                          <a:cs typeface="Georgia" panose="02040502050405020303" pitchFamily="18" charset="0"/>
                        </a:rPr>
                        <a:t>including periodic balance confirmation / acknowledgement of debts,</a:t>
                      </a: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 followed by the Branch? Provide analysis of the accounts overdue for review/ renewal. </a:t>
                      </a:r>
                      <a:r>
                        <a:rPr lang="en-US" sz="1200" dirty="0">
                          <a:solidFill>
                            <a:srgbClr val="002060"/>
                          </a:solidFill>
                          <a:effectLst/>
                          <a:latin typeface="Georgia" panose="02040502050405020303" pitchFamily="18" charset="0"/>
                          <a:ea typeface="Georgia" panose="02040502050405020303" pitchFamily="18" charset="0"/>
                          <a:cs typeface="Georgia" panose="02040502050405020303" pitchFamily="18" charset="0"/>
                        </a:rPr>
                        <a:t>What, in your opinion, are major shortcomings in monitoring, etc.</a:t>
                      </a:r>
                    </a:p>
                    <a:p>
                      <a:pPr marL="342900" marR="0" lvl="0" indent="-342900">
                        <a:lnSpc>
                          <a:spcPct val="115000"/>
                        </a:lnSpc>
                        <a:spcBef>
                          <a:spcPts val="90"/>
                        </a:spcBef>
                        <a:spcAft>
                          <a:spcPts val="0"/>
                        </a:spcAft>
                        <a:buSzPts val="1000"/>
                        <a:buFont typeface="Georgia" panose="02040502050405020303" pitchFamily="18" charset="0"/>
                        <a:buAutoNum type="alphaLcParenR"/>
                        <a:tabLst>
                          <a:tab pos="267335" algn="l"/>
                        </a:tabLst>
                      </a:pPr>
                      <a:r>
                        <a:rPr lang="en-US" sz="1100" dirty="0">
                          <a:solidFill>
                            <a:srgbClr val="002060"/>
                          </a:solidFill>
                          <a:effectLst/>
                          <a:latin typeface="Arial" panose="020B0604020202020204" pitchFamily="34" charset="0"/>
                        </a:rPr>
                        <a:t>between 3 to 6 months, and</a:t>
                      </a:r>
                      <a:endParaRPr lang="en-US" sz="1100" dirty="0">
                        <a:solidFill>
                          <a:srgbClr val="002060"/>
                        </a:solidFill>
                        <a:effectLst/>
                        <a:latin typeface="Georgia" panose="02040502050405020303" pitchFamily="18" charset="0"/>
                      </a:endParaRPr>
                    </a:p>
                    <a:p>
                      <a:pPr marL="342900" marR="0" lvl="0" indent="-342900">
                        <a:lnSpc>
                          <a:spcPct val="115000"/>
                        </a:lnSpc>
                        <a:spcBef>
                          <a:spcPts val="215"/>
                        </a:spcBef>
                        <a:spcAft>
                          <a:spcPts val="0"/>
                        </a:spcAft>
                        <a:buSzPts val="1000"/>
                        <a:buFont typeface="Georgia" panose="02040502050405020303" pitchFamily="18" charset="0"/>
                        <a:buAutoNum type="alphaLcParenR"/>
                        <a:tabLst>
                          <a:tab pos="267335" algn="l"/>
                        </a:tabLst>
                      </a:pPr>
                      <a:r>
                        <a:rPr lang="en-US" sz="1100" dirty="0">
                          <a:solidFill>
                            <a:srgbClr val="002060"/>
                          </a:solidFill>
                          <a:effectLst/>
                          <a:latin typeface="Arial" panose="020B0604020202020204" pitchFamily="34" charset="0"/>
                        </a:rPr>
                        <a:t>over 6 months</a:t>
                      </a:r>
                      <a:endParaRPr lang="en-US" sz="1100" dirty="0">
                        <a:solidFill>
                          <a:srgbClr val="002060"/>
                        </a:solidFill>
                        <a:effectLst/>
                        <a:latin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1426555"/>
                  </a:ext>
                </a:extLst>
              </a:tr>
              <a:tr h="1190765">
                <a:tc>
                  <a:txBody>
                    <a:bodyPr/>
                    <a:lstStyle/>
                    <a:p>
                      <a:pPr marL="342900" marR="29845" lvl="0" indent="-342900" algn="just">
                        <a:lnSpc>
                          <a:spcPct val="100000"/>
                        </a:lnSpc>
                        <a:spcBef>
                          <a:spcPts val="90"/>
                        </a:spcBef>
                        <a:spcAft>
                          <a:spcPts val="0"/>
                        </a:spcAft>
                        <a:buSzPts val="1000"/>
                        <a:buFont typeface="Georgia" panose="02040502050405020303" pitchFamily="18" charset="0"/>
                        <a:buAutoNum type="alphaLcParenR"/>
                        <a:tabLst>
                          <a:tab pos="267335" algn="l"/>
                        </a:tabLs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Are the stock/book debt statements and other periodic operational data and financial statements, etc., received regularly from the borrowers and duly scrutinized? </a:t>
                      </a:r>
                      <a:r>
                        <a:rPr lang="en-US" sz="1200" spc="-15" dirty="0">
                          <a:solidFill>
                            <a:srgbClr val="002060"/>
                          </a:solidFill>
                          <a:effectLst/>
                          <a:latin typeface="Georgia" panose="02040502050405020303" pitchFamily="18" charset="0"/>
                          <a:ea typeface="Georgia" panose="02040502050405020303" pitchFamily="18" charset="0"/>
                          <a:cs typeface="Georgia" panose="02040502050405020303" pitchFamily="18" charset="0"/>
                        </a:rPr>
                        <a:t>Is </a:t>
                      </a:r>
                      <a:r>
                        <a:rPr lang="en-US" sz="1200" dirty="0">
                          <a:solidFill>
                            <a:srgbClr val="002060"/>
                          </a:solidFill>
                          <a:effectLst/>
                          <a:latin typeface="Georgia" panose="02040502050405020303" pitchFamily="18" charset="0"/>
                          <a:ea typeface="Georgia" panose="02040502050405020303" pitchFamily="18" charset="0"/>
                          <a:cs typeface="Georgia" panose="02040502050405020303" pitchFamily="18" charset="0"/>
                        </a:rPr>
                        <a:t>suitable action taken on the basis of such scrutiny in appropriate</a:t>
                      </a:r>
                      <a:r>
                        <a:rPr lang="en-US" sz="1200" spc="-25" dirty="0">
                          <a:solidFill>
                            <a:srgbClr val="002060"/>
                          </a:solidFill>
                          <a:effectLst/>
                          <a:latin typeface="Georgia" panose="02040502050405020303" pitchFamily="18" charset="0"/>
                          <a:ea typeface="Georgia" panose="02040502050405020303" pitchFamily="18" charset="0"/>
                          <a:cs typeface="Georgia" panose="02040502050405020303" pitchFamily="18" charset="0"/>
                        </a:rPr>
                        <a:t> </a:t>
                      </a:r>
                      <a:r>
                        <a:rPr lang="en-US" sz="1200" dirty="0">
                          <a:solidFill>
                            <a:srgbClr val="002060"/>
                          </a:solidFill>
                          <a:effectLst/>
                          <a:latin typeface="Georgia" panose="02040502050405020303" pitchFamily="18" charset="0"/>
                          <a:ea typeface="Georgia" panose="02040502050405020303" pitchFamily="18" charset="0"/>
                          <a:cs typeface="Georgia" panose="02040502050405020303" pitchFamily="18" charset="0"/>
                        </a:rPr>
                        <a:t>cases?</a:t>
                      </a:r>
                      <a:endParaRPr lang="en-US" sz="11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p>
                      <a:pPr marL="342900" marR="0" lvl="0" indent="-342900" algn="just">
                        <a:lnSpc>
                          <a:spcPct val="115000"/>
                        </a:lnSpc>
                        <a:spcBef>
                          <a:spcPts val="210"/>
                        </a:spcBef>
                        <a:spcAft>
                          <a:spcPts val="0"/>
                        </a:spcAft>
                        <a:buSzPts val="1000"/>
                        <a:buFont typeface="Georgia" panose="02040502050405020303" pitchFamily="18" charset="0"/>
                        <a:buAutoNum type="alphaLcParenR"/>
                        <a:tabLst>
                          <a:tab pos="267335" algn="l"/>
                        </a:tabLs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Is the DP properly computed?</a:t>
                      </a:r>
                      <a:endParaRPr lang="en-US" sz="11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p>
                      <a:pPr marL="342900" marR="29845" lvl="0" indent="-342900" algn="just">
                        <a:lnSpc>
                          <a:spcPts val="1150"/>
                        </a:lnSpc>
                        <a:spcBef>
                          <a:spcPts val="200"/>
                        </a:spcBef>
                        <a:spcAft>
                          <a:spcPts val="0"/>
                        </a:spcAft>
                        <a:buSzPts val="1000"/>
                        <a:buFont typeface="Georgia" panose="02040502050405020303" pitchFamily="18" charset="0"/>
                        <a:buAutoNum type="alphaLcParenR"/>
                        <a:tabLst>
                          <a:tab pos="267335" algn="l"/>
                        </a:tabLs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Whether the latest audited financial statements are obtained for accounts reviewed / renewed during the year?</a:t>
                      </a:r>
                      <a:endParaRPr lang="en-US" sz="11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5650278"/>
                  </a:ext>
                </a:extLst>
              </a:tr>
              <a:tr h="1203457">
                <a:tc>
                  <a:txBody>
                    <a:bodyPr/>
                    <a:lstStyle/>
                    <a:p>
                      <a:pPr marL="342900" marR="29845" lvl="0" indent="-342900">
                        <a:lnSpc>
                          <a:spcPct val="100000"/>
                        </a:lnSpc>
                        <a:spcBef>
                          <a:spcPts val="90"/>
                        </a:spcBef>
                        <a:spcAft>
                          <a:spcPts val="0"/>
                        </a:spcAft>
                        <a:buSzPts val="1000"/>
                        <a:buFont typeface="Georgia" panose="02040502050405020303" pitchFamily="18" charset="0"/>
                        <a:buAutoNum type="alphaLcParenR"/>
                        <a:tabLst>
                          <a:tab pos="266700" algn="l"/>
                          <a:tab pos="267335" algn="l"/>
                        </a:tabLs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Whether there exists a system of obtaining reports on stock audits periodically?</a:t>
                      </a:r>
                      <a:endParaRPr lang="en-US" sz="11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p>
                      <a:pPr marL="342900" marR="0" lvl="0" indent="-342900">
                        <a:lnSpc>
                          <a:spcPct val="115000"/>
                        </a:lnSpc>
                        <a:spcBef>
                          <a:spcPts val="105"/>
                        </a:spcBef>
                        <a:spcAft>
                          <a:spcPts val="0"/>
                        </a:spcAft>
                        <a:buSzPts val="1000"/>
                        <a:buFont typeface="Georgia" panose="02040502050405020303" pitchFamily="18" charset="0"/>
                        <a:buAutoNum type="alphaLcParenR"/>
                        <a:tabLst>
                          <a:tab pos="266700" algn="l"/>
                          <a:tab pos="267335" algn="l"/>
                        </a:tabLs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If so, whether the branch has complied with such system?</a:t>
                      </a:r>
                      <a:endParaRPr lang="en-US" sz="11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p>
                      <a:pPr marL="342900" marR="0" lvl="0" indent="-342900">
                        <a:lnSpc>
                          <a:spcPct val="115000"/>
                        </a:lnSpc>
                        <a:spcBef>
                          <a:spcPts val="115"/>
                        </a:spcBef>
                        <a:spcAft>
                          <a:spcPts val="0"/>
                        </a:spcAft>
                        <a:buSzPts val="1000"/>
                        <a:buFont typeface="Georgia" panose="02040502050405020303" pitchFamily="18" charset="0"/>
                        <a:buAutoNum type="alphaLcParenR"/>
                        <a:tabLst>
                          <a:tab pos="266700" algn="l"/>
                          <a:tab pos="267335" algn="l"/>
                        </a:tabLs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Details of:</a:t>
                      </a:r>
                      <a:endParaRPr lang="en-US" sz="11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p>
                      <a:pPr marL="742950" marR="29845" lvl="1" indent="-285750">
                        <a:lnSpc>
                          <a:spcPct val="100000"/>
                        </a:lnSpc>
                        <a:spcBef>
                          <a:spcPts val="115"/>
                        </a:spcBef>
                        <a:spcAft>
                          <a:spcPts val="0"/>
                        </a:spcAft>
                        <a:buSzPts val="1000"/>
                        <a:buFont typeface="Georgia" panose="02040502050405020303" pitchFamily="18" charset="0"/>
                        <a:buChar char="-"/>
                        <a:tabLst>
                          <a:tab pos="495300" algn="l"/>
                          <a:tab pos="495935" algn="l"/>
                        </a:tabLs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cases where stock audit was required but was not conducted</a:t>
                      </a:r>
                      <a:endParaRPr lang="en-US" sz="11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p>
                      <a:pPr marL="742950" marR="29845" lvl="1" indent="-285750">
                        <a:lnSpc>
                          <a:spcPct val="100000"/>
                        </a:lnSpc>
                        <a:spcBef>
                          <a:spcPts val="105"/>
                        </a:spcBef>
                        <a:spcAft>
                          <a:spcPts val="0"/>
                        </a:spcAft>
                        <a:buSzPts val="1000"/>
                        <a:buFont typeface="Georgia" panose="02040502050405020303" pitchFamily="18" charset="0"/>
                        <a:buChar char="-"/>
                        <a:tabLst>
                          <a:tab pos="495300" algn="l"/>
                          <a:tab pos="495935" algn="l"/>
                        </a:tabLs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where stock audit was conducted but no action was taken on adverse features</a:t>
                      </a:r>
                      <a:endParaRPr lang="en-US" sz="11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2651651"/>
                  </a:ext>
                </a:extLst>
              </a:tr>
            </a:tbl>
          </a:graphicData>
        </a:graphic>
      </p:graphicFrame>
    </p:spTree>
    <p:extLst>
      <p:ext uri="{BB962C8B-B14F-4D97-AF65-F5344CB8AC3E}">
        <p14:creationId xmlns:p14="http://schemas.microsoft.com/office/powerpoint/2010/main" val="2463254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kumimoji="0" lang="en-US" sz="3000" b="0" i="0" u="none" strike="noStrike" kern="1200" cap="small" spc="0" normalizeH="0" baseline="0" noProof="0" dirty="0">
                <a:ln>
                  <a:noFill/>
                </a:ln>
                <a:solidFill>
                  <a:srgbClr val="575F6D"/>
                </a:solidFill>
                <a:effectLst/>
                <a:uLnTx/>
                <a:uFillTx/>
                <a:latin typeface="Century Schoolbook"/>
                <a:ea typeface="+mj-ea"/>
                <a:cs typeface="+mj-cs"/>
              </a:rPr>
              <a:t>Nuances – Review &amp; Monitoring</a:t>
            </a:r>
            <a:endParaRPr lang="en-US" dirty="0"/>
          </a:p>
        </p:txBody>
      </p:sp>
      <p:graphicFrame>
        <p:nvGraphicFramePr>
          <p:cNvPr id="4" name="Content Placeholder 3">
            <a:extLst>
              <a:ext uri="{FF2B5EF4-FFF2-40B4-BE49-F238E27FC236}">
                <a16:creationId xmlns:a16="http://schemas.microsoft.com/office/drawing/2014/main" id="{AD7657EA-934F-4CD0-9487-59970835F342}"/>
              </a:ext>
            </a:extLst>
          </p:cNvPr>
          <p:cNvGraphicFramePr>
            <a:graphicFrameLocks noGrp="1"/>
          </p:cNvGraphicFramePr>
          <p:nvPr>
            <p:ph sz="quarter" idx="1"/>
            <p:extLst>
              <p:ext uri="{D42A27DB-BD31-4B8C-83A1-F6EECF244321}">
                <p14:modId xmlns:p14="http://schemas.microsoft.com/office/powerpoint/2010/main" val="2408391096"/>
              </p:ext>
            </p:extLst>
          </p:nvPr>
        </p:nvGraphicFramePr>
        <p:xfrm>
          <a:off x="457200" y="1844824"/>
          <a:ext cx="7467600" cy="4104456"/>
        </p:xfrm>
        <a:graphic>
          <a:graphicData uri="http://schemas.openxmlformats.org/drawingml/2006/table">
            <a:tbl>
              <a:tblPr firstRow="1" firstCol="1" lastRow="1" lastCol="1" bandRow="1" bandCol="1"/>
              <a:tblGrid>
                <a:gridCol w="7467600">
                  <a:extLst>
                    <a:ext uri="{9D8B030D-6E8A-4147-A177-3AD203B41FA5}">
                      <a16:colId xmlns:a16="http://schemas.microsoft.com/office/drawing/2014/main" val="843895724"/>
                    </a:ext>
                  </a:extLst>
                </a:gridCol>
              </a:tblGrid>
              <a:tr h="949419">
                <a:tc>
                  <a:txBody>
                    <a:bodyPr/>
                    <a:lstStyle/>
                    <a:p>
                      <a:pPr marL="38100" marR="29845" algn="just">
                        <a:lnSpc>
                          <a:spcPts val="1150"/>
                        </a:lnSpc>
                        <a:spcBef>
                          <a:spcPts val="8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Indicate the cases of advances to non-corporate entities with limits beyond that set by the bank where the Branch has not obtained the duly audited accounts of borrowers</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8841431"/>
                  </a:ext>
                </a:extLst>
              </a:tr>
              <a:tr h="1223116">
                <a:tc>
                  <a:txBody>
                    <a:bodyPr/>
                    <a:lstStyle/>
                    <a:p>
                      <a:pPr marL="38100" marR="29845" algn="just">
                        <a:lnSpc>
                          <a:spcPts val="1150"/>
                        </a:lnSpc>
                        <a:spcBef>
                          <a:spcPts val="8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Does the branch have on its record, a due diligence Report in the form and manner required by the Reserve Bank of India in respect of advances under consortium and multiple banking. Give the list of accounts where such certificate/report is not obtained, or on record.</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(In case the branch is not the lead bank, copy of certificate/ report should be obtained from lead bank for review and record)</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884478"/>
                  </a:ext>
                </a:extLst>
              </a:tr>
              <a:tr h="982502">
                <a:tc>
                  <a:txBody>
                    <a:bodyPr/>
                    <a:lstStyle/>
                    <a:p>
                      <a:pPr marL="38100" marR="29845" algn="just">
                        <a:lnSpc>
                          <a:spcPts val="1150"/>
                        </a:lnSpc>
                        <a:spcBef>
                          <a:spcPts val="80"/>
                        </a:spcBef>
                        <a:spcAft>
                          <a:spcPts val="0"/>
                        </a:spcAft>
                      </a:pPr>
                      <a:endPar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Has the inspection or physical verification of securities charged to the bank been carried out by the branch as per the procedure laid down by the controlling authorities of the bank?</a:t>
                      </a:r>
                      <a:endParaRPr lang="en-US" sz="11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endPar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Whether there is a substantial deterioration in value of security during financial year as per latest valuation report in comparison with earlier valuation report on record?</a:t>
                      </a:r>
                      <a:endParaRPr lang="en-US" sz="11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6404825"/>
                  </a:ext>
                </a:extLst>
              </a:tr>
              <a:tr h="949419">
                <a:tc>
                  <a:txBody>
                    <a:bodyPr/>
                    <a:lstStyle/>
                    <a:p>
                      <a:pPr marL="38100" marR="29845" algn="just">
                        <a:lnSpc>
                          <a:spcPts val="1150"/>
                        </a:lnSpc>
                        <a:spcBef>
                          <a:spcPts val="8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In respect of advances examined by you, have you come across cases of deficiencies, including in value of securities and inspection thereof or any other adverse features such as frequent/ unauthorized overdrawing beyond limits, inadequate insurance coverage, etc.?</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5442312"/>
                  </a:ext>
                </a:extLst>
              </a:tr>
            </a:tbl>
          </a:graphicData>
        </a:graphic>
      </p:graphicFrame>
    </p:spTree>
    <p:extLst>
      <p:ext uri="{BB962C8B-B14F-4D97-AF65-F5344CB8AC3E}">
        <p14:creationId xmlns:p14="http://schemas.microsoft.com/office/powerpoint/2010/main" val="3258180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kumimoji="0" lang="en-US" sz="3000" b="0" i="0" u="none" strike="noStrike" kern="1200" cap="small" spc="0" normalizeH="0" baseline="0" noProof="0" dirty="0">
                <a:ln>
                  <a:noFill/>
                </a:ln>
                <a:solidFill>
                  <a:srgbClr val="575F6D"/>
                </a:solidFill>
                <a:effectLst/>
                <a:uLnTx/>
                <a:uFillTx/>
                <a:latin typeface="Century Schoolbook"/>
                <a:ea typeface="+mj-ea"/>
                <a:cs typeface="+mj-cs"/>
              </a:rPr>
              <a:t>Nuances – Review &amp; Monitoring</a:t>
            </a:r>
            <a:endParaRPr lang="en-US" dirty="0"/>
          </a:p>
        </p:txBody>
      </p:sp>
      <p:graphicFrame>
        <p:nvGraphicFramePr>
          <p:cNvPr id="4" name="Content Placeholder 3">
            <a:extLst>
              <a:ext uri="{FF2B5EF4-FFF2-40B4-BE49-F238E27FC236}">
                <a16:creationId xmlns:a16="http://schemas.microsoft.com/office/drawing/2014/main" id="{D2286CBD-4519-461F-B3F7-1E8C4CBD2397}"/>
              </a:ext>
            </a:extLst>
          </p:cNvPr>
          <p:cNvGraphicFramePr>
            <a:graphicFrameLocks noGrp="1"/>
          </p:cNvGraphicFramePr>
          <p:nvPr>
            <p:ph sz="quarter" idx="1"/>
            <p:extLst>
              <p:ext uri="{D42A27DB-BD31-4B8C-83A1-F6EECF244321}">
                <p14:modId xmlns:p14="http://schemas.microsoft.com/office/powerpoint/2010/main" val="3659593997"/>
              </p:ext>
            </p:extLst>
          </p:nvPr>
        </p:nvGraphicFramePr>
        <p:xfrm>
          <a:off x="457200" y="1844824"/>
          <a:ext cx="7467600" cy="4032448"/>
        </p:xfrm>
        <a:graphic>
          <a:graphicData uri="http://schemas.openxmlformats.org/drawingml/2006/table">
            <a:tbl>
              <a:tblPr firstRow="1" firstCol="1" lastRow="1" lastCol="1" bandRow="1" bandCol="1"/>
              <a:tblGrid>
                <a:gridCol w="7467600">
                  <a:extLst>
                    <a:ext uri="{9D8B030D-6E8A-4147-A177-3AD203B41FA5}">
                      <a16:colId xmlns:a16="http://schemas.microsoft.com/office/drawing/2014/main" val="3677125312"/>
                    </a:ext>
                  </a:extLst>
                </a:gridCol>
              </a:tblGrid>
              <a:tr h="1069792">
                <a:tc>
                  <a:txBody>
                    <a:bodyPr/>
                    <a:lstStyle/>
                    <a:p>
                      <a:pPr marL="38100" marR="29845" algn="just">
                        <a:lnSpc>
                          <a:spcPts val="1150"/>
                        </a:lnSpc>
                        <a:spcBef>
                          <a:spcPts val="8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Whether the branch has any red-flagged account? If yes, whether any deviations were observed related to compliance of bank’s policy related with Red Flag Accounts?</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9604180"/>
                  </a:ext>
                </a:extLst>
              </a:tr>
              <a:tr h="1069792">
                <a:tc>
                  <a:txBody>
                    <a:bodyPr/>
                    <a:lstStyle/>
                    <a:p>
                      <a:pPr marL="38100" marR="29845" algn="just">
                        <a:lnSpc>
                          <a:spcPts val="1150"/>
                        </a:lnSpc>
                        <a:spcBef>
                          <a:spcPts val="80"/>
                        </a:spcBef>
                        <a:spcAft>
                          <a:spcPts val="0"/>
                        </a:spcAft>
                      </a:pPr>
                      <a:endParaRPr lang="en-US" sz="1800" dirty="0">
                        <a:solidFill>
                          <a:srgbClr val="002060"/>
                        </a:solidFill>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r>
                        <a:rPr lang="en-US" sz="18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Comment on adverse features considered significant in top 5 standard </a:t>
                      </a:r>
                    </a:p>
                    <a:p>
                      <a:pPr marL="38100" marR="29845" algn="just">
                        <a:lnSpc>
                          <a:spcPts val="1150"/>
                        </a:lnSpc>
                        <a:spcBef>
                          <a:spcPts val="80"/>
                        </a:spcBef>
                        <a:spcAft>
                          <a:spcPts val="0"/>
                        </a:spcAft>
                      </a:pPr>
                      <a:endParaRPr lang="en-US" sz="1800" dirty="0">
                        <a:solidFill>
                          <a:srgbClr val="002060"/>
                        </a:solidFill>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r>
                        <a:rPr lang="en-US" sz="18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large advances and which need management’s attention</a:t>
                      </a:r>
                      <a:endParaRPr lang="en-US" sz="18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7248500"/>
                  </a:ext>
                </a:extLst>
              </a:tr>
              <a:tr h="1892864">
                <a:tc>
                  <a:txBody>
                    <a:bodyPr/>
                    <a:lstStyle/>
                    <a:p>
                      <a:pPr marL="66675" marR="59055" algn="just">
                        <a:lnSpc>
                          <a:spcPct val="150000"/>
                        </a:lnSpc>
                        <a:spcBef>
                          <a:spcPts val="190"/>
                        </a:spcBef>
                        <a:spcAft>
                          <a:spcPts val="0"/>
                        </a:spcAft>
                      </a:pPr>
                      <a:endParaRPr lang="en-US" sz="1200" dirty="0">
                        <a:effectLst/>
                        <a:latin typeface="Georgia" panose="02040502050405020303" pitchFamily="18" charset="0"/>
                        <a:ea typeface="Georgia" panose="02040502050405020303" pitchFamily="18" charset="0"/>
                        <a:cs typeface="Georgia" panose="02040502050405020303" pitchFamily="18" charset="0"/>
                      </a:endParaRPr>
                    </a:p>
                    <a:p>
                      <a:pPr marL="66675" marR="59055" algn="just">
                        <a:lnSpc>
                          <a:spcPct val="150000"/>
                        </a:lnSpc>
                        <a:spcBef>
                          <a:spcPts val="190"/>
                        </a:spcBef>
                        <a:spcAft>
                          <a:spcPts val="0"/>
                        </a:spcAft>
                      </a:pPr>
                      <a:r>
                        <a:rPr lang="en-US" sz="1200" dirty="0">
                          <a:effectLst/>
                          <a:latin typeface="Georgia" panose="02040502050405020303" pitchFamily="18" charset="0"/>
                          <a:ea typeface="Georgia" panose="02040502050405020303" pitchFamily="18" charset="0"/>
                          <a:cs typeface="Georgia" panose="02040502050405020303" pitchFamily="18" charset="0"/>
                        </a:rPr>
                        <a:t>In respect of leasing finance activities, has the branch complied with the guidelines issued by the controlling authorities of the bank relating to security creation, asset inspection, insurance, etc.? Has the branch complied with the accounting norms prescribed by the controlling authorities of the bank relating to such leasing activities?</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0822811"/>
                  </a:ext>
                </a:extLst>
              </a:tr>
            </a:tbl>
          </a:graphicData>
        </a:graphic>
      </p:graphicFrame>
    </p:spTree>
    <p:extLst>
      <p:ext uri="{BB962C8B-B14F-4D97-AF65-F5344CB8AC3E}">
        <p14:creationId xmlns:p14="http://schemas.microsoft.com/office/powerpoint/2010/main" val="36709465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kumimoji="0" lang="en-US" sz="3000" b="0" i="0" u="none" strike="noStrike" kern="1200" cap="small" spc="0" normalizeH="0" baseline="0" noProof="0" dirty="0">
                <a:ln>
                  <a:noFill/>
                </a:ln>
                <a:solidFill>
                  <a:srgbClr val="575F6D"/>
                </a:solidFill>
                <a:effectLst/>
                <a:uLnTx/>
                <a:uFillTx/>
                <a:latin typeface="Century Schoolbook"/>
                <a:ea typeface="+mj-ea"/>
                <a:cs typeface="+mj-cs"/>
              </a:rPr>
              <a:t>Nuances – IRAC</a:t>
            </a:r>
            <a:endParaRPr lang="en-US" dirty="0"/>
          </a:p>
        </p:txBody>
      </p:sp>
      <p:graphicFrame>
        <p:nvGraphicFramePr>
          <p:cNvPr id="4" name="Content Placeholder 3">
            <a:extLst>
              <a:ext uri="{FF2B5EF4-FFF2-40B4-BE49-F238E27FC236}">
                <a16:creationId xmlns:a16="http://schemas.microsoft.com/office/drawing/2014/main" id="{61DD3872-75AC-4FBF-8595-9529130C5ADB}"/>
              </a:ext>
            </a:extLst>
          </p:cNvPr>
          <p:cNvGraphicFramePr>
            <a:graphicFrameLocks noGrp="1"/>
          </p:cNvGraphicFramePr>
          <p:nvPr>
            <p:ph sz="quarter" idx="1"/>
            <p:extLst>
              <p:ext uri="{D42A27DB-BD31-4B8C-83A1-F6EECF244321}">
                <p14:modId xmlns:p14="http://schemas.microsoft.com/office/powerpoint/2010/main" val="1065341154"/>
              </p:ext>
            </p:extLst>
          </p:nvPr>
        </p:nvGraphicFramePr>
        <p:xfrm>
          <a:off x="457200" y="1628800"/>
          <a:ext cx="7467600" cy="4453821"/>
        </p:xfrm>
        <a:graphic>
          <a:graphicData uri="http://schemas.openxmlformats.org/drawingml/2006/table">
            <a:tbl>
              <a:tblPr firstRow="1" firstCol="1" lastRow="1" lastCol="1" bandRow="1" bandCol="1"/>
              <a:tblGrid>
                <a:gridCol w="7467600">
                  <a:extLst>
                    <a:ext uri="{9D8B030D-6E8A-4147-A177-3AD203B41FA5}">
                      <a16:colId xmlns:a16="http://schemas.microsoft.com/office/drawing/2014/main" val="4281017100"/>
                    </a:ext>
                  </a:extLst>
                </a:gridCol>
              </a:tblGrid>
              <a:tr h="1718197">
                <a:tc>
                  <a:txBody>
                    <a:bodyPr/>
                    <a:lstStyle/>
                    <a:p>
                      <a:pPr marL="342900" marR="29845" lvl="0" indent="-342900" algn="just">
                        <a:lnSpc>
                          <a:spcPct val="100000"/>
                        </a:lnSpc>
                        <a:spcBef>
                          <a:spcPts val="90"/>
                        </a:spcBef>
                        <a:spcAft>
                          <a:spcPts val="0"/>
                        </a:spcAft>
                        <a:buSzPts val="1000"/>
                        <a:buFont typeface="Georgia" panose="02040502050405020303" pitchFamily="18" charset="0"/>
                        <a:buAutoNum type="alphaLcParenR"/>
                        <a:tabLst>
                          <a:tab pos="267335" algn="l"/>
                        </a:tabLs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42900" marR="29845" lvl="0" indent="-342900" algn="just">
                        <a:lnSpc>
                          <a:spcPct val="100000"/>
                        </a:lnSpc>
                        <a:spcBef>
                          <a:spcPts val="90"/>
                        </a:spcBef>
                        <a:spcAft>
                          <a:spcPts val="0"/>
                        </a:spcAft>
                        <a:buSzPts val="1000"/>
                        <a:buFont typeface="Georgia" panose="02040502050405020303" pitchFamily="18" charset="0"/>
                        <a:buAutoNum type="alphaLcParenR"/>
                        <a:tabLst>
                          <a:tab pos="267335" algn="l"/>
                        </a:tabLst>
                      </a:pPr>
                      <a:r>
                        <a:rPr lang="en-US" sz="1100" dirty="0">
                          <a:effectLst/>
                          <a:latin typeface="Arial" panose="020B0604020202020204" pitchFamily="34" charset="0"/>
                          <a:ea typeface="Georgia" panose="02040502050405020303" pitchFamily="18" charset="0"/>
                          <a:cs typeface="Georgia" panose="02040502050405020303" pitchFamily="18" charset="0"/>
                        </a:rPr>
                        <a:t>Has the branch identified and classified advances into standard/ substandard/doubtful/loss assets through the computer system, without manual intervention?</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p>
                      <a:pPr marL="342900" marR="29845" lvl="0" indent="-342900" algn="just">
                        <a:lnSpc>
                          <a:spcPct val="100000"/>
                        </a:lnSpc>
                        <a:spcBef>
                          <a:spcPts val="210"/>
                        </a:spcBef>
                        <a:spcAft>
                          <a:spcPts val="0"/>
                        </a:spcAft>
                        <a:buSzPts val="1000"/>
                        <a:buFont typeface="Georgia" panose="02040502050405020303" pitchFamily="18" charset="0"/>
                        <a:buAutoNum type="alphaLcParenR"/>
                        <a:tabLst>
                          <a:tab pos="267335" algn="l"/>
                        </a:tabLst>
                      </a:pPr>
                      <a:r>
                        <a:rPr lang="en-US" sz="1100" dirty="0">
                          <a:effectLst/>
                          <a:latin typeface="Arial" panose="020B0604020202020204" pitchFamily="34" charset="0"/>
                          <a:ea typeface="Georgia" panose="02040502050405020303" pitchFamily="18" charset="0"/>
                          <a:cs typeface="Georgia" panose="02040502050405020303" pitchFamily="18" charset="0"/>
                        </a:rPr>
                        <a:t>Is this identification &amp; classification in line with the norms prescribed by the Reserve Bank of India</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p>
                      <a:pPr marL="342900" marR="29210" lvl="0" indent="-342900" algn="just">
                        <a:lnSpc>
                          <a:spcPct val="100000"/>
                        </a:lnSpc>
                        <a:spcBef>
                          <a:spcPts val="205"/>
                        </a:spcBef>
                        <a:spcAft>
                          <a:spcPts val="0"/>
                        </a:spcAft>
                        <a:buSzPts val="1000"/>
                        <a:buFont typeface="Georgia" panose="02040502050405020303" pitchFamily="18" charset="0"/>
                        <a:buAutoNum type="alphaLcParenR"/>
                        <a:tabLst>
                          <a:tab pos="267335" algn="l"/>
                        </a:tabLst>
                      </a:pPr>
                      <a:r>
                        <a:rPr lang="en-US" sz="1200" dirty="0">
                          <a:effectLst/>
                          <a:latin typeface="Georgia" panose="02040502050405020303" pitchFamily="18" charset="0"/>
                          <a:ea typeface="Georgia" panose="02040502050405020303" pitchFamily="18" charset="0"/>
                          <a:cs typeface="Georgia" panose="02040502050405020303" pitchFamily="18" charset="0"/>
                        </a:rPr>
                        <a:t>Whether the branch is following the system of classifying the account into SMA-0, SMA-1, and SMA-2.  </a:t>
                      </a:r>
                      <a:r>
                        <a:rPr lang="en-US" sz="1100" dirty="0">
                          <a:effectLst/>
                          <a:latin typeface="Arial" panose="020B0604020202020204" pitchFamily="34" charset="0"/>
                          <a:ea typeface="Georgia" panose="02040502050405020303" pitchFamily="18" charset="0"/>
                          <a:cs typeface="Georgia" panose="02040502050405020303" pitchFamily="18" charset="0"/>
                        </a:rPr>
                        <a:t>Whether the auditor disagrees with the branch classification of advances into standard (Including SMA- 0, SMA-1, SMA-2) / substandard / doubtful / loss assets, the details of such advances with reasons should be given.</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3070966"/>
                  </a:ext>
                </a:extLst>
              </a:tr>
              <a:tr h="729002">
                <a:tc>
                  <a:txBody>
                    <a:bodyPr/>
                    <a:lstStyle/>
                    <a:p>
                      <a:pPr marL="266700" marR="29845" indent="-228600" algn="just">
                        <a:lnSpc>
                          <a:spcPct val="100000"/>
                        </a:lnSpc>
                        <a:spcBef>
                          <a:spcPts val="9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266700" marR="29845" indent="-228600" algn="just">
                        <a:lnSpc>
                          <a:spcPct val="100000"/>
                        </a:lnSpc>
                        <a:spcBef>
                          <a:spcPts val="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d) Also indicate whether required changes have been incorporated/ suggested in the Memorandum of Changes.</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776034"/>
                  </a:ext>
                </a:extLst>
              </a:tr>
              <a:tr h="1216287">
                <a:tc>
                  <a:txBody>
                    <a:bodyPr/>
                    <a:lstStyle/>
                    <a:p>
                      <a:pPr marL="50800" marR="62230">
                        <a:lnSpc>
                          <a:spcPct val="150000"/>
                        </a:lnSpc>
                        <a:spcBef>
                          <a:spcPts val="0"/>
                        </a:spcBef>
                        <a:spcAft>
                          <a:spcPts val="0"/>
                        </a:spcAft>
                        <a:tabLst>
                          <a:tab pos="387350" algn="l"/>
                        </a:tabLst>
                      </a:pPr>
                      <a:endParaRPr lang="en-US" sz="1200" dirty="0">
                        <a:effectLst/>
                        <a:latin typeface="Georgia" panose="02040502050405020303" pitchFamily="18" charset="0"/>
                        <a:ea typeface="Georgia" panose="02040502050405020303" pitchFamily="18" charset="0"/>
                        <a:cs typeface="Georgia" panose="02040502050405020303" pitchFamily="18" charset="0"/>
                      </a:endParaRPr>
                    </a:p>
                    <a:p>
                      <a:pPr marL="50800" marR="62230">
                        <a:lnSpc>
                          <a:spcPct val="150000"/>
                        </a:lnSpc>
                        <a:spcBef>
                          <a:spcPts val="0"/>
                        </a:spcBef>
                        <a:spcAft>
                          <a:spcPts val="0"/>
                        </a:spcAft>
                        <a:tabLst>
                          <a:tab pos="387350" algn="l"/>
                        </a:tabLst>
                      </a:pPr>
                      <a:r>
                        <a:rPr lang="en-US" sz="1200" dirty="0">
                          <a:effectLst/>
                          <a:latin typeface="Georgia" panose="02040502050405020303" pitchFamily="18" charset="0"/>
                          <a:ea typeface="Georgia" panose="02040502050405020303" pitchFamily="18" charset="0"/>
                          <a:cs typeface="Georgia" panose="02040502050405020303" pitchFamily="18" charset="0"/>
                        </a:rPr>
                        <a:t>e) List the accounts (with</a:t>
                      </a:r>
                      <a:r>
                        <a:rPr lang="en-US" sz="1200" spc="-135"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outstanding in excess of Rs. 10.00 crore)</a:t>
                      </a:r>
                      <a:r>
                        <a:rPr lang="en-US" sz="1200" spc="-215"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which have either been downgraded or upgraded</a:t>
                      </a:r>
                      <a:r>
                        <a:rPr lang="en-US" sz="1200" spc="90"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with</a:t>
                      </a:r>
                      <a:r>
                        <a:rPr lang="en-US" sz="1200" spc="90"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regard</a:t>
                      </a:r>
                      <a:r>
                        <a:rPr lang="en-US" sz="1200" spc="100"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to</a:t>
                      </a:r>
                      <a:r>
                        <a:rPr lang="en-US" sz="1200" spc="95" dirty="0">
                          <a:effectLst/>
                          <a:latin typeface="Georgia" panose="02040502050405020303" pitchFamily="18" charset="0"/>
                          <a:ea typeface="Georgia" panose="02040502050405020303" pitchFamily="18" charset="0"/>
                          <a:cs typeface="Georgia" panose="02040502050405020303" pitchFamily="18" charset="0"/>
                        </a:rPr>
                        <a:t> </a:t>
                      </a:r>
                      <a:r>
                        <a:rPr lang="en-US" sz="1200" spc="-15" dirty="0">
                          <a:effectLst/>
                          <a:latin typeface="Georgia" panose="02040502050405020303" pitchFamily="18" charset="0"/>
                          <a:ea typeface="Georgia" panose="02040502050405020303" pitchFamily="18" charset="0"/>
                          <a:cs typeface="Georgia" panose="02040502050405020303" pitchFamily="18" charset="0"/>
                        </a:rPr>
                        <a:t>their </a:t>
                      </a:r>
                      <a:r>
                        <a:rPr lang="en-US" sz="1200" dirty="0">
                          <a:effectLst/>
                          <a:latin typeface="Georgia" panose="02040502050405020303" pitchFamily="18" charset="0"/>
                          <a:ea typeface="Georgia" panose="02040502050405020303" pitchFamily="18" charset="0"/>
                          <a:cs typeface="Georgia" panose="02040502050405020303" pitchFamily="18" charset="0"/>
                        </a:rPr>
                        <a:t>classification as</a:t>
                      </a:r>
                      <a:r>
                        <a:rPr lang="en-US" sz="1200" spc="275"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Non-Performing Asset or Standard Asset during the year and the reason thereof. </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p>
                      <a:pPr marL="266700" marR="29845" indent="-228600" algn="just">
                        <a:lnSpc>
                          <a:spcPct val="100000"/>
                        </a:lnSpc>
                        <a:spcBef>
                          <a:spcPts val="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 </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9371481"/>
                  </a:ext>
                </a:extLst>
              </a:tr>
              <a:tr h="729002">
                <a:tc>
                  <a:txBody>
                    <a:bodyPr/>
                    <a:lstStyle/>
                    <a:p>
                      <a:pPr marL="50800" marR="62230">
                        <a:lnSpc>
                          <a:spcPct val="150000"/>
                        </a:lnSpc>
                        <a:spcBef>
                          <a:spcPts val="0"/>
                        </a:spcBef>
                        <a:spcAft>
                          <a:spcPts val="0"/>
                        </a:spcAft>
                        <a:tabLst>
                          <a:tab pos="387350" algn="l"/>
                        </a:tabLst>
                      </a:pPr>
                      <a:endParaRPr lang="en-US" sz="1200" dirty="0">
                        <a:effectLst/>
                        <a:latin typeface="Georgia" panose="02040502050405020303" pitchFamily="18" charset="0"/>
                        <a:ea typeface="Georgia" panose="02040502050405020303" pitchFamily="18" charset="0"/>
                        <a:cs typeface="Georgia" panose="02040502050405020303" pitchFamily="18" charset="0"/>
                      </a:endParaRPr>
                    </a:p>
                    <a:p>
                      <a:pPr marL="50800" marR="62230">
                        <a:lnSpc>
                          <a:spcPct val="150000"/>
                        </a:lnSpc>
                        <a:spcBef>
                          <a:spcPts val="0"/>
                        </a:spcBef>
                        <a:spcAft>
                          <a:spcPts val="0"/>
                        </a:spcAft>
                        <a:tabLst>
                          <a:tab pos="387350" algn="l"/>
                        </a:tabLst>
                      </a:pPr>
                      <a:r>
                        <a:rPr lang="en-US" sz="1200" dirty="0">
                          <a:effectLst/>
                          <a:latin typeface="Georgia" panose="02040502050405020303" pitchFamily="18" charset="0"/>
                          <a:ea typeface="Georgia" panose="02040502050405020303" pitchFamily="18" charset="0"/>
                          <a:cs typeface="Georgia" panose="02040502050405020303" pitchFamily="18" charset="0"/>
                        </a:rPr>
                        <a:t>f) Whether RBI guidelines on income recognition and provisioning have been followed.</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5124076"/>
                  </a:ext>
                </a:extLst>
              </a:tr>
            </a:tbl>
          </a:graphicData>
        </a:graphic>
      </p:graphicFrame>
    </p:spTree>
    <p:extLst>
      <p:ext uri="{BB962C8B-B14F-4D97-AF65-F5344CB8AC3E}">
        <p14:creationId xmlns:p14="http://schemas.microsoft.com/office/powerpoint/2010/main" val="8040886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kumimoji="0" lang="en-US" sz="3000" b="0" i="0" u="none" strike="noStrike" kern="1200" cap="small" spc="0" normalizeH="0" baseline="0" noProof="0" dirty="0">
                <a:ln>
                  <a:noFill/>
                </a:ln>
                <a:solidFill>
                  <a:srgbClr val="575F6D"/>
                </a:solidFill>
                <a:effectLst/>
                <a:uLnTx/>
                <a:uFillTx/>
                <a:latin typeface="Century Schoolbook"/>
                <a:ea typeface="+mj-ea"/>
                <a:cs typeface="+mj-cs"/>
              </a:rPr>
              <a:t>Nuances – IRAC (Recovery)</a:t>
            </a:r>
            <a:endParaRPr lang="en-US" dirty="0"/>
          </a:p>
        </p:txBody>
      </p:sp>
      <p:graphicFrame>
        <p:nvGraphicFramePr>
          <p:cNvPr id="4" name="Content Placeholder 3">
            <a:extLst>
              <a:ext uri="{FF2B5EF4-FFF2-40B4-BE49-F238E27FC236}">
                <a16:creationId xmlns:a16="http://schemas.microsoft.com/office/drawing/2014/main" id="{53B72967-997E-4C04-9CC4-68C97D8DDE39}"/>
              </a:ext>
            </a:extLst>
          </p:cNvPr>
          <p:cNvGraphicFramePr>
            <a:graphicFrameLocks noGrp="1"/>
          </p:cNvGraphicFramePr>
          <p:nvPr>
            <p:ph sz="quarter" idx="1"/>
            <p:extLst>
              <p:ext uri="{D42A27DB-BD31-4B8C-83A1-F6EECF244321}">
                <p14:modId xmlns:p14="http://schemas.microsoft.com/office/powerpoint/2010/main" val="784574660"/>
              </p:ext>
            </p:extLst>
          </p:nvPr>
        </p:nvGraphicFramePr>
        <p:xfrm>
          <a:off x="457200" y="1772816"/>
          <a:ext cx="7467600" cy="4248473"/>
        </p:xfrm>
        <a:graphic>
          <a:graphicData uri="http://schemas.openxmlformats.org/drawingml/2006/table">
            <a:tbl>
              <a:tblPr firstRow="1" firstCol="1" lastRow="1" lastCol="1" bandRow="1" bandCol="1"/>
              <a:tblGrid>
                <a:gridCol w="7467600">
                  <a:extLst>
                    <a:ext uri="{9D8B030D-6E8A-4147-A177-3AD203B41FA5}">
                      <a16:colId xmlns:a16="http://schemas.microsoft.com/office/drawing/2014/main" val="2918887371"/>
                    </a:ext>
                  </a:extLst>
                </a:gridCol>
              </a:tblGrid>
              <a:tr h="1150645">
                <a:tc>
                  <a:txBody>
                    <a:bodyPr/>
                    <a:lstStyle/>
                    <a:p>
                      <a:pPr marL="38100" marR="29210" algn="just">
                        <a:lnSpc>
                          <a:spcPct val="100000"/>
                        </a:lnSpc>
                        <a:spcBef>
                          <a:spcPts val="9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210" algn="just">
                        <a:lnSpc>
                          <a:spcPct val="100000"/>
                        </a:lnSpc>
                        <a:spcBef>
                          <a:spcPts val="9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210" algn="just">
                        <a:lnSpc>
                          <a:spcPct val="100000"/>
                        </a:lnSpc>
                        <a:spcBef>
                          <a:spcPts val="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In respect of non-performing assets, has the branch obtained valuation reports from approved valuers for the immovables charged to the bank, once in three years, unless the circumstances warrant a shorter duration?</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3454105"/>
                  </a:ext>
                </a:extLst>
              </a:tr>
              <a:tr h="774457">
                <a:tc>
                  <a:txBody>
                    <a:bodyPr/>
                    <a:lstStyle/>
                    <a:p>
                      <a:pPr marL="38100" marR="29845" algn="just">
                        <a:lnSpc>
                          <a:spcPts val="1150"/>
                        </a:lnSpc>
                        <a:spcBef>
                          <a:spcPts val="8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In the cases examined by you has the branch complied with the Recovery Policy prescribed by the controlling authorities of the bank with respect to compromise/settlement and write-off cases? Details of the cases of compromise/settlement and write-off cases involving   write-offs/waivers in excess of Rs. 50.00 lakhs may be given.</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3285605"/>
                  </a:ext>
                </a:extLst>
              </a:tr>
              <a:tr h="774457">
                <a:tc>
                  <a:txBody>
                    <a:bodyPr/>
                    <a:lstStyle/>
                    <a:p>
                      <a:pPr marL="38100" marR="29845" algn="just">
                        <a:lnSpc>
                          <a:spcPct val="100000"/>
                        </a:lnSpc>
                        <a:spcBef>
                          <a:spcPts val="9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ct val="100000"/>
                        </a:lnSpc>
                        <a:spcBef>
                          <a:spcPts val="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Is the Branch prompt in ensuring execution of decrees obtained for recovery from the defaulting borrowers? Give Age-wise analysis of decrees obtained and pending execution.</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1122371"/>
                  </a:ext>
                </a:extLst>
              </a:tr>
              <a:tr h="774457">
                <a:tc>
                  <a:txBody>
                    <a:bodyPr/>
                    <a:lstStyle/>
                    <a:p>
                      <a:pPr marL="38100" marR="29845" algn="just">
                        <a:lnSpc>
                          <a:spcPct val="100000"/>
                        </a:lnSpc>
                        <a:spcBef>
                          <a:spcPts val="9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ct val="100000"/>
                        </a:lnSpc>
                        <a:spcBef>
                          <a:spcPts val="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Whether in the cases concluded the recoveries have been properly appropriated against the principal / interest as per the policy of the Bank?</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175898"/>
                  </a:ext>
                </a:extLst>
              </a:tr>
              <a:tr h="774457">
                <a:tc>
                  <a:txBody>
                    <a:bodyPr/>
                    <a:lstStyle/>
                    <a:p>
                      <a:pPr marL="38100" marR="29845" algn="just">
                        <a:lnSpc>
                          <a:spcPts val="1150"/>
                        </a:lnSpc>
                        <a:spcBef>
                          <a:spcPts val="8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ts val="1150"/>
                        </a:lnSpc>
                        <a:spcBef>
                          <a:spcPts val="8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In cases where documents are held at centralized processing centers / office, whether the auditor has received the relevant documents as asked by them on test check basis and satisfied themselves. Report the exceptions, if any</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2870927"/>
                  </a:ext>
                </a:extLst>
              </a:tr>
            </a:tbl>
          </a:graphicData>
        </a:graphic>
      </p:graphicFrame>
    </p:spTree>
    <p:extLst>
      <p:ext uri="{BB962C8B-B14F-4D97-AF65-F5344CB8AC3E}">
        <p14:creationId xmlns:p14="http://schemas.microsoft.com/office/powerpoint/2010/main" val="2233316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lang="en-US" dirty="0"/>
              <a:t>Nuances – Non Fund Exposures</a:t>
            </a:r>
          </a:p>
        </p:txBody>
      </p:sp>
      <p:graphicFrame>
        <p:nvGraphicFramePr>
          <p:cNvPr id="14" name="Content Placeholder 13">
            <a:extLst>
              <a:ext uri="{FF2B5EF4-FFF2-40B4-BE49-F238E27FC236}">
                <a16:creationId xmlns:a16="http://schemas.microsoft.com/office/drawing/2014/main" id="{60515A8A-2833-43BE-AE01-3A27E1C02BA4}"/>
              </a:ext>
            </a:extLst>
          </p:cNvPr>
          <p:cNvGraphicFramePr>
            <a:graphicFrameLocks noGrp="1"/>
          </p:cNvGraphicFramePr>
          <p:nvPr>
            <p:ph sz="quarter" idx="1"/>
            <p:extLst>
              <p:ext uri="{D42A27DB-BD31-4B8C-83A1-F6EECF244321}">
                <p14:modId xmlns:p14="http://schemas.microsoft.com/office/powerpoint/2010/main" val="1637018721"/>
              </p:ext>
            </p:extLst>
          </p:nvPr>
        </p:nvGraphicFramePr>
        <p:xfrm>
          <a:off x="457200" y="1988840"/>
          <a:ext cx="7467601" cy="3960439"/>
        </p:xfrm>
        <a:graphic>
          <a:graphicData uri="http://schemas.openxmlformats.org/drawingml/2006/table">
            <a:tbl>
              <a:tblPr firstRow="1" firstCol="1" lastRow="1" lastCol="1" bandRow="1" bandCol="1"/>
              <a:tblGrid>
                <a:gridCol w="808622">
                  <a:extLst>
                    <a:ext uri="{9D8B030D-6E8A-4147-A177-3AD203B41FA5}">
                      <a16:colId xmlns:a16="http://schemas.microsoft.com/office/drawing/2014/main" val="2800618629"/>
                    </a:ext>
                  </a:extLst>
                </a:gridCol>
                <a:gridCol w="25850">
                  <a:extLst>
                    <a:ext uri="{9D8B030D-6E8A-4147-A177-3AD203B41FA5}">
                      <a16:colId xmlns:a16="http://schemas.microsoft.com/office/drawing/2014/main" val="3542601217"/>
                    </a:ext>
                  </a:extLst>
                </a:gridCol>
                <a:gridCol w="1232692">
                  <a:extLst>
                    <a:ext uri="{9D8B030D-6E8A-4147-A177-3AD203B41FA5}">
                      <a16:colId xmlns:a16="http://schemas.microsoft.com/office/drawing/2014/main" val="1643195912"/>
                    </a:ext>
                  </a:extLst>
                </a:gridCol>
                <a:gridCol w="1217493">
                  <a:extLst>
                    <a:ext uri="{9D8B030D-6E8A-4147-A177-3AD203B41FA5}">
                      <a16:colId xmlns:a16="http://schemas.microsoft.com/office/drawing/2014/main" val="4010904061"/>
                    </a:ext>
                  </a:extLst>
                </a:gridCol>
                <a:gridCol w="1393808">
                  <a:extLst>
                    <a:ext uri="{9D8B030D-6E8A-4147-A177-3AD203B41FA5}">
                      <a16:colId xmlns:a16="http://schemas.microsoft.com/office/drawing/2014/main" val="1751849825"/>
                    </a:ext>
                  </a:extLst>
                </a:gridCol>
                <a:gridCol w="1045736">
                  <a:extLst>
                    <a:ext uri="{9D8B030D-6E8A-4147-A177-3AD203B41FA5}">
                      <a16:colId xmlns:a16="http://schemas.microsoft.com/office/drawing/2014/main" val="963859656"/>
                    </a:ext>
                  </a:extLst>
                </a:gridCol>
                <a:gridCol w="1743400">
                  <a:extLst>
                    <a:ext uri="{9D8B030D-6E8A-4147-A177-3AD203B41FA5}">
                      <a16:colId xmlns:a16="http://schemas.microsoft.com/office/drawing/2014/main" val="1708172522"/>
                    </a:ext>
                  </a:extLst>
                </a:gridCol>
              </a:tblGrid>
              <a:tr h="1009109">
                <a:tc>
                  <a:txBody>
                    <a:bodyPr/>
                    <a:lstStyle/>
                    <a:p>
                      <a:pPr marL="25400" marR="0">
                        <a:lnSpc>
                          <a:spcPts val="1130"/>
                        </a:lnSpc>
                        <a:spcBef>
                          <a:spcPts val="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a:t>
                      </a:r>
                      <a:r>
                        <a:rPr lang="en-US" sz="1100" dirty="0" err="1">
                          <a:effectLst/>
                          <a:latin typeface="Arial" panose="020B0604020202020204" pitchFamily="34" charset="0"/>
                          <a:ea typeface="Georgia" panose="02040502050405020303" pitchFamily="18" charset="0"/>
                          <a:cs typeface="Georgia" panose="02040502050405020303" pitchFamily="18" charset="0"/>
                        </a:rPr>
                        <a:t>i</a:t>
                      </a:r>
                      <a:r>
                        <a:rPr lang="en-US" sz="1100" dirty="0">
                          <a:effectLst/>
                          <a:latin typeface="Arial" panose="020B0604020202020204" pitchFamily="34" charset="0"/>
                          <a:ea typeface="Georgia" panose="02040502050405020303" pitchFamily="18" charset="0"/>
                          <a:cs typeface="Georgia" panose="02040502050405020303" pitchFamily="18" charset="0"/>
                        </a:rPr>
                        <a:t>)</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marL="38100" marR="29845" algn="just">
                        <a:lnSpc>
                          <a:spcPts val="1150"/>
                        </a:lnSpc>
                        <a:spcBef>
                          <a:spcPts val="8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List of borrowers where the LCs have been devolved or guarantees have been invoked</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64966880"/>
                  </a:ext>
                </a:extLst>
              </a:tr>
              <a:tr h="2271553">
                <a:tc gridSpan="2">
                  <a:txBody>
                    <a:bodyPr/>
                    <a:lstStyle/>
                    <a:p>
                      <a:pPr marL="6794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Sr. No.</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6667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Invocation</a:t>
                      </a:r>
                      <a:endParaRPr lang="en-US" sz="1100">
                        <a:effectLst/>
                        <a:latin typeface="Georgia" panose="02040502050405020303" pitchFamily="18" charset="0"/>
                        <a:ea typeface="Georgia" panose="02040502050405020303" pitchFamily="18" charset="0"/>
                        <a:cs typeface="Georgia" panose="02040502050405020303" pitchFamily="18" charset="0"/>
                      </a:endParaRPr>
                    </a:p>
                    <a:p>
                      <a:pPr marL="66675" marR="0">
                        <a:lnSpc>
                          <a:spcPct val="115000"/>
                        </a:lnSpc>
                        <a:spcBef>
                          <a:spcPts val="32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Date</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6667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Party Name</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6794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Beneficiary</a:t>
                      </a:r>
                      <a:endParaRPr lang="en-US" sz="1100">
                        <a:effectLst/>
                        <a:latin typeface="Georgia" panose="02040502050405020303" pitchFamily="18" charset="0"/>
                        <a:ea typeface="Georgia" panose="02040502050405020303" pitchFamily="18" charset="0"/>
                        <a:cs typeface="Georgia" panose="02040502050405020303" pitchFamily="18" charset="0"/>
                      </a:endParaRPr>
                    </a:p>
                    <a:p>
                      <a:pPr marL="67945" marR="0">
                        <a:lnSpc>
                          <a:spcPct val="115000"/>
                        </a:lnSpc>
                        <a:spcBef>
                          <a:spcPts val="32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Name</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6794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Amt</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67945" marR="0">
                        <a:lnSpc>
                          <a:spcPct val="115000"/>
                        </a:lnSpc>
                        <a:spcBef>
                          <a:spcPts val="315"/>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Reason for non-payment</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3063473"/>
                  </a:ext>
                </a:extLst>
              </a:tr>
              <a:tr h="679777">
                <a:tc gridSpan="2">
                  <a:txBody>
                    <a:bodyPr/>
                    <a:lstStyle/>
                    <a:p>
                      <a:pPr marL="50800" marR="0">
                        <a:lnSpc>
                          <a:spcPct val="115000"/>
                        </a:lnSpc>
                        <a:spcBef>
                          <a:spcPts val="190"/>
                        </a:spcBef>
                        <a:spcAft>
                          <a:spcPts val="0"/>
                        </a:spcAft>
                      </a:pPr>
                      <a:r>
                        <a:rPr lang="en-US" sz="1200" dirty="0">
                          <a:effectLst/>
                          <a:latin typeface="Georgia" panose="02040502050405020303" pitchFamily="18" charset="0"/>
                          <a:ea typeface="Georgia" panose="02040502050405020303" pitchFamily="18" charset="0"/>
                          <a:cs typeface="Georgia" panose="02040502050405020303" pitchFamily="18" charset="0"/>
                        </a:rPr>
                        <a:t> </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447579644"/>
                  </a:ext>
                </a:extLst>
              </a:tr>
            </a:tbl>
          </a:graphicData>
        </a:graphic>
      </p:graphicFrame>
      <p:sp>
        <p:nvSpPr>
          <p:cNvPr id="15" name="Rectangle 3">
            <a:extLst>
              <a:ext uri="{FF2B5EF4-FFF2-40B4-BE49-F238E27FC236}">
                <a16:creationId xmlns:a16="http://schemas.microsoft.com/office/drawing/2014/main" id="{093BE9B0-43B2-425C-8B2B-7C8F7E04B066}"/>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342007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lang="en-US" dirty="0"/>
              <a:t>Nuances – Non Fund Exposures</a:t>
            </a:r>
          </a:p>
        </p:txBody>
      </p:sp>
      <p:sp>
        <p:nvSpPr>
          <p:cNvPr id="15" name="Rectangle 3">
            <a:extLst>
              <a:ext uri="{FF2B5EF4-FFF2-40B4-BE49-F238E27FC236}">
                <a16:creationId xmlns:a16="http://schemas.microsoft.com/office/drawing/2014/main" id="{093BE9B0-43B2-425C-8B2B-7C8F7E04B066}"/>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Content Placeholder 4">
            <a:extLst>
              <a:ext uri="{FF2B5EF4-FFF2-40B4-BE49-F238E27FC236}">
                <a16:creationId xmlns:a16="http://schemas.microsoft.com/office/drawing/2014/main" id="{7ACB2CAE-2DDD-4639-8473-BED750ADBB07}"/>
              </a:ext>
            </a:extLst>
          </p:cNvPr>
          <p:cNvGraphicFramePr>
            <a:graphicFrameLocks noGrp="1"/>
          </p:cNvGraphicFramePr>
          <p:nvPr>
            <p:ph sz="quarter" idx="1"/>
            <p:extLst>
              <p:ext uri="{D42A27DB-BD31-4B8C-83A1-F6EECF244321}">
                <p14:modId xmlns:p14="http://schemas.microsoft.com/office/powerpoint/2010/main" val="2639888657"/>
              </p:ext>
            </p:extLst>
          </p:nvPr>
        </p:nvGraphicFramePr>
        <p:xfrm>
          <a:off x="457200" y="1772816"/>
          <a:ext cx="7467601" cy="4248471"/>
        </p:xfrm>
        <a:graphic>
          <a:graphicData uri="http://schemas.openxmlformats.org/drawingml/2006/table">
            <a:tbl>
              <a:tblPr firstRow="1" firstCol="1" lastRow="1" lastCol="1" bandRow="1" bandCol="1"/>
              <a:tblGrid>
                <a:gridCol w="808622">
                  <a:extLst>
                    <a:ext uri="{9D8B030D-6E8A-4147-A177-3AD203B41FA5}">
                      <a16:colId xmlns:a16="http://schemas.microsoft.com/office/drawing/2014/main" val="3597410264"/>
                    </a:ext>
                  </a:extLst>
                </a:gridCol>
                <a:gridCol w="25850">
                  <a:extLst>
                    <a:ext uri="{9D8B030D-6E8A-4147-A177-3AD203B41FA5}">
                      <a16:colId xmlns:a16="http://schemas.microsoft.com/office/drawing/2014/main" val="3599358010"/>
                    </a:ext>
                  </a:extLst>
                </a:gridCol>
                <a:gridCol w="1232692">
                  <a:extLst>
                    <a:ext uri="{9D8B030D-6E8A-4147-A177-3AD203B41FA5}">
                      <a16:colId xmlns:a16="http://schemas.microsoft.com/office/drawing/2014/main" val="643780008"/>
                    </a:ext>
                  </a:extLst>
                </a:gridCol>
                <a:gridCol w="1217493">
                  <a:extLst>
                    <a:ext uri="{9D8B030D-6E8A-4147-A177-3AD203B41FA5}">
                      <a16:colId xmlns:a16="http://schemas.microsoft.com/office/drawing/2014/main" val="721791716"/>
                    </a:ext>
                  </a:extLst>
                </a:gridCol>
                <a:gridCol w="1393808">
                  <a:extLst>
                    <a:ext uri="{9D8B030D-6E8A-4147-A177-3AD203B41FA5}">
                      <a16:colId xmlns:a16="http://schemas.microsoft.com/office/drawing/2014/main" val="3764945454"/>
                    </a:ext>
                  </a:extLst>
                </a:gridCol>
                <a:gridCol w="1045736">
                  <a:extLst>
                    <a:ext uri="{9D8B030D-6E8A-4147-A177-3AD203B41FA5}">
                      <a16:colId xmlns:a16="http://schemas.microsoft.com/office/drawing/2014/main" val="3568780908"/>
                    </a:ext>
                  </a:extLst>
                </a:gridCol>
                <a:gridCol w="1743400">
                  <a:extLst>
                    <a:ext uri="{9D8B030D-6E8A-4147-A177-3AD203B41FA5}">
                      <a16:colId xmlns:a16="http://schemas.microsoft.com/office/drawing/2014/main" val="143365384"/>
                    </a:ext>
                  </a:extLst>
                </a:gridCol>
              </a:tblGrid>
              <a:tr h="763447">
                <a:tc>
                  <a:txBody>
                    <a:bodyPr/>
                    <a:lstStyle/>
                    <a:p>
                      <a:pPr marL="25400" marR="0">
                        <a:lnSpc>
                          <a:spcPts val="113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(ii)</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marL="38100" marR="29845" algn="just">
                        <a:lnSpc>
                          <a:spcPts val="1150"/>
                        </a:lnSpc>
                        <a:spcBef>
                          <a:spcPts val="8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List of borrowers where the LCs have been devolved or guarantees have been invoked but not paid with amount thereof</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86346372"/>
                  </a:ext>
                </a:extLst>
              </a:tr>
              <a:tr h="1718555">
                <a:tc gridSpan="2">
                  <a:txBody>
                    <a:bodyPr/>
                    <a:lstStyle/>
                    <a:p>
                      <a:pPr marL="6794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Sr. No.</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6667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Invocation</a:t>
                      </a:r>
                      <a:endParaRPr lang="en-US" sz="1100">
                        <a:effectLst/>
                        <a:latin typeface="Georgia" panose="02040502050405020303" pitchFamily="18" charset="0"/>
                        <a:ea typeface="Georgia" panose="02040502050405020303" pitchFamily="18" charset="0"/>
                        <a:cs typeface="Georgia" panose="02040502050405020303" pitchFamily="18" charset="0"/>
                      </a:endParaRPr>
                    </a:p>
                    <a:p>
                      <a:pPr marL="66675" marR="0">
                        <a:lnSpc>
                          <a:spcPct val="115000"/>
                        </a:lnSpc>
                        <a:spcBef>
                          <a:spcPts val="32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Date</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6667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Party Name</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6794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Beneficiary</a:t>
                      </a:r>
                      <a:endParaRPr lang="en-US" sz="1100">
                        <a:effectLst/>
                        <a:latin typeface="Georgia" panose="02040502050405020303" pitchFamily="18" charset="0"/>
                        <a:ea typeface="Georgia" panose="02040502050405020303" pitchFamily="18" charset="0"/>
                        <a:cs typeface="Georgia" panose="02040502050405020303" pitchFamily="18" charset="0"/>
                      </a:endParaRPr>
                    </a:p>
                    <a:p>
                      <a:pPr marL="67945" marR="0">
                        <a:lnSpc>
                          <a:spcPct val="115000"/>
                        </a:lnSpc>
                        <a:spcBef>
                          <a:spcPts val="32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Name</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6794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Amt</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67945" marR="0">
                        <a:lnSpc>
                          <a:spcPct val="115000"/>
                        </a:lnSpc>
                        <a:spcBef>
                          <a:spcPts val="315"/>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Reason for non-payment</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7309318"/>
                  </a:ext>
                </a:extLst>
              </a:tr>
              <a:tr h="514288">
                <a:tc gridSpan="2">
                  <a:txBody>
                    <a:bodyPr/>
                    <a:lstStyle/>
                    <a:p>
                      <a:pPr marL="50800" marR="0">
                        <a:lnSpc>
                          <a:spcPct val="11500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169269982"/>
                  </a:ext>
                </a:extLst>
              </a:tr>
              <a:tr h="1252181">
                <a:tc>
                  <a:txBody>
                    <a:bodyPr/>
                    <a:lstStyle/>
                    <a:p>
                      <a:pPr marL="25400" marR="0">
                        <a:lnSpc>
                          <a:spcPts val="1130"/>
                        </a:lnSpc>
                        <a:spcBef>
                          <a:spcPts val="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25400" marR="0">
                        <a:lnSpc>
                          <a:spcPts val="1130"/>
                        </a:lnSpc>
                        <a:spcBef>
                          <a:spcPts val="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25400" marR="0">
                        <a:lnSpc>
                          <a:spcPts val="1130"/>
                        </a:lnSpc>
                        <a:spcBef>
                          <a:spcPts val="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(iii)</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marL="38100" marR="29845" algn="just">
                        <a:lnSpc>
                          <a:spcPct val="100000"/>
                        </a:lnSpc>
                        <a:spcBef>
                          <a:spcPts val="9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845" algn="just">
                        <a:lnSpc>
                          <a:spcPct val="100000"/>
                        </a:lnSpc>
                        <a:spcBef>
                          <a:spcPts val="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List of instances where interchangeability between fund based and non-fund based facilities was allowed subsequent to devolvement of LC / invocation of BG</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73516026"/>
                  </a:ext>
                </a:extLst>
              </a:tr>
            </a:tbl>
          </a:graphicData>
        </a:graphic>
      </p:graphicFrame>
    </p:spTree>
    <p:extLst>
      <p:ext uri="{BB962C8B-B14F-4D97-AF65-F5344CB8AC3E}">
        <p14:creationId xmlns:p14="http://schemas.microsoft.com/office/powerpoint/2010/main" val="4096539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lang="en-US" dirty="0"/>
              <a:t>Nuances - Deposits</a:t>
            </a:r>
          </a:p>
        </p:txBody>
      </p:sp>
      <p:graphicFrame>
        <p:nvGraphicFramePr>
          <p:cNvPr id="4" name="Content Placeholder 3">
            <a:extLst>
              <a:ext uri="{FF2B5EF4-FFF2-40B4-BE49-F238E27FC236}">
                <a16:creationId xmlns:a16="http://schemas.microsoft.com/office/drawing/2014/main" id="{88E03520-6900-4720-8566-E082373AD5B9}"/>
              </a:ext>
            </a:extLst>
          </p:cNvPr>
          <p:cNvGraphicFramePr>
            <a:graphicFrameLocks noGrp="1"/>
          </p:cNvGraphicFramePr>
          <p:nvPr>
            <p:ph sz="quarter" idx="1"/>
            <p:extLst>
              <p:ext uri="{D42A27DB-BD31-4B8C-83A1-F6EECF244321}">
                <p14:modId xmlns:p14="http://schemas.microsoft.com/office/powerpoint/2010/main" val="2686130206"/>
              </p:ext>
            </p:extLst>
          </p:nvPr>
        </p:nvGraphicFramePr>
        <p:xfrm>
          <a:off x="457200" y="1844824"/>
          <a:ext cx="7467600" cy="3888432"/>
        </p:xfrm>
        <a:graphic>
          <a:graphicData uri="http://schemas.openxmlformats.org/drawingml/2006/table">
            <a:tbl>
              <a:tblPr firstRow="1" firstCol="1" lastRow="1" lastCol="1" bandRow="1" bandCol="1"/>
              <a:tblGrid>
                <a:gridCol w="3734587">
                  <a:extLst>
                    <a:ext uri="{9D8B030D-6E8A-4147-A177-3AD203B41FA5}">
                      <a16:colId xmlns:a16="http://schemas.microsoft.com/office/drawing/2014/main" val="1003301153"/>
                    </a:ext>
                  </a:extLst>
                </a:gridCol>
                <a:gridCol w="3733013">
                  <a:extLst>
                    <a:ext uri="{9D8B030D-6E8A-4147-A177-3AD203B41FA5}">
                      <a16:colId xmlns:a16="http://schemas.microsoft.com/office/drawing/2014/main" val="1270180575"/>
                    </a:ext>
                  </a:extLst>
                </a:gridCol>
              </a:tblGrid>
              <a:tr h="3888432">
                <a:tc>
                  <a:txBody>
                    <a:bodyPr/>
                    <a:lstStyle/>
                    <a:p>
                      <a:pPr marL="68580" marR="59690" algn="just">
                        <a:lnSpc>
                          <a:spcPct val="150000"/>
                        </a:lnSpc>
                        <a:spcBef>
                          <a:spcPts val="190"/>
                        </a:spcBef>
                        <a:spcAft>
                          <a:spcPts val="0"/>
                        </a:spcAft>
                      </a:pPr>
                      <a:r>
                        <a:rPr lang="en-US" sz="1200" dirty="0">
                          <a:effectLst/>
                          <a:latin typeface="Georgia" panose="02040502050405020303" pitchFamily="18" charset="0"/>
                          <a:ea typeface="Georgia" panose="02040502050405020303" pitchFamily="18" charset="0"/>
                          <a:cs typeface="Georgia" panose="02040502050405020303" pitchFamily="18" charset="0"/>
                        </a:rPr>
                        <a:t>Is the branch complying with the regulations on minimum balance requirement and levy of charges on</a:t>
                      </a:r>
                      <a:r>
                        <a:rPr lang="en-US" sz="1200" spc="-220"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non- maintenance of minimum balance</a:t>
                      </a:r>
                      <a:r>
                        <a:rPr lang="en-US" sz="1200" spc="-80"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in individual savings accounts?</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59690" lvl="0" indent="-342900">
                        <a:lnSpc>
                          <a:spcPct val="150000"/>
                        </a:lnSpc>
                        <a:spcBef>
                          <a:spcPts val="190"/>
                        </a:spcBef>
                        <a:spcAft>
                          <a:spcPts val="0"/>
                        </a:spcAft>
                        <a:buFont typeface="Wingdings" panose="05000000000000000000" pitchFamily="2" charset="2"/>
                        <a:buChar char=""/>
                        <a:tabLst>
                          <a:tab pos="457200" algn="l"/>
                        </a:tabLst>
                      </a:pPr>
                      <a:r>
                        <a:rPr lang="en-US" sz="1200" dirty="0">
                          <a:effectLst/>
                          <a:latin typeface="Georgia" panose="02040502050405020303" pitchFamily="18" charset="0"/>
                          <a:ea typeface="Georgia" panose="02040502050405020303" pitchFamily="18" charset="0"/>
                          <a:cs typeface="Georgia" panose="02040502050405020303" pitchFamily="18" charset="0"/>
                        </a:rPr>
                        <a:t>RBI specifically has mandated Certification for penalty levied by banks for non-maintenance of minimum balance (DBR, no. Leg, BC.21/ 09.07.006/ 2015/16 dated July 1, 2015)</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p>
                      <a:pPr marL="342900" marR="59690" lvl="0" indent="-342900">
                        <a:lnSpc>
                          <a:spcPct val="150000"/>
                        </a:lnSpc>
                        <a:spcBef>
                          <a:spcPts val="190"/>
                        </a:spcBef>
                        <a:spcAft>
                          <a:spcPts val="0"/>
                        </a:spcAft>
                        <a:buFont typeface="Wingdings" panose="05000000000000000000" pitchFamily="2" charset="2"/>
                        <a:buChar char=""/>
                        <a:tabLst>
                          <a:tab pos="457200" algn="l"/>
                        </a:tabLst>
                      </a:pPr>
                      <a:r>
                        <a:rPr lang="en-US" sz="1200" dirty="0">
                          <a:effectLst/>
                          <a:latin typeface="Georgia" panose="02040502050405020303" pitchFamily="18" charset="0"/>
                          <a:ea typeface="Georgia" panose="02040502050405020303" pitchFamily="18" charset="0"/>
                          <a:cs typeface="Georgia" panose="02040502050405020303" pitchFamily="18" charset="0"/>
                        </a:rPr>
                        <a:t>Although the general answer given at the branch is that the calculations are automated through system, it is expected that the auditor takes at least 5 samples and calculates whether the levy of these charges is fair and as per the policy.</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p>
                      <a:pPr marL="68580" marR="59690" algn="just">
                        <a:lnSpc>
                          <a:spcPct val="150000"/>
                        </a:lnSpc>
                        <a:spcBef>
                          <a:spcPts val="190"/>
                        </a:spcBef>
                        <a:spcAft>
                          <a:spcPts val="0"/>
                        </a:spcAft>
                      </a:pPr>
                      <a:r>
                        <a:rPr lang="en-US" sz="1200" dirty="0">
                          <a:effectLst/>
                          <a:latin typeface="Georgia" panose="02040502050405020303" pitchFamily="18" charset="0"/>
                          <a:ea typeface="Georgia" panose="02040502050405020303" pitchFamily="18" charset="0"/>
                          <a:cs typeface="Georgia" panose="02040502050405020303" pitchFamily="18" charset="0"/>
                        </a:rPr>
                        <a:t> </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7027279"/>
                  </a:ext>
                </a:extLst>
              </a:tr>
            </a:tbl>
          </a:graphicData>
        </a:graphic>
      </p:graphicFrame>
    </p:spTree>
    <p:extLst>
      <p:ext uri="{BB962C8B-B14F-4D97-AF65-F5344CB8AC3E}">
        <p14:creationId xmlns:p14="http://schemas.microsoft.com/office/powerpoint/2010/main" val="10944502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normAutofit/>
          </a:bodyPr>
          <a:lstStyle/>
          <a:p>
            <a:r>
              <a:rPr lang="en-US" sz="2400" dirty="0"/>
              <a:t>Nuances – Bills Payable, Sundry deposits</a:t>
            </a:r>
          </a:p>
        </p:txBody>
      </p:sp>
      <p:graphicFrame>
        <p:nvGraphicFramePr>
          <p:cNvPr id="4" name="Content Placeholder 3">
            <a:extLst>
              <a:ext uri="{FF2B5EF4-FFF2-40B4-BE49-F238E27FC236}">
                <a16:creationId xmlns:a16="http://schemas.microsoft.com/office/drawing/2014/main" id="{C1FB1307-C94E-4B9B-B43C-CC4DD952C390}"/>
              </a:ext>
            </a:extLst>
          </p:cNvPr>
          <p:cNvGraphicFramePr>
            <a:graphicFrameLocks noGrp="1"/>
          </p:cNvGraphicFramePr>
          <p:nvPr>
            <p:ph sz="quarter" idx="1"/>
            <p:extLst>
              <p:ext uri="{D42A27DB-BD31-4B8C-83A1-F6EECF244321}">
                <p14:modId xmlns:p14="http://schemas.microsoft.com/office/powerpoint/2010/main" val="2120253107"/>
              </p:ext>
            </p:extLst>
          </p:nvPr>
        </p:nvGraphicFramePr>
        <p:xfrm>
          <a:off x="457201" y="1700808"/>
          <a:ext cx="7467598" cy="4392487"/>
        </p:xfrm>
        <a:graphic>
          <a:graphicData uri="http://schemas.openxmlformats.org/drawingml/2006/table">
            <a:tbl>
              <a:tblPr firstRow="1" firstCol="1" lastRow="1" lastCol="1" bandRow="1" bandCol="1"/>
              <a:tblGrid>
                <a:gridCol w="643581">
                  <a:extLst>
                    <a:ext uri="{9D8B030D-6E8A-4147-A177-3AD203B41FA5}">
                      <a16:colId xmlns:a16="http://schemas.microsoft.com/office/drawing/2014/main" val="3001529935"/>
                    </a:ext>
                  </a:extLst>
                </a:gridCol>
                <a:gridCol w="2031058">
                  <a:extLst>
                    <a:ext uri="{9D8B030D-6E8A-4147-A177-3AD203B41FA5}">
                      <a16:colId xmlns:a16="http://schemas.microsoft.com/office/drawing/2014/main" val="2852966282"/>
                    </a:ext>
                  </a:extLst>
                </a:gridCol>
                <a:gridCol w="1357194">
                  <a:extLst>
                    <a:ext uri="{9D8B030D-6E8A-4147-A177-3AD203B41FA5}">
                      <a16:colId xmlns:a16="http://schemas.microsoft.com/office/drawing/2014/main" val="2718284195"/>
                    </a:ext>
                  </a:extLst>
                </a:gridCol>
                <a:gridCol w="3435765">
                  <a:extLst>
                    <a:ext uri="{9D8B030D-6E8A-4147-A177-3AD203B41FA5}">
                      <a16:colId xmlns:a16="http://schemas.microsoft.com/office/drawing/2014/main" val="2048467825"/>
                    </a:ext>
                  </a:extLst>
                </a:gridCol>
              </a:tblGrid>
              <a:tr h="1229384">
                <a:tc>
                  <a:txBody>
                    <a:bodyPr/>
                    <a:lstStyle/>
                    <a:p>
                      <a:pPr marL="77470"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a)</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50800" marR="42545" algn="just">
                        <a:lnSpc>
                          <a:spcPct val="100000"/>
                        </a:lnSpc>
                        <a:spcBef>
                          <a:spcPts val="1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The number of items and the aggregate amount of old outstanding items pending for one years or more be obtained from the Branch and reported under appropriate heads. Give details thereof</a:t>
                      </a:r>
                    </a:p>
                    <a:p>
                      <a:pPr marL="50800" marR="42545" algn="just">
                        <a:lnSpc>
                          <a:spcPct val="100000"/>
                        </a:lnSpc>
                        <a:spcBef>
                          <a:spcPts val="190"/>
                        </a:spcBef>
                        <a:spcAft>
                          <a:spcPts val="0"/>
                        </a:spcAft>
                      </a:pPr>
                      <a:r>
                        <a:rPr lang="en-US" sz="1100" dirty="0">
                          <a:effectLst/>
                          <a:latin typeface="Arial" panose="020B0604020202020204" pitchFamily="34" charset="0"/>
                        </a:rPr>
                        <a:t> </a:t>
                      </a:r>
                      <a:endParaRPr lang="en-US" sz="1100" dirty="0">
                        <a:effectLst/>
                        <a:latin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63613793"/>
                  </a:ext>
                </a:extLst>
              </a:tr>
              <a:tr h="2281812">
                <a:tc>
                  <a:txBody>
                    <a:bodyPr/>
                    <a:lstStyle/>
                    <a:p>
                      <a:pPr marL="6794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Year</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marR="0">
                        <a:lnSpc>
                          <a:spcPts val="1350"/>
                        </a:lnSpc>
                        <a:spcBef>
                          <a:spcPts val="190"/>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Number</a:t>
                      </a:r>
                      <a:endParaRPr lang="en-US" sz="1100">
                        <a:effectLst/>
                        <a:latin typeface="Georgia" panose="02040502050405020303" pitchFamily="18" charset="0"/>
                        <a:ea typeface="Georgia" panose="02040502050405020303" pitchFamily="18" charset="0"/>
                        <a:cs typeface="Georgia" panose="02040502050405020303" pitchFamily="18" charset="0"/>
                      </a:endParaRPr>
                    </a:p>
                    <a:p>
                      <a:pPr marL="67945" marR="0">
                        <a:lnSpc>
                          <a:spcPct val="115000"/>
                        </a:lnSpc>
                        <a:spcBef>
                          <a:spcPts val="685"/>
                        </a:spcBef>
                        <a:spcAft>
                          <a:spcPts val="0"/>
                        </a:spcAft>
                      </a:pPr>
                      <a:r>
                        <a:rPr lang="en-US" sz="1200">
                          <a:effectLst/>
                          <a:latin typeface="Georgia" panose="02040502050405020303" pitchFamily="18" charset="0"/>
                          <a:ea typeface="Georgia" panose="02040502050405020303" pitchFamily="18" charset="0"/>
                          <a:cs typeface="Georgia" panose="02040502050405020303" pitchFamily="18" charset="0"/>
                        </a:rPr>
                        <a:t>of</a:t>
                      </a:r>
                      <a:r>
                        <a:rPr lang="en-US" sz="1200" spc="-55">
                          <a:effectLst/>
                          <a:latin typeface="Georgia" panose="02040502050405020303" pitchFamily="18" charset="0"/>
                          <a:ea typeface="Georgia" panose="02040502050405020303" pitchFamily="18" charset="0"/>
                          <a:cs typeface="Georgia" panose="02040502050405020303" pitchFamily="18" charset="0"/>
                        </a:rPr>
                        <a:t> </a:t>
                      </a:r>
                      <a:r>
                        <a:rPr lang="en-US" sz="1200">
                          <a:effectLst/>
                          <a:latin typeface="Georgia" panose="02040502050405020303" pitchFamily="18" charset="0"/>
                          <a:ea typeface="Georgia" panose="02040502050405020303" pitchFamily="18" charset="0"/>
                          <a:cs typeface="Georgia" panose="02040502050405020303" pitchFamily="18" charset="0"/>
                        </a:rPr>
                        <a:t>Items</a:t>
                      </a:r>
                      <a:endParaRPr lang="en-US"/>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6675" marR="0">
                        <a:lnSpc>
                          <a:spcPts val="1350"/>
                        </a:lnSpc>
                        <a:spcBef>
                          <a:spcPts val="190"/>
                        </a:spcBef>
                        <a:spcAft>
                          <a:spcPts val="0"/>
                        </a:spcAft>
                      </a:pPr>
                      <a:r>
                        <a:rPr lang="en-US" sz="1200" dirty="0">
                          <a:effectLst/>
                          <a:latin typeface="Georgia" panose="02040502050405020303" pitchFamily="18" charset="0"/>
                          <a:ea typeface="Georgia" panose="02040502050405020303" pitchFamily="18" charset="0"/>
                          <a:cs typeface="Georgia" panose="02040502050405020303" pitchFamily="18" charset="0"/>
                        </a:rPr>
                        <a:t>Amounts</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67945" marR="0">
                        <a:lnSpc>
                          <a:spcPts val="1350"/>
                        </a:lnSpc>
                        <a:spcBef>
                          <a:spcPts val="190"/>
                        </a:spcBef>
                        <a:spcAft>
                          <a:spcPts val="0"/>
                        </a:spcAft>
                      </a:pPr>
                      <a:r>
                        <a:rPr lang="en-US" sz="1200" dirty="0">
                          <a:effectLst/>
                          <a:latin typeface="Georgia" panose="02040502050405020303" pitchFamily="18" charset="0"/>
                          <a:ea typeface="Georgia" panose="02040502050405020303" pitchFamily="18" charset="0"/>
                          <a:cs typeface="Georgia" panose="02040502050405020303" pitchFamily="18" charset="0"/>
                        </a:rPr>
                        <a:t>Remarks</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2278835"/>
                  </a:ext>
                </a:extLst>
              </a:tr>
              <a:tr h="881291">
                <a:tc>
                  <a:txBody>
                    <a:bodyPr/>
                    <a:lstStyle/>
                    <a:p>
                      <a:pPr marL="50800"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b)</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r>
                        <a:rPr lang="en-US" sz="1100" dirty="0">
                          <a:effectLst/>
                          <a:latin typeface="Arial" panose="020B0604020202020204" pitchFamily="34" charset="0"/>
                          <a:ea typeface="Georgia" panose="02040502050405020303" pitchFamily="18" charset="0"/>
                          <a:cs typeface="Georgia" panose="02040502050405020303" pitchFamily="18" charset="0"/>
                        </a:rPr>
                        <a:t>Does your test check indicate any unusual items or material withdrawals or debits in these accounts? If so, give details thereof.</a:t>
                      </a:r>
                      <a:endParaRPr lang="en-US" dirty="0"/>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65816565"/>
                  </a:ext>
                </a:extLst>
              </a:tr>
            </a:tbl>
          </a:graphicData>
        </a:graphic>
      </p:graphicFrame>
    </p:spTree>
    <p:extLst>
      <p:ext uri="{BB962C8B-B14F-4D97-AF65-F5344CB8AC3E}">
        <p14:creationId xmlns:p14="http://schemas.microsoft.com/office/powerpoint/2010/main" val="3404860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62A51-6DF5-4456-AADC-502C6A2E15E2}"/>
              </a:ext>
            </a:extLst>
          </p:cNvPr>
          <p:cNvSpPr>
            <a:spLocks noGrp="1"/>
          </p:cNvSpPr>
          <p:nvPr>
            <p:ph type="title"/>
          </p:nvPr>
        </p:nvSpPr>
        <p:spPr/>
        <p:txBody>
          <a:bodyPr/>
          <a:lstStyle/>
          <a:p>
            <a:r>
              <a:rPr lang="en-US" dirty="0"/>
              <a:t>Nuances – Profit &amp; Loss Account</a:t>
            </a:r>
          </a:p>
        </p:txBody>
      </p:sp>
      <p:graphicFrame>
        <p:nvGraphicFramePr>
          <p:cNvPr id="4" name="Content Placeholder 3">
            <a:extLst>
              <a:ext uri="{FF2B5EF4-FFF2-40B4-BE49-F238E27FC236}">
                <a16:creationId xmlns:a16="http://schemas.microsoft.com/office/drawing/2014/main" id="{85BB431E-6F21-4DFB-9834-C75660F4F2E8}"/>
              </a:ext>
            </a:extLst>
          </p:cNvPr>
          <p:cNvGraphicFramePr>
            <a:graphicFrameLocks noGrp="1"/>
          </p:cNvGraphicFramePr>
          <p:nvPr>
            <p:ph sz="quarter" idx="1"/>
            <p:extLst>
              <p:ext uri="{D42A27DB-BD31-4B8C-83A1-F6EECF244321}">
                <p14:modId xmlns:p14="http://schemas.microsoft.com/office/powerpoint/2010/main" val="3882092373"/>
              </p:ext>
            </p:extLst>
          </p:nvPr>
        </p:nvGraphicFramePr>
        <p:xfrm>
          <a:off x="457200" y="1772816"/>
          <a:ext cx="7467600" cy="4104454"/>
        </p:xfrm>
        <a:graphic>
          <a:graphicData uri="http://schemas.openxmlformats.org/drawingml/2006/table">
            <a:tbl>
              <a:tblPr firstRow="1" firstCol="1" lastRow="1" lastCol="1" bandRow="1" bandCol="1"/>
              <a:tblGrid>
                <a:gridCol w="7467600">
                  <a:extLst>
                    <a:ext uri="{9D8B030D-6E8A-4147-A177-3AD203B41FA5}">
                      <a16:colId xmlns:a16="http://schemas.microsoft.com/office/drawing/2014/main" val="3930073899"/>
                    </a:ext>
                  </a:extLst>
                </a:gridCol>
              </a:tblGrid>
              <a:tr h="773229">
                <a:tc>
                  <a:txBody>
                    <a:bodyPr/>
                    <a:lstStyle/>
                    <a:p>
                      <a:pPr marL="50800" marR="41910" algn="just">
                        <a:lnSpc>
                          <a:spcPct val="100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Has the test checking of interest/discount/ commission/ fees etc. revealed excess/short credit of a material amount? If so, give details thereof.</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6824833"/>
                  </a:ext>
                </a:extLst>
              </a:tr>
              <a:tr h="1009493">
                <a:tc>
                  <a:txBody>
                    <a:bodyPr/>
                    <a:lstStyle/>
                    <a:p>
                      <a:pPr marL="50800" marR="42545" algn="just">
                        <a:lnSpc>
                          <a:spcPct val="100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Has the branch complied with the Income Recognition norms prescribed by R.B.I.? (The Auditor may refer to the instructions of the controlling authorities of the bank regarding charging of interest on non-performing assets).</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1765196"/>
                  </a:ext>
                </a:extLst>
              </a:tr>
              <a:tr h="540033">
                <a:tc>
                  <a:txBody>
                    <a:bodyPr/>
                    <a:lstStyle/>
                    <a:p>
                      <a:pPr marL="50800" marR="0">
                        <a:lnSpc>
                          <a:spcPct val="100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Has the test check of interest on deposits revealed any excess/ short debit of material amount? If so, give details thereof.</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6225185"/>
                  </a:ext>
                </a:extLst>
              </a:tr>
              <a:tr h="773229">
                <a:tc>
                  <a:txBody>
                    <a:bodyPr/>
                    <a:lstStyle/>
                    <a:p>
                      <a:pPr marL="50800" marR="42545" algn="just">
                        <a:lnSpc>
                          <a:spcPct val="100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Does the bank have a system of estimating and providing interest accrued on overdue/matured/ unpaid/ unclaimed term deposits including in respect of deceased depositors?</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0465976"/>
                  </a:ext>
                </a:extLst>
              </a:tr>
              <a:tr h="1008470">
                <a:tc>
                  <a:txBody>
                    <a:bodyPr/>
                    <a:lstStyle/>
                    <a:p>
                      <a:pPr marL="50800" marR="41910" algn="just">
                        <a:lnSpc>
                          <a:spcPct val="100000"/>
                        </a:lnSpc>
                        <a:spcBef>
                          <a:spcPts val="1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Are there any divergent trends in major items of income and expenditure, in comparison with corresponding previous year, which are not satisfactorily explained by the branch? If so, the same may be reported.</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8529655"/>
                  </a:ext>
                </a:extLst>
              </a:tr>
            </a:tbl>
          </a:graphicData>
        </a:graphic>
      </p:graphicFrame>
    </p:spTree>
    <p:extLst>
      <p:ext uri="{BB962C8B-B14F-4D97-AF65-F5344CB8AC3E}">
        <p14:creationId xmlns:p14="http://schemas.microsoft.com/office/powerpoint/2010/main" val="2744991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D14EE-EF46-419F-9CC3-9041BC9820E0}"/>
              </a:ext>
            </a:extLst>
          </p:cNvPr>
          <p:cNvSpPr>
            <a:spLocks noGrp="1"/>
          </p:cNvSpPr>
          <p:nvPr>
            <p:ph type="title"/>
          </p:nvPr>
        </p:nvSpPr>
        <p:spPr/>
        <p:txBody>
          <a:bodyPr/>
          <a:lstStyle/>
          <a:p>
            <a:r>
              <a:rPr lang="en-IN" b="1" dirty="0"/>
              <a:t>The Prerequisites</a:t>
            </a:r>
            <a:endParaRPr lang="en-IN" dirty="0"/>
          </a:p>
        </p:txBody>
      </p:sp>
      <p:sp>
        <p:nvSpPr>
          <p:cNvPr id="3" name="Content Placeholder 2">
            <a:extLst>
              <a:ext uri="{FF2B5EF4-FFF2-40B4-BE49-F238E27FC236}">
                <a16:creationId xmlns:a16="http://schemas.microsoft.com/office/drawing/2014/main" id="{14C7CB13-460F-45A0-A639-0ADD488E7EF6}"/>
              </a:ext>
            </a:extLst>
          </p:cNvPr>
          <p:cNvSpPr>
            <a:spLocks noGrp="1"/>
          </p:cNvSpPr>
          <p:nvPr>
            <p:ph idx="1"/>
          </p:nvPr>
        </p:nvSpPr>
        <p:spPr/>
        <p:txBody>
          <a:bodyPr>
            <a:normAutofit fontScale="85000" lnSpcReduction="20000"/>
          </a:bodyPr>
          <a:lstStyle/>
          <a:p>
            <a:pPr marL="0" indent="0" algn="just">
              <a:buNone/>
            </a:pPr>
            <a:r>
              <a:rPr lang="en-IN" dirty="0"/>
              <a:t>The bank branch audit necessitates reading and knowledge of following basic three things:</a:t>
            </a:r>
          </a:p>
          <a:p>
            <a:pPr marL="0" indent="0" algn="just">
              <a:buNone/>
            </a:pPr>
            <a:endParaRPr lang="en-IN" dirty="0"/>
          </a:p>
          <a:p>
            <a:pPr lvl="0" algn="just"/>
            <a:r>
              <a:rPr lang="en-IN" b="1" u="sng" dirty="0"/>
              <a:t>Master circulars issued by RBI</a:t>
            </a:r>
            <a:r>
              <a:rPr lang="en-IN" dirty="0"/>
              <a:t>: As all of us are aware RBI issues various master circulars every year on July 1. This circular could be construed to be compilation of all the circulars and current relevant guideline on the subject. It is advisable to visit RBI site and download relevant circulars for the type of branch one is auditing.</a:t>
            </a:r>
          </a:p>
          <a:p>
            <a:pPr marL="0" indent="0" algn="just">
              <a:buNone/>
            </a:pPr>
            <a:endParaRPr lang="en-IN" dirty="0"/>
          </a:p>
          <a:p>
            <a:pPr lvl="0" algn="just"/>
            <a:r>
              <a:rPr lang="en-IN" b="1" u="sng" dirty="0"/>
              <a:t>Guidance note on Bank audits</a:t>
            </a:r>
            <a:r>
              <a:rPr lang="en-IN" dirty="0"/>
              <a:t>: ICAI has prepared (and keeps updating every year) a detailed guidance note on the bank audits. It is very useful as a ready reckoner. It also educates the members on legal and accounting framework, accounting system, internal controls etc of the bank and guides on how to conduct audit of various assets and liabilities and income &amp; expenses heads of the bank. </a:t>
            </a:r>
          </a:p>
          <a:p>
            <a:pPr marL="0" indent="0" algn="just">
              <a:buNone/>
            </a:pPr>
            <a:endParaRPr lang="en-IN" dirty="0"/>
          </a:p>
        </p:txBody>
      </p:sp>
    </p:spTree>
    <p:extLst>
      <p:ext uri="{BB962C8B-B14F-4D97-AF65-F5344CB8AC3E}">
        <p14:creationId xmlns:p14="http://schemas.microsoft.com/office/powerpoint/2010/main" val="30520410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lang="en-US" dirty="0"/>
              <a:t>Nuances – Books &amp; records</a:t>
            </a:r>
          </a:p>
        </p:txBody>
      </p:sp>
      <p:graphicFrame>
        <p:nvGraphicFramePr>
          <p:cNvPr id="4" name="Content Placeholder 3">
            <a:extLst>
              <a:ext uri="{FF2B5EF4-FFF2-40B4-BE49-F238E27FC236}">
                <a16:creationId xmlns:a16="http://schemas.microsoft.com/office/drawing/2014/main" id="{13050F32-0D9E-469E-9E06-3A76B90C6E4A}"/>
              </a:ext>
            </a:extLst>
          </p:cNvPr>
          <p:cNvGraphicFramePr>
            <a:graphicFrameLocks noGrp="1"/>
          </p:cNvGraphicFramePr>
          <p:nvPr>
            <p:ph sz="quarter" idx="1"/>
            <p:extLst>
              <p:ext uri="{D42A27DB-BD31-4B8C-83A1-F6EECF244321}">
                <p14:modId xmlns:p14="http://schemas.microsoft.com/office/powerpoint/2010/main" val="310760572"/>
              </p:ext>
            </p:extLst>
          </p:nvPr>
        </p:nvGraphicFramePr>
        <p:xfrm>
          <a:off x="457200" y="1628800"/>
          <a:ext cx="7467600" cy="4320481"/>
        </p:xfrm>
        <a:graphic>
          <a:graphicData uri="http://schemas.openxmlformats.org/drawingml/2006/table">
            <a:tbl>
              <a:tblPr firstRow="1" firstCol="1" lastRow="1" lastCol="1" bandRow="1" bandCol="1"/>
              <a:tblGrid>
                <a:gridCol w="7467600">
                  <a:extLst>
                    <a:ext uri="{9D8B030D-6E8A-4147-A177-3AD203B41FA5}">
                      <a16:colId xmlns:a16="http://schemas.microsoft.com/office/drawing/2014/main" val="4196011894"/>
                    </a:ext>
                  </a:extLst>
                </a:gridCol>
              </a:tblGrid>
              <a:tr h="658369">
                <a:tc>
                  <a:txBody>
                    <a:bodyPr/>
                    <a:lstStyle/>
                    <a:p>
                      <a:pPr marL="50800" marR="42545" algn="just">
                        <a:lnSpc>
                          <a:spcPct val="100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Whether there are any software / systems (manual or otherwise) used at the branch which are not integrated with the CBS? If yes, give details thereof.</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9443502"/>
                  </a:ext>
                </a:extLst>
              </a:tr>
              <a:tr h="658369">
                <a:tc>
                  <a:txBody>
                    <a:bodyPr/>
                    <a:lstStyle/>
                    <a:p>
                      <a:pPr marL="50800" marR="42545" algn="just">
                        <a:lnSpc>
                          <a:spcPct val="100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i) In case the branch has been subjected to IS Audit whether there are any adverse features reported and have a direct or indirect bearing on the branch accounts and are pending compliance? If yes give details.</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0602623"/>
                  </a:ext>
                </a:extLst>
              </a:tr>
              <a:tr h="634041">
                <a:tc>
                  <a:txBody>
                    <a:bodyPr/>
                    <a:lstStyle/>
                    <a:p>
                      <a:pPr marL="50800" marR="42545" algn="just">
                        <a:lnSpc>
                          <a:spcPct val="100000"/>
                        </a:lnSpc>
                        <a:spcBef>
                          <a:spcPts val="1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ii)  Whether branch is generating, and verifying exception reports at the periodicity as prescribed by the bank</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4056216"/>
                  </a:ext>
                </a:extLst>
              </a:tr>
              <a:tr h="658369">
                <a:tc>
                  <a:txBody>
                    <a:bodyPr/>
                    <a:lstStyle/>
                    <a:p>
                      <a:pPr marL="50800" marR="42545" algn="just">
                        <a:lnSpc>
                          <a:spcPct val="100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iii) Whether the system of bank warrants expeditious compliance of daily exception reports and whether there are any major observations pending such compliance at the year end.</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6927688"/>
                  </a:ext>
                </a:extLst>
              </a:tr>
              <a:tr h="849507">
                <a:tc>
                  <a:txBody>
                    <a:bodyPr/>
                    <a:lstStyle/>
                    <a:p>
                      <a:pPr marL="50800" marR="42545" algn="just">
                        <a:lnSpc>
                          <a:spcPct val="100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iv) Whether the bank has laid down procedures for manual intervention to system generated data and proper authentication of the related transactions arising there from along with proper audit trail of manual intervention has been obtained.</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6535466"/>
                  </a:ext>
                </a:extLst>
              </a:tr>
              <a:tr h="861826">
                <a:tc>
                  <a:txBody>
                    <a:bodyPr/>
                    <a:lstStyle/>
                    <a:p>
                      <a:pPr marL="67945" marR="60960" algn="just">
                        <a:lnSpc>
                          <a:spcPct val="150000"/>
                        </a:lnSpc>
                        <a:spcBef>
                          <a:spcPts val="190"/>
                        </a:spcBef>
                        <a:spcAft>
                          <a:spcPts val="0"/>
                        </a:spcAft>
                      </a:pPr>
                      <a:r>
                        <a:rPr lang="en-US" sz="1200" dirty="0">
                          <a:effectLst/>
                          <a:latin typeface="Georgia" panose="02040502050405020303" pitchFamily="18" charset="0"/>
                          <a:ea typeface="Georgia" panose="02040502050405020303" pitchFamily="18" charset="0"/>
                          <a:cs typeface="Georgia" panose="02040502050405020303" pitchFamily="18" charset="0"/>
                        </a:rPr>
                        <a:t>v) Furnish your comments on data integrity (including data entry, checking correctness/integrity of data, no back ended strategies etc.) which is used</a:t>
                      </a:r>
                      <a:r>
                        <a:rPr lang="en-US" sz="1200" spc="295"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for MIS at HO / CO level.</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6480634"/>
                  </a:ext>
                </a:extLst>
              </a:tr>
            </a:tbl>
          </a:graphicData>
        </a:graphic>
      </p:graphicFrame>
    </p:spTree>
    <p:extLst>
      <p:ext uri="{BB962C8B-B14F-4D97-AF65-F5344CB8AC3E}">
        <p14:creationId xmlns:p14="http://schemas.microsoft.com/office/powerpoint/2010/main" val="8060587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lang="en-US" dirty="0"/>
              <a:t>Nuances - MIS</a:t>
            </a:r>
          </a:p>
        </p:txBody>
      </p:sp>
      <p:sp>
        <p:nvSpPr>
          <p:cNvPr id="3" name="Content Placeholder 2">
            <a:extLst>
              <a:ext uri="{FF2B5EF4-FFF2-40B4-BE49-F238E27FC236}">
                <a16:creationId xmlns:a16="http://schemas.microsoft.com/office/drawing/2014/main" id="{07E475C5-E4F0-49C0-96AB-C404E8D601D2}"/>
              </a:ext>
            </a:extLst>
          </p:cNvPr>
          <p:cNvSpPr>
            <a:spLocks noGrp="1"/>
          </p:cNvSpPr>
          <p:nvPr>
            <p:ph sz="quarter" idx="1"/>
          </p:nvPr>
        </p:nvSpPr>
        <p:spPr/>
        <p:txBody>
          <a:bodyPr/>
          <a:lstStyle/>
          <a:p>
            <a:endParaRPr lang="en-US" sz="2400" dirty="0">
              <a:effectLst/>
              <a:latin typeface="Georgia" panose="02040502050405020303" pitchFamily="18" charset="0"/>
              <a:ea typeface="Georgia" panose="02040502050405020303" pitchFamily="18" charset="0"/>
              <a:cs typeface="Georgia" panose="02040502050405020303" pitchFamily="18" charset="0"/>
            </a:endParaRPr>
          </a:p>
          <a:p>
            <a:r>
              <a:rPr lang="en-US" sz="2400" dirty="0">
                <a:effectLst/>
                <a:latin typeface="Georgia" panose="02040502050405020303" pitchFamily="18" charset="0"/>
                <a:ea typeface="Georgia" panose="02040502050405020303" pitchFamily="18" charset="0"/>
                <a:cs typeface="Georgia" panose="02040502050405020303" pitchFamily="18" charset="0"/>
              </a:rPr>
              <a:t>Whether   the   branch   has   the</a:t>
            </a:r>
            <a:r>
              <a:rPr lang="en-US" sz="2400" spc="290" dirty="0">
                <a:effectLst/>
                <a:latin typeface="Georgia" panose="02040502050405020303" pitchFamily="18" charset="0"/>
                <a:ea typeface="Georgia" panose="02040502050405020303" pitchFamily="18" charset="0"/>
                <a:cs typeface="Georgia" panose="02040502050405020303" pitchFamily="18" charset="0"/>
              </a:rPr>
              <a:t> </a:t>
            </a:r>
            <a:r>
              <a:rPr lang="en-US" sz="2400" dirty="0">
                <a:effectLst/>
                <a:latin typeface="Georgia" panose="02040502050405020303" pitchFamily="18" charset="0"/>
                <a:ea typeface="Georgia" panose="02040502050405020303" pitchFamily="18" charset="0"/>
                <a:cs typeface="Georgia" panose="02040502050405020303" pitchFamily="18" charset="0"/>
              </a:rPr>
              <a:t>proper systems</a:t>
            </a:r>
            <a:r>
              <a:rPr lang="en-US" sz="2400" spc="170" dirty="0">
                <a:effectLst/>
                <a:latin typeface="Georgia" panose="02040502050405020303" pitchFamily="18" charset="0"/>
                <a:ea typeface="Georgia" panose="02040502050405020303" pitchFamily="18" charset="0"/>
                <a:cs typeface="Georgia" panose="02040502050405020303" pitchFamily="18" charset="0"/>
              </a:rPr>
              <a:t> </a:t>
            </a:r>
            <a:r>
              <a:rPr lang="en-US" sz="2400" dirty="0">
                <a:effectLst/>
                <a:latin typeface="Georgia" panose="02040502050405020303" pitchFamily="18" charset="0"/>
                <a:ea typeface="Georgia" panose="02040502050405020303" pitchFamily="18" charset="0"/>
                <a:cs typeface="Georgia" panose="02040502050405020303" pitchFamily="18" charset="0"/>
              </a:rPr>
              <a:t>and</a:t>
            </a:r>
            <a:r>
              <a:rPr lang="en-US" sz="2400" spc="185" dirty="0">
                <a:effectLst/>
                <a:latin typeface="Georgia" panose="02040502050405020303" pitchFamily="18" charset="0"/>
                <a:ea typeface="Georgia" panose="02040502050405020303" pitchFamily="18" charset="0"/>
                <a:cs typeface="Georgia" panose="02040502050405020303" pitchFamily="18" charset="0"/>
              </a:rPr>
              <a:t> </a:t>
            </a:r>
            <a:r>
              <a:rPr lang="en-US" sz="2400" dirty="0">
                <a:effectLst/>
                <a:latin typeface="Georgia" panose="02040502050405020303" pitchFamily="18" charset="0"/>
                <a:ea typeface="Georgia" panose="02040502050405020303" pitchFamily="18" charset="0"/>
                <a:cs typeface="Georgia" panose="02040502050405020303" pitchFamily="18" charset="0"/>
              </a:rPr>
              <a:t>procedures</a:t>
            </a:r>
            <a:r>
              <a:rPr lang="en-US" sz="2400" spc="180" dirty="0">
                <a:effectLst/>
                <a:latin typeface="Georgia" panose="02040502050405020303" pitchFamily="18" charset="0"/>
                <a:ea typeface="Georgia" panose="02040502050405020303" pitchFamily="18" charset="0"/>
                <a:cs typeface="Georgia" panose="02040502050405020303" pitchFamily="18" charset="0"/>
              </a:rPr>
              <a:t> </a:t>
            </a:r>
            <a:r>
              <a:rPr lang="en-US" sz="2400" dirty="0">
                <a:effectLst/>
                <a:latin typeface="Georgia" panose="02040502050405020303" pitchFamily="18" charset="0"/>
                <a:ea typeface="Georgia" panose="02040502050405020303" pitchFamily="18" charset="0"/>
                <a:cs typeface="Georgia" panose="02040502050405020303" pitchFamily="18" charset="0"/>
              </a:rPr>
              <a:t>to</a:t>
            </a:r>
            <a:r>
              <a:rPr lang="en-US" sz="2400" spc="175" dirty="0">
                <a:effectLst/>
                <a:latin typeface="Georgia" panose="02040502050405020303" pitchFamily="18" charset="0"/>
                <a:ea typeface="Georgia" panose="02040502050405020303" pitchFamily="18" charset="0"/>
                <a:cs typeface="Georgia" panose="02040502050405020303" pitchFamily="18" charset="0"/>
              </a:rPr>
              <a:t> </a:t>
            </a:r>
            <a:r>
              <a:rPr lang="en-US" sz="2400" dirty="0">
                <a:effectLst/>
                <a:latin typeface="Georgia" panose="02040502050405020303" pitchFamily="18" charset="0"/>
                <a:ea typeface="Georgia" panose="02040502050405020303" pitchFamily="18" charset="0"/>
                <a:cs typeface="Georgia" panose="02040502050405020303" pitchFamily="18" charset="0"/>
              </a:rPr>
              <a:t>ensure</a:t>
            </a:r>
            <a:r>
              <a:rPr lang="en-US" sz="2400" spc="170" dirty="0">
                <a:effectLst/>
                <a:latin typeface="Georgia" panose="02040502050405020303" pitchFamily="18" charset="0"/>
                <a:ea typeface="Georgia" panose="02040502050405020303" pitchFamily="18" charset="0"/>
                <a:cs typeface="Georgia" panose="02040502050405020303" pitchFamily="18" charset="0"/>
              </a:rPr>
              <a:t> </a:t>
            </a:r>
            <a:r>
              <a:rPr lang="en-US" sz="2400" dirty="0">
                <a:effectLst/>
                <a:latin typeface="Georgia" panose="02040502050405020303" pitchFamily="18" charset="0"/>
                <a:ea typeface="Georgia" panose="02040502050405020303" pitchFamily="18" charset="0"/>
                <a:cs typeface="Georgia" panose="02040502050405020303" pitchFamily="18" charset="0"/>
              </a:rPr>
              <a:t>data integrity relating to all data inputs which are to be used for MIS at corporate office level and for supervisory reporting purposes. Have you come across any instances</a:t>
            </a:r>
            <a:r>
              <a:rPr lang="en-US" sz="2400" spc="75" dirty="0">
                <a:effectLst/>
                <a:latin typeface="Georgia" panose="02040502050405020303" pitchFamily="18" charset="0"/>
                <a:ea typeface="Georgia" panose="02040502050405020303" pitchFamily="18" charset="0"/>
                <a:cs typeface="Georgia" panose="02040502050405020303" pitchFamily="18" charset="0"/>
              </a:rPr>
              <a:t> </a:t>
            </a:r>
            <a:r>
              <a:rPr lang="en-US" sz="2400" dirty="0">
                <a:effectLst/>
                <a:latin typeface="Georgia" panose="02040502050405020303" pitchFamily="18" charset="0"/>
                <a:ea typeface="Georgia" panose="02040502050405020303" pitchFamily="18" charset="0"/>
                <a:cs typeface="Georgia" panose="02040502050405020303" pitchFamily="18" charset="0"/>
              </a:rPr>
              <a:t>where data integrity was compromised?</a:t>
            </a:r>
            <a:endParaRPr lang="en-US" dirty="0"/>
          </a:p>
        </p:txBody>
      </p:sp>
    </p:spTree>
    <p:extLst>
      <p:ext uri="{BB962C8B-B14F-4D97-AF65-F5344CB8AC3E}">
        <p14:creationId xmlns:p14="http://schemas.microsoft.com/office/powerpoint/2010/main" val="38345241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lang="en-US" dirty="0"/>
              <a:t>Nuances - MIS</a:t>
            </a:r>
          </a:p>
        </p:txBody>
      </p:sp>
      <p:sp>
        <p:nvSpPr>
          <p:cNvPr id="3" name="Content Placeholder 2">
            <a:extLst>
              <a:ext uri="{FF2B5EF4-FFF2-40B4-BE49-F238E27FC236}">
                <a16:creationId xmlns:a16="http://schemas.microsoft.com/office/drawing/2014/main" id="{07E475C5-E4F0-49C0-96AB-C404E8D601D2}"/>
              </a:ext>
            </a:extLst>
          </p:cNvPr>
          <p:cNvSpPr>
            <a:spLocks noGrp="1"/>
          </p:cNvSpPr>
          <p:nvPr>
            <p:ph sz="quarter" idx="1"/>
          </p:nvPr>
        </p:nvSpPr>
        <p:spPr/>
        <p:txBody>
          <a:bodyPr>
            <a:normAutofit fontScale="70000" lnSpcReduction="20000"/>
          </a:bodyPr>
          <a:lstStyle/>
          <a:p>
            <a:pPr marL="0" marR="0" indent="0" algn="just">
              <a:lnSpc>
                <a:spcPct val="107000"/>
              </a:lnSpc>
              <a:spcBef>
                <a:spcPts val="0"/>
              </a:spcBef>
              <a:spcAft>
                <a:spcPts val="800"/>
              </a:spcAft>
              <a:buNone/>
            </a:pPr>
            <a:r>
              <a:rPr lang="en-US" sz="2400" dirty="0">
                <a:effectLst/>
                <a:latin typeface="Calibri" panose="020F0502020204030204" pitchFamily="34" charset="0"/>
                <a:ea typeface="Calibri" panose="020F0502020204030204" pitchFamily="34" charset="0"/>
                <a:cs typeface="Mangal" panose="02040503050203030202" pitchFamily="18" charset="0"/>
              </a:rPr>
              <a:t>Typically, the MIS reports generated at the branch would include:</a:t>
            </a:r>
          </a:p>
          <a:p>
            <a:pPr marL="342900" marR="0" lvl="0" indent="-342900" algn="just">
              <a:lnSpc>
                <a:spcPct val="107000"/>
              </a:lnSpc>
              <a:spcBef>
                <a:spcPts val="0"/>
              </a:spcBef>
              <a:spcAft>
                <a:spcPts val="0"/>
              </a:spcAft>
              <a:buFont typeface="+mj-lt"/>
              <a:buAutoNum type="arabicPeriod"/>
            </a:pPr>
            <a:r>
              <a:rPr lang="en-US" sz="2400" dirty="0">
                <a:effectLst/>
                <a:latin typeface="Calibri" panose="020F0502020204030204" pitchFamily="34" charset="0"/>
                <a:ea typeface="Calibri" panose="020F0502020204030204" pitchFamily="34" charset="0"/>
                <a:cs typeface="Mangal" panose="02040503050203030202" pitchFamily="18" charset="0"/>
              </a:rPr>
              <a:t>Account Information: The terminology used by each bank is different. However, every bank would have one report under MIS that gives complete details of a borrowal account. The report not only include the basic information but the transaction summary, securities, DP, repayment schedule dates, outstanding and the outstanding should have been based on the original sanction. There may be many more details regarding the account. Any account selected as sample for audit must be verified also through this report to get the correct perspective.</a:t>
            </a:r>
          </a:p>
          <a:p>
            <a:pPr marL="342900" marR="0" lvl="0" indent="-342900" algn="just">
              <a:lnSpc>
                <a:spcPct val="107000"/>
              </a:lnSpc>
              <a:spcBef>
                <a:spcPts val="0"/>
              </a:spcBef>
              <a:spcAft>
                <a:spcPts val="0"/>
              </a:spcAft>
              <a:buFont typeface="+mj-lt"/>
              <a:buAutoNum type="arabicPeriod"/>
            </a:pPr>
            <a:r>
              <a:rPr lang="en-US" sz="2400" dirty="0">
                <a:effectLst/>
                <a:latin typeface="Calibri" panose="020F0502020204030204" pitchFamily="34" charset="0"/>
                <a:ea typeface="Calibri" panose="020F0502020204030204" pitchFamily="34" charset="0"/>
                <a:cs typeface="Mangal" panose="02040503050203030202" pitchFamily="18" charset="0"/>
              </a:rPr>
              <a:t>Exception reports such as:</a:t>
            </a:r>
          </a:p>
          <a:p>
            <a:pPr marL="708660" lvl="1" indent="-342900" algn="just">
              <a:lnSpc>
                <a:spcPct val="107000"/>
              </a:lnSpc>
              <a:spcBef>
                <a:spcPts val="0"/>
              </a:spcBef>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Mangal" panose="02040503050203030202" pitchFamily="18" charset="0"/>
              </a:rPr>
              <a:t>Review/ Renewal not done.</a:t>
            </a:r>
          </a:p>
          <a:p>
            <a:pPr marL="708660" lvl="1" indent="-342900" algn="just">
              <a:lnSpc>
                <a:spcPct val="107000"/>
              </a:lnSpc>
              <a:spcBef>
                <a:spcPts val="0"/>
              </a:spcBef>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Mangal" panose="02040503050203030202" pitchFamily="18" charset="0"/>
              </a:rPr>
              <a:t>Stock statements not received.</a:t>
            </a:r>
          </a:p>
          <a:p>
            <a:pPr marL="708660" lvl="1" indent="-342900" algn="just">
              <a:lnSpc>
                <a:spcPct val="107000"/>
              </a:lnSpc>
              <a:spcBef>
                <a:spcPts val="0"/>
              </a:spcBef>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Mangal" panose="02040503050203030202" pitchFamily="18" charset="0"/>
              </a:rPr>
              <a:t>DP violations</a:t>
            </a:r>
          </a:p>
          <a:p>
            <a:pPr marL="708660" lvl="1" indent="-342900" algn="just">
              <a:lnSpc>
                <a:spcPct val="107000"/>
              </a:lnSpc>
              <a:spcBef>
                <a:spcPts val="0"/>
              </a:spcBef>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Mangal" panose="02040503050203030202" pitchFamily="18" charset="0"/>
              </a:rPr>
              <a:t>Modification done without proper authority.</a:t>
            </a:r>
          </a:p>
          <a:p>
            <a:pPr marL="708660" lvl="1" indent="-342900" algn="just">
              <a:lnSpc>
                <a:spcPct val="107000"/>
              </a:lnSpc>
              <a:spcBef>
                <a:spcPts val="0"/>
              </a:spcBef>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Mangal" panose="02040503050203030202" pitchFamily="18" charset="0"/>
              </a:rPr>
              <a:t>Guarantees expired.</a:t>
            </a:r>
          </a:p>
          <a:p>
            <a:pPr marL="708660" lvl="1" indent="-342900" algn="just">
              <a:lnSpc>
                <a:spcPct val="107000"/>
              </a:lnSpc>
              <a:spcBef>
                <a:spcPts val="0"/>
              </a:spcBef>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Mangal" panose="02040503050203030202" pitchFamily="18" charset="0"/>
              </a:rPr>
              <a:t>Deposits matured.</a:t>
            </a:r>
          </a:p>
          <a:p>
            <a:pPr marL="708660" lvl="1" indent="-342900" algn="just">
              <a:lnSpc>
                <a:spcPct val="107000"/>
              </a:lnSpc>
              <a:spcBef>
                <a:spcPts val="0"/>
              </a:spcBef>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Mangal" panose="02040503050203030202" pitchFamily="18" charset="0"/>
              </a:rPr>
              <a:t>Mismatch, if any between the rates charged </a:t>
            </a:r>
            <a:r>
              <a:rPr lang="en-US" dirty="0" err="1">
                <a:effectLst/>
                <a:latin typeface="Calibri" panose="020F0502020204030204" pitchFamily="34" charset="0"/>
                <a:ea typeface="Calibri" panose="020F0502020204030204" pitchFamily="34" charset="0"/>
                <a:cs typeface="Mangal" panose="02040503050203030202" pitchFamily="18" charset="0"/>
              </a:rPr>
              <a:t>etc</a:t>
            </a:r>
            <a:endParaRPr lang="en-US" dirty="0">
              <a:effectLst/>
              <a:latin typeface="Calibri" panose="020F0502020204030204" pitchFamily="34" charset="0"/>
              <a:ea typeface="Calibri" panose="020F0502020204030204" pitchFamily="34" charset="0"/>
              <a:cs typeface="Mangal" panose="02040503050203030202" pitchFamily="18" charset="0"/>
            </a:endParaRPr>
          </a:p>
          <a:p>
            <a:pPr marL="708660" lvl="1" indent="-342900" algn="just">
              <a:lnSpc>
                <a:spcPct val="107000"/>
              </a:lnSpc>
              <a:spcBef>
                <a:spcPts val="0"/>
              </a:spcBef>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Mangal" panose="02040503050203030202" pitchFamily="18" charset="0"/>
              </a:rPr>
              <a:t>There may be many more reports based on the requirements of the bank reporting matrix.</a:t>
            </a:r>
          </a:p>
          <a:p>
            <a:pPr marL="342900" marR="0" lvl="0" indent="-342900" algn="just">
              <a:lnSpc>
                <a:spcPct val="107000"/>
              </a:lnSpc>
              <a:spcBef>
                <a:spcPts val="0"/>
              </a:spcBef>
              <a:spcAft>
                <a:spcPts val="0"/>
              </a:spcAft>
              <a:buFont typeface="+mj-lt"/>
              <a:buAutoNum type="arabicPeriod"/>
            </a:pPr>
            <a:r>
              <a:rPr lang="en-US" sz="2400" dirty="0">
                <a:effectLst/>
                <a:latin typeface="Calibri" panose="020F0502020204030204" pitchFamily="34" charset="0"/>
                <a:ea typeface="Calibri" panose="020F0502020204030204" pitchFamily="34" charset="0"/>
                <a:cs typeface="Mangal" panose="02040503050203030202" pitchFamily="18" charset="0"/>
              </a:rPr>
              <a:t>Stressed Borrower related MIS such as </a:t>
            </a:r>
          </a:p>
          <a:p>
            <a:pPr marL="708660" lvl="1" indent="-342900" algn="just">
              <a:lnSpc>
                <a:spcPct val="107000"/>
              </a:lnSpc>
              <a:spcBef>
                <a:spcPts val="0"/>
              </a:spcBef>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Mangal" panose="02040503050203030202" pitchFamily="18" charset="0"/>
              </a:rPr>
              <a:t>SMA 0, SMA 1, SMA 2 borrowers</a:t>
            </a:r>
          </a:p>
          <a:p>
            <a:pPr marL="708660" lvl="1" indent="-342900" algn="just">
              <a:lnSpc>
                <a:spcPct val="107000"/>
              </a:lnSpc>
              <a:spcBef>
                <a:spcPts val="0"/>
              </a:spcBef>
              <a:spcAft>
                <a:spcPts val="800"/>
              </a:spcAft>
              <a:buFont typeface="Symbol" panose="05050102010706020507" pitchFamily="18" charset="2"/>
              <a:buChar char=""/>
            </a:pPr>
            <a:r>
              <a:rPr lang="en-US" dirty="0">
                <a:effectLst/>
                <a:latin typeface="Calibri" panose="020F0502020204030204" pitchFamily="34" charset="0"/>
                <a:ea typeface="Calibri" panose="020F0502020204030204" pitchFamily="34" charset="0"/>
                <a:cs typeface="Mangal" panose="02040503050203030202" pitchFamily="18" charset="0"/>
              </a:rPr>
              <a:t>Early warning signals related transactions taken place at the branch.</a:t>
            </a:r>
          </a:p>
        </p:txBody>
      </p:sp>
    </p:spTree>
    <p:extLst>
      <p:ext uri="{BB962C8B-B14F-4D97-AF65-F5344CB8AC3E}">
        <p14:creationId xmlns:p14="http://schemas.microsoft.com/office/powerpoint/2010/main" val="12882453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19C1C-B0C6-4477-9393-6B2C22206D35}"/>
              </a:ext>
            </a:extLst>
          </p:cNvPr>
          <p:cNvSpPr>
            <a:spLocks noGrp="1"/>
          </p:cNvSpPr>
          <p:nvPr>
            <p:ph type="title"/>
          </p:nvPr>
        </p:nvSpPr>
        <p:spPr/>
        <p:txBody>
          <a:bodyPr/>
          <a:lstStyle/>
          <a:p>
            <a:r>
              <a:rPr lang="en-US" dirty="0"/>
              <a:t>Nuances - Fraud</a:t>
            </a:r>
          </a:p>
        </p:txBody>
      </p:sp>
      <p:sp>
        <p:nvSpPr>
          <p:cNvPr id="3" name="Content Placeholder 2">
            <a:extLst>
              <a:ext uri="{FF2B5EF4-FFF2-40B4-BE49-F238E27FC236}">
                <a16:creationId xmlns:a16="http://schemas.microsoft.com/office/drawing/2014/main" id="{6270CD11-A777-4222-A5BB-4D805988DB6B}"/>
              </a:ext>
            </a:extLst>
          </p:cNvPr>
          <p:cNvSpPr>
            <a:spLocks noGrp="1"/>
          </p:cNvSpPr>
          <p:nvPr>
            <p:ph sz="quarter" idx="1"/>
          </p:nvPr>
        </p:nvSpPr>
        <p:spPr/>
        <p:txBody>
          <a:bodyPr>
            <a:normAutofit lnSpcReduction="10000"/>
          </a:bodyPr>
          <a:lstStyle/>
          <a:p>
            <a:pPr marL="0" marR="42545" indent="0" algn="just">
              <a:lnSpc>
                <a:spcPct val="100000"/>
              </a:lnSpc>
              <a:spcBef>
                <a:spcPts val="190"/>
              </a:spcBef>
              <a:spcAft>
                <a:spcPts val="0"/>
              </a:spcAft>
              <a:buNone/>
            </a:pPr>
            <a:r>
              <a:rPr lang="en-US" sz="2000" dirty="0">
                <a:effectLst/>
                <a:latin typeface="Arial" panose="020B0604020202020204" pitchFamily="34" charset="0"/>
                <a:ea typeface="Georgia" panose="02040502050405020303" pitchFamily="18" charset="0"/>
                <a:cs typeface="Georgia" panose="02040502050405020303" pitchFamily="18" charset="0"/>
              </a:rPr>
              <a:t>Furnish particulars of:</a:t>
            </a:r>
            <a:endParaRPr lang="en-US" sz="2000" dirty="0">
              <a:latin typeface="Georgia" panose="02040502050405020303" pitchFamily="18" charset="0"/>
              <a:ea typeface="Georgia" panose="02040502050405020303" pitchFamily="18" charset="0"/>
              <a:cs typeface="Georgia" panose="02040502050405020303" pitchFamily="18" charset="0"/>
            </a:endParaRPr>
          </a:p>
          <a:p>
            <a:pPr marL="0" marR="42545" indent="0" algn="just">
              <a:lnSpc>
                <a:spcPct val="100000"/>
              </a:lnSpc>
              <a:spcBef>
                <a:spcPts val="190"/>
              </a:spcBef>
              <a:spcAft>
                <a:spcPts val="0"/>
              </a:spcAft>
              <a:buNone/>
            </a:pPr>
            <a:r>
              <a:rPr lang="en-US" dirty="0">
                <a:effectLst/>
                <a:latin typeface="Arial" panose="020B0604020202020204" pitchFamily="34" charset="0"/>
                <a:ea typeface="Georgia" panose="02040502050405020303" pitchFamily="18" charset="0"/>
                <a:cs typeface="Georgia" panose="02040502050405020303" pitchFamily="18" charset="0"/>
              </a:rPr>
              <a:t>(</a:t>
            </a:r>
            <a:r>
              <a:rPr lang="en-US" dirty="0" err="1">
                <a:effectLst/>
                <a:latin typeface="Arial" panose="020B0604020202020204" pitchFamily="34" charset="0"/>
                <a:ea typeface="Georgia" panose="02040502050405020303" pitchFamily="18" charset="0"/>
                <a:cs typeface="Georgia" panose="02040502050405020303" pitchFamily="18" charset="0"/>
              </a:rPr>
              <a:t>i</a:t>
            </a:r>
            <a:r>
              <a:rPr lang="en-US" dirty="0">
                <a:effectLst/>
                <a:latin typeface="Arial" panose="020B0604020202020204" pitchFamily="34" charset="0"/>
                <a:ea typeface="Georgia" panose="02040502050405020303" pitchFamily="18" charset="0"/>
                <a:cs typeface="Georgia" panose="02040502050405020303" pitchFamily="18" charset="0"/>
              </a:rPr>
              <a:t>) Frauds detected/classified but confirmation of reporting to RBI not available on record at branch</a:t>
            </a:r>
          </a:p>
          <a:p>
            <a:pPr marL="0" marR="42545" indent="0" algn="just">
              <a:lnSpc>
                <a:spcPct val="100000"/>
              </a:lnSpc>
              <a:spcBef>
                <a:spcPts val="190"/>
              </a:spcBef>
              <a:spcAft>
                <a:spcPts val="0"/>
              </a:spcAft>
              <a:buNone/>
            </a:pPr>
            <a:endParaRPr lang="en-US" dirty="0">
              <a:latin typeface="Georgia" panose="02040502050405020303" pitchFamily="18" charset="0"/>
              <a:ea typeface="Georgia" panose="02040502050405020303" pitchFamily="18" charset="0"/>
              <a:cs typeface="Georgia" panose="02040502050405020303" pitchFamily="18" charset="0"/>
            </a:endParaRPr>
          </a:p>
          <a:p>
            <a:pPr marL="0" marR="42545" indent="0" algn="just">
              <a:lnSpc>
                <a:spcPct val="100000"/>
              </a:lnSpc>
              <a:spcBef>
                <a:spcPts val="190"/>
              </a:spcBef>
              <a:spcAft>
                <a:spcPts val="0"/>
              </a:spcAft>
              <a:buNone/>
            </a:pPr>
            <a:r>
              <a:rPr lang="en-US" dirty="0">
                <a:effectLst/>
                <a:latin typeface="Arial" panose="020B0604020202020204" pitchFamily="34" charset="0"/>
                <a:ea typeface="Georgia" panose="02040502050405020303" pitchFamily="18" charset="0"/>
                <a:cs typeface="Georgia" panose="02040502050405020303" pitchFamily="18" charset="0"/>
              </a:rPr>
              <a:t>(ii) Whether any suspected or likely fraud cases are reported by branch to higher office during the year? If yes, provide the details thereof related to status of investigation.</a:t>
            </a:r>
            <a:endParaRPr lang="en-US" dirty="0">
              <a:effectLst/>
              <a:latin typeface="Georgia" panose="02040502050405020303" pitchFamily="18" charset="0"/>
              <a:ea typeface="Georgia" panose="02040502050405020303" pitchFamily="18" charset="0"/>
              <a:cs typeface="Georgia" panose="02040502050405020303" pitchFamily="18" charset="0"/>
            </a:endParaRPr>
          </a:p>
          <a:p>
            <a:pPr marL="0" marR="59690" indent="0" algn="just">
              <a:lnSpc>
                <a:spcPct val="150000"/>
              </a:lnSpc>
              <a:spcBef>
                <a:spcPts val="190"/>
              </a:spcBef>
              <a:spcAft>
                <a:spcPts val="0"/>
              </a:spcAft>
              <a:buNone/>
            </a:pPr>
            <a:r>
              <a:rPr lang="en-US" sz="2400" dirty="0">
                <a:effectLst/>
                <a:latin typeface="Georgia" panose="02040502050405020303" pitchFamily="18" charset="0"/>
                <a:ea typeface="Georgia" panose="02040502050405020303" pitchFamily="18" charset="0"/>
                <a:cs typeface="Georgia" panose="02040502050405020303" pitchFamily="18" charset="0"/>
              </a:rPr>
              <a:t>(iv) Whether the system of Early Warning Framework is working effectively and, as required, the early warning signals form the</a:t>
            </a:r>
            <a:r>
              <a:rPr lang="en-US" sz="2400" spc="-215" dirty="0">
                <a:effectLst/>
                <a:latin typeface="Georgia" panose="02040502050405020303" pitchFamily="18" charset="0"/>
                <a:ea typeface="Georgia" panose="02040502050405020303" pitchFamily="18" charset="0"/>
                <a:cs typeface="Georgia" panose="02040502050405020303" pitchFamily="18" charset="0"/>
              </a:rPr>
              <a:t> </a:t>
            </a:r>
            <a:r>
              <a:rPr lang="en-US" sz="2400" dirty="0">
                <a:effectLst/>
                <a:latin typeface="Georgia" panose="02040502050405020303" pitchFamily="18" charset="0"/>
                <a:ea typeface="Georgia" panose="02040502050405020303" pitchFamily="18" charset="0"/>
                <a:cs typeface="Georgia" panose="02040502050405020303" pitchFamily="18" charset="0"/>
              </a:rPr>
              <a:t>basis for classifying an account as RFA.</a:t>
            </a:r>
            <a:endParaRPr lang="en-US" sz="2000" dirty="0">
              <a:effectLst/>
              <a:latin typeface="Georgia" panose="02040502050405020303" pitchFamily="18" charset="0"/>
              <a:ea typeface="Georgia" panose="02040502050405020303" pitchFamily="18" charset="0"/>
              <a:cs typeface="Georgia" panose="02040502050405020303" pitchFamily="18" charset="0"/>
            </a:endParaRPr>
          </a:p>
          <a:p>
            <a:endParaRPr lang="en-US" dirty="0"/>
          </a:p>
        </p:txBody>
      </p:sp>
    </p:spTree>
    <p:extLst>
      <p:ext uri="{BB962C8B-B14F-4D97-AF65-F5344CB8AC3E}">
        <p14:creationId xmlns:p14="http://schemas.microsoft.com/office/powerpoint/2010/main" val="7948389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450FD-80FD-4BE4-8FEA-DED1A2E1176E}"/>
              </a:ext>
            </a:extLst>
          </p:cNvPr>
          <p:cNvSpPr>
            <a:spLocks noGrp="1"/>
          </p:cNvSpPr>
          <p:nvPr>
            <p:ph type="title"/>
          </p:nvPr>
        </p:nvSpPr>
        <p:spPr/>
        <p:txBody>
          <a:bodyPr/>
          <a:lstStyle/>
          <a:p>
            <a:r>
              <a:rPr kumimoji="0" lang="en-US" sz="3000" b="0" i="0" u="none" strike="noStrike" kern="1200" cap="small" spc="0" normalizeH="0" baseline="0" noProof="0" dirty="0">
                <a:ln>
                  <a:noFill/>
                </a:ln>
                <a:solidFill>
                  <a:srgbClr val="575F6D"/>
                </a:solidFill>
                <a:effectLst/>
                <a:uLnTx/>
                <a:uFillTx/>
                <a:latin typeface="Century Schoolbook"/>
                <a:ea typeface="+mj-ea"/>
                <a:cs typeface="+mj-cs"/>
              </a:rPr>
              <a:t>Nuances - Fraud</a:t>
            </a:r>
            <a:endParaRPr lang="en-US" dirty="0"/>
          </a:p>
        </p:txBody>
      </p:sp>
      <p:sp>
        <p:nvSpPr>
          <p:cNvPr id="3" name="Content Placeholder 2">
            <a:extLst>
              <a:ext uri="{FF2B5EF4-FFF2-40B4-BE49-F238E27FC236}">
                <a16:creationId xmlns:a16="http://schemas.microsoft.com/office/drawing/2014/main" id="{8A99F1B8-21A5-4CF9-89D9-C1D91C8F7CC4}"/>
              </a:ext>
            </a:extLst>
          </p:cNvPr>
          <p:cNvSpPr>
            <a:spLocks noGrp="1"/>
          </p:cNvSpPr>
          <p:nvPr>
            <p:ph sz="quarter" idx="1"/>
          </p:nvPr>
        </p:nvSpPr>
        <p:spPr/>
        <p:txBody>
          <a:bodyPr>
            <a:normAutofit lnSpcReduction="10000"/>
          </a:bodyPr>
          <a:lstStyle/>
          <a:p>
            <a:pPr marL="47625" marR="59690" lvl="0" indent="0" algn="just" defTabSz="914400" rtl="0" eaLnBrk="1" fontAlgn="auto" latinLnBrk="0" hangingPunct="1">
              <a:lnSpc>
                <a:spcPct val="150000"/>
              </a:lnSpc>
              <a:spcBef>
                <a:spcPts val="190"/>
              </a:spcBef>
              <a:spcAft>
                <a:spcPts val="0"/>
              </a:spcAft>
              <a:buClr>
                <a:srgbClr val="FE8637"/>
              </a:buClr>
              <a:buSzPct val="70000"/>
              <a:buNone/>
              <a:tabLst/>
              <a:defRPr/>
            </a:pPr>
            <a:r>
              <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(iii) In respect of fraud, based on your overall observation, please provide your comments on the potential</a:t>
            </a:r>
            <a:r>
              <a:rPr kumimoji="0" lang="en-US" sz="1600" b="0" i="0" u="none" strike="noStrike" kern="1200" cap="none" spc="-8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 </a:t>
            </a:r>
            <a:r>
              <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risk areas which might lead to perpetuation of fraud (e.g. falsification of accounts/false representation by the borrower; misappropriation of funds especially through related party/ shell company transactions; forgery and fabrication of financial documents like invoices, debtor lists, stock statements, trade credit documents, shipping bills, work orders and encumbrance</a:t>
            </a:r>
            <a:r>
              <a:rPr kumimoji="0" lang="en-US" sz="1600" b="0" i="0" u="none" strike="noStrike" kern="1200" cap="none" spc="-75"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 </a:t>
            </a:r>
            <a:r>
              <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certificates and avail credit; Use of current accounts outside consortium where Trust and Retention Account</a:t>
            </a:r>
            <a:r>
              <a:rPr kumimoji="0" lang="en-US" sz="1600" b="0" i="0" u="none" strike="noStrike" kern="1200" cap="none" spc="-185"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 </a:t>
            </a:r>
            <a:r>
              <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(TRA) is</a:t>
            </a:r>
            <a:r>
              <a:rPr kumimoji="0" lang="en-US" sz="1600" b="0" i="0" u="none" strike="noStrike" kern="1200" cap="none" spc="13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 </a:t>
            </a:r>
            <a:r>
              <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maintained,</a:t>
            </a:r>
            <a:r>
              <a:rPr kumimoji="0" lang="en-US" sz="1600" b="0" i="0" u="none" strike="noStrike" kern="1200" cap="none" spc="13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 </a:t>
            </a:r>
            <a:r>
              <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to</a:t>
            </a:r>
            <a:r>
              <a:rPr kumimoji="0" lang="en-US" sz="1600" b="0" i="0" u="none" strike="noStrike" kern="1200" cap="none" spc="13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 </a:t>
            </a:r>
            <a:r>
              <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divert</a:t>
            </a:r>
            <a:r>
              <a:rPr kumimoji="0" lang="en-US" sz="1600" b="0" i="0" u="none" strike="noStrike" kern="1200" cap="none" spc="145"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 </a:t>
            </a:r>
            <a:r>
              <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funds;</a:t>
            </a:r>
            <a:r>
              <a:rPr kumimoji="0" lang="en-US" sz="1600" b="0" i="0" u="none" strike="noStrike" kern="1200" cap="none" spc="145"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 </a:t>
            </a:r>
            <a:r>
              <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List of Debtors/ Creditors were being fabricated and receivables were not followed up/ write off of debt of related parties; </a:t>
            </a:r>
            <a:r>
              <a:rPr kumimoji="0" lang="en-US" sz="1600" b="0" i="0" u="none" strike="noStrike" kern="1200" cap="none" spc="-25"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Fake </a:t>
            </a:r>
            <a:r>
              <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export/shipping bill, etc.; Over statement of invoice amounts, stock statements, shipping bills, turnover; fly by night operations -including the cases where vendors, related/ associate parties, manufacturing units etc. aren’t available on the registered addresses;</a:t>
            </a:r>
            <a:r>
              <a:rPr kumimoji="0" lang="en-US" sz="1600" b="0" i="0" u="none" strike="noStrike" kern="1200" cap="none" spc="195"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 </a:t>
            </a:r>
            <a:r>
              <a:rPr kumimoji="0" lang="en-US" sz="1600" b="0" i="0" u="none" strike="noStrike" kern="1200" cap="none" spc="-15"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Round </a:t>
            </a:r>
            <a:r>
              <a:rPr kumimoji="0" lang="en-US" sz="16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rPr>
              <a:t>Tripping of funds, etc.)</a:t>
            </a:r>
            <a:endParaRPr kumimoji="0" lang="en-US" sz="1400" b="0" i="0" u="none" strike="noStrike" kern="1200" cap="none" spc="0" normalizeH="0" baseline="0" noProof="0" dirty="0">
              <a:ln>
                <a:noFill/>
              </a:ln>
              <a:solidFill>
                <a:prstClr val="black"/>
              </a:solidFill>
              <a:effectLst/>
              <a:uLnTx/>
              <a:uFillTx/>
              <a:latin typeface="Georgia" panose="02040502050405020303" pitchFamily="18" charset="0"/>
              <a:ea typeface="Georgia" panose="02040502050405020303" pitchFamily="18" charset="0"/>
              <a:cs typeface="Georgia" panose="02040502050405020303" pitchFamily="18" charset="0"/>
            </a:endParaRPr>
          </a:p>
          <a:p>
            <a:pPr marL="0" indent="0">
              <a:buNone/>
            </a:pPr>
            <a:endParaRPr lang="en-US" dirty="0"/>
          </a:p>
        </p:txBody>
      </p:sp>
    </p:spTree>
    <p:extLst>
      <p:ext uri="{BB962C8B-B14F-4D97-AF65-F5344CB8AC3E}">
        <p14:creationId xmlns:p14="http://schemas.microsoft.com/office/powerpoint/2010/main" val="31159993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7167A-DF49-42D8-B4A3-CE3093F97A25}"/>
              </a:ext>
            </a:extLst>
          </p:cNvPr>
          <p:cNvSpPr>
            <a:spLocks noGrp="1"/>
          </p:cNvSpPr>
          <p:nvPr>
            <p:ph type="title"/>
          </p:nvPr>
        </p:nvSpPr>
        <p:spPr/>
        <p:txBody>
          <a:bodyPr/>
          <a:lstStyle/>
          <a:p>
            <a:r>
              <a:rPr lang="en-IN" dirty="0"/>
              <a:t>Fraud Concerns</a:t>
            </a:r>
          </a:p>
        </p:txBody>
      </p:sp>
      <p:sp>
        <p:nvSpPr>
          <p:cNvPr id="3" name="Content Placeholder 2">
            <a:extLst>
              <a:ext uri="{FF2B5EF4-FFF2-40B4-BE49-F238E27FC236}">
                <a16:creationId xmlns:a16="http://schemas.microsoft.com/office/drawing/2014/main" id="{D1F74088-C8D9-42C3-9612-63D31411F00C}"/>
              </a:ext>
            </a:extLst>
          </p:cNvPr>
          <p:cNvSpPr>
            <a:spLocks noGrp="1"/>
          </p:cNvSpPr>
          <p:nvPr>
            <p:ph idx="1"/>
          </p:nvPr>
        </p:nvSpPr>
        <p:spPr/>
        <p:txBody>
          <a:bodyPr>
            <a:normAutofit fontScale="92500"/>
          </a:bodyPr>
          <a:lstStyle/>
          <a:p>
            <a:r>
              <a:rPr lang="en-IN" dirty="0"/>
              <a:t>SA 240- The Auditor's Responsibilities Relating to Fraud in an Audit of Financial Statements </a:t>
            </a:r>
          </a:p>
          <a:p>
            <a:r>
              <a:rPr lang="en-IN" dirty="0"/>
              <a:t>Audit risk assessment &amp; planning would be inconclusive in Banking without giving due weightages to Fraud reporting.</a:t>
            </a:r>
          </a:p>
          <a:p>
            <a:r>
              <a:rPr lang="en-IN" dirty="0"/>
              <a:t>RBI has specific directions and expectations with regard to fraud reporting.</a:t>
            </a:r>
          </a:p>
          <a:p>
            <a:r>
              <a:rPr lang="en-IN" dirty="0"/>
              <a:t>It is therefore integral part of the audit planning and developing audit procedures well ahead of time. </a:t>
            </a:r>
          </a:p>
          <a:p>
            <a:r>
              <a:rPr lang="en-IN" dirty="0"/>
              <a:t>Refer RBI circular in May 2015 on </a:t>
            </a:r>
            <a:r>
              <a:rPr lang="en-US" altLang="en-US" dirty="0"/>
              <a:t>Framework for dealing with Loan Frauds advising the banks to Red flag the accounts based on early warning signals. </a:t>
            </a:r>
          </a:p>
          <a:p>
            <a:pPr marL="0" indent="0">
              <a:buNone/>
            </a:pPr>
            <a:endParaRPr lang="en-IN" dirty="0"/>
          </a:p>
        </p:txBody>
      </p:sp>
    </p:spTree>
    <p:extLst>
      <p:ext uri="{BB962C8B-B14F-4D97-AF65-F5344CB8AC3E}">
        <p14:creationId xmlns:p14="http://schemas.microsoft.com/office/powerpoint/2010/main" val="22500073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42686-F5E1-476A-A232-5FC69AC8C23A}"/>
              </a:ext>
            </a:extLst>
          </p:cNvPr>
          <p:cNvSpPr>
            <a:spLocks noGrp="1"/>
          </p:cNvSpPr>
          <p:nvPr>
            <p:ph type="title"/>
          </p:nvPr>
        </p:nvSpPr>
        <p:spPr/>
        <p:txBody>
          <a:bodyPr/>
          <a:lstStyle/>
          <a:p>
            <a:r>
              <a:rPr lang="en-IN" dirty="0"/>
              <a:t>Fraud Concerns by Regulator</a:t>
            </a:r>
          </a:p>
        </p:txBody>
      </p:sp>
      <p:sp>
        <p:nvSpPr>
          <p:cNvPr id="3" name="Content Placeholder 2">
            <a:extLst>
              <a:ext uri="{FF2B5EF4-FFF2-40B4-BE49-F238E27FC236}">
                <a16:creationId xmlns:a16="http://schemas.microsoft.com/office/drawing/2014/main" id="{27E2B182-A833-4D67-9873-6B4724DE09AE}"/>
              </a:ext>
            </a:extLst>
          </p:cNvPr>
          <p:cNvSpPr>
            <a:spLocks noGrp="1"/>
          </p:cNvSpPr>
          <p:nvPr>
            <p:ph idx="1"/>
          </p:nvPr>
        </p:nvSpPr>
        <p:spPr/>
        <p:txBody>
          <a:bodyPr>
            <a:normAutofit/>
          </a:bodyPr>
          <a:lstStyle/>
          <a:p>
            <a:pPr>
              <a:defRPr/>
            </a:pPr>
            <a:r>
              <a:rPr lang="en-IN" altLang="en-US" b="1" dirty="0"/>
              <a:t>Delayed Recognition and Reporting of Frauds</a:t>
            </a:r>
          </a:p>
          <a:p>
            <a:pPr lvl="1">
              <a:defRPr/>
            </a:pPr>
            <a:r>
              <a:rPr lang="en-IN" dirty="0"/>
              <a:t>Advances related frauds often seasoned for 3 to 4 years as NPAs</a:t>
            </a:r>
          </a:p>
          <a:p>
            <a:pPr lvl="1">
              <a:defRPr/>
            </a:pPr>
            <a:r>
              <a:rPr lang="en-IN" dirty="0"/>
              <a:t>Time between first bank and last bank in consortium reporting fraud </a:t>
            </a:r>
          </a:p>
          <a:p>
            <a:pPr lvl="1">
              <a:defRPr/>
            </a:pPr>
            <a:r>
              <a:rPr lang="en-IN" dirty="0"/>
              <a:t>Ideally within six months from date first entity reports the account as fraud</a:t>
            </a:r>
          </a:p>
          <a:p>
            <a:pPr lvl="1">
              <a:defRPr/>
            </a:pPr>
            <a:r>
              <a:rPr lang="en-IN" altLang="en-US" dirty="0"/>
              <a:t>Complicity of bank officials and third parties with the borrower</a:t>
            </a:r>
          </a:p>
          <a:p>
            <a:pPr lvl="1">
              <a:defRPr/>
            </a:pPr>
            <a:r>
              <a:rPr lang="en-IN" altLang="en-US" dirty="0"/>
              <a:t>Reluctance to conduct the meeting of the lenders</a:t>
            </a:r>
          </a:p>
          <a:p>
            <a:pPr>
              <a:defRPr/>
            </a:pPr>
            <a:r>
              <a:rPr lang="en-IN" altLang="en-US" dirty="0"/>
              <a:t>Delay in reporting in CRILC </a:t>
            </a:r>
          </a:p>
          <a:p>
            <a:endParaRPr lang="en-IN" dirty="0"/>
          </a:p>
        </p:txBody>
      </p:sp>
    </p:spTree>
    <p:extLst>
      <p:ext uri="{BB962C8B-B14F-4D97-AF65-F5344CB8AC3E}">
        <p14:creationId xmlns:p14="http://schemas.microsoft.com/office/powerpoint/2010/main" val="13638886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2304B-546B-47F4-9CB2-0B6FE5C2B2BA}"/>
              </a:ext>
            </a:extLst>
          </p:cNvPr>
          <p:cNvSpPr>
            <a:spLocks noGrp="1"/>
          </p:cNvSpPr>
          <p:nvPr>
            <p:ph type="title"/>
          </p:nvPr>
        </p:nvSpPr>
        <p:spPr/>
        <p:txBody>
          <a:bodyPr/>
          <a:lstStyle/>
          <a:p>
            <a:r>
              <a:rPr lang="en-IN" dirty="0"/>
              <a:t>Fraud Concerns by Regulator</a:t>
            </a:r>
          </a:p>
        </p:txBody>
      </p:sp>
      <p:sp>
        <p:nvSpPr>
          <p:cNvPr id="3" name="Content Placeholder 2">
            <a:extLst>
              <a:ext uri="{FF2B5EF4-FFF2-40B4-BE49-F238E27FC236}">
                <a16:creationId xmlns:a16="http://schemas.microsoft.com/office/drawing/2014/main" id="{68DB7B34-3430-4F8C-AB7D-1B0EFFC60333}"/>
              </a:ext>
            </a:extLst>
          </p:cNvPr>
          <p:cNvSpPr>
            <a:spLocks noGrp="1"/>
          </p:cNvSpPr>
          <p:nvPr>
            <p:ph idx="1"/>
          </p:nvPr>
        </p:nvSpPr>
        <p:spPr/>
        <p:txBody>
          <a:bodyPr>
            <a:normAutofit fontScale="92500" lnSpcReduction="20000"/>
          </a:bodyPr>
          <a:lstStyle/>
          <a:p>
            <a:pPr algn="just">
              <a:lnSpc>
                <a:spcPct val="100000"/>
              </a:lnSpc>
              <a:spcAft>
                <a:spcPts val="600"/>
              </a:spcAft>
              <a:buFont typeface="Wingdings" panose="05000000000000000000" pitchFamily="2" charset="2"/>
              <a:buChar char="Ø"/>
              <a:defRPr/>
            </a:pPr>
            <a:r>
              <a:rPr lang="en-IN" sz="2000" dirty="0">
                <a:latin typeface="Arial" panose="020B0604020202020204" pitchFamily="34" charset="0"/>
                <a:cs typeface="Arial" panose="020B0604020202020204" pitchFamily="34" charset="0"/>
              </a:rPr>
              <a:t>Opening of current accounts by banks outside the consortium without obtaining NOC and thus facilitating diversion of funds lent by consortium</a:t>
            </a:r>
          </a:p>
          <a:p>
            <a:pPr algn="just">
              <a:lnSpc>
                <a:spcPct val="100000"/>
              </a:lnSpc>
              <a:spcAft>
                <a:spcPts val="600"/>
              </a:spcAft>
              <a:buFont typeface="Wingdings" panose="05000000000000000000" pitchFamily="2" charset="2"/>
              <a:buChar char="Ø"/>
              <a:defRPr/>
            </a:pPr>
            <a:r>
              <a:rPr lang="en-IN" sz="2000" dirty="0">
                <a:latin typeface="Arial" panose="020B0604020202020204" pitchFamily="34" charset="0"/>
                <a:cs typeface="Arial" panose="020B0604020202020204" pitchFamily="34" charset="0"/>
              </a:rPr>
              <a:t>Deficiency in implementation of the Early Warning Signals (EWS) and Red Flagging of Accounts (RFA) Mechanism by banks </a:t>
            </a:r>
          </a:p>
          <a:p>
            <a:pPr lvl="1" algn="just">
              <a:lnSpc>
                <a:spcPct val="100000"/>
              </a:lnSpc>
              <a:spcAft>
                <a:spcPts val="600"/>
              </a:spcAft>
              <a:buFont typeface="Wingdings" panose="05000000000000000000" pitchFamily="2" charset="2"/>
              <a:buChar char="v"/>
              <a:defRPr/>
            </a:pPr>
            <a:r>
              <a:rPr lang="en-IN" sz="2000" dirty="0">
                <a:latin typeface="Arial" panose="020B0604020202020204" pitchFamily="34" charset="0"/>
                <a:cs typeface="Arial" panose="020B0604020202020204" pitchFamily="34" charset="0"/>
              </a:rPr>
              <a:t>Banks have not adopted any or all of the indicative list of EWSs provided by RBI</a:t>
            </a:r>
          </a:p>
          <a:p>
            <a:pPr lvl="1" algn="just">
              <a:lnSpc>
                <a:spcPct val="100000"/>
              </a:lnSpc>
              <a:spcAft>
                <a:spcPts val="600"/>
              </a:spcAft>
              <a:buFont typeface="Wingdings" panose="05000000000000000000" pitchFamily="2" charset="2"/>
              <a:buChar char="v"/>
              <a:defRPr/>
            </a:pPr>
            <a:r>
              <a:rPr lang="en-IN" sz="2000" dirty="0">
                <a:latin typeface="Arial" panose="020B0604020202020204" pitchFamily="34" charset="0"/>
                <a:cs typeface="Arial" panose="020B0604020202020204" pitchFamily="34" charset="0"/>
              </a:rPr>
              <a:t>Non-integration of the mechanism into banks’ credit monitoring software</a:t>
            </a:r>
          </a:p>
          <a:p>
            <a:pPr lvl="1" algn="just">
              <a:lnSpc>
                <a:spcPct val="100000"/>
              </a:lnSpc>
              <a:spcAft>
                <a:spcPts val="600"/>
              </a:spcAft>
              <a:buFont typeface="Wingdings" panose="05000000000000000000" pitchFamily="2" charset="2"/>
              <a:buChar char="v"/>
              <a:defRPr/>
            </a:pPr>
            <a:r>
              <a:rPr lang="en-IN" sz="2000" dirty="0">
                <a:latin typeface="Arial" panose="020B0604020202020204" pitchFamily="34" charset="0"/>
                <a:cs typeface="Arial" panose="020B0604020202020204" pitchFamily="34" charset="0"/>
              </a:rPr>
              <a:t>Not concluding investigation after RFA within the stipulated 6 month timeline</a:t>
            </a:r>
          </a:p>
          <a:p>
            <a:pPr lvl="1" algn="just">
              <a:lnSpc>
                <a:spcPct val="100000"/>
              </a:lnSpc>
              <a:spcAft>
                <a:spcPts val="600"/>
              </a:spcAft>
              <a:buFont typeface="Wingdings" panose="05000000000000000000" pitchFamily="2" charset="2"/>
              <a:buChar char="v"/>
              <a:defRPr/>
            </a:pPr>
            <a:r>
              <a:rPr lang="en-IN" sz="2000" dirty="0">
                <a:latin typeface="Arial" panose="020B0604020202020204" pitchFamily="34" charset="0"/>
                <a:cs typeface="Arial" panose="020B0604020202020204" pitchFamily="34" charset="0"/>
              </a:rPr>
              <a:t>Inconclusive forensic audits due to non-cooperation by the borrowers</a:t>
            </a:r>
          </a:p>
          <a:p>
            <a:pPr algn="just">
              <a:lnSpc>
                <a:spcPct val="100000"/>
              </a:lnSpc>
              <a:spcAft>
                <a:spcPts val="600"/>
              </a:spcAft>
              <a:buFont typeface="Wingdings" panose="05000000000000000000" pitchFamily="2" charset="2"/>
              <a:buChar char="Ø"/>
              <a:defRPr/>
            </a:pPr>
            <a:r>
              <a:rPr lang="en-IN" sz="2000" dirty="0">
                <a:latin typeface="Arial" panose="020B0604020202020204" pitchFamily="34" charset="0"/>
                <a:cs typeface="Arial" panose="020B0604020202020204" pitchFamily="34" charset="0"/>
              </a:rPr>
              <a:t>Some banks in a consortium sell some accounts to ARCs just before their recognition as a fraud by the consortium. </a:t>
            </a:r>
          </a:p>
          <a:p>
            <a:pPr algn="just">
              <a:lnSpc>
                <a:spcPct val="100000"/>
              </a:lnSpc>
              <a:spcAft>
                <a:spcPts val="600"/>
              </a:spcAft>
              <a:buFont typeface="Wingdings" panose="05000000000000000000" pitchFamily="2" charset="2"/>
              <a:buChar char="Ø"/>
              <a:defRPr/>
            </a:pPr>
            <a:r>
              <a:rPr lang="en-IN" sz="2000" dirty="0">
                <a:latin typeface="Arial" panose="020B0604020202020204" pitchFamily="34" charset="0"/>
                <a:cs typeface="Arial" panose="020B0604020202020204" pitchFamily="34" charset="0"/>
              </a:rPr>
              <a:t>Slow progress in investigations and prosecution of fraudsters.</a:t>
            </a:r>
          </a:p>
          <a:p>
            <a:endParaRPr lang="en-IN" dirty="0"/>
          </a:p>
        </p:txBody>
      </p:sp>
    </p:spTree>
    <p:extLst>
      <p:ext uri="{BB962C8B-B14F-4D97-AF65-F5344CB8AC3E}">
        <p14:creationId xmlns:p14="http://schemas.microsoft.com/office/powerpoint/2010/main" val="36499320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869157" y="304801"/>
            <a:ext cx="6641306" cy="822325"/>
          </a:xfrm>
        </p:spPr>
        <p:txBody>
          <a:bodyPr>
            <a:normAutofit fontScale="90000"/>
          </a:bodyPr>
          <a:lstStyle/>
          <a:p>
            <a:pPr algn="ctr" eaLnBrk="1" hangingPunct="1"/>
            <a:r>
              <a:rPr lang="en-IN" altLang="en-US" sz="3600" b="1">
                <a:solidFill>
                  <a:srgbClr val="0070C0"/>
                </a:solidFill>
              </a:rPr>
              <a:t>Some Early Warning Signals (EWS)</a:t>
            </a:r>
            <a:endParaRPr lang="en-IN" altLang="en-US" sz="3600">
              <a:solidFill>
                <a:srgbClr val="0070C0"/>
              </a:solidFill>
            </a:endParaRPr>
          </a:p>
        </p:txBody>
      </p:sp>
      <p:sp>
        <p:nvSpPr>
          <p:cNvPr id="3" name="Content Placeholder 2"/>
          <p:cNvSpPr>
            <a:spLocks noGrp="1"/>
          </p:cNvSpPr>
          <p:nvPr>
            <p:ph idx="1"/>
          </p:nvPr>
        </p:nvSpPr>
        <p:spPr>
          <a:xfrm>
            <a:off x="526257" y="1492250"/>
            <a:ext cx="7989094" cy="4864100"/>
          </a:xfrm>
        </p:spPr>
        <p:txBody>
          <a:bodyPr>
            <a:noAutofit/>
          </a:bodyPr>
          <a:lstStyle/>
          <a:p>
            <a:pPr eaLnBrk="1" hangingPunct="1">
              <a:buFont typeface="Arial" panose="020B0604020202020204" pitchFamily="34" charset="0"/>
              <a:buChar char="•"/>
              <a:defRPr/>
            </a:pPr>
            <a:r>
              <a:rPr lang="en-IN" dirty="0"/>
              <a:t>Critical issues highlighted in the stock audit report</a:t>
            </a:r>
          </a:p>
          <a:p>
            <a:pPr eaLnBrk="1" hangingPunct="1">
              <a:buFont typeface="Arial" panose="020B0604020202020204" pitchFamily="34" charset="0"/>
              <a:buChar char="•"/>
              <a:defRPr/>
            </a:pPr>
            <a:r>
              <a:rPr lang="en-IN" dirty="0"/>
              <a:t>Poor disclosure of materially adverse information</a:t>
            </a:r>
          </a:p>
          <a:p>
            <a:pPr eaLnBrk="1" hangingPunct="1">
              <a:buFont typeface="Arial" panose="020B0604020202020204" pitchFamily="34" charset="0"/>
              <a:buChar char="•"/>
              <a:defRPr/>
            </a:pPr>
            <a:r>
              <a:rPr lang="en-IN" dirty="0"/>
              <a:t>Frequent change in the scope of the project</a:t>
            </a:r>
          </a:p>
          <a:p>
            <a:pPr eaLnBrk="1" hangingPunct="1">
              <a:buFont typeface="Arial" panose="020B0604020202020204" pitchFamily="34" charset="0"/>
              <a:buChar char="•"/>
              <a:defRPr/>
            </a:pPr>
            <a:r>
              <a:rPr lang="en-IN" dirty="0"/>
              <a:t>Liabilities appearing in ROC search report, not in annual report </a:t>
            </a:r>
          </a:p>
          <a:p>
            <a:pPr eaLnBrk="1" hangingPunct="1">
              <a:buFont typeface="Arial" panose="020B0604020202020204" pitchFamily="34" charset="0"/>
              <a:buChar char="•"/>
              <a:defRPr/>
            </a:pPr>
            <a:r>
              <a:rPr lang="en-IN" dirty="0"/>
              <a:t>Not routing sales through consortium member bank </a:t>
            </a:r>
          </a:p>
          <a:p>
            <a:pPr eaLnBrk="1" hangingPunct="1">
              <a:buFont typeface="Arial" panose="020B0604020202020204" pitchFamily="34" charset="0"/>
              <a:buChar char="•"/>
              <a:defRPr/>
            </a:pPr>
            <a:r>
              <a:rPr lang="en-IN" dirty="0"/>
              <a:t>LCs issued for related parties without underlying trade transaction </a:t>
            </a:r>
          </a:p>
          <a:p>
            <a:pPr eaLnBrk="1" hangingPunct="1">
              <a:buFont typeface="Arial" panose="020B0604020202020204" pitchFamily="34" charset="0"/>
              <a:buChar char="•"/>
              <a:defRPr/>
            </a:pPr>
            <a:r>
              <a:rPr lang="en-IN" dirty="0"/>
              <a:t>Raid by Income tax /sales tax/ central excise duty officials </a:t>
            </a:r>
          </a:p>
          <a:p>
            <a:pPr eaLnBrk="1" hangingPunct="1">
              <a:buFont typeface="Arial" panose="020B0604020202020204" pitchFamily="34" charset="0"/>
              <a:buChar char="•"/>
              <a:defRPr/>
            </a:pPr>
            <a:r>
              <a:rPr lang="en-IN" dirty="0"/>
              <a:t>Significant reduction in the stake of promoters or pledging of shares</a:t>
            </a:r>
          </a:p>
        </p:txBody>
      </p:sp>
      <p:sp>
        <p:nvSpPr>
          <p:cNvPr id="17413" name="Slide Number Placeholder 4"/>
          <p:cNvSpPr>
            <a:spLocks noGrp="1"/>
          </p:cNvSpPr>
          <p:nvPr>
            <p:ph type="sldNum" sz="quarter" idx="4294967295"/>
          </p:nvPr>
        </p:nvSpPr>
        <p:spPr bwMode="auto">
          <a:xfrm>
            <a:off x="6457950" y="6356351"/>
            <a:ext cx="2057400" cy="365125"/>
          </a:xfrm>
          <a:prstGeom prst="rect">
            <a:avLst/>
          </a:prstGeom>
          <a:noFill/>
          <a:ln>
            <a:miter lim="800000"/>
            <a:headEnd/>
            <a:tailEnd/>
          </a:ln>
        </p:spPr>
        <p:txBody>
          <a:bodyPr/>
          <a:lstStyle/>
          <a:p>
            <a:fld id="{CAA6F4D3-9100-4AD9-893E-FF9DBBAE3DD5}" type="slidenum">
              <a:rPr lang="en-US" altLang="en-US"/>
              <a:pPr/>
              <a:t>28</a:t>
            </a:fld>
            <a:endParaRPr lang="en-US"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chor="ctr">
            <a:normAutofit/>
          </a:bodyPr>
          <a:lstStyle/>
          <a:p>
            <a:pPr algn="ctr">
              <a:buNone/>
            </a:pPr>
            <a:r>
              <a:rPr lang="en-US" sz="4000" dirty="0"/>
              <a:t>THANK YOU</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DBA14-FD79-4135-B21E-B39A2A38EB83}"/>
              </a:ext>
            </a:extLst>
          </p:cNvPr>
          <p:cNvSpPr>
            <a:spLocks noGrp="1"/>
          </p:cNvSpPr>
          <p:nvPr>
            <p:ph type="title"/>
          </p:nvPr>
        </p:nvSpPr>
        <p:spPr/>
        <p:txBody>
          <a:bodyPr/>
          <a:lstStyle/>
          <a:p>
            <a:r>
              <a:rPr lang="en-IN" dirty="0"/>
              <a:t>RBI Concerns that need to be addressed</a:t>
            </a:r>
          </a:p>
        </p:txBody>
      </p:sp>
      <p:sp>
        <p:nvSpPr>
          <p:cNvPr id="3" name="Content Placeholder 2">
            <a:extLst>
              <a:ext uri="{FF2B5EF4-FFF2-40B4-BE49-F238E27FC236}">
                <a16:creationId xmlns:a16="http://schemas.microsoft.com/office/drawing/2014/main" id="{D287ABC7-6B81-4C6B-BF37-AFAA2B03056B}"/>
              </a:ext>
            </a:extLst>
          </p:cNvPr>
          <p:cNvSpPr>
            <a:spLocks noGrp="1"/>
          </p:cNvSpPr>
          <p:nvPr>
            <p:ph idx="1"/>
          </p:nvPr>
        </p:nvSpPr>
        <p:spPr/>
        <p:txBody>
          <a:bodyPr>
            <a:normAutofit lnSpcReduction="10000"/>
          </a:bodyPr>
          <a:lstStyle/>
          <a:p>
            <a:pPr marL="0" indent="0" algn="just">
              <a:buNone/>
            </a:pPr>
            <a:r>
              <a:rPr lang="en-US" b="1" dirty="0">
                <a:latin typeface="Arial" panose="020B0604020202020204" pitchFamily="34" charset="0"/>
                <a:cs typeface="Arial" panose="020B0604020202020204" pitchFamily="34" charset="0"/>
              </a:rPr>
              <a:t>Role of Statutory Auditors in Identification of Non-Performing Assets (NPAs)</a:t>
            </a:r>
          </a:p>
          <a:p>
            <a:endParaRPr lang="en-US" dirty="0">
              <a:latin typeface="Arial" panose="020B0604020202020204" pitchFamily="34" charset="0"/>
              <a:cs typeface="Arial" panose="020B0604020202020204" pitchFamily="34" charset="0"/>
            </a:endParaRPr>
          </a:p>
          <a:p>
            <a:pPr marL="0" indent="0" algn="just">
              <a:lnSpc>
                <a:spcPct val="100000"/>
              </a:lnSpc>
              <a:spcBef>
                <a:spcPts val="0"/>
              </a:spcBef>
              <a:spcAft>
                <a:spcPts val="0"/>
              </a:spcAft>
              <a:buClrTx/>
              <a:buSzTx/>
              <a:buNone/>
              <a:defRPr/>
            </a:pPr>
            <a:r>
              <a:rPr lang="en-US" dirty="0">
                <a:latin typeface="Arial" panose="020B0604020202020204" pitchFamily="34" charset="0"/>
                <a:cs typeface="Arial" panose="020B0604020202020204" pitchFamily="34" charset="0"/>
              </a:rPr>
              <a:t>Expectations from Statutory Auditors to display a greater degree of skepticism and independence in assessing asset classification, especially large-value accounts</a:t>
            </a:r>
          </a:p>
          <a:p>
            <a:pPr algn="just"/>
            <a:endParaRPr lang="en-US" dirty="0">
              <a:latin typeface="Arial" panose="020B0604020202020204" pitchFamily="34" charset="0"/>
              <a:cs typeface="Arial" panose="020B0604020202020204" pitchFamily="34" charset="0"/>
            </a:endParaRPr>
          </a:p>
          <a:p>
            <a:pPr marL="0" indent="0" algn="just">
              <a:buNone/>
            </a:pPr>
            <a:r>
              <a:rPr lang="en-US" b="1" dirty="0">
                <a:latin typeface="Arial" panose="020B0604020202020204" pitchFamily="34" charset="0"/>
                <a:cs typeface="Arial" panose="020B0604020202020204" pitchFamily="34" charset="0"/>
              </a:rPr>
              <a:t>System-based asset classification</a:t>
            </a:r>
          </a:p>
          <a:p>
            <a:pPr marL="0" indent="0" algn="just">
              <a:buNone/>
            </a:pPr>
            <a:r>
              <a:rPr lang="en-US" dirty="0">
                <a:latin typeface="Arial" panose="020B0604020202020204" pitchFamily="34" charset="0"/>
                <a:cs typeface="Arial" panose="020B0604020202020204" pitchFamily="34" charset="0"/>
              </a:rPr>
              <a:t>Scrutinizing the internal controls in the bank in both manual and system driven identification of assets, including the controls in place in the Internal Audit Department of the bank</a:t>
            </a:r>
          </a:p>
          <a:p>
            <a:endParaRPr lang="en-IN" dirty="0"/>
          </a:p>
        </p:txBody>
      </p:sp>
    </p:spTree>
    <p:extLst>
      <p:ext uri="{BB962C8B-B14F-4D97-AF65-F5344CB8AC3E}">
        <p14:creationId xmlns:p14="http://schemas.microsoft.com/office/powerpoint/2010/main" val="2191003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142F-3969-4B43-8DC2-923AEEF47461}"/>
              </a:ext>
            </a:extLst>
          </p:cNvPr>
          <p:cNvSpPr>
            <a:spLocks noGrp="1"/>
          </p:cNvSpPr>
          <p:nvPr>
            <p:ph type="title"/>
          </p:nvPr>
        </p:nvSpPr>
        <p:spPr/>
        <p:txBody>
          <a:bodyPr/>
          <a:lstStyle/>
          <a:p>
            <a:r>
              <a:rPr lang="en-IN" dirty="0"/>
              <a:t>RBI Concerns contd…</a:t>
            </a:r>
          </a:p>
        </p:txBody>
      </p:sp>
      <p:sp>
        <p:nvSpPr>
          <p:cNvPr id="3" name="Content Placeholder 2">
            <a:extLst>
              <a:ext uri="{FF2B5EF4-FFF2-40B4-BE49-F238E27FC236}">
                <a16:creationId xmlns:a16="http://schemas.microsoft.com/office/drawing/2014/main" id="{CC6B26F0-D891-4E86-8B50-237617E753F0}"/>
              </a:ext>
            </a:extLst>
          </p:cNvPr>
          <p:cNvSpPr>
            <a:spLocks noGrp="1"/>
          </p:cNvSpPr>
          <p:nvPr>
            <p:ph idx="1"/>
          </p:nvPr>
        </p:nvSpPr>
        <p:spPr/>
        <p:txBody>
          <a:bodyPr>
            <a:normAutofit fontScale="92500"/>
          </a:bodyPr>
          <a:lstStyle/>
          <a:p>
            <a:pPr marL="0" indent="0" algn="just">
              <a:buNone/>
            </a:pPr>
            <a:r>
              <a:rPr lang="en-US" b="1" dirty="0">
                <a:latin typeface="Arial" panose="020B0604020202020204" pitchFamily="34" charset="0"/>
                <a:cs typeface="Arial" panose="020B0604020202020204" pitchFamily="34" charset="0"/>
              </a:rPr>
              <a:t>Certification and reporting of fraud or suspicious activity</a:t>
            </a:r>
          </a:p>
          <a:p>
            <a:pPr algn="just">
              <a:lnSpc>
                <a:spcPct val="150000"/>
              </a:lnSpc>
            </a:pPr>
            <a:r>
              <a:rPr lang="en-US" dirty="0">
                <a:latin typeface="Arial" panose="020B0604020202020204" pitchFamily="34" charset="0"/>
                <a:cs typeface="Arial" panose="020B0604020202020204" pitchFamily="34" charset="0"/>
              </a:rPr>
              <a:t>In terms of extant RBI guidelines, auditors are required to report any suspicious/fraudulent activities, which comes to their attention during the course of audit</a:t>
            </a:r>
          </a:p>
          <a:p>
            <a:pPr algn="just"/>
            <a:endParaRPr lang="en-US" b="1" dirty="0">
              <a:latin typeface="Arial" panose="020B0604020202020204" pitchFamily="34" charset="0"/>
              <a:cs typeface="Arial" panose="020B0604020202020204" pitchFamily="34" charset="0"/>
            </a:endParaRPr>
          </a:p>
          <a:p>
            <a:pPr marL="0" indent="0" algn="just">
              <a:buNone/>
            </a:pPr>
            <a:r>
              <a:rPr lang="en-US" b="1" dirty="0">
                <a:latin typeface="Arial" panose="020B0604020202020204" pitchFamily="34" charset="0"/>
                <a:cs typeface="Arial" panose="020B0604020202020204" pitchFamily="34" charset="0"/>
              </a:rPr>
              <a:t>Reporting by the Statutory Auditors to ACB, Board of Directors and RBI </a:t>
            </a:r>
          </a:p>
          <a:p>
            <a:pPr algn="just">
              <a:lnSpc>
                <a:spcPct val="150000"/>
              </a:lnSpc>
            </a:pPr>
            <a:r>
              <a:rPr lang="en-US" dirty="0">
                <a:latin typeface="Arial" panose="020B0604020202020204" pitchFamily="34" charset="0"/>
                <a:cs typeface="Arial" panose="020B0604020202020204" pitchFamily="34" charset="0"/>
              </a:rPr>
              <a:t>Statutory Auditors to escalate key concerns to ACB, Board and RBI</a:t>
            </a:r>
            <a:endParaRPr lang="en-IN" dirty="0"/>
          </a:p>
        </p:txBody>
      </p:sp>
    </p:spTree>
    <p:extLst>
      <p:ext uri="{BB962C8B-B14F-4D97-AF65-F5344CB8AC3E}">
        <p14:creationId xmlns:p14="http://schemas.microsoft.com/office/powerpoint/2010/main" val="225549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E0C97-3D3B-4DFA-916B-D9262A74BDDB}"/>
              </a:ext>
            </a:extLst>
          </p:cNvPr>
          <p:cNvSpPr>
            <a:spLocks noGrp="1"/>
          </p:cNvSpPr>
          <p:nvPr>
            <p:ph type="title"/>
          </p:nvPr>
        </p:nvSpPr>
        <p:spPr/>
        <p:txBody>
          <a:bodyPr/>
          <a:lstStyle/>
          <a:p>
            <a:r>
              <a:rPr lang="en-IN" dirty="0"/>
              <a:t>RBI Concerns contd…</a:t>
            </a:r>
          </a:p>
        </p:txBody>
      </p:sp>
      <p:sp>
        <p:nvSpPr>
          <p:cNvPr id="3" name="Content Placeholder 2">
            <a:extLst>
              <a:ext uri="{FF2B5EF4-FFF2-40B4-BE49-F238E27FC236}">
                <a16:creationId xmlns:a16="http://schemas.microsoft.com/office/drawing/2014/main" id="{49BE4A0C-200F-42DD-B473-2742176AF4A9}"/>
              </a:ext>
            </a:extLst>
          </p:cNvPr>
          <p:cNvSpPr>
            <a:spLocks noGrp="1"/>
          </p:cNvSpPr>
          <p:nvPr>
            <p:ph idx="1"/>
          </p:nvPr>
        </p:nvSpPr>
        <p:spPr/>
        <p:txBody>
          <a:bodyPr/>
          <a:lstStyle/>
          <a:p>
            <a:pPr marL="857250" lvl="0" indent="-342900" algn="just">
              <a:lnSpc>
                <a:spcPct val="150000"/>
              </a:lnSpc>
              <a:buFont typeface="+mj-lt"/>
              <a:buAutoNum type="arabicPeriod"/>
            </a:pPr>
            <a:r>
              <a:rPr lang="en-US" dirty="0">
                <a:latin typeface="Arial" panose="020B0604020202020204" pitchFamily="34" charset="0"/>
                <a:cs typeface="Arial" panose="020B0604020202020204" pitchFamily="34" charset="0"/>
              </a:rPr>
              <a:t>Non Compliance of SA 505 External Confirmations in respect of not receiving confirmation requests directly by the audit firm.</a:t>
            </a:r>
          </a:p>
          <a:p>
            <a:pPr marL="857250" lvl="0" indent="-342900" algn="just">
              <a:lnSpc>
                <a:spcPct val="150000"/>
              </a:lnSpc>
              <a:buFont typeface="+mj-lt"/>
              <a:buAutoNum type="arabicPeriod"/>
            </a:pPr>
            <a:r>
              <a:rPr lang="en-US" dirty="0">
                <a:latin typeface="Arial" panose="020B0604020202020204" pitchFamily="34" charset="0"/>
                <a:cs typeface="Arial" panose="020B0604020202020204" pitchFamily="34" charset="0"/>
              </a:rPr>
              <a:t>Non compliance of SA 530 Audit Sampling in respect of not clearly documenting application of sampling procedures.</a:t>
            </a:r>
          </a:p>
          <a:p>
            <a:endParaRPr lang="en-IN" dirty="0"/>
          </a:p>
        </p:txBody>
      </p:sp>
    </p:spTree>
    <p:extLst>
      <p:ext uri="{BB962C8B-B14F-4D97-AF65-F5344CB8AC3E}">
        <p14:creationId xmlns:p14="http://schemas.microsoft.com/office/powerpoint/2010/main" val="1008653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DD3F9-492E-4349-BDA8-6C56A909F234}"/>
              </a:ext>
            </a:extLst>
          </p:cNvPr>
          <p:cNvSpPr>
            <a:spLocks noGrp="1"/>
          </p:cNvSpPr>
          <p:nvPr>
            <p:ph type="title"/>
          </p:nvPr>
        </p:nvSpPr>
        <p:spPr/>
        <p:txBody>
          <a:bodyPr/>
          <a:lstStyle/>
          <a:p>
            <a:r>
              <a:rPr lang="en-IN" dirty="0"/>
              <a:t>RBI Concerns contd…</a:t>
            </a:r>
          </a:p>
        </p:txBody>
      </p:sp>
      <p:sp>
        <p:nvSpPr>
          <p:cNvPr id="3" name="Content Placeholder 2">
            <a:extLst>
              <a:ext uri="{FF2B5EF4-FFF2-40B4-BE49-F238E27FC236}">
                <a16:creationId xmlns:a16="http://schemas.microsoft.com/office/drawing/2014/main" id="{99C518FD-3846-4D94-AFB2-D9EFAC878575}"/>
              </a:ext>
            </a:extLst>
          </p:cNvPr>
          <p:cNvSpPr>
            <a:spLocks noGrp="1"/>
          </p:cNvSpPr>
          <p:nvPr>
            <p:ph idx="1"/>
          </p:nvPr>
        </p:nvSpPr>
        <p:spPr/>
        <p:txBody>
          <a:bodyPr/>
          <a:lstStyle/>
          <a:p>
            <a:pPr marL="0" indent="0" algn="just">
              <a:lnSpc>
                <a:spcPct val="100000"/>
              </a:lnSpc>
              <a:buNone/>
            </a:pPr>
            <a:r>
              <a:rPr lang="en-US" b="1" dirty="0">
                <a:latin typeface="Arial" panose="020B0604020202020204" pitchFamily="34" charset="0"/>
                <a:cs typeface="Arial" panose="020B0604020202020204" pitchFamily="34" charset="0"/>
              </a:rPr>
              <a:t>Audit Working Papers – Preparation and maintenance </a:t>
            </a:r>
          </a:p>
          <a:p>
            <a:pPr marL="0" indent="0" algn="just">
              <a:lnSpc>
                <a:spcPct val="100000"/>
              </a:lnSpc>
              <a:buNone/>
            </a:pPr>
            <a:endParaRPr lang="en-US" b="1" dirty="0">
              <a:latin typeface="Arial" panose="020B0604020202020204" pitchFamily="34" charset="0"/>
              <a:cs typeface="Arial" panose="020B0604020202020204" pitchFamily="34" charset="0"/>
            </a:endParaRPr>
          </a:p>
          <a:p>
            <a:pPr marL="514350" indent="-514350" algn="just">
              <a:lnSpc>
                <a:spcPct val="100000"/>
              </a:lnSpc>
              <a:buAutoNum type="romanLcPeriod"/>
            </a:pPr>
            <a:r>
              <a:rPr lang="en-US" dirty="0">
                <a:latin typeface="Arial" panose="020B0604020202020204" pitchFamily="34" charset="0"/>
                <a:cs typeface="Arial" panose="020B0604020202020204" pitchFamily="34" charset="0"/>
              </a:rPr>
              <a:t>IMF-World Bank recommendation to RBI on RBI having explicit authority to access working papers of auditors </a:t>
            </a:r>
          </a:p>
          <a:p>
            <a:pPr marL="514350" indent="-514350" algn="just">
              <a:lnSpc>
                <a:spcPct val="100000"/>
              </a:lnSpc>
              <a:buAutoNum type="romanLcPeriod"/>
            </a:pPr>
            <a:endParaRPr lang="en-US" dirty="0">
              <a:latin typeface="Arial" panose="020B0604020202020204" pitchFamily="34" charset="0"/>
              <a:cs typeface="Arial" panose="020B0604020202020204" pitchFamily="34" charset="0"/>
            </a:endParaRPr>
          </a:p>
          <a:p>
            <a:pPr marL="514350" indent="-514350" algn="just">
              <a:lnSpc>
                <a:spcPct val="100000"/>
              </a:lnSpc>
              <a:buAutoNum type="romanLcPeriod"/>
            </a:pPr>
            <a:r>
              <a:rPr lang="en-US" dirty="0">
                <a:latin typeface="Arial" panose="020B0604020202020204" pitchFamily="34" charset="0"/>
                <a:cs typeface="Arial" panose="020B0604020202020204" pitchFamily="34" charset="0"/>
              </a:rPr>
              <a:t>RBI is examining multiple methods to review the work of auditors, including having access to working papers</a:t>
            </a:r>
          </a:p>
          <a:p>
            <a:endParaRPr lang="en-IN" dirty="0"/>
          </a:p>
        </p:txBody>
      </p:sp>
    </p:spTree>
    <p:extLst>
      <p:ext uri="{BB962C8B-B14F-4D97-AF65-F5344CB8AC3E}">
        <p14:creationId xmlns:p14="http://schemas.microsoft.com/office/powerpoint/2010/main" val="2892648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lang="en-US" dirty="0"/>
              <a:t>Nuances of LFAR</a:t>
            </a:r>
          </a:p>
        </p:txBody>
      </p:sp>
      <p:graphicFrame>
        <p:nvGraphicFramePr>
          <p:cNvPr id="4" name="Content Placeholder 3">
            <a:extLst>
              <a:ext uri="{FF2B5EF4-FFF2-40B4-BE49-F238E27FC236}">
                <a16:creationId xmlns:a16="http://schemas.microsoft.com/office/drawing/2014/main" id="{D4F40918-F7D3-4B75-936B-3105A5A8F3AC}"/>
              </a:ext>
            </a:extLst>
          </p:cNvPr>
          <p:cNvGraphicFramePr>
            <a:graphicFrameLocks noGrp="1"/>
          </p:cNvGraphicFramePr>
          <p:nvPr>
            <p:ph sz="quarter" idx="1"/>
            <p:extLst>
              <p:ext uri="{D42A27DB-BD31-4B8C-83A1-F6EECF244321}">
                <p14:modId xmlns:p14="http://schemas.microsoft.com/office/powerpoint/2010/main" val="656139677"/>
              </p:ext>
            </p:extLst>
          </p:nvPr>
        </p:nvGraphicFramePr>
        <p:xfrm>
          <a:off x="457200" y="1844824"/>
          <a:ext cx="7467601" cy="4248471"/>
        </p:xfrm>
        <a:graphic>
          <a:graphicData uri="http://schemas.openxmlformats.org/drawingml/2006/table">
            <a:tbl>
              <a:tblPr firstRow="1" firstCol="1" lastRow="1" lastCol="1" bandRow="1" bandCol="1"/>
              <a:tblGrid>
                <a:gridCol w="1578651">
                  <a:extLst>
                    <a:ext uri="{9D8B030D-6E8A-4147-A177-3AD203B41FA5}">
                      <a16:colId xmlns:a16="http://schemas.microsoft.com/office/drawing/2014/main" val="4238877345"/>
                    </a:ext>
                  </a:extLst>
                </a:gridCol>
                <a:gridCol w="1179881">
                  <a:extLst>
                    <a:ext uri="{9D8B030D-6E8A-4147-A177-3AD203B41FA5}">
                      <a16:colId xmlns:a16="http://schemas.microsoft.com/office/drawing/2014/main" val="3989049277"/>
                    </a:ext>
                  </a:extLst>
                </a:gridCol>
                <a:gridCol w="1179881">
                  <a:extLst>
                    <a:ext uri="{9D8B030D-6E8A-4147-A177-3AD203B41FA5}">
                      <a16:colId xmlns:a16="http://schemas.microsoft.com/office/drawing/2014/main" val="444343026"/>
                    </a:ext>
                  </a:extLst>
                </a:gridCol>
                <a:gridCol w="1179881">
                  <a:extLst>
                    <a:ext uri="{9D8B030D-6E8A-4147-A177-3AD203B41FA5}">
                      <a16:colId xmlns:a16="http://schemas.microsoft.com/office/drawing/2014/main" val="3101864379"/>
                    </a:ext>
                  </a:extLst>
                </a:gridCol>
                <a:gridCol w="1179881">
                  <a:extLst>
                    <a:ext uri="{9D8B030D-6E8A-4147-A177-3AD203B41FA5}">
                      <a16:colId xmlns:a16="http://schemas.microsoft.com/office/drawing/2014/main" val="423103728"/>
                    </a:ext>
                  </a:extLst>
                </a:gridCol>
                <a:gridCol w="1169426">
                  <a:extLst>
                    <a:ext uri="{9D8B030D-6E8A-4147-A177-3AD203B41FA5}">
                      <a16:colId xmlns:a16="http://schemas.microsoft.com/office/drawing/2014/main" val="403699865"/>
                    </a:ext>
                  </a:extLst>
                </a:gridCol>
              </a:tblGrid>
              <a:tr h="834115">
                <a:tc gridSpan="6">
                  <a:txBody>
                    <a:bodyPr/>
                    <a:lstStyle/>
                    <a:p>
                      <a:pPr marL="50800" marR="0">
                        <a:lnSpc>
                          <a:spcPct val="115000"/>
                        </a:lnSpc>
                        <a:spcBef>
                          <a:spcPts val="175"/>
                        </a:spcBef>
                        <a:spcAft>
                          <a:spcPts val="0"/>
                        </a:spcAft>
                      </a:pPr>
                      <a:r>
                        <a:rPr lang="en-US" sz="1100" b="1" dirty="0">
                          <a:effectLst/>
                          <a:latin typeface="Arial" panose="020B0604020202020204" pitchFamily="34" charset="0"/>
                          <a:ea typeface="Georgia" panose="02040502050405020303" pitchFamily="18" charset="0"/>
                          <a:cs typeface="Georgia" panose="02040502050405020303" pitchFamily="18" charset="0"/>
                        </a:rPr>
                        <a:t>a)List of accounts examined for audit</a:t>
                      </a:r>
                    </a:p>
                    <a:p>
                      <a:pPr marL="50800" marR="0">
                        <a:lnSpc>
                          <a:spcPct val="115000"/>
                        </a:lnSpc>
                        <a:spcBef>
                          <a:spcPts val="175"/>
                        </a:spcBef>
                        <a:spcAft>
                          <a:spcPts val="0"/>
                        </a:spcAft>
                      </a:pPr>
                      <a:r>
                        <a:rPr lang="en-US" sz="1100" b="1" dirty="0">
                          <a:effectLst/>
                          <a:latin typeface="Arial" panose="020B0604020202020204" pitchFamily="34" charset="0"/>
                          <a:ea typeface="Georgia" panose="02040502050405020303" pitchFamily="18" charset="0"/>
                          <a:cs typeface="Georgia" panose="02040502050405020303" pitchFamily="18" charset="0"/>
                        </a:rPr>
                        <a:t>(Advances having exposure of ₹ 10 Cr or 10% of the Branch exposure)</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76584377"/>
                  </a:ext>
                </a:extLst>
              </a:tr>
              <a:tr h="977107">
                <a:tc rowSpan="6">
                  <a:txBody>
                    <a:bodyPr/>
                    <a:lstStyle/>
                    <a:p>
                      <a:pPr marL="50800" marR="0">
                        <a:lnSpc>
                          <a:spcPct val="115000"/>
                        </a:lnSpc>
                        <a:spcBef>
                          <a:spcPts val="175"/>
                        </a:spcBef>
                        <a:spcAft>
                          <a:spcPts val="0"/>
                        </a:spcAft>
                      </a:pP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800" marR="0">
                        <a:lnSpc>
                          <a:spcPct val="115000"/>
                        </a:lnSpc>
                        <a:spcBef>
                          <a:spcPts val="175"/>
                        </a:spcBef>
                        <a:spcAft>
                          <a:spcPts val="0"/>
                        </a:spcAft>
                      </a:pPr>
                      <a:r>
                        <a:rPr lang="en-US" sz="1100" b="1">
                          <a:effectLst/>
                          <a:latin typeface="Arial" panose="020B0604020202020204" pitchFamily="34" charset="0"/>
                          <a:ea typeface="Georgia" panose="02040502050405020303" pitchFamily="18" charset="0"/>
                          <a:cs typeface="Georgia" panose="02040502050405020303" pitchFamily="18" charset="0"/>
                        </a:rPr>
                        <a:t>Account No.</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51435" marR="0">
                        <a:lnSpc>
                          <a:spcPct val="115000"/>
                        </a:lnSpc>
                        <a:spcBef>
                          <a:spcPts val="175"/>
                        </a:spcBef>
                        <a:spcAft>
                          <a:spcPts val="0"/>
                        </a:spcAft>
                      </a:pPr>
                      <a:r>
                        <a:rPr lang="en-US" sz="1100" b="1" dirty="0">
                          <a:effectLst/>
                          <a:latin typeface="Arial" panose="020B0604020202020204" pitchFamily="34" charset="0"/>
                          <a:ea typeface="Georgia" panose="02040502050405020303" pitchFamily="18" charset="0"/>
                          <a:cs typeface="Georgia" panose="02040502050405020303" pitchFamily="18" charset="0"/>
                        </a:rPr>
                        <a:t>Account Name</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1435" marR="41275" algn="just">
                        <a:lnSpc>
                          <a:spcPct val="115000"/>
                        </a:lnSpc>
                        <a:spcBef>
                          <a:spcPts val="175"/>
                        </a:spcBef>
                        <a:spcAft>
                          <a:spcPts val="0"/>
                        </a:spcAft>
                      </a:pPr>
                      <a:r>
                        <a:rPr lang="en-US" sz="1100" b="1">
                          <a:effectLst/>
                          <a:latin typeface="Arial" panose="020B0604020202020204" pitchFamily="34" charset="0"/>
                          <a:ea typeface="Georgia" panose="02040502050405020303" pitchFamily="18" charset="0"/>
                          <a:cs typeface="Georgia" panose="02040502050405020303" pitchFamily="18" charset="0"/>
                        </a:rPr>
                        <a:t>Balance     as at year end – Funded</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1435" marR="41275" algn="just">
                        <a:lnSpc>
                          <a:spcPct val="115000"/>
                        </a:lnSpc>
                        <a:spcBef>
                          <a:spcPts val="175"/>
                        </a:spcBef>
                        <a:spcAft>
                          <a:spcPts val="0"/>
                        </a:spcAft>
                      </a:pPr>
                      <a:r>
                        <a:rPr lang="en-US" sz="1100" b="1">
                          <a:effectLst/>
                          <a:latin typeface="Arial" panose="020B0604020202020204" pitchFamily="34" charset="0"/>
                          <a:ea typeface="Georgia" panose="02040502050405020303" pitchFamily="18" charset="0"/>
                          <a:cs typeface="Georgia" panose="02040502050405020303" pitchFamily="18" charset="0"/>
                        </a:rPr>
                        <a:t>Balance as at year end – Non- funded</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2070" marR="0">
                        <a:lnSpc>
                          <a:spcPct val="115000"/>
                        </a:lnSpc>
                        <a:spcBef>
                          <a:spcPts val="175"/>
                        </a:spcBef>
                        <a:spcAft>
                          <a:spcPts val="0"/>
                        </a:spcAft>
                      </a:pPr>
                      <a:r>
                        <a:rPr lang="en-US" sz="1100" b="1">
                          <a:effectLst/>
                          <a:latin typeface="Arial" panose="020B0604020202020204" pitchFamily="34" charset="0"/>
                          <a:ea typeface="Georgia" panose="02040502050405020303" pitchFamily="18" charset="0"/>
                          <a:cs typeface="Georgia" panose="02040502050405020303" pitchFamily="18" charset="0"/>
                        </a:rPr>
                        <a:t>Total</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7707866"/>
                  </a:ext>
                </a:extLst>
              </a:tr>
              <a:tr h="326585">
                <a:tc vMerge="1">
                  <a:txBody>
                    <a:bodyPr/>
                    <a:lstStyle/>
                    <a:p>
                      <a:pPr marL="0" marR="0">
                        <a:lnSpc>
                          <a:spcPct val="115000"/>
                        </a:lnSpc>
                        <a:spcBef>
                          <a:spcPts val="0"/>
                        </a:spcBef>
                        <a:spcAft>
                          <a:spcPts val="0"/>
                        </a:spcAft>
                      </a:pP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800"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XXXXXX</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4635820"/>
                  </a:ext>
                </a:extLst>
              </a:tr>
              <a:tr h="326585">
                <a:tc vMerge="1">
                  <a:txBody>
                    <a:bodyPr/>
                    <a:lstStyle/>
                    <a:p>
                      <a:pPr marL="0" marR="0">
                        <a:lnSpc>
                          <a:spcPct val="115000"/>
                        </a:lnSpc>
                        <a:spcBef>
                          <a:spcPts val="0"/>
                        </a:spcBef>
                        <a:spcAft>
                          <a:spcPts val="0"/>
                        </a:spcAft>
                      </a:pP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800"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XXXXXX</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5813152"/>
                  </a:ext>
                </a:extLst>
              </a:tr>
              <a:tr h="327688">
                <a:tc vMerge="1">
                  <a:txBody>
                    <a:bodyPr/>
                    <a:lstStyle/>
                    <a:p>
                      <a:pPr marL="0" marR="0">
                        <a:lnSpc>
                          <a:spcPct val="115000"/>
                        </a:lnSpc>
                        <a:spcBef>
                          <a:spcPts val="0"/>
                        </a:spcBef>
                        <a:spcAft>
                          <a:spcPts val="0"/>
                        </a:spcAft>
                      </a:pP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800"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Total</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1435"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A</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1435"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B</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2070"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C = A + B</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2950755"/>
                  </a:ext>
                </a:extLst>
              </a:tr>
              <a:tr h="873835">
                <a:tc vMerge="1">
                  <a:txBody>
                    <a:bodyPr/>
                    <a:lstStyle/>
                    <a:p>
                      <a:pPr marL="0" marR="0">
                        <a:lnSpc>
                          <a:spcPct val="115000"/>
                        </a:lnSpc>
                        <a:spcBef>
                          <a:spcPts val="0"/>
                        </a:spcBef>
                        <a:spcAft>
                          <a:spcPts val="0"/>
                        </a:spcAft>
                      </a:pP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800" marR="41910" algn="just">
                        <a:lnSpc>
                          <a:spcPct val="100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T o t a l Outstanding of the Branch</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1435"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X</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1435"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Y</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2070"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Z = X + Y</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581587"/>
                  </a:ext>
                </a:extLst>
              </a:tr>
              <a:tr h="582556">
                <a:tc vMerge="1">
                  <a:txBody>
                    <a:bodyPr/>
                    <a:lstStyle/>
                    <a:p>
                      <a:pPr marL="0" marR="0">
                        <a:lnSpc>
                          <a:spcPct val="115000"/>
                        </a:lnSpc>
                        <a:spcBef>
                          <a:spcPts val="0"/>
                        </a:spcBef>
                        <a:spcAft>
                          <a:spcPts val="0"/>
                        </a:spcAft>
                      </a:pP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0800" marR="0">
                        <a:lnSpc>
                          <a:spcPct val="100000"/>
                        </a:lnSpc>
                        <a:spcBef>
                          <a:spcPts val="1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P e r c e n t a g e examined</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 </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1435"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A as % of X</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1435" marR="0">
                        <a:lnSpc>
                          <a:spcPct val="115000"/>
                        </a:lnSpc>
                        <a:spcBef>
                          <a:spcPts val="190"/>
                        </a:spcBef>
                        <a:spcAft>
                          <a:spcPts val="0"/>
                        </a:spcAft>
                      </a:pPr>
                      <a:r>
                        <a:rPr lang="en-US" sz="1100">
                          <a:effectLst/>
                          <a:latin typeface="Arial" panose="020B0604020202020204" pitchFamily="34" charset="0"/>
                          <a:ea typeface="Georgia" panose="02040502050405020303" pitchFamily="18" charset="0"/>
                          <a:cs typeface="Georgia" panose="02040502050405020303" pitchFamily="18" charset="0"/>
                        </a:rPr>
                        <a:t>B as % of Y</a:t>
                      </a:r>
                      <a:endParaRPr lang="en-US" sz="110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2070" marR="0">
                        <a:lnSpc>
                          <a:spcPct val="115000"/>
                        </a:lnSpc>
                        <a:spcBef>
                          <a:spcPts val="1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C as % of Z</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5851686"/>
                  </a:ext>
                </a:extLst>
              </a:tr>
            </a:tbl>
          </a:graphicData>
        </a:graphic>
      </p:graphicFrame>
    </p:spTree>
    <p:extLst>
      <p:ext uri="{BB962C8B-B14F-4D97-AF65-F5344CB8AC3E}">
        <p14:creationId xmlns:p14="http://schemas.microsoft.com/office/powerpoint/2010/main" val="491535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lstStyle/>
          <a:p>
            <a:r>
              <a:rPr lang="en-US" dirty="0"/>
              <a:t>Nuances – Credit appraisal</a:t>
            </a:r>
          </a:p>
        </p:txBody>
      </p:sp>
      <p:graphicFrame>
        <p:nvGraphicFramePr>
          <p:cNvPr id="4" name="Content Placeholder 3">
            <a:extLst>
              <a:ext uri="{FF2B5EF4-FFF2-40B4-BE49-F238E27FC236}">
                <a16:creationId xmlns:a16="http://schemas.microsoft.com/office/drawing/2014/main" id="{CA82A94F-0626-4EE2-B6A2-AD92B94807C2}"/>
              </a:ext>
            </a:extLst>
          </p:cNvPr>
          <p:cNvGraphicFramePr>
            <a:graphicFrameLocks noGrp="1"/>
          </p:cNvGraphicFramePr>
          <p:nvPr>
            <p:ph sz="quarter" idx="1"/>
            <p:extLst>
              <p:ext uri="{D42A27DB-BD31-4B8C-83A1-F6EECF244321}">
                <p14:modId xmlns:p14="http://schemas.microsoft.com/office/powerpoint/2010/main" val="129724466"/>
              </p:ext>
            </p:extLst>
          </p:nvPr>
        </p:nvGraphicFramePr>
        <p:xfrm>
          <a:off x="457200" y="2226945"/>
          <a:ext cx="7467600" cy="3906639"/>
        </p:xfrm>
        <a:graphic>
          <a:graphicData uri="http://schemas.openxmlformats.org/drawingml/2006/table">
            <a:tbl>
              <a:tblPr firstRow="1" firstCol="1" lastRow="1" lastCol="1" bandRow="1" bandCol="1"/>
              <a:tblGrid>
                <a:gridCol w="7467600">
                  <a:extLst>
                    <a:ext uri="{9D8B030D-6E8A-4147-A177-3AD203B41FA5}">
                      <a16:colId xmlns:a16="http://schemas.microsoft.com/office/drawing/2014/main" val="3551189883"/>
                    </a:ext>
                  </a:extLst>
                </a:gridCol>
              </a:tblGrid>
              <a:tr h="842015">
                <a:tc>
                  <a:txBody>
                    <a:bodyPr/>
                    <a:lstStyle/>
                    <a:p>
                      <a:pPr marL="38100" marR="29210" algn="just">
                        <a:lnSpc>
                          <a:spcPct val="100000"/>
                        </a:lnSpc>
                        <a:spcBef>
                          <a:spcPts val="9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9210" algn="just">
                        <a:lnSpc>
                          <a:spcPct val="100000"/>
                        </a:lnSpc>
                        <a:spcBef>
                          <a:spcPts val="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Have you come across cases of quick mortality in accounts, where the advance became Non-performing within a period of 12 months from the date of first sanction? Details of such accounts may be provided in following manner:</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p>
                      <a:pPr marL="342900" marR="0" lvl="0" indent="-342900">
                        <a:lnSpc>
                          <a:spcPts val="1145"/>
                        </a:lnSpc>
                        <a:spcBef>
                          <a:spcPts val="0"/>
                        </a:spcBef>
                        <a:spcAft>
                          <a:spcPts val="0"/>
                        </a:spcAft>
                        <a:buSzPts val="1000"/>
                        <a:buFont typeface="Times New Roman" panose="02020603050405020304" pitchFamily="18" charset="0"/>
                        <a:buChar char="•"/>
                        <a:tabLst>
                          <a:tab pos="266700" algn="l"/>
                          <a:tab pos="267335" algn="l"/>
                        </a:tabLst>
                      </a:pPr>
                      <a:r>
                        <a:rPr lang="en-US" sz="1100" dirty="0">
                          <a:effectLst/>
                          <a:latin typeface="Arial" panose="020B0604020202020204" pitchFamily="34" charset="0"/>
                          <a:ea typeface="Times New Roman" panose="02020603050405020304" pitchFamily="18" charset="0"/>
                          <a:cs typeface="Georgia" panose="02040502050405020303" pitchFamily="18" charset="0"/>
                        </a:rPr>
                        <a:t>Account No.</a:t>
                      </a:r>
                      <a:endParaRPr lang="en-US" sz="1100" dirty="0">
                        <a:effectLst/>
                        <a:latin typeface="Georgia" panose="02040502050405020303" pitchFamily="18" charset="0"/>
                        <a:ea typeface="Times New Roman" panose="02020603050405020304" pitchFamily="18" charset="0"/>
                        <a:cs typeface="Georgia" panose="02040502050405020303" pitchFamily="18" charset="0"/>
                      </a:endParaRPr>
                    </a:p>
                    <a:p>
                      <a:pPr marL="342900" marR="0" lvl="0" indent="-342900">
                        <a:lnSpc>
                          <a:spcPct val="115000"/>
                        </a:lnSpc>
                        <a:spcBef>
                          <a:spcPts val="0"/>
                        </a:spcBef>
                        <a:spcAft>
                          <a:spcPts val="0"/>
                        </a:spcAft>
                        <a:buSzPts val="1000"/>
                        <a:buFont typeface="Times New Roman" panose="02020603050405020304" pitchFamily="18" charset="0"/>
                        <a:buChar char="•"/>
                        <a:tabLst>
                          <a:tab pos="266700" algn="l"/>
                          <a:tab pos="267335" algn="l"/>
                        </a:tabLst>
                      </a:pPr>
                      <a:r>
                        <a:rPr lang="en-US" sz="1100" dirty="0">
                          <a:effectLst/>
                          <a:latin typeface="Arial" panose="020B0604020202020204" pitchFamily="34" charset="0"/>
                          <a:ea typeface="Times New Roman" panose="02020603050405020304" pitchFamily="18" charset="0"/>
                          <a:cs typeface="Georgia" panose="02040502050405020303" pitchFamily="18" charset="0"/>
                        </a:rPr>
                        <a:t>Account Name</a:t>
                      </a:r>
                      <a:endParaRPr lang="en-US" sz="1100" dirty="0">
                        <a:effectLst/>
                        <a:latin typeface="Georgia" panose="02040502050405020303" pitchFamily="18" charset="0"/>
                        <a:ea typeface="Times New Roman" panose="02020603050405020304" pitchFamily="18" charset="0"/>
                        <a:cs typeface="Georgia" panose="02040502050405020303" pitchFamily="18" charset="0"/>
                      </a:endParaRPr>
                    </a:p>
                    <a:p>
                      <a:pPr marL="342900" marR="0" lvl="0" indent="-342900">
                        <a:lnSpc>
                          <a:spcPts val="1110"/>
                        </a:lnSpc>
                        <a:spcBef>
                          <a:spcPts val="0"/>
                        </a:spcBef>
                        <a:spcAft>
                          <a:spcPts val="0"/>
                        </a:spcAft>
                        <a:buSzPts val="1000"/>
                        <a:buFont typeface="Times New Roman" panose="02020603050405020304" pitchFamily="18" charset="0"/>
                        <a:buChar char="•"/>
                        <a:tabLst>
                          <a:tab pos="266700" algn="l"/>
                          <a:tab pos="267335" algn="l"/>
                        </a:tabLst>
                      </a:pPr>
                      <a:r>
                        <a:rPr lang="en-US" sz="1100" dirty="0">
                          <a:effectLst/>
                          <a:latin typeface="Arial" panose="020B0604020202020204" pitchFamily="34" charset="0"/>
                          <a:ea typeface="Times New Roman" panose="02020603050405020304" pitchFamily="18" charset="0"/>
                          <a:cs typeface="Georgia" panose="02040502050405020303" pitchFamily="18" charset="0"/>
                        </a:rPr>
                        <a:t>Balance as at year end</a:t>
                      </a:r>
                      <a:endParaRPr lang="en-US" sz="1100" dirty="0">
                        <a:effectLst/>
                        <a:latin typeface="Georgia" panose="02040502050405020303" pitchFamily="18" charset="0"/>
                        <a:ea typeface="Times New Roman" panose="02020603050405020304"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3798268"/>
                  </a:ext>
                </a:extLst>
              </a:tr>
              <a:tr h="790313">
                <a:tc>
                  <a:txBody>
                    <a:bodyPr/>
                    <a:lstStyle/>
                    <a:p>
                      <a:pPr marL="38100" marR="20955">
                        <a:lnSpc>
                          <a:spcPts val="1150"/>
                        </a:lnSpc>
                        <a:spcBef>
                          <a:spcPts val="80"/>
                        </a:spcBef>
                        <a:spcAft>
                          <a:spcPts val="0"/>
                        </a:spcAft>
                      </a:pPr>
                      <a:endParaRPr lang="en-US" sz="2000" dirty="0">
                        <a:solidFill>
                          <a:srgbClr val="002060"/>
                        </a:solidFill>
                        <a:effectLst/>
                        <a:latin typeface="Arial" panose="020B0604020202020204" pitchFamily="34" charset="0"/>
                        <a:ea typeface="Georgia" panose="02040502050405020303" pitchFamily="18" charset="0"/>
                        <a:cs typeface="Georgia" panose="02040502050405020303" pitchFamily="18" charset="0"/>
                      </a:endParaRPr>
                    </a:p>
                    <a:p>
                      <a:pPr marL="38100" marR="20955">
                        <a:lnSpc>
                          <a:spcPts val="1150"/>
                        </a:lnSpc>
                        <a:spcBef>
                          <a:spcPts val="80"/>
                        </a:spcBef>
                        <a:spcAft>
                          <a:spcPts val="0"/>
                        </a:spcAft>
                      </a:pPr>
                      <a:r>
                        <a:rPr lang="en-US" sz="20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Whether in borrowal accounts the applicable interest rate is </a:t>
                      </a:r>
                    </a:p>
                    <a:p>
                      <a:pPr marL="38100" marR="20955">
                        <a:lnSpc>
                          <a:spcPts val="1150"/>
                        </a:lnSpc>
                        <a:spcBef>
                          <a:spcPts val="80"/>
                        </a:spcBef>
                        <a:spcAft>
                          <a:spcPts val="0"/>
                        </a:spcAft>
                      </a:pPr>
                      <a:endParaRPr lang="en-US" sz="2000" dirty="0">
                        <a:solidFill>
                          <a:srgbClr val="002060"/>
                        </a:solidFill>
                        <a:effectLst/>
                        <a:latin typeface="Arial" panose="020B0604020202020204" pitchFamily="34" charset="0"/>
                        <a:ea typeface="Georgia" panose="02040502050405020303" pitchFamily="18" charset="0"/>
                        <a:cs typeface="Georgia" panose="02040502050405020303" pitchFamily="18" charset="0"/>
                      </a:endParaRPr>
                    </a:p>
                    <a:p>
                      <a:pPr marL="38100" marR="20955">
                        <a:lnSpc>
                          <a:spcPts val="1150"/>
                        </a:lnSpc>
                        <a:spcBef>
                          <a:spcPts val="80"/>
                        </a:spcBef>
                        <a:spcAft>
                          <a:spcPts val="0"/>
                        </a:spcAft>
                      </a:pPr>
                      <a:r>
                        <a:rPr lang="en-US" sz="20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correctly fed into the system?</a:t>
                      </a:r>
                      <a:endParaRPr lang="en-US" sz="20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4939210"/>
                  </a:ext>
                </a:extLst>
              </a:tr>
              <a:tr h="618490">
                <a:tc>
                  <a:txBody>
                    <a:bodyPr/>
                    <a:lstStyle/>
                    <a:p>
                      <a:pPr marL="38100" marR="0">
                        <a:lnSpc>
                          <a:spcPts val="1150"/>
                        </a:lnSpc>
                        <a:spcBef>
                          <a:spcPts val="8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0">
                        <a:lnSpc>
                          <a:spcPts val="1150"/>
                        </a:lnSpc>
                        <a:spcBef>
                          <a:spcPts val="8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Whether the interest rate is reviewed periodically as per the guidelines applicable to floating rate loans linked to MCLR / EBLR (External Benchmark</a:t>
                      </a:r>
                      <a:r>
                        <a:rPr lang="en-US" sz="1100" dirty="0">
                          <a:effectLst/>
                          <a:latin typeface="Georgia" panose="02040502050405020303" pitchFamily="18" charset="0"/>
                          <a:ea typeface="Georgia" panose="02040502050405020303" pitchFamily="18" charset="0"/>
                          <a:cs typeface="Georgia" panose="02040502050405020303" pitchFamily="18" charset="0"/>
                        </a:rPr>
                        <a:t> </a:t>
                      </a:r>
                      <a:r>
                        <a:rPr lang="en-US" sz="1100" dirty="0">
                          <a:effectLst/>
                          <a:latin typeface="Arial" panose="020B0604020202020204" pitchFamily="34" charset="0"/>
                          <a:ea typeface="Georgia" panose="02040502050405020303" pitchFamily="18" charset="0"/>
                          <a:cs typeface="Georgia" panose="02040502050405020303" pitchFamily="18" charset="0"/>
                        </a:rPr>
                        <a:t>Lending Rate)?</a:t>
                      </a:r>
                    </a:p>
                    <a:p>
                      <a:pPr marL="38100" marR="0">
                        <a:lnSpc>
                          <a:spcPts val="1150"/>
                        </a:lnSpc>
                        <a:spcBef>
                          <a:spcPts val="80"/>
                        </a:spcBef>
                        <a:spcAft>
                          <a:spcPts val="0"/>
                        </a:spcAft>
                      </a:pPr>
                      <a:r>
                        <a:rPr lang="en-US" sz="1100" dirty="0">
                          <a:effectLst/>
                          <a:latin typeface="Arial" panose="020B0604020202020204" pitchFamily="34" charset="0"/>
                        </a:rPr>
                        <a:t> </a:t>
                      </a:r>
                      <a:endParaRPr lang="en-US" sz="1100" dirty="0">
                        <a:effectLst/>
                        <a:latin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5634023"/>
                  </a:ext>
                </a:extLst>
              </a:tr>
              <a:tr h="746760">
                <a:tc>
                  <a:txBody>
                    <a:bodyPr/>
                    <a:lstStyle/>
                    <a:p>
                      <a:pPr marL="38100" marR="24130">
                        <a:lnSpc>
                          <a:spcPct val="100000"/>
                        </a:lnSpc>
                        <a:spcBef>
                          <a:spcPts val="9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4130">
                        <a:lnSpc>
                          <a:spcPct val="100000"/>
                        </a:lnSpc>
                        <a:spcBef>
                          <a:spcPts val="9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Have you come across cases of frequent renewal / rollover of short-term loans? If yes, give the details of such accounts.</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7469046"/>
                  </a:ext>
                </a:extLst>
              </a:tr>
              <a:tr h="746760">
                <a:tc>
                  <a:txBody>
                    <a:bodyPr/>
                    <a:lstStyle/>
                    <a:p>
                      <a:pPr marL="66675" marR="59690" algn="just">
                        <a:lnSpc>
                          <a:spcPct val="150000"/>
                        </a:lnSpc>
                        <a:spcBef>
                          <a:spcPts val="190"/>
                        </a:spcBef>
                        <a:spcAft>
                          <a:spcPts val="0"/>
                        </a:spcAft>
                      </a:pPr>
                      <a:r>
                        <a:rPr lang="en-US" sz="1200" dirty="0">
                          <a:effectLst/>
                          <a:latin typeface="Georgia" panose="02040502050405020303" pitchFamily="18" charset="0"/>
                          <a:ea typeface="Georgia" panose="02040502050405020303" pitchFamily="18" charset="0"/>
                          <a:cs typeface="Georgia" panose="02040502050405020303" pitchFamily="18" charset="0"/>
                        </a:rPr>
                        <a:t>Whether correct and valid credit rating, if available, of the credit facilities of bank's borrowers from RBI accredited Credit</a:t>
                      </a:r>
                      <a:r>
                        <a:rPr lang="en-US" sz="1200" spc="-80"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Rating</a:t>
                      </a:r>
                      <a:r>
                        <a:rPr lang="en-US" sz="1200" spc="-90"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Agencies</a:t>
                      </a:r>
                      <a:r>
                        <a:rPr lang="en-US" sz="1200" spc="-80"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has</a:t>
                      </a:r>
                      <a:r>
                        <a:rPr lang="en-US" sz="1200" spc="-80"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been</a:t>
                      </a:r>
                      <a:r>
                        <a:rPr lang="en-US" sz="1200" spc="-80"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fed</a:t>
                      </a:r>
                      <a:r>
                        <a:rPr lang="en-US" sz="1200" spc="-80" dirty="0">
                          <a:effectLst/>
                          <a:latin typeface="Georgia" panose="02040502050405020303" pitchFamily="18" charset="0"/>
                          <a:ea typeface="Georgia" panose="02040502050405020303" pitchFamily="18" charset="0"/>
                          <a:cs typeface="Georgia" panose="02040502050405020303" pitchFamily="18" charset="0"/>
                        </a:rPr>
                        <a:t> </a:t>
                      </a:r>
                      <a:r>
                        <a:rPr lang="en-US" sz="1200" dirty="0">
                          <a:effectLst/>
                          <a:latin typeface="Georgia" panose="02040502050405020303" pitchFamily="18" charset="0"/>
                          <a:ea typeface="Georgia" panose="02040502050405020303" pitchFamily="18" charset="0"/>
                          <a:cs typeface="Georgia" panose="02040502050405020303" pitchFamily="18" charset="0"/>
                        </a:rPr>
                        <a:t>into the system?</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4378347"/>
                  </a:ext>
                </a:extLst>
              </a:tr>
            </a:tbl>
          </a:graphicData>
        </a:graphic>
      </p:graphicFrame>
    </p:spTree>
    <p:extLst>
      <p:ext uri="{BB962C8B-B14F-4D97-AF65-F5344CB8AC3E}">
        <p14:creationId xmlns:p14="http://schemas.microsoft.com/office/powerpoint/2010/main" val="1900968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9FF5-A300-4F99-A62F-3AF01D3AFCEC}"/>
              </a:ext>
            </a:extLst>
          </p:cNvPr>
          <p:cNvSpPr>
            <a:spLocks noGrp="1"/>
          </p:cNvSpPr>
          <p:nvPr>
            <p:ph type="title"/>
          </p:nvPr>
        </p:nvSpPr>
        <p:spPr/>
        <p:txBody>
          <a:bodyPr>
            <a:normAutofit/>
          </a:bodyPr>
          <a:lstStyle/>
          <a:p>
            <a:r>
              <a:rPr lang="en-US" sz="2800" dirty="0"/>
              <a:t>Nuances – Sanctioning &amp; Disbursement</a:t>
            </a:r>
          </a:p>
        </p:txBody>
      </p:sp>
      <p:graphicFrame>
        <p:nvGraphicFramePr>
          <p:cNvPr id="4" name="Content Placeholder 3">
            <a:extLst>
              <a:ext uri="{FF2B5EF4-FFF2-40B4-BE49-F238E27FC236}">
                <a16:creationId xmlns:a16="http://schemas.microsoft.com/office/drawing/2014/main" id="{2C860044-B6E0-49E4-8926-F6B8EAF292D6}"/>
              </a:ext>
            </a:extLst>
          </p:cNvPr>
          <p:cNvGraphicFramePr>
            <a:graphicFrameLocks noGrp="1"/>
          </p:cNvGraphicFramePr>
          <p:nvPr>
            <p:ph sz="quarter" idx="1"/>
            <p:extLst>
              <p:ext uri="{D42A27DB-BD31-4B8C-83A1-F6EECF244321}">
                <p14:modId xmlns:p14="http://schemas.microsoft.com/office/powerpoint/2010/main" val="3737102026"/>
              </p:ext>
            </p:extLst>
          </p:nvPr>
        </p:nvGraphicFramePr>
        <p:xfrm>
          <a:off x="457200" y="1916832"/>
          <a:ext cx="7467600" cy="3816425"/>
        </p:xfrm>
        <a:graphic>
          <a:graphicData uri="http://schemas.openxmlformats.org/drawingml/2006/table">
            <a:tbl>
              <a:tblPr firstRow="1" firstCol="1" lastRow="1" lastCol="1" bandRow="1" bandCol="1"/>
              <a:tblGrid>
                <a:gridCol w="7467600">
                  <a:extLst>
                    <a:ext uri="{9D8B030D-6E8A-4147-A177-3AD203B41FA5}">
                      <a16:colId xmlns:a16="http://schemas.microsoft.com/office/drawing/2014/main" val="358905790"/>
                    </a:ext>
                  </a:extLst>
                </a:gridCol>
              </a:tblGrid>
              <a:tr h="664558">
                <a:tc>
                  <a:txBody>
                    <a:bodyPr/>
                    <a:lstStyle/>
                    <a:p>
                      <a:pPr marL="38100" marR="25400">
                        <a:lnSpc>
                          <a:spcPts val="1150"/>
                        </a:lnSpc>
                        <a:spcBef>
                          <a:spcPts val="80"/>
                        </a:spcBef>
                        <a:spcAft>
                          <a:spcPts val="0"/>
                        </a:spcAf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8100" marR="25400">
                        <a:lnSpc>
                          <a:spcPts val="1150"/>
                        </a:lnSpc>
                        <a:spcBef>
                          <a:spcPts val="80"/>
                        </a:spcBef>
                        <a:spcAft>
                          <a:spcPts val="0"/>
                        </a:spcAft>
                      </a:pPr>
                      <a:r>
                        <a:rPr lang="en-US" sz="1100" dirty="0">
                          <a:effectLst/>
                          <a:latin typeface="Arial" panose="020B0604020202020204" pitchFamily="34" charset="0"/>
                          <a:ea typeface="Georgia" panose="02040502050405020303" pitchFamily="18" charset="0"/>
                          <a:cs typeface="Georgia" panose="02040502050405020303" pitchFamily="18" charset="0"/>
                        </a:rPr>
                        <a:t>In the cases examined by you, have you come across instances of:</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1657411"/>
                  </a:ext>
                </a:extLst>
              </a:tr>
              <a:tr h="1191009">
                <a:tc>
                  <a:txBody>
                    <a:bodyPr/>
                    <a:lstStyle/>
                    <a:p>
                      <a:pPr marL="342900" marR="29845" lvl="0" indent="-342900">
                        <a:lnSpc>
                          <a:spcPct val="100000"/>
                        </a:lnSpc>
                        <a:spcBef>
                          <a:spcPts val="90"/>
                        </a:spcBef>
                        <a:spcAft>
                          <a:spcPts val="0"/>
                        </a:spcAft>
                        <a:buSzPts val="1000"/>
                        <a:buFont typeface="Georgia" panose="02040502050405020303" pitchFamily="18" charset="0"/>
                        <a:buAutoNum type="alphaLcParenBoth"/>
                        <a:tabLst>
                          <a:tab pos="267335" algn="l"/>
                        </a:tabLst>
                      </a:pPr>
                      <a:endParaRPr lang="en-US" sz="1100" dirty="0">
                        <a:effectLst/>
                        <a:latin typeface="Arial" panose="020B0604020202020204" pitchFamily="34" charset="0"/>
                        <a:ea typeface="Georgia" panose="02040502050405020303" pitchFamily="18" charset="0"/>
                        <a:cs typeface="Georgia" panose="02040502050405020303" pitchFamily="18" charset="0"/>
                      </a:endParaRPr>
                    </a:p>
                    <a:p>
                      <a:pPr marL="342900" marR="29845" lvl="0" indent="-342900">
                        <a:lnSpc>
                          <a:spcPct val="100000"/>
                        </a:lnSpc>
                        <a:spcBef>
                          <a:spcPts val="90"/>
                        </a:spcBef>
                        <a:spcAft>
                          <a:spcPts val="0"/>
                        </a:spcAft>
                        <a:buSzPts val="1000"/>
                        <a:buFont typeface="Georgia" panose="02040502050405020303" pitchFamily="18" charset="0"/>
                        <a:buAutoNum type="alphaLcParenBoth"/>
                        <a:tabLst>
                          <a:tab pos="267335" algn="l"/>
                        </a:tabLst>
                      </a:pPr>
                      <a:r>
                        <a:rPr lang="en-US" sz="1100" dirty="0">
                          <a:effectLst/>
                          <a:latin typeface="Arial" panose="020B0604020202020204" pitchFamily="34" charset="0"/>
                          <a:ea typeface="Georgia" panose="02040502050405020303" pitchFamily="18" charset="0"/>
                          <a:cs typeface="Georgia" panose="02040502050405020303" pitchFamily="18" charset="0"/>
                        </a:rPr>
                        <a:t>credit facilities having been sanctioned beyond the delegated authority or limit fixed for the branch?</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p>
                      <a:pPr marL="342900" marR="0" lvl="0" indent="-342900">
                        <a:lnSpc>
                          <a:spcPct val="115000"/>
                        </a:lnSpc>
                        <a:spcBef>
                          <a:spcPts val="205"/>
                        </a:spcBef>
                        <a:spcAft>
                          <a:spcPts val="0"/>
                        </a:spcAft>
                        <a:buSzPts val="1000"/>
                        <a:buFont typeface="Georgia" panose="02040502050405020303" pitchFamily="18" charset="0"/>
                        <a:buAutoNum type="alphaLcParenBoth"/>
                        <a:tabLst>
                          <a:tab pos="267335" algn="l"/>
                        </a:tabLst>
                      </a:pPr>
                      <a:r>
                        <a:rPr lang="en-US" sz="1100" dirty="0">
                          <a:effectLst/>
                          <a:latin typeface="Arial" panose="020B0604020202020204" pitchFamily="34" charset="0"/>
                          <a:ea typeface="Georgia" panose="02040502050405020303" pitchFamily="18" charset="0"/>
                          <a:cs typeface="Georgia" panose="02040502050405020303" pitchFamily="18" charset="0"/>
                        </a:rPr>
                        <a:t>Are such cases promptly reported to higher authorities?</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660486"/>
                  </a:ext>
                </a:extLst>
              </a:tr>
              <a:tr h="980429">
                <a:tc>
                  <a:txBody>
                    <a:bodyPr/>
                    <a:lstStyle/>
                    <a:p>
                      <a:pPr marL="38100" marR="29210" algn="just">
                        <a:lnSpc>
                          <a:spcPts val="1150"/>
                        </a:lnSpc>
                        <a:spcBef>
                          <a:spcPts val="80"/>
                        </a:spcBef>
                        <a:spcAft>
                          <a:spcPts val="0"/>
                        </a:spcAft>
                      </a:pPr>
                      <a:endPar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endParaRPr>
                    </a:p>
                    <a:p>
                      <a:pPr marL="38100" marR="29210" algn="just">
                        <a:lnSpc>
                          <a:spcPts val="1150"/>
                        </a:lnSpc>
                        <a:spcBef>
                          <a:spcPts val="80"/>
                        </a:spcBef>
                        <a:spcAft>
                          <a:spcPts val="0"/>
                        </a:spcAft>
                      </a:pPr>
                      <a:r>
                        <a:rPr lang="en-US" sz="18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Whether advances have been disbursed without complying with the </a:t>
                      </a:r>
                    </a:p>
                    <a:p>
                      <a:pPr marL="38100" marR="29210" algn="just">
                        <a:lnSpc>
                          <a:spcPts val="1150"/>
                        </a:lnSpc>
                        <a:spcBef>
                          <a:spcPts val="80"/>
                        </a:spcBef>
                        <a:spcAft>
                          <a:spcPts val="0"/>
                        </a:spcAft>
                      </a:pPr>
                      <a:endParaRPr lang="en-US" sz="1800" dirty="0">
                        <a:solidFill>
                          <a:srgbClr val="002060"/>
                        </a:solidFill>
                        <a:effectLst/>
                        <a:latin typeface="Arial" panose="020B0604020202020204" pitchFamily="34" charset="0"/>
                        <a:ea typeface="Georgia" panose="02040502050405020303" pitchFamily="18" charset="0"/>
                        <a:cs typeface="Georgia" panose="02040502050405020303" pitchFamily="18" charset="0"/>
                      </a:endParaRPr>
                    </a:p>
                    <a:p>
                      <a:pPr marL="38100" marR="29210" algn="just">
                        <a:lnSpc>
                          <a:spcPts val="1150"/>
                        </a:lnSpc>
                        <a:spcBef>
                          <a:spcPts val="80"/>
                        </a:spcBef>
                        <a:spcAft>
                          <a:spcPts val="0"/>
                        </a:spcAft>
                      </a:pPr>
                      <a:r>
                        <a:rPr lang="en-US" sz="18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terms and conditions of the sanction? If so, give details of such cases</a:t>
                      </a:r>
                    </a:p>
                    <a:p>
                      <a:pPr marL="38100" marR="29210" algn="just">
                        <a:lnSpc>
                          <a:spcPts val="1150"/>
                        </a:lnSpc>
                        <a:spcBef>
                          <a:spcPts val="80"/>
                        </a:spcBef>
                        <a:spcAft>
                          <a:spcPts val="0"/>
                        </a:spcAft>
                      </a:pPr>
                      <a:r>
                        <a:rPr lang="en-US" sz="1100" dirty="0">
                          <a:solidFill>
                            <a:srgbClr val="002060"/>
                          </a:solidFill>
                          <a:effectLst/>
                          <a:latin typeface="Arial" panose="020B0604020202020204" pitchFamily="34" charset="0"/>
                          <a:ea typeface="Georgia" panose="02040502050405020303" pitchFamily="18" charset="0"/>
                          <a:cs typeface="Georgia" panose="02040502050405020303" pitchFamily="18" charset="0"/>
                        </a:rPr>
                        <a:t>.</a:t>
                      </a:r>
                      <a:endParaRPr lang="en-US" sz="1100" dirty="0">
                        <a:solidFill>
                          <a:srgbClr val="002060"/>
                        </a:solidFill>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8033550"/>
                  </a:ext>
                </a:extLst>
              </a:tr>
              <a:tr h="980429">
                <a:tc>
                  <a:txBody>
                    <a:bodyPr/>
                    <a:lstStyle/>
                    <a:p>
                      <a:pPr marL="66675" marR="0">
                        <a:lnSpc>
                          <a:spcPts val="1350"/>
                        </a:lnSpc>
                        <a:spcBef>
                          <a:spcPts val="190"/>
                        </a:spcBef>
                        <a:spcAft>
                          <a:spcPts val="0"/>
                        </a:spcAft>
                      </a:pPr>
                      <a:endParaRPr lang="en-US" sz="1200" dirty="0">
                        <a:effectLst/>
                        <a:latin typeface="Georgia" panose="02040502050405020303" pitchFamily="18" charset="0"/>
                        <a:ea typeface="Georgia" panose="02040502050405020303" pitchFamily="18" charset="0"/>
                        <a:cs typeface="Georgia" panose="02040502050405020303" pitchFamily="18" charset="0"/>
                      </a:endParaRPr>
                    </a:p>
                    <a:p>
                      <a:pPr marL="66675" marR="0">
                        <a:lnSpc>
                          <a:spcPts val="1350"/>
                        </a:lnSpc>
                        <a:spcBef>
                          <a:spcPts val="190"/>
                        </a:spcBef>
                        <a:spcAft>
                          <a:spcPts val="0"/>
                        </a:spcAft>
                      </a:pPr>
                      <a:r>
                        <a:rPr lang="en-US" sz="1200" dirty="0">
                          <a:effectLst/>
                          <a:latin typeface="Georgia" panose="02040502050405020303" pitchFamily="18" charset="0"/>
                          <a:ea typeface="Georgia" panose="02040502050405020303" pitchFamily="18" charset="0"/>
                          <a:cs typeface="Georgia" panose="02040502050405020303" pitchFamily="18" charset="0"/>
                        </a:rPr>
                        <a:t>Did the bank provide loans to companies for buy-back of shares/securities?</a:t>
                      </a:r>
                      <a:endParaRPr lang="en-US" sz="1100" dirty="0">
                        <a:effectLst/>
                        <a:latin typeface="Georgia" panose="02040502050405020303" pitchFamily="18" charset="0"/>
                        <a:ea typeface="Georgia" panose="02040502050405020303" pitchFamily="18" charset="0"/>
                        <a:cs typeface="Georgia" panose="02040502050405020303"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1994166"/>
                  </a:ext>
                </a:extLst>
              </a:tr>
            </a:tbl>
          </a:graphicData>
        </a:graphic>
      </p:graphicFrame>
    </p:spTree>
    <p:extLst>
      <p:ext uri="{BB962C8B-B14F-4D97-AF65-F5344CB8AC3E}">
        <p14:creationId xmlns:p14="http://schemas.microsoft.com/office/powerpoint/2010/main" val="9037240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2344</TotalTime>
  <Words>3160</Words>
  <Application>Microsoft Office PowerPoint</Application>
  <PresentationFormat>On-screen Show (4:3)</PresentationFormat>
  <Paragraphs>266</Paragraphs>
  <Slides>29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Arial</vt:lpstr>
      <vt:lpstr>Calibri</vt:lpstr>
      <vt:lpstr>Century Schoolbook</vt:lpstr>
      <vt:lpstr>Georgia</vt:lpstr>
      <vt:lpstr>Symbol</vt:lpstr>
      <vt:lpstr>Times New Roman</vt:lpstr>
      <vt:lpstr>Wingdings</vt:lpstr>
      <vt:lpstr>Wingdings 2</vt:lpstr>
      <vt:lpstr>Oriel</vt:lpstr>
      <vt:lpstr>Cooperative Bank Audit March 31, 2021 Nuances of LFAR</vt:lpstr>
      <vt:lpstr>The Prerequisites</vt:lpstr>
      <vt:lpstr>RBI Concerns that need to be addressed</vt:lpstr>
      <vt:lpstr>RBI Concerns contd…</vt:lpstr>
      <vt:lpstr>RBI Concerns contd…</vt:lpstr>
      <vt:lpstr>RBI Concerns contd…</vt:lpstr>
      <vt:lpstr>Nuances of LFAR</vt:lpstr>
      <vt:lpstr>Nuances – Credit appraisal</vt:lpstr>
      <vt:lpstr>Nuances – Sanctioning &amp; Disbursement</vt:lpstr>
      <vt:lpstr>Nuances – Review &amp; Monitoring</vt:lpstr>
      <vt:lpstr>Nuances – Review &amp; Monitoring</vt:lpstr>
      <vt:lpstr>Nuances – Review &amp; Monitoring</vt:lpstr>
      <vt:lpstr>Nuances – IRAC</vt:lpstr>
      <vt:lpstr>Nuances – IRAC (Recovery)</vt:lpstr>
      <vt:lpstr>Nuances – Non Fund Exposures</vt:lpstr>
      <vt:lpstr>Nuances – Non Fund Exposures</vt:lpstr>
      <vt:lpstr>Nuances - Deposits</vt:lpstr>
      <vt:lpstr>Nuances – Bills Payable, Sundry deposits</vt:lpstr>
      <vt:lpstr>Nuances – Profit &amp; Loss Account</vt:lpstr>
      <vt:lpstr>Nuances – Books &amp; records</vt:lpstr>
      <vt:lpstr>Nuances - MIS</vt:lpstr>
      <vt:lpstr>Nuances - MIS</vt:lpstr>
      <vt:lpstr>Nuances - Fraud</vt:lpstr>
      <vt:lpstr>Nuances - Fraud</vt:lpstr>
      <vt:lpstr>Fraud Concerns</vt:lpstr>
      <vt:lpstr>Fraud Concerns by Regulator</vt:lpstr>
      <vt:lpstr>Fraud Concerns by Regulator</vt:lpstr>
      <vt:lpstr>Some Early Warning Signals (EWS)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Long Form Audit report</dc:title>
  <dc:creator>admin</dc:creator>
  <cp:lastModifiedBy>Sandeep welling</cp:lastModifiedBy>
  <cp:revision>133</cp:revision>
  <cp:lastPrinted>2019-03-25T16:13:49Z</cp:lastPrinted>
  <dcterms:created xsi:type="dcterms:W3CDTF">2012-03-13T06:37:05Z</dcterms:created>
  <dcterms:modified xsi:type="dcterms:W3CDTF">2021-06-04T07:35:08Z</dcterms:modified>
</cp:coreProperties>
</file>