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31.jpg" ContentType="image/jpg"/>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3" r:id="rId2"/>
  </p:sldMasterIdLst>
  <p:notesMasterIdLst>
    <p:notesMasterId r:id="rId4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4" r:id="rId19"/>
    <p:sldId id="275" r:id="rId20"/>
    <p:sldId id="268"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9" r:id="rId38"/>
    <p:sldId id="292" r:id="rId39"/>
    <p:sldId id="293" r:id="rId40"/>
    <p:sldId id="295" r:id="rId41"/>
    <p:sldId id="297" r:id="rId42"/>
    <p:sldId id="30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10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35A06A-CB73-4340-A6D3-68A2CB4AFF9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F1C8CBA-F3E6-45FA-99FB-BD87140CE408}">
      <dgm:prSet/>
      <dgm:spPr>
        <a:solidFill>
          <a:schemeClr val="accent2"/>
        </a:solidFill>
      </dgm:spPr>
      <dgm:t>
        <a:bodyPr/>
        <a:lstStyle/>
        <a:p>
          <a:r>
            <a:rPr lang="en-IN" dirty="0"/>
            <a:t>Adequate flow of credit from financial institutions/banks</a:t>
          </a:r>
          <a:endParaRPr lang="en-US" dirty="0"/>
        </a:p>
      </dgm:t>
    </dgm:pt>
    <dgm:pt modelId="{BDC582DD-9908-4B15-BFF4-D45AA82FD505}" type="parTrans" cxnId="{98D96993-773C-4242-9AD6-F4343AE62DAD}">
      <dgm:prSet/>
      <dgm:spPr/>
      <dgm:t>
        <a:bodyPr/>
        <a:lstStyle/>
        <a:p>
          <a:endParaRPr lang="en-US"/>
        </a:p>
      </dgm:t>
    </dgm:pt>
    <dgm:pt modelId="{623F0E5B-1F9F-4618-AD41-C34641AD9DD0}" type="sibTrans" cxnId="{98D96993-773C-4242-9AD6-F4343AE62DAD}">
      <dgm:prSet/>
      <dgm:spPr/>
      <dgm:t>
        <a:bodyPr/>
        <a:lstStyle/>
        <a:p>
          <a:endParaRPr lang="en-US"/>
        </a:p>
      </dgm:t>
    </dgm:pt>
    <dgm:pt modelId="{80DE8897-B7AD-4DC8-A418-A5FE0801D5E9}">
      <dgm:prSet/>
      <dgm:spPr/>
      <dgm:t>
        <a:bodyPr/>
        <a:lstStyle/>
        <a:p>
          <a:r>
            <a:rPr lang="en-IN"/>
            <a:t>Support for technology upgradation and modernization</a:t>
          </a:r>
          <a:endParaRPr lang="en-US"/>
        </a:p>
      </dgm:t>
    </dgm:pt>
    <dgm:pt modelId="{FB34E6C1-631F-4B8E-88BB-C2A5B55E7DC4}" type="parTrans" cxnId="{50F6989F-69A0-44AD-8A7F-ABB12075CEA7}">
      <dgm:prSet/>
      <dgm:spPr/>
      <dgm:t>
        <a:bodyPr/>
        <a:lstStyle/>
        <a:p>
          <a:endParaRPr lang="en-US"/>
        </a:p>
      </dgm:t>
    </dgm:pt>
    <dgm:pt modelId="{1AB7F5B7-B0BA-4C20-84DF-AB9B2516B1CA}" type="sibTrans" cxnId="{50F6989F-69A0-44AD-8A7F-ABB12075CEA7}">
      <dgm:prSet/>
      <dgm:spPr/>
      <dgm:t>
        <a:bodyPr/>
        <a:lstStyle/>
        <a:p>
          <a:endParaRPr lang="en-US"/>
        </a:p>
      </dgm:t>
    </dgm:pt>
    <dgm:pt modelId="{C73210B0-7698-4A7E-AA28-80CF45B6273F}">
      <dgm:prSet/>
      <dgm:spPr>
        <a:solidFill>
          <a:schemeClr val="accent2"/>
        </a:solidFill>
      </dgm:spPr>
      <dgm:t>
        <a:bodyPr/>
        <a:lstStyle/>
        <a:p>
          <a:r>
            <a:rPr lang="en-IN" dirty="0"/>
            <a:t>Integrated infrastructural facilities</a:t>
          </a:r>
          <a:endParaRPr lang="en-US" dirty="0"/>
        </a:p>
      </dgm:t>
    </dgm:pt>
    <dgm:pt modelId="{06EDF14A-C1A8-44E6-A75D-D99338572334}" type="parTrans" cxnId="{F92A1AF7-8562-42FB-9120-CAF9370FC6F1}">
      <dgm:prSet/>
      <dgm:spPr/>
      <dgm:t>
        <a:bodyPr/>
        <a:lstStyle/>
        <a:p>
          <a:endParaRPr lang="en-US"/>
        </a:p>
      </dgm:t>
    </dgm:pt>
    <dgm:pt modelId="{E4D6C100-3B54-401D-BB00-92A5D8AD7E0E}" type="sibTrans" cxnId="{F92A1AF7-8562-42FB-9120-CAF9370FC6F1}">
      <dgm:prSet/>
      <dgm:spPr/>
      <dgm:t>
        <a:bodyPr/>
        <a:lstStyle/>
        <a:p>
          <a:endParaRPr lang="en-US"/>
        </a:p>
      </dgm:t>
    </dgm:pt>
    <dgm:pt modelId="{187B5DA4-C888-4FD1-999D-DDA2856148AB}">
      <dgm:prSet/>
      <dgm:spPr/>
      <dgm:t>
        <a:bodyPr/>
        <a:lstStyle/>
        <a:p>
          <a:r>
            <a:rPr lang="en-IN"/>
            <a:t>Modern testing facilities and quality certification</a:t>
          </a:r>
          <a:endParaRPr lang="en-US"/>
        </a:p>
      </dgm:t>
    </dgm:pt>
    <dgm:pt modelId="{734EFB3B-C936-40A7-9C94-4034DADB9DB5}" type="parTrans" cxnId="{CE16945A-62C9-4EF9-92D4-E23BEFEDE310}">
      <dgm:prSet/>
      <dgm:spPr/>
      <dgm:t>
        <a:bodyPr/>
        <a:lstStyle/>
        <a:p>
          <a:endParaRPr lang="en-US"/>
        </a:p>
      </dgm:t>
    </dgm:pt>
    <dgm:pt modelId="{987AA9D7-1FCE-484F-A5E5-D0A171BBDE0B}" type="sibTrans" cxnId="{CE16945A-62C9-4EF9-92D4-E23BEFEDE310}">
      <dgm:prSet/>
      <dgm:spPr/>
      <dgm:t>
        <a:bodyPr/>
        <a:lstStyle/>
        <a:p>
          <a:endParaRPr lang="en-US"/>
        </a:p>
      </dgm:t>
    </dgm:pt>
    <dgm:pt modelId="{3E2E8D9A-F91E-4FB2-922A-B77669EB9ECC}">
      <dgm:prSet/>
      <dgm:spPr/>
      <dgm:t>
        <a:bodyPr/>
        <a:lstStyle/>
        <a:p>
          <a:r>
            <a:rPr lang="en-IN"/>
            <a:t>Access to modern management practices</a:t>
          </a:r>
          <a:endParaRPr lang="en-US"/>
        </a:p>
      </dgm:t>
    </dgm:pt>
    <dgm:pt modelId="{52B05345-F7C7-4869-B21E-2D89D09C3C8A}" type="parTrans" cxnId="{5A32AA3D-BAB2-4246-ADB5-22EDC9D42182}">
      <dgm:prSet/>
      <dgm:spPr/>
      <dgm:t>
        <a:bodyPr/>
        <a:lstStyle/>
        <a:p>
          <a:endParaRPr lang="en-US"/>
        </a:p>
      </dgm:t>
    </dgm:pt>
    <dgm:pt modelId="{18812FCD-D0BD-47A4-B5FA-582184B58143}" type="sibTrans" cxnId="{5A32AA3D-BAB2-4246-ADB5-22EDC9D42182}">
      <dgm:prSet/>
      <dgm:spPr/>
      <dgm:t>
        <a:bodyPr/>
        <a:lstStyle/>
        <a:p>
          <a:endParaRPr lang="en-US"/>
        </a:p>
      </dgm:t>
    </dgm:pt>
    <dgm:pt modelId="{0B7FEA09-211A-4847-8878-82315066F7E6}">
      <dgm:prSet/>
      <dgm:spPr>
        <a:solidFill>
          <a:schemeClr val="accent2"/>
        </a:solidFill>
      </dgm:spPr>
      <dgm:t>
        <a:bodyPr/>
        <a:lstStyle/>
        <a:p>
          <a:r>
            <a:rPr lang="en-IN"/>
            <a:t>Entrepreneurship development and skill upgradation through appropriate training facilities</a:t>
          </a:r>
          <a:endParaRPr lang="en-US"/>
        </a:p>
      </dgm:t>
    </dgm:pt>
    <dgm:pt modelId="{EC30FD85-40C6-4BBE-A603-261EA4D3D5B4}" type="parTrans" cxnId="{C8FF3A1E-C983-431B-9899-D3535B01C148}">
      <dgm:prSet/>
      <dgm:spPr/>
      <dgm:t>
        <a:bodyPr/>
        <a:lstStyle/>
        <a:p>
          <a:endParaRPr lang="en-US"/>
        </a:p>
      </dgm:t>
    </dgm:pt>
    <dgm:pt modelId="{4BE99539-48D2-4D4E-8AF3-9B66D0B80173}" type="sibTrans" cxnId="{C8FF3A1E-C983-431B-9899-D3535B01C148}">
      <dgm:prSet/>
      <dgm:spPr/>
      <dgm:t>
        <a:bodyPr/>
        <a:lstStyle/>
        <a:p>
          <a:endParaRPr lang="en-US"/>
        </a:p>
      </dgm:t>
    </dgm:pt>
    <dgm:pt modelId="{7EE4754F-5EC7-4991-8D31-6441D768AFBF}">
      <dgm:prSet/>
      <dgm:spPr/>
      <dgm:t>
        <a:bodyPr/>
        <a:lstStyle/>
        <a:p>
          <a:r>
            <a:rPr lang="en-IN"/>
            <a:t>Support for product development, design intervention and packaging</a:t>
          </a:r>
          <a:endParaRPr lang="en-US"/>
        </a:p>
      </dgm:t>
    </dgm:pt>
    <dgm:pt modelId="{A0E08428-B9C6-4C99-B256-921E3178E3DE}" type="parTrans" cxnId="{D16DFFC1-5790-46A0-B3FA-34AD63F44F88}">
      <dgm:prSet/>
      <dgm:spPr/>
      <dgm:t>
        <a:bodyPr/>
        <a:lstStyle/>
        <a:p>
          <a:endParaRPr lang="en-US"/>
        </a:p>
      </dgm:t>
    </dgm:pt>
    <dgm:pt modelId="{DAE67802-0B4A-4C78-9D0C-AA62998CA9E1}" type="sibTrans" cxnId="{D16DFFC1-5790-46A0-B3FA-34AD63F44F88}">
      <dgm:prSet/>
      <dgm:spPr/>
      <dgm:t>
        <a:bodyPr/>
        <a:lstStyle/>
        <a:p>
          <a:endParaRPr lang="en-US"/>
        </a:p>
      </dgm:t>
    </dgm:pt>
    <dgm:pt modelId="{3219DFCD-913B-460F-BA80-D5F974750673}">
      <dgm:prSet/>
      <dgm:spPr>
        <a:solidFill>
          <a:schemeClr val="accent2"/>
        </a:solidFill>
      </dgm:spPr>
      <dgm:t>
        <a:bodyPr/>
        <a:lstStyle/>
        <a:p>
          <a:r>
            <a:rPr lang="en-IN" dirty="0"/>
            <a:t>Welfare of artisans and workers</a:t>
          </a:r>
          <a:endParaRPr lang="en-US" dirty="0"/>
        </a:p>
      </dgm:t>
    </dgm:pt>
    <dgm:pt modelId="{1822FB64-680B-446D-BCD2-6D6DE3A62577}" type="parTrans" cxnId="{1F6100DF-9717-4932-A2ED-CC8E531022BF}">
      <dgm:prSet/>
      <dgm:spPr/>
      <dgm:t>
        <a:bodyPr/>
        <a:lstStyle/>
        <a:p>
          <a:endParaRPr lang="en-US"/>
        </a:p>
      </dgm:t>
    </dgm:pt>
    <dgm:pt modelId="{7B777E20-7EF6-4416-A34A-ACD7F09A1BB2}" type="sibTrans" cxnId="{1F6100DF-9717-4932-A2ED-CC8E531022BF}">
      <dgm:prSet/>
      <dgm:spPr/>
      <dgm:t>
        <a:bodyPr/>
        <a:lstStyle/>
        <a:p>
          <a:endParaRPr lang="en-US"/>
        </a:p>
      </dgm:t>
    </dgm:pt>
    <dgm:pt modelId="{4A6246E4-B8E0-4638-B2D0-B0EB26063AA3}">
      <dgm:prSet/>
      <dgm:spPr/>
      <dgm:t>
        <a:bodyPr/>
        <a:lstStyle/>
        <a:p>
          <a:r>
            <a:rPr lang="en-IN"/>
            <a:t>Assistance for better access to domestic and export markets</a:t>
          </a:r>
          <a:endParaRPr lang="en-US"/>
        </a:p>
      </dgm:t>
    </dgm:pt>
    <dgm:pt modelId="{1B443D25-396A-4871-A2D6-FBA220B5A849}" type="parTrans" cxnId="{E2208F82-A41D-4707-8859-F669D1969C16}">
      <dgm:prSet/>
      <dgm:spPr/>
      <dgm:t>
        <a:bodyPr/>
        <a:lstStyle/>
        <a:p>
          <a:endParaRPr lang="en-US"/>
        </a:p>
      </dgm:t>
    </dgm:pt>
    <dgm:pt modelId="{6444D578-0476-4150-A948-46F53C80FB21}" type="sibTrans" cxnId="{E2208F82-A41D-4707-8859-F669D1969C16}">
      <dgm:prSet/>
      <dgm:spPr/>
      <dgm:t>
        <a:bodyPr/>
        <a:lstStyle/>
        <a:p>
          <a:endParaRPr lang="en-US"/>
        </a:p>
      </dgm:t>
    </dgm:pt>
    <dgm:pt modelId="{95B9622D-671E-4711-ADF3-541EBBFE229A}">
      <dgm:prSet/>
      <dgm:spPr>
        <a:solidFill>
          <a:schemeClr val="accent2"/>
        </a:solidFill>
      </dgm:spPr>
      <dgm:t>
        <a:bodyPr/>
        <a:lstStyle/>
        <a:p>
          <a:r>
            <a:rPr lang="en-IN"/>
            <a:t>Cluster-wise measures to promote capacity-building and empowerment of the units and their collectives</a:t>
          </a:r>
          <a:endParaRPr lang="en-US"/>
        </a:p>
      </dgm:t>
    </dgm:pt>
    <dgm:pt modelId="{AD48B7BB-B7C1-463B-96D3-398ECDCA3A91}" type="parTrans" cxnId="{AAF45E6C-1C01-4744-8F91-87529311811F}">
      <dgm:prSet/>
      <dgm:spPr/>
      <dgm:t>
        <a:bodyPr/>
        <a:lstStyle/>
        <a:p>
          <a:endParaRPr lang="en-US"/>
        </a:p>
      </dgm:t>
    </dgm:pt>
    <dgm:pt modelId="{8172ED8F-292B-4763-8DE0-4AFC826EA95F}" type="sibTrans" cxnId="{AAF45E6C-1C01-4744-8F91-87529311811F}">
      <dgm:prSet/>
      <dgm:spPr/>
      <dgm:t>
        <a:bodyPr/>
        <a:lstStyle/>
        <a:p>
          <a:endParaRPr lang="en-US"/>
        </a:p>
      </dgm:t>
    </dgm:pt>
    <dgm:pt modelId="{AD6DC87B-41C2-411C-8986-4A9B81BABB2B}" type="pres">
      <dgm:prSet presAssocID="{2E35A06A-CB73-4340-A6D3-68A2CB4AFF97}" presName="diagram" presStyleCnt="0">
        <dgm:presLayoutVars>
          <dgm:dir/>
          <dgm:resizeHandles val="exact"/>
        </dgm:presLayoutVars>
      </dgm:prSet>
      <dgm:spPr/>
    </dgm:pt>
    <dgm:pt modelId="{B1FC8D2D-1CD0-4542-920A-F2F394119D19}" type="pres">
      <dgm:prSet presAssocID="{1F1C8CBA-F3E6-45FA-99FB-BD87140CE408}" presName="node" presStyleLbl="node1" presStyleIdx="0" presStyleCnt="10">
        <dgm:presLayoutVars>
          <dgm:bulletEnabled val="1"/>
        </dgm:presLayoutVars>
      </dgm:prSet>
      <dgm:spPr/>
    </dgm:pt>
    <dgm:pt modelId="{29E5AFD1-A10B-4C6E-83F1-C96778F83A3F}" type="pres">
      <dgm:prSet presAssocID="{623F0E5B-1F9F-4618-AD41-C34641AD9DD0}" presName="sibTrans" presStyleCnt="0"/>
      <dgm:spPr/>
    </dgm:pt>
    <dgm:pt modelId="{64194963-9E3C-4ED8-B419-E42596F582D1}" type="pres">
      <dgm:prSet presAssocID="{80DE8897-B7AD-4DC8-A418-A5FE0801D5E9}" presName="node" presStyleLbl="node1" presStyleIdx="1" presStyleCnt="10">
        <dgm:presLayoutVars>
          <dgm:bulletEnabled val="1"/>
        </dgm:presLayoutVars>
      </dgm:prSet>
      <dgm:spPr/>
    </dgm:pt>
    <dgm:pt modelId="{79E3524E-7872-4666-86D9-E1A91B231188}" type="pres">
      <dgm:prSet presAssocID="{1AB7F5B7-B0BA-4C20-84DF-AB9B2516B1CA}" presName="sibTrans" presStyleCnt="0"/>
      <dgm:spPr/>
    </dgm:pt>
    <dgm:pt modelId="{B2162186-8C8E-44EC-ADA2-34E5E3DFE7A6}" type="pres">
      <dgm:prSet presAssocID="{C73210B0-7698-4A7E-AA28-80CF45B6273F}" presName="node" presStyleLbl="node1" presStyleIdx="2" presStyleCnt="10">
        <dgm:presLayoutVars>
          <dgm:bulletEnabled val="1"/>
        </dgm:presLayoutVars>
      </dgm:prSet>
      <dgm:spPr/>
    </dgm:pt>
    <dgm:pt modelId="{EF8B340C-2044-451D-B588-C9E61F4598FF}" type="pres">
      <dgm:prSet presAssocID="{E4D6C100-3B54-401D-BB00-92A5D8AD7E0E}" presName="sibTrans" presStyleCnt="0"/>
      <dgm:spPr/>
    </dgm:pt>
    <dgm:pt modelId="{A5E290AE-9143-4D95-95D7-F40CD2580C52}" type="pres">
      <dgm:prSet presAssocID="{187B5DA4-C888-4FD1-999D-DDA2856148AB}" presName="node" presStyleLbl="node1" presStyleIdx="3" presStyleCnt="10">
        <dgm:presLayoutVars>
          <dgm:bulletEnabled val="1"/>
        </dgm:presLayoutVars>
      </dgm:prSet>
      <dgm:spPr/>
    </dgm:pt>
    <dgm:pt modelId="{7ECC6B0D-03B4-4FE0-8AC8-B296AFAACD8C}" type="pres">
      <dgm:prSet presAssocID="{987AA9D7-1FCE-484F-A5E5-D0A171BBDE0B}" presName="sibTrans" presStyleCnt="0"/>
      <dgm:spPr/>
    </dgm:pt>
    <dgm:pt modelId="{8B5B62F3-0D72-439E-B72A-A83A31A68B6D}" type="pres">
      <dgm:prSet presAssocID="{3E2E8D9A-F91E-4FB2-922A-B77669EB9ECC}" presName="node" presStyleLbl="node1" presStyleIdx="4" presStyleCnt="10">
        <dgm:presLayoutVars>
          <dgm:bulletEnabled val="1"/>
        </dgm:presLayoutVars>
      </dgm:prSet>
      <dgm:spPr/>
    </dgm:pt>
    <dgm:pt modelId="{39BAA505-FDEB-43C8-B3D4-7950888F5F15}" type="pres">
      <dgm:prSet presAssocID="{18812FCD-D0BD-47A4-B5FA-582184B58143}" presName="sibTrans" presStyleCnt="0"/>
      <dgm:spPr/>
    </dgm:pt>
    <dgm:pt modelId="{EE47A942-32F8-4308-BE9F-EEC3CDC99D49}" type="pres">
      <dgm:prSet presAssocID="{0B7FEA09-211A-4847-8878-82315066F7E6}" presName="node" presStyleLbl="node1" presStyleIdx="5" presStyleCnt="10">
        <dgm:presLayoutVars>
          <dgm:bulletEnabled val="1"/>
        </dgm:presLayoutVars>
      </dgm:prSet>
      <dgm:spPr/>
    </dgm:pt>
    <dgm:pt modelId="{1F9784C5-3C87-43D5-8072-267E6DB07A86}" type="pres">
      <dgm:prSet presAssocID="{4BE99539-48D2-4D4E-8AF3-9B66D0B80173}" presName="sibTrans" presStyleCnt="0"/>
      <dgm:spPr/>
    </dgm:pt>
    <dgm:pt modelId="{3257EE5F-692F-4DC5-9D53-46B2C273ACCD}" type="pres">
      <dgm:prSet presAssocID="{7EE4754F-5EC7-4991-8D31-6441D768AFBF}" presName="node" presStyleLbl="node1" presStyleIdx="6" presStyleCnt="10">
        <dgm:presLayoutVars>
          <dgm:bulletEnabled val="1"/>
        </dgm:presLayoutVars>
      </dgm:prSet>
      <dgm:spPr/>
    </dgm:pt>
    <dgm:pt modelId="{8B32DD32-3A31-46DE-BAEF-33B08FF35E00}" type="pres">
      <dgm:prSet presAssocID="{DAE67802-0B4A-4C78-9D0C-AA62998CA9E1}" presName="sibTrans" presStyleCnt="0"/>
      <dgm:spPr/>
    </dgm:pt>
    <dgm:pt modelId="{394A86F6-7A57-4FA1-9CDB-0F88DE8CE35B}" type="pres">
      <dgm:prSet presAssocID="{3219DFCD-913B-460F-BA80-D5F974750673}" presName="node" presStyleLbl="node1" presStyleIdx="7" presStyleCnt="10">
        <dgm:presLayoutVars>
          <dgm:bulletEnabled val="1"/>
        </dgm:presLayoutVars>
      </dgm:prSet>
      <dgm:spPr/>
    </dgm:pt>
    <dgm:pt modelId="{6D4AB3EB-88E1-4060-807B-330D092D92AA}" type="pres">
      <dgm:prSet presAssocID="{7B777E20-7EF6-4416-A34A-ACD7F09A1BB2}" presName="sibTrans" presStyleCnt="0"/>
      <dgm:spPr/>
    </dgm:pt>
    <dgm:pt modelId="{36E3BE94-A337-4662-95DC-83E4C044D82E}" type="pres">
      <dgm:prSet presAssocID="{4A6246E4-B8E0-4638-B2D0-B0EB26063AA3}" presName="node" presStyleLbl="node1" presStyleIdx="8" presStyleCnt="10">
        <dgm:presLayoutVars>
          <dgm:bulletEnabled val="1"/>
        </dgm:presLayoutVars>
      </dgm:prSet>
      <dgm:spPr/>
    </dgm:pt>
    <dgm:pt modelId="{BF42D8D3-77F2-46EF-9BBF-1EE1CCA6313A}" type="pres">
      <dgm:prSet presAssocID="{6444D578-0476-4150-A948-46F53C80FB21}" presName="sibTrans" presStyleCnt="0"/>
      <dgm:spPr/>
    </dgm:pt>
    <dgm:pt modelId="{4269FCBF-5166-4E90-994D-DF45F5C41CDF}" type="pres">
      <dgm:prSet presAssocID="{95B9622D-671E-4711-ADF3-541EBBFE229A}" presName="node" presStyleLbl="node1" presStyleIdx="9" presStyleCnt="10">
        <dgm:presLayoutVars>
          <dgm:bulletEnabled val="1"/>
        </dgm:presLayoutVars>
      </dgm:prSet>
      <dgm:spPr/>
    </dgm:pt>
  </dgm:ptLst>
  <dgm:cxnLst>
    <dgm:cxn modelId="{3EC38413-4437-47F3-84D8-BBBA09A15688}" type="presOf" srcId="{3219DFCD-913B-460F-BA80-D5F974750673}" destId="{394A86F6-7A57-4FA1-9CDB-0F88DE8CE35B}" srcOrd="0" destOrd="0" presId="urn:microsoft.com/office/officeart/2005/8/layout/default"/>
    <dgm:cxn modelId="{C8FF3A1E-C983-431B-9899-D3535B01C148}" srcId="{2E35A06A-CB73-4340-A6D3-68A2CB4AFF97}" destId="{0B7FEA09-211A-4847-8878-82315066F7E6}" srcOrd="5" destOrd="0" parTransId="{EC30FD85-40C6-4BBE-A603-261EA4D3D5B4}" sibTransId="{4BE99539-48D2-4D4E-8AF3-9B66D0B80173}"/>
    <dgm:cxn modelId="{5A32AA3D-BAB2-4246-ADB5-22EDC9D42182}" srcId="{2E35A06A-CB73-4340-A6D3-68A2CB4AFF97}" destId="{3E2E8D9A-F91E-4FB2-922A-B77669EB9ECC}" srcOrd="4" destOrd="0" parTransId="{52B05345-F7C7-4869-B21E-2D89D09C3C8A}" sibTransId="{18812FCD-D0BD-47A4-B5FA-582184B58143}"/>
    <dgm:cxn modelId="{845CCB69-3AE3-44B9-8350-C52EAE37C1CB}" type="presOf" srcId="{C73210B0-7698-4A7E-AA28-80CF45B6273F}" destId="{B2162186-8C8E-44EC-ADA2-34E5E3DFE7A6}" srcOrd="0" destOrd="0" presId="urn:microsoft.com/office/officeart/2005/8/layout/default"/>
    <dgm:cxn modelId="{AAF45E6C-1C01-4744-8F91-87529311811F}" srcId="{2E35A06A-CB73-4340-A6D3-68A2CB4AFF97}" destId="{95B9622D-671E-4711-ADF3-541EBBFE229A}" srcOrd="9" destOrd="0" parTransId="{AD48B7BB-B7C1-463B-96D3-398ECDCA3A91}" sibTransId="{8172ED8F-292B-4763-8DE0-4AFC826EA95F}"/>
    <dgm:cxn modelId="{CE16945A-62C9-4EF9-92D4-E23BEFEDE310}" srcId="{2E35A06A-CB73-4340-A6D3-68A2CB4AFF97}" destId="{187B5DA4-C888-4FD1-999D-DDA2856148AB}" srcOrd="3" destOrd="0" parTransId="{734EFB3B-C936-40A7-9C94-4034DADB9DB5}" sibTransId="{987AA9D7-1FCE-484F-A5E5-D0A171BBDE0B}"/>
    <dgm:cxn modelId="{E2208F82-A41D-4707-8859-F669D1969C16}" srcId="{2E35A06A-CB73-4340-A6D3-68A2CB4AFF97}" destId="{4A6246E4-B8E0-4638-B2D0-B0EB26063AA3}" srcOrd="8" destOrd="0" parTransId="{1B443D25-396A-4871-A2D6-FBA220B5A849}" sibTransId="{6444D578-0476-4150-A948-46F53C80FB21}"/>
    <dgm:cxn modelId="{39139682-9F53-4B1B-934B-70D5A9BFD495}" type="presOf" srcId="{95B9622D-671E-4711-ADF3-541EBBFE229A}" destId="{4269FCBF-5166-4E90-994D-DF45F5C41CDF}" srcOrd="0" destOrd="0" presId="urn:microsoft.com/office/officeart/2005/8/layout/default"/>
    <dgm:cxn modelId="{801B308A-915F-4356-807C-7BDCF1FBED41}" type="presOf" srcId="{2E35A06A-CB73-4340-A6D3-68A2CB4AFF97}" destId="{AD6DC87B-41C2-411C-8986-4A9B81BABB2B}" srcOrd="0" destOrd="0" presId="urn:microsoft.com/office/officeart/2005/8/layout/default"/>
    <dgm:cxn modelId="{98D96993-773C-4242-9AD6-F4343AE62DAD}" srcId="{2E35A06A-CB73-4340-A6D3-68A2CB4AFF97}" destId="{1F1C8CBA-F3E6-45FA-99FB-BD87140CE408}" srcOrd="0" destOrd="0" parTransId="{BDC582DD-9908-4B15-BFF4-D45AA82FD505}" sibTransId="{623F0E5B-1F9F-4618-AD41-C34641AD9DD0}"/>
    <dgm:cxn modelId="{54CCC298-4F02-4CCF-BACE-3E688C867A41}" type="presOf" srcId="{4A6246E4-B8E0-4638-B2D0-B0EB26063AA3}" destId="{36E3BE94-A337-4662-95DC-83E4C044D82E}" srcOrd="0" destOrd="0" presId="urn:microsoft.com/office/officeart/2005/8/layout/default"/>
    <dgm:cxn modelId="{8683559F-4E37-4A15-91B2-62233DF0BCD7}" type="presOf" srcId="{0B7FEA09-211A-4847-8878-82315066F7E6}" destId="{EE47A942-32F8-4308-BE9F-EEC3CDC99D49}" srcOrd="0" destOrd="0" presId="urn:microsoft.com/office/officeart/2005/8/layout/default"/>
    <dgm:cxn modelId="{50F6989F-69A0-44AD-8A7F-ABB12075CEA7}" srcId="{2E35A06A-CB73-4340-A6D3-68A2CB4AFF97}" destId="{80DE8897-B7AD-4DC8-A418-A5FE0801D5E9}" srcOrd="1" destOrd="0" parTransId="{FB34E6C1-631F-4B8E-88BB-C2A5B55E7DC4}" sibTransId="{1AB7F5B7-B0BA-4C20-84DF-AB9B2516B1CA}"/>
    <dgm:cxn modelId="{DF4CF5B3-D5BF-4F47-A2B5-E3CB8ABE9FDD}" type="presOf" srcId="{3E2E8D9A-F91E-4FB2-922A-B77669EB9ECC}" destId="{8B5B62F3-0D72-439E-B72A-A83A31A68B6D}" srcOrd="0" destOrd="0" presId="urn:microsoft.com/office/officeart/2005/8/layout/default"/>
    <dgm:cxn modelId="{42C2BAB8-91FB-442A-9622-F006F1A522E1}" type="presOf" srcId="{80DE8897-B7AD-4DC8-A418-A5FE0801D5E9}" destId="{64194963-9E3C-4ED8-B419-E42596F582D1}" srcOrd="0" destOrd="0" presId="urn:microsoft.com/office/officeart/2005/8/layout/default"/>
    <dgm:cxn modelId="{1DEBD7C1-0ACF-44EE-A794-3C4A960A34C0}" type="presOf" srcId="{1F1C8CBA-F3E6-45FA-99FB-BD87140CE408}" destId="{B1FC8D2D-1CD0-4542-920A-F2F394119D19}" srcOrd="0" destOrd="0" presId="urn:microsoft.com/office/officeart/2005/8/layout/default"/>
    <dgm:cxn modelId="{D16DFFC1-5790-46A0-B3FA-34AD63F44F88}" srcId="{2E35A06A-CB73-4340-A6D3-68A2CB4AFF97}" destId="{7EE4754F-5EC7-4991-8D31-6441D768AFBF}" srcOrd="6" destOrd="0" parTransId="{A0E08428-B9C6-4C99-B256-921E3178E3DE}" sibTransId="{DAE67802-0B4A-4C78-9D0C-AA62998CA9E1}"/>
    <dgm:cxn modelId="{C5E633C5-944C-4CBE-A03D-94BFAA9BB28F}" type="presOf" srcId="{7EE4754F-5EC7-4991-8D31-6441D768AFBF}" destId="{3257EE5F-692F-4DC5-9D53-46B2C273ACCD}" srcOrd="0" destOrd="0" presId="urn:microsoft.com/office/officeart/2005/8/layout/default"/>
    <dgm:cxn modelId="{1F6100DF-9717-4932-A2ED-CC8E531022BF}" srcId="{2E35A06A-CB73-4340-A6D3-68A2CB4AFF97}" destId="{3219DFCD-913B-460F-BA80-D5F974750673}" srcOrd="7" destOrd="0" parTransId="{1822FB64-680B-446D-BCD2-6D6DE3A62577}" sibTransId="{7B777E20-7EF6-4416-A34A-ACD7F09A1BB2}"/>
    <dgm:cxn modelId="{F92A1AF7-8562-42FB-9120-CAF9370FC6F1}" srcId="{2E35A06A-CB73-4340-A6D3-68A2CB4AFF97}" destId="{C73210B0-7698-4A7E-AA28-80CF45B6273F}" srcOrd="2" destOrd="0" parTransId="{06EDF14A-C1A8-44E6-A75D-D99338572334}" sibTransId="{E4D6C100-3B54-401D-BB00-92A5D8AD7E0E}"/>
    <dgm:cxn modelId="{9191E1FC-446C-4A27-9011-D79553643153}" type="presOf" srcId="{187B5DA4-C888-4FD1-999D-DDA2856148AB}" destId="{A5E290AE-9143-4D95-95D7-F40CD2580C52}" srcOrd="0" destOrd="0" presId="urn:microsoft.com/office/officeart/2005/8/layout/default"/>
    <dgm:cxn modelId="{C4297B2F-F11D-4A90-8016-F80A5B0FEB0F}" type="presParOf" srcId="{AD6DC87B-41C2-411C-8986-4A9B81BABB2B}" destId="{B1FC8D2D-1CD0-4542-920A-F2F394119D19}" srcOrd="0" destOrd="0" presId="urn:microsoft.com/office/officeart/2005/8/layout/default"/>
    <dgm:cxn modelId="{15B93809-81A3-4548-9BAA-2E76564FA1C0}" type="presParOf" srcId="{AD6DC87B-41C2-411C-8986-4A9B81BABB2B}" destId="{29E5AFD1-A10B-4C6E-83F1-C96778F83A3F}" srcOrd="1" destOrd="0" presId="urn:microsoft.com/office/officeart/2005/8/layout/default"/>
    <dgm:cxn modelId="{61337147-0F62-4774-91E4-E5738E459A4F}" type="presParOf" srcId="{AD6DC87B-41C2-411C-8986-4A9B81BABB2B}" destId="{64194963-9E3C-4ED8-B419-E42596F582D1}" srcOrd="2" destOrd="0" presId="urn:microsoft.com/office/officeart/2005/8/layout/default"/>
    <dgm:cxn modelId="{020C9FD8-2D1A-468C-A3F9-049DE48E280A}" type="presParOf" srcId="{AD6DC87B-41C2-411C-8986-4A9B81BABB2B}" destId="{79E3524E-7872-4666-86D9-E1A91B231188}" srcOrd="3" destOrd="0" presId="urn:microsoft.com/office/officeart/2005/8/layout/default"/>
    <dgm:cxn modelId="{B38B7429-3B6E-4206-9EC6-4914067F0B56}" type="presParOf" srcId="{AD6DC87B-41C2-411C-8986-4A9B81BABB2B}" destId="{B2162186-8C8E-44EC-ADA2-34E5E3DFE7A6}" srcOrd="4" destOrd="0" presId="urn:microsoft.com/office/officeart/2005/8/layout/default"/>
    <dgm:cxn modelId="{96385B12-9489-4889-8357-63332229D098}" type="presParOf" srcId="{AD6DC87B-41C2-411C-8986-4A9B81BABB2B}" destId="{EF8B340C-2044-451D-B588-C9E61F4598FF}" srcOrd="5" destOrd="0" presId="urn:microsoft.com/office/officeart/2005/8/layout/default"/>
    <dgm:cxn modelId="{DF00A541-53FA-40EC-B443-7AF596BD6AE3}" type="presParOf" srcId="{AD6DC87B-41C2-411C-8986-4A9B81BABB2B}" destId="{A5E290AE-9143-4D95-95D7-F40CD2580C52}" srcOrd="6" destOrd="0" presId="urn:microsoft.com/office/officeart/2005/8/layout/default"/>
    <dgm:cxn modelId="{9A8BB08F-F0AA-4F33-B645-ACAFC292F3AF}" type="presParOf" srcId="{AD6DC87B-41C2-411C-8986-4A9B81BABB2B}" destId="{7ECC6B0D-03B4-4FE0-8AC8-B296AFAACD8C}" srcOrd="7" destOrd="0" presId="urn:microsoft.com/office/officeart/2005/8/layout/default"/>
    <dgm:cxn modelId="{65A2BC62-F45A-4AEB-AE43-5EA8BC1A52AD}" type="presParOf" srcId="{AD6DC87B-41C2-411C-8986-4A9B81BABB2B}" destId="{8B5B62F3-0D72-439E-B72A-A83A31A68B6D}" srcOrd="8" destOrd="0" presId="urn:microsoft.com/office/officeart/2005/8/layout/default"/>
    <dgm:cxn modelId="{CFB0228D-C2DA-438E-966E-AC096E1BF1A4}" type="presParOf" srcId="{AD6DC87B-41C2-411C-8986-4A9B81BABB2B}" destId="{39BAA505-FDEB-43C8-B3D4-7950888F5F15}" srcOrd="9" destOrd="0" presId="urn:microsoft.com/office/officeart/2005/8/layout/default"/>
    <dgm:cxn modelId="{33266D9E-FC8F-4EB6-AB59-0EF42ADE914B}" type="presParOf" srcId="{AD6DC87B-41C2-411C-8986-4A9B81BABB2B}" destId="{EE47A942-32F8-4308-BE9F-EEC3CDC99D49}" srcOrd="10" destOrd="0" presId="urn:microsoft.com/office/officeart/2005/8/layout/default"/>
    <dgm:cxn modelId="{FD4F332C-7D7D-4201-9166-D3488D29BC5F}" type="presParOf" srcId="{AD6DC87B-41C2-411C-8986-4A9B81BABB2B}" destId="{1F9784C5-3C87-43D5-8072-267E6DB07A86}" srcOrd="11" destOrd="0" presId="urn:microsoft.com/office/officeart/2005/8/layout/default"/>
    <dgm:cxn modelId="{CAD24CAA-6361-4D40-B3AF-DED6A43BF732}" type="presParOf" srcId="{AD6DC87B-41C2-411C-8986-4A9B81BABB2B}" destId="{3257EE5F-692F-4DC5-9D53-46B2C273ACCD}" srcOrd="12" destOrd="0" presId="urn:microsoft.com/office/officeart/2005/8/layout/default"/>
    <dgm:cxn modelId="{72380C19-EEC3-4919-8181-F24E9371D631}" type="presParOf" srcId="{AD6DC87B-41C2-411C-8986-4A9B81BABB2B}" destId="{8B32DD32-3A31-46DE-BAEF-33B08FF35E00}" srcOrd="13" destOrd="0" presId="urn:microsoft.com/office/officeart/2005/8/layout/default"/>
    <dgm:cxn modelId="{6EE1AB41-3F5E-4FAD-98B1-780F631A0F1D}" type="presParOf" srcId="{AD6DC87B-41C2-411C-8986-4A9B81BABB2B}" destId="{394A86F6-7A57-4FA1-9CDB-0F88DE8CE35B}" srcOrd="14" destOrd="0" presId="urn:microsoft.com/office/officeart/2005/8/layout/default"/>
    <dgm:cxn modelId="{C62948B8-FD12-4BB5-9AFC-D7F4F85E8D85}" type="presParOf" srcId="{AD6DC87B-41C2-411C-8986-4A9B81BABB2B}" destId="{6D4AB3EB-88E1-4060-807B-330D092D92AA}" srcOrd="15" destOrd="0" presId="urn:microsoft.com/office/officeart/2005/8/layout/default"/>
    <dgm:cxn modelId="{4638A02E-FEBC-441C-AE3C-AE8B2ECEBD85}" type="presParOf" srcId="{AD6DC87B-41C2-411C-8986-4A9B81BABB2B}" destId="{36E3BE94-A337-4662-95DC-83E4C044D82E}" srcOrd="16" destOrd="0" presId="urn:microsoft.com/office/officeart/2005/8/layout/default"/>
    <dgm:cxn modelId="{E82DCFB4-2730-4B5A-AF0F-D3EE34991C43}" type="presParOf" srcId="{AD6DC87B-41C2-411C-8986-4A9B81BABB2B}" destId="{BF42D8D3-77F2-46EF-9BBF-1EE1CCA6313A}" srcOrd="17" destOrd="0" presId="urn:microsoft.com/office/officeart/2005/8/layout/default"/>
    <dgm:cxn modelId="{CCA145BB-11B6-463D-9180-90B83CEE9DC5}" type="presParOf" srcId="{AD6DC87B-41C2-411C-8986-4A9B81BABB2B}" destId="{4269FCBF-5166-4E90-994D-DF45F5C41CDF}"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2EFA2C-4A8B-42E3-8BF6-BCBFD58E9B25}" type="doc">
      <dgm:prSet loTypeId="urn:microsoft.com/office/officeart/2005/8/layout/list1" loCatId="list" qsTypeId="urn:microsoft.com/office/officeart/2005/8/quickstyle/simple4" qsCatId="simple" csTypeId="urn:microsoft.com/office/officeart/2005/8/colors/colorful2" csCatId="colorful"/>
      <dgm:spPr/>
      <dgm:t>
        <a:bodyPr/>
        <a:lstStyle/>
        <a:p>
          <a:endParaRPr lang="en-US"/>
        </a:p>
      </dgm:t>
    </dgm:pt>
    <dgm:pt modelId="{52A9D178-24C0-49D2-878B-7F7860E529BE}">
      <dgm:prSet/>
      <dgm:spPr/>
      <dgm:t>
        <a:bodyPr/>
        <a:lstStyle/>
        <a:p>
          <a:r>
            <a:rPr lang="en-IN" b="1"/>
            <a:t>Trade Receivables Discounting System (TReDS):</a:t>
          </a:r>
          <a:endParaRPr lang="en-US"/>
        </a:p>
      </dgm:t>
    </dgm:pt>
    <dgm:pt modelId="{A9CB584B-7E6C-4207-B2DF-C6BF61B9096A}" type="parTrans" cxnId="{10799367-A0F6-40B1-9F4C-48E4034AA812}">
      <dgm:prSet/>
      <dgm:spPr/>
      <dgm:t>
        <a:bodyPr/>
        <a:lstStyle/>
        <a:p>
          <a:endParaRPr lang="en-US"/>
        </a:p>
      </dgm:t>
    </dgm:pt>
    <dgm:pt modelId="{1D484E1E-8D9C-4810-97F6-3C516F34811F}" type="sibTrans" cxnId="{10799367-A0F6-40B1-9F4C-48E4034AA812}">
      <dgm:prSet/>
      <dgm:spPr/>
      <dgm:t>
        <a:bodyPr/>
        <a:lstStyle/>
        <a:p>
          <a:endParaRPr lang="en-US"/>
        </a:p>
      </dgm:t>
    </dgm:pt>
    <dgm:pt modelId="{7BEB8FD7-7159-402A-AC88-6059B5AF7533}">
      <dgm:prSet/>
      <dgm:spPr/>
      <dgm:t>
        <a:bodyPr/>
        <a:lstStyle/>
        <a:p>
          <a:r>
            <a:rPr lang="en-IN"/>
            <a:t>TReDS is an electronic platform for</a:t>
          </a:r>
          <a:endParaRPr lang="en-US"/>
        </a:p>
      </dgm:t>
    </dgm:pt>
    <dgm:pt modelId="{BC8374E2-28EB-4ED9-B0B4-F6F571227CCC}" type="parTrans" cxnId="{659FA088-D801-432D-B9B0-6A4E6E48F474}">
      <dgm:prSet/>
      <dgm:spPr/>
      <dgm:t>
        <a:bodyPr/>
        <a:lstStyle/>
        <a:p>
          <a:endParaRPr lang="en-US"/>
        </a:p>
      </dgm:t>
    </dgm:pt>
    <dgm:pt modelId="{9A49F667-83B1-490F-8975-9B82C751A7C6}" type="sibTrans" cxnId="{659FA088-D801-432D-B9B0-6A4E6E48F474}">
      <dgm:prSet/>
      <dgm:spPr/>
      <dgm:t>
        <a:bodyPr/>
        <a:lstStyle/>
        <a:p>
          <a:endParaRPr lang="en-US"/>
        </a:p>
      </dgm:t>
    </dgm:pt>
    <dgm:pt modelId="{C5336587-3350-4D09-A628-2FAE80D62EB3}">
      <dgm:prSet custT="1"/>
      <dgm:spPr/>
      <dgm:t>
        <a:bodyPr/>
        <a:lstStyle/>
        <a:p>
          <a:pPr marL="0" indent="0">
            <a:buFont typeface="Arial" panose="020B0604020202020204" pitchFamily="34" charset="0"/>
            <a:buChar char="•"/>
          </a:pPr>
          <a:r>
            <a:rPr lang="en-IN" sz="2000" dirty="0">
              <a:latin typeface="+mj-lt"/>
            </a:rPr>
            <a:t>facilitating the financing / discounting of trade receivables of Micro,  Small and Medium Enterprises (MSMEs) through multiple financiers.</a:t>
          </a:r>
          <a:endParaRPr lang="en-US" sz="2000" dirty="0">
            <a:latin typeface="+mj-lt"/>
          </a:endParaRPr>
        </a:p>
      </dgm:t>
    </dgm:pt>
    <dgm:pt modelId="{B6EB3FC6-4B75-48B2-8DE8-8CCB4A72E766}" type="parTrans" cxnId="{A5B5C913-D21D-4629-8AC1-1B6CCA43F42E}">
      <dgm:prSet/>
      <dgm:spPr/>
      <dgm:t>
        <a:bodyPr/>
        <a:lstStyle/>
        <a:p>
          <a:endParaRPr lang="en-US"/>
        </a:p>
      </dgm:t>
    </dgm:pt>
    <dgm:pt modelId="{BC3ABBDC-90DC-4E9A-922A-35C1278A4C19}" type="sibTrans" cxnId="{A5B5C913-D21D-4629-8AC1-1B6CCA43F42E}">
      <dgm:prSet/>
      <dgm:spPr/>
      <dgm:t>
        <a:bodyPr/>
        <a:lstStyle/>
        <a:p>
          <a:endParaRPr lang="en-US"/>
        </a:p>
      </dgm:t>
    </dgm:pt>
    <dgm:pt modelId="{79657613-6D6B-4667-BB9F-1F553DF4BD77}">
      <dgm:prSet custT="1"/>
      <dgm:spPr/>
      <dgm:t>
        <a:bodyPr/>
        <a:lstStyle/>
        <a:p>
          <a:pPr marL="0" indent="0">
            <a:buFont typeface="Arial" panose="020B0604020202020204" pitchFamily="34" charset="0"/>
            <a:buChar char="•"/>
          </a:pPr>
          <a:r>
            <a:rPr lang="en-IN" sz="2000" dirty="0">
              <a:latin typeface="+mj-lt"/>
            </a:rPr>
            <a:t>These receivables can be due from corporates and other buyers,  including Government Departments and Public Sector Undertakings  (PSUs).</a:t>
          </a:r>
          <a:endParaRPr lang="en-US" sz="2000" dirty="0">
            <a:latin typeface="+mj-lt"/>
          </a:endParaRPr>
        </a:p>
      </dgm:t>
    </dgm:pt>
    <dgm:pt modelId="{54460655-B5E4-4E2A-8EE4-069E8133A7C8}" type="parTrans" cxnId="{06F55398-3012-46DB-866F-91B3596E5100}">
      <dgm:prSet/>
      <dgm:spPr/>
      <dgm:t>
        <a:bodyPr/>
        <a:lstStyle/>
        <a:p>
          <a:endParaRPr lang="en-US"/>
        </a:p>
      </dgm:t>
    </dgm:pt>
    <dgm:pt modelId="{755A358B-5035-4137-BC5E-D5A0BB2E9E77}" type="sibTrans" cxnId="{06F55398-3012-46DB-866F-91B3596E5100}">
      <dgm:prSet/>
      <dgm:spPr/>
      <dgm:t>
        <a:bodyPr/>
        <a:lstStyle/>
        <a:p>
          <a:endParaRPr lang="en-US"/>
        </a:p>
      </dgm:t>
    </dgm:pt>
    <dgm:pt modelId="{8DD17CD1-91EC-4BE9-8C6A-A15F1D05789F}">
      <dgm:prSet custT="1"/>
      <dgm:spPr/>
      <dgm:t>
        <a:bodyPr/>
        <a:lstStyle/>
        <a:p>
          <a:pPr marL="0" indent="0">
            <a:buFont typeface="Arial" panose="020B0604020202020204" pitchFamily="34" charset="0"/>
            <a:buChar char="•"/>
          </a:pPr>
          <a:r>
            <a:rPr lang="en-IN" sz="2000" dirty="0">
              <a:latin typeface="+mj-lt"/>
            </a:rPr>
            <a:t>It enables market making and discovery of competitive rates for  invoice/exchange bills of MSME sellers through an auction mechanism  to ensure the prompt realisation of trade receivables at competitive  market rates.</a:t>
          </a:r>
          <a:endParaRPr lang="en-US" sz="2000" dirty="0">
            <a:latin typeface="+mj-lt"/>
          </a:endParaRPr>
        </a:p>
      </dgm:t>
    </dgm:pt>
    <dgm:pt modelId="{F4FBB0A3-8708-4A8A-81F2-F34CDDCF0866}" type="parTrans" cxnId="{7FBC90C8-F813-46C6-A100-E588A85F15CE}">
      <dgm:prSet/>
      <dgm:spPr/>
      <dgm:t>
        <a:bodyPr/>
        <a:lstStyle/>
        <a:p>
          <a:endParaRPr lang="en-US"/>
        </a:p>
      </dgm:t>
    </dgm:pt>
    <dgm:pt modelId="{717054E5-CE92-4DE6-B9F3-7FC3DCFC5668}" type="sibTrans" cxnId="{7FBC90C8-F813-46C6-A100-E588A85F15CE}">
      <dgm:prSet/>
      <dgm:spPr/>
      <dgm:t>
        <a:bodyPr/>
        <a:lstStyle/>
        <a:p>
          <a:endParaRPr lang="en-US"/>
        </a:p>
      </dgm:t>
    </dgm:pt>
    <dgm:pt modelId="{C0140E50-D89F-4B3D-AEBE-A8368AD497CA}">
      <dgm:prSet custT="1"/>
      <dgm:spPr/>
      <dgm:t>
        <a:bodyPr/>
        <a:lstStyle/>
        <a:p>
          <a:pPr marL="0" indent="0">
            <a:buFont typeface="Arial" panose="020B0604020202020204" pitchFamily="34" charset="0"/>
            <a:buChar char="•"/>
          </a:pPr>
          <a:r>
            <a:rPr lang="en-IN" sz="2000" dirty="0">
              <a:latin typeface="+mj-lt"/>
            </a:rPr>
            <a:t>The </a:t>
          </a:r>
          <a:r>
            <a:rPr lang="en-IN" sz="2000" dirty="0" err="1">
              <a:latin typeface="+mj-lt"/>
            </a:rPr>
            <a:t>TReDS</a:t>
          </a:r>
          <a:r>
            <a:rPr lang="en-IN" sz="2000" dirty="0">
              <a:latin typeface="+mj-lt"/>
            </a:rPr>
            <a:t> could deal with both receivables factoring as well as reverse  factoring.</a:t>
          </a:r>
          <a:endParaRPr lang="en-US" sz="2000" dirty="0">
            <a:latin typeface="+mj-lt"/>
          </a:endParaRPr>
        </a:p>
      </dgm:t>
    </dgm:pt>
    <dgm:pt modelId="{93145326-6A5E-4064-89E0-CA905CE0843F}" type="parTrans" cxnId="{A83355BB-AA49-48E4-9A59-AB7C5E6BE864}">
      <dgm:prSet/>
      <dgm:spPr/>
      <dgm:t>
        <a:bodyPr/>
        <a:lstStyle/>
        <a:p>
          <a:endParaRPr lang="en-US"/>
        </a:p>
      </dgm:t>
    </dgm:pt>
    <dgm:pt modelId="{6F25326C-A4CE-4878-8879-8FD01E394C85}" type="sibTrans" cxnId="{A83355BB-AA49-48E4-9A59-AB7C5E6BE864}">
      <dgm:prSet/>
      <dgm:spPr/>
      <dgm:t>
        <a:bodyPr/>
        <a:lstStyle/>
        <a:p>
          <a:endParaRPr lang="en-US"/>
        </a:p>
      </dgm:t>
    </dgm:pt>
    <dgm:pt modelId="{8F55CF80-AEC2-4A34-A39B-CEFE8FD9BE26}" type="pres">
      <dgm:prSet presAssocID="{702EFA2C-4A8B-42E3-8BF6-BCBFD58E9B25}" presName="linear" presStyleCnt="0">
        <dgm:presLayoutVars>
          <dgm:dir/>
          <dgm:animLvl val="lvl"/>
          <dgm:resizeHandles val="exact"/>
        </dgm:presLayoutVars>
      </dgm:prSet>
      <dgm:spPr/>
    </dgm:pt>
    <dgm:pt modelId="{BB83F1EC-A3BA-40BD-9987-6D2DFBD8AC06}" type="pres">
      <dgm:prSet presAssocID="{52A9D178-24C0-49D2-878B-7F7860E529BE}" presName="parentLin" presStyleCnt="0"/>
      <dgm:spPr/>
    </dgm:pt>
    <dgm:pt modelId="{09EF15B5-6F4D-4B5C-AF24-0A0EB86CEAC8}" type="pres">
      <dgm:prSet presAssocID="{52A9D178-24C0-49D2-878B-7F7860E529BE}" presName="parentLeftMargin" presStyleLbl="node1" presStyleIdx="0" presStyleCnt="2"/>
      <dgm:spPr/>
    </dgm:pt>
    <dgm:pt modelId="{CC5F8269-03CC-41BF-A9FD-7B001B0BCEBF}" type="pres">
      <dgm:prSet presAssocID="{52A9D178-24C0-49D2-878B-7F7860E529BE}" presName="parentText" presStyleLbl="node1" presStyleIdx="0" presStyleCnt="2">
        <dgm:presLayoutVars>
          <dgm:chMax val="0"/>
          <dgm:bulletEnabled val="1"/>
        </dgm:presLayoutVars>
      </dgm:prSet>
      <dgm:spPr/>
    </dgm:pt>
    <dgm:pt modelId="{A681289C-0703-4198-AA3A-25CF8D6A3B5E}" type="pres">
      <dgm:prSet presAssocID="{52A9D178-24C0-49D2-878B-7F7860E529BE}" presName="negativeSpace" presStyleCnt="0"/>
      <dgm:spPr/>
    </dgm:pt>
    <dgm:pt modelId="{BEF45DDD-FE2F-4EB6-8BCB-DAAA4F9B079F}" type="pres">
      <dgm:prSet presAssocID="{52A9D178-24C0-49D2-878B-7F7860E529BE}" presName="childText" presStyleLbl="conFgAcc1" presStyleIdx="0" presStyleCnt="2">
        <dgm:presLayoutVars>
          <dgm:bulletEnabled val="1"/>
        </dgm:presLayoutVars>
      </dgm:prSet>
      <dgm:spPr/>
    </dgm:pt>
    <dgm:pt modelId="{438675A2-CFB4-4024-BA90-C82622F2E86B}" type="pres">
      <dgm:prSet presAssocID="{1D484E1E-8D9C-4810-97F6-3C516F34811F}" presName="spaceBetweenRectangles" presStyleCnt="0"/>
      <dgm:spPr/>
    </dgm:pt>
    <dgm:pt modelId="{EE5E01C2-73D7-47B3-A586-D4306E32942A}" type="pres">
      <dgm:prSet presAssocID="{7BEB8FD7-7159-402A-AC88-6059B5AF7533}" presName="parentLin" presStyleCnt="0"/>
      <dgm:spPr/>
    </dgm:pt>
    <dgm:pt modelId="{AB75F7FD-109A-4149-99CE-EF14CE01FE29}" type="pres">
      <dgm:prSet presAssocID="{7BEB8FD7-7159-402A-AC88-6059B5AF7533}" presName="parentLeftMargin" presStyleLbl="node1" presStyleIdx="0" presStyleCnt="2"/>
      <dgm:spPr/>
    </dgm:pt>
    <dgm:pt modelId="{254C32A8-5978-4FE0-9FF4-1E250B090770}" type="pres">
      <dgm:prSet presAssocID="{7BEB8FD7-7159-402A-AC88-6059B5AF7533}" presName="parentText" presStyleLbl="node1" presStyleIdx="1" presStyleCnt="2">
        <dgm:presLayoutVars>
          <dgm:chMax val="0"/>
          <dgm:bulletEnabled val="1"/>
        </dgm:presLayoutVars>
      </dgm:prSet>
      <dgm:spPr/>
    </dgm:pt>
    <dgm:pt modelId="{BE878CEA-0154-4CE6-8C35-5831CBF80E77}" type="pres">
      <dgm:prSet presAssocID="{7BEB8FD7-7159-402A-AC88-6059B5AF7533}" presName="negativeSpace" presStyleCnt="0"/>
      <dgm:spPr/>
    </dgm:pt>
    <dgm:pt modelId="{04C094CF-5299-4B44-B6F6-9ECA6C27562B}" type="pres">
      <dgm:prSet presAssocID="{7BEB8FD7-7159-402A-AC88-6059B5AF7533}" presName="childText" presStyleLbl="conFgAcc1" presStyleIdx="1" presStyleCnt="2">
        <dgm:presLayoutVars>
          <dgm:bulletEnabled val="1"/>
        </dgm:presLayoutVars>
      </dgm:prSet>
      <dgm:spPr/>
    </dgm:pt>
  </dgm:ptLst>
  <dgm:cxnLst>
    <dgm:cxn modelId="{0412FA12-A8C5-4F76-853E-9A938753E612}" type="presOf" srcId="{7BEB8FD7-7159-402A-AC88-6059B5AF7533}" destId="{254C32A8-5978-4FE0-9FF4-1E250B090770}" srcOrd="1" destOrd="0" presId="urn:microsoft.com/office/officeart/2005/8/layout/list1"/>
    <dgm:cxn modelId="{A5B5C913-D21D-4629-8AC1-1B6CCA43F42E}" srcId="{7BEB8FD7-7159-402A-AC88-6059B5AF7533}" destId="{C5336587-3350-4D09-A628-2FAE80D62EB3}" srcOrd="0" destOrd="0" parTransId="{B6EB3FC6-4B75-48B2-8DE8-8CCB4A72E766}" sibTransId="{BC3ABBDC-90DC-4E9A-922A-35C1278A4C19}"/>
    <dgm:cxn modelId="{6169D11A-57B5-4F64-AD21-37D013FC5562}" type="presOf" srcId="{C0140E50-D89F-4B3D-AEBE-A8368AD497CA}" destId="{04C094CF-5299-4B44-B6F6-9ECA6C27562B}" srcOrd="0" destOrd="3" presId="urn:microsoft.com/office/officeart/2005/8/layout/list1"/>
    <dgm:cxn modelId="{62D1C11D-AEF3-445A-81A6-D2799FAC6610}" type="presOf" srcId="{52A9D178-24C0-49D2-878B-7F7860E529BE}" destId="{09EF15B5-6F4D-4B5C-AF24-0A0EB86CEAC8}" srcOrd="0" destOrd="0" presId="urn:microsoft.com/office/officeart/2005/8/layout/list1"/>
    <dgm:cxn modelId="{FECAA623-62CE-4EDA-B9F9-3E6CD3BD2CD2}" type="presOf" srcId="{8DD17CD1-91EC-4BE9-8C6A-A15F1D05789F}" destId="{04C094CF-5299-4B44-B6F6-9ECA6C27562B}" srcOrd="0" destOrd="2" presId="urn:microsoft.com/office/officeart/2005/8/layout/list1"/>
    <dgm:cxn modelId="{6A62DD27-A643-45DF-AC1C-E98BA140E74E}" type="presOf" srcId="{52A9D178-24C0-49D2-878B-7F7860E529BE}" destId="{CC5F8269-03CC-41BF-A9FD-7B001B0BCEBF}" srcOrd="1" destOrd="0" presId="urn:microsoft.com/office/officeart/2005/8/layout/list1"/>
    <dgm:cxn modelId="{D5B6A42A-1657-4C71-99D6-66A52612359B}" type="presOf" srcId="{C5336587-3350-4D09-A628-2FAE80D62EB3}" destId="{04C094CF-5299-4B44-B6F6-9ECA6C27562B}" srcOrd="0" destOrd="0" presId="urn:microsoft.com/office/officeart/2005/8/layout/list1"/>
    <dgm:cxn modelId="{10799367-A0F6-40B1-9F4C-48E4034AA812}" srcId="{702EFA2C-4A8B-42E3-8BF6-BCBFD58E9B25}" destId="{52A9D178-24C0-49D2-878B-7F7860E529BE}" srcOrd="0" destOrd="0" parTransId="{A9CB584B-7E6C-4207-B2DF-C6BF61B9096A}" sibTransId="{1D484E1E-8D9C-4810-97F6-3C516F34811F}"/>
    <dgm:cxn modelId="{45EB5271-1A25-4D9D-92B4-179617DBB469}" type="presOf" srcId="{79657613-6D6B-4667-BB9F-1F553DF4BD77}" destId="{04C094CF-5299-4B44-B6F6-9ECA6C27562B}" srcOrd="0" destOrd="1" presId="urn:microsoft.com/office/officeart/2005/8/layout/list1"/>
    <dgm:cxn modelId="{659FA088-D801-432D-B9B0-6A4E6E48F474}" srcId="{702EFA2C-4A8B-42E3-8BF6-BCBFD58E9B25}" destId="{7BEB8FD7-7159-402A-AC88-6059B5AF7533}" srcOrd="1" destOrd="0" parTransId="{BC8374E2-28EB-4ED9-B0B4-F6F571227CCC}" sibTransId="{9A49F667-83B1-490F-8975-9B82C751A7C6}"/>
    <dgm:cxn modelId="{4FC32C92-7076-43D5-B551-79F47DFB89D7}" type="presOf" srcId="{702EFA2C-4A8B-42E3-8BF6-BCBFD58E9B25}" destId="{8F55CF80-AEC2-4A34-A39B-CEFE8FD9BE26}" srcOrd="0" destOrd="0" presId="urn:microsoft.com/office/officeart/2005/8/layout/list1"/>
    <dgm:cxn modelId="{06F55398-3012-46DB-866F-91B3596E5100}" srcId="{C5336587-3350-4D09-A628-2FAE80D62EB3}" destId="{79657613-6D6B-4667-BB9F-1F553DF4BD77}" srcOrd="0" destOrd="0" parTransId="{54460655-B5E4-4E2A-8EE4-069E8133A7C8}" sibTransId="{755A358B-5035-4137-BC5E-D5A0BB2E9E77}"/>
    <dgm:cxn modelId="{A83355BB-AA49-48E4-9A59-AB7C5E6BE864}" srcId="{8DD17CD1-91EC-4BE9-8C6A-A15F1D05789F}" destId="{C0140E50-D89F-4B3D-AEBE-A8368AD497CA}" srcOrd="0" destOrd="0" parTransId="{93145326-6A5E-4064-89E0-CA905CE0843F}" sibTransId="{6F25326C-A4CE-4878-8879-8FD01E394C85}"/>
    <dgm:cxn modelId="{1FD538C4-4E86-4D54-91B9-3D06E77D4073}" type="presOf" srcId="{7BEB8FD7-7159-402A-AC88-6059B5AF7533}" destId="{AB75F7FD-109A-4149-99CE-EF14CE01FE29}" srcOrd="0" destOrd="0" presId="urn:microsoft.com/office/officeart/2005/8/layout/list1"/>
    <dgm:cxn modelId="{7FBC90C8-F813-46C6-A100-E588A85F15CE}" srcId="{7BEB8FD7-7159-402A-AC88-6059B5AF7533}" destId="{8DD17CD1-91EC-4BE9-8C6A-A15F1D05789F}" srcOrd="1" destOrd="0" parTransId="{F4FBB0A3-8708-4A8A-81F2-F34CDDCF0866}" sibTransId="{717054E5-CE92-4DE6-B9F3-7FC3DCFC5668}"/>
    <dgm:cxn modelId="{CEDD05A7-2F4F-435F-B393-F851BEA2B955}" type="presParOf" srcId="{8F55CF80-AEC2-4A34-A39B-CEFE8FD9BE26}" destId="{BB83F1EC-A3BA-40BD-9987-6D2DFBD8AC06}" srcOrd="0" destOrd="0" presId="urn:microsoft.com/office/officeart/2005/8/layout/list1"/>
    <dgm:cxn modelId="{BBD29ED4-B7C4-4538-9DC3-6F73D124EC58}" type="presParOf" srcId="{BB83F1EC-A3BA-40BD-9987-6D2DFBD8AC06}" destId="{09EF15B5-6F4D-4B5C-AF24-0A0EB86CEAC8}" srcOrd="0" destOrd="0" presId="urn:microsoft.com/office/officeart/2005/8/layout/list1"/>
    <dgm:cxn modelId="{61FDA1A6-C6DD-4CB7-923B-157037F2CC41}" type="presParOf" srcId="{BB83F1EC-A3BA-40BD-9987-6D2DFBD8AC06}" destId="{CC5F8269-03CC-41BF-A9FD-7B001B0BCEBF}" srcOrd="1" destOrd="0" presId="urn:microsoft.com/office/officeart/2005/8/layout/list1"/>
    <dgm:cxn modelId="{E2243FEE-2F99-45AD-86B7-07DA5C7F91DB}" type="presParOf" srcId="{8F55CF80-AEC2-4A34-A39B-CEFE8FD9BE26}" destId="{A681289C-0703-4198-AA3A-25CF8D6A3B5E}" srcOrd="1" destOrd="0" presId="urn:microsoft.com/office/officeart/2005/8/layout/list1"/>
    <dgm:cxn modelId="{0F0BA6C7-6AFE-4788-BDE0-A9A59F7C876B}" type="presParOf" srcId="{8F55CF80-AEC2-4A34-A39B-CEFE8FD9BE26}" destId="{BEF45DDD-FE2F-4EB6-8BCB-DAAA4F9B079F}" srcOrd="2" destOrd="0" presId="urn:microsoft.com/office/officeart/2005/8/layout/list1"/>
    <dgm:cxn modelId="{9C0525AB-6C79-4ADF-B7D5-7F95D7503028}" type="presParOf" srcId="{8F55CF80-AEC2-4A34-A39B-CEFE8FD9BE26}" destId="{438675A2-CFB4-4024-BA90-C82622F2E86B}" srcOrd="3" destOrd="0" presId="urn:microsoft.com/office/officeart/2005/8/layout/list1"/>
    <dgm:cxn modelId="{33E168CD-B4C2-4503-AD89-53DFDC1B24F8}" type="presParOf" srcId="{8F55CF80-AEC2-4A34-A39B-CEFE8FD9BE26}" destId="{EE5E01C2-73D7-47B3-A586-D4306E32942A}" srcOrd="4" destOrd="0" presId="urn:microsoft.com/office/officeart/2005/8/layout/list1"/>
    <dgm:cxn modelId="{D35FBC7E-873E-4399-8B25-78F437C46EE9}" type="presParOf" srcId="{EE5E01C2-73D7-47B3-A586-D4306E32942A}" destId="{AB75F7FD-109A-4149-99CE-EF14CE01FE29}" srcOrd="0" destOrd="0" presId="urn:microsoft.com/office/officeart/2005/8/layout/list1"/>
    <dgm:cxn modelId="{14733931-B88A-4557-8588-A098BE5D8999}" type="presParOf" srcId="{EE5E01C2-73D7-47B3-A586-D4306E32942A}" destId="{254C32A8-5978-4FE0-9FF4-1E250B090770}" srcOrd="1" destOrd="0" presId="urn:microsoft.com/office/officeart/2005/8/layout/list1"/>
    <dgm:cxn modelId="{D0D43D0D-9891-4D53-A3BE-AB82EC20E368}" type="presParOf" srcId="{8F55CF80-AEC2-4A34-A39B-CEFE8FD9BE26}" destId="{BE878CEA-0154-4CE6-8C35-5831CBF80E77}" srcOrd="5" destOrd="0" presId="urn:microsoft.com/office/officeart/2005/8/layout/list1"/>
    <dgm:cxn modelId="{7693A97D-F1C0-4E49-9B66-83BBB1F86848}" type="presParOf" srcId="{8F55CF80-AEC2-4A34-A39B-CEFE8FD9BE26}" destId="{04C094CF-5299-4B44-B6F6-9ECA6C27562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E8B7ED-1007-480B-AAC5-612F9DB7659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56A95DB-2EBC-4C25-89B6-7A4380AF0846}">
      <dgm:prSet custT="1"/>
      <dgm:spPr/>
      <dgm:t>
        <a:bodyPr/>
        <a:lstStyle/>
        <a:p>
          <a:r>
            <a:rPr lang="en-US" sz="2400" dirty="0">
              <a:latin typeface="Calibri" panose="020F0502020204030204" pitchFamily="34" charset="0"/>
              <a:cs typeface="Calibri" panose="020F0502020204030204" pitchFamily="34" charset="0"/>
            </a:rPr>
            <a:t>CAs has a deep reach and connects to the MSME sector as they are the trusted financial advisor of MSMEs providing a variety of services.</a:t>
          </a:r>
        </a:p>
      </dgm:t>
    </dgm:pt>
    <dgm:pt modelId="{A00CEFA2-4A66-45E5-BE3E-A1EF1D1342A7}" type="parTrans" cxnId="{14FD13E9-28A4-4B91-9558-4EA527462683}">
      <dgm:prSet/>
      <dgm:spPr/>
      <dgm:t>
        <a:bodyPr/>
        <a:lstStyle/>
        <a:p>
          <a:endParaRPr lang="en-US"/>
        </a:p>
      </dgm:t>
    </dgm:pt>
    <dgm:pt modelId="{7991FF66-FAF3-44FA-B876-C09F66743C5C}" type="sibTrans" cxnId="{14FD13E9-28A4-4B91-9558-4EA527462683}">
      <dgm:prSet/>
      <dgm:spPr/>
      <dgm:t>
        <a:bodyPr/>
        <a:lstStyle/>
        <a:p>
          <a:endParaRPr lang="en-US"/>
        </a:p>
      </dgm:t>
    </dgm:pt>
    <dgm:pt modelId="{3AC06BCA-7736-4128-A109-333B40040FDC}">
      <dgm:prSet custT="1"/>
      <dgm:spPr/>
      <dgm:t>
        <a:bodyPr/>
        <a:lstStyle/>
        <a:p>
          <a:r>
            <a:rPr lang="en-US" sz="2400" dirty="0">
              <a:latin typeface="Calibri" panose="020F0502020204030204" pitchFamily="34" charset="0"/>
              <a:cs typeface="Calibri" panose="020F0502020204030204" pitchFamily="34" charset="0"/>
            </a:rPr>
            <a:t>It is perhaps for this reason, the profession understands the pulse of the sector and can provide an able ecosystem for the development of MSMEs in India.</a:t>
          </a:r>
        </a:p>
      </dgm:t>
    </dgm:pt>
    <dgm:pt modelId="{DC5ABD33-EBEE-4B2B-A6AC-6AB3CDDBB24B}" type="parTrans" cxnId="{B995AEE1-F87B-4620-95F4-162173A96F5E}">
      <dgm:prSet/>
      <dgm:spPr/>
      <dgm:t>
        <a:bodyPr/>
        <a:lstStyle/>
        <a:p>
          <a:endParaRPr lang="en-US"/>
        </a:p>
      </dgm:t>
    </dgm:pt>
    <dgm:pt modelId="{7CD31ABC-6A4E-436F-AE38-F081593FE388}" type="sibTrans" cxnId="{B995AEE1-F87B-4620-95F4-162173A96F5E}">
      <dgm:prSet/>
      <dgm:spPr/>
      <dgm:t>
        <a:bodyPr/>
        <a:lstStyle/>
        <a:p>
          <a:endParaRPr lang="en-US"/>
        </a:p>
      </dgm:t>
    </dgm:pt>
    <dgm:pt modelId="{D39891CF-92D0-4192-814A-A01CA5EFABB3}" type="pres">
      <dgm:prSet presAssocID="{DFE8B7ED-1007-480B-AAC5-612F9DB76592}" presName="vert0" presStyleCnt="0">
        <dgm:presLayoutVars>
          <dgm:dir/>
          <dgm:animOne val="branch"/>
          <dgm:animLvl val="lvl"/>
        </dgm:presLayoutVars>
      </dgm:prSet>
      <dgm:spPr/>
    </dgm:pt>
    <dgm:pt modelId="{AD934929-8A6B-4257-9D91-CED14860A8EB}" type="pres">
      <dgm:prSet presAssocID="{C56A95DB-2EBC-4C25-89B6-7A4380AF0846}" presName="thickLine" presStyleLbl="alignNode1" presStyleIdx="0" presStyleCnt="2"/>
      <dgm:spPr/>
    </dgm:pt>
    <dgm:pt modelId="{2B43A248-6D01-49C8-8AC7-043851323A16}" type="pres">
      <dgm:prSet presAssocID="{C56A95DB-2EBC-4C25-89B6-7A4380AF0846}" presName="horz1" presStyleCnt="0"/>
      <dgm:spPr/>
    </dgm:pt>
    <dgm:pt modelId="{FB8EE972-9DA4-4B60-B041-A86EFF864755}" type="pres">
      <dgm:prSet presAssocID="{C56A95DB-2EBC-4C25-89B6-7A4380AF0846}" presName="tx1" presStyleLbl="revTx" presStyleIdx="0" presStyleCnt="2"/>
      <dgm:spPr/>
    </dgm:pt>
    <dgm:pt modelId="{E84E0C96-99D2-4566-A10C-D336EC058F20}" type="pres">
      <dgm:prSet presAssocID="{C56A95DB-2EBC-4C25-89B6-7A4380AF0846}" presName="vert1" presStyleCnt="0"/>
      <dgm:spPr/>
    </dgm:pt>
    <dgm:pt modelId="{F7A71496-CEC3-4590-8F7B-063EB7ECB6AA}" type="pres">
      <dgm:prSet presAssocID="{3AC06BCA-7736-4128-A109-333B40040FDC}" presName="thickLine" presStyleLbl="alignNode1" presStyleIdx="1" presStyleCnt="2"/>
      <dgm:spPr/>
    </dgm:pt>
    <dgm:pt modelId="{349D87F9-77E1-4DF3-9133-74BF94AF645D}" type="pres">
      <dgm:prSet presAssocID="{3AC06BCA-7736-4128-A109-333B40040FDC}" presName="horz1" presStyleCnt="0"/>
      <dgm:spPr/>
    </dgm:pt>
    <dgm:pt modelId="{319193E6-8055-4782-AB4D-E637F5334E08}" type="pres">
      <dgm:prSet presAssocID="{3AC06BCA-7736-4128-A109-333B40040FDC}" presName="tx1" presStyleLbl="revTx" presStyleIdx="1" presStyleCnt="2"/>
      <dgm:spPr/>
    </dgm:pt>
    <dgm:pt modelId="{99A7549F-59B3-4AB2-8EFE-63455B0A14A1}" type="pres">
      <dgm:prSet presAssocID="{3AC06BCA-7736-4128-A109-333B40040FDC}" presName="vert1" presStyleCnt="0"/>
      <dgm:spPr/>
    </dgm:pt>
  </dgm:ptLst>
  <dgm:cxnLst>
    <dgm:cxn modelId="{01359E36-4BC7-4C3D-B498-AB101EE74CF1}" type="presOf" srcId="{DFE8B7ED-1007-480B-AAC5-612F9DB76592}" destId="{D39891CF-92D0-4192-814A-A01CA5EFABB3}" srcOrd="0" destOrd="0" presId="urn:microsoft.com/office/officeart/2008/layout/LinedList"/>
    <dgm:cxn modelId="{2783A878-D027-4219-B721-61862297734D}" type="presOf" srcId="{C56A95DB-2EBC-4C25-89B6-7A4380AF0846}" destId="{FB8EE972-9DA4-4B60-B041-A86EFF864755}" srcOrd="0" destOrd="0" presId="urn:microsoft.com/office/officeart/2008/layout/LinedList"/>
    <dgm:cxn modelId="{3ECBF685-5F46-4E70-958A-6E5A32DFF283}" type="presOf" srcId="{3AC06BCA-7736-4128-A109-333B40040FDC}" destId="{319193E6-8055-4782-AB4D-E637F5334E08}" srcOrd="0" destOrd="0" presId="urn:microsoft.com/office/officeart/2008/layout/LinedList"/>
    <dgm:cxn modelId="{B995AEE1-F87B-4620-95F4-162173A96F5E}" srcId="{DFE8B7ED-1007-480B-AAC5-612F9DB76592}" destId="{3AC06BCA-7736-4128-A109-333B40040FDC}" srcOrd="1" destOrd="0" parTransId="{DC5ABD33-EBEE-4B2B-A6AC-6AB3CDDBB24B}" sibTransId="{7CD31ABC-6A4E-436F-AE38-F081593FE388}"/>
    <dgm:cxn modelId="{14FD13E9-28A4-4B91-9558-4EA527462683}" srcId="{DFE8B7ED-1007-480B-AAC5-612F9DB76592}" destId="{C56A95DB-2EBC-4C25-89B6-7A4380AF0846}" srcOrd="0" destOrd="0" parTransId="{A00CEFA2-4A66-45E5-BE3E-A1EF1D1342A7}" sibTransId="{7991FF66-FAF3-44FA-B876-C09F66743C5C}"/>
    <dgm:cxn modelId="{80B2F84C-D38C-43DD-AF52-A96083D41138}" type="presParOf" srcId="{D39891CF-92D0-4192-814A-A01CA5EFABB3}" destId="{AD934929-8A6B-4257-9D91-CED14860A8EB}" srcOrd="0" destOrd="0" presId="urn:microsoft.com/office/officeart/2008/layout/LinedList"/>
    <dgm:cxn modelId="{7027994A-AFF8-409F-B262-7F08372D3484}" type="presParOf" srcId="{D39891CF-92D0-4192-814A-A01CA5EFABB3}" destId="{2B43A248-6D01-49C8-8AC7-043851323A16}" srcOrd="1" destOrd="0" presId="urn:microsoft.com/office/officeart/2008/layout/LinedList"/>
    <dgm:cxn modelId="{28B30B91-CB60-4F9C-B686-2D2A1430ABF0}" type="presParOf" srcId="{2B43A248-6D01-49C8-8AC7-043851323A16}" destId="{FB8EE972-9DA4-4B60-B041-A86EFF864755}" srcOrd="0" destOrd="0" presId="urn:microsoft.com/office/officeart/2008/layout/LinedList"/>
    <dgm:cxn modelId="{5641C23C-00E7-4D2E-85C3-F7001D2D5F57}" type="presParOf" srcId="{2B43A248-6D01-49C8-8AC7-043851323A16}" destId="{E84E0C96-99D2-4566-A10C-D336EC058F20}" srcOrd="1" destOrd="0" presId="urn:microsoft.com/office/officeart/2008/layout/LinedList"/>
    <dgm:cxn modelId="{E2CD1BF4-F00E-451A-AEB4-419ED430BC77}" type="presParOf" srcId="{D39891CF-92D0-4192-814A-A01CA5EFABB3}" destId="{F7A71496-CEC3-4590-8F7B-063EB7ECB6AA}" srcOrd="2" destOrd="0" presId="urn:microsoft.com/office/officeart/2008/layout/LinedList"/>
    <dgm:cxn modelId="{B5ED714A-B0D0-4F5F-BE1E-B08E8C881B6D}" type="presParOf" srcId="{D39891CF-92D0-4192-814A-A01CA5EFABB3}" destId="{349D87F9-77E1-4DF3-9133-74BF94AF645D}" srcOrd="3" destOrd="0" presId="urn:microsoft.com/office/officeart/2008/layout/LinedList"/>
    <dgm:cxn modelId="{B5536176-D29C-40CB-AD27-FB157869FFBF}" type="presParOf" srcId="{349D87F9-77E1-4DF3-9133-74BF94AF645D}" destId="{319193E6-8055-4782-AB4D-E637F5334E08}" srcOrd="0" destOrd="0" presId="urn:microsoft.com/office/officeart/2008/layout/LinedList"/>
    <dgm:cxn modelId="{42344257-7444-4303-824E-5E05989F7911}" type="presParOf" srcId="{349D87F9-77E1-4DF3-9133-74BF94AF645D}" destId="{99A7549F-59B3-4AB2-8EFE-63455B0A14A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E1573C-B70A-4E97-BD40-51A279E965FD}"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n-US"/>
        </a:p>
      </dgm:t>
    </dgm:pt>
    <dgm:pt modelId="{7FEBC2DF-9ED9-4E54-AD45-E5AC657BF880}">
      <dgm:prSet/>
      <dgm:spPr>
        <a:solidFill>
          <a:schemeClr val="tx1"/>
        </a:solidFill>
        <a:ln>
          <a:noFill/>
        </a:ln>
        <a:effectLst>
          <a:outerShdw blurRad="50800" dist="38100" dir="2700000" algn="tl" rotWithShape="0">
            <a:prstClr val="black">
              <a:alpha val="40000"/>
            </a:prstClr>
          </a:outerShdw>
        </a:effectLst>
      </dgm:spPr>
      <dgm:t>
        <a:bodyPr/>
        <a:lstStyle/>
        <a:p>
          <a:r>
            <a:rPr lang="en-US"/>
            <a:t>MSME Helpdesk</a:t>
          </a:r>
        </a:p>
      </dgm:t>
    </dgm:pt>
    <dgm:pt modelId="{6D948CAB-2817-4E88-9636-FF5889AC1483}" type="parTrans" cxnId="{907F52AB-0B98-446F-A31C-03D4AF5BACDB}">
      <dgm:prSet/>
      <dgm:spPr/>
      <dgm:t>
        <a:bodyPr/>
        <a:lstStyle/>
        <a:p>
          <a:endParaRPr lang="en-US"/>
        </a:p>
      </dgm:t>
    </dgm:pt>
    <dgm:pt modelId="{F7808404-486D-4CD9-AA34-1CDC23DE1340}" type="sibTrans" cxnId="{907F52AB-0B98-446F-A31C-03D4AF5BACDB}">
      <dgm:prSet/>
      <dgm:spPr/>
      <dgm:t>
        <a:bodyPr/>
        <a:lstStyle/>
        <a:p>
          <a:endParaRPr lang="en-US"/>
        </a:p>
      </dgm:t>
    </dgm:pt>
    <dgm:pt modelId="{D7E1A909-4232-4435-9443-FBCD781E84A1}">
      <dgm:prSet/>
      <dgm:spPr>
        <a:solidFill>
          <a:schemeClr val="tx1"/>
        </a:solidFill>
        <a:ln>
          <a:noFill/>
        </a:ln>
        <a:effectLst>
          <a:outerShdw blurRad="50800" dist="38100" dir="2700000" algn="tl" rotWithShape="0">
            <a:prstClr val="black">
              <a:alpha val="40000"/>
            </a:prstClr>
          </a:outerShdw>
        </a:effectLst>
      </dgm:spPr>
      <dgm:t>
        <a:bodyPr/>
        <a:lstStyle/>
        <a:p>
          <a:r>
            <a:rPr lang="en-US"/>
            <a:t>MSME Mentoring</a:t>
          </a:r>
        </a:p>
      </dgm:t>
    </dgm:pt>
    <dgm:pt modelId="{112F89C2-1EE6-4DD5-908C-A56B112E2569}" type="parTrans" cxnId="{35E9F59B-6BA9-4E9A-96D0-383DCB499CBE}">
      <dgm:prSet/>
      <dgm:spPr/>
      <dgm:t>
        <a:bodyPr/>
        <a:lstStyle/>
        <a:p>
          <a:endParaRPr lang="en-US"/>
        </a:p>
      </dgm:t>
    </dgm:pt>
    <dgm:pt modelId="{11101300-B746-4903-97C5-E2595FCAB9FA}" type="sibTrans" cxnId="{35E9F59B-6BA9-4E9A-96D0-383DCB499CBE}">
      <dgm:prSet/>
      <dgm:spPr/>
      <dgm:t>
        <a:bodyPr/>
        <a:lstStyle/>
        <a:p>
          <a:endParaRPr lang="en-US"/>
        </a:p>
      </dgm:t>
    </dgm:pt>
    <dgm:pt modelId="{D153DD48-425A-4630-B387-3453D278BBBD}">
      <dgm:prSet/>
      <dgm:spPr>
        <a:solidFill>
          <a:schemeClr val="tx1"/>
        </a:solidFill>
        <a:ln>
          <a:noFill/>
        </a:ln>
        <a:effectLst>
          <a:outerShdw blurRad="50800" dist="38100" dir="2700000" algn="tl" rotWithShape="0">
            <a:prstClr val="black">
              <a:alpha val="40000"/>
            </a:prstClr>
          </a:outerShdw>
        </a:effectLst>
      </dgm:spPr>
      <dgm:t>
        <a:bodyPr/>
        <a:lstStyle/>
        <a:p>
          <a:r>
            <a:rPr lang="en-US"/>
            <a:t>Exclusive Web portal for MSMEs</a:t>
          </a:r>
        </a:p>
      </dgm:t>
    </dgm:pt>
    <dgm:pt modelId="{5DCBA6A9-1824-44FA-A9C9-D4DA7F91A2B1}" type="parTrans" cxnId="{0CB90FBB-CB11-4DE7-A67E-253EABBB0D41}">
      <dgm:prSet/>
      <dgm:spPr/>
      <dgm:t>
        <a:bodyPr/>
        <a:lstStyle/>
        <a:p>
          <a:endParaRPr lang="en-US"/>
        </a:p>
      </dgm:t>
    </dgm:pt>
    <dgm:pt modelId="{2BEE8435-D208-4C2B-93BF-1A6EE9E977A9}" type="sibTrans" cxnId="{0CB90FBB-CB11-4DE7-A67E-253EABBB0D41}">
      <dgm:prSet/>
      <dgm:spPr/>
      <dgm:t>
        <a:bodyPr/>
        <a:lstStyle/>
        <a:p>
          <a:endParaRPr lang="en-US"/>
        </a:p>
      </dgm:t>
    </dgm:pt>
    <dgm:pt modelId="{8363CD27-C84B-4601-AD3A-B2375E5EA18A}">
      <dgm:prSet/>
      <dgm:spPr>
        <a:solidFill>
          <a:schemeClr val="tx1"/>
        </a:solidFill>
        <a:ln>
          <a:noFill/>
        </a:ln>
        <a:effectLst>
          <a:outerShdw blurRad="50800" dist="38100" dir="2700000" algn="tl" rotWithShape="0">
            <a:prstClr val="black">
              <a:alpha val="40000"/>
            </a:prstClr>
          </a:outerShdw>
        </a:effectLst>
      </dgm:spPr>
      <dgm:t>
        <a:bodyPr/>
        <a:lstStyle/>
        <a:p>
          <a:r>
            <a:rPr lang="en-US" dirty="0"/>
            <a:t>Award Function for the recognition of Members Working in MSMEs</a:t>
          </a:r>
        </a:p>
      </dgm:t>
    </dgm:pt>
    <dgm:pt modelId="{AD7ED1B2-D3F7-4CA2-B92C-B3DF904AA4A4}" type="parTrans" cxnId="{DA6F9C3B-3162-401B-B7FC-7C953FD1EC81}">
      <dgm:prSet/>
      <dgm:spPr/>
      <dgm:t>
        <a:bodyPr/>
        <a:lstStyle/>
        <a:p>
          <a:endParaRPr lang="en-US"/>
        </a:p>
      </dgm:t>
    </dgm:pt>
    <dgm:pt modelId="{9BDC966A-5DE1-45A2-B0B4-FEC00415617A}" type="sibTrans" cxnId="{DA6F9C3B-3162-401B-B7FC-7C953FD1EC81}">
      <dgm:prSet/>
      <dgm:spPr/>
      <dgm:t>
        <a:bodyPr/>
        <a:lstStyle/>
        <a:p>
          <a:endParaRPr lang="en-US"/>
        </a:p>
      </dgm:t>
    </dgm:pt>
    <dgm:pt modelId="{35715421-D997-4468-9656-4E8BF9AB50AD}">
      <dgm:prSet/>
      <dgm:spPr>
        <a:solidFill>
          <a:schemeClr val="tx1"/>
        </a:solidFill>
        <a:ln>
          <a:noFill/>
        </a:ln>
        <a:effectLst>
          <a:outerShdw blurRad="50800" dist="38100" dir="2700000" algn="tl" rotWithShape="0">
            <a:prstClr val="black">
              <a:alpha val="40000"/>
            </a:prstClr>
          </a:outerShdw>
        </a:effectLst>
      </dgm:spPr>
      <dgm:t>
        <a:bodyPr/>
        <a:lstStyle/>
        <a:p>
          <a:r>
            <a:rPr lang="en-US"/>
            <a:t>Certificate Course on MSME</a:t>
          </a:r>
        </a:p>
      </dgm:t>
    </dgm:pt>
    <dgm:pt modelId="{4C14543E-AF9A-4761-A0D7-0637C939C02D}" type="parTrans" cxnId="{CD98D26D-D695-4EA2-A27E-C3175BFCDA0B}">
      <dgm:prSet/>
      <dgm:spPr/>
      <dgm:t>
        <a:bodyPr/>
        <a:lstStyle/>
        <a:p>
          <a:endParaRPr lang="en-US"/>
        </a:p>
      </dgm:t>
    </dgm:pt>
    <dgm:pt modelId="{02DFF486-283C-4C50-8C0A-71C43C96EA53}" type="sibTrans" cxnId="{CD98D26D-D695-4EA2-A27E-C3175BFCDA0B}">
      <dgm:prSet/>
      <dgm:spPr/>
      <dgm:t>
        <a:bodyPr/>
        <a:lstStyle/>
        <a:p>
          <a:endParaRPr lang="en-US"/>
        </a:p>
      </dgm:t>
    </dgm:pt>
    <dgm:pt modelId="{62F90E41-2958-4F61-BE00-AB3EAF767226}">
      <dgm:prSet/>
      <dgm:spPr>
        <a:solidFill>
          <a:schemeClr val="tx1"/>
        </a:solidFill>
        <a:ln>
          <a:noFill/>
        </a:ln>
        <a:effectLst>
          <a:outerShdw blurRad="50800" dist="38100" dir="2700000" algn="tl" rotWithShape="0">
            <a:prstClr val="black">
              <a:alpha val="40000"/>
            </a:prstClr>
          </a:outerShdw>
        </a:effectLst>
      </dgm:spPr>
      <dgm:t>
        <a:bodyPr/>
        <a:lstStyle/>
        <a:p>
          <a:r>
            <a:rPr lang="en-US"/>
            <a:t>Publishing the Research based Books &amp; Informative Booklets  </a:t>
          </a:r>
        </a:p>
      </dgm:t>
    </dgm:pt>
    <dgm:pt modelId="{73A968BC-6D87-41A0-A9BD-E68889AEB085}" type="parTrans" cxnId="{CE7C7425-5EFE-4D13-AEC3-87DDA5F93D75}">
      <dgm:prSet/>
      <dgm:spPr/>
      <dgm:t>
        <a:bodyPr/>
        <a:lstStyle/>
        <a:p>
          <a:endParaRPr lang="en-US"/>
        </a:p>
      </dgm:t>
    </dgm:pt>
    <dgm:pt modelId="{EA5E9443-53BE-47ED-B74F-B667B633EE96}" type="sibTrans" cxnId="{CE7C7425-5EFE-4D13-AEC3-87DDA5F93D75}">
      <dgm:prSet/>
      <dgm:spPr/>
      <dgm:t>
        <a:bodyPr/>
        <a:lstStyle/>
        <a:p>
          <a:endParaRPr lang="en-US"/>
        </a:p>
      </dgm:t>
    </dgm:pt>
    <dgm:pt modelId="{F04C5BE2-B646-4600-B6C3-8A31B997A627}">
      <dgm:prSet/>
      <dgm:spPr>
        <a:solidFill>
          <a:schemeClr val="tx1"/>
        </a:solidFill>
        <a:ln>
          <a:noFill/>
        </a:ln>
        <a:effectLst>
          <a:outerShdw blurRad="50800" dist="38100" dir="2700000" algn="tl" rotWithShape="0">
            <a:prstClr val="black">
              <a:alpha val="40000"/>
            </a:prstClr>
          </a:outerShdw>
        </a:effectLst>
      </dgm:spPr>
      <dgm:t>
        <a:bodyPr/>
        <a:lstStyle/>
        <a:p>
          <a:r>
            <a:rPr lang="en-US"/>
            <a:t>Creating Awareness on MSME Schemes &amp; Benefits</a:t>
          </a:r>
        </a:p>
      </dgm:t>
    </dgm:pt>
    <dgm:pt modelId="{8B70792E-381E-4DF8-8848-1A5C829D5B0A}" type="parTrans" cxnId="{0EB4900E-15BB-42DC-BB70-98D282C70AD3}">
      <dgm:prSet/>
      <dgm:spPr/>
      <dgm:t>
        <a:bodyPr/>
        <a:lstStyle/>
        <a:p>
          <a:endParaRPr lang="en-US"/>
        </a:p>
      </dgm:t>
    </dgm:pt>
    <dgm:pt modelId="{3FA0D79C-C485-431B-945E-5A82A0D2FCB4}" type="sibTrans" cxnId="{0EB4900E-15BB-42DC-BB70-98D282C70AD3}">
      <dgm:prSet/>
      <dgm:spPr/>
      <dgm:t>
        <a:bodyPr/>
        <a:lstStyle/>
        <a:p>
          <a:endParaRPr lang="en-US"/>
        </a:p>
      </dgm:t>
    </dgm:pt>
    <dgm:pt modelId="{0F8BB70A-57C9-4617-9231-FF780E11B7CF}">
      <dgm:prSet/>
      <dgm:spPr>
        <a:solidFill>
          <a:schemeClr val="tx1"/>
        </a:solidFill>
        <a:ln>
          <a:noFill/>
        </a:ln>
        <a:effectLst>
          <a:outerShdw blurRad="50800" dist="38100" dir="2700000" algn="tl" rotWithShape="0">
            <a:prstClr val="black">
              <a:alpha val="40000"/>
            </a:prstClr>
          </a:outerShdw>
        </a:effectLst>
      </dgm:spPr>
      <dgm:t>
        <a:bodyPr/>
        <a:lstStyle/>
        <a:p>
          <a:r>
            <a:rPr lang="en-US"/>
            <a:t>Creating Awareness on SME Exchange	</a:t>
          </a:r>
        </a:p>
      </dgm:t>
    </dgm:pt>
    <dgm:pt modelId="{22D8BD02-34A8-4C52-B2B2-84A797C7F892}" type="parTrans" cxnId="{00079ABF-7BFF-43EB-8BCB-E9C93BBE2E96}">
      <dgm:prSet/>
      <dgm:spPr/>
      <dgm:t>
        <a:bodyPr/>
        <a:lstStyle/>
        <a:p>
          <a:endParaRPr lang="en-US"/>
        </a:p>
      </dgm:t>
    </dgm:pt>
    <dgm:pt modelId="{640D6FA8-D4DD-4953-9C58-8BDBBBA2D20B}" type="sibTrans" cxnId="{00079ABF-7BFF-43EB-8BCB-E9C93BBE2E96}">
      <dgm:prSet/>
      <dgm:spPr/>
      <dgm:t>
        <a:bodyPr/>
        <a:lstStyle/>
        <a:p>
          <a:endParaRPr lang="en-US"/>
        </a:p>
      </dgm:t>
    </dgm:pt>
    <dgm:pt modelId="{84C166C2-7CA9-4ACE-A9E8-9EA52E889A69}">
      <dgm:prSet/>
      <dgm:spPr>
        <a:solidFill>
          <a:schemeClr val="tx1"/>
        </a:solidFill>
        <a:ln>
          <a:noFill/>
        </a:ln>
        <a:effectLst>
          <a:outerShdw blurRad="50800" dist="38100" dir="2700000" algn="tl" rotWithShape="0">
            <a:prstClr val="black">
              <a:alpha val="40000"/>
            </a:prstClr>
          </a:outerShdw>
        </a:effectLst>
      </dgm:spPr>
      <dgm:t>
        <a:bodyPr/>
        <a:lstStyle/>
        <a:p>
          <a:r>
            <a:rPr lang="en-US"/>
            <a:t>Organising Various programmes on MSME</a:t>
          </a:r>
        </a:p>
      </dgm:t>
    </dgm:pt>
    <dgm:pt modelId="{FDEA4A09-3F6E-4DFF-AD3E-672AB2855B06}" type="parTrans" cxnId="{4BC0113D-AC3D-4217-BC8B-176AE7360C42}">
      <dgm:prSet/>
      <dgm:spPr/>
      <dgm:t>
        <a:bodyPr/>
        <a:lstStyle/>
        <a:p>
          <a:endParaRPr lang="en-US"/>
        </a:p>
      </dgm:t>
    </dgm:pt>
    <dgm:pt modelId="{8F82E5BF-830E-47DB-8F41-A2CB1271DF57}" type="sibTrans" cxnId="{4BC0113D-AC3D-4217-BC8B-176AE7360C42}">
      <dgm:prSet/>
      <dgm:spPr/>
      <dgm:t>
        <a:bodyPr/>
        <a:lstStyle/>
        <a:p>
          <a:endParaRPr lang="en-US"/>
        </a:p>
      </dgm:t>
    </dgm:pt>
    <dgm:pt modelId="{F2833ADE-3372-4EC8-9731-D118B95A18A8}">
      <dgm:prSet/>
      <dgm:spPr>
        <a:solidFill>
          <a:schemeClr val="tx1"/>
        </a:solidFill>
        <a:ln>
          <a:noFill/>
        </a:ln>
        <a:effectLst>
          <a:outerShdw blurRad="50800" dist="38100" dir="2700000" algn="tl" rotWithShape="0">
            <a:prstClr val="black">
              <a:alpha val="40000"/>
            </a:prstClr>
          </a:outerShdw>
        </a:effectLst>
      </dgm:spPr>
      <dgm:t>
        <a:bodyPr/>
        <a:lstStyle/>
        <a:p>
          <a:r>
            <a:rPr lang="en-US"/>
            <a:t>Creation of State wise &amp; Branch wise Task Force</a:t>
          </a:r>
        </a:p>
      </dgm:t>
    </dgm:pt>
    <dgm:pt modelId="{E4A9AEF7-9800-467C-B470-150FC66399C9}" type="parTrans" cxnId="{71E7F44A-D9DF-49CB-9876-EA41EFC5C959}">
      <dgm:prSet/>
      <dgm:spPr/>
      <dgm:t>
        <a:bodyPr/>
        <a:lstStyle/>
        <a:p>
          <a:endParaRPr lang="en-US"/>
        </a:p>
      </dgm:t>
    </dgm:pt>
    <dgm:pt modelId="{D3FB13BE-1353-490C-89EE-471971BE9E94}" type="sibTrans" cxnId="{71E7F44A-D9DF-49CB-9876-EA41EFC5C959}">
      <dgm:prSet/>
      <dgm:spPr/>
      <dgm:t>
        <a:bodyPr/>
        <a:lstStyle/>
        <a:p>
          <a:endParaRPr lang="en-US"/>
        </a:p>
      </dgm:t>
    </dgm:pt>
    <dgm:pt modelId="{A864E1ED-5836-4522-ABB4-AF2E6DF410CA}" type="pres">
      <dgm:prSet presAssocID="{F2E1573C-B70A-4E97-BD40-51A279E965FD}" presName="diagram" presStyleCnt="0">
        <dgm:presLayoutVars>
          <dgm:dir/>
          <dgm:resizeHandles val="exact"/>
        </dgm:presLayoutVars>
      </dgm:prSet>
      <dgm:spPr/>
    </dgm:pt>
    <dgm:pt modelId="{A55E48BB-5643-4DFA-9A68-DB11B806F620}" type="pres">
      <dgm:prSet presAssocID="{7FEBC2DF-9ED9-4E54-AD45-E5AC657BF880}" presName="node" presStyleLbl="node1" presStyleIdx="0" presStyleCnt="10">
        <dgm:presLayoutVars>
          <dgm:bulletEnabled val="1"/>
        </dgm:presLayoutVars>
      </dgm:prSet>
      <dgm:spPr/>
    </dgm:pt>
    <dgm:pt modelId="{D2C03EAE-BD5F-4B54-B692-DA6F9D082BB6}" type="pres">
      <dgm:prSet presAssocID="{F7808404-486D-4CD9-AA34-1CDC23DE1340}" presName="sibTrans" presStyleCnt="0"/>
      <dgm:spPr/>
    </dgm:pt>
    <dgm:pt modelId="{3647E0A6-E4FE-44F0-A132-6A5D92C62334}" type="pres">
      <dgm:prSet presAssocID="{D7E1A909-4232-4435-9443-FBCD781E84A1}" presName="node" presStyleLbl="node1" presStyleIdx="1" presStyleCnt="10">
        <dgm:presLayoutVars>
          <dgm:bulletEnabled val="1"/>
        </dgm:presLayoutVars>
      </dgm:prSet>
      <dgm:spPr/>
    </dgm:pt>
    <dgm:pt modelId="{23E81528-47CD-4AA0-8394-5C7BFD5C32BD}" type="pres">
      <dgm:prSet presAssocID="{11101300-B746-4903-97C5-E2595FCAB9FA}" presName="sibTrans" presStyleCnt="0"/>
      <dgm:spPr/>
    </dgm:pt>
    <dgm:pt modelId="{1C7F6AB9-8904-424F-B5A8-772A3CBA5027}" type="pres">
      <dgm:prSet presAssocID="{D153DD48-425A-4630-B387-3453D278BBBD}" presName="node" presStyleLbl="node1" presStyleIdx="2" presStyleCnt="10">
        <dgm:presLayoutVars>
          <dgm:bulletEnabled val="1"/>
        </dgm:presLayoutVars>
      </dgm:prSet>
      <dgm:spPr/>
    </dgm:pt>
    <dgm:pt modelId="{696152A5-12C7-4DC1-9DC1-3D1CA0EA2E57}" type="pres">
      <dgm:prSet presAssocID="{2BEE8435-D208-4C2B-93BF-1A6EE9E977A9}" presName="sibTrans" presStyleCnt="0"/>
      <dgm:spPr/>
    </dgm:pt>
    <dgm:pt modelId="{5B8E2BA6-35C2-4F82-BB42-B1A6ABB7A375}" type="pres">
      <dgm:prSet presAssocID="{8363CD27-C84B-4601-AD3A-B2375E5EA18A}" presName="node" presStyleLbl="node1" presStyleIdx="3" presStyleCnt="10">
        <dgm:presLayoutVars>
          <dgm:bulletEnabled val="1"/>
        </dgm:presLayoutVars>
      </dgm:prSet>
      <dgm:spPr/>
    </dgm:pt>
    <dgm:pt modelId="{EAC0CA64-E054-4FA4-9213-473660629F3B}" type="pres">
      <dgm:prSet presAssocID="{9BDC966A-5DE1-45A2-B0B4-FEC00415617A}" presName="sibTrans" presStyleCnt="0"/>
      <dgm:spPr/>
    </dgm:pt>
    <dgm:pt modelId="{B181590A-F766-410F-9F94-F6C39301D2C2}" type="pres">
      <dgm:prSet presAssocID="{35715421-D997-4468-9656-4E8BF9AB50AD}" presName="node" presStyleLbl="node1" presStyleIdx="4" presStyleCnt="10">
        <dgm:presLayoutVars>
          <dgm:bulletEnabled val="1"/>
        </dgm:presLayoutVars>
      </dgm:prSet>
      <dgm:spPr/>
    </dgm:pt>
    <dgm:pt modelId="{AE628E6E-AD70-46FF-B85E-59F565FB1F96}" type="pres">
      <dgm:prSet presAssocID="{02DFF486-283C-4C50-8C0A-71C43C96EA53}" presName="sibTrans" presStyleCnt="0"/>
      <dgm:spPr/>
    </dgm:pt>
    <dgm:pt modelId="{7AF2B36D-F4FB-44BB-A6F8-8C4AF0D3F8B0}" type="pres">
      <dgm:prSet presAssocID="{62F90E41-2958-4F61-BE00-AB3EAF767226}" presName="node" presStyleLbl="node1" presStyleIdx="5" presStyleCnt="10">
        <dgm:presLayoutVars>
          <dgm:bulletEnabled val="1"/>
        </dgm:presLayoutVars>
      </dgm:prSet>
      <dgm:spPr/>
    </dgm:pt>
    <dgm:pt modelId="{C5CDBC1E-0E86-4EED-B31F-D156BEA7D929}" type="pres">
      <dgm:prSet presAssocID="{EA5E9443-53BE-47ED-B74F-B667B633EE96}" presName="sibTrans" presStyleCnt="0"/>
      <dgm:spPr/>
    </dgm:pt>
    <dgm:pt modelId="{A9DA474C-7872-412E-9847-2B40D1A4DE48}" type="pres">
      <dgm:prSet presAssocID="{F04C5BE2-B646-4600-B6C3-8A31B997A627}" presName="node" presStyleLbl="node1" presStyleIdx="6" presStyleCnt="10">
        <dgm:presLayoutVars>
          <dgm:bulletEnabled val="1"/>
        </dgm:presLayoutVars>
      </dgm:prSet>
      <dgm:spPr/>
    </dgm:pt>
    <dgm:pt modelId="{B0FC4D20-DBFD-47C1-A900-943A41B4BB0C}" type="pres">
      <dgm:prSet presAssocID="{3FA0D79C-C485-431B-945E-5A82A0D2FCB4}" presName="sibTrans" presStyleCnt="0"/>
      <dgm:spPr/>
    </dgm:pt>
    <dgm:pt modelId="{B93C0916-2DD1-4001-A76C-B7CBFA26895A}" type="pres">
      <dgm:prSet presAssocID="{0F8BB70A-57C9-4617-9231-FF780E11B7CF}" presName="node" presStyleLbl="node1" presStyleIdx="7" presStyleCnt="10">
        <dgm:presLayoutVars>
          <dgm:bulletEnabled val="1"/>
        </dgm:presLayoutVars>
      </dgm:prSet>
      <dgm:spPr/>
    </dgm:pt>
    <dgm:pt modelId="{1CF3D45A-FA7C-4DEC-8320-859AC6D470E6}" type="pres">
      <dgm:prSet presAssocID="{640D6FA8-D4DD-4953-9C58-8BDBBBA2D20B}" presName="sibTrans" presStyleCnt="0"/>
      <dgm:spPr/>
    </dgm:pt>
    <dgm:pt modelId="{3D6046B4-26BB-4680-B140-654934B19283}" type="pres">
      <dgm:prSet presAssocID="{84C166C2-7CA9-4ACE-A9E8-9EA52E889A69}" presName="node" presStyleLbl="node1" presStyleIdx="8" presStyleCnt="10">
        <dgm:presLayoutVars>
          <dgm:bulletEnabled val="1"/>
        </dgm:presLayoutVars>
      </dgm:prSet>
      <dgm:spPr/>
    </dgm:pt>
    <dgm:pt modelId="{8A5E675A-075A-45FE-B922-9312D5D14369}" type="pres">
      <dgm:prSet presAssocID="{8F82E5BF-830E-47DB-8F41-A2CB1271DF57}" presName="sibTrans" presStyleCnt="0"/>
      <dgm:spPr/>
    </dgm:pt>
    <dgm:pt modelId="{0C61F6BD-1A7F-45A5-A7B8-F16E7A450AA5}" type="pres">
      <dgm:prSet presAssocID="{F2833ADE-3372-4EC8-9731-D118B95A18A8}" presName="node" presStyleLbl="node1" presStyleIdx="9" presStyleCnt="10">
        <dgm:presLayoutVars>
          <dgm:bulletEnabled val="1"/>
        </dgm:presLayoutVars>
      </dgm:prSet>
      <dgm:spPr/>
    </dgm:pt>
  </dgm:ptLst>
  <dgm:cxnLst>
    <dgm:cxn modelId="{F0695A0B-ED2F-4707-A4B0-AD9B6A74528A}" type="presOf" srcId="{84C166C2-7CA9-4ACE-A9E8-9EA52E889A69}" destId="{3D6046B4-26BB-4680-B140-654934B19283}" srcOrd="0" destOrd="0" presId="urn:microsoft.com/office/officeart/2005/8/layout/default"/>
    <dgm:cxn modelId="{0EB4900E-15BB-42DC-BB70-98D282C70AD3}" srcId="{F2E1573C-B70A-4E97-BD40-51A279E965FD}" destId="{F04C5BE2-B646-4600-B6C3-8A31B997A627}" srcOrd="6" destOrd="0" parTransId="{8B70792E-381E-4DF8-8848-1A5C829D5B0A}" sibTransId="{3FA0D79C-C485-431B-945E-5A82A0D2FCB4}"/>
    <dgm:cxn modelId="{781A0E1B-17EF-402E-A107-33DA2560D0BC}" type="presOf" srcId="{F04C5BE2-B646-4600-B6C3-8A31B997A627}" destId="{A9DA474C-7872-412E-9847-2B40D1A4DE48}" srcOrd="0" destOrd="0" presId="urn:microsoft.com/office/officeart/2005/8/layout/default"/>
    <dgm:cxn modelId="{3EA92621-5EC0-40FA-8EAC-1BEE65EA2363}" type="presOf" srcId="{D153DD48-425A-4630-B387-3453D278BBBD}" destId="{1C7F6AB9-8904-424F-B5A8-772A3CBA5027}" srcOrd="0" destOrd="0" presId="urn:microsoft.com/office/officeart/2005/8/layout/default"/>
    <dgm:cxn modelId="{CE7C7425-5EFE-4D13-AEC3-87DDA5F93D75}" srcId="{F2E1573C-B70A-4E97-BD40-51A279E965FD}" destId="{62F90E41-2958-4F61-BE00-AB3EAF767226}" srcOrd="5" destOrd="0" parTransId="{73A968BC-6D87-41A0-A9BD-E68889AEB085}" sibTransId="{EA5E9443-53BE-47ED-B74F-B667B633EE96}"/>
    <dgm:cxn modelId="{AA97C826-C311-412C-91F2-7B72BA8A0F7A}" type="presOf" srcId="{0F8BB70A-57C9-4617-9231-FF780E11B7CF}" destId="{B93C0916-2DD1-4001-A76C-B7CBFA26895A}" srcOrd="0" destOrd="0" presId="urn:microsoft.com/office/officeart/2005/8/layout/default"/>
    <dgm:cxn modelId="{CAA46630-3DF3-42D4-836E-4BAAB603E361}" type="presOf" srcId="{D7E1A909-4232-4435-9443-FBCD781E84A1}" destId="{3647E0A6-E4FE-44F0-A132-6A5D92C62334}" srcOrd="0" destOrd="0" presId="urn:microsoft.com/office/officeart/2005/8/layout/default"/>
    <dgm:cxn modelId="{C8F01E34-E3CF-4370-8061-8CA33E1F72DE}" type="presOf" srcId="{F2833ADE-3372-4EC8-9731-D118B95A18A8}" destId="{0C61F6BD-1A7F-45A5-A7B8-F16E7A450AA5}" srcOrd="0" destOrd="0" presId="urn:microsoft.com/office/officeart/2005/8/layout/default"/>
    <dgm:cxn modelId="{DA6F9C3B-3162-401B-B7FC-7C953FD1EC81}" srcId="{F2E1573C-B70A-4E97-BD40-51A279E965FD}" destId="{8363CD27-C84B-4601-AD3A-B2375E5EA18A}" srcOrd="3" destOrd="0" parTransId="{AD7ED1B2-D3F7-4CA2-B92C-B3DF904AA4A4}" sibTransId="{9BDC966A-5DE1-45A2-B0B4-FEC00415617A}"/>
    <dgm:cxn modelId="{4BC0113D-AC3D-4217-BC8B-176AE7360C42}" srcId="{F2E1573C-B70A-4E97-BD40-51A279E965FD}" destId="{84C166C2-7CA9-4ACE-A9E8-9EA52E889A69}" srcOrd="8" destOrd="0" parTransId="{FDEA4A09-3F6E-4DFF-AD3E-672AB2855B06}" sibTransId="{8F82E5BF-830E-47DB-8F41-A2CB1271DF57}"/>
    <dgm:cxn modelId="{212AF361-3ACD-43DA-88D9-1AC900AE15F0}" type="presOf" srcId="{35715421-D997-4468-9656-4E8BF9AB50AD}" destId="{B181590A-F766-410F-9F94-F6C39301D2C2}" srcOrd="0" destOrd="0" presId="urn:microsoft.com/office/officeart/2005/8/layout/default"/>
    <dgm:cxn modelId="{71E7F44A-D9DF-49CB-9876-EA41EFC5C959}" srcId="{F2E1573C-B70A-4E97-BD40-51A279E965FD}" destId="{F2833ADE-3372-4EC8-9731-D118B95A18A8}" srcOrd="9" destOrd="0" parTransId="{E4A9AEF7-9800-467C-B470-150FC66399C9}" sibTransId="{D3FB13BE-1353-490C-89EE-471971BE9E94}"/>
    <dgm:cxn modelId="{CD98D26D-D695-4EA2-A27E-C3175BFCDA0B}" srcId="{F2E1573C-B70A-4E97-BD40-51A279E965FD}" destId="{35715421-D997-4468-9656-4E8BF9AB50AD}" srcOrd="4" destOrd="0" parTransId="{4C14543E-AF9A-4761-A0D7-0637C939C02D}" sibTransId="{02DFF486-283C-4C50-8C0A-71C43C96EA53}"/>
    <dgm:cxn modelId="{F3EF5876-22E1-4113-BC66-3B49CF6D338C}" type="presOf" srcId="{7FEBC2DF-9ED9-4E54-AD45-E5AC657BF880}" destId="{A55E48BB-5643-4DFA-9A68-DB11B806F620}" srcOrd="0" destOrd="0" presId="urn:microsoft.com/office/officeart/2005/8/layout/default"/>
    <dgm:cxn modelId="{F11F8E59-4B34-4D07-9AE1-D532F12E4B31}" type="presOf" srcId="{8363CD27-C84B-4601-AD3A-B2375E5EA18A}" destId="{5B8E2BA6-35C2-4F82-BB42-B1A6ABB7A375}" srcOrd="0" destOrd="0" presId="urn:microsoft.com/office/officeart/2005/8/layout/default"/>
    <dgm:cxn modelId="{35E9F59B-6BA9-4E9A-96D0-383DCB499CBE}" srcId="{F2E1573C-B70A-4E97-BD40-51A279E965FD}" destId="{D7E1A909-4232-4435-9443-FBCD781E84A1}" srcOrd="1" destOrd="0" parTransId="{112F89C2-1EE6-4DD5-908C-A56B112E2569}" sibTransId="{11101300-B746-4903-97C5-E2595FCAB9FA}"/>
    <dgm:cxn modelId="{907F52AB-0B98-446F-A31C-03D4AF5BACDB}" srcId="{F2E1573C-B70A-4E97-BD40-51A279E965FD}" destId="{7FEBC2DF-9ED9-4E54-AD45-E5AC657BF880}" srcOrd="0" destOrd="0" parTransId="{6D948CAB-2817-4E88-9636-FF5889AC1483}" sibTransId="{F7808404-486D-4CD9-AA34-1CDC23DE1340}"/>
    <dgm:cxn modelId="{0CB90FBB-CB11-4DE7-A67E-253EABBB0D41}" srcId="{F2E1573C-B70A-4E97-BD40-51A279E965FD}" destId="{D153DD48-425A-4630-B387-3453D278BBBD}" srcOrd="2" destOrd="0" parTransId="{5DCBA6A9-1824-44FA-A9C9-D4DA7F91A2B1}" sibTransId="{2BEE8435-D208-4C2B-93BF-1A6EE9E977A9}"/>
    <dgm:cxn modelId="{00079ABF-7BFF-43EB-8BCB-E9C93BBE2E96}" srcId="{F2E1573C-B70A-4E97-BD40-51A279E965FD}" destId="{0F8BB70A-57C9-4617-9231-FF780E11B7CF}" srcOrd="7" destOrd="0" parTransId="{22D8BD02-34A8-4C52-B2B2-84A797C7F892}" sibTransId="{640D6FA8-D4DD-4953-9C58-8BDBBBA2D20B}"/>
    <dgm:cxn modelId="{19824AC3-C450-494D-A3EF-85C38DC7628F}" type="presOf" srcId="{62F90E41-2958-4F61-BE00-AB3EAF767226}" destId="{7AF2B36D-F4FB-44BB-A6F8-8C4AF0D3F8B0}" srcOrd="0" destOrd="0" presId="urn:microsoft.com/office/officeart/2005/8/layout/default"/>
    <dgm:cxn modelId="{05A035F5-170D-42F5-AE01-7D2D2051CF9A}" type="presOf" srcId="{F2E1573C-B70A-4E97-BD40-51A279E965FD}" destId="{A864E1ED-5836-4522-ABB4-AF2E6DF410CA}" srcOrd="0" destOrd="0" presId="urn:microsoft.com/office/officeart/2005/8/layout/default"/>
    <dgm:cxn modelId="{1B570F96-F317-4DBB-8778-91798AEA0995}" type="presParOf" srcId="{A864E1ED-5836-4522-ABB4-AF2E6DF410CA}" destId="{A55E48BB-5643-4DFA-9A68-DB11B806F620}" srcOrd="0" destOrd="0" presId="urn:microsoft.com/office/officeart/2005/8/layout/default"/>
    <dgm:cxn modelId="{2F655AE8-B79B-4FDA-AB49-FE2D2A5E440E}" type="presParOf" srcId="{A864E1ED-5836-4522-ABB4-AF2E6DF410CA}" destId="{D2C03EAE-BD5F-4B54-B692-DA6F9D082BB6}" srcOrd="1" destOrd="0" presId="urn:microsoft.com/office/officeart/2005/8/layout/default"/>
    <dgm:cxn modelId="{FCB681D8-5AF1-4DCD-8C5B-4B99696A3514}" type="presParOf" srcId="{A864E1ED-5836-4522-ABB4-AF2E6DF410CA}" destId="{3647E0A6-E4FE-44F0-A132-6A5D92C62334}" srcOrd="2" destOrd="0" presId="urn:microsoft.com/office/officeart/2005/8/layout/default"/>
    <dgm:cxn modelId="{C2AB6352-ED09-49A7-8F66-4ADD0D8B8920}" type="presParOf" srcId="{A864E1ED-5836-4522-ABB4-AF2E6DF410CA}" destId="{23E81528-47CD-4AA0-8394-5C7BFD5C32BD}" srcOrd="3" destOrd="0" presId="urn:microsoft.com/office/officeart/2005/8/layout/default"/>
    <dgm:cxn modelId="{3D8AFFF3-1A1F-4948-8357-22B5139C1A09}" type="presParOf" srcId="{A864E1ED-5836-4522-ABB4-AF2E6DF410CA}" destId="{1C7F6AB9-8904-424F-B5A8-772A3CBA5027}" srcOrd="4" destOrd="0" presId="urn:microsoft.com/office/officeart/2005/8/layout/default"/>
    <dgm:cxn modelId="{81DE876E-4554-40E1-9DB8-6BD42DEABC77}" type="presParOf" srcId="{A864E1ED-5836-4522-ABB4-AF2E6DF410CA}" destId="{696152A5-12C7-4DC1-9DC1-3D1CA0EA2E57}" srcOrd="5" destOrd="0" presId="urn:microsoft.com/office/officeart/2005/8/layout/default"/>
    <dgm:cxn modelId="{68D0ADC2-DD0E-4538-AB1C-D67B72581EA8}" type="presParOf" srcId="{A864E1ED-5836-4522-ABB4-AF2E6DF410CA}" destId="{5B8E2BA6-35C2-4F82-BB42-B1A6ABB7A375}" srcOrd="6" destOrd="0" presId="urn:microsoft.com/office/officeart/2005/8/layout/default"/>
    <dgm:cxn modelId="{03958FB4-3632-4F6E-9523-BFC725A23CBE}" type="presParOf" srcId="{A864E1ED-5836-4522-ABB4-AF2E6DF410CA}" destId="{EAC0CA64-E054-4FA4-9213-473660629F3B}" srcOrd="7" destOrd="0" presId="urn:microsoft.com/office/officeart/2005/8/layout/default"/>
    <dgm:cxn modelId="{37A9EA56-BFFB-4A3C-9F53-EC4733EF18C4}" type="presParOf" srcId="{A864E1ED-5836-4522-ABB4-AF2E6DF410CA}" destId="{B181590A-F766-410F-9F94-F6C39301D2C2}" srcOrd="8" destOrd="0" presId="urn:microsoft.com/office/officeart/2005/8/layout/default"/>
    <dgm:cxn modelId="{9A08D470-B7B0-4C1C-BD22-603B7836EB27}" type="presParOf" srcId="{A864E1ED-5836-4522-ABB4-AF2E6DF410CA}" destId="{AE628E6E-AD70-46FF-B85E-59F565FB1F96}" srcOrd="9" destOrd="0" presId="urn:microsoft.com/office/officeart/2005/8/layout/default"/>
    <dgm:cxn modelId="{41E65DEE-B87B-4C28-B3DF-AF6379D6B893}" type="presParOf" srcId="{A864E1ED-5836-4522-ABB4-AF2E6DF410CA}" destId="{7AF2B36D-F4FB-44BB-A6F8-8C4AF0D3F8B0}" srcOrd="10" destOrd="0" presId="urn:microsoft.com/office/officeart/2005/8/layout/default"/>
    <dgm:cxn modelId="{28A26192-4A93-47AF-AFDE-3CA01C413060}" type="presParOf" srcId="{A864E1ED-5836-4522-ABB4-AF2E6DF410CA}" destId="{C5CDBC1E-0E86-4EED-B31F-D156BEA7D929}" srcOrd="11" destOrd="0" presId="urn:microsoft.com/office/officeart/2005/8/layout/default"/>
    <dgm:cxn modelId="{665DAF80-3DD1-4589-8BE1-ABEC198906B9}" type="presParOf" srcId="{A864E1ED-5836-4522-ABB4-AF2E6DF410CA}" destId="{A9DA474C-7872-412E-9847-2B40D1A4DE48}" srcOrd="12" destOrd="0" presId="urn:microsoft.com/office/officeart/2005/8/layout/default"/>
    <dgm:cxn modelId="{1AD331DB-EAA9-4868-A75B-294FE3D02230}" type="presParOf" srcId="{A864E1ED-5836-4522-ABB4-AF2E6DF410CA}" destId="{B0FC4D20-DBFD-47C1-A900-943A41B4BB0C}" srcOrd="13" destOrd="0" presId="urn:microsoft.com/office/officeart/2005/8/layout/default"/>
    <dgm:cxn modelId="{080620DB-7D46-454E-8F85-8A30A1A4717A}" type="presParOf" srcId="{A864E1ED-5836-4522-ABB4-AF2E6DF410CA}" destId="{B93C0916-2DD1-4001-A76C-B7CBFA26895A}" srcOrd="14" destOrd="0" presId="urn:microsoft.com/office/officeart/2005/8/layout/default"/>
    <dgm:cxn modelId="{44A15779-58A0-493B-84C5-E93F937C13DF}" type="presParOf" srcId="{A864E1ED-5836-4522-ABB4-AF2E6DF410CA}" destId="{1CF3D45A-FA7C-4DEC-8320-859AC6D470E6}" srcOrd="15" destOrd="0" presId="urn:microsoft.com/office/officeart/2005/8/layout/default"/>
    <dgm:cxn modelId="{C871905C-ADD9-49BB-84F8-61A95D56D892}" type="presParOf" srcId="{A864E1ED-5836-4522-ABB4-AF2E6DF410CA}" destId="{3D6046B4-26BB-4680-B140-654934B19283}" srcOrd="16" destOrd="0" presId="urn:microsoft.com/office/officeart/2005/8/layout/default"/>
    <dgm:cxn modelId="{106D4B49-42CB-4C74-88C1-2B378A515157}" type="presParOf" srcId="{A864E1ED-5836-4522-ABB4-AF2E6DF410CA}" destId="{8A5E675A-075A-45FE-B922-9312D5D14369}" srcOrd="17" destOrd="0" presId="urn:microsoft.com/office/officeart/2005/8/layout/default"/>
    <dgm:cxn modelId="{C584BA48-3F7F-4459-A8B8-3954135A4E52}" type="presParOf" srcId="{A864E1ED-5836-4522-ABB4-AF2E6DF410CA}" destId="{0C61F6BD-1A7F-45A5-A7B8-F16E7A450AA5}"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C8D2D-1CD0-4542-920A-F2F394119D19}">
      <dsp:nvSpPr>
        <dsp:cNvPr id="0" name=""/>
        <dsp:cNvSpPr/>
      </dsp:nvSpPr>
      <dsp:spPr>
        <a:xfrm>
          <a:off x="582645" y="1178"/>
          <a:ext cx="2174490" cy="1304694"/>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Adequate flow of credit from financial institutions/banks</a:t>
          </a:r>
          <a:endParaRPr lang="en-US" sz="1500" kern="1200" dirty="0"/>
        </a:p>
      </dsp:txBody>
      <dsp:txXfrm>
        <a:off x="582645" y="1178"/>
        <a:ext cx="2174490" cy="1304694"/>
      </dsp:txXfrm>
    </dsp:sp>
    <dsp:sp modelId="{64194963-9E3C-4ED8-B419-E42596F582D1}">
      <dsp:nvSpPr>
        <dsp:cNvPr id="0" name=""/>
        <dsp:cNvSpPr/>
      </dsp:nvSpPr>
      <dsp:spPr>
        <a:xfrm>
          <a:off x="2974584"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Support for technology upgradation and modernization</a:t>
          </a:r>
          <a:endParaRPr lang="en-US" sz="1500" kern="1200"/>
        </a:p>
      </dsp:txBody>
      <dsp:txXfrm>
        <a:off x="2974584" y="1178"/>
        <a:ext cx="2174490" cy="1304694"/>
      </dsp:txXfrm>
    </dsp:sp>
    <dsp:sp modelId="{B2162186-8C8E-44EC-ADA2-34E5E3DFE7A6}">
      <dsp:nvSpPr>
        <dsp:cNvPr id="0" name=""/>
        <dsp:cNvSpPr/>
      </dsp:nvSpPr>
      <dsp:spPr>
        <a:xfrm>
          <a:off x="5366524" y="1178"/>
          <a:ext cx="2174490" cy="1304694"/>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Integrated infrastructural facilities</a:t>
          </a:r>
          <a:endParaRPr lang="en-US" sz="1500" kern="1200" dirty="0"/>
        </a:p>
      </dsp:txBody>
      <dsp:txXfrm>
        <a:off x="5366524" y="1178"/>
        <a:ext cx="2174490" cy="1304694"/>
      </dsp:txXfrm>
    </dsp:sp>
    <dsp:sp modelId="{A5E290AE-9143-4D95-95D7-F40CD2580C52}">
      <dsp:nvSpPr>
        <dsp:cNvPr id="0" name=""/>
        <dsp:cNvSpPr/>
      </dsp:nvSpPr>
      <dsp:spPr>
        <a:xfrm>
          <a:off x="7758464"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Modern testing facilities and quality certification</a:t>
          </a:r>
          <a:endParaRPr lang="en-US" sz="1500" kern="1200"/>
        </a:p>
      </dsp:txBody>
      <dsp:txXfrm>
        <a:off x="7758464" y="1178"/>
        <a:ext cx="2174490" cy="1304694"/>
      </dsp:txXfrm>
    </dsp:sp>
    <dsp:sp modelId="{8B5B62F3-0D72-439E-B72A-A83A31A68B6D}">
      <dsp:nvSpPr>
        <dsp:cNvPr id="0" name=""/>
        <dsp:cNvSpPr/>
      </dsp:nvSpPr>
      <dsp:spPr>
        <a:xfrm>
          <a:off x="582645" y="1523321"/>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Access to modern management practices</a:t>
          </a:r>
          <a:endParaRPr lang="en-US" sz="1500" kern="1200"/>
        </a:p>
      </dsp:txBody>
      <dsp:txXfrm>
        <a:off x="582645" y="1523321"/>
        <a:ext cx="2174490" cy="1304694"/>
      </dsp:txXfrm>
    </dsp:sp>
    <dsp:sp modelId="{EE47A942-32F8-4308-BE9F-EEC3CDC99D49}">
      <dsp:nvSpPr>
        <dsp:cNvPr id="0" name=""/>
        <dsp:cNvSpPr/>
      </dsp:nvSpPr>
      <dsp:spPr>
        <a:xfrm>
          <a:off x="2974584" y="1523321"/>
          <a:ext cx="2174490" cy="1304694"/>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Entrepreneurship development and skill upgradation through appropriate training facilities</a:t>
          </a:r>
          <a:endParaRPr lang="en-US" sz="1500" kern="1200"/>
        </a:p>
      </dsp:txBody>
      <dsp:txXfrm>
        <a:off x="2974584" y="1523321"/>
        <a:ext cx="2174490" cy="1304694"/>
      </dsp:txXfrm>
    </dsp:sp>
    <dsp:sp modelId="{3257EE5F-692F-4DC5-9D53-46B2C273ACCD}">
      <dsp:nvSpPr>
        <dsp:cNvPr id="0" name=""/>
        <dsp:cNvSpPr/>
      </dsp:nvSpPr>
      <dsp:spPr>
        <a:xfrm>
          <a:off x="5366524" y="1523321"/>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Support for product development, design intervention and packaging</a:t>
          </a:r>
          <a:endParaRPr lang="en-US" sz="1500" kern="1200"/>
        </a:p>
      </dsp:txBody>
      <dsp:txXfrm>
        <a:off x="5366524" y="1523321"/>
        <a:ext cx="2174490" cy="1304694"/>
      </dsp:txXfrm>
    </dsp:sp>
    <dsp:sp modelId="{394A86F6-7A57-4FA1-9CDB-0F88DE8CE35B}">
      <dsp:nvSpPr>
        <dsp:cNvPr id="0" name=""/>
        <dsp:cNvSpPr/>
      </dsp:nvSpPr>
      <dsp:spPr>
        <a:xfrm>
          <a:off x="7758464" y="1523321"/>
          <a:ext cx="2174490" cy="1304694"/>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dirty="0"/>
            <a:t>Welfare of artisans and workers</a:t>
          </a:r>
          <a:endParaRPr lang="en-US" sz="1500" kern="1200" dirty="0"/>
        </a:p>
      </dsp:txBody>
      <dsp:txXfrm>
        <a:off x="7758464" y="1523321"/>
        <a:ext cx="2174490" cy="1304694"/>
      </dsp:txXfrm>
    </dsp:sp>
    <dsp:sp modelId="{36E3BE94-A337-4662-95DC-83E4C044D82E}">
      <dsp:nvSpPr>
        <dsp:cNvPr id="0" name=""/>
        <dsp:cNvSpPr/>
      </dsp:nvSpPr>
      <dsp:spPr>
        <a:xfrm>
          <a:off x="2974584" y="3045465"/>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Assistance for better access to domestic and export markets</a:t>
          </a:r>
          <a:endParaRPr lang="en-US" sz="1500" kern="1200"/>
        </a:p>
      </dsp:txBody>
      <dsp:txXfrm>
        <a:off x="2974584" y="3045465"/>
        <a:ext cx="2174490" cy="1304694"/>
      </dsp:txXfrm>
    </dsp:sp>
    <dsp:sp modelId="{4269FCBF-5166-4E90-994D-DF45F5C41CDF}">
      <dsp:nvSpPr>
        <dsp:cNvPr id="0" name=""/>
        <dsp:cNvSpPr/>
      </dsp:nvSpPr>
      <dsp:spPr>
        <a:xfrm>
          <a:off x="5366524" y="3045465"/>
          <a:ext cx="2174490" cy="1304694"/>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kern="1200"/>
            <a:t>Cluster-wise measures to promote capacity-building and empowerment of the units and their collectives</a:t>
          </a:r>
          <a:endParaRPr lang="en-US" sz="1500" kern="1200"/>
        </a:p>
      </dsp:txBody>
      <dsp:txXfrm>
        <a:off x="5366524" y="3045465"/>
        <a:ext cx="2174490" cy="13046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45DDD-FE2F-4EB6-8BCB-DAAA4F9B079F}">
      <dsp:nvSpPr>
        <dsp:cNvPr id="0" name=""/>
        <dsp:cNvSpPr/>
      </dsp:nvSpPr>
      <dsp:spPr>
        <a:xfrm>
          <a:off x="0" y="324859"/>
          <a:ext cx="6666833" cy="428400"/>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C5F8269-03CC-41BF-A9FD-7B001B0BCEBF}">
      <dsp:nvSpPr>
        <dsp:cNvPr id="0" name=""/>
        <dsp:cNvSpPr/>
      </dsp:nvSpPr>
      <dsp:spPr>
        <a:xfrm>
          <a:off x="333341" y="73939"/>
          <a:ext cx="4666783" cy="5018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6393" tIns="0" rIns="176393" bIns="0" numCol="1" spcCol="1270" anchor="ctr" anchorCtr="0">
          <a:noAutofit/>
        </a:bodyPr>
        <a:lstStyle/>
        <a:p>
          <a:pPr marL="0" lvl="0" indent="0" algn="l" defTabSz="755650">
            <a:lnSpc>
              <a:spcPct val="90000"/>
            </a:lnSpc>
            <a:spcBef>
              <a:spcPct val="0"/>
            </a:spcBef>
            <a:spcAft>
              <a:spcPct val="35000"/>
            </a:spcAft>
            <a:buNone/>
          </a:pPr>
          <a:r>
            <a:rPr lang="en-IN" sz="1700" b="1" kern="1200"/>
            <a:t>Trade Receivables Discounting System (TReDS):</a:t>
          </a:r>
          <a:endParaRPr lang="en-US" sz="1700" kern="1200"/>
        </a:p>
      </dsp:txBody>
      <dsp:txXfrm>
        <a:off x="357839" y="98437"/>
        <a:ext cx="4617787" cy="452844"/>
      </dsp:txXfrm>
    </dsp:sp>
    <dsp:sp modelId="{04C094CF-5299-4B44-B6F6-9ECA6C27562B}">
      <dsp:nvSpPr>
        <dsp:cNvPr id="0" name=""/>
        <dsp:cNvSpPr/>
      </dsp:nvSpPr>
      <dsp:spPr>
        <a:xfrm>
          <a:off x="0" y="1095979"/>
          <a:ext cx="6666833" cy="4284000"/>
        </a:xfrm>
        <a:prstGeom prst="rect">
          <a:avLst/>
        </a:prstGeom>
        <a:solidFill>
          <a:schemeClr val="lt1">
            <a:alpha val="90000"/>
            <a:hueOff val="0"/>
            <a:satOff val="0"/>
            <a:lumOff val="0"/>
            <a:alphaOff val="0"/>
          </a:schemeClr>
        </a:soli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17420" tIns="354076" rIns="517420" bIns="142240" numCol="1" spcCol="1270" anchor="t" anchorCtr="0">
          <a:noAutofit/>
        </a:bodyPr>
        <a:lstStyle/>
        <a:p>
          <a:pPr marL="0" lvl="1" indent="0" algn="l" defTabSz="889000">
            <a:lnSpc>
              <a:spcPct val="90000"/>
            </a:lnSpc>
            <a:spcBef>
              <a:spcPct val="0"/>
            </a:spcBef>
            <a:spcAft>
              <a:spcPct val="15000"/>
            </a:spcAft>
            <a:buFont typeface="Arial" panose="020B0604020202020204" pitchFamily="34" charset="0"/>
            <a:buChar char="•"/>
          </a:pPr>
          <a:r>
            <a:rPr lang="en-IN" sz="2000" kern="1200" dirty="0">
              <a:latin typeface="+mj-lt"/>
            </a:rPr>
            <a:t>facilitating the financing / discounting of trade receivables of Micro,  Small and Medium Enterprises (MSMEs) through multiple financiers.</a:t>
          </a:r>
          <a:endParaRPr lang="en-US" sz="2000" kern="1200" dirty="0">
            <a:latin typeface="+mj-lt"/>
          </a:endParaRPr>
        </a:p>
        <a:p>
          <a:pPr marL="0" lvl="2" indent="0" algn="l" defTabSz="889000">
            <a:lnSpc>
              <a:spcPct val="90000"/>
            </a:lnSpc>
            <a:spcBef>
              <a:spcPct val="0"/>
            </a:spcBef>
            <a:spcAft>
              <a:spcPct val="15000"/>
            </a:spcAft>
            <a:buFont typeface="Arial" panose="020B0604020202020204" pitchFamily="34" charset="0"/>
            <a:buChar char="•"/>
          </a:pPr>
          <a:r>
            <a:rPr lang="en-IN" sz="2000" kern="1200" dirty="0">
              <a:latin typeface="+mj-lt"/>
            </a:rPr>
            <a:t>These receivables can be due from corporates and other buyers,  including Government Departments and Public Sector Undertakings  (PSUs).</a:t>
          </a:r>
          <a:endParaRPr lang="en-US" sz="2000" kern="1200" dirty="0">
            <a:latin typeface="+mj-lt"/>
          </a:endParaRPr>
        </a:p>
        <a:p>
          <a:pPr marL="0" lvl="1" indent="0" algn="l" defTabSz="889000">
            <a:lnSpc>
              <a:spcPct val="90000"/>
            </a:lnSpc>
            <a:spcBef>
              <a:spcPct val="0"/>
            </a:spcBef>
            <a:spcAft>
              <a:spcPct val="15000"/>
            </a:spcAft>
            <a:buFont typeface="Arial" panose="020B0604020202020204" pitchFamily="34" charset="0"/>
            <a:buChar char="•"/>
          </a:pPr>
          <a:r>
            <a:rPr lang="en-IN" sz="2000" kern="1200" dirty="0">
              <a:latin typeface="+mj-lt"/>
            </a:rPr>
            <a:t>It enables market making and discovery of competitive rates for  invoice/exchange bills of MSME sellers through an auction mechanism  to ensure the prompt realisation of trade receivables at competitive  market rates.</a:t>
          </a:r>
          <a:endParaRPr lang="en-US" sz="2000" kern="1200" dirty="0">
            <a:latin typeface="+mj-lt"/>
          </a:endParaRPr>
        </a:p>
        <a:p>
          <a:pPr marL="0" lvl="2" indent="0" algn="l" defTabSz="889000">
            <a:lnSpc>
              <a:spcPct val="90000"/>
            </a:lnSpc>
            <a:spcBef>
              <a:spcPct val="0"/>
            </a:spcBef>
            <a:spcAft>
              <a:spcPct val="15000"/>
            </a:spcAft>
            <a:buFont typeface="Arial" panose="020B0604020202020204" pitchFamily="34" charset="0"/>
            <a:buChar char="•"/>
          </a:pPr>
          <a:r>
            <a:rPr lang="en-IN" sz="2000" kern="1200" dirty="0">
              <a:latin typeface="+mj-lt"/>
            </a:rPr>
            <a:t>The </a:t>
          </a:r>
          <a:r>
            <a:rPr lang="en-IN" sz="2000" kern="1200" dirty="0" err="1">
              <a:latin typeface="+mj-lt"/>
            </a:rPr>
            <a:t>TReDS</a:t>
          </a:r>
          <a:r>
            <a:rPr lang="en-IN" sz="2000" kern="1200" dirty="0">
              <a:latin typeface="+mj-lt"/>
            </a:rPr>
            <a:t> could deal with both receivables factoring as well as reverse  factoring.</a:t>
          </a:r>
          <a:endParaRPr lang="en-US" sz="2000" kern="1200" dirty="0">
            <a:latin typeface="+mj-lt"/>
          </a:endParaRPr>
        </a:p>
      </dsp:txBody>
      <dsp:txXfrm>
        <a:off x="0" y="1095979"/>
        <a:ext cx="6666833" cy="4284000"/>
      </dsp:txXfrm>
    </dsp:sp>
    <dsp:sp modelId="{254C32A8-5978-4FE0-9FF4-1E250B090770}">
      <dsp:nvSpPr>
        <dsp:cNvPr id="0" name=""/>
        <dsp:cNvSpPr/>
      </dsp:nvSpPr>
      <dsp:spPr>
        <a:xfrm>
          <a:off x="333341" y="845059"/>
          <a:ext cx="4666783" cy="501840"/>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6393" tIns="0" rIns="176393" bIns="0" numCol="1" spcCol="1270" anchor="ctr" anchorCtr="0">
          <a:noAutofit/>
        </a:bodyPr>
        <a:lstStyle/>
        <a:p>
          <a:pPr marL="0" lvl="0" indent="0" algn="l" defTabSz="755650">
            <a:lnSpc>
              <a:spcPct val="90000"/>
            </a:lnSpc>
            <a:spcBef>
              <a:spcPct val="0"/>
            </a:spcBef>
            <a:spcAft>
              <a:spcPct val="35000"/>
            </a:spcAft>
            <a:buNone/>
          </a:pPr>
          <a:r>
            <a:rPr lang="en-IN" sz="1700" kern="1200"/>
            <a:t>TReDS is an electronic platform for</a:t>
          </a:r>
          <a:endParaRPr lang="en-US" sz="1700" kern="1200"/>
        </a:p>
      </dsp:txBody>
      <dsp:txXfrm>
        <a:off x="357839" y="869557"/>
        <a:ext cx="4617787" cy="452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34929-8A6B-4257-9D91-CED14860A8EB}">
      <dsp:nvSpPr>
        <dsp:cNvPr id="0" name=""/>
        <dsp:cNvSpPr/>
      </dsp:nvSpPr>
      <dsp:spPr>
        <a:xfrm>
          <a:off x="0" y="0"/>
          <a:ext cx="1016812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8EE972-9DA4-4B60-B041-A86EFF864755}">
      <dsp:nvSpPr>
        <dsp:cNvPr id="0" name=""/>
        <dsp:cNvSpPr/>
      </dsp:nvSpPr>
      <dsp:spPr>
        <a:xfrm>
          <a:off x="0" y="0"/>
          <a:ext cx="10168127" cy="1847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Calibri" panose="020F0502020204030204" pitchFamily="34" charset="0"/>
              <a:cs typeface="Calibri" panose="020F0502020204030204" pitchFamily="34" charset="0"/>
            </a:rPr>
            <a:t>CAs has a deep reach and connects to the MSME sector as they are the trusted financial advisor of MSMEs providing a variety of services.</a:t>
          </a:r>
        </a:p>
      </dsp:txBody>
      <dsp:txXfrm>
        <a:off x="0" y="0"/>
        <a:ext cx="10168127" cy="1847088"/>
      </dsp:txXfrm>
    </dsp:sp>
    <dsp:sp modelId="{F7A71496-CEC3-4590-8F7B-063EB7ECB6AA}">
      <dsp:nvSpPr>
        <dsp:cNvPr id="0" name=""/>
        <dsp:cNvSpPr/>
      </dsp:nvSpPr>
      <dsp:spPr>
        <a:xfrm>
          <a:off x="0" y="1847088"/>
          <a:ext cx="1016812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9193E6-8055-4782-AB4D-E637F5334E08}">
      <dsp:nvSpPr>
        <dsp:cNvPr id="0" name=""/>
        <dsp:cNvSpPr/>
      </dsp:nvSpPr>
      <dsp:spPr>
        <a:xfrm>
          <a:off x="0" y="1847088"/>
          <a:ext cx="10168127" cy="18470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Calibri" panose="020F0502020204030204" pitchFamily="34" charset="0"/>
              <a:cs typeface="Calibri" panose="020F0502020204030204" pitchFamily="34" charset="0"/>
            </a:rPr>
            <a:t>It is perhaps for this reason, the profession understands the pulse of the sector and can provide an able ecosystem for the development of MSMEs in India.</a:t>
          </a:r>
        </a:p>
      </dsp:txBody>
      <dsp:txXfrm>
        <a:off x="0" y="1847088"/>
        <a:ext cx="10168127" cy="18470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E48BB-5643-4DFA-9A68-DB11B806F620}">
      <dsp:nvSpPr>
        <dsp:cNvPr id="0" name=""/>
        <dsp:cNvSpPr/>
      </dsp:nvSpPr>
      <dsp:spPr>
        <a:xfrm>
          <a:off x="3591" y="674672"/>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MSME Helpdesk</a:t>
          </a:r>
        </a:p>
      </dsp:txBody>
      <dsp:txXfrm>
        <a:off x="3591" y="674672"/>
        <a:ext cx="1944309" cy="1166585"/>
      </dsp:txXfrm>
    </dsp:sp>
    <dsp:sp modelId="{3647E0A6-E4FE-44F0-A132-6A5D92C62334}">
      <dsp:nvSpPr>
        <dsp:cNvPr id="0" name=""/>
        <dsp:cNvSpPr/>
      </dsp:nvSpPr>
      <dsp:spPr>
        <a:xfrm>
          <a:off x="2142332" y="674672"/>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MSME Mentoring</a:t>
          </a:r>
        </a:p>
      </dsp:txBody>
      <dsp:txXfrm>
        <a:off x="2142332" y="674672"/>
        <a:ext cx="1944309" cy="1166585"/>
      </dsp:txXfrm>
    </dsp:sp>
    <dsp:sp modelId="{1C7F6AB9-8904-424F-B5A8-772A3CBA5027}">
      <dsp:nvSpPr>
        <dsp:cNvPr id="0" name=""/>
        <dsp:cNvSpPr/>
      </dsp:nvSpPr>
      <dsp:spPr>
        <a:xfrm>
          <a:off x="4281073" y="674672"/>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Exclusive Web portal for MSMEs</a:t>
          </a:r>
        </a:p>
      </dsp:txBody>
      <dsp:txXfrm>
        <a:off x="4281073" y="674672"/>
        <a:ext cx="1944309" cy="1166585"/>
      </dsp:txXfrm>
    </dsp:sp>
    <dsp:sp modelId="{5B8E2BA6-35C2-4F82-BB42-B1A6ABB7A375}">
      <dsp:nvSpPr>
        <dsp:cNvPr id="0" name=""/>
        <dsp:cNvSpPr/>
      </dsp:nvSpPr>
      <dsp:spPr>
        <a:xfrm>
          <a:off x="6419813" y="674672"/>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Award Function for the recognition of Members Working in MSMEs</a:t>
          </a:r>
        </a:p>
      </dsp:txBody>
      <dsp:txXfrm>
        <a:off x="6419813" y="674672"/>
        <a:ext cx="1944309" cy="1166585"/>
      </dsp:txXfrm>
    </dsp:sp>
    <dsp:sp modelId="{B181590A-F766-410F-9F94-F6C39301D2C2}">
      <dsp:nvSpPr>
        <dsp:cNvPr id="0" name=""/>
        <dsp:cNvSpPr/>
      </dsp:nvSpPr>
      <dsp:spPr>
        <a:xfrm>
          <a:off x="8558554" y="674672"/>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Certificate Course on MSME</a:t>
          </a:r>
        </a:p>
      </dsp:txBody>
      <dsp:txXfrm>
        <a:off x="8558554" y="674672"/>
        <a:ext cx="1944309" cy="1166585"/>
      </dsp:txXfrm>
    </dsp:sp>
    <dsp:sp modelId="{7AF2B36D-F4FB-44BB-A6F8-8C4AF0D3F8B0}">
      <dsp:nvSpPr>
        <dsp:cNvPr id="0" name=""/>
        <dsp:cNvSpPr/>
      </dsp:nvSpPr>
      <dsp:spPr>
        <a:xfrm>
          <a:off x="3591" y="2035689"/>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Publishing the Research based Books &amp; Informative Booklets  </a:t>
          </a:r>
        </a:p>
      </dsp:txBody>
      <dsp:txXfrm>
        <a:off x="3591" y="2035689"/>
        <a:ext cx="1944309" cy="1166585"/>
      </dsp:txXfrm>
    </dsp:sp>
    <dsp:sp modelId="{A9DA474C-7872-412E-9847-2B40D1A4DE48}">
      <dsp:nvSpPr>
        <dsp:cNvPr id="0" name=""/>
        <dsp:cNvSpPr/>
      </dsp:nvSpPr>
      <dsp:spPr>
        <a:xfrm>
          <a:off x="2142332" y="2035689"/>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Creating Awareness on MSME Schemes &amp; Benefits</a:t>
          </a:r>
        </a:p>
      </dsp:txBody>
      <dsp:txXfrm>
        <a:off x="2142332" y="2035689"/>
        <a:ext cx="1944309" cy="1166585"/>
      </dsp:txXfrm>
    </dsp:sp>
    <dsp:sp modelId="{B93C0916-2DD1-4001-A76C-B7CBFA26895A}">
      <dsp:nvSpPr>
        <dsp:cNvPr id="0" name=""/>
        <dsp:cNvSpPr/>
      </dsp:nvSpPr>
      <dsp:spPr>
        <a:xfrm>
          <a:off x="4281073" y="2035689"/>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Creating Awareness on SME Exchange	</a:t>
          </a:r>
        </a:p>
      </dsp:txBody>
      <dsp:txXfrm>
        <a:off x="4281073" y="2035689"/>
        <a:ext cx="1944309" cy="1166585"/>
      </dsp:txXfrm>
    </dsp:sp>
    <dsp:sp modelId="{3D6046B4-26BB-4680-B140-654934B19283}">
      <dsp:nvSpPr>
        <dsp:cNvPr id="0" name=""/>
        <dsp:cNvSpPr/>
      </dsp:nvSpPr>
      <dsp:spPr>
        <a:xfrm>
          <a:off x="6419813" y="2035689"/>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Organising Various programmes on MSME</a:t>
          </a:r>
        </a:p>
      </dsp:txBody>
      <dsp:txXfrm>
        <a:off x="6419813" y="2035689"/>
        <a:ext cx="1944309" cy="1166585"/>
      </dsp:txXfrm>
    </dsp:sp>
    <dsp:sp modelId="{0C61F6BD-1A7F-45A5-A7B8-F16E7A450AA5}">
      <dsp:nvSpPr>
        <dsp:cNvPr id="0" name=""/>
        <dsp:cNvSpPr/>
      </dsp:nvSpPr>
      <dsp:spPr>
        <a:xfrm>
          <a:off x="8558554" y="2035689"/>
          <a:ext cx="1944309" cy="1166585"/>
        </a:xfrm>
        <a:prstGeom prst="rect">
          <a:avLst/>
        </a:prstGeom>
        <a:solidFill>
          <a:schemeClr val="tx1"/>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Creation of State wise &amp; Branch wise Task Force</a:t>
          </a:r>
        </a:p>
      </dsp:txBody>
      <dsp:txXfrm>
        <a:off x="8558554" y="2035689"/>
        <a:ext cx="1944309" cy="116658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461A3-1C05-4D92-92BF-AD6573A9126E}" type="datetimeFigureOut">
              <a:rPr lang="en-IN" smtClean="0"/>
              <a:t>16-08-2021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A360F5-F9DD-4054-9A99-372C7E261B68}" type="slidenum">
              <a:rPr lang="en-IN" smtClean="0"/>
              <a:t>‹#›</a:t>
            </a:fld>
            <a:endParaRPr lang="en-IN"/>
          </a:p>
        </p:txBody>
      </p:sp>
    </p:spTree>
    <p:extLst>
      <p:ext uri="{BB962C8B-B14F-4D97-AF65-F5344CB8AC3E}">
        <p14:creationId xmlns:p14="http://schemas.microsoft.com/office/powerpoint/2010/main" val="181507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10</a:t>
            </a:fld>
            <a:endParaRPr lang="en-IN"/>
          </a:p>
        </p:txBody>
      </p:sp>
    </p:spTree>
    <p:extLst>
      <p:ext uri="{BB962C8B-B14F-4D97-AF65-F5344CB8AC3E}">
        <p14:creationId xmlns:p14="http://schemas.microsoft.com/office/powerpoint/2010/main" val="3464174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12</a:t>
            </a:fld>
            <a:endParaRPr lang="en-IN"/>
          </a:p>
        </p:txBody>
      </p:sp>
    </p:spTree>
    <p:extLst>
      <p:ext uri="{BB962C8B-B14F-4D97-AF65-F5344CB8AC3E}">
        <p14:creationId xmlns:p14="http://schemas.microsoft.com/office/powerpoint/2010/main" val="831207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13</a:t>
            </a:fld>
            <a:endParaRPr lang="en-IN"/>
          </a:p>
        </p:txBody>
      </p:sp>
    </p:spTree>
    <p:extLst>
      <p:ext uri="{BB962C8B-B14F-4D97-AF65-F5344CB8AC3E}">
        <p14:creationId xmlns:p14="http://schemas.microsoft.com/office/powerpoint/2010/main" val="3523987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14</a:t>
            </a:fld>
            <a:endParaRPr lang="en-IN"/>
          </a:p>
        </p:txBody>
      </p:sp>
    </p:spTree>
    <p:extLst>
      <p:ext uri="{BB962C8B-B14F-4D97-AF65-F5344CB8AC3E}">
        <p14:creationId xmlns:p14="http://schemas.microsoft.com/office/powerpoint/2010/main" val="4133581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15</a:t>
            </a:fld>
            <a:endParaRPr lang="en-IN"/>
          </a:p>
        </p:txBody>
      </p:sp>
    </p:spTree>
    <p:extLst>
      <p:ext uri="{BB962C8B-B14F-4D97-AF65-F5344CB8AC3E}">
        <p14:creationId xmlns:p14="http://schemas.microsoft.com/office/powerpoint/2010/main" val="1656986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1A360F5-F9DD-4054-9A99-372C7E261B68}" type="slidenum">
              <a:rPr lang="en-IN" smtClean="0"/>
              <a:t>16</a:t>
            </a:fld>
            <a:endParaRPr lang="en-IN"/>
          </a:p>
        </p:txBody>
      </p:sp>
    </p:spTree>
    <p:extLst>
      <p:ext uri="{BB962C8B-B14F-4D97-AF65-F5344CB8AC3E}">
        <p14:creationId xmlns:p14="http://schemas.microsoft.com/office/powerpoint/2010/main" val="2270619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25398-829E-4EED-BB86-E4A60AC298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8DFB53F-2764-4E92-9EFC-73FF294822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7C28AF1-78F9-42D3-86D8-801AAE62D342}"/>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1B1C9B1C-5469-4657-9285-27358E184EC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A7B3059-7D8A-475F-A7F1-ABA6EE8549F5}"/>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200233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8D8E2-1BE5-4A07-97A2-08A6904DD0B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D51F962-8E22-4CA7-B7D5-7FDA19CD6A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9934CB8-3A9E-4F9A-B0E8-2231D3DD7C9D}"/>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C58DF173-AAC7-418D-A547-2FBC327C4E4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3FECA-33DA-45F4-8693-ADF3FEAC8749}"/>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4199916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3AC60D-D368-4A3D-B2A0-321BA67C254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3227E54-D435-4192-9536-A26D2A2FCD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F4FC2E7-53F3-454C-877B-7DF4A902380C}"/>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AADC3FE4-692D-441E-AF99-FF22BA80C0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13D1017-4905-4070-84EF-57CDF74A1E9D}"/>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1838655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8/16/2021</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8651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8/16/2021</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7132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5C2CA-D6E5-44B0-97B9-4AE6686E933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21741CD-528B-4AAB-970D-A08FFDC4F5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EBCDE6C-D8F9-4A38-81D1-060D40EF5834}"/>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82481F9E-82F5-455F-828B-36386ECE4FC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5D7D0D-3ECC-4BE7-9CAA-E83D45594DED}"/>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1619413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2EE17-9474-4D24-9EDB-95AE882C77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85C697B-DC70-4FBD-9290-AAE6E54795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F1C186-6809-48A8-93A0-C22B6F8E7A57}"/>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D341B19C-AD61-4710-8404-BFB26A80EC0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08CAA5-9D31-4BD7-ABE0-8310A4C474B6}"/>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1373450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30E1E-10A9-4046-ACF3-5081FBDF65A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1083CEB-D2BA-493D-82B3-9ED8A81B5A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099D0D9-7B6D-43DA-AE37-F813FEFE60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B5B75D9-63BE-4520-8B53-2C1B82F06456}"/>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6" name="Footer Placeholder 5">
            <a:extLst>
              <a:ext uri="{FF2B5EF4-FFF2-40B4-BE49-F238E27FC236}">
                <a16:creationId xmlns:a16="http://schemas.microsoft.com/office/drawing/2014/main" id="{BCB35130-E8F8-4D14-9F84-E5017666316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1D2FCC7-C02B-4500-8984-30B8C7FF10C0}"/>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577269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E3E37-461D-48B7-83B7-B2013F5BEC1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6ABA7F5-771C-4CBC-B7CA-DC68756FAC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51FB21-1707-4174-BEA5-FC79C5677D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17ABCE7-8EDF-4674-80E6-0512749016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194B8C-43B1-4CAF-AFCE-BC41BAE5F0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3128580-459B-474B-9B36-7569C4C144D4}"/>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8" name="Footer Placeholder 7">
            <a:extLst>
              <a:ext uri="{FF2B5EF4-FFF2-40B4-BE49-F238E27FC236}">
                <a16:creationId xmlns:a16="http://schemas.microsoft.com/office/drawing/2014/main" id="{A88B8E09-1911-4E8D-91DC-9BDD7E52CED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EBB2692-B8E9-4A06-AD06-E912CA9CD5C1}"/>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518231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EFC3A-C4DD-4A13-8865-13AF8232D6D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93CD19D-1CF3-457A-A03B-636F9D498395}"/>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4" name="Footer Placeholder 3">
            <a:extLst>
              <a:ext uri="{FF2B5EF4-FFF2-40B4-BE49-F238E27FC236}">
                <a16:creationId xmlns:a16="http://schemas.microsoft.com/office/drawing/2014/main" id="{E65094AF-82AA-42C5-ADEF-BAF6A9888F8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EC3B31FC-D610-4B99-8BDF-E60001C45050}"/>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3970784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7C4CD6-C205-4024-9AEB-8223EB9FE3E1}"/>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3" name="Footer Placeholder 2">
            <a:extLst>
              <a:ext uri="{FF2B5EF4-FFF2-40B4-BE49-F238E27FC236}">
                <a16:creationId xmlns:a16="http://schemas.microsoft.com/office/drawing/2014/main" id="{44BA762F-DE65-4273-9CA6-3BCDCE9FBEE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C791794E-9672-48B5-A4ED-0EC02D8F637F}"/>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1575037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562CD-9644-46E0-B7C4-A9A9FF12A6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2E66825-806F-4196-AB57-430815CA8F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DD8AAEF-1B5B-401A-B8E2-3880F454FB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C9F415-DFAA-4DCB-A885-A5F9CA53892D}"/>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6" name="Footer Placeholder 5">
            <a:extLst>
              <a:ext uri="{FF2B5EF4-FFF2-40B4-BE49-F238E27FC236}">
                <a16:creationId xmlns:a16="http://schemas.microsoft.com/office/drawing/2014/main" id="{9DD8D3D2-343C-4DD9-9C78-046C809E143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3E79F81-97CC-4B54-BF8A-D0ABFEF048E0}"/>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2814290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28002-915C-4013-89F5-6CEFB62F8F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0408337-1FF5-4CD0-92B8-7A77230B43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9590AA9A-DBB1-42D6-BBD8-434AD92A0E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953366-8F3B-4F88-855A-284B6B42108E}"/>
              </a:ext>
            </a:extLst>
          </p:cNvPr>
          <p:cNvSpPr>
            <a:spLocks noGrp="1"/>
          </p:cNvSpPr>
          <p:nvPr>
            <p:ph type="dt" sz="half" idx="10"/>
          </p:nvPr>
        </p:nvSpPr>
        <p:spPr/>
        <p:txBody>
          <a:bodyPr/>
          <a:lstStyle/>
          <a:p>
            <a:fld id="{51AC6249-0833-46B5-9C33-6C705DBCFF00}" type="datetimeFigureOut">
              <a:rPr lang="en-IN" smtClean="0"/>
              <a:t>16-08-2021</a:t>
            </a:fld>
            <a:endParaRPr lang="en-IN"/>
          </a:p>
        </p:txBody>
      </p:sp>
      <p:sp>
        <p:nvSpPr>
          <p:cNvPr id="6" name="Footer Placeholder 5">
            <a:extLst>
              <a:ext uri="{FF2B5EF4-FFF2-40B4-BE49-F238E27FC236}">
                <a16:creationId xmlns:a16="http://schemas.microsoft.com/office/drawing/2014/main" id="{FE42C2CA-9439-4902-ABD0-268776A6455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0A22769-5C4D-4F7D-A547-7FCD3384965B}"/>
              </a:ext>
            </a:extLst>
          </p:cNvPr>
          <p:cNvSpPr>
            <a:spLocks noGrp="1"/>
          </p:cNvSpPr>
          <p:nvPr>
            <p:ph type="sldNum" sz="quarter" idx="12"/>
          </p:nvPr>
        </p:nvSpPr>
        <p:spPr/>
        <p:txBody>
          <a:bodyPr/>
          <a:lstStyle/>
          <a:p>
            <a:fld id="{1184DA86-8D20-4019-A1DB-9908E68C9677}" type="slidenum">
              <a:rPr lang="en-IN" smtClean="0"/>
              <a:t>‹#›</a:t>
            </a:fld>
            <a:endParaRPr lang="en-IN"/>
          </a:p>
        </p:txBody>
      </p:sp>
    </p:spTree>
    <p:extLst>
      <p:ext uri="{BB962C8B-B14F-4D97-AF65-F5344CB8AC3E}">
        <p14:creationId xmlns:p14="http://schemas.microsoft.com/office/powerpoint/2010/main" val="1280645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876BAE-4833-4468-972E-FFACE3AE7C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C1E5A21-4C6C-43A2-826C-75FC585431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F3D848-B6CB-4C53-BDE4-CD6409C09E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AC6249-0833-46B5-9C33-6C705DBCFF00}" type="datetimeFigureOut">
              <a:rPr lang="en-IN" smtClean="0"/>
              <a:t>16-08-2021</a:t>
            </a:fld>
            <a:endParaRPr lang="en-IN"/>
          </a:p>
        </p:txBody>
      </p:sp>
      <p:sp>
        <p:nvSpPr>
          <p:cNvPr id="5" name="Footer Placeholder 4">
            <a:extLst>
              <a:ext uri="{FF2B5EF4-FFF2-40B4-BE49-F238E27FC236}">
                <a16:creationId xmlns:a16="http://schemas.microsoft.com/office/drawing/2014/main" id="{FF179FF5-25ED-4C52-A89D-BA30722EF1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33F013A0-65E7-463B-B90C-A74835952C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4DA86-8D20-4019-A1DB-9908E68C9677}" type="slidenum">
              <a:rPr lang="en-IN" smtClean="0"/>
              <a:t>‹#›</a:t>
            </a:fld>
            <a:endParaRPr lang="en-IN"/>
          </a:p>
        </p:txBody>
      </p:sp>
    </p:spTree>
    <p:extLst>
      <p:ext uri="{BB962C8B-B14F-4D97-AF65-F5344CB8AC3E}">
        <p14:creationId xmlns:p14="http://schemas.microsoft.com/office/powerpoint/2010/main" val="3548299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8/16/2021</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380923585"/>
      </p:ext>
    </p:extLst>
  </p:cSld>
  <p:clrMap bg1="lt1" tx1="dk1" bg2="lt2" tx2="dk2" accent1="accent1" accent2="accent2" accent3="accent3" accent4="accent4" accent5="accent5" accent6="accent6" hlink="hlink" folHlink="folHlink"/>
  <p:sldLayoutIdLst>
    <p:sldLayoutId id="2147483708" r:id="rId1"/>
    <p:sldLayoutId id="214748370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hyperlink" Target="https://www1.nseindia.com/emerge/"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BGRectangle">
            <a:extLst>
              <a:ext uri="{FF2B5EF4-FFF2-40B4-BE49-F238E27FC236}">
                <a16:creationId xmlns:a16="http://schemas.microsoft.com/office/drawing/2014/main" id="{F1611BA9-268A-49A6-84F8-FC91536686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0EB187-900F-4AF5-813B-101456D9F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scene, road, way, highway&#10;&#10;Description automatically generated">
            <a:extLst>
              <a:ext uri="{FF2B5EF4-FFF2-40B4-BE49-F238E27FC236}">
                <a16:creationId xmlns:a16="http://schemas.microsoft.com/office/drawing/2014/main" id="{047B9713-483F-4F05-A1AE-92C0DA73703E}"/>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id="{F4046354-1A40-4284-8D1E-BC1A6E52F3BF}"/>
              </a:ext>
            </a:extLst>
          </p:cNvPr>
          <p:cNvSpPr>
            <a:spLocks noGrp="1"/>
          </p:cNvSpPr>
          <p:nvPr>
            <p:ph type="ctrTitle"/>
          </p:nvPr>
        </p:nvSpPr>
        <p:spPr>
          <a:xfrm>
            <a:off x="4387349" y="1200152"/>
            <a:ext cx="6897171" cy="4457696"/>
          </a:xfrm>
        </p:spPr>
        <p:txBody>
          <a:bodyPr anchor="ctr">
            <a:normAutofit/>
          </a:bodyPr>
          <a:lstStyle/>
          <a:p>
            <a:pPr algn="l"/>
            <a:r>
              <a:rPr lang="en-US" sz="8000">
                <a:solidFill>
                  <a:srgbClr val="FFFFFF"/>
                </a:solidFill>
              </a:rPr>
              <a:t>Indian MSMEs -</a:t>
            </a:r>
            <a:br>
              <a:rPr lang="en-US" sz="8000">
                <a:solidFill>
                  <a:srgbClr val="FFFFFF"/>
                </a:solidFill>
              </a:rPr>
            </a:br>
            <a:r>
              <a:rPr lang="en-US" sz="8000">
                <a:solidFill>
                  <a:srgbClr val="FFFFFF"/>
                </a:solidFill>
              </a:rPr>
              <a:t>Highway of Opportunities</a:t>
            </a:r>
            <a:endParaRPr lang="en-IN" sz="8000">
              <a:solidFill>
                <a:srgbClr val="FFFFFF"/>
              </a:solidFill>
            </a:endParaRPr>
          </a:p>
        </p:txBody>
      </p:sp>
      <p:sp>
        <p:nvSpPr>
          <p:cNvPr id="3" name="Subtitle 2">
            <a:extLst>
              <a:ext uri="{FF2B5EF4-FFF2-40B4-BE49-F238E27FC236}">
                <a16:creationId xmlns:a16="http://schemas.microsoft.com/office/drawing/2014/main" id="{8E772634-8E57-4103-83FB-28C4DC993CD4}"/>
              </a:ext>
            </a:extLst>
          </p:cNvPr>
          <p:cNvSpPr>
            <a:spLocks noGrp="1"/>
          </p:cNvSpPr>
          <p:nvPr>
            <p:ph type="subTitle" idx="1"/>
          </p:nvPr>
        </p:nvSpPr>
        <p:spPr>
          <a:xfrm>
            <a:off x="849963" y="1200152"/>
            <a:ext cx="2816535" cy="4457696"/>
          </a:xfrm>
        </p:spPr>
        <p:txBody>
          <a:bodyPr anchor="ctr">
            <a:normAutofit/>
          </a:bodyPr>
          <a:lstStyle/>
          <a:p>
            <a:pPr algn="r"/>
            <a:endParaRPr lang="en-IN" sz="2800" dirty="0">
              <a:solidFill>
                <a:srgbClr val="FFFFFF"/>
              </a:solidFill>
            </a:endParaRPr>
          </a:p>
          <a:p>
            <a:pPr algn="r"/>
            <a:r>
              <a:rPr lang="en-IN" sz="2800" dirty="0">
                <a:solidFill>
                  <a:srgbClr val="FFFFFF"/>
                </a:solidFill>
              </a:rPr>
              <a:t>CA. Dheeraj Khandelwal</a:t>
            </a:r>
          </a:p>
          <a:p>
            <a:pPr algn="r"/>
            <a:r>
              <a:rPr lang="en-IN" sz="2800" dirty="0">
                <a:solidFill>
                  <a:srgbClr val="FFFFFF"/>
                </a:solidFill>
              </a:rPr>
              <a:t>Chairman</a:t>
            </a:r>
          </a:p>
          <a:p>
            <a:pPr algn="r"/>
            <a:endParaRPr lang="en-IN" sz="2800" dirty="0">
              <a:solidFill>
                <a:srgbClr val="FFFFFF"/>
              </a:solidFill>
            </a:endParaRPr>
          </a:p>
          <a:p>
            <a:pPr algn="r"/>
            <a:r>
              <a:rPr lang="en-IN" sz="2800" dirty="0">
                <a:solidFill>
                  <a:srgbClr val="FFFFFF"/>
                </a:solidFill>
              </a:rPr>
              <a:t>Committee on MSME &amp; Start-up, ICAI</a:t>
            </a:r>
          </a:p>
          <a:p>
            <a:pPr algn="r"/>
            <a:endParaRPr lang="en-IN" sz="2800" dirty="0">
              <a:solidFill>
                <a:srgbClr val="FFFFFF"/>
              </a:solidFill>
            </a:endParaRPr>
          </a:p>
        </p:txBody>
      </p:sp>
      <p:sp>
        <p:nvSpPr>
          <p:cNvPr id="14" name="!!Line">
            <a:extLst>
              <a:ext uri="{FF2B5EF4-FFF2-40B4-BE49-F238E27FC236}">
                <a16:creationId xmlns:a16="http://schemas.microsoft.com/office/drawing/2014/main" id="{1825D5AF-D278-4D9A-A4F5-A1A1D3507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6" y="2286000"/>
            <a:ext cx="27432"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238425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1371599" y="294538"/>
            <a:ext cx="9895951" cy="1033669"/>
          </a:xfrm>
        </p:spPr>
        <p:txBody>
          <a:bodyPr>
            <a:normAutofit/>
          </a:bodyPr>
          <a:lstStyle/>
          <a:p>
            <a:r>
              <a:rPr lang="en-IN" sz="4000" spc="-5">
                <a:solidFill>
                  <a:srgbClr val="FFFFFF"/>
                </a:solidFill>
                <a:latin typeface="Carlito"/>
                <a:cs typeface="Carlito"/>
              </a:rPr>
              <a:t>BENEFITS </a:t>
            </a:r>
            <a:r>
              <a:rPr lang="en-IN" sz="4000">
                <a:solidFill>
                  <a:srgbClr val="FFFFFF"/>
                </a:solidFill>
                <a:latin typeface="Carlito"/>
                <a:cs typeface="Carlito"/>
              </a:rPr>
              <a:t>OF </a:t>
            </a:r>
            <a:r>
              <a:rPr lang="en-IN" sz="4000" spc="-30">
                <a:solidFill>
                  <a:srgbClr val="FFFFFF"/>
                </a:solidFill>
                <a:latin typeface="Carlito"/>
                <a:cs typeface="Carlito"/>
              </a:rPr>
              <a:t>REGISTRATION </a:t>
            </a:r>
            <a:r>
              <a:rPr lang="en-IN" sz="4000">
                <a:solidFill>
                  <a:srgbClr val="FFFFFF"/>
                </a:solidFill>
                <a:latin typeface="Carlito"/>
                <a:cs typeface="Carlito"/>
              </a:rPr>
              <a:t>AS</a:t>
            </a:r>
            <a:r>
              <a:rPr lang="en-IN" sz="4000" spc="-20">
                <a:solidFill>
                  <a:srgbClr val="FFFFFF"/>
                </a:solidFill>
                <a:latin typeface="Carlito"/>
                <a:cs typeface="Carlito"/>
              </a:rPr>
              <a:t> </a:t>
            </a:r>
            <a:r>
              <a:rPr lang="en-IN" sz="4000" spc="-5">
                <a:solidFill>
                  <a:srgbClr val="FFFFFF"/>
                </a:solidFill>
                <a:latin typeface="Carlito"/>
                <a:cs typeface="Carlito"/>
              </a:rPr>
              <a:t>MSME</a:t>
            </a:r>
            <a:endParaRPr lang="en-IN" sz="4000">
              <a:solidFill>
                <a:srgbClr val="FFFFFF"/>
              </a:solidFill>
            </a:endParaRPr>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718457" y="1597432"/>
            <a:ext cx="11332029" cy="5260567"/>
          </a:xfrm>
        </p:spPr>
        <p:txBody>
          <a:bodyPr anchor="ctr">
            <a:normAutofit/>
          </a:bodyPr>
          <a:lstStyle/>
          <a:p>
            <a:pPr marL="469900" marR="67310" indent="-457200">
              <a:spcBef>
                <a:spcPts val="355"/>
              </a:spcBef>
              <a:buClr>
                <a:srgbClr val="0AD0D9"/>
              </a:buClr>
              <a:buSzPct val="94736"/>
              <a:buAutoNum type="arabicPeriod"/>
              <a:tabLst>
                <a:tab pos="469265" algn="l"/>
                <a:tab pos="469900" algn="l"/>
              </a:tabLst>
            </a:pPr>
            <a:r>
              <a:rPr lang="en-IN" sz="2000" b="1" spc="65" dirty="0">
                <a:latin typeface="+mj-lt"/>
                <a:cs typeface="Times New Roman"/>
              </a:rPr>
              <a:t>Collateral </a:t>
            </a:r>
            <a:r>
              <a:rPr lang="en-IN" sz="2000" b="1" spc="80" dirty="0">
                <a:latin typeface="+mj-lt"/>
                <a:cs typeface="Times New Roman"/>
              </a:rPr>
              <a:t>free </a:t>
            </a:r>
            <a:r>
              <a:rPr lang="en-IN" sz="2000" b="1" spc="60" dirty="0">
                <a:latin typeface="+mj-lt"/>
                <a:cs typeface="Times New Roman"/>
              </a:rPr>
              <a:t>credit: </a:t>
            </a:r>
            <a:r>
              <a:rPr lang="en-IN" sz="2000" spc="85" dirty="0">
                <a:latin typeface="+mj-lt"/>
                <a:cs typeface="Times New Roman"/>
              </a:rPr>
              <a:t>Under </a:t>
            </a:r>
            <a:r>
              <a:rPr lang="en-IN" sz="2000" spc="-55" dirty="0">
                <a:latin typeface="+mj-lt"/>
                <a:cs typeface="Times New Roman"/>
              </a:rPr>
              <a:t>CGTMSE </a:t>
            </a:r>
            <a:r>
              <a:rPr lang="en-IN" sz="2000" spc="60" dirty="0">
                <a:latin typeface="+mj-lt"/>
                <a:cs typeface="Times New Roman"/>
              </a:rPr>
              <a:t>(Credit </a:t>
            </a:r>
            <a:r>
              <a:rPr lang="en-IN" sz="2000" spc="70" dirty="0">
                <a:latin typeface="+mj-lt"/>
                <a:cs typeface="Times New Roman"/>
              </a:rPr>
              <a:t>Guarantee Funds </a:t>
            </a:r>
            <a:r>
              <a:rPr lang="en-IN" sz="2000" spc="55" dirty="0">
                <a:latin typeface="+mj-lt"/>
                <a:cs typeface="Times New Roman"/>
              </a:rPr>
              <a:t>Trust  </a:t>
            </a:r>
            <a:r>
              <a:rPr lang="en-IN" sz="2000" spc="35" dirty="0">
                <a:latin typeface="+mj-lt"/>
                <a:cs typeface="Times New Roman"/>
              </a:rPr>
              <a:t>for </a:t>
            </a:r>
            <a:r>
              <a:rPr lang="en-IN" sz="2000" spc="40" dirty="0">
                <a:latin typeface="+mj-lt"/>
                <a:cs typeface="Times New Roman"/>
              </a:rPr>
              <a:t>Micro </a:t>
            </a:r>
            <a:r>
              <a:rPr lang="en-IN" sz="2000" spc="110" dirty="0">
                <a:latin typeface="+mj-lt"/>
                <a:cs typeface="Times New Roman"/>
              </a:rPr>
              <a:t>and </a:t>
            </a:r>
            <a:r>
              <a:rPr lang="en-IN" sz="2000" spc="25" dirty="0">
                <a:latin typeface="+mj-lt"/>
                <a:cs typeface="Times New Roman"/>
              </a:rPr>
              <a:t>Small </a:t>
            </a:r>
            <a:r>
              <a:rPr lang="en-IN" sz="2000" spc="60" dirty="0">
                <a:latin typeface="+mj-lt"/>
                <a:cs typeface="Times New Roman"/>
              </a:rPr>
              <a:t>Enterprises) </a:t>
            </a:r>
            <a:r>
              <a:rPr lang="en-IN" sz="2000" spc="70" dirty="0">
                <a:latin typeface="+mj-lt"/>
                <a:cs typeface="Times New Roman"/>
              </a:rPr>
              <a:t>scheme, </a:t>
            </a:r>
            <a:r>
              <a:rPr lang="en-IN" sz="2000" spc="-65" dirty="0">
                <a:latin typeface="+mj-lt"/>
                <a:cs typeface="Times New Roman"/>
              </a:rPr>
              <a:t>MSME’s </a:t>
            </a:r>
            <a:r>
              <a:rPr lang="en-IN" sz="2000" spc="80" dirty="0">
                <a:latin typeface="+mj-lt"/>
                <a:cs typeface="Times New Roman"/>
              </a:rPr>
              <a:t>can </a:t>
            </a:r>
            <a:r>
              <a:rPr lang="en-IN" sz="2000" spc="5" dirty="0">
                <a:latin typeface="+mj-lt"/>
                <a:cs typeface="Times New Roman"/>
              </a:rPr>
              <a:t>avail </a:t>
            </a:r>
            <a:r>
              <a:rPr lang="en-IN" sz="2000" spc="90" dirty="0">
                <a:latin typeface="+mj-lt"/>
                <a:cs typeface="Times New Roman"/>
              </a:rPr>
              <a:t>maximum  </a:t>
            </a:r>
            <a:r>
              <a:rPr lang="en-IN" sz="2000" spc="40" dirty="0">
                <a:latin typeface="+mj-lt"/>
                <a:cs typeface="Times New Roman"/>
              </a:rPr>
              <a:t>collateral</a:t>
            </a:r>
            <a:r>
              <a:rPr lang="en-IN" sz="2000" spc="-10" dirty="0">
                <a:latin typeface="+mj-lt"/>
                <a:cs typeface="Times New Roman"/>
              </a:rPr>
              <a:t> </a:t>
            </a:r>
            <a:r>
              <a:rPr lang="en-IN" sz="2000" spc="35" dirty="0">
                <a:latin typeface="+mj-lt"/>
                <a:cs typeface="Times New Roman"/>
              </a:rPr>
              <a:t>free</a:t>
            </a:r>
            <a:r>
              <a:rPr lang="en-IN" sz="2000" spc="-95" dirty="0">
                <a:latin typeface="+mj-lt"/>
                <a:cs typeface="Times New Roman"/>
              </a:rPr>
              <a:t> </a:t>
            </a:r>
            <a:r>
              <a:rPr lang="en-IN" sz="2000" spc="70" dirty="0">
                <a:latin typeface="+mj-lt"/>
                <a:cs typeface="Times New Roman"/>
              </a:rPr>
              <a:t>credit</a:t>
            </a:r>
            <a:r>
              <a:rPr lang="en-IN" sz="2000" spc="-50" dirty="0">
                <a:latin typeface="+mj-lt"/>
                <a:cs typeface="Times New Roman"/>
              </a:rPr>
              <a:t> </a:t>
            </a:r>
            <a:r>
              <a:rPr lang="en-IN" sz="2000" spc="80" dirty="0">
                <a:latin typeface="+mj-lt"/>
                <a:cs typeface="Times New Roman"/>
              </a:rPr>
              <a:t>(Fund</a:t>
            </a:r>
            <a:r>
              <a:rPr lang="en-IN" sz="2000" spc="5" dirty="0">
                <a:latin typeface="+mj-lt"/>
                <a:cs typeface="Times New Roman"/>
              </a:rPr>
              <a:t> </a:t>
            </a:r>
            <a:r>
              <a:rPr lang="en-IN" sz="2000" spc="75" dirty="0">
                <a:latin typeface="+mj-lt"/>
                <a:cs typeface="Times New Roman"/>
              </a:rPr>
              <a:t>based</a:t>
            </a:r>
            <a:r>
              <a:rPr lang="en-IN" sz="2000" spc="5" dirty="0">
                <a:latin typeface="+mj-lt"/>
                <a:cs typeface="Times New Roman"/>
              </a:rPr>
              <a:t> </a:t>
            </a:r>
            <a:r>
              <a:rPr lang="en-IN" sz="2000" spc="235" dirty="0">
                <a:latin typeface="+mj-lt"/>
                <a:cs typeface="Times New Roman"/>
              </a:rPr>
              <a:t>/</a:t>
            </a:r>
            <a:r>
              <a:rPr lang="en-IN" sz="2000" spc="5" dirty="0">
                <a:latin typeface="+mj-lt"/>
                <a:cs typeface="Times New Roman"/>
              </a:rPr>
              <a:t> </a:t>
            </a:r>
            <a:r>
              <a:rPr lang="en-IN" sz="2000" spc="125" dirty="0">
                <a:latin typeface="+mj-lt"/>
                <a:cs typeface="Times New Roman"/>
              </a:rPr>
              <a:t>non</a:t>
            </a:r>
            <a:r>
              <a:rPr lang="en-IN" sz="2000" spc="-40" dirty="0">
                <a:latin typeface="+mj-lt"/>
                <a:cs typeface="Times New Roman"/>
              </a:rPr>
              <a:t> </a:t>
            </a:r>
            <a:r>
              <a:rPr lang="en-IN" sz="2000" spc="90" dirty="0">
                <a:latin typeface="+mj-lt"/>
                <a:cs typeface="Times New Roman"/>
              </a:rPr>
              <a:t>fund</a:t>
            </a:r>
            <a:r>
              <a:rPr lang="en-IN" sz="2000" spc="5" dirty="0">
                <a:latin typeface="+mj-lt"/>
                <a:cs typeface="Times New Roman"/>
              </a:rPr>
              <a:t> </a:t>
            </a:r>
            <a:r>
              <a:rPr lang="en-IN" sz="2000" spc="75" dirty="0">
                <a:latin typeface="+mj-lt"/>
                <a:cs typeface="Times New Roman"/>
              </a:rPr>
              <a:t>based</a:t>
            </a:r>
            <a:r>
              <a:rPr lang="en-IN" sz="2000" spc="5" dirty="0">
                <a:latin typeface="+mj-lt"/>
                <a:cs typeface="Times New Roman"/>
              </a:rPr>
              <a:t> </a:t>
            </a:r>
            <a:r>
              <a:rPr lang="en-IN" sz="2000" spc="-5" dirty="0">
                <a:latin typeface="+mj-lt"/>
                <a:cs typeface="Times New Roman"/>
              </a:rPr>
              <a:t>–</a:t>
            </a:r>
            <a:r>
              <a:rPr lang="en-IN" sz="2000" spc="5" dirty="0">
                <a:latin typeface="+mj-lt"/>
                <a:cs typeface="Times New Roman"/>
              </a:rPr>
              <a:t> </a:t>
            </a:r>
            <a:r>
              <a:rPr lang="en-IN" sz="2000" spc="-55" dirty="0">
                <a:latin typeface="+mj-lt"/>
                <a:cs typeface="Times New Roman"/>
              </a:rPr>
              <a:t>LC,</a:t>
            </a:r>
            <a:r>
              <a:rPr lang="en-IN" sz="2000" dirty="0">
                <a:latin typeface="+mj-lt"/>
                <a:cs typeface="Times New Roman"/>
              </a:rPr>
              <a:t> </a:t>
            </a:r>
            <a:r>
              <a:rPr lang="en-IN" sz="2000" spc="-90" dirty="0">
                <a:latin typeface="+mj-lt"/>
                <a:cs typeface="Times New Roman"/>
              </a:rPr>
              <a:t>BG</a:t>
            </a:r>
            <a:r>
              <a:rPr lang="en-IN" sz="2000" spc="-45" dirty="0">
                <a:latin typeface="+mj-lt"/>
                <a:cs typeface="Times New Roman"/>
              </a:rPr>
              <a:t> </a:t>
            </a:r>
            <a:r>
              <a:rPr lang="en-IN" sz="2000" spc="65" dirty="0">
                <a:latin typeface="+mj-lt"/>
                <a:cs typeface="Times New Roman"/>
              </a:rPr>
              <a:t>etc)</a:t>
            </a:r>
            <a:r>
              <a:rPr lang="en-IN" sz="2000" spc="5" dirty="0">
                <a:latin typeface="+mj-lt"/>
                <a:cs typeface="Times New Roman"/>
              </a:rPr>
              <a:t> </a:t>
            </a:r>
            <a:r>
              <a:rPr lang="en-IN" sz="2000" spc="105" dirty="0" err="1">
                <a:latin typeface="+mj-lt"/>
                <a:cs typeface="Times New Roman"/>
              </a:rPr>
              <a:t>upto</a:t>
            </a:r>
            <a:r>
              <a:rPr lang="en-IN" sz="2000" spc="-50" dirty="0">
                <a:latin typeface="+mj-lt"/>
                <a:cs typeface="Times New Roman"/>
              </a:rPr>
              <a:t> </a:t>
            </a:r>
            <a:r>
              <a:rPr lang="en-IN" sz="2000" spc="10" dirty="0">
                <a:latin typeface="+mj-lt"/>
                <a:cs typeface="Times New Roman"/>
              </a:rPr>
              <a:t>of  </a:t>
            </a:r>
            <a:r>
              <a:rPr lang="en-IN" sz="2000" spc="-25" dirty="0">
                <a:latin typeface="+mj-lt"/>
                <a:cs typeface="Times New Roman"/>
              </a:rPr>
              <a:t>Rs. </a:t>
            </a:r>
            <a:r>
              <a:rPr lang="en-IN" sz="2000" spc="35" dirty="0">
                <a:latin typeface="+mj-lt"/>
                <a:cs typeface="Times New Roman"/>
              </a:rPr>
              <a:t>200 </a:t>
            </a:r>
            <a:r>
              <a:rPr lang="en-IN" sz="2000" spc="10" dirty="0">
                <a:latin typeface="+mj-lt"/>
                <a:cs typeface="Times New Roman"/>
              </a:rPr>
              <a:t>Lacs </a:t>
            </a:r>
            <a:r>
              <a:rPr lang="en-IN" sz="2000" spc="60" dirty="0">
                <a:latin typeface="+mj-lt"/>
                <a:cs typeface="Times New Roman"/>
              </a:rPr>
              <a:t>from </a:t>
            </a:r>
            <a:r>
              <a:rPr lang="en-IN" sz="2000" spc="15" dirty="0">
                <a:latin typeface="+mj-lt"/>
                <a:cs typeface="Times New Roman"/>
              </a:rPr>
              <a:t>Eligible</a:t>
            </a:r>
            <a:r>
              <a:rPr lang="en-IN" sz="2000" spc="-175" dirty="0">
                <a:latin typeface="+mj-lt"/>
                <a:cs typeface="Times New Roman"/>
              </a:rPr>
              <a:t> </a:t>
            </a:r>
            <a:r>
              <a:rPr lang="en-IN" sz="2000" spc="75" dirty="0">
                <a:latin typeface="+mj-lt"/>
                <a:cs typeface="Times New Roman"/>
              </a:rPr>
              <a:t>Institutions.</a:t>
            </a:r>
            <a:endParaRPr lang="en-IN" sz="2000" dirty="0">
              <a:latin typeface="+mj-lt"/>
              <a:cs typeface="Times New Roman"/>
            </a:endParaRPr>
          </a:p>
          <a:p>
            <a:pPr marL="0" indent="0">
              <a:buClr>
                <a:srgbClr val="0AD0D9"/>
              </a:buClr>
              <a:buNone/>
            </a:pPr>
            <a:endParaRPr lang="en-IN" sz="2000" dirty="0">
              <a:latin typeface="+mj-lt"/>
              <a:cs typeface="Times New Roman"/>
            </a:endParaRPr>
          </a:p>
          <a:p>
            <a:pPr marL="12700" marR="5080" indent="0">
              <a:spcBef>
                <a:spcPts val="1095"/>
              </a:spcBef>
              <a:buClr>
                <a:srgbClr val="0AD0D9"/>
              </a:buClr>
              <a:buSzPct val="94736"/>
              <a:buNone/>
              <a:tabLst>
                <a:tab pos="469900" algn="l"/>
              </a:tabLst>
            </a:pPr>
            <a:r>
              <a:rPr lang="en-IN" sz="2000" b="1" spc="105" dirty="0">
                <a:solidFill>
                  <a:srgbClr val="00B0F0"/>
                </a:solidFill>
                <a:latin typeface="+mj-lt"/>
                <a:cs typeface="Times New Roman"/>
              </a:rPr>
              <a:t>2. </a:t>
            </a:r>
            <a:r>
              <a:rPr lang="en-IN" sz="2000" b="1" spc="105" dirty="0">
                <a:latin typeface="+mj-lt"/>
                <a:cs typeface="Times New Roman"/>
              </a:rPr>
              <a:t>	Protection</a:t>
            </a:r>
            <a:r>
              <a:rPr lang="en-IN" sz="2000" b="1" spc="-100" dirty="0">
                <a:latin typeface="+mj-lt"/>
                <a:cs typeface="Times New Roman"/>
              </a:rPr>
              <a:t> </a:t>
            </a:r>
            <a:r>
              <a:rPr lang="en-IN" sz="2000" b="1" spc="100" dirty="0">
                <a:latin typeface="+mj-lt"/>
                <a:cs typeface="Times New Roman"/>
              </a:rPr>
              <a:t>against</a:t>
            </a:r>
            <a:r>
              <a:rPr lang="en-IN" sz="2000" b="1" spc="-120" dirty="0">
                <a:latin typeface="+mj-lt"/>
                <a:cs typeface="Times New Roman"/>
              </a:rPr>
              <a:t> </a:t>
            </a:r>
            <a:r>
              <a:rPr lang="en-IN" sz="2000" b="1" spc="85" dirty="0">
                <a:latin typeface="+mj-lt"/>
                <a:cs typeface="Times New Roman"/>
              </a:rPr>
              <a:t>delay</a:t>
            </a:r>
            <a:r>
              <a:rPr lang="en-IN" sz="2000" b="1" spc="-70" dirty="0">
                <a:latin typeface="+mj-lt"/>
                <a:cs typeface="Times New Roman"/>
              </a:rPr>
              <a:t> </a:t>
            </a:r>
            <a:r>
              <a:rPr lang="en-IN" sz="2000" b="1" spc="125" dirty="0">
                <a:latin typeface="+mj-lt"/>
                <a:cs typeface="Times New Roman"/>
              </a:rPr>
              <a:t>in</a:t>
            </a:r>
            <a:r>
              <a:rPr lang="en-IN" sz="2000" b="1" spc="-80" dirty="0">
                <a:latin typeface="+mj-lt"/>
                <a:cs typeface="Times New Roman"/>
              </a:rPr>
              <a:t> </a:t>
            </a:r>
            <a:r>
              <a:rPr lang="en-IN" sz="2000" b="1" spc="85" dirty="0">
                <a:latin typeface="+mj-lt"/>
                <a:cs typeface="Times New Roman"/>
              </a:rPr>
              <a:t>payment:</a:t>
            </a:r>
            <a:r>
              <a:rPr lang="en-IN" sz="2000" b="1" spc="-15" dirty="0">
                <a:latin typeface="+mj-lt"/>
                <a:cs typeface="Times New Roman"/>
              </a:rPr>
              <a:t> </a:t>
            </a:r>
            <a:r>
              <a:rPr lang="en-IN" sz="2000" spc="70" dirty="0">
                <a:latin typeface="+mj-lt"/>
                <a:cs typeface="Times New Roman"/>
              </a:rPr>
              <a:t>The</a:t>
            </a:r>
            <a:r>
              <a:rPr lang="en-IN" sz="2000" spc="-50" dirty="0">
                <a:latin typeface="+mj-lt"/>
                <a:cs typeface="Times New Roman"/>
              </a:rPr>
              <a:t> </a:t>
            </a:r>
            <a:r>
              <a:rPr lang="en-IN" sz="2000" spc="55" dirty="0">
                <a:latin typeface="+mj-lt"/>
                <a:cs typeface="Times New Roman"/>
              </a:rPr>
              <a:t>buyer</a:t>
            </a:r>
            <a:r>
              <a:rPr lang="en-IN" sz="2000" spc="-65" dirty="0">
                <a:latin typeface="+mj-lt"/>
                <a:cs typeface="Times New Roman"/>
              </a:rPr>
              <a:t> </a:t>
            </a:r>
            <a:r>
              <a:rPr lang="en-IN" sz="2000" spc="80" dirty="0">
                <a:latin typeface="+mj-lt"/>
                <a:cs typeface="Times New Roman"/>
              </a:rPr>
              <a:t>has</a:t>
            </a:r>
            <a:r>
              <a:rPr lang="en-IN" sz="2000" spc="-60" dirty="0">
                <a:latin typeface="+mj-lt"/>
                <a:cs typeface="Times New Roman"/>
              </a:rPr>
              <a:t> </a:t>
            </a:r>
            <a:r>
              <a:rPr lang="en-IN" sz="2000" spc="90" dirty="0">
                <a:latin typeface="+mj-lt"/>
                <a:cs typeface="Times New Roman"/>
              </a:rPr>
              <a:t>to</a:t>
            </a:r>
            <a:r>
              <a:rPr lang="en-IN" sz="2000" spc="-45" dirty="0">
                <a:latin typeface="+mj-lt"/>
                <a:cs typeface="Times New Roman"/>
              </a:rPr>
              <a:t> </a:t>
            </a:r>
            <a:r>
              <a:rPr lang="en-IN" sz="2000" spc="75" dirty="0">
                <a:latin typeface="+mj-lt"/>
                <a:cs typeface="Times New Roman"/>
              </a:rPr>
              <a:t>make</a:t>
            </a:r>
            <a:r>
              <a:rPr lang="en-IN" sz="2000" spc="-80" dirty="0">
                <a:latin typeface="+mj-lt"/>
                <a:cs typeface="Times New Roman"/>
              </a:rPr>
              <a:t> </a:t>
            </a:r>
            <a:r>
              <a:rPr lang="en-IN" sz="2000" spc="85" dirty="0">
                <a:latin typeface="+mj-lt"/>
                <a:cs typeface="Times New Roman"/>
              </a:rPr>
              <a:t>payment  </a:t>
            </a:r>
            <a:r>
              <a:rPr lang="en-IN" sz="2000" spc="90" dirty="0">
                <a:latin typeface="+mj-lt"/>
                <a:cs typeface="Times New Roman"/>
              </a:rPr>
              <a:t>to</a:t>
            </a:r>
            <a:r>
              <a:rPr lang="en-IN" sz="2000" spc="-45" dirty="0">
                <a:latin typeface="+mj-lt"/>
                <a:cs typeface="Times New Roman"/>
              </a:rPr>
              <a:t> </a:t>
            </a:r>
            <a:r>
              <a:rPr lang="en-IN" sz="2000" spc="-25" dirty="0">
                <a:latin typeface="+mj-lt"/>
                <a:cs typeface="Times New Roman"/>
              </a:rPr>
              <a:t>MSME</a:t>
            </a:r>
            <a:r>
              <a:rPr lang="en-IN" sz="2000" spc="-35" dirty="0">
                <a:latin typeface="+mj-lt"/>
                <a:cs typeface="Times New Roman"/>
              </a:rPr>
              <a:t> </a:t>
            </a:r>
            <a:r>
              <a:rPr lang="en-IN" sz="2000" spc="40" dirty="0">
                <a:latin typeface="+mj-lt"/>
                <a:cs typeface="Times New Roman"/>
              </a:rPr>
              <a:t>seller</a:t>
            </a:r>
            <a:r>
              <a:rPr lang="en-IN" sz="2000" spc="-70" dirty="0">
                <a:latin typeface="+mj-lt"/>
                <a:cs typeface="Times New Roman"/>
              </a:rPr>
              <a:t> </a:t>
            </a:r>
            <a:r>
              <a:rPr lang="en-IN" sz="2000" spc="35" dirty="0">
                <a:latin typeface="+mj-lt"/>
                <a:cs typeface="Times New Roman"/>
              </a:rPr>
              <a:t>for</a:t>
            </a:r>
            <a:r>
              <a:rPr lang="en-IN" sz="2000" spc="-75" dirty="0">
                <a:latin typeface="+mj-lt"/>
                <a:cs typeface="Times New Roman"/>
              </a:rPr>
              <a:t> </a:t>
            </a:r>
            <a:r>
              <a:rPr lang="en-IN" sz="2000" spc="114" dirty="0">
                <a:latin typeface="+mj-lt"/>
                <a:cs typeface="Times New Roman"/>
              </a:rPr>
              <a:t>the</a:t>
            </a:r>
            <a:r>
              <a:rPr lang="en-IN" sz="2000" spc="-95" dirty="0">
                <a:latin typeface="+mj-lt"/>
                <a:cs typeface="Times New Roman"/>
              </a:rPr>
              <a:t> 	</a:t>
            </a:r>
            <a:r>
              <a:rPr lang="en-IN" sz="2000" spc="80" dirty="0">
                <a:latin typeface="+mj-lt"/>
                <a:cs typeface="Times New Roman"/>
              </a:rPr>
              <a:t>goods/</a:t>
            </a:r>
            <a:r>
              <a:rPr lang="en-IN" sz="2000" spc="-35" dirty="0">
                <a:latin typeface="+mj-lt"/>
                <a:cs typeface="Times New Roman"/>
              </a:rPr>
              <a:t> </a:t>
            </a:r>
            <a:r>
              <a:rPr lang="en-IN" sz="2000" spc="30" dirty="0">
                <a:latin typeface="+mj-lt"/>
                <a:cs typeface="Times New Roman"/>
              </a:rPr>
              <a:t>services</a:t>
            </a:r>
            <a:r>
              <a:rPr lang="en-IN" sz="2000" spc="-85" dirty="0">
                <a:latin typeface="+mj-lt"/>
                <a:cs typeface="Times New Roman"/>
              </a:rPr>
              <a:t> </a:t>
            </a:r>
            <a:r>
              <a:rPr lang="en-IN" sz="2000" spc="75" dirty="0">
                <a:latin typeface="+mj-lt"/>
                <a:cs typeface="Times New Roman"/>
              </a:rPr>
              <a:t>within</a:t>
            </a:r>
            <a:r>
              <a:rPr lang="en-IN" sz="2000" spc="-40" dirty="0">
                <a:latin typeface="+mj-lt"/>
                <a:cs typeface="Times New Roman"/>
              </a:rPr>
              <a:t> </a:t>
            </a:r>
            <a:r>
              <a:rPr lang="en-IN" sz="2000" spc="114" dirty="0">
                <a:latin typeface="+mj-lt"/>
                <a:cs typeface="Times New Roman"/>
              </a:rPr>
              <a:t>the</a:t>
            </a:r>
            <a:r>
              <a:rPr lang="en-IN" sz="2000" spc="-65" dirty="0">
                <a:latin typeface="+mj-lt"/>
                <a:cs typeface="Times New Roman"/>
              </a:rPr>
              <a:t> </a:t>
            </a:r>
            <a:r>
              <a:rPr lang="en-IN" sz="2000" spc="90" dirty="0">
                <a:latin typeface="+mj-lt"/>
                <a:cs typeface="Times New Roman"/>
              </a:rPr>
              <a:t>time</a:t>
            </a:r>
            <a:r>
              <a:rPr lang="en-IN" sz="2000" spc="-75" dirty="0">
                <a:latin typeface="+mj-lt"/>
                <a:cs typeface="Times New Roman"/>
              </a:rPr>
              <a:t> </a:t>
            </a:r>
            <a:r>
              <a:rPr lang="en-IN" sz="2000" spc="75" dirty="0">
                <a:latin typeface="+mj-lt"/>
                <a:cs typeface="Times New Roman"/>
              </a:rPr>
              <a:t>period</a:t>
            </a:r>
            <a:r>
              <a:rPr lang="en-IN" sz="2000" spc="10" dirty="0">
                <a:latin typeface="+mj-lt"/>
                <a:cs typeface="Times New Roman"/>
              </a:rPr>
              <a:t> </a:t>
            </a:r>
            <a:r>
              <a:rPr lang="en-IN" sz="2000" spc="105" dirty="0">
                <a:latin typeface="+mj-lt"/>
                <a:cs typeface="Times New Roman"/>
              </a:rPr>
              <a:t>mentioned  </a:t>
            </a:r>
            <a:r>
              <a:rPr lang="en-IN" sz="2000" spc="80" dirty="0">
                <a:latin typeface="+mj-lt"/>
                <a:cs typeface="Times New Roman"/>
              </a:rPr>
              <a:t>in</a:t>
            </a:r>
            <a:r>
              <a:rPr lang="en-IN" sz="2000" spc="-55" dirty="0">
                <a:latin typeface="+mj-lt"/>
                <a:cs typeface="Times New Roman"/>
              </a:rPr>
              <a:t> </a:t>
            </a:r>
            <a:r>
              <a:rPr lang="en-IN" sz="2000" spc="114" dirty="0">
                <a:latin typeface="+mj-lt"/>
                <a:cs typeface="Times New Roman"/>
              </a:rPr>
              <a:t>the</a:t>
            </a:r>
            <a:r>
              <a:rPr lang="en-IN" sz="2000" spc="-100" dirty="0">
                <a:latin typeface="+mj-lt"/>
                <a:cs typeface="Times New Roman"/>
              </a:rPr>
              <a:t> </a:t>
            </a:r>
            <a:r>
              <a:rPr lang="en-IN" sz="2000" spc="75" dirty="0">
                <a:latin typeface="+mj-lt"/>
                <a:cs typeface="Times New Roman"/>
              </a:rPr>
              <a:t>written</a:t>
            </a:r>
            <a:r>
              <a:rPr lang="en-IN" sz="2000" spc="-80" dirty="0">
                <a:latin typeface="+mj-lt"/>
                <a:cs typeface="Times New Roman"/>
              </a:rPr>
              <a:t> </a:t>
            </a:r>
            <a:r>
              <a:rPr lang="en-IN" sz="2000" spc="85" dirty="0">
                <a:latin typeface="+mj-lt"/>
                <a:cs typeface="Times New Roman"/>
              </a:rPr>
              <a:t>agreement</a:t>
            </a:r>
            <a:r>
              <a:rPr lang="en-IN" sz="2000" spc="-100" dirty="0">
                <a:latin typeface="+mj-lt"/>
                <a:cs typeface="Times New Roman"/>
              </a:rPr>
              <a:t> </a:t>
            </a:r>
            <a:r>
              <a:rPr lang="en-IN" sz="2000" spc="55" dirty="0">
                <a:latin typeface="+mj-lt"/>
                <a:cs typeface="Times New Roman"/>
              </a:rPr>
              <a:t>which,</a:t>
            </a:r>
            <a:endParaRPr lang="en-IN" sz="2000" dirty="0">
              <a:latin typeface="+mj-lt"/>
              <a:cs typeface="Times New Roman"/>
            </a:endParaRPr>
          </a:p>
          <a:p>
            <a:pPr marL="639445" marR="585470" lvl="1" indent="-176530">
              <a:spcBef>
                <a:spcPts val="455"/>
              </a:spcBef>
              <a:buClr>
                <a:srgbClr val="0AD0D9"/>
              </a:buClr>
              <a:buSzPct val="94736"/>
              <a:buFont typeface="Arial"/>
              <a:buChar char=""/>
              <a:tabLst>
                <a:tab pos="640080" algn="l"/>
              </a:tabLst>
            </a:pPr>
            <a:r>
              <a:rPr lang="en-IN" sz="2000" spc="80" dirty="0">
                <a:latin typeface="+mj-lt"/>
                <a:cs typeface="Times New Roman"/>
              </a:rPr>
              <a:t>In</a:t>
            </a:r>
            <a:r>
              <a:rPr lang="en-IN" sz="2000" spc="-25" dirty="0">
                <a:latin typeface="+mj-lt"/>
                <a:cs typeface="Times New Roman"/>
              </a:rPr>
              <a:t> </a:t>
            </a:r>
            <a:r>
              <a:rPr lang="en-IN" sz="2000" spc="110" dirty="0">
                <a:latin typeface="+mj-lt"/>
                <a:cs typeface="Times New Roman"/>
              </a:rPr>
              <a:t>no</a:t>
            </a:r>
            <a:r>
              <a:rPr lang="en-IN" sz="2000" spc="-100" dirty="0">
                <a:latin typeface="+mj-lt"/>
                <a:cs typeface="Times New Roman"/>
              </a:rPr>
              <a:t> </a:t>
            </a:r>
            <a:r>
              <a:rPr lang="en-IN" sz="2000" spc="35" dirty="0">
                <a:latin typeface="+mj-lt"/>
                <a:cs typeface="Times New Roman"/>
              </a:rPr>
              <a:t>case,</a:t>
            </a:r>
            <a:r>
              <a:rPr lang="en-IN" sz="2000" spc="-35" dirty="0">
                <a:latin typeface="+mj-lt"/>
                <a:cs typeface="Times New Roman"/>
              </a:rPr>
              <a:t> </a:t>
            </a:r>
            <a:r>
              <a:rPr lang="en-IN" sz="2000" spc="50" dirty="0">
                <a:latin typeface="+mj-lt"/>
                <a:cs typeface="Times New Roman"/>
              </a:rPr>
              <a:t>shall</a:t>
            </a:r>
            <a:r>
              <a:rPr lang="en-IN" sz="2000" spc="-45" dirty="0">
                <a:latin typeface="+mj-lt"/>
                <a:cs typeface="Times New Roman"/>
              </a:rPr>
              <a:t> </a:t>
            </a:r>
            <a:r>
              <a:rPr lang="en-IN" sz="2000" spc="35" dirty="0">
                <a:latin typeface="+mj-lt"/>
                <a:cs typeface="Times New Roman"/>
              </a:rPr>
              <a:t>exceed</a:t>
            </a:r>
            <a:r>
              <a:rPr lang="en-IN" sz="2000" spc="5" dirty="0">
                <a:latin typeface="+mj-lt"/>
                <a:cs typeface="Times New Roman"/>
              </a:rPr>
              <a:t> </a:t>
            </a:r>
            <a:r>
              <a:rPr lang="en-IN" sz="2000" b="1" spc="-40" dirty="0">
                <a:latin typeface="+mj-lt"/>
                <a:cs typeface="Times New Roman"/>
              </a:rPr>
              <a:t>45</a:t>
            </a:r>
            <a:r>
              <a:rPr lang="en-IN" sz="2000" b="1" spc="-65" dirty="0">
                <a:latin typeface="+mj-lt"/>
                <a:cs typeface="Times New Roman"/>
              </a:rPr>
              <a:t> </a:t>
            </a:r>
            <a:r>
              <a:rPr lang="en-IN" sz="2000" b="1" spc="65" dirty="0">
                <a:latin typeface="+mj-lt"/>
                <a:cs typeface="Times New Roman"/>
              </a:rPr>
              <a:t>days</a:t>
            </a:r>
            <a:r>
              <a:rPr lang="en-IN" sz="2000" b="1" spc="-60" dirty="0">
                <a:latin typeface="+mj-lt"/>
                <a:cs typeface="Times New Roman"/>
              </a:rPr>
              <a:t> </a:t>
            </a:r>
            <a:r>
              <a:rPr lang="en-IN" sz="2000" spc="60" dirty="0">
                <a:latin typeface="+mj-lt"/>
                <a:cs typeface="Times New Roman"/>
              </a:rPr>
              <a:t>from</a:t>
            </a:r>
            <a:r>
              <a:rPr lang="en-IN" sz="2000" spc="-75" dirty="0">
                <a:latin typeface="+mj-lt"/>
                <a:cs typeface="Times New Roman"/>
              </a:rPr>
              <a:t> </a:t>
            </a:r>
            <a:r>
              <a:rPr lang="en-IN" sz="2000" spc="90" dirty="0">
                <a:latin typeface="+mj-lt"/>
                <a:cs typeface="Times New Roman"/>
              </a:rPr>
              <a:t>date</a:t>
            </a:r>
            <a:r>
              <a:rPr lang="en-IN" sz="2000" spc="-95" dirty="0">
                <a:latin typeface="+mj-lt"/>
                <a:cs typeface="Times New Roman"/>
              </a:rPr>
              <a:t> </a:t>
            </a:r>
            <a:r>
              <a:rPr lang="en-IN" sz="2000" spc="10" dirty="0">
                <a:latin typeface="+mj-lt"/>
                <a:cs typeface="Times New Roman"/>
              </a:rPr>
              <a:t>of</a:t>
            </a:r>
            <a:r>
              <a:rPr lang="en-IN" sz="2000" dirty="0">
                <a:latin typeface="+mj-lt"/>
                <a:cs typeface="Times New Roman"/>
              </a:rPr>
              <a:t> </a:t>
            </a:r>
            <a:r>
              <a:rPr lang="en-IN" sz="2000" spc="60" dirty="0">
                <a:latin typeface="+mj-lt"/>
                <a:cs typeface="Times New Roman"/>
              </a:rPr>
              <a:t>acceptance</a:t>
            </a:r>
            <a:r>
              <a:rPr lang="en-IN" sz="2000" spc="-95" dirty="0">
                <a:latin typeface="+mj-lt"/>
                <a:cs typeface="Times New Roman"/>
              </a:rPr>
              <a:t> </a:t>
            </a:r>
            <a:r>
              <a:rPr lang="en-IN" sz="2000" spc="80" dirty="0">
                <a:latin typeface="+mj-lt"/>
                <a:cs typeface="Times New Roman"/>
              </a:rPr>
              <a:t>or</a:t>
            </a:r>
            <a:r>
              <a:rPr lang="en-IN" sz="2000" spc="-110" dirty="0">
                <a:latin typeface="+mj-lt"/>
                <a:cs typeface="Times New Roman"/>
              </a:rPr>
              <a:t> </a:t>
            </a:r>
            <a:r>
              <a:rPr lang="en-IN" sz="2000" spc="90" dirty="0">
                <a:latin typeface="+mj-lt"/>
                <a:cs typeface="Times New Roman"/>
              </a:rPr>
              <a:t>date</a:t>
            </a:r>
            <a:r>
              <a:rPr lang="en-IN" sz="2000" spc="-100" dirty="0">
                <a:latin typeface="+mj-lt"/>
                <a:cs typeface="Times New Roman"/>
              </a:rPr>
              <a:t> </a:t>
            </a:r>
            <a:r>
              <a:rPr lang="en-IN" sz="2000" spc="-114" dirty="0">
                <a:latin typeface="+mj-lt"/>
                <a:cs typeface="Times New Roman"/>
              </a:rPr>
              <a:t>of  </a:t>
            </a:r>
            <a:r>
              <a:rPr lang="en-IN" sz="2000" spc="100" dirty="0">
                <a:latin typeface="+mj-lt"/>
                <a:cs typeface="Times New Roman"/>
              </a:rPr>
              <a:t>deemed</a:t>
            </a:r>
            <a:r>
              <a:rPr lang="en-IN" sz="2000" spc="-55" dirty="0">
                <a:latin typeface="+mj-lt"/>
                <a:cs typeface="Times New Roman"/>
              </a:rPr>
              <a:t> </a:t>
            </a:r>
            <a:r>
              <a:rPr lang="en-IN" sz="2000" spc="55" dirty="0">
                <a:latin typeface="+mj-lt"/>
                <a:cs typeface="Times New Roman"/>
              </a:rPr>
              <a:t>acceptance.</a:t>
            </a:r>
            <a:endParaRPr lang="en-IN" sz="2000" dirty="0">
              <a:latin typeface="+mj-lt"/>
              <a:cs typeface="Times New Roman"/>
            </a:endParaRPr>
          </a:p>
          <a:p>
            <a:pPr lvl="1">
              <a:spcBef>
                <a:spcPts val="25"/>
              </a:spcBef>
              <a:buClr>
                <a:srgbClr val="0AD0D9"/>
              </a:buClr>
              <a:buFont typeface="Arial"/>
              <a:buChar char=""/>
            </a:pPr>
            <a:endParaRPr lang="en-IN" sz="2000" dirty="0">
              <a:latin typeface="+mj-lt"/>
              <a:cs typeface="Times New Roman"/>
            </a:endParaRPr>
          </a:p>
          <a:p>
            <a:pPr marL="639445" marR="137160" lvl="1" indent="-176530">
              <a:buClr>
                <a:srgbClr val="0AD0D9"/>
              </a:buClr>
              <a:buSzPct val="94736"/>
              <a:buFont typeface="Arial"/>
              <a:buChar char=""/>
              <a:tabLst>
                <a:tab pos="700405" algn="l"/>
              </a:tabLst>
            </a:pPr>
            <a:r>
              <a:rPr lang="en-IN" sz="2000" dirty="0">
                <a:latin typeface="+mj-lt"/>
              </a:rPr>
              <a:t>	</a:t>
            </a:r>
            <a:r>
              <a:rPr lang="en-IN" sz="2000" spc="-20" dirty="0">
                <a:latin typeface="+mj-lt"/>
                <a:cs typeface="Times New Roman"/>
              </a:rPr>
              <a:t>If </a:t>
            </a:r>
            <a:r>
              <a:rPr lang="en-IN" sz="2000" spc="114" dirty="0">
                <a:latin typeface="+mj-lt"/>
                <a:cs typeface="Times New Roman"/>
              </a:rPr>
              <a:t>the </a:t>
            </a:r>
            <a:r>
              <a:rPr lang="en-IN" sz="2000" spc="55" dirty="0">
                <a:latin typeface="+mj-lt"/>
                <a:cs typeface="Times New Roman"/>
              </a:rPr>
              <a:t>buyer </a:t>
            </a:r>
            <a:r>
              <a:rPr lang="en-IN" sz="2000" spc="10" dirty="0">
                <a:latin typeface="+mj-lt"/>
                <a:cs typeface="Times New Roman"/>
              </a:rPr>
              <a:t>fails </a:t>
            </a:r>
            <a:r>
              <a:rPr lang="en-IN" sz="2000" spc="90" dirty="0">
                <a:latin typeface="+mj-lt"/>
                <a:cs typeface="Times New Roman"/>
              </a:rPr>
              <a:t>to </a:t>
            </a:r>
            <a:r>
              <a:rPr lang="en-IN" sz="2000" spc="30" dirty="0">
                <a:latin typeface="+mj-lt"/>
                <a:cs typeface="Times New Roman"/>
              </a:rPr>
              <a:t>pay </a:t>
            </a:r>
            <a:r>
              <a:rPr lang="en-IN" sz="2000" spc="75" dirty="0">
                <a:latin typeface="+mj-lt"/>
                <a:cs typeface="Times New Roman"/>
              </a:rPr>
              <a:t>within </a:t>
            </a:r>
            <a:r>
              <a:rPr lang="en-IN" sz="2000" spc="114" dirty="0">
                <a:latin typeface="+mj-lt"/>
                <a:cs typeface="Times New Roman"/>
              </a:rPr>
              <a:t>the </a:t>
            </a:r>
            <a:r>
              <a:rPr lang="en-IN" sz="2000" spc="65" dirty="0">
                <a:latin typeface="+mj-lt"/>
                <a:cs typeface="Times New Roman"/>
              </a:rPr>
              <a:t>prescribed </a:t>
            </a:r>
            <a:r>
              <a:rPr lang="en-IN" sz="2000" spc="90" dirty="0">
                <a:latin typeface="+mj-lt"/>
                <a:cs typeface="Times New Roman"/>
              </a:rPr>
              <a:t>time </a:t>
            </a:r>
            <a:r>
              <a:rPr lang="en-IN" sz="2000" spc="55" dirty="0">
                <a:latin typeface="+mj-lt"/>
                <a:cs typeface="Times New Roman"/>
              </a:rPr>
              <a:t>limit, </a:t>
            </a:r>
            <a:r>
              <a:rPr lang="en-IN" sz="2000" spc="100" dirty="0">
                <a:latin typeface="+mj-lt"/>
                <a:cs typeface="Times New Roman"/>
              </a:rPr>
              <a:t>then,  </a:t>
            </a:r>
            <a:r>
              <a:rPr lang="en-IN" sz="2000" spc="90" dirty="0">
                <a:latin typeface="+mj-lt"/>
                <a:cs typeface="Times New Roman"/>
              </a:rPr>
              <a:t>notwithstanding</a:t>
            </a:r>
            <a:r>
              <a:rPr lang="en-IN" sz="2000" spc="-50" dirty="0">
                <a:latin typeface="+mj-lt"/>
                <a:cs typeface="Times New Roman"/>
              </a:rPr>
              <a:t> </a:t>
            </a:r>
            <a:r>
              <a:rPr lang="en-IN" sz="2000" spc="75" dirty="0">
                <a:latin typeface="+mj-lt"/>
                <a:cs typeface="Times New Roman"/>
              </a:rPr>
              <a:t>anything</a:t>
            </a:r>
            <a:r>
              <a:rPr lang="en-IN" sz="2000" spc="-45" dirty="0">
                <a:latin typeface="+mj-lt"/>
                <a:cs typeface="Times New Roman"/>
              </a:rPr>
              <a:t> </a:t>
            </a:r>
            <a:r>
              <a:rPr lang="en-IN" sz="2000" spc="85" dirty="0">
                <a:latin typeface="+mj-lt"/>
                <a:cs typeface="Times New Roman"/>
              </a:rPr>
              <a:t>contained</a:t>
            </a:r>
            <a:r>
              <a:rPr lang="en-IN" sz="2000" dirty="0">
                <a:latin typeface="+mj-lt"/>
                <a:cs typeface="Times New Roman"/>
              </a:rPr>
              <a:t> </a:t>
            </a:r>
            <a:r>
              <a:rPr lang="en-IN" sz="2000" spc="80" dirty="0">
                <a:latin typeface="+mj-lt"/>
                <a:cs typeface="Times New Roman"/>
              </a:rPr>
              <a:t>in</a:t>
            </a:r>
            <a:r>
              <a:rPr lang="en-IN" sz="2000" spc="-75" dirty="0">
                <a:latin typeface="+mj-lt"/>
                <a:cs typeface="Times New Roman"/>
              </a:rPr>
              <a:t> </a:t>
            </a:r>
            <a:r>
              <a:rPr lang="en-IN" sz="2000" spc="50" dirty="0">
                <a:latin typeface="+mj-lt"/>
                <a:cs typeface="Times New Roman"/>
              </a:rPr>
              <a:t>any</a:t>
            </a:r>
            <a:r>
              <a:rPr lang="en-IN" sz="2000" spc="-100" dirty="0">
                <a:latin typeface="+mj-lt"/>
                <a:cs typeface="Times New Roman"/>
              </a:rPr>
              <a:t> </a:t>
            </a:r>
            <a:r>
              <a:rPr lang="en-IN" sz="2000" spc="85" dirty="0">
                <a:latin typeface="+mj-lt"/>
                <a:cs typeface="Times New Roman"/>
              </a:rPr>
              <a:t>agreement</a:t>
            </a:r>
            <a:r>
              <a:rPr lang="en-IN" sz="2000" spc="-45" dirty="0">
                <a:latin typeface="+mj-lt"/>
                <a:cs typeface="Times New Roman"/>
              </a:rPr>
              <a:t> </a:t>
            </a:r>
            <a:r>
              <a:rPr lang="en-IN" sz="2000" spc="75" dirty="0">
                <a:latin typeface="+mj-lt"/>
                <a:cs typeface="Times New Roman"/>
              </a:rPr>
              <a:t>between</a:t>
            </a:r>
            <a:r>
              <a:rPr lang="en-IN" sz="2000" spc="-30" dirty="0">
                <a:latin typeface="+mj-lt"/>
                <a:cs typeface="Times New Roman"/>
              </a:rPr>
              <a:t> </a:t>
            </a:r>
            <a:r>
              <a:rPr lang="en-IN" sz="2000" spc="55" dirty="0">
                <a:latin typeface="+mj-lt"/>
                <a:cs typeface="Times New Roman"/>
              </a:rPr>
              <a:t>buyer  </a:t>
            </a:r>
            <a:r>
              <a:rPr lang="en-IN" sz="2000" spc="110" dirty="0">
                <a:latin typeface="+mj-lt"/>
                <a:cs typeface="Times New Roman"/>
              </a:rPr>
              <a:t>and </a:t>
            </a:r>
            <a:r>
              <a:rPr lang="en-IN" sz="2000" spc="40" dirty="0">
                <a:latin typeface="+mj-lt"/>
                <a:cs typeface="Times New Roman"/>
              </a:rPr>
              <a:t>seller </a:t>
            </a:r>
            <a:r>
              <a:rPr lang="en-IN" sz="2000" spc="80" dirty="0">
                <a:latin typeface="+mj-lt"/>
                <a:cs typeface="Times New Roman"/>
              </a:rPr>
              <a:t>or in </a:t>
            </a:r>
            <a:r>
              <a:rPr lang="en-IN" sz="2000" spc="50" dirty="0">
                <a:latin typeface="+mj-lt"/>
                <a:cs typeface="Times New Roman"/>
              </a:rPr>
              <a:t>any </a:t>
            </a:r>
            <a:r>
              <a:rPr lang="en-IN" sz="2000" spc="15" dirty="0">
                <a:latin typeface="+mj-lt"/>
                <a:cs typeface="Times New Roman"/>
              </a:rPr>
              <a:t>law </a:t>
            </a:r>
            <a:r>
              <a:rPr lang="en-IN" sz="2000" spc="35" dirty="0">
                <a:latin typeface="+mj-lt"/>
                <a:cs typeface="Times New Roman"/>
              </a:rPr>
              <a:t>for </a:t>
            </a:r>
            <a:r>
              <a:rPr lang="en-IN" sz="2000" spc="114" dirty="0">
                <a:latin typeface="+mj-lt"/>
                <a:cs typeface="Times New Roman"/>
              </a:rPr>
              <a:t>the </a:t>
            </a:r>
            <a:r>
              <a:rPr lang="en-IN" sz="2000" spc="90" dirty="0">
                <a:latin typeface="+mj-lt"/>
                <a:cs typeface="Times New Roman"/>
              </a:rPr>
              <a:t>time </a:t>
            </a:r>
            <a:r>
              <a:rPr lang="en-IN" sz="2000" spc="65" dirty="0">
                <a:latin typeface="+mj-lt"/>
                <a:cs typeface="Times New Roman"/>
              </a:rPr>
              <a:t>being </a:t>
            </a:r>
            <a:r>
              <a:rPr lang="en-IN" sz="2000" spc="80" dirty="0">
                <a:latin typeface="+mj-lt"/>
                <a:cs typeface="Times New Roman"/>
              </a:rPr>
              <a:t>in </a:t>
            </a:r>
            <a:r>
              <a:rPr lang="en-IN" sz="2000" spc="20" dirty="0">
                <a:latin typeface="+mj-lt"/>
                <a:cs typeface="Times New Roman"/>
              </a:rPr>
              <a:t>force, </a:t>
            </a:r>
            <a:r>
              <a:rPr lang="en-IN" sz="2000" spc="105" dirty="0">
                <a:latin typeface="+mj-lt"/>
                <a:cs typeface="Times New Roman"/>
              </a:rPr>
              <a:t>he </a:t>
            </a:r>
            <a:r>
              <a:rPr lang="en-IN" sz="2000" spc="80" dirty="0">
                <a:latin typeface="+mj-lt"/>
                <a:cs typeface="Times New Roman"/>
              </a:rPr>
              <a:t>has </a:t>
            </a:r>
            <a:r>
              <a:rPr lang="en-IN" sz="2000" spc="90" dirty="0">
                <a:latin typeface="+mj-lt"/>
                <a:cs typeface="Times New Roman"/>
              </a:rPr>
              <a:t>to </a:t>
            </a:r>
            <a:r>
              <a:rPr lang="en-IN" sz="2000" spc="30" dirty="0">
                <a:latin typeface="+mj-lt"/>
                <a:cs typeface="Times New Roman"/>
              </a:rPr>
              <a:t>pay  </a:t>
            </a:r>
            <a:r>
              <a:rPr lang="en-IN" sz="2000" b="1" spc="135" dirty="0">
                <a:latin typeface="+mj-lt"/>
                <a:cs typeface="Times New Roman"/>
              </a:rPr>
              <a:t>compound</a:t>
            </a:r>
            <a:r>
              <a:rPr lang="en-IN" sz="2000" b="1" spc="-20" dirty="0">
                <a:latin typeface="+mj-lt"/>
                <a:cs typeface="Times New Roman"/>
              </a:rPr>
              <a:t> </a:t>
            </a:r>
            <a:r>
              <a:rPr lang="en-IN" sz="2000" b="1" spc="105" dirty="0">
                <a:latin typeface="+mj-lt"/>
                <a:cs typeface="Times New Roman"/>
              </a:rPr>
              <a:t>interest</a:t>
            </a:r>
            <a:r>
              <a:rPr lang="en-IN" sz="2000" b="1" spc="-120" dirty="0">
                <a:latin typeface="+mj-lt"/>
                <a:cs typeface="Times New Roman"/>
              </a:rPr>
              <a:t> </a:t>
            </a:r>
            <a:r>
              <a:rPr lang="en-IN" sz="2000" b="1" spc="105" dirty="0">
                <a:latin typeface="+mj-lt"/>
                <a:cs typeface="Times New Roman"/>
              </a:rPr>
              <a:t>with</a:t>
            </a:r>
            <a:r>
              <a:rPr lang="en-IN" sz="2000" b="1" spc="-45" dirty="0">
                <a:latin typeface="+mj-lt"/>
                <a:cs typeface="Times New Roman"/>
              </a:rPr>
              <a:t> </a:t>
            </a:r>
            <a:r>
              <a:rPr lang="en-IN" sz="2000" b="1" spc="125" dirty="0">
                <a:latin typeface="+mj-lt"/>
                <a:cs typeface="Times New Roman"/>
              </a:rPr>
              <a:t>monthly</a:t>
            </a:r>
            <a:r>
              <a:rPr lang="en-IN" sz="2000" b="1" spc="-100" dirty="0">
                <a:latin typeface="+mj-lt"/>
                <a:cs typeface="Times New Roman"/>
              </a:rPr>
              <a:t> </a:t>
            </a:r>
            <a:r>
              <a:rPr lang="en-IN" sz="2000" b="1" spc="85" dirty="0">
                <a:latin typeface="+mj-lt"/>
                <a:cs typeface="Times New Roman"/>
              </a:rPr>
              <a:t>rest</a:t>
            </a:r>
            <a:r>
              <a:rPr lang="en-IN" sz="2000" b="1" spc="-120" dirty="0">
                <a:latin typeface="+mj-lt"/>
                <a:cs typeface="Times New Roman"/>
              </a:rPr>
              <a:t> </a:t>
            </a:r>
            <a:r>
              <a:rPr lang="en-IN" sz="2000" b="1" spc="85" dirty="0">
                <a:latin typeface="+mj-lt"/>
                <a:cs typeface="Times New Roman"/>
              </a:rPr>
              <a:t>at</a:t>
            </a:r>
            <a:r>
              <a:rPr lang="en-IN" sz="2000" b="1" spc="-90" dirty="0">
                <a:latin typeface="+mj-lt"/>
                <a:cs typeface="Times New Roman"/>
              </a:rPr>
              <a:t> </a:t>
            </a:r>
            <a:r>
              <a:rPr lang="en-IN" sz="2000" b="1" spc="110" dirty="0">
                <a:latin typeface="+mj-lt"/>
                <a:cs typeface="Times New Roman"/>
              </a:rPr>
              <a:t>three</a:t>
            </a:r>
            <a:r>
              <a:rPr lang="en-IN" sz="2000" b="1" spc="-85" dirty="0">
                <a:latin typeface="+mj-lt"/>
                <a:cs typeface="Times New Roman"/>
              </a:rPr>
              <a:t> </a:t>
            </a:r>
            <a:r>
              <a:rPr lang="en-IN" sz="2000" b="1" spc="140" dirty="0">
                <a:latin typeface="+mj-lt"/>
                <a:cs typeface="Times New Roman"/>
              </a:rPr>
              <a:t>time</a:t>
            </a:r>
            <a:r>
              <a:rPr lang="en-IN" sz="2000" b="1" spc="-120" dirty="0">
                <a:latin typeface="+mj-lt"/>
                <a:cs typeface="Times New Roman"/>
              </a:rPr>
              <a:t> </a:t>
            </a:r>
            <a:r>
              <a:rPr lang="en-IN" sz="2000" b="1" spc="110" dirty="0">
                <a:latin typeface="+mj-lt"/>
                <a:cs typeface="Times New Roman"/>
              </a:rPr>
              <a:t>of</a:t>
            </a:r>
            <a:r>
              <a:rPr lang="en-IN" sz="2000" b="1" spc="25" dirty="0">
                <a:latin typeface="+mj-lt"/>
                <a:cs typeface="Times New Roman"/>
              </a:rPr>
              <a:t> </a:t>
            </a:r>
            <a:r>
              <a:rPr lang="en-IN" sz="2000" b="1" spc="105" dirty="0">
                <a:latin typeface="+mj-lt"/>
                <a:cs typeface="Times New Roman"/>
              </a:rPr>
              <a:t>bank</a:t>
            </a:r>
            <a:r>
              <a:rPr lang="en-IN" sz="2000" b="1" spc="-60" dirty="0">
                <a:latin typeface="+mj-lt"/>
                <a:cs typeface="Times New Roman"/>
              </a:rPr>
              <a:t> </a:t>
            </a:r>
            <a:r>
              <a:rPr lang="en-IN" sz="2000" b="1" spc="65" dirty="0">
                <a:latin typeface="+mj-lt"/>
                <a:cs typeface="Times New Roman"/>
              </a:rPr>
              <a:t>rate  </a:t>
            </a:r>
            <a:r>
              <a:rPr lang="en-IN" sz="2000" spc="110" dirty="0">
                <a:latin typeface="+mj-lt"/>
                <a:cs typeface="Times New Roman"/>
              </a:rPr>
              <a:t>on</a:t>
            </a:r>
            <a:r>
              <a:rPr lang="en-IN" sz="2000" spc="-50" dirty="0">
                <a:latin typeface="+mj-lt"/>
                <a:cs typeface="Times New Roman"/>
              </a:rPr>
              <a:t> </a:t>
            </a:r>
            <a:r>
              <a:rPr lang="en-IN" sz="2000" spc="114" dirty="0">
                <a:latin typeface="+mj-lt"/>
                <a:cs typeface="Times New Roman"/>
              </a:rPr>
              <a:t>the</a:t>
            </a:r>
            <a:r>
              <a:rPr lang="en-IN" sz="2000" spc="-100" dirty="0">
                <a:latin typeface="+mj-lt"/>
                <a:cs typeface="Times New Roman"/>
              </a:rPr>
              <a:t> </a:t>
            </a:r>
            <a:r>
              <a:rPr lang="en-IN" sz="2000" spc="105" dirty="0">
                <a:latin typeface="+mj-lt"/>
                <a:cs typeface="Times New Roman"/>
              </a:rPr>
              <a:t>due</a:t>
            </a:r>
            <a:r>
              <a:rPr lang="en-IN" sz="2000" spc="-100" dirty="0">
                <a:latin typeface="+mj-lt"/>
                <a:cs typeface="Times New Roman"/>
              </a:rPr>
              <a:t> </a:t>
            </a:r>
            <a:r>
              <a:rPr lang="en-IN" sz="2000" spc="120" dirty="0">
                <a:latin typeface="+mj-lt"/>
                <a:cs typeface="Times New Roman"/>
              </a:rPr>
              <a:t>amount</a:t>
            </a:r>
            <a:r>
              <a:rPr lang="en-IN" sz="2000" spc="-70" dirty="0">
                <a:latin typeface="+mj-lt"/>
                <a:cs typeface="Times New Roman"/>
              </a:rPr>
              <a:t> </a:t>
            </a:r>
            <a:r>
              <a:rPr lang="en-IN" sz="2000" spc="90" dirty="0">
                <a:latin typeface="+mj-lt"/>
                <a:cs typeface="Times New Roman"/>
              </a:rPr>
              <a:t>to</a:t>
            </a:r>
            <a:r>
              <a:rPr lang="en-IN" sz="2000" spc="-70" dirty="0">
                <a:latin typeface="+mj-lt"/>
                <a:cs typeface="Times New Roman"/>
              </a:rPr>
              <a:t> </a:t>
            </a:r>
            <a:r>
              <a:rPr lang="en-IN" sz="2000" spc="114" dirty="0">
                <a:latin typeface="+mj-lt"/>
                <a:cs typeface="Times New Roman"/>
              </a:rPr>
              <a:t>the</a:t>
            </a:r>
            <a:r>
              <a:rPr lang="en-IN" sz="2000" spc="-90" dirty="0">
                <a:latin typeface="+mj-lt"/>
                <a:cs typeface="Times New Roman"/>
              </a:rPr>
              <a:t> </a:t>
            </a:r>
            <a:r>
              <a:rPr lang="en-IN" sz="2000" spc="40" dirty="0">
                <a:latin typeface="+mj-lt"/>
                <a:cs typeface="Times New Roman"/>
              </a:rPr>
              <a:t>seller</a:t>
            </a:r>
            <a:r>
              <a:rPr lang="en-IN" sz="2000" spc="-65" dirty="0">
                <a:latin typeface="+mj-lt"/>
                <a:cs typeface="Times New Roman"/>
              </a:rPr>
              <a:t> </a:t>
            </a:r>
            <a:r>
              <a:rPr lang="en-IN" sz="2000" spc="55" dirty="0">
                <a:latin typeface="+mj-lt"/>
                <a:cs typeface="Times New Roman"/>
              </a:rPr>
              <a:t>(Section</a:t>
            </a:r>
            <a:r>
              <a:rPr lang="en-IN" sz="2000" spc="-30" dirty="0">
                <a:latin typeface="+mj-lt"/>
                <a:cs typeface="Times New Roman"/>
              </a:rPr>
              <a:t> </a:t>
            </a:r>
            <a:r>
              <a:rPr lang="en-IN" sz="2000" spc="-145" dirty="0">
                <a:latin typeface="+mj-lt"/>
                <a:cs typeface="Times New Roman"/>
              </a:rPr>
              <a:t>16</a:t>
            </a:r>
            <a:r>
              <a:rPr lang="en-IN" sz="2000" spc="-50" dirty="0">
                <a:latin typeface="+mj-lt"/>
                <a:cs typeface="Times New Roman"/>
              </a:rPr>
              <a:t> </a:t>
            </a:r>
            <a:r>
              <a:rPr lang="en-IN" sz="2000" spc="10" dirty="0">
                <a:latin typeface="+mj-lt"/>
                <a:cs typeface="Times New Roman"/>
              </a:rPr>
              <a:t>of</a:t>
            </a:r>
            <a:r>
              <a:rPr lang="en-IN" sz="2000" spc="25" dirty="0">
                <a:latin typeface="+mj-lt"/>
                <a:cs typeface="Times New Roman"/>
              </a:rPr>
              <a:t> </a:t>
            </a:r>
            <a:r>
              <a:rPr lang="en-IN" sz="2000" spc="114" dirty="0">
                <a:latin typeface="+mj-lt"/>
                <a:cs typeface="Times New Roman"/>
              </a:rPr>
              <a:t>the</a:t>
            </a:r>
            <a:r>
              <a:rPr lang="en-IN" sz="2000" spc="-80" dirty="0">
                <a:latin typeface="+mj-lt"/>
                <a:cs typeface="Times New Roman"/>
              </a:rPr>
              <a:t> </a:t>
            </a:r>
            <a:r>
              <a:rPr lang="en-IN" sz="2000" spc="25" dirty="0">
                <a:latin typeface="+mj-lt"/>
                <a:cs typeface="Times New Roman"/>
              </a:rPr>
              <a:t>Act).</a:t>
            </a:r>
            <a:endParaRPr lang="en-IN" sz="2000" dirty="0">
              <a:latin typeface="+mj-lt"/>
              <a:cs typeface="Times New Roman"/>
            </a:endParaRPr>
          </a:p>
          <a:p>
            <a:endParaRPr lang="en-IN" sz="1700" dirty="0"/>
          </a:p>
        </p:txBody>
      </p:sp>
    </p:spTree>
    <p:extLst>
      <p:ext uri="{BB962C8B-B14F-4D97-AF65-F5344CB8AC3E}">
        <p14:creationId xmlns:p14="http://schemas.microsoft.com/office/powerpoint/2010/main" val="1438016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586478" y="1683756"/>
            <a:ext cx="3115265" cy="2396359"/>
          </a:xfrm>
        </p:spPr>
        <p:txBody>
          <a:bodyPr anchor="b">
            <a:normAutofit/>
          </a:bodyPr>
          <a:lstStyle/>
          <a:p>
            <a:pPr algn="r"/>
            <a:r>
              <a:rPr lang="en-IN" sz="3700" spc="-5">
                <a:solidFill>
                  <a:srgbClr val="FFFFFF"/>
                </a:solidFill>
                <a:latin typeface="Carlito"/>
                <a:cs typeface="Carlito"/>
              </a:rPr>
              <a:t>BENEFITS </a:t>
            </a:r>
            <a:r>
              <a:rPr lang="en-IN" sz="3700">
                <a:solidFill>
                  <a:srgbClr val="FFFFFF"/>
                </a:solidFill>
                <a:latin typeface="Carlito"/>
                <a:cs typeface="Carlito"/>
              </a:rPr>
              <a:t>OF </a:t>
            </a:r>
            <a:r>
              <a:rPr lang="en-IN" sz="3700" spc="-30">
                <a:solidFill>
                  <a:srgbClr val="FFFFFF"/>
                </a:solidFill>
                <a:latin typeface="Carlito"/>
                <a:cs typeface="Carlito"/>
              </a:rPr>
              <a:t>REGISTRATION </a:t>
            </a:r>
            <a:r>
              <a:rPr lang="en-IN" sz="3700">
                <a:solidFill>
                  <a:srgbClr val="FFFFFF"/>
                </a:solidFill>
                <a:latin typeface="Carlito"/>
                <a:cs typeface="Carlito"/>
              </a:rPr>
              <a:t>AS</a:t>
            </a:r>
            <a:r>
              <a:rPr lang="en-IN" sz="3700" spc="-20">
                <a:solidFill>
                  <a:srgbClr val="FFFFFF"/>
                </a:solidFill>
                <a:latin typeface="Carlito"/>
                <a:cs typeface="Carlito"/>
              </a:rPr>
              <a:t> </a:t>
            </a:r>
            <a:r>
              <a:rPr lang="en-IN" sz="3700" spc="-5">
                <a:solidFill>
                  <a:srgbClr val="FFFFFF"/>
                </a:solidFill>
                <a:latin typeface="Carlito"/>
                <a:cs typeface="Carlito"/>
              </a:rPr>
              <a:t>MSME</a:t>
            </a:r>
            <a:endParaRPr lang="en-IN" sz="3700">
              <a:solidFill>
                <a:srgbClr val="FFFFFF"/>
              </a:solidFill>
            </a:endParaRPr>
          </a:p>
        </p:txBody>
      </p:sp>
      <p:graphicFrame>
        <p:nvGraphicFramePr>
          <p:cNvPr id="5" name="Content Placeholder 2">
            <a:extLst>
              <a:ext uri="{FF2B5EF4-FFF2-40B4-BE49-F238E27FC236}">
                <a16:creationId xmlns:a16="http://schemas.microsoft.com/office/drawing/2014/main" id="{A68F50DB-B947-40BD-9623-B26FD46E4421}"/>
              </a:ext>
            </a:extLst>
          </p:cNvPr>
          <p:cNvGraphicFramePr>
            <a:graphicFrameLocks noGrp="1"/>
          </p:cNvGraphicFramePr>
          <p:nvPr>
            <p:ph idx="1"/>
            <p:extLst>
              <p:ext uri="{D42A27DB-BD31-4B8C-83A1-F6EECF244321}">
                <p14:modId xmlns:p14="http://schemas.microsoft.com/office/powerpoint/2010/main" val="2176420087"/>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7865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466722" y="586855"/>
            <a:ext cx="3201366" cy="3387497"/>
          </a:xfrm>
        </p:spPr>
        <p:txBody>
          <a:bodyPr anchor="b">
            <a:normAutofit/>
          </a:bodyPr>
          <a:lstStyle/>
          <a:p>
            <a:pPr algn="r"/>
            <a:r>
              <a:rPr lang="en-IN" sz="4000" spc="-5">
                <a:solidFill>
                  <a:srgbClr val="FFFFFF"/>
                </a:solidFill>
                <a:latin typeface="Carlito"/>
                <a:cs typeface="Carlito"/>
              </a:rPr>
              <a:t>BENEFITS </a:t>
            </a:r>
            <a:r>
              <a:rPr lang="en-IN" sz="4000">
                <a:solidFill>
                  <a:srgbClr val="FFFFFF"/>
                </a:solidFill>
                <a:latin typeface="Carlito"/>
                <a:cs typeface="Carlito"/>
              </a:rPr>
              <a:t>OF </a:t>
            </a:r>
            <a:r>
              <a:rPr lang="en-IN" sz="4000" spc="-30">
                <a:solidFill>
                  <a:srgbClr val="FFFFFF"/>
                </a:solidFill>
                <a:latin typeface="Carlito"/>
                <a:cs typeface="Carlito"/>
              </a:rPr>
              <a:t>REGISTRATION </a:t>
            </a:r>
            <a:r>
              <a:rPr lang="en-IN" sz="4000">
                <a:solidFill>
                  <a:srgbClr val="FFFFFF"/>
                </a:solidFill>
                <a:latin typeface="Carlito"/>
                <a:cs typeface="Carlito"/>
              </a:rPr>
              <a:t>AS</a:t>
            </a:r>
            <a:r>
              <a:rPr lang="en-IN" sz="4000" spc="-20">
                <a:solidFill>
                  <a:srgbClr val="FFFFFF"/>
                </a:solidFill>
                <a:latin typeface="Carlito"/>
                <a:cs typeface="Carlito"/>
              </a:rPr>
              <a:t> </a:t>
            </a:r>
            <a:r>
              <a:rPr lang="en-IN" sz="4000" spc="-5">
                <a:solidFill>
                  <a:srgbClr val="FFFFFF"/>
                </a:solidFill>
                <a:latin typeface="Carlito"/>
                <a:cs typeface="Carlito"/>
              </a:rPr>
              <a:t>MSME</a:t>
            </a:r>
            <a:endParaRPr lang="en-IN" sz="4000">
              <a:solidFill>
                <a:srgbClr val="FFFFFF"/>
              </a:solidFill>
            </a:endParaRPr>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4367695" y="511388"/>
            <a:ext cx="7519505" cy="6101683"/>
          </a:xfrm>
        </p:spPr>
        <p:txBody>
          <a:bodyPr anchor="ctr">
            <a:normAutofit/>
          </a:bodyPr>
          <a:lstStyle/>
          <a:p>
            <a:pPr marL="0" indent="0">
              <a:buNone/>
            </a:pPr>
            <a:r>
              <a:rPr lang="en-US" sz="1800" b="1" dirty="0">
                <a:latin typeface="+mj-lt"/>
              </a:rPr>
              <a:t>4.</a:t>
            </a:r>
            <a:r>
              <a:rPr lang="en-IN" sz="1800" b="1" spc="100" dirty="0">
                <a:latin typeface="+mj-lt"/>
              </a:rPr>
              <a:t> </a:t>
            </a:r>
            <a:r>
              <a:rPr lang="en-IN" sz="1800" spc="100" dirty="0">
                <a:latin typeface="+mj-lt"/>
              </a:rPr>
              <a:t>Interest </a:t>
            </a:r>
            <a:r>
              <a:rPr lang="en-IN" sz="1800" spc="95" dirty="0">
                <a:latin typeface="+mj-lt"/>
              </a:rPr>
              <a:t>Equalization </a:t>
            </a:r>
            <a:r>
              <a:rPr lang="en-IN" sz="1800" spc="90" dirty="0">
                <a:latin typeface="+mj-lt"/>
              </a:rPr>
              <a:t>Scheme: </a:t>
            </a:r>
            <a:r>
              <a:rPr lang="en-IN" sz="1800" b="0" spc="90" dirty="0">
                <a:latin typeface="+mj-lt"/>
                <a:cs typeface="Times New Roman"/>
              </a:rPr>
              <a:t>Under </a:t>
            </a:r>
            <a:r>
              <a:rPr lang="en-IN" sz="1800" b="0" spc="125" dirty="0">
                <a:latin typeface="+mj-lt"/>
                <a:cs typeface="Times New Roman"/>
              </a:rPr>
              <a:t>the </a:t>
            </a:r>
            <a:r>
              <a:rPr lang="en-IN" sz="1800" b="0" spc="55" dirty="0">
                <a:latin typeface="+mj-lt"/>
                <a:cs typeface="Times New Roman"/>
              </a:rPr>
              <a:t>“Interest </a:t>
            </a:r>
            <a:r>
              <a:rPr lang="en-IN" sz="1800" b="0" spc="60" dirty="0">
                <a:latin typeface="+mj-lt"/>
                <a:cs typeface="Times New Roman"/>
              </a:rPr>
              <a:t>Equalisation  </a:t>
            </a:r>
            <a:r>
              <a:rPr lang="en-IN" sz="1800" b="0" spc="65" dirty="0">
                <a:latin typeface="+mj-lt"/>
                <a:cs typeface="Times New Roman"/>
              </a:rPr>
              <a:t>Scheme </a:t>
            </a:r>
            <a:r>
              <a:rPr lang="en-IN" sz="1800" b="0" spc="120" dirty="0">
                <a:latin typeface="+mj-lt"/>
                <a:cs typeface="Times New Roman"/>
              </a:rPr>
              <a:t>on </a:t>
            </a:r>
            <a:r>
              <a:rPr lang="en-IN" sz="1800" b="0" spc="60" dirty="0">
                <a:latin typeface="+mj-lt"/>
                <a:cs typeface="Times New Roman"/>
              </a:rPr>
              <a:t>Pre </a:t>
            </a:r>
            <a:r>
              <a:rPr lang="en-IN" sz="1800" b="0" spc="120" dirty="0">
                <a:latin typeface="+mj-lt"/>
                <a:cs typeface="Times New Roman"/>
              </a:rPr>
              <a:t>and </a:t>
            </a:r>
            <a:r>
              <a:rPr lang="en-IN" sz="1800" b="0" spc="60" dirty="0">
                <a:latin typeface="+mj-lt"/>
                <a:cs typeface="Times New Roman"/>
              </a:rPr>
              <a:t>Post </a:t>
            </a:r>
            <a:r>
              <a:rPr lang="en-IN" sz="1800" b="0" spc="90" dirty="0">
                <a:latin typeface="+mj-lt"/>
                <a:cs typeface="Times New Roman"/>
              </a:rPr>
              <a:t>Shipment </a:t>
            </a:r>
            <a:r>
              <a:rPr lang="en-IN" sz="1800" b="0" spc="55" dirty="0">
                <a:latin typeface="+mj-lt"/>
                <a:cs typeface="Times New Roman"/>
              </a:rPr>
              <a:t>Rupee </a:t>
            </a:r>
            <a:r>
              <a:rPr lang="en-IN" sz="1800" b="0" spc="50" dirty="0">
                <a:latin typeface="+mj-lt"/>
                <a:cs typeface="Times New Roman"/>
              </a:rPr>
              <a:t>Export </a:t>
            </a:r>
            <a:r>
              <a:rPr lang="en-IN" sz="1800" b="0" spc="-5" dirty="0">
                <a:latin typeface="+mj-lt"/>
                <a:cs typeface="Times New Roman"/>
              </a:rPr>
              <a:t>Credit”, </a:t>
            </a:r>
            <a:r>
              <a:rPr lang="en-IN" sz="1800" b="0" spc="125" dirty="0">
                <a:latin typeface="+mj-lt"/>
                <a:cs typeface="Times New Roman"/>
              </a:rPr>
              <a:t>the </a:t>
            </a:r>
            <a:r>
              <a:rPr lang="en-IN" sz="1800" b="0" spc="80" dirty="0">
                <a:latin typeface="+mj-lt"/>
                <a:cs typeface="Times New Roman"/>
              </a:rPr>
              <a:t>Interest  </a:t>
            </a:r>
            <a:r>
              <a:rPr lang="en-IN" sz="1800" b="0" spc="60" dirty="0">
                <a:latin typeface="+mj-lt"/>
                <a:cs typeface="Times New Roman"/>
              </a:rPr>
              <a:t>Equalisation</a:t>
            </a:r>
            <a:r>
              <a:rPr lang="en-IN" sz="1800" b="0" spc="-5" dirty="0">
                <a:latin typeface="+mj-lt"/>
                <a:cs typeface="Times New Roman"/>
              </a:rPr>
              <a:t> </a:t>
            </a:r>
            <a:r>
              <a:rPr lang="en-IN" sz="1800" spc="-95" dirty="0">
                <a:latin typeface="+mj-lt"/>
              </a:rPr>
              <a:t>@</a:t>
            </a:r>
            <a:r>
              <a:rPr lang="en-IN" sz="1800" spc="-20" dirty="0">
                <a:latin typeface="+mj-lt"/>
              </a:rPr>
              <a:t> </a:t>
            </a:r>
            <a:r>
              <a:rPr lang="en-IN" sz="1800" spc="-215" dirty="0">
                <a:latin typeface="+mj-lt"/>
              </a:rPr>
              <a:t>5%</a:t>
            </a:r>
            <a:r>
              <a:rPr lang="en-IN" sz="1800" spc="-60" dirty="0">
                <a:latin typeface="+mj-lt"/>
              </a:rPr>
              <a:t> </a:t>
            </a:r>
            <a:r>
              <a:rPr lang="en-IN" sz="1800" spc="90" dirty="0">
                <a:latin typeface="+mj-lt"/>
              </a:rPr>
              <a:t>per</a:t>
            </a:r>
            <a:r>
              <a:rPr lang="en-IN" sz="1800" spc="-140" dirty="0">
                <a:latin typeface="+mj-lt"/>
              </a:rPr>
              <a:t> </a:t>
            </a:r>
            <a:r>
              <a:rPr lang="en-IN" sz="1800" spc="150" dirty="0">
                <a:latin typeface="+mj-lt"/>
              </a:rPr>
              <a:t>annum</a:t>
            </a:r>
            <a:r>
              <a:rPr lang="en-IN" sz="1800" spc="-65" dirty="0">
                <a:latin typeface="+mj-lt"/>
              </a:rPr>
              <a:t> </a:t>
            </a:r>
            <a:r>
              <a:rPr lang="en-IN" sz="1800" b="0" spc="20" dirty="0">
                <a:latin typeface="+mj-lt"/>
                <a:cs typeface="Times New Roman"/>
              </a:rPr>
              <a:t>is</a:t>
            </a:r>
            <a:r>
              <a:rPr lang="en-IN" sz="1800" b="0" spc="-95" dirty="0">
                <a:latin typeface="+mj-lt"/>
                <a:cs typeface="Times New Roman"/>
              </a:rPr>
              <a:t> </a:t>
            </a:r>
            <a:r>
              <a:rPr lang="en-IN" sz="1800" b="0" spc="30" dirty="0">
                <a:latin typeface="+mj-lt"/>
                <a:cs typeface="Times New Roman"/>
              </a:rPr>
              <a:t>available</a:t>
            </a:r>
            <a:r>
              <a:rPr lang="en-IN" sz="1800" b="0" spc="-70" dirty="0">
                <a:latin typeface="+mj-lt"/>
                <a:cs typeface="Times New Roman"/>
              </a:rPr>
              <a:t> </a:t>
            </a:r>
            <a:r>
              <a:rPr lang="en-IN" sz="1800" b="0" spc="100" dirty="0">
                <a:latin typeface="+mj-lt"/>
                <a:cs typeface="Times New Roman"/>
              </a:rPr>
              <a:t>to</a:t>
            </a:r>
            <a:r>
              <a:rPr lang="en-IN" sz="1800" b="0" spc="-105" dirty="0">
                <a:latin typeface="+mj-lt"/>
                <a:cs typeface="Times New Roman"/>
              </a:rPr>
              <a:t> </a:t>
            </a:r>
            <a:r>
              <a:rPr lang="en-IN" sz="1800" b="0" spc="25" dirty="0">
                <a:latin typeface="+mj-lt"/>
                <a:cs typeface="Times New Roman"/>
              </a:rPr>
              <a:t>all</a:t>
            </a:r>
            <a:r>
              <a:rPr lang="en-IN" sz="1800" b="0" dirty="0">
                <a:latin typeface="+mj-lt"/>
                <a:cs typeface="Times New Roman"/>
              </a:rPr>
              <a:t> </a:t>
            </a:r>
            <a:r>
              <a:rPr lang="en-IN" sz="1800" b="0" spc="-25" dirty="0">
                <a:latin typeface="+mj-lt"/>
                <a:cs typeface="Times New Roman"/>
              </a:rPr>
              <a:t>MSME</a:t>
            </a:r>
            <a:r>
              <a:rPr lang="en-IN" sz="1800" b="0" spc="-55" dirty="0">
                <a:latin typeface="+mj-lt"/>
                <a:cs typeface="Times New Roman"/>
              </a:rPr>
              <a:t> </a:t>
            </a:r>
            <a:r>
              <a:rPr lang="en-IN" sz="1800" b="0" spc="65" dirty="0">
                <a:latin typeface="+mj-lt"/>
                <a:cs typeface="Times New Roman"/>
              </a:rPr>
              <a:t>exporters</a:t>
            </a:r>
            <a:r>
              <a:rPr lang="en-IN" sz="1800" b="0" spc="-90" dirty="0">
                <a:latin typeface="+mj-lt"/>
                <a:cs typeface="Times New Roman"/>
              </a:rPr>
              <a:t> </a:t>
            </a:r>
            <a:r>
              <a:rPr lang="en-IN" sz="1800" b="0" spc="50" dirty="0">
                <a:latin typeface="+mj-lt"/>
                <a:cs typeface="Times New Roman"/>
              </a:rPr>
              <a:t>across</a:t>
            </a:r>
            <a:r>
              <a:rPr lang="en-IN" sz="1800" b="0" spc="-95" dirty="0">
                <a:latin typeface="+mj-lt"/>
                <a:cs typeface="Times New Roman"/>
              </a:rPr>
              <a:t> </a:t>
            </a:r>
            <a:r>
              <a:rPr lang="en-IN" sz="1800" b="0" spc="25" dirty="0">
                <a:latin typeface="+mj-lt"/>
                <a:cs typeface="Times New Roman"/>
              </a:rPr>
              <a:t>all  </a:t>
            </a:r>
            <a:r>
              <a:rPr lang="en-IN" sz="1800" b="0" spc="95" dirty="0">
                <a:latin typeface="+mj-lt"/>
                <a:cs typeface="Times New Roman"/>
              </a:rPr>
              <a:t>their </a:t>
            </a:r>
            <a:r>
              <a:rPr lang="en-IN" sz="1800" b="0" spc="85" dirty="0">
                <a:latin typeface="+mj-lt"/>
                <a:cs typeface="Times New Roman"/>
              </a:rPr>
              <a:t>merchandise </a:t>
            </a:r>
            <a:r>
              <a:rPr lang="en-IN" sz="1800" b="0" spc="55" dirty="0">
                <a:latin typeface="+mj-lt"/>
                <a:cs typeface="Times New Roman"/>
              </a:rPr>
              <a:t>exports. </a:t>
            </a:r>
            <a:r>
              <a:rPr lang="en-IN" sz="1800" b="0" spc="50" dirty="0">
                <a:latin typeface="+mj-lt"/>
                <a:cs typeface="Times New Roman"/>
              </a:rPr>
              <a:t>This </a:t>
            </a:r>
            <a:r>
              <a:rPr lang="en-IN" sz="1800" b="0" spc="85" dirty="0">
                <a:latin typeface="+mj-lt"/>
                <a:cs typeface="Times New Roman"/>
              </a:rPr>
              <a:t>scheme </a:t>
            </a:r>
            <a:r>
              <a:rPr lang="en-IN" sz="1800" b="0" spc="40" dirty="0">
                <a:latin typeface="+mj-lt"/>
                <a:cs typeface="Times New Roman"/>
              </a:rPr>
              <a:t>have   </a:t>
            </a:r>
            <a:r>
              <a:rPr lang="en-IN" sz="1800" b="0" spc="90" dirty="0">
                <a:latin typeface="+mj-lt"/>
                <a:cs typeface="Times New Roman"/>
              </a:rPr>
              <a:t>be</a:t>
            </a:r>
            <a:r>
              <a:rPr lang="en-IN" sz="1800" b="0" spc="114" dirty="0">
                <a:latin typeface="+mj-lt"/>
                <a:cs typeface="Times New Roman"/>
              </a:rPr>
              <a:t>en </a:t>
            </a:r>
            <a:r>
              <a:rPr lang="en-IN" sz="1800" spc="135" dirty="0">
                <a:latin typeface="+mj-lt"/>
              </a:rPr>
              <a:t>extended </a:t>
            </a:r>
            <a:r>
              <a:rPr lang="en-IN" sz="1800" spc="105" dirty="0">
                <a:latin typeface="+mj-lt"/>
              </a:rPr>
              <a:t>till  </a:t>
            </a:r>
            <a:r>
              <a:rPr lang="en-IN" sz="1800" spc="5" dirty="0">
                <a:latin typeface="+mj-lt"/>
              </a:rPr>
              <a:t>31/03/2021.</a:t>
            </a:r>
          </a:p>
          <a:p>
            <a:pPr marL="0" indent="0">
              <a:buNone/>
            </a:pPr>
            <a:endParaRPr lang="en-IN" sz="1800" spc="5" dirty="0">
              <a:latin typeface="+mj-lt"/>
            </a:endParaRPr>
          </a:p>
          <a:p>
            <a:pPr marL="12700" marR="85725" indent="30480">
              <a:spcBef>
                <a:spcPts val="105"/>
              </a:spcBef>
              <a:buAutoNum type="arabicPeriod" startAt="5"/>
              <a:tabLst>
                <a:tab pos="295275" algn="l"/>
              </a:tabLst>
            </a:pPr>
            <a:r>
              <a:rPr lang="en-IN" sz="1800" b="1" spc="55" dirty="0">
                <a:latin typeface="+mj-lt"/>
                <a:cs typeface="Times New Roman"/>
              </a:rPr>
              <a:t>Credit </a:t>
            </a:r>
            <a:r>
              <a:rPr lang="en-IN" sz="1800" b="1" spc="85" dirty="0">
                <a:latin typeface="+mj-lt"/>
                <a:cs typeface="Times New Roman"/>
              </a:rPr>
              <a:t>Facilitation </a:t>
            </a:r>
            <a:r>
              <a:rPr lang="en-IN" sz="1800" b="1" spc="80" dirty="0">
                <a:latin typeface="+mj-lt"/>
                <a:cs typeface="Times New Roman"/>
              </a:rPr>
              <a:t>Through </a:t>
            </a:r>
            <a:r>
              <a:rPr lang="en-IN" sz="1800" b="1" spc="45" dirty="0">
                <a:latin typeface="+mj-lt"/>
                <a:cs typeface="Times New Roman"/>
              </a:rPr>
              <a:t>Bank: </a:t>
            </a:r>
            <a:r>
              <a:rPr lang="en-IN" sz="1800" spc="-20" dirty="0">
                <a:latin typeface="+mj-lt"/>
                <a:cs typeface="Times New Roman"/>
              </a:rPr>
              <a:t>NSIC </a:t>
            </a:r>
            <a:r>
              <a:rPr lang="en-IN" sz="1800" spc="85" dirty="0">
                <a:latin typeface="+mj-lt"/>
                <a:cs typeface="Times New Roman"/>
              </a:rPr>
              <a:t>has </a:t>
            </a:r>
            <a:r>
              <a:rPr lang="en-IN" sz="1800" spc="95" dirty="0">
                <a:latin typeface="+mj-lt"/>
                <a:cs typeface="Times New Roman"/>
              </a:rPr>
              <a:t>entered </a:t>
            </a:r>
            <a:r>
              <a:rPr lang="en-IN" sz="1800" spc="90" dirty="0">
                <a:latin typeface="+mj-lt"/>
                <a:cs typeface="Times New Roman"/>
              </a:rPr>
              <a:t>into </a:t>
            </a:r>
            <a:r>
              <a:rPr lang="en-IN" sz="1800" spc="70" dirty="0">
                <a:latin typeface="+mj-lt"/>
                <a:cs typeface="Times New Roman"/>
              </a:rPr>
              <a:t>a  </a:t>
            </a:r>
            <a:r>
              <a:rPr lang="en-IN" sz="1800" spc="100" dirty="0">
                <a:latin typeface="+mj-lt"/>
                <a:cs typeface="Times New Roman"/>
              </a:rPr>
              <a:t>Memorandum </a:t>
            </a:r>
            <a:r>
              <a:rPr lang="en-IN" sz="1800" spc="15" dirty="0">
                <a:latin typeface="+mj-lt"/>
                <a:cs typeface="Times New Roman"/>
              </a:rPr>
              <a:t>of </a:t>
            </a:r>
            <a:r>
              <a:rPr lang="en-IN" sz="1800" spc="90" dirty="0">
                <a:latin typeface="+mj-lt"/>
                <a:cs typeface="Times New Roman"/>
              </a:rPr>
              <a:t>Understanding </a:t>
            </a:r>
            <a:r>
              <a:rPr lang="en-IN" sz="1800" spc="80" dirty="0">
                <a:latin typeface="+mj-lt"/>
                <a:cs typeface="Times New Roman"/>
              </a:rPr>
              <a:t>with </a:t>
            </a:r>
            <a:r>
              <a:rPr lang="en-IN" sz="1800" spc="50" dirty="0">
                <a:latin typeface="+mj-lt"/>
                <a:cs typeface="Times New Roman"/>
              </a:rPr>
              <a:t>various </a:t>
            </a:r>
            <a:r>
              <a:rPr lang="en-IN" sz="1800" spc="65" dirty="0">
                <a:latin typeface="+mj-lt"/>
                <a:cs typeface="Times New Roman"/>
              </a:rPr>
              <a:t>Nationalized </a:t>
            </a:r>
            <a:r>
              <a:rPr lang="en-IN" sz="1800" spc="120" dirty="0">
                <a:latin typeface="+mj-lt"/>
                <a:cs typeface="Times New Roman"/>
              </a:rPr>
              <a:t>and </a:t>
            </a:r>
            <a:r>
              <a:rPr lang="en-IN" sz="1800" spc="45" dirty="0">
                <a:latin typeface="+mj-lt"/>
                <a:cs typeface="Times New Roman"/>
              </a:rPr>
              <a:t>Private  </a:t>
            </a:r>
            <a:r>
              <a:rPr lang="en-IN" sz="1800" spc="50" dirty="0">
                <a:latin typeface="+mj-lt"/>
                <a:cs typeface="Times New Roman"/>
              </a:rPr>
              <a:t>Sector </a:t>
            </a:r>
            <a:r>
              <a:rPr lang="en-IN" sz="1800" spc="25" dirty="0">
                <a:latin typeface="+mj-lt"/>
                <a:cs typeface="Times New Roman"/>
              </a:rPr>
              <a:t>Banks. </a:t>
            </a:r>
            <a:r>
              <a:rPr lang="en-IN" sz="1800" spc="85" dirty="0">
                <a:latin typeface="+mj-lt"/>
                <a:cs typeface="Times New Roman"/>
              </a:rPr>
              <a:t>Through </a:t>
            </a:r>
            <a:r>
              <a:rPr lang="en-IN" sz="1800" spc="60" dirty="0">
                <a:latin typeface="+mj-lt"/>
                <a:cs typeface="Times New Roman"/>
              </a:rPr>
              <a:t>association </a:t>
            </a:r>
            <a:r>
              <a:rPr lang="en-IN" sz="1800" spc="80" dirty="0">
                <a:latin typeface="+mj-lt"/>
                <a:cs typeface="Times New Roman"/>
              </a:rPr>
              <a:t>with </a:t>
            </a:r>
            <a:r>
              <a:rPr lang="en-IN" sz="1800" spc="90" dirty="0">
                <a:latin typeface="+mj-lt"/>
                <a:cs typeface="Times New Roman"/>
              </a:rPr>
              <a:t>these </a:t>
            </a:r>
            <a:r>
              <a:rPr lang="en-IN" sz="1800" spc="70" dirty="0">
                <a:latin typeface="+mj-lt"/>
                <a:cs typeface="Times New Roman"/>
              </a:rPr>
              <a:t>banks, </a:t>
            </a:r>
            <a:r>
              <a:rPr lang="en-IN" sz="1800" spc="-20" dirty="0">
                <a:latin typeface="+mj-lt"/>
                <a:cs typeface="Times New Roman"/>
              </a:rPr>
              <a:t>NSIC </a:t>
            </a:r>
            <a:r>
              <a:rPr lang="en-IN" sz="1800" spc="65" dirty="0">
                <a:latin typeface="+mj-lt"/>
                <a:cs typeface="Times New Roman"/>
              </a:rPr>
              <a:t>arranges </a:t>
            </a:r>
            <a:r>
              <a:rPr lang="en-IN" sz="1800" spc="35" dirty="0">
                <a:latin typeface="+mj-lt"/>
                <a:cs typeface="Times New Roman"/>
              </a:rPr>
              <a:t>for  </a:t>
            </a:r>
            <a:r>
              <a:rPr lang="en-IN" sz="1800" spc="75" dirty="0">
                <a:latin typeface="+mj-lt"/>
                <a:cs typeface="Times New Roman"/>
              </a:rPr>
              <a:t>credit</a:t>
            </a:r>
            <a:r>
              <a:rPr lang="en-IN" sz="1800" spc="-95" dirty="0">
                <a:latin typeface="+mj-lt"/>
                <a:cs typeface="Times New Roman"/>
              </a:rPr>
              <a:t> </a:t>
            </a:r>
            <a:r>
              <a:rPr lang="en-IN" sz="1800" spc="100" dirty="0">
                <a:latin typeface="+mj-lt"/>
                <a:cs typeface="Times New Roman"/>
              </a:rPr>
              <a:t>support</a:t>
            </a:r>
            <a:r>
              <a:rPr lang="en-IN" sz="1800" spc="-50" dirty="0">
                <a:latin typeface="+mj-lt"/>
                <a:cs typeface="Times New Roman"/>
              </a:rPr>
              <a:t> </a:t>
            </a:r>
            <a:r>
              <a:rPr lang="en-IN" sz="1800" spc="90" dirty="0">
                <a:latin typeface="+mj-lt"/>
                <a:cs typeface="Times New Roman"/>
              </a:rPr>
              <a:t>(fund</a:t>
            </a:r>
            <a:r>
              <a:rPr lang="en-IN" sz="1800" spc="-50" dirty="0">
                <a:latin typeface="+mj-lt"/>
                <a:cs typeface="Times New Roman"/>
              </a:rPr>
              <a:t> </a:t>
            </a:r>
            <a:r>
              <a:rPr lang="en-IN" sz="1800" spc="90" dirty="0">
                <a:latin typeface="+mj-lt"/>
                <a:cs typeface="Times New Roman"/>
              </a:rPr>
              <a:t>or</a:t>
            </a:r>
            <a:r>
              <a:rPr lang="en-IN" sz="1800" spc="-70" dirty="0">
                <a:latin typeface="+mj-lt"/>
                <a:cs typeface="Times New Roman"/>
              </a:rPr>
              <a:t> </a:t>
            </a:r>
            <a:r>
              <a:rPr lang="en-IN" sz="1800" spc="135" dirty="0">
                <a:latin typeface="+mj-lt"/>
                <a:cs typeface="Times New Roman"/>
              </a:rPr>
              <a:t>non</a:t>
            </a:r>
            <a:r>
              <a:rPr lang="en-IN" sz="1800" spc="-40" dirty="0">
                <a:latin typeface="+mj-lt"/>
                <a:cs typeface="Times New Roman"/>
              </a:rPr>
              <a:t> </a:t>
            </a:r>
            <a:r>
              <a:rPr lang="en-IN" sz="1800" spc="95" dirty="0">
                <a:latin typeface="+mj-lt"/>
                <a:cs typeface="Times New Roman"/>
              </a:rPr>
              <a:t>fund</a:t>
            </a:r>
            <a:r>
              <a:rPr lang="en-IN" sz="1800" dirty="0">
                <a:latin typeface="+mj-lt"/>
                <a:cs typeface="Times New Roman"/>
              </a:rPr>
              <a:t> </a:t>
            </a:r>
            <a:r>
              <a:rPr lang="en-IN" sz="1800" spc="80" dirty="0">
                <a:latin typeface="+mj-lt"/>
                <a:cs typeface="Times New Roman"/>
              </a:rPr>
              <a:t>based</a:t>
            </a:r>
            <a:r>
              <a:rPr lang="en-IN" sz="1800" dirty="0">
                <a:latin typeface="+mj-lt"/>
                <a:cs typeface="Times New Roman"/>
              </a:rPr>
              <a:t> </a:t>
            </a:r>
            <a:r>
              <a:rPr lang="en-IN" sz="1800" spc="60" dirty="0">
                <a:latin typeface="+mj-lt"/>
                <a:cs typeface="Times New Roman"/>
              </a:rPr>
              <a:t>limits)</a:t>
            </a:r>
            <a:r>
              <a:rPr lang="en-IN" sz="1800" spc="-10" dirty="0">
                <a:latin typeface="+mj-lt"/>
                <a:cs typeface="Times New Roman"/>
              </a:rPr>
              <a:t> </a:t>
            </a:r>
            <a:r>
              <a:rPr lang="en-IN" sz="1800" spc="65" dirty="0">
                <a:latin typeface="+mj-lt"/>
                <a:cs typeface="Times New Roman"/>
              </a:rPr>
              <a:t>from</a:t>
            </a:r>
            <a:r>
              <a:rPr lang="en-IN" sz="1800" spc="-35" dirty="0">
                <a:latin typeface="+mj-lt"/>
                <a:cs typeface="Times New Roman"/>
              </a:rPr>
              <a:t> </a:t>
            </a:r>
            <a:r>
              <a:rPr lang="en-IN" sz="1800" spc="85" dirty="0">
                <a:latin typeface="+mj-lt"/>
                <a:cs typeface="Times New Roman"/>
              </a:rPr>
              <a:t>banks</a:t>
            </a:r>
            <a:r>
              <a:rPr lang="en-IN" sz="1800" spc="-50" dirty="0">
                <a:latin typeface="+mj-lt"/>
                <a:cs typeface="Times New Roman"/>
              </a:rPr>
              <a:t> </a:t>
            </a:r>
            <a:r>
              <a:rPr lang="en-IN" sz="1800" spc="35" dirty="0">
                <a:latin typeface="+mj-lt"/>
                <a:cs typeface="Times New Roman"/>
              </a:rPr>
              <a:t>for</a:t>
            </a:r>
            <a:r>
              <a:rPr lang="en-IN" sz="1800" spc="-90" dirty="0">
                <a:latin typeface="+mj-lt"/>
                <a:cs typeface="Times New Roman"/>
              </a:rPr>
              <a:t> </a:t>
            </a:r>
            <a:r>
              <a:rPr lang="en-IN" sz="1800" spc="125" dirty="0">
                <a:latin typeface="+mj-lt"/>
                <a:cs typeface="Times New Roman"/>
              </a:rPr>
              <a:t>the</a:t>
            </a:r>
            <a:r>
              <a:rPr lang="en-IN" sz="1800" spc="-50" dirty="0">
                <a:latin typeface="+mj-lt"/>
                <a:cs typeface="Times New Roman"/>
              </a:rPr>
              <a:t> </a:t>
            </a:r>
            <a:r>
              <a:rPr lang="en-IN" sz="1800" spc="-20" dirty="0">
                <a:latin typeface="+mj-lt"/>
                <a:cs typeface="Times New Roman"/>
              </a:rPr>
              <a:t>MSMEs.</a:t>
            </a:r>
            <a:endParaRPr lang="en-IN" sz="1800" dirty="0">
              <a:latin typeface="+mj-lt"/>
              <a:cs typeface="Times New Roman"/>
            </a:endParaRPr>
          </a:p>
          <a:p>
            <a:pPr marL="638810" marR="133350" lvl="1" indent="-363855">
              <a:spcBef>
                <a:spcPts val="439"/>
              </a:spcBef>
              <a:buClr>
                <a:srgbClr val="0AD0D9"/>
              </a:buClr>
              <a:buSzPct val="94444"/>
              <a:buFont typeface="Arial"/>
              <a:buChar char=""/>
              <a:tabLst>
                <a:tab pos="638175" algn="l"/>
                <a:tab pos="638810" algn="l"/>
              </a:tabLst>
            </a:pPr>
            <a:r>
              <a:rPr lang="en-IN" sz="1800" b="1" spc="20" dirty="0">
                <a:latin typeface="+mj-lt"/>
                <a:cs typeface="Times New Roman"/>
              </a:rPr>
              <a:t>Term </a:t>
            </a:r>
            <a:r>
              <a:rPr lang="en-IN" sz="1800" b="1" spc="114" dirty="0">
                <a:latin typeface="+mj-lt"/>
                <a:cs typeface="Times New Roman"/>
              </a:rPr>
              <a:t>loans </a:t>
            </a:r>
            <a:r>
              <a:rPr lang="en-IN" sz="1800" spc="30" dirty="0">
                <a:latin typeface="+mj-lt"/>
                <a:cs typeface="Times New Roman"/>
              </a:rPr>
              <a:t>for </a:t>
            </a:r>
            <a:r>
              <a:rPr lang="en-IN" sz="1800" spc="60" dirty="0">
                <a:latin typeface="+mj-lt"/>
                <a:cs typeface="Times New Roman"/>
              </a:rPr>
              <a:t>acquisition </a:t>
            </a:r>
            <a:r>
              <a:rPr lang="en-IN" sz="1800" spc="15" dirty="0">
                <a:latin typeface="+mj-lt"/>
                <a:cs typeface="Times New Roman"/>
              </a:rPr>
              <a:t>of </a:t>
            </a:r>
            <a:r>
              <a:rPr lang="en-IN" sz="1800" spc="20" dirty="0">
                <a:latin typeface="+mj-lt"/>
                <a:cs typeface="Times New Roman"/>
              </a:rPr>
              <a:t>fixed </a:t>
            </a:r>
            <a:r>
              <a:rPr lang="en-IN" sz="1800" spc="55" dirty="0">
                <a:latin typeface="+mj-lt"/>
                <a:cs typeface="Times New Roman"/>
              </a:rPr>
              <a:t>assets </a:t>
            </a:r>
            <a:r>
              <a:rPr lang="en-IN" sz="1800" spc="20" dirty="0">
                <a:latin typeface="+mj-lt"/>
                <a:cs typeface="Times New Roman"/>
              </a:rPr>
              <a:t>(viz, </a:t>
            </a:r>
            <a:r>
              <a:rPr lang="en-IN" sz="1800" spc="75" dirty="0">
                <a:latin typeface="+mj-lt"/>
                <a:cs typeface="Times New Roman"/>
              </a:rPr>
              <a:t>land/building,  plant/machinery,</a:t>
            </a:r>
            <a:r>
              <a:rPr lang="en-IN" sz="1800" spc="-50" dirty="0">
                <a:latin typeface="+mj-lt"/>
                <a:cs typeface="Times New Roman"/>
              </a:rPr>
              <a:t> </a:t>
            </a:r>
            <a:r>
              <a:rPr lang="en-IN" sz="1800" spc="95" dirty="0">
                <a:latin typeface="+mj-lt"/>
                <a:cs typeface="Times New Roman"/>
              </a:rPr>
              <a:t>other</a:t>
            </a:r>
            <a:r>
              <a:rPr lang="en-IN" sz="1800" spc="-70" dirty="0">
                <a:latin typeface="+mj-lt"/>
                <a:cs typeface="Times New Roman"/>
              </a:rPr>
              <a:t> </a:t>
            </a:r>
            <a:r>
              <a:rPr lang="en-IN" sz="1800" spc="20" dirty="0">
                <a:latin typeface="+mj-lt"/>
                <a:cs typeface="Times New Roman"/>
              </a:rPr>
              <a:t>fixed</a:t>
            </a:r>
            <a:r>
              <a:rPr lang="en-IN" sz="1800" spc="-50" dirty="0">
                <a:latin typeface="+mj-lt"/>
                <a:cs typeface="Times New Roman"/>
              </a:rPr>
              <a:t> </a:t>
            </a:r>
            <a:r>
              <a:rPr lang="en-IN" sz="1800" spc="55" dirty="0">
                <a:latin typeface="+mj-lt"/>
                <a:cs typeface="Times New Roman"/>
              </a:rPr>
              <a:t>assets)</a:t>
            </a:r>
            <a:r>
              <a:rPr lang="en-IN" sz="1800" spc="-15" dirty="0">
                <a:latin typeface="+mj-lt"/>
                <a:cs typeface="Times New Roman"/>
              </a:rPr>
              <a:t> </a:t>
            </a:r>
            <a:r>
              <a:rPr lang="en-IN" sz="1800" spc="55" dirty="0">
                <a:latin typeface="+mj-lt"/>
                <a:cs typeface="Times New Roman"/>
              </a:rPr>
              <a:t>towards</a:t>
            </a:r>
            <a:r>
              <a:rPr lang="en-IN" sz="1800" spc="-80" dirty="0">
                <a:latin typeface="+mj-lt"/>
                <a:cs typeface="Times New Roman"/>
              </a:rPr>
              <a:t> </a:t>
            </a:r>
            <a:r>
              <a:rPr lang="en-IN" sz="1800" spc="65" dirty="0">
                <a:latin typeface="+mj-lt"/>
                <a:cs typeface="Times New Roman"/>
              </a:rPr>
              <a:t>setting</a:t>
            </a:r>
            <a:r>
              <a:rPr lang="en-IN" sz="1800" spc="-25" dirty="0">
                <a:latin typeface="+mj-lt"/>
                <a:cs typeface="Times New Roman"/>
              </a:rPr>
              <a:t> </a:t>
            </a:r>
            <a:r>
              <a:rPr lang="en-IN" sz="1800" spc="114" dirty="0">
                <a:latin typeface="+mj-lt"/>
                <a:cs typeface="Times New Roman"/>
              </a:rPr>
              <a:t>up</a:t>
            </a:r>
            <a:r>
              <a:rPr lang="en-IN" sz="1800" spc="-90" dirty="0">
                <a:latin typeface="+mj-lt"/>
                <a:cs typeface="Times New Roman"/>
              </a:rPr>
              <a:t> </a:t>
            </a:r>
            <a:r>
              <a:rPr lang="en-IN" sz="1800" spc="15" dirty="0">
                <a:latin typeface="+mj-lt"/>
                <a:cs typeface="Times New Roman"/>
              </a:rPr>
              <a:t>of</a:t>
            </a:r>
            <a:r>
              <a:rPr lang="en-IN" sz="1800" spc="35" dirty="0">
                <a:latin typeface="+mj-lt"/>
                <a:cs typeface="Times New Roman"/>
              </a:rPr>
              <a:t> </a:t>
            </a:r>
            <a:r>
              <a:rPr lang="en-IN" sz="1800" spc="70" dirty="0">
                <a:latin typeface="+mj-lt"/>
                <a:cs typeface="Times New Roman"/>
              </a:rPr>
              <a:t>new</a:t>
            </a:r>
            <a:r>
              <a:rPr lang="en-IN" sz="1800" spc="-70" dirty="0">
                <a:latin typeface="+mj-lt"/>
                <a:cs typeface="Times New Roman"/>
              </a:rPr>
              <a:t> </a:t>
            </a:r>
            <a:r>
              <a:rPr lang="en-IN" sz="1800" spc="85" dirty="0">
                <a:latin typeface="+mj-lt"/>
                <a:cs typeface="Times New Roman"/>
              </a:rPr>
              <a:t>units</a:t>
            </a:r>
            <a:r>
              <a:rPr lang="en-IN" sz="1800" spc="-85" dirty="0">
                <a:latin typeface="+mj-lt"/>
                <a:cs typeface="Times New Roman"/>
              </a:rPr>
              <a:t> </a:t>
            </a:r>
            <a:r>
              <a:rPr lang="en-IN" sz="1800" spc="110" dirty="0">
                <a:latin typeface="+mj-lt"/>
                <a:cs typeface="Times New Roman"/>
              </a:rPr>
              <a:t>and</a:t>
            </a:r>
            <a:r>
              <a:rPr lang="en-IN" sz="1800" spc="-10" dirty="0">
                <a:latin typeface="+mj-lt"/>
                <a:cs typeface="Times New Roman"/>
              </a:rPr>
              <a:t> </a:t>
            </a:r>
            <a:r>
              <a:rPr lang="en-IN" sz="1800" spc="30" dirty="0">
                <a:latin typeface="+mj-lt"/>
                <a:cs typeface="Times New Roman"/>
              </a:rPr>
              <a:t>for  </a:t>
            </a:r>
            <a:r>
              <a:rPr lang="en-IN" sz="1800" spc="55" dirty="0">
                <a:latin typeface="+mj-lt"/>
                <a:cs typeface="Times New Roman"/>
              </a:rPr>
              <a:t>expansion,</a:t>
            </a:r>
            <a:r>
              <a:rPr lang="en-IN" sz="1800" spc="-5" dirty="0">
                <a:latin typeface="+mj-lt"/>
                <a:cs typeface="Times New Roman"/>
              </a:rPr>
              <a:t> </a:t>
            </a:r>
            <a:r>
              <a:rPr lang="en-IN" sz="1800" spc="85" dirty="0">
                <a:latin typeface="+mj-lt"/>
                <a:cs typeface="Times New Roman"/>
              </a:rPr>
              <a:t>modernization</a:t>
            </a:r>
            <a:r>
              <a:rPr lang="en-IN" sz="1800" spc="-70" dirty="0">
                <a:latin typeface="+mj-lt"/>
                <a:cs typeface="Times New Roman"/>
              </a:rPr>
              <a:t> </a:t>
            </a:r>
            <a:r>
              <a:rPr lang="en-IN" sz="1800" spc="110" dirty="0">
                <a:latin typeface="+mj-lt"/>
                <a:cs typeface="Times New Roman"/>
              </a:rPr>
              <a:t>and</a:t>
            </a:r>
            <a:r>
              <a:rPr lang="en-IN" sz="1800" spc="-45" dirty="0">
                <a:latin typeface="+mj-lt"/>
                <a:cs typeface="Times New Roman"/>
              </a:rPr>
              <a:t> </a:t>
            </a:r>
            <a:r>
              <a:rPr lang="en-IN" sz="1800" spc="40" dirty="0">
                <a:latin typeface="+mj-lt"/>
                <a:cs typeface="Times New Roman"/>
              </a:rPr>
              <a:t>diversification</a:t>
            </a:r>
            <a:r>
              <a:rPr lang="en-IN" sz="1800" spc="-30" dirty="0">
                <a:latin typeface="+mj-lt"/>
                <a:cs typeface="Times New Roman"/>
              </a:rPr>
              <a:t> </a:t>
            </a:r>
            <a:r>
              <a:rPr lang="en-IN" sz="1800" spc="75" dirty="0">
                <a:latin typeface="+mj-lt"/>
                <a:cs typeface="Times New Roman"/>
              </a:rPr>
              <a:t>in</a:t>
            </a:r>
            <a:r>
              <a:rPr lang="en-IN" sz="1800" spc="-70" dirty="0">
                <a:latin typeface="+mj-lt"/>
                <a:cs typeface="Times New Roman"/>
              </a:rPr>
              <a:t> </a:t>
            </a:r>
            <a:r>
              <a:rPr lang="en-IN" sz="1800" spc="45" dirty="0">
                <a:latin typeface="+mj-lt"/>
                <a:cs typeface="Times New Roman"/>
              </a:rPr>
              <a:t>case</a:t>
            </a:r>
            <a:r>
              <a:rPr lang="en-IN" sz="1800" spc="-90" dirty="0">
                <a:latin typeface="+mj-lt"/>
                <a:cs typeface="Times New Roman"/>
              </a:rPr>
              <a:t> </a:t>
            </a:r>
            <a:r>
              <a:rPr lang="en-IN" sz="1800" spc="15" dirty="0">
                <a:latin typeface="+mj-lt"/>
                <a:cs typeface="Times New Roman"/>
              </a:rPr>
              <a:t>of</a:t>
            </a:r>
            <a:r>
              <a:rPr lang="en-IN" sz="1800" spc="-10" dirty="0">
                <a:latin typeface="+mj-lt"/>
                <a:cs typeface="Times New Roman"/>
              </a:rPr>
              <a:t> </a:t>
            </a:r>
            <a:r>
              <a:rPr lang="en-IN" sz="1800" spc="45" dirty="0">
                <a:latin typeface="+mj-lt"/>
                <a:cs typeface="Times New Roman"/>
              </a:rPr>
              <a:t>existing</a:t>
            </a:r>
            <a:r>
              <a:rPr lang="en-IN" sz="1800" spc="-25" dirty="0">
                <a:latin typeface="+mj-lt"/>
                <a:cs typeface="Times New Roman"/>
              </a:rPr>
              <a:t> </a:t>
            </a:r>
            <a:r>
              <a:rPr lang="en-IN" sz="1800" spc="70" dirty="0">
                <a:latin typeface="+mj-lt"/>
                <a:cs typeface="Times New Roman"/>
              </a:rPr>
              <a:t>units.</a:t>
            </a:r>
            <a:endParaRPr lang="en-IN" sz="1800" dirty="0">
              <a:latin typeface="+mj-lt"/>
              <a:cs typeface="Times New Roman"/>
            </a:endParaRPr>
          </a:p>
          <a:p>
            <a:pPr marL="638810" marR="5080" lvl="1" indent="-363855">
              <a:spcBef>
                <a:spcPts val="430"/>
              </a:spcBef>
              <a:buClr>
                <a:srgbClr val="0AD0D9"/>
              </a:buClr>
              <a:buSzPct val="94444"/>
              <a:buFont typeface="Arial"/>
              <a:buChar char=""/>
              <a:tabLst>
                <a:tab pos="638175" algn="l"/>
                <a:tab pos="638810" algn="l"/>
              </a:tabLst>
            </a:pPr>
            <a:r>
              <a:rPr lang="en-IN" sz="1800" b="1" spc="50" dirty="0">
                <a:latin typeface="+mj-lt"/>
                <a:cs typeface="Times New Roman"/>
              </a:rPr>
              <a:t>Working </a:t>
            </a:r>
            <a:r>
              <a:rPr lang="en-IN" sz="1800" b="1" spc="55" dirty="0">
                <a:latin typeface="+mj-lt"/>
                <a:cs typeface="Times New Roman"/>
              </a:rPr>
              <a:t>Capital </a:t>
            </a:r>
            <a:r>
              <a:rPr lang="en-IN" sz="1800" spc="85" dirty="0">
                <a:latin typeface="+mj-lt"/>
                <a:cs typeface="Times New Roman"/>
              </a:rPr>
              <a:t>requirement </a:t>
            </a:r>
            <a:r>
              <a:rPr lang="en-IN" sz="1800" spc="20" dirty="0">
                <a:latin typeface="+mj-lt"/>
                <a:cs typeface="Times New Roman"/>
              </a:rPr>
              <a:t>facility </a:t>
            </a:r>
            <a:r>
              <a:rPr lang="en-IN" sz="1800" spc="85" dirty="0">
                <a:latin typeface="+mj-lt"/>
                <a:cs typeface="Times New Roman"/>
              </a:rPr>
              <a:t>to </a:t>
            </a:r>
            <a:r>
              <a:rPr lang="en-IN" sz="1800" spc="100" dirty="0">
                <a:latin typeface="+mj-lt"/>
                <a:cs typeface="Times New Roman"/>
              </a:rPr>
              <a:t>meet </a:t>
            </a:r>
            <a:r>
              <a:rPr lang="en-IN" sz="1800" spc="110" dirty="0">
                <a:latin typeface="+mj-lt"/>
                <a:cs typeface="Times New Roman"/>
              </a:rPr>
              <a:t>the </a:t>
            </a:r>
            <a:r>
              <a:rPr lang="en-IN" sz="1800" spc="45" dirty="0">
                <a:latin typeface="+mj-lt"/>
                <a:cs typeface="Times New Roman"/>
              </a:rPr>
              <a:t>working </a:t>
            </a:r>
            <a:r>
              <a:rPr lang="en-IN" sz="1800" spc="55" dirty="0">
                <a:latin typeface="+mj-lt"/>
                <a:cs typeface="Times New Roman"/>
              </a:rPr>
              <a:t>capital </a:t>
            </a:r>
            <a:r>
              <a:rPr lang="en-IN" sz="1800" spc="80" dirty="0">
                <a:latin typeface="+mj-lt"/>
                <a:cs typeface="Times New Roman"/>
              </a:rPr>
              <a:t>needs </a:t>
            </a:r>
            <a:r>
              <a:rPr lang="en-IN" sz="1800" spc="15" dirty="0">
                <a:latin typeface="+mj-lt"/>
                <a:cs typeface="Times New Roman"/>
              </a:rPr>
              <a:t>of  </a:t>
            </a:r>
            <a:r>
              <a:rPr lang="en-IN" sz="1800" spc="110" dirty="0">
                <a:latin typeface="+mj-lt"/>
                <a:cs typeface="Times New Roman"/>
              </a:rPr>
              <a:t>the</a:t>
            </a:r>
            <a:r>
              <a:rPr lang="en-IN" sz="1800" spc="-50" dirty="0">
                <a:latin typeface="+mj-lt"/>
                <a:cs typeface="Times New Roman"/>
              </a:rPr>
              <a:t> </a:t>
            </a:r>
            <a:r>
              <a:rPr lang="en-IN" sz="1800" spc="-20" dirty="0">
                <a:latin typeface="+mj-lt"/>
                <a:cs typeface="Times New Roman"/>
              </a:rPr>
              <a:t>MSME</a:t>
            </a:r>
            <a:r>
              <a:rPr lang="en-IN" sz="1800" spc="-30" dirty="0">
                <a:latin typeface="+mj-lt"/>
                <a:cs typeface="Times New Roman"/>
              </a:rPr>
              <a:t> </a:t>
            </a:r>
            <a:r>
              <a:rPr lang="en-IN" sz="1800" spc="85" dirty="0">
                <a:latin typeface="+mj-lt"/>
                <a:cs typeface="Times New Roman"/>
              </a:rPr>
              <a:t>units</a:t>
            </a:r>
            <a:r>
              <a:rPr lang="en-IN" sz="1800" spc="-40" dirty="0">
                <a:latin typeface="+mj-lt"/>
                <a:cs typeface="Times New Roman"/>
              </a:rPr>
              <a:t> </a:t>
            </a:r>
            <a:r>
              <a:rPr lang="en-IN" sz="1800" spc="75" dirty="0">
                <a:latin typeface="+mj-lt"/>
                <a:cs typeface="Times New Roman"/>
              </a:rPr>
              <a:t>in</a:t>
            </a:r>
            <a:r>
              <a:rPr lang="en-IN" sz="1800" spc="-50" dirty="0">
                <a:latin typeface="+mj-lt"/>
                <a:cs typeface="Times New Roman"/>
              </a:rPr>
              <a:t> </a:t>
            </a:r>
            <a:r>
              <a:rPr lang="en-IN" sz="1800" spc="110" dirty="0">
                <a:latin typeface="+mj-lt"/>
                <a:cs typeface="Times New Roman"/>
              </a:rPr>
              <a:t>the</a:t>
            </a:r>
            <a:r>
              <a:rPr lang="en-IN" sz="1800" spc="-60" dirty="0">
                <a:latin typeface="+mj-lt"/>
                <a:cs typeface="Times New Roman"/>
              </a:rPr>
              <a:t> </a:t>
            </a:r>
            <a:r>
              <a:rPr lang="en-IN" sz="1800" spc="65" dirty="0">
                <a:latin typeface="+mj-lt"/>
                <a:cs typeface="Times New Roman"/>
              </a:rPr>
              <a:t>form</a:t>
            </a:r>
            <a:r>
              <a:rPr lang="en-IN" sz="1800" spc="-75" dirty="0">
                <a:latin typeface="+mj-lt"/>
                <a:cs typeface="Times New Roman"/>
              </a:rPr>
              <a:t> </a:t>
            </a:r>
            <a:r>
              <a:rPr lang="en-IN" sz="1800" spc="15" dirty="0">
                <a:latin typeface="+mj-lt"/>
                <a:cs typeface="Times New Roman"/>
              </a:rPr>
              <a:t>of</a:t>
            </a:r>
            <a:r>
              <a:rPr lang="en-IN" sz="1800" spc="-10" dirty="0">
                <a:latin typeface="+mj-lt"/>
                <a:cs typeface="Times New Roman"/>
              </a:rPr>
              <a:t> </a:t>
            </a:r>
            <a:r>
              <a:rPr lang="en-IN" sz="1800" spc="95" dirty="0">
                <a:latin typeface="+mj-lt"/>
                <a:cs typeface="Times New Roman"/>
              </a:rPr>
              <a:t>open</a:t>
            </a:r>
            <a:r>
              <a:rPr lang="en-IN" sz="1800" spc="-75" dirty="0">
                <a:latin typeface="+mj-lt"/>
                <a:cs typeface="Times New Roman"/>
              </a:rPr>
              <a:t> </a:t>
            </a:r>
            <a:r>
              <a:rPr lang="en-IN" sz="1800" spc="65" dirty="0">
                <a:latin typeface="+mj-lt"/>
                <a:cs typeface="Times New Roman"/>
              </a:rPr>
              <a:t>cash</a:t>
            </a:r>
            <a:r>
              <a:rPr lang="en-IN" sz="1800" spc="-70" dirty="0">
                <a:latin typeface="+mj-lt"/>
                <a:cs typeface="Times New Roman"/>
              </a:rPr>
              <a:t> </a:t>
            </a:r>
            <a:r>
              <a:rPr lang="en-IN" sz="1800" spc="55" dirty="0">
                <a:latin typeface="+mj-lt"/>
                <a:cs typeface="Times New Roman"/>
              </a:rPr>
              <a:t>credit,</a:t>
            </a:r>
            <a:r>
              <a:rPr lang="en-IN" sz="1800" spc="-50" dirty="0">
                <a:latin typeface="+mj-lt"/>
                <a:cs typeface="Times New Roman"/>
              </a:rPr>
              <a:t> </a:t>
            </a:r>
            <a:r>
              <a:rPr lang="en-IN" sz="1800" spc="45" dirty="0">
                <a:latin typeface="+mj-lt"/>
                <a:cs typeface="Times New Roman"/>
              </a:rPr>
              <a:t>overdraft</a:t>
            </a:r>
            <a:r>
              <a:rPr lang="en-IN" sz="1800" spc="-95" dirty="0">
                <a:latin typeface="+mj-lt"/>
                <a:cs typeface="Times New Roman"/>
              </a:rPr>
              <a:t> </a:t>
            </a:r>
            <a:r>
              <a:rPr lang="en-IN" sz="1800" spc="65" dirty="0">
                <a:latin typeface="+mj-lt"/>
                <a:cs typeface="Times New Roman"/>
              </a:rPr>
              <a:t>against</a:t>
            </a:r>
            <a:r>
              <a:rPr lang="en-IN" sz="1800" spc="-50" dirty="0">
                <a:latin typeface="+mj-lt"/>
                <a:cs typeface="Times New Roman"/>
              </a:rPr>
              <a:t> </a:t>
            </a:r>
            <a:r>
              <a:rPr lang="en-IN" sz="1800" spc="75" dirty="0">
                <a:latin typeface="+mj-lt"/>
                <a:cs typeface="Times New Roman"/>
              </a:rPr>
              <a:t>book</a:t>
            </a:r>
            <a:r>
              <a:rPr lang="en-IN" sz="1800" spc="-70" dirty="0">
                <a:latin typeface="+mj-lt"/>
                <a:cs typeface="Times New Roman"/>
              </a:rPr>
              <a:t> </a:t>
            </a:r>
            <a:r>
              <a:rPr lang="en-IN" sz="1800" spc="85" dirty="0">
                <a:latin typeface="+mj-lt"/>
                <a:cs typeface="Times New Roman"/>
              </a:rPr>
              <a:t>debts  </a:t>
            </a:r>
            <a:r>
              <a:rPr lang="en-IN" sz="1800" spc="110" dirty="0">
                <a:latin typeface="+mj-lt"/>
                <a:cs typeface="Times New Roman"/>
              </a:rPr>
              <a:t>and </a:t>
            </a:r>
            <a:r>
              <a:rPr lang="en-IN" sz="1800" spc="25" dirty="0">
                <a:latin typeface="+mj-lt"/>
                <a:cs typeface="Times New Roman"/>
              </a:rPr>
              <a:t>bill </a:t>
            </a:r>
            <a:r>
              <a:rPr lang="en-IN" sz="1800" spc="70" dirty="0">
                <a:latin typeface="+mj-lt"/>
                <a:cs typeface="Times New Roman"/>
              </a:rPr>
              <a:t>discounting</a:t>
            </a:r>
            <a:r>
              <a:rPr lang="en-IN" sz="1800" spc="-204" dirty="0">
                <a:latin typeface="+mj-lt"/>
                <a:cs typeface="Times New Roman"/>
              </a:rPr>
              <a:t> </a:t>
            </a:r>
            <a:r>
              <a:rPr lang="en-IN" sz="1800" spc="-5" dirty="0">
                <a:latin typeface="+mj-lt"/>
                <a:cs typeface="Times New Roman"/>
              </a:rPr>
              <a:t>facility.</a:t>
            </a:r>
            <a:endParaRPr lang="en-IN" sz="1800" dirty="0">
              <a:latin typeface="+mj-lt"/>
              <a:cs typeface="Times New Roman"/>
            </a:endParaRPr>
          </a:p>
          <a:p>
            <a:pPr marL="638810" marR="414020" lvl="1" indent="-363855">
              <a:spcBef>
                <a:spcPts val="430"/>
              </a:spcBef>
              <a:buClr>
                <a:srgbClr val="0AD0D9"/>
              </a:buClr>
              <a:buSzPct val="94444"/>
              <a:buFont typeface="Arial"/>
              <a:buChar char=""/>
              <a:tabLst>
                <a:tab pos="638175" algn="l"/>
                <a:tab pos="638810" algn="l"/>
              </a:tabLst>
            </a:pPr>
            <a:r>
              <a:rPr lang="en-IN" sz="1800" b="1" spc="114" dirty="0">
                <a:latin typeface="+mj-lt"/>
                <a:cs typeface="Times New Roman"/>
              </a:rPr>
              <a:t>Non</a:t>
            </a:r>
            <a:r>
              <a:rPr lang="en-IN" sz="1800" b="1" spc="-60" dirty="0">
                <a:latin typeface="+mj-lt"/>
                <a:cs typeface="Times New Roman"/>
              </a:rPr>
              <a:t> </a:t>
            </a:r>
            <a:r>
              <a:rPr lang="en-IN" sz="1800" b="1" spc="105" dirty="0">
                <a:latin typeface="+mj-lt"/>
                <a:cs typeface="Times New Roman"/>
              </a:rPr>
              <a:t>fund</a:t>
            </a:r>
            <a:r>
              <a:rPr lang="en-IN" sz="1800" b="1" spc="-20" dirty="0">
                <a:latin typeface="+mj-lt"/>
                <a:cs typeface="Times New Roman"/>
              </a:rPr>
              <a:t> </a:t>
            </a:r>
            <a:r>
              <a:rPr lang="en-IN" sz="1800" b="1" spc="110" dirty="0">
                <a:latin typeface="+mj-lt"/>
                <a:cs typeface="Times New Roman"/>
              </a:rPr>
              <a:t>based</a:t>
            </a:r>
            <a:r>
              <a:rPr lang="en-IN" sz="1800" b="1" spc="-20" dirty="0">
                <a:latin typeface="+mj-lt"/>
                <a:cs typeface="Times New Roman"/>
              </a:rPr>
              <a:t> </a:t>
            </a:r>
            <a:r>
              <a:rPr lang="en-IN" sz="1800" b="1" spc="110" dirty="0">
                <a:latin typeface="+mj-lt"/>
                <a:cs typeface="Times New Roman"/>
              </a:rPr>
              <a:t>limits</a:t>
            </a:r>
            <a:r>
              <a:rPr lang="en-IN" sz="1800" b="1" spc="-60" dirty="0">
                <a:latin typeface="+mj-lt"/>
                <a:cs typeface="Times New Roman"/>
              </a:rPr>
              <a:t> </a:t>
            </a:r>
            <a:r>
              <a:rPr lang="en-IN" sz="1800" spc="80" dirty="0">
                <a:latin typeface="+mj-lt"/>
                <a:cs typeface="Times New Roman"/>
              </a:rPr>
              <a:t>such</a:t>
            </a:r>
            <a:r>
              <a:rPr lang="en-IN" sz="1800" spc="-70" dirty="0">
                <a:latin typeface="+mj-lt"/>
                <a:cs typeface="Times New Roman"/>
              </a:rPr>
              <a:t> </a:t>
            </a:r>
            <a:r>
              <a:rPr lang="en-IN" sz="1800" spc="45" dirty="0">
                <a:latin typeface="+mj-lt"/>
                <a:cs typeface="Times New Roman"/>
              </a:rPr>
              <a:t>as</a:t>
            </a:r>
            <a:r>
              <a:rPr lang="en-IN" sz="1800" spc="-80" dirty="0">
                <a:latin typeface="+mj-lt"/>
                <a:cs typeface="Times New Roman"/>
              </a:rPr>
              <a:t> </a:t>
            </a:r>
            <a:r>
              <a:rPr lang="en-IN" sz="1800" spc="60" dirty="0">
                <a:latin typeface="+mj-lt"/>
                <a:cs typeface="Times New Roman"/>
              </a:rPr>
              <a:t>guarantees,</a:t>
            </a:r>
            <a:r>
              <a:rPr lang="en-IN" sz="1800" spc="5" dirty="0">
                <a:latin typeface="+mj-lt"/>
                <a:cs typeface="Times New Roman"/>
              </a:rPr>
              <a:t> </a:t>
            </a:r>
            <a:r>
              <a:rPr lang="en-IN" sz="1800" spc="65" dirty="0">
                <a:latin typeface="+mj-lt"/>
                <a:cs typeface="Times New Roman"/>
              </a:rPr>
              <a:t>letter</a:t>
            </a:r>
            <a:r>
              <a:rPr lang="en-IN" sz="1800" spc="-105" dirty="0">
                <a:latin typeface="+mj-lt"/>
                <a:cs typeface="Times New Roman"/>
              </a:rPr>
              <a:t> </a:t>
            </a:r>
            <a:r>
              <a:rPr lang="en-IN" sz="1800" spc="15" dirty="0">
                <a:latin typeface="+mj-lt"/>
                <a:cs typeface="Times New Roman"/>
              </a:rPr>
              <a:t>of</a:t>
            </a:r>
            <a:r>
              <a:rPr lang="en-IN" sz="1800" spc="-5" dirty="0">
                <a:latin typeface="+mj-lt"/>
                <a:cs typeface="Times New Roman"/>
              </a:rPr>
              <a:t> </a:t>
            </a:r>
            <a:r>
              <a:rPr lang="en-IN" sz="1800" spc="55" dirty="0">
                <a:latin typeface="+mj-lt"/>
                <a:cs typeface="Times New Roman"/>
              </a:rPr>
              <a:t>credit,</a:t>
            </a:r>
            <a:r>
              <a:rPr lang="en-IN" sz="1800" spc="-10" dirty="0">
                <a:latin typeface="+mj-lt"/>
                <a:cs typeface="Times New Roman"/>
              </a:rPr>
              <a:t> </a:t>
            </a:r>
            <a:r>
              <a:rPr lang="en-IN" sz="1800" spc="40" dirty="0">
                <a:latin typeface="+mj-lt"/>
                <a:cs typeface="Times New Roman"/>
              </a:rPr>
              <a:t>foreign</a:t>
            </a:r>
            <a:r>
              <a:rPr lang="en-IN" sz="1800" spc="-25" dirty="0">
                <a:latin typeface="+mj-lt"/>
                <a:cs typeface="Times New Roman"/>
              </a:rPr>
              <a:t> </a:t>
            </a:r>
            <a:r>
              <a:rPr lang="en-IN" sz="1800" spc="90" dirty="0">
                <a:latin typeface="+mj-lt"/>
                <a:cs typeface="Times New Roman"/>
              </a:rPr>
              <a:t>bank  </a:t>
            </a:r>
            <a:r>
              <a:rPr lang="en-IN" sz="1800" spc="60" dirty="0">
                <a:latin typeface="+mj-lt"/>
                <a:cs typeface="Times New Roman"/>
              </a:rPr>
              <a:t>guarantees,</a:t>
            </a:r>
            <a:r>
              <a:rPr lang="en-IN" sz="1800" spc="-15" dirty="0">
                <a:latin typeface="+mj-lt"/>
                <a:cs typeface="Times New Roman"/>
              </a:rPr>
              <a:t> </a:t>
            </a:r>
            <a:r>
              <a:rPr lang="en-IN" sz="1800" spc="40" dirty="0">
                <a:latin typeface="+mj-lt"/>
                <a:cs typeface="Times New Roman"/>
              </a:rPr>
              <a:t>foreign</a:t>
            </a:r>
            <a:r>
              <a:rPr lang="en-IN" sz="1800" spc="-30" dirty="0">
                <a:latin typeface="+mj-lt"/>
                <a:cs typeface="Times New Roman"/>
              </a:rPr>
              <a:t> </a:t>
            </a:r>
            <a:r>
              <a:rPr lang="en-IN" sz="1800" spc="65" dirty="0">
                <a:latin typeface="+mj-lt"/>
                <a:cs typeface="Times New Roman"/>
              </a:rPr>
              <a:t>letter</a:t>
            </a:r>
            <a:r>
              <a:rPr lang="en-IN" sz="1800" spc="-110" dirty="0">
                <a:latin typeface="+mj-lt"/>
                <a:cs typeface="Times New Roman"/>
              </a:rPr>
              <a:t> </a:t>
            </a:r>
            <a:r>
              <a:rPr lang="en-IN" sz="1800" spc="15" dirty="0">
                <a:latin typeface="+mj-lt"/>
                <a:cs typeface="Times New Roman"/>
              </a:rPr>
              <a:t>of</a:t>
            </a:r>
            <a:r>
              <a:rPr lang="en-IN" sz="1800" spc="-5" dirty="0">
                <a:latin typeface="+mj-lt"/>
                <a:cs typeface="Times New Roman"/>
              </a:rPr>
              <a:t> </a:t>
            </a:r>
            <a:r>
              <a:rPr lang="en-IN" sz="1800" spc="65" dirty="0">
                <a:latin typeface="+mj-lt"/>
                <a:cs typeface="Times New Roman"/>
              </a:rPr>
              <a:t>credit</a:t>
            </a:r>
            <a:r>
              <a:rPr lang="en-IN" sz="1800" spc="-95" dirty="0">
                <a:latin typeface="+mj-lt"/>
                <a:cs typeface="Times New Roman"/>
              </a:rPr>
              <a:t> </a:t>
            </a:r>
            <a:r>
              <a:rPr lang="en-IN" sz="1800" spc="45" dirty="0">
                <a:latin typeface="+mj-lt"/>
                <a:cs typeface="Times New Roman"/>
              </a:rPr>
              <a:t>etc.</a:t>
            </a:r>
            <a:r>
              <a:rPr lang="en-IN" sz="1800" spc="-50" dirty="0">
                <a:latin typeface="+mj-lt"/>
                <a:cs typeface="Times New Roman"/>
              </a:rPr>
              <a:t> </a:t>
            </a:r>
            <a:r>
              <a:rPr lang="en-IN" sz="1800" spc="60" dirty="0">
                <a:latin typeface="+mj-lt"/>
                <a:cs typeface="Times New Roman"/>
              </a:rPr>
              <a:t>are</a:t>
            </a:r>
            <a:r>
              <a:rPr lang="en-IN" sz="1800" spc="-80" dirty="0">
                <a:latin typeface="+mj-lt"/>
                <a:cs typeface="Times New Roman"/>
              </a:rPr>
              <a:t> </a:t>
            </a:r>
            <a:r>
              <a:rPr lang="en-IN" sz="1800" spc="50" dirty="0">
                <a:latin typeface="+mj-lt"/>
                <a:cs typeface="Times New Roman"/>
              </a:rPr>
              <a:t>provided.</a:t>
            </a:r>
            <a:endParaRPr lang="en-IN" sz="1800" dirty="0">
              <a:latin typeface="+mj-lt"/>
              <a:cs typeface="Times New Roman"/>
            </a:endParaRPr>
          </a:p>
          <a:p>
            <a:pPr marL="0" indent="0">
              <a:buNone/>
            </a:pPr>
            <a:endParaRPr lang="en-IN" sz="1700" dirty="0"/>
          </a:p>
        </p:txBody>
      </p:sp>
    </p:spTree>
    <p:extLst>
      <p:ext uri="{BB962C8B-B14F-4D97-AF65-F5344CB8AC3E}">
        <p14:creationId xmlns:p14="http://schemas.microsoft.com/office/powerpoint/2010/main" val="84706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p:txBody>
          <a:bodyPr/>
          <a:lstStyle/>
          <a:p>
            <a:r>
              <a:rPr lang="en-IN" spc="-5" dirty="0">
                <a:latin typeface="Carlito"/>
                <a:cs typeface="Carlito"/>
              </a:rPr>
              <a:t>BENEFITS </a:t>
            </a:r>
            <a:r>
              <a:rPr lang="en-IN" dirty="0">
                <a:latin typeface="Carlito"/>
                <a:cs typeface="Carlito"/>
              </a:rPr>
              <a:t>OF </a:t>
            </a:r>
            <a:r>
              <a:rPr lang="en-IN" spc="-30" dirty="0">
                <a:latin typeface="Carlito"/>
                <a:cs typeface="Carlito"/>
              </a:rPr>
              <a:t>REGISTRATION </a:t>
            </a:r>
            <a:r>
              <a:rPr lang="en-IN" dirty="0">
                <a:latin typeface="Carlito"/>
                <a:cs typeface="Carlito"/>
              </a:rPr>
              <a:t>AS</a:t>
            </a:r>
            <a:r>
              <a:rPr lang="en-IN" spc="-20" dirty="0">
                <a:latin typeface="Carlito"/>
                <a:cs typeface="Carlito"/>
              </a:rPr>
              <a:t> </a:t>
            </a:r>
            <a:r>
              <a:rPr lang="en-IN" spc="-5" dirty="0">
                <a:latin typeface="Carlito"/>
                <a:cs typeface="Carlito"/>
              </a:rPr>
              <a:t>MSME</a:t>
            </a:r>
            <a:endParaRPr lang="en-IN" dirty="0"/>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838200" y="1518557"/>
            <a:ext cx="10515600" cy="4658406"/>
          </a:xfrm>
        </p:spPr>
        <p:txBody>
          <a:bodyPr>
            <a:normAutofit fontScale="92500" lnSpcReduction="10000"/>
          </a:bodyPr>
          <a:lstStyle/>
          <a:p>
            <a:pPr marL="0" indent="0">
              <a:buNone/>
            </a:pPr>
            <a:r>
              <a:rPr lang="en-US" sz="2200" b="1" dirty="0">
                <a:solidFill>
                  <a:srgbClr val="00B0F0"/>
                </a:solidFill>
                <a:latin typeface="+mj-lt"/>
              </a:rPr>
              <a:t>4.</a:t>
            </a:r>
            <a:r>
              <a:rPr lang="en-IN" sz="2200" b="1" spc="100" dirty="0">
                <a:solidFill>
                  <a:srgbClr val="000000"/>
                </a:solidFill>
                <a:latin typeface="+mj-lt"/>
              </a:rPr>
              <a:t> </a:t>
            </a:r>
            <a:r>
              <a:rPr lang="en-IN" sz="2200" spc="100" dirty="0">
                <a:solidFill>
                  <a:srgbClr val="000000"/>
                </a:solidFill>
                <a:latin typeface="+mj-lt"/>
              </a:rPr>
              <a:t>Interest </a:t>
            </a:r>
            <a:r>
              <a:rPr lang="en-IN" sz="2200" spc="95" dirty="0">
                <a:solidFill>
                  <a:srgbClr val="000000"/>
                </a:solidFill>
                <a:latin typeface="+mj-lt"/>
              </a:rPr>
              <a:t>Equalization </a:t>
            </a:r>
            <a:r>
              <a:rPr lang="en-IN" sz="2200" spc="90" dirty="0">
                <a:solidFill>
                  <a:srgbClr val="000000"/>
                </a:solidFill>
                <a:latin typeface="+mj-lt"/>
              </a:rPr>
              <a:t>Scheme: </a:t>
            </a:r>
            <a:r>
              <a:rPr lang="en-IN" sz="2200" b="0" spc="90" dirty="0">
                <a:solidFill>
                  <a:srgbClr val="000000"/>
                </a:solidFill>
                <a:latin typeface="+mj-lt"/>
                <a:cs typeface="Times New Roman"/>
              </a:rPr>
              <a:t>Under </a:t>
            </a:r>
            <a:r>
              <a:rPr lang="en-IN" sz="2200" b="0" spc="125" dirty="0">
                <a:solidFill>
                  <a:srgbClr val="000000"/>
                </a:solidFill>
                <a:latin typeface="+mj-lt"/>
                <a:cs typeface="Times New Roman"/>
              </a:rPr>
              <a:t>the </a:t>
            </a:r>
            <a:r>
              <a:rPr lang="en-IN" sz="2200" b="0" spc="55" dirty="0">
                <a:solidFill>
                  <a:srgbClr val="000000"/>
                </a:solidFill>
                <a:latin typeface="+mj-lt"/>
                <a:cs typeface="Times New Roman"/>
              </a:rPr>
              <a:t>“Interest </a:t>
            </a:r>
            <a:r>
              <a:rPr lang="en-IN" sz="2200" b="0" spc="60" dirty="0">
                <a:solidFill>
                  <a:srgbClr val="000000"/>
                </a:solidFill>
                <a:latin typeface="+mj-lt"/>
                <a:cs typeface="Times New Roman"/>
              </a:rPr>
              <a:t>Equalisation  </a:t>
            </a:r>
            <a:r>
              <a:rPr lang="en-IN" sz="2200" b="0" spc="65" dirty="0">
                <a:solidFill>
                  <a:srgbClr val="000000"/>
                </a:solidFill>
                <a:latin typeface="+mj-lt"/>
                <a:cs typeface="Times New Roman"/>
              </a:rPr>
              <a:t>Scheme </a:t>
            </a:r>
            <a:r>
              <a:rPr lang="en-IN" sz="2200" b="0" spc="120" dirty="0">
                <a:solidFill>
                  <a:srgbClr val="000000"/>
                </a:solidFill>
                <a:latin typeface="+mj-lt"/>
                <a:cs typeface="Times New Roman"/>
              </a:rPr>
              <a:t>on </a:t>
            </a:r>
            <a:r>
              <a:rPr lang="en-IN" sz="2200" b="0" spc="60" dirty="0">
                <a:solidFill>
                  <a:srgbClr val="000000"/>
                </a:solidFill>
                <a:latin typeface="+mj-lt"/>
                <a:cs typeface="Times New Roman"/>
              </a:rPr>
              <a:t>Pre </a:t>
            </a:r>
            <a:r>
              <a:rPr lang="en-IN" sz="2200" b="0" spc="120" dirty="0">
                <a:solidFill>
                  <a:srgbClr val="000000"/>
                </a:solidFill>
                <a:latin typeface="+mj-lt"/>
                <a:cs typeface="Times New Roman"/>
              </a:rPr>
              <a:t>and </a:t>
            </a:r>
            <a:r>
              <a:rPr lang="en-IN" sz="2200" b="0" spc="60" dirty="0">
                <a:solidFill>
                  <a:srgbClr val="000000"/>
                </a:solidFill>
                <a:latin typeface="+mj-lt"/>
                <a:cs typeface="Times New Roman"/>
              </a:rPr>
              <a:t>Post </a:t>
            </a:r>
            <a:r>
              <a:rPr lang="en-IN" sz="2200" b="0" spc="90" dirty="0">
                <a:solidFill>
                  <a:srgbClr val="000000"/>
                </a:solidFill>
                <a:latin typeface="+mj-lt"/>
                <a:cs typeface="Times New Roman"/>
              </a:rPr>
              <a:t>Shipment </a:t>
            </a:r>
            <a:r>
              <a:rPr lang="en-IN" sz="2200" b="0" spc="55" dirty="0">
                <a:solidFill>
                  <a:srgbClr val="000000"/>
                </a:solidFill>
                <a:latin typeface="+mj-lt"/>
                <a:cs typeface="Times New Roman"/>
              </a:rPr>
              <a:t>Rupee </a:t>
            </a:r>
            <a:r>
              <a:rPr lang="en-IN" sz="2200" b="0" spc="50" dirty="0">
                <a:solidFill>
                  <a:srgbClr val="000000"/>
                </a:solidFill>
                <a:latin typeface="+mj-lt"/>
                <a:cs typeface="Times New Roman"/>
              </a:rPr>
              <a:t>Export </a:t>
            </a:r>
            <a:r>
              <a:rPr lang="en-IN" sz="2200" b="0" spc="-5" dirty="0">
                <a:solidFill>
                  <a:srgbClr val="000000"/>
                </a:solidFill>
                <a:latin typeface="+mj-lt"/>
                <a:cs typeface="Times New Roman"/>
              </a:rPr>
              <a:t>Credit”, </a:t>
            </a:r>
            <a:r>
              <a:rPr lang="en-IN" sz="2200" b="0" spc="125" dirty="0">
                <a:solidFill>
                  <a:srgbClr val="000000"/>
                </a:solidFill>
                <a:latin typeface="+mj-lt"/>
                <a:cs typeface="Times New Roman"/>
              </a:rPr>
              <a:t>the </a:t>
            </a:r>
            <a:r>
              <a:rPr lang="en-IN" sz="2200" b="0" spc="80" dirty="0">
                <a:solidFill>
                  <a:srgbClr val="000000"/>
                </a:solidFill>
                <a:latin typeface="+mj-lt"/>
                <a:cs typeface="Times New Roman"/>
              </a:rPr>
              <a:t>Interest  </a:t>
            </a:r>
            <a:r>
              <a:rPr lang="en-IN" sz="2200" b="0" spc="60" dirty="0">
                <a:solidFill>
                  <a:srgbClr val="000000"/>
                </a:solidFill>
                <a:latin typeface="+mj-lt"/>
                <a:cs typeface="Times New Roman"/>
              </a:rPr>
              <a:t>Equalisation</a:t>
            </a:r>
            <a:r>
              <a:rPr lang="en-IN" sz="2200" b="0" spc="-5" dirty="0">
                <a:solidFill>
                  <a:srgbClr val="000000"/>
                </a:solidFill>
                <a:latin typeface="+mj-lt"/>
                <a:cs typeface="Times New Roman"/>
              </a:rPr>
              <a:t> </a:t>
            </a:r>
            <a:r>
              <a:rPr lang="en-IN" sz="2200" spc="-95" dirty="0">
                <a:solidFill>
                  <a:srgbClr val="000000"/>
                </a:solidFill>
                <a:latin typeface="+mj-lt"/>
              </a:rPr>
              <a:t>@</a:t>
            </a:r>
            <a:r>
              <a:rPr lang="en-IN" sz="2200" spc="-20" dirty="0">
                <a:solidFill>
                  <a:srgbClr val="000000"/>
                </a:solidFill>
                <a:latin typeface="+mj-lt"/>
              </a:rPr>
              <a:t> </a:t>
            </a:r>
            <a:r>
              <a:rPr lang="en-IN" sz="2200" spc="-215" dirty="0">
                <a:solidFill>
                  <a:srgbClr val="000000"/>
                </a:solidFill>
                <a:latin typeface="+mj-lt"/>
              </a:rPr>
              <a:t>5%</a:t>
            </a:r>
            <a:r>
              <a:rPr lang="en-IN" sz="2200" spc="-60" dirty="0">
                <a:solidFill>
                  <a:srgbClr val="000000"/>
                </a:solidFill>
                <a:latin typeface="+mj-lt"/>
              </a:rPr>
              <a:t> </a:t>
            </a:r>
            <a:r>
              <a:rPr lang="en-IN" sz="2200" spc="90" dirty="0">
                <a:solidFill>
                  <a:srgbClr val="000000"/>
                </a:solidFill>
                <a:latin typeface="+mj-lt"/>
              </a:rPr>
              <a:t>per</a:t>
            </a:r>
            <a:r>
              <a:rPr lang="en-IN" sz="2200" spc="-140" dirty="0">
                <a:solidFill>
                  <a:srgbClr val="000000"/>
                </a:solidFill>
                <a:latin typeface="+mj-lt"/>
              </a:rPr>
              <a:t> </a:t>
            </a:r>
            <a:r>
              <a:rPr lang="en-IN" sz="2200" spc="150" dirty="0">
                <a:solidFill>
                  <a:srgbClr val="000000"/>
                </a:solidFill>
                <a:latin typeface="+mj-lt"/>
              </a:rPr>
              <a:t>annum</a:t>
            </a:r>
            <a:r>
              <a:rPr lang="en-IN" sz="2200" spc="-65" dirty="0">
                <a:solidFill>
                  <a:srgbClr val="000000"/>
                </a:solidFill>
                <a:latin typeface="+mj-lt"/>
              </a:rPr>
              <a:t> </a:t>
            </a:r>
            <a:r>
              <a:rPr lang="en-IN" sz="2200" b="0" spc="20" dirty="0">
                <a:solidFill>
                  <a:srgbClr val="000000"/>
                </a:solidFill>
                <a:latin typeface="+mj-lt"/>
                <a:cs typeface="Times New Roman"/>
              </a:rPr>
              <a:t>is</a:t>
            </a:r>
            <a:r>
              <a:rPr lang="en-IN" sz="2200" b="0" spc="-95" dirty="0">
                <a:solidFill>
                  <a:srgbClr val="000000"/>
                </a:solidFill>
                <a:latin typeface="+mj-lt"/>
                <a:cs typeface="Times New Roman"/>
              </a:rPr>
              <a:t> </a:t>
            </a:r>
            <a:r>
              <a:rPr lang="en-IN" sz="2200" b="0" spc="30" dirty="0">
                <a:solidFill>
                  <a:srgbClr val="000000"/>
                </a:solidFill>
                <a:latin typeface="+mj-lt"/>
                <a:cs typeface="Times New Roman"/>
              </a:rPr>
              <a:t>available</a:t>
            </a:r>
            <a:r>
              <a:rPr lang="en-IN" sz="2200" b="0" spc="-70" dirty="0">
                <a:solidFill>
                  <a:srgbClr val="000000"/>
                </a:solidFill>
                <a:latin typeface="+mj-lt"/>
                <a:cs typeface="Times New Roman"/>
              </a:rPr>
              <a:t> </a:t>
            </a:r>
            <a:r>
              <a:rPr lang="en-IN" sz="2200" b="0" spc="100" dirty="0">
                <a:solidFill>
                  <a:srgbClr val="000000"/>
                </a:solidFill>
                <a:latin typeface="+mj-lt"/>
                <a:cs typeface="Times New Roman"/>
              </a:rPr>
              <a:t>to</a:t>
            </a:r>
            <a:r>
              <a:rPr lang="en-IN" sz="2200" b="0" spc="-105" dirty="0">
                <a:solidFill>
                  <a:srgbClr val="000000"/>
                </a:solidFill>
                <a:latin typeface="+mj-lt"/>
                <a:cs typeface="Times New Roman"/>
              </a:rPr>
              <a:t> </a:t>
            </a:r>
            <a:r>
              <a:rPr lang="en-IN" sz="2200" b="0" spc="25" dirty="0">
                <a:solidFill>
                  <a:srgbClr val="000000"/>
                </a:solidFill>
                <a:latin typeface="+mj-lt"/>
                <a:cs typeface="Times New Roman"/>
              </a:rPr>
              <a:t>all</a:t>
            </a:r>
            <a:r>
              <a:rPr lang="en-IN" sz="2200" b="0" dirty="0">
                <a:solidFill>
                  <a:srgbClr val="000000"/>
                </a:solidFill>
                <a:latin typeface="+mj-lt"/>
                <a:cs typeface="Times New Roman"/>
              </a:rPr>
              <a:t> </a:t>
            </a:r>
            <a:r>
              <a:rPr lang="en-IN" sz="2200" b="0" spc="-25" dirty="0">
                <a:solidFill>
                  <a:srgbClr val="000000"/>
                </a:solidFill>
                <a:latin typeface="+mj-lt"/>
                <a:cs typeface="Times New Roman"/>
              </a:rPr>
              <a:t>MSME</a:t>
            </a:r>
            <a:r>
              <a:rPr lang="en-IN" sz="2200" b="0" spc="-55" dirty="0">
                <a:solidFill>
                  <a:srgbClr val="000000"/>
                </a:solidFill>
                <a:latin typeface="+mj-lt"/>
                <a:cs typeface="Times New Roman"/>
              </a:rPr>
              <a:t> </a:t>
            </a:r>
            <a:r>
              <a:rPr lang="en-IN" sz="2200" b="0" spc="65" dirty="0">
                <a:solidFill>
                  <a:srgbClr val="000000"/>
                </a:solidFill>
                <a:latin typeface="+mj-lt"/>
                <a:cs typeface="Times New Roman"/>
              </a:rPr>
              <a:t>exporters</a:t>
            </a:r>
            <a:r>
              <a:rPr lang="en-IN" sz="2200" b="0" spc="-90" dirty="0">
                <a:solidFill>
                  <a:srgbClr val="000000"/>
                </a:solidFill>
                <a:latin typeface="+mj-lt"/>
                <a:cs typeface="Times New Roman"/>
              </a:rPr>
              <a:t> </a:t>
            </a:r>
            <a:r>
              <a:rPr lang="en-IN" sz="2200" b="0" spc="50" dirty="0">
                <a:solidFill>
                  <a:srgbClr val="000000"/>
                </a:solidFill>
                <a:latin typeface="+mj-lt"/>
                <a:cs typeface="Times New Roman"/>
              </a:rPr>
              <a:t>across</a:t>
            </a:r>
            <a:r>
              <a:rPr lang="en-IN" sz="2200" b="0" spc="-95" dirty="0">
                <a:solidFill>
                  <a:srgbClr val="000000"/>
                </a:solidFill>
                <a:latin typeface="+mj-lt"/>
                <a:cs typeface="Times New Roman"/>
              </a:rPr>
              <a:t> </a:t>
            </a:r>
            <a:r>
              <a:rPr lang="en-IN" sz="2200" b="0" spc="25" dirty="0">
                <a:solidFill>
                  <a:srgbClr val="000000"/>
                </a:solidFill>
                <a:latin typeface="+mj-lt"/>
                <a:cs typeface="Times New Roman"/>
              </a:rPr>
              <a:t>all  </a:t>
            </a:r>
            <a:r>
              <a:rPr lang="en-IN" sz="2200" b="0" spc="95" dirty="0">
                <a:solidFill>
                  <a:srgbClr val="000000"/>
                </a:solidFill>
                <a:latin typeface="+mj-lt"/>
                <a:cs typeface="Times New Roman"/>
              </a:rPr>
              <a:t>their </a:t>
            </a:r>
            <a:r>
              <a:rPr lang="en-IN" sz="2200" b="0" spc="85" dirty="0">
                <a:solidFill>
                  <a:srgbClr val="000000"/>
                </a:solidFill>
                <a:latin typeface="+mj-lt"/>
                <a:cs typeface="Times New Roman"/>
              </a:rPr>
              <a:t>merchandise </a:t>
            </a:r>
            <a:r>
              <a:rPr lang="en-IN" sz="2200" b="0" spc="55" dirty="0">
                <a:solidFill>
                  <a:srgbClr val="000000"/>
                </a:solidFill>
                <a:latin typeface="+mj-lt"/>
                <a:cs typeface="Times New Roman"/>
              </a:rPr>
              <a:t>exports. </a:t>
            </a:r>
            <a:r>
              <a:rPr lang="en-IN" sz="2200" b="0" spc="50" dirty="0">
                <a:solidFill>
                  <a:srgbClr val="000000"/>
                </a:solidFill>
                <a:latin typeface="+mj-lt"/>
                <a:cs typeface="Times New Roman"/>
              </a:rPr>
              <a:t>This </a:t>
            </a:r>
            <a:r>
              <a:rPr lang="en-IN" sz="2200" b="0" spc="85" dirty="0">
                <a:solidFill>
                  <a:srgbClr val="000000"/>
                </a:solidFill>
                <a:latin typeface="+mj-lt"/>
                <a:cs typeface="Times New Roman"/>
              </a:rPr>
              <a:t>scheme </a:t>
            </a:r>
            <a:r>
              <a:rPr lang="en-IN" sz="2200" b="0" spc="40" dirty="0">
                <a:solidFill>
                  <a:srgbClr val="000000"/>
                </a:solidFill>
                <a:latin typeface="+mj-lt"/>
                <a:cs typeface="Times New Roman"/>
              </a:rPr>
              <a:t>have   </a:t>
            </a:r>
            <a:r>
              <a:rPr lang="en-IN" sz="2200" b="0" spc="90" dirty="0">
                <a:solidFill>
                  <a:srgbClr val="000000"/>
                </a:solidFill>
                <a:latin typeface="+mj-lt"/>
                <a:cs typeface="Times New Roman"/>
              </a:rPr>
              <a:t>be</a:t>
            </a:r>
            <a:r>
              <a:rPr lang="en-IN" sz="2200" b="0" spc="114" dirty="0">
                <a:solidFill>
                  <a:srgbClr val="000000"/>
                </a:solidFill>
                <a:latin typeface="+mj-lt"/>
                <a:cs typeface="Times New Roman"/>
              </a:rPr>
              <a:t>en </a:t>
            </a:r>
            <a:r>
              <a:rPr lang="en-IN" sz="2200" spc="135" dirty="0">
                <a:solidFill>
                  <a:srgbClr val="000000"/>
                </a:solidFill>
                <a:latin typeface="+mj-lt"/>
              </a:rPr>
              <a:t>extended </a:t>
            </a:r>
            <a:r>
              <a:rPr lang="en-IN" sz="2200" spc="105" dirty="0">
                <a:solidFill>
                  <a:srgbClr val="000000"/>
                </a:solidFill>
                <a:latin typeface="+mj-lt"/>
              </a:rPr>
              <a:t>till  </a:t>
            </a:r>
            <a:r>
              <a:rPr lang="en-IN" sz="2200" spc="5" dirty="0">
                <a:solidFill>
                  <a:srgbClr val="000000"/>
                </a:solidFill>
                <a:latin typeface="+mj-lt"/>
              </a:rPr>
              <a:t>31/03/2021.</a:t>
            </a:r>
          </a:p>
          <a:p>
            <a:pPr marL="0" indent="0">
              <a:buNone/>
            </a:pPr>
            <a:endParaRPr lang="en-IN" sz="2200" spc="5" dirty="0">
              <a:solidFill>
                <a:srgbClr val="000000"/>
              </a:solidFill>
              <a:latin typeface="+mj-lt"/>
            </a:endParaRPr>
          </a:p>
          <a:p>
            <a:pPr marL="12700" marR="85725" indent="0">
              <a:lnSpc>
                <a:spcPct val="100000"/>
              </a:lnSpc>
              <a:spcBef>
                <a:spcPts val="105"/>
              </a:spcBef>
              <a:buNone/>
              <a:tabLst>
                <a:tab pos="295275" algn="l"/>
              </a:tabLst>
            </a:pPr>
            <a:r>
              <a:rPr lang="en-IN" sz="2200" b="1" spc="55" dirty="0">
                <a:solidFill>
                  <a:srgbClr val="00B0F0"/>
                </a:solidFill>
                <a:latin typeface="+mj-lt"/>
                <a:cs typeface="Times New Roman"/>
              </a:rPr>
              <a:t>5. </a:t>
            </a:r>
            <a:r>
              <a:rPr lang="en-IN" sz="2200" b="1" spc="55" dirty="0">
                <a:latin typeface="+mj-lt"/>
                <a:cs typeface="Times New Roman"/>
              </a:rPr>
              <a:t>Credit </a:t>
            </a:r>
            <a:r>
              <a:rPr lang="en-IN" sz="2200" b="1" spc="85" dirty="0">
                <a:latin typeface="+mj-lt"/>
                <a:cs typeface="Times New Roman"/>
              </a:rPr>
              <a:t>Facilitation </a:t>
            </a:r>
            <a:r>
              <a:rPr lang="en-IN" sz="2200" b="1" spc="80" dirty="0">
                <a:latin typeface="+mj-lt"/>
                <a:cs typeface="Times New Roman"/>
              </a:rPr>
              <a:t>Through </a:t>
            </a:r>
            <a:r>
              <a:rPr lang="en-IN" sz="2200" b="1" spc="45" dirty="0">
                <a:latin typeface="+mj-lt"/>
                <a:cs typeface="Times New Roman"/>
              </a:rPr>
              <a:t>Bank: </a:t>
            </a:r>
            <a:r>
              <a:rPr lang="en-IN" sz="2200" spc="-20" dirty="0">
                <a:latin typeface="+mj-lt"/>
                <a:cs typeface="Times New Roman"/>
              </a:rPr>
              <a:t>NSIC </a:t>
            </a:r>
            <a:r>
              <a:rPr lang="en-IN" sz="2200" spc="85" dirty="0">
                <a:latin typeface="+mj-lt"/>
                <a:cs typeface="Times New Roman"/>
              </a:rPr>
              <a:t>has </a:t>
            </a:r>
            <a:r>
              <a:rPr lang="en-IN" sz="2200" spc="95" dirty="0">
                <a:latin typeface="+mj-lt"/>
                <a:cs typeface="Times New Roman"/>
              </a:rPr>
              <a:t>entered </a:t>
            </a:r>
            <a:r>
              <a:rPr lang="en-IN" sz="2200" spc="90" dirty="0">
                <a:latin typeface="+mj-lt"/>
                <a:cs typeface="Times New Roman"/>
              </a:rPr>
              <a:t>into </a:t>
            </a:r>
            <a:r>
              <a:rPr lang="en-IN" sz="2200" spc="70" dirty="0">
                <a:latin typeface="+mj-lt"/>
                <a:cs typeface="Times New Roman"/>
              </a:rPr>
              <a:t>a  </a:t>
            </a:r>
            <a:r>
              <a:rPr lang="en-IN" sz="2200" spc="100" dirty="0">
                <a:latin typeface="+mj-lt"/>
                <a:cs typeface="Times New Roman"/>
              </a:rPr>
              <a:t>Memorandum </a:t>
            </a:r>
            <a:r>
              <a:rPr lang="en-IN" sz="2200" spc="15" dirty="0">
                <a:latin typeface="+mj-lt"/>
                <a:cs typeface="Times New Roman"/>
              </a:rPr>
              <a:t>of </a:t>
            </a:r>
            <a:r>
              <a:rPr lang="en-IN" sz="2200" spc="90" dirty="0">
                <a:latin typeface="+mj-lt"/>
                <a:cs typeface="Times New Roman"/>
              </a:rPr>
              <a:t>Understanding </a:t>
            </a:r>
            <a:r>
              <a:rPr lang="en-IN" sz="2200" spc="80" dirty="0">
                <a:latin typeface="+mj-lt"/>
                <a:cs typeface="Times New Roman"/>
              </a:rPr>
              <a:t>with </a:t>
            </a:r>
            <a:r>
              <a:rPr lang="en-IN" sz="2200" spc="50" dirty="0">
                <a:latin typeface="+mj-lt"/>
                <a:cs typeface="Times New Roman"/>
              </a:rPr>
              <a:t>various </a:t>
            </a:r>
            <a:r>
              <a:rPr lang="en-IN" sz="2200" spc="65" dirty="0">
                <a:latin typeface="+mj-lt"/>
                <a:cs typeface="Times New Roman"/>
              </a:rPr>
              <a:t>Nationalized </a:t>
            </a:r>
            <a:r>
              <a:rPr lang="en-IN" sz="2200" spc="120" dirty="0">
                <a:latin typeface="+mj-lt"/>
                <a:cs typeface="Times New Roman"/>
              </a:rPr>
              <a:t>and </a:t>
            </a:r>
            <a:r>
              <a:rPr lang="en-IN" sz="2200" spc="45" dirty="0">
                <a:latin typeface="+mj-lt"/>
                <a:cs typeface="Times New Roman"/>
              </a:rPr>
              <a:t>Private  </a:t>
            </a:r>
            <a:r>
              <a:rPr lang="en-IN" sz="2200" spc="50" dirty="0">
                <a:latin typeface="+mj-lt"/>
                <a:cs typeface="Times New Roman"/>
              </a:rPr>
              <a:t>Sector </a:t>
            </a:r>
            <a:r>
              <a:rPr lang="en-IN" sz="2200" spc="25" dirty="0">
                <a:latin typeface="+mj-lt"/>
                <a:cs typeface="Times New Roman"/>
              </a:rPr>
              <a:t>Banks. </a:t>
            </a:r>
            <a:r>
              <a:rPr lang="en-IN" sz="2200" spc="85" dirty="0">
                <a:latin typeface="+mj-lt"/>
                <a:cs typeface="Times New Roman"/>
              </a:rPr>
              <a:t>Through </a:t>
            </a:r>
            <a:r>
              <a:rPr lang="en-IN" sz="2200" spc="60" dirty="0">
                <a:latin typeface="+mj-lt"/>
                <a:cs typeface="Times New Roman"/>
              </a:rPr>
              <a:t>association </a:t>
            </a:r>
            <a:r>
              <a:rPr lang="en-IN" sz="2200" spc="80" dirty="0">
                <a:latin typeface="+mj-lt"/>
                <a:cs typeface="Times New Roman"/>
              </a:rPr>
              <a:t>with </a:t>
            </a:r>
            <a:r>
              <a:rPr lang="en-IN" sz="2200" spc="90" dirty="0">
                <a:latin typeface="+mj-lt"/>
                <a:cs typeface="Times New Roman"/>
              </a:rPr>
              <a:t>these </a:t>
            </a:r>
            <a:r>
              <a:rPr lang="en-IN" sz="2200" spc="70" dirty="0">
                <a:latin typeface="+mj-lt"/>
                <a:cs typeface="Times New Roman"/>
              </a:rPr>
              <a:t>banks, </a:t>
            </a:r>
            <a:r>
              <a:rPr lang="en-IN" sz="2200" spc="-20" dirty="0">
                <a:latin typeface="+mj-lt"/>
                <a:cs typeface="Times New Roman"/>
              </a:rPr>
              <a:t>NSIC </a:t>
            </a:r>
            <a:r>
              <a:rPr lang="en-IN" sz="2200" spc="65" dirty="0">
                <a:latin typeface="+mj-lt"/>
                <a:cs typeface="Times New Roman"/>
              </a:rPr>
              <a:t>arranges </a:t>
            </a:r>
            <a:r>
              <a:rPr lang="en-IN" sz="2200" spc="35" dirty="0">
                <a:latin typeface="+mj-lt"/>
                <a:cs typeface="Times New Roman"/>
              </a:rPr>
              <a:t>for  </a:t>
            </a:r>
            <a:r>
              <a:rPr lang="en-IN" sz="2200" spc="75" dirty="0">
                <a:latin typeface="+mj-lt"/>
                <a:cs typeface="Times New Roman"/>
              </a:rPr>
              <a:t>credit</a:t>
            </a:r>
            <a:r>
              <a:rPr lang="en-IN" sz="2200" spc="-95" dirty="0">
                <a:latin typeface="+mj-lt"/>
                <a:cs typeface="Times New Roman"/>
              </a:rPr>
              <a:t> </a:t>
            </a:r>
            <a:r>
              <a:rPr lang="en-IN" sz="2200" spc="100" dirty="0">
                <a:latin typeface="+mj-lt"/>
                <a:cs typeface="Times New Roman"/>
              </a:rPr>
              <a:t>support</a:t>
            </a:r>
            <a:r>
              <a:rPr lang="en-IN" sz="2200" spc="-50" dirty="0">
                <a:latin typeface="+mj-lt"/>
                <a:cs typeface="Times New Roman"/>
              </a:rPr>
              <a:t> </a:t>
            </a:r>
            <a:r>
              <a:rPr lang="en-IN" sz="2200" spc="90" dirty="0">
                <a:latin typeface="+mj-lt"/>
                <a:cs typeface="Times New Roman"/>
              </a:rPr>
              <a:t>(fund</a:t>
            </a:r>
            <a:r>
              <a:rPr lang="en-IN" sz="2200" spc="-50" dirty="0">
                <a:latin typeface="+mj-lt"/>
                <a:cs typeface="Times New Roman"/>
              </a:rPr>
              <a:t> </a:t>
            </a:r>
            <a:r>
              <a:rPr lang="en-IN" sz="2200" spc="90" dirty="0">
                <a:latin typeface="+mj-lt"/>
                <a:cs typeface="Times New Roman"/>
              </a:rPr>
              <a:t>or</a:t>
            </a:r>
            <a:r>
              <a:rPr lang="en-IN" sz="2200" spc="-70" dirty="0">
                <a:latin typeface="+mj-lt"/>
                <a:cs typeface="Times New Roman"/>
              </a:rPr>
              <a:t> </a:t>
            </a:r>
            <a:r>
              <a:rPr lang="en-IN" sz="2200" spc="135" dirty="0">
                <a:latin typeface="+mj-lt"/>
                <a:cs typeface="Times New Roman"/>
              </a:rPr>
              <a:t>non</a:t>
            </a:r>
            <a:r>
              <a:rPr lang="en-IN" sz="2200" spc="-40" dirty="0">
                <a:latin typeface="+mj-lt"/>
                <a:cs typeface="Times New Roman"/>
              </a:rPr>
              <a:t> </a:t>
            </a:r>
            <a:r>
              <a:rPr lang="en-IN" sz="2200" spc="95" dirty="0">
                <a:latin typeface="+mj-lt"/>
                <a:cs typeface="Times New Roman"/>
              </a:rPr>
              <a:t>fund</a:t>
            </a:r>
            <a:r>
              <a:rPr lang="en-IN" sz="2200" dirty="0">
                <a:latin typeface="+mj-lt"/>
                <a:cs typeface="Times New Roman"/>
              </a:rPr>
              <a:t> </a:t>
            </a:r>
            <a:r>
              <a:rPr lang="en-IN" sz="2200" spc="80" dirty="0">
                <a:latin typeface="+mj-lt"/>
                <a:cs typeface="Times New Roman"/>
              </a:rPr>
              <a:t>based</a:t>
            </a:r>
            <a:r>
              <a:rPr lang="en-IN" sz="2200" dirty="0">
                <a:latin typeface="+mj-lt"/>
                <a:cs typeface="Times New Roman"/>
              </a:rPr>
              <a:t> </a:t>
            </a:r>
            <a:r>
              <a:rPr lang="en-IN" sz="2200" spc="60" dirty="0">
                <a:latin typeface="+mj-lt"/>
                <a:cs typeface="Times New Roman"/>
              </a:rPr>
              <a:t>limits)</a:t>
            </a:r>
            <a:r>
              <a:rPr lang="en-IN" sz="2200" spc="-10" dirty="0">
                <a:latin typeface="+mj-lt"/>
                <a:cs typeface="Times New Roman"/>
              </a:rPr>
              <a:t> </a:t>
            </a:r>
            <a:r>
              <a:rPr lang="en-IN" sz="2200" spc="65" dirty="0">
                <a:latin typeface="+mj-lt"/>
                <a:cs typeface="Times New Roman"/>
              </a:rPr>
              <a:t>from</a:t>
            </a:r>
            <a:r>
              <a:rPr lang="en-IN" sz="2200" spc="-35" dirty="0">
                <a:latin typeface="+mj-lt"/>
                <a:cs typeface="Times New Roman"/>
              </a:rPr>
              <a:t> </a:t>
            </a:r>
            <a:r>
              <a:rPr lang="en-IN" sz="2200" spc="85" dirty="0">
                <a:latin typeface="+mj-lt"/>
                <a:cs typeface="Times New Roman"/>
              </a:rPr>
              <a:t>banks</a:t>
            </a:r>
            <a:r>
              <a:rPr lang="en-IN" sz="2200" spc="-50" dirty="0">
                <a:latin typeface="+mj-lt"/>
                <a:cs typeface="Times New Roman"/>
              </a:rPr>
              <a:t> </a:t>
            </a:r>
            <a:r>
              <a:rPr lang="en-IN" sz="2200" spc="35" dirty="0">
                <a:latin typeface="+mj-lt"/>
                <a:cs typeface="Times New Roman"/>
              </a:rPr>
              <a:t>for</a:t>
            </a:r>
            <a:r>
              <a:rPr lang="en-IN" sz="2200" spc="-90" dirty="0">
                <a:latin typeface="+mj-lt"/>
                <a:cs typeface="Times New Roman"/>
              </a:rPr>
              <a:t> </a:t>
            </a:r>
            <a:r>
              <a:rPr lang="en-IN" sz="2200" spc="125" dirty="0">
                <a:latin typeface="+mj-lt"/>
                <a:cs typeface="Times New Roman"/>
              </a:rPr>
              <a:t>the</a:t>
            </a:r>
            <a:r>
              <a:rPr lang="en-IN" sz="2200" spc="-50" dirty="0">
                <a:latin typeface="+mj-lt"/>
                <a:cs typeface="Times New Roman"/>
              </a:rPr>
              <a:t> </a:t>
            </a:r>
            <a:r>
              <a:rPr lang="en-IN" sz="2200" spc="-20" dirty="0">
                <a:latin typeface="+mj-lt"/>
                <a:cs typeface="Times New Roman"/>
              </a:rPr>
              <a:t>MSMEs.</a:t>
            </a:r>
            <a:endParaRPr lang="en-IN" sz="2200" dirty="0">
              <a:latin typeface="+mj-lt"/>
              <a:cs typeface="Times New Roman"/>
            </a:endParaRPr>
          </a:p>
          <a:p>
            <a:pPr marL="638810" marR="133350" lvl="1" indent="-363855">
              <a:lnSpc>
                <a:spcPct val="100000"/>
              </a:lnSpc>
              <a:spcBef>
                <a:spcPts val="439"/>
              </a:spcBef>
              <a:buClr>
                <a:srgbClr val="0AD0D9"/>
              </a:buClr>
              <a:buSzPct val="94444"/>
              <a:buFont typeface="Arial"/>
              <a:buChar char=""/>
              <a:tabLst>
                <a:tab pos="638175" algn="l"/>
                <a:tab pos="638810" algn="l"/>
              </a:tabLst>
            </a:pPr>
            <a:r>
              <a:rPr lang="en-IN" sz="2200" b="1" spc="20" dirty="0">
                <a:latin typeface="+mj-lt"/>
                <a:cs typeface="Times New Roman"/>
              </a:rPr>
              <a:t>Term </a:t>
            </a:r>
            <a:r>
              <a:rPr lang="en-IN" sz="2200" b="1" spc="114" dirty="0">
                <a:latin typeface="+mj-lt"/>
                <a:cs typeface="Times New Roman"/>
              </a:rPr>
              <a:t>loans </a:t>
            </a:r>
            <a:r>
              <a:rPr lang="en-IN" sz="2200" spc="30" dirty="0">
                <a:latin typeface="+mj-lt"/>
                <a:cs typeface="Times New Roman"/>
              </a:rPr>
              <a:t>for </a:t>
            </a:r>
            <a:r>
              <a:rPr lang="en-IN" sz="2200" spc="60" dirty="0">
                <a:latin typeface="+mj-lt"/>
                <a:cs typeface="Times New Roman"/>
              </a:rPr>
              <a:t>acquisition </a:t>
            </a:r>
            <a:r>
              <a:rPr lang="en-IN" sz="2200" spc="15" dirty="0">
                <a:latin typeface="+mj-lt"/>
                <a:cs typeface="Times New Roman"/>
              </a:rPr>
              <a:t>of </a:t>
            </a:r>
            <a:r>
              <a:rPr lang="en-IN" sz="2200" spc="20" dirty="0">
                <a:latin typeface="+mj-lt"/>
                <a:cs typeface="Times New Roman"/>
              </a:rPr>
              <a:t>fixed </a:t>
            </a:r>
            <a:r>
              <a:rPr lang="en-IN" sz="2200" spc="55" dirty="0">
                <a:latin typeface="+mj-lt"/>
                <a:cs typeface="Times New Roman"/>
              </a:rPr>
              <a:t>assets </a:t>
            </a:r>
            <a:r>
              <a:rPr lang="en-IN" sz="2200" spc="20" dirty="0">
                <a:latin typeface="+mj-lt"/>
                <a:cs typeface="Times New Roman"/>
              </a:rPr>
              <a:t>(viz, </a:t>
            </a:r>
            <a:r>
              <a:rPr lang="en-IN" sz="2200" spc="75" dirty="0">
                <a:latin typeface="+mj-lt"/>
                <a:cs typeface="Times New Roman"/>
              </a:rPr>
              <a:t>land/building,  plant/machinery,</a:t>
            </a:r>
            <a:r>
              <a:rPr lang="en-IN" sz="2200" spc="-50" dirty="0">
                <a:latin typeface="+mj-lt"/>
                <a:cs typeface="Times New Roman"/>
              </a:rPr>
              <a:t> </a:t>
            </a:r>
            <a:r>
              <a:rPr lang="en-IN" sz="2200" spc="95" dirty="0">
                <a:latin typeface="+mj-lt"/>
                <a:cs typeface="Times New Roman"/>
              </a:rPr>
              <a:t>other</a:t>
            </a:r>
            <a:r>
              <a:rPr lang="en-IN" sz="2200" spc="-70" dirty="0">
                <a:latin typeface="+mj-lt"/>
                <a:cs typeface="Times New Roman"/>
              </a:rPr>
              <a:t> </a:t>
            </a:r>
            <a:r>
              <a:rPr lang="en-IN" sz="2200" spc="20" dirty="0">
                <a:latin typeface="+mj-lt"/>
                <a:cs typeface="Times New Roman"/>
              </a:rPr>
              <a:t>fixed</a:t>
            </a:r>
            <a:r>
              <a:rPr lang="en-IN" sz="2200" spc="-50" dirty="0">
                <a:latin typeface="+mj-lt"/>
                <a:cs typeface="Times New Roman"/>
              </a:rPr>
              <a:t> </a:t>
            </a:r>
            <a:r>
              <a:rPr lang="en-IN" sz="2200" spc="55" dirty="0">
                <a:latin typeface="+mj-lt"/>
                <a:cs typeface="Times New Roman"/>
              </a:rPr>
              <a:t>assets)</a:t>
            </a:r>
            <a:r>
              <a:rPr lang="en-IN" sz="2200" spc="-15" dirty="0">
                <a:latin typeface="+mj-lt"/>
                <a:cs typeface="Times New Roman"/>
              </a:rPr>
              <a:t> </a:t>
            </a:r>
            <a:r>
              <a:rPr lang="en-IN" sz="2200" spc="55" dirty="0">
                <a:latin typeface="+mj-lt"/>
                <a:cs typeface="Times New Roman"/>
              </a:rPr>
              <a:t>towards</a:t>
            </a:r>
            <a:r>
              <a:rPr lang="en-IN" sz="2200" spc="-80" dirty="0">
                <a:latin typeface="+mj-lt"/>
                <a:cs typeface="Times New Roman"/>
              </a:rPr>
              <a:t> </a:t>
            </a:r>
            <a:r>
              <a:rPr lang="en-IN" sz="2200" spc="65" dirty="0">
                <a:latin typeface="+mj-lt"/>
                <a:cs typeface="Times New Roman"/>
              </a:rPr>
              <a:t>setting</a:t>
            </a:r>
            <a:r>
              <a:rPr lang="en-IN" sz="2200" spc="-25" dirty="0">
                <a:latin typeface="+mj-lt"/>
                <a:cs typeface="Times New Roman"/>
              </a:rPr>
              <a:t> </a:t>
            </a:r>
            <a:r>
              <a:rPr lang="en-IN" sz="2200" spc="114" dirty="0">
                <a:latin typeface="+mj-lt"/>
                <a:cs typeface="Times New Roman"/>
              </a:rPr>
              <a:t>up</a:t>
            </a:r>
            <a:r>
              <a:rPr lang="en-IN" sz="2200" spc="-90" dirty="0">
                <a:latin typeface="+mj-lt"/>
                <a:cs typeface="Times New Roman"/>
              </a:rPr>
              <a:t> </a:t>
            </a:r>
            <a:r>
              <a:rPr lang="en-IN" sz="2200" spc="15" dirty="0">
                <a:latin typeface="+mj-lt"/>
                <a:cs typeface="Times New Roman"/>
              </a:rPr>
              <a:t>of</a:t>
            </a:r>
            <a:r>
              <a:rPr lang="en-IN" sz="2200" spc="35" dirty="0">
                <a:latin typeface="+mj-lt"/>
                <a:cs typeface="Times New Roman"/>
              </a:rPr>
              <a:t> </a:t>
            </a:r>
            <a:r>
              <a:rPr lang="en-IN" sz="2200" spc="70" dirty="0">
                <a:latin typeface="+mj-lt"/>
                <a:cs typeface="Times New Roman"/>
              </a:rPr>
              <a:t>new</a:t>
            </a:r>
            <a:r>
              <a:rPr lang="en-IN" sz="2200" spc="-70" dirty="0">
                <a:latin typeface="+mj-lt"/>
                <a:cs typeface="Times New Roman"/>
              </a:rPr>
              <a:t> </a:t>
            </a:r>
            <a:r>
              <a:rPr lang="en-IN" sz="2200" spc="85" dirty="0">
                <a:latin typeface="+mj-lt"/>
                <a:cs typeface="Times New Roman"/>
              </a:rPr>
              <a:t>units</a:t>
            </a:r>
            <a:r>
              <a:rPr lang="en-IN" sz="2200" spc="-85" dirty="0">
                <a:latin typeface="+mj-lt"/>
                <a:cs typeface="Times New Roman"/>
              </a:rPr>
              <a:t> </a:t>
            </a:r>
            <a:r>
              <a:rPr lang="en-IN" sz="2200" spc="110" dirty="0">
                <a:latin typeface="+mj-lt"/>
                <a:cs typeface="Times New Roman"/>
              </a:rPr>
              <a:t>and</a:t>
            </a:r>
            <a:r>
              <a:rPr lang="en-IN" sz="2200" spc="-10" dirty="0">
                <a:latin typeface="+mj-lt"/>
                <a:cs typeface="Times New Roman"/>
              </a:rPr>
              <a:t> </a:t>
            </a:r>
            <a:r>
              <a:rPr lang="en-IN" sz="2200" spc="30" dirty="0">
                <a:latin typeface="+mj-lt"/>
                <a:cs typeface="Times New Roman"/>
              </a:rPr>
              <a:t>for  </a:t>
            </a:r>
            <a:r>
              <a:rPr lang="en-IN" sz="2200" spc="55" dirty="0">
                <a:latin typeface="+mj-lt"/>
                <a:cs typeface="Times New Roman"/>
              </a:rPr>
              <a:t>expansion,</a:t>
            </a:r>
            <a:r>
              <a:rPr lang="en-IN" sz="2200" spc="-5" dirty="0">
                <a:latin typeface="+mj-lt"/>
                <a:cs typeface="Times New Roman"/>
              </a:rPr>
              <a:t> </a:t>
            </a:r>
            <a:r>
              <a:rPr lang="en-IN" sz="2200" spc="85" dirty="0">
                <a:latin typeface="+mj-lt"/>
                <a:cs typeface="Times New Roman"/>
              </a:rPr>
              <a:t>modernization</a:t>
            </a:r>
            <a:r>
              <a:rPr lang="en-IN" sz="2200" spc="-70" dirty="0">
                <a:latin typeface="+mj-lt"/>
                <a:cs typeface="Times New Roman"/>
              </a:rPr>
              <a:t> </a:t>
            </a:r>
            <a:r>
              <a:rPr lang="en-IN" sz="2200" spc="110" dirty="0">
                <a:latin typeface="+mj-lt"/>
                <a:cs typeface="Times New Roman"/>
              </a:rPr>
              <a:t>and</a:t>
            </a:r>
            <a:r>
              <a:rPr lang="en-IN" sz="2200" spc="-45" dirty="0">
                <a:latin typeface="+mj-lt"/>
                <a:cs typeface="Times New Roman"/>
              </a:rPr>
              <a:t> </a:t>
            </a:r>
            <a:r>
              <a:rPr lang="en-IN" sz="2200" spc="40" dirty="0">
                <a:latin typeface="+mj-lt"/>
                <a:cs typeface="Times New Roman"/>
              </a:rPr>
              <a:t>diversification</a:t>
            </a:r>
            <a:r>
              <a:rPr lang="en-IN" sz="2200" spc="-30" dirty="0">
                <a:latin typeface="+mj-lt"/>
                <a:cs typeface="Times New Roman"/>
              </a:rPr>
              <a:t> </a:t>
            </a:r>
            <a:r>
              <a:rPr lang="en-IN" sz="2200" spc="75" dirty="0">
                <a:latin typeface="+mj-lt"/>
                <a:cs typeface="Times New Roman"/>
              </a:rPr>
              <a:t>in</a:t>
            </a:r>
            <a:r>
              <a:rPr lang="en-IN" sz="2200" spc="-70" dirty="0">
                <a:latin typeface="+mj-lt"/>
                <a:cs typeface="Times New Roman"/>
              </a:rPr>
              <a:t> </a:t>
            </a:r>
            <a:r>
              <a:rPr lang="en-IN" sz="2200" spc="45" dirty="0">
                <a:latin typeface="+mj-lt"/>
                <a:cs typeface="Times New Roman"/>
              </a:rPr>
              <a:t>case</a:t>
            </a:r>
            <a:r>
              <a:rPr lang="en-IN" sz="2200" spc="-90" dirty="0">
                <a:latin typeface="+mj-lt"/>
                <a:cs typeface="Times New Roman"/>
              </a:rPr>
              <a:t> </a:t>
            </a:r>
            <a:r>
              <a:rPr lang="en-IN" sz="2200" spc="15" dirty="0">
                <a:latin typeface="+mj-lt"/>
                <a:cs typeface="Times New Roman"/>
              </a:rPr>
              <a:t>of</a:t>
            </a:r>
            <a:r>
              <a:rPr lang="en-IN" sz="2200" spc="-10" dirty="0">
                <a:latin typeface="+mj-lt"/>
                <a:cs typeface="Times New Roman"/>
              </a:rPr>
              <a:t> </a:t>
            </a:r>
            <a:r>
              <a:rPr lang="en-IN" sz="2200" spc="45" dirty="0">
                <a:latin typeface="+mj-lt"/>
                <a:cs typeface="Times New Roman"/>
              </a:rPr>
              <a:t>existing</a:t>
            </a:r>
            <a:r>
              <a:rPr lang="en-IN" sz="2200" spc="-25" dirty="0">
                <a:latin typeface="+mj-lt"/>
                <a:cs typeface="Times New Roman"/>
              </a:rPr>
              <a:t> </a:t>
            </a:r>
            <a:r>
              <a:rPr lang="en-IN" sz="2200" spc="70" dirty="0">
                <a:latin typeface="+mj-lt"/>
                <a:cs typeface="Times New Roman"/>
              </a:rPr>
              <a:t>units.</a:t>
            </a:r>
            <a:endParaRPr lang="en-IN" sz="2200" dirty="0">
              <a:latin typeface="+mj-lt"/>
              <a:cs typeface="Times New Roman"/>
            </a:endParaRPr>
          </a:p>
          <a:p>
            <a:pPr marL="638810" marR="5080" lvl="1" indent="-363855">
              <a:lnSpc>
                <a:spcPct val="100000"/>
              </a:lnSpc>
              <a:spcBef>
                <a:spcPts val="430"/>
              </a:spcBef>
              <a:buClr>
                <a:srgbClr val="0AD0D9"/>
              </a:buClr>
              <a:buSzPct val="94444"/>
              <a:buFont typeface="Arial"/>
              <a:buChar char=""/>
              <a:tabLst>
                <a:tab pos="638175" algn="l"/>
                <a:tab pos="638810" algn="l"/>
              </a:tabLst>
            </a:pPr>
            <a:r>
              <a:rPr lang="en-IN" sz="2200" b="1" spc="50" dirty="0">
                <a:latin typeface="+mj-lt"/>
                <a:cs typeface="Times New Roman"/>
              </a:rPr>
              <a:t>Working </a:t>
            </a:r>
            <a:r>
              <a:rPr lang="en-IN" sz="2200" b="1" spc="55" dirty="0">
                <a:latin typeface="+mj-lt"/>
                <a:cs typeface="Times New Roman"/>
              </a:rPr>
              <a:t>Capital </a:t>
            </a:r>
            <a:r>
              <a:rPr lang="en-IN" sz="2200" spc="85" dirty="0">
                <a:latin typeface="+mj-lt"/>
                <a:cs typeface="Times New Roman"/>
              </a:rPr>
              <a:t>requirement </a:t>
            </a:r>
            <a:r>
              <a:rPr lang="en-IN" sz="2200" spc="20" dirty="0">
                <a:latin typeface="+mj-lt"/>
                <a:cs typeface="Times New Roman"/>
              </a:rPr>
              <a:t>facility </a:t>
            </a:r>
            <a:r>
              <a:rPr lang="en-IN" sz="2200" spc="85" dirty="0">
                <a:latin typeface="+mj-lt"/>
                <a:cs typeface="Times New Roman"/>
              </a:rPr>
              <a:t>to </a:t>
            </a:r>
            <a:r>
              <a:rPr lang="en-IN" sz="2200" spc="100" dirty="0">
                <a:latin typeface="+mj-lt"/>
                <a:cs typeface="Times New Roman"/>
              </a:rPr>
              <a:t>meet </a:t>
            </a:r>
            <a:r>
              <a:rPr lang="en-IN" sz="2200" spc="110" dirty="0">
                <a:latin typeface="+mj-lt"/>
                <a:cs typeface="Times New Roman"/>
              </a:rPr>
              <a:t>the </a:t>
            </a:r>
            <a:r>
              <a:rPr lang="en-IN" sz="2200" spc="45" dirty="0">
                <a:latin typeface="+mj-lt"/>
                <a:cs typeface="Times New Roman"/>
              </a:rPr>
              <a:t>working </a:t>
            </a:r>
            <a:r>
              <a:rPr lang="en-IN" sz="2200" spc="55" dirty="0">
                <a:latin typeface="+mj-lt"/>
                <a:cs typeface="Times New Roman"/>
              </a:rPr>
              <a:t>capital </a:t>
            </a:r>
            <a:r>
              <a:rPr lang="en-IN" sz="2200" spc="80" dirty="0">
                <a:latin typeface="+mj-lt"/>
                <a:cs typeface="Times New Roman"/>
              </a:rPr>
              <a:t>needs </a:t>
            </a:r>
            <a:r>
              <a:rPr lang="en-IN" sz="2200" spc="15" dirty="0">
                <a:latin typeface="+mj-lt"/>
                <a:cs typeface="Times New Roman"/>
              </a:rPr>
              <a:t>of  </a:t>
            </a:r>
            <a:r>
              <a:rPr lang="en-IN" sz="2200" spc="110" dirty="0">
                <a:latin typeface="+mj-lt"/>
                <a:cs typeface="Times New Roman"/>
              </a:rPr>
              <a:t>the</a:t>
            </a:r>
            <a:r>
              <a:rPr lang="en-IN" sz="2200" spc="-50" dirty="0">
                <a:latin typeface="+mj-lt"/>
                <a:cs typeface="Times New Roman"/>
              </a:rPr>
              <a:t> </a:t>
            </a:r>
            <a:r>
              <a:rPr lang="en-IN" sz="2200" spc="-20" dirty="0">
                <a:latin typeface="+mj-lt"/>
                <a:cs typeface="Times New Roman"/>
              </a:rPr>
              <a:t>MSME</a:t>
            </a:r>
            <a:r>
              <a:rPr lang="en-IN" sz="2200" spc="-30" dirty="0">
                <a:latin typeface="+mj-lt"/>
                <a:cs typeface="Times New Roman"/>
              </a:rPr>
              <a:t> </a:t>
            </a:r>
            <a:r>
              <a:rPr lang="en-IN" sz="2200" spc="85" dirty="0">
                <a:latin typeface="+mj-lt"/>
                <a:cs typeface="Times New Roman"/>
              </a:rPr>
              <a:t>units</a:t>
            </a:r>
            <a:r>
              <a:rPr lang="en-IN" sz="2200" spc="-40" dirty="0">
                <a:latin typeface="+mj-lt"/>
                <a:cs typeface="Times New Roman"/>
              </a:rPr>
              <a:t> </a:t>
            </a:r>
            <a:r>
              <a:rPr lang="en-IN" sz="2200" spc="75" dirty="0">
                <a:latin typeface="+mj-lt"/>
                <a:cs typeface="Times New Roman"/>
              </a:rPr>
              <a:t>in</a:t>
            </a:r>
            <a:r>
              <a:rPr lang="en-IN" sz="2200" spc="-50" dirty="0">
                <a:latin typeface="+mj-lt"/>
                <a:cs typeface="Times New Roman"/>
              </a:rPr>
              <a:t> </a:t>
            </a:r>
            <a:r>
              <a:rPr lang="en-IN" sz="2200" spc="110" dirty="0">
                <a:latin typeface="+mj-lt"/>
                <a:cs typeface="Times New Roman"/>
              </a:rPr>
              <a:t>the</a:t>
            </a:r>
            <a:r>
              <a:rPr lang="en-IN" sz="2200" spc="-60" dirty="0">
                <a:latin typeface="+mj-lt"/>
                <a:cs typeface="Times New Roman"/>
              </a:rPr>
              <a:t> </a:t>
            </a:r>
            <a:r>
              <a:rPr lang="en-IN" sz="2200" spc="65" dirty="0">
                <a:latin typeface="+mj-lt"/>
                <a:cs typeface="Times New Roman"/>
              </a:rPr>
              <a:t>form</a:t>
            </a:r>
            <a:r>
              <a:rPr lang="en-IN" sz="2200" spc="-75" dirty="0">
                <a:latin typeface="+mj-lt"/>
                <a:cs typeface="Times New Roman"/>
              </a:rPr>
              <a:t> </a:t>
            </a:r>
            <a:r>
              <a:rPr lang="en-IN" sz="2200" spc="15" dirty="0">
                <a:latin typeface="+mj-lt"/>
                <a:cs typeface="Times New Roman"/>
              </a:rPr>
              <a:t>of</a:t>
            </a:r>
            <a:r>
              <a:rPr lang="en-IN" sz="2200" spc="-10" dirty="0">
                <a:latin typeface="+mj-lt"/>
                <a:cs typeface="Times New Roman"/>
              </a:rPr>
              <a:t> </a:t>
            </a:r>
            <a:r>
              <a:rPr lang="en-IN" sz="2200" spc="95" dirty="0">
                <a:latin typeface="+mj-lt"/>
                <a:cs typeface="Times New Roman"/>
              </a:rPr>
              <a:t>open</a:t>
            </a:r>
            <a:r>
              <a:rPr lang="en-IN" sz="2200" spc="-75" dirty="0">
                <a:latin typeface="+mj-lt"/>
                <a:cs typeface="Times New Roman"/>
              </a:rPr>
              <a:t> </a:t>
            </a:r>
            <a:r>
              <a:rPr lang="en-IN" sz="2200" spc="65" dirty="0">
                <a:latin typeface="+mj-lt"/>
                <a:cs typeface="Times New Roman"/>
              </a:rPr>
              <a:t>cash</a:t>
            </a:r>
            <a:r>
              <a:rPr lang="en-IN" sz="2200" spc="-70" dirty="0">
                <a:latin typeface="+mj-lt"/>
                <a:cs typeface="Times New Roman"/>
              </a:rPr>
              <a:t> </a:t>
            </a:r>
            <a:r>
              <a:rPr lang="en-IN" sz="2200" spc="55" dirty="0">
                <a:latin typeface="+mj-lt"/>
                <a:cs typeface="Times New Roman"/>
              </a:rPr>
              <a:t>credit,</a:t>
            </a:r>
            <a:r>
              <a:rPr lang="en-IN" sz="2200" spc="-50" dirty="0">
                <a:latin typeface="+mj-lt"/>
                <a:cs typeface="Times New Roman"/>
              </a:rPr>
              <a:t> </a:t>
            </a:r>
            <a:r>
              <a:rPr lang="en-IN" sz="2200" spc="45" dirty="0">
                <a:latin typeface="+mj-lt"/>
                <a:cs typeface="Times New Roman"/>
              </a:rPr>
              <a:t>overdraft</a:t>
            </a:r>
            <a:r>
              <a:rPr lang="en-IN" sz="2200" spc="-95" dirty="0">
                <a:latin typeface="+mj-lt"/>
                <a:cs typeface="Times New Roman"/>
              </a:rPr>
              <a:t> </a:t>
            </a:r>
            <a:r>
              <a:rPr lang="en-IN" sz="2200" spc="65" dirty="0">
                <a:latin typeface="+mj-lt"/>
                <a:cs typeface="Times New Roman"/>
              </a:rPr>
              <a:t>against</a:t>
            </a:r>
            <a:r>
              <a:rPr lang="en-IN" sz="2200" spc="-50" dirty="0">
                <a:latin typeface="+mj-lt"/>
                <a:cs typeface="Times New Roman"/>
              </a:rPr>
              <a:t> </a:t>
            </a:r>
            <a:r>
              <a:rPr lang="en-IN" sz="2200" spc="75" dirty="0">
                <a:latin typeface="+mj-lt"/>
                <a:cs typeface="Times New Roman"/>
              </a:rPr>
              <a:t>book</a:t>
            </a:r>
            <a:r>
              <a:rPr lang="en-IN" sz="2200" spc="-70" dirty="0">
                <a:latin typeface="+mj-lt"/>
                <a:cs typeface="Times New Roman"/>
              </a:rPr>
              <a:t> </a:t>
            </a:r>
            <a:r>
              <a:rPr lang="en-IN" sz="2200" spc="85" dirty="0">
                <a:latin typeface="+mj-lt"/>
                <a:cs typeface="Times New Roman"/>
              </a:rPr>
              <a:t>debts  </a:t>
            </a:r>
            <a:r>
              <a:rPr lang="en-IN" sz="2200" spc="110" dirty="0">
                <a:latin typeface="+mj-lt"/>
                <a:cs typeface="Times New Roman"/>
              </a:rPr>
              <a:t>and </a:t>
            </a:r>
            <a:r>
              <a:rPr lang="en-IN" sz="2200" spc="25" dirty="0">
                <a:latin typeface="+mj-lt"/>
                <a:cs typeface="Times New Roman"/>
              </a:rPr>
              <a:t>bill </a:t>
            </a:r>
            <a:r>
              <a:rPr lang="en-IN" sz="2200" spc="70" dirty="0">
                <a:latin typeface="+mj-lt"/>
                <a:cs typeface="Times New Roman"/>
              </a:rPr>
              <a:t>discounting</a:t>
            </a:r>
            <a:r>
              <a:rPr lang="en-IN" sz="2200" spc="-204" dirty="0">
                <a:latin typeface="+mj-lt"/>
                <a:cs typeface="Times New Roman"/>
              </a:rPr>
              <a:t> </a:t>
            </a:r>
            <a:r>
              <a:rPr lang="en-IN" sz="2200" spc="-5" dirty="0">
                <a:latin typeface="+mj-lt"/>
                <a:cs typeface="Times New Roman"/>
              </a:rPr>
              <a:t>facility.</a:t>
            </a:r>
            <a:endParaRPr lang="en-IN" sz="2200" dirty="0">
              <a:latin typeface="+mj-lt"/>
              <a:cs typeface="Times New Roman"/>
            </a:endParaRPr>
          </a:p>
          <a:p>
            <a:pPr marL="638810" marR="414020" lvl="1" indent="-363855">
              <a:lnSpc>
                <a:spcPct val="100000"/>
              </a:lnSpc>
              <a:spcBef>
                <a:spcPts val="430"/>
              </a:spcBef>
              <a:buClr>
                <a:srgbClr val="0AD0D9"/>
              </a:buClr>
              <a:buSzPct val="94444"/>
              <a:buFont typeface="Arial"/>
              <a:buChar char=""/>
              <a:tabLst>
                <a:tab pos="638175" algn="l"/>
                <a:tab pos="638810" algn="l"/>
              </a:tabLst>
            </a:pPr>
            <a:r>
              <a:rPr lang="en-IN" sz="2200" b="1" spc="114" dirty="0">
                <a:latin typeface="+mj-lt"/>
                <a:cs typeface="Times New Roman"/>
              </a:rPr>
              <a:t>Non</a:t>
            </a:r>
            <a:r>
              <a:rPr lang="en-IN" sz="2200" b="1" spc="-60" dirty="0">
                <a:latin typeface="+mj-lt"/>
                <a:cs typeface="Times New Roman"/>
              </a:rPr>
              <a:t> </a:t>
            </a:r>
            <a:r>
              <a:rPr lang="en-IN" sz="2200" b="1" spc="105" dirty="0">
                <a:latin typeface="+mj-lt"/>
                <a:cs typeface="Times New Roman"/>
              </a:rPr>
              <a:t>fund</a:t>
            </a:r>
            <a:r>
              <a:rPr lang="en-IN" sz="2200" b="1" spc="-20" dirty="0">
                <a:latin typeface="+mj-lt"/>
                <a:cs typeface="Times New Roman"/>
              </a:rPr>
              <a:t> </a:t>
            </a:r>
            <a:r>
              <a:rPr lang="en-IN" sz="2200" b="1" spc="110" dirty="0">
                <a:latin typeface="+mj-lt"/>
                <a:cs typeface="Times New Roman"/>
              </a:rPr>
              <a:t>based</a:t>
            </a:r>
            <a:r>
              <a:rPr lang="en-IN" sz="2200" b="1" spc="-20" dirty="0">
                <a:latin typeface="+mj-lt"/>
                <a:cs typeface="Times New Roman"/>
              </a:rPr>
              <a:t> </a:t>
            </a:r>
            <a:r>
              <a:rPr lang="en-IN" sz="2200" b="1" spc="110" dirty="0">
                <a:latin typeface="+mj-lt"/>
                <a:cs typeface="Times New Roman"/>
              </a:rPr>
              <a:t>limits</a:t>
            </a:r>
            <a:r>
              <a:rPr lang="en-IN" sz="2200" b="1" spc="-60" dirty="0">
                <a:latin typeface="+mj-lt"/>
                <a:cs typeface="Times New Roman"/>
              </a:rPr>
              <a:t> </a:t>
            </a:r>
            <a:r>
              <a:rPr lang="en-IN" sz="2200" spc="80" dirty="0">
                <a:latin typeface="+mj-lt"/>
                <a:cs typeface="Times New Roman"/>
              </a:rPr>
              <a:t>such</a:t>
            </a:r>
            <a:r>
              <a:rPr lang="en-IN" sz="2200" spc="-70" dirty="0">
                <a:latin typeface="+mj-lt"/>
                <a:cs typeface="Times New Roman"/>
              </a:rPr>
              <a:t> </a:t>
            </a:r>
            <a:r>
              <a:rPr lang="en-IN" sz="2200" spc="45" dirty="0">
                <a:latin typeface="+mj-lt"/>
                <a:cs typeface="Times New Roman"/>
              </a:rPr>
              <a:t>as</a:t>
            </a:r>
            <a:r>
              <a:rPr lang="en-IN" sz="2200" spc="-80" dirty="0">
                <a:latin typeface="+mj-lt"/>
                <a:cs typeface="Times New Roman"/>
              </a:rPr>
              <a:t> </a:t>
            </a:r>
            <a:r>
              <a:rPr lang="en-IN" sz="2200" spc="60" dirty="0">
                <a:latin typeface="+mj-lt"/>
                <a:cs typeface="Times New Roman"/>
              </a:rPr>
              <a:t>guarantees,</a:t>
            </a:r>
            <a:r>
              <a:rPr lang="en-IN" sz="2200" spc="5" dirty="0">
                <a:latin typeface="+mj-lt"/>
                <a:cs typeface="Times New Roman"/>
              </a:rPr>
              <a:t> </a:t>
            </a:r>
            <a:r>
              <a:rPr lang="en-IN" sz="2200" spc="65" dirty="0">
                <a:latin typeface="+mj-lt"/>
                <a:cs typeface="Times New Roman"/>
              </a:rPr>
              <a:t>letter</a:t>
            </a:r>
            <a:r>
              <a:rPr lang="en-IN" sz="2200" spc="-105" dirty="0">
                <a:latin typeface="+mj-lt"/>
                <a:cs typeface="Times New Roman"/>
              </a:rPr>
              <a:t> </a:t>
            </a:r>
            <a:r>
              <a:rPr lang="en-IN" sz="2200" spc="15" dirty="0">
                <a:latin typeface="+mj-lt"/>
                <a:cs typeface="Times New Roman"/>
              </a:rPr>
              <a:t>of</a:t>
            </a:r>
            <a:r>
              <a:rPr lang="en-IN" sz="2200" spc="-5" dirty="0">
                <a:latin typeface="+mj-lt"/>
                <a:cs typeface="Times New Roman"/>
              </a:rPr>
              <a:t> </a:t>
            </a:r>
            <a:r>
              <a:rPr lang="en-IN" sz="2200" spc="55" dirty="0">
                <a:latin typeface="+mj-lt"/>
                <a:cs typeface="Times New Roman"/>
              </a:rPr>
              <a:t>credit,</a:t>
            </a:r>
            <a:r>
              <a:rPr lang="en-IN" sz="2200" spc="-10" dirty="0">
                <a:latin typeface="+mj-lt"/>
                <a:cs typeface="Times New Roman"/>
              </a:rPr>
              <a:t> </a:t>
            </a:r>
            <a:r>
              <a:rPr lang="en-IN" sz="2200" spc="40" dirty="0">
                <a:latin typeface="+mj-lt"/>
                <a:cs typeface="Times New Roman"/>
              </a:rPr>
              <a:t>foreign</a:t>
            </a:r>
            <a:r>
              <a:rPr lang="en-IN" sz="2200" spc="-25" dirty="0">
                <a:latin typeface="+mj-lt"/>
                <a:cs typeface="Times New Roman"/>
              </a:rPr>
              <a:t> </a:t>
            </a:r>
            <a:r>
              <a:rPr lang="en-IN" sz="2200" spc="90" dirty="0">
                <a:latin typeface="+mj-lt"/>
                <a:cs typeface="Times New Roman"/>
              </a:rPr>
              <a:t>bank  </a:t>
            </a:r>
            <a:r>
              <a:rPr lang="en-IN" sz="2200" spc="60" dirty="0">
                <a:latin typeface="+mj-lt"/>
                <a:cs typeface="Times New Roman"/>
              </a:rPr>
              <a:t>guarantees,</a:t>
            </a:r>
            <a:r>
              <a:rPr lang="en-IN" sz="2200" spc="-15" dirty="0">
                <a:latin typeface="+mj-lt"/>
                <a:cs typeface="Times New Roman"/>
              </a:rPr>
              <a:t> </a:t>
            </a:r>
            <a:r>
              <a:rPr lang="en-IN" sz="2200" spc="40" dirty="0">
                <a:latin typeface="+mj-lt"/>
                <a:cs typeface="Times New Roman"/>
              </a:rPr>
              <a:t>foreign</a:t>
            </a:r>
            <a:r>
              <a:rPr lang="en-IN" sz="2200" spc="-30" dirty="0">
                <a:latin typeface="+mj-lt"/>
                <a:cs typeface="Times New Roman"/>
              </a:rPr>
              <a:t> </a:t>
            </a:r>
            <a:r>
              <a:rPr lang="en-IN" sz="2200" spc="65" dirty="0">
                <a:latin typeface="+mj-lt"/>
                <a:cs typeface="Times New Roman"/>
              </a:rPr>
              <a:t>letter</a:t>
            </a:r>
            <a:r>
              <a:rPr lang="en-IN" sz="2200" spc="-110" dirty="0">
                <a:latin typeface="+mj-lt"/>
                <a:cs typeface="Times New Roman"/>
              </a:rPr>
              <a:t> </a:t>
            </a:r>
            <a:r>
              <a:rPr lang="en-IN" sz="2200" spc="15" dirty="0">
                <a:latin typeface="+mj-lt"/>
                <a:cs typeface="Times New Roman"/>
              </a:rPr>
              <a:t>of</a:t>
            </a:r>
            <a:r>
              <a:rPr lang="en-IN" sz="2200" spc="-5" dirty="0">
                <a:latin typeface="+mj-lt"/>
                <a:cs typeface="Times New Roman"/>
              </a:rPr>
              <a:t> </a:t>
            </a:r>
            <a:r>
              <a:rPr lang="en-IN" sz="2200" spc="65" dirty="0">
                <a:latin typeface="+mj-lt"/>
                <a:cs typeface="Times New Roman"/>
              </a:rPr>
              <a:t>credit</a:t>
            </a:r>
            <a:r>
              <a:rPr lang="en-IN" sz="2200" spc="-95" dirty="0">
                <a:latin typeface="+mj-lt"/>
                <a:cs typeface="Times New Roman"/>
              </a:rPr>
              <a:t> </a:t>
            </a:r>
            <a:r>
              <a:rPr lang="en-IN" sz="2200" spc="45" dirty="0">
                <a:latin typeface="+mj-lt"/>
                <a:cs typeface="Times New Roman"/>
              </a:rPr>
              <a:t>etc.</a:t>
            </a:r>
            <a:r>
              <a:rPr lang="en-IN" sz="2200" spc="-50" dirty="0">
                <a:latin typeface="+mj-lt"/>
                <a:cs typeface="Times New Roman"/>
              </a:rPr>
              <a:t> </a:t>
            </a:r>
            <a:r>
              <a:rPr lang="en-IN" sz="2200" spc="60" dirty="0">
                <a:latin typeface="+mj-lt"/>
                <a:cs typeface="Times New Roman"/>
              </a:rPr>
              <a:t>are</a:t>
            </a:r>
            <a:r>
              <a:rPr lang="en-IN" sz="2200" spc="-80" dirty="0">
                <a:latin typeface="+mj-lt"/>
                <a:cs typeface="Times New Roman"/>
              </a:rPr>
              <a:t> </a:t>
            </a:r>
            <a:r>
              <a:rPr lang="en-IN" sz="2200" spc="50" dirty="0">
                <a:latin typeface="+mj-lt"/>
                <a:cs typeface="Times New Roman"/>
              </a:rPr>
              <a:t>provided.</a:t>
            </a:r>
            <a:endParaRPr lang="en-IN" sz="2200" dirty="0">
              <a:latin typeface="+mj-lt"/>
              <a:cs typeface="Times New Roman"/>
            </a:endParaRPr>
          </a:p>
          <a:p>
            <a:pPr marL="0" indent="0">
              <a:buNone/>
            </a:pPr>
            <a:endParaRPr lang="en-IN" sz="2800" spc="5" dirty="0">
              <a:solidFill>
                <a:srgbClr val="000000"/>
              </a:solidFill>
            </a:endParaRPr>
          </a:p>
          <a:p>
            <a:pPr marL="0" indent="0">
              <a:buNone/>
            </a:pPr>
            <a:endParaRPr lang="en-IN" dirty="0"/>
          </a:p>
        </p:txBody>
      </p:sp>
    </p:spTree>
    <p:extLst>
      <p:ext uri="{BB962C8B-B14F-4D97-AF65-F5344CB8AC3E}">
        <p14:creationId xmlns:p14="http://schemas.microsoft.com/office/powerpoint/2010/main" val="1447112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656823" y="962166"/>
            <a:ext cx="3103808" cy="4421876"/>
          </a:xfrm>
        </p:spPr>
        <p:txBody>
          <a:bodyPr anchor="t">
            <a:normAutofit/>
          </a:bodyPr>
          <a:lstStyle/>
          <a:p>
            <a:pPr algn="r"/>
            <a:r>
              <a:rPr lang="en-IN" sz="3700" spc="-5" dirty="0">
                <a:latin typeface="Carlito"/>
                <a:cs typeface="Carlito"/>
              </a:rPr>
              <a:t>BENEFITS </a:t>
            </a:r>
            <a:r>
              <a:rPr lang="en-IN" sz="3700" dirty="0">
                <a:latin typeface="Carlito"/>
                <a:cs typeface="Carlito"/>
              </a:rPr>
              <a:t>OF </a:t>
            </a:r>
            <a:r>
              <a:rPr lang="en-IN" sz="3700" spc="-30" dirty="0">
                <a:latin typeface="Carlito"/>
                <a:cs typeface="Carlito"/>
              </a:rPr>
              <a:t>REGISTRATION </a:t>
            </a:r>
            <a:r>
              <a:rPr lang="en-IN" sz="3700" dirty="0">
                <a:latin typeface="Carlito"/>
                <a:cs typeface="Carlito"/>
              </a:rPr>
              <a:t>AS</a:t>
            </a:r>
            <a:r>
              <a:rPr lang="en-IN" sz="3700" spc="-20" dirty="0">
                <a:latin typeface="Carlito"/>
                <a:cs typeface="Carlito"/>
              </a:rPr>
              <a:t> </a:t>
            </a:r>
            <a:r>
              <a:rPr lang="en-IN" sz="3700" spc="-5" dirty="0">
                <a:latin typeface="Carlito"/>
                <a:cs typeface="Carlito"/>
              </a:rPr>
              <a:t>MSME</a:t>
            </a:r>
            <a:endParaRPr lang="en-IN" sz="3700" dirty="0"/>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4088929" y="962167"/>
            <a:ext cx="7634985" cy="5226362"/>
          </a:xfrm>
        </p:spPr>
        <p:txBody>
          <a:bodyPr anchor="t">
            <a:normAutofit/>
          </a:bodyPr>
          <a:lstStyle/>
          <a:p>
            <a:pPr marL="0" indent="0">
              <a:buNone/>
            </a:pPr>
            <a:r>
              <a:rPr lang="en-IN" sz="2000" dirty="0">
                <a:latin typeface="+mj-lt"/>
              </a:rPr>
              <a:t>6.</a:t>
            </a:r>
            <a:r>
              <a:rPr lang="en-IN" sz="2000" b="1" dirty="0">
                <a:latin typeface="+mj-lt"/>
              </a:rPr>
              <a:t>Technology Upgradation support</a:t>
            </a:r>
            <a:r>
              <a:rPr lang="en-IN" sz="2000" dirty="0">
                <a:latin typeface="+mj-lt"/>
              </a:rPr>
              <a:t>: Credit Linked Capital Subsidy  Scheme (CLCSS) for technology upgradation, provides an upfront  capital subsidy for upgrading technology for new or existing Micro,  Small and Medium Enterprises (MSMEs). The scheme provides upfront  capital subsidy of 15 per cent (on institutional finance of </a:t>
            </a:r>
            <a:r>
              <a:rPr lang="en-IN" sz="2000" dirty="0" err="1">
                <a:latin typeface="+mj-lt"/>
              </a:rPr>
              <a:t>upto</a:t>
            </a:r>
            <a:r>
              <a:rPr lang="en-IN" sz="2000" dirty="0">
                <a:latin typeface="+mj-lt"/>
              </a:rPr>
              <a:t> Rs 1  crore availed by them) to MSMEs. Maximum Rs. 15 Lakhs.</a:t>
            </a:r>
          </a:p>
          <a:p>
            <a:pPr marL="0" indent="0">
              <a:buNone/>
            </a:pPr>
            <a:endParaRPr lang="en-IN" sz="2000" dirty="0">
              <a:latin typeface="+mj-lt"/>
            </a:endParaRPr>
          </a:p>
          <a:p>
            <a:pPr marL="0" indent="0">
              <a:buNone/>
            </a:pPr>
            <a:r>
              <a:rPr lang="en-IN" sz="2000" dirty="0">
                <a:latin typeface="+mj-lt"/>
              </a:rPr>
              <a:t>7. </a:t>
            </a:r>
            <a:r>
              <a:rPr lang="en-IN" sz="2000" b="1" dirty="0">
                <a:latin typeface="+mj-lt"/>
              </a:rPr>
              <a:t>Reimbursement of certification fees for acquiring ISO  standards</a:t>
            </a:r>
            <a:r>
              <a:rPr lang="en-IN" sz="2000" dirty="0">
                <a:latin typeface="+mj-lt"/>
              </a:rPr>
              <a:t>: The scheme envisages reimbursement of charges incurred  for acquisition of ISO-9000/ISO- 14001/HACCP certification to the  extent of 75% of expenditure, subject to a maximum of Rs.75,000/- in  each case. It includes 75% of the certification expenses up to a  maximum of Rs.75,000/- (Rupees seventy five thousand only) to each  unit as one-time reimbursement only to those MSEs which have  acquired Quality Management Systems (QMS)/ISO 9001 and /or  Environment Management Systems (EMS)/ ISO14001 and / or Food  Safety Systems (HACCP) Certification.</a:t>
            </a:r>
          </a:p>
          <a:p>
            <a:pPr marL="0" indent="0">
              <a:buNone/>
            </a:pPr>
            <a:endParaRPr lang="en-IN" sz="17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7811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31BAD53-4E89-4F62-BBB7-26359763E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2756DA2-40EB-4C6F-B962-5822FFB54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838200" y="609600"/>
            <a:ext cx="3739341" cy="1330839"/>
          </a:xfrm>
        </p:spPr>
        <p:txBody>
          <a:bodyPr>
            <a:normAutofit/>
          </a:bodyPr>
          <a:lstStyle/>
          <a:p>
            <a:r>
              <a:rPr lang="en-IN" sz="2800" spc="-5">
                <a:latin typeface="Carlito"/>
                <a:cs typeface="Carlito"/>
              </a:rPr>
              <a:t>BENEFITS </a:t>
            </a:r>
            <a:r>
              <a:rPr lang="en-IN" sz="2800">
                <a:latin typeface="Carlito"/>
                <a:cs typeface="Carlito"/>
              </a:rPr>
              <a:t>OF </a:t>
            </a:r>
            <a:r>
              <a:rPr lang="en-IN" sz="2800" spc="-30">
                <a:latin typeface="Carlito"/>
                <a:cs typeface="Carlito"/>
              </a:rPr>
              <a:t>REGISTRATION </a:t>
            </a:r>
            <a:r>
              <a:rPr lang="en-IN" sz="2800">
                <a:latin typeface="Carlito"/>
                <a:cs typeface="Carlito"/>
              </a:rPr>
              <a:t>AS</a:t>
            </a:r>
            <a:r>
              <a:rPr lang="en-IN" sz="2800" spc="-20">
                <a:latin typeface="Carlito"/>
                <a:cs typeface="Carlito"/>
              </a:rPr>
              <a:t> </a:t>
            </a:r>
            <a:r>
              <a:rPr lang="en-IN" sz="2800" spc="-5">
                <a:latin typeface="Carlito"/>
                <a:cs typeface="Carlito"/>
              </a:rPr>
              <a:t>MSME</a:t>
            </a:r>
            <a:endParaRPr lang="en-IN" sz="2800"/>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326572" y="2139043"/>
            <a:ext cx="3962796" cy="3963645"/>
          </a:xfrm>
        </p:spPr>
        <p:txBody>
          <a:bodyPr>
            <a:normAutofit fontScale="92500"/>
          </a:bodyPr>
          <a:lstStyle/>
          <a:p>
            <a:pPr marL="12700" marR="5080" indent="0">
              <a:spcBef>
                <a:spcPts val="105"/>
              </a:spcBef>
              <a:buNone/>
            </a:pPr>
            <a:r>
              <a:rPr lang="en-IN" sz="2200" b="1" spc="70" dirty="0">
                <a:latin typeface="+mj-lt"/>
                <a:cs typeface="Times New Roman"/>
              </a:rPr>
              <a:t>8.</a:t>
            </a:r>
            <a:r>
              <a:rPr lang="en-IN" sz="2200" b="1" spc="-25" dirty="0">
                <a:latin typeface="+mj-lt"/>
                <a:cs typeface="Times New Roman"/>
              </a:rPr>
              <a:t> </a:t>
            </a:r>
            <a:r>
              <a:rPr lang="en-IN" sz="2200" b="1" spc="55" dirty="0">
                <a:latin typeface="+mj-lt"/>
                <a:cs typeface="Times New Roman"/>
              </a:rPr>
              <a:t>Credit</a:t>
            </a:r>
            <a:r>
              <a:rPr lang="en-IN" sz="2200" b="1" spc="-105" dirty="0">
                <a:latin typeface="+mj-lt"/>
                <a:cs typeface="Times New Roman"/>
              </a:rPr>
              <a:t> </a:t>
            </a:r>
            <a:r>
              <a:rPr lang="en-IN" sz="2200" b="1" spc="80" dirty="0">
                <a:latin typeface="+mj-lt"/>
                <a:cs typeface="Times New Roman"/>
              </a:rPr>
              <a:t>rating</a:t>
            </a:r>
            <a:r>
              <a:rPr lang="en-IN" sz="2200" b="1" spc="-65" dirty="0">
                <a:latin typeface="+mj-lt"/>
                <a:cs typeface="Times New Roman"/>
              </a:rPr>
              <a:t> </a:t>
            </a:r>
            <a:r>
              <a:rPr lang="en-IN" sz="2200" b="1" spc="80" dirty="0">
                <a:latin typeface="+mj-lt"/>
                <a:cs typeface="Times New Roman"/>
              </a:rPr>
              <a:t>support:</a:t>
            </a:r>
            <a:r>
              <a:rPr lang="en-IN" sz="2200" b="1" spc="-25" dirty="0">
                <a:latin typeface="+mj-lt"/>
                <a:cs typeface="Times New Roman"/>
              </a:rPr>
              <a:t> </a:t>
            </a:r>
            <a:r>
              <a:rPr lang="en-IN" sz="2200" spc="90" dirty="0">
                <a:latin typeface="+mj-lt"/>
                <a:cs typeface="Times New Roman"/>
              </a:rPr>
              <a:t>Under</a:t>
            </a:r>
            <a:r>
              <a:rPr lang="en-IN" sz="2200" spc="-90" dirty="0">
                <a:latin typeface="+mj-lt"/>
                <a:cs typeface="Times New Roman"/>
              </a:rPr>
              <a:t> </a:t>
            </a:r>
            <a:r>
              <a:rPr lang="en-IN" sz="2200" spc="85" dirty="0">
                <a:latin typeface="+mj-lt"/>
                <a:cs typeface="Times New Roman"/>
              </a:rPr>
              <a:t>this</a:t>
            </a:r>
            <a:r>
              <a:rPr lang="en-IN" sz="2200" spc="-80" dirty="0">
                <a:latin typeface="+mj-lt"/>
                <a:cs typeface="Times New Roman"/>
              </a:rPr>
              <a:t> </a:t>
            </a:r>
            <a:r>
              <a:rPr lang="en-IN" sz="2200" spc="85" dirty="0">
                <a:latin typeface="+mj-lt"/>
                <a:cs typeface="Times New Roman"/>
              </a:rPr>
              <a:t>scheme</a:t>
            </a:r>
            <a:r>
              <a:rPr lang="en-IN" sz="2200" spc="-55" dirty="0">
                <a:latin typeface="+mj-lt"/>
                <a:cs typeface="Times New Roman"/>
              </a:rPr>
              <a:t> </a:t>
            </a:r>
            <a:r>
              <a:rPr lang="en-IN" sz="2200" spc="55" dirty="0">
                <a:latin typeface="+mj-lt"/>
                <a:cs typeface="Times New Roman"/>
              </a:rPr>
              <a:t>(as</a:t>
            </a:r>
            <a:r>
              <a:rPr lang="en-IN" sz="2200" spc="-70" dirty="0">
                <a:latin typeface="+mj-lt"/>
                <a:cs typeface="Times New Roman"/>
              </a:rPr>
              <a:t> </a:t>
            </a:r>
            <a:r>
              <a:rPr lang="en-IN" sz="2200" spc="95" dirty="0">
                <a:latin typeface="+mj-lt"/>
                <a:cs typeface="Times New Roman"/>
              </a:rPr>
              <a:t>per</a:t>
            </a:r>
            <a:r>
              <a:rPr lang="en-IN" sz="2200" spc="-90" dirty="0">
                <a:latin typeface="+mj-lt"/>
                <a:cs typeface="Times New Roman"/>
              </a:rPr>
              <a:t> </a:t>
            </a:r>
            <a:r>
              <a:rPr lang="en-IN" sz="2200" spc="125" dirty="0">
                <a:latin typeface="+mj-lt"/>
                <a:cs typeface="Times New Roman"/>
              </a:rPr>
              <a:t>the</a:t>
            </a:r>
            <a:r>
              <a:rPr lang="en-IN" sz="2200" spc="-70" dirty="0">
                <a:latin typeface="+mj-lt"/>
                <a:cs typeface="Times New Roman"/>
              </a:rPr>
              <a:t> </a:t>
            </a:r>
            <a:r>
              <a:rPr lang="en-IN" sz="2200" spc="80" dirty="0">
                <a:latin typeface="+mj-lt"/>
                <a:cs typeface="Times New Roman"/>
              </a:rPr>
              <a:t>turnover</a:t>
            </a:r>
            <a:r>
              <a:rPr lang="en-IN" sz="2200" spc="-125" dirty="0">
                <a:latin typeface="+mj-lt"/>
                <a:cs typeface="Times New Roman"/>
              </a:rPr>
              <a:t> </a:t>
            </a:r>
            <a:r>
              <a:rPr lang="en-IN" sz="2200" spc="15" dirty="0">
                <a:latin typeface="+mj-lt"/>
                <a:cs typeface="Times New Roman"/>
              </a:rPr>
              <a:t>of  </a:t>
            </a:r>
            <a:r>
              <a:rPr lang="en-IN" sz="2200" spc="125" dirty="0">
                <a:latin typeface="+mj-lt"/>
                <a:cs typeface="Times New Roman"/>
              </a:rPr>
              <a:t>the </a:t>
            </a:r>
            <a:r>
              <a:rPr lang="en-IN" sz="2200" spc="-15" dirty="0">
                <a:latin typeface="+mj-lt"/>
                <a:cs typeface="Times New Roman"/>
              </a:rPr>
              <a:t>MSE) </a:t>
            </a:r>
            <a:r>
              <a:rPr lang="en-IN" sz="2200" spc="70" dirty="0">
                <a:latin typeface="+mj-lt"/>
                <a:cs typeface="Times New Roman"/>
              </a:rPr>
              <a:t>a </a:t>
            </a:r>
            <a:r>
              <a:rPr lang="en-IN" sz="2200" spc="85" dirty="0">
                <a:latin typeface="+mj-lt"/>
                <a:cs typeface="Times New Roman"/>
              </a:rPr>
              <a:t>percent </a:t>
            </a:r>
            <a:r>
              <a:rPr lang="en-IN" sz="2200" spc="15" dirty="0">
                <a:latin typeface="+mj-lt"/>
                <a:cs typeface="Times New Roman"/>
              </a:rPr>
              <a:t>of </a:t>
            </a:r>
            <a:r>
              <a:rPr lang="en-IN" sz="2200" spc="55" dirty="0">
                <a:latin typeface="+mj-lt"/>
                <a:cs typeface="Times New Roman"/>
              </a:rPr>
              <a:t>Rating </a:t>
            </a:r>
            <a:r>
              <a:rPr lang="en-IN" sz="2200" spc="15" dirty="0">
                <a:latin typeface="+mj-lt"/>
                <a:cs typeface="Times New Roman"/>
              </a:rPr>
              <a:t>Agency </a:t>
            </a:r>
            <a:r>
              <a:rPr lang="en-IN" sz="2200" spc="55" dirty="0">
                <a:latin typeface="+mj-lt"/>
                <a:cs typeface="Times New Roman"/>
              </a:rPr>
              <a:t>charges </a:t>
            </a:r>
            <a:r>
              <a:rPr lang="en-IN" sz="2200" spc="70" dirty="0">
                <a:latin typeface="+mj-lt"/>
                <a:cs typeface="Times New Roman"/>
              </a:rPr>
              <a:t>are </a:t>
            </a:r>
            <a:r>
              <a:rPr lang="en-IN" sz="2200" spc="85" dirty="0">
                <a:latin typeface="+mj-lt"/>
                <a:cs typeface="Times New Roman"/>
              </a:rPr>
              <a:t>reimbursed </a:t>
            </a:r>
            <a:r>
              <a:rPr lang="en-IN" sz="2200" spc="25" dirty="0">
                <a:latin typeface="+mj-lt"/>
                <a:cs typeface="Times New Roman"/>
              </a:rPr>
              <a:t>by  </a:t>
            </a:r>
            <a:r>
              <a:rPr lang="en-IN" sz="2200" spc="55" dirty="0">
                <a:latin typeface="+mj-lt"/>
                <a:cs typeface="Times New Roman"/>
              </a:rPr>
              <a:t>Ministry </a:t>
            </a:r>
            <a:r>
              <a:rPr lang="en-IN" sz="2200" spc="15" dirty="0">
                <a:latin typeface="+mj-lt"/>
                <a:cs typeface="Times New Roman"/>
              </a:rPr>
              <a:t>of </a:t>
            </a:r>
            <a:r>
              <a:rPr lang="en-IN" sz="2200" spc="-25" dirty="0">
                <a:latin typeface="+mj-lt"/>
                <a:cs typeface="Times New Roman"/>
              </a:rPr>
              <a:t>MSME </a:t>
            </a:r>
            <a:r>
              <a:rPr lang="en-IN" sz="2200" spc="105" dirty="0">
                <a:latin typeface="+mj-lt"/>
                <a:cs typeface="Times New Roman"/>
              </a:rPr>
              <a:t>through </a:t>
            </a:r>
            <a:r>
              <a:rPr lang="en-IN" sz="2200" spc="-15" dirty="0">
                <a:latin typeface="+mj-lt"/>
                <a:cs typeface="Times New Roman"/>
              </a:rPr>
              <a:t>NSIC. </a:t>
            </a:r>
            <a:r>
              <a:rPr lang="en-IN" sz="2200" spc="75" dirty="0">
                <a:latin typeface="+mj-lt"/>
                <a:cs typeface="Times New Roman"/>
              </a:rPr>
              <a:t>The </a:t>
            </a:r>
            <a:r>
              <a:rPr lang="en-IN" sz="2200" spc="25" dirty="0">
                <a:latin typeface="+mj-lt"/>
                <a:cs typeface="Times New Roman"/>
              </a:rPr>
              <a:t>fee </a:t>
            </a:r>
            <a:r>
              <a:rPr lang="en-IN" sz="2200" spc="100" dirty="0">
                <a:latin typeface="+mj-lt"/>
                <a:cs typeface="Times New Roman"/>
              </a:rPr>
              <a:t>to </a:t>
            </a:r>
            <a:r>
              <a:rPr lang="en-IN" sz="2200" spc="90" dirty="0">
                <a:latin typeface="+mj-lt"/>
                <a:cs typeface="Times New Roman"/>
              </a:rPr>
              <a:t>be </a:t>
            </a:r>
            <a:r>
              <a:rPr lang="en-IN" sz="2200" spc="80" dirty="0">
                <a:latin typeface="+mj-lt"/>
                <a:cs typeface="Times New Roman"/>
              </a:rPr>
              <a:t>paid </a:t>
            </a:r>
            <a:r>
              <a:rPr lang="en-IN" sz="2200" spc="100" dirty="0">
                <a:latin typeface="+mj-lt"/>
                <a:cs typeface="Times New Roman"/>
              </a:rPr>
              <a:t>to </a:t>
            </a:r>
            <a:r>
              <a:rPr lang="en-IN" sz="2200" spc="125" dirty="0">
                <a:latin typeface="+mj-lt"/>
                <a:cs typeface="Times New Roman"/>
              </a:rPr>
              <a:t>the </a:t>
            </a:r>
            <a:r>
              <a:rPr lang="en-IN" sz="2200" spc="75" dirty="0">
                <a:latin typeface="+mj-lt"/>
                <a:cs typeface="Times New Roman"/>
              </a:rPr>
              <a:t>rating  </a:t>
            </a:r>
            <a:r>
              <a:rPr lang="en-IN" sz="2200" spc="50" dirty="0">
                <a:latin typeface="+mj-lt"/>
                <a:cs typeface="Times New Roman"/>
              </a:rPr>
              <a:t>agencies shall </a:t>
            </a:r>
            <a:r>
              <a:rPr lang="en-IN" sz="2200" spc="90" dirty="0">
                <a:latin typeface="+mj-lt"/>
                <a:cs typeface="Times New Roman"/>
              </a:rPr>
              <a:t>be </a:t>
            </a:r>
            <a:r>
              <a:rPr lang="en-IN" sz="2200" spc="80" dirty="0">
                <a:latin typeface="+mj-lt"/>
                <a:cs typeface="Times New Roman"/>
              </a:rPr>
              <a:t>based </a:t>
            </a:r>
            <a:r>
              <a:rPr lang="en-IN" sz="2200" spc="120" dirty="0">
                <a:latin typeface="+mj-lt"/>
                <a:cs typeface="Times New Roman"/>
              </a:rPr>
              <a:t>on </a:t>
            </a:r>
            <a:r>
              <a:rPr lang="en-IN" sz="2200" spc="125" dirty="0">
                <a:latin typeface="+mj-lt"/>
                <a:cs typeface="Times New Roman"/>
              </a:rPr>
              <a:t>the </a:t>
            </a:r>
            <a:r>
              <a:rPr lang="en-IN" sz="2200" spc="80" dirty="0">
                <a:latin typeface="+mj-lt"/>
                <a:cs typeface="Times New Roman"/>
              </a:rPr>
              <a:t>turnover </a:t>
            </a:r>
            <a:r>
              <a:rPr lang="en-IN" sz="2200" spc="15" dirty="0">
                <a:latin typeface="+mj-lt"/>
                <a:cs typeface="Times New Roman"/>
              </a:rPr>
              <a:t>of </a:t>
            </a:r>
            <a:r>
              <a:rPr lang="en-IN" sz="2200" spc="125" dirty="0">
                <a:latin typeface="+mj-lt"/>
                <a:cs typeface="Times New Roman"/>
              </a:rPr>
              <a:t>the </a:t>
            </a:r>
            <a:r>
              <a:rPr lang="en-IN" sz="2200" spc="-25" dirty="0">
                <a:latin typeface="+mj-lt"/>
                <a:cs typeface="Times New Roman"/>
              </a:rPr>
              <a:t>MSEs </a:t>
            </a:r>
            <a:r>
              <a:rPr lang="en-IN" sz="2200" spc="70" dirty="0">
                <a:latin typeface="+mj-lt"/>
                <a:cs typeface="Times New Roman"/>
              </a:rPr>
              <a:t>which </a:t>
            </a:r>
            <a:r>
              <a:rPr lang="en-IN" sz="2200" spc="85" dirty="0">
                <a:latin typeface="+mj-lt"/>
                <a:cs typeface="Times New Roman"/>
              </a:rPr>
              <a:t>has </a:t>
            </a:r>
            <a:r>
              <a:rPr lang="en-IN" sz="2200" spc="100" dirty="0">
                <a:latin typeface="+mj-lt"/>
                <a:cs typeface="Times New Roman"/>
              </a:rPr>
              <a:t>been  </a:t>
            </a:r>
            <a:r>
              <a:rPr lang="en-IN" sz="2200" spc="60" dirty="0">
                <a:latin typeface="+mj-lt"/>
                <a:cs typeface="Times New Roman"/>
              </a:rPr>
              <a:t>categorized</a:t>
            </a:r>
            <a:r>
              <a:rPr lang="en-IN" sz="2200" dirty="0">
                <a:latin typeface="+mj-lt"/>
                <a:cs typeface="Times New Roman"/>
              </a:rPr>
              <a:t> </a:t>
            </a:r>
            <a:r>
              <a:rPr lang="en-IN" sz="2200" spc="90" dirty="0">
                <a:latin typeface="+mj-lt"/>
                <a:cs typeface="Times New Roman"/>
              </a:rPr>
              <a:t>into</a:t>
            </a:r>
            <a:r>
              <a:rPr lang="en-IN" sz="2200" spc="-70" dirty="0">
                <a:latin typeface="+mj-lt"/>
                <a:cs typeface="Times New Roman"/>
              </a:rPr>
              <a:t> </a:t>
            </a:r>
            <a:r>
              <a:rPr lang="en-IN" sz="2200" spc="100" dirty="0">
                <a:latin typeface="+mj-lt"/>
                <a:cs typeface="Times New Roman"/>
              </a:rPr>
              <a:t>three</a:t>
            </a:r>
            <a:r>
              <a:rPr lang="en-IN" sz="2200" spc="-90" dirty="0">
                <a:latin typeface="+mj-lt"/>
                <a:cs typeface="Times New Roman"/>
              </a:rPr>
              <a:t> </a:t>
            </a:r>
            <a:r>
              <a:rPr lang="en-IN" sz="2200" spc="35" dirty="0">
                <a:latin typeface="+mj-lt"/>
                <a:cs typeface="Times New Roman"/>
              </a:rPr>
              <a:t>slabs.</a:t>
            </a:r>
            <a:r>
              <a:rPr lang="en-IN" sz="2200" spc="-40" dirty="0">
                <a:latin typeface="+mj-lt"/>
                <a:cs typeface="Times New Roman"/>
              </a:rPr>
              <a:t> </a:t>
            </a:r>
            <a:r>
              <a:rPr lang="en-IN" sz="2200" spc="75" dirty="0">
                <a:latin typeface="+mj-lt"/>
                <a:cs typeface="Times New Roman"/>
              </a:rPr>
              <a:t>The</a:t>
            </a:r>
            <a:r>
              <a:rPr lang="en-IN" sz="2200" spc="-90" dirty="0">
                <a:latin typeface="+mj-lt"/>
                <a:cs typeface="Times New Roman"/>
              </a:rPr>
              <a:t> </a:t>
            </a:r>
            <a:r>
              <a:rPr lang="en-IN" sz="2200" spc="45" dirty="0">
                <a:latin typeface="+mj-lt"/>
                <a:cs typeface="Times New Roman"/>
              </a:rPr>
              <a:t>slabs</a:t>
            </a:r>
            <a:r>
              <a:rPr lang="en-IN" sz="2200" spc="-90" dirty="0">
                <a:latin typeface="+mj-lt"/>
                <a:cs typeface="Times New Roman"/>
              </a:rPr>
              <a:t> </a:t>
            </a:r>
            <a:r>
              <a:rPr lang="en-IN" sz="2200" spc="15" dirty="0">
                <a:latin typeface="+mj-lt"/>
                <a:cs typeface="Times New Roman"/>
              </a:rPr>
              <a:t>of</a:t>
            </a:r>
            <a:r>
              <a:rPr lang="en-IN" sz="2200" spc="30" dirty="0">
                <a:latin typeface="+mj-lt"/>
                <a:cs typeface="Times New Roman"/>
              </a:rPr>
              <a:t> </a:t>
            </a:r>
            <a:r>
              <a:rPr lang="en-IN" sz="2200" spc="125" dirty="0">
                <a:latin typeface="+mj-lt"/>
                <a:cs typeface="Times New Roman"/>
              </a:rPr>
              <a:t>the</a:t>
            </a:r>
            <a:r>
              <a:rPr lang="en-IN" sz="2200" spc="-90" dirty="0">
                <a:latin typeface="+mj-lt"/>
                <a:cs typeface="Times New Roman"/>
              </a:rPr>
              <a:t> </a:t>
            </a:r>
            <a:r>
              <a:rPr lang="en-IN" sz="2200" spc="40" dirty="0">
                <a:latin typeface="+mj-lt"/>
                <a:cs typeface="Times New Roman"/>
              </a:rPr>
              <a:t>Turnover</a:t>
            </a:r>
            <a:r>
              <a:rPr lang="en-IN" sz="2200" spc="-120" dirty="0">
                <a:latin typeface="+mj-lt"/>
                <a:cs typeface="Times New Roman"/>
              </a:rPr>
              <a:t> </a:t>
            </a:r>
            <a:r>
              <a:rPr lang="en-IN" sz="2200" spc="120" dirty="0">
                <a:latin typeface="+mj-lt"/>
                <a:cs typeface="Times New Roman"/>
              </a:rPr>
              <a:t>and</a:t>
            </a:r>
            <a:r>
              <a:rPr lang="en-IN" sz="2200" spc="-20" dirty="0">
                <a:latin typeface="+mj-lt"/>
                <a:cs typeface="Times New Roman"/>
              </a:rPr>
              <a:t> </a:t>
            </a:r>
            <a:r>
              <a:rPr lang="en-IN" sz="2200" spc="125" dirty="0">
                <a:latin typeface="+mj-lt"/>
                <a:cs typeface="Times New Roman"/>
              </a:rPr>
              <a:t>the</a:t>
            </a:r>
            <a:r>
              <a:rPr lang="en-IN" sz="2200" spc="-90" dirty="0">
                <a:latin typeface="+mj-lt"/>
                <a:cs typeface="Times New Roman"/>
              </a:rPr>
              <a:t> </a:t>
            </a:r>
            <a:r>
              <a:rPr lang="en-IN" sz="2200" spc="75" dirty="0">
                <a:latin typeface="+mj-lt"/>
                <a:cs typeface="Times New Roman"/>
              </a:rPr>
              <a:t>share</a:t>
            </a:r>
            <a:r>
              <a:rPr lang="en-IN" sz="2200" spc="-100" dirty="0">
                <a:latin typeface="+mj-lt"/>
                <a:cs typeface="Times New Roman"/>
              </a:rPr>
              <a:t> </a:t>
            </a:r>
            <a:r>
              <a:rPr lang="en-IN" sz="2200" spc="15" dirty="0">
                <a:latin typeface="+mj-lt"/>
                <a:cs typeface="Times New Roman"/>
              </a:rPr>
              <a:t>of  </a:t>
            </a:r>
            <a:r>
              <a:rPr lang="en-IN" sz="2200" spc="55" dirty="0">
                <a:latin typeface="+mj-lt"/>
                <a:cs typeface="Times New Roman"/>
              </a:rPr>
              <a:t>Ministry</a:t>
            </a:r>
            <a:r>
              <a:rPr lang="en-IN" sz="2200" spc="-110" dirty="0">
                <a:latin typeface="+mj-lt"/>
                <a:cs typeface="Times New Roman"/>
              </a:rPr>
              <a:t> </a:t>
            </a:r>
            <a:r>
              <a:rPr lang="en-IN" sz="2200" spc="15" dirty="0">
                <a:latin typeface="+mj-lt"/>
                <a:cs typeface="Times New Roman"/>
              </a:rPr>
              <a:t>of</a:t>
            </a:r>
            <a:r>
              <a:rPr lang="en-IN" sz="2200" spc="40" dirty="0">
                <a:latin typeface="+mj-lt"/>
                <a:cs typeface="Times New Roman"/>
              </a:rPr>
              <a:t> </a:t>
            </a:r>
            <a:r>
              <a:rPr lang="en-IN" sz="2200" spc="-25" dirty="0">
                <a:latin typeface="+mj-lt"/>
                <a:cs typeface="Times New Roman"/>
              </a:rPr>
              <a:t>MSME</a:t>
            </a:r>
            <a:r>
              <a:rPr lang="en-IN" sz="2200" spc="-30" dirty="0">
                <a:latin typeface="+mj-lt"/>
                <a:cs typeface="Times New Roman"/>
              </a:rPr>
              <a:t> </a:t>
            </a:r>
            <a:r>
              <a:rPr lang="en-IN" sz="2200" spc="65" dirty="0">
                <a:latin typeface="+mj-lt"/>
                <a:cs typeface="Times New Roman"/>
              </a:rPr>
              <a:t>towards</a:t>
            </a:r>
            <a:r>
              <a:rPr lang="en-IN" sz="2200" spc="-65" dirty="0">
                <a:latin typeface="+mj-lt"/>
                <a:cs typeface="Times New Roman"/>
              </a:rPr>
              <a:t> </a:t>
            </a:r>
            <a:r>
              <a:rPr lang="en-IN" sz="2200" spc="125" dirty="0">
                <a:latin typeface="+mj-lt"/>
                <a:cs typeface="Times New Roman"/>
              </a:rPr>
              <a:t>the</a:t>
            </a:r>
            <a:r>
              <a:rPr lang="en-IN" sz="2200" spc="-70" dirty="0">
                <a:latin typeface="+mj-lt"/>
                <a:cs typeface="Times New Roman"/>
              </a:rPr>
              <a:t> </a:t>
            </a:r>
            <a:r>
              <a:rPr lang="en-IN" sz="2200" spc="25" dirty="0">
                <a:latin typeface="+mj-lt"/>
                <a:cs typeface="Times New Roman"/>
              </a:rPr>
              <a:t>fee</a:t>
            </a:r>
            <a:r>
              <a:rPr lang="en-IN" sz="2200" spc="-105" dirty="0">
                <a:latin typeface="+mj-lt"/>
                <a:cs typeface="Times New Roman"/>
              </a:rPr>
              <a:t> </a:t>
            </a:r>
            <a:r>
              <a:rPr lang="en-IN" sz="2200" spc="70" dirty="0">
                <a:latin typeface="+mj-lt"/>
                <a:cs typeface="Times New Roman"/>
              </a:rPr>
              <a:t>charged</a:t>
            </a:r>
            <a:r>
              <a:rPr lang="en-IN" sz="2200" spc="-10" dirty="0">
                <a:latin typeface="+mj-lt"/>
                <a:cs typeface="Times New Roman"/>
              </a:rPr>
              <a:t> </a:t>
            </a:r>
            <a:r>
              <a:rPr lang="en-IN" sz="2200" spc="25" dirty="0">
                <a:latin typeface="+mj-lt"/>
                <a:cs typeface="Times New Roman"/>
              </a:rPr>
              <a:t>by</a:t>
            </a:r>
            <a:r>
              <a:rPr lang="en-IN" sz="2200" spc="-75" dirty="0">
                <a:latin typeface="+mj-lt"/>
                <a:cs typeface="Times New Roman"/>
              </a:rPr>
              <a:t> </a:t>
            </a:r>
            <a:r>
              <a:rPr lang="en-IN" sz="2200" spc="125" dirty="0">
                <a:latin typeface="+mj-lt"/>
                <a:cs typeface="Times New Roman"/>
              </a:rPr>
              <a:t>the</a:t>
            </a:r>
            <a:r>
              <a:rPr lang="en-IN" sz="2200" spc="-60" dirty="0">
                <a:latin typeface="+mj-lt"/>
                <a:cs typeface="Times New Roman"/>
              </a:rPr>
              <a:t> </a:t>
            </a:r>
            <a:r>
              <a:rPr lang="en-IN" sz="2200" spc="55" dirty="0">
                <a:latin typeface="+mj-lt"/>
                <a:cs typeface="Times New Roman"/>
              </a:rPr>
              <a:t>Rating</a:t>
            </a:r>
            <a:r>
              <a:rPr lang="en-IN" sz="2200" spc="-35" dirty="0">
                <a:latin typeface="+mj-lt"/>
                <a:cs typeface="Times New Roman"/>
              </a:rPr>
              <a:t> </a:t>
            </a:r>
            <a:r>
              <a:rPr lang="en-IN" sz="2200" spc="15" dirty="0">
                <a:latin typeface="+mj-lt"/>
                <a:cs typeface="Times New Roman"/>
              </a:rPr>
              <a:t>Agency</a:t>
            </a:r>
            <a:r>
              <a:rPr lang="en-IN" sz="2200" spc="-60" dirty="0">
                <a:latin typeface="+mj-lt"/>
                <a:cs typeface="Times New Roman"/>
              </a:rPr>
              <a:t> </a:t>
            </a:r>
            <a:r>
              <a:rPr lang="en-IN" sz="2200" spc="40" dirty="0">
                <a:latin typeface="+mj-lt"/>
                <a:cs typeface="Times New Roman"/>
              </a:rPr>
              <a:t>have  </a:t>
            </a:r>
            <a:r>
              <a:rPr lang="en-IN" sz="2200" spc="100" dirty="0">
                <a:latin typeface="+mj-lt"/>
                <a:cs typeface="Times New Roman"/>
              </a:rPr>
              <a:t>been</a:t>
            </a:r>
            <a:r>
              <a:rPr lang="en-IN" sz="2200" spc="-40" dirty="0">
                <a:latin typeface="+mj-lt"/>
                <a:cs typeface="Times New Roman"/>
              </a:rPr>
              <a:t> </a:t>
            </a:r>
            <a:r>
              <a:rPr lang="en-IN" sz="2200" spc="80" dirty="0">
                <a:latin typeface="+mj-lt"/>
                <a:cs typeface="Times New Roman"/>
              </a:rPr>
              <a:t>indicated</a:t>
            </a:r>
            <a:r>
              <a:rPr lang="en-IN" sz="2200" spc="-5" dirty="0">
                <a:latin typeface="+mj-lt"/>
                <a:cs typeface="Times New Roman"/>
              </a:rPr>
              <a:t> </a:t>
            </a:r>
            <a:r>
              <a:rPr lang="en-IN" sz="2200" spc="85" dirty="0">
                <a:latin typeface="+mj-lt"/>
                <a:cs typeface="Times New Roman"/>
              </a:rPr>
              <a:t>in</a:t>
            </a:r>
            <a:r>
              <a:rPr lang="en-IN" sz="2200" spc="-55" dirty="0">
                <a:latin typeface="+mj-lt"/>
                <a:cs typeface="Times New Roman"/>
              </a:rPr>
              <a:t> </a:t>
            </a:r>
            <a:r>
              <a:rPr lang="en-IN" sz="2200" spc="125" dirty="0">
                <a:latin typeface="+mj-lt"/>
                <a:cs typeface="Times New Roman"/>
              </a:rPr>
              <a:t>the</a:t>
            </a:r>
            <a:r>
              <a:rPr lang="en-IN" sz="2200" spc="-75" dirty="0">
                <a:latin typeface="+mj-lt"/>
                <a:cs typeface="Times New Roman"/>
              </a:rPr>
              <a:t> </a:t>
            </a:r>
            <a:r>
              <a:rPr lang="en-IN" sz="2200" spc="80" dirty="0">
                <a:latin typeface="+mj-lt"/>
                <a:cs typeface="Times New Roman"/>
              </a:rPr>
              <a:t>table</a:t>
            </a:r>
            <a:r>
              <a:rPr lang="en-IN" sz="2200" spc="-105" dirty="0">
                <a:latin typeface="+mj-lt"/>
                <a:cs typeface="Times New Roman"/>
              </a:rPr>
              <a:t> </a:t>
            </a:r>
            <a:r>
              <a:rPr lang="en-IN" sz="2200" spc="25" dirty="0">
                <a:latin typeface="+mj-lt"/>
                <a:cs typeface="Times New Roman"/>
              </a:rPr>
              <a:t>given</a:t>
            </a:r>
            <a:r>
              <a:rPr lang="en-IN" sz="2200" spc="-35" dirty="0">
                <a:latin typeface="+mj-lt"/>
                <a:cs typeface="Times New Roman"/>
              </a:rPr>
              <a:t> </a:t>
            </a:r>
            <a:r>
              <a:rPr lang="en-IN" sz="2200" spc="20" dirty="0">
                <a:latin typeface="+mj-lt"/>
                <a:cs typeface="Times New Roman"/>
              </a:rPr>
              <a:t>below</a:t>
            </a:r>
            <a:r>
              <a:rPr lang="en-IN" sz="2200" b="1" spc="20" dirty="0">
                <a:latin typeface="+mj-lt"/>
                <a:cs typeface="Times New Roman"/>
              </a:rPr>
              <a:t>:</a:t>
            </a:r>
            <a:endParaRPr lang="en-IN" sz="2200" dirty="0">
              <a:latin typeface="+mj-lt"/>
              <a:cs typeface="Times New Roman"/>
            </a:endParaRPr>
          </a:p>
          <a:p>
            <a:pPr marL="0" indent="0">
              <a:buNone/>
            </a:pPr>
            <a:endParaRPr lang="en-IN" sz="1700" dirty="0"/>
          </a:p>
        </p:txBody>
      </p:sp>
      <p:graphicFrame>
        <p:nvGraphicFramePr>
          <p:cNvPr id="4" name="Table 4">
            <a:extLst>
              <a:ext uri="{FF2B5EF4-FFF2-40B4-BE49-F238E27FC236}">
                <a16:creationId xmlns:a16="http://schemas.microsoft.com/office/drawing/2014/main" id="{111A2F22-4759-4FDD-B985-7D4CFAE98BAC}"/>
              </a:ext>
            </a:extLst>
          </p:cNvPr>
          <p:cNvGraphicFramePr>
            <a:graphicFrameLocks noGrp="1"/>
          </p:cNvGraphicFramePr>
          <p:nvPr>
            <p:extLst>
              <p:ext uri="{D42A27DB-BD31-4B8C-83A1-F6EECF244321}">
                <p14:modId xmlns:p14="http://schemas.microsoft.com/office/powerpoint/2010/main" val="540740582"/>
              </p:ext>
            </p:extLst>
          </p:nvPr>
        </p:nvGraphicFramePr>
        <p:xfrm>
          <a:off x="5445457" y="1129137"/>
          <a:ext cx="6155142" cy="4623470"/>
        </p:xfrm>
        <a:graphic>
          <a:graphicData uri="http://schemas.openxmlformats.org/drawingml/2006/table">
            <a:tbl>
              <a:tblPr firstRow="1" bandRow="1">
                <a:tableStyleId>{C083E6E3-FA7D-4D7B-A595-EF9225AFEA82}</a:tableStyleId>
              </a:tblPr>
              <a:tblGrid>
                <a:gridCol w="2867466">
                  <a:extLst>
                    <a:ext uri="{9D8B030D-6E8A-4147-A177-3AD203B41FA5}">
                      <a16:colId xmlns:a16="http://schemas.microsoft.com/office/drawing/2014/main" val="3012868609"/>
                    </a:ext>
                  </a:extLst>
                </a:gridCol>
                <a:gridCol w="3287676">
                  <a:extLst>
                    <a:ext uri="{9D8B030D-6E8A-4147-A177-3AD203B41FA5}">
                      <a16:colId xmlns:a16="http://schemas.microsoft.com/office/drawing/2014/main" val="1211293404"/>
                    </a:ext>
                  </a:extLst>
                </a:gridCol>
              </a:tblGrid>
              <a:tr h="1155868">
                <a:tc>
                  <a:txBody>
                    <a:bodyPr/>
                    <a:lstStyle/>
                    <a:p>
                      <a:pPr algn="ctr">
                        <a:lnSpc>
                          <a:spcPct val="100000"/>
                        </a:lnSpc>
                        <a:spcBef>
                          <a:spcPts val="260"/>
                        </a:spcBef>
                      </a:pPr>
                      <a:r>
                        <a:rPr lang="en-IN" sz="2000" b="1" spc="35" dirty="0">
                          <a:solidFill>
                            <a:schemeClr val="tx1"/>
                          </a:solidFill>
                        </a:rPr>
                        <a:t>Turnover</a:t>
                      </a:r>
                      <a:endParaRPr lang="en-IN" sz="2000" dirty="0">
                        <a:solidFill>
                          <a:schemeClr val="tx1"/>
                        </a:solidFill>
                        <a:latin typeface="Times New Roman"/>
                        <a:cs typeface="Times New Roman"/>
                      </a:endParaRPr>
                    </a:p>
                  </a:txBody>
                  <a:tcPr marL="0" marR="0" marT="42761" marB="0"/>
                </a:tc>
                <a:tc>
                  <a:txBody>
                    <a:bodyPr/>
                    <a:lstStyle/>
                    <a:p>
                      <a:pPr marR="238125" algn="l">
                        <a:lnSpc>
                          <a:spcPct val="100000"/>
                        </a:lnSpc>
                        <a:spcBef>
                          <a:spcPts val="260"/>
                        </a:spcBef>
                      </a:pPr>
                      <a:r>
                        <a:rPr lang="en-IN" sz="2000" b="1" spc="60" dirty="0">
                          <a:solidFill>
                            <a:schemeClr val="tx1"/>
                          </a:solidFill>
                        </a:rPr>
                        <a:t>Fee</a:t>
                      </a:r>
                      <a:r>
                        <a:rPr lang="en-IN" sz="2000" b="1" spc="-85" dirty="0">
                          <a:solidFill>
                            <a:schemeClr val="tx1"/>
                          </a:solidFill>
                        </a:rPr>
                        <a:t> </a:t>
                      </a:r>
                      <a:r>
                        <a:rPr lang="en-IN" sz="2000" b="1" spc="120" dirty="0">
                          <a:solidFill>
                            <a:schemeClr val="tx1"/>
                          </a:solidFill>
                        </a:rPr>
                        <a:t>to</a:t>
                      </a:r>
                      <a:r>
                        <a:rPr lang="en-IN" sz="2000" b="1" spc="-65" dirty="0">
                          <a:solidFill>
                            <a:schemeClr val="tx1"/>
                          </a:solidFill>
                        </a:rPr>
                        <a:t> </a:t>
                      </a:r>
                      <a:r>
                        <a:rPr lang="en-IN" sz="2000" b="1" spc="125" dirty="0">
                          <a:solidFill>
                            <a:schemeClr val="tx1"/>
                          </a:solidFill>
                        </a:rPr>
                        <a:t>be</a:t>
                      </a:r>
                      <a:r>
                        <a:rPr lang="en-IN" sz="2000" b="1" spc="-90" dirty="0">
                          <a:solidFill>
                            <a:schemeClr val="tx1"/>
                          </a:solidFill>
                        </a:rPr>
                        <a:t> </a:t>
                      </a:r>
                      <a:r>
                        <a:rPr lang="en-IN" sz="2000" b="1" spc="95" dirty="0">
                          <a:solidFill>
                            <a:schemeClr val="tx1"/>
                          </a:solidFill>
                        </a:rPr>
                        <a:t>reimbursed</a:t>
                      </a:r>
                      <a:r>
                        <a:rPr lang="en-IN" sz="2000" b="1" spc="-25" dirty="0">
                          <a:solidFill>
                            <a:schemeClr val="tx1"/>
                          </a:solidFill>
                        </a:rPr>
                        <a:t> </a:t>
                      </a:r>
                      <a:r>
                        <a:rPr lang="en-IN" sz="2000" b="1" spc="45" dirty="0">
                          <a:solidFill>
                            <a:schemeClr val="tx1"/>
                          </a:solidFill>
                        </a:rPr>
                        <a:t>by</a:t>
                      </a:r>
                      <a:r>
                        <a:rPr lang="en-IN" sz="2000" b="1" spc="-65" dirty="0">
                          <a:solidFill>
                            <a:schemeClr val="tx1"/>
                          </a:solidFill>
                        </a:rPr>
                        <a:t> </a:t>
                      </a:r>
                      <a:r>
                        <a:rPr lang="en-IN" sz="2000" b="1" spc="65" dirty="0">
                          <a:solidFill>
                            <a:schemeClr val="tx1"/>
                          </a:solidFill>
                        </a:rPr>
                        <a:t>Ministry</a:t>
                      </a:r>
                      <a:r>
                        <a:rPr lang="en-IN" sz="2000" b="1" spc="-114" dirty="0">
                          <a:solidFill>
                            <a:schemeClr val="tx1"/>
                          </a:solidFill>
                        </a:rPr>
                        <a:t> </a:t>
                      </a:r>
                      <a:r>
                        <a:rPr lang="en-IN" sz="2000" b="1" spc="105" dirty="0">
                          <a:solidFill>
                            <a:schemeClr val="tx1"/>
                          </a:solidFill>
                        </a:rPr>
                        <a:t>of</a:t>
                      </a:r>
                      <a:r>
                        <a:rPr lang="en-IN" sz="2000" b="1" spc="20" dirty="0">
                          <a:solidFill>
                            <a:schemeClr val="tx1"/>
                          </a:solidFill>
                        </a:rPr>
                        <a:t> </a:t>
                      </a:r>
                      <a:r>
                        <a:rPr lang="en-IN" sz="2000" b="1" spc="-55" dirty="0">
                          <a:solidFill>
                            <a:schemeClr val="tx1"/>
                          </a:solidFill>
                        </a:rPr>
                        <a:t>MSME</a:t>
                      </a:r>
                      <a:endParaRPr lang="en-IN" sz="2000" dirty="0">
                        <a:solidFill>
                          <a:schemeClr val="tx1"/>
                        </a:solidFill>
                        <a:latin typeface="Times New Roman"/>
                        <a:cs typeface="Times New Roman"/>
                      </a:endParaRPr>
                    </a:p>
                  </a:txBody>
                  <a:tcPr marL="0" marR="0" marT="42761" marB="0"/>
                </a:tc>
                <a:extLst>
                  <a:ext uri="{0D108BD9-81ED-4DB2-BD59-A6C34878D82A}">
                    <a16:rowId xmlns:a16="http://schemas.microsoft.com/office/drawing/2014/main" val="878725911"/>
                  </a:ext>
                </a:extLst>
              </a:tr>
              <a:tr h="1155868">
                <a:tc>
                  <a:txBody>
                    <a:bodyPr/>
                    <a:lstStyle/>
                    <a:p>
                      <a:pPr algn="ctr">
                        <a:lnSpc>
                          <a:spcPct val="100000"/>
                        </a:lnSpc>
                        <a:spcBef>
                          <a:spcPts val="260"/>
                        </a:spcBef>
                      </a:pPr>
                      <a:r>
                        <a:rPr lang="en-IN" sz="2000" spc="65" dirty="0" err="1">
                          <a:solidFill>
                            <a:schemeClr val="tx1"/>
                          </a:solidFill>
                        </a:rPr>
                        <a:t>Upto</a:t>
                      </a:r>
                      <a:r>
                        <a:rPr lang="en-IN" sz="2000" spc="65" dirty="0">
                          <a:solidFill>
                            <a:schemeClr val="tx1"/>
                          </a:solidFill>
                        </a:rPr>
                        <a:t> </a:t>
                      </a:r>
                      <a:r>
                        <a:rPr lang="en-IN" sz="2000" spc="10" dirty="0">
                          <a:solidFill>
                            <a:schemeClr val="tx1"/>
                          </a:solidFill>
                        </a:rPr>
                        <a:t>50</a:t>
                      </a:r>
                      <a:r>
                        <a:rPr lang="en-IN" sz="2000" spc="-75" dirty="0">
                          <a:solidFill>
                            <a:schemeClr val="tx1"/>
                          </a:solidFill>
                        </a:rPr>
                        <a:t> </a:t>
                      </a:r>
                      <a:r>
                        <a:rPr lang="en-IN" sz="2000" spc="10" dirty="0">
                          <a:solidFill>
                            <a:schemeClr val="tx1"/>
                          </a:solidFill>
                        </a:rPr>
                        <a:t>Lacs</a:t>
                      </a:r>
                      <a:endParaRPr lang="en-IN" sz="2000" dirty="0">
                        <a:solidFill>
                          <a:schemeClr val="tx1"/>
                        </a:solidFill>
                        <a:latin typeface="Times New Roman"/>
                        <a:cs typeface="Times New Roman"/>
                      </a:endParaRPr>
                    </a:p>
                  </a:txBody>
                  <a:tcPr marL="0" marR="0" marT="42761" marB="0"/>
                </a:tc>
                <a:tc>
                  <a:txBody>
                    <a:bodyPr/>
                    <a:lstStyle/>
                    <a:p>
                      <a:pPr marR="247015" algn="l">
                        <a:lnSpc>
                          <a:spcPct val="100000"/>
                        </a:lnSpc>
                        <a:spcBef>
                          <a:spcPts val="260"/>
                        </a:spcBef>
                      </a:pPr>
                      <a:r>
                        <a:rPr lang="en-IN" sz="2000" spc="-45">
                          <a:solidFill>
                            <a:schemeClr val="tx1"/>
                          </a:solidFill>
                        </a:rPr>
                        <a:t>75%</a:t>
                      </a:r>
                      <a:r>
                        <a:rPr lang="en-IN" sz="2000" spc="-50">
                          <a:solidFill>
                            <a:schemeClr val="tx1"/>
                          </a:solidFill>
                        </a:rPr>
                        <a:t> </a:t>
                      </a:r>
                      <a:r>
                        <a:rPr lang="en-IN" sz="2000" spc="15">
                          <a:solidFill>
                            <a:schemeClr val="tx1"/>
                          </a:solidFill>
                        </a:rPr>
                        <a:t>of</a:t>
                      </a:r>
                      <a:r>
                        <a:rPr lang="en-IN" sz="2000" spc="10">
                          <a:solidFill>
                            <a:schemeClr val="tx1"/>
                          </a:solidFill>
                        </a:rPr>
                        <a:t> </a:t>
                      </a:r>
                      <a:r>
                        <a:rPr lang="en-IN" sz="2000" spc="110">
                          <a:solidFill>
                            <a:schemeClr val="tx1"/>
                          </a:solidFill>
                        </a:rPr>
                        <a:t>the</a:t>
                      </a:r>
                      <a:r>
                        <a:rPr lang="en-IN" sz="2000" spc="-60">
                          <a:solidFill>
                            <a:schemeClr val="tx1"/>
                          </a:solidFill>
                        </a:rPr>
                        <a:t> </a:t>
                      </a:r>
                      <a:r>
                        <a:rPr lang="en-IN" sz="2000" spc="15">
                          <a:solidFill>
                            <a:schemeClr val="tx1"/>
                          </a:solidFill>
                        </a:rPr>
                        <a:t>fee</a:t>
                      </a:r>
                      <a:r>
                        <a:rPr lang="en-IN" sz="2000" spc="-100">
                          <a:solidFill>
                            <a:schemeClr val="tx1"/>
                          </a:solidFill>
                        </a:rPr>
                        <a:t> </a:t>
                      </a:r>
                      <a:r>
                        <a:rPr lang="en-IN" sz="2000" spc="80">
                          <a:solidFill>
                            <a:schemeClr val="tx1"/>
                          </a:solidFill>
                        </a:rPr>
                        <a:t>or</a:t>
                      </a:r>
                      <a:r>
                        <a:rPr lang="en-IN" sz="2000" spc="-65">
                          <a:solidFill>
                            <a:schemeClr val="tx1"/>
                          </a:solidFill>
                        </a:rPr>
                        <a:t> </a:t>
                      </a:r>
                      <a:r>
                        <a:rPr lang="en-IN" sz="2000" spc="-25">
                          <a:solidFill>
                            <a:schemeClr val="tx1"/>
                          </a:solidFill>
                        </a:rPr>
                        <a:t>Rs.</a:t>
                      </a:r>
                      <a:r>
                        <a:rPr lang="en-IN" sz="2000" spc="-10">
                          <a:solidFill>
                            <a:schemeClr val="tx1"/>
                          </a:solidFill>
                        </a:rPr>
                        <a:t> </a:t>
                      </a:r>
                      <a:r>
                        <a:rPr lang="en-IN" sz="2000" spc="15">
                          <a:solidFill>
                            <a:schemeClr val="tx1"/>
                          </a:solidFill>
                        </a:rPr>
                        <a:t>25,000</a:t>
                      </a:r>
                      <a:r>
                        <a:rPr lang="en-IN" sz="2000">
                          <a:solidFill>
                            <a:schemeClr val="tx1"/>
                          </a:solidFill>
                        </a:rPr>
                        <a:t> </a:t>
                      </a:r>
                      <a:r>
                        <a:rPr lang="en-IN" sz="2000" spc="50">
                          <a:solidFill>
                            <a:schemeClr val="tx1"/>
                          </a:solidFill>
                        </a:rPr>
                        <a:t>(whichever</a:t>
                      </a:r>
                      <a:r>
                        <a:rPr lang="en-IN" sz="2000" spc="-70">
                          <a:solidFill>
                            <a:schemeClr val="tx1"/>
                          </a:solidFill>
                        </a:rPr>
                        <a:t> </a:t>
                      </a:r>
                      <a:r>
                        <a:rPr lang="en-IN" sz="2000" spc="15">
                          <a:solidFill>
                            <a:schemeClr val="tx1"/>
                          </a:solidFill>
                        </a:rPr>
                        <a:t>is</a:t>
                      </a:r>
                      <a:r>
                        <a:rPr lang="en-IN" sz="2000" spc="-45">
                          <a:solidFill>
                            <a:schemeClr val="tx1"/>
                          </a:solidFill>
                        </a:rPr>
                        <a:t> </a:t>
                      </a:r>
                      <a:r>
                        <a:rPr lang="en-IN" sz="2000" spc="35">
                          <a:solidFill>
                            <a:schemeClr val="tx1"/>
                          </a:solidFill>
                        </a:rPr>
                        <a:t>less)</a:t>
                      </a:r>
                      <a:endParaRPr lang="en-IN" sz="2000">
                        <a:solidFill>
                          <a:schemeClr val="tx1"/>
                        </a:solidFill>
                        <a:latin typeface="Times New Roman"/>
                        <a:cs typeface="Times New Roman"/>
                      </a:endParaRPr>
                    </a:p>
                  </a:txBody>
                  <a:tcPr marL="0" marR="0" marT="42761" marB="0"/>
                </a:tc>
                <a:extLst>
                  <a:ext uri="{0D108BD9-81ED-4DB2-BD59-A6C34878D82A}">
                    <a16:rowId xmlns:a16="http://schemas.microsoft.com/office/drawing/2014/main" val="3302804013"/>
                  </a:ext>
                </a:extLst>
              </a:tr>
              <a:tr h="1155868">
                <a:tc>
                  <a:txBody>
                    <a:bodyPr/>
                    <a:lstStyle/>
                    <a:p>
                      <a:pPr algn="ctr">
                        <a:lnSpc>
                          <a:spcPct val="100000"/>
                        </a:lnSpc>
                        <a:spcBef>
                          <a:spcPts val="260"/>
                        </a:spcBef>
                      </a:pPr>
                      <a:r>
                        <a:rPr lang="en-IN" sz="2000" spc="5">
                          <a:solidFill>
                            <a:schemeClr val="tx1"/>
                          </a:solidFill>
                        </a:rPr>
                        <a:t>Above </a:t>
                      </a:r>
                      <a:r>
                        <a:rPr lang="en-IN" sz="2000" spc="-25">
                          <a:solidFill>
                            <a:schemeClr val="tx1"/>
                          </a:solidFill>
                        </a:rPr>
                        <a:t>Rs. </a:t>
                      </a:r>
                      <a:r>
                        <a:rPr lang="en-IN" sz="2000" spc="10">
                          <a:solidFill>
                            <a:schemeClr val="tx1"/>
                          </a:solidFill>
                        </a:rPr>
                        <a:t>50 </a:t>
                      </a:r>
                      <a:r>
                        <a:rPr lang="en-IN" sz="2000" spc="85">
                          <a:solidFill>
                            <a:schemeClr val="tx1"/>
                          </a:solidFill>
                        </a:rPr>
                        <a:t>to </a:t>
                      </a:r>
                      <a:r>
                        <a:rPr lang="en-IN" sz="2000" spc="35">
                          <a:solidFill>
                            <a:schemeClr val="tx1"/>
                          </a:solidFill>
                        </a:rPr>
                        <a:t>200</a:t>
                      </a:r>
                      <a:r>
                        <a:rPr lang="en-IN" sz="2000" spc="-225">
                          <a:solidFill>
                            <a:schemeClr val="tx1"/>
                          </a:solidFill>
                        </a:rPr>
                        <a:t> </a:t>
                      </a:r>
                      <a:r>
                        <a:rPr lang="en-IN" sz="2000" spc="30">
                          <a:solidFill>
                            <a:schemeClr val="tx1"/>
                          </a:solidFill>
                        </a:rPr>
                        <a:t>lacs</a:t>
                      </a:r>
                      <a:endParaRPr lang="en-IN" sz="2000">
                        <a:solidFill>
                          <a:schemeClr val="tx1"/>
                        </a:solidFill>
                        <a:latin typeface="Times New Roman"/>
                        <a:cs typeface="Times New Roman"/>
                      </a:endParaRPr>
                    </a:p>
                  </a:txBody>
                  <a:tcPr marL="0" marR="0" marT="42761" marB="0"/>
                </a:tc>
                <a:tc>
                  <a:txBody>
                    <a:bodyPr/>
                    <a:lstStyle/>
                    <a:p>
                      <a:pPr marR="218440" algn="l">
                        <a:lnSpc>
                          <a:spcPct val="100000"/>
                        </a:lnSpc>
                        <a:spcBef>
                          <a:spcPts val="260"/>
                        </a:spcBef>
                      </a:pPr>
                      <a:r>
                        <a:rPr lang="en-IN" sz="2000" spc="-45" dirty="0">
                          <a:solidFill>
                            <a:schemeClr val="tx1"/>
                          </a:solidFill>
                        </a:rPr>
                        <a:t>75%</a:t>
                      </a:r>
                      <a:r>
                        <a:rPr lang="en-IN" sz="2000" spc="-55" dirty="0">
                          <a:solidFill>
                            <a:schemeClr val="tx1"/>
                          </a:solidFill>
                        </a:rPr>
                        <a:t> </a:t>
                      </a:r>
                      <a:r>
                        <a:rPr lang="en-IN" sz="2000" spc="15" dirty="0">
                          <a:solidFill>
                            <a:schemeClr val="tx1"/>
                          </a:solidFill>
                        </a:rPr>
                        <a:t>of</a:t>
                      </a:r>
                      <a:r>
                        <a:rPr lang="en-IN" sz="2000" spc="10" dirty="0">
                          <a:solidFill>
                            <a:schemeClr val="tx1"/>
                          </a:solidFill>
                        </a:rPr>
                        <a:t> </a:t>
                      </a:r>
                      <a:r>
                        <a:rPr lang="en-IN" sz="2000" spc="110" dirty="0">
                          <a:solidFill>
                            <a:schemeClr val="tx1"/>
                          </a:solidFill>
                        </a:rPr>
                        <a:t>the</a:t>
                      </a:r>
                      <a:r>
                        <a:rPr lang="en-IN" sz="2000" spc="-65" dirty="0">
                          <a:solidFill>
                            <a:schemeClr val="tx1"/>
                          </a:solidFill>
                        </a:rPr>
                        <a:t> </a:t>
                      </a:r>
                      <a:r>
                        <a:rPr lang="en-IN" sz="2000" spc="15" dirty="0">
                          <a:solidFill>
                            <a:schemeClr val="tx1"/>
                          </a:solidFill>
                        </a:rPr>
                        <a:t>fee</a:t>
                      </a:r>
                      <a:r>
                        <a:rPr lang="en-IN" sz="2000" spc="-100" dirty="0">
                          <a:solidFill>
                            <a:schemeClr val="tx1"/>
                          </a:solidFill>
                        </a:rPr>
                        <a:t> </a:t>
                      </a:r>
                      <a:r>
                        <a:rPr lang="en-IN" sz="2000" spc="80" dirty="0">
                          <a:solidFill>
                            <a:schemeClr val="tx1"/>
                          </a:solidFill>
                        </a:rPr>
                        <a:t>or</a:t>
                      </a:r>
                      <a:r>
                        <a:rPr lang="en-IN" sz="2000" spc="-70" dirty="0">
                          <a:solidFill>
                            <a:schemeClr val="tx1"/>
                          </a:solidFill>
                        </a:rPr>
                        <a:t> </a:t>
                      </a:r>
                      <a:r>
                        <a:rPr lang="en-IN" sz="2000" spc="20" dirty="0">
                          <a:solidFill>
                            <a:schemeClr val="tx1"/>
                          </a:solidFill>
                        </a:rPr>
                        <a:t>INR30,000</a:t>
                      </a:r>
                      <a:r>
                        <a:rPr lang="en-IN" sz="2000" spc="-5" dirty="0">
                          <a:solidFill>
                            <a:schemeClr val="tx1"/>
                          </a:solidFill>
                        </a:rPr>
                        <a:t> </a:t>
                      </a:r>
                      <a:r>
                        <a:rPr lang="en-IN" sz="2000" spc="50" dirty="0">
                          <a:solidFill>
                            <a:schemeClr val="tx1"/>
                          </a:solidFill>
                        </a:rPr>
                        <a:t>(whichever</a:t>
                      </a:r>
                      <a:r>
                        <a:rPr lang="en-IN" sz="2000" spc="-70" dirty="0">
                          <a:solidFill>
                            <a:schemeClr val="tx1"/>
                          </a:solidFill>
                        </a:rPr>
                        <a:t> </a:t>
                      </a:r>
                      <a:r>
                        <a:rPr lang="en-IN" sz="2000" spc="15" dirty="0">
                          <a:solidFill>
                            <a:schemeClr val="tx1"/>
                          </a:solidFill>
                        </a:rPr>
                        <a:t>is</a:t>
                      </a:r>
                      <a:r>
                        <a:rPr lang="en-IN" sz="2000" spc="-50" dirty="0">
                          <a:solidFill>
                            <a:schemeClr val="tx1"/>
                          </a:solidFill>
                        </a:rPr>
                        <a:t> </a:t>
                      </a:r>
                      <a:r>
                        <a:rPr lang="en-IN" sz="2000" spc="35" dirty="0">
                          <a:solidFill>
                            <a:schemeClr val="tx1"/>
                          </a:solidFill>
                        </a:rPr>
                        <a:t>less)</a:t>
                      </a:r>
                      <a:endParaRPr lang="en-IN" sz="2000" dirty="0">
                        <a:solidFill>
                          <a:schemeClr val="tx1"/>
                        </a:solidFill>
                        <a:latin typeface="Times New Roman"/>
                        <a:cs typeface="Times New Roman"/>
                      </a:endParaRPr>
                    </a:p>
                  </a:txBody>
                  <a:tcPr marL="0" marR="0" marT="42761" marB="0"/>
                </a:tc>
                <a:extLst>
                  <a:ext uri="{0D108BD9-81ED-4DB2-BD59-A6C34878D82A}">
                    <a16:rowId xmlns:a16="http://schemas.microsoft.com/office/drawing/2014/main" val="1540664339"/>
                  </a:ext>
                </a:extLst>
              </a:tr>
              <a:tr h="1155866">
                <a:tc>
                  <a:txBody>
                    <a:bodyPr/>
                    <a:lstStyle/>
                    <a:p>
                      <a:pPr algn="ctr">
                        <a:lnSpc>
                          <a:spcPct val="100000"/>
                        </a:lnSpc>
                        <a:spcBef>
                          <a:spcPts val="259"/>
                        </a:spcBef>
                      </a:pPr>
                      <a:r>
                        <a:rPr lang="en-IN" sz="2000" spc="45" dirty="0">
                          <a:solidFill>
                            <a:schemeClr val="tx1"/>
                          </a:solidFill>
                        </a:rPr>
                        <a:t>More </a:t>
                      </a:r>
                      <a:r>
                        <a:rPr lang="en-IN" sz="2000" spc="120" dirty="0">
                          <a:solidFill>
                            <a:schemeClr val="tx1"/>
                          </a:solidFill>
                        </a:rPr>
                        <a:t>than </a:t>
                      </a:r>
                      <a:r>
                        <a:rPr lang="en-IN" sz="2000" spc="-25" dirty="0">
                          <a:solidFill>
                            <a:schemeClr val="tx1"/>
                          </a:solidFill>
                        </a:rPr>
                        <a:t>Rs. </a:t>
                      </a:r>
                      <a:r>
                        <a:rPr lang="en-IN" sz="2000" spc="35" dirty="0">
                          <a:solidFill>
                            <a:schemeClr val="tx1"/>
                          </a:solidFill>
                        </a:rPr>
                        <a:t>200</a:t>
                      </a:r>
                      <a:r>
                        <a:rPr lang="en-IN" sz="2000" spc="-275" dirty="0">
                          <a:solidFill>
                            <a:schemeClr val="tx1"/>
                          </a:solidFill>
                        </a:rPr>
                        <a:t> </a:t>
                      </a:r>
                      <a:r>
                        <a:rPr lang="en-IN" sz="2000" spc="30" dirty="0">
                          <a:solidFill>
                            <a:schemeClr val="tx1"/>
                          </a:solidFill>
                        </a:rPr>
                        <a:t>lacs</a:t>
                      </a:r>
                      <a:endParaRPr lang="en-IN" sz="2000" dirty="0">
                        <a:solidFill>
                          <a:schemeClr val="tx1"/>
                        </a:solidFill>
                        <a:latin typeface="Times New Roman"/>
                        <a:cs typeface="Times New Roman"/>
                      </a:endParaRPr>
                    </a:p>
                  </a:txBody>
                  <a:tcPr marL="0" marR="0" marT="42760" marB="0"/>
                </a:tc>
                <a:tc>
                  <a:txBody>
                    <a:bodyPr/>
                    <a:lstStyle/>
                    <a:p>
                      <a:pPr marR="210185" algn="l">
                        <a:lnSpc>
                          <a:spcPct val="100000"/>
                        </a:lnSpc>
                        <a:spcBef>
                          <a:spcPts val="259"/>
                        </a:spcBef>
                      </a:pPr>
                      <a:r>
                        <a:rPr lang="en-IN" sz="2000" spc="-45" dirty="0">
                          <a:solidFill>
                            <a:schemeClr val="tx1"/>
                          </a:solidFill>
                        </a:rPr>
                        <a:t>75%</a:t>
                      </a:r>
                      <a:r>
                        <a:rPr lang="en-IN" sz="2000" spc="-55" dirty="0">
                          <a:solidFill>
                            <a:schemeClr val="tx1"/>
                          </a:solidFill>
                        </a:rPr>
                        <a:t> </a:t>
                      </a:r>
                      <a:r>
                        <a:rPr lang="en-IN" sz="2000" spc="15" dirty="0">
                          <a:solidFill>
                            <a:schemeClr val="tx1"/>
                          </a:solidFill>
                        </a:rPr>
                        <a:t>of</a:t>
                      </a:r>
                      <a:r>
                        <a:rPr lang="en-IN" sz="2000" spc="10" dirty="0">
                          <a:solidFill>
                            <a:schemeClr val="tx1"/>
                          </a:solidFill>
                        </a:rPr>
                        <a:t> </a:t>
                      </a:r>
                      <a:r>
                        <a:rPr lang="en-IN" sz="2000" spc="110" dirty="0">
                          <a:solidFill>
                            <a:schemeClr val="tx1"/>
                          </a:solidFill>
                        </a:rPr>
                        <a:t>the</a:t>
                      </a:r>
                      <a:r>
                        <a:rPr lang="en-IN" sz="2000" spc="-65" dirty="0">
                          <a:solidFill>
                            <a:schemeClr val="tx1"/>
                          </a:solidFill>
                        </a:rPr>
                        <a:t> </a:t>
                      </a:r>
                      <a:r>
                        <a:rPr lang="en-IN" sz="2000" spc="15" dirty="0">
                          <a:solidFill>
                            <a:schemeClr val="tx1"/>
                          </a:solidFill>
                        </a:rPr>
                        <a:t>fee</a:t>
                      </a:r>
                      <a:r>
                        <a:rPr lang="en-IN" sz="2000" spc="-100" dirty="0">
                          <a:solidFill>
                            <a:schemeClr val="tx1"/>
                          </a:solidFill>
                        </a:rPr>
                        <a:t> </a:t>
                      </a:r>
                      <a:r>
                        <a:rPr lang="en-IN" sz="2000" spc="80" dirty="0">
                          <a:solidFill>
                            <a:schemeClr val="tx1"/>
                          </a:solidFill>
                        </a:rPr>
                        <a:t>or</a:t>
                      </a:r>
                      <a:r>
                        <a:rPr lang="en-IN" sz="2000" spc="-70" dirty="0">
                          <a:solidFill>
                            <a:schemeClr val="tx1"/>
                          </a:solidFill>
                        </a:rPr>
                        <a:t> </a:t>
                      </a:r>
                      <a:r>
                        <a:rPr lang="en-IN" sz="2000" spc="35" dirty="0">
                          <a:solidFill>
                            <a:schemeClr val="tx1"/>
                          </a:solidFill>
                        </a:rPr>
                        <a:t>INR40,000</a:t>
                      </a:r>
                      <a:r>
                        <a:rPr lang="en-IN" sz="2000" spc="-10" dirty="0">
                          <a:solidFill>
                            <a:schemeClr val="tx1"/>
                          </a:solidFill>
                        </a:rPr>
                        <a:t> </a:t>
                      </a:r>
                      <a:r>
                        <a:rPr lang="en-IN" sz="2000" spc="50" dirty="0">
                          <a:solidFill>
                            <a:schemeClr val="tx1"/>
                          </a:solidFill>
                        </a:rPr>
                        <a:t>(whichever</a:t>
                      </a:r>
                      <a:r>
                        <a:rPr lang="en-IN" sz="2000" spc="-70" dirty="0">
                          <a:solidFill>
                            <a:schemeClr val="tx1"/>
                          </a:solidFill>
                        </a:rPr>
                        <a:t> </a:t>
                      </a:r>
                      <a:r>
                        <a:rPr lang="en-IN" sz="2000" spc="15" dirty="0">
                          <a:solidFill>
                            <a:schemeClr val="tx1"/>
                          </a:solidFill>
                        </a:rPr>
                        <a:t>is</a:t>
                      </a:r>
                      <a:r>
                        <a:rPr lang="en-IN" sz="2000" spc="-45" dirty="0">
                          <a:solidFill>
                            <a:schemeClr val="tx1"/>
                          </a:solidFill>
                        </a:rPr>
                        <a:t> </a:t>
                      </a:r>
                      <a:r>
                        <a:rPr lang="en-IN" sz="2000" spc="35" dirty="0">
                          <a:solidFill>
                            <a:schemeClr val="tx1"/>
                          </a:solidFill>
                        </a:rPr>
                        <a:t>less)</a:t>
                      </a:r>
                      <a:endParaRPr lang="en-IN" sz="2000" dirty="0">
                        <a:solidFill>
                          <a:schemeClr val="tx1"/>
                        </a:solidFill>
                        <a:latin typeface="Times New Roman"/>
                        <a:cs typeface="Times New Roman"/>
                      </a:endParaRPr>
                    </a:p>
                  </a:txBody>
                  <a:tcPr marL="0" marR="0" marT="42760" marB="0"/>
                </a:tc>
                <a:extLst>
                  <a:ext uri="{0D108BD9-81ED-4DB2-BD59-A6C34878D82A}">
                    <a16:rowId xmlns:a16="http://schemas.microsoft.com/office/drawing/2014/main" val="1941945798"/>
                  </a:ext>
                </a:extLst>
              </a:tr>
            </a:tbl>
          </a:graphicData>
        </a:graphic>
      </p:graphicFrame>
    </p:spTree>
    <p:extLst>
      <p:ext uri="{BB962C8B-B14F-4D97-AF65-F5344CB8AC3E}">
        <p14:creationId xmlns:p14="http://schemas.microsoft.com/office/powerpoint/2010/main" val="37531995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9ECD5C5-1B3C-46D4-981F-58CE672164C0}"/>
              </a:ext>
            </a:extLst>
          </p:cNvPr>
          <p:cNvSpPr>
            <a:spLocks noGrp="1"/>
          </p:cNvSpPr>
          <p:nvPr>
            <p:ph type="title"/>
          </p:nvPr>
        </p:nvSpPr>
        <p:spPr>
          <a:xfrm>
            <a:off x="833002" y="365125"/>
            <a:ext cx="10520702" cy="1325563"/>
          </a:xfrm>
        </p:spPr>
        <p:txBody>
          <a:bodyPr>
            <a:normAutofit/>
          </a:bodyPr>
          <a:lstStyle/>
          <a:p>
            <a:r>
              <a:rPr lang="en-IN" spc="-5">
                <a:solidFill>
                  <a:srgbClr val="FFFFFF"/>
                </a:solidFill>
                <a:latin typeface="Carlito"/>
                <a:cs typeface="Carlito"/>
              </a:rPr>
              <a:t>BENEFITS </a:t>
            </a:r>
            <a:r>
              <a:rPr lang="en-IN">
                <a:solidFill>
                  <a:srgbClr val="FFFFFF"/>
                </a:solidFill>
                <a:latin typeface="Carlito"/>
                <a:cs typeface="Carlito"/>
              </a:rPr>
              <a:t>OF </a:t>
            </a:r>
            <a:r>
              <a:rPr lang="en-IN" spc="-30">
                <a:solidFill>
                  <a:srgbClr val="FFFFFF"/>
                </a:solidFill>
                <a:latin typeface="Carlito"/>
                <a:cs typeface="Carlito"/>
              </a:rPr>
              <a:t>REGISTRATION </a:t>
            </a:r>
            <a:r>
              <a:rPr lang="en-IN">
                <a:solidFill>
                  <a:srgbClr val="FFFFFF"/>
                </a:solidFill>
                <a:latin typeface="Carlito"/>
                <a:cs typeface="Carlito"/>
              </a:rPr>
              <a:t>AS</a:t>
            </a:r>
            <a:r>
              <a:rPr lang="en-IN" spc="-20">
                <a:solidFill>
                  <a:srgbClr val="FFFFFF"/>
                </a:solidFill>
                <a:latin typeface="Carlito"/>
                <a:cs typeface="Carlito"/>
              </a:rPr>
              <a:t> </a:t>
            </a:r>
            <a:r>
              <a:rPr lang="en-IN" spc="-5">
                <a:solidFill>
                  <a:srgbClr val="FFFFFF"/>
                </a:solidFill>
                <a:latin typeface="Carlito"/>
                <a:cs typeface="Carlito"/>
              </a:rPr>
              <a:t>MSME</a:t>
            </a:r>
            <a:endParaRPr lang="en-IN">
              <a:solidFill>
                <a:srgbClr val="FFFFFF"/>
              </a:solidFill>
            </a:endParaRPr>
          </a:p>
        </p:txBody>
      </p:sp>
      <p:sp>
        <p:nvSpPr>
          <p:cNvPr id="3" name="Content Placeholder 2">
            <a:extLst>
              <a:ext uri="{FF2B5EF4-FFF2-40B4-BE49-F238E27FC236}">
                <a16:creationId xmlns:a16="http://schemas.microsoft.com/office/drawing/2014/main" id="{7A4291A6-56C3-4DB3-9C4C-3B7657F29423}"/>
              </a:ext>
            </a:extLst>
          </p:cNvPr>
          <p:cNvSpPr>
            <a:spLocks noGrp="1"/>
          </p:cNvSpPr>
          <p:nvPr>
            <p:ph idx="1"/>
          </p:nvPr>
        </p:nvSpPr>
        <p:spPr>
          <a:xfrm>
            <a:off x="838201" y="2022601"/>
            <a:ext cx="10515598" cy="4154361"/>
          </a:xfrm>
        </p:spPr>
        <p:txBody>
          <a:bodyPr>
            <a:normAutofit/>
          </a:bodyPr>
          <a:lstStyle/>
          <a:p>
            <a:pPr marL="0" marR="5080" indent="0">
              <a:spcBef>
                <a:spcPts val="105"/>
              </a:spcBef>
              <a:buNone/>
              <a:tabLst>
                <a:tab pos="285115" algn="l"/>
              </a:tabLst>
            </a:pPr>
            <a:r>
              <a:rPr lang="en-IN" sz="2000" b="1" spc="50" dirty="0">
                <a:solidFill>
                  <a:srgbClr val="00B0F0"/>
                </a:solidFill>
                <a:latin typeface="+mj-lt"/>
                <a:cs typeface="Times New Roman"/>
              </a:rPr>
              <a:t>9.  </a:t>
            </a:r>
            <a:r>
              <a:rPr lang="en-IN" sz="2000" b="1" spc="50" dirty="0">
                <a:solidFill>
                  <a:srgbClr val="FFFFFF"/>
                </a:solidFill>
                <a:latin typeface="+mj-lt"/>
                <a:cs typeface="Times New Roman"/>
              </a:rPr>
              <a:t>Energy </a:t>
            </a:r>
            <a:r>
              <a:rPr lang="en-IN" sz="2000" b="1" spc="100" dirty="0">
                <a:solidFill>
                  <a:srgbClr val="FFFFFF"/>
                </a:solidFill>
                <a:latin typeface="+mj-lt"/>
                <a:cs typeface="Times New Roman"/>
              </a:rPr>
              <a:t>Conservation </a:t>
            </a:r>
            <a:r>
              <a:rPr lang="en-IN" sz="2000" b="1" spc="80" dirty="0">
                <a:solidFill>
                  <a:srgbClr val="FFFFFF"/>
                </a:solidFill>
                <a:latin typeface="+mj-lt"/>
                <a:cs typeface="Times New Roman"/>
              </a:rPr>
              <a:t>support: </a:t>
            </a:r>
            <a:r>
              <a:rPr lang="en-IN" sz="2000" spc="90" dirty="0">
                <a:solidFill>
                  <a:srgbClr val="FFFFFF"/>
                </a:solidFill>
                <a:latin typeface="+mj-lt"/>
                <a:cs typeface="Times New Roman"/>
              </a:rPr>
              <a:t>Under </a:t>
            </a:r>
            <a:r>
              <a:rPr lang="en-IN" sz="2000" spc="85" dirty="0">
                <a:solidFill>
                  <a:srgbClr val="FFFFFF"/>
                </a:solidFill>
                <a:latin typeface="+mj-lt"/>
                <a:cs typeface="Times New Roman"/>
              </a:rPr>
              <a:t>this </a:t>
            </a:r>
            <a:r>
              <a:rPr lang="en-IN" sz="2000" spc="75" dirty="0">
                <a:solidFill>
                  <a:srgbClr val="FFFFFF"/>
                </a:solidFill>
                <a:latin typeface="+mj-lt"/>
                <a:cs typeface="Times New Roman"/>
              </a:rPr>
              <a:t>scheme, enterprises  </a:t>
            </a:r>
            <a:r>
              <a:rPr lang="en-IN" sz="2000" spc="50" dirty="0">
                <a:solidFill>
                  <a:srgbClr val="FFFFFF"/>
                </a:solidFill>
                <a:latin typeface="+mj-lt"/>
                <a:cs typeface="Times New Roman"/>
              </a:rPr>
              <a:t>having </a:t>
            </a:r>
            <a:r>
              <a:rPr lang="en-IN" sz="2000" spc="-25" dirty="0">
                <a:solidFill>
                  <a:srgbClr val="FFFFFF"/>
                </a:solidFill>
                <a:latin typeface="+mj-lt"/>
                <a:cs typeface="Times New Roman"/>
              </a:rPr>
              <a:t>MSME </a:t>
            </a:r>
            <a:r>
              <a:rPr lang="en-IN" sz="2000" spc="55" dirty="0">
                <a:solidFill>
                  <a:srgbClr val="FFFFFF"/>
                </a:solidFill>
                <a:latin typeface="+mj-lt"/>
                <a:cs typeface="Times New Roman"/>
              </a:rPr>
              <a:t>Registration </a:t>
            </a:r>
            <a:r>
              <a:rPr lang="en-IN" sz="2000" spc="85" dirty="0">
                <a:solidFill>
                  <a:srgbClr val="FFFFFF"/>
                </a:solidFill>
                <a:latin typeface="+mj-lt"/>
                <a:cs typeface="Times New Roman"/>
              </a:rPr>
              <a:t>can </a:t>
            </a:r>
            <a:r>
              <a:rPr lang="en-IN" sz="2000" spc="5" dirty="0">
                <a:solidFill>
                  <a:srgbClr val="FFFFFF"/>
                </a:solidFill>
                <a:latin typeface="+mj-lt"/>
                <a:cs typeface="Times New Roman"/>
              </a:rPr>
              <a:t>avail </a:t>
            </a:r>
            <a:r>
              <a:rPr lang="en-IN" sz="2000" spc="70" dirty="0">
                <a:solidFill>
                  <a:srgbClr val="FFFFFF"/>
                </a:solidFill>
                <a:latin typeface="+mj-lt"/>
                <a:cs typeface="Times New Roman"/>
              </a:rPr>
              <a:t>a </a:t>
            </a:r>
            <a:r>
              <a:rPr lang="en-IN" sz="2000" spc="60" dirty="0">
                <a:solidFill>
                  <a:srgbClr val="FFFFFF"/>
                </a:solidFill>
                <a:latin typeface="+mj-lt"/>
                <a:cs typeface="Times New Roman"/>
              </a:rPr>
              <a:t>concession </a:t>
            </a:r>
            <a:r>
              <a:rPr lang="en-IN" sz="2000" spc="85" dirty="0">
                <a:solidFill>
                  <a:srgbClr val="FFFFFF"/>
                </a:solidFill>
                <a:latin typeface="+mj-lt"/>
                <a:cs typeface="Times New Roman"/>
              </a:rPr>
              <a:t>in </a:t>
            </a:r>
            <a:r>
              <a:rPr lang="en-IN" sz="2000" spc="50" dirty="0">
                <a:solidFill>
                  <a:srgbClr val="FFFFFF"/>
                </a:solidFill>
                <a:latin typeface="+mj-lt"/>
                <a:cs typeface="Times New Roman"/>
              </a:rPr>
              <a:t>electricity </a:t>
            </a:r>
            <a:r>
              <a:rPr lang="en-IN" sz="2000" spc="30" dirty="0">
                <a:solidFill>
                  <a:srgbClr val="FFFFFF"/>
                </a:solidFill>
                <a:latin typeface="+mj-lt"/>
                <a:cs typeface="Times New Roman"/>
              </a:rPr>
              <a:t>bills </a:t>
            </a:r>
            <a:r>
              <a:rPr lang="en-IN" sz="2000" spc="25" dirty="0">
                <a:solidFill>
                  <a:srgbClr val="FFFFFF"/>
                </a:solidFill>
                <a:latin typeface="+mj-lt"/>
                <a:cs typeface="Times New Roman"/>
              </a:rPr>
              <a:t>by  </a:t>
            </a:r>
            <a:r>
              <a:rPr lang="en-IN" sz="2000" spc="80" dirty="0">
                <a:solidFill>
                  <a:srgbClr val="FFFFFF"/>
                </a:solidFill>
                <a:latin typeface="+mj-lt"/>
                <a:cs typeface="Times New Roman"/>
              </a:rPr>
              <a:t>making</a:t>
            </a:r>
            <a:r>
              <a:rPr lang="en-IN" sz="2000" spc="-55" dirty="0">
                <a:solidFill>
                  <a:srgbClr val="FFFFFF"/>
                </a:solidFill>
                <a:latin typeface="+mj-lt"/>
                <a:cs typeface="Times New Roman"/>
              </a:rPr>
              <a:t> </a:t>
            </a:r>
            <a:r>
              <a:rPr lang="en-IN" sz="2000" spc="114" dirty="0">
                <a:solidFill>
                  <a:srgbClr val="FFFFFF"/>
                </a:solidFill>
                <a:latin typeface="+mj-lt"/>
                <a:cs typeface="Times New Roman"/>
              </a:rPr>
              <a:t>an</a:t>
            </a:r>
            <a:r>
              <a:rPr lang="en-IN" sz="2000" spc="-80" dirty="0">
                <a:solidFill>
                  <a:srgbClr val="FFFFFF"/>
                </a:solidFill>
                <a:latin typeface="+mj-lt"/>
                <a:cs typeface="Times New Roman"/>
              </a:rPr>
              <a:t> </a:t>
            </a:r>
            <a:r>
              <a:rPr lang="en-IN" sz="2000" spc="70" dirty="0">
                <a:solidFill>
                  <a:srgbClr val="FFFFFF"/>
                </a:solidFill>
                <a:latin typeface="+mj-lt"/>
                <a:cs typeface="Times New Roman"/>
              </a:rPr>
              <a:t>application</a:t>
            </a:r>
            <a:r>
              <a:rPr lang="en-IN" sz="2000" spc="-50" dirty="0">
                <a:solidFill>
                  <a:srgbClr val="FFFFFF"/>
                </a:solidFill>
                <a:latin typeface="+mj-lt"/>
                <a:cs typeface="Times New Roman"/>
              </a:rPr>
              <a:t> </a:t>
            </a:r>
            <a:r>
              <a:rPr lang="en-IN" sz="2000" spc="100" dirty="0">
                <a:solidFill>
                  <a:srgbClr val="FFFFFF"/>
                </a:solidFill>
                <a:latin typeface="+mj-lt"/>
                <a:cs typeface="Times New Roman"/>
              </a:rPr>
              <a:t>to</a:t>
            </a:r>
            <a:r>
              <a:rPr lang="en-IN" sz="2000" spc="-50" dirty="0">
                <a:solidFill>
                  <a:srgbClr val="FFFFFF"/>
                </a:solidFill>
                <a:latin typeface="+mj-lt"/>
                <a:cs typeface="Times New Roman"/>
              </a:rPr>
              <a:t> </a:t>
            </a:r>
            <a:r>
              <a:rPr lang="en-IN" sz="2000" spc="40" dirty="0">
                <a:solidFill>
                  <a:srgbClr val="FFFFFF"/>
                </a:solidFill>
                <a:latin typeface="+mj-lt"/>
                <a:cs typeface="Times New Roman"/>
              </a:rPr>
              <a:t>Electricity</a:t>
            </a:r>
            <a:r>
              <a:rPr lang="en-IN" sz="2000" spc="-50" dirty="0">
                <a:solidFill>
                  <a:srgbClr val="FFFFFF"/>
                </a:solidFill>
                <a:latin typeface="+mj-lt"/>
                <a:cs typeface="Times New Roman"/>
              </a:rPr>
              <a:t> </a:t>
            </a:r>
            <a:r>
              <a:rPr lang="en-IN" sz="2000" spc="90" dirty="0">
                <a:solidFill>
                  <a:srgbClr val="FFFFFF"/>
                </a:solidFill>
                <a:latin typeface="+mj-lt"/>
                <a:cs typeface="Times New Roman"/>
              </a:rPr>
              <a:t>board</a:t>
            </a:r>
            <a:r>
              <a:rPr lang="en-IN" sz="2000" spc="-50" dirty="0">
                <a:solidFill>
                  <a:srgbClr val="FFFFFF"/>
                </a:solidFill>
                <a:latin typeface="+mj-lt"/>
                <a:cs typeface="Times New Roman"/>
              </a:rPr>
              <a:t> </a:t>
            </a:r>
            <a:r>
              <a:rPr lang="en-IN" sz="2000" spc="65" dirty="0">
                <a:solidFill>
                  <a:srgbClr val="FFFFFF"/>
                </a:solidFill>
                <a:latin typeface="+mj-lt"/>
                <a:cs typeface="Times New Roman"/>
              </a:rPr>
              <a:t>along</a:t>
            </a:r>
            <a:r>
              <a:rPr lang="en-IN" sz="2000" spc="-55" dirty="0">
                <a:solidFill>
                  <a:srgbClr val="FFFFFF"/>
                </a:solidFill>
                <a:latin typeface="+mj-lt"/>
                <a:cs typeface="Times New Roman"/>
              </a:rPr>
              <a:t> </a:t>
            </a:r>
            <a:r>
              <a:rPr lang="en-IN" sz="2000" spc="80" dirty="0">
                <a:solidFill>
                  <a:srgbClr val="FFFFFF"/>
                </a:solidFill>
                <a:latin typeface="+mj-lt"/>
                <a:cs typeface="Times New Roman"/>
              </a:rPr>
              <a:t>with</a:t>
            </a:r>
            <a:r>
              <a:rPr lang="en-IN" sz="2000" spc="-30" dirty="0">
                <a:solidFill>
                  <a:srgbClr val="FFFFFF"/>
                </a:solidFill>
                <a:latin typeface="+mj-lt"/>
                <a:cs typeface="Times New Roman"/>
              </a:rPr>
              <a:t> </a:t>
            </a:r>
            <a:r>
              <a:rPr lang="en-IN" sz="2000" spc="-25" dirty="0">
                <a:solidFill>
                  <a:srgbClr val="FFFFFF"/>
                </a:solidFill>
                <a:latin typeface="+mj-lt"/>
                <a:cs typeface="Times New Roman"/>
              </a:rPr>
              <a:t>MSME</a:t>
            </a:r>
            <a:r>
              <a:rPr lang="en-IN" sz="2000" dirty="0">
                <a:solidFill>
                  <a:srgbClr val="FFFFFF"/>
                </a:solidFill>
                <a:latin typeface="+mj-lt"/>
                <a:cs typeface="Times New Roman"/>
              </a:rPr>
              <a:t> </a:t>
            </a:r>
            <a:r>
              <a:rPr lang="en-IN" sz="2000" spc="55" dirty="0">
                <a:solidFill>
                  <a:srgbClr val="FFFFFF"/>
                </a:solidFill>
                <a:latin typeface="+mj-lt"/>
                <a:cs typeface="Times New Roman"/>
              </a:rPr>
              <a:t>Registration  </a:t>
            </a:r>
            <a:r>
              <a:rPr lang="en-IN" sz="2000" spc="45" dirty="0">
                <a:solidFill>
                  <a:srgbClr val="FFFFFF"/>
                </a:solidFill>
                <a:latin typeface="+mj-lt"/>
                <a:cs typeface="Times New Roman"/>
              </a:rPr>
              <a:t>Certificate.</a:t>
            </a:r>
            <a:endParaRPr lang="en-IN" sz="2000" dirty="0">
              <a:solidFill>
                <a:srgbClr val="FFFFFF"/>
              </a:solidFill>
              <a:latin typeface="+mj-lt"/>
              <a:cs typeface="Times New Roman"/>
            </a:endParaRPr>
          </a:p>
          <a:p>
            <a:pPr marL="0" marR="260985" indent="0">
              <a:buNone/>
              <a:tabLst>
                <a:tab pos="385445" algn="l"/>
              </a:tabLst>
            </a:pPr>
            <a:endParaRPr lang="en-IN" sz="2000" dirty="0">
              <a:solidFill>
                <a:srgbClr val="FFFFFF"/>
              </a:solidFill>
              <a:latin typeface="+mj-lt"/>
              <a:cs typeface="Times New Roman"/>
            </a:endParaRPr>
          </a:p>
          <a:p>
            <a:pPr marL="0" marR="260985" indent="0">
              <a:buNone/>
              <a:tabLst>
                <a:tab pos="385445" algn="l"/>
              </a:tabLst>
            </a:pPr>
            <a:r>
              <a:rPr lang="en-IN" sz="2000" dirty="0">
                <a:solidFill>
                  <a:srgbClr val="00B0F0"/>
                </a:solidFill>
                <a:latin typeface="+mj-lt"/>
                <a:cs typeface="Times New Roman"/>
              </a:rPr>
              <a:t>10. </a:t>
            </a:r>
            <a:r>
              <a:rPr lang="en-IN" sz="2000" b="1" spc="70" dirty="0">
                <a:solidFill>
                  <a:srgbClr val="FFFFFF"/>
                </a:solidFill>
                <a:latin typeface="+mj-lt"/>
                <a:cs typeface="Times New Roman"/>
              </a:rPr>
              <a:t>Priority </a:t>
            </a:r>
            <a:r>
              <a:rPr lang="en-IN" sz="2000" b="1" spc="75" dirty="0">
                <a:solidFill>
                  <a:srgbClr val="FFFFFF"/>
                </a:solidFill>
                <a:latin typeface="+mj-lt"/>
                <a:cs typeface="Times New Roman"/>
              </a:rPr>
              <a:t>Sector </a:t>
            </a:r>
            <a:r>
              <a:rPr lang="en-IN" sz="2000" b="1" spc="95" dirty="0">
                <a:solidFill>
                  <a:srgbClr val="FFFFFF"/>
                </a:solidFill>
                <a:latin typeface="+mj-lt"/>
                <a:cs typeface="Times New Roman"/>
              </a:rPr>
              <a:t>Lending </a:t>
            </a:r>
            <a:r>
              <a:rPr lang="en-IN" sz="2000" b="1" spc="-15" dirty="0">
                <a:solidFill>
                  <a:srgbClr val="FFFFFF"/>
                </a:solidFill>
                <a:latin typeface="+mj-lt"/>
                <a:cs typeface="Times New Roman"/>
              </a:rPr>
              <a:t>(PSL): </a:t>
            </a:r>
            <a:r>
              <a:rPr lang="en-IN" sz="2000" spc="25" dirty="0">
                <a:solidFill>
                  <a:srgbClr val="FFFFFF"/>
                </a:solidFill>
                <a:latin typeface="+mj-lt"/>
                <a:cs typeface="Times New Roman"/>
              </a:rPr>
              <a:t>Banks, by </a:t>
            </a:r>
            <a:r>
              <a:rPr lang="en-IN" sz="2000" spc="70" dirty="0">
                <a:solidFill>
                  <a:srgbClr val="FFFFFF"/>
                </a:solidFill>
                <a:latin typeface="+mj-lt"/>
                <a:cs typeface="Times New Roman"/>
              </a:rPr>
              <a:t>virtue </a:t>
            </a:r>
            <a:r>
              <a:rPr lang="en-IN" sz="2000" spc="15" dirty="0">
                <a:solidFill>
                  <a:srgbClr val="FFFFFF"/>
                </a:solidFill>
                <a:latin typeface="+mj-lt"/>
                <a:cs typeface="Times New Roman"/>
              </a:rPr>
              <a:t>of </a:t>
            </a:r>
            <a:r>
              <a:rPr lang="en-IN" sz="2000" spc="125" dirty="0">
                <a:solidFill>
                  <a:srgbClr val="FFFFFF"/>
                </a:solidFill>
                <a:latin typeface="+mj-lt"/>
                <a:cs typeface="Times New Roman"/>
              </a:rPr>
              <a:t>the </a:t>
            </a:r>
            <a:r>
              <a:rPr lang="en-IN" sz="2000" spc="70" dirty="0">
                <a:solidFill>
                  <a:srgbClr val="FFFFFF"/>
                </a:solidFill>
                <a:latin typeface="+mj-lt"/>
                <a:cs typeface="Times New Roman"/>
              </a:rPr>
              <a:t>directions  </a:t>
            </a:r>
            <a:r>
              <a:rPr lang="en-IN" sz="2000" spc="65" dirty="0">
                <a:solidFill>
                  <a:srgbClr val="FFFFFF"/>
                </a:solidFill>
                <a:latin typeface="+mj-lt"/>
                <a:cs typeface="Times New Roman"/>
              </a:rPr>
              <a:t>issued</a:t>
            </a:r>
            <a:r>
              <a:rPr lang="en-IN" sz="2000" spc="-5" dirty="0">
                <a:solidFill>
                  <a:srgbClr val="FFFFFF"/>
                </a:solidFill>
                <a:latin typeface="+mj-lt"/>
                <a:cs typeface="Times New Roman"/>
              </a:rPr>
              <a:t> </a:t>
            </a:r>
            <a:r>
              <a:rPr lang="en-IN" sz="2000" spc="25" dirty="0">
                <a:solidFill>
                  <a:srgbClr val="FFFFFF"/>
                </a:solidFill>
                <a:latin typeface="+mj-lt"/>
                <a:cs typeface="Times New Roman"/>
              </a:rPr>
              <a:t>by</a:t>
            </a:r>
            <a:r>
              <a:rPr lang="en-IN" sz="2000" spc="-75" dirty="0">
                <a:solidFill>
                  <a:srgbClr val="FFFFFF"/>
                </a:solidFill>
                <a:latin typeface="+mj-lt"/>
                <a:cs typeface="Times New Roman"/>
              </a:rPr>
              <a:t> </a:t>
            </a:r>
            <a:r>
              <a:rPr lang="en-IN" sz="2000" spc="125" dirty="0">
                <a:solidFill>
                  <a:srgbClr val="FFFFFF"/>
                </a:solidFill>
                <a:latin typeface="+mj-lt"/>
                <a:cs typeface="Times New Roman"/>
              </a:rPr>
              <a:t>the</a:t>
            </a:r>
            <a:r>
              <a:rPr lang="en-IN" sz="2000" spc="-55" dirty="0">
                <a:solidFill>
                  <a:srgbClr val="FFFFFF"/>
                </a:solidFill>
                <a:latin typeface="+mj-lt"/>
                <a:cs typeface="Times New Roman"/>
              </a:rPr>
              <a:t> </a:t>
            </a:r>
            <a:r>
              <a:rPr lang="en-IN" sz="2000" spc="25" dirty="0">
                <a:solidFill>
                  <a:srgbClr val="FFFFFF"/>
                </a:solidFill>
                <a:latin typeface="+mj-lt"/>
                <a:cs typeface="Times New Roman"/>
              </a:rPr>
              <a:t>Reserve</a:t>
            </a:r>
            <a:r>
              <a:rPr lang="en-IN" sz="2000" spc="-55" dirty="0">
                <a:solidFill>
                  <a:srgbClr val="FFFFFF"/>
                </a:solidFill>
                <a:latin typeface="+mj-lt"/>
                <a:cs typeface="Times New Roman"/>
              </a:rPr>
              <a:t> </a:t>
            </a:r>
            <a:r>
              <a:rPr lang="en-IN" sz="2000" spc="40" dirty="0">
                <a:solidFill>
                  <a:srgbClr val="FFFFFF"/>
                </a:solidFill>
                <a:latin typeface="+mj-lt"/>
                <a:cs typeface="Times New Roman"/>
              </a:rPr>
              <a:t>Bank</a:t>
            </a:r>
            <a:r>
              <a:rPr lang="en-IN" sz="2000" spc="-75" dirty="0">
                <a:solidFill>
                  <a:srgbClr val="FFFFFF"/>
                </a:solidFill>
                <a:latin typeface="+mj-lt"/>
                <a:cs typeface="Times New Roman"/>
              </a:rPr>
              <a:t> </a:t>
            </a:r>
            <a:r>
              <a:rPr lang="en-IN" sz="2000" spc="15" dirty="0">
                <a:solidFill>
                  <a:srgbClr val="FFFFFF"/>
                </a:solidFill>
                <a:latin typeface="+mj-lt"/>
                <a:cs typeface="Times New Roman"/>
              </a:rPr>
              <a:t>of</a:t>
            </a:r>
            <a:r>
              <a:rPr lang="en-IN" sz="2000" spc="40" dirty="0">
                <a:solidFill>
                  <a:srgbClr val="FFFFFF"/>
                </a:solidFill>
                <a:latin typeface="+mj-lt"/>
                <a:cs typeface="Times New Roman"/>
              </a:rPr>
              <a:t> </a:t>
            </a:r>
            <a:r>
              <a:rPr lang="en-IN" sz="2000" spc="65" dirty="0">
                <a:solidFill>
                  <a:srgbClr val="FFFFFF"/>
                </a:solidFill>
                <a:latin typeface="+mj-lt"/>
                <a:cs typeface="Times New Roman"/>
              </a:rPr>
              <a:t>India,</a:t>
            </a:r>
            <a:r>
              <a:rPr lang="en-IN" sz="2000" spc="-5" dirty="0">
                <a:solidFill>
                  <a:srgbClr val="FFFFFF"/>
                </a:solidFill>
                <a:latin typeface="+mj-lt"/>
                <a:cs typeface="Times New Roman"/>
              </a:rPr>
              <a:t> </a:t>
            </a:r>
            <a:r>
              <a:rPr lang="en-IN" sz="2000" spc="40" dirty="0">
                <a:solidFill>
                  <a:srgbClr val="FFFFFF"/>
                </a:solidFill>
                <a:latin typeface="+mj-lt"/>
                <a:cs typeface="Times New Roman"/>
              </a:rPr>
              <a:t>have</a:t>
            </a:r>
            <a:r>
              <a:rPr lang="en-IN" sz="2000" spc="-105" dirty="0">
                <a:solidFill>
                  <a:srgbClr val="FFFFFF"/>
                </a:solidFill>
                <a:latin typeface="+mj-lt"/>
                <a:cs typeface="Times New Roman"/>
              </a:rPr>
              <a:t> </a:t>
            </a:r>
            <a:r>
              <a:rPr lang="en-IN" sz="2000" spc="75" dirty="0">
                <a:solidFill>
                  <a:srgbClr val="FFFFFF"/>
                </a:solidFill>
                <a:latin typeface="+mj-lt"/>
                <a:cs typeface="Times New Roman"/>
              </a:rPr>
              <a:t>certain</a:t>
            </a:r>
            <a:r>
              <a:rPr lang="en-IN" sz="2000" spc="-85" dirty="0">
                <a:solidFill>
                  <a:srgbClr val="FFFFFF"/>
                </a:solidFill>
                <a:latin typeface="+mj-lt"/>
                <a:cs typeface="Times New Roman"/>
              </a:rPr>
              <a:t> </a:t>
            </a:r>
            <a:r>
              <a:rPr lang="en-IN" sz="2000" spc="85" dirty="0">
                <a:solidFill>
                  <a:srgbClr val="FFFFFF"/>
                </a:solidFill>
                <a:latin typeface="+mj-lt"/>
                <a:cs typeface="Times New Roman"/>
              </a:rPr>
              <a:t>earmarked</a:t>
            </a:r>
            <a:r>
              <a:rPr lang="en-IN" sz="2000" spc="-15" dirty="0">
                <a:solidFill>
                  <a:srgbClr val="FFFFFF"/>
                </a:solidFill>
                <a:latin typeface="+mj-lt"/>
                <a:cs typeface="Times New Roman"/>
              </a:rPr>
              <a:t> </a:t>
            </a:r>
            <a:r>
              <a:rPr lang="en-IN" sz="2000" spc="80" dirty="0">
                <a:solidFill>
                  <a:srgbClr val="FFFFFF"/>
                </a:solidFill>
                <a:latin typeface="+mj-lt"/>
                <a:cs typeface="Times New Roman"/>
              </a:rPr>
              <a:t>funds</a:t>
            </a:r>
            <a:r>
              <a:rPr lang="en-IN" sz="2000" spc="-65" dirty="0">
                <a:solidFill>
                  <a:srgbClr val="FFFFFF"/>
                </a:solidFill>
                <a:latin typeface="+mj-lt"/>
                <a:cs typeface="Times New Roman"/>
              </a:rPr>
              <a:t> </a:t>
            </a:r>
            <a:r>
              <a:rPr lang="en-IN" sz="2000" spc="130" dirty="0">
                <a:solidFill>
                  <a:srgbClr val="FFFFFF"/>
                </a:solidFill>
                <a:latin typeface="+mj-lt"/>
                <a:cs typeface="Times New Roman"/>
              </a:rPr>
              <a:t>that  </a:t>
            </a:r>
            <a:r>
              <a:rPr lang="en-IN" sz="2000" spc="40" dirty="0">
                <a:solidFill>
                  <a:srgbClr val="FFFFFF"/>
                </a:solidFill>
                <a:latin typeface="+mj-lt"/>
                <a:cs typeface="Times New Roman"/>
              </a:rPr>
              <a:t>have </a:t>
            </a:r>
            <a:r>
              <a:rPr lang="en-IN" sz="2000" spc="100" dirty="0">
                <a:solidFill>
                  <a:srgbClr val="FFFFFF"/>
                </a:solidFill>
                <a:latin typeface="+mj-lt"/>
                <a:cs typeface="Times New Roman"/>
              </a:rPr>
              <a:t>to </a:t>
            </a:r>
            <a:r>
              <a:rPr lang="en-IN" sz="2000" spc="75" dirty="0">
                <a:solidFill>
                  <a:srgbClr val="FFFFFF"/>
                </a:solidFill>
                <a:latin typeface="+mj-lt"/>
                <a:cs typeface="Times New Roman"/>
              </a:rPr>
              <a:t>mandatorily </a:t>
            </a:r>
            <a:r>
              <a:rPr lang="en-IN" sz="2000" spc="90" dirty="0">
                <a:solidFill>
                  <a:srgbClr val="FFFFFF"/>
                </a:solidFill>
                <a:latin typeface="+mj-lt"/>
                <a:cs typeface="Times New Roman"/>
              </a:rPr>
              <a:t>be </a:t>
            </a:r>
            <a:r>
              <a:rPr lang="en-IN" sz="2000" spc="25" dirty="0">
                <a:solidFill>
                  <a:srgbClr val="FFFFFF"/>
                </a:solidFill>
                <a:latin typeface="+mj-lt"/>
                <a:cs typeface="Times New Roman"/>
              </a:rPr>
              <a:t>given </a:t>
            </a:r>
            <a:r>
              <a:rPr lang="en-IN" sz="2000" spc="100" dirty="0">
                <a:solidFill>
                  <a:srgbClr val="FFFFFF"/>
                </a:solidFill>
                <a:latin typeface="+mj-lt"/>
                <a:cs typeface="Times New Roman"/>
              </a:rPr>
              <a:t>to </a:t>
            </a:r>
            <a:r>
              <a:rPr lang="en-IN" sz="2000" spc="-15" dirty="0">
                <a:solidFill>
                  <a:srgbClr val="FFFFFF"/>
                </a:solidFill>
                <a:latin typeface="+mj-lt"/>
                <a:cs typeface="Times New Roman"/>
              </a:rPr>
              <a:t>MSMEs </a:t>
            </a:r>
            <a:r>
              <a:rPr lang="en-IN" sz="2000" spc="95" dirty="0">
                <a:solidFill>
                  <a:srgbClr val="FFFFFF"/>
                </a:solidFill>
                <a:latin typeface="+mj-lt"/>
                <a:cs typeface="Times New Roman"/>
              </a:rPr>
              <a:t>(at </a:t>
            </a:r>
            <a:r>
              <a:rPr lang="en-IN" sz="2000" spc="90" dirty="0">
                <a:solidFill>
                  <a:srgbClr val="FFFFFF"/>
                </a:solidFill>
                <a:latin typeface="+mj-lt"/>
                <a:cs typeface="Times New Roman"/>
              </a:rPr>
              <a:t>present </a:t>
            </a:r>
            <a:r>
              <a:rPr lang="en-IN" sz="2000" spc="-25" dirty="0">
                <a:solidFill>
                  <a:srgbClr val="FFFFFF"/>
                </a:solidFill>
                <a:latin typeface="+mj-lt"/>
                <a:cs typeface="Times New Roman"/>
              </a:rPr>
              <a:t>7.5 </a:t>
            </a:r>
            <a:r>
              <a:rPr lang="en-IN" sz="2000" spc="95" dirty="0">
                <a:solidFill>
                  <a:srgbClr val="FFFFFF"/>
                </a:solidFill>
                <a:latin typeface="+mj-lt"/>
                <a:cs typeface="Times New Roman"/>
              </a:rPr>
              <a:t>per </a:t>
            </a:r>
            <a:r>
              <a:rPr lang="en-IN" sz="2000" spc="90" dirty="0">
                <a:solidFill>
                  <a:srgbClr val="FFFFFF"/>
                </a:solidFill>
                <a:latin typeface="+mj-lt"/>
                <a:cs typeface="Times New Roman"/>
              </a:rPr>
              <a:t>cent </a:t>
            </a:r>
            <a:r>
              <a:rPr lang="en-IN" sz="2000" spc="15" dirty="0">
                <a:solidFill>
                  <a:srgbClr val="FFFFFF"/>
                </a:solidFill>
                <a:latin typeface="+mj-lt"/>
                <a:cs typeface="Times New Roman"/>
              </a:rPr>
              <a:t>of  </a:t>
            </a:r>
            <a:r>
              <a:rPr lang="en-IN" sz="2000" spc="55" dirty="0">
                <a:solidFill>
                  <a:srgbClr val="FFFFFF"/>
                </a:solidFill>
                <a:latin typeface="+mj-lt"/>
                <a:cs typeface="Times New Roman"/>
              </a:rPr>
              <a:t>Adjusted</a:t>
            </a:r>
            <a:r>
              <a:rPr lang="en-IN" sz="2000" spc="-5" dirty="0">
                <a:solidFill>
                  <a:srgbClr val="FFFFFF"/>
                </a:solidFill>
                <a:latin typeface="+mj-lt"/>
                <a:cs typeface="Times New Roman"/>
              </a:rPr>
              <a:t> </a:t>
            </a:r>
            <a:r>
              <a:rPr lang="en-IN" sz="2000" spc="80" dirty="0">
                <a:solidFill>
                  <a:srgbClr val="FFFFFF"/>
                </a:solidFill>
                <a:latin typeface="+mj-lt"/>
                <a:cs typeface="Times New Roman"/>
              </a:rPr>
              <a:t>Net</a:t>
            </a:r>
            <a:r>
              <a:rPr lang="en-IN" sz="2000" spc="-55" dirty="0">
                <a:solidFill>
                  <a:srgbClr val="FFFFFF"/>
                </a:solidFill>
                <a:latin typeface="+mj-lt"/>
                <a:cs typeface="Times New Roman"/>
              </a:rPr>
              <a:t> </a:t>
            </a:r>
            <a:r>
              <a:rPr lang="en-IN" sz="2000" spc="40" dirty="0">
                <a:solidFill>
                  <a:srgbClr val="FFFFFF"/>
                </a:solidFill>
                <a:latin typeface="+mj-lt"/>
                <a:cs typeface="Times New Roman"/>
              </a:rPr>
              <a:t>Bank</a:t>
            </a:r>
            <a:r>
              <a:rPr lang="en-IN" sz="2000" spc="-30" dirty="0">
                <a:solidFill>
                  <a:srgbClr val="FFFFFF"/>
                </a:solidFill>
                <a:latin typeface="+mj-lt"/>
                <a:cs typeface="Times New Roman"/>
              </a:rPr>
              <a:t> </a:t>
            </a:r>
            <a:r>
              <a:rPr lang="en-IN" sz="2000" spc="65" dirty="0">
                <a:solidFill>
                  <a:srgbClr val="FFFFFF"/>
                </a:solidFill>
                <a:latin typeface="+mj-lt"/>
                <a:cs typeface="Times New Roman"/>
              </a:rPr>
              <a:t>Credit</a:t>
            </a:r>
            <a:r>
              <a:rPr lang="en-IN" sz="2000" spc="-55" dirty="0">
                <a:solidFill>
                  <a:srgbClr val="FFFFFF"/>
                </a:solidFill>
                <a:latin typeface="+mj-lt"/>
                <a:cs typeface="Times New Roman"/>
              </a:rPr>
              <a:t> </a:t>
            </a:r>
            <a:r>
              <a:rPr lang="en-IN" sz="2000" spc="-15" dirty="0">
                <a:solidFill>
                  <a:srgbClr val="FFFFFF"/>
                </a:solidFill>
                <a:latin typeface="+mj-lt"/>
                <a:cs typeface="Times New Roman"/>
              </a:rPr>
              <a:t>(ANBC)</a:t>
            </a:r>
            <a:r>
              <a:rPr lang="en-IN" sz="2000" spc="-55" dirty="0">
                <a:solidFill>
                  <a:srgbClr val="FFFFFF"/>
                </a:solidFill>
                <a:latin typeface="+mj-lt"/>
                <a:cs typeface="Times New Roman"/>
              </a:rPr>
              <a:t> </a:t>
            </a:r>
            <a:r>
              <a:rPr lang="en-IN" sz="2000" spc="90" dirty="0">
                <a:solidFill>
                  <a:srgbClr val="FFFFFF"/>
                </a:solidFill>
                <a:latin typeface="+mj-lt"/>
                <a:cs typeface="Times New Roman"/>
              </a:rPr>
              <a:t>or</a:t>
            </a:r>
            <a:r>
              <a:rPr lang="en-IN" sz="2000" spc="-75" dirty="0">
                <a:solidFill>
                  <a:srgbClr val="FFFFFF"/>
                </a:solidFill>
                <a:latin typeface="+mj-lt"/>
                <a:cs typeface="Times New Roman"/>
              </a:rPr>
              <a:t> </a:t>
            </a:r>
            <a:r>
              <a:rPr lang="en-IN" sz="2000" spc="65" dirty="0">
                <a:solidFill>
                  <a:srgbClr val="FFFFFF"/>
                </a:solidFill>
                <a:latin typeface="+mj-lt"/>
                <a:cs typeface="Times New Roman"/>
              </a:rPr>
              <a:t>Credit</a:t>
            </a:r>
            <a:r>
              <a:rPr lang="en-IN" sz="2000" spc="-55" dirty="0">
                <a:solidFill>
                  <a:srgbClr val="FFFFFF"/>
                </a:solidFill>
                <a:latin typeface="+mj-lt"/>
                <a:cs typeface="Times New Roman"/>
              </a:rPr>
              <a:t> </a:t>
            </a:r>
            <a:r>
              <a:rPr lang="en-IN" sz="2000" spc="55" dirty="0">
                <a:solidFill>
                  <a:srgbClr val="FFFFFF"/>
                </a:solidFill>
                <a:latin typeface="+mj-lt"/>
                <a:cs typeface="Times New Roman"/>
              </a:rPr>
              <a:t>Equivalent</a:t>
            </a:r>
            <a:r>
              <a:rPr lang="en-IN" sz="2000" spc="-85" dirty="0">
                <a:solidFill>
                  <a:srgbClr val="FFFFFF"/>
                </a:solidFill>
                <a:latin typeface="+mj-lt"/>
                <a:cs typeface="Times New Roman"/>
              </a:rPr>
              <a:t> </a:t>
            </a:r>
            <a:r>
              <a:rPr lang="en-IN" sz="2000" spc="100" dirty="0">
                <a:solidFill>
                  <a:srgbClr val="FFFFFF"/>
                </a:solidFill>
                <a:latin typeface="+mj-lt"/>
                <a:cs typeface="Times New Roman"/>
              </a:rPr>
              <a:t>Amount</a:t>
            </a:r>
            <a:r>
              <a:rPr lang="en-IN" sz="2000" spc="-105" dirty="0">
                <a:solidFill>
                  <a:srgbClr val="FFFFFF"/>
                </a:solidFill>
                <a:latin typeface="+mj-lt"/>
                <a:cs typeface="Times New Roman"/>
              </a:rPr>
              <a:t> </a:t>
            </a:r>
            <a:r>
              <a:rPr lang="en-IN" sz="2000" spc="15" dirty="0">
                <a:solidFill>
                  <a:srgbClr val="FFFFFF"/>
                </a:solidFill>
                <a:latin typeface="+mj-lt"/>
                <a:cs typeface="Times New Roman"/>
              </a:rPr>
              <a:t>of</a:t>
            </a:r>
            <a:r>
              <a:rPr lang="en-IN" sz="2000" spc="40" dirty="0">
                <a:solidFill>
                  <a:srgbClr val="FFFFFF"/>
                </a:solidFill>
                <a:latin typeface="+mj-lt"/>
                <a:cs typeface="Times New Roman"/>
              </a:rPr>
              <a:t> </a:t>
            </a:r>
            <a:r>
              <a:rPr lang="en-IN" sz="2000" spc="25" dirty="0">
                <a:solidFill>
                  <a:srgbClr val="FFFFFF"/>
                </a:solidFill>
                <a:latin typeface="+mj-lt"/>
                <a:cs typeface="Times New Roman"/>
              </a:rPr>
              <a:t>Off-  </a:t>
            </a:r>
            <a:r>
              <a:rPr lang="en-IN" sz="2000" spc="30" dirty="0">
                <a:solidFill>
                  <a:srgbClr val="FFFFFF"/>
                </a:solidFill>
                <a:latin typeface="+mj-lt"/>
                <a:cs typeface="Times New Roman"/>
              </a:rPr>
              <a:t>Balance </a:t>
            </a:r>
            <a:r>
              <a:rPr lang="en-IN" sz="2000" spc="65" dirty="0">
                <a:solidFill>
                  <a:srgbClr val="FFFFFF"/>
                </a:solidFill>
                <a:latin typeface="+mj-lt"/>
                <a:cs typeface="Times New Roman"/>
              </a:rPr>
              <a:t>Sheet </a:t>
            </a:r>
            <a:r>
              <a:rPr lang="en-IN" sz="2000" spc="45" dirty="0">
                <a:solidFill>
                  <a:srgbClr val="FFFFFF"/>
                </a:solidFill>
                <a:latin typeface="+mj-lt"/>
                <a:cs typeface="Times New Roman"/>
              </a:rPr>
              <a:t>Exposure</a:t>
            </a:r>
            <a:r>
              <a:rPr lang="en-IN" sz="2000" spc="-260" dirty="0">
                <a:solidFill>
                  <a:srgbClr val="FFFFFF"/>
                </a:solidFill>
                <a:latin typeface="+mj-lt"/>
                <a:cs typeface="Times New Roman"/>
              </a:rPr>
              <a:t> </a:t>
            </a:r>
            <a:r>
              <a:rPr lang="en-IN" sz="2000" spc="-10" dirty="0">
                <a:solidFill>
                  <a:srgbClr val="FFFFFF"/>
                </a:solidFill>
                <a:latin typeface="+mj-lt"/>
                <a:cs typeface="Times New Roman"/>
              </a:rPr>
              <a:t>(CEOBSE)).</a:t>
            </a:r>
            <a:endParaRPr lang="en-IN" sz="2000" dirty="0">
              <a:solidFill>
                <a:srgbClr val="FFFFFF"/>
              </a:solidFill>
              <a:latin typeface="+mj-lt"/>
              <a:cs typeface="Times New Roman"/>
            </a:endParaRPr>
          </a:p>
          <a:p>
            <a:pPr marL="12700" marR="182245">
              <a:spcBef>
                <a:spcPts val="480"/>
              </a:spcBef>
            </a:pPr>
            <a:r>
              <a:rPr lang="en-IN" sz="2000" spc="85" dirty="0">
                <a:solidFill>
                  <a:srgbClr val="FFFFFF"/>
                </a:solidFill>
                <a:latin typeface="+mj-lt"/>
                <a:cs typeface="Times New Roman"/>
              </a:rPr>
              <a:t>In </a:t>
            </a:r>
            <a:r>
              <a:rPr lang="en-IN" sz="2000" spc="90" dirty="0">
                <a:solidFill>
                  <a:srgbClr val="FFFFFF"/>
                </a:solidFill>
                <a:latin typeface="+mj-lt"/>
                <a:cs typeface="Times New Roman"/>
              </a:rPr>
              <a:t>addition </a:t>
            </a:r>
            <a:r>
              <a:rPr lang="en-IN" sz="2000" spc="100" dirty="0">
                <a:solidFill>
                  <a:srgbClr val="FFFFFF"/>
                </a:solidFill>
                <a:latin typeface="+mj-lt"/>
                <a:cs typeface="Times New Roman"/>
              </a:rPr>
              <a:t>to </a:t>
            </a:r>
            <a:r>
              <a:rPr lang="en-IN" sz="2000" spc="65" dirty="0">
                <a:solidFill>
                  <a:srgbClr val="FFFFFF"/>
                </a:solidFill>
                <a:latin typeface="+mj-lt"/>
                <a:cs typeface="Times New Roman"/>
              </a:rPr>
              <a:t>this, </a:t>
            </a:r>
            <a:r>
              <a:rPr lang="en-IN" sz="2000" spc="100" dirty="0">
                <a:solidFill>
                  <a:srgbClr val="FFFFFF"/>
                </a:solidFill>
                <a:latin typeface="+mj-lt"/>
                <a:cs typeface="Times New Roman"/>
              </a:rPr>
              <a:t>to </a:t>
            </a:r>
            <a:r>
              <a:rPr lang="en-IN" sz="2000" spc="85" dirty="0">
                <a:solidFill>
                  <a:srgbClr val="FFFFFF"/>
                </a:solidFill>
                <a:latin typeface="+mj-lt"/>
                <a:cs typeface="Times New Roman"/>
              </a:rPr>
              <a:t>ensure </a:t>
            </a:r>
            <a:r>
              <a:rPr lang="en-IN" sz="2000" spc="130" dirty="0">
                <a:solidFill>
                  <a:srgbClr val="FFFFFF"/>
                </a:solidFill>
                <a:latin typeface="+mj-lt"/>
                <a:cs typeface="Times New Roman"/>
              </a:rPr>
              <a:t>that </a:t>
            </a:r>
            <a:r>
              <a:rPr lang="en-IN" sz="2000" spc="-15" dirty="0">
                <a:solidFill>
                  <a:srgbClr val="FFFFFF"/>
                </a:solidFill>
                <a:latin typeface="+mj-lt"/>
                <a:cs typeface="Times New Roman"/>
              </a:rPr>
              <a:t>MSMEs </a:t>
            </a:r>
            <a:r>
              <a:rPr lang="en-IN" sz="2000" spc="105" dirty="0">
                <a:solidFill>
                  <a:srgbClr val="FFFFFF"/>
                </a:solidFill>
                <a:latin typeface="+mj-lt"/>
                <a:cs typeface="Times New Roman"/>
              </a:rPr>
              <a:t>do </a:t>
            </a:r>
            <a:r>
              <a:rPr lang="en-IN" sz="2000" spc="130" dirty="0">
                <a:solidFill>
                  <a:srgbClr val="FFFFFF"/>
                </a:solidFill>
                <a:latin typeface="+mj-lt"/>
                <a:cs typeface="Times New Roman"/>
              </a:rPr>
              <a:t>not </a:t>
            </a:r>
            <a:r>
              <a:rPr lang="en-IN" sz="2000" spc="90" dirty="0">
                <a:solidFill>
                  <a:srgbClr val="FFFFFF"/>
                </a:solidFill>
                <a:latin typeface="+mj-lt"/>
                <a:cs typeface="Times New Roman"/>
              </a:rPr>
              <a:t>remain </a:t>
            </a:r>
            <a:r>
              <a:rPr lang="en-IN" sz="2000" spc="55" dirty="0">
                <a:solidFill>
                  <a:srgbClr val="FFFFFF"/>
                </a:solidFill>
                <a:latin typeface="+mj-lt"/>
                <a:cs typeface="Times New Roman"/>
              </a:rPr>
              <a:t>small </a:t>
            </a:r>
            <a:r>
              <a:rPr lang="en-IN" sz="2000" spc="120" dirty="0">
                <a:solidFill>
                  <a:srgbClr val="FFFFFF"/>
                </a:solidFill>
                <a:latin typeface="+mj-lt"/>
                <a:cs typeface="Times New Roman"/>
              </a:rPr>
              <a:t>and  </a:t>
            </a:r>
            <a:r>
              <a:rPr lang="en-IN" sz="2000" spc="114" dirty="0">
                <a:solidFill>
                  <a:srgbClr val="FFFFFF"/>
                </a:solidFill>
                <a:latin typeface="+mj-lt"/>
                <a:cs typeface="Times New Roman"/>
              </a:rPr>
              <a:t>medium </a:t>
            </a:r>
            <a:r>
              <a:rPr lang="en-IN" sz="2000" spc="95" dirty="0">
                <a:solidFill>
                  <a:srgbClr val="FFFFFF"/>
                </a:solidFill>
                <a:latin typeface="+mj-lt"/>
                <a:cs typeface="Times New Roman"/>
              </a:rPr>
              <a:t>units </a:t>
            </a:r>
            <a:r>
              <a:rPr lang="en-IN" sz="2000" spc="50" dirty="0">
                <a:solidFill>
                  <a:srgbClr val="FFFFFF"/>
                </a:solidFill>
                <a:latin typeface="+mj-lt"/>
                <a:cs typeface="Times New Roman"/>
              </a:rPr>
              <a:t>merely </a:t>
            </a:r>
            <a:r>
              <a:rPr lang="en-IN" sz="2000" spc="100" dirty="0">
                <a:solidFill>
                  <a:srgbClr val="FFFFFF"/>
                </a:solidFill>
                <a:latin typeface="+mj-lt"/>
                <a:cs typeface="Times New Roman"/>
              </a:rPr>
              <a:t>to </a:t>
            </a:r>
            <a:r>
              <a:rPr lang="en-IN" sz="2000" spc="90" dirty="0">
                <a:solidFill>
                  <a:srgbClr val="FFFFFF"/>
                </a:solidFill>
                <a:latin typeface="+mj-lt"/>
                <a:cs typeface="Times New Roman"/>
              </a:rPr>
              <a:t>remain </a:t>
            </a:r>
            <a:r>
              <a:rPr lang="en-IN" sz="2000" spc="35" dirty="0">
                <a:solidFill>
                  <a:srgbClr val="FFFFFF"/>
                </a:solidFill>
                <a:latin typeface="+mj-lt"/>
                <a:cs typeface="Times New Roman"/>
              </a:rPr>
              <a:t>eligible for </a:t>
            </a:r>
            <a:r>
              <a:rPr lang="en-IN" sz="2000" spc="60" dirty="0">
                <a:solidFill>
                  <a:srgbClr val="FFFFFF"/>
                </a:solidFill>
                <a:latin typeface="+mj-lt"/>
                <a:cs typeface="Times New Roman"/>
              </a:rPr>
              <a:t>priority </a:t>
            </a:r>
            <a:r>
              <a:rPr lang="en-IN" sz="2000" spc="70" dirty="0">
                <a:solidFill>
                  <a:srgbClr val="FFFFFF"/>
                </a:solidFill>
                <a:latin typeface="+mj-lt"/>
                <a:cs typeface="Times New Roman"/>
              </a:rPr>
              <a:t>sector </a:t>
            </a:r>
            <a:r>
              <a:rPr lang="en-IN" sz="2000" spc="75" dirty="0">
                <a:solidFill>
                  <a:srgbClr val="FFFFFF"/>
                </a:solidFill>
                <a:latin typeface="+mj-lt"/>
                <a:cs typeface="Times New Roman"/>
              </a:rPr>
              <a:t>status, </a:t>
            </a:r>
            <a:r>
              <a:rPr lang="en-IN" sz="2000" spc="125" dirty="0">
                <a:solidFill>
                  <a:srgbClr val="FFFFFF"/>
                </a:solidFill>
                <a:latin typeface="+mj-lt"/>
                <a:cs typeface="Times New Roman"/>
              </a:rPr>
              <a:t>the  </a:t>
            </a:r>
            <a:r>
              <a:rPr lang="en-IN" sz="2000" spc="-25" dirty="0">
                <a:solidFill>
                  <a:srgbClr val="FFFFFF"/>
                </a:solidFill>
                <a:latin typeface="+mj-lt"/>
                <a:cs typeface="Times New Roman"/>
              </a:rPr>
              <a:t>MSME</a:t>
            </a:r>
            <a:r>
              <a:rPr lang="en-IN" sz="2000" spc="-30" dirty="0">
                <a:solidFill>
                  <a:srgbClr val="FFFFFF"/>
                </a:solidFill>
                <a:latin typeface="+mj-lt"/>
                <a:cs typeface="Times New Roman"/>
              </a:rPr>
              <a:t> </a:t>
            </a:r>
            <a:r>
              <a:rPr lang="en-IN" sz="2000" spc="95" dirty="0">
                <a:solidFill>
                  <a:srgbClr val="FFFFFF"/>
                </a:solidFill>
                <a:latin typeface="+mj-lt"/>
                <a:cs typeface="Times New Roman"/>
              </a:rPr>
              <a:t>units</a:t>
            </a:r>
            <a:r>
              <a:rPr lang="en-IN" sz="2000" spc="-75" dirty="0">
                <a:solidFill>
                  <a:srgbClr val="FFFFFF"/>
                </a:solidFill>
                <a:latin typeface="+mj-lt"/>
                <a:cs typeface="Times New Roman"/>
              </a:rPr>
              <a:t> </a:t>
            </a:r>
            <a:r>
              <a:rPr lang="en-IN" sz="2000" spc="50" dirty="0">
                <a:solidFill>
                  <a:srgbClr val="FFFFFF"/>
                </a:solidFill>
                <a:latin typeface="+mj-lt"/>
                <a:cs typeface="Times New Roman"/>
              </a:rPr>
              <a:t>shall</a:t>
            </a:r>
            <a:r>
              <a:rPr lang="en-IN" sz="2000" spc="-50" dirty="0">
                <a:solidFill>
                  <a:srgbClr val="FFFFFF"/>
                </a:solidFill>
                <a:latin typeface="+mj-lt"/>
                <a:cs typeface="Times New Roman"/>
              </a:rPr>
              <a:t> </a:t>
            </a:r>
            <a:r>
              <a:rPr lang="en-IN" sz="2000" spc="90" dirty="0">
                <a:solidFill>
                  <a:srgbClr val="FFFFFF"/>
                </a:solidFill>
                <a:latin typeface="+mj-lt"/>
                <a:cs typeface="Times New Roman"/>
              </a:rPr>
              <a:t>continue</a:t>
            </a:r>
            <a:r>
              <a:rPr lang="en-IN" sz="2000" spc="-65" dirty="0">
                <a:solidFill>
                  <a:srgbClr val="FFFFFF"/>
                </a:solidFill>
                <a:latin typeface="+mj-lt"/>
                <a:cs typeface="Times New Roman"/>
              </a:rPr>
              <a:t> </a:t>
            </a:r>
            <a:r>
              <a:rPr lang="en-IN" sz="2000" spc="100" dirty="0">
                <a:solidFill>
                  <a:srgbClr val="FFFFFF"/>
                </a:solidFill>
                <a:latin typeface="+mj-lt"/>
                <a:cs typeface="Times New Roman"/>
              </a:rPr>
              <a:t>to</a:t>
            </a:r>
            <a:r>
              <a:rPr lang="en-IN" sz="2000" spc="-100" dirty="0">
                <a:solidFill>
                  <a:srgbClr val="FFFFFF"/>
                </a:solidFill>
                <a:latin typeface="+mj-lt"/>
                <a:cs typeface="Times New Roman"/>
              </a:rPr>
              <a:t> </a:t>
            </a:r>
            <a:r>
              <a:rPr lang="en-IN" sz="2000" spc="40" dirty="0">
                <a:solidFill>
                  <a:srgbClr val="FFFFFF"/>
                </a:solidFill>
                <a:latin typeface="+mj-lt"/>
                <a:cs typeface="Times New Roman"/>
              </a:rPr>
              <a:t>enjoy</a:t>
            </a:r>
            <a:r>
              <a:rPr lang="en-IN" sz="2000" spc="-70" dirty="0">
                <a:solidFill>
                  <a:srgbClr val="FFFFFF"/>
                </a:solidFill>
                <a:latin typeface="+mj-lt"/>
                <a:cs typeface="Times New Roman"/>
              </a:rPr>
              <a:t> </a:t>
            </a:r>
            <a:r>
              <a:rPr lang="en-IN" sz="2000" spc="125" dirty="0">
                <a:solidFill>
                  <a:srgbClr val="FFFFFF"/>
                </a:solidFill>
                <a:latin typeface="+mj-lt"/>
                <a:cs typeface="Times New Roman"/>
              </a:rPr>
              <a:t>the</a:t>
            </a:r>
            <a:r>
              <a:rPr lang="en-IN" sz="2000" spc="-75" dirty="0">
                <a:solidFill>
                  <a:srgbClr val="FFFFFF"/>
                </a:solidFill>
                <a:latin typeface="+mj-lt"/>
                <a:cs typeface="Times New Roman"/>
              </a:rPr>
              <a:t> </a:t>
            </a:r>
            <a:r>
              <a:rPr lang="en-IN" sz="2000" spc="60" dirty="0">
                <a:solidFill>
                  <a:srgbClr val="FFFFFF"/>
                </a:solidFill>
                <a:latin typeface="+mj-lt"/>
                <a:cs typeface="Times New Roman"/>
              </a:rPr>
              <a:t>priority</a:t>
            </a:r>
            <a:r>
              <a:rPr lang="en-IN" sz="2000" spc="-90" dirty="0">
                <a:solidFill>
                  <a:srgbClr val="FFFFFF"/>
                </a:solidFill>
                <a:latin typeface="+mj-lt"/>
                <a:cs typeface="Times New Roman"/>
              </a:rPr>
              <a:t> </a:t>
            </a:r>
            <a:r>
              <a:rPr lang="en-IN" sz="2000" spc="70" dirty="0">
                <a:solidFill>
                  <a:srgbClr val="FFFFFF"/>
                </a:solidFill>
                <a:latin typeface="+mj-lt"/>
                <a:cs typeface="Times New Roman"/>
              </a:rPr>
              <a:t>sector</a:t>
            </a:r>
            <a:r>
              <a:rPr lang="en-IN" sz="2000" spc="-65" dirty="0">
                <a:solidFill>
                  <a:srgbClr val="FFFFFF"/>
                </a:solidFill>
                <a:latin typeface="+mj-lt"/>
                <a:cs typeface="Times New Roman"/>
              </a:rPr>
              <a:t> </a:t>
            </a:r>
            <a:r>
              <a:rPr lang="en-IN" sz="2000" spc="75" dirty="0">
                <a:solidFill>
                  <a:srgbClr val="FFFFFF"/>
                </a:solidFill>
                <a:latin typeface="+mj-lt"/>
                <a:cs typeface="Times New Roman"/>
              </a:rPr>
              <a:t>lending</a:t>
            </a:r>
            <a:r>
              <a:rPr lang="en-IN" sz="2000" spc="-40" dirty="0">
                <a:solidFill>
                  <a:srgbClr val="FFFFFF"/>
                </a:solidFill>
                <a:latin typeface="+mj-lt"/>
                <a:cs typeface="Times New Roman"/>
              </a:rPr>
              <a:t> </a:t>
            </a:r>
            <a:r>
              <a:rPr lang="en-IN" sz="2000" spc="90" dirty="0">
                <a:solidFill>
                  <a:srgbClr val="FFFFFF"/>
                </a:solidFill>
                <a:latin typeface="+mj-lt"/>
                <a:cs typeface="Times New Roman"/>
              </a:rPr>
              <a:t>status</a:t>
            </a:r>
            <a:r>
              <a:rPr lang="en-IN" sz="2000" spc="-65" dirty="0">
                <a:solidFill>
                  <a:srgbClr val="FFFFFF"/>
                </a:solidFill>
                <a:latin typeface="+mj-lt"/>
                <a:cs typeface="Times New Roman"/>
              </a:rPr>
              <a:t> </a:t>
            </a:r>
            <a:r>
              <a:rPr lang="en-IN" sz="2000" spc="125" dirty="0">
                <a:solidFill>
                  <a:srgbClr val="FFFFFF"/>
                </a:solidFill>
                <a:latin typeface="+mj-lt"/>
                <a:cs typeface="Times New Roman"/>
              </a:rPr>
              <a:t>up  </a:t>
            </a:r>
            <a:r>
              <a:rPr lang="en-IN" sz="2000" spc="100" dirty="0">
                <a:solidFill>
                  <a:srgbClr val="FFFFFF"/>
                </a:solidFill>
                <a:latin typeface="+mj-lt"/>
                <a:cs typeface="Times New Roman"/>
              </a:rPr>
              <a:t>to</a:t>
            </a:r>
            <a:r>
              <a:rPr lang="en-IN" sz="2000" spc="-80" dirty="0">
                <a:solidFill>
                  <a:srgbClr val="FFFFFF"/>
                </a:solidFill>
                <a:latin typeface="+mj-lt"/>
                <a:cs typeface="Times New Roman"/>
              </a:rPr>
              <a:t> </a:t>
            </a:r>
            <a:r>
              <a:rPr lang="en-IN" sz="2000" spc="100" dirty="0">
                <a:solidFill>
                  <a:srgbClr val="FFFFFF"/>
                </a:solidFill>
                <a:latin typeface="+mj-lt"/>
                <a:cs typeface="Times New Roman"/>
              </a:rPr>
              <a:t>three</a:t>
            </a:r>
            <a:r>
              <a:rPr lang="en-IN" sz="2000" spc="-114" dirty="0">
                <a:solidFill>
                  <a:srgbClr val="FFFFFF"/>
                </a:solidFill>
                <a:latin typeface="+mj-lt"/>
                <a:cs typeface="Times New Roman"/>
              </a:rPr>
              <a:t> </a:t>
            </a:r>
            <a:r>
              <a:rPr lang="en-IN" sz="2000" spc="35" dirty="0">
                <a:solidFill>
                  <a:srgbClr val="FFFFFF"/>
                </a:solidFill>
                <a:latin typeface="+mj-lt"/>
                <a:cs typeface="Times New Roman"/>
              </a:rPr>
              <a:t>years</a:t>
            </a:r>
            <a:r>
              <a:rPr lang="en-IN" sz="2000" spc="-95" dirty="0">
                <a:solidFill>
                  <a:srgbClr val="FFFFFF"/>
                </a:solidFill>
                <a:latin typeface="+mj-lt"/>
                <a:cs typeface="Times New Roman"/>
              </a:rPr>
              <a:t> </a:t>
            </a:r>
            <a:r>
              <a:rPr lang="en-IN" sz="2000" spc="60" dirty="0">
                <a:solidFill>
                  <a:srgbClr val="FFFFFF"/>
                </a:solidFill>
                <a:latin typeface="+mj-lt"/>
                <a:cs typeface="Times New Roman"/>
              </a:rPr>
              <a:t>after</a:t>
            </a:r>
            <a:r>
              <a:rPr lang="en-IN" sz="2000" spc="-95" dirty="0">
                <a:solidFill>
                  <a:srgbClr val="FFFFFF"/>
                </a:solidFill>
                <a:latin typeface="+mj-lt"/>
                <a:cs typeface="Times New Roman"/>
              </a:rPr>
              <a:t> </a:t>
            </a:r>
            <a:r>
              <a:rPr lang="en-IN" sz="2000" spc="80" dirty="0">
                <a:solidFill>
                  <a:srgbClr val="FFFFFF"/>
                </a:solidFill>
                <a:latin typeface="+mj-lt"/>
                <a:cs typeface="Times New Roman"/>
              </a:rPr>
              <a:t>they</a:t>
            </a:r>
            <a:r>
              <a:rPr lang="en-IN" sz="2000" spc="-105" dirty="0">
                <a:solidFill>
                  <a:srgbClr val="FFFFFF"/>
                </a:solidFill>
                <a:latin typeface="+mj-lt"/>
                <a:cs typeface="Times New Roman"/>
              </a:rPr>
              <a:t> </a:t>
            </a:r>
            <a:r>
              <a:rPr lang="en-IN" sz="2000" spc="35" dirty="0">
                <a:solidFill>
                  <a:srgbClr val="FFFFFF"/>
                </a:solidFill>
                <a:latin typeface="+mj-lt"/>
                <a:cs typeface="Times New Roman"/>
              </a:rPr>
              <a:t>grow</a:t>
            </a:r>
            <a:r>
              <a:rPr lang="en-IN" sz="2000" spc="-95" dirty="0">
                <a:solidFill>
                  <a:srgbClr val="FFFFFF"/>
                </a:solidFill>
                <a:latin typeface="+mj-lt"/>
                <a:cs typeface="Times New Roman"/>
              </a:rPr>
              <a:t> </a:t>
            </a:r>
            <a:r>
              <a:rPr lang="en-IN" sz="2000" spc="120" dirty="0">
                <a:solidFill>
                  <a:srgbClr val="FFFFFF"/>
                </a:solidFill>
                <a:latin typeface="+mj-lt"/>
                <a:cs typeface="Times New Roman"/>
              </a:rPr>
              <a:t>out</a:t>
            </a:r>
            <a:r>
              <a:rPr lang="en-IN" sz="2000" spc="-105" dirty="0">
                <a:solidFill>
                  <a:srgbClr val="FFFFFF"/>
                </a:solidFill>
                <a:latin typeface="+mj-lt"/>
                <a:cs typeface="Times New Roman"/>
              </a:rPr>
              <a:t> </a:t>
            </a:r>
            <a:r>
              <a:rPr lang="en-IN" sz="2000" spc="15" dirty="0">
                <a:solidFill>
                  <a:srgbClr val="FFFFFF"/>
                </a:solidFill>
                <a:latin typeface="+mj-lt"/>
                <a:cs typeface="Times New Roman"/>
              </a:rPr>
              <a:t>of</a:t>
            </a:r>
            <a:r>
              <a:rPr lang="en-IN" sz="2000" spc="20" dirty="0">
                <a:solidFill>
                  <a:srgbClr val="FFFFFF"/>
                </a:solidFill>
                <a:latin typeface="+mj-lt"/>
                <a:cs typeface="Times New Roman"/>
              </a:rPr>
              <a:t> </a:t>
            </a:r>
            <a:r>
              <a:rPr lang="en-IN" sz="2000" spc="125" dirty="0">
                <a:solidFill>
                  <a:srgbClr val="FFFFFF"/>
                </a:solidFill>
                <a:latin typeface="+mj-lt"/>
                <a:cs typeface="Times New Roman"/>
              </a:rPr>
              <a:t>the</a:t>
            </a:r>
            <a:r>
              <a:rPr lang="en-IN" sz="2000" spc="-55" dirty="0">
                <a:solidFill>
                  <a:srgbClr val="FFFFFF"/>
                </a:solidFill>
                <a:latin typeface="+mj-lt"/>
                <a:cs typeface="Times New Roman"/>
              </a:rPr>
              <a:t> </a:t>
            </a:r>
            <a:r>
              <a:rPr lang="en-IN" sz="2000" spc="-25" dirty="0">
                <a:solidFill>
                  <a:srgbClr val="FFFFFF"/>
                </a:solidFill>
                <a:latin typeface="+mj-lt"/>
                <a:cs typeface="Times New Roman"/>
              </a:rPr>
              <a:t>MSME</a:t>
            </a:r>
            <a:r>
              <a:rPr lang="en-IN" sz="2000" spc="-55" dirty="0">
                <a:solidFill>
                  <a:srgbClr val="FFFFFF"/>
                </a:solidFill>
                <a:latin typeface="+mj-lt"/>
                <a:cs typeface="Times New Roman"/>
              </a:rPr>
              <a:t> </a:t>
            </a:r>
            <a:r>
              <a:rPr lang="en-IN" sz="2000" spc="50" dirty="0">
                <a:solidFill>
                  <a:srgbClr val="FFFFFF"/>
                </a:solidFill>
                <a:latin typeface="+mj-lt"/>
                <a:cs typeface="Times New Roman"/>
              </a:rPr>
              <a:t>category</a:t>
            </a:r>
            <a:r>
              <a:rPr lang="en-IN" sz="2000" spc="-110" dirty="0">
                <a:solidFill>
                  <a:srgbClr val="FFFFFF"/>
                </a:solidFill>
                <a:latin typeface="+mj-lt"/>
                <a:cs typeface="Times New Roman"/>
              </a:rPr>
              <a:t> </a:t>
            </a:r>
            <a:r>
              <a:rPr lang="en-IN" sz="2000" spc="75" dirty="0">
                <a:solidFill>
                  <a:srgbClr val="FFFFFF"/>
                </a:solidFill>
                <a:latin typeface="+mj-lt"/>
                <a:cs typeface="Times New Roman"/>
              </a:rPr>
              <a:t>concerned.</a:t>
            </a:r>
            <a:endParaRPr lang="en-IN" sz="2000" dirty="0">
              <a:solidFill>
                <a:srgbClr val="FFFFFF"/>
              </a:solidFill>
              <a:latin typeface="+mj-lt"/>
              <a:cs typeface="Times New Roman"/>
            </a:endParaRPr>
          </a:p>
          <a:p>
            <a:pPr marL="0" indent="0">
              <a:buNone/>
            </a:pPr>
            <a:endParaRPr lang="en-IN" sz="2000" dirty="0">
              <a:solidFill>
                <a:srgbClr val="FFFFFF"/>
              </a:solidFill>
            </a:endParaRPr>
          </a:p>
        </p:txBody>
      </p:sp>
    </p:spTree>
    <p:extLst>
      <p:ext uri="{BB962C8B-B14F-4D97-AF65-F5344CB8AC3E}">
        <p14:creationId xmlns:p14="http://schemas.microsoft.com/office/powerpoint/2010/main" val="3527758112"/>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654E68-1DA7-4AE5-8CD8-7123A7AC024F}"/>
              </a:ext>
            </a:extLst>
          </p:cNvPr>
          <p:cNvSpPr>
            <a:spLocks noGrp="1"/>
          </p:cNvSpPr>
          <p:nvPr>
            <p:ph type="title"/>
          </p:nvPr>
        </p:nvSpPr>
        <p:spPr>
          <a:xfrm>
            <a:off x="466722" y="586855"/>
            <a:ext cx="3201366" cy="3387497"/>
          </a:xfrm>
        </p:spPr>
        <p:txBody>
          <a:bodyPr anchor="b">
            <a:normAutofit/>
          </a:bodyPr>
          <a:lstStyle/>
          <a:p>
            <a:pPr algn="r"/>
            <a:r>
              <a:rPr lang="en-IN" sz="4000" spc="-5">
                <a:solidFill>
                  <a:srgbClr val="FFFFFF"/>
                </a:solidFill>
                <a:latin typeface="Carlito"/>
                <a:cs typeface="Carlito"/>
              </a:rPr>
              <a:t>BENEFITS </a:t>
            </a:r>
            <a:r>
              <a:rPr lang="en-IN" sz="4000">
                <a:solidFill>
                  <a:srgbClr val="FFFFFF"/>
                </a:solidFill>
                <a:latin typeface="Carlito"/>
                <a:cs typeface="Carlito"/>
              </a:rPr>
              <a:t>OF </a:t>
            </a:r>
            <a:r>
              <a:rPr lang="en-IN" sz="4000" spc="-30">
                <a:solidFill>
                  <a:srgbClr val="FFFFFF"/>
                </a:solidFill>
                <a:latin typeface="Carlito"/>
                <a:cs typeface="Carlito"/>
              </a:rPr>
              <a:t>REGISTRATION </a:t>
            </a:r>
            <a:r>
              <a:rPr lang="en-IN" sz="4000">
                <a:solidFill>
                  <a:srgbClr val="FFFFFF"/>
                </a:solidFill>
                <a:latin typeface="Carlito"/>
                <a:cs typeface="Carlito"/>
              </a:rPr>
              <a:t>AS</a:t>
            </a:r>
            <a:r>
              <a:rPr lang="en-IN" sz="4000" spc="-20">
                <a:solidFill>
                  <a:srgbClr val="FFFFFF"/>
                </a:solidFill>
                <a:latin typeface="Carlito"/>
                <a:cs typeface="Carlito"/>
              </a:rPr>
              <a:t> </a:t>
            </a:r>
            <a:r>
              <a:rPr lang="en-IN" sz="4000" spc="-5">
                <a:solidFill>
                  <a:srgbClr val="FFFFFF"/>
                </a:solidFill>
                <a:latin typeface="Carlito"/>
                <a:cs typeface="Carlito"/>
              </a:rPr>
              <a:t>MSME</a:t>
            </a:r>
            <a:endParaRPr lang="en-IN" sz="4000">
              <a:solidFill>
                <a:srgbClr val="FFFFFF"/>
              </a:solidFill>
            </a:endParaRPr>
          </a:p>
        </p:txBody>
      </p:sp>
      <p:sp>
        <p:nvSpPr>
          <p:cNvPr id="3" name="Content Placeholder 2">
            <a:extLst>
              <a:ext uri="{FF2B5EF4-FFF2-40B4-BE49-F238E27FC236}">
                <a16:creationId xmlns:a16="http://schemas.microsoft.com/office/drawing/2014/main" id="{06CCEE8E-72BF-49BF-BD8A-6B955C1500F0}"/>
              </a:ext>
            </a:extLst>
          </p:cNvPr>
          <p:cNvSpPr>
            <a:spLocks noGrp="1"/>
          </p:cNvSpPr>
          <p:nvPr>
            <p:ph idx="1"/>
          </p:nvPr>
        </p:nvSpPr>
        <p:spPr>
          <a:xfrm>
            <a:off x="4810259" y="649480"/>
            <a:ext cx="6555347" cy="5546047"/>
          </a:xfrm>
        </p:spPr>
        <p:txBody>
          <a:bodyPr anchor="ctr">
            <a:normAutofit/>
          </a:bodyPr>
          <a:lstStyle/>
          <a:p>
            <a:pPr marL="0" indent="0">
              <a:buNone/>
            </a:pPr>
            <a:r>
              <a:rPr lang="en-IN" sz="2000" dirty="0">
                <a:solidFill>
                  <a:srgbClr val="00B0F0"/>
                </a:solidFill>
                <a:latin typeface="+mj-lt"/>
              </a:rPr>
              <a:t>11. </a:t>
            </a:r>
            <a:r>
              <a:rPr lang="en-IN" sz="2000" b="1" dirty="0">
                <a:latin typeface="+mj-lt"/>
              </a:rPr>
              <a:t>Marketing Support/Assistance to MSMEs (Bar Code)</a:t>
            </a:r>
            <a:r>
              <a:rPr lang="en-IN" sz="2000" dirty="0">
                <a:latin typeface="+mj-lt"/>
              </a:rPr>
              <a:t>: Under this  scheme, the Ministry of MSME will reimburse 75% of the one-time  registration fees for bar coding and 75% of the annual renewal fees  incurred for the first three years.</a:t>
            </a:r>
          </a:p>
          <a:p>
            <a:pPr marL="0" indent="0">
              <a:buNone/>
            </a:pPr>
            <a:endParaRPr lang="en-IN" sz="2000" dirty="0">
              <a:latin typeface="+mj-lt"/>
            </a:endParaRPr>
          </a:p>
          <a:p>
            <a:pPr marL="0" indent="0">
              <a:buNone/>
            </a:pPr>
            <a:r>
              <a:rPr lang="en-IN" sz="2000" dirty="0">
                <a:solidFill>
                  <a:srgbClr val="00B0F0"/>
                </a:solidFill>
                <a:latin typeface="+mj-lt"/>
              </a:rPr>
              <a:t>12. </a:t>
            </a:r>
            <a:r>
              <a:rPr lang="en-IN" sz="2000" b="1" dirty="0">
                <a:latin typeface="+mj-lt"/>
              </a:rPr>
              <a:t>Raw Material Assistance Scheme by NSIC: </a:t>
            </a:r>
            <a:r>
              <a:rPr lang="en-IN" sz="2000" dirty="0">
                <a:latin typeface="+mj-lt"/>
              </a:rPr>
              <a:t>Under this scheme,  Manufacturing MSME having Udyog Aadhaar Memorandum (UAM) gets  finance assistance for procurement of Raw Material (both indigenous &amp;  imported) </a:t>
            </a:r>
            <a:r>
              <a:rPr lang="en-IN" sz="2000" dirty="0" err="1">
                <a:latin typeface="+mj-lt"/>
              </a:rPr>
              <a:t>upto</a:t>
            </a:r>
            <a:r>
              <a:rPr lang="en-IN" sz="2000" dirty="0">
                <a:latin typeface="+mj-lt"/>
              </a:rPr>
              <a:t> 90 Days. Main aims of this scheme is to make availability  of Raw material on credit and enable MSMEs to execute the orders in  hands.</a:t>
            </a:r>
          </a:p>
          <a:p>
            <a:pPr marL="0" indent="0">
              <a:buNone/>
            </a:pPr>
            <a:endParaRPr lang="en-IN" sz="2000" dirty="0"/>
          </a:p>
        </p:txBody>
      </p:sp>
    </p:spTree>
    <p:extLst>
      <p:ext uri="{BB962C8B-B14F-4D97-AF65-F5344CB8AC3E}">
        <p14:creationId xmlns:p14="http://schemas.microsoft.com/office/powerpoint/2010/main" val="4150400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54E68-1DA7-4AE5-8CD8-7123A7AC024F}"/>
              </a:ext>
            </a:extLst>
          </p:cNvPr>
          <p:cNvSpPr>
            <a:spLocks noGrp="1"/>
          </p:cNvSpPr>
          <p:nvPr>
            <p:ph type="title"/>
          </p:nvPr>
        </p:nvSpPr>
        <p:spPr/>
        <p:txBody>
          <a:bodyPr/>
          <a:lstStyle/>
          <a:p>
            <a:r>
              <a:rPr lang="en-IN" spc="-5" dirty="0">
                <a:latin typeface="Carlito"/>
                <a:cs typeface="Carlito"/>
              </a:rPr>
              <a:t>BENEFITS </a:t>
            </a:r>
            <a:r>
              <a:rPr lang="en-IN" dirty="0">
                <a:latin typeface="Carlito"/>
                <a:cs typeface="Carlito"/>
              </a:rPr>
              <a:t>OF </a:t>
            </a:r>
            <a:r>
              <a:rPr lang="en-IN" spc="-30" dirty="0">
                <a:latin typeface="Carlito"/>
                <a:cs typeface="Carlito"/>
              </a:rPr>
              <a:t>REGISTRATION </a:t>
            </a:r>
            <a:r>
              <a:rPr lang="en-IN" dirty="0">
                <a:latin typeface="Carlito"/>
                <a:cs typeface="Carlito"/>
              </a:rPr>
              <a:t>AS</a:t>
            </a:r>
            <a:r>
              <a:rPr lang="en-IN" spc="-20" dirty="0">
                <a:latin typeface="Carlito"/>
                <a:cs typeface="Carlito"/>
              </a:rPr>
              <a:t> </a:t>
            </a:r>
            <a:r>
              <a:rPr lang="en-IN" spc="-5" dirty="0">
                <a:latin typeface="Carlito"/>
                <a:cs typeface="Carlito"/>
              </a:rPr>
              <a:t>MSME</a:t>
            </a:r>
            <a:endParaRPr lang="en-IN" dirty="0"/>
          </a:p>
        </p:txBody>
      </p:sp>
      <p:sp>
        <p:nvSpPr>
          <p:cNvPr id="3" name="Content Placeholder 2">
            <a:extLst>
              <a:ext uri="{FF2B5EF4-FFF2-40B4-BE49-F238E27FC236}">
                <a16:creationId xmlns:a16="http://schemas.microsoft.com/office/drawing/2014/main" id="{06CCEE8E-72BF-49BF-BD8A-6B955C1500F0}"/>
              </a:ext>
            </a:extLst>
          </p:cNvPr>
          <p:cNvSpPr>
            <a:spLocks noGrp="1"/>
          </p:cNvSpPr>
          <p:nvPr>
            <p:ph idx="1"/>
          </p:nvPr>
        </p:nvSpPr>
        <p:spPr>
          <a:xfrm>
            <a:off x="838200" y="1404256"/>
            <a:ext cx="10515600" cy="5274129"/>
          </a:xfrm>
        </p:spPr>
        <p:txBody>
          <a:bodyPr>
            <a:normAutofit fontScale="92500"/>
          </a:bodyPr>
          <a:lstStyle/>
          <a:p>
            <a:pPr marL="0" marR="5080" indent="0">
              <a:lnSpc>
                <a:spcPct val="100000"/>
              </a:lnSpc>
              <a:spcBef>
                <a:spcPts val="95"/>
              </a:spcBef>
              <a:buNone/>
              <a:tabLst>
                <a:tab pos="335280" algn="l"/>
              </a:tabLst>
            </a:pPr>
            <a:r>
              <a:rPr lang="en-IN" sz="2300" b="1" spc="85" dirty="0">
                <a:solidFill>
                  <a:srgbClr val="00B0F0"/>
                </a:solidFill>
                <a:latin typeface="+mj-lt"/>
                <a:cs typeface="Times New Roman"/>
              </a:rPr>
              <a:t>13. </a:t>
            </a:r>
            <a:r>
              <a:rPr lang="en-IN" sz="2300" b="1" spc="85" dirty="0">
                <a:latin typeface="+mj-lt"/>
                <a:cs typeface="Times New Roman"/>
              </a:rPr>
              <a:t>Single</a:t>
            </a:r>
            <a:r>
              <a:rPr lang="en-IN" sz="2300" b="1" spc="-65" dirty="0">
                <a:latin typeface="+mj-lt"/>
                <a:cs typeface="Times New Roman"/>
              </a:rPr>
              <a:t> </a:t>
            </a:r>
            <a:r>
              <a:rPr lang="en-IN" sz="2300" b="1" spc="105" dirty="0">
                <a:latin typeface="+mj-lt"/>
                <a:cs typeface="Times New Roman"/>
              </a:rPr>
              <a:t>Point</a:t>
            </a:r>
            <a:r>
              <a:rPr lang="en-IN" sz="2300" b="1" spc="-65" dirty="0">
                <a:latin typeface="+mj-lt"/>
                <a:cs typeface="Times New Roman"/>
              </a:rPr>
              <a:t> </a:t>
            </a:r>
            <a:r>
              <a:rPr lang="en-IN" sz="2300" b="1" spc="90" dirty="0">
                <a:latin typeface="+mj-lt"/>
                <a:cs typeface="Times New Roman"/>
              </a:rPr>
              <a:t>Registration</a:t>
            </a:r>
            <a:r>
              <a:rPr lang="en-IN" sz="2300" b="1" spc="-40" dirty="0">
                <a:latin typeface="+mj-lt"/>
                <a:cs typeface="Times New Roman"/>
              </a:rPr>
              <a:t> </a:t>
            </a:r>
            <a:r>
              <a:rPr lang="en-IN" sz="2300" b="1" spc="85" dirty="0">
                <a:latin typeface="+mj-lt"/>
                <a:cs typeface="Times New Roman"/>
              </a:rPr>
              <a:t>Scheme:</a:t>
            </a:r>
            <a:r>
              <a:rPr lang="en-IN" sz="2300" b="1" spc="-15" dirty="0">
                <a:latin typeface="+mj-lt"/>
                <a:cs typeface="Times New Roman"/>
              </a:rPr>
              <a:t> </a:t>
            </a:r>
            <a:r>
              <a:rPr lang="en-IN" sz="2300" spc="70" dirty="0">
                <a:latin typeface="+mj-lt"/>
                <a:cs typeface="Times New Roman"/>
              </a:rPr>
              <a:t>The</a:t>
            </a:r>
            <a:r>
              <a:rPr lang="en-IN" sz="2300" spc="-40" dirty="0">
                <a:latin typeface="+mj-lt"/>
                <a:cs typeface="Times New Roman"/>
              </a:rPr>
              <a:t> </a:t>
            </a:r>
            <a:r>
              <a:rPr lang="en-IN" sz="2300" spc="70" dirty="0">
                <a:latin typeface="+mj-lt"/>
                <a:cs typeface="Times New Roman"/>
              </a:rPr>
              <a:t>Government</a:t>
            </a:r>
            <a:r>
              <a:rPr lang="en-IN" sz="2300" spc="-45" dirty="0">
                <a:latin typeface="+mj-lt"/>
                <a:cs typeface="Times New Roman"/>
              </a:rPr>
              <a:t> </a:t>
            </a:r>
            <a:r>
              <a:rPr lang="en-IN" sz="2300" spc="15" dirty="0">
                <a:latin typeface="+mj-lt"/>
                <a:cs typeface="Times New Roman"/>
              </a:rPr>
              <a:t>is</a:t>
            </a:r>
            <a:r>
              <a:rPr lang="en-IN" sz="2300" spc="-50" dirty="0">
                <a:latin typeface="+mj-lt"/>
                <a:cs typeface="Times New Roman"/>
              </a:rPr>
              <a:t> </a:t>
            </a:r>
            <a:r>
              <a:rPr lang="en-IN" sz="2300" spc="114" dirty="0">
                <a:latin typeface="+mj-lt"/>
                <a:cs typeface="Times New Roman"/>
              </a:rPr>
              <a:t>the</a:t>
            </a:r>
            <a:r>
              <a:rPr lang="en-IN" sz="2300" spc="-85" dirty="0">
                <a:latin typeface="+mj-lt"/>
                <a:cs typeface="Times New Roman"/>
              </a:rPr>
              <a:t> </a:t>
            </a:r>
            <a:r>
              <a:rPr lang="en-IN" sz="2300" spc="40" dirty="0">
                <a:latin typeface="+mj-lt"/>
                <a:cs typeface="Times New Roman"/>
              </a:rPr>
              <a:t>single</a:t>
            </a:r>
            <a:r>
              <a:rPr lang="en-IN" sz="2300" spc="-45" dirty="0">
                <a:latin typeface="+mj-lt"/>
                <a:cs typeface="Times New Roman"/>
              </a:rPr>
              <a:t> </a:t>
            </a:r>
            <a:r>
              <a:rPr lang="en-IN" sz="2300" spc="45" dirty="0">
                <a:latin typeface="+mj-lt"/>
                <a:cs typeface="Times New Roman"/>
              </a:rPr>
              <a:t>largest  </a:t>
            </a:r>
            <a:r>
              <a:rPr lang="en-IN" sz="2300" spc="55" dirty="0">
                <a:latin typeface="+mj-lt"/>
                <a:cs typeface="Times New Roman"/>
              </a:rPr>
              <a:t>buyer </a:t>
            </a:r>
            <a:r>
              <a:rPr lang="en-IN" sz="2300" spc="10" dirty="0">
                <a:latin typeface="+mj-lt"/>
                <a:cs typeface="Times New Roman"/>
              </a:rPr>
              <a:t>of </a:t>
            </a:r>
            <a:r>
              <a:rPr lang="en-IN" sz="2300" spc="65" dirty="0">
                <a:latin typeface="+mj-lt"/>
                <a:cs typeface="Times New Roman"/>
              </a:rPr>
              <a:t>a </a:t>
            </a:r>
            <a:r>
              <a:rPr lang="en-IN" sz="2300" spc="40" dirty="0">
                <a:latin typeface="+mj-lt"/>
                <a:cs typeface="Times New Roman"/>
              </a:rPr>
              <a:t>variety </a:t>
            </a:r>
            <a:r>
              <a:rPr lang="en-IN" sz="2300" spc="10" dirty="0">
                <a:latin typeface="+mj-lt"/>
                <a:cs typeface="Times New Roman"/>
              </a:rPr>
              <a:t>of </a:t>
            </a:r>
            <a:r>
              <a:rPr lang="en-IN" sz="2300" spc="40" dirty="0">
                <a:latin typeface="+mj-lt"/>
                <a:cs typeface="Times New Roman"/>
              </a:rPr>
              <a:t>goods. </a:t>
            </a:r>
            <a:r>
              <a:rPr lang="en-IN" sz="2300" spc="105" dirty="0">
                <a:latin typeface="+mj-lt"/>
                <a:cs typeface="Times New Roman"/>
              </a:rPr>
              <a:t>With </a:t>
            </a:r>
            <a:r>
              <a:rPr lang="en-IN" sz="2300" spc="65" dirty="0">
                <a:latin typeface="+mj-lt"/>
                <a:cs typeface="Times New Roman"/>
              </a:rPr>
              <a:t>a </a:t>
            </a:r>
            <a:r>
              <a:rPr lang="en-IN" sz="2300" spc="10" dirty="0">
                <a:latin typeface="+mj-lt"/>
                <a:cs typeface="Times New Roman"/>
              </a:rPr>
              <a:t>view </a:t>
            </a:r>
            <a:r>
              <a:rPr lang="en-IN" sz="2300" spc="90" dirty="0">
                <a:latin typeface="+mj-lt"/>
                <a:cs typeface="Times New Roman"/>
              </a:rPr>
              <a:t>to </a:t>
            </a:r>
            <a:r>
              <a:rPr lang="en-IN" sz="2300" spc="55" dirty="0">
                <a:latin typeface="+mj-lt"/>
                <a:cs typeface="Times New Roman"/>
              </a:rPr>
              <a:t>increase </a:t>
            </a:r>
            <a:r>
              <a:rPr lang="en-IN" sz="2300" spc="114" dirty="0">
                <a:latin typeface="+mj-lt"/>
                <a:cs typeface="Times New Roman"/>
              </a:rPr>
              <a:t>the </a:t>
            </a:r>
            <a:r>
              <a:rPr lang="en-IN" sz="2300" spc="70" dirty="0">
                <a:latin typeface="+mj-lt"/>
                <a:cs typeface="Times New Roman"/>
              </a:rPr>
              <a:t>share </a:t>
            </a:r>
            <a:r>
              <a:rPr lang="en-IN" sz="2300" spc="10" dirty="0">
                <a:latin typeface="+mj-lt"/>
                <a:cs typeface="Times New Roman"/>
              </a:rPr>
              <a:t>of </a:t>
            </a:r>
            <a:r>
              <a:rPr lang="en-IN" sz="2300" spc="70" dirty="0">
                <a:latin typeface="+mj-lt"/>
                <a:cs typeface="Times New Roman"/>
              </a:rPr>
              <a:t>purchases  </a:t>
            </a:r>
            <a:r>
              <a:rPr lang="en-IN" sz="2300" spc="60" dirty="0">
                <a:latin typeface="+mj-lt"/>
                <a:cs typeface="Times New Roman"/>
              </a:rPr>
              <a:t>from</a:t>
            </a:r>
            <a:r>
              <a:rPr lang="en-IN" sz="2300" spc="-45" dirty="0">
                <a:latin typeface="+mj-lt"/>
                <a:cs typeface="Times New Roman"/>
              </a:rPr>
              <a:t> </a:t>
            </a:r>
            <a:r>
              <a:rPr lang="en-IN" sz="2300" spc="114" dirty="0">
                <a:latin typeface="+mj-lt"/>
                <a:cs typeface="Times New Roman"/>
              </a:rPr>
              <a:t>the</a:t>
            </a:r>
            <a:r>
              <a:rPr lang="en-IN" sz="2300" spc="-80" dirty="0">
                <a:latin typeface="+mj-lt"/>
                <a:cs typeface="Times New Roman"/>
              </a:rPr>
              <a:t> </a:t>
            </a:r>
            <a:r>
              <a:rPr lang="en-IN" sz="2300" spc="45" dirty="0">
                <a:latin typeface="+mj-lt"/>
                <a:cs typeface="Times New Roman"/>
              </a:rPr>
              <a:t>small-scale</a:t>
            </a:r>
            <a:r>
              <a:rPr lang="en-IN" sz="2300" spc="-80" dirty="0">
                <a:latin typeface="+mj-lt"/>
                <a:cs typeface="Times New Roman"/>
              </a:rPr>
              <a:t> </a:t>
            </a:r>
            <a:r>
              <a:rPr lang="en-IN" sz="2300" spc="35" dirty="0">
                <a:latin typeface="+mj-lt"/>
                <a:cs typeface="Times New Roman"/>
              </a:rPr>
              <a:t>sector,</a:t>
            </a:r>
            <a:r>
              <a:rPr lang="en-IN" sz="2300" spc="-10" dirty="0">
                <a:latin typeface="+mj-lt"/>
                <a:cs typeface="Times New Roman"/>
              </a:rPr>
              <a:t> </a:t>
            </a:r>
            <a:r>
              <a:rPr lang="en-IN" sz="2300" spc="114" dirty="0">
                <a:latin typeface="+mj-lt"/>
                <a:cs typeface="Times New Roman"/>
              </a:rPr>
              <a:t>the</a:t>
            </a:r>
            <a:r>
              <a:rPr lang="en-IN" sz="2300" spc="-40" dirty="0">
                <a:latin typeface="+mj-lt"/>
                <a:cs typeface="Times New Roman"/>
              </a:rPr>
              <a:t> </a:t>
            </a:r>
            <a:r>
              <a:rPr lang="en-IN" sz="2300" spc="70" dirty="0">
                <a:latin typeface="+mj-lt"/>
                <a:cs typeface="Times New Roman"/>
              </a:rPr>
              <a:t>Government</a:t>
            </a:r>
            <a:r>
              <a:rPr lang="en-IN" sz="2300" spc="-45" dirty="0">
                <a:latin typeface="+mj-lt"/>
                <a:cs typeface="Times New Roman"/>
              </a:rPr>
              <a:t> </a:t>
            </a:r>
            <a:r>
              <a:rPr lang="en-IN" sz="2300" spc="40" dirty="0">
                <a:latin typeface="+mj-lt"/>
                <a:cs typeface="Times New Roman"/>
              </a:rPr>
              <a:t>Stores</a:t>
            </a:r>
            <a:r>
              <a:rPr lang="en-IN" sz="2300" spc="-30" dirty="0">
                <a:latin typeface="+mj-lt"/>
                <a:cs typeface="Times New Roman"/>
              </a:rPr>
              <a:t> </a:t>
            </a:r>
            <a:r>
              <a:rPr lang="en-IN" sz="2300" spc="70" dirty="0">
                <a:latin typeface="+mj-lt"/>
                <a:cs typeface="Times New Roman"/>
              </a:rPr>
              <a:t>Purchase</a:t>
            </a:r>
            <a:r>
              <a:rPr lang="en-IN" sz="2300" spc="-40" dirty="0">
                <a:latin typeface="+mj-lt"/>
                <a:cs typeface="Times New Roman"/>
              </a:rPr>
              <a:t> </a:t>
            </a:r>
            <a:r>
              <a:rPr lang="en-IN" sz="2300" spc="75" dirty="0">
                <a:latin typeface="+mj-lt"/>
                <a:cs typeface="Times New Roman"/>
              </a:rPr>
              <a:t>Programme</a:t>
            </a:r>
            <a:r>
              <a:rPr lang="en-IN" sz="2300" spc="-40" dirty="0">
                <a:latin typeface="+mj-lt"/>
                <a:cs typeface="Times New Roman"/>
              </a:rPr>
              <a:t> </a:t>
            </a:r>
            <a:r>
              <a:rPr lang="en-IN" sz="2300" spc="25" dirty="0">
                <a:latin typeface="+mj-lt"/>
                <a:cs typeface="Times New Roman"/>
              </a:rPr>
              <a:t>was  </a:t>
            </a:r>
            <a:r>
              <a:rPr lang="en-IN" sz="2300" spc="90" dirty="0">
                <a:latin typeface="+mj-lt"/>
                <a:cs typeface="Times New Roman"/>
              </a:rPr>
              <a:t>launched </a:t>
            </a:r>
            <a:r>
              <a:rPr lang="en-IN" sz="2300" spc="80" dirty="0">
                <a:latin typeface="+mj-lt"/>
                <a:cs typeface="Times New Roman"/>
              </a:rPr>
              <a:t>in </a:t>
            </a:r>
            <a:r>
              <a:rPr lang="en-IN" sz="2300" spc="-45" dirty="0">
                <a:latin typeface="+mj-lt"/>
                <a:cs typeface="Times New Roman"/>
              </a:rPr>
              <a:t>1955-56. </a:t>
            </a:r>
            <a:r>
              <a:rPr lang="en-IN" sz="2300" spc="-15" dirty="0">
                <a:latin typeface="+mj-lt"/>
                <a:cs typeface="Times New Roman"/>
              </a:rPr>
              <a:t>NSIC </a:t>
            </a:r>
            <a:r>
              <a:rPr lang="en-IN" sz="2300" spc="50" dirty="0">
                <a:latin typeface="+mj-lt"/>
                <a:cs typeface="Times New Roman"/>
              </a:rPr>
              <a:t>registers </a:t>
            </a:r>
            <a:r>
              <a:rPr lang="en-IN" sz="2300" spc="40" dirty="0">
                <a:latin typeface="+mj-lt"/>
                <a:cs typeface="Times New Roman"/>
              </a:rPr>
              <a:t>Micro </a:t>
            </a:r>
            <a:r>
              <a:rPr lang="en-IN" sz="2300" spc="-200" dirty="0">
                <a:latin typeface="+mj-lt"/>
                <a:cs typeface="Times New Roman"/>
              </a:rPr>
              <a:t>&amp; </a:t>
            </a:r>
            <a:r>
              <a:rPr lang="en-IN" sz="2300" spc="50" dirty="0">
                <a:latin typeface="+mj-lt"/>
                <a:cs typeface="Times New Roman"/>
              </a:rPr>
              <a:t>small </a:t>
            </a:r>
            <a:r>
              <a:rPr lang="en-IN" sz="2300" spc="60" dirty="0">
                <a:latin typeface="+mj-lt"/>
                <a:cs typeface="Times New Roman"/>
              </a:rPr>
              <a:t>Enterprises </a:t>
            </a:r>
            <a:r>
              <a:rPr lang="en-IN" sz="2300" spc="5" dirty="0">
                <a:latin typeface="+mj-lt"/>
                <a:cs typeface="Times New Roman"/>
              </a:rPr>
              <a:t>(MSEs) </a:t>
            </a:r>
            <a:r>
              <a:rPr lang="en-IN" sz="2300" spc="110" dirty="0">
                <a:latin typeface="+mj-lt"/>
                <a:cs typeface="Times New Roman"/>
              </a:rPr>
              <a:t>under  </a:t>
            </a:r>
            <a:r>
              <a:rPr lang="en-IN" sz="2300" spc="20" dirty="0">
                <a:latin typeface="+mj-lt"/>
                <a:cs typeface="Times New Roman"/>
              </a:rPr>
              <a:t>Single </a:t>
            </a:r>
            <a:r>
              <a:rPr lang="en-IN" sz="2300" spc="70" dirty="0">
                <a:latin typeface="+mj-lt"/>
                <a:cs typeface="Times New Roman"/>
              </a:rPr>
              <a:t>Point </a:t>
            </a:r>
            <a:r>
              <a:rPr lang="en-IN" sz="2300" spc="50" dirty="0">
                <a:latin typeface="+mj-lt"/>
                <a:cs typeface="Times New Roman"/>
              </a:rPr>
              <a:t>Registration </a:t>
            </a:r>
            <a:r>
              <a:rPr lang="en-IN" sz="2300" spc="80" dirty="0">
                <a:latin typeface="+mj-lt"/>
                <a:cs typeface="Times New Roman"/>
              </a:rPr>
              <a:t>scheme </a:t>
            </a:r>
            <a:r>
              <a:rPr lang="en-IN" sz="2300" spc="-20" dirty="0">
                <a:latin typeface="+mj-lt"/>
                <a:cs typeface="Times New Roman"/>
              </a:rPr>
              <a:t>(SPRS) </a:t>
            </a:r>
            <a:r>
              <a:rPr lang="en-IN" sz="2300" spc="35" dirty="0">
                <a:latin typeface="+mj-lt"/>
                <a:cs typeface="Times New Roman"/>
              </a:rPr>
              <a:t>for </a:t>
            </a:r>
            <a:r>
              <a:rPr lang="en-IN" sz="2300" spc="75" dirty="0">
                <a:latin typeface="+mj-lt"/>
                <a:cs typeface="Times New Roman"/>
              </a:rPr>
              <a:t>participation </a:t>
            </a:r>
            <a:r>
              <a:rPr lang="en-IN" sz="2300" spc="80" dirty="0">
                <a:latin typeface="+mj-lt"/>
                <a:cs typeface="Times New Roman"/>
              </a:rPr>
              <a:t>in </a:t>
            </a:r>
            <a:r>
              <a:rPr lang="en-IN" sz="2300" spc="70" dirty="0">
                <a:latin typeface="+mj-lt"/>
                <a:cs typeface="Times New Roman"/>
              </a:rPr>
              <a:t>Government  </a:t>
            </a:r>
            <a:r>
              <a:rPr lang="en-IN" sz="2300" spc="55" dirty="0">
                <a:latin typeface="+mj-lt"/>
                <a:cs typeface="Times New Roman"/>
              </a:rPr>
              <a:t>Purchases.</a:t>
            </a:r>
            <a:r>
              <a:rPr lang="en-IN" sz="2300" spc="-5" dirty="0">
                <a:latin typeface="+mj-lt"/>
                <a:cs typeface="Times New Roman"/>
              </a:rPr>
              <a:t> </a:t>
            </a:r>
            <a:r>
              <a:rPr lang="en-IN" sz="2300" spc="50" dirty="0">
                <a:latin typeface="+mj-lt"/>
                <a:cs typeface="Times New Roman"/>
              </a:rPr>
              <a:t>Some</a:t>
            </a:r>
            <a:r>
              <a:rPr lang="en-IN" sz="2300" spc="-100" dirty="0">
                <a:latin typeface="+mj-lt"/>
                <a:cs typeface="Times New Roman"/>
              </a:rPr>
              <a:t> </a:t>
            </a:r>
            <a:r>
              <a:rPr lang="en-IN" sz="2300" spc="10" dirty="0">
                <a:latin typeface="+mj-lt"/>
                <a:cs typeface="Times New Roman"/>
              </a:rPr>
              <a:t>of</a:t>
            </a:r>
            <a:r>
              <a:rPr lang="en-IN" sz="2300" spc="45" dirty="0">
                <a:latin typeface="+mj-lt"/>
                <a:cs typeface="Times New Roman"/>
              </a:rPr>
              <a:t> </a:t>
            </a:r>
            <a:r>
              <a:rPr lang="en-IN" sz="2300" spc="40" dirty="0">
                <a:latin typeface="+mj-lt"/>
                <a:cs typeface="Times New Roman"/>
              </a:rPr>
              <a:t>Benefits</a:t>
            </a:r>
            <a:r>
              <a:rPr lang="en-IN" sz="2300" spc="-90" dirty="0">
                <a:latin typeface="+mj-lt"/>
                <a:cs typeface="Times New Roman"/>
              </a:rPr>
              <a:t> </a:t>
            </a:r>
            <a:r>
              <a:rPr lang="en-IN" sz="2300" spc="10" dirty="0">
                <a:latin typeface="+mj-lt"/>
                <a:cs typeface="Times New Roman"/>
              </a:rPr>
              <a:t>of</a:t>
            </a:r>
            <a:r>
              <a:rPr lang="en-IN" sz="2300" spc="25" dirty="0">
                <a:latin typeface="+mj-lt"/>
                <a:cs typeface="Times New Roman"/>
              </a:rPr>
              <a:t> </a:t>
            </a:r>
            <a:r>
              <a:rPr lang="en-IN" sz="2300" spc="80" dirty="0">
                <a:latin typeface="+mj-lt"/>
                <a:cs typeface="Times New Roman"/>
              </a:rPr>
              <a:t>this</a:t>
            </a:r>
            <a:r>
              <a:rPr lang="en-IN" sz="2300" spc="-80" dirty="0">
                <a:latin typeface="+mj-lt"/>
                <a:cs typeface="Times New Roman"/>
              </a:rPr>
              <a:t> </a:t>
            </a:r>
            <a:r>
              <a:rPr lang="en-IN" sz="2300" spc="75" dirty="0">
                <a:latin typeface="+mj-lt"/>
                <a:cs typeface="Times New Roman"/>
              </a:rPr>
              <a:t>schemes</a:t>
            </a:r>
            <a:r>
              <a:rPr lang="en-IN" sz="2300" spc="-90" dirty="0">
                <a:latin typeface="+mj-lt"/>
                <a:cs typeface="Times New Roman"/>
              </a:rPr>
              <a:t> </a:t>
            </a:r>
            <a:r>
              <a:rPr lang="en-IN" sz="2300" spc="35" dirty="0">
                <a:latin typeface="+mj-lt"/>
                <a:cs typeface="Times New Roman"/>
              </a:rPr>
              <a:t>are:</a:t>
            </a:r>
            <a:endParaRPr lang="en-IN" sz="2300" dirty="0">
              <a:latin typeface="+mj-lt"/>
              <a:cs typeface="Times New Roman"/>
            </a:endParaRPr>
          </a:p>
          <a:p>
            <a:pPr marL="461645">
              <a:lnSpc>
                <a:spcPct val="100000"/>
              </a:lnSpc>
              <a:spcBef>
                <a:spcPts val="455"/>
              </a:spcBef>
            </a:pPr>
            <a:r>
              <a:rPr lang="en-IN" sz="2300" spc="-40" dirty="0">
                <a:latin typeface="+mj-lt"/>
                <a:cs typeface="Times New Roman"/>
              </a:rPr>
              <a:t>Issue</a:t>
            </a:r>
            <a:r>
              <a:rPr lang="en-IN" sz="2300" spc="-105" dirty="0">
                <a:latin typeface="+mj-lt"/>
                <a:cs typeface="Times New Roman"/>
              </a:rPr>
              <a:t> </a:t>
            </a:r>
            <a:r>
              <a:rPr lang="en-IN" sz="2300" spc="10" dirty="0">
                <a:latin typeface="+mj-lt"/>
                <a:cs typeface="Times New Roman"/>
              </a:rPr>
              <a:t>of</a:t>
            </a:r>
            <a:r>
              <a:rPr lang="en-IN" sz="2300" spc="25" dirty="0">
                <a:latin typeface="+mj-lt"/>
                <a:cs typeface="Times New Roman"/>
              </a:rPr>
              <a:t> </a:t>
            </a:r>
            <a:r>
              <a:rPr lang="en-IN" sz="2300" spc="100" dirty="0">
                <a:latin typeface="+mj-lt"/>
                <a:cs typeface="Times New Roman"/>
              </a:rPr>
              <a:t>tender</a:t>
            </a:r>
            <a:r>
              <a:rPr lang="en-IN" sz="2300" spc="-105" dirty="0">
                <a:latin typeface="+mj-lt"/>
                <a:cs typeface="Times New Roman"/>
              </a:rPr>
              <a:t> </a:t>
            </a:r>
            <a:r>
              <a:rPr lang="en-IN" sz="2300" spc="65" dirty="0">
                <a:latin typeface="+mj-lt"/>
                <a:cs typeface="Times New Roman"/>
              </a:rPr>
              <a:t>sets</a:t>
            </a:r>
            <a:r>
              <a:rPr lang="en-IN" sz="2300" spc="-50" dirty="0">
                <a:latin typeface="+mj-lt"/>
                <a:cs typeface="Times New Roman"/>
              </a:rPr>
              <a:t> </a:t>
            </a:r>
            <a:r>
              <a:rPr lang="en-IN" sz="2300" spc="35" dirty="0">
                <a:latin typeface="+mj-lt"/>
                <a:cs typeface="Times New Roman"/>
              </a:rPr>
              <a:t>free</a:t>
            </a:r>
            <a:r>
              <a:rPr lang="en-IN" sz="2300" spc="-100" dirty="0">
                <a:latin typeface="+mj-lt"/>
                <a:cs typeface="Times New Roman"/>
              </a:rPr>
              <a:t> </a:t>
            </a:r>
            <a:r>
              <a:rPr lang="en-IN" sz="2300" spc="10" dirty="0">
                <a:latin typeface="+mj-lt"/>
                <a:cs typeface="Times New Roman"/>
              </a:rPr>
              <a:t>of</a:t>
            </a:r>
            <a:r>
              <a:rPr lang="en-IN" sz="2300" spc="-5" dirty="0">
                <a:latin typeface="+mj-lt"/>
                <a:cs typeface="Times New Roman"/>
              </a:rPr>
              <a:t> </a:t>
            </a:r>
            <a:r>
              <a:rPr lang="en-IN" sz="2300" spc="55" dirty="0">
                <a:latin typeface="+mj-lt"/>
                <a:cs typeface="Times New Roman"/>
              </a:rPr>
              <a:t>cost</a:t>
            </a:r>
            <a:endParaRPr lang="en-IN" sz="2300" dirty="0">
              <a:latin typeface="+mj-lt"/>
              <a:cs typeface="Times New Roman"/>
            </a:endParaRPr>
          </a:p>
          <a:p>
            <a:pPr marL="461645">
              <a:lnSpc>
                <a:spcPct val="100000"/>
              </a:lnSpc>
              <a:spcBef>
                <a:spcPts val="455"/>
              </a:spcBef>
            </a:pPr>
            <a:r>
              <a:rPr lang="en-IN" sz="2300" spc="5" dirty="0">
                <a:latin typeface="+mj-lt"/>
                <a:cs typeface="Times New Roman"/>
              </a:rPr>
              <a:t>Exemption </a:t>
            </a:r>
            <a:r>
              <a:rPr lang="en-IN" sz="2300" spc="60" dirty="0">
                <a:latin typeface="+mj-lt"/>
                <a:cs typeface="Times New Roman"/>
              </a:rPr>
              <a:t>from </a:t>
            </a:r>
            <a:r>
              <a:rPr lang="en-IN" sz="2300" spc="85" dirty="0">
                <a:latin typeface="+mj-lt"/>
                <a:cs typeface="Times New Roman"/>
              </a:rPr>
              <a:t>payment</a:t>
            </a:r>
            <a:r>
              <a:rPr lang="en-IN" sz="2300" spc="-345" dirty="0">
                <a:latin typeface="+mj-lt"/>
                <a:cs typeface="Times New Roman"/>
              </a:rPr>
              <a:t> </a:t>
            </a:r>
            <a:r>
              <a:rPr lang="en-IN" sz="2300" spc="10" dirty="0">
                <a:latin typeface="+mj-lt"/>
                <a:cs typeface="Times New Roman"/>
              </a:rPr>
              <a:t>of </a:t>
            </a:r>
            <a:r>
              <a:rPr lang="en-IN" sz="2300" spc="65" dirty="0">
                <a:latin typeface="+mj-lt"/>
                <a:cs typeface="Times New Roman"/>
              </a:rPr>
              <a:t>Earnest </a:t>
            </a:r>
            <a:r>
              <a:rPr lang="en-IN" sz="2300" spc="45" dirty="0">
                <a:latin typeface="+mj-lt"/>
                <a:cs typeface="Times New Roman"/>
              </a:rPr>
              <a:t>Money</a:t>
            </a:r>
            <a:endParaRPr lang="en-IN" sz="2300" dirty="0">
              <a:latin typeface="+mj-lt"/>
              <a:cs typeface="Times New Roman"/>
            </a:endParaRPr>
          </a:p>
          <a:p>
            <a:pPr marL="461645">
              <a:lnSpc>
                <a:spcPct val="100000"/>
              </a:lnSpc>
              <a:spcBef>
                <a:spcPts val="455"/>
              </a:spcBef>
            </a:pPr>
            <a:r>
              <a:rPr lang="en-IN" sz="2300" spc="-10" dirty="0">
                <a:latin typeface="+mj-lt"/>
                <a:cs typeface="Times New Roman"/>
              </a:rPr>
              <a:t>Advantage</a:t>
            </a:r>
            <a:r>
              <a:rPr lang="en-IN" sz="2300" spc="-55" dirty="0">
                <a:latin typeface="+mj-lt"/>
                <a:cs typeface="Times New Roman"/>
              </a:rPr>
              <a:t> </a:t>
            </a:r>
            <a:r>
              <a:rPr lang="en-IN" sz="2300" spc="80" dirty="0">
                <a:latin typeface="+mj-lt"/>
                <a:cs typeface="Times New Roman"/>
              </a:rPr>
              <a:t>in</a:t>
            </a:r>
            <a:r>
              <a:rPr lang="en-IN" sz="2300" spc="-30" dirty="0">
                <a:latin typeface="+mj-lt"/>
                <a:cs typeface="Times New Roman"/>
              </a:rPr>
              <a:t> </a:t>
            </a:r>
            <a:r>
              <a:rPr lang="en-IN" sz="2300" spc="55" dirty="0">
                <a:latin typeface="+mj-lt"/>
                <a:cs typeface="Times New Roman"/>
              </a:rPr>
              <a:t>Tender</a:t>
            </a:r>
            <a:r>
              <a:rPr lang="en-IN" sz="2300" spc="-65" dirty="0">
                <a:latin typeface="+mj-lt"/>
                <a:cs typeface="Times New Roman"/>
              </a:rPr>
              <a:t> </a:t>
            </a:r>
            <a:r>
              <a:rPr lang="en-IN" sz="2300" spc="70" dirty="0">
                <a:latin typeface="+mj-lt"/>
                <a:cs typeface="Times New Roman"/>
              </a:rPr>
              <a:t>Participation</a:t>
            </a:r>
            <a:r>
              <a:rPr lang="en-IN" sz="2300" spc="-80" dirty="0">
                <a:latin typeface="+mj-lt"/>
                <a:cs typeface="Times New Roman"/>
              </a:rPr>
              <a:t> </a:t>
            </a:r>
            <a:r>
              <a:rPr lang="en-IN" sz="2300" spc="110" dirty="0">
                <a:latin typeface="+mj-lt"/>
                <a:cs typeface="Times New Roman"/>
              </a:rPr>
              <a:t>and</a:t>
            </a:r>
            <a:r>
              <a:rPr lang="en-IN" sz="2300" dirty="0">
                <a:latin typeface="+mj-lt"/>
                <a:cs typeface="Times New Roman"/>
              </a:rPr>
              <a:t> </a:t>
            </a:r>
            <a:r>
              <a:rPr lang="en-IN" sz="2300" spc="90" dirty="0">
                <a:latin typeface="+mj-lt"/>
                <a:cs typeface="Times New Roman"/>
              </a:rPr>
              <a:t>Procurement</a:t>
            </a:r>
            <a:r>
              <a:rPr lang="en-IN" sz="2300" spc="-60" dirty="0">
                <a:latin typeface="+mj-lt"/>
                <a:cs typeface="Times New Roman"/>
              </a:rPr>
              <a:t> </a:t>
            </a:r>
            <a:r>
              <a:rPr lang="en-IN" sz="2300" spc="60" dirty="0">
                <a:latin typeface="+mj-lt"/>
                <a:cs typeface="Times New Roman"/>
              </a:rPr>
              <a:t>from</a:t>
            </a:r>
            <a:r>
              <a:rPr lang="en-IN" sz="2300" spc="-30" dirty="0">
                <a:latin typeface="+mj-lt"/>
                <a:cs typeface="Times New Roman"/>
              </a:rPr>
              <a:t> </a:t>
            </a:r>
            <a:r>
              <a:rPr lang="en-IN" sz="2300" spc="-45" dirty="0">
                <a:latin typeface="+mj-lt"/>
                <a:cs typeface="Times New Roman"/>
              </a:rPr>
              <a:t>MSES.</a:t>
            </a:r>
            <a:endParaRPr lang="en-IN" sz="2300" dirty="0">
              <a:latin typeface="+mj-lt"/>
              <a:cs typeface="Times New Roman"/>
            </a:endParaRPr>
          </a:p>
          <a:p>
            <a:pPr marL="461645">
              <a:lnSpc>
                <a:spcPct val="100000"/>
              </a:lnSpc>
              <a:spcBef>
                <a:spcPts val="455"/>
              </a:spcBef>
            </a:pPr>
            <a:r>
              <a:rPr lang="en-IN" sz="2300" spc="-110" dirty="0" err="1">
                <a:latin typeface="+mj-lt"/>
                <a:cs typeface="Times New Roman"/>
              </a:rPr>
              <a:t>GeM</a:t>
            </a:r>
            <a:r>
              <a:rPr lang="en-IN" sz="2300" spc="-5" dirty="0">
                <a:latin typeface="+mj-lt"/>
                <a:cs typeface="Times New Roman"/>
              </a:rPr>
              <a:t> </a:t>
            </a:r>
            <a:r>
              <a:rPr lang="en-IN" sz="2300" spc="60" dirty="0">
                <a:latin typeface="+mj-lt"/>
                <a:cs typeface="Times New Roman"/>
              </a:rPr>
              <a:t>Portal</a:t>
            </a:r>
            <a:endParaRPr lang="en-IN" sz="2300" dirty="0">
              <a:latin typeface="+mj-lt"/>
              <a:cs typeface="Times New Roman"/>
            </a:endParaRPr>
          </a:p>
          <a:p>
            <a:pPr marL="0" marR="128270" indent="0">
              <a:lnSpc>
                <a:spcPct val="100000"/>
              </a:lnSpc>
              <a:buNone/>
              <a:tabLst>
                <a:tab pos="354330" algn="l"/>
              </a:tabLst>
            </a:pPr>
            <a:r>
              <a:rPr lang="en-IN" sz="2300" b="1" spc="-30" dirty="0">
                <a:solidFill>
                  <a:srgbClr val="00B0F0"/>
                </a:solidFill>
                <a:latin typeface="+mj-lt"/>
                <a:cs typeface="Times New Roman"/>
              </a:rPr>
              <a:t>14</a:t>
            </a:r>
            <a:r>
              <a:rPr lang="en-IN" sz="2300" b="1" spc="-30" dirty="0">
                <a:latin typeface="+mj-lt"/>
                <a:cs typeface="Times New Roman"/>
              </a:rPr>
              <a:t>. </a:t>
            </a:r>
            <a:r>
              <a:rPr lang="en-IN" sz="2300" spc="-30" dirty="0">
                <a:latin typeface="+mj-lt"/>
                <a:cs typeface="Times New Roman"/>
              </a:rPr>
              <a:t>All</a:t>
            </a:r>
            <a:r>
              <a:rPr lang="en-IN" sz="2300" spc="5" dirty="0">
                <a:latin typeface="+mj-lt"/>
                <a:cs typeface="Times New Roman"/>
              </a:rPr>
              <a:t> </a:t>
            </a:r>
            <a:r>
              <a:rPr lang="en-IN" sz="2300" spc="75" dirty="0">
                <a:latin typeface="+mj-lt"/>
                <a:cs typeface="Times New Roman"/>
              </a:rPr>
              <a:t>new</a:t>
            </a:r>
            <a:r>
              <a:rPr lang="en-IN" sz="2300" spc="-40" dirty="0">
                <a:latin typeface="+mj-lt"/>
                <a:cs typeface="Times New Roman"/>
              </a:rPr>
              <a:t> </a:t>
            </a:r>
            <a:r>
              <a:rPr lang="en-IN" sz="2300" spc="75" dirty="0">
                <a:latin typeface="+mj-lt"/>
                <a:cs typeface="Times New Roman"/>
              </a:rPr>
              <a:t>industrial</a:t>
            </a:r>
            <a:r>
              <a:rPr lang="en-IN" sz="2300" spc="-25" dirty="0">
                <a:latin typeface="+mj-lt"/>
                <a:cs typeface="Times New Roman"/>
              </a:rPr>
              <a:t> </a:t>
            </a:r>
            <a:r>
              <a:rPr lang="en-IN" sz="2300" spc="90" dirty="0">
                <a:latin typeface="+mj-lt"/>
                <a:cs typeface="Times New Roman"/>
              </a:rPr>
              <a:t>units</a:t>
            </a:r>
            <a:r>
              <a:rPr lang="en-IN" sz="2300" spc="-35" dirty="0">
                <a:latin typeface="+mj-lt"/>
                <a:cs typeface="Times New Roman"/>
              </a:rPr>
              <a:t> </a:t>
            </a:r>
            <a:r>
              <a:rPr lang="en-IN" sz="2300" spc="80" dirty="0">
                <a:latin typeface="+mj-lt"/>
                <a:cs typeface="Times New Roman"/>
              </a:rPr>
              <a:t>in</a:t>
            </a:r>
            <a:r>
              <a:rPr lang="en-IN" sz="2300" spc="-55" dirty="0">
                <a:latin typeface="+mj-lt"/>
                <a:cs typeface="Times New Roman"/>
              </a:rPr>
              <a:t> </a:t>
            </a:r>
            <a:r>
              <a:rPr lang="en-IN" sz="2300" spc="60" dirty="0">
                <a:latin typeface="+mj-lt"/>
                <a:cs typeface="Times New Roman"/>
              </a:rPr>
              <a:t>public</a:t>
            </a:r>
            <a:r>
              <a:rPr lang="en-IN" sz="2300" spc="-45" dirty="0">
                <a:latin typeface="+mj-lt"/>
                <a:cs typeface="Times New Roman"/>
              </a:rPr>
              <a:t> </a:t>
            </a:r>
            <a:r>
              <a:rPr lang="en-IN" sz="2300" spc="5" dirty="0">
                <a:latin typeface="+mj-lt"/>
                <a:cs typeface="Times New Roman"/>
              </a:rPr>
              <a:t>IT</a:t>
            </a:r>
            <a:r>
              <a:rPr lang="en-IN" sz="2300" spc="-65" dirty="0">
                <a:latin typeface="+mj-lt"/>
                <a:cs typeface="Times New Roman"/>
              </a:rPr>
              <a:t> </a:t>
            </a:r>
            <a:r>
              <a:rPr lang="en-IN" sz="2300" spc="65" dirty="0">
                <a:latin typeface="+mj-lt"/>
                <a:cs typeface="Times New Roman"/>
              </a:rPr>
              <a:t>parks</a:t>
            </a:r>
            <a:r>
              <a:rPr lang="en-IN" sz="2300" spc="-85" dirty="0">
                <a:latin typeface="+mj-lt"/>
                <a:cs typeface="Times New Roman"/>
              </a:rPr>
              <a:t> </a:t>
            </a:r>
            <a:r>
              <a:rPr lang="en-IN" sz="2300" spc="60" dirty="0">
                <a:latin typeface="+mj-lt"/>
                <a:cs typeface="Times New Roman"/>
              </a:rPr>
              <a:t>are</a:t>
            </a:r>
            <a:r>
              <a:rPr lang="en-IN" sz="2300" spc="-95" dirty="0">
                <a:latin typeface="+mj-lt"/>
                <a:cs typeface="Times New Roman"/>
              </a:rPr>
              <a:t> </a:t>
            </a:r>
            <a:r>
              <a:rPr lang="en-IN" sz="2300" b="1" spc="75" dirty="0">
                <a:latin typeface="+mj-lt"/>
                <a:cs typeface="Times New Roman"/>
              </a:rPr>
              <a:t>exempted</a:t>
            </a:r>
            <a:r>
              <a:rPr lang="en-IN" sz="2300" b="1" spc="-5" dirty="0">
                <a:latin typeface="+mj-lt"/>
                <a:cs typeface="Times New Roman"/>
              </a:rPr>
              <a:t> </a:t>
            </a:r>
            <a:r>
              <a:rPr lang="en-IN" sz="2300" b="1" spc="60" dirty="0">
                <a:latin typeface="+mj-lt"/>
                <a:cs typeface="Times New Roman"/>
              </a:rPr>
              <a:t>from</a:t>
            </a:r>
            <a:r>
              <a:rPr lang="en-IN" sz="2300" b="1" spc="-55" dirty="0">
                <a:latin typeface="+mj-lt"/>
                <a:cs typeface="Times New Roman"/>
              </a:rPr>
              <a:t> </a:t>
            </a:r>
            <a:r>
              <a:rPr lang="en-IN" sz="2300" b="1" spc="85" dirty="0">
                <a:latin typeface="+mj-lt"/>
                <a:cs typeface="Times New Roman"/>
              </a:rPr>
              <a:t>payment</a:t>
            </a:r>
            <a:r>
              <a:rPr lang="en-IN" sz="2300" b="1" spc="-100" dirty="0">
                <a:latin typeface="+mj-lt"/>
                <a:cs typeface="Times New Roman"/>
              </a:rPr>
              <a:t> </a:t>
            </a:r>
            <a:r>
              <a:rPr lang="en-IN" sz="2300" b="1" spc="10" dirty="0">
                <a:latin typeface="+mj-lt"/>
                <a:cs typeface="Times New Roman"/>
              </a:rPr>
              <a:t>of  </a:t>
            </a:r>
            <a:r>
              <a:rPr lang="en-IN" sz="2300" b="1" spc="100" dirty="0">
                <a:latin typeface="+mj-lt"/>
                <a:cs typeface="Times New Roman"/>
              </a:rPr>
              <a:t>stamp</a:t>
            </a:r>
            <a:r>
              <a:rPr lang="en-IN" sz="2300" b="1" spc="-105" dirty="0">
                <a:latin typeface="+mj-lt"/>
                <a:cs typeface="Times New Roman"/>
              </a:rPr>
              <a:t> </a:t>
            </a:r>
            <a:r>
              <a:rPr lang="en-IN" sz="2300" b="1" spc="85" dirty="0">
                <a:latin typeface="+mj-lt"/>
                <a:cs typeface="Times New Roman"/>
              </a:rPr>
              <a:t>duty</a:t>
            </a:r>
            <a:r>
              <a:rPr lang="en-IN" sz="2300" b="1" spc="-100" dirty="0">
                <a:latin typeface="+mj-lt"/>
                <a:cs typeface="Times New Roman"/>
              </a:rPr>
              <a:t> </a:t>
            </a:r>
            <a:r>
              <a:rPr lang="en-IN" sz="2300" b="1" spc="110" dirty="0">
                <a:latin typeface="+mj-lt"/>
                <a:cs typeface="Times New Roman"/>
              </a:rPr>
              <a:t>and</a:t>
            </a:r>
            <a:r>
              <a:rPr lang="en-IN" sz="2300" b="1" spc="-30" dirty="0">
                <a:latin typeface="+mj-lt"/>
                <a:cs typeface="Times New Roman"/>
              </a:rPr>
              <a:t> </a:t>
            </a:r>
            <a:r>
              <a:rPr lang="en-IN" sz="2300" b="1" spc="65" dirty="0">
                <a:latin typeface="+mj-lt"/>
                <a:cs typeface="Times New Roman"/>
              </a:rPr>
              <a:t>registration</a:t>
            </a:r>
            <a:r>
              <a:rPr lang="en-IN" sz="2300" b="1" spc="-40" dirty="0">
                <a:latin typeface="+mj-lt"/>
                <a:cs typeface="Times New Roman"/>
              </a:rPr>
              <a:t> </a:t>
            </a:r>
            <a:r>
              <a:rPr lang="en-IN" sz="2300" b="1" spc="15" dirty="0">
                <a:latin typeface="+mj-lt"/>
                <a:cs typeface="Times New Roman"/>
              </a:rPr>
              <a:t>fees.</a:t>
            </a:r>
            <a:endParaRPr lang="en-IN" sz="2300" b="1" dirty="0">
              <a:latin typeface="+mj-lt"/>
              <a:cs typeface="Times New Roman"/>
            </a:endParaRPr>
          </a:p>
          <a:p>
            <a:pPr marL="0" marR="449580" indent="0" algn="just">
              <a:lnSpc>
                <a:spcPct val="100000"/>
              </a:lnSpc>
              <a:buNone/>
              <a:tabLst>
                <a:tab pos="337185" algn="l"/>
              </a:tabLst>
            </a:pPr>
            <a:r>
              <a:rPr lang="en-IN" sz="2300" b="1" spc="80" dirty="0">
                <a:solidFill>
                  <a:srgbClr val="00B0F0"/>
                </a:solidFill>
                <a:latin typeface="+mj-lt"/>
                <a:cs typeface="Times New Roman"/>
              </a:rPr>
              <a:t>15. </a:t>
            </a:r>
            <a:r>
              <a:rPr lang="en-IN" sz="2300" b="1" spc="80" dirty="0">
                <a:latin typeface="+mj-lt"/>
                <a:cs typeface="Times New Roman"/>
              </a:rPr>
              <a:t>Incentives:</a:t>
            </a:r>
            <a:r>
              <a:rPr lang="en-IN" sz="2300" b="1" spc="-20" dirty="0">
                <a:latin typeface="+mj-lt"/>
                <a:cs typeface="Times New Roman"/>
              </a:rPr>
              <a:t> </a:t>
            </a:r>
            <a:r>
              <a:rPr lang="en-IN" sz="2300" spc="50" dirty="0">
                <a:latin typeface="+mj-lt"/>
                <a:cs typeface="Times New Roman"/>
              </a:rPr>
              <a:t>Almost</a:t>
            </a:r>
            <a:r>
              <a:rPr lang="en-IN" sz="2300" spc="-100" dirty="0">
                <a:latin typeface="+mj-lt"/>
                <a:cs typeface="Times New Roman"/>
              </a:rPr>
              <a:t> </a:t>
            </a:r>
            <a:r>
              <a:rPr lang="en-IN" sz="2300" spc="20" dirty="0">
                <a:latin typeface="+mj-lt"/>
                <a:cs typeface="Times New Roman"/>
              </a:rPr>
              <a:t>all</a:t>
            </a:r>
            <a:r>
              <a:rPr lang="en-IN" sz="2300" dirty="0">
                <a:latin typeface="+mj-lt"/>
                <a:cs typeface="Times New Roman"/>
              </a:rPr>
              <a:t> </a:t>
            </a:r>
            <a:r>
              <a:rPr lang="en-IN" sz="2300" spc="55" dirty="0">
                <a:latin typeface="+mj-lt"/>
                <a:cs typeface="Times New Roman"/>
              </a:rPr>
              <a:t>State</a:t>
            </a:r>
            <a:r>
              <a:rPr lang="en-IN" sz="2300" spc="-50" dirty="0">
                <a:latin typeface="+mj-lt"/>
                <a:cs typeface="Times New Roman"/>
              </a:rPr>
              <a:t> </a:t>
            </a:r>
            <a:r>
              <a:rPr lang="en-IN" sz="2300" spc="70" dirty="0">
                <a:latin typeface="+mj-lt"/>
                <a:cs typeface="Times New Roman"/>
              </a:rPr>
              <a:t>Governments</a:t>
            </a:r>
            <a:r>
              <a:rPr lang="en-IN" sz="2300" spc="-90" dirty="0">
                <a:latin typeface="+mj-lt"/>
                <a:cs typeface="Times New Roman"/>
              </a:rPr>
              <a:t> </a:t>
            </a:r>
            <a:r>
              <a:rPr lang="en-IN" sz="2300" spc="25" dirty="0">
                <a:latin typeface="+mj-lt"/>
                <a:cs typeface="Times New Roman"/>
              </a:rPr>
              <a:t>offer</a:t>
            </a:r>
            <a:r>
              <a:rPr lang="en-IN" sz="2300" spc="-100" dirty="0">
                <a:latin typeface="+mj-lt"/>
                <a:cs typeface="Times New Roman"/>
              </a:rPr>
              <a:t> </a:t>
            </a:r>
            <a:r>
              <a:rPr lang="en-IN" sz="2300" spc="50" dirty="0">
                <a:latin typeface="+mj-lt"/>
                <a:cs typeface="Times New Roman"/>
              </a:rPr>
              <a:t>subsidy</a:t>
            </a:r>
            <a:r>
              <a:rPr lang="en-IN" sz="2300" spc="-50" dirty="0">
                <a:latin typeface="+mj-lt"/>
                <a:cs typeface="Times New Roman"/>
              </a:rPr>
              <a:t> </a:t>
            </a:r>
            <a:r>
              <a:rPr lang="en-IN" sz="2300" spc="80" dirty="0">
                <a:latin typeface="+mj-lt"/>
                <a:cs typeface="Times New Roman"/>
              </a:rPr>
              <a:t>in</a:t>
            </a:r>
            <a:r>
              <a:rPr lang="en-IN" sz="2300" spc="-50" dirty="0">
                <a:latin typeface="+mj-lt"/>
                <a:cs typeface="Times New Roman"/>
              </a:rPr>
              <a:t> </a:t>
            </a:r>
            <a:r>
              <a:rPr lang="en-IN" sz="2300" spc="114" dirty="0">
                <a:latin typeface="+mj-lt"/>
                <a:cs typeface="Times New Roman"/>
              </a:rPr>
              <a:t>the</a:t>
            </a:r>
            <a:r>
              <a:rPr lang="en-IN" sz="2300" spc="-60" dirty="0">
                <a:latin typeface="+mj-lt"/>
                <a:cs typeface="Times New Roman"/>
              </a:rPr>
              <a:t> </a:t>
            </a:r>
            <a:r>
              <a:rPr lang="en-IN" sz="2300" spc="65" dirty="0">
                <a:latin typeface="+mj-lt"/>
                <a:cs typeface="Times New Roman"/>
              </a:rPr>
              <a:t>form</a:t>
            </a:r>
            <a:r>
              <a:rPr lang="en-IN" sz="2300" spc="-80" dirty="0">
                <a:latin typeface="+mj-lt"/>
                <a:cs typeface="Times New Roman"/>
              </a:rPr>
              <a:t> </a:t>
            </a:r>
            <a:r>
              <a:rPr lang="en-IN" sz="2300" spc="10" dirty="0">
                <a:latin typeface="+mj-lt"/>
                <a:cs typeface="Times New Roman"/>
              </a:rPr>
              <a:t>of  </a:t>
            </a:r>
            <a:r>
              <a:rPr lang="en-IN" sz="2300" spc="45" dirty="0">
                <a:latin typeface="+mj-lt"/>
                <a:cs typeface="Times New Roman"/>
              </a:rPr>
              <a:t>various</a:t>
            </a:r>
            <a:r>
              <a:rPr lang="en-IN" sz="2300" spc="-45" dirty="0">
                <a:latin typeface="+mj-lt"/>
                <a:cs typeface="Times New Roman"/>
              </a:rPr>
              <a:t> </a:t>
            </a:r>
            <a:r>
              <a:rPr lang="en-IN" sz="2300" spc="50" dirty="0">
                <a:latin typeface="+mj-lt"/>
                <a:cs typeface="Times New Roman"/>
              </a:rPr>
              <a:t>incentives</a:t>
            </a:r>
            <a:r>
              <a:rPr lang="en-IN" sz="2300" spc="-60" dirty="0">
                <a:latin typeface="+mj-lt"/>
                <a:cs typeface="Times New Roman"/>
              </a:rPr>
              <a:t> </a:t>
            </a:r>
            <a:r>
              <a:rPr lang="en-IN" sz="2300" spc="90" dirty="0">
                <a:latin typeface="+mj-lt"/>
                <a:cs typeface="Times New Roman"/>
              </a:rPr>
              <a:t>to</a:t>
            </a:r>
            <a:r>
              <a:rPr lang="en-IN" sz="2300" spc="-55" dirty="0">
                <a:latin typeface="+mj-lt"/>
                <a:cs typeface="Times New Roman"/>
              </a:rPr>
              <a:t> </a:t>
            </a:r>
            <a:r>
              <a:rPr lang="en-IN" sz="2300" spc="-15" dirty="0">
                <a:latin typeface="+mj-lt"/>
                <a:cs typeface="Times New Roman"/>
              </a:rPr>
              <a:t>MSMEs</a:t>
            </a:r>
            <a:r>
              <a:rPr lang="en-IN" sz="2300" spc="-50" dirty="0">
                <a:latin typeface="+mj-lt"/>
                <a:cs typeface="Times New Roman"/>
              </a:rPr>
              <a:t> </a:t>
            </a:r>
            <a:r>
              <a:rPr lang="en-IN" sz="2300" spc="35" dirty="0">
                <a:latin typeface="+mj-lt"/>
                <a:cs typeface="Times New Roman"/>
              </a:rPr>
              <a:t>for</a:t>
            </a:r>
            <a:r>
              <a:rPr lang="en-IN" sz="2300" spc="-100" dirty="0">
                <a:latin typeface="+mj-lt"/>
                <a:cs typeface="Times New Roman"/>
              </a:rPr>
              <a:t> </a:t>
            </a:r>
            <a:r>
              <a:rPr lang="en-IN" sz="2300" spc="95" dirty="0">
                <a:latin typeface="+mj-lt"/>
                <a:cs typeface="Times New Roman"/>
              </a:rPr>
              <a:t>promotion</a:t>
            </a:r>
            <a:r>
              <a:rPr lang="en-IN" sz="2300" spc="-80" dirty="0">
                <a:latin typeface="+mj-lt"/>
                <a:cs typeface="Times New Roman"/>
              </a:rPr>
              <a:t> </a:t>
            </a:r>
            <a:r>
              <a:rPr lang="en-IN" sz="2300" spc="10" dirty="0">
                <a:latin typeface="+mj-lt"/>
                <a:cs typeface="Times New Roman"/>
              </a:rPr>
              <a:t>of</a:t>
            </a:r>
            <a:r>
              <a:rPr lang="en-IN" sz="2300" spc="40" dirty="0">
                <a:latin typeface="+mj-lt"/>
                <a:cs typeface="Times New Roman"/>
              </a:rPr>
              <a:t> </a:t>
            </a:r>
            <a:r>
              <a:rPr lang="en-IN" sz="2300" spc="75" dirty="0">
                <a:latin typeface="+mj-lt"/>
                <a:cs typeface="Times New Roman"/>
              </a:rPr>
              <a:t>Industrial</a:t>
            </a:r>
            <a:r>
              <a:rPr lang="en-IN" sz="2300" spc="-50" dirty="0">
                <a:latin typeface="+mj-lt"/>
                <a:cs typeface="Times New Roman"/>
              </a:rPr>
              <a:t> </a:t>
            </a:r>
            <a:r>
              <a:rPr lang="en-IN" sz="2300" spc="80" dirty="0">
                <a:latin typeface="+mj-lt"/>
                <a:cs typeface="Times New Roman"/>
              </a:rPr>
              <a:t>development</a:t>
            </a:r>
            <a:r>
              <a:rPr lang="en-IN" sz="2300" spc="-55" dirty="0">
                <a:latin typeface="+mj-lt"/>
                <a:cs typeface="Times New Roman"/>
              </a:rPr>
              <a:t> </a:t>
            </a:r>
            <a:r>
              <a:rPr lang="en-IN" sz="2300" spc="80" dirty="0">
                <a:latin typeface="+mj-lt"/>
                <a:cs typeface="Times New Roman"/>
              </a:rPr>
              <a:t>in  </a:t>
            </a:r>
            <a:r>
              <a:rPr lang="en-IN" sz="2300" spc="90" dirty="0">
                <a:latin typeface="+mj-lt"/>
                <a:cs typeface="Times New Roman"/>
              </a:rPr>
              <a:t>their</a:t>
            </a:r>
            <a:r>
              <a:rPr lang="en-IN" sz="2300" spc="-110" dirty="0">
                <a:latin typeface="+mj-lt"/>
                <a:cs typeface="Times New Roman"/>
              </a:rPr>
              <a:t> </a:t>
            </a:r>
            <a:r>
              <a:rPr lang="en-IN" sz="2300" spc="70" dirty="0">
                <a:latin typeface="+mj-lt"/>
                <a:cs typeface="Times New Roman"/>
              </a:rPr>
              <a:t>state.</a:t>
            </a:r>
            <a:endParaRPr lang="en-IN" sz="2300" dirty="0">
              <a:latin typeface="+mj-lt"/>
              <a:cs typeface="Times New Roman"/>
            </a:endParaRPr>
          </a:p>
          <a:p>
            <a:pPr marL="0" indent="0">
              <a:buNone/>
            </a:pPr>
            <a:endParaRPr lang="en-IN" dirty="0"/>
          </a:p>
        </p:txBody>
      </p:sp>
    </p:spTree>
    <p:extLst>
      <p:ext uri="{BB962C8B-B14F-4D97-AF65-F5344CB8AC3E}">
        <p14:creationId xmlns:p14="http://schemas.microsoft.com/office/powerpoint/2010/main" val="641055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445CF-E63D-48D8-90D6-5B205049BB8A}"/>
              </a:ext>
            </a:extLst>
          </p:cNvPr>
          <p:cNvSpPr>
            <a:spLocks noGrp="1"/>
          </p:cNvSpPr>
          <p:nvPr>
            <p:ph type="title"/>
          </p:nvPr>
        </p:nvSpPr>
        <p:spPr/>
        <p:txBody>
          <a:bodyPr/>
          <a:lstStyle/>
          <a:p>
            <a:r>
              <a:rPr lang="en-IN" dirty="0"/>
              <a:t>Benefits </a:t>
            </a:r>
            <a:r>
              <a:rPr lang="en-IN" spc="5" dirty="0"/>
              <a:t>– MSME/MSE – </a:t>
            </a:r>
            <a:r>
              <a:rPr lang="en-IN" dirty="0"/>
              <a:t>Central</a:t>
            </a:r>
            <a:r>
              <a:rPr lang="en-IN" spc="-114" dirty="0"/>
              <a:t> </a:t>
            </a:r>
            <a:r>
              <a:rPr lang="en-IN" spc="-5" dirty="0"/>
              <a:t>Government</a:t>
            </a:r>
            <a:endParaRPr lang="en-IN" dirty="0"/>
          </a:p>
        </p:txBody>
      </p:sp>
      <p:sp>
        <p:nvSpPr>
          <p:cNvPr id="3" name="Content Placeholder 2">
            <a:extLst>
              <a:ext uri="{FF2B5EF4-FFF2-40B4-BE49-F238E27FC236}">
                <a16:creationId xmlns:a16="http://schemas.microsoft.com/office/drawing/2014/main" id="{1909F5E1-CA04-4F6C-84D7-C20B55A4EDC1}"/>
              </a:ext>
            </a:extLst>
          </p:cNvPr>
          <p:cNvSpPr>
            <a:spLocks noGrp="1"/>
          </p:cNvSpPr>
          <p:nvPr>
            <p:ph idx="1"/>
          </p:nvPr>
        </p:nvSpPr>
        <p:spPr>
          <a:xfrm>
            <a:off x="838200" y="1411515"/>
            <a:ext cx="10515600" cy="558346"/>
          </a:xfrm>
        </p:spPr>
        <p:txBody>
          <a:bodyPr>
            <a:normAutofit lnSpcReduction="10000"/>
          </a:bodyPr>
          <a:lstStyle/>
          <a:p>
            <a:r>
              <a:rPr lang="en-IN" sz="1800" dirty="0">
                <a:solidFill>
                  <a:srgbClr val="2D2D38"/>
                </a:solidFill>
                <a:latin typeface="Arial"/>
                <a:cs typeface="Arial"/>
              </a:rPr>
              <a:t>Registered </a:t>
            </a:r>
            <a:r>
              <a:rPr lang="en-IN" sz="1800" spc="-15" dirty="0">
                <a:solidFill>
                  <a:srgbClr val="2D2D38"/>
                </a:solidFill>
                <a:latin typeface="Arial"/>
                <a:cs typeface="Arial"/>
              </a:rPr>
              <a:t>MSME </a:t>
            </a:r>
            <a:r>
              <a:rPr lang="en-IN" sz="1800" spc="5" dirty="0">
                <a:solidFill>
                  <a:srgbClr val="2D2D38"/>
                </a:solidFill>
                <a:latin typeface="Arial"/>
                <a:cs typeface="Arial"/>
              </a:rPr>
              <a:t>is </a:t>
            </a:r>
            <a:r>
              <a:rPr lang="en-IN" sz="1800" dirty="0">
                <a:solidFill>
                  <a:srgbClr val="2D2D38"/>
                </a:solidFill>
                <a:latin typeface="Arial"/>
                <a:cs typeface="Arial"/>
              </a:rPr>
              <a:t>entitled to various benefits </a:t>
            </a:r>
            <a:r>
              <a:rPr lang="en-IN" sz="1800" spc="-5" dirty="0">
                <a:solidFill>
                  <a:srgbClr val="2D2D38"/>
                </a:solidFill>
                <a:latin typeface="Arial"/>
                <a:cs typeface="Arial"/>
              </a:rPr>
              <a:t>and </a:t>
            </a:r>
            <a:r>
              <a:rPr lang="en-IN" sz="1800" spc="5" dirty="0">
                <a:solidFill>
                  <a:srgbClr val="2D2D38"/>
                </a:solidFill>
                <a:latin typeface="Arial"/>
                <a:cs typeface="Arial"/>
              </a:rPr>
              <a:t>is </a:t>
            </a:r>
            <a:r>
              <a:rPr lang="en-IN" sz="1800" dirty="0">
                <a:solidFill>
                  <a:srgbClr val="2D2D38"/>
                </a:solidFill>
                <a:latin typeface="Arial"/>
                <a:cs typeface="Arial"/>
              </a:rPr>
              <a:t>treated </a:t>
            </a:r>
            <a:r>
              <a:rPr lang="en-IN" sz="1800" spc="-5" dirty="0">
                <a:solidFill>
                  <a:srgbClr val="2D2D38"/>
                </a:solidFill>
                <a:latin typeface="Arial"/>
                <a:cs typeface="Arial"/>
              </a:rPr>
              <a:t>as a </a:t>
            </a:r>
            <a:r>
              <a:rPr lang="en-IN" sz="1800" dirty="0">
                <a:solidFill>
                  <a:srgbClr val="2D2D38"/>
                </a:solidFill>
                <a:latin typeface="Arial"/>
                <a:cs typeface="Arial"/>
              </a:rPr>
              <a:t>registered legal entity </a:t>
            </a:r>
            <a:r>
              <a:rPr lang="en-IN" sz="1800" spc="5" dirty="0">
                <a:solidFill>
                  <a:srgbClr val="2D2D38"/>
                </a:solidFill>
                <a:latin typeface="Arial"/>
                <a:cs typeface="Arial"/>
              </a:rPr>
              <a:t>in </a:t>
            </a:r>
            <a:r>
              <a:rPr lang="en-IN" sz="1800" dirty="0">
                <a:solidFill>
                  <a:srgbClr val="2D2D38"/>
                </a:solidFill>
                <a:latin typeface="Arial"/>
                <a:cs typeface="Arial"/>
              </a:rPr>
              <a:t>India. </a:t>
            </a:r>
            <a:r>
              <a:rPr lang="en-IN" sz="1800" spc="-5" dirty="0">
                <a:solidFill>
                  <a:srgbClr val="2D2D38"/>
                </a:solidFill>
                <a:latin typeface="Arial"/>
                <a:cs typeface="Arial"/>
              </a:rPr>
              <a:t>Key </a:t>
            </a:r>
            <a:r>
              <a:rPr lang="en-IN" sz="1800" dirty="0">
                <a:solidFill>
                  <a:srgbClr val="2D2D38"/>
                </a:solidFill>
                <a:latin typeface="Arial"/>
                <a:cs typeface="Arial"/>
              </a:rPr>
              <a:t>benefits </a:t>
            </a:r>
            <a:r>
              <a:rPr lang="en-IN" sz="1800" spc="-15" dirty="0">
                <a:solidFill>
                  <a:srgbClr val="2D2D38"/>
                </a:solidFill>
                <a:latin typeface="Arial"/>
                <a:cs typeface="Arial"/>
              </a:rPr>
              <a:t>made  </a:t>
            </a:r>
            <a:r>
              <a:rPr lang="en-IN" sz="1800" dirty="0">
                <a:solidFill>
                  <a:srgbClr val="2D2D38"/>
                </a:solidFill>
                <a:latin typeface="Arial"/>
                <a:cs typeface="Arial"/>
              </a:rPr>
              <a:t>available </a:t>
            </a:r>
            <a:r>
              <a:rPr lang="en-IN" sz="1800" spc="-5" dirty="0">
                <a:solidFill>
                  <a:srgbClr val="2D2D38"/>
                </a:solidFill>
                <a:latin typeface="Arial"/>
                <a:cs typeface="Arial"/>
              </a:rPr>
              <a:t>by </a:t>
            </a:r>
            <a:r>
              <a:rPr lang="en-IN" sz="1800" dirty="0">
                <a:solidFill>
                  <a:srgbClr val="2D2D38"/>
                </a:solidFill>
                <a:latin typeface="Arial"/>
                <a:cs typeface="Arial"/>
              </a:rPr>
              <a:t>Central </a:t>
            </a:r>
            <a:r>
              <a:rPr lang="en-IN" sz="1800" spc="-5" dirty="0">
                <a:solidFill>
                  <a:srgbClr val="2D2D38"/>
                </a:solidFill>
                <a:latin typeface="Arial"/>
                <a:cs typeface="Arial"/>
              </a:rPr>
              <a:t>Government </a:t>
            </a:r>
            <a:r>
              <a:rPr lang="en-IN" sz="1800" spc="5" dirty="0">
                <a:solidFill>
                  <a:srgbClr val="2D2D38"/>
                </a:solidFill>
                <a:latin typeface="Arial"/>
                <a:cs typeface="Arial"/>
              </a:rPr>
              <a:t>is </a:t>
            </a:r>
            <a:r>
              <a:rPr lang="en-IN" sz="1800" spc="-10" dirty="0">
                <a:solidFill>
                  <a:srgbClr val="2D2D38"/>
                </a:solidFill>
                <a:latin typeface="Arial"/>
                <a:cs typeface="Arial"/>
              </a:rPr>
              <a:t>summarised </a:t>
            </a:r>
            <a:r>
              <a:rPr lang="en-IN" sz="1800" dirty="0">
                <a:solidFill>
                  <a:srgbClr val="2D2D38"/>
                </a:solidFill>
                <a:latin typeface="Arial"/>
                <a:cs typeface="Arial"/>
              </a:rPr>
              <a:t>as</a:t>
            </a:r>
            <a:r>
              <a:rPr lang="en-IN" sz="1800" spc="-150" dirty="0">
                <a:solidFill>
                  <a:srgbClr val="2D2D38"/>
                </a:solidFill>
                <a:latin typeface="Arial"/>
                <a:cs typeface="Arial"/>
              </a:rPr>
              <a:t> </a:t>
            </a:r>
            <a:r>
              <a:rPr lang="en-IN" sz="1800" dirty="0">
                <a:solidFill>
                  <a:srgbClr val="2D2D38"/>
                </a:solidFill>
                <a:latin typeface="Arial"/>
                <a:cs typeface="Arial"/>
              </a:rPr>
              <a:t>under</a:t>
            </a:r>
          </a:p>
          <a:p>
            <a:pPr marL="0" indent="0">
              <a:buNone/>
            </a:pPr>
            <a:endParaRPr lang="en-IN" dirty="0"/>
          </a:p>
        </p:txBody>
      </p:sp>
      <p:graphicFrame>
        <p:nvGraphicFramePr>
          <p:cNvPr id="5" name="Table 5">
            <a:extLst>
              <a:ext uri="{FF2B5EF4-FFF2-40B4-BE49-F238E27FC236}">
                <a16:creationId xmlns:a16="http://schemas.microsoft.com/office/drawing/2014/main" id="{2296FFE3-A9F4-48AF-8A3A-55BACD6FF1C2}"/>
              </a:ext>
            </a:extLst>
          </p:cNvPr>
          <p:cNvGraphicFramePr>
            <a:graphicFrameLocks noGrp="1"/>
          </p:cNvGraphicFramePr>
          <p:nvPr>
            <p:extLst>
              <p:ext uri="{D42A27DB-BD31-4B8C-83A1-F6EECF244321}">
                <p14:modId xmlns:p14="http://schemas.microsoft.com/office/powerpoint/2010/main" val="1090045837"/>
              </p:ext>
            </p:extLst>
          </p:nvPr>
        </p:nvGraphicFramePr>
        <p:xfrm>
          <a:off x="1126671" y="1969861"/>
          <a:ext cx="10515598" cy="4354052"/>
        </p:xfrm>
        <a:graphic>
          <a:graphicData uri="http://schemas.openxmlformats.org/drawingml/2006/table">
            <a:tbl>
              <a:tblPr firstRow="1" bandRow="1">
                <a:tableStyleId>{5C22544A-7EE6-4342-B048-85BDC9FD1C3A}</a:tableStyleId>
              </a:tblPr>
              <a:tblGrid>
                <a:gridCol w="856739">
                  <a:extLst>
                    <a:ext uri="{9D8B030D-6E8A-4147-A177-3AD203B41FA5}">
                      <a16:colId xmlns:a16="http://schemas.microsoft.com/office/drawing/2014/main" val="2681183690"/>
                    </a:ext>
                  </a:extLst>
                </a:gridCol>
                <a:gridCol w="2999762">
                  <a:extLst>
                    <a:ext uri="{9D8B030D-6E8A-4147-A177-3AD203B41FA5}">
                      <a16:colId xmlns:a16="http://schemas.microsoft.com/office/drawing/2014/main" val="1324660686"/>
                    </a:ext>
                  </a:extLst>
                </a:gridCol>
                <a:gridCol w="6659097">
                  <a:extLst>
                    <a:ext uri="{9D8B030D-6E8A-4147-A177-3AD203B41FA5}">
                      <a16:colId xmlns:a16="http://schemas.microsoft.com/office/drawing/2014/main" val="1423090623"/>
                    </a:ext>
                  </a:extLst>
                </a:gridCol>
              </a:tblGrid>
              <a:tr h="370840">
                <a:tc gridSpan="2">
                  <a:txBody>
                    <a:bodyPr/>
                    <a:lstStyle/>
                    <a:p>
                      <a:pPr algn="ctr">
                        <a:lnSpc>
                          <a:spcPct val="115000"/>
                        </a:lnSpc>
                        <a:spcBef>
                          <a:spcPts val="490"/>
                        </a:spcBef>
                        <a:spcAft>
                          <a:spcPts val="0"/>
                        </a:spcAft>
                      </a:pPr>
                      <a:r>
                        <a:rPr lang="en-IN" sz="1400" spc="-10" dirty="0">
                          <a:effectLst/>
                          <a:latin typeface="+mj-lt"/>
                        </a:rPr>
                        <a:t>Scheme</a:t>
                      </a:r>
                      <a:endParaRPr lang="en-IN" sz="1400" dirty="0">
                        <a:effectLst/>
                        <a:latin typeface="+mj-lt"/>
                        <a:ea typeface="Calibri"/>
                        <a:cs typeface="Times New Roman"/>
                      </a:endParaRPr>
                    </a:p>
                  </a:txBody>
                  <a:tcPr marL="6945" marR="6945" marT="45376" marB="0"/>
                </a:tc>
                <a:tc hMerge="1">
                  <a:txBody>
                    <a:bodyPr/>
                    <a:lstStyle/>
                    <a:p>
                      <a:endParaRPr lang="en-IN"/>
                    </a:p>
                  </a:txBody>
                  <a:tcPr/>
                </a:tc>
                <a:tc>
                  <a:txBody>
                    <a:bodyPr/>
                    <a:lstStyle/>
                    <a:p>
                      <a:pPr algn="ctr">
                        <a:lnSpc>
                          <a:spcPct val="115000"/>
                        </a:lnSpc>
                        <a:spcBef>
                          <a:spcPts val="490"/>
                        </a:spcBef>
                        <a:spcAft>
                          <a:spcPts val="0"/>
                        </a:spcAft>
                      </a:pPr>
                      <a:r>
                        <a:rPr lang="en-IN" sz="1400">
                          <a:effectLst/>
                          <a:latin typeface="+mj-lt"/>
                        </a:rPr>
                        <a:t>Details</a:t>
                      </a:r>
                      <a:endParaRPr lang="en-IN" sz="1400">
                        <a:effectLst/>
                        <a:latin typeface="+mj-lt"/>
                        <a:ea typeface="Calibri"/>
                        <a:cs typeface="Times New Roman"/>
                      </a:endParaRPr>
                    </a:p>
                  </a:txBody>
                  <a:tcPr marL="6945" marR="6945" marT="45376" marB="0"/>
                </a:tc>
                <a:extLst>
                  <a:ext uri="{0D108BD9-81ED-4DB2-BD59-A6C34878D82A}">
                    <a16:rowId xmlns:a16="http://schemas.microsoft.com/office/drawing/2014/main" val="1499878790"/>
                  </a:ext>
                </a:extLst>
              </a:tr>
              <a:tr h="370840">
                <a:tc rowSpan="3">
                  <a:txBody>
                    <a:bodyPr/>
                    <a:lstStyle/>
                    <a:p>
                      <a:pPr marL="100330" algn="just">
                        <a:lnSpc>
                          <a:spcPct val="115000"/>
                        </a:lnSpc>
                        <a:spcBef>
                          <a:spcPts val="875"/>
                        </a:spcBef>
                        <a:spcAft>
                          <a:spcPts val="0"/>
                        </a:spcAft>
                      </a:pPr>
                      <a:r>
                        <a:rPr lang="en-IN" sz="1600" spc="-5" dirty="0">
                          <a:effectLst/>
                          <a:latin typeface="Bookman Old Style" pitchFamily="18" charset="0"/>
                        </a:rPr>
                        <a:t>MSME</a:t>
                      </a:r>
                      <a:endParaRPr lang="en-IN" sz="1600" dirty="0">
                        <a:effectLst/>
                        <a:latin typeface="Bookman Old Style" pitchFamily="18" charset="0"/>
                        <a:ea typeface="Calibri"/>
                        <a:cs typeface="Times New Roman"/>
                      </a:endParaRPr>
                    </a:p>
                  </a:txBody>
                  <a:tcPr marL="6945" marR="6945" marT="6945" marB="0"/>
                </a:tc>
                <a:tc>
                  <a:txBody>
                    <a:bodyPr/>
                    <a:lstStyle/>
                    <a:p>
                      <a:pPr marL="100330" algn="just">
                        <a:lnSpc>
                          <a:spcPct val="115000"/>
                        </a:lnSpc>
                        <a:spcBef>
                          <a:spcPts val="5"/>
                        </a:spcBef>
                        <a:spcAft>
                          <a:spcPts val="0"/>
                        </a:spcAft>
                      </a:pPr>
                      <a:r>
                        <a:rPr lang="en-IN" sz="1400" spc="-5" dirty="0">
                          <a:effectLst/>
                          <a:latin typeface="+mj-lt"/>
                        </a:rPr>
                        <a:t>Priority </a:t>
                      </a:r>
                      <a:r>
                        <a:rPr lang="en-IN" sz="1400" spc="5" dirty="0">
                          <a:effectLst/>
                          <a:latin typeface="+mj-lt"/>
                        </a:rPr>
                        <a:t>Sector</a:t>
                      </a:r>
                      <a:r>
                        <a:rPr lang="en-IN" sz="1400" spc="-80" dirty="0">
                          <a:effectLst/>
                          <a:latin typeface="+mj-lt"/>
                        </a:rPr>
                        <a:t> </a:t>
                      </a:r>
                      <a:r>
                        <a:rPr lang="en-IN" sz="1400" spc="5" dirty="0">
                          <a:effectLst/>
                          <a:latin typeface="+mj-lt"/>
                        </a:rPr>
                        <a:t>Status</a:t>
                      </a:r>
                      <a:endParaRPr lang="en-IN" sz="1400" dirty="0">
                        <a:effectLst/>
                        <a:latin typeface="+mj-lt"/>
                        <a:ea typeface="Calibri"/>
                        <a:cs typeface="Times New Roman"/>
                      </a:endParaRPr>
                    </a:p>
                  </a:txBody>
                  <a:tcPr marL="6945" marR="6945" marT="4630" marB="0"/>
                </a:tc>
                <a:tc>
                  <a:txBody>
                    <a:bodyPr/>
                    <a:lstStyle/>
                    <a:p>
                      <a:pPr marL="100330" marR="502920" algn="just">
                        <a:lnSpc>
                          <a:spcPct val="115000"/>
                        </a:lnSpc>
                        <a:spcBef>
                          <a:spcPts val="565"/>
                        </a:spcBef>
                        <a:spcAft>
                          <a:spcPts val="0"/>
                        </a:spcAft>
                      </a:pPr>
                      <a:r>
                        <a:rPr lang="en-IN" sz="1400" dirty="0">
                          <a:effectLst/>
                          <a:latin typeface="+mj-lt"/>
                        </a:rPr>
                        <a:t>Borrowings </a:t>
                      </a:r>
                      <a:r>
                        <a:rPr lang="en-IN" sz="1400" spc="5" dirty="0">
                          <a:effectLst/>
                          <a:latin typeface="+mj-lt"/>
                        </a:rPr>
                        <a:t>(fund and non-fund based) from </a:t>
                      </a:r>
                      <a:r>
                        <a:rPr lang="en-IN" sz="1400" dirty="0">
                          <a:effectLst/>
                          <a:latin typeface="+mj-lt"/>
                        </a:rPr>
                        <a:t>Scheduled </a:t>
                      </a:r>
                      <a:r>
                        <a:rPr lang="en-IN" sz="1400" spc="5" dirty="0">
                          <a:effectLst/>
                          <a:latin typeface="+mj-lt"/>
                        </a:rPr>
                        <a:t>Banks </a:t>
                      </a:r>
                      <a:r>
                        <a:rPr lang="en-IN" sz="1400" dirty="0">
                          <a:effectLst/>
                          <a:latin typeface="+mj-lt"/>
                        </a:rPr>
                        <a:t>accorded</a:t>
                      </a:r>
                      <a:r>
                        <a:rPr lang="en-IN" sz="1400" spc="-230" dirty="0">
                          <a:effectLst/>
                          <a:latin typeface="+mj-lt"/>
                        </a:rPr>
                        <a:t> </a:t>
                      </a:r>
                      <a:r>
                        <a:rPr lang="en-IN" sz="1400" dirty="0">
                          <a:effectLst/>
                          <a:latin typeface="+mj-lt"/>
                        </a:rPr>
                        <a:t>the </a:t>
                      </a:r>
                      <a:r>
                        <a:rPr lang="en-IN" sz="1400" spc="-5" dirty="0">
                          <a:effectLst/>
                          <a:latin typeface="+mj-lt"/>
                        </a:rPr>
                        <a:t>priority  </a:t>
                      </a:r>
                      <a:r>
                        <a:rPr lang="en-IN" sz="1400" dirty="0">
                          <a:effectLst/>
                          <a:latin typeface="+mj-lt"/>
                        </a:rPr>
                        <a:t>status</a:t>
                      </a:r>
                      <a:r>
                        <a:rPr lang="en-IN" sz="1400" spc="-70" dirty="0">
                          <a:effectLst/>
                          <a:latin typeface="+mj-lt"/>
                        </a:rPr>
                        <a:t> </a:t>
                      </a:r>
                      <a:r>
                        <a:rPr lang="en-IN" sz="1400" spc="10" dirty="0">
                          <a:effectLst/>
                          <a:latin typeface="+mj-lt"/>
                        </a:rPr>
                        <a:t>for</a:t>
                      </a:r>
                      <a:r>
                        <a:rPr lang="en-IN" sz="1400" spc="-50" dirty="0">
                          <a:effectLst/>
                          <a:latin typeface="+mj-lt"/>
                        </a:rPr>
                        <a:t> </a:t>
                      </a:r>
                      <a:r>
                        <a:rPr lang="en-IN" sz="1400" dirty="0">
                          <a:effectLst/>
                          <a:latin typeface="+mj-lt"/>
                        </a:rPr>
                        <a:t>lending,</a:t>
                      </a:r>
                      <a:r>
                        <a:rPr lang="en-IN" sz="1400" spc="-65" dirty="0">
                          <a:effectLst/>
                          <a:latin typeface="+mj-lt"/>
                        </a:rPr>
                        <a:t> </a:t>
                      </a:r>
                      <a:r>
                        <a:rPr lang="en-IN" sz="1400" dirty="0">
                          <a:effectLst/>
                          <a:latin typeface="+mj-lt"/>
                        </a:rPr>
                        <a:t>getting</a:t>
                      </a:r>
                      <a:r>
                        <a:rPr lang="en-IN" sz="1400" spc="-55" dirty="0">
                          <a:effectLst/>
                          <a:latin typeface="+mj-lt"/>
                        </a:rPr>
                        <a:t> </a:t>
                      </a:r>
                      <a:r>
                        <a:rPr lang="en-IN" sz="1400" dirty="0">
                          <a:effectLst/>
                          <a:latin typeface="+mj-lt"/>
                        </a:rPr>
                        <a:t>preferred</a:t>
                      </a:r>
                      <a:r>
                        <a:rPr lang="en-IN" sz="1400" spc="-85" dirty="0">
                          <a:effectLst/>
                          <a:latin typeface="+mj-lt"/>
                        </a:rPr>
                        <a:t> </a:t>
                      </a:r>
                      <a:r>
                        <a:rPr lang="en-IN" sz="1400" dirty="0">
                          <a:effectLst/>
                          <a:latin typeface="+mj-lt"/>
                        </a:rPr>
                        <a:t>rate</a:t>
                      </a:r>
                      <a:r>
                        <a:rPr lang="en-IN" sz="1400" spc="-10" dirty="0">
                          <a:effectLst/>
                          <a:latin typeface="+mj-lt"/>
                        </a:rPr>
                        <a:t> </a:t>
                      </a:r>
                      <a:r>
                        <a:rPr lang="en-IN" sz="1400" dirty="0">
                          <a:effectLst/>
                          <a:latin typeface="+mj-lt"/>
                        </a:rPr>
                        <a:t>of</a:t>
                      </a:r>
                      <a:r>
                        <a:rPr lang="en-IN" sz="1400" spc="-35" dirty="0">
                          <a:effectLst/>
                          <a:latin typeface="+mj-lt"/>
                        </a:rPr>
                        <a:t> </a:t>
                      </a:r>
                      <a:r>
                        <a:rPr lang="en-IN" sz="1400" dirty="0">
                          <a:effectLst/>
                          <a:latin typeface="+mj-lt"/>
                        </a:rPr>
                        <a:t>interest</a:t>
                      </a:r>
                      <a:r>
                        <a:rPr lang="en-IN" sz="1400" spc="-40" dirty="0">
                          <a:effectLst/>
                          <a:latin typeface="+mj-lt"/>
                        </a:rPr>
                        <a:t> </a:t>
                      </a:r>
                      <a:r>
                        <a:rPr lang="en-IN" sz="1400" spc="5" dirty="0">
                          <a:effectLst/>
                          <a:latin typeface="+mj-lt"/>
                        </a:rPr>
                        <a:t>and</a:t>
                      </a:r>
                      <a:r>
                        <a:rPr lang="en-IN" sz="1400" spc="-35" dirty="0">
                          <a:effectLst/>
                          <a:latin typeface="+mj-lt"/>
                        </a:rPr>
                        <a:t> </a:t>
                      </a:r>
                      <a:r>
                        <a:rPr lang="en-IN" sz="1400" dirty="0">
                          <a:effectLst/>
                          <a:latin typeface="+mj-lt"/>
                        </a:rPr>
                        <a:t>definite</a:t>
                      </a:r>
                      <a:r>
                        <a:rPr lang="en-IN" sz="1400" spc="-85" dirty="0">
                          <a:effectLst/>
                          <a:latin typeface="+mj-lt"/>
                        </a:rPr>
                        <a:t> </a:t>
                      </a:r>
                      <a:r>
                        <a:rPr lang="en-IN" sz="1400" dirty="0">
                          <a:effectLst/>
                          <a:latin typeface="+mj-lt"/>
                        </a:rPr>
                        <a:t>allocation</a:t>
                      </a:r>
                      <a:endParaRPr lang="en-IN" sz="1400" dirty="0">
                        <a:effectLst/>
                        <a:latin typeface="+mj-lt"/>
                        <a:ea typeface="Calibri"/>
                        <a:cs typeface="Times New Roman"/>
                      </a:endParaRPr>
                    </a:p>
                  </a:txBody>
                  <a:tcPr marL="6945" marR="6945" marT="52321" marB="0"/>
                </a:tc>
                <a:extLst>
                  <a:ext uri="{0D108BD9-81ED-4DB2-BD59-A6C34878D82A}">
                    <a16:rowId xmlns:a16="http://schemas.microsoft.com/office/drawing/2014/main" val="2798321351"/>
                  </a:ext>
                </a:extLst>
              </a:tr>
              <a:tr h="370840">
                <a:tc vMerge="1">
                  <a:txBody>
                    <a:bodyPr/>
                    <a:lstStyle/>
                    <a:p>
                      <a:endParaRPr lang="en-IN"/>
                    </a:p>
                  </a:txBody>
                  <a:tcPr/>
                </a:tc>
                <a:tc>
                  <a:txBody>
                    <a:bodyPr/>
                    <a:lstStyle/>
                    <a:p>
                      <a:pPr marL="100330" algn="just">
                        <a:lnSpc>
                          <a:spcPct val="115000"/>
                        </a:lnSpc>
                        <a:spcAft>
                          <a:spcPts val="0"/>
                        </a:spcAft>
                      </a:pPr>
                      <a:r>
                        <a:rPr lang="en-IN" sz="1400" dirty="0" err="1">
                          <a:effectLst/>
                          <a:latin typeface="+mj-lt"/>
                        </a:rPr>
                        <a:t>TReDs</a:t>
                      </a:r>
                      <a:endParaRPr lang="en-IN" sz="1400" dirty="0">
                        <a:effectLst/>
                        <a:latin typeface="+mj-lt"/>
                        <a:ea typeface="Calibri"/>
                        <a:cs typeface="Times New Roman"/>
                      </a:endParaRPr>
                    </a:p>
                  </a:txBody>
                  <a:tcPr marL="6945" marR="6945" marT="4630" marB="0"/>
                </a:tc>
                <a:tc>
                  <a:txBody>
                    <a:bodyPr/>
                    <a:lstStyle/>
                    <a:p>
                      <a:pPr marL="100330" marR="228600" algn="just">
                        <a:lnSpc>
                          <a:spcPct val="115000"/>
                        </a:lnSpc>
                        <a:spcBef>
                          <a:spcPts val="595"/>
                        </a:spcBef>
                        <a:spcAft>
                          <a:spcPts val="0"/>
                        </a:spcAft>
                      </a:pPr>
                      <a:r>
                        <a:rPr lang="en-IN" sz="1400" dirty="0">
                          <a:effectLst/>
                          <a:latin typeface="+mj-lt"/>
                        </a:rPr>
                        <a:t>An electronic platform </a:t>
                      </a:r>
                      <a:r>
                        <a:rPr lang="en-IN" sz="1400" spc="10" dirty="0">
                          <a:effectLst/>
                          <a:latin typeface="+mj-lt"/>
                        </a:rPr>
                        <a:t>for </a:t>
                      </a:r>
                      <a:r>
                        <a:rPr lang="en-IN" sz="1400" dirty="0">
                          <a:effectLst/>
                          <a:latin typeface="+mj-lt"/>
                        </a:rPr>
                        <a:t>facilitating the financing / discounting of trade receivables of  </a:t>
                      </a:r>
                      <a:r>
                        <a:rPr lang="en-IN" sz="1400" spc="-10" dirty="0">
                          <a:effectLst/>
                          <a:latin typeface="+mj-lt"/>
                        </a:rPr>
                        <a:t>MSMEs</a:t>
                      </a:r>
                      <a:r>
                        <a:rPr lang="en-IN" sz="1400" spc="35" dirty="0">
                          <a:effectLst/>
                          <a:latin typeface="+mj-lt"/>
                        </a:rPr>
                        <a:t> </a:t>
                      </a:r>
                      <a:r>
                        <a:rPr lang="en-IN" sz="1400" dirty="0">
                          <a:effectLst/>
                          <a:latin typeface="+mj-lt"/>
                        </a:rPr>
                        <a:t>(on non-recourse</a:t>
                      </a:r>
                      <a:r>
                        <a:rPr lang="en-IN" sz="1400" spc="-80" dirty="0">
                          <a:effectLst/>
                          <a:latin typeface="+mj-lt"/>
                        </a:rPr>
                        <a:t> </a:t>
                      </a:r>
                      <a:r>
                        <a:rPr lang="en-IN" sz="1400" dirty="0">
                          <a:effectLst/>
                          <a:latin typeface="+mj-lt"/>
                        </a:rPr>
                        <a:t>basis)</a:t>
                      </a:r>
                      <a:r>
                        <a:rPr lang="en-IN" sz="1400" spc="-20" dirty="0">
                          <a:effectLst/>
                          <a:latin typeface="+mj-lt"/>
                        </a:rPr>
                        <a:t> </a:t>
                      </a:r>
                      <a:r>
                        <a:rPr lang="en-IN" sz="1400" dirty="0">
                          <a:effectLst/>
                          <a:latin typeface="+mj-lt"/>
                        </a:rPr>
                        <a:t>through</a:t>
                      </a:r>
                      <a:r>
                        <a:rPr lang="en-IN" sz="1400" spc="-80" dirty="0">
                          <a:effectLst/>
                          <a:latin typeface="+mj-lt"/>
                        </a:rPr>
                        <a:t> </a:t>
                      </a:r>
                      <a:r>
                        <a:rPr lang="en-IN" sz="1400" spc="-5" dirty="0">
                          <a:effectLst/>
                          <a:latin typeface="+mj-lt"/>
                        </a:rPr>
                        <a:t>multiple</a:t>
                      </a:r>
                      <a:r>
                        <a:rPr lang="en-IN" sz="1400" dirty="0">
                          <a:effectLst/>
                          <a:latin typeface="+mj-lt"/>
                        </a:rPr>
                        <a:t> financiers</a:t>
                      </a:r>
                      <a:r>
                        <a:rPr lang="en-IN" sz="1400" spc="-60" dirty="0">
                          <a:effectLst/>
                          <a:latin typeface="+mj-lt"/>
                        </a:rPr>
                        <a:t> </a:t>
                      </a:r>
                      <a:r>
                        <a:rPr lang="en-IN" sz="1400" spc="-5" dirty="0">
                          <a:effectLst/>
                          <a:latin typeface="+mj-lt"/>
                        </a:rPr>
                        <a:t>wherein</a:t>
                      </a:r>
                      <a:r>
                        <a:rPr lang="en-IN" sz="1400" dirty="0">
                          <a:effectLst/>
                          <a:latin typeface="+mj-lt"/>
                        </a:rPr>
                        <a:t> the</a:t>
                      </a:r>
                      <a:r>
                        <a:rPr lang="en-IN" sz="1400" spc="-25" dirty="0">
                          <a:effectLst/>
                          <a:latin typeface="+mj-lt"/>
                        </a:rPr>
                        <a:t> </a:t>
                      </a:r>
                      <a:r>
                        <a:rPr lang="en-IN" sz="1400" dirty="0">
                          <a:effectLst/>
                          <a:latin typeface="+mj-lt"/>
                        </a:rPr>
                        <a:t>receivables</a:t>
                      </a:r>
                      <a:r>
                        <a:rPr lang="en-IN" sz="1400" spc="-65" dirty="0">
                          <a:effectLst/>
                          <a:latin typeface="+mj-lt"/>
                        </a:rPr>
                        <a:t> </a:t>
                      </a:r>
                      <a:r>
                        <a:rPr lang="en-IN" sz="1400" dirty="0">
                          <a:effectLst/>
                          <a:latin typeface="+mj-lt"/>
                        </a:rPr>
                        <a:t>can  be</a:t>
                      </a:r>
                      <a:r>
                        <a:rPr lang="en-IN" sz="1400" spc="-10" dirty="0">
                          <a:effectLst/>
                          <a:latin typeface="+mj-lt"/>
                        </a:rPr>
                        <a:t> </a:t>
                      </a:r>
                      <a:r>
                        <a:rPr lang="en-IN" sz="1400" spc="5" dirty="0">
                          <a:effectLst/>
                          <a:latin typeface="+mj-lt"/>
                        </a:rPr>
                        <a:t>due</a:t>
                      </a:r>
                      <a:r>
                        <a:rPr lang="en-IN" sz="1400" spc="-35" dirty="0">
                          <a:effectLst/>
                          <a:latin typeface="+mj-lt"/>
                        </a:rPr>
                        <a:t> </a:t>
                      </a:r>
                      <a:r>
                        <a:rPr lang="en-IN" sz="1400" spc="5" dirty="0">
                          <a:effectLst/>
                          <a:latin typeface="+mj-lt"/>
                        </a:rPr>
                        <a:t>from</a:t>
                      </a:r>
                      <a:r>
                        <a:rPr lang="en-IN" sz="1400" spc="-75" dirty="0">
                          <a:effectLst/>
                          <a:latin typeface="+mj-lt"/>
                        </a:rPr>
                        <a:t> </a:t>
                      </a:r>
                      <a:r>
                        <a:rPr lang="en-IN" sz="1400" dirty="0">
                          <a:effectLst/>
                          <a:latin typeface="+mj-lt"/>
                        </a:rPr>
                        <a:t>corporates</a:t>
                      </a:r>
                      <a:r>
                        <a:rPr lang="en-IN" sz="1400" spc="-70" dirty="0">
                          <a:effectLst/>
                          <a:latin typeface="+mj-lt"/>
                        </a:rPr>
                        <a:t> </a:t>
                      </a:r>
                      <a:r>
                        <a:rPr lang="en-IN" sz="1400" spc="5" dirty="0">
                          <a:effectLst/>
                          <a:latin typeface="+mj-lt"/>
                        </a:rPr>
                        <a:t>and</a:t>
                      </a:r>
                      <a:r>
                        <a:rPr lang="en-IN" sz="1400" spc="-30" dirty="0">
                          <a:effectLst/>
                          <a:latin typeface="+mj-lt"/>
                        </a:rPr>
                        <a:t> </a:t>
                      </a:r>
                      <a:r>
                        <a:rPr lang="en-IN" sz="1400" dirty="0">
                          <a:effectLst/>
                          <a:latin typeface="+mj-lt"/>
                        </a:rPr>
                        <a:t>other</a:t>
                      </a:r>
                      <a:r>
                        <a:rPr lang="en-IN" sz="1400" spc="-50" dirty="0">
                          <a:effectLst/>
                          <a:latin typeface="+mj-lt"/>
                        </a:rPr>
                        <a:t> </a:t>
                      </a:r>
                      <a:r>
                        <a:rPr lang="en-IN" sz="1400" dirty="0">
                          <a:effectLst/>
                          <a:latin typeface="+mj-lt"/>
                        </a:rPr>
                        <a:t>buyers,</a:t>
                      </a:r>
                      <a:r>
                        <a:rPr lang="en-IN" sz="1400" spc="-65" dirty="0">
                          <a:effectLst/>
                          <a:latin typeface="+mj-lt"/>
                        </a:rPr>
                        <a:t> </a:t>
                      </a:r>
                      <a:r>
                        <a:rPr lang="en-IN" sz="1400" dirty="0">
                          <a:effectLst/>
                          <a:latin typeface="+mj-lt"/>
                        </a:rPr>
                        <a:t>including</a:t>
                      </a:r>
                      <a:r>
                        <a:rPr lang="en-IN" sz="1400" spc="-35" dirty="0">
                          <a:effectLst/>
                          <a:latin typeface="+mj-lt"/>
                        </a:rPr>
                        <a:t> </a:t>
                      </a:r>
                      <a:r>
                        <a:rPr lang="en-IN" sz="1400" dirty="0">
                          <a:effectLst/>
                          <a:latin typeface="+mj-lt"/>
                        </a:rPr>
                        <a:t>Government</a:t>
                      </a:r>
                      <a:r>
                        <a:rPr lang="en-IN" sz="1400" spc="-85" dirty="0">
                          <a:effectLst/>
                          <a:latin typeface="+mj-lt"/>
                        </a:rPr>
                        <a:t> </a:t>
                      </a:r>
                      <a:r>
                        <a:rPr lang="en-IN" sz="1400" dirty="0">
                          <a:effectLst/>
                          <a:latin typeface="+mj-lt"/>
                        </a:rPr>
                        <a:t>Departments/PSUs</a:t>
                      </a:r>
                      <a:endParaRPr lang="en-IN" sz="1400" dirty="0">
                        <a:effectLst/>
                        <a:latin typeface="+mj-lt"/>
                        <a:ea typeface="Calibri"/>
                        <a:cs typeface="Times New Roman"/>
                      </a:endParaRPr>
                    </a:p>
                  </a:txBody>
                  <a:tcPr marL="6945" marR="6945" marT="55099" marB="0"/>
                </a:tc>
                <a:extLst>
                  <a:ext uri="{0D108BD9-81ED-4DB2-BD59-A6C34878D82A}">
                    <a16:rowId xmlns:a16="http://schemas.microsoft.com/office/drawing/2014/main" val="2329491202"/>
                  </a:ext>
                </a:extLst>
              </a:tr>
              <a:tr h="370840">
                <a:tc vMerge="1">
                  <a:txBody>
                    <a:bodyPr/>
                    <a:lstStyle/>
                    <a:p>
                      <a:endParaRPr lang="en-IN"/>
                    </a:p>
                  </a:txBody>
                  <a:tcPr/>
                </a:tc>
                <a:tc>
                  <a:txBody>
                    <a:bodyPr/>
                    <a:lstStyle/>
                    <a:p>
                      <a:pPr marL="100330" algn="just">
                        <a:lnSpc>
                          <a:spcPct val="115000"/>
                        </a:lnSpc>
                        <a:spcBef>
                          <a:spcPts val="520"/>
                        </a:spcBef>
                        <a:spcAft>
                          <a:spcPts val="0"/>
                        </a:spcAft>
                      </a:pPr>
                      <a:r>
                        <a:rPr lang="en-IN" sz="1400" spc="-5" dirty="0">
                          <a:effectLst/>
                          <a:latin typeface="+mj-lt"/>
                        </a:rPr>
                        <a:t>Timely</a:t>
                      </a:r>
                      <a:r>
                        <a:rPr lang="en-IN" sz="1400" dirty="0">
                          <a:effectLst/>
                          <a:latin typeface="+mj-lt"/>
                        </a:rPr>
                        <a:t> </a:t>
                      </a:r>
                      <a:r>
                        <a:rPr lang="en-IN" sz="1400" spc="5" dirty="0">
                          <a:effectLst/>
                          <a:latin typeface="+mj-lt"/>
                        </a:rPr>
                        <a:t>Payments</a:t>
                      </a:r>
                      <a:endParaRPr lang="en-IN" sz="1400" dirty="0">
                        <a:effectLst/>
                        <a:latin typeface="+mj-lt"/>
                        <a:ea typeface="Calibri"/>
                        <a:cs typeface="Times New Roman"/>
                      </a:endParaRPr>
                    </a:p>
                  </a:txBody>
                  <a:tcPr marL="6945" marR="6945" marT="48154" marB="0"/>
                </a:tc>
                <a:tc>
                  <a:txBody>
                    <a:bodyPr/>
                    <a:lstStyle/>
                    <a:p>
                      <a:pPr marR="45720" algn="just">
                        <a:lnSpc>
                          <a:spcPct val="115000"/>
                        </a:lnSpc>
                        <a:spcBef>
                          <a:spcPts val="465"/>
                        </a:spcBef>
                        <a:spcAft>
                          <a:spcPts val="0"/>
                        </a:spcAft>
                      </a:pPr>
                      <a:r>
                        <a:rPr lang="en-IN" sz="1400" spc="5" dirty="0">
                          <a:effectLst/>
                          <a:latin typeface="+mj-lt"/>
                        </a:rPr>
                        <a:t>Any</a:t>
                      </a:r>
                      <a:r>
                        <a:rPr lang="en-IN" sz="1400" spc="-20" dirty="0">
                          <a:effectLst/>
                          <a:latin typeface="+mj-lt"/>
                        </a:rPr>
                        <a:t> </a:t>
                      </a:r>
                      <a:r>
                        <a:rPr lang="en-IN" sz="1400" dirty="0">
                          <a:effectLst/>
                          <a:latin typeface="+mj-lt"/>
                        </a:rPr>
                        <a:t>buyer</a:t>
                      </a:r>
                      <a:r>
                        <a:rPr lang="en-IN" sz="1400" spc="-50" dirty="0">
                          <a:effectLst/>
                          <a:latin typeface="+mj-lt"/>
                        </a:rPr>
                        <a:t> </a:t>
                      </a:r>
                      <a:r>
                        <a:rPr lang="en-IN" sz="1400" dirty="0">
                          <a:effectLst/>
                          <a:latin typeface="+mj-lt"/>
                        </a:rPr>
                        <a:t>procuring</a:t>
                      </a:r>
                      <a:r>
                        <a:rPr lang="en-IN" sz="1400" spc="-55" dirty="0">
                          <a:effectLst/>
                          <a:latin typeface="+mj-lt"/>
                        </a:rPr>
                        <a:t> </a:t>
                      </a:r>
                      <a:r>
                        <a:rPr lang="en-IN" sz="1400" spc="5" dirty="0">
                          <a:effectLst/>
                          <a:latin typeface="+mj-lt"/>
                        </a:rPr>
                        <a:t>goods</a:t>
                      </a:r>
                      <a:r>
                        <a:rPr lang="en-IN" sz="1400" spc="-45" dirty="0">
                          <a:effectLst/>
                          <a:latin typeface="+mj-lt"/>
                        </a:rPr>
                        <a:t> </a:t>
                      </a:r>
                      <a:r>
                        <a:rPr lang="en-IN" sz="1400" dirty="0">
                          <a:effectLst/>
                          <a:latin typeface="+mj-lt"/>
                        </a:rPr>
                        <a:t>/</a:t>
                      </a:r>
                      <a:r>
                        <a:rPr lang="en-IN" sz="1400" spc="-10" dirty="0">
                          <a:effectLst/>
                          <a:latin typeface="+mj-lt"/>
                        </a:rPr>
                        <a:t> </a:t>
                      </a:r>
                      <a:r>
                        <a:rPr lang="en-IN" sz="1400" dirty="0">
                          <a:effectLst/>
                          <a:latin typeface="+mj-lt"/>
                        </a:rPr>
                        <a:t>services</a:t>
                      </a:r>
                      <a:r>
                        <a:rPr lang="en-IN" sz="1400" spc="-20" dirty="0">
                          <a:effectLst/>
                          <a:latin typeface="+mj-lt"/>
                        </a:rPr>
                        <a:t> </a:t>
                      </a:r>
                      <a:r>
                        <a:rPr lang="en-IN" sz="1400" spc="5" dirty="0">
                          <a:effectLst/>
                          <a:latin typeface="+mj-lt"/>
                        </a:rPr>
                        <a:t>from</a:t>
                      </a:r>
                      <a:r>
                        <a:rPr lang="en-IN" sz="1400" spc="-75" dirty="0">
                          <a:effectLst/>
                          <a:latin typeface="+mj-lt"/>
                        </a:rPr>
                        <a:t> </a:t>
                      </a:r>
                      <a:r>
                        <a:rPr lang="en-IN" sz="1400" spc="-15" dirty="0">
                          <a:effectLst/>
                          <a:latin typeface="+mj-lt"/>
                        </a:rPr>
                        <a:t>MSME</a:t>
                      </a:r>
                      <a:r>
                        <a:rPr lang="en-IN" sz="1400" spc="40" dirty="0">
                          <a:effectLst/>
                          <a:latin typeface="+mj-lt"/>
                        </a:rPr>
                        <a:t> </a:t>
                      </a:r>
                      <a:r>
                        <a:rPr lang="en-IN" sz="1400" spc="5" dirty="0">
                          <a:effectLst/>
                          <a:latin typeface="+mj-lt"/>
                        </a:rPr>
                        <a:t>needs</a:t>
                      </a:r>
                      <a:r>
                        <a:rPr lang="en-IN" sz="1400" spc="-45" dirty="0">
                          <a:effectLst/>
                          <a:latin typeface="+mj-lt"/>
                        </a:rPr>
                        <a:t> </a:t>
                      </a:r>
                      <a:r>
                        <a:rPr lang="en-IN" sz="1400" dirty="0">
                          <a:effectLst/>
                          <a:latin typeface="+mj-lt"/>
                        </a:rPr>
                        <a:t>to</a:t>
                      </a:r>
                      <a:r>
                        <a:rPr lang="en-IN" sz="1400" spc="-30" dirty="0">
                          <a:effectLst/>
                          <a:latin typeface="+mj-lt"/>
                        </a:rPr>
                        <a:t> </a:t>
                      </a:r>
                      <a:r>
                        <a:rPr lang="en-IN" sz="1400" dirty="0">
                          <a:effectLst/>
                          <a:latin typeface="+mj-lt"/>
                        </a:rPr>
                        <a:t>make</a:t>
                      </a:r>
                      <a:r>
                        <a:rPr lang="en-IN" sz="1400" spc="-10" dirty="0">
                          <a:effectLst/>
                          <a:latin typeface="+mj-lt"/>
                        </a:rPr>
                        <a:t> </a:t>
                      </a:r>
                      <a:r>
                        <a:rPr lang="en-IN" sz="1400" dirty="0">
                          <a:effectLst/>
                          <a:latin typeface="+mj-lt"/>
                        </a:rPr>
                        <a:t>payment</a:t>
                      </a:r>
                      <a:r>
                        <a:rPr lang="en-IN" sz="1400" spc="-60" dirty="0">
                          <a:effectLst/>
                          <a:latin typeface="+mj-lt"/>
                        </a:rPr>
                        <a:t> </a:t>
                      </a:r>
                      <a:r>
                        <a:rPr lang="en-IN" sz="1400" spc="-5" dirty="0">
                          <a:effectLst/>
                          <a:latin typeface="+mj-lt"/>
                        </a:rPr>
                        <a:t>within</a:t>
                      </a:r>
                      <a:r>
                        <a:rPr lang="en-IN" sz="1400" spc="-10" dirty="0">
                          <a:effectLst/>
                          <a:latin typeface="+mj-lt"/>
                        </a:rPr>
                        <a:t> </a:t>
                      </a:r>
                      <a:r>
                        <a:rPr lang="en-IN" sz="1400" dirty="0">
                          <a:effectLst/>
                          <a:latin typeface="+mj-lt"/>
                        </a:rPr>
                        <a:t>45</a:t>
                      </a:r>
                      <a:r>
                        <a:rPr lang="en-IN" sz="1400" spc="-10" dirty="0">
                          <a:effectLst/>
                          <a:latin typeface="+mj-lt"/>
                        </a:rPr>
                        <a:t> </a:t>
                      </a:r>
                      <a:r>
                        <a:rPr lang="en-IN" sz="1400" dirty="0">
                          <a:effectLst/>
                          <a:latin typeface="+mj-lt"/>
                        </a:rPr>
                        <a:t>days</a:t>
                      </a:r>
                      <a:endParaRPr lang="en-IN" sz="1400" dirty="0">
                        <a:effectLst/>
                        <a:latin typeface="+mj-lt"/>
                        <a:ea typeface="Calibri"/>
                        <a:cs typeface="Times New Roman"/>
                      </a:endParaRPr>
                    </a:p>
                  </a:txBody>
                  <a:tcPr marL="6945" marR="6945" marT="43061" marB="0"/>
                </a:tc>
                <a:extLst>
                  <a:ext uri="{0D108BD9-81ED-4DB2-BD59-A6C34878D82A}">
                    <a16:rowId xmlns:a16="http://schemas.microsoft.com/office/drawing/2014/main" val="2854525219"/>
                  </a:ext>
                </a:extLst>
              </a:tr>
              <a:tr h="370840">
                <a:tc rowSpan="4">
                  <a:txBody>
                    <a:bodyPr/>
                    <a:lstStyle/>
                    <a:p>
                      <a:pPr marL="100330" algn="just">
                        <a:lnSpc>
                          <a:spcPct val="115000"/>
                        </a:lnSpc>
                        <a:spcAft>
                          <a:spcPts val="0"/>
                        </a:spcAft>
                      </a:pPr>
                      <a:r>
                        <a:rPr lang="en-IN" sz="1600" spc="-10" dirty="0">
                          <a:effectLst/>
                          <a:latin typeface="Bookman Old Style" pitchFamily="18" charset="0"/>
                        </a:rPr>
                        <a:t>MSE*</a:t>
                      </a:r>
                      <a:endParaRPr lang="en-IN" sz="1600" dirty="0">
                        <a:effectLst/>
                        <a:latin typeface="Bookman Old Style" pitchFamily="18" charset="0"/>
                        <a:ea typeface="Calibri"/>
                        <a:cs typeface="Times New Roman"/>
                      </a:endParaRPr>
                    </a:p>
                  </a:txBody>
                  <a:tcPr marL="6945" marR="6945" marT="6945" marB="0"/>
                </a:tc>
                <a:tc>
                  <a:txBody>
                    <a:bodyPr/>
                    <a:lstStyle/>
                    <a:p>
                      <a:pPr marL="100330" algn="just">
                        <a:lnSpc>
                          <a:spcPct val="115000"/>
                        </a:lnSpc>
                        <a:spcAft>
                          <a:spcPts val="0"/>
                        </a:spcAft>
                      </a:pPr>
                      <a:r>
                        <a:rPr lang="en-IN" sz="1400" dirty="0">
                          <a:effectLst/>
                          <a:latin typeface="+mj-lt"/>
                        </a:rPr>
                        <a:t>Procurement</a:t>
                      </a:r>
                      <a:r>
                        <a:rPr lang="en-IN" sz="1400" spc="-90" dirty="0">
                          <a:effectLst/>
                          <a:latin typeface="+mj-lt"/>
                        </a:rPr>
                        <a:t> </a:t>
                      </a:r>
                      <a:r>
                        <a:rPr lang="en-IN" sz="1400" dirty="0">
                          <a:effectLst/>
                          <a:latin typeface="+mj-lt"/>
                        </a:rPr>
                        <a:t>Policy</a:t>
                      </a:r>
                      <a:endParaRPr lang="en-IN" sz="1400" dirty="0">
                        <a:effectLst/>
                        <a:latin typeface="+mj-lt"/>
                        <a:ea typeface="Calibri"/>
                        <a:cs typeface="Times New Roman"/>
                      </a:endParaRPr>
                    </a:p>
                  </a:txBody>
                  <a:tcPr marL="6945" marR="6945" marT="1852" marB="0"/>
                </a:tc>
                <a:tc>
                  <a:txBody>
                    <a:bodyPr/>
                    <a:lstStyle/>
                    <a:p>
                      <a:pPr marL="100330" marR="466090" algn="just">
                        <a:lnSpc>
                          <a:spcPct val="90000"/>
                        </a:lnSpc>
                        <a:spcBef>
                          <a:spcPts val="575"/>
                        </a:spcBef>
                        <a:spcAft>
                          <a:spcPts val="0"/>
                        </a:spcAft>
                      </a:pPr>
                      <a:r>
                        <a:rPr lang="en-IN" sz="1400" dirty="0">
                          <a:effectLst/>
                          <a:latin typeface="+mj-lt"/>
                        </a:rPr>
                        <a:t>Mandates</a:t>
                      </a:r>
                      <a:r>
                        <a:rPr lang="en-IN" sz="1400" spc="-40" dirty="0">
                          <a:effectLst/>
                          <a:latin typeface="+mj-lt"/>
                        </a:rPr>
                        <a:t> </a:t>
                      </a:r>
                      <a:r>
                        <a:rPr lang="en-IN" sz="1400" dirty="0">
                          <a:effectLst/>
                          <a:latin typeface="+mj-lt"/>
                        </a:rPr>
                        <a:t>Every</a:t>
                      </a:r>
                      <a:r>
                        <a:rPr lang="en-IN" sz="1400" spc="-40" dirty="0">
                          <a:effectLst/>
                          <a:latin typeface="+mj-lt"/>
                        </a:rPr>
                        <a:t> </a:t>
                      </a:r>
                      <a:r>
                        <a:rPr lang="en-IN" sz="1400" dirty="0">
                          <a:effectLst/>
                          <a:latin typeface="+mj-lt"/>
                        </a:rPr>
                        <a:t>Central</a:t>
                      </a:r>
                      <a:r>
                        <a:rPr lang="en-IN" sz="1400" spc="-20" dirty="0">
                          <a:effectLst/>
                          <a:latin typeface="+mj-lt"/>
                        </a:rPr>
                        <a:t> </a:t>
                      </a:r>
                      <a:r>
                        <a:rPr lang="en-IN" sz="1400" spc="-5" dirty="0">
                          <a:effectLst/>
                          <a:latin typeface="+mj-lt"/>
                        </a:rPr>
                        <a:t>Ministry</a:t>
                      </a:r>
                      <a:r>
                        <a:rPr lang="en-IN" sz="1400" spc="5" dirty="0">
                          <a:effectLst/>
                          <a:latin typeface="+mj-lt"/>
                        </a:rPr>
                        <a:t> </a:t>
                      </a:r>
                      <a:r>
                        <a:rPr lang="en-IN" sz="1400" dirty="0">
                          <a:effectLst/>
                          <a:latin typeface="+mj-lt"/>
                        </a:rPr>
                        <a:t>/Department</a:t>
                      </a:r>
                      <a:r>
                        <a:rPr lang="en-IN" sz="1400" spc="-85" dirty="0">
                          <a:effectLst/>
                          <a:latin typeface="+mj-lt"/>
                        </a:rPr>
                        <a:t> </a:t>
                      </a:r>
                      <a:r>
                        <a:rPr lang="en-IN" sz="1400" dirty="0">
                          <a:effectLst/>
                          <a:latin typeface="+mj-lt"/>
                        </a:rPr>
                        <a:t>/</a:t>
                      </a:r>
                      <a:r>
                        <a:rPr lang="en-IN" sz="1400" spc="-10" dirty="0">
                          <a:effectLst/>
                          <a:latin typeface="+mj-lt"/>
                        </a:rPr>
                        <a:t> </a:t>
                      </a:r>
                      <a:r>
                        <a:rPr lang="en-IN" sz="1400" dirty="0">
                          <a:effectLst/>
                          <a:latin typeface="+mj-lt"/>
                        </a:rPr>
                        <a:t>PSU</a:t>
                      </a:r>
                      <a:r>
                        <a:rPr lang="en-IN" sz="1400" spc="-20" dirty="0">
                          <a:effectLst/>
                          <a:latin typeface="+mj-lt"/>
                        </a:rPr>
                        <a:t> </a:t>
                      </a:r>
                      <a:r>
                        <a:rPr lang="en-IN" sz="1400" dirty="0">
                          <a:effectLst/>
                          <a:latin typeface="+mj-lt"/>
                        </a:rPr>
                        <a:t>to</a:t>
                      </a:r>
                      <a:r>
                        <a:rPr lang="en-IN" sz="1400" spc="-10" dirty="0">
                          <a:effectLst/>
                          <a:latin typeface="+mj-lt"/>
                        </a:rPr>
                        <a:t> </a:t>
                      </a:r>
                      <a:r>
                        <a:rPr lang="en-IN" sz="1400" dirty="0">
                          <a:effectLst/>
                          <a:latin typeface="+mj-lt"/>
                        </a:rPr>
                        <a:t>procure</a:t>
                      </a:r>
                      <a:r>
                        <a:rPr lang="en-IN" sz="1400" spc="-30" dirty="0">
                          <a:effectLst/>
                          <a:latin typeface="+mj-lt"/>
                        </a:rPr>
                        <a:t> </a:t>
                      </a:r>
                      <a:r>
                        <a:rPr lang="en-IN" sz="1400" spc="-5" dirty="0">
                          <a:effectLst/>
                          <a:latin typeface="+mj-lt"/>
                        </a:rPr>
                        <a:t>minimum</a:t>
                      </a:r>
                      <a:r>
                        <a:rPr lang="en-IN" sz="1400" spc="-25" dirty="0">
                          <a:effectLst/>
                          <a:latin typeface="+mj-lt"/>
                        </a:rPr>
                        <a:t> </a:t>
                      </a:r>
                      <a:r>
                        <a:rPr lang="en-IN" sz="1400" spc="5" dirty="0">
                          <a:effectLst/>
                          <a:latin typeface="+mj-lt"/>
                        </a:rPr>
                        <a:t>25%</a:t>
                      </a:r>
                      <a:r>
                        <a:rPr lang="en-IN" sz="1400" spc="-40" dirty="0">
                          <a:effectLst/>
                          <a:latin typeface="+mj-lt"/>
                        </a:rPr>
                        <a:t> </a:t>
                      </a:r>
                      <a:r>
                        <a:rPr lang="en-IN" sz="1400" spc="5" dirty="0">
                          <a:effectLst/>
                          <a:latin typeface="+mj-lt"/>
                        </a:rPr>
                        <a:t>of</a:t>
                      </a:r>
                      <a:r>
                        <a:rPr lang="en-IN" sz="1400" spc="-10" dirty="0">
                          <a:effectLst/>
                          <a:latin typeface="+mj-lt"/>
                        </a:rPr>
                        <a:t> </a:t>
                      </a:r>
                      <a:r>
                        <a:rPr lang="en-IN" sz="1400" dirty="0">
                          <a:effectLst/>
                          <a:latin typeface="+mj-lt"/>
                        </a:rPr>
                        <a:t>the  </a:t>
                      </a:r>
                      <a:r>
                        <a:rPr lang="en-IN" sz="1400" spc="5" dirty="0">
                          <a:effectLst/>
                          <a:latin typeface="+mj-lt"/>
                        </a:rPr>
                        <a:t>annual </a:t>
                      </a:r>
                      <a:r>
                        <a:rPr lang="en-IN" sz="1400" dirty="0">
                          <a:effectLst/>
                          <a:latin typeface="+mj-lt"/>
                        </a:rPr>
                        <a:t>value of </a:t>
                      </a:r>
                      <a:r>
                        <a:rPr lang="en-IN" sz="1400" spc="5" dirty="0">
                          <a:effectLst/>
                          <a:latin typeface="+mj-lt"/>
                        </a:rPr>
                        <a:t>goods </a:t>
                      </a:r>
                      <a:r>
                        <a:rPr lang="en-IN" sz="1400" dirty="0">
                          <a:effectLst/>
                          <a:latin typeface="+mj-lt"/>
                        </a:rPr>
                        <a:t>or services </a:t>
                      </a:r>
                      <a:r>
                        <a:rPr lang="en-IN" sz="1400" spc="5" dirty="0">
                          <a:effectLst/>
                          <a:latin typeface="+mj-lt"/>
                        </a:rPr>
                        <a:t>and </a:t>
                      </a:r>
                      <a:r>
                        <a:rPr lang="en-IN" sz="1400" dirty="0">
                          <a:effectLst/>
                          <a:latin typeface="+mj-lt"/>
                        </a:rPr>
                        <a:t>certain reserved </a:t>
                      </a:r>
                      <a:r>
                        <a:rPr lang="en-IN" sz="1400" spc="-5" dirty="0">
                          <a:effectLst/>
                          <a:latin typeface="+mj-lt"/>
                        </a:rPr>
                        <a:t>items </a:t>
                      </a:r>
                      <a:r>
                        <a:rPr lang="en-IN" sz="1400" spc="5" dirty="0">
                          <a:effectLst/>
                          <a:latin typeface="+mj-lt"/>
                        </a:rPr>
                        <a:t>from </a:t>
                      </a:r>
                      <a:r>
                        <a:rPr lang="en-IN" sz="1400" spc="-10" dirty="0">
                          <a:effectLst/>
                          <a:latin typeface="+mj-lt"/>
                        </a:rPr>
                        <a:t>Micro </a:t>
                      </a:r>
                      <a:r>
                        <a:rPr lang="en-IN" sz="1400" spc="5" dirty="0">
                          <a:effectLst/>
                          <a:latin typeface="+mj-lt"/>
                        </a:rPr>
                        <a:t>and </a:t>
                      </a:r>
                      <a:r>
                        <a:rPr lang="en-IN" sz="1400" spc="-5" dirty="0">
                          <a:effectLst/>
                          <a:latin typeface="+mj-lt"/>
                        </a:rPr>
                        <a:t>Small  </a:t>
                      </a:r>
                      <a:r>
                        <a:rPr lang="en-IN" sz="1400" dirty="0">
                          <a:effectLst/>
                          <a:latin typeface="+mj-lt"/>
                        </a:rPr>
                        <a:t>Enterprises</a:t>
                      </a:r>
                      <a:endParaRPr lang="en-IN" sz="1400" dirty="0">
                        <a:effectLst/>
                        <a:latin typeface="+mj-lt"/>
                        <a:ea typeface="Calibri"/>
                        <a:cs typeface="Times New Roman"/>
                      </a:endParaRPr>
                    </a:p>
                  </a:txBody>
                  <a:tcPr marL="6945" marR="6945" marT="53247" marB="0"/>
                </a:tc>
                <a:extLst>
                  <a:ext uri="{0D108BD9-81ED-4DB2-BD59-A6C34878D82A}">
                    <a16:rowId xmlns:a16="http://schemas.microsoft.com/office/drawing/2014/main" val="2797190011"/>
                  </a:ext>
                </a:extLst>
              </a:tr>
              <a:tr h="370840">
                <a:tc vMerge="1">
                  <a:txBody>
                    <a:bodyPr/>
                    <a:lstStyle/>
                    <a:p>
                      <a:endParaRPr lang="en-IN"/>
                    </a:p>
                  </a:txBody>
                  <a:tcPr/>
                </a:tc>
                <a:tc>
                  <a:txBody>
                    <a:bodyPr/>
                    <a:lstStyle/>
                    <a:p>
                      <a:pPr marL="100330" marR="228600" algn="just">
                        <a:lnSpc>
                          <a:spcPct val="115000"/>
                        </a:lnSpc>
                        <a:spcBef>
                          <a:spcPts val="575"/>
                        </a:spcBef>
                        <a:spcAft>
                          <a:spcPts val="0"/>
                        </a:spcAft>
                      </a:pPr>
                      <a:r>
                        <a:rPr lang="en-IN" sz="1400" dirty="0">
                          <a:effectLst/>
                          <a:latin typeface="+mj-lt"/>
                        </a:rPr>
                        <a:t>Collateral </a:t>
                      </a:r>
                      <a:r>
                        <a:rPr lang="en-IN" sz="1400" spc="5" dirty="0">
                          <a:effectLst/>
                          <a:latin typeface="+mj-lt"/>
                        </a:rPr>
                        <a:t>free </a:t>
                      </a:r>
                      <a:r>
                        <a:rPr lang="en-IN" sz="1400" dirty="0">
                          <a:effectLst/>
                          <a:latin typeface="+mj-lt"/>
                        </a:rPr>
                        <a:t>loan  </a:t>
                      </a:r>
                      <a:r>
                        <a:rPr lang="en-IN" sz="1400" spc="5" dirty="0">
                          <a:effectLst/>
                          <a:latin typeface="+mj-lt"/>
                        </a:rPr>
                        <a:t>through </a:t>
                      </a:r>
                      <a:r>
                        <a:rPr lang="en-IN" sz="1400" dirty="0">
                          <a:effectLst/>
                          <a:latin typeface="+mj-lt"/>
                        </a:rPr>
                        <a:t>Credit  </a:t>
                      </a:r>
                      <a:r>
                        <a:rPr lang="en-IN" sz="1400" spc="5" dirty="0">
                          <a:effectLst/>
                          <a:latin typeface="+mj-lt"/>
                        </a:rPr>
                        <a:t>Guarantee </a:t>
                      </a:r>
                      <a:r>
                        <a:rPr lang="en-IN" sz="1400" dirty="0">
                          <a:effectLst/>
                          <a:latin typeface="+mj-lt"/>
                        </a:rPr>
                        <a:t>Trust</a:t>
                      </a:r>
                      <a:r>
                        <a:rPr lang="en-IN" sz="1400" spc="-185" dirty="0">
                          <a:effectLst/>
                          <a:latin typeface="+mj-lt"/>
                        </a:rPr>
                        <a:t> </a:t>
                      </a:r>
                      <a:r>
                        <a:rPr lang="en-IN" sz="1400" spc="10" dirty="0">
                          <a:effectLst/>
                          <a:latin typeface="+mj-lt"/>
                        </a:rPr>
                        <a:t>fund</a:t>
                      </a:r>
                      <a:endParaRPr lang="en-IN" sz="1400" dirty="0">
                        <a:effectLst/>
                        <a:latin typeface="+mj-lt"/>
                        <a:ea typeface="Calibri"/>
                        <a:cs typeface="Times New Roman"/>
                      </a:endParaRPr>
                    </a:p>
                  </a:txBody>
                  <a:tcPr marL="6945" marR="6945" marT="53247" marB="0"/>
                </a:tc>
                <a:tc>
                  <a:txBody>
                    <a:bodyPr/>
                    <a:lstStyle/>
                    <a:p>
                      <a:pPr marL="100330" algn="just">
                        <a:lnSpc>
                          <a:spcPct val="115000"/>
                        </a:lnSpc>
                        <a:spcAft>
                          <a:spcPts val="0"/>
                        </a:spcAft>
                      </a:pPr>
                      <a:r>
                        <a:rPr lang="en-IN" sz="1400" spc="-5" dirty="0">
                          <a:effectLst/>
                          <a:latin typeface="+mj-lt"/>
                        </a:rPr>
                        <a:t>Collateral</a:t>
                      </a:r>
                      <a:r>
                        <a:rPr lang="en-IN" sz="1400" spc="-25" dirty="0">
                          <a:effectLst/>
                          <a:latin typeface="+mj-lt"/>
                        </a:rPr>
                        <a:t> </a:t>
                      </a:r>
                      <a:r>
                        <a:rPr lang="en-IN" sz="1400" spc="5" dirty="0">
                          <a:effectLst/>
                          <a:latin typeface="+mj-lt"/>
                        </a:rPr>
                        <a:t>free</a:t>
                      </a:r>
                      <a:r>
                        <a:rPr lang="en-IN" sz="1400" spc="-55" dirty="0">
                          <a:effectLst/>
                          <a:latin typeface="+mj-lt"/>
                        </a:rPr>
                        <a:t> </a:t>
                      </a:r>
                      <a:r>
                        <a:rPr lang="en-IN" sz="1400" dirty="0">
                          <a:effectLst/>
                          <a:latin typeface="+mj-lt"/>
                        </a:rPr>
                        <a:t>loan</a:t>
                      </a:r>
                      <a:r>
                        <a:rPr lang="en-IN" sz="1400" spc="-35" dirty="0">
                          <a:effectLst/>
                          <a:latin typeface="+mj-lt"/>
                        </a:rPr>
                        <a:t> </a:t>
                      </a:r>
                      <a:r>
                        <a:rPr lang="en-IN" sz="1400" dirty="0">
                          <a:effectLst/>
                          <a:latin typeface="+mj-lt"/>
                        </a:rPr>
                        <a:t>up</a:t>
                      </a:r>
                      <a:r>
                        <a:rPr lang="en-IN" sz="1400" spc="-5" dirty="0">
                          <a:effectLst/>
                          <a:latin typeface="+mj-lt"/>
                        </a:rPr>
                        <a:t> </a:t>
                      </a:r>
                      <a:r>
                        <a:rPr lang="en-IN" sz="1400" dirty="0">
                          <a:effectLst/>
                          <a:latin typeface="+mj-lt"/>
                        </a:rPr>
                        <a:t>to</a:t>
                      </a:r>
                      <a:r>
                        <a:rPr lang="en-IN" sz="1400" spc="-30" dirty="0">
                          <a:effectLst/>
                          <a:latin typeface="+mj-lt"/>
                        </a:rPr>
                        <a:t> </a:t>
                      </a:r>
                      <a:r>
                        <a:rPr lang="en-IN" sz="1400" dirty="0">
                          <a:effectLst/>
                          <a:latin typeface="+mj-lt"/>
                        </a:rPr>
                        <a:t>a</a:t>
                      </a:r>
                      <a:r>
                        <a:rPr lang="en-IN" sz="1400" spc="-10" dirty="0">
                          <a:effectLst/>
                          <a:latin typeface="+mj-lt"/>
                        </a:rPr>
                        <a:t> limit</a:t>
                      </a:r>
                      <a:r>
                        <a:rPr lang="en-IN" sz="1400" spc="35" dirty="0">
                          <a:effectLst/>
                          <a:latin typeface="+mj-lt"/>
                        </a:rPr>
                        <a:t> </a:t>
                      </a:r>
                      <a:r>
                        <a:rPr lang="en-IN" sz="1400" dirty="0">
                          <a:effectLst/>
                          <a:latin typeface="+mj-lt"/>
                        </a:rPr>
                        <a:t>of</a:t>
                      </a:r>
                      <a:r>
                        <a:rPr lang="en-IN" sz="1400" spc="-35" dirty="0">
                          <a:effectLst/>
                          <a:latin typeface="+mj-lt"/>
                        </a:rPr>
                        <a:t> </a:t>
                      </a:r>
                      <a:r>
                        <a:rPr lang="en-IN" sz="1400" spc="-285" dirty="0">
                          <a:effectLst/>
                          <a:latin typeface="+mj-lt"/>
                        </a:rPr>
                        <a:t>₹</a:t>
                      </a:r>
                      <a:r>
                        <a:rPr lang="en-IN" sz="1400" spc="-275" dirty="0">
                          <a:effectLst/>
                          <a:latin typeface="+mj-lt"/>
                        </a:rPr>
                        <a:t> </a:t>
                      </a:r>
                      <a:r>
                        <a:rPr lang="en-IN" sz="1400" dirty="0">
                          <a:effectLst/>
                          <a:latin typeface="+mj-lt"/>
                        </a:rPr>
                        <a:t>2</a:t>
                      </a:r>
                      <a:r>
                        <a:rPr lang="en-IN" sz="1400" spc="-5" dirty="0">
                          <a:effectLst/>
                          <a:latin typeface="+mj-lt"/>
                        </a:rPr>
                        <a:t> </a:t>
                      </a:r>
                      <a:r>
                        <a:rPr lang="en-IN" sz="1400" dirty="0" err="1">
                          <a:effectLst/>
                          <a:latin typeface="+mj-lt"/>
                        </a:rPr>
                        <a:t>crores</a:t>
                      </a:r>
                      <a:r>
                        <a:rPr lang="en-IN" sz="1400" spc="-20" dirty="0">
                          <a:effectLst/>
                          <a:latin typeface="+mj-lt"/>
                        </a:rPr>
                        <a:t> </a:t>
                      </a:r>
                      <a:r>
                        <a:rPr lang="en-IN" sz="1400" dirty="0">
                          <a:effectLst/>
                          <a:latin typeface="+mj-lt"/>
                        </a:rPr>
                        <a:t>available</a:t>
                      </a:r>
                      <a:r>
                        <a:rPr lang="en-IN" sz="1400" spc="-30" dirty="0">
                          <a:effectLst/>
                          <a:latin typeface="+mj-lt"/>
                        </a:rPr>
                        <a:t> </a:t>
                      </a:r>
                      <a:r>
                        <a:rPr lang="en-IN" sz="1400" dirty="0">
                          <a:effectLst/>
                          <a:latin typeface="+mj-lt"/>
                        </a:rPr>
                        <a:t>to</a:t>
                      </a:r>
                      <a:r>
                        <a:rPr lang="en-IN" sz="1400" spc="-5" dirty="0">
                          <a:effectLst/>
                          <a:latin typeface="+mj-lt"/>
                        </a:rPr>
                        <a:t> MSE.</a:t>
                      </a:r>
                      <a:r>
                        <a:rPr lang="en-IN" sz="1400" spc="-15" dirty="0">
                          <a:effectLst/>
                          <a:latin typeface="+mj-lt"/>
                        </a:rPr>
                        <a:t> </a:t>
                      </a:r>
                      <a:r>
                        <a:rPr lang="en-IN" sz="1400" spc="5" dirty="0">
                          <a:effectLst/>
                          <a:latin typeface="+mj-lt"/>
                        </a:rPr>
                        <a:t>85%</a:t>
                      </a:r>
                      <a:r>
                        <a:rPr lang="en-IN" sz="1400" spc="-35" dirty="0">
                          <a:effectLst/>
                          <a:latin typeface="+mj-lt"/>
                        </a:rPr>
                        <a:t> </a:t>
                      </a:r>
                      <a:r>
                        <a:rPr lang="en-IN" sz="1400" dirty="0">
                          <a:effectLst/>
                          <a:latin typeface="+mj-lt"/>
                        </a:rPr>
                        <a:t>of</a:t>
                      </a:r>
                      <a:r>
                        <a:rPr lang="en-IN" sz="1400" spc="-10" dirty="0">
                          <a:effectLst/>
                          <a:latin typeface="+mj-lt"/>
                        </a:rPr>
                        <a:t> </a:t>
                      </a:r>
                      <a:r>
                        <a:rPr lang="en-IN" sz="1400" dirty="0">
                          <a:effectLst/>
                          <a:latin typeface="+mj-lt"/>
                        </a:rPr>
                        <a:t>the</a:t>
                      </a:r>
                      <a:r>
                        <a:rPr lang="en-IN" sz="1400" spc="-35" dirty="0">
                          <a:effectLst/>
                          <a:latin typeface="+mj-lt"/>
                        </a:rPr>
                        <a:t> </a:t>
                      </a:r>
                      <a:r>
                        <a:rPr lang="en-IN" sz="1400" dirty="0">
                          <a:effectLst/>
                          <a:latin typeface="+mj-lt"/>
                        </a:rPr>
                        <a:t>loan</a:t>
                      </a:r>
                      <a:r>
                        <a:rPr lang="en-IN" sz="1400" spc="-30" dirty="0">
                          <a:effectLst/>
                          <a:latin typeface="+mj-lt"/>
                        </a:rPr>
                        <a:t> </a:t>
                      </a:r>
                      <a:r>
                        <a:rPr lang="en-IN" sz="1400" dirty="0">
                          <a:effectLst/>
                          <a:latin typeface="+mj-lt"/>
                        </a:rPr>
                        <a:t>amount</a:t>
                      </a:r>
                      <a:r>
                        <a:rPr lang="en-IN" sz="1400" spc="-60" dirty="0">
                          <a:effectLst/>
                          <a:latin typeface="+mj-lt"/>
                        </a:rPr>
                        <a:t> </a:t>
                      </a:r>
                      <a:r>
                        <a:rPr lang="en-IN" sz="1400" dirty="0">
                          <a:effectLst/>
                          <a:latin typeface="+mj-lt"/>
                        </a:rPr>
                        <a:t>to</a:t>
                      </a:r>
                    </a:p>
                    <a:p>
                      <a:pPr marL="100330" algn="just">
                        <a:lnSpc>
                          <a:spcPct val="115000"/>
                        </a:lnSpc>
                        <a:spcAft>
                          <a:spcPts val="0"/>
                        </a:spcAft>
                      </a:pPr>
                      <a:r>
                        <a:rPr lang="en-IN" sz="1400" dirty="0">
                          <a:effectLst/>
                          <a:latin typeface="+mj-lt"/>
                        </a:rPr>
                        <a:t>the</a:t>
                      </a:r>
                      <a:r>
                        <a:rPr lang="en-IN" sz="1400" spc="-35" dirty="0">
                          <a:effectLst/>
                          <a:latin typeface="+mj-lt"/>
                        </a:rPr>
                        <a:t> </a:t>
                      </a:r>
                      <a:r>
                        <a:rPr lang="en-IN" sz="1400" spc="5" dirty="0">
                          <a:effectLst/>
                          <a:latin typeface="+mj-lt"/>
                        </a:rPr>
                        <a:t>bank</a:t>
                      </a:r>
                      <a:r>
                        <a:rPr lang="en-IN" sz="1400" spc="-45" dirty="0">
                          <a:effectLst/>
                          <a:latin typeface="+mj-lt"/>
                        </a:rPr>
                        <a:t> </a:t>
                      </a:r>
                      <a:r>
                        <a:rPr lang="en-IN" sz="1400" spc="-5" dirty="0">
                          <a:effectLst/>
                          <a:latin typeface="+mj-lt"/>
                        </a:rPr>
                        <a:t>is</a:t>
                      </a:r>
                      <a:r>
                        <a:rPr lang="en-IN" sz="1400" dirty="0">
                          <a:effectLst/>
                          <a:latin typeface="+mj-lt"/>
                        </a:rPr>
                        <a:t> guaranteed</a:t>
                      </a:r>
                      <a:r>
                        <a:rPr lang="en-IN" sz="1400" spc="-85" dirty="0">
                          <a:effectLst/>
                          <a:latin typeface="+mj-lt"/>
                        </a:rPr>
                        <a:t> </a:t>
                      </a:r>
                      <a:r>
                        <a:rPr lang="en-IN" sz="1400" spc="5" dirty="0">
                          <a:effectLst/>
                          <a:latin typeface="+mj-lt"/>
                        </a:rPr>
                        <a:t>by</a:t>
                      </a:r>
                      <a:r>
                        <a:rPr lang="en-IN" sz="1400" spc="-15" dirty="0">
                          <a:effectLst/>
                          <a:latin typeface="+mj-lt"/>
                        </a:rPr>
                        <a:t> </a:t>
                      </a:r>
                      <a:r>
                        <a:rPr lang="en-IN" sz="1400" dirty="0">
                          <a:effectLst/>
                          <a:latin typeface="+mj-lt"/>
                        </a:rPr>
                        <a:t>the</a:t>
                      </a:r>
                      <a:r>
                        <a:rPr lang="en-IN" sz="1400" spc="-35" dirty="0">
                          <a:effectLst/>
                          <a:latin typeface="+mj-lt"/>
                        </a:rPr>
                        <a:t> </a:t>
                      </a:r>
                      <a:r>
                        <a:rPr lang="en-IN" sz="1400" dirty="0">
                          <a:effectLst/>
                          <a:latin typeface="+mj-lt"/>
                        </a:rPr>
                        <a:t>Trust</a:t>
                      </a:r>
                      <a:r>
                        <a:rPr lang="en-IN" sz="1400" spc="-15" dirty="0">
                          <a:effectLst/>
                          <a:latin typeface="+mj-lt"/>
                        </a:rPr>
                        <a:t> </a:t>
                      </a:r>
                      <a:r>
                        <a:rPr lang="en-IN" sz="1400" dirty="0">
                          <a:effectLst/>
                          <a:latin typeface="+mj-lt"/>
                        </a:rPr>
                        <a:t>Fund</a:t>
                      </a:r>
                      <a:r>
                        <a:rPr lang="en-IN" sz="1400" spc="-35" dirty="0">
                          <a:effectLst/>
                          <a:latin typeface="+mj-lt"/>
                        </a:rPr>
                        <a:t> </a:t>
                      </a:r>
                      <a:r>
                        <a:rPr lang="en-IN" sz="1400" spc="-5" dirty="0">
                          <a:effectLst/>
                          <a:latin typeface="+mj-lt"/>
                        </a:rPr>
                        <a:t>(if</a:t>
                      </a:r>
                      <a:r>
                        <a:rPr lang="en-IN" sz="1400" spc="-10" dirty="0">
                          <a:effectLst/>
                          <a:latin typeface="+mj-lt"/>
                        </a:rPr>
                        <a:t> </a:t>
                      </a:r>
                      <a:r>
                        <a:rPr lang="en-IN" sz="1400" dirty="0">
                          <a:effectLst/>
                          <a:latin typeface="+mj-lt"/>
                        </a:rPr>
                        <a:t>unit</a:t>
                      </a:r>
                      <a:r>
                        <a:rPr lang="en-IN" sz="1400" spc="-15" dirty="0">
                          <a:effectLst/>
                          <a:latin typeface="+mj-lt"/>
                        </a:rPr>
                        <a:t> </a:t>
                      </a:r>
                      <a:r>
                        <a:rPr lang="en-IN" sz="1400" spc="5" dirty="0">
                          <a:effectLst/>
                          <a:latin typeface="+mj-lt"/>
                        </a:rPr>
                        <a:t>has</a:t>
                      </a:r>
                      <a:r>
                        <a:rPr lang="en-IN" sz="1400" spc="-45" dirty="0">
                          <a:effectLst/>
                          <a:latin typeface="+mj-lt"/>
                        </a:rPr>
                        <a:t> </a:t>
                      </a:r>
                      <a:r>
                        <a:rPr lang="en-IN" sz="1400" dirty="0">
                          <a:effectLst/>
                          <a:latin typeface="+mj-lt"/>
                        </a:rPr>
                        <a:t>payment</a:t>
                      </a:r>
                      <a:r>
                        <a:rPr lang="en-IN" sz="1400" spc="-65" dirty="0">
                          <a:effectLst/>
                          <a:latin typeface="+mj-lt"/>
                        </a:rPr>
                        <a:t> </a:t>
                      </a:r>
                      <a:r>
                        <a:rPr lang="en-IN" sz="1400" spc="5" dirty="0">
                          <a:effectLst/>
                          <a:latin typeface="+mj-lt"/>
                        </a:rPr>
                        <a:t>defaults)</a:t>
                      </a:r>
                      <a:endParaRPr lang="en-IN" sz="1400" dirty="0">
                        <a:effectLst/>
                        <a:latin typeface="+mj-lt"/>
                        <a:ea typeface="Calibri"/>
                        <a:cs typeface="Times New Roman"/>
                      </a:endParaRPr>
                    </a:p>
                  </a:txBody>
                  <a:tcPr marL="6945" marR="6945" marT="4630" marB="0"/>
                </a:tc>
                <a:extLst>
                  <a:ext uri="{0D108BD9-81ED-4DB2-BD59-A6C34878D82A}">
                    <a16:rowId xmlns:a16="http://schemas.microsoft.com/office/drawing/2014/main" val="4166020926"/>
                  </a:ext>
                </a:extLst>
              </a:tr>
              <a:tr h="370840">
                <a:tc vMerge="1">
                  <a:txBody>
                    <a:bodyPr/>
                    <a:lstStyle/>
                    <a:p>
                      <a:endParaRPr lang="en-IN"/>
                    </a:p>
                  </a:txBody>
                  <a:tcPr/>
                </a:tc>
                <a:tc>
                  <a:txBody>
                    <a:bodyPr/>
                    <a:lstStyle/>
                    <a:p>
                      <a:pPr marL="100330" marR="91440" algn="just">
                        <a:lnSpc>
                          <a:spcPct val="115000"/>
                        </a:lnSpc>
                        <a:spcBef>
                          <a:spcPts val="575"/>
                        </a:spcBef>
                        <a:spcAft>
                          <a:spcPts val="0"/>
                        </a:spcAft>
                      </a:pPr>
                      <a:r>
                        <a:rPr lang="en-IN" sz="1400" dirty="0">
                          <a:effectLst/>
                          <a:latin typeface="+mj-lt"/>
                        </a:rPr>
                        <a:t>Credit </a:t>
                      </a:r>
                      <a:r>
                        <a:rPr lang="en-IN" sz="1400" spc="5" dirty="0">
                          <a:effectLst/>
                          <a:latin typeface="+mj-lt"/>
                        </a:rPr>
                        <a:t>Linked </a:t>
                      </a:r>
                      <a:r>
                        <a:rPr lang="en-IN" sz="1400" dirty="0">
                          <a:effectLst/>
                          <a:latin typeface="+mj-lt"/>
                        </a:rPr>
                        <a:t>Capital  </a:t>
                      </a:r>
                      <a:r>
                        <a:rPr lang="en-IN" sz="1400" spc="5" dirty="0">
                          <a:effectLst/>
                          <a:latin typeface="+mj-lt"/>
                        </a:rPr>
                        <a:t>Subsidy </a:t>
                      </a:r>
                      <a:r>
                        <a:rPr lang="en-IN" sz="1400" spc="10" dirty="0">
                          <a:effectLst/>
                          <a:latin typeface="+mj-lt"/>
                        </a:rPr>
                        <a:t>for</a:t>
                      </a:r>
                      <a:r>
                        <a:rPr lang="en-IN" sz="1400" spc="-155" dirty="0">
                          <a:effectLst/>
                          <a:latin typeface="+mj-lt"/>
                        </a:rPr>
                        <a:t> </a:t>
                      </a:r>
                      <a:r>
                        <a:rPr lang="en-IN" sz="1400" dirty="0">
                          <a:effectLst/>
                          <a:latin typeface="+mj-lt"/>
                        </a:rPr>
                        <a:t>Technology  </a:t>
                      </a:r>
                      <a:r>
                        <a:rPr lang="en-IN" sz="1400" spc="5" dirty="0">
                          <a:effectLst/>
                          <a:latin typeface="+mj-lt"/>
                        </a:rPr>
                        <a:t>Upgradation</a:t>
                      </a:r>
                      <a:r>
                        <a:rPr lang="en-IN" sz="1400" spc="-75" dirty="0">
                          <a:effectLst/>
                          <a:latin typeface="+mj-lt"/>
                        </a:rPr>
                        <a:t> </a:t>
                      </a:r>
                      <a:r>
                        <a:rPr lang="en-IN" sz="1400" dirty="0">
                          <a:effectLst/>
                          <a:latin typeface="+mj-lt"/>
                        </a:rPr>
                        <a:t>(CLCSS)</a:t>
                      </a:r>
                      <a:endParaRPr lang="en-IN" sz="1400" dirty="0">
                        <a:effectLst/>
                        <a:latin typeface="+mj-lt"/>
                        <a:ea typeface="Calibri"/>
                        <a:cs typeface="Times New Roman"/>
                      </a:endParaRPr>
                    </a:p>
                  </a:txBody>
                  <a:tcPr marL="6945" marR="6945" marT="53247" marB="0"/>
                </a:tc>
                <a:tc>
                  <a:txBody>
                    <a:bodyPr/>
                    <a:lstStyle/>
                    <a:p>
                      <a:pPr marL="100330" marR="420370" algn="just">
                        <a:lnSpc>
                          <a:spcPct val="115000"/>
                        </a:lnSpc>
                        <a:spcBef>
                          <a:spcPts val="600"/>
                        </a:spcBef>
                        <a:spcAft>
                          <a:spcPts val="0"/>
                        </a:spcAft>
                      </a:pPr>
                      <a:r>
                        <a:rPr lang="en-IN" sz="1400" spc="5" dirty="0">
                          <a:effectLst/>
                          <a:latin typeface="+mj-lt"/>
                        </a:rPr>
                        <a:t>15% </a:t>
                      </a:r>
                      <a:r>
                        <a:rPr lang="en-IN" sz="1400" dirty="0">
                          <a:effectLst/>
                          <a:latin typeface="+mj-lt"/>
                        </a:rPr>
                        <a:t>up </a:t>
                      </a:r>
                      <a:r>
                        <a:rPr lang="en-IN" sz="1400" spc="5" dirty="0">
                          <a:effectLst/>
                          <a:latin typeface="+mj-lt"/>
                        </a:rPr>
                        <a:t>front </a:t>
                      </a:r>
                      <a:r>
                        <a:rPr lang="en-IN" sz="1400" dirty="0">
                          <a:effectLst/>
                          <a:latin typeface="+mj-lt"/>
                        </a:rPr>
                        <a:t>capital subsidy to </a:t>
                      </a:r>
                      <a:r>
                        <a:rPr lang="en-IN" sz="1400" spc="-5" dirty="0">
                          <a:effectLst/>
                          <a:latin typeface="+mj-lt"/>
                        </a:rPr>
                        <a:t>MSEs, </a:t>
                      </a:r>
                      <a:r>
                        <a:rPr lang="en-IN" sz="1400" dirty="0">
                          <a:effectLst/>
                          <a:latin typeface="+mj-lt"/>
                        </a:rPr>
                        <a:t>including tiny, </a:t>
                      </a:r>
                      <a:r>
                        <a:rPr lang="en-IN" sz="1400" dirty="0" err="1">
                          <a:effectLst/>
                          <a:latin typeface="+mj-lt"/>
                        </a:rPr>
                        <a:t>khadi</a:t>
                      </a:r>
                      <a:r>
                        <a:rPr lang="en-IN" sz="1400" dirty="0">
                          <a:effectLst/>
                          <a:latin typeface="+mj-lt"/>
                        </a:rPr>
                        <a:t>, </a:t>
                      </a:r>
                      <a:r>
                        <a:rPr lang="en-IN" sz="1400" spc="-5" dirty="0">
                          <a:effectLst/>
                          <a:latin typeface="+mj-lt"/>
                        </a:rPr>
                        <a:t>village </a:t>
                      </a:r>
                      <a:r>
                        <a:rPr lang="en-IN" sz="1400" spc="5" dirty="0">
                          <a:effectLst/>
                          <a:latin typeface="+mj-lt"/>
                        </a:rPr>
                        <a:t>and </a:t>
                      </a:r>
                      <a:r>
                        <a:rPr lang="en-IN" sz="1400" dirty="0">
                          <a:effectLst/>
                          <a:latin typeface="+mj-lt"/>
                        </a:rPr>
                        <a:t>coir industrial  units, on institutional </a:t>
                      </a:r>
                      <a:r>
                        <a:rPr lang="en-IN" sz="1400" spc="5" dirty="0">
                          <a:effectLst/>
                          <a:latin typeface="+mj-lt"/>
                        </a:rPr>
                        <a:t>finance, </a:t>
                      </a:r>
                      <a:r>
                        <a:rPr lang="en-IN" sz="1400" dirty="0">
                          <a:effectLst/>
                          <a:latin typeface="+mj-lt"/>
                        </a:rPr>
                        <a:t>availed by them </a:t>
                      </a:r>
                      <a:r>
                        <a:rPr lang="en-IN" sz="1400" spc="10" dirty="0">
                          <a:effectLst/>
                          <a:latin typeface="+mj-lt"/>
                        </a:rPr>
                        <a:t>for </a:t>
                      </a:r>
                      <a:r>
                        <a:rPr lang="en-IN" sz="1400" dirty="0">
                          <a:effectLst/>
                          <a:latin typeface="+mj-lt"/>
                        </a:rPr>
                        <a:t>induction of </a:t>
                      </a:r>
                      <a:r>
                        <a:rPr lang="en-IN" sz="1400" spc="-5" dirty="0">
                          <a:effectLst/>
                          <a:latin typeface="+mj-lt"/>
                        </a:rPr>
                        <a:t>well </a:t>
                      </a:r>
                      <a:r>
                        <a:rPr lang="en-IN" sz="1400" dirty="0">
                          <a:effectLst/>
                          <a:latin typeface="+mj-lt"/>
                        </a:rPr>
                        <a:t>established </a:t>
                      </a:r>
                      <a:r>
                        <a:rPr lang="en-IN" sz="1400" spc="5" dirty="0">
                          <a:effectLst/>
                          <a:latin typeface="+mj-lt"/>
                        </a:rPr>
                        <a:t>and  </a:t>
                      </a:r>
                      <a:r>
                        <a:rPr lang="en-IN" sz="1400" dirty="0">
                          <a:effectLst/>
                          <a:latin typeface="+mj-lt"/>
                        </a:rPr>
                        <a:t>improved</a:t>
                      </a:r>
                      <a:r>
                        <a:rPr lang="en-IN" sz="1400" spc="-25" dirty="0">
                          <a:effectLst/>
                          <a:latin typeface="+mj-lt"/>
                        </a:rPr>
                        <a:t> </a:t>
                      </a:r>
                      <a:r>
                        <a:rPr lang="en-IN" sz="1400" dirty="0">
                          <a:effectLst/>
                          <a:latin typeface="+mj-lt"/>
                        </a:rPr>
                        <a:t>technologies</a:t>
                      </a:r>
                      <a:r>
                        <a:rPr lang="en-IN" sz="1400" spc="-90" dirty="0">
                          <a:effectLst/>
                          <a:latin typeface="+mj-lt"/>
                        </a:rPr>
                        <a:t> </a:t>
                      </a:r>
                      <a:r>
                        <a:rPr lang="en-IN" sz="1400" spc="-5" dirty="0">
                          <a:effectLst/>
                          <a:latin typeface="+mj-lt"/>
                        </a:rPr>
                        <a:t>in</a:t>
                      </a:r>
                      <a:r>
                        <a:rPr lang="en-IN" sz="1400" spc="25" dirty="0">
                          <a:effectLst/>
                          <a:latin typeface="+mj-lt"/>
                        </a:rPr>
                        <a:t> </a:t>
                      </a:r>
                      <a:r>
                        <a:rPr lang="en-IN" sz="1400" dirty="0">
                          <a:effectLst/>
                          <a:latin typeface="+mj-lt"/>
                        </a:rPr>
                        <a:t>specified</a:t>
                      </a:r>
                      <a:r>
                        <a:rPr lang="en-IN" sz="1400" spc="-50" dirty="0">
                          <a:effectLst/>
                          <a:latin typeface="+mj-lt"/>
                        </a:rPr>
                        <a:t> </a:t>
                      </a:r>
                      <a:r>
                        <a:rPr lang="en-IN" sz="1400" dirty="0">
                          <a:effectLst/>
                          <a:latin typeface="+mj-lt"/>
                        </a:rPr>
                        <a:t>sub-sectors/products</a:t>
                      </a:r>
                      <a:r>
                        <a:rPr lang="en-IN" sz="1400" spc="-60" dirty="0">
                          <a:effectLst/>
                          <a:latin typeface="+mj-lt"/>
                        </a:rPr>
                        <a:t> </a:t>
                      </a:r>
                      <a:r>
                        <a:rPr lang="en-IN" sz="1400" spc="5" dirty="0">
                          <a:effectLst/>
                          <a:latin typeface="+mj-lt"/>
                        </a:rPr>
                        <a:t>approved</a:t>
                      </a:r>
                      <a:r>
                        <a:rPr lang="en-IN" sz="1400" spc="-75" dirty="0">
                          <a:effectLst/>
                          <a:latin typeface="+mj-lt"/>
                        </a:rPr>
                        <a:t> </a:t>
                      </a:r>
                      <a:r>
                        <a:rPr lang="en-IN" sz="1400" spc="5" dirty="0">
                          <a:effectLst/>
                          <a:latin typeface="+mj-lt"/>
                        </a:rPr>
                        <a:t>under</a:t>
                      </a:r>
                      <a:r>
                        <a:rPr lang="en-IN" sz="1400" spc="-40" dirty="0">
                          <a:effectLst/>
                          <a:latin typeface="+mj-lt"/>
                        </a:rPr>
                        <a:t> </a:t>
                      </a:r>
                      <a:r>
                        <a:rPr lang="en-IN" sz="1400" dirty="0">
                          <a:effectLst/>
                          <a:latin typeface="+mj-lt"/>
                        </a:rPr>
                        <a:t>the</a:t>
                      </a:r>
                      <a:r>
                        <a:rPr lang="en-IN" sz="1400" spc="-25" dirty="0">
                          <a:effectLst/>
                          <a:latin typeface="+mj-lt"/>
                        </a:rPr>
                        <a:t> </a:t>
                      </a:r>
                      <a:r>
                        <a:rPr lang="en-IN" sz="1400" dirty="0">
                          <a:effectLst/>
                          <a:latin typeface="+mj-lt"/>
                        </a:rPr>
                        <a:t>scheme</a:t>
                      </a:r>
                      <a:endParaRPr lang="en-IN" sz="1400" dirty="0">
                        <a:effectLst/>
                        <a:latin typeface="+mj-lt"/>
                        <a:ea typeface="Calibri"/>
                        <a:cs typeface="Times New Roman"/>
                      </a:endParaRPr>
                    </a:p>
                  </a:txBody>
                  <a:tcPr marL="6945" marR="6945" marT="55562" marB="0"/>
                </a:tc>
                <a:extLst>
                  <a:ext uri="{0D108BD9-81ED-4DB2-BD59-A6C34878D82A}">
                    <a16:rowId xmlns:a16="http://schemas.microsoft.com/office/drawing/2014/main" val="2354973325"/>
                  </a:ext>
                </a:extLst>
              </a:tr>
              <a:tr h="370840">
                <a:tc vMerge="1">
                  <a:txBody>
                    <a:bodyPr/>
                    <a:lstStyle/>
                    <a:p>
                      <a:endParaRPr lang="en-IN"/>
                    </a:p>
                  </a:txBody>
                  <a:tcPr/>
                </a:tc>
                <a:tc gridSpan="2">
                  <a:txBody>
                    <a:bodyPr/>
                    <a:lstStyle/>
                    <a:p>
                      <a:endParaRPr lang="en-IN" sz="1800" dirty="0">
                        <a:latin typeface="+mj-lt"/>
                      </a:endParaRPr>
                    </a:p>
                  </a:txBody>
                  <a:tcPr marL="0" marR="0" marT="0" marB="0" anchor="ctr"/>
                </a:tc>
                <a:tc hMerge="1">
                  <a:txBody>
                    <a:bodyPr/>
                    <a:lstStyle/>
                    <a:p>
                      <a:endParaRPr lang="en-IN"/>
                    </a:p>
                  </a:txBody>
                  <a:tcPr/>
                </a:tc>
                <a:extLst>
                  <a:ext uri="{0D108BD9-81ED-4DB2-BD59-A6C34878D82A}">
                    <a16:rowId xmlns:a16="http://schemas.microsoft.com/office/drawing/2014/main" val="648544714"/>
                  </a:ext>
                </a:extLst>
              </a:tr>
            </a:tbl>
          </a:graphicData>
        </a:graphic>
      </p:graphicFrame>
    </p:spTree>
    <p:extLst>
      <p:ext uri="{BB962C8B-B14F-4D97-AF65-F5344CB8AC3E}">
        <p14:creationId xmlns:p14="http://schemas.microsoft.com/office/powerpoint/2010/main" val="195777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D220C89-37A6-4A2C-A7F2-8FCE74FE98AA}"/>
              </a:ext>
            </a:extLst>
          </p:cNvPr>
          <p:cNvSpPr>
            <a:spLocks noGrp="1"/>
          </p:cNvSpPr>
          <p:nvPr>
            <p:ph type="title"/>
          </p:nvPr>
        </p:nvSpPr>
        <p:spPr>
          <a:xfrm>
            <a:off x="833002" y="365125"/>
            <a:ext cx="10520702" cy="1325563"/>
          </a:xfrm>
        </p:spPr>
        <p:txBody>
          <a:bodyPr>
            <a:normAutofit/>
          </a:bodyPr>
          <a:lstStyle/>
          <a:p>
            <a:r>
              <a:rPr lang="en-US" dirty="0">
                <a:solidFill>
                  <a:srgbClr val="FFC000"/>
                </a:solidFill>
              </a:rPr>
              <a:t>A</a:t>
            </a:r>
            <a:r>
              <a:rPr lang="en-US" dirty="0">
                <a:solidFill>
                  <a:srgbClr val="FFFFFF"/>
                </a:solidFill>
              </a:rPr>
              <a:t>n </a:t>
            </a:r>
            <a:r>
              <a:rPr lang="en-US" dirty="0">
                <a:solidFill>
                  <a:srgbClr val="FFC000"/>
                </a:solidFill>
              </a:rPr>
              <a:t>O</a:t>
            </a:r>
            <a:r>
              <a:rPr lang="en-US" dirty="0">
                <a:solidFill>
                  <a:srgbClr val="FFFFFF"/>
                </a:solidFill>
              </a:rPr>
              <a:t>verview</a:t>
            </a:r>
            <a:endParaRPr lang="en-IN" dirty="0">
              <a:solidFill>
                <a:srgbClr val="FFFFFF"/>
              </a:solidFill>
            </a:endParaRPr>
          </a:p>
        </p:txBody>
      </p:sp>
      <p:sp>
        <p:nvSpPr>
          <p:cNvPr id="3" name="Content Placeholder 2">
            <a:extLst>
              <a:ext uri="{FF2B5EF4-FFF2-40B4-BE49-F238E27FC236}">
                <a16:creationId xmlns:a16="http://schemas.microsoft.com/office/drawing/2014/main" id="{5FADBCE0-4359-4CE1-864A-61A97C056E4E}"/>
              </a:ext>
            </a:extLst>
          </p:cNvPr>
          <p:cNvSpPr>
            <a:spLocks noGrp="1"/>
          </p:cNvSpPr>
          <p:nvPr>
            <p:ph idx="1"/>
          </p:nvPr>
        </p:nvSpPr>
        <p:spPr>
          <a:xfrm>
            <a:off x="838201" y="2022601"/>
            <a:ext cx="10515598" cy="4154361"/>
          </a:xfrm>
        </p:spPr>
        <p:txBody>
          <a:bodyPr>
            <a:normAutofit/>
          </a:bodyPr>
          <a:lstStyle/>
          <a:p>
            <a:pPr marL="0" indent="0">
              <a:buNone/>
              <a:tabLst>
                <a:tab pos="354965" algn="l"/>
                <a:tab pos="2221865" algn="l"/>
              </a:tabLst>
            </a:pPr>
            <a:r>
              <a:rPr lang="en-IN" sz="2000" spc="-15" dirty="0">
                <a:solidFill>
                  <a:srgbClr val="FFFFFF"/>
                </a:solidFill>
                <a:latin typeface="Trebuchet MS"/>
                <a:cs typeface="Trebuchet MS"/>
              </a:rPr>
              <a:t>Con</a:t>
            </a:r>
            <a:r>
              <a:rPr lang="en-IN" sz="2000" spc="-10" dirty="0">
                <a:solidFill>
                  <a:srgbClr val="FFFFFF"/>
                </a:solidFill>
                <a:latin typeface="Trebuchet MS"/>
                <a:cs typeface="Trebuchet MS"/>
              </a:rPr>
              <a:t>t</a:t>
            </a:r>
            <a:r>
              <a:rPr lang="en-IN" sz="2000" dirty="0">
                <a:solidFill>
                  <a:srgbClr val="FFFFFF"/>
                </a:solidFill>
                <a:latin typeface="Trebuchet MS"/>
                <a:cs typeface="Trebuchet MS"/>
              </a:rPr>
              <a:t>ributi</a:t>
            </a:r>
            <a:r>
              <a:rPr lang="en-IN" sz="2000" spc="-10" dirty="0">
                <a:solidFill>
                  <a:srgbClr val="FFFFFF"/>
                </a:solidFill>
                <a:latin typeface="Trebuchet MS"/>
                <a:cs typeface="Trebuchet MS"/>
              </a:rPr>
              <a:t>o</a:t>
            </a:r>
            <a:r>
              <a:rPr lang="en-IN" sz="2000" dirty="0">
                <a:solidFill>
                  <a:srgbClr val="FFFFFF"/>
                </a:solidFill>
                <a:latin typeface="Trebuchet MS"/>
                <a:cs typeface="Trebuchet MS"/>
              </a:rPr>
              <a:t>n </a:t>
            </a:r>
            <a:r>
              <a:rPr lang="en-IN" sz="2000" b="1" dirty="0">
                <a:solidFill>
                  <a:schemeClr val="accent2"/>
                </a:solidFill>
                <a:latin typeface="Trebuchet MS"/>
                <a:cs typeface="Trebuchet MS"/>
              </a:rPr>
              <a:t>3</a:t>
            </a:r>
            <a:r>
              <a:rPr lang="en-IN" sz="2000" b="1" spc="5" dirty="0">
                <a:solidFill>
                  <a:schemeClr val="accent2"/>
                </a:solidFill>
                <a:latin typeface="Trebuchet MS"/>
                <a:cs typeface="Trebuchet MS"/>
              </a:rPr>
              <a:t>3</a:t>
            </a:r>
            <a:r>
              <a:rPr lang="en-IN" sz="2000" b="1" dirty="0">
                <a:solidFill>
                  <a:schemeClr val="accent2"/>
                </a:solidFill>
                <a:latin typeface="Trebuchet MS"/>
                <a:cs typeface="Trebuchet MS"/>
              </a:rPr>
              <a:t>%</a:t>
            </a:r>
            <a:r>
              <a:rPr lang="en-IN" sz="2000" dirty="0">
                <a:solidFill>
                  <a:srgbClr val="FFFFFF"/>
                </a:solidFill>
                <a:latin typeface="Trebuchet MS"/>
                <a:cs typeface="Trebuchet MS"/>
              </a:rPr>
              <a:t> </a:t>
            </a:r>
            <a:r>
              <a:rPr lang="en-IN" sz="2000" spc="-15" dirty="0">
                <a:solidFill>
                  <a:srgbClr val="FFFFFF"/>
                </a:solidFill>
                <a:latin typeface="Trebuchet MS"/>
                <a:cs typeface="Trebuchet MS"/>
              </a:rPr>
              <a:t>o</a:t>
            </a:r>
            <a:r>
              <a:rPr lang="en-IN" sz="2000" dirty="0">
                <a:solidFill>
                  <a:srgbClr val="FFFFFF"/>
                </a:solidFill>
                <a:latin typeface="Trebuchet MS"/>
                <a:cs typeface="Trebuchet MS"/>
              </a:rPr>
              <a:t>f</a:t>
            </a:r>
            <a:r>
              <a:rPr lang="en-IN" sz="2000" spc="-10" dirty="0">
                <a:solidFill>
                  <a:srgbClr val="FFFFFF"/>
                </a:solidFill>
                <a:latin typeface="Trebuchet MS"/>
                <a:cs typeface="Trebuchet MS"/>
              </a:rPr>
              <a:t> M</a:t>
            </a:r>
            <a:r>
              <a:rPr lang="en-IN" sz="2000" dirty="0">
                <a:solidFill>
                  <a:srgbClr val="FFFFFF"/>
                </a:solidFill>
                <a:latin typeface="Trebuchet MS"/>
                <a:cs typeface="Trebuchet MS"/>
              </a:rPr>
              <a:t>anufactu</a:t>
            </a:r>
            <a:r>
              <a:rPr lang="en-IN" sz="2000" spc="-10" dirty="0">
                <a:solidFill>
                  <a:srgbClr val="FFFFFF"/>
                </a:solidFill>
                <a:latin typeface="Trebuchet MS"/>
                <a:cs typeface="Trebuchet MS"/>
              </a:rPr>
              <a:t>r</a:t>
            </a:r>
            <a:r>
              <a:rPr lang="en-IN" sz="2000" dirty="0">
                <a:solidFill>
                  <a:srgbClr val="FFFFFF"/>
                </a:solidFill>
                <a:latin typeface="Trebuchet MS"/>
                <a:cs typeface="Trebuchet MS"/>
              </a:rPr>
              <a:t>ing</a:t>
            </a:r>
            <a:r>
              <a:rPr lang="en-IN" sz="2000" spc="20" dirty="0">
                <a:solidFill>
                  <a:srgbClr val="FFFFFF"/>
                </a:solidFill>
                <a:latin typeface="Trebuchet MS"/>
                <a:cs typeface="Trebuchet MS"/>
              </a:rPr>
              <a:t> </a:t>
            </a:r>
            <a:r>
              <a:rPr lang="en-IN" sz="2000" dirty="0">
                <a:solidFill>
                  <a:srgbClr val="FFFFFF"/>
                </a:solidFill>
                <a:latin typeface="Trebuchet MS"/>
                <a:cs typeface="Trebuchet MS"/>
              </a:rPr>
              <a:t>M</a:t>
            </a:r>
            <a:r>
              <a:rPr lang="en-IN" sz="2000" spc="-10" dirty="0">
                <a:solidFill>
                  <a:srgbClr val="FFFFFF"/>
                </a:solidFill>
                <a:latin typeface="Trebuchet MS"/>
                <a:cs typeface="Trebuchet MS"/>
              </a:rPr>
              <a:t>S</a:t>
            </a:r>
            <a:r>
              <a:rPr lang="en-IN" sz="2000" dirty="0">
                <a:solidFill>
                  <a:srgbClr val="FFFFFF"/>
                </a:solidFill>
                <a:latin typeface="Trebuchet MS"/>
                <a:cs typeface="Trebuchet MS"/>
              </a:rPr>
              <a:t>M</a:t>
            </a:r>
            <a:r>
              <a:rPr lang="en-IN" sz="2000" spc="-10" dirty="0">
                <a:solidFill>
                  <a:srgbClr val="FFFFFF"/>
                </a:solidFill>
                <a:latin typeface="Trebuchet MS"/>
                <a:cs typeface="Trebuchet MS"/>
              </a:rPr>
              <a:t>E</a:t>
            </a:r>
            <a:r>
              <a:rPr lang="en-IN" sz="2000" dirty="0">
                <a:solidFill>
                  <a:srgbClr val="FFFFFF"/>
                </a:solidFill>
                <a:latin typeface="Trebuchet MS"/>
                <a:cs typeface="Trebuchet MS"/>
              </a:rPr>
              <a:t>s in </a:t>
            </a:r>
            <a:r>
              <a:rPr lang="en-IN" sz="2000" spc="-10" dirty="0">
                <a:solidFill>
                  <a:srgbClr val="FFFFFF"/>
                </a:solidFill>
                <a:latin typeface="Trebuchet MS"/>
                <a:cs typeface="Trebuchet MS"/>
              </a:rPr>
              <a:t>t</a:t>
            </a:r>
            <a:r>
              <a:rPr lang="en-IN" sz="2000" dirty="0">
                <a:solidFill>
                  <a:srgbClr val="FFFFFF"/>
                </a:solidFill>
                <a:latin typeface="Trebuchet MS"/>
                <a:cs typeface="Trebuchet MS"/>
              </a:rPr>
              <a:t>he</a:t>
            </a:r>
            <a:r>
              <a:rPr lang="en-IN" sz="2000" spc="10" dirty="0">
                <a:solidFill>
                  <a:srgbClr val="FFFFFF"/>
                </a:solidFill>
                <a:latin typeface="Trebuchet MS"/>
                <a:cs typeface="Trebuchet MS"/>
              </a:rPr>
              <a:t> </a:t>
            </a:r>
            <a:r>
              <a:rPr lang="en-IN" sz="2000" dirty="0">
                <a:solidFill>
                  <a:schemeClr val="accent2"/>
                </a:solidFill>
                <a:latin typeface="Trebuchet MS"/>
                <a:cs typeface="Trebuchet MS"/>
              </a:rPr>
              <a:t>c</a:t>
            </a:r>
            <a:r>
              <a:rPr lang="en-IN" sz="2000" spc="-10" dirty="0">
                <a:solidFill>
                  <a:schemeClr val="accent2"/>
                </a:solidFill>
                <a:latin typeface="Trebuchet MS"/>
                <a:cs typeface="Trebuchet MS"/>
              </a:rPr>
              <a:t>o</a:t>
            </a:r>
            <a:r>
              <a:rPr lang="en-IN" sz="2000" dirty="0">
                <a:solidFill>
                  <a:schemeClr val="accent2"/>
                </a:solidFill>
                <a:latin typeface="Trebuchet MS"/>
                <a:cs typeface="Trebuchet MS"/>
              </a:rPr>
              <a:t>unt</a:t>
            </a:r>
            <a:r>
              <a:rPr lang="en-IN" sz="2000" spc="-10" dirty="0">
                <a:solidFill>
                  <a:schemeClr val="accent2"/>
                </a:solidFill>
                <a:latin typeface="Trebuchet MS"/>
                <a:cs typeface="Trebuchet MS"/>
              </a:rPr>
              <a:t>r</a:t>
            </a:r>
            <a:r>
              <a:rPr lang="en-IN" sz="2000" dirty="0">
                <a:solidFill>
                  <a:schemeClr val="accent2"/>
                </a:solidFill>
                <a:latin typeface="Trebuchet MS"/>
                <a:cs typeface="Trebuchet MS"/>
              </a:rPr>
              <a:t>y</a:t>
            </a:r>
            <a:r>
              <a:rPr lang="en-IN" sz="2000" spc="-125" dirty="0">
                <a:solidFill>
                  <a:schemeClr val="accent2"/>
                </a:solidFill>
                <a:latin typeface="Trebuchet MS"/>
                <a:cs typeface="Trebuchet MS"/>
              </a:rPr>
              <a:t>’</a:t>
            </a:r>
            <a:r>
              <a:rPr lang="en-IN" sz="2000" dirty="0">
                <a:solidFill>
                  <a:schemeClr val="accent2"/>
                </a:solidFill>
                <a:latin typeface="Trebuchet MS"/>
                <a:cs typeface="Trebuchet MS"/>
              </a:rPr>
              <a:t>s t</a:t>
            </a:r>
            <a:r>
              <a:rPr lang="en-IN" sz="2000" spc="-15" dirty="0">
                <a:solidFill>
                  <a:schemeClr val="accent2"/>
                </a:solidFill>
                <a:latin typeface="Trebuchet MS"/>
                <a:cs typeface="Trebuchet MS"/>
              </a:rPr>
              <a:t>o</a:t>
            </a:r>
            <a:r>
              <a:rPr lang="en-IN" sz="2000" dirty="0">
                <a:solidFill>
                  <a:schemeClr val="accent2"/>
                </a:solidFill>
                <a:latin typeface="Trebuchet MS"/>
                <a:cs typeface="Trebuchet MS"/>
              </a:rPr>
              <a:t>tal GDP</a:t>
            </a:r>
          </a:p>
          <a:p>
            <a:pPr marL="0" indent="0">
              <a:spcBef>
                <a:spcPts val="994"/>
              </a:spcBef>
              <a:buNone/>
              <a:tabLst>
                <a:tab pos="354965" algn="l"/>
              </a:tabLst>
            </a:pPr>
            <a:r>
              <a:rPr lang="en-IN" sz="2000" spc="-10" dirty="0">
                <a:solidFill>
                  <a:srgbClr val="FFFFFF"/>
                </a:solidFill>
                <a:latin typeface="Trebuchet MS"/>
                <a:cs typeface="Trebuchet MS"/>
              </a:rPr>
              <a:t>M</a:t>
            </a:r>
            <a:r>
              <a:rPr lang="en-IN" sz="2000" dirty="0">
                <a:solidFill>
                  <a:srgbClr val="FFFFFF"/>
                </a:solidFill>
                <a:latin typeface="Trebuchet MS"/>
                <a:cs typeface="Trebuchet MS"/>
              </a:rPr>
              <a:t>S</a:t>
            </a:r>
            <a:r>
              <a:rPr lang="en-IN" sz="2000" spc="-10" dirty="0">
                <a:solidFill>
                  <a:srgbClr val="FFFFFF"/>
                </a:solidFill>
                <a:latin typeface="Trebuchet MS"/>
                <a:cs typeface="Trebuchet MS"/>
              </a:rPr>
              <a:t>M</a:t>
            </a:r>
            <a:r>
              <a:rPr lang="en-IN" sz="2000" dirty="0">
                <a:solidFill>
                  <a:srgbClr val="FFFFFF"/>
                </a:solidFill>
                <a:latin typeface="Trebuchet MS"/>
                <a:cs typeface="Trebuchet MS"/>
              </a:rPr>
              <a:t>E</a:t>
            </a:r>
            <a:r>
              <a:rPr lang="en-IN" sz="2000" spc="85" dirty="0">
                <a:solidFill>
                  <a:srgbClr val="FFFFFF"/>
                </a:solidFill>
                <a:latin typeface="Times New Roman"/>
                <a:cs typeface="Times New Roman"/>
              </a:rPr>
              <a:t> </a:t>
            </a:r>
            <a:r>
              <a:rPr lang="en-IN" sz="2000" spc="-10" dirty="0">
                <a:solidFill>
                  <a:srgbClr val="FFFFFF"/>
                </a:solidFill>
                <a:latin typeface="Trebuchet MS"/>
                <a:cs typeface="Trebuchet MS"/>
              </a:rPr>
              <a:t>S</a:t>
            </a:r>
            <a:r>
              <a:rPr lang="en-IN" sz="2000" spc="-5" dirty="0">
                <a:solidFill>
                  <a:srgbClr val="FFFFFF"/>
                </a:solidFill>
                <a:latin typeface="Trebuchet MS"/>
                <a:cs typeface="Trebuchet MS"/>
              </a:rPr>
              <a:t>ec</a:t>
            </a:r>
            <a:r>
              <a:rPr lang="en-IN" sz="2000" spc="-10" dirty="0">
                <a:solidFill>
                  <a:srgbClr val="FFFFFF"/>
                </a:solidFill>
                <a:latin typeface="Trebuchet MS"/>
                <a:cs typeface="Trebuchet MS"/>
              </a:rPr>
              <a:t>to</a:t>
            </a:r>
            <a:r>
              <a:rPr lang="en-IN" sz="2000" dirty="0">
                <a:solidFill>
                  <a:srgbClr val="FFFFFF"/>
                </a:solidFill>
                <a:latin typeface="Trebuchet MS"/>
                <a:cs typeface="Trebuchet MS"/>
              </a:rPr>
              <a:t>r</a:t>
            </a:r>
            <a:r>
              <a:rPr lang="en-IN" sz="2000" spc="90" dirty="0">
                <a:solidFill>
                  <a:srgbClr val="FFFFFF"/>
                </a:solidFill>
                <a:latin typeface="Times New Roman"/>
                <a:cs typeface="Times New Roman"/>
              </a:rPr>
              <a:t> </a:t>
            </a:r>
            <a:r>
              <a:rPr lang="en-IN" sz="2000" dirty="0">
                <a:solidFill>
                  <a:srgbClr val="FFFFFF"/>
                </a:solidFill>
                <a:latin typeface="Trebuchet MS"/>
                <a:cs typeface="Trebuchet MS"/>
              </a:rPr>
              <a:t>as</a:t>
            </a:r>
            <a:r>
              <a:rPr lang="en-IN" sz="2000" spc="90" dirty="0">
                <a:solidFill>
                  <a:srgbClr val="FFFFFF"/>
                </a:solidFill>
                <a:latin typeface="Times New Roman"/>
                <a:cs typeface="Times New Roman"/>
              </a:rPr>
              <a:t> </a:t>
            </a:r>
            <a:r>
              <a:rPr lang="en-IN" sz="2000" spc="-10" dirty="0">
                <a:solidFill>
                  <a:srgbClr val="FFFFFF"/>
                </a:solidFill>
                <a:latin typeface="Trebuchet MS"/>
                <a:cs typeface="Trebuchet MS"/>
              </a:rPr>
              <a:t>o</a:t>
            </a:r>
            <a:r>
              <a:rPr lang="en-IN" sz="2000" dirty="0">
                <a:solidFill>
                  <a:srgbClr val="FFFFFF"/>
                </a:solidFill>
                <a:latin typeface="Trebuchet MS"/>
                <a:cs typeface="Trebuchet MS"/>
              </a:rPr>
              <a:t>f</a:t>
            </a:r>
            <a:r>
              <a:rPr lang="en-IN" sz="2000" spc="85" dirty="0">
                <a:solidFill>
                  <a:srgbClr val="FFFFFF"/>
                </a:solidFill>
                <a:latin typeface="Times New Roman"/>
                <a:cs typeface="Times New Roman"/>
              </a:rPr>
              <a:t> </a:t>
            </a:r>
            <a:r>
              <a:rPr lang="en-IN" sz="2000" spc="-10" dirty="0">
                <a:solidFill>
                  <a:srgbClr val="FFFFFF"/>
                </a:solidFill>
                <a:latin typeface="Trebuchet MS"/>
                <a:cs typeface="Trebuchet MS"/>
              </a:rPr>
              <a:t>t</a:t>
            </a:r>
            <a:r>
              <a:rPr lang="en-IN" sz="2000" spc="-5" dirty="0">
                <a:solidFill>
                  <a:srgbClr val="FFFFFF"/>
                </a:solidFill>
                <a:latin typeface="Trebuchet MS"/>
                <a:cs typeface="Trebuchet MS"/>
              </a:rPr>
              <a:t>h</a:t>
            </a:r>
            <a:r>
              <a:rPr lang="en-IN" sz="2000" dirty="0">
                <a:solidFill>
                  <a:srgbClr val="FFFFFF"/>
                </a:solidFill>
                <a:latin typeface="Trebuchet MS"/>
                <a:cs typeface="Trebuchet MS"/>
              </a:rPr>
              <a:t>e</a:t>
            </a:r>
            <a:r>
              <a:rPr lang="en-IN" sz="2000" spc="100" dirty="0">
                <a:solidFill>
                  <a:srgbClr val="FFFFFF"/>
                </a:solidFill>
                <a:latin typeface="Times New Roman"/>
                <a:cs typeface="Times New Roman"/>
              </a:rPr>
              <a:t> </a:t>
            </a:r>
            <a:r>
              <a:rPr lang="en-IN" sz="2000" spc="-5" dirty="0">
                <a:solidFill>
                  <a:srgbClr val="FFFFFF"/>
                </a:solidFill>
                <a:latin typeface="Trebuchet MS"/>
                <a:cs typeface="Trebuchet MS"/>
              </a:rPr>
              <a:t>estim</a:t>
            </a:r>
            <a:r>
              <a:rPr lang="en-IN" sz="2000" spc="5" dirty="0">
                <a:solidFill>
                  <a:srgbClr val="FFFFFF"/>
                </a:solidFill>
                <a:latin typeface="Trebuchet MS"/>
                <a:cs typeface="Trebuchet MS"/>
              </a:rPr>
              <a:t>a</a:t>
            </a:r>
            <a:r>
              <a:rPr lang="en-IN" sz="2000" spc="-10" dirty="0">
                <a:solidFill>
                  <a:srgbClr val="FFFFFF"/>
                </a:solidFill>
                <a:latin typeface="Trebuchet MS"/>
                <a:cs typeface="Trebuchet MS"/>
              </a:rPr>
              <a:t>t</a:t>
            </a:r>
            <a:r>
              <a:rPr lang="en-IN" sz="2000" spc="-5" dirty="0">
                <a:solidFill>
                  <a:srgbClr val="FFFFFF"/>
                </a:solidFill>
                <a:latin typeface="Trebuchet MS"/>
                <a:cs typeface="Trebuchet MS"/>
              </a:rPr>
              <a:t>e</a:t>
            </a:r>
            <a:r>
              <a:rPr lang="en-IN" sz="2000" dirty="0">
                <a:solidFill>
                  <a:srgbClr val="FFFFFF"/>
                </a:solidFill>
                <a:latin typeface="Trebuchet MS"/>
                <a:cs typeface="Trebuchet MS"/>
              </a:rPr>
              <a:t>d</a:t>
            </a:r>
            <a:r>
              <a:rPr lang="en-IN" sz="2000" spc="80" dirty="0">
                <a:solidFill>
                  <a:srgbClr val="FFFFFF"/>
                </a:solidFill>
                <a:latin typeface="Times New Roman"/>
                <a:cs typeface="Times New Roman"/>
              </a:rPr>
              <a:t> </a:t>
            </a:r>
            <a:r>
              <a:rPr lang="en-IN" sz="2000" spc="-5" dirty="0">
                <a:solidFill>
                  <a:srgbClr val="FFFFFF"/>
                </a:solidFill>
                <a:latin typeface="Trebuchet MS"/>
                <a:cs typeface="Trebuchet MS"/>
              </a:rPr>
              <a:t>num</a:t>
            </a:r>
            <a:r>
              <a:rPr lang="en-IN" sz="2000" spc="5" dirty="0">
                <a:solidFill>
                  <a:srgbClr val="FFFFFF"/>
                </a:solidFill>
                <a:latin typeface="Trebuchet MS"/>
                <a:cs typeface="Trebuchet MS"/>
              </a:rPr>
              <a:t>b</a:t>
            </a:r>
            <a:r>
              <a:rPr lang="en-IN" sz="2000" spc="-5" dirty="0">
                <a:solidFill>
                  <a:srgbClr val="FFFFFF"/>
                </a:solidFill>
                <a:latin typeface="Trebuchet MS"/>
                <a:cs typeface="Trebuchet MS"/>
              </a:rPr>
              <a:t>e</a:t>
            </a:r>
            <a:r>
              <a:rPr lang="en-IN" sz="2000" dirty="0">
                <a:solidFill>
                  <a:srgbClr val="FFFFFF"/>
                </a:solidFill>
                <a:latin typeface="Trebuchet MS"/>
                <a:cs typeface="Trebuchet MS"/>
              </a:rPr>
              <a:t>r</a:t>
            </a:r>
            <a:r>
              <a:rPr lang="en-IN" sz="2000" spc="95" dirty="0">
                <a:solidFill>
                  <a:srgbClr val="FFFFFF"/>
                </a:solidFill>
                <a:latin typeface="Times New Roman"/>
                <a:cs typeface="Times New Roman"/>
              </a:rPr>
              <a:t> </a:t>
            </a:r>
            <a:r>
              <a:rPr lang="en-IN" sz="2000" spc="-10" dirty="0">
                <a:solidFill>
                  <a:srgbClr val="FFFFFF"/>
                </a:solidFill>
                <a:latin typeface="Trebuchet MS"/>
                <a:cs typeface="Trebuchet MS"/>
              </a:rPr>
              <a:t>o</a:t>
            </a:r>
            <a:r>
              <a:rPr lang="en-IN" sz="2000" dirty="0">
                <a:solidFill>
                  <a:srgbClr val="FFFFFF"/>
                </a:solidFill>
                <a:latin typeface="Trebuchet MS"/>
                <a:cs typeface="Trebuchet MS"/>
              </a:rPr>
              <a:t>f</a:t>
            </a:r>
            <a:r>
              <a:rPr lang="en-IN" sz="2000" spc="85" dirty="0">
                <a:solidFill>
                  <a:srgbClr val="FFFFFF"/>
                </a:solidFill>
                <a:latin typeface="Times New Roman"/>
                <a:cs typeface="Times New Roman"/>
              </a:rPr>
              <a:t> </a:t>
            </a:r>
            <a:r>
              <a:rPr lang="en-IN" sz="2000" spc="-5" dirty="0">
                <a:solidFill>
                  <a:schemeClr val="accent2"/>
                </a:solidFill>
                <a:latin typeface="Trebuchet MS"/>
                <a:cs typeface="Trebuchet MS"/>
              </a:rPr>
              <a:t>63</a:t>
            </a:r>
            <a:r>
              <a:rPr lang="en-IN" sz="2000" dirty="0">
                <a:solidFill>
                  <a:schemeClr val="accent2"/>
                </a:solidFill>
                <a:latin typeface="Trebuchet MS"/>
                <a:cs typeface="Trebuchet MS"/>
              </a:rPr>
              <a:t>3</a:t>
            </a:r>
            <a:r>
              <a:rPr lang="en-IN" sz="2000" spc="-5" dirty="0">
                <a:solidFill>
                  <a:schemeClr val="accent2"/>
                </a:solidFill>
                <a:latin typeface="Trebuchet MS"/>
                <a:cs typeface="Trebuchet MS"/>
              </a:rPr>
              <a:t>.9</a:t>
            </a:r>
            <a:r>
              <a:rPr lang="en-IN" sz="2000" dirty="0">
                <a:solidFill>
                  <a:schemeClr val="accent2"/>
                </a:solidFill>
                <a:latin typeface="Trebuchet MS"/>
                <a:cs typeface="Trebuchet MS"/>
              </a:rPr>
              <a:t>2</a:t>
            </a:r>
            <a:r>
              <a:rPr lang="en-IN" sz="2000" spc="100" dirty="0">
                <a:solidFill>
                  <a:schemeClr val="accent2"/>
                </a:solidFill>
                <a:latin typeface="Times New Roman"/>
                <a:cs typeface="Times New Roman"/>
              </a:rPr>
              <a:t> </a:t>
            </a:r>
            <a:r>
              <a:rPr lang="en-IN" sz="2000" dirty="0">
                <a:solidFill>
                  <a:schemeClr val="accent2"/>
                </a:solidFill>
                <a:latin typeface="Trebuchet MS"/>
                <a:cs typeface="Trebuchet MS"/>
              </a:rPr>
              <a:t>lakh</a:t>
            </a:r>
            <a:r>
              <a:rPr lang="en-IN" sz="2000" spc="85" dirty="0">
                <a:solidFill>
                  <a:schemeClr val="accent2"/>
                </a:solidFill>
                <a:latin typeface="Times New Roman"/>
                <a:cs typeface="Times New Roman"/>
              </a:rPr>
              <a:t> </a:t>
            </a:r>
            <a:r>
              <a:rPr lang="en-IN" sz="2000" spc="-5" dirty="0">
                <a:solidFill>
                  <a:schemeClr val="accent2"/>
                </a:solidFill>
                <a:latin typeface="Trebuchet MS"/>
                <a:cs typeface="Trebuchet MS"/>
              </a:rPr>
              <a:t>ente</a:t>
            </a:r>
            <a:r>
              <a:rPr lang="en-IN" sz="2000" spc="-10" dirty="0">
                <a:solidFill>
                  <a:schemeClr val="accent2"/>
                </a:solidFill>
                <a:latin typeface="Trebuchet MS"/>
                <a:cs typeface="Trebuchet MS"/>
              </a:rPr>
              <a:t>r</a:t>
            </a:r>
            <a:r>
              <a:rPr lang="en-IN" sz="2000" spc="-5" dirty="0">
                <a:solidFill>
                  <a:schemeClr val="accent2"/>
                </a:solidFill>
                <a:latin typeface="Trebuchet MS"/>
                <a:cs typeface="Trebuchet MS"/>
              </a:rPr>
              <a:t>prises</a:t>
            </a:r>
            <a:endParaRPr lang="en-IN" sz="2000" dirty="0">
              <a:solidFill>
                <a:schemeClr val="accent2"/>
              </a:solidFill>
              <a:latin typeface="Trebuchet MS"/>
              <a:cs typeface="Trebuchet MS"/>
            </a:endParaRPr>
          </a:p>
          <a:p>
            <a:pPr marL="12700" marR="5080" indent="0">
              <a:spcBef>
                <a:spcPts val="994"/>
              </a:spcBef>
              <a:buNone/>
              <a:tabLst>
                <a:tab pos="354965" algn="l"/>
              </a:tabLst>
            </a:pPr>
            <a:r>
              <a:rPr lang="en-IN" sz="2000" spc="-5" dirty="0">
                <a:solidFill>
                  <a:srgbClr val="FFFFFF"/>
                </a:solidFill>
                <a:latin typeface="Trebuchet MS"/>
                <a:cs typeface="Trebuchet MS"/>
              </a:rPr>
              <a:t>3</a:t>
            </a:r>
            <a:r>
              <a:rPr lang="en-IN" sz="2000" spc="5" dirty="0">
                <a:solidFill>
                  <a:srgbClr val="FFFFFF"/>
                </a:solidFill>
                <a:latin typeface="Trebuchet MS"/>
                <a:cs typeface="Trebuchet MS"/>
              </a:rPr>
              <a:t>4</a:t>
            </a:r>
            <a:r>
              <a:rPr lang="en-IN" sz="2000" spc="-5" dirty="0">
                <a:solidFill>
                  <a:srgbClr val="FFFFFF"/>
                </a:solidFill>
                <a:latin typeface="Trebuchet MS"/>
                <a:cs typeface="Trebuchet MS"/>
              </a:rPr>
              <a:t>.</a:t>
            </a:r>
            <a:r>
              <a:rPr lang="en-IN" sz="2000" dirty="0">
                <a:solidFill>
                  <a:srgbClr val="FFFFFF"/>
                </a:solidFill>
                <a:latin typeface="Trebuchet MS"/>
                <a:cs typeface="Trebuchet MS"/>
              </a:rPr>
              <a:t>8</a:t>
            </a:r>
            <a:r>
              <a:rPr lang="en-IN" sz="2000" spc="90" dirty="0">
                <a:solidFill>
                  <a:srgbClr val="FFFFFF"/>
                </a:solidFill>
                <a:latin typeface="Times New Roman"/>
                <a:cs typeface="Times New Roman"/>
              </a:rPr>
              <a:t> </a:t>
            </a:r>
            <a:r>
              <a:rPr lang="en-IN" sz="2000" spc="5" dirty="0">
                <a:solidFill>
                  <a:srgbClr val="FFFFFF"/>
                </a:solidFill>
                <a:latin typeface="Trebuchet MS"/>
                <a:cs typeface="Trebuchet MS"/>
              </a:rPr>
              <a:t>m</a:t>
            </a:r>
            <a:r>
              <a:rPr lang="en-IN" sz="2000" spc="-15" dirty="0">
                <a:solidFill>
                  <a:srgbClr val="FFFFFF"/>
                </a:solidFill>
                <a:latin typeface="Trebuchet MS"/>
                <a:cs typeface="Trebuchet MS"/>
              </a:rPr>
              <a:t>illi</a:t>
            </a:r>
            <a:r>
              <a:rPr lang="en-IN" sz="2000" spc="-20" dirty="0">
                <a:solidFill>
                  <a:srgbClr val="FFFFFF"/>
                </a:solidFill>
                <a:latin typeface="Trebuchet MS"/>
                <a:cs typeface="Trebuchet MS"/>
              </a:rPr>
              <a:t>o</a:t>
            </a:r>
            <a:r>
              <a:rPr lang="en-IN" sz="2000" dirty="0">
                <a:solidFill>
                  <a:srgbClr val="FFFFFF"/>
                </a:solidFill>
                <a:latin typeface="Trebuchet MS"/>
                <a:cs typeface="Trebuchet MS"/>
              </a:rPr>
              <a:t>n</a:t>
            </a:r>
            <a:r>
              <a:rPr lang="en-IN" sz="2000" spc="90" dirty="0">
                <a:solidFill>
                  <a:srgbClr val="FFFFFF"/>
                </a:solidFill>
                <a:latin typeface="Times New Roman"/>
                <a:cs typeface="Times New Roman"/>
              </a:rPr>
              <a:t> </a:t>
            </a:r>
            <a:r>
              <a:rPr lang="en-IN" sz="2000" spc="-5" dirty="0">
                <a:solidFill>
                  <a:srgbClr val="FFFFFF"/>
                </a:solidFill>
                <a:latin typeface="Trebuchet MS"/>
                <a:cs typeface="Trebuchet MS"/>
              </a:rPr>
              <a:t>e</a:t>
            </a:r>
            <a:r>
              <a:rPr lang="en-IN" sz="2000" dirty="0">
                <a:solidFill>
                  <a:srgbClr val="FFFFFF"/>
                </a:solidFill>
                <a:latin typeface="Trebuchet MS"/>
                <a:cs typeface="Trebuchet MS"/>
              </a:rPr>
              <a:t>s</a:t>
            </a:r>
            <a:r>
              <a:rPr lang="en-IN" sz="2000" spc="-5" dirty="0">
                <a:solidFill>
                  <a:srgbClr val="FFFFFF"/>
                </a:solidFill>
                <a:latin typeface="Trebuchet MS"/>
                <a:cs typeface="Trebuchet MS"/>
              </a:rPr>
              <a:t>tabli</a:t>
            </a:r>
            <a:r>
              <a:rPr lang="en-IN" sz="2000" spc="5" dirty="0">
                <a:solidFill>
                  <a:srgbClr val="FFFFFF"/>
                </a:solidFill>
                <a:latin typeface="Trebuchet MS"/>
                <a:cs typeface="Trebuchet MS"/>
              </a:rPr>
              <a:t>s</a:t>
            </a:r>
            <a:r>
              <a:rPr lang="en-IN" sz="2000" spc="-5" dirty="0">
                <a:solidFill>
                  <a:srgbClr val="FFFFFF"/>
                </a:solidFill>
                <a:latin typeface="Trebuchet MS"/>
                <a:cs typeface="Trebuchet MS"/>
              </a:rPr>
              <a:t>h</a:t>
            </a:r>
            <a:r>
              <a:rPr lang="en-IN" sz="2000" spc="5" dirty="0">
                <a:solidFill>
                  <a:srgbClr val="FFFFFF"/>
                </a:solidFill>
                <a:latin typeface="Trebuchet MS"/>
                <a:cs typeface="Trebuchet MS"/>
              </a:rPr>
              <a:t>m</a:t>
            </a:r>
            <a:r>
              <a:rPr lang="en-IN" sz="2000" spc="-5" dirty="0">
                <a:solidFill>
                  <a:srgbClr val="FFFFFF"/>
                </a:solidFill>
                <a:latin typeface="Trebuchet MS"/>
                <a:cs typeface="Trebuchet MS"/>
              </a:rPr>
              <a:t>ent</a:t>
            </a:r>
            <a:r>
              <a:rPr lang="en-IN" sz="2000" dirty="0">
                <a:solidFill>
                  <a:srgbClr val="FFFFFF"/>
                </a:solidFill>
                <a:latin typeface="Trebuchet MS"/>
                <a:cs typeface="Trebuchet MS"/>
              </a:rPr>
              <a:t>s</a:t>
            </a:r>
            <a:r>
              <a:rPr lang="en-IN" sz="2000" spc="80" dirty="0">
                <a:solidFill>
                  <a:srgbClr val="FFFFFF"/>
                </a:solidFill>
                <a:latin typeface="Times New Roman"/>
                <a:cs typeface="Times New Roman"/>
              </a:rPr>
              <a:t> </a:t>
            </a:r>
            <a:r>
              <a:rPr lang="en-IN" sz="2000" spc="-5" dirty="0">
                <a:solidFill>
                  <a:srgbClr val="FFFFFF"/>
                </a:solidFill>
                <a:latin typeface="Trebuchet MS"/>
                <a:cs typeface="Trebuchet MS"/>
              </a:rPr>
              <a:t>(</a:t>
            </a:r>
            <a:r>
              <a:rPr lang="en-IN" sz="2000" spc="-5" dirty="0">
                <a:solidFill>
                  <a:schemeClr val="accent2"/>
                </a:solidFill>
                <a:latin typeface="Trebuchet MS"/>
                <a:cs typeface="Trebuchet MS"/>
              </a:rPr>
              <a:t>5</a:t>
            </a:r>
            <a:r>
              <a:rPr lang="en-IN" sz="2000" spc="5" dirty="0">
                <a:solidFill>
                  <a:schemeClr val="accent2"/>
                </a:solidFill>
                <a:latin typeface="Trebuchet MS"/>
                <a:cs typeface="Trebuchet MS"/>
              </a:rPr>
              <a:t>9</a:t>
            </a:r>
            <a:r>
              <a:rPr lang="en-IN" sz="2000" spc="-5" dirty="0">
                <a:solidFill>
                  <a:schemeClr val="accent2"/>
                </a:solidFill>
                <a:latin typeface="Trebuchet MS"/>
                <a:cs typeface="Trebuchet MS"/>
              </a:rPr>
              <a:t>.4</a:t>
            </a:r>
            <a:r>
              <a:rPr lang="en-IN" sz="2000" spc="5" dirty="0">
                <a:solidFill>
                  <a:schemeClr val="accent2"/>
                </a:solidFill>
                <a:latin typeface="Trebuchet MS"/>
                <a:cs typeface="Trebuchet MS"/>
              </a:rPr>
              <a:t>8</a:t>
            </a:r>
            <a:r>
              <a:rPr lang="en-IN" sz="2000" spc="-5" dirty="0">
                <a:solidFill>
                  <a:schemeClr val="accent2"/>
                </a:solidFill>
                <a:latin typeface="Trebuchet MS"/>
                <a:cs typeface="Trebuchet MS"/>
              </a:rPr>
              <a:t>%</a:t>
            </a:r>
            <a:r>
              <a:rPr lang="en-IN" sz="2000" dirty="0">
                <a:solidFill>
                  <a:srgbClr val="FFFFFF"/>
                </a:solidFill>
                <a:latin typeface="Trebuchet MS"/>
                <a:cs typeface="Trebuchet MS"/>
              </a:rPr>
              <a:t>)</a:t>
            </a:r>
            <a:r>
              <a:rPr lang="en-IN" sz="2000" spc="105" dirty="0">
                <a:solidFill>
                  <a:srgbClr val="FFFFFF"/>
                </a:solidFill>
                <a:latin typeface="Times New Roman"/>
                <a:cs typeface="Times New Roman"/>
              </a:rPr>
              <a:t> </a:t>
            </a:r>
            <a:r>
              <a:rPr lang="en-IN" sz="2000" spc="-5" dirty="0">
                <a:solidFill>
                  <a:srgbClr val="FFFFFF"/>
                </a:solidFill>
                <a:latin typeface="Trebuchet MS"/>
                <a:cs typeface="Trebuchet MS"/>
              </a:rPr>
              <a:t>w</a:t>
            </a:r>
            <a:r>
              <a:rPr lang="en-IN" sz="2000" dirty="0">
                <a:solidFill>
                  <a:srgbClr val="FFFFFF"/>
                </a:solidFill>
                <a:latin typeface="Trebuchet MS"/>
                <a:cs typeface="Trebuchet MS"/>
              </a:rPr>
              <a:t>ere</a:t>
            </a:r>
            <a:r>
              <a:rPr lang="en-IN" sz="2000" spc="90" dirty="0">
                <a:solidFill>
                  <a:srgbClr val="FFFFFF"/>
                </a:solidFill>
                <a:latin typeface="Times New Roman"/>
                <a:cs typeface="Times New Roman"/>
              </a:rPr>
              <a:t> </a:t>
            </a:r>
            <a:r>
              <a:rPr lang="en-IN" sz="2000" spc="-20" dirty="0">
                <a:solidFill>
                  <a:srgbClr val="FFFFFF"/>
                </a:solidFill>
                <a:latin typeface="Trebuchet MS"/>
                <a:cs typeface="Trebuchet MS"/>
              </a:rPr>
              <a:t>fo</a:t>
            </a:r>
            <a:r>
              <a:rPr lang="en-IN" sz="2000" spc="-5" dirty="0">
                <a:solidFill>
                  <a:srgbClr val="FFFFFF"/>
                </a:solidFill>
                <a:latin typeface="Trebuchet MS"/>
                <a:cs typeface="Trebuchet MS"/>
              </a:rPr>
              <a:t>un</a:t>
            </a:r>
            <a:r>
              <a:rPr lang="en-IN" sz="2000" dirty="0">
                <a:solidFill>
                  <a:srgbClr val="FFFFFF"/>
                </a:solidFill>
                <a:latin typeface="Trebuchet MS"/>
                <a:cs typeface="Trebuchet MS"/>
              </a:rPr>
              <a:t>d</a:t>
            </a:r>
            <a:r>
              <a:rPr lang="en-IN" sz="2000" spc="105" dirty="0">
                <a:solidFill>
                  <a:srgbClr val="FFFFFF"/>
                </a:solidFill>
                <a:latin typeface="Times New Roman"/>
                <a:cs typeface="Times New Roman"/>
              </a:rPr>
              <a:t> </a:t>
            </a:r>
            <a:r>
              <a:rPr lang="en-IN" sz="2000" spc="-5" dirty="0">
                <a:solidFill>
                  <a:schemeClr val="accent2"/>
                </a:solidFill>
                <a:latin typeface="Trebuchet MS"/>
                <a:cs typeface="Trebuchet MS"/>
              </a:rPr>
              <a:t>i</a:t>
            </a:r>
            <a:r>
              <a:rPr lang="en-IN" sz="2000" dirty="0">
                <a:solidFill>
                  <a:schemeClr val="accent2"/>
                </a:solidFill>
                <a:latin typeface="Trebuchet MS"/>
                <a:cs typeface="Trebuchet MS"/>
              </a:rPr>
              <a:t>n</a:t>
            </a:r>
            <a:r>
              <a:rPr lang="en-IN" sz="2000" spc="80" dirty="0">
                <a:solidFill>
                  <a:schemeClr val="accent2"/>
                </a:solidFill>
                <a:latin typeface="Times New Roman"/>
                <a:cs typeface="Times New Roman"/>
              </a:rPr>
              <a:t> </a:t>
            </a:r>
            <a:r>
              <a:rPr lang="en-IN" sz="2000" spc="-10" dirty="0">
                <a:solidFill>
                  <a:schemeClr val="accent2"/>
                </a:solidFill>
                <a:latin typeface="Trebuchet MS"/>
                <a:cs typeface="Trebuchet MS"/>
              </a:rPr>
              <a:t>ru</a:t>
            </a:r>
            <a:r>
              <a:rPr lang="en-IN" sz="2000" spc="-20" dirty="0">
                <a:solidFill>
                  <a:schemeClr val="accent2"/>
                </a:solidFill>
                <a:latin typeface="Trebuchet MS"/>
                <a:cs typeface="Trebuchet MS"/>
              </a:rPr>
              <a:t>r</a:t>
            </a:r>
            <a:r>
              <a:rPr lang="en-IN" sz="2000" spc="-5" dirty="0">
                <a:solidFill>
                  <a:schemeClr val="accent2"/>
                </a:solidFill>
                <a:latin typeface="Trebuchet MS"/>
                <a:cs typeface="Trebuchet MS"/>
              </a:rPr>
              <a:t>a</a:t>
            </a:r>
            <a:r>
              <a:rPr lang="en-IN" sz="2000" dirty="0">
                <a:solidFill>
                  <a:schemeClr val="accent2"/>
                </a:solidFill>
                <a:latin typeface="Trebuchet MS"/>
                <a:cs typeface="Trebuchet MS"/>
              </a:rPr>
              <a:t>l</a:t>
            </a:r>
            <a:r>
              <a:rPr lang="en-IN" sz="2000" spc="100" dirty="0">
                <a:solidFill>
                  <a:schemeClr val="accent2"/>
                </a:solidFill>
                <a:latin typeface="Times New Roman"/>
                <a:cs typeface="Times New Roman"/>
              </a:rPr>
              <a:t> </a:t>
            </a:r>
            <a:r>
              <a:rPr lang="en-IN" sz="2000" spc="-5" dirty="0">
                <a:solidFill>
                  <a:schemeClr val="accent2"/>
                </a:solidFill>
                <a:latin typeface="Trebuchet MS"/>
                <a:cs typeface="Trebuchet MS"/>
              </a:rPr>
              <a:t>area</a:t>
            </a:r>
            <a:r>
              <a:rPr lang="en-IN" sz="2000" dirty="0">
                <a:solidFill>
                  <a:schemeClr val="accent2"/>
                </a:solidFill>
                <a:latin typeface="Trebuchet MS"/>
                <a:cs typeface="Trebuchet MS"/>
              </a:rPr>
              <a:t>s</a:t>
            </a:r>
            <a:r>
              <a:rPr lang="en-IN" sz="2000" spc="95" dirty="0">
                <a:solidFill>
                  <a:schemeClr val="accent2"/>
                </a:solidFill>
                <a:latin typeface="Times New Roman"/>
                <a:cs typeface="Times New Roman"/>
              </a:rPr>
              <a:t> </a:t>
            </a:r>
            <a:r>
              <a:rPr lang="en-IN" sz="2000" spc="-5" dirty="0">
                <a:solidFill>
                  <a:srgbClr val="FFFFFF"/>
                </a:solidFill>
                <a:latin typeface="Trebuchet MS"/>
                <a:cs typeface="Trebuchet MS"/>
              </a:rPr>
              <a:t>an</a:t>
            </a:r>
            <a:r>
              <a:rPr lang="en-IN" sz="2000" dirty="0">
                <a:solidFill>
                  <a:srgbClr val="FFFFFF"/>
                </a:solidFill>
                <a:latin typeface="Trebuchet MS"/>
                <a:cs typeface="Trebuchet MS"/>
              </a:rPr>
              <a:t>d</a:t>
            </a:r>
            <a:r>
              <a:rPr lang="en-IN" sz="2000" spc="95" dirty="0">
                <a:solidFill>
                  <a:srgbClr val="FFFFFF"/>
                </a:solidFill>
                <a:latin typeface="Times New Roman"/>
                <a:cs typeface="Times New Roman"/>
              </a:rPr>
              <a:t> </a:t>
            </a:r>
            <a:r>
              <a:rPr lang="en-IN" sz="2000" spc="-5" dirty="0">
                <a:solidFill>
                  <a:srgbClr val="FFFFFF"/>
                </a:solidFill>
                <a:latin typeface="Trebuchet MS"/>
                <a:cs typeface="Trebuchet MS"/>
              </a:rPr>
              <a:t>ne</a:t>
            </a:r>
            <a:r>
              <a:rPr lang="en-IN" sz="2000" dirty="0">
                <a:solidFill>
                  <a:srgbClr val="FFFFFF"/>
                </a:solidFill>
                <a:latin typeface="Trebuchet MS"/>
                <a:cs typeface="Trebuchet MS"/>
              </a:rPr>
              <a:t>a</a:t>
            </a:r>
            <a:r>
              <a:rPr lang="en-IN" sz="2000" spc="-10" dirty="0">
                <a:solidFill>
                  <a:srgbClr val="FFFFFF"/>
                </a:solidFill>
                <a:latin typeface="Trebuchet MS"/>
                <a:cs typeface="Trebuchet MS"/>
              </a:rPr>
              <a:t>r</a:t>
            </a:r>
            <a:r>
              <a:rPr lang="en-IN" sz="2000" spc="-20" dirty="0">
                <a:solidFill>
                  <a:srgbClr val="FFFFFF"/>
                </a:solidFill>
                <a:latin typeface="Trebuchet MS"/>
                <a:cs typeface="Trebuchet MS"/>
              </a:rPr>
              <a:t>l</a:t>
            </a:r>
            <a:r>
              <a:rPr lang="en-IN" sz="2000" dirty="0">
                <a:solidFill>
                  <a:srgbClr val="FFFFFF"/>
                </a:solidFill>
                <a:latin typeface="Trebuchet MS"/>
                <a:cs typeface="Trebuchet MS"/>
              </a:rPr>
              <a:t>y</a:t>
            </a:r>
            <a:r>
              <a:rPr lang="en-IN" sz="2000" spc="90" dirty="0">
                <a:solidFill>
                  <a:srgbClr val="FFFFFF"/>
                </a:solidFill>
                <a:latin typeface="Times New Roman"/>
                <a:cs typeface="Times New Roman"/>
              </a:rPr>
              <a:t> </a:t>
            </a:r>
            <a:r>
              <a:rPr lang="en-IN" sz="2000" spc="-5" dirty="0">
                <a:solidFill>
                  <a:srgbClr val="FFFFFF"/>
                </a:solidFill>
                <a:latin typeface="Trebuchet MS"/>
                <a:cs typeface="Trebuchet MS"/>
              </a:rPr>
              <a:t>2</a:t>
            </a:r>
            <a:r>
              <a:rPr lang="en-IN" sz="2000" spc="5" dirty="0">
                <a:solidFill>
                  <a:srgbClr val="FFFFFF"/>
                </a:solidFill>
                <a:latin typeface="Trebuchet MS"/>
                <a:cs typeface="Trebuchet MS"/>
              </a:rPr>
              <a:t>3</a:t>
            </a:r>
            <a:r>
              <a:rPr lang="en-IN" sz="2000" spc="-5" dirty="0">
                <a:solidFill>
                  <a:srgbClr val="FFFFFF"/>
                </a:solidFill>
                <a:latin typeface="Trebuchet MS"/>
                <a:cs typeface="Trebuchet MS"/>
              </a:rPr>
              <a:t>.</a:t>
            </a:r>
            <a:r>
              <a:rPr lang="en-IN" sz="2000" dirty="0">
                <a:solidFill>
                  <a:srgbClr val="FFFFFF"/>
                </a:solidFill>
                <a:latin typeface="Trebuchet MS"/>
                <a:cs typeface="Trebuchet MS"/>
              </a:rPr>
              <a:t>7</a:t>
            </a:r>
            <a:r>
              <a:rPr lang="en-IN" sz="2000" spc="100" dirty="0">
                <a:solidFill>
                  <a:srgbClr val="FFFFFF"/>
                </a:solidFill>
                <a:latin typeface="Times New Roman"/>
                <a:cs typeface="Times New Roman"/>
              </a:rPr>
              <a:t> </a:t>
            </a:r>
            <a:r>
              <a:rPr lang="en-IN" sz="2000" dirty="0">
                <a:solidFill>
                  <a:srgbClr val="FFFFFF"/>
                </a:solidFill>
                <a:latin typeface="Trebuchet MS"/>
                <a:cs typeface="Trebuchet MS"/>
              </a:rPr>
              <a:t>m</a:t>
            </a:r>
            <a:r>
              <a:rPr lang="en-IN" sz="2000" spc="-15" dirty="0">
                <a:solidFill>
                  <a:srgbClr val="FFFFFF"/>
                </a:solidFill>
                <a:latin typeface="Trebuchet MS"/>
                <a:cs typeface="Trebuchet MS"/>
              </a:rPr>
              <a:t>illi</a:t>
            </a:r>
            <a:r>
              <a:rPr lang="en-IN" sz="2000" spc="-20" dirty="0">
                <a:solidFill>
                  <a:srgbClr val="FFFFFF"/>
                </a:solidFill>
                <a:latin typeface="Trebuchet MS"/>
                <a:cs typeface="Trebuchet MS"/>
              </a:rPr>
              <a:t>o</a:t>
            </a:r>
            <a:r>
              <a:rPr lang="en-IN" sz="2000" dirty="0">
                <a:solidFill>
                  <a:srgbClr val="FFFFFF"/>
                </a:solidFill>
                <a:latin typeface="Trebuchet MS"/>
                <a:cs typeface="Trebuchet MS"/>
              </a:rPr>
              <a:t>n</a:t>
            </a:r>
            <a:r>
              <a:rPr lang="en-IN" sz="2000" spc="75" dirty="0">
                <a:solidFill>
                  <a:srgbClr val="FFFFFF"/>
                </a:solidFill>
                <a:latin typeface="Times New Roman"/>
                <a:cs typeface="Times New Roman"/>
              </a:rPr>
              <a:t> </a:t>
            </a:r>
            <a:r>
              <a:rPr lang="en-IN" sz="2000" spc="-5" dirty="0">
                <a:solidFill>
                  <a:srgbClr val="FFFFFF"/>
                </a:solidFill>
                <a:latin typeface="Trebuchet MS"/>
                <a:cs typeface="Trebuchet MS"/>
              </a:rPr>
              <a:t>e</a:t>
            </a:r>
            <a:r>
              <a:rPr lang="en-IN" sz="2000" dirty="0">
                <a:solidFill>
                  <a:srgbClr val="FFFFFF"/>
                </a:solidFill>
                <a:latin typeface="Trebuchet MS"/>
                <a:cs typeface="Trebuchet MS"/>
              </a:rPr>
              <a:t>s</a:t>
            </a:r>
            <a:r>
              <a:rPr lang="en-IN" sz="2000" spc="-5" dirty="0">
                <a:solidFill>
                  <a:srgbClr val="FFFFFF"/>
                </a:solidFill>
                <a:latin typeface="Trebuchet MS"/>
                <a:cs typeface="Trebuchet MS"/>
              </a:rPr>
              <a:t>tabli</a:t>
            </a:r>
            <a:r>
              <a:rPr lang="en-IN" sz="2000" spc="5" dirty="0">
                <a:solidFill>
                  <a:srgbClr val="FFFFFF"/>
                </a:solidFill>
                <a:latin typeface="Trebuchet MS"/>
                <a:cs typeface="Trebuchet MS"/>
              </a:rPr>
              <a:t>s</a:t>
            </a:r>
            <a:r>
              <a:rPr lang="en-IN" sz="2000" spc="-5" dirty="0">
                <a:solidFill>
                  <a:srgbClr val="FFFFFF"/>
                </a:solidFill>
                <a:latin typeface="Trebuchet MS"/>
                <a:cs typeface="Trebuchet MS"/>
              </a:rPr>
              <a:t>h</a:t>
            </a:r>
            <a:r>
              <a:rPr lang="en-IN" sz="2000" spc="5" dirty="0">
                <a:solidFill>
                  <a:srgbClr val="FFFFFF"/>
                </a:solidFill>
                <a:latin typeface="Trebuchet MS"/>
                <a:cs typeface="Trebuchet MS"/>
              </a:rPr>
              <a:t>m</a:t>
            </a:r>
            <a:r>
              <a:rPr lang="en-IN" sz="2000" spc="-5" dirty="0">
                <a:solidFill>
                  <a:srgbClr val="FFFFFF"/>
                </a:solidFill>
                <a:latin typeface="Trebuchet MS"/>
                <a:cs typeface="Trebuchet MS"/>
              </a:rPr>
              <a:t>ents</a:t>
            </a:r>
            <a:r>
              <a:rPr lang="en-IN" sz="2000" spc="-5" dirty="0">
                <a:solidFill>
                  <a:srgbClr val="FFFFFF"/>
                </a:solidFill>
                <a:latin typeface="Times New Roman"/>
                <a:cs typeface="Times New Roman"/>
              </a:rPr>
              <a:t> </a:t>
            </a:r>
            <a:r>
              <a:rPr lang="en-IN" sz="2000" spc="-5" dirty="0">
                <a:solidFill>
                  <a:srgbClr val="FFFFFF"/>
                </a:solidFill>
                <a:latin typeface="Trebuchet MS"/>
                <a:cs typeface="Trebuchet MS"/>
              </a:rPr>
              <a:t>(</a:t>
            </a:r>
            <a:r>
              <a:rPr lang="en-IN" sz="2000" spc="-5" dirty="0">
                <a:solidFill>
                  <a:schemeClr val="accent2"/>
                </a:solidFill>
                <a:latin typeface="Trebuchet MS"/>
                <a:cs typeface="Trebuchet MS"/>
              </a:rPr>
              <a:t>4</a:t>
            </a:r>
            <a:r>
              <a:rPr lang="en-IN" sz="2000" spc="5" dirty="0">
                <a:solidFill>
                  <a:schemeClr val="accent2"/>
                </a:solidFill>
                <a:latin typeface="Trebuchet MS"/>
                <a:cs typeface="Trebuchet MS"/>
              </a:rPr>
              <a:t>0</a:t>
            </a:r>
            <a:r>
              <a:rPr lang="en-IN" sz="2000" spc="-5" dirty="0">
                <a:solidFill>
                  <a:schemeClr val="accent2"/>
                </a:solidFill>
                <a:latin typeface="Trebuchet MS"/>
                <a:cs typeface="Trebuchet MS"/>
              </a:rPr>
              <a:t>.5</a:t>
            </a:r>
            <a:r>
              <a:rPr lang="en-IN" sz="2000" spc="5" dirty="0">
                <a:solidFill>
                  <a:schemeClr val="accent2"/>
                </a:solidFill>
                <a:latin typeface="Trebuchet MS"/>
                <a:cs typeface="Trebuchet MS"/>
              </a:rPr>
              <a:t>2</a:t>
            </a:r>
            <a:r>
              <a:rPr lang="en-IN" sz="2000" spc="-5" dirty="0">
                <a:solidFill>
                  <a:schemeClr val="accent2"/>
                </a:solidFill>
                <a:latin typeface="Trebuchet MS"/>
                <a:cs typeface="Trebuchet MS"/>
              </a:rPr>
              <a:t>%</a:t>
            </a:r>
            <a:r>
              <a:rPr lang="en-IN" sz="2000" dirty="0">
                <a:solidFill>
                  <a:srgbClr val="FFFFFF"/>
                </a:solidFill>
                <a:latin typeface="Trebuchet MS"/>
                <a:cs typeface="Trebuchet MS"/>
              </a:rPr>
              <a:t>)</a:t>
            </a:r>
            <a:r>
              <a:rPr lang="en-IN" sz="2000" spc="95" dirty="0">
                <a:solidFill>
                  <a:srgbClr val="FFFFFF"/>
                </a:solidFill>
                <a:latin typeface="Times New Roman"/>
                <a:cs typeface="Times New Roman"/>
              </a:rPr>
              <a:t> </a:t>
            </a:r>
            <a:r>
              <a:rPr lang="en-IN" sz="2000" spc="-5" dirty="0">
                <a:solidFill>
                  <a:srgbClr val="FFFFFF"/>
                </a:solidFill>
                <a:latin typeface="Trebuchet MS"/>
                <a:cs typeface="Trebuchet MS"/>
              </a:rPr>
              <a:t>w</a:t>
            </a:r>
            <a:r>
              <a:rPr lang="en-IN" sz="2000" dirty="0">
                <a:solidFill>
                  <a:srgbClr val="FFFFFF"/>
                </a:solidFill>
                <a:latin typeface="Trebuchet MS"/>
                <a:cs typeface="Trebuchet MS"/>
              </a:rPr>
              <a:t>ere</a:t>
            </a:r>
            <a:r>
              <a:rPr lang="en-IN" sz="2000" spc="90" dirty="0">
                <a:solidFill>
                  <a:srgbClr val="FFFFFF"/>
                </a:solidFill>
                <a:latin typeface="Times New Roman"/>
                <a:cs typeface="Times New Roman"/>
              </a:rPr>
              <a:t> </a:t>
            </a:r>
            <a:r>
              <a:rPr lang="en-IN" sz="2000" spc="-20" dirty="0">
                <a:solidFill>
                  <a:srgbClr val="FFFFFF"/>
                </a:solidFill>
                <a:latin typeface="Trebuchet MS"/>
                <a:cs typeface="Trebuchet MS"/>
              </a:rPr>
              <a:t>fo</a:t>
            </a:r>
            <a:r>
              <a:rPr lang="en-IN" sz="2000" spc="-5" dirty="0">
                <a:solidFill>
                  <a:srgbClr val="FFFFFF"/>
                </a:solidFill>
                <a:latin typeface="Trebuchet MS"/>
                <a:cs typeface="Trebuchet MS"/>
              </a:rPr>
              <a:t>un</a:t>
            </a:r>
            <a:r>
              <a:rPr lang="en-IN" sz="2000" dirty="0">
                <a:solidFill>
                  <a:srgbClr val="FFFFFF"/>
                </a:solidFill>
                <a:latin typeface="Trebuchet MS"/>
                <a:cs typeface="Trebuchet MS"/>
              </a:rPr>
              <a:t>d</a:t>
            </a:r>
            <a:r>
              <a:rPr lang="en-IN" sz="2000" spc="95" dirty="0">
                <a:solidFill>
                  <a:srgbClr val="FFFFFF"/>
                </a:solidFill>
                <a:latin typeface="Times New Roman"/>
                <a:cs typeface="Times New Roman"/>
              </a:rPr>
              <a:t> </a:t>
            </a:r>
            <a:r>
              <a:rPr lang="en-IN" sz="2000" spc="-10" dirty="0">
                <a:solidFill>
                  <a:srgbClr val="FFFFFF"/>
                </a:solidFill>
                <a:latin typeface="Trebuchet MS"/>
                <a:cs typeface="Trebuchet MS"/>
              </a:rPr>
              <a:t>to</a:t>
            </a:r>
            <a:r>
              <a:rPr lang="en-IN" sz="2000" spc="85" dirty="0">
                <a:solidFill>
                  <a:srgbClr val="FFFFFF"/>
                </a:solidFill>
                <a:latin typeface="Times New Roman"/>
                <a:cs typeface="Times New Roman"/>
              </a:rPr>
              <a:t> </a:t>
            </a:r>
            <a:r>
              <a:rPr lang="en-IN" sz="2000" spc="-5" dirty="0">
                <a:solidFill>
                  <a:srgbClr val="FFFFFF"/>
                </a:solidFill>
                <a:latin typeface="Trebuchet MS"/>
                <a:cs typeface="Trebuchet MS"/>
              </a:rPr>
              <a:t>b</a:t>
            </a:r>
            <a:r>
              <a:rPr lang="en-IN" sz="2000" dirty="0">
                <a:solidFill>
                  <a:srgbClr val="FFFFFF"/>
                </a:solidFill>
                <a:latin typeface="Trebuchet MS"/>
                <a:cs typeface="Trebuchet MS"/>
              </a:rPr>
              <a:t>e</a:t>
            </a:r>
            <a:r>
              <a:rPr lang="en-IN" sz="2000" spc="110" dirty="0">
                <a:solidFill>
                  <a:srgbClr val="FFFFFF"/>
                </a:solidFill>
                <a:latin typeface="Times New Roman"/>
                <a:cs typeface="Times New Roman"/>
              </a:rPr>
              <a:t> </a:t>
            </a:r>
            <a:r>
              <a:rPr lang="en-IN" sz="2000" spc="-10" dirty="0">
                <a:solidFill>
                  <a:srgbClr val="FFFFFF"/>
                </a:solidFill>
                <a:latin typeface="Trebuchet MS"/>
                <a:cs typeface="Trebuchet MS"/>
              </a:rPr>
              <a:t>l</a:t>
            </a:r>
            <a:r>
              <a:rPr lang="en-IN" sz="2000" spc="-20" dirty="0">
                <a:solidFill>
                  <a:srgbClr val="FFFFFF"/>
                </a:solidFill>
                <a:latin typeface="Trebuchet MS"/>
                <a:cs typeface="Trebuchet MS"/>
              </a:rPr>
              <a:t>o</a:t>
            </a:r>
            <a:r>
              <a:rPr lang="en-IN" sz="2000" spc="-5" dirty="0">
                <a:solidFill>
                  <a:srgbClr val="FFFFFF"/>
                </a:solidFill>
                <a:latin typeface="Trebuchet MS"/>
                <a:cs typeface="Trebuchet MS"/>
              </a:rPr>
              <a:t>cate</a:t>
            </a:r>
            <a:r>
              <a:rPr lang="en-IN" sz="2000" dirty="0">
                <a:solidFill>
                  <a:srgbClr val="FFFFFF"/>
                </a:solidFill>
                <a:latin typeface="Trebuchet MS"/>
                <a:cs typeface="Trebuchet MS"/>
              </a:rPr>
              <a:t>d</a:t>
            </a:r>
            <a:r>
              <a:rPr lang="en-IN" sz="2000" spc="90" dirty="0">
                <a:solidFill>
                  <a:srgbClr val="FFFFFF"/>
                </a:solidFill>
                <a:latin typeface="Times New Roman"/>
                <a:cs typeface="Times New Roman"/>
              </a:rPr>
              <a:t> </a:t>
            </a:r>
            <a:r>
              <a:rPr lang="en-IN" sz="2000" spc="-5" dirty="0">
                <a:solidFill>
                  <a:srgbClr val="FFFFFF"/>
                </a:solidFill>
                <a:latin typeface="Trebuchet MS"/>
                <a:cs typeface="Trebuchet MS"/>
              </a:rPr>
              <a:t>i</a:t>
            </a:r>
            <a:r>
              <a:rPr lang="en-IN" sz="2000" dirty="0">
                <a:solidFill>
                  <a:srgbClr val="FFFFFF"/>
                </a:solidFill>
                <a:latin typeface="Trebuchet MS"/>
                <a:cs typeface="Trebuchet MS"/>
              </a:rPr>
              <a:t>n</a:t>
            </a:r>
            <a:r>
              <a:rPr lang="en-IN" sz="2000" spc="80" dirty="0">
                <a:solidFill>
                  <a:srgbClr val="FFFFFF"/>
                </a:solidFill>
                <a:latin typeface="Times New Roman"/>
                <a:cs typeface="Times New Roman"/>
              </a:rPr>
              <a:t> </a:t>
            </a:r>
            <a:r>
              <a:rPr lang="en-IN" sz="2000" spc="-5" dirty="0">
                <a:solidFill>
                  <a:schemeClr val="accent2"/>
                </a:solidFill>
                <a:latin typeface="Trebuchet MS"/>
                <a:cs typeface="Trebuchet MS"/>
              </a:rPr>
              <a:t>urb</a:t>
            </a:r>
            <a:r>
              <a:rPr lang="en-IN" sz="2000" dirty="0">
                <a:solidFill>
                  <a:schemeClr val="accent2"/>
                </a:solidFill>
                <a:latin typeface="Trebuchet MS"/>
                <a:cs typeface="Trebuchet MS"/>
              </a:rPr>
              <a:t>an</a:t>
            </a:r>
            <a:r>
              <a:rPr lang="en-IN" sz="2000" spc="100" dirty="0">
                <a:solidFill>
                  <a:schemeClr val="accent2"/>
                </a:solidFill>
                <a:latin typeface="Times New Roman"/>
                <a:cs typeface="Times New Roman"/>
              </a:rPr>
              <a:t> </a:t>
            </a:r>
            <a:r>
              <a:rPr lang="en-IN" sz="2000" spc="-5" dirty="0">
                <a:solidFill>
                  <a:schemeClr val="accent2"/>
                </a:solidFill>
                <a:latin typeface="Trebuchet MS"/>
                <a:cs typeface="Trebuchet MS"/>
              </a:rPr>
              <a:t>area</a:t>
            </a:r>
            <a:r>
              <a:rPr lang="en-IN" sz="2000" spc="5" dirty="0">
                <a:solidFill>
                  <a:schemeClr val="accent2"/>
                </a:solidFill>
                <a:latin typeface="Trebuchet MS"/>
                <a:cs typeface="Trebuchet MS"/>
              </a:rPr>
              <a:t>s</a:t>
            </a:r>
            <a:r>
              <a:rPr lang="en-IN" sz="2000" dirty="0">
                <a:solidFill>
                  <a:srgbClr val="FFFFFF"/>
                </a:solidFill>
                <a:latin typeface="Trebuchet MS"/>
                <a:cs typeface="Trebuchet MS"/>
              </a:rPr>
              <a:t>.</a:t>
            </a:r>
          </a:p>
          <a:p>
            <a:pPr marL="0" indent="0">
              <a:spcBef>
                <a:spcPts val="1005"/>
              </a:spcBef>
              <a:buNone/>
              <a:tabLst>
                <a:tab pos="423545" algn="l"/>
              </a:tabLst>
            </a:pPr>
            <a:r>
              <a:rPr lang="en-IN" sz="2000" spc="-5" dirty="0">
                <a:solidFill>
                  <a:schemeClr val="accent2"/>
                </a:solidFill>
                <a:latin typeface="Trebuchet MS"/>
                <a:cs typeface="Trebuchet MS"/>
              </a:rPr>
              <a:t>4</a:t>
            </a:r>
            <a:r>
              <a:rPr lang="en-IN" sz="2000" spc="5" dirty="0">
                <a:solidFill>
                  <a:schemeClr val="accent2"/>
                </a:solidFill>
                <a:latin typeface="Trebuchet MS"/>
                <a:cs typeface="Trebuchet MS"/>
              </a:rPr>
              <a:t>5</a:t>
            </a:r>
            <a:r>
              <a:rPr lang="en-IN" sz="2000" dirty="0">
                <a:solidFill>
                  <a:schemeClr val="accent2"/>
                </a:solidFill>
                <a:latin typeface="Trebuchet MS"/>
                <a:cs typeface="Trebuchet MS"/>
              </a:rPr>
              <a:t>%</a:t>
            </a:r>
            <a:r>
              <a:rPr lang="en-IN" sz="2000" spc="75" dirty="0">
                <a:solidFill>
                  <a:srgbClr val="FFFFFF"/>
                </a:solidFill>
                <a:latin typeface="Times New Roman"/>
                <a:cs typeface="Times New Roman"/>
              </a:rPr>
              <a:t> </a:t>
            </a:r>
            <a:r>
              <a:rPr lang="en-IN" sz="2000" spc="-20" dirty="0">
                <a:solidFill>
                  <a:srgbClr val="FFFFFF"/>
                </a:solidFill>
                <a:latin typeface="Trebuchet MS"/>
                <a:cs typeface="Trebuchet MS"/>
              </a:rPr>
              <a:t>o</a:t>
            </a:r>
            <a:r>
              <a:rPr lang="en-IN" sz="2000" spc="-10" dirty="0">
                <a:solidFill>
                  <a:srgbClr val="FFFFFF"/>
                </a:solidFill>
                <a:latin typeface="Trebuchet MS"/>
                <a:cs typeface="Trebuchet MS"/>
              </a:rPr>
              <a:t>f</a:t>
            </a:r>
            <a:r>
              <a:rPr lang="en-IN" sz="2000" spc="95" dirty="0">
                <a:solidFill>
                  <a:srgbClr val="FFFFFF"/>
                </a:solidFill>
                <a:latin typeface="Times New Roman"/>
                <a:cs typeface="Times New Roman"/>
              </a:rPr>
              <a:t> </a:t>
            </a:r>
            <a:r>
              <a:rPr lang="en-IN" sz="2000" spc="-5" dirty="0">
                <a:solidFill>
                  <a:srgbClr val="FFFFFF"/>
                </a:solidFill>
                <a:latin typeface="Trebuchet MS"/>
                <a:cs typeface="Trebuchet MS"/>
              </a:rPr>
              <a:t>in</a:t>
            </a:r>
            <a:r>
              <a:rPr lang="en-IN" sz="2000" spc="5" dirty="0">
                <a:solidFill>
                  <a:srgbClr val="FFFFFF"/>
                </a:solidFill>
                <a:latin typeface="Trebuchet MS"/>
                <a:cs typeface="Trebuchet MS"/>
              </a:rPr>
              <a:t>d</a:t>
            </a:r>
            <a:r>
              <a:rPr lang="en-IN" sz="2000" spc="-5" dirty="0">
                <a:solidFill>
                  <a:srgbClr val="FFFFFF"/>
                </a:solidFill>
                <a:latin typeface="Trebuchet MS"/>
                <a:cs typeface="Trebuchet MS"/>
              </a:rPr>
              <a:t>ustria</a:t>
            </a:r>
            <a:r>
              <a:rPr lang="en-IN" sz="2000" dirty="0">
                <a:solidFill>
                  <a:srgbClr val="FFFFFF"/>
                </a:solidFill>
                <a:latin typeface="Trebuchet MS"/>
                <a:cs typeface="Trebuchet MS"/>
              </a:rPr>
              <a:t>l</a:t>
            </a:r>
            <a:r>
              <a:rPr lang="en-IN" sz="2000" spc="80" dirty="0">
                <a:solidFill>
                  <a:srgbClr val="FFFFFF"/>
                </a:solidFill>
                <a:latin typeface="Times New Roman"/>
                <a:cs typeface="Times New Roman"/>
              </a:rPr>
              <a:t> </a:t>
            </a:r>
            <a:r>
              <a:rPr lang="en-IN" sz="2000" dirty="0">
                <a:solidFill>
                  <a:srgbClr val="FFFFFF"/>
                </a:solidFill>
                <a:latin typeface="Trebuchet MS"/>
                <a:cs typeface="Trebuchet MS"/>
              </a:rPr>
              <a:t>p</a:t>
            </a:r>
            <a:r>
              <a:rPr lang="en-IN" sz="2000" spc="-10" dirty="0">
                <a:solidFill>
                  <a:srgbClr val="FFFFFF"/>
                </a:solidFill>
                <a:latin typeface="Trebuchet MS"/>
                <a:cs typeface="Trebuchet MS"/>
              </a:rPr>
              <a:t>r</a:t>
            </a:r>
            <a:r>
              <a:rPr lang="en-IN" sz="2000" spc="-25" dirty="0">
                <a:solidFill>
                  <a:srgbClr val="FFFFFF"/>
                </a:solidFill>
                <a:latin typeface="Trebuchet MS"/>
                <a:cs typeface="Trebuchet MS"/>
              </a:rPr>
              <a:t>o</a:t>
            </a:r>
            <a:r>
              <a:rPr lang="en-IN" sz="2000" dirty="0">
                <a:solidFill>
                  <a:srgbClr val="FFFFFF"/>
                </a:solidFill>
                <a:latin typeface="Trebuchet MS"/>
                <a:cs typeface="Trebuchet MS"/>
              </a:rPr>
              <a:t>d</a:t>
            </a:r>
            <a:r>
              <a:rPr lang="en-IN" sz="2000" spc="-5" dirty="0">
                <a:solidFill>
                  <a:srgbClr val="FFFFFF"/>
                </a:solidFill>
                <a:latin typeface="Trebuchet MS"/>
                <a:cs typeface="Trebuchet MS"/>
              </a:rPr>
              <a:t>uc</a:t>
            </a:r>
            <a:r>
              <a:rPr lang="en-IN" sz="2000" spc="-10" dirty="0">
                <a:solidFill>
                  <a:srgbClr val="FFFFFF"/>
                </a:solidFill>
                <a:latin typeface="Trebuchet MS"/>
                <a:cs typeface="Trebuchet MS"/>
              </a:rPr>
              <a:t>t</a:t>
            </a:r>
            <a:r>
              <a:rPr lang="en-IN" sz="2000" spc="-5" dirty="0">
                <a:solidFill>
                  <a:srgbClr val="FFFFFF"/>
                </a:solidFill>
                <a:latin typeface="Trebuchet MS"/>
                <a:cs typeface="Trebuchet MS"/>
              </a:rPr>
              <a:t>ion</a:t>
            </a:r>
            <a:endParaRPr lang="en-IN" sz="2000" dirty="0">
              <a:solidFill>
                <a:srgbClr val="FFFFFF"/>
              </a:solidFill>
              <a:latin typeface="Trebuchet MS"/>
              <a:cs typeface="Trebuchet MS"/>
            </a:endParaRPr>
          </a:p>
          <a:p>
            <a:pPr marL="0" indent="0">
              <a:buNone/>
              <a:tabLst>
                <a:tab pos="354965" algn="l"/>
              </a:tabLst>
            </a:pPr>
            <a:r>
              <a:rPr lang="en-IN" sz="2000" spc="-5" dirty="0">
                <a:solidFill>
                  <a:schemeClr val="accent2"/>
                </a:solidFill>
                <a:latin typeface="Trebuchet MS"/>
                <a:cs typeface="Trebuchet MS"/>
              </a:rPr>
              <a:t>3</a:t>
            </a:r>
            <a:r>
              <a:rPr lang="en-IN" sz="2000" spc="5" dirty="0">
                <a:solidFill>
                  <a:schemeClr val="accent2"/>
                </a:solidFill>
                <a:latin typeface="Trebuchet MS"/>
                <a:cs typeface="Trebuchet MS"/>
              </a:rPr>
              <a:t>0</a:t>
            </a:r>
            <a:r>
              <a:rPr lang="en-IN" sz="2000" spc="-5" dirty="0">
                <a:solidFill>
                  <a:schemeClr val="accent2"/>
                </a:solidFill>
                <a:latin typeface="Trebuchet MS"/>
                <a:cs typeface="Trebuchet MS"/>
              </a:rPr>
              <a:t>.5</a:t>
            </a:r>
            <a:r>
              <a:rPr lang="en-IN" sz="2000" dirty="0">
                <a:solidFill>
                  <a:schemeClr val="accent2"/>
                </a:solidFill>
                <a:latin typeface="Trebuchet MS"/>
                <a:cs typeface="Trebuchet MS"/>
              </a:rPr>
              <a:t>%</a:t>
            </a:r>
            <a:r>
              <a:rPr lang="en-IN" sz="2000" spc="90" dirty="0">
                <a:solidFill>
                  <a:srgbClr val="FFFFFF"/>
                </a:solidFill>
                <a:latin typeface="Times New Roman"/>
                <a:cs typeface="Times New Roman"/>
              </a:rPr>
              <a:t> </a:t>
            </a:r>
            <a:r>
              <a:rPr lang="en-IN" sz="2000" spc="-10" dirty="0">
                <a:solidFill>
                  <a:srgbClr val="FFFFFF"/>
                </a:solidFill>
                <a:latin typeface="Trebuchet MS"/>
                <a:cs typeface="Trebuchet MS"/>
              </a:rPr>
              <a:t>of</a:t>
            </a:r>
            <a:r>
              <a:rPr lang="en-IN" sz="2000" spc="80" dirty="0">
                <a:solidFill>
                  <a:srgbClr val="FFFFFF"/>
                </a:solidFill>
                <a:latin typeface="Times New Roman"/>
                <a:cs typeface="Times New Roman"/>
              </a:rPr>
              <a:t> </a:t>
            </a:r>
            <a:r>
              <a:rPr lang="en-IN" sz="2000" spc="-10" dirty="0">
                <a:solidFill>
                  <a:srgbClr val="FFFFFF"/>
                </a:solidFill>
                <a:latin typeface="Trebuchet MS"/>
                <a:cs typeface="Trebuchet MS"/>
              </a:rPr>
              <a:t>ser</a:t>
            </a:r>
            <a:r>
              <a:rPr lang="en-IN" sz="2000" spc="-20" dirty="0">
                <a:solidFill>
                  <a:srgbClr val="FFFFFF"/>
                </a:solidFill>
                <a:latin typeface="Trebuchet MS"/>
                <a:cs typeface="Trebuchet MS"/>
              </a:rPr>
              <a:t>v</a:t>
            </a:r>
            <a:r>
              <a:rPr lang="en-IN" sz="2000" spc="-5" dirty="0">
                <a:solidFill>
                  <a:srgbClr val="FFFFFF"/>
                </a:solidFill>
                <a:latin typeface="Trebuchet MS"/>
                <a:cs typeface="Trebuchet MS"/>
              </a:rPr>
              <a:t>ice</a:t>
            </a:r>
            <a:r>
              <a:rPr lang="en-IN" sz="2000" dirty="0">
                <a:solidFill>
                  <a:srgbClr val="FFFFFF"/>
                </a:solidFill>
                <a:latin typeface="Trebuchet MS"/>
                <a:cs typeface="Trebuchet MS"/>
              </a:rPr>
              <a:t>s</a:t>
            </a:r>
            <a:r>
              <a:rPr lang="en-IN" sz="2000" spc="95" dirty="0">
                <a:solidFill>
                  <a:srgbClr val="FFFFFF"/>
                </a:solidFill>
                <a:latin typeface="Times New Roman"/>
                <a:cs typeface="Times New Roman"/>
              </a:rPr>
              <a:t> </a:t>
            </a:r>
            <a:r>
              <a:rPr lang="en-IN" sz="2000" dirty="0">
                <a:solidFill>
                  <a:srgbClr val="FFFFFF"/>
                </a:solidFill>
                <a:latin typeface="Trebuchet MS"/>
                <a:cs typeface="Trebuchet MS"/>
              </a:rPr>
              <a:t>sect</a:t>
            </a:r>
            <a:r>
              <a:rPr lang="en-IN" sz="2000" spc="-15" dirty="0">
                <a:solidFill>
                  <a:srgbClr val="FFFFFF"/>
                </a:solidFill>
                <a:latin typeface="Trebuchet MS"/>
                <a:cs typeface="Trebuchet MS"/>
              </a:rPr>
              <a:t>o</a:t>
            </a:r>
            <a:r>
              <a:rPr lang="en-IN" sz="2000" spc="-10" dirty="0">
                <a:solidFill>
                  <a:srgbClr val="FFFFFF"/>
                </a:solidFill>
                <a:latin typeface="Trebuchet MS"/>
                <a:cs typeface="Trebuchet MS"/>
              </a:rPr>
              <a:t>r</a:t>
            </a:r>
            <a:endParaRPr lang="en-IN" sz="2000" dirty="0">
              <a:solidFill>
                <a:srgbClr val="FFFFFF"/>
              </a:solidFill>
              <a:latin typeface="Trebuchet MS"/>
              <a:cs typeface="Trebuchet MS"/>
            </a:endParaRPr>
          </a:p>
          <a:p>
            <a:pPr marL="0" indent="0">
              <a:spcBef>
                <a:spcPts val="994"/>
              </a:spcBef>
              <a:buNone/>
              <a:tabLst>
                <a:tab pos="354965" algn="l"/>
              </a:tabLst>
            </a:pPr>
            <a:r>
              <a:rPr lang="en-IN" sz="2000" spc="-15" dirty="0">
                <a:solidFill>
                  <a:srgbClr val="FFFFFF"/>
                </a:solidFill>
                <a:latin typeface="Trebuchet MS"/>
                <a:cs typeface="Trebuchet MS"/>
              </a:rPr>
              <a:t>I</a:t>
            </a:r>
            <a:r>
              <a:rPr lang="en-IN" sz="2000" spc="5" dirty="0">
                <a:solidFill>
                  <a:srgbClr val="FFFFFF"/>
                </a:solidFill>
                <a:latin typeface="Trebuchet MS"/>
                <a:cs typeface="Trebuchet MS"/>
              </a:rPr>
              <a:t>m</a:t>
            </a:r>
            <a:r>
              <a:rPr lang="en-IN" sz="2000" dirty="0">
                <a:solidFill>
                  <a:srgbClr val="FFFFFF"/>
                </a:solidFill>
                <a:latin typeface="Trebuchet MS"/>
                <a:cs typeface="Trebuchet MS"/>
              </a:rPr>
              <a:t>po</a:t>
            </a:r>
            <a:r>
              <a:rPr lang="en-IN" sz="2000" spc="-10" dirty="0">
                <a:solidFill>
                  <a:srgbClr val="FFFFFF"/>
                </a:solidFill>
                <a:latin typeface="Trebuchet MS"/>
                <a:cs typeface="Trebuchet MS"/>
              </a:rPr>
              <a:t>rt</a:t>
            </a:r>
            <a:r>
              <a:rPr lang="en-IN" sz="2000" dirty="0">
                <a:solidFill>
                  <a:srgbClr val="FFFFFF"/>
                </a:solidFill>
                <a:latin typeface="Trebuchet MS"/>
                <a:cs typeface="Trebuchet MS"/>
              </a:rPr>
              <a:t>ant r</a:t>
            </a:r>
            <a:r>
              <a:rPr lang="en-IN" sz="2000" spc="-10" dirty="0">
                <a:solidFill>
                  <a:srgbClr val="FFFFFF"/>
                </a:solidFill>
                <a:latin typeface="Trebuchet MS"/>
                <a:cs typeface="Trebuchet MS"/>
              </a:rPr>
              <a:t>o</a:t>
            </a:r>
            <a:r>
              <a:rPr lang="en-IN" sz="2000" dirty="0">
                <a:solidFill>
                  <a:srgbClr val="FFFFFF"/>
                </a:solidFill>
                <a:latin typeface="Trebuchet MS"/>
                <a:cs typeface="Trebuchet MS"/>
              </a:rPr>
              <a:t>le in mak</a:t>
            </a:r>
            <a:r>
              <a:rPr lang="en-IN" sz="2000" spc="5" dirty="0">
                <a:solidFill>
                  <a:srgbClr val="FFFFFF"/>
                </a:solidFill>
                <a:latin typeface="Trebuchet MS"/>
                <a:cs typeface="Trebuchet MS"/>
              </a:rPr>
              <a:t>i</a:t>
            </a:r>
            <a:r>
              <a:rPr lang="en-IN" sz="2000" dirty="0">
                <a:solidFill>
                  <a:srgbClr val="FFFFFF"/>
                </a:solidFill>
                <a:latin typeface="Trebuchet MS"/>
                <a:cs typeface="Trebuchet MS"/>
              </a:rPr>
              <a:t>ng</a:t>
            </a:r>
            <a:r>
              <a:rPr lang="en-IN" sz="2000" spc="-10" dirty="0">
                <a:solidFill>
                  <a:srgbClr val="FFFFFF"/>
                </a:solidFill>
                <a:latin typeface="Trebuchet MS"/>
                <a:cs typeface="Trebuchet MS"/>
              </a:rPr>
              <a:t> </a:t>
            </a:r>
            <a:r>
              <a:rPr lang="en-IN" sz="2000" dirty="0">
                <a:solidFill>
                  <a:srgbClr val="FFFFFF"/>
                </a:solidFill>
                <a:latin typeface="Trebuchet MS"/>
                <a:cs typeface="Trebuchet MS"/>
              </a:rPr>
              <a:t>In</a:t>
            </a:r>
            <a:r>
              <a:rPr lang="en-IN" sz="2000" spc="5" dirty="0">
                <a:solidFill>
                  <a:srgbClr val="FFFFFF"/>
                </a:solidFill>
                <a:latin typeface="Trebuchet MS"/>
                <a:cs typeface="Trebuchet MS"/>
              </a:rPr>
              <a:t>d</a:t>
            </a:r>
            <a:r>
              <a:rPr lang="en-IN" sz="2000" dirty="0">
                <a:solidFill>
                  <a:srgbClr val="FFFFFF"/>
                </a:solidFill>
                <a:latin typeface="Trebuchet MS"/>
                <a:cs typeface="Trebuchet MS"/>
              </a:rPr>
              <a:t>ia</a:t>
            </a:r>
            <a:r>
              <a:rPr lang="en-IN" sz="2000" spc="-10" dirty="0">
                <a:solidFill>
                  <a:srgbClr val="FFFFFF"/>
                </a:solidFill>
                <a:latin typeface="Trebuchet MS"/>
                <a:cs typeface="Trebuchet MS"/>
              </a:rPr>
              <a:t> </a:t>
            </a:r>
            <a:r>
              <a:rPr lang="en-IN" sz="2000" dirty="0">
                <a:solidFill>
                  <a:srgbClr val="FFFFFF"/>
                </a:solidFill>
                <a:latin typeface="Trebuchet MS"/>
                <a:cs typeface="Trebuchet MS"/>
              </a:rPr>
              <a:t>a manufac</a:t>
            </a:r>
            <a:r>
              <a:rPr lang="en-IN" sz="2000" spc="-15" dirty="0">
                <a:solidFill>
                  <a:srgbClr val="FFFFFF"/>
                </a:solidFill>
                <a:latin typeface="Trebuchet MS"/>
                <a:cs typeface="Trebuchet MS"/>
              </a:rPr>
              <a:t>t</a:t>
            </a:r>
            <a:r>
              <a:rPr lang="en-IN" sz="2000" dirty="0">
                <a:solidFill>
                  <a:srgbClr val="FFFFFF"/>
                </a:solidFill>
                <a:latin typeface="Trebuchet MS"/>
                <a:cs typeface="Trebuchet MS"/>
              </a:rPr>
              <a:t>uring</a:t>
            </a:r>
            <a:r>
              <a:rPr lang="en-IN" sz="2000" spc="10" dirty="0">
                <a:solidFill>
                  <a:srgbClr val="FFFFFF"/>
                </a:solidFill>
                <a:latin typeface="Trebuchet MS"/>
                <a:cs typeface="Trebuchet MS"/>
              </a:rPr>
              <a:t> </a:t>
            </a:r>
            <a:r>
              <a:rPr lang="en-IN" sz="2000" dirty="0">
                <a:solidFill>
                  <a:srgbClr val="FFFFFF"/>
                </a:solidFill>
                <a:latin typeface="Trebuchet MS"/>
                <a:cs typeface="Trebuchet MS"/>
              </a:rPr>
              <a:t>hub</a:t>
            </a:r>
            <a:r>
              <a:rPr lang="en-IN" sz="2000" spc="-10" dirty="0">
                <a:solidFill>
                  <a:srgbClr val="FFFFFF"/>
                </a:solidFill>
                <a:latin typeface="Trebuchet MS"/>
                <a:cs typeface="Trebuchet MS"/>
              </a:rPr>
              <a:t> </a:t>
            </a:r>
            <a:r>
              <a:rPr lang="en-IN" sz="2000" dirty="0">
                <a:solidFill>
                  <a:srgbClr val="FFFFFF"/>
                </a:solidFill>
                <a:latin typeface="Trebuchet MS"/>
                <a:cs typeface="Trebuchet MS"/>
              </a:rPr>
              <a:t>and “</a:t>
            </a:r>
            <a:r>
              <a:rPr lang="en-IN" dirty="0">
                <a:solidFill>
                  <a:srgbClr val="92D050"/>
                </a:solidFill>
                <a:latin typeface="Trebuchet MS"/>
                <a:cs typeface="Trebuchet MS"/>
              </a:rPr>
              <a:t>Make</a:t>
            </a:r>
            <a:r>
              <a:rPr lang="en-IN" spc="5" dirty="0">
                <a:solidFill>
                  <a:srgbClr val="FFFFFF"/>
                </a:solidFill>
                <a:latin typeface="Trebuchet MS"/>
                <a:cs typeface="Trebuchet MS"/>
              </a:rPr>
              <a:t> </a:t>
            </a:r>
            <a:r>
              <a:rPr lang="en-IN" dirty="0">
                <a:solidFill>
                  <a:srgbClr val="FFFFFF"/>
                </a:solidFill>
                <a:latin typeface="Trebuchet MS"/>
                <a:cs typeface="Trebuchet MS"/>
              </a:rPr>
              <a:t>in</a:t>
            </a:r>
            <a:r>
              <a:rPr lang="en-IN" spc="-15" dirty="0">
                <a:solidFill>
                  <a:srgbClr val="FFFFFF"/>
                </a:solidFill>
                <a:latin typeface="Trebuchet MS"/>
                <a:cs typeface="Trebuchet MS"/>
              </a:rPr>
              <a:t> </a:t>
            </a:r>
            <a:r>
              <a:rPr lang="en-IN" dirty="0">
                <a:solidFill>
                  <a:srgbClr val="FFC000"/>
                </a:solidFill>
                <a:latin typeface="Trebuchet MS"/>
                <a:cs typeface="Trebuchet MS"/>
              </a:rPr>
              <a:t>In</a:t>
            </a:r>
            <a:r>
              <a:rPr lang="en-IN" spc="5" dirty="0">
                <a:solidFill>
                  <a:srgbClr val="FFC000"/>
                </a:solidFill>
                <a:latin typeface="Trebuchet MS"/>
                <a:cs typeface="Trebuchet MS"/>
              </a:rPr>
              <a:t>d</a:t>
            </a:r>
            <a:r>
              <a:rPr lang="en-IN" dirty="0">
                <a:solidFill>
                  <a:srgbClr val="FFC000"/>
                </a:solidFill>
                <a:latin typeface="Trebuchet MS"/>
                <a:cs typeface="Trebuchet MS"/>
              </a:rPr>
              <a:t>ia</a:t>
            </a:r>
            <a:r>
              <a:rPr lang="en-IN" sz="2000" dirty="0">
                <a:solidFill>
                  <a:srgbClr val="FFFFFF"/>
                </a:solidFill>
                <a:latin typeface="Trebuchet MS"/>
                <a:cs typeface="Trebuchet MS"/>
              </a:rPr>
              <a:t>”</a:t>
            </a:r>
            <a:r>
              <a:rPr lang="en-IN" sz="2000" spc="-10" dirty="0">
                <a:solidFill>
                  <a:srgbClr val="FFFFFF"/>
                </a:solidFill>
                <a:latin typeface="Trebuchet MS"/>
                <a:cs typeface="Trebuchet MS"/>
              </a:rPr>
              <a:t> </a:t>
            </a:r>
            <a:r>
              <a:rPr lang="en-IN" sz="2000" dirty="0">
                <a:solidFill>
                  <a:srgbClr val="FFFFFF"/>
                </a:solidFill>
                <a:latin typeface="Trebuchet MS"/>
                <a:cs typeface="Trebuchet MS"/>
              </a:rPr>
              <a:t>campaign a su</a:t>
            </a:r>
            <a:r>
              <a:rPr lang="en-IN" sz="2000" spc="-10" dirty="0">
                <a:solidFill>
                  <a:srgbClr val="FFFFFF"/>
                </a:solidFill>
                <a:latin typeface="Trebuchet MS"/>
                <a:cs typeface="Trebuchet MS"/>
              </a:rPr>
              <a:t>c</a:t>
            </a:r>
            <a:r>
              <a:rPr lang="en-IN" sz="2000" dirty="0">
                <a:solidFill>
                  <a:srgbClr val="FFFFFF"/>
                </a:solidFill>
                <a:latin typeface="Trebuchet MS"/>
                <a:cs typeface="Trebuchet MS"/>
              </a:rPr>
              <a:t>cess.</a:t>
            </a:r>
          </a:p>
          <a:p>
            <a:endParaRPr lang="en-IN" sz="2000" dirty="0">
              <a:solidFill>
                <a:srgbClr val="FFFFFF"/>
              </a:solidFill>
            </a:endParaRPr>
          </a:p>
        </p:txBody>
      </p:sp>
    </p:spTree>
    <p:extLst>
      <p:ext uri="{BB962C8B-B14F-4D97-AF65-F5344CB8AC3E}">
        <p14:creationId xmlns:p14="http://schemas.microsoft.com/office/powerpoint/2010/main" val="1126903186"/>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C755C30B-9FDF-4B5C-AD21-8F03F9C3E3B0}"/>
              </a:ext>
            </a:extLst>
          </p:cNvPr>
          <p:cNvSpPr txBox="1">
            <a:spLocks noGrp="1"/>
          </p:cNvSpPr>
          <p:nvPr>
            <p:ph type="title"/>
          </p:nvPr>
        </p:nvSpPr>
        <p:spPr>
          <a:xfrm>
            <a:off x="838200" y="365125"/>
            <a:ext cx="10515600" cy="1325563"/>
          </a:xfrm>
          <a:prstGeom prst="rect">
            <a:avLst/>
          </a:prstGeom>
        </p:spPr>
        <p:txBody>
          <a:bodyPr vert="horz" wrap="square" lIns="0" tIns="13970" rIns="0" bIns="0" rtlCol="0">
            <a:spAutoFit/>
          </a:bodyPr>
          <a:lstStyle/>
          <a:p>
            <a:pPr marL="12700">
              <a:lnSpc>
                <a:spcPct val="100000"/>
              </a:lnSpc>
              <a:spcBef>
                <a:spcPts val="110"/>
              </a:spcBef>
            </a:pPr>
            <a:r>
              <a:rPr dirty="0"/>
              <a:t>Interest </a:t>
            </a:r>
            <a:r>
              <a:rPr spc="-5" dirty="0"/>
              <a:t>subvention </a:t>
            </a:r>
            <a:r>
              <a:rPr dirty="0"/>
              <a:t>schemes -</a:t>
            </a:r>
            <a:r>
              <a:rPr spc="25" dirty="0"/>
              <a:t> </a:t>
            </a:r>
            <a:r>
              <a:rPr spc="15" dirty="0"/>
              <a:t>MSME</a:t>
            </a:r>
          </a:p>
        </p:txBody>
      </p:sp>
      <p:graphicFrame>
        <p:nvGraphicFramePr>
          <p:cNvPr id="5" name="object 2">
            <a:extLst>
              <a:ext uri="{FF2B5EF4-FFF2-40B4-BE49-F238E27FC236}">
                <a16:creationId xmlns:a16="http://schemas.microsoft.com/office/drawing/2014/main" id="{CD0EC6F1-20FB-49BE-95D4-87909C14A1DD}"/>
              </a:ext>
            </a:extLst>
          </p:cNvPr>
          <p:cNvGraphicFramePr>
            <a:graphicFrameLocks noGrp="1"/>
          </p:cNvGraphicFramePr>
          <p:nvPr>
            <p:extLst>
              <p:ext uri="{D42A27DB-BD31-4B8C-83A1-F6EECF244321}">
                <p14:modId xmlns:p14="http://schemas.microsoft.com/office/powerpoint/2010/main" val="471571107"/>
              </p:ext>
            </p:extLst>
          </p:nvPr>
        </p:nvGraphicFramePr>
        <p:xfrm>
          <a:off x="838200" y="1366010"/>
          <a:ext cx="11032671" cy="5004942"/>
        </p:xfrm>
        <a:graphic>
          <a:graphicData uri="http://schemas.openxmlformats.org/drawingml/2006/table">
            <a:tbl>
              <a:tblPr firstRow="1" bandRow="1"/>
              <a:tblGrid>
                <a:gridCol w="1454283">
                  <a:extLst>
                    <a:ext uri="{9D8B030D-6E8A-4147-A177-3AD203B41FA5}">
                      <a16:colId xmlns:a16="http://schemas.microsoft.com/office/drawing/2014/main" val="20000"/>
                    </a:ext>
                  </a:extLst>
                </a:gridCol>
                <a:gridCol w="7455665">
                  <a:extLst>
                    <a:ext uri="{9D8B030D-6E8A-4147-A177-3AD203B41FA5}">
                      <a16:colId xmlns:a16="http://schemas.microsoft.com/office/drawing/2014/main" val="20001"/>
                    </a:ext>
                  </a:extLst>
                </a:gridCol>
                <a:gridCol w="2122723">
                  <a:extLst>
                    <a:ext uri="{9D8B030D-6E8A-4147-A177-3AD203B41FA5}">
                      <a16:colId xmlns:a16="http://schemas.microsoft.com/office/drawing/2014/main" val="20002"/>
                    </a:ext>
                  </a:extLst>
                </a:gridCol>
              </a:tblGrid>
              <a:tr h="41770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215265" algn="just">
                        <a:lnSpc>
                          <a:spcPct val="100000"/>
                        </a:lnSpc>
                        <a:spcBef>
                          <a:spcPts val="775"/>
                        </a:spcBef>
                      </a:pPr>
                      <a:r>
                        <a:rPr sz="1800" b="1" spc="-10" dirty="0">
                          <a:solidFill>
                            <a:schemeClr val="accent4">
                              <a:lumMod val="75000"/>
                            </a:schemeClr>
                          </a:solidFill>
                          <a:latin typeface="+mj-lt"/>
                          <a:cs typeface="Arial"/>
                        </a:rPr>
                        <a:t>Scheme</a:t>
                      </a:r>
                      <a:endParaRPr sz="1800" b="1" dirty="0">
                        <a:solidFill>
                          <a:schemeClr val="accent4">
                            <a:lumMod val="75000"/>
                          </a:schemeClr>
                        </a:solidFill>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solidFill>
                      <a:schemeClr val="bg1">
                        <a:lumMod val="85000"/>
                      </a:scheme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33655" algn="just">
                        <a:lnSpc>
                          <a:spcPct val="100000"/>
                        </a:lnSpc>
                        <a:spcBef>
                          <a:spcPts val="775"/>
                        </a:spcBef>
                      </a:pPr>
                      <a:r>
                        <a:rPr sz="1800" b="1" spc="-10" dirty="0">
                          <a:solidFill>
                            <a:schemeClr val="accent4">
                              <a:lumMod val="75000"/>
                            </a:schemeClr>
                          </a:solidFill>
                          <a:latin typeface="+mj-lt"/>
                          <a:cs typeface="Arial"/>
                        </a:rPr>
                        <a:t>Details</a:t>
                      </a:r>
                      <a:endParaRPr sz="1800" b="1" dirty="0">
                        <a:solidFill>
                          <a:schemeClr val="accent4">
                            <a:lumMod val="75000"/>
                          </a:schemeClr>
                        </a:solidFill>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solidFill>
                      <a:schemeClr val="bg1">
                        <a:lumMod val="85000"/>
                      </a:scheme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11125" algn="just">
                        <a:lnSpc>
                          <a:spcPct val="100000"/>
                        </a:lnSpc>
                        <a:spcBef>
                          <a:spcPts val="775"/>
                        </a:spcBef>
                      </a:pPr>
                      <a:r>
                        <a:rPr sz="1800" b="1" spc="-10" dirty="0">
                          <a:solidFill>
                            <a:schemeClr val="accent4">
                              <a:lumMod val="75000"/>
                            </a:schemeClr>
                          </a:solidFill>
                          <a:latin typeface="+mj-lt"/>
                          <a:cs typeface="Arial"/>
                        </a:rPr>
                        <a:t>Benefit</a:t>
                      </a:r>
                      <a:r>
                        <a:rPr sz="1800" b="1" spc="-5" dirty="0">
                          <a:solidFill>
                            <a:schemeClr val="accent4">
                              <a:lumMod val="75000"/>
                            </a:schemeClr>
                          </a:solidFill>
                          <a:latin typeface="+mj-lt"/>
                          <a:cs typeface="Arial"/>
                        </a:rPr>
                        <a:t> </a:t>
                      </a:r>
                      <a:r>
                        <a:rPr sz="1800" b="1" spc="-15" dirty="0">
                          <a:solidFill>
                            <a:schemeClr val="accent4">
                              <a:lumMod val="75000"/>
                            </a:schemeClr>
                          </a:solidFill>
                          <a:latin typeface="+mj-lt"/>
                          <a:cs typeface="Arial"/>
                        </a:rPr>
                        <a:t>available</a:t>
                      </a:r>
                      <a:endParaRPr sz="1800" b="1" dirty="0">
                        <a:solidFill>
                          <a:schemeClr val="accent4">
                            <a:lumMod val="75000"/>
                          </a:schemeClr>
                        </a:solidFill>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212458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02235" marR="85725" algn="just">
                        <a:lnSpc>
                          <a:spcPct val="100000"/>
                        </a:lnSpc>
                        <a:spcBef>
                          <a:spcPts val="775"/>
                        </a:spcBef>
                      </a:pPr>
                      <a:r>
                        <a:rPr sz="1800" spc="-15" dirty="0">
                          <a:latin typeface="+mj-lt"/>
                          <a:cs typeface="Arial"/>
                        </a:rPr>
                        <a:t>Interest  </a:t>
                      </a:r>
                      <a:r>
                        <a:rPr sz="1800" spc="5" dirty="0">
                          <a:latin typeface="+mj-lt"/>
                          <a:cs typeface="Arial"/>
                        </a:rPr>
                        <a:t>S</a:t>
                      </a:r>
                      <a:r>
                        <a:rPr sz="1800" spc="-10" dirty="0">
                          <a:latin typeface="+mj-lt"/>
                          <a:cs typeface="Arial"/>
                        </a:rPr>
                        <a:t>ub</a:t>
                      </a:r>
                      <a:r>
                        <a:rPr sz="1800" dirty="0">
                          <a:latin typeface="+mj-lt"/>
                          <a:cs typeface="Arial"/>
                        </a:rPr>
                        <a:t>v</a:t>
                      </a:r>
                      <a:r>
                        <a:rPr sz="1800" spc="-10" dirty="0">
                          <a:latin typeface="+mj-lt"/>
                          <a:cs typeface="Arial"/>
                        </a:rPr>
                        <a:t>en</a:t>
                      </a:r>
                      <a:r>
                        <a:rPr sz="1800" dirty="0">
                          <a:latin typeface="+mj-lt"/>
                          <a:cs typeface="Arial"/>
                        </a:rPr>
                        <a:t>ti</a:t>
                      </a:r>
                      <a:r>
                        <a:rPr sz="1800" spc="-10" dirty="0">
                          <a:latin typeface="+mj-lt"/>
                          <a:cs typeface="Arial"/>
                        </a:rPr>
                        <a:t>o</a:t>
                      </a:r>
                      <a:r>
                        <a:rPr sz="1800" dirty="0">
                          <a:latin typeface="+mj-lt"/>
                          <a:cs typeface="Arial"/>
                        </a:rPr>
                        <a:t>n  </a:t>
                      </a:r>
                      <a:r>
                        <a:rPr sz="1800" spc="-10" dirty="0">
                          <a:latin typeface="+mj-lt"/>
                          <a:cs typeface="Arial"/>
                        </a:rPr>
                        <a:t>Scheme</a:t>
                      </a:r>
                      <a:endParaRPr sz="1800" dirty="0">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389255" marR="352425" indent="-287020" algn="just">
                        <a:lnSpc>
                          <a:spcPct val="100000"/>
                        </a:lnSpc>
                        <a:spcBef>
                          <a:spcPts val="775"/>
                        </a:spcBef>
                        <a:buClr>
                          <a:srgbClr val="FFE600"/>
                        </a:buClr>
                        <a:buSzPct val="67857"/>
                        <a:buChar char="►"/>
                        <a:tabLst>
                          <a:tab pos="389255" algn="l"/>
                        </a:tabLst>
                      </a:pPr>
                      <a:r>
                        <a:rPr sz="1800" spc="-15" dirty="0">
                          <a:latin typeface="+mj-lt"/>
                          <a:cs typeface="Arial"/>
                        </a:rPr>
                        <a:t>Interest </a:t>
                      </a:r>
                      <a:r>
                        <a:rPr sz="1800" spc="-10" dirty="0">
                          <a:latin typeface="+mj-lt"/>
                          <a:cs typeface="Arial"/>
                        </a:rPr>
                        <a:t>subvention </a:t>
                      </a:r>
                      <a:r>
                        <a:rPr sz="1800" spc="-5" dirty="0">
                          <a:latin typeface="+mj-lt"/>
                          <a:cs typeface="Arial"/>
                        </a:rPr>
                        <a:t>to </a:t>
                      </a:r>
                      <a:r>
                        <a:rPr sz="1800" spc="-10" dirty="0">
                          <a:latin typeface="+mj-lt"/>
                          <a:cs typeface="Arial"/>
                        </a:rPr>
                        <a:t>all </a:t>
                      </a:r>
                      <a:r>
                        <a:rPr sz="1800" spc="-25" dirty="0">
                          <a:latin typeface="+mj-lt"/>
                          <a:cs typeface="Arial"/>
                        </a:rPr>
                        <a:t>MSME </a:t>
                      </a:r>
                      <a:r>
                        <a:rPr sz="1800" spc="-10" dirty="0">
                          <a:latin typeface="+mj-lt"/>
                          <a:cs typeface="Arial"/>
                        </a:rPr>
                        <a:t>for incremental or fresh term  loan/working capital </a:t>
                      </a:r>
                      <a:r>
                        <a:rPr sz="1800" spc="-15" dirty="0">
                          <a:latin typeface="+mj-lt"/>
                          <a:cs typeface="Arial"/>
                        </a:rPr>
                        <a:t>extended </a:t>
                      </a:r>
                      <a:r>
                        <a:rPr sz="1800" spc="-10" dirty="0">
                          <a:latin typeface="+mj-lt"/>
                          <a:cs typeface="Arial"/>
                        </a:rPr>
                        <a:t>after </a:t>
                      </a:r>
                      <a:r>
                        <a:rPr sz="1800" spc="-5" dirty="0">
                          <a:latin typeface="+mj-lt"/>
                          <a:cs typeface="Arial"/>
                        </a:rPr>
                        <a:t>2 </a:t>
                      </a:r>
                      <a:r>
                        <a:rPr sz="1800" spc="-10" dirty="0">
                          <a:latin typeface="+mj-lt"/>
                          <a:cs typeface="Arial"/>
                        </a:rPr>
                        <a:t>November</a:t>
                      </a:r>
                      <a:r>
                        <a:rPr sz="1800" spc="210" dirty="0">
                          <a:latin typeface="+mj-lt"/>
                          <a:cs typeface="Arial"/>
                        </a:rPr>
                        <a:t> </a:t>
                      </a:r>
                      <a:r>
                        <a:rPr sz="1800" spc="-15" dirty="0">
                          <a:latin typeface="+mj-lt"/>
                          <a:cs typeface="Arial"/>
                        </a:rPr>
                        <a:t>2018</a:t>
                      </a:r>
                      <a:endParaRPr sz="1800" dirty="0">
                        <a:latin typeface="+mj-lt"/>
                        <a:cs typeface="Arial"/>
                      </a:endParaRPr>
                    </a:p>
                    <a:p>
                      <a:pPr marL="389255" indent="-287020" algn="just">
                        <a:lnSpc>
                          <a:spcPct val="100000"/>
                        </a:lnSpc>
                        <a:buClr>
                          <a:srgbClr val="FFE600"/>
                        </a:buClr>
                        <a:buSzPct val="67857"/>
                        <a:buChar char="►"/>
                        <a:tabLst>
                          <a:tab pos="389255" algn="l"/>
                        </a:tabLst>
                      </a:pPr>
                      <a:r>
                        <a:rPr sz="1800" spc="-10" dirty="0">
                          <a:latin typeface="+mj-lt"/>
                          <a:cs typeface="Arial"/>
                        </a:rPr>
                        <a:t>Available* </a:t>
                      </a:r>
                      <a:r>
                        <a:rPr sz="1800" spc="-5" dirty="0">
                          <a:latin typeface="+mj-lt"/>
                          <a:cs typeface="Arial"/>
                        </a:rPr>
                        <a:t>to </a:t>
                      </a:r>
                      <a:r>
                        <a:rPr sz="1800" spc="-10" dirty="0">
                          <a:latin typeface="+mj-lt"/>
                          <a:cs typeface="Arial"/>
                        </a:rPr>
                        <a:t>both manufacturing and service</a:t>
                      </a:r>
                      <a:r>
                        <a:rPr sz="1800" spc="155" dirty="0">
                          <a:latin typeface="+mj-lt"/>
                          <a:cs typeface="Arial"/>
                        </a:rPr>
                        <a:t> </a:t>
                      </a:r>
                      <a:r>
                        <a:rPr sz="1800" spc="-10" dirty="0">
                          <a:latin typeface="+mj-lt"/>
                          <a:cs typeface="Arial"/>
                        </a:rPr>
                        <a:t>enterprises,</a:t>
                      </a:r>
                      <a:endParaRPr sz="1800" dirty="0">
                        <a:latin typeface="+mj-lt"/>
                        <a:cs typeface="Arial"/>
                      </a:endParaRPr>
                    </a:p>
                    <a:p>
                      <a:pPr marL="389255" marR="571500" indent="-287020" algn="just">
                        <a:lnSpc>
                          <a:spcPct val="100000"/>
                        </a:lnSpc>
                        <a:spcBef>
                          <a:spcPts val="5"/>
                        </a:spcBef>
                        <a:buClr>
                          <a:srgbClr val="FFE600"/>
                        </a:buClr>
                        <a:buSzPct val="67857"/>
                        <a:buChar char="►"/>
                        <a:tabLst>
                          <a:tab pos="389255" algn="l"/>
                        </a:tabLst>
                      </a:pPr>
                      <a:r>
                        <a:rPr sz="1800" spc="-15" dirty="0">
                          <a:latin typeface="+mj-lt"/>
                          <a:cs typeface="Arial"/>
                        </a:rPr>
                        <a:t>Maximum </a:t>
                      </a:r>
                      <a:r>
                        <a:rPr sz="1800" spc="-10" dirty="0">
                          <a:latin typeface="+mj-lt"/>
                          <a:cs typeface="Arial"/>
                        </a:rPr>
                        <a:t>financial assistance </a:t>
                      </a:r>
                      <a:r>
                        <a:rPr sz="1800" dirty="0">
                          <a:latin typeface="+mj-lt"/>
                          <a:cs typeface="Arial"/>
                        </a:rPr>
                        <a:t>(Working </a:t>
                      </a:r>
                      <a:r>
                        <a:rPr sz="1800" spc="-20" dirty="0">
                          <a:latin typeface="+mj-lt"/>
                          <a:cs typeface="Arial"/>
                        </a:rPr>
                        <a:t>capital/Term </a:t>
                      </a:r>
                      <a:r>
                        <a:rPr sz="1800" spc="-10" dirty="0">
                          <a:latin typeface="+mj-lt"/>
                          <a:cs typeface="Arial"/>
                        </a:rPr>
                        <a:t>loan)  </a:t>
                      </a:r>
                      <a:r>
                        <a:rPr sz="1800" spc="-15" dirty="0">
                          <a:latin typeface="+mj-lt"/>
                          <a:cs typeface="Arial"/>
                        </a:rPr>
                        <a:t>extended </a:t>
                      </a:r>
                      <a:r>
                        <a:rPr sz="1800" spc="-10" dirty="0">
                          <a:latin typeface="+mj-lt"/>
                          <a:cs typeface="Arial"/>
                        </a:rPr>
                        <a:t>by Scheduled </a:t>
                      </a:r>
                      <a:r>
                        <a:rPr sz="1800" spc="-5" dirty="0">
                          <a:latin typeface="+mj-lt"/>
                          <a:cs typeface="Arial"/>
                        </a:rPr>
                        <a:t>commercial </a:t>
                      </a:r>
                      <a:r>
                        <a:rPr sz="1800" spc="-10" dirty="0">
                          <a:latin typeface="+mj-lt"/>
                          <a:cs typeface="Arial"/>
                        </a:rPr>
                        <a:t>banks of </a:t>
                      </a:r>
                      <a:r>
                        <a:rPr sz="1800" spc="-15" dirty="0">
                          <a:latin typeface="+mj-lt"/>
                          <a:cs typeface="Arial"/>
                        </a:rPr>
                        <a:t>INR </a:t>
                      </a:r>
                      <a:r>
                        <a:rPr sz="1800" spc="-5" dirty="0">
                          <a:latin typeface="+mj-lt"/>
                          <a:cs typeface="Arial"/>
                        </a:rPr>
                        <a:t>1</a:t>
                      </a:r>
                      <a:r>
                        <a:rPr sz="1800" spc="200" dirty="0">
                          <a:latin typeface="+mj-lt"/>
                          <a:cs typeface="Arial"/>
                        </a:rPr>
                        <a:t> </a:t>
                      </a:r>
                      <a:r>
                        <a:rPr sz="1800" spc="-10" dirty="0">
                          <a:latin typeface="+mj-lt"/>
                          <a:cs typeface="Arial"/>
                        </a:rPr>
                        <a:t>crore</a:t>
                      </a:r>
                      <a:endParaRPr sz="1800" dirty="0">
                        <a:latin typeface="+mj-lt"/>
                        <a:cs typeface="Arial"/>
                      </a:endParaRPr>
                    </a:p>
                    <a:p>
                      <a:pPr marL="389255" marR="74930" indent="-287020" algn="just">
                        <a:lnSpc>
                          <a:spcPct val="100000"/>
                        </a:lnSpc>
                        <a:buClr>
                          <a:srgbClr val="FFE600"/>
                        </a:buClr>
                        <a:buSzPct val="67857"/>
                        <a:buChar char="►"/>
                        <a:tabLst>
                          <a:tab pos="389255" algn="l"/>
                        </a:tabLst>
                      </a:pPr>
                      <a:r>
                        <a:rPr sz="1800" spc="-25" dirty="0">
                          <a:latin typeface="+mj-lt"/>
                          <a:cs typeface="Arial"/>
                        </a:rPr>
                        <a:t>MSME </a:t>
                      </a:r>
                      <a:r>
                        <a:rPr sz="1800" spc="-15" dirty="0">
                          <a:latin typeface="+mj-lt"/>
                          <a:cs typeface="Arial"/>
                        </a:rPr>
                        <a:t>exporters </a:t>
                      </a:r>
                      <a:r>
                        <a:rPr sz="1800" spc="-10" dirty="0">
                          <a:latin typeface="+mj-lt"/>
                          <a:cs typeface="Arial"/>
                        </a:rPr>
                        <a:t>availing interest subvention </a:t>
                      </a:r>
                      <a:r>
                        <a:rPr sz="1800" spc="-15" dirty="0">
                          <a:latin typeface="+mj-lt"/>
                          <a:cs typeface="Arial"/>
                        </a:rPr>
                        <a:t>under </a:t>
                      </a:r>
                      <a:r>
                        <a:rPr sz="1800" spc="-10" dirty="0">
                          <a:latin typeface="+mj-lt"/>
                          <a:cs typeface="Arial"/>
                        </a:rPr>
                        <a:t>any </a:t>
                      </a:r>
                      <a:r>
                        <a:rPr sz="1800" spc="-5" dirty="0">
                          <a:latin typeface="+mj-lt"/>
                          <a:cs typeface="Arial"/>
                        </a:rPr>
                        <a:t>scheme  </a:t>
                      </a:r>
                      <a:r>
                        <a:rPr sz="1800" spc="-10" dirty="0">
                          <a:latin typeface="+mj-lt"/>
                          <a:cs typeface="Arial"/>
                        </a:rPr>
                        <a:t>of the Central/State Government or interest equalisation scheme  </a:t>
                      </a:r>
                      <a:r>
                        <a:rPr sz="1800" spc="-15" dirty="0">
                          <a:latin typeface="+mj-lt"/>
                          <a:cs typeface="Arial"/>
                        </a:rPr>
                        <a:t>not </a:t>
                      </a:r>
                      <a:r>
                        <a:rPr sz="1800" spc="-10" dirty="0">
                          <a:latin typeface="+mj-lt"/>
                          <a:cs typeface="Arial"/>
                        </a:rPr>
                        <a:t>eligible for subvention </a:t>
                      </a:r>
                      <a:r>
                        <a:rPr sz="1800" spc="-15" dirty="0">
                          <a:latin typeface="+mj-lt"/>
                          <a:cs typeface="Arial"/>
                        </a:rPr>
                        <a:t>under </a:t>
                      </a:r>
                      <a:r>
                        <a:rPr sz="1800" spc="-10" dirty="0">
                          <a:latin typeface="+mj-lt"/>
                          <a:cs typeface="Arial"/>
                        </a:rPr>
                        <a:t>this</a:t>
                      </a:r>
                      <a:r>
                        <a:rPr sz="1800" spc="180" dirty="0">
                          <a:latin typeface="+mj-lt"/>
                          <a:cs typeface="Arial"/>
                        </a:rPr>
                        <a:t> </a:t>
                      </a:r>
                      <a:r>
                        <a:rPr sz="1800" spc="-10" dirty="0">
                          <a:latin typeface="+mj-lt"/>
                          <a:cs typeface="Arial"/>
                        </a:rPr>
                        <a:t>scheme</a:t>
                      </a:r>
                      <a:endParaRPr sz="1800" dirty="0">
                        <a:latin typeface="+mj-lt"/>
                        <a:cs typeface="Arial"/>
                      </a:endParaRPr>
                    </a:p>
                    <a:p>
                      <a:pPr marL="389255" indent="-287020" algn="just">
                        <a:lnSpc>
                          <a:spcPct val="100000"/>
                        </a:lnSpc>
                        <a:spcBef>
                          <a:spcPts val="5"/>
                        </a:spcBef>
                        <a:buClr>
                          <a:srgbClr val="FFE600"/>
                        </a:buClr>
                        <a:buSzPct val="67857"/>
                        <a:buChar char="►"/>
                        <a:tabLst>
                          <a:tab pos="389255" algn="l"/>
                        </a:tabLst>
                      </a:pPr>
                      <a:r>
                        <a:rPr sz="1800" spc="-10" dirty="0">
                          <a:latin typeface="+mj-lt"/>
                          <a:cs typeface="Arial"/>
                        </a:rPr>
                        <a:t>SIDBI act as the </a:t>
                      </a:r>
                      <a:r>
                        <a:rPr sz="1800" spc="-15" dirty="0">
                          <a:latin typeface="+mj-lt"/>
                          <a:cs typeface="Arial"/>
                        </a:rPr>
                        <a:t>nodal</a:t>
                      </a:r>
                      <a:r>
                        <a:rPr sz="1800" spc="95" dirty="0">
                          <a:latin typeface="+mj-lt"/>
                          <a:cs typeface="Arial"/>
                        </a:rPr>
                        <a:t> </a:t>
                      </a:r>
                      <a:r>
                        <a:rPr sz="1800" spc="-10" dirty="0">
                          <a:latin typeface="+mj-lt"/>
                          <a:cs typeface="Arial"/>
                        </a:rPr>
                        <a:t>agency</a:t>
                      </a:r>
                      <a:endParaRPr sz="1800" dirty="0">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04139" algn="just">
                        <a:lnSpc>
                          <a:spcPct val="100000"/>
                        </a:lnSpc>
                        <a:spcBef>
                          <a:spcPts val="775"/>
                        </a:spcBef>
                      </a:pPr>
                      <a:r>
                        <a:rPr sz="1800" spc="-15" dirty="0">
                          <a:latin typeface="+mj-lt"/>
                          <a:cs typeface="Arial"/>
                        </a:rPr>
                        <a:t>2% per</a:t>
                      </a:r>
                      <a:r>
                        <a:rPr sz="1800" spc="30" dirty="0">
                          <a:latin typeface="+mj-lt"/>
                          <a:cs typeface="Arial"/>
                        </a:rPr>
                        <a:t> </a:t>
                      </a:r>
                      <a:r>
                        <a:rPr sz="1800" spc="-15" dirty="0">
                          <a:latin typeface="+mj-lt"/>
                          <a:cs typeface="Arial"/>
                        </a:rPr>
                        <a:t>annum</a:t>
                      </a:r>
                      <a:endParaRPr sz="1800" dirty="0">
                        <a:latin typeface="+mj-lt"/>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9773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02235" marR="104139" algn="just">
                        <a:lnSpc>
                          <a:spcPct val="100000"/>
                        </a:lnSpc>
                        <a:spcBef>
                          <a:spcPts val="785"/>
                        </a:spcBef>
                      </a:pPr>
                      <a:r>
                        <a:rPr sz="1800" spc="-15" dirty="0">
                          <a:latin typeface="+mj-lt"/>
                          <a:cs typeface="Arial"/>
                        </a:rPr>
                        <a:t>Interest  </a:t>
                      </a:r>
                      <a:r>
                        <a:rPr sz="1800" spc="5" dirty="0">
                          <a:latin typeface="+mj-lt"/>
                          <a:cs typeface="Arial"/>
                        </a:rPr>
                        <a:t>E</a:t>
                      </a:r>
                      <a:r>
                        <a:rPr sz="1800" spc="-10" dirty="0">
                          <a:latin typeface="+mj-lt"/>
                          <a:cs typeface="Arial"/>
                        </a:rPr>
                        <a:t>qua</a:t>
                      </a:r>
                      <a:r>
                        <a:rPr sz="1800" dirty="0">
                          <a:latin typeface="+mj-lt"/>
                          <a:cs typeface="Arial"/>
                        </a:rPr>
                        <a:t>lis</a:t>
                      </a:r>
                      <a:r>
                        <a:rPr sz="1800" spc="-10" dirty="0">
                          <a:latin typeface="+mj-lt"/>
                          <a:cs typeface="Arial"/>
                        </a:rPr>
                        <a:t>a</a:t>
                      </a:r>
                      <a:r>
                        <a:rPr sz="1800" dirty="0">
                          <a:latin typeface="+mj-lt"/>
                          <a:cs typeface="Arial"/>
                        </a:rPr>
                        <a:t>tio  </a:t>
                      </a:r>
                      <a:r>
                        <a:rPr sz="1800" spc="-5" dirty="0">
                          <a:latin typeface="+mj-lt"/>
                          <a:cs typeface="Arial"/>
                        </a:rPr>
                        <a:t>n</a:t>
                      </a:r>
                      <a:r>
                        <a:rPr sz="1800" spc="-45" dirty="0">
                          <a:latin typeface="+mj-lt"/>
                          <a:cs typeface="Arial"/>
                        </a:rPr>
                        <a:t> </a:t>
                      </a:r>
                      <a:r>
                        <a:rPr sz="1800" spc="-10" dirty="0">
                          <a:latin typeface="+mj-lt"/>
                          <a:cs typeface="Arial"/>
                        </a:rPr>
                        <a:t>Scheme</a:t>
                      </a:r>
                      <a:endParaRPr sz="1800">
                        <a:latin typeface="+mj-lt"/>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389255" indent="-287020" algn="just">
                        <a:lnSpc>
                          <a:spcPct val="100000"/>
                        </a:lnSpc>
                        <a:spcBef>
                          <a:spcPts val="785"/>
                        </a:spcBef>
                        <a:buClr>
                          <a:srgbClr val="FFE600"/>
                        </a:buClr>
                        <a:buSzPct val="67857"/>
                        <a:buChar char="►"/>
                        <a:tabLst>
                          <a:tab pos="388620" algn="l"/>
                          <a:tab pos="389255" algn="l"/>
                        </a:tabLst>
                      </a:pPr>
                      <a:r>
                        <a:rPr sz="1800" spc="-5" dirty="0">
                          <a:latin typeface="+mj-lt"/>
                          <a:cs typeface="Arial"/>
                        </a:rPr>
                        <a:t>Scheme </a:t>
                      </a:r>
                      <a:r>
                        <a:rPr sz="1800" spc="-10" dirty="0">
                          <a:latin typeface="+mj-lt"/>
                          <a:cs typeface="Arial"/>
                        </a:rPr>
                        <a:t>on Pre and </a:t>
                      </a:r>
                      <a:r>
                        <a:rPr sz="1800" spc="-5" dirty="0">
                          <a:latin typeface="+mj-lt"/>
                          <a:cs typeface="Arial"/>
                        </a:rPr>
                        <a:t>Post Shipment </a:t>
                      </a:r>
                      <a:r>
                        <a:rPr sz="1800" spc="-10" dirty="0">
                          <a:latin typeface="+mj-lt"/>
                          <a:cs typeface="Arial"/>
                        </a:rPr>
                        <a:t>Rupee </a:t>
                      </a:r>
                      <a:r>
                        <a:rPr sz="1800" spc="-15" dirty="0">
                          <a:latin typeface="+mj-lt"/>
                          <a:cs typeface="Arial"/>
                        </a:rPr>
                        <a:t>Export</a:t>
                      </a:r>
                      <a:r>
                        <a:rPr sz="1800" spc="150" dirty="0">
                          <a:latin typeface="+mj-lt"/>
                          <a:cs typeface="Arial"/>
                        </a:rPr>
                        <a:t> </a:t>
                      </a:r>
                      <a:r>
                        <a:rPr sz="1800" spc="-10" dirty="0">
                          <a:latin typeface="+mj-lt"/>
                          <a:cs typeface="Arial"/>
                        </a:rPr>
                        <a:t>Credit</a:t>
                      </a:r>
                      <a:endParaRPr sz="1800" dirty="0">
                        <a:latin typeface="+mj-lt"/>
                        <a:cs typeface="Arial"/>
                      </a:endParaRPr>
                    </a:p>
                    <a:p>
                      <a:pPr marL="389255" indent="-287020" algn="just">
                        <a:lnSpc>
                          <a:spcPct val="100000"/>
                        </a:lnSpc>
                        <a:buClr>
                          <a:srgbClr val="FFE600"/>
                        </a:buClr>
                        <a:buSzPct val="67857"/>
                        <a:buChar char="►"/>
                        <a:tabLst>
                          <a:tab pos="388620" algn="l"/>
                          <a:tab pos="389255" algn="l"/>
                        </a:tabLst>
                      </a:pPr>
                      <a:r>
                        <a:rPr sz="1800" spc="-10" dirty="0">
                          <a:latin typeface="+mj-lt"/>
                          <a:cs typeface="Arial"/>
                        </a:rPr>
                        <a:t>Benefit available </a:t>
                      </a:r>
                      <a:r>
                        <a:rPr sz="1800" spc="-5" dirty="0">
                          <a:latin typeface="+mj-lt"/>
                          <a:cs typeface="Arial"/>
                        </a:rPr>
                        <a:t>to </a:t>
                      </a:r>
                      <a:r>
                        <a:rPr sz="1800" spc="-15" dirty="0">
                          <a:latin typeface="+mj-lt"/>
                          <a:cs typeface="Arial"/>
                        </a:rPr>
                        <a:t>exports </a:t>
                      </a:r>
                      <a:r>
                        <a:rPr sz="1800" spc="-10" dirty="0">
                          <a:latin typeface="+mj-lt"/>
                          <a:cs typeface="Arial"/>
                        </a:rPr>
                        <a:t>by </a:t>
                      </a:r>
                      <a:r>
                        <a:rPr sz="1800" spc="-20" dirty="0">
                          <a:latin typeface="+mj-lt"/>
                          <a:cs typeface="Arial"/>
                        </a:rPr>
                        <a:t>MSME </a:t>
                      </a:r>
                      <a:r>
                        <a:rPr sz="1800" spc="-10" dirty="0">
                          <a:latin typeface="+mj-lt"/>
                          <a:cs typeface="Arial"/>
                        </a:rPr>
                        <a:t>manufacturers</a:t>
                      </a:r>
                      <a:r>
                        <a:rPr sz="1800" spc="300" dirty="0">
                          <a:latin typeface="+mj-lt"/>
                          <a:cs typeface="Arial"/>
                        </a:rPr>
                        <a:t> </a:t>
                      </a:r>
                      <a:r>
                        <a:rPr sz="1800" spc="-25" dirty="0">
                          <a:latin typeface="+mj-lt"/>
                          <a:cs typeface="Arial"/>
                        </a:rPr>
                        <a:t>(w.e.f.</a:t>
                      </a:r>
                      <a:endParaRPr sz="1800" dirty="0">
                        <a:latin typeface="+mj-lt"/>
                        <a:cs typeface="Arial"/>
                      </a:endParaRPr>
                    </a:p>
                    <a:p>
                      <a:pPr marL="389255" marR="121285" algn="just">
                        <a:lnSpc>
                          <a:spcPct val="100000"/>
                        </a:lnSpc>
                      </a:pPr>
                      <a:r>
                        <a:rPr sz="1800" spc="-5" dirty="0">
                          <a:latin typeface="+mj-lt"/>
                          <a:cs typeface="Arial"/>
                        </a:rPr>
                        <a:t>2 </a:t>
                      </a:r>
                      <a:r>
                        <a:rPr sz="1800" spc="-10" dirty="0">
                          <a:latin typeface="+mj-lt"/>
                          <a:cs typeface="Arial"/>
                        </a:rPr>
                        <a:t>November </a:t>
                      </a:r>
                      <a:r>
                        <a:rPr sz="1800" spc="-15" dirty="0">
                          <a:latin typeface="+mj-lt"/>
                          <a:cs typeface="Arial"/>
                        </a:rPr>
                        <a:t>2018) and </a:t>
                      </a:r>
                      <a:r>
                        <a:rPr sz="1800" spc="-10" dirty="0">
                          <a:latin typeface="+mj-lt"/>
                          <a:cs typeface="Arial"/>
                        </a:rPr>
                        <a:t>for other </a:t>
                      </a:r>
                      <a:r>
                        <a:rPr sz="1800" spc="-15" dirty="0">
                          <a:latin typeface="+mj-lt"/>
                          <a:cs typeface="Arial"/>
                        </a:rPr>
                        <a:t>exports </a:t>
                      </a:r>
                      <a:r>
                        <a:rPr sz="1800" spc="-10" dirty="0">
                          <a:latin typeface="+mj-lt"/>
                          <a:cs typeface="Arial"/>
                        </a:rPr>
                        <a:t>for </a:t>
                      </a:r>
                      <a:r>
                        <a:rPr sz="1800" spc="-15" dirty="0">
                          <a:latin typeface="+mj-lt"/>
                          <a:cs typeface="Arial"/>
                        </a:rPr>
                        <a:t>416 </a:t>
                      </a:r>
                      <a:r>
                        <a:rPr sz="1800" spc="-10" dirty="0">
                          <a:latin typeface="+mj-lt"/>
                          <a:cs typeface="Arial"/>
                        </a:rPr>
                        <a:t>tariff lines, </a:t>
                      </a:r>
                      <a:r>
                        <a:rPr sz="1800" spc="-15" dirty="0">
                          <a:latin typeface="+mj-lt"/>
                          <a:cs typeface="Arial"/>
                        </a:rPr>
                        <a:t>from  </a:t>
                      </a:r>
                      <a:r>
                        <a:rPr sz="1800" spc="-10" dirty="0">
                          <a:latin typeface="+mj-lt"/>
                          <a:cs typeface="Arial"/>
                        </a:rPr>
                        <a:t>the date of disbursement up to the date of </a:t>
                      </a:r>
                      <a:r>
                        <a:rPr sz="1800" spc="-15" dirty="0">
                          <a:latin typeface="+mj-lt"/>
                          <a:cs typeface="Arial"/>
                        </a:rPr>
                        <a:t>repayment </a:t>
                      </a:r>
                      <a:r>
                        <a:rPr sz="1800" spc="-10" dirty="0">
                          <a:latin typeface="+mj-lt"/>
                          <a:cs typeface="Arial"/>
                        </a:rPr>
                        <a:t>or up </a:t>
                      </a:r>
                      <a:r>
                        <a:rPr sz="1800" spc="-5" dirty="0">
                          <a:latin typeface="+mj-lt"/>
                          <a:cs typeface="Arial"/>
                        </a:rPr>
                        <a:t>to  </a:t>
                      </a:r>
                      <a:r>
                        <a:rPr sz="1800" spc="-10" dirty="0">
                          <a:latin typeface="+mj-lt"/>
                          <a:cs typeface="Arial"/>
                        </a:rPr>
                        <a:t>the date </a:t>
                      </a:r>
                      <a:r>
                        <a:rPr sz="1800" spc="-20" dirty="0">
                          <a:latin typeface="+mj-lt"/>
                          <a:cs typeface="Arial"/>
                        </a:rPr>
                        <a:t>beyond </a:t>
                      </a:r>
                      <a:r>
                        <a:rPr sz="1800" spc="-15" dirty="0">
                          <a:latin typeface="+mj-lt"/>
                          <a:cs typeface="Arial"/>
                        </a:rPr>
                        <a:t>which </a:t>
                      </a:r>
                      <a:r>
                        <a:rPr sz="1800" spc="-10" dirty="0">
                          <a:latin typeface="+mj-lt"/>
                          <a:cs typeface="Arial"/>
                        </a:rPr>
                        <a:t>the outstanding </a:t>
                      </a:r>
                      <a:r>
                        <a:rPr sz="1800" spc="-15" dirty="0">
                          <a:latin typeface="+mj-lt"/>
                          <a:cs typeface="Arial"/>
                        </a:rPr>
                        <a:t>export </a:t>
                      </a:r>
                      <a:r>
                        <a:rPr sz="1800" spc="-10" dirty="0">
                          <a:latin typeface="+mj-lt"/>
                          <a:cs typeface="Arial"/>
                        </a:rPr>
                        <a:t>credit becomes  </a:t>
                      </a:r>
                      <a:r>
                        <a:rPr sz="1800" spc="-15" dirty="0">
                          <a:latin typeface="+mj-lt"/>
                          <a:cs typeface="Arial"/>
                        </a:rPr>
                        <a:t>overdue</a:t>
                      </a:r>
                      <a:endParaRPr sz="1800" dirty="0">
                        <a:latin typeface="+mj-lt"/>
                        <a:cs typeface="Arial"/>
                      </a:endParaRPr>
                    </a:p>
                    <a:p>
                      <a:pPr marL="389255" indent="-287020" algn="just">
                        <a:lnSpc>
                          <a:spcPct val="100000"/>
                        </a:lnSpc>
                        <a:spcBef>
                          <a:spcPts val="5"/>
                        </a:spcBef>
                        <a:buClr>
                          <a:srgbClr val="FFE600"/>
                        </a:buClr>
                        <a:buSzPct val="67857"/>
                        <a:buChar char="►"/>
                        <a:tabLst>
                          <a:tab pos="388620" algn="l"/>
                          <a:tab pos="389255" algn="l"/>
                        </a:tabLst>
                      </a:pPr>
                      <a:r>
                        <a:rPr sz="1800" spc="-5" dirty="0">
                          <a:latin typeface="+mj-lt"/>
                          <a:cs typeface="Arial"/>
                        </a:rPr>
                        <a:t>Scheme </a:t>
                      </a:r>
                      <a:r>
                        <a:rPr sz="1800" spc="-15" dirty="0">
                          <a:latin typeface="+mj-lt"/>
                          <a:cs typeface="Arial"/>
                        </a:rPr>
                        <a:t>extended </a:t>
                      </a:r>
                      <a:r>
                        <a:rPr sz="1800" spc="-5" dirty="0">
                          <a:latin typeface="+mj-lt"/>
                          <a:cs typeface="Arial"/>
                        </a:rPr>
                        <a:t>till </a:t>
                      </a:r>
                      <a:r>
                        <a:rPr sz="1800" spc="-10" dirty="0">
                          <a:latin typeface="+mj-lt"/>
                          <a:cs typeface="Arial"/>
                        </a:rPr>
                        <a:t>31 </a:t>
                      </a:r>
                      <a:r>
                        <a:rPr sz="1800" spc="-15" dirty="0">
                          <a:latin typeface="+mj-lt"/>
                          <a:cs typeface="Arial"/>
                        </a:rPr>
                        <a:t>March</a:t>
                      </a:r>
                      <a:r>
                        <a:rPr sz="1800" spc="155" dirty="0">
                          <a:latin typeface="+mj-lt"/>
                          <a:cs typeface="Arial"/>
                        </a:rPr>
                        <a:t> </a:t>
                      </a:r>
                      <a:r>
                        <a:rPr sz="1800" spc="-15" dirty="0">
                          <a:latin typeface="+mj-lt"/>
                          <a:cs typeface="Arial"/>
                        </a:rPr>
                        <a:t>2021</a:t>
                      </a:r>
                      <a:endParaRPr sz="1800" dirty="0">
                        <a:latin typeface="+mj-lt"/>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04139" marR="309880" algn="just">
                        <a:lnSpc>
                          <a:spcPct val="100000"/>
                        </a:lnSpc>
                        <a:spcBef>
                          <a:spcPts val="785"/>
                        </a:spcBef>
                      </a:pPr>
                      <a:r>
                        <a:rPr sz="1800" spc="-10" dirty="0">
                          <a:latin typeface="+mj-lt"/>
                          <a:cs typeface="Arial"/>
                        </a:rPr>
                        <a:t>5% per </a:t>
                      </a:r>
                      <a:r>
                        <a:rPr sz="1800" spc="-15" dirty="0">
                          <a:latin typeface="+mj-lt"/>
                          <a:cs typeface="Arial"/>
                        </a:rPr>
                        <a:t>annum  </a:t>
                      </a:r>
                      <a:r>
                        <a:rPr sz="1800" spc="-10" dirty="0">
                          <a:latin typeface="+mj-lt"/>
                          <a:cs typeface="Arial"/>
                        </a:rPr>
                        <a:t>for </a:t>
                      </a:r>
                      <a:r>
                        <a:rPr sz="1800" spc="-25" dirty="0">
                          <a:latin typeface="+mj-lt"/>
                          <a:cs typeface="Arial"/>
                        </a:rPr>
                        <a:t>MSME  </a:t>
                      </a:r>
                      <a:r>
                        <a:rPr sz="1800" spc="-10" dirty="0">
                          <a:latin typeface="+mj-lt"/>
                          <a:cs typeface="Arial"/>
                        </a:rPr>
                        <a:t>manufacturers</a:t>
                      </a:r>
                      <a:endParaRPr sz="1800" dirty="0">
                        <a:latin typeface="+mj-lt"/>
                        <a:cs typeface="Arial"/>
                      </a:endParaRPr>
                    </a:p>
                    <a:p>
                      <a:pPr algn="just">
                        <a:lnSpc>
                          <a:spcPct val="100000"/>
                        </a:lnSpc>
                        <a:spcBef>
                          <a:spcPts val="15"/>
                        </a:spcBef>
                      </a:pPr>
                      <a:endParaRPr sz="1800" dirty="0">
                        <a:latin typeface="+mj-lt"/>
                        <a:cs typeface="Times New Roman"/>
                      </a:endParaRPr>
                    </a:p>
                    <a:p>
                      <a:pPr marL="104139" marR="310515" algn="just">
                        <a:lnSpc>
                          <a:spcPct val="100000"/>
                        </a:lnSpc>
                      </a:pPr>
                      <a:r>
                        <a:rPr sz="1800" spc="-15" dirty="0">
                          <a:latin typeface="+mj-lt"/>
                          <a:cs typeface="Arial"/>
                        </a:rPr>
                        <a:t>3% per annum  </a:t>
                      </a:r>
                      <a:r>
                        <a:rPr sz="1800" spc="-10" dirty="0">
                          <a:latin typeface="+mj-lt"/>
                          <a:cs typeface="Arial"/>
                        </a:rPr>
                        <a:t>for other  manufacturers</a:t>
                      </a:r>
                      <a:endParaRPr sz="1800" dirty="0">
                        <a:latin typeface="+mj-lt"/>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6" name="object 3">
            <a:extLst>
              <a:ext uri="{FF2B5EF4-FFF2-40B4-BE49-F238E27FC236}">
                <a16:creationId xmlns:a16="http://schemas.microsoft.com/office/drawing/2014/main" id="{2ABE354C-B7B8-42F3-B132-4CD7FE3F57CB}"/>
              </a:ext>
            </a:extLst>
          </p:cNvPr>
          <p:cNvSpPr txBox="1"/>
          <p:nvPr/>
        </p:nvSpPr>
        <p:spPr>
          <a:xfrm>
            <a:off x="838200" y="6492875"/>
            <a:ext cx="6449695" cy="205104"/>
          </a:xfrm>
          <a:prstGeom prst="rect">
            <a:avLst/>
          </a:prstGeom>
        </p:spPr>
        <p:txBody>
          <a:bodyPr vert="horz" wrap="square" lIns="0" tIns="15875" rIns="0" bIns="0" rtlCol="0">
            <a:spAutoFit/>
          </a:bodyPr>
          <a:lstStyle/>
          <a:p>
            <a:pPr marL="12700">
              <a:lnSpc>
                <a:spcPct val="100000"/>
              </a:lnSpc>
              <a:spcBef>
                <a:spcPts val="125"/>
              </a:spcBef>
            </a:pPr>
            <a:r>
              <a:rPr sz="1150" i="1" spc="5" dirty="0">
                <a:solidFill>
                  <a:srgbClr val="2D2D38"/>
                </a:solidFill>
                <a:latin typeface="Arial"/>
                <a:cs typeface="Arial"/>
              </a:rPr>
              <a:t>* Available </a:t>
            </a:r>
            <a:r>
              <a:rPr sz="1150" i="1" spc="10" dirty="0">
                <a:solidFill>
                  <a:srgbClr val="2D2D38"/>
                </a:solidFill>
                <a:latin typeface="Arial"/>
                <a:cs typeface="Arial"/>
              </a:rPr>
              <a:t>to </a:t>
            </a:r>
            <a:r>
              <a:rPr sz="1150" i="1" dirty="0">
                <a:solidFill>
                  <a:srgbClr val="2D2D38"/>
                </a:solidFill>
                <a:latin typeface="Arial"/>
                <a:cs typeface="Arial"/>
              </a:rPr>
              <a:t>trading activities </a:t>
            </a:r>
            <a:r>
              <a:rPr sz="1150" i="1" spc="5" dirty="0">
                <a:solidFill>
                  <a:srgbClr val="2D2D38"/>
                </a:solidFill>
                <a:latin typeface="Arial"/>
                <a:cs typeface="Arial"/>
              </a:rPr>
              <a:t>without </a:t>
            </a:r>
            <a:r>
              <a:rPr sz="1150" i="1" spc="10" dirty="0">
                <a:solidFill>
                  <a:srgbClr val="2D2D38"/>
                </a:solidFill>
                <a:latin typeface="Arial"/>
                <a:cs typeface="Arial"/>
              </a:rPr>
              <a:t>Udyog </a:t>
            </a:r>
            <a:r>
              <a:rPr sz="1150" i="1" spc="5" dirty="0">
                <a:solidFill>
                  <a:srgbClr val="2D2D38"/>
                </a:solidFill>
                <a:latin typeface="Arial"/>
                <a:cs typeface="Arial"/>
              </a:rPr>
              <a:t>Aadhaar Memorandum </a:t>
            </a:r>
            <a:r>
              <a:rPr sz="1150" i="1" spc="10" dirty="0">
                <a:solidFill>
                  <a:srgbClr val="2D2D38"/>
                </a:solidFill>
                <a:latin typeface="Arial"/>
                <a:cs typeface="Arial"/>
              </a:rPr>
              <a:t>also w.e.f. 5 </a:t>
            </a:r>
            <a:r>
              <a:rPr sz="1150" i="1" spc="5" dirty="0">
                <a:solidFill>
                  <a:srgbClr val="2D2D38"/>
                </a:solidFill>
                <a:latin typeface="Arial"/>
                <a:cs typeface="Arial"/>
              </a:rPr>
              <a:t>February</a:t>
            </a:r>
            <a:r>
              <a:rPr sz="1150" i="1" spc="195" dirty="0">
                <a:solidFill>
                  <a:srgbClr val="2D2D38"/>
                </a:solidFill>
                <a:latin typeface="Arial"/>
                <a:cs typeface="Arial"/>
              </a:rPr>
              <a:t> </a:t>
            </a:r>
            <a:r>
              <a:rPr sz="1150" i="1" spc="5" dirty="0">
                <a:solidFill>
                  <a:srgbClr val="2D2D38"/>
                </a:solidFill>
                <a:latin typeface="Arial"/>
                <a:cs typeface="Arial"/>
              </a:rPr>
              <a:t>2020</a:t>
            </a:r>
            <a:endParaRPr sz="1150" dirty="0">
              <a:latin typeface="Arial"/>
              <a:cs typeface="Arial"/>
            </a:endParaRPr>
          </a:p>
        </p:txBody>
      </p:sp>
    </p:spTree>
    <p:extLst>
      <p:ext uri="{BB962C8B-B14F-4D97-AF65-F5344CB8AC3E}">
        <p14:creationId xmlns:p14="http://schemas.microsoft.com/office/powerpoint/2010/main" val="192506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a:extLst>
              <a:ext uri="{FF2B5EF4-FFF2-40B4-BE49-F238E27FC236}">
                <a16:creationId xmlns:a16="http://schemas.microsoft.com/office/drawing/2014/main" id="{9B8562F2-ABB8-4439-9CDB-181BF801D366}"/>
              </a:ext>
            </a:extLst>
          </p:cNvPr>
          <p:cNvSpPr txBox="1">
            <a:spLocks noGrp="1"/>
          </p:cNvSpPr>
          <p:nvPr>
            <p:ph type="title"/>
          </p:nvPr>
        </p:nvSpPr>
        <p:spPr>
          <a:xfrm>
            <a:off x="838200" y="365125"/>
            <a:ext cx="10515600" cy="1325563"/>
          </a:xfrm>
          <a:prstGeom prst="rect">
            <a:avLst/>
          </a:prstGeom>
        </p:spPr>
        <p:txBody>
          <a:bodyPr vert="horz" wrap="square" lIns="0" tIns="13970" rIns="0" bIns="0" rtlCol="0">
            <a:spAutoFit/>
          </a:bodyPr>
          <a:lstStyle/>
          <a:p>
            <a:pPr marL="12700">
              <a:lnSpc>
                <a:spcPct val="100000"/>
              </a:lnSpc>
              <a:spcBef>
                <a:spcPts val="110"/>
              </a:spcBef>
            </a:pPr>
            <a:r>
              <a:rPr lang="en-IN" spc="-30" dirty="0"/>
              <a:t>Trade </a:t>
            </a:r>
            <a:r>
              <a:rPr lang="en-IN" dirty="0"/>
              <a:t>Receivables Discounting </a:t>
            </a:r>
            <a:r>
              <a:rPr lang="en-IN" spc="-15" dirty="0"/>
              <a:t>System</a:t>
            </a:r>
            <a:r>
              <a:rPr lang="en-IN" spc="65" dirty="0"/>
              <a:t> </a:t>
            </a:r>
            <a:r>
              <a:rPr lang="en-IN" dirty="0"/>
              <a:t>(</a:t>
            </a:r>
            <a:r>
              <a:rPr lang="en-IN" dirty="0" err="1"/>
              <a:t>TReDS</a:t>
            </a:r>
            <a:r>
              <a:rPr lang="en-IN" dirty="0"/>
              <a:t>)</a:t>
            </a:r>
          </a:p>
        </p:txBody>
      </p:sp>
      <p:sp>
        <p:nvSpPr>
          <p:cNvPr id="11" name="object 4">
            <a:extLst>
              <a:ext uri="{FF2B5EF4-FFF2-40B4-BE49-F238E27FC236}">
                <a16:creationId xmlns:a16="http://schemas.microsoft.com/office/drawing/2014/main" id="{0EE26B50-5EA9-44AA-B72D-6D6DFEBAFB44}"/>
              </a:ext>
            </a:extLst>
          </p:cNvPr>
          <p:cNvSpPr txBox="1"/>
          <p:nvPr/>
        </p:nvSpPr>
        <p:spPr>
          <a:xfrm>
            <a:off x="4654605" y="1497814"/>
            <a:ext cx="2431415" cy="758825"/>
          </a:xfrm>
          <a:prstGeom prst="rect">
            <a:avLst/>
          </a:prstGeom>
        </p:spPr>
        <p:txBody>
          <a:bodyPr vert="horz" wrap="square" lIns="0" tIns="13970" rIns="0" bIns="0" rtlCol="0">
            <a:spAutoFit/>
          </a:bodyPr>
          <a:lstStyle/>
          <a:p>
            <a:pPr marL="12065" marR="5080" algn="ctr">
              <a:lnSpc>
                <a:spcPct val="100000"/>
              </a:lnSpc>
              <a:spcBef>
                <a:spcPts val="110"/>
              </a:spcBef>
            </a:pPr>
            <a:r>
              <a:rPr lang="en-IN" sz="1600" b="1" spc="-15" dirty="0">
                <a:latin typeface="Arial"/>
                <a:cs typeface="Arial"/>
              </a:rPr>
              <a:t>Tri-party </a:t>
            </a:r>
            <a:r>
              <a:rPr lang="en-IN" sz="1600" b="1" dirty="0">
                <a:latin typeface="Arial"/>
                <a:cs typeface="Arial"/>
              </a:rPr>
              <a:t>Process</a:t>
            </a:r>
            <a:r>
              <a:rPr lang="en-IN" sz="1600" b="1" spc="-35" dirty="0">
                <a:latin typeface="Arial"/>
                <a:cs typeface="Arial"/>
              </a:rPr>
              <a:t> </a:t>
            </a:r>
            <a:r>
              <a:rPr lang="en-IN" sz="1600" b="1" spc="10" dirty="0">
                <a:latin typeface="Arial"/>
                <a:cs typeface="Arial"/>
              </a:rPr>
              <a:t>(MSME  </a:t>
            </a:r>
            <a:r>
              <a:rPr lang="en-IN" sz="1600" b="1" spc="-10" dirty="0">
                <a:latin typeface="Arial"/>
                <a:cs typeface="Arial"/>
              </a:rPr>
              <a:t>supplier, </a:t>
            </a:r>
            <a:r>
              <a:rPr lang="en-IN" sz="1600" b="1" spc="-30" dirty="0">
                <a:latin typeface="Arial"/>
                <a:cs typeface="Arial"/>
              </a:rPr>
              <a:t>buyer, </a:t>
            </a:r>
            <a:r>
              <a:rPr lang="en-IN" sz="1600" b="1" dirty="0">
                <a:latin typeface="Arial"/>
                <a:cs typeface="Arial"/>
              </a:rPr>
              <a:t>and  financier)</a:t>
            </a:r>
            <a:endParaRPr lang="en-IN" sz="1600" dirty="0">
              <a:latin typeface="Arial"/>
              <a:cs typeface="Arial"/>
            </a:endParaRPr>
          </a:p>
        </p:txBody>
      </p:sp>
      <p:sp>
        <p:nvSpPr>
          <p:cNvPr id="13" name="object 6">
            <a:extLst>
              <a:ext uri="{FF2B5EF4-FFF2-40B4-BE49-F238E27FC236}">
                <a16:creationId xmlns:a16="http://schemas.microsoft.com/office/drawing/2014/main" id="{06410D3F-2317-40C2-9CF8-CE2FE7230FB1}"/>
              </a:ext>
            </a:extLst>
          </p:cNvPr>
          <p:cNvSpPr txBox="1"/>
          <p:nvPr/>
        </p:nvSpPr>
        <p:spPr>
          <a:xfrm>
            <a:off x="1288845" y="1850162"/>
            <a:ext cx="1447165" cy="270510"/>
          </a:xfrm>
          <a:prstGeom prst="rect">
            <a:avLst/>
          </a:prstGeom>
        </p:spPr>
        <p:txBody>
          <a:bodyPr vert="horz" wrap="square" lIns="0" tIns="13335" rIns="0" bIns="0" rtlCol="0">
            <a:spAutoFit/>
          </a:bodyPr>
          <a:lstStyle/>
          <a:p>
            <a:pPr marL="12700">
              <a:lnSpc>
                <a:spcPct val="100000"/>
              </a:lnSpc>
              <a:spcBef>
                <a:spcPts val="105"/>
              </a:spcBef>
            </a:pPr>
            <a:r>
              <a:rPr sz="1600" b="1" spc="10" dirty="0">
                <a:latin typeface="Arial"/>
                <a:cs typeface="Arial"/>
              </a:rPr>
              <a:t>What </a:t>
            </a:r>
            <a:r>
              <a:rPr sz="1600" b="1" spc="5" dirty="0">
                <a:latin typeface="Arial"/>
                <a:cs typeface="Arial"/>
              </a:rPr>
              <a:t>is</a:t>
            </a:r>
            <a:r>
              <a:rPr sz="1600" b="1" spc="-130" dirty="0">
                <a:latin typeface="Arial"/>
                <a:cs typeface="Arial"/>
              </a:rPr>
              <a:t> </a:t>
            </a:r>
            <a:r>
              <a:rPr sz="1600" b="1" spc="-10" dirty="0">
                <a:latin typeface="Arial"/>
                <a:cs typeface="Arial"/>
              </a:rPr>
              <a:t>TReDs</a:t>
            </a:r>
            <a:endParaRPr sz="1600" dirty="0">
              <a:latin typeface="Arial"/>
              <a:cs typeface="Arial"/>
            </a:endParaRPr>
          </a:p>
        </p:txBody>
      </p:sp>
      <p:sp>
        <p:nvSpPr>
          <p:cNvPr id="15" name="object 8">
            <a:extLst>
              <a:ext uri="{FF2B5EF4-FFF2-40B4-BE49-F238E27FC236}">
                <a16:creationId xmlns:a16="http://schemas.microsoft.com/office/drawing/2014/main" id="{C0E4AF2D-36F6-46B3-B18C-C09FDE4783D8}"/>
              </a:ext>
            </a:extLst>
          </p:cNvPr>
          <p:cNvSpPr txBox="1"/>
          <p:nvPr/>
        </p:nvSpPr>
        <p:spPr>
          <a:xfrm>
            <a:off x="9004616" y="1543391"/>
            <a:ext cx="1645920" cy="758825"/>
          </a:xfrm>
          <a:prstGeom prst="rect">
            <a:avLst/>
          </a:prstGeom>
        </p:spPr>
        <p:txBody>
          <a:bodyPr vert="horz" wrap="square" lIns="0" tIns="13970" rIns="0" bIns="0" rtlCol="0">
            <a:spAutoFit/>
          </a:bodyPr>
          <a:lstStyle/>
          <a:p>
            <a:pPr marL="12700" marR="5080" indent="-5080" algn="ctr">
              <a:lnSpc>
                <a:spcPct val="100000"/>
              </a:lnSpc>
              <a:spcBef>
                <a:spcPts val="110"/>
              </a:spcBef>
            </a:pPr>
            <a:r>
              <a:rPr sz="1600" b="1" spc="-5" dirty="0">
                <a:latin typeface="Arial"/>
                <a:cs typeface="Arial"/>
              </a:rPr>
              <a:t>TReDS </a:t>
            </a:r>
            <a:r>
              <a:rPr sz="1600" b="1" dirty="0">
                <a:latin typeface="Arial"/>
                <a:cs typeface="Arial"/>
              </a:rPr>
              <a:t>has been  licensed to</a:t>
            </a:r>
            <a:r>
              <a:rPr sz="1600" b="1" spc="-80" dirty="0">
                <a:latin typeface="Arial"/>
                <a:cs typeface="Arial"/>
              </a:rPr>
              <a:t> </a:t>
            </a:r>
            <a:r>
              <a:rPr sz="1600" b="1" dirty="0">
                <a:latin typeface="Arial"/>
                <a:cs typeface="Arial"/>
              </a:rPr>
              <a:t>three  </a:t>
            </a:r>
            <a:r>
              <a:rPr sz="1600" b="1" spc="-5" dirty="0">
                <a:latin typeface="Arial"/>
                <a:cs typeface="Arial"/>
              </a:rPr>
              <a:t>exchanges:</a:t>
            </a:r>
            <a:endParaRPr sz="1600" dirty="0">
              <a:latin typeface="Arial"/>
              <a:cs typeface="Arial"/>
            </a:endParaRPr>
          </a:p>
        </p:txBody>
      </p:sp>
      <p:grpSp>
        <p:nvGrpSpPr>
          <p:cNvPr id="16" name="object 9">
            <a:extLst>
              <a:ext uri="{FF2B5EF4-FFF2-40B4-BE49-F238E27FC236}">
                <a16:creationId xmlns:a16="http://schemas.microsoft.com/office/drawing/2014/main" id="{64F19CE3-AA1E-4155-AF34-1632900E5901}"/>
              </a:ext>
            </a:extLst>
          </p:cNvPr>
          <p:cNvGrpSpPr/>
          <p:nvPr/>
        </p:nvGrpSpPr>
        <p:grpSpPr>
          <a:xfrm>
            <a:off x="423659" y="2280147"/>
            <a:ext cx="11054853" cy="4126992"/>
            <a:chOff x="423659" y="2142743"/>
            <a:chExt cx="8231152" cy="4126992"/>
          </a:xfrm>
        </p:grpSpPr>
        <p:sp>
          <p:nvSpPr>
            <p:cNvPr id="17" name="object 10">
              <a:extLst>
                <a:ext uri="{FF2B5EF4-FFF2-40B4-BE49-F238E27FC236}">
                  <a16:creationId xmlns:a16="http://schemas.microsoft.com/office/drawing/2014/main" id="{73945C77-0AF0-4E84-A9EF-4090B65629BE}"/>
                </a:ext>
              </a:extLst>
            </p:cNvPr>
            <p:cNvSpPr/>
            <p:nvPr/>
          </p:nvSpPr>
          <p:spPr>
            <a:xfrm>
              <a:off x="423659" y="2208265"/>
              <a:ext cx="2365912" cy="4002044"/>
            </a:xfrm>
            <a:prstGeom prst="rect">
              <a:avLst/>
            </a:prstGeom>
            <a:blipFill>
              <a:blip r:embed="rId2" cstate="print"/>
              <a:stretch>
                <a:fillRect/>
              </a:stretch>
            </a:blipFill>
          </p:spPr>
          <p:txBody>
            <a:bodyPr wrap="square" lIns="0" tIns="0" rIns="0" bIns="0" rtlCol="0"/>
            <a:lstStyle/>
            <a:p>
              <a:endParaRPr/>
            </a:p>
          </p:txBody>
        </p:sp>
        <p:sp>
          <p:nvSpPr>
            <p:cNvPr id="18" name="object 11">
              <a:extLst>
                <a:ext uri="{FF2B5EF4-FFF2-40B4-BE49-F238E27FC236}">
                  <a16:creationId xmlns:a16="http://schemas.microsoft.com/office/drawing/2014/main" id="{A859AFDE-594D-4286-B4FC-ECAE25BAB7C1}"/>
                </a:ext>
              </a:extLst>
            </p:cNvPr>
            <p:cNvSpPr/>
            <p:nvPr/>
          </p:nvSpPr>
          <p:spPr>
            <a:xfrm>
              <a:off x="3204392" y="2142743"/>
              <a:ext cx="2631331" cy="4126992"/>
            </a:xfrm>
            <a:prstGeom prst="rect">
              <a:avLst/>
            </a:prstGeom>
            <a:blipFill>
              <a:blip r:embed="rId3" cstate="print"/>
              <a:stretch>
                <a:fillRect/>
              </a:stretch>
            </a:blipFill>
          </p:spPr>
          <p:txBody>
            <a:bodyPr wrap="square" lIns="0" tIns="0" rIns="0" bIns="0" rtlCol="0"/>
            <a:lstStyle/>
            <a:p>
              <a:endParaRPr dirty="0"/>
            </a:p>
          </p:txBody>
        </p:sp>
        <p:sp>
          <p:nvSpPr>
            <p:cNvPr id="19" name="object 12">
              <a:extLst>
                <a:ext uri="{FF2B5EF4-FFF2-40B4-BE49-F238E27FC236}">
                  <a16:creationId xmlns:a16="http://schemas.microsoft.com/office/drawing/2014/main" id="{8F481E6F-FC18-4AF3-81C2-F2554445DDB2}"/>
                </a:ext>
              </a:extLst>
            </p:cNvPr>
            <p:cNvSpPr/>
            <p:nvPr/>
          </p:nvSpPr>
          <p:spPr>
            <a:xfrm>
              <a:off x="6196324" y="2205217"/>
              <a:ext cx="2458487" cy="4002044"/>
            </a:xfrm>
            <a:prstGeom prst="rect">
              <a:avLst/>
            </a:prstGeom>
            <a:blipFill>
              <a:blip r:embed="rId4" cstate="print"/>
              <a:stretch>
                <a:fillRect/>
              </a:stretch>
            </a:blipFill>
          </p:spPr>
          <p:txBody>
            <a:bodyPr wrap="square" lIns="0" tIns="0" rIns="0" bIns="0" rtlCol="0"/>
            <a:lstStyle/>
            <a:p>
              <a:endParaRPr dirty="0"/>
            </a:p>
          </p:txBody>
        </p:sp>
      </p:grpSp>
      <p:sp>
        <p:nvSpPr>
          <p:cNvPr id="20" name="object 13">
            <a:extLst>
              <a:ext uri="{FF2B5EF4-FFF2-40B4-BE49-F238E27FC236}">
                <a16:creationId xmlns:a16="http://schemas.microsoft.com/office/drawing/2014/main" id="{3CFC0A51-EA77-452A-9F0E-87E22C48F247}"/>
              </a:ext>
            </a:extLst>
          </p:cNvPr>
          <p:cNvSpPr txBox="1"/>
          <p:nvPr/>
        </p:nvSpPr>
        <p:spPr>
          <a:xfrm>
            <a:off x="1071736" y="2741844"/>
            <a:ext cx="1788160" cy="1091565"/>
          </a:xfrm>
          <a:prstGeom prst="rect">
            <a:avLst/>
          </a:prstGeom>
        </p:spPr>
        <p:txBody>
          <a:bodyPr vert="horz" wrap="square" lIns="0" tIns="11430" rIns="0" bIns="0" rtlCol="0">
            <a:spAutoFit/>
          </a:bodyPr>
          <a:lstStyle/>
          <a:p>
            <a:pPr marL="192405" marR="5080" indent="-180340">
              <a:lnSpc>
                <a:spcPct val="100000"/>
              </a:lnSpc>
              <a:spcBef>
                <a:spcPts val="90"/>
              </a:spcBef>
              <a:buChar char="•"/>
              <a:tabLst>
                <a:tab pos="193040" algn="l"/>
              </a:tabLst>
            </a:pPr>
            <a:r>
              <a:rPr sz="1400" spc="-10" dirty="0">
                <a:latin typeface="Arial"/>
                <a:cs typeface="Arial"/>
              </a:rPr>
              <a:t>TReDS </a:t>
            </a:r>
            <a:r>
              <a:rPr sz="1400" spc="-20" dirty="0">
                <a:latin typeface="Arial"/>
                <a:cs typeface="Arial"/>
              </a:rPr>
              <a:t>was  </a:t>
            </a:r>
            <a:r>
              <a:rPr sz="1400" spc="-10" dirty="0">
                <a:latin typeface="Arial"/>
                <a:cs typeface="Arial"/>
              </a:rPr>
              <a:t>launched by </a:t>
            </a:r>
            <a:r>
              <a:rPr sz="1400" spc="-5" dirty="0">
                <a:latin typeface="Arial"/>
                <a:cs typeface="Arial"/>
              </a:rPr>
              <a:t>RBI in  </a:t>
            </a:r>
            <a:r>
              <a:rPr sz="1400" spc="-15" dirty="0">
                <a:latin typeface="Arial"/>
                <a:cs typeface="Arial"/>
              </a:rPr>
              <a:t>order </a:t>
            </a:r>
            <a:r>
              <a:rPr sz="1400" spc="-5" dirty="0">
                <a:latin typeface="Arial"/>
                <a:cs typeface="Arial"/>
              </a:rPr>
              <a:t>to </a:t>
            </a:r>
            <a:r>
              <a:rPr sz="1400" spc="-10" dirty="0">
                <a:latin typeface="Arial"/>
                <a:cs typeface="Arial"/>
              </a:rPr>
              <a:t>improve the  cash flow of </a:t>
            </a:r>
            <a:r>
              <a:rPr sz="1400" spc="-20" dirty="0">
                <a:latin typeface="Arial"/>
                <a:cs typeface="Arial"/>
              </a:rPr>
              <a:t>MSME  </a:t>
            </a:r>
            <a:r>
              <a:rPr sz="1400" spc="-10" dirty="0">
                <a:latin typeface="Arial"/>
                <a:cs typeface="Arial"/>
              </a:rPr>
              <a:t>suppliers</a:t>
            </a:r>
            <a:endParaRPr sz="1400" dirty="0">
              <a:latin typeface="Arial"/>
              <a:cs typeface="Arial"/>
            </a:endParaRPr>
          </a:p>
        </p:txBody>
      </p:sp>
      <p:sp>
        <p:nvSpPr>
          <p:cNvPr id="21" name="object 14">
            <a:extLst>
              <a:ext uri="{FF2B5EF4-FFF2-40B4-BE49-F238E27FC236}">
                <a16:creationId xmlns:a16="http://schemas.microsoft.com/office/drawing/2014/main" id="{2C7966A8-4E77-48D1-9DAA-5A94E32CD41A}"/>
              </a:ext>
            </a:extLst>
          </p:cNvPr>
          <p:cNvSpPr txBox="1"/>
          <p:nvPr/>
        </p:nvSpPr>
        <p:spPr>
          <a:xfrm>
            <a:off x="1071736" y="4022639"/>
            <a:ext cx="1851025" cy="1945639"/>
          </a:xfrm>
          <a:prstGeom prst="rect">
            <a:avLst/>
          </a:prstGeom>
        </p:spPr>
        <p:txBody>
          <a:bodyPr vert="horz" wrap="square" lIns="0" tIns="11430" rIns="0" bIns="0" rtlCol="0">
            <a:spAutoFit/>
          </a:bodyPr>
          <a:lstStyle/>
          <a:p>
            <a:pPr marL="192405" marR="5080" indent="-180340">
              <a:lnSpc>
                <a:spcPct val="100000"/>
              </a:lnSpc>
              <a:spcBef>
                <a:spcPts val="90"/>
              </a:spcBef>
              <a:buChar char="•"/>
              <a:tabLst>
                <a:tab pos="193040" algn="l"/>
              </a:tabLst>
            </a:pPr>
            <a:r>
              <a:rPr sz="1400" spc="-5" dirty="0">
                <a:latin typeface="Arial"/>
                <a:cs typeface="Arial"/>
              </a:rPr>
              <a:t>The </a:t>
            </a:r>
            <a:r>
              <a:rPr sz="1400" spc="-15" dirty="0">
                <a:latin typeface="Arial"/>
                <a:cs typeface="Arial"/>
              </a:rPr>
              <a:t>system, which </a:t>
            </a:r>
            <a:r>
              <a:rPr sz="1400" spc="-5" dirty="0">
                <a:latin typeface="Arial"/>
                <a:cs typeface="Arial"/>
              </a:rPr>
              <a:t>is  </a:t>
            </a:r>
            <a:r>
              <a:rPr sz="1400" spc="-10" dirty="0">
                <a:latin typeface="Arial"/>
                <a:cs typeface="Arial"/>
              </a:rPr>
              <a:t>accessible online  </a:t>
            </a:r>
            <a:r>
              <a:rPr sz="1400" spc="-15" dirty="0">
                <a:latin typeface="Arial"/>
                <a:cs typeface="Arial"/>
              </a:rPr>
              <a:t>through </a:t>
            </a:r>
            <a:r>
              <a:rPr sz="1400" spc="-5" dirty="0">
                <a:latin typeface="Arial"/>
                <a:cs typeface="Arial"/>
              </a:rPr>
              <a:t>3  </a:t>
            </a:r>
            <a:r>
              <a:rPr sz="1400" spc="-15" dirty="0">
                <a:latin typeface="Arial"/>
                <a:cs typeface="Arial"/>
              </a:rPr>
              <a:t>exchanges, </a:t>
            </a:r>
            <a:r>
              <a:rPr sz="1400" spc="-20" dirty="0">
                <a:latin typeface="Arial"/>
                <a:cs typeface="Arial"/>
              </a:rPr>
              <a:t>was  </a:t>
            </a:r>
            <a:r>
              <a:rPr sz="1400" spc="-10" dirty="0">
                <a:latin typeface="Arial"/>
                <a:cs typeface="Arial"/>
              </a:rPr>
              <a:t>launched </a:t>
            </a:r>
            <a:r>
              <a:rPr sz="1400" spc="-5" dirty="0">
                <a:latin typeface="Arial"/>
                <a:cs typeface="Arial"/>
              </a:rPr>
              <a:t>to </a:t>
            </a:r>
            <a:r>
              <a:rPr sz="1400" spc="-15" dirty="0">
                <a:latin typeface="Arial"/>
                <a:cs typeface="Arial"/>
              </a:rPr>
              <a:t>ensure  </a:t>
            </a:r>
            <a:r>
              <a:rPr sz="1400" spc="-10" dirty="0">
                <a:latin typeface="Arial"/>
                <a:cs typeface="Arial"/>
              </a:rPr>
              <a:t>that suppliers are  credited their </a:t>
            </a:r>
            <a:r>
              <a:rPr sz="1400" spc="-15" dirty="0">
                <a:latin typeface="Arial"/>
                <a:cs typeface="Arial"/>
              </a:rPr>
              <a:t>due  </a:t>
            </a:r>
            <a:r>
              <a:rPr sz="1400" spc="-10" dirty="0">
                <a:latin typeface="Arial"/>
                <a:cs typeface="Arial"/>
              </a:rPr>
              <a:t>receivables </a:t>
            </a:r>
            <a:r>
              <a:rPr sz="1400" spc="-5" dirty="0">
                <a:latin typeface="Arial"/>
                <a:cs typeface="Arial"/>
              </a:rPr>
              <a:t>in a  timely</a:t>
            </a:r>
            <a:r>
              <a:rPr sz="1400" spc="-20" dirty="0">
                <a:latin typeface="Arial"/>
                <a:cs typeface="Arial"/>
              </a:rPr>
              <a:t> </a:t>
            </a:r>
            <a:r>
              <a:rPr sz="1400" spc="-10" dirty="0">
                <a:latin typeface="Arial"/>
                <a:cs typeface="Arial"/>
              </a:rPr>
              <a:t>manner</a:t>
            </a:r>
            <a:endParaRPr sz="1400" dirty="0">
              <a:latin typeface="Arial"/>
              <a:cs typeface="Arial"/>
            </a:endParaRPr>
          </a:p>
        </p:txBody>
      </p:sp>
      <p:sp>
        <p:nvSpPr>
          <p:cNvPr id="22" name="object 15">
            <a:extLst>
              <a:ext uri="{FF2B5EF4-FFF2-40B4-BE49-F238E27FC236}">
                <a16:creationId xmlns:a16="http://schemas.microsoft.com/office/drawing/2014/main" id="{02597419-60E1-41B9-9B2F-DA5607AD3C3C}"/>
              </a:ext>
            </a:extLst>
          </p:cNvPr>
          <p:cNvSpPr txBox="1"/>
          <p:nvPr/>
        </p:nvSpPr>
        <p:spPr>
          <a:xfrm>
            <a:off x="4481528" y="2517066"/>
            <a:ext cx="2790190" cy="3653154"/>
          </a:xfrm>
          <a:prstGeom prst="rect">
            <a:avLst/>
          </a:prstGeom>
        </p:spPr>
        <p:txBody>
          <a:bodyPr vert="horz" wrap="square" lIns="0" tIns="11430" rIns="0" bIns="0" rtlCol="0">
            <a:spAutoFit/>
          </a:bodyPr>
          <a:lstStyle/>
          <a:p>
            <a:pPr marL="192405" marR="81915" indent="-180340">
              <a:lnSpc>
                <a:spcPct val="100000"/>
              </a:lnSpc>
              <a:spcBef>
                <a:spcPts val="90"/>
              </a:spcBef>
              <a:buChar char="•"/>
              <a:tabLst>
                <a:tab pos="193040" algn="l"/>
              </a:tabLst>
            </a:pPr>
            <a:r>
              <a:rPr sz="1400" spc="-5" dirty="0">
                <a:latin typeface="Arial"/>
                <a:cs typeface="Arial"/>
              </a:rPr>
              <a:t>The </a:t>
            </a:r>
            <a:r>
              <a:rPr sz="1400" spc="-15" dirty="0">
                <a:latin typeface="Arial"/>
                <a:cs typeface="Arial"/>
              </a:rPr>
              <a:t>system </a:t>
            </a:r>
            <a:r>
              <a:rPr sz="1400" spc="-5" dirty="0">
                <a:latin typeface="Arial"/>
                <a:cs typeface="Arial"/>
              </a:rPr>
              <a:t>is initiated </a:t>
            </a:r>
            <a:r>
              <a:rPr sz="1400" spc="-15" dirty="0">
                <a:latin typeface="Arial"/>
                <a:cs typeface="Arial"/>
              </a:rPr>
              <a:t>when </a:t>
            </a:r>
            <a:r>
              <a:rPr sz="1400" spc="-5" dirty="0">
                <a:latin typeface="Arial"/>
                <a:cs typeface="Arial"/>
              </a:rPr>
              <a:t>a  </a:t>
            </a:r>
            <a:r>
              <a:rPr sz="1400" spc="-10" dirty="0">
                <a:latin typeface="Arial"/>
                <a:cs typeface="Arial"/>
              </a:rPr>
              <a:t>transaction </a:t>
            </a:r>
            <a:r>
              <a:rPr sz="1400" spc="-5" dirty="0">
                <a:latin typeface="Arial"/>
                <a:cs typeface="Arial"/>
              </a:rPr>
              <a:t>is </a:t>
            </a:r>
            <a:r>
              <a:rPr sz="1400" spc="-10" dirty="0">
                <a:latin typeface="Arial"/>
                <a:cs typeface="Arial"/>
              </a:rPr>
              <a:t>conducted  </a:t>
            </a:r>
            <a:r>
              <a:rPr sz="1400" spc="-15" dirty="0">
                <a:latin typeface="Arial"/>
                <a:cs typeface="Arial"/>
              </a:rPr>
              <a:t>between </a:t>
            </a:r>
            <a:r>
              <a:rPr sz="1400" spc="-10" dirty="0">
                <a:latin typeface="Arial"/>
                <a:cs typeface="Arial"/>
              </a:rPr>
              <a:t>the supplier and</a:t>
            </a:r>
            <a:r>
              <a:rPr sz="1400" spc="135" dirty="0">
                <a:latin typeface="Arial"/>
                <a:cs typeface="Arial"/>
              </a:rPr>
              <a:t> </a:t>
            </a:r>
            <a:r>
              <a:rPr sz="1400" spc="-35" dirty="0">
                <a:latin typeface="Arial"/>
                <a:cs typeface="Arial"/>
              </a:rPr>
              <a:t>buyer.</a:t>
            </a:r>
            <a:endParaRPr sz="1400" dirty="0">
              <a:latin typeface="Arial"/>
              <a:cs typeface="Arial"/>
            </a:endParaRPr>
          </a:p>
          <a:p>
            <a:pPr marL="192405" marR="280035" indent="-180340">
              <a:lnSpc>
                <a:spcPct val="100000"/>
              </a:lnSpc>
              <a:spcBef>
                <a:spcPts val="5"/>
              </a:spcBef>
              <a:buChar char="•"/>
              <a:tabLst>
                <a:tab pos="193040" algn="l"/>
              </a:tabLst>
            </a:pPr>
            <a:r>
              <a:rPr sz="1400" spc="-5" dirty="0">
                <a:latin typeface="Arial"/>
                <a:cs typeface="Arial"/>
              </a:rPr>
              <a:t>The </a:t>
            </a:r>
            <a:r>
              <a:rPr sz="1400" spc="-10" dirty="0">
                <a:latin typeface="Arial"/>
                <a:cs typeface="Arial"/>
              </a:rPr>
              <a:t>receivable </a:t>
            </a:r>
            <a:r>
              <a:rPr sz="1400" spc="-5" dirty="0">
                <a:latin typeface="Arial"/>
                <a:cs typeface="Arial"/>
              </a:rPr>
              <a:t>is </a:t>
            </a:r>
            <a:r>
              <a:rPr sz="1400" spc="-10" dirty="0">
                <a:latin typeface="Arial"/>
                <a:cs typeface="Arial"/>
              </a:rPr>
              <a:t>logged </a:t>
            </a:r>
            <a:r>
              <a:rPr sz="1400" spc="-5" dirty="0">
                <a:latin typeface="Arial"/>
                <a:cs typeface="Arial"/>
              </a:rPr>
              <a:t>in to  </a:t>
            </a:r>
            <a:r>
              <a:rPr sz="1400" spc="-10" dirty="0">
                <a:latin typeface="Arial"/>
                <a:cs typeface="Arial"/>
              </a:rPr>
              <a:t>the</a:t>
            </a:r>
            <a:r>
              <a:rPr sz="1400" spc="5" dirty="0">
                <a:latin typeface="Arial"/>
                <a:cs typeface="Arial"/>
              </a:rPr>
              <a:t> </a:t>
            </a:r>
            <a:r>
              <a:rPr sz="1400" spc="-15" dirty="0">
                <a:latin typeface="Arial"/>
                <a:cs typeface="Arial"/>
              </a:rPr>
              <a:t>system</a:t>
            </a:r>
            <a:endParaRPr sz="1400" dirty="0">
              <a:latin typeface="Arial"/>
              <a:cs typeface="Arial"/>
            </a:endParaRPr>
          </a:p>
          <a:p>
            <a:pPr marL="192405" marR="410845" indent="-180340">
              <a:lnSpc>
                <a:spcPct val="100000"/>
              </a:lnSpc>
              <a:buChar char="•"/>
              <a:tabLst>
                <a:tab pos="193040" algn="l"/>
              </a:tabLst>
            </a:pPr>
            <a:r>
              <a:rPr sz="1400" spc="-5" dirty="0">
                <a:latin typeface="Arial"/>
                <a:cs typeface="Arial"/>
              </a:rPr>
              <a:t>Receivables </a:t>
            </a:r>
            <a:r>
              <a:rPr sz="1400" spc="-10" dirty="0">
                <a:latin typeface="Arial"/>
                <a:cs typeface="Arial"/>
              </a:rPr>
              <a:t>are funded by  financiers through </a:t>
            </a:r>
            <a:r>
              <a:rPr sz="1400" spc="-5" dirty="0">
                <a:latin typeface="Arial"/>
                <a:cs typeface="Arial"/>
              </a:rPr>
              <a:t>a </a:t>
            </a:r>
            <a:r>
              <a:rPr sz="1400" spc="-10" dirty="0">
                <a:latin typeface="Arial"/>
                <a:cs typeface="Arial"/>
              </a:rPr>
              <a:t>bidding  process</a:t>
            </a:r>
            <a:endParaRPr sz="1400" dirty="0">
              <a:latin typeface="Arial"/>
              <a:cs typeface="Arial"/>
            </a:endParaRPr>
          </a:p>
          <a:p>
            <a:pPr marL="192405" marR="51435" indent="-180340">
              <a:lnSpc>
                <a:spcPct val="100000"/>
              </a:lnSpc>
              <a:buChar char="•"/>
              <a:tabLst>
                <a:tab pos="193040" algn="l"/>
              </a:tabLst>
            </a:pPr>
            <a:r>
              <a:rPr sz="1400" spc="-10" dirty="0">
                <a:latin typeface="Arial"/>
                <a:cs typeface="Arial"/>
              </a:rPr>
              <a:t>Only the supplier </a:t>
            </a:r>
            <a:r>
              <a:rPr sz="1400" spc="-5" dirty="0">
                <a:latin typeface="Arial"/>
                <a:cs typeface="Arial"/>
              </a:rPr>
              <a:t>is </a:t>
            </a:r>
            <a:r>
              <a:rPr sz="1400" spc="-10" dirty="0">
                <a:latin typeface="Arial"/>
                <a:cs typeface="Arial"/>
              </a:rPr>
              <a:t>able </a:t>
            </a:r>
            <a:r>
              <a:rPr sz="1400" spc="-5" dirty="0">
                <a:latin typeface="Arial"/>
                <a:cs typeface="Arial"/>
              </a:rPr>
              <a:t>to view  all of </a:t>
            </a:r>
            <a:r>
              <a:rPr sz="1400" spc="-10" dirty="0">
                <a:latin typeface="Arial"/>
                <a:cs typeface="Arial"/>
              </a:rPr>
              <a:t>the </a:t>
            </a:r>
            <a:r>
              <a:rPr sz="1400" spc="-5" dirty="0">
                <a:latin typeface="Arial"/>
                <a:cs typeface="Arial"/>
              </a:rPr>
              <a:t>bids </a:t>
            </a:r>
            <a:r>
              <a:rPr sz="1400" spc="-10" dirty="0">
                <a:latin typeface="Arial"/>
                <a:cs typeface="Arial"/>
              </a:rPr>
              <a:t>placed </a:t>
            </a:r>
            <a:r>
              <a:rPr sz="1400" spc="-5" dirty="0">
                <a:latin typeface="Arial"/>
                <a:cs typeface="Arial"/>
              </a:rPr>
              <a:t>by </a:t>
            </a:r>
            <a:r>
              <a:rPr sz="1400" spc="-10" dirty="0">
                <a:latin typeface="Arial"/>
                <a:cs typeface="Arial"/>
              </a:rPr>
              <a:t>different  financiers. </a:t>
            </a:r>
            <a:r>
              <a:rPr sz="1400" spc="10" dirty="0">
                <a:latin typeface="Arial"/>
                <a:cs typeface="Arial"/>
              </a:rPr>
              <a:t>When </a:t>
            </a:r>
            <a:r>
              <a:rPr sz="1400" spc="-10" dirty="0">
                <a:latin typeface="Arial"/>
                <a:cs typeface="Arial"/>
              </a:rPr>
              <a:t>the </a:t>
            </a:r>
            <a:r>
              <a:rPr sz="1400" spc="-5" dirty="0">
                <a:latin typeface="Arial"/>
                <a:cs typeface="Arial"/>
              </a:rPr>
              <a:t>supplier  selects </a:t>
            </a:r>
            <a:r>
              <a:rPr sz="1400" spc="-10" dirty="0">
                <a:latin typeface="Arial"/>
                <a:cs typeface="Arial"/>
              </a:rPr>
              <a:t>the best </a:t>
            </a:r>
            <a:r>
              <a:rPr sz="1400" spc="-5" dirty="0">
                <a:latin typeface="Arial"/>
                <a:cs typeface="Arial"/>
              </a:rPr>
              <a:t>bid, </a:t>
            </a:r>
            <a:r>
              <a:rPr sz="1400" spc="-10" dirty="0">
                <a:latin typeface="Arial"/>
                <a:cs typeface="Arial"/>
              </a:rPr>
              <a:t>the amount  </a:t>
            </a:r>
            <a:r>
              <a:rPr sz="1400" spc="-5" dirty="0">
                <a:latin typeface="Arial"/>
                <a:cs typeface="Arial"/>
              </a:rPr>
              <a:t>is </a:t>
            </a:r>
            <a:r>
              <a:rPr sz="1400" spc="-10" dirty="0">
                <a:latin typeface="Arial"/>
                <a:cs typeface="Arial"/>
              </a:rPr>
              <a:t>received within </a:t>
            </a:r>
            <a:r>
              <a:rPr sz="1400" spc="-20" dirty="0">
                <a:latin typeface="Arial"/>
                <a:cs typeface="Arial"/>
              </a:rPr>
              <a:t>2-3 </a:t>
            </a:r>
            <a:r>
              <a:rPr sz="1400" spc="-10" dirty="0">
                <a:latin typeface="Arial"/>
                <a:cs typeface="Arial"/>
              </a:rPr>
              <a:t>business  </a:t>
            </a:r>
            <a:r>
              <a:rPr sz="1400" spc="-20" dirty="0">
                <a:latin typeface="Arial"/>
                <a:cs typeface="Arial"/>
              </a:rPr>
              <a:t>days </a:t>
            </a:r>
            <a:r>
              <a:rPr sz="1400" spc="-10" dirty="0">
                <a:latin typeface="Arial"/>
                <a:cs typeface="Arial"/>
              </a:rPr>
              <a:t>from the</a:t>
            </a:r>
            <a:r>
              <a:rPr sz="1400" spc="105" dirty="0">
                <a:latin typeface="Arial"/>
                <a:cs typeface="Arial"/>
              </a:rPr>
              <a:t> </a:t>
            </a:r>
            <a:r>
              <a:rPr sz="1400" spc="-5" dirty="0">
                <a:latin typeface="Arial"/>
                <a:cs typeface="Arial"/>
              </a:rPr>
              <a:t>financier</a:t>
            </a:r>
            <a:endParaRPr sz="1400" dirty="0">
              <a:latin typeface="Arial"/>
              <a:cs typeface="Arial"/>
            </a:endParaRPr>
          </a:p>
          <a:p>
            <a:pPr marL="192405" marR="5080" indent="-180340" algn="just">
              <a:lnSpc>
                <a:spcPct val="100000"/>
              </a:lnSpc>
              <a:spcBef>
                <a:spcPts val="5"/>
              </a:spcBef>
              <a:buChar char="•"/>
              <a:tabLst>
                <a:tab pos="193040" algn="l"/>
              </a:tabLst>
            </a:pPr>
            <a:r>
              <a:rPr sz="1400" spc="-5" dirty="0">
                <a:latin typeface="Arial"/>
                <a:cs typeface="Arial"/>
              </a:rPr>
              <a:t>On </a:t>
            </a:r>
            <a:r>
              <a:rPr sz="1400" spc="-10" dirty="0">
                <a:latin typeface="Arial"/>
                <a:cs typeface="Arial"/>
              </a:rPr>
              <a:t>the regular due date, the due  </a:t>
            </a:r>
            <a:r>
              <a:rPr sz="1400" spc="-5" dirty="0">
                <a:latin typeface="Arial"/>
                <a:cs typeface="Arial"/>
              </a:rPr>
              <a:t>amount is </a:t>
            </a:r>
            <a:r>
              <a:rPr sz="1400" spc="-10" dirty="0">
                <a:latin typeface="Arial"/>
                <a:cs typeface="Arial"/>
              </a:rPr>
              <a:t>debited from the </a:t>
            </a:r>
            <a:r>
              <a:rPr sz="1400" spc="-20" dirty="0">
                <a:latin typeface="Arial"/>
                <a:cs typeface="Arial"/>
              </a:rPr>
              <a:t>buyer  </a:t>
            </a:r>
            <a:r>
              <a:rPr sz="1400" spc="-10" dirty="0">
                <a:latin typeface="Arial"/>
                <a:cs typeface="Arial"/>
              </a:rPr>
              <a:t>and transferred </a:t>
            </a:r>
            <a:r>
              <a:rPr sz="1400" spc="-5" dirty="0">
                <a:latin typeface="Arial"/>
                <a:cs typeface="Arial"/>
              </a:rPr>
              <a:t>to </a:t>
            </a:r>
            <a:r>
              <a:rPr sz="1400" spc="-10" dirty="0">
                <a:latin typeface="Arial"/>
                <a:cs typeface="Arial"/>
              </a:rPr>
              <a:t>the</a:t>
            </a:r>
            <a:r>
              <a:rPr sz="1400" spc="65" dirty="0">
                <a:latin typeface="Arial"/>
                <a:cs typeface="Arial"/>
              </a:rPr>
              <a:t> </a:t>
            </a:r>
            <a:r>
              <a:rPr sz="1400" spc="-5" dirty="0">
                <a:latin typeface="Arial"/>
                <a:cs typeface="Arial"/>
              </a:rPr>
              <a:t>financier</a:t>
            </a:r>
            <a:endParaRPr sz="1400" dirty="0">
              <a:latin typeface="Arial"/>
              <a:cs typeface="Arial"/>
            </a:endParaRPr>
          </a:p>
        </p:txBody>
      </p:sp>
      <p:sp>
        <p:nvSpPr>
          <p:cNvPr id="23" name="object 16">
            <a:extLst>
              <a:ext uri="{FF2B5EF4-FFF2-40B4-BE49-F238E27FC236}">
                <a16:creationId xmlns:a16="http://schemas.microsoft.com/office/drawing/2014/main" id="{02DA0B0B-DAC7-4165-9A9D-42E3964D03AC}"/>
              </a:ext>
            </a:extLst>
          </p:cNvPr>
          <p:cNvSpPr txBox="1"/>
          <p:nvPr/>
        </p:nvSpPr>
        <p:spPr>
          <a:xfrm>
            <a:off x="8698046" y="2742514"/>
            <a:ext cx="2378710" cy="1518285"/>
          </a:xfrm>
          <a:prstGeom prst="rect">
            <a:avLst/>
          </a:prstGeom>
        </p:spPr>
        <p:txBody>
          <a:bodyPr vert="horz" wrap="square" lIns="0" tIns="11430" rIns="0" bIns="0" rtlCol="0">
            <a:spAutoFit/>
          </a:bodyPr>
          <a:lstStyle/>
          <a:p>
            <a:pPr marL="186055" marR="5080" indent="-173990">
              <a:lnSpc>
                <a:spcPct val="100000"/>
              </a:lnSpc>
              <a:spcBef>
                <a:spcPts val="90"/>
              </a:spcBef>
              <a:buFont typeface="Arial"/>
              <a:buChar char="•"/>
              <a:tabLst>
                <a:tab pos="186690" algn="l"/>
              </a:tabLst>
            </a:pPr>
            <a:r>
              <a:rPr sz="1400" b="1" spc="-15" dirty="0">
                <a:latin typeface="Arial"/>
                <a:cs typeface="Arial"/>
              </a:rPr>
              <a:t>Receivables Exchange of  </a:t>
            </a:r>
            <a:r>
              <a:rPr sz="1400" b="1" spc="-10" dirty="0">
                <a:latin typeface="Arial"/>
                <a:cs typeface="Arial"/>
              </a:rPr>
              <a:t>India </a:t>
            </a:r>
            <a:r>
              <a:rPr sz="1400" b="1" spc="-15" dirty="0">
                <a:latin typeface="Arial"/>
                <a:cs typeface="Arial"/>
              </a:rPr>
              <a:t>Ltd </a:t>
            </a:r>
            <a:r>
              <a:rPr sz="1400" b="1" spc="-10" dirty="0">
                <a:latin typeface="Arial"/>
                <a:cs typeface="Arial"/>
              </a:rPr>
              <a:t>(RXIL): </a:t>
            </a:r>
            <a:r>
              <a:rPr sz="1400" spc="-10" dirty="0">
                <a:latin typeface="Arial"/>
                <a:cs typeface="Arial"/>
              </a:rPr>
              <a:t>A joint  venture </a:t>
            </a:r>
            <a:r>
              <a:rPr sz="1400" spc="-15" dirty="0">
                <a:latin typeface="Arial"/>
                <a:cs typeface="Arial"/>
              </a:rPr>
              <a:t>between </a:t>
            </a:r>
            <a:r>
              <a:rPr sz="1400" spc="-5" dirty="0">
                <a:latin typeface="Arial"/>
                <a:cs typeface="Arial"/>
              </a:rPr>
              <a:t>Small  </a:t>
            </a:r>
            <a:r>
              <a:rPr sz="1400" spc="-15" dirty="0">
                <a:latin typeface="Arial"/>
                <a:cs typeface="Arial"/>
              </a:rPr>
              <a:t>Industries </a:t>
            </a:r>
            <a:r>
              <a:rPr sz="1400" spc="-10" dirty="0">
                <a:latin typeface="Arial"/>
                <a:cs typeface="Arial"/>
              </a:rPr>
              <a:t>Development  Bank of </a:t>
            </a:r>
            <a:r>
              <a:rPr sz="1400" spc="-15" dirty="0">
                <a:latin typeface="Arial"/>
                <a:cs typeface="Arial"/>
              </a:rPr>
              <a:t>India (SIDBI) and  </a:t>
            </a:r>
            <a:r>
              <a:rPr sz="1400" spc="-10" dirty="0">
                <a:latin typeface="Arial"/>
                <a:cs typeface="Arial"/>
              </a:rPr>
              <a:t>National </a:t>
            </a:r>
            <a:r>
              <a:rPr sz="1400" spc="-5" dirty="0">
                <a:latin typeface="Arial"/>
                <a:cs typeface="Arial"/>
              </a:rPr>
              <a:t>Stock </a:t>
            </a:r>
            <a:r>
              <a:rPr sz="1400" spc="-15" dirty="0">
                <a:latin typeface="Arial"/>
                <a:cs typeface="Arial"/>
              </a:rPr>
              <a:t>Exchange </a:t>
            </a:r>
            <a:r>
              <a:rPr sz="1400" spc="-10" dirty="0">
                <a:latin typeface="Arial"/>
                <a:cs typeface="Arial"/>
              </a:rPr>
              <a:t>of  </a:t>
            </a:r>
            <a:r>
              <a:rPr sz="1400" spc="-15" dirty="0">
                <a:latin typeface="Arial"/>
                <a:cs typeface="Arial"/>
              </a:rPr>
              <a:t>India </a:t>
            </a:r>
            <a:r>
              <a:rPr sz="1400" spc="-5" dirty="0">
                <a:latin typeface="Arial"/>
                <a:cs typeface="Arial"/>
              </a:rPr>
              <a:t>Limited</a:t>
            </a:r>
            <a:r>
              <a:rPr sz="1400" spc="50" dirty="0">
                <a:latin typeface="Arial"/>
                <a:cs typeface="Arial"/>
              </a:rPr>
              <a:t> </a:t>
            </a:r>
            <a:r>
              <a:rPr sz="1400" spc="-5" dirty="0">
                <a:latin typeface="Arial"/>
                <a:cs typeface="Arial"/>
              </a:rPr>
              <a:t>(NSE)</a:t>
            </a:r>
            <a:endParaRPr sz="1400" dirty="0">
              <a:latin typeface="Arial"/>
              <a:cs typeface="Arial"/>
            </a:endParaRPr>
          </a:p>
        </p:txBody>
      </p:sp>
      <p:sp>
        <p:nvSpPr>
          <p:cNvPr id="24" name="object 17">
            <a:extLst>
              <a:ext uri="{FF2B5EF4-FFF2-40B4-BE49-F238E27FC236}">
                <a16:creationId xmlns:a16="http://schemas.microsoft.com/office/drawing/2014/main" id="{279D10B3-548D-4878-B179-EED5C45D52D4}"/>
              </a:ext>
            </a:extLst>
          </p:cNvPr>
          <p:cNvSpPr txBox="1"/>
          <p:nvPr/>
        </p:nvSpPr>
        <p:spPr>
          <a:xfrm>
            <a:off x="8698046" y="4450029"/>
            <a:ext cx="2336165" cy="878205"/>
          </a:xfrm>
          <a:prstGeom prst="rect">
            <a:avLst/>
          </a:prstGeom>
        </p:spPr>
        <p:txBody>
          <a:bodyPr vert="horz" wrap="square" lIns="0" tIns="11430" rIns="0" bIns="0" rtlCol="0">
            <a:spAutoFit/>
          </a:bodyPr>
          <a:lstStyle/>
          <a:p>
            <a:pPr marL="186055" marR="5080" indent="-173990">
              <a:lnSpc>
                <a:spcPct val="100000"/>
              </a:lnSpc>
              <a:spcBef>
                <a:spcPts val="90"/>
              </a:spcBef>
              <a:buFont typeface="Arial"/>
              <a:buChar char="•"/>
              <a:tabLst>
                <a:tab pos="186690" algn="l"/>
              </a:tabLst>
            </a:pPr>
            <a:r>
              <a:rPr sz="1400" b="1" spc="-15" dirty="0">
                <a:latin typeface="Arial"/>
                <a:cs typeface="Arial"/>
              </a:rPr>
              <a:t>Invoicemart: </a:t>
            </a:r>
            <a:r>
              <a:rPr sz="1400" spc="-10" dirty="0">
                <a:latin typeface="Arial"/>
                <a:cs typeface="Arial"/>
              </a:rPr>
              <a:t>Promoted by  </a:t>
            </a:r>
            <a:r>
              <a:rPr sz="1400" spc="-5" dirty="0">
                <a:latin typeface="Arial"/>
                <a:cs typeface="Arial"/>
              </a:rPr>
              <a:t>A TReDS </a:t>
            </a:r>
            <a:r>
              <a:rPr sz="1400" spc="-10" dirty="0">
                <a:latin typeface="Arial"/>
                <a:cs typeface="Arial"/>
              </a:rPr>
              <a:t>Ltd (a </a:t>
            </a:r>
            <a:r>
              <a:rPr sz="1400" spc="-5" dirty="0">
                <a:latin typeface="Arial"/>
                <a:cs typeface="Arial"/>
              </a:rPr>
              <a:t>joint  </a:t>
            </a:r>
            <a:r>
              <a:rPr sz="1400" spc="-10" dirty="0">
                <a:latin typeface="Arial"/>
                <a:cs typeface="Arial"/>
              </a:rPr>
              <a:t>venture </a:t>
            </a:r>
            <a:r>
              <a:rPr sz="1400" spc="-15" dirty="0">
                <a:latin typeface="Arial"/>
                <a:cs typeface="Arial"/>
              </a:rPr>
              <a:t>between Axis </a:t>
            </a:r>
            <a:r>
              <a:rPr sz="1400" spc="-10" dirty="0">
                <a:latin typeface="Arial"/>
                <a:cs typeface="Arial"/>
              </a:rPr>
              <a:t>Bank  </a:t>
            </a:r>
            <a:r>
              <a:rPr sz="1400" spc="-15" dirty="0">
                <a:latin typeface="Arial"/>
                <a:cs typeface="Arial"/>
              </a:rPr>
              <a:t>and </a:t>
            </a:r>
            <a:r>
              <a:rPr sz="1400" spc="-5" dirty="0">
                <a:latin typeface="Arial"/>
                <a:cs typeface="Arial"/>
              </a:rPr>
              <a:t>mjunction</a:t>
            </a:r>
            <a:r>
              <a:rPr sz="1400" spc="15" dirty="0">
                <a:latin typeface="Arial"/>
                <a:cs typeface="Arial"/>
              </a:rPr>
              <a:t> </a:t>
            </a:r>
            <a:r>
              <a:rPr sz="1400" spc="-5" dirty="0">
                <a:latin typeface="Arial"/>
                <a:cs typeface="Arial"/>
              </a:rPr>
              <a:t>services)</a:t>
            </a:r>
            <a:endParaRPr sz="1400" dirty="0">
              <a:latin typeface="Arial"/>
              <a:cs typeface="Arial"/>
            </a:endParaRPr>
          </a:p>
        </p:txBody>
      </p:sp>
      <p:sp>
        <p:nvSpPr>
          <p:cNvPr id="25" name="object 18">
            <a:extLst>
              <a:ext uri="{FF2B5EF4-FFF2-40B4-BE49-F238E27FC236}">
                <a16:creationId xmlns:a16="http://schemas.microsoft.com/office/drawing/2014/main" id="{E64509BA-9039-4CE6-B44A-A8239CC398F9}"/>
              </a:ext>
            </a:extLst>
          </p:cNvPr>
          <p:cNvSpPr txBox="1"/>
          <p:nvPr/>
        </p:nvSpPr>
        <p:spPr>
          <a:xfrm>
            <a:off x="8698046" y="5517465"/>
            <a:ext cx="2296160" cy="664845"/>
          </a:xfrm>
          <a:prstGeom prst="rect">
            <a:avLst/>
          </a:prstGeom>
        </p:spPr>
        <p:txBody>
          <a:bodyPr vert="horz" wrap="square" lIns="0" tIns="11430" rIns="0" bIns="0" rtlCol="0">
            <a:spAutoFit/>
          </a:bodyPr>
          <a:lstStyle/>
          <a:p>
            <a:pPr marL="186055" marR="5080" indent="-173990">
              <a:lnSpc>
                <a:spcPct val="100000"/>
              </a:lnSpc>
              <a:spcBef>
                <a:spcPts val="90"/>
              </a:spcBef>
              <a:buFont typeface="Arial"/>
              <a:buChar char="•"/>
              <a:tabLst>
                <a:tab pos="186690" algn="l"/>
              </a:tabLst>
            </a:pPr>
            <a:r>
              <a:rPr sz="1400" b="1" spc="-15" dirty="0">
                <a:latin typeface="Arial"/>
                <a:cs typeface="Arial"/>
              </a:rPr>
              <a:t>M1Xchange: </a:t>
            </a:r>
            <a:r>
              <a:rPr sz="1400" spc="-10" dirty="0">
                <a:latin typeface="Arial"/>
                <a:cs typeface="Arial"/>
              </a:rPr>
              <a:t>Promoted by  </a:t>
            </a:r>
            <a:r>
              <a:rPr sz="1400" spc="-30" dirty="0">
                <a:latin typeface="Arial"/>
                <a:cs typeface="Arial"/>
              </a:rPr>
              <a:t>Mynd </a:t>
            </a:r>
            <a:r>
              <a:rPr sz="1400" spc="-10" dirty="0">
                <a:latin typeface="Arial"/>
                <a:cs typeface="Arial"/>
              </a:rPr>
              <a:t>Solutions Private  </a:t>
            </a:r>
            <a:r>
              <a:rPr sz="1400" spc="-5" dirty="0">
                <a:latin typeface="Arial"/>
                <a:cs typeface="Arial"/>
              </a:rPr>
              <a:t>Limited</a:t>
            </a:r>
            <a:endParaRPr sz="1400" dirty="0">
              <a:latin typeface="Arial"/>
              <a:cs typeface="Arial"/>
            </a:endParaRPr>
          </a:p>
        </p:txBody>
      </p:sp>
    </p:spTree>
    <p:extLst>
      <p:ext uri="{BB962C8B-B14F-4D97-AF65-F5344CB8AC3E}">
        <p14:creationId xmlns:p14="http://schemas.microsoft.com/office/powerpoint/2010/main" val="1286967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373E7-4C35-4BC0-BE3A-66EF7D68BACA}"/>
              </a:ext>
            </a:extLst>
          </p:cNvPr>
          <p:cNvSpPr>
            <a:spLocks noGrp="1"/>
          </p:cNvSpPr>
          <p:nvPr>
            <p:ph type="title"/>
          </p:nvPr>
        </p:nvSpPr>
        <p:spPr/>
        <p:txBody>
          <a:bodyPr/>
          <a:lstStyle/>
          <a:p>
            <a:r>
              <a:rPr lang="en-IN" dirty="0"/>
              <a:t>Benefits </a:t>
            </a:r>
            <a:r>
              <a:rPr lang="en-IN" spc="-5" dirty="0"/>
              <a:t>of </a:t>
            </a:r>
            <a:r>
              <a:rPr lang="en-IN" dirty="0"/>
              <a:t>Registration </a:t>
            </a:r>
            <a:r>
              <a:rPr lang="en-IN" spc="-5" dirty="0"/>
              <a:t>under the </a:t>
            </a:r>
            <a:r>
              <a:rPr lang="en-IN" spc="10" dirty="0"/>
              <a:t>MSMED</a:t>
            </a:r>
            <a:r>
              <a:rPr lang="en-IN" spc="-204" dirty="0"/>
              <a:t> </a:t>
            </a:r>
            <a:r>
              <a:rPr lang="en-IN" spc="-25" dirty="0"/>
              <a:t>Act</a:t>
            </a:r>
            <a:endParaRPr lang="en-IN" dirty="0"/>
          </a:p>
        </p:txBody>
      </p:sp>
      <p:sp>
        <p:nvSpPr>
          <p:cNvPr id="3" name="Content Placeholder 2">
            <a:extLst>
              <a:ext uri="{FF2B5EF4-FFF2-40B4-BE49-F238E27FC236}">
                <a16:creationId xmlns:a16="http://schemas.microsoft.com/office/drawing/2014/main" id="{F9F43ECB-0159-4135-AF5B-C5DA65DD88F9}"/>
              </a:ext>
            </a:extLst>
          </p:cNvPr>
          <p:cNvSpPr>
            <a:spLocks noGrp="1"/>
          </p:cNvSpPr>
          <p:nvPr>
            <p:ph idx="1"/>
          </p:nvPr>
        </p:nvSpPr>
        <p:spPr>
          <a:xfrm>
            <a:off x="838200" y="1825625"/>
            <a:ext cx="10983686" cy="4351338"/>
          </a:xfrm>
        </p:spPr>
        <p:txBody>
          <a:bodyPr>
            <a:normAutofit fontScale="70000" lnSpcReduction="20000"/>
          </a:bodyPr>
          <a:lstStyle/>
          <a:p>
            <a:pPr marL="368300" indent="39688">
              <a:lnSpc>
                <a:spcPct val="100000"/>
              </a:lnSpc>
              <a:spcBef>
                <a:spcPts val="480"/>
              </a:spcBef>
              <a:buClr>
                <a:srgbClr val="FFE600"/>
              </a:buClr>
              <a:buSzPct val="68750"/>
              <a:buFont typeface="Arial"/>
              <a:buChar char="►"/>
              <a:tabLst>
                <a:tab pos="179388" algn="l"/>
                <a:tab pos="342900" algn="l"/>
              </a:tabLst>
            </a:pPr>
            <a:r>
              <a:rPr lang="en-IN" sz="2800" b="1" dirty="0">
                <a:cs typeface="Arial"/>
              </a:rPr>
              <a:t>Sec.15: </a:t>
            </a:r>
            <a:r>
              <a:rPr lang="en-IN" sz="2800" b="1" spc="-15" dirty="0">
                <a:cs typeface="Arial"/>
              </a:rPr>
              <a:t>Buyers </a:t>
            </a:r>
            <a:r>
              <a:rPr lang="en-IN" sz="2800" b="1" spc="5" dirty="0">
                <a:cs typeface="Arial"/>
              </a:rPr>
              <a:t>liability </a:t>
            </a:r>
            <a:r>
              <a:rPr lang="en-IN" sz="2800" b="1" spc="-5" dirty="0">
                <a:cs typeface="Arial"/>
              </a:rPr>
              <a:t>to </a:t>
            </a:r>
            <a:r>
              <a:rPr lang="en-IN" sz="2800" b="1" dirty="0">
                <a:cs typeface="Arial"/>
              </a:rPr>
              <a:t>make</a:t>
            </a:r>
            <a:r>
              <a:rPr lang="en-IN" sz="2800" b="1" spc="10" dirty="0">
                <a:cs typeface="Arial"/>
              </a:rPr>
              <a:t> </a:t>
            </a:r>
            <a:r>
              <a:rPr lang="en-IN" sz="2800" b="1" spc="-10" dirty="0">
                <a:cs typeface="Arial"/>
              </a:rPr>
              <a:t>payment</a:t>
            </a:r>
            <a:endParaRPr lang="en-IN" sz="2800" dirty="0">
              <a:cs typeface="Arial"/>
            </a:endParaRPr>
          </a:p>
          <a:p>
            <a:pPr marL="368300" indent="39688">
              <a:lnSpc>
                <a:spcPct val="100000"/>
              </a:lnSpc>
              <a:spcBef>
                <a:spcPts val="380"/>
              </a:spcBef>
              <a:buNone/>
              <a:tabLst>
                <a:tab pos="179388" algn="l"/>
                <a:tab pos="342900" algn="l"/>
              </a:tabLst>
            </a:pPr>
            <a:r>
              <a:rPr lang="en-IN" sz="2800" dirty="0">
                <a:cs typeface="Arial"/>
              </a:rPr>
              <a:t>Binds the </a:t>
            </a:r>
            <a:r>
              <a:rPr lang="en-IN" sz="2800" spc="-5" dirty="0">
                <a:cs typeface="Arial"/>
              </a:rPr>
              <a:t>OEM’s </a:t>
            </a:r>
            <a:r>
              <a:rPr lang="en-IN" sz="2800" spc="5" dirty="0">
                <a:cs typeface="Arial"/>
              </a:rPr>
              <a:t>to </a:t>
            </a:r>
            <a:r>
              <a:rPr lang="en-IN" sz="2800" spc="10" dirty="0">
                <a:cs typeface="Arial"/>
              </a:rPr>
              <a:t>make </a:t>
            </a:r>
            <a:r>
              <a:rPr lang="en-IN" sz="2800" dirty="0">
                <a:cs typeface="Arial"/>
              </a:rPr>
              <a:t>payment </a:t>
            </a:r>
            <a:r>
              <a:rPr lang="en-IN" sz="2800" spc="5" dirty="0">
                <a:cs typeface="Arial"/>
              </a:rPr>
              <a:t>to </a:t>
            </a:r>
            <a:r>
              <a:rPr lang="en-IN" sz="2800" dirty="0">
                <a:cs typeface="Arial"/>
              </a:rPr>
              <a:t>the </a:t>
            </a:r>
            <a:r>
              <a:rPr lang="en-IN" sz="2800" spc="-5" dirty="0">
                <a:cs typeface="Arial"/>
              </a:rPr>
              <a:t>SME’s </a:t>
            </a:r>
            <a:r>
              <a:rPr lang="en-IN" sz="2800" dirty="0">
                <a:cs typeface="Arial"/>
              </a:rPr>
              <a:t>on the purchases </a:t>
            </a:r>
            <a:r>
              <a:rPr lang="en-IN" sz="2800" spc="5" dirty="0">
                <a:cs typeface="Arial"/>
              </a:rPr>
              <a:t>made </a:t>
            </a:r>
            <a:r>
              <a:rPr lang="en-IN" sz="2800" dirty="0">
                <a:cs typeface="Arial"/>
              </a:rPr>
              <a:t>from the</a:t>
            </a:r>
            <a:r>
              <a:rPr lang="en-IN" sz="2800" spc="-250" dirty="0">
                <a:cs typeface="Arial"/>
              </a:rPr>
              <a:t> </a:t>
            </a:r>
            <a:r>
              <a:rPr lang="en-IN" sz="2800" spc="-5" dirty="0">
                <a:cs typeface="Arial"/>
              </a:rPr>
              <a:t>SME’s</a:t>
            </a:r>
            <a:endParaRPr lang="en-IN" sz="2800" dirty="0">
              <a:cs typeface="Arial"/>
            </a:endParaRPr>
          </a:p>
          <a:p>
            <a:pPr marL="368300" indent="39688">
              <a:lnSpc>
                <a:spcPct val="100000"/>
              </a:lnSpc>
              <a:spcBef>
                <a:spcPts val="484"/>
              </a:spcBef>
              <a:buClr>
                <a:srgbClr val="FFE600"/>
              </a:buClr>
              <a:buSzPct val="68750"/>
              <a:buFont typeface="Arial"/>
              <a:buChar char="►"/>
              <a:tabLst>
                <a:tab pos="179388" algn="l"/>
                <a:tab pos="342900" algn="l"/>
              </a:tabLst>
            </a:pPr>
            <a:r>
              <a:rPr lang="en-IN" sz="2800" b="1" dirty="0">
                <a:cs typeface="Arial"/>
              </a:rPr>
              <a:t>Sec.16: Interest </a:t>
            </a:r>
            <a:r>
              <a:rPr lang="en-IN" sz="2800" b="1" spc="5" dirty="0">
                <a:cs typeface="Arial"/>
              </a:rPr>
              <a:t>on </a:t>
            </a:r>
            <a:r>
              <a:rPr lang="en-IN" sz="2800" b="1" spc="-10" dirty="0">
                <a:cs typeface="Arial"/>
              </a:rPr>
              <a:t>delayed</a:t>
            </a:r>
            <a:r>
              <a:rPr lang="en-IN" sz="2800" b="1" spc="-35" dirty="0">
                <a:cs typeface="Arial"/>
              </a:rPr>
              <a:t> </a:t>
            </a:r>
            <a:r>
              <a:rPr lang="en-IN" sz="2800" b="1" spc="-10" dirty="0">
                <a:cs typeface="Arial"/>
              </a:rPr>
              <a:t>payments</a:t>
            </a:r>
            <a:endParaRPr lang="en-IN" sz="2800" dirty="0">
              <a:cs typeface="Arial"/>
            </a:endParaRPr>
          </a:p>
          <a:p>
            <a:pPr marL="368300" marR="28575" indent="39688">
              <a:lnSpc>
                <a:spcPct val="100000"/>
              </a:lnSpc>
              <a:spcBef>
                <a:spcPts val="385"/>
              </a:spcBef>
              <a:buNone/>
              <a:tabLst>
                <a:tab pos="179388" algn="l"/>
                <a:tab pos="342900" algn="l"/>
              </a:tabLst>
            </a:pPr>
            <a:r>
              <a:rPr lang="en-IN" sz="2800" spc="-5" dirty="0">
                <a:cs typeface="Arial"/>
              </a:rPr>
              <a:t>Monthly Compounded Interest </a:t>
            </a:r>
            <a:r>
              <a:rPr lang="en-IN" sz="2800" spc="-10" dirty="0">
                <a:cs typeface="Arial"/>
              </a:rPr>
              <a:t>Liability </a:t>
            </a:r>
            <a:r>
              <a:rPr lang="en-IN" sz="2800" dirty="0">
                <a:cs typeface="Arial"/>
              </a:rPr>
              <a:t>is </a:t>
            </a:r>
            <a:r>
              <a:rPr lang="en-IN" sz="2800" spc="-5" dirty="0">
                <a:cs typeface="Arial"/>
              </a:rPr>
              <a:t>infused on </a:t>
            </a:r>
            <a:r>
              <a:rPr lang="en-IN" sz="2800" dirty="0">
                <a:cs typeface="Arial"/>
              </a:rPr>
              <a:t>the </a:t>
            </a:r>
            <a:r>
              <a:rPr lang="en-IN" sz="2800" spc="-10" dirty="0">
                <a:cs typeface="Arial"/>
              </a:rPr>
              <a:t>OEM’s </a:t>
            </a:r>
            <a:r>
              <a:rPr lang="en-IN" sz="2800" dirty="0">
                <a:cs typeface="Arial"/>
              </a:rPr>
              <a:t>in </a:t>
            </a:r>
            <a:r>
              <a:rPr lang="en-IN" sz="2800" spc="-5" dirty="0">
                <a:cs typeface="Arial"/>
              </a:rPr>
              <a:t>case of</a:t>
            </a:r>
            <a:r>
              <a:rPr lang="en-IN" sz="2800" spc="-130" dirty="0">
                <a:cs typeface="Arial"/>
              </a:rPr>
              <a:t> </a:t>
            </a:r>
            <a:r>
              <a:rPr lang="en-IN" sz="2800" spc="-5" dirty="0">
                <a:cs typeface="Arial"/>
              </a:rPr>
              <a:t>delayed</a:t>
            </a:r>
            <a:r>
              <a:rPr lang="en-IN" dirty="0">
                <a:cs typeface="Arial"/>
              </a:rPr>
              <a:t> </a:t>
            </a:r>
            <a:r>
              <a:rPr lang="en-IN" sz="2800" dirty="0">
                <a:cs typeface="Arial"/>
              </a:rPr>
              <a:t>payments </a:t>
            </a:r>
            <a:r>
              <a:rPr lang="en-IN" sz="2800" spc="-5" dirty="0">
                <a:cs typeface="Arial"/>
              </a:rPr>
              <a:t>as per </a:t>
            </a:r>
            <a:r>
              <a:rPr lang="en-IN" sz="2800" dirty="0">
                <a:cs typeface="Arial"/>
              </a:rPr>
              <a:t>the</a:t>
            </a:r>
            <a:r>
              <a:rPr lang="en-IN" sz="2800" spc="-40" dirty="0">
                <a:cs typeface="Arial"/>
              </a:rPr>
              <a:t> </a:t>
            </a:r>
            <a:r>
              <a:rPr lang="en-IN" sz="2800" dirty="0">
                <a:cs typeface="Arial"/>
              </a:rPr>
              <a:t>statute</a:t>
            </a:r>
          </a:p>
          <a:p>
            <a:pPr marL="368300" indent="39688">
              <a:lnSpc>
                <a:spcPct val="100000"/>
              </a:lnSpc>
              <a:spcBef>
                <a:spcPts val="480"/>
              </a:spcBef>
              <a:buClr>
                <a:srgbClr val="FFE600"/>
              </a:buClr>
              <a:buSzPct val="68750"/>
              <a:buFont typeface="Arial"/>
              <a:buChar char="►"/>
              <a:tabLst>
                <a:tab pos="179388" algn="l"/>
                <a:tab pos="342900" algn="l"/>
              </a:tabLst>
            </a:pPr>
            <a:r>
              <a:rPr lang="en-IN" sz="2800" b="1" dirty="0">
                <a:cs typeface="Arial"/>
              </a:rPr>
              <a:t>Sec.17: </a:t>
            </a:r>
            <a:r>
              <a:rPr lang="en-IN" sz="2800" b="1" spc="-10" dirty="0">
                <a:cs typeface="Arial"/>
              </a:rPr>
              <a:t>Payment </a:t>
            </a:r>
            <a:r>
              <a:rPr lang="en-IN" sz="2800" b="1" spc="5" dirty="0">
                <a:cs typeface="Arial"/>
              </a:rPr>
              <a:t>with</a:t>
            </a:r>
            <a:r>
              <a:rPr lang="en-IN" sz="2800" b="1" spc="10" dirty="0">
                <a:cs typeface="Arial"/>
              </a:rPr>
              <a:t> </a:t>
            </a:r>
            <a:r>
              <a:rPr lang="en-IN" sz="2800" b="1" spc="-5" dirty="0">
                <a:cs typeface="Arial"/>
              </a:rPr>
              <a:t>Interest</a:t>
            </a:r>
            <a:endParaRPr lang="en-IN" sz="2800" dirty="0">
              <a:cs typeface="Arial"/>
            </a:endParaRPr>
          </a:p>
          <a:p>
            <a:pPr marL="368300" indent="39688">
              <a:lnSpc>
                <a:spcPct val="100000"/>
              </a:lnSpc>
              <a:spcBef>
                <a:spcPts val="380"/>
              </a:spcBef>
              <a:buNone/>
              <a:tabLst>
                <a:tab pos="179388" algn="l"/>
                <a:tab pos="342900" algn="l"/>
              </a:tabLst>
            </a:pPr>
            <a:r>
              <a:rPr lang="en-IN" sz="2800" spc="-5" dirty="0">
                <a:cs typeface="Arial"/>
              </a:rPr>
              <a:t>Requires </a:t>
            </a:r>
            <a:r>
              <a:rPr lang="en-IN" sz="2800" dirty="0">
                <a:cs typeface="Arial"/>
              </a:rPr>
              <a:t>the </a:t>
            </a:r>
            <a:r>
              <a:rPr lang="en-IN" sz="2800" spc="-5" dirty="0">
                <a:cs typeface="Arial"/>
              </a:rPr>
              <a:t>OEM’s </a:t>
            </a:r>
            <a:r>
              <a:rPr lang="en-IN" sz="2800" spc="5" dirty="0">
                <a:cs typeface="Arial"/>
              </a:rPr>
              <a:t>to </a:t>
            </a:r>
            <a:r>
              <a:rPr lang="en-IN" sz="2800" spc="10" dirty="0">
                <a:cs typeface="Arial"/>
              </a:rPr>
              <a:t>make </a:t>
            </a:r>
            <a:r>
              <a:rPr lang="en-IN" sz="2800" dirty="0">
                <a:cs typeface="Arial"/>
              </a:rPr>
              <a:t>the payment </a:t>
            </a:r>
            <a:r>
              <a:rPr lang="en-IN" sz="2800" spc="-5" dirty="0">
                <a:cs typeface="Arial"/>
              </a:rPr>
              <a:t>along with </a:t>
            </a:r>
            <a:r>
              <a:rPr lang="en-IN" sz="2800" dirty="0">
                <a:cs typeface="Arial"/>
              </a:rPr>
              <a:t>the</a:t>
            </a:r>
            <a:r>
              <a:rPr lang="en-IN" sz="2800" spc="-110" dirty="0">
                <a:cs typeface="Arial"/>
              </a:rPr>
              <a:t> </a:t>
            </a:r>
            <a:r>
              <a:rPr lang="en-IN" sz="2800" dirty="0">
                <a:cs typeface="Arial"/>
              </a:rPr>
              <a:t>interest</a:t>
            </a:r>
          </a:p>
          <a:p>
            <a:pPr marL="368300" indent="39688">
              <a:lnSpc>
                <a:spcPct val="100000"/>
              </a:lnSpc>
              <a:spcBef>
                <a:spcPts val="5"/>
              </a:spcBef>
              <a:buClr>
                <a:srgbClr val="FFE600"/>
              </a:buClr>
              <a:buSzPct val="68750"/>
              <a:buFont typeface="Arial"/>
              <a:buChar char="►"/>
              <a:tabLst>
                <a:tab pos="179388" algn="l"/>
                <a:tab pos="342900" algn="l"/>
              </a:tabLst>
            </a:pPr>
            <a:r>
              <a:rPr lang="en-IN" sz="2800" b="1" dirty="0">
                <a:cs typeface="Arial"/>
              </a:rPr>
              <a:t>Sec.18: </a:t>
            </a:r>
            <a:r>
              <a:rPr lang="en-IN" sz="2800" b="1" spc="-10" dirty="0">
                <a:cs typeface="Arial"/>
              </a:rPr>
              <a:t>Arbitration </a:t>
            </a:r>
            <a:r>
              <a:rPr lang="en-IN" sz="2800" b="1" spc="5" dirty="0">
                <a:cs typeface="Arial"/>
              </a:rPr>
              <a:t>&amp;</a:t>
            </a:r>
            <a:r>
              <a:rPr lang="en-IN" sz="2800" b="1" spc="-25" dirty="0">
                <a:cs typeface="Arial"/>
              </a:rPr>
              <a:t> </a:t>
            </a:r>
            <a:r>
              <a:rPr lang="en-IN" sz="2800" b="1" dirty="0">
                <a:cs typeface="Arial"/>
              </a:rPr>
              <a:t>Conciliation</a:t>
            </a:r>
            <a:endParaRPr lang="en-IN" sz="2800" dirty="0">
              <a:cs typeface="Arial"/>
            </a:endParaRPr>
          </a:p>
          <a:p>
            <a:pPr marL="368300" marR="5080" indent="39688">
              <a:lnSpc>
                <a:spcPct val="100000"/>
              </a:lnSpc>
              <a:spcBef>
                <a:spcPts val="385"/>
              </a:spcBef>
              <a:buNone/>
              <a:tabLst>
                <a:tab pos="179388" algn="l"/>
                <a:tab pos="342900" algn="l"/>
              </a:tabLst>
            </a:pPr>
            <a:r>
              <a:rPr lang="en-IN" sz="2800" dirty="0">
                <a:cs typeface="Arial"/>
              </a:rPr>
              <a:t>Dispute </a:t>
            </a:r>
            <a:r>
              <a:rPr lang="en-IN" sz="2800" spc="-5" dirty="0">
                <a:cs typeface="Arial"/>
              </a:rPr>
              <a:t>with regards </a:t>
            </a:r>
            <a:r>
              <a:rPr lang="en-IN" sz="2800" spc="5" dirty="0">
                <a:cs typeface="Arial"/>
              </a:rPr>
              <a:t>to </a:t>
            </a:r>
            <a:r>
              <a:rPr lang="en-IN" sz="2800" dirty="0">
                <a:cs typeface="Arial"/>
              </a:rPr>
              <a:t>any </a:t>
            </a:r>
            <a:r>
              <a:rPr lang="en-IN" sz="2800" spc="-10" dirty="0">
                <a:cs typeface="Arial"/>
              </a:rPr>
              <a:t>amount </a:t>
            </a:r>
            <a:r>
              <a:rPr lang="en-IN" sz="2800" spc="-5" dirty="0">
                <a:cs typeface="Arial"/>
              </a:rPr>
              <a:t>due u/s 17, </a:t>
            </a:r>
            <a:r>
              <a:rPr lang="en-IN" sz="2800" spc="5" dirty="0">
                <a:cs typeface="Arial"/>
              </a:rPr>
              <a:t>to </a:t>
            </a:r>
            <a:r>
              <a:rPr lang="en-IN" sz="2800" dirty="0">
                <a:cs typeface="Arial"/>
              </a:rPr>
              <a:t>be </a:t>
            </a:r>
            <a:r>
              <a:rPr lang="en-IN" sz="2800" spc="-5" dirty="0">
                <a:cs typeface="Arial"/>
              </a:rPr>
              <a:t>referred </a:t>
            </a:r>
            <a:r>
              <a:rPr lang="en-IN" sz="2800" spc="5" dirty="0">
                <a:cs typeface="Arial"/>
              </a:rPr>
              <a:t>to </a:t>
            </a:r>
            <a:r>
              <a:rPr lang="en-IN" sz="2800" dirty="0">
                <a:cs typeface="Arial"/>
              </a:rPr>
              <a:t>MSE </a:t>
            </a:r>
            <a:r>
              <a:rPr lang="en-IN" sz="2800" spc="-5" dirty="0">
                <a:cs typeface="Arial"/>
              </a:rPr>
              <a:t>Facilitation  Council. </a:t>
            </a:r>
            <a:r>
              <a:rPr lang="en-IN" sz="2800" dirty="0">
                <a:cs typeface="Arial"/>
              </a:rPr>
              <a:t>The </a:t>
            </a:r>
            <a:r>
              <a:rPr lang="en-IN" sz="2800" spc="-10" dirty="0">
                <a:cs typeface="Arial"/>
              </a:rPr>
              <a:t>Council will </a:t>
            </a:r>
            <a:r>
              <a:rPr lang="en-IN" sz="2800" dirty="0">
                <a:cs typeface="Arial"/>
              </a:rPr>
              <a:t>then </a:t>
            </a:r>
            <a:r>
              <a:rPr lang="en-IN" sz="2800" spc="-10" dirty="0">
                <a:cs typeface="Arial"/>
              </a:rPr>
              <a:t>address </a:t>
            </a:r>
            <a:r>
              <a:rPr lang="en-IN" sz="2800" dirty="0">
                <a:cs typeface="Arial"/>
              </a:rPr>
              <a:t>the </a:t>
            </a:r>
            <a:r>
              <a:rPr lang="en-IN" sz="2800" spc="-5" dirty="0">
                <a:cs typeface="Arial"/>
              </a:rPr>
              <a:t>conciliation as per </a:t>
            </a:r>
            <a:r>
              <a:rPr lang="en-IN" sz="2800" dirty="0">
                <a:cs typeface="Arial"/>
              </a:rPr>
              <a:t>the </a:t>
            </a:r>
            <a:r>
              <a:rPr lang="en-IN" sz="2800" spc="-10" dirty="0">
                <a:cs typeface="Arial"/>
              </a:rPr>
              <a:t>provisions </a:t>
            </a:r>
            <a:r>
              <a:rPr lang="en-IN" sz="2800" spc="-5" dirty="0">
                <a:cs typeface="Arial"/>
              </a:rPr>
              <a:t>of Arbitration  and </a:t>
            </a:r>
            <a:r>
              <a:rPr lang="en-IN" sz="2800" dirty="0">
                <a:cs typeface="Arial"/>
              </a:rPr>
              <a:t>Conciliation </a:t>
            </a:r>
            <a:r>
              <a:rPr lang="en-IN" sz="2800" spc="5" dirty="0">
                <a:cs typeface="Arial"/>
              </a:rPr>
              <a:t>Act,</a:t>
            </a:r>
            <a:r>
              <a:rPr lang="en-IN" sz="2800" spc="-185" dirty="0">
                <a:cs typeface="Arial"/>
              </a:rPr>
              <a:t> </a:t>
            </a:r>
            <a:r>
              <a:rPr lang="en-IN" sz="2800" spc="-5" dirty="0">
                <a:cs typeface="Arial"/>
              </a:rPr>
              <a:t>1996</a:t>
            </a:r>
            <a:endParaRPr lang="en-IN" sz="2800" dirty="0">
              <a:cs typeface="Arial"/>
            </a:endParaRPr>
          </a:p>
          <a:p>
            <a:pPr marL="368300" indent="39688">
              <a:lnSpc>
                <a:spcPct val="100000"/>
              </a:lnSpc>
              <a:buClr>
                <a:srgbClr val="FFE600"/>
              </a:buClr>
              <a:buSzPct val="68750"/>
              <a:buFont typeface="Arial"/>
              <a:buChar char="►"/>
              <a:tabLst>
                <a:tab pos="179388" algn="l"/>
                <a:tab pos="342900" algn="l"/>
              </a:tabLst>
            </a:pPr>
            <a:r>
              <a:rPr lang="en-IN" sz="2800" b="1" dirty="0">
                <a:cs typeface="Arial"/>
              </a:rPr>
              <a:t>Sec.23: Interest </a:t>
            </a:r>
            <a:r>
              <a:rPr lang="en-IN" sz="2800" b="1" spc="5" dirty="0">
                <a:cs typeface="Arial"/>
              </a:rPr>
              <a:t>not</a:t>
            </a:r>
            <a:r>
              <a:rPr lang="en-IN" sz="2800" b="1" spc="-45" dirty="0">
                <a:cs typeface="Arial"/>
              </a:rPr>
              <a:t> </a:t>
            </a:r>
            <a:r>
              <a:rPr lang="en-IN" sz="2800" b="1" dirty="0">
                <a:cs typeface="Arial"/>
              </a:rPr>
              <a:t>deductible</a:t>
            </a:r>
            <a:endParaRPr lang="en-IN" sz="2800" dirty="0">
              <a:cs typeface="Arial"/>
            </a:endParaRPr>
          </a:p>
          <a:p>
            <a:pPr marL="368300" marR="6985" indent="39688">
              <a:lnSpc>
                <a:spcPct val="100000"/>
              </a:lnSpc>
              <a:spcBef>
                <a:spcPts val="385"/>
              </a:spcBef>
              <a:buNone/>
              <a:tabLst>
                <a:tab pos="179388" algn="l"/>
                <a:tab pos="342900" algn="l"/>
              </a:tabLst>
            </a:pPr>
            <a:r>
              <a:rPr lang="en-IN" sz="2800" spc="-5" dirty="0">
                <a:cs typeface="Arial"/>
              </a:rPr>
              <a:t>Notwithstanding anything contained </a:t>
            </a:r>
            <a:r>
              <a:rPr lang="en-IN" sz="2800" dirty="0">
                <a:cs typeface="Arial"/>
              </a:rPr>
              <a:t>in the </a:t>
            </a:r>
            <a:r>
              <a:rPr lang="en-IN" sz="2800" spc="-5" dirty="0">
                <a:cs typeface="Arial"/>
              </a:rPr>
              <a:t>Income </a:t>
            </a:r>
            <a:r>
              <a:rPr lang="en-IN" sz="2800" spc="-60" dirty="0">
                <a:cs typeface="Arial"/>
              </a:rPr>
              <a:t>Tax </a:t>
            </a:r>
            <a:r>
              <a:rPr lang="en-IN" sz="2800" spc="-5" dirty="0">
                <a:cs typeface="Arial"/>
              </a:rPr>
              <a:t>Act,1961, the amount of interest  payable or paid by any </a:t>
            </a:r>
            <a:r>
              <a:rPr lang="en-IN" sz="2800" spc="-25" dirty="0">
                <a:cs typeface="Arial"/>
              </a:rPr>
              <a:t>buyer, </a:t>
            </a:r>
            <a:r>
              <a:rPr lang="en-IN" sz="2800" dirty="0">
                <a:cs typeface="Arial"/>
              </a:rPr>
              <a:t>is </a:t>
            </a:r>
            <a:r>
              <a:rPr lang="en-IN" sz="2800" spc="-5" dirty="0">
                <a:cs typeface="Arial"/>
              </a:rPr>
              <a:t>disallowed as</a:t>
            </a:r>
            <a:r>
              <a:rPr lang="en-IN" sz="2800" spc="50" dirty="0">
                <a:cs typeface="Arial"/>
              </a:rPr>
              <a:t> </a:t>
            </a:r>
            <a:r>
              <a:rPr lang="en-IN" sz="2800" dirty="0">
                <a:cs typeface="Arial"/>
              </a:rPr>
              <a:t>deduction</a:t>
            </a:r>
          </a:p>
          <a:p>
            <a:pPr marL="140970" marR="28575" indent="0">
              <a:lnSpc>
                <a:spcPct val="100000"/>
              </a:lnSpc>
              <a:spcBef>
                <a:spcPts val="385"/>
              </a:spcBef>
              <a:buNone/>
            </a:pPr>
            <a:endParaRPr lang="en-IN" sz="2800" dirty="0">
              <a:latin typeface="Arial"/>
              <a:cs typeface="Arial"/>
            </a:endParaRPr>
          </a:p>
          <a:p>
            <a:endParaRPr lang="en-IN" dirty="0"/>
          </a:p>
        </p:txBody>
      </p:sp>
    </p:spTree>
    <p:extLst>
      <p:ext uri="{BB962C8B-B14F-4D97-AF65-F5344CB8AC3E}">
        <p14:creationId xmlns:p14="http://schemas.microsoft.com/office/powerpoint/2010/main" val="2818944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9E11-09F1-49FA-85B2-232CEE3E4006}"/>
              </a:ext>
            </a:extLst>
          </p:cNvPr>
          <p:cNvSpPr>
            <a:spLocks noGrp="1"/>
          </p:cNvSpPr>
          <p:nvPr>
            <p:ph type="title"/>
          </p:nvPr>
        </p:nvSpPr>
        <p:spPr>
          <a:xfrm>
            <a:off x="838200" y="365125"/>
            <a:ext cx="10515600" cy="957489"/>
          </a:xfrm>
        </p:spPr>
        <p:txBody>
          <a:bodyPr/>
          <a:lstStyle/>
          <a:p>
            <a:r>
              <a:rPr lang="nn-NO" spc="15" dirty="0"/>
              <a:t>MSME </a:t>
            </a:r>
            <a:r>
              <a:rPr lang="nn-NO" dirty="0"/>
              <a:t>Samadhaan </a:t>
            </a:r>
            <a:r>
              <a:rPr lang="nn-NO" spc="-5" dirty="0"/>
              <a:t>and </a:t>
            </a:r>
            <a:r>
              <a:rPr lang="nn-NO" spc="20" dirty="0"/>
              <a:t>MSME</a:t>
            </a:r>
            <a:r>
              <a:rPr lang="nn-NO" spc="-215" dirty="0"/>
              <a:t> </a:t>
            </a:r>
            <a:r>
              <a:rPr lang="nn-NO" dirty="0"/>
              <a:t>Sambandh</a:t>
            </a:r>
            <a:endParaRPr lang="en-IN" dirty="0"/>
          </a:p>
        </p:txBody>
      </p:sp>
      <p:sp>
        <p:nvSpPr>
          <p:cNvPr id="4" name="object 4">
            <a:extLst>
              <a:ext uri="{FF2B5EF4-FFF2-40B4-BE49-F238E27FC236}">
                <a16:creationId xmlns:a16="http://schemas.microsoft.com/office/drawing/2014/main" id="{C529BE87-C1AF-4A01-B9F8-7D97EE84A9DD}"/>
              </a:ext>
            </a:extLst>
          </p:cNvPr>
          <p:cNvSpPr txBox="1">
            <a:spLocks noGrp="1"/>
          </p:cNvSpPr>
          <p:nvPr>
            <p:ph idx="1"/>
          </p:nvPr>
        </p:nvSpPr>
        <p:spPr>
          <a:xfrm>
            <a:off x="838200" y="1825625"/>
            <a:ext cx="5257800" cy="3970959"/>
          </a:xfrm>
          <a:prstGeom prst="rect">
            <a:avLst/>
          </a:prstGeom>
        </p:spPr>
        <p:txBody>
          <a:bodyPr vert="horz" wrap="square" lIns="0" tIns="67310" rIns="0" bIns="0" rtlCol="0">
            <a:spAutoFit/>
          </a:bodyPr>
          <a:lstStyle/>
          <a:p>
            <a:pPr marL="0" marR="5080" indent="0">
              <a:lnSpc>
                <a:spcPct val="80000"/>
              </a:lnSpc>
              <a:spcBef>
                <a:spcPts val="530"/>
              </a:spcBef>
              <a:buNone/>
            </a:pPr>
            <a:r>
              <a:rPr sz="1800" b="1" spc="5" dirty="0">
                <a:latin typeface="+mj-lt"/>
              </a:rPr>
              <a:t>MSME </a:t>
            </a:r>
            <a:r>
              <a:rPr sz="1800" b="1" dirty="0">
                <a:latin typeface="+mj-lt"/>
              </a:rPr>
              <a:t>Samadhaan- </a:t>
            </a:r>
            <a:r>
              <a:rPr sz="1800" b="1" spc="-15" dirty="0">
                <a:latin typeface="+mj-lt"/>
              </a:rPr>
              <a:t>Delayed  </a:t>
            </a:r>
            <a:r>
              <a:rPr sz="1800" b="1" spc="-10" dirty="0">
                <a:latin typeface="+mj-lt"/>
              </a:rPr>
              <a:t>payments </a:t>
            </a:r>
            <a:r>
              <a:rPr sz="1800" b="1" dirty="0">
                <a:latin typeface="+mj-lt"/>
              </a:rPr>
              <a:t>to MEMEs under</a:t>
            </a:r>
            <a:r>
              <a:rPr sz="1800" b="1" spc="-45" dirty="0">
                <a:latin typeface="+mj-lt"/>
              </a:rPr>
              <a:t> </a:t>
            </a:r>
            <a:r>
              <a:rPr sz="1800" b="1" spc="-5" dirty="0">
                <a:latin typeface="+mj-lt"/>
              </a:rPr>
              <a:t>MSMED  </a:t>
            </a:r>
            <a:r>
              <a:rPr sz="1800" b="1" spc="-10" dirty="0">
                <a:latin typeface="+mj-lt"/>
              </a:rPr>
              <a:t>Act,</a:t>
            </a:r>
            <a:r>
              <a:rPr sz="1800" b="1" spc="20" dirty="0">
                <a:latin typeface="+mj-lt"/>
              </a:rPr>
              <a:t> </a:t>
            </a:r>
            <a:r>
              <a:rPr sz="1800" b="1" dirty="0">
                <a:latin typeface="+mj-lt"/>
              </a:rPr>
              <a:t>2006</a:t>
            </a:r>
          </a:p>
          <a:p>
            <a:pPr marL="299085" marR="183515" indent="-287020">
              <a:lnSpc>
                <a:spcPct val="80000"/>
              </a:lnSpc>
              <a:spcBef>
                <a:spcPts val="1739"/>
              </a:spcBef>
              <a:buChar char="►"/>
              <a:tabLst>
                <a:tab pos="299720" algn="l"/>
              </a:tabLst>
            </a:pPr>
            <a:r>
              <a:rPr sz="1800" b="0" spc="-5" dirty="0">
                <a:latin typeface="+mj-lt"/>
                <a:cs typeface="Arial"/>
              </a:rPr>
              <a:t>MSME </a:t>
            </a:r>
            <a:r>
              <a:rPr sz="1800" b="0" dirty="0">
                <a:latin typeface="+mj-lt"/>
                <a:cs typeface="Arial"/>
              </a:rPr>
              <a:t>Samadhaan Portal is for  </a:t>
            </a:r>
            <a:r>
              <a:rPr sz="1800" b="0" spc="-5" dirty="0">
                <a:latin typeface="+mj-lt"/>
                <a:cs typeface="Arial"/>
              </a:rPr>
              <a:t>empowering </a:t>
            </a:r>
            <a:r>
              <a:rPr sz="1800" b="0" spc="5" dirty="0">
                <a:latin typeface="+mj-lt"/>
                <a:cs typeface="Arial"/>
              </a:rPr>
              <a:t>micro </a:t>
            </a:r>
            <a:r>
              <a:rPr sz="1800" b="0" spc="-5" dirty="0">
                <a:latin typeface="+mj-lt"/>
                <a:cs typeface="Arial"/>
              </a:rPr>
              <a:t>and </a:t>
            </a:r>
            <a:r>
              <a:rPr sz="1800" b="0" spc="5" dirty="0">
                <a:latin typeface="+mj-lt"/>
                <a:cs typeface="Arial"/>
              </a:rPr>
              <a:t>small  </a:t>
            </a:r>
            <a:r>
              <a:rPr sz="1800" b="0" spc="-5" dirty="0">
                <a:latin typeface="+mj-lt"/>
                <a:cs typeface="Arial"/>
              </a:rPr>
              <a:t>entrepreneurs </a:t>
            </a:r>
            <a:r>
              <a:rPr sz="1800" b="0" dirty="0">
                <a:latin typeface="+mj-lt"/>
                <a:cs typeface="Arial"/>
              </a:rPr>
              <a:t>across the </a:t>
            </a:r>
            <a:r>
              <a:rPr sz="1800" b="0" spc="-5" dirty="0">
                <a:latin typeface="+mj-lt"/>
                <a:cs typeface="Arial"/>
              </a:rPr>
              <a:t>country </a:t>
            </a:r>
            <a:r>
              <a:rPr sz="1800" b="0" spc="5" dirty="0">
                <a:latin typeface="+mj-lt"/>
                <a:cs typeface="Arial"/>
              </a:rPr>
              <a:t>to  </a:t>
            </a:r>
            <a:r>
              <a:rPr sz="1800" b="0" dirty="0">
                <a:latin typeface="+mj-lt"/>
                <a:cs typeface="Arial"/>
              </a:rPr>
              <a:t>directly register their cases relating</a:t>
            </a:r>
            <a:r>
              <a:rPr sz="1800" b="0" spc="-190" dirty="0">
                <a:latin typeface="+mj-lt"/>
                <a:cs typeface="Arial"/>
              </a:rPr>
              <a:t> </a:t>
            </a:r>
            <a:r>
              <a:rPr sz="1800" b="0" spc="5" dirty="0">
                <a:latin typeface="+mj-lt"/>
                <a:cs typeface="Arial"/>
              </a:rPr>
              <a:t>to  </a:t>
            </a:r>
            <a:r>
              <a:rPr sz="1800" b="0" spc="-5" dirty="0">
                <a:latin typeface="+mj-lt"/>
                <a:cs typeface="Arial"/>
              </a:rPr>
              <a:t>delayed </a:t>
            </a:r>
            <a:r>
              <a:rPr sz="1800" b="0" dirty="0">
                <a:latin typeface="+mj-lt"/>
                <a:cs typeface="Arial"/>
              </a:rPr>
              <a:t>payments</a:t>
            </a:r>
            <a:endParaRPr sz="1800" dirty="0">
              <a:latin typeface="+mj-lt"/>
              <a:cs typeface="Arial"/>
            </a:endParaRPr>
          </a:p>
          <a:p>
            <a:pPr marL="299085" marR="327660" indent="-287020">
              <a:lnSpc>
                <a:spcPct val="80000"/>
              </a:lnSpc>
              <a:spcBef>
                <a:spcPts val="1540"/>
              </a:spcBef>
              <a:buChar char="►"/>
              <a:tabLst>
                <a:tab pos="299720" algn="l"/>
              </a:tabLst>
            </a:pPr>
            <a:r>
              <a:rPr sz="1800" b="0" spc="-5" dirty="0">
                <a:latin typeface="+mj-lt"/>
                <a:cs typeface="Arial"/>
              </a:rPr>
              <a:t>MSME </a:t>
            </a:r>
            <a:r>
              <a:rPr sz="1800" b="0" dirty="0">
                <a:latin typeface="+mj-lt"/>
                <a:cs typeface="Arial"/>
              </a:rPr>
              <a:t>Samadhaan Portal - </a:t>
            </a:r>
            <a:r>
              <a:rPr sz="1800" b="0" spc="5" dirty="0">
                <a:latin typeface="+mj-lt"/>
                <a:cs typeface="Arial"/>
              </a:rPr>
              <a:t>Ease</a:t>
            </a:r>
            <a:r>
              <a:rPr sz="1800" b="0" spc="-130" dirty="0">
                <a:latin typeface="+mj-lt"/>
                <a:cs typeface="Arial"/>
              </a:rPr>
              <a:t> </a:t>
            </a:r>
            <a:r>
              <a:rPr sz="1800" b="0" dirty="0">
                <a:latin typeface="+mj-lt"/>
                <a:cs typeface="Arial"/>
              </a:rPr>
              <a:t>of  filing application </a:t>
            </a:r>
            <a:r>
              <a:rPr sz="1800" b="0" spc="-5" dirty="0">
                <a:latin typeface="+mj-lt"/>
                <a:cs typeface="Arial"/>
              </a:rPr>
              <a:t>under </a:t>
            </a:r>
            <a:r>
              <a:rPr sz="1800" b="0" dirty="0">
                <a:latin typeface="+mj-lt"/>
                <a:cs typeface="Arial"/>
              </a:rPr>
              <a:t>MSEFC, </a:t>
            </a:r>
            <a:r>
              <a:rPr sz="1800" b="0" spc="-5" dirty="0">
                <a:latin typeface="+mj-lt"/>
                <a:cs typeface="Arial"/>
              </a:rPr>
              <a:t>an  </a:t>
            </a:r>
            <a:r>
              <a:rPr sz="1800" b="0" dirty="0">
                <a:latin typeface="+mj-lt"/>
                <a:cs typeface="Arial"/>
              </a:rPr>
              <a:t>Initiative from Office </a:t>
            </a:r>
            <a:r>
              <a:rPr sz="1800" b="0" spc="-5" dirty="0">
                <a:latin typeface="+mj-lt"/>
                <a:cs typeface="Arial"/>
              </a:rPr>
              <a:t>of DC(MSME),  M/o MSME</a:t>
            </a:r>
            <a:endParaRPr sz="1800" dirty="0">
              <a:latin typeface="+mj-lt"/>
              <a:cs typeface="Arial"/>
            </a:endParaRPr>
          </a:p>
          <a:p>
            <a:pPr marL="299085" marR="33020" indent="-287020" algn="just">
              <a:lnSpc>
                <a:spcPct val="80000"/>
              </a:lnSpc>
              <a:spcBef>
                <a:spcPts val="1535"/>
              </a:spcBef>
              <a:buChar char="►"/>
              <a:tabLst>
                <a:tab pos="299720" algn="l"/>
              </a:tabLst>
            </a:pPr>
            <a:r>
              <a:rPr sz="1800" b="0" spc="-5" dirty="0">
                <a:latin typeface="+mj-lt"/>
                <a:cs typeface="Arial"/>
              </a:rPr>
              <a:t>Nature of </a:t>
            </a:r>
            <a:r>
              <a:rPr sz="1800" b="0" dirty="0">
                <a:latin typeface="+mj-lt"/>
                <a:cs typeface="Arial"/>
              </a:rPr>
              <a:t>assistance-MSEFC </a:t>
            </a:r>
            <a:r>
              <a:rPr sz="1800" b="0" spc="-10" dirty="0">
                <a:latin typeface="+mj-lt"/>
                <a:cs typeface="Arial"/>
              </a:rPr>
              <a:t>will </a:t>
            </a:r>
            <a:r>
              <a:rPr sz="1800" b="0" dirty="0">
                <a:latin typeface="+mj-lt"/>
                <a:cs typeface="Arial"/>
              </a:rPr>
              <a:t>issue  directions </a:t>
            </a:r>
            <a:r>
              <a:rPr sz="1800" b="0" spc="5" dirty="0">
                <a:latin typeface="+mj-lt"/>
                <a:cs typeface="Arial"/>
              </a:rPr>
              <a:t>to </a:t>
            </a:r>
            <a:r>
              <a:rPr sz="1800" b="0" dirty="0">
                <a:latin typeface="+mj-lt"/>
                <a:cs typeface="Arial"/>
              </a:rPr>
              <a:t>the </a:t>
            </a:r>
            <a:r>
              <a:rPr sz="1800" b="0" spc="-10" dirty="0">
                <a:latin typeface="+mj-lt"/>
                <a:cs typeface="Arial"/>
              </a:rPr>
              <a:t>buyer </a:t>
            </a:r>
            <a:r>
              <a:rPr sz="1800" b="0" spc="-5" dirty="0">
                <a:latin typeface="+mj-lt"/>
                <a:cs typeface="Arial"/>
              </a:rPr>
              <a:t>unit </a:t>
            </a:r>
            <a:r>
              <a:rPr sz="1800" b="0" dirty="0">
                <a:latin typeface="+mj-lt"/>
                <a:cs typeface="Arial"/>
              </a:rPr>
              <a:t>for payment  </a:t>
            </a:r>
            <a:r>
              <a:rPr sz="1800" b="0" spc="-5" dirty="0">
                <a:latin typeface="+mj-lt"/>
                <a:cs typeface="Arial"/>
              </a:rPr>
              <a:t>of due </a:t>
            </a:r>
            <a:r>
              <a:rPr sz="1800" b="0" dirty="0">
                <a:latin typeface="+mj-lt"/>
                <a:cs typeface="Arial"/>
              </a:rPr>
              <a:t>amount </a:t>
            </a:r>
            <a:r>
              <a:rPr sz="1800" b="0" spc="-5" dirty="0">
                <a:latin typeface="+mj-lt"/>
                <a:cs typeface="Arial"/>
              </a:rPr>
              <a:t>along with </a:t>
            </a:r>
            <a:r>
              <a:rPr sz="1800" b="0" dirty="0">
                <a:latin typeface="+mj-lt"/>
                <a:cs typeface="Arial"/>
              </a:rPr>
              <a:t>interest after  </a:t>
            </a:r>
            <a:r>
              <a:rPr sz="1800" b="0" spc="-5" dirty="0">
                <a:latin typeface="+mj-lt"/>
                <a:cs typeface="Arial"/>
              </a:rPr>
              <a:t>examining </a:t>
            </a:r>
            <a:r>
              <a:rPr sz="1800" b="0" dirty="0">
                <a:latin typeface="+mj-lt"/>
                <a:cs typeface="Arial"/>
              </a:rPr>
              <a:t>the</a:t>
            </a:r>
            <a:r>
              <a:rPr sz="1800" b="0" spc="-40" dirty="0">
                <a:latin typeface="+mj-lt"/>
                <a:cs typeface="Arial"/>
              </a:rPr>
              <a:t> </a:t>
            </a:r>
            <a:r>
              <a:rPr sz="1800" b="0" dirty="0">
                <a:latin typeface="+mj-lt"/>
                <a:cs typeface="Arial"/>
              </a:rPr>
              <a:t>case</a:t>
            </a:r>
            <a:endParaRPr sz="1800" dirty="0">
              <a:latin typeface="+mj-lt"/>
              <a:cs typeface="Arial"/>
            </a:endParaRPr>
          </a:p>
          <a:p>
            <a:pPr marL="299085" marR="461009" indent="-287020">
              <a:lnSpc>
                <a:spcPct val="80000"/>
              </a:lnSpc>
              <a:spcBef>
                <a:spcPts val="1540"/>
              </a:spcBef>
              <a:buChar char="►"/>
              <a:tabLst>
                <a:tab pos="299720" algn="l"/>
              </a:tabLst>
            </a:pPr>
            <a:r>
              <a:rPr sz="1800" b="0" spc="20" dirty="0">
                <a:latin typeface="+mj-lt"/>
                <a:cs typeface="Arial"/>
              </a:rPr>
              <a:t>Who </a:t>
            </a:r>
            <a:r>
              <a:rPr sz="1800" b="0" dirty="0">
                <a:latin typeface="+mj-lt"/>
                <a:cs typeface="Arial"/>
              </a:rPr>
              <a:t>can </a:t>
            </a:r>
            <a:r>
              <a:rPr sz="1800" b="0" spc="-5" dirty="0">
                <a:latin typeface="+mj-lt"/>
                <a:cs typeface="Arial"/>
              </a:rPr>
              <a:t>apply-Any Micro or</a:t>
            </a:r>
            <a:r>
              <a:rPr sz="1800" b="0" spc="-140" dirty="0">
                <a:latin typeface="+mj-lt"/>
                <a:cs typeface="Arial"/>
              </a:rPr>
              <a:t> </a:t>
            </a:r>
            <a:r>
              <a:rPr sz="1800" b="0" spc="5" dirty="0">
                <a:latin typeface="+mj-lt"/>
                <a:cs typeface="Arial"/>
              </a:rPr>
              <a:t>small  </a:t>
            </a:r>
            <a:r>
              <a:rPr sz="1800" b="0" spc="-5" dirty="0">
                <a:latin typeface="+mj-lt"/>
                <a:cs typeface="Arial"/>
              </a:rPr>
              <a:t>enterprise having valid </a:t>
            </a:r>
            <a:r>
              <a:rPr lang="en-US" sz="1800" b="0" spc="-5" dirty="0">
                <a:latin typeface="+mj-lt"/>
                <a:cs typeface="Arial"/>
              </a:rPr>
              <a:t> registration </a:t>
            </a:r>
            <a:r>
              <a:rPr sz="1800" b="0" spc="-5" dirty="0">
                <a:latin typeface="+mj-lt"/>
                <a:cs typeface="Arial"/>
              </a:rPr>
              <a:t> </a:t>
            </a:r>
            <a:r>
              <a:rPr sz="1800" b="0" dirty="0">
                <a:latin typeface="+mj-lt"/>
                <a:cs typeface="Arial"/>
              </a:rPr>
              <a:t>can</a:t>
            </a:r>
            <a:r>
              <a:rPr sz="1800" b="0" spc="-30" dirty="0">
                <a:latin typeface="+mj-lt"/>
                <a:cs typeface="Arial"/>
              </a:rPr>
              <a:t> </a:t>
            </a:r>
            <a:r>
              <a:rPr sz="1800" b="0" spc="-5" dirty="0">
                <a:latin typeface="+mj-lt"/>
                <a:cs typeface="Arial"/>
              </a:rPr>
              <a:t>apply</a:t>
            </a:r>
            <a:endParaRPr sz="1800" dirty="0">
              <a:latin typeface="+mj-lt"/>
              <a:cs typeface="Arial"/>
            </a:endParaRPr>
          </a:p>
        </p:txBody>
      </p:sp>
      <p:sp>
        <p:nvSpPr>
          <p:cNvPr id="5" name="TextBox 4">
            <a:extLst>
              <a:ext uri="{FF2B5EF4-FFF2-40B4-BE49-F238E27FC236}">
                <a16:creationId xmlns:a16="http://schemas.microsoft.com/office/drawing/2014/main" id="{031604E4-2943-4CB3-95E9-D009F9B9989C}"/>
              </a:ext>
            </a:extLst>
          </p:cNvPr>
          <p:cNvSpPr txBox="1"/>
          <p:nvPr/>
        </p:nvSpPr>
        <p:spPr>
          <a:xfrm>
            <a:off x="7037614" y="1739163"/>
            <a:ext cx="4316186" cy="4163191"/>
          </a:xfrm>
          <a:prstGeom prst="rect">
            <a:avLst/>
          </a:prstGeom>
          <a:noFill/>
        </p:spPr>
        <p:txBody>
          <a:bodyPr wrap="square" rtlCol="0">
            <a:spAutoFit/>
          </a:bodyPr>
          <a:lstStyle/>
          <a:p>
            <a:pPr marR="5080">
              <a:lnSpc>
                <a:spcPct val="80000"/>
              </a:lnSpc>
              <a:spcBef>
                <a:spcPts val="530"/>
              </a:spcBef>
            </a:pPr>
            <a:r>
              <a:rPr lang="en-IN" b="1" spc="5" dirty="0">
                <a:latin typeface="+mj-lt"/>
              </a:rPr>
              <a:t>MSME </a:t>
            </a:r>
            <a:r>
              <a:rPr lang="en-IN" b="1" spc="5" dirty="0" err="1">
                <a:latin typeface="+mj-lt"/>
              </a:rPr>
              <a:t>Sambandh</a:t>
            </a:r>
            <a:r>
              <a:rPr lang="en-IN" b="1" spc="5" dirty="0">
                <a:latin typeface="+mj-lt"/>
              </a:rPr>
              <a:t> Portal</a:t>
            </a:r>
          </a:p>
          <a:p>
            <a:pPr marL="299085" marR="6350" indent="-287020" algn="just">
              <a:lnSpc>
                <a:spcPct val="80100"/>
              </a:lnSpc>
              <a:spcBef>
                <a:spcPts val="1165"/>
              </a:spcBef>
              <a:buChar char="►"/>
              <a:tabLst>
                <a:tab pos="299720" algn="l"/>
              </a:tabLst>
            </a:pPr>
            <a:r>
              <a:rPr lang="en-IN" b="0" spc="-5" dirty="0">
                <a:latin typeface="+mj-lt"/>
                <a:cs typeface="Arial"/>
              </a:rPr>
              <a:t>MSME </a:t>
            </a:r>
            <a:r>
              <a:rPr lang="en-IN" b="0" spc="-5" dirty="0" err="1">
                <a:latin typeface="+mj-lt"/>
                <a:cs typeface="Arial"/>
              </a:rPr>
              <a:t>Sambandh</a:t>
            </a:r>
            <a:r>
              <a:rPr lang="en-IN" b="0" spc="-5" dirty="0">
                <a:latin typeface="+mj-lt"/>
                <a:cs typeface="Arial"/>
              </a:rPr>
              <a:t> </a:t>
            </a:r>
            <a:r>
              <a:rPr lang="en-IN" b="0" dirty="0">
                <a:latin typeface="+mj-lt"/>
                <a:cs typeface="Arial"/>
              </a:rPr>
              <a:t>Portal </a:t>
            </a:r>
            <a:r>
              <a:rPr lang="en-IN" b="0" spc="-10" dirty="0">
                <a:latin typeface="+mj-lt"/>
                <a:cs typeface="Arial"/>
              </a:rPr>
              <a:t>is </a:t>
            </a:r>
            <a:r>
              <a:rPr lang="en-IN" b="0" spc="5" dirty="0">
                <a:latin typeface="+mj-lt"/>
                <a:cs typeface="Arial"/>
              </a:rPr>
              <a:t>to </a:t>
            </a:r>
            <a:r>
              <a:rPr lang="en-IN" b="0" spc="-10" dirty="0">
                <a:latin typeface="+mj-lt"/>
                <a:cs typeface="Arial"/>
              </a:rPr>
              <a:t>help </a:t>
            </a:r>
            <a:r>
              <a:rPr lang="en-IN" b="0" spc="-25" dirty="0">
                <a:latin typeface="+mj-lt"/>
                <a:cs typeface="Arial"/>
              </a:rPr>
              <a:t>in  </a:t>
            </a:r>
            <a:r>
              <a:rPr lang="en-IN" b="0" dirty="0">
                <a:latin typeface="+mj-lt"/>
                <a:cs typeface="Arial"/>
              </a:rPr>
              <a:t>monitoring the </a:t>
            </a:r>
            <a:r>
              <a:rPr lang="en-IN" b="0" spc="-5" dirty="0">
                <a:latin typeface="+mj-lt"/>
                <a:cs typeface="Arial"/>
              </a:rPr>
              <a:t>implementation of </a:t>
            </a:r>
            <a:r>
              <a:rPr lang="en-IN" b="0" spc="-10" dirty="0">
                <a:latin typeface="+mj-lt"/>
                <a:cs typeface="Arial"/>
              </a:rPr>
              <a:t>public  </a:t>
            </a:r>
            <a:r>
              <a:rPr lang="en-IN" b="0" spc="-5" dirty="0">
                <a:latin typeface="+mj-lt"/>
                <a:cs typeface="Arial"/>
              </a:rPr>
              <a:t>procurement policy </a:t>
            </a:r>
            <a:r>
              <a:rPr lang="en-IN" b="0" dirty="0">
                <a:latin typeface="+mj-lt"/>
                <a:cs typeface="Arial"/>
              </a:rPr>
              <a:t>for micro </a:t>
            </a:r>
            <a:r>
              <a:rPr lang="en-IN" b="0" spc="-5" dirty="0">
                <a:latin typeface="+mj-lt"/>
                <a:cs typeface="Arial"/>
              </a:rPr>
              <a:t>and small  enterprises</a:t>
            </a:r>
            <a:endParaRPr lang="en-IN" dirty="0">
              <a:latin typeface="+mj-lt"/>
              <a:cs typeface="Arial"/>
            </a:endParaRPr>
          </a:p>
          <a:p>
            <a:pPr marL="299085" marR="6350" indent="-287020" algn="just">
              <a:lnSpc>
                <a:spcPct val="80100"/>
              </a:lnSpc>
              <a:spcBef>
                <a:spcPts val="1165"/>
              </a:spcBef>
              <a:buChar char="►"/>
              <a:tabLst>
                <a:tab pos="299720" algn="l"/>
              </a:tabLst>
            </a:pPr>
            <a:r>
              <a:rPr lang="en-IN" b="0" spc="-35" dirty="0">
                <a:latin typeface="+mj-lt"/>
                <a:cs typeface="Arial"/>
              </a:rPr>
              <a:t>Total </a:t>
            </a:r>
            <a:r>
              <a:rPr lang="en-IN" b="0" spc="-5" dirty="0">
                <a:latin typeface="+mj-lt"/>
                <a:cs typeface="Arial"/>
              </a:rPr>
              <a:t>167 </a:t>
            </a:r>
            <a:r>
              <a:rPr lang="en-IN" b="0" spc="-10" dirty="0">
                <a:latin typeface="+mj-lt"/>
                <a:cs typeface="Arial"/>
              </a:rPr>
              <a:t>CPSEs Reported </a:t>
            </a:r>
            <a:r>
              <a:rPr lang="en-IN" b="0" spc="-5" dirty="0">
                <a:latin typeface="+mj-lt"/>
                <a:cs typeface="Arial"/>
              </a:rPr>
              <a:t>with</a:t>
            </a:r>
            <a:r>
              <a:rPr lang="en-IN" b="0" spc="425" dirty="0">
                <a:latin typeface="+mj-lt"/>
                <a:cs typeface="Arial"/>
              </a:rPr>
              <a:t> </a:t>
            </a:r>
            <a:r>
              <a:rPr lang="en-IN" b="0" spc="-10" dirty="0">
                <a:latin typeface="+mj-lt"/>
                <a:cs typeface="Arial"/>
              </a:rPr>
              <a:t>annual</a:t>
            </a:r>
            <a:endParaRPr lang="en-IN" dirty="0">
              <a:latin typeface="+mj-lt"/>
              <a:cs typeface="Arial"/>
            </a:endParaRPr>
          </a:p>
          <a:p>
            <a:pPr marR="43180" algn="r">
              <a:lnSpc>
                <a:spcPts val="1730"/>
              </a:lnSpc>
            </a:pPr>
            <a:r>
              <a:rPr lang="en-IN" b="0" spc="-5" dirty="0">
                <a:latin typeface="+mj-lt"/>
                <a:cs typeface="Arial"/>
              </a:rPr>
              <a:t>procurement target of </a:t>
            </a:r>
            <a:r>
              <a:rPr lang="en-IN" b="0" dirty="0">
                <a:latin typeface="+mj-lt"/>
                <a:cs typeface="Arial"/>
              </a:rPr>
              <a:t>1,22,839</a:t>
            </a:r>
            <a:r>
              <a:rPr lang="en-IN" b="0" spc="-15" dirty="0">
                <a:latin typeface="+mj-lt"/>
                <a:cs typeface="Arial"/>
              </a:rPr>
              <a:t> </a:t>
            </a:r>
            <a:r>
              <a:rPr lang="en-IN" b="0" spc="-5" dirty="0">
                <a:latin typeface="+mj-lt"/>
                <a:cs typeface="Arial"/>
              </a:rPr>
              <a:t>Crores.</a:t>
            </a:r>
            <a:endParaRPr lang="en-IN" dirty="0">
              <a:latin typeface="+mj-lt"/>
              <a:cs typeface="Arial"/>
            </a:endParaRPr>
          </a:p>
          <a:p>
            <a:pPr marL="299085" indent="-287020">
              <a:lnSpc>
                <a:spcPts val="1730"/>
              </a:lnSpc>
              <a:spcBef>
                <a:spcPts val="1150"/>
              </a:spcBef>
              <a:buChar char="►"/>
              <a:tabLst>
                <a:tab pos="299720" algn="l"/>
              </a:tabLst>
            </a:pPr>
            <a:r>
              <a:rPr lang="en-IN" b="0" spc="-35" dirty="0">
                <a:latin typeface="+mj-lt"/>
                <a:cs typeface="Arial"/>
              </a:rPr>
              <a:t>Total </a:t>
            </a:r>
            <a:r>
              <a:rPr lang="en-IN" b="0" spc="-10" dirty="0">
                <a:latin typeface="+mj-lt"/>
                <a:cs typeface="Arial"/>
              </a:rPr>
              <a:t>procurement </a:t>
            </a:r>
            <a:r>
              <a:rPr lang="en-IN" b="0" spc="-5" dirty="0">
                <a:latin typeface="+mj-lt"/>
                <a:cs typeface="Arial"/>
              </a:rPr>
              <a:t>(as on </a:t>
            </a:r>
            <a:r>
              <a:rPr lang="en-IN" b="0" dirty="0">
                <a:latin typeface="+mj-lt"/>
                <a:cs typeface="Arial"/>
              </a:rPr>
              <a:t>date) </a:t>
            </a:r>
            <a:r>
              <a:rPr lang="en-IN" b="0" spc="-15" dirty="0">
                <a:latin typeface="+mj-lt"/>
                <a:cs typeface="Arial"/>
              </a:rPr>
              <a:t>by</a:t>
            </a:r>
            <a:r>
              <a:rPr lang="en-IN" b="0" spc="140" dirty="0">
                <a:latin typeface="+mj-lt"/>
                <a:cs typeface="Arial"/>
              </a:rPr>
              <a:t> </a:t>
            </a:r>
            <a:r>
              <a:rPr lang="en-IN" b="0" spc="-10" dirty="0">
                <a:latin typeface="+mj-lt"/>
                <a:cs typeface="Arial"/>
              </a:rPr>
              <a:t>159</a:t>
            </a:r>
            <a:endParaRPr lang="en-IN" dirty="0">
              <a:latin typeface="+mj-lt"/>
              <a:cs typeface="Arial"/>
            </a:endParaRPr>
          </a:p>
          <a:p>
            <a:pPr marL="299085">
              <a:lnSpc>
                <a:spcPts val="1730"/>
              </a:lnSpc>
            </a:pPr>
            <a:r>
              <a:rPr lang="en-IN" b="0" dirty="0">
                <a:latin typeface="+mj-lt"/>
                <a:cs typeface="Arial"/>
              </a:rPr>
              <a:t>CPSUs Rs </a:t>
            </a:r>
            <a:r>
              <a:rPr lang="en-IN" b="0" spc="-5" dirty="0">
                <a:latin typeface="+mj-lt"/>
                <a:cs typeface="Arial"/>
              </a:rPr>
              <a:t>1,06,584</a:t>
            </a:r>
            <a:r>
              <a:rPr lang="en-IN" b="0" spc="-55" dirty="0">
                <a:latin typeface="+mj-lt"/>
                <a:cs typeface="Arial"/>
              </a:rPr>
              <a:t> </a:t>
            </a:r>
            <a:r>
              <a:rPr lang="en-IN" b="0" spc="-5" dirty="0">
                <a:latin typeface="+mj-lt"/>
                <a:cs typeface="Arial"/>
              </a:rPr>
              <a:t>Crores.</a:t>
            </a:r>
            <a:endParaRPr lang="en-IN" dirty="0">
              <a:latin typeface="+mj-lt"/>
              <a:cs typeface="Arial"/>
            </a:endParaRPr>
          </a:p>
          <a:p>
            <a:pPr marL="299085" marR="5080" indent="-287020" algn="just">
              <a:lnSpc>
                <a:spcPct val="80100"/>
              </a:lnSpc>
              <a:spcBef>
                <a:spcPts val="1540"/>
              </a:spcBef>
              <a:buChar char="►"/>
              <a:tabLst>
                <a:tab pos="299720" algn="l"/>
              </a:tabLst>
            </a:pPr>
            <a:r>
              <a:rPr lang="en-IN" b="0" spc="-5" dirty="0">
                <a:latin typeface="+mj-lt"/>
                <a:cs typeface="Arial"/>
              </a:rPr>
              <a:t>Procurement </a:t>
            </a:r>
            <a:r>
              <a:rPr lang="en-IN" b="0" dirty="0">
                <a:latin typeface="+mj-lt"/>
                <a:cs typeface="Arial"/>
              </a:rPr>
              <a:t>from </a:t>
            </a:r>
            <a:r>
              <a:rPr lang="en-IN" b="0" spc="-5" dirty="0">
                <a:latin typeface="+mj-lt"/>
                <a:cs typeface="Arial"/>
              </a:rPr>
              <a:t>MSEs(Including  SC/ST) 24,173 Crores from </a:t>
            </a:r>
            <a:r>
              <a:rPr lang="en-IN" b="0" spc="-10" dirty="0">
                <a:latin typeface="+mj-lt"/>
                <a:cs typeface="Arial"/>
              </a:rPr>
              <a:t>83227  </a:t>
            </a:r>
            <a:r>
              <a:rPr lang="en-IN" b="0" dirty="0">
                <a:latin typeface="+mj-lt"/>
                <a:cs typeface="Arial"/>
              </a:rPr>
              <a:t>MSEs.</a:t>
            </a:r>
            <a:endParaRPr lang="en-IN" dirty="0">
              <a:latin typeface="+mj-lt"/>
              <a:cs typeface="Arial"/>
            </a:endParaRPr>
          </a:p>
          <a:p>
            <a:pPr marL="299085" indent="-287020">
              <a:lnSpc>
                <a:spcPts val="1730"/>
              </a:lnSpc>
              <a:spcBef>
                <a:spcPts val="1150"/>
              </a:spcBef>
              <a:buChar char="►"/>
              <a:tabLst>
                <a:tab pos="299720" algn="l"/>
                <a:tab pos="2079625" algn="l"/>
              </a:tabLst>
            </a:pPr>
            <a:r>
              <a:rPr lang="en-IN" b="0" spc="-5" dirty="0">
                <a:latin typeface="+mj-lt"/>
                <a:cs typeface="Arial"/>
              </a:rPr>
              <a:t>Procurement</a:t>
            </a:r>
            <a:r>
              <a:rPr lang="en-IN" b="0" spc="110" dirty="0">
                <a:latin typeface="+mj-lt"/>
                <a:cs typeface="Arial"/>
              </a:rPr>
              <a:t> </a:t>
            </a:r>
            <a:r>
              <a:rPr lang="en-IN" b="0" spc="-5" dirty="0">
                <a:latin typeface="+mj-lt"/>
                <a:cs typeface="Arial"/>
              </a:rPr>
              <a:t>from	2096 SC/ST</a:t>
            </a:r>
            <a:r>
              <a:rPr lang="en-IN" b="0" spc="75" dirty="0">
                <a:latin typeface="+mj-lt"/>
                <a:cs typeface="Arial"/>
              </a:rPr>
              <a:t> </a:t>
            </a:r>
            <a:r>
              <a:rPr lang="en-IN" b="0" spc="-15" dirty="0">
                <a:latin typeface="+mj-lt"/>
                <a:cs typeface="Arial"/>
              </a:rPr>
              <a:t>owned</a:t>
            </a:r>
            <a:endParaRPr lang="en-IN" dirty="0">
              <a:latin typeface="+mj-lt"/>
              <a:cs typeface="Arial"/>
            </a:endParaRPr>
          </a:p>
          <a:p>
            <a:pPr marL="299085">
              <a:lnSpc>
                <a:spcPts val="1730"/>
              </a:lnSpc>
            </a:pPr>
            <a:r>
              <a:rPr lang="en-IN" b="0" dirty="0">
                <a:latin typeface="+mj-lt"/>
                <a:cs typeface="Arial"/>
              </a:rPr>
              <a:t>MSEs amounting </a:t>
            </a:r>
            <a:r>
              <a:rPr lang="en-IN" b="0" spc="5" dirty="0">
                <a:latin typeface="+mj-lt"/>
                <a:cs typeface="Arial"/>
              </a:rPr>
              <a:t>to </a:t>
            </a:r>
            <a:r>
              <a:rPr lang="en-IN" b="0" spc="-5" dirty="0">
                <a:latin typeface="+mj-lt"/>
                <a:cs typeface="Arial"/>
              </a:rPr>
              <a:t>Rs 510</a:t>
            </a:r>
            <a:r>
              <a:rPr lang="en-IN" b="0" spc="-105" dirty="0">
                <a:latin typeface="+mj-lt"/>
                <a:cs typeface="Arial"/>
              </a:rPr>
              <a:t> </a:t>
            </a:r>
            <a:r>
              <a:rPr lang="en-IN" b="0" spc="-5" dirty="0">
                <a:latin typeface="+mj-lt"/>
                <a:cs typeface="Arial"/>
              </a:rPr>
              <a:t>Crores</a:t>
            </a:r>
            <a:endParaRPr lang="en-IN" dirty="0">
              <a:latin typeface="+mj-lt"/>
              <a:cs typeface="Arial"/>
            </a:endParaRPr>
          </a:p>
          <a:p>
            <a:endParaRPr lang="en-IN" dirty="0"/>
          </a:p>
        </p:txBody>
      </p:sp>
    </p:spTree>
    <p:extLst>
      <p:ext uri="{BB962C8B-B14F-4D97-AF65-F5344CB8AC3E}">
        <p14:creationId xmlns:p14="http://schemas.microsoft.com/office/powerpoint/2010/main" val="3950227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C8509792-D476-4B99-89D3-2F98A5E7F68B}"/>
              </a:ext>
            </a:extLst>
          </p:cNvPr>
          <p:cNvSpPr txBox="1">
            <a:spLocks/>
          </p:cNvSpPr>
          <p:nvPr/>
        </p:nvSpPr>
        <p:spPr>
          <a:xfrm>
            <a:off x="3163684" y="685799"/>
            <a:ext cx="5270196" cy="475771"/>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110"/>
              </a:spcBef>
            </a:pPr>
            <a:r>
              <a:rPr lang="en-IN" spc="15"/>
              <a:t>MSME</a:t>
            </a:r>
            <a:r>
              <a:rPr lang="en-IN" spc="-145"/>
              <a:t> </a:t>
            </a:r>
            <a:r>
              <a:rPr lang="en-IN"/>
              <a:t>Listing</a:t>
            </a:r>
            <a:endParaRPr lang="en-IN" dirty="0"/>
          </a:p>
        </p:txBody>
      </p:sp>
      <p:grpSp>
        <p:nvGrpSpPr>
          <p:cNvPr id="5" name="object 3">
            <a:extLst>
              <a:ext uri="{FF2B5EF4-FFF2-40B4-BE49-F238E27FC236}">
                <a16:creationId xmlns:a16="http://schemas.microsoft.com/office/drawing/2014/main" id="{14A7BFCC-F47D-4DD6-A3B0-4290A012A081}"/>
              </a:ext>
            </a:extLst>
          </p:cNvPr>
          <p:cNvGrpSpPr/>
          <p:nvPr/>
        </p:nvGrpSpPr>
        <p:grpSpPr>
          <a:xfrm>
            <a:off x="2484337" y="1344166"/>
            <a:ext cx="8364220" cy="4668520"/>
            <a:chOff x="377952" y="1344167"/>
            <a:chExt cx="8364220" cy="4668520"/>
          </a:xfrm>
        </p:grpSpPr>
        <p:sp>
          <p:nvSpPr>
            <p:cNvPr id="6" name="object 4">
              <a:extLst>
                <a:ext uri="{FF2B5EF4-FFF2-40B4-BE49-F238E27FC236}">
                  <a16:creationId xmlns:a16="http://schemas.microsoft.com/office/drawing/2014/main" id="{84DAA337-BDF8-41FB-B7EE-FAF499D7285B}"/>
                </a:ext>
              </a:extLst>
            </p:cNvPr>
            <p:cNvSpPr/>
            <p:nvPr/>
          </p:nvSpPr>
          <p:spPr>
            <a:xfrm>
              <a:off x="4242720" y="1344167"/>
              <a:ext cx="545782" cy="4668011"/>
            </a:xfrm>
            <a:prstGeom prst="rect">
              <a:avLst/>
            </a:prstGeom>
            <a:blipFill>
              <a:blip r:embed="rId2" cstate="print"/>
              <a:stretch>
                <a:fillRect/>
              </a:stretch>
            </a:blipFill>
          </p:spPr>
          <p:txBody>
            <a:bodyPr wrap="square" lIns="0" tIns="0" rIns="0" bIns="0" rtlCol="0"/>
            <a:lstStyle/>
            <a:p>
              <a:endParaRPr/>
            </a:p>
          </p:txBody>
        </p:sp>
        <p:sp>
          <p:nvSpPr>
            <p:cNvPr id="7" name="object 5">
              <a:extLst>
                <a:ext uri="{FF2B5EF4-FFF2-40B4-BE49-F238E27FC236}">
                  <a16:creationId xmlns:a16="http://schemas.microsoft.com/office/drawing/2014/main" id="{5BBDF57E-B00E-4BC1-AFFD-658B182E411C}"/>
                </a:ext>
              </a:extLst>
            </p:cNvPr>
            <p:cNvSpPr/>
            <p:nvPr/>
          </p:nvSpPr>
          <p:spPr>
            <a:xfrm>
              <a:off x="405384" y="4181855"/>
              <a:ext cx="4041648" cy="795528"/>
            </a:xfrm>
            <a:prstGeom prst="rect">
              <a:avLst/>
            </a:prstGeom>
            <a:blipFill>
              <a:blip r:embed="rId3" cstate="print"/>
              <a:stretch>
                <a:fillRect/>
              </a:stretch>
            </a:blipFill>
          </p:spPr>
          <p:txBody>
            <a:bodyPr wrap="square" lIns="0" tIns="0" rIns="0" bIns="0" rtlCol="0"/>
            <a:lstStyle/>
            <a:p>
              <a:endParaRPr/>
            </a:p>
          </p:txBody>
        </p:sp>
        <p:sp>
          <p:nvSpPr>
            <p:cNvPr id="8" name="object 6">
              <a:extLst>
                <a:ext uri="{FF2B5EF4-FFF2-40B4-BE49-F238E27FC236}">
                  <a16:creationId xmlns:a16="http://schemas.microsoft.com/office/drawing/2014/main" id="{71BE5315-B537-4320-ABA5-4ECF8FBC964C}"/>
                </a:ext>
              </a:extLst>
            </p:cNvPr>
            <p:cNvSpPr/>
            <p:nvPr/>
          </p:nvSpPr>
          <p:spPr>
            <a:xfrm>
              <a:off x="4593336" y="3471672"/>
              <a:ext cx="4148327" cy="795527"/>
            </a:xfrm>
            <a:prstGeom prst="rect">
              <a:avLst/>
            </a:prstGeom>
            <a:blipFill>
              <a:blip r:embed="rId4" cstate="print"/>
              <a:stretch>
                <a:fillRect/>
              </a:stretch>
            </a:blipFill>
          </p:spPr>
          <p:txBody>
            <a:bodyPr wrap="square" lIns="0" tIns="0" rIns="0" bIns="0" rtlCol="0"/>
            <a:lstStyle/>
            <a:p>
              <a:endParaRPr/>
            </a:p>
          </p:txBody>
        </p:sp>
        <p:sp>
          <p:nvSpPr>
            <p:cNvPr id="9" name="object 7">
              <a:extLst>
                <a:ext uri="{FF2B5EF4-FFF2-40B4-BE49-F238E27FC236}">
                  <a16:creationId xmlns:a16="http://schemas.microsoft.com/office/drawing/2014/main" id="{18CCFAD8-145F-4E49-8572-87F0A0BD3682}"/>
                </a:ext>
              </a:extLst>
            </p:cNvPr>
            <p:cNvSpPr/>
            <p:nvPr/>
          </p:nvSpPr>
          <p:spPr>
            <a:xfrm>
              <a:off x="377952" y="2727959"/>
              <a:ext cx="4069079" cy="795527"/>
            </a:xfrm>
            <a:prstGeom prst="rect">
              <a:avLst/>
            </a:prstGeom>
            <a:blipFill>
              <a:blip r:embed="rId5" cstate="print"/>
              <a:stretch>
                <a:fillRect/>
              </a:stretch>
            </a:blipFill>
          </p:spPr>
          <p:txBody>
            <a:bodyPr wrap="square" lIns="0" tIns="0" rIns="0" bIns="0" rtlCol="0"/>
            <a:lstStyle/>
            <a:p>
              <a:endParaRPr/>
            </a:p>
          </p:txBody>
        </p:sp>
        <p:sp>
          <p:nvSpPr>
            <p:cNvPr id="10" name="object 8">
              <a:extLst>
                <a:ext uri="{FF2B5EF4-FFF2-40B4-BE49-F238E27FC236}">
                  <a16:creationId xmlns:a16="http://schemas.microsoft.com/office/drawing/2014/main" id="{9854CEAA-A749-4CEE-91A9-ED786594818F}"/>
                </a:ext>
              </a:extLst>
            </p:cNvPr>
            <p:cNvSpPr/>
            <p:nvPr/>
          </p:nvSpPr>
          <p:spPr>
            <a:xfrm>
              <a:off x="4584192" y="2039111"/>
              <a:ext cx="4157471" cy="795527"/>
            </a:xfrm>
            <a:prstGeom prst="rect">
              <a:avLst/>
            </a:prstGeom>
            <a:blipFill>
              <a:blip r:embed="rId6" cstate="print"/>
              <a:stretch>
                <a:fillRect/>
              </a:stretch>
            </a:blipFill>
          </p:spPr>
          <p:txBody>
            <a:bodyPr wrap="square" lIns="0" tIns="0" rIns="0" bIns="0" rtlCol="0"/>
            <a:lstStyle/>
            <a:p>
              <a:endParaRPr/>
            </a:p>
          </p:txBody>
        </p:sp>
      </p:grpSp>
      <p:sp>
        <p:nvSpPr>
          <p:cNvPr id="11" name="object 9">
            <a:extLst>
              <a:ext uri="{FF2B5EF4-FFF2-40B4-BE49-F238E27FC236}">
                <a16:creationId xmlns:a16="http://schemas.microsoft.com/office/drawing/2014/main" id="{E0097B85-D4A1-47E5-97EF-FF2B4ABDAF30}"/>
              </a:ext>
            </a:extLst>
          </p:cNvPr>
          <p:cNvSpPr txBox="1"/>
          <p:nvPr/>
        </p:nvSpPr>
        <p:spPr>
          <a:xfrm>
            <a:off x="6878410" y="2251963"/>
            <a:ext cx="336994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Arial"/>
                <a:cs typeface="Arial"/>
              </a:rPr>
              <a:t>Number of </a:t>
            </a:r>
            <a:r>
              <a:rPr sz="1800" spc="5" dirty="0">
                <a:solidFill>
                  <a:srgbClr val="FFFFFF"/>
                </a:solidFill>
                <a:latin typeface="Arial"/>
                <a:cs typeface="Arial"/>
              </a:rPr>
              <a:t>companies </a:t>
            </a:r>
            <a:r>
              <a:rPr sz="1800" dirty="0">
                <a:solidFill>
                  <a:srgbClr val="FFFFFF"/>
                </a:solidFill>
                <a:latin typeface="Arial"/>
                <a:cs typeface="Arial"/>
              </a:rPr>
              <a:t>listed:</a:t>
            </a:r>
            <a:r>
              <a:rPr sz="1800" spc="-170" dirty="0">
                <a:solidFill>
                  <a:srgbClr val="FFFFFF"/>
                </a:solidFill>
                <a:latin typeface="Arial"/>
                <a:cs typeface="Arial"/>
              </a:rPr>
              <a:t> </a:t>
            </a:r>
            <a:r>
              <a:rPr sz="1800" b="1" dirty="0">
                <a:solidFill>
                  <a:srgbClr val="FFFFFF"/>
                </a:solidFill>
                <a:latin typeface="Arial"/>
                <a:cs typeface="Arial"/>
              </a:rPr>
              <a:t>210</a:t>
            </a:r>
            <a:endParaRPr sz="1800">
              <a:latin typeface="Arial"/>
              <a:cs typeface="Arial"/>
            </a:endParaRPr>
          </a:p>
        </p:txBody>
      </p:sp>
      <p:sp>
        <p:nvSpPr>
          <p:cNvPr id="12" name="object 10">
            <a:extLst>
              <a:ext uri="{FF2B5EF4-FFF2-40B4-BE49-F238E27FC236}">
                <a16:creationId xmlns:a16="http://schemas.microsoft.com/office/drawing/2014/main" id="{F522BD1E-3804-4379-B72E-589E132C31AD}"/>
              </a:ext>
            </a:extLst>
          </p:cNvPr>
          <p:cNvSpPr txBox="1"/>
          <p:nvPr/>
        </p:nvSpPr>
        <p:spPr>
          <a:xfrm>
            <a:off x="6830276" y="3548328"/>
            <a:ext cx="3321685" cy="574675"/>
          </a:xfrm>
          <a:prstGeom prst="rect">
            <a:avLst/>
          </a:prstGeom>
        </p:spPr>
        <p:txBody>
          <a:bodyPr vert="horz" wrap="square" lIns="0" tIns="12700" rIns="0" bIns="0" rtlCol="0">
            <a:spAutoFit/>
          </a:bodyPr>
          <a:lstStyle/>
          <a:p>
            <a:pPr marL="12700">
              <a:lnSpc>
                <a:spcPct val="100000"/>
              </a:lnSpc>
              <a:spcBef>
                <a:spcPts val="100"/>
              </a:spcBef>
            </a:pPr>
            <a:r>
              <a:rPr sz="1800" spc="-5" dirty="0">
                <a:latin typeface="Arial"/>
                <a:cs typeface="Arial"/>
              </a:rPr>
              <a:t>Market </a:t>
            </a:r>
            <a:r>
              <a:rPr sz="1800" dirty="0">
                <a:latin typeface="Arial"/>
                <a:cs typeface="Arial"/>
              </a:rPr>
              <a:t>Capitalisation: </a:t>
            </a:r>
            <a:r>
              <a:rPr sz="1800" spc="-10" dirty="0">
                <a:latin typeface="Arial"/>
                <a:cs typeface="Arial"/>
              </a:rPr>
              <a:t>More</a:t>
            </a:r>
            <a:r>
              <a:rPr sz="1800" spc="-30" dirty="0">
                <a:latin typeface="Arial"/>
                <a:cs typeface="Arial"/>
              </a:rPr>
              <a:t> </a:t>
            </a:r>
            <a:r>
              <a:rPr sz="1800" dirty="0">
                <a:latin typeface="Arial"/>
                <a:cs typeface="Arial"/>
              </a:rPr>
              <a:t>than</a:t>
            </a:r>
            <a:endParaRPr sz="1800">
              <a:latin typeface="Arial"/>
              <a:cs typeface="Arial"/>
            </a:endParaRPr>
          </a:p>
          <a:p>
            <a:pPr marL="12700">
              <a:lnSpc>
                <a:spcPct val="100000"/>
              </a:lnSpc>
              <a:spcBef>
                <a:spcPts val="5"/>
              </a:spcBef>
            </a:pPr>
            <a:r>
              <a:rPr sz="1800" spc="-5" dirty="0">
                <a:latin typeface="Arial"/>
                <a:cs typeface="Arial"/>
              </a:rPr>
              <a:t>INR </a:t>
            </a:r>
            <a:r>
              <a:rPr sz="1800" dirty="0">
                <a:latin typeface="Arial"/>
                <a:cs typeface="Arial"/>
              </a:rPr>
              <a:t>10,000</a:t>
            </a:r>
            <a:r>
              <a:rPr sz="1800" spc="-35" dirty="0">
                <a:latin typeface="Arial"/>
                <a:cs typeface="Arial"/>
              </a:rPr>
              <a:t> </a:t>
            </a:r>
            <a:r>
              <a:rPr sz="1800" dirty="0">
                <a:latin typeface="Arial"/>
                <a:cs typeface="Arial"/>
              </a:rPr>
              <a:t>crores</a:t>
            </a:r>
            <a:endParaRPr sz="1800">
              <a:latin typeface="Arial"/>
              <a:cs typeface="Arial"/>
            </a:endParaRPr>
          </a:p>
        </p:txBody>
      </p:sp>
      <p:sp>
        <p:nvSpPr>
          <p:cNvPr id="13" name="object 11">
            <a:extLst>
              <a:ext uri="{FF2B5EF4-FFF2-40B4-BE49-F238E27FC236}">
                <a16:creationId xmlns:a16="http://schemas.microsoft.com/office/drawing/2014/main" id="{A8F777FD-F54C-4794-BACA-665E555C5A03}"/>
              </a:ext>
            </a:extLst>
          </p:cNvPr>
          <p:cNvSpPr txBox="1"/>
          <p:nvPr/>
        </p:nvSpPr>
        <p:spPr>
          <a:xfrm>
            <a:off x="2956268" y="2802381"/>
            <a:ext cx="3046730" cy="57467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Arial"/>
                <a:cs typeface="Arial"/>
              </a:rPr>
              <a:t>Funds Raised: </a:t>
            </a:r>
            <a:r>
              <a:rPr sz="1800" spc="-10" dirty="0">
                <a:solidFill>
                  <a:srgbClr val="FFFFFF"/>
                </a:solidFill>
                <a:latin typeface="Arial"/>
                <a:cs typeface="Arial"/>
              </a:rPr>
              <a:t>More </a:t>
            </a:r>
            <a:r>
              <a:rPr sz="1800" dirty="0">
                <a:solidFill>
                  <a:srgbClr val="FFFFFF"/>
                </a:solidFill>
                <a:latin typeface="Arial"/>
                <a:cs typeface="Arial"/>
              </a:rPr>
              <a:t>than</a:t>
            </a:r>
            <a:r>
              <a:rPr sz="1800" spc="-100" dirty="0">
                <a:solidFill>
                  <a:srgbClr val="FFFFFF"/>
                </a:solidFill>
                <a:latin typeface="Arial"/>
                <a:cs typeface="Arial"/>
              </a:rPr>
              <a:t> </a:t>
            </a:r>
            <a:r>
              <a:rPr sz="1800" dirty="0">
                <a:solidFill>
                  <a:srgbClr val="FFFFFF"/>
                </a:solidFill>
                <a:latin typeface="Arial"/>
                <a:cs typeface="Arial"/>
              </a:rPr>
              <a:t>INR</a:t>
            </a:r>
            <a:endParaRPr sz="1800" dirty="0">
              <a:latin typeface="Arial"/>
              <a:cs typeface="Arial"/>
            </a:endParaRPr>
          </a:p>
          <a:p>
            <a:pPr marL="12700">
              <a:lnSpc>
                <a:spcPct val="100000"/>
              </a:lnSpc>
            </a:pPr>
            <a:r>
              <a:rPr sz="1800" dirty="0">
                <a:solidFill>
                  <a:srgbClr val="FFFFFF"/>
                </a:solidFill>
                <a:latin typeface="Arial"/>
                <a:cs typeface="Arial"/>
              </a:rPr>
              <a:t>3200</a:t>
            </a:r>
            <a:r>
              <a:rPr sz="1800" spc="-25" dirty="0">
                <a:solidFill>
                  <a:srgbClr val="FFFFFF"/>
                </a:solidFill>
                <a:latin typeface="Arial"/>
                <a:cs typeface="Arial"/>
              </a:rPr>
              <a:t> </a:t>
            </a:r>
            <a:r>
              <a:rPr sz="1800" spc="-5" dirty="0">
                <a:solidFill>
                  <a:srgbClr val="FFFFFF"/>
                </a:solidFill>
                <a:latin typeface="Arial"/>
                <a:cs typeface="Arial"/>
              </a:rPr>
              <a:t>Crores</a:t>
            </a:r>
            <a:endParaRPr sz="1800" dirty="0">
              <a:latin typeface="Arial"/>
              <a:cs typeface="Arial"/>
            </a:endParaRPr>
          </a:p>
        </p:txBody>
      </p:sp>
      <p:sp>
        <p:nvSpPr>
          <p:cNvPr id="14" name="object 12">
            <a:extLst>
              <a:ext uri="{FF2B5EF4-FFF2-40B4-BE49-F238E27FC236}">
                <a16:creationId xmlns:a16="http://schemas.microsoft.com/office/drawing/2014/main" id="{D42E7213-B13A-4BA7-9C47-001CE4423E78}"/>
              </a:ext>
            </a:extLst>
          </p:cNvPr>
          <p:cNvSpPr txBox="1"/>
          <p:nvPr/>
        </p:nvSpPr>
        <p:spPr>
          <a:xfrm>
            <a:off x="3010523" y="4395672"/>
            <a:ext cx="3148330" cy="30035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Arial"/>
                <a:cs typeface="Arial"/>
              </a:rPr>
              <a:t>Number of sectors </a:t>
            </a:r>
            <a:r>
              <a:rPr sz="1800" spc="-5" dirty="0">
                <a:solidFill>
                  <a:srgbClr val="FFFFFF"/>
                </a:solidFill>
                <a:latin typeface="Arial"/>
                <a:cs typeface="Arial"/>
              </a:rPr>
              <a:t>covered:</a:t>
            </a:r>
            <a:r>
              <a:rPr sz="1800" spc="-150" dirty="0">
                <a:solidFill>
                  <a:srgbClr val="FFFFFF"/>
                </a:solidFill>
                <a:latin typeface="Arial"/>
                <a:cs typeface="Arial"/>
              </a:rPr>
              <a:t> </a:t>
            </a:r>
            <a:r>
              <a:rPr sz="1800" dirty="0">
                <a:solidFill>
                  <a:srgbClr val="FFFFFF"/>
                </a:solidFill>
                <a:latin typeface="Arial"/>
                <a:cs typeface="Arial"/>
              </a:rPr>
              <a:t>20</a:t>
            </a:r>
            <a:endParaRPr sz="1800">
              <a:latin typeface="Arial"/>
              <a:cs typeface="Arial"/>
            </a:endParaRPr>
          </a:p>
        </p:txBody>
      </p:sp>
      <p:sp>
        <p:nvSpPr>
          <p:cNvPr id="15" name="object 13">
            <a:extLst>
              <a:ext uri="{FF2B5EF4-FFF2-40B4-BE49-F238E27FC236}">
                <a16:creationId xmlns:a16="http://schemas.microsoft.com/office/drawing/2014/main" id="{C18D44FD-1C0D-4AF1-895F-895F0751597C}"/>
              </a:ext>
            </a:extLst>
          </p:cNvPr>
          <p:cNvSpPr/>
          <p:nvPr/>
        </p:nvSpPr>
        <p:spPr>
          <a:xfrm>
            <a:off x="6690576" y="4873751"/>
            <a:ext cx="4053840" cy="792480"/>
          </a:xfrm>
          <a:prstGeom prst="rect">
            <a:avLst/>
          </a:prstGeom>
          <a:blipFill>
            <a:blip r:embed="rId7" cstate="print"/>
            <a:stretch>
              <a:fillRect/>
            </a:stretch>
          </a:blipFill>
        </p:spPr>
        <p:txBody>
          <a:bodyPr wrap="square" lIns="0" tIns="0" rIns="0" bIns="0" rtlCol="0"/>
          <a:lstStyle/>
          <a:p>
            <a:endParaRPr/>
          </a:p>
        </p:txBody>
      </p:sp>
      <p:sp>
        <p:nvSpPr>
          <p:cNvPr id="16" name="object 14">
            <a:extLst>
              <a:ext uri="{FF2B5EF4-FFF2-40B4-BE49-F238E27FC236}">
                <a16:creationId xmlns:a16="http://schemas.microsoft.com/office/drawing/2014/main" id="{0B9CFC32-F0C8-4392-B804-159D9D53F483}"/>
              </a:ext>
            </a:extLst>
          </p:cNvPr>
          <p:cNvSpPr txBox="1"/>
          <p:nvPr/>
        </p:nvSpPr>
        <p:spPr>
          <a:xfrm>
            <a:off x="6813767" y="4941188"/>
            <a:ext cx="3464560" cy="574675"/>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Arial"/>
                <a:cs typeface="Arial"/>
              </a:rPr>
              <a:t>Number of </a:t>
            </a:r>
            <a:r>
              <a:rPr sz="1800" spc="5" dirty="0">
                <a:solidFill>
                  <a:srgbClr val="FFFFFF"/>
                </a:solidFill>
                <a:latin typeface="Arial"/>
                <a:cs typeface="Arial"/>
              </a:rPr>
              <a:t>companies </a:t>
            </a:r>
            <a:r>
              <a:rPr sz="1800" dirty="0">
                <a:solidFill>
                  <a:srgbClr val="FFFFFF"/>
                </a:solidFill>
                <a:latin typeface="Arial"/>
                <a:cs typeface="Arial"/>
              </a:rPr>
              <a:t>migrated</a:t>
            </a:r>
            <a:r>
              <a:rPr sz="1800" spc="-215" dirty="0">
                <a:solidFill>
                  <a:srgbClr val="FFFFFF"/>
                </a:solidFill>
                <a:latin typeface="Arial"/>
                <a:cs typeface="Arial"/>
              </a:rPr>
              <a:t> </a:t>
            </a:r>
            <a:r>
              <a:rPr sz="1800" dirty="0">
                <a:solidFill>
                  <a:srgbClr val="FFFFFF"/>
                </a:solidFill>
                <a:latin typeface="Arial"/>
                <a:cs typeface="Arial"/>
              </a:rPr>
              <a:t>to</a:t>
            </a:r>
            <a:endParaRPr sz="1800">
              <a:latin typeface="Arial"/>
              <a:cs typeface="Arial"/>
            </a:endParaRPr>
          </a:p>
          <a:p>
            <a:pPr marL="12700">
              <a:lnSpc>
                <a:spcPct val="100000"/>
              </a:lnSpc>
            </a:pPr>
            <a:r>
              <a:rPr sz="1800" dirty="0">
                <a:solidFill>
                  <a:srgbClr val="FFFFFF"/>
                </a:solidFill>
                <a:latin typeface="Arial"/>
                <a:cs typeface="Arial"/>
              </a:rPr>
              <a:t>the main board of </a:t>
            </a:r>
            <a:r>
              <a:rPr sz="1800" spc="-5" dirty="0">
                <a:solidFill>
                  <a:srgbClr val="FFFFFF"/>
                </a:solidFill>
                <a:latin typeface="Arial"/>
                <a:cs typeface="Arial"/>
              </a:rPr>
              <a:t>NSE:</a:t>
            </a:r>
            <a:r>
              <a:rPr sz="1800" spc="-120" dirty="0">
                <a:solidFill>
                  <a:srgbClr val="FFFFFF"/>
                </a:solidFill>
                <a:latin typeface="Arial"/>
                <a:cs typeface="Arial"/>
              </a:rPr>
              <a:t> </a:t>
            </a:r>
            <a:r>
              <a:rPr sz="1800" dirty="0">
                <a:solidFill>
                  <a:srgbClr val="FFFFFF"/>
                </a:solidFill>
                <a:latin typeface="Arial"/>
                <a:cs typeface="Arial"/>
              </a:rPr>
              <a:t>34</a:t>
            </a:r>
            <a:endParaRPr sz="1800">
              <a:latin typeface="Arial"/>
              <a:cs typeface="Arial"/>
            </a:endParaRPr>
          </a:p>
        </p:txBody>
      </p:sp>
      <p:sp>
        <p:nvSpPr>
          <p:cNvPr id="17" name="object 15">
            <a:extLst>
              <a:ext uri="{FF2B5EF4-FFF2-40B4-BE49-F238E27FC236}">
                <a16:creationId xmlns:a16="http://schemas.microsoft.com/office/drawing/2014/main" id="{4F553083-5CA9-4651-8BC7-4A4D4B71EB0A}"/>
              </a:ext>
            </a:extLst>
          </p:cNvPr>
          <p:cNvSpPr/>
          <p:nvPr/>
        </p:nvSpPr>
        <p:spPr>
          <a:xfrm>
            <a:off x="2496528" y="1335023"/>
            <a:ext cx="4069079" cy="795527"/>
          </a:xfrm>
          <a:prstGeom prst="rect">
            <a:avLst/>
          </a:prstGeom>
          <a:blipFill>
            <a:blip r:embed="rId8" cstate="print"/>
            <a:stretch>
              <a:fillRect/>
            </a:stretch>
          </a:blipFill>
        </p:spPr>
        <p:txBody>
          <a:bodyPr wrap="square" lIns="0" tIns="0" rIns="0" bIns="0" rtlCol="0"/>
          <a:lstStyle/>
          <a:p>
            <a:endParaRPr/>
          </a:p>
        </p:txBody>
      </p:sp>
      <p:sp>
        <p:nvSpPr>
          <p:cNvPr id="18" name="object 16">
            <a:extLst>
              <a:ext uri="{FF2B5EF4-FFF2-40B4-BE49-F238E27FC236}">
                <a16:creationId xmlns:a16="http://schemas.microsoft.com/office/drawing/2014/main" id="{703CCFED-F68C-49B0-8D08-22A87B67C8E2}"/>
              </a:ext>
            </a:extLst>
          </p:cNvPr>
          <p:cNvSpPr txBox="1"/>
          <p:nvPr/>
        </p:nvSpPr>
        <p:spPr>
          <a:xfrm>
            <a:off x="3003512" y="1421128"/>
            <a:ext cx="2955925" cy="574675"/>
          </a:xfrm>
          <a:prstGeom prst="rect">
            <a:avLst/>
          </a:prstGeom>
        </p:spPr>
        <p:txBody>
          <a:bodyPr vert="horz" wrap="square" lIns="0" tIns="12700" rIns="0" bIns="0" rtlCol="0">
            <a:spAutoFit/>
          </a:bodyPr>
          <a:lstStyle/>
          <a:p>
            <a:pPr marL="12700">
              <a:lnSpc>
                <a:spcPct val="100000"/>
              </a:lnSpc>
              <a:spcBef>
                <a:spcPts val="100"/>
              </a:spcBef>
            </a:pPr>
            <a:r>
              <a:rPr sz="1800" dirty="0">
                <a:latin typeface="Arial"/>
                <a:cs typeface="Arial"/>
              </a:rPr>
              <a:t>Platform </a:t>
            </a:r>
            <a:r>
              <a:rPr sz="1800" spc="-10" dirty="0">
                <a:latin typeface="Arial"/>
                <a:cs typeface="Arial"/>
              </a:rPr>
              <a:t>was </a:t>
            </a:r>
            <a:r>
              <a:rPr sz="1800" spc="5" dirty="0">
                <a:latin typeface="Arial"/>
                <a:cs typeface="Arial"/>
              </a:rPr>
              <a:t>launched </a:t>
            </a:r>
            <a:r>
              <a:rPr sz="1800" dirty="0">
                <a:latin typeface="Arial"/>
                <a:cs typeface="Arial"/>
              </a:rPr>
              <a:t>in</a:t>
            </a:r>
            <a:r>
              <a:rPr sz="1800" spc="-160" dirty="0">
                <a:latin typeface="Arial"/>
                <a:cs typeface="Arial"/>
              </a:rPr>
              <a:t> </a:t>
            </a:r>
            <a:r>
              <a:rPr sz="1800" dirty="0">
                <a:latin typeface="Arial"/>
                <a:cs typeface="Arial"/>
              </a:rPr>
              <a:t>the</a:t>
            </a:r>
          </a:p>
          <a:p>
            <a:pPr marL="12700">
              <a:lnSpc>
                <a:spcPct val="100000"/>
              </a:lnSpc>
            </a:pPr>
            <a:r>
              <a:rPr sz="1800" spc="-5" dirty="0">
                <a:latin typeface="Arial"/>
                <a:cs typeface="Arial"/>
              </a:rPr>
              <a:t>year </a:t>
            </a:r>
            <a:r>
              <a:rPr sz="1800" dirty="0">
                <a:latin typeface="Arial"/>
                <a:cs typeface="Arial"/>
              </a:rPr>
              <a:t>2012</a:t>
            </a:r>
          </a:p>
        </p:txBody>
      </p:sp>
      <p:sp>
        <p:nvSpPr>
          <p:cNvPr id="19" name="object 17">
            <a:extLst>
              <a:ext uri="{FF2B5EF4-FFF2-40B4-BE49-F238E27FC236}">
                <a16:creationId xmlns:a16="http://schemas.microsoft.com/office/drawing/2014/main" id="{3E1C7110-6B13-48F5-9506-2E0AFC1D3241}"/>
              </a:ext>
            </a:extLst>
          </p:cNvPr>
          <p:cNvSpPr txBox="1"/>
          <p:nvPr/>
        </p:nvSpPr>
        <p:spPr>
          <a:xfrm>
            <a:off x="2551189" y="5972961"/>
            <a:ext cx="2244090" cy="193675"/>
          </a:xfrm>
          <a:prstGeom prst="rect">
            <a:avLst/>
          </a:prstGeom>
        </p:spPr>
        <p:txBody>
          <a:bodyPr vert="horz" wrap="square" lIns="0" tIns="12700" rIns="0" bIns="0" rtlCol="0">
            <a:spAutoFit/>
          </a:bodyPr>
          <a:lstStyle/>
          <a:p>
            <a:pPr marL="12700">
              <a:lnSpc>
                <a:spcPct val="100000"/>
              </a:lnSpc>
              <a:spcBef>
                <a:spcPts val="100"/>
              </a:spcBef>
            </a:pPr>
            <a:r>
              <a:rPr sz="1100" i="1" u="sng" spc="-5" dirty="0">
                <a:solidFill>
                  <a:srgbClr val="336699"/>
                </a:solidFill>
                <a:uFill>
                  <a:solidFill>
                    <a:srgbClr val="336699"/>
                  </a:solidFill>
                </a:uFill>
                <a:latin typeface="Arial"/>
                <a:cs typeface="Arial"/>
                <a:hlinkClick r:id="rId9"/>
              </a:rPr>
              <a:t>https://www1.nseindia.com/emerge/</a:t>
            </a:r>
            <a:endParaRPr sz="1100">
              <a:latin typeface="Arial"/>
              <a:cs typeface="Arial"/>
            </a:endParaRPr>
          </a:p>
        </p:txBody>
      </p:sp>
    </p:spTree>
    <p:extLst>
      <p:ext uri="{BB962C8B-B14F-4D97-AF65-F5344CB8AC3E}">
        <p14:creationId xmlns:p14="http://schemas.microsoft.com/office/powerpoint/2010/main" val="3564712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2F91A14-BE7A-4B85-B535-E83485C7DAEB}"/>
              </a:ext>
            </a:extLst>
          </p:cNvPr>
          <p:cNvPicPr>
            <a:picLocks noChangeAspect="1"/>
          </p:cNvPicPr>
          <p:nvPr/>
        </p:nvPicPr>
        <p:blipFill rotWithShape="1">
          <a:blip r:embed="rId2">
            <a:extLst>
              <a:ext uri="{28A0092B-C50C-407E-A947-70E740481C1C}">
                <a14:useLocalDpi xmlns:a14="http://schemas.microsoft.com/office/drawing/2010/main" val="0"/>
              </a:ext>
            </a:extLst>
          </a:blip>
          <a:srcRect l="13608" r="22683"/>
          <a:stretch/>
        </p:blipFill>
        <p:spPr>
          <a:xfrm>
            <a:off x="6355442" y="10"/>
            <a:ext cx="5836558" cy="5130404"/>
          </a:xfrm>
          <a:custGeom>
            <a:avLst/>
            <a:gdLst/>
            <a:ahLst/>
            <a:cxnLst/>
            <a:rect l="l" t="t" r="r" b="b"/>
            <a:pathLst>
              <a:path w="5836558" h="5130414">
                <a:moveTo>
                  <a:pt x="2376055" y="0"/>
                </a:moveTo>
                <a:lnTo>
                  <a:pt x="5836558" y="0"/>
                </a:lnTo>
                <a:lnTo>
                  <a:pt x="5836558" y="5130414"/>
                </a:lnTo>
                <a:lnTo>
                  <a:pt x="0" y="5130414"/>
                </a:lnTo>
                <a:close/>
              </a:path>
            </a:pathLst>
          </a:custGeom>
        </p:spPr>
      </p:pic>
      <p:sp>
        <p:nvSpPr>
          <p:cNvPr id="2" name="Title 1">
            <a:extLst>
              <a:ext uri="{FF2B5EF4-FFF2-40B4-BE49-F238E27FC236}">
                <a16:creationId xmlns:a16="http://schemas.microsoft.com/office/drawing/2014/main" id="{8EBDA136-E6CE-434A-A397-F3FDA693E518}"/>
              </a:ext>
            </a:extLst>
          </p:cNvPr>
          <p:cNvSpPr>
            <a:spLocks noGrp="1"/>
          </p:cNvSpPr>
          <p:nvPr>
            <p:ph type="title"/>
          </p:nvPr>
        </p:nvSpPr>
        <p:spPr>
          <a:xfrm>
            <a:off x="775934" y="1907785"/>
            <a:ext cx="6270964" cy="2390459"/>
          </a:xfrm>
        </p:spPr>
        <p:txBody>
          <a:bodyPr vert="horz" lIns="91440" tIns="45720" rIns="91440" bIns="45720" rtlCol="0" anchor="b">
            <a:normAutofit fontScale="90000"/>
          </a:bodyPr>
          <a:lstStyle/>
          <a:p>
            <a:br>
              <a:rPr lang="en-US" sz="5400" b="1" spc="-5" dirty="0"/>
            </a:br>
            <a:br>
              <a:rPr lang="en-US" sz="5400" b="1" spc="-5" dirty="0"/>
            </a:br>
            <a:r>
              <a:rPr lang="en-US" sz="5400" b="1" spc="-5" dirty="0"/>
              <a:t>Covid-19 </a:t>
            </a:r>
            <a:r>
              <a:rPr lang="en-US" sz="5400" b="1" dirty="0"/>
              <a:t>Stimulus – </a:t>
            </a:r>
            <a:br>
              <a:rPr lang="en-US" sz="5400" b="1" dirty="0"/>
            </a:br>
            <a:r>
              <a:rPr lang="en-US" sz="5400" b="1" spc="5" dirty="0"/>
              <a:t>Existing</a:t>
            </a:r>
            <a:r>
              <a:rPr lang="en-US" sz="5400" b="1" spc="-75" dirty="0"/>
              <a:t> </a:t>
            </a:r>
            <a:r>
              <a:rPr lang="en-US" sz="5400" b="1" spc="15" dirty="0"/>
              <a:t>MSMEs</a:t>
            </a:r>
            <a:br>
              <a:rPr lang="en-US" sz="5400" b="1" cap="none" spc="0" dirty="0">
                <a:ln w="17780" cmpd="sng">
                  <a:solidFill>
                    <a:srgbClr val="FFFFFF"/>
                  </a:solidFill>
                  <a:prstDash val="solid"/>
                  <a:miter lim="800000"/>
                </a:ln>
                <a:effectLst>
                  <a:outerShdw blurRad="50800" algn="tl" rotWithShape="0">
                    <a:srgbClr val="000000"/>
                  </a:outerShdw>
                </a:effectLst>
              </a:rPr>
            </a:br>
            <a:endParaRPr lang="en-US" sz="5400" dirty="0"/>
          </a:p>
        </p:txBody>
      </p:sp>
      <p:sp>
        <p:nvSpPr>
          <p:cNvPr id="16" name="Freeform: Shape 15">
            <a:extLst>
              <a:ext uri="{FF2B5EF4-FFF2-40B4-BE49-F238E27FC236}">
                <a16:creationId xmlns:a16="http://schemas.microsoft.com/office/drawing/2014/main" id="{5EB73228-F09B-409F-9EC1-7E853C4F5B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1840" y="5292509"/>
            <a:ext cx="6610160" cy="1565491"/>
          </a:xfrm>
          <a:custGeom>
            <a:avLst/>
            <a:gdLst>
              <a:gd name="connsiteX0" fmla="*/ 1186806 w 6610160"/>
              <a:gd name="connsiteY0" fmla="*/ 0 h 1565491"/>
              <a:gd name="connsiteX1" fmla="*/ 1692132 w 6610160"/>
              <a:gd name="connsiteY1" fmla="*/ 0 h 1565491"/>
              <a:gd name="connsiteX2" fmla="*/ 6104834 w 6610160"/>
              <a:gd name="connsiteY2" fmla="*/ 0 h 1565491"/>
              <a:gd name="connsiteX3" fmla="*/ 6610160 w 6610160"/>
              <a:gd name="connsiteY3" fmla="*/ 0 h 1565491"/>
              <a:gd name="connsiteX4" fmla="*/ 6610160 w 6610160"/>
              <a:gd name="connsiteY4" fmla="*/ 1565491 h 1565491"/>
              <a:gd name="connsiteX5" fmla="*/ 0 w 6610160"/>
              <a:gd name="connsiteY5" fmla="*/ 1565491 h 1565491"/>
              <a:gd name="connsiteX6" fmla="*/ 724290 w 6610160"/>
              <a:gd name="connsiteY6" fmla="*/ 1591 h 1565491"/>
              <a:gd name="connsiteX7" fmla="*/ 1186070 w 6610160"/>
              <a:gd name="connsiteY7" fmla="*/ 1591 h 1565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10160" h="1565491">
                <a:moveTo>
                  <a:pt x="1186806" y="0"/>
                </a:moveTo>
                <a:lnTo>
                  <a:pt x="1692132" y="0"/>
                </a:lnTo>
                <a:lnTo>
                  <a:pt x="6104834" y="0"/>
                </a:lnTo>
                <a:lnTo>
                  <a:pt x="6610160" y="0"/>
                </a:lnTo>
                <a:lnTo>
                  <a:pt x="6610160" y="1565491"/>
                </a:lnTo>
                <a:lnTo>
                  <a:pt x="0" y="1565491"/>
                </a:lnTo>
                <a:lnTo>
                  <a:pt x="724290" y="1591"/>
                </a:lnTo>
                <a:lnTo>
                  <a:pt x="1186070" y="1591"/>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3150A4AE-7BE7-480D-BD8C-3951E64799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92510"/>
            <a:ext cx="6144370" cy="1565491"/>
          </a:xfrm>
          <a:custGeom>
            <a:avLst/>
            <a:gdLst>
              <a:gd name="connsiteX0" fmla="*/ 0 w 6144370"/>
              <a:gd name="connsiteY0" fmla="*/ 0 h 1565491"/>
              <a:gd name="connsiteX1" fmla="*/ 6144370 w 6144370"/>
              <a:gd name="connsiteY1" fmla="*/ 0 h 1565491"/>
              <a:gd name="connsiteX2" fmla="*/ 5419344 w 6144370"/>
              <a:gd name="connsiteY2" fmla="*/ 1565491 h 1565491"/>
              <a:gd name="connsiteX3" fmla="*/ 0 w 6144370"/>
              <a:gd name="connsiteY3" fmla="*/ 1565491 h 1565491"/>
            </a:gdLst>
            <a:ahLst/>
            <a:cxnLst>
              <a:cxn ang="0">
                <a:pos x="connsiteX0" y="connsiteY0"/>
              </a:cxn>
              <a:cxn ang="0">
                <a:pos x="connsiteX1" y="connsiteY1"/>
              </a:cxn>
              <a:cxn ang="0">
                <a:pos x="connsiteX2" y="connsiteY2"/>
              </a:cxn>
              <a:cxn ang="0">
                <a:pos x="connsiteX3" y="connsiteY3"/>
              </a:cxn>
            </a:cxnLst>
            <a:rect l="l" t="t" r="r" b="b"/>
            <a:pathLst>
              <a:path w="6144370" h="1565491">
                <a:moveTo>
                  <a:pt x="0" y="0"/>
                </a:moveTo>
                <a:lnTo>
                  <a:pt x="6144370" y="0"/>
                </a:lnTo>
                <a:lnTo>
                  <a:pt x="5419344" y="1565491"/>
                </a:lnTo>
                <a:lnTo>
                  <a:pt x="0" y="1565491"/>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37628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a:extLst>
              <a:ext uri="{FF2B5EF4-FFF2-40B4-BE49-F238E27FC236}">
                <a16:creationId xmlns:a16="http://schemas.microsoft.com/office/drawing/2014/main" id="{ECC83A23-5995-48DF-8D08-D87A028F948A}"/>
              </a:ext>
            </a:extLst>
          </p:cNvPr>
          <p:cNvGraphicFramePr>
            <a:graphicFrameLocks noGrp="1"/>
          </p:cNvGraphicFramePr>
          <p:nvPr>
            <p:extLst>
              <p:ext uri="{D42A27DB-BD31-4B8C-83A1-F6EECF244321}">
                <p14:modId xmlns:p14="http://schemas.microsoft.com/office/powerpoint/2010/main" val="554270047"/>
              </p:ext>
            </p:extLst>
          </p:nvPr>
        </p:nvGraphicFramePr>
        <p:xfrm>
          <a:off x="672645" y="437641"/>
          <a:ext cx="11116583" cy="5995816"/>
        </p:xfrm>
        <a:graphic>
          <a:graphicData uri="http://schemas.openxmlformats.org/drawingml/2006/table">
            <a:tbl>
              <a:tblPr firstRow="1" bandRow="1">
                <a:tableStyleId>{2D5ABB26-0587-4C30-8999-92F81FD0307C}</a:tableStyleId>
              </a:tblPr>
              <a:tblGrid>
                <a:gridCol w="1628770">
                  <a:extLst>
                    <a:ext uri="{9D8B030D-6E8A-4147-A177-3AD203B41FA5}">
                      <a16:colId xmlns:a16="http://schemas.microsoft.com/office/drawing/2014/main" val="20000"/>
                    </a:ext>
                  </a:extLst>
                </a:gridCol>
                <a:gridCol w="6472948">
                  <a:extLst>
                    <a:ext uri="{9D8B030D-6E8A-4147-A177-3AD203B41FA5}">
                      <a16:colId xmlns:a16="http://schemas.microsoft.com/office/drawing/2014/main" val="20001"/>
                    </a:ext>
                  </a:extLst>
                </a:gridCol>
                <a:gridCol w="1238640">
                  <a:extLst>
                    <a:ext uri="{9D8B030D-6E8A-4147-A177-3AD203B41FA5}">
                      <a16:colId xmlns:a16="http://schemas.microsoft.com/office/drawing/2014/main" val="20002"/>
                    </a:ext>
                  </a:extLst>
                </a:gridCol>
                <a:gridCol w="1776225">
                  <a:extLst>
                    <a:ext uri="{9D8B030D-6E8A-4147-A177-3AD203B41FA5}">
                      <a16:colId xmlns:a16="http://schemas.microsoft.com/office/drawing/2014/main" val="20003"/>
                    </a:ext>
                  </a:extLst>
                </a:gridCol>
              </a:tblGrid>
              <a:tr h="749541">
                <a:tc>
                  <a:txBody>
                    <a:bodyPr/>
                    <a:lstStyle/>
                    <a:p>
                      <a:pPr marL="292100">
                        <a:lnSpc>
                          <a:spcPct val="100000"/>
                        </a:lnSpc>
                        <a:spcBef>
                          <a:spcPts val="775"/>
                        </a:spcBef>
                      </a:pPr>
                      <a:r>
                        <a:rPr sz="1400" b="1" spc="-10" dirty="0">
                          <a:latin typeface="Arial"/>
                          <a:cs typeface="Arial"/>
                        </a:rPr>
                        <a:t>Scheme</a:t>
                      </a:r>
                      <a:endParaRPr sz="140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marL="33020" algn="ctr">
                        <a:lnSpc>
                          <a:spcPct val="100000"/>
                        </a:lnSpc>
                        <a:spcBef>
                          <a:spcPts val="775"/>
                        </a:spcBef>
                      </a:pPr>
                      <a:r>
                        <a:rPr sz="1400" b="1" spc="-10" dirty="0">
                          <a:latin typeface="Arial"/>
                          <a:cs typeface="Arial"/>
                        </a:rPr>
                        <a:t>Details</a:t>
                      </a:r>
                      <a:endParaRPr sz="1400" dirty="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marL="431165" marR="68580" indent="-314325">
                        <a:lnSpc>
                          <a:spcPct val="100000"/>
                        </a:lnSpc>
                        <a:spcBef>
                          <a:spcPts val="775"/>
                        </a:spcBef>
                      </a:pPr>
                      <a:r>
                        <a:rPr sz="1400" b="1" spc="-25" dirty="0">
                          <a:latin typeface="Arial"/>
                          <a:cs typeface="Arial"/>
                        </a:rPr>
                        <a:t>A</a:t>
                      </a:r>
                      <a:r>
                        <a:rPr sz="1400" b="1" dirty="0">
                          <a:latin typeface="Arial"/>
                          <a:cs typeface="Arial"/>
                        </a:rPr>
                        <a:t>l</a:t>
                      </a:r>
                      <a:r>
                        <a:rPr sz="1400" b="1" spc="-10" dirty="0">
                          <a:latin typeface="Arial"/>
                          <a:cs typeface="Arial"/>
                        </a:rPr>
                        <a:t>l</a:t>
                      </a:r>
                      <a:r>
                        <a:rPr sz="1400" b="1" spc="-15" dirty="0">
                          <a:latin typeface="Arial"/>
                          <a:cs typeface="Arial"/>
                        </a:rPr>
                        <a:t>o</a:t>
                      </a:r>
                      <a:r>
                        <a:rPr sz="1400" b="1" spc="-10" dirty="0">
                          <a:latin typeface="Arial"/>
                          <a:cs typeface="Arial"/>
                        </a:rPr>
                        <a:t>cat</a:t>
                      </a:r>
                      <a:r>
                        <a:rPr sz="1400" b="1" dirty="0">
                          <a:latin typeface="Arial"/>
                          <a:cs typeface="Arial"/>
                        </a:rPr>
                        <a:t>io  </a:t>
                      </a:r>
                      <a:r>
                        <a:rPr sz="1400" b="1" spc="-5" dirty="0">
                          <a:latin typeface="Arial"/>
                          <a:cs typeface="Arial"/>
                        </a:rPr>
                        <a:t>n</a:t>
                      </a:r>
                      <a:endParaRPr sz="140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marL="345440" marR="301625" indent="30480">
                        <a:lnSpc>
                          <a:spcPct val="100000"/>
                        </a:lnSpc>
                        <a:spcBef>
                          <a:spcPts val="775"/>
                        </a:spcBef>
                      </a:pPr>
                      <a:r>
                        <a:rPr sz="1400" b="1" spc="-10" dirty="0">
                          <a:latin typeface="Arial"/>
                          <a:cs typeface="Arial"/>
                        </a:rPr>
                        <a:t>Eligible  </a:t>
                      </a:r>
                      <a:r>
                        <a:rPr sz="1400" b="1" spc="-15" dirty="0">
                          <a:latin typeface="Arial"/>
                          <a:cs typeface="Arial"/>
                        </a:rPr>
                        <a:t>L</a:t>
                      </a:r>
                      <a:r>
                        <a:rPr sz="1400" b="1" spc="-10" dirty="0">
                          <a:latin typeface="Arial"/>
                          <a:cs typeface="Arial"/>
                        </a:rPr>
                        <a:t>e</a:t>
                      </a:r>
                      <a:r>
                        <a:rPr sz="1400" b="1" spc="-15" dirty="0">
                          <a:latin typeface="Arial"/>
                          <a:cs typeface="Arial"/>
                        </a:rPr>
                        <a:t>nd</a:t>
                      </a:r>
                      <a:r>
                        <a:rPr sz="1400" b="1" spc="-10" dirty="0">
                          <a:latin typeface="Arial"/>
                          <a:cs typeface="Arial"/>
                        </a:rPr>
                        <a:t>e</a:t>
                      </a:r>
                      <a:r>
                        <a:rPr sz="1400" b="1" spc="5" dirty="0">
                          <a:latin typeface="Arial"/>
                          <a:cs typeface="Arial"/>
                        </a:rPr>
                        <a:t>r</a:t>
                      </a:r>
                      <a:r>
                        <a:rPr sz="1400" b="1" dirty="0">
                          <a:latin typeface="Arial"/>
                          <a:cs typeface="Arial"/>
                        </a:rPr>
                        <a:t>s</a:t>
                      </a:r>
                      <a:endParaRPr sz="140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extLst>
                  <a:ext uri="{0D108BD9-81ED-4DB2-BD59-A6C34878D82A}">
                    <a16:rowId xmlns:a16="http://schemas.microsoft.com/office/drawing/2014/main" val="10000"/>
                  </a:ext>
                </a:extLst>
              </a:tr>
              <a:tr h="2722367">
                <a:tc>
                  <a:txBody>
                    <a:bodyPr/>
                    <a:lstStyle/>
                    <a:p>
                      <a:pPr marL="102235" marR="104139">
                        <a:lnSpc>
                          <a:spcPct val="100000"/>
                        </a:lnSpc>
                        <a:spcBef>
                          <a:spcPts val="780"/>
                        </a:spcBef>
                      </a:pPr>
                      <a:r>
                        <a:rPr sz="1400" spc="-10" dirty="0">
                          <a:latin typeface="Arial"/>
                          <a:cs typeface="Arial"/>
                        </a:rPr>
                        <a:t>Collateral-  free  Automatic  Emergency  credit </a:t>
                      </a:r>
                      <a:r>
                        <a:rPr sz="1400" spc="-5" dirty="0">
                          <a:latin typeface="Arial"/>
                          <a:cs typeface="Arial"/>
                        </a:rPr>
                        <a:t>line</a:t>
                      </a:r>
                      <a:r>
                        <a:rPr sz="1400" spc="-40" dirty="0">
                          <a:latin typeface="Arial"/>
                          <a:cs typeface="Arial"/>
                        </a:rPr>
                        <a:t> </a:t>
                      </a:r>
                      <a:r>
                        <a:rPr sz="1400" spc="-10" dirty="0">
                          <a:latin typeface="Arial"/>
                          <a:cs typeface="Arial"/>
                        </a:rPr>
                        <a:t>for  </a:t>
                      </a:r>
                      <a:r>
                        <a:rPr sz="1400" spc="-20" dirty="0">
                          <a:latin typeface="Arial"/>
                          <a:cs typeface="Arial"/>
                        </a:rPr>
                        <a:t>MSMEs</a:t>
                      </a:r>
                      <a:endParaRPr sz="1400">
                        <a:latin typeface="Arial"/>
                        <a:cs typeface="Arial"/>
                      </a:endParaRPr>
                    </a:p>
                  </a:txBody>
                  <a:tcPr marL="0" marR="0" marT="9906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447040" indent="-345440">
                        <a:lnSpc>
                          <a:spcPct val="100000"/>
                        </a:lnSpc>
                        <a:spcBef>
                          <a:spcPts val="780"/>
                        </a:spcBef>
                        <a:buAutoNum type="arabicPeriod"/>
                        <a:tabLst>
                          <a:tab pos="447040" algn="l"/>
                          <a:tab pos="447675" algn="l"/>
                        </a:tabLst>
                      </a:pPr>
                      <a:r>
                        <a:rPr sz="1400" spc="-10" dirty="0">
                          <a:latin typeface="Arial"/>
                          <a:cs typeface="Arial"/>
                        </a:rPr>
                        <a:t>Emergency credit line </a:t>
                      </a:r>
                      <a:r>
                        <a:rPr sz="1400" spc="-15" dirty="0">
                          <a:latin typeface="Arial"/>
                          <a:cs typeface="Arial"/>
                        </a:rPr>
                        <a:t>from </a:t>
                      </a:r>
                      <a:r>
                        <a:rPr sz="1400" spc="-5" dirty="0">
                          <a:latin typeface="Arial"/>
                          <a:cs typeface="Arial"/>
                        </a:rPr>
                        <a:t>Banks </a:t>
                      </a:r>
                      <a:r>
                        <a:rPr sz="1400" spc="-10" dirty="0">
                          <a:latin typeface="Arial"/>
                          <a:cs typeface="Arial"/>
                        </a:rPr>
                        <a:t>&amp; NBFCs up </a:t>
                      </a:r>
                      <a:r>
                        <a:rPr sz="1400" spc="-5" dirty="0">
                          <a:latin typeface="Arial"/>
                          <a:cs typeface="Arial"/>
                        </a:rPr>
                        <a:t>to</a:t>
                      </a:r>
                      <a:r>
                        <a:rPr sz="1400" spc="180" dirty="0">
                          <a:latin typeface="Arial"/>
                          <a:cs typeface="Arial"/>
                        </a:rPr>
                        <a:t> </a:t>
                      </a:r>
                      <a:r>
                        <a:rPr sz="1400" spc="-15" dirty="0">
                          <a:latin typeface="Arial"/>
                          <a:cs typeface="Arial"/>
                        </a:rPr>
                        <a:t>20%</a:t>
                      </a:r>
                      <a:endParaRPr sz="1400">
                        <a:latin typeface="Arial"/>
                        <a:cs typeface="Arial"/>
                      </a:endParaRPr>
                    </a:p>
                    <a:p>
                      <a:pPr marL="447040">
                        <a:lnSpc>
                          <a:spcPct val="100000"/>
                        </a:lnSpc>
                      </a:pPr>
                      <a:r>
                        <a:rPr sz="1400" spc="-10" dirty="0">
                          <a:latin typeface="Arial"/>
                          <a:cs typeface="Arial"/>
                        </a:rPr>
                        <a:t>of entire outstanding credit as on </a:t>
                      </a:r>
                      <a:r>
                        <a:rPr sz="1400" spc="-15" dirty="0">
                          <a:latin typeface="Arial"/>
                          <a:cs typeface="Arial"/>
                        </a:rPr>
                        <a:t>29 Feb</a:t>
                      </a:r>
                      <a:r>
                        <a:rPr sz="1400" spc="185" dirty="0">
                          <a:latin typeface="Arial"/>
                          <a:cs typeface="Arial"/>
                        </a:rPr>
                        <a:t> </a:t>
                      </a:r>
                      <a:r>
                        <a:rPr sz="1400" spc="-15" dirty="0">
                          <a:latin typeface="Arial"/>
                          <a:cs typeface="Arial"/>
                        </a:rPr>
                        <a:t>2020</a:t>
                      </a:r>
                      <a:endParaRPr sz="1400">
                        <a:latin typeface="Arial"/>
                        <a:cs typeface="Arial"/>
                      </a:endParaRPr>
                    </a:p>
                    <a:p>
                      <a:pPr marL="447040" marR="346075" indent="-344805">
                        <a:lnSpc>
                          <a:spcPct val="100000"/>
                        </a:lnSpc>
                        <a:buAutoNum type="arabicPeriod" startAt="2"/>
                        <a:tabLst>
                          <a:tab pos="447040" algn="l"/>
                          <a:tab pos="447675" algn="l"/>
                        </a:tabLst>
                      </a:pPr>
                      <a:r>
                        <a:rPr sz="1400" spc="-5" dirty="0">
                          <a:latin typeface="Arial"/>
                          <a:cs typeface="Arial"/>
                        </a:rPr>
                        <a:t>Eligibility - </a:t>
                      </a:r>
                      <a:r>
                        <a:rPr sz="1400" spc="-10" dirty="0">
                          <a:latin typeface="Arial"/>
                          <a:cs typeface="Arial"/>
                        </a:rPr>
                        <a:t>Entities </a:t>
                      </a:r>
                      <a:r>
                        <a:rPr sz="1400" spc="-15" dirty="0">
                          <a:latin typeface="Arial"/>
                          <a:cs typeface="Arial"/>
                        </a:rPr>
                        <a:t>with </a:t>
                      </a:r>
                      <a:r>
                        <a:rPr sz="1400" spc="-370" dirty="0">
                          <a:latin typeface="Arial"/>
                          <a:cs typeface="Arial"/>
                        </a:rPr>
                        <a:t>₹ </a:t>
                      </a:r>
                      <a:r>
                        <a:rPr sz="1400" spc="-10" dirty="0">
                          <a:latin typeface="Arial"/>
                          <a:cs typeface="Arial"/>
                        </a:rPr>
                        <a:t>25 </a:t>
                      </a:r>
                      <a:r>
                        <a:rPr sz="1400" spc="-15" dirty="0">
                          <a:latin typeface="Arial"/>
                          <a:cs typeface="Arial"/>
                        </a:rPr>
                        <a:t>crores </a:t>
                      </a:r>
                      <a:r>
                        <a:rPr sz="1400" spc="-10" dirty="0">
                          <a:latin typeface="Arial"/>
                          <a:cs typeface="Arial"/>
                        </a:rPr>
                        <a:t>total </a:t>
                      </a:r>
                      <a:r>
                        <a:rPr sz="1400" spc="-35" dirty="0">
                          <a:latin typeface="Arial"/>
                          <a:cs typeface="Arial"/>
                        </a:rPr>
                        <a:t>outstanding  </a:t>
                      </a:r>
                      <a:r>
                        <a:rPr sz="1400" spc="-10" dirty="0">
                          <a:latin typeface="Arial"/>
                          <a:cs typeface="Arial"/>
                        </a:rPr>
                        <a:t>credit </a:t>
                      </a:r>
                      <a:r>
                        <a:rPr sz="1400" spc="-15" dirty="0">
                          <a:latin typeface="Arial"/>
                          <a:cs typeface="Arial"/>
                        </a:rPr>
                        <a:t>and </a:t>
                      </a:r>
                      <a:r>
                        <a:rPr sz="1400" spc="-10" dirty="0">
                          <a:latin typeface="Arial"/>
                          <a:cs typeface="Arial"/>
                        </a:rPr>
                        <a:t>turnover up to </a:t>
                      </a:r>
                      <a:r>
                        <a:rPr sz="1400" spc="-370" dirty="0">
                          <a:latin typeface="Arial"/>
                          <a:cs typeface="Arial"/>
                        </a:rPr>
                        <a:t>₹ </a:t>
                      </a:r>
                      <a:r>
                        <a:rPr sz="1400" spc="-15" dirty="0">
                          <a:latin typeface="Arial"/>
                          <a:cs typeface="Arial"/>
                        </a:rPr>
                        <a:t>100</a:t>
                      </a:r>
                      <a:r>
                        <a:rPr sz="1400" spc="135" dirty="0">
                          <a:latin typeface="Arial"/>
                          <a:cs typeface="Arial"/>
                        </a:rPr>
                        <a:t> </a:t>
                      </a:r>
                      <a:r>
                        <a:rPr sz="1400" spc="-15" dirty="0">
                          <a:latin typeface="Arial"/>
                          <a:cs typeface="Arial"/>
                        </a:rPr>
                        <a:t>crores</a:t>
                      </a:r>
                      <a:endParaRPr sz="1400">
                        <a:latin typeface="Arial"/>
                        <a:cs typeface="Arial"/>
                      </a:endParaRPr>
                    </a:p>
                    <a:p>
                      <a:pPr marL="447040" indent="-345440">
                        <a:lnSpc>
                          <a:spcPct val="100000"/>
                        </a:lnSpc>
                        <a:buAutoNum type="arabicPeriod" startAt="2"/>
                        <a:tabLst>
                          <a:tab pos="447040" algn="l"/>
                          <a:tab pos="447675" algn="l"/>
                        </a:tabLst>
                      </a:pPr>
                      <a:r>
                        <a:rPr sz="1400" spc="-5" dirty="0">
                          <a:latin typeface="Arial"/>
                          <a:cs typeface="Arial"/>
                        </a:rPr>
                        <a:t>No </a:t>
                      </a:r>
                      <a:r>
                        <a:rPr sz="1400" spc="-10" dirty="0">
                          <a:latin typeface="Arial"/>
                          <a:cs typeface="Arial"/>
                        </a:rPr>
                        <a:t>fresh collateral security </a:t>
                      </a:r>
                      <a:r>
                        <a:rPr sz="1400" spc="-5" dirty="0">
                          <a:latin typeface="Arial"/>
                          <a:cs typeface="Arial"/>
                        </a:rPr>
                        <a:t>&amp; </a:t>
                      </a:r>
                      <a:r>
                        <a:rPr sz="1400" spc="-15" dirty="0">
                          <a:latin typeface="Arial"/>
                          <a:cs typeface="Arial"/>
                        </a:rPr>
                        <a:t>no guarantee </a:t>
                      </a:r>
                      <a:r>
                        <a:rPr sz="1400" spc="-10" dirty="0">
                          <a:latin typeface="Arial"/>
                          <a:cs typeface="Arial"/>
                        </a:rPr>
                        <a:t>fee</a:t>
                      </a:r>
                      <a:r>
                        <a:rPr sz="1400" spc="250" dirty="0">
                          <a:latin typeface="Arial"/>
                          <a:cs typeface="Arial"/>
                        </a:rPr>
                        <a:t> </a:t>
                      </a:r>
                      <a:r>
                        <a:rPr sz="1400" spc="-15" dirty="0">
                          <a:latin typeface="Arial"/>
                          <a:cs typeface="Arial"/>
                        </a:rPr>
                        <a:t>required</a:t>
                      </a:r>
                      <a:endParaRPr sz="1400">
                        <a:latin typeface="Arial"/>
                        <a:cs typeface="Arial"/>
                      </a:endParaRPr>
                    </a:p>
                    <a:p>
                      <a:pPr marL="447040" marR="508000" indent="-344805">
                        <a:lnSpc>
                          <a:spcPct val="100000"/>
                        </a:lnSpc>
                        <a:spcBef>
                          <a:spcPts val="5"/>
                        </a:spcBef>
                        <a:buAutoNum type="arabicPeriod" startAt="2"/>
                        <a:tabLst>
                          <a:tab pos="447040" algn="l"/>
                          <a:tab pos="447675" algn="l"/>
                        </a:tabLst>
                      </a:pPr>
                      <a:r>
                        <a:rPr sz="1400" spc="-15" dirty="0">
                          <a:latin typeface="Arial"/>
                          <a:cs typeface="Arial"/>
                        </a:rPr>
                        <a:t>Repayment </a:t>
                      </a:r>
                      <a:r>
                        <a:rPr sz="1400" spc="-5" dirty="0">
                          <a:latin typeface="Arial"/>
                          <a:cs typeface="Arial"/>
                        </a:rPr>
                        <a:t>to </a:t>
                      </a:r>
                      <a:r>
                        <a:rPr sz="1400" spc="-10" dirty="0">
                          <a:latin typeface="Arial"/>
                          <a:cs typeface="Arial"/>
                        </a:rPr>
                        <a:t>be </a:t>
                      </a:r>
                      <a:r>
                        <a:rPr sz="1400" spc="-15" dirty="0">
                          <a:latin typeface="Arial"/>
                          <a:cs typeface="Arial"/>
                        </a:rPr>
                        <a:t>done </a:t>
                      </a:r>
                      <a:r>
                        <a:rPr sz="1400" spc="-5" dirty="0">
                          <a:latin typeface="Arial"/>
                          <a:cs typeface="Arial"/>
                        </a:rPr>
                        <a:t>in 4 </a:t>
                      </a:r>
                      <a:r>
                        <a:rPr sz="1400" spc="-25" dirty="0">
                          <a:latin typeface="Arial"/>
                          <a:cs typeface="Arial"/>
                        </a:rPr>
                        <a:t>years </a:t>
                      </a:r>
                      <a:r>
                        <a:rPr sz="1400" spc="-10" dirty="0">
                          <a:latin typeface="Arial"/>
                          <a:cs typeface="Arial"/>
                        </a:rPr>
                        <a:t>with moratorium  period of 12</a:t>
                      </a:r>
                      <a:r>
                        <a:rPr sz="1400" spc="45" dirty="0">
                          <a:latin typeface="Arial"/>
                          <a:cs typeface="Arial"/>
                        </a:rPr>
                        <a:t> </a:t>
                      </a:r>
                      <a:r>
                        <a:rPr sz="1400" spc="-10" dirty="0">
                          <a:latin typeface="Arial"/>
                          <a:cs typeface="Arial"/>
                        </a:rPr>
                        <a:t>months</a:t>
                      </a:r>
                      <a:endParaRPr sz="1400">
                        <a:latin typeface="Arial"/>
                        <a:cs typeface="Arial"/>
                      </a:endParaRPr>
                    </a:p>
                    <a:p>
                      <a:pPr marL="447040" indent="-345440">
                        <a:lnSpc>
                          <a:spcPct val="100000"/>
                        </a:lnSpc>
                        <a:buAutoNum type="arabicPeriod" startAt="2"/>
                        <a:tabLst>
                          <a:tab pos="447040" algn="l"/>
                          <a:tab pos="447675" algn="l"/>
                        </a:tabLst>
                      </a:pPr>
                      <a:r>
                        <a:rPr sz="1400" spc="-15" dirty="0">
                          <a:latin typeface="Arial"/>
                          <a:cs typeface="Arial"/>
                        </a:rPr>
                        <a:t>Maximum Interest </a:t>
                      </a:r>
                      <a:r>
                        <a:rPr sz="1400" spc="-5" dirty="0">
                          <a:latin typeface="Arial"/>
                          <a:cs typeface="Arial"/>
                        </a:rPr>
                        <a:t>– Banks – </a:t>
                      </a:r>
                      <a:r>
                        <a:rPr sz="1400" spc="-10" dirty="0">
                          <a:latin typeface="Arial"/>
                          <a:cs typeface="Arial"/>
                        </a:rPr>
                        <a:t>9.25%; </a:t>
                      </a:r>
                      <a:r>
                        <a:rPr sz="1400" spc="-15" dirty="0">
                          <a:latin typeface="Arial"/>
                          <a:cs typeface="Arial"/>
                        </a:rPr>
                        <a:t>NBFC’s </a:t>
                      </a:r>
                      <a:r>
                        <a:rPr sz="1400" spc="-5" dirty="0">
                          <a:latin typeface="Arial"/>
                          <a:cs typeface="Arial"/>
                        </a:rPr>
                        <a:t>–</a:t>
                      </a:r>
                      <a:r>
                        <a:rPr sz="1400" spc="215" dirty="0">
                          <a:latin typeface="Arial"/>
                          <a:cs typeface="Arial"/>
                        </a:rPr>
                        <a:t> </a:t>
                      </a:r>
                      <a:r>
                        <a:rPr sz="1400" spc="-15" dirty="0">
                          <a:latin typeface="Arial"/>
                          <a:cs typeface="Arial"/>
                        </a:rPr>
                        <a:t>14%</a:t>
                      </a:r>
                      <a:endParaRPr sz="1400">
                        <a:latin typeface="Arial"/>
                        <a:cs typeface="Arial"/>
                      </a:endParaRPr>
                    </a:p>
                    <a:p>
                      <a:pPr marL="447040" indent="-345440">
                        <a:lnSpc>
                          <a:spcPct val="100000"/>
                        </a:lnSpc>
                        <a:buAutoNum type="arabicPeriod" startAt="2"/>
                        <a:tabLst>
                          <a:tab pos="447040" algn="l"/>
                          <a:tab pos="447675" algn="l"/>
                        </a:tabLst>
                      </a:pPr>
                      <a:r>
                        <a:rPr sz="1400" spc="-10" dirty="0">
                          <a:latin typeface="Arial"/>
                          <a:cs typeface="Arial"/>
                        </a:rPr>
                        <a:t>Due date for availing such benefit </a:t>
                      </a:r>
                      <a:r>
                        <a:rPr sz="1400" spc="-5" dirty="0">
                          <a:latin typeface="Arial"/>
                          <a:cs typeface="Arial"/>
                        </a:rPr>
                        <a:t>- </a:t>
                      </a:r>
                      <a:r>
                        <a:rPr sz="1400" spc="-10" dirty="0">
                          <a:latin typeface="Arial"/>
                          <a:cs typeface="Arial"/>
                        </a:rPr>
                        <a:t>31 Oct</a:t>
                      </a:r>
                      <a:r>
                        <a:rPr sz="1400" spc="170" dirty="0">
                          <a:latin typeface="Arial"/>
                          <a:cs typeface="Arial"/>
                        </a:rPr>
                        <a:t> </a:t>
                      </a:r>
                      <a:r>
                        <a:rPr sz="1400" spc="-15" dirty="0">
                          <a:latin typeface="Arial"/>
                          <a:cs typeface="Arial"/>
                        </a:rPr>
                        <a:t>2020</a:t>
                      </a:r>
                      <a:endParaRPr sz="1400">
                        <a:latin typeface="Arial"/>
                        <a:cs typeface="Arial"/>
                      </a:endParaRPr>
                    </a:p>
                  </a:txBody>
                  <a:tcPr marL="0" marR="0" marT="9906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223520">
                        <a:lnSpc>
                          <a:spcPct val="100000"/>
                        </a:lnSpc>
                        <a:spcBef>
                          <a:spcPts val="780"/>
                        </a:spcBef>
                      </a:pPr>
                      <a:r>
                        <a:rPr sz="1400" spc="-370" dirty="0">
                          <a:latin typeface="Arial"/>
                          <a:cs typeface="Arial"/>
                        </a:rPr>
                        <a:t>₹ </a:t>
                      </a:r>
                      <a:r>
                        <a:rPr sz="1400" spc="-5" dirty="0">
                          <a:latin typeface="Arial"/>
                          <a:cs typeface="Arial"/>
                        </a:rPr>
                        <a:t>3</a:t>
                      </a:r>
                      <a:r>
                        <a:rPr sz="1400" spc="-15" dirty="0">
                          <a:latin typeface="Arial"/>
                          <a:cs typeface="Arial"/>
                        </a:rPr>
                        <a:t> </a:t>
                      </a:r>
                      <a:r>
                        <a:rPr sz="1400" spc="-10" dirty="0">
                          <a:latin typeface="Arial"/>
                          <a:cs typeface="Arial"/>
                        </a:rPr>
                        <a:t>lac</a:t>
                      </a:r>
                      <a:endParaRPr sz="1400">
                        <a:latin typeface="Arial"/>
                        <a:cs typeface="Arial"/>
                      </a:endParaRPr>
                    </a:p>
                    <a:p>
                      <a:pPr marL="241935">
                        <a:lnSpc>
                          <a:spcPct val="100000"/>
                        </a:lnSpc>
                      </a:pPr>
                      <a:r>
                        <a:rPr sz="1400" spc="-10" dirty="0">
                          <a:latin typeface="Arial"/>
                          <a:cs typeface="Arial"/>
                        </a:rPr>
                        <a:t>crores</a:t>
                      </a:r>
                      <a:endParaRPr sz="1400">
                        <a:latin typeface="Arial"/>
                        <a:cs typeface="Arial"/>
                      </a:endParaRPr>
                    </a:p>
                  </a:txBody>
                  <a:tcPr marL="0" marR="0" marT="9906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04775" marR="61594">
                        <a:lnSpc>
                          <a:spcPct val="100000"/>
                        </a:lnSpc>
                        <a:spcBef>
                          <a:spcPts val="780"/>
                        </a:spcBef>
                      </a:pPr>
                      <a:r>
                        <a:rPr sz="1400" spc="-5" dirty="0">
                          <a:latin typeface="Arial"/>
                          <a:cs typeface="Arial"/>
                        </a:rPr>
                        <a:t>All </a:t>
                      </a:r>
                      <a:r>
                        <a:rPr sz="1400" spc="-10" dirty="0">
                          <a:latin typeface="Arial"/>
                          <a:cs typeface="Arial"/>
                        </a:rPr>
                        <a:t>scheduled  </a:t>
                      </a:r>
                      <a:r>
                        <a:rPr sz="1400" spc="-5" dirty="0">
                          <a:latin typeface="Arial"/>
                          <a:cs typeface="Arial"/>
                        </a:rPr>
                        <a:t>commercial  </a:t>
                      </a:r>
                      <a:r>
                        <a:rPr sz="1400" spc="-10" dirty="0">
                          <a:latin typeface="Arial"/>
                          <a:cs typeface="Arial"/>
                        </a:rPr>
                        <a:t>banks (Public </a:t>
                      </a:r>
                      <a:r>
                        <a:rPr sz="1400" spc="-5" dirty="0">
                          <a:latin typeface="Arial"/>
                          <a:cs typeface="Arial"/>
                        </a:rPr>
                        <a:t>/  </a:t>
                      </a:r>
                      <a:r>
                        <a:rPr sz="1400" spc="-10" dirty="0">
                          <a:latin typeface="Arial"/>
                          <a:cs typeface="Arial"/>
                        </a:rPr>
                        <a:t>private sector  banks), </a:t>
                      </a:r>
                      <a:r>
                        <a:rPr sz="1400" spc="-5" dirty="0">
                          <a:latin typeface="Arial"/>
                          <a:cs typeface="Arial"/>
                        </a:rPr>
                        <a:t>RRBs,  </a:t>
                      </a:r>
                      <a:r>
                        <a:rPr sz="1400" spc="-15" dirty="0">
                          <a:latin typeface="Arial"/>
                          <a:cs typeface="Arial"/>
                        </a:rPr>
                        <a:t>SIDBI, NSICL,  </a:t>
                      </a:r>
                      <a:r>
                        <a:rPr sz="1400" spc="-10" dirty="0">
                          <a:latin typeface="Arial"/>
                          <a:cs typeface="Arial"/>
                        </a:rPr>
                        <a:t>NBFCs</a:t>
                      </a:r>
                      <a:endParaRPr sz="1400">
                        <a:latin typeface="Arial"/>
                        <a:cs typeface="Arial"/>
                      </a:endParaRPr>
                    </a:p>
                  </a:txBody>
                  <a:tcPr marL="0" marR="0" marT="9906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extLst>
                  <a:ext uri="{0D108BD9-81ED-4DB2-BD59-A6C34878D82A}">
                    <a16:rowId xmlns:a16="http://schemas.microsoft.com/office/drawing/2014/main" val="10001"/>
                  </a:ext>
                </a:extLst>
              </a:tr>
              <a:tr h="2523908">
                <a:tc>
                  <a:txBody>
                    <a:bodyPr/>
                    <a:lstStyle/>
                    <a:p>
                      <a:pPr marL="102235" marR="116205">
                        <a:lnSpc>
                          <a:spcPct val="100000"/>
                        </a:lnSpc>
                        <a:spcBef>
                          <a:spcPts val="790"/>
                        </a:spcBef>
                      </a:pPr>
                      <a:r>
                        <a:rPr sz="1400" spc="-10" dirty="0">
                          <a:latin typeface="Arial"/>
                          <a:cs typeface="Arial"/>
                        </a:rPr>
                        <a:t>Subordinate  Debt</a:t>
                      </a:r>
                      <a:r>
                        <a:rPr sz="1400" spc="-60" dirty="0">
                          <a:latin typeface="Arial"/>
                          <a:cs typeface="Arial"/>
                        </a:rPr>
                        <a:t> </a:t>
                      </a:r>
                      <a:r>
                        <a:rPr sz="1400" spc="-10" dirty="0">
                          <a:latin typeface="Arial"/>
                          <a:cs typeface="Arial"/>
                        </a:rPr>
                        <a:t>(Quasi-  </a:t>
                      </a:r>
                      <a:r>
                        <a:rPr sz="1400" spc="-15" dirty="0">
                          <a:latin typeface="Arial"/>
                          <a:cs typeface="Arial"/>
                        </a:rPr>
                        <a:t>equity) </a:t>
                      </a:r>
                      <a:r>
                        <a:rPr sz="1400" spc="-10" dirty="0">
                          <a:latin typeface="Arial"/>
                          <a:cs typeface="Arial"/>
                        </a:rPr>
                        <a:t>for  Stressed  </a:t>
                      </a:r>
                      <a:r>
                        <a:rPr sz="1400" spc="-20" dirty="0">
                          <a:latin typeface="Arial"/>
                          <a:cs typeface="Arial"/>
                        </a:rPr>
                        <a:t>MSMEs</a:t>
                      </a:r>
                      <a:endParaRPr sz="140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447040" marR="290195" indent="-344805">
                        <a:lnSpc>
                          <a:spcPct val="100000"/>
                        </a:lnSpc>
                        <a:spcBef>
                          <a:spcPts val="790"/>
                        </a:spcBef>
                        <a:buAutoNum type="arabicPeriod"/>
                        <a:tabLst>
                          <a:tab pos="447040" algn="l"/>
                          <a:tab pos="447675" algn="l"/>
                        </a:tabLst>
                      </a:pPr>
                      <a:r>
                        <a:rPr sz="1400" spc="-10" dirty="0">
                          <a:latin typeface="Arial"/>
                          <a:cs typeface="Arial"/>
                        </a:rPr>
                        <a:t>Functioning </a:t>
                      </a:r>
                      <a:r>
                        <a:rPr sz="1400" spc="-20" dirty="0">
                          <a:latin typeface="Arial"/>
                          <a:cs typeface="Arial"/>
                        </a:rPr>
                        <a:t>MSMEs </a:t>
                      </a:r>
                      <a:r>
                        <a:rPr sz="1400" spc="-10" dirty="0">
                          <a:latin typeface="Arial"/>
                          <a:cs typeface="Arial"/>
                        </a:rPr>
                        <a:t>having </a:t>
                      </a:r>
                      <a:r>
                        <a:rPr sz="1400" spc="-30" dirty="0">
                          <a:latin typeface="Arial"/>
                          <a:cs typeface="Arial"/>
                        </a:rPr>
                        <a:t>NPAs </a:t>
                      </a:r>
                      <a:r>
                        <a:rPr sz="1400" spc="-10" dirty="0">
                          <a:latin typeface="Arial"/>
                          <a:cs typeface="Arial"/>
                        </a:rPr>
                        <a:t>or stressed assets  eligible for this</a:t>
                      </a:r>
                      <a:r>
                        <a:rPr sz="1400" spc="55" dirty="0">
                          <a:latin typeface="Arial"/>
                          <a:cs typeface="Arial"/>
                        </a:rPr>
                        <a:t> </a:t>
                      </a:r>
                      <a:r>
                        <a:rPr sz="1400" spc="-10" dirty="0">
                          <a:latin typeface="Arial"/>
                          <a:cs typeface="Arial"/>
                        </a:rPr>
                        <a:t>scheme</a:t>
                      </a:r>
                      <a:endParaRPr sz="1400">
                        <a:latin typeface="Arial"/>
                        <a:cs typeface="Arial"/>
                      </a:endParaRPr>
                    </a:p>
                    <a:p>
                      <a:pPr marL="447040" marR="253365" indent="-344805">
                        <a:lnSpc>
                          <a:spcPct val="100000"/>
                        </a:lnSpc>
                        <a:buAutoNum type="arabicPeriod"/>
                        <a:tabLst>
                          <a:tab pos="447040" algn="l"/>
                          <a:tab pos="447675" algn="l"/>
                        </a:tabLst>
                      </a:pPr>
                      <a:r>
                        <a:rPr sz="1400" spc="-5" dirty="0">
                          <a:latin typeface="Arial"/>
                          <a:cs typeface="Arial"/>
                        </a:rPr>
                        <a:t>The </a:t>
                      </a:r>
                      <a:r>
                        <a:rPr sz="1400" spc="-15" dirty="0">
                          <a:latin typeface="Arial"/>
                          <a:cs typeface="Arial"/>
                        </a:rPr>
                        <a:t>debt </a:t>
                      </a:r>
                      <a:r>
                        <a:rPr sz="1400" spc="-10" dirty="0">
                          <a:latin typeface="Arial"/>
                          <a:cs typeface="Arial"/>
                        </a:rPr>
                        <a:t>received from the banks (i.e. any scheduled  </a:t>
                      </a:r>
                      <a:r>
                        <a:rPr sz="1400" spc="-5" dirty="0">
                          <a:latin typeface="Arial"/>
                          <a:cs typeface="Arial"/>
                        </a:rPr>
                        <a:t>commercial </a:t>
                      </a:r>
                      <a:r>
                        <a:rPr sz="1400" spc="-10" dirty="0">
                          <a:latin typeface="Arial"/>
                          <a:cs typeface="Arial"/>
                        </a:rPr>
                        <a:t>banks </a:t>
                      </a:r>
                      <a:r>
                        <a:rPr sz="1400" spc="-5" dirty="0">
                          <a:latin typeface="Arial"/>
                          <a:cs typeface="Arial"/>
                        </a:rPr>
                        <a:t>– </a:t>
                      </a:r>
                      <a:r>
                        <a:rPr sz="1400" spc="-10" dirty="0">
                          <a:latin typeface="Arial"/>
                          <a:cs typeface="Arial"/>
                        </a:rPr>
                        <a:t>public </a:t>
                      </a:r>
                      <a:r>
                        <a:rPr sz="1400" spc="-5" dirty="0">
                          <a:latin typeface="Arial"/>
                          <a:cs typeface="Arial"/>
                        </a:rPr>
                        <a:t>/ </a:t>
                      </a:r>
                      <a:r>
                        <a:rPr sz="1400" spc="-10" dirty="0">
                          <a:latin typeface="Arial"/>
                          <a:cs typeface="Arial"/>
                        </a:rPr>
                        <a:t>private sector) </a:t>
                      </a:r>
                      <a:r>
                        <a:rPr sz="1400" spc="-15" dirty="0">
                          <a:latin typeface="Arial"/>
                          <a:cs typeface="Arial"/>
                        </a:rPr>
                        <a:t>would </a:t>
                      </a:r>
                      <a:r>
                        <a:rPr sz="1400" spc="-10" dirty="0">
                          <a:latin typeface="Arial"/>
                          <a:cs typeface="Arial"/>
                        </a:rPr>
                        <a:t>be  infused by the promoter as equity</a:t>
                      </a:r>
                      <a:r>
                        <a:rPr sz="1400" spc="145" dirty="0">
                          <a:latin typeface="Arial"/>
                          <a:cs typeface="Arial"/>
                        </a:rPr>
                        <a:t> </a:t>
                      </a:r>
                      <a:r>
                        <a:rPr sz="1400" spc="-10" dirty="0">
                          <a:latin typeface="Arial"/>
                          <a:cs typeface="Arial"/>
                        </a:rPr>
                        <a:t>investment</a:t>
                      </a:r>
                      <a:endParaRPr sz="1400">
                        <a:latin typeface="Arial"/>
                        <a:cs typeface="Arial"/>
                      </a:endParaRPr>
                    </a:p>
                    <a:p>
                      <a:pPr marL="447040" marR="128905" indent="-344805">
                        <a:lnSpc>
                          <a:spcPct val="100000"/>
                        </a:lnSpc>
                        <a:buAutoNum type="arabicPeriod"/>
                        <a:tabLst>
                          <a:tab pos="447040" algn="l"/>
                          <a:tab pos="447675" algn="l"/>
                        </a:tabLst>
                      </a:pPr>
                      <a:r>
                        <a:rPr sz="1400" spc="-10" dirty="0">
                          <a:latin typeface="Arial"/>
                          <a:cs typeface="Arial"/>
                        </a:rPr>
                        <a:t>Debt </a:t>
                      </a:r>
                      <a:r>
                        <a:rPr sz="1400" spc="-5" dirty="0">
                          <a:latin typeface="Arial"/>
                          <a:cs typeface="Arial"/>
                        </a:rPr>
                        <a:t>to </a:t>
                      </a:r>
                      <a:r>
                        <a:rPr sz="1400" spc="-10" dirty="0">
                          <a:latin typeface="Arial"/>
                          <a:cs typeface="Arial"/>
                        </a:rPr>
                        <a:t>be provided </a:t>
                      </a:r>
                      <a:r>
                        <a:rPr sz="1400" spc="-5" dirty="0">
                          <a:latin typeface="Arial"/>
                          <a:cs typeface="Arial"/>
                        </a:rPr>
                        <a:t>to </a:t>
                      </a:r>
                      <a:r>
                        <a:rPr sz="1400" spc="-10" dirty="0">
                          <a:latin typeface="Arial"/>
                          <a:cs typeface="Arial"/>
                        </a:rPr>
                        <a:t>the promoters of stressed  </a:t>
                      </a:r>
                      <a:r>
                        <a:rPr sz="1400" spc="-15" dirty="0">
                          <a:latin typeface="Arial"/>
                          <a:cs typeface="Arial"/>
                        </a:rPr>
                        <a:t>MSMEs, </a:t>
                      </a:r>
                      <a:r>
                        <a:rPr sz="1400" spc="-10" dirty="0">
                          <a:latin typeface="Arial"/>
                          <a:cs typeface="Arial"/>
                        </a:rPr>
                        <a:t>having </a:t>
                      </a:r>
                      <a:r>
                        <a:rPr sz="1400" spc="-15" dirty="0">
                          <a:latin typeface="Arial"/>
                          <a:cs typeface="Arial"/>
                        </a:rPr>
                        <a:t>15% </a:t>
                      </a:r>
                      <a:r>
                        <a:rPr sz="1400" spc="-10" dirty="0">
                          <a:latin typeface="Arial"/>
                          <a:cs typeface="Arial"/>
                        </a:rPr>
                        <a:t>or more </a:t>
                      </a:r>
                      <a:r>
                        <a:rPr sz="1400" spc="-5" dirty="0">
                          <a:latin typeface="Arial"/>
                          <a:cs typeface="Arial"/>
                        </a:rPr>
                        <a:t>stake in </a:t>
                      </a:r>
                      <a:r>
                        <a:rPr sz="1400" spc="-10" dirty="0">
                          <a:latin typeface="Arial"/>
                          <a:cs typeface="Arial"/>
                        </a:rPr>
                        <a:t>the existing unit,  subject </a:t>
                      </a:r>
                      <a:r>
                        <a:rPr sz="1400" spc="-5" dirty="0">
                          <a:latin typeface="Arial"/>
                          <a:cs typeface="Arial"/>
                        </a:rPr>
                        <a:t>to </a:t>
                      </a:r>
                      <a:r>
                        <a:rPr sz="1400" spc="-10" dirty="0">
                          <a:latin typeface="Arial"/>
                          <a:cs typeface="Arial"/>
                        </a:rPr>
                        <a:t>maximum of </a:t>
                      </a:r>
                      <a:r>
                        <a:rPr sz="1400" spc="-370" dirty="0">
                          <a:latin typeface="Arial"/>
                          <a:cs typeface="Arial"/>
                        </a:rPr>
                        <a:t>₹ </a:t>
                      </a:r>
                      <a:r>
                        <a:rPr sz="1400" spc="-10" dirty="0">
                          <a:latin typeface="Arial"/>
                          <a:cs typeface="Arial"/>
                        </a:rPr>
                        <a:t>75</a:t>
                      </a:r>
                      <a:r>
                        <a:rPr sz="1400" spc="80" dirty="0">
                          <a:latin typeface="Arial"/>
                          <a:cs typeface="Arial"/>
                        </a:rPr>
                        <a:t> </a:t>
                      </a:r>
                      <a:r>
                        <a:rPr sz="1400" spc="-10" dirty="0">
                          <a:latin typeface="Arial"/>
                          <a:cs typeface="Arial"/>
                        </a:rPr>
                        <a:t>lacs</a:t>
                      </a:r>
                      <a:endParaRPr sz="1400">
                        <a:latin typeface="Arial"/>
                        <a:cs typeface="Arial"/>
                      </a:endParaRPr>
                    </a:p>
                    <a:p>
                      <a:pPr marL="447040" indent="-345440">
                        <a:lnSpc>
                          <a:spcPct val="100000"/>
                        </a:lnSpc>
                        <a:buAutoNum type="arabicPeriod"/>
                        <a:tabLst>
                          <a:tab pos="447040" algn="l"/>
                          <a:tab pos="447675" algn="l"/>
                        </a:tabLst>
                      </a:pPr>
                      <a:r>
                        <a:rPr sz="1400" spc="-15" dirty="0">
                          <a:latin typeface="Arial"/>
                          <a:cs typeface="Arial"/>
                        </a:rPr>
                        <a:t>Guarantee </a:t>
                      </a:r>
                      <a:r>
                        <a:rPr sz="1400" spc="-10" dirty="0">
                          <a:latin typeface="Arial"/>
                          <a:cs typeface="Arial"/>
                        </a:rPr>
                        <a:t>fee of</a:t>
                      </a:r>
                      <a:r>
                        <a:rPr sz="1400" spc="80" dirty="0">
                          <a:latin typeface="Arial"/>
                          <a:cs typeface="Arial"/>
                        </a:rPr>
                        <a:t> </a:t>
                      </a:r>
                      <a:r>
                        <a:rPr sz="1400" spc="-10" dirty="0">
                          <a:latin typeface="Arial"/>
                          <a:cs typeface="Arial"/>
                        </a:rPr>
                        <a:t>1.5%</a:t>
                      </a:r>
                      <a:endParaRPr sz="140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44780">
                        <a:lnSpc>
                          <a:spcPct val="100000"/>
                        </a:lnSpc>
                        <a:spcBef>
                          <a:spcPts val="790"/>
                        </a:spcBef>
                      </a:pPr>
                      <a:r>
                        <a:rPr sz="1400" spc="-370" dirty="0">
                          <a:latin typeface="Arial"/>
                          <a:cs typeface="Arial"/>
                        </a:rPr>
                        <a:t>₹</a:t>
                      </a:r>
                      <a:r>
                        <a:rPr sz="1400" spc="-365" dirty="0">
                          <a:latin typeface="Arial"/>
                          <a:cs typeface="Arial"/>
                        </a:rPr>
                        <a:t> </a:t>
                      </a:r>
                      <a:r>
                        <a:rPr sz="1400" spc="-15" dirty="0">
                          <a:latin typeface="Arial"/>
                          <a:cs typeface="Arial"/>
                        </a:rPr>
                        <a:t>20,000</a:t>
                      </a:r>
                      <a:endParaRPr sz="1400">
                        <a:latin typeface="Arial"/>
                        <a:cs typeface="Arial"/>
                      </a:endParaRPr>
                    </a:p>
                    <a:p>
                      <a:pPr marL="241935">
                        <a:lnSpc>
                          <a:spcPct val="100000"/>
                        </a:lnSpc>
                      </a:pPr>
                      <a:r>
                        <a:rPr sz="1400" spc="-15" dirty="0">
                          <a:latin typeface="Arial"/>
                          <a:cs typeface="Arial"/>
                        </a:rPr>
                        <a:t>crores</a:t>
                      </a:r>
                      <a:endParaRPr sz="140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04775" marR="61594">
                        <a:lnSpc>
                          <a:spcPct val="100000"/>
                        </a:lnSpc>
                        <a:spcBef>
                          <a:spcPts val="790"/>
                        </a:spcBef>
                      </a:pPr>
                      <a:r>
                        <a:rPr sz="1400" spc="-5" dirty="0">
                          <a:latin typeface="Arial"/>
                          <a:cs typeface="Arial"/>
                        </a:rPr>
                        <a:t>All </a:t>
                      </a:r>
                      <a:r>
                        <a:rPr sz="1400" spc="-10" dirty="0">
                          <a:latin typeface="Arial"/>
                          <a:cs typeface="Arial"/>
                        </a:rPr>
                        <a:t>scheduled  </a:t>
                      </a:r>
                      <a:r>
                        <a:rPr sz="1400" spc="-5" dirty="0">
                          <a:latin typeface="Arial"/>
                          <a:cs typeface="Arial"/>
                        </a:rPr>
                        <a:t>commercial  </a:t>
                      </a:r>
                      <a:r>
                        <a:rPr sz="1400" spc="-10" dirty="0">
                          <a:latin typeface="Arial"/>
                          <a:cs typeface="Arial"/>
                        </a:rPr>
                        <a:t>banks (Public </a:t>
                      </a:r>
                      <a:r>
                        <a:rPr sz="1400" spc="-5" dirty="0">
                          <a:latin typeface="Arial"/>
                          <a:cs typeface="Arial"/>
                        </a:rPr>
                        <a:t>/  </a:t>
                      </a:r>
                      <a:r>
                        <a:rPr sz="1400" spc="-10" dirty="0">
                          <a:latin typeface="Arial"/>
                          <a:cs typeface="Arial"/>
                        </a:rPr>
                        <a:t>private sector  banks)</a:t>
                      </a:r>
                      <a:endParaRPr sz="1400" dirty="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74897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a:extLst>
              <a:ext uri="{FF2B5EF4-FFF2-40B4-BE49-F238E27FC236}">
                <a16:creationId xmlns:a16="http://schemas.microsoft.com/office/drawing/2014/main" id="{47B59255-A6F4-4430-9203-A490A6911024}"/>
              </a:ext>
            </a:extLst>
          </p:cNvPr>
          <p:cNvGraphicFramePr>
            <a:graphicFrameLocks noGrp="1"/>
          </p:cNvGraphicFramePr>
          <p:nvPr>
            <p:extLst>
              <p:ext uri="{D42A27DB-BD31-4B8C-83A1-F6EECF244321}">
                <p14:modId xmlns:p14="http://schemas.microsoft.com/office/powerpoint/2010/main" val="1081103870"/>
              </p:ext>
            </p:extLst>
          </p:nvPr>
        </p:nvGraphicFramePr>
        <p:xfrm>
          <a:off x="610961" y="556114"/>
          <a:ext cx="11423196" cy="5452798"/>
        </p:xfrm>
        <a:graphic>
          <a:graphicData uri="http://schemas.openxmlformats.org/drawingml/2006/table">
            <a:tbl>
              <a:tblPr firstRow="1" bandRow="1">
                <a:tableStyleId>{2D5ABB26-0587-4C30-8999-92F81FD0307C}</a:tableStyleId>
              </a:tblPr>
              <a:tblGrid>
                <a:gridCol w="1733083">
                  <a:extLst>
                    <a:ext uri="{9D8B030D-6E8A-4147-A177-3AD203B41FA5}">
                      <a16:colId xmlns:a16="http://schemas.microsoft.com/office/drawing/2014/main" val="20000"/>
                    </a:ext>
                  </a:extLst>
                </a:gridCol>
                <a:gridCol w="8231926">
                  <a:extLst>
                    <a:ext uri="{9D8B030D-6E8A-4147-A177-3AD203B41FA5}">
                      <a16:colId xmlns:a16="http://schemas.microsoft.com/office/drawing/2014/main" val="20001"/>
                    </a:ext>
                  </a:extLst>
                </a:gridCol>
                <a:gridCol w="1458187">
                  <a:extLst>
                    <a:ext uri="{9D8B030D-6E8A-4147-A177-3AD203B41FA5}">
                      <a16:colId xmlns:a16="http://schemas.microsoft.com/office/drawing/2014/main" val="20002"/>
                    </a:ext>
                  </a:extLst>
                </a:gridCol>
              </a:tblGrid>
              <a:tr h="439547">
                <a:tc>
                  <a:txBody>
                    <a:bodyPr/>
                    <a:lstStyle/>
                    <a:p>
                      <a:pPr marL="303530">
                        <a:lnSpc>
                          <a:spcPct val="100000"/>
                        </a:lnSpc>
                        <a:spcBef>
                          <a:spcPts val="850"/>
                        </a:spcBef>
                      </a:pPr>
                      <a:r>
                        <a:rPr sz="1400" b="1" spc="-10" dirty="0">
                          <a:latin typeface="Arial"/>
                          <a:cs typeface="Arial"/>
                        </a:rPr>
                        <a:t>Scheme</a:t>
                      </a:r>
                      <a:endParaRPr sz="1400" dirty="0">
                        <a:latin typeface="Arial"/>
                        <a:cs typeface="Arial"/>
                      </a:endParaRPr>
                    </a:p>
                  </a:txBody>
                  <a:tcPr marL="0" marR="0" marT="10795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marL="34290" algn="ctr">
                        <a:lnSpc>
                          <a:spcPct val="100000"/>
                        </a:lnSpc>
                        <a:spcBef>
                          <a:spcPts val="850"/>
                        </a:spcBef>
                      </a:pPr>
                      <a:r>
                        <a:rPr sz="1400" b="1" spc="-10" dirty="0">
                          <a:latin typeface="Arial"/>
                          <a:cs typeface="Arial"/>
                        </a:rPr>
                        <a:t>Details</a:t>
                      </a:r>
                      <a:endParaRPr sz="1400" dirty="0">
                        <a:latin typeface="Arial"/>
                        <a:cs typeface="Arial"/>
                      </a:endParaRPr>
                    </a:p>
                  </a:txBody>
                  <a:tcPr marL="0" marR="0" marT="10795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marL="123189">
                        <a:lnSpc>
                          <a:spcPct val="100000"/>
                        </a:lnSpc>
                        <a:spcBef>
                          <a:spcPts val="850"/>
                        </a:spcBef>
                      </a:pPr>
                      <a:r>
                        <a:rPr sz="1400" b="1" spc="-15" dirty="0">
                          <a:latin typeface="Arial"/>
                          <a:cs typeface="Arial"/>
                        </a:rPr>
                        <a:t>Allocation</a:t>
                      </a:r>
                      <a:endParaRPr sz="1400">
                        <a:latin typeface="Arial"/>
                        <a:cs typeface="Arial"/>
                      </a:endParaRPr>
                    </a:p>
                  </a:txBody>
                  <a:tcPr marL="0" marR="0" marT="10795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extLst>
                  <a:ext uri="{0D108BD9-81ED-4DB2-BD59-A6C34878D82A}">
                    <a16:rowId xmlns:a16="http://schemas.microsoft.com/office/drawing/2014/main" val="10000"/>
                  </a:ext>
                </a:extLst>
              </a:tr>
              <a:tr h="1746306">
                <a:tc>
                  <a:txBody>
                    <a:bodyPr/>
                    <a:lstStyle/>
                    <a:p>
                      <a:pPr marL="101600" marR="262890">
                        <a:lnSpc>
                          <a:spcPct val="100000"/>
                        </a:lnSpc>
                        <a:spcBef>
                          <a:spcPts val="775"/>
                        </a:spcBef>
                      </a:pPr>
                      <a:r>
                        <a:rPr sz="1400" spc="-10" dirty="0">
                          <a:latin typeface="Arial"/>
                          <a:cs typeface="Arial"/>
                        </a:rPr>
                        <a:t>Equity  Infusion</a:t>
                      </a:r>
                      <a:r>
                        <a:rPr sz="1400" spc="-30" dirty="0">
                          <a:latin typeface="Arial"/>
                          <a:cs typeface="Arial"/>
                        </a:rPr>
                        <a:t> </a:t>
                      </a:r>
                      <a:r>
                        <a:rPr sz="1400" spc="-10" dirty="0">
                          <a:latin typeface="Arial"/>
                          <a:cs typeface="Arial"/>
                        </a:rPr>
                        <a:t>for  </a:t>
                      </a:r>
                      <a:r>
                        <a:rPr sz="1400" spc="-20" dirty="0">
                          <a:latin typeface="Arial"/>
                          <a:cs typeface="Arial"/>
                        </a:rPr>
                        <a:t>MSMEs</a:t>
                      </a:r>
                      <a:endParaRPr sz="1400" dirty="0">
                        <a:latin typeface="Arial"/>
                        <a:cs typeface="Arial"/>
                      </a:endParaRPr>
                    </a:p>
                    <a:p>
                      <a:pPr marL="101600">
                        <a:lnSpc>
                          <a:spcPct val="100000"/>
                        </a:lnSpc>
                        <a:spcBef>
                          <a:spcPts val="5"/>
                        </a:spcBef>
                      </a:pPr>
                      <a:r>
                        <a:rPr sz="1400" spc="-15" dirty="0">
                          <a:latin typeface="Arial"/>
                          <a:cs typeface="Arial"/>
                        </a:rPr>
                        <a:t>through</a:t>
                      </a:r>
                      <a:r>
                        <a:rPr sz="1400" spc="10" dirty="0">
                          <a:latin typeface="Arial"/>
                          <a:cs typeface="Arial"/>
                        </a:rPr>
                        <a:t> </a:t>
                      </a:r>
                      <a:r>
                        <a:rPr sz="1400" spc="-15" dirty="0">
                          <a:latin typeface="Arial"/>
                          <a:cs typeface="Arial"/>
                        </a:rPr>
                        <a:t>Fund</a:t>
                      </a:r>
                      <a:endParaRPr sz="1400" dirty="0">
                        <a:latin typeface="Arial"/>
                        <a:cs typeface="Arial"/>
                      </a:endParaRPr>
                    </a:p>
                    <a:p>
                      <a:pPr marL="101600">
                        <a:lnSpc>
                          <a:spcPct val="100000"/>
                        </a:lnSpc>
                      </a:pPr>
                      <a:r>
                        <a:rPr sz="1400" spc="-10" dirty="0">
                          <a:latin typeface="Arial"/>
                          <a:cs typeface="Arial"/>
                        </a:rPr>
                        <a:t>of</a:t>
                      </a:r>
                      <a:r>
                        <a:rPr sz="1400" dirty="0">
                          <a:latin typeface="Arial"/>
                          <a:cs typeface="Arial"/>
                        </a:rPr>
                        <a:t> </a:t>
                      </a:r>
                      <a:r>
                        <a:rPr sz="1400" spc="-15" dirty="0">
                          <a:latin typeface="Arial"/>
                          <a:cs typeface="Arial"/>
                        </a:rPr>
                        <a:t>Funds</a:t>
                      </a:r>
                      <a:endParaRPr sz="1400" dirty="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noFill/>
                  </a:tcPr>
                </a:tc>
                <a:tc>
                  <a:txBody>
                    <a:bodyPr/>
                    <a:lstStyle/>
                    <a:p>
                      <a:pPr marL="389255" indent="-287655">
                        <a:lnSpc>
                          <a:spcPct val="100000"/>
                        </a:lnSpc>
                        <a:spcBef>
                          <a:spcPts val="775"/>
                        </a:spcBef>
                        <a:buClr>
                          <a:srgbClr val="FFE600"/>
                        </a:buClr>
                        <a:buSzPct val="67857"/>
                        <a:buChar char="►"/>
                        <a:tabLst>
                          <a:tab pos="389255" algn="l"/>
                          <a:tab pos="389890" algn="l"/>
                        </a:tabLst>
                      </a:pPr>
                      <a:r>
                        <a:rPr sz="1400" spc="-5" dirty="0">
                          <a:latin typeface="Arial"/>
                          <a:cs typeface="Arial"/>
                        </a:rPr>
                        <a:t>This </a:t>
                      </a:r>
                      <a:r>
                        <a:rPr sz="1400" spc="-15" dirty="0">
                          <a:latin typeface="Arial"/>
                          <a:cs typeface="Arial"/>
                        </a:rPr>
                        <a:t>Fund </a:t>
                      </a:r>
                      <a:r>
                        <a:rPr sz="1400" spc="-10" dirty="0">
                          <a:latin typeface="Arial"/>
                          <a:cs typeface="Arial"/>
                        </a:rPr>
                        <a:t>of </a:t>
                      </a:r>
                      <a:r>
                        <a:rPr sz="1400" spc="-15" dirty="0">
                          <a:latin typeface="Arial"/>
                          <a:cs typeface="Arial"/>
                        </a:rPr>
                        <a:t>Funds </a:t>
                      </a:r>
                      <a:r>
                        <a:rPr sz="1400" spc="-10" dirty="0">
                          <a:latin typeface="Arial"/>
                          <a:cs typeface="Arial"/>
                        </a:rPr>
                        <a:t>will provide the business equity funding</a:t>
                      </a:r>
                      <a:r>
                        <a:rPr sz="1400" spc="285" dirty="0">
                          <a:latin typeface="Arial"/>
                          <a:cs typeface="Arial"/>
                        </a:rPr>
                        <a:t> </a:t>
                      </a:r>
                      <a:r>
                        <a:rPr sz="1400" spc="-5" dirty="0">
                          <a:latin typeface="Arial"/>
                          <a:cs typeface="Arial"/>
                        </a:rPr>
                        <a:t>to</a:t>
                      </a:r>
                      <a:endParaRPr sz="1400">
                        <a:latin typeface="Arial"/>
                        <a:cs typeface="Arial"/>
                      </a:endParaRPr>
                    </a:p>
                    <a:p>
                      <a:pPr marL="389255">
                        <a:lnSpc>
                          <a:spcPct val="100000"/>
                        </a:lnSpc>
                        <a:spcBef>
                          <a:spcPts val="5"/>
                        </a:spcBef>
                      </a:pPr>
                      <a:r>
                        <a:rPr sz="1400" spc="-20" dirty="0">
                          <a:latin typeface="Arial"/>
                          <a:cs typeface="Arial"/>
                        </a:rPr>
                        <a:t>MSME’s </a:t>
                      </a:r>
                      <a:r>
                        <a:rPr sz="1400" spc="-15" dirty="0">
                          <a:latin typeface="Arial"/>
                          <a:cs typeface="Arial"/>
                        </a:rPr>
                        <a:t>which are </a:t>
                      </a:r>
                      <a:r>
                        <a:rPr sz="1400" spc="-10" dirty="0">
                          <a:latin typeface="Arial"/>
                          <a:cs typeface="Arial"/>
                        </a:rPr>
                        <a:t>essentially having </a:t>
                      </a:r>
                      <a:r>
                        <a:rPr sz="1400" spc="-15" dirty="0">
                          <a:latin typeface="Arial"/>
                          <a:cs typeface="Arial"/>
                        </a:rPr>
                        <a:t>growth</a:t>
                      </a:r>
                      <a:r>
                        <a:rPr sz="1400" spc="300" dirty="0">
                          <a:latin typeface="Arial"/>
                          <a:cs typeface="Arial"/>
                        </a:rPr>
                        <a:t> </a:t>
                      </a:r>
                      <a:r>
                        <a:rPr sz="1400" spc="-10" dirty="0">
                          <a:latin typeface="Arial"/>
                          <a:cs typeface="Arial"/>
                        </a:rPr>
                        <a:t>potential</a:t>
                      </a:r>
                      <a:endParaRPr sz="1400">
                        <a:latin typeface="Arial"/>
                        <a:cs typeface="Arial"/>
                      </a:endParaRPr>
                    </a:p>
                    <a:p>
                      <a:pPr marL="389255" indent="-287655">
                        <a:lnSpc>
                          <a:spcPct val="100000"/>
                        </a:lnSpc>
                        <a:buClr>
                          <a:srgbClr val="FFE600"/>
                        </a:buClr>
                        <a:buSzPct val="67857"/>
                        <a:buChar char="►"/>
                        <a:tabLst>
                          <a:tab pos="389255" algn="l"/>
                          <a:tab pos="389890" algn="l"/>
                        </a:tabLst>
                      </a:pPr>
                      <a:r>
                        <a:rPr sz="1400" spc="-20" dirty="0">
                          <a:latin typeface="Arial"/>
                          <a:cs typeface="Arial"/>
                        </a:rPr>
                        <a:t>Mother </a:t>
                      </a:r>
                      <a:r>
                        <a:rPr sz="1400" spc="-10" dirty="0">
                          <a:latin typeface="Arial"/>
                          <a:cs typeface="Arial"/>
                        </a:rPr>
                        <a:t>fund </a:t>
                      </a:r>
                      <a:r>
                        <a:rPr sz="1400" spc="-15" dirty="0">
                          <a:latin typeface="Arial"/>
                          <a:cs typeface="Arial"/>
                        </a:rPr>
                        <a:t>and </a:t>
                      </a:r>
                      <a:r>
                        <a:rPr sz="1400" spc="-10" dirty="0">
                          <a:latin typeface="Arial"/>
                          <a:cs typeface="Arial"/>
                        </a:rPr>
                        <a:t>few </a:t>
                      </a:r>
                      <a:r>
                        <a:rPr sz="1400" spc="-15" dirty="0">
                          <a:latin typeface="Arial"/>
                          <a:cs typeface="Arial"/>
                        </a:rPr>
                        <a:t>daughter </a:t>
                      </a:r>
                      <a:r>
                        <a:rPr sz="1400" spc="-10" dirty="0">
                          <a:latin typeface="Arial"/>
                          <a:cs typeface="Arial"/>
                        </a:rPr>
                        <a:t>funds </a:t>
                      </a:r>
                      <a:r>
                        <a:rPr sz="1400" spc="-15" dirty="0">
                          <a:latin typeface="Arial"/>
                          <a:cs typeface="Arial"/>
                        </a:rPr>
                        <a:t>proposed </a:t>
                      </a:r>
                      <a:r>
                        <a:rPr sz="1400" spc="-5" dirty="0">
                          <a:latin typeface="Arial"/>
                          <a:cs typeface="Arial"/>
                        </a:rPr>
                        <a:t>to </a:t>
                      </a:r>
                      <a:r>
                        <a:rPr sz="1400" spc="-10" dirty="0">
                          <a:latin typeface="Arial"/>
                          <a:cs typeface="Arial"/>
                        </a:rPr>
                        <a:t>be setup </a:t>
                      </a:r>
                      <a:r>
                        <a:rPr sz="1400" spc="-5" dirty="0">
                          <a:latin typeface="Arial"/>
                          <a:cs typeface="Arial"/>
                        </a:rPr>
                        <a:t>in </a:t>
                      </a:r>
                      <a:r>
                        <a:rPr sz="1400" spc="-15" dirty="0">
                          <a:latin typeface="Arial"/>
                          <a:cs typeface="Arial"/>
                        </a:rPr>
                        <a:t>order</a:t>
                      </a:r>
                      <a:r>
                        <a:rPr sz="1400" spc="5" dirty="0">
                          <a:latin typeface="Arial"/>
                          <a:cs typeface="Arial"/>
                        </a:rPr>
                        <a:t> </a:t>
                      </a:r>
                      <a:r>
                        <a:rPr sz="1400" spc="-5" dirty="0">
                          <a:latin typeface="Arial"/>
                          <a:cs typeface="Arial"/>
                        </a:rPr>
                        <a:t>to</a:t>
                      </a:r>
                      <a:endParaRPr sz="1400">
                        <a:latin typeface="Arial"/>
                        <a:cs typeface="Arial"/>
                      </a:endParaRPr>
                    </a:p>
                    <a:p>
                      <a:pPr marL="389255">
                        <a:lnSpc>
                          <a:spcPct val="100000"/>
                        </a:lnSpc>
                      </a:pPr>
                      <a:r>
                        <a:rPr sz="1400" spc="-15" dirty="0">
                          <a:latin typeface="Arial"/>
                          <a:cs typeface="Arial"/>
                        </a:rPr>
                        <a:t>execute </a:t>
                      </a:r>
                      <a:r>
                        <a:rPr sz="1400" spc="-10" dirty="0">
                          <a:latin typeface="Arial"/>
                          <a:cs typeface="Arial"/>
                        </a:rPr>
                        <a:t>the</a:t>
                      </a:r>
                      <a:r>
                        <a:rPr sz="1400" spc="70" dirty="0">
                          <a:latin typeface="Arial"/>
                          <a:cs typeface="Arial"/>
                        </a:rPr>
                        <a:t> </a:t>
                      </a:r>
                      <a:r>
                        <a:rPr sz="1400" spc="-10" dirty="0">
                          <a:latin typeface="Arial"/>
                          <a:cs typeface="Arial"/>
                        </a:rPr>
                        <a:t>plan</a:t>
                      </a:r>
                      <a:endParaRPr sz="1400">
                        <a:latin typeface="Arial"/>
                        <a:cs typeface="Arial"/>
                      </a:endParaRPr>
                    </a:p>
                    <a:p>
                      <a:pPr marL="389255" marR="463550" indent="-287020">
                        <a:lnSpc>
                          <a:spcPct val="100000"/>
                        </a:lnSpc>
                        <a:buClr>
                          <a:srgbClr val="FFE600"/>
                        </a:buClr>
                        <a:buSzPct val="67857"/>
                        <a:buChar char="►"/>
                        <a:tabLst>
                          <a:tab pos="389255" algn="l"/>
                          <a:tab pos="389890" algn="l"/>
                        </a:tabLst>
                      </a:pPr>
                      <a:r>
                        <a:rPr sz="1400" spc="-5" dirty="0">
                          <a:latin typeface="Arial"/>
                          <a:cs typeface="Arial"/>
                        </a:rPr>
                        <a:t>This </a:t>
                      </a:r>
                      <a:r>
                        <a:rPr sz="1400" spc="-10" dirty="0">
                          <a:latin typeface="Arial"/>
                          <a:cs typeface="Arial"/>
                        </a:rPr>
                        <a:t>will </a:t>
                      </a:r>
                      <a:r>
                        <a:rPr sz="1400" spc="-15" dirty="0">
                          <a:latin typeface="Arial"/>
                          <a:cs typeface="Arial"/>
                        </a:rPr>
                        <a:t>enable </a:t>
                      </a:r>
                      <a:r>
                        <a:rPr sz="1400" spc="-20" dirty="0">
                          <a:latin typeface="Arial"/>
                          <a:cs typeface="Arial"/>
                        </a:rPr>
                        <a:t>MSMEs </a:t>
                      </a:r>
                      <a:r>
                        <a:rPr sz="1400" spc="-5" dirty="0">
                          <a:latin typeface="Arial"/>
                          <a:cs typeface="Arial"/>
                        </a:rPr>
                        <a:t>to </a:t>
                      </a:r>
                      <a:r>
                        <a:rPr sz="1400" spc="-20" dirty="0">
                          <a:latin typeface="Arial"/>
                          <a:cs typeface="Arial"/>
                        </a:rPr>
                        <a:t>expand </a:t>
                      </a:r>
                      <a:r>
                        <a:rPr sz="1400" spc="-5" dirty="0">
                          <a:latin typeface="Arial"/>
                          <a:cs typeface="Arial"/>
                        </a:rPr>
                        <a:t>in </a:t>
                      </a:r>
                      <a:r>
                        <a:rPr sz="1400" spc="-10" dirty="0">
                          <a:latin typeface="Arial"/>
                          <a:cs typeface="Arial"/>
                        </a:rPr>
                        <a:t>size </a:t>
                      </a:r>
                      <a:r>
                        <a:rPr sz="1400" spc="-15" dirty="0">
                          <a:latin typeface="Arial"/>
                          <a:cs typeface="Arial"/>
                        </a:rPr>
                        <a:t>and </a:t>
                      </a:r>
                      <a:r>
                        <a:rPr sz="1400" spc="-10" dirty="0">
                          <a:latin typeface="Arial"/>
                          <a:cs typeface="Arial"/>
                        </a:rPr>
                        <a:t>capacity </a:t>
                      </a:r>
                      <a:r>
                        <a:rPr sz="1400" spc="-15" dirty="0">
                          <a:latin typeface="Arial"/>
                          <a:cs typeface="Arial"/>
                        </a:rPr>
                        <a:t>and  encourage </a:t>
                      </a:r>
                      <a:r>
                        <a:rPr sz="1400" spc="-10" dirty="0">
                          <a:latin typeface="Arial"/>
                          <a:cs typeface="Arial"/>
                        </a:rPr>
                        <a:t>them to </a:t>
                      </a:r>
                      <a:r>
                        <a:rPr sz="1400" spc="-5" dirty="0">
                          <a:latin typeface="Arial"/>
                          <a:cs typeface="Arial"/>
                        </a:rPr>
                        <a:t>list </a:t>
                      </a:r>
                      <a:r>
                        <a:rPr sz="1400" spc="-10" dirty="0">
                          <a:latin typeface="Arial"/>
                          <a:cs typeface="Arial"/>
                        </a:rPr>
                        <a:t>on the </a:t>
                      </a:r>
                      <a:r>
                        <a:rPr sz="1400" spc="-5" dirty="0">
                          <a:latin typeface="Arial"/>
                          <a:cs typeface="Arial"/>
                        </a:rPr>
                        <a:t>main </a:t>
                      </a:r>
                      <a:r>
                        <a:rPr sz="1400" spc="-15" dirty="0">
                          <a:latin typeface="Arial"/>
                          <a:cs typeface="Arial"/>
                        </a:rPr>
                        <a:t>board </a:t>
                      </a:r>
                      <a:r>
                        <a:rPr sz="1400" spc="-10" dirty="0">
                          <a:latin typeface="Arial"/>
                          <a:cs typeface="Arial"/>
                        </a:rPr>
                        <a:t>of the stock</a:t>
                      </a:r>
                      <a:r>
                        <a:rPr sz="1400" spc="240" dirty="0">
                          <a:latin typeface="Arial"/>
                          <a:cs typeface="Arial"/>
                        </a:rPr>
                        <a:t> </a:t>
                      </a:r>
                      <a:r>
                        <a:rPr sz="1400" spc="-15" dirty="0">
                          <a:latin typeface="Arial"/>
                          <a:cs typeface="Arial"/>
                        </a:rPr>
                        <a:t>exchanges</a:t>
                      </a:r>
                      <a:endParaRPr sz="1400">
                        <a:latin typeface="Arial"/>
                        <a:cs typeface="Arial"/>
                      </a:endParaRPr>
                    </a:p>
                    <a:p>
                      <a:pPr marL="389255" indent="-287655">
                        <a:lnSpc>
                          <a:spcPct val="100000"/>
                        </a:lnSpc>
                        <a:buClr>
                          <a:srgbClr val="FFE600"/>
                        </a:buClr>
                        <a:buSzPct val="67857"/>
                        <a:buChar char="►"/>
                        <a:tabLst>
                          <a:tab pos="389255" algn="l"/>
                          <a:tab pos="389890" algn="l"/>
                        </a:tabLst>
                      </a:pPr>
                      <a:r>
                        <a:rPr sz="1400" spc="-10" dirty="0">
                          <a:latin typeface="Arial"/>
                          <a:cs typeface="Arial"/>
                        </a:rPr>
                        <a:t>Available for existing as </a:t>
                      </a:r>
                      <a:r>
                        <a:rPr sz="1400" spc="-15" dirty="0">
                          <a:latin typeface="Arial"/>
                          <a:cs typeface="Arial"/>
                        </a:rPr>
                        <a:t>well </a:t>
                      </a:r>
                      <a:r>
                        <a:rPr sz="1400" spc="-10" dirty="0">
                          <a:latin typeface="Arial"/>
                          <a:cs typeface="Arial"/>
                        </a:rPr>
                        <a:t>as </a:t>
                      </a:r>
                      <a:r>
                        <a:rPr sz="1400" spc="-15" dirty="0">
                          <a:latin typeface="Arial"/>
                          <a:cs typeface="Arial"/>
                        </a:rPr>
                        <a:t>new</a:t>
                      </a:r>
                      <a:r>
                        <a:rPr sz="1400" spc="204" dirty="0">
                          <a:latin typeface="Arial"/>
                          <a:cs typeface="Arial"/>
                        </a:rPr>
                        <a:t> </a:t>
                      </a:r>
                      <a:r>
                        <a:rPr sz="1400" spc="-20" dirty="0">
                          <a:latin typeface="Arial"/>
                          <a:cs typeface="Arial"/>
                        </a:rPr>
                        <a:t>MSMEs</a:t>
                      </a:r>
                      <a:endParaRPr sz="140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04775">
                        <a:lnSpc>
                          <a:spcPct val="100000"/>
                        </a:lnSpc>
                        <a:spcBef>
                          <a:spcPts val="775"/>
                        </a:spcBef>
                      </a:pPr>
                      <a:r>
                        <a:rPr sz="1400" spc="-370" dirty="0">
                          <a:latin typeface="Arial"/>
                          <a:cs typeface="Arial"/>
                        </a:rPr>
                        <a:t>₹</a:t>
                      </a:r>
                      <a:r>
                        <a:rPr sz="1400" spc="-365" dirty="0">
                          <a:latin typeface="Arial"/>
                          <a:cs typeface="Arial"/>
                        </a:rPr>
                        <a:t> </a:t>
                      </a:r>
                      <a:r>
                        <a:rPr sz="1400" spc="-15" dirty="0">
                          <a:latin typeface="Arial"/>
                          <a:cs typeface="Arial"/>
                        </a:rPr>
                        <a:t>50,000</a:t>
                      </a:r>
                      <a:endParaRPr sz="1400">
                        <a:latin typeface="Arial"/>
                        <a:cs typeface="Arial"/>
                      </a:endParaRPr>
                    </a:p>
                    <a:p>
                      <a:pPr marL="104775">
                        <a:lnSpc>
                          <a:spcPct val="100000"/>
                        </a:lnSpc>
                        <a:spcBef>
                          <a:spcPts val="5"/>
                        </a:spcBef>
                      </a:pPr>
                      <a:r>
                        <a:rPr sz="1400" spc="-15" dirty="0">
                          <a:latin typeface="Arial"/>
                          <a:cs typeface="Arial"/>
                        </a:rPr>
                        <a:t>crores</a:t>
                      </a:r>
                      <a:endParaRPr sz="1400">
                        <a:latin typeface="Arial"/>
                        <a:cs typeface="Arial"/>
                      </a:endParaRPr>
                    </a:p>
                  </a:txBody>
                  <a:tcPr marL="0" marR="0" marT="9842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extLst>
                  <a:ext uri="{0D108BD9-81ED-4DB2-BD59-A6C34878D82A}">
                    <a16:rowId xmlns:a16="http://schemas.microsoft.com/office/drawing/2014/main" val="10001"/>
                  </a:ext>
                </a:extLst>
              </a:tr>
              <a:tr h="1087964">
                <a:tc>
                  <a:txBody>
                    <a:bodyPr/>
                    <a:lstStyle/>
                    <a:p>
                      <a:pPr marL="101600" marR="150495">
                        <a:lnSpc>
                          <a:spcPct val="100000"/>
                        </a:lnSpc>
                        <a:spcBef>
                          <a:spcPts val="785"/>
                        </a:spcBef>
                      </a:pPr>
                      <a:r>
                        <a:rPr sz="1400" spc="-5" dirty="0">
                          <a:latin typeface="Arial"/>
                          <a:cs typeface="Arial"/>
                        </a:rPr>
                        <a:t>No </a:t>
                      </a:r>
                      <a:r>
                        <a:rPr sz="1400" spc="-10" dirty="0">
                          <a:latin typeface="Arial"/>
                          <a:cs typeface="Arial"/>
                        </a:rPr>
                        <a:t>Global  </a:t>
                      </a:r>
                      <a:r>
                        <a:rPr sz="1400" spc="-35" dirty="0">
                          <a:latin typeface="Arial"/>
                          <a:cs typeface="Arial"/>
                        </a:rPr>
                        <a:t>Tenders </a:t>
                      </a:r>
                      <a:r>
                        <a:rPr sz="1400" spc="-5" dirty="0">
                          <a:latin typeface="Arial"/>
                          <a:cs typeface="Arial"/>
                        </a:rPr>
                        <a:t>in  </a:t>
                      </a:r>
                      <a:r>
                        <a:rPr sz="1400" spc="-10" dirty="0">
                          <a:latin typeface="Arial"/>
                          <a:cs typeface="Arial"/>
                        </a:rPr>
                        <a:t>Government  pro</a:t>
                      </a:r>
                      <a:r>
                        <a:rPr sz="1400" dirty="0">
                          <a:latin typeface="Arial"/>
                          <a:cs typeface="Arial"/>
                        </a:rPr>
                        <a:t>c</a:t>
                      </a:r>
                      <a:r>
                        <a:rPr sz="1400" spc="-10" dirty="0">
                          <a:latin typeface="Arial"/>
                          <a:cs typeface="Arial"/>
                        </a:rPr>
                        <a:t>ure</a:t>
                      </a:r>
                      <a:r>
                        <a:rPr sz="1400" spc="15" dirty="0">
                          <a:latin typeface="Arial"/>
                          <a:cs typeface="Arial"/>
                        </a:rPr>
                        <a:t>m</a:t>
                      </a:r>
                      <a:r>
                        <a:rPr sz="1400" spc="-10" dirty="0">
                          <a:latin typeface="Arial"/>
                          <a:cs typeface="Arial"/>
                        </a:rPr>
                        <a:t>en</a:t>
                      </a:r>
                      <a:r>
                        <a:rPr sz="1400" dirty="0">
                          <a:latin typeface="Arial"/>
                          <a:cs typeface="Arial"/>
                        </a:rPr>
                        <a:t>t</a:t>
                      </a: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noFill/>
                  </a:tcPr>
                </a:tc>
                <a:tc>
                  <a:txBody>
                    <a:bodyPr/>
                    <a:lstStyle/>
                    <a:p>
                      <a:pPr marL="389255" indent="-287655">
                        <a:lnSpc>
                          <a:spcPct val="100000"/>
                        </a:lnSpc>
                        <a:spcBef>
                          <a:spcPts val="785"/>
                        </a:spcBef>
                        <a:buClr>
                          <a:srgbClr val="FFE600"/>
                        </a:buClr>
                        <a:buSzPct val="67857"/>
                        <a:buChar char="►"/>
                        <a:tabLst>
                          <a:tab pos="389255" algn="l"/>
                          <a:tab pos="389890" algn="l"/>
                        </a:tabLst>
                      </a:pPr>
                      <a:r>
                        <a:rPr sz="1400" spc="-10" dirty="0">
                          <a:latin typeface="Arial"/>
                          <a:cs typeface="Arial"/>
                        </a:rPr>
                        <a:t>Global </a:t>
                      </a:r>
                      <a:r>
                        <a:rPr sz="1400" spc="-15" dirty="0">
                          <a:latin typeface="Arial"/>
                          <a:cs typeface="Arial"/>
                        </a:rPr>
                        <a:t>tenders </a:t>
                      </a:r>
                      <a:r>
                        <a:rPr sz="1400" spc="-10" dirty="0">
                          <a:latin typeface="Arial"/>
                          <a:cs typeface="Arial"/>
                        </a:rPr>
                        <a:t>up </a:t>
                      </a:r>
                      <a:r>
                        <a:rPr sz="1400" spc="-5" dirty="0">
                          <a:latin typeface="Arial"/>
                          <a:cs typeface="Arial"/>
                        </a:rPr>
                        <a:t>to </a:t>
                      </a:r>
                      <a:r>
                        <a:rPr sz="1400" spc="-370" dirty="0">
                          <a:latin typeface="Arial"/>
                          <a:cs typeface="Arial"/>
                        </a:rPr>
                        <a:t>₹                    </a:t>
                      </a:r>
                      <a:r>
                        <a:rPr sz="1400" spc="-15" dirty="0">
                          <a:latin typeface="Arial"/>
                          <a:cs typeface="Arial"/>
                        </a:rPr>
                        <a:t>200 </a:t>
                      </a:r>
                      <a:r>
                        <a:rPr sz="1400" spc="-10" dirty="0">
                          <a:latin typeface="Arial"/>
                          <a:cs typeface="Arial"/>
                        </a:rPr>
                        <a:t>crores will be </a:t>
                      </a:r>
                      <a:r>
                        <a:rPr sz="1400" spc="-15" dirty="0">
                          <a:latin typeface="Arial"/>
                          <a:cs typeface="Arial"/>
                        </a:rPr>
                        <a:t>disallowed </a:t>
                      </a:r>
                      <a:r>
                        <a:rPr sz="1400" spc="-5" dirty="0">
                          <a:latin typeface="Arial"/>
                          <a:cs typeface="Arial"/>
                        </a:rPr>
                        <a:t>in</a:t>
                      </a:r>
                      <a:r>
                        <a:rPr sz="1400" spc="315" dirty="0">
                          <a:latin typeface="Arial"/>
                          <a:cs typeface="Arial"/>
                        </a:rPr>
                        <a:t> </a:t>
                      </a:r>
                      <a:r>
                        <a:rPr sz="1400" spc="-10" dirty="0">
                          <a:latin typeface="Arial"/>
                          <a:cs typeface="Arial"/>
                        </a:rPr>
                        <a:t>Government</a:t>
                      </a:r>
                      <a:endParaRPr sz="1400" dirty="0">
                        <a:latin typeface="Arial"/>
                        <a:cs typeface="Arial"/>
                      </a:endParaRPr>
                    </a:p>
                    <a:p>
                      <a:pPr marL="389255">
                        <a:lnSpc>
                          <a:spcPct val="100000"/>
                        </a:lnSpc>
                      </a:pPr>
                      <a:r>
                        <a:rPr sz="1400" spc="-15" dirty="0">
                          <a:latin typeface="Arial"/>
                          <a:cs typeface="Arial"/>
                        </a:rPr>
                        <a:t>procurement</a:t>
                      </a:r>
                      <a:endParaRPr sz="1400" dirty="0">
                        <a:latin typeface="Arial"/>
                        <a:cs typeface="Arial"/>
                      </a:endParaRPr>
                    </a:p>
                    <a:p>
                      <a:pPr marL="389255" indent="-287655">
                        <a:lnSpc>
                          <a:spcPct val="100000"/>
                        </a:lnSpc>
                        <a:buClr>
                          <a:srgbClr val="FFE600"/>
                        </a:buClr>
                        <a:buSzPct val="67857"/>
                        <a:buChar char="►"/>
                        <a:tabLst>
                          <a:tab pos="389255" algn="l"/>
                          <a:tab pos="389890" algn="l"/>
                        </a:tabLst>
                      </a:pPr>
                      <a:r>
                        <a:rPr sz="1400" spc="-5" dirty="0">
                          <a:latin typeface="Arial"/>
                          <a:cs typeface="Arial"/>
                        </a:rPr>
                        <a:t>This </a:t>
                      </a:r>
                      <a:r>
                        <a:rPr sz="1400" spc="-10" dirty="0">
                          <a:latin typeface="Arial"/>
                          <a:cs typeface="Arial"/>
                        </a:rPr>
                        <a:t>scheme </a:t>
                      </a:r>
                      <a:r>
                        <a:rPr sz="1400" spc="-5" dirty="0">
                          <a:latin typeface="Arial"/>
                          <a:cs typeface="Arial"/>
                        </a:rPr>
                        <a:t>is </a:t>
                      </a:r>
                      <a:r>
                        <a:rPr sz="1400" spc="-10" dirty="0">
                          <a:latin typeface="Arial"/>
                          <a:cs typeface="Arial"/>
                        </a:rPr>
                        <a:t>available for existing as </a:t>
                      </a:r>
                      <a:r>
                        <a:rPr sz="1400" spc="-15" dirty="0">
                          <a:latin typeface="Arial"/>
                          <a:cs typeface="Arial"/>
                        </a:rPr>
                        <a:t>well </a:t>
                      </a:r>
                      <a:r>
                        <a:rPr sz="1400" spc="-10" dirty="0">
                          <a:latin typeface="Arial"/>
                          <a:cs typeface="Arial"/>
                        </a:rPr>
                        <a:t>as </a:t>
                      </a:r>
                      <a:r>
                        <a:rPr sz="1400" spc="-15" dirty="0">
                          <a:latin typeface="Arial"/>
                          <a:cs typeface="Arial"/>
                        </a:rPr>
                        <a:t>new</a:t>
                      </a:r>
                      <a:r>
                        <a:rPr sz="1400" spc="240" dirty="0">
                          <a:latin typeface="Arial"/>
                          <a:cs typeface="Arial"/>
                        </a:rPr>
                        <a:t> </a:t>
                      </a:r>
                      <a:r>
                        <a:rPr sz="1400" spc="-20" dirty="0">
                          <a:latin typeface="Arial"/>
                          <a:cs typeface="Arial"/>
                        </a:rPr>
                        <a:t>MSMEs</a:t>
                      </a:r>
                      <a:endParaRPr sz="1400" dirty="0">
                        <a:latin typeface="Arial"/>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04775">
                        <a:lnSpc>
                          <a:spcPct val="100000"/>
                        </a:lnSpc>
                        <a:spcBef>
                          <a:spcPts val="785"/>
                        </a:spcBef>
                      </a:pPr>
                      <a:r>
                        <a:rPr sz="1400" spc="-10" dirty="0">
                          <a:latin typeface="Arial"/>
                          <a:cs typeface="Arial"/>
                        </a:rPr>
                        <a:t>Not</a:t>
                      </a:r>
                      <a:endParaRPr sz="1400">
                        <a:latin typeface="Arial"/>
                        <a:cs typeface="Arial"/>
                      </a:endParaRPr>
                    </a:p>
                    <a:p>
                      <a:pPr marL="104775">
                        <a:lnSpc>
                          <a:spcPct val="100000"/>
                        </a:lnSpc>
                      </a:pPr>
                      <a:r>
                        <a:rPr sz="1400" spc="-10" dirty="0">
                          <a:latin typeface="Arial"/>
                          <a:cs typeface="Arial"/>
                        </a:rPr>
                        <a:t>Applicable</a:t>
                      </a:r>
                      <a:endParaRPr sz="1400">
                        <a:latin typeface="Arial"/>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extLst>
                  <a:ext uri="{0D108BD9-81ED-4DB2-BD59-A6C34878D82A}">
                    <a16:rowId xmlns:a16="http://schemas.microsoft.com/office/drawing/2014/main" val="10002"/>
                  </a:ext>
                </a:extLst>
              </a:tr>
              <a:tr h="1307410">
                <a:tc>
                  <a:txBody>
                    <a:bodyPr/>
                    <a:lstStyle/>
                    <a:p>
                      <a:pPr marL="101600">
                        <a:lnSpc>
                          <a:spcPct val="100000"/>
                        </a:lnSpc>
                        <a:spcBef>
                          <a:spcPts val="785"/>
                        </a:spcBef>
                      </a:pPr>
                      <a:r>
                        <a:rPr sz="1400" spc="-10" dirty="0">
                          <a:latin typeface="Arial"/>
                          <a:cs typeface="Arial"/>
                        </a:rPr>
                        <a:t>Contribution</a:t>
                      </a:r>
                      <a:endParaRPr sz="1400" dirty="0">
                        <a:latin typeface="Arial"/>
                        <a:cs typeface="Arial"/>
                      </a:endParaRPr>
                    </a:p>
                    <a:p>
                      <a:pPr marL="101600">
                        <a:lnSpc>
                          <a:spcPct val="100000"/>
                        </a:lnSpc>
                        <a:spcBef>
                          <a:spcPts val="5"/>
                        </a:spcBef>
                      </a:pPr>
                      <a:r>
                        <a:rPr sz="1400" spc="-5" dirty="0">
                          <a:latin typeface="Arial"/>
                          <a:cs typeface="Arial"/>
                        </a:rPr>
                        <a:t>to EPF</a:t>
                      </a:r>
                      <a:endParaRPr sz="1400" dirty="0">
                        <a:latin typeface="Arial"/>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noFill/>
                  </a:tcPr>
                </a:tc>
                <a:tc>
                  <a:txBody>
                    <a:bodyPr/>
                    <a:lstStyle/>
                    <a:p>
                      <a:pPr marL="389255" marR="343535" indent="-287020">
                        <a:lnSpc>
                          <a:spcPct val="100000"/>
                        </a:lnSpc>
                        <a:spcBef>
                          <a:spcPts val="785"/>
                        </a:spcBef>
                        <a:buClr>
                          <a:srgbClr val="FFE600"/>
                        </a:buClr>
                        <a:buSzPct val="67857"/>
                        <a:buChar char="►"/>
                        <a:tabLst>
                          <a:tab pos="389255" algn="l"/>
                          <a:tab pos="389890" algn="l"/>
                        </a:tabLst>
                      </a:pPr>
                      <a:r>
                        <a:rPr sz="1400" spc="-10" dirty="0">
                          <a:latin typeface="Arial"/>
                          <a:cs typeface="Arial"/>
                        </a:rPr>
                        <a:t>Government </a:t>
                      </a:r>
                      <a:r>
                        <a:rPr sz="1400" spc="-5" dirty="0">
                          <a:latin typeface="Arial"/>
                          <a:cs typeface="Arial"/>
                        </a:rPr>
                        <a:t>to </a:t>
                      </a:r>
                      <a:r>
                        <a:rPr sz="1400" spc="-10" dirty="0">
                          <a:latin typeface="Arial"/>
                          <a:cs typeface="Arial"/>
                        </a:rPr>
                        <a:t>contribute </a:t>
                      </a:r>
                      <a:r>
                        <a:rPr sz="1400" spc="-15" dirty="0">
                          <a:latin typeface="Arial"/>
                          <a:cs typeface="Arial"/>
                        </a:rPr>
                        <a:t>12% </a:t>
                      </a:r>
                      <a:r>
                        <a:rPr sz="1400" spc="-10" dirty="0">
                          <a:latin typeface="Arial"/>
                          <a:cs typeface="Arial"/>
                        </a:rPr>
                        <a:t>of the salary on </a:t>
                      </a:r>
                      <a:r>
                        <a:rPr sz="1400" spc="-15" dirty="0">
                          <a:latin typeface="Arial"/>
                          <a:cs typeface="Arial"/>
                        </a:rPr>
                        <a:t>behalf </a:t>
                      </a:r>
                      <a:r>
                        <a:rPr sz="1400" spc="-10" dirty="0">
                          <a:latin typeface="Arial"/>
                          <a:cs typeface="Arial"/>
                        </a:rPr>
                        <a:t>of each  </a:t>
                      </a:r>
                      <a:r>
                        <a:rPr sz="1400" spc="-15" dirty="0">
                          <a:latin typeface="Arial"/>
                          <a:cs typeface="Arial"/>
                        </a:rPr>
                        <a:t>employer and employee </a:t>
                      </a:r>
                      <a:r>
                        <a:rPr sz="1400" spc="-10" dirty="0">
                          <a:latin typeface="Arial"/>
                          <a:cs typeface="Arial"/>
                        </a:rPr>
                        <a:t>for </a:t>
                      </a:r>
                      <a:r>
                        <a:rPr sz="1400" spc="-5" dirty="0">
                          <a:latin typeface="Arial"/>
                          <a:cs typeface="Arial"/>
                        </a:rPr>
                        <a:t>3 </a:t>
                      </a:r>
                      <a:r>
                        <a:rPr sz="1400" spc="-10" dirty="0">
                          <a:latin typeface="Arial"/>
                          <a:cs typeface="Arial"/>
                        </a:rPr>
                        <a:t>months (i.e. </a:t>
                      </a:r>
                      <a:r>
                        <a:rPr sz="1400" b="1" u="heavy" spc="-15" dirty="0">
                          <a:uFill>
                            <a:solidFill>
                              <a:srgbClr val="000000"/>
                            </a:solidFill>
                          </a:uFill>
                          <a:latin typeface="Arial"/>
                          <a:cs typeface="Arial"/>
                        </a:rPr>
                        <a:t>June, July and </a:t>
                      </a:r>
                      <a:r>
                        <a:rPr sz="1400" b="1" u="heavy" spc="-20" dirty="0">
                          <a:uFill>
                            <a:solidFill>
                              <a:srgbClr val="000000"/>
                            </a:solidFill>
                          </a:uFill>
                          <a:latin typeface="Arial"/>
                          <a:cs typeface="Arial"/>
                        </a:rPr>
                        <a:t>August  </a:t>
                      </a:r>
                      <a:r>
                        <a:rPr sz="1400" b="1" u="heavy" spc="-15" dirty="0">
                          <a:uFill>
                            <a:solidFill>
                              <a:srgbClr val="000000"/>
                            </a:solidFill>
                          </a:uFill>
                          <a:latin typeface="Arial"/>
                          <a:cs typeface="Arial"/>
                        </a:rPr>
                        <a:t>2020</a:t>
                      </a:r>
                      <a:r>
                        <a:rPr sz="1400" spc="-15" dirty="0">
                          <a:latin typeface="Arial"/>
                          <a:cs typeface="Arial"/>
                        </a:rPr>
                        <a:t>)</a:t>
                      </a:r>
                      <a:endParaRPr sz="1400">
                        <a:latin typeface="Arial"/>
                        <a:cs typeface="Arial"/>
                      </a:endParaRPr>
                    </a:p>
                    <a:p>
                      <a:pPr marL="389255" indent="-287655">
                        <a:lnSpc>
                          <a:spcPct val="100000"/>
                        </a:lnSpc>
                        <a:spcBef>
                          <a:spcPts val="5"/>
                        </a:spcBef>
                        <a:buClr>
                          <a:srgbClr val="FFE600"/>
                        </a:buClr>
                        <a:buSzPct val="67857"/>
                        <a:buChar char="►"/>
                        <a:tabLst>
                          <a:tab pos="389255" algn="l"/>
                          <a:tab pos="389890" algn="l"/>
                        </a:tabLst>
                      </a:pPr>
                      <a:r>
                        <a:rPr sz="1400" spc="-5" dirty="0">
                          <a:latin typeface="Arial"/>
                          <a:cs typeface="Arial"/>
                        </a:rPr>
                        <a:t>Eligibility - </a:t>
                      </a:r>
                      <a:r>
                        <a:rPr sz="1400" spc="-10" dirty="0">
                          <a:latin typeface="Arial"/>
                          <a:cs typeface="Arial"/>
                        </a:rPr>
                        <a:t>Establishments </a:t>
                      </a:r>
                      <a:r>
                        <a:rPr sz="1400" spc="-15" dirty="0">
                          <a:latin typeface="Arial"/>
                          <a:cs typeface="Arial"/>
                        </a:rPr>
                        <a:t>employing </a:t>
                      </a:r>
                      <a:r>
                        <a:rPr sz="1400" spc="-5" dirty="0">
                          <a:latin typeface="Arial"/>
                          <a:cs typeface="Arial"/>
                        </a:rPr>
                        <a:t>less </a:t>
                      </a:r>
                      <a:r>
                        <a:rPr sz="1400" spc="-10" dirty="0">
                          <a:latin typeface="Arial"/>
                          <a:cs typeface="Arial"/>
                        </a:rPr>
                        <a:t>than 100 </a:t>
                      </a:r>
                      <a:r>
                        <a:rPr sz="1400" spc="-15" dirty="0">
                          <a:latin typeface="Arial"/>
                          <a:cs typeface="Arial"/>
                        </a:rPr>
                        <a:t>employees</a:t>
                      </a:r>
                      <a:r>
                        <a:rPr sz="1400" spc="300" dirty="0">
                          <a:latin typeface="Arial"/>
                          <a:cs typeface="Arial"/>
                        </a:rPr>
                        <a:t> </a:t>
                      </a:r>
                      <a:r>
                        <a:rPr sz="1400" spc="-10" dirty="0">
                          <a:latin typeface="Arial"/>
                          <a:cs typeface="Arial"/>
                        </a:rPr>
                        <a:t>and</a:t>
                      </a:r>
                      <a:endParaRPr sz="1400">
                        <a:latin typeface="Arial"/>
                        <a:cs typeface="Arial"/>
                      </a:endParaRPr>
                    </a:p>
                    <a:p>
                      <a:pPr marL="389255">
                        <a:lnSpc>
                          <a:spcPct val="100000"/>
                        </a:lnSpc>
                      </a:pPr>
                      <a:r>
                        <a:rPr sz="1400" spc="-15" dirty="0">
                          <a:latin typeface="Arial"/>
                          <a:cs typeface="Arial"/>
                        </a:rPr>
                        <a:t>90% </a:t>
                      </a:r>
                      <a:r>
                        <a:rPr sz="1400" spc="-10" dirty="0">
                          <a:latin typeface="Arial"/>
                          <a:cs typeface="Arial"/>
                        </a:rPr>
                        <a:t>of the said </a:t>
                      </a:r>
                      <a:r>
                        <a:rPr sz="1400" spc="-15" dirty="0">
                          <a:latin typeface="Arial"/>
                          <a:cs typeface="Arial"/>
                        </a:rPr>
                        <a:t>employees earn </a:t>
                      </a:r>
                      <a:r>
                        <a:rPr sz="1400" spc="-5" dirty="0">
                          <a:latin typeface="Arial"/>
                          <a:cs typeface="Arial"/>
                        </a:rPr>
                        <a:t>&lt;</a:t>
                      </a:r>
                      <a:r>
                        <a:rPr sz="1400" spc="195" dirty="0">
                          <a:latin typeface="Arial"/>
                          <a:cs typeface="Arial"/>
                        </a:rPr>
                        <a:t> </a:t>
                      </a:r>
                      <a:r>
                        <a:rPr sz="1400" spc="-370" dirty="0">
                          <a:latin typeface="Arial"/>
                          <a:cs typeface="Arial"/>
                        </a:rPr>
                        <a:t>₹ </a:t>
                      </a:r>
                      <a:r>
                        <a:rPr sz="1400" spc="-15" dirty="0">
                          <a:latin typeface="Arial"/>
                          <a:cs typeface="Arial"/>
                        </a:rPr>
                        <a:t>15,000</a:t>
                      </a:r>
                      <a:endParaRPr sz="1400">
                        <a:latin typeface="Arial"/>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tc>
                  <a:txBody>
                    <a:bodyPr/>
                    <a:lstStyle/>
                    <a:p>
                      <a:pPr marL="104775">
                        <a:lnSpc>
                          <a:spcPct val="100000"/>
                        </a:lnSpc>
                        <a:spcBef>
                          <a:spcPts val="785"/>
                        </a:spcBef>
                      </a:pPr>
                      <a:r>
                        <a:rPr sz="1400" spc="-10" dirty="0">
                          <a:latin typeface="Arial"/>
                          <a:cs typeface="Arial"/>
                        </a:rPr>
                        <a:t>Up </a:t>
                      </a:r>
                      <a:r>
                        <a:rPr sz="1400" spc="-5" dirty="0">
                          <a:latin typeface="Arial"/>
                          <a:cs typeface="Arial"/>
                        </a:rPr>
                        <a:t>to</a:t>
                      </a:r>
                      <a:r>
                        <a:rPr sz="1400" spc="-15" dirty="0">
                          <a:latin typeface="Arial"/>
                          <a:cs typeface="Arial"/>
                        </a:rPr>
                        <a:t> </a:t>
                      </a:r>
                      <a:r>
                        <a:rPr sz="1400" spc="-370" dirty="0">
                          <a:latin typeface="Arial"/>
                          <a:cs typeface="Arial"/>
                        </a:rPr>
                        <a:t>₹</a:t>
                      </a:r>
                      <a:endParaRPr sz="1400">
                        <a:latin typeface="Arial"/>
                        <a:cs typeface="Arial"/>
                      </a:endParaRPr>
                    </a:p>
                    <a:p>
                      <a:pPr marL="104775">
                        <a:lnSpc>
                          <a:spcPct val="100000"/>
                        </a:lnSpc>
                        <a:spcBef>
                          <a:spcPts val="5"/>
                        </a:spcBef>
                      </a:pPr>
                      <a:r>
                        <a:rPr sz="1400" spc="-15" dirty="0">
                          <a:latin typeface="Arial"/>
                          <a:cs typeface="Arial"/>
                        </a:rPr>
                        <a:t>2500</a:t>
                      </a:r>
                      <a:endParaRPr sz="1400">
                        <a:latin typeface="Arial"/>
                        <a:cs typeface="Arial"/>
                      </a:endParaRPr>
                    </a:p>
                    <a:p>
                      <a:pPr marL="104775">
                        <a:lnSpc>
                          <a:spcPct val="100000"/>
                        </a:lnSpc>
                      </a:pPr>
                      <a:r>
                        <a:rPr sz="1400" spc="-15" dirty="0">
                          <a:latin typeface="Arial"/>
                          <a:cs typeface="Arial"/>
                        </a:rPr>
                        <a:t>crores</a:t>
                      </a:r>
                      <a:endParaRPr sz="1400">
                        <a:latin typeface="Arial"/>
                        <a:cs typeface="Arial"/>
                      </a:endParaRPr>
                    </a:p>
                  </a:txBody>
                  <a:tcPr marL="0" marR="0" marT="99695"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tcPr>
                </a:tc>
                <a:extLst>
                  <a:ext uri="{0D108BD9-81ED-4DB2-BD59-A6C34878D82A}">
                    <a16:rowId xmlns:a16="http://schemas.microsoft.com/office/drawing/2014/main" val="10003"/>
                  </a:ext>
                </a:extLst>
              </a:tr>
              <a:tr h="761535">
                <a:tc rowSpan="2">
                  <a:txBody>
                    <a:bodyPr/>
                    <a:lstStyle/>
                    <a:p>
                      <a:pPr marL="101600" marR="153670">
                        <a:lnSpc>
                          <a:spcPct val="100000"/>
                        </a:lnSpc>
                        <a:spcBef>
                          <a:spcPts val="790"/>
                        </a:spcBef>
                      </a:pPr>
                      <a:r>
                        <a:rPr sz="1400" spc="-10" dirty="0">
                          <a:latin typeface="Arial"/>
                          <a:cs typeface="Arial"/>
                        </a:rPr>
                        <a:t>Reduction</a:t>
                      </a:r>
                      <a:r>
                        <a:rPr sz="1400" spc="-45" dirty="0">
                          <a:latin typeface="Arial"/>
                          <a:cs typeface="Arial"/>
                        </a:rPr>
                        <a:t> </a:t>
                      </a:r>
                      <a:r>
                        <a:rPr sz="1400" spc="-5" dirty="0">
                          <a:latin typeface="Arial"/>
                          <a:cs typeface="Arial"/>
                        </a:rPr>
                        <a:t>in  EPF</a:t>
                      </a:r>
                      <a:endParaRPr sz="1400" dirty="0">
                        <a:latin typeface="Arial"/>
                        <a:cs typeface="Arial"/>
                      </a:endParaRPr>
                    </a:p>
                    <a:p>
                      <a:pPr marL="101600">
                        <a:lnSpc>
                          <a:spcPct val="100000"/>
                        </a:lnSpc>
                      </a:pPr>
                      <a:r>
                        <a:rPr sz="1400" spc="-10" dirty="0">
                          <a:latin typeface="Arial"/>
                          <a:cs typeface="Arial"/>
                        </a:rPr>
                        <a:t>contribution</a:t>
                      </a:r>
                      <a:endParaRPr sz="1400" dirty="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noFill/>
                  </a:tcPr>
                </a:tc>
                <a:tc>
                  <a:txBody>
                    <a:bodyPr/>
                    <a:lstStyle/>
                    <a:p>
                      <a:pPr marL="389255" marR="227329" indent="-287020">
                        <a:lnSpc>
                          <a:spcPct val="100000"/>
                        </a:lnSpc>
                        <a:spcBef>
                          <a:spcPts val="790"/>
                        </a:spcBef>
                        <a:buClr>
                          <a:srgbClr val="FFE600"/>
                        </a:buClr>
                        <a:buSzPct val="67857"/>
                        <a:buChar char="►"/>
                        <a:tabLst>
                          <a:tab pos="389255" algn="l"/>
                          <a:tab pos="389890" algn="l"/>
                        </a:tabLst>
                      </a:pPr>
                      <a:r>
                        <a:rPr sz="1400" spc="-10" dirty="0">
                          <a:latin typeface="Arial"/>
                          <a:cs typeface="Arial"/>
                        </a:rPr>
                        <a:t>Statutory </a:t>
                      </a:r>
                      <a:r>
                        <a:rPr sz="1400" spc="-5" dirty="0">
                          <a:latin typeface="Arial"/>
                          <a:cs typeface="Arial"/>
                        </a:rPr>
                        <a:t>PF </a:t>
                      </a:r>
                      <a:r>
                        <a:rPr sz="1400" spc="-10" dirty="0">
                          <a:latin typeface="Arial"/>
                          <a:cs typeface="Arial"/>
                        </a:rPr>
                        <a:t>contribution </a:t>
                      </a:r>
                      <a:r>
                        <a:rPr sz="1400" spc="-5" dirty="0">
                          <a:latin typeface="Arial"/>
                          <a:cs typeface="Arial"/>
                        </a:rPr>
                        <a:t>to </a:t>
                      </a:r>
                      <a:r>
                        <a:rPr sz="1400" spc="-10" dirty="0">
                          <a:latin typeface="Arial"/>
                          <a:cs typeface="Arial"/>
                        </a:rPr>
                        <a:t>be </a:t>
                      </a:r>
                      <a:r>
                        <a:rPr sz="1400" spc="-15" dirty="0">
                          <a:latin typeface="Arial"/>
                          <a:cs typeface="Arial"/>
                        </a:rPr>
                        <a:t>reduced from 12% </a:t>
                      </a:r>
                      <a:r>
                        <a:rPr sz="1400" spc="-5" dirty="0">
                          <a:latin typeface="Arial"/>
                          <a:cs typeface="Arial"/>
                        </a:rPr>
                        <a:t>to </a:t>
                      </a:r>
                      <a:r>
                        <a:rPr sz="1400" spc="-15" dirty="0">
                          <a:latin typeface="Arial"/>
                          <a:cs typeface="Arial"/>
                        </a:rPr>
                        <a:t>10% </a:t>
                      </a:r>
                      <a:r>
                        <a:rPr sz="1400" spc="-10" dirty="0">
                          <a:latin typeface="Arial"/>
                          <a:cs typeface="Arial"/>
                        </a:rPr>
                        <a:t>for all  establishments covered by </a:t>
                      </a:r>
                      <a:r>
                        <a:rPr sz="1400" spc="-15" dirty="0">
                          <a:latin typeface="Arial"/>
                          <a:cs typeface="Arial"/>
                        </a:rPr>
                        <a:t>Employees </a:t>
                      </a:r>
                      <a:r>
                        <a:rPr sz="1400" spc="-10" dirty="0">
                          <a:latin typeface="Arial"/>
                          <a:cs typeface="Arial"/>
                        </a:rPr>
                        <a:t>Provident </a:t>
                      </a:r>
                      <a:r>
                        <a:rPr sz="1400" spc="-15" dirty="0">
                          <a:latin typeface="Arial"/>
                          <a:cs typeface="Arial"/>
                        </a:rPr>
                        <a:t>Fund </a:t>
                      </a:r>
                      <a:r>
                        <a:rPr sz="1400" spc="-10" dirty="0">
                          <a:latin typeface="Arial"/>
                          <a:cs typeface="Arial"/>
                        </a:rPr>
                        <a:t>for </a:t>
                      </a:r>
                      <a:r>
                        <a:rPr sz="1400" spc="-5" dirty="0">
                          <a:latin typeface="Arial"/>
                          <a:cs typeface="Arial"/>
                        </a:rPr>
                        <a:t>3 </a:t>
                      </a:r>
                      <a:r>
                        <a:rPr sz="1400" spc="-10" dirty="0">
                          <a:latin typeface="Arial"/>
                          <a:cs typeface="Arial"/>
                        </a:rPr>
                        <a:t>months  (i.e. </a:t>
                      </a:r>
                      <a:r>
                        <a:rPr sz="1400" b="1" u="heavy" spc="-40" dirty="0">
                          <a:uFill>
                            <a:solidFill>
                              <a:srgbClr val="000000"/>
                            </a:solidFill>
                          </a:uFill>
                          <a:latin typeface="Arial"/>
                          <a:cs typeface="Arial"/>
                        </a:rPr>
                        <a:t>May, </a:t>
                      </a:r>
                      <a:r>
                        <a:rPr sz="1400" b="1" u="heavy" spc="-15" dirty="0">
                          <a:uFill>
                            <a:solidFill>
                              <a:srgbClr val="000000"/>
                            </a:solidFill>
                          </a:uFill>
                          <a:latin typeface="Arial"/>
                          <a:cs typeface="Arial"/>
                        </a:rPr>
                        <a:t>June </a:t>
                      </a:r>
                      <a:r>
                        <a:rPr sz="1400" b="1" u="heavy" spc="-10" dirty="0">
                          <a:uFill>
                            <a:solidFill>
                              <a:srgbClr val="000000"/>
                            </a:solidFill>
                          </a:uFill>
                          <a:latin typeface="Arial"/>
                          <a:cs typeface="Arial"/>
                        </a:rPr>
                        <a:t>and July</a:t>
                      </a:r>
                      <a:r>
                        <a:rPr sz="1400" b="1" u="heavy" spc="170" dirty="0">
                          <a:uFill>
                            <a:solidFill>
                              <a:srgbClr val="000000"/>
                            </a:solidFill>
                          </a:uFill>
                          <a:latin typeface="Arial"/>
                          <a:cs typeface="Arial"/>
                        </a:rPr>
                        <a:t> </a:t>
                      </a:r>
                      <a:r>
                        <a:rPr sz="1400" b="1" u="heavy" spc="-15" dirty="0">
                          <a:uFill>
                            <a:solidFill>
                              <a:srgbClr val="000000"/>
                            </a:solidFill>
                          </a:uFill>
                          <a:latin typeface="Arial"/>
                          <a:cs typeface="Arial"/>
                        </a:rPr>
                        <a:t>2020</a:t>
                      </a:r>
                      <a:r>
                        <a:rPr sz="1400" spc="-15" dirty="0">
                          <a:latin typeface="Arial"/>
                          <a:cs typeface="Arial"/>
                        </a:rPr>
                        <a:t>)</a:t>
                      </a:r>
                      <a:endParaRPr sz="140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3175">
                      <a:solidFill>
                        <a:srgbClr val="636363"/>
                      </a:solidFill>
                      <a:prstDash val="solid"/>
                    </a:lnB>
                  </a:tcPr>
                </a:tc>
                <a:tc>
                  <a:txBody>
                    <a:bodyPr/>
                    <a:lstStyle/>
                    <a:p>
                      <a:pPr marL="104775" marR="367030">
                        <a:lnSpc>
                          <a:spcPct val="100000"/>
                        </a:lnSpc>
                        <a:spcBef>
                          <a:spcPts val="790"/>
                        </a:spcBef>
                      </a:pPr>
                      <a:r>
                        <a:rPr sz="1400" spc="-10" dirty="0">
                          <a:latin typeface="Arial"/>
                          <a:cs typeface="Arial"/>
                        </a:rPr>
                        <a:t>Up </a:t>
                      </a:r>
                      <a:r>
                        <a:rPr sz="1400" spc="-5" dirty="0">
                          <a:latin typeface="Arial"/>
                          <a:cs typeface="Arial"/>
                        </a:rPr>
                        <a:t>to</a:t>
                      </a:r>
                      <a:r>
                        <a:rPr sz="1400" spc="-75" dirty="0">
                          <a:latin typeface="Arial"/>
                          <a:cs typeface="Arial"/>
                        </a:rPr>
                        <a:t> </a:t>
                      </a:r>
                      <a:r>
                        <a:rPr sz="1400" spc="-655" dirty="0">
                          <a:latin typeface="Arial"/>
                          <a:cs typeface="Arial"/>
                        </a:rPr>
                        <a:t>₹ </a:t>
                      </a:r>
                      <a:r>
                        <a:rPr sz="1400" spc="-380" dirty="0">
                          <a:latin typeface="Arial"/>
                          <a:cs typeface="Arial"/>
                        </a:rPr>
                        <a:t> </a:t>
                      </a:r>
                      <a:r>
                        <a:rPr sz="1400" spc="-15" dirty="0">
                          <a:latin typeface="Arial"/>
                          <a:cs typeface="Arial"/>
                        </a:rPr>
                        <a:t>6750</a:t>
                      </a:r>
                      <a:endParaRPr sz="1400">
                        <a:latin typeface="Arial"/>
                        <a:cs typeface="Arial"/>
                      </a:endParaRPr>
                    </a:p>
                    <a:p>
                      <a:pPr marL="104775">
                        <a:lnSpc>
                          <a:spcPts val="1550"/>
                        </a:lnSpc>
                      </a:pPr>
                      <a:r>
                        <a:rPr sz="1400" spc="-15" dirty="0">
                          <a:latin typeface="Arial"/>
                          <a:cs typeface="Arial"/>
                        </a:rPr>
                        <a:t>crores</a:t>
                      </a:r>
                      <a:endParaRPr sz="1400">
                        <a:latin typeface="Arial"/>
                        <a:cs typeface="Arial"/>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3175">
                      <a:solidFill>
                        <a:srgbClr val="636363"/>
                      </a:solidFill>
                      <a:prstDash val="solid"/>
                    </a:lnB>
                  </a:tcPr>
                </a:tc>
                <a:extLst>
                  <a:ext uri="{0D108BD9-81ED-4DB2-BD59-A6C34878D82A}">
                    <a16:rowId xmlns:a16="http://schemas.microsoft.com/office/drawing/2014/main" val="10004"/>
                  </a:ext>
                </a:extLst>
              </a:tr>
              <a:tr h="110036">
                <a:tc vMerge="1">
                  <a:txBody>
                    <a:bodyPr/>
                    <a:lstStyle/>
                    <a:p>
                      <a:endParaRPr/>
                    </a:p>
                  </a:txBody>
                  <a:tcPr marL="0" marR="0" marT="100330" marB="0">
                    <a:lnL w="12700">
                      <a:solidFill>
                        <a:srgbClr val="DFDFDF"/>
                      </a:solidFill>
                      <a:prstDash val="solid"/>
                    </a:lnL>
                    <a:lnR w="12700">
                      <a:solidFill>
                        <a:srgbClr val="DFDFDF"/>
                      </a:solidFill>
                      <a:prstDash val="solid"/>
                    </a:lnR>
                    <a:lnT w="12700">
                      <a:solidFill>
                        <a:srgbClr val="DFDFDF"/>
                      </a:solidFill>
                      <a:prstDash val="solid"/>
                    </a:lnT>
                    <a:lnB w="12700">
                      <a:solidFill>
                        <a:srgbClr val="DFDFDF"/>
                      </a:solidFill>
                      <a:prstDash val="solid"/>
                    </a:lnB>
                    <a:solidFill>
                      <a:srgbClr val="FFE600"/>
                    </a:solidFill>
                  </a:tcPr>
                </a:tc>
                <a:tc>
                  <a:txBody>
                    <a:bodyPr/>
                    <a:lstStyle/>
                    <a:p>
                      <a:pPr>
                        <a:lnSpc>
                          <a:spcPct val="100000"/>
                        </a:lnSpc>
                      </a:pPr>
                      <a:endParaRPr sz="500" dirty="0">
                        <a:latin typeface="Times New Roman"/>
                        <a:cs typeface="Times New Roman"/>
                      </a:endParaRPr>
                    </a:p>
                  </a:txBody>
                  <a:tcPr marL="0" marR="0" marT="0" marB="0">
                    <a:lnL w="12700">
                      <a:solidFill>
                        <a:srgbClr val="DFDFDF"/>
                      </a:solidFill>
                      <a:prstDash val="solid"/>
                    </a:lnL>
                    <a:lnR w="12700">
                      <a:solidFill>
                        <a:srgbClr val="DFDFDF"/>
                      </a:solidFill>
                      <a:prstDash val="solid"/>
                    </a:lnR>
                    <a:lnT w="3175">
                      <a:solidFill>
                        <a:srgbClr val="636363"/>
                      </a:solidFill>
                      <a:prstDash val="solid"/>
                    </a:lnT>
                    <a:lnB w="12700">
                      <a:solidFill>
                        <a:srgbClr val="DFDFDF"/>
                      </a:solidFill>
                      <a:prstDash val="solid"/>
                    </a:lnB>
                  </a:tcPr>
                </a:tc>
                <a:tc>
                  <a:txBody>
                    <a:bodyPr/>
                    <a:lstStyle/>
                    <a:p>
                      <a:pPr>
                        <a:lnSpc>
                          <a:spcPct val="100000"/>
                        </a:lnSpc>
                      </a:pPr>
                      <a:endParaRPr sz="500" dirty="0">
                        <a:latin typeface="Times New Roman"/>
                        <a:cs typeface="Times New Roman"/>
                      </a:endParaRPr>
                    </a:p>
                  </a:txBody>
                  <a:tcPr marL="0" marR="0" marT="0" marB="0">
                    <a:lnL w="12700">
                      <a:solidFill>
                        <a:srgbClr val="DFDFDF"/>
                      </a:solidFill>
                      <a:prstDash val="solid"/>
                    </a:lnL>
                    <a:lnR w="12700">
                      <a:solidFill>
                        <a:srgbClr val="DFDFDF"/>
                      </a:solidFill>
                      <a:prstDash val="solid"/>
                    </a:lnR>
                    <a:lnT w="3175">
                      <a:solidFill>
                        <a:srgbClr val="636363"/>
                      </a:solidFill>
                      <a:prstDash val="solid"/>
                    </a:lnT>
                    <a:lnB w="12700">
                      <a:solidFill>
                        <a:srgbClr val="DFDFDF"/>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28876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raph">
            <a:extLst>
              <a:ext uri="{FF2B5EF4-FFF2-40B4-BE49-F238E27FC236}">
                <a16:creationId xmlns:a16="http://schemas.microsoft.com/office/drawing/2014/main" id="{13AE72B8-8B45-4D5C-A8A6-A9EEA952DCF9}"/>
              </a:ext>
            </a:extLst>
          </p:cNvPr>
          <p:cNvPicPr>
            <a:picLocks noChangeAspect="1"/>
          </p:cNvPicPr>
          <p:nvPr/>
        </p:nvPicPr>
        <p:blipFill rotWithShape="1">
          <a:blip r:embed="rId2"/>
          <a:srcRect l="305" r="11571"/>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B659757B-4A63-48AE-BD2F-E0CE1BD1B3F0}"/>
              </a:ext>
            </a:extLst>
          </p:cNvPr>
          <p:cNvSpPr txBox="1"/>
          <p:nvPr/>
        </p:nvSpPr>
        <p:spPr>
          <a:xfrm>
            <a:off x="8537161" y="2350369"/>
            <a:ext cx="2827525" cy="2123658"/>
          </a:xfrm>
          <a:prstGeom prst="rect">
            <a:avLst/>
          </a:prstGeom>
          <a:noFill/>
        </p:spPr>
        <p:txBody>
          <a:bodyPr wrap="square" rtlCol="0">
            <a:spAutoFit/>
          </a:bodyPr>
          <a:lstStyle/>
          <a:p>
            <a:r>
              <a:rPr lang="en-US" sz="4400" dirty="0"/>
              <a:t>Overview Investment Incentives</a:t>
            </a:r>
            <a:endParaRPr lang="en-IN" sz="4400" dirty="0"/>
          </a:p>
        </p:txBody>
      </p:sp>
    </p:spTree>
    <p:extLst>
      <p:ext uri="{BB962C8B-B14F-4D97-AF65-F5344CB8AC3E}">
        <p14:creationId xmlns:p14="http://schemas.microsoft.com/office/powerpoint/2010/main" val="15501862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5">
            <a:extLst>
              <a:ext uri="{FF2B5EF4-FFF2-40B4-BE49-F238E27FC236}">
                <a16:creationId xmlns:a16="http://schemas.microsoft.com/office/drawing/2014/main" id="{8632783B-2DE7-490E-90B5-2399BEC4DF1D}"/>
              </a:ext>
            </a:extLst>
          </p:cNvPr>
          <p:cNvSpPr txBox="1"/>
          <p:nvPr/>
        </p:nvSpPr>
        <p:spPr>
          <a:xfrm>
            <a:off x="3663178" y="823297"/>
            <a:ext cx="4904740" cy="208279"/>
          </a:xfrm>
          <a:prstGeom prst="rect">
            <a:avLst/>
          </a:prstGeom>
        </p:spPr>
        <p:txBody>
          <a:bodyPr vert="horz" wrap="square" lIns="0" tIns="12700" rIns="0" bIns="0" rtlCol="0">
            <a:spAutoFit/>
          </a:bodyPr>
          <a:lstStyle/>
          <a:p>
            <a:pPr marL="143510" indent="-131445">
              <a:lnSpc>
                <a:spcPct val="100000"/>
              </a:lnSpc>
              <a:spcBef>
                <a:spcPts val="100"/>
              </a:spcBef>
              <a:buClr>
                <a:srgbClr val="FFE600"/>
              </a:buClr>
              <a:buSzPct val="70833"/>
              <a:buFont typeface="Arial"/>
              <a:buChar char="►"/>
              <a:tabLst>
                <a:tab pos="144145" algn="l"/>
              </a:tabLst>
            </a:pPr>
            <a:r>
              <a:rPr sz="1200" b="1" dirty="0">
                <a:solidFill>
                  <a:srgbClr val="2D2D38"/>
                </a:solidFill>
                <a:latin typeface="Arial"/>
                <a:cs typeface="Arial"/>
              </a:rPr>
              <a:t>Capital Linked</a:t>
            </a:r>
            <a:r>
              <a:rPr sz="1200" dirty="0">
                <a:solidFill>
                  <a:srgbClr val="2D2D38"/>
                </a:solidFill>
                <a:latin typeface="Arial"/>
                <a:cs typeface="Arial"/>
              </a:rPr>
              <a:t>: </a:t>
            </a:r>
            <a:r>
              <a:rPr sz="1200" spc="-5" dirty="0">
                <a:solidFill>
                  <a:srgbClr val="2D2D38"/>
                </a:solidFill>
                <a:latin typeface="Arial"/>
                <a:cs typeface="Arial"/>
              </a:rPr>
              <a:t>Percentage </a:t>
            </a:r>
            <a:r>
              <a:rPr sz="1200" dirty="0">
                <a:solidFill>
                  <a:srgbClr val="2D2D38"/>
                </a:solidFill>
                <a:latin typeface="Arial"/>
                <a:cs typeface="Arial"/>
              </a:rPr>
              <a:t>capital </a:t>
            </a:r>
            <a:r>
              <a:rPr sz="1200" spc="-5" dirty="0">
                <a:solidFill>
                  <a:srgbClr val="2D2D38"/>
                </a:solidFill>
                <a:latin typeface="Arial"/>
                <a:cs typeface="Arial"/>
              </a:rPr>
              <a:t>investment </a:t>
            </a:r>
            <a:r>
              <a:rPr sz="1200" spc="5" dirty="0">
                <a:solidFill>
                  <a:srgbClr val="2D2D38"/>
                </a:solidFill>
                <a:latin typeface="Arial"/>
                <a:cs typeface="Arial"/>
              </a:rPr>
              <a:t>is </a:t>
            </a:r>
            <a:r>
              <a:rPr sz="1200" dirty="0">
                <a:solidFill>
                  <a:srgbClr val="2D2D38"/>
                </a:solidFill>
                <a:latin typeface="Arial"/>
                <a:cs typeface="Arial"/>
              </a:rPr>
              <a:t>received </a:t>
            </a:r>
            <a:r>
              <a:rPr sz="1200" spc="-5" dirty="0">
                <a:solidFill>
                  <a:srgbClr val="2D2D38"/>
                </a:solidFill>
                <a:latin typeface="Arial"/>
                <a:cs typeface="Arial"/>
              </a:rPr>
              <a:t>as a</a:t>
            </a:r>
            <a:r>
              <a:rPr sz="1200" spc="-140" dirty="0">
                <a:solidFill>
                  <a:srgbClr val="2D2D38"/>
                </a:solidFill>
                <a:latin typeface="Arial"/>
                <a:cs typeface="Arial"/>
              </a:rPr>
              <a:t> </a:t>
            </a:r>
            <a:r>
              <a:rPr sz="1200" dirty="0">
                <a:solidFill>
                  <a:srgbClr val="2D2D38"/>
                </a:solidFill>
                <a:latin typeface="Arial"/>
                <a:cs typeface="Arial"/>
              </a:rPr>
              <a:t>capital</a:t>
            </a:r>
            <a:endParaRPr sz="1200">
              <a:latin typeface="Arial"/>
              <a:cs typeface="Arial"/>
            </a:endParaRPr>
          </a:p>
        </p:txBody>
      </p:sp>
      <p:sp>
        <p:nvSpPr>
          <p:cNvPr id="3" name="object 6">
            <a:extLst>
              <a:ext uri="{FF2B5EF4-FFF2-40B4-BE49-F238E27FC236}">
                <a16:creationId xmlns:a16="http://schemas.microsoft.com/office/drawing/2014/main" id="{CD1EBDB6-3E33-4CB5-86E3-D653AED2C5F8}"/>
              </a:ext>
            </a:extLst>
          </p:cNvPr>
          <p:cNvSpPr txBox="1"/>
          <p:nvPr/>
        </p:nvSpPr>
        <p:spPr>
          <a:xfrm>
            <a:off x="3794241" y="997032"/>
            <a:ext cx="546100"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2D2D38"/>
                </a:solidFill>
                <a:latin typeface="Arial"/>
                <a:cs typeface="Arial"/>
              </a:rPr>
              <a:t>subs</a:t>
            </a:r>
            <a:r>
              <a:rPr sz="1200" spc="15" dirty="0">
                <a:solidFill>
                  <a:srgbClr val="2D2D38"/>
                </a:solidFill>
                <a:latin typeface="Arial"/>
                <a:cs typeface="Arial"/>
              </a:rPr>
              <a:t>i</a:t>
            </a:r>
            <a:r>
              <a:rPr sz="1200" spc="-5" dirty="0">
                <a:solidFill>
                  <a:srgbClr val="2D2D38"/>
                </a:solidFill>
                <a:latin typeface="Arial"/>
                <a:cs typeface="Arial"/>
              </a:rPr>
              <a:t>d</a:t>
            </a:r>
            <a:r>
              <a:rPr sz="1200" dirty="0">
                <a:solidFill>
                  <a:srgbClr val="2D2D38"/>
                </a:solidFill>
                <a:latin typeface="Arial"/>
                <a:cs typeface="Arial"/>
              </a:rPr>
              <a:t>y</a:t>
            </a:r>
            <a:endParaRPr sz="1200">
              <a:latin typeface="Arial"/>
              <a:cs typeface="Arial"/>
            </a:endParaRPr>
          </a:p>
        </p:txBody>
      </p:sp>
      <p:sp>
        <p:nvSpPr>
          <p:cNvPr id="4" name="object 7">
            <a:extLst>
              <a:ext uri="{FF2B5EF4-FFF2-40B4-BE49-F238E27FC236}">
                <a16:creationId xmlns:a16="http://schemas.microsoft.com/office/drawing/2014/main" id="{1C7DAE87-3464-4A6C-91AA-15CCDBBC0F48}"/>
              </a:ext>
            </a:extLst>
          </p:cNvPr>
          <p:cNvSpPr txBox="1"/>
          <p:nvPr/>
        </p:nvSpPr>
        <p:spPr>
          <a:xfrm>
            <a:off x="3663178" y="1344758"/>
            <a:ext cx="4792980" cy="208279"/>
          </a:xfrm>
          <a:prstGeom prst="rect">
            <a:avLst/>
          </a:prstGeom>
        </p:spPr>
        <p:txBody>
          <a:bodyPr vert="horz" wrap="square" lIns="0" tIns="12700" rIns="0" bIns="0" rtlCol="0">
            <a:spAutoFit/>
          </a:bodyPr>
          <a:lstStyle/>
          <a:p>
            <a:pPr marL="143510" indent="-131445">
              <a:lnSpc>
                <a:spcPct val="100000"/>
              </a:lnSpc>
              <a:spcBef>
                <a:spcPts val="100"/>
              </a:spcBef>
              <a:buClr>
                <a:srgbClr val="FFE600"/>
              </a:buClr>
              <a:buSzPct val="70833"/>
              <a:buFont typeface="Arial"/>
              <a:buChar char="►"/>
              <a:tabLst>
                <a:tab pos="144145" algn="l"/>
              </a:tabLst>
            </a:pPr>
            <a:r>
              <a:rPr sz="1200" b="1" spc="-5" dirty="0">
                <a:solidFill>
                  <a:srgbClr val="2D2D38"/>
                </a:solidFill>
                <a:latin typeface="Arial"/>
                <a:cs typeface="Arial"/>
              </a:rPr>
              <a:t>Expenditure </a:t>
            </a:r>
            <a:r>
              <a:rPr sz="1200" b="1" dirty="0">
                <a:solidFill>
                  <a:srgbClr val="2D2D38"/>
                </a:solidFill>
                <a:latin typeface="Arial"/>
                <a:cs typeface="Arial"/>
              </a:rPr>
              <a:t>Linked</a:t>
            </a:r>
            <a:r>
              <a:rPr sz="1200" dirty="0">
                <a:solidFill>
                  <a:srgbClr val="2D2D38"/>
                </a:solidFill>
                <a:latin typeface="Arial"/>
                <a:cs typeface="Arial"/>
              </a:rPr>
              <a:t>: </a:t>
            </a:r>
            <a:r>
              <a:rPr sz="1200" spc="-5" dirty="0">
                <a:solidFill>
                  <a:srgbClr val="2D2D38"/>
                </a:solidFill>
                <a:latin typeface="Arial"/>
                <a:cs typeface="Arial"/>
              </a:rPr>
              <a:t>Cash </a:t>
            </a:r>
            <a:r>
              <a:rPr sz="1200" dirty="0">
                <a:solidFill>
                  <a:srgbClr val="2D2D38"/>
                </a:solidFill>
                <a:latin typeface="Arial"/>
                <a:cs typeface="Arial"/>
              </a:rPr>
              <a:t>refund/ </a:t>
            </a:r>
            <a:r>
              <a:rPr sz="1200" spc="-10" dirty="0">
                <a:solidFill>
                  <a:srgbClr val="2D2D38"/>
                </a:solidFill>
                <a:latin typeface="Arial"/>
                <a:cs typeface="Arial"/>
              </a:rPr>
              <a:t>exemption </a:t>
            </a:r>
            <a:r>
              <a:rPr sz="1200" dirty="0">
                <a:solidFill>
                  <a:srgbClr val="2D2D38"/>
                </a:solidFill>
                <a:latin typeface="Arial"/>
                <a:cs typeface="Arial"/>
              </a:rPr>
              <a:t>of costs </a:t>
            </a:r>
            <a:r>
              <a:rPr sz="1200" spc="5" dirty="0">
                <a:solidFill>
                  <a:srgbClr val="2D2D38"/>
                </a:solidFill>
                <a:latin typeface="Arial"/>
                <a:cs typeface="Arial"/>
              </a:rPr>
              <a:t>like</a:t>
            </a:r>
            <a:r>
              <a:rPr sz="1200" spc="-45" dirty="0">
                <a:solidFill>
                  <a:srgbClr val="2D2D38"/>
                </a:solidFill>
                <a:latin typeface="Arial"/>
                <a:cs typeface="Arial"/>
              </a:rPr>
              <a:t> </a:t>
            </a:r>
            <a:r>
              <a:rPr sz="1200" dirty="0">
                <a:solidFill>
                  <a:srgbClr val="2D2D38"/>
                </a:solidFill>
                <a:latin typeface="Arial"/>
                <a:cs typeface="Arial"/>
              </a:rPr>
              <a:t>electricity</a:t>
            </a:r>
            <a:endParaRPr sz="1200">
              <a:latin typeface="Arial"/>
              <a:cs typeface="Arial"/>
            </a:endParaRPr>
          </a:p>
        </p:txBody>
      </p:sp>
      <p:sp>
        <p:nvSpPr>
          <p:cNvPr id="5" name="object 8">
            <a:extLst>
              <a:ext uri="{FF2B5EF4-FFF2-40B4-BE49-F238E27FC236}">
                <a16:creationId xmlns:a16="http://schemas.microsoft.com/office/drawing/2014/main" id="{7D330204-F3A2-4B41-B911-FF6D0C306072}"/>
              </a:ext>
            </a:extLst>
          </p:cNvPr>
          <p:cNvSpPr txBox="1"/>
          <p:nvPr/>
        </p:nvSpPr>
        <p:spPr>
          <a:xfrm>
            <a:off x="3794241" y="1518494"/>
            <a:ext cx="1979930"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2D2D38"/>
                </a:solidFill>
                <a:latin typeface="Arial"/>
                <a:cs typeface="Arial"/>
              </a:rPr>
              <a:t>duty, </a:t>
            </a:r>
            <a:r>
              <a:rPr sz="1200" spc="-10" dirty="0">
                <a:solidFill>
                  <a:srgbClr val="2D2D38"/>
                </a:solidFill>
                <a:latin typeface="Arial"/>
                <a:cs typeface="Arial"/>
              </a:rPr>
              <a:t>power </a:t>
            </a:r>
            <a:r>
              <a:rPr sz="1200" dirty="0">
                <a:solidFill>
                  <a:srgbClr val="2D2D38"/>
                </a:solidFill>
                <a:latin typeface="Arial"/>
                <a:cs typeface="Arial"/>
              </a:rPr>
              <a:t>tariff, </a:t>
            </a:r>
            <a:r>
              <a:rPr sz="1200" spc="-10" dirty="0">
                <a:solidFill>
                  <a:srgbClr val="2D2D38"/>
                </a:solidFill>
                <a:latin typeface="Arial"/>
                <a:cs typeface="Arial"/>
              </a:rPr>
              <a:t>stamp</a:t>
            </a:r>
            <a:r>
              <a:rPr sz="1200" spc="-65" dirty="0">
                <a:solidFill>
                  <a:srgbClr val="2D2D38"/>
                </a:solidFill>
                <a:latin typeface="Arial"/>
                <a:cs typeface="Arial"/>
              </a:rPr>
              <a:t> </a:t>
            </a:r>
            <a:r>
              <a:rPr sz="1200" dirty="0">
                <a:solidFill>
                  <a:srgbClr val="2D2D38"/>
                </a:solidFill>
                <a:latin typeface="Arial"/>
                <a:cs typeface="Arial"/>
              </a:rPr>
              <a:t>duty</a:t>
            </a:r>
            <a:endParaRPr sz="1200">
              <a:latin typeface="Arial"/>
              <a:cs typeface="Arial"/>
            </a:endParaRPr>
          </a:p>
        </p:txBody>
      </p:sp>
      <p:sp>
        <p:nvSpPr>
          <p:cNvPr id="6" name="object 9">
            <a:extLst>
              <a:ext uri="{FF2B5EF4-FFF2-40B4-BE49-F238E27FC236}">
                <a16:creationId xmlns:a16="http://schemas.microsoft.com/office/drawing/2014/main" id="{F825A862-B24C-4A52-9CB6-589ABA96DC74}"/>
              </a:ext>
            </a:extLst>
          </p:cNvPr>
          <p:cNvSpPr txBox="1"/>
          <p:nvPr/>
        </p:nvSpPr>
        <p:spPr>
          <a:xfrm>
            <a:off x="3663178" y="1866348"/>
            <a:ext cx="4693285" cy="208279"/>
          </a:xfrm>
          <a:prstGeom prst="rect">
            <a:avLst/>
          </a:prstGeom>
        </p:spPr>
        <p:txBody>
          <a:bodyPr vert="horz" wrap="square" lIns="0" tIns="12700" rIns="0" bIns="0" rtlCol="0">
            <a:spAutoFit/>
          </a:bodyPr>
          <a:lstStyle/>
          <a:p>
            <a:pPr marL="143510" indent="-131445">
              <a:lnSpc>
                <a:spcPct val="100000"/>
              </a:lnSpc>
              <a:spcBef>
                <a:spcPts val="100"/>
              </a:spcBef>
              <a:buClr>
                <a:srgbClr val="FFE600"/>
              </a:buClr>
              <a:buSzPct val="70833"/>
              <a:buFont typeface="Arial"/>
              <a:buChar char="►"/>
              <a:tabLst>
                <a:tab pos="144145" algn="l"/>
              </a:tabLst>
            </a:pPr>
            <a:r>
              <a:rPr sz="1200" b="1" spc="-5" dirty="0">
                <a:solidFill>
                  <a:srgbClr val="2D2D38"/>
                </a:solidFill>
                <a:latin typeface="Arial"/>
                <a:cs typeface="Arial"/>
              </a:rPr>
              <a:t>Sales </a:t>
            </a:r>
            <a:r>
              <a:rPr sz="1200" b="1" dirty="0">
                <a:solidFill>
                  <a:srgbClr val="2D2D38"/>
                </a:solidFill>
                <a:latin typeface="Arial"/>
                <a:cs typeface="Arial"/>
              </a:rPr>
              <a:t>Linked</a:t>
            </a:r>
            <a:r>
              <a:rPr sz="1200" dirty="0">
                <a:solidFill>
                  <a:srgbClr val="2D2D38"/>
                </a:solidFill>
                <a:latin typeface="Arial"/>
                <a:cs typeface="Arial"/>
              </a:rPr>
              <a:t>: Specified </a:t>
            </a:r>
            <a:r>
              <a:rPr sz="1200" spc="-5" dirty="0">
                <a:solidFill>
                  <a:srgbClr val="2D2D38"/>
                </a:solidFill>
                <a:latin typeface="Arial"/>
                <a:cs typeface="Arial"/>
              </a:rPr>
              <a:t>% </a:t>
            </a:r>
            <a:r>
              <a:rPr sz="1200" dirty="0">
                <a:solidFill>
                  <a:srgbClr val="2D2D38"/>
                </a:solidFill>
                <a:latin typeface="Arial"/>
                <a:cs typeface="Arial"/>
              </a:rPr>
              <a:t>of </a:t>
            </a:r>
            <a:r>
              <a:rPr sz="1200" spc="-5" dirty="0">
                <a:solidFill>
                  <a:srgbClr val="2D2D38"/>
                </a:solidFill>
                <a:latin typeface="Arial"/>
                <a:cs typeface="Arial"/>
              </a:rPr>
              <a:t>GST </a:t>
            </a:r>
            <a:r>
              <a:rPr sz="1200" spc="5" dirty="0">
                <a:solidFill>
                  <a:srgbClr val="2D2D38"/>
                </a:solidFill>
                <a:latin typeface="Arial"/>
                <a:cs typeface="Arial"/>
              </a:rPr>
              <a:t>paid </a:t>
            </a:r>
            <a:r>
              <a:rPr sz="1200" dirty="0">
                <a:solidFill>
                  <a:srgbClr val="2D2D38"/>
                </a:solidFill>
                <a:latin typeface="Arial"/>
                <a:cs typeface="Arial"/>
              </a:rPr>
              <a:t>to the State </a:t>
            </a:r>
            <a:r>
              <a:rPr sz="1200" spc="-5" dirty="0">
                <a:solidFill>
                  <a:srgbClr val="2D2D38"/>
                </a:solidFill>
                <a:latin typeface="Arial"/>
                <a:cs typeface="Arial"/>
              </a:rPr>
              <a:t>Government</a:t>
            </a:r>
            <a:r>
              <a:rPr sz="1200" spc="-95" dirty="0">
                <a:solidFill>
                  <a:srgbClr val="2D2D38"/>
                </a:solidFill>
                <a:latin typeface="Arial"/>
                <a:cs typeface="Arial"/>
              </a:rPr>
              <a:t> </a:t>
            </a:r>
            <a:r>
              <a:rPr sz="1200" spc="5" dirty="0">
                <a:solidFill>
                  <a:srgbClr val="2D2D38"/>
                </a:solidFill>
                <a:latin typeface="Arial"/>
                <a:cs typeface="Arial"/>
              </a:rPr>
              <a:t>is</a:t>
            </a:r>
            <a:endParaRPr sz="1200">
              <a:latin typeface="Arial"/>
              <a:cs typeface="Arial"/>
            </a:endParaRPr>
          </a:p>
        </p:txBody>
      </p:sp>
      <p:sp>
        <p:nvSpPr>
          <p:cNvPr id="7" name="object 10">
            <a:extLst>
              <a:ext uri="{FF2B5EF4-FFF2-40B4-BE49-F238E27FC236}">
                <a16:creationId xmlns:a16="http://schemas.microsoft.com/office/drawing/2014/main" id="{43C13148-0241-4983-A0C4-7B3B5B29A1A2}"/>
              </a:ext>
            </a:extLst>
          </p:cNvPr>
          <p:cNvSpPr txBox="1"/>
          <p:nvPr/>
        </p:nvSpPr>
        <p:spPr>
          <a:xfrm>
            <a:off x="3794241" y="2040083"/>
            <a:ext cx="1280160"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2D2D38"/>
                </a:solidFill>
                <a:latin typeface="Arial"/>
                <a:cs typeface="Arial"/>
              </a:rPr>
              <a:t>given </a:t>
            </a:r>
            <a:r>
              <a:rPr sz="1200" spc="-5" dirty="0">
                <a:solidFill>
                  <a:srgbClr val="2D2D38"/>
                </a:solidFill>
                <a:latin typeface="Arial"/>
                <a:cs typeface="Arial"/>
              </a:rPr>
              <a:t>as a</a:t>
            </a:r>
            <a:r>
              <a:rPr sz="1200" spc="-105" dirty="0">
                <a:solidFill>
                  <a:srgbClr val="2D2D38"/>
                </a:solidFill>
                <a:latin typeface="Arial"/>
                <a:cs typeface="Arial"/>
              </a:rPr>
              <a:t> </a:t>
            </a:r>
            <a:r>
              <a:rPr sz="1200" dirty="0">
                <a:solidFill>
                  <a:srgbClr val="2D2D38"/>
                </a:solidFill>
                <a:latin typeface="Arial"/>
                <a:cs typeface="Arial"/>
              </a:rPr>
              <a:t>subsidy</a:t>
            </a:r>
            <a:endParaRPr sz="1200">
              <a:latin typeface="Arial"/>
              <a:cs typeface="Arial"/>
            </a:endParaRPr>
          </a:p>
        </p:txBody>
      </p:sp>
      <p:sp>
        <p:nvSpPr>
          <p:cNvPr id="8" name="object 11">
            <a:extLst>
              <a:ext uri="{FF2B5EF4-FFF2-40B4-BE49-F238E27FC236}">
                <a16:creationId xmlns:a16="http://schemas.microsoft.com/office/drawing/2014/main" id="{3B35B9CB-6084-4393-976F-222FB52814A6}"/>
              </a:ext>
            </a:extLst>
          </p:cNvPr>
          <p:cNvSpPr/>
          <p:nvPr/>
        </p:nvSpPr>
        <p:spPr>
          <a:xfrm>
            <a:off x="4351010" y="3947369"/>
            <a:ext cx="76200" cy="464184"/>
          </a:xfrm>
          <a:custGeom>
            <a:avLst/>
            <a:gdLst/>
            <a:ahLst/>
            <a:cxnLst/>
            <a:rect l="l" t="t" r="r" b="b"/>
            <a:pathLst>
              <a:path w="76200" h="464185">
                <a:moveTo>
                  <a:pt x="31750" y="387730"/>
                </a:moveTo>
                <a:lnTo>
                  <a:pt x="0" y="387730"/>
                </a:lnTo>
                <a:lnTo>
                  <a:pt x="38100" y="463930"/>
                </a:lnTo>
                <a:lnTo>
                  <a:pt x="69850" y="400430"/>
                </a:lnTo>
                <a:lnTo>
                  <a:pt x="31750" y="400430"/>
                </a:lnTo>
                <a:lnTo>
                  <a:pt x="31750" y="387730"/>
                </a:lnTo>
                <a:close/>
              </a:path>
              <a:path w="76200" h="464185">
                <a:moveTo>
                  <a:pt x="44450" y="0"/>
                </a:moveTo>
                <a:lnTo>
                  <a:pt x="31750" y="0"/>
                </a:lnTo>
                <a:lnTo>
                  <a:pt x="31750" y="400430"/>
                </a:lnTo>
                <a:lnTo>
                  <a:pt x="44450" y="400430"/>
                </a:lnTo>
                <a:lnTo>
                  <a:pt x="44450" y="0"/>
                </a:lnTo>
                <a:close/>
              </a:path>
              <a:path w="76200" h="464185">
                <a:moveTo>
                  <a:pt x="76200" y="387730"/>
                </a:moveTo>
                <a:lnTo>
                  <a:pt x="44450" y="387730"/>
                </a:lnTo>
                <a:lnTo>
                  <a:pt x="44450" y="400430"/>
                </a:lnTo>
                <a:lnTo>
                  <a:pt x="69850" y="400430"/>
                </a:lnTo>
                <a:lnTo>
                  <a:pt x="76200" y="387730"/>
                </a:lnTo>
                <a:close/>
              </a:path>
            </a:pathLst>
          </a:custGeom>
          <a:solidFill>
            <a:srgbClr val="797991"/>
          </a:solidFill>
        </p:spPr>
        <p:txBody>
          <a:bodyPr wrap="square" lIns="0" tIns="0" rIns="0" bIns="0" rtlCol="0"/>
          <a:lstStyle/>
          <a:p>
            <a:endParaRPr/>
          </a:p>
        </p:txBody>
      </p:sp>
      <p:sp>
        <p:nvSpPr>
          <p:cNvPr id="9" name="object 12">
            <a:extLst>
              <a:ext uri="{FF2B5EF4-FFF2-40B4-BE49-F238E27FC236}">
                <a16:creationId xmlns:a16="http://schemas.microsoft.com/office/drawing/2014/main" id="{D650A510-51D0-4FA5-847F-D9165CEB9072}"/>
              </a:ext>
            </a:extLst>
          </p:cNvPr>
          <p:cNvSpPr/>
          <p:nvPr/>
        </p:nvSpPr>
        <p:spPr>
          <a:xfrm>
            <a:off x="5942955" y="3947243"/>
            <a:ext cx="76200" cy="374650"/>
          </a:xfrm>
          <a:custGeom>
            <a:avLst/>
            <a:gdLst/>
            <a:ahLst/>
            <a:cxnLst/>
            <a:rect l="l" t="t" r="r" b="b"/>
            <a:pathLst>
              <a:path w="76200" h="374650">
                <a:moveTo>
                  <a:pt x="0" y="297434"/>
                </a:moveTo>
                <a:lnTo>
                  <a:pt x="37211" y="374142"/>
                </a:lnTo>
                <a:lnTo>
                  <a:pt x="69865" y="310642"/>
                </a:lnTo>
                <a:lnTo>
                  <a:pt x="44323" y="310642"/>
                </a:lnTo>
                <a:lnTo>
                  <a:pt x="31623" y="310515"/>
                </a:lnTo>
                <a:lnTo>
                  <a:pt x="31763" y="297804"/>
                </a:lnTo>
                <a:lnTo>
                  <a:pt x="0" y="297434"/>
                </a:lnTo>
                <a:close/>
              </a:path>
              <a:path w="76200" h="374650">
                <a:moveTo>
                  <a:pt x="31763" y="297804"/>
                </a:moveTo>
                <a:lnTo>
                  <a:pt x="31623" y="310515"/>
                </a:lnTo>
                <a:lnTo>
                  <a:pt x="44323" y="310642"/>
                </a:lnTo>
                <a:lnTo>
                  <a:pt x="44463" y="297952"/>
                </a:lnTo>
                <a:lnTo>
                  <a:pt x="31763" y="297804"/>
                </a:lnTo>
                <a:close/>
              </a:path>
              <a:path w="76200" h="374650">
                <a:moveTo>
                  <a:pt x="44463" y="297952"/>
                </a:moveTo>
                <a:lnTo>
                  <a:pt x="44323" y="310642"/>
                </a:lnTo>
                <a:lnTo>
                  <a:pt x="69865" y="310642"/>
                </a:lnTo>
                <a:lnTo>
                  <a:pt x="76200" y="298323"/>
                </a:lnTo>
                <a:lnTo>
                  <a:pt x="44463" y="297952"/>
                </a:lnTo>
                <a:close/>
              </a:path>
              <a:path w="76200" h="374650">
                <a:moveTo>
                  <a:pt x="35051" y="0"/>
                </a:moveTo>
                <a:lnTo>
                  <a:pt x="31763" y="297804"/>
                </a:lnTo>
                <a:lnTo>
                  <a:pt x="44463" y="297952"/>
                </a:lnTo>
                <a:lnTo>
                  <a:pt x="47751" y="254"/>
                </a:lnTo>
                <a:lnTo>
                  <a:pt x="35051" y="0"/>
                </a:lnTo>
                <a:close/>
              </a:path>
            </a:pathLst>
          </a:custGeom>
          <a:solidFill>
            <a:srgbClr val="797991"/>
          </a:solidFill>
        </p:spPr>
        <p:txBody>
          <a:bodyPr wrap="square" lIns="0" tIns="0" rIns="0" bIns="0" rtlCol="0"/>
          <a:lstStyle/>
          <a:p>
            <a:endParaRPr/>
          </a:p>
        </p:txBody>
      </p:sp>
      <p:grpSp>
        <p:nvGrpSpPr>
          <p:cNvPr id="10" name="object 13">
            <a:extLst>
              <a:ext uri="{FF2B5EF4-FFF2-40B4-BE49-F238E27FC236}">
                <a16:creationId xmlns:a16="http://schemas.microsoft.com/office/drawing/2014/main" id="{A34EB751-EBCE-41D8-AB42-933CADCAB4AA}"/>
              </a:ext>
            </a:extLst>
          </p:cNvPr>
          <p:cNvGrpSpPr/>
          <p:nvPr/>
        </p:nvGrpSpPr>
        <p:grpSpPr>
          <a:xfrm>
            <a:off x="3814562" y="2714454"/>
            <a:ext cx="4325620" cy="1571625"/>
            <a:chOff x="2328672" y="3008376"/>
            <a:chExt cx="4325620" cy="1571625"/>
          </a:xfrm>
        </p:grpSpPr>
        <p:sp>
          <p:nvSpPr>
            <p:cNvPr id="11" name="object 14">
              <a:extLst>
                <a:ext uri="{FF2B5EF4-FFF2-40B4-BE49-F238E27FC236}">
                  <a16:creationId xmlns:a16="http://schemas.microsoft.com/office/drawing/2014/main" id="{7F0CFC95-DEE8-4855-828C-89D07CDFF1E7}"/>
                </a:ext>
              </a:extLst>
            </p:cNvPr>
            <p:cNvSpPr/>
            <p:nvPr/>
          </p:nvSpPr>
          <p:spPr>
            <a:xfrm>
              <a:off x="6056375" y="4241292"/>
              <a:ext cx="76200" cy="338455"/>
            </a:xfrm>
            <a:custGeom>
              <a:avLst/>
              <a:gdLst/>
              <a:ahLst/>
              <a:cxnLst/>
              <a:rect l="l" t="t" r="r" b="b"/>
              <a:pathLst>
                <a:path w="76200" h="338454">
                  <a:moveTo>
                    <a:pt x="31750" y="262254"/>
                  </a:moveTo>
                  <a:lnTo>
                    <a:pt x="0" y="262254"/>
                  </a:lnTo>
                  <a:lnTo>
                    <a:pt x="38100" y="338454"/>
                  </a:lnTo>
                  <a:lnTo>
                    <a:pt x="69850" y="274954"/>
                  </a:lnTo>
                  <a:lnTo>
                    <a:pt x="31750" y="274954"/>
                  </a:lnTo>
                  <a:lnTo>
                    <a:pt x="31750" y="262254"/>
                  </a:lnTo>
                  <a:close/>
                </a:path>
                <a:path w="76200" h="338454">
                  <a:moveTo>
                    <a:pt x="44450" y="0"/>
                  </a:moveTo>
                  <a:lnTo>
                    <a:pt x="31750" y="0"/>
                  </a:lnTo>
                  <a:lnTo>
                    <a:pt x="31750" y="274954"/>
                  </a:lnTo>
                  <a:lnTo>
                    <a:pt x="44450" y="274954"/>
                  </a:lnTo>
                  <a:lnTo>
                    <a:pt x="44450" y="0"/>
                  </a:lnTo>
                  <a:close/>
                </a:path>
                <a:path w="76200" h="338454">
                  <a:moveTo>
                    <a:pt x="76200" y="262254"/>
                  </a:moveTo>
                  <a:lnTo>
                    <a:pt x="44450" y="262254"/>
                  </a:lnTo>
                  <a:lnTo>
                    <a:pt x="44450" y="274954"/>
                  </a:lnTo>
                  <a:lnTo>
                    <a:pt x="69850" y="274954"/>
                  </a:lnTo>
                  <a:lnTo>
                    <a:pt x="76200" y="262254"/>
                  </a:lnTo>
                  <a:close/>
                </a:path>
              </a:pathLst>
            </a:custGeom>
            <a:solidFill>
              <a:srgbClr val="797991"/>
            </a:solidFill>
          </p:spPr>
          <p:txBody>
            <a:bodyPr wrap="square" lIns="0" tIns="0" rIns="0" bIns="0" rtlCol="0"/>
            <a:lstStyle/>
            <a:p>
              <a:endParaRPr/>
            </a:p>
          </p:txBody>
        </p:sp>
        <p:sp>
          <p:nvSpPr>
            <p:cNvPr id="12" name="object 15">
              <a:extLst>
                <a:ext uri="{FF2B5EF4-FFF2-40B4-BE49-F238E27FC236}">
                  <a16:creationId xmlns:a16="http://schemas.microsoft.com/office/drawing/2014/main" id="{ACD47FF4-CFDB-4D84-8BE0-6E16E0F89E84}"/>
                </a:ext>
              </a:extLst>
            </p:cNvPr>
            <p:cNvSpPr/>
            <p:nvPr/>
          </p:nvSpPr>
          <p:spPr>
            <a:xfrm>
              <a:off x="2328672" y="3008376"/>
              <a:ext cx="4325620" cy="250190"/>
            </a:xfrm>
            <a:custGeom>
              <a:avLst/>
              <a:gdLst/>
              <a:ahLst/>
              <a:cxnLst/>
              <a:rect l="l" t="t" r="r" b="b"/>
              <a:pathLst>
                <a:path w="4325620" h="250189">
                  <a:moveTo>
                    <a:pt x="3626104" y="0"/>
                  </a:moveTo>
                  <a:lnTo>
                    <a:pt x="699007" y="0"/>
                  </a:lnTo>
                  <a:lnTo>
                    <a:pt x="0" y="249936"/>
                  </a:lnTo>
                  <a:lnTo>
                    <a:pt x="4325111" y="249936"/>
                  </a:lnTo>
                  <a:lnTo>
                    <a:pt x="3626104" y="0"/>
                  </a:lnTo>
                  <a:close/>
                </a:path>
              </a:pathLst>
            </a:custGeom>
            <a:solidFill>
              <a:srgbClr val="808080"/>
            </a:solidFill>
          </p:spPr>
          <p:txBody>
            <a:bodyPr wrap="square" lIns="0" tIns="0" rIns="0" bIns="0" rtlCol="0"/>
            <a:lstStyle/>
            <a:p>
              <a:endParaRPr/>
            </a:p>
          </p:txBody>
        </p:sp>
        <p:sp>
          <p:nvSpPr>
            <p:cNvPr id="13" name="object 16">
              <a:extLst>
                <a:ext uri="{FF2B5EF4-FFF2-40B4-BE49-F238E27FC236}">
                  <a16:creationId xmlns:a16="http://schemas.microsoft.com/office/drawing/2014/main" id="{4D63AE17-4FFA-431A-8409-A1FBF677D838}"/>
                </a:ext>
              </a:extLst>
            </p:cNvPr>
            <p:cNvSpPr/>
            <p:nvPr/>
          </p:nvSpPr>
          <p:spPr>
            <a:xfrm>
              <a:off x="2328672" y="3258312"/>
              <a:ext cx="4325620" cy="250190"/>
            </a:xfrm>
            <a:custGeom>
              <a:avLst/>
              <a:gdLst/>
              <a:ahLst/>
              <a:cxnLst/>
              <a:rect l="l" t="t" r="r" b="b"/>
              <a:pathLst>
                <a:path w="4325620" h="250189">
                  <a:moveTo>
                    <a:pt x="4325112" y="0"/>
                  </a:moveTo>
                  <a:lnTo>
                    <a:pt x="0" y="0"/>
                  </a:lnTo>
                  <a:lnTo>
                    <a:pt x="0" y="249936"/>
                  </a:lnTo>
                  <a:lnTo>
                    <a:pt x="4325112" y="249936"/>
                  </a:lnTo>
                  <a:lnTo>
                    <a:pt x="4325112" y="0"/>
                  </a:lnTo>
                  <a:close/>
                </a:path>
              </a:pathLst>
            </a:custGeom>
            <a:solidFill>
              <a:srgbClr val="FFE600"/>
            </a:solidFill>
          </p:spPr>
          <p:txBody>
            <a:bodyPr wrap="square" lIns="0" tIns="0" rIns="0" bIns="0" rtlCol="0"/>
            <a:lstStyle/>
            <a:p>
              <a:endParaRPr/>
            </a:p>
          </p:txBody>
        </p:sp>
      </p:grpSp>
      <p:sp>
        <p:nvSpPr>
          <p:cNvPr id="14" name="object 17">
            <a:extLst>
              <a:ext uri="{FF2B5EF4-FFF2-40B4-BE49-F238E27FC236}">
                <a16:creationId xmlns:a16="http://schemas.microsoft.com/office/drawing/2014/main" id="{D4617893-3A82-4C85-896B-0A3406274B36}"/>
              </a:ext>
            </a:extLst>
          </p:cNvPr>
          <p:cNvSpPr txBox="1"/>
          <p:nvPr/>
        </p:nvSpPr>
        <p:spPr>
          <a:xfrm>
            <a:off x="5357230" y="2984024"/>
            <a:ext cx="1240155" cy="208915"/>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2D2D38"/>
                </a:solidFill>
                <a:latin typeface="Arial"/>
                <a:cs typeface="Arial"/>
              </a:rPr>
              <a:t>Fiscal</a:t>
            </a:r>
            <a:r>
              <a:rPr sz="1200" b="1" spc="-50" dirty="0">
                <a:solidFill>
                  <a:srgbClr val="2D2D38"/>
                </a:solidFill>
                <a:latin typeface="Arial"/>
                <a:cs typeface="Arial"/>
              </a:rPr>
              <a:t> </a:t>
            </a:r>
            <a:r>
              <a:rPr sz="1200" b="1" spc="-10" dirty="0">
                <a:solidFill>
                  <a:srgbClr val="2D2D38"/>
                </a:solidFill>
                <a:latin typeface="Arial"/>
                <a:cs typeface="Arial"/>
              </a:rPr>
              <a:t>Incentives</a:t>
            </a:r>
            <a:endParaRPr sz="1200">
              <a:latin typeface="Arial"/>
              <a:cs typeface="Arial"/>
            </a:endParaRPr>
          </a:p>
        </p:txBody>
      </p:sp>
      <p:sp>
        <p:nvSpPr>
          <p:cNvPr id="15" name="object 18">
            <a:extLst>
              <a:ext uri="{FF2B5EF4-FFF2-40B4-BE49-F238E27FC236}">
                <a16:creationId xmlns:a16="http://schemas.microsoft.com/office/drawing/2014/main" id="{04F47964-DDD8-47C1-A383-08A74F4A61DC}"/>
              </a:ext>
            </a:extLst>
          </p:cNvPr>
          <p:cNvSpPr/>
          <p:nvPr/>
        </p:nvSpPr>
        <p:spPr>
          <a:xfrm>
            <a:off x="3634729" y="3628854"/>
            <a:ext cx="1503045" cy="119380"/>
          </a:xfrm>
          <a:custGeom>
            <a:avLst/>
            <a:gdLst/>
            <a:ahLst/>
            <a:cxnLst/>
            <a:rect l="l" t="t" r="r" b="b"/>
            <a:pathLst>
              <a:path w="1503045" h="119379">
                <a:moveTo>
                  <a:pt x="1259839" y="0"/>
                </a:moveTo>
                <a:lnTo>
                  <a:pt x="242824" y="0"/>
                </a:lnTo>
                <a:lnTo>
                  <a:pt x="0" y="118872"/>
                </a:lnTo>
                <a:lnTo>
                  <a:pt x="1502664" y="118872"/>
                </a:lnTo>
                <a:lnTo>
                  <a:pt x="1259839" y="0"/>
                </a:lnTo>
                <a:close/>
              </a:path>
            </a:pathLst>
          </a:custGeom>
          <a:solidFill>
            <a:srgbClr val="808080"/>
          </a:solidFill>
        </p:spPr>
        <p:txBody>
          <a:bodyPr wrap="square" lIns="0" tIns="0" rIns="0" bIns="0" rtlCol="0"/>
          <a:lstStyle/>
          <a:p>
            <a:endParaRPr/>
          </a:p>
        </p:txBody>
      </p:sp>
      <p:sp>
        <p:nvSpPr>
          <p:cNvPr id="16" name="object 19">
            <a:extLst>
              <a:ext uri="{FF2B5EF4-FFF2-40B4-BE49-F238E27FC236}">
                <a16:creationId xmlns:a16="http://schemas.microsoft.com/office/drawing/2014/main" id="{80701840-F236-4411-8386-60F26904E3DA}"/>
              </a:ext>
            </a:extLst>
          </p:cNvPr>
          <p:cNvSpPr txBox="1"/>
          <p:nvPr/>
        </p:nvSpPr>
        <p:spPr>
          <a:xfrm>
            <a:off x="3634729" y="3747725"/>
            <a:ext cx="1503045" cy="198120"/>
          </a:xfrm>
          <a:prstGeom prst="rect">
            <a:avLst/>
          </a:prstGeom>
          <a:solidFill>
            <a:srgbClr val="FFE600"/>
          </a:solidFill>
        </p:spPr>
        <p:txBody>
          <a:bodyPr vert="horz" wrap="square" lIns="0" tIns="17780" rIns="0" bIns="0" rtlCol="0">
            <a:spAutoFit/>
          </a:bodyPr>
          <a:lstStyle/>
          <a:p>
            <a:pPr marL="295275">
              <a:lnSpc>
                <a:spcPct val="100000"/>
              </a:lnSpc>
              <a:spcBef>
                <a:spcPts val="140"/>
              </a:spcBef>
            </a:pPr>
            <a:r>
              <a:rPr sz="1050" b="1" spc="-5" dirty="0">
                <a:solidFill>
                  <a:srgbClr val="2D2D38"/>
                </a:solidFill>
                <a:latin typeface="Arial"/>
                <a:cs typeface="Arial"/>
              </a:rPr>
              <a:t>Capital</a:t>
            </a:r>
            <a:r>
              <a:rPr sz="1050" b="1" spc="-20" dirty="0">
                <a:solidFill>
                  <a:srgbClr val="2D2D38"/>
                </a:solidFill>
                <a:latin typeface="Arial"/>
                <a:cs typeface="Arial"/>
              </a:rPr>
              <a:t> </a:t>
            </a:r>
            <a:r>
              <a:rPr sz="1050" b="1" spc="-5" dirty="0">
                <a:solidFill>
                  <a:srgbClr val="2D2D38"/>
                </a:solidFill>
                <a:latin typeface="Arial"/>
                <a:cs typeface="Arial"/>
              </a:rPr>
              <a:t>Linked</a:t>
            </a:r>
            <a:endParaRPr sz="1050">
              <a:latin typeface="Arial"/>
              <a:cs typeface="Arial"/>
            </a:endParaRPr>
          </a:p>
        </p:txBody>
      </p:sp>
      <p:grpSp>
        <p:nvGrpSpPr>
          <p:cNvPr id="17" name="object 20">
            <a:extLst>
              <a:ext uri="{FF2B5EF4-FFF2-40B4-BE49-F238E27FC236}">
                <a16:creationId xmlns:a16="http://schemas.microsoft.com/office/drawing/2014/main" id="{2C6E94C9-3919-419F-844C-FE33B428BAF7}"/>
              </a:ext>
            </a:extLst>
          </p:cNvPr>
          <p:cNvGrpSpPr/>
          <p:nvPr/>
        </p:nvGrpSpPr>
        <p:grpSpPr>
          <a:xfrm>
            <a:off x="6825986" y="3628854"/>
            <a:ext cx="1503045" cy="317500"/>
            <a:chOff x="5340096" y="3922776"/>
            <a:chExt cx="1503045" cy="317500"/>
          </a:xfrm>
        </p:grpSpPr>
        <p:sp>
          <p:nvSpPr>
            <p:cNvPr id="18" name="object 21">
              <a:extLst>
                <a:ext uri="{FF2B5EF4-FFF2-40B4-BE49-F238E27FC236}">
                  <a16:creationId xmlns:a16="http://schemas.microsoft.com/office/drawing/2014/main" id="{7C0DD945-91A6-40A9-A7DD-170E063ACD32}"/>
                </a:ext>
              </a:extLst>
            </p:cNvPr>
            <p:cNvSpPr/>
            <p:nvPr/>
          </p:nvSpPr>
          <p:spPr>
            <a:xfrm>
              <a:off x="5340096" y="3922776"/>
              <a:ext cx="1503045" cy="119380"/>
            </a:xfrm>
            <a:custGeom>
              <a:avLst/>
              <a:gdLst/>
              <a:ahLst/>
              <a:cxnLst/>
              <a:rect l="l" t="t" r="r" b="b"/>
              <a:pathLst>
                <a:path w="1503045" h="119379">
                  <a:moveTo>
                    <a:pt x="1259839" y="0"/>
                  </a:moveTo>
                  <a:lnTo>
                    <a:pt x="242824" y="0"/>
                  </a:lnTo>
                  <a:lnTo>
                    <a:pt x="0" y="118872"/>
                  </a:lnTo>
                  <a:lnTo>
                    <a:pt x="1502663" y="118872"/>
                  </a:lnTo>
                  <a:lnTo>
                    <a:pt x="1259839" y="0"/>
                  </a:lnTo>
                  <a:close/>
                </a:path>
              </a:pathLst>
            </a:custGeom>
            <a:solidFill>
              <a:srgbClr val="808080"/>
            </a:solidFill>
          </p:spPr>
          <p:txBody>
            <a:bodyPr wrap="square" lIns="0" tIns="0" rIns="0" bIns="0" rtlCol="0"/>
            <a:lstStyle/>
            <a:p>
              <a:endParaRPr/>
            </a:p>
          </p:txBody>
        </p:sp>
        <p:sp>
          <p:nvSpPr>
            <p:cNvPr id="19" name="object 22">
              <a:extLst>
                <a:ext uri="{FF2B5EF4-FFF2-40B4-BE49-F238E27FC236}">
                  <a16:creationId xmlns:a16="http://schemas.microsoft.com/office/drawing/2014/main" id="{7F88156B-1551-46F2-82AD-3D6AC849EB52}"/>
                </a:ext>
              </a:extLst>
            </p:cNvPr>
            <p:cNvSpPr/>
            <p:nvPr/>
          </p:nvSpPr>
          <p:spPr>
            <a:xfrm>
              <a:off x="5340096" y="4041648"/>
              <a:ext cx="1503045" cy="198120"/>
            </a:xfrm>
            <a:custGeom>
              <a:avLst/>
              <a:gdLst/>
              <a:ahLst/>
              <a:cxnLst/>
              <a:rect l="l" t="t" r="r" b="b"/>
              <a:pathLst>
                <a:path w="1503045" h="198120">
                  <a:moveTo>
                    <a:pt x="1502663" y="0"/>
                  </a:moveTo>
                  <a:lnTo>
                    <a:pt x="0" y="0"/>
                  </a:lnTo>
                  <a:lnTo>
                    <a:pt x="0" y="198119"/>
                  </a:lnTo>
                  <a:lnTo>
                    <a:pt x="1502663" y="198119"/>
                  </a:lnTo>
                  <a:lnTo>
                    <a:pt x="1502663" y="0"/>
                  </a:lnTo>
                  <a:close/>
                </a:path>
              </a:pathLst>
            </a:custGeom>
            <a:solidFill>
              <a:srgbClr val="FFE600"/>
            </a:solidFill>
          </p:spPr>
          <p:txBody>
            <a:bodyPr wrap="square" lIns="0" tIns="0" rIns="0" bIns="0" rtlCol="0"/>
            <a:lstStyle/>
            <a:p>
              <a:endParaRPr/>
            </a:p>
          </p:txBody>
        </p:sp>
      </p:grpSp>
      <p:sp>
        <p:nvSpPr>
          <p:cNvPr id="20" name="object 23">
            <a:extLst>
              <a:ext uri="{FF2B5EF4-FFF2-40B4-BE49-F238E27FC236}">
                <a16:creationId xmlns:a16="http://schemas.microsoft.com/office/drawing/2014/main" id="{B1F38FDC-15CF-476A-A354-4078972D859B}"/>
              </a:ext>
            </a:extLst>
          </p:cNvPr>
          <p:cNvSpPr txBox="1"/>
          <p:nvPr/>
        </p:nvSpPr>
        <p:spPr>
          <a:xfrm>
            <a:off x="7159234" y="3752043"/>
            <a:ext cx="842010" cy="186690"/>
          </a:xfrm>
          <a:prstGeom prst="rect">
            <a:avLst/>
          </a:prstGeom>
        </p:spPr>
        <p:txBody>
          <a:bodyPr vert="horz" wrap="square" lIns="0" tIns="13335" rIns="0" bIns="0" rtlCol="0">
            <a:spAutoFit/>
          </a:bodyPr>
          <a:lstStyle/>
          <a:p>
            <a:pPr marL="12700">
              <a:lnSpc>
                <a:spcPct val="100000"/>
              </a:lnSpc>
              <a:spcBef>
                <a:spcPts val="105"/>
              </a:spcBef>
            </a:pPr>
            <a:r>
              <a:rPr sz="1050" b="1" spc="-10" dirty="0">
                <a:solidFill>
                  <a:srgbClr val="2D2D38"/>
                </a:solidFill>
                <a:latin typeface="Arial"/>
                <a:cs typeface="Arial"/>
              </a:rPr>
              <a:t>Sales</a:t>
            </a:r>
            <a:r>
              <a:rPr sz="1050" b="1" spc="-20" dirty="0">
                <a:solidFill>
                  <a:srgbClr val="2D2D38"/>
                </a:solidFill>
                <a:latin typeface="Arial"/>
                <a:cs typeface="Arial"/>
              </a:rPr>
              <a:t> </a:t>
            </a:r>
            <a:r>
              <a:rPr sz="1050" b="1" spc="-5" dirty="0">
                <a:solidFill>
                  <a:srgbClr val="2D2D38"/>
                </a:solidFill>
                <a:latin typeface="Arial"/>
                <a:cs typeface="Arial"/>
              </a:rPr>
              <a:t>Linked</a:t>
            </a:r>
            <a:endParaRPr sz="1050">
              <a:latin typeface="Arial"/>
              <a:cs typeface="Arial"/>
            </a:endParaRPr>
          </a:p>
        </p:txBody>
      </p:sp>
      <p:sp>
        <p:nvSpPr>
          <p:cNvPr id="21" name="object 24">
            <a:extLst>
              <a:ext uri="{FF2B5EF4-FFF2-40B4-BE49-F238E27FC236}">
                <a16:creationId xmlns:a16="http://schemas.microsoft.com/office/drawing/2014/main" id="{FC4AF3CE-AA07-472C-8078-C952BF3370ED}"/>
              </a:ext>
            </a:extLst>
          </p:cNvPr>
          <p:cNvSpPr/>
          <p:nvPr/>
        </p:nvSpPr>
        <p:spPr>
          <a:xfrm>
            <a:off x="5231881" y="3628854"/>
            <a:ext cx="1499870" cy="119380"/>
          </a:xfrm>
          <a:custGeom>
            <a:avLst/>
            <a:gdLst/>
            <a:ahLst/>
            <a:cxnLst/>
            <a:rect l="l" t="t" r="r" b="b"/>
            <a:pathLst>
              <a:path w="1499870" h="119379">
                <a:moveTo>
                  <a:pt x="1257300" y="0"/>
                </a:moveTo>
                <a:lnTo>
                  <a:pt x="242316" y="0"/>
                </a:lnTo>
                <a:lnTo>
                  <a:pt x="0" y="118872"/>
                </a:lnTo>
                <a:lnTo>
                  <a:pt x="1499616" y="118872"/>
                </a:lnTo>
                <a:lnTo>
                  <a:pt x="1257300" y="0"/>
                </a:lnTo>
                <a:close/>
              </a:path>
            </a:pathLst>
          </a:custGeom>
          <a:solidFill>
            <a:srgbClr val="808080"/>
          </a:solidFill>
        </p:spPr>
        <p:txBody>
          <a:bodyPr wrap="square" lIns="0" tIns="0" rIns="0" bIns="0" rtlCol="0"/>
          <a:lstStyle/>
          <a:p>
            <a:endParaRPr/>
          </a:p>
        </p:txBody>
      </p:sp>
      <p:sp>
        <p:nvSpPr>
          <p:cNvPr id="22" name="object 25">
            <a:extLst>
              <a:ext uri="{FF2B5EF4-FFF2-40B4-BE49-F238E27FC236}">
                <a16:creationId xmlns:a16="http://schemas.microsoft.com/office/drawing/2014/main" id="{88F12FE4-5C4C-4CC1-BC8B-1E343EFF7CBC}"/>
              </a:ext>
            </a:extLst>
          </p:cNvPr>
          <p:cNvSpPr txBox="1"/>
          <p:nvPr/>
        </p:nvSpPr>
        <p:spPr>
          <a:xfrm>
            <a:off x="5231881" y="3747725"/>
            <a:ext cx="1499870" cy="198120"/>
          </a:xfrm>
          <a:prstGeom prst="rect">
            <a:avLst/>
          </a:prstGeom>
          <a:solidFill>
            <a:srgbClr val="FFE600"/>
          </a:solidFill>
        </p:spPr>
        <p:txBody>
          <a:bodyPr vert="horz" wrap="square" lIns="0" tIns="17780" rIns="0" bIns="0" rtlCol="0">
            <a:spAutoFit/>
          </a:bodyPr>
          <a:lstStyle/>
          <a:p>
            <a:pPr marL="132715">
              <a:lnSpc>
                <a:spcPct val="100000"/>
              </a:lnSpc>
              <a:spcBef>
                <a:spcPts val="140"/>
              </a:spcBef>
            </a:pPr>
            <a:r>
              <a:rPr sz="1050" b="1" spc="-5" dirty="0">
                <a:solidFill>
                  <a:srgbClr val="2D2D38"/>
                </a:solidFill>
                <a:latin typeface="Arial"/>
                <a:cs typeface="Arial"/>
              </a:rPr>
              <a:t>Expenditure</a:t>
            </a:r>
            <a:r>
              <a:rPr sz="1050" b="1" spc="-25" dirty="0">
                <a:solidFill>
                  <a:srgbClr val="2D2D38"/>
                </a:solidFill>
                <a:latin typeface="Arial"/>
                <a:cs typeface="Arial"/>
              </a:rPr>
              <a:t> </a:t>
            </a:r>
            <a:r>
              <a:rPr sz="1050" b="1" spc="-5" dirty="0">
                <a:solidFill>
                  <a:srgbClr val="2D2D38"/>
                </a:solidFill>
                <a:latin typeface="Arial"/>
                <a:cs typeface="Arial"/>
              </a:rPr>
              <a:t>Linked</a:t>
            </a:r>
            <a:endParaRPr sz="1050">
              <a:latin typeface="Arial"/>
              <a:cs typeface="Arial"/>
            </a:endParaRPr>
          </a:p>
        </p:txBody>
      </p:sp>
      <p:sp>
        <p:nvSpPr>
          <p:cNvPr id="23" name="object 26">
            <a:extLst>
              <a:ext uri="{FF2B5EF4-FFF2-40B4-BE49-F238E27FC236}">
                <a16:creationId xmlns:a16="http://schemas.microsoft.com/office/drawing/2014/main" id="{9698ECEB-47DB-4CE2-9FDA-A06A1EF40C8B}"/>
              </a:ext>
            </a:extLst>
          </p:cNvPr>
          <p:cNvSpPr/>
          <p:nvPr/>
        </p:nvSpPr>
        <p:spPr>
          <a:xfrm>
            <a:off x="3634729" y="4198830"/>
            <a:ext cx="1402080" cy="131445"/>
          </a:xfrm>
          <a:custGeom>
            <a:avLst/>
            <a:gdLst/>
            <a:ahLst/>
            <a:cxnLst/>
            <a:rect l="l" t="t" r="r" b="b"/>
            <a:pathLst>
              <a:path w="1402079" h="131445">
                <a:moveTo>
                  <a:pt x="1175512" y="0"/>
                </a:moveTo>
                <a:lnTo>
                  <a:pt x="226568" y="0"/>
                </a:lnTo>
                <a:lnTo>
                  <a:pt x="0" y="131064"/>
                </a:lnTo>
                <a:lnTo>
                  <a:pt x="1402080" y="131064"/>
                </a:lnTo>
                <a:lnTo>
                  <a:pt x="1175512" y="0"/>
                </a:lnTo>
                <a:close/>
              </a:path>
            </a:pathLst>
          </a:custGeom>
          <a:solidFill>
            <a:srgbClr val="808080"/>
          </a:solidFill>
        </p:spPr>
        <p:txBody>
          <a:bodyPr wrap="square" lIns="0" tIns="0" rIns="0" bIns="0" rtlCol="0"/>
          <a:lstStyle/>
          <a:p>
            <a:endParaRPr/>
          </a:p>
        </p:txBody>
      </p:sp>
      <p:sp>
        <p:nvSpPr>
          <p:cNvPr id="24" name="object 27">
            <a:extLst>
              <a:ext uri="{FF2B5EF4-FFF2-40B4-BE49-F238E27FC236}">
                <a16:creationId xmlns:a16="http://schemas.microsoft.com/office/drawing/2014/main" id="{4B294EC5-5EBC-44D0-9D22-D68CDF7CACB5}"/>
              </a:ext>
            </a:extLst>
          </p:cNvPr>
          <p:cNvSpPr txBox="1"/>
          <p:nvPr/>
        </p:nvSpPr>
        <p:spPr>
          <a:xfrm>
            <a:off x="3634729" y="4317701"/>
            <a:ext cx="1402080" cy="216535"/>
          </a:xfrm>
          <a:prstGeom prst="rect">
            <a:avLst/>
          </a:prstGeom>
          <a:solidFill>
            <a:srgbClr val="FFE600"/>
          </a:solidFill>
        </p:spPr>
        <p:txBody>
          <a:bodyPr vert="horz" wrap="square" lIns="0" tIns="29209" rIns="0" bIns="0" rtlCol="0">
            <a:spAutoFit/>
          </a:bodyPr>
          <a:lstStyle/>
          <a:p>
            <a:pPr marL="368935">
              <a:lnSpc>
                <a:spcPct val="100000"/>
              </a:lnSpc>
              <a:spcBef>
                <a:spcPts val="229"/>
              </a:spcBef>
            </a:pPr>
            <a:r>
              <a:rPr sz="1050" b="1" spc="-5" dirty="0">
                <a:solidFill>
                  <a:srgbClr val="2D2D38"/>
                </a:solidFill>
                <a:latin typeface="Arial"/>
                <a:cs typeface="Arial"/>
              </a:rPr>
              <a:t>Cash</a:t>
            </a:r>
            <a:r>
              <a:rPr sz="1050" b="1" spc="-10" dirty="0">
                <a:solidFill>
                  <a:srgbClr val="2D2D38"/>
                </a:solidFill>
                <a:latin typeface="Arial"/>
                <a:cs typeface="Arial"/>
              </a:rPr>
              <a:t> </a:t>
            </a:r>
            <a:r>
              <a:rPr sz="1050" b="1" spc="-5" dirty="0">
                <a:solidFill>
                  <a:srgbClr val="2D2D38"/>
                </a:solidFill>
                <a:latin typeface="Arial"/>
                <a:cs typeface="Arial"/>
              </a:rPr>
              <a:t>back</a:t>
            </a:r>
            <a:endParaRPr sz="1050">
              <a:latin typeface="Arial"/>
              <a:cs typeface="Arial"/>
            </a:endParaRPr>
          </a:p>
        </p:txBody>
      </p:sp>
      <p:sp>
        <p:nvSpPr>
          <p:cNvPr id="25" name="object 28">
            <a:extLst>
              <a:ext uri="{FF2B5EF4-FFF2-40B4-BE49-F238E27FC236}">
                <a16:creationId xmlns:a16="http://schemas.microsoft.com/office/drawing/2014/main" id="{539D0873-649A-4138-8731-905560A019EF}"/>
              </a:ext>
            </a:extLst>
          </p:cNvPr>
          <p:cNvSpPr/>
          <p:nvPr/>
        </p:nvSpPr>
        <p:spPr>
          <a:xfrm>
            <a:off x="5140442" y="4211022"/>
            <a:ext cx="1490980" cy="131445"/>
          </a:xfrm>
          <a:custGeom>
            <a:avLst/>
            <a:gdLst/>
            <a:ahLst/>
            <a:cxnLst/>
            <a:rect l="l" t="t" r="r" b="b"/>
            <a:pathLst>
              <a:path w="1490979" h="131445">
                <a:moveTo>
                  <a:pt x="1249552" y="0"/>
                </a:moveTo>
                <a:lnTo>
                  <a:pt x="240919" y="0"/>
                </a:lnTo>
                <a:lnTo>
                  <a:pt x="0" y="131063"/>
                </a:lnTo>
                <a:lnTo>
                  <a:pt x="1490472" y="131063"/>
                </a:lnTo>
                <a:lnTo>
                  <a:pt x="1249552" y="0"/>
                </a:lnTo>
                <a:close/>
              </a:path>
            </a:pathLst>
          </a:custGeom>
          <a:solidFill>
            <a:srgbClr val="808080"/>
          </a:solidFill>
        </p:spPr>
        <p:txBody>
          <a:bodyPr wrap="square" lIns="0" tIns="0" rIns="0" bIns="0" rtlCol="0"/>
          <a:lstStyle/>
          <a:p>
            <a:endParaRPr/>
          </a:p>
        </p:txBody>
      </p:sp>
      <p:sp>
        <p:nvSpPr>
          <p:cNvPr id="26" name="object 29">
            <a:extLst>
              <a:ext uri="{FF2B5EF4-FFF2-40B4-BE49-F238E27FC236}">
                <a16:creationId xmlns:a16="http://schemas.microsoft.com/office/drawing/2014/main" id="{3F2D8907-E8C7-4049-91D4-EF63557F1D10}"/>
              </a:ext>
            </a:extLst>
          </p:cNvPr>
          <p:cNvSpPr txBox="1"/>
          <p:nvPr/>
        </p:nvSpPr>
        <p:spPr>
          <a:xfrm>
            <a:off x="5137393" y="4329893"/>
            <a:ext cx="1493520" cy="204470"/>
          </a:xfrm>
          <a:prstGeom prst="rect">
            <a:avLst/>
          </a:prstGeom>
          <a:solidFill>
            <a:srgbClr val="FFE600"/>
          </a:solidFill>
        </p:spPr>
        <p:txBody>
          <a:bodyPr vert="horz" wrap="square" lIns="0" tIns="22225" rIns="0" bIns="0" rtlCol="0">
            <a:spAutoFit/>
          </a:bodyPr>
          <a:lstStyle/>
          <a:p>
            <a:pPr marL="38100">
              <a:lnSpc>
                <a:spcPct val="100000"/>
              </a:lnSpc>
              <a:spcBef>
                <a:spcPts val="175"/>
              </a:spcBef>
            </a:pPr>
            <a:r>
              <a:rPr sz="1050" b="1" dirty="0">
                <a:solidFill>
                  <a:srgbClr val="2D2D38"/>
                </a:solidFill>
                <a:latin typeface="Arial"/>
                <a:cs typeface="Arial"/>
              </a:rPr>
              <a:t>Exemption/ </a:t>
            </a:r>
            <a:r>
              <a:rPr sz="1050" b="1" spc="-5" dirty="0">
                <a:solidFill>
                  <a:srgbClr val="2D2D38"/>
                </a:solidFill>
                <a:latin typeface="Arial"/>
                <a:cs typeface="Arial"/>
              </a:rPr>
              <a:t>Cash</a:t>
            </a:r>
            <a:r>
              <a:rPr sz="1050" b="1" spc="-90" dirty="0">
                <a:solidFill>
                  <a:srgbClr val="2D2D38"/>
                </a:solidFill>
                <a:latin typeface="Arial"/>
                <a:cs typeface="Arial"/>
              </a:rPr>
              <a:t> </a:t>
            </a:r>
            <a:r>
              <a:rPr sz="1050" b="1" spc="-5" dirty="0">
                <a:solidFill>
                  <a:srgbClr val="2D2D38"/>
                </a:solidFill>
                <a:latin typeface="Arial"/>
                <a:cs typeface="Arial"/>
              </a:rPr>
              <a:t>back</a:t>
            </a:r>
            <a:endParaRPr sz="1050">
              <a:latin typeface="Arial"/>
              <a:cs typeface="Arial"/>
            </a:endParaRPr>
          </a:p>
        </p:txBody>
      </p:sp>
      <p:grpSp>
        <p:nvGrpSpPr>
          <p:cNvPr id="27" name="object 30">
            <a:extLst>
              <a:ext uri="{FF2B5EF4-FFF2-40B4-BE49-F238E27FC236}">
                <a16:creationId xmlns:a16="http://schemas.microsoft.com/office/drawing/2014/main" id="{A7B96324-551D-4C5A-9698-F923A2C40DB1}"/>
              </a:ext>
            </a:extLst>
          </p:cNvPr>
          <p:cNvGrpSpPr/>
          <p:nvPr/>
        </p:nvGrpSpPr>
        <p:grpSpPr>
          <a:xfrm>
            <a:off x="4351010" y="3215849"/>
            <a:ext cx="4267200" cy="1126490"/>
            <a:chOff x="2865120" y="3509771"/>
            <a:chExt cx="4267200" cy="1126490"/>
          </a:xfrm>
        </p:grpSpPr>
        <p:sp>
          <p:nvSpPr>
            <p:cNvPr id="28" name="object 31">
              <a:extLst>
                <a:ext uri="{FF2B5EF4-FFF2-40B4-BE49-F238E27FC236}">
                  <a16:creationId xmlns:a16="http://schemas.microsoft.com/office/drawing/2014/main" id="{F15A15F3-9440-4CD9-BA14-D92C76B2BF4E}"/>
                </a:ext>
              </a:extLst>
            </p:cNvPr>
            <p:cNvSpPr/>
            <p:nvPr/>
          </p:nvSpPr>
          <p:spPr>
            <a:xfrm>
              <a:off x="5245608" y="4492751"/>
              <a:ext cx="1887220" cy="143510"/>
            </a:xfrm>
            <a:custGeom>
              <a:avLst/>
              <a:gdLst/>
              <a:ahLst/>
              <a:cxnLst/>
              <a:rect l="l" t="t" r="r" b="b"/>
              <a:pathLst>
                <a:path w="1887220" h="143510">
                  <a:moveTo>
                    <a:pt x="1581785" y="0"/>
                  </a:moveTo>
                  <a:lnTo>
                    <a:pt x="304926" y="0"/>
                  </a:lnTo>
                  <a:lnTo>
                    <a:pt x="0" y="143256"/>
                  </a:lnTo>
                  <a:lnTo>
                    <a:pt x="1886712" y="143256"/>
                  </a:lnTo>
                  <a:lnTo>
                    <a:pt x="1581785" y="0"/>
                  </a:lnTo>
                  <a:close/>
                </a:path>
              </a:pathLst>
            </a:custGeom>
            <a:solidFill>
              <a:srgbClr val="808080"/>
            </a:solidFill>
          </p:spPr>
          <p:txBody>
            <a:bodyPr wrap="square" lIns="0" tIns="0" rIns="0" bIns="0" rtlCol="0"/>
            <a:lstStyle/>
            <a:p>
              <a:endParaRPr/>
            </a:p>
          </p:txBody>
        </p:sp>
        <p:sp>
          <p:nvSpPr>
            <p:cNvPr id="29" name="object 32">
              <a:extLst>
                <a:ext uri="{FF2B5EF4-FFF2-40B4-BE49-F238E27FC236}">
                  <a16:creationId xmlns:a16="http://schemas.microsoft.com/office/drawing/2014/main" id="{F205899D-440A-4F50-A888-DD6F9DA33C2C}"/>
                </a:ext>
              </a:extLst>
            </p:cNvPr>
            <p:cNvSpPr/>
            <p:nvPr/>
          </p:nvSpPr>
          <p:spPr>
            <a:xfrm>
              <a:off x="2865120" y="3509771"/>
              <a:ext cx="3267710" cy="531495"/>
            </a:xfrm>
            <a:custGeom>
              <a:avLst/>
              <a:gdLst/>
              <a:ahLst/>
              <a:cxnLst/>
              <a:rect l="l" t="t" r="r" b="b"/>
              <a:pathLst>
                <a:path w="3267710" h="531495">
                  <a:moveTo>
                    <a:pt x="3267329" y="454914"/>
                  </a:moveTo>
                  <a:lnTo>
                    <a:pt x="3235579" y="454914"/>
                  </a:lnTo>
                  <a:lnTo>
                    <a:pt x="3235579" y="271907"/>
                  </a:lnTo>
                  <a:lnTo>
                    <a:pt x="3235579" y="262001"/>
                  </a:lnTo>
                  <a:lnTo>
                    <a:pt x="3232658" y="259207"/>
                  </a:lnTo>
                  <a:lnTo>
                    <a:pt x="1637538" y="259207"/>
                  </a:lnTo>
                  <a:lnTo>
                    <a:pt x="1636141" y="80657"/>
                  </a:lnTo>
                  <a:lnTo>
                    <a:pt x="1636141" y="0"/>
                  </a:lnTo>
                  <a:lnTo>
                    <a:pt x="1635506" y="0"/>
                  </a:lnTo>
                  <a:lnTo>
                    <a:pt x="1623441" y="0"/>
                  </a:lnTo>
                  <a:lnTo>
                    <a:pt x="1622806" y="0"/>
                  </a:lnTo>
                  <a:lnTo>
                    <a:pt x="1622806" y="259207"/>
                  </a:lnTo>
                  <a:lnTo>
                    <a:pt x="34544" y="259207"/>
                  </a:lnTo>
                  <a:lnTo>
                    <a:pt x="31750" y="262001"/>
                  </a:lnTo>
                  <a:lnTo>
                    <a:pt x="31750" y="454914"/>
                  </a:lnTo>
                  <a:lnTo>
                    <a:pt x="0" y="454914"/>
                  </a:lnTo>
                  <a:lnTo>
                    <a:pt x="38100" y="531114"/>
                  </a:lnTo>
                  <a:lnTo>
                    <a:pt x="69850" y="467614"/>
                  </a:lnTo>
                  <a:lnTo>
                    <a:pt x="76200" y="454914"/>
                  </a:lnTo>
                  <a:lnTo>
                    <a:pt x="44450" y="454914"/>
                  </a:lnTo>
                  <a:lnTo>
                    <a:pt x="44450" y="271907"/>
                  </a:lnTo>
                  <a:lnTo>
                    <a:pt x="1624939" y="271907"/>
                  </a:lnTo>
                  <a:lnTo>
                    <a:pt x="1626387" y="454964"/>
                  </a:lnTo>
                  <a:lnTo>
                    <a:pt x="1594612" y="455168"/>
                  </a:lnTo>
                  <a:lnTo>
                    <a:pt x="1633347" y="531114"/>
                  </a:lnTo>
                  <a:lnTo>
                    <a:pt x="1664398" y="467741"/>
                  </a:lnTo>
                  <a:lnTo>
                    <a:pt x="1670812" y="454660"/>
                  </a:lnTo>
                  <a:lnTo>
                    <a:pt x="1639087" y="454875"/>
                  </a:lnTo>
                  <a:lnTo>
                    <a:pt x="1637639" y="271907"/>
                  </a:lnTo>
                  <a:lnTo>
                    <a:pt x="3222879" y="271907"/>
                  </a:lnTo>
                  <a:lnTo>
                    <a:pt x="3222879" y="454914"/>
                  </a:lnTo>
                  <a:lnTo>
                    <a:pt x="3191129" y="454914"/>
                  </a:lnTo>
                  <a:lnTo>
                    <a:pt x="3229229" y="531114"/>
                  </a:lnTo>
                  <a:lnTo>
                    <a:pt x="3260979" y="467614"/>
                  </a:lnTo>
                  <a:lnTo>
                    <a:pt x="3267329" y="454914"/>
                  </a:lnTo>
                  <a:close/>
                </a:path>
              </a:pathLst>
            </a:custGeom>
            <a:solidFill>
              <a:srgbClr val="797991"/>
            </a:solidFill>
          </p:spPr>
          <p:txBody>
            <a:bodyPr wrap="square" lIns="0" tIns="0" rIns="0" bIns="0" rtlCol="0"/>
            <a:lstStyle/>
            <a:p>
              <a:endParaRPr/>
            </a:p>
          </p:txBody>
        </p:sp>
      </p:grpSp>
      <p:sp>
        <p:nvSpPr>
          <p:cNvPr id="30" name="object 33">
            <a:extLst>
              <a:ext uri="{FF2B5EF4-FFF2-40B4-BE49-F238E27FC236}">
                <a16:creationId xmlns:a16="http://schemas.microsoft.com/office/drawing/2014/main" id="{92D66D22-BE2C-4917-98AC-42400EB2080E}"/>
              </a:ext>
            </a:extLst>
          </p:cNvPr>
          <p:cNvSpPr/>
          <p:nvPr/>
        </p:nvSpPr>
        <p:spPr>
          <a:xfrm>
            <a:off x="5594593" y="4631645"/>
            <a:ext cx="731520" cy="676656"/>
          </a:xfrm>
          <a:prstGeom prst="rect">
            <a:avLst/>
          </a:prstGeom>
          <a:blipFill>
            <a:blip r:embed="rId2" cstate="print"/>
            <a:stretch>
              <a:fillRect/>
            </a:stretch>
          </a:blipFill>
        </p:spPr>
        <p:txBody>
          <a:bodyPr wrap="square" lIns="0" tIns="0" rIns="0" bIns="0" rtlCol="0"/>
          <a:lstStyle/>
          <a:p>
            <a:endParaRPr/>
          </a:p>
        </p:txBody>
      </p:sp>
      <p:grpSp>
        <p:nvGrpSpPr>
          <p:cNvPr id="31" name="object 34">
            <a:extLst>
              <a:ext uri="{FF2B5EF4-FFF2-40B4-BE49-F238E27FC236}">
                <a16:creationId xmlns:a16="http://schemas.microsoft.com/office/drawing/2014/main" id="{22B7E7A6-A201-4CD7-82ED-03230B3A5090}"/>
              </a:ext>
            </a:extLst>
          </p:cNvPr>
          <p:cNvGrpSpPr/>
          <p:nvPr/>
        </p:nvGrpSpPr>
        <p:grpSpPr>
          <a:xfrm>
            <a:off x="7197842" y="4631645"/>
            <a:ext cx="731520" cy="676910"/>
            <a:chOff x="5711952" y="4925567"/>
            <a:chExt cx="731520" cy="676910"/>
          </a:xfrm>
        </p:grpSpPr>
        <p:sp>
          <p:nvSpPr>
            <p:cNvPr id="32" name="object 35">
              <a:extLst>
                <a:ext uri="{FF2B5EF4-FFF2-40B4-BE49-F238E27FC236}">
                  <a16:creationId xmlns:a16="http://schemas.microsoft.com/office/drawing/2014/main" id="{C03AB49F-BAE0-4AAF-B952-7CEF906D901A}"/>
                </a:ext>
              </a:extLst>
            </p:cNvPr>
            <p:cNvSpPr/>
            <p:nvPr/>
          </p:nvSpPr>
          <p:spPr>
            <a:xfrm>
              <a:off x="5718048" y="4931663"/>
              <a:ext cx="719455" cy="664845"/>
            </a:xfrm>
            <a:custGeom>
              <a:avLst/>
              <a:gdLst/>
              <a:ahLst/>
              <a:cxnLst/>
              <a:rect l="l" t="t" r="r" b="b"/>
              <a:pathLst>
                <a:path w="719454" h="664845">
                  <a:moveTo>
                    <a:pt x="0" y="332232"/>
                  </a:moveTo>
                  <a:lnTo>
                    <a:pt x="3283" y="287144"/>
                  </a:lnTo>
                  <a:lnTo>
                    <a:pt x="12848" y="243901"/>
                  </a:lnTo>
                  <a:lnTo>
                    <a:pt x="28265" y="202900"/>
                  </a:lnTo>
                  <a:lnTo>
                    <a:pt x="49106" y="164535"/>
                  </a:lnTo>
                  <a:lnTo>
                    <a:pt x="74943" y="129202"/>
                  </a:lnTo>
                  <a:lnTo>
                    <a:pt x="105346" y="97297"/>
                  </a:lnTo>
                  <a:lnTo>
                    <a:pt x="139887" y="69216"/>
                  </a:lnTo>
                  <a:lnTo>
                    <a:pt x="178138" y="45353"/>
                  </a:lnTo>
                  <a:lnTo>
                    <a:pt x="219670" y="26104"/>
                  </a:lnTo>
                  <a:lnTo>
                    <a:pt x="264054" y="11865"/>
                  </a:lnTo>
                  <a:lnTo>
                    <a:pt x="310861" y="3032"/>
                  </a:lnTo>
                  <a:lnTo>
                    <a:pt x="359663" y="0"/>
                  </a:lnTo>
                  <a:lnTo>
                    <a:pt x="408466" y="3032"/>
                  </a:lnTo>
                  <a:lnTo>
                    <a:pt x="455273" y="11865"/>
                  </a:lnTo>
                  <a:lnTo>
                    <a:pt x="499657" y="26104"/>
                  </a:lnTo>
                  <a:lnTo>
                    <a:pt x="541189" y="45353"/>
                  </a:lnTo>
                  <a:lnTo>
                    <a:pt x="579440" y="69216"/>
                  </a:lnTo>
                  <a:lnTo>
                    <a:pt x="613981" y="97297"/>
                  </a:lnTo>
                  <a:lnTo>
                    <a:pt x="644384" y="129202"/>
                  </a:lnTo>
                  <a:lnTo>
                    <a:pt x="670221" y="164535"/>
                  </a:lnTo>
                  <a:lnTo>
                    <a:pt x="691062" y="202900"/>
                  </a:lnTo>
                  <a:lnTo>
                    <a:pt x="706479" y="243901"/>
                  </a:lnTo>
                  <a:lnTo>
                    <a:pt x="716044" y="287144"/>
                  </a:lnTo>
                  <a:lnTo>
                    <a:pt x="719327" y="332232"/>
                  </a:lnTo>
                  <a:lnTo>
                    <a:pt x="716044" y="377319"/>
                  </a:lnTo>
                  <a:lnTo>
                    <a:pt x="706479" y="420562"/>
                  </a:lnTo>
                  <a:lnTo>
                    <a:pt x="691062" y="461563"/>
                  </a:lnTo>
                  <a:lnTo>
                    <a:pt x="670221" y="499928"/>
                  </a:lnTo>
                  <a:lnTo>
                    <a:pt x="644384" y="535261"/>
                  </a:lnTo>
                  <a:lnTo>
                    <a:pt x="613981" y="567166"/>
                  </a:lnTo>
                  <a:lnTo>
                    <a:pt x="579440" y="595247"/>
                  </a:lnTo>
                  <a:lnTo>
                    <a:pt x="541189" y="619110"/>
                  </a:lnTo>
                  <a:lnTo>
                    <a:pt x="499657" y="638359"/>
                  </a:lnTo>
                  <a:lnTo>
                    <a:pt x="455273" y="652598"/>
                  </a:lnTo>
                  <a:lnTo>
                    <a:pt x="408466" y="661431"/>
                  </a:lnTo>
                  <a:lnTo>
                    <a:pt x="359663" y="664464"/>
                  </a:lnTo>
                  <a:lnTo>
                    <a:pt x="310861" y="661431"/>
                  </a:lnTo>
                  <a:lnTo>
                    <a:pt x="264054" y="652598"/>
                  </a:lnTo>
                  <a:lnTo>
                    <a:pt x="219670" y="638359"/>
                  </a:lnTo>
                  <a:lnTo>
                    <a:pt x="178138" y="619110"/>
                  </a:lnTo>
                  <a:lnTo>
                    <a:pt x="139887" y="595247"/>
                  </a:lnTo>
                  <a:lnTo>
                    <a:pt x="105346" y="567166"/>
                  </a:lnTo>
                  <a:lnTo>
                    <a:pt x="74943" y="535261"/>
                  </a:lnTo>
                  <a:lnTo>
                    <a:pt x="49106" y="499928"/>
                  </a:lnTo>
                  <a:lnTo>
                    <a:pt x="28265" y="461563"/>
                  </a:lnTo>
                  <a:lnTo>
                    <a:pt x="12848" y="420562"/>
                  </a:lnTo>
                  <a:lnTo>
                    <a:pt x="3283" y="377319"/>
                  </a:lnTo>
                  <a:lnTo>
                    <a:pt x="0" y="332232"/>
                  </a:lnTo>
                  <a:close/>
                </a:path>
              </a:pathLst>
            </a:custGeom>
            <a:ln w="12191">
              <a:solidFill>
                <a:srgbClr val="2D2D38"/>
              </a:solidFill>
              <a:prstDash val="sysDash"/>
            </a:ln>
          </p:spPr>
          <p:txBody>
            <a:bodyPr wrap="square" lIns="0" tIns="0" rIns="0" bIns="0" rtlCol="0"/>
            <a:lstStyle/>
            <a:p>
              <a:endParaRPr/>
            </a:p>
          </p:txBody>
        </p:sp>
        <p:sp>
          <p:nvSpPr>
            <p:cNvPr id="33" name="object 36">
              <a:extLst>
                <a:ext uri="{FF2B5EF4-FFF2-40B4-BE49-F238E27FC236}">
                  <a16:creationId xmlns:a16="http://schemas.microsoft.com/office/drawing/2014/main" id="{1EC8C0F0-D9A8-473F-BB4B-6C8D15E11470}"/>
                </a:ext>
              </a:extLst>
            </p:cNvPr>
            <p:cNvSpPr/>
            <p:nvPr/>
          </p:nvSpPr>
          <p:spPr>
            <a:xfrm>
              <a:off x="5920740" y="5064251"/>
              <a:ext cx="353695" cy="405765"/>
            </a:xfrm>
            <a:custGeom>
              <a:avLst/>
              <a:gdLst/>
              <a:ahLst/>
              <a:cxnLst/>
              <a:rect l="l" t="t" r="r" b="b"/>
              <a:pathLst>
                <a:path w="353695" h="405764">
                  <a:moveTo>
                    <a:pt x="261493" y="0"/>
                  </a:moveTo>
                  <a:lnTo>
                    <a:pt x="0" y="0"/>
                  </a:lnTo>
                  <a:lnTo>
                    <a:pt x="0" y="405384"/>
                  </a:lnTo>
                  <a:lnTo>
                    <a:pt x="353568" y="405384"/>
                  </a:lnTo>
                  <a:lnTo>
                    <a:pt x="353568" y="389001"/>
                  </a:lnTo>
                  <a:lnTo>
                    <a:pt x="19938" y="389001"/>
                  </a:lnTo>
                  <a:lnTo>
                    <a:pt x="19938" y="16383"/>
                  </a:lnTo>
                  <a:lnTo>
                    <a:pt x="281355" y="16383"/>
                  </a:lnTo>
                  <a:lnTo>
                    <a:pt x="261493" y="0"/>
                  </a:lnTo>
                  <a:close/>
                </a:path>
                <a:path w="353695" h="405764">
                  <a:moveTo>
                    <a:pt x="353568" y="109474"/>
                  </a:moveTo>
                  <a:lnTo>
                    <a:pt x="333629" y="109474"/>
                  </a:lnTo>
                  <a:lnTo>
                    <a:pt x="333629" y="389001"/>
                  </a:lnTo>
                  <a:lnTo>
                    <a:pt x="353568" y="389001"/>
                  </a:lnTo>
                  <a:lnTo>
                    <a:pt x="353568" y="109474"/>
                  </a:lnTo>
                  <a:close/>
                </a:path>
                <a:path w="353695" h="405764">
                  <a:moveTo>
                    <a:pt x="88900" y="179324"/>
                  </a:moveTo>
                  <a:lnTo>
                    <a:pt x="70104" y="179324"/>
                  </a:lnTo>
                  <a:lnTo>
                    <a:pt x="70104" y="241300"/>
                  </a:lnTo>
                  <a:lnTo>
                    <a:pt x="88900" y="241300"/>
                  </a:lnTo>
                  <a:lnTo>
                    <a:pt x="88900" y="179324"/>
                  </a:lnTo>
                  <a:close/>
                </a:path>
                <a:path w="353695" h="405764">
                  <a:moveTo>
                    <a:pt x="177673" y="164084"/>
                  </a:moveTo>
                  <a:lnTo>
                    <a:pt x="159512" y="164084"/>
                  </a:lnTo>
                  <a:lnTo>
                    <a:pt x="123698" y="241300"/>
                  </a:lnTo>
                  <a:lnTo>
                    <a:pt x="143637" y="241300"/>
                  </a:lnTo>
                  <a:lnTo>
                    <a:pt x="151130" y="224155"/>
                  </a:lnTo>
                  <a:lnTo>
                    <a:pt x="205238" y="224155"/>
                  </a:lnTo>
                  <a:lnTo>
                    <a:pt x="198478" y="209423"/>
                  </a:lnTo>
                  <a:lnTo>
                    <a:pt x="157480" y="209423"/>
                  </a:lnTo>
                  <a:lnTo>
                    <a:pt x="168275" y="184277"/>
                  </a:lnTo>
                  <a:lnTo>
                    <a:pt x="186939" y="184277"/>
                  </a:lnTo>
                  <a:lnTo>
                    <a:pt x="177673" y="164084"/>
                  </a:lnTo>
                  <a:close/>
                </a:path>
                <a:path w="353695" h="405764">
                  <a:moveTo>
                    <a:pt x="205238" y="224155"/>
                  </a:moveTo>
                  <a:lnTo>
                    <a:pt x="185293" y="224155"/>
                  </a:lnTo>
                  <a:lnTo>
                    <a:pt x="192659" y="241300"/>
                  </a:lnTo>
                  <a:lnTo>
                    <a:pt x="213106" y="241300"/>
                  </a:lnTo>
                  <a:lnTo>
                    <a:pt x="205238" y="224155"/>
                  </a:lnTo>
                  <a:close/>
                </a:path>
                <a:path w="353695" h="405764">
                  <a:moveTo>
                    <a:pt x="248920" y="164084"/>
                  </a:moveTo>
                  <a:lnTo>
                    <a:pt x="226568" y="164084"/>
                  </a:lnTo>
                  <a:lnTo>
                    <a:pt x="254888" y="201803"/>
                  </a:lnTo>
                  <a:lnTo>
                    <a:pt x="225171" y="241300"/>
                  </a:lnTo>
                  <a:lnTo>
                    <a:pt x="247523" y="241300"/>
                  </a:lnTo>
                  <a:lnTo>
                    <a:pt x="266192" y="215265"/>
                  </a:lnTo>
                  <a:lnTo>
                    <a:pt x="287413" y="215265"/>
                  </a:lnTo>
                  <a:lnTo>
                    <a:pt x="277240" y="201803"/>
                  </a:lnTo>
                  <a:lnTo>
                    <a:pt x="287298" y="188468"/>
                  </a:lnTo>
                  <a:lnTo>
                    <a:pt x="266192" y="188468"/>
                  </a:lnTo>
                  <a:lnTo>
                    <a:pt x="248920" y="164084"/>
                  </a:lnTo>
                  <a:close/>
                </a:path>
                <a:path w="353695" h="405764">
                  <a:moveTo>
                    <a:pt x="287413" y="215265"/>
                  </a:moveTo>
                  <a:lnTo>
                    <a:pt x="266192" y="215265"/>
                  </a:lnTo>
                  <a:lnTo>
                    <a:pt x="284734" y="241300"/>
                  </a:lnTo>
                  <a:lnTo>
                    <a:pt x="307086" y="241300"/>
                  </a:lnTo>
                  <a:lnTo>
                    <a:pt x="287413" y="215265"/>
                  </a:lnTo>
                  <a:close/>
                </a:path>
                <a:path w="353695" h="405764">
                  <a:moveTo>
                    <a:pt x="186939" y="184277"/>
                  </a:moveTo>
                  <a:lnTo>
                    <a:pt x="168275" y="184277"/>
                  </a:lnTo>
                  <a:lnTo>
                    <a:pt x="178815" y="209423"/>
                  </a:lnTo>
                  <a:lnTo>
                    <a:pt x="198478" y="209423"/>
                  </a:lnTo>
                  <a:lnTo>
                    <a:pt x="186939" y="184277"/>
                  </a:lnTo>
                  <a:close/>
                </a:path>
                <a:path w="353695" h="405764">
                  <a:moveTo>
                    <a:pt x="305688" y="164084"/>
                  </a:moveTo>
                  <a:lnTo>
                    <a:pt x="283337" y="164084"/>
                  </a:lnTo>
                  <a:lnTo>
                    <a:pt x="266192" y="188468"/>
                  </a:lnTo>
                  <a:lnTo>
                    <a:pt x="287298" y="188468"/>
                  </a:lnTo>
                  <a:lnTo>
                    <a:pt x="305688" y="164084"/>
                  </a:lnTo>
                  <a:close/>
                </a:path>
                <a:path w="353695" h="405764">
                  <a:moveTo>
                    <a:pt x="115570" y="164084"/>
                  </a:moveTo>
                  <a:lnTo>
                    <a:pt x="43180" y="164084"/>
                  </a:lnTo>
                  <a:lnTo>
                    <a:pt x="43180" y="179324"/>
                  </a:lnTo>
                  <a:lnTo>
                    <a:pt x="115570" y="179324"/>
                  </a:lnTo>
                  <a:lnTo>
                    <a:pt x="115570" y="164084"/>
                  </a:lnTo>
                  <a:close/>
                </a:path>
                <a:path w="353695" h="405764">
                  <a:moveTo>
                    <a:pt x="281355" y="16383"/>
                  </a:moveTo>
                  <a:lnTo>
                    <a:pt x="241681" y="16383"/>
                  </a:lnTo>
                  <a:lnTo>
                    <a:pt x="241681" y="92964"/>
                  </a:lnTo>
                  <a:lnTo>
                    <a:pt x="353568" y="92964"/>
                  </a:lnTo>
                  <a:lnTo>
                    <a:pt x="353568" y="76454"/>
                  </a:lnTo>
                  <a:lnTo>
                    <a:pt x="261620" y="76454"/>
                  </a:lnTo>
                  <a:lnTo>
                    <a:pt x="261620" y="23368"/>
                  </a:lnTo>
                  <a:lnTo>
                    <a:pt x="289823" y="23368"/>
                  </a:lnTo>
                  <a:lnTo>
                    <a:pt x="281355" y="16383"/>
                  </a:lnTo>
                  <a:close/>
                </a:path>
                <a:path w="353695" h="405764">
                  <a:moveTo>
                    <a:pt x="289823" y="23368"/>
                  </a:moveTo>
                  <a:lnTo>
                    <a:pt x="261620" y="23368"/>
                  </a:lnTo>
                  <a:lnTo>
                    <a:pt x="326136" y="76454"/>
                  </a:lnTo>
                  <a:lnTo>
                    <a:pt x="353568" y="76454"/>
                  </a:lnTo>
                  <a:lnTo>
                    <a:pt x="353568" y="75946"/>
                  </a:lnTo>
                  <a:lnTo>
                    <a:pt x="289823" y="23368"/>
                  </a:lnTo>
                  <a:close/>
                </a:path>
              </a:pathLst>
            </a:custGeom>
            <a:solidFill>
              <a:srgbClr val="252525"/>
            </a:solidFill>
          </p:spPr>
          <p:txBody>
            <a:bodyPr wrap="square" lIns="0" tIns="0" rIns="0" bIns="0" rtlCol="0"/>
            <a:lstStyle/>
            <a:p>
              <a:endParaRPr/>
            </a:p>
          </p:txBody>
        </p:sp>
        <p:sp>
          <p:nvSpPr>
            <p:cNvPr id="34" name="object 37">
              <a:extLst>
                <a:ext uri="{FF2B5EF4-FFF2-40B4-BE49-F238E27FC236}">
                  <a16:creationId xmlns:a16="http://schemas.microsoft.com/office/drawing/2014/main" id="{7B3C86C6-2A35-40C9-9C37-E8B5DF51A86F}"/>
                </a:ext>
              </a:extLst>
            </p:cNvPr>
            <p:cNvSpPr/>
            <p:nvPr/>
          </p:nvSpPr>
          <p:spPr>
            <a:xfrm>
              <a:off x="5959348" y="5223763"/>
              <a:ext cx="273050" cy="86360"/>
            </a:xfrm>
            <a:prstGeom prst="rect">
              <a:avLst/>
            </a:prstGeom>
            <a:blipFill>
              <a:blip r:embed="rId3" cstate="print"/>
              <a:stretch>
                <a:fillRect/>
              </a:stretch>
            </a:blipFill>
          </p:spPr>
          <p:txBody>
            <a:bodyPr wrap="square" lIns="0" tIns="0" rIns="0" bIns="0" rtlCol="0"/>
            <a:lstStyle/>
            <a:p>
              <a:endParaRPr/>
            </a:p>
          </p:txBody>
        </p:sp>
        <p:sp>
          <p:nvSpPr>
            <p:cNvPr id="35" name="object 38">
              <a:extLst>
                <a:ext uri="{FF2B5EF4-FFF2-40B4-BE49-F238E27FC236}">
                  <a16:creationId xmlns:a16="http://schemas.microsoft.com/office/drawing/2014/main" id="{D80DA3C0-35D2-4E5A-BAA2-250A4BAF1250}"/>
                </a:ext>
              </a:extLst>
            </p:cNvPr>
            <p:cNvSpPr/>
            <p:nvPr/>
          </p:nvSpPr>
          <p:spPr>
            <a:xfrm>
              <a:off x="5920740" y="5064251"/>
              <a:ext cx="353695" cy="405765"/>
            </a:xfrm>
            <a:custGeom>
              <a:avLst/>
              <a:gdLst/>
              <a:ahLst/>
              <a:cxnLst/>
              <a:rect l="l" t="t" r="r" b="b"/>
              <a:pathLst>
                <a:path w="353695" h="405764">
                  <a:moveTo>
                    <a:pt x="19938" y="16383"/>
                  </a:moveTo>
                  <a:lnTo>
                    <a:pt x="19938" y="389001"/>
                  </a:lnTo>
                  <a:lnTo>
                    <a:pt x="333629" y="389001"/>
                  </a:lnTo>
                  <a:lnTo>
                    <a:pt x="333629" y="109474"/>
                  </a:lnTo>
                  <a:lnTo>
                    <a:pt x="353568" y="109474"/>
                  </a:lnTo>
                  <a:lnTo>
                    <a:pt x="353568" y="405384"/>
                  </a:lnTo>
                  <a:lnTo>
                    <a:pt x="0" y="405384"/>
                  </a:lnTo>
                  <a:lnTo>
                    <a:pt x="0" y="0"/>
                  </a:lnTo>
                  <a:lnTo>
                    <a:pt x="261493" y="0"/>
                  </a:lnTo>
                  <a:lnTo>
                    <a:pt x="353568" y="75946"/>
                  </a:lnTo>
                  <a:lnTo>
                    <a:pt x="353568" y="92964"/>
                  </a:lnTo>
                  <a:lnTo>
                    <a:pt x="241681" y="92964"/>
                  </a:lnTo>
                  <a:lnTo>
                    <a:pt x="241681" y="16383"/>
                  </a:lnTo>
                  <a:lnTo>
                    <a:pt x="19938" y="16383"/>
                  </a:lnTo>
                  <a:close/>
                </a:path>
                <a:path w="353695" h="405764">
                  <a:moveTo>
                    <a:pt x="326136" y="76454"/>
                  </a:moveTo>
                  <a:lnTo>
                    <a:pt x="261620" y="23368"/>
                  </a:lnTo>
                  <a:lnTo>
                    <a:pt x="261620" y="76454"/>
                  </a:lnTo>
                  <a:lnTo>
                    <a:pt x="326136" y="76454"/>
                  </a:lnTo>
                  <a:close/>
                </a:path>
              </a:pathLst>
            </a:custGeom>
            <a:ln w="9144">
              <a:solidFill>
                <a:srgbClr val="2D2D38"/>
              </a:solidFill>
            </a:ln>
          </p:spPr>
          <p:txBody>
            <a:bodyPr wrap="square" lIns="0" tIns="0" rIns="0" bIns="0" rtlCol="0"/>
            <a:lstStyle/>
            <a:p>
              <a:endParaRPr/>
            </a:p>
          </p:txBody>
        </p:sp>
      </p:grpSp>
      <p:sp>
        <p:nvSpPr>
          <p:cNvPr id="36" name="object 39">
            <a:extLst>
              <a:ext uri="{FF2B5EF4-FFF2-40B4-BE49-F238E27FC236}">
                <a16:creationId xmlns:a16="http://schemas.microsoft.com/office/drawing/2014/main" id="{FC96777E-7227-4508-B424-89DBB757FD3B}"/>
              </a:ext>
            </a:extLst>
          </p:cNvPr>
          <p:cNvSpPr/>
          <p:nvPr/>
        </p:nvSpPr>
        <p:spPr>
          <a:xfrm>
            <a:off x="7993370" y="4639266"/>
            <a:ext cx="119380" cy="664845"/>
          </a:xfrm>
          <a:custGeom>
            <a:avLst/>
            <a:gdLst/>
            <a:ahLst/>
            <a:cxnLst/>
            <a:rect l="l" t="t" r="r" b="b"/>
            <a:pathLst>
              <a:path w="119379" h="664845">
                <a:moveTo>
                  <a:pt x="79248" y="0"/>
                </a:moveTo>
                <a:lnTo>
                  <a:pt x="39624" y="0"/>
                </a:lnTo>
                <a:lnTo>
                  <a:pt x="39624" y="158495"/>
                </a:lnTo>
                <a:lnTo>
                  <a:pt x="79248" y="158495"/>
                </a:lnTo>
                <a:lnTo>
                  <a:pt x="79248" y="0"/>
                </a:lnTo>
                <a:close/>
              </a:path>
              <a:path w="119379" h="664845">
                <a:moveTo>
                  <a:pt x="79248" y="277368"/>
                </a:moveTo>
                <a:lnTo>
                  <a:pt x="39624" y="277368"/>
                </a:lnTo>
                <a:lnTo>
                  <a:pt x="39624" y="435864"/>
                </a:lnTo>
                <a:lnTo>
                  <a:pt x="79248" y="435864"/>
                </a:lnTo>
                <a:lnTo>
                  <a:pt x="79248" y="277368"/>
                </a:lnTo>
                <a:close/>
              </a:path>
              <a:path w="119379" h="664845">
                <a:moveTo>
                  <a:pt x="118872" y="545973"/>
                </a:moveTo>
                <a:lnTo>
                  <a:pt x="0" y="545973"/>
                </a:lnTo>
                <a:lnTo>
                  <a:pt x="59436" y="664806"/>
                </a:lnTo>
                <a:lnTo>
                  <a:pt x="108962" y="565785"/>
                </a:lnTo>
                <a:lnTo>
                  <a:pt x="39624" y="565785"/>
                </a:lnTo>
                <a:lnTo>
                  <a:pt x="39624" y="554736"/>
                </a:lnTo>
                <a:lnTo>
                  <a:pt x="114489" y="554736"/>
                </a:lnTo>
                <a:lnTo>
                  <a:pt x="118872" y="545973"/>
                </a:lnTo>
                <a:close/>
              </a:path>
              <a:path w="119379" h="664845">
                <a:moveTo>
                  <a:pt x="79248" y="554736"/>
                </a:moveTo>
                <a:lnTo>
                  <a:pt x="39624" y="554736"/>
                </a:lnTo>
                <a:lnTo>
                  <a:pt x="39624" y="565785"/>
                </a:lnTo>
                <a:lnTo>
                  <a:pt x="79248" y="565785"/>
                </a:lnTo>
                <a:lnTo>
                  <a:pt x="79248" y="554736"/>
                </a:lnTo>
                <a:close/>
              </a:path>
              <a:path w="119379" h="664845">
                <a:moveTo>
                  <a:pt x="114489" y="554736"/>
                </a:moveTo>
                <a:lnTo>
                  <a:pt x="79248" y="554736"/>
                </a:lnTo>
                <a:lnTo>
                  <a:pt x="79248" y="565785"/>
                </a:lnTo>
                <a:lnTo>
                  <a:pt x="108962" y="565785"/>
                </a:lnTo>
                <a:lnTo>
                  <a:pt x="114489" y="554736"/>
                </a:lnTo>
                <a:close/>
              </a:path>
            </a:pathLst>
          </a:custGeom>
          <a:solidFill>
            <a:srgbClr val="2D2D38"/>
          </a:solidFill>
        </p:spPr>
        <p:txBody>
          <a:bodyPr wrap="square" lIns="0" tIns="0" rIns="0" bIns="0" rtlCol="0"/>
          <a:lstStyle/>
          <a:p>
            <a:endParaRPr/>
          </a:p>
        </p:txBody>
      </p:sp>
      <p:graphicFrame>
        <p:nvGraphicFramePr>
          <p:cNvPr id="37" name="object 40">
            <a:extLst>
              <a:ext uri="{FF2B5EF4-FFF2-40B4-BE49-F238E27FC236}">
                <a16:creationId xmlns:a16="http://schemas.microsoft.com/office/drawing/2014/main" id="{941854CB-A868-40CC-A4FE-67A619D75DAA}"/>
              </a:ext>
            </a:extLst>
          </p:cNvPr>
          <p:cNvGraphicFramePr>
            <a:graphicFrameLocks noGrp="1"/>
          </p:cNvGraphicFramePr>
          <p:nvPr>
            <p:extLst>
              <p:ext uri="{D42A27DB-BD31-4B8C-83A1-F6EECF244321}">
                <p14:modId xmlns:p14="http://schemas.microsoft.com/office/powerpoint/2010/main" val="1273512099"/>
              </p:ext>
            </p:extLst>
          </p:nvPr>
        </p:nvGraphicFramePr>
        <p:xfrm>
          <a:off x="6720830" y="669245"/>
          <a:ext cx="3579495" cy="5423916"/>
        </p:xfrm>
        <a:graphic>
          <a:graphicData uri="http://schemas.openxmlformats.org/drawingml/2006/table">
            <a:tbl>
              <a:tblPr firstRow="1" bandRow="1">
                <a:tableStyleId>{2D5ABB26-0587-4C30-8999-92F81FD0307C}</a:tableStyleId>
              </a:tblPr>
              <a:tblGrid>
                <a:gridCol w="1894205">
                  <a:extLst>
                    <a:ext uri="{9D8B030D-6E8A-4147-A177-3AD203B41FA5}">
                      <a16:colId xmlns:a16="http://schemas.microsoft.com/office/drawing/2014/main" val="20000"/>
                    </a:ext>
                  </a:extLst>
                </a:gridCol>
                <a:gridCol w="1685290">
                  <a:extLst>
                    <a:ext uri="{9D8B030D-6E8A-4147-A177-3AD203B41FA5}">
                      <a16:colId xmlns:a16="http://schemas.microsoft.com/office/drawing/2014/main" val="20001"/>
                    </a:ext>
                  </a:extLst>
                </a:gridCol>
              </a:tblGrid>
              <a:tr h="3643884">
                <a:tc>
                  <a:txBody>
                    <a:bodyPr/>
                    <a:lstStyle/>
                    <a:p>
                      <a:pPr>
                        <a:lnSpc>
                          <a:spcPct val="100000"/>
                        </a:lnSpc>
                      </a:pPr>
                      <a:endParaRPr sz="1200">
                        <a:latin typeface="Times New Roman"/>
                        <a:cs typeface="Times New Roman"/>
                      </a:endParaRPr>
                    </a:p>
                  </a:txBody>
                  <a:tcPr marL="0" marR="0" marT="0" marB="0">
                    <a:lnR w="9525">
                      <a:solidFill>
                        <a:srgbClr val="2D2D38"/>
                      </a:solidFill>
                      <a:prstDash val="solid"/>
                    </a:lnR>
                  </a:tcPr>
                </a:tc>
                <a:tc rowSpan="3">
                  <a:txBody>
                    <a:bodyPr/>
                    <a:lstStyle/>
                    <a:p>
                      <a:pPr marL="138430">
                        <a:lnSpc>
                          <a:spcPts val="1410"/>
                        </a:lnSpc>
                      </a:pPr>
                      <a:r>
                        <a:rPr sz="1200" b="1" u="heavy" spc="-5" dirty="0">
                          <a:uFill>
                            <a:solidFill>
                              <a:srgbClr val="000000"/>
                            </a:solidFill>
                          </a:uFill>
                          <a:latin typeface="Arial"/>
                          <a:cs typeface="Arial"/>
                        </a:rPr>
                        <a:t>Key</a:t>
                      </a:r>
                      <a:r>
                        <a:rPr sz="1200" b="1" u="heavy" spc="-25" dirty="0">
                          <a:uFill>
                            <a:solidFill>
                              <a:srgbClr val="000000"/>
                            </a:solidFill>
                          </a:uFill>
                          <a:latin typeface="Arial"/>
                          <a:cs typeface="Arial"/>
                        </a:rPr>
                        <a:t> </a:t>
                      </a:r>
                      <a:r>
                        <a:rPr sz="1200" b="1" u="heavy" spc="-5" dirty="0">
                          <a:uFill>
                            <a:solidFill>
                              <a:srgbClr val="000000"/>
                            </a:solidFill>
                          </a:uFill>
                          <a:latin typeface="Arial"/>
                          <a:cs typeface="Arial"/>
                        </a:rPr>
                        <a:t>considerations</a:t>
                      </a:r>
                      <a:endParaRPr sz="1200">
                        <a:latin typeface="Arial"/>
                        <a:cs typeface="Arial"/>
                      </a:endParaRPr>
                    </a:p>
                    <a:p>
                      <a:pPr>
                        <a:lnSpc>
                          <a:spcPct val="100000"/>
                        </a:lnSpc>
                        <a:spcBef>
                          <a:spcPts val="5"/>
                        </a:spcBef>
                      </a:pPr>
                      <a:endParaRPr sz="1250">
                        <a:latin typeface="Times New Roman"/>
                        <a:cs typeface="Times New Roman"/>
                      </a:endParaRPr>
                    </a:p>
                    <a:p>
                      <a:pPr marL="224154" marR="166370" indent="-131445">
                        <a:lnSpc>
                          <a:spcPct val="95000"/>
                        </a:lnSpc>
                        <a:buClr>
                          <a:srgbClr val="FFE600"/>
                        </a:buClr>
                        <a:buSzPct val="70833"/>
                        <a:buChar char="►"/>
                        <a:tabLst>
                          <a:tab pos="224790" algn="l"/>
                        </a:tabLst>
                      </a:pPr>
                      <a:r>
                        <a:rPr sz="1200" dirty="0">
                          <a:solidFill>
                            <a:srgbClr val="2D2D38"/>
                          </a:solidFill>
                          <a:latin typeface="Arial"/>
                          <a:cs typeface="Arial"/>
                        </a:rPr>
                        <a:t>Incentives are  equally available</a:t>
                      </a:r>
                      <a:r>
                        <a:rPr sz="1200" spc="-210" dirty="0">
                          <a:solidFill>
                            <a:srgbClr val="2D2D38"/>
                          </a:solidFill>
                          <a:latin typeface="Arial"/>
                          <a:cs typeface="Arial"/>
                        </a:rPr>
                        <a:t> </a:t>
                      </a:r>
                      <a:r>
                        <a:rPr sz="1200" dirty="0">
                          <a:solidFill>
                            <a:srgbClr val="2D2D38"/>
                          </a:solidFill>
                          <a:latin typeface="Arial"/>
                          <a:cs typeface="Arial"/>
                        </a:rPr>
                        <a:t>to  </a:t>
                      </a:r>
                      <a:r>
                        <a:rPr sz="1200" spc="5" dirty="0">
                          <a:solidFill>
                            <a:srgbClr val="2D2D38"/>
                          </a:solidFill>
                          <a:latin typeface="Arial"/>
                          <a:cs typeface="Arial"/>
                        </a:rPr>
                        <a:t>all </a:t>
                      </a:r>
                      <a:r>
                        <a:rPr sz="1200" dirty="0">
                          <a:solidFill>
                            <a:srgbClr val="2D2D38"/>
                          </a:solidFill>
                          <a:latin typeface="Arial"/>
                          <a:cs typeface="Arial"/>
                        </a:rPr>
                        <a:t>enterprises –  Indian </a:t>
                      </a:r>
                      <a:r>
                        <a:rPr sz="1200" spc="-5" dirty="0">
                          <a:solidFill>
                            <a:srgbClr val="2D2D38"/>
                          </a:solidFill>
                          <a:latin typeface="Arial"/>
                          <a:cs typeface="Arial"/>
                        </a:rPr>
                        <a:t>or </a:t>
                      </a:r>
                      <a:r>
                        <a:rPr sz="1200" dirty="0">
                          <a:solidFill>
                            <a:srgbClr val="2D2D38"/>
                          </a:solidFill>
                          <a:latin typeface="Arial"/>
                          <a:cs typeface="Arial"/>
                        </a:rPr>
                        <a:t>Foreign,  setting up </a:t>
                      </a:r>
                      <a:r>
                        <a:rPr sz="1200" spc="-5" dirty="0">
                          <a:solidFill>
                            <a:srgbClr val="2D2D38"/>
                          </a:solidFill>
                          <a:latin typeface="Arial"/>
                          <a:cs typeface="Arial"/>
                        </a:rPr>
                        <a:t>new  </a:t>
                      </a:r>
                      <a:r>
                        <a:rPr sz="1200" dirty="0">
                          <a:solidFill>
                            <a:srgbClr val="2D2D38"/>
                          </a:solidFill>
                          <a:latin typeface="Arial"/>
                          <a:cs typeface="Arial"/>
                        </a:rPr>
                        <a:t>operations or  </a:t>
                      </a:r>
                      <a:r>
                        <a:rPr sz="1200" spc="-5" dirty="0">
                          <a:solidFill>
                            <a:srgbClr val="2D2D38"/>
                          </a:solidFill>
                          <a:latin typeface="Arial"/>
                          <a:cs typeface="Arial"/>
                        </a:rPr>
                        <a:t>expanding  </a:t>
                      </a:r>
                      <a:r>
                        <a:rPr sz="1200" dirty="0">
                          <a:solidFill>
                            <a:srgbClr val="2D2D38"/>
                          </a:solidFill>
                          <a:latin typeface="Arial"/>
                          <a:cs typeface="Arial"/>
                        </a:rPr>
                        <a:t>operations </a:t>
                      </a:r>
                      <a:r>
                        <a:rPr sz="1200" spc="5" dirty="0">
                          <a:solidFill>
                            <a:srgbClr val="2D2D38"/>
                          </a:solidFill>
                          <a:latin typeface="Arial"/>
                          <a:cs typeface="Arial"/>
                        </a:rPr>
                        <a:t>in</a:t>
                      </a:r>
                      <a:r>
                        <a:rPr sz="1200" spc="-130" dirty="0">
                          <a:solidFill>
                            <a:srgbClr val="2D2D38"/>
                          </a:solidFill>
                          <a:latin typeface="Arial"/>
                          <a:cs typeface="Arial"/>
                        </a:rPr>
                        <a:t> </a:t>
                      </a:r>
                      <a:r>
                        <a:rPr sz="1200" dirty="0">
                          <a:solidFill>
                            <a:srgbClr val="2D2D38"/>
                          </a:solidFill>
                          <a:latin typeface="Arial"/>
                          <a:cs typeface="Arial"/>
                        </a:rPr>
                        <a:t>India</a:t>
                      </a:r>
                      <a:endParaRPr sz="1200">
                        <a:latin typeface="Arial"/>
                        <a:cs typeface="Arial"/>
                      </a:endParaRPr>
                    </a:p>
                    <a:p>
                      <a:pPr>
                        <a:lnSpc>
                          <a:spcPct val="100000"/>
                        </a:lnSpc>
                        <a:spcBef>
                          <a:spcPts val="40"/>
                        </a:spcBef>
                        <a:buClr>
                          <a:srgbClr val="FFE600"/>
                        </a:buClr>
                        <a:buFont typeface="Arial"/>
                        <a:buChar char="►"/>
                      </a:pPr>
                      <a:endParaRPr sz="1150">
                        <a:latin typeface="Times New Roman"/>
                        <a:cs typeface="Times New Roman"/>
                      </a:endParaRPr>
                    </a:p>
                    <a:p>
                      <a:pPr marL="224154" marR="104775" indent="-131445">
                        <a:lnSpc>
                          <a:spcPct val="95100"/>
                        </a:lnSpc>
                        <a:spcBef>
                          <a:spcPts val="5"/>
                        </a:spcBef>
                        <a:buClr>
                          <a:srgbClr val="FFE600"/>
                        </a:buClr>
                        <a:buSzPct val="70833"/>
                        <a:buChar char="►"/>
                        <a:tabLst>
                          <a:tab pos="224790" algn="l"/>
                        </a:tabLst>
                      </a:pPr>
                      <a:r>
                        <a:rPr sz="1200" spc="-5" dirty="0">
                          <a:solidFill>
                            <a:srgbClr val="2D2D38"/>
                          </a:solidFill>
                          <a:latin typeface="Arial"/>
                          <a:cs typeface="Arial"/>
                        </a:rPr>
                        <a:t>STATE  INCENTIVES</a:t>
                      </a:r>
                      <a:r>
                        <a:rPr sz="1200" spc="-55" dirty="0">
                          <a:solidFill>
                            <a:srgbClr val="2D2D38"/>
                          </a:solidFill>
                          <a:latin typeface="Arial"/>
                          <a:cs typeface="Arial"/>
                        </a:rPr>
                        <a:t> </a:t>
                      </a:r>
                      <a:r>
                        <a:rPr sz="1200" dirty="0">
                          <a:solidFill>
                            <a:srgbClr val="2D2D38"/>
                          </a:solidFill>
                          <a:latin typeface="Arial"/>
                          <a:cs typeface="Arial"/>
                        </a:rPr>
                        <a:t>range  from </a:t>
                      </a:r>
                      <a:r>
                        <a:rPr sz="1200" spc="-5" dirty="0">
                          <a:solidFill>
                            <a:srgbClr val="2D2D38"/>
                          </a:solidFill>
                          <a:latin typeface="Arial"/>
                          <a:cs typeface="Arial"/>
                        </a:rPr>
                        <a:t>30% </a:t>
                      </a:r>
                      <a:r>
                        <a:rPr sz="1200" dirty="0">
                          <a:solidFill>
                            <a:srgbClr val="2D2D38"/>
                          </a:solidFill>
                          <a:latin typeface="Arial"/>
                          <a:cs typeface="Arial"/>
                        </a:rPr>
                        <a:t>to </a:t>
                      </a:r>
                      <a:r>
                        <a:rPr sz="1200" spc="-5" dirty="0">
                          <a:solidFill>
                            <a:srgbClr val="2D2D38"/>
                          </a:solidFill>
                          <a:latin typeface="Arial"/>
                          <a:cs typeface="Arial"/>
                        </a:rPr>
                        <a:t>100%  </a:t>
                      </a:r>
                      <a:r>
                        <a:rPr sz="1200" dirty="0">
                          <a:solidFill>
                            <a:srgbClr val="2D2D38"/>
                          </a:solidFill>
                          <a:latin typeface="Arial"/>
                          <a:cs typeface="Arial"/>
                        </a:rPr>
                        <a:t>of the </a:t>
                      </a:r>
                      <a:r>
                        <a:rPr sz="1200" spc="-5" dirty="0">
                          <a:solidFill>
                            <a:srgbClr val="2D2D38"/>
                          </a:solidFill>
                          <a:latin typeface="Arial"/>
                          <a:cs typeface="Arial"/>
                        </a:rPr>
                        <a:t>project </a:t>
                      </a:r>
                      <a:r>
                        <a:rPr sz="1200" dirty="0">
                          <a:solidFill>
                            <a:srgbClr val="2D2D38"/>
                          </a:solidFill>
                          <a:latin typeface="Arial"/>
                          <a:cs typeface="Arial"/>
                        </a:rPr>
                        <a:t>cost -  </a:t>
                      </a:r>
                      <a:r>
                        <a:rPr sz="1200" spc="-5" dirty="0">
                          <a:solidFill>
                            <a:srgbClr val="2D2D38"/>
                          </a:solidFill>
                          <a:latin typeface="Arial"/>
                          <a:cs typeface="Arial"/>
                        </a:rPr>
                        <a:t>impacts </a:t>
                      </a:r>
                      <a:r>
                        <a:rPr sz="1200" dirty="0">
                          <a:solidFill>
                            <a:srgbClr val="2D2D38"/>
                          </a:solidFill>
                          <a:latin typeface="Arial"/>
                          <a:cs typeface="Arial"/>
                        </a:rPr>
                        <a:t>the cash  </a:t>
                      </a:r>
                      <a:r>
                        <a:rPr sz="1200" spc="-5" dirty="0">
                          <a:solidFill>
                            <a:srgbClr val="2D2D38"/>
                          </a:solidFill>
                          <a:latin typeface="Arial"/>
                          <a:cs typeface="Arial"/>
                        </a:rPr>
                        <a:t>flows </a:t>
                      </a:r>
                      <a:r>
                        <a:rPr sz="1200" dirty="0">
                          <a:solidFill>
                            <a:srgbClr val="2D2D38"/>
                          </a:solidFill>
                          <a:latin typeface="Arial"/>
                          <a:cs typeface="Arial"/>
                        </a:rPr>
                        <a:t>&amp; payback  period</a:t>
                      </a:r>
                      <a:endParaRPr sz="1200">
                        <a:latin typeface="Arial"/>
                        <a:cs typeface="Arial"/>
                      </a:endParaRPr>
                    </a:p>
                    <a:p>
                      <a:pPr>
                        <a:lnSpc>
                          <a:spcPct val="100000"/>
                        </a:lnSpc>
                        <a:spcBef>
                          <a:spcPts val="40"/>
                        </a:spcBef>
                        <a:buClr>
                          <a:srgbClr val="FFE600"/>
                        </a:buClr>
                        <a:buFont typeface="Arial"/>
                        <a:buChar char="►"/>
                      </a:pPr>
                      <a:endParaRPr sz="1150">
                        <a:latin typeface="Times New Roman"/>
                        <a:cs typeface="Times New Roman"/>
                      </a:endParaRPr>
                    </a:p>
                    <a:p>
                      <a:pPr marL="224154" marR="254635" indent="-131445">
                        <a:lnSpc>
                          <a:spcPct val="95100"/>
                        </a:lnSpc>
                        <a:buClr>
                          <a:srgbClr val="FFE600"/>
                        </a:buClr>
                        <a:buSzPct val="70833"/>
                        <a:buChar char="►"/>
                        <a:tabLst>
                          <a:tab pos="224790" algn="l"/>
                        </a:tabLst>
                      </a:pPr>
                      <a:r>
                        <a:rPr sz="1200" dirty="0">
                          <a:solidFill>
                            <a:srgbClr val="2D2D38"/>
                          </a:solidFill>
                          <a:latin typeface="Arial"/>
                          <a:cs typeface="Arial"/>
                        </a:rPr>
                        <a:t>Quantum </a:t>
                      </a:r>
                      <a:r>
                        <a:rPr sz="1200" spc="5" dirty="0">
                          <a:solidFill>
                            <a:srgbClr val="2D2D38"/>
                          </a:solidFill>
                          <a:latin typeface="Arial"/>
                          <a:cs typeface="Arial"/>
                        </a:rPr>
                        <a:t>varies  </a:t>
                      </a:r>
                      <a:r>
                        <a:rPr sz="1200" spc="-5" dirty="0">
                          <a:solidFill>
                            <a:srgbClr val="2D2D38"/>
                          </a:solidFill>
                          <a:latin typeface="Arial"/>
                          <a:cs typeface="Arial"/>
                        </a:rPr>
                        <a:t>based on</a:t>
                      </a:r>
                      <a:r>
                        <a:rPr sz="1200" spc="-65" dirty="0">
                          <a:solidFill>
                            <a:srgbClr val="2D2D38"/>
                          </a:solidFill>
                          <a:latin typeface="Arial"/>
                          <a:cs typeface="Arial"/>
                        </a:rPr>
                        <a:t> </a:t>
                      </a:r>
                      <a:r>
                        <a:rPr sz="1200" dirty="0">
                          <a:solidFill>
                            <a:srgbClr val="2D2D38"/>
                          </a:solidFill>
                          <a:latin typeface="Arial"/>
                          <a:cs typeface="Arial"/>
                        </a:rPr>
                        <a:t>location  </a:t>
                      </a:r>
                      <a:r>
                        <a:rPr sz="1200" spc="-5" dirty="0">
                          <a:solidFill>
                            <a:srgbClr val="2D2D38"/>
                          </a:solidFill>
                          <a:latin typeface="Arial"/>
                          <a:cs typeface="Arial"/>
                        </a:rPr>
                        <a:t>and </a:t>
                      </a:r>
                      <a:r>
                        <a:rPr sz="1200" spc="-10" dirty="0">
                          <a:solidFill>
                            <a:srgbClr val="2D2D38"/>
                          </a:solidFill>
                          <a:latin typeface="Arial"/>
                          <a:cs typeface="Arial"/>
                        </a:rPr>
                        <a:t>amount </a:t>
                      </a:r>
                      <a:r>
                        <a:rPr sz="1200" dirty="0">
                          <a:solidFill>
                            <a:srgbClr val="2D2D38"/>
                          </a:solidFill>
                          <a:latin typeface="Arial"/>
                          <a:cs typeface="Arial"/>
                        </a:rPr>
                        <a:t>of  </a:t>
                      </a:r>
                      <a:r>
                        <a:rPr sz="1200" spc="-5" dirty="0">
                          <a:solidFill>
                            <a:srgbClr val="2D2D38"/>
                          </a:solidFill>
                          <a:latin typeface="Arial"/>
                          <a:cs typeface="Arial"/>
                        </a:rPr>
                        <a:t>investment</a:t>
                      </a:r>
                      <a:endParaRPr sz="1200">
                        <a:latin typeface="Arial"/>
                        <a:cs typeface="Arial"/>
                      </a:endParaRPr>
                    </a:p>
                    <a:p>
                      <a:pPr>
                        <a:lnSpc>
                          <a:spcPct val="100000"/>
                        </a:lnSpc>
                        <a:spcBef>
                          <a:spcPts val="50"/>
                        </a:spcBef>
                        <a:buClr>
                          <a:srgbClr val="FFE600"/>
                        </a:buClr>
                        <a:buFont typeface="Arial"/>
                        <a:buChar char="►"/>
                      </a:pPr>
                      <a:endParaRPr sz="1150">
                        <a:latin typeface="Times New Roman"/>
                        <a:cs typeface="Times New Roman"/>
                      </a:endParaRPr>
                    </a:p>
                    <a:p>
                      <a:pPr marL="224154" marR="127635" indent="-131445">
                        <a:lnSpc>
                          <a:spcPct val="95000"/>
                        </a:lnSpc>
                        <a:buClr>
                          <a:srgbClr val="FFE600"/>
                        </a:buClr>
                        <a:buSzPct val="70833"/>
                        <a:buChar char="►"/>
                        <a:tabLst>
                          <a:tab pos="224790" algn="l"/>
                        </a:tabLst>
                      </a:pPr>
                      <a:r>
                        <a:rPr sz="1200" spc="-5" dirty="0">
                          <a:solidFill>
                            <a:srgbClr val="2D2D38"/>
                          </a:solidFill>
                          <a:latin typeface="Arial"/>
                          <a:cs typeface="Arial"/>
                        </a:rPr>
                        <a:t>Tailor-made  </a:t>
                      </a:r>
                      <a:r>
                        <a:rPr sz="1200" dirty="0">
                          <a:solidFill>
                            <a:srgbClr val="2D2D38"/>
                          </a:solidFill>
                          <a:latin typeface="Arial"/>
                          <a:cs typeface="Arial"/>
                        </a:rPr>
                        <a:t>incentives for  </a:t>
                      </a:r>
                      <a:r>
                        <a:rPr sz="1200" spc="-5" dirty="0">
                          <a:solidFill>
                            <a:srgbClr val="2D2D38"/>
                          </a:solidFill>
                          <a:latin typeface="Arial"/>
                          <a:cs typeface="Arial"/>
                        </a:rPr>
                        <a:t>projects with  </a:t>
                      </a:r>
                      <a:r>
                        <a:rPr sz="1200" dirty="0">
                          <a:solidFill>
                            <a:srgbClr val="2D2D38"/>
                          </a:solidFill>
                          <a:latin typeface="Arial"/>
                          <a:cs typeface="Arial"/>
                        </a:rPr>
                        <a:t>substantial  </a:t>
                      </a:r>
                      <a:r>
                        <a:rPr sz="1200" spc="-5" dirty="0">
                          <a:solidFill>
                            <a:srgbClr val="2D2D38"/>
                          </a:solidFill>
                          <a:latin typeface="Arial"/>
                          <a:cs typeface="Arial"/>
                        </a:rPr>
                        <a:t>investment </a:t>
                      </a:r>
                      <a:r>
                        <a:rPr sz="1200" spc="5" dirty="0">
                          <a:solidFill>
                            <a:srgbClr val="2D2D38"/>
                          </a:solidFill>
                          <a:latin typeface="Arial"/>
                          <a:cs typeface="Arial"/>
                        </a:rPr>
                        <a:t>(usually  </a:t>
                      </a:r>
                      <a:r>
                        <a:rPr sz="1200" dirty="0">
                          <a:solidFill>
                            <a:srgbClr val="2D2D38"/>
                          </a:solidFill>
                          <a:latin typeface="Arial"/>
                          <a:cs typeface="Arial"/>
                        </a:rPr>
                        <a:t>referred to </a:t>
                      </a:r>
                      <a:r>
                        <a:rPr sz="1200" spc="-5" dirty="0">
                          <a:solidFill>
                            <a:srgbClr val="2D2D38"/>
                          </a:solidFill>
                          <a:latin typeface="Arial"/>
                          <a:cs typeface="Arial"/>
                        </a:rPr>
                        <a:t>as</a:t>
                      </a:r>
                      <a:r>
                        <a:rPr sz="1200" spc="-130" dirty="0">
                          <a:solidFill>
                            <a:srgbClr val="2D2D38"/>
                          </a:solidFill>
                          <a:latin typeface="Arial"/>
                          <a:cs typeface="Arial"/>
                        </a:rPr>
                        <a:t> </a:t>
                      </a:r>
                      <a:r>
                        <a:rPr sz="1200" spc="-5" dirty="0">
                          <a:solidFill>
                            <a:srgbClr val="2D2D38"/>
                          </a:solidFill>
                          <a:latin typeface="Arial"/>
                          <a:cs typeface="Arial"/>
                        </a:rPr>
                        <a:t>Mega  Projects)</a:t>
                      </a:r>
                      <a:endParaRPr sz="1200">
                        <a:latin typeface="Arial"/>
                        <a:cs typeface="Arial"/>
                      </a:endParaRPr>
                    </a:p>
                  </a:txBody>
                  <a:tcPr marL="0" marR="0" marT="0" marB="0">
                    <a:lnL w="9525">
                      <a:solidFill>
                        <a:srgbClr val="2D2D38"/>
                      </a:solidFill>
                      <a:prstDash val="solid"/>
                    </a:lnL>
                    <a:lnR w="9525">
                      <a:solidFill>
                        <a:srgbClr val="2D2D38"/>
                      </a:solidFill>
                      <a:prstDash val="solid"/>
                    </a:lnR>
                    <a:lnT w="9525">
                      <a:solidFill>
                        <a:srgbClr val="2D2D38"/>
                      </a:solidFill>
                      <a:prstDash val="solid"/>
                    </a:lnT>
                    <a:lnB w="9525">
                      <a:solidFill>
                        <a:srgbClr val="2D2D38"/>
                      </a:solidFill>
                      <a:prstDash val="solid"/>
                    </a:lnB>
                  </a:tcPr>
                </a:tc>
                <a:extLst>
                  <a:ext uri="{0D108BD9-81ED-4DB2-BD59-A6C34878D82A}">
                    <a16:rowId xmlns:a16="http://schemas.microsoft.com/office/drawing/2014/main" val="10000"/>
                  </a:ext>
                </a:extLst>
              </a:tr>
              <a:tr h="216407">
                <a:tc>
                  <a:txBody>
                    <a:bodyPr/>
                    <a:lstStyle/>
                    <a:p>
                      <a:pPr marL="35560">
                        <a:lnSpc>
                          <a:spcPct val="100000"/>
                        </a:lnSpc>
                        <a:spcBef>
                          <a:spcPts val="260"/>
                        </a:spcBef>
                      </a:pPr>
                      <a:r>
                        <a:rPr sz="1000" b="1" dirty="0">
                          <a:solidFill>
                            <a:srgbClr val="2D2D38"/>
                          </a:solidFill>
                          <a:latin typeface="Arial"/>
                          <a:cs typeface="Arial"/>
                        </a:rPr>
                        <a:t>Domestic </a:t>
                      </a:r>
                      <a:r>
                        <a:rPr sz="1000" b="1" spc="-5" dirty="0">
                          <a:solidFill>
                            <a:srgbClr val="2D2D38"/>
                          </a:solidFill>
                          <a:latin typeface="Arial"/>
                          <a:cs typeface="Arial"/>
                        </a:rPr>
                        <a:t>sales </a:t>
                      </a:r>
                      <a:r>
                        <a:rPr sz="1000" b="1" dirty="0">
                          <a:solidFill>
                            <a:srgbClr val="2D2D38"/>
                          </a:solidFill>
                          <a:latin typeface="Arial"/>
                          <a:cs typeface="Arial"/>
                        </a:rPr>
                        <a:t>- </a:t>
                      </a:r>
                      <a:r>
                        <a:rPr sz="1000" b="1" spc="5" dirty="0">
                          <a:solidFill>
                            <a:srgbClr val="2D2D38"/>
                          </a:solidFill>
                          <a:latin typeface="Arial"/>
                          <a:cs typeface="Arial"/>
                        </a:rPr>
                        <a:t>GST</a:t>
                      </a:r>
                      <a:r>
                        <a:rPr sz="1000" b="1" spc="-145" dirty="0">
                          <a:solidFill>
                            <a:srgbClr val="2D2D38"/>
                          </a:solidFill>
                          <a:latin typeface="Arial"/>
                          <a:cs typeface="Arial"/>
                        </a:rPr>
                        <a:t> </a:t>
                      </a:r>
                      <a:r>
                        <a:rPr sz="1000" b="1" dirty="0">
                          <a:solidFill>
                            <a:srgbClr val="2D2D38"/>
                          </a:solidFill>
                          <a:latin typeface="Arial"/>
                          <a:cs typeface="Arial"/>
                        </a:rPr>
                        <a:t>subsidy</a:t>
                      </a:r>
                      <a:endParaRPr sz="1000">
                        <a:latin typeface="Arial"/>
                        <a:cs typeface="Arial"/>
                      </a:endParaRPr>
                    </a:p>
                  </a:txBody>
                  <a:tcPr marL="0" marR="0" marT="33020" marB="0">
                    <a:lnR w="9525">
                      <a:solidFill>
                        <a:srgbClr val="2D2D38"/>
                      </a:solidFill>
                      <a:prstDash val="solid"/>
                    </a:lnR>
                    <a:solidFill>
                      <a:srgbClr val="FFE600"/>
                    </a:solidFill>
                  </a:tcPr>
                </a:tc>
                <a:tc vMerge="1">
                  <a:txBody>
                    <a:bodyPr/>
                    <a:lstStyle/>
                    <a:p>
                      <a:endParaRPr/>
                    </a:p>
                  </a:txBody>
                  <a:tcPr marL="0" marR="0" marT="0" marB="0">
                    <a:lnL w="9525">
                      <a:solidFill>
                        <a:srgbClr val="2D2D38"/>
                      </a:solidFill>
                      <a:prstDash val="solid"/>
                    </a:lnL>
                    <a:lnR w="9525">
                      <a:solidFill>
                        <a:srgbClr val="2D2D38"/>
                      </a:solidFill>
                      <a:prstDash val="solid"/>
                    </a:lnR>
                    <a:lnT w="9525">
                      <a:solidFill>
                        <a:srgbClr val="2D2D38"/>
                      </a:solidFill>
                      <a:prstDash val="solid"/>
                    </a:lnT>
                    <a:lnB w="9525">
                      <a:solidFill>
                        <a:srgbClr val="2D2D38"/>
                      </a:solidFill>
                      <a:prstDash val="solid"/>
                    </a:lnB>
                  </a:tcPr>
                </a:tc>
                <a:extLst>
                  <a:ext uri="{0D108BD9-81ED-4DB2-BD59-A6C34878D82A}">
                    <a16:rowId xmlns:a16="http://schemas.microsoft.com/office/drawing/2014/main" val="10001"/>
                  </a:ext>
                </a:extLst>
              </a:tr>
              <a:tr h="1546860">
                <a:tc>
                  <a:txBody>
                    <a:bodyPr/>
                    <a:lstStyle/>
                    <a:p>
                      <a:pPr>
                        <a:lnSpc>
                          <a:spcPct val="100000"/>
                        </a:lnSpc>
                      </a:pPr>
                      <a:endParaRPr sz="1200">
                        <a:latin typeface="Times New Roman"/>
                        <a:cs typeface="Times New Roman"/>
                      </a:endParaRPr>
                    </a:p>
                  </a:txBody>
                  <a:tcPr marL="0" marR="0" marT="0" marB="0">
                    <a:lnR w="9525">
                      <a:solidFill>
                        <a:srgbClr val="2D2D38"/>
                      </a:solidFill>
                      <a:prstDash val="solid"/>
                    </a:lnR>
                  </a:tcPr>
                </a:tc>
                <a:tc vMerge="1">
                  <a:txBody>
                    <a:bodyPr/>
                    <a:lstStyle/>
                    <a:p>
                      <a:endParaRPr/>
                    </a:p>
                  </a:txBody>
                  <a:tcPr marL="0" marR="0" marT="0" marB="0">
                    <a:lnL w="9525">
                      <a:solidFill>
                        <a:srgbClr val="2D2D38"/>
                      </a:solidFill>
                      <a:prstDash val="solid"/>
                    </a:lnL>
                    <a:lnR w="9525">
                      <a:solidFill>
                        <a:srgbClr val="2D2D38"/>
                      </a:solidFill>
                      <a:prstDash val="solid"/>
                    </a:lnR>
                    <a:lnT w="9525">
                      <a:solidFill>
                        <a:srgbClr val="2D2D38"/>
                      </a:solidFill>
                      <a:prstDash val="solid"/>
                    </a:lnT>
                    <a:lnB w="9525">
                      <a:solidFill>
                        <a:srgbClr val="2D2D38"/>
                      </a:solidFill>
                      <a:prstDash val="solid"/>
                    </a:lnB>
                  </a:tcPr>
                </a:tc>
                <a:extLst>
                  <a:ext uri="{0D108BD9-81ED-4DB2-BD59-A6C34878D82A}">
                    <a16:rowId xmlns:a16="http://schemas.microsoft.com/office/drawing/2014/main" val="10002"/>
                  </a:ext>
                </a:extLst>
              </a:tr>
            </a:tbl>
          </a:graphicData>
        </a:graphic>
      </p:graphicFrame>
      <p:sp>
        <p:nvSpPr>
          <p:cNvPr id="38" name="object 41">
            <a:extLst>
              <a:ext uri="{FF2B5EF4-FFF2-40B4-BE49-F238E27FC236}">
                <a16:creationId xmlns:a16="http://schemas.microsoft.com/office/drawing/2014/main" id="{979F2B04-4269-475E-A9BE-DC9C28B7DCE7}"/>
              </a:ext>
            </a:extLst>
          </p:cNvPr>
          <p:cNvSpPr/>
          <p:nvPr/>
        </p:nvSpPr>
        <p:spPr>
          <a:xfrm>
            <a:off x="4110217" y="4631645"/>
            <a:ext cx="731519" cy="676656"/>
          </a:xfrm>
          <a:prstGeom prst="rect">
            <a:avLst/>
          </a:prstGeom>
          <a:blipFill>
            <a:blip r:embed="rId4" cstate="print"/>
            <a:stretch>
              <a:fillRect/>
            </a:stretch>
          </a:blipFill>
        </p:spPr>
        <p:txBody>
          <a:bodyPr wrap="square" lIns="0" tIns="0" rIns="0" bIns="0" rtlCol="0"/>
          <a:lstStyle/>
          <a:p>
            <a:endParaRPr/>
          </a:p>
        </p:txBody>
      </p:sp>
      <p:sp>
        <p:nvSpPr>
          <p:cNvPr id="39" name="object 42">
            <a:extLst>
              <a:ext uri="{FF2B5EF4-FFF2-40B4-BE49-F238E27FC236}">
                <a16:creationId xmlns:a16="http://schemas.microsoft.com/office/drawing/2014/main" id="{713B787F-C713-4886-9610-36911215F6E8}"/>
              </a:ext>
            </a:extLst>
          </p:cNvPr>
          <p:cNvSpPr/>
          <p:nvPr/>
        </p:nvSpPr>
        <p:spPr>
          <a:xfrm>
            <a:off x="3893810" y="4639266"/>
            <a:ext cx="119380" cy="664845"/>
          </a:xfrm>
          <a:custGeom>
            <a:avLst/>
            <a:gdLst/>
            <a:ahLst/>
            <a:cxnLst/>
            <a:rect l="l" t="t" r="r" b="b"/>
            <a:pathLst>
              <a:path w="119380" h="664845">
                <a:moveTo>
                  <a:pt x="79248" y="506349"/>
                </a:moveTo>
                <a:lnTo>
                  <a:pt x="39624" y="506349"/>
                </a:lnTo>
                <a:lnTo>
                  <a:pt x="39624" y="664819"/>
                </a:lnTo>
                <a:lnTo>
                  <a:pt x="79248" y="664819"/>
                </a:lnTo>
                <a:lnTo>
                  <a:pt x="79248" y="506349"/>
                </a:lnTo>
                <a:close/>
              </a:path>
              <a:path w="119380" h="664845">
                <a:moveTo>
                  <a:pt x="79248" y="228981"/>
                </a:moveTo>
                <a:lnTo>
                  <a:pt x="39624" y="228981"/>
                </a:lnTo>
                <a:lnTo>
                  <a:pt x="39624" y="387477"/>
                </a:lnTo>
                <a:lnTo>
                  <a:pt x="79248" y="387477"/>
                </a:lnTo>
                <a:lnTo>
                  <a:pt x="79248" y="228981"/>
                </a:lnTo>
                <a:close/>
              </a:path>
              <a:path w="119380" h="664845">
                <a:moveTo>
                  <a:pt x="59436" y="0"/>
                </a:moveTo>
                <a:lnTo>
                  <a:pt x="0" y="118872"/>
                </a:lnTo>
                <a:lnTo>
                  <a:pt x="118872" y="118872"/>
                </a:lnTo>
                <a:lnTo>
                  <a:pt x="114490" y="110109"/>
                </a:lnTo>
                <a:lnTo>
                  <a:pt x="39624" y="110109"/>
                </a:lnTo>
                <a:lnTo>
                  <a:pt x="39624" y="99060"/>
                </a:lnTo>
                <a:lnTo>
                  <a:pt x="108966" y="99060"/>
                </a:lnTo>
                <a:lnTo>
                  <a:pt x="59436" y="0"/>
                </a:lnTo>
                <a:close/>
              </a:path>
              <a:path w="119380" h="664845">
                <a:moveTo>
                  <a:pt x="79248" y="99060"/>
                </a:moveTo>
                <a:lnTo>
                  <a:pt x="39624" y="99060"/>
                </a:lnTo>
                <a:lnTo>
                  <a:pt x="39624" y="110109"/>
                </a:lnTo>
                <a:lnTo>
                  <a:pt x="79248" y="110109"/>
                </a:lnTo>
                <a:lnTo>
                  <a:pt x="79248" y="99060"/>
                </a:lnTo>
                <a:close/>
              </a:path>
              <a:path w="119380" h="664845">
                <a:moveTo>
                  <a:pt x="108966" y="99060"/>
                </a:moveTo>
                <a:lnTo>
                  <a:pt x="79248" y="99060"/>
                </a:lnTo>
                <a:lnTo>
                  <a:pt x="79248" y="110109"/>
                </a:lnTo>
                <a:lnTo>
                  <a:pt x="114490" y="110109"/>
                </a:lnTo>
                <a:lnTo>
                  <a:pt x="108966" y="99060"/>
                </a:lnTo>
                <a:close/>
              </a:path>
            </a:pathLst>
          </a:custGeom>
          <a:solidFill>
            <a:srgbClr val="2D2D38"/>
          </a:solidFill>
        </p:spPr>
        <p:txBody>
          <a:bodyPr wrap="square" lIns="0" tIns="0" rIns="0" bIns="0" rtlCol="0"/>
          <a:lstStyle/>
          <a:p>
            <a:endParaRPr/>
          </a:p>
        </p:txBody>
      </p:sp>
      <p:sp>
        <p:nvSpPr>
          <p:cNvPr id="40" name="object 43">
            <a:extLst>
              <a:ext uri="{FF2B5EF4-FFF2-40B4-BE49-F238E27FC236}">
                <a16:creationId xmlns:a16="http://schemas.microsoft.com/office/drawing/2014/main" id="{7DEEF9EE-20EA-4EB0-9934-DF95B029D118}"/>
              </a:ext>
            </a:extLst>
          </p:cNvPr>
          <p:cNvSpPr txBox="1"/>
          <p:nvPr/>
        </p:nvSpPr>
        <p:spPr>
          <a:xfrm>
            <a:off x="1871462" y="673817"/>
            <a:ext cx="1685925" cy="5407660"/>
          </a:xfrm>
          <a:prstGeom prst="rect">
            <a:avLst/>
          </a:prstGeom>
          <a:ln w="9144">
            <a:solidFill>
              <a:srgbClr val="2D2D38"/>
            </a:solidFill>
          </a:ln>
        </p:spPr>
        <p:txBody>
          <a:bodyPr vert="horz" wrap="square" lIns="0" tIns="0" rIns="0" bIns="0" rtlCol="0">
            <a:spAutoFit/>
          </a:bodyPr>
          <a:lstStyle/>
          <a:p>
            <a:pPr>
              <a:lnSpc>
                <a:spcPct val="100000"/>
              </a:lnSpc>
            </a:pPr>
            <a:endParaRPr sz="1300" dirty="0">
              <a:latin typeface="Times New Roman"/>
              <a:cs typeface="Times New Roman"/>
            </a:endParaRPr>
          </a:p>
          <a:p>
            <a:pPr>
              <a:lnSpc>
                <a:spcPct val="100000"/>
              </a:lnSpc>
              <a:spcBef>
                <a:spcPts val="20"/>
              </a:spcBef>
            </a:pPr>
            <a:endParaRPr sz="1600" dirty="0">
              <a:latin typeface="Times New Roman"/>
              <a:cs typeface="Times New Roman"/>
            </a:endParaRPr>
          </a:p>
          <a:p>
            <a:pPr algn="ctr">
              <a:lnSpc>
                <a:spcPct val="100000"/>
              </a:lnSpc>
            </a:pPr>
            <a:r>
              <a:rPr sz="1200" b="1" u="heavy" spc="-5" dirty="0">
                <a:uFill>
                  <a:solidFill>
                    <a:srgbClr val="000000"/>
                  </a:solidFill>
                </a:uFill>
                <a:latin typeface="Arial"/>
                <a:cs typeface="Arial"/>
              </a:rPr>
              <a:t>Parameters </a:t>
            </a:r>
            <a:r>
              <a:rPr sz="1200" b="1" u="heavy" dirty="0">
                <a:uFill>
                  <a:solidFill>
                    <a:srgbClr val="000000"/>
                  </a:solidFill>
                </a:uFill>
                <a:latin typeface="Arial"/>
                <a:cs typeface="Arial"/>
              </a:rPr>
              <a:t>to</a:t>
            </a:r>
            <a:r>
              <a:rPr sz="1200" b="1" u="heavy" spc="-55" dirty="0">
                <a:uFill>
                  <a:solidFill>
                    <a:srgbClr val="000000"/>
                  </a:solidFill>
                </a:uFill>
                <a:latin typeface="Arial"/>
                <a:cs typeface="Arial"/>
              </a:rPr>
              <a:t> </a:t>
            </a:r>
            <a:r>
              <a:rPr sz="1200" b="1" u="heavy" dirty="0">
                <a:uFill>
                  <a:solidFill>
                    <a:srgbClr val="000000"/>
                  </a:solidFill>
                </a:uFill>
                <a:latin typeface="Arial"/>
                <a:cs typeface="Arial"/>
              </a:rPr>
              <a:t>be</a:t>
            </a:r>
            <a:endParaRPr sz="1200" dirty="0">
              <a:latin typeface="Arial"/>
              <a:cs typeface="Arial"/>
            </a:endParaRPr>
          </a:p>
          <a:p>
            <a:pPr algn="ctr">
              <a:lnSpc>
                <a:spcPct val="100000"/>
              </a:lnSpc>
            </a:pPr>
            <a:r>
              <a:rPr sz="1200" b="1" u="heavy" dirty="0">
                <a:uFill>
                  <a:solidFill>
                    <a:srgbClr val="000000"/>
                  </a:solidFill>
                </a:uFill>
                <a:latin typeface="Arial"/>
                <a:cs typeface="Arial"/>
              </a:rPr>
              <a:t>considered</a:t>
            </a:r>
            <a:endParaRPr sz="1200" dirty="0">
              <a:latin typeface="Arial"/>
              <a:cs typeface="Arial"/>
            </a:endParaRPr>
          </a:p>
          <a:p>
            <a:pPr>
              <a:lnSpc>
                <a:spcPct val="100000"/>
              </a:lnSpc>
              <a:spcBef>
                <a:spcPts val="5"/>
              </a:spcBef>
            </a:pPr>
            <a:endParaRPr sz="1250" dirty="0">
              <a:latin typeface="Arial"/>
              <a:cs typeface="Arial"/>
            </a:endParaRPr>
          </a:p>
          <a:p>
            <a:pPr marL="222250" marR="172085" indent="-131445">
              <a:lnSpc>
                <a:spcPct val="95000"/>
              </a:lnSpc>
              <a:buClr>
                <a:srgbClr val="FFE600"/>
              </a:buClr>
              <a:buSzPct val="70833"/>
              <a:buFont typeface="Arial"/>
              <a:buChar char="►"/>
              <a:tabLst>
                <a:tab pos="222885" algn="l"/>
              </a:tabLst>
            </a:pPr>
            <a:r>
              <a:rPr sz="1200" b="1" dirty="0">
                <a:solidFill>
                  <a:srgbClr val="2D2D38"/>
                </a:solidFill>
                <a:latin typeface="Arial"/>
                <a:cs typeface="Arial"/>
              </a:rPr>
              <a:t>Location </a:t>
            </a:r>
            <a:r>
              <a:rPr sz="1200" b="1" spc="-5" dirty="0">
                <a:solidFill>
                  <a:srgbClr val="2D2D38"/>
                </a:solidFill>
                <a:latin typeface="Arial"/>
                <a:cs typeface="Arial"/>
              </a:rPr>
              <a:t>&amp;  </a:t>
            </a:r>
            <a:r>
              <a:rPr sz="1200" b="1" spc="-10" dirty="0">
                <a:solidFill>
                  <a:srgbClr val="2D2D38"/>
                </a:solidFill>
                <a:latin typeface="Arial"/>
                <a:cs typeface="Arial"/>
              </a:rPr>
              <a:t>amount </a:t>
            </a:r>
            <a:r>
              <a:rPr sz="1200" b="1" dirty="0">
                <a:solidFill>
                  <a:srgbClr val="2D2D38"/>
                </a:solidFill>
                <a:latin typeface="Arial"/>
                <a:cs typeface="Arial"/>
              </a:rPr>
              <a:t>of  </a:t>
            </a:r>
            <a:r>
              <a:rPr sz="1200" b="1" spc="-5" dirty="0">
                <a:solidFill>
                  <a:srgbClr val="2D2D38"/>
                </a:solidFill>
                <a:latin typeface="Arial"/>
                <a:cs typeface="Arial"/>
              </a:rPr>
              <a:t>investment: </a:t>
            </a:r>
            <a:r>
              <a:rPr sz="1200" dirty="0">
                <a:solidFill>
                  <a:srgbClr val="2D2D38"/>
                </a:solidFill>
                <a:latin typeface="Arial"/>
                <a:cs typeface="Arial"/>
              </a:rPr>
              <a:t>To  evaluate the  </a:t>
            </a:r>
            <a:r>
              <a:rPr sz="1200" spc="-15" dirty="0">
                <a:solidFill>
                  <a:srgbClr val="2D2D38"/>
                </a:solidFill>
                <a:latin typeface="Arial"/>
                <a:cs typeface="Arial"/>
              </a:rPr>
              <a:t>maximum </a:t>
            </a:r>
            <a:r>
              <a:rPr sz="1200" dirty="0">
                <a:solidFill>
                  <a:srgbClr val="2D2D38"/>
                </a:solidFill>
                <a:latin typeface="Arial"/>
                <a:cs typeface="Arial"/>
              </a:rPr>
              <a:t>benefits  that </a:t>
            </a:r>
            <a:r>
              <a:rPr sz="1200" spc="-5" dirty="0">
                <a:solidFill>
                  <a:srgbClr val="2D2D38"/>
                </a:solidFill>
                <a:latin typeface="Arial"/>
                <a:cs typeface="Arial"/>
              </a:rPr>
              <a:t>can </a:t>
            </a:r>
            <a:r>
              <a:rPr sz="1200" dirty="0">
                <a:solidFill>
                  <a:srgbClr val="2D2D38"/>
                </a:solidFill>
                <a:latin typeface="Arial"/>
                <a:cs typeface="Arial"/>
              </a:rPr>
              <a:t>be</a:t>
            </a:r>
            <a:r>
              <a:rPr sz="1200" spc="-105" dirty="0">
                <a:solidFill>
                  <a:srgbClr val="2D2D38"/>
                </a:solidFill>
                <a:latin typeface="Arial"/>
                <a:cs typeface="Arial"/>
              </a:rPr>
              <a:t> </a:t>
            </a:r>
            <a:r>
              <a:rPr sz="1200" spc="5" dirty="0">
                <a:solidFill>
                  <a:srgbClr val="2D2D38"/>
                </a:solidFill>
                <a:latin typeface="Arial"/>
                <a:cs typeface="Arial"/>
              </a:rPr>
              <a:t>availed</a:t>
            </a:r>
            <a:endParaRPr sz="1200" dirty="0">
              <a:latin typeface="Arial"/>
              <a:cs typeface="Arial"/>
            </a:endParaRPr>
          </a:p>
          <a:p>
            <a:pPr>
              <a:lnSpc>
                <a:spcPct val="100000"/>
              </a:lnSpc>
              <a:spcBef>
                <a:spcPts val="50"/>
              </a:spcBef>
              <a:buClr>
                <a:srgbClr val="FFE600"/>
              </a:buClr>
              <a:buFont typeface="Arial"/>
              <a:buChar char="►"/>
            </a:pPr>
            <a:endParaRPr sz="1150" dirty="0">
              <a:latin typeface="Arial"/>
              <a:cs typeface="Arial"/>
            </a:endParaRPr>
          </a:p>
          <a:p>
            <a:pPr marL="222250" marR="92710" indent="-131445">
              <a:lnSpc>
                <a:spcPct val="95000"/>
              </a:lnSpc>
              <a:buClr>
                <a:srgbClr val="FFE600"/>
              </a:buClr>
              <a:buSzPct val="70833"/>
              <a:buFont typeface="Arial"/>
              <a:buChar char="►"/>
              <a:tabLst>
                <a:tab pos="222885" algn="l"/>
              </a:tabLst>
            </a:pPr>
            <a:r>
              <a:rPr sz="1200" b="1" spc="-5" dirty="0">
                <a:solidFill>
                  <a:srgbClr val="2D2D38"/>
                </a:solidFill>
                <a:latin typeface="Arial"/>
                <a:cs typeface="Arial"/>
              </a:rPr>
              <a:t>Sector: </a:t>
            </a:r>
            <a:r>
              <a:rPr sz="1200" dirty="0">
                <a:solidFill>
                  <a:srgbClr val="2D2D38"/>
                </a:solidFill>
                <a:latin typeface="Arial"/>
                <a:cs typeface="Arial"/>
              </a:rPr>
              <a:t>To identify  the incentives</a:t>
            </a:r>
            <a:r>
              <a:rPr sz="1200" spc="-120" dirty="0">
                <a:solidFill>
                  <a:srgbClr val="2D2D38"/>
                </a:solidFill>
                <a:latin typeface="Arial"/>
                <a:cs typeface="Arial"/>
              </a:rPr>
              <a:t> </a:t>
            </a:r>
            <a:r>
              <a:rPr sz="1200" spc="-5" dirty="0">
                <a:solidFill>
                  <a:srgbClr val="2D2D38"/>
                </a:solidFill>
                <a:latin typeface="Arial"/>
                <a:cs typeface="Arial"/>
              </a:rPr>
              <a:t>under  </a:t>
            </a:r>
            <a:r>
              <a:rPr sz="1200" dirty="0">
                <a:solidFill>
                  <a:srgbClr val="2D2D38"/>
                </a:solidFill>
                <a:latin typeface="Arial"/>
                <a:cs typeface="Arial"/>
              </a:rPr>
              <a:t>sector specific  policies</a:t>
            </a:r>
            <a:endParaRPr sz="1200" dirty="0">
              <a:latin typeface="Arial"/>
              <a:cs typeface="Arial"/>
            </a:endParaRPr>
          </a:p>
          <a:p>
            <a:pPr>
              <a:lnSpc>
                <a:spcPct val="100000"/>
              </a:lnSpc>
              <a:spcBef>
                <a:spcPts val="45"/>
              </a:spcBef>
              <a:buClr>
                <a:srgbClr val="FFE600"/>
              </a:buClr>
              <a:buFont typeface="Arial"/>
              <a:buChar char="►"/>
            </a:pPr>
            <a:endParaRPr sz="1150" dirty="0">
              <a:latin typeface="Arial"/>
              <a:cs typeface="Arial"/>
            </a:endParaRPr>
          </a:p>
          <a:p>
            <a:pPr marL="222250" marR="96520" indent="-131445">
              <a:lnSpc>
                <a:spcPct val="95000"/>
              </a:lnSpc>
              <a:buClr>
                <a:srgbClr val="FFE600"/>
              </a:buClr>
              <a:buSzPct val="70833"/>
              <a:buFont typeface="Arial"/>
              <a:buChar char="►"/>
              <a:tabLst>
                <a:tab pos="222885" algn="l"/>
              </a:tabLst>
            </a:pPr>
            <a:r>
              <a:rPr sz="1200" b="1" spc="-5" dirty="0">
                <a:solidFill>
                  <a:srgbClr val="2D2D38"/>
                </a:solidFill>
                <a:latin typeface="Arial"/>
                <a:cs typeface="Arial"/>
              </a:rPr>
              <a:t>Sales pattern: </a:t>
            </a:r>
            <a:r>
              <a:rPr sz="1200" dirty="0">
                <a:solidFill>
                  <a:srgbClr val="2D2D38"/>
                </a:solidFill>
                <a:latin typeface="Arial"/>
                <a:cs typeface="Arial"/>
              </a:rPr>
              <a:t>To  </a:t>
            </a:r>
            <a:r>
              <a:rPr sz="1200" spc="5" dirty="0">
                <a:solidFill>
                  <a:srgbClr val="2D2D38"/>
                </a:solidFill>
                <a:latin typeface="Arial"/>
                <a:cs typeface="Arial"/>
              </a:rPr>
              <a:t>identify </a:t>
            </a:r>
            <a:r>
              <a:rPr sz="1200" dirty="0">
                <a:solidFill>
                  <a:srgbClr val="2D2D38"/>
                </a:solidFill>
                <a:latin typeface="Arial"/>
                <a:cs typeface="Arial"/>
              </a:rPr>
              <a:t>and</a:t>
            </a:r>
            <a:r>
              <a:rPr sz="1200" spc="-135" dirty="0">
                <a:solidFill>
                  <a:srgbClr val="2D2D38"/>
                </a:solidFill>
                <a:latin typeface="Arial"/>
                <a:cs typeface="Arial"/>
              </a:rPr>
              <a:t> </a:t>
            </a:r>
            <a:r>
              <a:rPr sz="1200" dirty="0">
                <a:solidFill>
                  <a:srgbClr val="2D2D38"/>
                </a:solidFill>
                <a:latin typeface="Arial"/>
                <a:cs typeface="Arial"/>
              </a:rPr>
              <a:t>quantify  incentives available  </a:t>
            </a:r>
            <a:r>
              <a:rPr sz="1200" spc="-5" dirty="0">
                <a:solidFill>
                  <a:srgbClr val="2D2D38"/>
                </a:solidFill>
                <a:latin typeface="Arial"/>
                <a:cs typeface="Arial"/>
              </a:rPr>
              <a:t>under </a:t>
            </a:r>
            <a:r>
              <a:rPr sz="1200" dirty="0">
                <a:solidFill>
                  <a:srgbClr val="2D2D38"/>
                </a:solidFill>
                <a:latin typeface="Arial"/>
                <a:cs typeface="Arial"/>
              </a:rPr>
              <a:t>foreign trade  </a:t>
            </a:r>
            <a:r>
              <a:rPr sz="1200" spc="5" dirty="0">
                <a:solidFill>
                  <a:srgbClr val="2D2D38"/>
                </a:solidFill>
                <a:latin typeface="Arial"/>
                <a:cs typeface="Arial"/>
              </a:rPr>
              <a:t>policy </a:t>
            </a:r>
            <a:r>
              <a:rPr sz="1200" spc="-5" dirty="0">
                <a:solidFill>
                  <a:srgbClr val="2D2D38"/>
                </a:solidFill>
                <a:latin typeface="Arial"/>
                <a:cs typeface="Arial"/>
              </a:rPr>
              <a:t>and </a:t>
            </a:r>
            <a:r>
              <a:rPr sz="1200" dirty="0">
                <a:solidFill>
                  <a:srgbClr val="2D2D38"/>
                </a:solidFill>
                <a:latin typeface="Arial"/>
                <a:cs typeface="Arial"/>
              </a:rPr>
              <a:t>state  industrial</a:t>
            </a:r>
            <a:r>
              <a:rPr sz="1200" spc="-80" dirty="0">
                <a:solidFill>
                  <a:srgbClr val="2D2D38"/>
                </a:solidFill>
                <a:latin typeface="Arial"/>
                <a:cs typeface="Arial"/>
              </a:rPr>
              <a:t> </a:t>
            </a:r>
            <a:r>
              <a:rPr sz="1200" spc="5" dirty="0">
                <a:solidFill>
                  <a:srgbClr val="2D2D38"/>
                </a:solidFill>
                <a:latin typeface="Arial"/>
                <a:cs typeface="Arial"/>
              </a:rPr>
              <a:t>policy</a:t>
            </a:r>
            <a:endParaRPr sz="1200" dirty="0">
              <a:latin typeface="Arial"/>
              <a:cs typeface="Arial"/>
            </a:endParaRPr>
          </a:p>
          <a:p>
            <a:pPr>
              <a:lnSpc>
                <a:spcPct val="100000"/>
              </a:lnSpc>
              <a:spcBef>
                <a:spcPts val="45"/>
              </a:spcBef>
              <a:buClr>
                <a:srgbClr val="FFE600"/>
              </a:buClr>
              <a:buFont typeface="Arial"/>
              <a:buChar char="►"/>
            </a:pPr>
            <a:endParaRPr sz="1150" dirty="0">
              <a:latin typeface="Arial"/>
              <a:cs typeface="Arial"/>
            </a:endParaRPr>
          </a:p>
          <a:p>
            <a:pPr marL="222250" marR="173355" indent="-131445">
              <a:lnSpc>
                <a:spcPct val="95100"/>
              </a:lnSpc>
              <a:buClr>
                <a:srgbClr val="FFE600"/>
              </a:buClr>
              <a:buSzPct val="70833"/>
              <a:buFont typeface="Arial"/>
              <a:buChar char="►"/>
              <a:tabLst>
                <a:tab pos="222885" algn="l"/>
              </a:tabLst>
            </a:pPr>
            <a:r>
              <a:rPr sz="1200" b="1" spc="-5" dirty="0">
                <a:solidFill>
                  <a:srgbClr val="2D2D38"/>
                </a:solidFill>
                <a:latin typeface="Arial"/>
                <a:cs typeface="Arial"/>
              </a:rPr>
              <a:t>Expenditure: </a:t>
            </a:r>
            <a:r>
              <a:rPr sz="1200" spc="5" dirty="0">
                <a:solidFill>
                  <a:srgbClr val="2D2D38"/>
                </a:solidFill>
                <a:latin typeface="Arial"/>
                <a:cs typeface="Arial"/>
              </a:rPr>
              <a:t>To  </a:t>
            </a:r>
            <a:r>
              <a:rPr sz="1200" dirty="0">
                <a:solidFill>
                  <a:srgbClr val="2D2D38"/>
                </a:solidFill>
                <a:latin typeface="Arial"/>
                <a:cs typeface="Arial"/>
              </a:rPr>
              <a:t>quantify the  incentives </a:t>
            </a:r>
            <a:r>
              <a:rPr sz="1200" spc="5" dirty="0">
                <a:solidFill>
                  <a:srgbClr val="2D2D38"/>
                </a:solidFill>
                <a:latin typeface="Arial"/>
                <a:cs typeface="Arial"/>
              </a:rPr>
              <a:t>linked</a:t>
            </a:r>
            <a:r>
              <a:rPr sz="1200" spc="-200" dirty="0">
                <a:solidFill>
                  <a:srgbClr val="2D2D38"/>
                </a:solidFill>
                <a:latin typeface="Arial"/>
                <a:cs typeface="Arial"/>
              </a:rPr>
              <a:t> </a:t>
            </a:r>
            <a:r>
              <a:rPr sz="1200" dirty="0">
                <a:solidFill>
                  <a:srgbClr val="2D2D38"/>
                </a:solidFill>
                <a:latin typeface="Arial"/>
                <a:cs typeface="Arial"/>
              </a:rPr>
              <a:t>to  expenditure</a:t>
            </a:r>
            <a:endParaRPr sz="1200" dirty="0">
              <a:latin typeface="Arial"/>
              <a:cs typeface="Arial"/>
            </a:endParaRPr>
          </a:p>
        </p:txBody>
      </p:sp>
    </p:spTree>
    <p:extLst>
      <p:ext uri="{BB962C8B-B14F-4D97-AF65-F5344CB8AC3E}">
        <p14:creationId xmlns:p14="http://schemas.microsoft.com/office/powerpoint/2010/main" val="1894315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Cardboard boxes on conveyor belt">
            <a:extLst>
              <a:ext uri="{FF2B5EF4-FFF2-40B4-BE49-F238E27FC236}">
                <a16:creationId xmlns:a16="http://schemas.microsoft.com/office/drawing/2014/main" id="{F2E5DAB2-ED20-465A-A6BD-D0B2A7B7FF43}"/>
              </a:ext>
            </a:extLst>
          </p:cNvPr>
          <p:cNvPicPr>
            <a:picLocks noChangeAspect="1"/>
          </p:cNvPicPr>
          <p:nvPr/>
        </p:nvPicPr>
        <p:blipFill rotWithShape="1">
          <a:blip r:embed="rId2"/>
          <a:srcRect b="15730"/>
          <a:stretch/>
        </p:blipFill>
        <p:spPr>
          <a:xfrm>
            <a:off x="-3047"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48ABCE-0F41-445E-A57E-0216A8B5127F}"/>
              </a:ext>
            </a:extLst>
          </p:cNvPr>
          <p:cNvSpPr>
            <a:spLocks noGrp="1"/>
          </p:cNvSpPr>
          <p:nvPr>
            <p:ph type="title"/>
          </p:nvPr>
        </p:nvSpPr>
        <p:spPr>
          <a:xfrm>
            <a:off x="1374866" y="1481641"/>
            <a:ext cx="10058400" cy="1162702"/>
          </a:xfrm>
          <a:solidFill>
            <a:schemeClr val="accent2"/>
          </a:solidFill>
          <a:effectLst>
            <a:outerShdw blurRad="50800" dist="38100" dir="2700000" algn="tl" rotWithShape="0">
              <a:prstClr val="black">
                <a:alpha val="40000"/>
              </a:prstClr>
            </a:outerShdw>
          </a:effectLst>
        </p:spPr>
        <p:txBody>
          <a:bodyPr vert="horz" lIns="91440" tIns="45720" rIns="91440" bIns="45720" rtlCol="0" anchor="b">
            <a:normAutofit fontScale="90000"/>
          </a:bodyPr>
          <a:lstStyle/>
          <a:p>
            <a:pPr marL="12700" algn="ctr"/>
            <a:r>
              <a:rPr lang="en-US" dirty="0">
                <a:solidFill>
                  <a:schemeClr val="bg1"/>
                </a:solidFill>
              </a:rPr>
              <a:t>Distri</a:t>
            </a:r>
            <a:r>
              <a:rPr lang="en-US" spc="-25" dirty="0">
                <a:solidFill>
                  <a:schemeClr val="bg1"/>
                </a:solidFill>
              </a:rPr>
              <a:t>b</a:t>
            </a:r>
            <a:r>
              <a:rPr lang="en-US" spc="-40" dirty="0">
                <a:solidFill>
                  <a:schemeClr val="bg1"/>
                </a:solidFill>
              </a:rPr>
              <a:t>u</a:t>
            </a:r>
            <a:r>
              <a:rPr lang="en-US" spc="-5" dirty="0">
                <a:solidFill>
                  <a:schemeClr val="bg1"/>
                </a:solidFill>
              </a:rPr>
              <a:t>ti</a:t>
            </a:r>
            <a:r>
              <a:rPr lang="en-US" spc="5" dirty="0">
                <a:solidFill>
                  <a:schemeClr val="bg1"/>
                </a:solidFill>
              </a:rPr>
              <a:t>o</a:t>
            </a:r>
            <a:r>
              <a:rPr lang="en-US" dirty="0">
                <a:solidFill>
                  <a:schemeClr val="bg1"/>
                </a:solidFill>
              </a:rPr>
              <a:t>n</a:t>
            </a:r>
            <a:r>
              <a:rPr lang="en-US" spc="165" dirty="0">
                <a:solidFill>
                  <a:schemeClr val="bg1"/>
                </a:solidFill>
              </a:rPr>
              <a:t> </a:t>
            </a:r>
            <a:r>
              <a:rPr lang="en-US" spc="-20" dirty="0">
                <a:solidFill>
                  <a:schemeClr val="bg1"/>
                </a:solidFill>
              </a:rPr>
              <a:t>of</a:t>
            </a:r>
            <a:r>
              <a:rPr lang="en-US" spc="180" dirty="0">
                <a:solidFill>
                  <a:schemeClr val="bg1"/>
                </a:solidFill>
              </a:rPr>
              <a:t> </a:t>
            </a:r>
            <a:r>
              <a:rPr lang="en-US" spc="-20" dirty="0">
                <a:solidFill>
                  <a:schemeClr val="bg1"/>
                </a:solidFill>
              </a:rPr>
              <a:t>Enterprises</a:t>
            </a:r>
            <a:r>
              <a:rPr lang="en-US" spc="180" dirty="0">
                <a:solidFill>
                  <a:schemeClr val="bg1"/>
                </a:solidFill>
              </a:rPr>
              <a:t> </a:t>
            </a:r>
            <a:r>
              <a:rPr lang="en-US" spc="-20" dirty="0">
                <a:solidFill>
                  <a:schemeClr val="bg1"/>
                </a:solidFill>
              </a:rPr>
              <a:t>Category</a:t>
            </a:r>
            <a:br>
              <a:rPr lang="en-US" dirty="0">
                <a:solidFill>
                  <a:schemeClr val="bg1"/>
                </a:solidFill>
              </a:rPr>
            </a:br>
            <a:r>
              <a:rPr lang="en-US" dirty="0">
                <a:solidFill>
                  <a:schemeClr val="bg1"/>
                </a:solidFill>
              </a:rPr>
              <a:t>Wise(N</a:t>
            </a:r>
            <a:r>
              <a:rPr lang="en-US" spc="-20" dirty="0">
                <a:solidFill>
                  <a:schemeClr val="bg1"/>
                </a:solidFill>
              </a:rPr>
              <a:t>u</a:t>
            </a:r>
            <a:r>
              <a:rPr lang="en-US" spc="-5" dirty="0">
                <a:solidFill>
                  <a:schemeClr val="bg1"/>
                </a:solidFill>
              </a:rPr>
              <a:t>mb</a:t>
            </a:r>
            <a:r>
              <a:rPr lang="en-US" spc="-10" dirty="0">
                <a:solidFill>
                  <a:schemeClr val="bg1"/>
                </a:solidFill>
              </a:rPr>
              <a:t>e</a:t>
            </a:r>
            <a:r>
              <a:rPr lang="en-US" spc="-5" dirty="0">
                <a:solidFill>
                  <a:schemeClr val="bg1"/>
                </a:solidFill>
              </a:rPr>
              <a:t>r</a:t>
            </a:r>
            <a:r>
              <a:rPr lang="en-US" dirty="0">
                <a:solidFill>
                  <a:schemeClr val="bg1"/>
                </a:solidFill>
              </a:rPr>
              <a:t>s</a:t>
            </a:r>
            <a:r>
              <a:rPr lang="en-US" spc="215" dirty="0">
                <a:solidFill>
                  <a:schemeClr val="bg1"/>
                </a:solidFill>
              </a:rPr>
              <a:t> </a:t>
            </a:r>
            <a:r>
              <a:rPr lang="en-US" spc="-5" dirty="0">
                <a:solidFill>
                  <a:schemeClr val="bg1"/>
                </a:solidFill>
              </a:rPr>
              <a:t>i</a:t>
            </a:r>
            <a:r>
              <a:rPr lang="en-US" dirty="0">
                <a:solidFill>
                  <a:schemeClr val="bg1"/>
                </a:solidFill>
              </a:rPr>
              <a:t>n</a:t>
            </a:r>
            <a:r>
              <a:rPr lang="en-US" spc="180" dirty="0">
                <a:solidFill>
                  <a:schemeClr val="bg1"/>
                </a:solidFill>
              </a:rPr>
              <a:t> </a:t>
            </a:r>
            <a:r>
              <a:rPr lang="en-US" dirty="0">
                <a:solidFill>
                  <a:schemeClr val="bg1"/>
                </a:solidFill>
              </a:rPr>
              <a:t>la</a:t>
            </a:r>
            <a:r>
              <a:rPr lang="en-US" spc="-10" dirty="0">
                <a:solidFill>
                  <a:schemeClr val="bg1"/>
                </a:solidFill>
              </a:rPr>
              <a:t>k</a:t>
            </a:r>
            <a:r>
              <a:rPr lang="en-US" dirty="0">
                <a:solidFill>
                  <a:schemeClr val="bg1"/>
                </a:solidFill>
              </a:rPr>
              <a:t>h)</a:t>
            </a:r>
          </a:p>
        </p:txBody>
      </p:sp>
      <p:sp>
        <p:nvSpPr>
          <p:cNvPr id="5" name="object 3">
            <a:extLst>
              <a:ext uri="{FF2B5EF4-FFF2-40B4-BE49-F238E27FC236}">
                <a16:creationId xmlns:a16="http://schemas.microsoft.com/office/drawing/2014/main" id="{DAAB3EA5-1E40-499B-B64C-41329441E215}"/>
              </a:ext>
            </a:extLst>
          </p:cNvPr>
          <p:cNvSpPr/>
          <p:nvPr/>
        </p:nvSpPr>
        <p:spPr>
          <a:xfrm>
            <a:off x="2171701" y="3575956"/>
            <a:ext cx="8213271" cy="2155372"/>
          </a:xfrm>
          <a:prstGeom prst="rect">
            <a:avLst/>
          </a:prstGeom>
          <a:blipFill>
            <a:blip r:embed="rId3" cstate="print"/>
            <a:stretch>
              <a:fillRect l="-980" t="-3825" r="-1989" b="-5303"/>
            </a:stretch>
          </a:blipFill>
        </p:spPr>
        <p:txBody>
          <a:bodyPr wrap="square" lIns="0" tIns="0" rIns="0" bIns="0" rtlCol="0"/>
          <a:lstStyle/>
          <a:p>
            <a:endParaRPr/>
          </a:p>
        </p:txBody>
      </p:sp>
    </p:spTree>
    <p:extLst>
      <p:ext uri="{BB962C8B-B14F-4D97-AF65-F5344CB8AC3E}">
        <p14:creationId xmlns:p14="http://schemas.microsoft.com/office/powerpoint/2010/main" val="108635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08C71-B711-4DAB-86E1-17694ABD2B5E}"/>
              </a:ext>
            </a:extLst>
          </p:cNvPr>
          <p:cNvSpPr>
            <a:spLocks noGrp="1"/>
          </p:cNvSpPr>
          <p:nvPr>
            <p:ph type="title"/>
          </p:nvPr>
        </p:nvSpPr>
        <p:spPr/>
        <p:txBody>
          <a:bodyPr/>
          <a:lstStyle/>
          <a:p>
            <a:r>
              <a:rPr lang="en-IN" dirty="0"/>
              <a:t>Maharashtra at a glace</a:t>
            </a:r>
            <a:br>
              <a:rPr lang="en-IN" dirty="0"/>
            </a:br>
            <a:endParaRPr lang="en-IN" dirty="0"/>
          </a:p>
        </p:txBody>
      </p:sp>
      <p:sp>
        <p:nvSpPr>
          <p:cNvPr id="4" name="object 2">
            <a:extLst>
              <a:ext uri="{FF2B5EF4-FFF2-40B4-BE49-F238E27FC236}">
                <a16:creationId xmlns:a16="http://schemas.microsoft.com/office/drawing/2014/main" id="{77D7E357-CC6C-4C70-B22B-FC93DC053848}"/>
              </a:ext>
            </a:extLst>
          </p:cNvPr>
          <p:cNvSpPr txBox="1">
            <a:spLocks/>
          </p:cNvSpPr>
          <p:nvPr/>
        </p:nvSpPr>
        <p:spPr>
          <a:xfrm>
            <a:off x="884384" y="1392596"/>
            <a:ext cx="6489396" cy="506549"/>
          </a:xfrm>
          <a:prstGeom prst="rect">
            <a:avLst/>
          </a:prstGeom>
        </p:spPr>
        <p:txBody>
          <a:bodyPr vert="horz" wrap="square" lIns="0" tIns="13970"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110"/>
              </a:spcBef>
            </a:pPr>
            <a:r>
              <a:rPr lang="en-IN" sz="3200" spc="15" dirty="0"/>
              <a:t>MSME</a:t>
            </a:r>
            <a:r>
              <a:rPr lang="en-IN" sz="3200" spc="-130" dirty="0"/>
              <a:t> </a:t>
            </a:r>
            <a:r>
              <a:rPr lang="en-IN" sz="3200" spc="-5" dirty="0"/>
              <a:t>Incentives</a:t>
            </a:r>
          </a:p>
        </p:txBody>
      </p:sp>
      <p:sp>
        <p:nvSpPr>
          <p:cNvPr id="5" name="object 3">
            <a:extLst>
              <a:ext uri="{FF2B5EF4-FFF2-40B4-BE49-F238E27FC236}">
                <a16:creationId xmlns:a16="http://schemas.microsoft.com/office/drawing/2014/main" id="{D8CCFF8B-4D3B-4977-A0AF-C5E9468DED55}"/>
              </a:ext>
            </a:extLst>
          </p:cNvPr>
          <p:cNvSpPr/>
          <p:nvPr/>
        </p:nvSpPr>
        <p:spPr>
          <a:xfrm>
            <a:off x="3927775" y="2129682"/>
            <a:ext cx="7020959" cy="786384"/>
          </a:xfrm>
          <a:prstGeom prst="rect">
            <a:avLst/>
          </a:prstGeom>
          <a:blipFill>
            <a:blip r:embed="rId2" cstate="print"/>
            <a:stretch>
              <a:fillRect/>
            </a:stretch>
          </a:blipFill>
        </p:spPr>
        <p:txBody>
          <a:bodyPr wrap="square" lIns="0" tIns="0" rIns="0" bIns="0" rtlCol="0"/>
          <a:lstStyle/>
          <a:p>
            <a:endParaRPr/>
          </a:p>
        </p:txBody>
      </p:sp>
      <p:sp>
        <p:nvSpPr>
          <p:cNvPr id="6" name="object 4">
            <a:extLst>
              <a:ext uri="{FF2B5EF4-FFF2-40B4-BE49-F238E27FC236}">
                <a16:creationId xmlns:a16="http://schemas.microsoft.com/office/drawing/2014/main" id="{338F04B7-1237-47B4-9B28-4B0AC2200CC9}"/>
              </a:ext>
            </a:extLst>
          </p:cNvPr>
          <p:cNvSpPr txBox="1"/>
          <p:nvPr/>
        </p:nvSpPr>
        <p:spPr>
          <a:xfrm>
            <a:off x="4129082" y="2225691"/>
            <a:ext cx="6315997" cy="481670"/>
          </a:xfrm>
          <a:prstGeom prst="rect">
            <a:avLst/>
          </a:prstGeom>
        </p:spPr>
        <p:txBody>
          <a:bodyPr vert="horz" wrap="square" lIns="0" tIns="38100" rIns="0" bIns="0" rtlCol="0">
            <a:spAutoFit/>
          </a:bodyPr>
          <a:lstStyle/>
          <a:p>
            <a:pPr marL="226060" marR="5080" indent="-213360">
              <a:lnSpc>
                <a:spcPct val="90100"/>
              </a:lnSpc>
              <a:spcBef>
                <a:spcPts val="300"/>
              </a:spcBef>
              <a:buSzPct val="68750"/>
              <a:buChar char="►"/>
              <a:tabLst>
                <a:tab pos="226060" algn="l"/>
              </a:tabLst>
            </a:pPr>
            <a:r>
              <a:rPr sz="1600" spc="-5" dirty="0">
                <a:latin typeface="Arial"/>
                <a:cs typeface="Arial"/>
              </a:rPr>
              <a:t>100% </a:t>
            </a:r>
            <a:r>
              <a:rPr sz="1600" dirty="0">
                <a:latin typeface="Arial"/>
                <a:cs typeface="Arial"/>
              </a:rPr>
              <a:t>Gross </a:t>
            </a:r>
            <a:r>
              <a:rPr sz="1600" spc="5" dirty="0">
                <a:latin typeface="Arial"/>
                <a:cs typeface="Arial"/>
              </a:rPr>
              <a:t>SGST </a:t>
            </a:r>
            <a:r>
              <a:rPr sz="1600" spc="-5" dirty="0">
                <a:latin typeface="Arial"/>
                <a:cs typeface="Arial"/>
              </a:rPr>
              <a:t>paid </a:t>
            </a:r>
            <a:r>
              <a:rPr sz="1600" dirty="0">
                <a:latin typeface="Arial"/>
                <a:cs typeface="Arial"/>
              </a:rPr>
              <a:t>on the first sale </a:t>
            </a:r>
            <a:r>
              <a:rPr sz="1600" spc="-5" dirty="0">
                <a:latin typeface="Arial"/>
                <a:cs typeface="Arial"/>
              </a:rPr>
              <a:t>of</a:t>
            </a:r>
            <a:r>
              <a:rPr sz="1600" spc="-160" dirty="0">
                <a:latin typeface="Arial"/>
                <a:cs typeface="Arial"/>
              </a:rPr>
              <a:t> </a:t>
            </a:r>
            <a:r>
              <a:rPr sz="1600" dirty="0">
                <a:latin typeface="Arial"/>
                <a:cs typeface="Arial"/>
              </a:rPr>
              <a:t>eligible  </a:t>
            </a:r>
            <a:r>
              <a:rPr sz="1600" spc="-5" dirty="0">
                <a:latin typeface="Arial"/>
                <a:cs typeface="Arial"/>
              </a:rPr>
              <a:t>products, </a:t>
            </a:r>
            <a:r>
              <a:rPr sz="1600" dirty="0">
                <a:latin typeface="Arial"/>
                <a:cs typeface="Arial"/>
              </a:rPr>
              <a:t>billed </a:t>
            </a:r>
            <a:r>
              <a:rPr sz="1600" spc="-5" dirty="0">
                <a:latin typeface="Arial"/>
                <a:cs typeface="Arial"/>
              </a:rPr>
              <a:t>and delivered </a:t>
            </a:r>
            <a:r>
              <a:rPr sz="1600" spc="5" dirty="0">
                <a:latin typeface="Arial"/>
                <a:cs typeface="Arial"/>
              </a:rPr>
              <a:t>to </a:t>
            </a:r>
            <a:r>
              <a:rPr sz="1600" dirty="0">
                <a:latin typeface="Arial"/>
                <a:cs typeface="Arial"/>
              </a:rPr>
              <a:t>the </a:t>
            </a:r>
            <a:r>
              <a:rPr sz="1600" spc="5" dirty="0">
                <a:latin typeface="Arial"/>
                <a:cs typeface="Arial"/>
              </a:rPr>
              <a:t>same </a:t>
            </a:r>
            <a:r>
              <a:rPr sz="1600" dirty="0">
                <a:latin typeface="Arial"/>
                <a:cs typeface="Arial"/>
              </a:rPr>
              <a:t>entity  </a:t>
            </a:r>
            <a:r>
              <a:rPr sz="1600" spc="-5" dirty="0">
                <a:latin typeface="Arial"/>
                <a:cs typeface="Arial"/>
              </a:rPr>
              <a:t>within</a:t>
            </a:r>
            <a:r>
              <a:rPr sz="1600" dirty="0">
                <a:latin typeface="Arial"/>
                <a:cs typeface="Arial"/>
              </a:rPr>
              <a:t> </a:t>
            </a:r>
            <a:r>
              <a:rPr sz="1600" spc="-5" dirty="0">
                <a:latin typeface="Arial"/>
                <a:cs typeface="Arial"/>
              </a:rPr>
              <a:t>Maharashtra</a:t>
            </a:r>
            <a:endParaRPr sz="1600" dirty="0">
              <a:latin typeface="Arial"/>
              <a:cs typeface="Arial"/>
            </a:endParaRPr>
          </a:p>
        </p:txBody>
      </p:sp>
      <p:sp>
        <p:nvSpPr>
          <p:cNvPr id="7" name="object 5">
            <a:extLst>
              <a:ext uri="{FF2B5EF4-FFF2-40B4-BE49-F238E27FC236}">
                <a16:creationId xmlns:a16="http://schemas.microsoft.com/office/drawing/2014/main" id="{40E3ED07-7745-428E-871B-CFF84E060ED1}"/>
              </a:ext>
            </a:extLst>
          </p:cNvPr>
          <p:cNvSpPr/>
          <p:nvPr/>
        </p:nvSpPr>
        <p:spPr>
          <a:xfrm>
            <a:off x="870623" y="2120470"/>
            <a:ext cx="2891061" cy="797169"/>
          </a:xfrm>
          <a:prstGeom prst="rect">
            <a:avLst/>
          </a:prstGeom>
          <a:blipFill>
            <a:blip r:embed="rId3" cstate="print"/>
            <a:stretch>
              <a:fillRect/>
            </a:stretch>
          </a:blipFill>
        </p:spPr>
        <p:txBody>
          <a:bodyPr wrap="square" lIns="0" tIns="0" rIns="0" bIns="0" rtlCol="0"/>
          <a:lstStyle/>
          <a:p>
            <a:endParaRPr/>
          </a:p>
        </p:txBody>
      </p:sp>
      <p:sp>
        <p:nvSpPr>
          <p:cNvPr id="8" name="object 6">
            <a:extLst>
              <a:ext uri="{FF2B5EF4-FFF2-40B4-BE49-F238E27FC236}">
                <a16:creationId xmlns:a16="http://schemas.microsoft.com/office/drawing/2014/main" id="{5AC725D3-B653-46EE-9612-A27BE89763E2}"/>
              </a:ext>
            </a:extLst>
          </p:cNvPr>
          <p:cNvSpPr/>
          <p:nvPr/>
        </p:nvSpPr>
        <p:spPr>
          <a:xfrm>
            <a:off x="3927775" y="3001409"/>
            <a:ext cx="7028695" cy="795527"/>
          </a:xfrm>
          <a:prstGeom prst="rect">
            <a:avLst/>
          </a:prstGeom>
          <a:blipFill>
            <a:blip r:embed="rId4" cstate="print"/>
            <a:stretch>
              <a:fillRect/>
            </a:stretch>
          </a:blipFill>
        </p:spPr>
        <p:txBody>
          <a:bodyPr wrap="square" lIns="0" tIns="0" rIns="0" bIns="0" rtlCol="0"/>
          <a:lstStyle/>
          <a:p>
            <a:endParaRPr/>
          </a:p>
        </p:txBody>
      </p:sp>
      <p:sp>
        <p:nvSpPr>
          <p:cNvPr id="9" name="object 7">
            <a:extLst>
              <a:ext uri="{FF2B5EF4-FFF2-40B4-BE49-F238E27FC236}">
                <a16:creationId xmlns:a16="http://schemas.microsoft.com/office/drawing/2014/main" id="{B15E5912-3A2B-4B1E-AE87-31AEE8F90ED2}"/>
              </a:ext>
            </a:extLst>
          </p:cNvPr>
          <p:cNvSpPr txBox="1"/>
          <p:nvPr/>
        </p:nvSpPr>
        <p:spPr>
          <a:xfrm>
            <a:off x="4134289" y="3220357"/>
            <a:ext cx="2103120" cy="270510"/>
          </a:xfrm>
          <a:prstGeom prst="rect">
            <a:avLst/>
          </a:prstGeom>
        </p:spPr>
        <p:txBody>
          <a:bodyPr vert="horz" wrap="square" lIns="0" tIns="13335" rIns="0" bIns="0" rtlCol="0">
            <a:spAutoFit/>
          </a:bodyPr>
          <a:lstStyle/>
          <a:p>
            <a:pPr marL="226060" indent="-213360">
              <a:lnSpc>
                <a:spcPct val="100000"/>
              </a:lnSpc>
              <a:spcBef>
                <a:spcPts val="105"/>
              </a:spcBef>
              <a:buSzPct val="68750"/>
              <a:buChar char="►"/>
              <a:tabLst>
                <a:tab pos="226060" algn="l"/>
              </a:tabLst>
            </a:pPr>
            <a:r>
              <a:rPr sz="1600" spc="-5" dirty="0">
                <a:latin typeface="Arial"/>
                <a:cs typeface="Arial"/>
              </a:rPr>
              <a:t>Up </a:t>
            </a:r>
            <a:r>
              <a:rPr sz="1600" spc="5" dirty="0">
                <a:latin typeface="Arial"/>
                <a:cs typeface="Arial"/>
              </a:rPr>
              <a:t>to </a:t>
            </a:r>
            <a:r>
              <a:rPr sz="1600" dirty="0">
                <a:latin typeface="Arial"/>
                <a:cs typeface="Arial"/>
              </a:rPr>
              <a:t>5% </a:t>
            </a:r>
            <a:r>
              <a:rPr sz="1600" spc="-5" dirty="0">
                <a:latin typeface="Arial"/>
                <a:cs typeface="Arial"/>
              </a:rPr>
              <a:t>per</a:t>
            </a:r>
            <a:r>
              <a:rPr sz="1600" spc="-95" dirty="0">
                <a:latin typeface="Arial"/>
                <a:cs typeface="Arial"/>
              </a:rPr>
              <a:t> </a:t>
            </a:r>
            <a:r>
              <a:rPr sz="1600" spc="-5" dirty="0">
                <a:latin typeface="Arial"/>
                <a:cs typeface="Arial"/>
              </a:rPr>
              <a:t>annum</a:t>
            </a:r>
            <a:endParaRPr sz="1600">
              <a:latin typeface="Arial"/>
              <a:cs typeface="Arial"/>
            </a:endParaRPr>
          </a:p>
        </p:txBody>
      </p:sp>
      <p:sp>
        <p:nvSpPr>
          <p:cNvPr id="10" name="object 8">
            <a:extLst>
              <a:ext uri="{FF2B5EF4-FFF2-40B4-BE49-F238E27FC236}">
                <a16:creationId xmlns:a16="http://schemas.microsoft.com/office/drawing/2014/main" id="{2B5D2CDE-DD51-4844-AA2F-88CBC0DDD377}"/>
              </a:ext>
            </a:extLst>
          </p:cNvPr>
          <p:cNvSpPr/>
          <p:nvPr/>
        </p:nvSpPr>
        <p:spPr>
          <a:xfrm>
            <a:off x="870623" y="3004390"/>
            <a:ext cx="2891061" cy="797169"/>
          </a:xfrm>
          <a:prstGeom prst="rect">
            <a:avLst/>
          </a:prstGeom>
          <a:blipFill>
            <a:blip r:embed="rId5" cstate="print"/>
            <a:stretch>
              <a:fillRect/>
            </a:stretch>
          </a:blipFill>
        </p:spPr>
        <p:txBody>
          <a:bodyPr wrap="square" lIns="0" tIns="0" rIns="0" bIns="0" rtlCol="0"/>
          <a:lstStyle/>
          <a:p>
            <a:endParaRPr/>
          </a:p>
        </p:txBody>
      </p:sp>
      <p:sp>
        <p:nvSpPr>
          <p:cNvPr id="11" name="object 9">
            <a:extLst>
              <a:ext uri="{FF2B5EF4-FFF2-40B4-BE49-F238E27FC236}">
                <a16:creationId xmlns:a16="http://schemas.microsoft.com/office/drawing/2014/main" id="{F263D711-6286-44F4-8A24-4960452A4BA2}"/>
              </a:ext>
            </a:extLst>
          </p:cNvPr>
          <p:cNvSpPr txBox="1"/>
          <p:nvPr/>
        </p:nvSpPr>
        <p:spPr>
          <a:xfrm>
            <a:off x="1303865" y="2228488"/>
            <a:ext cx="2020570" cy="1263015"/>
          </a:xfrm>
          <a:prstGeom prst="rect">
            <a:avLst/>
          </a:prstGeom>
        </p:spPr>
        <p:txBody>
          <a:bodyPr vert="horz" wrap="square" lIns="0" tIns="41275" rIns="0" bIns="0" rtlCol="0">
            <a:spAutoFit/>
          </a:bodyPr>
          <a:lstStyle/>
          <a:p>
            <a:pPr marL="12700" marR="5080" algn="ctr">
              <a:lnSpc>
                <a:spcPts val="1730"/>
              </a:lnSpc>
              <a:spcBef>
                <a:spcPts val="325"/>
              </a:spcBef>
            </a:pPr>
            <a:r>
              <a:rPr sz="1600" b="1" dirty="0">
                <a:latin typeface="Arial"/>
                <a:cs typeface="Arial"/>
              </a:rPr>
              <a:t>Industrial</a:t>
            </a:r>
            <a:r>
              <a:rPr sz="1600" b="1" spc="-60" dirty="0">
                <a:latin typeface="Arial"/>
                <a:cs typeface="Arial"/>
              </a:rPr>
              <a:t> </a:t>
            </a:r>
            <a:r>
              <a:rPr sz="1600" b="1" dirty="0">
                <a:latin typeface="Arial"/>
                <a:cs typeface="Arial"/>
              </a:rPr>
              <a:t>Promotion  </a:t>
            </a:r>
            <a:r>
              <a:rPr sz="1600" b="1" spc="5" dirty="0">
                <a:latin typeface="Arial"/>
                <a:cs typeface="Arial"/>
              </a:rPr>
              <a:t>Subsidy</a:t>
            </a:r>
            <a:endParaRPr sz="1600" dirty="0">
              <a:latin typeface="Arial"/>
              <a:cs typeface="Arial"/>
            </a:endParaRPr>
          </a:p>
          <a:p>
            <a:pPr>
              <a:lnSpc>
                <a:spcPct val="100000"/>
              </a:lnSpc>
            </a:pPr>
            <a:endParaRPr sz="1800" dirty="0">
              <a:latin typeface="Arial"/>
              <a:cs typeface="Arial"/>
            </a:endParaRPr>
          </a:p>
          <a:p>
            <a:pPr>
              <a:lnSpc>
                <a:spcPct val="100000"/>
              </a:lnSpc>
              <a:spcBef>
                <a:spcPts val="55"/>
              </a:spcBef>
            </a:pPr>
            <a:endParaRPr sz="1750" dirty="0">
              <a:latin typeface="Arial"/>
              <a:cs typeface="Arial"/>
            </a:endParaRPr>
          </a:p>
          <a:p>
            <a:pPr marL="6985" algn="ctr">
              <a:lnSpc>
                <a:spcPct val="100000"/>
              </a:lnSpc>
            </a:pPr>
            <a:r>
              <a:rPr sz="1600" b="1" spc="-5" dirty="0">
                <a:latin typeface="Arial"/>
                <a:cs typeface="Arial"/>
              </a:rPr>
              <a:t>Interest</a:t>
            </a:r>
            <a:r>
              <a:rPr sz="1600" b="1" spc="-10" dirty="0">
                <a:latin typeface="Arial"/>
                <a:cs typeface="Arial"/>
              </a:rPr>
              <a:t> </a:t>
            </a:r>
            <a:r>
              <a:rPr sz="1600" b="1" dirty="0">
                <a:latin typeface="Arial"/>
                <a:cs typeface="Arial"/>
              </a:rPr>
              <a:t>subsidy</a:t>
            </a:r>
            <a:endParaRPr sz="1600" dirty="0">
              <a:latin typeface="Arial"/>
              <a:cs typeface="Arial"/>
            </a:endParaRPr>
          </a:p>
        </p:txBody>
      </p:sp>
      <p:sp>
        <p:nvSpPr>
          <p:cNvPr id="12" name="object 10">
            <a:extLst>
              <a:ext uri="{FF2B5EF4-FFF2-40B4-BE49-F238E27FC236}">
                <a16:creationId xmlns:a16="http://schemas.microsoft.com/office/drawing/2014/main" id="{BB2B56B1-C36B-454C-A84D-5EA2A91293E0}"/>
              </a:ext>
            </a:extLst>
          </p:cNvPr>
          <p:cNvSpPr/>
          <p:nvPr/>
        </p:nvSpPr>
        <p:spPr>
          <a:xfrm>
            <a:off x="3927775" y="3885262"/>
            <a:ext cx="7028695" cy="792613"/>
          </a:xfrm>
          <a:prstGeom prst="rect">
            <a:avLst/>
          </a:prstGeom>
          <a:blipFill>
            <a:blip r:embed="rId6" cstate="print"/>
            <a:stretch>
              <a:fillRect/>
            </a:stretch>
          </a:blipFill>
        </p:spPr>
        <p:txBody>
          <a:bodyPr wrap="square" lIns="0" tIns="0" rIns="0" bIns="0" rtlCol="0"/>
          <a:lstStyle/>
          <a:p>
            <a:endParaRPr/>
          </a:p>
        </p:txBody>
      </p:sp>
      <p:sp>
        <p:nvSpPr>
          <p:cNvPr id="13" name="object 11">
            <a:extLst>
              <a:ext uri="{FF2B5EF4-FFF2-40B4-BE49-F238E27FC236}">
                <a16:creationId xmlns:a16="http://schemas.microsoft.com/office/drawing/2014/main" id="{48249313-C647-4D00-82E5-3C5A3152E7B6}"/>
              </a:ext>
            </a:extLst>
          </p:cNvPr>
          <p:cNvSpPr txBox="1"/>
          <p:nvPr/>
        </p:nvSpPr>
        <p:spPr>
          <a:xfrm>
            <a:off x="4134289" y="4101483"/>
            <a:ext cx="1301115" cy="270510"/>
          </a:xfrm>
          <a:prstGeom prst="rect">
            <a:avLst/>
          </a:prstGeom>
        </p:spPr>
        <p:txBody>
          <a:bodyPr vert="horz" wrap="square" lIns="0" tIns="13335" rIns="0" bIns="0" rtlCol="0">
            <a:spAutoFit/>
          </a:bodyPr>
          <a:lstStyle/>
          <a:p>
            <a:pPr marL="226060" indent="-213360">
              <a:lnSpc>
                <a:spcPct val="100000"/>
              </a:lnSpc>
              <a:spcBef>
                <a:spcPts val="105"/>
              </a:spcBef>
              <a:buSzPct val="68750"/>
              <a:buChar char="►"/>
              <a:tabLst>
                <a:tab pos="226060" algn="l"/>
              </a:tabLst>
            </a:pPr>
            <a:r>
              <a:rPr sz="1600" spc="-5" dirty="0">
                <a:latin typeface="Arial"/>
                <a:cs typeface="Arial"/>
              </a:rPr>
              <a:t>Up </a:t>
            </a:r>
            <a:r>
              <a:rPr sz="1600" spc="5" dirty="0">
                <a:latin typeface="Arial"/>
                <a:cs typeface="Arial"/>
              </a:rPr>
              <a:t>to</a:t>
            </a:r>
            <a:r>
              <a:rPr sz="1600" spc="-85" dirty="0">
                <a:latin typeface="Arial"/>
                <a:cs typeface="Arial"/>
              </a:rPr>
              <a:t> </a:t>
            </a:r>
            <a:r>
              <a:rPr sz="1600" spc="-5" dirty="0">
                <a:latin typeface="Arial"/>
                <a:cs typeface="Arial"/>
              </a:rPr>
              <a:t>100%</a:t>
            </a:r>
            <a:endParaRPr sz="1600" dirty="0">
              <a:latin typeface="Arial"/>
              <a:cs typeface="Arial"/>
            </a:endParaRPr>
          </a:p>
        </p:txBody>
      </p:sp>
      <p:sp>
        <p:nvSpPr>
          <p:cNvPr id="14" name="object 12">
            <a:extLst>
              <a:ext uri="{FF2B5EF4-FFF2-40B4-BE49-F238E27FC236}">
                <a16:creationId xmlns:a16="http://schemas.microsoft.com/office/drawing/2014/main" id="{5136AE2B-4B02-4F62-A8FE-04B546F46212}"/>
              </a:ext>
            </a:extLst>
          </p:cNvPr>
          <p:cNvSpPr/>
          <p:nvPr/>
        </p:nvSpPr>
        <p:spPr>
          <a:xfrm>
            <a:off x="870623" y="3885262"/>
            <a:ext cx="2891061" cy="797169"/>
          </a:xfrm>
          <a:prstGeom prst="rect">
            <a:avLst/>
          </a:prstGeom>
          <a:blipFill>
            <a:blip r:embed="rId7" cstate="print"/>
            <a:stretch>
              <a:fillRect/>
            </a:stretch>
          </a:blipFill>
        </p:spPr>
        <p:txBody>
          <a:bodyPr wrap="square" lIns="0" tIns="0" rIns="0" bIns="0" rtlCol="0"/>
          <a:lstStyle/>
          <a:p>
            <a:endParaRPr/>
          </a:p>
        </p:txBody>
      </p:sp>
      <p:sp>
        <p:nvSpPr>
          <p:cNvPr id="15" name="object 13">
            <a:extLst>
              <a:ext uri="{FF2B5EF4-FFF2-40B4-BE49-F238E27FC236}">
                <a16:creationId xmlns:a16="http://schemas.microsoft.com/office/drawing/2014/main" id="{83604600-5F0B-41E9-A937-1A9E2D431949}"/>
              </a:ext>
            </a:extLst>
          </p:cNvPr>
          <p:cNvSpPr txBox="1"/>
          <p:nvPr/>
        </p:nvSpPr>
        <p:spPr>
          <a:xfrm>
            <a:off x="1184993" y="4102195"/>
            <a:ext cx="2255520" cy="271145"/>
          </a:xfrm>
          <a:prstGeom prst="rect">
            <a:avLst/>
          </a:prstGeom>
        </p:spPr>
        <p:txBody>
          <a:bodyPr vert="horz" wrap="square" lIns="0" tIns="13970" rIns="0" bIns="0" rtlCol="0">
            <a:spAutoFit/>
          </a:bodyPr>
          <a:lstStyle/>
          <a:p>
            <a:pPr marL="12700">
              <a:lnSpc>
                <a:spcPct val="100000"/>
              </a:lnSpc>
              <a:spcBef>
                <a:spcPts val="110"/>
              </a:spcBef>
            </a:pPr>
            <a:r>
              <a:rPr sz="1600" b="1" dirty="0">
                <a:latin typeface="Arial"/>
                <a:cs typeface="Arial"/>
              </a:rPr>
              <a:t>Stamp </a:t>
            </a:r>
            <a:r>
              <a:rPr sz="1600" b="1" spc="-5" dirty="0">
                <a:latin typeface="Arial"/>
                <a:cs typeface="Arial"/>
              </a:rPr>
              <a:t>Duty</a:t>
            </a:r>
            <a:r>
              <a:rPr sz="1600" b="1" spc="-70" dirty="0">
                <a:latin typeface="Arial"/>
                <a:cs typeface="Arial"/>
              </a:rPr>
              <a:t> </a:t>
            </a:r>
            <a:r>
              <a:rPr sz="1600" b="1" dirty="0">
                <a:latin typeface="Arial"/>
                <a:cs typeface="Arial"/>
              </a:rPr>
              <a:t>Exemption</a:t>
            </a:r>
            <a:endParaRPr sz="1600">
              <a:latin typeface="Arial"/>
              <a:cs typeface="Arial"/>
            </a:endParaRPr>
          </a:p>
        </p:txBody>
      </p:sp>
      <p:sp>
        <p:nvSpPr>
          <p:cNvPr id="16" name="object 14">
            <a:extLst>
              <a:ext uri="{FF2B5EF4-FFF2-40B4-BE49-F238E27FC236}">
                <a16:creationId xmlns:a16="http://schemas.microsoft.com/office/drawing/2014/main" id="{93EF3A26-AFE1-49AD-945E-20A2DD2ABFCC}"/>
              </a:ext>
            </a:extLst>
          </p:cNvPr>
          <p:cNvSpPr/>
          <p:nvPr/>
        </p:nvSpPr>
        <p:spPr>
          <a:xfrm>
            <a:off x="3927775" y="4769249"/>
            <a:ext cx="7028695" cy="786384"/>
          </a:xfrm>
          <a:prstGeom prst="rect">
            <a:avLst/>
          </a:prstGeom>
          <a:blipFill>
            <a:blip r:embed="rId8" cstate="print"/>
            <a:stretch>
              <a:fillRect/>
            </a:stretch>
          </a:blipFill>
        </p:spPr>
        <p:txBody>
          <a:bodyPr wrap="square" lIns="0" tIns="0" rIns="0" bIns="0" rtlCol="0"/>
          <a:lstStyle/>
          <a:p>
            <a:endParaRPr/>
          </a:p>
        </p:txBody>
      </p:sp>
      <p:sp>
        <p:nvSpPr>
          <p:cNvPr id="17" name="object 15">
            <a:extLst>
              <a:ext uri="{FF2B5EF4-FFF2-40B4-BE49-F238E27FC236}">
                <a16:creationId xmlns:a16="http://schemas.microsoft.com/office/drawing/2014/main" id="{B647CB72-9250-4123-9C57-3E685A5672CA}"/>
              </a:ext>
            </a:extLst>
          </p:cNvPr>
          <p:cNvSpPr/>
          <p:nvPr/>
        </p:nvSpPr>
        <p:spPr>
          <a:xfrm>
            <a:off x="869095" y="4763087"/>
            <a:ext cx="2891070" cy="797169"/>
          </a:xfrm>
          <a:prstGeom prst="rect">
            <a:avLst/>
          </a:prstGeom>
          <a:blipFill>
            <a:blip r:embed="rId9" cstate="print"/>
            <a:stretch>
              <a:fillRect/>
            </a:stretch>
          </a:blipFill>
        </p:spPr>
        <p:txBody>
          <a:bodyPr wrap="square" lIns="0" tIns="0" rIns="0" bIns="0" rtlCol="0"/>
          <a:lstStyle/>
          <a:p>
            <a:endParaRPr/>
          </a:p>
        </p:txBody>
      </p:sp>
      <p:sp>
        <p:nvSpPr>
          <p:cNvPr id="18" name="object 16">
            <a:extLst>
              <a:ext uri="{FF2B5EF4-FFF2-40B4-BE49-F238E27FC236}">
                <a16:creationId xmlns:a16="http://schemas.microsoft.com/office/drawing/2014/main" id="{43D86317-5C88-4C2A-BFB9-288857DA5205}"/>
              </a:ext>
            </a:extLst>
          </p:cNvPr>
          <p:cNvSpPr txBox="1"/>
          <p:nvPr/>
        </p:nvSpPr>
        <p:spPr>
          <a:xfrm>
            <a:off x="1007904" y="4981797"/>
            <a:ext cx="2608580" cy="271145"/>
          </a:xfrm>
          <a:prstGeom prst="rect">
            <a:avLst/>
          </a:prstGeom>
        </p:spPr>
        <p:txBody>
          <a:bodyPr vert="horz" wrap="square" lIns="0" tIns="13970" rIns="0" bIns="0" rtlCol="0">
            <a:spAutoFit/>
          </a:bodyPr>
          <a:lstStyle/>
          <a:p>
            <a:pPr marL="12700">
              <a:lnSpc>
                <a:spcPct val="100000"/>
              </a:lnSpc>
              <a:spcBef>
                <a:spcPts val="110"/>
              </a:spcBef>
            </a:pPr>
            <a:r>
              <a:rPr sz="1600" b="1" dirty="0">
                <a:latin typeface="Arial"/>
                <a:cs typeface="Arial"/>
              </a:rPr>
              <a:t>Electricity </a:t>
            </a:r>
            <a:r>
              <a:rPr sz="1600" b="1" spc="-5" dirty="0">
                <a:latin typeface="Arial"/>
                <a:cs typeface="Arial"/>
              </a:rPr>
              <a:t>Duty</a:t>
            </a:r>
            <a:r>
              <a:rPr sz="1600" b="1" spc="-65" dirty="0">
                <a:latin typeface="Arial"/>
                <a:cs typeface="Arial"/>
              </a:rPr>
              <a:t> </a:t>
            </a:r>
            <a:r>
              <a:rPr sz="1600" b="1" dirty="0">
                <a:latin typeface="Arial"/>
                <a:cs typeface="Arial"/>
              </a:rPr>
              <a:t>Exemption</a:t>
            </a:r>
            <a:endParaRPr sz="1600">
              <a:latin typeface="Arial"/>
              <a:cs typeface="Arial"/>
            </a:endParaRPr>
          </a:p>
        </p:txBody>
      </p:sp>
      <p:sp>
        <p:nvSpPr>
          <p:cNvPr id="19" name="object 17">
            <a:extLst>
              <a:ext uri="{FF2B5EF4-FFF2-40B4-BE49-F238E27FC236}">
                <a16:creationId xmlns:a16="http://schemas.microsoft.com/office/drawing/2014/main" id="{B7CE27AF-2094-4BB4-92B0-878921948E55}"/>
              </a:ext>
            </a:extLst>
          </p:cNvPr>
          <p:cNvSpPr/>
          <p:nvPr/>
        </p:nvSpPr>
        <p:spPr>
          <a:xfrm>
            <a:off x="3921679" y="5659198"/>
            <a:ext cx="7028695" cy="783471"/>
          </a:xfrm>
          <a:prstGeom prst="rect">
            <a:avLst/>
          </a:prstGeom>
          <a:blipFill>
            <a:blip r:embed="rId10" cstate="print"/>
            <a:stretch>
              <a:fillRect/>
            </a:stretch>
          </a:blipFill>
        </p:spPr>
        <p:txBody>
          <a:bodyPr wrap="square" lIns="0" tIns="0" rIns="0" bIns="0" rtlCol="0"/>
          <a:lstStyle/>
          <a:p>
            <a:endParaRPr/>
          </a:p>
        </p:txBody>
      </p:sp>
      <p:sp>
        <p:nvSpPr>
          <p:cNvPr id="20" name="object 18">
            <a:extLst>
              <a:ext uri="{FF2B5EF4-FFF2-40B4-BE49-F238E27FC236}">
                <a16:creationId xmlns:a16="http://schemas.microsoft.com/office/drawing/2014/main" id="{4B29C0F2-C63F-4D6A-81AE-5C2BCCD78C99}"/>
              </a:ext>
            </a:extLst>
          </p:cNvPr>
          <p:cNvSpPr txBox="1"/>
          <p:nvPr/>
        </p:nvSpPr>
        <p:spPr>
          <a:xfrm>
            <a:off x="4129082" y="4875675"/>
            <a:ext cx="6451832" cy="1377950"/>
          </a:xfrm>
          <a:prstGeom prst="rect">
            <a:avLst/>
          </a:prstGeom>
        </p:spPr>
        <p:txBody>
          <a:bodyPr vert="horz" wrap="square" lIns="0" tIns="40640" rIns="0" bIns="0" rtlCol="0">
            <a:spAutoFit/>
          </a:bodyPr>
          <a:lstStyle/>
          <a:p>
            <a:pPr marL="231140" marR="5080" indent="-213360">
              <a:lnSpc>
                <a:spcPts val="1730"/>
              </a:lnSpc>
              <a:spcBef>
                <a:spcPts val="320"/>
              </a:spcBef>
              <a:buSzPct val="68750"/>
              <a:buChar char="►"/>
              <a:tabLst>
                <a:tab pos="231775" algn="l"/>
              </a:tabLst>
            </a:pPr>
            <a:r>
              <a:rPr sz="1600" spc="-5" dirty="0">
                <a:latin typeface="Arial"/>
                <a:cs typeface="Arial"/>
              </a:rPr>
              <a:t>Up </a:t>
            </a:r>
            <a:r>
              <a:rPr sz="1600" spc="5" dirty="0">
                <a:latin typeface="Arial"/>
                <a:cs typeface="Arial"/>
              </a:rPr>
              <a:t>to </a:t>
            </a:r>
            <a:r>
              <a:rPr sz="1600" spc="-5" dirty="0">
                <a:latin typeface="Arial"/>
                <a:cs typeface="Arial"/>
              </a:rPr>
              <a:t>100%, granted </a:t>
            </a:r>
            <a:r>
              <a:rPr sz="1600" spc="-10" dirty="0">
                <a:latin typeface="Arial"/>
                <a:cs typeface="Arial"/>
              </a:rPr>
              <a:t>between </a:t>
            </a:r>
            <a:r>
              <a:rPr sz="1600" spc="-5" dirty="0">
                <a:latin typeface="Arial"/>
                <a:cs typeface="Arial"/>
              </a:rPr>
              <a:t>seven </a:t>
            </a:r>
            <a:r>
              <a:rPr sz="1600" spc="-10" dirty="0">
                <a:latin typeface="Arial"/>
                <a:cs typeface="Arial"/>
              </a:rPr>
              <a:t>years </a:t>
            </a:r>
            <a:r>
              <a:rPr sz="1600" spc="5" dirty="0">
                <a:latin typeface="Arial"/>
                <a:cs typeface="Arial"/>
              </a:rPr>
              <a:t>to </a:t>
            </a:r>
            <a:r>
              <a:rPr sz="1600" dirty="0">
                <a:latin typeface="Arial"/>
                <a:cs typeface="Arial"/>
              </a:rPr>
              <a:t>the  </a:t>
            </a:r>
            <a:r>
              <a:rPr sz="1600" spc="-5" dirty="0">
                <a:latin typeface="Arial"/>
                <a:cs typeface="Arial"/>
              </a:rPr>
              <a:t>end of </a:t>
            </a:r>
            <a:r>
              <a:rPr sz="1600" dirty="0">
                <a:latin typeface="Arial"/>
                <a:cs typeface="Arial"/>
              </a:rPr>
              <a:t>the eligibility</a:t>
            </a:r>
            <a:r>
              <a:rPr sz="1600" spc="-75" dirty="0">
                <a:latin typeface="Arial"/>
                <a:cs typeface="Arial"/>
              </a:rPr>
              <a:t> </a:t>
            </a:r>
            <a:r>
              <a:rPr sz="1600" spc="-5" dirty="0">
                <a:latin typeface="Arial"/>
                <a:cs typeface="Arial"/>
              </a:rPr>
              <a:t>period</a:t>
            </a:r>
            <a:endParaRPr sz="1600" dirty="0">
              <a:latin typeface="Arial"/>
              <a:cs typeface="Arial"/>
            </a:endParaRPr>
          </a:p>
          <a:p>
            <a:pPr>
              <a:lnSpc>
                <a:spcPct val="100000"/>
              </a:lnSpc>
              <a:buFont typeface="Arial"/>
              <a:buChar char="►"/>
            </a:pPr>
            <a:endParaRPr sz="1800" dirty="0">
              <a:latin typeface="Arial"/>
              <a:cs typeface="Arial"/>
            </a:endParaRPr>
          </a:p>
          <a:p>
            <a:pPr marL="226060" indent="-213360">
              <a:lnSpc>
                <a:spcPts val="1825"/>
              </a:lnSpc>
              <a:spcBef>
                <a:spcPts val="1245"/>
              </a:spcBef>
              <a:buSzPct val="68750"/>
              <a:buChar char="►"/>
              <a:tabLst>
                <a:tab pos="226060" algn="l"/>
              </a:tabLst>
            </a:pPr>
            <a:r>
              <a:rPr sz="1600" spc="-5" dirty="0">
                <a:latin typeface="Arial"/>
                <a:cs typeface="Arial"/>
              </a:rPr>
              <a:t>Between </a:t>
            </a:r>
            <a:r>
              <a:rPr sz="1600" dirty="0">
                <a:latin typeface="Arial"/>
                <a:cs typeface="Arial"/>
              </a:rPr>
              <a:t>INR 0.5 </a:t>
            </a:r>
            <a:r>
              <a:rPr sz="1600" spc="-5" dirty="0">
                <a:latin typeface="Arial"/>
                <a:cs typeface="Arial"/>
              </a:rPr>
              <a:t>per unit </a:t>
            </a:r>
            <a:r>
              <a:rPr sz="1600" spc="5" dirty="0">
                <a:latin typeface="Arial"/>
                <a:cs typeface="Arial"/>
              </a:rPr>
              <a:t>to </a:t>
            </a:r>
            <a:r>
              <a:rPr sz="1600" dirty="0">
                <a:latin typeface="Arial"/>
                <a:cs typeface="Arial"/>
              </a:rPr>
              <a:t>INR 1 </a:t>
            </a:r>
            <a:r>
              <a:rPr sz="1600" spc="-5" dirty="0">
                <a:latin typeface="Arial"/>
                <a:cs typeface="Arial"/>
              </a:rPr>
              <a:t>per unit</a:t>
            </a:r>
            <a:r>
              <a:rPr sz="1600" spc="-75" dirty="0">
                <a:latin typeface="Arial"/>
                <a:cs typeface="Arial"/>
              </a:rPr>
              <a:t> </a:t>
            </a:r>
            <a:r>
              <a:rPr sz="1600" dirty="0">
                <a:latin typeface="Arial"/>
                <a:cs typeface="Arial"/>
              </a:rPr>
              <a:t>for</a:t>
            </a:r>
          </a:p>
          <a:p>
            <a:pPr marL="225425">
              <a:lnSpc>
                <a:spcPts val="1825"/>
              </a:lnSpc>
            </a:pPr>
            <a:r>
              <a:rPr sz="1600" spc="-5" dirty="0">
                <a:latin typeface="Arial"/>
                <a:cs typeface="Arial"/>
              </a:rPr>
              <a:t>three years</a:t>
            </a:r>
            <a:endParaRPr sz="1600" dirty="0">
              <a:latin typeface="Arial"/>
              <a:cs typeface="Arial"/>
            </a:endParaRPr>
          </a:p>
        </p:txBody>
      </p:sp>
      <p:sp>
        <p:nvSpPr>
          <p:cNvPr id="21" name="object 19">
            <a:extLst>
              <a:ext uri="{FF2B5EF4-FFF2-40B4-BE49-F238E27FC236}">
                <a16:creationId xmlns:a16="http://schemas.microsoft.com/office/drawing/2014/main" id="{6189A77B-C78F-448F-8E55-F38019E59B56}"/>
              </a:ext>
            </a:extLst>
          </p:cNvPr>
          <p:cNvSpPr/>
          <p:nvPr/>
        </p:nvSpPr>
        <p:spPr>
          <a:xfrm>
            <a:off x="864547" y="5650055"/>
            <a:ext cx="2894076" cy="797169"/>
          </a:xfrm>
          <a:prstGeom prst="rect">
            <a:avLst/>
          </a:prstGeom>
          <a:blipFill>
            <a:blip r:embed="rId11" cstate="print"/>
            <a:stretch>
              <a:fillRect/>
            </a:stretch>
          </a:blipFill>
        </p:spPr>
        <p:txBody>
          <a:bodyPr wrap="square" lIns="0" tIns="0" rIns="0" bIns="0" rtlCol="0"/>
          <a:lstStyle/>
          <a:p>
            <a:endParaRPr/>
          </a:p>
        </p:txBody>
      </p:sp>
      <p:sp>
        <p:nvSpPr>
          <p:cNvPr id="22" name="object 20">
            <a:extLst>
              <a:ext uri="{FF2B5EF4-FFF2-40B4-BE49-F238E27FC236}">
                <a16:creationId xmlns:a16="http://schemas.microsoft.com/office/drawing/2014/main" id="{0D2D9BA4-E0F0-4889-87F2-82BE9EA09567}"/>
              </a:ext>
            </a:extLst>
          </p:cNvPr>
          <p:cNvSpPr txBox="1"/>
          <p:nvPr/>
        </p:nvSpPr>
        <p:spPr>
          <a:xfrm>
            <a:off x="1292587" y="5868765"/>
            <a:ext cx="2040255" cy="271145"/>
          </a:xfrm>
          <a:prstGeom prst="rect">
            <a:avLst/>
          </a:prstGeom>
        </p:spPr>
        <p:txBody>
          <a:bodyPr vert="horz" wrap="square" lIns="0" tIns="13970" rIns="0" bIns="0" rtlCol="0">
            <a:spAutoFit/>
          </a:bodyPr>
          <a:lstStyle/>
          <a:p>
            <a:pPr marL="12700">
              <a:lnSpc>
                <a:spcPct val="100000"/>
              </a:lnSpc>
              <a:spcBef>
                <a:spcPts val="110"/>
              </a:spcBef>
            </a:pPr>
            <a:r>
              <a:rPr sz="1600" b="1" spc="5" dirty="0">
                <a:latin typeface="Arial"/>
                <a:cs typeface="Arial"/>
              </a:rPr>
              <a:t>Power </a:t>
            </a:r>
            <a:r>
              <a:rPr sz="1600" b="1" spc="-25" dirty="0">
                <a:latin typeface="Arial"/>
                <a:cs typeface="Arial"/>
              </a:rPr>
              <a:t>Tariff</a:t>
            </a:r>
            <a:r>
              <a:rPr sz="1600" b="1" spc="-90" dirty="0">
                <a:latin typeface="Arial"/>
                <a:cs typeface="Arial"/>
              </a:rPr>
              <a:t> </a:t>
            </a:r>
            <a:r>
              <a:rPr sz="1600" b="1" spc="5" dirty="0">
                <a:latin typeface="Arial"/>
                <a:cs typeface="Arial"/>
              </a:rPr>
              <a:t>Subsidy</a:t>
            </a:r>
            <a:endParaRPr sz="1600">
              <a:latin typeface="Arial"/>
              <a:cs typeface="Arial"/>
            </a:endParaRPr>
          </a:p>
        </p:txBody>
      </p:sp>
    </p:spTree>
    <p:extLst>
      <p:ext uri="{BB962C8B-B14F-4D97-AF65-F5344CB8AC3E}">
        <p14:creationId xmlns:p14="http://schemas.microsoft.com/office/powerpoint/2010/main" val="10511747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33C733E8-26E7-4786-8E9E-71DB3AFDD78F}"/>
              </a:ext>
            </a:extLst>
          </p:cNvPr>
          <p:cNvGraphicFramePr>
            <a:graphicFrameLocks noGrp="1"/>
          </p:cNvGraphicFramePr>
          <p:nvPr>
            <p:extLst>
              <p:ext uri="{D42A27DB-BD31-4B8C-83A1-F6EECF244321}">
                <p14:modId xmlns:p14="http://schemas.microsoft.com/office/powerpoint/2010/main" val="1630825262"/>
              </p:ext>
            </p:extLst>
          </p:nvPr>
        </p:nvGraphicFramePr>
        <p:xfrm>
          <a:off x="454024" y="1165478"/>
          <a:ext cx="11253562" cy="5023050"/>
        </p:xfrm>
        <a:graphic>
          <a:graphicData uri="http://schemas.openxmlformats.org/drawingml/2006/table">
            <a:tbl>
              <a:tblPr firstRow="1" bandRow="1">
                <a:tableStyleId>{2D5ABB26-0587-4C30-8999-92F81FD0307C}</a:tableStyleId>
              </a:tblPr>
              <a:tblGrid>
                <a:gridCol w="1021548">
                  <a:extLst>
                    <a:ext uri="{9D8B030D-6E8A-4147-A177-3AD203B41FA5}">
                      <a16:colId xmlns:a16="http://schemas.microsoft.com/office/drawing/2014/main" val="20000"/>
                    </a:ext>
                  </a:extLst>
                </a:gridCol>
                <a:gridCol w="4451653">
                  <a:extLst>
                    <a:ext uri="{9D8B030D-6E8A-4147-A177-3AD203B41FA5}">
                      <a16:colId xmlns:a16="http://schemas.microsoft.com/office/drawing/2014/main" val="20001"/>
                    </a:ext>
                  </a:extLst>
                </a:gridCol>
                <a:gridCol w="3100319">
                  <a:extLst>
                    <a:ext uri="{9D8B030D-6E8A-4147-A177-3AD203B41FA5}">
                      <a16:colId xmlns:a16="http://schemas.microsoft.com/office/drawing/2014/main" val="20002"/>
                    </a:ext>
                  </a:extLst>
                </a:gridCol>
                <a:gridCol w="2680042">
                  <a:extLst>
                    <a:ext uri="{9D8B030D-6E8A-4147-A177-3AD203B41FA5}">
                      <a16:colId xmlns:a16="http://schemas.microsoft.com/office/drawing/2014/main" val="20003"/>
                    </a:ext>
                  </a:extLst>
                </a:gridCol>
              </a:tblGrid>
              <a:tr h="499041">
                <a:tc>
                  <a:txBody>
                    <a:bodyPr/>
                    <a:lstStyle/>
                    <a:p>
                      <a:pPr algn="ctr">
                        <a:lnSpc>
                          <a:spcPct val="100000"/>
                        </a:lnSpc>
                        <a:spcBef>
                          <a:spcPts val="1050"/>
                        </a:spcBef>
                      </a:pPr>
                      <a:r>
                        <a:rPr sz="1400" b="1" spc="-25" dirty="0">
                          <a:latin typeface="Arial"/>
                          <a:cs typeface="Arial"/>
                        </a:rPr>
                        <a:t>Sr.</a:t>
                      </a:r>
                      <a:r>
                        <a:rPr sz="1400" b="1" spc="-40" dirty="0">
                          <a:latin typeface="Arial"/>
                          <a:cs typeface="Arial"/>
                        </a:rPr>
                        <a:t> </a:t>
                      </a:r>
                      <a:r>
                        <a:rPr sz="1400" b="1" spc="-10" dirty="0">
                          <a:latin typeface="Arial"/>
                          <a:cs typeface="Arial"/>
                        </a:rPr>
                        <a:t>No</a:t>
                      </a:r>
                      <a:endParaRPr sz="1400">
                        <a:latin typeface="Arial"/>
                        <a:cs typeface="Arial"/>
                      </a:endParaRPr>
                    </a:p>
                  </a:txBody>
                  <a:tcPr marL="0" marR="0" marT="1333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175" algn="ctr">
                        <a:lnSpc>
                          <a:spcPct val="100000"/>
                        </a:lnSpc>
                        <a:spcBef>
                          <a:spcPts val="1050"/>
                        </a:spcBef>
                      </a:pPr>
                      <a:r>
                        <a:rPr sz="1400" b="1" spc="-10" dirty="0">
                          <a:latin typeface="Arial"/>
                          <a:cs typeface="Arial"/>
                        </a:rPr>
                        <a:t>Particulars</a:t>
                      </a:r>
                      <a:endParaRPr sz="1400">
                        <a:latin typeface="Arial"/>
                        <a:cs typeface="Arial"/>
                      </a:endParaRPr>
                    </a:p>
                  </a:txBody>
                  <a:tcPr marL="0" marR="0" marT="1333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382270" marR="138430" indent="-231775">
                        <a:lnSpc>
                          <a:spcPct val="100000"/>
                        </a:lnSpc>
                        <a:spcBef>
                          <a:spcPts val="209"/>
                        </a:spcBef>
                      </a:pPr>
                      <a:r>
                        <a:rPr sz="1400" b="1" spc="-15" dirty="0">
                          <a:latin typeface="Arial"/>
                          <a:cs typeface="Arial"/>
                        </a:rPr>
                        <a:t>Incentives </a:t>
                      </a:r>
                      <a:r>
                        <a:rPr sz="1400" b="1" spc="-20" dirty="0">
                          <a:latin typeface="Arial"/>
                          <a:cs typeface="Arial"/>
                        </a:rPr>
                        <a:t>under </a:t>
                      </a:r>
                      <a:r>
                        <a:rPr sz="1400" b="1" spc="-10" dirty="0">
                          <a:latin typeface="Arial"/>
                          <a:cs typeface="Arial"/>
                        </a:rPr>
                        <a:t>Gross  </a:t>
                      </a:r>
                      <a:r>
                        <a:rPr sz="1400" b="1" spc="-5" dirty="0">
                          <a:latin typeface="Arial"/>
                          <a:cs typeface="Arial"/>
                        </a:rPr>
                        <a:t>SGST</a:t>
                      </a:r>
                      <a:r>
                        <a:rPr sz="1400" b="1" spc="-10" dirty="0">
                          <a:latin typeface="Arial"/>
                          <a:cs typeface="Arial"/>
                        </a:rPr>
                        <a:t> </a:t>
                      </a:r>
                      <a:r>
                        <a:rPr sz="1400" b="1" spc="-15" dirty="0">
                          <a:latin typeface="Arial"/>
                          <a:cs typeface="Arial"/>
                        </a:rPr>
                        <a:t>mechanism</a:t>
                      </a:r>
                      <a:endParaRPr sz="1400">
                        <a:latin typeface="Arial"/>
                        <a:cs typeface="Arial"/>
                      </a:endParaRPr>
                    </a:p>
                  </a:txBody>
                  <a:tcPr marL="0" marR="0" marT="26669"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tc>
                  <a:txBody>
                    <a:bodyPr/>
                    <a:lstStyle/>
                    <a:p>
                      <a:pPr marL="227329" marR="98425" indent="-119380">
                        <a:lnSpc>
                          <a:spcPct val="100000"/>
                        </a:lnSpc>
                        <a:spcBef>
                          <a:spcPts val="209"/>
                        </a:spcBef>
                      </a:pPr>
                      <a:r>
                        <a:rPr sz="1400" b="1" spc="-15" dirty="0">
                          <a:latin typeface="Arial"/>
                          <a:cs typeface="Arial"/>
                        </a:rPr>
                        <a:t>Incentives </a:t>
                      </a:r>
                      <a:r>
                        <a:rPr sz="1400" b="1" spc="-20" dirty="0">
                          <a:latin typeface="Arial"/>
                          <a:cs typeface="Arial"/>
                        </a:rPr>
                        <a:t>under </a:t>
                      </a:r>
                      <a:r>
                        <a:rPr sz="1400" b="1" spc="-5" dirty="0">
                          <a:latin typeface="Arial"/>
                          <a:cs typeface="Arial"/>
                        </a:rPr>
                        <a:t>Net  SGST</a:t>
                      </a:r>
                      <a:r>
                        <a:rPr sz="1400" b="1" spc="-20" dirty="0">
                          <a:latin typeface="Arial"/>
                          <a:cs typeface="Arial"/>
                        </a:rPr>
                        <a:t> </a:t>
                      </a:r>
                      <a:r>
                        <a:rPr sz="1400" b="1" spc="-15" dirty="0">
                          <a:latin typeface="Arial"/>
                          <a:cs typeface="Arial"/>
                        </a:rPr>
                        <a:t>mechanism</a:t>
                      </a:r>
                      <a:endParaRPr sz="1400">
                        <a:latin typeface="Arial"/>
                        <a:cs typeface="Arial"/>
                      </a:endParaRPr>
                    </a:p>
                  </a:txBody>
                  <a:tcPr marL="0" marR="0" marT="26669"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D9D9D9"/>
                    </a:solidFill>
                  </a:tcPr>
                </a:tc>
                <a:extLst>
                  <a:ext uri="{0D108BD9-81ED-4DB2-BD59-A6C34878D82A}">
                    <a16:rowId xmlns:a16="http://schemas.microsoft.com/office/drawing/2014/main" val="10000"/>
                  </a:ext>
                </a:extLst>
              </a:tr>
              <a:tr h="335734">
                <a:tc>
                  <a:txBody>
                    <a:bodyPr/>
                    <a:lstStyle/>
                    <a:p>
                      <a:pPr algn="ctr">
                        <a:lnSpc>
                          <a:spcPct val="100000"/>
                        </a:lnSpc>
                        <a:spcBef>
                          <a:spcPts val="420"/>
                        </a:spcBef>
                      </a:pPr>
                      <a:r>
                        <a:rPr sz="1400" dirty="0">
                          <a:latin typeface="Arial"/>
                          <a:cs typeface="Arial"/>
                        </a:rPr>
                        <a:t>A</a:t>
                      </a:r>
                      <a:endParaRPr sz="1400">
                        <a:latin typeface="Arial"/>
                        <a:cs typeface="Arial"/>
                      </a:endParaRPr>
                    </a:p>
                  </a:txBody>
                  <a:tcPr marL="0" marR="0" marT="533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0325">
                        <a:lnSpc>
                          <a:spcPct val="100000"/>
                        </a:lnSpc>
                        <a:spcBef>
                          <a:spcPts val="420"/>
                        </a:spcBef>
                      </a:pPr>
                      <a:r>
                        <a:rPr sz="1400" spc="-35" dirty="0">
                          <a:latin typeface="Arial"/>
                          <a:cs typeface="Arial"/>
                        </a:rPr>
                        <a:t>Total </a:t>
                      </a:r>
                      <a:r>
                        <a:rPr sz="1400" spc="-10" dirty="0">
                          <a:latin typeface="Arial"/>
                          <a:cs typeface="Arial"/>
                        </a:rPr>
                        <a:t>sales within the state</a:t>
                      </a:r>
                      <a:r>
                        <a:rPr sz="1400" spc="105" dirty="0">
                          <a:latin typeface="Arial"/>
                          <a:cs typeface="Arial"/>
                        </a:rPr>
                        <a:t> </a:t>
                      </a:r>
                      <a:r>
                        <a:rPr sz="1400" spc="-10" dirty="0">
                          <a:latin typeface="Arial"/>
                          <a:cs typeface="Arial"/>
                        </a:rPr>
                        <a:t>(assumed)</a:t>
                      </a:r>
                      <a:endParaRPr sz="1400">
                        <a:latin typeface="Arial"/>
                        <a:cs typeface="Arial"/>
                      </a:endParaRPr>
                    </a:p>
                  </a:txBody>
                  <a:tcPr marL="0" marR="0" marT="533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1905" algn="ctr">
                        <a:lnSpc>
                          <a:spcPct val="100000"/>
                        </a:lnSpc>
                        <a:spcBef>
                          <a:spcPts val="420"/>
                        </a:spcBef>
                      </a:pPr>
                      <a:r>
                        <a:rPr sz="1400" spc="-15" dirty="0">
                          <a:latin typeface="Arial"/>
                          <a:cs typeface="Arial"/>
                        </a:rPr>
                        <a:t>10,000</a:t>
                      </a:r>
                      <a:endParaRPr sz="1400">
                        <a:latin typeface="Arial"/>
                        <a:cs typeface="Arial"/>
                      </a:endParaRPr>
                    </a:p>
                  </a:txBody>
                  <a:tcPr marL="0" marR="0" marT="533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5080" algn="ctr">
                        <a:lnSpc>
                          <a:spcPct val="100000"/>
                        </a:lnSpc>
                        <a:spcBef>
                          <a:spcPts val="420"/>
                        </a:spcBef>
                      </a:pPr>
                      <a:r>
                        <a:rPr sz="1400" spc="-15" dirty="0">
                          <a:latin typeface="Arial"/>
                          <a:cs typeface="Arial"/>
                        </a:rPr>
                        <a:t>10,000</a:t>
                      </a:r>
                      <a:endParaRPr sz="1400">
                        <a:latin typeface="Arial"/>
                        <a:cs typeface="Arial"/>
                      </a:endParaRPr>
                    </a:p>
                  </a:txBody>
                  <a:tcPr marL="0" marR="0" marT="533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499171">
                <a:tc>
                  <a:txBody>
                    <a:bodyPr/>
                    <a:lstStyle/>
                    <a:p>
                      <a:pPr algn="ctr">
                        <a:lnSpc>
                          <a:spcPct val="100000"/>
                        </a:lnSpc>
                        <a:spcBef>
                          <a:spcPts val="1050"/>
                        </a:spcBef>
                      </a:pPr>
                      <a:r>
                        <a:rPr sz="1400" dirty="0">
                          <a:latin typeface="Arial"/>
                          <a:cs typeface="Arial"/>
                        </a:rPr>
                        <a:t>B</a:t>
                      </a:r>
                      <a:endParaRPr sz="1400">
                        <a:latin typeface="Arial"/>
                        <a:cs typeface="Arial"/>
                      </a:endParaRPr>
                    </a:p>
                  </a:txBody>
                  <a:tcPr marL="0" marR="0" marT="1333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tc>
                  <a:txBody>
                    <a:bodyPr/>
                    <a:lstStyle/>
                    <a:p>
                      <a:pPr marL="60325" marR="242570">
                        <a:lnSpc>
                          <a:spcPct val="100000"/>
                        </a:lnSpc>
                        <a:spcBef>
                          <a:spcPts val="210"/>
                        </a:spcBef>
                      </a:pPr>
                      <a:r>
                        <a:rPr sz="1400" spc="-10" dirty="0">
                          <a:latin typeface="Arial"/>
                          <a:cs typeface="Arial"/>
                        </a:rPr>
                        <a:t>Gross </a:t>
                      </a:r>
                      <a:r>
                        <a:rPr sz="1400" spc="-5" dirty="0">
                          <a:latin typeface="Arial"/>
                          <a:cs typeface="Arial"/>
                        </a:rPr>
                        <a:t>SGST </a:t>
                      </a:r>
                      <a:r>
                        <a:rPr sz="1400" spc="-10" dirty="0">
                          <a:latin typeface="Arial"/>
                          <a:cs typeface="Arial"/>
                        </a:rPr>
                        <a:t>based </a:t>
                      </a:r>
                      <a:r>
                        <a:rPr sz="1400" spc="-5" dirty="0">
                          <a:latin typeface="Arial"/>
                          <a:cs typeface="Arial"/>
                        </a:rPr>
                        <a:t>incentive on A, at  </a:t>
                      </a:r>
                      <a:r>
                        <a:rPr sz="1400" spc="-20" dirty="0">
                          <a:latin typeface="Arial"/>
                          <a:cs typeface="Arial"/>
                        </a:rPr>
                        <a:t>6%</a:t>
                      </a:r>
                      <a:endParaRPr sz="1400">
                        <a:latin typeface="Arial"/>
                        <a:cs typeface="Arial"/>
                      </a:endParaRPr>
                    </a:p>
                  </a:txBody>
                  <a:tcPr marL="0" marR="0" marT="2667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tc>
                  <a:txBody>
                    <a:bodyPr/>
                    <a:lstStyle/>
                    <a:p>
                      <a:pPr marL="1905" algn="ctr">
                        <a:lnSpc>
                          <a:spcPct val="100000"/>
                        </a:lnSpc>
                        <a:spcBef>
                          <a:spcPts val="1050"/>
                        </a:spcBef>
                      </a:pPr>
                      <a:r>
                        <a:rPr sz="1400" b="1" spc="-10" dirty="0">
                          <a:latin typeface="Arial"/>
                          <a:cs typeface="Arial"/>
                        </a:rPr>
                        <a:t>600</a:t>
                      </a:r>
                      <a:endParaRPr sz="1400">
                        <a:latin typeface="Arial"/>
                        <a:cs typeface="Arial"/>
                      </a:endParaRPr>
                    </a:p>
                  </a:txBody>
                  <a:tcPr marL="0" marR="0" marT="1333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4445" algn="ctr">
                        <a:lnSpc>
                          <a:spcPct val="100000"/>
                        </a:lnSpc>
                        <a:spcBef>
                          <a:spcPts val="1050"/>
                        </a:spcBef>
                      </a:pPr>
                      <a:r>
                        <a:rPr sz="1400" spc="-15" dirty="0">
                          <a:latin typeface="Arial"/>
                          <a:cs typeface="Arial"/>
                        </a:rPr>
                        <a:t>600</a:t>
                      </a:r>
                      <a:endParaRPr sz="1400">
                        <a:latin typeface="Arial"/>
                        <a:cs typeface="Arial"/>
                      </a:endParaRPr>
                    </a:p>
                  </a:txBody>
                  <a:tcPr marL="0" marR="0" marT="13335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extLst>
                  <a:ext uri="{0D108BD9-81ED-4DB2-BD59-A6C34878D82A}">
                    <a16:rowId xmlns:a16="http://schemas.microsoft.com/office/drawing/2014/main" val="10002"/>
                  </a:ext>
                </a:extLst>
              </a:tr>
              <a:tr h="2687037">
                <a:tc>
                  <a:txBody>
                    <a:bodyPr/>
                    <a:lstStyle/>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spcBef>
                          <a:spcPts val="25"/>
                        </a:spcBef>
                      </a:pPr>
                      <a:endParaRPr sz="2200">
                        <a:latin typeface="Times New Roman"/>
                        <a:cs typeface="Times New Roman"/>
                      </a:endParaRPr>
                    </a:p>
                    <a:p>
                      <a:pPr algn="ctr">
                        <a:lnSpc>
                          <a:spcPct val="100000"/>
                        </a:lnSpc>
                      </a:pPr>
                      <a:r>
                        <a:rPr sz="1400" dirty="0">
                          <a:latin typeface="Arial"/>
                          <a:cs typeface="Arial"/>
                        </a:rPr>
                        <a:t>C</a:t>
                      </a:r>
                      <a:endParaRPr sz="1400">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0325" marR="623570">
                        <a:lnSpc>
                          <a:spcPct val="100000"/>
                        </a:lnSpc>
                        <a:spcBef>
                          <a:spcPts val="215"/>
                        </a:spcBef>
                      </a:pPr>
                      <a:r>
                        <a:rPr sz="1400" spc="-20" dirty="0">
                          <a:latin typeface="Arial"/>
                          <a:cs typeface="Arial"/>
                        </a:rPr>
                        <a:t>Input </a:t>
                      </a:r>
                      <a:r>
                        <a:rPr sz="1400" spc="-10" dirty="0">
                          <a:latin typeface="Arial"/>
                          <a:cs typeface="Arial"/>
                        </a:rPr>
                        <a:t>tax credit on </a:t>
                      </a:r>
                      <a:r>
                        <a:rPr sz="1400" spc="-15" dirty="0">
                          <a:latin typeface="Arial"/>
                          <a:cs typeface="Arial"/>
                        </a:rPr>
                        <a:t>raw </a:t>
                      </a:r>
                      <a:r>
                        <a:rPr sz="1400" spc="-5" dirty="0">
                          <a:latin typeface="Arial"/>
                          <a:cs typeface="Arial"/>
                        </a:rPr>
                        <a:t>materials,  </a:t>
                      </a:r>
                      <a:r>
                        <a:rPr sz="1400" spc="-10" dirty="0">
                          <a:latin typeface="Arial"/>
                          <a:cs typeface="Arial"/>
                        </a:rPr>
                        <a:t>consumables</a:t>
                      </a:r>
                      <a:r>
                        <a:rPr sz="1400" spc="30" dirty="0">
                          <a:latin typeface="Arial"/>
                          <a:cs typeface="Arial"/>
                        </a:rPr>
                        <a:t> </a:t>
                      </a:r>
                      <a:r>
                        <a:rPr sz="1400" spc="-10" dirty="0">
                          <a:latin typeface="Arial"/>
                          <a:cs typeface="Arial"/>
                        </a:rPr>
                        <a:t>etc.</a:t>
                      </a:r>
                      <a:endParaRPr sz="1400">
                        <a:latin typeface="Arial"/>
                        <a:cs typeface="Arial"/>
                      </a:endParaRPr>
                    </a:p>
                    <a:p>
                      <a:pPr>
                        <a:lnSpc>
                          <a:spcPct val="100000"/>
                        </a:lnSpc>
                        <a:spcBef>
                          <a:spcPts val="10"/>
                        </a:spcBef>
                      </a:pPr>
                      <a:endParaRPr sz="1450">
                        <a:latin typeface="Times New Roman"/>
                        <a:cs typeface="Times New Roman"/>
                      </a:endParaRPr>
                    </a:p>
                    <a:p>
                      <a:pPr marL="60325" marR="287655" algn="just">
                        <a:lnSpc>
                          <a:spcPct val="100000"/>
                        </a:lnSpc>
                        <a:spcBef>
                          <a:spcPts val="5"/>
                        </a:spcBef>
                      </a:pPr>
                      <a:r>
                        <a:rPr sz="1400" spc="-15" dirty="0">
                          <a:latin typeface="Arial"/>
                          <a:cs typeface="Arial"/>
                        </a:rPr>
                        <a:t>Inputs are </a:t>
                      </a:r>
                      <a:r>
                        <a:rPr sz="1400" spc="-10" dirty="0">
                          <a:latin typeface="Arial"/>
                          <a:cs typeface="Arial"/>
                        </a:rPr>
                        <a:t>assumed </a:t>
                      </a:r>
                      <a:r>
                        <a:rPr sz="1400" spc="-5" dirty="0">
                          <a:latin typeface="Arial"/>
                          <a:cs typeface="Arial"/>
                        </a:rPr>
                        <a:t>to </a:t>
                      </a:r>
                      <a:r>
                        <a:rPr sz="1400" spc="-10" dirty="0">
                          <a:latin typeface="Arial"/>
                          <a:cs typeface="Arial"/>
                        </a:rPr>
                        <a:t>be </a:t>
                      </a:r>
                      <a:r>
                        <a:rPr sz="1400" spc="-15" dirty="0">
                          <a:latin typeface="Arial"/>
                          <a:cs typeface="Arial"/>
                        </a:rPr>
                        <a:t>65% </a:t>
                      </a:r>
                      <a:r>
                        <a:rPr sz="1400" spc="-10" dirty="0">
                          <a:latin typeface="Arial"/>
                          <a:cs typeface="Arial"/>
                        </a:rPr>
                        <a:t>of the  sales value </a:t>
                      </a:r>
                      <a:r>
                        <a:rPr sz="1400" spc="-5" dirty="0">
                          <a:latin typeface="Arial"/>
                          <a:cs typeface="Arial"/>
                        </a:rPr>
                        <a:t>ie </a:t>
                      </a:r>
                      <a:r>
                        <a:rPr sz="1400" spc="-10" dirty="0">
                          <a:latin typeface="Arial"/>
                          <a:cs typeface="Arial"/>
                        </a:rPr>
                        <a:t>for sales of every </a:t>
                      </a:r>
                      <a:r>
                        <a:rPr sz="1400" spc="-15" dirty="0">
                          <a:latin typeface="Arial"/>
                          <a:cs typeface="Arial"/>
                        </a:rPr>
                        <a:t>100,  </a:t>
                      </a:r>
                      <a:r>
                        <a:rPr sz="1400" spc="-10" dirty="0">
                          <a:latin typeface="Arial"/>
                          <a:cs typeface="Arial"/>
                        </a:rPr>
                        <a:t>inputs </a:t>
                      </a:r>
                      <a:r>
                        <a:rPr sz="1400" spc="-15" dirty="0">
                          <a:latin typeface="Arial"/>
                          <a:cs typeface="Arial"/>
                        </a:rPr>
                        <a:t>worth </a:t>
                      </a:r>
                      <a:r>
                        <a:rPr sz="1400" spc="-10" dirty="0">
                          <a:latin typeface="Arial"/>
                          <a:cs typeface="Arial"/>
                        </a:rPr>
                        <a:t>65 </a:t>
                      </a:r>
                      <a:r>
                        <a:rPr sz="1400" spc="-15" dirty="0">
                          <a:latin typeface="Arial"/>
                          <a:cs typeface="Arial"/>
                        </a:rPr>
                        <a:t>are</a:t>
                      </a:r>
                      <a:r>
                        <a:rPr sz="1400" spc="95" dirty="0">
                          <a:latin typeface="Arial"/>
                          <a:cs typeface="Arial"/>
                        </a:rPr>
                        <a:t> </a:t>
                      </a:r>
                      <a:r>
                        <a:rPr sz="1400" spc="-15" dirty="0">
                          <a:latin typeface="Arial"/>
                          <a:cs typeface="Arial"/>
                        </a:rPr>
                        <a:t>required.</a:t>
                      </a:r>
                      <a:endParaRPr sz="1400">
                        <a:latin typeface="Arial"/>
                        <a:cs typeface="Arial"/>
                      </a:endParaRPr>
                    </a:p>
                    <a:p>
                      <a:pPr marL="60325" marR="193675">
                        <a:lnSpc>
                          <a:spcPct val="100000"/>
                        </a:lnSpc>
                      </a:pPr>
                      <a:r>
                        <a:rPr sz="1400" spc="-20" dirty="0">
                          <a:latin typeface="Arial"/>
                          <a:cs typeface="Arial"/>
                        </a:rPr>
                        <a:t>It </a:t>
                      </a:r>
                      <a:r>
                        <a:rPr sz="1400" spc="-5" dirty="0">
                          <a:latin typeface="Arial"/>
                          <a:cs typeface="Arial"/>
                        </a:rPr>
                        <a:t>is </a:t>
                      </a:r>
                      <a:r>
                        <a:rPr sz="1400" spc="-10" dirty="0">
                          <a:latin typeface="Arial"/>
                          <a:cs typeface="Arial"/>
                        </a:rPr>
                        <a:t>also assumed that the </a:t>
                      </a:r>
                      <a:r>
                        <a:rPr sz="1400" spc="-15" dirty="0">
                          <a:latin typeface="Arial"/>
                          <a:cs typeface="Arial"/>
                        </a:rPr>
                        <a:t>weighted  average </a:t>
                      </a:r>
                      <a:r>
                        <a:rPr sz="1400" spc="-10" dirty="0">
                          <a:latin typeface="Arial"/>
                          <a:cs typeface="Arial"/>
                        </a:rPr>
                        <a:t>of the GST rate on inputs will  be </a:t>
                      </a:r>
                      <a:r>
                        <a:rPr sz="1400" spc="-15" dirty="0">
                          <a:latin typeface="Arial"/>
                          <a:cs typeface="Arial"/>
                        </a:rPr>
                        <a:t>7% </a:t>
                      </a:r>
                      <a:r>
                        <a:rPr sz="1400" spc="-10" dirty="0">
                          <a:latin typeface="Arial"/>
                          <a:cs typeface="Arial"/>
                        </a:rPr>
                        <a:t>as the </a:t>
                      </a:r>
                      <a:r>
                        <a:rPr sz="1400" spc="-15" dirty="0">
                          <a:latin typeface="Arial"/>
                          <a:cs typeface="Arial"/>
                        </a:rPr>
                        <a:t>range </a:t>
                      </a:r>
                      <a:r>
                        <a:rPr sz="1400" spc="-10" dirty="0">
                          <a:latin typeface="Arial"/>
                          <a:cs typeface="Arial"/>
                        </a:rPr>
                        <a:t>of GST applicable  </a:t>
                      </a:r>
                      <a:r>
                        <a:rPr sz="1400" spc="-5" dirty="0">
                          <a:latin typeface="Arial"/>
                          <a:cs typeface="Arial"/>
                        </a:rPr>
                        <a:t>to </a:t>
                      </a:r>
                      <a:r>
                        <a:rPr sz="1400" spc="-10" dirty="0">
                          <a:latin typeface="Arial"/>
                          <a:cs typeface="Arial"/>
                        </a:rPr>
                        <a:t>inputs </a:t>
                      </a:r>
                      <a:r>
                        <a:rPr sz="1400" spc="-5" dirty="0">
                          <a:latin typeface="Arial"/>
                          <a:cs typeface="Arial"/>
                        </a:rPr>
                        <a:t>is </a:t>
                      </a:r>
                      <a:r>
                        <a:rPr sz="1400" spc="-15" dirty="0">
                          <a:latin typeface="Arial"/>
                          <a:cs typeface="Arial"/>
                        </a:rPr>
                        <a:t>5% </a:t>
                      </a:r>
                      <a:r>
                        <a:rPr sz="1400" spc="-5" dirty="0">
                          <a:latin typeface="Arial"/>
                          <a:cs typeface="Arial"/>
                        </a:rPr>
                        <a:t>-</a:t>
                      </a:r>
                      <a:r>
                        <a:rPr sz="1400" spc="50" dirty="0">
                          <a:latin typeface="Arial"/>
                          <a:cs typeface="Arial"/>
                        </a:rPr>
                        <a:t> </a:t>
                      </a:r>
                      <a:r>
                        <a:rPr sz="1400" spc="-10" dirty="0">
                          <a:latin typeface="Arial"/>
                          <a:cs typeface="Arial"/>
                        </a:rPr>
                        <a:t>18%.</a:t>
                      </a:r>
                      <a:endParaRPr sz="1400">
                        <a:latin typeface="Arial"/>
                        <a:cs typeface="Arial"/>
                      </a:endParaRPr>
                    </a:p>
                    <a:p>
                      <a:pPr marL="60325" marR="385445">
                        <a:lnSpc>
                          <a:spcPct val="100000"/>
                        </a:lnSpc>
                        <a:spcBef>
                          <a:spcPts val="5"/>
                        </a:spcBef>
                      </a:pPr>
                      <a:r>
                        <a:rPr sz="1400" spc="-10" dirty="0">
                          <a:latin typeface="Arial"/>
                          <a:cs typeface="Arial"/>
                        </a:rPr>
                        <a:t>Hence, input tax credit of </a:t>
                      </a:r>
                      <a:r>
                        <a:rPr sz="1400" spc="-15" dirty="0">
                          <a:latin typeface="Arial"/>
                          <a:cs typeface="Arial"/>
                        </a:rPr>
                        <a:t>IGST </a:t>
                      </a:r>
                      <a:r>
                        <a:rPr sz="1400" spc="-10" dirty="0">
                          <a:latin typeface="Arial"/>
                          <a:cs typeface="Arial"/>
                        </a:rPr>
                        <a:t>or  </a:t>
                      </a:r>
                      <a:r>
                        <a:rPr sz="1400" spc="-5" dirty="0">
                          <a:latin typeface="Arial"/>
                          <a:cs typeface="Arial"/>
                        </a:rPr>
                        <a:t>SGST </a:t>
                      </a:r>
                      <a:r>
                        <a:rPr sz="1400" spc="-15" dirty="0">
                          <a:latin typeface="Arial"/>
                          <a:cs typeface="Arial"/>
                        </a:rPr>
                        <a:t>would </a:t>
                      </a:r>
                      <a:r>
                        <a:rPr sz="1400" spc="-10" dirty="0">
                          <a:latin typeface="Arial"/>
                          <a:cs typeface="Arial"/>
                        </a:rPr>
                        <a:t>be 3.5% of </a:t>
                      </a:r>
                      <a:r>
                        <a:rPr sz="1400" spc="-15" dirty="0">
                          <a:latin typeface="Arial"/>
                          <a:cs typeface="Arial"/>
                        </a:rPr>
                        <a:t>65% </a:t>
                      </a:r>
                      <a:r>
                        <a:rPr sz="1400" spc="-10" dirty="0">
                          <a:latin typeface="Arial"/>
                          <a:cs typeface="Arial"/>
                        </a:rPr>
                        <a:t>of</a:t>
                      </a:r>
                      <a:r>
                        <a:rPr sz="1400" spc="85" dirty="0">
                          <a:latin typeface="Arial"/>
                          <a:cs typeface="Arial"/>
                        </a:rPr>
                        <a:t> </a:t>
                      </a:r>
                      <a:r>
                        <a:rPr sz="1400" spc="-15" dirty="0">
                          <a:latin typeface="Arial"/>
                          <a:cs typeface="Arial"/>
                        </a:rPr>
                        <a:t>10)</a:t>
                      </a:r>
                      <a:endParaRPr sz="1400">
                        <a:latin typeface="Arial"/>
                        <a:cs typeface="Arial"/>
                      </a:endParaRPr>
                    </a:p>
                  </a:txBody>
                  <a:tcPr marL="0" marR="0" marT="2730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spcBef>
                          <a:spcPts val="25"/>
                        </a:spcBef>
                      </a:pPr>
                      <a:endParaRPr sz="2200">
                        <a:latin typeface="Times New Roman"/>
                        <a:cs typeface="Times New Roman"/>
                      </a:endParaRPr>
                    </a:p>
                    <a:p>
                      <a:pPr marL="2540" algn="ctr">
                        <a:lnSpc>
                          <a:spcPct val="100000"/>
                        </a:lnSpc>
                      </a:pPr>
                      <a:r>
                        <a:rPr sz="1400" spc="-10" dirty="0">
                          <a:latin typeface="Arial"/>
                          <a:cs typeface="Arial"/>
                        </a:rPr>
                        <a:t>227.5</a:t>
                      </a:r>
                      <a:endParaRPr sz="1400">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pPr>
                      <a:endParaRPr sz="1500">
                        <a:latin typeface="Times New Roman"/>
                        <a:cs typeface="Times New Roman"/>
                      </a:endParaRPr>
                    </a:p>
                    <a:p>
                      <a:pPr>
                        <a:lnSpc>
                          <a:spcPct val="100000"/>
                        </a:lnSpc>
                        <a:spcBef>
                          <a:spcPts val="25"/>
                        </a:spcBef>
                      </a:pPr>
                      <a:endParaRPr sz="2200">
                        <a:latin typeface="Times New Roman"/>
                        <a:cs typeface="Times New Roman"/>
                      </a:endParaRPr>
                    </a:p>
                    <a:p>
                      <a:pPr marL="5715" algn="ctr">
                        <a:lnSpc>
                          <a:spcPct val="100000"/>
                        </a:lnSpc>
                      </a:pPr>
                      <a:r>
                        <a:rPr sz="1400" spc="-10" dirty="0">
                          <a:latin typeface="Arial"/>
                          <a:cs typeface="Arial"/>
                        </a:rPr>
                        <a:t>227.5</a:t>
                      </a:r>
                      <a:endParaRPr sz="1400">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284161">
                <a:tc>
                  <a:txBody>
                    <a:bodyPr/>
                    <a:lstStyle/>
                    <a:p>
                      <a:pPr algn="ctr">
                        <a:lnSpc>
                          <a:spcPct val="100000"/>
                        </a:lnSpc>
                        <a:spcBef>
                          <a:spcPts val="235"/>
                        </a:spcBef>
                      </a:pPr>
                      <a:r>
                        <a:rPr sz="1400" dirty="0">
                          <a:latin typeface="Arial"/>
                          <a:cs typeface="Arial"/>
                        </a:rPr>
                        <a:t>D</a:t>
                      </a:r>
                      <a:endParaRPr sz="1400">
                        <a:latin typeface="Arial"/>
                        <a:cs typeface="Arial"/>
                      </a:endParaRPr>
                    </a:p>
                  </a:txBody>
                  <a:tcPr marL="0" marR="0" marT="298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tc>
                  <a:txBody>
                    <a:bodyPr/>
                    <a:lstStyle/>
                    <a:p>
                      <a:pPr marL="60325">
                        <a:lnSpc>
                          <a:spcPct val="100000"/>
                        </a:lnSpc>
                        <a:spcBef>
                          <a:spcPts val="235"/>
                        </a:spcBef>
                      </a:pPr>
                      <a:r>
                        <a:rPr sz="1400" spc="-5" dirty="0">
                          <a:latin typeface="Arial"/>
                          <a:cs typeface="Arial"/>
                        </a:rPr>
                        <a:t>Net SGST </a:t>
                      </a:r>
                      <a:r>
                        <a:rPr sz="1400" spc="-10" dirty="0">
                          <a:latin typeface="Arial"/>
                          <a:cs typeface="Arial"/>
                        </a:rPr>
                        <a:t>paid</a:t>
                      </a:r>
                      <a:endParaRPr sz="1400">
                        <a:latin typeface="Arial"/>
                        <a:cs typeface="Arial"/>
                      </a:endParaRPr>
                    </a:p>
                  </a:txBody>
                  <a:tcPr marL="0" marR="0" marT="298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tc>
                  <a:txBody>
                    <a:bodyPr/>
                    <a:lstStyle/>
                    <a:p>
                      <a:pPr marL="1905" algn="ctr">
                        <a:lnSpc>
                          <a:spcPct val="100000"/>
                        </a:lnSpc>
                        <a:spcBef>
                          <a:spcPts val="235"/>
                        </a:spcBef>
                      </a:pPr>
                      <a:r>
                        <a:rPr sz="1400" spc="-15" dirty="0">
                          <a:latin typeface="Arial"/>
                          <a:cs typeface="Arial"/>
                        </a:rPr>
                        <a:t>372.50</a:t>
                      </a:r>
                      <a:endParaRPr sz="1400">
                        <a:latin typeface="Arial"/>
                        <a:cs typeface="Arial"/>
                      </a:endParaRPr>
                    </a:p>
                  </a:txBody>
                  <a:tcPr marL="0" marR="0" marT="298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E600"/>
                    </a:solidFill>
                  </a:tcPr>
                </a:tc>
                <a:tc>
                  <a:txBody>
                    <a:bodyPr/>
                    <a:lstStyle/>
                    <a:p>
                      <a:pPr marL="5080" algn="ctr">
                        <a:lnSpc>
                          <a:spcPct val="100000"/>
                        </a:lnSpc>
                        <a:spcBef>
                          <a:spcPts val="235"/>
                        </a:spcBef>
                      </a:pPr>
                      <a:r>
                        <a:rPr sz="1400" b="1" spc="-15" dirty="0">
                          <a:latin typeface="Arial"/>
                          <a:cs typeface="Arial"/>
                        </a:rPr>
                        <a:t>372.50</a:t>
                      </a:r>
                      <a:endParaRPr sz="1400">
                        <a:latin typeface="Arial"/>
                        <a:cs typeface="Arial"/>
                      </a:endParaRPr>
                    </a:p>
                  </a:txBody>
                  <a:tcPr marL="0" marR="0" marT="2984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717906">
                <a:tc>
                  <a:txBody>
                    <a:bodyPr/>
                    <a:lstStyle/>
                    <a:p>
                      <a:pPr>
                        <a:lnSpc>
                          <a:spcPct val="100000"/>
                        </a:lnSpc>
                        <a:spcBef>
                          <a:spcPts val="5"/>
                        </a:spcBef>
                      </a:pPr>
                      <a:endParaRPr sz="1650">
                        <a:latin typeface="Times New Roman"/>
                        <a:cs typeface="Times New Roman"/>
                      </a:endParaRPr>
                    </a:p>
                    <a:p>
                      <a:pPr algn="ctr">
                        <a:lnSpc>
                          <a:spcPct val="100000"/>
                        </a:lnSpc>
                        <a:spcBef>
                          <a:spcPts val="5"/>
                        </a:spcBef>
                      </a:pPr>
                      <a:r>
                        <a:rPr sz="1400" dirty="0">
                          <a:latin typeface="Arial"/>
                          <a:cs typeface="Arial"/>
                        </a:rPr>
                        <a:t>E</a:t>
                      </a:r>
                      <a:endParaRPr sz="1400">
                        <a:latin typeface="Arial"/>
                        <a:cs typeface="Arial"/>
                      </a:endParaRPr>
                    </a:p>
                  </a:txBody>
                  <a:tcPr marL="0" marR="0" marT="63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60325" marR="229870" algn="just">
                        <a:lnSpc>
                          <a:spcPct val="100000"/>
                        </a:lnSpc>
                        <a:spcBef>
                          <a:spcPts val="220"/>
                        </a:spcBef>
                      </a:pPr>
                      <a:r>
                        <a:rPr sz="1400" spc="-20" dirty="0">
                          <a:latin typeface="Arial"/>
                          <a:cs typeface="Arial"/>
                        </a:rPr>
                        <a:t>Accordingly, </a:t>
                      </a:r>
                      <a:r>
                        <a:rPr sz="1400" spc="-10" dirty="0">
                          <a:latin typeface="Arial"/>
                          <a:cs typeface="Arial"/>
                        </a:rPr>
                        <a:t>value of </a:t>
                      </a:r>
                      <a:r>
                        <a:rPr sz="1400" spc="-5" dirty="0">
                          <a:latin typeface="Arial"/>
                          <a:cs typeface="Arial"/>
                        </a:rPr>
                        <a:t>SGST </a:t>
                      </a:r>
                      <a:r>
                        <a:rPr sz="1400" spc="-15" dirty="0">
                          <a:latin typeface="Arial"/>
                          <a:cs typeface="Arial"/>
                        </a:rPr>
                        <a:t>which </a:t>
                      </a:r>
                      <a:r>
                        <a:rPr sz="1400" spc="-10" dirty="0">
                          <a:latin typeface="Arial"/>
                          <a:cs typeface="Arial"/>
                        </a:rPr>
                        <a:t>will  be used for determining incentive that  the Company </a:t>
                      </a:r>
                      <a:r>
                        <a:rPr sz="1400" spc="-5" dirty="0">
                          <a:latin typeface="Arial"/>
                          <a:cs typeface="Arial"/>
                        </a:rPr>
                        <a:t>is </a:t>
                      </a:r>
                      <a:r>
                        <a:rPr sz="1400" spc="-10" dirty="0">
                          <a:latin typeface="Arial"/>
                          <a:cs typeface="Arial"/>
                        </a:rPr>
                        <a:t>eligible</a:t>
                      </a:r>
                      <a:r>
                        <a:rPr sz="1400" spc="70" dirty="0">
                          <a:latin typeface="Arial"/>
                          <a:cs typeface="Arial"/>
                        </a:rPr>
                        <a:t> </a:t>
                      </a:r>
                      <a:r>
                        <a:rPr sz="1400" spc="-10" dirty="0">
                          <a:latin typeface="Arial"/>
                          <a:cs typeface="Arial"/>
                        </a:rPr>
                        <a:t>for</a:t>
                      </a:r>
                      <a:endParaRPr sz="1400">
                        <a:latin typeface="Arial"/>
                        <a:cs typeface="Arial"/>
                      </a:endParaRPr>
                    </a:p>
                  </a:txBody>
                  <a:tcPr marL="0" marR="0" marT="2794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spcBef>
                          <a:spcPts val="5"/>
                        </a:spcBef>
                      </a:pPr>
                      <a:endParaRPr sz="1650">
                        <a:latin typeface="Times New Roman"/>
                        <a:cs typeface="Times New Roman"/>
                      </a:endParaRPr>
                    </a:p>
                    <a:p>
                      <a:pPr marL="1905" algn="ctr">
                        <a:lnSpc>
                          <a:spcPct val="100000"/>
                        </a:lnSpc>
                        <a:spcBef>
                          <a:spcPts val="5"/>
                        </a:spcBef>
                      </a:pPr>
                      <a:r>
                        <a:rPr sz="1400" spc="-10" dirty="0">
                          <a:latin typeface="Arial"/>
                          <a:cs typeface="Arial"/>
                        </a:rPr>
                        <a:t>600</a:t>
                      </a:r>
                      <a:endParaRPr sz="1400">
                        <a:latin typeface="Arial"/>
                        <a:cs typeface="Arial"/>
                      </a:endParaRPr>
                    </a:p>
                  </a:txBody>
                  <a:tcPr marL="0" marR="0" marT="63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a:lnSpc>
                          <a:spcPct val="100000"/>
                        </a:lnSpc>
                        <a:spcBef>
                          <a:spcPts val="5"/>
                        </a:spcBef>
                      </a:pPr>
                      <a:endParaRPr sz="1650" dirty="0">
                        <a:latin typeface="Times New Roman"/>
                        <a:cs typeface="Times New Roman"/>
                      </a:endParaRPr>
                    </a:p>
                    <a:p>
                      <a:pPr marL="5080" algn="ctr">
                        <a:lnSpc>
                          <a:spcPct val="100000"/>
                        </a:lnSpc>
                        <a:spcBef>
                          <a:spcPts val="5"/>
                        </a:spcBef>
                      </a:pPr>
                      <a:r>
                        <a:rPr sz="1400" spc="-15" dirty="0">
                          <a:latin typeface="Arial"/>
                          <a:cs typeface="Arial"/>
                        </a:rPr>
                        <a:t>372.50</a:t>
                      </a:r>
                      <a:endParaRPr sz="1400" dirty="0">
                        <a:latin typeface="Arial"/>
                        <a:cs typeface="Arial"/>
                      </a:endParaRPr>
                    </a:p>
                  </a:txBody>
                  <a:tcPr marL="0" marR="0" marT="63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04155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4" descr="Cargo shipping containers in a pile and on a semi-truck at a harbour">
            <a:extLst>
              <a:ext uri="{FF2B5EF4-FFF2-40B4-BE49-F238E27FC236}">
                <a16:creationId xmlns:a16="http://schemas.microsoft.com/office/drawing/2014/main" id="{3515D8EC-D175-450E-8BFD-0227EFCEE919}"/>
              </a:ext>
            </a:extLst>
          </p:cNvPr>
          <p:cNvPicPr>
            <a:picLocks noChangeAspect="1"/>
          </p:cNvPicPr>
          <p:nvPr/>
        </p:nvPicPr>
        <p:blipFill rotWithShape="1">
          <a:blip r:embed="rId2">
            <a:alphaModFix amt="50000"/>
          </a:blip>
          <a:srcRect t="20348" b="4652"/>
          <a:stretch/>
        </p:blipFill>
        <p:spPr>
          <a:xfrm>
            <a:off x="20" y="1"/>
            <a:ext cx="12191980" cy="6857999"/>
          </a:xfrm>
          <a:prstGeom prst="rect">
            <a:avLst/>
          </a:prstGeom>
        </p:spPr>
      </p:pic>
      <p:sp>
        <p:nvSpPr>
          <p:cNvPr id="2" name="Title 1">
            <a:extLst>
              <a:ext uri="{FF2B5EF4-FFF2-40B4-BE49-F238E27FC236}">
                <a16:creationId xmlns:a16="http://schemas.microsoft.com/office/drawing/2014/main" id="{F3AE7A3B-9AB0-4F08-A988-8209612EF7A3}"/>
              </a:ext>
            </a:extLst>
          </p:cNvPr>
          <p:cNvSpPr>
            <a:spLocks noGrp="1"/>
          </p:cNvSpPr>
          <p:nvPr>
            <p:ph type="ctrTitle"/>
          </p:nvPr>
        </p:nvSpPr>
        <p:spPr>
          <a:xfrm>
            <a:off x="1524000" y="1122362"/>
            <a:ext cx="9144000" cy="2900518"/>
          </a:xfrm>
        </p:spPr>
        <p:txBody>
          <a:bodyPr>
            <a:normAutofit/>
          </a:bodyPr>
          <a:lstStyle/>
          <a:p>
            <a:r>
              <a:rPr lang="en-US" b="1" cap="none" spc="0">
                <a:ln w="17780" cmpd="sng">
                  <a:solidFill>
                    <a:srgbClr val="FFFFFF"/>
                  </a:solidFill>
                  <a:prstDash val="solid"/>
                  <a:miter lim="800000"/>
                </a:ln>
                <a:solidFill>
                  <a:srgbClr val="FFFFFF"/>
                </a:solidFill>
                <a:effectLst>
                  <a:outerShdw blurRad="50800" algn="tl" rotWithShape="0">
                    <a:srgbClr val="000000"/>
                  </a:outerShdw>
                </a:effectLst>
              </a:rPr>
              <a:t>Trade Policy</a:t>
            </a:r>
            <a:br>
              <a:rPr lang="en-US" b="1" cap="none" spc="0">
                <a:ln w="17780" cmpd="sng">
                  <a:solidFill>
                    <a:srgbClr val="FFFFFF"/>
                  </a:solidFill>
                  <a:prstDash val="solid"/>
                  <a:miter lim="800000"/>
                </a:ln>
                <a:solidFill>
                  <a:srgbClr val="FFFFFF"/>
                </a:solidFill>
                <a:effectLst>
                  <a:outerShdw blurRad="50800" algn="tl" rotWithShape="0">
                    <a:srgbClr val="000000"/>
                  </a:outerShdw>
                </a:effectLst>
              </a:rPr>
            </a:br>
            <a:endParaRPr lang="en-IN">
              <a:solidFill>
                <a:srgbClr val="FFFFFF"/>
              </a:solidFill>
            </a:endParaRPr>
          </a:p>
        </p:txBody>
      </p:sp>
    </p:spTree>
    <p:extLst>
      <p:ext uri="{BB962C8B-B14F-4D97-AF65-F5344CB8AC3E}">
        <p14:creationId xmlns:p14="http://schemas.microsoft.com/office/powerpoint/2010/main" val="152238409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DC3AF-E8D7-4A61-B7C0-3CDA8CCA029E}"/>
              </a:ext>
            </a:extLst>
          </p:cNvPr>
          <p:cNvSpPr>
            <a:spLocks noGrp="1"/>
          </p:cNvSpPr>
          <p:nvPr>
            <p:ph type="title"/>
          </p:nvPr>
        </p:nvSpPr>
        <p:spPr/>
        <p:txBody>
          <a:bodyPr>
            <a:normAutofit/>
          </a:bodyPr>
          <a:lstStyle/>
          <a:p>
            <a:pPr marL="12700">
              <a:lnSpc>
                <a:spcPts val="3155"/>
              </a:lnSpc>
              <a:spcBef>
                <a:spcPts val="110"/>
              </a:spcBef>
            </a:pPr>
            <a:r>
              <a:rPr lang="en-IN" sz="3200" spc="-75" dirty="0"/>
              <a:t>Tax</a:t>
            </a:r>
            <a:r>
              <a:rPr lang="en-IN" sz="3200" spc="-5" dirty="0"/>
              <a:t> incentives</a:t>
            </a:r>
            <a:br>
              <a:rPr lang="en-IN" sz="3200" spc="-5" dirty="0"/>
            </a:br>
            <a:r>
              <a:rPr lang="en-IN" sz="3200" b="0" dirty="0">
                <a:cs typeface="Arial"/>
              </a:rPr>
              <a:t>Greenfield/Brownfield</a:t>
            </a:r>
            <a:r>
              <a:rPr lang="en-IN" sz="3200" b="0" spc="-80" dirty="0">
                <a:cs typeface="Arial"/>
              </a:rPr>
              <a:t> </a:t>
            </a:r>
            <a:r>
              <a:rPr lang="en-IN" sz="3200" b="0" spc="-5" dirty="0">
                <a:cs typeface="Arial"/>
              </a:rPr>
              <a:t>expansion</a:t>
            </a:r>
            <a:endParaRPr lang="en-IN" sz="3200" dirty="0"/>
          </a:p>
        </p:txBody>
      </p:sp>
      <p:grpSp>
        <p:nvGrpSpPr>
          <p:cNvPr id="4" name="object 4">
            <a:extLst>
              <a:ext uri="{FF2B5EF4-FFF2-40B4-BE49-F238E27FC236}">
                <a16:creationId xmlns:a16="http://schemas.microsoft.com/office/drawing/2014/main" id="{2B5583CD-E594-4DE6-85C6-862C09A1E54A}"/>
              </a:ext>
            </a:extLst>
          </p:cNvPr>
          <p:cNvGrpSpPr/>
          <p:nvPr/>
        </p:nvGrpSpPr>
        <p:grpSpPr>
          <a:xfrm>
            <a:off x="838200" y="1530351"/>
            <a:ext cx="10873305" cy="5036683"/>
            <a:chOff x="344424" y="1036319"/>
            <a:chExt cx="8491855" cy="5083810"/>
          </a:xfrm>
        </p:grpSpPr>
        <p:sp>
          <p:nvSpPr>
            <p:cNvPr id="5" name="object 5">
              <a:extLst>
                <a:ext uri="{FF2B5EF4-FFF2-40B4-BE49-F238E27FC236}">
                  <a16:creationId xmlns:a16="http://schemas.microsoft.com/office/drawing/2014/main" id="{361129CA-6A40-4BE4-AB20-774C05341591}"/>
                </a:ext>
              </a:extLst>
            </p:cNvPr>
            <p:cNvSpPr/>
            <p:nvPr/>
          </p:nvSpPr>
          <p:spPr>
            <a:xfrm>
              <a:off x="457200" y="1045463"/>
              <a:ext cx="8229600" cy="0"/>
            </a:xfrm>
            <a:custGeom>
              <a:avLst/>
              <a:gdLst/>
              <a:ahLst/>
              <a:cxnLst/>
              <a:rect l="l" t="t" r="r" b="b"/>
              <a:pathLst>
                <a:path w="8229600">
                  <a:moveTo>
                    <a:pt x="0" y="0"/>
                  </a:moveTo>
                  <a:lnTo>
                    <a:pt x="8229600" y="0"/>
                  </a:lnTo>
                </a:path>
              </a:pathLst>
            </a:custGeom>
            <a:ln w="18288">
              <a:solidFill>
                <a:srgbClr val="FFE600"/>
              </a:solidFill>
            </a:ln>
          </p:spPr>
          <p:txBody>
            <a:bodyPr wrap="square" lIns="0" tIns="0" rIns="0" bIns="0" rtlCol="0"/>
            <a:lstStyle/>
            <a:p>
              <a:endParaRPr/>
            </a:p>
          </p:txBody>
        </p:sp>
        <p:sp>
          <p:nvSpPr>
            <p:cNvPr id="6" name="object 6">
              <a:extLst>
                <a:ext uri="{FF2B5EF4-FFF2-40B4-BE49-F238E27FC236}">
                  <a16:creationId xmlns:a16="http://schemas.microsoft.com/office/drawing/2014/main" id="{95843015-43A3-4027-86FC-0794FD0E3B99}"/>
                </a:ext>
              </a:extLst>
            </p:cNvPr>
            <p:cNvSpPr/>
            <p:nvPr/>
          </p:nvSpPr>
          <p:spPr>
            <a:xfrm>
              <a:off x="344424" y="1060703"/>
              <a:ext cx="8491258" cy="5059367"/>
            </a:xfrm>
            <a:prstGeom prst="rect">
              <a:avLst/>
            </a:prstGeom>
            <a:blipFill>
              <a:blip r:embed="rId2" cstate="print"/>
              <a:stretch>
                <a:fillRect/>
              </a:stretch>
            </a:blipFill>
          </p:spPr>
          <p:txBody>
            <a:bodyPr wrap="square" lIns="0" tIns="0" rIns="0" bIns="0" rtlCol="0"/>
            <a:lstStyle/>
            <a:p>
              <a:endParaRPr dirty="0"/>
            </a:p>
          </p:txBody>
        </p:sp>
      </p:grpSp>
    </p:spTree>
    <p:extLst>
      <p:ext uri="{BB962C8B-B14F-4D97-AF65-F5344CB8AC3E}">
        <p14:creationId xmlns:p14="http://schemas.microsoft.com/office/powerpoint/2010/main" val="8488169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FF4F3D5B-A7BD-44F5-9761-9A6635126890}"/>
              </a:ext>
            </a:extLst>
          </p:cNvPr>
          <p:cNvSpPr/>
          <p:nvPr/>
        </p:nvSpPr>
        <p:spPr>
          <a:xfrm>
            <a:off x="1289960" y="1257736"/>
            <a:ext cx="8229600" cy="0"/>
          </a:xfrm>
          <a:custGeom>
            <a:avLst/>
            <a:gdLst/>
            <a:ahLst/>
            <a:cxnLst/>
            <a:rect l="l" t="t" r="r" b="b"/>
            <a:pathLst>
              <a:path w="8229600">
                <a:moveTo>
                  <a:pt x="0" y="0"/>
                </a:moveTo>
                <a:lnTo>
                  <a:pt x="8229600" y="0"/>
                </a:lnTo>
              </a:path>
            </a:pathLst>
          </a:custGeom>
          <a:ln w="18288">
            <a:solidFill>
              <a:srgbClr val="FFE600"/>
            </a:solidFill>
          </a:ln>
        </p:spPr>
        <p:txBody>
          <a:bodyPr wrap="square" lIns="0" tIns="0" rIns="0" bIns="0" rtlCol="0"/>
          <a:lstStyle/>
          <a:p>
            <a:endParaRPr/>
          </a:p>
        </p:txBody>
      </p:sp>
      <p:grpSp>
        <p:nvGrpSpPr>
          <p:cNvPr id="5" name="object 5">
            <a:extLst>
              <a:ext uri="{FF2B5EF4-FFF2-40B4-BE49-F238E27FC236}">
                <a16:creationId xmlns:a16="http://schemas.microsoft.com/office/drawing/2014/main" id="{C7BBB20E-183B-4857-93B3-D9CC13A0E591}"/>
              </a:ext>
            </a:extLst>
          </p:cNvPr>
          <p:cNvGrpSpPr/>
          <p:nvPr/>
        </p:nvGrpSpPr>
        <p:grpSpPr>
          <a:xfrm>
            <a:off x="1291483" y="2044121"/>
            <a:ext cx="8235950" cy="4413885"/>
            <a:chOff x="458723" y="1831848"/>
            <a:chExt cx="8235950" cy="4413885"/>
          </a:xfrm>
        </p:grpSpPr>
        <p:sp>
          <p:nvSpPr>
            <p:cNvPr id="6" name="object 6">
              <a:extLst>
                <a:ext uri="{FF2B5EF4-FFF2-40B4-BE49-F238E27FC236}">
                  <a16:creationId xmlns:a16="http://schemas.microsoft.com/office/drawing/2014/main" id="{CF0253CC-B8CA-4520-A9CB-1557D5D5A085}"/>
                </a:ext>
              </a:extLst>
            </p:cNvPr>
            <p:cNvSpPr/>
            <p:nvPr/>
          </p:nvSpPr>
          <p:spPr>
            <a:xfrm>
              <a:off x="458723" y="6243827"/>
              <a:ext cx="8229600" cy="0"/>
            </a:xfrm>
            <a:custGeom>
              <a:avLst/>
              <a:gdLst/>
              <a:ahLst/>
              <a:cxnLst/>
              <a:rect l="l" t="t" r="r" b="b"/>
              <a:pathLst>
                <a:path w="8229600">
                  <a:moveTo>
                    <a:pt x="0" y="0"/>
                  </a:moveTo>
                  <a:lnTo>
                    <a:pt x="8229600" y="0"/>
                  </a:lnTo>
                </a:path>
              </a:pathLst>
            </a:custGeom>
            <a:ln w="3175">
              <a:solidFill>
                <a:srgbClr val="636363"/>
              </a:solidFill>
            </a:ln>
          </p:spPr>
          <p:txBody>
            <a:bodyPr wrap="square" lIns="0" tIns="0" rIns="0" bIns="0" rtlCol="0"/>
            <a:lstStyle/>
            <a:p>
              <a:endParaRPr/>
            </a:p>
          </p:txBody>
        </p:sp>
        <p:sp>
          <p:nvSpPr>
            <p:cNvPr id="7" name="object 7">
              <a:extLst>
                <a:ext uri="{FF2B5EF4-FFF2-40B4-BE49-F238E27FC236}">
                  <a16:creationId xmlns:a16="http://schemas.microsoft.com/office/drawing/2014/main" id="{B601BA9A-7397-4A5F-91D6-C029CC122684}"/>
                </a:ext>
              </a:extLst>
            </p:cNvPr>
            <p:cNvSpPr/>
            <p:nvPr/>
          </p:nvSpPr>
          <p:spPr>
            <a:xfrm>
              <a:off x="3051028" y="2139682"/>
              <a:ext cx="2868206" cy="4079772"/>
            </a:xfrm>
            <a:prstGeom prst="rect">
              <a:avLst/>
            </a:prstGeom>
            <a:blipFill>
              <a:blip r:embed="rId2" cstate="print"/>
              <a:stretch>
                <a:fillRect/>
              </a:stretch>
            </a:blipFill>
          </p:spPr>
          <p:txBody>
            <a:bodyPr wrap="square" lIns="0" tIns="0" rIns="0" bIns="0" rtlCol="0"/>
            <a:lstStyle/>
            <a:p>
              <a:endParaRPr/>
            </a:p>
          </p:txBody>
        </p:sp>
        <p:sp>
          <p:nvSpPr>
            <p:cNvPr id="8" name="object 8">
              <a:extLst>
                <a:ext uri="{FF2B5EF4-FFF2-40B4-BE49-F238E27FC236}">
                  <a16:creationId xmlns:a16="http://schemas.microsoft.com/office/drawing/2014/main" id="{C68DD79F-9E59-40A2-95DB-D8777A56C246}"/>
                </a:ext>
              </a:extLst>
            </p:cNvPr>
            <p:cNvSpPr/>
            <p:nvPr/>
          </p:nvSpPr>
          <p:spPr>
            <a:xfrm>
              <a:off x="5945108" y="2100072"/>
              <a:ext cx="2749326" cy="4119372"/>
            </a:xfrm>
            <a:prstGeom prst="rect">
              <a:avLst/>
            </a:prstGeom>
            <a:blipFill>
              <a:blip r:embed="rId3" cstate="print"/>
              <a:stretch>
                <a:fillRect/>
              </a:stretch>
            </a:blipFill>
          </p:spPr>
          <p:txBody>
            <a:bodyPr wrap="square" lIns="0" tIns="0" rIns="0" bIns="0" rtlCol="0"/>
            <a:lstStyle/>
            <a:p>
              <a:endParaRPr/>
            </a:p>
          </p:txBody>
        </p:sp>
        <p:sp>
          <p:nvSpPr>
            <p:cNvPr id="9" name="object 9">
              <a:extLst>
                <a:ext uri="{FF2B5EF4-FFF2-40B4-BE49-F238E27FC236}">
                  <a16:creationId xmlns:a16="http://schemas.microsoft.com/office/drawing/2014/main" id="{D2E71A04-4D0E-4467-85B6-006DEBCB2ABA}"/>
                </a:ext>
              </a:extLst>
            </p:cNvPr>
            <p:cNvSpPr/>
            <p:nvPr/>
          </p:nvSpPr>
          <p:spPr>
            <a:xfrm>
              <a:off x="3252216" y="1883664"/>
              <a:ext cx="2545080" cy="466343"/>
            </a:xfrm>
            <a:prstGeom prst="rect">
              <a:avLst/>
            </a:prstGeom>
            <a:blipFill>
              <a:blip r:embed="rId4" cstate="print"/>
              <a:stretch>
                <a:fillRect/>
              </a:stretch>
            </a:blipFill>
          </p:spPr>
          <p:txBody>
            <a:bodyPr wrap="square" lIns="0" tIns="0" rIns="0" bIns="0" rtlCol="0"/>
            <a:lstStyle/>
            <a:p>
              <a:endParaRPr/>
            </a:p>
          </p:txBody>
        </p:sp>
        <p:sp>
          <p:nvSpPr>
            <p:cNvPr id="10" name="object 10">
              <a:extLst>
                <a:ext uri="{FF2B5EF4-FFF2-40B4-BE49-F238E27FC236}">
                  <a16:creationId xmlns:a16="http://schemas.microsoft.com/office/drawing/2014/main" id="{20A2B554-C046-4432-9D1C-14E11F8D7FF1}"/>
                </a:ext>
              </a:extLst>
            </p:cNvPr>
            <p:cNvSpPr/>
            <p:nvPr/>
          </p:nvSpPr>
          <p:spPr>
            <a:xfrm>
              <a:off x="6141720" y="1831848"/>
              <a:ext cx="2173224" cy="469391"/>
            </a:xfrm>
            <a:prstGeom prst="rect">
              <a:avLst/>
            </a:prstGeom>
            <a:blipFill>
              <a:blip r:embed="rId5" cstate="print"/>
              <a:stretch>
                <a:fillRect/>
              </a:stretch>
            </a:blipFill>
          </p:spPr>
          <p:txBody>
            <a:bodyPr wrap="square" lIns="0" tIns="0" rIns="0" bIns="0" rtlCol="0"/>
            <a:lstStyle/>
            <a:p>
              <a:endParaRPr/>
            </a:p>
          </p:txBody>
        </p:sp>
        <p:sp>
          <p:nvSpPr>
            <p:cNvPr id="11" name="object 11">
              <a:extLst>
                <a:ext uri="{FF2B5EF4-FFF2-40B4-BE49-F238E27FC236}">
                  <a16:creationId xmlns:a16="http://schemas.microsoft.com/office/drawing/2014/main" id="{DAC59B65-E313-42DB-9E4E-D3C5108E08BB}"/>
                </a:ext>
              </a:extLst>
            </p:cNvPr>
            <p:cNvSpPr/>
            <p:nvPr/>
          </p:nvSpPr>
          <p:spPr>
            <a:xfrm>
              <a:off x="478525" y="2135113"/>
              <a:ext cx="2545101" cy="4084340"/>
            </a:xfrm>
            <a:prstGeom prst="rect">
              <a:avLst/>
            </a:prstGeom>
            <a:blipFill>
              <a:blip r:embed="rId6" cstate="print"/>
              <a:stretch>
                <a:fillRect/>
              </a:stretch>
            </a:blipFill>
          </p:spPr>
          <p:txBody>
            <a:bodyPr wrap="square" lIns="0" tIns="0" rIns="0" bIns="0" rtlCol="0"/>
            <a:lstStyle/>
            <a:p>
              <a:endParaRPr/>
            </a:p>
          </p:txBody>
        </p:sp>
        <p:sp>
          <p:nvSpPr>
            <p:cNvPr id="12" name="object 12">
              <a:extLst>
                <a:ext uri="{FF2B5EF4-FFF2-40B4-BE49-F238E27FC236}">
                  <a16:creationId xmlns:a16="http://schemas.microsoft.com/office/drawing/2014/main" id="{2B26C01A-83F1-466E-8480-7467B058F38D}"/>
                </a:ext>
              </a:extLst>
            </p:cNvPr>
            <p:cNvSpPr/>
            <p:nvPr/>
          </p:nvSpPr>
          <p:spPr>
            <a:xfrm>
              <a:off x="697991" y="1874520"/>
              <a:ext cx="2173224" cy="432815"/>
            </a:xfrm>
            <a:prstGeom prst="rect">
              <a:avLst/>
            </a:prstGeom>
            <a:blipFill>
              <a:blip r:embed="rId7" cstate="print"/>
              <a:stretch>
                <a:fillRect/>
              </a:stretch>
            </a:blipFill>
          </p:spPr>
          <p:txBody>
            <a:bodyPr wrap="square" lIns="0" tIns="0" rIns="0" bIns="0" rtlCol="0"/>
            <a:lstStyle/>
            <a:p>
              <a:endParaRPr/>
            </a:p>
          </p:txBody>
        </p:sp>
      </p:grpSp>
      <p:sp>
        <p:nvSpPr>
          <p:cNvPr id="13" name="object 13">
            <a:extLst>
              <a:ext uri="{FF2B5EF4-FFF2-40B4-BE49-F238E27FC236}">
                <a16:creationId xmlns:a16="http://schemas.microsoft.com/office/drawing/2014/main" id="{E616E63D-81D8-482B-89F2-97629C447D8D}"/>
              </a:ext>
            </a:extLst>
          </p:cNvPr>
          <p:cNvSpPr txBox="1">
            <a:spLocks/>
          </p:cNvSpPr>
          <p:nvPr/>
        </p:nvSpPr>
        <p:spPr>
          <a:xfrm>
            <a:off x="1277564" y="324871"/>
            <a:ext cx="6315075" cy="825098"/>
          </a:xfrm>
          <a:prstGeom prst="rect">
            <a:avLst/>
          </a:prstGeom>
        </p:spPr>
        <p:txBody>
          <a:bodyPr vert="horz" wrap="square" lIns="0" tIns="7874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5080">
              <a:lnSpc>
                <a:spcPts val="2860"/>
              </a:lnSpc>
              <a:spcBef>
                <a:spcPts val="620"/>
              </a:spcBef>
            </a:pPr>
            <a:r>
              <a:rPr lang="en-IN" sz="2800" dirty="0"/>
              <a:t>Manufacture </a:t>
            </a:r>
            <a:r>
              <a:rPr lang="en-IN" sz="2800" spc="-5" dirty="0"/>
              <a:t>and </a:t>
            </a:r>
            <a:r>
              <a:rPr lang="en-IN" sz="2800" dirty="0"/>
              <a:t>Other Operations</a:t>
            </a:r>
            <a:r>
              <a:rPr lang="en-IN" sz="2800" spc="-80" dirty="0"/>
              <a:t> </a:t>
            </a:r>
            <a:r>
              <a:rPr lang="en-IN" sz="2800" spc="5" dirty="0"/>
              <a:t>in  </a:t>
            </a:r>
            <a:r>
              <a:rPr lang="en-IN" sz="2800" spc="-15" dirty="0"/>
              <a:t>Warehouse </a:t>
            </a:r>
            <a:r>
              <a:rPr lang="en-IN" sz="2800" spc="-5" dirty="0"/>
              <a:t>Regulations,</a:t>
            </a:r>
            <a:r>
              <a:rPr lang="en-IN" sz="2800" spc="10" dirty="0"/>
              <a:t> </a:t>
            </a:r>
            <a:r>
              <a:rPr lang="en-IN" sz="2800" dirty="0"/>
              <a:t>2019</a:t>
            </a:r>
          </a:p>
        </p:txBody>
      </p:sp>
      <p:sp>
        <p:nvSpPr>
          <p:cNvPr id="14" name="object 14">
            <a:extLst>
              <a:ext uri="{FF2B5EF4-FFF2-40B4-BE49-F238E27FC236}">
                <a16:creationId xmlns:a16="http://schemas.microsoft.com/office/drawing/2014/main" id="{B3FB8E32-126E-44F1-A111-C47DF854EB39}"/>
              </a:ext>
            </a:extLst>
          </p:cNvPr>
          <p:cNvSpPr txBox="1"/>
          <p:nvPr/>
        </p:nvSpPr>
        <p:spPr>
          <a:xfrm>
            <a:off x="1651249" y="2180468"/>
            <a:ext cx="1845310" cy="227626"/>
          </a:xfrm>
          <a:prstGeom prst="rect">
            <a:avLst/>
          </a:prstGeom>
        </p:spPr>
        <p:txBody>
          <a:bodyPr vert="horz" wrap="square" lIns="0" tIns="12065" rIns="0" bIns="0" rtlCol="0">
            <a:spAutoFit/>
          </a:bodyPr>
          <a:lstStyle/>
          <a:p>
            <a:pPr marL="12700">
              <a:lnSpc>
                <a:spcPct val="100000"/>
              </a:lnSpc>
              <a:spcBef>
                <a:spcPts val="95"/>
              </a:spcBef>
            </a:pPr>
            <a:r>
              <a:rPr sz="1400" b="1" spc="-15" dirty="0">
                <a:latin typeface="Arial"/>
                <a:cs typeface="Arial"/>
              </a:rPr>
              <a:t>Governing</a:t>
            </a:r>
            <a:r>
              <a:rPr sz="1400" b="1" spc="15" dirty="0">
                <a:latin typeface="Arial"/>
                <a:cs typeface="Arial"/>
              </a:rPr>
              <a:t> </a:t>
            </a:r>
            <a:r>
              <a:rPr sz="1400" b="1" spc="-15" dirty="0">
                <a:latin typeface="Arial"/>
                <a:cs typeface="Arial"/>
              </a:rPr>
              <a:t>provisions</a:t>
            </a:r>
            <a:endParaRPr sz="1400" dirty="0">
              <a:latin typeface="Arial"/>
              <a:cs typeface="Arial"/>
            </a:endParaRPr>
          </a:p>
        </p:txBody>
      </p:sp>
      <p:sp>
        <p:nvSpPr>
          <p:cNvPr id="15" name="object 15">
            <a:extLst>
              <a:ext uri="{FF2B5EF4-FFF2-40B4-BE49-F238E27FC236}">
                <a16:creationId xmlns:a16="http://schemas.microsoft.com/office/drawing/2014/main" id="{9F5D7577-0645-4CB5-BB8D-123FA182CCD7}"/>
              </a:ext>
            </a:extLst>
          </p:cNvPr>
          <p:cNvSpPr txBox="1"/>
          <p:nvPr/>
        </p:nvSpPr>
        <p:spPr>
          <a:xfrm>
            <a:off x="7707651" y="2161849"/>
            <a:ext cx="718185" cy="226985"/>
          </a:xfrm>
          <a:prstGeom prst="rect">
            <a:avLst/>
          </a:prstGeom>
        </p:spPr>
        <p:txBody>
          <a:bodyPr vert="horz" wrap="square" lIns="0" tIns="11430" rIns="0" bIns="0" rtlCol="0">
            <a:spAutoFit/>
          </a:bodyPr>
          <a:lstStyle/>
          <a:p>
            <a:pPr marL="12700">
              <a:lnSpc>
                <a:spcPct val="100000"/>
              </a:lnSpc>
              <a:spcBef>
                <a:spcPts val="90"/>
              </a:spcBef>
            </a:pPr>
            <a:r>
              <a:rPr sz="1400" b="1" spc="-15" dirty="0">
                <a:latin typeface="Arial"/>
                <a:cs typeface="Arial"/>
              </a:rPr>
              <a:t>Benefits</a:t>
            </a:r>
            <a:endParaRPr sz="1400">
              <a:latin typeface="Arial"/>
              <a:cs typeface="Arial"/>
            </a:endParaRPr>
          </a:p>
        </p:txBody>
      </p:sp>
      <p:sp>
        <p:nvSpPr>
          <p:cNvPr id="16" name="object 16">
            <a:extLst>
              <a:ext uri="{FF2B5EF4-FFF2-40B4-BE49-F238E27FC236}">
                <a16:creationId xmlns:a16="http://schemas.microsoft.com/office/drawing/2014/main" id="{4C02105A-E414-4D54-BDC2-0202DC8CF110}"/>
              </a:ext>
            </a:extLst>
          </p:cNvPr>
          <p:cNvSpPr txBox="1"/>
          <p:nvPr/>
        </p:nvSpPr>
        <p:spPr>
          <a:xfrm>
            <a:off x="6992894" y="2612395"/>
            <a:ext cx="2314575" cy="1120820"/>
          </a:xfrm>
          <a:prstGeom prst="rect">
            <a:avLst/>
          </a:prstGeom>
        </p:spPr>
        <p:txBody>
          <a:bodyPr vert="horz" wrap="square" lIns="0" tIns="12700" rIns="0" bIns="0" rtlCol="0">
            <a:spAutoFit/>
          </a:bodyPr>
          <a:lstStyle/>
          <a:p>
            <a:pPr marL="213360" marR="5080" indent="-201295">
              <a:lnSpc>
                <a:spcPct val="100000"/>
              </a:lnSpc>
              <a:spcBef>
                <a:spcPts val="100"/>
              </a:spcBef>
              <a:buChar char="►"/>
              <a:tabLst>
                <a:tab pos="213995" algn="l"/>
              </a:tabLst>
            </a:pPr>
            <a:r>
              <a:rPr sz="1200" spc="-5" dirty="0">
                <a:latin typeface="Arial"/>
                <a:cs typeface="Arial"/>
              </a:rPr>
              <a:t>Duty-deferment </a:t>
            </a:r>
            <a:r>
              <a:rPr sz="1200" spc="10" dirty="0">
                <a:latin typeface="Arial"/>
                <a:cs typeface="Arial"/>
              </a:rPr>
              <a:t>in </a:t>
            </a:r>
            <a:r>
              <a:rPr sz="1200" dirty="0">
                <a:latin typeface="Arial"/>
                <a:cs typeface="Arial"/>
              </a:rPr>
              <a:t>case of  </a:t>
            </a:r>
            <a:r>
              <a:rPr sz="1200" spc="-5" dirty="0">
                <a:latin typeface="Arial"/>
                <a:cs typeface="Arial"/>
              </a:rPr>
              <a:t>import </a:t>
            </a:r>
            <a:r>
              <a:rPr sz="1200" dirty="0">
                <a:latin typeface="Arial"/>
                <a:cs typeface="Arial"/>
              </a:rPr>
              <a:t>of capital </a:t>
            </a:r>
            <a:r>
              <a:rPr sz="1200" spc="-5" dirty="0">
                <a:latin typeface="Arial"/>
                <a:cs typeface="Arial"/>
              </a:rPr>
              <a:t>goods </a:t>
            </a:r>
            <a:r>
              <a:rPr sz="1200" dirty="0">
                <a:latin typeface="Arial"/>
                <a:cs typeface="Arial"/>
              </a:rPr>
              <a:t>-  </a:t>
            </a:r>
            <a:r>
              <a:rPr sz="1200" spc="-10" dirty="0">
                <a:latin typeface="Arial"/>
                <a:cs typeface="Arial"/>
              </a:rPr>
              <a:t>Customs </a:t>
            </a:r>
            <a:r>
              <a:rPr sz="1200" dirty="0">
                <a:latin typeface="Arial"/>
                <a:cs typeface="Arial"/>
              </a:rPr>
              <a:t>duty shall </a:t>
            </a:r>
            <a:r>
              <a:rPr sz="1200" spc="-5" dirty="0">
                <a:latin typeface="Arial"/>
                <a:cs typeface="Arial"/>
              </a:rPr>
              <a:t>be </a:t>
            </a:r>
            <a:r>
              <a:rPr sz="1200" dirty="0">
                <a:latin typeface="Arial"/>
                <a:cs typeface="Arial"/>
              </a:rPr>
              <a:t>payable  </a:t>
            </a:r>
            <a:r>
              <a:rPr sz="1200" spc="-10" dirty="0">
                <a:latin typeface="Arial"/>
                <a:cs typeface="Arial"/>
              </a:rPr>
              <a:t>when </a:t>
            </a:r>
            <a:r>
              <a:rPr sz="1200" spc="-5" dirty="0">
                <a:latin typeface="Arial"/>
                <a:cs typeface="Arial"/>
              </a:rPr>
              <a:t>the </a:t>
            </a:r>
            <a:r>
              <a:rPr sz="1200" dirty="0">
                <a:latin typeface="Arial"/>
                <a:cs typeface="Arial"/>
              </a:rPr>
              <a:t>capital </a:t>
            </a:r>
            <a:r>
              <a:rPr sz="1200" spc="-5" dirty="0">
                <a:latin typeface="Arial"/>
                <a:cs typeface="Arial"/>
              </a:rPr>
              <a:t>goods </a:t>
            </a:r>
            <a:r>
              <a:rPr sz="1200" dirty="0">
                <a:latin typeface="Arial"/>
                <a:cs typeface="Arial"/>
              </a:rPr>
              <a:t>are  cleared for </a:t>
            </a:r>
            <a:r>
              <a:rPr sz="1200" spc="-15" dirty="0">
                <a:latin typeface="Arial"/>
                <a:cs typeface="Arial"/>
              </a:rPr>
              <a:t>home </a:t>
            </a:r>
            <a:r>
              <a:rPr sz="1200" spc="-5" dirty="0">
                <a:latin typeface="Arial"/>
                <a:cs typeface="Arial"/>
              </a:rPr>
              <a:t>consumption,  </a:t>
            </a:r>
            <a:r>
              <a:rPr sz="1200" dirty="0">
                <a:latin typeface="Arial"/>
                <a:cs typeface="Arial"/>
              </a:rPr>
              <a:t>from the private</a:t>
            </a:r>
            <a:r>
              <a:rPr sz="1200" spc="-90" dirty="0">
                <a:latin typeface="Arial"/>
                <a:cs typeface="Arial"/>
              </a:rPr>
              <a:t> </a:t>
            </a:r>
            <a:r>
              <a:rPr sz="1200" spc="-5" dirty="0">
                <a:latin typeface="Arial"/>
                <a:cs typeface="Arial"/>
              </a:rPr>
              <a:t>warehouse</a:t>
            </a:r>
            <a:endParaRPr sz="1200" dirty="0">
              <a:latin typeface="Arial"/>
              <a:cs typeface="Arial"/>
            </a:endParaRPr>
          </a:p>
        </p:txBody>
      </p:sp>
      <p:sp>
        <p:nvSpPr>
          <p:cNvPr id="17" name="object 17">
            <a:extLst>
              <a:ext uri="{FF2B5EF4-FFF2-40B4-BE49-F238E27FC236}">
                <a16:creationId xmlns:a16="http://schemas.microsoft.com/office/drawing/2014/main" id="{857E4545-A869-45A1-A58F-FE3F85B1ACA1}"/>
              </a:ext>
            </a:extLst>
          </p:cNvPr>
          <p:cNvSpPr txBox="1"/>
          <p:nvPr/>
        </p:nvSpPr>
        <p:spPr>
          <a:xfrm>
            <a:off x="6992894" y="3893190"/>
            <a:ext cx="2314575" cy="1490152"/>
          </a:xfrm>
          <a:prstGeom prst="rect">
            <a:avLst/>
          </a:prstGeom>
        </p:spPr>
        <p:txBody>
          <a:bodyPr vert="horz" wrap="square" lIns="0" tIns="12700" rIns="0" bIns="0" rtlCol="0">
            <a:spAutoFit/>
          </a:bodyPr>
          <a:lstStyle/>
          <a:p>
            <a:pPr marL="213360" marR="5080" indent="-201295">
              <a:lnSpc>
                <a:spcPct val="100000"/>
              </a:lnSpc>
              <a:spcBef>
                <a:spcPts val="100"/>
              </a:spcBef>
              <a:buChar char="►"/>
              <a:tabLst>
                <a:tab pos="213995" algn="l"/>
              </a:tabLst>
            </a:pPr>
            <a:r>
              <a:rPr sz="1200" spc="-5" dirty="0">
                <a:latin typeface="Arial"/>
                <a:cs typeface="Arial"/>
              </a:rPr>
              <a:t>Duty-deferment </a:t>
            </a:r>
            <a:r>
              <a:rPr sz="1200" spc="10" dirty="0">
                <a:latin typeface="Arial"/>
                <a:cs typeface="Arial"/>
              </a:rPr>
              <a:t>in </a:t>
            </a:r>
            <a:r>
              <a:rPr sz="1200" dirty="0">
                <a:latin typeface="Arial"/>
                <a:cs typeface="Arial"/>
              </a:rPr>
              <a:t>case of  </a:t>
            </a:r>
            <a:r>
              <a:rPr sz="1200" spc="-5" dirty="0">
                <a:latin typeface="Arial"/>
                <a:cs typeface="Arial"/>
              </a:rPr>
              <a:t>import </a:t>
            </a:r>
            <a:r>
              <a:rPr sz="1200" dirty="0">
                <a:latin typeface="Arial"/>
                <a:cs typeface="Arial"/>
              </a:rPr>
              <a:t>of other than capital  </a:t>
            </a:r>
            <a:r>
              <a:rPr sz="1200" spc="-5" dirty="0">
                <a:latin typeface="Arial"/>
                <a:cs typeface="Arial"/>
              </a:rPr>
              <a:t>goods </a:t>
            </a:r>
            <a:r>
              <a:rPr sz="1200" spc="5" dirty="0">
                <a:latin typeface="Arial"/>
                <a:cs typeface="Arial"/>
              </a:rPr>
              <a:t>(i.e. </a:t>
            </a:r>
            <a:r>
              <a:rPr sz="1200" dirty="0">
                <a:latin typeface="Arial"/>
                <a:cs typeface="Arial"/>
              </a:rPr>
              <a:t>raw material) -  </a:t>
            </a:r>
            <a:r>
              <a:rPr sz="1200" spc="-10" dirty="0">
                <a:latin typeface="Arial"/>
                <a:cs typeface="Arial"/>
              </a:rPr>
              <a:t>Customs </a:t>
            </a:r>
            <a:r>
              <a:rPr sz="1200" dirty="0">
                <a:latin typeface="Arial"/>
                <a:cs typeface="Arial"/>
              </a:rPr>
              <a:t>duty shall </a:t>
            </a:r>
            <a:r>
              <a:rPr sz="1200" spc="-5" dirty="0">
                <a:latin typeface="Arial"/>
                <a:cs typeface="Arial"/>
              </a:rPr>
              <a:t>be </a:t>
            </a:r>
            <a:r>
              <a:rPr sz="1200" dirty="0">
                <a:latin typeface="Arial"/>
                <a:cs typeface="Arial"/>
              </a:rPr>
              <a:t>payable  </a:t>
            </a:r>
            <a:r>
              <a:rPr sz="1200" spc="-5" dirty="0">
                <a:latin typeface="Arial"/>
                <a:cs typeface="Arial"/>
              </a:rPr>
              <a:t>when </a:t>
            </a:r>
            <a:r>
              <a:rPr sz="1200" dirty="0">
                <a:latin typeface="Arial"/>
                <a:cs typeface="Arial"/>
              </a:rPr>
              <a:t>the </a:t>
            </a:r>
            <a:r>
              <a:rPr sz="1200" spc="5" dirty="0">
                <a:latin typeface="Arial"/>
                <a:cs typeface="Arial"/>
              </a:rPr>
              <a:t>finished/  </a:t>
            </a:r>
            <a:r>
              <a:rPr sz="1200" spc="-5" dirty="0">
                <a:latin typeface="Arial"/>
                <a:cs typeface="Arial"/>
              </a:rPr>
              <a:t>manufactured </a:t>
            </a:r>
            <a:r>
              <a:rPr sz="1200" dirty="0">
                <a:latin typeface="Arial"/>
                <a:cs typeface="Arial"/>
              </a:rPr>
              <a:t>goods are  cleared for </a:t>
            </a:r>
            <a:r>
              <a:rPr sz="1200" spc="-15" dirty="0">
                <a:latin typeface="Arial"/>
                <a:cs typeface="Arial"/>
              </a:rPr>
              <a:t>home </a:t>
            </a:r>
            <a:r>
              <a:rPr sz="1200" spc="-5" dirty="0">
                <a:latin typeface="Arial"/>
                <a:cs typeface="Arial"/>
              </a:rPr>
              <a:t>consumption,  </a:t>
            </a:r>
            <a:r>
              <a:rPr sz="1200" dirty="0">
                <a:latin typeface="Arial"/>
                <a:cs typeface="Arial"/>
              </a:rPr>
              <a:t>from the private</a:t>
            </a:r>
            <a:r>
              <a:rPr sz="1200" spc="-90" dirty="0">
                <a:latin typeface="Arial"/>
                <a:cs typeface="Arial"/>
              </a:rPr>
              <a:t> </a:t>
            </a:r>
            <a:r>
              <a:rPr sz="1200" spc="-5" dirty="0">
                <a:latin typeface="Arial"/>
                <a:cs typeface="Arial"/>
              </a:rPr>
              <a:t>warehouse</a:t>
            </a:r>
            <a:endParaRPr sz="1200" dirty="0">
              <a:latin typeface="Arial"/>
              <a:cs typeface="Arial"/>
            </a:endParaRPr>
          </a:p>
        </p:txBody>
      </p:sp>
      <p:sp>
        <p:nvSpPr>
          <p:cNvPr id="18" name="object 18">
            <a:extLst>
              <a:ext uri="{FF2B5EF4-FFF2-40B4-BE49-F238E27FC236}">
                <a16:creationId xmlns:a16="http://schemas.microsoft.com/office/drawing/2014/main" id="{371F6EFB-97AA-4A8F-97E0-79002C66F0CC}"/>
              </a:ext>
            </a:extLst>
          </p:cNvPr>
          <p:cNvSpPr txBox="1"/>
          <p:nvPr/>
        </p:nvSpPr>
        <p:spPr>
          <a:xfrm>
            <a:off x="6992894" y="5540303"/>
            <a:ext cx="2314575" cy="574675"/>
          </a:xfrm>
          <a:prstGeom prst="rect">
            <a:avLst/>
          </a:prstGeom>
        </p:spPr>
        <p:txBody>
          <a:bodyPr vert="horz" wrap="square" lIns="0" tIns="12700" rIns="0" bIns="0" rtlCol="0">
            <a:spAutoFit/>
          </a:bodyPr>
          <a:lstStyle/>
          <a:p>
            <a:pPr marL="213360" marR="5080" indent="-201295">
              <a:lnSpc>
                <a:spcPct val="100000"/>
              </a:lnSpc>
              <a:spcBef>
                <a:spcPts val="100"/>
              </a:spcBef>
              <a:buChar char="►"/>
              <a:tabLst>
                <a:tab pos="213995" algn="l"/>
              </a:tabLst>
            </a:pPr>
            <a:r>
              <a:rPr sz="1200" spc="-5" dirty="0">
                <a:latin typeface="Arial"/>
                <a:cs typeface="Arial"/>
              </a:rPr>
              <a:t>No </a:t>
            </a:r>
            <a:r>
              <a:rPr sz="1200" spc="-10" dirty="0">
                <a:latin typeface="Arial"/>
                <a:cs typeface="Arial"/>
              </a:rPr>
              <a:t>Customs </a:t>
            </a:r>
            <a:r>
              <a:rPr sz="1200" dirty="0">
                <a:latin typeface="Arial"/>
                <a:cs typeface="Arial"/>
              </a:rPr>
              <a:t>duty to be paid </a:t>
            </a:r>
            <a:r>
              <a:rPr sz="1200" spc="10" dirty="0">
                <a:latin typeface="Arial"/>
                <a:cs typeface="Arial"/>
              </a:rPr>
              <a:t>if  </a:t>
            </a:r>
            <a:r>
              <a:rPr sz="1200" dirty="0">
                <a:latin typeface="Arial"/>
                <a:cs typeface="Arial"/>
              </a:rPr>
              <a:t>the </a:t>
            </a:r>
            <a:r>
              <a:rPr sz="1200" spc="-5" dirty="0">
                <a:latin typeface="Arial"/>
                <a:cs typeface="Arial"/>
              </a:rPr>
              <a:t>goods </a:t>
            </a:r>
            <a:r>
              <a:rPr sz="1200" dirty="0">
                <a:latin typeface="Arial"/>
                <a:cs typeface="Arial"/>
              </a:rPr>
              <a:t>are </a:t>
            </a:r>
            <a:r>
              <a:rPr sz="1200" spc="5" dirty="0">
                <a:latin typeface="Arial"/>
                <a:cs typeface="Arial"/>
              </a:rPr>
              <a:t>directly</a:t>
            </a:r>
            <a:r>
              <a:rPr sz="1200" spc="-170" dirty="0">
                <a:latin typeface="Arial"/>
                <a:cs typeface="Arial"/>
              </a:rPr>
              <a:t> </a:t>
            </a:r>
            <a:r>
              <a:rPr sz="1200" spc="-5" dirty="0">
                <a:latin typeface="Arial"/>
                <a:cs typeface="Arial"/>
              </a:rPr>
              <a:t>exported  </a:t>
            </a:r>
            <a:r>
              <a:rPr sz="1200" dirty="0">
                <a:latin typeface="Arial"/>
                <a:cs typeface="Arial"/>
              </a:rPr>
              <a:t>from the private</a:t>
            </a:r>
            <a:r>
              <a:rPr sz="1200" spc="-85" dirty="0">
                <a:latin typeface="Arial"/>
                <a:cs typeface="Arial"/>
              </a:rPr>
              <a:t> </a:t>
            </a:r>
            <a:r>
              <a:rPr sz="1200" spc="-5" dirty="0">
                <a:latin typeface="Arial"/>
                <a:cs typeface="Arial"/>
              </a:rPr>
              <a:t>warehouse</a:t>
            </a:r>
            <a:endParaRPr sz="1200" dirty="0">
              <a:latin typeface="Arial"/>
              <a:cs typeface="Arial"/>
            </a:endParaRPr>
          </a:p>
        </p:txBody>
      </p:sp>
      <p:sp>
        <p:nvSpPr>
          <p:cNvPr id="19" name="object 19">
            <a:extLst>
              <a:ext uri="{FF2B5EF4-FFF2-40B4-BE49-F238E27FC236}">
                <a16:creationId xmlns:a16="http://schemas.microsoft.com/office/drawing/2014/main" id="{071B5301-F15E-4766-8C8D-0097CE776BAE}"/>
              </a:ext>
            </a:extLst>
          </p:cNvPr>
          <p:cNvSpPr txBox="1"/>
          <p:nvPr/>
        </p:nvSpPr>
        <p:spPr>
          <a:xfrm>
            <a:off x="1440023" y="2644323"/>
            <a:ext cx="2145665" cy="1139158"/>
          </a:xfrm>
          <a:prstGeom prst="rect">
            <a:avLst/>
          </a:prstGeom>
        </p:spPr>
        <p:txBody>
          <a:bodyPr vert="horz" wrap="square" lIns="0" tIns="40005" rIns="0" bIns="0" rtlCol="0">
            <a:spAutoFit/>
          </a:bodyPr>
          <a:lstStyle/>
          <a:p>
            <a:pPr marL="213360" marR="5080" indent="-201295">
              <a:lnSpc>
                <a:spcPct val="85000"/>
              </a:lnSpc>
              <a:spcBef>
                <a:spcPts val="315"/>
              </a:spcBef>
              <a:buFont typeface="Arial"/>
              <a:buChar char="►"/>
              <a:tabLst>
                <a:tab pos="213995" algn="l"/>
              </a:tabLst>
            </a:pPr>
            <a:r>
              <a:rPr sz="1200" b="1" dirty="0">
                <a:latin typeface="Arial"/>
                <a:cs typeface="Arial"/>
              </a:rPr>
              <a:t>Section 58 </a:t>
            </a:r>
            <a:r>
              <a:rPr sz="1200" dirty="0">
                <a:latin typeface="Arial"/>
                <a:cs typeface="Arial"/>
              </a:rPr>
              <a:t>of the </a:t>
            </a:r>
            <a:r>
              <a:rPr sz="1200" spc="-10" dirty="0">
                <a:latin typeface="Arial"/>
                <a:cs typeface="Arial"/>
              </a:rPr>
              <a:t>Customs  </a:t>
            </a:r>
            <a:r>
              <a:rPr sz="1200" spc="-5" dirty="0">
                <a:latin typeface="Arial"/>
                <a:cs typeface="Arial"/>
              </a:rPr>
              <a:t>Act, </a:t>
            </a:r>
            <a:r>
              <a:rPr sz="1200" dirty="0">
                <a:latin typeface="Arial"/>
                <a:cs typeface="Arial"/>
              </a:rPr>
              <a:t>1962, </a:t>
            </a:r>
            <a:r>
              <a:rPr sz="1200" spc="5" dirty="0">
                <a:latin typeface="Arial"/>
                <a:cs typeface="Arial"/>
              </a:rPr>
              <a:t>provides </a:t>
            </a:r>
            <a:r>
              <a:rPr sz="1200" dirty="0">
                <a:latin typeface="Arial"/>
                <a:cs typeface="Arial"/>
              </a:rPr>
              <a:t>for</a:t>
            </a:r>
            <a:r>
              <a:rPr sz="1200" spc="-125" dirty="0">
                <a:latin typeface="Arial"/>
                <a:cs typeface="Arial"/>
              </a:rPr>
              <a:t> </a:t>
            </a:r>
            <a:r>
              <a:rPr sz="1200" dirty="0">
                <a:latin typeface="Arial"/>
                <a:cs typeface="Arial"/>
              </a:rPr>
              <a:t>grant  of </a:t>
            </a:r>
            <a:r>
              <a:rPr sz="1200" spc="5" dirty="0">
                <a:latin typeface="Arial"/>
                <a:cs typeface="Arial"/>
              </a:rPr>
              <a:t>license </a:t>
            </a:r>
            <a:r>
              <a:rPr sz="1200" dirty="0">
                <a:latin typeface="Arial"/>
                <a:cs typeface="Arial"/>
              </a:rPr>
              <a:t>by the </a:t>
            </a:r>
            <a:r>
              <a:rPr sz="1200" spc="5" dirty="0">
                <a:latin typeface="Arial"/>
                <a:cs typeface="Arial"/>
              </a:rPr>
              <a:t>Principal  </a:t>
            </a:r>
            <a:r>
              <a:rPr sz="1200" spc="-5" dirty="0">
                <a:latin typeface="Arial"/>
                <a:cs typeface="Arial"/>
              </a:rPr>
              <a:t>Commissioner/  Commissioner </a:t>
            </a:r>
            <a:r>
              <a:rPr sz="1200" dirty="0">
                <a:latin typeface="Arial"/>
                <a:cs typeface="Arial"/>
              </a:rPr>
              <a:t>of </a:t>
            </a:r>
            <a:r>
              <a:rPr sz="1200" spc="-5" dirty="0">
                <a:latin typeface="Arial"/>
                <a:cs typeface="Arial"/>
              </a:rPr>
              <a:t>Customs  </a:t>
            </a:r>
            <a:r>
              <a:rPr sz="1200" dirty="0">
                <a:latin typeface="Arial"/>
                <a:cs typeface="Arial"/>
              </a:rPr>
              <a:t>for private warehouse, for  </a:t>
            </a:r>
            <a:r>
              <a:rPr sz="1200" spc="5" dirty="0">
                <a:latin typeface="Arial"/>
                <a:cs typeface="Arial"/>
              </a:rPr>
              <a:t>deposit </a:t>
            </a:r>
            <a:r>
              <a:rPr sz="1200" dirty="0">
                <a:latin typeface="Arial"/>
                <a:cs typeface="Arial"/>
              </a:rPr>
              <a:t>of </a:t>
            </a:r>
            <a:r>
              <a:rPr sz="1200" spc="5" dirty="0">
                <a:latin typeface="Arial"/>
                <a:cs typeface="Arial"/>
              </a:rPr>
              <a:t>dutiable</a:t>
            </a:r>
            <a:r>
              <a:rPr sz="1200" spc="-185" dirty="0">
                <a:latin typeface="Arial"/>
                <a:cs typeface="Arial"/>
              </a:rPr>
              <a:t> </a:t>
            </a:r>
            <a:r>
              <a:rPr sz="1200" dirty="0">
                <a:latin typeface="Arial"/>
                <a:cs typeface="Arial"/>
              </a:rPr>
              <a:t>goods</a:t>
            </a:r>
          </a:p>
        </p:txBody>
      </p:sp>
      <p:sp>
        <p:nvSpPr>
          <p:cNvPr id="20" name="object 20">
            <a:extLst>
              <a:ext uri="{FF2B5EF4-FFF2-40B4-BE49-F238E27FC236}">
                <a16:creationId xmlns:a16="http://schemas.microsoft.com/office/drawing/2014/main" id="{1D6E993F-5D48-4FCB-8759-9409F8EEFE72}"/>
              </a:ext>
            </a:extLst>
          </p:cNvPr>
          <p:cNvSpPr txBox="1"/>
          <p:nvPr/>
        </p:nvSpPr>
        <p:spPr>
          <a:xfrm>
            <a:off x="1440023" y="3964742"/>
            <a:ext cx="2081530" cy="1767022"/>
          </a:xfrm>
          <a:prstGeom prst="rect">
            <a:avLst/>
          </a:prstGeom>
        </p:spPr>
        <p:txBody>
          <a:bodyPr vert="horz" wrap="square" lIns="0" tIns="40005" rIns="0" bIns="0" rtlCol="0">
            <a:spAutoFit/>
          </a:bodyPr>
          <a:lstStyle/>
          <a:p>
            <a:pPr marL="213360" marR="5080" indent="-201295">
              <a:lnSpc>
                <a:spcPct val="85000"/>
              </a:lnSpc>
              <a:spcBef>
                <a:spcPts val="315"/>
              </a:spcBef>
              <a:buFont typeface="Arial"/>
              <a:buChar char="►"/>
              <a:tabLst>
                <a:tab pos="213995" algn="l"/>
              </a:tabLst>
            </a:pPr>
            <a:r>
              <a:rPr sz="1200" b="1" dirty="0">
                <a:latin typeface="Arial"/>
                <a:cs typeface="Arial"/>
              </a:rPr>
              <a:t>Section 65 </a:t>
            </a:r>
            <a:r>
              <a:rPr sz="1200" dirty="0">
                <a:latin typeface="Arial"/>
                <a:cs typeface="Arial"/>
              </a:rPr>
              <a:t>of the </a:t>
            </a:r>
            <a:r>
              <a:rPr sz="1200" spc="-10" dirty="0">
                <a:latin typeface="Arial"/>
                <a:cs typeface="Arial"/>
              </a:rPr>
              <a:t>Customs  </a:t>
            </a:r>
            <a:r>
              <a:rPr sz="1200" spc="-5" dirty="0">
                <a:latin typeface="Arial"/>
                <a:cs typeface="Arial"/>
              </a:rPr>
              <a:t>Act, </a:t>
            </a:r>
            <a:r>
              <a:rPr sz="1200" dirty="0">
                <a:latin typeface="Arial"/>
                <a:cs typeface="Arial"/>
              </a:rPr>
              <a:t>1962 </a:t>
            </a:r>
            <a:r>
              <a:rPr sz="1200" spc="5" dirty="0">
                <a:latin typeface="Arial"/>
                <a:cs typeface="Arial"/>
              </a:rPr>
              <a:t>provides </a:t>
            </a:r>
            <a:r>
              <a:rPr sz="1200" dirty="0">
                <a:latin typeface="Arial"/>
                <a:cs typeface="Arial"/>
              </a:rPr>
              <a:t>for an  </a:t>
            </a:r>
            <a:r>
              <a:rPr sz="1200" spc="-5" dirty="0">
                <a:latin typeface="Arial"/>
                <a:cs typeface="Arial"/>
              </a:rPr>
              <a:t>owner </a:t>
            </a:r>
            <a:r>
              <a:rPr sz="1200" dirty="0">
                <a:latin typeface="Arial"/>
                <a:cs typeface="Arial"/>
              </a:rPr>
              <a:t>of any warehoused  goods to carry on any  manufacturing or other  operations </a:t>
            </a:r>
            <a:r>
              <a:rPr sz="1200" spc="5" dirty="0">
                <a:latin typeface="Arial"/>
                <a:cs typeface="Arial"/>
              </a:rPr>
              <a:t>in </a:t>
            </a:r>
            <a:r>
              <a:rPr sz="1200" spc="-5" dirty="0">
                <a:latin typeface="Arial"/>
                <a:cs typeface="Arial"/>
              </a:rPr>
              <a:t>a </a:t>
            </a:r>
            <a:r>
              <a:rPr sz="1200" dirty="0">
                <a:latin typeface="Arial"/>
                <a:cs typeface="Arial"/>
              </a:rPr>
              <a:t>warehouse,  </a:t>
            </a:r>
            <a:r>
              <a:rPr sz="1200" spc="-5" dirty="0">
                <a:latin typeface="Arial"/>
                <a:cs typeface="Arial"/>
              </a:rPr>
              <a:t>subject </a:t>
            </a:r>
            <a:r>
              <a:rPr sz="1200" dirty="0">
                <a:latin typeface="Arial"/>
                <a:cs typeface="Arial"/>
              </a:rPr>
              <a:t>to permission of</a:t>
            </a:r>
            <a:r>
              <a:rPr sz="1200" spc="-105" dirty="0">
                <a:latin typeface="Arial"/>
                <a:cs typeface="Arial"/>
              </a:rPr>
              <a:t> </a:t>
            </a:r>
            <a:r>
              <a:rPr sz="1200" dirty="0">
                <a:latin typeface="Arial"/>
                <a:cs typeface="Arial"/>
              </a:rPr>
              <a:t>the  Principal </a:t>
            </a:r>
            <a:r>
              <a:rPr sz="1200" spc="-5" dirty="0">
                <a:latin typeface="Arial"/>
                <a:cs typeface="Arial"/>
              </a:rPr>
              <a:t>Commissioner/  Commissioner </a:t>
            </a:r>
            <a:r>
              <a:rPr sz="1200" dirty="0">
                <a:latin typeface="Arial"/>
                <a:cs typeface="Arial"/>
              </a:rPr>
              <a:t>of </a:t>
            </a:r>
            <a:r>
              <a:rPr sz="1200" spc="-5" dirty="0">
                <a:latin typeface="Arial"/>
                <a:cs typeface="Arial"/>
              </a:rPr>
              <a:t>Customs  </a:t>
            </a:r>
            <a:r>
              <a:rPr sz="1200" dirty="0">
                <a:latin typeface="Arial"/>
                <a:cs typeface="Arial"/>
              </a:rPr>
              <a:t>and </a:t>
            </a:r>
            <a:r>
              <a:rPr sz="1200" spc="5" dirty="0">
                <a:latin typeface="Arial"/>
                <a:cs typeface="Arial"/>
              </a:rPr>
              <a:t>various </a:t>
            </a:r>
            <a:r>
              <a:rPr sz="1200" dirty="0">
                <a:latin typeface="Arial"/>
                <a:cs typeface="Arial"/>
              </a:rPr>
              <a:t>conditions  thereon</a:t>
            </a:r>
            <a:endParaRPr sz="1200">
              <a:latin typeface="Arial"/>
              <a:cs typeface="Arial"/>
            </a:endParaRPr>
          </a:p>
        </p:txBody>
      </p:sp>
      <p:sp>
        <p:nvSpPr>
          <p:cNvPr id="21" name="object 21">
            <a:extLst>
              <a:ext uri="{FF2B5EF4-FFF2-40B4-BE49-F238E27FC236}">
                <a16:creationId xmlns:a16="http://schemas.microsoft.com/office/drawing/2014/main" id="{7D46FFEE-5F47-42F4-B0D2-006A879E6320}"/>
              </a:ext>
            </a:extLst>
          </p:cNvPr>
          <p:cNvSpPr txBox="1"/>
          <p:nvPr/>
        </p:nvSpPr>
        <p:spPr>
          <a:xfrm>
            <a:off x="4062877" y="2095683"/>
            <a:ext cx="2574925" cy="3912610"/>
          </a:xfrm>
          <a:prstGeom prst="rect">
            <a:avLst/>
          </a:prstGeom>
        </p:spPr>
        <p:txBody>
          <a:bodyPr vert="horz" wrap="square" lIns="0" tIns="11430" rIns="0" bIns="0" rtlCol="0">
            <a:spAutoFit/>
          </a:bodyPr>
          <a:lstStyle/>
          <a:p>
            <a:pPr marL="777240" marR="569595" indent="-247015">
              <a:lnSpc>
                <a:spcPct val="100000"/>
              </a:lnSpc>
              <a:spcBef>
                <a:spcPts val="90"/>
              </a:spcBef>
            </a:pPr>
            <a:r>
              <a:rPr sz="1400" b="1" spc="-10" dirty="0">
                <a:latin typeface="Arial"/>
                <a:cs typeface="Arial"/>
              </a:rPr>
              <a:t>Basic </a:t>
            </a:r>
            <a:r>
              <a:rPr sz="1400" b="1" spc="-15" dirty="0">
                <a:latin typeface="Arial"/>
                <a:cs typeface="Arial"/>
              </a:rPr>
              <a:t>operational  mechanism</a:t>
            </a:r>
            <a:endParaRPr sz="1400" dirty="0">
              <a:latin typeface="Arial"/>
              <a:cs typeface="Arial"/>
            </a:endParaRPr>
          </a:p>
          <a:p>
            <a:pPr>
              <a:lnSpc>
                <a:spcPct val="100000"/>
              </a:lnSpc>
              <a:spcBef>
                <a:spcPts val="20"/>
              </a:spcBef>
            </a:pPr>
            <a:endParaRPr sz="1250" dirty="0">
              <a:latin typeface="Arial"/>
              <a:cs typeface="Arial"/>
            </a:endParaRPr>
          </a:p>
          <a:p>
            <a:pPr marL="213995" marR="156210" indent="-201930">
              <a:lnSpc>
                <a:spcPct val="85000"/>
              </a:lnSpc>
              <a:buChar char="►"/>
              <a:tabLst>
                <a:tab pos="214629" algn="l"/>
              </a:tabLst>
            </a:pPr>
            <a:r>
              <a:rPr sz="1200" dirty="0">
                <a:latin typeface="Arial"/>
                <a:cs typeface="Arial"/>
              </a:rPr>
              <a:t>Application to be </a:t>
            </a:r>
            <a:r>
              <a:rPr sz="1200" spc="5" dirty="0">
                <a:latin typeface="Arial"/>
                <a:cs typeface="Arial"/>
              </a:rPr>
              <a:t>filed </a:t>
            </a:r>
            <a:r>
              <a:rPr sz="1200" dirty="0">
                <a:latin typeface="Arial"/>
                <a:cs typeface="Arial"/>
              </a:rPr>
              <a:t>for private  </a:t>
            </a:r>
            <a:r>
              <a:rPr sz="1200" spc="-5" dirty="0">
                <a:latin typeface="Arial"/>
                <a:cs typeface="Arial"/>
              </a:rPr>
              <a:t>bonded warehouse and  manufacturing and </a:t>
            </a:r>
            <a:r>
              <a:rPr sz="1200" dirty="0">
                <a:latin typeface="Arial"/>
                <a:cs typeface="Arial"/>
              </a:rPr>
              <a:t>other  operations before the Principal  </a:t>
            </a:r>
            <a:r>
              <a:rPr sz="1200" spc="-5" dirty="0">
                <a:latin typeface="Arial"/>
                <a:cs typeface="Arial"/>
              </a:rPr>
              <a:t>Commissioner/ Commissioner</a:t>
            </a:r>
            <a:r>
              <a:rPr sz="1200" spc="-45" dirty="0">
                <a:latin typeface="Arial"/>
                <a:cs typeface="Arial"/>
              </a:rPr>
              <a:t> </a:t>
            </a:r>
            <a:r>
              <a:rPr sz="1200" dirty="0">
                <a:latin typeface="Arial"/>
                <a:cs typeface="Arial"/>
              </a:rPr>
              <a:t>of  </a:t>
            </a:r>
            <a:r>
              <a:rPr sz="1200" spc="-10" dirty="0">
                <a:latin typeface="Arial"/>
                <a:cs typeface="Arial"/>
              </a:rPr>
              <a:t>Customs</a:t>
            </a:r>
            <a:endParaRPr sz="1200" dirty="0">
              <a:latin typeface="Arial"/>
              <a:cs typeface="Arial"/>
            </a:endParaRPr>
          </a:p>
          <a:p>
            <a:pPr marL="213995" marR="5080" indent="-201930">
              <a:lnSpc>
                <a:spcPct val="85100"/>
              </a:lnSpc>
              <a:spcBef>
                <a:spcPts val="290"/>
              </a:spcBef>
              <a:buChar char="►"/>
              <a:tabLst>
                <a:tab pos="214629" algn="l"/>
              </a:tabLst>
            </a:pPr>
            <a:r>
              <a:rPr sz="1200" dirty="0">
                <a:latin typeface="Arial"/>
                <a:cs typeface="Arial"/>
              </a:rPr>
              <a:t>Goods to be </a:t>
            </a:r>
            <a:r>
              <a:rPr sz="1200" spc="-5" dirty="0">
                <a:latin typeface="Arial"/>
                <a:cs typeface="Arial"/>
              </a:rPr>
              <a:t>imported </a:t>
            </a:r>
            <a:r>
              <a:rPr sz="1200" dirty="0">
                <a:latin typeface="Arial"/>
                <a:cs typeface="Arial"/>
              </a:rPr>
              <a:t>into India  </a:t>
            </a:r>
            <a:r>
              <a:rPr sz="1200" spc="-5" dirty="0">
                <a:latin typeface="Arial"/>
                <a:cs typeface="Arial"/>
              </a:rPr>
              <a:t>can be </a:t>
            </a:r>
            <a:r>
              <a:rPr sz="1200" dirty="0">
                <a:latin typeface="Arial"/>
                <a:cs typeface="Arial"/>
              </a:rPr>
              <a:t>deposited </a:t>
            </a:r>
            <a:r>
              <a:rPr sz="1200" spc="5" dirty="0">
                <a:latin typeface="Arial"/>
                <a:cs typeface="Arial"/>
              </a:rPr>
              <a:t>in </a:t>
            </a:r>
            <a:r>
              <a:rPr sz="1200" dirty="0">
                <a:latin typeface="Arial"/>
                <a:cs typeface="Arial"/>
              </a:rPr>
              <a:t>the private  </a:t>
            </a:r>
            <a:r>
              <a:rPr sz="1200" spc="-5" dirty="0">
                <a:latin typeface="Arial"/>
                <a:cs typeface="Arial"/>
              </a:rPr>
              <a:t>warehouse, </a:t>
            </a:r>
            <a:r>
              <a:rPr sz="1200" dirty="0">
                <a:latin typeface="Arial"/>
                <a:cs typeface="Arial"/>
              </a:rPr>
              <a:t>by </a:t>
            </a:r>
            <a:r>
              <a:rPr sz="1200" spc="-10" dirty="0">
                <a:latin typeface="Arial"/>
                <a:cs typeface="Arial"/>
              </a:rPr>
              <a:t>way </a:t>
            </a:r>
            <a:r>
              <a:rPr sz="1200" dirty="0">
                <a:latin typeface="Arial"/>
                <a:cs typeface="Arial"/>
              </a:rPr>
              <a:t>of </a:t>
            </a:r>
            <a:r>
              <a:rPr sz="1200" spc="10" dirty="0">
                <a:latin typeface="Arial"/>
                <a:cs typeface="Arial"/>
              </a:rPr>
              <a:t>filing </a:t>
            </a:r>
            <a:r>
              <a:rPr sz="1200" dirty="0">
                <a:latin typeface="Arial"/>
                <a:cs typeface="Arial"/>
              </a:rPr>
              <a:t>a </a:t>
            </a:r>
            <a:r>
              <a:rPr sz="1200" spc="10" dirty="0">
                <a:latin typeface="Arial"/>
                <a:cs typeface="Arial"/>
              </a:rPr>
              <a:t>bill</a:t>
            </a:r>
            <a:r>
              <a:rPr sz="1200" spc="-215" dirty="0">
                <a:latin typeface="Arial"/>
                <a:cs typeface="Arial"/>
              </a:rPr>
              <a:t> </a:t>
            </a:r>
            <a:r>
              <a:rPr sz="1200" dirty="0">
                <a:latin typeface="Arial"/>
                <a:cs typeface="Arial"/>
              </a:rPr>
              <a:t>of  entry for </a:t>
            </a:r>
            <a:r>
              <a:rPr sz="1200" spc="-5" dirty="0">
                <a:latin typeface="Arial"/>
                <a:cs typeface="Arial"/>
              </a:rPr>
              <a:t>warehousing, but without  </a:t>
            </a:r>
            <a:r>
              <a:rPr sz="1200" spc="-10" dirty="0">
                <a:latin typeface="Arial"/>
                <a:cs typeface="Arial"/>
              </a:rPr>
              <a:t>payment </a:t>
            </a:r>
            <a:r>
              <a:rPr sz="1200" dirty="0">
                <a:latin typeface="Arial"/>
                <a:cs typeface="Arial"/>
              </a:rPr>
              <a:t>of </a:t>
            </a:r>
            <a:r>
              <a:rPr sz="1200" spc="-5" dirty="0">
                <a:latin typeface="Arial"/>
                <a:cs typeface="Arial"/>
              </a:rPr>
              <a:t>any </a:t>
            </a:r>
            <a:r>
              <a:rPr sz="1200" spc="-10" dirty="0">
                <a:latin typeface="Arial"/>
                <a:cs typeface="Arial"/>
              </a:rPr>
              <a:t>Customs</a:t>
            </a:r>
            <a:r>
              <a:rPr sz="1200" spc="5" dirty="0">
                <a:latin typeface="Arial"/>
                <a:cs typeface="Arial"/>
              </a:rPr>
              <a:t> </a:t>
            </a:r>
            <a:r>
              <a:rPr sz="1200" dirty="0">
                <a:latin typeface="Arial"/>
                <a:cs typeface="Arial"/>
              </a:rPr>
              <a:t>duty</a:t>
            </a:r>
          </a:p>
          <a:p>
            <a:pPr marL="213995" marR="175260" indent="-201930">
              <a:lnSpc>
                <a:spcPct val="85000"/>
              </a:lnSpc>
              <a:spcBef>
                <a:spcPts val="310"/>
              </a:spcBef>
              <a:buChar char="►"/>
              <a:tabLst>
                <a:tab pos="214629" algn="l"/>
              </a:tabLst>
            </a:pPr>
            <a:r>
              <a:rPr sz="1200" spc="-10" dirty="0">
                <a:latin typeface="Arial"/>
                <a:cs typeface="Arial"/>
              </a:rPr>
              <a:t>Further, </a:t>
            </a:r>
            <a:r>
              <a:rPr sz="1200" spc="-5" dirty="0">
                <a:latin typeface="Arial"/>
                <a:cs typeface="Arial"/>
              </a:rPr>
              <a:t>manufacturing or </a:t>
            </a:r>
            <a:r>
              <a:rPr sz="1200" dirty="0">
                <a:latin typeface="Arial"/>
                <a:cs typeface="Arial"/>
              </a:rPr>
              <a:t>other  operations can be </a:t>
            </a:r>
            <a:r>
              <a:rPr sz="1200" spc="5" dirty="0">
                <a:latin typeface="Arial"/>
                <a:cs typeface="Arial"/>
              </a:rPr>
              <a:t>carried </a:t>
            </a:r>
            <a:r>
              <a:rPr sz="1200" dirty="0">
                <a:latin typeface="Arial"/>
                <a:cs typeface="Arial"/>
              </a:rPr>
              <a:t>out</a:t>
            </a:r>
            <a:r>
              <a:rPr sz="1200" spc="-245" dirty="0">
                <a:latin typeface="Arial"/>
                <a:cs typeface="Arial"/>
              </a:rPr>
              <a:t> </a:t>
            </a:r>
            <a:r>
              <a:rPr sz="1200" dirty="0">
                <a:latin typeface="Arial"/>
                <a:cs typeface="Arial"/>
              </a:rPr>
              <a:t>on  </a:t>
            </a:r>
            <a:r>
              <a:rPr sz="1200" spc="-5" dirty="0">
                <a:latin typeface="Arial"/>
                <a:cs typeface="Arial"/>
              </a:rPr>
              <a:t>such goods </a:t>
            </a:r>
            <a:r>
              <a:rPr sz="1200" spc="5" dirty="0">
                <a:latin typeface="Arial"/>
                <a:cs typeface="Arial"/>
              </a:rPr>
              <a:t>in </a:t>
            </a:r>
            <a:r>
              <a:rPr sz="1200" dirty="0">
                <a:latin typeface="Arial"/>
                <a:cs typeface="Arial"/>
              </a:rPr>
              <a:t>the private  </a:t>
            </a:r>
            <a:r>
              <a:rPr sz="1200" spc="-5" dirty="0">
                <a:latin typeface="Arial"/>
                <a:cs typeface="Arial"/>
              </a:rPr>
              <a:t>warehouse</a:t>
            </a:r>
            <a:endParaRPr sz="1200" dirty="0">
              <a:latin typeface="Arial"/>
              <a:cs typeface="Arial"/>
            </a:endParaRPr>
          </a:p>
          <a:p>
            <a:pPr marL="213995" indent="-201930">
              <a:lnSpc>
                <a:spcPts val="1330"/>
              </a:lnSpc>
              <a:spcBef>
                <a:spcPts val="70"/>
              </a:spcBef>
              <a:buChar char="►"/>
              <a:tabLst>
                <a:tab pos="214629" algn="l"/>
              </a:tabLst>
            </a:pPr>
            <a:r>
              <a:rPr sz="1200" dirty="0">
                <a:latin typeface="Arial"/>
                <a:cs typeface="Arial"/>
              </a:rPr>
              <a:t>Clearance of </a:t>
            </a:r>
            <a:r>
              <a:rPr sz="1200" spc="-5" dirty="0">
                <a:latin typeface="Arial"/>
                <a:cs typeface="Arial"/>
              </a:rPr>
              <a:t>goods can be</a:t>
            </a:r>
            <a:r>
              <a:rPr sz="1200" spc="-155" dirty="0">
                <a:latin typeface="Arial"/>
                <a:cs typeface="Arial"/>
              </a:rPr>
              <a:t> </a:t>
            </a:r>
            <a:r>
              <a:rPr sz="1200" spc="-5" dirty="0">
                <a:latin typeface="Arial"/>
                <a:cs typeface="Arial"/>
              </a:rPr>
              <a:t>done</a:t>
            </a:r>
            <a:endParaRPr sz="1200" dirty="0">
              <a:latin typeface="Arial"/>
              <a:cs typeface="Arial"/>
            </a:endParaRPr>
          </a:p>
          <a:p>
            <a:pPr marL="213995">
              <a:lnSpc>
                <a:spcPts val="1330"/>
              </a:lnSpc>
            </a:pPr>
            <a:r>
              <a:rPr sz="1200" dirty="0">
                <a:latin typeface="Arial"/>
                <a:cs typeface="Arial"/>
              </a:rPr>
              <a:t>for </a:t>
            </a:r>
            <a:r>
              <a:rPr sz="1200" spc="-10" dirty="0">
                <a:latin typeface="Arial"/>
                <a:cs typeface="Arial"/>
              </a:rPr>
              <a:t>home </a:t>
            </a:r>
            <a:r>
              <a:rPr sz="1200" spc="-5" dirty="0">
                <a:latin typeface="Arial"/>
                <a:cs typeface="Arial"/>
              </a:rPr>
              <a:t>consumption </a:t>
            </a:r>
            <a:r>
              <a:rPr sz="1200" dirty="0">
                <a:latin typeface="Arial"/>
                <a:cs typeface="Arial"/>
              </a:rPr>
              <a:t>or</a:t>
            </a:r>
            <a:r>
              <a:rPr sz="1200" spc="-25" dirty="0">
                <a:latin typeface="Arial"/>
                <a:cs typeface="Arial"/>
              </a:rPr>
              <a:t> </a:t>
            </a:r>
            <a:r>
              <a:rPr sz="1200" spc="-5" dirty="0">
                <a:latin typeface="Arial"/>
                <a:cs typeface="Arial"/>
              </a:rPr>
              <a:t>export</a:t>
            </a:r>
            <a:endParaRPr sz="1200" dirty="0">
              <a:latin typeface="Arial"/>
              <a:cs typeface="Arial"/>
            </a:endParaRPr>
          </a:p>
          <a:p>
            <a:pPr marL="213995" marR="27940" indent="-201930">
              <a:lnSpc>
                <a:spcPts val="1220"/>
              </a:lnSpc>
              <a:spcBef>
                <a:spcPts val="325"/>
              </a:spcBef>
              <a:buChar char="►"/>
              <a:tabLst>
                <a:tab pos="214629" algn="l"/>
              </a:tabLst>
            </a:pPr>
            <a:r>
              <a:rPr sz="1200" dirty="0">
                <a:latin typeface="Arial"/>
                <a:cs typeface="Arial"/>
              </a:rPr>
              <a:t>The applicant </a:t>
            </a:r>
            <a:r>
              <a:rPr sz="1200" spc="-5" dirty="0">
                <a:latin typeface="Arial"/>
                <a:cs typeface="Arial"/>
              </a:rPr>
              <a:t>would be </a:t>
            </a:r>
            <a:r>
              <a:rPr sz="1200" dirty="0">
                <a:latin typeface="Arial"/>
                <a:cs typeface="Arial"/>
              </a:rPr>
              <a:t>required</a:t>
            </a:r>
            <a:r>
              <a:rPr sz="1200" spc="-235" dirty="0">
                <a:latin typeface="Arial"/>
                <a:cs typeface="Arial"/>
              </a:rPr>
              <a:t> </a:t>
            </a:r>
            <a:r>
              <a:rPr sz="1200" dirty="0">
                <a:latin typeface="Arial"/>
                <a:cs typeface="Arial"/>
              </a:rPr>
              <a:t>to  maintain records </a:t>
            </a:r>
            <a:r>
              <a:rPr sz="1200" spc="-5" dirty="0">
                <a:latin typeface="Arial"/>
                <a:cs typeface="Arial"/>
              </a:rPr>
              <a:t>with </a:t>
            </a:r>
            <a:r>
              <a:rPr sz="1200" dirty="0">
                <a:latin typeface="Arial"/>
                <a:cs typeface="Arial"/>
              </a:rPr>
              <a:t>respect of  </a:t>
            </a:r>
            <a:r>
              <a:rPr sz="1200" spc="-5" dirty="0">
                <a:latin typeface="Arial"/>
                <a:cs typeface="Arial"/>
              </a:rPr>
              <a:t>warehoused</a:t>
            </a:r>
            <a:r>
              <a:rPr sz="1200" spc="-50" dirty="0">
                <a:latin typeface="Arial"/>
                <a:cs typeface="Arial"/>
              </a:rPr>
              <a:t> </a:t>
            </a:r>
            <a:r>
              <a:rPr sz="1200" spc="-5" dirty="0">
                <a:latin typeface="Arial"/>
                <a:cs typeface="Arial"/>
              </a:rPr>
              <a:t>goods</a:t>
            </a:r>
            <a:endParaRPr sz="1200" dirty="0">
              <a:latin typeface="Arial"/>
              <a:cs typeface="Arial"/>
            </a:endParaRPr>
          </a:p>
        </p:txBody>
      </p:sp>
      <p:sp>
        <p:nvSpPr>
          <p:cNvPr id="22" name="object 22">
            <a:extLst>
              <a:ext uri="{FF2B5EF4-FFF2-40B4-BE49-F238E27FC236}">
                <a16:creationId xmlns:a16="http://schemas.microsoft.com/office/drawing/2014/main" id="{317CC429-9F56-4797-82FD-E259ADB6B7AD}"/>
              </a:ext>
            </a:extLst>
          </p:cNvPr>
          <p:cNvSpPr txBox="1"/>
          <p:nvPr/>
        </p:nvSpPr>
        <p:spPr>
          <a:xfrm>
            <a:off x="1265372" y="1266957"/>
            <a:ext cx="8141970" cy="809625"/>
          </a:xfrm>
          <a:prstGeom prst="rect">
            <a:avLst/>
          </a:prstGeom>
        </p:spPr>
        <p:txBody>
          <a:bodyPr vert="horz" wrap="square" lIns="0" tIns="12065" rIns="0" bIns="0" rtlCol="0">
            <a:spAutoFit/>
          </a:bodyPr>
          <a:lstStyle/>
          <a:p>
            <a:pPr marL="29845">
              <a:lnSpc>
                <a:spcPts val="1560"/>
              </a:lnSpc>
              <a:spcBef>
                <a:spcPts val="95"/>
              </a:spcBef>
            </a:pPr>
            <a:r>
              <a:rPr sz="1400" b="1" spc="-5" dirty="0">
                <a:latin typeface="Arial"/>
                <a:cs typeface="Arial"/>
              </a:rPr>
              <a:t>Brief</a:t>
            </a:r>
            <a:r>
              <a:rPr sz="1400" b="1" spc="15" dirty="0">
                <a:latin typeface="Arial"/>
                <a:cs typeface="Arial"/>
              </a:rPr>
              <a:t> </a:t>
            </a:r>
            <a:r>
              <a:rPr sz="1400" b="1" spc="-15" dirty="0">
                <a:latin typeface="Arial"/>
                <a:cs typeface="Arial"/>
              </a:rPr>
              <a:t>Overview</a:t>
            </a:r>
            <a:r>
              <a:rPr sz="1400" b="1" spc="95" dirty="0">
                <a:latin typeface="Arial"/>
                <a:cs typeface="Arial"/>
              </a:rPr>
              <a:t> </a:t>
            </a:r>
            <a:r>
              <a:rPr sz="1400" b="1" spc="-15" dirty="0">
                <a:latin typeface="Arial"/>
                <a:cs typeface="Arial"/>
              </a:rPr>
              <a:t>of</a:t>
            </a:r>
            <a:r>
              <a:rPr sz="1400" b="1" spc="25" dirty="0">
                <a:latin typeface="Arial"/>
                <a:cs typeface="Arial"/>
              </a:rPr>
              <a:t> </a:t>
            </a:r>
            <a:r>
              <a:rPr sz="1400" b="1" spc="-15" dirty="0">
                <a:latin typeface="Arial"/>
                <a:cs typeface="Arial"/>
              </a:rPr>
              <a:t>Manufacture</a:t>
            </a:r>
            <a:r>
              <a:rPr sz="1400" b="1" spc="40" dirty="0">
                <a:latin typeface="Arial"/>
                <a:cs typeface="Arial"/>
              </a:rPr>
              <a:t> </a:t>
            </a:r>
            <a:r>
              <a:rPr sz="1400" b="1" spc="-15" dirty="0">
                <a:latin typeface="Arial"/>
                <a:cs typeface="Arial"/>
              </a:rPr>
              <a:t>and</a:t>
            </a:r>
            <a:r>
              <a:rPr sz="1400" b="1" spc="35" dirty="0">
                <a:latin typeface="Arial"/>
                <a:cs typeface="Arial"/>
              </a:rPr>
              <a:t> </a:t>
            </a:r>
            <a:r>
              <a:rPr sz="1400" b="1" spc="-15" dirty="0">
                <a:latin typeface="Arial"/>
                <a:cs typeface="Arial"/>
              </a:rPr>
              <a:t>Other</a:t>
            </a:r>
            <a:r>
              <a:rPr sz="1400" b="1" spc="40" dirty="0">
                <a:latin typeface="Arial"/>
                <a:cs typeface="Arial"/>
              </a:rPr>
              <a:t> </a:t>
            </a:r>
            <a:r>
              <a:rPr sz="1400" b="1" spc="-15" dirty="0">
                <a:latin typeface="Arial"/>
                <a:cs typeface="Arial"/>
              </a:rPr>
              <a:t>Operations</a:t>
            </a:r>
            <a:r>
              <a:rPr sz="1400" b="1" spc="65" dirty="0">
                <a:latin typeface="Arial"/>
                <a:cs typeface="Arial"/>
              </a:rPr>
              <a:t> </a:t>
            </a:r>
            <a:r>
              <a:rPr sz="1400" b="1" spc="-5" dirty="0">
                <a:latin typeface="Arial"/>
                <a:cs typeface="Arial"/>
              </a:rPr>
              <a:t>in</a:t>
            </a:r>
            <a:r>
              <a:rPr sz="1400" b="1" spc="10" dirty="0">
                <a:latin typeface="Arial"/>
                <a:cs typeface="Arial"/>
              </a:rPr>
              <a:t> </a:t>
            </a:r>
            <a:r>
              <a:rPr sz="1400" b="1" spc="-20" dirty="0">
                <a:latin typeface="Arial"/>
                <a:cs typeface="Arial"/>
              </a:rPr>
              <a:t>Warehouse</a:t>
            </a:r>
            <a:r>
              <a:rPr sz="1400" b="1" spc="45" dirty="0">
                <a:latin typeface="Arial"/>
                <a:cs typeface="Arial"/>
              </a:rPr>
              <a:t> </a:t>
            </a:r>
            <a:r>
              <a:rPr sz="1400" b="1" spc="-15" dirty="0">
                <a:latin typeface="Arial"/>
                <a:cs typeface="Arial"/>
              </a:rPr>
              <a:t>Regulations,</a:t>
            </a:r>
            <a:r>
              <a:rPr sz="1400" b="1" spc="95" dirty="0">
                <a:latin typeface="Arial"/>
                <a:cs typeface="Arial"/>
              </a:rPr>
              <a:t> </a:t>
            </a:r>
            <a:r>
              <a:rPr sz="1400" b="1" spc="-15" dirty="0">
                <a:latin typeface="Arial"/>
                <a:cs typeface="Arial"/>
              </a:rPr>
              <a:t>2019</a:t>
            </a:r>
            <a:r>
              <a:rPr sz="1400" b="1" spc="60" dirty="0">
                <a:latin typeface="Arial"/>
                <a:cs typeface="Arial"/>
              </a:rPr>
              <a:t> </a:t>
            </a:r>
            <a:r>
              <a:rPr sz="1400" b="1" spc="-5" dirty="0">
                <a:latin typeface="Arial"/>
                <a:cs typeface="Arial"/>
              </a:rPr>
              <a:t>“MOOWR,</a:t>
            </a:r>
            <a:endParaRPr sz="1400">
              <a:latin typeface="Arial"/>
              <a:cs typeface="Arial"/>
            </a:endParaRPr>
          </a:p>
          <a:p>
            <a:pPr marL="29845">
              <a:lnSpc>
                <a:spcPts val="1560"/>
              </a:lnSpc>
            </a:pPr>
            <a:r>
              <a:rPr sz="1400" b="1" spc="-15" dirty="0">
                <a:latin typeface="Arial"/>
                <a:cs typeface="Arial"/>
              </a:rPr>
              <a:t>2019”</a:t>
            </a:r>
            <a:endParaRPr sz="1400">
              <a:latin typeface="Arial"/>
              <a:cs typeface="Arial"/>
            </a:endParaRPr>
          </a:p>
          <a:p>
            <a:pPr marL="12700">
              <a:lnSpc>
                <a:spcPct val="100000"/>
              </a:lnSpc>
              <a:spcBef>
                <a:spcPts val="170"/>
              </a:spcBef>
            </a:pPr>
            <a:r>
              <a:rPr sz="1200" spc="-10" dirty="0">
                <a:solidFill>
                  <a:srgbClr val="2D2D38"/>
                </a:solidFill>
                <a:latin typeface="Arial"/>
                <a:cs typeface="Arial"/>
              </a:rPr>
              <a:t>Generally, Customs </a:t>
            </a:r>
            <a:r>
              <a:rPr sz="1200" dirty="0">
                <a:solidFill>
                  <a:srgbClr val="2D2D38"/>
                </a:solidFill>
                <a:latin typeface="Arial"/>
                <a:cs typeface="Arial"/>
              </a:rPr>
              <a:t>duty </a:t>
            </a:r>
            <a:r>
              <a:rPr sz="1200" spc="10" dirty="0">
                <a:solidFill>
                  <a:srgbClr val="2D2D38"/>
                </a:solidFill>
                <a:latin typeface="Arial"/>
                <a:cs typeface="Arial"/>
              </a:rPr>
              <a:t>is </a:t>
            </a:r>
            <a:r>
              <a:rPr sz="1200" dirty="0">
                <a:solidFill>
                  <a:srgbClr val="2D2D38"/>
                </a:solidFill>
                <a:latin typeface="Arial"/>
                <a:cs typeface="Arial"/>
              </a:rPr>
              <a:t>payable at the </a:t>
            </a:r>
            <a:r>
              <a:rPr sz="1200" spc="-10" dirty="0">
                <a:solidFill>
                  <a:srgbClr val="2D2D38"/>
                </a:solidFill>
                <a:latin typeface="Arial"/>
                <a:cs typeface="Arial"/>
              </a:rPr>
              <a:t>time </a:t>
            </a:r>
            <a:r>
              <a:rPr sz="1200" dirty="0">
                <a:solidFill>
                  <a:srgbClr val="2D2D38"/>
                </a:solidFill>
                <a:latin typeface="Arial"/>
                <a:cs typeface="Arial"/>
              </a:rPr>
              <a:t>of </a:t>
            </a:r>
            <a:r>
              <a:rPr sz="1200" spc="-5" dirty="0">
                <a:solidFill>
                  <a:srgbClr val="2D2D38"/>
                </a:solidFill>
                <a:latin typeface="Arial"/>
                <a:cs typeface="Arial"/>
              </a:rPr>
              <a:t>import </a:t>
            </a:r>
            <a:r>
              <a:rPr sz="1200" dirty="0">
                <a:solidFill>
                  <a:srgbClr val="2D2D38"/>
                </a:solidFill>
                <a:latin typeface="Arial"/>
                <a:cs typeface="Arial"/>
              </a:rPr>
              <a:t>of goods </a:t>
            </a:r>
            <a:r>
              <a:rPr sz="1200" spc="5" dirty="0">
                <a:solidFill>
                  <a:srgbClr val="2D2D38"/>
                </a:solidFill>
                <a:latin typeface="Arial"/>
                <a:cs typeface="Arial"/>
              </a:rPr>
              <a:t>into </a:t>
            </a:r>
            <a:r>
              <a:rPr sz="1200" dirty="0">
                <a:solidFill>
                  <a:srgbClr val="2D2D38"/>
                </a:solidFill>
                <a:latin typeface="Arial"/>
                <a:cs typeface="Arial"/>
              </a:rPr>
              <a:t>India . </a:t>
            </a:r>
            <a:r>
              <a:rPr sz="1200" spc="-15" dirty="0">
                <a:solidFill>
                  <a:srgbClr val="2D2D38"/>
                </a:solidFill>
                <a:latin typeface="Arial"/>
                <a:cs typeface="Arial"/>
              </a:rPr>
              <a:t>However, </a:t>
            </a:r>
            <a:r>
              <a:rPr sz="1200" spc="5" dirty="0">
                <a:solidFill>
                  <a:srgbClr val="2D2D38"/>
                </a:solidFill>
                <a:latin typeface="Arial"/>
                <a:cs typeface="Arial"/>
              </a:rPr>
              <a:t>MOOWR, </a:t>
            </a:r>
            <a:r>
              <a:rPr sz="1200" dirty="0">
                <a:solidFill>
                  <a:srgbClr val="2D2D38"/>
                </a:solidFill>
                <a:latin typeface="Arial"/>
                <a:cs typeface="Arial"/>
              </a:rPr>
              <a:t>2019 provides for</a:t>
            </a:r>
            <a:r>
              <a:rPr sz="1200" spc="-225" dirty="0">
                <a:solidFill>
                  <a:srgbClr val="2D2D38"/>
                </a:solidFill>
                <a:latin typeface="Arial"/>
                <a:cs typeface="Arial"/>
              </a:rPr>
              <a:t> </a:t>
            </a:r>
            <a:r>
              <a:rPr sz="1200" dirty="0">
                <a:solidFill>
                  <a:srgbClr val="2D2D38"/>
                </a:solidFill>
                <a:latin typeface="Arial"/>
                <a:cs typeface="Arial"/>
              </a:rPr>
              <a:t>duty</a:t>
            </a:r>
            <a:endParaRPr sz="1200">
              <a:latin typeface="Arial"/>
              <a:cs typeface="Arial"/>
            </a:endParaRPr>
          </a:p>
          <a:p>
            <a:pPr marL="12700">
              <a:lnSpc>
                <a:spcPct val="100000"/>
              </a:lnSpc>
            </a:pPr>
            <a:r>
              <a:rPr sz="1200" spc="-5" dirty="0">
                <a:solidFill>
                  <a:srgbClr val="2D2D38"/>
                </a:solidFill>
                <a:latin typeface="Arial"/>
                <a:cs typeface="Arial"/>
              </a:rPr>
              <a:t>deferment </a:t>
            </a:r>
            <a:r>
              <a:rPr sz="1200" spc="5" dirty="0">
                <a:solidFill>
                  <a:srgbClr val="2D2D38"/>
                </a:solidFill>
                <a:latin typeface="Arial"/>
                <a:cs typeface="Arial"/>
              </a:rPr>
              <a:t>in </a:t>
            </a:r>
            <a:r>
              <a:rPr sz="1200" spc="-5" dirty="0">
                <a:solidFill>
                  <a:srgbClr val="2D2D38"/>
                </a:solidFill>
                <a:latin typeface="Arial"/>
                <a:cs typeface="Arial"/>
              </a:rPr>
              <a:t>case </a:t>
            </a:r>
            <a:r>
              <a:rPr sz="1200" dirty="0">
                <a:solidFill>
                  <a:srgbClr val="2D2D38"/>
                </a:solidFill>
                <a:latin typeface="Arial"/>
                <a:cs typeface="Arial"/>
              </a:rPr>
              <a:t>of </a:t>
            </a:r>
            <a:r>
              <a:rPr sz="1200" spc="-5" dirty="0">
                <a:solidFill>
                  <a:srgbClr val="2D2D38"/>
                </a:solidFill>
                <a:latin typeface="Arial"/>
                <a:cs typeface="Arial"/>
              </a:rPr>
              <a:t>imports, subject </a:t>
            </a:r>
            <a:r>
              <a:rPr sz="1200" dirty="0">
                <a:solidFill>
                  <a:srgbClr val="2D2D38"/>
                </a:solidFill>
                <a:latin typeface="Arial"/>
                <a:cs typeface="Arial"/>
              </a:rPr>
              <a:t>to various </a:t>
            </a:r>
            <a:r>
              <a:rPr sz="1200" spc="-5" dirty="0">
                <a:solidFill>
                  <a:srgbClr val="2D2D38"/>
                </a:solidFill>
                <a:latin typeface="Arial"/>
                <a:cs typeface="Arial"/>
              </a:rPr>
              <a:t>compliances and</a:t>
            </a:r>
            <a:r>
              <a:rPr sz="1200" spc="-204" dirty="0">
                <a:solidFill>
                  <a:srgbClr val="2D2D38"/>
                </a:solidFill>
                <a:latin typeface="Arial"/>
                <a:cs typeface="Arial"/>
              </a:rPr>
              <a:t> </a:t>
            </a:r>
            <a:r>
              <a:rPr sz="1200" dirty="0">
                <a:solidFill>
                  <a:srgbClr val="2D2D38"/>
                </a:solidFill>
                <a:latin typeface="Arial"/>
                <a:cs typeface="Arial"/>
              </a:rPr>
              <a:t>procedures</a:t>
            </a:r>
            <a:endParaRPr sz="1200">
              <a:latin typeface="Arial"/>
              <a:cs typeface="Arial"/>
            </a:endParaRPr>
          </a:p>
        </p:txBody>
      </p:sp>
    </p:spTree>
    <p:extLst>
      <p:ext uri="{BB962C8B-B14F-4D97-AF65-F5344CB8AC3E}">
        <p14:creationId xmlns:p14="http://schemas.microsoft.com/office/powerpoint/2010/main" val="2380493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7257E992-0264-4938-8AE1-007CA139C4D5}"/>
              </a:ext>
            </a:extLst>
          </p:cNvPr>
          <p:cNvSpPr txBox="1">
            <a:spLocks/>
          </p:cNvSpPr>
          <p:nvPr/>
        </p:nvSpPr>
        <p:spPr>
          <a:xfrm>
            <a:off x="4848881" y="541816"/>
            <a:ext cx="7175196" cy="475771"/>
          </a:xfrm>
          <a:prstGeom prst="rect">
            <a:avLst/>
          </a:prstGeom>
        </p:spPr>
        <p:txBody>
          <a:bodyPr vert="horz" wrap="square" lIns="0" tIns="1397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110"/>
              </a:spcBef>
            </a:pPr>
            <a:r>
              <a:rPr lang="en-IN" spc="-5" dirty="0"/>
              <a:t>Role of CAs</a:t>
            </a:r>
          </a:p>
        </p:txBody>
      </p:sp>
      <p:sp>
        <p:nvSpPr>
          <p:cNvPr id="3" name="object 3">
            <a:extLst>
              <a:ext uri="{FF2B5EF4-FFF2-40B4-BE49-F238E27FC236}">
                <a16:creationId xmlns:a16="http://schemas.microsoft.com/office/drawing/2014/main" id="{AA4D0143-EECE-4073-9F86-AC5AC2872D75}"/>
              </a:ext>
            </a:extLst>
          </p:cNvPr>
          <p:cNvSpPr/>
          <p:nvPr/>
        </p:nvSpPr>
        <p:spPr>
          <a:xfrm>
            <a:off x="3525884" y="1780032"/>
            <a:ext cx="5535168" cy="3139880"/>
          </a:xfrm>
          <a:prstGeom prst="rect">
            <a:avLst/>
          </a:prstGeom>
          <a:blipFill>
            <a:blip r:embed="rId2" cstate="print"/>
            <a:stretch>
              <a:fillRect/>
            </a:stretch>
          </a:blipFill>
        </p:spPr>
        <p:txBody>
          <a:bodyPr wrap="square" lIns="0" tIns="0" rIns="0" bIns="0" rtlCol="0"/>
          <a:lstStyle/>
          <a:p>
            <a:endParaRPr/>
          </a:p>
        </p:txBody>
      </p:sp>
      <p:sp>
        <p:nvSpPr>
          <p:cNvPr id="4" name="object 4">
            <a:extLst>
              <a:ext uri="{FF2B5EF4-FFF2-40B4-BE49-F238E27FC236}">
                <a16:creationId xmlns:a16="http://schemas.microsoft.com/office/drawing/2014/main" id="{09F8F5CE-EA0B-4109-B242-09854FA3BA4E}"/>
              </a:ext>
            </a:extLst>
          </p:cNvPr>
          <p:cNvSpPr txBox="1"/>
          <p:nvPr/>
        </p:nvSpPr>
        <p:spPr>
          <a:xfrm>
            <a:off x="326561" y="3060358"/>
            <a:ext cx="3234213" cy="888191"/>
          </a:xfrm>
          <a:prstGeom prst="rect">
            <a:avLst/>
          </a:prstGeom>
        </p:spPr>
        <p:txBody>
          <a:bodyPr vert="horz" wrap="square" lIns="0" tIns="29209" rIns="0" bIns="0" rtlCol="0">
            <a:spAutoFit/>
          </a:bodyPr>
          <a:lstStyle/>
          <a:p>
            <a:pPr marL="12700" marR="5080" indent="926465" algn="r">
              <a:lnSpc>
                <a:spcPct val="104500"/>
              </a:lnSpc>
              <a:spcBef>
                <a:spcPts val="229"/>
              </a:spcBef>
            </a:pPr>
            <a:r>
              <a:rPr b="1" spc="10" dirty="0">
                <a:latin typeface="+mj-lt"/>
                <a:cs typeface="Arial"/>
              </a:rPr>
              <a:t>L</a:t>
            </a:r>
            <a:r>
              <a:rPr b="1" spc="-5" dirty="0">
                <a:latin typeface="+mj-lt"/>
                <a:cs typeface="Arial"/>
              </a:rPr>
              <a:t>i</a:t>
            </a:r>
            <a:r>
              <a:rPr b="1" dirty="0">
                <a:latin typeface="+mj-lt"/>
                <a:cs typeface="Arial"/>
              </a:rPr>
              <a:t>a</a:t>
            </a:r>
            <a:r>
              <a:rPr b="1" spc="-5" dirty="0">
                <a:latin typeface="+mj-lt"/>
                <a:cs typeface="Arial"/>
              </a:rPr>
              <a:t>i</a:t>
            </a:r>
            <a:r>
              <a:rPr b="1" dirty="0">
                <a:latin typeface="+mj-lt"/>
                <a:cs typeface="Arial"/>
              </a:rPr>
              <a:t>s</a:t>
            </a:r>
            <a:r>
              <a:rPr b="1" spc="-5" dirty="0">
                <a:latin typeface="+mj-lt"/>
                <a:cs typeface="Arial"/>
              </a:rPr>
              <a:t>e  </a:t>
            </a:r>
            <a:r>
              <a:rPr spc="5" dirty="0">
                <a:latin typeface="+mj-lt"/>
                <a:cs typeface="Arial"/>
              </a:rPr>
              <a:t>Liaise</a:t>
            </a:r>
            <a:r>
              <a:rPr spc="-105" dirty="0">
                <a:latin typeface="+mj-lt"/>
                <a:cs typeface="Arial"/>
              </a:rPr>
              <a:t> </a:t>
            </a:r>
            <a:r>
              <a:rPr spc="-5" dirty="0">
                <a:latin typeface="+mj-lt"/>
                <a:cs typeface="Arial"/>
              </a:rPr>
              <a:t>with</a:t>
            </a:r>
            <a:r>
              <a:rPr spc="-65" dirty="0">
                <a:latin typeface="+mj-lt"/>
                <a:cs typeface="Arial"/>
              </a:rPr>
              <a:t> </a:t>
            </a:r>
            <a:r>
              <a:rPr dirty="0">
                <a:latin typeface="+mj-lt"/>
                <a:cs typeface="Arial"/>
              </a:rPr>
              <a:t>the </a:t>
            </a:r>
            <a:r>
              <a:rPr spc="-5" dirty="0">
                <a:latin typeface="+mj-lt"/>
                <a:cs typeface="Arial"/>
              </a:rPr>
              <a:t> gove</a:t>
            </a:r>
            <a:r>
              <a:rPr spc="5" dirty="0">
                <a:latin typeface="+mj-lt"/>
                <a:cs typeface="Arial"/>
              </a:rPr>
              <a:t>r</a:t>
            </a:r>
            <a:r>
              <a:rPr spc="-5" dirty="0">
                <a:latin typeface="+mj-lt"/>
                <a:cs typeface="Arial"/>
              </a:rPr>
              <a:t>n</a:t>
            </a:r>
            <a:r>
              <a:rPr spc="-40" dirty="0">
                <a:latin typeface="+mj-lt"/>
                <a:cs typeface="Arial"/>
              </a:rPr>
              <a:t>m</a:t>
            </a:r>
            <a:r>
              <a:rPr spc="-5" dirty="0">
                <a:latin typeface="+mj-lt"/>
                <a:cs typeface="Arial"/>
              </a:rPr>
              <a:t>en</a:t>
            </a:r>
            <a:r>
              <a:rPr dirty="0">
                <a:latin typeface="+mj-lt"/>
                <a:cs typeface="Arial"/>
              </a:rPr>
              <a:t>t  authority to avail</a:t>
            </a:r>
            <a:r>
              <a:rPr spc="-160" dirty="0">
                <a:latin typeface="+mj-lt"/>
                <a:cs typeface="Arial"/>
              </a:rPr>
              <a:t> </a:t>
            </a:r>
            <a:r>
              <a:rPr dirty="0">
                <a:latin typeface="+mj-lt"/>
                <a:cs typeface="Arial"/>
              </a:rPr>
              <a:t>the</a:t>
            </a:r>
          </a:p>
          <a:p>
            <a:pPr marR="5080" algn="r">
              <a:lnSpc>
                <a:spcPct val="100000"/>
              </a:lnSpc>
            </a:pPr>
            <a:r>
              <a:rPr spc="20" dirty="0">
                <a:latin typeface="+mj-lt"/>
                <a:cs typeface="Arial"/>
              </a:rPr>
              <a:t>i</a:t>
            </a:r>
            <a:r>
              <a:rPr dirty="0">
                <a:latin typeface="+mj-lt"/>
                <a:cs typeface="Arial"/>
              </a:rPr>
              <a:t>ncent</a:t>
            </a:r>
            <a:r>
              <a:rPr spc="20" dirty="0">
                <a:latin typeface="+mj-lt"/>
                <a:cs typeface="Arial"/>
              </a:rPr>
              <a:t>i</a:t>
            </a:r>
            <a:r>
              <a:rPr dirty="0">
                <a:latin typeface="+mj-lt"/>
                <a:cs typeface="Arial"/>
              </a:rPr>
              <a:t>v</a:t>
            </a:r>
            <a:r>
              <a:rPr spc="-25" dirty="0">
                <a:latin typeface="+mj-lt"/>
                <a:cs typeface="Arial"/>
              </a:rPr>
              <a:t>e</a:t>
            </a:r>
            <a:r>
              <a:rPr dirty="0">
                <a:latin typeface="+mj-lt"/>
                <a:cs typeface="Arial"/>
              </a:rPr>
              <a:t>s</a:t>
            </a:r>
          </a:p>
        </p:txBody>
      </p:sp>
      <p:sp>
        <p:nvSpPr>
          <p:cNvPr id="5" name="object 5">
            <a:extLst>
              <a:ext uri="{FF2B5EF4-FFF2-40B4-BE49-F238E27FC236}">
                <a16:creationId xmlns:a16="http://schemas.microsoft.com/office/drawing/2014/main" id="{8D1BE5BF-97F2-44D3-8B3E-868D5657FFA6}"/>
              </a:ext>
            </a:extLst>
          </p:cNvPr>
          <p:cNvSpPr txBox="1"/>
          <p:nvPr/>
        </p:nvSpPr>
        <p:spPr>
          <a:xfrm>
            <a:off x="1" y="4071365"/>
            <a:ext cx="3445646" cy="1170833"/>
          </a:xfrm>
          <a:prstGeom prst="rect">
            <a:avLst/>
          </a:prstGeom>
        </p:spPr>
        <p:txBody>
          <a:bodyPr vert="horz" wrap="square" lIns="0" tIns="36830" rIns="0" bIns="0" rtlCol="0">
            <a:spAutoFit/>
          </a:bodyPr>
          <a:lstStyle/>
          <a:p>
            <a:pPr marR="5080" algn="r">
              <a:lnSpc>
                <a:spcPct val="100000"/>
              </a:lnSpc>
              <a:spcBef>
                <a:spcPts val="290"/>
              </a:spcBef>
            </a:pPr>
            <a:r>
              <a:rPr b="1" spc="-35" dirty="0">
                <a:latin typeface="+mj-lt"/>
                <a:cs typeface="Arial"/>
              </a:rPr>
              <a:t>A</a:t>
            </a:r>
            <a:r>
              <a:rPr b="1" spc="5" dirty="0">
                <a:latin typeface="+mj-lt"/>
                <a:cs typeface="Arial"/>
              </a:rPr>
              <a:t>pp</a:t>
            </a:r>
            <a:r>
              <a:rPr b="1" spc="-5" dirty="0">
                <a:latin typeface="+mj-lt"/>
                <a:cs typeface="Arial"/>
              </a:rPr>
              <a:t>ly</a:t>
            </a:r>
            <a:endParaRPr dirty="0">
              <a:latin typeface="+mj-lt"/>
              <a:cs typeface="Arial"/>
            </a:endParaRPr>
          </a:p>
          <a:p>
            <a:pPr marR="8890" algn="r">
              <a:lnSpc>
                <a:spcPct val="100000"/>
              </a:lnSpc>
              <a:spcBef>
                <a:spcPts val="195"/>
              </a:spcBef>
            </a:pPr>
            <a:r>
              <a:rPr dirty="0">
                <a:latin typeface="+mj-lt"/>
                <a:cs typeface="Arial"/>
              </a:rPr>
              <a:t>Help the </a:t>
            </a:r>
            <a:r>
              <a:rPr spc="5" dirty="0">
                <a:latin typeface="+mj-lt"/>
                <a:cs typeface="Arial"/>
              </a:rPr>
              <a:t>client</a:t>
            </a:r>
            <a:r>
              <a:rPr spc="-180" dirty="0">
                <a:latin typeface="+mj-lt"/>
                <a:cs typeface="Arial"/>
              </a:rPr>
              <a:t> </a:t>
            </a:r>
            <a:r>
              <a:rPr dirty="0">
                <a:latin typeface="+mj-lt"/>
                <a:cs typeface="Arial"/>
              </a:rPr>
              <a:t>to</a:t>
            </a:r>
          </a:p>
          <a:p>
            <a:pPr marL="97790" marR="8255" indent="271145" algn="r">
              <a:lnSpc>
                <a:spcPct val="100000"/>
              </a:lnSpc>
            </a:pPr>
            <a:r>
              <a:rPr spc="-5" dirty="0">
                <a:latin typeface="+mj-lt"/>
                <a:cs typeface="Arial"/>
              </a:rPr>
              <a:t>compile</a:t>
            </a:r>
            <a:r>
              <a:rPr spc="-110" dirty="0">
                <a:latin typeface="+mj-lt"/>
                <a:cs typeface="Arial"/>
              </a:rPr>
              <a:t> </a:t>
            </a:r>
            <a:r>
              <a:rPr dirty="0">
                <a:latin typeface="+mj-lt"/>
                <a:cs typeface="Arial"/>
              </a:rPr>
              <a:t>the </a:t>
            </a:r>
            <a:r>
              <a:rPr spc="-5" dirty="0">
                <a:latin typeface="+mj-lt"/>
                <a:cs typeface="Arial"/>
              </a:rPr>
              <a:t> </a:t>
            </a:r>
            <a:r>
              <a:rPr dirty="0">
                <a:latin typeface="+mj-lt"/>
                <a:cs typeface="Arial"/>
              </a:rPr>
              <a:t>information</a:t>
            </a:r>
            <a:r>
              <a:rPr spc="-150" dirty="0">
                <a:latin typeface="+mj-lt"/>
                <a:cs typeface="Arial"/>
              </a:rPr>
              <a:t> </a:t>
            </a:r>
            <a:r>
              <a:rPr spc="-5" dirty="0">
                <a:latin typeface="+mj-lt"/>
                <a:cs typeface="Arial"/>
              </a:rPr>
              <a:t>and</a:t>
            </a:r>
            <a:endParaRPr dirty="0">
              <a:latin typeface="+mj-lt"/>
              <a:cs typeface="Arial"/>
            </a:endParaRPr>
          </a:p>
          <a:p>
            <a:pPr marR="6985" algn="r">
              <a:lnSpc>
                <a:spcPct val="100000"/>
              </a:lnSpc>
            </a:pPr>
            <a:r>
              <a:rPr spc="-5" dirty="0">
                <a:latin typeface="+mj-lt"/>
                <a:cs typeface="Arial"/>
              </a:rPr>
              <a:t>app</a:t>
            </a:r>
            <a:r>
              <a:rPr spc="15" dirty="0">
                <a:latin typeface="+mj-lt"/>
                <a:cs typeface="Arial"/>
              </a:rPr>
              <a:t>l</a:t>
            </a:r>
            <a:r>
              <a:rPr dirty="0">
                <a:latin typeface="+mj-lt"/>
                <a:cs typeface="Arial"/>
              </a:rPr>
              <a:t>y</a:t>
            </a:r>
          </a:p>
        </p:txBody>
      </p:sp>
      <p:sp>
        <p:nvSpPr>
          <p:cNvPr id="6" name="object 6">
            <a:extLst>
              <a:ext uri="{FF2B5EF4-FFF2-40B4-BE49-F238E27FC236}">
                <a16:creationId xmlns:a16="http://schemas.microsoft.com/office/drawing/2014/main" id="{00B5F10E-8587-4225-95B5-422DF1B70343}"/>
              </a:ext>
            </a:extLst>
          </p:cNvPr>
          <p:cNvSpPr txBox="1"/>
          <p:nvPr/>
        </p:nvSpPr>
        <p:spPr>
          <a:xfrm>
            <a:off x="9159858" y="1645665"/>
            <a:ext cx="3032141" cy="1309333"/>
          </a:xfrm>
          <a:prstGeom prst="rect">
            <a:avLst/>
          </a:prstGeom>
        </p:spPr>
        <p:txBody>
          <a:bodyPr vert="horz" wrap="square" lIns="0" tIns="36830" rIns="0" bIns="0" rtlCol="0">
            <a:spAutoFit/>
          </a:bodyPr>
          <a:lstStyle/>
          <a:p>
            <a:pPr marL="12700">
              <a:lnSpc>
                <a:spcPct val="100000"/>
              </a:lnSpc>
              <a:spcBef>
                <a:spcPts val="290"/>
              </a:spcBef>
            </a:pPr>
            <a:r>
              <a:rPr b="1" dirty="0">
                <a:latin typeface="+mj-lt"/>
                <a:cs typeface="Arial"/>
              </a:rPr>
              <a:t>Understand</a:t>
            </a:r>
            <a:endParaRPr dirty="0">
              <a:latin typeface="+mj-lt"/>
              <a:cs typeface="Arial"/>
            </a:endParaRPr>
          </a:p>
          <a:p>
            <a:pPr marL="12700" marR="5080">
              <a:lnSpc>
                <a:spcPct val="85100"/>
              </a:lnSpc>
              <a:spcBef>
                <a:spcPts val="405"/>
              </a:spcBef>
            </a:pPr>
            <a:r>
              <a:rPr dirty="0">
                <a:latin typeface="+mj-lt"/>
                <a:cs typeface="Verdana"/>
              </a:rPr>
              <a:t>Understanding </a:t>
            </a:r>
            <a:r>
              <a:rPr lang="en-US" dirty="0">
                <a:latin typeface="+mj-lt"/>
                <a:cs typeface="Verdana"/>
              </a:rPr>
              <a:t> </a:t>
            </a:r>
            <a:r>
              <a:rPr dirty="0">
                <a:latin typeface="+mj-lt"/>
                <a:cs typeface="Verdana"/>
              </a:rPr>
              <a:t>and </a:t>
            </a:r>
            <a:r>
              <a:rPr lang="en-US" dirty="0">
                <a:latin typeface="+mj-lt"/>
                <a:cs typeface="Verdana"/>
              </a:rPr>
              <a:t> </a:t>
            </a:r>
            <a:r>
              <a:rPr dirty="0">
                <a:latin typeface="+mj-lt"/>
                <a:cs typeface="Verdana"/>
              </a:rPr>
              <a:t>analyzing </a:t>
            </a:r>
            <a:r>
              <a:rPr lang="en-US" dirty="0">
                <a:latin typeface="+mj-lt"/>
                <a:cs typeface="Verdana"/>
              </a:rPr>
              <a:t> </a:t>
            </a:r>
            <a:r>
              <a:rPr dirty="0">
                <a:latin typeface="+mj-lt"/>
                <a:cs typeface="Verdana"/>
              </a:rPr>
              <a:t>the </a:t>
            </a:r>
            <a:r>
              <a:rPr lang="en-US" dirty="0">
                <a:latin typeface="+mj-lt"/>
                <a:cs typeface="Verdana"/>
              </a:rPr>
              <a:t> </a:t>
            </a:r>
            <a:r>
              <a:rPr dirty="0">
                <a:latin typeface="+mj-lt"/>
                <a:cs typeface="Verdana"/>
              </a:rPr>
              <a:t> various incentives </a:t>
            </a:r>
            <a:r>
              <a:rPr lang="en-US" dirty="0">
                <a:latin typeface="+mj-lt"/>
                <a:cs typeface="Verdana"/>
              </a:rPr>
              <a:t> </a:t>
            </a:r>
            <a:r>
              <a:rPr dirty="0">
                <a:latin typeface="+mj-lt"/>
                <a:cs typeface="Verdana"/>
              </a:rPr>
              <a:t>offered </a:t>
            </a:r>
            <a:r>
              <a:rPr lang="en-US" dirty="0">
                <a:latin typeface="+mj-lt"/>
                <a:cs typeface="Verdana"/>
              </a:rPr>
              <a:t> </a:t>
            </a:r>
            <a:r>
              <a:rPr dirty="0">
                <a:latin typeface="+mj-lt"/>
                <a:cs typeface="Verdana"/>
              </a:rPr>
              <a:t>by </a:t>
            </a:r>
            <a:r>
              <a:rPr lang="en-US" dirty="0">
                <a:latin typeface="+mj-lt"/>
                <a:cs typeface="Verdana"/>
              </a:rPr>
              <a:t> </a:t>
            </a:r>
            <a:r>
              <a:rPr dirty="0">
                <a:latin typeface="+mj-lt"/>
                <a:cs typeface="Verdana"/>
              </a:rPr>
              <a:t> the</a:t>
            </a:r>
            <a:r>
              <a:rPr lang="en-US" dirty="0">
                <a:latin typeface="+mj-lt"/>
                <a:cs typeface="Verdana"/>
              </a:rPr>
              <a:t> </a:t>
            </a:r>
            <a:r>
              <a:rPr dirty="0">
                <a:latin typeface="+mj-lt"/>
                <a:cs typeface="Verdana"/>
              </a:rPr>
              <a:t> State </a:t>
            </a:r>
            <a:r>
              <a:rPr lang="en-US" dirty="0">
                <a:latin typeface="+mj-lt"/>
                <a:cs typeface="Verdana"/>
              </a:rPr>
              <a:t> </a:t>
            </a:r>
            <a:r>
              <a:rPr dirty="0">
                <a:latin typeface="+mj-lt"/>
                <a:cs typeface="Verdana"/>
              </a:rPr>
              <a:t>and </a:t>
            </a:r>
            <a:r>
              <a:rPr lang="en-US" dirty="0">
                <a:latin typeface="+mj-lt"/>
                <a:cs typeface="Verdana"/>
              </a:rPr>
              <a:t> </a:t>
            </a:r>
            <a:r>
              <a:rPr dirty="0">
                <a:latin typeface="+mj-lt"/>
                <a:cs typeface="Verdana"/>
              </a:rPr>
              <a:t>Central  Government</a:t>
            </a:r>
          </a:p>
        </p:txBody>
      </p:sp>
      <p:sp>
        <p:nvSpPr>
          <p:cNvPr id="7" name="object 7">
            <a:extLst>
              <a:ext uri="{FF2B5EF4-FFF2-40B4-BE49-F238E27FC236}">
                <a16:creationId xmlns:a16="http://schemas.microsoft.com/office/drawing/2014/main" id="{7B44A2B7-C28C-4AD6-B89C-090C84A80FCE}"/>
              </a:ext>
            </a:extLst>
          </p:cNvPr>
          <p:cNvSpPr txBox="1"/>
          <p:nvPr/>
        </p:nvSpPr>
        <p:spPr>
          <a:xfrm>
            <a:off x="8797781" y="3036188"/>
            <a:ext cx="2877148" cy="1025922"/>
          </a:xfrm>
          <a:prstGeom prst="rect">
            <a:avLst/>
          </a:prstGeom>
        </p:spPr>
        <p:txBody>
          <a:bodyPr vert="horz" wrap="square" lIns="0" tIns="36830" rIns="0" bIns="0" rtlCol="0">
            <a:spAutoFit/>
          </a:bodyPr>
          <a:lstStyle/>
          <a:p>
            <a:pPr marL="12700">
              <a:lnSpc>
                <a:spcPct val="100000"/>
              </a:lnSpc>
              <a:spcBef>
                <a:spcPts val="290"/>
              </a:spcBef>
            </a:pPr>
            <a:r>
              <a:rPr b="1" dirty="0">
                <a:latin typeface="+mj-lt"/>
                <a:cs typeface="Arial"/>
              </a:rPr>
              <a:t>Evaluate</a:t>
            </a:r>
            <a:endParaRPr dirty="0">
              <a:latin typeface="+mj-lt"/>
              <a:cs typeface="Arial"/>
            </a:endParaRPr>
          </a:p>
          <a:p>
            <a:pPr marL="12700">
              <a:lnSpc>
                <a:spcPts val="1330"/>
              </a:lnSpc>
              <a:spcBef>
                <a:spcPts val="195"/>
              </a:spcBef>
            </a:pPr>
            <a:r>
              <a:rPr dirty="0">
                <a:latin typeface="+mj-lt"/>
                <a:cs typeface="Verdana"/>
              </a:rPr>
              <a:t>Evaluate the nature and quantum</a:t>
            </a:r>
          </a:p>
          <a:p>
            <a:pPr marL="12700">
              <a:lnSpc>
                <a:spcPts val="1330"/>
              </a:lnSpc>
            </a:pPr>
            <a:r>
              <a:rPr dirty="0">
                <a:latin typeface="+mj-lt"/>
                <a:cs typeface="Verdana"/>
              </a:rPr>
              <a:t>of incentives available to the client</a:t>
            </a:r>
          </a:p>
        </p:txBody>
      </p:sp>
      <p:sp>
        <p:nvSpPr>
          <p:cNvPr id="8" name="object 8">
            <a:extLst>
              <a:ext uri="{FF2B5EF4-FFF2-40B4-BE49-F238E27FC236}">
                <a16:creationId xmlns:a16="http://schemas.microsoft.com/office/drawing/2014/main" id="{2D1F72BB-8CAC-4CAC-BAD1-88F488ACA8EE}"/>
              </a:ext>
            </a:extLst>
          </p:cNvPr>
          <p:cNvSpPr txBox="1"/>
          <p:nvPr/>
        </p:nvSpPr>
        <p:spPr>
          <a:xfrm>
            <a:off x="702129" y="1541780"/>
            <a:ext cx="2793555" cy="1447832"/>
          </a:xfrm>
          <a:prstGeom prst="rect">
            <a:avLst/>
          </a:prstGeom>
        </p:spPr>
        <p:txBody>
          <a:bodyPr vert="horz" wrap="square" lIns="0" tIns="36830" rIns="0" bIns="0" rtlCol="0">
            <a:spAutoFit/>
          </a:bodyPr>
          <a:lstStyle/>
          <a:p>
            <a:pPr marR="6985" algn="r">
              <a:lnSpc>
                <a:spcPct val="100000"/>
              </a:lnSpc>
              <a:spcBef>
                <a:spcPts val="290"/>
              </a:spcBef>
            </a:pPr>
            <a:r>
              <a:rPr b="1" spc="-10" dirty="0">
                <a:latin typeface="+mj-lt"/>
                <a:cs typeface="Arial"/>
              </a:rPr>
              <a:t>E</a:t>
            </a:r>
            <a:r>
              <a:rPr b="1" spc="-15" dirty="0">
                <a:latin typeface="+mj-lt"/>
                <a:cs typeface="Arial"/>
              </a:rPr>
              <a:t>n</a:t>
            </a:r>
            <a:r>
              <a:rPr b="1" spc="-5" dirty="0">
                <a:latin typeface="+mj-lt"/>
                <a:cs typeface="Arial"/>
              </a:rPr>
              <a:t>s</a:t>
            </a:r>
            <a:r>
              <a:rPr b="1" spc="-15" dirty="0">
                <a:latin typeface="+mj-lt"/>
                <a:cs typeface="Arial"/>
              </a:rPr>
              <a:t>u</a:t>
            </a:r>
            <a:r>
              <a:rPr b="1" spc="-20" dirty="0">
                <a:latin typeface="+mj-lt"/>
                <a:cs typeface="Arial"/>
              </a:rPr>
              <a:t>r</a:t>
            </a:r>
            <a:r>
              <a:rPr b="1" spc="-5" dirty="0">
                <a:latin typeface="+mj-lt"/>
                <a:cs typeface="Arial"/>
              </a:rPr>
              <a:t>e</a:t>
            </a:r>
            <a:endParaRPr dirty="0">
              <a:latin typeface="+mj-lt"/>
              <a:cs typeface="Arial"/>
            </a:endParaRPr>
          </a:p>
          <a:p>
            <a:pPr marR="9525" algn="r">
              <a:lnSpc>
                <a:spcPct val="100000"/>
              </a:lnSpc>
              <a:spcBef>
                <a:spcPts val="195"/>
              </a:spcBef>
            </a:pPr>
            <a:r>
              <a:rPr spc="-5" dirty="0">
                <a:latin typeface="+mj-lt"/>
                <a:cs typeface="Arial"/>
              </a:rPr>
              <a:t>Ensure</a:t>
            </a:r>
            <a:r>
              <a:rPr spc="-50" dirty="0">
                <a:latin typeface="+mj-lt"/>
                <a:cs typeface="Arial"/>
              </a:rPr>
              <a:t> </a:t>
            </a:r>
            <a:r>
              <a:rPr spc="-5" dirty="0">
                <a:latin typeface="+mj-lt"/>
                <a:cs typeface="Arial"/>
              </a:rPr>
              <a:t>completion</a:t>
            </a:r>
            <a:endParaRPr dirty="0">
              <a:latin typeface="+mj-lt"/>
              <a:cs typeface="Arial"/>
            </a:endParaRPr>
          </a:p>
          <a:p>
            <a:pPr marL="210185" marR="7620" indent="432434" algn="r">
              <a:lnSpc>
                <a:spcPct val="100000"/>
              </a:lnSpc>
            </a:pPr>
            <a:r>
              <a:rPr dirty="0">
                <a:latin typeface="+mj-lt"/>
                <a:cs typeface="Arial"/>
              </a:rPr>
              <a:t>of</a:t>
            </a:r>
            <a:r>
              <a:rPr spc="-75" dirty="0">
                <a:latin typeface="+mj-lt"/>
                <a:cs typeface="Arial"/>
              </a:rPr>
              <a:t> </a:t>
            </a:r>
            <a:r>
              <a:rPr spc="-5" dirty="0">
                <a:latin typeface="+mj-lt"/>
                <a:cs typeface="Arial"/>
              </a:rPr>
              <a:t>annual  </a:t>
            </a:r>
            <a:r>
              <a:rPr dirty="0">
                <a:latin typeface="+mj-lt"/>
                <a:cs typeface="Arial"/>
              </a:rPr>
              <a:t>compliances</a:t>
            </a:r>
            <a:r>
              <a:rPr spc="-130" dirty="0">
                <a:latin typeface="+mj-lt"/>
                <a:cs typeface="Arial"/>
              </a:rPr>
              <a:t> </a:t>
            </a:r>
            <a:r>
              <a:rPr dirty="0">
                <a:latin typeface="+mj-lt"/>
                <a:cs typeface="Arial"/>
              </a:rPr>
              <a:t>for  the</a:t>
            </a:r>
            <a:r>
              <a:rPr spc="-80" dirty="0">
                <a:latin typeface="+mj-lt"/>
                <a:cs typeface="Arial"/>
              </a:rPr>
              <a:t> </a:t>
            </a:r>
            <a:r>
              <a:rPr dirty="0">
                <a:latin typeface="+mj-lt"/>
                <a:cs typeface="Arial"/>
              </a:rPr>
              <a:t>incentives</a:t>
            </a:r>
          </a:p>
          <a:p>
            <a:pPr marR="5080" algn="r">
              <a:lnSpc>
                <a:spcPct val="100000"/>
              </a:lnSpc>
            </a:pPr>
            <a:r>
              <a:rPr spc="-5" dirty="0">
                <a:latin typeface="+mj-lt"/>
                <a:cs typeface="Arial"/>
              </a:rPr>
              <a:t>ava</a:t>
            </a:r>
            <a:r>
              <a:rPr spc="15" dirty="0">
                <a:latin typeface="+mj-lt"/>
                <a:cs typeface="Arial"/>
              </a:rPr>
              <a:t>il</a:t>
            </a:r>
            <a:r>
              <a:rPr spc="-5" dirty="0">
                <a:latin typeface="+mj-lt"/>
                <a:cs typeface="Arial"/>
              </a:rPr>
              <a:t>ed</a:t>
            </a:r>
            <a:endParaRPr dirty="0">
              <a:latin typeface="+mj-lt"/>
              <a:cs typeface="Arial"/>
            </a:endParaRPr>
          </a:p>
        </p:txBody>
      </p:sp>
      <p:sp>
        <p:nvSpPr>
          <p:cNvPr id="9" name="object 9">
            <a:extLst>
              <a:ext uri="{FF2B5EF4-FFF2-40B4-BE49-F238E27FC236}">
                <a16:creationId xmlns:a16="http://schemas.microsoft.com/office/drawing/2014/main" id="{748C24A0-8246-40B5-B6FF-9592D0824C21}"/>
              </a:ext>
            </a:extLst>
          </p:cNvPr>
          <p:cNvSpPr txBox="1"/>
          <p:nvPr/>
        </p:nvSpPr>
        <p:spPr>
          <a:xfrm>
            <a:off x="9204689" y="4097273"/>
            <a:ext cx="2600868" cy="692497"/>
          </a:xfrm>
          <a:prstGeom prst="rect">
            <a:avLst/>
          </a:prstGeom>
        </p:spPr>
        <p:txBody>
          <a:bodyPr vert="horz" wrap="square" lIns="0" tIns="36830" rIns="0" bIns="0" rtlCol="0">
            <a:spAutoFit/>
          </a:bodyPr>
          <a:lstStyle/>
          <a:p>
            <a:pPr marL="12700">
              <a:lnSpc>
                <a:spcPct val="100000"/>
              </a:lnSpc>
              <a:spcBef>
                <a:spcPts val="290"/>
              </a:spcBef>
            </a:pPr>
            <a:r>
              <a:rPr b="1" dirty="0">
                <a:latin typeface="+mj-lt"/>
                <a:cs typeface="Arial"/>
              </a:rPr>
              <a:t>Advise</a:t>
            </a:r>
            <a:endParaRPr dirty="0">
              <a:latin typeface="+mj-lt"/>
              <a:cs typeface="Arial"/>
            </a:endParaRPr>
          </a:p>
          <a:p>
            <a:pPr marL="12700">
              <a:lnSpc>
                <a:spcPts val="1330"/>
              </a:lnSpc>
              <a:spcBef>
                <a:spcPts val="195"/>
              </a:spcBef>
            </a:pPr>
            <a:r>
              <a:rPr dirty="0">
                <a:latin typeface="+mj-lt"/>
                <a:cs typeface="Verdana"/>
              </a:rPr>
              <a:t>Advise to ensure maximum</a:t>
            </a:r>
          </a:p>
          <a:p>
            <a:pPr marL="12700">
              <a:lnSpc>
                <a:spcPts val="1330"/>
              </a:lnSpc>
            </a:pPr>
            <a:r>
              <a:rPr dirty="0">
                <a:latin typeface="+mj-lt"/>
                <a:cs typeface="Verdana"/>
              </a:rPr>
              <a:t>incentives can be availed</a:t>
            </a:r>
          </a:p>
        </p:txBody>
      </p:sp>
      <p:sp>
        <p:nvSpPr>
          <p:cNvPr id="10" name="object 10">
            <a:extLst>
              <a:ext uri="{FF2B5EF4-FFF2-40B4-BE49-F238E27FC236}">
                <a16:creationId xmlns:a16="http://schemas.microsoft.com/office/drawing/2014/main" id="{6186D32E-945F-4BA2-B966-A4E28C70C30D}"/>
              </a:ext>
            </a:extLst>
          </p:cNvPr>
          <p:cNvSpPr txBox="1"/>
          <p:nvPr/>
        </p:nvSpPr>
        <p:spPr>
          <a:xfrm>
            <a:off x="8373729" y="4116323"/>
            <a:ext cx="698500" cy="670560"/>
          </a:xfrm>
          <a:prstGeom prst="rect">
            <a:avLst/>
          </a:prstGeom>
          <a:ln w="9144">
            <a:solidFill>
              <a:srgbClr val="FFE600"/>
            </a:solidFill>
          </a:ln>
        </p:spPr>
        <p:txBody>
          <a:bodyPr vert="horz" wrap="square" lIns="0" tIns="17780" rIns="0" bIns="0" rtlCol="0">
            <a:spAutoFit/>
          </a:bodyPr>
          <a:lstStyle/>
          <a:p>
            <a:pPr marL="354330">
              <a:lnSpc>
                <a:spcPct val="100000"/>
              </a:lnSpc>
              <a:spcBef>
                <a:spcPts val="140"/>
              </a:spcBef>
              <a:tabLst>
                <a:tab pos="615315" algn="l"/>
              </a:tabLst>
            </a:pPr>
            <a:r>
              <a:rPr sz="1200" b="1" u="heavy" dirty="0">
                <a:uFill>
                  <a:solidFill>
                    <a:srgbClr val="4D4D4D"/>
                  </a:solidFill>
                </a:uFill>
                <a:latin typeface="Arial"/>
                <a:cs typeface="Arial"/>
              </a:rPr>
              <a:t> 	</a:t>
            </a:r>
            <a:endParaRPr sz="1200">
              <a:latin typeface="Arial"/>
              <a:cs typeface="Arial"/>
            </a:endParaRPr>
          </a:p>
        </p:txBody>
      </p:sp>
      <p:grpSp>
        <p:nvGrpSpPr>
          <p:cNvPr id="11" name="object 11">
            <a:extLst>
              <a:ext uri="{FF2B5EF4-FFF2-40B4-BE49-F238E27FC236}">
                <a16:creationId xmlns:a16="http://schemas.microsoft.com/office/drawing/2014/main" id="{DDF68EED-1812-4991-87DA-CF6743009093}"/>
              </a:ext>
            </a:extLst>
          </p:cNvPr>
          <p:cNvGrpSpPr/>
          <p:nvPr/>
        </p:nvGrpSpPr>
        <p:grpSpPr>
          <a:xfrm>
            <a:off x="8436479" y="4212624"/>
            <a:ext cx="563245" cy="486409"/>
            <a:chOff x="6526034" y="4212624"/>
            <a:chExt cx="563245" cy="486409"/>
          </a:xfrm>
        </p:grpSpPr>
        <p:sp>
          <p:nvSpPr>
            <p:cNvPr id="12" name="object 12">
              <a:extLst>
                <a:ext uri="{FF2B5EF4-FFF2-40B4-BE49-F238E27FC236}">
                  <a16:creationId xmlns:a16="http://schemas.microsoft.com/office/drawing/2014/main" id="{2AAE6FA2-B82F-4F58-803F-B519171EAF61}"/>
                </a:ext>
              </a:extLst>
            </p:cNvPr>
            <p:cNvSpPr/>
            <p:nvPr/>
          </p:nvSpPr>
          <p:spPr>
            <a:xfrm>
              <a:off x="6526034" y="4364412"/>
              <a:ext cx="264995" cy="289882"/>
            </a:xfrm>
            <a:prstGeom prst="rect">
              <a:avLst/>
            </a:prstGeom>
            <a:blipFill>
              <a:blip r:embed="rId3" cstate="print"/>
              <a:stretch>
                <a:fillRect/>
              </a:stretch>
            </a:blipFill>
          </p:spPr>
          <p:txBody>
            <a:bodyPr wrap="square" lIns="0" tIns="0" rIns="0" bIns="0" rtlCol="0"/>
            <a:lstStyle/>
            <a:p>
              <a:endParaRPr/>
            </a:p>
          </p:txBody>
        </p:sp>
        <p:sp>
          <p:nvSpPr>
            <p:cNvPr id="13" name="object 13">
              <a:extLst>
                <a:ext uri="{FF2B5EF4-FFF2-40B4-BE49-F238E27FC236}">
                  <a16:creationId xmlns:a16="http://schemas.microsoft.com/office/drawing/2014/main" id="{EA75F68E-8ADF-488E-B78E-B471DE3988B4}"/>
                </a:ext>
              </a:extLst>
            </p:cNvPr>
            <p:cNvSpPr/>
            <p:nvPr/>
          </p:nvSpPr>
          <p:spPr>
            <a:xfrm>
              <a:off x="6622503" y="4212627"/>
              <a:ext cx="466725" cy="486409"/>
            </a:xfrm>
            <a:custGeom>
              <a:avLst/>
              <a:gdLst/>
              <a:ahLst/>
              <a:cxnLst/>
              <a:rect l="l" t="t" r="r" b="b"/>
              <a:pathLst>
                <a:path w="466725" h="486410">
                  <a:moveTo>
                    <a:pt x="70726" y="472846"/>
                  </a:moveTo>
                  <a:lnTo>
                    <a:pt x="0" y="472846"/>
                  </a:lnTo>
                  <a:lnTo>
                    <a:pt x="0" y="486244"/>
                  </a:lnTo>
                  <a:lnTo>
                    <a:pt x="70726" y="486244"/>
                  </a:lnTo>
                  <a:lnTo>
                    <a:pt x="70726" y="472846"/>
                  </a:lnTo>
                  <a:close/>
                </a:path>
                <a:path w="466725" h="486410">
                  <a:moveTo>
                    <a:pt x="70726" y="452158"/>
                  </a:moveTo>
                  <a:lnTo>
                    <a:pt x="0" y="452158"/>
                  </a:lnTo>
                  <a:lnTo>
                    <a:pt x="0" y="465848"/>
                  </a:lnTo>
                  <a:lnTo>
                    <a:pt x="70726" y="465848"/>
                  </a:lnTo>
                  <a:lnTo>
                    <a:pt x="70726" y="452158"/>
                  </a:lnTo>
                  <a:close/>
                </a:path>
                <a:path w="466725" h="486410">
                  <a:moveTo>
                    <a:pt x="417741" y="162572"/>
                  </a:moveTo>
                  <a:lnTo>
                    <a:pt x="414845" y="159359"/>
                  </a:lnTo>
                  <a:lnTo>
                    <a:pt x="198488" y="159359"/>
                  </a:lnTo>
                  <a:lnTo>
                    <a:pt x="195605" y="162572"/>
                  </a:lnTo>
                  <a:lnTo>
                    <a:pt x="195605" y="170434"/>
                  </a:lnTo>
                  <a:lnTo>
                    <a:pt x="198488" y="173634"/>
                  </a:lnTo>
                  <a:lnTo>
                    <a:pt x="414845" y="173634"/>
                  </a:lnTo>
                  <a:lnTo>
                    <a:pt x="417741" y="170434"/>
                  </a:lnTo>
                  <a:lnTo>
                    <a:pt x="417741" y="162572"/>
                  </a:lnTo>
                  <a:close/>
                </a:path>
                <a:path w="466725" h="486410">
                  <a:moveTo>
                    <a:pt x="417741" y="116243"/>
                  </a:moveTo>
                  <a:lnTo>
                    <a:pt x="414845" y="113042"/>
                  </a:lnTo>
                  <a:lnTo>
                    <a:pt x="198488" y="113042"/>
                  </a:lnTo>
                  <a:lnTo>
                    <a:pt x="195605" y="116243"/>
                  </a:lnTo>
                  <a:lnTo>
                    <a:pt x="195605" y="124117"/>
                  </a:lnTo>
                  <a:lnTo>
                    <a:pt x="198488" y="127317"/>
                  </a:lnTo>
                  <a:lnTo>
                    <a:pt x="414845" y="127317"/>
                  </a:lnTo>
                  <a:lnTo>
                    <a:pt x="417741" y="124117"/>
                  </a:lnTo>
                  <a:lnTo>
                    <a:pt x="417741" y="116243"/>
                  </a:lnTo>
                  <a:close/>
                </a:path>
                <a:path w="466725" h="486410">
                  <a:moveTo>
                    <a:pt x="466636" y="49530"/>
                  </a:moveTo>
                  <a:lnTo>
                    <a:pt x="463169" y="30238"/>
                  </a:lnTo>
                  <a:lnTo>
                    <a:pt x="453758" y="14617"/>
                  </a:lnTo>
                  <a:lnTo>
                    <a:pt x="453758" y="49530"/>
                  </a:lnTo>
                  <a:lnTo>
                    <a:pt x="453758" y="191122"/>
                  </a:lnTo>
                  <a:lnTo>
                    <a:pt x="451269" y="204698"/>
                  </a:lnTo>
                  <a:lnTo>
                    <a:pt x="444487" y="215811"/>
                  </a:lnTo>
                  <a:lnTo>
                    <a:pt x="434454" y="223316"/>
                  </a:lnTo>
                  <a:lnTo>
                    <a:pt x="422198" y="226072"/>
                  </a:lnTo>
                  <a:lnTo>
                    <a:pt x="274726" y="226072"/>
                  </a:lnTo>
                  <a:lnTo>
                    <a:pt x="273138" y="226949"/>
                  </a:lnTo>
                  <a:lnTo>
                    <a:pt x="272097" y="227825"/>
                  </a:lnTo>
                  <a:lnTo>
                    <a:pt x="216103" y="280555"/>
                  </a:lnTo>
                  <a:lnTo>
                    <a:pt x="216103" y="229577"/>
                  </a:lnTo>
                  <a:lnTo>
                    <a:pt x="212940" y="226072"/>
                  </a:lnTo>
                  <a:lnTo>
                    <a:pt x="191122" y="226072"/>
                  </a:lnTo>
                  <a:lnTo>
                    <a:pt x="178879" y="223316"/>
                  </a:lnTo>
                  <a:lnTo>
                    <a:pt x="168846" y="215811"/>
                  </a:lnTo>
                  <a:lnTo>
                    <a:pt x="162064" y="204698"/>
                  </a:lnTo>
                  <a:lnTo>
                    <a:pt x="159575" y="191122"/>
                  </a:lnTo>
                  <a:lnTo>
                    <a:pt x="159575" y="49530"/>
                  </a:lnTo>
                  <a:lnTo>
                    <a:pt x="162064" y="35953"/>
                  </a:lnTo>
                  <a:lnTo>
                    <a:pt x="168846" y="24841"/>
                  </a:lnTo>
                  <a:lnTo>
                    <a:pt x="178879" y="17322"/>
                  </a:lnTo>
                  <a:lnTo>
                    <a:pt x="191122" y="14566"/>
                  </a:lnTo>
                  <a:lnTo>
                    <a:pt x="422198" y="14566"/>
                  </a:lnTo>
                  <a:lnTo>
                    <a:pt x="434454" y="17322"/>
                  </a:lnTo>
                  <a:lnTo>
                    <a:pt x="444487" y="24841"/>
                  </a:lnTo>
                  <a:lnTo>
                    <a:pt x="451269" y="35953"/>
                  </a:lnTo>
                  <a:lnTo>
                    <a:pt x="453758" y="49530"/>
                  </a:lnTo>
                  <a:lnTo>
                    <a:pt x="453758" y="14617"/>
                  </a:lnTo>
                  <a:lnTo>
                    <a:pt x="439572" y="3886"/>
                  </a:lnTo>
                  <a:lnTo>
                    <a:pt x="422198" y="0"/>
                  </a:lnTo>
                  <a:lnTo>
                    <a:pt x="191122" y="0"/>
                  </a:lnTo>
                  <a:lnTo>
                    <a:pt x="173863" y="3886"/>
                  </a:lnTo>
                  <a:lnTo>
                    <a:pt x="159740" y="14503"/>
                  </a:lnTo>
                  <a:lnTo>
                    <a:pt x="150202" y="30238"/>
                  </a:lnTo>
                  <a:lnTo>
                    <a:pt x="146697" y="49530"/>
                  </a:lnTo>
                  <a:lnTo>
                    <a:pt x="146697" y="191122"/>
                  </a:lnTo>
                  <a:lnTo>
                    <a:pt x="150202" y="210413"/>
                  </a:lnTo>
                  <a:lnTo>
                    <a:pt x="159740" y="226161"/>
                  </a:lnTo>
                  <a:lnTo>
                    <a:pt x="173863" y="236766"/>
                  </a:lnTo>
                  <a:lnTo>
                    <a:pt x="191122" y="240652"/>
                  </a:lnTo>
                  <a:lnTo>
                    <a:pt x="202958" y="240652"/>
                  </a:lnTo>
                  <a:lnTo>
                    <a:pt x="202958" y="298919"/>
                  </a:lnTo>
                  <a:lnTo>
                    <a:pt x="204533" y="301536"/>
                  </a:lnTo>
                  <a:lnTo>
                    <a:pt x="206641" y="302704"/>
                  </a:lnTo>
                  <a:lnTo>
                    <a:pt x="207695" y="302983"/>
                  </a:lnTo>
                  <a:lnTo>
                    <a:pt x="208470" y="303288"/>
                  </a:lnTo>
                  <a:lnTo>
                    <a:pt x="211112" y="303288"/>
                  </a:lnTo>
                  <a:lnTo>
                    <a:pt x="212420" y="302704"/>
                  </a:lnTo>
                  <a:lnTo>
                    <a:pt x="213728" y="301536"/>
                  </a:lnTo>
                  <a:lnTo>
                    <a:pt x="236105" y="280555"/>
                  </a:lnTo>
                  <a:lnTo>
                    <a:pt x="278676" y="240652"/>
                  </a:lnTo>
                  <a:lnTo>
                    <a:pt x="422198" y="240652"/>
                  </a:lnTo>
                  <a:lnTo>
                    <a:pt x="439572" y="236766"/>
                  </a:lnTo>
                  <a:lnTo>
                    <a:pt x="453682" y="226161"/>
                  </a:lnTo>
                  <a:lnTo>
                    <a:pt x="463169" y="210413"/>
                  </a:lnTo>
                  <a:lnTo>
                    <a:pt x="466636" y="191122"/>
                  </a:lnTo>
                  <a:lnTo>
                    <a:pt x="466636" y="49530"/>
                  </a:lnTo>
                  <a:close/>
                </a:path>
              </a:pathLst>
            </a:custGeom>
            <a:solidFill>
              <a:srgbClr val="4D4D4D"/>
            </a:solidFill>
          </p:spPr>
          <p:txBody>
            <a:bodyPr wrap="square" lIns="0" tIns="0" rIns="0" bIns="0" rtlCol="0"/>
            <a:lstStyle/>
            <a:p>
              <a:endParaRPr/>
            </a:p>
          </p:txBody>
        </p:sp>
      </p:grpSp>
    </p:spTree>
    <p:extLst>
      <p:ext uri="{BB962C8B-B14F-4D97-AF65-F5344CB8AC3E}">
        <p14:creationId xmlns:p14="http://schemas.microsoft.com/office/powerpoint/2010/main" val="4115731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8189D33-9DB0-41D2-8C35-13D4231A42A6}"/>
              </a:ext>
            </a:extLst>
          </p:cNvPr>
          <p:cNvPicPr>
            <a:picLocks noChangeAspect="1"/>
          </p:cNvPicPr>
          <p:nvPr/>
        </p:nvPicPr>
        <p:blipFill rotWithShape="1">
          <a:blip r:embed="rId2"/>
          <a:srcRect t="10814" r="-1" b="1281"/>
          <a:stretch/>
        </p:blipFill>
        <p:spPr>
          <a:xfrm>
            <a:off x="20" y="10"/>
            <a:ext cx="8668492" cy="6857990"/>
          </a:xfrm>
          <a:prstGeom prst="rect">
            <a:avLst/>
          </a:prstGeom>
        </p:spPr>
      </p:pic>
      <p:sp>
        <p:nvSpPr>
          <p:cNvPr id="11" name="Rectangle 10">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C6A08C7-4BEC-4786-8F1E-585846F8DD6B}"/>
              </a:ext>
            </a:extLst>
          </p:cNvPr>
          <p:cNvSpPr>
            <a:spLocks noGrp="1"/>
          </p:cNvSpPr>
          <p:nvPr>
            <p:ph type="ctrTitle"/>
          </p:nvPr>
        </p:nvSpPr>
        <p:spPr>
          <a:xfrm>
            <a:off x="7848600" y="1122363"/>
            <a:ext cx="4023360" cy="3204134"/>
          </a:xfrm>
        </p:spPr>
        <p:txBody>
          <a:bodyPr anchor="b">
            <a:normAutofit/>
          </a:bodyPr>
          <a:lstStyle/>
          <a:p>
            <a:r>
              <a:rPr lang="en-US" sz="4400" dirty="0"/>
              <a:t>ICAI Ecosystem</a:t>
            </a:r>
            <a:endParaRPr lang="en-IN" sz="4400" dirty="0"/>
          </a:p>
        </p:txBody>
      </p:sp>
      <p:sp>
        <p:nvSpPr>
          <p:cNvPr id="3" name="Subtitle 2">
            <a:extLst>
              <a:ext uri="{FF2B5EF4-FFF2-40B4-BE49-F238E27FC236}">
                <a16:creationId xmlns:a16="http://schemas.microsoft.com/office/drawing/2014/main" id="{4AF388E9-919B-468F-8EE8-3E71251EECCF}"/>
              </a:ext>
            </a:extLst>
          </p:cNvPr>
          <p:cNvSpPr>
            <a:spLocks noGrp="1"/>
          </p:cNvSpPr>
          <p:nvPr>
            <p:ph type="subTitle" idx="1"/>
          </p:nvPr>
        </p:nvSpPr>
        <p:spPr>
          <a:xfrm>
            <a:off x="7848600" y="4872922"/>
            <a:ext cx="4023360" cy="1208141"/>
          </a:xfrm>
        </p:spPr>
        <p:txBody>
          <a:bodyPr>
            <a:normAutofit/>
          </a:bodyPr>
          <a:lstStyle/>
          <a:p>
            <a:r>
              <a:rPr lang="en-US" sz="2000"/>
              <a:t>Committee on MSME and Start Up</a:t>
            </a:r>
            <a:endParaRPr lang="en-IN" sz="2000"/>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tx2">
              <a:lumMod val="25000"/>
              <a:lumOff val="75000"/>
            </a:schemeClr>
          </a:solidFill>
          <a:ln w="3175">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02DBD60-8B2F-4F4B-92F0-14FD602DA847}"/>
              </a:ext>
            </a:extLst>
          </p:cNvPr>
          <p:cNvPicPr>
            <a:picLocks noChangeAspect="1"/>
          </p:cNvPicPr>
          <p:nvPr/>
        </p:nvPicPr>
        <p:blipFill>
          <a:blip r:embed="rId3"/>
          <a:stretch>
            <a:fillRect/>
          </a:stretch>
        </p:blipFill>
        <p:spPr>
          <a:xfrm>
            <a:off x="10348685" y="5412241"/>
            <a:ext cx="1316824" cy="1337643"/>
          </a:xfrm>
          <a:prstGeom prst="rect">
            <a:avLst/>
          </a:prstGeom>
        </p:spPr>
      </p:pic>
    </p:spTree>
    <p:extLst>
      <p:ext uri="{BB962C8B-B14F-4D97-AF65-F5344CB8AC3E}">
        <p14:creationId xmlns:p14="http://schemas.microsoft.com/office/powerpoint/2010/main" val="24421028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12CBD-6901-4644-BB84-35CBF4ABB7D1}"/>
              </a:ext>
            </a:extLst>
          </p:cNvPr>
          <p:cNvSpPr>
            <a:spLocks noGrp="1"/>
          </p:cNvSpPr>
          <p:nvPr>
            <p:ph type="title"/>
          </p:nvPr>
        </p:nvSpPr>
        <p:spPr/>
        <p:txBody>
          <a:bodyPr/>
          <a:lstStyle/>
          <a:p>
            <a:r>
              <a:rPr lang="en-US" dirty="0"/>
              <a:t>ICAI Ecosystem</a:t>
            </a:r>
            <a:endParaRPr lang="en-IN" dirty="0"/>
          </a:p>
        </p:txBody>
      </p:sp>
      <p:graphicFrame>
        <p:nvGraphicFramePr>
          <p:cNvPr id="5" name="Content Placeholder 2">
            <a:extLst>
              <a:ext uri="{FF2B5EF4-FFF2-40B4-BE49-F238E27FC236}">
                <a16:creationId xmlns:a16="http://schemas.microsoft.com/office/drawing/2014/main" id="{EA2D759F-0EC6-4208-AFB5-4583FABF755F}"/>
              </a:ext>
            </a:extLst>
          </p:cNvPr>
          <p:cNvGraphicFramePr>
            <a:graphicFrameLocks noGrp="1"/>
          </p:cNvGraphicFramePr>
          <p:nvPr>
            <p:ph idx="1"/>
          </p:nvPr>
        </p:nvGraphicFramePr>
        <p:xfrm>
          <a:off x="1115568" y="2478024"/>
          <a:ext cx="10168128" cy="369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4966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81D377EB-C9D2-4ED0-86A6-740A297E3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11D628-485D-47EA-AED3-048F0559B941}"/>
              </a:ext>
            </a:extLst>
          </p:cNvPr>
          <p:cNvSpPr>
            <a:spLocks noGrp="1"/>
          </p:cNvSpPr>
          <p:nvPr>
            <p:ph type="title"/>
          </p:nvPr>
        </p:nvSpPr>
        <p:spPr>
          <a:xfrm>
            <a:off x="841248" y="685800"/>
            <a:ext cx="10506456" cy="1157005"/>
          </a:xfrm>
        </p:spPr>
        <p:txBody>
          <a:bodyPr anchor="b">
            <a:normAutofit/>
          </a:bodyPr>
          <a:lstStyle/>
          <a:p>
            <a:r>
              <a:rPr lang="en-US" sz="4800">
                <a:latin typeface="Calibri" panose="020F0502020204030204" pitchFamily="34" charset="0"/>
                <a:cs typeface="Calibri" panose="020F0502020204030204" pitchFamily="34" charset="0"/>
              </a:rPr>
              <a:t>Boosting MSME Sector</a:t>
            </a:r>
            <a:endParaRPr lang="en-IN" sz="4800">
              <a:latin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066346BE-FDB4-4772-A696-0719490AB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093"/>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958056"/>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7" name="Content Placeholder 2">
            <a:extLst>
              <a:ext uri="{FF2B5EF4-FFF2-40B4-BE49-F238E27FC236}">
                <a16:creationId xmlns:a16="http://schemas.microsoft.com/office/drawing/2014/main" id="{20FE27B6-6936-4CA5-B6F9-1353F2B3077D}"/>
              </a:ext>
            </a:extLst>
          </p:cNvPr>
          <p:cNvGraphicFramePr>
            <a:graphicFrameLocks noGrp="1"/>
          </p:cNvGraphicFramePr>
          <p:nvPr>
            <p:ph idx="1"/>
          </p:nvPr>
        </p:nvGraphicFramePr>
        <p:xfrm>
          <a:off x="838200" y="2295252"/>
          <a:ext cx="10506456" cy="3876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92265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person, computer, indoor&#10;&#10;Description automatically generated">
            <a:extLst>
              <a:ext uri="{FF2B5EF4-FFF2-40B4-BE49-F238E27FC236}">
                <a16:creationId xmlns:a16="http://schemas.microsoft.com/office/drawing/2014/main" id="{680FF5AC-DCB8-4D87-92F4-29AEEF89990C}"/>
              </a:ext>
            </a:extLst>
          </p:cNvPr>
          <p:cNvPicPr>
            <a:picLocks noChangeAspect="1"/>
          </p:cNvPicPr>
          <p:nvPr/>
        </p:nvPicPr>
        <p:blipFill rotWithShape="1">
          <a:blip r:embed="rId2">
            <a:extLst>
              <a:ext uri="{28A0092B-C50C-407E-A947-70E740481C1C}">
                <a14:useLocalDpi xmlns:a14="http://schemas.microsoft.com/office/drawing/2010/main" val="0"/>
              </a:ext>
            </a:extLst>
          </a:blip>
          <a:srcRect l="1925" r="7688"/>
          <a:stretch/>
        </p:blipFill>
        <p:spPr>
          <a:xfrm>
            <a:off x="5399314" y="10"/>
            <a:ext cx="6792686" cy="6857990"/>
          </a:xfrm>
          <a:prstGeom prst="rect">
            <a:avLst/>
          </a:prstGeom>
        </p:spPr>
      </p:pic>
      <p:sp>
        <p:nvSpPr>
          <p:cNvPr id="21" name="Rectangle 20">
            <a:extLst>
              <a:ext uri="{FF2B5EF4-FFF2-40B4-BE49-F238E27FC236}">
                <a16:creationId xmlns:a16="http://schemas.microsoft.com/office/drawing/2014/main" id="{8A6DB0E6-E65F-4229-A5A0-2500203B6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E3AC13F-9C00-43F1-8612-8554AB2A8D3F}"/>
              </a:ext>
            </a:extLst>
          </p:cNvPr>
          <p:cNvSpPr>
            <a:spLocks noGrp="1"/>
          </p:cNvSpPr>
          <p:nvPr>
            <p:ph type="title"/>
          </p:nvPr>
        </p:nvSpPr>
        <p:spPr>
          <a:xfrm>
            <a:off x="371094" y="1161288"/>
            <a:ext cx="3438144" cy="1124712"/>
          </a:xfrm>
        </p:spPr>
        <p:txBody>
          <a:bodyPr anchor="b">
            <a:normAutofit/>
          </a:bodyPr>
          <a:lstStyle/>
          <a:p>
            <a:r>
              <a:rPr lang="en-US" sz="2800" dirty="0"/>
              <a:t>Helpdesk</a:t>
            </a:r>
            <a:endParaRPr lang="en-IN" sz="2800" dirty="0"/>
          </a:p>
        </p:txBody>
      </p:sp>
      <p:sp>
        <p:nvSpPr>
          <p:cNvPr id="23" name="Rectangle 22">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3F8DAFF-51D0-44B7-8248-98FD334BA67D}"/>
              </a:ext>
            </a:extLst>
          </p:cNvPr>
          <p:cNvSpPr>
            <a:spLocks noGrp="1"/>
          </p:cNvSpPr>
          <p:nvPr>
            <p:ph idx="1"/>
          </p:nvPr>
        </p:nvSpPr>
        <p:spPr>
          <a:xfrm>
            <a:off x="371093" y="2718054"/>
            <a:ext cx="6102277" cy="3207258"/>
          </a:xfrm>
        </p:spPr>
        <p:txBody>
          <a:bodyPr anchor="t">
            <a:normAutofit/>
          </a:bodyPr>
          <a:lstStyle/>
          <a:p>
            <a:r>
              <a:rPr lang="en-US" sz="2000" dirty="0">
                <a:latin typeface="Calibri" panose="020F0502020204030204" pitchFamily="34" charset="0"/>
                <a:cs typeface="Calibri" panose="020F0502020204030204" pitchFamily="34" charset="0"/>
              </a:rPr>
              <a:t>MSME Help Desk across India to guide MSMEs in developing their business strategy, tax compliances, how various government schemes can help them and also towards resource mobilization, etc. </a:t>
            </a:r>
            <a:endParaRPr lang="en-IN" sz="2000" dirty="0">
              <a:latin typeface="Calibri" panose="020F0502020204030204" pitchFamily="34" charset="0"/>
              <a:cs typeface="Calibri" panose="020F0502020204030204" pitchFamily="34" charset="0"/>
            </a:endParaRPr>
          </a:p>
          <a:p>
            <a:pPr marL="0" indent="0">
              <a:buNone/>
            </a:pPr>
            <a:endParaRPr lang="en-IN" sz="1700" dirty="0"/>
          </a:p>
        </p:txBody>
      </p:sp>
    </p:spTree>
    <p:extLst>
      <p:ext uri="{BB962C8B-B14F-4D97-AF65-F5344CB8AC3E}">
        <p14:creationId xmlns:p14="http://schemas.microsoft.com/office/powerpoint/2010/main" val="70106404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A9B6C6-A247-48A8-9A1C-1E36FA9456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12CF2B96-DC2D-40A7-8C54-0A09A43F41C0}"/>
              </a:ext>
            </a:extLst>
          </p:cNvPr>
          <p:cNvSpPr>
            <a:spLocks noGrp="1"/>
          </p:cNvSpPr>
          <p:nvPr>
            <p:ph type="title"/>
          </p:nvPr>
        </p:nvSpPr>
        <p:spPr>
          <a:xfrm>
            <a:off x="594445" y="1460692"/>
            <a:ext cx="3373395" cy="2037670"/>
          </a:xfrm>
          <a:solidFill>
            <a:srgbClr val="00B0F0"/>
          </a:solidFill>
          <a:effectLst>
            <a:outerShdw blurRad="50800" dist="38100" dir="2700000" algn="tl" rotWithShape="0">
              <a:prstClr val="black">
                <a:alpha val="40000"/>
              </a:prstClr>
            </a:outerShdw>
          </a:effectLst>
        </p:spPr>
        <p:txBody>
          <a:bodyPr vert="horz" lIns="91440" tIns="45720" rIns="91440" bIns="45720" rtlCol="0" anchor="b">
            <a:noAutofit/>
          </a:bodyPr>
          <a:lstStyle/>
          <a:p>
            <a:r>
              <a:rPr lang="en-US" kern="1200" dirty="0">
                <a:solidFill>
                  <a:srgbClr val="FFFFFF"/>
                </a:solidFill>
                <a:latin typeface="+mj-lt"/>
                <a:ea typeface="+mj-ea"/>
                <a:cs typeface="+mj-cs"/>
              </a:rPr>
              <a:t>State-wise Distribution of enterprises  </a:t>
            </a:r>
          </a:p>
        </p:txBody>
      </p:sp>
      <p:sp>
        <p:nvSpPr>
          <p:cNvPr id="12"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76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4"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763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6"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20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18" name="Straight Connector 17">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1262" y="3496322"/>
            <a:ext cx="0" cy="335280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5" name="object 3">
            <a:extLst>
              <a:ext uri="{FF2B5EF4-FFF2-40B4-BE49-F238E27FC236}">
                <a16:creationId xmlns:a16="http://schemas.microsoft.com/office/drawing/2014/main" id="{DBEDE093-BD5D-44F5-95D7-BD8820F8F089}"/>
              </a:ext>
            </a:extLst>
          </p:cNvPr>
          <p:cNvSpPr/>
          <p:nvPr/>
        </p:nvSpPr>
        <p:spPr>
          <a:xfrm>
            <a:off x="4484915" y="1460692"/>
            <a:ext cx="7707085" cy="5388430"/>
          </a:xfrm>
          <a:prstGeom prst="rect">
            <a:avLst/>
          </a:prstGeom>
          <a:blipFill>
            <a:blip r:embed="rId2" cstate="print"/>
            <a:stretch>
              <a:fillRect l="-1114" t="-2044" r="-2134" b="-2122"/>
            </a:stretch>
          </a:blipFill>
        </p:spPr>
        <p:txBody>
          <a:bodyPr wrap="square" lIns="0" tIns="0" rIns="0" bIns="0" rtlCol="0"/>
          <a:lstStyle/>
          <a:p>
            <a:pPr algn="r"/>
            <a:endParaRPr dirty="0"/>
          </a:p>
        </p:txBody>
      </p:sp>
    </p:spTree>
    <p:extLst>
      <p:ext uri="{BB962C8B-B14F-4D97-AF65-F5344CB8AC3E}">
        <p14:creationId xmlns:p14="http://schemas.microsoft.com/office/powerpoint/2010/main" val="25786266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1C9D12-5903-4DC9-A868-B7E60222510D}"/>
              </a:ext>
            </a:extLst>
          </p:cNvPr>
          <p:cNvSpPr>
            <a:spLocks noGrp="1"/>
          </p:cNvSpPr>
          <p:nvPr>
            <p:ph type="title"/>
          </p:nvPr>
        </p:nvSpPr>
        <p:spPr>
          <a:xfrm>
            <a:off x="5080216" y="1076324"/>
            <a:ext cx="6272784" cy="1535051"/>
          </a:xfrm>
        </p:spPr>
        <p:txBody>
          <a:bodyPr anchor="b">
            <a:normAutofit/>
          </a:bodyPr>
          <a:lstStyle/>
          <a:p>
            <a:r>
              <a:rPr lang="en-US" sz="3200" dirty="0">
                <a:latin typeface="Calibri" panose="020F0502020204030204" pitchFamily="34" charset="0"/>
                <a:cs typeface="Calibri" panose="020F0502020204030204" pitchFamily="34" charset="0"/>
              </a:rPr>
              <a:t>Certificate Courses for MSME</a:t>
            </a:r>
            <a:endParaRPr lang="en-IN" sz="3200" dirty="0">
              <a:latin typeface="Calibri" panose="020F0502020204030204" pitchFamily="34" charset="0"/>
              <a:cs typeface="Calibri" panose="020F0502020204030204" pitchFamily="34" charset="0"/>
            </a:endParaRPr>
          </a:p>
        </p:txBody>
      </p:sp>
      <p:pic>
        <p:nvPicPr>
          <p:cNvPr id="5" name="Picture 4" descr="White bulbs with a yellow one standing out">
            <a:extLst>
              <a:ext uri="{FF2B5EF4-FFF2-40B4-BE49-F238E27FC236}">
                <a16:creationId xmlns:a16="http://schemas.microsoft.com/office/drawing/2014/main" id="{0E8FA6B4-93D6-4A8A-BE53-0D07D8529230}"/>
              </a:ext>
            </a:extLst>
          </p:cNvPr>
          <p:cNvPicPr>
            <a:picLocks noChangeAspect="1"/>
          </p:cNvPicPr>
          <p:nvPr/>
        </p:nvPicPr>
        <p:blipFill rotWithShape="1">
          <a:blip r:embed="rId2"/>
          <a:srcRect l="20139" r="36009" b="-1"/>
          <a:stretch/>
        </p:blipFill>
        <p:spPr>
          <a:xfrm>
            <a:off x="20" y="10"/>
            <a:ext cx="4505305" cy="6857990"/>
          </a:xfrm>
          <a:prstGeom prst="rect">
            <a:avLst/>
          </a:prstGeom>
        </p:spPr>
      </p:pic>
      <p:sp>
        <p:nvSpPr>
          <p:cNvPr id="11"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425E2BC-1F35-40F7-810F-FA4509139C31}"/>
              </a:ext>
            </a:extLst>
          </p:cNvPr>
          <p:cNvSpPr>
            <a:spLocks noGrp="1"/>
          </p:cNvSpPr>
          <p:nvPr>
            <p:ph idx="1"/>
          </p:nvPr>
        </p:nvSpPr>
        <p:spPr>
          <a:xfrm>
            <a:off x="5080216" y="3351276"/>
            <a:ext cx="6272784" cy="2825686"/>
          </a:xfrm>
        </p:spPr>
        <p:txBody>
          <a:bodyPr>
            <a:normAutofit/>
          </a:bodyPr>
          <a:lstStyle/>
          <a:p>
            <a:r>
              <a:rPr lang="en-US" sz="1800" dirty="0"/>
              <a:t>Introduction –MSME, SME Exchange, MSMEs: Policy, Regulatory and Legal Framework, Institutional Framework &amp; MSME Financing, IT Intervention-MSME</a:t>
            </a:r>
            <a:endParaRPr lang="en-IN" sz="1800" dirty="0"/>
          </a:p>
          <a:p>
            <a:pPr lvl="0"/>
            <a:r>
              <a:rPr lang="x-none" sz="1800" dirty="0"/>
              <a:t>Schemes for MSME</a:t>
            </a:r>
            <a:r>
              <a:rPr lang="en-US" sz="1800" dirty="0"/>
              <a:t>, </a:t>
            </a:r>
            <a:r>
              <a:rPr lang="x-none" sz="1800" dirty="0"/>
              <a:t>Clusters and Cluster Development</a:t>
            </a:r>
            <a:r>
              <a:rPr lang="en-US" sz="1800" dirty="0"/>
              <a:t>, </a:t>
            </a:r>
            <a:r>
              <a:rPr lang="x-none" sz="1800" dirty="0"/>
              <a:t>MSME: Rehabilitation</a:t>
            </a:r>
            <a:endParaRPr lang="en-IN" sz="1800" dirty="0"/>
          </a:p>
          <a:p>
            <a:pPr lvl="0"/>
            <a:r>
              <a:rPr lang="en-US" sz="1800" dirty="0"/>
              <a:t>Future of MSMEs</a:t>
            </a:r>
            <a:endParaRPr lang="en-IN" sz="1800" dirty="0"/>
          </a:p>
          <a:p>
            <a:pPr marL="0" indent="0">
              <a:buNone/>
            </a:pPr>
            <a:endParaRPr lang="en-IN" sz="1800" dirty="0"/>
          </a:p>
        </p:txBody>
      </p:sp>
    </p:spTree>
    <p:extLst>
      <p:ext uri="{BB962C8B-B14F-4D97-AF65-F5344CB8AC3E}">
        <p14:creationId xmlns:p14="http://schemas.microsoft.com/office/powerpoint/2010/main" val="646134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5830869-C882-4AA1-AD9D-CE89919FF686}"/>
              </a:ext>
            </a:extLst>
          </p:cNvPr>
          <p:cNvPicPr>
            <a:picLocks noChangeAspect="1"/>
          </p:cNvPicPr>
          <p:nvPr/>
        </p:nvPicPr>
        <p:blipFill rotWithShape="1">
          <a:blip r:embed="rId2"/>
          <a:srcRect b="6250"/>
          <a:stretch/>
        </p:blipFill>
        <p:spPr>
          <a:xfrm>
            <a:off x="20" y="10"/>
            <a:ext cx="12191980" cy="6857990"/>
          </a:xfrm>
          <a:prstGeom prst="rect">
            <a:avLst/>
          </a:prstGeom>
        </p:spPr>
      </p:pic>
      <p:sp>
        <p:nvSpPr>
          <p:cNvPr id="11"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5" name="Title 4">
            <a:extLst>
              <a:ext uri="{FF2B5EF4-FFF2-40B4-BE49-F238E27FC236}">
                <a16:creationId xmlns:a16="http://schemas.microsoft.com/office/drawing/2014/main" id="{BA8D3DFC-5D41-4249-8957-D49DA176AE65}"/>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dirty="0"/>
              <a:t>Thankyou</a:t>
            </a:r>
          </a:p>
        </p:txBody>
      </p:sp>
      <p:cxnSp>
        <p:nvCxnSpPr>
          <p:cNvPr id="13" name="Straight Connector 1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58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7FA33FF-088D-4F16-95A2-2C64D353DE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376EFB1-01CF-419F-ABF1-2AF02BBFC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09160" cy="6858000"/>
          </a:xfrm>
          <a:prstGeom prst="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F9DEA15-78BD-4750-AA18-B9F28A6D5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284331"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4EC96-F309-4B64-9D6B-10BE362A8075}"/>
              </a:ext>
            </a:extLst>
          </p:cNvPr>
          <p:cNvSpPr>
            <a:spLocks noGrp="1"/>
          </p:cNvSpPr>
          <p:nvPr>
            <p:ph type="title"/>
          </p:nvPr>
        </p:nvSpPr>
        <p:spPr>
          <a:xfrm>
            <a:off x="804672" y="640080"/>
            <a:ext cx="3282696" cy="5257800"/>
          </a:xfrm>
        </p:spPr>
        <p:txBody>
          <a:bodyPr>
            <a:normAutofit/>
          </a:bodyPr>
          <a:lstStyle/>
          <a:p>
            <a:r>
              <a:rPr lang="en-IN" b="0" spc="-5" dirty="0">
                <a:solidFill>
                  <a:schemeClr val="accent2"/>
                </a:solidFill>
                <a:latin typeface="Trebuchet MS"/>
                <a:cs typeface="Trebuchet MS"/>
              </a:rPr>
              <a:t>H</a:t>
            </a:r>
            <a:r>
              <a:rPr lang="en-IN" b="0" spc="-5" dirty="0">
                <a:solidFill>
                  <a:schemeClr val="bg1"/>
                </a:solidFill>
                <a:latin typeface="Trebuchet MS"/>
                <a:cs typeface="Trebuchet MS"/>
              </a:rPr>
              <a:t>ea</a:t>
            </a:r>
            <a:r>
              <a:rPr lang="en-IN" b="0" dirty="0">
                <a:solidFill>
                  <a:schemeClr val="bg1"/>
                </a:solidFill>
                <a:latin typeface="Trebuchet MS"/>
                <a:cs typeface="Trebuchet MS"/>
              </a:rPr>
              <a:t>d</a:t>
            </a:r>
            <a:r>
              <a:rPr lang="en-IN" b="0" spc="185" dirty="0">
                <a:solidFill>
                  <a:schemeClr val="bg1"/>
                </a:solidFill>
                <a:latin typeface="Times New Roman"/>
                <a:cs typeface="Times New Roman"/>
              </a:rPr>
              <a:t> </a:t>
            </a:r>
            <a:r>
              <a:rPr lang="en-IN" b="0" dirty="0">
                <a:solidFill>
                  <a:schemeClr val="accent2"/>
                </a:solidFill>
                <a:latin typeface="Trebuchet MS"/>
                <a:cs typeface="Trebuchet MS"/>
              </a:rPr>
              <a:t>S</a:t>
            </a:r>
            <a:r>
              <a:rPr lang="en-IN" b="0" dirty="0">
                <a:solidFill>
                  <a:schemeClr val="bg1"/>
                </a:solidFill>
                <a:latin typeface="Trebuchet MS"/>
                <a:cs typeface="Trebuchet MS"/>
              </a:rPr>
              <a:t>chemes</a:t>
            </a:r>
            <a:r>
              <a:rPr lang="en-IN" b="0" spc="180" dirty="0">
                <a:solidFill>
                  <a:schemeClr val="bg1"/>
                </a:solidFill>
                <a:latin typeface="Times New Roman"/>
                <a:cs typeface="Times New Roman"/>
              </a:rPr>
              <a:t> </a:t>
            </a:r>
            <a:r>
              <a:rPr lang="en-IN" b="0" dirty="0">
                <a:solidFill>
                  <a:schemeClr val="bg1"/>
                </a:solidFill>
                <a:latin typeface="Trebuchet MS"/>
                <a:cs typeface="Trebuchet MS"/>
              </a:rPr>
              <a:t>:</a:t>
            </a:r>
            <a:endParaRPr lang="en-IN" dirty="0">
              <a:solidFill>
                <a:schemeClr val="bg1"/>
              </a:solidFill>
            </a:endParaRPr>
          </a:p>
        </p:txBody>
      </p:sp>
      <p:sp>
        <p:nvSpPr>
          <p:cNvPr id="3" name="Content Placeholder 2">
            <a:extLst>
              <a:ext uri="{FF2B5EF4-FFF2-40B4-BE49-F238E27FC236}">
                <a16:creationId xmlns:a16="http://schemas.microsoft.com/office/drawing/2014/main" id="{E7D51E8D-BB71-4110-BC06-2434EE9881B6}"/>
              </a:ext>
            </a:extLst>
          </p:cNvPr>
          <p:cNvSpPr>
            <a:spLocks noGrp="1"/>
          </p:cNvSpPr>
          <p:nvPr>
            <p:ph idx="1"/>
          </p:nvPr>
        </p:nvSpPr>
        <p:spPr>
          <a:xfrm>
            <a:off x="5362674" y="499654"/>
            <a:ext cx="6024654" cy="6217919"/>
          </a:xfrm>
        </p:spPr>
        <p:txBody>
          <a:bodyPr anchor="ctr">
            <a:normAutofit/>
          </a:bodyPr>
          <a:lstStyle/>
          <a:p>
            <a:pPr marL="0" indent="0">
              <a:buNone/>
              <a:tabLst>
                <a:tab pos="354965" algn="l"/>
              </a:tabLst>
            </a:pPr>
            <a:endParaRPr lang="en-IN" sz="2000" b="1" spc="-15" dirty="0">
              <a:latin typeface="Trebuchet MS"/>
              <a:cs typeface="Trebuchet MS"/>
            </a:endParaRPr>
          </a:p>
          <a:p>
            <a:pPr marL="0" indent="0">
              <a:buNone/>
              <a:tabLst>
                <a:tab pos="354965" algn="l"/>
              </a:tabLst>
            </a:pPr>
            <a:endParaRPr lang="en-IN" sz="2000" b="1" spc="-15" dirty="0">
              <a:latin typeface="Trebuchet MS"/>
              <a:cs typeface="Trebuchet MS"/>
            </a:endParaRPr>
          </a:p>
          <a:p>
            <a:pPr>
              <a:tabLst>
                <a:tab pos="354965" algn="l"/>
              </a:tabLst>
            </a:pPr>
            <a:r>
              <a:rPr lang="en-IN" sz="2400" spc="-15" dirty="0">
                <a:latin typeface="Trebuchet MS" panose="020B0603020202020204" pitchFamily="34" charset="0"/>
                <a:cs typeface="Trebuchet MS"/>
              </a:rPr>
              <a:t>Prime</a:t>
            </a:r>
            <a:r>
              <a:rPr lang="en-IN" sz="2400" spc="95" dirty="0">
                <a:latin typeface="Trebuchet MS" panose="020B0603020202020204" pitchFamily="34" charset="0"/>
                <a:cs typeface="Times New Roman"/>
              </a:rPr>
              <a:t> </a:t>
            </a:r>
            <a:r>
              <a:rPr lang="en-IN" sz="2400" spc="-5" dirty="0">
                <a:latin typeface="Trebuchet MS" panose="020B0603020202020204" pitchFamily="34" charset="0"/>
                <a:cs typeface="Trebuchet MS"/>
              </a:rPr>
              <a:t>M</a:t>
            </a:r>
            <a:r>
              <a:rPr lang="en-IN" sz="2400" dirty="0">
                <a:latin typeface="Trebuchet MS" panose="020B0603020202020204" pitchFamily="34" charset="0"/>
                <a:cs typeface="Trebuchet MS"/>
              </a:rPr>
              <a:t>in</a:t>
            </a:r>
            <a:r>
              <a:rPr lang="en-IN" sz="2400" spc="-5" dirty="0">
                <a:latin typeface="Trebuchet MS" panose="020B0603020202020204" pitchFamily="34" charset="0"/>
                <a:cs typeface="Trebuchet MS"/>
              </a:rPr>
              <a:t>i</a:t>
            </a:r>
            <a:r>
              <a:rPr lang="en-IN" sz="2400" spc="5" dirty="0">
                <a:latin typeface="Trebuchet MS" panose="020B0603020202020204" pitchFamily="34" charset="0"/>
                <a:cs typeface="Trebuchet MS"/>
              </a:rPr>
              <a:t>s</a:t>
            </a:r>
            <a:r>
              <a:rPr lang="en-IN" sz="2400" spc="-5" dirty="0">
                <a:latin typeface="Trebuchet MS" panose="020B0603020202020204" pitchFamily="34" charset="0"/>
                <a:cs typeface="Trebuchet MS"/>
              </a:rPr>
              <a:t>t</a:t>
            </a:r>
            <a:r>
              <a:rPr lang="en-IN" sz="2400" spc="-10" dirty="0">
                <a:latin typeface="Trebuchet MS" panose="020B0603020202020204" pitchFamily="34" charset="0"/>
                <a:cs typeface="Trebuchet MS"/>
              </a:rPr>
              <a:t>e</a:t>
            </a:r>
            <a:r>
              <a:rPr lang="en-IN" sz="2400" dirty="0">
                <a:latin typeface="Trebuchet MS" panose="020B0603020202020204" pitchFamily="34" charset="0"/>
                <a:cs typeface="Trebuchet MS"/>
              </a:rPr>
              <a:t>r</a:t>
            </a:r>
            <a:r>
              <a:rPr lang="en-IN" sz="2400" spc="90" dirty="0">
                <a:latin typeface="Trebuchet MS" panose="020B0603020202020204" pitchFamily="34" charset="0"/>
                <a:cs typeface="Times New Roman"/>
              </a:rPr>
              <a:t> </a:t>
            </a:r>
            <a:r>
              <a:rPr lang="en-IN" sz="2400" spc="-25" dirty="0">
                <a:latin typeface="Trebuchet MS" panose="020B0603020202020204" pitchFamily="34" charset="0"/>
                <a:cs typeface="Trebuchet MS"/>
              </a:rPr>
              <a:t>E</a:t>
            </a:r>
            <a:r>
              <a:rPr lang="en-IN" sz="2400" spc="-20" dirty="0">
                <a:latin typeface="Trebuchet MS" panose="020B0603020202020204" pitchFamily="34" charset="0"/>
                <a:cs typeface="Trebuchet MS"/>
              </a:rPr>
              <a:t>mpl</a:t>
            </a:r>
            <a:r>
              <a:rPr lang="en-IN" sz="2400" dirty="0">
                <a:latin typeface="Trebuchet MS" panose="020B0603020202020204" pitchFamily="34" charset="0"/>
                <a:cs typeface="Trebuchet MS"/>
              </a:rPr>
              <a:t>oyment</a:t>
            </a:r>
            <a:r>
              <a:rPr lang="en-IN" sz="2400" spc="85" dirty="0">
                <a:latin typeface="Trebuchet MS" panose="020B0603020202020204" pitchFamily="34" charset="0"/>
                <a:cs typeface="Times New Roman"/>
              </a:rPr>
              <a:t> </a:t>
            </a:r>
            <a:r>
              <a:rPr lang="en-IN" sz="2400" spc="-5" dirty="0">
                <a:latin typeface="Trebuchet MS" panose="020B0603020202020204" pitchFamily="34" charset="0"/>
                <a:cs typeface="Trebuchet MS"/>
              </a:rPr>
              <a:t>Ge</a:t>
            </a:r>
            <a:r>
              <a:rPr lang="en-IN" sz="2400" dirty="0">
                <a:latin typeface="Trebuchet MS" panose="020B0603020202020204" pitchFamily="34" charset="0"/>
                <a:cs typeface="Trebuchet MS"/>
              </a:rPr>
              <a:t>n</a:t>
            </a:r>
            <a:r>
              <a:rPr lang="en-IN" sz="2400" spc="-15" dirty="0">
                <a:latin typeface="Trebuchet MS" panose="020B0603020202020204" pitchFamily="34" charset="0"/>
                <a:cs typeface="Trebuchet MS"/>
              </a:rPr>
              <a:t>e</a:t>
            </a:r>
            <a:r>
              <a:rPr lang="en-IN" sz="2400" spc="-75" dirty="0">
                <a:latin typeface="Trebuchet MS" panose="020B0603020202020204" pitchFamily="34" charset="0"/>
                <a:cs typeface="Trebuchet MS"/>
              </a:rPr>
              <a:t>r</a:t>
            </a:r>
            <a:r>
              <a:rPr lang="en-IN" sz="2400" dirty="0">
                <a:latin typeface="Trebuchet MS" panose="020B0603020202020204" pitchFamily="34" charset="0"/>
                <a:cs typeface="Trebuchet MS"/>
              </a:rPr>
              <a:t>ation</a:t>
            </a:r>
            <a:r>
              <a:rPr lang="en-IN" sz="2400" spc="120" dirty="0">
                <a:latin typeface="Trebuchet MS" panose="020B0603020202020204" pitchFamily="34" charset="0"/>
                <a:cs typeface="Times New Roman"/>
              </a:rPr>
              <a:t> </a:t>
            </a:r>
            <a:r>
              <a:rPr lang="en-IN" sz="2400" dirty="0">
                <a:latin typeface="Trebuchet MS" panose="020B0603020202020204" pitchFamily="34" charset="0"/>
                <a:cs typeface="Trebuchet MS"/>
              </a:rPr>
              <a:t>Prog</a:t>
            </a:r>
            <a:r>
              <a:rPr lang="en-IN" sz="2400" spc="-70" dirty="0">
                <a:latin typeface="Trebuchet MS" panose="020B0603020202020204" pitchFamily="34" charset="0"/>
                <a:cs typeface="Trebuchet MS"/>
              </a:rPr>
              <a:t>r</a:t>
            </a:r>
            <a:r>
              <a:rPr lang="en-IN" sz="2400" dirty="0">
                <a:latin typeface="Trebuchet MS" panose="020B0603020202020204" pitchFamily="34" charset="0"/>
                <a:cs typeface="Trebuchet MS"/>
              </a:rPr>
              <a:t>amme</a:t>
            </a:r>
            <a:r>
              <a:rPr lang="en-IN" sz="2400" spc="110" dirty="0">
                <a:latin typeface="Trebuchet MS" panose="020B0603020202020204" pitchFamily="34" charset="0"/>
                <a:cs typeface="Times New Roman"/>
              </a:rPr>
              <a:t> </a:t>
            </a:r>
            <a:r>
              <a:rPr lang="en-IN" sz="2400" dirty="0">
                <a:latin typeface="Trebuchet MS" panose="020B0603020202020204" pitchFamily="34" charset="0"/>
                <a:cs typeface="Trebuchet MS"/>
              </a:rPr>
              <a:t>an</a:t>
            </a:r>
            <a:r>
              <a:rPr lang="en-IN" sz="2400" spc="-15" dirty="0">
                <a:latin typeface="Trebuchet MS" panose="020B0603020202020204" pitchFamily="34" charset="0"/>
                <a:cs typeface="Trebuchet MS"/>
              </a:rPr>
              <a:t>d</a:t>
            </a:r>
            <a:r>
              <a:rPr lang="en-IN" sz="2400" spc="90" dirty="0">
                <a:latin typeface="Trebuchet MS" panose="020B0603020202020204" pitchFamily="34" charset="0"/>
                <a:cs typeface="Times New Roman"/>
              </a:rPr>
              <a:t> </a:t>
            </a:r>
            <a:r>
              <a:rPr lang="en-IN" sz="2400" spc="-10" dirty="0">
                <a:latin typeface="Trebuchet MS" panose="020B0603020202020204" pitchFamily="34" charset="0"/>
                <a:cs typeface="Trebuchet MS"/>
              </a:rPr>
              <a:t>O</a:t>
            </a:r>
            <a:r>
              <a:rPr lang="en-IN" sz="2400" spc="-15" dirty="0">
                <a:latin typeface="Trebuchet MS" panose="020B0603020202020204" pitchFamily="34" charset="0"/>
                <a:cs typeface="Trebuchet MS"/>
              </a:rPr>
              <a:t>th</a:t>
            </a:r>
            <a:r>
              <a:rPr lang="en-IN" sz="2400" spc="-25" dirty="0">
                <a:latin typeface="Trebuchet MS" panose="020B0603020202020204" pitchFamily="34" charset="0"/>
                <a:cs typeface="Trebuchet MS"/>
              </a:rPr>
              <a:t>e</a:t>
            </a:r>
            <a:r>
              <a:rPr lang="en-IN" sz="2400" dirty="0">
                <a:latin typeface="Trebuchet MS" panose="020B0603020202020204" pitchFamily="34" charset="0"/>
                <a:cs typeface="Trebuchet MS"/>
              </a:rPr>
              <a:t>r</a:t>
            </a:r>
            <a:r>
              <a:rPr lang="en-IN" sz="2400" spc="95" dirty="0">
                <a:latin typeface="Trebuchet MS" panose="020B0603020202020204" pitchFamily="34" charset="0"/>
                <a:cs typeface="Times New Roman"/>
              </a:rPr>
              <a:t> </a:t>
            </a:r>
            <a:r>
              <a:rPr lang="en-IN" sz="2400" dirty="0">
                <a:latin typeface="Trebuchet MS" panose="020B0603020202020204" pitchFamily="34" charset="0"/>
                <a:cs typeface="Trebuchet MS"/>
              </a:rPr>
              <a:t>Credit</a:t>
            </a:r>
            <a:r>
              <a:rPr lang="en-IN" sz="2400" spc="90" dirty="0">
                <a:latin typeface="Trebuchet MS" panose="020B0603020202020204" pitchFamily="34" charset="0"/>
                <a:cs typeface="Times New Roman"/>
              </a:rPr>
              <a:t> </a:t>
            </a:r>
            <a:r>
              <a:rPr lang="en-IN" sz="2400" spc="-5" dirty="0">
                <a:latin typeface="Trebuchet MS" panose="020B0603020202020204" pitchFamily="34" charset="0"/>
                <a:cs typeface="Trebuchet MS"/>
              </a:rPr>
              <a:t>S</a:t>
            </a:r>
            <a:r>
              <a:rPr lang="en-IN" sz="2400" spc="5" dirty="0">
                <a:latin typeface="Trebuchet MS" panose="020B0603020202020204" pitchFamily="34" charset="0"/>
                <a:cs typeface="Trebuchet MS"/>
              </a:rPr>
              <a:t>u</a:t>
            </a:r>
            <a:r>
              <a:rPr lang="en-IN" sz="2400" spc="-20" dirty="0">
                <a:latin typeface="Trebuchet MS" panose="020B0603020202020204" pitchFamily="34" charset="0"/>
                <a:cs typeface="Trebuchet MS"/>
              </a:rPr>
              <a:t>pp</a:t>
            </a:r>
            <a:r>
              <a:rPr lang="en-IN" sz="2400" dirty="0">
                <a:latin typeface="Trebuchet MS" panose="020B0603020202020204" pitchFamily="34" charset="0"/>
                <a:cs typeface="Trebuchet MS"/>
              </a:rPr>
              <a:t>ort</a:t>
            </a:r>
            <a:r>
              <a:rPr lang="en-IN" sz="2400" spc="90" dirty="0">
                <a:latin typeface="Trebuchet MS" panose="020B0603020202020204" pitchFamily="34" charset="0"/>
                <a:cs typeface="Times New Roman"/>
              </a:rPr>
              <a:t> </a:t>
            </a:r>
            <a:r>
              <a:rPr lang="en-IN" sz="2400" spc="-15" dirty="0">
                <a:latin typeface="Trebuchet MS" panose="020B0603020202020204" pitchFamily="34" charset="0"/>
                <a:cs typeface="Trebuchet MS"/>
              </a:rPr>
              <a:t>S</a:t>
            </a:r>
            <a:r>
              <a:rPr lang="en-IN" sz="2400" spc="-5" dirty="0">
                <a:latin typeface="Trebuchet MS" panose="020B0603020202020204" pitchFamily="34" charset="0"/>
                <a:cs typeface="Trebuchet MS"/>
              </a:rPr>
              <a:t>c</a:t>
            </a:r>
            <a:r>
              <a:rPr lang="en-IN" sz="2400" spc="-15" dirty="0">
                <a:latin typeface="Trebuchet MS" panose="020B0603020202020204" pitchFamily="34" charset="0"/>
                <a:cs typeface="Trebuchet MS"/>
              </a:rPr>
              <a:t>hemes</a:t>
            </a:r>
            <a:endParaRPr lang="en-IN" sz="2400" dirty="0">
              <a:latin typeface="Trebuchet MS" panose="020B0603020202020204" pitchFamily="34" charset="0"/>
              <a:cs typeface="Trebuchet MS"/>
            </a:endParaRPr>
          </a:p>
          <a:p>
            <a:pPr>
              <a:tabLst>
                <a:tab pos="423545" algn="l"/>
              </a:tabLst>
            </a:pPr>
            <a:r>
              <a:rPr lang="en-IN" sz="2400" spc="-20" dirty="0">
                <a:latin typeface="Trebuchet MS" panose="020B0603020202020204" pitchFamily="34" charset="0"/>
                <a:cs typeface="Trebuchet MS"/>
              </a:rPr>
              <a:t>D</a:t>
            </a:r>
            <a:r>
              <a:rPr lang="en-IN" sz="2400" spc="-10" dirty="0">
                <a:latin typeface="Trebuchet MS" panose="020B0603020202020204" pitchFamily="34" charset="0"/>
                <a:cs typeface="Trebuchet MS"/>
              </a:rPr>
              <a:t>ev</a:t>
            </a:r>
            <a:r>
              <a:rPr lang="en-IN" sz="2400" spc="-25" dirty="0">
                <a:latin typeface="Trebuchet MS" panose="020B0603020202020204" pitchFamily="34" charset="0"/>
                <a:cs typeface="Trebuchet MS"/>
              </a:rPr>
              <a:t>e</a:t>
            </a:r>
            <a:r>
              <a:rPr lang="en-IN" sz="2400" spc="-10" dirty="0">
                <a:latin typeface="Trebuchet MS" panose="020B0603020202020204" pitchFamily="34" charset="0"/>
                <a:cs typeface="Trebuchet MS"/>
              </a:rPr>
              <a:t>lo</a:t>
            </a:r>
            <a:r>
              <a:rPr lang="en-IN" sz="2400" spc="-25" dirty="0">
                <a:latin typeface="Trebuchet MS" panose="020B0603020202020204" pitchFamily="34" charset="0"/>
                <a:cs typeface="Trebuchet MS"/>
              </a:rPr>
              <a:t>p</a:t>
            </a:r>
            <a:r>
              <a:rPr lang="en-IN" sz="2400" spc="-5" dirty="0">
                <a:latin typeface="Trebuchet MS" panose="020B0603020202020204" pitchFamily="34" charset="0"/>
                <a:cs typeface="Trebuchet MS"/>
              </a:rPr>
              <a:t>men</a:t>
            </a:r>
            <a:r>
              <a:rPr lang="en-IN" sz="2400" dirty="0">
                <a:latin typeface="Trebuchet MS" panose="020B0603020202020204" pitchFamily="34" charset="0"/>
                <a:cs typeface="Trebuchet MS"/>
              </a:rPr>
              <a:t>t</a:t>
            </a:r>
            <a:r>
              <a:rPr lang="en-IN" sz="2400" spc="110" dirty="0">
                <a:latin typeface="Trebuchet MS" panose="020B0603020202020204" pitchFamily="34" charset="0"/>
                <a:cs typeface="Times New Roman"/>
              </a:rPr>
              <a:t> </a:t>
            </a:r>
            <a:r>
              <a:rPr lang="en-IN" sz="2400" spc="-10" dirty="0">
                <a:latin typeface="Trebuchet MS" panose="020B0603020202020204" pitchFamily="34" charset="0"/>
                <a:cs typeface="Trebuchet MS"/>
              </a:rPr>
              <a:t>of</a:t>
            </a:r>
            <a:r>
              <a:rPr lang="en-IN" sz="2400" spc="70" dirty="0">
                <a:latin typeface="Trebuchet MS" panose="020B0603020202020204" pitchFamily="34" charset="0"/>
                <a:cs typeface="Times New Roman"/>
              </a:rPr>
              <a:t> </a:t>
            </a:r>
            <a:r>
              <a:rPr lang="en-IN" sz="2400" dirty="0">
                <a:latin typeface="Trebuchet MS" panose="020B0603020202020204" pitchFamily="34" charset="0"/>
                <a:cs typeface="Trebuchet MS"/>
              </a:rPr>
              <a:t>K</a:t>
            </a:r>
            <a:r>
              <a:rPr lang="en-IN" sz="2400" spc="-10" dirty="0">
                <a:latin typeface="Trebuchet MS" panose="020B0603020202020204" pitchFamily="34" charset="0"/>
                <a:cs typeface="Trebuchet MS"/>
              </a:rPr>
              <a:t>hadi,</a:t>
            </a:r>
            <a:r>
              <a:rPr lang="en-IN" sz="2400" spc="85" dirty="0">
                <a:latin typeface="Trebuchet MS" panose="020B0603020202020204" pitchFamily="34" charset="0"/>
                <a:cs typeface="Times New Roman"/>
              </a:rPr>
              <a:t> </a:t>
            </a:r>
            <a:r>
              <a:rPr lang="en-IN" sz="2400" spc="-55" dirty="0">
                <a:latin typeface="Trebuchet MS" panose="020B0603020202020204" pitchFamily="34" charset="0"/>
                <a:cs typeface="Trebuchet MS"/>
              </a:rPr>
              <a:t>V</a:t>
            </a:r>
            <a:r>
              <a:rPr lang="en-IN" sz="2400" spc="-15" dirty="0">
                <a:latin typeface="Trebuchet MS" panose="020B0603020202020204" pitchFamily="34" charset="0"/>
                <a:cs typeface="Trebuchet MS"/>
              </a:rPr>
              <a:t>illage</a:t>
            </a:r>
            <a:r>
              <a:rPr lang="en-IN" sz="2400" spc="95" dirty="0">
                <a:latin typeface="Trebuchet MS" panose="020B0603020202020204" pitchFamily="34" charset="0"/>
                <a:cs typeface="Times New Roman"/>
              </a:rPr>
              <a:t> </a:t>
            </a:r>
            <a:r>
              <a:rPr lang="en-IN" sz="2400" dirty="0">
                <a:latin typeface="Trebuchet MS" panose="020B0603020202020204" pitchFamily="34" charset="0"/>
                <a:cs typeface="Trebuchet MS"/>
              </a:rPr>
              <a:t>an</a:t>
            </a:r>
            <a:r>
              <a:rPr lang="en-IN" sz="2400" spc="-15" dirty="0">
                <a:latin typeface="Trebuchet MS" panose="020B0603020202020204" pitchFamily="34" charset="0"/>
                <a:cs typeface="Trebuchet MS"/>
              </a:rPr>
              <a:t>d</a:t>
            </a:r>
            <a:r>
              <a:rPr lang="en-IN" sz="2400" spc="90" dirty="0">
                <a:latin typeface="Trebuchet MS" panose="020B0603020202020204" pitchFamily="34" charset="0"/>
                <a:cs typeface="Times New Roman"/>
              </a:rPr>
              <a:t> </a:t>
            </a:r>
            <a:r>
              <a:rPr lang="en-IN" sz="2400" dirty="0">
                <a:latin typeface="Trebuchet MS" panose="020B0603020202020204" pitchFamily="34" charset="0"/>
                <a:cs typeface="Trebuchet MS"/>
              </a:rPr>
              <a:t>Coir</a:t>
            </a:r>
            <a:r>
              <a:rPr lang="en-IN" sz="2400" spc="75" dirty="0">
                <a:latin typeface="Trebuchet MS" panose="020B0603020202020204" pitchFamily="34" charset="0"/>
                <a:cs typeface="Times New Roman"/>
              </a:rPr>
              <a:t> </a:t>
            </a:r>
            <a:r>
              <a:rPr lang="en-IN" sz="2400" spc="-5" dirty="0">
                <a:latin typeface="Trebuchet MS" panose="020B0603020202020204" pitchFamily="34" charset="0"/>
                <a:cs typeface="Trebuchet MS"/>
              </a:rPr>
              <a:t>I</a:t>
            </a:r>
            <a:r>
              <a:rPr lang="en-IN" sz="2400" spc="5" dirty="0">
                <a:latin typeface="Trebuchet MS" panose="020B0603020202020204" pitchFamily="34" charset="0"/>
                <a:cs typeface="Trebuchet MS"/>
              </a:rPr>
              <a:t>n</a:t>
            </a:r>
            <a:r>
              <a:rPr lang="en-IN" sz="2400" spc="-15" dirty="0">
                <a:latin typeface="Trebuchet MS" panose="020B0603020202020204" pitchFamily="34" charset="0"/>
                <a:cs typeface="Trebuchet MS"/>
              </a:rPr>
              <a:t>du</a:t>
            </a:r>
            <a:r>
              <a:rPr lang="en-IN" sz="2400" spc="-5" dirty="0">
                <a:latin typeface="Trebuchet MS" panose="020B0603020202020204" pitchFamily="34" charset="0"/>
                <a:cs typeface="Trebuchet MS"/>
              </a:rPr>
              <a:t>stries</a:t>
            </a:r>
            <a:endParaRPr lang="en-IN" sz="2400" dirty="0">
              <a:latin typeface="Trebuchet MS" panose="020B0603020202020204" pitchFamily="34" charset="0"/>
              <a:cs typeface="Trebuchet MS"/>
            </a:endParaRPr>
          </a:p>
          <a:p>
            <a:pPr>
              <a:tabLst>
                <a:tab pos="419100" algn="l"/>
              </a:tabLst>
            </a:pPr>
            <a:r>
              <a:rPr lang="en-IN" sz="2400" spc="-220" dirty="0">
                <a:latin typeface="Trebuchet MS" panose="020B0603020202020204" pitchFamily="34" charset="0"/>
                <a:cs typeface="Trebuchet MS"/>
              </a:rPr>
              <a:t>T</a:t>
            </a:r>
            <a:r>
              <a:rPr lang="en-IN" sz="2400" spc="-10" dirty="0">
                <a:latin typeface="Trebuchet MS" panose="020B0603020202020204" pitchFamily="34" charset="0"/>
                <a:cs typeface="Trebuchet MS"/>
              </a:rPr>
              <a:t>echnology</a:t>
            </a:r>
            <a:r>
              <a:rPr lang="en-IN" sz="2400" spc="60" dirty="0">
                <a:latin typeface="Trebuchet MS" panose="020B0603020202020204" pitchFamily="34" charset="0"/>
                <a:cs typeface="Times New Roman"/>
              </a:rPr>
              <a:t> </a:t>
            </a:r>
            <a:r>
              <a:rPr lang="en-IN" sz="2400" spc="-15" dirty="0">
                <a:latin typeface="Trebuchet MS" panose="020B0603020202020204" pitchFamily="34" charset="0"/>
                <a:cs typeface="Trebuchet MS"/>
              </a:rPr>
              <a:t>Upg</a:t>
            </a:r>
            <a:r>
              <a:rPr lang="en-IN" sz="2400" spc="-80" dirty="0">
                <a:latin typeface="Trebuchet MS" panose="020B0603020202020204" pitchFamily="34" charset="0"/>
                <a:cs typeface="Trebuchet MS"/>
              </a:rPr>
              <a:t>r</a:t>
            </a:r>
            <a:r>
              <a:rPr lang="en-IN" sz="2400" dirty="0">
                <a:latin typeface="Trebuchet MS" panose="020B0603020202020204" pitchFamily="34" charset="0"/>
                <a:cs typeface="Trebuchet MS"/>
              </a:rPr>
              <a:t>adation</a:t>
            </a:r>
            <a:r>
              <a:rPr lang="en-IN" sz="2400" spc="110" dirty="0">
                <a:latin typeface="Trebuchet MS" panose="020B0603020202020204" pitchFamily="34" charset="0"/>
                <a:cs typeface="Times New Roman"/>
              </a:rPr>
              <a:t> </a:t>
            </a:r>
            <a:r>
              <a:rPr lang="en-IN" sz="2400" dirty="0">
                <a:latin typeface="Trebuchet MS" panose="020B0603020202020204" pitchFamily="34" charset="0"/>
                <a:cs typeface="Trebuchet MS"/>
              </a:rPr>
              <a:t>an</a:t>
            </a:r>
            <a:r>
              <a:rPr lang="en-IN" sz="2400" spc="-15" dirty="0">
                <a:latin typeface="Trebuchet MS" panose="020B0603020202020204" pitchFamily="34" charset="0"/>
                <a:cs typeface="Trebuchet MS"/>
              </a:rPr>
              <a:t>d</a:t>
            </a:r>
            <a:r>
              <a:rPr lang="en-IN" sz="2400" spc="90" dirty="0">
                <a:latin typeface="Trebuchet MS" panose="020B0603020202020204" pitchFamily="34" charset="0"/>
                <a:cs typeface="Times New Roman"/>
              </a:rPr>
              <a:t> </a:t>
            </a:r>
            <a:r>
              <a:rPr lang="en-IN" sz="2400" spc="-25" dirty="0">
                <a:latin typeface="Trebuchet MS" panose="020B0603020202020204" pitchFamily="34" charset="0"/>
                <a:cs typeface="Trebuchet MS"/>
              </a:rPr>
              <a:t>Q</a:t>
            </a:r>
            <a:r>
              <a:rPr lang="en-IN" sz="2400" spc="-10" dirty="0">
                <a:latin typeface="Trebuchet MS" panose="020B0603020202020204" pitchFamily="34" charset="0"/>
                <a:cs typeface="Trebuchet MS"/>
              </a:rPr>
              <a:t>uali</a:t>
            </a:r>
            <a:r>
              <a:rPr lang="en-IN" sz="2400" spc="-5" dirty="0">
                <a:latin typeface="Trebuchet MS" panose="020B0603020202020204" pitchFamily="34" charset="0"/>
                <a:cs typeface="Trebuchet MS"/>
              </a:rPr>
              <a:t>t</a:t>
            </a:r>
            <a:r>
              <a:rPr lang="en-IN" sz="2400" dirty="0">
                <a:latin typeface="Trebuchet MS" panose="020B0603020202020204" pitchFamily="34" charset="0"/>
                <a:cs typeface="Trebuchet MS"/>
              </a:rPr>
              <a:t>y</a:t>
            </a:r>
            <a:r>
              <a:rPr lang="en-IN" sz="2400" spc="70" dirty="0">
                <a:latin typeface="Trebuchet MS" panose="020B0603020202020204" pitchFamily="34" charset="0"/>
                <a:cs typeface="Times New Roman"/>
              </a:rPr>
              <a:t> </a:t>
            </a:r>
            <a:r>
              <a:rPr lang="en-IN" sz="2400" dirty="0">
                <a:latin typeface="Trebuchet MS" panose="020B0603020202020204" pitchFamily="34" charset="0"/>
                <a:cs typeface="Trebuchet MS"/>
              </a:rPr>
              <a:t>Cer</a:t>
            </a:r>
            <a:r>
              <a:rPr lang="en-IN" sz="2400" spc="-10" dirty="0">
                <a:latin typeface="Trebuchet MS" panose="020B0603020202020204" pitchFamily="34" charset="0"/>
                <a:cs typeface="Trebuchet MS"/>
              </a:rPr>
              <a:t>t</a:t>
            </a:r>
            <a:r>
              <a:rPr lang="en-IN" sz="2400" spc="-5" dirty="0">
                <a:latin typeface="Trebuchet MS" panose="020B0603020202020204" pitchFamily="34" charset="0"/>
                <a:cs typeface="Trebuchet MS"/>
              </a:rPr>
              <a:t>ification</a:t>
            </a:r>
            <a:endParaRPr lang="en-IN" sz="2400" dirty="0">
              <a:latin typeface="Trebuchet MS" panose="020B0603020202020204" pitchFamily="34" charset="0"/>
              <a:cs typeface="Trebuchet MS"/>
            </a:endParaRPr>
          </a:p>
          <a:p>
            <a:pPr>
              <a:tabLst>
                <a:tab pos="423545" algn="l"/>
              </a:tabLst>
            </a:pPr>
            <a:r>
              <a:rPr lang="en-IN" sz="2400" spc="-5" dirty="0">
                <a:latin typeface="Trebuchet MS" panose="020B0603020202020204" pitchFamily="34" charset="0"/>
                <a:cs typeface="Trebuchet MS"/>
              </a:rPr>
              <a:t>Mark</a:t>
            </a:r>
            <a:r>
              <a:rPr lang="en-IN" sz="2400" spc="-10" dirty="0">
                <a:latin typeface="Trebuchet MS" panose="020B0603020202020204" pitchFamily="34" charset="0"/>
                <a:cs typeface="Trebuchet MS"/>
              </a:rPr>
              <a:t>et</a:t>
            </a:r>
            <a:r>
              <a:rPr lang="en-IN" sz="2400" spc="-5" dirty="0">
                <a:latin typeface="Trebuchet MS" panose="020B0603020202020204" pitchFamily="34" charset="0"/>
                <a:cs typeface="Trebuchet MS"/>
              </a:rPr>
              <a:t>i</a:t>
            </a:r>
            <a:r>
              <a:rPr lang="en-IN" sz="2400" dirty="0">
                <a:latin typeface="Trebuchet MS" panose="020B0603020202020204" pitchFamily="34" charset="0"/>
                <a:cs typeface="Trebuchet MS"/>
              </a:rPr>
              <a:t>ng</a:t>
            </a:r>
            <a:r>
              <a:rPr lang="en-IN" sz="2400" spc="85" dirty="0">
                <a:latin typeface="Trebuchet MS" panose="020B0603020202020204" pitchFamily="34" charset="0"/>
                <a:cs typeface="Times New Roman"/>
              </a:rPr>
              <a:t> </a:t>
            </a:r>
            <a:r>
              <a:rPr lang="en-IN" sz="2400" dirty="0">
                <a:latin typeface="Trebuchet MS" panose="020B0603020202020204" pitchFamily="34" charset="0"/>
                <a:cs typeface="Trebuchet MS"/>
              </a:rPr>
              <a:t>Promo</a:t>
            </a:r>
            <a:r>
              <a:rPr lang="en-IN" sz="2400" spc="-15" dirty="0">
                <a:latin typeface="Trebuchet MS" panose="020B0603020202020204" pitchFamily="34" charset="0"/>
                <a:cs typeface="Trebuchet MS"/>
              </a:rPr>
              <a:t>t</a:t>
            </a:r>
            <a:r>
              <a:rPr lang="en-IN" sz="2400" spc="-5" dirty="0">
                <a:latin typeface="Trebuchet MS" panose="020B0603020202020204" pitchFamily="34" charset="0"/>
                <a:cs typeface="Trebuchet MS"/>
              </a:rPr>
              <a:t>io</a:t>
            </a:r>
            <a:r>
              <a:rPr lang="en-IN" sz="2400" dirty="0">
                <a:latin typeface="Trebuchet MS" panose="020B0603020202020204" pitchFamily="34" charset="0"/>
                <a:cs typeface="Trebuchet MS"/>
              </a:rPr>
              <a:t>n</a:t>
            </a:r>
            <a:r>
              <a:rPr lang="en-IN" sz="2400" spc="80" dirty="0">
                <a:latin typeface="Trebuchet MS" panose="020B0603020202020204" pitchFamily="34" charset="0"/>
                <a:cs typeface="Times New Roman"/>
              </a:rPr>
              <a:t> </a:t>
            </a:r>
            <a:r>
              <a:rPr lang="en-IN" sz="2400" spc="-5" dirty="0">
                <a:latin typeface="Trebuchet MS" panose="020B0603020202020204" pitchFamily="34" charset="0"/>
                <a:cs typeface="Trebuchet MS"/>
              </a:rPr>
              <a:t>Scheme</a:t>
            </a:r>
            <a:r>
              <a:rPr lang="en-IN" sz="2400" dirty="0">
                <a:latin typeface="Trebuchet MS" panose="020B0603020202020204" pitchFamily="34" charset="0"/>
                <a:cs typeface="Trebuchet MS"/>
              </a:rPr>
              <a:t>s</a:t>
            </a:r>
          </a:p>
          <a:p>
            <a:pPr>
              <a:tabLst>
                <a:tab pos="423545" algn="l"/>
              </a:tabLst>
            </a:pPr>
            <a:r>
              <a:rPr lang="en-IN" sz="2400" spc="-15" dirty="0">
                <a:latin typeface="Trebuchet MS" panose="020B0603020202020204" pitchFamily="34" charset="0"/>
                <a:cs typeface="Trebuchet MS"/>
              </a:rPr>
              <a:t>Entr</a:t>
            </a:r>
            <a:r>
              <a:rPr lang="en-IN" sz="2400" spc="-10" dirty="0">
                <a:latin typeface="Trebuchet MS" panose="020B0603020202020204" pitchFamily="34" charset="0"/>
                <a:cs typeface="Trebuchet MS"/>
              </a:rPr>
              <a:t>e</a:t>
            </a:r>
            <a:r>
              <a:rPr lang="en-IN" sz="2400" spc="-15" dirty="0">
                <a:latin typeface="Trebuchet MS" panose="020B0603020202020204" pitchFamily="34" charset="0"/>
                <a:cs typeface="Trebuchet MS"/>
              </a:rPr>
              <a:t>preneur</a:t>
            </a:r>
            <a:r>
              <a:rPr lang="en-IN" sz="2400" spc="-5" dirty="0">
                <a:latin typeface="Trebuchet MS" panose="020B0603020202020204" pitchFamily="34" charset="0"/>
                <a:cs typeface="Trebuchet MS"/>
              </a:rPr>
              <a:t>s</a:t>
            </a:r>
            <a:r>
              <a:rPr lang="en-IN" sz="2400" spc="-10" dirty="0">
                <a:latin typeface="Trebuchet MS" panose="020B0603020202020204" pitchFamily="34" charset="0"/>
                <a:cs typeface="Trebuchet MS"/>
              </a:rPr>
              <a:t>hip</a:t>
            </a:r>
            <a:r>
              <a:rPr lang="en-IN" sz="2400" spc="110" dirty="0">
                <a:latin typeface="Trebuchet MS" panose="020B0603020202020204" pitchFamily="34" charset="0"/>
                <a:cs typeface="Times New Roman"/>
              </a:rPr>
              <a:t> </a:t>
            </a:r>
            <a:r>
              <a:rPr lang="en-IN" sz="2400" dirty="0">
                <a:latin typeface="Trebuchet MS" panose="020B0603020202020204" pitchFamily="34" charset="0"/>
                <a:cs typeface="Trebuchet MS"/>
              </a:rPr>
              <a:t>an</a:t>
            </a:r>
            <a:r>
              <a:rPr lang="en-IN" sz="2400" spc="-15" dirty="0">
                <a:latin typeface="Trebuchet MS" panose="020B0603020202020204" pitchFamily="34" charset="0"/>
                <a:cs typeface="Trebuchet MS"/>
              </a:rPr>
              <a:t>d</a:t>
            </a:r>
            <a:r>
              <a:rPr lang="en-IN" sz="2400" spc="90" dirty="0">
                <a:latin typeface="Trebuchet MS" panose="020B0603020202020204" pitchFamily="34" charset="0"/>
                <a:cs typeface="Times New Roman"/>
              </a:rPr>
              <a:t> </a:t>
            </a:r>
            <a:r>
              <a:rPr lang="en-IN" sz="2400" spc="-10" dirty="0">
                <a:latin typeface="Trebuchet MS" panose="020B0603020202020204" pitchFamily="34" charset="0"/>
                <a:cs typeface="Trebuchet MS"/>
              </a:rPr>
              <a:t>skill</a:t>
            </a:r>
            <a:r>
              <a:rPr lang="en-IN" sz="2400" spc="65" dirty="0">
                <a:latin typeface="Trebuchet MS" panose="020B0603020202020204" pitchFamily="34" charset="0"/>
                <a:cs typeface="Times New Roman"/>
              </a:rPr>
              <a:t> </a:t>
            </a:r>
            <a:r>
              <a:rPr lang="en-IN" sz="2400" spc="-20" dirty="0">
                <a:latin typeface="Trebuchet MS" panose="020B0603020202020204" pitchFamily="34" charset="0"/>
                <a:cs typeface="Trebuchet MS"/>
              </a:rPr>
              <a:t>D</a:t>
            </a:r>
            <a:r>
              <a:rPr lang="en-IN" sz="2400" spc="-10" dirty="0">
                <a:latin typeface="Trebuchet MS" panose="020B0603020202020204" pitchFamily="34" charset="0"/>
                <a:cs typeface="Trebuchet MS"/>
              </a:rPr>
              <a:t>ev</a:t>
            </a:r>
            <a:r>
              <a:rPr lang="en-IN" sz="2400" spc="-25" dirty="0">
                <a:latin typeface="Trebuchet MS" panose="020B0603020202020204" pitchFamily="34" charset="0"/>
                <a:cs typeface="Trebuchet MS"/>
              </a:rPr>
              <a:t>e</a:t>
            </a:r>
            <a:r>
              <a:rPr lang="en-IN" sz="2400" spc="-10" dirty="0">
                <a:latin typeface="Trebuchet MS" panose="020B0603020202020204" pitchFamily="34" charset="0"/>
                <a:cs typeface="Trebuchet MS"/>
              </a:rPr>
              <a:t>lo</a:t>
            </a:r>
            <a:r>
              <a:rPr lang="en-IN" sz="2400" spc="-25" dirty="0">
                <a:latin typeface="Trebuchet MS" panose="020B0603020202020204" pitchFamily="34" charset="0"/>
                <a:cs typeface="Trebuchet MS"/>
              </a:rPr>
              <a:t>p</a:t>
            </a:r>
            <a:r>
              <a:rPr lang="en-IN" sz="2400" spc="-5" dirty="0">
                <a:latin typeface="Trebuchet MS" panose="020B0603020202020204" pitchFamily="34" charset="0"/>
                <a:cs typeface="Trebuchet MS"/>
              </a:rPr>
              <a:t>men</a:t>
            </a:r>
            <a:r>
              <a:rPr lang="en-IN" sz="2400" dirty="0">
                <a:latin typeface="Trebuchet MS" panose="020B0603020202020204" pitchFamily="34" charset="0"/>
                <a:cs typeface="Trebuchet MS"/>
              </a:rPr>
              <a:t>t</a:t>
            </a:r>
            <a:r>
              <a:rPr lang="en-IN" sz="2400" spc="125" dirty="0">
                <a:latin typeface="Trebuchet MS" panose="020B0603020202020204" pitchFamily="34" charset="0"/>
                <a:cs typeface="Times New Roman"/>
              </a:rPr>
              <a:t> </a:t>
            </a:r>
            <a:r>
              <a:rPr lang="en-IN" sz="2400" dirty="0">
                <a:latin typeface="Trebuchet MS" panose="020B0603020202020204" pitchFamily="34" charset="0"/>
                <a:cs typeface="Trebuchet MS"/>
              </a:rPr>
              <a:t>Prog</a:t>
            </a:r>
            <a:r>
              <a:rPr lang="en-IN" sz="2400" spc="-70" dirty="0">
                <a:latin typeface="Trebuchet MS" panose="020B0603020202020204" pitchFamily="34" charset="0"/>
                <a:cs typeface="Trebuchet MS"/>
              </a:rPr>
              <a:t>r</a:t>
            </a:r>
            <a:r>
              <a:rPr lang="en-IN" sz="2400" dirty="0">
                <a:latin typeface="Trebuchet MS" panose="020B0603020202020204" pitchFamily="34" charset="0"/>
                <a:cs typeface="Trebuchet MS"/>
              </a:rPr>
              <a:t>amme</a:t>
            </a:r>
          </a:p>
          <a:p>
            <a:pPr>
              <a:tabLst>
                <a:tab pos="423545" algn="l"/>
              </a:tabLst>
            </a:pPr>
            <a:r>
              <a:rPr lang="en-IN" sz="2400" spc="-5" dirty="0">
                <a:latin typeface="Trebuchet MS" panose="020B0603020202020204" pitchFamily="34" charset="0"/>
                <a:cs typeface="Trebuchet MS"/>
              </a:rPr>
              <a:t>I</a:t>
            </a:r>
            <a:r>
              <a:rPr lang="en-IN" sz="2400" spc="5" dirty="0">
                <a:latin typeface="Trebuchet MS" panose="020B0603020202020204" pitchFamily="34" charset="0"/>
                <a:cs typeface="Trebuchet MS"/>
              </a:rPr>
              <a:t>n</a:t>
            </a:r>
            <a:r>
              <a:rPr lang="en-IN" sz="2400" spc="-15" dirty="0">
                <a:latin typeface="Trebuchet MS" panose="020B0603020202020204" pitchFamily="34" charset="0"/>
                <a:cs typeface="Trebuchet MS"/>
              </a:rPr>
              <a:t>f</a:t>
            </a:r>
            <a:r>
              <a:rPr lang="en-IN" sz="2400" spc="-65" dirty="0">
                <a:latin typeface="Trebuchet MS" panose="020B0603020202020204" pitchFamily="34" charset="0"/>
                <a:cs typeface="Trebuchet MS"/>
              </a:rPr>
              <a:t>r</a:t>
            </a:r>
            <a:r>
              <a:rPr lang="en-IN" sz="2400" spc="-10" dirty="0">
                <a:latin typeface="Trebuchet MS" panose="020B0603020202020204" pitchFamily="34" charset="0"/>
                <a:cs typeface="Trebuchet MS"/>
              </a:rPr>
              <a:t>astruc</a:t>
            </a:r>
            <a:r>
              <a:rPr lang="en-IN" sz="2400" spc="-5" dirty="0">
                <a:latin typeface="Trebuchet MS" panose="020B0603020202020204" pitchFamily="34" charset="0"/>
                <a:cs typeface="Trebuchet MS"/>
              </a:rPr>
              <a:t>tur</a:t>
            </a:r>
            <a:r>
              <a:rPr lang="en-IN" sz="2400" dirty="0">
                <a:latin typeface="Trebuchet MS" panose="020B0603020202020204" pitchFamily="34" charset="0"/>
                <a:cs typeface="Trebuchet MS"/>
              </a:rPr>
              <a:t>e</a:t>
            </a:r>
            <a:r>
              <a:rPr lang="en-IN" sz="2400" spc="100" dirty="0">
                <a:latin typeface="Trebuchet MS" panose="020B0603020202020204" pitchFamily="34" charset="0"/>
                <a:cs typeface="Times New Roman"/>
              </a:rPr>
              <a:t> </a:t>
            </a:r>
            <a:r>
              <a:rPr lang="en-IN" sz="2400" spc="-20" dirty="0">
                <a:latin typeface="Trebuchet MS" panose="020B0603020202020204" pitchFamily="34" charset="0"/>
                <a:cs typeface="Trebuchet MS"/>
              </a:rPr>
              <a:t>D</a:t>
            </a:r>
            <a:r>
              <a:rPr lang="en-IN" sz="2400" spc="-10" dirty="0">
                <a:latin typeface="Trebuchet MS" panose="020B0603020202020204" pitchFamily="34" charset="0"/>
                <a:cs typeface="Trebuchet MS"/>
              </a:rPr>
              <a:t>ev</a:t>
            </a:r>
            <a:r>
              <a:rPr lang="en-IN" sz="2400" spc="-25" dirty="0">
                <a:latin typeface="Trebuchet MS" panose="020B0603020202020204" pitchFamily="34" charset="0"/>
                <a:cs typeface="Trebuchet MS"/>
              </a:rPr>
              <a:t>e</a:t>
            </a:r>
            <a:r>
              <a:rPr lang="en-IN" sz="2400" spc="-10" dirty="0">
                <a:latin typeface="Trebuchet MS" panose="020B0603020202020204" pitchFamily="34" charset="0"/>
                <a:cs typeface="Trebuchet MS"/>
              </a:rPr>
              <a:t>lo</a:t>
            </a:r>
            <a:r>
              <a:rPr lang="en-IN" sz="2400" spc="-25" dirty="0">
                <a:latin typeface="Trebuchet MS" panose="020B0603020202020204" pitchFamily="34" charset="0"/>
                <a:cs typeface="Trebuchet MS"/>
              </a:rPr>
              <a:t>p</a:t>
            </a:r>
            <a:r>
              <a:rPr lang="en-IN" sz="2400" spc="-5" dirty="0">
                <a:latin typeface="Trebuchet MS" panose="020B0603020202020204" pitchFamily="34" charset="0"/>
                <a:cs typeface="Trebuchet MS"/>
              </a:rPr>
              <a:t>men</a:t>
            </a:r>
            <a:r>
              <a:rPr lang="en-IN" sz="2400" dirty="0">
                <a:latin typeface="Trebuchet MS" panose="020B0603020202020204" pitchFamily="34" charset="0"/>
                <a:cs typeface="Trebuchet MS"/>
              </a:rPr>
              <a:t>t</a:t>
            </a:r>
            <a:r>
              <a:rPr lang="en-IN" sz="2400" spc="110" dirty="0">
                <a:latin typeface="Trebuchet MS" panose="020B0603020202020204" pitchFamily="34" charset="0"/>
                <a:cs typeface="Times New Roman"/>
              </a:rPr>
              <a:t> </a:t>
            </a:r>
            <a:r>
              <a:rPr lang="en-IN" sz="2400" dirty="0">
                <a:latin typeface="Trebuchet MS" panose="020B0603020202020204" pitchFamily="34" charset="0"/>
                <a:cs typeface="Trebuchet MS"/>
              </a:rPr>
              <a:t>Prog</a:t>
            </a:r>
            <a:r>
              <a:rPr lang="en-IN" sz="2400" spc="-70" dirty="0">
                <a:latin typeface="Trebuchet MS" panose="020B0603020202020204" pitchFamily="34" charset="0"/>
                <a:cs typeface="Trebuchet MS"/>
              </a:rPr>
              <a:t>r</a:t>
            </a:r>
            <a:r>
              <a:rPr lang="en-IN" sz="2400" dirty="0">
                <a:latin typeface="Trebuchet MS" panose="020B0603020202020204" pitchFamily="34" charset="0"/>
                <a:cs typeface="Trebuchet MS"/>
              </a:rPr>
              <a:t>amme</a:t>
            </a:r>
          </a:p>
          <a:p>
            <a:pPr>
              <a:tabLst>
                <a:tab pos="423545" algn="l"/>
              </a:tabLst>
            </a:pPr>
            <a:r>
              <a:rPr lang="en-IN" sz="2400" spc="-15" dirty="0">
                <a:latin typeface="Trebuchet MS" panose="020B0603020202020204" pitchFamily="34" charset="0"/>
                <a:cs typeface="Trebuchet MS"/>
              </a:rPr>
              <a:t>S</a:t>
            </a:r>
            <a:r>
              <a:rPr lang="en-IN" sz="2400" spc="-5" dirty="0">
                <a:latin typeface="Trebuchet MS" panose="020B0603020202020204" pitchFamily="34" charset="0"/>
                <a:cs typeface="Trebuchet MS"/>
              </a:rPr>
              <a:t>c</a:t>
            </a:r>
            <a:r>
              <a:rPr lang="en-IN" sz="2400" spc="-15" dirty="0">
                <a:latin typeface="Trebuchet MS" panose="020B0603020202020204" pitchFamily="34" charset="0"/>
                <a:cs typeface="Trebuchet MS"/>
              </a:rPr>
              <a:t>heme</a:t>
            </a:r>
            <a:r>
              <a:rPr lang="en-IN" sz="2400" spc="80" dirty="0">
                <a:latin typeface="Trebuchet MS" panose="020B0603020202020204" pitchFamily="34" charset="0"/>
                <a:cs typeface="Times New Roman"/>
              </a:rPr>
              <a:t> </a:t>
            </a:r>
            <a:r>
              <a:rPr lang="en-IN" sz="2400" spc="-10" dirty="0">
                <a:latin typeface="Trebuchet MS" panose="020B0603020202020204" pitchFamily="34" charset="0"/>
                <a:cs typeface="Trebuchet MS"/>
              </a:rPr>
              <a:t>of</a:t>
            </a:r>
            <a:r>
              <a:rPr lang="en-IN" sz="2400" spc="85" dirty="0">
                <a:latin typeface="Trebuchet MS" panose="020B0603020202020204" pitchFamily="34" charset="0"/>
                <a:cs typeface="Times New Roman"/>
              </a:rPr>
              <a:t> </a:t>
            </a:r>
            <a:r>
              <a:rPr lang="en-IN" sz="2400" spc="-5" dirty="0">
                <a:latin typeface="Trebuchet MS" panose="020B0603020202020204" pitchFamily="34" charset="0"/>
                <a:cs typeface="Trebuchet MS"/>
              </a:rPr>
              <a:t>S</a:t>
            </a:r>
            <a:r>
              <a:rPr lang="en-IN" sz="2400" spc="5" dirty="0">
                <a:latin typeface="Trebuchet MS" panose="020B0603020202020204" pitchFamily="34" charset="0"/>
                <a:cs typeface="Trebuchet MS"/>
              </a:rPr>
              <a:t>u</a:t>
            </a:r>
            <a:r>
              <a:rPr lang="en-IN" sz="2400" spc="-15" dirty="0">
                <a:latin typeface="Trebuchet MS" panose="020B0603020202020204" pitchFamily="34" charset="0"/>
                <a:cs typeface="Trebuchet MS"/>
              </a:rPr>
              <a:t>rvey</a:t>
            </a:r>
            <a:r>
              <a:rPr lang="en-IN" sz="2400" spc="-10" dirty="0">
                <a:latin typeface="Trebuchet MS" panose="020B0603020202020204" pitchFamily="34" charset="0"/>
                <a:cs typeface="Trebuchet MS"/>
              </a:rPr>
              <a:t>s,</a:t>
            </a:r>
            <a:r>
              <a:rPr lang="en-IN" sz="2400" spc="90" dirty="0">
                <a:latin typeface="Trebuchet MS" panose="020B0603020202020204" pitchFamily="34" charset="0"/>
                <a:cs typeface="Times New Roman"/>
              </a:rPr>
              <a:t> </a:t>
            </a:r>
            <a:r>
              <a:rPr lang="en-IN" sz="2400" dirty="0">
                <a:latin typeface="Trebuchet MS" panose="020B0603020202020204" pitchFamily="34" charset="0"/>
                <a:cs typeface="Trebuchet MS"/>
              </a:rPr>
              <a:t>S</a:t>
            </a:r>
            <a:r>
              <a:rPr lang="en-IN" sz="2400" spc="-15" dirty="0">
                <a:latin typeface="Trebuchet MS" panose="020B0603020202020204" pitchFamily="34" charset="0"/>
                <a:cs typeface="Trebuchet MS"/>
              </a:rPr>
              <a:t>tudie</a:t>
            </a:r>
            <a:r>
              <a:rPr lang="en-IN" sz="2400" spc="-10" dirty="0">
                <a:latin typeface="Trebuchet MS" panose="020B0603020202020204" pitchFamily="34" charset="0"/>
                <a:cs typeface="Trebuchet MS"/>
              </a:rPr>
              <a:t>s</a:t>
            </a:r>
            <a:r>
              <a:rPr lang="en-IN" sz="2400" spc="110" dirty="0">
                <a:latin typeface="Trebuchet MS" panose="020B0603020202020204" pitchFamily="34" charset="0"/>
                <a:cs typeface="Times New Roman"/>
              </a:rPr>
              <a:t> </a:t>
            </a:r>
            <a:r>
              <a:rPr lang="en-IN" sz="2400" dirty="0">
                <a:latin typeface="Trebuchet MS" panose="020B0603020202020204" pitchFamily="34" charset="0"/>
                <a:cs typeface="Trebuchet MS"/>
              </a:rPr>
              <a:t>an</a:t>
            </a:r>
            <a:r>
              <a:rPr lang="en-IN" sz="2400" spc="-15" dirty="0">
                <a:latin typeface="Trebuchet MS" panose="020B0603020202020204" pitchFamily="34" charset="0"/>
                <a:cs typeface="Trebuchet MS"/>
              </a:rPr>
              <a:t>d</a:t>
            </a:r>
            <a:r>
              <a:rPr lang="en-IN" sz="2400" spc="90" dirty="0">
                <a:latin typeface="Trebuchet MS" panose="020B0603020202020204" pitchFamily="34" charset="0"/>
                <a:cs typeface="Times New Roman"/>
              </a:rPr>
              <a:t> </a:t>
            </a:r>
            <a:r>
              <a:rPr lang="en-IN" sz="2400" spc="-105" dirty="0">
                <a:latin typeface="Trebuchet MS" panose="020B0603020202020204" pitchFamily="34" charset="0"/>
                <a:cs typeface="Trebuchet MS"/>
              </a:rPr>
              <a:t>P</a:t>
            </a:r>
            <a:r>
              <a:rPr lang="en-IN" sz="2400" spc="-10" dirty="0">
                <a:latin typeface="Trebuchet MS" panose="020B0603020202020204" pitchFamily="34" charset="0"/>
                <a:cs typeface="Trebuchet MS"/>
              </a:rPr>
              <a:t>olicy</a:t>
            </a:r>
            <a:r>
              <a:rPr lang="en-IN" sz="2400" spc="80" dirty="0">
                <a:latin typeface="Trebuchet MS" panose="020B0603020202020204" pitchFamily="34" charset="0"/>
                <a:cs typeface="Times New Roman"/>
              </a:rPr>
              <a:t> </a:t>
            </a:r>
            <a:r>
              <a:rPr lang="en-IN" sz="2400" spc="-10" dirty="0">
                <a:latin typeface="Trebuchet MS" panose="020B0603020202020204" pitchFamily="34" charset="0"/>
                <a:cs typeface="Trebuchet MS"/>
              </a:rPr>
              <a:t>Research</a:t>
            </a:r>
            <a:endParaRPr lang="en-IN" sz="2400" dirty="0">
              <a:latin typeface="Trebuchet MS" panose="020B0603020202020204" pitchFamily="34" charset="0"/>
              <a:cs typeface="Trebuchet MS"/>
            </a:endParaRPr>
          </a:p>
          <a:p>
            <a:endParaRPr lang="en-IN" sz="2000" dirty="0"/>
          </a:p>
        </p:txBody>
      </p:sp>
    </p:spTree>
    <p:extLst>
      <p:ext uri="{BB962C8B-B14F-4D97-AF65-F5344CB8AC3E}">
        <p14:creationId xmlns:p14="http://schemas.microsoft.com/office/powerpoint/2010/main" val="3814657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D1759-2C29-4DB8-8C25-4991CF110EE1}"/>
              </a:ext>
            </a:extLst>
          </p:cNvPr>
          <p:cNvSpPr>
            <a:spLocks noGrp="1"/>
          </p:cNvSpPr>
          <p:nvPr>
            <p:ph type="title"/>
          </p:nvPr>
        </p:nvSpPr>
        <p:spPr/>
        <p:txBody>
          <a:bodyPr/>
          <a:lstStyle/>
          <a:p>
            <a:r>
              <a:rPr lang="en-IN" sz="4400" b="1" spc="-20" dirty="0">
                <a:solidFill>
                  <a:schemeClr val="accent2"/>
                </a:solidFill>
                <a:latin typeface="Trebuchet MS"/>
                <a:cs typeface="Trebuchet MS"/>
              </a:rPr>
              <a:t>Purpose</a:t>
            </a:r>
            <a:r>
              <a:rPr lang="en-IN" sz="4400" b="1" spc="190" dirty="0">
                <a:solidFill>
                  <a:schemeClr val="accent2"/>
                </a:solidFill>
                <a:latin typeface="Times New Roman"/>
                <a:cs typeface="Times New Roman"/>
              </a:rPr>
              <a:t> </a:t>
            </a:r>
            <a:r>
              <a:rPr lang="en-IN" sz="4400" b="1" spc="-20" dirty="0">
                <a:solidFill>
                  <a:schemeClr val="accent2"/>
                </a:solidFill>
                <a:latin typeface="Trebuchet MS"/>
                <a:cs typeface="Trebuchet MS"/>
              </a:rPr>
              <a:t>of</a:t>
            </a:r>
            <a:r>
              <a:rPr lang="en-IN" sz="4400" b="1" spc="180" dirty="0">
                <a:solidFill>
                  <a:schemeClr val="accent2"/>
                </a:solidFill>
                <a:latin typeface="Times New Roman"/>
                <a:cs typeface="Times New Roman"/>
              </a:rPr>
              <a:t> </a:t>
            </a:r>
            <a:r>
              <a:rPr lang="en-IN" sz="4400" b="1" spc="-25" dirty="0">
                <a:solidFill>
                  <a:schemeClr val="accent2"/>
                </a:solidFill>
                <a:latin typeface="Trebuchet MS"/>
                <a:cs typeface="Trebuchet MS"/>
              </a:rPr>
              <a:t>the</a:t>
            </a:r>
            <a:r>
              <a:rPr lang="en-IN" sz="4400" b="1" spc="190" dirty="0">
                <a:solidFill>
                  <a:schemeClr val="accent2"/>
                </a:solidFill>
                <a:latin typeface="Times New Roman"/>
                <a:cs typeface="Times New Roman"/>
              </a:rPr>
              <a:t> </a:t>
            </a:r>
            <a:r>
              <a:rPr lang="en-IN" sz="4400" b="1" spc="-25" dirty="0">
                <a:solidFill>
                  <a:schemeClr val="accent2"/>
                </a:solidFill>
                <a:latin typeface="Trebuchet MS"/>
                <a:cs typeface="Trebuchet MS"/>
              </a:rPr>
              <a:t>schemes</a:t>
            </a:r>
            <a:br>
              <a:rPr lang="en-IN" sz="4400" dirty="0">
                <a:latin typeface="Trebuchet MS"/>
                <a:cs typeface="Trebuchet MS"/>
              </a:rPr>
            </a:br>
            <a:endParaRPr lang="en-IN" dirty="0"/>
          </a:p>
        </p:txBody>
      </p:sp>
      <p:graphicFrame>
        <p:nvGraphicFramePr>
          <p:cNvPr id="5" name="Content Placeholder 2">
            <a:extLst>
              <a:ext uri="{FF2B5EF4-FFF2-40B4-BE49-F238E27FC236}">
                <a16:creationId xmlns:a16="http://schemas.microsoft.com/office/drawing/2014/main" id="{60D5D12E-C21B-47BA-82F5-92A84C757772}"/>
              </a:ext>
            </a:extLst>
          </p:cNvPr>
          <p:cNvGraphicFramePr>
            <a:graphicFrameLocks noGrp="1"/>
          </p:cNvGraphicFramePr>
          <p:nvPr>
            <p:ph idx="1"/>
            <p:extLst>
              <p:ext uri="{D42A27DB-BD31-4B8C-83A1-F6EECF244321}">
                <p14:modId xmlns:p14="http://schemas.microsoft.com/office/powerpoint/2010/main" val="1866921427"/>
              </p:ext>
            </p:extLst>
          </p:nvPr>
        </p:nvGraphicFramePr>
        <p:xfrm>
          <a:off x="838200" y="1499054"/>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0227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7">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08C4B1BE-1C6F-4153-92EA-D06FDAC256FA}"/>
              </a:ext>
            </a:extLst>
          </p:cNvPr>
          <p:cNvSpPr>
            <a:spLocks noGrp="1"/>
          </p:cNvSpPr>
          <p:nvPr>
            <p:ph type="title"/>
          </p:nvPr>
        </p:nvSpPr>
        <p:spPr>
          <a:xfrm>
            <a:off x="1014141" y="1450655"/>
            <a:ext cx="3932030" cy="3956690"/>
          </a:xfrm>
        </p:spPr>
        <p:txBody>
          <a:bodyPr anchor="ctr">
            <a:normAutofit/>
          </a:bodyPr>
          <a:lstStyle/>
          <a:p>
            <a:r>
              <a:rPr lang="en-IN" sz="6200" spc="-15" dirty="0">
                <a:solidFill>
                  <a:schemeClr val="bg1"/>
                </a:solidFill>
                <a:latin typeface="Carlito"/>
                <a:cs typeface="Carlito"/>
              </a:rPr>
              <a:t>Legal</a:t>
            </a:r>
            <a:r>
              <a:rPr lang="en-IN" sz="6200" spc="-80" dirty="0">
                <a:solidFill>
                  <a:schemeClr val="bg1"/>
                </a:solidFill>
                <a:latin typeface="Carlito"/>
                <a:cs typeface="Carlito"/>
              </a:rPr>
              <a:t> </a:t>
            </a:r>
            <a:r>
              <a:rPr lang="en-IN" sz="6200" spc="-15" dirty="0">
                <a:solidFill>
                  <a:schemeClr val="bg1"/>
                </a:solidFill>
                <a:latin typeface="Carlito"/>
                <a:cs typeface="Carlito"/>
              </a:rPr>
              <a:t>Framework</a:t>
            </a:r>
            <a:endParaRPr lang="en-IN" sz="6200" dirty="0">
              <a:solidFill>
                <a:schemeClr val="bg1"/>
              </a:solidFill>
            </a:endParaRPr>
          </a:p>
        </p:txBody>
      </p:sp>
      <p:cxnSp>
        <p:nvCxnSpPr>
          <p:cNvPr id="39" name="Straight Connector 9">
            <a:extLst>
              <a:ext uri="{FF2B5EF4-FFF2-40B4-BE49-F238E27FC236}">
                <a16:creationId xmlns:a16="http://schemas.microsoft.com/office/drawing/2014/main" id="{067633D1-6EE6-4118-B9F0-B363477BEE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14141" y="1450655"/>
            <a:ext cx="393203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Straight Connector 11">
            <a:extLst>
              <a:ext uri="{FF2B5EF4-FFF2-40B4-BE49-F238E27FC236}">
                <a16:creationId xmlns:a16="http://schemas.microsoft.com/office/drawing/2014/main" id="{4AD7FFC6-42A9-49CB-B5E9-B3F6B03833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14141" y="5408571"/>
            <a:ext cx="393203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5BFB07E-9B52-4237-BCB4-B4E10D18D030}"/>
              </a:ext>
            </a:extLst>
          </p:cNvPr>
          <p:cNvSpPr>
            <a:spLocks noGrp="1"/>
          </p:cNvSpPr>
          <p:nvPr>
            <p:ph idx="1"/>
          </p:nvPr>
        </p:nvSpPr>
        <p:spPr>
          <a:xfrm>
            <a:off x="6096000" y="1450655"/>
            <a:ext cx="5008901" cy="4571972"/>
          </a:xfrm>
        </p:spPr>
        <p:txBody>
          <a:bodyPr anchor="ctr">
            <a:normAutofit fontScale="92500"/>
          </a:bodyPr>
          <a:lstStyle/>
          <a:p>
            <a:pPr marL="286385" marR="59055" indent="-274320">
              <a:spcBef>
                <a:spcPts val="100"/>
              </a:spcBef>
              <a:buClr>
                <a:srgbClr val="0AD0D9"/>
              </a:buClr>
              <a:buSzPct val="95000"/>
              <a:buFont typeface="Arial"/>
              <a:buChar char=""/>
              <a:tabLst>
                <a:tab pos="286385" algn="l"/>
                <a:tab pos="287020" algn="l"/>
              </a:tabLst>
            </a:pPr>
            <a:r>
              <a:rPr lang="en-IN" sz="2400" spc="75" dirty="0">
                <a:solidFill>
                  <a:schemeClr val="bg1"/>
                </a:solidFill>
                <a:latin typeface="+mj-lt"/>
                <a:cs typeface="Times New Roman"/>
              </a:rPr>
              <a:t>The </a:t>
            </a:r>
            <a:r>
              <a:rPr lang="en-IN" sz="2400" spc="30" dirty="0">
                <a:solidFill>
                  <a:schemeClr val="bg1"/>
                </a:solidFill>
                <a:latin typeface="+mj-lt"/>
                <a:cs typeface="Times New Roman"/>
              </a:rPr>
              <a:t>Small </a:t>
            </a:r>
            <a:r>
              <a:rPr lang="en-IN" sz="2400" spc="120" dirty="0">
                <a:solidFill>
                  <a:schemeClr val="bg1"/>
                </a:solidFill>
                <a:latin typeface="+mj-lt"/>
                <a:cs typeface="Times New Roman"/>
              </a:rPr>
              <a:t>and </a:t>
            </a:r>
            <a:r>
              <a:rPr lang="en-IN" sz="2400" spc="85" dirty="0">
                <a:solidFill>
                  <a:schemeClr val="bg1"/>
                </a:solidFill>
                <a:latin typeface="+mj-lt"/>
                <a:cs typeface="Times New Roman"/>
              </a:rPr>
              <a:t>Medium </a:t>
            </a:r>
            <a:r>
              <a:rPr lang="en-IN" sz="2400" spc="65" dirty="0">
                <a:solidFill>
                  <a:schemeClr val="bg1"/>
                </a:solidFill>
                <a:latin typeface="+mj-lt"/>
                <a:cs typeface="Times New Roman"/>
              </a:rPr>
              <a:t>Enterprises </a:t>
            </a:r>
            <a:r>
              <a:rPr lang="en-IN" sz="2400" spc="75" dirty="0">
                <a:solidFill>
                  <a:schemeClr val="bg1"/>
                </a:solidFill>
                <a:latin typeface="+mj-lt"/>
                <a:cs typeface="Times New Roman"/>
              </a:rPr>
              <a:t>Development </a:t>
            </a:r>
            <a:r>
              <a:rPr lang="en-IN" sz="2400" spc="-35" dirty="0">
                <a:solidFill>
                  <a:schemeClr val="bg1"/>
                </a:solidFill>
                <a:latin typeface="+mj-lt"/>
                <a:cs typeface="Times New Roman"/>
              </a:rPr>
              <a:t>Bill </a:t>
            </a:r>
            <a:r>
              <a:rPr lang="en-IN" sz="2400" spc="10" dirty="0">
                <a:solidFill>
                  <a:schemeClr val="bg1"/>
                </a:solidFill>
                <a:latin typeface="+mj-lt"/>
                <a:cs typeface="Times New Roman"/>
              </a:rPr>
              <a:t>2005 </a:t>
            </a:r>
            <a:r>
              <a:rPr lang="en-IN" sz="2400" spc="70" dirty="0">
                <a:solidFill>
                  <a:schemeClr val="bg1"/>
                </a:solidFill>
                <a:latin typeface="+mj-lt"/>
                <a:cs typeface="Times New Roman"/>
              </a:rPr>
              <a:t>which </a:t>
            </a:r>
            <a:r>
              <a:rPr lang="en-IN" sz="2400" spc="30" dirty="0">
                <a:solidFill>
                  <a:schemeClr val="bg1"/>
                </a:solidFill>
                <a:latin typeface="+mj-lt"/>
                <a:cs typeface="Times New Roman"/>
              </a:rPr>
              <a:t>was  </a:t>
            </a:r>
            <a:r>
              <a:rPr lang="en-IN" sz="2400" spc="90" dirty="0">
                <a:solidFill>
                  <a:schemeClr val="bg1"/>
                </a:solidFill>
                <a:latin typeface="+mj-lt"/>
                <a:cs typeface="Times New Roman"/>
              </a:rPr>
              <a:t>enacted</a:t>
            </a:r>
            <a:r>
              <a:rPr lang="en-IN" sz="2400" spc="-10" dirty="0">
                <a:solidFill>
                  <a:schemeClr val="bg1"/>
                </a:solidFill>
                <a:latin typeface="+mj-lt"/>
                <a:cs typeface="Times New Roman"/>
              </a:rPr>
              <a:t> </a:t>
            </a:r>
            <a:r>
              <a:rPr lang="en-IN" sz="2400" spc="85" dirty="0">
                <a:solidFill>
                  <a:schemeClr val="bg1"/>
                </a:solidFill>
                <a:latin typeface="+mj-lt"/>
                <a:cs typeface="Times New Roman"/>
              </a:rPr>
              <a:t>in</a:t>
            </a:r>
            <a:r>
              <a:rPr lang="en-IN" sz="2400" spc="-35" dirty="0">
                <a:solidFill>
                  <a:schemeClr val="bg1"/>
                </a:solidFill>
                <a:latin typeface="+mj-lt"/>
                <a:cs typeface="Times New Roman"/>
              </a:rPr>
              <a:t> </a:t>
            </a:r>
            <a:r>
              <a:rPr lang="en-IN" sz="2400" spc="45" dirty="0">
                <a:solidFill>
                  <a:schemeClr val="bg1"/>
                </a:solidFill>
                <a:latin typeface="+mj-lt"/>
                <a:cs typeface="Times New Roman"/>
              </a:rPr>
              <a:t>June</a:t>
            </a:r>
            <a:r>
              <a:rPr lang="en-IN" sz="2400" spc="-55" dirty="0">
                <a:solidFill>
                  <a:schemeClr val="bg1"/>
                </a:solidFill>
                <a:latin typeface="+mj-lt"/>
                <a:cs typeface="Times New Roman"/>
              </a:rPr>
              <a:t> </a:t>
            </a:r>
            <a:r>
              <a:rPr lang="en-IN" sz="2400" spc="50" dirty="0">
                <a:solidFill>
                  <a:schemeClr val="bg1"/>
                </a:solidFill>
                <a:latin typeface="+mj-lt"/>
                <a:cs typeface="Times New Roman"/>
              </a:rPr>
              <a:t>2006</a:t>
            </a:r>
            <a:r>
              <a:rPr lang="en-IN" sz="2400" spc="-55" dirty="0">
                <a:solidFill>
                  <a:schemeClr val="bg1"/>
                </a:solidFill>
                <a:latin typeface="+mj-lt"/>
                <a:cs typeface="Times New Roman"/>
              </a:rPr>
              <a:t> </a:t>
            </a:r>
            <a:r>
              <a:rPr lang="en-IN" sz="2400" spc="30" dirty="0">
                <a:solidFill>
                  <a:schemeClr val="bg1"/>
                </a:solidFill>
                <a:latin typeface="+mj-lt"/>
                <a:cs typeface="Times New Roman"/>
              </a:rPr>
              <a:t>was</a:t>
            </a:r>
            <a:r>
              <a:rPr lang="en-IN" sz="2400" spc="-75" dirty="0">
                <a:solidFill>
                  <a:schemeClr val="bg1"/>
                </a:solidFill>
                <a:latin typeface="+mj-lt"/>
                <a:cs typeface="Times New Roman"/>
              </a:rPr>
              <a:t> </a:t>
            </a:r>
            <a:r>
              <a:rPr lang="en-IN" sz="2400" spc="105" dirty="0">
                <a:solidFill>
                  <a:schemeClr val="bg1"/>
                </a:solidFill>
                <a:latin typeface="+mj-lt"/>
                <a:cs typeface="Times New Roman"/>
              </a:rPr>
              <a:t>renamed</a:t>
            </a:r>
            <a:r>
              <a:rPr lang="en-IN" sz="2400" spc="-55" dirty="0">
                <a:solidFill>
                  <a:schemeClr val="bg1"/>
                </a:solidFill>
                <a:latin typeface="+mj-lt"/>
                <a:cs typeface="Times New Roman"/>
              </a:rPr>
              <a:t> </a:t>
            </a:r>
            <a:r>
              <a:rPr lang="en-IN" sz="2400" spc="50" dirty="0">
                <a:solidFill>
                  <a:schemeClr val="bg1"/>
                </a:solidFill>
                <a:latin typeface="+mj-lt"/>
                <a:cs typeface="Times New Roman"/>
              </a:rPr>
              <a:t>as</a:t>
            </a:r>
            <a:r>
              <a:rPr lang="en-IN" sz="2400" spc="-45" dirty="0">
                <a:solidFill>
                  <a:schemeClr val="bg1"/>
                </a:solidFill>
                <a:latin typeface="+mj-lt"/>
                <a:cs typeface="Times New Roman"/>
              </a:rPr>
              <a:t> </a:t>
            </a:r>
            <a:r>
              <a:rPr lang="en-IN" sz="2400" dirty="0">
                <a:solidFill>
                  <a:schemeClr val="bg1"/>
                </a:solidFill>
                <a:latin typeface="+mj-lt"/>
                <a:cs typeface="Times New Roman"/>
              </a:rPr>
              <a:t>“Micro,</a:t>
            </a:r>
            <a:r>
              <a:rPr lang="en-IN" sz="2400" spc="-5" dirty="0">
                <a:solidFill>
                  <a:schemeClr val="bg1"/>
                </a:solidFill>
                <a:latin typeface="+mj-lt"/>
                <a:cs typeface="Times New Roman"/>
              </a:rPr>
              <a:t> </a:t>
            </a:r>
            <a:r>
              <a:rPr lang="en-IN" sz="2400" spc="30" dirty="0">
                <a:solidFill>
                  <a:schemeClr val="bg1"/>
                </a:solidFill>
                <a:latin typeface="+mj-lt"/>
                <a:cs typeface="Times New Roman"/>
              </a:rPr>
              <a:t>Small</a:t>
            </a:r>
            <a:r>
              <a:rPr lang="en-IN" sz="2400" spc="-10" dirty="0">
                <a:solidFill>
                  <a:schemeClr val="bg1"/>
                </a:solidFill>
                <a:latin typeface="+mj-lt"/>
                <a:cs typeface="Times New Roman"/>
              </a:rPr>
              <a:t> </a:t>
            </a:r>
            <a:r>
              <a:rPr lang="en-IN" sz="2400" spc="-200" dirty="0">
                <a:solidFill>
                  <a:schemeClr val="bg1"/>
                </a:solidFill>
                <a:latin typeface="+mj-lt"/>
                <a:cs typeface="Times New Roman"/>
              </a:rPr>
              <a:t>&amp;</a:t>
            </a:r>
            <a:r>
              <a:rPr lang="en-IN" sz="2400" spc="-5" dirty="0">
                <a:solidFill>
                  <a:schemeClr val="bg1"/>
                </a:solidFill>
                <a:latin typeface="+mj-lt"/>
                <a:cs typeface="Times New Roman"/>
              </a:rPr>
              <a:t> </a:t>
            </a:r>
            <a:r>
              <a:rPr lang="en-IN" sz="2400" spc="85" dirty="0">
                <a:solidFill>
                  <a:schemeClr val="bg1"/>
                </a:solidFill>
                <a:latin typeface="+mj-lt"/>
                <a:cs typeface="Times New Roman"/>
              </a:rPr>
              <a:t>Medium</a:t>
            </a:r>
            <a:r>
              <a:rPr lang="en-IN" sz="2400" spc="-40" dirty="0">
                <a:solidFill>
                  <a:schemeClr val="bg1"/>
                </a:solidFill>
                <a:latin typeface="+mj-lt"/>
                <a:cs typeface="Times New Roman"/>
              </a:rPr>
              <a:t> </a:t>
            </a:r>
            <a:r>
              <a:rPr lang="en-IN" sz="2400" spc="65" dirty="0">
                <a:solidFill>
                  <a:schemeClr val="bg1"/>
                </a:solidFill>
                <a:latin typeface="+mj-lt"/>
                <a:cs typeface="Times New Roman"/>
              </a:rPr>
              <a:t>Enterprises  </a:t>
            </a:r>
            <a:r>
              <a:rPr lang="en-IN" sz="2400" spc="75" dirty="0">
                <a:solidFill>
                  <a:schemeClr val="bg1"/>
                </a:solidFill>
                <a:latin typeface="+mj-lt"/>
                <a:cs typeface="Times New Roman"/>
              </a:rPr>
              <a:t>Development </a:t>
            </a:r>
            <a:r>
              <a:rPr lang="en-IN" sz="2400" spc="15" dirty="0">
                <a:solidFill>
                  <a:schemeClr val="bg1"/>
                </a:solidFill>
                <a:latin typeface="+mj-lt"/>
                <a:cs typeface="Times New Roman"/>
              </a:rPr>
              <a:t>Act,</a:t>
            </a:r>
            <a:r>
              <a:rPr lang="en-IN" sz="2400" spc="-170" dirty="0">
                <a:solidFill>
                  <a:schemeClr val="bg1"/>
                </a:solidFill>
                <a:latin typeface="+mj-lt"/>
                <a:cs typeface="Times New Roman"/>
              </a:rPr>
              <a:t> </a:t>
            </a:r>
            <a:r>
              <a:rPr lang="en-IN" sz="2400" spc="5" dirty="0">
                <a:solidFill>
                  <a:schemeClr val="bg1"/>
                </a:solidFill>
                <a:latin typeface="+mj-lt"/>
                <a:cs typeface="Times New Roman"/>
              </a:rPr>
              <a:t>2006”</a:t>
            </a:r>
            <a:endParaRPr lang="en-IN" sz="2400" dirty="0">
              <a:solidFill>
                <a:schemeClr val="bg1"/>
              </a:solidFill>
              <a:latin typeface="+mj-lt"/>
              <a:cs typeface="Times New Roman"/>
            </a:endParaRPr>
          </a:p>
          <a:p>
            <a:pPr marL="286385" marR="127000" indent="-274320">
              <a:spcBef>
                <a:spcPts val="480"/>
              </a:spcBef>
              <a:buClr>
                <a:srgbClr val="0AD0D9"/>
              </a:buClr>
              <a:buSzPct val="95000"/>
              <a:buFont typeface="Arial"/>
              <a:buChar char=""/>
              <a:tabLst>
                <a:tab pos="286385" algn="l"/>
                <a:tab pos="287020" algn="l"/>
              </a:tabLst>
            </a:pPr>
            <a:r>
              <a:rPr lang="en-IN" sz="2400" spc="25" dirty="0">
                <a:solidFill>
                  <a:schemeClr val="bg1"/>
                </a:solidFill>
                <a:latin typeface="+mj-lt"/>
                <a:cs typeface="Times New Roman"/>
              </a:rPr>
              <a:t>Aims</a:t>
            </a:r>
            <a:r>
              <a:rPr lang="en-IN" sz="2400" spc="-95" dirty="0">
                <a:solidFill>
                  <a:schemeClr val="bg1"/>
                </a:solidFill>
                <a:latin typeface="+mj-lt"/>
                <a:cs typeface="Times New Roman"/>
              </a:rPr>
              <a:t> </a:t>
            </a:r>
            <a:r>
              <a:rPr lang="en-IN" sz="2400" spc="110" dirty="0">
                <a:solidFill>
                  <a:schemeClr val="bg1"/>
                </a:solidFill>
                <a:latin typeface="+mj-lt"/>
                <a:cs typeface="Times New Roman"/>
              </a:rPr>
              <a:t>at</a:t>
            </a:r>
            <a:r>
              <a:rPr lang="en-IN" sz="2400" spc="-60" dirty="0">
                <a:solidFill>
                  <a:schemeClr val="bg1"/>
                </a:solidFill>
                <a:latin typeface="+mj-lt"/>
                <a:cs typeface="Times New Roman"/>
              </a:rPr>
              <a:t> </a:t>
            </a:r>
            <a:r>
              <a:rPr lang="en-IN" sz="2400" spc="50" dirty="0">
                <a:solidFill>
                  <a:schemeClr val="bg1"/>
                </a:solidFill>
                <a:latin typeface="+mj-lt"/>
                <a:cs typeface="Times New Roman"/>
              </a:rPr>
              <a:t>facilitating</a:t>
            </a:r>
            <a:r>
              <a:rPr lang="en-IN" sz="2400" spc="-25" dirty="0">
                <a:solidFill>
                  <a:schemeClr val="bg1"/>
                </a:solidFill>
                <a:latin typeface="+mj-lt"/>
                <a:cs typeface="Times New Roman"/>
              </a:rPr>
              <a:t> </a:t>
            </a:r>
            <a:r>
              <a:rPr lang="en-IN" sz="2400" spc="125" dirty="0">
                <a:solidFill>
                  <a:schemeClr val="bg1"/>
                </a:solidFill>
                <a:latin typeface="+mj-lt"/>
                <a:cs typeface="Times New Roman"/>
              </a:rPr>
              <a:t>the</a:t>
            </a:r>
            <a:r>
              <a:rPr lang="en-IN" sz="2400" spc="-80" dirty="0">
                <a:solidFill>
                  <a:schemeClr val="bg1"/>
                </a:solidFill>
                <a:latin typeface="+mj-lt"/>
                <a:cs typeface="Times New Roman"/>
              </a:rPr>
              <a:t> </a:t>
            </a:r>
            <a:r>
              <a:rPr lang="en-IN" sz="2400" spc="100" dirty="0">
                <a:solidFill>
                  <a:schemeClr val="bg1"/>
                </a:solidFill>
                <a:latin typeface="+mj-lt"/>
                <a:cs typeface="Times New Roman"/>
              </a:rPr>
              <a:t>promotion</a:t>
            </a:r>
            <a:r>
              <a:rPr lang="en-IN" sz="2400" spc="-80" dirty="0">
                <a:solidFill>
                  <a:schemeClr val="bg1"/>
                </a:solidFill>
                <a:latin typeface="+mj-lt"/>
                <a:cs typeface="Times New Roman"/>
              </a:rPr>
              <a:t> </a:t>
            </a:r>
            <a:r>
              <a:rPr lang="en-IN" sz="2400" spc="120" dirty="0">
                <a:solidFill>
                  <a:schemeClr val="bg1"/>
                </a:solidFill>
                <a:latin typeface="+mj-lt"/>
                <a:cs typeface="Times New Roman"/>
              </a:rPr>
              <a:t>and</a:t>
            </a:r>
            <a:r>
              <a:rPr lang="en-IN" sz="2400" spc="-55" dirty="0">
                <a:solidFill>
                  <a:schemeClr val="bg1"/>
                </a:solidFill>
                <a:latin typeface="+mj-lt"/>
                <a:cs typeface="Times New Roman"/>
              </a:rPr>
              <a:t> </a:t>
            </a:r>
            <a:r>
              <a:rPr lang="en-IN" sz="2400" spc="80" dirty="0">
                <a:solidFill>
                  <a:schemeClr val="bg1"/>
                </a:solidFill>
                <a:latin typeface="+mj-lt"/>
                <a:cs typeface="Times New Roman"/>
              </a:rPr>
              <a:t>development</a:t>
            </a:r>
            <a:r>
              <a:rPr lang="en-IN" sz="2400" spc="-100" dirty="0">
                <a:solidFill>
                  <a:schemeClr val="bg1"/>
                </a:solidFill>
                <a:latin typeface="+mj-lt"/>
                <a:cs typeface="Times New Roman"/>
              </a:rPr>
              <a:t> </a:t>
            </a:r>
            <a:r>
              <a:rPr lang="en-IN" sz="2400" spc="15" dirty="0">
                <a:solidFill>
                  <a:schemeClr val="bg1"/>
                </a:solidFill>
                <a:latin typeface="+mj-lt"/>
                <a:cs typeface="Times New Roman"/>
              </a:rPr>
              <a:t>of</a:t>
            </a:r>
            <a:r>
              <a:rPr lang="en-IN" sz="2400" spc="5" dirty="0">
                <a:solidFill>
                  <a:schemeClr val="bg1"/>
                </a:solidFill>
                <a:latin typeface="+mj-lt"/>
                <a:cs typeface="Times New Roman"/>
              </a:rPr>
              <a:t> </a:t>
            </a:r>
            <a:r>
              <a:rPr lang="en-IN" sz="2400" spc="55" dirty="0">
                <a:solidFill>
                  <a:schemeClr val="bg1"/>
                </a:solidFill>
                <a:latin typeface="+mj-lt"/>
                <a:cs typeface="Times New Roman"/>
              </a:rPr>
              <a:t>small</a:t>
            </a:r>
            <a:r>
              <a:rPr lang="en-IN" sz="2400" spc="-55" dirty="0">
                <a:solidFill>
                  <a:schemeClr val="bg1"/>
                </a:solidFill>
                <a:latin typeface="+mj-lt"/>
                <a:cs typeface="Times New Roman"/>
              </a:rPr>
              <a:t> </a:t>
            </a:r>
            <a:r>
              <a:rPr lang="en-IN" sz="2400" spc="120" dirty="0">
                <a:solidFill>
                  <a:schemeClr val="bg1"/>
                </a:solidFill>
                <a:latin typeface="+mj-lt"/>
                <a:cs typeface="Times New Roman"/>
              </a:rPr>
              <a:t>and</a:t>
            </a:r>
            <a:r>
              <a:rPr lang="en-IN" sz="2400" dirty="0">
                <a:solidFill>
                  <a:schemeClr val="bg1"/>
                </a:solidFill>
                <a:latin typeface="+mj-lt"/>
                <a:cs typeface="Times New Roman"/>
              </a:rPr>
              <a:t> </a:t>
            </a:r>
            <a:r>
              <a:rPr lang="en-IN" sz="2400" spc="114" dirty="0">
                <a:solidFill>
                  <a:schemeClr val="bg1"/>
                </a:solidFill>
                <a:latin typeface="+mj-lt"/>
                <a:cs typeface="Times New Roman"/>
              </a:rPr>
              <a:t>medium  </a:t>
            </a:r>
            <a:r>
              <a:rPr lang="en-IN" sz="2400" spc="70" dirty="0">
                <a:solidFill>
                  <a:schemeClr val="bg1"/>
                </a:solidFill>
                <a:latin typeface="+mj-lt"/>
                <a:cs typeface="Times New Roman"/>
              </a:rPr>
              <a:t>enterprises.</a:t>
            </a:r>
            <a:endParaRPr lang="en-IN" sz="2400" dirty="0">
              <a:solidFill>
                <a:schemeClr val="bg1"/>
              </a:solidFill>
              <a:latin typeface="+mj-lt"/>
              <a:cs typeface="Times New Roman"/>
            </a:endParaRPr>
          </a:p>
          <a:p>
            <a:pPr marL="286385" marR="5080" indent="-274320">
              <a:spcBef>
                <a:spcPts val="480"/>
              </a:spcBef>
              <a:buClr>
                <a:srgbClr val="0AD0D9"/>
              </a:buClr>
              <a:buSzPct val="95000"/>
              <a:buFont typeface="Arial"/>
              <a:buChar char=""/>
              <a:tabLst>
                <a:tab pos="286385" algn="l"/>
                <a:tab pos="287020" algn="l"/>
              </a:tabLst>
            </a:pPr>
            <a:r>
              <a:rPr lang="en-IN" sz="2400" spc="-15" dirty="0">
                <a:solidFill>
                  <a:schemeClr val="bg1"/>
                </a:solidFill>
                <a:latin typeface="+mj-lt"/>
                <a:cs typeface="Times New Roman"/>
              </a:rPr>
              <a:t>MSMEs </a:t>
            </a:r>
            <a:r>
              <a:rPr lang="en-IN" sz="2400" spc="70" dirty="0">
                <a:solidFill>
                  <a:schemeClr val="bg1"/>
                </a:solidFill>
                <a:latin typeface="+mj-lt"/>
                <a:cs typeface="Times New Roman"/>
              </a:rPr>
              <a:t>are </a:t>
            </a:r>
            <a:r>
              <a:rPr lang="en-IN" sz="2400" spc="55" dirty="0">
                <a:solidFill>
                  <a:schemeClr val="bg1"/>
                </a:solidFill>
                <a:latin typeface="+mj-lt"/>
                <a:cs typeface="Times New Roman"/>
              </a:rPr>
              <a:t>governed </a:t>
            </a:r>
            <a:r>
              <a:rPr lang="en-IN" sz="2400" spc="25" dirty="0">
                <a:solidFill>
                  <a:schemeClr val="bg1"/>
                </a:solidFill>
                <a:latin typeface="+mj-lt"/>
                <a:cs typeface="Times New Roman"/>
              </a:rPr>
              <a:t>by Micro, </a:t>
            </a:r>
            <a:r>
              <a:rPr lang="en-IN" sz="2400" spc="30" dirty="0">
                <a:solidFill>
                  <a:schemeClr val="bg1"/>
                </a:solidFill>
                <a:latin typeface="+mj-lt"/>
                <a:cs typeface="Times New Roman"/>
              </a:rPr>
              <a:t>Small </a:t>
            </a:r>
            <a:r>
              <a:rPr lang="en-IN" sz="2400" spc="-200" dirty="0">
                <a:solidFill>
                  <a:schemeClr val="bg1"/>
                </a:solidFill>
                <a:latin typeface="+mj-lt"/>
                <a:cs typeface="Times New Roman"/>
              </a:rPr>
              <a:t>&amp; </a:t>
            </a:r>
            <a:r>
              <a:rPr lang="en-IN" sz="2400" spc="70" dirty="0">
                <a:solidFill>
                  <a:schemeClr val="bg1"/>
                </a:solidFill>
                <a:latin typeface="+mj-lt"/>
                <a:cs typeface="Times New Roman"/>
              </a:rPr>
              <a:t>Medium Enterprises </a:t>
            </a:r>
            <a:r>
              <a:rPr lang="en-IN" sz="2400" spc="75" dirty="0">
                <a:solidFill>
                  <a:schemeClr val="bg1"/>
                </a:solidFill>
                <a:latin typeface="+mj-lt"/>
                <a:cs typeface="Times New Roman"/>
              </a:rPr>
              <a:t>Development  </a:t>
            </a:r>
            <a:r>
              <a:rPr lang="en-IN" sz="2400" spc="15" dirty="0">
                <a:solidFill>
                  <a:schemeClr val="bg1"/>
                </a:solidFill>
                <a:latin typeface="+mj-lt"/>
                <a:cs typeface="Times New Roman"/>
              </a:rPr>
              <a:t>Act,</a:t>
            </a:r>
            <a:r>
              <a:rPr lang="en-IN" sz="2400" dirty="0">
                <a:solidFill>
                  <a:schemeClr val="bg1"/>
                </a:solidFill>
                <a:latin typeface="+mj-lt"/>
                <a:cs typeface="Times New Roman"/>
              </a:rPr>
              <a:t> </a:t>
            </a:r>
            <a:r>
              <a:rPr lang="en-IN" sz="2400" spc="50" dirty="0">
                <a:solidFill>
                  <a:schemeClr val="bg1"/>
                </a:solidFill>
                <a:latin typeface="+mj-lt"/>
                <a:cs typeface="Times New Roman"/>
              </a:rPr>
              <a:t>2006</a:t>
            </a:r>
            <a:r>
              <a:rPr lang="en-IN" sz="2400" dirty="0">
                <a:solidFill>
                  <a:schemeClr val="bg1"/>
                </a:solidFill>
                <a:latin typeface="+mj-lt"/>
                <a:cs typeface="Times New Roman"/>
              </a:rPr>
              <a:t> (MSMED</a:t>
            </a:r>
            <a:r>
              <a:rPr lang="en-IN" sz="2400" spc="-35" dirty="0">
                <a:solidFill>
                  <a:schemeClr val="bg1"/>
                </a:solidFill>
                <a:latin typeface="+mj-lt"/>
                <a:cs typeface="Times New Roman"/>
              </a:rPr>
              <a:t> </a:t>
            </a:r>
            <a:r>
              <a:rPr lang="en-IN" sz="2400" spc="15" dirty="0">
                <a:solidFill>
                  <a:schemeClr val="bg1"/>
                </a:solidFill>
                <a:latin typeface="+mj-lt"/>
                <a:cs typeface="Times New Roman"/>
              </a:rPr>
              <a:t>Act,</a:t>
            </a:r>
            <a:r>
              <a:rPr lang="en-IN" sz="2400" dirty="0">
                <a:solidFill>
                  <a:schemeClr val="bg1"/>
                </a:solidFill>
                <a:latin typeface="+mj-lt"/>
                <a:cs typeface="Times New Roman"/>
              </a:rPr>
              <a:t> </a:t>
            </a:r>
            <a:r>
              <a:rPr lang="en-IN" sz="2400" spc="50" dirty="0">
                <a:solidFill>
                  <a:schemeClr val="bg1"/>
                </a:solidFill>
                <a:latin typeface="+mj-lt"/>
                <a:cs typeface="Times New Roman"/>
              </a:rPr>
              <a:t>2006</a:t>
            </a:r>
            <a:r>
              <a:rPr lang="en-IN" sz="2400" spc="5" dirty="0">
                <a:solidFill>
                  <a:schemeClr val="bg1"/>
                </a:solidFill>
                <a:latin typeface="+mj-lt"/>
                <a:cs typeface="Times New Roman"/>
              </a:rPr>
              <a:t> </a:t>
            </a:r>
            <a:r>
              <a:rPr lang="en-IN" sz="2400" dirty="0">
                <a:solidFill>
                  <a:schemeClr val="bg1"/>
                </a:solidFill>
                <a:latin typeface="+mj-lt"/>
                <a:cs typeface="Times New Roman"/>
              </a:rPr>
              <a:t>– </a:t>
            </a:r>
            <a:r>
              <a:rPr lang="en-IN" sz="2400" spc="70" dirty="0">
                <a:solidFill>
                  <a:schemeClr val="bg1"/>
                </a:solidFill>
                <a:latin typeface="+mj-lt"/>
                <a:cs typeface="Times New Roman"/>
              </a:rPr>
              <a:t>hereafter</a:t>
            </a:r>
            <a:r>
              <a:rPr lang="en-IN" sz="2400" spc="-100" dirty="0">
                <a:solidFill>
                  <a:schemeClr val="bg1"/>
                </a:solidFill>
                <a:latin typeface="+mj-lt"/>
                <a:cs typeface="Times New Roman"/>
              </a:rPr>
              <a:t> </a:t>
            </a:r>
            <a:r>
              <a:rPr lang="en-IN" sz="2400" spc="60" dirty="0">
                <a:solidFill>
                  <a:schemeClr val="bg1"/>
                </a:solidFill>
                <a:latin typeface="+mj-lt"/>
                <a:cs typeface="Times New Roman"/>
              </a:rPr>
              <a:t>referred</a:t>
            </a:r>
            <a:r>
              <a:rPr lang="en-IN" sz="2400" spc="-50" dirty="0">
                <a:solidFill>
                  <a:schemeClr val="bg1"/>
                </a:solidFill>
                <a:latin typeface="+mj-lt"/>
                <a:cs typeface="Times New Roman"/>
              </a:rPr>
              <a:t> </a:t>
            </a:r>
            <a:r>
              <a:rPr lang="en-IN" sz="2400" spc="50" dirty="0">
                <a:solidFill>
                  <a:schemeClr val="bg1"/>
                </a:solidFill>
                <a:latin typeface="+mj-lt"/>
                <a:cs typeface="Times New Roman"/>
              </a:rPr>
              <a:t>as</a:t>
            </a:r>
            <a:r>
              <a:rPr lang="en-IN" sz="2400" spc="-40" dirty="0">
                <a:solidFill>
                  <a:schemeClr val="bg1"/>
                </a:solidFill>
                <a:latin typeface="+mj-lt"/>
                <a:cs typeface="Times New Roman"/>
              </a:rPr>
              <a:t> </a:t>
            </a:r>
            <a:r>
              <a:rPr lang="en-IN" sz="2400" spc="-65" dirty="0">
                <a:solidFill>
                  <a:schemeClr val="bg1"/>
                </a:solidFill>
                <a:latin typeface="+mj-lt"/>
                <a:cs typeface="Times New Roman"/>
              </a:rPr>
              <a:t>“Act”)</a:t>
            </a:r>
            <a:r>
              <a:rPr lang="en-IN" sz="2400" dirty="0">
                <a:solidFill>
                  <a:schemeClr val="bg1"/>
                </a:solidFill>
                <a:latin typeface="+mj-lt"/>
                <a:cs typeface="Times New Roman"/>
              </a:rPr>
              <a:t> </a:t>
            </a:r>
            <a:r>
              <a:rPr lang="en-IN" sz="2400" spc="75" dirty="0">
                <a:solidFill>
                  <a:schemeClr val="bg1"/>
                </a:solidFill>
                <a:latin typeface="+mj-lt"/>
                <a:cs typeface="Times New Roman"/>
              </a:rPr>
              <a:t>which came</a:t>
            </a:r>
            <a:r>
              <a:rPr lang="en-IN" sz="2400" dirty="0">
                <a:solidFill>
                  <a:schemeClr val="bg1"/>
                </a:solidFill>
                <a:latin typeface="+mj-lt"/>
                <a:cs typeface="Times New Roman"/>
              </a:rPr>
              <a:t> </a:t>
            </a:r>
            <a:r>
              <a:rPr lang="en-IN" sz="2400" spc="90" dirty="0">
                <a:solidFill>
                  <a:schemeClr val="bg1"/>
                </a:solidFill>
                <a:latin typeface="+mj-lt"/>
                <a:cs typeface="Times New Roman"/>
              </a:rPr>
              <a:t>into  </a:t>
            </a:r>
            <a:r>
              <a:rPr lang="en-IN" sz="2400" spc="25" dirty="0">
                <a:solidFill>
                  <a:schemeClr val="bg1"/>
                </a:solidFill>
                <a:latin typeface="+mj-lt"/>
                <a:cs typeface="Times New Roman"/>
              </a:rPr>
              <a:t>force </a:t>
            </a:r>
            <a:r>
              <a:rPr lang="en-IN" sz="2400" spc="-25" dirty="0">
                <a:solidFill>
                  <a:schemeClr val="bg1"/>
                </a:solidFill>
                <a:latin typeface="+mj-lt"/>
                <a:cs typeface="Times New Roman"/>
              </a:rPr>
              <a:t>w.e.f.</a:t>
            </a:r>
            <a:r>
              <a:rPr lang="en-IN" sz="2400" spc="-90" dirty="0">
                <a:solidFill>
                  <a:schemeClr val="bg1"/>
                </a:solidFill>
                <a:latin typeface="+mj-lt"/>
                <a:cs typeface="Times New Roman"/>
              </a:rPr>
              <a:t> </a:t>
            </a:r>
            <a:r>
              <a:rPr lang="en-IN" sz="2400" spc="-10" dirty="0">
                <a:solidFill>
                  <a:schemeClr val="bg1"/>
                </a:solidFill>
                <a:latin typeface="+mj-lt"/>
                <a:cs typeface="Times New Roman"/>
              </a:rPr>
              <a:t>02.10.2006.</a:t>
            </a:r>
            <a:endParaRPr lang="en-IN" sz="2400" dirty="0">
              <a:solidFill>
                <a:schemeClr val="bg1"/>
              </a:solidFill>
              <a:latin typeface="+mj-lt"/>
              <a:cs typeface="Times New Roman"/>
            </a:endParaRPr>
          </a:p>
          <a:p>
            <a:endParaRPr lang="en-IN" sz="2000" dirty="0">
              <a:solidFill>
                <a:schemeClr val="bg1"/>
              </a:solidFill>
            </a:endParaRPr>
          </a:p>
        </p:txBody>
      </p:sp>
    </p:spTree>
    <p:extLst>
      <p:ext uri="{BB962C8B-B14F-4D97-AF65-F5344CB8AC3E}">
        <p14:creationId xmlns:p14="http://schemas.microsoft.com/office/powerpoint/2010/main" val="11634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4D41DE-2A02-494A-8C4F-0FCDD859BFF8}"/>
              </a:ext>
            </a:extLst>
          </p:cNvPr>
          <p:cNvSpPr>
            <a:spLocks noGrp="1"/>
          </p:cNvSpPr>
          <p:nvPr>
            <p:ph type="title"/>
          </p:nvPr>
        </p:nvSpPr>
        <p:spPr>
          <a:xfrm>
            <a:off x="1371599" y="294538"/>
            <a:ext cx="9895951" cy="1033669"/>
          </a:xfrm>
        </p:spPr>
        <p:txBody>
          <a:bodyPr>
            <a:normAutofit fontScale="90000"/>
          </a:bodyPr>
          <a:lstStyle/>
          <a:p>
            <a:r>
              <a:rPr lang="en-IN" sz="4900" spc="95" dirty="0">
                <a:solidFill>
                  <a:srgbClr val="FFFFFF"/>
                </a:solidFill>
                <a:cs typeface="Times New Roman"/>
              </a:rPr>
              <a:t>Salient</a:t>
            </a:r>
            <a:r>
              <a:rPr lang="en-IN" sz="4900" spc="-80" dirty="0">
                <a:solidFill>
                  <a:srgbClr val="FFFFFF"/>
                </a:solidFill>
                <a:cs typeface="Times New Roman"/>
              </a:rPr>
              <a:t> </a:t>
            </a:r>
            <a:r>
              <a:rPr lang="en-IN" sz="4900" spc="65" dirty="0">
                <a:solidFill>
                  <a:srgbClr val="FFFFFF"/>
                </a:solidFill>
                <a:cs typeface="Times New Roman"/>
              </a:rPr>
              <a:t>Feature</a:t>
            </a:r>
            <a:r>
              <a:rPr lang="en-IN" sz="4900" spc="-125" dirty="0">
                <a:solidFill>
                  <a:srgbClr val="FFFFFF"/>
                </a:solidFill>
                <a:cs typeface="Times New Roman"/>
              </a:rPr>
              <a:t> </a:t>
            </a:r>
            <a:r>
              <a:rPr lang="en-IN" sz="4900" spc="114" dirty="0">
                <a:solidFill>
                  <a:srgbClr val="FFFFFF"/>
                </a:solidFill>
                <a:cs typeface="Times New Roman"/>
              </a:rPr>
              <a:t>of</a:t>
            </a:r>
            <a:r>
              <a:rPr lang="en-IN" sz="4900" spc="5" dirty="0">
                <a:solidFill>
                  <a:srgbClr val="FFFFFF"/>
                </a:solidFill>
                <a:cs typeface="Times New Roman"/>
              </a:rPr>
              <a:t> </a:t>
            </a:r>
            <a:r>
              <a:rPr lang="en-IN" sz="4900" spc="150" dirty="0">
                <a:solidFill>
                  <a:srgbClr val="FFFFFF"/>
                </a:solidFill>
                <a:cs typeface="Times New Roman"/>
              </a:rPr>
              <a:t>the</a:t>
            </a:r>
            <a:r>
              <a:rPr lang="en-IN" sz="4900" spc="-110" dirty="0">
                <a:solidFill>
                  <a:srgbClr val="FFFFFF"/>
                </a:solidFill>
                <a:cs typeface="Times New Roman"/>
              </a:rPr>
              <a:t> </a:t>
            </a:r>
            <a:r>
              <a:rPr lang="en-IN" sz="4900" spc="-10" dirty="0">
                <a:solidFill>
                  <a:srgbClr val="FFFFFF"/>
                </a:solidFill>
                <a:cs typeface="Times New Roman"/>
              </a:rPr>
              <a:t>Act:</a:t>
            </a:r>
            <a:br>
              <a:rPr lang="en-IN" sz="3400" dirty="0">
                <a:solidFill>
                  <a:srgbClr val="FFFFFF"/>
                </a:solidFill>
                <a:latin typeface="Times New Roman"/>
                <a:cs typeface="Times New Roman"/>
              </a:rPr>
            </a:br>
            <a:endParaRPr lang="en-IN" sz="3400" dirty="0">
              <a:solidFill>
                <a:srgbClr val="FFFFFF"/>
              </a:solidFill>
            </a:endParaRPr>
          </a:p>
        </p:txBody>
      </p:sp>
      <p:sp>
        <p:nvSpPr>
          <p:cNvPr id="3" name="Content Placeholder 2">
            <a:extLst>
              <a:ext uri="{FF2B5EF4-FFF2-40B4-BE49-F238E27FC236}">
                <a16:creationId xmlns:a16="http://schemas.microsoft.com/office/drawing/2014/main" id="{0DB18EA3-5720-45A9-9D57-AC432CB7730E}"/>
              </a:ext>
            </a:extLst>
          </p:cNvPr>
          <p:cNvSpPr>
            <a:spLocks noGrp="1"/>
          </p:cNvSpPr>
          <p:nvPr>
            <p:ph idx="1"/>
          </p:nvPr>
        </p:nvSpPr>
        <p:spPr>
          <a:xfrm>
            <a:off x="1371599" y="1622745"/>
            <a:ext cx="9724031" cy="5235255"/>
          </a:xfrm>
        </p:spPr>
        <p:txBody>
          <a:bodyPr anchor="ctr">
            <a:normAutofit/>
          </a:bodyPr>
          <a:lstStyle/>
          <a:p>
            <a:pPr marL="350520" indent="-337820">
              <a:buClr>
                <a:srgbClr val="0AD0D9"/>
              </a:buClr>
              <a:buSzPct val="95000"/>
              <a:buFont typeface="Arial"/>
              <a:buChar char=""/>
              <a:tabLst>
                <a:tab pos="349885" algn="l"/>
                <a:tab pos="350520" algn="l"/>
              </a:tabLst>
            </a:pPr>
            <a:r>
              <a:rPr lang="en-IN" sz="2400" spc="60" dirty="0">
                <a:latin typeface="+mj-lt"/>
                <a:cs typeface="Times New Roman"/>
              </a:rPr>
              <a:t>Setting</a:t>
            </a:r>
            <a:r>
              <a:rPr lang="en-IN" sz="2400" spc="-40" dirty="0">
                <a:latin typeface="+mj-lt"/>
                <a:cs typeface="Times New Roman"/>
              </a:rPr>
              <a:t> </a:t>
            </a:r>
            <a:r>
              <a:rPr lang="en-IN" sz="2400" spc="125" dirty="0">
                <a:latin typeface="+mj-lt"/>
                <a:cs typeface="Times New Roman"/>
              </a:rPr>
              <a:t>up</a:t>
            </a:r>
            <a:r>
              <a:rPr lang="en-IN" sz="2400" spc="-105" dirty="0">
                <a:latin typeface="+mj-lt"/>
                <a:cs typeface="Times New Roman"/>
              </a:rPr>
              <a:t> </a:t>
            </a:r>
            <a:r>
              <a:rPr lang="en-IN" sz="2400" spc="15" dirty="0">
                <a:latin typeface="+mj-lt"/>
                <a:cs typeface="Times New Roman"/>
              </a:rPr>
              <a:t>of</a:t>
            </a:r>
            <a:r>
              <a:rPr lang="en-IN" sz="2400" spc="-10" dirty="0">
                <a:latin typeface="+mj-lt"/>
                <a:cs typeface="Times New Roman"/>
              </a:rPr>
              <a:t> </a:t>
            </a:r>
            <a:r>
              <a:rPr lang="en-IN" sz="2400" spc="70" dirty="0">
                <a:latin typeface="+mj-lt"/>
                <a:cs typeface="Times New Roman"/>
              </a:rPr>
              <a:t>a</a:t>
            </a:r>
            <a:r>
              <a:rPr lang="en-IN" sz="2400" spc="-55" dirty="0">
                <a:latin typeface="+mj-lt"/>
                <a:cs typeface="Times New Roman"/>
              </a:rPr>
              <a:t> </a:t>
            </a:r>
            <a:r>
              <a:rPr lang="en-IN" sz="2400" spc="65" dirty="0">
                <a:latin typeface="+mj-lt"/>
                <a:cs typeface="Times New Roman"/>
              </a:rPr>
              <a:t>National</a:t>
            </a:r>
            <a:r>
              <a:rPr lang="en-IN" sz="2400" spc="-5" dirty="0">
                <a:latin typeface="+mj-lt"/>
                <a:cs typeface="Times New Roman"/>
              </a:rPr>
              <a:t> </a:t>
            </a:r>
            <a:r>
              <a:rPr lang="en-IN" sz="2400" spc="40" dirty="0">
                <a:latin typeface="+mj-lt"/>
                <a:cs typeface="Times New Roman"/>
              </a:rPr>
              <a:t>Board</a:t>
            </a:r>
            <a:r>
              <a:rPr lang="en-IN" sz="2400" spc="-15" dirty="0">
                <a:latin typeface="+mj-lt"/>
                <a:cs typeface="Times New Roman"/>
              </a:rPr>
              <a:t> </a:t>
            </a:r>
            <a:r>
              <a:rPr lang="en-IN" sz="2400" spc="35" dirty="0">
                <a:latin typeface="+mj-lt"/>
                <a:cs typeface="Times New Roman"/>
              </a:rPr>
              <a:t>for</a:t>
            </a:r>
            <a:r>
              <a:rPr lang="en-IN" sz="2400" spc="-75" dirty="0">
                <a:latin typeface="+mj-lt"/>
                <a:cs typeface="Times New Roman"/>
              </a:rPr>
              <a:t> </a:t>
            </a:r>
            <a:r>
              <a:rPr lang="en-IN" sz="2400" spc="-70" dirty="0">
                <a:latin typeface="+mj-lt"/>
                <a:cs typeface="Times New Roman"/>
              </a:rPr>
              <a:t>MSME’s</a:t>
            </a:r>
            <a:endParaRPr lang="en-IN" sz="2400" dirty="0">
              <a:latin typeface="+mj-lt"/>
              <a:cs typeface="Times New Roman"/>
            </a:endParaRPr>
          </a:p>
          <a:p>
            <a:pPr>
              <a:spcBef>
                <a:spcPts val="25"/>
              </a:spcBef>
              <a:buClr>
                <a:srgbClr val="0AD0D9"/>
              </a:buClr>
              <a:buFont typeface="Arial"/>
              <a:buChar char=""/>
            </a:pPr>
            <a:endParaRPr lang="en-IN" sz="2400" dirty="0">
              <a:latin typeface="+mj-lt"/>
              <a:cs typeface="Times New Roman"/>
            </a:endParaRPr>
          </a:p>
          <a:p>
            <a:pPr marL="350520" indent="-337820">
              <a:buClr>
                <a:srgbClr val="0AD0D9"/>
              </a:buClr>
              <a:buSzPct val="95000"/>
              <a:buFont typeface="Arial"/>
              <a:buChar char=""/>
              <a:tabLst>
                <a:tab pos="349885" algn="l"/>
                <a:tab pos="350520" algn="l"/>
              </a:tabLst>
            </a:pPr>
            <a:r>
              <a:rPr lang="en-IN" sz="2400" spc="40" dirty="0">
                <a:latin typeface="+mj-lt"/>
                <a:cs typeface="Times New Roman"/>
              </a:rPr>
              <a:t>Classification </a:t>
            </a:r>
            <a:r>
              <a:rPr lang="en-IN" sz="2400" spc="15" dirty="0">
                <a:latin typeface="+mj-lt"/>
                <a:cs typeface="Times New Roman"/>
              </a:rPr>
              <a:t>of</a:t>
            </a:r>
            <a:r>
              <a:rPr lang="en-IN" sz="2400" spc="-90" dirty="0">
                <a:latin typeface="+mj-lt"/>
                <a:cs typeface="Times New Roman"/>
              </a:rPr>
              <a:t> </a:t>
            </a:r>
            <a:r>
              <a:rPr lang="en-IN" sz="2400" spc="65" dirty="0">
                <a:latin typeface="+mj-lt"/>
                <a:cs typeface="Times New Roman"/>
              </a:rPr>
              <a:t>Enterprises</a:t>
            </a:r>
            <a:endParaRPr lang="en-IN" sz="2400" dirty="0">
              <a:latin typeface="+mj-lt"/>
              <a:cs typeface="Times New Roman"/>
            </a:endParaRPr>
          </a:p>
          <a:p>
            <a:pPr>
              <a:spcBef>
                <a:spcPts val="25"/>
              </a:spcBef>
              <a:buClr>
                <a:srgbClr val="0AD0D9"/>
              </a:buClr>
              <a:buFont typeface="Arial"/>
              <a:buChar char=""/>
            </a:pPr>
            <a:endParaRPr lang="en-IN" sz="2400" dirty="0">
              <a:latin typeface="+mj-lt"/>
              <a:cs typeface="Times New Roman"/>
            </a:endParaRPr>
          </a:p>
          <a:p>
            <a:pPr marL="346710" indent="-334010">
              <a:buClr>
                <a:srgbClr val="0AD0D9"/>
              </a:buClr>
              <a:buSzPct val="95000"/>
              <a:buFont typeface="Arial"/>
              <a:buChar char=""/>
              <a:tabLst>
                <a:tab pos="346075" algn="l"/>
                <a:tab pos="346710" algn="l"/>
              </a:tabLst>
            </a:pPr>
            <a:r>
              <a:rPr lang="en-IN" sz="2400" spc="20" dirty="0">
                <a:latin typeface="+mj-lt"/>
                <a:cs typeface="Times New Roman"/>
              </a:rPr>
              <a:t>Advisory</a:t>
            </a:r>
            <a:r>
              <a:rPr lang="en-IN" sz="2400" spc="-110" dirty="0">
                <a:latin typeface="+mj-lt"/>
                <a:cs typeface="Times New Roman"/>
              </a:rPr>
              <a:t> </a:t>
            </a:r>
            <a:r>
              <a:rPr lang="en-IN" sz="2400" spc="80" dirty="0">
                <a:latin typeface="+mj-lt"/>
                <a:cs typeface="Times New Roman"/>
              </a:rPr>
              <a:t>committees</a:t>
            </a:r>
            <a:r>
              <a:rPr lang="en-IN" sz="2400" spc="-65" dirty="0">
                <a:latin typeface="+mj-lt"/>
                <a:cs typeface="Times New Roman"/>
              </a:rPr>
              <a:t> </a:t>
            </a:r>
            <a:r>
              <a:rPr lang="en-IN" sz="2400" spc="100" dirty="0">
                <a:latin typeface="+mj-lt"/>
                <a:cs typeface="Times New Roman"/>
              </a:rPr>
              <a:t>to</a:t>
            </a:r>
            <a:r>
              <a:rPr lang="en-IN" sz="2400" spc="-95" dirty="0">
                <a:latin typeface="+mj-lt"/>
                <a:cs typeface="Times New Roman"/>
              </a:rPr>
              <a:t> </a:t>
            </a:r>
            <a:r>
              <a:rPr lang="en-IN" sz="2400" spc="100" dirty="0">
                <a:latin typeface="+mj-lt"/>
                <a:cs typeface="Times New Roman"/>
              </a:rPr>
              <a:t>support</a:t>
            </a:r>
            <a:r>
              <a:rPr lang="en-IN" sz="2400" spc="-55" dirty="0">
                <a:latin typeface="+mj-lt"/>
                <a:cs typeface="Times New Roman"/>
              </a:rPr>
              <a:t> </a:t>
            </a:r>
            <a:r>
              <a:rPr lang="en-IN" sz="2400" spc="-70" dirty="0">
                <a:latin typeface="+mj-lt"/>
                <a:cs typeface="Times New Roman"/>
              </a:rPr>
              <a:t>MSME’s</a:t>
            </a:r>
            <a:endParaRPr lang="en-IN" sz="2400" dirty="0">
              <a:latin typeface="+mj-lt"/>
              <a:cs typeface="Times New Roman"/>
            </a:endParaRPr>
          </a:p>
          <a:p>
            <a:pPr>
              <a:spcBef>
                <a:spcPts val="25"/>
              </a:spcBef>
              <a:buClr>
                <a:srgbClr val="0AD0D9"/>
              </a:buClr>
              <a:buFont typeface="Arial"/>
              <a:buChar char=""/>
            </a:pPr>
            <a:endParaRPr lang="en-IN" sz="2400" dirty="0">
              <a:latin typeface="+mj-lt"/>
              <a:cs typeface="Times New Roman"/>
            </a:endParaRPr>
          </a:p>
          <a:p>
            <a:pPr marL="350520" indent="-337820">
              <a:buClr>
                <a:srgbClr val="0AD0D9"/>
              </a:buClr>
              <a:buSzPct val="95000"/>
              <a:buFont typeface="Arial"/>
              <a:buChar char=""/>
              <a:tabLst>
                <a:tab pos="349885" algn="l"/>
                <a:tab pos="350520" algn="l"/>
              </a:tabLst>
            </a:pPr>
            <a:r>
              <a:rPr lang="en-IN" sz="2400" spc="55" dirty="0">
                <a:latin typeface="+mj-lt"/>
                <a:cs typeface="Times New Roman"/>
              </a:rPr>
              <a:t>Measures</a:t>
            </a:r>
            <a:r>
              <a:rPr lang="en-IN" sz="2400" spc="-55" dirty="0">
                <a:latin typeface="+mj-lt"/>
                <a:cs typeface="Times New Roman"/>
              </a:rPr>
              <a:t> </a:t>
            </a:r>
            <a:r>
              <a:rPr lang="en-IN" sz="2400" spc="35" dirty="0">
                <a:latin typeface="+mj-lt"/>
                <a:cs typeface="Times New Roman"/>
              </a:rPr>
              <a:t>for</a:t>
            </a:r>
            <a:r>
              <a:rPr lang="en-IN" sz="2400" spc="-105" dirty="0">
                <a:latin typeface="+mj-lt"/>
                <a:cs typeface="Times New Roman"/>
              </a:rPr>
              <a:t> </a:t>
            </a:r>
            <a:r>
              <a:rPr lang="en-IN" sz="2400" spc="100" dirty="0">
                <a:latin typeface="+mj-lt"/>
                <a:cs typeface="Times New Roman"/>
              </a:rPr>
              <a:t>promotion</a:t>
            </a:r>
            <a:r>
              <a:rPr lang="en-IN" sz="2400" spc="-80" dirty="0">
                <a:latin typeface="+mj-lt"/>
                <a:cs typeface="Times New Roman"/>
              </a:rPr>
              <a:t> </a:t>
            </a:r>
            <a:r>
              <a:rPr lang="en-IN" sz="2400" spc="80" dirty="0">
                <a:latin typeface="+mj-lt"/>
                <a:cs typeface="Times New Roman"/>
              </a:rPr>
              <a:t>development</a:t>
            </a:r>
            <a:r>
              <a:rPr lang="en-IN" sz="2400" spc="-105" dirty="0">
                <a:latin typeface="+mj-lt"/>
                <a:cs typeface="Times New Roman"/>
              </a:rPr>
              <a:t> </a:t>
            </a:r>
            <a:r>
              <a:rPr lang="en-IN" sz="2400" spc="120" dirty="0">
                <a:latin typeface="+mj-lt"/>
                <a:cs typeface="Times New Roman"/>
              </a:rPr>
              <a:t>and</a:t>
            </a:r>
            <a:r>
              <a:rPr lang="en-IN" sz="2400" spc="-50" dirty="0">
                <a:latin typeface="+mj-lt"/>
                <a:cs typeface="Times New Roman"/>
              </a:rPr>
              <a:t> </a:t>
            </a:r>
            <a:r>
              <a:rPr lang="en-IN" sz="2400" spc="110" dirty="0">
                <a:latin typeface="+mj-lt"/>
                <a:cs typeface="Times New Roman"/>
              </a:rPr>
              <a:t>enhancement</a:t>
            </a:r>
            <a:r>
              <a:rPr lang="en-IN" sz="2400" spc="-105" dirty="0">
                <a:latin typeface="+mj-lt"/>
                <a:cs typeface="Times New Roman"/>
              </a:rPr>
              <a:t> </a:t>
            </a:r>
            <a:r>
              <a:rPr lang="en-IN" sz="2400" spc="15" dirty="0">
                <a:latin typeface="+mj-lt"/>
                <a:cs typeface="Times New Roman"/>
              </a:rPr>
              <a:t>of</a:t>
            </a:r>
            <a:r>
              <a:rPr lang="en-IN" sz="2400" spc="45" dirty="0">
                <a:latin typeface="+mj-lt"/>
                <a:cs typeface="Times New Roman"/>
              </a:rPr>
              <a:t> </a:t>
            </a:r>
            <a:r>
              <a:rPr lang="en-IN" sz="2400" spc="-70" dirty="0">
                <a:latin typeface="+mj-lt"/>
                <a:cs typeface="Times New Roman"/>
              </a:rPr>
              <a:t>MSME’s</a:t>
            </a:r>
            <a:endParaRPr lang="en-IN" sz="2400" dirty="0">
              <a:latin typeface="+mj-lt"/>
              <a:cs typeface="Times New Roman"/>
            </a:endParaRPr>
          </a:p>
          <a:p>
            <a:pPr>
              <a:spcBef>
                <a:spcPts val="25"/>
              </a:spcBef>
              <a:buClr>
                <a:srgbClr val="0AD0D9"/>
              </a:buClr>
              <a:buFont typeface="Arial"/>
              <a:buChar char=""/>
            </a:pPr>
            <a:endParaRPr lang="en-IN" sz="2400" dirty="0">
              <a:latin typeface="+mj-lt"/>
              <a:cs typeface="Times New Roman"/>
            </a:endParaRPr>
          </a:p>
          <a:p>
            <a:pPr marL="350520" indent="-337820">
              <a:buClr>
                <a:srgbClr val="0AD0D9"/>
              </a:buClr>
              <a:buSzPct val="95000"/>
              <a:buFont typeface="Arial"/>
              <a:buChar char=""/>
              <a:tabLst>
                <a:tab pos="349885" algn="l"/>
                <a:tab pos="350520" algn="l"/>
              </a:tabLst>
            </a:pPr>
            <a:r>
              <a:rPr lang="en-IN" sz="2400" spc="60" dirty="0">
                <a:latin typeface="+mj-lt"/>
                <a:cs typeface="Times New Roman"/>
              </a:rPr>
              <a:t>Schemes</a:t>
            </a:r>
            <a:r>
              <a:rPr lang="en-IN" sz="2400" spc="-70" dirty="0">
                <a:latin typeface="+mj-lt"/>
                <a:cs typeface="Times New Roman"/>
              </a:rPr>
              <a:t> </a:t>
            </a:r>
            <a:r>
              <a:rPr lang="en-IN" sz="2400" spc="100" dirty="0">
                <a:latin typeface="+mj-lt"/>
                <a:cs typeface="Times New Roman"/>
              </a:rPr>
              <a:t>to</a:t>
            </a:r>
            <a:r>
              <a:rPr lang="en-IN" sz="2400" spc="-105" dirty="0">
                <a:latin typeface="+mj-lt"/>
                <a:cs typeface="Times New Roman"/>
              </a:rPr>
              <a:t> </a:t>
            </a:r>
            <a:r>
              <a:rPr lang="en-IN" sz="2400" spc="75" dirty="0">
                <a:latin typeface="+mj-lt"/>
                <a:cs typeface="Times New Roman"/>
              </a:rPr>
              <a:t>control</a:t>
            </a:r>
            <a:r>
              <a:rPr lang="en-IN" sz="2400" spc="-55" dirty="0">
                <a:latin typeface="+mj-lt"/>
                <a:cs typeface="Times New Roman"/>
              </a:rPr>
              <a:t> </a:t>
            </a:r>
            <a:r>
              <a:rPr lang="en-IN" sz="2400" spc="45" dirty="0">
                <a:latin typeface="+mj-lt"/>
                <a:cs typeface="Times New Roman"/>
              </a:rPr>
              <a:t>delayed</a:t>
            </a:r>
            <a:r>
              <a:rPr lang="en-IN" sz="2400" spc="-35" dirty="0">
                <a:latin typeface="+mj-lt"/>
                <a:cs typeface="Times New Roman"/>
              </a:rPr>
              <a:t> </a:t>
            </a:r>
            <a:r>
              <a:rPr lang="en-IN" sz="2400" spc="85" dirty="0">
                <a:latin typeface="+mj-lt"/>
                <a:cs typeface="Times New Roman"/>
              </a:rPr>
              <a:t>payments</a:t>
            </a:r>
            <a:r>
              <a:rPr lang="en-IN" sz="2400" spc="-65" dirty="0">
                <a:latin typeface="+mj-lt"/>
                <a:cs typeface="Times New Roman"/>
              </a:rPr>
              <a:t> </a:t>
            </a:r>
            <a:r>
              <a:rPr lang="en-IN" sz="2400" spc="100" dirty="0">
                <a:latin typeface="+mj-lt"/>
                <a:cs typeface="Times New Roman"/>
              </a:rPr>
              <a:t>to</a:t>
            </a:r>
            <a:r>
              <a:rPr lang="en-IN" sz="2400" spc="-55" dirty="0">
                <a:latin typeface="+mj-lt"/>
                <a:cs typeface="Times New Roman"/>
              </a:rPr>
              <a:t> </a:t>
            </a:r>
            <a:r>
              <a:rPr lang="en-IN" sz="2400" spc="-70" dirty="0">
                <a:latin typeface="+mj-lt"/>
                <a:cs typeface="Times New Roman"/>
              </a:rPr>
              <a:t>MSME’s</a:t>
            </a:r>
            <a:endParaRPr lang="en-IN" sz="2400" dirty="0">
              <a:latin typeface="+mj-lt"/>
              <a:cs typeface="Times New Roman"/>
            </a:endParaRPr>
          </a:p>
          <a:p>
            <a:pPr>
              <a:spcBef>
                <a:spcPts val="25"/>
              </a:spcBef>
              <a:buClr>
                <a:srgbClr val="0AD0D9"/>
              </a:buClr>
              <a:buFont typeface="Arial"/>
              <a:buChar char=""/>
            </a:pPr>
            <a:endParaRPr lang="en-IN" sz="2400" dirty="0">
              <a:latin typeface="+mj-lt"/>
              <a:cs typeface="Times New Roman"/>
            </a:endParaRPr>
          </a:p>
          <a:p>
            <a:pPr marL="286385" marR="5080" indent="-274320">
              <a:buClr>
                <a:srgbClr val="0AD0D9"/>
              </a:buClr>
              <a:buSzPct val="95000"/>
              <a:buFont typeface="Arial"/>
              <a:buChar char=""/>
              <a:tabLst>
                <a:tab pos="349885" algn="l"/>
                <a:tab pos="350520" algn="l"/>
              </a:tabLst>
            </a:pPr>
            <a:r>
              <a:rPr lang="en-IN" sz="2400" dirty="0">
                <a:latin typeface="+mj-lt"/>
              </a:rPr>
              <a:t>	</a:t>
            </a:r>
            <a:r>
              <a:rPr lang="en-IN" sz="2400" spc="100" dirty="0">
                <a:latin typeface="+mj-lt"/>
                <a:cs typeface="Times New Roman"/>
              </a:rPr>
              <a:t>Enactment</a:t>
            </a:r>
            <a:r>
              <a:rPr lang="en-IN" sz="2400" spc="-110" dirty="0">
                <a:latin typeface="+mj-lt"/>
                <a:cs typeface="Times New Roman"/>
              </a:rPr>
              <a:t> </a:t>
            </a:r>
            <a:r>
              <a:rPr lang="en-IN" sz="2400" spc="15" dirty="0">
                <a:latin typeface="+mj-lt"/>
                <a:cs typeface="Times New Roman"/>
              </a:rPr>
              <a:t>of</a:t>
            </a:r>
            <a:r>
              <a:rPr lang="en-IN" sz="2400" spc="10" dirty="0">
                <a:latin typeface="+mj-lt"/>
                <a:cs typeface="Times New Roman"/>
              </a:rPr>
              <a:t> </a:t>
            </a:r>
            <a:r>
              <a:rPr lang="en-IN" sz="2400" spc="65" dirty="0">
                <a:latin typeface="+mj-lt"/>
                <a:cs typeface="Times New Roman"/>
              </a:rPr>
              <a:t>rules</a:t>
            </a:r>
            <a:r>
              <a:rPr lang="en-IN" sz="2400" spc="-45" dirty="0">
                <a:latin typeface="+mj-lt"/>
                <a:cs typeface="Times New Roman"/>
              </a:rPr>
              <a:t> </a:t>
            </a:r>
            <a:r>
              <a:rPr lang="en-IN" sz="2400" spc="25" dirty="0">
                <a:latin typeface="+mj-lt"/>
                <a:cs typeface="Times New Roman"/>
              </a:rPr>
              <a:t>by</a:t>
            </a:r>
            <a:r>
              <a:rPr lang="en-IN" sz="2400" spc="-60" dirty="0">
                <a:latin typeface="+mj-lt"/>
                <a:cs typeface="Times New Roman"/>
              </a:rPr>
              <a:t> </a:t>
            </a:r>
            <a:r>
              <a:rPr lang="en-IN" sz="2400" spc="60" dirty="0">
                <a:latin typeface="+mj-lt"/>
                <a:cs typeface="Times New Roman"/>
              </a:rPr>
              <a:t>State</a:t>
            </a:r>
            <a:r>
              <a:rPr lang="en-IN" sz="2400" spc="-55" dirty="0">
                <a:latin typeface="+mj-lt"/>
                <a:cs typeface="Times New Roman"/>
              </a:rPr>
              <a:t> </a:t>
            </a:r>
            <a:r>
              <a:rPr lang="en-IN" sz="2400" spc="75" dirty="0">
                <a:latin typeface="+mj-lt"/>
                <a:cs typeface="Times New Roman"/>
              </a:rPr>
              <a:t>Governments</a:t>
            </a:r>
            <a:r>
              <a:rPr lang="en-IN" sz="2400" spc="-65" dirty="0">
                <a:latin typeface="+mj-lt"/>
                <a:cs typeface="Times New Roman"/>
              </a:rPr>
              <a:t> </a:t>
            </a:r>
            <a:r>
              <a:rPr lang="en-IN" sz="2400" spc="100" dirty="0">
                <a:latin typeface="+mj-lt"/>
                <a:cs typeface="Times New Roman"/>
              </a:rPr>
              <a:t>to</a:t>
            </a:r>
            <a:r>
              <a:rPr lang="en-IN" sz="2400" spc="-55" dirty="0">
                <a:latin typeface="+mj-lt"/>
                <a:cs typeface="Times New Roman"/>
              </a:rPr>
              <a:t> </a:t>
            </a:r>
            <a:r>
              <a:rPr lang="en-IN" sz="2400" spc="100" dirty="0">
                <a:latin typeface="+mj-lt"/>
                <a:cs typeface="Times New Roman"/>
              </a:rPr>
              <a:t>implement</a:t>
            </a:r>
            <a:r>
              <a:rPr lang="en-IN" sz="2400" spc="-80" dirty="0">
                <a:latin typeface="+mj-lt"/>
                <a:cs typeface="Times New Roman"/>
              </a:rPr>
              <a:t> </a:t>
            </a:r>
            <a:r>
              <a:rPr lang="en-IN" sz="2400" spc="125" dirty="0">
                <a:latin typeface="+mj-lt"/>
                <a:cs typeface="Times New Roman"/>
              </a:rPr>
              <a:t>the</a:t>
            </a:r>
            <a:r>
              <a:rPr lang="en-IN" sz="2400" spc="-55" dirty="0">
                <a:latin typeface="+mj-lt"/>
                <a:cs typeface="Times New Roman"/>
              </a:rPr>
              <a:t> </a:t>
            </a:r>
            <a:r>
              <a:rPr lang="en-IN" sz="2400" spc="-70" dirty="0">
                <a:latin typeface="+mj-lt"/>
                <a:cs typeface="Times New Roman"/>
              </a:rPr>
              <a:t>MSME’s</a:t>
            </a:r>
            <a:r>
              <a:rPr lang="en-IN" sz="2400" spc="-75" dirty="0">
                <a:latin typeface="+mj-lt"/>
                <a:cs typeface="Times New Roman"/>
              </a:rPr>
              <a:t> </a:t>
            </a:r>
            <a:r>
              <a:rPr lang="en-IN" sz="2400" spc="15" dirty="0">
                <a:latin typeface="+mj-lt"/>
                <a:cs typeface="Times New Roman"/>
              </a:rPr>
              <a:t>Act,  </a:t>
            </a:r>
            <a:r>
              <a:rPr lang="en-IN" sz="2400" spc="50" dirty="0">
                <a:latin typeface="+mj-lt"/>
                <a:cs typeface="Times New Roman"/>
              </a:rPr>
              <a:t>2006</a:t>
            </a:r>
            <a:r>
              <a:rPr lang="en-IN" sz="2400" spc="-10" dirty="0">
                <a:latin typeface="+mj-lt"/>
                <a:cs typeface="Times New Roman"/>
              </a:rPr>
              <a:t> </a:t>
            </a:r>
            <a:r>
              <a:rPr lang="en-IN" sz="2400" spc="85" dirty="0">
                <a:latin typeface="+mj-lt"/>
                <a:cs typeface="Times New Roman"/>
              </a:rPr>
              <a:t>in</a:t>
            </a:r>
            <a:r>
              <a:rPr lang="en-IN" sz="2400" spc="-55" dirty="0">
                <a:latin typeface="+mj-lt"/>
                <a:cs typeface="Times New Roman"/>
              </a:rPr>
              <a:t> </a:t>
            </a:r>
            <a:r>
              <a:rPr lang="en-IN" sz="2400" spc="95" dirty="0">
                <a:latin typeface="+mj-lt"/>
                <a:cs typeface="Times New Roman"/>
              </a:rPr>
              <a:t>their</a:t>
            </a:r>
            <a:r>
              <a:rPr lang="en-IN" sz="2400" spc="-105" dirty="0">
                <a:latin typeface="+mj-lt"/>
                <a:cs typeface="Times New Roman"/>
              </a:rPr>
              <a:t> </a:t>
            </a:r>
            <a:r>
              <a:rPr lang="en-IN" sz="2400" spc="50" dirty="0">
                <a:latin typeface="+mj-lt"/>
                <a:cs typeface="Times New Roman"/>
              </a:rPr>
              <a:t>respective</a:t>
            </a:r>
            <a:r>
              <a:rPr lang="en-IN" sz="2400" spc="-95" dirty="0">
                <a:latin typeface="+mj-lt"/>
                <a:cs typeface="Times New Roman"/>
              </a:rPr>
              <a:t> </a:t>
            </a:r>
            <a:r>
              <a:rPr lang="en-IN" sz="2400" spc="60" dirty="0">
                <a:latin typeface="+mj-lt"/>
                <a:cs typeface="Times New Roman"/>
              </a:rPr>
              <a:t>states.</a:t>
            </a:r>
            <a:endParaRPr lang="en-IN" sz="2400" dirty="0">
              <a:latin typeface="+mj-lt"/>
              <a:cs typeface="Times New Roman"/>
            </a:endParaRPr>
          </a:p>
          <a:p>
            <a:pPr marL="0" indent="0">
              <a:buNone/>
            </a:pPr>
            <a:endParaRPr lang="en-IN" sz="1700" dirty="0"/>
          </a:p>
        </p:txBody>
      </p:sp>
    </p:spTree>
    <p:extLst>
      <p:ext uri="{BB962C8B-B14F-4D97-AF65-F5344CB8AC3E}">
        <p14:creationId xmlns:p14="http://schemas.microsoft.com/office/powerpoint/2010/main" val="836251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314EB665-7618-4D21-96A0-CED2C2F6CB9F}"/>
              </a:ext>
            </a:extLst>
          </p:cNvPr>
          <p:cNvSpPr txBox="1">
            <a:spLocks noGrp="1"/>
          </p:cNvSpPr>
          <p:nvPr>
            <p:ph type="title"/>
          </p:nvPr>
        </p:nvSpPr>
        <p:spPr>
          <a:xfrm>
            <a:off x="838200" y="744497"/>
            <a:ext cx="10515600" cy="566822"/>
          </a:xfrm>
          <a:prstGeom prst="rect">
            <a:avLst/>
          </a:prstGeom>
        </p:spPr>
        <p:txBody>
          <a:bodyPr vert="horz" wrap="square" lIns="0" tIns="12700" rIns="0" bIns="0" rtlCol="0">
            <a:spAutoFit/>
          </a:bodyPr>
          <a:lstStyle/>
          <a:p>
            <a:pPr marL="12700">
              <a:lnSpc>
                <a:spcPct val="100000"/>
              </a:lnSpc>
              <a:spcBef>
                <a:spcPts val="100"/>
              </a:spcBef>
            </a:pPr>
            <a:r>
              <a:rPr sz="3600" spc="-5" dirty="0">
                <a:solidFill>
                  <a:srgbClr val="000000"/>
                </a:solidFill>
                <a:cs typeface="Carlito"/>
              </a:rPr>
              <a:t>MSME</a:t>
            </a:r>
            <a:r>
              <a:rPr sz="3600" spc="-25" dirty="0">
                <a:solidFill>
                  <a:srgbClr val="000000"/>
                </a:solidFill>
                <a:cs typeface="Carlito"/>
              </a:rPr>
              <a:t> </a:t>
            </a:r>
            <a:r>
              <a:rPr sz="3600" spc="-5" dirty="0">
                <a:solidFill>
                  <a:srgbClr val="000000"/>
                </a:solidFill>
                <a:cs typeface="Carlito"/>
              </a:rPr>
              <a:t>Classification</a:t>
            </a:r>
            <a:endParaRPr sz="3600" dirty="0">
              <a:cs typeface="Carlito"/>
            </a:endParaRPr>
          </a:p>
        </p:txBody>
      </p:sp>
      <p:graphicFrame>
        <p:nvGraphicFramePr>
          <p:cNvPr id="8" name="object 3">
            <a:extLst>
              <a:ext uri="{FF2B5EF4-FFF2-40B4-BE49-F238E27FC236}">
                <a16:creationId xmlns:a16="http://schemas.microsoft.com/office/drawing/2014/main" id="{7487BB4E-CD26-4C21-8DCF-D4EAC89E56B1}"/>
              </a:ext>
            </a:extLst>
          </p:cNvPr>
          <p:cNvGraphicFramePr>
            <a:graphicFrameLocks noGrp="1"/>
          </p:cNvGraphicFramePr>
          <p:nvPr>
            <p:extLst>
              <p:ext uri="{D42A27DB-BD31-4B8C-83A1-F6EECF244321}">
                <p14:modId xmlns:p14="http://schemas.microsoft.com/office/powerpoint/2010/main" val="2415566618"/>
              </p:ext>
            </p:extLst>
          </p:nvPr>
        </p:nvGraphicFramePr>
        <p:xfrm>
          <a:off x="838200" y="1873067"/>
          <a:ext cx="8779329" cy="1780540"/>
        </p:xfrm>
        <a:graphic>
          <a:graphicData uri="http://schemas.openxmlformats.org/drawingml/2006/table">
            <a:tbl>
              <a:tblPr firstRow="1" bandRow="1">
                <a:tableStyleId>{2D5ABB26-0587-4C30-8999-92F81FD0307C}</a:tableStyleId>
              </a:tblPr>
              <a:tblGrid>
                <a:gridCol w="2368590">
                  <a:extLst>
                    <a:ext uri="{9D8B030D-6E8A-4147-A177-3AD203B41FA5}">
                      <a16:colId xmlns:a16="http://schemas.microsoft.com/office/drawing/2014/main" val="20000"/>
                    </a:ext>
                  </a:extLst>
                </a:gridCol>
                <a:gridCol w="2117451">
                  <a:extLst>
                    <a:ext uri="{9D8B030D-6E8A-4147-A177-3AD203B41FA5}">
                      <a16:colId xmlns:a16="http://schemas.microsoft.com/office/drawing/2014/main" val="20001"/>
                    </a:ext>
                  </a:extLst>
                </a:gridCol>
                <a:gridCol w="2099864">
                  <a:extLst>
                    <a:ext uri="{9D8B030D-6E8A-4147-A177-3AD203B41FA5}">
                      <a16:colId xmlns:a16="http://schemas.microsoft.com/office/drawing/2014/main" val="20002"/>
                    </a:ext>
                  </a:extLst>
                </a:gridCol>
                <a:gridCol w="2193424">
                  <a:extLst>
                    <a:ext uri="{9D8B030D-6E8A-4147-A177-3AD203B41FA5}">
                      <a16:colId xmlns:a16="http://schemas.microsoft.com/office/drawing/2014/main" val="20003"/>
                    </a:ext>
                  </a:extLst>
                </a:gridCol>
              </a:tblGrid>
              <a:tr h="374650">
                <a:tc gridSpan="4">
                  <a:txBody>
                    <a:bodyPr/>
                    <a:lstStyle/>
                    <a:p>
                      <a:pPr algn="ctr">
                        <a:lnSpc>
                          <a:spcPts val="1660"/>
                        </a:lnSpc>
                        <a:spcBef>
                          <a:spcPts val="1190"/>
                        </a:spcBef>
                      </a:pPr>
                      <a:r>
                        <a:rPr sz="1800" b="1" spc="-5" dirty="0">
                          <a:latin typeface="+mj-lt"/>
                          <a:cs typeface="Carlito"/>
                        </a:rPr>
                        <a:t>Criteria: </a:t>
                      </a:r>
                      <a:r>
                        <a:rPr sz="1800" b="1" spc="-10" dirty="0">
                          <a:latin typeface="+mj-lt"/>
                          <a:cs typeface="Carlito"/>
                        </a:rPr>
                        <a:t>Investment </a:t>
                      </a:r>
                      <a:r>
                        <a:rPr sz="1800" b="1" spc="-5" dirty="0">
                          <a:latin typeface="+mj-lt"/>
                          <a:cs typeface="Carlito"/>
                        </a:rPr>
                        <a:t>in Plant Machinery or </a:t>
                      </a:r>
                      <a:r>
                        <a:rPr sz="1800" b="1" spc="-10" dirty="0">
                          <a:latin typeface="+mj-lt"/>
                          <a:cs typeface="Carlito"/>
                        </a:rPr>
                        <a:t>Equipment</a:t>
                      </a:r>
                      <a:endParaRPr sz="1800" dirty="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74650">
                <a:tc>
                  <a:txBody>
                    <a:bodyPr/>
                    <a:lstStyle/>
                    <a:p>
                      <a:pPr algn="ctr">
                        <a:lnSpc>
                          <a:spcPts val="1914"/>
                        </a:lnSpc>
                        <a:spcBef>
                          <a:spcPts val="935"/>
                        </a:spcBef>
                      </a:pPr>
                      <a:r>
                        <a:rPr sz="1800" b="1" spc="-5" dirty="0">
                          <a:latin typeface="+mj-lt"/>
                          <a:cs typeface="Carlito"/>
                        </a:rPr>
                        <a:t>Classification</a:t>
                      </a:r>
                      <a:endParaRPr sz="1800">
                        <a:latin typeface="+mj-lt"/>
                        <a:cs typeface="Carlito"/>
                      </a:endParaRPr>
                    </a:p>
                  </a:txBody>
                  <a:tcPr marL="0" marR="0" marT="11874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914"/>
                        </a:lnSpc>
                        <a:spcBef>
                          <a:spcPts val="935"/>
                        </a:spcBef>
                      </a:pPr>
                      <a:r>
                        <a:rPr sz="1800" b="1" spc="-10" dirty="0">
                          <a:latin typeface="+mj-lt"/>
                          <a:cs typeface="Carlito"/>
                        </a:rPr>
                        <a:t>Micro</a:t>
                      </a:r>
                      <a:endParaRPr sz="1800">
                        <a:latin typeface="+mj-lt"/>
                        <a:cs typeface="Carlito"/>
                      </a:endParaRPr>
                    </a:p>
                  </a:txBody>
                  <a:tcPr marL="0" marR="0" marT="11874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914"/>
                        </a:lnSpc>
                        <a:spcBef>
                          <a:spcPts val="935"/>
                        </a:spcBef>
                      </a:pPr>
                      <a:r>
                        <a:rPr sz="1800" b="1" spc="-5" dirty="0">
                          <a:latin typeface="+mj-lt"/>
                          <a:cs typeface="Carlito"/>
                        </a:rPr>
                        <a:t>Small</a:t>
                      </a:r>
                      <a:endParaRPr sz="1800">
                        <a:latin typeface="+mj-lt"/>
                        <a:cs typeface="Carlito"/>
                      </a:endParaRPr>
                    </a:p>
                  </a:txBody>
                  <a:tcPr marL="0" marR="0" marT="11874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31825">
                        <a:lnSpc>
                          <a:spcPts val="1914"/>
                        </a:lnSpc>
                        <a:spcBef>
                          <a:spcPts val="935"/>
                        </a:spcBef>
                      </a:pPr>
                      <a:r>
                        <a:rPr sz="1800" b="1" spc="-5" dirty="0">
                          <a:latin typeface="+mj-lt"/>
                          <a:cs typeface="Carlito"/>
                        </a:rPr>
                        <a:t>Medium</a:t>
                      </a:r>
                      <a:endParaRPr sz="1800">
                        <a:latin typeface="+mj-lt"/>
                        <a:cs typeface="Carlito"/>
                      </a:endParaRPr>
                    </a:p>
                  </a:txBody>
                  <a:tcPr marL="0" marR="0" marT="11874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97204">
                <a:tc>
                  <a:txBody>
                    <a:bodyPr/>
                    <a:lstStyle/>
                    <a:p>
                      <a:pPr>
                        <a:lnSpc>
                          <a:spcPct val="100000"/>
                        </a:lnSpc>
                      </a:pPr>
                      <a:endParaRPr sz="1800">
                        <a:latin typeface="+mj-lt"/>
                        <a:cs typeface="Times New Roman"/>
                      </a:endParaRPr>
                    </a:p>
                    <a:p>
                      <a:pPr algn="ctr">
                        <a:lnSpc>
                          <a:spcPts val="1914"/>
                        </a:lnSpc>
                      </a:pPr>
                      <a:r>
                        <a:rPr sz="1800" b="1" spc="-10" dirty="0">
                          <a:latin typeface="+mj-lt"/>
                          <a:cs typeface="Carlito"/>
                        </a:rPr>
                        <a:t>Mfg.</a:t>
                      </a:r>
                      <a:r>
                        <a:rPr sz="1800" b="1" spc="-15" dirty="0">
                          <a:latin typeface="+mj-lt"/>
                          <a:cs typeface="Carlito"/>
                        </a:rPr>
                        <a:t> </a:t>
                      </a:r>
                      <a:r>
                        <a:rPr sz="1800" b="1" spc="-10" dirty="0">
                          <a:latin typeface="+mj-lt"/>
                          <a:cs typeface="Carlito"/>
                        </a:rPr>
                        <a:t>Enterprises</a:t>
                      </a:r>
                      <a:endParaRPr sz="1800">
                        <a:latin typeface="+mj-lt"/>
                        <a:cs typeface="Carlito"/>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23900" marR="189230" indent="-529590">
                        <a:lnSpc>
                          <a:spcPts val="1920"/>
                        </a:lnSpc>
                        <a:spcBef>
                          <a:spcPts val="40"/>
                        </a:spcBef>
                      </a:pPr>
                      <a:r>
                        <a:rPr sz="1800" spc="-10" dirty="0">
                          <a:latin typeface="+mj-lt"/>
                          <a:cs typeface="Carlito"/>
                        </a:rPr>
                        <a:t>Investment&lt;</a:t>
                      </a:r>
                      <a:r>
                        <a:rPr sz="1800" spc="-80" dirty="0">
                          <a:latin typeface="+mj-lt"/>
                          <a:cs typeface="Carlito"/>
                        </a:rPr>
                        <a:t> </a:t>
                      </a:r>
                      <a:r>
                        <a:rPr sz="1800" spc="-5" dirty="0">
                          <a:latin typeface="+mj-lt"/>
                          <a:cs typeface="Carlito"/>
                        </a:rPr>
                        <a:t>Rs.25  Lakhs</a:t>
                      </a:r>
                      <a:endParaRPr sz="1800" dirty="0">
                        <a:latin typeface="+mj-lt"/>
                        <a:cs typeface="Carlito"/>
                      </a:endParaRPr>
                    </a:p>
                  </a:txBody>
                  <a:tcPr marL="0" marR="0" marT="508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80720" marR="232410" indent="-442595">
                        <a:lnSpc>
                          <a:spcPts val="1920"/>
                        </a:lnSpc>
                        <a:spcBef>
                          <a:spcPts val="40"/>
                        </a:spcBef>
                      </a:pPr>
                      <a:r>
                        <a:rPr sz="1800" spc="-10" dirty="0">
                          <a:latin typeface="+mj-lt"/>
                          <a:cs typeface="Carlito"/>
                        </a:rPr>
                        <a:t>Investment&lt;</a:t>
                      </a:r>
                      <a:r>
                        <a:rPr sz="1800" spc="-80" dirty="0">
                          <a:latin typeface="+mj-lt"/>
                          <a:cs typeface="Carlito"/>
                        </a:rPr>
                        <a:t> </a:t>
                      </a:r>
                      <a:r>
                        <a:rPr sz="1800" spc="-5" dirty="0">
                          <a:latin typeface="+mj-lt"/>
                          <a:cs typeface="Carlito"/>
                        </a:rPr>
                        <a:t>Rs.5  </a:t>
                      </a:r>
                      <a:r>
                        <a:rPr sz="1800" spc="-15" dirty="0">
                          <a:latin typeface="+mj-lt"/>
                          <a:cs typeface="Carlito"/>
                        </a:rPr>
                        <a:t>Crores</a:t>
                      </a:r>
                      <a:endParaRPr sz="1800" dirty="0">
                        <a:latin typeface="+mj-lt"/>
                        <a:cs typeface="Carlito"/>
                      </a:endParaRPr>
                    </a:p>
                  </a:txBody>
                  <a:tcPr marL="0" marR="0" marT="508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22630" marR="223520" indent="-494030">
                        <a:lnSpc>
                          <a:spcPts val="1920"/>
                        </a:lnSpc>
                        <a:spcBef>
                          <a:spcPts val="40"/>
                        </a:spcBef>
                      </a:pPr>
                      <a:r>
                        <a:rPr sz="1800" spc="-10" dirty="0">
                          <a:latin typeface="+mj-lt"/>
                          <a:cs typeface="Carlito"/>
                        </a:rPr>
                        <a:t>Investment&lt;</a:t>
                      </a:r>
                      <a:r>
                        <a:rPr sz="1800" spc="-80" dirty="0">
                          <a:latin typeface="+mj-lt"/>
                          <a:cs typeface="Carlito"/>
                        </a:rPr>
                        <a:t> </a:t>
                      </a:r>
                      <a:r>
                        <a:rPr sz="1800" spc="-5" dirty="0">
                          <a:latin typeface="+mj-lt"/>
                          <a:cs typeface="Carlito"/>
                        </a:rPr>
                        <a:t>Rs.10  </a:t>
                      </a:r>
                      <a:r>
                        <a:rPr sz="1800" spc="-15" dirty="0">
                          <a:latin typeface="+mj-lt"/>
                          <a:cs typeface="Carlito"/>
                        </a:rPr>
                        <a:t>Crores</a:t>
                      </a:r>
                      <a:endParaRPr sz="1800">
                        <a:latin typeface="+mj-lt"/>
                        <a:cs typeface="Carlito"/>
                      </a:endParaRPr>
                    </a:p>
                  </a:txBody>
                  <a:tcPr marL="0" marR="0" marT="508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497205">
                <a:tc>
                  <a:txBody>
                    <a:bodyPr/>
                    <a:lstStyle/>
                    <a:p>
                      <a:pPr>
                        <a:lnSpc>
                          <a:spcPct val="100000"/>
                        </a:lnSpc>
                      </a:pPr>
                      <a:endParaRPr sz="1800">
                        <a:latin typeface="+mj-lt"/>
                        <a:cs typeface="Times New Roman"/>
                      </a:endParaRPr>
                    </a:p>
                    <a:p>
                      <a:pPr algn="ctr">
                        <a:lnSpc>
                          <a:spcPts val="1914"/>
                        </a:lnSpc>
                      </a:pPr>
                      <a:r>
                        <a:rPr sz="1800" b="1" spc="-5" dirty="0">
                          <a:latin typeface="+mj-lt"/>
                          <a:cs typeface="Carlito"/>
                        </a:rPr>
                        <a:t>Service </a:t>
                      </a:r>
                      <a:r>
                        <a:rPr sz="1800" b="1" spc="-10" dirty="0">
                          <a:latin typeface="+mj-lt"/>
                          <a:cs typeface="Carlito"/>
                        </a:rPr>
                        <a:t>Enterprise</a:t>
                      </a:r>
                      <a:endParaRPr sz="1800">
                        <a:latin typeface="+mj-lt"/>
                        <a:cs typeface="Carlito"/>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23900" marR="189230" indent="-529590">
                        <a:lnSpc>
                          <a:spcPts val="1920"/>
                        </a:lnSpc>
                        <a:spcBef>
                          <a:spcPts val="45"/>
                        </a:spcBef>
                      </a:pPr>
                      <a:r>
                        <a:rPr sz="1800" spc="-10" dirty="0">
                          <a:latin typeface="+mj-lt"/>
                          <a:cs typeface="Carlito"/>
                        </a:rPr>
                        <a:t>Investment&lt;</a:t>
                      </a:r>
                      <a:r>
                        <a:rPr sz="1800" spc="-80" dirty="0">
                          <a:latin typeface="+mj-lt"/>
                          <a:cs typeface="Carlito"/>
                        </a:rPr>
                        <a:t> </a:t>
                      </a:r>
                      <a:r>
                        <a:rPr sz="1800" spc="-5" dirty="0">
                          <a:latin typeface="+mj-lt"/>
                          <a:cs typeface="Carlito"/>
                        </a:rPr>
                        <a:t>Rs.10  Lakhs</a:t>
                      </a:r>
                      <a:endParaRPr sz="1800" dirty="0">
                        <a:latin typeface="+mj-lt"/>
                        <a:cs typeface="Carlito"/>
                      </a:endParaRPr>
                    </a:p>
                  </a:txBody>
                  <a:tcPr marL="0" marR="0" marT="571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80720" marR="232410" indent="-442595">
                        <a:lnSpc>
                          <a:spcPts val="1920"/>
                        </a:lnSpc>
                        <a:spcBef>
                          <a:spcPts val="45"/>
                        </a:spcBef>
                      </a:pPr>
                      <a:r>
                        <a:rPr sz="1800" spc="-10" dirty="0">
                          <a:latin typeface="+mj-lt"/>
                          <a:cs typeface="Carlito"/>
                        </a:rPr>
                        <a:t>Investment&lt;</a:t>
                      </a:r>
                      <a:r>
                        <a:rPr sz="1800" spc="-80" dirty="0">
                          <a:latin typeface="+mj-lt"/>
                          <a:cs typeface="Carlito"/>
                        </a:rPr>
                        <a:t> </a:t>
                      </a:r>
                      <a:r>
                        <a:rPr sz="1800" spc="-5" dirty="0">
                          <a:latin typeface="+mj-lt"/>
                          <a:cs typeface="Carlito"/>
                        </a:rPr>
                        <a:t>Rs.2  </a:t>
                      </a:r>
                      <a:r>
                        <a:rPr sz="1800" spc="-15" dirty="0">
                          <a:latin typeface="+mj-lt"/>
                          <a:cs typeface="Carlito"/>
                        </a:rPr>
                        <a:t>Crores</a:t>
                      </a:r>
                      <a:endParaRPr sz="1800" dirty="0">
                        <a:latin typeface="+mj-lt"/>
                        <a:cs typeface="Carlito"/>
                      </a:endParaRPr>
                    </a:p>
                  </a:txBody>
                  <a:tcPr marL="0" marR="0" marT="571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22630" marR="274955" indent="-442595">
                        <a:lnSpc>
                          <a:spcPts val="1920"/>
                        </a:lnSpc>
                        <a:spcBef>
                          <a:spcPts val="45"/>
                        </a:spcBef>
                      </a:pPr>
                      <a:r>
                        <a:rPr sz="1800" spc="-10" dirty="0">
                          <a:latin typeface="+mj-lt"/>
                          <a:cs typeface="Carlito"/>
                        </a:rPr>
                        <a:t>Investment&lt;</a:t>
                      </a:r>
                      <a:r>
                        <a:rPr sz="1800" spc="-80" dirty="0">
                          <a:latin typeface="+mj-lt"/>
                          <a:cs typeface="Carlito"/>
                        </a:rPr>
                        <a:t> </a:t>
                      </a:r>
                      <a:r>
                        <a:rPr sz="1800" spc="-5" dirty="0">
                          <a:latin typeface="+mj-lt"/>
                          <a:cs typeface="Carlito"/>
                        </a:rPr>
                        <a:t>Rs.5  </a:t>
                      </a:r>
                      <a:r>
                        <a:rPr sz="1800" spc="-15" dirty="0">
                          <a:latin typeface="+mj-lt"/>
                          <a:cs typeface="Carlito"/>
                        </a:rPr>
                        <a:t>Crores</a:t>
                      </a:r>
                      <a:endParaRPr sz="1800" dirty="0">
                        <a:latin typeface="+mj-lt"/>
                        <a:cs typeface="Carlito"/>
                      </a:endParaRPr>
                    </a:p>
                  </a:txBody>
                  <a:tcPr marL="0" marR="0" marT="571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bl>
          </a:graphicData>
        </a:graphic>
      </p:graphicFrame>
      <p:sp>
        <p:nvSpPr>
          <p:cNvPr id="9" name="TextBox 8">
            <a:extLst>
              <a:ext uri="{FF2B5EF4-FFF2-40B4-BE49-F238E27FC236}">
                <a16:creationId xmlns:a16="http://schemas.microsoft.com/office/drawing/2014/main" id="{414CB5D9-9907-4772-B16B-D1067AFC2696}"/>
              </a:ext>
            </a:extLst>
          </p:cNvPr>
          <p:cNvSpPr txBox="1"/>
          <p:nvPr/>
        </p:nvSpPr>
        <p:spPr>
          <a:xfrm>
            <a:off x="838200" y="1469571"/>
            <a:ext cx="3799114" cy="369332"/>
          </a:xfrm>
          <a:prstGeom prst="rect">
            <a:avLst/>
          </a:prstGeom>
          <a:noFill/>
        </p:spPr>
        <p:txBody>
          <a:bodyPr wrap="square" rtlCol="0">
            <a:spAutoFit/>
          </a:bodyPr>
          <a:lstStyle/>
          <a:p>
            <a:r>
              <a:rPr lang="en-US" b="1" dirty="0">
                <a:latin typeface="+mj-lt"/>
              </a:rPr>
              <a:t>Earlier</a:t>
            </a:r>
            <a:endParaRPr lang="en-IN" b="1" dirty="0">
              <a:latin typeface="+mj-lt"/>
            </a:endParaRPr>
          </a:p>
        </p:txBody>
      </p:sp>
      <p:sp>
        <p:nvSpPr>
          <p:cNvPr id="10" name="object 4">
            <a:extLst>
              <a:ext uri="{FF2B5EF4-FFF2-40B4-BE49-F238E27FC236}">
                <a16:creationId xmlns:a16="http://schemas.microsoft.com/office/drawing/2014/main" id="{365E5B5C-64F9-4BEC-AE12-530191C5087D}"/>
              </a:ext>
            </a:extLst>
          </p:cNvPr>
          <p:cNvSpPr txBox="1"/>
          <p:nvPr/>
        </p:nvSpPr>
        <p:spPr>
          <a:xfrm>
            <a:off x="838200" y="3888701"/>
            <a:ext cx="7922260" cy="289823"/>
          </a:xfrm>
          <a:prstGeom prst="rect">
            <a:avLst/>
          </a:prstGeom>
        </p:spPr>
        <p:txBody>
          <a:bodyPr vert="horz" wrap="square" lIns="0" tIns="12700" rIns="0" bIns="0" rtlCol="0">
            <a:spAutoFit/>
          </a:bodyPr>
          <a:lstStyle/>
          <a:p>
            <a:pPr marL="12700">
              <a:spcBef>
                <a:spcPts val="100"/>
              </a:spcBef>
            </a:pPr>
            <a:r>
              <a:rPr b="1" spc="-10" dirty="0">
                <a:solidFill>
                  <a:prstClr val="black"/>
                </a:solidFill>
                <a:latin typeface="+mj-lt"/>
                <a:cs typeface="Carlito"/>
              </a:rPr>
              <a:t>Revised </a:t>
            </a:r>
            <a:r>
              <a:rPr b="1" spc="-5" dirty="0">
                <a:solidFill>
                  <a:prstClr val="black"/>
                </a:solidFill>
                <a:latin typeface="+mj-lt"/>
                <a:cs typeface="Carlito"/>
              </a:rPr>
              <a:t>MSME Classification </a:t>
            </a:r>
            <a:r>
              <a:rPr b="1" spc="-35" dirty="0">
                <a:solidFill>
                  <a:prstClr val="black"/>
                </a:solidFill>
                <a:latin typeface="+mj-lt"/>
                <a:cs typeface="Carlito"/>
              </a:rPr>
              <a:t>w.e.f </a:t>
            </a:r>
            <a:r>
              <a:rPr b="1" spc="-5" dirty="0">
                <a:solidFill>
                  <a:prstClr val="black"/>
                </a:solidFill>
                <a:latin typeface="+mj-lt"/>
                <a:cs typeface="Carlito"/>
              </a:rPr>
              <a:t>01.07.2020</a:t>
            </a:r>
            <a:endParaRPr dirty="0">
              <a:solidFill>
                <a:prstClr val="black"/>
              </a:solidFill>
              <a:latin typeface="+mj-lt"/>
              <a:cs typeface="Carlito"/>
            </a:endParaRPr>
          </a:p>
        </p:txBody>
      </p:sp>
      <p:graphicFrame>
        <p:nvGraphicFramePr>
          <p:cNvPr id="11" name="object 5">
            <a:extLst>
              <a:ext uri="{FF2B5EF4-FFF2-40B4-BE49-F238E27FC236}">
                <a16:creationId xmlns:a16="http://schemas.microsoft.com/office/drawing/2014/main" id="{5298305F-0328-4ED3-A857-1FCEBCDD4151}"/>
              </a:ext>
            </a:extLst>
          </p:cNvPr>
          <p:cNvGraphicFramePr>
            <a:graphicFrameLocks noGrp="1"/>
          </p:cNvGraphicFramePr>
          <p:nvPr>
            <p:extLst>
              <p:ext uri="{D42A27DB-BD31-4B8C-83A1-F6EECF244321}">
                <p14:modId xmlns:p14="http://schemas.microsoft.com/office/powerpoint/2010/main" val="3798857345"/>
              </p:ext>
            </p:extLst>
          </p:nvPr>
        </p:nvGraphicFramePr>
        <p:xfrm>
          <a:off x="838200" y="4398160"/>
          <a:ext cx="7924799" cy="1930399"/>
        </p:xfrm>
        <a:graphic>
          <a:graphicData uri="http://schemas.openxmlformats.org/drawingml/2006/table">
            <a:tbl>
              <a:tblPr firstRow="1" bandRow="1">
                <a:tableStyleId>{2D5ABB26-0587-4C30-8999-92F81FD0307C}</a:tableStyleId>
              </a:tblPr>
              <a:tblGrid>
                <a:gridCol w="2138045">
                  <a:extLst>
                    <a:ext uri="{9D8B030D-6E8A-4147-A177-3AD203B41FA5}">
                      <a16:colId xmlns:a16="http://schemas.microsoft.com/office/drawing/2014/main" val="20000"/>
                    </a:ext>
                  </a:extLst>
                </a:gridCol>
                <a:gridCol w="1911350">
                  <a:extLst>
                    <a:ext uri="{9D8B030D-6E8A-4147-A177-3AD203B41FA5}">
                      <a16:colId xmlns:a16="http://schemas.microsoft.com/office/drawing/2014/main" val="20001"/>
                    </a:ext>
                  </a:extLst>
                </a:gridCol>
                <a:gridCol w="1895475">
                  <a:extLst>
                    <a:ext uri="{9D8B030D-6E8A-4147-A177-3AD203B41FA5}">
                      <a16:colId xmlns:a16="http://schemas.microsoft.com/office/drawing/2014/main" val="20002"/>
                    </a:ext>
                  </a:extLst>
                </a:gridCol>
                <a:gridCol w="1979929">
                  <a:extLst>
                    <a:ext uri="{9D8B030D-6E8A-4147-A177-3AD203B41FA5}">
                      <a16:colId xmlns:a16="http://schemas.microsoft.com/office/drawing/2014/main" val="20003"/>
                    </a:ext>
                  </a:extLst>
                </a:gridCol>
              </a:tblGrid>
              <a:tr h="457199">
                <a:tc gridSpan="4">
                  <a:txBody>
                    <a:bodyPr/>
                    <a:lstStyle/>
                    <a:p>
                      <a:pPr algn="ctr">
                        <a:lnSpc>
                          <a:spcPts val="1660"/>
                        </a:lnSpc>
                        <a:spcBef>
                          <a:spcPts val="1190"/>
                        </a:spcBef>
                      </a:pPr>
                      <a:r>
                        <a:rPr sz="1800" b="1" spc="-5" dirty="0">
                          <a:latin typeface="+mj-lt"/>
                          <a:cs typeface="Carlito"/>
                        </a:rPr>
                        <a:t>Criteria: </a:t>
                      </a:r>
                      <a:r>
                        <a:rPr sz="1800" b="1" spc="-10" dirty="0">
                          <a:latin typeface="+mj-lt"/>
                          <a:cs typeface="Carlito"/>
                        </a:rPr>
                        <a:t>Investment </a:t>
                      </a:r>
                      <a:r>
                        <a:rPr sz="1800" b="1" dirty="0">
                          <a:latin typeface="+mj-lt"/>
                          <a:cs typeface="Carlito"/>
                        </a:rPr>
                        <a:t>&amp; </a:t>
                      </a:r>
                      <a:r>
                        <a:rPr sz="1800" b="1" spc="-5" dirty="0">
                          <a:latin typeface="+mj-lt"/>
                          <a:cs typeface="Carlito"/>
                        </a:rPr>
                        <a:t>Annual</a:t>
                      </a:r>
                      <a:r>
                        <a:rPr sz="1800" b="1" spc="-15" dirty="0">
                          <a:latin typeface="+mj-lt"/>
                          <a:cs typeface="Carlito"/>
                        </a:rPr>
                        <a:t> Turnover</a:t>
                      </a:r>
                      <a:endParaRPr sz="1800" dirty="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99387">
                <a:tc>
                  <a:txBody>
                    <a:bodyPr/>
                    <a:lstStyle/>
                    <a:p>
                      <a:pPr algn="ctr">
                        <a:lnSpc>
                          <a:spcPts val="1660"/>
                        </a:lnSpc>
                        <a:spcBef>
                          <a:spcPts val="1190"/>
                        </a:spcBef>
                      </a:pPr>
                      <a:r>
                        <a:rPr sz="1800" b="1" spc="-5" dirty="0">
                          <a:latin typeface="+mj-lt"/>
                          <a:cs typeface="Carlito"/>
                        </a:rPr>
                        <a:t>Classification</a:t>
                      </a:r>
                      <a:endParaRPr sz="180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660"/>
                        </a:lnSpc>
                        <a:spcBef>
                          <a:spcPts val="1190"/>
                        </a:spcBef>
                      </a:pPr>
                      <a:r>
                        <a:rPr sz="1800" b="1" spc="-5" dirty="0">
                          <a:latin typeface="+mj-lt"/>
                          <a:cs typeface="Carlito"/>
                        </a:rPr>
                        <a:t>Micro</a:t>
                      </a:r>
                      <a:endParaRPr sz="180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660"/>
                        </a:lnSpc>
                        <a:spcBef>
                          <a:spcPts val="1190"/>
                        </a:spcBef>
                      </a:pPr>
                      <a:r>
                        <a:rPr sz="1800" b="1" spc="-5" dirty="0">
                          <a:latin typeface="+mj-lt"/>
                          <a:cs typeface="Carlito"/>
                        </a:rPr>
                        <a:t>Small</a:t>
                      </a:r>
                      <a:endParaRPr sz="180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660"/>
                        </a:lnSpc>
                        <a:spcBef>
                          <a:spcPts val="1190"/>
                        </a:spcBef>
                      </a:pPr>
                      <a:r>
                        <a:rPr sz="1800" b="1" spc="-5" dirty="0">
                          <a:latin typeface="+mj-lt"/>
                          <a:cs typeface="Carlito"/>
                        </a:rPr>
                        <a:t>Medium</a:t>
                      </a:r>
                      <a:endParaRPr sz="1800" dirty="0">
                        <a:latin typeface="+mj-lt"/>
                        <a:cs typeface="Carlito"/>
                      </a:endParaRPr>
                    </a:p>
                  </a:txBody>
                  <a:tcPr marL="0" marR="0" marT="15113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898162">
                <a:tc>
                  <a:txBody>
                    <a:bodyPr/>
                    <a:lstStyle/>
                    <a:p>
                      <a:pPr>
                        <a:lnSpc>
                          <a:spcPct val="100000"/>
                        </a:lnSpc>
                      </a:pPr>
                      <a:endParaRPr sz="1800" dirty="0">
                        <a:latin typeface="+mj-lt"/>
                        <a:cs typeface="Times New Roman"/>
                      </a:endParaRPr>
                    </a:p>
                    <a:p>
                      <a:pPr>
                        <a:lnSpc>
                          <a:spcPct val="100000"/>
                        </a:lnSpc>
                        <a:spcBef>
                          <a:spcPts val="30"/>
                        </a:spcBef>
                      </a:pPr>
                      <a:endParaRPr sz="1800" dirty="0">
                        <a:latin typeface="+mj-lt"/>
                        <a:cs typeface="Times New Roman"/>
                      </a:endParaRPr>
                    </a:p>
                    <a:p>
                      <a:pPr algn="ctr">
                        <a:lnSpc>
                          <a:spcPct val="100000"/>
                        </a:lnSpc>
                      </a:pPr>
                      <a:r>
                        <a:rPr sz="1800" b="1" spc="-10" dirty="0">
                          <a:latin typeface="+mj-lt"/>
                          <a:cs typeface="Carlito"/>
                        </a:rPr>
                        <a:t>Mfg. </a:t>
                      </a:r>
                      <a:r>
                        <a:rPr sz="1800" b="1" dirty="0">
                          <a:latin typeface="+mj-lt"/>
                          <a:cs typeface="Carlito"/>
                        </a:rPr>
                        <a:t>&amp; Service</a:t>
                      </a:r>
                      <a:r>
                        <a:rPr sz="1800" b="1" spc="-55" dirty="0">
                          <a:latin typeface="+mj-lt"/>
                          <a:cs typeface="Carlito"/>
                        </a:rPr>
                        <a:t> </a:t>
                      </a:r>
                      <a:r>
                        <a:rPr sz="1800" b="1" spc="-5" dirty="0">
                          <a:latin typeface="+mj-lt"/>
                          <a:cs typeface="Carlito"/>
                        </a:rPr>
                        <a:t>Enterprises</a:t>
                      </a:r>
                      <a:endParaRPr sz="1800" dirty="0">
                        <a:latin typeface="+mj-lt"/>
                        <a:cs typeface="Carlito"/>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20"/>
                        </a:spcBef>
                      </a:pPr>
                      <a:endParaRPr sz="1800" dirty="0">
                        <a:latin typeface="+mj-lt"/>
                        <a:cs typeface="Times New Roman"/>
                      </a:endParaRPr>
                    </a:p>
                    <a:p>
                      <a:pPr marL="116205" marR="110489" algn="ctr">
                        <a:lnSpc>
                          <a:spcPct val="100000"/>
                        </a:lnSpc>
                      </a:pPr>
                      <a:r>
                        <a:rPr sz="1800" spc="-10" dirty="0">
                          <a:latin typeface="+mj-lt"/>
                          <a:cs typeface="Carlito"/>
                        </a:rPr>
                        <a:t>Investment&lt; </a:t>
                      </a:r>
                      <a:r>
                        <a:rPr sz="1800" dirty="0">
                          <a:latin typeface="+mj-lt"/>
                          <a:cs typeface="Carlito"/>
                        </a:rPr>
                        <a:t>Rs.1</a:t>
                      </a:r>
                      <a:r>
                        <a:rPr sz="1800" spc="-75" dirty="0">
                          <a:latin typeface="+mj-lt"/>
                          <a:cs typeface="Carlito"/>
                        </a:rPr>
                        <a:t> </a:t>
                      </a:r>
                      <a:r>
                        <a:rPr sz="1800" spc="-10" dirty="0">
                          <a:latin typeface="+mj-lt"/>
                          <a:cs typeface="Carlito"/>
                        </a:rPr>
                        <a:t>Crore  </a:t>
                      </a:r>
                      <a:r>
                        <a:rPr sz="1800" dirty="0">
                          <a:latin typeface="+mj-lt"/>
                          <a:cs typeface="Carlito"/>
                        </a:rPr>
                        <a:t>&amp;</a:t>
                      </a:r>
                    </a:p>
                    <a:p>
                      <a:pPr algn="ctr">
                        <a:lnSpc>
                          <a:spcPct val="100000"/>
                        </a:lnSpc>
                      </a:pPr>
                      <a:r>
                        <a:rPr sz="1800" spc="-20" dirty="0">
                          <a:latin typeface="+mj-lt"/>
                          <a:cs typeface="Carlito"/>
                        </a:rPr>
                        <a:t>Turnover </a:t>
                      </a:r>
                      <a:r>
                        <a:rPr sz="1800" dirty="0">
                          <a:latin typeface="+mj-lt"/>
                          <a:cs typeface="Carlito"/>
                        </a:rPr>
                        <a:t>&lt; 5</a:t>
                      </a:r>
                      <a:r>
                        <a:rPr sz="1800" spc="-20" dirty="0">
                          <a:latin typeface="+mj-lt"/>
                          <a:cs typeface="Carlito"/>
                        </a:rPr>
                        <a:t> </a:t>
                      </a:r>
                      <a:r>
                        <a:rPr sz="1800" spc="-10" dirty="0">
                          <a:latin typeface="+mj-lt"/>
                          <a:cs typeface="Carlito"/>
                        </a:rPr>
                        <a:t>Crore</a:t>
                      </a:r>
                      <a:endParaRPr sz="1800" dirty="0">
                        <a:latin typeface="+mj-lt"/>
                        <a:cs typeface="Carlito"/>
                      </a:endParaRPr>
                    </a:p>
                  </a:txBody>
                  <a:tcPr marL="0" marR="0" marT="254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20"/>
                        </a:spcBef>
                      </a:pPr>
                      <a:endParaRPr sz="1800" dirty="0">
                        <a:latin typeface="+mj-lt"/>
                        <a:cs typeface="Times New Roman"/>
                      </a:endParaRPr>
                    </a:p>
                    <a:p>
                      <a:pPr marL="63500" marR="57150" algn="ctr">
                        <a:lnSpc>
                          <a:spcPct val="100000"/>
                        </a:lnSpc>
                      </a:pPr>
                      <a:r>
                        <a:rPr sz="1800" spc="-10" dirty="0">
                          <a:latin typeface="+mj-lt"/>
                          <a:cs typeface="Carlito"/>
                        </a:rPr>
                        <a:t>Investment&lt; </a:t>
                      </a:r>
                      <a:r>
                        <a:rPr sz="1800" dirty="0">
                          <a:latin typeface="+mj-lt"/>
                          <a:cs typeface="Carlito"/>
                        </a:rPr>
                        <a:t>Rs.10</a:t>
                      </a:r>
                      <a:r>
                        <a:rPr sz="1800" spc="-75" dirty="0">
                          <a:latin typeface="+mj-lt"/>
                          <a:cs typeface="Carlito"/>
                        </a:rPr>
                        <a:t> </a:t>
                      </a:r>
                      <a:r>
                        <a:rPr sz="1800" spc="-10" dirty="0">
                          <a:latin typeface="+mj-lt"/>
                          <a:cs typeface="Carlito"/>
                        </a:rPr>
                        <a:t>Crore  </a:t>
                      </a:r>
                      <a:r>
                        <a:rPr sz="1800" dirty="0">
                          <a:latin typeface="+mj-lt"/>
                          <a:cs typeface="Carlito"/>
                        </a:rPr>
                        <a:t>&amp;</a:t>
                      </a:r>
                    </a:p>
                    <a:p>
                      <a:pPr marL="38100" algn="ctr">
                        <a:lnSpc>
                          <a:spcPct val="100000"/>
                        </a:lnSpc>
                      </a:pPr>
                      <a:r>
                        <a:rPr sz="1800" spc="-20" dirty="0">
                          <a:latin typeface="+mj-lt"/>
                          <a:cs typeface="Carlito"/>
                        </a:rPr>
                        <a:t>Turnover </a:t>
                      </a:r>
                      <a:r>
                        <a:rPr sz="1800" dirty="0">
                          <a:latin typeface="+mj-lt"/>
                          <a:cs typeface="Carlito"/>
                        </a:rPr>
                        <a:t>&lt; 50</a:t>
                      </a:r>
                      <a:r>
                        <a:rPr sz="1800" spc="-25" dirty="0">
                          <a:latin typeface="+mj-lt"/>
                          <a:cs typeface="Carlito"/>
                        </a:rPr>
                        <a:t> </a:t>
                      </a:r>
                      <a:r>
                        <a:rPr sz="1800" spc="-10" dirty="0">
                          <a:latin typeface="+mj-lt"/>
                          <a:cs typeface="Carlito"/>
                        </a:rPr>
                        <a:t>Crore</a:t>
                      </a:r>
                      <a:endParaRPr sz="1800" dirty="0">
                        <a:latin typeface="+mj-lt"/>
                        <a:cs typeface="Carlito"/>
                      </a:endParaRPr>
                    </a:p>
                  </a:txBody>
                  <a:tcPr marL="0" marR="0" marT="254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20"/>
                        </a:spcBef>
                      </a:pPr>
                      <a:endParaRPr sz="1800" dirty="0">
                        <a:latin typeface="+mj-lt"/>
                        <a:cs typeface="Times New Roman"/>
                      </a:endParaRPr>
                    </a:p>
                    <a:p>
                      <a:pPr marL="106045" marR="99695" algn="ctr">
                        <a:lnSpc>
                          <a:spcPct val="100000"/>
                        </a:lnSpc>
                      </a:pPr>
                      <a:r>
                        <a:rPr sz="1800" spc="-10" dirty="0">
                          <a:latin typeface="+mj-lt"/>
                          <a:cs typeface="Carlito"/>
                        </a:rPr>
                        <a:t>Investment&lt; </a:t>
                      </a:r>
                      <a:r>
                        <a:rPr sz="1800" dirty="0">
                          <a:latin typeface="+mj-lt"/>
                          <a:cs typeface="Carlito"/>
                        </a:rPr>
                        <a:t>Rs.20</a:t>
                      </a:r>
                      <a:r>
                        <a:rPr sz="1800" spc="-75" dirty="0">
                          <a:latin typeface="+mj-lt"/>
                          <a:cs typeface="Carlito"/>
                        </a:rPr>
                        <a:t> </a:t>
                      </a:r>
                      <a:r>
                        <a:rPr sz="1800" spc="-10" dirty="0">
                          <a:latin typeface="+mj-lt"/>
                          <a:cs typeface="Carlito"/>
                        </a:rPr>
                        <a:t>Crore  </a:t>
                      </a:r>
                      <a:r>
                        <a:rPr sz="1800" dirty="0">
                          <a:latin typeface="+mj-lt"/>
                          <a:cs typeface="Carlito"/>
                        </a:rPr>
                        <a:t>&amp;</a:t>
                      </a:r>
                    </a:p>
                    <a:p>
                      <a:pPr algn="ctr">
                        <a:lnSpc>
                          <a:spcPct val="100000"/>
                        </a:lnSpc>
                      </a:pPr>
                      <a:r>
                        <a:rPr sz="1800" spc="-20" dirty="0">
                          <a:latin typeface="+mj-lt"/>
                          <a:cs typeface="Carlito"/>
                        </a:rPr>
                        <a:t>Turnover </a:t>
                      </a:r>
                      <a:r>
                        <a:rPr sz="1800" dirty="0">
                          <a:latin typeface="+mj-lt"/>
                          <a:cs typeface="Carlito"/>
                        </a:rPr>
                        <a:t>&lt; </a:t>
                      </a:r>
                      <a:r>
                        <a:rPr sz="1800" spc="-5" dirty="0">
                          <a:latin typeface="+mj-lt"/>
                          <a:cs typeface="Carlito"/>
                        </a:rPr>
                        <a:t>250</a:t>
                      </a:r>
                      <a:r>
                        <a:rPr sz="1800" spc="-20" dirty="0">
                          <a:latin typeface="+mj-lt"/>
                          <a:cs typeface="Carlito"/>
                        </a:rPr>
                        <a:t> </a:t>
                      </a:r>
                      <a:r>
                        <a:rPr sz="1800" spc="-10" dirty="0">
                          <a:latin typeface="+mj-lt"/>
                          <a:cs typeface="Carlito"/>
                        </a:rPr>
                        <a:t>Crore</a:t>
                      </a:r>
                      <a:endParaRPr sz="1800" dirty="0">
                        <a:latin typeface="+mj-lt"/>
                        <a:cs typeface="Carlito"/>
                      </a:endParaRPr>
                    </a:p>
                  </a:txBody>
                  <a:tcPr marL="0" marR="0" marT="254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bl>
          </a:graphicData>
        </a:graphic>
      </p:graphicFrame>
      <p:sp>
        <p:nvSpPr>
          <p:cNvPr id="13" name="TextBox 12">
            <a:extLst>
              <a:ext uri="{FF2B5EF4-FFF2-40B4-BE49-F238E27FC236}">
                <a16:creationId xmlns:a16="http://schemas.microsoft.com/office/drawing/2014/main" id="{2ADF32F4-A792-40B4-8D1D-99F71D219D4A}"/>
              </a:ext>
            </a:extLst>
          </p:cNvPr>
          <p:cNvSpPr txBox="1"/>
          <p:nvPr/>
        </p:nvSpPr>
        <p:spPr>
          <a:xfrm>
            <a:off x="9013372" y="4298598"/>
            <a:ext cx="2910566" cy="2246769"/>
          </a:xfrm>
          <a:prstGeom prst="rect">
            <a:avLst/>
          </a:prstGeom>
          <a:noFill/>
        </p:spPr>
        <p:txBody>
          <a:bodyPr wrap="square">
            <a:spAutoFit/>
          </a:bodyPr>
          <a:lstStyle/>
          <a:p>
            <a:pPr marL="12700" marR="5080" lvl="0" indent="0" algn="l" defTabSz="914400" rtl="0" eaLnBrk="1" fontAlgn="auto" latinLnBrk="0" hangingPunct="1">
              <a:lnSpc>
                <a:spcPct val="100000"/>
              </a:lnSpc>
              <a:spcBef>
                <a:spcPts val="100"/>
              </a:spcBef>
              <a:spcAft>
                <a:spcPts val="0"/>
              </a:spcAft>
              <a:buClrTx/>
              <a:buSzTx/>
              <a:buFontTx/>
              <a:buNone/>
              <a:tabLst/>
              <a:defRPr/>
            </a:pPr>
            <a:r>
              <a:rPr kumimoji="0" lang="en-IN" sz="2000" b="1" i="0" u="none" strike="noStrike" kern="1200" cap="none" spc="70" normalizeH="0" baseline="0" noProof="0" dirty="0">
                <a:ln>
                  <a:noFill/>
                </a:ln>
                <a:solidFill>
                  <a:prstClr val="black"/>
                </a:solidFill>
                <a:effectLst/>
                <a:uLnTx/>
                <a:uFillTx/>
                <a:latin typeface="+mj-lt"/>
                <a:ea typeface="+mn-ea"/>
                <a:cs typeface="Times New Roman"/>
              </a:rPr>
              <a:t>Note:</a:t>
            </a:r>
            <a:r>
              <a:rPr kumimoji="0" lang="en-IN" sz="2000" b="1" i="0" u="none" strike="noStrike" kern="1200" cap="none" spc="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70" normalizeH="0" baseline="0" noProof="0" dirty="0">
                <a:ln>
                  <a:noFill/>
                </a:ln>
                <a:solidFill>
                  <a:prstClr val="black"/>
                </a:solidFill>
                <a:effectLst/>
                <a:uLnTx/>
                <a:uFillTx/>
                <a:latin typeface="+mj-lt"/>
                <a:ea typeface="+mn-ea"/>
                <a:cs typeface="Times New Roman"/>
              </a:rPr>
              <a:t>The</a:t>
            </a:r>
            <a:r>
              <a:rPr kumimoji="0" lang="en-IN" sz="2000" b="0" i="0" u="none" strike="noStrike" kern="1200" cap="none" spc="-7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75" normalizeH="0" baseline="0" noProof="0" dirty="0">
                <a:ln>
                  <a:noFill/>
                </a:ln>
                <a:solidFill>
                  <a:prstClr val="black"/>
                </a:solidFill>
                <a:effectLst/>
                <a:uLnTx/>
                <a:uFillTx/>
                <a:latin typeface="+mj-lt"/>
                <a:ea typeface="+mn-ea"/>
                <a:cs typeface="Times New Roman"/>
              </a:rPr>
              <a:t>turnover</a:t>
            </a:r>
            <a:r>
              <a:rPr kumimoji="0" lang="en-IN" sz="2000" b="0" i="0" u="none" strike="noStrike" kern="1200" cap="none" spc="-11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70" normalizeH="0" baseline="0" noProof="0" dirty="0">
                <a:ln>
                  <a:noFill/>
                </a:ln>
                <a:solidFill>
                  <a:prstClr val="black"/>
                </a:solidFill>
                <a:effectLst/>
                <a:uLnTx/>
                <a:uFillTx/>
                <a:latin typeface="+mj-lt"/>
                <a:ea typeface="+mn-ea"/>
                <a:cs typeface="Times New Roman"/>
              </a:rPr>
              <a:t>with</a:t>
            </a:r>
            <a:r>
              <a:rPr kumimoji="0" lang="en-IN" sz="2000" b="0" i="0" u="none" strike="noStrike" kern="1200" cap="none" spc="-5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65" normalizeH="0" baseline="0" noProof="0" dirty="0">
                <a:ln>
                  <a:noFill/>
                </a:ln>
                <a:solidFill>
                  <a:prstClr val="black"/>
                </a:solidFill>
                <a:effectLst/>
                <a:uLnTx/>
                <a:uFillTx/>
                <a:latin typeface="+mj-lt"/>
                <a:ea typeface="+mn-ea"/>
                <a:cs typeface="Times New Roman"/>
              </a:rPr>
              <a:t>respect</a:t>
            </a:r>
            <a:r>
              <a:rPr kumimoji="0" lang="en-IN" sz="2000" b="0" i="0" u="none" strike="noStrike" kern="1200" cap="none" spc="-7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to</a:t>
            </a:r>
            <a:r>
              <a:rPr kumimoji="0" lang="en-IN" sz="2000" b="0" i="0" u="none" strike="noStrike" kern="1200" cap="none" spc="-9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60" normalizeH="0" baseline="0" noProof="0" dirty="0">
                <a:ln>
                  <a:noFill/>
                </a:ln>
                <a:solidFill>
                  <a:prstClr val="black"/>
                </a:solidFill>
                <a:effectLst/>
                <a:uLnTx/>
                <a:uFillTx/>
                <a:latin typeface="+mj-lt"/>
                <a:ea typeface="+mn-ea"/>
                <a:cs typeface="Times New Roman"/>
              </a:rPr>
              <a:t>exports</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5" normalizeH="0" baseline="0" noProof="0" dirty="0">
                <a:ln>
                  <a:noFill/>
                </a:ln>
                <a:solidFill>
                  <a:prstClr val="black"/>
                </a:solidFill>
                <a:effectLst/>
                <a:uLnTx/>
                <a:uFillTx/>
                <a:latin typeface="+mj-lt"/>
                <a:ea typeface="+mn-ea"/>
                <a:cs typeface="Times New Roman"/>
              </a:rPr>
              <a:t>will</a:t>
            </a:r>
            <a:r>
              <a:rPr kumimoji="0" lang="en-IN" sz="2000" b="0" i="0" u="none" strike="noStrike" kern="1200" cap="none" spc="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114" normalizeH="0" baseline="0" noProof="0" dirty="0">
                <a:ln>
                  <a:noFill/>
                </a:ln>
                <a:solidFill>
                  <a:prstClr val="black"/>
                </a:solidFill>
                <a:effectLst/>
                <a:uLnTx/>
                <a:uFillTx/>
                <a:latin typeface="+mj-lt"/>
                <a:ea typeface="+mn-ea"/>
                <a:cs typeface="Times New Roman"/>
              </a:rPr>
              <a:t>not</a:t>
            </a:r>
            <a:r>
              <a:rPr kumimoji="0" lang="en-IN" sz="2000" b="0" i="0" u="none" strike="noStrike" kern="1200" cap="none" spc="-5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0" normalizeH="0" baseline="0" noProof="0" dirty="0">
                <a:ln>
                  <a:noFill/>
                </a:ln>
                <a:solidFill>
                  <a:prstClr val="black"/>
                </a:solidFill>
                <a:effectLst/>
                <a:uLnTx/>
                <a:uFillTx/>
                <a:latin typeface="+mj-lt"/>
                <a:ea typeface="+mn-ea"/>
                <a:cs typeface="Times New Roman"/>
              </a:rPr>
              <a:t>be</a:t>
            </a:r>
            <a:r>
              <a:rPr kumimoji="0" lang="en-IN" sz="2000" b="0" i="0" u="none" strike="noStrike" kern="1200" cap="none" spc="-9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counted</a:t>
            </a:r>
            <a:r>
              <a:rPr kumimoji="0" lang="en-IN" sz="2000" b="0" i="0" u="none" strike="noStrike" kern="1200" cap="none" spc="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75" normalizeH="0" baseline="0" noProof="0" dirty="0">
                <a:ln>
                  <a:noFill/>
                </a:ln>
                <a:solidFill>
                  <a:prstClr val="black"/>
                </a:solidFill>
                <a:effectLst/>
                <a:uLnTx/>
                <a:uFillTx/>
                <a:latin typeface="+mj-lt"/>
                <a:ea typeface="+mn-ea"/>
                <a:cs typeface="Times New Roman"/>
              </a:rPr>
              <a:t>in</a:t>
            </a:r>
            <a:r>
              <a:rPr kumimoji="0" lang="en-IN" sz="2000" b="0" i="0" u="none" strike="noStrike" kern="1200" cap="none" spc="-5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110" normalizeH="0" baseline="0" noProof="0" dirty="0">
                <a:ln>
                  <a:noFill/>
                </a:ln>
                <a:solidFill>
                  <a:prstClr val="black"/>
                </a:solidFill>
                <a:effectLst/>
                <a:uLnTx/>
                <a:uFillTx/>
                <a:latin typeface="+mj-lt"/>
                <a:ea typeface="+mn-ea"/>
                <a:cs typeface="Times New Roman"/>
              </a:rPr>
              <a:t>the</a:t>
            </a:r>
            <a:r>
              <a:rPr kumimoji="0" lang="en-IN" sz="2000" b="0" i="0" u="none" strike="noStrike" kern="1200" cap="none" spc="-5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55" normalizeH="0" baseline="0" noProof="0" dirty="0">
                <a:ln>
                  <a:noFill/>
                </a:ln>
                <a:solidFill>
                  <a:prstClr val="black"/>
                </a:solidFill>
                <a:effectLst/>
                <a:uLnTx/>
                <a:uFillTx/>
                <a:latin typeface="+mj-lt"/>
                <a:ea typeface="+mn-ea"/>
                <a:cs typeface="Times New Roman"/>
              </a:rPr>
              <a:t>limits</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15" normalizeH="0" baseline="0" noProof="0" dirty="0">
                <a:ln>
                  <a:noFill/>
                </a:ln>
                <a:solidFill>
                  <a:prstClr val="black"/>
                </a:solidFill>
                <a:effectLst/>
                <a:uLnTx/>
                <a:uFillTx/>
                <a:latin typeface="+mj-lt"/>
                <a:ea typeface="+mn-ea"/>
                <a:cs typeface="Times New Roman"/>
              </a:rPr>
              <a:t>of  </a:t>
            </a:r>
            <a:r>
              <a:rPr kumimoji="0" lang="en-IN" sz="2000" b="0" i="0" u="none" strike="noStrike" kern="1200" cap="none" spc="75" normalizeH="0" baseline="0" noProof="0" dirty="0">
                <a:ln>
                  <a:noFill/>
                </a:ln>
                <a:solidFill>
                  <a:prstClr val="black"/>
                </a:solidFill>
                <a:effectLst/>
                <a:uLnTx/>
                <a:uFillTx/>
                <a:latin typeface="+mj-lt"/>
                <a:ea typeface="+mn-ea"/>
                <a:cs typeface="Times New Roman"/>
              </a:rPr>
              <a:t>turnover</a:t>
            </a:r>
            <a:r>
              <a:rPr kumimoji="0" lang="en-IN" sz="2000" b="0" i="0" u="none" strike="noStrike" kern="1200" cap="none" spc="-7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30" normalizeH="0" baseline="0" noProof="0" dirty="0">
                <a:ln>
                  <a:noFill/>
                </a:ln>
                <a:solidFill>
                  <a:prstClr val="black"/>
                </a:solidFill>
                <a:effectLst/>
                <a:uLnTx/>
                <a:uFillTx/>
                <a:latin typeface="+mj-lt"/>
                <a:ea typeface="+mn-ea"/>
                <a:cs typeface="Times New Roman"/>
              </a:rPr>
              <a:t>for</a:t>
            </a:r>
            <a:r>
              <a:rPr kumimoji="0" lang="en-IN" sz="2000" b="0" i="0" u="none" strike="noStrike" kern="1200" cap="none" spc="-11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45" normalizeH="0" baseline="0" noProof="0" dirty="0">
                <a:ln>
                  <a:noFill/>
                </a:ln>
                <a:solidFill>
                  <a:prstClr val="black"/>
                </a:solidFill>
                <a:effectLst/>
                <a:uLnTx/>
                <a:uFillTx/>
                <a:latin typeface="+mj-lt"/>
                <a:ea typeface="+mn-ea"/>
                <a:cs typeface="Times New Roman"/>
              </a:rPr>
              <a:t>any</a:t>
            </a:r>
            <a:r>
              <a:rPr kumimoji="0" lang="en-IN" sz="2000" b="0" i="0" u="none" strike="noStrike" kern="1200" cap="none" spc="-9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45" normalizeH="0" baseline="0" noProof="0" dirty="0">
                <a:ln>
                  <a:noFill/>
                </a:ln>
                <a:solidFill>
                  <a:prstClr val="black"/>
                </a:solidFill>
                <a:effectLst/>
                <a:uLnTx/>
                <a:uFillTx/>
                <a:latin typeface="+mj-lt"/>
                <a:ea typeface="+mn-ea"/>
                <a:cs typeface="Times New Roman"/>
              </a:rPr>
              <a:t>category</a:t>
            </a:r>
            <a:r>
              <a:rPr kumimoji="0" lang="en-IN" sz="2000" b="0" i="0" u="none" strike="noStrike" kern="1200" cap="none" spc="-9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15" normalizeH="0" baseline="0" noProof="0" dirty="0">
                <a:ln>
                  <a:noFill/>
                </a:ln>
                <a:solidFill>
                  <a:prstClr val="black"/>
                </a:solidFill>
                <a:effectLst/>
                <a:uLnTx/>
                <a:uFillTx/>
                <a:latin typeface="+mj-lt"/>
                <a:ea typeface="+mn-ea"/>
                <a:cs typeface="Times New Roman"/>
              </a:rPr>
              <a:t>of</a:t>
            </a:r>
            <a:r>
              <a:rPr kumimoji="0" lang="en-IN" sz="2000" b="0" i="0" u="none" strike="noStrike" kern="1200" cap="none" spc="3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20" normalizeH="0" baseline="0" noProof="0" dirty="0">
                <a:ln>
                  <a:noFill/>
                </a:ln>
                <a:solidFill>
                  <a:prstClr val="black"/>
                </a:solidFill>
                <a:effectLst/>
                <a:uLnTx/>
                <a:uFillTx/>
                <a:latin typeface="+mj-lt"/>
                <a:ea typeface="+mn-ea"/>
                <a:cs typeface="Times New Roman"/>
              </a:rPr>
              <a:t>MSME</a:t>
            </a:r>
            <a:r>
              <a:rPr kumimoji="0" lang="en-IN" sz="2000" b="0" i="0" u="none" strike="noStrike" kern="1200" cap="none" spc="-2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units</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5" normalizeH="0" baseline="0" noProof="0" dirty="0">
                <a:ln>
                  <a:noFill/>
                </a:ln>
                <a:solidFill>
                  <a:prstClr val="black"/>
                </a:solidFill>
                <a:effectLst/>
                <a:uLnTx/>
                <a:uFillTx/>
                <a:latin typeface="+mj-lt"/>
                <a:ea typeface="+mn-ea"/>
                <a:cs typeface="Times New Roman"/>
              </a:rPr>
              <a:t>whether</a:t>
            </a:r>
            <a:r>
              <a:rPr kumimoji="0" lang="en-IN" sz="2000" b="0" i="0" u="none" strike="noStrike" kern="1200" cap="none" spc="-6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45" normalizeH="0" baseline="0" noProof="0" dirty="0">
                <a:ln>
                  <a:noFill/>
                </a:ln>
                <a:solidFill>
                  <a:prstClr val="black"/>
                </a:solidFill>
                <a:effectLst/>
                <a:uLnTx/>
                <a:uFillTx/>
                <a:latin typeface="+mj-lt"/>
                <a:ea typeface="+mn-ea"/>
                <a:cs typeface="Times New Roman"/>
              </a:rPr>
              <a:t>micro,</a:t>
            </a:r>
            <a:r>
              <a:rPr kumimoji="0" lang="en-IN" sz="2000" b="0" i="0" u="none" strike="noStrike" kern="1200" cap="none" spc="-4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50" normalizeH="0" baseline="0" noProof="0" dirty="0">
                <a:ln>
                  <a:noFill/>
                </a:ln>
                <a:solidFill>
                  <a:prstClr val="black"/>
                </a:solidFill>
                <a:effectLst/>
                <a:uLnTx/>
                <a:uFillTx/>
                <a:latin typeface="+mj-lt"/>
                <a:ea typeface="+mn-ea"/>
                <a:cs typeface="Times New Roman"/>
              </a:rPr>
              <a:t>small</a:t>
            </a:r>
            <a:r>
              <a:rPr kumimoji="0" lang="en-IN" sz="2000" b="0" i="0" u="none" strike="noStrike" kern="1200" cap="none" spc="-50"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80" normalizeH="0" baseline="0" noProof="0" dirty="0">
                <a:ln>
                  <a:noFill/>
                </a:ln>
                <a:solidFill>
                  <a:prstClr val="black"/>
                </a:solidFill>
                <a:effectLst/>
                <a:uLnTx/>
                <a:uFillTx/>
                <a:latin typeface="+mj-lt"/>
                <a:ea typeface="+mn-ea"/>
                <a:cs typeface="Times New Roman"/>
              </a:rPr>
              <a:t>or</a:t>
            </a:r>
            <a:r>
              <a:rPr kumimoji="0" lang="en-IN" sz="2000" b="0" i="0" u="none" strike="noStrike" kern="1200" cap="none" spc="-65" normalizeH="0" baseline="0" noProof="0" dirty="0">
                <a:ln>
                  <a:noFill/>
                </a:ln>
                <a:solidFill>
                  <a:prstClr val="black"/>
                </a:solidFill>
                <a:effectLst/>
                <a:uLnTx/>
                <a:uFillTx/>
                <a:latin typeface="+mj-lt"/>
                <a:ea typeface="+mn-ea"/>
                <a:cs typeface="Times New Roman"/>
              </a:rPr>
              <a:t> </a:t>
            </a:r>
            <a:r>
              <a:rPr kumimoji="0" lang="en-IN" sz="2000" b="0" i="0" u="none" strike="noStrike" kern="1200" cap="none" spc="90" normalizeH="0" baseline="0" noProof="0" dirty="0">
                <a:ln>
                  <a:noFill/>
                </a:ln>
                <a:solidFill>
                  <a:prstClr val="black"/>
                </a:solidFill>
                <a:effectLst/>
                <a:uLnTx/>
                <a:uFillTx/>
                <a:latin typeface="+mj-lt"/>
                <a:ea typeface="+mn-ea"/>
                <a:cs typeface="Times New Roman"/>
              </a:rPr>
              <a:t>medium.</a:t>
            </a:r>
            <a:endParaRPr kumimoji="0" lang="en-IN" sz="2000" b="0" i="0" u="none" strike="noStrike" kern="1200" cap="none" spc="0" normalizeH="0" baseline="0" noProof="0" dirty="0">
              <a:ln>
                <a:noFill/>
              </a:ln>
              <a:solidFill>
                <a:prstClr val="black"/>
              </a:solidFill>
              <a:effectLst/>
              <a:uLnTx/>
              <a:uFillTx/>
              <a:latin typeface="+mj-lt"/>
              <a:ea typeface="+mn-ea"/>
              <a:cs typeface="Times New Roman"/>
            </a:endParaRPr>
          </a:p>
        </p:txBody>
      </p:sp>
    </p:spTree>
    <p:extLst>
      <p:ext uri="{BB962C8B-B14F-4D97-AF65-F5344CB8AC3E}">
        <p14:creationId xmlns:p14="http://schemas.microsoft.com/office/powerpoint/2010/main" val="3590535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ccentBoxVTI">
  <a:themeElements>
    <a:clrScheme name="AnalogousFromLightSeedRightStep">
      <a:dk1>
        <a:srgbClr val="000000"/>
      </a:dk1>
      <a:lt1>
        <a:srgbClr val="FFFFFF"/>
      </a:lt1>
      <a:dk2>
        <a:srgbClr val="413224"/>
      </a:dk2>
      <a:lt2>
        <a:srgbClr val="E2E5E8"/>
      </a:lt2>
      <a:accent1>
        <a:srgbClr val="DE8F48"/>
      </a:accent1>
      <a:accent2>
        <a:srgbClr val="B0A544"/>
      </a:accent2>
      <a:accent3>
        <a:srgbClr val="92AC58"/>
      </a:accent3>
      <a:accent4>
        <a:srgbClr val="64B446"/>
      </a:accent4>
      <a:accent5>
        <a:srgbClr val="43B954"/>
      </a:accent5>
      <a:accent6>
        <a:srgbClr val="46B383"/>
      </a:accent6>
      <a:hlink>
        <a:srgbClr val="5E85A8"/>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4488</Words>
  <Application>Microsoft Office PowerPoint</Application>
  <PresentationFormat>Widescreen</PresentationFormat>
  <Paragraphs>463</Paragraphs>
  <Slides>41</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41</vt:i4>
      </vt:variant>
    </vt:vector>
  </HeadingPairs>
  <TitlesOfParts>
    <vt:vector size="51" baseType="lpstr">
      <vt:lpstr>Arial</vt:lpstr>
      <vt:lpstr>Avenir Next LT Pro</vt:lpstr>
      <vt:lpstr>Bookman Old Style</vt:lpstr>
      <vt:lpstr>Calibri</vt:lpstr>
      <vt:lpstr>Calibri Light</vt:lpstr>
      <vt:lpstr>Carlito</vt:lpstr>
      <vt:lpstr>Times New Roman</vt:lpstr>
      <vt:lpstr>Trebuchet MS</vt:lpstr>
      <vt:lpstr>Office Theme</vt:lpstr>
      <vt:lpstr>AccentBoxVTI</vt:lpstr>
      <vt:lpstr>Indian MSMEs - Highway of Opportunities</vt:lpstr>
      <vt:lpstr>An Overview</vt:lpstr>
      <vt:lpstr>Distribution of Enterprises Category Wise(Numbers in lakh)</vt:lpstr>
      <vt:lpstr>State-wise Distribution of enterprises  </vt:lpstr>
      <vt:lpstr>Head Schemes :</vt:lpstr>
      <vt:lpstr>Purpose of the schemes </vt:lpstr>
      <vt:lpstr>Legal Framework</vt:lpstr>
      <vt:lpstr>Salient Feature of the Act: </vt:lpstr>
      <vt:lpstr>MSME Classification</vt:lpstr>
      <vt:lpstr>BENEFITS OF REGISTRATION AS MSME</vt:lpstr>
      <vt:lpstr>BENEFITS OF REGISTRATION AS MSME</vt:lpstr>
      <vt:lpstr>BENEFITS OF REGISTRATION AS MSME</vt:lpstr>
      <vt:lpstr>BENEFITS OF REGISTRATION AS MSME</vt:lpstr>
      <vt:lpstr>BENEFITS OF REGISTRATION AS MSME</vt:lpstr>
      <vt:lpstr>BENEFITS OF REGISTRATION AS MSME</vt:lpstr>
      <vt:lpstr>BENEFITS OF REGISTRATION AS MSME</vt:lpstr>
      <vt:lpstr>BENEFITS OF REGISTRATION AS MSME</vt:lpstr>
      <vt:lpstr>BENEFITS OF REGISTRATION AS MSME</vt:lpstr>
      <vt:lpstr>Benefits – MSME/MSE – Central Government</vt:lpstr>
      <vt:lpstr>Interest subvention schemes - MSME</vt:lpstr>
      <vt:lpstr>Trade Receivables Discounting System (TReDS)</vt:lpstr>
      <vt:lpstr>Benefits of Registration under the MSMED Act</vt:lpstr>
      <vt:lpstr>MSME Samadhaan and MSME Sambandh</vt:lpstr>
      <vt:lpstr>PowerPoint Presentation</vt:lpstr>
      <vt:lpstr>  Covid-19 Stimulus –  Existing MSMEs </vt:lpstr>
      <vt:lpstr>PowerPoint Presentation</vt:lpstr>
      <vt:lpstr>PowerPoint Presentation</vt:lpstr>
      <vt:lpstr>PowerPoint Presentation</vt:lpstr>
      <vt:lpstr>PowerPoint Presentation</vt:lpstr>
      <vt:lpstr>Maharashtra at a glace </vt:lpstr>
      <vt:lpstr>PowerPoint Presentation</vt:lpstr>
      <vt:lpstr>Trade Policy </vt:lpstr>
      <vt:lpstr>Tax incentives Greenfield/Brownfield expansion</vt:lpstr>
      <vt:lpstr>PowerPoint Presentation</vt:lpstr>
      <vt:lpstr>PowerPoint Presentation</vt:lpstr>
      <vt:lpstr>ICAI Ecosystem</vt:lpstr>
      <vt:lpstr>ICAI Ecosystem</vt:lpstr>
      <vt:lpstr>Boosting MSME Sector</vt:lpstr>
      <vt:lpstr>Helpdesk</vt:lpstr>
      <vt:lpstr>Certificate Courses for MSME</vt:lpstr>
      <vt:lpstr>Thankyou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 MSMEs - Highway of Opportunities</dc:title>
  <dc:creator>ICAI </dc:creator>
  <cp:lastModifiedBy>ICAI </cp:lastModifiedBy>
  <cp:revision>10</cp:revision>
  <dcterms:created xsi:type="dcterms:W3CDTF">2021-08-15T17:04:23Z</dcterms:created>
  <dcterms:modified xsi:type="dcterms:W3CDTF">2021-08-16T01:40:02Z</dcterms:modified>
</cp:coreProperties>
</file>