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4"/>
  </p:notesMasterIdLst>
  <p:sldIdLst>
    <p:sldId id="256" r:id="rId2"/>
    <p:sldId id="359" r:id="rId3"/>
    <p:sldId id="355" r:id="rId4"/>
    <p:sldId id="356" r:id="rId5"/>
    <p:sldId id="357" r:id="rId6"/>
    <p:sldId id="353" r:id="rId7"/>
    <p:sldId id="374" r:id="rId8"/>
    <p:sldId id="259" r:id="rId9"/>
    <p:sldId id="274" r:id="rId10"/>
    <p:sldId id="277" r:id="rId11"/>
    <p:sldId id="275" r:id="rId12"/>
    <p:sldId id="257" r:id="rId13"/>
    <p:sldId id="280" r:id="rId14"/>
    <p:sldId id="361" r:id="rId15"/>
    <p:sldId id="363" r:id="rId16"/>
    <p:sldId id="370" r:id="rId17"/>
    <p:sldId id="364" r:id="rId18"/>
    <p:sldId id="365" r:id="rId19"/>
    <p:sldId id="367" r:id="rId20"/>
    <p:sldId id="369" r:id="rId21"/>
    <p:sldId id="307" r:id="rId22"/>
    <p:sldId id="331" r:id="rId23"/>
    <p:sldId id="264" r:id="rId24"/>
    <p:sldId id="265" r:id="rId25"/>
    <p:sldId id="376" r:id="rId26"/>
    <p:sldId id="349" r:id="rId27"/>
    <p:sldId id="371" r:id="rId28"/>
    <p:sldId id="360" r:id="rId29"/>
    <p:sldId id="375" r:id="rId30"/>
    <p:sldId id="378" r:id="rId31"/>
    <p:sldId id="373" r:id="rId32"/>
    <p:sldId id="379" r:id="rId33"/>
    <p:sldId id="292" r:id="rId34"/>
    <p:sldId id="338" r:id="rId35"/>
    <p:sldId id="329" r:id="rId36"/>
    <p:sldId id="372" r:id="rId37"/>
    <p:sldId id="350" r:id="rId38"/>
    <p:sldId id="287" r:id="rId39"/>
    <p:sldId id="289" r:id="rId40"/>
    <p:sldId id="306" r:id="rId41"/>
    <p:sldId id="377" r:id="rId42"/>
    <p:sldId id="327"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6" d="100"/>
          <a:sy n="66" d="100"/>
        </p:scale>
        <p:origin x="677" y="43"/>
      </p:cViewPr>
      <p:guideLst/>
    </p:cSldViewPr>
  </p:slideViewPr>
  <p:notesTextViewPr>
    <p:cViewPr>
      <p:scale>
        <a:sx n="1" d="1"/>
        <a:sy n="1" d="1"/>
      </p:scale>
      <p:origin x="0" y="0"/>
    </p:cViewPr>
  </p:notesTextViewPr>
  <p:notesViewPr>
    <p:cSldViewPr snapToGrid="0">
      <p:cViewPr varScale="1">
        <p:scale>
          <a:sx n="51" d="100"/>
          <a:sy n="51" d="100"/>
        </p:scale>
        <p:origin x="2693" y="3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FEC5A6-F396-40FD-9702-281F908284C1}" type="datetimeFigureOut">
              <a:rPr lang="en-IN" smtClean="0"/>
              <a:t>06-12-2022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41B99C-764D-479D-A668-F80C43E062C1}" type="slidenum">
              <a:rPr lang="en-IN" smtClean="0"/>
              <a:t>‹#›</a:t>
            </a:fld>
            <a:endParaRPr lang="en-IN"/>
          </a:p>
        </p:txBody>
      </p:sp>
    </p:spTree>
    <p:extLst>
      <p:ext uri="{BB962C8B-B14F-4D97-AF65-F5344CB8AC3E}">
        <p14:creationId xmlns:p14="http://schemas.microsoft.com/office/powerpoint/2010/main" val="2941731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341B99C-764D-479D-A668-F80C43E062C1}" type="slidenum">
              <a:rPr lang="en-IN" smtClean="0"/>
              <a:t>1</a:t>
            </a:fld>
            <a:endParaRPr lang="en-IN" dirty="0"/>
          </a:p>
        </p:txBody>
      </p:sp>
    </p:spTree>
    <p:extLst>
      <p:ext uri="{BB962C8B-B14F-4D97-AF65-F5344CB8AC3E}">
        <p14:creationId xmlns:p14="http://schemas.microsoft.com/office/powerpoint/2010/main" val="402160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066DF2F1-A637-404E-BC5F-14B697A7C46C}" type="datetimeFigureOut">
              <a:rPr lang="en-IN" smtClean="0"/>
              <a:t>06-12-2022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E220DED-72FE-4F44-A9EB-F75C7F00F9E2}"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069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DF2F1-A637-404E-BC5F-14B697A7C46C}" type="datetimeFigureOut">
              <a:rPr lang="en-IN" smtClean="0"/>
              <a:t>06-12-2022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4190530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DF2F1-A637-404E-BC5F-14B697A7C46C}" type="datetimeFigureOut">
              <a:rPr lang="en-IN" smtClean="0"/>
              <a:t>06-12-2022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E220DED-72FE-4F44-A9EB-F75C7F00F9E2}" type="slidenum">
              <a:rPr lang="en-IN" smtClean="0"/>
              <a:t>‹#›</a:t>
            </a:fld>
            <a:endParaRPr lang="en-IN"/>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9370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DF2F1-A637-404E-BC5F-14B697A7C46C}" type="datetimeFigureOut">
              <a:rPr lang="en-IN" smtClean="0"/>
              <a:t>06-12-2022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2746311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6DF2F1-A637-404E-BC5F-14B697A7C46C}" type="datetimeFigureOut">
              <a:rPr lang="en-IN" smtClean="0"/>
              <a:t>06-12-2022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E220DED-72FE-4F44-A9EB-F75C7F00F9E2}"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768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66DF2F1-A637-404E-BC5F-14B697A7C46C}" type="datetimeFigureOut">
              <a:rPr lang="en-IN" smtClean="0"/>
              <a:t>06-12-2022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331624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66DF2F1-A637-404E-BC5F-14B697A7C46C}" type="datetimeFigureOut">
              <a:rPr lang="en-IN" smtClean="0"/>
              <a:t>06-12-2022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594793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66DF2F1-A637-404E-BC5F-14B697A7C46C}" type="datetimeFigureOut">
              <a:rPr lang="en-IN" smtClean="0"/>
              <a:t>06-12-2022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347276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DF2F1-A637-404E-BC5F-14B697A7C46C}" type="datetimeFigureOut">
              <a:rPr lang="en-IN" smtClean="0"/>
              <a:t>06-12-2022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3371653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66DF2F1-A637-404E-BC5F-14B697A7C46C}" type="datetimeFigureOut">
              <a:rPr lang="en-IN" smtClean="0"/>
              <a:t>06-12-2022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E220DED-72FE-4F44-A9EB-F75C7F00F9E2}" type="slidenum">
              <a:rPr lang="en-IN" smtClean="0"/>
              <a:t>‹#›</a:t>
            </a:fld>
            <a:endParaRPr lang="en-IN"/>
          </a:p>
        </p:txBody>
      </p:sp>
    </p:spTree>
    <p:extLst>
      <p:ext uri="{BB962C8B-B14F-4D97-AF65-F5344CB8AC3E}">
        <p14:creationId xmlns:p14="http://schemas.microsoft.com/office/powerpoint/2010/main" val="1835195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66DF2F1-A637-404E-BC5F-14B697A7C46C}" type="datetimeFigureOut">
              <a:rPr lang="en-IN" smtClean="0"/>
              <a:t>06-12-2022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E220DED-72FE-4F44-A9EB-F75C7F00F9E2}" type="slidenum">
              <a:rPr lang="en-IN" smtClean="0"/>
              <a:t>‹#›</a:t>
            </a:fld>
            <a:endParaRPr lang="en-IN"/>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432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66DF2F1-A637-404E-BC5F-14B697A7C46C}" type="datetimeFigureOut">
              <a:rPr lang="en-IN" smtClean="0"/>
              <a:t>06-12-2022</a:t>
            </a:fld>
            <a:endParaRPr lang="en-IN"/>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IN"/>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E220DED-72FE-4F44-A9EB-F75C7F00F9E2}" type="slidenum">
              <a:rPr lang="en-IN" smtClean="0"/>
              <a:t>‹#›</a:t>
            </a:fld>
            <a:endParaRPr lang="en-IN"/>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51705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indiankanoon.org/doc/100171356/"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incometaxindia.gov.in/_layouts/15/dit/pages/viewer.aspx?path=/documents/left+menu/ind-income-from-capital-gains.htm&amp;isdlg=1&amp;path=/documents/left+menu/ind-income-from-capital-gains.htm&amp;isdlg=1#rfn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140F0-73B3-4F82-8F7F-7015199B1396}"/>
              </a:ext>
            </a:extLst>
          </p:cNvPr>
          <p:cNvSpPr>
            <a:spLocks noGrp="1"/>
          </p:cNvSpPr>
          <p:nvPr>
            <p:ph type="ctrTitle"/>
          </p:nvPr>
        </p:nvSpPr>
        <p:spPr>
          <a:xfrm>
            <a:off x="231648" y="4960137"/>
            <a:ext cx="8083296" cy="1560576"/>
          </a:xfrm>
        </p:spPr>
        <p:txBody>
          <a:bodyPr>
            <a:normAutofit fontScale="90000"/>
          </a:bodyPr>
          <a:lstStyle/>
          <a:p>
            <a:pPr algn="l"/>
            <a:r>
              <a:rPr lang="en-US" dirty="0"/>
              <a:t>Taxation of real estate transaction </a:t>
            </a:r>
            <a:br>
              <a:rPr lang="en-US" dirty="0"/>
            </a:br>
            <a:r>
              <a:rPr lang="en-US" sz="3200" dirty="0"/>
              <a:t>8</a:t>
            </a:r>
            <a:r>
              <a:rPr lang="en-US" sz="3200" baseline="30000" dirty="0"/>
              <a:t>th</a:t>
            </a:r>
            <a:r>
              <a:rPr lang="en-US" sz="3200" dirty="0"/>
              <a:t> December 2022</a:t>
            </a:r>
            <a:br>
              <a:rPr lang="en-US" sz="3200" dirty="0"/>
            </a:br>
            <a:r>
              <a:rPr lang="en-US" sz="3200" dirty="0"/>
              <a:t>CA SUNIL GARG </a:t>
            </a:r>
            <a:br>
              <a:rPr lang="en-US" sz="3200" dirty="0"/>
            </a:br>
            <a:r>
              <a:rPr lang="en-US" sz="3200" dirty="0"/>
              <a:t> </a:t>
            </a:r>
            <a:endParaRPr lang="en-IN" sz="3200" dirty="0"/>
          </a:p>
        </p:txBody>
      </p:sp>
      <p:sp>
        <p:nvSpPr>
          <p:cNvPr id="3" name="Subtitle 2">
            <a:extLst>
              <a:ext uri="{FF2B5EF4-FFF2-40B4-BE49-F238E27FC236}">
                <a16:creationId xmlns:a16="http://schemas.microsoft.com/office/drawing/2014/main" id="{73E22C52-EF36-49C9-865C-E4755EC6F2A1}"/>
              </a:ext>
            </a:extLst>
          </p:cNvPr>
          <p:cNvSpPr>
            <a:spLocks noGrp="1"/>
          </p:cNvSpPr>
          <p:nvPr>
            <p:ph type="subTitle" idx="1"/>
          </p:nvPr>
        </p:nvSpPr>
        <p:spPr/>
        <p:txBody>
          <a:bodyPr/>
          <a:lstStyle/>
          <a:p>
            <a:r>
              <a:rPr lang="en-US" dirty="0"/>
              <a:t>Nagpur branch of WIRC of ICAI</a:t>
            </a:r>
          </a:p>
          <a:p>
            <a:endParaRPr lang="en-IN" dirty="0"/>
          </a:p>
        </p:txBody>
      </p:sp>
    </p:spTree>
    <p:extLst>
      <p:ext uri="{BB962C8B-B14F-4D97-AF65-F5344CB8AC3E}">
        <p14:creationId xmlns:p14="http://schemas.microsoft.com/office/powerpoint/2010/main" val="819392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3D6B8-351D-4613-836B-908BE80D1024}"/>
              </a:ext>
            </a:extLst>
          </p:cNvPr>
          <p:cNvSpPr>
            <a:spLocks noGrp="1"/>
          </p:cNvSpPr>
          <p:nvPr>
            <p:ph type="title"/>
          </p:nvPr>
        </p:nvSpPr>
        <p:spPr/>
        <p:txBody>
          <a:bodyPr/>
          <a:lstStyle/>
          <a:p>
            <a:r>
              <a:rPr lang="en-US" dirty="0"/>
              <a:t>Meaning of property : not defined in It </a:t>
            </a:r>
            <a:endParaRPr lang="en-IN" dirty="0"/>
          </a:p>
        </p:txBody>
      </p:sp>
      <p:sp>
        <p:nvSpPr>
          <p:cNvPr id="3" name="Content Placeholder 2">
            <a:extLst>
              <a:ext uri="{FF2B5EF4-FFF2-40B4-BE49-F238E27FC236}">
                <a16:creationId xmlns:a16="http://schemas.microsoft.com/office/drawing/2014/main" id="{6BB2143D-D3EE-4401-BEDD-C6E102C5668D}"/>
              </a:ext>
            </a:extLst>
          </p:cNvPr>
          <p:cNvSpPr>
            <a:spLocks noGrp="1"/>
          </p:cNvSpPr>
          <p:nvPr>
            <p:ph idx="1"/>
          </p:nvPr>
        </p:nvSpPr>
        <p:spPr/>
        <p:txBody>
          <a:bodyPr/>
          <a:lstStyle/>
          <a:p>
            <a:r>
              <a:rPr lang="en-US" b="0" i="0" dirty="0">
                <a:solidFill>
                  <a:srgbClr val="333333"/>
                </a:solidFill>
                <a:effectLst/>
                <a:latin typeface="Open Sans"/>
              </a:rPr>
              <a:t>Section 2(c) of the Benami Transactions (Prohibition) Act, 1988 defines property as:</a:t>
            </a:r>
            <a:br>
              <a:rPr lang="en-US" dirty="0"/>
            </a:br>
            <a:br>
              <a:rPr lang="en-US" dirty="0"/>
            </a:br>
            <a:r>
              <a:rPr lang="en-US" b="0" i="0" dirty="0">
                <a:solidFill>
                  <a:srgbClr val="333333"/>
                </a:solidFill>
                <a:effectLst/>
                <a:latin typeface="Open Sans"/>
              </a:rPr>
              <a:t>“</a:t>
            </a:r>
            <a:r>
              <a:rPr lang="en-US" sz="3200" b="0" i="0" dirty="0">
                <a:solidFill>
                  <a:srgbClr val="333333"/>
                </a:solidFill>
                <a:effectLst/>
                <a:latin typeface="Open Sans"/>
              </a:rPr>
              <a:t>Property” means property of any kind, whether movable or immovable, tangible or intangible, and includes any </a:t>
            </a:r>
            <a:r>
              <a:rPr lang="en-US" sz="3200" b="0" i="0" dirty="0">
                <a:solidFill>
                  <a:srgbClr val="FF0000"/>
                </a:solidFill>
                <a:effectLst/>
                <a:latin typeface="Open Sans"/>
              </a:rPr>
              <a:t>right or interest in such property.</a:t>
            </a:r>
            <a:endParaRPr lang="en-IN" sz="3200" dirty="0">
              <a:solidFill>
                <a:srgbClr val="FF0000"/>
              </a:solidFill>
            </a:endParaRPr>
          </a:p>
        </p:txBody>
      </p:sp>
    </p:spTree>
    <p:extLst>
      <p:ext uri="{BB962C8B-B14F-4D97-AF65-F5344CB8AC3E}">
        <p14:creationId xmlns:p14="http://schemas.microsoft.com/office/powerpoint/2010/main" val="1868968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4B024-178B-40A2-AF75-E6ABB42D2D21}"/>
              </a:ext>
            </a:extLst>
          </p:cNvPr>
          <p:cNvSpPr>
            <a:spLocks noGrp="1"/>
          </p:cNvSpPr>
          <p:nvPr>
            <p:ph type="title"/>
          </p:nvPr>
        </p:nvSpPr>
        <p:spPr>
          <a:xfrm>
            <a:off x="1371600" y="685800"/>
            <a:ext cx="9601200" cy="691896"/>
          </a:xfrm>
        </p:spPr>
        <p:txBody>
          <a:bodyPr>
            <a:normAutofit fontScale="90000"/>
          </a:bodyPr>
          <a:lstStyle/>
          <a:p>
            <a:r>
              <a:rPr lang="en-US" dirty="0"/>
              <a:t>Exclusion from capital asset :</a:t>
            </a:r>
            <a:endParaRPr lang="en-IN" dirty="0"/>
          </a:p>
        </p:txBody>
      </p:sp>
      <p:sp>
        <p:nvSpPr>
          <p:cNvPr id="3" name="Content Placeholder 2">
            <a:extLst>
              <a:ext uri="{FF2B5EF4-FFF2-40B4-BE49-F238E27FC236}">
                <a16:creationId xmlns:a16="http://schemas.microsoft.com/office/drawing/2014/main" id="{69D389FB-2B62-48C2-9B73-4CBFADAE64E1}"/>
              </a:ext>
            </a:extLst>
          </p:cNvPr>
          <p:cNvSpPr>
            <a:spLocks noGrp="1"/>
          </p:cNvSpPr>
          <p:nvPr>
            <p:ph idx="1"/>
          </p:nvPr>
        </p:nvSpPr>
        <p:spPr/>
        <p:txBody>
          <a:bodyPr>
            <a:normAutofit fontScale="85000" lnSpcReduction="20000"/>
          </a:bodyPr>
          <a:lstStyle/>
          <a:p>
            <a:pPr marL="0" indent="0">
              <a:buNone/>
            </a:pPr>
            <a:endParaRPr lang="en-US" sz="3400" b="0" i="0" dirty="0">
              <a:solidFill>
                <a:srgbClr val="444444"/>
              </a:solidFill>
              <a:effectLst/>
              <a:latin typeface="Times New Roman" panose="02020603050405020304" pitchFamily="18" charset="0"/>
            </a:endParaRPr>
          </a:p>
          <a:p>
            <a:pPr algn="just">
              <a:spcAft>
                <a:spcPts val="400"/>
              </a:spcAft>
            </a:pPr>
            <a:r>
              <a:rPr lang="en-US" sz="3400" b="0" i="0" dirty="0">
                <a:solidFill>
                  <a:srgbClr val="444444"/>
                </a:solidFill>
                <a:effectLst/>
                <a:latin typeface="Times New Roman" panose="02020603050405020304" pitchFamily="18" charset="0"/>
              </a:rPr>
              <a:t>(</a:t>
            </a:r>
            <a:r>
              <a:rPr lang="en-US" sz="3400" b="0" i="0" dirty="0" err="1">
                <a:solidFill>
                  <a:srgbClr val="444444"/>
                </a:solidFill>
                <a:effectLst/>
                <a:latin typeface="Times New Roman" panose="02020603050405020304" pitchFamily="18" charset="0"/>
              </a:rPr>
              <a:t>i</a:t>
            </a:r>
            <a:r>
              <a:rPr lang="en-US" sz="3400" b="0" i="0" dirty="0">
                <a:solidFill>
                  <a:srgbClr val="444444"/>
                </a:solidFill>
                <a:effectLst/>
                <a:latin typeface="Times New Roman" panose="02020603050405020304" pitchFamily="18" charset="0"/>
              </a:rPr>
              <a:t>)</a:t>
            </a:r>
            <a:r>
              <a:rPr lang="en-US" sz="3400" b="0" i="0" dirty="0">
                <a:solidFill>
                  <a:srgbClr val="FF0000"/>
                </a:solidFill>
                <a:effectLst/>
                <a:latin typeface="Times New Roman" panose="02020603050405020304" pitchFamily="18" charset="0"/>
              </a:rPr>
              <a:t>Stock-in-trade, consumable stores, raw materials held for the </a:t>
            </a:r>
            <a:r>
              <a:rPr lang="en-US" sz="3400" b="1" i="0" dirty="0">
                <a:solidFill>
                  <a:srgbClr val="FF0000"/>
                </a:solidFill>
                <a:effectLst/>
                <a:latin typeface="Times New Roman" panose="02020603050405020304" pitchFamily="18" charset="0"/>
              </a:rPr>
              <a:t>purpose of business or profession;</a:t>
            </a:r>
          </a:p>
          <a:p>
            <a:pPr algn="just">
              <a:spcAft>
                <a:spcPts val="400"/>
              </a:spcAft>
            </a:pPr>
            <a:r>
              <a:rPr lang="en-US" sz="3400" dirty="0">
                <a:solidFill>
                  <a:srgbClr val="444444"/>
                </a:solidFill>
                <a:latin typeface="Times New Roman" panose="02020603050405020304" pitchFamily="18" charset="0"/>
              </a:rPr>
              <a:t>(ii)</a:t>
            </a:r>
            <a:r>
              <a:rPr lang="en-US" sz="3400" b="0" i="0" dirty="0">
                <a:solidFill>
                  <a:srgbClr val="444444"/>
                </a:solidFill>
                <a:effectLst/>
                <a:latin typeface="Times New Roman" panose="02020603050405020304" pitchFamily="18" charset="0"/>
              </a:rPr>
              <a:t>) Movable property held for personal use of taxpayer or for any member of his family dependent upon him , but excludes </a:t>
            </a:r>
            <a:r>
              <a:rPr lang="en-US" sz="3400" dirty="0">
                <a:solidFill>
                  <a:srgbClr val="444444"/>
                </a:solidFill>
                <a:latin typeface="Times New Roman" panose="02020603050405020304" pitchFamily="18" charset="0"/>
              </a:rPr>
              <a:t>J</a:t>
            </a:r>
            <a:r>
              <a:rPr lang="en-US" sz="3400" b="0" i="0" dirty="0">
                <a:solidFill>
                  <a:srgbClr val="444444"/>
                </a:solidFill>
                <a:effectLst/>
                <a:latin typeface="Times New Roman" panose="02020603050405020304" pitchFamily="18" charset="0"/>
              </a:rPr>
              <a:t>ewelry etc.</a:t>
            </a:r>
          </a:p>
          <a:p>
            <a:pPr algn="just">
              <a:spcAft>
                <a:spcPts val="400"/>
              </a:spcAft>
            </a:pPr>
            <a:r>
              <a:rPr lang="en-US" sz="3400" b="0" i="0" dirty="0">
                <a:solidFill>
                  <a:srgbClr val="444444"/>
                </a:solidFill>
                <a:effectLst/>
                <a:latin typeface="Times New Roman" panose="02020603050405020304" pitchFamily="18" charset="0"/>
              </a:rPr>
              <a:t>(iii</a:t>
            </a:r>
            <a:r>
              <a:rPr lang="en-US" sz="3400" b="0" i="0" dirty="0">
                <a:solidFill>
                  <a:srgbClr val="FF0000"/>
                </a:solidFill>
                <a:effectLst/>
                <a:latin typeface="Times New Roman" panose="02020603050405020304" pitchFamily="18" charset="0"/>
              </a:rPr>
              <a:t>)  Rural Agricultural land </a:t>
            </a:r>
          </a:p>
          <a:p>
            <a:pPr algn="just">
              <a:spcAft>
                <a:spcPts val="400"/>
              </a:spcAft>
            </a:pPr>
            <a:r>
              <a:rPr lang="en-US" sz="3400" b="0" i="0" dirty="0">
                <a:solidFill>
                  <a:srgbClr val="444444"/>
                </a:solidFill>
                <a:effectLst/>
                <a:latin typeface="Times New Roman" panose="02020603050405020304" pitchFamily="18" charset="0"/>
              </a:rPr>
              <a:t>iii) Specified Gold Bonds and Special Bearer Bonds;</a:t>
            </a:r>
          </a:p>
          <a:p>
            <a:pPr algn="just">
              <a:spcAft>
                <a:spcPts val="400"/>
              </a:spcAft>
            </a:pPr>
            <a:r>
              <a:rPr lang="en-US" sz="3400" dirty="0">
                <a:solidFill>
                  <a:srgbClr val="444444"/>
                </a:solidFill>
                <a:latin typeface="Times New Roman" panose="02020603050405020304" pitchFamily="18" charset="0"/>
              </a:rPr>
              <a:t>(iv) gold deposit bonds under gold monetization scheme </a:t>
            </a:r>
            <a:r>
              <a:rPr lang="en-US" sz="3400" b="0" i="0" dirty="0">
                <a:solidFill>
                  <a:srgbClr val="444444"/>
                </a:solidFill>
                <a:effectLst/>
                <a:latin typeface="Times New Roman" panose="02020603050405020304" pitchFamily="18" charset="0"/>
              </a:rPr>
              <a:t>)</a:t>
            </a:r>
            <a:endParaRPr lang="en-IN" dirty="0"/>
          </a:p>
        </p:txBody>
      </p:sp>
    </p:spTree>
    <p:extLst>
      <p:ext uri="{BB962C8B-B14F-4D97-AF65-F5344CB8AC3E}">
        <p14:creationId xmlns:p14="http://schemas.microsoft.com/office/powerpoint/2010/main" val="3629586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0AA86-3418-4703-B038-CE1676B0FA09}"/>
              </a:ext>
            </a:extLst>
          </p:cNvPr>
          <p:cNvSpPr>
            <a:spLocks noGrp="1"/>
          </p:cNvSpPr>
          <p:nvPr>
            <p:ph type="title"/>
          </p:nvPr>
        </p:nvSpPr>
        <p:spPr/>
        <p:txBody>
          <a:bodyPr/>
          <a:lstStyle/>
          <a:p>
            <a:r>
              <a:rPr lang="en-US" dirty="0"/>
              <a:t>Transfer : section 2(47)</a:t>
            </a:r>
            <a:endParaRPr lang="en-IN" dirty="0"/>
          </a:p>
        </p:txBody>
      </p:sp>
      <p:sp>
        <p:nvSpPr>
          <p:cNvPr id="3" name="Content Placeholder 2">
            <a:extLst>
              <a:ext uri="{FF2B5EF4-FFF2-40B4-BE49-F238E27FC236}">
                <a16:creationId xmlns:a16="http://schemas.microsoft.com/office/drawing/2014/main" id="{CC2DD0BA-153C-4623-91BE-870406F8329A}"/>
              </a:ext>
            </a:extLst>
          </p:cNvPr>
          <p:cNvSpPr>
            <a:spLocks noGrp="1"/>
          </p:cNvSpPr>
          <p:nvPr>
            <p:ph idx="1"/>
          </p:nvPr>
        </p:nvSpPr>
        <p:spPr/>
        <p:txBody>
          <a:bodyPr>
            <a:normAutofit/>
          </a:bodyPr>
          <a:lstStyle/>
          <a:p>
            <a:pPr algn="just">
              <a:spcAft>
                <a:spcPts val="400"/>
              </a:spcAft>
            </a:pPr>
            <a:r>
              <a:rPr lang="en-US" sz="3200" b="0" i="0" dirty="0">
                <a:solidFill>
                  <a:srgbClr val="444444"/>
                </a:solidFill>
                <a:effectLst/>
                <a:latin typeface="Times New Roman" panose="02020603050405020304" pitchFamily="18" charset="0"/>
              </a:rPr>
              <a:t>Transfer”, in relation to a capital asset, includes:</a:t>
            </a:r>
          </a:p>
          <a:p>
            <a:pPr algn="just">
              <a:spcAft>
                <a:spcPts val="400"/>
              </a:spcAft>
            </a:pPr>
            <a:r>
              <a:rPr lang="en-US" sz="3200" b="0" i="0" dirty="0">
                <a:solidFill>
                  <a:srgbClr val="444444"/>
                </a:solidFill>
                <a:effectLst/>
                <a:latin typeface="Times New Roman" panose="02020603050405020304" pitchFamily="18" charset="0"/>
              </a:rPr>
              <a:t>(</a:t>
            </a:r>
            <a:r>
              <a:rPr lang="en-US" sz="3200" b="0" i="0" dirty="0" err="1">
                <a:solidFill>
                  <a:srgbClr val="444444"/>
                </a:solidFill>
                <a:effectLst/>
                <a:latin typeface="Times New Roman" panose="02020603050405020304" pitchFamily="18" charset="0"/>
              </a:rPr>
              <a:t>i</a:t>
            </a:r>
            <a:r>
              <a:rPr lang="en-US" sz="3200" b="0" i="0" dirty="0">
                <a:solidFill>
                  <a:srgbClr val="444444"/>
                </a:solidFill>
                <a:effectLst/>
                <a:latin typeface="Times New Roman" panose="02020603050405020304" pitchFamily="18" charset="0"/>
              </a:rPr>
              <a:t>) Sale, exchange or relinquishment of the asset;</a:t>
            </a:r>
          </a:p>
          <a:p>
            <a:pPr algn="just">
              <a:spcAft>
                <a:spcPts val="400"/>
              </a:spcAft>
            </a:pPr>
            <a:r>
              <a:rPr lang="en-US" sz="3200" b="0" i="0" dirty="0">
                <a:solidFill>
                  <a:srgbClr val="444444"/>
                </a:solidFill>
                <a:effectLst/>
                <a:latin typeface="Times New Roman" panose="02020603050405020304" pitchFamily="18" charset="0"/>
              </a:rPr>
              <a:t>(ii) Extinguishment of any rights in relation to a capital asset;</a:t>
            </a:r>
          </a:p>
          <a:p>
            <a:pPr algn="just">
              <a:spcAft>
                <a:spcPts val="400"/>
              </a:spcAft>
            </a:pPr>
            <a:r>
              <a:rPr lang="en-US" sz="3200" b="0" i="0" dirty="0">
                <a:solidFill>
                  <a:srgbClr val="444444"/>
                </a:solidFill>
                <a:effectLst/>
                <a:latin typeface="Times New Roman" panose="02020603050405020304" pitchFamily="18" charset="0"/>
              </a:rPr>
              <a:t>(iii) Compulsory acquisition thereof under any law </a:t>
            </a:r>
          </a:p>
          <a:p>
            <a:endParaRPr lang="en-IN" dirty="0"/>
          </a:p>
        </p:txBody>
      </p:sp>
    </p:spTree>
    <p:extLst>
      <p:ext uri="{BB962C8B-B14F-4D97-AF65-F5344CB8AC3E}">
        <p14:creationId xmlns:p14="http://schemas.microsoft.com/office/powerpoint/2010/main" val="4114590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BB9-CA54-442C-A2C5-1500E155B7DF}"/>
              </a:ext>
            </a:extLst>
          </p:cNvPr>
          <p:cNvSpPr>
            <a:spLocks noGrp="1"/>
          </p:cNvSpPr>
          <p:nvPr>
            <p:ph type="title"/>
          </p:nvPr>
        </p:nvSpPr>
        <p:spPr/>
        <p:txBody>
          <a:bodyPr/>
          <a:lstStyle/>
          <a:p>
            <a:r>
              <a:rPr lang="en-US" dirty="0"/>
              <a:t>Transfer :2(47)</a:t>
            </a:r>
            <a:endParaRPr lang="en-IN" dirty="0"/>
          </a:p>
        </p:txBody>
      </p:sp>
      <p:sp>
        <p:nvSpPr>
          <p:cNvPr id="3" name="Content Placeholder 2">
            <a:extLst>
              <a:ext uri="{FF2B5EF4-FFF2-40B4-BE49-F238E27FC236}">
                <a16:creationId xmlns:a16="http://schemas.microsoft.com/office/drawing/2014/main" id="{D65CEF0A-BA50-47A9-BC1B-473A20FEFBA5}"/>
              </a:ext>
            </a:extLst>
          </p:cNvPr>
          <p:cNvSpPr>
            <a:spLocks noGrp="1"/>
          </p:cNvSpPr>
          <p:nvPr>
            <p:ph idx="1"/>
          </p:nvPr>
        </p:nvSpPr>
        <p:spPr/>
        <p:txBody>
          <a:bodyPr/>
          <a:lstStyle/>
          <a:p>
            <a:pPr algn="just">
              <a:spcAft>
                <a:spcPts val="400"/>
              </a:spcAft>
            </a:pPr>
            <a:r>
              <a:rPr lang="en-US" sz="2800" b="0" i="0" dirty="0">
                <a:solidFill>
                  <a:srgbClr val="444444"/>
                </a:solidFill>
                <a:effectLst/>
                <a:latin typeface="Times New Roman" panose="02020603050405020304" pitchFamily="18" charset="0"/>
              </a:rPr>
              <a:t>(iv</a:t>
            </a:r>
            <a:r>
              <a:rPr lang="en-US" sz="2800" b="0" i="0" dirty="0">
                <a:solidFill>
                  <a:srgbClr val="FF0000"/>
                </a:solidFill>
                <a:effectLst/>
                <a:latin typeface="Times New Roman" panose="02020603050405020304" pitchFamily="18" charset="0"/>
              </a:rPr>
              <a:t>) Conversion of capital asset into stock-in-trade;</a:t>
            </a:r>
          </a:p>
          <a:p>
            <a:pPr algn="just">
              <a:spcAft>
                <a:spcPts val="400"/>
              </a:spcAft>
            </a:pPr>
            <a:r>
              <a:rPr lang="en-US" sz="2800" b="0" i="0" dirty="0">
                <a:solidFill>
                  <a:srgbClr val="444444"/>
                </a:solidFill>
                <a:effectLst/>
                <a:latin typeface="Times New Roman" panose="02020603050405020304" pitchFamily="18" charset="0"/>
              </a:rPr>
              <a:t>(v) Maturity or redemption of a zero coupon bond;</a:t>
            </a:r>
          </a:p>
          <a:p>
            <a:pPr algn="just">
              <a:spcAft>
                <a:spcPts val="400"/>
              </a:spcAft>
            </a:pPr>
            <a:r>
              <a:rPr lang="en-US" sz="2800" b="0" i="0" dirty="0">
                <a:solidFill>
                  <a:srgbClr val="444444"/>
                </a:solidFill>
                <a:effectLst/>
                <a:latin typeface="Times New Roman" panose="02020603050405020304" pitchFamily="18" charset="0"/>
              </a:rPr>
              <a:t>(vi) any transaction involving the  </a:t>
            </a:r>
            <a:r>
              <a:rPr lang="en-US" sz="2800" b="0" i="0" dirty="0">
                <a:solidFill>
                  <a:srgbClr val="FF0000"/>
                </a:solidFill>
                <a:effectLst/>
                <a:latin typeface="Times New Roman" panose="02020603050405020304" pitchFamily="18" charset="0"/>
              </a:rPr>
              <a:t>Allowing of the  possession of any immovable properties to be taken or retained  in part performance of the contract of the nature  as referred in section   53 A  of Transfer of property act , 1882 .</a:t>
            </a:r>
          </a:p>
          <a:p>
            <a:pPr algn="just">
              <a:spcAft>
                <a:spcPts val="400"/>
              </a:spcAft>
            </a:pPr>
            <a:endParaRPr lang="en-IN" dirty="0"/>
          </a:p>
        </p:txBody>
      </p:sp>
    </p:spTree>
    <p:extLst>
      <p:ext uri="{BB962C8B-B14F-4D97-AF65-F5344CB8AC3E}">
        <p14:creationId xmlns:p14="http://schemas.microsoft.com/office/powerpoint/2010/main" val="2240241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59940-0A74-447E-A135-A3B188C79828}"/>
              </a:ext>
            </a:extLst>
          </p:cNvPr>
          <p:cNvSpPr>
            <a:spLocks noGrp="1"/>
          </p:cNvSpPr>
          <p:nvPr>
            <p:ph type="title"/>
          </p:nvPr>
        </p:nvSpPr>
        <p:spPr/>
        <p:txBody>
          <a:bodyPr/>
          <a:lstStyle/>
          <a:p>
            <a:pPr algn="l"/>
            <a:r>
              <a:rPr lang="en-US" dirty="0"/>
              <a:t>Section 50 C : plain reading </a:t>
            </a:r>
            <a:endParaRPr lang="en-IN" dirty="0"/>
          </a:p>
        </p:txBody>
      </p:sp>
      <p:sp>
        <p:nvSpPr>
          <p:cNvPr id="3" name="Content Placeholder 2">
            <a:extLst>
              <a:ext uri="{FF2B5EF4-FFF2-40B4-BE49-F238E27FC236}">
                <a16:creationId xmlns:a16="http://schemas.microsoft.com/office/drawing/2014/main" id="{D3366C81-67CC-43AE-BD57-2A2B50DB9F78}"/>
              </a:ext>
            </a:extLst>
          </p:cNvPr>
          <p:cNvSpPr>
            <a:spLocks noGrp="1"/>
          </p:cNvSpPr>
          <p:nvPr>
            <p:ph idx="1"/>
          </p:nvPr>
        </p:nvSpPr>
        <p:spPr/>
        <p:txBody>
          <a:bodyPr>
            <a:normAutofit/>
          </a:bodyPr>
          <a:lstStyle/>
          <a:p>
            <a:pPr>
              <a:buFont typeface="Arial" panose="020B0604020202020204" pitchFamily="34" charset="0"/>
              <a:buChar char="•"/>
            </a:pPr>
            <a:r>
              <a:rPr lang="en-US" sz="2800" dirty="0"/>
              <a:t>Where the consideration received or accruing by as a result of  </a:t>
            </a:r>
          </a:p>
          <a:p>
            <a:pPr>
              <a:buFont typeface="Arial" panose="020B0604020202020204" pitchFamily="34" charset="0"/>
              <a:buChar char="•"/>
            </a:pPr>
            <a:r>
              <a:rPr lang="en-US" sz="2800" dirty="0"/>
              <a:t>Transfer of </a:t>
            </a:r>
            <a:r>
              <a:rPr lang="en-US" sz="2800" b="1" dirty="0"/>
              <a:t>capital asset  </a:t>
            </a:r>
            <a:r>
              <a:rPr lang="en-US" sz="2800" dirty="0"/>
              <a:t>being land building or both is </a:t>
            </a:r>
          </a:p>
          <a:p>
            <a:pPr>
              <a:buFont typeface="Arial" panose="020B0604020202020204" pitchFamily="34" charset="0"/>
              <a:buChar char="•"/>
            </a:pPr>
            <a:r>
              <a:rPr lang="en-US" sz="2800" dirty="0"/>
              <a:t>Less than value </a:t>
            </a:r>
            <a:r>
              <a:rPr lang="en-US" sz="2800" b="1" dirty="0"/>
              <a:t>adopted , assessed or assessable </a:t>
            </a:r>
            <a:r>
              <a:rPr lang="en-US" sz="2800" dirty="0"/>
              <a:t>by state authority </a:t>
            </a:r>
          </a:p>
          <a:p>
            <a:pPr>
              <a:buFont typeface="Arial" panose="020B0604020202020204" pitchFamily="34" charset="0"/>
              <a:buChar char="•"/>
            </a:pPr>
            <a:r>
              <a:rPr lang="en-US" sz="2800" dirty="0"/>
              <a:t>For the purpose of stamp duty (circle rate)</a:t>
            </a:r>
          </a:p>
          <a:p>
            <a:pPr>
              <a:buFont typeface="Arial" panose="020B0604020202020204" pitchFamily="34" charset="0"/>
              <a:buChar char="•"/>
            </a:pPr>
            <a:r>
              <a:rPr lang="en-US" sz="2800" dirty="0"/>
              <a:t>The value so adopted , assessed or assessable shall be deemed to be full value of consideration for section 48.</a:t>
            </a:r>
          </a:p>
        </p:txBody>
      </p:sp>
    </p:spTree>
    <p:extLst>
      <p:ext uri="{BB962C8B-B14F-4D97-AF65-F5344CB8AC3E}">
        <p14:creationId xmlns:p14="http://schemas.microsoft.com/office/powerpoint/2010/main" val="2527411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E8270-777A-4EB4-BB57-95864B528521}"/>
              </a:ext>
            </a:extLst>
          </p:cNvPr>
          <p:cNvSpPr>
            <a:spLocks noGrp="1"/>
          </p:cNvSpPr>
          <p:nvPr>
            <p:ph type="title"/>
          </p:nvPr>
        </p:nvSpPr>
        <p:spPr/>
        <p:txBody>
          <a:bodyPr/>
          <a:lstStyle/>
          <a:p>
            <a:pPr algn="l"/>
            <a:r>
              <a:rPr lang="en-IN" dirty="0"/>
              <a:t>Section 50 C : </a:t>
            </a:r>
            <a:r>
              <a:rPr lang="en-IN" sz="3200" dirty="0"/>
              <a:t>if the date of agreement vs date of transfer </a:t>
            </a:r>
          </a:p>
        </p:txBody>
      </p:sp>
      <p:sp>
        <p:nvSpPr>
          <p:cNvPr id="3" name="Content Placeholder 2">
            <a:extLst>
              <a:ext uri="{FF2B5EF4-FFF2-40B4-BE49-F238E27FC236}">
                <a16:creationId xmlns:a16="http://schemas.microsoft.com/office/drawing/2014/main" id="{E29E6B4C-B5CA-4C44-9288-45FC15FA34A5}"/>
              </a:ext>
            </a:extLst>
          </p:cNvPr>
          <p:cNvSpPr>
            <a:spLocks noGrp="1"/>
          </p:cNvSpPr>
          <p:nvPr>
            <p:ph idx="1"/>
          </p:nvPr>
        </p:nvSpPr>
        <p:spPr/>
        <p:txBody>
          <a:bodyPr/>
          <a:lstStyle/>
          <a:p>
            <a:pPr marL="0" indent="0">
              <a:buNone/>
            </a:pPr>
            <a:r>
              <a:rPr lang="en-US" sz="2800" dirty="0"/>
              <a:t> </a:t>
            </a:r>
          </a:p>
          <a:p>
            <a:pPr>
              <a:buFont typeface="Arial" panose="020B0604020202020204" pitchFamily="34" charset="0"/>
              <a:buChar char="•"/>
            </a:pPr>
            <a:r>
              <a:rPr lang="en-US" sz="2800" dirty="0"/>
              <a:t>Circle rate difference between date of agreement &amp; date of registration </a:t>
            </a:r>
          </a:p>
          <a:p>
            <a:pPr>
              <a:buFont typeface="Arial" panose="020B0604020202020204" pitchFamily="34" charset="0"/>
              <a:buChar char="•"/>
            </a:pPr>
            <a:r>
              <a:rPr lang="en-US" sz="2800" dirty="0"/>
              <a:t>Benefit of date of agreement can be taken , provided part payment by banking channel </a:t>
            </a:r>
          </a:p>
          <a:p>
            <a:pPr>
              <a:buFont typeface="Arial" panose="020B0604020202020204" pitchFamily="34" charset="0"/>
              <a:buChar char="•"/>
            </a:pPr>
            <a:r>
              <a:rPr lang="en-US" sz="2800" dirty="0">
                <a:solidFill>
                  <a:srgbClr val="FF0000"/>
                </a:solidFill>
              </a:rPr>
              <a:t>However if the difference is less than 110 % of sale consideration with circle rate , than to be ignored </a:t>
            </a:r>
            <a:endParaRPr lang="en-IN" sz="2800" dirty="0">
              <a:solidFill>
                <a:srgbClr val="FF0000"/>
              </a:solidFill>
            </a:endParaRPr>
          </a:p>
          <a:p>
            <a:endParaRPr lang="en-IN" dirty="0"/>
          </a:p>
        </p:txBody>
      </p:sp>
    </p:spTree>
    <p:extLst>
      <p:ext uri="{BB962C8B-B14F-4D97-AF65-F5344CB8AC3E}">
        <p14:creationId xmlns:p14="http://schemas.microsoft.com/office/powerpoint/2010/main" val="1665374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ED1F-D760-4FF3-9040-E0BA183A4B4B}"/>
              </a:ext>
            </a:extLst>
          </p:cNvPr>
          <p:cNvSpPr>
            <a:spLocks noGrp="1"/>
          </p:cNvSpPr>
          <p:nvPr>
            <p:ph type="title"/>
          </p:nvPr>
        </p:nvSpPr>
        <p:spPr/>
        <p:txBody>
          <a:bodyPr/>
          <a:lstStyle/>
          <a:p>
            <a:r>
              <a:rPr lang="en-US" dirty="0"/>
              <a:t>50 C(2) : </a:t>
            </a:r>
            <a:r>
              <a:rPr lang="en-US" sz="3200" dirty="0"/>
              <a:t>if the FMV is less than stamp duty value </a:t>
            </a:r>
            <a:endParaRPr lang="en-IN" sz="3200" dirty="0"/>
          </a:p>
        </p:txBody>
      </p:sp>
      <p:sp>
        <p:nvSpPr>
          <p:cNvPr id="3" name="Content Placeholder 2">
            <a:extLst>
              <a:ext uri="{FF2B5EF4-FFF2-40B4-BE49-F238E27FC236}">
                <a16:creationId xmlns:a16="http://schemas.microsoft.com/office/drawing/2014/main" id="{531D5D9D-BB1C-D00C-AD81-BCF9E893DB75}"/>
              </a:ext>
            </a:extLst>
          </p:cNvPr>
          <p:cNvSpPr>
            <a:spLocks noGrp="1"/>
          </p:cNvSpPr>
          <p:nvPr>
            <p:ph idx="1"/>
          </p:nvPr>
        </p:nvSpPr>
        <p:spPr/>
        <p:txBody>
          <a:bodyPr/>
          <a:lstStyle/>
          <a:p>
            <a:pPr>
              <a:buFont typeface="Wingdings" panose="05000000000000000000" pitchFamily="2" charset="2"/>
              <a:buChar char="Ø"/>
            </a:pPr>
            <a:r>
              <a:rPr lang="en-US" dirty="0" err="1"/>
              <a:t>Assessee</a:t>
            </a:r>
            <a:r>
              <a:rPr lang="en-US" dirty="0"/>
              <a:t> claims before the AO </a:t>
            </a:r>
          </a:p>
          <a:p>
            <a:pPr>
              <a:buFont typeface="Wingdings" panose="05000000000000000000" pitchFamily="2" charset="2"/>
              <a:buChar char="Ø"/>
            </a:pPr>
            <a:r>
              <a:rPr lang="en-US" dirty="0"/>
              <a:t> stamp duty value is higher than FMV </a:t>
            </a:r>
          </a:p>
          <a:p>
            <a:pPr>
              <a:buFont typeface="Wingdings" panose="05000000000000000000" pitchFamily="2" charset="2"/>
              <a:buChar char="Ø"/>
            </a:pPr>
            <a:r>
              <a:rPr lang="en-US" dirty="0"/>
              <a:t> and such value has not been disputed in an appeal </a:t>
            </a:r>
          </a:p>
          <a:p>
            <a:pPr>
              <a:buFont typeface="Wingdings" panose="05000000000000000000" pitchFamily="2" charset="2"/>
              <a:buChar char="Ø"/>
            </a:pPr>
            <a:r>
              <a:rPr lang="en-US" dirty="0"/>
              <a:t> then AO may refer the case to DVO </a:t>
            </a:r>
          </a:p>
          <a:p>
            <a:pPr>
              <a:buFont typeface="Wingdings" panose="05000000000000000000" pitchFamily="2" charset="2"/>
              <a:buChar char="Ø"/>
            </a:pPr>
            <a:r>
              <a:rPr lang="en-US" dirty="0"/>
              <a:t> if the valuation by DVO is higher than stamp duty value , then stamp duty value will be taken as full value of consideration . </a:t>
            </a:r>
          </a:p>
          <a:p>
            <a:pPr>
              <a:buFont typeface="Wingdings" panose="05000000000000000000" pitchFamily="2" charset="2"/>
              <a:buChar char="Ø"/>
            </a:pPr>
            <a:r>
              <a:rPr lang="en-US" dirty="0"/>
              <a:t> if the value is lower then stamp duty value , it will be adopted . </a:t>
            </a:r>
            <a:endParaRPr lang="en-IN" dirty="0"/>
          </a:p>
        </p:txBody>
      </p:sp>
    </p:spTree>
    <p:extLst>
      <p:ext uri="{BB962C8B-B14F-4D97-AF65-F5344CB8AC3E}">
        <p14:creationId xmlns:p14="http://schemas.microsoft.com/office/powerpoint/2010/main" val="19694179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DD555-DCD8-4A99-AFC8-686376F50582}"/>
              </a:ext>
            </a:extLst>
          </p:cNvPr>
          <p:cNvSpPr>
            <a:spLocks noGrp="1"/>
          </p:cNvSpPr>
          <p:nvPr>
            <p:ph type="title"/>
          </p:nvPr>
        </p:nvSpPr>
        <p:spPr/>
        <p:txBody>
          <a:bodyPr>
            <a:normAutofit/>
          </a:bodyPr>
          <a:lstStyle/>
          <a:p>
            <a:pPr algn="l"/>
            <a:r>
              <a:rPr lang="en-US" dirty="0"/>
              <a:t>Issues in 50 </a:t>
            </a:r>
            <a:r>
              <a:rPr lang="en-US" sz="3600" dirty="0"/>
              <a:t>C-property under Gift / transfer to relative for inadequate consideration </a:t>
            </a:r>
            <a:endParaRPr lang="en-IN" sz="3600" dirty="0"/>
          </a:p>
        </p:txBody>
      </p:sp>
      <p:sp>
        <p:nvSpPr>
          <p:cNvPr id="3" name="Content Placeholder 2">
            <a:extLst>
              <a:ext uri="{FF2B5EF4-FFF2-40B4-BE49-F238E27FC236}">
                <a16:creationId xmlns:a16="http://schemas.microsoft.com/office/drawing/2014/main" id="{36E10691-4C46-4459-BA54-177F8EDA7BA5}"/>
              </a:ext>
            </a:extLst>
          </p:cNvPr>
          <p:cNvSpPr>
            <a:spLocks noGrp="1"/>
          </p:cNvSpPr>
          <p:nvPr>
            <p:ph idx="1"/>
          </p:nvPr>
        </p:nvSpPr>
        <p:spPr/>
        <p:txBody>
          <a:bodyPr>
            <a:normAutofit/>
          </a:bodyPr>
          <a:lstStyle/>
          <a:p>
            <a:pPr>
              <a:buFont typeface="Arial" panose="020B0604020202020204" pitchFamily="34" charset="0"/>
              <a:buChar char="•"/>
            </a:pPr>
            <a:r>
              <a:rPr lang="en-US" sz="2000" dirty="0"/>
              <a:t> </a:t>
            </a:r>
            <a:r>
              <a:rPr lang="en-US" sz="2800" dirty="0"/>
              <a:t>50 C  provisions will not be applicable on Property transferred in gift ,will ,   irrevocable trust or partition  of HUF , as this not a transfer u/s 47 </a:t>
            </a:r>
          </a:p>
          <a:p>
            <a:pPr>
              <a:buFont typeface="Arial" panose="020B0604020202020204" pitchFamily="34" charset="0"/>
              <a:buChar char="•"/>
            </a:pPr>
            <a:r>
              <a:rPr lang="en-US" sz="2800" dirty="0"/>
              <a:t>Transfer by </a:t>
            </a:r>
            <a:r>
              <a:rPr lang="en-US" sz="2800" b="1" dirty="0">
                <a:solidFill>
                  <a:srgbClr val="FF0000"/>
                </a:solidFill>
              </a:rPr>
              <a:t>relative </a:t>
            </a:r>
            <a:r>
              <a:rPr lang="en-US" sz="2800" dirty="0">
                <a:solidFill>
                  <a:srgbClr val="FF0000"/>
                </a:solidFill>
              </a:rPr>
              <a:t>for </a:t>
            </a:r>
            <a:r>
              <a:rPr lang="en-US" sz="2800" b="1" dirty="0">
                <a:solidFill>
                  <a:srgbClr val="FF0000"/>
                </a:solidFill>
              </a:rPr>
              <a:t>inadequate consideration </a:t>
            </a:r>
            <a:r>
              <a:rPr lang="en-US" sz="2800" dirty="0">
                <a:solidFill>
                  <a:srgbClr val="FF0000"/>
                </a:solidFill>
              </a:rPr>
              <a:t>, </a:t>
            </a:r>
            <a:r>
              <a:rPr lang="en-US" sz="2800" dirty="0"/>
              <a:t>will  affect 50 C, but </a:t>
            </a:r>
          </a:p>
          <a:p>
            <a:pPr marL="0" indent="0">
              <a:buNone/>
            </a:pPr>
            <a:r>
              <a:rPr lang="en-US" sz="2800" dirty="0"/>
              <a:t>   will not be taxable u/s 56 (2) (x)</a:t>
            </a:r>
          </a:p>
          <a:p>
            <a:pPr>
              <a:buFont typeface="Arial" panose="020B0604020202020204" pitchFamily="34" charset="0"/>
              <a:buChar char="•"/>
            </a:pPr>
            <a:r>
              <a:rPr lang="en-US" sz="2800" dirty="0">
                <a:solidFill>
                  <a:srgbClr val="FF0000"/>
                </a:solidFill>
              </a:rPr>
              <a:t>There is no concept of adequate or inadequate in section 50 C</a:t>
            </a:r>
          </a:p>
          <a:p>
            <a:pPr marL="0" indent="0">
              <a:buNone/>
            </a:pPr>
            <a:r>
              <a:rPr lang="en-US" sz="2800" dirty="0"/>
              <a:t> </a:t>
            </a:r>
          </a:p>
          <a:p>
            <a:endParaRPr lang="en-US" dirty="0"/>
          </a:p>
          <a:p>
            <a:pPr marL="0" indent="0">
              <a:buNone/>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IN" dirty="0"/>
          </a:p>
        </p:txBody>
      </p:sp>
    </p:spTree>
    <p:extLst>
      <p:ext uri="{BB962C8B-B14F-4D97-AF65-F5344CB8AC3E}">
        <p14:creationId xmlns:p14="http://schemas.microsoft.com/office/powerpoint/2010/main" val="3509937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1F0DD-5985-4C0E-BB00-9347E734B440}"/>
              </a:ext>
            </a:extLst>
          </p:cNvPr>
          <p:cNvSpPr>
            <a:spLocks noGrp="1"/>
          </p:cNvSpPr>
          <p:nvPr>
            <p:ph type="title"/>
          </p:nvPr>
        </p:nvSpPr>
        <p:spPr/>
        <p:txBody>
          <a:bodyPr/>
          <a:lstStyle/>
          <a:p>
            <a:pPr algn="l"/>
            <a:r>
              <a:rPr lang="en-IN" dirty="0"/>
              <a:t>50 C  :  </a:t>
            </a:r>
            <a:r>
              <a:rPr lang="en-IN" sz="3600" dirty="0"/>
              <a:t>Agreement to sale registered but no payment through banking channel </a:t>
            </a:r>
          </a:p>
        </p:txBody>
      </p:sp>
      <p:sp>
        <p:nvSpPr>
          <p:cNvPr id="3" name="Content Placeholder 2">
            <a:extLst>
              <a:ext uri="{FF2B5EF4-FFF2-40B4-BE49-F238E27FC236}">
                <a16:creationId xmlns:a16="http://schemas.microsoft.com/office/drawing/2014/main" id="{43C7DC78-FDB7-4DF1-BDA6-BD1DBFDEA255}"/>
              </a:ext>
            </a:extLst>
          </p:cNvPr>
          <p:cNvSpPr>
            <a:spLocks noGrp="1"/>
          </p:cNvSpPr>
          <p:nvPr>
            <p:ph idx="1"/>
          </p:nvPr>
        </p:nvSpPr>
        <p:spPr/>
        <p:txBody>
          <a:bodyPr/>
          <a:lstStyle/>
          <a:p>
            <a:pPr>
              <a:buFont typeface="Arial" panose="020B0604020202020204" pitchFamily="34" charset="0"/>
              <a:buChar char="•"/>
            </a:pPr>
            <a:r>
              <a:rPr lang="en-US" sz="2400" dirty="0"/>
              <a:t> It is not mandatory that sale agreement must be registered </a:t>
            </a:r>
            <a:r>
              <a:rPr lang="en-US" dirty="0"/>
              <a:t>.</a:t>
            </a:r>
            <a:endParaRPr lang="en-US" sz="2400" dirty="0"/>
          </a:p>
          <a:p>
            <a:pPr>
              <a:buFont typeface="Arial" panose="020B0604020202020204" pitchFamily="34" charset="0"/>
              <a:buChar char="•"/>
            </a:pPr>
            <a:r>
              <a:rPr lang="en-US" sz="2400" dirty="0"/>
              <a:t>Part payment , through banking channel is the essence </a:t>
            </a:r>
          </a:p>
          <a:p>
            <a:pPr>
              <a:buFont typeface="Arial" panose="020B0604020202020204" pitchFamily="34" charset="0"/>
              <a:buChar char="•"/>
            </a:pPr>
            <a:r>
              <a:rPr lang="en-US" sz="2400" dirty="0">
                <a:solidFill>
                  <a:srgbClr val="FF0000"/>
                </a:solidFill>
              </a:rPr>
              <a:t>If agreement is registered , but no payment through banking channel , than relief should be granted , but no concrete view .</a:t>
            </a:r>
          </a:p>
          <a:p>
            <a:pPr>
              <a:buFont typeface="Arial" panose="020B0604020202020204" pitchFamily="34" charset="0"/>
              <a:buChar char="•"/>
            </a:pPr>
            <a:r>
              <a:rPr lang="en-US" sz="2400" dirty="0"/>
              <a:t>If </a:t>
            </a:r>
            <a:r>
              <a:rPr lang="en-US" sz="2400" dirty="0">
                <a:solidFill>
                  <a:srgbClr val="FF0000"/>
                </a:solidFill>
              </a:rPr>
              <a:t>circle rate reduced after agreement </a:t>
            </a:r>
            <a:r>
              <a:rPr lang="en-US" sz="2400" dirty="0"/>
              <a:t>, </a:t>
            </a:r>
            <a:r>
              <a:rPr lang="en-US" sz="2400" dirty="0" err="1"/>
              <a:t>assessee</a:t>
            </a:r>
            <a:r>
              <a:rPr lang="en-US" sz="2400" dirty="0"/>
              <a:t> can take the benefit of reduced rate.</a:t>
            </a:r>
          </a:p>
          <a:p>
            <a:pPr>
              <a:buFont typeface="Arial" panose="020B0604020202020204" pitchFamily="34" charset="0"/>
              <a:buChar char="•"/>
            </a:pPr>
            <a:endParaRPr lang="en-US" sz="2400" dirty="0"/>
          </a:p>
          <a:p>
            <a:endParaRPr lang="en-IN" dirty="0"/>
          </a:p>
        </p:txBody>
      </p:sp>
    </p:spTree>
    <p:extLst>
      <p:ext uri="{BB962C8B-B14F-4D97-AF65-F5344CB8AC3E}">
        <p14:creationId xmlns:p14="http://schemas.microsoft.com/office/powerpoint/2010/main" val="38456508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84C1B-EC7B-4E1F-AA75-27B59A0FA362}"/>
              </a:ext>
            </a:extLst>
          </p:cNvPr>
          <p:cNvSpPr>
            <a:spLocks noGrp="1"/>
          </p:cNvSpPr>
          <p:nvPr>
            <p:ph type="title"/>
          </p:nvPr>
        </p:nvSpPr>
        <p:spPr/>
        <p:txBody>
          <a:bodyPr/>
          <a:lstStyle/>
          <a:p>
            <a:r>
              <a:rPr lang="en-US" dirty="0"/>
              <a:t>Section 50C- </a:t>
            </a:r>
            <a:r>
              <a:rPr lang="en-US" sz="2800" dirty="0"/>
              <a:t>whether transfer of  Right in Immovable property covered under 50 C  </a:t>
            </a:r>
            <a:endParaRPr lang="en-IN" sz="2800" dirty="0"/>
          </a:p>
        </p:txBody>
      </p:sp>
      <p:sp>
        <p:nvSpPr>
          <p:cNvPr id="3" name="Content Placeholder 2">
            <a:extLst>
              <a:ext uri="{FF2B5EF4-FFF2-40B4-BE49-F238E27FC236}">
                <a16:creationId xmlns:a16="http://schemas.microsoft.com/office/drawing/2014/main" id="{37BB857E-A772-419F-BE93-BBE4FC2A9DE5}"/>
              </a:ext>
            </a:extLst>
          </p:cNvPr>
          <p:cNvSpPr>
            <a:spLocks noGrp="1"/>
          </p:cNvSpPr>
          <p:nvPr>
            <p:ph idx="1"/>
          </p:nvPr>
        </p:nvSpPr>
        <p:spPr/>
        <p:txBody>
          <a:bodyPr/>
          <a:lstStyle/>
          <a:p>
            <a:r>
              <a:rPr lang="en-US" dirty="0"/>
              <a:t> </a:t>
            </a:r>
            <a:endParaRPr lang="en-US" sz="3200" dirty="0"/>
          </a:p>
          <a:p>
            <a:r>
              <a:rPr lang="en-US" sz="3200" dirty="0"/>
              <a:t>Transfer of Lease Hold Right/Tenancy Right </a:t>
            </a:r>
            <a:endParaRPr lang="en-IN" sz="3200" dirty="0"/>
          </a:p>
          <a:p>
            <a:r>
              <a:rPr lang="en-US" sz="3200" dirty="0"/>
              <a:t> Transfer of flat without possession is not immovable property , but a right only . hence 50 C is not applicable .</a:t>
            </a:r>
          </a:p>
          <a:p>
            <a:endParaRPr lang="en-IN" dirty="0"/>
          </a:p>
        </p:txBody>
      </p:sp>
    </p:spTree>
    <p:extLst>
      <p:ext uri="{BB962C8B-B14F-4D97-AF65-F5344CB8AC3E}">
        <p14:creationId xmlns:p14="http://schemas.microsoft.com/office/powerpoint/2010/main" val="1988032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60631-1F2E-B23F-385F-F3A30E021475}"/>
              </a:ext>
            </a:extLst>
          </p:cNvPr>
          <p:cNvSpPr>
            <a:spLocks noGrp="1"/>
          </p:cNvSpPr>
          <p:nvPr>
            <p:ph type="title"/>
          </p:nvPr>
        </p:nvSpPr>
        <p:spPr/>
        <p:txBody>
          <a:bodyPr/>
          <a:lstStyle/>
          <a:p>
            <a:r>
              <a:rPr lang="en-IN" dirty="0"/>
              <a:t>real estate transaction: </a:t>
            </a:r>
          </a:p>
        </p:txBody>
      </p:sp>
      <p:sp>
        <p:nvSpPr>
          <p:cNvPr id="3" name="Content Placeholder 2">
            <a:extLst>
              <a:ext uri="{FF2B5EF4-FFF2-40B4-BE49-F238E27FC236}">
                <a16:creationId xmlns:a16="http://schemas.microsoft.com/office/drawing/2014/main" id="{7E809B60-976C-289C-A1BE-CBB193D35345}"/>
              </a:ext>
            </a:extLst>
          </p:cNvPr>
          <p:cNvSpPr>
            <a:spLocks noGrp="1"/>
          </p:cNvSpPr>
          <p:nvPr>
            <p:ph idx="1"/>
          </p:nvPr>
        </p:nvSpPr>
        <p:spPr/>
        <p:txBody>
          <a:bodyPr/>
          <a:lstStyle/>
          <a:p>
            <a:pPr>
              <a:buFont typeface="Wingdings" panose="05000000000000000000" pitchFamily="2" charset="2"/>
              <a:buChar char="Ø"/>
            </a:pPr>
            <a:r>
              <a:rPr lang="en-IN" dirty="0"/>
              <a:t> Sale &amp; exchange : section 45(1) , 48, 50 C , 54 ,54 EC and 54 F </a:t>
            </a:r>
          </a:p>
          <a:p>
            <a:pPr>
              <a:buFont typeface="Wingdings" panose="05000000000000000000" pitchFamily="2" charset="2"/>
              <a:buChar char="Ø"/>
            </a:pPr>
            <a:r>
              <a:rPr lang="en-IN" dirty="0"/>
              <a:t> Conversion of capital assets and vice versa : section 45(2) &amp; 28(vi)</a:t>
            </a:r>
          </a:p>
          <a:p>
            <a:pPr>
              <a:buFont typeface="Wingdings" panose="05000000000000000000" pitchFamily="2" charset="2"/>
              <a:buChar char="Ø"/>
            </a:pPr>
            <a:r>
              <a:rPr lang="en-IN" dirty="0"/>
              <a:t> Indirect transfer : 9 B ,45(4) ,45(3) and 50 CA </a:t>
            </a:r>
          </a:p>
          <a:p>
            <a:pPr>
              <a:buFont typeface="Wingdings" panose="05000000000000000000" pitchFamily="2" charset="2"/>
              <a:buChar char="Ø"/>
            </a:pPr>
            <a:r>
              <a:rPr lang="en-IN" dirty="0"/>
              <a:t> Transfer without consideration : section 47 &amp; 56(2)(x)</a:t>
            </a:r>
          </a:p>
          <a:p>
            <a:pPr>
              <a:buFont typeface="Wingdings" panose="05000000000000000000" pitchFamily="2" charset="2"/>
              <a:buChar char="Ø"/>
            </a:pPr>
            <a:r>
              <a:rPr lang="en-IN" dirty="0"/>
              <a:t> Compulsory acquisition : section 45(5) , 10(37) &amp; circular 36/2016</a:t>
            </a:r>
          </a:p>
          <a:p>
            <a:pPr>
              <a:buFont typeface="Wingdings" panose="05000000000000000000" pitchFamily="2" charset="2"/>
              <a:buChar char="Ø"/>
            </a:pPr>
            <a:r>
              <a:rPr lang="en-IN" dirty="0"/>
              <a:t>  Joint development agreement : 45(5A)</a:t>
            </a:r>
          </a:p>
        </p:txBody>
      </p:sp>
    </p:spTree>
    <p:extLst>
      <p:ext uri="{BB962C8B-B14F-4D97-AF65-F5344CB8AC3E}">
        <p14:creationId xmlns:p14="http://schemas.microsoft.com/office/powerpoint/2010/main" val="23976255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50B9D-352D-4878-9530-847D1A524CDA}"/>
              </a:ext>
            </a:extLst>
          </p:cNvPr>
          <p:cNvSpPr>
            <a:spLocks noGrp="1"/>
          </p:cNvSpPr>
          <p:nvPr>
            <p:ph type="title"/>
          </p:nvPr>
        </p:nvSpPr>
        <p:spPr/>
        <p:txBody>
          <a:bodyPr/>
          <a:lstStyle/>
          <a:p>
            <a:pPr algn="l"/>
            <a:r>
              <a:rPr lang="en-US" dirty="0"/>
              <a:t>Issues in 50 C – </a:t>
            </a:r>
            <a:r>
              <a:rPr lang="en-US" sz="3200" dirty="0">
                <a:solidFill>
                  <a:srgbClr val="FF0000"/>
                </a:solidFill>
              </a:rPr>
              <a:t>SALE BY POA , whether covered </a:t>
            </a:r>
            <a:endParaRPr lang="en-IN" sz="3200" dirty="0">
              <a:solidFill>
                <a:srgbClr val="FF0000"/>
              </a:solidFill>
            </a:endParaRPr>
          </a:p>
        </p:txBody>
      </p:sp>
      <p:sp>
        <p:nvSpPr>
          <p:cNvPr id="3" name="Content Placeholder 2">
            <a:extLst>
              <a:ext uri="{FF2B5EF4-FFF2-40B4-BE49-F238E27FC236}">
                <a16:creationId xmlns:a16="http://schemas.microsoft.com/office/drawing/2014/main" id="{86BABBFD-4E0E-474E-B454-CCD05A067029}"/>
              </a:ext>
            </a:extLst>
          </p:cNvPr>
          <p:cNvSpPr>
            <a:spLocks noGrp="1"/>
          </p:cNvSpPr>
          <p:nvPr>
            <p:ph idx="1"/>
          </p:nvPr>
        </p:nvSpPr>
        <p:spPr/>
        <p:txBody>
          <a:bodyPr>
            <a:normAutofit/>
          </a:bodyPr>
          <a:lstStyle/>
          <a:p>
            <a:pPr>
              <a:buFont typeface="Arial" panose="020B0604020202020204" pitchFamily="34" charset="0"/>
              <a:buChar char="•"/>
            </a:pPr>
            <a:r>
              <a:rPr lang="en-US" dirty="0"/>
              <a:t>Property sold on POA  also covered under section 50 C</a:t>
            </a:r>
          </a:p>
          <a:p>
            <a:pPr>
              <a:buFont typeface="Arial" panose="020B0604020202020204" pitchFamily="34" charset="0"/>
              <a:buChar char="•"/>
            </a:pPr>
            <a:r>
              <a:rPr lang="en-US" dirty="0"/>
              <a:t>But apex court in case of Suraj Lamp Pvt  Ltd vs state of Haryana held that transfer through POA is not valid transfer under transfer of property act .</a:t>
            </a:r>
          </a:p>
          <a:p>
            <a:pPr>
              <a:buFont typeface="Arial" panose="020B0604020202020204" pitchFamily="34" charset="0"/>
              <a:buChar char="•"/>
            </a:pPr>
            <a:r>
              <a:rPr lang="en-US" dirty="0"/>
              <a:t>In benami act , if possession is offered on agreement of sale /POA </a:t>
            </a:r>
          </a:p>
          <a:p>
            <a:pPr>
              <a:buFont typeface="Arial" panose="020B0604020202020204" pitchFamily="34" charset="0"/>
              <a:buChar char="•"/>
            </a:pPr>
            <a:r>
              <a:rPr lang="en-US" dirty="0"/>
              <a:t>Than it should be registered and stamp duty has been paid .</a:t>
            </a:r>
          </a:p>
          <a:p>
            <a:pPr>
              <a:buFont typeface="Arial" panose="020B0604020202020204" pitchFamily="34" charset="0"/>
              <a:buChar char="•"/>
            </a:pPr>
            <a:r>
              <a:rPr lang="en-US" dirty="0"/>
              <a:t>Otherwise it will attract prohibition of benami transaction act 2016</a:t>
            </a:r>
          </a:p>
          <a:p>
            <a:pPr>
              <a:buFont typeface="Arial" panose="020B0604020202020204" pitchFamily="34" charset="0"/>
              <a:buChar char="•"/>
            </a:pPr>
            <a:endParaRPr lang="en-US" dirty="0"/>
          </a:p>
          <a:p>
            <a:pPr>
              <a:buFont typeface="Arial" panose="020B0604020202020204" pitchFamily="34" charset="0"/>
              <a:buChar char="•"/>
            </a:pPr>
            <a:endParaRPr lang="en-US" dirty="0"/>
          </a:p>
          <a:p>
            <a:endParaRPr lang="en-US" dirty="0"/>
          </a:p>
          <a:p>
            <a:pPr marL="0" indent="0">
              <a:buNone/>
            </a:pPr>
            <a:endParaRPr lang="en-US" dirty="0"/>
          </a:p>
        </p:txBody>
      </p:sp>
    </p:spTree>
    <p:extLst>
      <p:ext uri="{BB962C8B-B14F-4D97-AF65-F5344CB8AC3E}">
        <p14:creationId xmlns:p14="http://schemas.microsoft.com/office/powerpoint/2010/main" val="1965173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1D12C-D9CB-4843-9533-AE5CC78FEEB8}"/>
              </a:ext>
            </a:extLst>
          </p:cNvPr>
          <p:cNvSpPr>
            <a:spLocks noGrp="1"/>
          </p:cNvSpPr>
          <p:nvPr>
            <p:ph type="title"/>
          </p:nvPr>
        </p:nvSpPr>
        <p:spPr>
          <a:xfrm>
            <a:off x="654838" y="655561"/>
            <a:ext cx="9669780" cy="1188720"/>
          </a:xfrm>
        </p:spPr>
        <p:txBody>
          <a:bodyPr>
            <a:normAutofit/>
          </a:bodyPr>
          <a:lstStyle/>
          <a:p>
            <a:pPr marL="342900" indent="-342900">
              <a:buFont typeface="Wingdings" panose="05000000000000000000" pitchFamily="2" charset="2"/>
              <a:buChar char="Ø"/>
            </a:pPr>
            <a:r>
              <a:rPr lang="en-US" sz="2400" dirty="0"/>
              <a:t>Conversion of Capital Assets to Stock in trade </a:t>
            </a:r>
            <a:br>
              <a:rPr lang="en-US" sz="2400" dirty="0"/>
            </a:br>
            <a:r>
              <a:rPr lang="en-US" sz="2400" dirty="0"/>
              <a:t>&amp; vice versa   ( section 45(2) &amp; section 28 (vi)</a:t>
            </a:r>
            <a:endParaRPr lang="en-IN" sz="2400" dirty="0"/>
          </a:p>
        </p:txBody>
      </p:sp>
      <p:sp>
        <p:nvSpPr>
          <p:cNvPr id="3" name="Content Placeholder 2">
            <a:extLst>
              <a:ext uri="{FF2B5EF4-FFF2-40B4-BE49-F238E27FC236}">
                <a16:creationId xmlns:a16="http://schemas.microsoft.com/office/drawing/2014/main" id="{95D168D8-BDA4-4C54-BF91-0664B269CEA3}"/>
              </a:ext>
            </a:extLst>
          </p:cNvPr>
          <p:cNvSpPr>
            <a:spLocks noGrp="1"/>
          </p:cNvSpPr>
          <p:nvPr>
            <p:ph idx="1"/>
          </p:nvPr>
        </p:nvSpPr>
        <p:spPr>
          <a:xfrm>
            <a:off x="414808" y="2198610"/>
            <a:ext cx="9959340" cy="4302443"/>
          </a:xfrm>
        </p:spPr>
        <p:txBody>
          <a:bodyPr>
            <a:normAutofit/>
          </a:bodyPr>
          <a:lstStyle/>
          <a:p>
            <a:pPr>
              <a:buFont typeface="Wingdings" panose="05000000000000000000" pitchFamily="2" charset="2"/>
              <a:buChar char="Ø"/>
            </a:pPr>
            <a:r>
              <a:rPr lang="en-US" dirty="0"/>
              <a:t> Section 45 (2) : </a:t>
            </a:r>
            <a:r>
              <a:rPr lang="en-US" i="1" dirty="0"/>
              <a:t>capital assets to stock</a:t>
            </a:r>
          </a:p>
          <a:p>
            <a:pPr>
              <a:buFont typeface="Wingdings" panose="05000000000000000000" pitchFamily="2" charset="2"/>
              <a:buChar char="Ø"/>
            </a:pPr>
            <a:r>
              <a:rPr lang="en-US" dirty="0"/>
              <a:t>Inducted by FA 1984 </a:t>
            </a:r>
            <a:r>
              <a:rPr lang="en-US" i="1" dirty="0"/>
              <a:t>Amendment in section 2(47) and 45 </a:t>
            </a:r>
            <a:endParaRPr lang="en-US" dirty="0"/>
          </a:p>
          <a:p>
            <a:pPr>
              <a:buFont typeface="Wingdings" panose="05000000000000000000" pitchFamily="2" charset="2"/>
              <a:buChar char="Ø"/>
            </a:pPr>
            <a:r>
              <a:rPr lang="en-US" dirty="0"/>
              <a:t> Capital Assets converted to stock in trade </a:t>
            </a:r>
          </a:p>
          <a:p>
            <a:pPr>
              <a:buFont typeface="Wingdings" panose="05000000000000000000" pitchFamily="2" charset="2"/>
              <a:buChar char="Ø"/>
            </a:pPr>
            <a:r>
              <a:rPr lang="en-US" dirty="0"/>
              <a:t>FMV on date of conversion will be full value of consideration </a:t>
            </a:r>
          </a:p>
          <a:p>
            <a:pPr>
              <a:buFont typeface="Wingdings" panose="05000000000000000000" pitchFamily="2" charset="2"/>
              <a:buChar char="Ø"/>
            </a:pPr>
            <a:r>
              <a:rPr lang="en-US" dirty="0"/>
              <a:t>Will be charged to tax , when this stock is sold </a:t>
            </a:r>
          </a:p>
          <a:p>
            <a:pPr>
              <a:buFont typeface="Wingdings" panose="05000000000000000000" pitchFamily="2" charset="2"/>
              <a:buChar char="Ø"/>
            </a:pPr>
            <a:r>
              <a:rPr lang="en-US" b="1" dirty="0"/>
              <a:t> Section 28 (via) : stock to capital assets</a:t>
            </a:r>
          </a:p>
          <a:p>
            <a:pPr>
              <a:buFont typeface="Wingdings" panose="05000000000000000000" pitchFamily="2" charset="2"/>
              <a:buChar char="Ø"/>
            </a:pPr>
            <a:r>
              <a:rPr lang="en-US" dirty="0"/>
              <a:t>Inducted by FA 2018</a:t>
            </a:r>
          </a:p>
          <a:p>
            <a:pPr>
              <a:buFont typeface="Wingdings" panose="05000000000000000000" pitchFamily="2" charset="2"/>
              <a:buChar char="Ø"/>
            </a:pPr>
            <a:r>
              <a:rPr lang="en-US" b="1" dirty="0"/>
              <a:t>FMV of inventory on the date of conversion </a:t>
            </a:r>
            <a:r>
              <a:rPr lang="en-US" dirty="0"/>
              <a:t>will be income from PGBP</a:t>
            </a:r>
          </a:p>
          <a:p>
            <a:pPr>
              <a:buFont typeface="Wingdings" panose="05000000000000000000" pitchFamily="2" charset="2"/>
              <a:buChar char="Ø"/>
            </a:pPr>
            <a:r>
              <a:rPr lang="en-US" dirty="0"/>
              <a:t>Immovable property to be valued at circle rate </a:t>
            </a:r>
          </a:p>
          <a:p>
            <a:pPr>
              <a:buFont typeface="Wingdings" panose="05000000000000000000" pitchFamily="2" charset="2"/>
              <a:buChar char="Ø"/>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6927184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5752A-DFA8-499C-884F-E954D8080512}"/>
              </a:ext>
            </a:extLst>
          </p:cNvPr>
          <p:cNvSpPr>
            <a:spLocks noGrp="1"/>
          </p:cNvSpPr>
          <p:nvPr>
            <p:ph type="title"/>
          </p:nvPr>
        </p:nvSpPr>
        <p:spPr/>
        <p:txBody>
          <a:bodyPr/>
          <a:lstStyle/>
          <a:p>
            <a:r>
              <a:rPr lang="en-US" dirty="0"/>
              <a:t>Issues in 45(2): date of transfer </a:t>
            </a:r>
            <a:br>
              <a:rPr lang="en-US" dirty="0"/>
            </a:br>
            <a:r>
              <a:rPr lang="en-US" sz="2800" dirty="0"/>
              <a:t>weather date of conversion or date of actual sale </a:t>
            </a:r>
            <a:endParaRPr lang="en-IN" dirty="0"/>
          </a:p>
        </p:txBody>
      </p:sp>
      <p:sp>
        <p:nvSpPr>
          <p:cNvPr id="3" name="Content Placeholder 2">
            <a:extLst>
              <a:ext uri="{FF2B5EF4-FFF2-40B4-BE49-F238E27FC236}">
                <a16:creationId xmlns:a16="http://schemas.microsoft.com/office/drawing/2014/main" id="{46D14611-D32D-4A63-B003-C9543A828F95}"/>
              </a:ext>
            </a:extLst>
          </p:cNvPr>
          <p:cNvSpPr>
            <a:spLocks noGrp="1"/>
          </p:cNvSpPr>
          <p:nvPr>
            <p:ph idx="1"/>
          </p:nvPr>
        </p:nvSpPr>
        <p:spPr/>
        <p:txBody>
          <a:bodyPr/>
          <a:lstStyle/>
          <a:p>
            <a:r>
              <a:rPr lang="en-US" sz="2800" dirty="0">
                <a:solidFill>
                  <a:srgbClr val="FF0000"/>
                </a:solidFill>
              </a:rPr>
              <a:t>Circular no 791 dated 02.06.2000 , mandates that for investment u/s 54EA/EB/ EC  date of transfer will of date of actual sale and not the date of transfer </a:t>
            </a:r>
          </a:p>
          <a:p>
            <a:endParaRPr lang="en-IN" dirty="0"/>
          </a:p>
        </p:txBody>
      </p:sp>
    </p:spTree>
    <p:extLst>
      <p:ext uri="{BB962C8B-B14F-4D97-AF65-F5344CB8AC3E}">
        <p14:creationId xmlns:p14="http://schemas.microsoft.com/office/powerpoint/2010/main" val="3826876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1A677-597D-4539-A2FC-1A89E24737E9}"/>
              </a:ext>
            </a:extLst>
          </p:cNvPr>
          <p:cNvSpPr>
            <a:spLocks noGrp="1"/>
          </p:cNvSpPr>
          <p:nvPr>
            <p:ph type="title"/>
          </p:nvPr>
        </p:nvSpPr>
        <p:spPr/>
        <p:txBody>
          <a:bodyPr/>
          <a:lstStyle/>
          <a:p>
            <a:r>
              <a:rPr lang="en-US" dirty="0"/>
              <a:t>Section 45 (3)</a:t>
            </a:r>
            <a:endParaRPr lang="en-IN" dirty="0"/>
          </a:p>
        </p:txBody>
      </p:sp>
      <p:sp>
        <p:nvSpPr>
          <p:cNvPr id="3" name="Content Placeholder 2">
            <a:extLst>
              <a:ext uri="{FF2B5EF4-FFF2-40B4-BE49-F238E27FC236}">
                <a16:creationId xmlns:a16="http://schemas.microsoft.com/office/drawing/2014/main" id="{25EA7619-9527-4093-B0AB-0D0EF8C63C4E}"/>
              </a:ext>
            </a:extLst>
          </p:cNvPr>
          <p:cNvSpPr>
            <a:spLocks noGrp="1"/>
          </p:cNvSpPr>
          <p:nvPr>
            <p:ph idx="1"/>
          </p:nvPr>
        </p:nvSpPr>
        <p:spPr/>
        <p:txBody>
          <a:bodyPr>
            <a:normAutofit/>
          </a:bodyPr>
          <a:lstStyle/>
          <a:p>
            <a:r>
              <a:rPr lang="en-US" b="0" i="0" dirty="0">
                <a:solidFill>
                  <a:srgbClr val="444444"/>
                </a:solidFill>
                <a:effectLst/>
                <a:latin typeface="Times New Roman" panose="02020603050405020304" pitchFamily="18" charset="0"/>
              </a:rPr>
              <a:t>The profits or gains arising from</a:t>
            </a:r>
          </a:p>
          <a:p>
            <a:r>
              <a:rPr lang="en-US" b="0" i="0" dirty="0">
                <a:solidFill>
                  <a:srgbClr val="444444"/>
                </a:solidFill>
                <a:effectLst/>
                <a:latin typeface="Times New Roman" panose="02020603050405020304" pitchFamily="18" charset="0"/>
              </a:rPr>
              <a:t> the </a:t>
            </a:r>
            <a:r>
              <a:rPr lang="en-US" b="1" i="0" dirty="0">
                <a:solidFill>
                  <a:srgbClr val="444444"/>
                </a:solidFill>
                <a:effectLst/>
                <a:latin typeface="Times New Roman" panose="02020603050405020304" pitchFamily="18" charset="0"/>
              </a:rPr>
              <a:t>transfer</a:t>
            </a:r>
            <a:r>
              <a:rPr lang="en-US" b="0" i="0" dirty="0">
                <a:solidFill>
                  <a:srgbClr val="444444"/>
                </a:solidFill>
                <a:effectLst/>
                <a:latin typeface="Times New Roman" panose="02020603050405020304" pitchFamily="18" charset="0"/>
              </a:rPr>
              <a:t> of a </a:t>
            </a:r>
            <a:r>
              <a:rPr lang="en-US" b="1" i="0" dirty="0">
                <a:solidFill>
                  <a:srgbClr val="444444"/>
                </a:solidFill>
                <a:effectLst/>
                <a:latin typeface="Times New Roman" panose="02020603050405020304" pitchFamily="18" charset="0"/>
              </a:rPr>
              <a:t>capital asset </a:t>
            </a:r>
            <a:r>
              <a:rPr lang="en-US" b="0" i="0" dirty="0">
                <a:solidFill>
                  <a:srgbClr val="444444"/>
                </a:solidFill>
                <a:effectLst/>
                <a:latin typeface="Times New Roman" panose="02020603050405020304" pitchFamily="18" charset="0"/>
              </a:rPr>
              <a:t>by a</a:t>
            </a:r>
            <a:r>
              <a:rPr lang="en-US" b="1" i="0" dirty="0">
                <a:solidFill>
                  <a:srgbClr val="444444"/>
                </a:solidFill>
                <a:effectLst/>
                <a:latin typeface="Times New Roman" panose="02020603050405020304" pitchFamily="18" charset="0"/>
              </a:rPr>
              <a:t> person </a:t>
            </a:r>
            <a:r>
              <a:rPr lang="en-US" b="0" i="0" dirty="0">
                <a:solidFill>
                  <a:srgbClr val="444444"/>
                </a:solidFill>
                <a:effectLst/>
                <a:latin typeface="Times New Roman" panose="02020603050405020304" pitchFamily="18" charset="0"/>
              </a:rPr>
              <a:t>to a firm /AOP/BOI </a:t>
            </a:r>
          </a:p>
          <a:p>
            <a:r>
              <a:rPr lang="en-US" b="0" i="0" dirty="0">
                <a:solidFill>
                  <a:srgbClr val="444444"/>
                </a:solidFill>
                <a:effectLst/>
                <a:latin typeface="Times New Roman" panose="02020603050405020304" pitchFamily="18" charset="0"/>
              </a:rPr>
              <a:t>by way of capital contribution or otherwise, as existing/incoming partner</a:t>
            </a:r>
          </a:p>
          <a:p>
            <a:r>
              <a:rPr lang="en-US" dirty="0">
                <a:solidFill>
                  <a:srgbClr val="444444"/>
                </a:solidFill>
                <a:latin typeface="Times New Roman" panose="02020603050405020304" pitchFamily="18" charset="0"/>
              </a:rPr>
              <a:t>Chargeable in the year  of transfer</a:t>
            </a:r>
            <a:endParaRPr lang="en-US" b="0" i="0" dirty="0">
              <a:solidFill>
                <a:srgbClr val="444444"/>
              </a:solidFill>
              <a:effectLst/>
              <a:latin typeface="Times New Roman" panose="02020603050405020304" pitchFamily="18" charset="0"/>
            </a:endParaRPr>
          </a:p>
          <a:p>
            <a:r>
              <a:rPr lang="en-US" b="0" i="0" dirty="0">
                <a:solidFill>
                  <a:srgbClr val="444444"/>
                </a:solidFill>
                <a:effectLst/>
                <a:latin typeface="Times New Roman" panose="02020603050405020304" pitchFamily="18" charset="0"/>
              </a:rPr>
              <a:t>for the purposes of </a:t>
            </a:r>
            <a:r>
              <a:rPr lang="en-US" b="0" i="0" u="none" strike="noStrike" dirty="0">
                <a:solidFill>
                  <a:srgbClr val="663399"/>
                </a:solidFill>
                <a:effectLst/>
                <a:latin typeface="Times New Roman" panose="02020603050405020304" pitchFamily="18" charset="0"/>
              </a:rPr>
              <a:t>section 48</a:t>
            </a:r>
            <a:r>
              <a:rPr lang="en-US" b="0" i="0" dirty="0">
                <a:solidFill>
                  <a:srgbClr val="444444"/>
                </a:solidFill>
                <a:effectLst/>
                <a:latin typeface="Times New Roman" panose="02020603050405020304" pitchFamily="18" charset="0"/>
              </a:rPr>
              <a:t>, </a:t>
            </a:r>
          </a:p>
          <a:p>
            <a:r>
              <a:rPr lang="en-US" b="0" i="0" dirty="0">
                <a:solidFill>
                  <a:srgbClr val="444444"/>
                </a:solidFill>
                <a:effectLst/>
                <a:latin typeface="Times New Roman" panose="02020603050405020304" pitchFamily="18" charset="0"/>
              </a:rPr>
              <a:t>the </a:t>
            </a:r>
            <a:r>
              <a:rPr lang="en-US" b="1" i="0" dirty="0">
                <a:solidFill>
                  <a:srgbClr val="444444"/>
                </a:solidFill>
                <a:effectLst/>
                <a:latin typeface="Times New Roman" panose="02020603050405020304" pitchFamily="18" charset="0"/>
              </a:rPr>
              <a:t>amount recorded in the books of account </a:t>
            </a:r>
            <a:r>
              <a:rPr lang="en-US" b="0" i="0" dirty="0">
                <a:solidFill>
                  <a:srgbClr val="444444"/>
                </a:solidFill>
                <a:effectLst/>
                <a:latin typeface="Times New Roman" panose="02020603050405020304" pitchFamily="18" charset="0"/>
              </a:rPr>
              <a:t>of the firm</a:t>
            </a:r>
          </a:p>
          <a:p>
            <a:r>
              <a:rPr lang="en-US" b="0" i="0" dirty="0">
                <a:solidFill>
                  <a:srgbClr val="444444"/>
                </a:solidFill>
                <a:effectLst/>
                <a:latin typeface="Times New Roman" panose="02020603050405020304" pitchFamily="18" charset="0"/>
              </a:rPr>
              <a:t> as the value of the capital asset shall be</a:t>
            </a:r>
          </a:p>
          <a:p>
            <a:r>
              <a:rPr lang="en-US" b="0" i="0" dirty="0">
                <a:solidFill>
                  <a:srgbClr val="444444"/>
                </a:solidFill>
                <a:effectLst/>
                <a:latin typeface="Times New Roman" panose="02020603050405020304" pitchFamily="18" charset="0"/>
              </a:rPr>
              <a:t> </a:t>
            </a:r>
            <a:r>
              <a:rPr lang="en-US" b="1" i="0" dirty="0">
                <a:solidFill>
                  <a:srgbClr val="444444"/>
                </a:solidFill>
                <a:effectLst/>
                <a:latin typeface="Times New Roman" panose="02020603050405020304" pitchFamily="18" charset="0"/>
              </a:rPr>
              <a:t>deemed to be the full value of the consideration</a:t>
            </a:r>
          </a:p>
          <a:p>
            <a:pPr marL="0" indent="0">
              <a:buNone/>
            </a:pPr>
            <a:endParaRPr lang="en-IN" dirty="0"/>
          </a:p>
        </p:txBody>
      </p:sp>
    </p:spTree>
    <p:extLst>
      <p:ext uri="{BB962C8B-B14F-4D97-AF65-F5344CB8AC3E}">
        <p14:creationId xmlns:p14="http://schemas.microsoft.com/office/powerpoint/2010/main" val="20389904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8EC4-6D15-4876-8808-965C630000DC}"/>
              </a:ext>
            </a:extLst>
          </p:cNvPr>
          <p:cNvSpPr>
            <a:spLocks noGrp="1"/>
          </p:cNvSpPr>
          <p:nvPr>
            <p:ph type="title"/>
          </p:nvPr>
        </p:nvSpPr>
        <p:spPr/>
        <p:txBody>
          <a:bodyPr/>
          <a:lstStyle/>
          <a:p>
            <a:r>
              <a:rPr lang="en-US" dirty="0"/>
              <a:t>Issues in 45(3)</a:t>
            </a:r>
            <a:endParaRPr lang="en-IN" dirty="0"/>
          </a:p>
        </p:txBody>
      </p:sp>
      <p:sp>
        <p:nvSpPr>
          <p:cNvPr id="3" name="Content Placeholder 2">
            <a:extLst>
              <a:ext uri="{FF2B5EF4-FFF2-40B4-BE49-F238E27FC236}">
                <a16:creationId xmlns:a16="http://schemas.microsoft.com/office/drawing/2014/main" id="{0668AFC4-7372-4BA6-88EC-5476BED964F4}"/>
              </a:ext>
            </a:extLst>
          </p:cNvPr>
          <p:cNvSpPr>
            <a:spLocks noGrp="1"/>
          </p:cNvSpPr>
          <p:nvPr>
            <p:ph idx="1"/>
          </p:nvPr>
        </p:nvSpPr>
        <p:spPr/>
        <p:txBody>
          <a:bodyPr>
            <a:normAutofit/>
          </a:bodyPr>
          <a:lstStyle/>
          <a:p>
            <a:r>
              <a:rPr lang="en-US" sz="2400" dirty="0"/>
              <a:t>Weather transferring of capital asset to firm constitute transfer </a:t>
            </a:r>
          </a:p>
          <a:p>
            <a:pPr marL="0" indent="0">
              <a:buNone/>
            </a:pPr>
            <a:r>
              <a:rPr lang="en-US" sz="2400" dirty="0"/>
              <a:t>   </a:t>
            </a:r>
            <a:r>
              <a:rPr lang="en-US" sz="2400" i="1" dirty="0"/>
              <a:t>Held ,NO in case of Sunil </a:t>
            </a:r>
            <a:r>
              <a:rPr lang="en-US" sz="2400" i="1" dirty="0" err="1"/>
              <a:t>Siddarthbhai</a:t>
            </a:r>
            <a:r>
              <a:rPr lang="en-US" sz="2400" i="1" dirty="0"/>
              <a:t> vs CIT (SC) </a:t>
            </a:r>
          </a:p>
          <a:p>
            <a:r>
              <a:rPr lang="en-US" sz="2400" dirty="0">
                <a:solidFill>
                  <a:srgbClr val="FF0000"/>
                </a:solidFill>
              </a:rPr>
              <a:t>Weather AO invoked 50 C , if amount recoded in books of accounts is less than stamp duty value </a:t>
            </a:r>
          </a:p>
          <a:p>
            <a:pPr marL="0" indent="0">
              <a:buNone/>
            </a:pPr>
            <a:r>
              <a:rPr lang="en-US" sz="2400" dirty="0"/>
              <a:t>    </a:t>
            </a:r>
            <a:r>
              <a:rPr lang="en-US" sz="2400" i="1" dirty="0"/>
              <a:t>NO, held by </a:t>
            </a:r>
            <a:r>
              <a:rPr lang="en-US" sz="2400" i="1" dirty="0" err="1"/>
              <a:t>Amartara</a:t>
            </a:r>
            <a:r>
              <a:rPr lang="en-US" sz="2400" i="1" dirty="0"/>
              <a:t> private ltd (Mumbai ITAT)</a:t>
            </a:r>
          </a:p>
          <a:p>
            <a:r>
              <a:rPr lang="en-US" sz="2400" dirty="0"/>
              <a:t>Weather one deeming provision can override other deeming provision .</a:t>
            </a:r>
          </a:p>
          <a:p>
            <a:pPr marL="0" indent="0">
              <a:buNone/>
            </a:pPr>
            <a:r>
              <a:rPr lang="en-US" sz="2400" dirty="0"/>
              <a:t>   </a:t>
            </a:r>
            <a:r>
              <a:rPr lang="en-US" sz="2400" i="1" dirty="0"/>
              <a:t>No, held in MOONS MILLS LTD 59 ITR 574 </a:t>
            </a:r>
          </a:p>
          <a:p>
            <a:pPr marL="0" indent="0">
              <a:buNone/>
            </a:pPr>
            <a:r>
              <a:rPr lang="en-US" sz="2000" i="1" dirty="0"/>
              <a:t>  </a:t>
            </a:r>
          </a:p>
          <a:p>
            <a:pPr marL="0" indent="0">
              <a:buNone/>
            </a:pPr>
            <a:endParaRPr lang="en-IN" dirty="0"/>
          </a:p>
        </p:txBody>
      </p:sp>
    </p:spTree>
    <p:extLst>
      <p:ext uri="{BB962C8B-B14F-4D97-AF65-F5344CB8AC3E}">
        <p14:creationId xmlns:p14="http://schemas.microsoft.com/office/powerpoint/2010/main" val="2568034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E9DBD-0FD7-64AC-C878-2DF1F657CBA5}"/>
              </a:ext>
            </a:extLst>
          </p:cNvPr>
          <p:cNvSpPr>
            <a:spLocks noGrp="1"/>
          </p:cNvSpPr>
          <p:nvPr>
            <p:ph type="title"/>
          </p:nvPr>
        </p:nvSpPr>
        <p:spPr/>
        <p:txBody>
          <a:bodyPr/>
          <a:lstStyle/>
          <a:p>
            <a:r>
              <a:rPr lang="en-IN" dirty="0"/>
              <a:t>Section 43CA :</a:t>
            </a:r>
          </a:p>
        </p:txBody>
      </p:sp>
      <p:sp>
        <p:nvSpPr>
          <p:cNvPr id="3" name="Content Placeholder 2">
            <a:extLst>
              <a:ext uri="{FF2B5EF4-FFF2-40B4-BE49-F238E27FC236}">
                <a16:creationId xmlns:a16="http://schemas.microsoft.com/office/drawing/2014/main" id="{19F54149-76B5-6A4A-E85B-5C2720317CD0}"/>
              </a:ext>
            </a:extLst>
          </p:cNvPr>
          <p:cNvSpPr>
            <a:spLocks noGrp="1"/>
          </p:cNvSpPr>
          <p:nvPr>
            <p:ph idx="1"/>
          </p:nvPr>
        </p:nvSpPr>
        <p:spPr/>
        <p:txBody>
          <a:bodyPr>
            <a:normAutofit fontScale="92500" lnSpcReduction="20000"/>
          </a:bodyPr>
          <a:lstStyle/>
          <a:p>
            <a:pPr algn="just">
              <a:spcBef>
                <a:spcPts val="800"/>
              </a:spcBef>
              <a:spcAft>
                <a:spcPts val="800"/>
              </a:spcAft>
            </a:pPr>
            <a:r>
              <a:rPr lang="en-US" sz="1800" b="0" i="0" dirty="0">
                <a:solidFill>
                  <a:srgbClr val="000000"/>
                </a:solidFill>
                <a:effectLst/>
                <a:latin typeface="Times New Roman" panose="02020603050405020304" pitchFamily="18" charset="0"/>
              </a:rPr>
              <a:t>43CA. </a:t>
            </a:r>
            <a:r>
              <a:rPr lang="en-US" sz="1800" b="0" i="1" dirty="0">
                <a:solidFill>
                  <a:srgbClr val="000000"/>
                </a:solidFill>
                <a:effectLst/>
                <a:latin typeface="Times New Roman" panose="02020603050405020304" pitchFamily="18" charset="0"/>
              </a:rPr>
              <a:t>Special provision for full value of consideration for transfer of assets other than capital assets in certain cases.—</a:t>
            </a:r>
            <a:r>
              <a:rPr lang="en-US" sz="1800" b="0" i="0" dirty="0">
                <a:solidFill>
                  <a:srgbClr val="000000"/>
                </a:solidFill>
                <a:effectLst/>
                <a:latin typeface="Times New Roman" panose="02020603050405020304" pitchFamily="18" charset="0"/>
              </a:rPr>
              <a:t>(1) Where the consideration received or accruing as a result of the transfer by an </a:t>
            </a:r>
            <a:r>
              <a:rPr lang="en-US" sz="1800" b="0" i="0" dirty="0" err="1">
                <a:solidFill>
                  <a:srgbClr val="000000"/>
                </a:solidFill>
                <a:effectLst/>
                <a:latin typeface="Times New Roman" panose="02020603050405020304" pitchFamily="18" charset="0"/>
              </a:rPr>
              <a:t>assessee</a:t>
            </a:r>
            <a:r>
              <a:rPr lang="en-US" sz="1800" b="0" i="0" dirty="0">
                <a:solidFill>
                  <a:srgbClr val="000000"/>
                </a:solidFill>
                <a:effectLst/>
                <a:latin typeface="Times New Roman" panose="02020603050405020304" pitchFamily="18" charset="0"/>
              </a:rPr>
              <a:t> of an asset (other than a capital asset), being land or building or both, is less than the value adopted or assessed or assessable by any authority of a State Government for the purpose of payment of stamp duty in respect of such transfer, the value so adopted or assessed or assessable shall, for the purposes of computing profits and gains from transfer of such asset, be deemed to be the full value of the consideration received or accruing as a result of such transfer.</a:t>
            </a:r>
          </a:p>
          <a:p>
            <a:pPr algn="just">
              <a:spcBef>
                <a:spcPts val="800"/>
              </a:spcBef>
              <a:spcAft>
                <a:spcPts val="800"/>
              </a:spcAft>
            </a:pPr>
            <a:r>
              <a:rPr lang="en-US" sz="1800" b="0" i="0" dirty="0">
                <a:solidFill>
                  <a:srgbClr val="000000"/>
                </a:solidFill>
                <a:effectLst/>
                <a:latin typeface="Times New Roman" panose="02020603050405020304" pitchFamily="18" charset="0"/>
              </a:rPr>
              <a:t>(2) The provisions of sub-section (2) and sub-section (3) of section 50C shall, so far as may be, apply in relation to determination of the value adopted or assessed or assessable under sub-section (1)</a:t>
            </a:r>
            <a:r>
              <a:rPr lang="en-US" sz="1800" b="0" i="1" dirty="0">
                <a:solidFill>
                  <a:srgbClr val="000000"/>
                </a:solidFill>
                <a:effectLst/>
                <a:latin typeface="Times New Roman" panose="02020603050405020304" pitchFamily="18" charset="0"/>
              </a:rPr>
              <a:t>.</a:t>
            </a:r>
            <a:endParaRPr lang="en-US" sz="1800" b="0" i="0" dirty="0">
              <a:solidFill>
                <a:srgbClr val="000000"/>
              </a:solidFill>
              <a:effectLst/>
              <a:latin typeface="Times New Roman" panose="02020603050405020304" pitchFamily="18" charset="0"/>
            </a:endParaRPr>
          </a:p>
          <a:p>
            <a:pPr algn="just">
              <a:spcBef>
                <a:spcPts val="800"/>
              </a:spcBef>
              <a:spcAft>
                <a:spcPts val="800"/>
              </a:spcAft>
            </a:pPr>
            <a:r>
              <a:rPr lang="en-US" sz="1800" b="0" i="0" dirty="0">
                <a:solidFill>
                  <a:srgbClr val="000000"/>
                </a:solidFill>
                <a:effectLst/>
                <a:latin typeface="Times New Roman" panose="02020603050405020304" pitchFamily="18" charset="0"/>
              </a:rPr>
              <a:t>(3) Where the date of agreement fixing the value of consideration for transfer of the asset and the date of registration of such transfer of asset are not the same, the value referred to in sub-section (1) may be taken as the value assessable by any authority of a State Government for the purpose of payment of stamp duty in respect of such transfer on the date of the agreement.</a:t>
            </a:r>
          </a:p>
          <a:p>
            <a:pPr algn="just">
              <a:spcBef>
                <a:spcPts val="800"/>
              </a:spcBef>
              <a:spcAft>
                <a:spcPts val="800"/>
              </a:spcAft>
            </a:pPr>
            <a:r>
              <a:rPr lang="en-US" sz="1800" b="0" i="0" dirty="0">
                <a:solidFill>
                  <a:srgbClr val="000000"/>
                </a:solidFill>
                <a:effectLst/>
                <a:latin typeface="Times New Roman" panose="02020603050405020304" pitchFamily="18" charset="0"/>
              </a:rPr>
              <a:t>(4) The provisions of sub-section (3) shall apply only in a case where the amount of consideration or a part thereof has been received by any mode other than cash on or before the date of agreement for transfer of the asset.".</a:t>
            </a:r>
          </a:p>
          <a:p>
            <a:endParaRPr lang="en-IN" dirty="0"/>
          </a:p>
        </p:txBody>
      </p:sp>
    </p:spTree>
    <p:extLst>
      <p:ext uri="{BB962C8B-B14F-4D97-AF65-F5344CB8AC3E}">
        <p14:creationId xmlns:p14="http://schemas.microsoft.com/office/powerpoint/2010/main" val="34584240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9DCB4-9CC3-8C7A-B2AE-34A7E6483DE0}"/>
              </a:ext>
            </a:extLst>
          </p:cNvPr>
          <p:cNvSpPr>
            <a:spLocks noGrp="1"/>
          </p:cNvSpPr>
          <p:nvPr>
            <p:ph type="title"/>
          </p:nvPr>
        </p:nvSpPr>
        <p:spPr/>
        <p:txBody>
          <a:bodyPr/>
          <a:lstStyle/>
          <a:p>
            <a:r>
              <a:rPr lang="en-US" dirty="0"/>
              <a:t>Issue in section 45(3) read with 43 CA </a:t>
            </a:r>
            <a:endParaRPr lang="en-IN" dirty="0"/>
          </a:p>
        </p:txBody>
      </p:sp>
      <p:sp>
        <p:nvSpPr>
          <p:cNvPr id="3" name="Content Placeholder 2">
            <a:extLst>
              <a:ext uri="{FF2B5EF4-FFF2-40B4-BE49-F238E27FC236}">
                <a16:creationId xmlns:a16="http://schemas.microsoft.com/office/drawing/2014/main" id="{B311B935-01DE-DD01-8787-96404730752B}"/>
              </a:ext>
            </a:extLst>
          </p:cNvPr>
          <p:cNvSpPr>
            <a:spLocks noGrp="1"/>
          </p:cNvSpPr>
          <p:nvPr>
            <p:ph idx="1"/>
          </p:nvPr>
        </p:nvSpPr>
        <p:spPr/>
        <p:txBody>
          <a:bodyPr/>
          <a:lstStyle/>
          <a:p>
            <a:pPr>
              <a:buFont typeface="Wingdings" panose="05000000000000000000" pitchFamily="2" charset="2"/>
              <a:buChar char="Ø"/>
            </a:pPr>
            <a:r>
              <a:rPr lang="en-US" dirty="0"/>
              <a:t> if a company / firm holding immovable property enters into JV by forming a LLP/AOP , whether 28(vi) will be attracted </a:t>
            </a:r>
          </a:p>
          <a:p>
            <a:pPr>
              <a:buFont typeface="Wingdings" panose="05000000000000000000" pitchFamily="2" charset="2"/>
              <a:buChar char="Ø"/>
            </a:pPr>
            <a:r>
              <a:rPr lang="en-US" dirty="0"/>
              <a:t> </a:t>
            </a:r>
            <a:r>
              <a:rPr lang="en-US" dirty="0">
                <a:solidFill>
                  <a:srgbClr val="FF0000"/>
                </a:solidFill>
              </a:rPr>
              <a:t>Yes , firm has to first convert the inventory into capital assets and then has to bring it as a capital contribution </a:t>
            </a:r>
            <a:r>
              <a:rPr lang="en-US" dirty="0"/>
              <a:t>. </a:t>
            </a:r>
          </a:p>
          <a:p>
            <a:pPr>
              <a:buFont typeface="Wingdings" panose="05000000000000000000" pitchFamily="2" charset="2"/>
              <a:buChar char="Ø"/>
            </a:pPr>
            <a:r>
              <a:rPr lang="en-US" dirty="0"/>
              <a:t> if the firm /company holds the property as capital asset , then section 43 CA will not be attracted .</a:t>
            </a:r>
            <a:endParaRPr lang="en-IN" dirty="0"/>
          </a:p>
        </p:txBody>
      </p:sp>
    </p:spTree>
    <p:extLst>
      <p:ext uri="{BB962C8B-B14F-4D97-AF65-F5344CB8AC3E}">
        <p14:creationId xmlns:p14="http://schemas.microsoft.com/office/powerpoint/2010/main" val="1642944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E5ED6-8B9C-2EE6-2626-09EAA9CE5E9F}"/>
              </a:ext>
            </a:extLst>
          </p:cNvPr>
          <p:cNvSpPr>
            <a:spLocks noGrp="1"/>
          </p:cNvSpPr>
          <p:nvPr>
            <p:ph type="title"/>
          </p:nvPr>
        </p:nvSpPr>
        <p:spPr/>
        <p:txBody>
          <a:bodyPr>
            <a:normAutofit/>
          </a:bodyPr>
          <a:lstStyle/>
          <a:p>
            <a:r>
              <a:rPr lang="en-US" sz="3600" dirty="0"/>
              <a:t>Types of development transaction </a:t>
            </a:r>
            <a:endParaRPr lang="en-IN" sz="3600" dirty="0"/>
          </a:p>
        </p:txBody>
      </p:sp>
      <p:sp>
        <p:nvSpPr>
          <p:cNvPr id="3" name="Content Placeholder 2">
            <a:extLst>
              <a:ext uri="{FF2B5EF4-FFF2-40B4-BE49-F238E27FC236}">
                <a16:creationId xmlns:a16="http://schemas.microsoft.com/office/drawing/2014/main" id="{5623D14A-DAB7-782E-AEEB-5D887859962D}"/>
              </a:ext>
            </a:extLst>
          </p:cNvPr>
          <p:cNvSpPr>
            <a:spLocks noGrp="1"/>
          </p:cNvSpPr>
          <p:nvPr>
            <p:ph idx="1"/>
          </p:nvPr>
        </p:nvSpPr>
        <p:spPr/>
        <p:txBody>
          <a:bodyPr/>
          <a:lstStyle/>
          <a:p>
            <a:pPr>
              <a:buFont typeface="Wingdings" panose="05000000000000000000" pitchFamily="2" charset="2"/>
              <a:buChar char="Ø"/>
            </a:pPr>
            <a:r>
              <a:rPr lang="en-US" dirty="0"/>
              <a:t> Development agreement with builder </a:t>
            </a:r>
          </a:p>
          <a:p>
            <a:pPr>
              <a:buFont typeface="Wingdings" panose="05000000000000000000" pitchFamily="2" charset="2"/>
              <a:buChar char="Ø"/>
            </a:pPr>
            <a:r>
              <a:rPr lang="en-US" dirty="0"/>
              <a:t> Joint development agreement </a:t>
            </a:r>
          </a:p>
          <a:p>
            <a:pPr>
              <a:buFont typeface="Wingdings" panose="05000000000000000000" pitchFamily="2" charset="2"/>
              <a:buChar char="Ø"/>
            </a:pPr>
            <a:r>
              <a:rPr lang="en-US" dirty="0"/>
              <a:t> joint venture agreement </a:t>
            </a:r>
            <a:endParaRPr lang="en-IN" dirty="0"/>
          </a:p>
        </p:txBody>
      </p:sp>
    </p:spTree>
    <p:extLst>
      <p:ext uri="{BB962C8B-B14F-4D97-AF65-F5344CB8AC3E}">
        <p14:creationId xmlns:p14="http://schemas.microsoft.com/office/powerpoint/2010/main" val="828956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D2E92-7E1B-E948-E4F8-3394DA450052}"/>
              </a:ext>
            </a:extLst>
          </p:cNvPr>
          <p:cNvSpPr>
            <a:spLocks noGrp="1"/>
          </p:cNvSpPr>
          <p:nvPr>
            <p:ph type="title"/>
          </p:nvPr>
        </p:nvSpPr>
        <p:spPr/>
        <p:txBody>
          <a:bodyPr/>
          <a:lstStyle/>
          <a:p>
            <a:r>
              <a:rPr lang="en-US" dirty="0"/>
              <a:t>Section 53 A of TPA : part performance  </a:t>
            </a:r>
            <a:endParaRPr lang="en-IN" dirty="0"/>
          </a:p>
        </p:txBody>
      </p:sp>
      <p:sp>
        <p:nvSpPr>
          <p:cNvPr id="3" name="Content Placeholder 2">
            <a:extLst>
              <a:ext uri="{FF2B5EF4-FFF2-40B4-BE49-F238E27FC236}">
                <a16:creationId xmlns:a16="http://schemas.microsoft.com/office/drawing/2014/main" id="{52FC876C-745F-988B-7D42-9EACBD8850BD}"/>
              </a:ext>
            </a:extLst>
          </p:cNvPr>
          <p:cNvSpPr>
            <a:spLocks noGrp="1"/>
          </p:cNvSpPr>
          <p:nvPr>
            <p:ph idx="1"/>
          </p:nvPr>
        </p:nvSpPr>
        <p:spPr/>
        <p:txBody>
          <a:bodyPr>
            <a:normAutofit lnSpcReduction="10000"/>
          </a:bodyPr>
          <a:lstStyle/>
          <a:p>
            <a:r>
              <a:rPr lang="en-US" b="0" i="0" dirty="0">
                <a:solidFill>
                  <a:srgbClr val="000000"/>
                </a:solidFill>
                <a:effectLst/>
                <a:latin typeface="Times New Roman" panose="02020603050405020304" pitchFamily="18" charset="0"/>
              </a:rPr>
              <a:t> Where any person </a:t>
            </a:r>
          </a:p>
          <a:p>
            <a:r>
              <a:rPr lang="en-US" b="0" i="0" dirty="0">
                <a:solidFill>
                  <a:srgbClr val="000000"/>
                </a:solidFill>
                <a:effectLst/>
                <a:latin typeface="Times New Roman" panose="02020603050405020304" pitchFamily="18" charset="0"/>
              </a:rPr>
              <a:t>contracts to transfer for consideration</a:t>
            </a:r>
          </a:p>
          <a:p>
            <a:r>
              <a:rPr lang="en-US" b="0" i="0" dirty="0">
                <a:solidFill>
                  <a:srgbClr val="000000"/>
                </a:solidFill>
                <a:effectLst/>
                <a:latin typeface="Times New Roman" panose="02020603050405020304" pitchFamily="18" charset="0"/>
              </a:rPr>
              <a:t> any immoveable property by writing signed by him or on his behalf from </a:t>
            </a:r>
          </a:p>
          <a:p>
            <a:r>
              <a:rPr lang="en-US" b="0" i="0" dirty="0">
                <a:solidFill>
                  <a:srgbClr val="000000"/>
                </a:solidFill>
                <a:effectLst/>
                <a:latin typeface="Times New Roman" panose="02020603050405020304" pitchFamily="18" charset="0"/>
              </a:rPr>
              <a:t>which the terms necessary to constitute the transfer can be ascertained with reasonable certainty,</a:t>
            </a:r>
          </a:p>
          <a:p>
            <a:r>
              <a:rPr lang="en-US" b="0" i="0" dirty="0">
                <a:solidFill>
                  <a:srgbClr val="000000"/>
                </a:solidFill>
                <a:effectLst/>
                <a:latin typeface="Times New Roman" panose="02020603050405020304" pitchFamily="18" charset="0"/>
              </a:rPr>
              <a:t> and the transferee has, in part performance of the contract,</a:t>
            </a:r>
          </a:p>
          <a:p>
            <a:r>
              <a:rPr lang="en-US" b="0" i="0" dirty="0">
                <a:solidFill>
                  <a:srgbClr val="000000"/>
                </a:solidFill>
                <a:effectLst/>
                <a:latin typeface="Times New Roman" panose="02020603050405020304" pitchFamily="18" charset="0"/>
              </a:rPr>
              <a:t> taken possession of the property or any part thereof, or the transferee, being already in possession, continues in possession in part performance of the contract</a:t>
            </a:r>
          </a:p>
          <a:p>
            <a:r>
              <a:rPr lang="en-US" b="0" i="0" dirty="0">
                <a:solidFill>
                  <a:srgbClr val="000000"/>
                </a:solidFill>
                <a:effectLst/>
                <a:latin typeface="Times New Roman" panose="02020603050405020304" pitchFamily="18" charset="0"/>
              </a:rPr>
              <a:t> and has done some act in furtherance of the contract, and the transferee has performed or is willing to perform his part of the contract, then, </a:t>
            </a:r>
          </a:p>
        </p:txBody>
      </p:sp>
    </p:spTree>
    <p:extLst>
      <p:ext uri="{BB962C8B-B14F-4D97-AF65-F5344CB8AC3E}">
        <p14:creationId xmlns:p14="http://schemas.microsoft.com/office/powerpoint/2010/main" val="3649594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ED0CC-9739-EA80-1F31-92218A4138D7}"/>
              </a:ext>
            </a:extLst>
          </p:cNvPr>
          <p:cNvSpPr>
            <a:spLocks noGrp="1"/>
          </p:cNvSpPr>
          <p:nvPr>
            <p:ph type="title"/>
          </p:nvPr>
        </p:nvSpPr>
        <p:spPr/>
        <p:txBody>
          <a:bodyPr/>
          <a:lstStyle/>
          <a:p>
            <a:r>
              <a:rPr lang="en-US" dirty="0"/>
              <a:t>Section 53 A : part performance </a:t>
            </a:r>
            <a:endParaRPr lang="en-IN" dirty="0"/>
          </a:p>
        </p:txBody>
      </p:sp>
      <p:sp>
        <p:nvSpPr>
          <p:cNvPr id="3" name="Content Placeholder 2">
            <a:extLst>
              <a:ext uri="{FF2B5EF4-FFF2-40B4-BE49-F238E27FC236}">
                <a16:creationId xmlns:a16="http://schemas.microsoft.com/office/drawing/2014/main" id="{8E369DF0-1E7B-0529-902B-B11B21367174}"/>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rPr>
              <a:t>notwithstanding that 2[***] where there is an instrument of transfer,</a:t>
            </a:r>
          </a:p>
          <a:p>
            <a:r>
              <a:rPr lang="en-US" b="0" i="0" dirty="0">
                <a:solidFill>
                  <a:srgbClr val="000000"/>
                </a:solidFill>
                <a:effectLst/>
                <a:latin typeface="Times New Roman" panose="02020603050405020304" pitchFamily="18" charset="0"/>
              </a:rPr>
              <a:t> that the transfer has not been completed in the manner prescribed therefor by the law for the time being in force, </a:t>
            </a:r>
          </a:p>
          <a:p>
            <a:r>
              <a:rPr lang="en-US" b="0" i="0" dirty="0">
                <a:solidFill>
                  <a:srgbClr val="000000"/>
                </a:solidFill>
                <a:effectLst/>
                <a:latin typeface="Times New Roman" panose="02020603050405020304" pitchFamily="18" charset="0"/>
              </a:rPr>
              <a:t>the transferor or any person claiming under him shall be debarred from enforcing against the transferee and persons claiming under him any right in respect of the property of which the transferee has taken or continued in possession other than a right expressly provided by the terms of the contract:</a:t>
            </a:r>
          </a:p>
          <a:p>
            <a:r>
              <a:rPr lang="en-US" b="0" i="0" dirty="0">
                <a:solidFill>
                  <a:srgbClr val="000000"/>
                </a:solidFill>
                <a:effectLst/>
                <a:latin typeface="Times New Roman" panose="02020603050405020304" pitchFamily="18" charset="0"/>
              </a:rPr>
              <a:t> Provided that nothing in this section shall affect the rights of a transferee for consideration who has no notice of the contract or of the part performance thereof.]</a:t>
            </a:r>
            <a:endParaRPr lang="en-IN" dirty="0"/>
          </a:p>
          <a:p>
            <a:endParaRPr lang="en-IN" dirty="0"/>
          </a:p>
        </p:txBody>
      </p:sp>
    </p:spTree>
    <p:extLst>
      <p:ext uri="{BB962C8B-B14F-4D97-AF65-F5344CB8AC3E}">
        <p14:creationId xmlns:p14="http://schemas.microsoft.com/office/powerpoint/2010/main" val="1033583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45E50-9929-FA05-EBE7-1817E9B273C2}"/>
              </a:ext>
            </a:extLst>
          </p:cNvPr>
          <p:cNvSpPr>
            <a:spLocks noGrp="1"/>
          </p:cNvSpPr>
          <p:nvPr>
            <p:ph type="title"/>
          </p:nvPr>
        </p:nvSpPr>
        <p:spPr/>
        <p:txBody>
          <a:bodyPr/>
          <a:lstStyle/>
          <a:p>
            <a:r>
              <a:rPr lang="en-US" dirty="0"/>
              <a:t>ISSUES IN </a:t>
            </a:r>
            <a:r>
              <a:rPr lang="en-US" dirty="0" err="1"/>
              <a:t>jda</a:t>
            </a:r>
            <a:r>
              <a:rPr lang="en-US" dirty="0"/>
              <a:t> </a:t>
            </a:r>
            <a:endParaRPr lang="en-IN" dirty="0"/>
          </a:p>
        </p:txBody>
      </p:sp>
      <p:sp>
        <p:nvSpPr>
          <p:cNvPr id="3" name="Content Placeholder 2">
            <a:extLst>
              <a:ext uri="{FF2B5EF4-FFF2-40B4-BE49-F238E27FC236}">
                <a16:creationId xmlns:a16="http://schemas.microsoft.com/office/drawing/2014/main" id="{C334105B-639F-B709-0B15-DC7F84293CA5}"/>
              </a:ext>
            </a:extLst>
          </p:cNvPr>
          <p:cNvSpPr>
            <a:spLocks noGrp="1"/>
          </p:cNvSpPr>
          <p:nvPr>
            <p:ph idx="1"/>
          </p:nvPr>
        </p:nvSpPr>
        <p:spPr/>
        <p:txBody>
          <a:bodyPr/>
          <a:lstStyle/>
          <a:p>
            <a:pPr>
              <a:buFont typeface="Wingdings" panose="05000000000000000000" pitchFamily="2" charset="2"/>
              <a:buChar char="Ø"/>
            </a:pPr>
            <a:r>
              <a:rPr lang="en-US" dirty="0"/>
              <a:t> Whether amendment by FA 2017 in section 45(5A) , can be applied retrospectively .</a:t>
            </a:r>
          </a:p>
          <a:p>
            <a:pPr>
              <a:buFont typeface="Wingdings" panose="05000000000000000000" pitchFamily="2" charset="2"/>
              <a:buChar char="Ø"/>
            </a:pPr>
            <a:r>
              <a:rPr lang="en-US" dirty="0"/>
              <a:t> Section 45(5A) is applicable to individual and HUF only . What about other   </a:t>
            </a:r>
            <a:r>
              <a:rPr lang="en-US" dirty="0" err="1"/>
              <a:t>Assessee</a:t>
            </a:r>
            <a:r>
              <a:rPr lang="en-US" dirty="0"/>
              <a:t>  .</a:t>
            </a:r>
          </a:p>
          <a:p>
            <a:pPr>
              <a:buFont typeface="Wingdings" panose="05000000000000000000" pitchFamily="2" charset="2"/>
              <a:buChar char="Ø"/>
            </a:pPr>
            <a:r>
              <a:rPr lang="en-US" dirty="0"/>
              <a:t> If the land owner are joint holder with a company or firm , whether 45(5A) will be applicable </a:t>
            </a:r>
          </a:p>
          <a:p>
            <a:pPr>
              <a:buFont typeface="Wingdings" panose="05000000000000000000" pitchFamily="2" charset="2"/>
              <a:buChar char="Ø"/>
            </a:pPr>
            <a:r>
              <a:rPr lang="en-US" dirty="0"/>
              <a:t> How to compute tax , if the land is held by </a:t>
            </a:r>
            <a:r>
              <a:rPr lang="en-US" dirty="0" err="1"/>
              <a:t>assessee</a:t>
            </a:r>
            <a:r>
              <a:rPr lang="en-US" dirty="0"/>
              <a:t> as capital asset/ business assets / agricultural land </a:t>
            </a:r>
          </a:p>
          <a:p>
            <a:pPr>
              <a:buFont typeface="Wingdings" panose="05000000000000000000" pitchFamily="2" charset="2"/>
              <a:buChar char="Ø"/>
            </a:pPr>
            <a:r>
              <a:rPr lang="en-US" dirty="0"/>
              <a:t> If the capital assets is converted into business assets before entering into JDA .and vice versa </a:t>
            </a:r>
            <a:r>
              <a:rPr lang="en-US" dirty="0" err="1"/>
              <a:t>i.e</a:t>
            </a:r>
            <a:r>
              <a:rPr lang="en-US" dirty="0"/>
              <a:t> inventory is converted into capital assets . Section 28(vi). </a:t>
            </a:r>
            <a:endParaRPr lang="en-IN" dirty="0"/>
          </a:p>
        </p:txBody>
      </p:sp>
    </p:spTree>
    <p:extLst>
      <p:ext uri="{BB962C8B-B14F-4D97-AF65-F5344CB8AC3E}">
        <p14:creationId xmlns:p14="http://schemas.microsoft.com/office/powerpoint/2010/main" val="3435641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F0F0A-FC7C-4142-C5F7-B436C104E6E5}"/>
              </a:ext>
            </a:extLst>
          </p:cNvPr>
          <p:cNvSpPr>
            <a:spLocks noGrp="1"/>
          </p:cNvSpPr>
          <p:nvPr>
            <p:ph type="title"/>
          </p:nvPr>
        </p:nvSpPr>
        <p:spPr/>
        <p:txBody>
          <a:bodyPr/>
          <a:lstStyle/>
          <a:p>
            <a:r>
              <a:rPr lang="en-US" dirty="0"/>
              <a:t>Chaturbhuj </a:t>
            </a:r>
            <a:r>
              <a:rPr lang="en-US" dirty="0" err="1"/>
              <a:t>dwarkaprasad</a:t>
            </a:r>
            <a:r>
              <a:rPr lang="en-US" dirty="0"/>
              <a:t> Kapadia </a:t>
            </a:r>
            <a:endParaRPr lang="en-IN" dirty="0"/>
          </a:p>
        </p:txBody>
      </p:sp>
      <p:sp>
        <p:nvSpPr>
          <p:cNvPr id="3" name="Content Placeholder 2">
            <a:extLst>
              <a:ext uri="{FF2B5EF4-FFF2-40B4-BE49-F238E27FC236}">
                <a16:creationId xmlns:a16="http://schemas.microsoft.com/office/drawing/2014/main" id="{6BE7E163-77E4-B577-EDAC-4CCAE3B0D9DB}"/>
              </a:ext>
            </a:extLst>
          </p:cNvPr>
          <p:cNvSpPr>
            <a:spLocks noGrp="1"/>
          </p:cNvSpPr>
          <p:nvPr>
            <p:ph idx="1"/>
          </p:nvPr>
        </p:nvSpPr>
        <p:spPr/>
        <p:txBody>
          <a:bodyPr/>
          <a:lstStyle/>
          <a:p>
            <a:r>
              <a:rPr lang="en-US" dirty="0"/>
              <a:t>That, in order to attract Section 53A,</a:t>
            </a:r>
          </a:p>
          <a:p>
            <a:r>
              <a:rPr lang="en-US" dirty="0"/>
              <a:t> the following conditions need to be fulfilled. </a:t>
            </a:r>
          </a:p>
          <a:p>
            <a:r>
              <a:rPr lang="en-US" dirty="0"/>
              <a:t>There should be a contract for consideration ; </a:t>
            </a:r>
          </a:p>
          <a:p>
            <a:r>
              <a:rPr lang="en-US" dirty="0"/>
              <a:t>it should be in writing ; </a:t>
            </a:r>
          </a:p>
          <a:p>
            <a:r>
              <a:rPr lang="en-US" dirty="0"/>
              <a:t>it should be signed by the transferor ;</a:t>
            </a:r>
          </a:p>
          <a:p>
            <a:r>
              <a:rPr lang="en-US" dirty="0"/>
              <a:t> it should pertain to transfer of immovable property ;</a:t>
            </a:r>
          </a:p>
          <a:p>
            <a:r>
              <a:rPr lang="en-US" dirty="0"/>
              <a:t> the transferee should have taken possession of the property ; </a:t>
            </a:r>
          </a:p>
          <a:p>
            <a:r>
              <a:rPr lang="en-US" dirty="0"/>
              <a:t>lastly, the transferee should be ready and willing to perform his part of the contract. </a:t>
            </a:r>
            <a:endParaRPr lang="en-IN" dirty="0"/>
          </a:p>
        </p:txBody>
      </p:sp>
    </p:spTree>
    <p:extLst>
      <p:ext uri="{BB962C8B-B14F-4D97-AF65-F5344CB8AC3E}">
        <p14:creationId xmlns:p14="http://schemas.microsoft.com/office/powerpoint/2010/main" val="861981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400A1-5BF4-4789-8FEA-02C22E673515}"/>
              </a:ext>
            </a:extLst>
          </p:cNvPr>
          <p:cNvSpPr>
            <a:spLocks noGrp="1"/>
          </p:cNvSpPr>
          <p:nvPr>
            <p:ph type="title"/>
          </p:nvPr>
        </p:nvSpPr>
        <p:spPr/>
        <p:txBody>
          <a:bodyPr/>
          <a:lstStyle/>
          <a:p>
            <a:r>
              <a:rPr lang="en-US" dirty="0"/>
              <a:t>Section 17 of registration act 1908</a:t>
            </a:r>
            <a:endParaRPr lang="en-IN" dirty="0"/>
          </a:p>
        </p:txBody>
      </p:sp>
      <p:sp>
        <p:nvSpPr>
          <p:cNvPr id="3" name="Content Placeholder 2">
            <a:extLst>
              <a:ext uri="{FF2B5EF4-FFF2-40B4-BE49-F238E27FC236}">
                <a16:creationId xmlns:a16="http://schemas.microsoft.com/office/drawing/2014/main" id="{B6CE0103-37A6-3CD6-E665-B6FBFF9F841A}"/>
              </a:ext>
            </a:extLst>
          </p:cNvPr>
          <p:cNvSpPr>
            <a:spLocks noGrp="1"/>
          </p:cNvSpPr>
          <p:nvPr>
            <p:ph idx="1"/>
          </p:nvPr>
        </p:nvSpPr>
        <p:spPr/>
        <p:txBody>
          <a:bodyPr/>
          <a:lstStyle/>
          <a:p>
            <a:r>
              <a:rPr lang="en-US" b="0" i="0" dirty="0">
                <a:solidFill>
                  <a:srgbClr val="000000"/>
                </a:solidFill>
                <a:effectLst/>
                <a:latin typeface="Times New Roman" panose="02020603050405020304" pitchFamily="18" charset="0"/>
              </a:rPr>
              <a:t> [</a:t>
            </a:r>
            <a:r>
              <a:rPr lang="en-US" b="0" i="0" dirty="0">
                <a:solidFill>
                  <a:srgbClr val="1100CC"/>
                </a:solidFill>
                <a:effectLst/>
                <a:latin typeface="Times New Roman" panose="02020603050405020304" pitchFamily="18" charset="0"/>
                <a:hlinkClick r:id="rId2"/>
              </a:rPr>
              <a:t>(1A)</a:t>
            </a:r>
            <a:r>
              <a:rPr lang="en-US" b="0" i="0" dirty="0">
                <a:solidFill>
                  <a:srgbClr val="000000"/>
                </a:solidFill>
                <a:effectLst/>
                <a:latin typeface="Times New Roman" panose="02020603050405020304" pitchFamily="18" charset="0"/>
              </a:rPr>
              <a:t> The documents containing contracts to transfer for consideration, any immovable property for the purpose of section 53A of the Transfer of Property Act, 1882 (4 of 1882) shall be registered if they have been executed on or after the commencement of the Registration and Other Related laws (Amendment) Act, 2001 and if such documents are not registered on or after such commencement, then, they shall have no effect for the purposes of the said section 53A.]</a:t>
            </a:r>
            <a:endParaRPr lang="en-IN" dirty="0"/>
          </a:p>
        </p:txBody>
      </p:sp>
    </p:spTree>
    <p:extLst>
      <p:ext uri="{BB962C8B-B14F-4D97-AF65-F5344CB8AC3E}">
        <p14:creationId xmlns:p14="http://schemas.microsoft.com/office/powerpoint/2010/main" val="855575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8D225-DC27-C7A6-AB05-D21D7A906CA6}"/>
              </a:ext>
            </a:extLst>
          </p:cNvPr>
          <p:cNvSpPr>
            <a:spLocks noGrp="1"/>
          </p:cNvSpPr>
          <p:nvPr>
            <p:ph type="title"/>
          </p:nvPr>
        </p:nvSpPr>
        <p:spPr/>
        <p:txBody>
          <a:bodyPr/>
          <a:lstStyle/>
          <a:p>
            <a:r>
              <a:rPr lang="en-US" dirty="0"/>
              <a:t>Section 49 of registration act </a:t>
            </a:r>
            <a:endParaRPr lang="en-IN" dirty="0"/>
          </a:p>
        </p:txBody>
      </p:sp>
      <p:sp>
        <p:nvSpPr>
          <p:cNvPr id="3" name="Content Placeholder 2">
            <a:extLst>
              <a:ext uri="{FF2B5EF4-FFF2-40B4-BE49-F238E27FC236}">
                <a16:creationId xmlns:a16="http://schemas.microsoft.com/office/drawing/2014/main" id="{7E79CABC-54AE-3F5D-2877-D8846BDDFD50}"/>
              </a:ext>
            </a:extLst>
          </p:cNvPr>
          <p:cNvSpPr>
            <a:spLocks noGrp="1"/>
          </p:cNvSpPr>
          <p:nvPr>
            <p:ph idx="1"/>
          </p:nvPr>
        </p:nvSpPr>
        <p:spPr/>
        <p:txBody>
          <a:bodyPr/>
          <a:lstStyle/>
          <a:p>
            <a:r>
              <a:rPr lang="en-US" dirty="0"/>
              <a:t>“49. Effect of non-registration of documents required to be registered.—</a:t>
            </a:r>
          </a:p>
          <a:p>
            <a:r>
              <a:rPr lang="en-US" dirty="0"/>
              <a:t>No document required by section 17 or by any provision of the Transfer of Property Act, 1882 (4 of 1882)], to be registered shall— </a:t>
            </a:r>
          </a:p>
          <a:p>
            <a:r>
              <a:rPr lang="en-US" dirty="0"/>
              <a:t>(a) affect any immovable property comprised therein, or</a:t>
            </a:r>
          </a:p>
          <a:p>
            <a:r>
              <a:rPr lang="en-US" dirty="0"/>
              <a:t> (b) confer any power to adopt, or </a:t>
            </a:r>
          </a:p>
          <a:p>
            <a:r>
              <a:rPr lang="en-US" dirty="0"/>
              <a:t>(c) be received as evidence of any transaction affecting such property or conferring such power, unless it has been registered:</a:t>
            </a:r>
            <a:endParaRPr lang="en-IN" dirty="0"/>
          </a:p>
        </p:txBody>
      </p:sp>
    </p:spTree>
    <p:extLst>
      <p:ext uri="{BB962C8B-B14F-4D97-AF65-F5344CB8AC3E}">
        <p14:creationId xmlns:p14="http://schemas.microsoft.com/office/powerpoint/2010/main" val="4018964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DF263-A4C0-4A29-BB31-AC47F273FC25}"/>
              </a:ext>
            </a:extLst>
          </p:cNvPr>
          <p:cNvSpPr>
            <a:spLocks noGrp="1"/>
          </p:cNvSpPr>
          <p:nvPr>
            <p:ph type="title"/>
          </p:nvPr>
        </p:nvSpPr>
        <p:spPr/>
        <p:txBody>
          <a:bodyPr/>
          <a:lstStyle/>
          <a:p>
            <a:r>
              <a:rPr lang="en-US" dirty="0"/>
              <a:t>Section 45 (5A)</a:t>
            </a:r>
            <a:br>
              <a:rPr lang="en-US" dirty="0"/>
            </a:br>
            <a:r>
              <a:rPr lang="en-US" sz="2400" i="1" dirty="0"/>
              <a:t>finance act -2017</a:t>
            </a:r>
            <a:endParaRPr lang="en-IN" i="1" dirty="0"/>
          </a:p>
        </p:txBody>
      </p:sp>
      <p:sp>
        <p:nvSpPr>
          <p:cNvPr id="3" name="Content Placeholder 2">
            <a:extLst>
              <a:ext uri="{FF2B5EF4-FFF2-40B4-BE49-F238E27FC236}">
                <a16:creationId xmlns:a16="http://schemas.microsoft.com/office/drawing/2014/main" id="{6C0FBDB6-DF74-4AE4-890A-7C29D9195211}"/>
              </a:ext>
            </a:extLst>
          </p:cNvPr>
          <p:cNvSpPr>
            <a:spLocks noGrp="1"/>
          </p:cNvSpPr>
          <p:nvPr>
            <p:ph idx="1"/>
          </p:nvPr>
        </p:nvSpPr>
        <p:spPr/>
        <p:txBody>
          <a:bodyPr>
            <a:normAutofit/>
          </a:bodyPr>
          <a:lstStyle/>
          <a:p>
            <a:r>
              <a:rPr lang="en-US" sz="2400" i="1" dirty="0"/>
              <a:t>Notwithstanding anything contained in sub-section (1),</a:t>
            </a:r>
          </a:p>
          <a:p>
            <a:pPr>
              <a:buFont typeface="Wingdings" panose="05000000000000000000" pitchFamily="2" charset="2"/>
              <a:buChar char="Ø"/>
            </a:pPr>
            <a:r>
              <a:rPr lang="en-US" sz="2400" i="1" dirty="0"/>
              <a:t>Where the capital gain arises to an  </a:t>
            </a:r>
            <a:r>
              <a:rPr lang="en-US" sz="2400" i="1" dirty="0" err="1"/>
              <a:t>Assessee</a:t>
            </a:r>
            <a:r>
              <a:rPr lang="en-US" sz="2400" i="1" dirty="0"/>
              <a:t>,</a:t>
            </a:r>
          </a:p>
          <a:p>
            <a:pPr>
              <a:buFont typeface="Wingdings" panose="05000000000000000000" pitchFamily="2" charset="2"/>
              <a:buChar char="Ø"/>
            </a:pPr>
            <a:r>
              <a:rPr lang="en-US" sz="2400" i="1" dirty="0"/>
              <a:t> being an </a:t>
            </a:r>
            <a:r>
              <a:rPr lang="en-US" sz="2400" i="1" dirty="0">
                <a:solidFill>
                  <a:srgbClr val="FF0000"/>
                </a:solidFill>
              </a:rPr>
              <a:t>individual or a HUF, </a:t>
            </a:r>
          </a:p>
          <a:p>
            <a:pPr>
              <a:buFont typeface="Wingdings" panose="05000000000000000000" pitchFamily="2" charset="2"/>
              <a:buChar char="Ø"/>
            </a:pPr>
            <a:r>
              <a:rPr lang="en-US" sz="2400" i="1" dirty="0"/>
              <a:t>from the transfer of a </a:t>
            </a:r>
            <a:r>
              <a:rPr lang="en-US" sz="2400" i="1" dirty="0">
                <a:solidFill>
                  <a:srgbClr val="FF0000"/>
                </a:solidFill>
              </a:rPr>
              <a:t>capital asset</a:t>
            </a:r>
            <a:r>
              <a:rPr lang="en-US" sz="2400" i="1" dirty="0"/>
              <a:t>, </a:t>
            </a:r>
            <a:r>
              <a:rPr lang="en-US" sz="2400" i="1" dirty="0">
                <a:solidFill>
                  <a:srgbClr val="FF0000"/>
                </a:solidFill>
              </a:rPr>
              <a:t>being land or building </a:t>
            </a:r>
            <a:r>
              <a:rPr lang="en-US" sz="2400" i="1" dirty="0"/>
              <a:t>or both,</a:t>
            </a:r>
          </a:p>
          <a:p>
            <a:pPr>
              <a:buFont typeface="Wingdings" panose="05000000000000000000" pitchFamily="2" charset="2"/>
              <a:buChar char="Ø"/>
            </a:pPr>
            <a:r>
              <a:rPr lang="en-US" sz="2400" i="1" dirty="0"/>
              <a:t> under a </a:t>
            </a:r>
            <a:r>
              <a:rPr lang="en-US" sz="2400" i="1" dirty="0">
                <a:solidFill>
                  <a:srgbClr val="FF0000"/>
                </a:solidFill>
              </a:rPr>
              <a:t>specified agreement</a:t>
            </a:r>
            <a:r>
              <a:rPr lang="en-US" sz="2400" i="1" dirty="0"/>
              <a:t>, </a:t>
            </a:r>
          </a:p>
          <a:p>
            <a:pPr>
              <a:buFont typeface="Wingdings" panose="05000000000000000000" pitchFamily="2" charset="2"/>
              <a:buChar char="Ø"/>
            </a:pPr>
            <a:r>
              <a:rPr lang="en-US" sz="2400" i="1" dirty="0"/>
              <a:t>the capital gains shall be chargeable to income tax </a:t>
            </a:r>
          </a:p>
          <a:p>
            <a:pPr>
              <a:buFont typeface="Wingdings" panose="05000000000000000000" pitchFamily="2" charset="2"/>
              <a:buChar char="Ø"/>
            </a:pPr>
            <a:r>
              <a:rPr lang="en-US" sz="2400" i="1" dirty="0"/>
              <a:t> income of the previous year in which the </a:t>
            </a:r>
            <a:r>
              <a:rPr lang="en-US" sz="2400" i="1" dirty="0">
                <a:solidFill>
                  <a:srgbClr val="FF0000"/>
                </a:solidFill>
              </a:rPr>
              <a:t>certificate of completion </a:t>
            </a:r>
            <a:r>
              <a:rPr lang="en-US" sz="2400" i="1" dirty="0"/>
              <a:t>for the </a:t>
            </a:r>
            <a:r>
              <a:rPr lang="en-US" sz="2400" i="1" dirty="0">
                <a:solidFill>
                  <a:srgbClr val="FF0000"/>
                </a:solidFill>
              </a:rPr>
              <a:t>whole or part of the project </a:t>
            </a:r>
            <a:r>
              <a:rPr lang="en-US" sz="2400" i="1" dirty="0"/>
              <a:t>is issued by the competent authority</a:t>
            </a:r>
            <a:r>
              <a:rPr lang="en-US" i="1" dirty="0"/>
              <a:t>;</a:t>
            </a:r>
          </a:p>
        </p:txBody>
      </p:sp>
    </p:spTree>
    <p:extLst>
      <p:ext uri="{BB962C8B-B14F-4D97-AF65-F5344CB8AC3E}">
        <p14:creationId xmlns:p14="http://schemas.microsoft.com/office/powerpoint/2010/main" val="21056133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39FC2-BE91-41A3-BB16-672BDD67A19C}"/>
              </a:ext>
            </a:extLst>
          </p:cNvPr>
          <p:cNvSpPr>
            <a:spLocks noGrp="1"/>
          </p:cNvSpPr>
          <p:nvPr>
            <p:ph type="title"/>
          </p:nvPr>
        </p:nvSpPr>
        <p:spPr/>
        <p:txBody>
          <a:bodyPr/>
          <a:lstStyle/>
          <a:p>
            <a:r>
              <a:rPr lang="en-IN" dirty="0"/>
              <a:t>Consideration for : 45(5A)</a:t>
            </a:r>
          </a:p>
        </p:txBody>
      </p:sp>
      <p:sp>
        <p:nvSpPr>
          <p:cNvPr id="3" name="Content Placeholder 2">
            <a:extLst>
              <a:ext uri="{FF2B5EF4-FFF2-40B4-BE49-F238E27FC236}">
                <a16:creationId xmlns:a16="http://schemas.microsoft.com/office/drawing/2014/main" id="{F1DA272A-8969-4BE0-84C7-DC7B4305EFB3}"/>
              </a:ext>
            </a:extLst>
          </p:cNvPr>
          <p:cNvSpPr>
            <a:spLocks noGrp="1"/>
          </p:cNvSpPr>
          <p:nvPr>
            <p:ph idx="1"/>
          </p:nvPr>
        </p:nvSpPr>
        <p:spPr/>
        <p:txBody>
          <a:bodyPr>
            <a:normAutofit/>
          </a:bodyPr>
          <a:lstStyle/>
          <a:p>
            <a:pPr>
              <a:buFont typeface="Wingdings" panose="05000000000000000000" pitchFamily="2" charset="2"/>
              <a:buChar char="Ø"/>
            </a:pPr>
            <a:r>
              <a:rPr lang="en-US" sz="2800" i="1" dirty="0"/>
              <a:t> And for the purposes of section 48,</a:t>
            </a:r>
          </a:p>
          <a:p>
            <a:pPr>
              <a:buFont typeface="Wingdings" panose="05000000000000000000" pitchFamily="2" charset="2"/>
              <a:buChar char="Ø"/>
            </a:pPr>
            <a:r>
              <a:rPr lang="en-US" sz="2800" i="1" dirty="0"/>
              <a:t> the </a:t>
            </a:r>
            <a:r>
              <a:rPr lang="en-US" sz="2800" b="1" i="1" dirty="0"/>
              <a:t>stamp duty value</a:t>
            </a:r>
            <a:r>
              <a:rPr lang="en-US" sz="2800" i="1" dirty="0"/>
              <a:t>, on the date of issue of the said certificate,</a:t>
            </a:r>
          </a:p>
          <a:p>
            <a:r>
              <a:rPr lang="en-US" sz="2800" i="1" dirty="0"/>
              <a:t> </a:t>
            </a:r>
            <a:r>
              <a:rPr lang="en-US" sz="2800" b="1" i="1" dirty="0"/>
              <a:t>of his share, being land or building or both in the project, as increased by the consideration received in cash, </a:t>
            </a:r>
            <a:r>
              <a:rPr lang="en-US" sz="2800" i="1" dirty="0"/>
              <a:t>if any, </a:t>
            </a:r>
          </a:p>
          <a:p>
            <a:r>
              <a:rPr lang="en-US" sz="2800" i="1" dirty="0"/>
              <a:t>shall be deemed to be the full value of the consideration received or accruing as a result of the transfer of the capital asset :</a:t>
            </a:r>
            <a:endParaRPr lang="en-IN" sz="2800" dirty="0"/>
          </a:p>
          <a:p>
            <a:endParaRPr lang="en-IN" dirty="0"/>
          </a:p>
        </p:txBody>
      </p:sp>
    </p:spTree>
    <p:extLst>
      <p:ext uri="{BB962C8B-B14F-4D97-AF65-F5344CB8AC3E}">
        <p14:creationId xmlns:p14="http://schemas.microsoft.com/office/powerpoint/2010/main" val="21216631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E34A9-BE06-45E4-8D61-DC8D7DBFC8FB}"/>
              </a:ext>
            </a:extLst>
          </p:cNvPr>
          <p:cNvSpPr>
            <a:spLocks noGrp="1"/>
          </p:cNvSpPr>
          <p:nvPr>
            <p:ph type="title"/>
          </p:nvPr>
        </p:nvSpPr>
        <p:spPr/>
        <p:txBody>
          <a:bodyPr>
            <a:normAutofit/>
          </a:bodyPr>
          <a:lstStyle/>
          <a:p>
            <a:r>
              <a:rPr lang="en-US" dirty="0"/>
              <a:t>Section 45 (5A) : </a:t>
            </a:r>
            <a:r>
              <a:rPr lang="en-US" sz="3200" dirty="0" err="1"/>
              <a:t>provisio</a:t>
            </a:r>
            <a:r>
              <a:rPr lang="en-US" sz="3200" dirty="0"/>
              <a:t> shall not apply </a:t>
            </a:r>
            <a:br>
              <a:rPr lang="en-US" dirty="0"/>
            </a:br>
            <a:r>
              <a:rPr lang="en-US" sz="2000" b="1" dirty="0"/>
              <a:t>if share is transferred before getting completion </a:t>
            </a:r>
            <a:endParaRPr lang="en-IN" sz="2000" b="1" dirty="0"/>
          </a:p>
        </p:txBody>
      </p:sp>
      <p:sp>
        <p:nvSpPr>
          <p:cNvPr id="3" name="Content Placeholder 2">
            <a:extLst>
              <a:ext uri="{FF2B5EF4-FFF2-40B4-BE49-F238E27FC236}">
                <a16:creationId xmlns:a16="http://schemas.microsoft.com/office/drawing/2014/main" id="{5E39647F-4C46-44B4-9F2E-D9C2E9E699CA}"/>
              </a:ext>
            </a:extLst>
          </p:cNvPr>
          <p:cNvSpPr>
            <a:spLocks noGrp="1"/>
          </p:cNvSpPr>
          <p:nvPr>
            <p:ph idx="1"/>
          </p:nvPr>
        </p:nvSpPr>
        <p:spPr/>
        <p:txBody>
          <a:bodyPr/>
          <a:lstStyle/>
          <a:p>
            <a:pPr>
              <a:buFont typeface="Wingdings" panose="05000000000000000000" pitchFamily="2" charset="2"/>
              <a:buChar char="Ø"/>
            </a:pPr>
            <a:r>
              <a:rPr lang="en-US" sz="3200" dirty="0">
                <a:solidFill>
                  <a:srgbClr val="FF0000"/>
                </a:solidFill>
              </a:rPr>
              <a:t>Where  </a:t>
            </a:r>
            <a:r>
              <a:rPr lang="en-US" sz="3200" i="1" dirty="0" err="1">
                <a:solidFill>
                  <a:srgbClr val="FF0000"/>
                </a:solidFill>
              </a:rPr>
              <a:t>Assessee</a:t>
            </a:r>
            <a:r>
              <a:rPr lang="en-US" sz="3200" i="1" dirty="0">
                <a:solidFill>
                  <a:srgbClr val="FF0000"/>
                </a:solidFill>
              </a:rPr>
              <a:t> transfers his share in the project </a:t>
            </a:r>
          </a:p>
          <a:p>
            <a:pPr>
              <a:buFont typeface="Wingdings" panose="05000000000000000000" pitchFamily="2" charset="2"/>
              <a:buChar char="Ø"/>
            </a:pPr>
            <a:r>
              <a:rPr lang="en-US" i="1" dirty="0"/>
              <a:t>on or before the date of issue of the said certificate of completion,</a:t>
            </a:r>
          </a:p>
          <a:p>
            <a:pPr>
              <a:buFont typeface="Wingdings" panose="05000000000000000000" pitchFamily="2" charset="2"/>
              <a:buChar char="Ø"/>
            </a:pPr>
            <a:r>
              <a:rPr lang="en-US" i="1" dirty="0"/>
              <a:t>capital gains shall be deemed to be the income of the previous year in which such transfer takes place </a:t>
            </a:r>
          </a:p>
          <a:p>
            <a:pPr>
              <a:buFont typeface="Wingdings" panose="05000000000000000000" pitchFamily="2" charset="2"/>
              <a:buChar char="Ø"/>
            </a:pPr>
            <a:r>
              <a:rPr lang="en-US" i="1" dirty="0"/>
              <a:t>The provisions of this Act, other than the provisions of this sub-section, </a:t>
            </a:r>
          </a:p>
          <a:p>
            <a:pPr>
              <a:buFont typeface="Wingdings" panose="05000000000000000000" pitchFamily="2" charset="2"/>
              <a:buChar char="Ø"/>
            </a:pPr>
            <a:r>
              <a:rPr lang="en-US" i="1" dirty="0"/>
              <a:t>shall apply for the purpose of determination of full value of consideration received or accruing as a result of such transfer.</a:t>
            </a:r>
            <a:endParaRPr lang="en-IN" dirty="0"/>
          </a:p>
        </p:txBody>
      </p:sp>
    </p:spTree>
    <p:extLst>
      <p:ext uri="{BB962C8B-B14F-4D97-AF65-F5344CB8AC3E}">
        <p14:creationId xmlns:p14="http://schemas.microsoft.com/office/powerpoint/2010/main" val="27046646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84A72-D9ED-7592-EB69-271046C8A8D4}"/>
              </a:ext>
            </a:extLst>
          </p:cNvPr>
          <p:cNvSpPr>
            <a:spLocks noGrp="1"/>
          </p:cNvSpPr>
          <p:nvPr>
            <p:ph type="title"/>
          </p:nvPr>
        </p:nvSpPr>
        <p:spPr/>
        <p:txBody>
          <a:bodyPr/>
          <a:lstStyle/>
          <a:p>
            <a:r>
              <a:rPr lang="en-US" dirty="0"/>
              <a:t>Explanation to section 45(5A)</a:t>
            </a:r>
            <a:endParaRPr lang="en-IN" dirty="0"/>
          </a:p>
        </p:txBody>
      </p:sp>
      <p:sp>
        <p:nvSpPr>
          <p:cNvPr id="3" name="Content Placeholder 2">
            <a:extLst>
              <a:ext uri="{FF2B5EF4-FFF2-40B4-BE49-F238E27FC236}">
                <a16:creationId xmlns:a16="http://schemas.microsoft.com/office/drawing/2014/main" id="{5EC4DFD2-CC75-2E59-11B8-AEE8DDF8BB4E}"/>
              </a:ext>
            </a:extLst>
          </p:cNvPr>
          <p:cNvSpPr>
            <a:spLocks noGrp="1"/>
          </p:cNvSpPr>
          <p:nvPr>
            <p:ph idx="1"/>
          </p:nvPr>
        </p:nvSpPr>
        <p:spPr/>
        <p:txBody>
          <a:bodyPr/>
          <a:lstStyle/>
          <a:p>
            <a:pPr>
              <a:buFont typeface="Wingdings" panose="05000000000000000000" pitchFamily="2" charset="2"/>
              <a:buChar char="Ø"/>
            </a:pPr>
            <a:r>
              <a:rPr lang="en-US" dirty="0"/>
              <a:t> competent authority : authority empowered to approve building plan </a:t>
            </a:r>
          </a:p>
          <a:p>
            <a:pPr>
              <a:buFont typeface="Wingdings" panose="05000000000000000000" pitchFamily="2" charset="2"/>
              <a:buChar char="Ø"/>
            </a:pPr>
            <a:r>
              <a:rPr lang="en-US" dirty="0"/>
              <a:t> specified agreement : means a registered agreement in which a person owning land or building or both agrees to allow another person to develop a real </a:t>
            </a:r>
            <a:r>
              <a:rPr lang="en-US" dirty="0" err="1"/>
              <a:t>esate</a:t>
            </a:r>
            <a:r>
              <a:rPr lang="en-US" dirty="0"/>
              <a:t> project on such land or building or both in consideration of a share being land building or both in  such a project whether with or without payment of part of the consideration in cash .</a:t>
            </a:r>
          </a:p>
          <a:p>
            <a:pPr>
              <a:buFont typeface="Wingdings" panose="05000000000000000000" pitchFamily="2" charset="2"/>
              <a:buChar char="Ø"/>
            </a:pPr>
            <a:r>
              <a:rPr lang="en-US" dirty="0"/>
              <a:t>Stamp duty value : means the value adopted or assessed or assessable by any authority of government for the purpose of payment of stamp duty in respect of immovable property being land building or both </a:t>
            </a:r>
            <a:endParaRPr lang="en-IN" dirty="0"/>
          </a:p>
        </p:txBody>
      </p:sp>
    </p:spTree>
    <p:extLst>
      <p:ext uri="{BB962C8B-B14F-4D97-AF65-F5344CB8AC3E}">
        <p14:creationId xmlns:p14="http://schemas.microsoft.com/office/powerpoint/2010/main" val="3565124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930C9-2EF2-BC83-8805-628F1E9AD96F}"/>
              </a:ext>
            </a:extLst>
          </p:cNvPr>
          <p:cNvSpPr>
            <a:spLocks noGrp="1"/>
          </p:cNvSpPr>
          <p:nvPr>
            <p:ph type="title"/>
          </p:nvPr>
        </p:nvSpPr>
        <p:spPr/>
        <p:txBody>
          <a:bodyPr/>
          <a:lstStyle/>
          <a:p>
            <a:r>
              <a:rPr lang="en-US" dirty="0"/>
              <a:t>Effect of unregistered agreement : </a:t>
            </a:r>
            <a:r>
              <a:rPr lang="en-US" sz="3200" dirty="0"/>
              <a:t>under benami act / income tax act </a:t>
            </a:r>
            <a:endParaRPr lang="en-IN" sz="3200" dirty="0"/>
          </a:p>
        </p:txBody>
      </p:sp>
      <p:sp>
        <p:nvSpPr>
          <p:cNvPr id="3" name="Content Placeholder 2">
            <a:extLst>
              <a:ext uri="{FF2B5EF4-FFF2-40B4-BE49-F238E27FC236}">
                <a16:creationId xmlns:a16="http://schemas.microsoft.com/office/drawing/2014/main" id="{3B6414EB-C26B-309E-243E-6F4D029C6A0F}"/>
              </a:ext>
            </a:extLst>
          </p:cNvPr>
          <p:cNvSpPr>
            <a:spLocks noGrp="1"/>
          </p:cNvSpPr>
          <p:nvPr>
            <p:ph idx="1"/>
          </p:nvPr>
        </p:nvSpPr>
        <p:spPr/>
        <p:txBody>
          <a:bodyPr/>
          <a:lstStyle/>
          <a:p>
            <a:r>
              <a:rPr lang="en-US" dirty="0"/>
              <a:t>Explanation to section 3 of benami act :</a:t>
            </a:r>
          </a:p>
          <a:p>
            <a:r>
              <a:rPr lang="en-US" dirty="0"/>
              <a:t> For the removal of doubts, it is hereby declared that benami transaction shall not include any </a:t>
            </a:r>
            <a:r>
              <a:rPr lang="en-US" dirty="0">
                <a:solidFill>
                  <a:srgbClr val="FF0000"/>
                </a:solidFill>
              </a:rPr>
              <a:t>transaction involving the allowing of possession of any property to be taken or retained in part performance of a contract referred to in section 53A </a:t>
            </a:r>
            <a:r>
              <a:rPr lang="en-US" dirty="0"/>
              <a:t>of the Transfer of Property Act, 1882, if, under any law for the time being in force,— </a:t>
            </a:r>
          </a:p>
          <a:p>
            <a:r>
              <a:rPr lang="en-US" dirty="0"/>
              <a:t>(</a:t>
            </a:r>
            <a:r>
              <a:rPr lang="en-US" dirty="0" err="1"/>
              <a:t>i</a:t>
            </a:r>
            <a:r>
              <a:rPr lang="en-US" dirty="0"/>
              <a:t>) consideration for such property has been provided by the person to whom possession of property has been allowed but the person who has granted possession thereof continues to hold ownership of such property;</a:t>
            </a:r>
          </a:p>
          <a:p>
            <a:r>
              <a:rPr lang="en-US" dirty="0"/>
              <a:t> (ii) stamp duty on such transaction or arrangement has been paid;</a:t>
            </a:r>
          </a:p>
          <a:p>
            <a:r>
              <a:rPr lang="en-US" dirty="0"/>
              <a:t> and (iii) the contract has been registered.</a:t>
            </a:r>
            <a:endParaRPr lang="en-IN" dirty="0"/>
          </a:p>
        </p:txBody>
      </p:sp>
    </p:spTree>
    <p:extLst>
      <p:ext uri="{BB962C8B-B14F-4D97-AF65-F5344CB8AC3E}">
        <p14:creationId xmlns:p14="http://schemas.microsoft.com/office/powerpoint/2010/main" val="3561230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3BB08-D875-4583-A708-7877C5094FFB}"/>
              </a:ext>
            </a:extLst>
          </p:cNvPr>
          <p:cNvSpPr>
            <a:spLocks noGrp="1"/>
          </p:cNvSpPr>
          <p:nvPr>
            <p:ph type="title"/>
          </p:nvPr>
        </p:nvSpPr>
        <p:spPr/>
        <p:txBody>
          <a:bodyPr>
            <a:normAutofit/>
          </a:bodyPr>
          <a:lstStyle/>
          <a:p>
            <a:r>
              <a:rPr lang="en-US" sz="3600" dirty="0"/>
              <a:t>Section 10(37) –Compensation under Right to Fair Compensation </a:t>
            </a:r>
            <a:endParaRPr lang="en-IN" sz="3600" dirty="0"/>
          </a:p>
        </p:txBody>
      </p:sp>
      <p:sp>
        <p:nvSpPr>
          <p:cNvPr id="3" name="Content Placeholder 2">
            <a:extLst>
              <a:ext uri="{FF2B5EF4-FFF2-40B4-BE49-F238E27FC236}">
                <a16:creationId xmlns:a16="http://schemas.microsoft.com/office/drawing/2014/main" id="{DE8185DD-740C-41FD-8E9C-C94DDC5575ED}"/>
              </a:ext>
            </a:extLst>
          </p:cNvPr>
          <p:cNvSpPr>
            <a:spLocks noGrp="1"/>
          </p:cNvSpPr>
          <p:nvPr>
            <p:ph idx="1"/>
          </p:nvPr>
        </p:nvSpPr>
        <p:spPr/>
        <p:txBody>
          <a:bodyPr>
            <a:normAutofit/>
          </a:bodyPr>
          <a:lstStyle/>
          <a:p>
            <a:pPr>
              <a:buFont typeface="Arial" panose="020B0604020202020204" pitchFamily="34" charset="0"/>
              <a:buChar char="•"/>
            </a:pPr>
            <a:r>
              <a:rPr lang="en-US" sz="2400" dirty="0"/>
              <a:t>Compensation received under  </a:t>
            </a:r>
            <a:r>
              <a:rPr lang="en-IN" b="1" dirty="0"/>
              <a:t>RFCTLAAR Act.</a:t>
            </a:r>
            <a:endParaRPr lang="en-US" sz="2400" dirty="0"/>
          </a:p>
          <a:p>
            <a:pPr>
              <a:buFont typeface="Arial" panose="020B0604020202020204" pitchFamily="34" charset="0"/>
              <a:buChar char="•"/>
            </a:pPr>
            <a:r>
              <a:rPr lang="en-US" sz="2400" dirty="0"/>
              <a:t> Not taxable u/s 96 of that Act.</a:t>
            </a:r>
          </a:p>
          <a:p>
            <a:pPr>
              <a:buFont typeface="Arial" panose="020B0604020202020204" pitchFamily="34" charset="0"/>
              <a:buChar char="•"/>
            </a:pPr>
            <a:r>
              <a:rPr lang="en-US" sz="2400" dirty="0"/>
              <a:t>CBDT Circular no 36/2016 dt 25 oct 2016 , extended exemption irrespective of area and class of land </a:t>
            </a:r>
          </a:p>
          <a:p>
            <a:pPr>
              <a:buFont typeface="Arial" panose="020B0604020202020204" pitchFamily="34" charset="0"/>
              <a:buChar char="•"/>
            </a:pPr>
            <a:r>
              <a:rPr lang="en-US" sz="2400" dirty="0"/>
              <a:t>Section 10(37) , not amended to exempt compensation received for urban agricultural / commercial property</a:t>
            </a:r>
          </a:p>
          <a:p>
            <a:pPr>
              <a:buFont typeface="Arial" panose="020B0604020202020204" pitchFamily="34" charset="0"/>
              <a:buChar char="•"/>
            </a:pPr>
            <a:r>
              <a:rPr lang="en-US" sz="2400" dirty="0"/>
              <a:t>Proviso added to 194 LA by </a:t>
            </a:r>
            <a:r>
              <a:rPr lang="en-US" dirty="0" err="1"/>
              <a:t>F</a:t>
            </a:r>
            <a:r>
              <a:rPr lang="en-US" sz="2400" dirty="0" err="1"/>
              <a:t>ianace</a:t>
            </a:r>
            <a:r>
              <a:rPr lang="en-US" sz="2400" dirty="0"/>
              <a:t> </a:t>
            </a:r>
            <a:r>
              <a:rPr lang="en-US" dirty="0"/>
              <a:t>A</a:t>
            </a:r>
            <a:r>
              <a:rPr lang="en-US" sz="2400" dirty="0"/>
              <a:t>ct -2017 , for non deduction of tax</a:t>
            </a:r>
          </a:p>
          <a:p>
            <a:pPr>
              <a:buFont typeface="Arial" panose="020B0604020202020204" pitchFamily="34" charset="0"/>
              <a:buChar char="•"/>
            </a:pPr>
            <a:r>
              <a:rPr lang="en-US" sz="2400" dirty="0"/>
              <a:t>Compensation received under that act , will not affect the circle rate   </a:t>
            </a:r>
          </a:p>
          <a:p>
            <a:pPr>
              <a:buFont typeface="Arial" panose="020B0604020202020204" pitchFamily="34" charset="0"/>
              <a:buChar char="•"/>
            </a:pPr>
            <a:endParaRPr lang="en-US" sz="2400" dirty="0"/>
          </a:p>
          <a:p>
            <a:endParaRPr lang="en-IN" dirty="0"/>
          </a:p>
        </p:txBody>
      </p:sp>
    </p:spTree>
    <p:extLst>
      <p:ext uri="{BB962C8B-B14F-4D97-AF65-F5344CB8AC3E}">
        <p14:creationId xmlns:p14="http://schemas.microsoft.com/office/powerpoint/2010/main" val="1557339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18756-1B31-4CAB-BFD1-B98612E13BB9}"/>
              </a:ext>
            </a:extLst>
          </p:cNvPr>
          <p:cNvSpPr>
            <a:spLocks noGrp="1"/>
          </p:cNvSpPr>
          <p:nvPr>
            <p:ph type="title"/>
          </p:nvPr>
        </p:nvSpPr>
        <p:spPr/>
        <p:txBody>
          <a:bodyPr/>
          <a:lstStyle/>
          <a:p>
            <a:pPr algn="l"/>
            <a:r>
              <a:rPr lang="en-IN" dirty="0"/>
              <a:t>Section 50 CA : a anti abuse provisions </a:t>
            </a:r>
          </a:p>
        </p:txBody>
      </p:sp>
      <p:sp>
        <p:nvSpPr>
          <p:cNvPr id="3" name="Content Placeholder 2">
            <a:extLst>
              <a:ext uri="{FF2B5EF4-FFF2-40B4-BE49-F238E27FC236}">
                <a16:creationId xmlns:a16="http://schemas.microsoft.com/office/drawing/2014/main" id="{41C71115-5187-40D9-91CA-84D4D2DB22D4}"/>
              </a:ext>
            </a:extLst>
          </p:cNvPr>
          <p:cNvSpPr>
            <a:spLocks noGrp="1"/>
          </p:cNvSpPr>
          <p:nvPr>
            <p:ph idx="1"/>
          </p:nvPr>
        </p:nvSpPr>
        <p:spPr/>
        <p:txBody>
          <a:bodyPr>
            <a:normAutofit/>
          </a:bodyPr>
          <a:lstStyle/>
          <a:p>
            <a:pPr>
              <a:buFont typeface="Arial" panose="020B0604020202020204" pitchFamily="34" charset="0"/>
              <a:buChar char="•"/>
            </a:pPr>
            <a:r>
              <a:rPr lang="en-IN" dirty="0"/>
              <a:t>Inducted by finance act 2017 as SAAR (specific anti abuse rule)</a:t>
            </a:r>
          </a:p>
          <a:p>
            <a:pPr>
              <a:buFont typeface="Arial" panose="020B0604020202020204" pitchFamily="34" charset="0"/>
              <a:buChar char="•"/>
            </a:pPr>
            <a:r>
              <a:rPr lang="en-IN" dirty="0"/>
              <a:t>Where the consideration received or accruing </a:t>
            </a:r>
          </a:p>
          <a:p>
            <a:pPr>
              <a:buFont typeface="Arial" panose="020B0604020202020204" pitchFamily="34" charset="0"/>
              <a:buChar char="•"/>
            </a:pPr>
            <a:r>
              <a:rPr lang="en-IN" dirty="0"/>
              <a:t>Transfer of capital asset by </a:t>
            </a:r>
            <a:r>
              <a:rPr lang="en-IN" b="1" dirty="0"/>
              <a:t>any</a:t>
            </a:r>
            <a:r>
              <a:rPr lang="en-IN" dirty="0"/>
              <a:t> </a:t>
            </a:r>
            <a:r>
              <a:rPr lang="en-IN" dirty="0" err="1"/>
              <a:t>assessee</a:t>
            </a:r>
            <a:r>
              <a:rPr lang="en-IN" dirty="0"/>
              <a:t> </a:t>
            </a:r>
          </a:p>
          <a:p>
            <a:pPr>
              <a:buFont typeface="Arial" panose="020B0604020202020204" pitchFamily="34" charset="0"/>
              <a:buChar char="•"/>
            </a:pPr>
            <a:r>
              <a:rPr lang="en-IN" dirty="0"/>
              <a:t>Being shares of a company other than quoted shares </a:t>
            </a:r>
          </a:p>
          <a:p>
            <a:pPr>
              <a:buFont typeface="Arial" panose="020B0604020202020204" pitchFamily="34" charset="0"/>
              <a:buChar char="•"/>
            </a:pPr>
            <a:r>
              <a:rPr lang="en-IN" dirty="0"/>
              <a:t>Consideration accruing or received (less than FMV of such </a:t>
            </a:r>
            <a:r>
              <a:rPr lang="en-IN"/>
              <a:t>shares)</a:t>
            </a:r>
            <a:endParaRPr lang="en-IN" dirty="0"/>
          </a:p>
          <a:p>
            <a:pPr>
              <a:buFont typeface="Arial" panose="020B0604020202020204" pitchFamily="34" charset="0"/>
              <a:buChar char="•"/>
            </a:pPr>
            <a:r>
              <a:rPr lang="en-IN" dirty="0"/>
              <a:t>FMV will be deemed to be full value of consideration </a:t>
            </a:r>
          </a:p>
          <a:p>
            <a:pPr>
              <a:buFont typeface="Arial" panose="020B0604020202020204" pitchFamily="34" charset="0"/>
              <a:buChar char="•"/>
            </a:pPr>
            <a:r>
              <a:rPr lang="en-IN" dirty="0"/>
              <a:t>FMV to be calculated as per rule 11UAA</a:t>
            </a:r>
          </a:p>
          <a:p>
            <a:pPr>
              <a:buFont typeface="Arial" panose="020B0604020202020204" pitchFamily="34" charset="0"/>
              <a:buChar char="•"/>
            </a:pPr>
            <a:endParaRPr lang="en-IN" dirty="0"/>
          </a:p>
        </p:txBody>
      </p:sp>
    </p:spTree>
    <p:extLst>
      <p:ext uri="{BB962C8B-B14F-4D97-AF65-F5344CB8AC3E}">
        <p14:creationId xmlns:p14="http://schemas.microsoft.com/office/powerpoint/2010/main" val="2566092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45971-26F9-C1B0-9B20-266CF31C7611}"/>
              </a:ext>
            </a:extLst>
          </p:cNvPr>
          <p:cNvSpPr>
            <a:spLocks noGrp="1"/>
          </p:cNvSpPr>
          <p:nvPr>
            <p:ph type="title"/>
          </p:nvPr>
        </p:nvSpPr>
        <p:spPr/>
        <p:txBody>
          <a:bodyPr/>
          <a:lstStyle/>
          <a:p>
            <a:r>
              <a:rPr lang="en-US" dirty="0"/>
              <a:t>Issues in JDA </a:t>
            </a:r>
            <a:endParaRPr lang="en-IN" dirty="0"/>
          </a:p>
        </p:txBody>
      </p:sp>
      <p:sp>
        <p:nvSpPr>
          <p:cNvPr id="3" name="Content Placeholder 2">
            <a:extLst>
              <a:ext uri="{FF2B5EF4-FFF2-40B4-BE49-F238E27FC236}">
                <a16:creationId xmlns:a16="http://schemas.microsoft.com/office/drawing/2014/main" id="{D0C902F7-CFD1-A05B-4742-90213D00ABD6}"/>
              </a:ext>
            </a:extLst>
          </p:cNvPr>
          <p:cNvSpPr>
            <a:spLocks noGrp="1"/>
          </p:cNvSpPr>
          <p:nvPr>
            <p:ph idx="1"/>
          </p:nvPr>
        </p:nvSpPr>
        <p:spPr/>
        <p:txBody>
          <a:bodyPr/>
          <a:lstStyle/>
          <a:p>
            <a:pPr>
              <a:buFont typeface="Wingdings" panose="05000000000000000000" pitchFamily="2" charset="2"/>
              <a:buChar char="Ø"/>
            </a:pPr>
            <a:r>
              <a:rPr lang="en-US" sz="2000" b="0" i="0" dirty="0">
                <a:solidFill>
                  <a:srgbClr val="6A6A6A"/>
                </a:solidFill>
                <a:effectLst/>
                <a:latin typeface="Faustina"/>
              </a:rPr>
              <a:t>At what </a:t>
            </a:r>
            <a:r>
              <a:rPr lang="en-US" sz="2000" b="0" i="0" dirty="0">
                <a:solidFill>
                  <a:srgbClr val="FF0000"/>
                </a:solidFill>
                <a:effectLst/>
                <a:latin typeface="Faustina"/>
              </a:rPr>
              <a:t>point of time, </a:t>
            </a:r>
            <a:r>
              <a:rPr lang="en-US" sz="2000" b="0" i="1" dirty="0">
                <a:solidFill>
                  <a:srgbClr val="FF0000"/>
                </a:solidFill>
                <a:effectLst/>
                <a:latin typeface="Faustina"/>
              </a:rPr>
              <a:t>“transfer”</a:t>
            </a:r>
            <a:r>
              <a:rPr lang="en-US" sz="2000" b="0" i="0" dirty="0">
                <a:solidFill>
                  <a:srgbClr val="FF0000"/>
                </a:solidFill>
                <a:effectLst/>
                <a:latin typeface="Faustina"/>
              </a:rPr>
              <a:t> of land takes place and income is to be recognized by the land owner at the time of entering into JDA or at the time of completion . </a:t>
            </a:r>
          </a:p>
          <a:p>
            <a:pPr>
              <a:buFont typeface="Wingdings" panose="05000000000000000000" pitchFamily="2" charset="2"/>
              <a:buChar char="Ø"/>
            </a:pPr>
            <a:r>
              <a:rPr lang="en-US" sz="2000" dirty="0">
                <a:solidFill>
                  <a:srgbClr val="FF0000"/>
                </a:solidFill>
                <a:latin typeface="Faustina"/>
              </a:rPr>
              <a:t> how to compute </a:t>
            </a:r>
            <a:r>
              <a:rPr lang="en-US" sz="2000" dirty="0">
                <a:latin typeface="Faustina"/>
              </a:rPr>
              <a:t>period of holding in case of JDA , whether up to date of transfer or date of completion </a:t>
            </a:r>
          </a:p>
          <a:p>
            <a:pPr>
              <a:buFont typeface="Wingdings" panose="05000000000000000000" pitchFamily="2" charset="2"/>
              <a:buChar char="Ø"/>
            </a:pPr>
            <a:r>
              <a:rPr lang="en-US" sz="2000" b="0" i="0" dirty="0">
                <a:solidFill>
                  <a:srgbClr val="6A6A6A"/>
                </a:solidFill>
                <a:effectLst/>
                <a:latin typeface="Faustina"/>
              </a:rPr>
              <a:t>How is the sale consideration of the land to be determined, </a:t>
            </a:r>
            <a:r>
              <a:rPr lang="en-US" sz="2000" b="0" i="0" dirty="0">
                <a:solidFill>
                  <a:srgbClr val="FF0000"/>
                </a:solidFill>
                <a:effectLst/>
                <a:latin typeface="Faustina"/>
              </a:rPr>
              <a:t>particularly when consideration is determined partially or fully in a manner other than in monetary terms?</a:t>
            </a:r>
          </a:p>
          <a:p>
            <a:pPr>
              <a:buFont typeface="Wingdings" panose="05000000000000000000" pitchFamily="2" charset="2"/>
              <a:buChar char="Ø"/>
            </a:pPr>
            <a:r>
              <a:rPr lang="en-US" sz="2000" dirty="0">
                <a:solidFill>
                  <a:srgbClr val="FF0000"/>
                </a:solidFill>
                <a:latin typeface="Faustina"/>
              </a:rPr>
              <a:t> Whether section 45(5A) is applicable if the consideration is in cash </a:t>
            </a:r>
          </a:p>
          <a:p>
            <a:pPr>
              <a:buFont typeface="Wingdings" panose="05000000000000000000" pitchFamily="2" charset="2"/>
              <a:buChar char="Ø"/>
            </a:pPr>
            <a:r>
              <a:rPr lang="en-US" sz="2000" b="0" i="0" dirty="0">
                <a:solidFill>
                  <a:srgbClr val="FF0000"/>
                </a:solidFill>
                <a:effectLst/>
                <a:latin typeface="Faustina"/>
              </a:rPr>
              <a:t> What if the consideration is in revenue sharing model .</a:t>
            </a:r>
          </a:p>
          <a:p>
            <a:pPr>
              <a:buFont typeface="Wingdings" panose="05000000000000000000" pitchFamily="2" charset="2"/>
              <a:buChar char="Ø"/>
            </a:pPr>
            <a:r>
              <a:rPr lang="en-US" sz="2000" dirty="0">
                <a:solidFill>
                  <a:srgbClr val="FF0000"/>
                </a:solidFill>
                <a:latin typeface="Faustina"/>
              </a:rPr>
              <a:t> </a:t>
            </a:r>
            <a:r>
              <a:rPr lang="en-US" sz="2000" b="0" i="0" dirty="0">
                <a:solidFill>
                  <a:srgbClr val="6A6A6A"/>
                </a:solidFill>
                <a:effectLst/>
                <a:latin typeface="Faustina"/>
              </a:rPr>
              <a:t>In case land transferred by the landowner is </a:t>
            </a:r>
            <a:r>
              <a:rPr lang="en-US" sz="2000" b="0" i="0" dirty="0">
                <a:solidFill>
                  <a:srgbClr val="FF0000"/>
                </a:solidFill>
                <a:effectLst/>
                <a:latin typeface="Faustina"/>
              </a:rPr>
              <a:t>agricultural land, what </a:t>
            </a:r>
            <a:r>
              <a:rPr lang="en-US" sz="2000" b="0" i="0" dirty="0">
                <a:solidFill>
                  <a:srgbClr val="6A6A6A"/>
                </a:solidFill>
                <a:effectLst/>
                <a:latin typeface="Faustina"/>
              </a:rPr>
              <a:t>would be the tax liability/implications thereof?</a:t>
            </a:r>
          </a:p>
          <a:p>
            <a:pPr>
              <a:buFont typeface="Wingdings" panose="05000000000000000000" pitchFamily="2" charset="2"/>
              <a:buChar char="Ø"/>
            </a:pPr>
            <a:endParaRPr lang="en-US" sz="2000" b="0" i="0" dirty="0">
              <a:solidFill>
                <a:srgbClr val="FF0000"/>
              </a:solidFill>
              <a:effectLst/>
              <a:latin typeface="Faustina"/>
            </a:endParaRPr>
          </a:p>
          <a:p>
            <a:pPr>
              <a:buFont typeface="Wingdings" panose="05000000000000000000" pitchFamily="2" charset="2"/>
              <a:buChar char="Ø"/>
            </a:pPr>
            <a:endParaRPr lang="en-US" sz="2000" dirty="0">
              <a:latin typeface="Faustina"/>
            </a:endParaRPr>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34572050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AF37B-3901-4CBA-9F00-C8F55DDC2FFE}"/>
              </a:ext>
            </a:extLst>
          </p:cNvPr>
          <p:cNvSpPr>
            <a:spLocks noGrp="1"/>
          </p:cNvSpPr>
          <p:nvPr>
            <p:ph type="title"/>
          </p:nvPr>
        </p:nvSpPr>
        <p:spPr/>
        <p:txBody>
          <a:bodyPr/>
          <a:lstStyle/>
          <a:p>
            <a:r>
              <a:rPr lang="en-IN" dirty="0"/>
              <a:t>Proviso to 50 CA </a:t>
            </a:r>
          </a:p>
        </p:txBody>
      </p:sp>
      <p:sp>
        <p:nvSpPr>
          <p:cNvPr id="3" name="Content Placeholder 2">
            <a:extLst>
              <a:ext uri="{FF2B5EF4-FFF2-40B4-BE49-F238E27FC236}">
                <a16:creationId xmlns:a16="http://schemas.microsoft.com/office/drawing/2014/main" id="{2BF58A0F-08F9-4276-A577-7168A3176D5B}"/>
              </a:ext>
            </a:extLst>
          </p:cNvPr>
          <p:cNvSpPr>
            <a:spLocks noGrp="1"/>
          </p:cNvSpPr>
          <p:nvPr>
            <p:ph idx="1"/>
          </p:nvPr>
        </p:nvSpPr>
        <p:spPr/>
        <p:txBody>
          <a:bodyPr/>
          <a:lstStyle/>
          <a:p>
            <a:pPr>
              <a:buFont typeface="Arial" panose="020B0604020202020204" pitchFamily="34" charset="0"/>
              <a:buChar char="•"/>
            </a:pPr>
            <a:r>
              <a:rPr lang="en-IN" b="1" dirty="0"/>
              <a:t>Proviso added by FA 2019</a:t>
            </a:r>
          </a:p>
          <a:p>
            <a:pPr>
              <a:buFont typeface="Arial" panose="020B0604020202020204" pitchFamily="34" charset="0"/>
              <a:buChar char="•"/>
            </a:pPr>
            <a:r>
              <a:rPr lang="en-IN" dirty="0"/>
              <a:t>If </a:t>
            </a:r>
            <a:r>
              <a:rPr lang="en-IN" dirty="0" err="1"/>
              <a:t>assessee</a:t>
            </a:r>
            <a:r>
              <a:rPr lang="en-IN" dirty="0"/>
              <a:t> has no control over the valuation of shares/vale determined by some authority , than 50 CA /56(2)(x) will not be applicable cvbnm,1nm,./</a:t>
            </a:r>
          </a:p>
          <a:p>
            <a:pPr>
              <a:buFont typeface="Arial" panose="020B0604020202020204" pitchFamily="34" charset="0"/>
              <a:buChar char="•"/>
            </a:pPr>
            <a:r>
              <a:rPr lang="en-IN" dirty="0"/>
              <a:t> circular number 495 dated 23.09.1987</a:t>
            </a:r>
          </a:p>
          <a:p>
            <a:pPr>
              <a:buFont typeface="Arial" panose="020B0604020202020204" pitchFamily="34" charset="0"/>
              <a:buChar char="•"/>
            </a:pPr>
            <a:r>
              <a:rPr lang="en-IN" dirty="0"/>
              <a:t>n Chaturbhuj </a:t>
            </a:r>
            <a:r>
              <a:rPr lang="en-IN" dirty="0" err="1"/>
              <a:t>Dwarkadas</a:t>
            </a:r>
            <a:r>
              <a:rPr lang="en-IN" dirty="0"/>
              <a:t> Kapadia vs. Commissioner of Income Tax, (2003) 260 ITR 491,</a:t>
            </a:r>
          </a:p>
          <a:p>
            <a:endParaRPr lang="en-IN" dirty="0"/>
          </a:p>
        </p:txBody>
      </p:sp>
    </p:spTree>
    <p:extLst>
      <p:ext uri="{BB962C8B-B14F-4D97-AF65-F5344CB8AC3E}">
        <p14:creationId xmlns:p14="http://schemas.microsoft.com/office/powerpoint/2010/main" val="591040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2472F-7E04-C4DE-1B7E-D7F2E4912E4B}"/>
              </a:ext>
            </a:extLst>
          </p:cNvPr>
          <p:cNvSpPr>
            <a:spLocks noGrp="1"/>
          </p:cNvSpPr>
          <p:nvPr>
            <p:ph type="title"/>
          </p:nvPr>
        </p:nvSpPr>
        <p:spPr/>
        <p:txBody>
          <a:bodyPr/>
          <a:lstStyle/>
          <a:p>
            <a:r>
              <a:rPr lang="en-IN" dirty="0"/>
              <a:t>Important case laws </a:t>
            </a:r>
          </a:p>
        </p:txBody>
      </p:sp>
      <p:sp>
        <p:nvSpPr>
          <p:cNvPr id="3" name="Content Placeholder 2">
            <a:extLst>
              <a:ext uri="{FF2B5EF4-FFF2-40B4-BE49-F238E27FC236}">
                <a16:creationId xmlns:a16="http://schemas.microsoft.com/office/drawing/2014/main" id="{33E9BC4F-B595-7EE5-FBE0-7BA2CCC3964B}"/>
              </a:ext>
            </a:extLst>
          </p:cNvPr>
          <p:cNvSpPr>
            <a:spLocks noGrp="1"/>
          </p:cNvSpPr>
          <p:nvPr>
            <p:ph idx="1"/>
          </p:nvPr>
        </p:nvSpPr>
        <p:spPr/>
        <p:txBody>
          <a:bodyPr/>
          <a:lstStyle/>
          <a:p>
            <a:pPr>
              <a:buFont typeface="Wingdings" panose="05000000000000000000" pitchFamily="2" charset="2"/>
              <a:buChar char="Ø"/>
            </a:pPr>
            <a:r>
              <a:rPr lang="en-IN" dirty="0"/>
              <a:t>CIT vs. </a:t>
            </a:r>
            <a:r>
              <a:rPr lang="en-IN" dirty="0" err="1"/>
              <a:t>K.Jeelani</a:t>
            </a:r>
            <a:r>
              <a:rPr lang="en-IN" dirty="0"/>
              <a:t> Basha, (2002) 256 ITR 282, </a:t>
            </a:r>
          </a:p>
          <a:p>
            <a:pPr marL="0" indent="0">
              <a:buNone/>
            </a:pPr>
            <a:r>
              <a:rPr lang="en-IN" dirty="0"/>
              <a:t>    once the possession is offered , it will </a:t>
            </a:r>
            <a:r>
              <a:rPr lang="en-IN" dirty="0" err="1"/>
              <a:t>tentamount</a:t>
            </a:r>
            <a:r>
              <a:rPr lang="en-IN" dirty="0"/>
              <a:t> to transfer</a:t>
            </a:r>
          </a:p>
          <a:p>
            <a:pPr>
              <a:buFont typeface="Wingdings" panose="05000000000000000000" pitchFamily="2" charset="2"/>
              <a:buChar char="Ø"/>
            </a:pPr>
            <a:r>
              <a:rPr lang="en-IN" dirty="0"/>
              <a:t> Re </a:t>
            </a:r>
            <a:r>
              <a:rPr lang="en-IN" dirty="0" err="1"/>
              <a:t>Jasbir</a:t>
            </a:r>
            <a:r>
              <a:rPr lang="en-IN" dirty="0"/>
              <a:t> Singh </a:t>
            </a:r>
            <a:r>
              <a:rPr lang="en-IN" dirty="0" err="1"/>
              <a:t>Sarkaria</a:t>
            </a:r>
            <a:r>
              <a:rPr lang="en-IN" dirty="0"/>
              <a:t>, (2007) 294 ITR 196 (AAR) </a:t>
            </a:r>
          </a:p>
          <a:p>
            <a:pPr>
              <a:buFont typeface="Wingdings" panose="05000000000000000000" pitchFamily="2" charset="2"/>
              <a:buChar char="Ø"/>
            </a:pPr>
            <a:r>
              <a:rPr lang="en-IN" dirty="0"/>
              <a:t> circular number </a:t>
            </a:r>
            <a:r>
              <a:rPr lang="en-IN"/>
              <a:t>495 dated 23-09-1987</a:t>
            </a:r>
          </a:p>
          <a:p>
            <a:pPr>
              <a:buFont typeface="Wingdings" panose="05000000000000000000" pitchFamily="2" charset="2"/>
              <a:buChar char="Ø"/>
            </a:pPr>
            <a:endParaRPr lang="en-IN"/>
          </a:p>
        </p:txBody>
      </p:sp>
    </p:spTree>
    <p:extLst>
      <p:ext uri="{BB962C8B-B14F-4D97-AF65-F5344CB8AC3E}">
        <p14:creationId xmlns:p14="http://schemas.microsoft.com/office/powerpoint/2010/main" val="19876425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5CC8C-0060-42F1-823D-DC4189C963E5}"/>
              </a:ext>
            </a:extLst>
          </p:cNvPr>
          <p:cNvSpPr>
            <a:spLocks noGrp="1"/>
          </p:cNvSpPr>
          <p:nvPr>
            <p:ph type="title"/>
          </p:nvPr>
        </p:nvSpPr>
        <p:spPr/>
        <p:txBody>
          <a:bodyPr/>
          <a:lstStyle/>
          <a:p>
            <a:r>
              <a:rPr lang="en-IN" i="1" dirty="0"/>
              <a:t>Thank you </a:t>
            </a:r>
          </a:p>
        </p:txBody>
      </p:sp>
      <p:sp>
        <p:nvSpPr>
          <p:cNvPr id="3" name="Content Placeholder 2">
            <a:extLst>
              <a:ext uri="{FF2B5EF4-FFF2-40B4-BE49-F238E27FC236}">
                <a16:creationId xmlns:a16="http://schemas.microsoft.com/office/drawing/2014/main" id="{E8F8B6A3-DF7B-49E7-A500-BE8889EC8082}"/>
              </a:ext>
            </a:extLst>
          </p:cNvPr>
          <p:cNvSpPr>
            <a:spLocks noGrp="1"/>
          </p:cNvSpPr>
          <p:nvPr>
            <p:ph idx="1"/>
          </p:nvPr>
        </p:nvSpPr>
        <p:spPr>
          <a:xfrm>
            <a:off x="1060623" y="2791710"/>
            <a:ext cx="9601196" cy="3318936"/>
          </a:xfrm>
        </p:spPr>
        <p:txBody>
          <a:bodyPr>
            <a:normAutofit lnSpcReduction="10000"/>
          </a:bodyPr>
          <a:lstStyle/>
          <a:p>
            <a:r>
              <a:rPr lang="en-IN" dirty="0"/>
              <a:t>Please feel free to contact us </a:t>
            </a:r>
          </a:p>
          <a:p>
            <a:r>
              <a:rPr lang="en-IN" dirty="0"/>
              <a:t>CA SUNIL GARG, 9811015509</a:t>
            </a:r>
          </a:p>
          <a:p>
            <a:r>
              <a:rPr lang="en-IN" dirty="0"/>
              <a:t>CA RAJ CHAWLA , 9811081083</a:t>
            </a:r>
          </a:p>
          <a:p>
            <a:pPr marL="0" indent="0">
              <a:buNone/>
            </a:pPr>
            <a:r>
              <a:rPr lang="en-IN" dirty="0"/>
              <a:t>Sunil Suresh &amp; associates </a:t>
            </a:r>
          </a:p>
          <a:p>
            <a:pPr marL="0" indent="0">
              <a:buNone/>
            </a:pPr>
            <a:r>
              <a:rPr lang="en-IN" dirty="0"/>
              <a:t>Chartered accountants </a:t>
            </a:r>
          </a:p>
          <a:p>
            <a:r>
              <a:rPr lang="en-IN" dirty="0"/>
              <a:t>SSA LEGAL LLP </a:t>
            </a:r>
          </a:p>
          <a:p>
            <a:r>
              <a:rPr lang="en-IN" dirty="0"/>
              <a:t>DELHI *GURUGRAM *FARIDABAD </a:t>
            </a:r>
            <a:r>
              <a:rPr lang="en-IN" sz="4300" b="1" dirty="0">
                <a:solidFill>
                  <a:srgbClr val="FF0000"/>
                </a:solidFill>
              </a:rPr>
              <a:t> </a:t>
            </a:r>
          </a:p>
          <a:p>
            <a:endParaRPr lang="en-IN" dirty="0"/>
          </a:p>
        </p:txBody>
      </p:sp>
    </p:spTree>
    <p:extLst>
      <p:ext uri="{BB962C8B-B14F-4D97-AF65-F5344CB8AC3E}">
        <p14:creationId xmlns:p14="http://schemas.microsoft.com/office/powerpoint/2010/main" val="687169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A1054-18E6-EBA7-1641-A2F086403CC0}"/>
              </a:ext>
            </a:extLst>
          </p:cNvPr>
          <p:cNvSpPr>
            <a:spLocks noGrp="1"/>
          </p:cNvSpPr>
          <p:nvPr>
            <p:ph type="title"/>
          </p:nvPr>
        </p:nvSpPr>
        <p:spPr/>
        <p:txBody>
          <a:bodyPr/>
          <a:lstStyle/>
          <a:p>
            <a:r>
              <a:rPr lang="en-US" dirty="0"/>
              <a:t>Issues in JDA </a:t>
            </a:r>
            <a:endParaRPr lang="en-IN" dirty="0"/>
          </a:p>
        </p:txBody>
      </p:sp>
      <p:sp>
        <p:nvSpPr>
          <p:cNvPr id="3" name="Content Placeholder 2">
            <a:extLst>
              <a:ext uri="{FF2B5EF4-FFF2-40B4-BE49-F238E27FC236}">
                <a16:creationId xmlns:a16="http://schemas.microsoft.com/office/drawing/2014/main" id="{5CC4AFB2-98EC-3F51-D3E9-5AA0B9C89268}"/>
              </a:ext>
            </a:extLst>
          </p:cNvPr>
          <p:cNvSpPr>
            <a:spLocks noGrp="1"/>
          </p:cNvSpPr>
          <p:nvPr>
            <p:ph idx="1"/>
          </p:nvPr>
        </p:nvSpPr>
        <p:spPr/>
        <p:txBody>
          <a:bodyPr/>
          <a:lstStyle/>
          <a:p>
            <a:pPr>
              <a:buFont typeface="Wingdings" panose="05000000000000000000" pitchFamily="2" charset="2"/>
              <a:buChar char="Ø"/>
            </a:pPr>
            <a:r>
              <a:rPr lang="en-US" sz="2000" b="0" i="0" dirty="0">
                <a:solidFill>
                  <a:srgbClr val="6A6A6A"/>
                </a:solidFill>
                <a:effectLst/>
                <a:latin typeface="Faustina"/>
              </a:rPr>
              <a:t>Taxability and various other issues arising out of deeming provisions of income under sections 45(2), 50C, 50D and 56 of the Income-tax Act?</a:t>
            </a:r>
          </a:p>
          <a:p>
            <a:pPr>
              <a:buFont typeface="Wingdings" panose="05000000000000000000" pitchFamily="2" charset="2"/>
              <a:buChar char="Ø"/>
            </a:pPr>
            <a:r>
              <a:rPr lang="en-US" sz="2000" b="0" i="0" dirty="0">
                <a:solidFill>
                  <a:srgbClr val="6A6A6A"/>
                </a:solidFill>
                <a:effectLst/>
                <a:latin typeface="Faustina"/>
              </a:rPr>
              <a:t>Availability of exemption from the capital gains as per the provisions of sections 54 to 54F of the Income-tax Act at the time of completion of project </a:t>
            </a:r>
          </a:p>
          <a:p>
            <a:pPr>
              <a:buFont typeface="Wingdings" panose="05000000000000000000" pitchFamily="2" charset="2"/>
              <a:buChar char="Ø"/>
            </a:pPr>
            <a:r>
              <a:rPr lang="en-US" sz="2000" dirty="0">
                <a:solidFill>
                  <a:srgbClr val="6A6A6A"/>
                </a:solidFill>
                <a:latin typeface="Faustina"/>
              </a:rPr>
              <a:t>  Applicability of section 45(5A) , in case  of part completion , whether capital gain will be charged on whole JDA or proportionate </a:t>
            </a:r>
          </a:p>
          <a:p>
            <a:pPr>
              <a:buFont typeface="Wingdings" panose="05000000000000000000" pitchFamily="2" charset="2"/>
              <a:buChar char="Ø"/>
            </a:pPr>
            <a:r>
              <a:rPr lang="en-US" sz="2000" b="0" i="0" dirty="0">
                <a:solidFill>
                  <a:srgbClr val="6A6A6A"/>
                </a:solidFill>
                <a:effectLst/>
                <a:latin typeface="Faustina"/>
              </a:rPr>
              <a:t> in case </a:t>
            </a:r>
            <a:r>
              <a:rPr lang="en-US" sz="2000" dirty="0">
                <a:solidFill>
                  <a:srgbClr val="6A6A6A"/>
                </a:solidFill>
                <a:latin typeface="Faustina"/>
              </a:rPr>
              <a:t>, if the land owner transfers his </a:t>
            </a:r>
            <a:r>
              <a:rPr lang="en-US" sz="2000" dirty="0">
                <a:solidFill>
                  <a:srgbClr val="FF0000"/>
                </a:solidFill>
                <a:latin typeface="Faustina"/>
              </a:rPr>
              <a:t>part share in the project </a:t>
            </a:r>
            <a:r>
              <a:rPr lang="en-US" sz="2000" dirty="0">
                <a:solidFill>
                  <a:srgbClr val="6A6A6A"/>
                </a:solidFill>
                <a:latin typeface="Faustina"/>
              </a:rPr>
              <a:t>, before issue of completion certificate </a:t>
            </a:r>
          </a:p>
          <a:p>
            <a:pPr>
              <a:buFont typeface="Wingdings" panose="05000000000000000000" pitchFamily="2" charset="2"/>
              <a:buChar char="Ø"/>
            </a:pPr>
            <a:r>
              <a:rPr lang="en-US" sz="2000" b="0" i="0" dirty="0">
                <a:solidFill>
                  <a:srgbClr val="6A6A6A"/>
                </a:solidFill>
                <a:effectLst/>
                <a:latin typeface="Faustina"/>
              </a:rPr>
              <a:t> what if landowner converts his share into business assets after completion and sells it . </a:t>
            </a:r>
          </a:p>
          <a:p>
            <a:pPr>
              <a:buFont typeface="Wingdings" panose="05000000000000000000" pitchFamily="2" charset="2"/>
              <a:buChar char="Ø"/>
            </a:pPr>
            <a:r>
              <a:rPr lang="en-US" sz="2000" b="0" i="0" dirty="0">
                <a:solidFill>
                  <a:srgbClr val="6A6A6A"/>
                </a:solidFill>
                <a:effectLst/>
                <a:latin typeface="Faustina"/>
              </a:rPr>
              <a:t> what will be cost of acquisition , whether as per section 49(7) or actual cost </a:t>
            </a:r>
          </a:p>
          <a:p>
            <a:pPr>
              <a:buFont typeface="Wingdings" panose="05000000000000000000" pitchFamily="2" charset="2"/>
              <a:buChar char="Ø"/>
            </a:pPr>
            <a:endParaRPr lang="en-US" sz="2000" b="0" i="0" dirty="0">
              <a:solidFill>
                <a:srgbClr val="6A6A6A"/>
              </a:solidFill>
              <a:effectLst/>
              <a:latin typeface="Faustina"/>
            </a:endParaRPr>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664900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BBCBC-FB93-66C4-2A1D-51FA88BA9C5A}"/>
              </a:ext>
            </a:extLst>
          </p:cNvPr>
          <p:cNvSpPr>
            <a:spLocks noGrp="1"/>
          </p:cNvSpPr>
          <p:nvPr>
            <p:ph type="title"/>
          </p:nvPr>
        </p:nvSpPr>
        <p:spPr/>
        <p:txBody>
          <a:bodyPr/>
          <a:lstStyle/>
          <a:p>
            <a:r>
              <a:rPr lang="en-US" dirty="0"/>
              <a:t>Issues in JDA </a:t>
            </a:r>
            <a:endParaRPr lang="en-IN" dirty="0"/>
          </a:p>
        </p:txBody>
      </p:sp>
      <p:sp>
        <p:nvSpPr>
          <p:cNvPr id="3" name="Content Placeholder 2">
            <a:extLst>
              <a:ext uri="{FF2B5EF4-FFF2-40B4-BE49-F238E27FC236}">
                <a16:creationId xmlns:a16="http://schemas.microsoft.com/office/drawing/2014/main" id="{21243FD2-3C7D-5437-8894-AD8269139B62}"/>
              </a:ext>
            </a:extLst>
          </p:cNvPr>
          <p:cNvSpPr>
            <a:spLocks noGrp="1"/>
          </p:cNvSpPr>
          <p:nvPr>
            <p:ph idx="1"/>
          </p:nvPr>
        </p:nvSpPr>
        <p:spPr/>
        <p:txBody>
          <a:bodyPr>
            <a:normAutofit/>
          </a:bodyPr>
          <a:lstStyle/>
          <a:p>
            <a:pPr>
              <a:buFont typeface="Wingdings" panose="05000000000000000000" pitchFamily="2" charset="2"/>
              <a:buChar char="§"/>
            </a:pPr>
            <a:r>
              <a:rPr lang="en-US" dirty="0"/>
              <a:t> Taxability if the land is held as inventory and transferred to A LLP or AOP as capital contribution in light of section 28(vi) read with section 45(3) </a:t>
            </a:r>
            <a:r>
              <a:rPr lang="en-US" dirty="0">
                <a:solidFill>
                  <a:srgbClr val="FF0000"/>
                </a:solidFill>
              </a:rPr>
              <a:t>in joint venture </a:t>
            </a:r>
          </a:p>
          <a:p>
            <a:pPr marL="0" indent="0">
              <a:buNone/>
            </a:pPr>
            <a:endParaRPr lang="en-US" dirty="0"/>
          </a:p>
          <a:p>
            <a:pPr>
              <a:buFont typeface="Wingdings" panose="05000000000000000000" pitchFamily="2" charset="2"/>
              <a:buChar char="§"/>
            </a:pPr>
            <a:r>
              <a:rPr lang="en-US" dirty="0"/>
              <a:t>Whether </a:t>
            </a:r>
            <a:r>
              <a:rPr lang="en-US" dirty="0">
                <a:solidFill>
                  <a:srgbClr val="FF0000"/>
                </a:solidFill>
              </a:rPr>
              <a:t>unregistered agreement will lead to benami transaction </a:t>
            </a:r>
            <a:r>
              <a:rPr lang="en-US" dirty="0"/>
              <a:t>after amendment in prohibition of benami transaction act .</a:t>
            </a:r>
          </a:p>
          <a:p>
            <a:pPr>
              <a:buFont typeface="Wingdings" panose="05000000000000000000" pitchFamily="2" charset="2"/>
              <a:buChar char="§"/>
            </a:pPr>
            <a:r>
              <a:rPr lang="en-US" dirty="0"/>
              <a:t>Will section 45(5A) apply in JDA where the developer only acquires development rights and the owner does not transfer land or building under a JDA?</a:t>
            </a:r>
          </a:p>
          <a:p>
            <a:pPr>
              <a:buFont typeface="Wingdings" panose="05000000000000000000" pitchFamily="2" charset="2"/>
              <a:buChar char="§"/>
            </a:pPr>
            <a:r>
              <a:rPr lang="en-US" dirty="0"/>
              <a:t>What if the landowner enters into JDA and simultaneously starts selling future assets , whether 45(5A) will be applicable .</a:t>
            </a:r>
            <a:endParaRPr lang="en-IN" dirty="0"/>
          </a:p>
        </p:txBody>
      </p:sp>
    </p:spTree>
    <p:extLst>
      <p:ext uri="{BB962C8B-B14F-4D97-AF65-F5344CB8AC3E}">
        <p14:creationId xmlns:p14="http://schemas.microsoft.com/office/powerpoint/2010/main" val="3118183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11750-4A6B-7DC3-4B0D-0851AD8728CF}"/>
              </a:ext>
            </a:extLst>
          </p:cNvPr>
          <p:cNvSpPr>
            <a:spLocks noGrp="1"/>
          </p:cNvSpPr>
          <p:nvPr>
            <p:ph type="title"/>
          </p:nvPr>
        </p:nvSpPr>
        <p:spPr/>
        <p:txBody>
          <a:bodyPr/>
          <a:lstStyle/>
          <a:p>
            <a:r>
              <a:rPr lang="en-US" dirty="0"/>
              <a:t>Issues in JDA : </a:t>
            </a:r>
            <a:endParaRPr lang="en-IN" dirty="0"/>
          </a:p>
        </p:txBody>
      </p:sp>
      <p:sp>
        <p:nvSpPr>
          <p:cNvPr id="3" name="Content Placeholder 2">
            <a:extLst>
              <a:ext uri="{FF2B5EF4-FFF2-40B4-BE49-F238E27FC236}">
                <a16:creationId xmlns:a16="http://schemas.microsoft.com/office/drawing/2014/main" id="{381975B0-8752-B5A6-0318-470B8286A7A1}"/>
              </a:ext>
            </a:extLst>
          </p:cNvPr>
          <p:cNvSpPr>
            <a:spLocks noGrp="1"/>
          </p:cNvSpPr>
          <p:nvPr>
            <p:ph idx="1"/>
          </p:nvPr>
        </p:nvSpPr>
        <p:spPr/>
        <p:txBody>
          <a:bodyPr/>
          <a:lstStyle/>
          <a:p>
            <a:pPr>
              <a:buFont typeface="Wingdings" panose="05000000000000000000" pitchFamily="2" charset="2"/>
              <a:buChar char="Ø"/>
            </a:pPr>
            <a:r>
              <a:rPr lang="en-US" dirty="0"/>
              <a:t>Taxability of flats sold after completion certificate is received </a:t>
            </a:r>
          </a:p>
          <a:p>
            <a:pPr>
              <a:buFont typeface="Wingdings" panose="05000000000000000000" pitchFamily="2" charset="2"/>
              <a:buChar char="Ø"/>
            </a:pPr>
            <a:r>
              <a:rPr lang="en-US" dirty="0"/>
              <a:t> whether it will be short term or long term capital assets . </a:t>
            </a:r>
          </a:p>
          <a:p>
            <a:pPr>
              <a:buFont typeface="Wingdings" panose="05000000000000000000" pitchFamily="2" charset="2"/>
              <a:buChar char="Ø"/>
            </a:pPr>
            <a:r>
              <a:rPr lang="en-US" dirty="0"/>
              <a:t> if the flat are sold within three years , then whether exemption claimed u/s 54F will be reversed as per 54(3) F .</a:t>
            </a:r>
          </a:p>
          <a:p>
            <a:pPr>
              <a:buFont typeface="Wingdings" panose="05000000000000000000" pitchFamily="2" charset="2"/>
              <a:buChar char="Ø"/>
            </a:pPr>
            <a:r>
              <a:rPr lang="en-US"/>
              <a:t> </a:t>
            </a:r>
            <a:endParaRPr lang="en-IN" dirty="0"/>
          </a:p>
        </p:txBody>
      </p:sp>
    </p:spTree>
    <p:extLst>
      <p:ext uri="{BB962C8B-B14F-4D97-AF65-F5344CB8AC3E}">
        <p14:creationId xmlns:p14="http://schemas.microsoft.com/office/powerpoint/2010/main" val="3718854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B6432-7CEF-4AE1-870E-55959657B891}"/>
              </a:ext>
            </a:extLst>
          </p:cNvPr>
          <p:cNvSpPr>
            <a:spLocks noGrp="1"/>
          </p:cNvSpPr>
          <p:nvPr>
            <p:ph type="title"/>
          </p:nvPr>
        </p:nvSpPr>
        <p:spPr/>
        <p:txBody>
          <a:bodyPr/>
          <a:lstStyle/>
          <a:p>
            <a:r>
              <a:rPr lang="en-IN" dirty="0"/>
              <a:t>Section 45 (1)</a:t>
            </a:r>
          </a:p>
        </p:txBody>
      </p:sp>
      <p:sp>
        <p:nvSpPr>
          <p:cNvPr id="3" name="Content Placeholder 2">
            <a:extLst>
              <a:ext uri="{FF2B5EF4-FFF2-40B4-BE49-F238E27FC236}">
                <a16:creationId xmlns:a16="http://schemas.microsoft.com/office/drawing/2014/main" id="{A81DD75F-A9FD-4CED-8CA0-0888E57A1587}"/>
              </a:ext>
            </a:extLst>
          </p:cNvPr>
          <p:cNvSpPr>
            <a:spLocks noGrp="1"/>
          </p:cNvSpPr>
          <p:nvPr>
            <p:ph idx="1"/>
          </p:nvPr>
        </p:nvSpPr>
        <p:spPr/>
        <p:txBody>
          <a:bodyPr>
            <a:normAutofit lnSpcReduction="10000"/>
          </a:bodyPr>
          <a:lstStyle/>
          <a:p>
            <a:pPr>
              <a:buFont typeface="Wingdings" panose="05000000000000000000" pitchFamily="2" charset="2"/>
              <a:buChar char="§"/>
            </a:pPr>
            <a:r>
              <a:rPr lang="en-US" dirty="0"/>
              <a:t> </a:t>
            </a:r>
            <a:r>
              <a:rPr lang="en-US" sz="2800" dirty="0"/>
              <a:t>Any </a:t>
            </a:r>
            <a:r>
              <a:rPr lang="en-US" sz="2800" b="1" dirty="0"/>
              <a:t>profits </a:t>
            </a:r>
            <a:r>
              <a:rPr lang="en-US" sz="2800" dirty="0"/>
              <a:t>or </a:t>
            </a:r>
            <a:r>
              <a:rPr lang="en-US" sz="2800" b="1" dirty="0"/>
              <a:t>gains</a:t>
            </a:r>
            <a:r>
              <a:rPr lang="en-US" sz="2800" dirty="0"/>
              <a:t> arising</a:t>
            </a:r>
          </a:p>
          <a:p>
            <a:pPr>
              <a:buFont typeface="Wingdings" panose="05000000000000000000" pitchFamily="2" charset="2"/>
              <a:buChar char="§"/>
            </a:pPr>
            <a:r>
              <a:rPr lang="en-US" sz="2800" dirty="0"/>
              <a:t> from the </a:t>
            </a:r>
            <a:r>
              <a:rPr lang="en-US" sz="2800" b="1" dirty="0">
                <a:solidFill>
                  <a:srgbClr val="FF0000"/>
                </a:solidFill>
              </a:rPr>
              <a:t>transfer  </a:t>
            </a:r>
            <a:r>
              <a:rPr lang="en-US" sz="2800" dirty="0">
                <a:solidFill>
                  <a:srgbClr val="FF0000"/>
                </a:solidFill>
              </a:rPr>
              <a:t>of a </a:t>
            </a:r>
            <a:r>
              <a:rPr lang="en-US" sz="2800" b="1" dirty="0">
                <a:solidFill>
                  <a:srgbClr val="FF0000"/>
                </a:solidFill>
              </a:rPr>
              <a:t>capital asset </a:t>
            </a:r>
          </a:p>
          <a:p>
            <a:pPr>
              <a:buFont typeface="Wingdings" panose="05000000000000000000" pitchFamily="2" charset="2"/>
              <a:buChar char="§"/>
            </a:pPr>
            <a:r>
              <a:rPr lang="en-US" sz="2800" dirty="0"/>
              <a:t>effected in the </a:t>
            </a:r>
            <a:r>
              <a:rPr lang="en-US" sz="2800" b="1" dirty="0"/>
              <a:t>previous year shall</a:t>
            </a:r>
          </a:p>
          <a:p>
            <a:r>
              <a:rPr lang="en-US" sz="2800" i="1" dirty="0"/>
              <a:t>Save as otherwise provided in section 54,54B,54D,54E,54 EA,54 EB,54 F,54 G,54H</a:t>
            </a:r>
          </a:p>
          <a:p>
            <a:pPr>
              <a:buFont typeface="Wingdings" panose="05000000000000000000" pitchFamily="2" charset="2"/>
              <a:buChar char="§"/>
            </a:pPr>
            <a:r>
              <a:rPr lang="en-US" sz="2800" dirty="0"/>
              <a:t>be chargeable to income tax under the head capital gain and </a:t>
            </a:r>
          </a:p>
          <a:p>
            <a:r>
              <a:rPr lang="en-US" sz="2800" dirty="0"/>
              <a:t>shall be </a:t>
            </a:r>
            <a:r>
              <a:rPr lang="en-US" sz="2800" b="1" dirty="0">
                <a:solidFill>
                  <a:srgbClr val="FF0000"/>
                </a:solidFill>
              </a:rPr>
              <a:t>deemed </a:t>
            </a:r>
            <a:r>
              <a:rPr lang="en-US" sz="2800" dirty="0">
                <a:solidFill>
                  <a:srgbClr val="FF0000"/>
                </a:solidFill>
              </a:rPr>
              <a:t>to be </a:t>
            </a:r>
            <a:r>
              <a:rPr lang="en-US" sz="2800" b="1" dirty="0">
                <a:solidFill>
                  <a:srgbClr val="FF0000"/>
                </a:solidFill>
              </a:rPr>
              <a:t>the income of the previous year </a:t>
            </a:r>
            <a:r>
              <a:rPr lang="en-US" sz="2800" dirty="0">
                <a:solidFill>
                  <a:srgbClr val="FF0000"/>
                </a:solidFill>
              </a:rPr>
              <a:t>in which the </a:t>
            </a:r>
            <a:r>
              <a:rPr lang="en-US" sz="2800" b="1" dirty="0">
                <a:solidFill>
                  <a:srgbClr val="FF0000"/>
                </a:solidFill>
              </a:rPr>
              <a:t>transfer t</a:t>
            </a:r>
            <a:r>
              <a:rPr lang="en-US" sz="2800" dirty="0">
                <a:solidFill>
                  <a:srgbClr val="FF0000"/>
                </a:solidFill>
              </a:rPr>
              <a:t>ook place.</a:t>
            </a:r>
            <a:endParaRPr lang="en-IN" sz="2800" dirty="0">
              <a:solidFill>
                <a:srgbClr val="FF0000"/>
              </a:solidFill>
            </a:endParaRPr>
          </a:p>
        </p:txBody>
      </p:sp>
    </p:spTree>
    <p:extLst>
      <p:ext uri="{BB962C8B-B14F-4D97-AF65-F5344CB8AC3E}">
        <p14:creationId xmlns:p14="http://schemas.microsoft.com/office/powerpoint/2010/main" val="324009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FD9BE-6597-4EB1-9F27-F20A0DE24802}"/>
              </a:ext>
            </a:extLst>
          </p:cNvPr>
          <p:cNvSpPr>
            <a:spLocks noGrp="1"/>
          </p:cNvSpPr>
          <p:nvPr>
            <p:ph type="title"/>
          </p:nvPr>
        </p:nvSpPr>
        <p:spPr/>
        <p:txBody>
          <a:bodyPr/>
          <a:lstStyle/>
          <a:p>
            <a:r>
              <a:rPr lang="en-US" b="1" i="0" u="sng" dirty="0">
                <a:solidFill>
                  <a:srgbClr val="004D85"/>
                </a:solidFill>
                <a:effectLst/>
                <a:latin typeface="Times New Roman" panose="02020603050405020304" pitchFamily="18" charset="0"/>
                <a:hlinkClick r:id="rId2"/>
              </a:rPr>
              <a:t>Meaning of Capital Asset</a:t>
            </a:r>
            <a:r>
              <a:rPr lang="en-US" b="1" i="0" dirty="0">
                <a:solidFill>
                  <a:srgbClr val="444444"/>
                </a:solidFill>
                <a:effectLst/>
                <a:latin typeface="Times New Roman" panose="02020603050405020304" pitchFamily="18" charset="0"/>
              </a:rPr>
              <a:t> [</a:t>
            </a:r>
            <a:r>
              <a:rPr lang="en-US" b="1" i="0" u="none" strike="noStrike" dirty="0">
                <a:solidFill>
                  <a:srgbClr val="663399"/>
                </a:solidFill>
                <a:effectLst/>
                <a:latin typeface="Times New Roman" panose="02020603050405020304" pitchFamily="18" charset="0"/>
              </a:rPr>
              <a:t>Sec 2(14)</a:t>
            </a:r>
            <a:r>
              <a:rPr lang="en-US" b="1" i="0" dirty="0">
                <a:solidFill>
                  <a:srgbClr val="444444"/>
                </a:solidFill>
                <a:effectLst/>
                <a:latin typeface="Times New Roman" panose="02020603050405020304" pitchFamily="18" charset="0"/>
              </a:rPr>
              <a:t>]  </a:t>
            </a:r>
            <a:endParaRPr lang="en-IN" dirty="0"/>
          </a:p>
        </p:txBody>
      </p:sp>
      <p:sp>
        <p:nvSpPr>
          <p:cNvPr id="3" name="Content Placeholder 2">
            <a:extLst>
              <a:ext uri="{FF2B5EF4-FFF2-40B4-BE49-F238E27FC236}">
                <a16:creationId xmlns:a16="http://schemas.microsoft.com/office/drawing/2014/main" id="{EAB7B13E-4414-4B4C-B9D5-FD403B67A8B4}"/>
              </a:ext>
            </a:extLst>
          </p:cNvPr>
          <p:cNvSpPr>
            <a:spLocks noGrp="1"/>
          </p:cNvSpPr>
          <p:nvPr>
            <p:ph idx="1"/>
          </p:nvPr>
        </p:nvSpPr>
        <p:spPr/>
        <p:txBody>
          <a:bodyPr/>
          <a:lstStyle/>
          <a:p>
            <a:pPr algn="just">
              <a:spcAft>
                <a:spcPts val="400"/>
              </a:spcAft>
            </a:pPr>
            <a:r>
              <a:rPr lang="en-US" sz="2800" b="0" i="0" dirty="0">
                <a:solidFill>
                  <a:srgbClr val="444444"/>
                </a:solidFill>
                <a:effectLst/>
                <a:latin typeface="Times New Roman" panose="02020603050405020304" pitchFamily="18" charset="0"/>
              </a:rPr>
              <a:t>Capital Asset </a:t>
            </a:r>
            <a:r>
              <a:rPr lang="en-US" sz="2800" dirty="0">
                <a:solidFill>
                  <a:srgbClr val="444444"/>
                </a:solidFill>
                <a:latin typeface="Times New Roman" panose="02020603050405020304" pitchFamily="18" charset="0"/>
              </a:rPr>
              <a:t>means </a:t>
            </a:r>
            <a:endParaRPr lang="en-US" sz="2800" b="0" i="0" dirty="0">
              <a:solidFill>
                <a:srgbClr val="444444"/>
              </a:solidFill>
              <a:effectLst/>
              <a:latin typeface="Times New Roman" panose="02020603050405020304" pitchFamily="18" charset="0"/>
            </a:endParaRPr>
          </a:p>
          <a:p>
            <a:pPr algn="just">
              <a:spcAft>
                <a:spcPts val="400"/>
              </a:spcAft>
            </a:pPr>
            <a:r>
              <a:rPr lang="en-US" sz="2800" b="0" i="0" dirty="0">
                <a:solidFill>
                  <a:srgbClr val="444444"/>
                </a:solidFill>
                <a:effectLst/>
                <a:latin typeface="Times New Roman" panose="02020603050405020304" pitchFamily="18" charset="0"/>
              </a:rPr>
              <a:t>a) </a:t>
            </a:r>
            <a:r>
              <a:rPr lang="en-US" sz="2800" b="1" i="0" dirty="0">
                <a:solidFill>
                  <a:srgbClr val="FF0000"/>
                </a:solidFill>
                <a:effectLst/>
                <a:latin typeface="Times New Roman" panose="02020603050405020304" pitchFamily="18" charset="0"/>
              </a:rPr>
              <a:t>property</a:t>
            </a:r>
            <a:r>
              <a:rPr lang="en-US" sz="2800" b="1" i="0" dirty="0">
                <a:solidFill>
                  <a:srgbClr val="444444"/>
                </a:solidFill>
                <a:effectLst/>
                <a:latin typeface="Times New Roman" panose="02020603050405020304" pitchFamily="18" charset="0"/>
              </a:rPr>
              <a:t> of  Any kind  </a:t>
            </a:r>
            <a:r>
              <a:rPr lang="en-US" sz="2800" b="1" i="0" dirty="0">
                <a:solidFill>
                  <a:srgbClr val="FF0000"/>
                </a:solidFill>
                <a:effectLst/>
                <a:latin typeface="Times New Roman" panose="02020603050405020304" pitchFamily="18" charset="0"/>
              </a:rPr>
              <a:t>held </a:t>
            </a:r>
            <a:r>
              <a:rPr lang="en-US" sz="2800" b="0" i="0" dirty="0">
                <a:solidFill>
                  <a:srgbClr val="FF0000"/>
                </a:solidFill>
                <a:effectLst/>
                <a:latin typeface="Times New Roman" panose="02020603050405020304" pitchFamily="18" charset="0"/>
              </a:rPr>
              <a:t>by an </a:t>
            </a:r>
            <a:r>
              <a:rPr lang="en-US" sz="2800" b="1" i="0" dirty="0" err="1">
                <a:solidFill>
                  <a:srgbClr val="FF0000"/>
                </a:solidFill>
                <a:effectLst/>
                <a:latin typeface="Times New Roman" panose="02020603050405020304" pitchFamily="18" charset="0"/>
              </a:rPr>
              <a:t>Asseessee</a:t>
            </a:r>
            <a:r>
              <a:rPr lang="en-US" sz="2800" b="1" i="0" dirty="0">
                <a:solidFill>
                  <a:srgbClr val="FF0000"/>
                </a:solidFill>
                <a:effectLst/>
                <a:latin typeface="Times New Roman" panose="02020603050405020304" pitchFamily="18" charset="0"/>
              </a:rPr>
              <a:t> </a:t>
            </a:r>
            <a:r>
              <a:rPr lang="en-US" sz="2800" b="0" i="0" dirty="0">
                <a:solidFill>
                  <a:srgbClr val="FF0000"/>
                </a:solidFill>
                <a:effectLst/>
                <a:latin typeface="Times New Roman" panose="02020603050405020304" pitchFamily="18" charset="0"/>
              </a:rPr>
              <a:t> </a:t>
            </a:r>
            <a:r>
              <a:rPr lang="en-US" sz="2800" b="0" i="0" dirty="0">
                <a:solidFill>
                  <a:srgbClr val="444444"/>
                </a:solidFill>
                <a:effectLst/>
                <a:latin typeface="Times New Roman" panose="02020603050405020304" pitchFamily="18" charset="0"/>
              </a:rPr>
              <a:t>, whether or not connected with business or profession of the</a:t>
            </a:r>
            <a:r>
              <a:rPr lang="en-US" sz="2800" b="1" i="0" dirty="0">
                <a:solidFill>
                  <a:srgbClr val="444444"/>
                </a:solidFill>
                <a:effectLst/>
                <a:latin typeface="Times New Roman" panose="02020603050405020304" pitchFamily="18" charset="0"/>
              </a:rPr>
              <a:t> </a:t>
            </a:r>
            <a:r>
              <a:rPr lang="en-US" sz="2800" b="1" dirty="0" err="1">
                <a:solidFill>
                  <a:srgbClr val="444444"/>
                </a:solidFill>
                <a:latin typeface="Times New Roman" panose="02020603050405020304" pitchFamily="18" charset="0"/>
              </a:rPr>
              <a:t>A</a:t>
            </a:r>
            <a:r>
              <a:rPr lang="en-US" sz="2800" b="1" i="0" dirty="0" err="1">
                <a:solidFill>
                  <a:srgbClr val="444444"/>
                </a:solidFill>
                <a:effectLst/>
                <a:latin typeface="Times New Roman" panose="02020603050405020304" pitchFamily="18" charset="0"/>
              </a:rPr>
              <a:t>sseessee</a:t>
            </a:r>
            <a:r>
              <a:rPr lang="en-US" sz="2800" b="1" i="0" dirty="0">
                <a:solidFill>
                  <a:srgbClr val="444444"/>
                </a:solidFill>
                <a:effectLst/>
                <a:latin typeface="Times New Roman" panose="02020603050405020304" pitchFamily="18" charset="0"/>
              </a:rPr>
              <a:t> </a:t>
            </a:r>
            <a:r>
              <a:rPr lang="en-US" sz="2800" b="0" i="0" dirty="0">
                <a:solidFill>
                  <a:srgbClr val="444444"/>
                </a:solidFill>
                <a:effectLst/>
                <a:latin typeface="Times New Roman" panose="02020603050405020304" pitchFamily="18" charset="0"/>
              </a:rPr>
              <a:t>.</a:t>
            </a:r>
          </a:p>
          <a:p>
            <a:pPr algn="just">
              <a:spcAft>
                <a:spcPts val="400"/>
              </a:spcAft>
            </a:pPr>
            <a:r>
              <a:rPr lang="en-US" sz="2800" b="0" i="0" dirty="0">
                <a:solidFill>
                  <a:srgbClr val="444444"/>
                </a:solidFill>
                <a:effectLst/>
                <a:latin typeface="Times New Roman" panose="02020603050405020304" pitchFamily="18" charset="0"/>
              </a:rPr>
              <a:t>b) Any securities held by a FII which has invested in such securities in accordance with the regulations made under the SEBI Act, 1992.</a:t>
            </a:r>
          </a:p>
          <a:p>
            <a:endParaRPr lang="en-IN" dirty="0"/>
          </a:p>
        </p:txBody>
      </p:sp>
    </p:spTree>
    <p:extLst>
      <p:ext uri="{BB962C8B-B14F-4D97-AF65-F5344CB8AC3E}">
        <p14:creationId xmlns:p14="http://schemas.microsoft.com/office/powerpoint/2010/main" val="36655358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1704</TotalTime>
  <Words>3627</Words>
  <Application>Microsoft Office PowerPoint</Application>
  <PresentationFormat>Widescreen</PresentationFormat>
  <Paragraphs>249</Paragraphs>
  <Slides>42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42</vt:i4>
      </vt:variant>
    </vt:vector>
  </HeadingPairs>
  <TitlesOfParts>
    <vt:vector size="52" baseType="lpstr">
      <vt:lpstr>Arial</vt:lpstr>
      <vt:lpstr>Calibri</vt:lpstr>
      <vt:lpstr>Faustina</vt:lpstr>
      <vt:lpstr>Open Sans</vt:lpstr>
      <vt:lpstr>Times New Roman</vt:lpstr>
      <vt:lpstr>Tw Cen MT</vt:lpstr>
      <vt:lpstr>Tw Cen MT Condensed</vt:lpstr>
      <vt:lpstr>Wingdings</vt:lpstr>
      <vt:lpstr>Wingdings 3</vt:lpstr>
      <vt:lpstr>Integral</vt:lpstr>
      <vt:lpstr>Taxation of real estate transaction  8th December 2022 CA SUNIL GARG   </vt:lpstr>
      <vt:lpstr>real estate transaction: </vt:lpstr>
      <vt:lpstr>ISSUES IN jda </vt:lpstr>
      <vt:lpstr>Issues in JDA </vt:lpstr>
      <vt:lpstr>Issues in JDA </vt:lpstr>
      <vt:lpstr>Issues in JDA </vt:lpstr>
      <vt:lpstr>Issues in JDA : </vt:lpstr>
      <vt:lpstr>Section 45 (1)</vt:lpstr>
      <vt:lpstr>Meaning of Capital Asset [Sec 2(14)]  </vt:lpstr>
      <vt:lpstr>Meaning of property : not defined in It </vt:lpstr>
      <vt:lpstr>Exclusion from capital asset :</vt:lpstr>
      <vt:lpstr>Transfer : section 2(47)</vt:lpstr>
      <vt:lpstr>Transfer :2(47)</vt:lpstr>
      <vt:lpstr>Section 50 C : plain reading </vt:lpstr>
      <vt:lpstr>Section 50 C : if the date of agreement vs date of transfer </vt:lpstr>
      <vt:lpstr>50 C(2) : if the FMV is less than stamp duty value </vt:lpstr>
      <vt:lpstr>Issues in 50 C-property under Gift / transfer to relative for inadequate consideration </vt:lpstr>
      <vt:lpstr>50 C  :  Agreement to sale registered but no payment through banking channel </vt:lpstr>
      <vt:lpstr>Section 50C- whether transfer of  Right in Immovable property covered under 50 C  </vt:lpstr>
      <vt:lpstr>Issues in 50 C – SALE BY POA , whether covered </vt:lpstr>
      <vt:lpstr>Conversion of Capital Assets to Stock in trade  &amp; vice versa   ( section 45(2) &amp; section 28 (vi)</vt:lpstr>
      <vt:lpstr>Issues in 45(2): date of transfer  weather date of conversion or date of actual sale </vt:lpstr>
      <vt:lpstr>Section 45 (3)</vt:lpstr>
      <vt:lpstr>Issues in 45(3)</vt:lpstr>
      <vt:lpstr>Section 43CA :</vt:lpstr>
      <vt:lpstr>Issue in section 45(3) read with 43 CA </vt:lpstr>
      <vt:lpstr>Types of development transaction </vt:lpstr>
      <vt:lpstr>Section 53 A of TPA : part performance  </vt:lpstr>
      <vt:lpstr>Section 53 A : part performance </vt:lpstr>
      <vt:lpstr>Chaturbhuj dwarkaprasad Kapadia </vt:lpstr>
      <vt:lpstr>Section 17 of registration act 1908</vt:lpstr>
      <vt:lpstr>Section 49 of registration act </vt:lpstr>
      <vt:lpstr>Section 45 (5A) finance act -2017</vt:lpstr>
      <vt:lpstr>Consideration for : 45(5A)</vt:lpstr>
      <vt:lpstr>Section 45 (5A) : provisio shall not apply  if share is transferred before getting completion </vt:lpstr>
      <vt:lpstr>Explanation to section 45(5A)</vt:lpstr>
      <vt:lpstr>Effect of unregistered agreement : under benami act / income tax act </vt:lpstr>
      <vt:lpstr>Section 10(37) –Compensation under Right to Fair Compensation </vt:lpstr>
      <vt:lpstr>Section 50 CA : a anti abuse provisions </vt:lpstr>
      <vt:lpstr>Proviso to 50 CA </vt:lpstr>
      <vt:lpstr>Important case laws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gain</dc:title>
  <dc:creator>sunil garg</dc:creator>
  <cp:lastModifiedBy>sunil garg</cp:lastModifiedBy>
  <cp:revision>86</cp:revision>
  <dcterms:created xsi:type="dcterms:W3CDTF">2020-07-30T10:10:19Z</dcterms:created>
  <dcterms:modified xsi:type="dcterms:W3CDTF">2022-12-06T12:06:50Z</dcterms:modified>
</cp:coreProperties>
</file>