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2"/>
  </p:notesMasterIdLst>
  <p:sldIdLst>
    <p:sldId id="256" r:id="rId2"/>
    <p:sldId id="257" r:id="rId3"/>
    <p:sldId id="258" r:id="rId4"/>
    <p:sldId id="259" r:id="rId5"/>
    <p:sldId id="260" r:id="rId6"/>
    <p:sldId id="270" r:id="rId7"/>
    <p:sldId id="271" r:id="rId8"/>
    <p:sldId id="261" r:id="rId9"/>
    <p:sldId id="262" r:id="rId10"/>
    <p:sldId id="263" r:id="rId11"/>
    <p:sldId id="264" r:id="rId12"/>
    <p:sldId id="280" r:id="rId13"/>
    <p:sldId id="266" r:id="rId14"/>
    <p:sldId id="267" r:id="rId15"/>
    <p:sldId id="277" r:id="rId16"/>
    <p:sldId id="281" r:id="rId17"/>
    <p:sldId id="282" r:id="rId18"/>
    <p:sldId id="268" r:id="rId19"/>
    <p:sldId id="269" r:id="rId20"/>
    <p:sldId id="283" r:id="rId21"/>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4" d="100"/>
          <a:sy n="74" d="100"/>
        </p:scale>
        <p:origin x="1446" y="60"/>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9D41F1AE-D0BF-4AD7-A44F-EC7BC7A2C7DA}" type="datetimeFigureOut">
              <a:rPr lang="en-US" smtClean="0"/>
              <a:t>3/3/2020</a:t>
            </a:fld>
            <a:endParaRPr lang="en-US" dirty="0"/>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29F15BF2-10FF-415C-9608-DEDDB40FA22D}" type="slidenum">
              <a:rPr lang="en-US" smtClean="0"/>
              <a:t>‹#›</a:t>
            </a:fld>
            <a:endParaRPr lang="en-US" dirty="0"/>
          </a:p>
        </p:txBody>
      </p:sp>
    </p:spTree>
    <p:extLst>
      <p:ext uri="{BB962C8B-B14F-4D97-AF65-F5344CB8AC3E}">
        <p14:creationId xmlns:p14="http://schemas.microsoft.com/office/powerpoint/2010/main" val="232019784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A7B5995E-10B3-468E-B982-3DE0955D3073}" type="datetime1">
              <a:rPr lang="en-US" smtClean="0"/>
              <a:t>3/3/2020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200749E-1ACF-4475-AB48-8797435709B6}" type="slidenum">
              <a:rPr lang="en-US" smtClean="0"/>
              <a:t>‹#›</a:t>
            </a:fld>
            <a:endParaRPr lang="en-US" dirty="0"/>
          </a:p>
        </p:txBody>
      </p:sp>
    </p:spTree>
    <p:extLst>
      <p:ext uri="{BB962C8B-B14F-4D97-AF65-F5344CB8AC3E}">
        <p14:creationId xmlns:p14="http://schemas.microsoft.com/office/powerpoint/2010/main" val="265810866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E896AB0-0752-42B0-85E8-4E9E40B9D75F}" type="datetime1">
              <a:rPr lang="en-US" smtClean="0"/>
              <a:t>3/3/2020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200749E-1ACF-4475-AB48-8797435709B6}" type="slidenum">
              <a:rPr lang="en-US" smtClean="0"/>
              <a:t>‹#›</a:t>
            </a:fld>
            <a:endParaRPr lang="en-US" dirty="0"/>
          </a:p>
        </p:txBody>
      </p:sp>
    </p:spTree>
    <p:extLst>
      <p:ext uri="{BB962C8B-B14F-4D97-AF65-F5344CB8AC3E}">
        <p14:creationId xmlns:p14="http://schemas.microsoft.com/office/powerpoint/2010/main" val="70171478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12EADB2E-A5A6-46ED-9A35-E38D95061064}" type="datetime1">
              <a:rPr lang="en-US" smtClean="0"/>
              <a:t>3/3/2020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200749E-1ACF-4475-AB48-8797435709B6}" type="slidenum">
              <a:rPr lang="en-US" smtClean="0"/>
              <a:t>‹#›</a:t>
            </a:fld>
            <a:endParaRPr lang="en-US" dirty="0"/>
          </a:p>
        </p:txBody>
      </p:sp>
    </p:spTree>
    <p:extLst>
      <p:ext uri="{BB962C8B-B14F-4D97-AF65-F5344CB8AC3E}">
        <p14:creationId xmlns:p14="http://schemas.microsoft.com/office/powerpoint/2010/main" val="416768773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5626CA66-EED0-4D02-8F23-433BC2FDA37B}" type="datetime1">
              <a:rPr lang="en-US" smtClean="0"/>
              <a:t>3/3/2020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200749E-1ACF-4475-AB48-8797435709B6}" type="slidenum">
              <a:rPr lang="en-US" smtClean="0"/>
              <a:t>‹#›</a:t>
            </a:fld>
            <a:endParaRPr lang="en-US" dirty="0"/>
          </a:p>
        </p:txBody>
      </p:sp>
    </p:spTree>
    <p:extLst>
      <p:ext uri="{BB962C8B-B14F-4D97-AF65-F5344CB8AC3E}">
        <p14:creationId xmlns:p14="http://schemas.microsoft.com/office/powerpoint/2010/main" val="271005451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AE17E3C-7FD1-452F-8AB4-731D098AD494}" type="datetime1">
              <a:rPr lang="en-US" smtClean="0"/>
              <a:t>3/3/2020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0200749E-1ACF-4475-AB48-8797435709B6}" type="slidenum">
              <a:rPr lang="en-US" smtClean="0"/>
              <a:t>‹#›</a:t>
            </a:fld>
            <a:endParaRPr lang="en-US" dirty="0"/>
          </a:p>
        </p:txBody>
      </p:sp>
    </p:spTree>
    <p:extLst>
      <p:ext uri="{BB962C8B-B14F-4D97-AF65-F5344CB8AC3E}">
        <p14:creationId xmlns:p14="http://schemas.microsoft.com/office/powerpoint/2010/main" val="142531746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3C68EF7E-065C-4435-852B-8863F0AA970D}" type="datetime1">
              <a:rPr lang="en-US" smtClean="0"/>
              <a:t>3/3/2020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0200749E-1ACF-4475-AB48-8797435709B6}" type="slidenum">
              <a:rPr lang="en-US" smtClean="0"/>
              <a:t>‹#›</a:t>
            </a:fld>
            <a:endParaRPr lang="en-US" dirty="0"/>
          </a:p>
        </p:txBody>
      </p:sp>
    </p:spTree>
    <p:extLst>
      <p:ext uri="{BB962C8B-B14F-4D97-AF65-F5344CB8AC3E}">
        <p14:creationId xmlns:p14="http://schemas.microsoft.com/office/powerpoint/2010/main" val="343479725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0ECC2245-6EA3-4747-98F2-B07A005D3C95}" type="datetime1">
              <a:rPr lang="en-US" smtClean="0"/>
              <a:t>3/3/2020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0200749E-1ACF-4475-AB48-8797435709B6}" type="slidenum">
              <a:rPr lang="en-US" smtClean="0"/>
              <a:t>‹#›</a:t>
            </a:fld>
            <a:endParaRPr lang="en-US" dirty="0"/>
          </a:p>
        </p:txBody>
      </p:sp>
    </p:spTree>
    <p:extLst>
      <p:ext uri="{BB962C8B-B14F-4D97-AF65-F5344CB8AC3E}">
        <p14:creationId xmlns:p14="http://schemas.microsoft.com/office/powerpoint/2010/main" val="137866602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0610932C-3042-4621-9F4E-DD68BB2451C5}" type="datetime1">
              <a:rPr lang="en-US" smtClean="0"/>
              <a:t>3/3/2020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0200749E-1ACF-4475-AB48-8797435709B6}" type="slidenum">
              <a:rPr lang="en-US" smtClean="0"/>
              <a:t>‹#›</a:t>
            </a:fld>
            <a:endParaRPr lang="en-US" dirty="0"/>
          </a:p>
        </p:txBody>
      </p:sp>
    </p:spTree>
    <p:extLst>
      <p:ext uri="{BB962C8B-B14F-4D97-AF65-F5344CB8AC3E}">
        <p14:creationId xmlns:p14="http://schemas.microsoft.com/office/powerpoint/2010/main" val="257033732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0010837-5431-463A-9DF0-FC43687B4CA8}" type="datetime1">
              <a:rPr lang="en-US" smtClean="0"/>
              <a:t>3/3/2020</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0200749E-1ACF-4475-AB48-8797435709B6}" type="slidenum">
              <a:rPr lang="en-US" smtClean="0"/>
              <a:t>‹#›</a:t>
            </a:fld>
            <a:endParaRPr lang="en-US" dirty="0"/>
          </a:p>
        </p:txBody>
      </p:sp>
    </p:spTree>
    <p:extLst>
      <p:ext uri="{BB962C8B-B14F-4D97-AF65-F5344CB8AC3E}">
        <p14:creationId xmlns:p14="http://schemas.microsoft.com/office/powerpoint/2010/main" val="3702248475"/>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2AC0D5CA-F381-487D-9501-3720B401BB72}" type="datetime1">
              <a:rPr lang="en-US" smtClean="0"/>
              <a:t>3/3/2020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0200749E-1ACF-4475-AB48-8797435709B6}" type="slidenum">
              <a:rPr lang="en-US" smtClean="0"/>
              <a:t>‹#›</a:t>
            </a:fld>
            <a:endParaRPr lang="en-US" dirty="0"/>
          </a:p>
        </p:txBody>
      </p:sp>
    </p:spTree>
    <p:extLst>
      <p:ext uri="{BB962C8B-B14F-4D97-AF65-F5344CB8AC3E}">
        <p14:creationId xmlns:p14="http://schemas.microsoft.com/office/powerpoint/2010/main" val="351215843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1185298-0C9E-44C9-9FE5-67A380408B29}" type="datetime1">
              <a:rPr lang="en-US" smtClean="0"/>
              <a:t>3/3/2020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0200749E-1ACF-4475-AB48-8797435709B6}" type="slidenum">
              <a:rPr lang="en-US" smtClean="0"/>
              <a:t>‹#›</a:t>
            </a:fld>
            <a:endParaRPr lang="en-US" dirty="0"/>
          </a:p>
        </p:txBody>
      </p:sp>
    </p:spTree>
    <p:extLst>
      <p:ext uri="{BB962C8B-B14F-4D97-AF65-F5344CB8AC3E}">
        <p14:creationId xmlns:p14="http://schemas.microsoft.com/office/powerpoint/2010/main" val="238029199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9D9FECC-21FE-4B98-AD35-33C7ABAE354D}" type="datetime1">
              <a:rPr lang="en-US" smtClean="0"/>
              <a:t>3/3/2020</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200749E-1ACF-4475-AB48-8797435709B6}" type="slidenum">
              <a:rPr lang="en-US" smtClean="0"/>
              <a:t>‹#›</a:t>
            </a:fld>
            <a:endParaRPr lang="en-US" dirty="0"/>
          </a:p>
        </p:txBody>
      </p:sp>
    </p:spTree>
    <p:extLst>
      <p:ext uri="{BB962C8B-B14F-4D97-AF65-F5344CB8AC3E}">
        <p14:creationId xmlns:p14="http://schemas.microsoft.com/office/powerpoint/2010/main" val="132133090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371600" y="2130425"/>
            <a:ext cx="6324600" cy="1470025"/>
          </a:xfrm>
          <a:noFill/>
          <a:ln w="12700">
            <a:solidFill>
              <a:schemeClr val="tx1"/>
            </a:solidFill>
          </a:ln>
        </p:spPr>
        <p:txBody>
          <a:bodyPr>
            <a:normAutofit/>
          </a:bodyPr>
          <a:lstStyle/>
          <a:p>
            <a:r>
              <a:rPr lang="en-US" sz="2200" b="1" u="sng" dirty="0" smtClean="0">
                <a:latin typeface="Arial" pitchFamily="34" charset="0"/>
                <a:cs typeface="Arial" pitchFamily="34" charset="0"/>
              </a:rPr>
              <a:t>VIVAD  SE  VISHWAS With Proposed Amendments</a:t>
            </a:r>
            <a:endParaRPr lang="en-US" sz="2200" b="1" u="sng" dirty="0">
              <a:latin typeface="Arial" pitchFamily="34" charset="0"/>
              <a:cs typeface="Arial" pitchFamily="34" charset="0"/>
            </a:endParaRPr>
          </a:p>
        </p:txBody>
      </p:sp>
      <p:sp>
        <p:nvSpPr>
          <p:cNvPr id="3" name="Subtitle 2"/>
          <p:cNvSpPr>
            <a:spLocks noGrp="1"/>
          </p:cNvSpPr>
          <p:nvPr>
            <p:ph type="subTitle" idx="1"/>
          </p:nvPr>
        </p:nvSpPr>
        <p:spPr>
          <a:ln w="12700">
            <a:solidFill>
              <a:schemeClr val="tx1"/>
            </a:solidFill>
          </a:ln>
          <a:effectLst>
            <a:glow rad="63500">
              <a:schemeClr val="accent2">
                <a:satMod val="175000"/>
                <a:alpha val="40000"/>
              </a:schemeClr>
            </a:glow>
          </a:effectLst>
        </p:spPr>
        <p:txBody>
          <a:bodyPr>
            <a:normAutofit/>
          </a:bodyPr>
          <a:lstStyle/>
          <a:p>
            <a:endParaRPr lang="en-US" dirty="0"/>
          </a:p>
          <a:p>
            <a:endParaRPr lang="en-US" sz="1800" b="1" dirty="0" smtClean="0">
              <a:latin typeface="Arial" pitchFamily="34" charset="0"/>
              <a:cs typeface="Arial" pitchFamily="34" charset="0"/>
            </a:endParaRPr>
          </a:p>
          <a:p>
            <a:r>
              <a:rPr lang="en-US" sz="1800" b="1" dirty="0" smtClean="0">
                <a:latin typeface="Arial" pitchFamily="34" charset="0"/>
                <a:cs typeface="Arial" pitchFamily="34" charset="0"/>
              </a:rPr>
              <a:t> </a:t>
            </a:r>
            <a:r>
              <a:rPr lang="en-US" sz="1400" b="1" dirty="0" smtClean="0">
                <a:latin typeface="Arial" pitchFamily="34" charset="0"/>
                <a:cs typeface="Arial" pitchFamily="34" charset="0"/>
              </a:rPr>
              <a:t>H. N. MOTIWALLA</a:t>
            </a:r>
            <a:endParaRPr lang="en-US" sz="1400" dirty="0"/>
          </a:p>
        </p:txBody>
      </p:sp>
      <p:sp>
        <p:nvSpPr>
          <p:cNvPr id="5" name="Slide Number Placeholder 4"/>
          <p:cNvSpPr>
            <a:spLocks noGrp="1"/>
          </p:cNvSpPr>
          <p:nvPr>
            <p:ph type="sldNum" sz="quarter" idx="12"/>
          </p:nvPr>
        </p:nvSpPr>
        <p:spPr/>
        <p:txBody>
          <a:bodyPr/>
          <a:lstStyle/>
          <a:p>
            <a:fld id="{0200749E-1ACF-4475-AB48-8797435709B6}" type="slidenum">
              <a:rPr lang="en-US" smtClean="0"/>
              <a:t>1</a:t>
            </a:fld>
            <a:endParaRPr lang="en-US" dirty="0"/>
          </a:p>
        </p:txBody>
      </p:sp>
    </p:spTree>
    <p:extLst>
      <p:ext uri="{BB962C8B-B14F-4D97-AF65-F5344CB8AC3E}">
        <p14:creationId xmlns:p14="http://schemas.microsoft.com/office/powerpoint/2010/main" val="3449586028"/>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ln w="19050">
            <a:solidFill>
              <a:schemeClr val="tx1"/>
            </a:solidFill>
          </a:ln>
        </p:spPr>
        <p:txBody>
          <a:bodyPr>
            <a:normAutofit/>
          </a:bodyPr>
          <a:lstStyle/>
          <a:p>
            <a:r>
              <a:rPr lang="en-US" sz="2000" u="sng" dirty="0" err="1" smtClean="0"/>
              <a:t>Contd</a:t>
            </a:r>
            <a:r>
              <a:rPr lang="en-US" sz="2000" u="sng" dirty="0" smtClean="0"/>
              <a:t>……</a:t>
            </a:r>
            <a:endParaRPr lang="en-US" sz="2000" u="sng" dirty="0"/>
          </a:p>
        </p:txBody>
      </p:sp>
      <p:sp>
        <p:nvSpPr>
          <p:cNvPr id="3" name="Content Placeholder 2"/>
          <p:cNvSpPr>
            <a:spLocks noGrp="1"/>
          </p:cNvSpPr>
          <p:nvPr>
            <p:ph idx="1"/>
          </p:nvPr>
        </p:nvSpPr>
        <p:spPr>
          <a:ln w="19050">
            <a:solidFill>
              <a:schemeClr val="tx1"/>
            </a:solidFill>
          </a:ln>
        </p:spPr>
        <p:txBody>
          <a:bodyPr>
            <a:normAutofit/>
          </a:bodyPr>
          <a:lstStyle/>
          <a:p>
            <a:endParaRPr lang="en-US" sz="1800" dirty="0" smtClean="0"/>
          </a:p>
          <a:p>
            <a:pPr marL="0" indent="0" algn="ctr">
              <a:buNone/>
            </a:pPr>
            <a:r>
              <a:rPr lang="en-US" sz="1600" b="1" u="sng" dirty="0" smtClean="0"/>
              <a:t>Appeal filed by the </a:t>
            </a:r>
            <a:r>
              <a:rPr lang="en-US" sz="1600" b="1" u="sng" dirty="0" smtClean="0"/>
              <a:t>Department </a:t>
            </a:r>
            <a:endParaRPr lang="en-US" sz="1600" dirty="0" smtClean="0"/>
          </a:p>
          <a:p>
            <a:r>
              <a:rPr lang="en-US" sz="1600" dirty="0" smtClean="0"/>
              <a:t>Declarant will have to pay</a:t>
            </a:r>
          </a:p>
          <a:p>
            <a:r>
              <a:rPr lang="en-US" sz="1600" u="sng" dirty="0" smtClean="0"/>
              <a:t>Payment </a:t>
            </a:r>
            <a:r>
              <a:rPr lang="en-US" sz="1600" u="sng" dirty="0" smtClean="0"/>
              <a:t>made by March 31,2020</a:t>
            </a:r>
          </a:p>
          <a:p>
            <a:pPr marL="0" indent="0">
              <a:buNone/>
            </a:pPr>
            <a:r>
              <a:rPr lang="en-US" sz="1600" dirty="0" smtClean="0"/>
              <a:t>     </a:t>
            </a:r>
            <a:r>
              <a:rPr lang="en-US" sz="1600" u="sng" dirty="0" smtClean="0"/>
              <a:t> </a:t>
            </a:r>
            <a:r>
              <a:rPr lang="en-US" sz="1600" dirty="0"/>
              <a:t> </a:t>
            </a:r>
            <a:r>
              <a:rPr lang="en-US" sz="1600" dirty="0" smtClean="0"/>
              <a:t>-    50% of disputed tax (62.5% of disputed tax in case of search cases)  Penalty and  interest  </a:t>
            </a:r>
          </a:p>
          <a:p>
            <a:pPr marL="0" indent="0">
              <a:buNone/>
            </a:pPr>
            <a:r>
              <a:rPr lang="en-US" sz="1600" dirty="0"/>
              <a:t> </a:t>
            </a:r>
            <a:r>
              <a:rPr lang="en-US" sz="1600" dirty="0" smtClean="0"/>
              <a:t>             shall be waived.</a:t>
            </a:r>
          </a:p>
          <a:p>
            <a:pPr marL="0" indent="0">
              <a:buNone/>
            </a:pPr>
            <a:r>
              <a:rPr lang="en-US" sz="1600" dirty="0" smtClean="0"/>
              <a:t>        -     12.5% of disputed penalty, interest or fee – Balance  87.5%  shall be waived</a:t>
            </a:r>
          </a:p>
          <a:p>
            <a:pPr marL="0" indent="0">
              <a:buNone/>
            </a:pPr>
            <a:endParaRPr lang="en-US" sz="1600" dirty="0"/>
          </a:p>
          <a:p>
            <a:r>
              <a:rPr lang="en-US" sz="1600" u="sng" dirty="0" smtClean="0"/>
              <a:t>Payment made after March 31,2020</a:t>
            </a:r>
          </a:p>
          <a:p>
            <a:pPr marL="0" indent="0">
              <a:buNone/>
            </a:pPr>
            <a:r>
              <a:rPr lang="en-US" sz="1600" dirty="0"/>
              <a:t> </a:t>
            </a:r>
            <a:r>
              <a:rPr lang="en-US" sz="1600" dirty="0" smtClean="0"/>
              <a:t>        -      55% of disputed tax (67.5% of disputed tax in case of search cases) Penalty and  interest  </a:t>
            </a:r>
          </a:p>
          <a:p>
            <a:pPr marL="0" indent="0">
              <a:buNone/>
            </a:pPr>
            <a:r>
              <a:rPr lang="en-US" sz="1600" dirty="0"/>
              <a:t> </a:t>
            </a:r>
            <a:r>
              <a:rPr lang="en-US" sz="1600" dirty="0" smtClean="0"/>
              <a:t>                shall be waived.</a:t>
            </a:r>
          </a:p>
          <a:p>
            <a:pPr marL="0" indent="0">
              <a:buNone/>
            </a:pPr>
            <a:r>
              <a:rPr lang="en-US" sz="1600" dirty="0" smtClean="0"/>
              <a:t>          -      15% of disputed penalty, interest or fee – Balance  85% shall be waived</a:t>
            </a:r>
          </a:p>
          <a:p>
            <a:pPr marL="0" indent="0">
              <a:buNone/>
            </a:pPr>
            <a:endParaRPr lang="en-US" sz="1800" dirty="0" smtClean="0"/>
          </a:p>
          <a:p>
            <a:pPr marL="0" indent="0">
              <a:buNone/>
            </a:pPr>
            <a:r>
              <a:rPr lang="en-US" sz="1800" dirty="0" smtClean="0"/>
              <a:t>         </a:t>
            </a:r>
          </a:p>
        </p:txBody>
      </p:sp>
      <p:sp>
        <p:nvSpPr>
          <p:cNvPr id="4" name="Slide Number Placeholder 3"/>
          <p:cNvSpPr>
            <a:spLocks noGrp="1"/>
          </p:cNvSpPr>
          <p:nvPr>
            <p:ph type="sldNum" sz="quarter" idx="12"/>
          </p:nvPr>
        </p:nvSpPr>
        <p:spPr/>
        <p:txBody>
          <a:bodyPr/>
          <a:lstStyle/>
          <a:p>
            <a:fld id="{0200749E-1ACF-4475-AB48-8797435709B6}" type="slidenum">
              <a:rPr lang="en-US" smtClean="0"/>
              <a:t>10</a:t>
            </a:fld>
            <a:endParaRPr lang="en-US"/>
          </a:p>
        </p:txBody>
      </p:sp>
    </p:spTree>
    <p:extLst>
      <p:ext uri="{BB962C8B-B14F-4D97-AF65-F5344CB8AC3E}">
        <p14:creationId xmlns:p14="http://schemas.microsoft.com/office/powerpoint/2010/main" val="248680260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ln w="19050">
            <a:solidFill>
              <a:schemeClr val="tx1"/>
            </a:solidFill>
          </a:ln>
        </p:spPr>
        <p:txBody>
          <a:bodyPr>
            <a:normAutofit/>
          </a:bodyPr>
          <a:lstStyle/>
          <a:p>
            <a:r>
              <a:rPr lang="en-US" sz="2000" b="1" u="sng" dirty="0" smtClean="0"/>
              <a:t>Quantification of Disputed Tax</a:t>
            </a:r>
            <a:endParaRPr lang="en-US" sz="2000" b="1" u="sng" dirty="0"/>
          </a:p>
        </p:txBody>
      </p:sp>
      <p:sp>
        <p:nvSpPr>
          <p:cNvPr id="3" name="Content Placeholder 2"/>
          <p:cNvSpPr>
            <a:spLocks noGrp="1"/>
          </p:cNvSpPr>
          <p:nvPr>
            <p:ph idx="1"/>
          </p:nvPr>
        </p:nvSpPr>
        <p:spPr>
          <a:xfrm>
            <a:off x="457200" y="1524000"/>
            <a:ext cx="8229600" cy="4876800"/>
          </a:xfrm>
          <a:ln w="19050">
            <a:solidFill>
              <a:schemeClr val="tx1"/>
            </a:solidFill>
          </a:ln>
        </p:spPr>
        <p:txBody>
          <a:bodyPr>
            <a:noAutofit/>
          </a:bodyPr>
          <a:lstStyle/>
          <a:p>
            <a:pPr marL="400050" indent="-400050">
              <a:lnSpc>
                <a:spcPct val="150000"/>
              </a:lnSpc>
              <a:buAutoNum type="romanLcParenBoth"/>
            </a:pPr>
            <a:r>
              <a:rPr lang="en-US" sz="1600" dirty="0" smtClean="0"/>
              <a:t>Tax determined under Income tax Act, 1961 and accordance with following formula:</a:t>
            </a:r>
          </a:p>
          <a:p>
            <a:pPr marL="0" indent="0" algn="ctr">
              <a:lnSpc>
                <a:spcPct val="150000"/>
              </a:lnSpc>
              <a:buNone/>
            </a:pPr>
            <a:r>
              <a:rPr lang="en-US" sz="1600" dirty="0" smtClean="0"/>
              <a:t>    (A-B) + (C-D) where</a:t>
            </a:r>
          </a:p>
          <a:p>
            <a:pPr marL="0" indent="0" algn="just">
              <a:lnSpc>
                <a:spcPct val="150000"/>
              </a:lnSpc>
              <a:buNone/>
            </a:pPr>
            <a:r>
              <a:rPr lang="en-US" sz="1600" dirty="0"/>
              <a:t> </a:t>
            </a:r>
            <a:r>
              <a:rPr lang="en-US" sz="1600" dirty="0" smtClean="0"/>
              <a:t>        A =  an amount of tax on the total income assessed as per the provisions of the 	Income </a:t>
            </a:r>
          </a:p>
          <a:p>
            <a:pPr marL="0" indent="0" algn="just">
              <a:lnSpc>
                <a:spcPct val="150000"/>
              </a:lnSpc>
              <a:buNone/>
            </a:pPr>
            <a:r>
              <a:rPr lang="en-US" sz="1600" dirty="0"/>
              <a:t> </a:t>
            </a:r>
            <a:r>
              <a:rPr lang="en-US" sz="1600" dirty="0" smtClean="0"/>
              <a:t>                tax Act, 1961 other than the provisions contained in section 115JB or section 115JC of </a:t>
            </a:r>
          </a:p>
          <a:p>
            <a:pPr marL="0" indent="0" algn="just">
              <a:lnSpc>
                <a:spcPct val="150000"/>
              </a:lnSpc>
              <a:buNone/>
            </a:pPr>
            <a:r>
              <a:rPr lang="en-US" sz="1600" dirty="0"/>
              <a:t> </a:t>
            </a:r>
            <a:r>
              <a:rPr lang="en-US" sz="1600" dirty="0" smtClean="0"/>
              <a:t>               the Act.</a:t>
            </a:r>
          </a:p>
          <a:p>
            <a:pPr marL="0" indent="0" algn="just">
              <a:lnSpc>
                <a:spcPct val="150000"/>
              </a:lnSpc>
              <a:buNone/>
            </a:pPr>
            <a:r>
              <a:rPr lang="en-US" sz="1600" dirty="0"/>
              <a:t> </a:t>
            </a:r>
            <a:r>
              <a:rPr lang="en-US" sz="1600" dirty="0" smtClean="0"/>
              <a:t>        B =  an amount of tax that would have been chargeable had the total income assessed as per     </a:t>
            </a:r>
          </a:p>
          <a:p>
            <a:pPr marL="0" indent="0" algn="just">
              <a:lnSpc>
                <a:spcPct val="150000"/>
              </a:lnSpc>
              <a:buNone/>
            </a:pPr>
            <a:r>
              <a:rPr lang="en-US" sz="1600" dirty="0"/>
              <a:t> </a:t>
            </a:r>
            <a:r>
              <a:rPr lang="en-US" sz="1600" dirty="0" smtClean="0"/>
              <a:t>                the general provisions been reduced by the amount of income in respect of which           </a:t>
            </a:r>
          </a:p>
          <a:p>
            <a:pPr marL="0" indent="0" algn="just">
              <a:lnSpc>
                <a:spcPct val="150000"/>
              </a:lnSpc>
              <a:buNone/>
            </a:pPr>
            <a:r>
              <a:rPr lang="en-US" sz="1600" dirty="0"/>
              <a:t> </a:t>
            </a:r>
            <a:r>
              <a:rPr lang="en-US" sz="1600" dirty="0" smtClean="0"/>
              <a:t>                appeal has been filed by the appellant.</a:t>
            </a:r>
          </a:p>
          <a:p>
            <a:pPr marL="0" indent="0" algn="just">
              <a:lnSpc>
                <a:spcPct val="150000"/>
              </a:lnSpc>
              <a:buNone/>
            </a:pPr>
            <a:r>
              <a:rPr lang="en-US" sz="1600" dirty="0" smtClean="0"/>
              <a:t>	</a:t>
            </a:r>
            <a:endParaRPr lang="en-US" sz="1600" dirty="0"/>
          </a:p>
        </p:txBody>
      </p:sp>
      <p:sp>
        <p:nvSpPr>
          <p:cNvPr id="4" name="Slide Number Placeholder 3"/>
          <p:cNvSpPr>
            <a:spLocks noGrp="1"/>
          </p:cNvSpPr>
          <p:nvPr>
            <p:ph type="sldNum" sz="quarter" idx="12"/>
          </p:nvPr>
        </p:nvSpPr>
        <p:spPr/>
        <p:txBody>
          <a:bodyPr/>
          <a:lstStyle/>
          <a:p>
            <a:fld id="{0200749E-1ACF-4475-AB48-8797435709B6}" type="slidenum">
              <a:rPr lang="en-US" smtClean="0"/>
              <a:t>11</a:t>
            </a:fld>
            <a:endParaRPr lang="en-US"/>
          </a:p>
        </p:txBody>
      </p:sp>
    </p:spTree>
    <p:extLst>
      <p:ext uri="{BB962C8B-B14F-4D97-AF65-F5344CB8AC3E}">
        <p14:creationId xmlns:p14="http://schemas.microsoft.com/office/powerpoint/2010/main" val="51505345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ln w="19050">
            <a:solidFill>
              <a:schemeClr val="tx1"/>
            </a:solidFill>
          </a:ln>
        </p:spPr>
        <p:txBody>
          <a:bodyPr>
            <a:normAutofit/>
          </a:bodyPr>
          <a:lstStyle/>
          <a:p>
            <a:r>
              <a:rPr lang="en-US" sz="1800" b="1" u="sng" dirty="0" err="1" smtClean="0"/>
              <a:t>Contd</a:t>
            </a:r>
            <a:r>
              <a:rPr lang="en-US" sz="1800" b="1" u="sng" dirty="0" smtClean="0"/>
              <a:t>….</a:t>
            </a:r>
            <a:endParaRPr lang="en-US" sz="1800" b="1" u="sng" dirty="0"/>
          </a:p>
        </p:txBody>
      </p:sp>
      <p:sp>
        <p:nvSpPr>
          <p:cNvPr id="3" name="Content Placeholder 2"/>
          <p:cNvSpPr>
            <a:spLocks noGrp="1"/>
          </p:cNvSpPr>
          <p:nvPr>
            <p:ph idx="1"/>
          </p:nvPr>
        </p:nvSpPr>
        <p:spPr>
          <a:ln w="19050">
            <a:solidFill>
              <a:schemeClr val="tx1"/>
            </a:solidFill>
          </a:ln>
        </p:spPr>
        <p:txBody>
          <a:bodyPr>
            <a:normAutofit/>
          </a:bodyPr>
          <a:lstStyle/>
          <a:p>
            <a:pPr marL="0" indent="0" algn="just">
              <a:lnSpc>
                <a:spcPct val="150000"/>
              </a:lnSpc>
              <a:buNone/>
            </a:pPr>
            <a:r>
              <a:rPr lang="en-US" sz="1600" dirty="0" smtClean="0"/>
              <a:t>     </a:t>
            </a:r>
          </a:p>
          <a:p>
            <a:pPr marL="0" indent="0" algn="just">
              <a:lnSpc>
                <a:spcPct val="150000"/>
              </a:lnSpc>
              <a:buNone/>
            </a:pPr>
            <a:r>
              <a:rPr lang="en-US" sz="1600" dirty="0" smtClean="0"/>
              <a:t>    C </a:t>
            </a:r>
            <a:r>
              <a:rPr lang="en-US" sz="1600" dirty="0"/>
              <a:t>= </a:t>
            </a:r>
            <a:r>
              <a:rPr lang="en-US" sz="1600" dirty="0" smtClean="0"/>
              <a:t>   an </a:t>
            </a:r>
            <a:r>
              <a:rPr lang="en-US" sz="1600" dirty="0"/>
              <a:t>mount  of tax   on the   total income assessed as per the provisions 	contained in </a:t>
            </a:r>
            <a:r>
              <a:rPr lang="en-US" sz="1600" dirty="0" smtClean="0"/>
              <a:t>   </a:t>
            </a:r>
          </a:p>
          <a:p>
            <a:pPr marL="0" indent="0" algn="just">
              <a:lnSpc>
                <a:spcPct val="150000"/>
              </a:lnSpc>
              <a:buNone/>
            </a:pPr>
            <a:r>
              <a:rPr lang="en-US" sz="1600" dirty="0"/>
              <a:t> </a:t>
            </a:r>
            <a:r>
              <a:rPr lang="en-US" sz="1600" dirty="0" smtClean="0"/>
              <a:t>              section </a:t>
            </a:r>
            <a:r>
              <a:rPr lang="en-US" sz="1600" dirty="0"/>
              <a:t>115JB or section 115JC of the Act.</a:t>
            </a:r>
          </a:p>
          <a:p>
            <a:pPr marL="0" indent="0" algn="just">
              <a:lnSpc>
                <a:spcPct val="150000"/>
              </a:lnSpc>
              <a:buNone/>
            </a:pPr>
            <a:r>
              <a:rPr lang="en-US" sz="1600" dirty="0"/>
              <a:t>    </a:t>
            </a:r>
            <a:r>
              <a:rPr lang="en-US" sz="1600" dirty="0" smtClean="0"/>
              <a:t> </a:t>
            </a:r>
            <a:r>
              <a:rPr lang="en-US" sz="1600" dirty="0"/>
              <a:t>D =   </a:t>
            </a:r>
            <a:r>
              <a:rPr lang="en-US" sz="1600" dirty="0" smtClean="0"/>
              <a:t>  an </a:t>
            </a:r>
            <a:r>
              <a:rPr lang="en-US" sz="1600" dirty="0"/>
              <a:t>amount of tax that would have been chargeable had the total income assessed as    </a:t>
            </a:r>
          </a:p>
          <a:p>
            <a:pPr marL="0" indent="0" algn="just">
              <a:lnSpc>
                <a:spcPct val="150000"/>
              </a:lnSpc>
              <a:buNone/>
            </a:pPr>
            <a:r>
              <a:rPr lang="en-US" sz="1600" dirty="0"/>
              <a:t>                 </a:t>
            </a:r>
            <a:r>
              <a:rPr lang="en-US" sz="1600" dirty="0" smtClean="0"/>
              <a:t>the provisions </a:t>
            </a:r>
            <a:r>
              <a:rPr lang="en-US" sz="1600" dirty="0"/>
              <a:t>contained in section 115JB or section115JC of the Act been reduced by    </a:t>
            </a:r>
          </a:p>
          <a:p>
            <a:pPr marL="0" indent="0" algn="just">
              <a:lnSpc>
                <a:spcPct val="150000"/>
              </a:lnSpc>
              <a:buNone/>
            </a:pPr>
            <a:r>
              <a:rPr lang="en-US" sz="1600" dirty="0"/>
              <a:t>                </a:t>
            </a:r>
            <a:r>
              <a:rPr lang="en-US" sz="1600" dirty="0" smtClean="0"/>
              <a:t> the </a:t>
            </a:r>
            <a:r>
              <a:rPr lang="en-US" sz="1600" dirty="0"/>
              <a:t>amount  of income in respect of which appeal has been filed by the appellant</a:t>
            </a:r>
            <a:r>
              <a:rPr lang="en-US" sz="1600" dirty="0" smtClean="0"/>
              <a:t>.</a:t>
            </a:r>
          </a:p>
          <a:p>
            <a:pPr marL="0" indent="0" algn="just">
              <a:lnSpc>
                <a:spcPct val="150000"/>
              </a:lnSpc>
              <a:buNone/>
            </a:pPr>
            <a:endParaRPr lang="en-US" sz="1600" dirty="0"/>
          </a:p>
          <a:p>
            <a:pPr>
              <a:lnSpc>
                <a:spcPct val="150000"/>
              </a:lnSpc>
            </a:pPr>
            <a:r>
              <a:rPr lang="en-US" sz="1600" dirty="0"/>
              <a:t>Tax determined under section 200A or section 201 or sub section (6A) of section 206C or section 206CB of the Act in respect of which appeal has been filed by the appellant</a:t>
            </a:r>
          </a:p>
          <a:p>
            <a:pPr>
              <a:lnSpc>
                <a:spcPct val="150000"/>
              </a:lnSpc>
            </a:pPr>
            <a:endParaRPr lang="en-US" sz="1600" dirty="0"/>
          </a:p>
        </p:txBody>
      </p:sp>
      <p:sp>
        <p:nvSpPr>
          <p:cNvPr id="4" name="Slide Number Placeholder 3"/>
          <p:cNvSpPr>
            <a:spLocks noGrp="1"/>
          </p:cNvSpPr>
          <p:nvPr>
            <p:ph type="sldNum" sz="quarter" idx="12"/>
          </p:nvPr>
        </p:nvSpPr>
        <p:spPr/>
        <p:txBody>
          <a:bodyPr/>
          <a:lstStyle/>
          <a:p>
            <a:fld id="{0200749E-1ACF-4475-AB48-8797435709B6}" type="slidenum">
              <a:rPr lang="en-US" smtClean="0"/>
              <a:t>12</a:t>
            </a:fld>
            <a:endParaRPr lang="en-US" dirty="0"/>
          </a:p>
        </p:txBody>
      </p:sp>
    </p:spTree>
    <p:extLst>
      <p:ext uri="{BB962C8B-B14F-4D97-AF65-F5344CB8AC3E}">
        <p14:creationId xmlns:p14="http://schemas.microsoft.com/office/powerpoint/2010/main" val="247780828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ln w="19050">
            <a:solidFill>
              <a:schemeClr val="tx1"/>
            </a:solidFill>
          </a:ln>
        </p:spPr>
        <p:txBody>
          <a:bodyPr>
            <a:normAutofit/>
          </a:bodyPr>
          <a:lstStyle/>
          <a:p>
            <a:r>
              <a:rPr lang="en-US" sz="2000" b="1" u="sng" dirty="0" smtClean="0"/>
              <a:t>In case of loss</a:t>
            </a:r>
            <a:endParaRPr lang="en-US" sz="2000" b="1" u="sng" dirty="0"/>
          </a:p>
        </p:txBody>
      </p:sp>
      <p:sp>
        <p:nvSpPr>
          <p:cNvPr id="3" name="Content Placeholder 2"/>
          <p:cNvSpPr>
            <a:spLocks noGrp="1"/>
          </p:cNvSpPr>
          <p:nvPr>
            <p:ph idx="1"/>
          </p:nvPr>
        </p:nvSpPr>
        <p:spPr>
          <a:ln w="19050">
            <a:solidFill>
              <a:schemeClr val="tx1"/>
            </a:solidFill>
          </a:ln>
        </p:spPr>
        <p:txBody>
          <a:bodyPr>
            <a:normAutofit/>
          </a:bodyPr>
          <a:lstStyle/>
          <a:p>
            <a:endParaRPr lang="en-US" sz="1800" dirty="0" smtClean="0"/>
          </a:p>
          <a:p>
            <a:r>
              <a:rPr lang="en-US" sz="1600" dirty="0" smtClean="0"/>
              <a:t>Where the Assessing Officer has reduced the returned loss by making addition of income / disallowing expenditure, the taxpayer shall have an option to either:</a:t>
            </a:r>
          </a:p>
          <a:p>
            <a:pPr marL="0" indent="0">
              <a:buNone/>
            </a:pPr>
            <a:r>
              <a:rPr lang="en-US" sz="1600" dirty="0"/>
              <a:t> </a:t>
            </a:r>
            <a:r>
              <a:rPr lang="en-US" sz="1600" dirty="0" smtClean="0"/>
              <a:t>     </a:t>
            </a:r>
          </a:p>
          <a:p>
            <a:pPr marL="0" indent="0">
              <a:buNone/>
            </a:pPr>
            <a:r>
              <a:rPr lang="en-US" sz="1600" dirty="0"/>
              <a:t> </a:t>
            </a:r>
            <a:r>
              <a:rPr lang="en-US" sz="1600" dirty="0" smtClean="0"/>
              <a:t>       -    pay the notional tax on amount by which the loss has been reduced  and carry           </a:t>
            </a:r>
          </a:p>
          <a:p>
            <a:pPr marL="0" indent="0">
              <a:buNone/>
            </a:pPr>
            <a:r>
              <a:rPr lang="en-US" sz="1600" dirty="0"/>
              <a:t> </a:t>
            </a:r>
            <a:r>
              <a:rPr lang="en-US" sz="1600" dirty="0" smtClean="0"/>
              <a:t>             forward the claimed loss without reduction</a:t>
            </a:r>
          </a:p>
          <a:p>
            <a:pPr marL="0" indent="0">
              <a:buNone/>
            </a:pPr>
            <a:r>
              <a:rPr lang="en-US" sz="1600" dirty="0"/>
              <a:t> </a:t>
            </a:r>
            <a:r>
              <a:rPr lang="en-US" sz="1600" dirty="0" smtClean="0"/>
              <a:t>                                                             or</a:t>
            </a:r>
          </a:p>
          <a:p>
            <a:pPr marL="0" indent="0">
              <a:buNone/>
            </a:pPr>
            <a:r>
              <a:rPr lang="en-US" sz="1600" dirty="0"/>
              <a:t> </a:t>
            </a:r>
            <a:r>
              <a:rPr lang="en-US" sz="1600" dirty="0" smtClean="0"/>
              <a:t>       -      by accepting the reduced carry forward of loss without making any adjustment under   </a:t>
            </a:r>
          </a:p>
          <a:p>
            <a:pPr marL="0" indent="0">
              <a:buNone/>
            </a:pPr>
            <a:r>
              <a:rPr lang="en-US" sz="1600" dirty="0"/>
              <a:t> </a:t>
            </a:r>
            <a:r>
              <a:rPr lang="en-US" sz="1600" dirty="0" smtClean="0"/>
              <a:t>               the  scheme.</a:t>
            </a:r>
          </a:p>
          <a:p>
            <a:pPr marL="0" indent="0">
              <a:buNone/>
            </a:pPr>
            <a:endParaRPr lang="en-US" sz="1600" dirty="0" smtClean="0"/>
          </a:p>
          <a:p>
            <a:r>
              <a:rPr lang="en-US" sz="1600" dirty="0" smtClean="0"/>
              <a:t>In such case penalty @ 25% on reduced loss.</a:t>
            </a:r>
          </a:p>
          <a:p>
            <a:pPr marL="0" indent="0">
              <a:buNone/>
            </a:pPr>
            <a:r>
              <a:rPr lang="en-US" sz="1600" dirty="0"/>
              <a:t> </a:t>
            </a:r>
            <a:r>
              <a:rPr lang="en-US" sz="1600" dirty="0" smtClean="0"/>
              <a:t>       </a:t>
            </a:r>
          </a:p>
          <a:p>
            <a:pPr marL="0" indent="0">
              <a:buNone/>
            </a:pPr>
            <a:endParaRPr lang="en-US" sz="1600" dirty="0" smtClean="0"/>
          </a:p>
          <a:p>
            <a:pPr marL="0" indent="0">
              <a:buNone/>
            </a:pPr>
            <a:endParaRPr lang="en-US" sz="1600" dirty="0" smtClean="0"/>
          </a:p>
          <a:p>
            <a:pPr marL="0" indent="0">
              <a:buNone/>
            </a:pPr>
            <a:r>
              <a:rPr lang="en-US" sz="1600" dirty="0"/>
              <a:t> </a:t>
            </a:r>
            <a:r>
              <a:rPr lang="en-US" sz="1600" dirty="0" smtClean="0"/>
              <a:t>    </a:t>
            </a:r>
          </a:p>
        </p:txBody>
      </p:sp>
      <p:sp>
        <p:nvSpPr>
          <p:cNvPr id="4" name="Slide Number Placeholder 3"/>
          <p:cNvSpPr>
            <a:spLocks noGrp="1"/>
          </p:cNvSpPr>
          <p:nvPr>
            <p:ph type="sldNum" sz="quarter" idx="12"/>
          </p:nvPr>
        </p:nvSpPr>
        <p:spPr/>
        <p:txBody>
          <a:bodyPr/>
          <a:lstStyle/>
          <a:p>
            <a:fld id="{0200749E-1ACF-4475-AB48-8797435709B6}" type="slidenum">
              <a:rPr lang="en-US" smtClean="0"/>
              <a:t>13</a:t>
            </a:fld>
            <a:endParaRPr lang="en-US" dirty="0"/>
          </a:p>
        </p:txBody>
      </p:sp>
    </p:spTree>
    <p:extLst>
      <p:ext uri="{BB962C8B-B14F-4D97-AF65-F5344CB8AC3E}">
        <p14:creationId xmlns:p14="http://schemas.microsoft.com/office/powerpoint/2010/main" val="246387974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ln w="19050">
            <a:solidFill>
              <a:schemeClr val="tx1"/>
            </a:solidFill>
          </a:ln>
        </p:spPr>
        <p:txBody>
          <a:bodyPr>
            <a:normAutofit/>
          </a:bodyPr>
          <a:lstStyle/>
          <a:p>
            <a:r>
              <a:rPr lang="en-US" sz="2000" b="1" u="sng" dirty="0" smtClean="0"/>
              <a:t>Consequences of obtaining VSV</a:t>
            </a:r>
            <a:endParaRPr lang="en-US" sz="2000" b="1" u="sng" dirty="0"/>
          </a:p>
        </p:txBody>
      </p:sp>
      <p:sp>
        <p:nvSpPr>
          <p:cNvPr id="3" name="Content Placeholder 2"/>
          <p:cNvSpPr>
            <a:spLocks noGrp="1"/>
          </p:cNvSpPr>
          <p:nvPr>
            <p:ph idx="1"/>
          </p:nvPr>
        </p:nvSpPr>
        <p:spPr>
          <a:ln w="19050">
            <a:solidFill>
              <a:schemeClr val="tx1"/>
            </a:solidFill>
          </a:ln>
        </p:spPr>
        <p:txBody>
          <a:bodyPr>
            <a:normAutofit/>
          </a:bodyPr>
          <a:lstStyle/>
          <a:p>
            <a:pPr algn="just">
              <a:lnSpc>
                <a:spcPct val="150000"/>
              </a:lnSpc>
            </a:pPr>
            <a:r>
              <a:rPr lang="en-US" sz="1600" dirty="0" smtClean="0"/>
              <a:t>Such declaration and fulfillment of conditions, appeals / writs / objections of taxpayers &amp; department in respect of the disputed income, disputed interest or disputed  penalty or disputed fee pending before the Commissioner (Appeals), DRP, ITAT, High Court or Supreme Court shall be withdrawn.</a:t>
            </a:r>
          </a:p>
          <a:p>
            <a:pPr algn="just">
              <a:lnSpc>
                <a:spcPct val="150000"/>
              </a:lnSpc>
            </a:pPr>
            <a:r>
              <a:rPr lang="en-US" sz="1600" dirty="0" smtClean="0"/>
              <a:t>Immunity will be granted from institution of any proceeding for prosecution for any offence under the Act in respect of matters covered in the declaration and also provide immunity from imposition of penalty and levy of interest.</a:t>
            </a:r>
          </a:p>
          <a:p>
            <a:pPr algn="just">
              <a:lnSpc>
                <a:spcPct val="150000"/>
              </a:lnSpc>
            </a:pPr>
            <a:r>
              <a:rPr lang="en-US" sz="1600" dirty="0" smtClean="0"/>
              <a:t>Filing of declaration will not set any precedence and neither the Department nor the taxpayer can claim  in any other proceedings that the taxpayer or the Department has conceded its tax position by settling the dispute.</a:t>
            </a:r>
            <a:endParaRPr lang="en-US" sz="1600" dirty="0"/>
          </a:p>
        </p:txBody>
      </p:sp>
      <p:sp>
        <p:nvSpPr>
          <p:cNvPr id="4" name="Slide Number Placeholder 3"/>
          <p:cNvSpPr>
            <a:spLocks noGrp="1"/>
          </p:cNvSpPr>
          <p:nvPr>
            <p:ph type="sldNum" sz="quarter" idx="12"/>
          </p:nvPr>
        </p:nvSpPr>
        <p:spPr/>
        <p:txBody>
          <a:bodyPr/>
          <a:lstStyle/>
          <a:p>
            <a:fld id="{0200749E-1ACF-4475-AB48-8797435709B6}" type="slidenum">
              <a:rPr lang="en-US" smtClean="0"/>
              <a:t>14</a:t>
            </a:fld>
            <a:endParaRPr lang="en-US"/>
          </a:p>
        </p:txBody>
      </p:sp>
    </p:spTree>
    <p:extLst>
      <p:ext uri="{BB962C8B-B14F-4D97-AF65-F5344CB8AC3E}">
        <p14:creationId xmlns:p14="http://schemas.microsoft.com/office/powerpoint/2010/main" val="341060371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ln w="19050">
            <a:solidFill>
              <a:schemeClr val="tx1"/>
            </a:solidFill>
          </a:ln>
        </p:spPr>
        <p:txBody>
          <a:bodyPr>
            <a:normAutofit/>
          </a:bodyPr>
          <a:lstStyle/>
          <a:p>
            <a:r>
              <a:rPr lang="en-US" sz="1800" b="1" u="sng" dirty="0" smtClean="0">
                <a:latin typeface="Arial" pitchFamily="34" charset="0"/>
                <a:cs typeface="Arial" pitchFamily="34" charset="0"/>
              </a:rPr>
              <a:t>Filing of Declaration and Particulars </a:t>
            </a:r>
            <a:endParaRPr lang="en-US" sz="1800" b="1" u="sng" dirty="0">
              <a:latin typeface="Arial" pitchFamily="34" charset="0"/>
              <a:cs typeface="Arial" pitchFamily="34" charset="0"/>
            </a:endParaRPr>
          </a:p>
        </p:txBody>
      </p:sp>
      <p:sp>
        <p:nvSpPr>
          <p:cNvPr id="3" name="Content Placeholder 2"/>
          <p:cNvSpPr>
            <a:spLocks noGrp="1"/>
          </p:cNvSpPr>
          <p:nvPr>
            <p:ph idx="1"/>
          </p:nvPr>
        </p:nvSpPr>
        <p:spPr>
          <a:ln w="19050">
            <a:solidFill>
              <a:schemeClr val="tx1"/>
            </a:solidFill>
          </a:ln>
        </p:spPr>
        <p:txBody>
          <a:bodyPr>
            <a:normAutofit/>
          </a:bodyPr>
          <a:lstStyle/>
          <a:p>
            <a:pPr marL="0" indent="0">
              <a:buNone/>
            </a:pPr>
            <a:endParaRPr lang="en-US" sz="1800" dirty="0" smtClean="0"/>
          </a:p>
          <a:p>
            <a:pPr>
              <a:lnSpc>
                <a:spcPct val="150000"/>
              </a:lnSpc>
            </a:pPr>
            <a:r>
              <a:rPr lang="en-US" sz="1600" dirty="0" smtClean="0"/>
              <a:t>S. 4 deals with provisions relating to the filing of declaration  and particulars.  The  procedure for filing declaration is as under:</a:t>
            </a:r>
          </a:p>
          <a:p>
            <a:pPr marL="0" indent="0" algn="just">
              <a:lnSpc>
                <a:spcPct val="150000"/>
              </a:lnSpc>
              <a:buNone/>
            </a:pPr>
            <a:r>
              <a:rPr lang="en-US" sz="1600" dirty="0" smtClean="0"/>
              <a:t>       (i)	The declaration shall be filed  by the declarant before the designated authority  ‘(DA’) 	in such form and verified in such  manner as  may be prescribed (the form is not yet 	prescribed). Designated authority  has been defined u/s. 2(1) (e ) of the Scheme. : Pr. </a:t>
            </a:r>
          </a:p>
          <a:p>
            <a:pPr marL="0" indent="0" algn="just">
              <a:lnSpc>
                <a:spcPct val="150000"/>
              </a:lnSpc>
              <a:buNone/>
            </a:pPr>
            <a:r>
              <a:rPr lang="en-US" sz="1600" dirty="0"/>
              <a:t> </a:t>
            </a:r>
            <a:r>
              <a:rPr lang="en-US" sz="1600" dirty="0" smtClean="0"/>
              <a:t>                   Chief Commissioner</a:t>
            </a:r>
          </a:p>
          <a:p>
            <a:pPr marL="0" indent="0" algn="just">
              <a:lnSpc>
                <a:spcPct val="150000"/>
              </a:lnSpc>
              <a:buNone/>
            </a:pPr>
            <a:r>
              <a:rPr lang="en-US" sz="1600" dirty="0"/>
              <a:t> </a:t>
            </a:r>
            <a:r>
              <a:rPr lang="en-US" sz="1600" dirty="0" smtClean="0"/>
              <a:t>    (ii)	</a:t>
            </a:r>
            <a:r>
              <a:rPr lang="en-US" sz="1600" dirty="0"/>
              <a:t> </a:t>
            </a:r>
            <a:r>
              <a:rPr lang="en-US" sz="1600" dirty="0" smtClean="0"/>
              <a:t>Upon filing the declaration an appeal pending before ITAT  or CIT(A)  shall  deemed to 	been withdrawn in respect of disputed tax, interest or penalty from the date on which 	certificate issued  u/s. 5(1) by the designated authority</a:t>
            </a:r>
            <a:endParaRPr lang="en-US" sz="1600" dirty="0"/>
          </a:p>
        </p:txBody>
      </p:sp>
      <p:sp>
        <p:nvSpPr>
          <p:cNvPr id="4" name="Slide Number Placeholder 3"/>
          <p:cNvSpPr>
            <a:spLocks noGrp="1"/>
          </p:cNvSpPr>
          <p:nvPr>
            <p:ph type="sldNum" sz="quarter" idx="12"/>
          </p:nvPr>
        </p:nvSpPr>
        <p:spPr/>
        <p:txBody>
          <a:bodyPr/>
          <a:lstStyle/>
          <a:p>
            <a:fld id="{0200749E-1ACF-4475-AB48-8797435709B6}" type="slidenum">
              <a:rPr lang="en-US" smtClean="0"/>
              <a:t>15</a:t>
            </a:fld>
            <a:endParaRPr lang="en-US"/>
          </a:p>
        </p:txBody>
      </p:sp>
    </p:spTree>
    <p:extLst>
      <p:ext uri="{BB962C8B-B14F-4D97-AF65-F5344CB8AC3E}">
        <p14:creationId xmlns:p14="http://schemas.microsoft.com/office/powerpoint/2010/main" val="3050891505"/>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ln w="19050">
            <a:solidFill>
              <a:schemeClr val="tx1"/>
            </a:solidFill>
          </a:ln>
        </p:spPr>
        <p:txBody>
          <a:bodyPr>
            <a:normAutofit/>
          </a:bodyPr>
          <a:lstStyle/>
          <a:p>
            <a:r>
              <a:rPr lang="en-US" sz="2000" b="1" dirty="0" err="1" smtClean="0"/>
              <a:t>Contd</a:t>
            </a:r>
            <a:r>
              <a:rPr lang="en-US" sz="2000" b="1" dirty="0" smtClean="0"/>
              <a:t>……</a:t>
            </a:r>
            <a:endParaRPr lang="en-US" sz="2000" b="1" dirty="0"/>
          </a:p>
        </p:txBody>
      </p:sp>
      <p:sp>
        <p:nvSpPr>
          <p:cNvPr id="3" name="Content Placeholder 2"/>
          <p:cNvSpPr>
            <a:spLocks noGrp="1"/>
          </p:cNvSpPr>
          <p:nvPr>
            <p:ph idx="1"/>
          </p:nvPr>
        </p:nvSpPr>
        <p:spPr>
          <a:ln w="19050">
            <a:solidFill>
              <a:schemeClr val="tx1"/>
            </a:solidFill>
          </a:ln>
        </p:spPr>
        <p:txBody>
          <a:bodyPr>
            <a:normAutofit/>
          </a:bodyPr>
          <a:lstStyle/>
          <a:p>
            <a:pPr marL="0" indent="0" algn="just">
              <a:lnSpc>
                <a:spcPct val="150000"/>
              </a:lnSpc>
              <a:buNone/>
            </a:pPr>
            <a:r>
              <a:rPr lang="en-US" sz="1600" dirty="0" smtClean="0"/>
              <a:t>     (iii)	If declarant has filed any appeal before the Appellate Forum or any writ before HC or 	SC against any order in respect of tax arrears, he shall withdraw such  appeal or writ  	with the leave of  the Court wherever required after producing certificate u/s. 5(2) in 	respect of the payment .</a:t>
            </a:r>
          </a:p>
          <a:p>
            <a:pPr marL="0" indent="0" algn="just">
              <a:lnSpc>
                <a:spcPct val="150000"/>
              </a:lnSpc>
              <a:buNone/>
            </a:pPr>
            <a:endParaRPr lang="en-US" sz="1600" dirty="0"/>
          </a:p>
          <a:p>
            <a:pPr marL="0" indent="0" algn="just">
              <a:lnSpc>
                <a:spcPct val="150000"/>
              </a:lnSpc>
              <a:buNone/>
            </a:pPr>
            <a:r>
              <a:rPr lang="en-US" sz="1600" dirty="0" smtClean="0"/>
              <a:t>      (iv)    Where </a:t>
            </a:r>
            <a:r>
              <a:rPr lang="en-US" sz="1600" dirty="0"/>
              <a:t>the declarant has initiated  any proceeding for arbitration, conciliation,  	mediation, or has given being in force, given any notice under any agreement entered 	into by India with any other country or territory outside India whether  for protection 	of investment or  otherwise, he shall withdraw the claim in such proceedings or                          </a:t>
            </a:r>
          </a:p>
          <a:p>
            <a:pPr marL="0" indent="0" algn="just">
              <a:lnSpc>
                <a:spcPct val="150000"/>
              </a:lnSpc>
              <a:buNone/>
            </a:pPr>
            <a:r>
              <a:rPr lang="en-US" sz="1600" dirty="0"/>
              <a:t>                     notice, after producing the proof of payment u/s 5(2) of the Act.</a:t>
            </a:r>
          </a:p>
          <a:p>
            <a:pPr marL="0" indent="0" algn="just">
              <a:lnSpc>
                <a:spcPct val="150000"/>
              </a:lnSpc>
              <a:buNone/>
            </a:pPr>
            <a:endParaRPr lang="en-US" sz="1600" dirty="0"/>
          </a:p>
        </p:txBody>
      </p:sp>
      <p:sp>
        <p:nvSpPr>
          <p:cNvPr id="4" name="Slide Number Placeholder 3"/>
          <p:cNvSpPr>
            <a:spLocks noGrp="1"/>
          </p:cNvSpPr>
          <p:nvPr>
            <p:ph type="sldNum" sz="quarter" idx="12"/>
          </p:nvPr>
        </p:nvSpPr>
        <p:spPr/>
        <p:txBody>
          <a:bodyPr/>
          <a:lstStyle/>
          <a:p>
            <a:fld id="{0200749E-1ACF-4475-AB48-8797435709B6}" type="slidenum">
              <a:rPr lang="en-US" smtClean="0"/>
              <a:t>16</a:t>
            </a:fld>
            <a:endParaRPr lang="en-US" dirty="0"/>
          </a:p>
        </p:txBody>
      </p:sp>
    </p:spTree>
    <p:extLst>
      <p:ext uri="{BB962C8B-B14F-4D97-AF65-F5344CB8AC3E}">
        <p14:creationId xmlns:p14="http://schemas.microsoft.com/office/powerpoint/2010/main" val="405777663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ln w="19050">
            <a:solidFill>
              <a:schemeClr val="tx1"/>
            </a:solidFill>
          </a:ln>
        </p:spPr>
        <p:txBody>
          <a:bodyPr>
            <a:normAutofit/>
          </a:bodyPr>
          <a:lstStyle/>
          <a:p>
            <a:r>
              <a:rPr lang="en-US" sz="1800" b="1" u="sng" dirty="0" smtClean="0"/>
              <a:t>TIME &amp; MANNER OF PAYMENT</a:t>
            </a:r>
            <a:r>
              <a:rPr lang="en-US" sz="2000" u="sng" dirty="0" smtClean="0"/>
              <a:t>.</a:t>
            </a:r>
            <a:endParaRPr lang="en-US" sz="2000" u="sng" dirty="0"/>
          </a:p>
        </p:txBody>
      </p:sp>
      <p:sp>
        <p:nvSpPr>
          <p:cNvPr id="3" name="Content Placeholder 2"/>
          <p:cNvSpPr>
            <a:spLocks noGrp="1"/>
          </p:cNvSpPr>
          <p:nvPr>
            <p:ph idx="1"/>
          </p:nvPr>
        </p:nvSpPr>
        <p:spPr>
          <a:ln w="19050">
            <a:solidFill>
              <a:schemeClr val="tx1"/>
            </a:solidFill>
          </a:ln>
        </p:spPr>
        <p:txBody>
          <a:bodyPr>
            <a:normAutofit/>
          </a:bodyPr>
          <a:lstStyle/>
          <a:p>
            <a:pPr algn="just">
              <a:lnSpc>
                <a:spcPct val="150000"/>
              </a:lnSpc>
            </a:pPr>
            <a:endParaRPr lang="en-US" sz="1600" dirty="0" smtClean="0"/>
          </a:p>
          <a:p>
            <a:pPr algn="just">
              <a:lnSpc>
                <a:spcPct val="150000"/>
              </a:lnSpc>
            </a:pPr>
            <a:endParaRPr lang="en-US" sz="1600" dirty="0"/>
          </a:p>
          <a:p>
            <a:pPr algn="just">
              <a:lnSpc>
                <a:spcPct val="150000"/>
              </a:lnSpc>
            </a:pPr>
            <a:r>
              <a:rPr lang="en-US" sz="1600" dirty="0" smtClean="0"/>
              <a:t>S. 5(1) provides that  Designated Authority  shall within a period of 15 days from the declaration determine the amount payable by the declarant.</a:t>
            </a:r>
          </a:p>
          <a:p>
            <a:pPr algn="just">
              <a:lnSpc>
                <a:spcPct val="150000"/>
              </a:lnSpc>
            </a:pPr>
            <a:r>
              <a:rPr lang="en-US" sz="1600" dirty="0" smtClean="0"/>
              <a:t>S. 5(2)  provides the declarant shall pay the amount within 15 days from the  intimation received from the Designated Authority and obtain the certificate in respect of the payment.</a:t>
            </a:r>
          </a:p>
          <a:p>
            <a:pPr algn="just">
              <a:lnSpc>
                <a:spcPct val="150000"/>
              </a:lnSpc>
            </a:pPr>
            <a:r>
              <a:rPr lang="en-US" sz="1600" dirty="0" smtClean="0"/>
              <a:t>S. 5(3) provides  that certificate under this section shall be conclusive  as to the matter stated therein  and no reopening  under any proceeding under the Income tax Act or any other law can be made.</a:t>
            </a:r>
            <a:endParaRPr lang="en-US" sz="1600" dirty="0"/>
          </a:p>
        </p:txBody>
      </p:sp>
      <p:sp>
        <p:nvSpPr>
          <p:cNvPr id="4" name="Slide Number Placeholder 3"/>
          <p:cNvSpPr>
            <a:spLocks noGrp="1"/>
          </p:cNvSpPr>
          <p:nvPr>
            <p:ph type="sldNum" sz="quarter" idx="12"/>
          </p:nvPr>
        </p:nvSpPr>
        <p:spPr/>
        <p:txBody>
          <a:bodyPr/>
          <a:lstStyle/>
          <a:p>
            <a:fld id="{0200749E-1ACF-4475-AB48-8797435709B6}" type="slidenum">
              <a:rPr lang="en-US" smtClean="0"/>
              <a:t>17</a:t>
            </a:fld>
            <a:endParaRPr lang="en-US" dirty="0"/>
          </a:p>
        </p:txBody>
      </p:sp>
    </p:spTree>
    <p:extLst>
      <p:ext uri="{BB962C8B-B14F-4D97-AF65-F5344CB8AC3E}">
        <p14:creationId xmlns:p14="http://schemas.microsoft.com/office/powerpoint/2010/main" val="259954048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ln w="19050">
            <a:solidFill>
              <a:schemeClr val="tx1"/>
            </a:solidFill>
          </a:ln>
        </p:spPr>
        <p:txBody>
          <a:bodyPr>
            <a:normAutofit/>
          </a:bodyPr>
          <a:lstStyle/>
          <a:p>
            <a:r>
              <a:rPr lang="en-US" sz="2000" u="sng" dirty="0" smtClean="0"/>
              <a:t>Refund</a:t>
            </a:r>
            <a:endParaRPr lang="en-US" sz="2000" u="sng" dirty="0"/>
          </a:p>
        </p:txBody>
      </p:sp>
      <p:sp>
        <p:nvSpPr>
          <p:cNvPr id="3" name="Content Placeholder 2"/>
          <p:cNvSpPr>
            <a:spLocks noGrp="1"/>
          </p:cNvSpPr>
          <p:nvPr>
            <p:ph idx="1"/>
          </p:nvPr>
        </p:nvSpPr>
        <p:spPr>
          <a:ln w="19050">
            <a:solidFill>
              <a:schemeClr val="tx1"/>
            </a:solidFill>
          </a:ln>
        </p:spPr>
        <p:txBody>
          <a:bodyPr>
            <a:normAutofit/>
          </a:bodyPr>
          <a:lstStyle/>
          <a:p>
            <a:endParaRPr lang="en-US" sz="1800" dirty="0" smtClean="0"/>
          </a:p>
          <a:p>
            <a:pPr>
              <a:lnSpc>
                <a:spcPct val="200000"/>
              </a:lnSpc>
            </a:pPr>
            <a:r>
              <a:rPr lang="en-US" sz="1600" dirty="0" smtClean="0"/>
              <a:t>If the amount paid by taxpayer before filing declaration exceeds  the amount payable under the Scheme, the taxpayer would be granted the refund for such excess amount. However such excess  amount would not be entitled for interest u/s. 244A of the Act</a:t>
            </a:r>
            <a:endParaRPr lang="en-US" sz="1600" dirty="0"/>
          </a:p>
        </p:txBody>
      </p:sp>
      <p:sp>
        <p:nvSpPr>
          <p:cNvPr id="4" name="Slide Number Placeholder 3"/>
          <p:cNvSpPr>
            <a:spLocks noGrp="1"/>
          </p:cNvSpPr>
          <p:nvPr>
            <p:ph type="sldNum" sz="quarter" idx="12"/>
          </p:nvPr>
        </p:nvSpPr>
        <p:spPr/>
        <p:txBody>
          <a:bodyPr/>
          <a:lstStyle/>
          <a:p>
            <a:fld id="{0200749E-1ACF-4475-AB48-8797435709B6}" type="slidenum">
              <a:rPr lang="en-US" smtClean="0"/>
              <a:t>18</a:t>
            </a:fld>
            <a:endParaRPr lang="en-US"/>
          </a:p>
        </p:txBody>
      </p:sp>
    </p:spTree>
    <p:extLst>
      <p:ext uri="{BB962C8B-B14F-4D97-AF65-F5344CB8AC3E}">
        <p14:creationId xmlns:p14="http://schemas.microsoft.com/office/powerpoint/2010/main" val="559557735"/>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ln w="19050">
            <a:solidFill>
              <a:schemeClr val="tx1"/>
            </a:solidFill>
          </a:ln>
        </p:spPr>
        <p:txBody>
          <a:bodyPr>
            <a:normAutofit/>
          </a:bodyPr>
          <a:lstStyle/>
          <a:p>
            <a:r>
              <a:rPr lang="en-US" sz="2000" b="1" u="sng" dirty="0" smtClean="0"/>
              <a:t>Transfer Pricing</a:t>
            </a:r>
            <a:endParaRPr lang="en-US" sz="2000" b="1" u="sng" dirty="0"/>
          </a:p>
        </p:txBody>
      </p:sp>
      <p:sp>
        <p:nvSpPr>
          <p:cNvPr id="3" name="Content Placeholder 2"/>
          <p:cNvSpPr>
            <a:spLocks noGrp="1"/>
          </p:cNvSpPr>
          <p:nvPr>
            <p:ph idx="1"/>
          </p:nvPr>
        </p:nvSpPr>
        <p:spPr>
          <a:ln w="19050">
            <a:solidFill>
              <a:schemeClr val="tx1"/>
            </a:solidFill>
          </a:ln>
        </p:spPr>
        <p:txBody>
          <a:bodyPr>
            <a:normAutofit/>
          </a:bodyPr>
          <a:lstStyle/>
          <a:p>
            <a:endParaRPr lang="en-US" sz="1800" dirty="0" smtClean="0"/>
          </a:p>
          <a:p>
            <a:pPr algn="just">
              <a:lnSpc>
                <a:spcPct val="200000"/>
              </a:lnSpc>
            </a:pPr>
            <a:r>
              <a:rPr lang="en-US" sz="1600" dirty="0" smtClean="0"/>
              <a:t>The settling of dispute regarding transfer pricing adjustment would not have any effect on the secondary adjustment, both being independent provisions, and the taxpayer would be required to repatriate fund to India in respect of settled transfer pricing adjustment</a:t>
            </a:r>
            <a:endParaRPr lang="en-US" sz="1600" dirty="0"/>
          </a:p>
        </p:txBody>
      </p:sp>
      <p:sp>
        <p:nvSpPr>
          <p:cNvPr id="4" name="Slide Number Placeholder 3"/>
          <p:cNvSpPr>
            <a:spLocks noGrp="1"/>
          </p:cNvSpPr>
          <p:nvPr>
            <p:ph type="sldNum" sz="quarter" idx="12"/>
          </p:nvPr>
        </p:nvSpPr>
        <p:spPr/>
        <p:txBody>
          <a:bodyPr/>
          <a:lstStyle/>
          <a:p>
            <a:fld id="{0200749E-1ACF-4475-AB48-8797435709B6}" type="slidenum">
              <a:rPr lang="en-US" smtClean="0"/>
              <a:t>19</a:t>
            </a:fld>
            <a:endParaRPr lang="en-US"/>
          </a:p>
        </p:txBody>
      </p:sp>
    </p:spTree>
    <p:extLst>
      <p:ext uri="{BB962C8B-B14F-4D97-AF65-F5344CB8AC3E}">
        <p14:creationId xmlns:p14="http://schemas.microsoft.com/office/powerpoint/2010/main" val="421508182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ln w="12700">
            <a:solidFill>
              <a:schemeClr val="tx1"/>
            </a:solidFill>
          </a:ln>
        </p:spPr>
        <p:txBody>
          <a:bodyPr>
            <a:normAutofit/>
          </a:bodyPr>
          <a:lstStyle/>
          <a:p>
            <a:r>
              <a:rPr lang="en-US" sz="2000" b="1" u="sng" dirty="0"/>
              <a:t>Backdrop</a:t>
            </a:r>
            <a:r>
              <a:rPr lang="en-US" sz="2000" b="1" dirty="0"/>
              <a:t/>
            </a:r>
            <a:br>
              <a:rPr lang="en-US" sz="2000" b="1" dirty="0"/>
            </a:br>
            <a:endParaRPr lang="en-US" sz="2000" b="1" dirty="0">
              <a:latin typeface="Arial" pitchFamily="34" charset="0"/>
              <a:cs typeface="Arial" pitchFamily="34" charset="0"/>
            </a:endParaRPr>
          </a:p>
        </p:txBody>
      </p:sp>
      <p:sp>
        <p:nvSpPr>
          <p:cNvPr id="3" name="Content Placeholder 2"/>
          <p:cNvSpPr>
            <a:spLocks noGrp="1"/>
          </p:cNvSpPr>
          <p:nvPr>
            <p:ph idx="1"/>
          </p:nvPr>
        </p:nvSpPr>
        <p:spPr>
          <a:ln w="19050">
            <a:solidFill>
              <a:schemeClr val="tx1"/>
            </a:solidFill>
          </a:ln>
        </p:spPr>
        <p:txBody>
          <a:bodyPr>
            <a:normAutofit/>
          </a:bodyPr>
          <a:lstStyle/>
          <a:p>
            <a:endParaRPr lang="en-US" sz="1800" dirty="0" smtClean="0"/>
          </a:p>
          <a:p>
            <a:endParaRPr lang="en-US" sz="1800" dirty="0" smtClean="0"/>
          </a:p>
          <a:p>
            <a:pPr algn="just">
              <a:lnSpc>
                <a:spcPct val="150000"/>
              </a:lnSpc>
            </a:pPr>
            <a:r>
              <a:rPr lang="en-US" sz="1600" dirty="0" smtClean="0"/>
              <a:t>In  </a:t>
            </a:r>
            <a:r>
              <a:rPr lang="en-US" sz="1600" dirty="0"/>
              <a:t>Para 126 of the Budget Speech proposes a “Scheme” , wherein, a taxpayer would be required to pay only the amount of the  disputed  taxes and  will get complete  waiver of interest and penalty provided  he pays by March 31,2020.   Those who avail this scheme after March 31, 2020 will have to pay some additional amount..</a:t>
            </a:r>
          </a:p>
          <a:p>
            <a:pPr>
              <a:lnSpc>
                <a:spcPct val="150000"/>
              </a:lnSpc>
            </a:pPr>
            <a:endParaRPr lang="en-US" sz="1600" dirty="0" smtClean="0"/>
          </a:p>
          <a:p>
            <a:pPr>
              <a:lnSpc>
                <a:spcPct val="150000"/>
              </a:lnSpc>
            </a:pPr>
            <a:r>
              <a:rPr lang="en-US" sz="1600" dirty="0" smtClean="0"/>
              <a:t>The </a:t>
            </a:r>
            <a:r>
              <a:rPr lang="en-US" sz="1600" dirty="0"/>
              <a:t>scheme will remain open till June 30,2020.</a:t>
            </a:r>
          </a:p>
          <a:p>
            <a:pPr>
              <a:lnSpc>
                <a:spcPct val="150000"/>
              </a:lnSpc>
            </a:pPr>
            <a:endParaRPr lang="en-US" sz="1600" dirty="0">
              <a:latin typeface="Arial" pitchFamily="34" charset="0"/>
              <a:cs typeface="Arial" pitchFamily="34" charset="0"/>
            </a:endParaRPr>
          </a:p>
        </p:txBody>
      </p:sp>
      <p:sp>
        <p:nvSpPr>
          <p:cNvPr id="4" name="Slide Number Placeholder 3"/>
          <p:cNvSpPr>
            <a:spLocks noGrp="1"/>
          </p:cNvSpPr>
          <p:nvPr>
            <p:ph type="sldNum" sz="quarter" idx="12"/>
          </p:nvPr>
        </p:nvSpPr>
        <p:spPr/>
        <p:txBody>
          <a:bodyPr/>
          <a:lstStyle/>
          <a:p>
            <a:fld id="{0200749E-1ACF-4475-AB48-8797435709B6}" type="slidenum">
              <a:rPr lang="en-US" smtClean="0"/>
              <a:t>2</a:t>
            </a:fld>
            <a:endParaRPr lang="en-US" dirty="0"/>
          </a:p>
        </p:txBody>
      </p:sp>
    </p:spTree>
    <p:extLst>
      <p:ext uri="{BB962C8B-B14F-4D97-AF65-F5344CB8AC3E}">
        <p14:creationId xmlns:p14="http://schemas.microsoft.com/office/powerpoint/2010/main" val="327894740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ln w="19050">
            <a:solidFill>
              <a:schemeClr val="tx1"/>
            </a:solidFill>
          </a:ln>
        </p:spPr>
        <p:txBody>
          <a:bodyPr/>
          <a:lstStyle/>
          <a:p>
            <a:endParaRPr lang="en-US" dirty="0"/>
          </a:p>
        </p:txBody>
      </p:sp>
      <p:sp>
        <p:nvSpPr>
          <p:cNvPr id="3" name="Content Placeholder 2"/>
          <p:cNvSpPr>
            <a:spLocks noGrp="1"/>
          </p:cNvSpPr>
          <p:nvPr>
            <p:ph idx="1"/>
          </p:nvPr>
        </p:nvSpPr>
        <p:spPr>
          <a:ln w="19050">
            <a:solidFill>
              <a:schemeClr val="tx1"/>
            </a:solidFill>
          </a:ln>
        </p:spPr>
        <p:txBody>
          <a:bodyPr/>
          <a:lstStyle/>
          <a:p>
            <a:pPr marL="0" indent="0">
              <a:buNone/>
            </a:pPr>
            <a:endParaRPr lang="en-US" dirty="0" smtClean="0"/>
          </a:p>
          <a:p>
            <a:pPr marL="0" indent="0">
              <a:buNone/>
            </a:pPr>
            <a:endParaRPr lang="en-US" dirty="0"/>
          </a:p>
          <a:p>
            <a:pPr marL="0" indent="0">
              <a:buNone/>
            </a:pPr>
            <a:r>
              <a:rPr lang="en-US" dirty="0" smtClean="0"/>
              <a:t>			</a:t>
            </a:r>
            <a:r>
              <a:rPr lang="en-US" b="1" dirty="0" smtClean="0"/>
              <a:t>Thank you</a:t>
            </a:r>
            <a:endParaRPr lang="en-US" b="1" dirty="0"/>
          </a:p>
        </p:txBody>
      </p:sp>
      <p:sp>
        <p:nvSpPr>
          <p:cNvPr id="4" name="Slide Number Placeholder 3"/>
          <p:cNvSpPr>
            <a:spLocks noGrp="1"/>
          </p:cNvSpPr>
          <p:nvPr>
            <p:ph type="sldNum" sz="quarter" idx="12"/>
          </p:nvPr>
        </p:nvSpPr>
        <p:spPr/>
        <p:txBody>
          <a:bodyPr/>
          <a:lstStyle/>
          <a:p>
            <a:fld id="{0200749E-1ACF-4475-AB48-8797435709B6}" type="slidenum">
              <a:rPr lang="en-US" smtClean="0"/>
              <a:t>20</a:t>
            </a:fld>
            <a:endParaRPr lang="en-US" dirty="0"/>
          </a:p>
        </p:txBody>
      </p:sp>
    </p:spTree>
    <p:extLst>
      <p:ext uri="{BB962C8B-B14F-4D97-AF65-F5344CB8AC3E}">
        <p14:creationId xmlns:p14="http://schemas.microsoft.com/office/powerpoint/2010/main" val="3669750727"/>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ln w="12700">
            <a:solidFill>
              <a:schemeClr val="tx1"/>
            </a:solidFill>
          </a:ln>
        </p:spPr>
        <p:txBody>
          <a:bodyPr>
            <a:normAutofit/>
          </a:bodyPr>
          <a:lstStyle/>
          <a:p>
            <a:r>
              <a:rPr lang="en-US" sz="2000" b="1" u="sng" dirty="0" smtClean="0"/>
              <a:t>Salient Features of Direct  Tax </a:t>
            </a:r>
            <a:r>
              <a:rPr lang="en-US" sz="2000" b="1" u="sng" dirty="0" err="1" smtClean="0"/>
              <a:t>Vivad</a:t>
            </a:r>
            <a:r>
              <a:rPr lang="en-US" sz="2000" b="1" u="sng" dirty="0" smtClean="0"/>
              <a:t> Se </a:t>
            </a:r>
            <a:r>
              <a:rPr lang="en-US" sz="2000" b="1" u="sng" dirty="0" err="1" smtClean="0"/>
              <a:t>Vishwas</a:t>
            </a:r>
            <a:r>
              <a:rPr lang="en-US" sz="2000" b="1" u="sng" dirty="0" smtClean="0"/>
              <a:t> Bill, 2020 </a:t>
            </a:r>
            <a:endParaRPr lang="en-US" sz="2000" b="1" u="sng" dirty="0"/>
          </a:p>
        </p:txBody>
      </p:sp>
      <p:sp>
        <p:nvSpPr>
          <p:cNvPr id="3" name="Content Placeholder 2"/>
          <p:cNvSpPr>
            <a:spLocks noGrp="1"/>
          </p:cNvSpPr>
          <p:nvPr>
            <p:ph idx="1"/>
          </p:nvPr>
        </p:nvSpPr>
        <p:spPr>
          <a:ln w="19050">
            <a:solidFill>
              <a:schemeClr val="tx1"/>
            </a:solidFill>
          </a:ln>
        </p:spPr>
        <p:txBody>
          <a:bodyPr>
            <a:normAutofit/>
          </a:bodyPr>
          <a:lstStyle/>
          <a:p>
            <a:endParaRPr lang="en-US" sz="1600" dirty="0" smtClean="0"/>
          </a:p>
          <a:p>
            <a:endParaRPr lang="en-US" sz="1600" dirty="0"/>
          </a:p>
          <a:p>
            <a:r>
              <a:rPr lang="en-US" sz="1600" dirty="0" smtClean="0"/>
              <a:t>Key Dates </a:t>
            </a:r>
          </a:p>
          <a:p>
            <a:pPr marL="0" indent="0">
              <a:buNone/>
            </a:pPr>
            <a:r>
              <a:rPr lang="en-US" sz="1600" dirty="0"/>
              <a:t>	</a:t>
            </a:r>
            <a:r>
              <a:rPr lang="en-US" sz="1600" dirty="0" smtClean="0"/>
              <a:t>-  Start date :</a:t>
            </a:r>
          </a:p>
          <a:p>
            <a:pPr marL="0" indent="0">
              <a:buNone/>
            </a:pPr>
            <a:r>
              <a:rPr lang="en-US" sz="1600" dirty="0"/>
              <a:t>	 </a:t>
            </a:r>
            <a:r>
              <a:rPr lang="en-US" sz="1600" dirty="0" smtClean="0"/>
              <a:t>      Date on which the provisions of the Bill come into force.</a:t>
            </a:r>
          </a:p>
          <a:p>
            <a:pPr marL="0" indent="0">
              <a:buNone/>
            </a:pPr>
            <a:r>
              <a:rPr lang="en-US" sz="1600" dirty="0"/>
              <a:t> </a:t>
            </a:r>
            <a:r>
              <a:rPr lang="en-US" sz="1600" dirty="0" smtClean="0"/>
              <a:t>                 -      Last date: </a:t>
            </a:r>
          </a:p>
          <a:p>
            <a:pPr marL="0" indent="0">
              <a:buNone/>
            </a:pPr>
            <a:r>
              <a:rPr lang="en-US" sz="1600" dirty="0"/>
              <a:t> </a:t>
            </a:r>
            <a:r>
              <a:rPr lang="en-US" sz="1600" dirty="0" smtClean="0"/>
              <a:t>                         Date to be notified by the Government.  As on to-day June 30, 2020.</a:t>
            </a:r>
          </a:p>
          <a:p>
            <a:pPr marL="0" indent="0">
              <a:buNone/>
            </a:pPr>
            <a:r>
              <a:rPr lang="en-US" sz="1600" dirty="0"/>
              <a:t> </a:t>
            </a:r>
            <a:r>
              <a:rPr lang="en-US" sz="1600" dirty="0" smtClean="0"/>
              <a:t>                 -       Pay by :</a:t>
            </a:r>
          </a:p>
          <a:p>
            <a:pPr marL="0" indent="0">
              <a:buNone/>
            </a:pPr>
            <a:r>
              <a:rPr lang="en-US" sz="1600" dirty="0"/>
              <a:t> </a:t>
            </a:r>
            <a:r>
              <a:rPr lang="en-US" sz="1600" dirty="0" smtClean="0"/>
              <a:t>                         March 31, 2020 to avoid higher payment    </a:t>
            </a:r>
          </a:p>
          <a:p>
            <a:pPr marL="0" indent="0">
              <a:buNone/>
            </a:pPr>
            <a:endParaRPr lang="en-US" sz="1600" dirty="0" smtClean="0"/>
          </a:p>
          <a:p>
            <a:r>
              <a:rPr lang="en-US" sz="1600" dirty="0" smtClean="0"/>
              <a:t>Specified data : January 31, 2020    </a:t>
            </a:r>
            <a:endParaRPr lang="en-US" sz="1600" dirty="0"/>
          </a:p>
        </p:txBody>
      </p:sp>
      <p:sp>
        <p:nvSpPr>
          <p:cNvPr id="4" name="Slide Number Placeholder 3"/>
          <p:cNvSpPr>
            <a:spLocks noGrp="1"/>
          </p:cNvSpPr>
          <p:nvPr>
            <p:ph type="sldNum" sz="quarter" idx="12"/>
          </p:nvPr>
        </p:nvSpPr>
        <p:spPr/>
        <p:txBody>
          <a:bodyPr/>
          <a:lstStyle/>
          <a:p>
            <a:fld id="{0200749E-1ACF-4475-AB48-8797435709B6}" type="slidenum">
              <a:rPr lang="en-US" smtClean="0"/>
              <a:t>3</a:t>
            </a:fld>
            <a:endParaRPr lang="en-US"/>
          </a:p>
        </p:txBody>
      </p:sp>
    </p:spTree>
    <p:extLst>
      <p:ext uri="{BB962C8B-B14F-4D97-AF65-F5344CB8AC3E}">
        <p14:creationId xmlns:p14="http://schemas.microsoft.com/office/powerpoint/2010/main" val="683713760"/>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ln w="19050">
            <a:solidFill>
              <a:schemeClr val="tx1"/>
            </a:solidFill>
          </a:ln>
        </p:spPr>
        <p:txBody>
          <a:bodyPr>
            <a:normAutofit/>
          </a:bodyPr>
          <a:lstStyle/>
          <a:p>
            <a:r>
              <a:rPr lang="en-US" sz="2000" b="1" u="sng" dirty="0" smtClean="0"/>
              <a:t>Eligibility</a:t>
            </a:r>
            <a:endParaRPr lang="en-US" sz="2000" b="1" u="sng" dirty="0"/>
          </a:p>
        </p:txBody>
      </p:sp>
      <p:sp>
        <p:nvSpPr>
          <p:cNvPr id="3" name="Content Placeholder 2"/>
          <p:cNvSpPr>
            <a:spLocks noGrp="1"/>
          </p:cNvSpPr>
          <p:nvPr>
            <p:ph idx="1"/>
          </p:nvPr>
        </p:nvSpPr>
        <p:spPr>
          <a:ln w="19050">
            <a:solidFill>
              <a:schemeClr val="tx1"/>
            </a:solidFill>
          </a:ln>
        </p:spPr>
        <p:txBody>
          <a:bodyPr>
            <a:normAutofit lnSpcReduction="10000"/>
          </a:bodyPr>
          <a:lstStyle/>
          <a:p>
            <a:endParaRPr lang="en-US" sz="1800" dirty="0" smtClean="0"/>
          </a:p>
          <a:p>
            <a:pPr algn="just">
              <a:lnSpc>
                <a:spcPct val="150000"/>
              </a:lnSpc>
            </a:pPr>
            <a:r>
              <a:rPr lang="en-US" sz="1700" dirty="0" smtClean="0"/>
              <a:t>Appeals/ writs  filed on or before January 31, 2020 and pending.</a:t>
            </a:r>
          </a:p>
          <a:p>
            <a:pPr algn="just">
              <a:lnSpc>
                <a:spcPct val="150000"/>
              </a:lnSpc>
            </a:pPr>
            <a:r>
              <a:rPr lang="en-US" sz="1700" dirty="0" smtClean="0"/>
              <a:t>Orders for which time for filing appeal has not expired on January 31,2020</a:t>
            </a:r>
          </a:p>
          <a:p>
            <a:pPr algn="just">
              <a:lnSpc>
                <a:spcPct val="150000"/>
              </a:lnSpc>
            </a:pPr>
            <a:r>
              <a:rPr lang="en-US" sz="1700" dirty="0" smtClean="0"/>
              <a:t>Cases pending before Dispute Resolution Panel (DRP) as on January 31,2020.</a:t>
            </a:r>
          </a:p>
          <a:p>
            <a:pPr algn="just">
              <a:lnSpc>
                <a:spcPct val="150000"/>
              </a:lnSpc>
            </a:pPr>
            <a:r>
              <a:rPr lang="en-US" sz="1700" dirty="0" smtClean="0"/>
              <a:t>Cases where DRP issued direction on or before January 31,2020 but no order has been passed.</a:t>
            </a:r>
          </a:p>
          <a:p>
            <a:pPr algn="just">
              <a:lnSpc>
                <a:spcPct val="150000"/>
              </a:lnSpc>
            </a:pPr>
            <a:r>
              <a:rPr lang="en-US" sz="1700" dirty="0" smtClean="0"/>
              <a:t>Cases where assessee filed revision (Section 264)  and pending as on or before January 31,2020.</a:t>
            </a:r>
          </a:p>
          <a:p>
            <a:pPr algn="just">
              <a:lnSpc>
                <a:spcPct val="150000"/>
              </a:lnSpc>
            </a:pPr>
            <a:r>
              <a:rPr lang="en-US" sz="1700" dirty="0" smtClean="0"/>
              <a:t>Search case if the disputed tax is less than Rs. 5 crores per year.</a:t>
            </a:r>
          </a:p>
          <a:p>
            <a:pPr algn="just">
              <a:lnSpc>
                <a:spcPct val="150000"/>
              </a:lnSpc>
            </a:pPr>
            <a:r>
              <a:rPr lang="en-US" sz="1700" dirty="0" smtClean="0"/>
              <a:t>Disputes where the payment has already been made shall also be eligible.</a:t>
            </a:r>
          </a:p>
          <a:p>
            <a:pPr algn="just">
              <a:lnSpc>
                <a:spcPct val="150000"/>
              </a:lnSpc>
            </a:pPr>
            <a:r>
              <a:rPr lang="en-US" sz="1700" dirty="0" smtClean="0"/>
              <a:t>Cases  in arbitration in India or Abroad.</a:t>
            </a:r>
          </a:p>
          <a:p>
            <a:pPr marL="0" indent="0">
              <a:buNone/>
            </a:pPr>
            <a:endParaRPr lang="en-US" sz="1700" dirty="0"/>
          </a:p>
        </p:txBody>
      </p:sp>
      <p:sp>
        <p:nvSpPr>
          <p:cNvPr id="4" name="Slide Number Placeholder 3"/>
          <p:cNvSpPr>
            <a:spLocks noGrp="1"/>
          </p:cNvSpPr>
          <p:nvPr>
            <p:ph type="sldNum" sz="quarter" idx="12"/>
          </p:nvPr>
        </p:nvSpPr>
        <p:spPr/>
        <p:txBody>
          <a:bodyPr/>
          <a:lstStyle/>
          <a:p>
            <a:fld id="{0200749E-1ACF-4475-AB48-8797435709B6}" type="slidenum">
              <a:rPr lang="en-US" smtClean="0"/>
              <a:t>4</a:t>
            </a:fld>
            <a:endParaRPr lang="en-US"/>
          </a:p>
        </p:txBody>
      </p:sp>
    </p:spTree>
    <p:extLst>
      <p:ext uri="{BB962C8B-B14F-4D97-AF65-F5344CB8AC3E}">
        <p14:creationId xmlns:p14="http://schemas.microsoft.com/office/powerpoint/2010/main" val="376970278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ln w="19050">
            <a:solidFill>
              <a:schemeClr val="tx1"/>
            </a:solidFill>
          </a:ln>
        </p:spPr>
        <p:txBody>
          <a:bodyPr>
            <a:normAutofit/>
          </a:bodyPr>
          <a:lstStyle/>
          <a:p>
            <a:r>
              <a:rPr lang="en-US" sz="2000" b="1" u="sng" dirty="0" smtClean="0"/>
              <a:t>Ineligibility</a:t>
            </a:r>
            <a:endParaRPr lang="en-US" sz="2000" b="1" u="sng" dirty="0"/>
          </a:p>
        </p:txBody>
      </p:sp>
      <p:sp>
        <p:nvSpPr>
          <p:cNvPr id="3" name="Content Placeholder 2"/>
          <p:cNvSpPr>
            <a:spLocks noGrp="1"/>
          </p:cNvSpPr>
          <p:nvPr>
            <p:ph idx="1"/>
          </p:nvPr>
        </p:nvSpPr>
        <p:spPr>
          <a:ln w="19050">
            <a:solidFill>
              <a:schemeClr val="tx1"/>
            </a:solidFill>
          </a:ln>
        </p:spPr>
        <p:txBody>
          <a:bodyPr>
            <a:normAutofit/>
          </a:bodyPr>
          <a:lstStyle/>
          <a:p>
            <a:endParaRPr lang="en-US" sz="1800" dirty="0" smtClean="0"/>
          </a:p>
          <a:p>
            <a:pPr>
              <a:lnSpc>
                <a:spcPct val="200000"/>
              </a:lnSpc>
            </a:pPr>
            <a:r>
              <a:rPr lang="en-US" sz="1600" dirty="0" smtClean="0"/>
              <a:t>Search case if disputed tax is more than Rs. 5 crores per year.</a:t>
            </a:r>
          </a:p>
          <a:p>
            <a:pPr>
              <a:lnSpc>
                <a:spcPct val="200000"/>
              </a:lnSpc>
            </a:pPr>
            <a:r>
              <a:rPr lang="en-US" sz="1600" dirty="0" smtClean="0"/>
              <a:t>Proceeding pending before Settlement Commission</a:t>
            </a:r>
          </a:p>
          <a:p>
            <a:pPr>
              <a:lnSpc>
                <a:spcPct val="200000"/>
              </a:lnSpc>
            </a:pPr>
            <a:r>
              <a:rPr lang="en-US" sz="1600" dirty="0" smtClean="0"/>
              <a:t>Application u/s. 154 of the Act.  - Rectification</a:t>
            </a:r>
          </a:p>
          <a:p>
            <a:pPr>
              <a:lnSpc>
                <a:spcPct val="200000"/>
              </a:lnSpc>
            </a:pPr>
            <a:r>
              <a:rPr lang="en-US" sz="1600" dirty="0" smtClean="0"/>
              <a:t>Waiver application of interest u/s. 234A, 234B, 234C and 220 of the Act.</a:t>
            </a:r>
          </a:p>
          <a:p>
            <a:pPr>
              <a:lnSpc>
                <a:spcPct val="200000"/>
              </a:lnSpc>
            </a:pPr>
            <a:endParaRPr lang="en-US" sz="1600" dirty="0"/>
          </a:p>
        </p:txBody>
      </p:sp>
      <p:sp>
        <p:nvSpPr>
          <p:cNvPr id="4" name="Slide Number Placeholder 3"/>
          <p:cNvSpPr>
            <a:spLocks noGrp="1"/>
          </p:cNvSpPr>
          <p:nvPr>
            <p:ph type="sldNum" sz="quarter" idx="12"/>
          </p:nvPr>
        </p:nvSpPr>
        <p:spPr/>
        <p:txBody>
          <a:bodyPr/>
          <a:lstStyle/>
          <a:p>
            <a:fld id="{0200749E-1ACF-4475-AB48-8797435709B6}" type="slidenum">
              <a:rPr lang="en-US" smtClean="0"/>
              <a:t>5</a:t>
            </a:fld>
            <a:endParaRPr lang="en-US"/>
          </a:p>
        </p:txBody>
      </p:sp>
    </p:spTree>
    <p:extLst>
      <p:ext uri="{BB962C8B-B14F-4D97-AF65-F5344CB8AC3E}">
        <p14:creationId xmlns:p14="http://schemas.microsoft.com/office/powerpoint/2010/main" val="4159725302"/>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ln w="19050">
            <a:solidFill>
              <a:schemeClr val="tx1"/>
            </a:solidFill>
          </a:ln>
        </p:spPr>
        <p:txBody>
          <a:bodyPr>
            <a:normAutofit/>
          </a:bodyPr>
          <a:lstStyle/>
          <a:p>
            <a:r>
              <a:rPr lang="en-US" sz="2000" b="1" u="sng" dirty="0" smtClean="0"/>
              <a:t>Cases  Debarred u/s. 9 of the Scheme</a:t>
            </a:r>
            <a:endParaRPr lang="en-US" sz="2000" b="1" u="sng" dirty="0"/>
          </a:p>
        </p:txBody>
      </p:sp>
      <p:sp>
        <p:nvSpPr>
          <p:cNvPr id="3" name="Content Placeholder 2"/>
          <p:cNvSpPr>
            <a:spLocks noGrp="1"/>
          </p:cNvSpPr>
          <p:nvPr>
            <p:ph idx="1"/>
          </p:nvPr>
        </p:nvSpPr>
        <p:spPr>
          <a:ln w="19050">
            <a:solidFill>
              <a:schemeClr val="tx1"/>
            </a:solidFill>
          </a:ln>
        </p:spPr>
        <p:txBody>
          <a:bodyPr>
            <a:normAutofit/>
          </a:bodyPr>
          <a:lstStyle/>
          <a:p>
            <a:pPr algn="just">
              <a:lnSpc>
                <a:spcPct val="150000"/>
              </a:lnSpc>
            </a:pPr>
            <a:r>
              <a:rPr lang="en-US" sz="1600" dirty="0" smtClean="0"/>
              <a:t>Relating to an  assessment year where an assessment has been made u/s.  143(3) or S. 144 or 153A &amp; 153C of the Act, where search  has been  initiated  u/s. 132/132A and disputed demand exceeding Rs. 5/ crores.</a:t>
            </a:r>
          </a:p>
          <a:p>
            <a:pPr algn="just">
              <a:lnSpc>
                <a:spcPct val="150000"/>
              </a:lnSpc>
            </a:pPr>
            <a:r>
              <a:rPr lang="en-US" sz="1600" dirty="0" smtClean="0"/>
              <a:t>Relating to an assessment year where any prosecution has been instituted on or before the date of filing the declaration.</a:t>
            </a:r>
          </a:p>
          <a:p>
            <a:pPr algn="just">
              <a:lnSpc>
                <a:spcPct val="150000"/>
              </a:lnSpc>
            </a:pPr>
            <a:r>
              <a:rPr lang="en-US" sz="1600" dirty="0" smtClean="0"/>
              <a:t>Relating to any undisclosed income from source located outside India or undisclosed assets located outside India.</a:t>
            </a:r>
          </a:p>
          <a:p>
            <a:pPr algn="just">
              <a:lnSpc>
                <a:spcPct val="150000"/>
              </a:lnSpc>
            </a:pPr>
            <a:r>
              <a:rPr lang="en-US" sz="1600" dirty="0" smtClean="0"/>
              <a:t>Relating of an assessment or reassessment made on the basis of information received under an agreement referred to in section  90 or 90A of the Act.</a:t>
            </a:r>
          </a:p>
          <a:p>
            <a:pPr algn="just">
              <a:lnSpc>
                <a:spcPct val="150000"/>
              </a:lnSpc>
            </a:pPr>
            <a:r>
              <a:rPr lang="en-US" sz="1600" dirty="0" smtClean="0"/>
              <a:t>Relating of an appeal before the CIT(A) in respect of which notice of enhancement u/s. 251 of the Act has been issued on or before specified date i.e. January 30,2020</a:t>
            </a:r>
          </a:p>
          <a:p>
            <a:pPr algn="just"/>
            <a:endParaRPr lang="en-US" sz="1600" dirty="0" smtClean="0"/>
          </a:p>
          <a:p>
            <a:pPr algn="just"/>
            <a:endParaRPr lang="en-US" sz="1600" dirty="0"/>
          </a:p>
        </p:txBody>
      </p:sp>
      <p:sp>
        <p:nvSpPr>
          <p:cNvPr id="4" name="Slide Number Placeholder 3"/>
          <p:cNvSpPr>
            <a:spLocks noGrp="1"/>
          </p:cNvSpPr>
          <p:nvPr>
            <p:ph type="sldNum" sz="quarter" idx="12"/>
          </p:nvPr>
        </p:nvSpPr>
        <p:spPr/>
        <p:txBody>
          <a:bodyPr/>
          <a:lstStyle/>
          <a:p>
            <a:fld id="{0200749E-1ACF-4475-AB48-8797435709B6}" type="slidenum">
              <a:rPr lang="en-US" smtClean="0"/>
              <a:t>6</a:t>
            </a:fld>
            <a:endParaRPr lang="en-US"/>
          </a:p>
        </p:txBody>
      </p:sp>
    </p:spTree>
    <p:extLst>
      <p:ext uri="{BB962C8B-B14F-4D97-AF65-F5344CB8AC3E}">
        <p14:creationId xmlns:p14="http://schemas.microsoft.com/office/powerpoint/2010/main" val="71080343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ln w="19050">
            <a:solidFill>
              <a:schemeClr val="tx1"/>
            </a:solidFill>
          </a:ln>
        </p:spPr>
        <p:txBody>
          <a:bodyPr>
            <a:normAutofit/>
          </a:bodyPr>
          <a:lstStyle/>
          <a:p>
            <a:r>
              <a:rPr lang="en-US" sz="2000" b="1" u="sng" dirty="0" err="1" smtClean="0"/>
              <a:t>Contd</a:t>
            </a:r>
            <a:r>
              <a:rPr lang="en-US" sz="2000" b="1" u="sng" dirty="0" smtClean="0"/>
              <a:t>….</a:t>
            </a:r>
            <a:endParaRPr lang="en-US" sz="2000" b="1" u="sng" dirty="0"/>
          </a:p>
        </p:txBody>
      </p:sp>
      <p:sp>
        <p:nvSpPr>
          <p:cNvPr id="3" name="Content Placeholder 2"/>
          <p:cNvSpPr>
            <a:spLocks noGrp="1"/>
          </p:cNvSpPr>
          <p:nvPr>
            <p:ph idx="1"/>
          </p:nvPr>
        </p:nvSpPr>
        <p:spPr>
          <a:ln w="19050">
            <a:solidFill>
              <a:schemeClr val="tx1"/>
            </a:solidFill>
          </a:ln>
        </p:spPr>
        <p:txBody>
          <a:bodyPr>
            <a:normAutofit/>
          </a:bodyPr>
          <a:lstStyle/>
          <a:p>
            <a:endParaRPr lang="en-US" sz="1800" dirty="0" smtClean="0"/>
          </a:p>
          <a:p>
            <a:pPr algn="just">
              <a:lnSpc>
                <a:spcPct val="150000"/>
              </a:lnSpc>
            </a:pPr>
            <a:r>
              <a:rPr lang="en-US" sz="1600" dirty="0"/>
              <a:t>Cases covered under Narcotic Drugs and Psychotropic Substances Act,  Special Courts Act, the Unlawful Activities (Prevention) Act, the Prevention of Corruption Act, the Conservation of Foreign Exchange and  Prevention of Smuggling Activities, 1974, the Prevention of Money Laundering Act, 2002 or the Prohibition of </a:t>
            </a:r>
            <a:r>
              <a:rPr lang="en-US" sz="1600" dirty="0" err="1"/>
              <a:t>Benami</a:t>
            </a:r>
            <a:r>
              <a:rPr lang="en-US" sz="1600" dirty="0"/>
              <a:t> Property Transaction Act, </a:t>
            </a:r>
            <a:r>
              <a:rPr lang="en-US" sz="1600" dirty="0" smtClean="0"/>
              <a:t>2016 has been  instituted on or before the filing of the declaration or such  person has been convicted of any such offence punishable under any of those Act.</a:t>
            </a:r>
          </a:p>
          <a:p>
            <a:pPr algn="just">
              <a:lnSpc>
                <a:spcPct val="150000"/>
              </a:lnSpc>
            </a:pPr>
            <a:r>
              <a:rPr lang="en-US" sz="1600" dirty="0" smtClean="0"/>
              <a:t>To any person in respect of whom prosecution has been initiated by an Income tax authority for any offence punishable under the provisions of the Indian Penal Code or for the purpose of enforcement of any civil liability under any law for the time being in force, on or before the filing of the declaration or such person has been convicted of any such offence consequent to the prosecution initiated by an Income tax Authority:</a:t>
            </a:r>
            <a:endParaRPr lang="en-US" sz="1600" dirty="0"/>
          </a:p>
          <a:p>
            <a:pPr algn="just">
              <a:lnSpc>
                <a:spcPct val="150000"/>
              </a:lnSpc>
              <a:buFont typeface="+mj-lt"/>
              <a:buAutoNum type="arabicPeriod"/>
            </a:pPr>
            <a:endParaRPr lang="en-US" sz="1600" dirty="0" smtClean="0"/>
          </a:p>
        </p:txBody>
      </p:sp>
      <p:sp>
        <p:nvSpPr>
          <p:cNvPr id="4" name="Slide Number Placeholder 3"/>
          <p:cNvSpPr>
            <a:spLocks noGrp="1"/>
          </p:cNvSpPr>
          <p:nvPr>
            <p:ph type="sldNum" sz="quarter" idx="12"/>
          </p:nvPr>
        </p:nvSpPr>
        <p:spPr/>
        <p:txBody>
          <a:bodyPr/>
          <a:lstStyle/>
          <a:p>
            <a:fld id="{0200749E-1ACF-4475-AB48-8797435709B6}" type="slidenum">
              <a:rPr lang="en-US" smtClean="0"/>
              <a:t>7</a:t>
            </a:fld>
            <a:endParaRPr lang="en-US"/>
          </a:p>
        </p:txBody>
      </p:sp>
    </p:spTree>
    <p:extLst>
      <p:ext uri="{BB962C8B-B14F-4D97-AF65-F5344CB8AC3E}">
        <p14:creationId xmlns:p14="http://schemas.microsoft.com/office/powerpoint/2010/main" val="916601567"/>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ln w="19050">
            <a:solidFill>
              <a:schemeClr val="tx1"/>
            </a:solidFill>
          </a:ln>
        </p:spPr>
        <p:txBody>
          <a:bodyPr>
            <a:normAutofit/>
          </a:bodyPr>
          <a:lstStyle/>
          <a:p>
            <a:r>
              <a:rPr lang="en-US" sz="2000" b="1" u="sng" dirty="0" smtClean="0"/>
              <a:t>Disputes Covered</a:t>
            </a:r>
            <a:endParaRPr lang="en-US" sz="2000" b="1" u="sng" dirty="0"/>
          </a:p>
        </p:txBody>
      </p:sp>
      <p:sp>
        <p:nvSpPr>
          <p:cNvPr id="3" name="Content Placeholder 2"/>
          <p:cNvSpPr>
            <a:spLocks noGrp="1"/>
          </p:cNvSpPr>
          <p:nvPr>
            <p:ph idx="1"/>
          </p:nvPr>
        </p:nvSpPr>
        <p:spPr>
          <a:ln w="19050">
            <a:solidFill>
              <a:schemeClr val="tx1"/>
            </a:solidFill>
          </a:ln>
        </p:spPr>
        <p:txBody>
          <a:bodyPr>
            <a:normAutofit/>
          </a:bodyPr>
          <a:lstStyle/>
          <a:p>
            <a:endParaRPr lang="en-US" sz="1800" dirty="0" smtClean="0"/>
          </a:p>
          <a:p>
            <a:pPr>
              <a:lnSpc>
                <a:spcPct val="200000"/>
              </a:lnSpc>
            </a:pPr>
            <a:r>
              <a:rPr lang="en-US" sz="1600" dirty="0" smtClean="0"/>
              <a:t>All disputes, subject to some exclusion, in relation to the –</a:t>
            </a:r>
          </a:p>
          <a:p>
            <a:pPr marL="0" indent="0">
              <a:lnSpc>
                <a:spcPct val="200000"/>
              </a:lnSpc>
              <a:buNone/>
            </a:pPr>
            <a:r>
              <a:rPr lang="en-US" sz="1600" dirty="0" smtClean="0"/>
              <a:t>        -    Disputed tax – Income tax, Surcharge and </a:t>
            </a:r>
            <a:r>
              <a:rPr lang="en-US" sz="1600" dirty="0" err="1" smtClean="0"/>
              <a:t>cess</a:t>
            </a:r>
            <a:endParaRPr lang="en-US" sz="1600" dirty="0" smtClean="0"/>
          </a:p>
          <a:p>
            <a:pPr marL="0" indent="0">
              <a:lnSpc>
                <a:spcPct val="200000"/>
              </a:lnSpc>
              <a:buNone/>
            </a:pPr>
            <a:r>
              <a:rPr lang="en-US" sz="1600" dirty="0" smtClean="0"/>
              <a:t>        -    Disputed penalty</a:t>
            </a:r>
          </a:p>
          <a:p>
            <a:pPr marL="0" indent="0">
              <a:lnSpc>
                <a:spcPct val="200000"/>
              </a:lnSpc>
              <a:buNone/>
            </a:pPr>
            <a:r>
              <a:rPr lang="en-US" sz="1600" dirty="0"/>
              <a:t> </a:t>
            </a:r>
            <a:r>
              <a:rPr lang="en-US" sz="1600" dirty="0" smtClean="0"/>
              <a:t>        -    Disputed Interest</a:t>
            </a:r>
          </a:p>
          <a:p>
            <a:pPr marL="0" indent="0">
              <a:lnSpc>
                <a:spcPct val="200000"/>
              </a:lnSpc>
              <a:buNone/>
            </a:pPr>
            <a:r>
              <a:rPr lang="en-US" sz="1600" dirty="0"/>
              <a:t> </a:t>
            </a:r>
            <a:r>
              <a:rPr lang="en-US" sz="1600" dirty="0" smtClean="0"/>
              <a:t>        -    Disputed Fee</a:t>
            </a:r>
          </a:p>
          <a:p>
            <a:pPr marL="0" indent="0">
              <a:lnSpc>
                <a:spcPct val="200000"/>
              </a:lnSpc>
              <a:buNone/>
            </a:pPr>
            <a:r>
              <a:rPr lang="en-US" sz="1600" dirty="0"/>
              <a:t> </a:t>
            </a:r>
            <a:r>
              <a:rPr lang="en-US" sz="1600" dirty="0" smtClean="0"/>
              <a:t>         -    Disputed tax deduced at source (TDS) or tax collected at sourc</a:t>
            </a:r>
            <a:r>
              <a:rPr lang="en-US" sz="1800" dirty="0" smtClean="0"/>
              <a:t>e (TCS)</a:t>
            </a:r>
          </a:p>
          <a:p>
            <a:pPr marL="0" indent="0">
              <a:buNone/>
            </a:pPr>
            <a:r>
              <a:rPr lang="en-US" sz="1800" dirty="0" smtClean="0"/>
              <a:t>	</a:t>
            </a:r>
            <a:endParaRPr lang="en-US" sz="1800" dirty="0"/>
          </a:p>
        </p:txBody>
      </p:sp>
      <p:sp>
        <p:nvSpPr>
          <p:cNvPr id="4" name="Slide Number Placeholder 3"/>
          <p:cNvSpPr>
            <a:spLocks noGrp="1"/>
          </p:cNvSpPr>
          <p:nvPr>
            <p:ph type="sldNum" sz="quarter" idx="12"/>
          </p:nvPr>
        </p:nvSpPr>
        <p:spPr/>
        <p:txBody>
          <a:bodyPr/>
          <a:lstStyle/>
          <a:p>
            <a:fld id="{0200749E-1ACF-4475-AB48-8797435709B6}" type="slidenum">
              <a:rPr lang="en-US" smtClean="0"/>
              <a:t>8</a:t>
            </a:fld>
            <a:endParaRPr lang="en-US"/>
          </a:p>
        </p:txBody>
      </p:sp>
    </p:spTree>
    <p:extLst>
      <p:ext uri="{BB962C8B-B14F-4D97-AF65-F5344CB8AC3E}">
        <p14:creationId xmlns:p14="http://schemas.microsoft.com/office/powerpoint/2010/main" val="24258426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ln w="19050">
            <a:solidFill>
              <a:schemeClr val="tx1"/>
            </a:solidFill>
          </a:ln>
        </p:spPr>
        <p:txBody>
          <a:bodyPr>
            <a:normAutofit/>
          </a:bodyPr>
          <a:lstStyle/>
          <a:p>
            <a:r>
              <a:rPr lang="en-US" sz="2000" b="1" u="sng" dirty="0" smtClean="0"/>
              <a:t>Payment Terms</a:t>
            </a:r>
            <a:endParaRPr lang="en-US" sz="2000" b="1" u="sng" dirty="0"/>
          </a:p>
        </p:txBody>
      </p:sp>
      <p:sp>
        <p:nvSpPr>
          <p:cNvPr id="3" name="Content Placeholder 2"/>
          <p:cNvSpPr>
            <a:spLocks noGrp="1"/>
          </p:cNvSpPr>
          <p:nvPr>
            <p:ph idx="1"/>
          </p:nvPr>
        </p:nvSpPr>
        <p:spPr>
          <a:ln w="19050">
            <a:solidFill>
              <a:schemeClr val="tx1"/>
            </a:solidFill>
          </a:ln>
        </p:spPr>
        <p:txBody>
          <a:bodyPr numCol="1">
            <a:normAutofit/>
          </a:bodyPr>
          <a:lstStyle/>
          <a:p>
            <a:pPr marL="0" indent="0" algn="ctr">
              <a:buNone/>
            </a:pPr>
            <a:r>
              <a:rPr lang="en-US" sz="1600" b="1" u="sng" dirty="0" smtClean="0"/>
              <a:t>Appeal filed by the assessee</a:t>
            </a:r>
          </a:p>
          <a:p>
            <a:pPr marL="0" indent="0" algn="ctr">
              <a:buNone/>
            </a:pPr>
            <a:endParaRPr lang="en-US" sz="1800" u="sng" dirty="0" smtClean="0"/>
          </a:p>
          <a:p>
            <a:r>
              <a:rPr lang="en-US" sz="1600" u="sng" dirty="0" smtClean="0"/>
              <a:t>Payment made by March 31,2020</a:t>
            </a:r>
          </a:p>
          <a:p>
            <a:pPr marL="0" indent="0">
              <a:buNone/>
            </a:pPr>
            <a:r>
              <a:rPr lang="en-US" sz="1600" dirty="0"/>
              <a:t> </a:t>
            </a:r>
            <a:r>
              <a:rPr lang="en-US" sz="1600" dirty="0" smtClean="0"/>
              <a:t>       -	100% of the disputed tax (125% of disputed tax in case of search  cases) - Penalty</a:t>
            </a:r>
          </a:p>
          <a:p>
            <a:pPr marL="0" indent="0">
              <a:buNone/>
            </a:pPr>
            <a:r>
              <a:rPr lang="en-US" sz="1600" dirty="0" smtClean="0"/>
              <a:t>                     and interest shall be waived.</a:t>
            </a:r>
          </a:p>
          <a:p>
            <a:pPr marL="0" indent="0">
              <a:buNone/>
            </a:pPr>
            <a:r>
              <a:rPr lang="en-US" sz="1600" dirty="0" smtClean="0"/>
              <a:t>        -         25% of disputed penalty, interest or fee -   75% shall be waived.</a:t>
            </a:r>
          </a:p>
          <a:p>
            <a:pPr marL="0" indent="0">
              <a:buNone/>
            </a:pPr>
            <a:r>
              <a:rPr lang="en-US" sz="1600" dirty="0" smtClean="0"/>
              <a:t>        </a:t>
            </a:r>
          </a:p>
          <a:p>
            <a:r>
              <a:rPr lang="en-US" sz="1600" u="sng" dirty="0" smtClean="0"/>
              <a:t>  Payment made after March 31,2020 </a:t>
            </a:r>
          </a:p>
          <a:p>
            <a:pPr marL="0" indent="0">
              <a:buNone/>
            </a:pPr>
            <a:r>
              <a:rPr lang="en-US" sz="1600" dirty="0"/>
              <a:t> </a:t>
            </a:r>
            <a:r>
              <a:rPr lang="en-US" sz="1600" dirty="0" smtClean="0"/>
              <a:t>        -          110% of disputed tax (135% of disputed tax in case of search cases) - Penalty	</a:t>
            </a:r>
          </a:p>
          <a:p>
            <a:pPr marL="0" indent="0">
              <a:buNone/>
            </a:pPr>
            <a:r>
              <a:rPr lang="en-US" sz="1600" dirty="0" smtClean="0"/>
              <a:t>                      and interest shall be waived.</a:t>
            </a:r>
          </a:p>
          <a:p>
            <a:pPr marL="0" indent="0">
              <a:buNone/>
            </a:pPr>
            <a:r>
              <a:rPr lang="en-US" sz="1600" dirty="0"/>
              <a:t> </a:t>
            </a:r>
            <a:r>
              <a:rPr lang="en-US" sz="1600" dirty="0" smtClean="0"/>
              <a:t>         -           30% of disputed penalty, interest or fee -  70% shall be  waived.		</a:t>
            </a:r>
            <a:endParaRPr lang="en-US" sz="1600" dirty="0"/>
          </a:p>
        </p:txBody>
      </p:sp>
      <p:sp>
        <p:nvSpPr>
          <p:cNvPr id="4" name="Slide Number Placeholder 3"/>
          <p:cNvSpPr>
            <a:spLocks noGrp="1"/>
          </p:cNvSpPr>
          <p:nvPr>
            <p:ph type="sldNum" sz="quarter" idx="12"/>
          </p:nvPr>
        </p:nvSpPr>
        <p:spPr/>
        <p:txBody>
          <a:bodyPr/>
          <a:lstStyle/>
          <a:p>
            <a:fld id="{0200749E-1ACF-4475-AB48-8797435709B6}" type="slidenum">
              <a:rPr lang="en-US" smtClean="0"/>
              <a:t>9</a:t>
            </a:fld>
            <a:endParaRPr lang="en-US"/>
          </a:p>
        </p:txBody>
      </p:sp>
    </p:spTree>
    <p:extLst>
      <p:ext uri="{BB962C8B-B14F-4D97-AF65-F5344CB8AC3E}">
        <p14:creationId xmlns:p14="http://schemas.microsoft.com/office/powerpoint/2010/main" val="1984006078"/>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368</TotalTime>
  <Words>1294</Words>
  <Application>Microsoft Office PowerPoint</Application>
  <PresentationFormat>On-screen Show (4:3)</PresentationFormat>
  <Paragraphs>168</Paragraphs>
  <Slides>20</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20</vt:i4>
      </vt:variant>
    </vt:vector>
  </HeadingPairs>
  <TitlesOfParts>
    <vt:vector size="23" baseType="lpstr">
      <vt:lpstr>Arial</vt:lpstr>
      <vt:lpstr>Calibri</vt:lpstr>
      <vt:lpstr>Office Theme</vt:lpstr>
      <vt:lpstr>VIVAD  SE  VISHWAS With Proposed Amendments</vt:lpstr>
      <vt:lpstr>Backdrop </vt:lpstr>
      <vt:lpstr>Salient Features of Direct  Tax Vivad Se Vishwas Bill, 2020 </vt:lpstr>
      <vt:lpstr>Eligibility</vt:lpstr>
      <vt:lpstr>Ineligibility</vt:lpstr>
      <vt:lpstr>Cases  Debarred u/s. 9 of the Scheme</vt:lpstr>
      <vt:lpstr>Contd….</vt:lpstr>
      <vt:lpstr>Disputes Covered</vt:lpstr>
      <vt:lpstr>Payment Terms</vt:lpstr>
      <vt:lpstr>Contd……</vt:lpstr>
      <vt:lpstr>Quantification of Disputed Tax</vt:lpstr>
      <vt:lpstr>Contd….</vt:lpstr>
      <vt:lpstr>In case of loss</vt:lpstr>
      <vt:lpstr>Consequences of obtaining VSV</vt:lpstr>
      <vt:lpstr>Filing of Declaration and Particulars </vt:lpstr>
      <vt:lpstr>Contd……</vt:lpstr>
      <vt:lpstr>TIME &amp; MANNER OF PAYMENT.</vt:lpstr>
      <vt:lpstr>Refund</vt:lpstr>
      <vt:lpstr>Transfer Pricing</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VIVAD  SE  VISHWAS</dc:title>
  <dc:creator>Admin</dc:creator>
  <cp:lastModifiedBy>ICAI 1</cp:lastModifiedBy>
  <cp:revision>94</cp:revision>
  <cp:lastPrinted>2020-02-24T12:28:19Z</cp:lastPrinted>
  <dcterms:created xsi:type="dcterms:W3CDTF">2020-02-24T08:18:17Z</dcterms:created>
  <dcterms:modified xsi:type="dcterms:W3CDTF">2020-03-03T07:25:15Z</dcterms:modified>
</cp:coreProperties>
</file>