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0"/>
  </p:notesMasterIdLst>
  <p:sldIdLst>
    <p:sldId id="256" r:id="rId2"/>
    <p:sldId id="264" r:id="rId3"/>
    <p:sldId id="265" r:id="rId4"/>
    <p:sldId id="266" r:id="rId5"/>
    <p:sldId id="267" r:id="rId6"/>
    <p:sldId id="269" r:id="rId7"/>
    <p:sldId id="262" r:id="rId8"/>
    <p:sldId id="263" r:id="rId9"/>
    <p:sldId id="257" r:id="rId10"/>
    <p:sldId id="258" r:id="rId11"/>
    <p:sldId id="259" r:id="rId12"/>
    <p:sldId id="260" r:id="rId13"/>
    <p:sldId id="261" r:id="rId14"/>
    <p:sldId id="270" r:id="rId15"/>
    <p:sldId id="271" r:id="rId16"/>
    <p:sldId id="272" r:id="rId17"/>
    <p:sldId id="273" r:id="rId18"/>
    <p:sldId id="274" r:id="rId19"/>
    <p:sldId id="275" r:id="rId20"/>
    <p:sldId id="276" r:id="rId21"/>
    <p:sldId id="277" r:id="rId22"/>
    <p:sldId id="278" r:id="rId23"/>
    <p:sldId id="279" r:id="rId24"/>
    <p:sldId id="280" r:id="rId25"/>
    <p:sldId id="281" r:id="rId26"/>
    <p:sldId id="282" r:id="rId27"/>
    <p:sldId id="283" r:id="rId28"/>
    <p:sldId id="284" r:id="rId2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1446" y="60"/>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08DE7922-3E86-45AC-9922-FAB4267B8F98}" type="datetimeFigureOut">
              <a:rPr lang="en-US" smtClean="0"/>
              <a:t>3/3/2020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3C5354B0-AD00-49F6-B78F-C3ECD2F2DD86}" type="slidenum">
              <a:rPr lang="en-US" smtClean="0"/>
              <a:t>‹#›</a:t>
            </a:fld>
            <a:endParaRPr lang="en-US"/>
          </a:p>
        </p:txBody>
      </p:sp>
    </p:spTree>
    <p:extLst>
      <p:ext uri="{BB962C8B-B14F-4D97-AF65-F5344CB8AC3E}">
        <p14:creationId xmlns:p14="http://schemas.microsoft.com/office/powerpoint/2010/main" val="249833416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C5354B0-AD00-49F6-B78F-C3ECD2F2DD86}" type="slidenum">
              <a:rPr lang="en-US" smtClean="0"/>
              <a:t>18</a:t>
            </a:fld>
            <a:endParaRPr lang="en-US"/>
          </a:p>
        </p:txBody>
      </p:sp>
    </p:spTree>
    <p:extLst>
      <p:ext uri="{BB962C8B-B14F-4D97-AF65-F5344CB8AC3E}">
        <p14:creationId xmlns:p14="http://schemas.microsoft.com/office/powerpoint/2010/main" val="314095205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75F2263-E16C-457F-9BB5-4A3D840B3A54}" type="datetime1">
              <a:rPr lang="en-US" smtClean="0"/>
              <a:t>3/3/2020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A1BB8B-8E60-4187-8A7E-6132DE9127AF}" type="slidenum">
              <a:rPr lang="en-US" smtClean="0"/>
              <a:t>‹#›</a:t>
            </a:fld>
            <a:endParaRPr lang="en-US"/>
          </a:p>
        </p:txBody>
      </p:sp>
    </p:spTree>
    <p:extLst>
      <p:ext uri="{BB962C8B-B14F-4D97-AF65-F5344CB8AC3E}">
        <p14:creationId xmlns:p14="http://schemas.microsoft.com/office/powerpoint/2010/main" val="1509878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EF947E6-D6BD-4B9D-ADDE-A88AD393A35B}" type="datetime1">
              <a:rPr lang="en-US" smtClean="0"/>
              <a:t>3/3/2020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A1BB8B-8E60-4187-8A7E-6132DE9127AF}" type="slidenum">
              <a:rPr lang="en-US" smtClean="0"/>
              <a:t>‹#›</a:t>
            </a:fld>
            <a:endParaRPr lang="en-US"/>
          </a:p>
        </p:txBody>
      </p:sp>
    </p:spTree>
    <p:extLst>
      <p:ext uri="{BB962C8B-B14F-4D97-AF65-F5344CB8AC3E}">
        <p14:creationId xmlns:p14="http://schemas.microsoft.com/office/powerpoint/2010/main" val="251283835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FF698287-BB4A-4895-A4B7-8D480D7F83E5}" type="datetime1">
              <a:rPr lang="en-US" smtClean="0"/>
              <a:t>3/3/2020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A1BB8B-8E60-4187-8A7E-6132DE9127AF}" type="slidenum">
              <a:rPr lang="en-US" smtClean="0"/>
              <a:t>‹#›</a:t>
            </a:fld>
            <a:endParaRPr lang="en-US"/>
          </a:p>
        </p:txBody>
      </p:sp>
    </p:spTree>
    <p:extLst>
      <p:ext uri="{BB962C8B-B14F-4D97-AF65-F5344CB8AC3E}">
        <p14:creationId xmlns:p14="http://schemas.microsoft.com/office/powerpoint/2010/main" val="384190734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5C607E-3B23-47CA-9D48-DC3AEF6EB3E7}" type="datetime1">
              <a:rPr lang="en-US" smtClean="0"/>
              <a:t>3/3/2020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A1BB8B-8E60-4187-8A7E-6132DE9127AF}" type="slidenum">
              <a:rPr lang="en-US" smtClean="0"/>
              <a:t>‹#›</a:t>
            </a:fld>
            <a:endParaRPr lang="en-US"/>
          </a:p>
        </p:txBody>
      </p:sp>
    </p:spTree>
    <p:extLst>
      <p:ext uri="{BB962C8B-B14F-4D97-AF65-F5344CB8AC3E}">
        <p14:creationId xmlns:p14="http://schemas.microsoft.com/office/powerpoint/2010/main" val="32545033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AF164BF-16AF-47D6-BA24-36D2A20E94BF}" type="datetime1">
              <a:rPr lang="en-US" smtClean="0"/>
              <a:t>3/3/2020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50A1BB8B-8E60-4187-8A7E-6132DE9127AF}" type="slidenum">
              <a:rPr lang="en-US" smtClean="0"/>
              <a:t>‹#›</a:t>
            </a:fld>
            <a:endParaRPr lang="en-US"/>
          </a:p>
        </p:txBody>
      </p:sp>
    </p:spTree>
    <p:extLst>
      <p:ext uri="{BB962C8B-B14F-4D97-AF65-F5344CB8AC3E}">
        <p14:creationId xmlns:p14="http://schemas.microsoft.com/office/powerpoint/2010/main" val="211249746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A61157C-2F02-4B13-B573-F877361ACD5D}" type="datetime1">
              <a:rPr lang="en-US" smtClean="0"/>
              <a:t>3/3/2020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0A1BB8B-8E60-4187-8A7E-6132DE9127AF}" type="slidenum">
              <a:rPr lang="en-US" smtClean="0"/>
              <a:t>‹#›</a:t>
            </a:fld>
            <a:endParaRPr lang="en-US"/>
          </a:p>
        </p:txBody>
      </p:sp>
    </p:spTree>
    <p:extLst>
      <p:ext uri="{BB962C8B-B14F-4D97-AF65-F5344CB8AC3E}">
        <p14:creationId xmlns:p14="http://schemas.microsoft.com/office/powerpoint/2010/main" val="46756778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2B407942-D3A8-4107-AFE2-23769F4A2CB0}" type="datetime1">
              <a:rPr lang="en-US" smtClean="0"/>
              <a:t>3/3/2020</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50A1BB8B-8E60-4187-8A7E-6132DE9127AF}" type="slidenum">
              <a:rPr lang="en-US" smtClean="0"/>
              <a:t>‹#›</a:t>
            </a:fld>
            <a:endParaRPr lang="en-US"/>
          </a:p>
        </p:txBody>
      </p:sp>
    </p:spTree>
    <p:extLst>
      <p:ext uri="{BB962C8B-B14F-4D97-AF65-F5344CB8AC3E}">
        <p14:creationId xmlns:p14="http://schemas.microsoft.com/office/powerpoint/2010/main" val="122110216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D2767E8-AA64-4613-AB61-0BDE300F27C1}" type="datetime1">
              <a:rPr lang="en-US" smtClean="0"/>
              <a:t>3/3/2020</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50A1BB8B-8E60-4187-8A7E-6132DE9127AF}" type="slidenum">
              <a:rPr lang="en-US" smtClean="0"/>
              <a:t>‹#›</a:t>
            </a:fld>
            <a:endParaRPr lang="en-US"/>
          </a:p>
        </p:txBody>
      </p:sp>
    </p:spTree>
    <p:extLst>
      <p:ext uri="{BB962C8B-B14F-4D97-AF65-F5344CB8AC3E}">
        <p14:creationId xmlns:p14="http://schemas.microsoft.com/office/powerpoint/2010/main" val="101285039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3147624-10A1-4C69-8CF1-620BE7DE55D2}" type="datetime1">
              <a:rPr lang="en-US" smtClean="0"/>
              <a:t>3/3/2020</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50A1BB8B-8E60-4187-8A7E-6132DE9127AF}" type="slidenum">
              <a:rPr lang="en-US" smtClean="0"/>
              <a:t>‹#›</a:t>
            </a:fld>
            <a:endParaRPr lang="en-US"/>
          </a:p>
        </p:txBody>
      </p:sp>
    </p:spTree>
    <p:extLst>
      <p:ext uri="{BB962C8B-B14F-4D97-AF65-F5344CB8AC3E}">
        <p14:creationId xmlns:p14="http://schemas.microsoft.com/office/powerpoint/2010/main" val="6578973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EAF4BCA-9F1C-4C45-B254-862844738F5F}" type="datetime1">
              <a:rPr lang="en-US" smtClean="0"/>
              <a:t>3/3/2020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0A1BB8B-8E60-4187-8A7E-6132DE9127AF}" type="slidenum">
              <a:rPr lang="en-US" smtClean="0"/>
              <a:t>‹#›</a:t>
            </a:fld>
            <a:endParaRPr lang="en-US"/>
          </a:p>
        </p:txBody>
      </p:sp>
    </p:spTree>
    <p:extLst>
      <p:ext uri="{BB962C8B-B14F-4D97-AF65-F5344CB8AC3E}">
        <p14:creationId xmlns:p14="http://schemas.microsoft.com/office/powerpoint/2010/main" val="200368258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E75043D-1774-400C-AAE8-4FB401710949}" type="datetime1">
              <a:rPr lang="en-US" smtClean="0"/>
              <a:t>3/3/2020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0A1BB8B-8E60-4187-8A7E-6132DE9127AF}" type="slidenum">
              <a:rPr lang="en-US" smtClean="0"/>
              <a:t>‹#›</a:t>
            </a:fld>
            <a:endParaRPr lang="en-US"/>
          </a:p>
        </p:txBody>
      </p:sp>
    </p:spTree>
    <p:extLst>
      <p:ext uri="{BB962C8B-B14F-4D97-AF65-F5344CB8AC3E}">
        <p14:creationId xmlns:p14="http://schemas.microsoft.com/office/powerpoint/2010/main" val="276683548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BE0E4F0-69B7-4305-BEB0-38F33CABC9FA}" type="datetime1">
              <a:rPr lang="en-US" smtClean="0"/>
              <a:t>3/3/2020</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0A1BB8B-8E60-4187-8A7E-6132DE9127AF}" type="slidenum">
              <a:rPr lang="en-US" smtClean="0"/>
              <a:t>‹#›</a:t>
            </a:fld>
            <a:endParaRPr lang="en-US"/>
          </a:p>
        </p:txBody>
      </p:sp>
    </p:spTree>
    <p:extLst>
      <p:ext uri="{BB962C8B-B14F-4D97-AF65-F5344CB8AC3E}">
        <p14:creationId xmlns:p14="http://schemas.microsoft.com/office/powerpoint/2010/main" val="313090542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ln w="19050">
            <a:solidFill>
              <a:schemeClr val="tx1"/>
            </a:solidFill>
          </a:ln>
        </p:spPr>
        <p:txBody>
          <a:bodyPr>
            <a:normAutofit/>
          </a:bodyPr>
          <a:lstStyle/>
          <a:p>
            <a:r>
              <a:rPr lang="en-US" sz="1800" b="1" u="sng" dirty="0" smtClean="0"/>
              <a:t>INCOME TAX ON REAL ESTATE TRANSACTIONS</a:t>
            </a:r>
            <a:endParaRPr lang="en-US" sz="1800" b="1" u="sng" dirty="0"/>
          </a:p>
        </p:txBody>
      </p:sp>
      <p:sp>
        <p:nvSpPr>
          <p:cNvPr id="3" name="Subtitle 2"/>
          <p:cNvSpPr>
            <a:spLocks noGrp="1"/>
          </p:cNvSpPr>
          <p:nvPr>
            <p:ph type="subTitle" idx="1"/>
          </p:nvPr>
        </p:nvSpPr>
        <p:spPr>
          <a:ln w="19050">
            <a:solidFill>
              <a:schemeClr val="tx1"/>
            </a:solidFill>
          </a:ln>
        </p:spPr>
        <p:txBody>
          <a:bodyPr>
            <a:normAutofit/>
          </a:bodyPr>
          <a:lstStyle/>
          <a:p>
            <a:endParaRPr lang="en-US" sz="1600" dirty="0" smtClean="0"/>
          </a:p>
          <a:p>
            <a:endParaRPr lang="en-US" sz="1600" dirty="0"/>
          </a:p>
          <a:p>
            <a:r>
              <a:rPr lang="en-US" sz="1600" dirty="0" smtClean="0"/>
              <a:t>H. N. MOTIWALLA</a:t>
            </a:r>
            <a:endParaRPr lang="en-US" sz="1600" dirty="0"/>
          </a:p>
        </p:txBody>
      </p:sp>
      <p:sp>
        <p:nvSpPr>
          <p:cNvPr id="4" name="Slide Number Placeholder 3"/>
          <p:cNvSpPr>
            <a:spLocks noGrp="1"/>
          </p:cNvSpPr>
          <p:nvPr>
            <p:ph type="sldNum" sz="quarter" idx="12"/>
          </p:nvPr>
        </p:nvSpPr>
        <p:spPr/>
        <p:txBody>
          <a:bodyPr/>
          <a:lstStyle/>
          <a:p>
            <a:fld id="{50A1BB8B-8E60-4187-8A7E-6132DE9127AF}" type="slidenum">
              <a:rPr lang="en-US" smtClean="0"/>
              <a:t>1</a:t>
            </a:fld>
            <a:endParaRPr lang="en-US"/>
          </a:p>
        </p:txBody>
      </p:sp>
    </p:spTree>
    <p:extLst>
      <p:ext uri="{BB962C8B-B14F-4D97-AF65-F5344CB8AC3E}">
        <p14:creationId xmlns:p14="http://schemas.microsoft.com/office/powerpoint/2010/main" val="151361088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19050">
            <a:solidFill>
              <a:schemeClr val="tx1"/>
            </a:solidFill>
          </a:ln>
        </p:spPr>
        <p:txBody>
          <a:bodyPr>
            <a:normAutofit/>
          </a:bodyPr>
          <a:lstStyle/>
          <a:p>
            <a:r>
              <a:rPr lang="en-US" sz="1800" b="1" u="sng" dirty="0" err="1" smtClean="0"/>
              <a:t>Contd</a:t>
            </a:r>
            <a:r>
              <a:rPr lang="en-US" sz="1800" b="1" u="sng" dirty="0" smtClean="0"/>
              <a:t>…..</a:t>
            </a:r>
            <a:endParaRPr lang="en-US" sz="1800" b="1" u="sng" dirty="0"/>
          </a:p>
        </p:txBody>
      </p:sp>
      <p:sp>
        <p:nvSpPr>
          <p:cNvPr id="3" name="Content Placeholder 2"/>
          <p:cNvSpPr>
            <a:spLocks noGrp="1"/>
          </p:cNvSpPr>
          <p:nvPr>
            <p:ph idx="1"/>
          </p:nvPr>
        </p:nvSpPr>
        <p:spPr>
          <a:ln w="19050">
            <a:solidFill>
              <a:schemeClr val="tx1"/>
            </a:solidFill>
          </a:ln>
        </p:spPr>
        <p:txBody>
          <a:bodyPr/>
          <a:lstStyle/>
          <a:p>
            <a:pPr>
              <a:lnSpc>
                <a:spcPct val="150000"/>
              </a:lnSpc>
            </a:pPr>
            <a:endParaRPr lang="en-US" sz="1600" dirty="0" smtClean="0"/>
          </a:p>
          <a:p>
            <a:pPr>
              <a:lnSpc>
                <a:spcPct val="150000"/>
              </a:lnSpc>
            </a:pPr>
            <a:r>
              <a:rPr lang="en-US" sz="1600" dirty="0" smtClean="0"/>
              <a:t>Transfer of land &amp; building – one being short term and other being long term</a:t>
            </a:r>
          </a:p>
          <a:p>
            <a:pPr marL="0" indent="0">
              <a:lnSpc>
                <a:spcPct val="150000"/>
              </a:lnSpc>
              <a:buNone/>
            </a:pPr>
            <a:r>
              <a:rPr lang="en-US" sz="1600" dirty="0" smtClean="0"/>
              <a:t>             -  CIT Vs. Citibank NA [261 ITR 570 (</a:t>
            </a:r>
            <a:r>
              <a:rPr lang="en-US" sz="1600" dirty="0" err="1" smtClean="0"/>
              <a:t>Bom</a:t>
            </a:r>
            <a:r>
              <a:rPr lang="en-US" sz="1600" dirty="0" smtClean="0"/>
              <a:t>)]</a:t>
            </a:r>
          </a:p>
          <a:p>
            <a:pPr marL="0" indent="0">
              <a:lnSpc>
                <a:spcPct val="150000"/>
              </a:lnSpc>
              <a:buNone/>
            </a:pPr>
            <a:r>
              <a:rPr lang="en-US" sz="1600" dirty="0" smtClean="0"/>
              <a:t>              -  CIT Vs. A.S. </a:t>
            </a:r>
            <a:r>
              <a:rPr lang="en-US" sz="1600" dirty="0" err="1" smtClean="0"/>
              <a:t>Aulakh</a:t>
            </a:r>
            <a:r>
              <a:rPr lang="en-US" sz="1600" dirty="0" smtClean="0"/>
              <a:t>  [304 ITR 27 (P&amp;H)]</a:t>
            </a:r>
          </a:p>
          <a:p>
            <a:pPr marL="0" indent="0">
              <a:lnSpc>
                <a:spcPct val="150000"/>
              </a:lnSpc>
              <a:buNone/>
            </a:pPr>
            <a:r>
              <a:rPr lang="en-US" sz="1600" dirty="0"/>
              <a:t> </a:t>
            </a:r>
            <a:r>
              <a:rPr lang="en-US" sz="1600" dirty="0" smtClean="0"/>
              <a:t>             -  CIT Vs. Hindustan Ltd. [335 ITR 60 (</a:t>
            </a:r>
            <a:r>
              <a:rPr lang="en-US" sz="1600" dirty="0" err="1" smtClean="0"/>
              <a:t>Bom</a:t>
            </a:r>
            <a:r>
              <a:rPr lang="en-US" sz="1600" dirty="0" smtClean="0"/>
              <a:t>)]</a:t>
            </a:r>
            <a:endParaRPr lang="en-US" sz="1600" dirty="0"/>
          </a:p>
        </p:txBody>
      </p:sp>
      <p:sp>
        <p:nvSpPr>
          <p:cNvPr id="4" name="Slide Number Placeholder 3"/>
          <p:cNvSpPr>
            <a:spLocks noGrp="1"/>
          </p:cNvSpPr>
          <p:nvPr>
            <p:ph type="sldNum" sz="quarter" idx="12"/>
          </p:nvPr>
        </p:nvSpPr>
        <p:spPr/>
        <p:txBody>
          <a:bodyPr/>
          <a:lstStyle/>
          <a:p>
            <a:fld id="{50A1BB8B-8E60-4187-8A7E-6132DE9127AF}" type="slidenum">
              <a:rPr lang="en-US" smtClean="0"/>
              <a:t>10</a:t>
            </a:fld>
            <a:endParaRPr lang="en-US"/>
          </a:p>
        </p:txBody>
      </p:sp>
    </p:spTree>
    <p:extLst>
      <p:ext uri="{BB962C8B-B14F-4D97-AF65-F5344CB8AC3E}">
        <p14:creationId xmlns:p14="http://schemas.microsoft.com/office/powerpoint/2010/main" val="2716096026"/>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19050">
            <a:solidFill>
              <a:schemeClr val="tx1"/>
            </a:solidFill>
          </a:ln>
        </p:spPr>
        <p:txBody>
          <a:bodyPr>
            <a:normAutofit/>
          </a:bodyPr>
          <a:lstStyle/>
          <a:p>
            <a:r>
              <a:rPr lang="en-US" sz="1800" b="1" u="sng" dirty="0" smtClean="0"/>
              <a:t>Income from House Property</a:t>
            </a:r>
            <a:endParaRPr lang="en-US" sz="1800" b="1" u="sng" dirty="0"/>
          </a:p>
        </p:txBody>
      </p:sp>
      <p:sp>
        <p:nvSpPr>
          <p:cNvPr id="3" name="Content Placeholder 2"/>
          <p:cNvSpPr>
            <a:spLocks noGrp="1"/>
          </p:cNvSpPr>
          <p:nvPr>
            <p:ph idx="1"/>
          </p:nvPr>
        </p:nvSpPr>
        <p:spPr>
          <a:ln w="19050">
            <a:solidFill>
              <a:schemeClr val="tx1"/>
            </a:solidFill>
          </a:ln>
        </p:spPr>
        <p:txBody>
          <a:bodyPr>
            <a:normAutofit/>
          </a:bodyPr>
          <a:lstStyle/>
          <a:p>
            <a:endParaRPr lang="en-US" sz="1600" dirty="0" smtClean="0"/>
          </a:p>
          <a:p>
            <a:r>
              <a:rPr lang="en-US" sz="1600" dirty="0" smtClean="0"/>
              <a:t>S. 23 defines annual value</a:t>
            </a:r>
          </a:p>
          <a:p>
            <a:pPr algn="just"/>
            <a:r>
              <a:rPr lang="en-US" sz="1600" dirty="0" smtClean="0"/>
              <a:t>S. 23 (5) provides  from asst. yr. 2018/19  that  where the property consist of any building or land appurtenant thereto  held as </a:t>
            </a:r>
            <a:r>
              <a:rPr lang="en-US" sz="1600" u="sng" dirty="0" smtClean="0"/>
              <a:t>stock in trade</a:t>
            </a:r>
            <a:r>
              <a:rPr lang="en-US" sz="1600" dirty="0" smtClean="0"/>
              <a:t>  and  the property and  any part of the property  is not let during the whole or any part of the previous year, the annual value of  such property for the period of 2 years from the end of the financial year in which  certificate of completion of construction of property is obtained from competent authority shall be Nil</a:t>
            </a:r>
          </a:p>
          <a:p>
            <a:pPr algn="just"/>
            <a:r>
              <a:rPr lang="en-US" sz="1600" dirty="0" smtClean="0"/>
              <a:t>If let out during the year – S. 23 &amp; 24 would apply</a:t>
            </a:r>
          </a:p>
          <a:p>
            <a:pPr algn="just"/>
            <a:r>
              <a:rPr lang="en-US" sz="1600" dirty="0" smtClean="0"/>
              <a:t>Deduction u/s. 24 will not exceeds Rs. 2 lakhs  per year from annual value.</a:t>
            </a:r>
          </a:p>
          <a:p>
            <a:pPr algn="just"/>
            <a:r>
              <a:rPr lang="en-US" sz="1600" dirty="0" smtClean="0"/>
              <a:t>On sale of such property whether income would be taxed as ‘business income’ or  ‘IFOS’</a:t>
            </a:r>
          </a:p>
          <a:p>
            <a:pPr algn="just"/>
            <a:r>
              <a:rPr lang="en-US" sz="1600" dirty="0" smtClean="0"/>
              <a:t>Whether maintenance charges payable to the society is liable to be deducted while calculating the annual value ? </a:t>
            </a:r>
          </a:p>
          <a:p>
            <a:pPr marL="0" indent="0" algn="just">
              <a:buNone/>
            </a:pPr>
            <a:r>
              <a:rPr lang="en-US" sz="1600" dirty="0"/>
              <a:t> </a:t>
            </a:r>
            <a:r>
              <a:rPr lang="en-US" sz="1600" dirty="0" smtClean="0"/>
              <a:t>                -  </a:t>
            </a:r>
            <a:r>
              <a:rPr lang="en-US" sz="1600" dirty="0" err="1" smtClean="0"/>
              <a:t>Asha</a:t>
            </a:r>
            <a:r>
              <a:rPr lang="en-US" sz="1600" dirty="0" smtClean="0"/>
              <a:t> </a:t>
            </a:r>
            <a:r>
              <a:rPr lang="en-US" sz="1600" dirty="0" err="1" smtClean="0"/>
              <a:t>Ashar</a:t>
            </a:r>
            <a:r>
              <a:rPr lang="en-US" sz="1600" dirty="0" smtClean="0"/>
              <a:t>  Vs. ITO [46 ITR  (Tri) 492 (Mum)]</a:t>
            </a:r>
            <a:endParaRPr lang="en-US" sz="1600" dirty="0"/>
          </a:p>
        </p:txBody>
      </p:sp>
      <p:sp>
        <p:nvSpPr>
          <p:cNvPr id="4" name="Slide Number Placeholder 3"/>
          <p:cNvSpPr>
            <a:spLocks noGrp="1"/>
          </p:cNvSpPr>
          <p:nvPr>
            <p:ph type="sldNum" sz="quarter" idx="12"/>
          </p:nvPr>
        </p:nvSpPr>
        <p:spPr/>
        <p:txBody>
          <a:bodyPr/>
          <a:lstStyle/>
          <a:p>
            <a:fld id="{50A1BB8B-8E60-4187-8A7E-6132DE9127AF}" type="slidenum">
              <a:rPr lang="en-US" smtClean="0"/>
              <a:t>11</a:t>
            </a:fld>
            <a:endParaRPr lang="en-US"/>
          </a:p>
        </p:txBody>
      </p:sp>
    </p:spTree>
    <p:extLst>
      <p:ext uri="{BB962C8B-B14F-4D97-AF65-F5344CB8AC3E}">
        <p14:creationId xmlns:p14="http://schemas.microsoft.com/office/powerpoint/2010/main" val="3226335011"/>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19050">
            <a:solidFill>
              <a:schemeClr val="tx1"/>
            </a:solidFill>
          </a:ln>
        </p:spPr>
        <p:txBody>
          <a:bodyPr>
            <a:normAutofit/>
          </a:bodyPr>
          <a:lstStyle/>
          <a:p>
            <a:r>
              <a:rPr lang="en-US" sz="1800" b="1" u="sng" dirty="0" smtClean="0"/>
              <a:t>Conversion of Capital Asset into Stock in trade</a:t>
            </a:r>
            <a:endParaRPr lang="en-US" sz="1800" b="1" u="sng" dirty="0"/>
          </a:p>
        </p:txBody>
      </p:sp>
      <p:sp>
        <p:nvSpPr>
          <p:cNvPr id="3" name="Content Placeholder 2"/>
          <p:cNvSpPr>
            <a:spLocks noGrp="1"/>
          </p:cNvSpPr>
          <p:nvPr>
            <p:ph idx="1"/>
          </p:nvPr>
        </p:nvSpPr>
        <p:spPr>
          <a:ln w="19050">
            <a:solidFill>
              <a:schemeClr val="tx1"/>
            </a:solidFill>
          </a:ln>
        </p:spPr>
        <p:txBody>
          <a:bodyPr>
            <a:normAutofit/>
          </a:bodyPr>
          <a:lstStyle/>
          <a:p>
            <a:r>
              <a:rPr lang="en-US" sz="1600" dirty="0" smtClean="0"/>
              <a:t>S. 45(2)  -  Taxable in the year of sale – as capital gain  and business profit</a:t>
            </a:r>
          </a:p>
          <a:p>
            <a:r>
              <a:rPr lang="en-US" sz="1600" dirty="0" smtClean="0"/>
              <a:t>S. 45(3)  Capital asset  introduced  in the firm  as capital </a:t>
            </a:r>
          </a:p>
          <a:p>
            <a:r>
              <a:rPr lang="en-US" sz="1600" dirty="0" smtClean="0"/>
              <a:t>S. 45(3)  Vs.  S. 50C </a:t>
            </a:r>
            <a:endParaRPr lang="en-US" sz="1600" dirty="0"/>
          </a:p>
        </p:txBody>
      </p:sp>
      <p:sp>
        <p:nvSpPr>
          <p:cNvPr id="4" name="Slide Number Placeholder 3"/>
          <p:cNvSpPr>
            <a:spLocks noGrp="1"/>
          </p:cNvSpPr>
          <p:nvPr>
            <p:ph type="sldNum" sz="quarter" idx="12"/>
          </p:nvPr>
        </p:nvSpPr>
        <p:spPr/>
        <p:txBody>
          <a:bodyPr/>
          <a:lstStyle/>
          <a:p>
            <a:fld id="{50A1BB8B-8E60-4187-8A7E-6132DE9127AF}" type="slidenum">
              <a:rPr lang="en-US" smtClean="0"/>
              <a:t>12</a:t>
            </a:fld>
            <a:endParaRPr lang="en-US"/>
          </a:p>
        </p:txBody>
      </p:sp>
    </p:spTree>
    <p:extLst>
      <p:ext uri="{BB962C8B-B14F-4D97-AF65-F5344CB8AC3E}">
        <p14:creationId xmlns:p14="http://schemas.microsoft.com/office/powerpoint/2010/main" val="247527359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19050">
            <a:solidFill>
              <a:schemeClr val="tx1"/>
            </a:solidFill>
          </a:ln>
        </p:spPr>
        <p:txBody>
          <a:bodyPr>
            <a:normAutofit/>
          </a:bodyPr>
          <a:lstStyle/>
          <a:p>
            <a:r>
              <a:rPr lang="en-US" sz="1800" b="1" u="sng" dirty="0" smtClean="0"/>
              <a:t>Conversion of Stock in trade into Capital asset</a:t>
            </a:r>
            <a:endParaRPr lang="en-US" sz="1800" b="1" u="sng" dirty="0"/>
          </a:p>
        </p:txBody>
      </p:sp>
      <p:sp>
        <p:nvSpPr>
          <p:cNvPr id="3" name="Content Placeholder 2"/>
          <p:cNvSpPr>
            <a:spLocks noGrp="1"/>
          </p:cNvSpPr>
          <p:nvPr>
            <p:ph idx="1"/>
          </p:nvPr>
        </p:nvSpPr>
        <p:spPr>
          <a:ln w="19050">
            <a:solidFill>
              <a:schemeClr val="tx1"/>
            </a:solidFill>
          </a:ln>
        </p:spPr>
        <p:txBody>
          <a:bodyPr>
            <a:normAutofit lnSpcReduction="10000"/>
          </a:bodyPr>
          <a:lstStyle/>
          <a:p>
            <a:pPr algn="just"/>
            <a:r>
              <a:rPr lang="en-US" sz="1600" dirty="0" smtClean="0"/>
              <a:t>S. 2(24) (</a:t>
            </a:r>
            <a:r>
              <a:rPr lang="en-US" sz="1600" dirty="0" err="1" smtClean="0"/>
              <a:t>xiia</a:t>
            </a:r>
            <a:r>
              <a:rPr lang="en-US" sz="1600" dirty="0" smtClean="0"/>
              <a:t>)  </a:t>
            </a:r>
            <a:r>
              <a:rPr lang="en-US" sz="1600" dirty="0" err="1" smtClean="0"/>
              <a:t>r.w.s</a:t>
            </a:r>
            <a:r>
              <a:rPr lang="en-US" sz="1600" dirty="0" smtClean="0"/>
              <a:t>. 28(via) decide  about chargeability of conversion of stock in trade to capital asset  - as business income</a:t>
            </a:r>
          </a:p>
          <a:p>
            <a:pPr algn="just"/>
            <a:r>
              <a:rPr lang="en-US" sz="1600" dirty="0" smtClean="0"/>
              <a:t>Conversion has to be at FMV </a:t>
            </a:r>
          </a:p>
          <a:p>
            <a:pPr algn="just"/>
            <a:r>
              <a:rPr lang="en-US" sz="1600" dirty="0" smtClean="0"/>
              <a:t>FVM has to be worked out as  per Rule 11UAB i.e. as per Stamp Duty as determined by Stamp Duty Authority.</a:t>
            </a:r>
          </a:p>
          <a:p>
            <a:pPr algn="just"/>
            <a:r>
              <a:rPr lang="en-US" sz="1600" dirty="0" smtClean="0"/>
              <a:t>On sale of capital asset  - capital gain arises from transfer of capital asset  - for that cost of acquisition of such asset shall be  deemed to be fair market value  which has been taken into account for the purpose of said clause.</a:t>
            </a:r>
          </a:p>
          <a:p>
            <a:pPr algn="just"/>
            <a:r>
              <a:rPr lang="en-US" sz="1600" dirty="0" smtClean="0"/>
              <a:t>On sale  of capital asset  -  capital gain on the basis of holding period</a:t>
            </a:r>
          </a:p>
          <a:p>
            <a:pPr marL="0" indent="0" algn="just">
              <a:buNone/>
            </a:pPr>
            <a:r>
              <a:rPr lang="en-US" sz="1600" dirty="0"/>
              <a:t> </a:t>
            </a:r>
            <a:r>
              <a:rPr lang="en-US" sz="1600" dirty="0" smtClean="0"/>
              <a:t>             -  Holding period  from acquisition of stock - in –trade</a:t>
            </a:r>
          </a:p>
          <a:p>
            <a:pPr marL="0" indent="0" algn="just">
              <a:buNone/>
            </a:pPr>
            <a:r>
              <a:rPr lang="en-US" sz="1600" dirty="0"/>
              <a:t> </a:t>
            </a:r>
            <a:r>
              <a:rPr lang="en-US" sz="1600" dirty="0" smtClean="0"/>
              <a:t>                 CIT Vs. Bright Star Investment Pvt. Ltd. [24 SOT 288(</a:t>
            </a:r>
            <a:r>
              <a:rPr lang="en-US" sz="1600" dirty="0" err="1" smtClean="0"/>
              <a:t>Bom</a:t>
            </a:r>
            <a:r>
              <a:rPr lang="en-US" sz="1600" dirty="0" smtClean="0"/>
              <a:t>)]</a:t>
            </a:r>
          </a:p>
          <a:p>
            <a:pPr marL="0" indent="0" algn="just">
              <a:buNone/>
            </a:pPr>
            <a:r>
              <a:rPr lang="en-US" sz="1600" dirty="0"/>
              <a:t> </a:t>
            </a:r>
            <a:r>
              <a:rPr lang="en-US" sz="1600" dirty="0" smtClean="0"/>
              <a:t>                                                        </a:t>
            </a:r>
            <a:r>
              <a:rPr lang="en-US" sz="1600" u="sng" dirty="0" smtClean="0"/>
              <a:t>Contra</a:t>
            </a:r>
            <a:endParaRPr lang="en-US" sz="1600" dirty="0" smtClean="0"/>
          </a:p>
          <a:p>
            <a:pPr marL="0" indent="0" algn="just">
              <a:buNone/>
            </a:pPr>
            <a:r>
              <a:rPr lang="en-US" sz="1600" dirty="0"/>
              <a:t> </a:t>
            </a:r>
            <a:r>
              <a:rPr lang="en-US" sz="1600" dirty="0" smtClean="0"/>
              <a:t>          </a:t>
            </a:r>
            <a:r>
              <a:rPr lang="en-US" sz="1600" u="sng" dirty="0" smtClean="0"/>
              <a:t>  </a:t>
            </a:r>
            <a:r>
              <a:rPr lang="en-US" sz="1600" dirty="0" smtClean="0"/>
              <a:t>-   Holding period from the date of conversion to investment</a:t>
            </a:r>
          </a:p>
          <a:p>
            <a:pPr marL="0" indent="0" algn="just">
              <a:buNone/>
            </a:pPr>
            <a:r>
              <a:rPr lang="en-US" sz="1600" dirty="0"/>
              <a:t> </a:t>
            </a:r>
            <a:r>
              <a:rPr lang="en-US" sz="1600" dirty="0" smtClean="0"/>
              <a:t>                Splendor  Constructions Pvt. Ltd. Vs. ITO [27 SOT 39 (Del)]</a:t>
            </a:r>
          </a:p>
          <a:p>
            <a:pPr marL="0" indent="0" algn="just">
              <a:buNone/>
            </a:pPr>
            <a:r>
              <a:rPr lang="en-US" sz="1600" u="sng" dirty="0"/>
              <a:t> </a:t>
            </a:r>
            <a:r>
              <a:rPr lang="en-US" sz="1600" u="sng" dirty="0" smtClean="0"/>
              <a:t>             </a:t>
            </a:r>
          </a:p>
          <a:p>
            <a:pPr marL="0" indent="0" algn="just">
              <a:buNone/>
            </a:pPr>
            <a:r>
              <a:rPr lang="en-US" sz="1600" u="sng" dirty="0"/>
              <a:t> </a:t>
            </a:r>
            <a:r>
              <a:rPr lang="en-US" sz="1600" u="sng" dirty="0" smtClean="0"/>
              <a:t>                 </a:t>
            </a:r>
            <a:endParaRPr lang="en-US" sz="1600" u="sng" dirty="0"/>
          </a:p>
        </p:txBody>
      </p:sp>
      <p:sp>
        <p:nvSpPr>
          <p:cNvPr id="4" name="Slide Number Placeholder 3"/>
          <p:cNvSpPr>
            <a:spLocks noGrp="1"/>
          </p:cNvSpPr>
          <p:nvPr>
            <p:ph type="sldNum" sz="quarter" idx="12"/>
          </p:nvPr>
        </p:nvSpPr>
        <p:spPr/>
        <p:txBody>
          <a:bodyPr/>
          <a:lstStyle/>
          <a:p>
            <a:fld id="{50A1BB8B-8E60-4187-8A7E-6132DE9127AF}" type="slidenum">
              <a:rPr lang="en-US" smtClean="0"/>
              <a:t>13</a:t>
            </a:fld>
            <a:endParaRPr lang="en-US"/>
          </a:p>
        </p:txBody>
      </p:sp>
    </p:spTree>
    <p:extLst>
      <p:ext uri="{BB962C8B-B14F-4D97-AF65-F5344CB8AC3E}">
        <p14:creationId xmlns:p14="http://schemas.microsoft.com/office/powerpoint/2010/main" val="252131324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19050">
            <a:solidFill>
              <a:schemeClr val="tx1"/>
            </a:solidFill>
          </a:ln>
        </p:spPr>
        <p:txBody>
          <a:bodyPr>
            <a:normAutofit/>
          </a:bodyPr>
          <a:lstStyle/>
          <a:p>
            <a:r>
              <a:rPr lang="en-US" sz="1800" b="1" u="sng" dirty="0" smtClean="0"/>
              <a:t>Stamp duty value on transfer of capital asset</a:t>
            </a:r>
            <a:endParaRPr lang="en-US" sz="1800" b="1" u="sng" dirty="0"/>
          </a:p>
        </p:txBody>
      </p:sp>
      <p:sp>
        <p:nvSpPr>
          <p:cNvPr id="3" name="Content Placeholder 2"/>
          <p:cNvSpPr>
            <a:spLocks noGrp="1"/>
          </p:cNvSpPr>
          <p:nvPr>
            <p:ph idx="1"/>
          </p:nvPr>
        </p:nvSpPr>
        <p:spPr>
          <a:ln w="19050">
            <a:solidFill>
              <a:schemeClr val="tx1"/>
            </a:solidFill>
          </a:ln>
        </p:spPr>
        <p:txBody>
          <a:bodyPr>
            <a:normAutofit lnSpcReduction="10000"/>
          </a:bodyPr>
          <a:lstStyle/>
          <a:p>
            <a:pPr>
              <a:buFont typeface="Wingdings" pitchFamily="2" charset="2"/>
              <a:buChar char="Ø"/>
            </a:pPr>
            <a:r>
              <a:rPr lang="en-US" sz="1600" dirty="0" smtClean="0"/>
              <a:t>S. 50C  -</a:t>
            </a:r>
            <a:r>
              <a:rPr lang="en-US" sz="1600" u="sng" dirty="0" smtClean="0"/>
              <a:t>Special Provision for full value of consideration in certain cases</a:t>
            </a:r>
          </a:p>
          <a:p>
            <a:r>
              <a:rPr lang="en-US" sz="1600" dirty="0" smtClean="0"/>
              <a:t>S. 50C is  effective from asst. yr. 2003/04</a:t>
            </a:r>
          </a:p>
          <a:p>
            <a:r>
              <a:rPr lang="en-US" sz="1600" dirty="0" smtClean="0"/>
              <a:t>Object and purpose  - for prevention of tax evasion.</a:t>
            </a:r>
          </a:p>
          <a:p>
            <a:r>
              <a:rPr lang="en-US" sz="1600" dirty="0" smtClean="0"/>
              <a:t>Consideration received or accrued as  result of transfer of capital asset</a:t>
            </a:r>
          </a:p>
          <a:p>
            <a:r>
              <a:rPr lang="en-US" sz="1600" dirty="0" smtClean="0"/>
              <a:t>Capital asset being  land or building or both</a:t>
            </a:r>
          </a:p>
          <a:p>
            <a:r>
              <a:rPr lang="en-US" sz="1600" dirty="0" smtClean="0"/>
              <a:t>Stamp duty value to be adopted  or assessed or assessable </a:t>
            </a:r>
          </a:p>
          <a:p>
            <a:r>
              <a:rPr lang="en-US" sz="1600" dirty="0" smtClean="0"/>
              <a:t>The word  “assessable “  from  Oct. 01,2009</a:t>
            </a:r>
          </a:p>
          <a:p>
            <a:pPr algn="just"/>
            <a:r>
              <a:rPr lang="en-US" sz="1600" dirty="0" smtClean="0"/>
              <a:t>Two proviso has been added from  April 01, 2017 as under:</a:t>
            </a:r>
          </a:p>
          <a:p>
            <a:pPr marL="0" indent="0" algn="just">
              <a:buNone/>
            </a:pPr>
            <a:r>
              <a:rPr lang="en-US" sz="1600" b="1" dirty="0"/>
              <a:t> </a:t>
            </a:r>
            <a:r>
              <a:rPr lang="en-US" sz="1600" b="1" dirty="0" smtClean="0"/>
              <a:t>       Provided that</a:t>
            </a:r>
            <a:r>
              <a:rPr lang="en-US" sz="1600" dirty="0" smtClean="0"/>
              <a:t> where the date of agreement fixing the amount of consideration and the    </a:t>
            </a:r>
          </a:p>
          <a:p>
            <a:pPr marL="0" indent="0" algn="just">
              <a:buNone/>
            </a:pPr>
            <a:r>
              <a:rPr lang="en-US" sz="1600" dirty="0"/>
              <a:t> </a:t>
            </a:r>
            <a:r>
              <a:rPr lang="en-US" sz="1600" dirty="0" smtClean="0"/>
              <a:t>       date of registration for the transfer of capital assets are not the same , the value adopted or   </a:t>
            </a:r>
          </a:p>
          <a:p>
            <a:pPr marL="0" indent="0" algn="just">
              <a:buNone/>
            </a:pPr>
            <a:r>
              <a:rPr lang="en-US" sz="1600" dirty="0"/>
              <a:t> </a:t>
            </a:r>
            <a:r>
              <a:rPr lang="en-US" sz="1600" dirty="0" smtClean="0"/>
              <a:t>        assessed  or assessable  by the stamp valuation authority on the date of agreement may be </a:t>
            </a:r>
          </a:p>
          <a:p>
            <a:pPr marL="0" indent="0" algn="just">
              <a:buNone/>
            </a:pPr>
            <a:r>
              <a:rPr lang="en-US" sz="1600" dirty="0"/>
              <a:t> </a:t>
            </a:r>
            <a:r>
              <a:rPr lang="en-US" sz="1600" dirty="0" smtClean="0"/>
              <a:t>         taken for the purpose of computing full value of consideration for such transfer</a:t>
            </a:r>
          </a:p>
          <a:p>
            <a:pPr marL="0" indent="0" algn="just">
              <a:buNone/>
            </a:pPr>
            <a:r>
              <a:rPr lang="en-US" sz="1600" b="1" dirty="0"/>
              <a:t> </a:t>
            </a:r>
            <a:r>
              <a:rPr lang="en-US" sz="1600" b="1" dirty="0" smtClean="0"/>
              <a:t>        Provided further that</a:t>
            </a:r>
            <a:r>
              <a:rPr lang="en-US" sz="1600" dirty="0" smtClean="0"/>
              <a:t> the first proviso shall apply only in case  where the amount of </a:t>
            </a:r>
          </a:p>
          <a:p>
            <a:pPr marL="0" indent="0" algn="just">
              <a:buNone/>
            </a:pPr>
            <a:r>
              <a:rPr lang="en-US" sz="1600" dirty="0"/>
              <a:t> </a:t>
            </a:r>
            <a:r>
              <a:rPr lang="en-US" sz="1600" dirty="0" smtClean="0"/>
              <a:t>        consideration, or part thereof has been received by way of in account payee cheque  or </a:t>
            </a:r>
          </a:p>
          <a:p>
            <a:pPr marL="0" indent="0" algn="just">
              <a:buNone/>
            </a:pPr>
            <a:r>
              <a:rPr lang="en-US" sz="1600" dirty="0"/>
              <a:t> </a:t>
            </a:r>
            <a:r>
              <a:rPr lang="en-US" sz="1600" dirty="0" smtClean="0"/>
              <a:t>         account payee bank draft or by use of electronic clearing  system  through a bank account , </a:t>
            </a:r>
          </a:p>
          <a:p>
            <a:pPr marL="0" indent="0" algn="just">
              <a:buNone/>
            </a:pPr>
            <a:r>
              <a:rPr lang="en-US" sz="1600" dirty="0"/>
              <a:t> </a:t>
            </a:r>
            <a:r>
              <a:rPr lang="en-US" sz="1600" dirty="0" smtClean="0"/>
              <a:t>          on or before  the date of agreement for transfer.</a:t>
            </a:r>
            <a:endParaRPr lang="en-US" sz="1600" b="1" dirty="0" smtClean="0"/>
          </a:p>
          <a:p>
            <a:pPr marL="0" indent="0">
              <a:buNone/>
            </a:pPr>
            <a:endParaRPr lang="en-US" sz="1600" dirty="0"/>
          </a:p>
        </p:txBody>
      </p:sp>
      <p:sp>
        <p:nvSpPr>
          <p:cNvPr id="4" name="Slide Number Placeholder 3"/>
          <p:cNvSpPr>
            <a:spLocks noGrp="1"/>
          </p:cNvSpPr>
          <p:nvPr>
            <p:ph type="sldNum" sz="quarter" idx="12"/>
          </p:nvPr>
        </p:nvSpPr>
        <p:spPr/>
        <p:txBody>
          <a:bodyPr/>
          <a:lstStyle/>
          <a:p>
            <a:fld id="{50A1BB8B-8E60-4187-8A7E-6132DE9127AF}" type="slidenum">
              <a:rPr lang="en-US" smtClean="0"/>
              <a:t>14</a:t>
            </a:fld>
            <a:endParaRPr lang="en-US"/>
          </a:p>
        </p:txBody>
      </p:sp>
    </p:spTree>
    <p:extLst>
      <p:ext uri="{BB962C8B-B14F-4D97-AF65-F5344CB8AC3E}">
        <p14:creationId xmlns:p14="http://schemas.microsoft.com/office/powerpoint/2010/main" val="612808866"/>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19050">
            <a:solidFill>
              <a:schemeClr val="tx1"/>
            </a:solidFill>
          </a:ln>
        </p:spPr>
        <p:txBody>
          <a:bodyPr>
            <a:normAutofit/>
          </a:bodyPr>
          <a:lstStyle/>
          <a:p>
            <a:r>
              <a:rPr lang="en-US" sz="1800" b="1" dirty="0" smtClean="0"/>
              <a:t>Contd.  …..</a:t>
            </a:r>
            <a:endParaRPr lang="en-US" sz="1800" b="1" dirty="0"/>
          </a:p>
        </p:txBody>
      </p:sp>
      <p:sp>
        <p:nvSpPr>
          <p:cNvPr id="3" name="Content Placeholder 2"/>
          <p:cNvSpPr>
            <a:spLocks noGrp="1"/>
          </p:cNvSpPr>
          <p:nvPr>
            <p:ph idx="1"/>
          </p:nvPr>
        </p:nvSpPr>
        <p:spPr>
          <a:ln w="19050">
            <a:solidFill>
              <a:schemeClr val="tx1"/>
            </a:solidFill>
          </a:ln>
        </p:spPr>
        <p:txBody>
          <a:bodyPr>
            <a:normAutofit fontScale="77500" lnSpcReduction="20000"/>
          </a:bodyPr>
          <a:lstStyle/>
          <a:p>
            <a:endParaRPr lang="en-US" sz="1900" dirty="0" smtClean="0"/>
          </a:p>
          <a:p>
            <a:r>
              <a:rPr lang="en-US" sz="1900" dirty="0" smtClean="0"/>
              <a:t>Whether these provisos are retrospective or prospective.?   </a:t>
            </a:r>
          </a:p>
          <a:p>
            <a:r>
              <a:rPr lang="en-US" sz="1900" dirty="0" smtClean="0"/>
              <a:t>This matter has been decided by  the Tribunal in  </a:t>
            </a:r>
            <a:r>
              <a:rPr lang="en-US" sz="1900" dirty="0" err="1" smtClean="0"/>
              <a:t>Dharmsibhai</a:t>
            </a:r>
            <a:r>
              <a:rPr lang="en-US" sz="1900" dirty="0" smtClean="0"/>
              <a:t>  </a:t>
            </a:r>
            <a:r>
              <a:rPr lang="en-US" sz="1900" dirty="0" err="1" smtClean="0"/>
              <a:t>Sonani</a:t>
            </a:r>
            <a:r>
              <a:rPr lang="en-US" sz="1900" dirty="0" smtClean="0"/>
              <a:t> Vs. </a:t>
            </a:r>
            <a:r>
              <a:rPr lang="en-US" sz="1900" dirty="0"/>
              <a:t> </a:t>
            </a:r>
            <a:r>
              <a:rPr lang="en-US" sz="1900" dirty="0" smtClean="0"/>
              <a:t>ACIT [161 ITD  627 (</a:t>
            </a:r>
            <a:r>
              <a:rPr lang="en-US" sz="1900" dirty="0" err="1" smtClean="0"/>
              <a:t>Ahd</a:t>
            </a:r>
            <a:r>
              <a:rPr lang="en-US" sz="1900" dirty="0" smtClean="0"/>
              <a:t>), wherein it has been held as under:</a:t>
            </a:r>
          </a:p>
          <a:p>
            <a:pPr marL="0" indent="0" algn="just">
              <a:buNone/>
            </a:pPr>
            <a:r>
              <a:rPr lang="en-US" sz="1900" dirty="0"/>
              <a:t> </a:t>
            </a:r>
            <a:r>
              <a:rPr lang="en-US" sz="1900" dirty="0" smtClean="0"/>
              <a:t>       -    The present amendment,  being an amendment  to remove an apparent  incongruity  </a:t>
            </a:r>
          </a:p>
          <a:p>
            <a:pPr marL="0" indent="0" algn="just">
              <a:buNone/>
            </a:pPr>
            <a:r>
              <a:rPr lang="en-US" sz="1900" dirty="0"/>
              <a:t> </a:t>
            </a:r>
            <a:r>
              <a:rPr lang="en-US" sz="1900" dirty="0" smtClean="0"/>
              <a:t>              which resulted in undue hardship to the taxpayers, should be   treated as retrospective in </a:t>
            </a:r>
          </a:p>
          <a:p>
            <a:pPr marL="0" indent="0" algn="just">
              <a:buNone/>
            </a:pPr>
            <a:r>
              <a:rPr lang="en-US" sz="1900" dirty="0"/>
              <a:t> </a:t>
            </a:r>
            <a:r>
              <a:rPr lang="en-US" sz="1900" dirty="0" smtClean="0"/>
              <a:t>              effect. </a:t>
            </a:r>
            <a:endParaRPr lang="en-US" sz="1900" dirty="0"/>
          </a:p>
          <a:p>
            <a:pPr marL="0" indent="0" algn="just">
              <a:buNone/>
            </a:pPr>
            <a:r>
              <a:rPr lang="en-US" sz="1900" dirty="0" smtClean="0"/>
              <a:t>         -      The proviso to section 50C should also be treated as curative  in nature and with </a:t>
            </a:r>
          </a:p>
          <a:p>
            <a:pPr marL="0" indent="0" algn="just">
              <a:buNone/>
            </a:pPr>
            <a:r>
              <a:rPr lang="en-US" sz="1900" dirty="0"/>
              <a:t> </a:t>
            </a:r>
            <a:r>
              <a:rPr lang="en-US" sz="1900" dirty="0" smtClean="0"/>
              <a:t>                retrospective from April 01,2003 i.e. the date effective from which S. 50C was </a:t>
            </a:r>
          </a:p>
          <a:p>
            <a:pPr marL="0" indent="0" algn="just">
              <a:buNone/>
            </a:pPr>
            <a:r>
              <a:rPr lang="en-US" sz="1900" dirty="0"/>
              <a:t> </a:t>
            </a:r>
            <a:r>
              <a:rPr lang="en-US" sz="1900" dirty="0" smtClean="0"/>
              <a:t>                 introduce.</a:t>
            </a:r>
          </a:p>
          <a:p>
            <a:pPr algn="just"/>
            <a:r>
              <a:rPr lang="en-US" sz="1900" dirty="0" smtClean="0"/>
              <a:t>The aforesaid decision has been followed in the following cases:</a:t>
            </a:r>
          </a:p>
          <a:p>
            <a:pPr marL="0" indent="0" algn="just">
              <a:buNone/>
            </a:pPr>
            <a:r>
              <a:rPr lang="en-US" sz="1900" dirty="0"/>
              <a:t> </a:t>
            </a:r>
            <a:r>
              <a:rPr lang="en-US" sz="1900" dirty="0" smtClean="0"/>
              <a:t>         -       </a:t>
            </a:r>
            <a:r>
              <a:rPr lang="en-US" sz="1900" dirty="0" err="1" smtClean="0"/>
              <a:t>Amit</a:t>
            </a:r>
            <a:r>
              <a:rPr lang="en-US" sz="1900" dirty="0" smtClean="0"/>
              <a:t> </a:t>
            </a:r>
            <a:r>
              <a:rPr lang="en-US" sz="1900" dirty="0" err="1" smtClean="0"/>
              <a:t>Bansal</a:t>
            </a:r>
            <a:r>
              <a:rPr lang="en-US" sz="1900" dirty="0" smtClean="0"/>
              <a:t> Vs. ACIT [100 taxmann.com 334 (Del- </a:t>
            </a:r>
            <a:r>
              <a:rPr lang="en-US" sz="1900" dirty="0" err="1" smtClean="0"/>
              <a:t>Trib</a:t>
            </a:r>
            <a:r>
              <a:rPr lang="en-US" sz="1900" dirty="0" smtClean="0"/>
              <a:t>)]</a:t>
            </a:r>
          </a:p>
          <a:p>
            <a:pPr marL="0" indent="0" algn="just">
              <a:buNone/>
            </a:pPr>
            <a:r>
              <a:rPr lang="en-US" sz="1900" dirty="0"/>
              <a:t> </a:t>
            </a:r>
            <a:r>
              <a:rPr lang="en-US" sz="1900" dirty="0" smtClean="0"/>
              <a:t>         -       </a:t>
            </a:r>
            <a:r>
              <a:rPr lang="en-US" sz="1900" dirty="0" err="1" smtClean="0"/>
              <a:t>Devendra</a:t>
            </a:r>
            <a:r>
              <a:rPr lang="en-US" sz="1900" dirty="0" smtClean="0"/>
              <a:t> J. Mehta Vs. ACIT [77 taxmann.com 282(Rajkot – </a:t>
            </a:r>
            <a:r>
              <a:rPr lang="en-US" sz="1900" dirty="0" err="1" smtClean="0"/>
              <a:t>Trib</a:t>
            </a:r>
            <a:r>
              <a:rPr lang="en-US" sz="1900" dirty="0" smtClean="0"/>
              <a:t>)]</a:t>
            </a:r>
          </a:p>
          <a:p>
            <a:pPr marL="0" indent="0" algn="just">
              <a:buNone/>
            </a:pPr>
            <a:r>
              <a:rPr lang="en-US" sz="1900" dirty="0"/>
              <a:t> </a:t>
            </a:r>
            <a:r>
              <a:rPr lang="en-US" sz="1900" dirty="0" smtClean="0"/>
              <a:t>         -       </a:t>
            </a:r>
            <a:r>
              <a:rPr lang="en-US" sz="1900" dirty="0" err="1" smtClean="0"/>
              <a:t>Goldgerg</a:t>
            </a:r>
            <a:r>
              <a:rPr lang="en-US" sz="1900" dirty="0" smtClean="0"/>
              <a:t> Finance Pvt. Ltd. Vs. ACIT [78 taxmann.com 123 (Mum- </a:t>
            </a:r>
            <a:r>
              <a:rPr lang="en-US" sz="1900" dirty="0" err="1" smtClean="0"/>
              <a:t>Trib</a:t>
            </a:r>
            <a:r>
              <a:rPr lang="en-US" sz="1900" dirty="0" smtClean="0"/>
              <a:t>)]</a:t>
            </a:r>
          </a:p>
          <a:p>
            <a:pPr marL="0" indent="0" algn="just">
              <a:buNone/>
            </a:pPr>
            <a:r>
              <a:rPr lang="en-US" sz="1900" dirty="0"/>
              <a:t> </a:t>
            </a:r>
            <a:r>
              <a:rPr lang="en-US" sz="1900" dirty="0" smtClean="0"/>
              <a:t>         -       </a:t>
            </a:r>
            <a:r>
              <a:rPr lang="en-US" sz="1900" dirty="0" err="1" smtClean="0"/>
              <a:t>Harimohandas</a:t>
            </a:r>
            <a:r>
              <a:rPr lang="en-US" sz="1900" dirty="0" smtClean="0"/>
              <a:t> </a:t>
            </a:r>
            <a:r>
              <a:rPr lang="en-US" sz="1900" dirty="0" err="1" smtClean="0"/>
              <a:t>Tandon</a:t>
            </a:r>
            <a:r>
              <a:rPr lang="en-US" sz="1900" dirty="0" smtClean="0"/>
              <a:t>  Vs. Pr. CIT [91 taxmann.com 199 (Allahabad -  </a:t>
            </a:r>
            <a:r>
              <a:rPr lang="en-US" sz="1900" dirty="0" err="1" smtClean="0"/>
              <a:t>Trib</a:t>
            </a:r>
            <a:r>
              <a:rPr lang="en-US" sz="1900" dirty="0" smtClean="0"/>
              <a:t>)]</a:t>
            </a:r>
          </a:p>
          <a:p>
            <a:pPr marL="0" indent="0" algn="just">
              <a:buNone/>
            </a:pPr>
            <a:r>
              <a:rPr lang="en-US" sz="1900" dirty="0"/>
              <a:t> </a:t>
            </a:r>
            <a:r>
              <a:rPr lang="en-US" sz="1900" dirty="0" smtClean="0"/>
              <a:t>         -        Rahul G. Patel Vs. DCIT [97 taxmann.com 598 (</a:t>
            </a:r>
            <a:r>
              <a:rPr lang="en-US" sz="1900" dirty="0" err="1" smtClean="0"/>
              <a:t>Ahd</a:t>
            </a:r>
            <a:r>
              <a:rPr lang="en-US" sz="1900" dirty="0" smtClean="0"/>
              <a:t> – </a:t>
            </a:r>
            <a:r>
              <a:rPr lang="en-US" sz="1900" dirty="0" err="1" smtClean="0"/>
              <a:t>Trib</a:t>
            </a:r>
            <a:r>
              <a:rPr lang="en-US" sz="1900" dirty="0" smtClean="0"/>
              <a:t>)]</a:t>
            </a:r>
          </a:p>
          <a:p>
            <a:pPr marL="0" indent="0" algn="just">
              <a:buNone/>
            </a:pPr>
            <a:r>
              <a:rPr lang="en-US" sz="1900" dirty="0"/>
              <a:t> </a:t>
            </a:r>
            <a:r>
              <a:rPr lang="en-US" sz="1900" dirty="0" smtClean="0"/>
              <a:t>         -        Smt. </a:t>
            </a:r>
            <a:r>
              <a:rPr lang="en-US" sz="1900" dirty="0" err="1" smtClean="0"/>
              <a:t>Chalasani</a:t>
            </a:r>
            <a:r>
              <a:rPr lang="en-US" sz="1900" dirty="0" smtClean="0"/>
              <a:t> Naga </a:t>
            </a:r>
            <a:r>
              <a:rPr lang="en-US" sz="1900" dirty="0" err="1" smtClean="0"/>
              <a:t>Ratnakumari</a:t>
            </a:r>
            <a:r>
              <a:rPr lang="en-US" sz="1900" dirty="0" smtClean="0"/>
              <a:t> Vs. ITO [79 taxmann.com 104 (</a:t>
            </a:r>
            <a:r>
              <a:rPr lang="en-US" sz="1900" dirty="0" err="1" smtClean="0"/>
              <a:t>Visakhapatname</a:t>
            </a:r>
            <a:r>
              <a:rPr lang="en-US" sz="1900" dirty="0" smtClean="0"/>
              <a:t> – </a:t>
            </a:r>
            <a:r>
              <a:rPr lang="en-US" sz="1900" dirty="0" err="1" smtClean="0"/>
              <a:t>Trib</a:t>
            </a:r>
            <a:r>
              <a:rPr lang="en-US" sz="1900" dirty="0" smtClean="0"/>
              <a:t>)]</a:t>
            </a:r>
          </a:p>
          <a:p>
            <a:pPr marL="0" indent="0" algn="just">
              <a:buNone/>
            </a:pPr>
            <a:r>
              <a:rPr lang="en-US" sz="1900" dirty="0"/>
              <a:t> </a:t>
            </a:r>
            <a:r>
              <a:rPr lang="en-US" sz="1900" dirty="0" smtClean="0"/>
              <a:t>         -</a:t>
            </a:r>
          </a:p>
          <a:p>
            <a:pPr marL="0" indent="0" algn="just">
              <a:buNone/>
            </a:pPr>
            <a:endParaRPr lang="en-US" sz="1600" dirty="0" smtClean="0"/>
          </a:p>
          <a:p>
            <a:pPr marL="0" indent="0" algn="just">
              <a:buNone/>
            </a:pPr>
            <a:r>
              <a:rPr lang="en-US" sz="1600" dirty="0"/>
              <a:t> </a:t>
            </a:r>
            <a:r>
              <a:rPr lang="en-US" sz="1600" dirty="0" smtClean="0"/>
              <a:t>         -      </a:t>
            </a:r>
          </a:p>
          <a:p>
            <a:pPr algn="just"/>
            <a:endParaRPr lang="en-US" sz="1600" dirty="0" smtClean="0"/>
          </a:p>
          <a:p>
            <a:pPr marL="0" indent="0" algn="just">
              <a:buNone/>
            </a:pPr>
            <a:endParaRPr lang="en-US" sz="1600" dirty="0"/>
          </a:p>
        </p:txBody>
      </p:sp>
      <p:sp>
        <p:nvSpPr>
          <p:cNvPr id="4" name="Slide Number Placeholder 3"/>
          <p:cNvSpPr>
            <a:spLocks noGrp="1"/>
          </p:cNvSpPr>
          <p:nvPr>
            <p:ph type="sldNum" sz="quarter" idx="12"/>
          </p:nvPr>
        </p:nvSpPr>
        <p:spPr/>
        <p:txBody>
          <a:bodyPr/>
          <a:lstStyle/>
          <a:p>
            <a:fld id="{50A1BB8B-8E60-4187-8A7E-6132DE9127AF}" type="slidenum">
              <a:rPr lang="en-US" smtClean="0"/>
              <a:t>15</a:t>
            </a:fld>
            <a:endParaRPr lang="en-US"/>
          </a:p>
        </p:txBody>
      </p:sp>
    </p:spTree>
    <p:extLst>
      <p:ext uri="{BB962C8B-B14F-4D97-AF65-F5344CB8AC3E}">
        <p14:creationId xmlns:p14="http://schemas.microsoft.com/office/powerpoint/2010/main" val="403613115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19050">
            <a:solidFill>
              <a:schemeClr val="tx1"/>
            </a:solidFill>
          </a:ln>
        </p:spPr>
        <p:txBody>
          <a:bodyPr>
            <a:normAutofit/>
          </a:bodyPr>
          <a:lstStyle/>
          <a:p>
            <a:r>
              <a:rPr lang="en-US" sz="1800" b="1" u="sng" dirty="0" err="1" smtClean="0"/>
              <a:t>Contd</a:t>
            </a:r>
            <a:r>
              <a:rPr lang="en-US" sz="1800" b="1" u="sng" dirty="0" smtClean="0"/>
              <a:t>……</a:t>
            </a:r>
            <a:endParaRPr lang="en-US" sz="1800" b="1" u="sng" dirty="0"/>
          </a:p>
        </p:txBody>
      </p:sp>
      <p:sp>
        <p:nvSpPr>
          <p:cNvPr id="3" name="Content Placeholder 2"/>
          <p:cNvSpPr>
            <a:spLocks noGrp="1"/>
          </p:cNvSpPr>
          <p:nvPr>
            <p:ph idx="1"/>
          </p:nvPr>
        </p:nvSpPr>
        <p:spPr>
          <a:ln w="19050">
            <a:solidFill>
              <a:schemeClr val="tx1"/>
            </a:solidFill>
          </a:ln>
        </p:spPr>
        <p:txBody>
          <a:bodyPr>
            <a:normAutofit/>
          </a:bodyPr>
          <a:lstStyle/>
          <a:p>
            <a:endParaRPr lang="en-US" sz="1600" dirty="0" smtClean="0"/>
          </a:p>
          <a:p>
            <a:r>
              <a:rPr lang="en-US" sz="1600" dirty="0" smtClean="0"/>
              <a:t>Tolerance limit introduce in S. 50C </a:t>
            </a:r>
          </a:p>
          <a:p>
            <a:r>
              <a:rPr lang="en-US" sz="1600" dirty="0" smtClean="0"/>
              <a:t>Finance Act, 2018  inserted a 3</a:t>
            </a:r>
            <a:r>
              <a:rPr lang="en-US" sz="1600" baseline="30000" dirty="0" smtClean="0"/>
              <a:t>rd</a:t>
            </a:r>
            <a:r>
              <a:rPr lang="en-US" sz="1600" dirty="0" smtClean="0"/>
              <a:t> proviso to S. 50C which reads as under: </a:t>
            </a:r>
          </a:p>
          <a:p>
            <a:pPr marL="0" indent="0" algn="just">
              <a:buNone/>
            </a:pPr>
            <a:r>
              <a:rPr lang="en-US" sz="1600" dirty="0"/>
              <a:t> </a:t>
            </a:r>
            <a:r>
              <a:rPr lang="en-US" sz="1600" dirty="0" smtClean="0"/>
              <a:t>       </a:t>
            </a:r>
            <a:r>
              <a:rPr lang="en-US" sz="1600" b="1" dirty="0" smtClean="0"/>
              <a:t>Provided also</a:t>
            </a:r>
            <a:r>
              <a:rPr lang="en-US" sz="1600" dirty="0" smtClean="0"/>
              <a:t> that where the value adopted or assessed or assessable  by the Stamp </a:t>
            </a:r>
          </a:p>
          <a:p>
            <a:pPr marL="0" indent="0" algn="just">
              <a:buNone/>
            </a:pPr>
            <a:r>
              <a:rPr lang="en-US" sz="1600" dirty="0"/>
              <a:t> </a:t>
            </a:r>
            <a:r>
              <a:rPr lang="en-US" sz="1600" dirty="0" smtClean="0"/>
              <a:t>       Valuation  Authority does not exceed 105%  of the consideration received or accruing as a    </a:t>
            </a:r>
          </a:p>
          <a:p>
            <a:pPr marL="0" indent="0" algn="just">
              <a:buNone/>
            </a:pPr>
            <a:r>
              <a:rPr lang="en-US" sz="1600" dirty="0"/>
              <a:t> </a:t>
            </a:r>
            <a:r>
              <a:rPr lang="en-US" sz="1600" dirty="0" smtClean="0"/>
              <a:t>        result of transfer, the consideration so received or  accruing as a result of the transfer shall, </a:t>
            </a:r>
          </a:p>
          <a:p>
            <a:pPr marL="0" indent="0" algn="just">
              <a:buNone/>
            </a:pPr>
            <a:r>
              <a:rPr lang="en-US" sz="1600" dirty="0"/>
              <a:t> </a:t>
            </a:r>
            <a:r>
              <a:rPr lang="en-US" sz="1600" dirty="0" smtClean="0"/>
              <a:t>         for the purpose of  section 48 be deemed  to be  the full value of consideration</a:t>
            </a:r>
          </a:p>
          <a:p>
            <a:pPr algn="just"/>
            <a:r>
              <a:rPr lang="en-US" sz="1600" dirty="0"/>
              <a:t> </a:t>
            </a:r>
            <a:r>
              <a:rPr lang="en-US" sz="1600" dirty="0" smtClean="0"/>
              <a:t>  The above section was not applicable to developer and builder as per following cases:</a:t>
            </a:r>
          </a:p>
          <a:p>
            <a:pPr marL="0" indent="0" algn="just">
              <a:buNone/>
            </a:pPr>
            <a:r>
              <a:rPr lang="en-US" sz="1600" dirty="0"/>
              <a:t> </a:t>
            </a:r>
            <a:r>
              <a:rPr lang="en-US" sz="1600" dirty="0" smtClean="0"/>
              <a:t>              -   ITO Vs. </a:t>
            </a:r>
            <a:r>
              <a:rPr lang="en-US" sz="1600" dirty="0" err="1" smtClean="0"/>
              <a:t>Inderlok</a:t>
            </a:r>
            <a:r>
              <a:rPr lang="en-US" sz="1600" dirty="0" smtClean="0"/>
              <a:t> Infra Agro (P) Ltd. [59 SOT 10 (URO) (Mum)]</a:t>
            </a:r>
          </a:p>
          <a:p>
            <a:pPr marL="0" indent="0" algn="just">
              <a:buNone/>
            </a:pPr>
            <a:r>
              <a:rPr lang="en-US" sz="1600" dirty="0"/>
              <a:t> </a:t>
            </a:r>
            <a:r>
              <a:rPr lang="en-US" sz="1600" dirty="0" smtClean="0"/>
              <a:t>              -    CIT Vs. </a:t>
            </a:r>
            <a:r>
              <a:rPr lang="en-US" sz="1600" dirty="0" err="1" smtClean="0"/>
              <a:t>Kan</a:t>
            </a:r>
            <a:r>
              <a:rPr lang="en-US" sz="1600" dirty="0" smtClean="0"/>
              <a:t> Construction  &amp; </a:t>
            </a:r>
            <a:r>
              <a:rPr lang="en-US" sz="1600" dirty="0" err="1" smtClean="0"/>
              <a:t>Coloizers</a:t>
            </a:r>
            <a:r>
              <a:rPr lang="en-US" sz="1600" dirty="0" smtClean="0"/>
              <a:t> (P) Ltd. [208 Taxman 478 (All)]</a:t>
            </a:r>
          </a:p>
          <a:p>
            <a:pPr marL="0" indent="0" algn="just">
              <a:buNone/>
            </a:pPr>
            <a:r>
              <a:rPr lang="en-US" sz="1600" dirty="0"/>
              <a:t> </a:t>
            </a:r>
            <a:r>
              <a:rPr lang="en-US" sz="1600" dirty="0" smtClean="0"/>
              <a:t>              -     CIT Vs. </a:t>
            </a:r>
            <a:r>
              <a:rPr lang="en-US" sz="1600" dirty="0" err="1" smtClean="0"/>
              <a:t>Thiruvengadam</a:t>
            </a:r>
            <a:r>
              <a:rPr lang="en-US" sz="1600" dirty="0" smtClean="0"/>
              <a:t> Investment Pvt. Ltd. [320 ITR 345 (Mad)]</a:t>
            </a:r>
          </a:p>
          <a:p>
            <a:pPr algn="just"/>
            <a:r>
              <a:rPr lang="en-US" sz="1600" dirty="0" smtClean="0"/>
              <a:t>Hence S. 43CA was introduced  from  April 01,2014</a:t>
            </a:r>
            <a:endParaRPr lang="en-US" sz="1600" dirty="0"/>
          </a:p>
        </p:txBody>
      </p:sp>
      <p:sp>
        <p:nvSpPr>
          <p:cNvPr id="4" name="Slide Number Placeholder 3"/>
          <p:cNvSpPr>
            <a:spLocks noGrp="1"/>
          </p:cNvSpPr>
          <p:nvPr>
            <p:ph type="sldNum" sz="quarter" idx="12"/>
          </p:nvPr>
        </p:nvSpPr>
        <p:spPr/>
        <p:txBody>
          <a:bodyPr/>
          <a:lstStyle/>
          <a:p>
            <a:fld id="{50A1BB8B-8E60-4187-8A7E-6132DE9127AF}" type="slidenum">
              <a:rPr lang="en-US" smtClean="0"/>
              <a:t>16</a:t>
            </a:fld>
            <a:endParaRPr lang="en-US"/>
          </a:p>
        </p:txBody>
      </p:sp>
    </p:spTree>
    <p:extLst>
      <p:ext uri="{BB962C8B-B14F-4D97-AF65-F5344CB8AC3E}">
        <p14:creationId xmlns:p14="http://schemas.microsoft.com/office/powerpoint/2010/main" val="77098941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19050">
            <a:solidFill>
              <a:schemeClr val="tx1"/>
            </a:solidFill>
          </a:ln>
        </p:spPr>
        <p:txBody>
          <a:bodyPr>
            <a:normAutofit/>
          </a:bodyPr>
          <a:lstStyle/>
          <a:p>
            <a:r>
              <a:rPr lang="en-US" sz="1800" b="1" u="sng" dirty="0" smtClean="0"/>
              <a:t>Special Provision for full value of consideration for transfer of asset other than  capital asset other than  capital asset in certain cases (S. 43CA)</a:t>
            </a:r>
            <a:endParaRPr lang="en-US" sz="1800" b="1" u="sng" dirty="0"/>
          </a:p>
        </p:txBody>
      </p:sp>
      <p:sp>
        <p:nvSpPr>
          <p:cNvPr id="3" name="Content Placeholder 2"/>
          <p:cNvSpPr>
            <a:spLocks noGrp="1"/>
          </p:cNvSpPr>
          <p:nvPr>
            <p:ph idx="1"/>
          </p:nvPr>
        </p:nvSpPr>
        <p:spPr>
          <a:ln w="19050">
            <a:solidFill>
              <a:schemeClr val="tx1"/>
            </a:solidFill>
          </a:ln>
        </p:spPr>
        <p:txBody>
          <a:bodyPr>
            <a:normAutofit/>
          </a:bodyPr>
          <a:lstStyle/>
          <a:p>
            <a:endParaRPr lang="en-US" sz="1600" dirty="0" smtClean="0"/>
          </a:p>
          <a:p>
            <a:r>
              <a:rPr lang="en-US" sz="1600" dirty="0" smtClean="0"/>
              <a:t>Applicable to builder / developer etc.</a:t>
            </a:r>
          </a:p>
          <a:p>
            <a:r>
              <a:rPr lang="en-US" sz="1600" dirty="0" smtClean="0"/>
              <a:t>As  the land, building  or both were held  by  the builder or developer as stock-in-trade.</a:t>
            </a:r>
          </a:p>
          <a:p>
            <a:r>
              <a:rPr lang="en-US" sz="1600" dirty="0" smtClean="0"/>
              <a:t>Necessity for this provision was  that  no registration was done on  sale of agreement  as  S. 50C was not applicable.</a:t>
            </a:r>
          </a:p>
          <a:p>
            <a:pPr marL="0" indent="0">
              <a:buNone/>
            </a:pPr>
            <a:r>
              <a:rPr lang="en-US" sz="1600" dirty="0"/>
              <a:t> </a:t>
            </a:r>
            <a:r>
              <a:rPr lang="en-US" sz="1600" dirty="0" smtClean="0"/>
              <a:t>             -   Ram Mal </a:t>
            </a:r>
            <a:r>
              <a:rPr lang="en-US" sz="1600" dirty="0" err="1" smtClean="0"/>
              <a:t>Bhansali</a:t>
            </a:r>
            <a:r>
              <a:rPr lang="en-US" sz="1600" dirty="0" smtClean="0"/>
              <a:t> </a:t>
            </a:r>
            <a:r>
              <a:rPr lang="en-US" sz="1600" dirty="0" err="1" smtClean="0"/>
              <a:t>Vs.ACIT</a:t>
            </a:r>
            <a:r>
              <a:rPr lang="en-US" sz="1600" dirty="0" smtClean="0"/>
              <a:t> [25 taxmann.com 149  (</a:t>
            </a:r>
            <a:r>
              <a:rPr lang="en-US" sz="1600" dirty="0" err="1" smtClean="0"/>
              <a:t>Jogh</a:t>
            </a:r>
            <a:r>
              <a:rPr lang="en-US" sz="1600" dirty="0" smtClean="0"/>
              <a:t>)]</a:t>
            </a:r>
          </a:p>
          <a:p>
            <a:pPr marL="0" indent="0">
              <a:buNone/>
            </a:pPr>
            <a:r>
              <a:rPr lang="en-US" sz="1600" dirty="0"/>
              <a:t> </a:t>
            </a:r>
            <a:r>
              <a:rPr lang="en-US" sz="1600" dirty="0" smtClean="0"/>
              <a:t>             -    ACIT Vs. Anjali </a:t>
            </a:r>
            <a:r>
              <a:rPr lang="en-US" sz="1600" dirty="0" err="1" smtClean="0"/>
              <a:t>Dua</a:t>
            </a:r>
            <a:r>
              <a:rPr lang="en-US" sz="1600" dirty="0" smtClean="0"/>
              <a:t> [33 taxmann.com 593 (Del)]</a:t>
            </a:r>
          </a:p>
          <a:p>
            <a:pPr marL="0" indent="0">
              <a:buNone/>
            </a:pPr>
            <a:r>
              <a:rPr lang="en-US" sz="1600" dirty="0"/>
              <a:t> </a:t>
            </a:r>
            <a:r>
              <a:rPr lang="en-US" sz="1600" dirty="0" smtClean="0"/>
              <a:t>             -    </a:t>
            </a:r>
            <a:r>
              <a:rPr lang="en-US" sz="1600" dirty="0" err="1" smtClean="0"/>
              <a:t>Navneet</a:t>
            </a:r>
            <a:r>
              <a:rPr lang="en-US" sz="1600" dirty="0" smtClean="0"/>
              <a:t> Kumar </a:t>
            </a:r>
            <a:r>
              <a:rPr lang="en-US" sz="1600" dirty="0" err="1" smtClean="0"/>
              <a:t>Thakkar</a:t>
            </a:r>
            <a:r>
              <a:rPr lang="en-US" sz="1600" dirty="0" smtClean="0"/>
              <a:t> Vs. ITO [298 ITR (AT) 42 (</a:t>
            </a:r>
            <a:r>
              <a:rPr lang="en-US" sz="1600" dirty="0" err="1" smtClean="0"/>
              <a:t>Jodh</a:t>
            </a:r>
            <a:r>
              <a:rPr lang="en-US" sz="1600" dirty="0" smtClean="0"/>
              <a:t>)]</a:t>
            </a:r>
          </a:p>
          <a:p>
            <a:r>
              <a:rPr lang="en-US" sz="1600" dirty="0"/>
              <a:t>The value adopted  or assessed or assessable  by any authority of the state i.e. stamp valuation  </a:t>
            </a:r>
            <a:r>
              <a:rPr lang="en-US" sz="1600" dirty="0" smtClean="0"/>
              <a:t>authority</a:t>
            </a:r>
          </a:p>
          <a:p>
            <a:r>
              <a:rPr lang="en-US" sz="1600" dirty="0" smtClean="0"/>
              <a:t>Other provisions are similar to S. 50C of the Act.</a:t>
            </a:r>
            <a:endParaRPr lang="en-US" sz="1600" dirty="0"/>
          </a:p>
        </p:txBody>
      </p:sp>
      <p:sp>
        <p:nvSpPr>
          <p:cNvPr id="4" name="Slide Number Placeholder 3"/>
          <p:cNvSpPr>
            <a:spLocks noGrp="1"/>
          </p:cNvSpPr>
          <p:nvPr>
            <p:ph type="sldNum" sz="quarter" idx="12"/>
          </p:nvPr>
        </p:nvSpPr>
        <p:spPr/>
        <p:txBody>
          <a:bodyPr/>
          <a:lstStyle/>
          <a:p>
            <a:fld id="{50A1BB8B-8E60-4187-8A7E-6132DE9127AF}" type="slidenum">
              <a:rPr lang="en-US" smtClean="0"/>
              <a:t>17</a:t>
            </a:fld>
            <a:endParaRPr lang="en-US"/>
          </a:p>
        </p:txBody>
      </p:sp>
    </p:spTree>
    <p:extLst>
      <p:ext uri="{BB962C8B-B14F-4D97-AF65-F5344CB8AC3E}">
        <p14:creationId xmlns:p14="http://schemas.microsoft.com/office/powerpoint/2010/main" val="2265271435"/>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19050">
            <a:solidFill>
              <a:schemeClr val="tx1"/>
            </a:solidFill>
          </a:ln>
        </p:spPr>
        <p:txBody>
          <a:bodyPr>
            <a:normAutofit/>
          </a:bodyPr>
          <a:lstStyle/>
          <a:p>
            <a:r>
              <a:rPr lang="en-US" sz="1800" b="1" u="sng" dirty="0" smtClean="0"/>
              <a:t>Joint Developer Agreement </a:t>
            </a:r>
            <a:endParaRPr lang="en-US" sz="1800" b="1" u="sng" dirty="0"/>
          </a:p>
        </p:txBody>
      </p:sp>
      <p:sp>
        <p:nvSpPr>
          <p:cNvPr id="3" name="Content Placeholder 2"/>
          <p:cNvSpPr>
            <a:spLocks noGrp="1"/>
          </p:cNvSpPr>
          <p:nvPr>
            <p:ph idx="1"/>
          </p:nvPr>
        </p:nvSpPr>
        <p:spPr>
          <a:ln w="19050">
            <a:solidFill>
              <a:schemeClr val="tx1"/>
            </a:solidFill>
          </a:ln>
        </p:spPr>
        <p:txBody>
          <a:bodyPr>
            <a:normAutofit/>
          </a:bodyPr>
          <a:lstStyle/>
          <a:p>
            <a:pPr algn="just"/>
            <a:r>
              <a:rPr lang="en-US" sz="1600" dirty="0" smtClean="0"/>
              <a:t>The law before the amendment was that the transfer in Joint Development Agreement(JDA) between  the owner of immovable property was triggered in the year in which the possession  of immovable property was handed over to developer for development of the project, it was therefore felt , requires reconsideration.  In view of this hardship with the owner of the land  was facing  in paying capital gain tax in the year of transfer before realization  the proceeds of transaction.   Hence S. 45(5)  has been introduced by the Finance Act, 2017  with effect from asst. yr. 2018/19.</a:t>
            </a:r>
          </a:p>
          <a:p>
            <a:pPr algn="just"/>
            <a:r>
              <a:rPr lang="en-US" sz="1600" dirty="0" smtClean="0"/>
              <a:t>It provides that  in case of an assessee  being an individual  or HUF  who enters into development agreement, (known as specified agreement) capital gain shall be charged  as the income of the previous year in which certificate of completion for the whole or part of the project is issued by the competent authority.   Competent authority means the authority empowered to approve the building plan  by or under law for the time being in force. </a:t>
            </a:r>
          </a:p>
          <a:p>
            <a:pPr algn="just"/>
            <a:r>
              <a:rPr lang="en-US" sz="1600" dirty="0" smtClean="0"/>
              <a:t>Therefore now it is provided that the stamp duty value of  his share, being land or building or both , in the project on the date of issuing of the said certificate of completion as  increased  by any monetary consideration received, if any,  shall be deemed to be the full value of consideration received and accruing as a result of transfer of capital asset.</a:t>
            </a:r>
            <a:endParaRPr lang="en-US" sz="1600" dirty="0"/>
          </a:p>
        </p:txBody>
      </p:sp>
      <p:sp>
        <p:nvSpPr>
          <p:cNvPr id="4" name="Slide Number Placeholder 3"/>
          <p:cNvSpPr>
            <a:spLocks noGrp="1"/>
          </p:cNvSpPr>
          <p:nvPr>
            <p:ph type="sldNum" sz="quarter" idx="12"/>
          </p:nvPr>
        </p:nvSpPr>
        <p:spPr/>
        <p:txBody>
          <a:bodyPr/>
          <a:lstStyle/>
          <a:p>
            <a:fld id="{50A1BB8B-8E60-4187-8A7E-6132DE9127AF}" type="slidenum">
              <a:rPr lang="en-US" smtClean="0"/>
              <a:t>18</a:t>
            </a:fld>
            <a:endParaRPr lang="en-US"/>
          </a:p>
        </p:txBody>
      </p:sp>
    </p:spTree>
    <p:extLst>
      <p:ext uri="{BB962C8B-B14F-4D97-AF65-F5344CB8AC3E}">
        <p14:creationId xmlns:p14="http://schemas.microsoft.com/office/powerpoint/2010/main" val="353239426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19050">
            <a:solidFill>
              <a:schemeClr val="tx1"/>
            </a:solidFill>
          </a:ln>
        </p:spPr>
        <p:txBody>
          <a:bodyPr>
            <a:normAutofit/>
          </a:bodyPr>
          <a:lstStyle/>
          <a:p>
            <a:r>
              <a:rPr lang="en-US" sz="1800" b="1" u="sng" dirty="0" err="1" smtClean="0"/>
              <a:t>Contd</a:t>
            </a:r>
            <a:r>
              <a:rPr lang="en-US" sz="1800" b="1" u="sng" dirty="0" smtClean="0"/>
              <a:t>……</a:t>
            </a:r>
            <a:endParaRPr lang="en-US" sz="1800" b="1" u="sng" dirty="0"/>
          </a:p>
        </p:txBody>
      </p:sp>
      <p:sp>
        <p:nvSpPr>
          <p:cNvPr id="3" name="Content Placeholder 2"/>
          <p:cNvSpPr>
            <a:spLocks noGrp="1"/>
          </p:cNvSpPr>
          <p:nvPr>
            <p:ph idx="1"/>
          </p:nvPr>
        </p:nvSpPr>
        <p:spPr>
          <a:ln w="19050">
            <a:solidFill>
              <a:schemeClr val="tx1"/>
            </a:solidFill>
          </a:ln>
        </p:spPr>
        <p:txBody>
          <a:bodyPr>
            <a:normAutofit/>
          </a:bodyPr>
          <a:lstStyle/>
          <a:p>
            <a:pPr algn="just"/>
            <a:endParaRPr lang="en-US" sz="1600" dirty="0" smtClean="0"/>
          </a:p>
          <a:p>
            <a:pPr algn="just"/>
            <a:r>
              <a:rPr lang="en-US" sz="1600" dirty="0" smtClean="0"/>
              <a:t>Further it is provided in S. 49 that cost of acquisition of the share  in the project being land, building or both in the hands of land owner shall be the amount which is deemed as full value of consideration under section 45(5A) of the Act. </a:t>
            </a:r>
          </a:p>
          <a:p>
            <a:pPr algn="just"/>
            <a:r>
              <a:rPr lang="en-US" sz="1600" dirty="0" smtClean="0"/>
              <a:t>It is further provided that the benefit of this new regime  will not apply to an assessee who transfer  his share in the project to any other person on or before the date of issue of  said certificate of completion.  It is also provided in such case, the capital gains as determined under general  provision  of the Act will be deemed to the income of the previous year in which such transfer took place and will be computed as per the provisions of the Act.</a:t>
            </a:r>
          </a:p>
          <a:p>
            <a:pPr algn="just"/>
            <a:r>
              <a:rPr lang="en-US" sz="1600" dirty="0" smtClean="0"/>
              <a:t>‘Specified agreement’ means  a registered  agreement  in which a person owning a land  or building or both agrees to allow another person to develop a real estate project on such land or building or both in consideration of a  share , being land or building or both in such project,  whether with  or without payment of part of the consideration in cash</a:t>
            </a:r>
            <a:endParaRPr lang="en-US" sz="1600" dirty="0"/>
          </a:p>
        </p:txBody>
      </p:sp>
      <p:sp>
        <p:nvSpPr>
          <p:cNvPr id="4" name="Slide Number Placeholder 3"/>
          <p:cNvSpPr>
            <a:spLocks noGrp="1"/>
          </p:cNvSpPr>
          <p:nvPr>
            <p:ph type="sldNum" sz="quarter" idx="12"/>
          </p:nvPr>
        </p:nvSpPr>
        <p:spPr/>
        <p:txBody>
          <a:bodyPr/>
          <a:lstStyle/>
          <a:p>
            <a:fld id="{50A1BB8B-8E60-4187-8A7E-6132DE9127AF}" type="slidenum">
              <a:rPr lang="en-US" smtClean="0"/>
              <a:t>19</a:t>
            </a:fld>
            <a:endParaRPr lang="en-US"/>
          </a:p>
        </p:txBody>
      </p:sp>
    </p:spTree>
    <p:extLst>
      <p:ext uri="{BB962C8B-B14F-4D97-AF65-F5344CB8AC3E}">
        <p14:creationId xmlns:p14="http://schemas.microsoft.com/office/powerpoint/2010/main" val="5352274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19050">
            <a:solidFill>
              <a:schemeClr val="tx1"/>
            </a:solidFill>
          </a:ln>
        </p:spPr>
        <p:txBody>
          <a:bodyPr>
            <a:normAutofit/>
          </a:bodyPr>
          <a:lstStyle/>
          <a:p>
            <a:r>
              <a:rPr lang="en-US" sz="1800" b="1" u="sng" dirty="0" smtClean="0"/>
              <a:t>Recent Amendments</a:t>
            </a:r>
            <a:endParaRPr lang="en-US" sz="1800" b="1" u="sng" dirty="0"/>
          </a:p>
        </p:txBody>
      </p:sp>
      <p:sp>
        <p:nvSpPr>
          <p:cNvPr id="3" name="Content Placeholder 2"/>
          <p:cNvSpPr>
            <a:spLocks noGrp="1"/>
          </p:cNvSpPr>
          <p:nvPr>
            <p:ph idx="1"/>
          </p:nvPr>
        </p:nvSpPr>
        <p:spPr>
          <a:ln w="19050">
            <a:solidFill>
              <a:schemeClr val="tx1"/>
            </a:solidFill>
          </a:ln>
        </p:spPr>
        <p:txBody>
          <a:bodyPr>
            <a:normAutofit/>
          </a:bodyPr>
          <a:lstStyle/>
          <a:p>
            <a:pPr>
              <a:buFont typeface="Wingdings" pitchFamily="2" charset="2"/>
              <a:buChar char="Ø"/>
            </a:pPr>
            <a:endParaRPr lang="en-US" sz="1600" dirty="0" smtClean="0"/>
          </a:p>
          <a:p>
            <a:pPr>
              <a:buFont typeface="Wingdings" pitchFamily="2" charset="2"/>
              <a:buChar char="Ø"/>
            </a:pPr>
            <a:r>
              <a:rPr lang="en-US" sz="1600" dirty="0" smtClean="0"/>
              <a:t>Two SOP are  exempt  -  S. 23</a:t>
            </a:r>
          </a:p>
          <a:p>
            <a:pPr>
              <a:buFont typeface="Wingdings" pitchFamily="2" charset="2"/>
              <a:buChar char="Ø"/>
            </a:pPr>
            <a:r>
              <a:rPr lang="en-US" sz="1600" dirty="0" smtClean="0"/>
              <a:t>Interest  on Hsg loan  on two SOP  - S. 24</a:t>
            </a:r>
          </a:p>
          <a:p>
            <a:pPr>
              <a:buFont typeface="Wingdings" pitchFamily="2" charset="2"/>
              <a:buChar char="Ø"/>
            </a:pPr>
            <a:r>
              <a:rPr lang="en-US" sz="1600" dirty="0" smtClean="0"/>
              <a:t>Properties held  as stock-in-trade – S. 23(5)</a:t>
            </a:r>
          </a:p>
          <a:p>
            <a:pPr>
              <a:buFont typeface="Wingdings" pitchFamily="2" charset="2"/>
              <a:buChar char="Ø"/>
            </a:pPr>
            <a:r>
              <a:rPr lang="en-US" sz="1600" dirty="0" smtClean="0"/>
              <a:t>Exemption of capital gains – S. 54</a:t>
            </a:r>
          </a:p>
          <a:p>
            <a:pPr>
              <a:buFont typeface="Wingdings" pitchFamily="2" charset="2"/>
              <a:buChar char="Ø"/>
            </a:pPr>
            <a:r>
              <a:rPr lang="en-US" sz="1600" dirty="0" smtClean="0"/>
              <a:t>Holding period for immovable property  - S. 2(42A)</a:t>
            </a:r>
          </a:p>
          <a:p>
            <a:pPr>
              <a:buFont typeface="Wingdings" pitchFamily="2" charset="2"/>
              <a:buChar char="Ø"/>
            </a:pPr>
            <a:r>
              <a:rPr lang="en-US" sz="1600" dirty="0" smtClean="0"/>
              <a:t>Holding period for stock – in – trade converted into capital assets </a:t>
            </a:r>
          </a:p>
          <a:p>
            <a:pPr>
              <a:buFont typeface="Wingdings" pitchFamily="2" charset="2"/>
              <a:buChar char="Ø"/>
            </a:pPr>
            <a:r>
              <a:rPr lang="en-US" sz="1600" dirty="0" smtClean="0"/>
              <a:t>Computation of Annual Value held as stock in trade</a:t>
            </a:r>
          </a:p>
          <a:p>
            <a:pPr>
              <a:buFont typeface="Wingdings" pitchFamily="2" charset="2"/>
              <a:buChar char="Ø"/>
            </a:pPr>
            <a:r>
              <a:rPr lang="en-US" sz="1600" dirty="0" smtClean="0"/>
              <a:t>Taxation FMV of inventory on date of its conversion into a capital asset – S. 28 (via)</a:t>
            </a:r>
          </a:p>
          <a:p>
            <a:pPr>
              <a:buFont typeface="Wingdings" pitchFamily="2" charset="2"/>
              <a:buChar char="Ø"/>
            </a:pPr>
            <a:r>
              <a:rPr lang="en-US" sz="1600" dirty="0" smtClean="0"/>
              <a:t>Stamp duty value of consideration for transfer of assets (other than  capital asset)  being land or building or both</a:t>
            </a:r>
          </a:p>
          <a:p>
            <a:pPr>
              <a:buFont typeface="Wingdings" pitchFamily="2" charset="2"/>
              <a:buChar char="Ø"/>
            </a:pPr>
            <a:r>
              <a:rPr lang="en-US" sz="1600" dirty="0" smtClean="0"/>
              <a:t>Stamp duty value on the date of agreement  - S. 50C as well as S. 43CA</a:t>
            </a:r>
          </a:p>
          <a:p>
            <a:pPr>
              <a:buFont typeface="Wingdings" pitchFamily="2" charset="2"/>
              <a:buChar char="Ø"/>
            </a:pPr>
            <a:r>
              <a:rPr lang="en-US" sz="1600" dirty="0" smtClean="0"/>
              <a:t> In such case  Initial  receipt should be by bank or electronic mode.</a:t>
            </a:r>
          </a:p>
          <a:p>
            <a:pPr>
              <a:buFont typeface="Wingdings" pitchFamily="2" charset="2"/>
              <a:buChar char="Ø"/>
            </a:pPr>
            <a:r>
              <a:rPr lang="en-US" sz="1600" dirty="0" smtClean="0"/>
              <a:t>Provisos to S. 50C &amp; 43CA</a:t>
            </a:r>
          </a:p>
        </p:txBody>
      </p:sp>
      <p:sp>
        <p:nvSpPr>
          <p:cNvPr id="4" name="Slide Number Placeholder 3"/>
          <p:cNvSpPr>
            <a:spLocks noGrp="1"/>
          </p:cNvSpPr>
          <p:nvPr>
            <p:ph type="sldNum" sz="quarter" idx="12"/>
          </p:nvPr>
        </p:nvSpPr>
        <p:spPr/>
        <p:txBody>
          <a:bodyPr/>
          <a:lstStyle/>
          <a:p>
            <a:fld id="{50A1BB8B-8E60-4187-8A7E-6132DE9127AF}" type="slidenum">
              <a:rPr lang="en-US" smtClean="0"/>
              <a:t>2</a:t>
            </a:fld>
            <a:endParaRPr lang="en-US"/>
          </a:p>
        </p:txBody>
      </p:sp>
    </p:spTree>
    <p:extLst>
      <p:ext uri="{BB962C8B-B14F-4D97-AF65-F5344CB8AC3E}">
        <p14:creationId xmlns:p14="http://schemas.microsoft.com/office/powerpoint/2010/main" val="22001606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19050">
            <a:solidFill>
              <a:schemeClr val="tx1"/>
            </a:solidFill>
          </a:ln>
        </p:spPr>
        <p:txBody>
          <a:bodyPr>
            <a:normAutofit/>
          </a:bodyPr>
          <a:lstStyle/>
          <a:p>
            <a:r>
              <a:rPr lang="en-US" sz="1800" b="1" u="sng" dirty="0" smtClean="0"/>
              <a:t>Advance or earnest money received S. 51</a:t>
            </a:r>
            <a:endParaRPr lang="en-US" sz="1800" b="1" u="sng" dirty="0"/>
          </a:p>
        </p:txBody>
      </p:sp>
      <p:sp>
        <p:nvSpPr>
          <p:cNvPr id="3" name="Content Placeholder 2"/>
          <p:cNvSpPr>
            <a:spLocks noGrp="1"/>
          </p:cNvSpPr>
          <p:nvPr>
            <p:ph idx="1"/>
          </p:nvPr>
        </p:nvSpPr>
        <p:spPr>
          <a:ln w="19050">
            <a:solidFill>
              <a:schemeClr val="tx1"/>
            </a:solidFill>
          </a:ln>
        </p:spPr>
        <p:txBody>
          <a:bodyPr>
            <a:normAutofit/>
          </a:bodyPr>
          <a:lstStyle/>
          <a:p>
            <a:endParaRPr lang="en-US" sz="1600" dirty="0" smtClean="0"/>
          </a:p>
          <a:p>
            <a:endParaRPr lang="en-US" sz="1600" dirty="0"/>
          </a:p>
          <a:p>
            <a:r>
              <a:rPr lang="en-US" sz="1600" dirty="0" smtClean="0"/>
              <a:t>Any capital asset on pervious occasion  subject of negotiation</a:t>
            </a:r>
          </a:p>
          <a:p>
            <a:r>
              <a:rPr lang="en-US" sz="1600" dirty="0" smtClean="0"/>
              <a:t>Any advance money received and retained </a:t>
            </a:r>
          </a:p>
          <a:p>
            <a:r>
              <a:rPr lang="en-US" sz="1600" dirty="0" smtClean="0"/>
              <a:t> would be reduced from the cost or WDV or FMV </a:t>
            </a:r>
          </a:p>
          <a:p>
            <a:r>
              <a:rPr lang="en-US" sz="1600" dirty="0" smtClean="0"/>
              <a:t>Provided that  on the previous occasion it was not charged u/s. 56(2)(x)</a:t>
            </a:r>
            <a:endParaRPr lang="en-US" sz="1600" dirty="0"/>
          </a:p>
        </p:txBody>
      </p:sp>
      <p:sp>
        <p:nvSpPr>
          <p:cNvPr id="4" name="Slide Number Placeholder 3"/>
          <p:cNvSpPr>
            <a:spLocks noGrp="1"/>
          </p:cNvSpPr>
          <p:nvPr>
            <p:ph type="sldNum" sz="quarter" idx="12"/>
          </p:nvPr>
        </p:nvSpPr>
        <p:spPr/>
        <p:txBody>
          <a:bodyPr/>
          <a:lstStyle/>
          <a:p>
            <a:fld id="{50A1BB8B-8E60-4187-8A7E-6132DE9127AF}" type="slidenum">
              <a:rPr lang="en-US" smtClean="0"/>
              <a:t>20</a:t>
            </a:fld>
            <a:endParaRPr lang="en-US"/>
          </a:p>
        </p:txBody>
      </p:sp>
    </p:spTree>
    <p:extLst>
      <p:ext uri="{BB962C8B-B14F-4D97-AF65-F5344CB8AC3E}">
        <p14:creationId xmlns:p14="http://schemas.microsoft.com/office/powerpoint/2010/main" val="11972473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19050">
            <a:solidFill>
              <a:schemeClr val="tx1"/>
            </a:solidFill>
          </a:ln>
        </p:spPr>
        <p:txBody>
          <a:bodyPr>
            <a:normAutofit/>
          </a:bodyPr>
          <a:lstStyle/>
          <a:p>
            <a:r>
              <a:rPr lang="en-US" sz="1800" b="1" u="sng" dirty="0" smtClean="0"/>
              <a:t>Amendment to S. 54</a:t>
            </a:r>
            <a:endParaRPr lang="en-US" sz="1800" b="1" u="sng" dirty="0"/>
          </a:p>
        </p:txBody>
      </p:sp>
      <p:sp>
        <p:nvSpPr>
          <p:cNvPr id="3" name="Content Placeholder 2"/>
          <p:cNvSpPr>
            <a:spLocks noGrp="1"/>
          </p:cNvSpPr>
          <p:nvPr>
            <p:ph idx="1"/>
          </p:nvPr>
        </p:nvSpPr>
        <p:spPr>
          <a:ln w="19050">
            <a:solidFill>
              <a:schemeClr val="tx1"/>
            </a:solidFill>
          </a:ln>
        </p:spPr>
        <p:txBody>
          <a:bodyPr>
            <a:normAutofit/>
          </a:bodyPr>
          <a:lstStyle/>
          <a:p>
            <a:r>
              <a:rPr lang="en-US" sz="1600" dirty="0" smtClean="0"/>
              <a:t>From asst. yr. 2020/21  the following proviso has been inserted.</a:t>
            </a:r>
          </a:p>
          <a:p>
            <a:pPr marL="0" indent="0">
              <a:buNone/>
            </a:pPr>
            <a:r>
              <a:rPr lang="en-US" sz="1600" dirty="0" smtClean="0"/>
              <a:t>         </a:t>
            </a:r>
            <a:r>
              <a:rPr lang="en-US" sz="1600" b="1" dirty="0" smtClean="0"/>
              <a:t>Provided that </a:t>
            </a:r>
            <a:r>
              <a:rPr lang="en-US" sz="1600" dirty="0" smtClean="0"/>
              <a:t>where the amount of capital gain  does not exceed  two crore rupee, the </a:t>
            </a:r>
          </a:p>
          <a:p>
            <a:pPr marL="0" indent="0">
              <a:buNone/>
            </a:pPr>
            <a:r>
              <a:rPr lang="en-US" sz="1600" dirty="0"/>
              <a:t> </a:t>
            </a:r>
            <a:r>
              <a:rPr lang="en-US" sz="1600" dirty="0" smtClean="0"/>
              <a:t>         assessee may at his option,  purchase or construct two residential houses in India, and </a:t>
            </a:r>
          </a:p>
          <a:p>
            <a:pPr marL="0" indent="0">
              <a:buNone/>
            </a:pPr>
            <a:r>
              <a:rPr lang="en-US" sz="1600" dirty="0"/>
              <a:t> </a:t>
            </a:r>
            <a:r>
              <a:rPr lang="en-US" sz="1600" dirty="0" smtClean="0"/>
              <a:t>         where such option has been exercised, -</a:t>
            </a:r>
          </a:p>
          <a:p>
            <a:pPr marL="0" indent="0">
              <a:buNone/>
            </a:pPr>
            <a:r>
              <a:rPr lang="en-US" sz="1600" dirty="0"/>
              <a:t> </a:t>
            </a:r>
            <a:r>
              <a:rPr lang="en-US" sz="1600" dirty="0" smtClean="0"/>
              <a:t>              (a)  The provisions of this sub section shall have effect as if the words “one residential  </a:t>
            </a:r>
          </a:p>
          <a:p>
            <a:pPr marL="0" indent="0">
              <a:buNone/>
            </a:pPr>
            <a:r>
              <a:rPr lang="en-US" sz="1600" dirty="0"/>
              <a:t> </a:t>
            </a:r>
            <a:r>
              <a:rPr lang="en-US" sz="1600" dirty="0" smtClean="0"/>
              <a:t>                      house in India” , the words two residential houses in India has been substituted ; </a:t>
            </a:r>
          </a:p>
          <a:p>
            <a:pPr marL="0" indent="0">
              <a:buNone/>
            </a:pPr>
            <a:r>
              <a:rPr lang="en-US" sz="1600" dirty="0"/>
              <a:t> </a:t>
            </a:r>
            <a:r>
              <a:rPr lang="en-US" sz="1600" dirty="0" smtClean="0"/>
              <a:t>             (b)     Any reference in this sub section and sub section (2) to ‘new asset’  shall be </a:t>
            </a:r>
          </a:p>
          <a:p>
            <a:pPr marL="0" indent="0">
              <a:buNone/>
            </a:pPr>
            <a:r>
              <a:rPr lang="en-US" sz="1600" dirty="0"/>
              <a:t> </a:t>
            </a:r>
            <a:r>
              <a:rPr lang="en-US" sz="1600" dirty="0" smtClean="0"/>
              <a:t>                        construed  as a reference to the two residential houses in India.</a:t>
            </a:r>
          </a:p>
          <a:p>
            <a:pPr marL="0" indent="0">
              <a:buNone/>
            </a:pPr>
            <a:r>
              <a:rPr lang="en-US" sz="1600" dirty="0"/>
              <a:t> </a:t>
            </a:r>
            <a:r>
              <a:rPr lang="en-US" sz="1600" dirty="0" smtClean="0"/>
              <a:t>          </a:t>
            </a:r>
            <a:r>
              <a:rPr lang="en-US" sz="1600" b="1" dirty="0" smtClean="0"/>
              <a:t>Provided further that </a:t>
            </a:r>
            <a:r>
              <a:rPr lang="en-US" sz="1600" dirty="0" smtClean="0"/>
              <a:t> where during any assessment year,  the  assessee has exercised the </a:t>
            </a:r>
          </a:p>
          <a:p>
            <a:pPr marL="0" indent="0">
              <a:buNone/>
            </a:pPr>
            <a:r>
              <a:rPr lang="en-US" sz="1600" dirty="0"/>
              <a:t> </a:t>
            </a:r>
            <a:r>
              <a:rPr lang="en-US" sz="1600" dirty="0" smtClean="0"/>
              <a:t>          option  refer to in the first proviso he shall not be subsequently entitled to exercised  the </a:t>
            </a:r>
          </a:p>
          <a:p>
            <a:pPr marL="0" indent="0">
              <a:buNone/>
            </a:pPr>
            <a:r>
              <a:rPr lang="en-US" sz="1600" dirty="0"/>
              <a:t> </a:t>
            </a:r>
            <a:r>
              <a:rPr lang="en-US" sz="1600" dirty="0" smtClean="0"/>
              <a:t>           option for the same or any other assessment year </a:t>
            </a:r>
          </a:p>
          <a:p>
            <a:r>
              <a:rPr lang="en-US" sz="1600" dirty="0" smtClean="0"/>
              <a:t>A question arises  what happens if gain arises from sale of multiple houses and invested in one residential house, whether exemption u/s. 54 is available?</a:t>
            </a:r>
          </a:p>
          <a:p>
            <a:endParaRPr lang="en-US" sz="1600" dirty="0"/>
          </a:p>
        </p:txBody>
      </p:sp>
      <p:sp>
        <p:nvSpPr>
          <p:cNvPr id="4" name="Slide Number Placeholder 3"/>
          <p:cNvSpPr>
            <a:spLocks noGrp="1"/>
          </p:cNvSpPr>
          <p:nvPr>
            <p:ph type="sldNum" sz="quarter" idx="12"/>
          </p:nvPr>
        </p:nvSpPr>
        <p:spPr/>
        <p:txBody>
          <a:bodyPr/>
          <a:lstStyle/>
          <a:p>
            <a:fld id="{50A1BB8B-8E60-4187-8A7E-6132DE9127AF}" type="slidenum">
              <a:rPr lang="en-US" smtClean="0"/>
              <a:t>21</a:t>
            </a:fld>
            <a:endParaRPr lang="en-US"/>
          </a:p>
        </p:txBody>
      </p:sp>
    </p:spTree>
    <p:extLst>
      <p:ext uri="{BB962C8B-B14F-4D97-AF65-F5344CB8AC3E}">
        <p14:creationId xmlns:p14="http://schemas.microsoft.com/office/powerpoint/2010/main" val="89132118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19050">
            <a:solidFill>
              <a:schemeClr val="tx1"/>
            </a:solidFill>
          </a:ln>
        </p:spPr>
        <p:txBody>
          <a:bodyPr>
            <a:normAutofit/>
          </a:bodyPr>
          <a:lstStyle/>
          <a:p>
            <a:r>
              <a:rPr lang="en-US" sz="1800" b="1" u="sng" dirty="0" smtClean="0"/>
              <a:t>Deposit  in  Capital Gain Account whether mandatory or optional</a:t>
            </a:r>
            <a:endParaRPr lang="en-US" sz="1800" b="1" u="sng" dirty="0"/>
          </a:p>
        </p:txBody>
      </p:sp>
      <p:sp>
        <p:nvSpPr>
          <p:cNvPr id="3" name="Content Placeholder 2"/>
          <p:cNvSpPr>
            <a:spLocks noGrp="1"/>
          </p:cNvSpPr>
          <p:nvPr>
            <p:ph idx="1"/>
          </p:nvPr>
        </p:nvSpPr>
        <p:spPr>
          <a:ln w="19050">
            <a:solidFill>
              <a:schemeClr val="tx1"/>
            </a:solidFill>
          </a:ln>
        </p:spPr>
        <p:txBody>
          <a:bodyPr>
            <a:normAutofit/>
          </a:bodyPr>
          <a:lstStyle/>
          <a:p>
            <a:endParaRPr lang="en-US" sz="1600" dirty="0" smtClean="0"/>
          </a:p>
          <a:p>
            <a:r>
              <a:rPr lang="en-US" sz="1600" dirty="0" smtClean="0"/>
              <a:t>S. 54(2) reads as under:</a:t>
            </a:r>
          </a:p>
          <a:p>
            <a:pPr marL="0" indent="0" algn="just">
              <a:buNone/>
            </a:pPr>
            <a:r>
              <a:rPr lang="en-US" sz="1600" dirty="0"/>
              <a:t> </a:t>
            </a:r>
            <a:r>
              <a:rPr lang="en-US" sz="1600" dirty="0" smtClean="0"/>
              <a:t>       “The amount of capital gain  which is not appropriated  by the assessee  towards the     </a:t>
            </a:r>
          </a:p>
          <a:p>
            <a:pPr marL="0" indent="0" algn="just">
              <a:buNone/>
            </a:pPr>
            <a:r>
              <a:rPr lang="en-US" sz="1600" dirty="0"/>
              <a:t> </a:t>
            </a:r>
            <a:r>
              <a:rPr lang="en-US" sz="1600" dirty="0" smtClean="0"/>
              <a:t>         purchase of new asset made within one year before the date on which transfer of original   </a:t>
            </a:r>
          </a:p>
          <a:p>
            <a:pPr marL="0" indent="0" algn="just">
              <a:buNone/>
            </a:pPr>
            <a:r>
              <a:rPr lang="en-US" sz="1600" dirty="0"/>
              <a:t> </a:t>
            </a:r>
            <a:r>
              <a:rPr lang="en-US" sz="1600" dirty="0" smtClean="0"/>
              <a:t>         asset took place, or which is not utilized by him for the purchase or construction of the new </a:t>
            </a:r>
          </a:p>
          <a:p>
            <a:pPr marL="0" indent="0" algn="just">
              <a:buNone/>
            </a:pPr>
            <a:r>
              <a:rPr lang="en-US" sz="1600" dirty="0"/>
              <a:t> </a:t>
            </a:r>
            <a:r>
              <a:rPr lang="en-US" sz="1600" dirty="0" smtClean="0"/>
              <a:t>         asset before the date of furnishing the return of income u/s 139, shall be deposited by him </a:t>
            </a:r>
          </a:p>
          <a:p>
            <a:pPr marL="0" indent="0" algn="just">
              <a:buNone/>
            </a:pPr>
            <a:r>
              <a:rPr lang="en-US" sz="1600" dirty="0"/>
              <a:t> </a:t>
            </a:r>
            <a:r>
              <a:rPr lang="en-US" sz="1600" dirty="0" smtClean="0"/>
              <a:t>         before furnishing such return  (such deposit being made in any case not later than the due </a:t>
            </a:r>
          </a:p>
          <a:p>
            <a:pPr marL="0" indent="0" algn="just">
              <a:buNone/>
            </a:pPr>
            <a:r>
              <a:rPr lang="en-US" sz="1600" dirty="0"/>
              <a:t> </a:t>
            </a:r>
            <a:r>
              <a:rPr lang="en-US" sz="1600" dirty="0" smtClean="0"/>
              <a:t>         date applicable in the case of the assessee for furnishing the return of income u/s. 139(1)) </a:t>
            </a:r>
          </a:p>
          <a:p>
            <a:pPr marL="0" indent="0" algn="just">
              <a:buNone/>
            </a:pPr>
            <a:r>
              <a:rPr lang="en-US" sz="1600" dirty="0"/>
              <a:t> </a:t>
            </a:r>
            <a:r>
              <a:rPr lang="en-US" sz="1600" dirty="0" smtClean="0"/>
              <a:t>          in an account in any such bank or institution  as may be specified in  and utilized in </a:t>
            </a:r>
          </a:p>
          <a:p>
            <a:pPr marL="0" indent="0" algn="just">
              <a:buNone/>
            </a:pPr>
            <a:r>
              <a:rPr lang="en-US" sz="1600" dirty="0"/>
              <a:t> </a:t>
            </a:r>
            <a:r>
              <a:rPr lang="en-US" sz="1600" dirty="0" smtClean="0"/>
              <a:t>           accordance with any scheme which the Central Govt. may by notification in official </a:t>
            </a:r>
          </a:p>
          <a:p>
            <a:pPr marL="0" indent="0" algn="just">
              <a:buNone/>
            </a:pPr>
            <a:r>
              <a:rPr lang="en-US" sz="1600" dirty="0"/>
              <a:t> </a:t>
            </a:r>
            <a:r>
              <a:rPr lang="en-US" sz="1600" dirty="0" smtClean="0"/>
              <a:t>          Gazette, framed in this behalf and such return shall be accompanied  by proof of such </a:t>
            </a:r>
          </a:p>
          <a:p>
            <a:pPr marL="0" indent="0" algn="just">
              <a:buNone/>
            </a:pPr>
            <a:r>
              <a:rPr lang="en-US" sz="1600" dirty="0"/>
              <a:t> </a:t>
            </a:r>
            <a:r>
              <a:rPr lang="en-US" sz="1600" dirty="0" smtClean="0"/>
              <a:t>          deposit; and, for the purpose of sub section (1) the amount if any already utilized by the </a:t>
            </a:r>
          </a:p>
          <a:p>
            <a:pPr marL="0" indent="0" algn="just">
              <a:buNone/>
            </a:pPr>
            <a:r>
              <a:rPr lang="en-US" sz="1600" dirty="0"/>
              <a:t> </a:t>
            </a:r>
            <a:r>
              <a:rPr lang="en-US" sz="1600" dirty="0" smtClean="0"/>
              <a:t>          assessee for the purpose or construction of the new asset together with the amount so </a:t>
            </a:r>
          </a:p>
          <a:p>
            <a:pPr marL="0" indent="0" algn="just">
              <a:buNone/>
            </a:pPr>
            <a:r>
              <a:rPr lang="en-US" sz="1600" dirty="0"/>
              <a:t> </a:t>
            </a:r>
            <a:r>
              <a:rPr lang="en-US" sz="1600" dirty="0" smtClean="0"/>
              <a:t>           deposited shall be cost of new asset”</a:t>
            </a:r>
            <a:endParaRPr lang="en-US" sz="1600" dirty="0"/>
          </a:p>
        </p:txBody>
      </p:sp>
      <p:sp>
        <p:nvSpPr>
          <p:cNvPr id="4" name="Slide Number Placeholder 3"/>
          <p:cNvSpPr>
            <a:spLocks noGrp="1"/>
          </p:cNvSpPr>
          <p:nvPr>
            <p:ph type="sldNum" sz="quarter" idx="12"/>
          </p:nvPr>
        </p:nvSpPr>
        <p:spPr/>
        <p:txBody>
          <a:bodyPr/>
          <a:lstStyle/>
          <a:p>
            <a:fld id="{50A1BB8B-8E60-4187-8A7E-6132DE9127AF}" type="slidenum">
              <a:rPr lang="en-US" smtClean="0"/>
              <a:t>22</a:t>
            </a:fld>
            <a:endParaRPr lang="en-US"/>
          </a:p>
        </p:txBody>
      </p:sp>
    </p:spTree>
    <p:extLst>
      <p:ext uri="{BB962C8B-B14F-4D97-AF65-F5344CB8AC3E}">
        <p14:creationId xmlns:p14="http://schemas.microsoft.com/office/powerpoint/2010/main" val="1184923833"/>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19050">
            <a:solidFill>
              <a:schemeClr val="tx1"/>
            </a:solidFill>
          </a:ln>
        </p:spPr>
        <p:txBody>
          <a:bodyPr>
            <a:normAutofit/>
          </a:bodyPr>
          <a:lstStyle/>
          <a:p>
            <a:r>
              <a:rPr lang="en-US" sz="1800" b="1" u="sng" dirty="0" smtClean="0"/>
              <a:t>Comparison with other Sections</a:t>
            </a:r>
            <a:endParaRPr lang="en-US" sz="1800" b="1" u="sng" dirty="0"/>
          </a:p>
        </p:txBody>
      </p:sp>
      <p:sp>
        <p:nvSpPr>
          <p:cNvPr id="3" name="Content Placeholder 2"/>
          <p:cNvSpPr>
            <a:spLocks noGrp="1"/>
          </p:cNvSpPr>
          <p:nvPr>
            <p:ph idx="1"/>
          </p:nvPr>
        </p:nvSpPr>
        <p:spPr>
          <a:ln w="19050">
            <a:solidFill>
              <a:schemeClr val="tx1"/>
            </a:solidFill>
          </a:ln>
        </p:spPr>
        <p:txBody>
          <a:bodyPr>
            <a:normAutofit/>
          </a:bodyPr>
          <a:lstStyle/>
          <a:p>
            <a:r>
              <a:rPr lang="en-US" sz="1600" dirty="0" smtClean="0"/>
              <a:t>S. 50 Vs. S.50C</a:t>
            </a:r>
          </a:p>
          <a:p>
            <a:pPr marL="0" indent="0">
              <a:buNone/>
            </a:pPr>
            <a:r>
              <a:rPr lang="en-US" sz="1600" dirty="0"/>
              <a:t> </a:t>
            </a:r>
            <a:r>
              <a:rPr lang="en-US" sz="1600" dirty="0" smtClean="0"/>
              <a:t>             -    ACIT Vs. ETC Industries Ltd. [52 SOT 159 (</a:t>
            </a:r>
            <a:r>
              <a:rPr lang="en-US" sz="1600" dirty="0" err="1" smtClean="0"/>
              <a:t>Ind</a:t>
            </a:r>
            <a:r>
              <a:rPr lang="en-US" sz="1600" dirty="0" smtClean="0"/>
              <a:t>)]</a:t>
            </a:r>
          </a:p>
          <a:p>
            <a:pPr marL="0" indent="0">
              <a:buNone/>
            </a:pPr>
            <a:r>
              <a:rPr lang="en-US" sz="1600" dirty="0"/>
              <a:t> </a:t>
            </a:r>
            <a:r>
              <a:rPr lang="en-US" sz="1600" dirty="0" smtClean="0"/>
              <a:t>             -    Rallis India Ltd. Vs. ACIT [55 SOT 288 (Mum)]</a:t>
            </a:r>
          </a:p>
          <a:p>
            <a:pPr marL="0" indent="0">
              <a:buNone/>
            </a:pPr>
            <a:r>
              <a:rPr lang="en-US" sz="1600" dirty="0"/>
              <a:t> </a:t>
            </a:r>
            <a:r>
              <a:rPr lang="en-US" sz="1600" dirty="0" smtClean="0"/>
              <a:t>             -    ITO Vs. United Marine Academy [130 ITD 113 (Mum)(SB)]</a:t>
            </a:r>
          </a:p>
          <a:p>
            <a:r>
              <a:rPr lang="en-US" sz="1600" dirty="0" smtClean="0"/>
              <a:t>S. 50C Vs. 56 (2)(x)</a:t>
            </a:r>
          </a:p>
          <a:p>
            <a:pPr marL="0" indent="0">
              <a:buNone/>
            </a:pPr>
            <a:r>
              <a:rPr lang="en-US" sz="1600" dirty="0"/>
              <a:t> </a:t>
            </a:r>
            <a:r>
              <a:rPr lang="en-US" sz="1600" dirty="0" smtClean="0"/>
              <a:t>              -     Immovable property </a:t>
            </a:r>
          </a:p>
          <a:p>
            <a:pPr marL="0" indent="0">
              <a:buNone/>
            </a:pPr>
            <a:r>
              <a:rPr lang="en-US" sz="1600" dirty="0"/>
              <a:t> </a:t>
            </a:r>
            <a:r>
              <a:rPr lang="en-US" sz="1600" dirty="0" smtClean="0"/>
              <a:t>              -     Received by any person from any other person without consideration  - same is </a:t>
            </a:r>
          </a:p>
          <a:p>
            <a:pPr marL="0" indent="0">
              <a:buNone/>
            </a:pPr>
            <a:r>
              <a:rPr lang="en-US" sz="1600" dirty="0"/>
              <a:t> </a:t>
            </a:r>
            <a:r>
              <a:rPr lang="en-US" sz="1600" dirty="0" smtClean="0"/>
              <a:t>                     chargeable  -  higher of the following amount:</a:t>
            </a:r>
          </a:p>
          <a:p>
            <a:pPr marL="0" indent="0">
              <a:buNone/>
            </a:pPr>
            <a:r>
              <a:rPr lang="en-US" sz="1600" dirty="0"/>
              <a:t> </a:t>
            </a:r>
            <a:r>
              <a:rPr lang="en-US" sz="1600" dirty="0" smtClean="0"/>
              <a:t>                     (i)   Rs. 50,000/- </a:t>
            </a:r>
          </a:p>
          <a:p>
            <a:pPr marL="0" indent="0">
              <a:buNone/>
            </a:pPr>
            <a:r>
              <a:rPr lang="en-US" sz="1600" dirty="0"/>
              <a:t> </a:t>
            </a:r>
            <a:r>
              <a:rPr lang="en-US" sz="1600" dirty="0" smtClean="0"/>
              <a:t>                     (ii)  amount equal to 5% of the consideration.</a:t>
            </a:r>
          </a:p>
          <a:p>
            <a:r>
              <a:rPr lang="en-US" sz="1600" dirty="0" smtClean="0"/>
              <a:t>S. 50C Vs. 54F</a:t>
            </a:r>
          </a:p>
          <a:p>
            <a:pPr marL="0" indent="0">
              <a:buNone/>
            </a:pPr>
            <a:r>
              <a:rPr lang="en-US" sz="1600" dirty="0"/>
              <a:t> </a:t>
            </a:r>
            <a:r>
              <a:rPr lang="en-US" sz="1600" dirty="0" smtClean="0"/>
              <a:t>                -     </a:t>
            </a:r>
            <a:r>
              <a:rPr lang="en-US" sz="1600" dirty="0" err="1" smtClean="0"/>
              <a:t>Gauli</a:t>
            </a:r>
            <a:r>
              <a:rPr lang="en-US" sz="1600" dirty="0" smtClean="0"/>
              <a:t> </a:t>
            </a:r>
            <a:r>
              <a:rPr lang="en-US" sz="1600" dirty="0" err="1" smtClean="0"/>
              <a:t>Mahadevappa</a:t>
            </a:r>
            <a:r>
              <a:rPr lang="en-US" sz="1600" dirty="0" smtClean="0"/>
              <a:t> Vs. ITO [356ITR 90 (</a:t>
            </a:r>
            <a:r>
              <a:rPr lang="en-US" sz="1600" dirty="0" err="1" smtClean="0"/>
              <a:t>Karn</a:t>
            </a:r>
            <a:r>
              <a:rPr lang="en-US" sz="1600" dirty="0" smtClean="0"/>
              <a:t>)</a:t>
            </a:r>
          </a:p>
          <a:p>
            <a:pPr marL="0" indent="0">
              <a:buNone/>
            </a:pPr>
            <a:r>
              <a:rPr lang="en-US" sz="1600" dirty="0"/>
              <a:t> </a:t>
            </a:r>
            <a:r>
              <a:rPr lang="en-US" sz="1600" dirty="0" smtClean="0"/>
              <a:t>                -      Raj Babar Vs. ITO [56 SOT 1 (Mum)]</a:t>
            </a:r>
          </a:p>
          <a:p>
            <a:pPr marL="0" indent="0">
              <a:buNone/>
            </a:pPr>
            <a:endParaRPr lang="en-US" sz="1600" dirty="0"/>
          </a:p>
        </p:txBody>
      </p:sp>
      <p:sp>
        <p:nvSpPr>
          <p:cNvPr id="4" name="Slide Number Placeholder 3"/>
          <p:cNvSpPr>
            <a:spLocks noGrp="1"/>
          </p:cNvSpPr>
          <p:nvPr>
            <p:ph type="sldNum" sz="quarter" idx="12"/>
          </p:nvPr>
        </p:nvSpPr>
        <p:spPr/>
        <p:txBody>
          <a:bodyPr/>
          <a:lstStyle/>
          <a:p>
            <a:fld id="{50A1BB8B-8E60-4187-8A7E-6132DE9127AF}" type="slidenum">
              <a:rPr lang="en-US" smtClean="0"/>
              <a:t>23</a:t>
            </a:fld>
            <a:endParaRPr lang="en-US"/>
          </a:p>
        </p:txBody>
      </p:sp>
    </p:spTree>
    <p:extLst>
      <p:ext uri="{BB962C8B-B14F-4D97-AF65-F5344CB8AC3E}">
        <p14:creationId xmlns:p14="http://schemas.microsoft.com/office/powerpoint/2010/main" val="613837507"/>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19050">
            <a:solidFill>
              <a:schemeClr val="tx1"/>
            </a:solidFill>
          </a:ln>
        </p:spPr>
        <p:txBody>
          <a:bodyPr>
            <a:normAutofit/>
          </a:bodyPr>
          <a:lstStyle/>
          <a:p>
            <a:r>
              <a:rPr lang="en-US" sz="1800" b="1" u="sng" dirty="0" smtClean="0"/>
              <a:t>Tax deducted at source (TDS)</a:t>
            </a:r>
            <a:endParaRPr lang="en-US" sz="1800" b="1" u="sng" dirty="0"/>
          </a:p>
        </p:txBody>
      </p:sp>
      <p:sp>
        <p:nvSpPr>
          <p:cNvPr id="3" name="Content Placeholder 2"/>
          <p:cNvSpPr>
            <a:spLocks noGrp="1"/>
          </p:cNvSpPr>
          <p:nvPr>
            <p:ph idx="1"/>
          </p:nvPr>
        </p:nvSpPr>
        <p:spPr>
          <a:ln w="19050">
            <a:solidFill>
              <a:schemeClr val="tx1"/>
            </a:solidFill>
          </a:ln>
        </p:spPr>
        <p:txBody>
          <a:bodyPr>
            <a:normAutofit/>
          </a:bodyPr>
          <a:lstStyle/>
          <a:p>
            <a:pPr>
              <a:buFont typeface="Wingdings" pitchFamily="2" charset="2"/>
              <a:buChar char="Ø"/>
            </a:pPr>
            <a:r>
              <a:rPr lang="en-US" sz="1600" b="1" dirty="0" smtClean="0"/>
              <a:t>Rent (S. 194I )</a:t>
            </a:r>
          </a:p>
          <a:p>
            <a:pPr lvl="1"/>
            <a:r>
              <a:rPr lang="en-US" sz="1600" dirty="0" smtClean="0"/>
              <a:t>A person responsible  for  payment to a resident  any income by way of rent – at the time or credit or at the time of payment, whichever is earlier deduct tax :</a:t>
            </a:r>
          </a:p>
          <a:p>
            <a:pPr marL="457200" lvl="1" indent="0">
              <a:buNone/>
            </a:pPr>
            <a:r>
              <a:rPr lang="en-US" sz="1600" dirty="0"/>
              <a:t> </a:t>
            </a:r>
            <a:r>
              <a:rPr lang="en-US" sz="1600" dirty="0" smtClean="0"/>
              <a:t>     @ 2% for the use of any machinery or plant or equipment </a:t>
            </a:r>
          </a:p>
          <a:p>
            <a:pPr lvl="1"/>
            <a:r>
              <a:rPr lang="en-US" sz="1600" dirty="0" smtClean="0"/>
              <a:t>@ 10% for the use of any land or building (including factory building  or land  or   to </a:t>
            </a:r>
            <a:r>
              <a:rPr lang="en-US" sz="1600" dirty="0"/>
              <a:t>appurtenant </a:t>
            </a:r>
            <a:r>
              <a:rPr lang="en-US" sz="1600" dirty="0" smtClean="0"/>
              <a:t>building (including factory building) or furniture and fitting,</a:t>
            </a:r>
          </a:p>
          <a:p>
            <a:pPr lvl="1"/>
            <a:r>
              <a:rPr lang="en-US" sz="1600" dirty="0" smtClean="0"/>
              <a:t>If amount during the financial year exceeds Rs. 2,40,000/-.</a:t>
            </a:r>
          </a:p>
          <a:p>
            <a:pPr lvl="1"/>
            <a:r>
              <a:rPr lang="en-US" sz="1600" dirty="0" smtClean="0"/>
              <a:t>A person would include  any individual or HUF if immediately preceding the financial year he was liable for tax audit.</a:t>
            </a:r>
          </a:p>
          <a:p>
            <a:pPr lvl="1"/>
            <a:r>
              <a:rPr lang="en-US" sz="1600" dirty="0" smtClean="0"/>
              <a:t>For this section rent means any payment  by whatever name called  under any lease, </a:t>
            </a:r>
            <a:r>
              <a:rPr lang="en-US" sz="1600" dirty="0" err="1" smtClean="0"/>
              <a:t>sb</a:t>
            </a:r>
            <a:r>
              <a:rPr lang="en-US" sz="1600" dirty="0" smtClean="0"/>
              <a:t>-lease, tenancy or any other agreement or arrangement for use of : (a) land; or (b) building (including factory building ) or (c ) land appurtenant  to a building including factory building ; or (d) machinery; or  (e ) plant; or (f) equipment; or (g) furniture; or (h) fitting;</a:t>
            </a:r>
          </a:p>
          <a:p>
            <a:pPr lvl="1"/>
            <a:r>
              <a:rPr lang="en-US" sz="1600" dirty="0" smtClean="0"/>
              <a:t>TDS is required to be deducted even if it is credited to suspense account.</a:t>
            </a:r>
          </a:p>
          <a:p>
            <a:pPr marL="457200" lvl="1" indent="0">
              <a:buNone/>
            </a:pPr>
            <a:r>
              <a:rPr lang="en-US" sz="1600" dirty="0"/>
              <a:t> </a:t>
            </a:r>
            <a:r>
              <a:rPr lang="en-US" sz="1600" dirty="0" smtClean="0"/>
              <a:t>     </a:t>
            </a:r>
          </a:p>
          <a:p>
            <a:pPr marL="457200" lvl="1" indent="0">
              <a:buNone/>
            </a:pPr>
            <a:endParaRPr lang="en-US" sz="1600" dirty="0" smtClean="0"/>
          </a:p>
        </p:txBody>
      </p:sp>
      <p:sp>
        <p:nvSpPr>
          <p:cNvPr id="4" name="Slide Number Placeholder 3"/>
          <p:cNvSpPr>
            <a:spLocks noGrp="1"/>
          </p:cNvSpPr>
          <p:nvPr>
            <p:ph type="sldNum" sz="quarter" idx="12"/>
          </p:nvPr>
        </p:nvSpPr>
        <p:spPr/>
        <p:txBody>
          <a:bodyPr/>
          <a:lstStyle/>
          <a:p>
            <a:fld id="{50A1BB8B-8E60-4187-8A7E-6132DE9127AF}" type="slidenum">
              <a:rPr lang="en-US" smtClean="0"/>
              <a:t>24</a:t>
            </a:fld>
            <a:endParaRPr lang="en-US"/>
          </a:p>
        </p:txBody>
      </p:sp>
    </p:spTree>
    <p:extLst>
      <p:ext uri="{BB962C8B-B14F-4D97-AF65-F5344CB8AC3E}">
        <p14:creationId xmlns:p14="http://schemas.microsoft.com/office/powerpoint/2010/main" val="35136172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19050">
            <a:solidFill>
              <a:schemeClr val="tx1"/>
            </a:solidFill>
          </a:ln>
        </p:spPr>
        <p:txBody>
          <a:bodyPr>
            <a:normAutofit/>
          </a:bodyPr>
          <a:lstStyle/>
          <a:p>
            <a:r>
              <a:rPr lang="en-US" sz="1800" b="1" u="sng" dirty="0" err="1" smtClean="0"/>
              <a:t>Contd</a:t>
            </a:r>
            <a:r>
              <a:rPr lang="en-US" sz="1800" b="1" u="sng" dirty="0" smtClean="0"/>
              <a:t>…..</a:t>
            </a:r>
            <a:endParaRPr lang="en-US" sz="1800" b="1" u="sng" dirty="0"/>
          </a:p>
        </p:txBody>
      </p:sp>
      <p:sp>
        <p:nvSpPr>
          <p:cNvPr id="3" name="Content Placeholder 2"/>
          <p:cNvSpPr>
            <a:spLocks noGrp="1"/>
          </p:cNvSpPr>
          <p:nvPr>
            <p:ph idx="1"/>
          </p:nvPr>
        </p:nvSpPr>
        <p:spPr>
          <a:ln w="19050">
            <a:solidFill>
              <a:schemeClr val="tx1"/>
            </a:solidFill>
          </a:ln>
        </p:spPr>
        <p:txBody>
          <a:bodyPr>
            <a:normAutofit lnSpcReduction="10000"/>
          </a:bodyPr>
          <a:lstStyle/>
          <a:p>
            <a:pPr>
              <a:lnSpc>
                <a:spcPct val="150000"/>
              </a:lnSpc>
              <a:buFont typeface="Wingdings" pitchFamily="2" charset="2"/>
              <a:buChar char="Ø"/>
            </a:pPr>
            <a:endParaRPr lang="en-US" sz="1600" dirty="0" smtClean="0"/>
          </a:p>
          <a:p>
            <a:pPr>
              <a:lnSpc>
                <a:spcPct val="150000"/>
              </a:lnSpc>
              <a:buFont typeface="Wingdings" pitchFamily="2" charset="2"/>
              <a:buChar char="Ø"/>
            </a:pPr>
            <a:r>
              <a:rPr lang="en-US" sz="1600" b="1" dirty="0" smtClean="0"/>
              <a:t>Payment on transfer of certain immovable property other than agricultural land  - S.  194IA</a:t>
            </a:r>
          </a:p>
          <a:p>
            <a:pPr marL="685800" lvl="1">
              <a:lnSpc>
                <a:spcPct val="150000"/>
              </a:lnSpc>
              <a:buFontTx/>
              <a:buChar char="-"/>
            </a:pPr>
            <a:r>
              <a:rPr lang="en-US" sz="1600" dirty="0" smtClean="0"/>
              <a:t>A transferee responsible  for paying to a </a:t>
            </a:r>
            <a:r>
              <a:rPr lang="en-US" sz="1600" dirty="0" smtClean="0"/>
              <a:t>resident transferor  </a:t>
            </a:r>
            <a:r>
              <a:rPr lang="en-US" sz="1600" dirty="0" smtClean="0"/>
              <a:t>any sum by way of consideration, exceeding Rs.</a:t>
            </a:r>
            <a:r>
              <a:rPr lang="en-US" sz="1200" dirty="0" smtClean="0"/>
              <a:t> </a:t>
            </a:r>
            <a:r>
              <a:rPr lang="en-US" sz="1600" dirty="0" smtClean="0"/>
              <a:t>50/-  lakhs  for transfer of  any immovable property (other than agricultural   land) at the time of payment or credit whichever is earlier deduct – TDS @1%</a:t>
            </a:r>
          </a:p>
          <a:p>
            <a:pPr marL="685800" lvl="1">
              <a:lnSpc>
                <a:spcPct val="150000"/>
              </a:lnSpc>
              <a:buFontTx/>
              <a:buChar char="-"/>
            </a:pPr>
            <a:r>
              <a:rPr lang="en-US" sz="1600" dirty="0" smtClean="0"/>
              <a:t>For this section immovable property means  land other than agricultural land or  any building  or part of the building .</a:t>
            </a:r>
          </a:p>
          <a:p>
            <a:pPr marL="685800" lvl="1">
              <a:lnSpc>
                <a:spcPct val="150000"/>
              </a:lnSpc>
              <a:buFontTx/>
              <a:buChar char="-"/>
            </a:pPr>
            <a:r>
              <a:rPr lang="en-US" sz="1600" dirty="0" smtClean="0"/>
              <a:t>“consideration for transfer of any immovable property”   shall include all charges of the nature of club membership fee, car parking fee, electricity, water facility fee, maintenance fee, advance fee or any other charges of similar nature, which are incidental to transfer of the immovable property.</a:t>
            </a:r>
          </a:p>
          <a:p>
            <a:pPr marL="685800" lvl="1">
              <a:lnSpc>
                <a:spcPct val="150000"/>
              </a:lnSpc>
              <a:buFontTx/>
              <a:buChar char="-"/>
            </a:pPr>
            <a:endParaRPr lang="en-US" sz="1600" dirty="0" smtClean="0"/>
          </a:p>
          <a:p>
            <a:pPr marL="571500" lvl="1" indent="-171450">
              <a:buFontTx/>
              <a:buChar char="-"/>
            </a:pPr>
            <a:endParaRPr lang="en-US" sz="1200" dirty="0"/>
          </a:p>
        </p:txBody>
      </p:sp>
      <p:sp>
        <p:nvSpPr>
          <p:cNvPr id="4" name="Slide Number Placeholder 3"/>
          <p:cNvSpPr>
            <a:spLocks noGrp="1"/>
          </p:cNvSpPr>
          <p:nvPr>
            <p:ph type="sldNum" sz="quarter" idx="12"/>
          </p:nvPr>
        </p:nvSpPr>
        <p:spPr/>
        <p:txBody>
          <a:bodyPr/>
          <a:lstStyle/>
          <a:p>
            <a:fld id="{50A1BB8B-8E60-4187-8A7E-6132DE9127AF}" type="slidenum">
              <a:rPr lang="en-US" smtClean="0"/>
              <a:t>25</a:t>
            </a:fld>
            <a:endParaRPr lang="en-US"/>
          </a:p>
        </p:txBody>
      </p:sp>
    </p:spTree>
    <p:extLst>
      <p:ext uri="{BB962C8B-B14F-4D97-AF65-F5344CB8AC3E}">
        <p14:creationId xmlns:p14="http://schemas.microsoft.com/office/powerpoint/2010/main" val="3222021487"/>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19050">
            <a:solidFill>
              <a:schemeClr val="tx1"/>
            </a:solidFill>
          </a:ln>
        </p:spPr>
        <p:txBody>
          <a:bodyPr>
            <a:normAutofit/>
          </a:bodyPr>
          <a:lstStyle/>
          <a:p>
            <a:r>
              <a:rPr lang="en-US" sz="1800" b="1" u="sng" dirty="0" err="1" smtClean="0"/>
              <a:t>Contd</a:t>
            </a:r>
            <a:r>
              <a:rPr lang="en-US" sz="1800" b="1" u="sng" dirty="0" smtClean="0"/>
              <a:t>……</a:t>
            </a:r>
            <a:endParaRPr lang="en-US" sz="1800" b="1" u="sng" dirty="0"/>
          </a:p>
        </p:txBody>
      </p:sp>
      <p:sp>
        <p:nvSpPr>
          <p:cNvPr id="3" name="Content Placeholder 2"/>
          <p:cNvSpPr>
            <a:spLocks noGrp="1"/>
          </p:cNvSpPr>
          <p:nvPr>
            <p:ph idx="1"/>
          </p:nvPr>
        </p:nvSpPr>
        <p:spPr>
          <a:ln w="19050">
            <a:solidFill>
              <a:schemeClr val="tx1"/>
            </a:solidFill>
          </a:ln>
        </p:spPr>
        <p:txBody>
          <a:bodyPr>
            <a:normAutofit/>
          </a:bodyPr>
          <a:lstStyle/>
          <a:p>
            <a:pPr algn="just">
              <a:buFont typeface="Wingdings" pitchFamily="2" charset="2"/>
              <a:buChar char="Ø"/>
            </a:pPr>
            <a:endParaRPr lang="en-US" sz="1600" b="1" dirty="0" smtClean="0"/>
          </a:p>
          <a:p>
            <a:pPr algn="just">
              <a:buFont typeface="Wingdings" pitchFamily="2" charset="2"/>
              <a:buChar char="Ø"/>
            </a:pPr>
            <a:r>
              <a:rPr lang="en-US" sz="1600" b="1" dirty="0" smtClean="0"/>
              <a:t>Payment of rent by certain Individuals  or HUF</a:t>
            </a:r>
          </a:p>
          <a:p>
            <a:pPr lvl="1" algn="just"/>
            <a:r>
              <a:rPr lang="en-US" sz="1600" dirty="0" smtClean="0"/>
              <a:t>Any person being an individual or HUF  (other than those referred to in  second proviso to section 194I) responsible for payment to a resident any income by way of rent exceeding Rs. 50,000/-  per month or part of the month shall deduct – TDS @5% of such income, either at the time of credit or payment.</a:t>
            </a:r>
          </a:p>
          <a:p>
            <a:pPr lvl="1" algn="just"/>
            <a:r>
              <a:rPr lang="en-US" sz="1600" dirty="0" smtClean="0"/>
              <a:t>Where  the tax is required to be deducted as per the provisions of S. 206AA, such deduction shall not exceed the amount of rent payable for the last month of the previous year or to the last month of tenancy as the case may. </a:t>
            </a:r>
          </a:p>
          <a:p>
            <a:pPr lvl="1" algn="just"/>
            <a:r>
              <a:rPr lang="en-US" sz="1600" dirty="0" smtClean="0"/>
              <a:t>Rent means  any payment  by whatever name called , under any  lease, sub-lease , tenancy, or any other agreement or arrangement for the use of any land or building or both.</a:t>
            </a:r>
          </a:p>
          <a:p>
            <a:pPr lvl="1" algn="just"/>
            <a:r>
              <a:rPr lang="en-US" sz="1600" dirty="0" smtClean="0"/>
              <a:t>The provision of S. 203A is not Applicable</a:t>
            </a:r>
            <a:endParaRPr lang="en-US" sz="1600" dirty="0"/>
          </a:p>
        </p:txBody>
      </p:sp>
      <p:sp>
        <p:nvSpPr>
          <p:cNvPr id="4" name="Slide Number Placeholder 3"/>
          <p:cNvSpPr>
            <a:spLocks noGrp="1"/>
          </p:cNvSpPr>
          <p:nvPr>
            <p:ph type="sldNum" sz="quarter" idx="12"/>
          </p:nvPr>
        </p:nvSpPr>
        <p:spPr/>
        <p:txBody>
          <a:bodyPr/>
          <a:lstStyle/>
          <a:p>
            <a:fld id="{50A1BB8B-8E60-4187-8A7E-6132DE9127AF}" type="slidenum">
              <a:rPr lang="en-US" smtClean="0"/>
              <a:t>26</a:t>
            </a:fld>
            <a:endParaRPr lang="en-US"/>
          </a:p>
        </p:txBody>
      </p:sp>
    </p:spTree>
    <p:extLst>
      <p:ext uri="{BB962C8B-B14F-4D97-AF65-F5344CB8AC3E}">
        <p14:creationId xmlns:p14="http://schemas.microsoft.com/office/powerpoint/2010/main" val="213908697"/>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19050">
            <a:solidFill>
              <a:schemeClr val="tx1"/>
            </a:solidFill>
          </a:ln>
        </p:spPr>
        <p:txBody>
          <a:bodyPr>
            <a:normAutofit/>
          </a:bodyPr>
          <a:lstStyle/>
          <a:p>
            <a:r>
              <a:rPr lang="en-US" sz="1800" b="1" u="sng" dirty="0" err="1" smtClean="0"/>
              <a:t>Contd</a:t>
            </a:r>
            <a:r>
              <a:rPr lang="en-US" sz="1800" b="1" u="sng" dirty="0" smtClean="0"/>
              <a:t>……</a:t>
            </a:r>
            <a:endParaRPr lang="en-US" sz="1800" b="1" u="sng" dirty="0"/>
          </a:p>
        </p:txBody>
      </p:sp>
      <p:sp>
        <p:nvSpPr>
          <p:cNvPr id="3" name="Content Placeholder 2"/>
          <p:cNvSpPr>
            <a:spLocks noGrp="1"/>
          </p:cNvSpPr>
          <p:nvPr>
            <p:ph idx="1"/>
          </p:nvPr>
        </p:nvSpPr>
        <p:spPr>
          <a:ln w="19050">
            <a:solidFill>
              <a:schemeClr val="tx1"/>
            </a:solidFill>
          </a:ln>
        </p:spPr>
        <p:txBody>
          <a:bodyPr>
            <a:normAutofit/>
          </a:bodyPr>
          <a:lstStyle/>
          <a:p>
            <a:pPr>
              <a:buFont typeface="Wingdings" pitchFamily="2" charset="2"/>
              <a:buChar char="Ø"/>
            </a:pPr>
            <a:endParaRPr lang="en-US" sz="1600" b="1" u="sng" dirty="0" smtClean="0"/>
          </a:p>
          <a:p>
            <a:pPr>
              <a:buFont typeface="Wingdings" pitchFamily="2" charset="2"/>
              <a:buChar char="Ø"/>
            </a:pPr>
            <a:r>
              <a:rPr lang="en-US" sz="1600" b="1" u="sng" dirty="0" smtClean="0"/>
              <a:t>Payment under specified agreement:  S. 194 IC</a:t>
            </a:r>
          </a:p>
          <a:p>
            <a:pPr marL="685800" lvl="1">
              <a:buFontTx/>
              <a:buChar char="-"/>
            </a:pPr>
            <a:r>
              <a:rPr lang="en-US" sz="1600" dirty="0" smtClean="0"/>
              <a:t>Notwithstanding  anything containing in S. 194IA,</a:t>
            </a:r>
          </a:p>
          <a:p>
            <a:pPr marL="685800" lvl="1">
              <a:buFontTx/>
              <a:buChar char="-"/>
            </a:pPr>
            <a:r>
              <a:rPr lang="en-US" sz="1600" dirty="0" smtClean="0"/>
              <a:t>Any person responsible for paying to a resident any sum by way of  consideration , not being consideration in kind, under agreement referred to in S. 45(5A) shall at the time of credit  of such sum to the account of the payee or at any time of payment thereof in cash or by issue of cheque  or draft or any other mode whichever is earlier deduct an amount equal to 10% of such  sum as income tax thereof</a:t>
            </a:r>
          </a:p>
          <a:p>
            <a:pPr marL="400050" lvl="1" indent="0">
              <a:buNone/>
            </a:pPr>
            <a:endParaRPr lang="en-US" sz="1600" dirty="0"/>
          </a:p>
        </p:txBody>
      </p:sp>
      <p:sp>
        <p:nvSpPr>
          <p:cNvPr id="4" name="Slide Number Placeholder 3"/>
          <p:cNvSpPr>
            <a:spLocks noGrp="1"/>
          </p:cNvSpPr>
          <p:nvPr>
            <p:ph type="sldNum" sz="quarter" idx="12"/>
          </p:nvPr>
        </p:nvSpPr>
        <p:spPr/>
        <p:txBody>
          <a:bodyPr/>
          <a:lstStyle/>
          <a:p>
            <a:fld id="{50A1BB8B-8E60-4187-8A7E-6132DE9127AF}" type="slidenum">
              <a:rPr lang="en-US" smtClean="0"/>
              <a:t>27</a:t>
            </a:fld>
            <a:endParaRPr lang="en-US"/>
          </a:p>
        </p:txBody>
      </p:sp>
    </p:spTree>
    <p:extLst>
      <p:ext uri="{BB962C8B-B14F-4D97-AF65-F5344CB8AC3E}">
        <p14:creationId xmlns:p14="http://schemas.microsoft.com/office/powerpoint/2010/main" val="2553451369"/>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19050">
            <a:solidFill>
              <a:schemeClr val="tx1"/>
            </a:solidFill>
          </a:ln>
        </p:spPr>
        <p:txBody>
          <a:bodyPr/>
          <a:lstStyle/>
          <a:p>
            <a:endParaRPr lang="en-US" dirty="0"/>
          </a:p>
        </p:txBody>
      </p:sp>
      <p:sp>
        <p:nvSpPr>
          <p:cNvPr id="3" name="Content Placeholder 2"/>
          <p:cNvSpPr>
            <a:spLocks noGrp="1"/>
          </p:cNvSpPr>
          <p:nvPr>
            <p:ph idx="1"/>
          </p:nvPr>
        </p:nvSpPr>
        <p:spPr>
          <a:ln w="19050">
            <a:solidFill>
              <a:schemeClr val="tx1"/>
            </a:solidFill>
          </a:ln>
        </p:spPr>
        <p:txBody>
          <a:bodyPr/>
          <a:lstStyle/>
          <a:p>
            <a:pPr marL="0" indent="0">
              <a:buNone/>
            </a:pPr>
            <a:endParaRPr lang="en-US" dirty="0" smtClean="0"/>
          </a:p>
          <a:p>
            <a:pPr marL="0" indent="0">
              <a:buNone/>
            </a:pPr>
            <a:endParaRPr lang="en-US" dirty="0"/>
          </a:p>
          <a:p>
            <a:pPr marL="0" indent="0" algn="ctr">
              <a:buNone/>
            </a:pPr>
            <a:r>
              <a:rPr lang="en-US" b="1" dirty="0" smtClean="0"/>
              <a:t>Thank You</a:t>
            </a:r>
            <a:endParaRPr lang="en-US" b="1" dirty="0"/>
          </a:p>
        </p:txBody>
      </p:sp>
      <p:sp>
        <p:nvSpPr>
          <p:cNvPr id="4" name="Slide Number Placeholder 3"/>
          <p:cNvSpPr>
            <a:spLocks noGrp="1"/>
          </p:cNvSpPr>
          <p:nvPr>
            <p:ph type="sldNum" sz="quarter" idx="12"/>
          </p:nvPr>
        </p:nvSpPr>
        <p:spPr/>
        <p:txBody>
          <a:bodyPr/>
          <a:lstStyle/>
          <a:p>
            <a:fld id="{50A1BB8B-8E60-4187-8A7E-6132DE9127AF}" type="slidenum">
              <a:rPr lang="en-US" smtClean="0"/>
              <a:t>28</a:t>
            </a:fld>
            <a:endParaRPr lang="en-US"/>
          </a:p>
        </p:txBody>
      </p:sp>
    </p:spTree>
    <p:extLst>
      <p:ext uri="{BB962C8B-B14F-4D97-AF65-F5344CB8AC3E}">
        <p14:creationId xmlns:p14="http://schemas.microsoft.com/office/powerpoint/2010/main" val="29270981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19050">
            <a:solidFill>
              <a:schemeClr val="tx1"/>
            </a:solidFill>
          </a:ln>
        </p:spPr>
        <p:txBody>
          <a:bodyPr>
            <a:normAutofit/>
          </a:bodyPr>
          <a:lstStyle/>
          <a:p>
            <a:r>
              <a:rPr lang="en-US" sz="1800" b="1" u="sng" dirty="0" smtClean="0"/>
              <a:t>Cond…..</a:t>
            </a:r>
            <a:endParaRPr lang="en-US" sz="1800" b="1" u="sng" dirty="0"/>
          </a:p>
        </p:txBody>
      </p:sp>
      <p:sp>
        <p:nvSpPr>
          <p:cNvPr id="3" name="Content Placeholder 2"/>
          <p:cNvSpPr>
            <a:spLocks noGrp="1"/>
          </p:cNvSpPr>
          <p:nvPr>
            <p:ph idx="1"/>
          </p:nvPr>
        </p:nvSpPr>
        <p:spPr>
          <a:ln w="19050">
            <a:solidFill>
              <a:schemeClr val="tx1"/>
            </a:solidFill>
          </a:ln>
        </p:spPr>
        <p:txBody>
          <a:bodyPr>
            <a:normAutofit/>
          </a:bodyPr>
          <a:lstStyle/>
          <a:p>
            <a:pPr>
              <a:buFont typeface="Wingdings" pitchFamily="2" charset="2"/>
              <a:buChar char="Ø"/>
            </a:pPr>
            <a:endParaRPr lang="en-US" sz="1600" dirty="0" smtClean="0"/>
          </a:p>
          <a:p>
            <a:pPr>
              <a:buFont typeface="Wingdings" pitchFamily="2" charset="2"/>
              <a:buChar char="Ø"/>
            </a:pPr>
            <a:endParaRPr lang="en-US" sz="1600" dirty="0"/>
          </a:p>
          <a:p>
            <a:pPr>
              <a:buFont typeface="Wingdings" pitchFamily="2" charset="2"/>
              <a:buChar char="Ø"/>
            </a:pPr>
            <a:r>
              <a:rPr lang="en-US" sz="1600" dirty="0" smtClean="0"/>
              <a:t> Tolerance limit u/s. 50C as well as 43CA</a:t>
            </a:r>
          </a:p>
          <a:p>
            <a:pPr>
              <a:buFont typeface="Wingdings" pitchFamily="2" charset="2"/>
              <a:buChar char="Ø"/>
            </a:pPr>
            <a:r>
              <a:rPr lang="en-US" sz="1600" dirty="0" smtClean="0"/>
              <a:t>Taxation of Joint Development Agreement. – S. 45(5A)</a:t>
            </a:r>
          </a:p>
          <a:p>
            <a:pPr>
              <a:lnSpc>
                <a:spcPct val="150000"/>
              </a:lnSpc>
              <a:buFont typeface="Wingdings" pitchFamily="2" charset="2"/>
              <a:buChar char="Ø"/>
            </a:pPr>
            <a:r>
              <a:rPr lang="en-US" sz="1600" dirty="0" smtClean="0"/>
              <a:t>Locking period for bonds  u/s. 54EC</a:t>
            </a:r>
          </a:p>
          <a:p>
            <a:pPr>
              <a:lnSpc>
                <a:spcPct val="150000"/>
              </a:lnSpc>
              <a:buFont typeface="Wingdings" pitchFamily="2" charset="2"/>
              <a:buChar char="Ø"/>
            </a:pPr>
            <a:r>
              <a:rPr lang="en-US" sz="1600" dirty="0" smtClean="0"/>
              <a:t>Forfeiture of advance receipt  - S. 51</a:t>
            </a:r>
          </a:p>
          <a:p>
            <a:pPr>
              <a:lnSpc>
                <a:spcPct val="150000"/>
              </a:lnSpc>
              <a:buFont typeface="Wingdings" pitchFamily="2" charset="2"/>
              <a:buChar char="Ø"/>
            </a:pPr>
            <a:r>
              <a:rPr lang="en-US" sz="1600" dirty="0" smtClean="0"/>
              <a:t>Receipt of immovable property without consideration or for inadequate consideration  - </a:t>
            </a:r>
          </a:p>
          <a:p>
            <a:pPr marL="0" indent="0">
              <a:lnSpc>
                <a:spcPct val="150000"/>
              </a:lnSpc>
              <a:buNone/>
            </a:pPr>
            <a:r>
              <a:rPr lang="en-US" sz="1600" dirty="0"/>
              <a:t> </a:t>
            </a:r>
            <a:r>
              <a:rPr lang="en-US" sz="1600" dirty="0" smtClean="0"/>
              <a:t>       S. 56(2)(x)(b)</a:t>
            </a:r>
          </a:p>
          <a:p>
            <a:pPr>
              <a:lnSpc>
                <a:spcPct val="150000"/>
              </a:lnSpc>
              <a:buFont typeface="Wingdings" pitchFamily="2" charset="2"/>
              <a:buChar char="Ø"/>
            </a:pPr>
            <a:r>
              <a:rPr lang="en-US" sz="1600" dirty="0" smtClean="0"/>
              <a:t>TDS  payment on transfer of certain immovable property other than agriculture land – S. 194A</a:t>
            </a:r>
          </a:p>
          <a:p>
            <a:pPr>
              <a:lnSpc>
                <a:spcPct val="150000"/>
              </a:lnSpc>
              <a:buFont typeface="Wingdings" pitchFamily="2" charset="2"/>
              <a:buChar char="Ø"/>
            </a:pPr>
            <a:r>
              <a:rPr lang="en-US" sz="1600" dirty="0" smtClean="0"/>
              <a:t>TDS payment on rent  by certain individual or HUF – S. 194IB.</a:t>
            </a:r>
          </a:p>
          <a:p>
            <a:pPr>
              <a:lnSpc>
                <a:spcPct val="150000"/>
              </a:lnSpc>
              <a:buFont typeface="Wingdings" pitchFamily="2" charset="2"/>
              <a:buChar char="Ø"/>
            </a:pPr>
            <a:r>
              <a:rPr lang="en-US" sz="1600" dirty="0" smtClean="0"/>
              <a:t>TDS on payment under specified agreement  - S. 194IC</a:t>
            </a:r>
          </a:p>
          <a:p>
            <a:pPr>
              <a:lnSpc>
                <a:spcPct val="150000"/>
              </a:lnSpc>
              <a:buFont typeface="Wingdings" pitchFamily="2" charset="2"/>
              <a:buChar char="Ø"/>
            </a:pPr>
            <a:endParaRPr lang="en-US" sz="1600" dirty="0" smtClean="0"/>
          </a:p>
          <a:p>
            <a:pPr>
              <a:lnSpc>
                <a:spcPct val="150000"/>
              </a:lnSpc>
              <a:buFont typeface="Wingdings" pitchFamily="2" charset="2"/>
              <a:buChar char="Ø"/>
            </a:pPr>
            <a:endParaRPr lang="en-US" sz="1600" dirty="0"/>
          </a:p>
        </p:txBody>
      </p:sp>
      <p:sp>
        <p:nvSpPr>
          <p:cNvPr id="4" name="Slide Number Placeholder 3"/>
          <p:cNvSpPr>
            <a:spLocks noGrp="1"/>
          </p:cNvSpPr>
          <p:nvPr>
            <p:ph type="sldNum" sz="quarter" idx="12"/>
          </p:nvPr>
        </p:nvSpPr>
        <p:spPr/>
        <p:txBody>
          <a:bodyPr/>
          <a:lstStyle/>
          <a:p>
            <a:fld id="{50A1BB8B-8E60-4187-8A7E-6132DE9127AF}" type="slidenum">
              <a:rPr lang="en-US" smtClean="0"/>
              <a:t>3</a:t>
            </a:fld>
            <a:endParaRPr lang="en-US"/>
          </a:p>
        </p:txBody>
      </p:sp>
    </p:spTree>
    <p:extLst>
      <p:ext uri="{BB962C8B-B14F-4D97-AF65-F5344CB8AC3E}">
        <p14:creationId xmlns:p14="http://schemas.microsoft.com/office/powerpoint/2010/main" val="219606083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19050">
            <a:solidFill>
              <a:schemeClr val="tx1"/>
            </a:solidFill>
          </a:ln>
        </p:spPr>
        <p:txBody>
          <a:bodyPr>
            <a:normAutofit/>
          </a:bodyPr>
          <a:lstStyle/>
          <a:p>
            <a:r>
              <a:rPr lang="en-US" sz="1800" b="1" u="sng" dirty="0" smtClean="0"/>
              <a:t>Real Estate Transactions</a:t>
            </a:r>
            <a:endParaRPr lang="en-US" sz="1800" b="1" u="sng" dirty="0"/>
          </a:p>
        </p:txBody>
      </p:sp>
      <p:sp>
        <p:nvSpPr>
          <p:cNvPr id="3" name="Content Placeholder 2"/>
          <p:cNvSpPr>
            <a:spLocks noGrp="1"/>
          </p:cNvSpPr>
          <p:nvPr>
            <p:ph idx="1"/>
          </p:nvPr>
        </p:nvSpPr>
        <p:spPr>
          <a:ln w="19050">
            <a:solidFill>
              <a:schemeClr val="tx1"/>
            </a:solidFill>
          </a:ln>
        </p:spPr>
        <p:txBody>
          <a:bodyPr>
            <a:normAutofit/>
          </a:bodyPr>
          <a:lstStyle/>
          <a:p>
            <a:pPr>
              <a:buFont typeface="Wingdings" pitchFamily="2" charset="2"/>
              <a:buChar char="Ø"/>
            </a:pPr>
            <a:endParaRPr lang="en-US" sz="1600" dirty="0" smtClean="0"/>
          </a:p>
          <a:p>
            <a:pPr>
              <a:buFont typeface="Wingdings" pitchFamily="2" charset="2"/>
              <a:buChar char="Ø"/>
            </a:pPr>
            <a:r>
              <a:rPr lang="en-US" sz="1600" dirty="0" smtClean="0"/>
              <a:t>What is a capital asset:</a:t>
            </a:r>
            <a:endParaRPr lang="en-US" sz="1600" dirty="0"/>
          </a:p>
          <a:p>
            <a:r>
              <a:rPr lang="en-US" sz="1600" dirty="0" smtClean="0"/>
              <a:t>Real Estate means  immovable property which is a capital asset.</a:t>
            </a:r>
          </a:p>
          <a:p>
            <a:r>
              <a:rPr lang="en-US" sz="1600" dirty="0" smtClean="0"/>
              <a:t>S. 2(14) defines  a “capital asset” means  property of any kind </a:t>
            </a:r>
          </a:p>
          <a:p>
            <a:pPr marL="0" indent="0">
              <a:buNone/>
            </a:pPr>
            <a:r>
              <a:rPr lang="en-US" sz="1600" dirty="0"/>
              <a:t> </a:t>
            </a:r>
            <a:r>
              <a:rPr lang="en-US" sz="1600" dirty="0" smtClean="0"/>
              <a:t>               -	very widely define  </a:t>
            </a:r>
          </a:p>
          <a:p>
            <a:pPr marL="0" indent="0">
              <a:buNone/>
            </a:pPr>
            <a:r>
              <a:rPr lang="en-US" sz="1600" dirty="0"/>
              <a:t> </a:t>
            </a:r>
            <a:r>
              <a:rPr lang="en-US" sz="1600" dirty="0" smtClean="0"/>
              <a:t>               -   Excludes “stock in trade, consumables and  raw material”</a:t>
            </a:r>
          </a:p>
          <a:p>
            <a:r>
              <a:rPr lang="en-US" sz="1600" dirty="0"/>
              <a:t> </a:t>
            </a:r>
            <a:r>
              <a:rPr lang="en-US" sz="1600" dirty="0" smtClean="0"/>
              <a:t>Right to obtain conveyance of immovable property  is a capital asset</a:t>
            </a:r>
          </a:p>
          <a:p>
            <a:pPr marL="0" indent="0">
              <a:buNone/>
            </a:pPr>
            <a:r>
              <a:rPr lang="en-US" sz="1600" dirty="0"/>
              <a:t> </a:t>
            </a:r>
            <a:r>
              <a:rPr lang="en-US" sz="1600" dirty="0" smtClean="0"/>
              <a:t>                -   CIT Vs. Tata Services Ltd. [122 ITR 594(</a:t>
            </a:r>
            <a:r>
              <a:rPr lang="en-US" sz="1600" dirty="0" err="1" smtClean="0"/>
              <a:t>Bom</a:t>
            </a:r>
            <a:r>
              <a:rPr lang="en-US" sz="1600" dirty="0" smtClean="0"/>
              <a:t>)]</a:t>
            </a:r>
          </a:p>
          <a:p>
            <a:pPr marL="0" indent="0">
              <a:buNone/>
            </a:pPr>
            <a:r>
              <a:rPr lang="en-US" sz="1600" dirty="0"/>
              <a:t> </a:t>
            </a:r>
            <a:r>
              <a:rPr lang="en-US" sz="1600" dirty="0" smtClean="0"/>
              <a:t>                -    CIT Vs. Vijay Flexible Containers  [186 ITR 693 (</a:t>
            </a:r>
            <a:r>
              <a:rPr lang="en-US" sz="1600" dirty="0" err="1" smtClean="0"/>
              <a:t>Bom</a:t>
            </a:r>
            <a:r>
              <a:rPr lang="en-US" sz="1600" dirty="0" smtClean="0"/>
              <a:t>)]</a:t>
            </a:r>
          </a:p>
          <a:p>
            <a:r>
              <a:rPr lang="en-US" sz="1600" dirty="0" smtClean="0"/>
              <a:t>Development right  is also a capital asset</a:t>
            </a:r>
          </a:p>
          <a:p>
            <a:pPr marL="0" indent="0">
              <a:buNone/>
            </a:pPr>
            <a:r>
              <a:rPr lang="en-US" sz="1600" dirty="0"/>
              <a:t> </a:t>
            </a:r>
            <a:r>
              <a:rPr lang="en-US" sz="1600" dirty="0" smtClean="0"/>
              <a:t>                 -    </a:t>
            </a:r>
            <a:r>
              <a:rPr lang="en-US" sz="1600" dirty="0" err="1" smtClean="0"/>
              <a:t>Arif</a:t>
            </a:r>
            <a:r>
              <a:rPr lang="en-US" sz="1600" dirty="0" smtClean="0"/>
              <a:t> </a:t>
            </a:r>
            <a:r>
              <a:rPr lang="en-US" sz="1600" dirty="0" err="1" smtClean="0"/>
              <a:t>Akhtar</a:t>
            </a:r>
            <a:r>
              <a:rPr lang="en-US" sz="1600" dirty="0" smtClean="0"/>
              <a:t> </a:t>
            </a:r>
            <a:r>
              <a:rPr lang="en-US" sz="1600" dirty="0" err="1" smtClean="0"/>
              <a:t>Hussain</a:t>
            </a:r>
            <a:r>
              <a:rPr lang="en-US" sz="1600" dirty="0" smtClean="0"/>
              <a:t>  Vs. ITO  [45 SOT 257 (Mum)]</a:t>
            </a:r>
          </a:p>
          <a:p>
            <a:r>
              <a:rPr lang="en-US" sz="1600" dirty="0" smtClean="0"/>
              <a:t>Tenancy right</a:t>
            </a:r>
          </a:p>
          <a:p>
            <a:r>
              <a:rPr lang="en-US" sz="1600" dirty="0" smtClean="0"/>
              <a:t>TDS  / FSI</a:t>
            </a:r>
          </a:p>
          <a:p>
            <a:endParaRPr lang="en-US" sz="1600" dirty="0" smtClean="0"/>
          </a:p>
          <a:p>
            <a:pPr marL="0" indent="0">
              <a:buNone/>
            </a:pPr>
            <a:r>
              <a:rPr lang="en-US" sz="1600" dirty="0"/>
              <a:t> </a:t>
            </a:r>
            <a:r>
              <a:rPr lang="en-US" sz="1600" dirty="0" smtClean="0"/>
              <a:t>  </a:t>
            </a:r>
            <a:endParaRPr lang="en-US" sz="1600" dirty="0"/>
          </a:p>
        </p:txBody>
      </p:sp>
      <p:sp>
        <p:nvSpPr>
          <p:cNvPr id="4" name="Slide Number Placeholder 3"/>
          <p:cNvSpPr>
            <a:spLocks noGrp="1"/>
          </p:cNvSpPr>
          <p:nvPr>
            <p:ph type="sldNum" sz="quarter" idx="12"/>
          </p:nvPr>
        </p:nvSpPr>
        <p:spPr/>
        <p:txBody>
          <a:bodyPr/>
          <a:lstStyle/>
          <a:p>
            <a:fld id="{50A1BB8B-8E60-4187-8A7E-6132DE9127AF}" type="slidenum">
              <a:rPr lang="en-US" smtClean="0"/>
              <a:t>4</a:t>
            </a:fld>
            <a:endParaRPr lang="en-US"/>
          </a:p>
        </p:txBody>
      </p:sp>
    </p:spTree>
    <p:extLst>
      <p:ext uri="{BB962C8B-B14F-4D97-AF65-F5344CB8AC3E}">
        <p14:creationId xmlns:p14="http://schemas.microsoft.com/office/powerpoint/2010/main" val="327889238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19050">
            <a:solidFill>
              <a:schemeClr val="tx1"/>
            </a:solidFill>
          </a:ln>
        </p:spPr>
        <p:txBody>
          <a:bodyPr>
            <a:normAutofit/>
          </a:bodyPr>
          <a:lstStyle/>
          <a:p>
            <a:r>
              <a:rPr lang="en-US" sz="1800" b="1" u="sng" dirty="0" smtClean="0"/>
              <a:t>Taxability of Development Rights</a:t>
            </a:r>
            <a:endParaRPr lang="en-US" sz="1800" b="1" u="sng" dirty="0"/>
          </a:p>
        </p:txBody>
      </p:sp>
      <p:sp>
        <p:nvSpPr>
          <p:cNvPr id="3" name="Content Placeholder 2"/>
          <p:cNvSpPr>
            <a:spLocks noGrp="1"/>
          </p:cNvSpPr>
          <p:nvPr>
            <p:ph idx="1"/>
          </p:nvPr>
        </p:nvSpPr>
        <p:spPr>
          <a:ln w="19050">
            <a:solidFill>
              <a:schemeClr val="tx1"/>
            </a:solidFill>
          </a:ln>
        </p:spPr>
        <p:txBody>
          <a:bodyPr>
            <a:normAutofit/>
          </a:bodyPr>
          <a:lstStyle/>
          <a:p>
            <a:r>
              <a:rPr lang="en-US" sz="1600" dirty="0" smtClean="0"/>
              <a:t>Depends upon agreement</a:t>
            </a:r>
          </a:p>
          <a:p>
            <a:r>
              <a:rPr lang="en-US" sz="1600" dirty="0" smtClean="0"/>
              <a:t>If agreement is for sale i.e.  Right of possession to developer  is a sale and taxable in the hands of land owner</a:t>
            </a:r>
          </a:p>
          <a:p>
            <a:pPr marL="0" indent="0">
              <a:buNone/>
            </a:pPr>
            <a:r>
              <a:rPr lang="en-US" sz="1600" dirty="0"/>
              <a:t> </a:t>
            </a:r>
            <a:r>
              <a:rPr lang="en-US" sz="1600" dirty="0" smtClean="0"/>
              <a:t>              -   Ashok Layland Finance Ltd. Vs. AAR  [230 ITR 398 (Mad)]</a:t>
            </a:r>
          </a:p>
          <a:p>
            <a:pPr marL="0" indent="0">
              <a:buNone/>
            </a:pPr>
            <a:r>
              <a:rPr lang="en-US" sz="1600" dirty="0"/>
              <a:t> </a:t>
            </a:r>
            <a:r>
              <a:rPr lang="en-US" sz="1600" dirty="0" smtClean="0"/>
              <a:t>              -   </a:t>
            </a:r>
            <a:r>
              <a:rPr lang="en-US" sz="1600" dirty="0" err="1" smtClean="0"/>
              <a:t>Ashish</a:t>
            </a:r>
            <a:r>
              <a:rPr lang="en-US" sz="1600" dirty="0" smtClean="0"/>
              <a:t> </a:t>
            </a:r>
            <a:r>
              <a:rPr lang="en-US" sz="1600" dirty="0" err="1" smtClean="0"/>
              <a:t>Mukherji</a:t>
            </a:r>
            <a:r>
              <a:rPr lang="en-US" sz="1600" dirty="0" smtClean="0"/>
              <a:t> Vs. Union of India [222 ITR  168(Pat)]</a:t>
            </a:r>
          </a:p>
          <a:p>
            <a:pPr marL="0" indent="0">
              <a:buNone/>
            </a:pPr>
            <a:r>
              <a:rPr lang="en-US" sz="1600" dirty="0"/>
              <a:t> </a:t>
            </a:r>
            <a:r>
              <a:rPr lang="en-US" sz="1600" dirty="0" smtClean="0"/>
              <a:t>              -   </a:t>
            </a:r>
            <a:r>
              <a:rPr lang="en-US" sz="1600" dirty="0" err="1" smtClean="0"/>
              <a:t>Ansal</a:t>
            </a:r>
            <a:r>
              <a:rPr lang="en-US" sz="1600" dirty="0" smtClean="0"/>
              <a:t> Properties &amp; Industries Ltd.  Vs. AAR [236 ITR 793 (Del)]</a:t>
            </a:r>
          </a:p>
          <a:p>
            <a:r>
              <a:rPr lang="en-US" sz="1600" dirty="0" smtClean="0"/>
              <a:t>Executory  Agreement :</a:t>
            </a:r>
          </a:p>
          <a:p>
            <a:pPr marL="0" indent="0">
              <a:buNone/>
            </a:pPr>
            <a:r>
              <a:rPr lang="en-US" sz="1600" dirty="0"/>
              <a:t> </a:t>
            </a:r>
            <a:r>
              <a:rPr lang="en-US" sz="1600" dirty="0" smtClean="0"/>
              <a:t>               -    Developer has no right of possession</a:t>
            </a:r>
          </a:p>
          <a:p>
            <a:pPr marL="0" indent="0">
              <a:buNone/>
            </a:pPr>
            <a:r>
              <a:rPr lang="en-US" sz="1600" dirty="0"/>
              <a:t> </a:t>
            </a:r>
            <a:r>
              <a:rPr lang="en-US" sz="1600" dirty="0" smtClean="0"/>
              <a:t>               -    Only right to put super structure </a:t>
            </a:r>
          </a:p>
          <a:p>
            <a:pPr marL="0" indent="0">
              <a:buNone/>
            </a:pPr>
            <a:r>
              <a:rPr lang="en-US" sz="1600" dirty="0"/>
              <a:t> </a:t>
            </a:r>
            <a:r>
              <a:rPr lang="en-US" sz="1600" dirty="0" smtClean="0"/>
              <a:t>                -     </a:t>
            </a:r>
            <a:r>
              <a:rPr lang="en-US" sz="1600" dirty="0" err="1" smtClean="0"/>
              <a:t>Jasbir</a:t>
            </a:r>
            <a:r>
              <a:rPr lang="en-US" sz="1600" dirty="0" smtClean="0"/>
              <a:t> Singh </a:t>
            </a:r>
            <a:r>
              <a:rPr lang="en-US" sz="1600" dirty="0" err="1" smtClean="0"/>
              <a:t>Sarakari</a:t>
            </a:r>
            <a:r>
              <a:rPr lang="en-US" sz="1600" dirty="0" smtClean="0"/>
              <a:t>  [294 ITR 196 (AAR)</a:t>
            </a:r>
          </a:p>
          <a:p>
            <a:pPr marL="0" indent="0">
              <a:buNone/>
            </a:pPr>
            <a:r>
              <a:rPr lang="en-US" sz="1600" dirty="0"/>
              <a:t> </a:t>
            </a:r>
            <a:r>
              <a:rPr lang="en-US" sz="1600" dirty="0" smtClean="0"/>
              <a:t>                      (i)    Mere entering into agreement without transfer of possession of land  is not</a:t>
            </a:r>
          </a:p>
          <a:p>
            <a:pPr marL="0" indent="0">
              <a:buNone/>
            </a:pPr>
            <a:r>
              <a:rPr lang="en-US" sz="1600" dirty="0"/>
              <a:t> </a:t>
            </a:r>
            <a:r>
              <a:rPr lang="en-US" sz="1600" dirty="0" smtClean="0"/>
              <a:t>                               transfer u/s. 2(47)(v)</a:t>
            </a:r>
          </a:p>
          <a:p>
            <a:pPr marL="0" indent="0">
              <a:buNone/>
            </a:pPr>
            <a:r>
              <a:rPr lang="en-US" sz="1600" dirty="0"/>
              <a:t> </a:t>
            </a:r>
            <a:r>
              <a:rPr lang="en-US" sz="1600" dirty="0" smtClean="0"/>
              <a:t>                      (ii)    Irrevocable GPA allow possession in part performance of contract – transfer </a:t>
            </a:r>
          </a:p>
          <a:p>
            <a:pPr marL="0" indent="0">
              <a:buNone/>
            </a:pPr>
            <a:r>
              <a:rPr lang="en-US" sz="1600" dirty="0"/>
              <a:t> </a:t>
            </a:r>
            <a:r>
              <a:rPr lang="en-US" sz="1600" dirty="0" smtClean="0"/>
              <a:t>                               u/s.  2(47)(v) of the Act</a:t>
            </a:r>
            <a:endParaRPr lang="en-US" sz="1600" dirty="0"/>
          </a:p>
        </p:txBody>
      </p:sp>
      <p:sp>
        <p:nvSpPr>
          <p:cNvPr id="4" name="Slide Number Placeholder 3"/>
          <p:cNvSpPr>
            <a:spLocks noGrp="1"/>
          </p:cNvSpPr>
          <p:nvPr>
            <p:ph type="sldNum" sz="quarter" idx="12"/>
          </p:nvPr>
        </p:nvSpPr>
        <p:spPr/>
        <p:txBody>
          <a:bodyPr/>
          <a:lstStyle/>
          <a:p>
            <a:fld id="{50A1BB8B-8E60-4187-8A7E-6132DE9127AF}" type="slidenum">
              <a:rPr lang="en-US" smtClean="0"/>
              <a:t>5</a:t>
            </a:fld>
            <a:endParaRPr lang="en-US"/>
          </a:p>
        </p:txBody>
      </p:sp>
    </p:spTree>
    <p:extLst>
      <p:ext uri="{BB962C8B-B14F-4D97-AF65-F5344CB8AC3E}">
        <p14:creationId xmlns:p14="http://schemas.microsoft.com/office/powerpoint/2010/main" val="249439908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19050">
            <a:solidFill>
              <a:schemeClr val="tx1"/>
            </a:solidFill>
          </a:ln>
        </p:spPr>
        <p:txBody>
          <a:bodyPr>
            <a:normAutofit/>
          </a:bodyPr>
          <a:lstStyle/>
          <a:p>
            <a:r>
              <a:rPr lang="en-US" sz="1800" b="1" dirty="0" err="1" smtClean="0"/>
              <a:t>Contd</a:t>
            </a:r>
            <a:r>
              <a:rPr lang="en-US" sz="1800" b="1" dirty="0" smtClean="0"/>
              <a:t>…..</a:t>
            </a:r>
            <a:endParaRPr lang="en-US" sz="1800" b="1" dirty="0"/>
          </a:p>
        </p:txBody>
      </p:sp>
      <p:sp>
        <p:nvSpPr>
          <p:cNvPr id="3" name="Content Placeholder 2"/>
          <p:cNvSpPr>
            <a:spLocks noGrp="1"/>
          </p:cNvSpPr>
          <p:nvPr>
            <p:ph idx="1"/>
          </p:nvPr>
        </p:nvSpPr>
        <p:spPr>
          <a:ln w="19050">
            <a:solidFill>
              <a:schemeClr val="tx1"/>
            </a:solidFill>
          </a:ln>
        </p:spPr>
        <p:txBody>
          <a:bodyPr>
            <a:normAutofit/>
          </a:bodyPr>
          <a:lstStyle/>
          <a:p>
            <a:pPr marL="0" indent="0">
              <a:buNone/>
            </a:pPr>
            <a:r>
              <a:rPr lang="en-US" sz="1600" dirty="0" smtClean="0"/>
              <a:t>                    </a:t>
            </a:r>
          </a:p>
          <a:p>
            <a:pPr marL="0" indent="0">
              <a:buNone/>
            </a:pPr>
            <a:endParaRPr lang="en-US" sz="1600" dirty="0" smtClean="0"/>
          </a:p>
          <a:p>
            <a:pPr marL="0" indent="0">
              <a:buNone/>
            </a:pPr>
            <a:r>
              <a:rPr lang="en-US" sz="1600" dirty="0"/>
              <a:t>	</a:t>
            </a:r>
            <a:r>
              <a:rPr lang="en-US" sz="1600" dirty="0" smtClean="0"/>
              <a:t> (iii)   To attract  S. 2(47)(v) – not necessary that entire sale consideration is received</a:t>
            </a:r>
          </a:p>
          <a:p>
            <a:pPr marL="0" indent="0">
              <a:buNone/>
            </a:pPr>
            <a:r>
              <a:rPr lang="en-US" sz="1600" dirty="0"/>
              <a:t> </a:t>
            </a:r>
            <a:r>
              <a:rPr lang="en-US" sz="1600" dirty="0" smtClean="0"/>
              <a:t>                     (iv)   S. 2(47)(v)  - even virtual possession is sufficient.</a:t>
            </a:r>
            <a:endParaRPr lang="en-US" sz="1600" dirty="0"/>
          </a:p>
        </p:txBody>
      </p:sp>
      <p:sp>
        <p:nvSpPr>
          <p:cNvPr id="4" name="Slide Number Placeholder 3"/>
          <p:cNvSpPr>
            <a:spLocks noGrp="1"/>
          </p:cNvSpPr>
          <p:nvPr>
            <p:ph type="sldNum" sz="quarter" idx="12"/>
          </p:nvPr>
        </p:nvSpPr>
        <p:spPr/>
        <p:txBody>
          <a:bodyPr/>
          <a:lstStyle/>
          <a:p>
            <a:fld id="{50A1BB8B-8E60-4187-8A7E-6132DE9127AF}" type="slidenum">
              <a:rPr lang="en-US" smtClean="0"/>
              <a:t>6</a:t>
            </a:fld>
            <a:endParaRPr lang="en-US"/>
          </a:p>
        </p:txBody>
      </p:sp>
    </p:spTree>
    <p:extLst>
      <p:ext uri="{BB962C8B-B14F-4D97-AF65-F5344CB8AC3E}">
        <p14:creationId xmlns:p14="http://schemas.microsoft.com/office/powerpoint/2010/main" val="197511294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19050">
            <a:solidFill>
              <a:schemeClr val="tx1"/>
            </a:solidFill>
          </a:ln>
        </p:spPr>
        <p:txBody>
          <a:bodyPr>
            <a:normAutofit/>
          </a:bodyPr>
          <a:lstStyle/>
          <a:p>
            <a:r>
              <a:rPr lang="en-US" sz="1800" b="1" u="sng" dirty="0" smtClean="0"/>
              <a:t>Taxability of Tenancy Right</a:t>
            </a:r>
            <a:endParaRPr lang="en-US" sz="1800" b="1" u="sng" dirty="0"/>
          </a:p>
        </p:txBody>
      </p:sp>
      <p:sp>
        <p:nvSpPr>
          <p:cNvPr id="3" name="Content Placeholder 2"/>
          <p:cNvSpPr>
            <a:spLocks noGrp="1"/>
          </p:cNvSpPr>
          <p:nvPr>
            <p:ph idx="1"/>
          </p:nvPr>
        </p:nvSpPr>
        <p:spPr>
          <a:ln w="19050">
            <a:solidFill>
              <a:schemeClr val="tx1"/>
            </a:solidFill>
          </a:ln>
        </p:spPr>
        <p:txBody>
          <a:bodyPr>
            <a:normAutofit/>
          </a:bodyPr>
          <a:lstStyle/>
          <a:p>
            <a:endParaRPr lang="en-US" sz="1600" dirty="0" smtClean="0"/>
          </a:p>
          <a:p>
            <a:r>
              <a:rPr lang="en-US" sz="1600" dirty="0" smtClean="0"/>
              <a:t>Is a capital asset</a:t>
            </a:r>
          </a:p>
          <a:p>
            <a:r>
              <a:rPr lang="en-US" sz="1600" dirty="0" smtClean="0"/>
              <a:t>Even sub tenancy is also a capital asset</a:t>
            </a:r>
          </a:p>
          <a:p>
            <a:r>
              <a:rPr lang="en-US" sz="1600" dirty="0" smtClean="0"/>
              <a:t>Transfer of tenancy / sub tenancy  is also  liable for capital gain</a:t>
            </a:r>
          </a:p>
          <a:p>
            <a:pPr marL="0" indent="0">
              <a:buNone/>
            </a:pPr>
            <a:r>
              <a:rPr lang="en-US" sz="1600" dirty="0"/>
              <a:t> </a:t>
            </a:r>
            <a:r>
              <a:rPr lang="en-US" sz="1600" dirty="0" smtClean="0"/>
              <a:t>             -  ACIT  Vs. Dr. </a:t>
            </a:r>
            <a:r>
              <a:rPr lang="en-US" sz="1600" dirty="0" err="1" smtClean="0"/>
              <a:t>Jayesh</a:t>
            </a:r>
            <a:r>
              <a:rPr lang="en-US" sz="1600" dirty="0" smtClean="0"/>
              <a:t> K. Shah  [103 </a:t>
            </a:r>
            <a:r>
              <a:rPr lang="en-US" sz="1600" dirty="0" err="1" smtClean="0"/>
              <a:t>taxmann</a:t>
            </a:r>
            <a:r>
              <a:rPr lang="en-US" sz="1600" dirty="0" smtClean="0"/>
              <a:t>. com 352 (Mum)</a:t>
            </a:r>
          </a:p>
          <a:p>
            <a:r>
              <a:rPr lang="en-US" sz="1600" dirty="0" smtClean="0"/>
              <a:t>Consideration received by owner for granting consent to transfer tenancy right  by one tenant to another tenant would be taxed under IFOS.</a:t>
            </a:r>
          </a:p>
          <a:p>
            <a:r>
              <a:rPr lang="en-US" sz="1600" dirty="0" smtClean="0"/>
              <a:t>Flat received in lieu of tenancy right  benefit u/s. 54 / 54F is available.</a:t>
            </a:r>
          </a:p>
          <a:p>
            <a:r>
              <a:rPr lang="en-US" sz="1600" dirty="0" smtClean="0"/>
              <a:t>Conversion of tenancy into ownership -   New right – Union of interest of the lessor and lessee.  Tenancy right is extinguish</a:t>
            </a:r>
          </a:p>
          <a:p>
            <a:pPr marL="0" indent="0">
              <a:buNone/>
            </a:pPr>
            <a:r>
              <a:rPr lang="en-US" sz="1600" dirty="0"/>
              <a:t> </a:t>
            </a:r>
            <a:r>
              <a:rPr lang="en-US" sz="1600" dirty="0" smtClean="0"/>
              <a:t>              -   Dr. D. A. </a:t>
            </a:r>
            <a:r>
              <a:rPr lang="en-US" sz="1600" dirty="0" err="1" smtClean="0"/>
              <a:t>Irani</a:t>
            </a:r>
            <a:r>
              <a:rPr lang="en-US" sz="1600" dirty="0" smtClean="0"/>
              <a:t>  Vs. ITO [234 ITR 850 (</a:t>
            </a:r>
            <a:r>
              <a:rPr lang="en-US" sz="1600" dirty="0" err="1" smtClean="0"/>
              <a:t>Bom</a:t>
            </a:r>
            <a:r>
              <a:rPr lang="en-US" sz="1600" dirty="0" smtClean="0"/>
              <a:t>)]</a:t>
            </a:r>
          </a:p>
          <a:p>
            <a:r>
              <a:rPr lang="en-US" sz="1600" dirty="0"/>
              <a:t> </a:t>
            </a:r>
            <a:r>
              <a:rPr lang="en-US" sz="1600" dirty="0" smtClean="0"/>
              <a:t>After conversion into ownership sold within 24 months   - taxable as short term capital gain.</a:t>
            </a:r>
          </a:p>
          <a:p>
            <a:pPr marL="0" indent="0">
              <a:buNone/>
            </a:pPr>
            <a:r>
              <a:rPr lang="en-US" sz="1600" dirty="0" smtClean="0"/>
              <a:t>               -    Dr. D. A. </a:t>
            </a:r>
            <a:r>
              <a:rPr lang="en-US" sz="1600" dirty="0" err="1" smtClean="0"/>
              <a:t>Irani</a:t>
            </a:r>
            <a:r>
              <a:rPr lang="en-US" sz="1600" dirty="0" smtClean="0"/>
              <a:t>  Vs. ITO [234 ITR 850 (</a:t>
            </a:r>
            <a:r>
              <a:rPr lang="en-US" sz="1600" dirty="0" err="1" smtClean="0"/>
              <a:t>Bom</a:t>
            </a:r>
            <a:r>
              <a:rPr lang="en-US" sz="1600" dirty="0" smtClean="0"/>
              <a:t>)]</a:t>
            </a:r>
            <a:endParaRPr lang="en-US" sz="1600" dirty="0"/>
          </a:p>
        </p:txBody>
      </p:sp>
      <p:sp>
        <p:nvSpPr>
          <p:cNvPr id="4" name="Slide Number Placeholder 3"/>
          <p:cNvSpPr>
            <a:spLocks noGrp="1"/>
          </p:cNvSpPr>
          <p:nvPr>
            <p:ph type="sldNum" sz="quarter" idx="12"/>
          </p:nvPr>
        </p:nvSpPr>
        <p:spPr/>
        <p:txBody>
          <a:bodyPr/>
          <a:lstStyle/>
          <a:p>
            <a:fld id="{50A1BB8B-8E60-4187-8A7E-6132DE9127AF}" type="slidenum">
              <a:rPr lang="en-US" smtClean="0"/>
              <a:t>7</a:t>
            </a:fld>
            <a:endParaRPr lang="en-US"/>
          </a:p>
        </p:txBody>
      </p:sp>
    </p:spTree>
    <p:extLst>
      <p:ext uri="{BB962C8B-B14F-4D97-AF65-F5344CB8AC3E}">
        <p14:creationId xmlns:p14="http://schemas.microsoft.com/office/powerpoint/2010/main" val="175142299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19050">
            <a:solidFill>
              <a:schemeClr val="tx1"/>
            </a:solidFill>
          </a:ln>
        </p:spPr>
        <p:txBody>
          <a:bodyPr>
            <a:normAutofit/>
          </a:bodyPr>
          <a:lstStyle/>
          <a:p>
            <a:r>
              <a:rPr lang="en-US" sz="1800" b="1" u="sng" dirty="0" smtClean="0"/>
              <a:t>Sale of TDR / FSI</a:t>
            </a:r>
            <a:endParaRPr lang="en-US" sz="1800" b="1" u="sng" dirty="0"/>
          </a:p>
        </p:txBody>
      </p:sp>
      <p:sp>
        <p:nvSpPr>
          <p:cNvPr id="3" name="Content Placeholder 2"/>
          <p:cNvSpPr>
            <a:spLocks noGrp="1"/>
          </p:cNvSpPr>
          <p:nvPr>
            <p:ph idx="1"/>
          </p:nvPr>
        </p:nvSpPr>
        <p:spPr>
          <a:ln w="19050">
            <a:solidFill>
              <a:schemeClr val="tx1"/>
            </a:solidFill>
          </a:ln>
        </p:spPr>
        <p:txBody>
          <a:bodyPr>
            <a:normAutofit lnSpcReduction="10000"/>
          </a:bodyPr>
          <a:lstStyle/>
          <a:p>
            <a:endParaRPr lang="en-US" sz="1600" dirty="0" smtClean="0"/>
          </a:p>
          <a:p>
            <a:r>
              <a:rPr lang="en-US" sz="1600" dirty="0" smtClean="0"/>
              <a:t>What is </a:t>
            </a:r>
            <a:r>
              <a:rPr lang="en-US" sz="1600" b="1" u="sng" dirty="0" smtClean="0"/>
              <a:t>TDR?</a:t>
            </a:r>
          </a:p>
          <a:p>
            <a:r>
              <a:rPr lang="en-US" sz="1600" dirty="0" smtClean="0"/>
              <a:t>TDR granted by  Development Regulatory Authority 1991.</a:t>
            </a:r>
          </a:p>
          <a:p>
            <a:r>
              <a:rPr lang="en-US" sz="1600" dirty="0" smtClean="0"/>
              <a:t>TDR embedded in ownership of land – immovable property u/s. 3(26) of General Clauses Act Constitute capital assets – taxable </a:t>
            </a:r>
          </a:p>
          <a:p>
            <a:pPr marL="0" indent="0">
              <a:buNone/>
            </a:pPr>
            <a:r>
              <a:rPr lang="en-US" sz="1600" dirty="0"/>
              <a:t> </a:t>
            </a:r>
            <a:r>
              <a:rPr lang="en-US" sz="1600" dirty="0" smtClean="0"/>
              <a:t>             -   A.R. Krishnamurthy &amp; Another  Vs. CIT [176 ITR 417 (SC)]</a:t>
            </a:r>
          </a:p>
          <a:p>
            <a:pPr marL="0" indent="0">
              <a:buNone/>
            </a:pPr>
            <a:r>
              <a:rPr lang="en-US" sz="1600" dirty="0"/>
              <a:t> </a:t>
            </a:r>
            <a:r>
              <a:rPr lang="en-US" sz="1600" dirty="0" smtClean="0"/>
              <a:t>             -   Shakti Insulated Wires  Ltd. Vs. JCIT [87 ITD 56 (Mum)]</a:t>
            </a:r>
          </a:p>
          <a:p>
            <a:pPr marL="0" indent="0">
              <a:buNone/>
            </a:pPr>
            <a:r>
              <a:rPr lang="en-US" sz="1600" dirty="0"/>
              <a:t> </a:t>
            </a:r>
            <a:r>
              <a:rPr lang="en-US" sz="1600" dirty="0" smtClean="0"/>
              <a:t>             -   </a:t>
            </a:r>
            <a:r>
              <a:rPr lang="en-US" sz="1600" dirty="0" err="1" smtClean="0"/>
              <a:t>Chheda</a:t>
            </a:r>
            <a:r>
              <a:rPr lang="en-US" sz="1600" dirty="0" smtClean="0"/>
              <a:t> Housing Development Corp. Vs. </a:t>
            </a:r>
            <a:r>
              <a:rPr lang="en-US" sz="1600" dirty="0" err="1" smtClean="0"/>
              <a:t>Bibijan</a:t>
            </a:r>
            <a:r>
              <a:rPr lang="en-US" sz="1600" dirty="0" smtClean="0"/>
              <a:t> </a:t>
            </a:r>
            <a:r>
              <a:rPr lang="en-US" sz="1600" dirty="0" err="1" smtClean="0"/>
              <a:t>Shaikh</a:t>
            </a:r>
            <a:r>
              <a:rPr lang="en-US" sz="1600" dirty="0" smtClean="0"/>
              <a:t>  (3) MHLJ 402(</a:t>
            </a:r>
            <a:r>
              <a:rPr lang="en-US" sz="1600" dirty="0" err="1" smtClean="0"/>
              <a:t>Bom</a:t>
            </a:r>
            <a:r>
              <a:rPr lang="en-US" sz="1600" dirty="0" smtClean="0"/>
              <a:t>)]</a:t>
            </a:r>
          </a:p>
          <a:p>
            <a:r>
              <a:rPr lang="en-US" sz="1600" dirty="0" smtClean="0"/>
              <a:t>Consideration for  transfer of land – in cash or kind  </a:t>
            </a:r>
            <a:r>
              <a:rPr lang="en-US" sz="1600" dirty="0" err="1" smtClean="0"/>
              <a:t>exigible</a:t>
            </a:r>
            <a:r>
              <a:rPr lang="en-US" sz="1600" dirty="0" smtClean="0"/>
              <a:t> to capital gain.</a:t>
            </a:r>
          </a:p>
          <a:p>
            <a:r>
              <a:rPr lang="en-US" sz="1600" b="1" u="sng" dirty="0" smtClean="0"/>
              <a:t>FSI </a:t>
            </a:r>
          </a:p>
          <a:p>
            <a:r>
              <a:rPr lang="en-US" sz="1600" dirty="0" smtClean="0"/>
              <a:t>Sale  - no cost of acquisition – no capital gain</a:t>
            </a:r>
          </a:p>
          <a:p>
            <a:pPr marL="0" indent="0">
              <a:buNone/>
            </a:pPr>
            <a:r>
              <a:rPr lang="en-US" sz="1600" dirty="0"/>
              <a:t> </a:t>
            </a:r>
            <a:r>
              <a:rPr lang="en-US" sz="1600" dirty="0" smtClean="0"/>
              <a:t>              -    </a:t>
            </a:r>
            <a:r>
              <a:rPr lang="en-US" sz="1600" dirty="0" err="1" smtClean="0"/>
              <a:t>Jethalal</a:t>
            </a:r>
            <a:r>
              <a:rPr lang="en-US" sz="1600" dirty="0" smtClean="0"/>
              <a:t> D. Mehta Vs. DCIT [2 SOT 422 (Mum)]</a:t>
            </a:r>
          </a:p>
          <a:p>
            <a:pPr marL="0" indent="0">
              <a:buNone/>
            </a:pPr>
            <a:r>
              <a:rPr lang="en-US" sz="1600" dirty="0"/>
              <a:t> </a:t>
            </a:r>
            <a:r>
              <a:rPr lang="en-US" sz="1600" dirty="0" smtClean="0"/>
              <a:t>              -    New </a:t>
            </a:r>
            <a:r>
              <a:rPr lang="en-US" sz="1600" dirty="0" err="1" smtClean="0"/>
              <a:t>Shailaja</a:t>
            </a:r>
            <a:r>
              <a:rPr lang="en-US" sz="1600" dirty="0" smtClean="0"/>
              <a:t>  CHS  Vs. ITO [121 TTJ 62 (Mum)]</a:t>
            </a:r>
          </a:p>
          <a:p>
            <a:r>
              <a:rPr lang="en-US" sz="1600" dirty="0" smtClean="0"/>
              <a:t>In the case of flat owner society  - sale of  FSI  not taxable  in the hands of the society, as the society is not owner of the land.  Even not taxable in the hands of the members as it has no cost.</a:t>
            </a:r>
          </a:p>
          <a:p>
            <a:pPr marL="0" indent="0">
              <a:buNone/>
            </a:pPr>
            <a:r>
              <a:rPr lang="en-US" sz="1600" dirty="0"/>
              <a:t> </a:t>
            </a:r>
            <a:r>
              <a:rPr lang="en-US" sz="1600" dirty="0" smtClean="0"/>
              <a:t>               -     ITO Vs. </a:t>
            </a:r>
            <a:r>
              <a:rPr lang="en-US" sz="1600" dirty="0" err="1" smtClean="0"/>
              <a:t>Lotia</a:t>
            </a:r>
            <a:r>
              <a:rPr lang="en-US" sz="1600" dirty="0" smtClean="0"/>
              <a:t> Court CHS  Ltd. [12 DTR (Mum) (</a:t>
            </a:r>
            <a:r>
              <a:rPr lang="en-US" sz="1600" dirty="0" err="1" smtClean="0"/>
              <a:t>Trib</a:t>
            </a:r>
            <a:r>
              <a:rPr lang="en-US" sz="1600" dirty="0" smtClean="0"/>
              <a:t>) 396 ]</a:t>
            </a:r>
          </a:p>
          <a:p>
            <a:endParaRPr lang="en-US" sz="1600" dirty="0" smtClean="0"/>
          </a:p>
          <a:p>
            <a:endParaRPr lang="en-US" sz="1600" dirty="0"/>
          </a:p>
        </p:txBody>
      </p:sp>
      <p:sp>
        <p:nvSpPr>
          <p:cNvPr id="4" name="Slide Number Placeholder 3"/>
          <p:cNvSpPr>
            <a:spLocks noGrp="1"/>
          </p:cNvSpPr>
          <p:nvPr>
            <p:ph type="sldNum" sz="quarter" idx="12"/>
          </p:nvPr>
        </p:nvSpPr>
        <p:spPr/>
        <p:txBody>
          <a:bodyPr/>
          <a:lstStyle/>
          <a:p>
            <a:fld id="{50A1BB8B-8E60-4187-8A7E-6132DE9127AF}" type="slidenum">
              <a:rPr lang="en-US" smtClean="0"/>
              <a:t>8</a:t>
            </a:fld>
            <a:endParaRPr lang="en-US"/>
          </a:p>
        </p:txBody>
      </p:sp>
    </p:spTree>
    <p:extLst>
      <p:ext uri="{BB962C8B-B14F-4D97-AF65-F5344CB8AC3E}">
        <p14:creationId xmlns:p14="http://schemas.microsoft.com/office/powerpoint/2010/main" val="262435018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ln w="19050">
            <a:solidFill>
              <a:schemeClr val="tx1"/>
            </a:solidFill>
          </a:ln>
        </p:spPr>
        <p:txBody>
          <a:bodyPr>
            <a:normAutofit/>
          </a:bodyPr>
          <a:lstStyle/>
          <a:p>
            <a:r>
              <a:rPr lang="en-US" sz="1800" b="1" u="sng" dirty="0" smtClean="0"/>
              <a:t>Period of Holding</a:t>
            </a:r>
            <a:endParaRPr lang="en-US" sz="1800" b="1" u="sng" dirty="0"/>
          </a:p>
        </p:txBody>
      </p:sp>
      <p:sp>
        <p:nvSpPr>
          <p:cNvPr id="3" name="Content Placeholder 2"/>
          <p:cNvSpPr>
            <a:spLocks noGrp="1"/>
          </p:cNvSpPr>
          <p:nvPr>
            <p:ph idx="1"/>
          </p:nvPr>
        </p:nvSpPr>
        <p:spPr>
          <a:ln w="19050">
            <a:solidFill>
              <a:schemeClr val="tx1"/>
            </a:solidFill>
          </a:ln>
        </p:spPr>
        <p:txBody>
          <a:bodyPr>
            <a:normAutofit/>
          </a:bodyPr>
          <a:lstStyle/>
          <a:p>
            <a:pPr algn="just"/>
            <a:endParaRPr lang="en-US" sz="1600" dirty="0" smtClean="0"/>
          </a:p>
          <a:p>
            <a:pPr algn="just"/>
            <a:r>
              <a:rPr lang="en-US" sz="1600" dirty="0" smtClean="0"/>
              <a:t>S. 2(42A) – defines short term capital asset means a capital asset held by an assessee for not more than 36 months immediately preceding the date of transfer.</a:t>
            </a:r>
          </a:p>
          <a:p>
            <a:pPr algn="just"/>
            <a:r>
              <a:rPr lang="en-US" sz="1600" dirty="0" smtClean="0"/>
              <a:t>However 3</a:t>
            </a:r>
            <a:r>
              <a:rPr lang="en-US" sz="1600" baseline="30000" dirty="0" smtClean="0"/>
              <a:t>rd</a:t>
            </a:r>
            <a:r>
              <a:rPr lang="en-US" sz="1600" dirty="0" smtClean="0"/>
              <a:t> proviso provides that  in case of share  of a company (not being a share listed in recognized stock exchange in India or an immovable property being land or building or both the provision of this clause shall have effect as if  for the words “ Thirty six months”  the words  “twenty four months” has been substituted from assessment year 2017/18.</a:t>
            </a:r>
          </a:p>
          <a:p>
            <a:pPr algn="just"/>
            <a:r>
              <a:rPr lang="en-US" sz="1600" dirty="0" smtClean="0"/>
              <a:t>Does holding period of 2 years apply to transfer of flat under construction?</a:t>
            </a:r>
          </a:p>
          <a:p>
            <a:pPr algn="just"/>
            <a:r>
              <a:rPr lang="en-US" sz="1600" dirty="0" smtClean="0"/>
              <a:t>A share in co-op society building  held for 24 months before date of transfer would qualify as long term capital asset?  S. 2(47)(v)</a:t>
            </a:r>
          </a:p>
          <a:p>
            <a:pPr algn="just"/>
            <a:r>
              <a:rPr lang="en-US" sz="1600" dirty="0" smtClean="0"/>
              <a:t>Computation of holding period  to be computed from date of allotment letter or date of coming into existence of building or date of possession? [see CBDT circular 672 </a:t>
            </a:r>
            <a:r>
              <a:rPr lang="en-US" sz="1600" dirty="0" err="1" smtClean="0"/>
              <a:t>dt.</a:t>
            </a:r>
            <a:r>
              <a:rPr lang="en-US" sz="1600" dirty="0" smtClean="0"/>
              <a:t> 18/12/1993)</a:t>
            </a:r>
          </a:p>
          <a:p>
            <a:pPr algn="just"/>
            <a:endParaRPr lang="en-US" sz="1600" dirty="0"/>
          </a:p>
        </p:txBody>
      </p:sp>
      <p:sp>
        <p:nvSpPr>
          <p:cNvPr id="4" name="Slide Number Placeholder 3"/>
          <p:cNvSpPr>
            <a:spLocks noGrp="1"/>
          </p:cNvSpPr>
          <p:nvPr>
            <p:ph type="sldNum" sz="quarter" idx="12"/>
          </p:nvPr>
        </p:nvSpPr>
        <p:spPr/>
        <p:txBody>
          <a:bodyPr/>
          <a:lstStyle/>
          <a:p>
            <a:fld id="{50A1BB8B-8E60-4187-8A7E-6132DE9127AF}" type="slidenum">
              <a:rPr lang="en-US" smtClean="0"/>
              <a:t>9</a:t>
            </a:fld>
            <a:endParaRPr lang="en-US"/>
          </a:p>
        </p:txBody>
      </p:sp>
    </p:spTree>
    <p:extLst>
      <p:ext uri="{BB962C8B-B14F-4D97-AF65-F5344CB8AC3E}">
        <p14:creationId xmlns:p14="http://schemas.microsoft.com/office/powerpoint/2010/main" val="3466723164"/>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331</TotalTime>
  <Words>4010</Words>
  <Application>Microsoft Office PowerPoint</Application>
  <PresentationFormat>On-screen Show (4:3)</PresentationFormat>
  <Paragraphs>309</Paragraphs>
  <Slides>28</Slides>
  <Notes>1</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28</vt:i4>
      </vt:variant>
    </vt:vector>
  </HeadingPairs>
  <TitlesOfParts>
    <vt:vector size="32" baseType="lpstr">
      <vt:lpstr>Arial</vt:lpstr>
      <vt:lpstr>Calibri</vt:lpstr>
      <vt:lpstr>Wingdings</vt:lpstr>
      <vt:lpstr>Office Theme</vt:lpstr>
      <vt:lpstr>INCOME TAX ON REAL ESTATE TRANSACTIONS</vt:lpstr>
      <vt:lpstr>Recent Amendments</vt:lpstr>
      <vt:lpstr>Cond…..</vt:lpstr>
      <vt:lpstr>Real Estate Transactions</vt:lpstr>
      <vt:lpstr>Taxability of Development Rights</vt:lpstr>
      <vt:lpstr>Contd…..</vt:lpstr>
      <vt:lpstr>Taxability of Tenancy Right</vt:lpstr>
      <vt:lpstr>Sale of TDR / FSI</vt:lpstr>
      <vt:lpstr>Period of Holding</vt:lpstr>
      <vt:lpstr>Contd…..</vt:lpstr>
      <vt:lpstr>Income from House Property</vt:lpstr>
      <vt:lpstr>Conversion of Capital Asset into Stock in trade</vt:lpstr>
      <vt:lpstr>Conversion of Stock in trade into Capital asset</vt:lpstr>
      <vt:lpstr>Stamp duty value on transfer of capital asset</vt:lpstr>
      <vt:lpstr>Contd.  …..</vt:lpstr>
      <vt:lpstr>Contd……</vt:lpstr>
      <vt:lpstr>Special Provision for full value of consideration for transfer of asset other than  capital asset other than  capital asset in certain cases (S. 43CA)</vt:lpstr>
      <vt:lpstr>Joint Developer Agreement </vt:lpstr>
      <vt:lpstr>Contd……</vt:lpstr>
      <vt:lpstr>Advance or earnest money received S. 51</vt:lpstr>
      <vt:lpstr>Amendment to S. 54</vt:lpstr>
      <vt:lpstr>Deposit  in  Capital Gain Account whether mandatory or optional</vt:lpstr>
      <vt:lpstr>Comparison with other Sections</vt:lpstr>
      <vt:lpstr>Tax deducted at source (TDS)</vt:lpstr>
      <vt:lpstr>Contd…..</vt:lpstr>
      <vt:lpstr>Contd……</vt:lpstr>
      <vt:lpstr>Contd……</vt:lpstr>
      <vt:lpstr>PowerPoint Presentation</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Admin</dc:creator>
  <cp:lastModifiedBy>ICAI 1</cp:lastModifiedBy>
  <cp:revision>67</cp:revision>
  <cp:lastPrinted>2020-03-02T13:31:25Z</cp:lastPrinted>
  <dcterms:created xsi:type="dcterms:W3CDTF">2020-03-02T08:01:20Z</dcterms:created>
  <dcterms:modified xsi:type="dcterms:W3CDTF">2020-03-03T07:23:17Z</dcterms:modified>
</cp:coreProperties>
</file>