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2"/>
  </p:notesMasterIdLst>
  <p:handoutMasterIdLst>
    <p:handoutMasterId r:id="rId13"/>
  </p:handoutMasterIdLst>
  <p:sldIdLst>
    <p:sldId id="256" r:id="rId2"/>
    <p:sldId id="257" r:id="rId3"/>
    <p:sldId id="265" r:id="rId4"/>
    <p:sldId id="258" r:id="rId5"/>
    <p:sldId id="259" r:id="rId6"/>
    <p:sldId id="266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62" y="-8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7B1891-7DD5-40FF-BBCB-E39E272472BA}" type="datetimeFigureOut">
              <a:rPr lang="en-US" smtClean="0"/>
              <a:t>26/02/2020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A3A62-1EDA-4213-8275-E8B4C7C527E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8823269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8E92758-5A45-4EBA-90E2-247C676095DE}" type="datetimeFigureOut">
              <a:rPr lang="en-US" smtClean="0"/>
              <a:t>26/02/2020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57ABBF0-EA22-4EE8-B151-F15663E0507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3186680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1143000" y="685800"/>
            <a:ext cx="4572000" cy="3429000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57ABBF0-EA22-4EE8-B151-F15663E0507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420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0A0DB-B00B-41A1-A4C4-EEC866BB5B1C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3899544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278CEE-E06D-4429-880A-B2B3CD8AAC3C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38770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ECFA1B-D798-4B76-A812-89D3549245D6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76377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7A7BE7-EB1F-461F-9822-F1486E03B885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81587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C8763F4-78D2-4602-B46A-9725CABF0BD8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7644143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BE4321-A67D-4A83-A132-8E4B91200270}" type="datetime1">
              <a:rPr lang="en-US" smtClean="0"/>
              <a:t>26/02/2020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34755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8AE652-CC59-4228-B86A-7A6A3B0E8160}" type="datetime1">
              <a:rPr lang="en-US" smtClean="0"/>
              <a:t>26/02/2020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91153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EB288B-ACCC-4567-90C6-EE5324B3097E}" type="datetime1">
              <a:rPr lang="en-US" smtClean="0"/>
              <a:t>26/02/2020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4909297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87D3AC-897F-4D92-A279-DB3AF0D66536}" type="datetime1">
              <a:rPr lang="en-US" smtClean="0"/>
              <a:t>26/02/2020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10230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77B3F2-B873-48F0-B9F5-C526D558F451}" type="datetime1">
              <a:rPr lang="en-US" smtClean="0"/>
              <a:t>26/02/2020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20057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CC86AA-3D13-46B5-A0FE-363BCF7A5A51}" type="datetime1">
              <a:rPr lang="en-US" smtClean="0"/>
              <a:t>26/02/2020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109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38E722-BF01-4337-8179-2E744158B8A0}" type="datetime1">
              <a:rPr lang="en-US" smtClean="0"/>
              <a:t>26/02/2020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15CC29-F19B-4CAD-9222-9656109FD7C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4608908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ln/>
        </p:spPr>
        <p:style>
          <a:lnRef idx="1">
            <a:schemeClr val="accent2"/>
          </a:lnRef>
          <a:fillRef idx="2">
            <a:schemeClr val="accent2"/>
          </a:fillRef>
          <a:effectRef idx="1">
            <a:schemeClr val="accent2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en-US" sz="2000" b="1" u="sng" dirty="0" smtClean="0"/>
              <a:t>FALSIFICTION OF BOOKS OF ACCOUNT OR </a:t>
            </a:r>
            <a:r>
              <a:rPr lang="en-US" sz="2000" b="1" u="sng" dirty="0" smtClean="0"/>
              <a:t>DOCUMENTS ETC. </a:t>
            </a:r>
            <a:br>
              <a:rPr lang="en-US" sz="2000" b="1" u="sng" dirty="0" smtClean="0"/>
            </a:br>
            <a:r>
              <a:rPr lang="en-US" sz="2000" b="1" u="sng" dirty="0" smtClean="0"/>
              <a:t>S. 277A</a:t>
            </a:r>
            <a:endParaRPr lang="en-US" sz="2000" b="1" u="sng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ln w="19050"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endParaRPr lang="en-US" dirty="0" smtClean="0"/>
          </a:p>
          <a:p>
            <a:r>
              <a:rPr lang="en-US" sz="1200" dirty="0" smtClean="0"/>
              <a:t>   </a:t>
            </a:r>
          </a:p>
          <a:p>
            <a:endParaRPr lang="en-US" sz="1200" dirty="0"/>
          </a:p>
          <a:p>
            <a:r>
              <a:rPr lang="en-US" sz="1600" b="1" dirty="0" smtClean="0"/>
              <a:t>H.  N.  MOTIWALLA</a:t>
            </a:r>
            <a:r>
              <a:rPr lang="en-US" sz="1200" dirty="0" smtClean="0"/>
              <a:t>                            </a:t>
            </a:r>
            <a:endParaRPr lang="en-US" sz="1200" dirty="0"/>
          </a:p>
          <a:p>
            <a:endParaRPr lang="en-US" sz="1200" dirty="0" smtClean="0"/>
          </a:p>
          <a:p>
            <a:r>
              <a:rPr lang="en-US" sz="1200" dirty="0"/>
              <a:t> </a:t>
            </a:r>
            <a:r>
              <a:rPr lang="en-US" sz="1200" dirty="0" smtClean="0"/>
              <a:t>                             </a:t>
            </a:r>
            <a:endParaRPr lang="en-US" sz="12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5218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>
        <p14:flash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dirty="0" smtClean="0"/>
          </a:p>
          <a:p>
            <a:pPr marL="0" indent="0" algn="just">
              <a:buNone/>
            </a:pPr>
            <a:r>
              <a:rPr lang="en-US" dirty="0"/>
              <a:t>	</a:t>
            </a:r>
            <a:r>
              <a:rPr lang="en-US" dirty="0" smtClean="0"/>
              <a:t>  </a:t>
            </a:r>
          </a:p>
          <a:p>
            <a:pPr marL="0" indent="0" algn="ctr">
              <a:buNone/>
            </a:pPr>
            <a:r>
              <a:rPr lang="en-US" dirty="0"/>
              <a:t> </a:t>
            </a:r>
            <a:r>
              <a:rPr lang="en-US" dirty="0" smtClean="0"/>
              <a:t>   </a:t>
            </a:r>
            <a:r>
              <a:rPr lang="en-US" sz="2000" b="1" dirty="0" smtClean="0"/>
              <a:t>THANK YOU</a:t>
            </a:r>
            <a:endParaRPr lang="en-US" sz="2000" b="1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873474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DISSECTION 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Autofit/>
          </a:bodyPr>
          <a:lstStyle/>
          <a:p>
            <a:pPr algn="just">
              <a:lnSpc>
                <a:spcPct val="150000"/>
              </a:lnSpc>
            </a:pPr>
            <a:r>
              <a:rPr lang="en-US" sz="1600" dirty="0" smtClean="0"/>
              <a:t>Any person  (First Person  -                   )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        -    willfully and with intent to enable any other person to evade any tax or interest or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penalty chargeable and imposable under this Act.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-  makes or causes to be made any entry  or statement which is false and which the first 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person  either knows to be false or does not believe to be true.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           -  In any books of account or other document relevant to or useful in any proceedings 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against the  first person or second person under this Act.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           -   The first person shall be punishable will rigorous  imprisonment</a:t>
            </a:r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 smtClean="0"/>
              <a:t>           -   For a term which shall not be less than three months but </a:t>
            </a:r>
            <a:r>
              <a:rPr lang="en-US" sz="1600" dirty="0" smtClean="0"/>
              <a:t> not extending  </a:t>
            </a:r>
            <a:r>
              <a:rPr lang="en-US" sz="1600" dirty="0" smtClean="0"/>
              <a:t>two years and </a:t>
            </a:r>
            <a:endParaRPr lang="en-US" sz="1600" dirty="0" smtClean="0"/>
          </a:p>
          <a:p>
            <a:pPr marL="0" indent="0" algn="just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</a:t>
            </a:r>
            <a:r>
              <a:rPr lang="en-US" sz="1600" dirty="0" smtClean="0"/>
              <a:t>with fine</a:t>
            </a:r>
            <a:r>
              <a:rPr lang="en-US" sz="1600" dirty="0" smtClean="0"/>
              <a:t>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1705587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err="1" smtClean="0"/>
              <a:t>Contd</a:t>
            </a:r>
            <a:r>
              <a:rPr lang="en-US" sz="1800" b="1" u="sng" dirty="0" smtClean="0"/>
              <a:t>  ….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 marL="0" indent="0">
              <a:buNone/>
            </a:pP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-       To </a:t>
            </a:r>
            <a:r>
              <a:rPr lang="en-US" sz="1600" dirty="0"/>
              <a:t>establish the charge – it shall not be necessary to prove that the second person has </a:t>
            </a:r>
            <a:endParaRPr lang="en-US" sz="1600" dirty="0" smtClean="0"/>
          </a:p>
          <a:p>
            <a:pPr marL="0" indent="0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actually </a:t>
            </a:r>
            <a:r>
              <a:rPr lang="en-US" sz="1600" dirty="0"/>
              <a:t>evaded any tax, penalty or interest chargeable  or imposable under this Act </a:t>
            </a:r>
            <a:endParaRPr lang="en-US" sz="1600" dirty="0" smtClean="0"/>
          </a:p>
          <a:p>
            <a:pPr marL="0" indent="0" algn="just"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       (Explanation)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488681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WHO ARE COVERED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sz="1600" dirty="0" smtClean="0"/>
              <a:t>S. 2(31) defines a person</a:t>
            </a:r>
          </a:p>
          <a:p>
            <a:pPr>
              <a:lnSpc>
                <a:spcPct val="200000"/>
              </a:lnSpc>
            </a:pPr>
            <a:r>
              <a:rPr lang="en-US" sz="1600" dirty="0" smtClean="0"/>
              <a:t>Chartered Accounts,  Consultants </a:t>
            </a:r>
            <a:r>
              <a:rPr lang="en-US" sz="1600" dirty="0" smtClean="0"/>
              <a:t>, Advocate</a:t>
            </a:r>
            <a:r>
              <a:rPr lang="en-US" sz="1600" dirty="0" smtClean="0"/>
              <a:t>, Tax </a:t>
            </a:r>
            <a:r>
              <a:rPr lang="en-US" sz="1600" dirty="0" smtClean="0"/>
              <a:t>Practitioners etc</a:t>
            </a:r>
            <a:r>
              <a:rPr lang="en-US" sz="1600" dirty="0"/>
              <a:t>.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345544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OBJECT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150000"/>
              </a:lnSpc>
            </a:pPr>
            <a:r>
              <a:rPr lang="en-US" sz="1600" dirty="0" smtClean="0"/>
              <a:t>Willfully  and  intent to enable any other person to evade any tax or interest or penalty under this Act.</a:t>
            </a:r>
          </a:p>
          <a:p>
            <a:pPr>
              <a:lnSpc>
                <a:spcPct val="150000"/>
              </a:lnSpc>
            </a:pPr>
            <a:r>
              <a:rPr lang="en-US" sz="1600" dirty="0" err="1" smtClean="0"/>
              <a:t>Wilful</a:t>
            </a:r>
            <a:r>
              <a:rPr lang="en-US" sz="1600" dirty="0" smtClean="0"/>
              <a:t> </a:t>
            </a:r>
            <a:r>
              <a:rPr lang="en-US" sz="1600" dirty="0" smtClean="0"/>
              <a:t>default  </a:t>
            </a:r>
            <a:r>
              <a:rPr lang="en-US" sz="1600" dirty="0" smtClean="0"/>
              <a:t>means  </a:t>
            </a:r>
            <a:r>
              <a:rPr lang="en-US" sz="1600" dirty="0" smtClean="0"/>
              <a:t>some deliberate or intentional failure to do what the taxpayer ought to have done, knowing that to omit to do so was wrong.  Formerly  </a:t>
            </a:r>
            <a:r>
              <a:rPr lang="en-US" sz="1600" i="1" dirty="0" smtClean="0"/>
              <a:t>mens era</a:t>
            </a:r>
            <a:r>
              <a:rPr lang="en-US" sz="1600" dirty="0" smtClean="0"/>
              <a:t> had  to be established to attract this </a:t>
            </a:r>
            <a:r>
              <a:rPr lang="en-US" sz="1600" dirty="0" smtClean="0"/>
              <a:t>section.</a:t>
            </a:r>
            <a:endParaRPr lang="en-US" sz="1600" dirty="0" smtClean="0"/>
          </a:p>
          <a:p>
            <a:pPr>
              <a:lnSpc>
                <a:spcPct val="150000"/>
              </a:lnSpc>
            </a:pPr>
            <a:r>
              <a:rPr lang="en-US" sz="1600" dirty="0" smtClean="0"/>
              <a:t>The word willful has been explained as imposing </a:t>
            </a:r>
            <a:r>
              <a:rPr lang="en-US" sz="1600" dirty="0" smtClean="0"/>
              <a:t>the concept  of </a:t>
            </a:r>
            <a:r>
              <a:rPr lang="en-US" sz="1600" i="1" dirty="0" smtClean="0"/>
              <a:t>mens rea </a:t>
            </a:r>
            <a:r>
              <a:rPr lang="en-US" sz="1600" dirty="0" smtClean="0"/>
              <a:t> in contrast to the expression “without reasonable cause: as used in section 271(1)(a):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(a)   CIT Vs. </a:t>
            </a:r>
            <a:r>
              <a:rPr lang="en-US" sz="1600" dirty="0" err="1" smtClean="0"/>
              <a:t>Gangaram</a:t>
            </a:r>
            <a:r>
              <a:rPr lang="en-US" sz="1600" dirty="0" smtClean="0"/>
              <a:t> </a:t>
            </a:r>
            <a:r>
              <a:rPr lang="en-US" sz="1600" dirty="0" err="1" smtClean="0"/>
              <a:t>Chapolia</a:t>
            </a:r>
            <a:r>
              <a:rPr lang="en-US" sz="1600" dirty="0" smtClean="0"/>
              <a:t> [103 ITR 613 (</a:t>
            </a:r>
            <a:r>
              <a:rPr lang="en-US" sz="1600" dirty="0" err="1" smtClean="0"/>
              <a:t>Ori</a:t>
            </a:r>
            <a:r>
              <a:rPr lang="en-US" sz="1600" dirty="0" smtClean="0"/>
              <a:t>)]  </a:t>
            </a:r>
          </a:p>
          <a:p>
            <a:pPr marL="0" indent="0">
              <a:lnSpc>
                <a:spcPct val="150000"/>
              </a:lnSpc>
              <a:buNone/>
            </a:pPr>
            <a:r>
              <a:rPr lang="en-US" sz="1600" dirty="0" smtClean="0"/>
              <a:t>         (b)   Gujarat Travancore Agency Vs. CIT [177 ITR 455 (SC)].  </a:t>
            </a:r>
          </a:p>
          <a:p>
            <a:pPr marL="0" indent="0">
              <a:lnSpc>
                <a:spcPct val="150000"/>
              </a:lnSpc>
              <a:buNone/>
            </a:pPr>
            <a:endParaRPr lang="en-US" sz="1600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7179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ONUS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110000"/>
              </a:lnSpc>
            </a:pPr>
            <a:endParaRPr lang="en-US" sz="1600" dirty="0" smtClean="0"/>
          </a:p>
          <a:p>
            <a:pPr>
              <a:lnSpc>
                <a:spcPct val="110000"/>
              </a:lnSpc>
            </a:pPr>
            <a:r>
              <a:rPr lang="en-US" sz="1600" dirty="0" smtClean="0"/>
              <a:t>Onus  </a:t>
            </a:r>
            <a:r>
              <a:rPr lang="en-US" sz="1600" dirty="0" smtClean="0"/>
              <a:t>is on the Department to </a:t>
            </a:r>
            <a:r>
              <a:rPr lang="en-US" sz="1600" dirty="0" smtClean="0"/>
              <a:t>prove:</a:t>
            </a:r>
            <a:endParaRPr lang="en-US" sz="1600" dirty="0" smtClean="0"/>
          </a:p>
          <a:p>
            <a:pPr>
              <a:lnSpc>
                <a:spcPct val="110000"/>
              </a:lnSpc>
            </a:pPr>
            <a:r>
              <a:rPr lang="en-US" sz="1600" dirty="0" smtClean="0"/>
              <a:t>Dishonest </a:t>
            </a:r>
            <a:r>
              <a:rPr lang="en-US" sz="1600" dirty="0"/>
              <a:t>intention or </a:t>
            </a:r>
            <a:r>
              <a:rPr lang="en-US" sz="1600" i="1" dirty="0"/>
              <a:t>mala fide</a:t>
            </a:r>
            <a:r>
              <a:rPr lang="en-US" sz="1600" dirty="0"/>
              <a:t> intention  for committing a particular crime  is a must before an assessee can be prosecuted: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       (a)    ACIT Vs.  </a:t>
            </a:r>
            <a:r>
              <a:rPr lang="en-US" sz="1600" dirty="0" err="1"/>
              <a:t>Velliappa</a:t>
            </a:r>
            <a:r>
              <a:rPr lang="en-US" sz="1600" dirty="0"/>
              <a:t> Textiles Ltd. [263 ITR  550 (SC)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      </a:t>
            </a:r>
          </a:p>
          <a:p>
            <a:pPr>
              <a:lnSpc>
                <a:spcPct val="110000"/>
              </a:lnSpc>
            </a:pPr>
            <a:r>
              <a:rPr lang="en-US" sz="1600" dirty="0"/>
              <a:t> </a:t>
            </a:r>
            <a:r>
              <a:rPr lang="en-US" sz="1600" dirty="0" smtClean="0"/>
              <a:t>Where </a:t>
            </a:r>
            <a:r>
              <a:rPr lang="en-US" sz="1600" dirty="0"/>
              <a:t>the Department  did not assert </a:t>
            </a:r>
            <a:r>
              <a:rPr lang="en-US" sz="1600" i="1" dirty="0" smtClean="0"/>
              <a:t>mens </a:t>
            </a:r>
            <a:r>
              <a:rPr lang="en-US" sz="1600" i="1" dirty="0"/>
              <a:t>rea </a:t>
            </a:r>
            <a:r>
              <a:rPr lang="en-US" sz="1600" dirty="0"/>
              <a:t>on the part of managing partner in filing  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       false return of the firm, acquittal of the managing partner by trial court was justified, as held    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        in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        (a)     ACIT Vs. </a:t>
            </a:r>
            <a:r>
              <a:rPr lang="en-US" sz="1600" dirty="0" err="1"/>
              <a:t>Yerra</a:t>
            </a:r>
            <a:r>
              <a:rPr lang="en-US" sz="1600" dirty="0"/>
              <a:t> </a:t>
            </a:r>
            <a:r>
              <a:rPr lang="en-US" sz="1600" dirty="0" err="1"/>
              <a:t>Nagabhushannam</a:t>
            </a:r>
            <a:r>
              <a:rPr lang="en-US" sz="1600" dirty="0"/>
              <a:t> [226 ITR  843 (AP</a:t>
            </a:r>
            <a:r>
              <a:rPr lang="en-US" sz="1600" dirty="0" smtClean="0"/>
              <a:t>)]</a:t>
            </a:r>
          </a:p>
          <a:p>
            <a:pPr marL="0" indent="0">
              <a:lnSpc>
                <a:spcPct val="11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  (b)    ITO </a:t>
            </a:r>
            <a:r>
              <a:rPr lang="en-US" sz="1600" dirty="0"/>
              <a:t>Vs. </a:t>
            </a:r>
            <a:r>
              <a:rPr lang="en-US" sz="1600" dirty="0" err="1"/>
              <a:t>Sudesh</a:t>
            </a:r>
            <a:r>
              <a:rPr lang="en-US" sz="1600" dirty="0"/>
              <a:t> Sharma [ 55 </a:t>
            </a:r>
            <a:r>
              <a:rPr lang="en-US" sz="1600" dirty="0" err="1"/>
              <a:t>Taxmann</a:t>
            </a:r>
            <a:r>
              <a:rPr lang="en-US" sz="1600" dirty="0"/>
              <a:t>. Com 281 (P &amp; H</a:t>
            </a:r>
            <a:r>
              <a:rPr lang="en-US" sz="1600" dirty="0" smtClean="0"/>
              <a:t>) - Advocate</a:t>
            </a:r>
            <a:endParaRPr lang="en-US" sz="1600" dirty="0" smtClean="0"/>
          </a:p>
          <a:p>
            <a:pPr marL="0" indent="0">
              <a:lnSpc>
                <a:spcPct val="110000"/>
              </a:lnSpc>
              <a:buNone/>
            </a:pPr>
            <a:endParaRPr lang="en-US" sz="1600" dirty="0" smtClean="0"/>
          </a:p>
          <a:p>
            <a:pPr marL="0" indent="0">
              <a:lnSpc>
                <a:spcPct val="110000"/>
              </a:lnSpc>
              <a:buNone/>
            </a:pPr>
            <a:endParaRPr lang="en-US" sz="1600" dirty="0"/>
          </a:p>
          <a:p>
            <a:pPr marL="0" indent="0">
              <a:lnSpc>
                <a:spcPct val="110000"/>
              </a:lnSpc>
              <a:buNone/>
            </a:pPr>
            <a:endParaRPr lang="en-US" sz="1600" dirty="0"/>
          </a:p>
          <a:p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6691003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WHEN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lnSpc>
                <a:spcPct val="200000"/>
              </a:lnSpc>
            </a:pPr>
            <a:endParaRPr lang="en-US" sz="1600" dirty="0" smtClean="0"/>
          </a:p>
          <a:p>
            <a:pPr algn="just">
              <a:lnSpc>
                <a:spcPct val="200000"/>
              </a:lnSpc>
            </a:pPr>
            <a:r>
              <a:rPr lang="en-US" sz="1600" dirty="0" smtClean="0"/>
              <a:t>Makes or causes to be made any entry in </a:t>
            </a:r>
            <a:r>
              <a:rPr lang="en-US" sz="1600" dirty="0" smtClean="0"/>
              <a:t> </a:t>
            </a:r>
            <a:r>
              <a:rPr lang="en-US" sz="1600" dirty="0"/>
              <a:t>books of account or other </a:t>
            </a:r>
            <a:r>
              <a:rPr lang="en-US" sz="1600" dirty="0" smtClean="0"/>
              <a:t>document or statement which is false and he knows to be  false or does not believe to be true.</a:t>
            </a:r>
          </a:p>
          <a:p>
            <a:pPr algn="just">
              <a:lnSpc>
                <a:spcPct val="200000"/>
              </a:lnSpc>
            </a:pPr>
            <a:r>
              <a:rPr lang="en-US" sz="1600" dirty="0" smtClean="0"/>
              <a:t>Relevant </a:t>
            </a:r>
            <a:r>
              <a:rPr lang="en-US" sz="1600" dirty="0" smtClean="0"/>
              <a:t>to or useful in any proceedings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473372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CONSEQUENCE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sz="1600" dirty="0" smtClean="0"/>
              <a:t>The first person shall be punishable with rigorous imprisonment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-      Minimum	=	3 months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600" dirty="0" smtClean="0"/>
              <a:t>        -      Maximum	=	2 years.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600" dirty="0" smtClean="0"/>
              <a:t>         -      Plus fine  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853933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r>
              <a:rPr lang="en-US" sz="1800" b="1" u="sng" dirty="0" smtClean="0"/>
              <a:t>ABETMENT</a:t>
            </a:r>
            <a:endParaRPr lang="en-US" sz="1800" b="1" u="sng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ln w="19050">
            <a:solidFill>
              <a:schemeClr val="tx1"/>
            </a:solidFill>
          </a:ln>
        </p:spPr>
        <p:txBody>
          <a:bodyPr>
            <a:normAutofit/>
          </a:bodyPr>
          <a:lstStyle/>
          <a:p>
            <a:endParaRPr lang="en-US" sz="1600" dirty="0" smtClean="0"/>
          </a:p>
          <a:p>
            <a:pPr>
              <a:lnSpc>
                <a:spcPct val="200000"/>
              </a:lnSpc>
            </a:pPr>
            <a:r>
              <a:rPr lang="en-US" sz="1600" dirty="0" smtClean="0"/>
              <a:t>Explanation clarifies that it is not necessary to prove that the second person has actually evaded any tax, penalty or interest chargeable or imposable under this Act: </a:t>
            </a:r>
          </a:p>
          <a:p>
            <a:pPr marL="0" indent="0">
              <a:lnSpc>
                <a:spcPct val="200000"/>
              </a:lnSpc>
              <a:buNone/>
            </a:pPr>
            <a:r>
              <a:rPr lang="en-US" sz="1600" dirty="0"/>
              <a:t> </a:t>
            </a:r>
            <a:r>
              <a:rPr lang="en-US" sz="1600" dirty="0" smtClean="0"/>
              <a:t>       </a:t>
            </a:r>
            <a:endParaRPr lang="en-US" sz="1600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15CC29-F19B-4CAD-9222-9656109FD7CD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8306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outur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8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9050" h="3175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139</TotalTime>
  <Words>557</Words>
  <Application>Microsoft Office PowerPoint</Application>
  <PresentationFormat>On-screen Show (4:3)</PresentationFormat>
  <Paragraphs>74</Paragraphs>
  <Slides>10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FALSIFICTION OF BOOKS OF ACCOUNT OR DOCUMENTS ETC.  S. 277A</vt:lpstr>
      <vt:lpstr>DISSECTION </vt:lpstr>
      <vt:lpstr>Contd  ….</vt:lpstr>
      <vt:lpstr>WHO ARE COVERED</vt:lpstr>
      <vt:lpstr>OBJECT</vt:lpstr>
      <vt:lpstr>ONUS</vt:lpstr>
      <vt:lpstr>WHEN</vt:lpstr>
      <vt:lpstr>CONSEQUENCE</vt:lpstr>
      <vt:lpstr>ABETMENT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FALSIFICTION OF BOOKS OF ACCOUNT OR DOCUMENTS</dc:title>
  <dc:creator>Admin</dc:creator>
  <cp:lastModifiedBy>Admin</cp:lastModifiedBy>
  <cp:revision>38</cp:revision>
  <cp:lastPrinted>2020-02-26T10:42:18Z</cp:lastPrinted>
  <dcterms:created xsi:type="dcterms:W3CDTF">2020-02-26T07:47:43Z</dcterms:created>
  <dcterms:modified xsi:type="dcterms:W3CDTF">2020-02-26T13:16:39Z</dcterms:modified>
</cp:coreProperties>
</file>