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7"/>
  </p:notesMasterIdLst>
  <p:sldIdLst>
    <p:sldId id="256" r:id="rId2"/>
    <p:sldId id="283" r:id="rId3"/>
    <p:sldId id="274" r:id="rId4"/>
    <p:sldId id="275" r:id="rId5"/>
    <p:sldId id="268" r:id="rId6"/>
    <p:sldId id="257" r:id="rId7"/>
    <p:sldId id="298" r:id="rId8"/>
    <p:sldId id="276" r:id="rId9"/>
    <p:sldId id="300" r:id="rId10"/>
    <p:sldId id="295" r:id="rId11"/>
    <p:sldId id="296" r:id="rId12"/>
    <p:sldId id="277" r:id="rId13"/>
    <p:sldId id="278" r:id="rId14"/>
    <p:sldId id="301" r:id="rId15"/>
    <p:sldId id="297" r:id="rId16"/>
    <p:sldId id="302" r:id="rId17"/>
    <p:sldId id="279" r:id="rId18"/>
    <p:sldId id="290" r:id="rId19"/>
    <p:sldId id="299" r:id="rId20"/>
    <p:sldId id="269" r:id="rId21"/>
    <p:sldId id="271" r:id="rId22"/>
    <p:sldId id="270" r:id="rId23"/>
    <p:sldId id="272" r:id="rId24"/>
    <p:sldId id="280" r:id="rId25"/>
    <p:sldId id="26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915"/>
  </p:normalViewPr>
  <p:slideViewPr>
    <p:cSldViewPr snapToGrid="0" snapToObjects="1">
      <p:cViewPr varScale="1">
        <p:scale>
          <a:sx n="105" d="100"/>
          <a:sy n="105" d="100"/>
        </p:scale>
        <p:origin x="7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4CDA7-A6EE-D747-86DA-BCEB79FE35F0}" type="datetimeFigureOut">
              <a:rPr lang="en-US" smtClean="0"/>
              <a:t>8/19/22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557520-FF7C-354F-8C8A-9C5805F6FFEE}" type="slidenum">
              <a:rPr lang="en-US" smtClean="0"/>
              <a:t>‹#›</a:t>
            </a:fld>
            <a:endParaRPr lang="en-US"/>
          </a:p>
        </p:txBody>
      </p:sp>
    </p:spTree>
    <p:extLst>
      <p:ext uri="{BB962C8B-B14F-4D97-AF65-F5344CB8AC3E}">
        <p14:creationId xmlns:p14="http://schemas.microsoft.com/office/powerpoint/2010/main" val="3384262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A87A34-81AB-432B-8DAE-1953F412C126}" type="datetimeFigureOut">
              <a:rPr lang="en-US" smtClean="0"/>
              <a:pPr/>
              <a:t>8/19/22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9601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561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73117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90351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4810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8972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8/19/22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15532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A87A34-81AB-432B-8DAE-1953F412C126}" type="datetimeFigureOut">
              <a:rPr lang="en-US" smtClean="0"/>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56993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A87A34-81AB-432B-8DAE-1953F412C126}" type="datetimeFigureOut">
              <a:rPr lang="en-US" smtClean="0"/>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8531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69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186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69795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701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826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60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483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864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8/19/22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66760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bhijitkelka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axcorner.co.in/2020/10/5-per-cent-cash-limit-receipts-payments-tax-audit-section-44ab.html" TargetMode="External"/><Relationship Id="rId2" Type="http://schemas.openxmlformats.org/officeDocument/2006/relationships/hyperlink" Target="https://www.taxcorner.co.in/2020/02/changes-in-tax-audit-turnover-limit-under-section-44ab-budget-2020.html" TargetMode="External"/><Relationship Id="rId1" Type="http://schemas.openxmlformats.org/officeDocument/2006/relationships/slideLayout" Target="../slideLayouts/slideLayout2.xml"/><Relationship Id="rId5" Type="http://schemas.openxmlformats.org/officeDocument/2006/relationships/hyperlink" Target="https://www.incometaxindia.gov.in/communications/notification/notification-33-2018.pdf" TargetMode="External"/><Relationship Id="rId4" Type="http://schemas.openxmlformats.org/officeDocument/2006/relationships/hyperlink" Target="https://www.taxcorner.co.in/2021/03/govt-notifies-finance-act-2021-download-finance-act-2021.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15A7D-E75A-E04D-860C-414F166D1136}"/>
              </a:ext>
            </a:extLst>
          </p:cNvPr>
          <p:cNvSpPr>
            <a:spLocks noGrp="1"/>
          </p:cNvSpPr>
          <p:nvPr>
            <p:ph type="ctrTitle"/>
          </p:nvPr>
        </p:nvSpPr>
        <p:spPr>
          <a:xfrm>
            <a:off x="963169" y="841249"/>
            <a:ext cx="10204704" cy="2743200"/>
          </a:xfrm>
        </p:spPr>
        <p:txBody>
          <a:bodyPr>
            <a:normAutofit/>
          </a:bodyPr>
          <a:lstStyle/>
          <a:p>
            <a:r>
              <a:rPr lang="en-IN" b="1" dirty="0"/>
              <a:t>Clause No. 44 of the </a:t>
            </a:r>
            <a:br>
              <a:rPr lang="en-IN" dirty="0"/>
            </a:br>
            <a:r>
              <a:rPr lang="en-IN" dirty="0"/>
              <a:t>Tax Audit Report </a:t>
            </a:r>
            <a:br>
              <a:rPr lang="en-IN" dirty="0"/>
            </a:br>
            <a:r>
              <a:rPr lang="en-IN" b="1" dirty="0"/>
              <a:t>Confusion &amp; Clarification</a:t>
            </a:r>
          </a:p>
        </p:txBody>
      </p:sp>
      <p:sp>
        <p:nvSpPr>
          <p:cNvPr id="3" name="Subtitle 2">
            <a:extLst>
              <a:ext uri="{FF2B5EF4-FFF2-40B4-BE49-F238E27FC236}">
                <a16:creationId xmlns:a16="http://schemas.microsoft.com/office/drawing/2014/main" id="{2205A7F7-8E42-6C4B-BE5A-A74820C7BF80}"/>
              </a:ext>
            </a:extLst>
          </p:cNvPr>
          <p:cNvSpPr>
            <a:spLocks noGrp="1"/>
          </p:cNvSpPr>
          <p:nvPr>
            <p:ph type="subTitle" idx="1"/>
          </p:nvPr>
        </p:nvSpPr>
        <p:spPr>
          <a:xfrm>
            <a:off x="6900671" y="4523232"/>
            <a:ext cx="4474465" cy="1353312"/>
          </a:xfrm>
        </p:spPr>
        <p:txBody>
          <a:bodyPr>
            <a:normAutofit/>
          </a:bodyPr>
          <a:lstStyle/>
          <a:p>
            <a:pPr algn="r"/>
            <a:endParaRPr lang="en-US" dirty="0"/>
          </a:p>
          <a:p>
            <a:pPr algn="r"/>
            <a:r>
              <a:rPr lang="en-US" sz="2400" b="1" dirty="0"/>
              <a:t>by CA. ABHIJIT KELKAR</a:t>
            </a:r>
          </a:p>
          <a:p>
            <a:pPr algn="r"/>
            <a:r>
              <a:rPr lang="en-IN" sz="2400" b="1" dirty="0">
                <a:solidFill>
                  <a:schemeClr val="bg1"/>
                </a:solidFill>
                <a:hlinkClick r:id="rId2">
                  <a:extLst>
                    <a:ext uri="{A12FA001-AC4F-418D-AE19-62706E023703}">
                      <ahyp:hlinkClr xmlns:ahyp="http://schemas.microsoft.com/office/drawing/2018/hyperlinkcolor" val="tx"/>
                    </a:ext>
                  </a:extLst>
                </a:hlinkClick>
              </a:rPr>
              <a:t>WWW.abhijitkelkar.com</a:t>
            </a:r>
            <a:endParaRPr lang="en-US" sz="2400" b="1" dirty="0">
              <a:solidFill>
                <a:schemeClr val="bg1"/>
              </a:solidFill>
            </a:endParaRPr>
          </a:p>
        </p:txBody>
      </p:sp>
    </p:spTree>
    <p:extLst>
      <p:ext uri="{BB962C8B-B14F-4D97-AF65-F5344CB8AC3E}">
        <p14:creationId xmlns:p14="http://schemas.microsoft.com/office/powerpoint/2010/main" val="358164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A199-28CB-8D4E-A16A-BD1CD1C62FFE}"/>
              </a:ext>
            </a:extLst>
          </p:cNvPr>
          <p:cNvSpPr>
            <a:spLocks noGrp="1"/>
          </p:cNvSpPr>
          <p:nvPr>
            <p:ph type="title"/>
          </p:nvPr>
        </p:nvSpPr>
        <p:spPr/>
        <p:txBody>
          <a:bodyPr/>
          <a:lstStyle/>
          <a:p>
            <a:r>
              <a:rPr lang="en-IN" b="1" dirty="0"/>
              <a:t>Column 2..</a:t>
            </a:r>
            <a:endParaRPr lang="en-US" dirty="0"/>
          </a:p>
        </p:txBody>
      </p:sp>
      <p:sp>
        <p:nvSpPr>
          <p:cNvPr id="3" name="Content Placeholder 2">
            <a:extLst>
              <a:ext uri="{FF2B5EF4-FFF2-40B4-BE49-F238E27FC236}">
                <a16:creationId xmlns:a16="http://schemas.microsoft.com/office/drawing/2014/main" id="{9004DF6C-1BE8-7044-8131-6B72E1E21D87}"/>
              </a:ext>
            </a:extLst>
          </p:cNvPr>
          <p:cNvSpPr>
            <a:spLocks noGrp="1"/>
          </p:cNvSpPr>
          <p:nvPr>
            <p:ph idx="1"/>
          </p:nvPr>
        </p:nvSpPr>
        <p:spPr>
          <a:xfrm>
            <a:off x="475488" y="2603500"/>
            <a:ext cx="11167872" cy="4041140"/>
          </a:xfrm>
        </p:spPr>
        <p:txBody>
          <a:bodyPr>
            <a:normAutofit/>
          </a:bodyPr>
          <a:lstStyle/>
          <a:p>
            <a:r>
              <a:rPr lang="en-US" b="1" dirty="0"/>
              <a:t>Whether expenditure on non-supplies are required to be reported?</a:t>
            </a:r>
          </a:p>
          <a:p>
            <a:r>
              <a:rPr lang="en-US" dirty="0"/>
              <a:t>The main issue is that whether the expenditure which is not directly incurred towards supply of any goods or service like payment of salary to employee, would be required to be disclosed or not.</a:t>
            </a:r>
          </a:p>
          <a:p>
            <a:r>
              <a:rPr lang="en-US" b="1" dirty="0"/>
              <a:t>There are two approaches.</a:t>
            </a:r>
          </a:p>
          <a:p>
            <a:r>
              <a:rPr lang="en-US" b="1" dirty="0"/>
              <a:t>Conservative Approach</a:t>
            </a:r>
            <a:r>
              <a:rPr lang="en-US" dirty="0"/>
              <a:t>: An expenditure should be disclosed as the heading does not say that 'expenditure on supply' is to be reported only. Rather it states that expenditure is to be disclosed.</a:t>
            </a:r>
          </a:p>
          <a:p>
            <a:r>
              <a:rPr lang="en-US" b="1" dirty="0"/>
              <a:t>Another Approach</a:t>
            </a:r>
            <a:r>
              <a:rPr lang="en-US" dirty="0"/>
              <a:t>: The main objective of the Central Government is to introduce this clause for matching such figures with the GST returns, wherein non-supplies are not required to be disclosed and, thus, there should be no need to disclose expenditure incurred on non-supplies.</a:t>
            </a:r>
          </a:p>
          <a:p>
            <a:r>
              <a:rPr lang="en-US" b="1" dirty="0"/>
              <a:t>The Appropriate Authority needs to issue clarification in this regard</a:t>
            </a:r>
            <a:r>
              <a:rPr lang="en-US" dirty="0"/>
              <a:t>. </a:t>
            </a:r>
          </a:p>
        </p:txBody>
      </p:sp>
    </p:spTree>
    <p:extLst>
      <p:ext uri="{BB962C8B-B14F-4D97-AF65-F5344CB8AC3E}">
        <p14:creationId xmlns:p14="http://schemas.microsoft.com/office/powerpoint/2010/main" val="205239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2000"/>
                                        <p:tgtEl>
                                          <p:spTgt spid="3">
                                            <p:txEl>
                                              <p:pRg st="4" end="4"/>
                                            </p:txEl>
                                          </p:spTgt>
                                        </p:tgtEl>
                                      </p:cBhvr>
                                    </p:animEffect>
                                    <p:anim calcmode="lin" valueType="num">
                                      <p:cBhvr>
                                        <p:cTn id="40"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2000"/>
                                        <p:tgtEl>
                                          <p:spTgt spid="3">
                                            <p:txEl>
                                              <p:pRg st="5" end="5"/>
                                            </p:txEl>
                                          </p:spTgt>
                                        </p:tgtEl>
                                      </p:cBhvr>
                                    </p:animEffect>
                                    <p:anim calcmode="lin" valueType="num">
                                      <p:cBhvr>
                                        <p:cTn id="48"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49"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0" dur="2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EB4D-FB7C-2147-8D9C-FF3B03F6DE59}"/>
              </a:ext>
            </a:extLst>
          </p:cNvPr>
          <p:cNvSpPr>
            <a:spLocks noGrp="1"/>
          </p:cNvSpPr>
          <p:nvPr>
            <p:ph type="title"/>
          </p:nvPr>
        </p:nvSpPr>
        <p:spPr/>
        <p:txBody>
          <a:bodyPr/>
          <a:lstStyle/>
          <a:p>
            <a:r>
              <a:rPr lang="en-IN" b="1" dirty="0"/>
              <a:t>Column 2…</a:t>
            </a:r>
            <a:endParaRPr lang="en-US" dirty="0"/>
          </a:p>
        </p:txBody>
      </p:sp>
      <p:sp>
        <p:nvSpPr>
          <p:cNvPr id="3" name="Content Placeholder 2">
            <a:extLst>
              <a:ext uri="{FF2B5EF4-FFF2-40B4-BE49-F238E27FC236}">
                <a16:creationId xmlns:a16="http://schemas.microsoft.com/office/drawing/2014/main" id="{724C4018-25E6-F643-BB70-73B8045F1975}"/>
              </a:ext>
            </a:extLst>
          </p:cNvPr>
          <p:cNvSpPr>
            <a:spLocks noGrp="1"/>
          </p:cNvSpPr>
          <p:nvPr>
            <p:ph idx="1"/>
          </p:nvPr>
        </p:nvSpPr>
        <p:spPr>
          <a:xfrm>
            <a:off x="536448" y="2603500"/>
            <a:ext cx="11106912" cy="3416300"/>
          </a:xfrm>
        </p:spPr>
        <p:txBody>
          <a:bodyPr>
            <a:normAutofit/>
          </a:bodyPr>
          <a:lstStyle/>
          <a:p>
            <a:r>
              <a:rPr lang="en-US" sz="2400" b="1" dirty="0"/>
              <a:t>Whether GST amount will be included in total expenditure?</a:t>
            </a:r>
          </a:p>
          <a:p>
            <a:r>
              <a:rPr lang="en-US" sz="2400" b="1" dirty="0"/>
              <a:t>This is also a tricky issue !!!</a:t>
            </a:r>
          </a:p>
          <a:p>
            <a:r>
              <a:rPr lang="en-US" sz="2400" b="1" dirty="0"/>
              <a:t>However, as the term used is total expenditure incurred, it should include the GST amount in respect of inward supply of goods or services or both. </a:t>
            </a:r>
          </a:p>
          <a:p>
            <a:r>
              <a:rPr lang="en-US" sz="2400" b="1" dirty="0"/>
              <a:t>A clue which corroborates the above view is in shape of column 6 of table to clause 44 which provides for disclosure of total payment to registered entities, which naturally includes GST. </a:t>
            </a:r>
          </a:p>
        </p:txBody>
      </p:sp>
    </p:spTree>
    <p:extLst>
      <p:ext uri="{BB962C8B-B14F-4D97-AF65-F5344CB8AC3E}">
        <p14:creationId xmlns:p14="http://schemas.microsoft.com/office/powerpoint/2010/main" val="18005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5895-12F7-2443-A4CB-E1AB7711B68D}"/>
              </a:ext>
            </a:extLst>
          </p:cNvPr>
          <p:cNvSpPr>
            <a:spLocks noGrp="1"/>
          </p:cNvSpPr>
          <p:nvPr>
            <p:ph type="title"/>
          </p:nvPr>
        </p:nvSpPr>
        <p:spPr>
          <a:xfrm>
            <a:off x="1154954" y="621792"/>
            <a:ext cx="9183862" cy="1219200"/>
          </a:xfrm>
        </p:spPr>
        <p:txBody>
          <a:bodyPr/>
          <a:lstStyle/>
          <a:p>
            <a:r>
              <a:rPr lang="en-IN" sz="2500" b="1" dirty="0"/>
              <a:t>Expenditure in respect of entities registered under GST </a:t>
            </a:r>
            <a:br>
              <a:rPr lang="en-IN" sz="2400" b="1" dirty="0"/>
            </a:br>
            <a:r>
              <a:rPr lang="en-IN" sz="2400" b="1" dirty="0"/>
              <a:t>(</a:t>
            </a:r>
            <a:r>
              <a:rPr lang="en-IN" sz="2400" dirty="0"/>
              <a:t>This section has been further divided into 4 parts)</a:t>
            </a:r>
            <a:endParaRPr lang="en-US" sz="2400" dirty="0"/>
          </a:p>
        </p:txBody>
      </p:sp>
      <p:sp>
        <p:nvSpPr>
          <p:cNvPr id="3" name="Content Placeholder 2">
            <a:extLst>
              <a:ext uri="{FF2B5EF4-FFF2-40B4-BE49-F238E27FC236}">
                <a16:creationId xmlns:a16="http://schemas.microsoft.com/office/drawing/2014/main" id="{19FC6F2A-9377-D845-909A-D94C1CC26035}"/>
              </a:ext>
            </a:extLst>
          </p:cNvPr>
          <p:cNvSpPr>
            <a:spLocks noGrp="1"/>
          </p:cNvSpPr>
          <p:nvPr>
            <p:ph idx="1"/>
          </p:nvPr>
        </p:nvSpPr>
        <p:spPr>
          <a:xfrm>
            <a:off x="520970" y="2493772"/>
            <a:ext cx="11134582" cy="4028948"/>
          </a:xfrm>
        </p:spPr>
        <p:txBody>
          <a:bodyPr>
            <a:normAutofit fontScale="92500" lnSpcReduction="10000"/>
          </a:bodyPr>
          <a:lstStyle/>
          <a:p>
            <a:r>
              <a:rPr lang="en-IN" sz="2000" b="1" dirty="0"/>
              <a:t>Part a. Relating to goods or services exempt from GST (Column 3)</a:t>
            </a:r>
            <a:endParaRPr lang="en-IN" sz="2000" dirty="0"/>
          </a:p>
          <a:p>
            <a:r>
              <a:rPr lang="en-IN" dirty="0"/>
              <a:t>It includes those expenses that have been exempted from GST. As per Section 2(47) of the CGST Act, exempt supply includes the following supplies of goods or services or both:</a:t>
            </a:r>
          </a:p>
          <a:p>
            <a:r>
              <a:rPr lang="en-IN" sz="2000" b="1" dirty="0"/>
              <a:t>That attracts NIL rate of tax or</a:t>
            </a:r>
          </a:p>
          <a:p>
            <a:r>
              <a:rPr lang="en-IN" sz="2000" b="1" dirty="0"/>
              <a:t>That is wholly exempted from tax under section 11 of the CGST Act or wholly exempted from tax under section 6 of IGST Act or Non-taxable supply</a:t>
            </a:r>
          </a:p>
          <a:p>
            <a:r>
              <a:rPr lang="en-IN" dirty="0"/>
              <a:t>Even if certain expenses are exempt from GST still the same has to be reported under column 3 if such transactions have been entered into with a GST registered person example </a:t>
            </a:r>
            <a:r>
              <a:rPr lang="en-IN" b="1" dirty="0"/>
              <a:t>interest paid to a GST registered person.</a:t>
            </a:r>
          </a:p>
          <a:p>
            <a:r>
              <a:rPr lang="en-IN" sz="1700" b="1" dirty="0"/>
              <a:t>Zero-rated supplies </a:t>
            </a:r>
            <a:r>
              <a:rPr lang="en-IN" sz="1700" dirty="0"/>
              <a:t> </a:t>
            </a:r>
            <a:r>
              <a:rPr lang="en-IN" dirty="0"/>
              <a:t>from registered dealers will also be included</a:t>
            </a:r>
          </a:p>
          <a:p>
            <a:r>
              <a:rPr lang="en-GB" b="1" dirty="0"/>
              <a:t>It may be noted here that activities / transactions which are not regarded as supplies as per Schedule III of the CGST Act are not required to be disclosed here.</a:t>
            </a:r>
            <a:r>
              <a:rPr lang="en-IN" b="1" dirty="0"/>
              <a:t> (Column 5 or 7)</a:t>
            </a:r>
          </a:p>
          <a:p>
            <a:endParaRPr lang="en-US" dirty="0"/>
          </a:p>
        </p:txBody>
      </p:sp>
    </p:spTree>
    <p:extLst>
      <p:ext uri="{BB962C8B-B14F-4D97-AF65-F5344CB8AC3E}">
        <p14:creationId xmlns:p14="http://schemas.microsoft.com/office/powerpoint/2010/main" val="207263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D74FC-DDF8-DF4F-AFB5-565B7C8C432A}"/>
              </a:ext>
            </a:extLst>
          </p:cNvPr>
          <p:cNvSpPr>
            <a:spLocks noGrp="1"/>
          </p:cNvSpPr>
          <p:nvPr>
            <p:ph type="title"/>
          </p:nvPr>
        </p:nvSpPr>
        <p:spPr>
          <a:xfrm>
            <a:off x="719328" y="780288"/>
            <a:ext cx="9619488" cy="900344"/>
          </a:xfrm>
        </p:spPr>
        <p:txBody>
          <a:bodyPr/>
          <a:lstStyle/>
          <a:p>
            <a:r>
              <a:rPr lang="en-IN" sz="2400" b="1" dirty="0"/>
              <a:t>Expenditure in respect of entities registered under GST</a:t>
            </a:r>
            <a:endParaRPr lang="en-US" sz="2400" dirty="0"/>
          </a:p>
        </p:txBody>
      </p:sp>
      <p:sp>
        <p:nvSpPr>
          <p:cNvPr id="3" name="Content Placeholder 2">
            <a:extLst>
              <a:ext uri="{FF2B5EF4-FFF2-40B4-BE49-F238E27FC236}">
                <a16:creationId xmlns:a16="http://schemas.microsoft.com/office/drawing/2014/main" id="{36CB752D-6A6F-704C-AA78-B561A3050941}"/>
              </a:ext>
            </a:extLst>
          </p:cNvPr>
          <p:cNvSpPr>
            <a:spLocks noGrp="1"/>
          </p:cNvSpPr>
          <p:nvPr>
            <p:ph idx="1"/>
          </p:nvPr>
        </p:nvSpPr>
        <p:spPr>
          <a:xfrm>
            <a:off x="487680" y="2389632"/>
            <a:ext cx="11155680" cy="4468368"/>
          </a:xfrm>
        </p:spPr>
        <p:txBody>
          <a:bodyPr>
            <a:noAutofit/>
          </a:bodyPr>
          <a:lstStyle/>
          <a:p>
            <a:r>
              <a:rPr lang="en-IN" sz="2200" b="1" dirty="0"/>
              <a:t>Part b. Relating to entities falling under the composition scheme (Column 4)</a:t>
            </a:r>
            <a:endParaRPr lang="en-IN" sz="2200" dirty="0"/>
          </a:p>
          <a:p>
            <a:r>
              <a:rPr lang="en-IN" sz="2200" dirty="0"/>
              <a:t>It includes the amount of expenditure incurred from the composition dealers. </a:t>
            </a:r>
          </a:p>
          <a:p>
            <a:r>
              <a:rPr lang="en-IN" sz="2200" b="1" dirty="0"/>
              <a:t>To know whether any of the vendors was a composition dealer or not, you can either recheck the vendor invoice or visit the GST portal and search the vendor through GSTIN to know his registration status.</a:t>
            </a:r>
          </a:p>
          <a:p>
            <a:r>
              <a:rPr lang="en-GB" sz="2200" dirty="0"/>
              <a:t>It may be noted here that details of value of inward supplies under composition scheme, exempt and NIL rated supply are also required to be disclosed in return form GSTR 3B </a:t>
            </a:r>
            <a:r>
              <a:rPr lang="en-GB" sz="2200" b="1" dirty="0"/>
              <a:t>and while disclosing data here it should be ensured as an Auditor that the total of column 3 (exempt supply) and 4 (composition scheme) matches with the figures as disclosed in GSTR 3B filed by the auditee.</a:t>
            </a:r>
            <a:r>
              <a:rPr lang="en-IN" sz="2200" b="1" dirty="0"/>
              <a:t> </a:t>
            </a:r>
          </a:p>
        </p:txBody>
      </p:sp>
    </p:spTree>
    <p:extLst>
      <p:ext uri="{BB962C8B-B14F-4D97-AF65-F5344CB8AC3E}">
        <p14:creationId xmlns:p14="http://schemas.microsoft.com/office/powerpoint/2010/main" val="388209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par>
                                <p:cTn id="15" presetID="5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Scale>
                                      <p:cBhvr>
                                        <p:cTn id="1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2" end="2"/>
                                            </p:txEl>
                                          </p:spTgt>
                                        </p:tgtEl>
                                        <p:attrNameLst>
                                          <p:attrName>ppt_x</p:attrName>
                                          <p:attrName>ppt_y</p:attrName>
                                        </p:attrNameLst>
                                      </p:cBhvr>
                                    </p:animMotion>
                                    <p:animEffect transition="in" filter="fade">
                                      <p:cBhvr>
                                        <p:cTn id="19" dur="1000"/>
                                        <p:tgtEl>
                                          <p:spTgt spid="3">
                                            <p:txEl>
                                              <p:pRg st="2" end="2"/>
                                            </p:txEl>
                                          </p:spTgt>
                                        </p:tgtEl>
                                      </p:cBhvr>
                                    </p:animEffect>
                                  </p:childTnLst>
                                </p:cTn>
                              </p:par>
                              <p:par>
                                <p:cTn id="20" presetID="5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Scale>
                                      <p:cBhvr>
                                        <p:cTn id="22"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
                                            <p:txEl>
                                              <p:pRg st="3" end="3"/>
                                            </p:txEl>
                                          </p:spTgt>
                                        </p:tgtEl>
                                        <p:attrNameLst>
                                          <p:attrName>ppt_x</p:attrName>
                                          <p:attrName>ppt_y</p:attrName>
                                        </p:attrNameLst>
                                      </p:cBhvr>
                                    </p:animMotion>
                                    <p:animEffect transition="in" filter="fade">
                                      <p:cBhvr>
                                        <p:cTn id="2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2C061-4ABD-864B-8F55-609022A0BD64}"/>
              </a:ext>
            </a:extLst>
          </p:cNvPr>
          <p:cNvSpPr>
            <a:spLocks noGrp="1"/>
          </p:cNvSpPr>
          <p:nvPr>
            <p:ph type="title"/>
          </p:nvPr>
        </p:nvSpPr>
        <p:spPr>
          <a:xfrm>
            <a:off x="707136" y="597408"/>
            <a:ext cx="9582912" cy="1083224"/>
          </a:xfrm>
        </p:spPr>
        <p:txBody>
          <a:bodyPr/>
          <a:lstStyle/>
          <a:p>
            <a:r>
              <a:rPr lang="en-IN" b="1" dirty="0"/>
              <a:t>Part c. Relating to other registered entities (Column 5)</a:t>
            </a:r>
            <a:endParaRPr lang="en-US" dirty="0"/>
          </a:p>
        </p:txBody>
      </p:sp>
      <p:sp>
        <p:nvSpPr>
          <p:cNvPr id="3" name="Content Placeholder 2">
            <a:extLst>
              <a:ext uri="{FF2B5EF4-FFF2-40B4-BE49-F238E27FC236}">
                <a16:creationId xmlns:a16="http://schemas.microsoft.com/office/drawing/2014/main" id="{0C469A7C-0D80-854C-8AC8-D6A18550C0DB}"/>
              </a:ext>
            </a:extLst>
          </p:cNvPr>
          <p:cNvSpPr>
            <a:spLocks noGrp="1"/>
          </p:cNvSpPr>
          <p:nvPr>
            <p:ph idx="1"/>
          </p:nvPr>
        </p:nvSpPr>
        <p:spPr>
          <a:xfrm>
            <a:off x="499872" y="2286000"/>
            <a:ext cx="11155680" cy="4457700"/>
          </a:xfrm>
        </p:spPr>
        <p:txBody>
          <a:bodyPr>
            <a:noAutofit/>
          </a:bodyPr>
          <a:lstStyle/>
          <a:p>
            <a:r>
              <a:rPr lang="en-IN" sz="2400" b="1" dirty="0"/>
              <a:t>It includes those expenditures that are neither exempted from GST nor incurred from the composition dealer. In other words, it includes the normal supplies received from the registered persons.</a:t>
            </a:r>
            <a:endParaRPr lang="en-US" sz="2400" b="1" dirty="0"/>
          </a:p>
          <a:p>
            <a:r>
              <a:rPr lang="en-GB" sz="2400" b="1" dirty="0"/>
              <a:t>Under this heading the amount of expenditure incurred on inward supplies of goods or services or both will be mentioned. </a:t>
            </a:r>
          </a:p>
          <a:p>
            <a:r>
              <a:rPr lang="en-GB" sz="2400" b="1" dirty="0"/>
              <a:t>The amount of expenditure to be disclosed here would be inclusive of GST. Further, </a:t>
            </a:r>
            <a:r>
              <a:rPr lang="en-GB" sz="2400" b="1" i="1" dirty="0"/>
              <a:t>here also it should be ensured as an Auditor that the amount disclosed tallies with the figures as disclosed in GSTR 3B filed by the auditee. However, while matching appropriate adjustment be made for GST as in GST returns the value would be depicted without GST.</a:t>
            </a:r>
            <a:r>
              <a:rPr lang="en-IN" sz="2400" b="1" i="1" dirty="0"/>
              <a:t> </a:t>
            </a:r>
            <a:endParaRPr lang="en-US" sz="2400" b="1" i="1" dirty="0"/>
          </a:p>
        </p:txBody>
      </p:sp>
    </p:spTree>
    <p:extLst>
      <p:ext uri="{BB962C8B-B14F-4D97-AF65-F5344CB8AC3E}">
        <p14:creationId xmlns:p14="http://schemas.microsoft.com/office/powerpoint/2010/main" val="278325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DF7F9-E922-4C41-B7C7-35FF0C921F17}"/>
              </a:ext>
            </a:extLst>
          </p:cNvPr>
          <p:cNvSpPr>
            <a:spLocks noGrp="1"/>
          </p:cNvSpPr>
          <p:nvPr>
            <p:ph type="title"/>
          </p:nvPr>
        </p:nvSpPr>
        <p:spPr>
          <a:xfrm>
            <a:off x="816864" y="694944"/>
            <a:ext cx="9460992" cy="1170432"/>
          </a:xfrm>
        </p:spPr>
        <p:txBody>
          <a:bodyPr/>
          <a:lstStyle/>
          <a:p>
            <a:r>
              <a:rPr lang="en-IN" b="1" dirty="0"/>
              <a:t>Part d. Total payment to registered entities (Column 6)</a:t>
            </a:r>
            <a:endParaRPr lang="en-US" dirty="0"/>
          </a:p>
        </p:txBody>
      </p:sp>
      <p:sp>
        <p:nvSpPr>
          <p:cNvPr id="3" name="Content Placeholder 2">
            <a:extLst>
              <a:ext uri="{FF2B5EF4-FFF2-40B4-BE49-F238E27FC236}">
                <a16:creationId xmlns:a16="http://schemas.microsoft.com/office/drawing/2014/main" id="{9514ACBB-F06D-064E-BF40-13EBB73C1113}"/>
              </a:ext>
            </a:extLst>
          </p:cNvPr>
          <p:cNvSpPr>
            <a:spLocks noGrp="1"/>
          </p:cNvSpPr>
          <p:nvPr>
            <p:ph idx="1"/>
          </p:nvPr>
        </p:nvSpPr>
        <p:spPr>
          <a:xfrm>
            <a:off x="475488" y="2377440"/>
            <a:ext cx="11155680" cy="4480560"/>
          </a:xfrm>
        </p:spPr>
        <p:txBody>
          <a:bodyPr>
            <a:normAutofit/>
          </a:bodyPr>
          <a:lstStyle/>
          <a:p>
            <a:r>
              <a:rPr lang="en-IN" b="1" dirty="0"/>
              <a:t>This is the sum total of all the expenditures you incurred in the above column (3), (4) and (5).</a:t>
            </a:r>
          </a:p>
          <a:p>
            <a:r>
              <a:rPr lang="en-GB" b="1" dirty="0"/>
              <a:t>Total payment to registered entities.</a:t>
            </a:r>
            <a:r>
              <a:rPr lang="en-GB" dirty="0"/>
              <a:t> Based upon the prima facie examination of the format in which details of expenditure are to be given, it appears that the total of the amounts stated in the columns 3, 4 and 5 would be stated here. </a:t>
            </a:r>
          </a:p>
          <a:p>
            <a:r>
              <a:rPr lang="en-GB" b="1" dirty="0"/>
              <a:t>However</a:t>
            </a:r>
            <a:r>
              <a:rPr lang="en-GB" dirty="0"/>
              <a:t>, this view is not free from doubt in view of fact that the </a:t>
            </a:r>
            <a:r>
              <a:rPr lang="en-GB" b="1" dirty="0"/>
              <a:t>total payment</a:t>
            </a:r>
            <a:r>
              <a:rPr lang="en-GB" dirty="0"/>
              <a:t> is to be disclosed here, </a:t>
            </a:r>
            <a:r>
              <a:rPr lang="en-GB" b="1" dirty="0"/>
              <a:t>whereas expenditure incurred</a:t>
            </a:r>
            <a:r>
              <a:rPr lang="en-GB" dirty="0"/>
              <a:t> is required to be mentioned in columns 3, 4 and 5. We all know that there is big difference between incurred which means accrued (even if not paid). </a:t>
            </a:r>
          </a:p>
          <a:p>
            <a:r>
              <a:rPr lang="en-GB" dirty="0"/>
              <a:t>Another view that can be taken here is that the information to be given in Column 6 is independent of columns 3, 4 and 5 and here the total payment to registered persons needs to be shown. </a:t>
            </a:r>
          </a:p>
          <a:p>
            <a:r>
              <a:rPr lang="en-GB" b="1" dirty="0"/>
              <a:t>However, seeking the quantum of total payments made to the registered entities will not serve any purpose since the expenditure is normally recorded on accrual basis. Such information is also very difficult to obtain and would pose accounting challenges. Above issue also requires to be clarified by the Central Government.</a:t>
            </a:r>
            <a:endParaRPr lang="en-IN" b="1" dirty="0"/>
          </a:p>
          <a:p>
            <a:endParaRPr lang="en-US" dirty="0"/>
          </a:p>
        </p:txBody>
      </p:sp>
    </p:spTree>
    <p:extLst>
      <p:ext uri="{BB962C8B-B14F-4D97-AF65-F5344CB8AC3E}">
        <p14:creationId xmlns:p14="http://schemas.microsoft.com/office/powerpoint/2010/main" val="202442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1D383-B1DC-4C42-AEE1-A36BFDCD9ACE}"/>
              </a:ext>
            </a:extLst>
          </p:cNvPr>
          <p:cNvSpPr>
            <a:spLocks noGrp="1"/>
          </p:cNvSpPr>
          <p:nvPr>
            <p:ph type="title"/>
          </p:nvPr>
        </p:nvSpPr>
        <p:spPr/>
        <p:txBody>
          <a:bodyPr/>
          <a:lstStyle/>
          <a:p>
            <a:r>
              <a:rPr lang="en-IN" b="1" dirty="0"/>
              <a:t>Column 6..</a:t>
            </a:r>
            <a:endParaRPr lang="en-US" dirty="0"/>
          </a:p>
        </p:txBody>
      </p:sp>
      <p:sp>
        <p:nvSpPr>
          <p:cNvPr id="3" name="Content Placeholder 2">
            <a:extLst>
              <a:ext uri="{FF2B5EF4-FFF2-40B4-BE49-F238E27FC236}">
                <a16:creationId xmlns:a16="http://schemas.microsoft.com/office/drawing/2014/main" id="{1CB4B64A-482B-AA4E-B5CB-F7AD0718CB6F}"/>
              </a:ext>
            </a:extLst>
          </p:cNvPr>
          <p:cNvSpPr>
            <a:spLocks noGrp="1"/>
          </p:cNvSpPr>
          <p:nvPr>
            <p:ph idx="1"/>
          </p:nvPr>
        </p:nvSpPr>
        <p:spPr>
          <a:xfrm>
            <a:off x="512064" y="2603499"/>
            <a:ext cx="11106912" cy="4076999"/>
          </a:xfrm>
        </p:spPr>
        <p:txBody>
          <a:bodyPr>
            <a:normAutofit/>
          </a:bodyPr>
          <a:lstStyle/>
          <a:p>
            <a:r>
              <a:rPr lang="en-IN" b="1" dirty="0"/>
              <a:t>Column 6 appears to be one of the most trickiest Column from reporting perspective, as we need to incorporate payment made to a GST registered person irrespective of whether the payment relates to current year expenses or expenses relating to previous financial year, further this shall also include payment made for expenses in advance.</a:t>
            </a:r>
          </a:p>
          <a:p>
            <a:r>
              <a:rPr lang="en-IN" b="1" dirty="0"/>
              <a:t> The only possible way to extract such information from voluminous books of accounts is by 	following this easy formula</a:t>
            </a:r>
            <a:br>
              <a:rPr lang="en-IN" dirty="0"/>
            </a:br>
            <a:r>
              <a:rPr lang="en-IN" dirty="0"/>
              <a:t>	</a:t>
            </a:r>
          </a:p>
          <a:p>
            <a:pPr marL="0" indent="0">
              <a:buNone/>
            </a:pPr>
            <a:r>
              <a:rPr lang="en-IN" dirty="0"/>
              <a:t>	Sundry Creditors (GST registered) as on 31.03.2021 </a:t>
            </a:r>
          </a:p>
          <a:p>
            <a:pPr marL="0" indent="0">
              <a:buNone/>
            </a:pPr>
            <a:r>
              <a:rPr lang="en-IN" dirty="0"/>
              <a:t>	</a:t>
            </a:r>
            <a:r>
              <a:rPr lang="en-IN" b="1" dirty="0"/>
              <a:t>Add: </a:t>
            </a:r>
            <a:r>
              <a:rPr lang="en-IN" dirty="0"/>
              <a:t>Total amount of Expenditure incurred during the year towards GST Registered entities</a:t>
            </a:r>
          </a:p>
          <a:p>
            <a:pPr marL="0" indent="0">
              <a:buNone/>
            </a:pPr>
            <a:r>
              <a:rPr lang="en-IN" dirty="0"/>
              <a:t>	</a:t>
            </a:r>
            <a:r>
              <a:rPr lang="en-IN" b="1" dirty="0"/>
              <a:t>Less: </a:t>
            </a:r>
            <a:r>
              <a:rPr lang="en-IN" dirty="0"/>
              <a:t>Sundry Creditors (GST registered) as on 	31.03.2022 </a:t>
            </a:r>
          </a:p>
          <a:p>
            <a:pPr marL="0" indent="0">
              <a:buNone/>
            </a:pPr>
            <a:r>
              <a:rPr lang="en-IN" dirty="0"/>
              <a:t>	</a:t>
            </a:r>
            <a:r>
              <a:rPr lang="en-IN" b="1" dirty="0"/>
              <a:t>So, Total payment to registered entities</a:t>
            </a:r>
            <a:br>
              <a:rPr lang="en-IN" dirty="0"/>
            </a:br>
            <a:endParaRPr lang="en-US" dirty="0"/>
          </a:p>
          <a:p>
            <a:endParaRPr lang="en-US" dirty="0"/>
          </a:p>
        </p:txBody>
      </p:sp>
    </p:spTree>
    <p:extLst>
      <p:ext uri="{BB962C8B-B14F-4D97-AF65-F5344CB8AC3E}">
        <p14:creationId xmlns:p14="http://schemas.microsoft.com/office/powerpoint/2010/main" val="161916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1FF47-48AA-1B4F-ABA0-E9699ABAC161}"/>
              </a:ext>
            </a:extLst>
          </p:cNvPr>
          <p:cNvSpPr>
            <a:spLocks noGrp="1"/>
          </p:cNvSpPr>
          <p:nvPr>
            <p:ph type="title"/>
          </p:nvPr>
        </p:nvSpPr>
        <p:spPr/>
        <p:txBody>
          <a:bodyPr/>
          <a:lstStyle/>
          <a:p>
            <a:r>
              <a:rPr lang="en-US" b="1" dirty="0"/>
              <a:t>Column - 7</a:t>
            </a:r>
          </a:p>
        </p:txBody>
      </p:sp>
      <p:sp>
        <p:nvSpPr>
          <p:cNvPr id="3" name="Content Placeholder 2">
            <a:extLst>
              <a:ext uri="{FF2B5EF4-FFF2-40B4-BE49-F238E27FC236}">
                <a16:creationId xmlns:a16="http://schemas.microsoft.com/office/drawing/2014/main" id="{D559E1EF-AB3D-DF4A-AE72-449B3843B7A9}"/>
              </a:ext>
            </a:extLst>
          </p:cNvPr>
          <p:cNvSpPr>
            <a:spLocks noGrp="1"/>
          </p:cNvSpPr>
          <p:nvPr>
            <p:ph idx="1"/>
          </p:nvPr>
        </p:nvSpPr>
        <p:spPr>
          <a:xfrm>
            <a:off x="536448" y="2366682"/>
            <a:ext cx="11143488" cy="4491318"/>
          </a:xfrm>
        </p:spPr>
        <p:txBody>
          <a:bodyPr>
            <a:normAutofit fontScale="70000" lnSpcReduction="20000"/>
          </a:bodyPr>
          <a:lstStyle/>
          <a:p>
            <a:r>
              <a:rPr lang="en-IN" sz="2900" b="1" dirty="0"/>
              <a:t>Expenditure in respect of entities not registered under GST</a:t>
            </a:r>
          </a:p>
          <a:p>
            <a:r>
              <a:rPr lang="en-IN" sz="2900" dirty="0"/>
              <a:t>This includes the expenditure incurred from the persons that are not registered under GST.</a:t>
            </a:r>
          </a:p>
          <a:p>
            <a:pPr fontAlgn="base"/>
            <a:r>
              <a:rPr lang="en-IN" sz="2900" dirty="0"/>
              <a:t>Column 7 is in fact a residuary column i.e. total expenses less expenses incurred with GST registered persons. Columns (3) to (6) require to report how much of the total expenditure as reported in column (2) is </a:t>
            </a:r>
            <a:r>
              <a:rPr lang="en-IN" sz="2900" b="1" dirty="0"/>
              <a:t>attributed to GST-registered entities</a:t>
            </a:r>
            <a:r>
              <a:rPr lang="en-IN" sz="2900" dirty="0"/>
              <a:t> and column (7) requires to report how much of the total expenditure as reported in column (2) is attributed towards </a:t>
            </a:r>
            <a:r>
              <a:rPr lang="en-IN" sz="2900" b="1" dirty="0"/>
              <a:t>entities unregistered with GST</a:t>
            </a:r>
            <a:r>
              <a:rPr lang="en-IN" sz="2900" dirty="0"/>
              <a:t>.</a:t>
            </a:r>
          </a:p>
          <a:p>
            <a:pPr fontAlgn="base"/>
            <a:r>
              <a:rPr lang="en-GB" sz="2900" dirty="0"/>
              <a:t>The Columns 3, 4, 5 and 6 are in regard to expenditure incurred on inward supplies of goods or services from registered suppliers, whereas column 7 is in respect of such supplies received from unregistered suppliers. As no GST would be charged by unregistered suppliers </a:t>
            </a:r>
            <a:r>
              <a:rPr lang="en-GB" sz="2900" b="1" dirty="0"/>
              <a:t>the break up between exempt and taxable supplies has not been asked for here</a:t>
            </a:r>
            <a:r>
              <a:rPr lang="en-GB" sz="2900" dirty="0"/>
              <a:t>.</a:t>
            </a:r>
          </a:p>
          <a:p>
            <a:pPr fontAlgn="base"/>
            <a:r>
              <a:rPr lang="en-GB" sz="2900" b="1" dirty="0"/>
              <a:t>A question may arise here whether we need to include the expenditure incurred in respect of non-GST supplies, viz, petroleum, alcoholic liquor or not?</a:t>
            </a:r>
            <a:endParaRPr lang="en-IN" sz="2900" b="1" dirty="0"/>
          </a:p>
          <a:p>
            <a:endParaRPr lang="en-US" dirty="0"/>
          </a:p>
        </p:txBody>
      </p:sp>
    </p:spTree>
    <p:extLst>
      <p:ext uri="{BB962C8B-B14F-4D97-AF65-F5344CB8AC3E}">
        <p14:creationId xmlns:p14="http://schemas.microsoft.com/office/powerpoint/2010/main" val="403783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3">
                                            <p:txEl>
                                              <p:pRg st="0" end="0"/>
                                            </p:txEl>
                                          </p:spTgt>
                                        </p:tgtEl>
                                        <p:attrNameLst>
                                          <p:attrName>ppt_w</p:attrName>
                                        </p:attrNameLst>
                                      </p:cBhvr>
                                    </p:anim>
                                    <p:anim by="(#ppt_w*0.50)" calcmode="lin" valueType="num">
                                      <p:cBhvr>
                                        <p:cTn id="8" dur="250" decel="50000" autoRev="1" fill="hold">
                                          <p:stCondLst>
                                            <p:cond delay="0"/>
                                          </p:stCondLst>
                                        </p:cTn>
                                        <p:tgtEl>
                                          <p:spTgt spid="3">
                                            <p:txEl>
                                              <p:pRg st="0" end="0"/>
                                            </p:txEl>
                                          </p:spTgt>
                                        </p:tgtEl>
                                        <p:attrNameLst>
                                          <p:attrName>ppt_x</p:attrName>
                                        </p:attrNameLst>
                                      </p:cBhvr>
                                    </p:anim>
                                    <p:anim from="(-#ppt_h/2)" to="(#ppt_y)" calcmode="lin" valueType="num">
                                      <p:cBhvr>
                                        <p:cTn id="9" dur="500" fill="hold">
                                          <p:stCondLst>
                                            <p:cond delay="0"/>
                                          </p:stCondLst>
                                        </p:cTn>
                                        <p:tgtEl>
                                          <p:spTgt spid="3">
                                            <p:txEl>
                                              <p:pRg st="0" end="0"/>
                                            </p:txEl>
                                          </p:spTgt>
                                        </p:tgtEl>
                                        <p:attrNameLst>
                                          <p:attrName>ppt_y</p:attrName>
                                        </p:attrNameLst>
                                      </p:cBhvr>
                                    </p:anim>
                                    <p:animRot by="21600000">
                                      <p:cBhvr>
                                        <p:cTn id="10" dur="5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by="(-#ppt_w*2)" calcmode="lin" valueType="num">
                                      <p:cBhvr rctx="PPT">
                                        <p:cTn id="15" dur="250" autoRev="1" fill="hold">
                                          <p:stCondLst>
                                            <p:cond delay="0"/>
                                          </p:stCondLst>
                                        </p:cTn>
                                        <p:tgtEl>
                                          <p:spTgt spid="3">
                                            <p:txEl>
                                              <p:pRg st="1" end="1"/>
                                            </p:txEl>
                                          </p:spTgt>
                                        </p:tgtEl>
                                        <p:attrNameLst>
                                          <p:attrName>ppt_w</p:attrName>
                                        </p:attrNameLst>
                                      </p:cBhvr>
                                    </p:anim>
                                    <p:anim by="(#ppt_w*0.50)" calcmode="lin" valueType="num">
                                      <p:cBhvr>
                                        <p:cTn id="16" dur="250" decel="50000" autoRev="1" fill="hold">
                                          <p:stCondLst>
                                            <p:cond delay="0"/>
                                          </p:stCondLst>
                                        </p:cTn>
                                        <p:tgtEl>
                                          <p:spTgt spid="3">
                                            <p:txEl>
                                              <p:pRg st="1" end="1"/>
                                            </p:txEl>
                                          </p:spTgt>
                                        </p:tgtEl>
                                        <p:attrNameLst>
                                          <p:attrName>ppt_x</p:attrName>
                                        </p:attrNameLst>
                                      </p:cBhvr>
                                    </p:anim>
                                    <p:anim from="(-#ppt_h/2)" to="(#ppt_y)" calcmode="lin" valueType="num">
                                      <p:cBhvr>
                                        <p:cTn id="17" dur="500" fill="hold">
                                          <p:stCondLst>
                                            <p:cond delay="0"/>
                                          </p:stCondLst>
                                        </p:cTn>
                                        <p:tgtEl>
                                          <p:spTgt spid="3">
                                            <p:txEl>
                                              <p:pRg st="1" end="1"/>
                                            </p:txEl>
                                          </p:spTgt>
                                        </p:tgtEl>
                                        <p:attrNameLst>
                                          <p:attrName>ppt_y</p:attrName>
                                        </p:attrNameLst>
                                      </p:cBhvr>
                                    </p:anim>
                                    <p:animRot by="21600000">
                                      <p:cBhvr>
                                        <p:cTn id="18" dur="500" fill="hold">
                                          <p:stCondLst>
                                            <p:cond delay="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by="(-#ppt_w*2)" calcmode="lin" valueType="num">
                                      <p:cBhvr rctx="PPT">
                                        <p:cTn id="23" dur="250" autoRev="1" fill="hold">
                                          <p:stCondLst>
                                            <p:cond delay="0"/>
                                          </p:stCondLst>
                                        </p:cTn>
                                        <p:tgtEl>
                                          <p:spTgt spid="3">
                                            <p:txEl>
                                              <p:pRg st="2" end="2"/>
                                            </p:txEl>
                                          </p:spTgt>
                                        </p:tgtEl>
                                        <p:attrNameLst>
                                          <p:attrName>ppt_w</p:attrName>
                                        </p:attrNameLst>
                                      </p:cBhvr>
                                    </p:anim>
                                    <p:anim by="(#ppt_w*0.50)" calcmode="lin" valueType="num">
                                      <p:cBhvr>
                                        <p:cTn id="24" dur="250" decel="50000" autoRev="1" fill="hold">
                                          <p:stCondLst>
                                            <p:cond delay="0"/>
                                          </p:stCondLst>
                                        </p:cTn>
                                        <p:tgtEl>
                                          <p:spTgt spid="3">
                                            <p:txEl>
                                              <p:pRg st="2" end="2"/>
                                            </p:txEl>
                                          </p:spTgt>
                                        </p:tgtEl>
                                        <p:attrNameLst>
                                          <p:attrName>ppt_x</p:attrName>
                                        </p:attrNameLst>
                                      </p:cBhvr>
                                    </p:anim>
                                    <p:anim from="(-#ppt_h/2)" to="(#ppt_y)" calcmode="lin" valueType="num">
                                      <p:cBhvr>
                                        <p:cTn id="25" dur="500" fill="hold">
                                          <p:stCondLst>
                                            <p:cond delay="0"/>
                                          </p:stCondLst>
                                        </p:cTn>
                                        <p:tgtEl>
                                          <p:spTgt spid="3">
                                            <p:txEl>
                                              <p:pRg st="2" end="2"/>
                                            </p:txEl>
                                          </p:spTgt>
                                        </p:tgtEl>
                                        <p:attrNameLst>
                                          <p:attrName>ppt_y</p:attrName>
                                        </p:attrNameLst>
                                      </p:cBhvr>
                                    </p:anim>
                                    <p:animRot by="21600000">
                                      <p:cBhvr>
                                        <p:cTn id="26" dur="500" fill="hold">
                                          <p:stCondLst>
                                            <p:cond delay="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by="(-#ppt_w*2)" calcmode="lin" valueType="num">
                                      <p:cBhvr rctx="PPT">
                                        <p:cTn id="31" dur="250" autoRev="1" fill="hold">
                                          <p:stCondLst>
                                            <p:cond delay="0"/>
                                          </p:stCondLst>
                                        </p:cTn>
                                        <p:tgtEl>
                                          <p:spTgt spid="3">
                                            <p:txEl>
                                              <p:pRg st="3" end="3"/>
                                            </p:txEl>
                                          </p:spTgt>
                                        </p:tgtEl>
                                        <p:attrNameLst>
                                          <p:attrName>ppt_w</p:attrName>
                                        </p:attrNameLst>
                                      </p:cBhvr>
                                    </p:anim>
                                    <p:anim by="(#ppt_w*0.50)" calcmode="lin" valueType="num">
                                      <p:cBhvr>
                                        <p:cTn id="32" dur="250" decel="50000" autoRev="1" fill="hold">
                                          <p:stCondLst>
                                            <p:cond delay="0"/>
                                          </p:stCondLst>
                                        </p:cTn>
                                        <p:tgtEl>
                                          <p:spTgt spid="3">
                                            <p:txEl>
                                              <p:pRg st="3" end="3"/>
                                            </p:txEl>
                                          </p:spTgt>
                                        </p:tgtEl>
                                        <p:attrNameLst>
                                          <p:attrName>ppt_x</p:attrName>
                                        </p:attrNameLst>
                                      </p:cBhvr>
                                    </p:anim>
                                    <p:anim from="(-#ppt_h/2)" to="(#ppt_y)" calcmode="lin" valueType="num">
                                      <p:cBhvr>
                                        <p:cTn id="33" dur="500" fill="hold">
                                          <p:stCondLst>
                                            <p:cond delay="0"/>
                                          </p:stCondLst>
                                        </p:cTn>
                                        <p:tgtEl>
                                          <p:spTgt spid="3">
                                            <p:txEl>
                                              <p:pRg st="3" end="3"/>
                                            </p:txEl>
                                          </p:spTgt>
                                        </p:tgtEl>
                                        <p:attrNameLst>
                                          <p:attrName>ppt_y</p:attrName>
                                        </p:attrNameLst>
                                      </p:cBhvr>
                                    </p:anim>
                                    <p:animRot by="21600000">
                                      <p:cBhvr>
                                        <p:cTn id="34" dur="500" fill="hold">
                                          <p:stCondLst>
                                            <p:cond delay="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by="(-#ppt_w*2)" calcmode="lin" valueType="num">
                                      <p:cBhvr rctx="PPT">
                                        <p:cTn id="39" dur="250" autoRev="1" fill="hold">
                                          <p:stCondLst>
                                            <p:cond delay="0"/>
                                          </p:stCondLst>
                                        </p:cTn>
                                        <p:tgtEl>
                                          <p:spTgt spid="3">
                                            <p:txEl>
                                              <p:pRg st="4" end="4"/>
                                            </p:txEl>
                                          </p:spTgt>
                                        </p:tgtEl>
                                        <p:attrNameLst>
                                          <p:attrName>ppt_w</p:attrName>
                                        </p:attrNameLst>
                                      </p:cBhvr>
                                    </p:anim>
                                    <p:anim by="(#ppt_w*0.50)" calcmode="lin" valueType="num">
                                      <p:cBhvr>
                                        <p:cTn id="40" dur="250" decel="50000" autoRev="1" fill="hold">
                                          <p:stCondLst>
                                            <p:cond delay="0"/>
                                          </p:stCondLst>
                                        </p:cTn>
                                        <p:tgtEl>
                                          <p:spTgt spid="3">
                                            <p:txEl>
                                              <p:pRg st="4" end="4"/>
                                            </p:txEl>
                                          </p:spTgt>
                                        </p:tgtEl>
                                        <p:attrNameLst>
                                          <p:attrName>ppt_x</p:attrName>
                                        </p:attrNameLst>
                                      </p:cBhvr>
                                    </p:anim>
                                    <p:anim from="(-#ppt_h/2)" to="(#ppt_y)" calcmode="lin" valueType="num">
                                      <p:cBhvr>
                                        <p:cTn id="41" dur="500" fill="hold">
                                          <p:stCondLst>
                                            <p:cond delay="0"/>
                                          </p:stCondLst>
                                        </p:cTn>
                                        <p:tgtEl>
                                          <p:spTgt spid="3">
                                            <p:txEl>
                                              <p:pRg st="4" end="4"/>
                                            </p:txEl>
                                          </p:spTgt>
                                        </p:tgtEl>
                                        <p:attrNameLst>
                                          <p:attrName>ppt_y</p:attrName>
                                        </p:attrNameLst>
                                      </p:cBhvr>
                                    </p:anim>
                                    <p:animRot by="21600000">
                                      <p:cBhvr>
                                        <p:cTn id="42" dur="500" fill="hold">
                                          <p:stCondLst>
                                            <p:cond delay="0"/>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5DB20-5D23-C248-9237-79F29DBDEA35}"/>
              </a:ext>
            </a:extLst>
          </p:cNvPr>
          <p:cNvSpPr>
            <a:spLocks noGrp="1"/>
          </p:cNvSpPr>
          <p:nvPr>
            <p:ph type="title"/>
          </p:nvPr>
        </p:nvSpPr>
        <p:spPr>
          <a:xfrm>
            <a:off x="1097280" y="560832"/>
            <a:ext cx="9156192" cy="1328928"/>
          </a:xfrm>
        </p:spPr>
        <p:txBody>
          <a:bodyPr/>
          <a:lstStyle/>
          <a:p>
            <a:r>
              <a:rPr lang="en-IN" sz="2800" b="1" dirty="0"/>
              <a:t>Serious challenges associated with reporting under Clause 44 of Form 3CD Tax Audit Report</a:t>
            </a:r>
            <a:br>
              <a:rPr lang="en-IN" dirty="0"/>
            </a:br>
            <a:endParaRPr lang="en-US" dirty="0"/>
          </a:p>
        </p:txBody>
      </p:sp>
      <p:sp>
        <p:nvSpPr>
          <p:cNvPr id="3" name="Content Placeholder 2">
            <a:extLst>
              <a:ext uri="{FF2B5EF4-FFF2-40B4-BE49-F238E27FC236}">
                <a16:creationId xmlns:a16="http://schemas.microsoft.com/office/drawing/2014/main" id="{37C98347-8522-D742-821E-E0E28AA30A78}"/>
              </a:ext>
            </a:extLst>
          </p:cNvPr>
          <p:cNvSpPr>
            <a:spLocks noGrp="1"/>
          </p:cNvSpPr>
          <p:nvPr>
            <p:ph idx="1"/>
          </p:nvPr>
        </p:nvSpPr>
        <p:spPr>
          <a:xfrm>
            <a:off x="536448" y="2603500"/>
            <a:ext cx="11058144" cy="4065524"/>
          </a:xfrm>
        </p:spPr>
        <p:txBody>
          <a:bodyPr>
            <a:normAutofit/>
          </a:bodyPr>
          <a:lstStyle/>
          <a:p>
            <a:r>
              <a:rPr lang="en-IN" sz="2400" b="1" dirty="0"/>
              <a:t>This is the first time reporting is being made under Clause 44 of Form 3CD Tax Audit Report.</a:t>
            </a:r>
          </a:p>
          <a:p>
            <a:r>
              <a:rPr lang="en-IN" sz="2400" b="1" dirty="0"/>
              <a:t>Commonly used accounting software do not really make available such information.</a:t>
            </a:r>
          </a:p>
          <a:p>
            <a:r>
              <a:rPr lang="en-IN" sz="2400" b="1" dirty="0"/>
              <a:t>Records maintained do not contain adequate information so as to allow us to extract relevant information for the purpose of this clause.</a:t>
            </a:r>
          </a:p>
          <a:p>
            <a:r>
              <a:rPr lang="en-US" sz="2400" b="1" dirty="0"/>
              <a:t>Another </a:t>
            </a:r>
            <a:r>
              <a:rPr lang="en-US" sz="2400" b="1" dirty="0" err="1"/>
              <a:t>Reco</a:t>
            </a:r>
            <a:r>
              <a:rPr lang="en-US" sz="2400" b="1" dirty="0"/>
              <a:t>. is needed</a:t>
            </a:r>
          </a:p>
          <a:p>
            <a:r>
              <a:rPr lang="en-IN" sz="2400" b="1" dirty="0"/>
              <a:t>What If TAR auditor and GST consultant are different?</a:t>
            </a:r>
          </a:p>
          <a:p>
            <a:r>
              <a:rPr lang="en-IN" sz="2400" b="1" dirty="0"/>
              <a:t>Those who left GST practice may need to rethink </a:t>
            </a:r>
            <a:r>
              <a:rPr lang="en-IN" sz="2400" b="1" dirty="0">
                <a:sym typeface="Wingdings" pitchFamily="2" charset="2"/>
              </a:rPr>
              <a:t></a:t>
            </a:r>
            <a:r>
              <a:rPr lang="en-IN" sz="2400" b="1" dirty="0"/>
              <a:t> </a:t>
            </a:r>
          </a:p>
        </p:txBody>
      </p:sp>
    </p:spTree>
    <p:extLst>
      <p:ext uri="{BB962C8B-B14F-4D97-AF65-F5344CB8AC3E}">
        <p14:creationId xmlns:p14="http://schemas.microsoft.com/office/powerpoint/2010/main" val="291603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227" fill="hold">
                                          <p:stCondLst>
                                            <p:cond delay="0"/>
                                          </p:stCondLst>
                                        </p:cTn>
                                        <p:tgtEl>
                                          <p:spTgt spid="3">
                                            <p:txEl>
                                              <p:pRg st="0" end="0"/>
                                            </p:txEl>
                                          </p:spTgt>
                                        </p:tgtEl>
                                        <p:attrNameLst>
                                          <p:attrName>style.rotation</p:attrName>
                                        </p:attrNameLst>
                                      </p:cBhvr>
                                      <p:to>
                                        <p:strVal val="-45.0"/>
                                      </p:to>
                                    </p:set>
                                    <p:anim calcmode="lin" valueType="num">
                                      <p:cBhvr>
                                        <p:cTn id="8" dur="227" fill="hold">
                                          <p:stCondLst>
                                            <p:cond delay="227"/>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7"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7"/>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3">
                                            <p:txEl>
                                              <p:pRg st="1" end="1"/>
                                            </p:txEl>
                                          </p:spTgt>
                                        </p:tgtEl>
                                        <p:attrNameLst>
                                          <p:attrName>style.visibility</p:attrName>
                                        </p:attrNameLst>
                                      </p:cBhvr>
                                      <p:to>
                                        <p:strVal val="visible"/>
                                      </p:to>
                                    </p:set>
                                    <p:set>
                                      <p:cBhvr>
                                        <p:cTn id="16" dur="227" fill="hold">
                                          <p:stCondLst>
                                            <p:cond delay="0"/>
                                          </p:stCondLst>
                                        </p:cTn>
                                        <p:tgtEl>
                                          <p:spTgt spid="3">
                                            <p:txEl>
                                              <p:pRg st="1" end="1"/>
                                            </p:txEl>
                                          </p:spTgt>
                                        </p:tgtEl>
                                        <p:attrNameLst>
                                          <p:attrName>style.rotation</p:attrName>
                                        </p:attrNameLst>
                                      </p:cBhvr>
                                      <p:to>
                                        <p:strVal val="-45.0"/>
                                      </p:to>
                                    </p:set>
                                    <p:anim calcmode="lin" valueType="num">
                                      <p:cBhvr>
                                        <p:cTn id="17" dur="227" fill="hold">
                                          <p:stCondLst>
                                            <p:cond delay="227"/>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227"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9" dur="78" decel="50000" autoRev="1" fill="hold">
                                          <p:stCondLst>
                                            <p:cond delay="227"/>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68" fill="hold">
                                          <p:stCondLst>
                                            <p:cond delay="432"/>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3">
                                            <p:txEl>
                                              <p:pRg st="2" end="2"/>
                                            </p:txEl>
                                          </p:spTgt>
                                        </p:tgtEl>
                                        <p:attrNameLst>
                                          <p:attrName>style.visibility</p:attrName>
                                        </p:attrNameLst>
                                      </p:cBhvr>
                                      <p:to>
                                        <p:strVal val="visible"/>
                                      </p:to>
                                    </p:set>
                                    <p:set>
                                      <p:cBhvr>
                                        <p:cTn id="25" dur="227" fill="hold">
                                          <p:stCondLst>
                                            <p:cond delay="0"/>
                                          </p:stCondLst>
                                        </p:cTn>
                                        <p:tgtEl>
                                          <p:spTgt spid="3">
                                            <p:txEl>
                                              <p:pRg st="2" end="2"/>
                                            </p:txEl>
                                          </p:spTgt>
                                        </p:tgtEl>
                                        <p:attrNameLst>
                                          <p:attrName>style.rotation</p:attrName>
                                        </p:attrNameLst>
                                      </p:cBhvr>
                                      <p:to>
                                        <p:strVal val="-45.0"/>
                                      </p:to>
                                    </p:set>
                                    <p:anim calcmode="lin" valueType="num">
                                      <p:cBhvr>
                                        <p:cTn id="26" dur="227" fill="hold">
                                          <p:stCondLst>
                                            <p:cond delay="227"/>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227"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28" dur="78" decel="50000" autoRev="1" fill="hold">
                                          <p:stCondLst>
                                            <p:cond delay="227"/>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68" fill="hold">
                                          <p:stCondLst>
                                            <p:cond delay="432"/>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3">
                                            <p:txEl>
                                              <p:pRg st="3" end="3"/>
                                            </p:txEl>
                                          </p:spTgt>
                                        </p:tgtEl>
                                        <p:attrNameLst>
                                          <p:attrName>style.visibility</p:attrName>
                                        </p:attrNameLst>
                                      </p:cBhvr>
                                      <p:to>
                                        <p:strVal val="visible"/>
                                      </p:to>
                                    </p:set>
                                    <p:set>
                                      <p:cBhvr>
                                        <p:cTn id="34" dur="227" fill="hold">
                                          <p:stCondLst>
                                            <p:cond delay="0"/>
                                          </p:stCondLst>
                                        </p:cTn>
                                        <p:tgtEl>
                                          <p:spTgt spid="3">
                                            <p:txEl>
                                              <p:pRg st="3" end="3"/>
                                            </p:txEl>
                                          </p:spTgt>
                                        </p:tgtEl>
                                        <p:attrNameLst>
                                          <p:attrName>style.rotation</p:attrName>
                                        </p:attrNameLst>
                                      </p:cBhvr>
                                      <p:to>
                                        <p:strVal val="-45.0"/>
                                      </p:to>
                                    </p:set>
                                    <p:anim calcmode="lin" valueType="num">
                                      <p:cBhvr>
                                        <p:cTn id="35" dur="227" fill="hold">
                                          <p:stCondLst>
                                            <p:cond delay="227"/>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227"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7" dur="78" decel="50000" autoRev="1" fill="hold">
                                          <p:stCondLst>
                                            <p:cond delay="227"/>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68" fill="hold">
                                          <p:stCondLst>
                                            <p:cond delay="432"/>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3">
                                            <p:txEl>
                                              <p:pRg st="4" end="4"/>
                                            </p:txEl>
                                          </p:spTgt>
                                        </p:tgtEl>
                                        <p:attrNameLst>
                                          <p:attrName>style.visibility</p:attrName>
                                        </p:attrNameLst>
                                      </p:cBhvr>
                                      <p:to>
                                        <p:strVal val="visible"/>
                                      </p:to>
                                    </p:set>
                                    <p:set>
                                      <p:cBhvr>
                                        <p:cTn id="43" dur="227" fill="hold">
                                          <p:stCondLst>
                                            <p:cond delay="0"/>
                                          </p:stCondLst>
                                        </p:cTn>
                                        <p:tgtEl>
                                          <p:spTgt spid="3">
                                            <p:txEl>
                                              <p:pRg st="4" end="4"/>
                                            </p:txEl>
                                          </p:spTgt>
                                        </p:tgtEl>
                                        <p:attrNameLst>
                                          <p:attrName>style.rotation</p:attrName>
                                        </p:attrNameLst>
                                      </p:cBhvr>
                                      <p:to>
                                        <p:strVal val="-45.0"/>
                                      </p:to>
                                    </p:set>
                                    <p:anim calcmode="lin" valueType="num">
                                      <p:cBhvr>
                                        <p:cTn id="44" dur="227" fill="hold">
                                          <p:stCondLst>
                                            <p:cond delay="227"/>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227"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46" dur="78" decel="50000" autoRev="1" fill="hold">
                                          <p:stCondLst>
                                            <p:cond delay="227"/>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68" fill="hold">
                                          <p:stCondLst>
                                            <p:cond delay="432"/>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3">
                                            <p:txEl>
                                              <p:pRg st="5" end="5"/>
                                            </p:txEl>
                                          </p:spTgt>
                                        </p:tgtEl>
                                        <p:attrNameLst>
                                          <p:attrName>style.visibility</p:attrName>
                                        </p:attrNameLst>
                                      </p:cBhvr>
                                      <p:to>
                                        <p:strVal val="visible"/>
                                      </p:to>
                                    </p:set>
                                    <p:set>
                                      <p:cBhvr>
                                        <p:cTn id="52" dur="227" fill="hold">
                                          <p:stCondLst>
                                            <p:cond delay="0"/>
                                          </p:stCondLst>
                                        </p:cTn>
                                        <p:tgtEl>
                                          <p:spTgt spid="3">
                                            <p:txEl>
                                              <p:pRg st="5" end="5"/>
                                            </p:txEl>
                                          </p:spTgt>
                                        </p:tgtEl>
                                        <p:attrNameLst>
                                          <p:attrName>style.rotation</p:attrName>
                                        </p:attrNameLst>
                                      </p:cBhvr>
                                      <p:to>
                                        <p:strVal val="-45.0"/>
                                      </p:to>
                                    </p:set>
                                    <p:anim calcmode="lin" valueType="num">
                                      <p:cBhvr>
                                        <p:cTn id="53" dur="227" fill="hold">
                                          <p:stCondLst>
                                            <p:cond delay="227"/>
                                          </p:stCondLst>
                                        </p:cTn>
                                        <p:tgtEl>
                                          <p:spTgt spid="3">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54" dur="227" fill="hold">
                                          <p:stCondLst>
                                            <p:cond delay="0"/>
                                          </p:stCondLst>
                                        </p:cTn>
                                        <p:tgtEl>
                                          <p:spTgt spid="3">
                                            <p:txEl>
                                              <p:pRg st="5" end="5"/>
                                            </p:txEl>
                                          </p:spTgt>
                                        </p:tgtEl>
                                        <p:attrNameLst>
                                          <p:attrName>ppt_y</p:attrName>
                                        </p:attrNameLst>
                                      </p:cBhvr>
                                      <p:tavLst>
                                        <p:tav tm="0">
                                          <p:val>
                                            <p:strVal val="#ppt_y-1"/>
                                          </p:val>
                                        </p:tav>
                                        <p:tav tm="100000">
                                          <p:val>
                                            <p:strVal val="#ppt_y-(0.354*#ppt_w-0.172*#ppt_h)"/>
                                          </p:val>
                                        </p:tav>
                                      </p:tavLst>
                                    </p:anim>
                                    <p:anim calcmode="lin" valueType="num">
                                      <p:cBhvr>
                                        <p:cTn id="55" dur="78" decel="50000" autoRev="1" fill="hold">
                                          <p:stCondLst>
                                            <p:cond delay="227"/>
                                          </p:stCondLst>
                                        </p:cTn>
                                        <p:tgtEl>
                                          <p:spTgt spid="3">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56" dur="68" fill="hold">
                                          <p:stCondLst>
                                            <p:cond delay="432"/>
                                          </p:stCondLst>
                                        </p:cTn>
                                        <p:tgtEl>
                                          <p:spTgt spid="3">
                                            <p:txEl>
                                              <p:pRg st="5" end="5"/>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6E85-42FC-8B4D-920D-302BCA6671FD}"/>
              </a:ext>
            </a:extLst>
          </p:cNvPr>
          <p:cNvSpPr>
            <a:spLocks noGrp="1"/>
          </p:cNvSpPr>
          <p:nvPr>
            <p:ph type="title"/>
          </p:nvPr>
        </p:nvSpPr>
        <p:spPr/>
        <p:txBody>
          <a:bodyPr/>
          <a:lstStyle/>
          <a:p>
            <a:r>
              <a:rPr lang="en-US" dirty="0"/>
              <a:t>REPORTING !!!</a:t>
            </a:r>
          </a:p>
        </p:txBody>
      </p:sp>
      <p:sp>
        <p:nvSpPr>
          <p:cNvPr id="3" name="Content Placeholder 2">
            <a:extLst>
              <a:ext uri="{FF2B5EF4-FFF2-40B4-BE49-F238E27FC236}">
                <a16:creationId xmlns:a16="http://schemas.microsoft.com/office/drawing/2014/main" id="{77A400C1-B012-394F-A654-3538566912A8}"/>
              </a:ext>
            </a:extLst>
          </p:cNvPr>
          <p:cNvSpPr>
            <a:spLocks noGrp="1"/>
          </p:cNvSpPr>
          <p:nvPr>
            <p:ph idx="1"/>
          </p:nvPr>
        </p:nvSpPr>
        <p:spPr>
          <a:xfrm>
            <a:off x="548640" y="2603500"/>
            <a:ext cx="11167872" cy="3416300"/>
          </a:xfrm>
        </p:spPr>
        <p:txBody>
          <a:bodyPr>
            <a:normAutofit/>
          </a:bodyPr>
          <a:lstStyle/>
          <a:p>
            <a:r>
              <a:rPr lang="en-IN" sz="3200" b="1" dirty="0"/>
              <a:t>Now all being said and done, what if the books of accounts of the </a:t>
            </a:r>
            <a:r>
              <a:rPr lang="en-IN" sz="3200" b="1" dirty="0" err="1"/>
              <a:t>assessee</a:t>
            </a:r>
            <a:r>
              <a:rPr lang="en-IN" sz="3200" b="1" dirty="0"/>
              <a:t> are not prepared in a manner allowing such information to be extracted, in my opinion this warrants a disclaimer which to my mind should be as under-</a:t>
            </a:r>
          </a:p>
          <a:p>
            <a:pPr marL="0" indent="0">
              <a:buNone/>
            </a:pPr>
            <a:endParaRPr lang="en-IN" sz="2400" dirty="0"/>
          </a:p>
          <a:p>
            <a:pPr marL="0" indent="0">
              <a:buNone/>
            </a:pPr>
            <a:endParaRPr lang="en-US" dirty="0"/>
          </a:p>
        </p:txBody>
      </p:sp>
    </p:spTree>
    <p:extLst>
      <p:ext uri="{BB962C8B-B14F-4D97-AF65-F5344CB8AC3E}">
        <p14:creationId xmlns:p14="http://schemas.microsoft.com/office/powerpoint/2010/main" val="16298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6F30B-FE4A-384D-A683-F8DE485A1949}"/>
              </a:ext>
            </a:extLst>
          </p:cNvPr>
          <p:cNvSpPr>
            <a:spLocks noGrp="1"/>
          </p:cNvSpPr>
          <p:nvPr>
            <p:ph type="title"/>
          </p:nvPr>
        </p:nvSpPr>
        <p:spPr/>
        <p:txBody>
          <a:bodyPr/>
          <a:lstStyle/>
          <a:p>
            <a:r>
              <a:rPr lang="en-IN" b="1" dirty="0"/>
              <a:t>Background of Tax Audit Report</a:t>
            </a:r>
            <a:endParaRPr lang="en-US" dirty="0"/>
          </a:p>
        </p:txBody>
      </p:sp>
      <p:sp>
        <p:nvSpPr>
          <p:cNvPr id="3" name="Content Placeholder 2">
            <a:extLst>
              <a:ext uri="{FF2B5EF4-FFF2-40B4-BE49-F238E27FC236}">
                <a16:creationId xmlns:a16="http://schemas.microsoft.com/office/drawing/2014/main" id="{33A9D0C0-5F57-B44E-AD6A-78C9424C8CE4}"/>
              </a:ext>
            </a:extLst>
          </p:cNvPr>
          <p:cNvSpPr>
            <a:spLocks noGrp="1"/>
          </p:cNvSpPr>
          <p:nvPr>
            <p:ph idx="1"/>
          </p:nvPr>
        </p:nvSpPr>
        <p:spPr>
          <a:xfrm>
            <a:off x="499872" y="2353056"/>
            <a:ext cx="11167872" cy="4340352"/>
          </a:xfrm>
        </p:spPr>
        <p:txBody>
          <a:bodyPr>
            <a:normAutofit lnSpcReduction="10000"/>
          </a:bodyPr>
          <a:lstStyle/>
          <a:p>
            <a:pPr fontAlgn="base"/>
            <a:r>
              <a:rPr lang="en-IN" sz="2000" b="1" dirty="0"/>
              <a:t>Under the Income Tax Act, 1961, every person carrying on business is required to get his accounts audited, if his total sales, turnover or gross receipts, in business exceed </a:t>
            </a:r>
            <a:r>
              <a:rPr lang="en-IN" sz="2000" b="1" dirty="0" err="1"/>
              <a:t>Rs</a:t>
            </a:r>
            <a:r>
              <a:rPr lang="en-IN" sz="2000" b="1" dirty="0"/>
              <a:t>. 1 crore in any previous year.  The </a:t>
            </a:r>
            <a:r>
              <a:rPr lang="en-IN" sz="2000" b="1" dirty="0">
                <a:hlinkClick r:id="rId2">
                  <a:extLst>
                    <a:ext uri="{A12FA001-AC4F-418D-AE19-62706E023703}">
                      <ahyp:hlinkClr xmlns:ahyp="http://schemas.microsoft.com/office/drawing/2018/hyperlinkcolor" val="tx"/>
                    </a:ext>
                  </a:extLst>
                </a:hlinkClick>
              </a:rPr>
              <a:t>limit</a:t>
            </a:r>
            <a:r>
              <a:rPr lang="en-IN" sz="2000" b="1" dirty="0"/>
              <a:t> has been increased to </a:t>
            </a:r>
            <a:r>
              <a:rPr lang="en-IN" sz="2000" b="1" dirty="0">
                <a:hlinkClick r:id="rId3">
                  <a:extLst>
                    <a:ext uri="{A12FA001-AC4F-418D-AE19-62706E023703}">
                      <ahyp:hlinkClr xmlns:ahyp="http://schemas.microsoft.com/office/drawing/2018/hyperlinkcolor" val="tx"/>
                    </a:ext>
                  </a:extLst>
                </a:hlinkClick>
              </a:rPr>
              <a:t>Rs. 5 crores</a:t>
            </a:r>
            <a:r>
              <a:rPr lang="en-IN" sz="2000" b="1" dirty="0"/>
              <a:t> for business under section 44AB where at least 95 per cent turnover is made on digital transactions. Which was further increased to </a:t>
            </a:r>
            <a:r>
              <a:rPr lang="en-IN" sz="2000" b="1" dirty="0" err="1"/>
              <a:t>Rs</a:t>
            </a:r>
            <a:r>
              <a:rPr lang="en-IN" sz="2000" b="1" dirty="0"/>
              <a:t>. 10 crore vide </a:t>
            </a:r>
            <a:r>
              <a:rPr lang="en-IN" sz="2000" b="1" dirty="0">
                <a:hlinkClick r:id="rId4">
                  <a:extLst>
                    <a:ext uri="{A12FA001-AC4F-418D-AE19-62706E023703}">
                      <ahyp:hlinkClr xmlns:ahyp="http://schemas.microsoft.com/office/drawing/2018/hyperlinkcolor" val="tx"/>
                    </a:ext>
                  </a:extLst>
                </a:hlinkClick>
              </a:rPr>
              <a:t>Finance Act, 2021</a:t>
            </a:r>
            <a:r>
              <a:rPr lang="en-IN" sz="2000" b="1" dirty="0"/>
              <a:t>.</a:t>
            </a:r>
          </a:p>
          <a:p>
            <a:pPr fontAlgn="base"/>
            <a:r>
              <a:rPr lang="en-IN" sz="2000" b="1" dirty="0"/>
              <a:t>In the case of a person carrying on the profession, he is required to get his accounts audited, if his gross receipt in profession exceeds, </a:t>
            </a:r>
            <a:r>
              <a:rPr lang="en-IN" sz="2000" b="1" dirty="0" err="1"/>
              <a:t>Rs</a:t>
            </a:r>
            <a:r>
              <a:rPr lang="en-IN" sz="2000" b="1" dirty="0"/>
              <a:t>. 50 lakh in the previous year.</a:t>
            </a:r>
          </a:p>
          <a:p>
            <a:pPr fontAlgn="base"/>
            <a:r>
              <a:rPr lang="en-IN" sz="2000" b="1" dirty="0">
                <a:solidFill>
                  <a:srgbClr val="FF0000"/>
                </a:solidFill>
              </a:rPr>
              <a:t>The purpose of a tax audit is to validate the income tax computation made by the taxpayer in the income tax return and to ensure compliance with the laws of Income Tax. </a:t>
            </a:r>
          </a:p>
          <a:p>
            <a:pPr fontAlgn="base"/>
            <a:r>
              <a:rPr lang="en-IN" sz="2000" b="1" dirty="0"/>
              <a:t>Form 3CD of Tax Audit Report (TAR) was amended in July 2018 by </a:t>
            </a:r>
            <a:r>
              <a:rPr lang="en-IN" sz="2000" b="1" dirty="0">
                <a:hlinkClick r:id="rId5">
                  <a:extLst>
                    <a:ext uri="{A12FA001-AC4F-418D-AE19-62706E023703}">
                      <ahyp:hlinkClr xmlns:ahyp="http://schemas.microsoft.com/office/drawing/2018/hyperlinkcolor" val="tx"/>
                    </a:ext>
                  </a:extLst>
                </a:hlinkClick>
              </a:rPr>
              <a:t>Notification No. 33/2018 dated 20.07.2018</a:t>
            </a:r>
            <a:r>
              <a:rPr lang="en-IN" sz="2000" b="1" dirty="0"/>
              <a:t> inter alia to incorporate the following two clauses - Clause 30C on reporting of GAAR transactions and Clause 44 on reporting of GST transactions.</a:t>
            </a:r>
          </a:p>
          <a:p>
            <a:endParaRPr lang="en-US" dirty="0"/>
          </a:p>
        </p:txBody>
      </p:sp>
    </p:spTree>
    <p:extLst>
      <p:ext uri="{BB962C8B-B14F-4D97-AF65-F5344CB8AC3E}">
        <p14:creationId xmlns:p14="http://schemas.microsoft.com/office/powerpoint/2010/main" val="212138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744E7-967B-1B4A-A028-B9CDC91269BC}"/>
              </a:ext>
            </a:extLst>
          </p:cNvPr>
          <p:cNvSpPr>
            <a:spLocks noGrp="1"/>
          </p:cNvSpPr>
          <p:nvPr>
            <p:ph type="title"/>
          </p:nvPr>
        </p:nvSpPr>
        <p:spPr/>
        <p:txBody>
          <a:bodyPr>
            <a:normAutofit/>
          </a:bodyPr>
          <a:lstStyle/>
          <a:p>
            <a:r>
              <a:rPr lang="en-US" sz="3200" dirty="0"/>
              <a:t>DISCLAIMER</a:t>
            </a:r>
          </a:p>
        </p:txBody>
      </p:sp>
      <p:sp>
        <p:nvSpPr>
          <p:cNvPr id="3" name="Content Placeholder 2">
            <a:extLst>
              <a:ext uri="{FF2B5EF4-FFF2-40B4-BE49-F238E27FC236}">
                <a16:creationId xmlns:a16="http://schemas.microsoft.com/office/drawing/2014/main" id="{D8514A15-9640-5148-8BEB-63302799224A}"/>
              </a:ext>
            </a:extLst>
          </p:cNvPr>
          <p:cNvSpPr>
            <a:spLocks noGrp="1"/>
          </p:cNvSpPr>
          <p:nvPr>
            <p:ph idx="1"/>
          </p:nvPr>
        </p:nvSpPr>
        <p:spPr>
          <a:xfrm>
            <a:off x="548639" y="2462784"/>
            <a:ext cx="11387329" cy="4194048"/>
          </a:xfrm>
        </p:spPr>
        <p:txBody>
          <a:bodyPr>
            <a:noAutofit/>
          </a:bodyPr>
          <a:lstStyle/>
          <a:p>
            <a:r>
              <a:rPr lang="en-IN" sz="2000" b="1" dirty="0"/>
              <a:t>No details as required by clause 44 is separately maintained by the </a:t>
            </a:r>
            <a:r>
              <a:rPr lang="en-IN" sz="2000" b="1" dirty="0" err="1"/>
              <a:t>assessee</a:t>
            </a:r>
            <a:r>
              <a:rPr lang="en-IN" sz="2000" b="1" dirty="0"/>
              <a:t> and in absence of this, we are unable to comment.</a:t>
            </a:r>
          </a:p>
          <a:p>
            <a:r>
              <a:rPr lang="en-IN" sz="2000" b="1" dirty="0" err="1"/>
              <a:t>Assessee</a:t>
            </a:r>
            <a:r>
              <a:rPr lang="en-IN" sz="2000" b="1" dirty="0"/>
              <a:t> informed that the required information under clause 44 has not been maintained. Further, the software of the </a:t>
            </a:r>
            <a:r>
              <a:rPr lang="en-IN" sz="2000" b="1" dirty="0" err="1"/>
              <a:t>assessee</a:t>
            </a:r>
            <a:r>
              <a:rPr lang="en-IN" sz="2000" b="1" dirty="0"/>
              <a:t> is not configured to generate reports on information asked for under this clause. In view of above, we are unable to verify and report the desired information under this clause.</a:t>
            </a:r>
          </a:p>
          <a:p>
            <a:r>
              <a:rPr lang="en-IN" sz="2000" b="1" dirty="0"/>
              <a:t>We have been informed by the </a:t>
            </a:r>
            <a:r>
              <a:rPr lang="en-IN" sz="2000" b="1" dirty="0" err="1"/>
              <a:t>assessee</a:t>
            </a:r>
            <a:r>
              <a:rPr lang="en-IN" sz="2000" b="1" dirty="0"/>
              <a:t> that the information required under this clause has not been maintained by it in absence of any disclosure requirements under the GST Act.</a:t>
            </a:r>
          </a:p>
        </p:txBody>
      </p:sp>
    </p:spTree>
    <p:extLst>
      <p:ext uri="{BB962C8B-B14F-4D97-AF65-F5344CB8AC3E}">
        <p14:creationId xmlns:p14="http://schemas.microsoft.com/office/powerpoint/2010/main" val="136857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C1904-D3A4-2241-8DBD-E62C6F46FAEE}"/>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6FAC290-1460-9A41-82FF-227440537F15}"/>
              </a:ext>
            </a:extLst>
          </p:cNvPr>
          <p:cNvSpPr>
            <a:spLocks noGrp="1"/>
          </p:cNvSpPr>
          <p:nvPr>
            <p:ph idx="1"/>
          </p:nvPr>
        </p:nvSpPr>
        <p:spPr>
          <a:xfrm>
            <a:off x="560832" y="2603500"/>
            <a:ext cx="11301984" cy="3919220"/>
          </a:xfrm>
        </p:spPr>
        <p:txBody>
          <a:bodyPr/>
          <a:lstStyle/>
          <a:p>
            <a:r>
              <a:rPr lang="en-IN" sz="2000" b="1" dirty="0"/>
              <a:t>It is not possible for us to determine the breakup of total expenditure of entities registered or not under the GST as necessary information is not maintained by the </a:t>
            </a:r>
            <a:r>
              <a:rPr lang="en-IN" sz="2000" b="1" dirty="0" err="1"/>
              <a:t>assessee</a:t>
            </a:r>
            <a:r>
              <a:rPr lang="en-IN" sz="2000" b="1" dirty="0"/>
              <a:t> in its books of accounts.</a:t>
            </a:r>
            <a:br>
              <a:rPr lang="en-IN" sz="2000" b="1" dirty="0"/>
            </a:br>
            <a:r>
              <a:rPr lang="en-IN" sz="2000" b="1" dirty="0"/>
              <a:t>Further, the standard accounting software used by the </a:t>
            </a:r>
            <a:r>
              <a:rPr lang="en-IN" sz="2000" b="1" dirty="0" err="1"/>
              <a:t>assessee</a:t>
            </a:r>
            <a:r>
              <a:rPr lang="en-IN" sz="2000" b="1" dirty="0"/>
              <a:t> is not configured to generate any report in respect of such historical data in absence of any prevailing statutory requirements regarding the requisite information in this </a:t>
            </a:r>
            <a:r>
              <a:rPr lang="en-IN" sz="2000" b="1" dirty="0" err="1"/>
              <a:t>clause.In</a:t>
            </a:r>
            <a:r>
              <a:rPr lang="en-IN" sz="2000" b="1" dirty="0"/>
              <a:t> view of above, we are unable to verify and report the desired information in this clause.</a:t>
            </a:r>
          </a:p>
          <a:p>
            <a:r>
              <a:rPr lang="en-IN" sz="2000" b="1" dirty="0"/>
              <a:t>In absence of the proper system of </a:t>
            </a:r>
            <a:r>
              <a:rPr lang="en-IN" sz="2000" b="1" dirty="0" err="1"/>
              <a:t>assessee</a:t>
            </a:r>
            <a:r>
              <a:rPr lang="en-IN" sz="2000" b="1" dirty="0"/>
              <a:t>, we are unable to comment and give the details as required in Clause 44.</a:t>
            </a:r>
          </a:p>
          <a:p>
            <a:endParaRPr lang="en-US" dirty="0"/>
          </a:p>
        </p:txBody>
      </p:sp>
    </p:spTree>
    <p:extLst>
      <p:ext uri="{BB962C8B-B14F-4D97-AF65-F5344CB8AC3E}">
        <p14:creationId xmlns:p14="http://schemas.microsoft.com/office/powerpoint/2010/main" val="345869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8C3E9-3909-9A43-8FFD-E66637C06E36}"/>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0E4E74CB-BDDB-FF4F-905F-E90E8EFF29A6}"/>
              </a:ext>
            </a:extLst>
          </p:cNvPr>
          <p:cNvSpPr>
            <a:spLocks noGrp="1"/>
          </p:cNvSpPr>
          <p:nvPr>
            <p:ph idx="1"/>
          </p:nvPr>
        </p:nvSpPr>
        <p:spPr>
          <a:xfrm>
            <a:off x="499872" y="2603500"/>
            <a:ext cx="11155680" cy="3416300"/>
          </a:xfrm>
        </p:spPr>
        <p:txBody>
          <a:bodyPr/>
          <a:lstStyle/>
          <a:p>
            <a:r>
              <a:rPr lang="en-IN" sz="2000" b="1" dirty="0"/>
              <a:t>One may recall that the tax audit report also requires the details like payment or receipt without an account payee instruments. Similar disclaimers were commonly given on for it.</a:t>
            </a:r>
          </a:p>
          <a:p>
            <a:r>
              <a:rPr lang="en-IN" sz="2000" b="1" dirty="0"/>
              <a:t>Even the disclosure of prior period items, ICDS, Inventory valuation, etc was also required in the tax audit report wherein almost similar common  disclaimer are given that the professional that the </a:t>
            </a:r>
            <a:r>
              <a:rPr lang="en-IN" sz="2000" b="1" dirty="0" err="1"/>
              <a:t>assessee</a:t>
            </a:r>
            <a:r>
              <a:rPr lang="en-IN" sz="2000" b="1" dirty="0"/>
              <a:t> is not having the due system and working so as to verify and make the disclosure</a:t>
            </a:r>
            <a:r>
              <a:rPr lang="en-IN" dirty="0"/>
              <a:t>.</a:t>
            </a:r>
          </a:p>
        </p:txBody>
      </p:sp>
    </p:spTree>
    <p:extLst>
      <p:ext uri="{BB962C8B-B14F-4D97-AF65-F5344CB8AC3E}">
        <p14:creationId xmlns:p14="http://schemas.microsoft.com/office/powerpoint/2010/main" val="98082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21988-D2BF-554E-AD23-9D7D36D5E392}"/>
              </a:ext>
            </a:extLst>
          </p:cNvPr>
          <p:cNvSpPr>
            <a:spLocks noGrp="1"/>
          </p:cNvSpPr>
          <p:nvPr>
            <p:ph type="title"/>
          </p:nvPr>
        </p:nvSpPr>
        <p:spPr/>
        <p:txBody>
          <a:bodyPr/>
          <a:lstStyle/>
          <a:p>
            <a:r>
              <a:rPr lang="en-US" dirty="0"/>
              <a:t>DISCLAIMER ….</a:t>
            </a:r>
          </a:p>
        </p:txBody>
      </p:sp>
      <p:sp>
        <p:nvSpPr>
          <p:cNvPr id="3" name="Content Placeholder 2">
            <a:extLst>
              <a:ext uri="{FF2B5EF4-FFF2-40B4-BE49-F238E27FC236}">
                <a16:creationId xmlns:a16="http://schemas.microsoft.com/office/drawing/2014/main" id="{6F5834E0-0617-8A4C-80AE-0E5C3494E073}"/>
              </a:ext>
            </a:extLst>
          </p:cNvPr>
          <p:cNvSpPr>
            <a:spLocks noGrp="1"/>
          </p:cNvSpPr>
          <p:nvPr>
            <p:ph idx="1"/>
          </p:nvPr>
        </p:nvSpPr>
        <p:spPr>
          <a:xfrm>
            <a:off x="438912" y="2603500"/>
            <a:ext cx="11228832" cy="3416300"/>
          </a:xfrm>
        </p:spPr>
        <p:txBody>
          <a:bodyPr>
            <a:normAutofit/>
          </a:bodyPr>
          <a:lstStyle/>
          <a:p>
            <a:r>
              <a:rPr lang="en-IN" sz="2400" b="1" dirty="0"/>
              <a:t>Now, the most important part which may be noted is that clause 44 doesn’t have the appropriate place to make the above “Disclaimer”. The place provided in numerous private software is for working purposes and it doesn’t get uploaded at the income tax portal. So, putting it in the software in clause 44 will be of no use if not placed properly. The best place to make the disclosure &amp; disclaimer would be in Form No. 3CA or Form No. 3CB wherein the disclosure could be done by the professional so as to make the proper reporting.</a:t>
            </a:r>
            <a:endParaRPr lang="en-US" sz="2400" b="1" dirty="0"/>
          </a:p>
        </p:txBody>
      </p:sp>
    </p:spTree>
    <p:extLst>
      <p:ext uri="{BB962C8B-B14F-4D97-AF65-F5344CB8AC3E}">
        <p14:creationId xmlns:p14="http://schemas.microsoft.com/office/powerpoint/2010/main" val="106876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6BBA6-01BC-7941-9DB7-ABB891288FA3}"/>
              </a:ext>
            </a:extLst>
          </p:cNvPr>
          <p:cNvSpPr>
            <a:spLocks noGrp="1"/>
          </p:cNvSpPr>
          <p:nvPr>
            <p:ph type="title"/>
          </p:nvPr>
        </p:nvSpPr>
        <p:spPr/>
        <p:txBody>
          <a:bodyPr/>
          <a:lstStyle/>
          <a:p>
            <a:r>
              <a:rPr lang="en-IN" b="1" dirty="0"/>
              <a:t>In a Nutshell</a:t>
            </a:r>
            <a:br>
              <a:rPr lang="en-IN" dirty="0"/>
            </a:br>
            <a:endParaRPr lang="en-US" dirty="0"/>
          </a:p>
        </p:txBody>
      </p:sp>
      <p:sp>
        <p:nvSpPr>
          <p:cNvPr id="3" name="Content Placeholder 2">
            <a:extLst>
              <a:ext uri="{FF2B5EF4-FFF2-40B4-BE49-F238E27FC236}">
                <a16:creationId xmlns:a16="http://schemas.microsoft.com/office/drawing/2014/main" id="{937917C7-5C60-6544-93EA-420904581FF1}"/>
              </a:ext>
            </a:extLst>
          </p:cNvPr>
          <p:cNvSpPr>
            <a:spLocks noGrp="1"/>
          </p:cNvSpPr>
          <p:nvPr>
            <p:ph idx="1"/>
          </p:nvPr>
        </p:nvSpPr>
        <p:spPr>
          <a:xfrm>
            <a:off x="573024" y="2603500"/>
            <a:ext cx="11009376" cy="3821684"/>
          </a:xfrm>
        </p:spPr>
        <p:txBody>
          <a:bodyPr>
            <a:normAutofit fontScale="92500"/>
          </a:bodyPr>
          <a:lstStyle/>
          <a:p>
            <a:r>
              <a:rPr lang="en-IN" sz="2400" b="1" dirty="0"/>
              <a:t>In a bid to increase the transparency and genuineness of the transactions incurred by the taxpayers, income tax requires the </a:t>
            </a:r>
            <a:r>
              <a:rPr lang="en-IN" sz="2400" b="1" dirty="0" err="1"/>
              <a:t>assessees</a:t>
            </a:r>
            <a:r>
              <a:rPr lang="en-IN" sz="2400" b="1" dirty="0"/>
              <a:t> to meet the increased reporting requirements by inserting clause 44 in tax audit report. </a:t>
            </a:r>
          </a:p>
          <a:p>
            <a:r>
              <a:rPr lang="en-IN" sz="2400" b="1" dirty="0"/>
              <a:t>It shall also be noted that all the expenses incurred by the </a:t>
            </a:r>
            <a:r>
              <a:rPr lang="en-IN" sz="2400" b="1" dirty="0" err="1"/>
              <a:t>assessees</a:t>
            </a:r>
            <a:r>
              <a:rPr lang="en-IN" sz="2400" b="1" dirty="0"/>
              <a:t> from registered persons are already reflected in the GST portal in Form GSTR-2A and form part of the Annual Information Statement and Taxpayers Information Statement of income tax. </a:t>
            </a:r>
          </a:p>
          <a:p>
            <a:r>
              <a:rPr lang="en-IN" sz="2400" b="1" dirty="0"/>
              <a:t>Therefore, it would be in the interest of the </a:t>
            </a:r>
            <a:r>
              <a:rPr lang="en-IN" sz="2400" b="1" dirty="0" err="1"/>
              <a:t>assessees</a:t>
            </a:r>
            <a:r>
              <a:rPr lang="en-IN" sz="2400" b="1" dirty="0"/>
              <a:t> to correctly bifurcate and report the expenditures in Clause 44 of Form 3CD in order to ensure consistency between income tax and GST.</a:t>
            </a:r>
          </a:p>
          <a:p>
            <a:endParaRPr lang="en-US" dirty="0"/>
          </a:p>
        </p:txBody>
      </p:sp>
    </p:spTree>
    <p:extLst>
      <p:ext uri="{BB962C8B-B14F-4D97-AF65-F5344CB8AC3E}">
        <p14:creationId xmlns:p14="http://schemas.microsoft.com/office/powerpoint/2010/main" val="20116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5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0" dur="5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9F05-D67F-D041-BEF8-6225515CA078}"/>
              </a:ext>
            </a:extLst>
          </p:cNvPr>
          <p:cNvSpPr>
            <a:spLocks noGrp="1"/>
          </p:cNvSpPr>
          <p:nvPr>
            <p:ph type="title"/>
          </p:nvPr>
        </p:nvSpPr>
        <p:spPr>
          <a:xfrm>
            <a:off x="548640" y="548640"/>
            <a:ext cx="9838944" cy="1207008"/>
          </a:xfrm>
        </p:spPr>
        <p:txBody>
          <a:bodyPr>
            <a:noAutofit/>
          </a:bodyPr>
          <a:lstStyle/>
          <a:p>
            <a:pPr algn="ctr"/>
            <a:r>
              <a:rPr lang="en-US" sz="4000" b="1" dirty="0"/>
              <a:t>THANK YOU !!!</a:t>
            </a:r>
          </a:p>
        </p:txBody>
      </p:sp>
      <p:sp>
        <p:nvSpPr>
          <p:cNvPr id="4" name="Content Placeholder 3">
            <a:extLst>
              <a:ext uri="{FF2B5EF4-FFF2-40B4-BE49-F238E27FC236}">
                <a16:creationId xmlns:a16="http://schemas.microsoft.com/office/drawing/2014/main" id="{28D1D7B5-3242-124B-92BC-3CC4B047178A}"/>
              </a:ext>
            </a:extLst>
          </p:cNvPr>
          <p:cNvSpPr>
            <a:spLocks noGrp="1"/>
          </p:cNvSpPr>
          <p:nvPr>
            <p:ph idx="1"/>
          </p:nvPr>
        </p:nvSpPr>
        <p:spPr>
          <a:xfrm>
            <a:off x="548640" y="2603500"/>
            <a:ext cx="11082528" cy="3416300"/>
          </a:xfrm>
        </p:spPr>
        <p:txBody>
          <a:bodyPr>
            <a:noAutofit/>
          </a:bodyPr>
          <a:lstStyle/>
          <a:p>
            <a:r>
              <a:rPr lang="en-IN" sz="3600" b="1" dirty="0"/>
              <a:t>Let us enjoy the hectic audit time ahead.</a:t>
            </a:r>
          </a:p>
          <a:p>
            <a:r>
              <a:rPr lang="en-IN" sz="3600" b="1" dirty="0"/>
              <a:t>Bigger is the client, biggest is going to be the risk.</a:t>
            </a:r>
          </a:p>
          <a:p>
            <a:r>
              <a:rPr lang="en-IN" sz="3600" b="1" dirty="0"/>
              <a:t>Let the risk and fees be commensurate too.</a:t>
            </a:r>
          </a:p>
          <a:p>
            <a:r>
              <a:rPr lang="en-IN" sz="3600" b="1" dirty="0"/>
              <a:t>WISH YOU A HAPPY TAX AUDIT SEASON </a:t>
            </a:r>
            <a:r>
              <a:rPr lang="en-IN" sz="3600" b="1" dirty="0">
                <a:sym typeface="Wingdings" pitchFamily="2" charset="2"/>
              </a:rPr>
              <a:t></a:t>
            </a:r>
            <a:br>
              <a:rPr lang="en-US" sz="3600" b="1" dirty="0"/>
            </a:br>
            <a:endParaRPr lang="en-US" sz="3600" dirty="0"/>
          </a:p>
        </p:txBody>
      </p:sp>
    </p:spTree>
    <p:extLst>
      <p:ext uri="{BB962C8B-B14F-4D97-AF65-F5344CB8AC3E}">
        <p14:creationId xmlns:p14="http://schemas.microsoft.com/office/powerpoint/2010/main" val="21531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p:cTn id="16" dur="500" fill="hold"/>
                                        <p:tgtEl>
                                          <p:spTgt spid="4">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4">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4">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4">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p:cTn id="25" dur="50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4">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4">
                                            <p:txEl>
                                              <p:pRg st="3" end="3"/>
                                            </p:txEl>
                                          </p:spTgt>
                                        </p:tgtEl>
                                        <p:attrNameLst>
                                          <p:attrName>style.visibility</p:attrName>
                                        </p:attrNameLst>
                                      </p:cBhvr>
                                      <p:to>
                                        <p:strVal val="visible"/>
                                      </p:to>
                                    </p:set>
                                    <p:anim calcmode="lin" valueType="num">
                                      <p:cBhvr>
                                        <p:cTn id="34" dur="50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F23DD-9148-5740-A4BB-5598DF8CF665}"/>
              </a:ext>
            </a:extLst>
          </p:cNvPr>
          <p:cNvSpPr>
            <a:spLocks noGrp="1"/>
          </p:cNvSpPr>
          <p:nvPr>
            <p:ph type="title"/>
          </p:nvPr>
        </p:nvSpPr>
        <p:spPr>
          <a:xfrm>
            <a:off x="804672" y="853440"/>
            <a:ext cx="9960864" cy="1036320"/>
          </a:xfrm>
        </p:spPr>
        <p:txBody>
          <a:bodyPr/>
          <a:lstStyle/>
          <a:p>
            <a:r>
              <a:rPr lang="en-IN" b="1" dirty="0"/>
              <a:t>Clause 44 of Tax Audit Report</a:t>
            </a:r>
            <a:br>
              <a:rPr lang="en-IN" dirty="0"/>
            </a:br>
            <a:endParaRPr lang="en-US" dirty="0"/>
          </a:p>
        </p:txBody>
      </p:sp>
      <p:sp>
        <p:nvSpPr>
          <p:cNvPr id="3" name="Content Placeholder 2">
            <a:extLst>
              <a:ext uri="{FF2B5EF4-FFF2-40B4-BE49-F238E27FC236}">
                <a16:creationId xmlns:a16="http://schemas.microsoft.com/office/drawing/2014/main" id="{7725E97A-93A7-534D-959A-CEA5A62DAF2F}"/>
              </a:ext>
            </a:extLst>
          </p:cNvPr>
          <p:cNvSpPr>
            <a:spLocks noGrp="1"/>
          </p:cNvSpPr>
          <p:nvPr>
            <p:ph idx="1"/>
          </p:nvPr>
        </p:nvSpPr>
        <p:spPr>
          <a:xfrm>
            <a:off x="499872" y="2353056"/>
            <a:ext cx="11167872" cy="4401312"/>
          </a:xfrm>
        </p:spPr>
        <p:txBody>
          <a:bodyPr>
            <a:normAutofit fontScale="92500"/>
          </a:bodyPr>
          <a:lstStyle/>
          <a:p>
            <a:r>
              <a:rPr lang="en-IN" sz="2400" dirty="0"/>
              <a:t>The applicability of clause 44 of tax audit report </a:t>
            </a:r>
            <a:r>
              <a:rPr lang="en-IN" sz="2400" b="1" dirty="0"/>
              <a:t>was kept in abeyance till 31</a:t>
            </a:r>
            <a:r>
              <a:rPr lang="en-IN" sz="2400" b="1" baseline="30000" dirty="0"/>
              <a:t>st</a:t>
            </a:r>
            <a:r>
              <a:rPr lang="en-IN" sz="2400" b="1" dirty="0"/>
              <a:t> March 2022 due to the prevailing Covid-19 situation in the country. </a:t>
            </a:r>
            <a:r>
              <a:rPr lang="en-IN" sz="2400" dirty="0"/>
              <a:t>However, for tax audit reports filed from 1</a:t>
            </a:r>
            <a:r>
              <a:rPr lang="en-IN" sz="2400" baseline="30000" dirty="0"/>
              <a:t>st</a:t>
            </a:r>
            <a:r>
              <a:rPr lang="en-IN" sz="2400" dirty="0"/>
              <a:t> April 2022 onwards, reporting under this clause will be mandatory. </a:t>
            </a:r>
            <a:r>
              <a:rPr lang="en-IN" sz="2400" b="1" dirty="0"/>
              <a:t>Hence, you will be required to report the information as required in this clause for tax audit for the FY 2021-22.</a:t>
            </a:r>
          </a:p>
          <a:p>
            <a:r>
              <a:rPr lang="en-IN" sz="2400" b="1" dirty="0"/>
              <a:t>The primary duty of submission of the details is of Auditee </a:t>
            </a:r>
            <a:r>
              <a:rPr lang="en-IN" sz="2400" dirty="0"/>
              <a:t>and for verification of the information supplied under this clause can be verified form the GSTR-2A, GSTR-2B, AIS and other records available with the dealer. Most of the information required for this clause is already available with the Law makers in the form of GSTR-2A and AIS and </a:t>
            </a:r>
            <a:r>
              <a:rPr lang="en-IN" sz="2400" b="1" dirty="0"/>
              <a:t>what is the use of this information in Form 3CD is better known to the lawmakers but since the clause is there hence the </a:t>
            </a:r>
            <a:r>
              <a:rPr lang="en-IN" sz="2400" b="1" dirty="0" err="1"/>
              <a:t>Assesssee</a:t>
            </a:r>
            <a:r>
              <a:rPr lang="en-IN" sz="2400" b="1" dirty="0"/>
              <a:t> and Auditor has to follow and comply it.</a:t>
            </a:r>
            <a:endParaRPr lang="en-US" sz="2400" b="1" dirty="0"/>
          </a:p>
          <a:p>
            <a:endParaRPr lang="en-US" sz="2400" b="1" dirty="0"/>
          </a:p>
        </p:txBody>
      </p:sp>
    </p:spTree>
    <p:extLst>
      <p:ext uri="{BB962C8B-B14F-4D97-AF65-F5344CB8AC3E}">
        <p14:creationId xmlns:p14="http://schemas.microsoft.com/office/powerpoint/2010/main" val="17203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DB587-EE70-FE4C-BB7D-4373A3D842BD}"/>
              </a:ext>
            </a:extLst>
          </p:cNvPr>
          <p:cNvSpPr>
            <a:spLocks noGrp="1"/>
          </p:cNvSpPr>
          <p:nvPr>
            <p:ph type="title"/>
          </p:nvPr>
        </p:nvSpPr>
        <p:spPr/>
        <p:txBody>
          <a:bodyPr/>
          <a:lstStyle/>
          <a:p>
            <a:r>
              <a:rPr lang="en-US" dirty="0"/>
              <a:t>FORMAT</a:t>
            </a:r>
          </a:p>
        </p:txBody>
      </p:sp>
      <p:pic>
        <p:nvPicPr>
          <p:cNvPr id="5" name="Content Placeholder 4">
            <a:extLst>
              <a:ext uri="{FF2B5EF4-FFF2-40B4-BE49-F238E27FC236}">
                <a16:creationId xmlns:a16="http://schemas.microsoft.com/office/drawing/2014/main" id="{87D53650-B7BA-BF46-BDEA-931EB223DBD4}"/>
              </a:ext>
            </a:extLst>
          </p:cNvPr>
          <p:cNvPicPr>
            <a:picLocks noGrp="1" noChangeAspect="1"/>
          </p:cNvPicPr>
          <p:nvPr>
            <p:ph idx="1"/>
          </p:nvPr>
        </p:nvPicPr>
        <p:blipFill>
          <a:blip r:embed="rId2"/>
          <a:stretch>
            <a:fillRect/>
          </a:stretch>
        </p:blipFill>
        <p:spPr>
          <a:xfrm>
            <a:off x="585216" y="2316480"/>
            <a:ext cx="11070336" cy="4376928"/>
          </a:xfrm>
        </p:spPr>
      </p:pic>
    </p:spTree>
    <p:extLst>
      <p:ext uri="{BB962C8B-B14F-4D97-AF65-F5344CB8AC3E}">
        <p14:creationId xmlns:p14="http://schemas.microsoft.com/office/powerpoint/2010/main" val="1854789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2F6B88-E1F5-1247-AF63-04DDA1DFC8F3}"/>
              </a:ext>
            </a:extLst>
          </p:cNvPr>
          <p:cNvSpPr>
            <a:spLocks noGrp="1"/>
          </p:cNvSpPr>
          <p:nvPr>
            <p:ph idx="1"/>
          </p:nvPr>
        </p:nvSpPr>
        <p:spPr>
          <a:xfrm>
            <a:off x="585216" y="2603500"/>
            <a:ext cx="11192256" cy="3992372"/>
          </a:xfrm>
        </p:spPr>
        <p:txBody>
          <a:bodyPr>
            <a:noAutofit/>
          </a:bodyPr>
          <a:lstStyle/>
          <a:p>
            <a:r>
              <a:rPr lang="en-IN" sz="2500" dirty="0"/>
              <a:t>One may carefully note </a:t>
            </a:r>
            <a:r>
              <a:rPr lang="en-IN" sz="2500" b="1" dirty="0"/>
              <a:t>that this new clause is applicable to all the </a:t>
            </a:r>
            <a:r>
              <a:rPr lang="en-IN" sz="2500" b="1" dirty="0" err="1"/>
              <a:t>assessees</a:t>
            </a:r>
            <a:r>
              <a:rPr lang="en-IN" sz="2500" b="1" dirty="0"/>
              <a:t> whether the </a:t>
            </a:r>
            <a:r>
              <a:rPr lang="en-IN" sz="2500" b="1" dirty="0" err="1"/>
              <a:t>assessee</a:t>
            </a:r>
            <a:r>
              <a:rPr lang="en-IN" sz="2500" b="1" dirty="0"/>
              <a:t> is registered under GST or not.</a:t>
            </a:r>
            <a:r>
              <a:rPr lang="en-IN" sz="2500" dirty="0"/>
              <a:t> </a:t>
            </a:r>
          </a:p>
          <a:p>
            <a:r>
              <a:rPr lang="en-IN" sz="2500" dirty="0"/>
              <a:t>Further, </a:t>
            </a:r>
            <a:r>
              <a:rPr lang="en-IN" sz="2500" b="1" dirty="0"/>
              <a:t>the clause is applicable even for </a:t>
            </a:r>
            <a:r>
              <a:rPr lang="en-IN" sz="2500" b="1" dirty="0" err="1"/>
              <a:t>assessees</a:t>
            </a:r>
            <a:r>
              <a:rPr lang="en-IN" sz="2500" b="1" dirty="0"/>
              <a:t> who are required to get the books of accounts audited under presumptive scheme of taxation. </a:t>
            </a:r>
          </a:p>
          <a:p>
            <a:r>
              <a:rPr lang="en-IN" sz="2500" dirty="0"/>
              <a:t>Further, </a:t>
            </a:r>
            <a:r>
              <a:rPr lang="en-IN" sz="2500" b="1" dirty="0"/>
              <a:t>reporting under this clause is required for all the expenditure-revenue expenditure as well as capital expenditure. </a:t>
            </a:r>
          </a:p>
          <a:p>
            <a:r>
              <a:rPr lang="en-IN" sz="2500" b="1" dirty="0">
                <a:solidFill>
                  <a:srgbClr val="FF0000"/>
                </a:solidFill>
              </a:rPr>
              <a:t>Even the purchase details will also form part of these reporting requirements</a:t>
            </a:r>
            <a:r>
              <a:rPr lang="en-IN" sz="2500" b="1" dirty="0"/>
              <a:t>.</a:t>
            </a:r>
            <a:br>
              <a:rPr lang="en-IN" sz="2500" b="1" dirty="0"/>
            </a:br>
            <a:endParaRPr lang="en-US" sz="2500" b="1" dirty="0"/>
          </a:p>
        </p:txBody>
      </p:sp>
    </p:spTree>
    <p:extLst>
      <p:ext uri="{BB962C8B-B14F-4D97-AF65-F5344CB8AC3E}">
        <p14:creationId xmlns:p14="http://schemas.microsoft.com/office/powerpoint/2010/main" val="261326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6FDA9-E468-8046-8AD9-0C0989C44653}"/>
              </a:ext>
            </a:extLst>
          </p:cNvPr>
          <p:cNvSpPr>
            <a:spLocks noGrp="1"/>
          </p:cNvSpPr>
          <p:nvPr>
            <p:ph type="title"/>
          </p:nvPr>
        </p:nvSpPr>
        <p:spPr/>
        <p:txBody>
          <a:bodyPr/>
          <a:lstStyle/>
          <a:p>
            <a:r>
              <a:rPr lang="en-IN" dirty="0"/>
              <a:t>Clause No. 44</a:t>
            </a:r>
            <a:endParaRPr lang="en-US" dirty="0"/>
          </a:p>
        </p:txBody>
      </p:sp>
      <p:sp>
        <p:nvSpPr>
          <p:cNvPr id="3" name="Content Placeholder 2">
            <a:extLst>
              <a:ext uri="{FF2B5EF4-FFF2-40B4-BE49-F238E27FC236}">
                <a16:creationId xmlns:a16="http://schemas.microsoft.com/office/drawing/2014/main" id="{99C33A5C-11D7-A04A-A5A4-C4F9E438A80A}"/>
              </a:ext>
            </a:extLst>
          </p:cNvPr>
          <p:cNvSpPr>
            <a:spLocks noGrp="1"/>
          </p:cNvSpPr>
          <p:nvPr>
            <p:ph idx="1"/>
          </p:nvPr>
        </p:nvSpPr>
        <p:spPr>
          <a:xfrm>
            <a:off x="682753" y="2376548"/>
            <a:ext cx="10729760" cy="4255900"/>
          </a:xfrm>
        </p:spPr>
        <p:txBody>
          <a:bodyPr>
            <a:noAutofit/>
          </a:bodyPr>
          <a:lstStyle/>
          <a:p>
            <a:pPr marL="342900" indent="-342900">
              <a:buAutoNum type="arabicPeriod"/>
            </a:pPr>
            <a:r>
              <a:rPr lang="en-IN" sz="2400" b="1" i="1" dirty="0" err="1"/>
              <a:t>SR.No</a:t>
            </a:r>
            <a:r>
              <a:rPr lang="en-IN" sz="2400" b="1" i="1" dirty="0"/>
              <a:t>.</a:t>
            </a:r>
          </a:p>
          <a:p>
            <a:pPr marL="342900" indent="-342900">
              <a:buAutoNum type="arabicPeriod"/>
            </a:pPr>
            <a:r>
              <a:rPr lang="en-IN" sz="2400" b="1" i="1" dirty="0"/>
              <a:t>Total amount of Expenditure </a:t>
            </a:r>
            <a:r>
              <a:rPr lang="en-IN" sz="2800" b="1" i="1" dirty="0">
                <a:solidFill>
                  <a:srgbClr val="FF0000"/>
                </a:solidFill>
              </a:rPr>
              <a:t>incurred</a:t>
            </a:r>
            <a:r>
              <a:rPr lang="en-IN" sz="2800" b="1" i="1" dirty="0"/>
              <a:t> </a:t>
            </a:r>
            <a:r>
              <a:rPr lang="en-IN" sz="2400" b="1" i="1" dirty="0"/>
              <a:t>during the year</a:t>
            </a:r>
          </a:p>
          <a:p>
            <a:pPr marL="342900" indent="-342900">
              <a:buAutoNum type="arabicPeriod"/>
            </a:pPr>
            <a:r>
              <a:rPr lang="en-IN" sz="2400" b="1" i="1" dirty="0"/>
              <a:t>Expenditure in respect of entities registered under GST</a:t>
            </a:r>
          </a:p>
          <a:p>
            <a:pPr marL="342900" indent="-342900">
              <a:buAutoNum type="alphaLcPeriod"/>
            </a:pPr>
            <a:r>
              <a:rPr lang="en-IN" sz="2400" i="1" u="sng" dirty="0"/>
              <a:t>Relating to goods or services exempt from GST</a:t>
            </a:r>
          </a:p>
          <a:p>
            <a:pPr marL="342900" indent="-342900">
              <a:buAutoNum type="alphaLcPeriod"/>
            </a:pPr>
            <a:r>
              <a:rPr lang="en-IN" sz="2400" i="1" u="sng" dirty="0"/>
              <a:t>Relating to entities falling under composition scheme</a:t>
            </a:r>
          </a:p>
          <a:p>
            <a:pPr marL="342900" indent="-342900">
              <a:buAutoNum type="alphaLcPeriod"/>
            </a:pPr>
            <a:r>
              <a:rPr lang="en-IN" sz="2400" i="1" u="sng" dirty="0"/>
              <a:t>Relating to other registered entities</a:t>
            </a:r>
          </a:p>
          <a:p>
            <a:pPr marL="342900" indent="-342900">
              <a:buAutoNum type="alphaLcPeriod"/>
            </a:pPr>
            <a:r>
              <a:rPr lang="en-IN" sz="2400" b="1" i="1" u="sng" dirty="0">
                <a:solidFill>
                  <a:srgbClr val="FF0000"/>
                </a:solidFill>
              </a:rPr>
              <a:t>Total payment </a:t>
            </a:r>
            <a:r>
              <a:rPr lang="en-IN" sz="2400" i="1" u="sng" dirty="0"/>
              <a:t>to registered entities </a:t>
            </a:r>
            <a:r>
              <a:rPr lang="en-IN" sz="2400" b="1" i="1" u="sng" dirty="0"/>
              <a:t>(total of </a:t>
            </a:r>
            <a:r>
              <a:rPr lang="en-IN" sz="2400" b="1" i="1" u="sng" dirty="0" err="1"/>
              <a:t>a+b+c</a:t>
            </a:r>
            <a:r>
              <a:rPr lang="en-IN" sz="2400" b="1" i="1" u="sng" dirty="0"/>
              <a:t>)</a:t>
            </a:r>
          </a:p>
          <a:p>
            <a:pPr marL="0" indent="0">
              <a:buNone/>
            </a:pPr>
            <a:r>
              <a:rPr lang="en-IN" b="1" i="1" dirty="0">
                <a:solidFill>
                  <a:srgbClr val="FF0000"/>
                </a:solidFill>
              </a:rPr>
              <a:t>4</a:t>
            </a:r>
            <a:r>
              <a:rPr lang="en-IN" sz="2400" b="1" i="1" dirty="0"/>
              <a:t>. Expenditure relating to entities not registered under GST</a:t>
            </a:r>
            <a:endParaRPr lang="en-IN" sz="2400" b="1" dirty="0"/>
          </a:p>
          <a:p>
            <a:pPr marL="342900" indent="-342900">
              <a:buAutoNum type="arabicPeriod"/>
            </a:pPr>
            <a:endParaRPr lang="en-IN" sz="2400" i="1" dirty="0"/>
          </a:p>
        </p:txBody>
      </p:sp>
    </p:spTree>
    <p:extLst>
      <p:ext uri="{BB962C8B-B14F-4D97-AF65-F5344CB8AC3E}">
        <p14:creationId xmlns:p14="http://schemas.microsoft.com/office/powerpoint/2010/main" val="422190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40E78-B86C-7749-9DCA-0E8CFF7F6712}"/>
              </a:ext>
            </a:extLst>
          </p:cNvPr>
          <p:cNvSpPr>
            <a:spLocks noGrp="1"/>
          </p:cNvSpPr>
          <p:nvPr>
            <p:ph type="title"/>
          </p:nvPr>
        </p:nvSpPr>
        <p:spPr/>
        <p:txBody>
          <a:bodyPr/>
          <a:lstStyle/>
          <a:p>
            <a:r>
              <a:rPr lang="en-US" b="1" dirty="0"/>
              <a:t>Column 1-  Sr. No.</a:t>
            </a:r>
          </a:p>
        </p:txBody>
      </p:sp>
      <p:sp>
        <p:nvSpPr>
          <p:cNvPr id="3" name="Content Placeholder 2">
            <a:extLst>
              <a:ext uri="{FF2B5EF4-FFF2-40B4-BE49-F238E27FC236}">
                <a16:creationId xmlns:a16="http://schemas.microsoft.com/office/drawing/2014/main" id="{1F364B45-EAC1-3B4E-AAA1-4B7FCD467A6E}"/>
              </a:ext>
            </a:extLst>
          </p:cNvPr>
          <p:cNvSpPr>
            <a:spLocks noGrp="1"/>
          </p:cNvSpPr>
          <p:nvPr>
            <p:ph idx="1"/>
          </p:nvPr>
        </p:nvSpPr>
        <p:spPr>
          <a:xfrm>
            <a:off x="536448" y="2304288"/>
            <a:ext cx="11082528" cy="4553712"/>
          </a:xfrm>
        </p:spPr>
        <p:txBody>
          <a:bodyPr>
            <a:normAutofit fontScale="92500" lnSpcReduction="10000"/>
          </a:bodyPr>
          <a:lstStyle/>
          <a:p>
            <a:r>
              <a:rPr lang="en-IN" sz="2800" b="1" dirty="0"/>
              <a:t>Analysis of column (1) of the table, which requires mention of the serial number, suggests that expenditures are required to be reported in a head-wise manner. Otherwise, if it is interpreted to be a consolidated figure then there is no requirement to mention the serial number in the table.</a:t>
            </a:r>
          </a:p>
          <a:p>
            <a:r>
              <a:rPr lang="en-IN" sz="2800" b="1" dirty="0"/>
              <a:t>One can give consolidate figures for all the expenditure under this clause or one can give Revenue and Capital Expenditure under the serial Number 1 and 2</a:t>
            </a:r>
          </a:p>
          <a:p>
            <a:r>
              <a:rPr lang="en-IN" sz="2800" b="1" dirty="0"/>
              <a:t>The Form 3CD utility provides for adding rows more than one. However, the possibility of a contrary alternative view cannot be ruled out. </a:t>
            </a:r>
          </a:p>
        </p:txBody>
      </p:sp>
    </p:spTree>
    <p:extLst>
      <p:ext uri="{BB962C8B-B14F-4D97-AF65-F5344CB8AC3E}">
        <p14:creationId xmlns:p14="http://schemas.microsoft.com/office/powerpoint/2010/main" val="293525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C9C0F-E40C-354D-8059-86BC477DA5C5}"/>
              </a:ext>
            </a:extLst>
          </p:cNvPr>
          <p:cNvSpPr>
            <a:spLocks noGrp="1"/>
          </p:cNvSpPr>
          <p:nvPr>
            <p:ph type="title"/>
          </p:nvPr>
        </p:nvSpPr>
        <p:spPr>
          <a:xfrm>
            <a:off x="1154954" y="694944"/>
            <a:ext cx="9135094" cy="1207008"/>
          </a:xfrm>
        </p:spPr>
        <p:txBody>
          <a:bodyPr/>
          <a:lstStyle/>
          <a:p>
            <a:r>
              <a:rPr lang="en-IN" b="1" dirty="0"/>
              <a:t>Column 2 . The total amount of expenditure incurred during the year</a:t>
            </a:r>
            <a:endParaRPr lang="en-US" b="1" dirty="0"/>
          </a:p>
        </p:txBody>
      </p:sp>
      <p:sp>
        <p:nvSpPr>
          <p:cNvPr id="3" name="Content Placeholder 2">
            <a:extLst>
              <a:ext uri="{FF2B5EF4-FFF2-40B4-BE49-F238E27FC236}">
                <a16:creationId xmlns:a16="http://schemas.microsoft.com/office/drawing/2014/main" id="{60CA3D92-FB82-3649-9271-E0EDC00F95F4}"/>
              </a:ext>
            </a:extLst>
          </p:cNvPr>
          <p:cNvSpPr>
            <a:spLocks noGrp="1"/>
          </p:cNvSpPr>
          <p:nvPr>
            <p:ph idx="1"/>
          </p:nvPr>
        </p:nvSpPr>
        <p:spPr>
          <a:xfrm>
            <a:off x="536448" y="2328672"/>
            <a:ext cx="11131296" cy="4529328"/>
          </a:xfrm>
        </p:spPr>
        <p:txBody>
          <a:bodyPr>
            <a:normAutofit fontScale="92500"/>
          </a:bodyPr>
          <a:lstStyle/>
          <a:p>
            <a:r>
              <a:rPr lang="en-IN" sz="2400" b="1" dirty="0"/>
              <a:t>Here, the total expenditure </a:t>
            </a:r>
            <a:r>
              <a:rPr lang="en-IN" sz="2600" b="1" dirty="0">
                <a:solidFill>
                  <a:srgbClr val="FF0000"/>
                </a:solidFill>
              </a:rPr>
              <a:t>incurred </a:t>
            </a:r>
            <a:r>
              <a:rPr lang="en-IN" sz="2400" b="1" dirty="0"/>
              <a:t>during the year shall be considered.</a:t>
            </a:r>
          </a:p>
          <a:p>
            <a:r>
              <a:rPr lang="en-IN" sz="2400" dirty="0"/>
              <a:t>It should incorporate total expenses incurred by the </a:t>
            </a:r>
            <a:r>
              <a:rPr lang="en-IN" sz="2400" dirty="0" err="1"/>
              <a:t>assessee</a:t>
            </a:r>
            <a:r>
              <a:rPr lang="en-IN" sz="2400" dirty="0"/>
              <a:t> during the relevant financial year including capital expenditure. This should include all sorts of expenses including </a:t>
            </a:r>
            <a:r>
              <a:rPr lang="en-IN" sz="2400" b="1" dirty="0"/>
              <a:t>purchases</a:t>
            </a:r>
            <a:r>
              <a:rPr lang="en-IN" sz="2400" dirty="0"/>
              <a:t>. </a:t>
            </a:r>
            <a:r>
              <a:rPr lang="en-US" sz="2400" dirty="0"/>
              <a:t>Apart from the expenses in Statement of Profit and Loss, the capital expenditure incurred like purchase of fixed assets is also required to be included for reporting the same in the tax audit report. </a:t>
            </a:r>
            <a:r>
              <a:rPr lang="en-US" sz="2400" b="1" dirty="0"/>
              <a:t>The expenses which are incurred not yet paid will also have to be disclosed ?</a:t>
            </a:r>
            <a:endParaRPr lang="en-IN" sz="2400" b="1" dirty="0"/>
          </a:p>
          <a:p>
            <a:r>
              <a:rPr lang="en-IN" sz="2400" dirty="0"/>
              <a:t>Even though there is an option to make entries serial wise, there does no exist any column to mention the nature of expenses or the name thereof, like purchases, Commission, electricity expenses or capital expenses. </a:t>
            </a:r>
            <a:r>
              <a:rPr lang="en-IN" sz="2400" b="1" dirty="0"/>
              <a:t>So in my opinion we should consolidate all the expenses and make a single entry or can enter like Purchases, Revenue Expenses, Capital Expenses etc(?)</a:t>
            </a:r>
          </a:p>
          <a:p>
            <a:endParaRPr lang="en-US" dirty="0"/>
          </a:p>
        </p:txBody>
      </p:sp>
    </p:spTree>
    <p:extLst>
      <p:ext uri="{BB962C8B-B14F-4D97-AF65-F5344CB8AC3E}">
        <p14:creationId xmlns:p14="http://schemas.microsoft.com/office/powerpoint/2010/main" val="1120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66D33-F881-814E-BADE-0053363AE27F}"/>
              </a:ext>
            </a:extLst>
          </p:cNvPr>
          <p:cNvSpPr>
            <a:spLocks noGrp="1"/>
          </p:cNvSpPr>
          <p:nvPr>
            <p:ph type="title"/>
          </p:nvPr>
        </p:nvSpPr>
        <p:spPr>
          <a:xfrm>
            <a:off x="914400" y="707136"/>
            <a:ext cx="9001967" cy="973496"/>
          </a:xfrm>
        </p:spPr>
        <p:txBody>
          <a:bodyPr/>
          <a:lstStyle/>
          <a:p>
            <a:r>
              <a:rPr lang="en-IN" b="1" dirty="0"/>
              <a:t>What about Depreciation?</a:t>
            </a:r>
            <a:br>
              <a:rPr lang="en-IN" b="1" dirty="0"/>
            </a:br>
            <a:endParaRPr lang="en-US" dirty="0"/>
          </a:p>
        </p:txBody>
      </p:sp>
      <p:sp>
        <p:nvSpPr>
          <p:cNvPr id="3" name="Content Placeholder 2">
            <a:extLst>
              <a:ext uri="{FF2B5EF4-FFF2-40B4-BE49-F238E27FC236}">
                <a16:creationId xmlns:a16="http://schemas.microsoft.com/office/drawing/2014/main" id="{0D58C5D1-B571-FB48-B90C-97F30F2C4D69}"/>
              </a:ext>
            </a:extLst>
          </p:cNvPr>
          <p:cNvSpPr>
            <a:spLocks noGrp="1"/>
          </p:cNvSpPr>
          <p:nvPr>
            <p:ph idx="1"/>
          </p:nvPr>
        </p:nvSpPr>
        <p:spPr>
          <a:xfrm>
            <a:off x="524256" y="2603500"/>
            <a:ext cx="11192256" cy="3416300"/>
          </a:xfrm>
        </p:spPr>
        <p:txBody>
          <a:bodyPr>
            <a:normAutofit fontScale="92500" lnSpcReduction="20000"/>
          </a:bodyPr>
          <a:lstStyle/>
          <a:p>
            <a:r>
              <a:rPr lang="en-GB" sz="2400" b="1" dirty="0"/>
              <a:t>Whether depreciation will be included in total expenditure ?</a:t>
            </a:r>
          </a:p>
          <a:p>
            <a:r>
              <a:rPr lang="en-GB" sz="2400" b="1" dirty="0"/>
              <a:t>Under clause 44, details of expenditure are being asked for with break up between the inward supplies received from registered and unregistered suppliers. </a:t>
            </a:r>
          </a:p>
          <a:p>
            <a:r>
              <a:rPr lang="en-GB" sz="2400" b="1" dirty="0"/>
              <a:t>As depreciation as an expense is not towards any inward supply, the same will not be included in the total expenditure. </a:t>
            </a:r>
          </a:p>
          <a:p>
            <a:r>
              <a:rPr lang="en-IN" sz="2400" b="1" dirty="0"/>
              <a:t>Further in case of Depreciation, In my opinion there is no need to include figure of depreciation in these figures because in that case further bifurcation is not possible but if you choose to include the figure of depreciation then use your discretion and ask the client to submit the details in such manner</a:t>
            </a:r>
            <a:r>
              <a:rPr lang="en-IN" sz="2400" dirty="0"/>
              <a:t>.</a:t>
            </a:r>
            <a:endParaRPr lang="en-US" sz="2400" dirty="0"/>
          </a:p>
          <a:p>
            <a:endParaRPr lang="en-US" sz="2400" b="1" dirty="0"/>
          </a:p>
        </p:txBody>
      </p:sp>
    </p:spTree>
    <p:extLst>
      <p:ext uri="{BB962C8B-B14F-4D97-AF65-F5344CB8AC3E}">
        <p14:creationId xmlns:p14="http://schemas.microsoft.com/office/powerpoint/2010/main" val="28018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1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1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1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1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1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{3980B4D6-2668-4346-8B3A-40EEF79CAE26}tf10001076</Template>
  <TotalTime>460</TotalTime>
  <Words>2958</Words>
  <Application>Microsoft Macintosh PowerPoint</Application>
  <PresentationFormat>Widescreen</PresentationFormat>
  <Paragraphs>117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Wingdings</vt:lpstr>
      <vt:lpstr>Wingdings 3</vt:lpstr>
      <vt:lpstr>Ion Boardroom</vt:lpstr>
      <vt:lpstr>Clause No. 44 of the  Tax Audit Report  Confusion &amp; Clarification</vt:lpstr>
      <vt:lpstr>Background of Tax Audit Report</vt:lpstr>
      <vt:lpstr>Clause 44 of Tax Audit Report </vt:lpstr>
      <vt:lpstr>FORMAT</vt:lpstr>
      <vt:lpstr>PowerPoint Presentation</vt:lpstr>
      <vt:lpstr>Clause No. 44</vt:lpstr>
      <vt:lpstr>Column 1-  Sr. No.</vt:lpstr>
      <vt:lpstr>Column 2 . The total amount of expenditure incurred during the year</vt:lpstr>
      <vt:lpstr>What about Depreciation? </vt:lpstr>
      <vt:lpstr>Column 2..</vt:lpstr>
      <vt:lpstr>Column 2…</vt:lpstr>
      <vt:lpstr>Expenditure in respect of entities registered under GST  (This section has been further divided into 4 parts)</vt:lpstr>
      <vt:lpstr>Expenditure in respect of entities registered under GST</vt:lpstr>
      <vt:lpstr>Part c. Relating to other registered entities (Column 5)</vt:lpstr>
      <vt:lpstr>Part d. Total payment to registered entities (Column 6)</vt:lpstr>
      <vt:lpstr>Column 6..</vt:lpstr>
      <vt:lpstr>Column - 7</vt:lpstr>
      <vt:lpstr>Serious challenges associated with reporting under Clause 44 of Form 3CD Tax Audit Report </vt:lpstr>
      <vt:lpstr>REPORTING !!!</vt:lpstr>
      <vt:lpstr>DISCLAIMER</vt:lpstr>
      <vt:lpstr>DISCLAIMER..</vt:lpstr>
      <vt:lpstr>DISCLAIMER…</vt:lpstr>
      <vt:lpstr>DISCLAIMER ….</vt:lpstr>
      <vt:lpstr>In a Nutshell </vt:lpstr>
      <vt:lpstr>THANK YOU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TCS on Sale of Goods under Income Tax Laws wef 01.10.2020</dc:title>
  <dc:creator>Microsoft Office User</dc:creator>
  <cp:lastModifiedBy>Microsoft Office User</cp:lastModifiedBy>
  <cp:revision>160</cp:revision>
  <cp:lastPrinted>2022-08-17T11:42:54Z</cp:lastPrinted>
  <dcterms:created xsi:type="dcterms:W3CDTF">2020-08-25T09:10:30Z</dcterms:created>
  <dcterms:modified xsi:type="dcterms:W3CDTF">2022-08-19T09:27:14Z</dcterms:modified>
</cp:coreProperties>
</file>