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5"/>
  </p:notesMasterIdLst>
  <p:sldIdLst>
    <p:sldId id="278" r:id="rId2"/>
    <p:sldId id="338" r:id="rId3"/>
    <p:sldId id="290" r:id="rId4"/>
    <p:sldId id="291" r:id="rId5"/>
    <p:sldId id="295" r:id="rId6"/>
    <p:sldId id="340" r:id="rId7"/>
    <p:sldId id="296" r:id="rId8"/>
    <p:sldId id="341" r:id="rId9"/>
    <p:sldId id="257" r:id="rId10"/>
    <p:sldId id="258" r:id="rId11"/>
    <p:sldId id="294" r:id="rId12"/>
    <p:sldId id="259" r:id="rId13"/>
    <p:sldId id="260" r:id="rId14"/>
    <p:sldId id="298" r:id="rId15"/>
    <p:sldId id="292" r:id="rId16"/>
    <p:sldId id="265" r:id="rId17"/>
    <p:sldId id="261" r:id="rId18"/>
    <p:sldId id="299" r:id="rId19"/>
    <p:sldId id="300" r:id="rId20"/>
    <p:sldId id="301" r:id="rId21"/>
    <p:sldId id="293" r:id="rId22"/>
    <p:sldId id="304" r:id="rId23"/>
    <p:sldId id="306" r:id="rId24"/>
    <p:sldId id="263" r:id="rId25"/>
    <p:sldId id="345" r:id="rId26"/>
    <p:sldId id="346" r:id="rId27"/>
    <p:sldId id="347" r:id="rId28"/>
    <p:sldId id="297" r:id="rId29"/>
    <p:sldId id="264" r:id="rId30"/>
    <p:sldId id="262" r:id="rId31"/>
    <p:sldId id="307" r:id="rId32"/>
    <p:sldId id="308" r:id="rId33"/>
    <p:sldId id="279" r:id="rId34"/>
    <p:sldId id="268" r:id="rId35"/>
    <p:sldId id="267" r:id="rId36"/>
    <p:sldId id="269" r:id="rId37"/>
    <p:sldId id="348" r:id="rId38"/>
    <p:sldId id="349" r:id="rId39"/>
    <p:sldId id="270" r:id="rId40"/>
    <p:sldId id="272" r:id="rId41"/>
    <p:sldId id="309" r:id="rId42"/>
    <p:sldId id="342" r:id="rId43"/>
    <p:sldId id="311" r:id="rId44"/>
    <p:sldId id="312" r:id="rId45"/>
    <p:sldId id="343" r:id="rId46"/>
    <p:sldId id="344" r:id="rId47"/>
    <p:sldId id="320" r:id="rId48"/>
    <p:sldId id="321" r:id="rId49"/>
    <p:sldId id="322" r:id="rId50"/>
    <p:sldId id="323" r:id="rId51"/>
    <p:sldId id="324" r:id="rId52"/>
    <p:sldId id="325" r:id="rId53"/>
    <p:sldId id="326" r:id="rId54"/>
    <p:sldId id="327" r:id="rId55"/>
    <p:sldId id="328" r:id="rId56"/>
    <p:sldId id="329" r:id="rId57"/>
    <p:sldId id="332" r:id="rId58"/>
    <p:sldId id="333" r:id="rId59"/>
    <p:sldId id="334" r:id="rId60"/>
    <p:sldId id="335" r:id="rId61"/>
    <p:sldId id="336" r:id="rId62"/>
    <p:sldId id="337" r:id="rId63"/>
    <p:sldId id="277"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chita joshi" userId="0fd90f1eb05a5354" providerId="LiveId" clId="{13A259F0-69A5-4B3E-8C4F-7291465D98E1}"/>
    <pc:docChg chg="undo custSel addSld delSld modSld">
      <pc:chgData name="sanchita joshi" userId="0fd90f1eb05a5354" providerId="LiveId" clId="{13A259F0-69A5-4B3E-8C4F-7291465D98E1}" dt="2023-05-12T19:24:32.106" v="923" actId="20577"/>
      <pc:docMkLst>
        <pc:docMk/>
      </pc:docMkLst>
      <pc:sldChg chg="modSp mod modAnim">
        <pc:chgData name="sanchita joshi" userId="0fd90f1eb05a5354" providerId="LiveId" clId="{13A259F0-69A5-4B3E-8C4F-7291465D98E1}" dt="2023-05-12T18:01:30.873" v="172" actId="27636"/>
        <pc:sldMkLst>
          <pc:docMk/>
          <pc:sldMk cId="0" sldId="257"/>
        </pc:sldMkLst>
        <pc:spChg chg="mod">
          <ac:chgData name="sanchita joshi" userId="0fd90f1eb05a5354" providerId="LiveId" clId="{13A259F0-69A5-4B3E-8C4F-7291465D98E1}" dt="2023-05-12T18:01:30.873" v="172" actId="27636"/>
          <ac:spMkLst>
            <pc:docMk/>
            <pc:sldMk cId="0" sldId="257"/>
            <ac:spMk id="2" creationId="{00000000-0000-0000-0000-000000000000}"/>
          </ac:spMkLst>
        </pc:spChg>
      </pc:sldChg>
      <pc:sldChg chg="modSp mod modAnim">
        <pc:chgData name="sanchita joshi" userId="0fd90f1eb05a5354" providerId="LiveId" clId="{13A259F0-69A5-4B3E-8C4F-7291465D98E1}" dt="2023-05-12T18:04:31.716" v="212" actId="2711"/>
        <pc:sldMkLst>
          <pc:docMk/>
          <pc:sldMk cId="0" sldId="258"/>
        </pc:sldMkLst>
        <pc:spChg chg="mod">
          <ac:chgData name="sanchita joshi" userId="0fd90f1eb05a5354" providerId="LiveId" clId="{13A259F0-69A5-4B3E-8C4F-7291465D98E1}" dt="2023-05-12T18:04:31.716" v="212" actId="2711"/>
          <ac:spMkLst>
            <pc:docMk/>
            <pc:sldMk cId="0" sldId="258"/>
            <ac:spMk id="2" creationId="{00000000-0000-0000-0000-000000000000}"/>
          </ac:spMkLst>
        </pc:spChg>
        <pc:spChg chg="mod">
          <ac:chgData name="sanchita joshi" userId="0fd90f1eb05a5354" providerId="LiveId" clId="{13A259F0-69A5-4B3E-8C4F-7291465D98E1}" dt="2023-05-12T18:02:07.977" v="181" actId="20577"/>
          <ac:spMkLst>
            <pc:docMk/>
            <pc:sldMk cId="0" sldId="258"/>
            <ac:spMk id="3" creationId="{00000000-0000-0000-0000-000000000000}"/>
          </ac:spMkLst>
        </pc:spChg>
      </pc:sldChg>
      <pc:sldChg chg="modSp mod">
        <pc:chgData name="sanchita joshi" userId="0fd90f1eb05a5354" providerId="LiveId" clId="{13A259F0-69A5-4B3E-8C4F-7291465D98E1}" dt="2023-05-12T18:07:17.798" v="237" actId="27636"/>
        <pc:sldMkLst>
          <pc:docMk/>
          <pc:sldMk cId="0" sldId="259"/>
        </pc:sldMkLst>
        <pc:spChg chg="mod">
          <ac:chgData name="sanchita joshi" userId="0fd90f1eb05a5354" providerId="LiveId" clId="{13A259F0-69A5-4B3E-8C4F-7291465D98E1}" dt="2023-05-12T18:07:17.798" v="237" actId="27636"/>
          <ac:spMkLst>
            <pc:docMk/>
            <pc:sldMk cId="0" sldId="259"/>
            <ac:spMk id="2" creationId="{00000000-0000-0000-0000-000000000000}"/>
          </ac:spMkLst>
        </pc:spChg>
        <pc:spChg chg="mod">
          <ac:chgData name="sanchita joshi" userId="0fd90f1eb05a5354" providerId="LiveId" clId="{13A259F0-69A5-4B3E-8C4F-7291465D98E1}" dt="2023-05-12T18:05:49.195" v="229" actId="20577"/>
          <ac:spMkLst>
            <pc:docMk/>
            <pc:sldMk cId="0" sldId="259"/>
            <ac:spMk id="5" creationId="{00000000-0000-0000-0000-000000000000}"/>
          </ac:spMkLst>
        </pc:spChg>
      </pc:sldChg>
      <pc:sldChg chg="modSp mod">
        <pc:chgData name="sanchita joshi" userId="0fd90f1eb05a5354" providerId="LiveId" clId="{13A259F0-69A5-4B3E-8C4F-7291465D98E1}" dt="2023-05-12T18:16:03.648" v="241" actId="27636"/>
        <pc:sldMkLst>
          <pc:docMk/>
          <pc:sldMk cId="0" sldId="260"/>
        </pc:sldMkLst>
        <pc:spChg chg="mod">
          <ac:chgData name="sanchita joshi" userId="0fd90f1eb05a5354" providerId="LiveId" clId="{13A259F0-69A5-4B3E-8C4F-7291465D98E1}" dt="2023-05-12T18:16:03.648" v="241" actId="27636"/>
          <ac:spMkLst>
            <pc:docMk/>
            <pc:sldMk cId="0" sldId="260"/>
            <ac:spMk id="2" creationId="{00000000-0000-0000-0000-000000000000}"/>
          </ac:spMkLst>
        </pc:spChg>
      </pc:sldChg>
      <pc:sldChg chg="modSp mod">
        <pc:chgData name="sanchita joshi" userId="0fd90f1eb05a5354" providerId="LiveId" clId="{13A259F0-69A5-4B3E-8C4F-7291465D98E1}" dt="2023-05-12T18:22:13.397" v="280" actId="20577"/>
        <pc:sldMkLst>
          <pc:docMk/>
          <pc:sldMk cId="0" sldId="261"/>
        </pc:sldMkLst>
        <pc:spChg chg="mod">
          <ac:chgData name="sanchita joshi" userId="0fd90f1eb05a5354" providerId="LiveId" clId="{13A259F0-69A5-4B3E-8C4F-7291465D98E1}" dt="2023-05-12T18:21:19.156" v="275" actId="20577"/>
          <ac:spMkLst>
            <pc:docMk/>
            <pc:sldMk cId="0" sldId="261"/>
            <ac:spMk id="2" creationId="{00000000-0000-0000-0000-000000000000}"/>
          </ac:spMkLst>
        </pc:spChg>
        <pc:spChg chg="mod">
          <ac:chgData name="sanchita joshi" userId="0fd90f1eb05a5354" providerId="LiveId" clId="{13A259F0-69A5-4B3E-8C4F-7291465D98E1}" dt="2023-05-12T18:22:13.397" v="280" actId="20577"/>
          <ac:spMkLst>
            <pc:docMk/>
            <pc:sldMk cId="0" sldId="261"/>
            <ac:spMk id="5" creationId="{00000000-0000-0000-0000-000000000000}"/>
          </ac:spMkLst>
        </pc:spChg>
      </pc:sldChg>
      <pc:sldChg chg="modSp mod">
        <pc:chgData name="sanchita joshi" userId="0fd90f1eb05a5354" providerId="LiveId" clId="{13A259F0-69A5-4B3E-8C4F-7291465D98E1}" dt="2023-05-12T19:11:34" v="735" actId="20577"/>
        <pc:sldMkLst>
          <pc:docMk/>
          <pc:sldMk cId="0" sldId="262"/>
        </pc:sldMkLst>
        <pc:spChg chg="mod">
          <ac:chgData name="sanchita joshi" userId="0fd90f1eb05a5354" providerId="LiveId" clId="{13A259F0-69A5-4B3E-8C4F-7291465D98E1}" dt="2023-05-12T19:11:34" v="735" actId="20577"/>
          <ac:spMkLst>
            <pc:docMk/>
            <pc:sldMk cId="0" sldId="262"/>
            <ac:spMk id="5" creationId="{00000000-0000-0000-0000-000000000000}"/>
          </ac:spMkLst>
        </pc:spChg>
      </pc:sldChg>
      <pc:sldChg chg="modSp mod modAnim">
        <pc:chgData name="sanchita joshi" userId="0fd90f1eb05a5354" providerId="LiveId" clId="{13A259F0-69A5-4B3E-8C4F-7291465D98E1}" dt="2023-05-12T19:17:58.870" v="853" actId="20577"/>
        <pc:sldMkLst>
          <pc:docMk/>
          <pc:sldMk cId="0" sldId="267"/>
        </pc:sldMkLst>
        <pc:spChg chg="mod">
          <ac:chgData name="sanchita joshi" userId="0fd90f1eb05a5354" providerId="LiveId" clId="{13A259F0-69A5-4B3E-8C4F-7291465D98E1}" dt="2023-05-12T19:17:58.870" v="853" actId="20577"/>
          <ac:spMkLst>
            <pc:docMk/>
            <pc:sldMk cId="0" sldId="267"/>
            <ac:spMk id="23555" creationId="{00000000-0000-0000-0000-000000000000}"/>
          </ac:spMkLst>
        </pc:spChg>
      </pc:sldChg>
      <pc:sldChg chg="modSp mod modAnim">
        <pc:chgData name="sanchita joshi" userId="0fd90f1eb05a5354" providerId="LiveId" clId="{13A259F0-69A5-4B3E-8C4F-7291465D98E1}" dt="2023-05-12T19:16:14.993" v="768" actId="6549"/>
        <pc:sldMkLst>
          <pc:docMk/>
          <pc:sldMk cId="0" sldId="268"/>
        </pc:sldMkLst>
        <pc:spChg chg="mod">
          <ac:chgData name="sanchita joshi" userId="0fd90f1eb05a5354" providerId="LiveId" clId="{13A259F0-69A5-4B3E-8C4F-7291465D98E1}" dt="2023-05-12T19:16:14.993" v="768" actId="6549"/>
          <ac:spMkLst>
            <pc:docMk/>
            <pc:sldMk cId="0" sldId="268"/>
            <ac:spMk id="22531" creationId="{00000000-0000-0000-0000-000000000000}"/>
          </ac:spMkLst>
        </pc:spChg>
        <pc:graphicFrameChg chg="modGraphic">
          <ac:chgData name="sanchita joshi" userId="0fd90f1eb05a5354" providerId="LiveId" clId="{13A259F0-69A5-4B3E-8C4F-7291465D98E1}" dt="2023-05-12T19:16:06.629" v="767" actId="20577"/>
          <ac:graphicFrameMkLst>
            <pc:docMk/>
            <pc:sldMk cId="0" sldId="268"/>
            <ac:graphicFrameMk id="4" creationId="{00000000-0000-0000-0000-000000000000}"/>
          </ac:graphicFrameMkLst>
        </pc:graphicFrameChg>
      </pc:sldChg>
      <pc:sldChg chg="modSp modAnim">
        <pc:chgData name="sanchita joshi" userId="0fd90f1eb05a5354" providerId="LiveId" clId="{13A259F0-69A5-4B3E-8C4F-7291465D98E1}" dt="2023-05-12T19:19:03.605" v="854" actId="6549"/>
        <pc:sldMkLst>
          <pc:docMk/>
          <pc:sldMk cId="0" sldId="269"/>
        </pc:sldMkLst>
        <pc:spChg chg="mod">
          <ac:chgData name="sanchita joshi" userId="0fd90f1eb05a5354" providerId="LiveId" clId="{13A259F0-69A5-4B3E-8C4F-7291465D98E1}" dt="2023-05-12T19:19:03.605" v="854" actId="6549"/>
          <ac:spMkLst>
            <pc:docMk/>
            <pc:sldMk cId="0" sldId="269"/>
            <ac:spMk id="24579" creationId="{00000000-0000-0000-0000-000000000000}"/>
          </ac:spMkLst>
        </pc:spChg>
      </pc:sldChg>
      <pc:sldChg chg="del">
        <pc:chgData name="sanchita joshi" userId="0fd90f1eb05a5354" providerId="LiveId" clId="{13A259F0-69A5-4B3E-8C4F-7291465D98E1}" dt="2023-05-12T18:47:39.992" v="536" actId="2696"/>
        <pc:sldMkLst>
          <pc:docMk/>
          <pc:sldMk cId="0" sldId="273"/>
        </pc:sldMkLst>
      </pc:sldChg>
      <pc:sldChg chg="del">
        <pc:chgData name="sanchita joshi" userId="0fd90f1eb05a5354" providerId="LiveId" clId="{13A259F0-69A5-4B3E-8C4F-7291465D98E1}" dt="2023-05-12T18:47:43.700" v="537" actId="2696"/>
        <pc:sldMkLst>
          <pc:docMk/>
          <pc:sldMk cId="0" sldId="274"/>
        </pc:sldMkLst>
      </pc:sldChg>
      <pc:sldChg chg="del">
        <pc:chgData name="sanchita joshi" userId="0fd90f1eb05a5354" providerId="LiveId" clId="{13A259F0-69A5-4B3E-8C4F-7291465D98E1}" dt="2023-05-12T18:48:12.623" v="538" actId="2696"/>
        <pc:sldMkLst>
          <pc:docMk/>
          <pc:sldMk cId="0" sldId="275"/>
        </pc:sldMkLst>
      </pc:sldChg>
      <pc:sldChg chg="del">
        <pc:chgData name="sanchita joshi" userId="0fd90f1eb05a5354" providerId="LiveId" clId="{13A259F0-69A5-4B3E-8C4F-7291465D98E1}" dt="2023-05-12T18:48:53.655" v="539" actId="2696"/>
        <pc:sldMkLst>
          <pc:docMk/>
          <pc:sldMk cId="0" sldId="276"/>
        </pc:sldMkLst>
      </pc:sldChg>
      <pc:sldChg chg="modSp mod">
        <pc:chgData name="sanchita joshi" userId="0fd90f1eb05a5354" providerId="LiveId" clId="{13A259F0-69A5-4B3E-8C4F-7291465D98E1}" dt="2023-05-12T19:24:32.106" v="923" actId="20577"/>
        <pc:sldMkLst>
          <pc:docMk/>
          <pc:sldMk cId="0" sldId="278"/>
        </pc:sldMkLst>
        <pc:spChg chg="mod">
          <ac:chgData name="sanchita joshi" userId="0fd90f1eb05a5354" providerId="LiveId" clId="{13A259F0-69A5-4B3E-8C4F-7291465D98E1}" dt="2023-05-12T19:24:32.106" v="923" actId="20577"/>
          <ac:spMkLst>
            <pc:docMk/>
            <pc:sldMk cId="0" sldId="278"/>
            <ac:spMk id="6" creationId="{00000000-0000-0000-0000-000000000000}"/>
          </ac:spMkLst>
        </pc:spChg>
      </pc:sldChg>
      <pc:sldChg chg="modSp mod">
        <pc:chgData name="sanchita joshi" userId="0fd90f1eb05a5354" providerId="LiveId" clId="{13A259F0-69A5-4B3E-8C4F-7291465D98E1}" dt="2023-05-12T19:15:40.997" v="764" actId="27636"/>
        <pc:sldMkLst>
          <pc:docMk/>
          <pc:sldMk cId="0" sldId="279"/>
        </pc:sldMkLst>
        <pc:spChg chg="mod">
          <ac:chgData name="sanchita joshi" userId="0fd90f1eb05a5354" providerId="LiveId" clId="{13A259F0-69A5-4B3E-8C4F-7291465D98E1}" dt="2023-05-12T19:15:40.997" v="764" actId="27636"/>
          <ac:spMkLst>
            <pc:docMk/>
            <pc:sldMk cId="0" sldId="279"/>
            <ac:spMk id="2" creationId="{00000000-0000-0000-0000-000000000000}"/>
          </ac:spMkLst>
        </pc:spChg>
        <pc:spChg chg="mod">
          <ac:chgData name="sanchita joshi" userId="0fd90f1eb05a5354" providerId="LiveId" clId="{13A259F0-69A5-4B3E-8C4F-7291465D98E1}" dt="2023-05-12T19:14:25.715" v="754" actId="20577"/>
          <ac:spMkLst>
            <pc:docMk/>
            <pc:sldMk cId="0" sldId="279"/>
            <ac:spMk id="5" creationId="{00000000-0000-0000-0000-000000000000}"/>
          </ac:spMkLst>
        </pc:spChg>
      </pc:sldChg>
      <pc:sldChg chg="modSp mod">
        <pc:chgData name="sanchita joshi" userId="0fd90f1eb05a5354" providerId="LiveId" clId="{13A259F0-69A5-4B3E-8C4F-7291465D98E1}" dt="2023-05-12T17:28:48.340" v="61" actId="6549"/>
        <pc:sldMkLst>
          <pc:docMk/>
          <pc:sldMk cId="3708794406" sldId="291"/>
        </pc:sldMkLst>
        <pc:graphicFrameChg chg="modGraphic">
          <ac:chgData name="sanchita joshi" userId="0fd90f1eb05a5354" providerId="LiveId" clId="{13A259F0-69A5-4B3E-8C4F-7291465D98E1}" dt="2023-05-12T17:28:48.340" v="61" actId="6549"/>
          <ac:graphicFrameMkLst>
            <pc:docMk/>
            <pc:sldMk cId="3708794406" sldId="291"/>
            <ac:graphicFrameMk id="6" creationId="{00000000-0000-0000-0000-000000000000}"/>
          </ac:graphicFrameMkLst>
        </pc:graphicFrameChg>
      </pc:sldChg>
      <pc:sldChg chg="modSp mod">
        <pc:chgData name="sanchita joshi" userId="0fd90f1eb05a5354" providerId="LiveId" clId="{13A259F0-69A5-4B3E-8C4F-7291465D98E1}" dt="2023-05-12T18:19:13.078" v="265" actId="123"/>
        <pc:sldMkLst>
          <pc:docMk/>
          <pc:sldMk cId="1440331182" sldId="292"/>
        </pc:sldMkLst>
        <pc:spChg chg="mod">
          <ac:chgData name="sanchita joshi" userId="0fd90f1eb05a5354" providerId="LiveId" clId="{13A259F0-69A5-4B3E-8C4F-7291465D98E1}" dt="2023-05-12T18:19:13.078" v="265" actId="123"/>
          <ac:spMkLst>
            <pc:docMk/>
            <pc:sldMk cId="1440331182" sldId="292"/>
            <ac:spMk id="2" creationId="{00000000-0000-0000-0000-000000000000}"/>
          </ac:spMkLst>
        </pc:spChg>
      </pc:sldChg>
      <pc:sldChg chg="modSp mod">
        <pc:chgData name="sanchita joshi" userId="0fd90f1eb05a5354" providerId="LiveId" clId="{13A259F0-69A5-4B3E-8C4F-7291465D98E1}" dt="2023-05-12T18:54:46.831" v="572" actId="20577"/>
        <pc:sldMkLst>
          <pc:docMk/>
          <pc:sldMk cId="3785693851" sldId="293"/>
        </pc:sldMkLst>
        <pc:spChg chg="mod">
          <ac:chgData name="sanchita joshi" userId="0fd90f1eb05a5354" providerId="LiveId" clId="{13A259F0-69A5-4B3E-8C4F-7291465D98E1}" dt="2023-05-12T18:54:46.831" v="572" actId="20577"/>
          <ac:spMkLst>
            <pc:docMk/>
            <pc:sldMk cId="3785693851" sldId="293"/>
            <ac:spMk id="5" creationId="{00000000-0000-0000-0000-000000000000}"/>
          </ac:spMkLst>
        </pc:spChg>
      </pc:sldChg>
      <pc:sldChg chg="modSp mod">
        <pc:chgData name="sanchita joshi" userId="0fd90f1eb05a5354" providerId="LiveId" clId="{13A259F0-69A5-4B3E-8C4F-7291465D98E1}" dt="2023-05-12T18:05:37.592" v="228" actId="123"/>
        <pc:sldMkLst>
          <pc:docMk/>
          <pc:sldMk cId="4192041064" sldId="294"/>
        </pc:sldMkLst>
        <pc:spChg chg="mod">
          <ac:chgData name="sanchita joshi" userId="0fd90f1eb05a5354" providerId="LiveId" clId="{13A259F0-69A5-4B3E-8C4F-7291465D98E1}" dt="2023-05-12T18:05:37.592" v="228" actId="123"/>
          <ac:spMkLst>
            <pc:docMk/>
            <pc:sldMk cId="4192041064" sldId="294"/>
            <ac:spMk id="2" creationId="{52CA9320-5F62-3218-A766-A91D6D8D9165}"/>
          </ac:spMkLst>
        </pc:spChg>
      </pc:sldChg>
      <pc:sldChg chg="modSp mod">
        <pc:chgData name="sanchita joshi" userId="0fd90f1eb05a5354" providerId="LiveId" clId="{13A259F0-69A5-4B3E-8C4F-7291465D98E1}" dt="2023-05-12T17:40:14.536" v="115" actId="20577"/>
        <pc:sldMkLst>
          <pc:docMk/>
          <pc:sldMk cId="727520033" sldId="295"/>
        </pc:sldMkLst>
        <pc:spChg chg="mod">
          <ac:chgData name="sanchita joshi" userId="0fd90f1eb05a5354" providerId="LiveId" clId="{13A259F0-69A5-4B3E-8C4F-7291465D98E1}" dt="2023-05-12T17:40:14.536" v="115" actId="20577"/>
          <ac:spMkLst>
            <pc:docMk/>
            <pc:sldMk cId="727520033" sldId="295"/>
            <ac:spMk id="2" creationId="{E4689D84-FD4D-0EBD-6E31-29EEE0C9B5E5}"/>
          </ac:spMkLst>
        </pc:spChg>
      </pc:sldChg>
      <pc:sldChg chg="modSp mod">
        <pc:chgData name="sanchita joshi" userId="0fd90f1eb05a5354" providerId="LiveId" clId="{13A259F0-69A5-4B3E-8C4F-7291465D98E1}" dt="2023-05-12T17:33:38.672" v="73" actId="27636"/>
        <pc:sldMkLst>
          <pc:docMk/>
          <pc:sldMk cId="1593676233" sldId="296"/>
        </pc:sldMkLst>
        <pc:spChg chg="mod">
          <ac:chgData name="sanchita joshi" userId="0fd90f1eb05a5354" providerId="LiveId" clId="{13A259F0-69A5-4B3E-8C4F-7291465D98E1}" dt="2023-05-12T17:33:38.672" v="73" actId="27636"/>
          <ac:spMkLst>
            <pc:docMk/>
            <pc:sldMk cId="1593676233" sldId="296"/>
            <ac:spMk id="2" creationId="{8487CCF3-E215-8A6A-DD5A-7649741796B6}"/>
          </ac:spMkLst>
        </pc:spChg>
      </pc:sldChg>
      <pc:sldChg chg="modSp mod">
        <pc:chgData name="sanchita joshi" userId="0fd90f1eb05a5354" providerId="LiveId" clId="{13A259F0-69A5-4B3E-8C4F-7291465D98E1}" dt="2023-05-12T19:06:04.296" v="734" actId="20577"/>
        <pc:sldMkLst>
          <pc:docMk/>
          <pc:sldMk cId="1872591607" sldId="297"/>
        </pc:sldMkLst>
        <pc:graphicFrameChg chg="mod modGraphic">
          <ac:chgData name="sanchita joshi" userId="0fd90f1eb05a5354" providerId="LiveId" clId="{13A259F0-69A5-4B3E-8C4F-7291465D98E1}" dt="2023-05-12T19:06:04.296" v="734" actId="20577"/>
          <ac:graphicFrameMkLst>
            <pc:docMk/>
            <pc:sldMk cId="1872591607" sldId="297"/>
            <ac:graphicFrameMk id="6" creationId="{D7A1AF1B-7910-E9A3-892A-FCD84023DCE0}"/>
          </ac:graphicFrameMkLst>
        </pc:graphicFrameChg>
      </pc:sldChg>
      <pc:sldChg chg="modSp mod">
        <pc:chgData name="sanchita joshi" userId="0fd90f1eb05a5354" providerId="LiveId" clId="{13A259F0-69A5-4B3E-8C4F-7291465D98E1}" dt="2023-05-12T18:17:20.180" v="256" actId="20577"/>
        <pc:sldMkLst>
          <pc:docMk/>
          <pc:sldMk cId="2770997479" sldId="298"/>
        </pc:sldMkLst>
        <pc:spChg chg="mod">
          <ac:chgData name="sanchita joshi" userId="0fd90f1eb05a5354" providerId="LiveId" clId="{13A259F0-69A5-4B3E-8C4F-7291465D98E1}" dt="2023-05-12T18:17:20.180" v="256" actId="20577"/>
          <ac:spMkLst>
            <pc:docMk/>
            <pc:sldMk cId="2770997479" sldId="298"/>
            <ac:spMk id="2" creationId="{67DF3ED7-61A3-C365-7A04-787AB3BBD9C0}"/>
          </ac:spMkLst>
        </pc:spChg>
      </pc:sldChg>
      <pc:sldChg chg="modSp mod">
        <pc:chgData name="sanchita joshi" userId="0fd90f1eb05a5354" providerId="LiveId" clId="{13A259F0-69A5-4B3E-8C4F-7291465D98E1}" dt="2023-05-12T18:24:55.371" v="298" actId="1076"/>
        <pc:sldMkLst>
          <pc:docMk/>
          <pc:sldMk cId="3666521957" sldId="300"/>
        </pc:sldMkLst>
        <pc:spChg chg="mod">
          <ac:chgData name="sanchita joshi" userId="0fd90f1eb05a5354" providerId="LiveId" clId="{13A259F0-69A5-4B3E-8C4F-7291465D98E1}" dt="2023-05-12T18:24:55.371" v="298" actId="1076"/>
          <ac:spMkLst>
            <pc:docMk/>
            <pc:sldMk cId="3666521957" sldId="300"/>
            <ac:spMk id="2" creationId="{F3E656D1-27C7-E968-416F-8EA4636F0C3E}"/>
          </ac:spMkLst>
        </pc:spChg>
        <pc:spChg chg="mod">
          <ac:chgData name="sanchita joshi" userId="0fd90f1eb05a5354" providerId="LiveId" clId="{13A259F0-69A5-4B3E-8C4F-7291465D98E1}" dt="2023-05-12T18:24:42.106" v="297" actId="20577"/>
          <ac:spMkLst>
            <pc:docMk/>
            <pc:sldMk cId="3666521957" sldId="300"/>
            <ac:spMk id="5" creationId="{A3F45289-3AD2-6C7D-A01F-532E632B8D29}"/>
          </ac:spMkLst>
        </pc:spChg>
      </pc:sldChg>
      <pc:sldChg chg="modSp mod">
        <pc:chgData name="sanchita joshi" userId="0fd90f1eb05a5354" providerId="LiveId" clId="{13A259F0-69A5-4B3E-8C4F-7291465D98E1}" dt="2023-05-12T18:28:05.388" v="317" actId="20577"/>
        <pc:sldMkLst>
          <pc:docMk/>
          <pc:sldMk cId="3145337742" sldId="301"/>
        </pc:sldMkLst>
        <pc:spChg chg="mod">
          <ac:chgData name="sanchita joshi" userId="0fd90f1eb05a5354" providerId="LiveId" clId="{13A259F0-69A5-4B3E-8C4F-7291465D98E1}" dt="2023-05-12T18:28:05.388" v="317" actId="20577"/>
          <ac:spMkLst>
            <pc:docMk/>
            <pc:sldMk cId="3145337742" sldId="301"/>
            <ac:spMk id="2" creationId="{8412AC47-76C1-681A-068A-A567812C79B9}"/>
          </ac:spMkLst>
        </pc:spChg>
        <pc:spChg chg="mod">
          <ac:chgData name="sanchita joshi" userId="0fd90f1eb05a5354" providerId="LiveId" clId="{13A259F0-69A5-4B3E-8C4F-7291465D98E1}" dt="2023-05-12T18:25:48.070" v="300" actId="20577"/>
          <ac:spMkLst>
            <pc:docMk/>
            <pc:sldMk cId="3145337742" sldId="301"/>
            <ac:spMk id="5" creationId="{05950F54-2FC3-CD42-BD24-77272A98AC99}"/>
          </ac:spMkLst>
        </pc:spChg>
      </pc:sldChg>
      <pc:sldChg chg="del">
        <pc:chgData name="sanchita joshi" userId="0fd90f1eb05a5354" providerId="LiveId" clId="{13A259F0-69A5-4B3E-8C4F-7291465D98E1}" dt="2023-05-12T18:28:39.663" v="318" actId="2696"/>
        <pc:sldMkLst>
          <pc:docMk/>
          <pc:sldMk cId="2317430100" sldId="302"/>
        </pc:sldMkLst>
      </pc:sldChg>
      <pc:sldChg chg="del">
        <pc:chgData name="sanchita joshi" userId="0fd90f1eb05a5354" providerId="LiveId" clId="{13A259F0-69A5-4B3E-8C4F-7291465D98E1}" dt="2023-05-12T18:33:51.137" v="319" actId="2696"/>
        <pc:sldMkLst>
          <pc:docMk/>
          <pc:sldMk cId="1341475974" sldId="303"/>
        </pc:sldMkLst>
      </pc:sldChg>
      <pc:sldChg chg="modSp mod">
        <pc:chgData name="sanchita joshi" userId="0fd90f1eb05a5354" providerId="LiveId" clId="{13A259F0-69A5-4B3E-8C4F-7291465D98E1}" dt="2023-05-12T18:57:47.464" v="649" actId="27636"/>
        <pc:sldMkLst>
          <pc:docMk/>
          <pc:sldMk cId="3078040130" sldId="304"/>
        </pc:sldMkLst>
        <pc:spChg chg="mod">
          <ac:chgData name="sanchita joshi" userId="0fd90f1eb05a5354" providerId="LiveId" clId="{13A259F0-69A5-4B3E-8C4F-7291465D98E1}" dt="2023-05-12T18:57:47.464" v="649" actId="27636"/>
          <ac:spMkLst>
            <pc:docMk/>
            <pc:sldMk cId="3078040130" sldId="304"/>
            <ac:spMk id="2" creationId="{B448EFA3-FE37-1AF5-DA50-B2EF9F54DC3D}"/>
          </ac:spMkLst>
        </pc:spChg>
        <pc:spChg chg="mod">
          <ac:chgData name="sanchita joshi" userId="0fd90f1eb05a5354" providerId="LiveId" clId="{13A259F0-69A5-4B3E-8C4F-7291465D98E1}" dt="2023-05-12T18:55:35.063" v="589" actId="20577"/>
          <ac:spMkLst>
            <pc:docMk/>
            <pc:sldMk cId="3078040130" sldId="304"/>
            <ac:spMk id="5" creationId="{A2CE7990-9FF9-D470-E656-473207FED1AF}"/>
          </ac:spMkLst>
        </pc:spChg>
      </pc:sldChg>
      <pc:sldChg chg="del">
        <pc:chgData name="sanchita joshi" userId="0fd90f1eb05a5354" providerId="LiveId" clId="{13A259F0-69A5-4B3E-8C4F-7291465D98E1}" dt="2023-05-12T18:34:06.908" v="320" actId="2696"/>
        <pc:sldMkLst>
          <pc:docMk/>
          <pc:sldMk cId="2468171327" sldId="305"/>
        </pc:sldMkLst>
      </pc:sldChg>
      <pc:sldChg chg="modSp mod">
        <pc:chgData name="sanchita joshi" userId="0fd90f1eb05a5354" providerId="LiveId" clId="{13A259F0-69A5-4B3E-8C4F-7291465D98E1}" dt="2023-05-12T19:12:04.375" v="738" actId="20577"/>
        <pc:sldMkLst>
          <pc:docMk/>
          <pc:sldMk cId="547291004" sldId="307"/>
        </pc:sldMkLst>
        <pc:spChg chg="mod">
          <ac:chgData name="sanchita joshi" userId="0fd90f1eb05a5354" providerId="LiveId" clId="{13A259F0-69A5-4B3E-8C4F-7291465D98E1}" dt="2023-05-12T19:12:04.375" v="738" actId="20577"/>
          <ac:spMkLst>
            <pc:docMk/>
            <pc:sldMk cId="547291004" sldId="307"/>
            <ac:spMk id="2" creationId="{7F7B103B-5FBB-47B3-7FC2-0DF999487EB6}"/>
          </ac:spMkLst>
        </pc:spChg>
      </pc:sldChg>
      <pc:sldChg chg="modSp mod">
        <pc:chgData name="sanchita joshi" userId="0fd90f1eb05a5354" providerId="LiveId" clId="{13A259F0-69A5-4B3E-8C4F-7291465D98E1}" dt="2023-05-12T19:13:47.305" v="748" actId="27636"/>
        <pc:sldMkLst>
          <pc:docMk/>
          <pc:sldMk cId="1393516399" sldId="308"/>
        </pc:sldMkLst>
        <pc:spChg chg="mod">
          <ac:chgData name="sanchita joshi" userId="0fd90f1eb05a5354" providerId="LiveId" clId="{13A259F0-69A5-4B3E-8C4F-7291465D98E1}" dt="2023-05-12T19:13:47.305" v="748" actId="27636"/>
          <ac:spMkLst>
            <pc:docMk/>
            <pc:sldMk cId="1393516399" sldId="308"/>
            <ac:spMk id="2" creationId="{9930E08D-EE05-18D2-C7AA-E5E2971F59BD}"/>
          </ac:spMkLst>
        </pc:spChg>
        <pc:spChg chg="mod">
          <ac:chgData name="sanchita joshi" userId="0fd90f1eb05a5354" providerId="LiveId" clId="{13A259F0-69A5-4B3E-8C4F-7291465D98E1}" dt="2023-05-12T19:12:28.990" v="739" actId="20577"/>
          <ac:spMkLst>
            <pc:docMk/>
            <pc:sldMk cId="1393516399" sldId="308"/>
            <ac:spMk id="5" creationId="{C2B19AF7-95BC-166F-4AB8-1654D0BAD5E8}"/>
          </ac:spMkLst>
        </pc:spChg>
      </pc:sldChg>
      <pc:sldChg chg="del">
        <pc:chgData name="sanchita joshi" userId="0fd90f1eb05a5354" providerId="LiveId" clId="{13A259F0-69A5-4B3E-8C4F-7291465D98E1}" dt="2023-05-12T18:37:15.879" v="321" actId="2696"/>
        <pc:sldMkLst>
          <pc:docMk/>
          <pc:sldMk cId="2632541764" sldId="310"/>
        </pc:sldMkLst>
      </pc:sldChg>
      <pc:sldChg chg="modSp mod">
        <pc:chgData name="sanchita joshi" userId="0fd90f1eb05a5354" providerId="LiveId" clId="{13A259F0-69A5-4B3E-8C4F-7291465D98E1}" dt="2023-05-12T18:40:00.582" v="357" actId="20577"/>
        <pc:sldMkLst>
          <pc:docMk/>
          <pc:sldMk cId="0" sldId="311"/>
        </pc:sldMkLst>
        <pc:graphicFrameChg chg="modGraphic">
          <ac:chgData name="sanchita joshi" userId="0fd90f1eb05a5354" providerId="LiveId" clId="{13A259F0-69A5-4B3E-8C4F-7291465D98E1}" dt="2023-05-12T18:40:00.582" v="357" actId="20577"/>
          <ac:graphicFrameMkLst>
            <pc:docMk/>
            <pc:sldMk cId="0" sldId="311"/>
            <ac:graphicFrameMk id="3" creationId="{00000000-0000-0000-0000-000000000000}"/>
          </ac:graphicFrameMkLst>
        </pc:graphicFrameChg>
      </pc:sldChg>
      <pc:sldChg chg="addSp delSp modSp mod">
        <pc:chgData name="sanchita joshi" userId="0fd90f1eb05a5354" providerId="LiveId" clId="{13A259F0-69A5-4B3E-8C4F-7291465D98E1}" dt="2023-05-12T18:44:59.341" v="448" actId="21"/>
        <pc:sldMkLst>
          <pc:docMk/>
          <pc:sldMk cId="0" sldId="312"/>
        </pc:sldMkLst>
        <pc:spChg chg="mod">
          <ac:chgData name="sanchita joshi" userId="0fd90f1eb05a5354" providerId="LiveId" clId="{13A259F0-69A5-4B3E-8C4F-7291465D98E1}" dt="2023-05-12T18:41:49.915" v="368" actId="20577"/>
          <ac:spMkLst>
            <pc:docMk/>
            <pc:sldMk cId="0" sldId="312"/>
            <ac:spMk id="6" creationId="{00000000-0000-0000-0000-000000000000}"/>
          </ac:spMkLst>
        </pc:spChg>
        <pc:spChg chg="mod">
          <ac:chgData name="sanchita joshi" userId="0fd90f1eb05a5354" providerId="LiveId" clId="{13A259F0-69A5-4B3E-8C4F-7291465D98E1}" dt="2023-05-12T18:44:59.341" v="448" actId="21"/>
          <ac:spMkLst>
            <pc:docMk/>
            <pc:sldMk cId="0" sldId="312"/>
            <ac:spMk id="8" creationId="{00000000-0000-0000-0000-000000000000}"/>
          </ac:spMkLst>
        </pc:spChg>
        <pc:spChg chg="del mod">
          <ac:chgData name="sanchita joshi" userId="0fd90f1eb05a5354" providerId="LiveId" clId="{13A259F0-69A5-4B3E-8C4F-7291465D98E1}" dt="2023-05-12T18:43:43.774" v="383"/>
          <ac:spMkLst>
            <pc:docMk/>
            <pc:sldMk cId="0" sldId="312"/>
            <ac:spMk id="9" creationId="{00000000-0000-0000-0000-000000000000}"/>
          </ac:spMkLst>
        </pc:spChg>
        <pc:graphicFrameChg chg="add mod">
          <ac:chgData name="sanchita joshi" userId="0fd90f1eb05a5354" providerId="LiveId" clId="{13A259F0-69A5-4B3E-8C4F-7291465D98E1}" dt="2023-05-12T18:44:38.929" v="446" actId="1076"/>
          <ac:graphicFrameMkLst>
            <pc:docMk/>
            <pc:sldMk cId="0" sldId="312"/>
            <ac:graphicFrameMk id="12" creationId="{EE18E8E0-2F55-7166-3E56-F866EEF3EE5B}"/>
          </ac:graphicFrameMkLst>
        </pc:graphicFrameChg>
      </pc:sldChg>
      <pc:sldChg chg="del">
        <pc:chgData name="sanchita joshi" userId="0fd90f1eb05a5354" providerId="LiveId" clId="{13A259F0-69A5-4B3E-8C4F-7291465D98E1}" dt="2023-05-12T18:47:11.434" v="531" actId="2696"/>
        <pc:sldMkLst>
          <pc:docMk/>
          <pc:sldMk cId="0" sldId="313"/>
        </pc:sldMkLst>
      </pc:sldChg>
      <pc:sldChg chg="del">
        <pc:chgData name="sanchita joshi" userId="0fd90f1eb05a5354" providerId="LiveId" clId="{13A259F0-69A5-4B3E-8C4F-7291465D98E1}" dt="2023-05-12T18:47:14.896" v="532" actId="2696"/>
        <pc:sldMkLst>
          <pc:docMk/>
          <pc:sldMk cId="0" sldId="314"/>
        </pc:sldMkLst>
      </pc:sldChg>
      <pc:sldChg chg="del">
        <pc:chgData name="sanchita joshi" userId="0fd90f1eb05a5354" providerId="LiveId" clId="{13A259F0-69A5-4B3E-8C4F-7291465D98E1}" dt="2023-05-12T18:47:21.221" v="533" actId="2696"/>
        <pc:sldMkLst>
          <pc:docMk/>
          <pc:sldMk cId="0" sldId="315"/>
        </pc:sldMkLst>
      </pc:sldChg>
      <pc:sldChg chg="del">
        <pc:chgData name="sanchita joshi" userId="0fd90f1eb05a5354" providerId="LiveId" clId="{13A259F0-69A5-4B3E-8C4F-7291465D98E1}" dt="2023-05-12T18:47:28.418" v="534" actId="2696"/>
        <pc:sldMkLst>
          <pc:docMk/>
          <pc:sldMk cId="0" sldId="316"/>
        </pc:sldMkLst>
      </pc:sldChg>
      <pc:sldChg chg="del">
        <pc:chgData name="sanchita joshi" userId="0fd90f1eb05a5354" providerId="LiveId" clId="{13A259F0-69A5-4B3E-8C4F-7291465D98E1}" dt="2023-05-12T18:47:32.552" v="535" actId="2696"/>
        <pc:sldMkLst>
          <pc:docMk/>
          <pc:sldMk cId="0" sldId="317"/>
        </pc:sldMkLst>
      </pc:sldChg>
      <pc:sldChg chg="del">
        <pc:chgData name="sanchita joshi" userId="0fd90f1eb05a5354" providerId="LiveId" clId="{13A259F0-69A5-4B3E-8C4F-7291465D98E1}" dt="2023-05-12T18:48:58.164" v="540" actId="2696"/>
        <pc:sldMkLst>
          <pc:docMk/>
          <pc:sldMk cId="0" sldId="319"/>
        </pc:sldMkLst>
      </pc:sldChg>
      <pc:sldChg chg="del">
        <pc:chgData name="sanchita joshi" userId="0fd90f1eb05a5354" providerId="LiveId" clId="{13A259F0-69A5-4B3E-8C4F-7291465D98E1}" dt="2023-05-12T18:49:44.284" v="541" actId="2696"/>
        <pc:sldMkLst>
          <pc:docMk/>
          <pc:sldMk cId="0" sldId="330"/>
        </pc:sldMkLst>
      </pc:sldChg>
      <pc:sldChg chg="del">
        <pc:chgData name="sanchita joshi" userId="0fd90f1eb05a5354" providerId="LiveId" clId="{13A259F0-69A5-4B3E-8C4F-7291465D98E1}" dt="2023-05-12T18:49:48.711" v="542" actId="2696"/>
        <pc:sldMkLst>
          <pc:docMk/>
          <pc:sldMk cId="0" sldId="331"/>
        </pc:sldMkLst>
      </pc:sldChg>
      <pc:sldChg chg="modSp mod">
        <pc:chgData name="sanchita joshi" userId="0fd90f1eb05a5354" providerId="LiveId" clId="{13A259F0-69A5-4B3E-8C4F-7291465D98E1}" dt="2023-05-12T19:24:07.403" v="885" actId="6549"/>
        <pc:sldMkLst>
          <pc:docMk/>
          <pc:sldMk cId="0" sldId="338"/>
        </pc:sldMkLst>
        <pc:spChg chg="mod">
          <ac:chgData name="sanchita joshi" userId="0fd90f1eb05a5354" providerId="LiveId" clId="{13A259F0-69A5-4B3E-8C4F-7291465D98E1}" dt="2023-05-12T19:24:07.403" v="885" actId="6549"/>
          <ac:spMkLst>
            <pc:docMk/>
            <pc:sldMk cId="0" sldId="338"/>
            <ac:spMk id="4" creationId="{00000000-0000-0000-0000-000000000000}"/>
          </ac:spMkLst>
        </pc:spChg>
      </pc:sldChg>
      <pc:sldChg chg="modSp new del mod">
        <pc:chgData name="sanchita joshi" userId="0fd90f1eb05a5354" providerId="LiveId" clId="{13A259F0-69A5-4B3E-8C4F-7291465D98E1}" dt="2023-05-12T17:58:44.261" v="158" actId="2696"/>
        <pc:sldMkLst>
          <pc:docMk/>
          <pc:sldMk cId="1564399304" sldId="339"/>
        </pc:sldMkLst>
        <pc:spChg chg="mod">
          <ac:chgData name="sanchita joshi" userId="0fd90f1eb05a5354" providerId="LiveId" clId="{13A259F0-69A5-4B3E-8C4F-7291465D98E1}" dt="2023-05-12T17:38:49.191" v="105"/>
          <ac:spMkLst>
            <pc:docMk/>
            <pc:sldMk cId="1564399304" sldId="339"/>
            <ac:spMk id="2" creationId="{E4260036-271C-429C-1AC9-2A0A5452AE1E}"/>
          </ac:spMkLst>
        </pc:spChg>
      </pc:sldChg>
      <pc:sldChg chg="modSp new mod">
        <pc:chgData name="sanchita joshi" userId="0fd90f1eb05a5354" providerId="LiveId" clId="{13A259F0-69A5-4B3E-8C4F-7291465D98E1}" dt="2023-05-12T17:43:07.744" v="133" actId="14100"/>
        <pc:sldMkLst>
          <pc:docMk/>
          <pc:sldMk cId="1689328569" sldId="340"/>
        </pc:sldMkLst>
        <pc:spChg chg="mod">
          <ac:chgData name="sanchita joshi" userId="0fd90f1eb05a5354" providerId="LiveId" clId="{13A259F0-69A5-4B3E-8C4F-7291465D98E1}" dt="2023-05-12T17:43:07.744" v="133" actId="14100"/>
          <ac:spMkLst>
            <pc:docMk/>
            <pc:sldMk cId="1689328569" sldId="340"/>
            <ac:spMk id="2" creationId="{F939A23B-9C42-689A-10D9-513F8A725DF0}"/>
          </ac:spMkLst>
        </pc:spChg>
      </pc:sldChg>
      <pc:sldChg chg="modSp new mod">
        <pc:chgData name="sanchita joshi" userId="0fd90f1eb05a5354" providerId="LiveId" clId="{13A259F0-69A5-4B3E-8C4F-7291465D98E1}" dt="2023-05-12T17:48:19.809" v="157" actId="27636"/>
        <pc:sldMkLst>
          <pc:docMk/>
          <pc:sldMk cId="2908789377" sldId="341"/>
        </pc:sldMkLst>
        <pc:spChg chg="mod">
          <ac:chgData name="sanchita joshi" userId="0fd90f1eb05a5354" providerId="LiveId" clId="{13A259F0-69A5-4B3E-8C4F-7291465D98E1}" dt="2023-05-12T17:48:19.809" v="157" actId="27636"/>
          <ac:spMkLst>
            <pc:docMk/>
            <pc:sldMk cId="2908789377" sldId="341"/>
            <ac:spMk id="2" creationId="{68630995-0359-5844-59EA-C55A492800E4}"/>
          </ac:spMkLst>
        </pc:spChg>
        <pc:spChg chg="mod">
          <ac:chgData name="sanchita joshi" userId="0fd90f1eb05a5354" providerId="LiveId" clId="{13A259F0-69A5-4B3E-8C4F-7291465D98E1}" dt="2023-05-12T17:44:59.002" v="140" actId="255"/>
          <ac:spMkLst>
            <pc:docMk/>
            <pc:sldMk cId="2908789377" sldId="341"/>
            <ac:spMk id="5" creationId="{93024645-E7BA-F597-01FA-971F4392673B}"/>
          </ac:spMkLst>
        </pc:spChg>
      </pc:sldChg>
      <pc:sldChg chg="modSp new mod">
        <pc:chgData name="sanchita joshi" userId="0fd90f1eb05a5354" providerId="LiveId" clId="{13A259F0-69A5-4B3E-8C4F-7291465D98E1}" dt="2023-05-12T18:38:56.274" v="326" actId="27636"/>
        <pc:sldMkLst>
          <pc:docMk/>
          <pc:sldMk cId="849704825" sldId="342"/>
        </pc:sldMkLst>
        <pc:spChg chg="mod">
          <ac:chgData name="sanchita joshi" userId="0fd90f1eb05a5354" providerId="LiveId" clId="{13A259F0-69A5-4B3E-8C4F-7291465D98E1}" dt="2023-05-12T18:38:56.274" v="326" actId="27636"/>
          <ac:spMkLst>
            <pc:docMk/>
            <pc:sldMk cId="849704825" sldId="342"/>
            <ac:spMk id="2" creationId="{33166793-6F7C-A34F-1322-471E72D10736}"/>
          </ac:spMkLst>
        </pc:spChg>
        <pc:spChg chg="mod">
          <ac:chgData name="sanchita joshi" userId="0fd90f1eb05a5354" providerId="LiveId" clId="{13A259F0-69A5-4B3E-8C4F-7291465D98E1}" dt="2023-05-12T18:38:33.696" v="324" actId="27636"/>
          <ac:spMkLst>
            <pc:docMk/>
            <pc:sldMk cId="849704825" sldId="342"/>
            <ac:spMk id="5" creationId="{8E7C7B55-D74E-F772-55B8-6E6ACD127D6B}"/>
          </ac:spMkLst>
        </pc:spChg>
      </pc:sldChg>
      <pc:sldChg chg="addSp modSp new mod">
        <pc:chgData name="sanchita joshi" userId="0fd90f1eb05a5354" providerId="LiveId" clId="{13A259F0-69A5-4B3E-8C4F-7291465D98E1}" dt="2023-05-12T18:46:45.306" v="530" actId="108"/>
        <pc:sldMkLst>
          <pc:docMk/>
          <pc:sldMk cId="3730361051" sldId="343"/>
        </pc:sldMkLst>
        <pc:spChg chg="mod">
          <ac:chgData name="sanchita joshi" userId="0fd90f1eb05a5354" providerId="LiveId" clId="{13A259F0-69A5-4B3E-8C4F-7291465D98E1}" dt="2023-05-12T18:46:45.306" v="530" actId="108"/>
          <ac:spMkLst>
            <pc:docMk/>
            <pc:sldMk cId="3730361051" sldId="343"/>
            <ac:spMk id="2" creationId="{3B5B11CB-1E10-F5B3-AACF-C5DB34A25150}"/>
          </ac:spMkLst>
        </pc:spChg>
        <pc:graphicFrameChg chg="add mod">
          <ac:chgData name="sanchita joshi" userId="0fd90f1eb05a5354" providerId="LiveId" clId="{13A259F0-69A5-4B3E-8C4F-7291465D98E1}" dt="2023-05-12T18:45:18.510" v="451" actId="1076"/>
          <ac:graphicFrameMkLst>
            <pc:docMk/>
            <pc:sldMk cId="3730361051" sldId="343"/>
            <ac:graphicFrameMk id="6" creationId="{8627A7D7-EEDB-737A-A53A-37CB4706D60D}"/>
          </ac:graphicFrameMkLst>
        </pc:graphicFrameChg>
        <pc:graphicFrameChg chg="add mod">
          <ac:chgData name="sanchita joshi" userId="0fd90f1eb05a5354" providerId="LiveId" clId="{13A259F0-69A5-4B3E-8C4F-7291465D98E1}" dt="2023-05-12T18:46:27.911" v="529" actId="1076"/>
          <ac:graphicFrameMkLst>
            <pc:docMk/>
            <pc:sldMk cId="3730361051" sldId="343"/>
            <ac:graphicFrameMk id="7" creationId="{94413C2D-F429-5624-6457-237B875CB006}"/>
          </ac:graphicFrameMkLst>
        </pc:graphicFrameChg>
      </pc:sldChg>
      <pc:sldChg chg="modSp new mod">
        <pc:chgData name="sanchita joshi" userId="0fd90f1eb05a5354" providerId="LiveId" clId="{13A259F0-69A5-4B3E-8C4F-7291465D98E1}" dt="2023-05-12T18:52:10.188" v="559" actId="27636"/>
        <pc:sldMkLst>
          <pc:docMk/>
          <pc:sldMk cId="3595214731" sldId="344"/>
        </pc:sldMkLst>
        <pc:spChg chg="mod">
          <ac:chgData name="sanchita joshi" userId="0fd90f1eb05a5354" providerId="LiveId" clId="{13A259F0-69A5-4B3E-8C4F-7291465D98E1}" dt="2023-05-12T18:52:10.188" v="559" actId="27636"/>
          <ac:spMkLst>
            <pc:docMk/>
            <pc:sldMk cId="3595214731" sldId="344"/>
            <ac:spMk id="2" creationId="{B6ECBA6C-9C46-BB28-FD9F-F0903C1B5BEA}"/>
          </ac:spMkLst>
        </pc:spChg>
        <pc:spChg chg="mod">
          <ac:chgData name="sanchita joshi" userId="0fd90f1eb05a5354" providerId="LiveId" clId="{13A259F0-69A5-4B3E-8C4F-7291465D98E1}" dt="2023-05-12T18:51:24.433" v="547" actId="123"/>
          <ac:spMkLst>
            <pc:docMk/>
            <pc:sldMk cId="3595214731" sldId="344"/>
            <ac:spMk id="5" creationId="{B2D2D7D1-C46A-A74E-E671-BC3CC6CF8A74}"/>
          </ac:spMkLst>
        </pc:spChg>
      </pc:sldChg>
      <pc:sldChg chg="modSp new mod">
        <pc:chgData name="sanchita joshi" userId="0fd90f1eb05a5354" providerId="LiveId" clId="{13A259F0-69A5-4B3E-8C4F-7291465D98E1}" dt="2023-05-12T19:00:50.911" v="674" actId="113"/>
        <pc:sldMkLst>
          <pc:docMk/>
          <pc:sldMk cId="512437838" sldId="345"/>
        </pc:sldMkLst>
        <pc:spChg chg="mod">
          <ac:chgData name="sanchita joshi" userId="0fd90f1eb05a5354" providerId="LiveId" clId="{13A259F0-69A5-4B3E-8C4F-7291465D98E1}" dt="2023-05-12T19:00:50.911" v="674" actId="113"/>
          <ac:spMkLst>
            <pc:docMk/>
            <pc:sldMk cId="512437838" sldId="345"/>
            <ac:spMk id="2" creationId="{09858F72-A604-2079-C99C-78DC75489707}"/>
          </ac:spMkLst>
        </pc:spChg>
        <pc:spChg chg="mod">
          <ac:chgData name="sanchita joshi" userId="0fd90f1eb05a5354" providerId="LiveId" clId="{13A259F0-69A5-4B3E-8C4F-7291465D98E1}" dt="2023-05-12T18:59:52.548" v="664" actId="27636"/>
          <ac:spMkLst>
            <pc:docMk/>
            <pc:sldMk cId="512437838" sldId="345"/>
            <ac:spMk id="5" creationId="{251D77AA-B906-1594-B868-8F70A473DF20}"/>
          </ac:spMkLst>
        </pc:spChg>
      </pc:sldChg>
      <pc:sldChg chg="modSp new mod">
        <pc:chgData name="sanchita joshi" userId="0fd90f1eb05a5354" providerId="LiveId" clId="{13A259F0-69A5-4B3E-8C4F-7291465D98E1}" dt="2023-05-12T19:01:27.654" v="677" actId="123"/>
        <pc:sldMkLst>
          <pc:docMk/>
          <pc:sldMk cId="3196807600" sldId="346"/>
        </pc:sldMkLst>
        <pc:spChg chg="mod">
          <ac:chgData name="sanchita joshi" userId="0fd90f1eb05a5354" providerId="LiveId" clId="{13A259F0-69A5-4B3E-8C4F-7291465D98E1}" dt="2023-05-12T19:01:27.654" v="677" actId="123"/>
          <ac:spMkLst>
            <pc:docMk/>
            <pc:sldMk cId="3196807600" sldId="346"/>
            <ac:spMk id="2" creationId="{CD17C0A1-8BBC-17C9-FA22-B4B214F1BC17}"/>
          </ac:spMkLst>
        </pc:spChg>
      </pc:sldChg>
      <pc:sldChg chg="modSp new mod">
        <pc:chgData name="sanchita joshi" userId="0fd90f1eb05a5354" providerId="LiveId" clId="{13A259F0-69A5-4B3E-8C4F-7291465D98E1}" dt="2023-05-12T19:03:03.017" v="693" actId="123"/>
        <pc:sldMkLst>
          <pc:docMk/>
          <pc:sldMk cId="3249136398" sldId="347"/>
        </pc:sldMkLst>
        <pc:spChg chg="mod">
          <ac:chgData name="sanchita joshi" userId="0fd90f1eb05a5354" providerId="LiveId" clId="{13A259F0-69A5-4B3E-8C4F-7291465D98E1}" dt="2023-05-12T19:03:03.017" v="693" actId="123"/>
          <ac:spMkLst>
            <pc:docMk/>
            <pc:sldMk cId="3249136398" sldId="347"/>
            <ac:spMk id="2" creationId="{4E4A8CE4-6125-57C9-2F3A-34B4C3119572}"/>
          </ac:spMkLst>
        </pc:spChg>
        <pc:spChg chg="mod">
          <ac:chgData name="sanchita joshi" userId="0fd90f1eb05a5354" providerId="LiveId" clId="{13A259F0-69A5-4B3E-8C4F-7291465D98E1}" dt="2023-05-12T19:02:40.274" v="691" actId="27636"/>
          <ac:spMkLst>
            <pc:docMk/>
            <pc:sldMk cId="3249136398" sldId="347"/>
            <ac:spMk id="5" creationId="{68CCE8FE-3C5D-BDFB-5C0B-436D9CD7C446}"/>
          </ac:spMkLst>
        </pc:spChg>
      </pc:sldChg>
      <pc:sldChg chg="modSp new mod">
        <pc:chgData name="sanchita joshi" userId="0fd90f1eb05a5354" providerId="LiveId" clId="{13A259F0-69A5-4B3E-8C4F-7291465D98E1}" dt="2023-05-12T19:20:35.722" v="866" actId="20577"/>
        <pc:sldMkLst>
          <pc:docMk/>
          <pc:sldMk cId="4114830299" sldId="348"/>
        </pc:sldMkLst>
        <pc:spChg chg="mod">
          <ac:chgData name="sanchita joshi" userId="0fd90f1eb05a5354" providerId="LiveId" clId="{13A259F0-69A5-4B3E-8C4F-7291465D98E1}" dt="2023-05-12T19:20:35.722" v="866" actId="20577"/>
          <ac:spMkLst>
            <pc:docMk/>
            <pc:sldMk cId="4114830299" sldId="348"/>
            <ac:spMk id="2" creationId="{FDACA654-7AE5-914D-06FD-972D0802DC9D}"/>
          </ac:spMkLst>
        </pc:spChg>
      </pc:sldChg>
      <pc:sldChg chg="modSp new mod">
        <pc:chgData name="sanchita joshi" userId="0fd90f1eb05a5354" providerId="LiveId" clId="{13A259F0-69A5-4B3E-8C4F-7291465D98E1}" dt="2023-05-12T19:21:32.423" v="876" actId="255"/>
        <pc:sldMkLst>
          <pc:docMk/>
          <pc:sldMk cId="23715304" sldId="349"/>
        </pc:sldMkLst>
        <pc:spChg chg="mod">
          <ac:chgData name="sanchita joshi" userId="0fd90f1eb05a5354" providerId="LiveId" clId="{13A259F0-69A5-4B3E-8C4F-7291465D98E1}" dt="2023-05-12T19:21:32.423" v="876" actId="255"/>
          <ac:spMkLst>
            <pc:docMk/>
            <pc:sldMk cId="23715304" sldId="349"/>
            <ac:spMk id="2" creationId="{75200E97-1458-C37E-3FB7-6473A408012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4F5CE9-1D0F-4639-875F-F58F57075CF4}" type="datetimeFigureOut">
              <a:rPr lang="en-US" smtClean="0"/>
              <a:t>5/12/2023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A616D-3BB2-4DBC-8BD3-2660F3BAC5F6}" type="slidenum">
              <a:rPr lang="en-US" smtClean="0"/>
              <a:t>‹#›</a:t>
            </a:fld>
            <a:endParaRPr lang="en-US"/>
          </a:p>
        </p:txBody>
      </p:sp>
    </p:spTree>
    <p:extLst>
      <p:ext uri="{BB962C8B-B14F-4D97-AF65-F5344CB8AC3E}">
        <p14:creationId xmlns:p14="http://schemas.microsoft.com/office/powerpoint/2010/main" val="2788889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9A616D-3BB2-4DBC-8BD3-2660F3BAC5F6}" type="slidenum">
              <a:rPr lang="en-US" smtClean="0"/>
              <a:t>1</a:t>
            </a:fld>
            <a:endParaRPr lang="en-US"/>
          </a:p>
        </p:txBody>
      </p:sp>
    </p:spTree>
    <p:extLst>
      <p:ext uri="{BB962C8B-B14F-4D97-AF65-F5344CB8AC3E}">
        <p14:creationId xmlns:p14="http://schemas.microsoft.com/office/powerpoint/2010/main" val="2468397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868D663-3843-4B47-B2F0-76B5D2160171}" type="datetime1">
              <a:rPr lang="en-US" smtClean="0"/>
              <a:t>5/12/2023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a:t>CA AASHISH BADGE. </a:t>
            </a: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99AA3BF-B333-49E6-8AB4-953474064F9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221B4EA-9A0E-4203-9D1E-7C82929CE232}" type="datetime1">
              <a:rPr lang="en-US" smtClean="0"/>
              <a:t>5/12/2023</a:t>
            </a:fld>
            <a:endParaRPr lang="en-US"/>
          </a:p>
        </p:txBody>
      </p:sp>
      <p:sp>
        <p:nvSpPr>
          <p:cNvPr id="5" name="Footer Placeholder 4"/>
          <p:cNvSpPr>
            <a:spLocks noGrp="1"/>
          </p:cNvSpPr>
          <p:nvPr>
            <p:ph type="ftr" sz="quarter" idx="11"/>
          </p:nvPr>
        </p:nvSpPr>
        <p:spPr/>
        <p:txBody>
          <a:bodyPr/>
          <a:lstStyle/>
          <a:p>
            <a:r>
              <a:rPr lang="en-US"/>
              <a:t>CA AASHISH BADGE. </a:t>
            </a:r>
          </a:p>
        </p:txBody>
      </p:sp>
      <p:sp>
        <p:nvSpPr>
          <p:cNvPr id="6" name="Slide Number Placeholder 5"/>
          <p:cNvSpPr>
            <a:spLocks noGrp="1"/>
          </p:cNvSpPr>
          <p:nvPr>
            <p:ph type="sldNum" sz="quarter" idx="12"/>
          </p:nvPr>
        </p:nvSpPr>
        <p:spPr/>
        <p:txBody>
          <a:bodyPr/>
          <a:lstStyle/>
          <a:p>
            <a:fld id="{B99AA3BF-B333-49E6-8AB4-953474064F9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B554832-5025-41A9-8E2E-6B9903A3F64D}" type="datetime1">
              <a:rPr lang="en-US" smtClean="0"/>
              <a:t>5/12/2023</a:t>
            </a:fld>
            <a:endParaRPr lang="en-US"/>
          </a:p>
        </p:txBody>
      </p:sp>
      <p:sp>
        <p:nvSpPr>
          <p:cNvPr id="5" name="Footer Placeholder 4"/>
          <p:cNvSpPr>
            <a:spLocks noGrp="1"/>
          </p:cNvSpPr>
          <p:nvPr>
            <p:ph type="ftr" sz="quarter" idx="11"/>
          </p:nvPr>
        </p:nvSpPr>
        <p:spPr/>
        <p:txBody>
          <a:bodyPr/>
          <a:lstStyle/>
          <a:p>
            <a:r>
              <a:rPr lang="en-US"/>
              <a:t>CA AASHISH BADGE. </a:t>
            </a:r>
          </a:p>
        </p:txBody>
      </p:sp>
      <p:sp>
        <p:nvSpPr>
          <p:cNvPr id="6" name="Slide Number Placeholder 5"/>
          <p:cNvSpPr>
            <a:spLocks noGrp="1"/>
          </p:cNvSpPr>
          <p:nvPr>
            <p:ph type="sldNum" sz="quarter" idx="12"/>
          </p:nvPr>
        </p:nvSpPr>
        <p:spPr/>
        <p:txBody>
          <a:bodyPr/>
          <a:lstStyle/>
          <a:p>
            <a:fld id="{B99AA3BF-B333-49E6-8AB4-953474064F9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CFD729C-B28B-4985-B4D1-017A5584472A}" type="datetime1">
              <a:rPr lang="en-US" smtClean="0"/>
              <a:t>5/12/2023</a:t>
            </a:fld>
            <a:endParaRPr lang="en-US"/>
          </a:p>
        </p:txBody>
      </p:sp>
      <p:sp>
        <p:nvSpPr>
          <p:cNvPr id="5" name="Footer Placeholder 4"/>
          <p:cNvSpPr>
            <a:spLocks noGrp="1"/>
          </p:cNvSpPr>
          <p:nvPr>
            <p:ph type="ftr" sz="quarter" idx="11"/>
          </p:nvPr>
        </p:nvSpPr>
        <p:spPr/>
        <p:txBody>
          <a:bodyPr/>
          <a:lstStyle/>
          <a:p>
            <a:r>
              <a:rPr lang="en-US"/>
              <a:t>CA AASHISH BADGE. </a:t>
            </a:r>
          </a:p>
        </p:txBody>
      </p:sp>
      <p:sp>
        <p:nvSpPr>
          <p:cNvPr id="6" name="Slide Number Placeholder 5"/>
          <p:cNvSpPr>
            <a:spLocks noGrp="1"/>
          </p:cNvSpPr>
          <p:nvPr>
            <p:ph type="sldNum" sz="quarter" idx="12"/>
          </p:nvPr>
        </p:nvSpPr>
        <p:spPr/>
        <p:txBody>
          <a:bodyPr/>
          <a:lstStyle/>
          <a:p>
            <a:fld id="{B99AA3BF-B333-49E6-8AB4-953474064F92}"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650AA05-9E1F-4E4F-A95E-8CEC9955D274}" type="datetime1">
              <a:rPr lang="en-US" smtClean="0"/>
              <a:t>5/12/2023</a:t>
            </a:fld>
            <a:endParaRPr lang="en-US"/>
          </a:p>
        </p:txBody>
      </p:sp>
      <p:sp>
        <p:nvSpPr>
          <p:cNvPr id="5" name="Footer Placeholder 4"/>
          <p:cNvSpPr>
            <a:spLocks noGrp="1"/>
          </p:cNvSpPr>
          <p:nvPr>
            <p:ph type="ftr" sz="quarter" idx="11"/>
          </p:nvPr>
        </p:nvSpPr>
        <p:spPr/>
        <p:txBody>
          <a:bodyPr/>
          <a:lstStyle/>
          <a:p>
            <a:r>
              <a:rPr lang="en-US"/>
              <a:t>CA AASHISH BADGE. </a:t>
            </a:r>
          </a:p>
        </p:txBody>
      </p:sp>
      <p:sp>
        <p:nvSpPr>
          <p:cNvPr id="6" name="Slide Number Placeholder 5"/>
          <p:cNvSpPr>
            <a:spLocks noGrp="1"/>
          </p:cNvSpPr>
          <p:nvPr>
            <p:ph type="sldNum" sz="quarter" idx="12"/>
          </p:nvPr>
        </p:nvSpPr>
        <p:spPr/>
        <p:txBody>
          <a:bodyPr/>
          <a:lstStyle/>
          <a:p>
            <a:fld id="{B99AA3BF-B333-49E6-8AB4-953474064F9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E684402-B82B-4DA9-A78A-E3724105A5F1}" type="datetime1">
              <a:rPr lang="en-US" smtClean="0"/>
              <a:t>5/12/2023</a:t>
            </a:fld>
            <a:endParaRPr lang="en-US"/>
          </a:p>
        </p:txBody>
      </p:sp>
      <p:sp>
        <p:nvSpPr>
          <p:cNvPr id="6" name="Footer Placeholder 5"/>
          <p:cNvSpPr>
            <a:spLocks noGrp="1"/>
          </p:cNvSpPr>
          <p:nvPr>
            <p:ph type="ftr" sz="quarter" idx="11"/>
          </p:nvPr>
        </p:nvSpPr>
        <p:spPr/>
        <p:txBody>
          <a:bodyPr/>
          <a:lstStyle/>
          <a:p>
            <a:r>
              <a:rPr lang="en-US"/>
              <a:t>CA AASHISH BADGE. </a:t>
            </a:r>
          </a:p>
        </p:txBody>
      </p:sp>
      <p:sp>
        <p:nvSpPr>
          <p:cNvPr id="7" name="Slide Number Placeholder 6"/>
          <p:cNvSpPr>
            <a:spLocks noGrp="1"/>
          </p:cNvSpPr>
          <p:nvPr>
            <p:ph type="sldNum" sz="quarter" idx="12"/>
          </p:nvPr>
        </p:nvSpPr>
        <p:spPr/>
        <p:txBody>
          <a:bodyPr/>
          <a:lstStyle/>
          <a:p>
            <a:fld id="{B99AA3BF-B333-49E6-8AB4-953474064F92}"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0A6C737-E2EF-4086-8F36-8AEEEA9AB54C}" type="datetime1">
              <a:rPr lang="en-US" smtClean="0"/>
              <a:t>5/12/2023</a:t>
            </a:fld>
            <a:endParaRPr lang="en-US"/>
          </a:p>
        </p:txBody>
      </p:sp>
      <p:sp>
        <p:nvSpPr>
          <p:cNvPr id="8" name="Footer Placeholder 7"/>
          <p:cNvSpPr>
            <a:spLocks noGrp="1"/>
          </p:cNvSpPr>
          <p:nvPr>
            <p:ph type="ftr" sz="quarter" idx="11"/>
          </p:nvPr>
        </p:nvSpPr>
        <p:spPr/>
        <p:txBody>
          <a:bodyPr/>
          <a:lstStyle/>
          <a:p>
            <a:r>
              <a:rPr lang="en-US"/>
              <a:t>CA AASHISH BADGE. </a:t>
            </a:r>
          </a:p>
        </p:txBody>
      </p:sp>
      <p:sp>
        <p:nvSpPr>
          <p:cNvPr id="9" name="Slide Number Placeholder 8"/>
          <p:cNvSpPr>
            <a:spLocks noGrp="1"/>
          </p:cNvSpPr>
          <p:nvPr>
            <p:ph type="sldNum" sz="quarter" idx="12"/>
          </p:nvPr>
        </p:nvSpPr>
        <p:spPr/>
        <p:txBody>
          <a:bodyPr/>
          <a:lstStyle/>
          <a:p>
            <a:fld id="{B99AA3BF-B333-49E6-8AB4-953474064F9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69CB553-9D39-4D39-87FA-AB912ED69AEB}" type="datetime1">
              <a:rPr lang="en-US" smtClean="0"/>
              <a:t>5/12/2023</a:t>
            </a:fld>
            <a:endParaRPr lang="en-US"/>
          </a:p>
        </p:txBody>
      </p:sp>
      <p:sp>
        <p:nvSpPr>
          <p:cNvPr id="4" name="Footer Placeholder 3"/>
          <p:cNvSpPr>
            <a:spLocks noGrp="1"/>
          </p:cNvSpPr>
          <p:nvPr>
            <p:ph type="ftr" sz="quarter" idx="11"/>
          </p:nvPr>
        </p:nvSpPr>
        <p:spPr/>
        <p:txBody>
          <a:bodyPr/>
          <a:lstStyle/>
          <a:p>
            <a:r>
              <a:rPr lang="en-US"/>
              <a:t>CA AASHISH BADGE. </a:t>
            </a:r>
          </a:p>
        </p:txBody>
      </p:sp>
      <p:sp>
        <p:nvSpPr>
          <p:cNvPr id="5" name="Slide Number Placeholder 4"/>
          <p:cNvSpPr>
            <a:spLocks noGrp="1"/>
          </p:cNvSpPr>
          <p:nvPr>
            <p:ph type="sldNum" sz="quarter" idx="12"/>
          </p:nvPr>
        </p:nvSpPr>
        <p:spPr/>
        <p:txBody>
          <a:bodyPr/>
          <a:lstStyle/>
          <a:p>
            <a:fld id="{B99AA3BF-B333-49E6-8AB4-953474064F92}"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9E2916-0265-476D-A2FA-9FF4A5214179}" type="datetime1">
              <a:rPr lang="en-US" smtClean="0"/>
              <a:t>5/12/2023</a:t>
            </a:fld>
            <a:endParaRPr lang="en-US"/>
          </a:p>
        </p:txBody>
      </p:sp>
      <p:sp>
        <p:nvSpPr>
          <p:cNvPr id="3" name="Footer Placeholder 2"/>
          <p:cNvSpPr>
            <a:spLocks noGrp="1"/>
          </p:cNvSpPr>
          <p:nvPr>
            <p:ph type="ftr" sz="quarter" idx="11"/>
          </p:nvPr>
        </p:nvSpPr>
        <p:spPr/>
        <p:txBody>
          <a:bodyPr/>
          <a:lstStyle/>
          <a:p>
            <a:r>
              <a:rPr lang="en-US"/>
              <a:t>CA AASHISH BADGE. </a:t>
            </a:r>
          </a:p>
        </p:txBody>
      </p:sp>
      <p:sp>
        <p:nvSpPr>
          <p:cNvPr id="4" name="Slide Number Placeholder 3"/>
          <p:cNvSpPr>
            <a:spLocks noGrp="1"/>
          </p:cNvSpPr>
          <p:nvPr>
            <p:ph type="sldNum" sz="quarter" idx="12"/>
          </p:nvPr>
        </p:nvSpPr>
        <p:spPr/>
        <p:txBody>
          <a:bodyPr/>
          <a:lstStyle/>
          <a:p>
            <a:fld id="{B99AA3BF-B333-49E6-8AB4-953474064F9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BF7566C-2A5A-4F3C-B1C2-B1768689DED9}" type="datetime1">
              <a:rPr lang="en-US" smtClean="0"/>
              <a:t>5/12/2023</a:t>
            </a:fld>
            <a:endParaRPr lang="en-US"/>
          </a:p>
        </p:txBody>
      </p:sp>
      <p:sp>
        <p:nvSpPr>
          <p:cNvPr id="6" name="Footer Placeholder 5"/>
          <p:cNvSpPr>
            <a:spLocks noGrp="1"/>
          </p:cNvSpPr>
          <p:nvPr>
            <p:ph type="ftr" sz="quarter" idx="11"/>
          </p:nvPr>
        </p:nvSpPr>
        <p:spPr/>
        <p:txBody>
          <a:bodyPr/>
          <a:lstStyle/>
          <a:p>
            <a:r>
              <a:rPr lang="en-US"/>
              <a:t>CA AASHISH BADGE. </a:t>
            </a:r>
          </a:p>
        </p:txBody>
      </p:sp>
      <p:sp>
        <p:nvSpPr>
          <p:cNvPr id="7" name="Slide Number Placeholder 6"/>
          <p:cNvSpPr>
            <a:spLocks noGrp="1"/>
          </p:cNvSpPr>
          <p:nvPr>
            <p:ph type="sldNum" sz="quarter" idx="12"/>
          </p:nvPr>
        </p:nvSpPr>
        <p:spPr/>
        <p:txBody>
          <a:bodyPr/>
          <a:lstStyle/>
          <a:p>
            <a:fld id="{B99AA3BF-B333-49E6-8AB4-953474064F9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7AA06B1-C49B-41EB-9D29-1D33215AD3DC}" type="datetime1">
              <a:rPr lang="en-US" smtClean="0"/>
              <a:t>5/12/2023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a:t>CA AASHISH BADGE. </a:t>
            </a: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99AA3BF-B333-49E6-8AB4-953474064F9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8D4DE92-A773-4490-BF7A-C735E471FD00}" type="datetime1">
              <a:rPr lang="en-US" smtClean="0"/>
              <a:t>5/12/2023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a:t>CA AASHISH BADGE. </a:t>
            </a: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99AA3BF-B333-49E6-8AB4-953474064F9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file:///C:\Users\sanch\OneDrive\Desktop\bank%20audit%20seminar\ucb%20irac%20master%20circular.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rbi.org.in/scripts/FS_Notification.aspx?Id=12499&amp;fn=2755&amp;Mode=0#AN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rbi.org.in/scripts/FS_Notification.aspx?Id=12499&amp;fn=2755&amp;Mode=0#F3"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rbi.org.in/Scripts/NotificationUser.aspx?Id=11772&amp;Mode=0" TargetMode="External"/><Relationship Id="rId2" Type="http://schemas.openxmlformats.org/officeDocument/2006/relationships/hyperlink" Target="https://www.rbi.org.in/scripts/FS_Notification.aspx?Id=12499&amp;fn=2755&amp;Mode=0#F4"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wmf"/><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304800" y="1143001"/>
            <a:ext cx="8305800" cy="1142999"/>
          </a:xfrm>
        </p:spPr>
        <p:txBody>
          <a:bodyPr>
            <a:normAutofit fontScale="90000"/>
          </a:bodyPr>
          <a:lstStyle/>
          <a:p>
            <a:r>
              <a:rPr lang="en-US" sz="4000" dirty="0"/>
              <a:t>IRAC AND PROVISIONING NORMS FOR URBAN COOPERATIVE BANKS</a:t>
            </a:r>
          </a:p>
        </p:txBody>
      </p:sp>
      <p:sp>
        <p:nvSpPr>
          <p:cNvPr id="7" name="Subtitle 6"/>
          <p:cNvSpPr>
            <a:spLocks noGrp="1"/>
          </p:cNvSpPr>
          <p:nvPr>
            <p:ph type="subTitle" idx="1"/>
          </p:nvPr>
        </p:nvSpPr>
        <p:spPr>
          <a:xfrm>
            <a:off x="685800" y="2819400"/>
            <a:ext cx="7772400" cy="1991911"/>
          </a:xfrm>
        </p:spPr>
        <p:txBody>
          <a:bodyPr>
            <a:normAutofit fontScale="77500" lnSpcReduction="20000"/>
          </a:bodyPr>
          <a:lstStyle/>
          <a:p>
            <a:pPr algn="ctr"/>
            <a:r>
              <a:rPr lang="en-US" dirty="0"/>
              <a:t>BY </a:t>
            </a:r>
          </a:p>
          <a:p>
            <a:pPr algn="ctr"/>
            <a:r>
              <a:rPr lang="en-US" dirty="0"/>
              <a:t>CA AASHISH BADGE</a:t>
            </a:r>
          </a:p>
          <a:p>
            <a:pPr algn="ctr"/>
            <a:r>
              <a:rPr lang="en-US" dirty="0"/>
              <a:t>PARTNER</a:t>
            </a:r>
          </a:p>
          <a:p>
            <a:pPr algn="ctr"/>
            <a:r>
              <a:rPr lang="en-US" dirty="0"/>
              <a:t>RODI DABIR AND CO.</a:t>
            </a:r>
          </a:p>
          <a:p>
            <a:pPr algn="ctr"/>
            <a:r>
              <a:rPr lang="en-US" dirty="0"/>
              <a:t>MOB 9822567490</a:t>
            </a:r>
          </a:p>
          <a:p>
            <a:pPr algn="ctr"/>
            <a:r>
              <a:rPr lang="en-US" dirty="0"/>
              <a:t>EMAIL : aashish@rodidabir.com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914400" lvl="1" indent="-457200" algn="just">
              <a:buClr>
                <a:schemeClr val="tx2"/>
              </a:buClr>
              <a:buFont typeface="Impact" pitchFamily="34" charset="0"/>
              <a:buAutoNum type="arabicPeriod"/>
            </a:pPr>
            <a:r>
              <a:rPr lang="en-GB" dirty="0">
                <a:latin typeface="Comic Sans MS" pitchFamily="66" charset="0"/>
              </a:rPr>
              <a:t>If the outstanding balance remains continuously in excess of the sanctioned limit/drawing power for 90 days. </a:t>
            </a:r>
          </a:p>
          <a:p>
            <a:pPr marL="457200" lvl="1" indent="0" algn="just">
              <a:buClr>
                <a:schemeClr val="tx2"/>
              </a:buClr>
              <a:buNone/>
            </a:pPr>
            <a:endParaRPr lang="en-GB" dirty="0">
              <a:latin typeface="Comic Sans MS" pitchFamily="66" charset="0"/>
            </a:endParaRPr>
          </a:p>
          <a:p>
            <a:pPr marL="457200" lvl="1" indent="0" algn="just">
              <a:buClr>
                <a:schemeClr val="tx2"/>
              </a:buClr>
              <a:buNone/>
            </a:pPr>
            <a:r>
              <a:rPr lang="en-GB" dirty="0">
                <a:latin typeface="Comic Sans MS" pitchFamily="66" charset="0"/>
              </a:rPr>
              <a:t>2. In cases where the outstanding balance in the principal operating account is less than the sanctioned limit/drawing power, but there are no credits continuously for 90 days or </a:t>
            </a:r>
          </a:p>
          <a:p>
            <a:pPr marL="457200" lvl="1" indent="0" algn="just">
              <a:buClr>
                <a:schemeClr val="tx2"/>
              </a:buClr>
              <a:buNone/>
            </a:pPr>
            <a:endParaRPr lang="en-GB" dirty="0">
              <a:latin typeface="Comic Sans MS" pitchFamily="66" charset="0"/>
            </a:endParaRPr>
          </a:p>
          <a:p>
            <a:pPr marL="457200" lvl="1" indent="0" algn="just">
              <a:buClr>
                <a:schemeClr val="tx2"/>
              </a:buClr>
              <a:buNone/>
            </a:pPr>
            <a:r>
              <a:rPr lang="en-GB" dirty="0">
                <a:latin typeface="Comic Sans MS" pitchFamily="66" charset="0"/>
              </a:rPr>
              <a:t>3. Credits are not enough to cover the interest debited during the previous 90 days period.</a:t>
            </a:r>
          </a:p>
          <a:p>
            <a:pPr marL="457200" lvl="1" indent="0" algn="just">
              <a:buClr>
                <a:schemeClr val="tx2"/>
              </a:buClr>
              <a:buNone/>
            </a:pPr>
            <a:endParaRPr lang="en-GB" dirty="0">
              <a:latin typeface="Comic Sans MS" pitchFamily="66" charset="0"/>
            </a:endParaRPr>
          </a:p>
          <a:p>
            <a:pPr marL="457200" lvl="1" indent="0" algn="just">
              <a:buClr>
                <a:schemeClr val="tx2"/>
              </a:buClr>
              <a:buNone/>
            </a:pPr>
            <a:r>
              <a:rPr lang="en-US" dirty="0">
                <a:latin typeface="Comic Sans MS" panose="030F0702030302020204" pitchFamily="66" charset="0"/>
              </a:rPr>
              <a:t>The aforesaid ‘previous 90 days period’ is inclusive of the day for which the day-end process is being run.</a:t>
            </a:r>
          </a:p>
        </p:txBody>
      </p:sp>
      <p:sp>
        <p:nvSpPr>
          <p:cNvPr id="3" name="Title 2"/>
          <p:cNvSpPr>
            <a:spLocks noGrp="1"/>
          </p:cNvSpPr>
          <p:nvPr>
            <p:ph type="title"/>
          </p:nvPr>
        </p:nvSpPr>
        <p:spPr/>
        <p:txBody>
          <a:bodyPr/>
          <a:lstStyle/>
          <a:p>
            <a:r>
              <a:rPr lang="en-US" dirty="0"/>
              <a:t>Para 2.1.1 (ii) OUT OF ORDER</a:t>
            </a:r>
          </a:p>
        </p:txBody>
      </p:sp>
      <p:sp>
        <p:nvSpPr>
          <p:cNvPr id="4" name="Slide Number Placeholder 3"/>
          <p:cNvSpPr>
            <a:spLocks noGrp="1"/>
          </p:cNvSpPr>
          <p:nvPr>
            <p:ph type="sldNum" sz="quarter" idx="12"/>
          </p:nvPr>
        </p:nvSpPr>
        <p:spPr/>
        <p:txBody>
          <a:bodyPr/>
          <a:lstStyle/>
          <a:p>
            <a:fld id="{B99AA3BF-B333-49E6-8AB4-953474064F92}" type="slidenum">
              <a:rPr lang="en-US" smtClean="0"/>
              <a:t>10</a:t>
            </a:fld>
            <a:endParaRPr lang="en-US"/>
          </a:p>
        </p:txBody>
      </p:sp>
      <p:sp>
        <p:nvSpPr>
          <p:cNvPr id="5" name="Footer Placeholder 4"/>
          <p:cNvSpPr>
            <a:spLocks noGrp="1"/>
          </p:cNvSpPr>
          <p:nvPr>
            <p:ph type="ftr" sz="quarter" idx="11"/>
          </p:nvPr>
        </p:nvSpPr>
        <p:spPr/>
        <p:txBody>
          <a:bodyPr/>
          <a:lstStyle/>
          <a:p>
            <a:r>
              <a:rPr lang="en-US"/>
              <a:t>CA AASHISH BADGE.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ox(in)">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ox(in)">
                                      <p:cBhvr>
                                        <p:cTn id="2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2CA9320-5F62-3218-A766-A91D6D8D9165}"/>
              </a:ext>
            </a:extLst>
          </p:cNvPr>
          <p:cNvSpPr>
            <a:spLocks noGrp="1"/>
          </p:cNvSpPr>
          <p:nvPr>
            <p:ph idx="1"/>
          </p:nvPr>
        </p:nvSpPr>
        <p:spPr/>
        <p:txBody>
          <a:bodyPr/>
          <a:lstStyle/>
          <a:p>
            <a:pPr algn="just"/>
            <a:r>
              <a:rPr lang="en-IN" dirty="0"/>
              <a:t>Definition of “out of Order” shall be applicable to all loan products being offered as an Overdraft Facility including those not meant for business purpose and/or which entail interest repayments as the only credits.</a:t>
            </a:r>
          </a:p>
        </p:txBody>
      </p:sp>
      <p:sp>
        <p:nvSpPr>
          <p:cNvPr id="3" name="Footer Placeholder 2">
            <a:extLst>
              <a:ext uri="{FF2B5EF4-FFF2-40B4-BE49-F238E27FC236}">
                <a16:creationId xmlns:a16="http://schemas.microsoft.com/office/drawing/2014/main" id="{BD4C80EB-B8A0-6DE6-EB38-E6A9339B4602}"/>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C67A5095-3A4A-E74D-D557-FFD293E64D4C}"/>
              </a:ext>
            </a:extLst>
          </p:cNvPr>
          <p:cNvSpPr>
            <a:spLocks noGrp="1"/>
          </p:cNvSpPr>
          <p:nvPr>
            <p:ph type="sldNum" sz="quarter" idx="12"/>
          </p:nvPr>
        </p:nvSpPr>
        <p:spPr/>
        <p:txBody>
          <a:bodyPr/>
          <a:lstStyle/>
          <a:p>
            <a:fld id="{B99AA3BF-B333-49E6-8AB4-953474064F92}" type="slidenum">
              <a:rPr lang="en-US" smtClean="0"/>
              <a:t>11</a:t>
            </a:fld>
            <a:endParaRPr lang="en-US"/>
          </a:p>
        </p:txBody>
      </p:sp>
      <p:sp>
        <p:nvSpPr>
          <p:cNvPr id="5" name="Title 4">
            <a:extLst>
              <a:ext uri="{FF2B5EF4-FFF2-40B4-BE49-F238E27FC236}">
                <a16:creationId xmlns:a16="http://schemas.microsoft.com/office/drawing/2014/main" id="{A21BEC71-3F91-7D86-116D-B08F60947B99}"/>
              </a:ext>
            </a:extLst>
          </p:cNvPr>
          <p:cNvSpPr>
            <a:spLocks noGrp="1"/>
          </p:cNvSpPr>
          <p:nvPr>
            <p:ph type="title"/>
          </p:nvPr>
        </p:nvSpPr>
        <p:spPr/>
        <p:txBody>
          <a:bodyPr/>
          <a:lstStyle/>
          <a:p>
            <a:endParaRPr lang="en-IN" dirty="0"/>
          </a:p>
        </p:txBody>
      </p:sp>
    </p:spTree>
    <p:extLst>
      <p:ext uri="{BB962C8B-B14F-4D97-AF65-F5344CB8AC3E}">
        <p14:creationId xmlns:p14="http://schemas.microsoft.com/office/powerpoint/2010/main" val="4192041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just"/>
            <a:r>
              <a:rPr lang="en-IN" sz="2800" dirty="0">
                <a:solidFill>
                  <a:srgbClr val="0000FF"/>
                </a:solidFill>
                <a:latin typeface="Comic Sans MS" pitchFamily="66" charset="0"/>
              </a:rPr>
              <a:t>Term Loan:</a:t>
            </a:r>
            <a:r>
              <a:rPr lang="en-IN" sz="2800" dirty="0">
                <a:solidFill>
                  <a:srgbClr val="FF5C34"/>
                </a:solidFill>
                <a:latin typeface="Comic Sans MS" pitchFamily="66" charset="0"/>
              </a:rPr>
              <a:t> </a:t>
            </a:r>
            <a:r>
              <a:rPr lang="en-GB" sz="2800" dirty="0">
                <a:latin typeface="Comic Sans MS" pitchFamily="66" charset="0"/>
              </a:rPr>
              <a:t>interest and/ or instalment of principal remains overdue for a period of more than 90 days</a:t>
            </a:r>
            <a:endParaRPr lang="en-IN" sz="2800" dirty="0">
              <a:latin typeface="Comic Sans MS" pitchFamily="66" charset="0"/>
            </a:endParaRPr>
          </a:p>
          <a:p>
            <a:pPr algn="just"/>
            <a:endParaRPr lang="en-IN" sz="2800" dirty="0">
              <a:latin typeface="Comic Sans MS" pitchFamily="66" charset="0"/>
            </a:endParaRPr>
          </a:p>
          <a:p>
            <a:pPr algn="just"/>
            <a:r>
              <a:rPr lang="en-IN" sz="2800" dirty="0">
                <a:solidFill>
                  <a:srgbClr val="0000FF"/>
                </a:solidFill>
                <a:latin typeface="Comic Sans MS" pitchFamily="66" charset="0"/>
              </a:rPr>
              <a:t>CC/OD:</a:t>
            </a:r>
            <a:r>
              <a:rPr lang="en-IN" sz="2800" dirty="0">
                <a:latin typeface="Comic Sans MS" pitchFamily="66" charset="0"/>
              </a:rPr>
              <a:t> Account remains Out of Order as per para 2.2 discussed above</a:t>
            </a:r>
          </a:p>
          <a:p>
            <a:pPr algn="just"/>
            <a:endParaRPr lang="en-IN" sz="2800" dirty="0">
              <a:latin typeface="Comic Sans MS" pitchFamily="66" charset="0"/>
            </a:endParaRPr>
          </a:p>
          <a:p>
            <a:pPr algn="just"/>
            <a:r>
              <a:rPr lang="en-IN" sz="2800" dirty="0">
                <a:solidFill>
                  <a:srgbClr val="0000FF"/>
                </a:solidFill>
                <a:latin typeface="Comic Sans MS" pitchFamily="66" charset="0"/>
              </a:rPr>
              <a:t>Bills:</a:t>
            </a:r>
            <a:r>
              <a:rPr lang="en-IN" sz="2800" dirty="0">
                <a:latin typeface="Comic Sans MS" pitchFamily="66" charset="0"/>
              </a:rPr>
              <a:t> Bill remains overdue f</a:t>
            </a:r>
            <a:r>
              <a:rPr lang="en-GB" sz="2800" dirty="0">
                <a:latin typeface="Comic Sans MS" pitchFamily="66" charset="0"/>
              </a:rPr>
              <a:t>or a period of more than 90 days</a:t>
            </a:r>
          </a:p>
          <a:p>
            <a:pPr algn="just"/>
            <a:endParaRPr lang="en-IN" sz="2800" dirty="0">
              <a:latin typeface="Comic Sans MS" panose="030F0702030302020204" pitchFamily="66" charset="0"/>
            </a:endParaRPr>
          </a:p>
          <a:p>
            <a:pPr algn="just"/>
            <a:r>
              <a:rPr lang="en-US" sz="2800" b="0" i="0" dirty="0">
                <a:solidFill>
                  <a:srgbClr val="000000"/>
                </a:solidFill>
                <a:effectLst/>
                <a:latin typeface="Comic Sans MS" panose="030F0702030302020204" pitchFamily="66" charset="0"/>
              </a:rPr>
              <a:t>(v) Any amount to be received remains overdue for a period of more than 90 days in respect of other accounts.</a:t>
            </a:r>
            <a:endParaRPr lang="en-IN" sz="2800" dirty="0">
              <a:latin typeface="Comic Sans MS" panose="030F0702030302020204" pitchFamily="66" charset="0"/>
            </a:endParaRPr>
          </a:p>
          <a:p>
            <a:pPr marL="109728" indent="0" algn="just">
              <a:buNone/>
            </a:pPr>
            <a:endParaRPr lang="en-IN" sz="2800" dirty="0">
              <a:solidFill>
                <a:srgbClr val="0000FF"/>
              </a:solidFill>
              <a:latin typeface="Comic Sans MS" pitchFamily="66" charset="0"/>
            </a:endParaRPr>
          </a:p>
          <a:p>
            <a:pPr algn="just"/>
            <a:r>
              <a:rPr lang="en-IN" sz="2800" dirty="0">
                <a:solidFill>
                  <a:srgbClr val="0000FF"/>
                </a:solidFill>
                <a:latin typeface="Comic Sans MS" pitchFamily="66" charset="0"/>
              </a:rPr>
              <a:t>Bank Guarantee:</a:t>
            </a:r>
            <a:r>
              <a:rPr lang="en-IN" sz="2800" dirty="0">
                <a:latin typeface="Comic Sans MS" pitchFamily="66" charset="0"/>
              </a:rPr>
              <a:t> In case Bank Guarantee is invoked and the amount remains unpaid</a:t>
            </a:r>
          </a:p>
          <a:p>
            <a:endParaRPr lang="en-US" dirty="0"/>
          </a:p>
        </p:txBody>
      </p:sp>
      <p:sp>
        <p:nvSpPr>
          <p:cNvPr id="3" name="Footer Placeholder 2"/>
          <p:cNvSpPr>
            <a:spLocks noGrp="1"/>
          </p:cNvSpPr>
          <p:nvPr>
            <p:ph type="ftr" sz="quarter" idx="11"/>
          </p:nvPr>
        </p:nvSpPr>
        <p:spPr/>
        <p:txBody>
          <a:bodyPr/>
          <a:lstStyle/>
          <a:p>
            <a:r>
              <a:rPr lang="en-US"/>
              <a:t>CA AASHISH BADGE. </a:t>
            </a:r>
          </a:p>
        </p:txBody>
      </p:sp>
      <p:sp>
        <p:nvSpPr>
          <p:cNvPr id="4" name="Slide Number Placeholder 3"/>
          <p:cNvSpPr>
            <a:spLocks noGrp="1"/>
          </p:cNvSpPr>
          <p:nvPr>
            <p:ph type="sldNum" sz="quarter" idx="12"/>
          </p:nvPr>
        </p:nvSpPr>
        <p:spPr/>
        <p:txBody>
          <a:bodyPr/>
          <a:lstStyle/>
          <a:p>
            <a:fld id="{B99AA3BF-B333-49E6-8AB4-953474064F92}" type="slidenum">
              <a:rPr lang="en-US" smtClean="0"/>
              <a:t>12</a:t>
            </a:fld>
            <a:endParaRPr lang="en-US"/>
          </a:p>
        </p:txBody>
      </p:sp>
      <p:sp>
        <p:nvSpPr>
          <p:cNvPr id="5" name="Title 4"/>
          <p:cNvSpPr>
            <a:spLocks noGrp="1"/>
          </p:cNvSpPr>
          <p:nvPr>
            <p:ph type="title"/>
          </p:nvPr>
        </p:nvSpPr>
        <p:spPr/>
        <p:txBody>
          <a:bodyPr>
            <a:normAutofit fontScale="90000"/>
          </a:bodyPr>
          <a:lstStyle/>
          <a:p>
            <a:r>
              <a:rPr lang="en-US" dirty="0"/>
              <a:t>Para 2.1.1 NPA – 90 DAYS DELINQUENCY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gn="just"/>
            <a:r>
              <a:rPr lang="en-IN" sz="2800" dirty="0">
                <a:solidFill>
                  <a:srgbClr val="0000FF"/>
                </a:solidFill>
                <a:latin typeface="Comic Sans MS" pitchFamily="66" charset="0"/>
              </a:rPr>
              <a:t>Letter of Credit: </a:t>
            </a:r>
            <a:r>
              <a:rPr lang="en-IN" sz="2800" dirty="0">
                <a:latin typeface="Comic Sans MS" pitchFamily="66" charset="0"/>
              </a:rPr>
              <a:t>In case Letter of Credit is devolved and the amount remains unpaid</a:t>
            </a:r>
          </a:p>
          <a:p>
            <a:pPr algn="just"/>
            <a:endParaRPr lang="en-IN" sz="2800" dirty="0">
              <a:latin typeface="Comic Sans MS" pitchFamily="66" charset="0"/>
            </a:endParaRPr>
          </a:p>
          <a:p>
            <a:pPr algn="just"/>
            <a:r>
              <a:rPr lang="en-IN" sz="2800" dirty="0">
                <a:solidFill>
                  <a:srgbClr val="0000FF"/>
                </a:solidFill>
                <a:latin typeface="Comic Sans MS" pitchFamily="66" charset="0"/>
              </a:rPr>
              <a:t>Short duration crops:</a:t>
            </a:r>
            <a:r>
              <a:rPr lang="en-IN" sz="2800" dirty="0">
                <a:latin typeface="Comic Sans MS" pitchFamily="66" charset="0"/>
              </a:rPr>
              <a:t> Instalment of principal or interest thereon remains overdue for two crop seasons </a:t>
            </a:r>
          </a:p>
          <a:p>
            <a:pPr algn="just"/>
            <a:endParaRPr lang="en-IN" sz="2800" dirty="0">
              <a:latin typeface="Comic Sans MS" pitchFamily="66" charset="0"/>
            </a:endParaRPr>
          </a:p>
          <a:p>
            <a:pPr algn="just"/>
            <a:r>
              <a:rPr lang="en-IN" sz="2800" dirty="0">
                <a:solidFill>
                  <a:srgbClr val="0000FF"/>
                </a:solidFill>
                <a:latin typeface="Comic Sans MS" pitchFamily="66" charset="0"/>
              </a:rPr>
              <a:t>Long duration crops: </a:t>
            </a:r>
            <a:r>
              <a:rPr lang="en-IN" sz="2800" dirty="0">
                <a:latin typeface="Comic Sans MS" pitchFamily="66" charset="0"/>
              </a:rPr>
              <a:t>Instalment of principal or interest thereon remains overdue for one crop season</a:t>
            </a:r>
          </a:p>
          <a:p>
            <a:endParaRPr lang="en-US" dirty="0"/>
          </a:p>
          <a:p>
            <a:r>
              <a:rPr lang="en-US" dirty="0"/>
              <a:t>Farm Credit ???  </a:t>
            </a:r>
          </a:p>
          <a:p>
            <a:r>
              <a:rPr lang="en-US" dirty="0" err="1">
                <a:hlinkClick r:id="rId2" action="ppaction://hlinkfile"/>
              </a:rPr>
              <a:t>ucb</a:t>
            </a:r>
            <a:endParaRPr lang="en-US" dirty="0"/>
          </a:p>
        </p:txBody>
      </p:sp>
      <p:sp>
        <p:nvSpPr>
          <p:cNvPr id="3" name="Footer Placeholder 2"/>
          <p:cNvSpPr>
            <a:spLocks noGrp="1"/>
          </p:cNvSpPr>
          <p:nvPr>
            <p:ph type="ftr" sz="quarter" idx="11"/>
          </p:nvPr>
        </p:nvSpPr>
        <p:spPr/>
        <p:txBody>
          <a:bodyPr/>
          <a:lstStyle/>
          <a:p>
            <a:r>
              <a:rPr lang="en-US"/>
              <a:t>CA AASHISH BADGE. </a:t>
            </a:r>
            <a:endParaRPr lang="en-US" dirty="0"/>
          </a:p>
        </p:txBody>
      </p:sp>
      <p:sp>
        <p:nvSpPr>
          <p:cNvPr id="4" name="Slide Number Placeholder 3"/>
          <p:cNvSpPr>
            <a:spLocks noGrp="1"/>
          </p:cNvSpPr>
          <p:nvPr>
            <p:ph type="sldNum" sz="quarter" idx="12"/>
          </p:nvPr>
        </p:nvSpPr>
        <p:spPr/>
        <p:txBody>
          <a:bodyPr/>
          <a:lstStyle/>
          <a:p>
            <a:fld id="{B99AA3BF-B333-49E6-8AB4-953474064F92}" type="slidenum">
              <a:rPr lang="en-US" smtClean="0"/>
              <a:t>13</a:t>
            </a:fld>
            <a:endParaRPr lang="en-US"/>
          </a:p>
        </p:txBody>
      </p:sp>
      <p:sp>
        <p:nvSpPr>
          <p:cNvPr id="5" name="Title 4"/>
          <p:cNvSpPr>
            <a:spLocks noGrp="1"/>
          </p:cNvSpPr>
          <p:nvPr>
            <p:ph type="title"/>
          </p:nvPr>
        </p:nvSpPr>
        <p:spPr/>
        <p:txBody>
          <a:bodyPr/>
          <a:lstStyle/>
          <a:p>
            <a:r>
              <a:rPr lang="en-US" dirty="0"/>
              <a:t>NPA – 90 DAYS DELINQUENCY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DF3ED7-61A3-C365-7A04-787AB3BBD9C0}"/>
              </a:ext>
            </a:extLst>
          </p:cNvPr>
          <p:cNvSpPr>
            <a:spLocks noGrp="1"/>
          </p:cNvSpPr>
          <p:nvPr>
            <p:ph idx="1"/>
          </p:nvPr>
        </p:nvSpPr>
        <p:spPr/>
        <p:txBody>
          <a:bodyPr/>
          <a:lstStyle/>
          <a:p>
            <a:r>
              <a:rPr lang="en-IN" dirty="0"/>
              <a:t>Para 2.1.2 (B)</a:t>
            </a:r>
          </a:p>
          <a:p>
            <a:r>
              <a:rPr lang="en-IN" dirty="0"/>
              <a:t>Credit Card Dues : Minimum amount due is not paid within 90 days from the payment due date mentioned in the statement.</a:t>
            </a:r>
          </a:p>
        </p:txBody>
      </p:sp>
      <p:sp>
        <p:nvSpPr>
          <p:cNvPr id="3" name="Footer Placeholder 2">
            <a:extLst>
              <a:ext uri="{FF2B5EF4-FFF2-40B4-BE49-F238E27FC236}">
                <a16:creationId xmlns:a16="http://schemas.microsoft.com/office/drawing/2014/main" id="{B103EC4B-138A-6B56-B8BC-0FAB00E25960}"/>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8D21C342-E0D6-6F08-569A-06D6B52974FD}"/>
              </a:ext>
            </a:extLst>
          </p:cNvPr>
          <p:cNvSpPr>
            <a:spLocks noGrp="1"/>
          </p:cNvSpPr>
          <p:nvPr>
            <p:ph type="sldNum" sz="quarter" idx="12"/>
          </p:nvPr>
        </p:nvSpPr>
        <p:spPr/>
        <p:txBody>
          <a:bodyPr/>
          <a:lstStyle/>
          <a:p>
            <a:fld id="{B99AA3BF-B333-49E6-8AB4-953474064F92}" type="slidenum">
              <a:rPr lang="en-US" smtClean="0"/>
              <a:t>14</a:t>
            </a:fld>
            <a:endParaRPr lang="en-US"/>
          </a:p>
        </p:txBody>
      </p:sp>
      <p:sp>
        <p:nvSpPr>
          <p:cNvPr id="5" name="Title 4">
            <a:extLst>
              <a:ext uri="{FF2B5EF4-FFF2-40B4-BE49-F238E27FC236}">
                <a16:creationId xmlns:a16="http://schemas.microsoft.com/office/drawing/2014/main" id="{FC0BFDFE-AE6E-2864-97CF-DF13EE0AFF3A}"/>
              </a:ext>
            </a:extLst>
          </p:cNvPr>
          <p:cNvSpPr>
            <a:spLocks noGrp="1"/>
          </p:cNvSpPr>
          <p:nvPr>
            <p:ph type="title"/>
          </p:nvPr>
        </p:nvSpPr>
        <p:spPr/>
        <p:txBody>
          <a:bodyPr/>
          <a:lstStyle/>
          <a:p>
            <a:r>
              <a:rPr lang="en-US" dirty="0"/>
              <a:t>NPA – 90 DAYS DELINQUENCY</a:t>
            </a:r>
            <a:endParaRPr lang="en-IN" dirty="0"/>
          </a:p>
        </p:txBody>
      </p:sp>
    </p:spTree>
    <p:extLst>
      <p:ext uri="{BB962C8B-B14F-4D97-AF65-F5344CB8AC3E}">
        <p14:creationId xmlns:p14="http://schemas.microsoft.com/office/powerpoint/2010/main" val="2770997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Para 2.1.1 (vi) </a:t>
            </a:r>
          </a:p>
          <a:p>
            <a:pPr algn="just"/>
            <a:r>
              <a:rPr lang="en-US" b="0" i="0" dirty="0">
                <a:solidFill>
                  <a:srgbClr val="000000"/>
                </a:solidFill>
                <a:effectLst/>
                <a:latin typeface="Arial" panose="020B0604020202020204" pitchFamily="34" charset="0"/>
              </a:rPr>
              <a:t>In addition, an account may also be classified as NPA in terms of certain specific provisions of this Master Circular, including inter alia paragraphs 2.2.7 and clarifications provided under the frequently asked questions (FAQs) in </a:t>
            </a:r>
            <a:r>
              <a:rPr lang="en-US" b="0" i="0" u="none" strike="noStrike" dirty="0">
                <a:effectLst/>
                <a:latin typeface="Arial" panose="020B0604020202020204" pitchFamily="34" charset="0"/>
                <a:hlinkClick r:id="rId2"/>
              </a:rPr>
              <a:t>Annex-4</a:t>
            </a:r>
            <a:r>
              <a:rPr lang="en-US" b="0" i="0" dirty="0">
                <a:solidFill>
                  <a:srgbClr val="000000"/>
                </a:solidFill>
                <a:effectLst/>
                <a:latin typeface="Arial" panose="020B0604020202020204" pitchFamily="34" charset="0"/>
              </a:rPr>
              <a:t>.</a:t>
            </a:r>
            <a:endParaRPr lang="en-IN" dirty="0"/>
          </a:p>
        </p:txBody>
      </p:sp>
      <p:sp>
        <p:nvSpPr>
          <p:cNvPr id="3" name="Footer Placeholder 2"/>
          <p:cNvSpPr>
            <a:spLocks noGrp="1"/>
          </p:cNvSpPr>
          <p:nvPr>
            <p:ph type="ftr" sz="quarter" idx="11"/>
          </p:nvPr>
        </p:nvSpPr>
        <p:spPr/>
        <p:txBody>
          <a:bodyPr/>
          <a:lstStyle/>
          <a:p>
            <a:r>
              <a:rPr lang="en-US"/>
              <a:t>CA AASHISH BADGE. </a:t>
            </a:r>
          </a:p>
        </p:txBody>
      </p:sp>
      <p:sp>
        <p:nvSpPr>
          <p:cNvPr id="4" name="Slide Number Placeholder 3"/>
          <p:cNvSpPr>
            <a:spLocks noGrp="1"/>
          </p:cNvSpPr>
          <p:nvPr>
            <p:ph type="sldNum" sz="quarter" idx="12"/>
          </p:nvPr>
        </p:nvSpPr>
        <p:spPr/>
        <p:txBody>
          <a:bodyPr/>
          <a:lstStyle/>
          <a:p>
            <a:fld id="{B99AA3BF-B333-49E6-8AB4-953474064F92}" type="slidenum">
              <a:rPr lang="en-US" smtClean="0"/>
              <a:t>15</a:t>
            </a:fld>
            <a:endParaRPr lang="en-US"/>
          </a:p>
        </p:txBody>
      </p:sp>
      <p:sp>
        <p:nvSpPr>
          <p:cNvPr id="5" name="Title 4"/>
          <p:cNvSpPr>
            <a:spLocks noGrp="1"/>
          </p:cNvSpPr>
          <p:nvPr>
            <p:ph type="title"/>
          </p:nvPr>
        </p:nvSpPr>
        <p:spPr/>
        <p:txBody>
          <a:bodyPr/>
          <a:lstStyle/>
          <a:p>
            <a:endParaRPr lang="en-IN"/>
          </a:p>
        </p:txBody>
      </p:sp>
    </p:spTree>
    <p:extLst>
      <p:ext uri="{BB962C8B-B14F-4D97-AF65-F5344CB8AC3E}">
        <p14:creationId xmlns:p14="http://schemas.microsoft.com/office/powerpoint/2010/main" val="1440331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just"/>
            <a:r>
              <a:rPr lang="en-IN" sz="2800" dirty="0">
                <a:latin typeface="Comic Sans MS" pitchFamily="66" charset="0"/>
              </a:rPr>
              <a:t>Advances against Term Deposit, NSCs, KVPs, &amp; Life Policies need not be treated as NPAs, provided adequate margin is available.</a:t>
            </a:r>
          </a:p>
          <a:p>
            <a:pPr algn="just"/>
            <a:endParaRPr lang="en-IN" sz="2800" dirty="0">
              <a:latin typeface="Comic Sans MS" pitchFamily="66" charset="0"/>
            </a:endParaRPr>
          </a:p>
          <a:p>
            <a:pPr algn="just"/>
            <a:r>
              <a:rPr lang="en-IN" sz="2800" dirty="0">
                <a:latin typeface="Comic Sans MS" pitchFamily="66" charset="0"/>
              </a:rPr>
              <a:t>The credit facilities backed by guarantee of the </a:t>
            </a:r>
            <a:r>
              <a:rPr lang="en-IN" sz="2800" u="sng" dirty="0">
                <a:latin typeface="Comic Sans MS" pitchFamily="66" charset="0"/>
              </a:rPr>
              <a:t>Central</a:t>
            </a:r>
            <a:r>
              <a:rPr lang="en-IN" sz="2800" dirty="0">
                <a:latin typeface="Comic Sans MS" pitchFamily="66" charset="0"/>
              </a:rPr>
              <a:t> Government through overdue may be treated as NPA only when the Government repudiates its guarantee when invoked.(Income to be recognised only on cash basis)</a:t>
            </a:r>
          </a:p>
          <a:p>
            <a:pPr algn="just"/>
            <a:endParaRPr lang="en-IN" sz="2800" dirty="0">
              <a:latin typeface="Comic Sans MS" pitchFamily="66" charset="0"/>
            </a:endParaRPr>
          </a:p>
          <a:p>
            <a:pPr algn="just"/>
            <a:r>
              <a:rPr lang="en-IN" sz="2800" dirty="0">
                <a:latin typeface="Comic Sans MS" pitchFamily="66" charset="0"/>
              </a:rPr>
              <a:t>State Government guaranteed advances would attract asset classification and provisioning norms if interest and/or any other amount due to the bank remains overdue for more than 90 days.</a:t>
            </a:r>
          </a:p>
          <a:p>
            <a:endParaRPr lang="en-US" dirty="0"/>
          </a:p>
        </p:txBody>
      </p:sp>
      <p:sp>
        <p:nvSpPr>
          <p:cNvPr id="3" name="Footer Placeholder 2"/>
          <p:cNvSpPr>
            <a:spLocks noGrp="1"/>
          </p:cNvSpPr>
          <p:nvPr>
            <p:ph type="ftr" sz="quarter" idx="11"/>
          </p:nvPr>
        </p:nvSpPr>
        <p:spPr/>
        <p:txBody>
          <a:bodyPr/>
          <a:lstStyle/>
          <a:p>
            <a:r>
              <a:rPr lang="en-US"/>
              <a:t>CA AASHISH BADGE. </a:t>
            </a:r>
          </a:p>
        </p:txBody>
      </p:sp>
      <p:sp>
        <p:nvSpPr>
          <p:cNvPr id="4" name="Slide Number Placeholder 3"/>
          <p:cNvSpPr>
            <a:spLocks noGrp="1"/>
          </p:cNvSpPr>
          <p:nvPr>
            <p:ph type="sldNum" sz="quarter" idx="12"/>
          </p:nvPr>
        </p:nvSpPr>
        <p:spPr/>
        <p:txBody>
          <a:bodyPr/>
          <a:lstStyle/>
          <a:p>
            <a:fld id="{B99AA3BF-B333-49E6-8AB4-953474064F92}" type="slidenum">
              <a:rPr lang="en-US" smtClean="0"/>
              <a:t>16</a:t>
            </a:fld>
            <a:endParaRPr lang="en-US"/>
          </a:p>
        </p:txBody>
      </p:sp>
      <p:sp>
        <p:nvSpPr>
          <p:cNvPr id="5" name="Title 4"/>
          <p:cNvSpPr>
            <a:spLocks noGrp="1"/>
          </p:cNvSpPr>
          <p:nvPr>
            <p:ph type="title"/>
          </p:nvPr>
        </p:nvSpPr>
        <p:spPr/>
        <p:txBody>
          <a:bodyPr>
            <a:normAutofit fontScale="90000"/>
          </a:bodyPr>
          <a:lstStyle/>
          <a:p>
            <a:r>
              <a:rPr lang="en-US" dirty="0"/>
              <a:t>Asset Classification-Other Norms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GB" sz="2400" dirty="0">
                <a:latin typeface="Comic Sans MS" pitchFamily="66" charset="0"/>
              </a:rPr>
              <a:t>Annexure 4</a:t>
            </a:r>
            <a:endParaRPr lang="en-IN" sz="2400" dirty="0">
              <a:latin typeface="Comic Sans MS" pitchFamily="66" charset="0"/>
            </a:endParaRPr>
          </a:p>
          <a:p>
            <a:pPr algn="just"/>
            <a:r>
              <a:rPr lang="en-IN" sz="2400" dirty="0">
                <a:latin typeface="Comic Sans MS" pitchFamily="66" charset="0"/>
              </a:rPr>
              <a:t>Working Capital Accounts: </a:t>
            </a:r>
          </a:p>
          <a:p>
            <a:pPr lvl="1" algn="just"/>
            <a:r>
              <a:rPr lang="en-IN" sz="2200" dirty="0">
                <a:latin typeface="Comic Sans MS" pitchFamily="66" charset="0"/>
              </a:rPr>
              <a:t>Drawing power calculated from stock statements older than three months, would be deemed as irregular</a:t>
            </a:r>
          </a:p>
          <a:p>
            <a:pPr lvl="1" algn="just"/>
            <a:r>
              <a:rPr lang="en-IN" sz="2200" dirty="0">
                <a:latin typeface="Comic Sans MS" pitchFamily="66" charset="0"/>
              </a:rPr>
              <a:t>Account will become NPA if such irregular drawings are permitted in the account for a continuous period of 90 days</a:t>
            </a:r>
          </a:p>
          <a:p>
            <a:pPr algn="just">
              <a:buClr>
                <a:srgbClr val="FF5F33"/>
              </a:buClr>
            </a:pPr>
            <a:endParaRPr lang="en-IN" sz="2400" dirty="0">
              <a:latin typeface="Comic Sans MS" pitchFamily="66" charset="0"/>
            </a:endParaRPr>
          </a:p>
          <a:p>
            <a:pPr algn="just">
              <a:buClr>
                <a:srgbClr val="FF5F33"/>
              </a:buClr>
            </a:pPr>
            <a:r>
              <a:rPr lang="en-IN" sz="2400" dirty="0">
                <a:latin typeface="Comic Sans MS" pitchFamily="66" charset="0"/>
              </a:rPr>
              <a:t>An account where the regular/ad hoc credit limits have not been reviewed/renewed within 180 days from the due date/date of ad hoc sanction will be treated as NPA </a:t>
            </a:r>
          </a:p>
          <a:p>
            <a:endParaRPr lang="en-US" dirty="0"/>
          </a:p>
        </p:txBody>
      </p:sp>
      <p:sp>
        <p:nvSpPr>
          <p:cNvPr id="3" name="Footer Placeholder 2"/>
          <p:cNvSpPr>
            <a:spLocks noGrp="1"/>
          </p:cNvSpPr>
          <p:nvPr>
            <p:ph type="ftr" sz="quarter" idx="11"/>
          </p:nvPr>
        </p:nvSpPr>
        <p:spPr/>
        <p:txBody>
          <a:bodyPr/>
          <a:lstStyle/>
          <a:p>
            <a:r>
              <a:rPr lang="en-US"/>
              <a:t>CA AASHISH BADGE. </a:t>
            </a:r>
          </a:p>
        </p:txBody>
      </p:sp>
      <p:sp>
        <p:nvSpPr>
          <p:cNvPr id="4" name="Slide Number Placeholder 3"/>
          <p:cNvSpPr>
            <a:spLocks noGrp="1"/>
          </p:cNvSpPr>
          <p:nvPr>
            <p:ph type="sldNum" sz="quarter" idx="12"/>
          </p:nvPr>
        </p:nvSpPr>
        <p:spPr/>
        <p:txBody>
          <a:bodyPr/>
          <a:lstStyle/>
          <a:p>
            <a:fld id="{B99AA3BF-B333-49E6-8AB4-953474064F92}" type="slidenum">
              <a:rPr lang="en-US" smtClean="0"/>
              <a:t>17</a:t>
            </a:fld>
            <a:endParaRPr lang="en-US"/>
          </a:p>
        </p:txBody>
      </p:sp>
      <p:sp>
        <p:nvSpPr>
          <p:cNvPr id="5" name="Title 4"/>
          <p:cNvSpPr>
            <a:spLocks noGrp="1"/>
          </p:cNvSpPr>
          <p:nvPr>
            <p:ph type="title"/>
          </p:nvPr>
        </p:nvSpPr>
        <p:spPr/>
        <p:txBody>
          <a:bodyPr/>
          <a:lstStyle/>
          <a:p>
            <a:r>
              <a:rPr lang="en-US" dirty="0"/>
              <a:t>Para 2.1.1(vi)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130D3F-B4EF-F4CC-9681-28F108BAEA0F}"/>
              </a:ext>
            </a:extLst>
          </p:cNvPr>
          <p:cNvSpPr>
            <a:spLocks noGrp="1"/>
          </p:cNvSpPr>
          <p:nvPr>
            <p:ph idx="1"/>
          </p:nvPr>
        </p:nvSpPr>
        <p:spPr/>
        <p:txBody>
          <a:bodyPr>
            <a:normAutofit fontScale="85000" lnSpcReduction="20000"/>
          </a:bodyPr>
          <a:lstStyle/>
          <a:p>
            <a:r>
              <a:rPr lang="en-US" dirty="0"/>
              <a:t>Outstanding Balance in account based on the drawing power calculated from stock statements older than 3 months would be deemed as irregular &amp; if such irregular drawing are permitted for a period of 90 days, account needs to be classified as NPA.</a:t>
            </a:r>
          </a:p>
          <a:p>
            <a:endParaRPr lang="en-US" dirty="0"/>
          </a:p>
          <a:p>
            <a:r>
              <a:rPr lang="en-US" dirty="0"/>
              <a:t>In case of consortium accounts, the drawing power calculation and allocation is made by the Lead Bank and is binding on the Member Banks (circular no. No. C&amp;I/Circular/2014-15/689 dated 29 September 2014 issued by the Indian Banks Association).</a:t>
            </a:r>
          </a:p>
          <a:p>
            <a:endParaRPr lang="en-US" dirty="0"/>
          </a:p>
          <a:p>
            <a:r>
              <a:rPr lang="en-US" dirty="0"/>
              <a:t>Non-renewal/ Non-regularization of regular / </a:t>
            </a:r>
            <a:r>
              <a:rPr lang="en-US" dirty="0" err="1"/>
              <a:t>adhoc</a:t>
            </a:r>
            <a:r>
              <a:rPr lang="en-US" dirty="0"/>
              <a:t> limit within 180 days from the due date</a:t>
            </a:r>
            <a:endParaRPr lang="en-IN" dirty="0"/>
          </a:p>
        </p:txBody>
      </p:sp>
      <p:sp>
        <p:nvSpPr>
          <p:cNvPr id="3" name="Footer Placeholder 2">
            <a:extLst>
              <a:ext uri="{FF2B5EF4-FFF2-40B4-BE49-F238E27FC236}">
                <a16:creationId xmlns:a16="http://schemas.microsoft.com/office/drawing/2014/main" id="{FA51C893-8648-B4F1-2071-DED45351CC6B}"/>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D6E427E5-BF5E-BA42-DFD1-04F447347512}"/>
              </a:ext>
            </a:extLst>
          </p:cNvPr>
          <p:cNvSpPr>
            <a:spLocks noGrp="1"/>
          </p:cNvSpPr>
          <p:nvPr>
            <p:ph type="sldNum" sz="quarter" idx="12"/>
          </p:nvPr>
        </p:nvSpPr>
        <p:spPr/>
        <p:txBody>
          <a:bodyPr/>
          <a:lstStyle/>
          <a:p>
            <a:fld id="{B99AA3BF-B333-49E6-8AB4-953474064F92}" type="slidenum">
              <a:rPr lang="en-US" smtClean="0"/>
              <a:t>18</a:t>
            </a:fld>
            <a:endParaRPr lang="en-US"/>
          </a:p>
        </p:txBody>
      </p:sp>
      <p:sp>
        <p:nvSpPr>
          <p:cNvPr id="5" name="Title 4">
            <a:extLst>
              <a:ext uri="{FF2B5EF4-FFF2-40B4-BE49-F238E27FC236}">
                <a16:creationId xmlns:a16="http://schemas.microsoft.com/office/drawing/2014/main" id="{CECAE845-CDA9-AA8B-596F-B22A9D098ED5}"/>
              </a:ext>
            </a:extLst>
          </p:cNvPr>
          <p:cNvSpPr>
            <a:spLocks noGrp="1"/>
          </p:cNvSpPr>
          <p:nvPr>
            <p:ph type="title"/>
          </p:nvPr>
        </p:nvSpPr>
        <p:spPr/>
        <p:txBody>
          <a:bodyPr>
            <a:normAutofit fontScale="90000"/>
          </a:bodyPr>
          <a:lstStyle/>
          <a:p>
            <a:r>
              <a:rPr lang="en-IN" dirty="0"/>
              <a:t>Accounts with Temporary Deficiencies</a:t>
            </a:r>
          </a:p>
        </p:txBody>
      </p:sp>
    </p:spTree>
    <p:extLst>
      <p:ext uri="{BB962C8B-B14F-4D97-AF65-F5344CB8AC3E}">
        <p14:creationId xmlns:p14="http://schemas.microsoft.com/office/powerpoint/2010/main" val="3589701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3E656D1-27C7-E968-416F-8EA4636F0C3E}"/>
              </a:ext>
            </a:extLst>
          </p:cNvPr>
          <p:cNvSpPr>
            <a:spLocks noGrp="1"/>
          </p:cNvSpPr>
          <p:nvPr>
            <p:ph idx="1"/>
          </p:nvPr>
        </p:nvSpPr>
        <p:spPr>
          <a:xfrm>
            <a:off x="457200" y="1842294"/>
            <a:ext cx="8229600" cy="4525963"/>
          </a:xfrm>
        </p:spPr>
        <p:txBody>
          <a:bodyPr/>
          <a:lstStyle/>
          <a:p>
            <a:r>
              <a:rPr lang="en-US" dirty="0"/>
              <a:t>Solitary or few credit entries recorded before Balance Sheet to regularize the account.</a:t>
            </a:r>
          </a:p>
          <a:p>
            <a:r>
              <a:rPr lang="en-US" dirty="0"/>
              <a:t> Whether the account is having inherent weakness?</a:t>
            </a:r>
          </a:p>
          <a:p>
            <a:r>
              <a:rPr lang="en-US" dirty="0"/>
              <a:t> Yes Mark the account as NPA </a:t>
            </a:r>
          </a:p>
          <a:p>
            <a:r>
              <a:rPr lang="en-US" dirty="0"/>
              <a:t>No : The bank to evidence the auditors about manner of regularization of account</a:t>
            </a:r>
            <a:endParaRPr lang="en-IN" dirty="0"/>
          </a:p>
        </p:txBody>
      </p:sp>
      <p:sp>
        <p:nvSpPr>
          <p:cNvPr id="3" name="Footer Placeholder 2">
            <a:extLst>
              <a:ext uri="{FF2B5EF4-FFF2-40B4-BE49-F238E27FC236}">
                <a16:creationId xmlns:a16="http://schemas.microsoft.com/office/drawing/2014/main" id="{A8C42B09-AFD0-FD36-629C-9F1E010EB70C}"/>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6DFF4912-771D-9039-D4AA-E13599EDF92E}"/>
              </a:ext>
            </a:extLst>
          </p:cNvPr>
          <p:cNvSpPr>
            <a:spLocks noGrp="1"/>
          </p:cNvSpPr>
          <p:nvPr>
            <p:ph type="sldNum" sz="quarter" idx="12"/>
          </p:nvPr>
        </p:nvSpPr>
        <p:spPr/>
        <p:txBody>
          <a:bodyPr/>
          <a:lstStyle/>
          <a:p>
            <a:fld id="{B99AA3BF-B333-49E6-8AB4-953474064F92}" type="slidenum">
              <a:rPr lang="en-US" smtClean="0"/>
              <a:t>19</a:t>
            </a:fld>
            <a:endParaRPr lang="en-US"/>
          </a:p>
        </p:txBody>
      </p:sp>
      <p:sp>
        <p:nvSpPr>
          <p:cNvPr id="5" name="Title 4">
            <a:extLst>
              <a:ext uri="{FF2B5EF4-FFF2-40B4-BE49-F238E27FC236}">
                <a16:creationId xmlns:a16="http://schemas.microsoft.com/office/drawing/2014/main" id="{A3F45289-3AD2-6C7D-A01F-532E632B8D29}"/>
              </a:ext>
            </a:extLst>
          </p:cNvPr>
          <p:cNvSpPr>
            <a:spLocks noGrp="1"/>
          </p:cNvSpPr>
          <p:nvPr>
            <p:ph type="title"/>
          </p:nvPr>
        </p:nvSpPr>
        <p:spPr/>
        <p:txBody>
          <a:bodyPr>
            <a:normAutofit fontScale="90000"/>
          </a:bodyPr>
          <a:lstStyle/>
          <a:p>
            <a:r>
              <a:rPr lang="en-IN" dirty="0"/>
              <a:t>Accounts regularised near about the Balance Sheet date : FAQ no. 3 Annex 4</a:t>
            </a:r>
          </a:p>
        </p:txBody>
      </p:sp>
    </p:spTree>
    <p:extLst>
      <p:ext uri="{BB962C8B-B14F-4D97-AF65-F5344CB8AC3E}">
        <p14:creationId xmlns:p14="http://schemas.microsoft.com/office/powerpoint/2010/main" val="3666521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6540" rIns="0" bIns="0" rtlCol="0">
            <a:spAutoFit/>
          </a:bodyPr>
          <a:lstStyle/>
          <a:p>
            <a:pPr marL="1767205">
              <a:lnSpc>
                <a:spcPct val="100000"/>
              </a:lnSpc>
              <a:spcBef>
                <a:spcPts val="100"/>
              </a:spcBef>
            </a:pPr>
            <a:r>
              <a:rPr spc="-10" dirty="0"/>
              <a:t>Agenda</a:t>
            </a:r>
          </a:p>
        </p:txBody>
      </p:sp>
      <p:sp>
        <p:nvSpPr>
          <p:cNvPr id="4" name="object 4"/>
          <p:cNvSpPr txBox="1"/>
          <p:nvPr/>
        </p:nvSpPr>
        <p:spPr>
          <a:xfrm>
            <a:off x="535940" y="1564131"/>
            <a:ext cx="7055484" cy="4466607"/>
          </a:xfrm>
          <a:prstGeom prst="rect">
            <a:avLst/>
          </a:prstGeom>
        </p:spPr>
        <p:txBody>
          <a:bodyPr vert="horz" wrap="square" lIns="0" tIns="82550" rIns="0" bIns="0" rtlCol="0">
            <a:spAutoFit/>
          </a:bodyPr>
          <a:lstStyle/>
          <a:p>
            <a:pPr marL="355600" indent="-342900">
              <a:lnSpc>
                <a:spcPct val="100000"/>
              </a:lnSpc>
              <a:spcBef>
                <a:spcPts val="650"/>
              </a:spcBef>
              <a:buFont typeface="Segoe UI Symbol"/>
              <a:buChar char="►"/>
              <a:tabLst>
                <a:tab pos="355600" algn="l"/>
              </a:tabLst>
            </a:pPr>
            <a:r>
              <a:rPr sz="2200" dirty="0">
                <a:latin typeface="Arial"/>
                <a:cs typeface="Arial"/>
              </a:rPr>
              <a:t>Important</a:t>
            </a:r>
            <a:r>
              <a:rPr sz="2200" spc="-5" dirty="0">
                <a:latin typeface="Arial"/>
                <a:cs typeface="Arial"/>
              </a:rPr>
              <a:t> </a:t>
            </a:r>
            <a:r>
              <a:rPr sz="2200" dirty="0">
                <a:latin typeface="Arial"/>
                <a:cs typeface="Arial"/>
              </a:rPr>
              <a:t>RBI</a:t>
            </a:r>
            <a:r>
              <a:rPr sz="2200" spc="-5" dirty="0">
                <a:latin typeface="Arial"/>
                <a:cs typeface="Arial"/>
              </a:rPr>
              <a:t> </a:t>
            </a:r>
            <a:r>
              <a:rPr sz="2200" spc="-10" dirty="0">
                <a:latin typeface="Arial"/>
                <a:cs typeface="Arial"/>
              </a:rPr>
              <a:t>circulars</a:t>
            </a:r>
            <a:endParaRPr sz="2200" dirty="0">
              <a:latin typeface="Arial"/>
              <a:cs typeface="Arial"/>
            </a:endParaRPr>
          </a:p>
          <a:p>
            <a:pPr marL="355600" indent="-342900">
              <a:lnSpc>
                <a:spcPct val="100000"/>
              </a:lnSpc>
              <a:spcBef>
                <a:spcPts val="555"/>
              </a:spcBef>
              <a:buFont typeface="Segoe UI Symbol"/>
              <a:buChar char="►"/>
              <a:tabLst>
                <a:tab pos="355600" algn="l"/>
              </a:tabLst>
            </a:pPr>
            <a:r>
              <a:rPr sz="2200" dirty="0">
                <a:latin typeface="Arial"/>
                <a:cs typeface="Arial"/>
              </a:rPr>
              <a:t>Identification</a:t>
            </a:r>
            <a:r>
              <a:rPr sz="2200" spc="-5" dirty="0">
                <a:latin typeface="Arial"/>
                <a:cs typeface="Arial"/>
              </a:rPr>
              <a:t> </a:t>
            </a:r>
            <a:r>
              <a:rPr sz="2200" dirty="0">
                <a:latin typeface="Arial"/>
                <a:cs typeface="Arial"/>
              </a:rPr>
              <a:t>of</a:t>
            </a:r>
            <a:r>
              <a:rPr sz="2200" spc="-5" dirty="0">
                <a:latin typeface="Arial"/>
                <a:cs typeface="Arial"/>
              </a:rPr>
              <a:t> </a:t>
            </a:r>
            <a:r>
              <a:rPr sz="2200" dirty="0">
                <a:latin typeface="Arial"/>
                <a:cs typeface="Arial"/>
              </a:rPr>
              <a:t>accounts</a:t>
            </a:r>
            <a:r>
              <a:rPr sz="2200" spc="-5" dirty="0">
                <a:latin typeface="Arial"/>
                <a:cs typeface="Arial"/>
              </a:rPr>
              <a:t> </a:t>
            </a:r>
            <a:r>
              <a:rPr sz="2200" dirty="0">
                <a:latin typeface="Arial"/>
                <a:cs typeface="Arial"/>
              </a:rPr>
              <a:t>as </a:t>
            </a:r>
            <a:r>
              <a:rPr sz="2200" spc="-25" dirty="0">
                <a:latin typeface="Arial"/>
                <a:cs typeface="Arial"/>
              </a:rPr>
              <a:t>NPA</a:t>
            </a:r>
            <a:endParaRPr sz="2200" dirty="0">
              <a:latin typeface="Arial"/>
              <a:cs typeface="Arial"/>
            </a:endParaRPr>
          </a:p>
          <a:p>
            <a:pPr marL="355600" indent="-342900">
              <a:lnSpc>
                <a:spcPct val="100000"/>
              </a:lnSpc>
              <a:spcBef>
                <a:spcPts val="455"/>
              </a:spcBef>
              <a:buFont typeface="Segoe UI Symbol"/>
              <a:buChar char="►"/>
              <a:tabLst>
                <a:tab pos="355600" algn="l"/>
              </a:tabLst>
            </a:pPr>
            <a:r>
              <a:rPr sz="2200" dirty="0">
                <a:latin typeface="Arial"/>
                <a:cs typeface="Arial"/>
              </a:rPr>
              <a:t>Exceptions</a:t>
            </a:r>
            <a:r>
              <a:rPr sz="2200" spc="-5" dirty="0">
                <a:latin typeface="Arial"/>
                <a:cs typeface="Arial"/>
              </a:rPr>
              <a:t> </a:t>
            </a:r>
            <a:r>
              <a:rPr sz="2200" dirty="0">
                <a:latin typeface="Arial"/>
                <a:cs typeface="Arial"/>
              </a:rPr>
              <a:t>/</a:t>
            </a:r>
            <a:r>
              <a:rPr sz="2200" spc="-5" dirty="0">
                <a:latin typeface="Arial"/>
                <a:cs typeface="Arial"/>
              </a:rPr>
              <a:t> </a:t>
            </a:r>
            <a:r>
              <a:rPr sz="2200" spc="-10" dirty="0">
                <a:latin typeface="Arial"/>
                <a:cs typeface="Arial"/>
              </a:rPr>
              <a:t>Clarifications</a:t>
            </a:r>
            <a:endParaRPr sz="2200" dirty="0">
              <a:latin typeface="Arial"/>
              <a:cs typeface="Arial"/>
            </a:endParaRPr>
          </a:p>
          <a:p>
            <a:pPr marL="355600" indent="-342900">
              <a:lnSpc>
                <a:spcPct val="100000"/>
              </a:lnSpc>
              <a:spcBef>
                <a:spcPts val="575"/>
              </a:spcBef>
              <a:buFont typeface="Segoe UI Symbol"/>
              <a:buChar char="►"/>
              <a:tabLst>
                <a:tab pos="355600" algn="l"/>
              </a:tabLst>
            </a:pPr>
            <a:r>
              <a:rPr sz="2200" dirty="0">
                <a:latin typeface="Arial"/>
                <a:cs typeface="Arial"/>
              </a:rPr>
              <a:t>Incipient</a:t>
            </a:r>
            <a:r>
              <a:rPr sz="2200" spc="-5" dirty="0">
                <a:latin typeface="Arial"/>
                <a:cs typeface="Arial"/>
              </a:rPr>
              <a:t> </a:t>
            </a:r>
            <a:r>
              <a:rPr sz="2200" dirty="0">
                <a:latin typeface="Arial"/>
                <a:cs typeface="Arial"/>
              </a:rPr>
              <a:t>Stress</a:t>
            </a:r>
            <a:r>
              <a:rPr sz="2200" spc="-5" dirty="0">
                <a:latin typeface="Arial"/>
                <a:cs typeface="Arial"/>
              </a:rPr>
              <a:t> </a:t>
            </a:r>
            <a:r>
              <a:rPr sz="2200" dirty="0">
                <a:latin typeface="Arial"/>
                <a:cs typeface="Arial"/>
              </a:rPr>
              <a:t>in</a:t>
            </a:r>
            <a:r>
              <a:rPr sz="2200" spc="-5" dirty="0">
                <a:latin typeface="Arial"/>
                <a:cs typeface="Arial"/>
              </a:rPr>
              <a:t> </a:t>
            </a:r>
            <a:r>
              <a:rPr sz="2200" dirty="0">
                <a:latin typeface="Arial"/>
                <a:cs typeface="Arial"/>
              </a:rPr>
              <a:t>Loan</a:t>
            </a:r>
            <a:r>
              <a:rPr sz="2200" spc="-5" dirty="0">
                <a:latin typeface="Arial"/>
                <a:cs typeface="Arial"/>
              </a:rPr>
              <a:t> </a:t>
            </a:r>
            <a:r>
              <a:rPr sz="2200" spc="-10" dirty="0">
                <a:latin typeface="Arial"/>
                <a:cs typeface="Arial"/>
              </a:rPr>
              <a:t>accounts</a:t>
            </a:r>
            <a:endParaRPr sz="2200" dirty="0">
              <a:latin typeface="Arial"/>
              <a:cs typeface="Arial"/>
            </a:endParaRPr>
          </a:p>
          <a:p>
            <a:pPr marL="355600" indent="-342900">
              <a:lnSpc>
                <a:spcPct val="100000"/>
              </a:lnSpc>
              <a:spcBef>
                <a:spcPts val="550"/>
              </a:spcBef>
              <a:buFont typeface="Segoe UI Symbol"/>
              <a:buChar char="►"/>
              <a:tabLst>
                <a:tab pos="355600" algn="l"/>
              </a:tabLst>
            </a:pPr>
            <a:r>
              <a:rPr sz="2200" dirty="0">
                <a:latin typeface="Arial"/>
                <a:cs typeface="Arial"/>
              </a:rPr>
              <a:t>Income </a:t>
            </a:r>
            <a:r>
              <a:rPr sz="2200" spc="-10" dirty="0">
                <a:latin typeface="Arial"/>
                <a:cs typeface="Arial"/>
              </a:rPr>
              <a:t>Recognition</a:t>
            </a:r>
            <a:endParaRPr sz="2200" dirty="0">
              <a:latin typeface="Arial"/>
              <a:cs typeface="Arial"/>
            </a:endParaRPr>
          </a:p>
          <a:p>
            <a:pPr marL="355600" indent="-342900">
              <a:lnSpc>
                <a:spcPct val="100000"/>
              </a:lnSpc>
              <a:spcBef>
                <a:spcPts val="575"/>
              </a:spcBef>
              <a:buFont typeface="Segoe UI Symbol"/>
              <a:buChar char="►"/>
              <a:tabLst>
                <a:tab pos="355600" algn="l"/>
              </a:tabLst>
            </a:pPr>
            <a:r>
              <a:rPr sz="2200" dirty="0">
                <a:latin typeface="Arial"/>
                <a:cs typeface="Arial"/>
              </a:rPr>
              <a:t>Asset</a:t>
            </a:r>
            <a:r>
              <a:rPr sz="2200" spc="-20" dirty="0">
                <a:latin typeface="Arial"/>
                <a:cs typeface="Arial"/>
              </a:rPr>
              <a:t> </a:t>
            </a:r>
            <a:r>
              <a:rPr sz="2200" dirty="0">
                <a:latin typeface="Arial"/>
                <a:cs typeface="Arial"/>
              </a:rPr>
              <a:t>Classification</a:t>
            </a:r>
            <a:r>
              <a:rPr sz="2200" spc="-10" dirty="0">
                <a:latin typeface="Arial"/>
                <a:cs typeface="Arial"/>
              </a:rPr>
              <a:t> </a:t>
            </a:r>
            <a:r>
              <a:rPr sz="2200" dirty="0">
                <a:latin typeface="Arial"/>
                <a:cs typeface="Arial"/>
              </a:rPr>
              <a:t>and</a:t>
            </a:r>
            <a:r>
              <a:rPr sz="2200" spc="-10" dirty="0">
                <a:latin typeface="Arial"/>
                <a:cs typeface="Arial"/>
              </a:rPr>
              <a:t> Provisioning</a:t>
            </a:r>
            <a:endParaRPr sz="2200" dirty="0">
              <a:latin typeface="Arial"/>
              <a:cs typeface="Arial"/>
            </a:endParaRPr>
          </a:p>
          <a:p>
            <a:pPr marL="355600" indent="-342900">
              <a:spcBef>
                <a:spcPts val="555"/>
              </a:spcBef>
              <a:buFont typeface="Segoe UI Symbol"/>
              <a:buChar char="►"/>
              <a:tabLst>
                <a:tab pos="355600" algn="l"/>
              </a:tabLst>
            </a:pPr>
            <a:r>
              <a:rPr lang="en-IN" sz="2200" dirty="0">
                <a:latin typeface="Arial"/>
                <a:cs typeface="Arial"/>
              </a:rPr>
              <a:t>Projects</a:t>
            </a:r>
            <a:r>
              <a:rPr lang="en-IN" sz="2200" spc="-10" dirty="0">
                <a:latin typeface="Arial"/>
                <a:cs typeface="Arial"/>
              </a:rPr>
              <a:t> </a:t>
            </a:r>
            <a:r>
              <a:rPr lang="en-IN" sz="2200" dirty="0">
                <a:latin typeface="Arial"/>
                <a:cs typeface="Arial"/>
              </a:rPr>
              <a:t>Under </a:t>
            </a:r>
            <a:r>
              <a:rPr lang="en-IN" sz="2200" spc="-10" dirty="0">
                <a:latin typeface="Arial"/>
                <a:cs typeface="Arial"/>
              </a:rPr>
              <a:t>Implementation</a:t>
            </a:r>
            <a:endParaRPr lang="en-IN" sz="2200" dirty="0">
              <a:latin typeface="Arial"/>
              <a:cs typeface="Arial"/>
            </a:endParaRPr>
          </a:p>
          <a:p>
            <a:pPr marL="355600" indent="-342900">
              <a:lnSpc>
                <a:spcPct val="100000"/>
              </a:lnSpc>
              <a:spcBef>
                <a:spcPts val="555"/>
              </a:spcBef>
              <a:buFont typeface="Segoe UI Symbol"/>
              <a:buChar char="►"/>
              <a:tabLst>
                <a:tab pos="355600" algn="l"/>
              </a:tabLst>
            </a:pPr>
            <a:r>
              <a:rPr sz="2200" dirty="0">
                <a:latin typeface="Arial"/>
                <a:cs typeface="Arial"/>
              </a:rPr>
              <a:t>Upgradation/</a:t>
            </a:r>
            <a:r>
              <a:rPr sz="2200" spc="-15" dirty="0">
                <a:latin typeface="Arial"/>
                <a:cs typeface="Arial"/>
              </a:rPr>
              <a:t> </a:t>
            </a:r>
            <a:r>
              <a:rPr sz="2200" dirty="0">
                <a:latin typeface="Arial"/>
                <a:cs typeface="Arial"/>
              </a:rPr>
              <a:t>subsequent recoveries/</a:t>
            </a:r>
            <a:r>
              <a:rPr sz="2200" spc="-5" dirty="0">
                <a:latin typeface="Arial"/>
                <a:cs typeface="Arial"/>
              </a:rPr>
              <a:t> </a:t>
            </a:r>
            <a:r>
              <a:rPr sz="2200" dirty="0">
                <a:latin typeface="Arial"/>
                <a:cs typeface="Arial"/>
              </a:rPr>
              <a:t>Greening</a:t>
            </a:r>
            <a:r>
              <a:rPr sz="2200" spc="5" dirty="0">
                <a:latin typeface="Arial"/>
                <a:cs typeface="Arial"/>
              </a:rPr>
              <a:t> </a:t>
            </a:r>
            <a:r>
              <a:rPr sz="2200" spc="-10" dirty="0">
                <a:latin typeface="Arial"/>
                <a:cs typeface="Arial"/>
              </a:rPr>
              <a:t>Issues</a:t>
            </a:r>
            <a:endParaRPr sz="2200" dirty="0">
              <a:latin typeface="Arial"/>
              <a:cs typeface="Arial"/>
            </a:endParaRPr>
          </a:p>
          <a:p>
            <a:pPr marL="355600" indent="-342900">
              <a:lnSpc>
                <a:spcPct val="100000"/>
              </a:lnSpc>
              <a:spcBef>
                <a:spcPts val="575"/>
              </a:spcBef>
              <a:buFont typeface="Segoe UI Symbol"/>
              <a:buChar char="►"/>
              <a:tabLst>
                <a:tab pos="355600" algn="l"/>
              </a:tabLst>
            </a:pPr>
            <a:r>
              <a:rPr sz="2200" dirty="0">
                <a:latin typeface="Arial"/>
                <a:cs typeface="Arial"/>
              </a:rPr>
              <a:t>Points</a:t>
            </a:r>
            <a:r>
              <a:rPr sz="2200" spc="-10" dirty="0">
                <a:latin typeface="Arial"/>
                <a:cs typeface="Arial"/>
              </a:rPr>
              <a:t> </a:t>
            </a:r>
            <a:r>
              <a:rPr sz="2200" dirty="0">
                <a:latin typeface="Arial"/>
                <a:cs typeface="Arial"/>
              </a:rPr>
              <a:t>to</a:t>
            </a:r>
            <a:r>
              <a:rPr sz="2200" spc="-5" dirty="0">
                <a:latin typeface="Arial"/>
                <a:cs typeface="Arial"/>
              </a:rPr>
              <a:t> </a:t>
            </a:r>
            <a:r>
              <a:rPr sz="2200" spc="-10" dirty="0">
                <a:latin typeface="Arial"/>
                <a:cs typeface="Arial"/>
              </a:rPr>
              <a:t>ponder</a:t>
            </a:r>
            <a:endParaRPr sz="2200" dirty="0">
              <a:latin typeface="Arial"/>
              <a:cs typeface="Arial"/>
            </a:endParaRPr>
          </a:p>
          <a:p>
            <a:pPr marL="355600" indent="-342900">
              <a:lnSpc>
                <a:spcPct val="100000"/>
              </a:lnSpc>
              <a:spcBef>
                <a:spcPts val="455"/>
              </a:spcBef>
              <a:buFont typeface="Segoe UI Symbol"/>
              <a:buChar char="►"/>
              <a:tabLst>
                <a:tab pos="355600" algn="l"/>
              </a:tabLst>
            </a:pPr>
            <a:r>
              <a:rPr sz="2200" dirty="0">
                <a:latin typeface="Arial"/>
                <a:cs typeface="Arial"/>
              </a:rPr>
              <a:t>Case</a:t>
            </a:r>
            <a:r>
              <a:rPr sz="2200" spc="-5" dirty="0">
                <a:latin typeface="Arial"/>
                <a:cs typeface="Arial"/>
              </a:rPr>
              <a:t> </a:t>
            </a:r>
            <a:r>
              <a:rPr sz="2200" spc="-10" dirty="0">
                <a:latin typeface="Arial"/>
                <a:cs typeface="Arial"/>
              </a:rPr>
              <a:t>Studies</a:t>
            </a:r>
            <a:endParaRPr sz="2200" dirty="0">
              <a:latin typeface="Arial"/>
              <a:cs typeface="Arial"/>
            </a:endParaRPr>
          </a:p>
          <a:p>
            <a:pPr marL="560070" algn="ctr">
              <a:lnSpc>
                <a:spcPct val="100000"/>
              </a:lnSpc>
              <a:spcBef>
                <a:spcPts val="944"/>
              </a:spcBef>
            </a:pPr>
            <a:r>
              <a:rPr sz="1400" dirty="0">
                <a:solidFill>
                  <a:srgbClr val="1D528D"/>
                </a:solidFill>
                <a:latin typeface="Arial"/>
                <a:cs typeface="Arial"/>
              </a:rPr>
              <a:t>CA</a:t>
            </a:r>
            <a:r>
              <a:rPr sz="1400" spc="-85" dirty="0">
                <a:solidFill>
                  <a:srgbClr val="1D528D"/>
                </a:solidFill>
                <a:latin typeface="Arial"/>
                <a:cs typeface="Arial"/>
              </a:rPr>
              <a:t> </a:t>
            </a:r>
            <a:r>
              <a:rPr lang="en-US" sz="1400" dirty="0">
                <a:solidFill>
                  <a:srgbClr val="1D528D"/>
                </a:solidFill>
                <a:latin typeface="Arial"/>
                <a:cs typeface="Arial"/>
              </a:rPr>
              <a:t>Aashish Badge</a:t>
            </a:r>
            <a:endParaRPr sz="1400" dirty="0">
              <a:latin typeface="Arial"/>
              <a:cs typeface="Arial"/>
            </a:endParaRPr>
          </a:p>
        </p:txBody>
      </p:sp>
      <p:sp>
        <p:nvSpPr>
          <p:cNvPr id="5" name="object 5"/>
          <p:cNvSpPr txBox="1"/>
          <p:nvPr/>
        </p:nvSpPr>
        <p:spPr>
          <a:xfrm>
            <a:off x="8482965" y="6509004"/>
            <a:ext cx="124460" cy="238760"/>
          </a:xfrm>
          <a:prstGeom prst="rect">
            <a:avLst/>
          </a:prstGeom>
        </p:spPr>
        <p:txBody>
          <a:bodyPr vert="horz" wrap="square" lIns="0" tIns="12700" rIns="0" bIns="0" rtlCol="0">
            <a:spAutoFit/>
          </a:bodyPr>
          <a:lstStyle/>
          <a:p>
            <a:pPr marL="12700">
              <a:lnSpc>
                <a:spcPct val="100000"/>
              </a:lnSpc>
              <a:spcBef>
                <a:spcPts val="100"/>
              </a:spcBef>
            </a:pPr>
            <a:r>
              <a:rPr sz="1400" dirty="0">
                <a:solidFill>
                  <a:srgbClr val="1D528D"/>
                </a:solidFill>
                <a:latin typeface="Arial"/>
                <a:cs typeface="Arial"/>
              </a:rPr>
              <a:t>2</a:t>
            </a:r>
            <a:endParaRPr sz="140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12AC47-76C1-681A-068A-A567812C79B9}"/>
              </a:ext>
            </a:extLst>
          </p:cNvPr>
          <p:cNvSpPr>
            <a:spLocks noGrp="1"/>
          </p:cNvSpPr>
          <p:nvPr>
            <p:ph idx="1"/>
          </p:nvPr>
        </p:nvSpPr>
        <p:spPr/>
        <p:txBody>
          <a:bodyPr>
            <a:normAutofit fontScale="92500" lnSpcReduction="20000"/>
          </a:bodyPr>
          <a:lstStyle/>
          <a:p>
            <a:pPr algn="just"/>
            <a:r>
              <a:rPr lang="en-US" dirty="0"/>
              <a:t>(</a:t>
            </a:r>
            <a:r>
              <a:rPr lang="en-US" dirty="0" err="1"/>
              <a:t>i</a:t>
            </a:r>
            <a:r>
              <a:rPr lang="en-US" dirty="0"/>
              <a:t>)All facilities granted to a borrower shall be treated as NPA &amp; not only that facility which has become irregular. Asset class should be worst amongst asset classes that may ascribed to each facility.</a:t>
            </a:r>
          </a:p>
          <a:p>
            <a:endParaRPr lang="en-US" dirty="0"/>
          </a:p>
          <a:p>
            <a:pPr algn="just"/>
            <a:r>
              <a:rPr lang="en-US" b="0" i="0" dirty="0">
                <a:solidFill>
                  <a:srgbClr val="000000"/>
                </a:solidFill>
                <a:effectLst/>
              </a:rPr>
              <a:t>(ii)However, in respect of consortium advances or financing under multiple banking arrangements, each bank may classify the </a:t>
            </a:r>
            <a:r>
              <a:rPr lang="en-US" b="0" i="0" dirty="0" err="1">
                <a:solidFill>
                  <a:srgbClr val="000000"/>
                </a:solidFill>
                <a:effectLst/>
              </a:rPr>
              <a:t>borrowal</a:t>
            </a:r>
            <a:r>
              <a:rPr lang="en-US" b="0" i="0" dirty="0">
                <a:solidFill>
                  <a:srgbClr val="000000"/>
                </a:solidFill>
                <a:effectLst/>
              </a:rPr>
              <a:t> accounts according to its own record of recovery and other aspects having a bearing on the recoverability of the advances. Each bank shall follow the principle at (</a:t>
            </a:r>
            <a:r>
              <a:rPr lang="en-US" b="0" i="0" dirty="0" err="1">
                <a:solidFill>
                  <a:srgbClr val="000000"/>
                </a:solidFill>
                <a:effectLst/>
              </a:rPr>
              <a:t>i</a:t>
            </a:r>
            <a:r>
              <a:rPr lang="en-US" b="0" i="0" dirty="0">
                <a:solidFill>
                  <a:srgbClr val="000000"/>
                </a:solidFill>
                <a:effectLst/>
              </a:rPr>
              <a:t>) above for NPA classification of a borrower.</a:t>
            </a:r>
            <a:endParaRPr lang="en-US" dirty="0"/>
          </a:p>
        </p:txBody>
      </p:sp>
      <p:sp>
        <p:nvSpPr>
          <p:cNvPr id="3" name="Footer Placeholder 2">
            <a:extLst>
              <a:ext uri="{FF2B5EF4-FFF2-40B4-BE49-F238E27FC236}">
                <a16:creationId xmlns:a16="http://schemas.microsoft.com/office/drawing/2014/main" id="{5FBF5420-F943-6112-7B14-F74C6A784A09}"/>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B26813F2-BAF8-BDF7-2A3B-6B066FC954D2}"/>
              </a:ext>
            </a:extLst>
          </p:cNvPr>
          <p:cNvSpPr>
            <a:spLocks noGrp="1"/>
          </p:cNvSpPr>
          <p:nvPr>
            <p:ph type="sldNum" sz="quarter" idx="12"/>
          </p:nvPr>
        </p:nvSpPr>
        <p:spPr/>
        <p:txBody>
          <a:bodyPr/>
          <a:lstStyle/>
          <a:p>
            <a:fld id="{B99AA3BF-B333-49E6-8AB4-953474064F92}" type="slidenum">
              <a:rPr lang="en-US" smtClean="0"/>
              <a:t>20</a:t>
            </a:fld>
            <a:endParaRPr lang="en-US"/>
          </a:p>
        </p:txBody>
      </p:sp>
      <p:sp>
        <p:nvSpPr>
          <p:cNvPr id="5" name="Title 4">
            <a:extLst>
              <a:ext uri="{FF2B5EF4-FFF2-40B4-BE49-F238E27FC236}">
                <a16:creationId xmlns:a16="http://schemas.microsoft.com/office/drawing/2014/main" id="{05950F54-2FC3-CD42-BD24-77272A98AC99}"/>
              </a:ext>
            </a:extLst>
          </p:cNvPr>
          <p:cNvSpPr>
            <a:spLocks noGrp="1"/>
          </p:cNvSpPr>
          <p:nvPr>
            <p:ph type="title"/>
          </p:nvPr>
        </p:nvSpPr>
        <p:spPr/>
        <p:txBody>
          <a:bodyPr>
            <a:normAutofit fontScale="90000"/>
          </a:bodyPr>
          <a:lstStyle/>
          <a:p>
            <a:r>
              <a:rPr lang="en-IN" dirty="0"/>
              <a:t>Para 2.2.2 : Asset classification Qua Borrower</a:t>
            </a:r>
          </a:p>
        </p:txBody>
      </p:sp>
    </p:spTree>
    <p:extLst>
      <p:ext uri="{BB962C8B-B14F-4D97-AF65-F5344CB8AC3E}">
        <p14:creationId xmlns:p14="http://schemas.microsoft.com/office/powerpoint/2010/main" val="3145337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7672" y="1881981"/>
            <a:ext cx="8229600" cy="4525963"/>
          </a:xfrm>
        </p:spPr>
        <p:txBody>
          <a:bodyPr>
            <a:normAutofit lnSpcReduction="10000"/>
          </a:bodyPr>
          <a:lstStyle/>
          <a:p>
            <a:pPr algn="just"/>
            <a:r>
              <a:rPr lang="en-IN" sz="2800" dirty="0">
                <a:latin typeface="Comic Sans MS" pitchFamily="66" charset="0"/>
              </a:rPr>
              <a:t>If realisable value of the security is less than 50% of the value assessed by the bank or accepted by RBI at the time of last inspection. Such NPAs may be straightaway classified under doubtful category.</a:t>
            </a:r>
          </a:p>
          <a:p>
            <a:pPr algn="just"/>
            <a:endParaRPr lang="en-IN" sz="2800" dirty="0">
              <a:latin typeface="Comic Sans MS" pitchFamily="66" charset="0"/>
            </a:endParaRPr>
          </a:p>
          <a:p>
            <a:pPr algn="just"/>
            <a:r>
              <a:rPr lang="en-IN" sz="2800" dirty="0">
                <a:latin typeface="Comic Sans MS" pitchFamily="66" charset="0"/>
              </a:rPr>
              <a:t>If the realisable value of the security, as assessed by the bank/approved valuer/RBI is less than 10% of the outstanding in the </a:t>
            </a:r>
            <a:r>
              <a:rPr lang="en-IN" sz="2800" dirty="0" err="1">
                <a:latin typeface="Comic Sans MS" pitchFamily="66" charset="0"/>
              </a:rPr>
              <a:t>borrowal</a:t>
            </a:r>
            <a:r>
              <a:rPr lang="en-IN" sz="2800" dirty="0">
                <a:latin typeface="Comic Sans MS" pitchFamily="66" charset="0"/>
              </a:rPr>
              <a:t> accounts, asset should be straightaway classified as loss asset.</a:t>
            </a:r>
          </a:p>
          <a:p>
            <a:pPr algn="just"/>
            <a:endParaRPr lang="en-IN" sz="2800" dirty="0">
              <a:latin typeface="Comic Sans MS" pitchFamily="66" charset="0"/>
            </a:endParaRPr>
          </a:p>
          <a:p>
            <a:pPr algn="just"/>
            <a:endParaRPr lang="en-IN" sz="2800" dirty="0">
              <a:latin typeface="Comic Sans MS" pitchFamily="66" charset="0"/>
            </a:endParaRPr>
          </a:p>
          <a:p>
            <a:endParaRPr lang="en-US" dirty="0"/>
          </a:p>
        </p:txBody>
      </p:sp>
      <p:sp>
        <p:nvSpPr>
          <p:cNvPr id="3" name="Footer Placeholder 2"/>
          <p:cNvSpPr>
            <a:spLocks noGrp="1"/>
          </p:cNvSpPr>
          <p:nvPr>
            <p:ph type="ftr" sz="quarter" idx="11"/>
          </p:nvPr>
        </p:nvSpPr>
        <p:spPr/>
        <p:txBody>
          <a:bodyPr/>
          <a:lstStyle/>
          <a:p>
            <a:r>
              <a:rPr lang="en-US"/>
              <a:t>CA AASHISH BADGE. </a:t>
            </a:r>
          </a:p>
        </p:txBody>
      </p:sp>
      <p:sp>
        <p:nvSpPr>
          <p:cNvPr id="4" name="Slide Number Placeholder 3"/>
          <p:cNvSpPr>
            <a:spLocks noGrp="1"/>
          </p:cNvSpPr>
          <p:nvPr>
            <p:ph type="sldNum" sz="quarter" idx="12"/>
          </p:nvPr>
        </p:nvSpPr>
        <p:spPr/>
        <p:txBody>
          <a:bodyPr/>
          <a:lstStyle/>
          <a:p>
            <a:fld id="{B99AA3BF-B333-49E6-8AB4-953474064F92}" type="slidenum">
              <a:rPr lang="en-US" smtClean="0"/>
              <a:t>21</a:t>
            </a:fld>
            <a:endParaRPr lang="en-US"/>
          </a:p>
        </p:txBody>
      </p:sp>
      <p:sp>
        <p:nvSpPr>
          <p:cNvPr id="5" name="Title 4"/>
          <p:cNvSpPr>
            <a:spLocks noGrp="1"/>
          </p:cNvSpPr>
          <p:nvPr>
            <p:ph type="title"/>
          </p:nvPr>
        </p:nvSpPr>
        <p:spPr/>
        <p:txBody>
          <a:bodyPr>
            <a:normAutofit fontScale="90000"/>
          </a:bodyPr>
          <a:lstStyle/>
          <a:p>
            <a:r>
              <a:rPr lang="en-US" dirty="0"/>
              <a:t>Annex 4 FAQ 4 EROSION IN VALUE OF SECURITY/ FRAUDS COMMITTED BY BORROWERS</a:t>
            </a:r>
          </a:p>
        </p:txBody>
      </p:sp>
    </p:spTree>
    <p:extLst>
      <p:ext uri="{BB962C8B-B14F-4D97-AF65-F5344CB8AC3E}">
        <p14:creationId xmlns:p14="http://schemas.microsoft.com/office/powerpoint/2010/main" val="37856938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448EFA3-FE37-1AF5-DA50-B2EF9F54DC3D}"/>
              </a:ext>
            </a:extLst>
          </p:cNvPr>
          <p:cNvSpPr>
            <a:spLocks noGrp="1"/>
          </p:cNvSpPr>
          <p:nvPr>
            <p:ph idx="1"/>
          </p:nvPr>
        </p:nvSpPr>
        <p:spPr/>
        <p:txBody>
          <a:bodyPr>
            <a:normAutofit fontScale="92500" lnSpcReduction="20000"/>
          </a:bodyPr>
          <a:lstStyle/>
          <a:p>
            <a:r>
              <a:rPr lang="en-US" u="sng" dirty="0"/>
              <a:t>Applicable only if balance in NPA is Rs. 10 Lakhs &amp; above</a:t>
            </a:r>
          </a:p>
          <a:p>
            <a:endParaRPr lang="en-US" u="sng" dirty="0"/>
          </a:p>
          <a:p>
            <a:r>
              <a:rPr lang="en-US" b="0" i="0" dirty="0">
                <a:solidFill>
                  <a:srgbClr val="000000"/>
                </a:solidFill>
                <a:effectLst/>
                <a:latin typeface="Arial" panose="020B0604020202020204" pitchFamily="34" charset="0"/>
              </a:rPr>
              <a:t>The current assets and their valuation are looked into at the time of Statutory Audit / Concurrent audit.</a:t>
            </a:r>
          </a:p>
          <a:p>
            <a:endParaRPr lang="en-US" dirty="0"/>
          </a:p>
          <a:p>
            <a:r>
              <a:rPr lang="en-US" dirty="0"/>
              <a:t>Annual Stock Audit by external agencies in case of larger advances </a:t>
            </a:r>
            <a:endParaRPr lang="en-US" u="sng" dirty="0"/>
          </a:p>
          <a:p>
            <a:endParaRPr lang="en-US" u="sng" dirty="0"/>
          </a:p>
          <a:p>
            <a:r>
              <a:rPr lang="en-US" dirty="0"/>
              <a:t>§Immovable Properties – Valuation </a:t>
            </a:r>
            <a:r>
              <a:rPr lang="en-US" b="1" u="sng" dirty="0"/>
              <a:t>should </a:t>
            </a:r>
            <a:r>
              <a:rPr lang="en-US" dirty="0"/>
              <a:t>be carried out once in three years by approve valuer </a:t>
            </a:r>
            <a:r>
              <a:rPr lang="en-US" b="0" i="0" dirty="0">
                <a:solidFill>
                  <a:srgbClr val="000000"/>
                </a:solidFill>
                <a:effectLst/>
                <a:latin typeface="Arial" panose="020B0604020202020204" pitchFamily="34" charset="0"/>
              </a:rPr>
              <a:t>appointed as per the guidelines approved by the Board of Directors.</a:t>
            </a:r>
            <a:endParaRPr lang="en-IN" u="sng" dirty="0"/>
          </a:p>
        </p:txBody>
      </p:sp>
      <p:sp>
        <p:nvSpPr>
          <p:cNvPr id="3" name="Footer Placeholder 2">
            <a:extLst>
              <a:ext uri="{FF2B5EF4-FFF2-40B4-BE49-F238E27FC236}">
                <a16:creationId xmlns:a16="http://schemas.microsoft.com/office/drawing/2014/main" id="{5F969E3F-F390-71F1-BC0B-20292A1509CC}"/>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5DC32C75-AE1E-812D-D7B6-E0205F105D7C}"/>
              </a:ext>
            </a:extLst>
          </p:cNvPr>
          <p:cNvSpPr>
            <a:spLocks noGrp="1"/>
          </p:cNvSpPr>
          <p:nvPr>
            <p:ph type="sldNum" sz="quarter" idx="12"/>
          </p:nvPr>
        </p:nvSpPr>
        <p:spPr/>
        <p:txBody>
          <a:bodyPr/>
          <a:lstStyle/>
          <a:p>
            <a:fld id="{B99AA3BF-B333-49E6-8AB4-953474064F92}" type="slidenum">
              <a:rPr lang="en-US" smtClean="0"/>
              <a:t>22</a:t>
            </a:fld>
            <a:endParaRPr lang="en-US"/>
          </a:p>
        </p:txBody>
      </p:sp>
      <p:sp>
        <p:nvSpPr>
          <p:cNvPr id="5" name="Title 4">
            <a:extLst>
              <a:ext uri="{FF2B5EF4-FFF2-40B4-BE49-F238E27FC236}">
                <a16:creationId xmlns:a16="http://schemas.microsoft.com/office/drawing/2014/main" id="{A2CE7990-9FF9-D470-E656-473207FED1AF}"/>
              </a:ext>
            </a:extLst>
          </p:cNvPr>
          <p:cNvSpPr>
            <a:spLocks noGrp="1"/>
          </p:cNvSpPr>
          <p:nvPr>
            <p:ph type="title"/>
          </p:nvPr>
        </p:nvSpPr>
        <p:spPr/>
        <p:txBody>
          <a:bodyPr>
            <a:normAutofit fontScale="90000"/>
          </a:bodyPr>
          <a:lstStyle/>
          <a:p>
            <a:r>
              <a:rPr lang="en-IN" dirty="0"/>
              <a:t>Annex 4 Ques 9 Valuation of Securities </a:t>
            </a:r>
          </a:p>
        </p:txBody>
      </p:sp>
    </p:spTree>
    <p:extLst>
      <p:ext uri="{BB962C8B-B14F-4D97-AF65-F5344CB8AC3E}">
        <p14:creationId xmlns:p14="http://schemas.microsoft.com/office/powerpoint/2010/main" val="3078040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5A81814-6418-7773-9D9F-9C496534E5D8}"/>
              </a:ext>
            </a:extLst>
          </p:cNvPr>
          <p:cNvSpPr>
            <a:spLocks noGrp="1"/>
          </p:cNvSpPr>
          <p:nvPr>
            <p:ph idx="1"/>
          </p:nvPr>
        </p:nvSpPr>
        <p:spPr/>
        <p:txBody>
          <a:bodyPr>
            <a:normAutofit fontScale="77500" lnSpcReduction="20000"/>
          </a:bodyPr>
          <a:lstStyle/>
          <a:p>
            <a:r>
              <a:rPr lang="en-US" dirty="0"/>
              <a:t>Delay beyond 90 days for submission of stock statements / Financial Statements / Renewal of facility </a:t>
            </a:r>
          </a:p>
          <a:p>
            <a:r>
              <a:rPr lang="en-US" dirty="0"/>
              <a:t>2. Prevention of conduct of stock audit </a:t>
            </a:r>
          </a:p>
          <a:p>
            <a:r>
              <a:rPr lang="en-US" dirty="0"/>
              <a:t>3. Reduction of DP by more than 20% post-stock audit </a:t>
            </a:r>
          </a:p>
          <a:p>
            <a:r>
              <a:rPr lang="en-US" dirty="0"/>
              <a:t>4. Actual sales short of more than 40% as compared to projections </a:t>
            </a:r>
          </a:p>
          <a:p>
            <a:r>
              <a:rPr lang="en-US" dirty="0"/>
              <a:t>5. Return of more than 3 cheques / overdue bills in span of 30 days </a:t>
            </a:r>
          </a:p>
          <a:p>
            <a:r>
              <a:rPr lang="en-US" dirty="0"/>
              <a:t>6. Devolvement of LC / BG and its non-payment beyond 30 days </a:t>
            </a:r>
          </a:p>
          <a:p>
            <a:r>
              <a:rPr lang="en-US" dirty="0"/>
              <a:t>7. Third request for extension of time to create security </a:t>
            </a:r>
          </a:p>
          <a:p>
            <a:r>
              <a:rPr lang="en-US" dirty="0"/>
              <a:t>8. Increase in frequent overdrafts in Current A/C </a:t>
            </a:r>
          </a:p>
          <a:p>
            <a:r>
              <a:rPr lang="en-US" dirty="0"/>
              <a:t>9. Borrower reporting stress in business / financials </a:t>
            </a:r>
          </a:p>
          <a:p>
            <a:r>
              <a:rPr lang="en-US" dirty="0"/>
              <a:t>10. Promoters pledging / selling their shares in the borrower company due to financial stress</a:t>
            </a:r>
            <a:endParaRPr lang="en-IN" dirty="0"/>
          </a:p>
        </p:txBody>
      </p:sp>
      <p:sp>
        <p:nvSpPr>
          <p:cNvPr id="3" name="Footer Placeholder 2">
            <a:extLst>
              <a:ext uri="{FF2B5EF4-FFF2-40B4-BE49-F238E27FC236}">
                <a16:creationId xmlns:a16="http://schemas.microsoft.com/office/drawing/2014/main" id="{4ADB2825-92CB-ED9A-382B-D8E26C08AF98}"/>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1BA08A7E-E0B6-7A60-2729-B01CE149F8DC}"/>
              </a:ext>
            </a:extLst>
          </p:cNvPr>
          <p:cNvSpPr>
            <a:spLocks noGrp="1"/>
          </p:cNvSpPr>
          <p:nvPr>
            <p:ph type="sldNum" sz="quarter" idx="12"/>
          </p:nvPr>
        </p:nvSpPr>
        <p:spPr/>
        <p:txBody>
          <a:bodyPr/>
          <a:lstStyle/>
          <a:p>
            <a:fld id="{B99AA3BF-B333-49E6-8AB4-953474064F92}" type="slidenum">
              <a:rPr lang="en-US" smtClean="0"/>
              <a:t>23</a:t>
            </a:fld>
            <a:endParaRPr lang="en-US"/>
          </a:p>
        </p:txBody>
      </p:sp>
      <p:sp>
        <p:nvSpPr>
          <p:cNvPr id="5" name="Title 4">
            <a:extLst>
              <a:ext uri="{FF2B5EF4-FFF2-40B4-BE49-F238E27FC236}">
                <a16:creationId xmlns:a16="http://schemas.microsoft.com/office/drawing/2014/main" id="{2F65AB28-0E1B-CEC7-B12E-35B6E5B976E7}"/>
              </a:ext>
            </a:extLst>
          </p:cNvPr>
          <p:cNvSpPr>
            <a:spLocks noGrp="1"/>
          </p:cNvSpPr>
          <p:nvPr>
            <p:ph type="title"/>
          </p:nvPr>
        </p:nvSpPr>
        <p:spPr/>
        <p:txBody>
          <a:bodyPr>
            <a:normAutofit fontScale="90000"/>
          </a:bodyPr>
          <a:lstStyle/>
          <a:p>
            <a:r>
              <a:rPr lang="en-IN" dirty="0"/>
              <a:t>Examples of SMA 0 Incipient Stress</a:t>
            </a:r>
          </a:p>
        </p:txBody>
      </p:sp>
    </p:spTree>
    <p:extLst>
      <p:ext uri="{BB962C8B-B14F-4D97-AF65-F5344CB8AC3E}">
        <p14:creationId xmlns:p14="http://schemas.microsoft.com/office/powerpoint/2010/main" val="2391498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IN" sz="2800" dirty="0">
                <a:solidFill>
                  <a:srgbClr val="0000FF"/>
                </a:solidFill>
                <a:latin typeface="Comic Sans MS" pitchFamily="66" charset="0"/>
              </a:rPr>
              <a:t>Substandard Asset:</a:t>
            </a:r>
            <a:r>
              <a:rPr lang="en-IN" sz="2800" dirty="0">
                <a:latin typeface="Comic Sans MS" pitchFamily="66" charset="0"/>
              </a:rPr>
              <a:t> Which has remained NPA for a period less than or equal to 12 months.</a:t>
            </a:r>
          </a:p>
          <a:p>
            <a:pPr algn="just"/>
            <a:endParaRPr lang="en-IN" sz="2800" dirty="0">
              <a:latin typeface="Comic Sans MS" pitchFamily="66" charset="0"/>
            </a:endParaRPr>
          </a:p>
          <a:p>
            <a:pPr algn="just"/>
            <a:r>
              <a:rPr lang="en-IN" sz="2800" dirty="0">
                <a:solidFill>
                  <a:srgbClr val="0000FF"/>
                </a:solidFill>
                <a:latin typeface="Comic Sans MS" pitchFamily="66" charset="0"/>
              </a:rPr>
              <a:t>Doubtful Asset:</a:t>
            </a:r>
            <a:r>
              <a:rPr lang="en-IN" sz="2800" dirty="0">
                <a:latin typeface="Comic Sans MS" pitchFamily="66" charset="0"/>
              </a:rPr>
              <a:t> Which has remained in the substandard category for a period of 12 months.</a:t>
            </a:r>
          </a:p>
          <a:p>
            <a:pPr algn="just"/>
            <a:endParaRPr lang="en-IN" sz="2800" dirty="0">
              <a:latin typeface="Comic Sans MS" pitchFamily="66" charset="0"/>
            </a:endParaRPr>
          </a:p>
          <a:p>
            <a:pPr algn="just"/>
            <a:r>
              <a:rPr lang="en-IN" sz="2800" dirty="0">
                <a:solidFill>
                  <a:srgbClr val="0000FF"/>
                </a:solidFill>
                <a:latin typeface="Comic Sans MS" pitchFamily="66" charset="0"/>
              </a:rPr>
              <a:t>Loss Asset:</a:t>
            </a:r>
            <a:r>
              <a:rPr lang="en-IN" sz="2800" dirty="0">
                <a:latin typeface="Comic Sans MS" pitchFamily="66" charset="0"/>
              </a:rPr>
              <a:t>  Where loss has been identified by the bank or internal or external auditors or the RBI inspection but the amount has not been written off wholly.</a:t>
            </a:r>
          </a:p>
          <a:p>
            <a:endParaRPr lang="en-US" dirty="0"/>
          </a:p>
        </p:txBody>
      </p:sp>
      <p:sp>
        <p:nvSpPr>
          <p:cNvPr id="3" name="Footer Placeholder 2"/>
          <p:cNvSpPr>
            <a:spLocks noGrp="1"/>
          </p:cNvSpPr>
          <p:nvPr>
            <p:ph type="ftr" sz="quarter" idx="11"/>
          </p:nvPr>
        </p:nvSpPr>
        <p:spPr/>
        <p:txBody>
          <a:bodyPr/>
          <a:lstStyle/>
          <a:p>
            <a:r>
              <a:rPr lang="en-US"/>
              <a:t>CA AASHISH BADGE. </a:t>
            </a:r>
          </a:p>
        </p:txBody>
      </p:sp>
      <p:sp>
        <p:nvSpPr>
          <p:cNvPr id="4" name="Slide Number Placeholder 3"/>
          <p:cNvSpPr>
            <a:spLocks noGrp="1"/>
          </p:cNvSpPr>
          <p:nvPr>
            <p:ph type="sldNum" sz="quarter" idx="12"/>
          </p:nvPr>
        </p:nvSpPr>
        <p:spPr/>
        <p:txBody>
          <a:bodyPr/>
          <a:lstStyle/>
          <a:p>
            <a:fld id="{B99AA3BF-B333-49E6-8AB4-953474064F92}" type="slidenum">
              <a:rPr lang="en-US" smtClean="0"/>
              <a:t>24</a:t>
            </a:fld>
            <a:endParaRPr lang="en-US"/>
          </a:p>
        </p:txBody>
      </p:sp>
      <p:sp>
        <p:nvSpPr>
          <p:cNvPr id="5" name="Title 4"/>
          <p:cNvSpPr>
            <a:spLocks noGrp="1"/>
          </p:cNvSpPr>
          <p:nvPr>
            <p:ph type="title"/>
          </p:nvPr>
        </p:nvSpPr>
        <p:spPr/>
        <p:txBody>
          <a:bodyPr/>
          <a:lstStyle/>
          <a:p>
            <a:r>
              <a:rPr lang="en-US" dirty="0"/>
              <a:t>ASSET CLASSIFICATION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858F72-A604-2079-C99C-78DC75489707}"/>
              </a:ext>
            </a:extLst>
          </p:cNvPr>
          <p:cNvSpPr>
            <a:spLocks noGrp="1"/>
          </p:cNvSpPr>
          <p:nvPr>
            <p:ph idx="1"/>
          </p:nvPr>
        </p:nvSpPr>
        <p:spPr/>
        <p:txBody>
          <a:bodyPr>
            <a:normAutofit fontScale="85000" lnSpcReduction="20000"/>
          </a:bodyPr>
          <a:lstStyle/>
          <a:p>
            <a:pPr algn="just"/>
            <a:r>
              <a:rPr lang="en-US" b="0" i="0" dirty="0">
                <a:solidFill>
                  <a:srgbClr val="000000"/>
                </a:solidFill>
                <a:effectLst/>
                <a:latin typeface="Arial" panose="020B0604020202020204" pitchFamily="34" charset="0"/>
              </a:rPr>
              <a:t>(</a:t>
            </a:r>
            <a:r>
              <a:rPr lang="en-US" b="0" i="0" dirty="0" err="1">
                <a:solidFill>
                  <a:srgbClr val="000000"/>
                </a:solidFill>
                <a:effectLst/>
                <a:latin typeface="Arial" panose="020B0604020202020204" pitchFamily="34" charset="0"/>
              </a:rPr>
              <a:t>i</a:t>
            </a:r>
            <a:r>
              <a:rPr lang="en-US" b="0" i="0" dirty="0">
                <a:solidFill>
                  <a:srgbClr val="000000"/>
                </a:solidFill>
                <a:effectLst/>
                <a:latin typeface="Arial" panose="020B0604020202020204" pitchFamily="34" charset="0"/>
              </a:rPr>
              <a:t>) Banks are not permitted to upgrade the classification of any advance in respect of which the terms have been re-negotiated unless the package of re-negotiated terms has worked satisfactorily for a period of one year.</a:t>
            </a:r>
          </a:p>
          <a:p>
            <a:pPr algn="just"/>
            <a:endParaRPr lang="en-US" dirty="0">
              <a:solidFill>
                <a:srgbClr val="000000"/>
              </a:solidFill>
              <a:latin typeface="Arial" panose="020B0604020202020204" pitchFamily="34" charset="0"/>
            </a:endParaRPr>
          </a:p>
          <a:p>
            <a:pPr algn="just"/>
            <a:r>
              <a:rPr lang="en-US" b="0" i="0" dirty="0">
                <a:solidFill>
                  <a:srgbClr val="000000"/>
                </a:solidFill>
                <a:effectLst/>
                <a:latin typeface="Arial" panose="020B0604020202020204" pitchFamily="34" charset="0"/>
              </a:rPr>
              <a:t> the existing credit facilities sanctioned to a unit under rehabilitation packages approved by term lending institutions will continue to be classified as sub-standard or doubtful, as the case may be</a:t>
            </a:r>
          </a:p>
          <a:p>
            <a:pPr algn="just"/>
            <a:endParaRPr lang="en-US" dirty="0">
              <a:solidFill>
                <a:srgbClr val="000000"/>
              </a:solidFill>
              <a:latin typeface="Arial" panose="020B0604020202020204" pitchFamily="34" charset="0"/>
            </a:endParaRPr>
          </a:p>
          <a:p>
            <a:pPr algn="just"/>
            <a:r>
              <a:rPr lang="en-US" b="1" i="0" dirty="0">
                <a:solidFill>
                  <a:srgbClr val="000000"/>
                </a:solidFill>
                <a:effectLst/>
                <a:latin typeface="Arial" panose="020B0604020202020204" pitchFamily="34" charset="0"/>
              </a:rPr>
              <a:t>in respect of additional facilities sanctioned under the rehabilitation packages, the income recognition and asset classification norms will become applicable after a period of one year from the date of disbursement.</a:t>
            </a:r>
            <a:endParaRPr lang="en-IN" b="1" dirty="0"/>
          </a:p>
        </p:txBody>
      </p:sp>
      <p:sp>
        <p:nvSpPr>
          <p:cNvPr id="3" name="Footer Placeholder 2">
            <a:extLst>
              <a:ext uri="{FF2B5EF4-FFF2-40B4-BE49-F238E27FC236}">
                <a16:creationId xmlns:a16="http://schemas.microsoft.com/office/drawing/2014/main" id="{88AFAC09-1D3F-C48B-07D5-1FBBDBFAF53E}"/>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5A9CE702-04A5-2A7F-2B26-B16C73545881}"/>
              </a:ext>
            </a:extLst>
          </p:cNvPr>
          <p:cNvSpPr>
            <a:spLocks noGrp="1"/>
          </p:cNvSpPr>
          <p:nvPr>
            <p:ph type="sldNum" sz="quarter" idx="12"/>
          </p:nvPr>
        </p:nvSpPr>
        <p:spPr/>
        <p:txBody>
          <a:bodyPr/>
          <a:lstStyle/>
          <a:p>
            <a:fld id="{B99AA3BF-B333-49E6-8AB4-953474064F92}" type="slidenum">
              <a:rPr lang="en-US" smtClean="0"/>
              <a:t>25</a:t>
            </a:fld>
            <a:endParaRPr lang="en-US"/>
          </a:p>
        </p:txBody>
      </p:sp>
      <p:sp>
        <p:nvSpPr>
          <p:cNvPr id="5" name="Title 4">
            <a:extLst>
              <a:ext uri="{FF2B5EF4-FFF2-40B4-BE49-F238E27FC236}">
                <a16:creationId xmlns:a16="http://schemas.microsoft.com/office/drawing/2014/main" id="{251D77AA-B906-1594-B868-8F70A473DF20}"/>
              </a:ext>
            </a:extLst>
          </p:cNvPr>
          <p:cNvSpPr>
            <a:spLocks noGrp="1"/>
          </p:cNvSpPr>
          <p:nvPr>
            <p:ph type="title"/>
          </p:nvPr>
        </p:nvSpPr>
        <p:spPr/>
        <p:txBody>
          <a:bodyPr>
            <a:normAutofit/>
          </a:bodyPr>
          <a:lstStyle/>
          <a:p>
            <a:r>
              <a:rPr lang="en-IN" sz="2400" dirty="0"/>
              <a:t>Para 3.3.2</a:t>
            </a:r>
            <a:r>
              <a:rPr lang="en-US" sz="2400" b="1" i="0" dirty="0">
                <a:solidFill>
                  <a:srgbClr val="000000"/>
                </a:solidFill>
                <a:effectLst/>
                <a:latin typeface="Arial" panose="020B0604020202020204" pitchFamily="34" charset="0"/>
              </a:rPr>
              <a:t>Advances Granted under Rehabilitation Packages Approved by Term Lending Institutions</a:t>
            </a:r>
            <a:endParaRPr lang="en-IN" sz="2400" dirty="0"/>
          </a:p>
        </p:txBody>
      </p:sp>
    </p:spTree>
    <p:extLst>
      <p:ext uri="{BB962C8B-B14F-4D97-AF65-F5344CB8AC3E}">
        <p14:creationId xmlns:p14="http://schemas.microsoft.com/office/powerpoint/2010/main" val="5124378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17C0A1-8BBC-17C9-FA22-B4B214F1BC17}"/>
              </a:ext>
            </a:extLst>
          </p:cNvPr>
          <p:cNvSpPr>
            <a:spLocks noGrp="1"/>
          </p:cNvSpPr>
          <p:nvPr>
            <p:ph idx="1"/>
          </p:nvPr>
        </p:nvSpPr>
        <p:spPr/>
        <p:txBody>
          <a:bodyPr/>
          <a:lstStyle/>
          <a:p>
            <a:pPr algn="just"/>
            <a:r>
              <a:rPr lang="en-US" b="0" i="0" dirty="0">
                <a:solidFill>
                  <a:srgbClr val="000000"/>
                </a:solidFill>
                <a:effectLst/>
                <a:latin typeface="Arial" panose="020B0604020202020204" pitchFamily="34" charset="0"/>
              </a:rPr>
              <a:t>(ii) A similar relaxation be made in respect of SSI units which are identified as sick by banks themselves and where rehabilitation packages / nursing </a:t>
            </a:r>
            <a:r>
              <a:rPr lang="en-US" b="0" i="0" dirty="0" err="1">
                <a:solidFill>
                  <a:srgbClr val="000000"/>
                </a:solidFill>
                <a:effectLst/>
                <a:latin typeface="Arial" panose="020B0604020202020204" pitchFamily="34" charset="0"/>
              </a:rPr>
              <a:t>programmes</a:t>
            </a:r>
            <a:r>
              <a:rPr lang="en-US" b="0" i="0" dirty="0">
                <a:solidFill>
                  <a:srgbClr val="000000"/>
                </a:solidFill>
                <a:effectLst/>
                <a:latin typeface="Arial" panose="020B0604020202020204" pitchFamily="34" charset="0"/>
              </a:rPr>
              <a:t> have been drawn by the banks themselves or under consortium arrangements.</a:t>
            </a:r>
            <a:endParaRPr lang="en-IN" dirty="0"/>
          </a:p>
        </p:txBody>
      </p:sp>
      <p:sp>
        <p:nvSpPr>
          <p:cNvPr id="3" name="Footer Placeholder 2">
            <a:extLst>
              <a:ext uri="{FF2B5EF4-FFF2-40B4-BE49-F238E27FC236}">
                <a16:creationId xmlns:a16="http://schemas.microsoft.com/office/drawing/2014/main" id="{D0928AC1-79E4-2155-E2A0-E75140D5FB6E}"/>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B91FF49E-6430-07BB-1F94-45445AFF9837}"/>
              </a:ext>
            </a:extLst>
          </p:cNvPr>
          <p:cNvSpPr>
            <a:spLocks noGrp="1"/>
          </p:cNvSpPr>
          <p:nvPr>
            <p:ph type="sldNum" sz="quarter" idx="12"/>
          </p:nvPr>
        </p:nvSpPr>
        <p:spPr/>
        <p:txBody>
          <a:bodyPr/>
          <a:lstStyle/>
          <a:p>
            <a:fld id="{B99AA3BF-B333-49E6-8AB4-953474064F92}" type="slidenum">
              <a:rPr lang="en-US" smtClean="0"/>
              <a:t>26</a:t>
            </a:fld>
            <a:endParaRPr lang="en-US"/>
          </a:p>
        </p:txBody>
      </p:sp>
      <p:sp>
        <p:nvSpPr>
          <p:cNvPr id="5" name="Title 4">
            <a:extLst>
              <a:ext uri="{FF2B5EF4-FFF2-40B4-BE49-F238E27FC236}">
                <a16:creationId xmlns:a16="http://schemas.microsoft.com/office/drawing/2014/main" id="{D8C453C2-DA02-1B3F-2047-2EA268F37DBA}"/>
              </a:ext>
            </a:extLst>
          </p:cNvPr>
          <p:cNvSpPr>
            <a:spLocks noGrp="1"/>
          </p:cNvSpPr>
          <p:nvPr>
            <p:ph type="title"/>
          </p:nvPr>
        </p:nvSpPr>
        <p:spPr/>
        <p:txBody>
          <a:bodyPr/>
          <a:lstStyle/>
          <a:p>
            <a:endParaRPr lang="en-IN"/>
          </a:p>
        </p:txBody>
      </p:sp>
    </p:spTree>
    <p:extLst>
      <p:ext uri="{BB962C8B-B14F-4D97-AF65-F5344CB8AC3E}">
        <p14:creationId xmlns:p14="http://schemas.microsoft.com/office/powerpoint/2010/main" val="31968076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4A8CE4-6125-57C9-2F3A-34B4C3119572}"/>
              </a:ext>
            </a:extLst>
          </p:cNvPr>
          <p:cNvSpPr>
            <a:spLocks noGrp="1"/>
          </p:cNvSpPr>
          <p:nvPr>
            <p:ph idx="1"/>
          </p:nvPr>
        </p:nvSpPr>
        <p:spPr/>
        <p:txBody>
          <a:bodyPr/>
          <a:lstStyle/>
          <a:p>
            <a:pPr algn="just"/>
            <a:r>
              <a:rPr lang="en-US" b="0" i="0" dirty="0">
                <a:solidFill>
                  <a:srgbClr val="000000"/>
                </a:solidFill>
                <a:effectLst/>
                <a:latin typeface="Arial" panose="020B0604020202020204" pitchFamily="34" charset="0"/>
              </a:rPr>
              <a:t>(vi) RBI would continue to identify the divergences arising due to non-compliance, for fixing accountability. Where there is </a:t>
            </a:r>
            <a:r>
              <a:rPr lang="en-US" b="0" i="0" dirty="0" err="1">
                <a:solidFill>
                  <a:srgbClr val="000000"/>
                </a:solidFill>
                <a:effectLst/>
                <a:latin typeface="Arial" panose="020B0604020202020204" pitchFamily="34" charset="0"/>
              </a:rPr>
              <a:t>wilful</a:t>
            </a:r>
            <a:r>
              <a:rPr lang="en-US" b="0" i="0" dirty="0">
                <a:solidFill>
                  <a:srgbClr val="000000"/>
                </a:solidFill>
                <a:effectLst/>
                <a:latin typeface="Arial" panose="020B0604020202020204" pitchFamily="34" charset="0"/>
              </a:rPr>
              <a:t> non-compliance by the official responsible for classification and is well documented, RBI would initiate deterrent action including imposition of monetary penalties.</a:t>
            </a:r>
            <a:endParaRPr lang="en-IN" dirty="0"/>
          </a:p>
        </p:txBody>
      </p:sp>
      <p:sp>
        <p:nvSpPr>
          <p:cNvPr id="3" name="Footer Placeholder 2">
            <a:extLst>
              <a:ext uri="{FF2B5EF4-FFF2-40B4-BE49-F238E27FC236}">
                <a16:creationId xmlns:a16="http://schemas.microsoft.com/office/drawing/2014/main" id="{2B59E7B2-270F-A2A0-6479-66A22AC9288C}"/>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2E219DDF-DCF9-80F5-50A4-A11FB9C41446}"/>
              </a:ext>
            </a:extLst>
          </p:cNvPr>
          <p:cNvSpPr>
            <a:spLocks noGrp="1"/>
          </p:cNvSpPr>
          <p:nvPr>
            <p:ph type="sldNum" sz="quarter" idx="12"/>
          </p:nvPr>
        </p:nvSpPr>
        <p:spPr/>
        <p:txBody>
          <a:bodyPr/>
          <a:lstStyle/>
          <a:p>
            <a:fld id="{B99AA3BF-B333-49E6-8AB4-953474064F92}" type="slidenum">
              <a:rPr lang="en-US" smtClean="0"/>
              <a:t>27</a:t>
            </a:fld>
            <a:endParaRPr lang="en-US"/>
          </a:p>
        </p:txBody>
      </p:sp>
      <p:sp>
        <p:nvSpPr>
          <p:cNvPr id="5" name="Title 4">
            <a:extLst>
              <a:ext uri="{FF2B5EF4-FFF2-40B4-BE49-F238E27FC236}">
                <a16:creationId xmlns:a16="http://schemas.microsoft.com/office/drawing/2014/main" id="{68CCE8FE-3C5D-BDFB-5C0B-436D9CD7C446}"/>
              </a:ext>
            </a:extLst>
          </p:cNvPr>
          <p:cNvSpPr>
            <a:spLocks noGrp="1"/>
          </p:cNvSpPr>
          <p:nvPr>
            <p:ph type="title"/>
          </p:nvPr>
        </p:nvSpPr>
        <p:spPr/>
        <p:txBody>
          <a:bodyPr>
            <a:normAutofit fontScale="90000"/>
          </a:bodyPr>
          <a:lstStyle/>
          <a:p>
            <a:r>
              <a:rPr lang="en-IN" dirty="0"/>
              <a:t>Para 3.3.3 </a:t>
            </a:r>
            <a:r>
              <a:rPr lang="en-US" b="1" i="0" dirty="0">
                <a:solidFill>
                  <a:srgbClr val="000000"/>
                </a:solidFill>
                <a:effectLst/>
                <a:latin typeface="Arial" panose="020B0604020202020204" pitchFamily="34" charset="0"/>
              </a:rPr>
              <a:t>Internal System for Classification of Assets as NPA</a:t>
            </a:r>
            <a:endParaRPr lang="en-IN" dirty="0"/>
          </a:p>
        </p:txBody>
      </p:sp>
    </p:spTree>
    <p:extLst>
      <p:ext uri="{BB962C8B-B14F-4D97-AF65-F5344CB8AC3E}">
        <p14:creationId xmlns:p14="http://schemas.microsoft.com/office/powerpoint/2010/main" val="3249136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D7A1AF1B-7910-E9A3-892A-FCD84023DCE0}"/>
              </a:ext>
            </a:extLst>
          </p:cNvPr>
          <p:cNvGraphicFramePr>
            <a:graphicFrameLocks noGrp="1"/>
          </p:cNvGraphicFramePr>
          <p:nvPr>
            <p:ph idx="1"/>
            <p:extLst>
              <p:ext uri="{D42A27DB-BD31-4B8C-83A1-F6EECF244321}">
                <p14:modId xmlns:p14="http://schemas.microsoft.com/office/powerpoint/2010/main" val="4117058069"/>
              </p:ext>
            </p:extLst>
          </p:nvPr>
        </p:nvGraphicFramePr>
        <p:xfrm>
          <a:off x="457200" y="1417638"/>
          <a:ext cx="8190069" cy="2392680"/>
        </p:xfrm>
        <a:graphic>
          <a:graphicData uri="http://schemas.openxmlformats.org/drawingml/2006/table">
            <a:tbl>
              <a:tblPr firstRow="1" bandRow="1">
                <a:tableStyleId>{5C22544A-7EE6-4342-B048-85BDC9FD1C3A}</a:tableStyleId>
              </a:tblPr>
              <a:tblGrid>
                <a:gridCol w="739748">
                  <a:extLst>
                    <a:ext uri="{9D8B030D-6E8A-4147-A177-3AD203B41FA5}">
                      <a16:colId xmlns:a16="http://schemas.microsoft.com/office/drawing/2014/main" val="2734177455"/>
                    </a:ext>
                  </a:extLst>
                </a:gridCol>
                <a:gridCol w="739748">
                  <a:extLst>
                    <a:ext uri="{9D8B030D-6E8A-4147-A177-3AD203B41FA5}">
                      <a16:colId xmlns:a16="http://schemas.microsoft.com/office/drawing/2014/main" val="3927978012"/>
                    </a:ext>
                  </a:extLst>
                </a:gridCol>
                <a:gridCol w="1479497">
                  <a:extLst>
                    <a:ext uri="{9D8B030D-6E8A-4147-A177-3AD203B41FA5}">
                      <a16:colId xmlns:a16="http://schemas.microsoft.com/office/drawing/2014/main" val="2524825339"/>
                    </a:ext>
                  </a:extLst>
                </a:gridCol>
                <a:gridCol w="1743692">
                  <a:extLst>
                    <a:ext uri="{9D8B030D-6E8A-4147-A177-3AD203B41FA5}">
                      <a16:colId xmlns:a16="http://schemas.microsoft.com/office/drawing/2014/main" val="1029670099"/>
                    </a:ext>
                  </a:extLst>
                </a:gridCol>
                <a:gridCol w="1743692">
                  <a:extLst>
                    <a:ext uri="{9D8B030D-6E8A-4147-A177-3AD203B41FA5}">
                      <a16:colId xmlns:a16="http://schemas.microsoft.com/office/drawing/2014/main" val="3248233129"/>
                    </a:ext>
                  </a:extLst>
                </a:gridCol>
                <a:gridCol w="1743692">
                  <a:extLst>
                    <a:ext uri="{9D8B030D-6E8A-4147-A177-3AD203B41FA5}">
                      <a16:colId xmlns:a16="http://schemas.microsoft.com/office/drawing/2014/main" val="1956042698"/>
                    </a:ext>
                  </a:extLst>
                </a:gridCol>
              </a:tblGrid>
              <a:tr h="370840">
                <a:tc>
                  <a:txBody>
                    <a:bodyPr/>
                    <a:lstStyle/>
                    <a:p>
                      <a:r>
                        <a:rPr lang="en-IN" dirty="0"/>
                        <a:t>Sr No.</a:t>
                      </a:r>
                    </a:p>
                  </a:txBody>
                  <a:tcPr/>
                </a:tc>
                <a:tc>
                  <a:txBody>
                    <a:bodyPr/>
                    <a:lstStyle/>
                    <a:p>
                      <a:endParaRPr lang="en-IN" dirty="0"/>
                    </a:p>
                  </a:txBody>
                  <a:tcPr/>
                </a:tc>
                <a:tc>
                  <a:txBody>
                    <a:bodyPr/>
                    <a:lstStyle/>
                    <a:p>
                      <a:r>
                        <a:rPr lang="en-IN" dirty="0"/>
                        <a:t>Category</a:t>
                      </a:r>
                    </a:p>
                  </a:txBody>
                  <a:tcPr/>
                </a:tc>
                <a:tc>
                  <a:txBody>
                    <a:bodyPr/>
                    <a:lstStyle/>
                    <a:p>
                      <a:r>
                        <a:rPr lang="en-IN" dirty="0"/>
                        <a:t>Period</a:t>
                      </a:r>
                    </a:p>
                  </a:txBody>
                  <a:tcPr/>
                </a:tc>
                <a:tc>
                  <a:txBody>
                    <a:bodyPr/>
                    <a:lstStyle/>
                    <a:p>
                      <a:endParaRPr lang="en-IN" dirty="0"/>
                    </a:p>
                  </a:txBody>
                  <a:tcPr/>
                </a:tc>
                <a:tc>
                  <a:txBody>
                    <a:bodyPr/>
                    <a:lstStyle/>
                    <a:p>
                      <a:r>
                        <a:rPr lang="en-IN" dirty="0"/>
                        <a:t>Provision Requirement</a:t>
                      </a:r>
                    </a:p>
                  </a:txBody>
                  <a:tcPr/>
                </a:tc>
                <a:extLst>
                  <a:ext uri="{0D108BD9-81ED-4DB2-BD59-A6C34878D82A}">
                    <a16:rowId xmlns:a16="http://schemas.microsoft.com/office/drawing/2014/main" val="1377434507"/>
                  </a:ext>
                </a:extLst>
              </a:tr>
              <a:tr h="370840">
                <a:tc>
                  <a:txBody>
                    <a:bodyPr/>
                    <a:lstStyle/>
                    <a:p>
                      <a:r>
                        <a:rPr lang="en-IN" dirty="0"/>
                        <a:t>1</a:t>
                      </a:r>
                    </a:p>
                  </a:txBody>
                  <a:tcPr/>
                </a:tc>
                <a:tc>
                  <a:txBody>
                    <a:bodyPr/>
                    <a:lstStyle/>
                    <a:p>
                      <a:endParaRPr lang="en-IN" dirty="0"/>
                    </a:p>
                  </a:txBody>
                  <a:tcPr/>
                </a:tc>
                <a:tc>
                  <a:txBody>
                    <a:bodyPr/>
                    <a:lstStyle/>
                    <a:p>
                      <a:r>
                        <a:rPr lang="en-IN" dirty="0"/>
                        <a:t>Doubtful 1</a:t>
                      </a:r>
                    </a:p>
                  </a:txBody>
                  <a:tcPr/>
                </a:tc>
                <a:tc gridSpan="2">
                  <a:txBody>
                    <a:bodyPr/>
                    <a:lstStyle/>
                    <a:p>
                      <a:r>
                        <a:rPr lang="en-IN" dirty="0" err="1"/>
                        <a:t>Upto</a:t>
                      </a:r>
                      <a:r>
                        <a:rPr lang="en-IN" dirty="0"/>
                        <a:t> One Year after substandard</a:t>
                      </a:r>
                    </a:p>
                  </a:txBody>
                  <a:tcPr/>
                </a:tc>
                <a:tc hMerge="1">
                  <a:txBody>
                    <a:bodyPr/>
                    <a:lstStyle/>
                    <a:p>
                      <a:endParaRPr lang="en-IN"/>
                    </a:p>
                  </a:txBody>
                  <a:tcPr/>
                </a:tc>
                <a:tc>
                  <a:txBody>
                    <a:bodyPr/>
                    <a:lstStyle/>
                    <a:p>
                      <a:r>
                        <a:rPr lang="en-IN" dirty="0"/>
                        <a:t>20%</a:t>
                      </a:r>
                    </a:p>
                  </a:txBody>
                  <a:tcPr/>
                </a:tc>
                <a:extLst>
                  <a:ext uri="{0D108BD9-81ED-4DB2-BD59-A6C34878D82A}">
                    <a16:rowId xmlns:a16="http://schemas.microsoft.com/office/drawing/2014/main" val="2879109519"/>
                  </a:ext>
                </a:extLst>
              </a:tr>
              <a:tr h="370840">
                <a:tc>
                  <a:txBody>
                    <a:bodyPr/>
                    <a:lstStyle/>
                    <a:p>
                      <a:r>
                        <a:rPr lang="en-IN" dirty="0"/>
                        <a:t>2</a:t>
                      </a:r>
                    </a:p>
                  </a:txBody>
                  <a:tcPr/>
                </a:tc>
                <a:tc>
                  <a:txBody>
                    <a:bodyPr/>
                    <a:lstStyle/>
                    <a:p>
                      <a:endParaRPr lang="en-IN" dirty="0"/>
                    </a:p>
                  </a:txBody>
                  <a:tcPr/>
                </a:tc>
                <a:tc>
                  <a:txBody>
                    <a:bodyPr/>
                    <a:lstStyle/>
                    <a:p>
                      <a:r>
                        <a:rPr lang="en-IN" dirty="0"/>
                        <a:t>Doubtful II</a:t>
                      </a:r>
                    </a:p>
                  </a:txBody>
                  <a:tcPr/>
                </a:tc>
                <a:tc gridSpan="2">
                  <a:txBody>
                    <a:bodyPr/>
                    <a:lstStyle/>
                    <a:p>
                      <a:r>
                        <a:rPr lang="en-IN" dirty="0"/>
                        <a:t>One to Three Years</a:t>
                      </a:r>
                    </a:p>
                  </a:txBody>
                  <a:tcPr/>
                </a:tc>
                <a:tc hMerge="1">
                  <a:txBody>
                    <a:bodyPr/>
                    <a:lstStyle/>
                    <a:p>
                      <a:endParaRPr lang="en-IN"/>
                    </a:p>
                  </a:txBody>
                  <a:tcPr/>
                </a:tc>
                <a:tc>
                  <a:txBody>
                    <a:bodyPr/>
                    <a:lstStyle/>
                    <a:p>
                      <a:r>
                        <a:rPr lang="en-IN" dirty="0"/>
                        <a:t>30%</a:t>
                      </a:r>
                    </a:p>
                  </a:txBody>
                  <a:tcPr/>
                </a:tc>
                <a:extLst>
                  <a:ext uri="{0D108BD9-81ED-4DB2-BD59-A6C34878D82A}">
                    <a16:rowId xmlns:a16="http://schemas.microsoft.com/office/drawing/2014/main" val="3422698329"/>
                  </a:ext>
                </a:extLst>
              </a:tr>
              <a:tr h="370840">
                <a:tc>
                  <a:txBody>
                    <a:bodyPr/>
                    <a:lstStyle/>
                    <a:p>
                      <a:r>
                        <a:rPr lang="en-IN" dirty="0"/>
                        <a:t>3</a:t>
                      </a:r>
                    </a:p>
                  </a:txBody>
                  <a:tcPr/>
                </a:tc>
                <a:tc>
                  <a:txBody>
                    <a:bodyPr/>
                    <a:lstStyle/>
                    <a:p>
                      <a:endParaRPr lang="en-IN" dirty="0"/>
                    </a:p>
                  </a:txBody>
                  <a:tcPr/>
                </a:tc>
                <a:tc>
                  <a:txBody>
                    <a:bodyPr/>
                    <a:lstStyle/>
                    <a:p>
                      <a:r>
                        <a:rPr lang="en-IN" dirty="0"/>
                        <a:t>Doubtful III</a:t>
                      </a:r>
                    </a:p>
                  </a:txBody>
                  <a:tcPr/>
                </a:tc>
                <a:tc gridSpan="2">
                  <a:txBody>
                    <a:bodyPr/>
                    <a:lstStyle/>
                    <a:p>
                      <a:r>
                        <a:rPr lang="en-IN" dirty="0"/>
                        <a:t>More than Three Years</a:t>
                      </a:r>
                    </a:p>
                  </a:txBody>
                  <a:tcPr/>
                </a:tc>
                <a:tc hMerge="1">
                  <a:txBody>
                    <a:bodyPr/>
                    <a:lstStyle/>
                    <a:p>
                      <a:endParaRPr lang="en-IN"/>
                    </a:p>
                  </a:txBody>
                  <a:tcPr/>
                </a:tc>
                <a:tc>
                  <a:txBody>
                    <a:bodyPr/>
                    <a:lstStyle/>
                    <a:p>
                      <a:r>
                        <a:rPr lang="en-IN" dirty="0"/>
                        <a:t>100%</a:t>
                      </a:r>
                    </a:p>
                  </a:txBody>
                  <a:tcPr/>
                </a:tc>
                <a:extLst>
                  <a:ext uri="{0D108BD9-81ED-4DB2-BD59-A6C34878D82A}">
                    <a16:rowId xmlns:a16="http://schemas.microsoft.com/office/drawing/2014/main" val="2883935797"/>
                  </a:ext>
                </a:extLst>
              </a:tr>
              <a:tr h="370840">
                <a:tc>
                  <a:txBody>
                    <a:bodyPr/>
                    <a:lstStyle/>
                    <a:p>
                      <a:endParaRPr lang="en-IN"/>
                    </a:p>
                  </a:txBody>
                  <a:tcPr/>
                </a:tc>
                <a:tc>
                  <a:txBody>
                    <a:bodyPr/>
                    <a:lstStyle/>
                    <a:p>
                      <a:endParaRPr lang="en-IN" dirty="0"/>
                    </a:p>
                  </a:txBody>
                  <a:tcPr/>
                </a:tc>
                <a:tc>
                  <a:txBody>
                    <a:bodyPr/>
                    <a:lstStyle/>
                    <a:p>
                      <a:endParaRPr lang="en-IN"/>
                    </a:p>
                  </a:txBody>
                  <a:tcPr/>
                </a:tc>
                <a:tc gridSpan="2">
                  <a:txBody>
                    <a:bodyPr/>
                    <a:lstStyle/>
                    <a:p>
                      <a:endParaRPr lang="en-IN" dirty="0"/>
                    </a:p>
                  </a:txBody>
                  <a:tcPr/>
                </a:tc>
                <a:tc hMerge="1">
                  <a:txBody>
                    <a:bodyPr/>
                    <a:lstStyle/>
                    <a:p>
                      <a:endParaRPr lang="en-IN"/>
                    </a:p>
                  </a:txBody>
                  <a:tcPr/>
                </a:tc>
                <a:tc>
                  <a:txBody>
                    <a:bodyPr/>
                    <a:lstStyle/>
                    <a:p>
                      <a:endParaRPr lang="en-IN" dirty="0"/>
                    </a:p>
                  </a:txBody>
                  <a:tcPr/>
                </a:tc>
                <a:extLst>
                  <a:ext uri="{0D108BD9-81ED-4DB2-BD59-A6C34878D82A}">
                    <a16:rowId xmlns:a16="http://schemas.microsoft.com/office/drawing/2014/main" val="2770890945"/>
                  </a:ext>
                </a:extLst>
              </a:tr>
            </a:tbl>
          </a:graphicData>
        </a:graphic>
      </p:graphicFrame>
      <p:sp>
        <p:nvSpPr>
          <p:cNvPr id="3" name="Footer Placeholder 2">
            <a:extLst>
              <a:ext uri="{FF2B5EF4-FFF2-40B4-BE49-F238E27FC236}">
                <a16:creationId xmlns:a16="http://schemas.microsoft.com/office/drawing/2014/main" id="{440F49D4-DBB5-07A0-6191-A53EEC8D18AB}"/>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DB0D5947-36F5-1F90-68BC-BD5E4B292663}"/>
              </a:ext>
            </a:extLst>
          </p:cNvPr>
          <p:cNvSpPr>
            <a:spLocks noGrp="1"/>
          </p:cNvSpPr>
          <p:nvPr>
            <p:ph type="sldNum" sz="quarter" idx="12"/>
          </p:nvPr>
        </p:nvSpPr>
        <p:spPr/>
        <p:txBody>
          <a:bodyPr/>
          <a:lstStyle/>
          <a:p>
            <a:fld id="{B99AA3BF-B333-49E6-8AB4-953474064F92}" type="slidenum">
              <a:rPr lang="en-US" smtClean="0"/>
              <a:t>28</a:t>
            </a:fld>
            <a:endParaRPr lang="en-US"/>
          </a:p>
        </p:txBody>
      </p:sp>
      <p:sp>
        <p:nvSpPr>
          <p:cNvPr id="5" name="Title 4">
            <a:extLst>
              <a:ext uri="{FF2B5EF4-FFF2-40B4-BE49-F238E27FC236}">
                <a16:creationId xmlns:a16="http://schemas.microsoft.com/office/drawing/2014/main" id="{C24A939A-B4C6-A1D1-E0BF-2D7B06CA89EA}"/>
              </a:ext>
            </a:extLst>
          </p:cNvPr>
          <p:cNvSpPr>
            <a:spLocks noGrp="1"/>
          </p:cNvSpPr>
          <p:nvPr>
            <p:ph type="title"/>
          </p:nvPr>
        </p:nvSpPr>
        <p:spPr/>
        <p:txBody>
          <a:bodyPr/>
          <a:lstStyle/>
          <a:p>
            <a:r>
              <a:rPr lang="en-IN" dirty="0"/>
              <a:t>Doubtful Assets 3 categories</a:t>
            </a:r>
          </a:p>
        </p:txBody>
      </p:sp>
    </p:spTree>
    <p:extLst>
      <p:ext uri="{BB962C8B-B14F-4D97-AF65-F5344CB8AC3E}">
        <p14:creationId xmlns:p14="http://schemas.microsoft.com/office/powerpoint/2010/main" val="18725916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a:r>
              <a:rPr lang="en-IN" sz="2800" dirty="0">
                <a:latin typeface="Comic Sans MS" pitchFamily="66" charset="0"/>
              </a:rPr>
              <a:t>If realisable value of the security is less than 50% of the value assessed by the bank or accepted by RBI at the time of last inspection. Such NPAs may be straightaway classified under doubtful category.</a:t>
            </a:r>
          </a:p>
          <a:p>
            <a:pPr algn="just"/>
            <a:endParaRPr lang="en-IN" sz="2800" dirty="0">
              <a:latin typeface="Comic Sans MS" pitchFamily="66" charset="0"/>
            </a:endParaRPr>
          </a:p>
          <a:p>
            <a:pPr algn="just"/>
            <a:r>
              <a:rPr lang="en-IN" sz="2800" dirty="0">
                <a:latin typeface="Comic Sans MS" pitchFamily="66" charset="0"/>
              </a:rPr>
              <a:t>If the realisable value of the security, as assessed by the bank/approved </a:t>
            </a:r>
            <a:r>
              <a:rPr lang="en-IN" sz="2800" dirty="0" err="1">
                <a:latin typeface="Comic Sans MS" pitchFamily="66" charset="0"/>
              </a:rPr>
              <a:t>valuer</a:t>
            </a:r>
            <a:r>
              <a:rPr lang="en-IN" sz="2800" dirty="0">
                <a:latin typeface="Comic Sans MS" pitchFamily="66" charset="0"/>
              </a:rPr>
              <a:t>/RBI is less than 10% of the outstanding in the </a:t>
            </a:r>
            <a:r>
              <a:rPr lang="en-IN" sz="2800" dirty="0" err="1">
                <a:latin typeface="Comic Sans MS" pitchFamily="66" charset="0"/>
              </a:rPr>
              <a:t>borrowal</a:t>
            </a:r>
            <a:r>
              <a:rPr lang="en-IN" sz="2800" dirty="0">
                <a:latin typeface="Comic Sans MS" pitchFamily="66" charset="0"/>
              </a:rPr>
              <a:t> accounts, asset should be straightaway classified as loss asset.</a:t>
            </a:r>
          </a:p>
          <a:p>
            <a:endParaRPr lang="en-US" dirty="0"/>
          </a:p>
        </p:txBody>
      </p:sp>
      <p:sp>
        <p:nvSpPr>
          <p:cNvPr id="3" name="Footer Placeholder 2"/>
          <p:cNvSpPr>
            <a:spLocks noGrp="1"/>
          </p:cNvSpPr>
          <p:nvPr>
            <p:ph type="ftr" sz="quarter" idx="11"/>
          </p:nvPr>
        </p:nvSpPr>
        <p:spPr/>
        <p:txBody>
          <a:bodyPr/>
          <a:lstStyle/>
          <a:p>
            <a:r>
              <a:rPr lang="en-US"/>
              <a:t>CA AASHISH BADGE. </a:t>
            </a:r>
          </a:p>
        </p:txBody>
      </p:sp>
      <p:sp>
        <p:nvSpPr>
          <p:cNvPr id="4" name="Slide Number Placeholder 3"/>
          <p:cNvSpPr>
            <a:spLocks noGrp="1"/>
          </p:cNvSpPr>
          <p:nvPr>
            <p:ph type="sldNum" sz="quarter" idx="12"/>
          </p:nvPr>
        </p:nvSpPr>
        <p:spPr/>
        <p:txBody>
          <a:bodyPr/>
          <a:lstStyle/>
          <a:p>
            <a:fld id="{B99AA3BF-B333-49E6-8AB4-953474064F92}" type="slidenum">
              <a:rPr lang="en-US" smtClean="0"/>
              <a:t>29</a:t>
            </a:fld>
            <a:endParaRPr lang="en-US"/>
          </a:p>
        </p:txBody>
      </p:sp>
      <p:sp>
        <p:nvSpPr>
          <p:cNvPr id="5" name="Title 4"/>
          <p:cNvSpPr>
            <a:spLocks noGrp="1"/>
          </p:cNvSpPr>
          <p:nvPr>
            <p:ph type="title"/>
          </p:nvPr>
        </p:nvSpPr>
        <p:spPr/>
        <p:txBody>
          <a:bodyPr>
            <a:normAutofit fontScale="90000"/>
          </a:bodyPr>
          <a:lstStyle/>
          <a:p>
            <a:r>
              <a:rPr lang="en-US" dirty="0"/>
              <a:t>EROSION IN VALUE OF SECURITY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NPA &amp; BANKS</a:t>
            </a:r>
          </a:p>
        </p:txBody>
      </p:sp>
      <p:sp>
        <p:nvSpPr>
          <p:cNvPr id="6" name="Text Placeholder 5"/>
          <p:cNvSpPr>
            <a:spLocks noGrp="1"/>
          </p:cNvSpPr>
          <p:nvPr>
            <p:ph type="body" idx="1"/>
          </p:nvPr>
        </p:nvSpPr>
        <p:spPr/>
        <p:txBody>
          <a:bodyPr/>
          <a:lstStyle/>
          <a:p>
            <a:endParaRPr lang="en-US"/>
          </a:p>
        </p:txBody>
      </p:sp>
      <p:sp>
        <p:nvSpPr>
          <p:cNvPr id="8" name="Text Placeholder 7"/>
          <p:cNvSpPr>
            <a:spLocks noGrp="1"/>
          </p:cNvSpPr>
          <p:nvPr>
            <p:ph type="body" sz="half" idx="3"/>
          </p:nvPr>
        </p:nvSpPr>
        <p:spPr/>
        <p:txBody>
          <a:bodyPr/>
          <a:lstStyle/>
          <a:p>
            <a:endParaRPr lang="en-US"/>
          </a:p>
        </p:txBody>
      </p:sp>
      <p:sp>
        <p:nvSpPr>
          <p:cNvPr id="7" name="Content Placeholder 6"/>
          <p:cNvSpPr>
            <a:spLocks noGrp="1"/>
          </p:cNvSpPr>
          <p:nvPr>
            <p:ph sz="quarter" idx="2"/>
          </p:nvPr>
        </p:nvSpPr>
        <p:spPr/>
        <p:txBody>
          <a:bodyPr>
            <a:normAutofit lnSpcReduction="10000"/>
          </a:bodyPr>
          <a:lstStyle/>
          <a:p>
            <a:r>
              <a:rPr lang="en-US" dirty="0"/>
              <a:t>Deposits make the banking</a:t>
            </a:r>
          </a:p>
          <a:p>
            <a:endParaRPr lang="en-US" dirty="0"/>
          </a:p>
          <a:p>
            <a:endParaRPr lang="en-US" dirty="0"/>
          </a:p>
          <a:p>
            <a:r>
              <a:rPr lang="en-US" dirty="0"/>
              <a:t>Advances make the banking</a:t>
            </a:r>
          </a:p>
          <a:p>
            <a:endParaRPr lang="en-US" dirty="0"/>
          </a:p>
          <a:p>
            <a:endParaRPr lang="en-US" dirty="0"/>
          </a:p>
          <a:p>
            <a:r>
              <a:rPr lang="en-US" dirty="0"/>
              <a:t>NPAs make the banking</a:t>
            </a:r>
          </a:p>
          <a:p>
            <a:endParaRPr lang="en-US" dirty="0"/>
          </a:p>
          <a:p>
            <a:endParaRPr lang="en-US" dirty="0"/>
          </a:p>
          <a:p>
            <a:endParaRPr lang="en-US" dirty="0"/>
          </a:p>
        </p:txBody>
      </p:sp>
      <p:sp>
        <p:nvSpPr>
          <p:cNvPr id="9" name="Content Placeholder 8"/>
          <p:cNvSpPr>
            <a:spLocks noGrp="1"/>
          </p:cNvSpPr>
          <p:nvPr>
            <p:ph sz="quarter" idx="4"/>
          </p:nvPr>
        </p:nvSpPr>
        <p:spPr/>
        <p:txBody>
          <a:bodyPr/>
          <a:lstStyle/>
          <a:p>
            <a:r>
              <a:rPr lang="en-US" dirty="0"/>
              <a:t>POSSIBLE</a:t>
            </a:r>
          </a:p>
          <a:p>
            <a:endParaRPr lang="en-US" dirty="0"/>
          </a:p>
          <a:p>
            <a:endParaRPr lang="en-US" dirty="0"/>
          </a:p>
          <a:p>
            <a:endParaRPr lang="en-US" dirty="0"/>
          </a:p>
          <a:p>
            <a:endParaRPr lang="en-US" dirty="0"/>
          </a:p>
          <a:p>
            <a:r>
              <a:rPr lang="en-US" dirty="0"/>
              <a:t>PROFITABLE</a:t>
            </a:r>
          </a:p>
          <a:p>
            <a:endParaRPr lang="en-US" dirty="0"/>
          </a:p>
          <a:p>
            <a:endParaRPr lang="en-US" dirty="0"/>
          </a:p>
          <a:p>
            <a:r>
              <a:rPr lang="en-US" dirty="0"/>
              <a:t>PERISHABLE</a:t>
            </a:r>
          </a:p>
          <a:p>
            <a:endParaRPr lang="en-US" dirty="0"/>
          </a:p>
        </p:txBody>
      </p:sp>
      <p:sp>
        <p:nvSpPr>
          <p:cNvPr id="3" name="Footer Placeholder 2"/>
          <p:cNvSpPr>
            <a:spLocks noGrp="1"/>
          </p:cNvSpPr>
          <p:nvPr>
            <p:ph type="ftr" sz="quarter" idx="11"/>
          </p:nvPr>
        </p:nvSpPr>
        <p:spPr/>
        <p:txBody>
          <a:bodyPr/>
          <a:lstStyle/>
          <a:p>
            <a:r>
              <a:rPr lang="en-US"/>
              <a:t>CA AASHISH BADGE. </a:t>
            </a:r>
          </a:p>
        </p:txBody>
      </p:sp>
      <p:sp>
        <p:nvSpPr>
          <p:cNvPr id="4" name="Slide Number Placeholder 3"/>
          <p:cNvSpPr>
            <a:spLocks noGrp="1"/>
          </p:cNvSpPr>
          <p:nvPr>
            <p:ph type="sldNum" sz="quarter" idx="12"/>
          </p:nvPr>
        </p:nvSpPr>
        <p:spPr/>
        <p:txBody>
          <a:bodyPr/>
          <a:lstStyle/>
          <a:p>
            <a:fld id="{B99AA3BF-B333-49E6-8AB4-953474064F92}" type="slidenum">
              <a:rPr lang="en-US" smtClean="0"/>
              <a:t>3</a:t>
            </a:fld>
            <a:endParaRPr lang="en-US"/>
          </a:p>
        </p:txBody>
      </p:sp>
    </p:spTree>
    <p:extLst>
      <p:ext uri="{BB962C8B-B14F-4D97-AF65-F5344CB8AC3E}">
        <p14:creationId xmlns:p14="http://schemas.microsoft.com/office/powerpoint/2010/main" val="39568472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IN" sz="2800" dirty="0">
                <a:latin typeface="Comic Sans MS" pitchFamily="66" charset="0"/>
              </a:rPr>
              <a:t>Income from NPA is not recognised on accrual basis but is booked as income only when it is actually received.</a:t>
            </a:r>
          </a:p>
          <a:p>
            <a:pPr algn="just"/>
            <a:endParaRPr lang="en-IN" sz="2800" dirty="0">
              <a:latin typeface="Comic Sans MS" pitchFamily="66" charset="0"/>
            </a:endParaRPr>
          </a:p>
          <a:p>
            <a:pPr algn="just"/>
            <a:endParaRPr lang="en-IN" sz="2800" dirty="0">
              <a:latin typeface="Comic Sans MS" pitchFamily="66" charset="0"/>
            </a:endParaRPr>
          </a:p>
          <a:p>
            <a:pPr algn="just"/>
            <a:r>
              <a:rPr lang="en-IN" sz="2800" dirty="0">
                <a:latin typeface="Comic Sans MS" pitchFamily="66" charset="0"/>
              </a:rPr>
              <a:t>Banks should adopt an accounting principle for appropriation of recoveries in NPAs and exercise the right of appropriation of recoveries in a uniform and consistent manner. </a:t>
            </a:r>
          </a:p>
          <a:p>
            <a:endParaRPr lang="en-US" dirty="0"/>
          </a:p>
        </p:txBody>
      </p:sp>
      <p:sp>
        <p:nvSpPr>
          <p:cNvPr id="3" name="Footer Placeholder 2"/>
          <p:cNvSpPr>
            <a:spLocks noGrp="1"/>
          </p:cNvSpPr>
          <p:nvPr>
            <p:ph type="ftr" sz="quarter" idx="11"/>
          </p:nvPr>
        </p:nvSpPr>
        <p:spPr/>
        <p:txBody>
          <a:bodyPr/>
          <a:lstStyle/>
          <a:p>
            <a:r>
              <a:rPr lang="en-US"/>
              <a:t>CA AASHISH BADGE. </a:t>
            </a:r>
          </a:p>
        </p:txBody>
      </p:sp>
      <p:sp>
        <p:nvSpPr>
          <p:cNvPr id="4" name="Slide Number Placeholder 3"/>
          <p:cNvSpPr>
            <a:spLocks noGrp="1"/>
          </p:cNvSpPr>
          <p:nvPr>
            <p:ph type="sldNum" sz="quarter" idx="12"/>
          </p:nvPr>
        </p:nvSpPr>
        <p:spPr/>
        <p:txBody>
          <a:bodyPr/>
          <a:lstStyle/>
          <a:p>
            <a:fld id="{B99AA3BF-B333-49E6-8AB4-953474064F92}" type="slidenum">
              <a:rPr lang="en-US" smtClean="0"/>
              <a:t>30</a:t>
            </a:fld>
            <a:endParaRPr lang="en-US"/>
          </a:p>
        </p:txBody>
      </p:sp>
      <p:sp>
        <p:nvSpPr>
          <p:cNvPr id="5" name="Title 4"/>
          <p:cNvSpPr>
            <a:spLocks noGrp="1"/>
          </p:cNvSpPr>
          <p:nvPr>
            <p:ph type="title"/>
          </p:nvPr>
        </p:nvSpPr>
        <p:spPr/>
        <p:txBody>
          <a:bodyPr/>
          <a:lstStyle/>
          <a:p>
            <a:r>
              <a:rPr lang="en-US" dirty="0"/>
              <a:t>INCOME RECOGNITION Para 4</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F7B103B-5FBB-47B3-7FC2-0DF999487EB6}"/>
              </a:ext>
            </a:extLst>
          </p:cNvPr>
          <p:cNvSpPr>
            <a:spLocks noGrp="1"/>
          </p:cNvSpPr>
          <p:nvPr>
            <p:ph idx="1"/>
          </p:nvPr>
        </p:nvSpPr>
        <p:spPr/>
        <p:txBody>
          <a:bodyPr>
            <a:normAutofit fontScale="92500" lnSpcReduction="10000"/>
          </a:bodyPr>
          <a:lstStyle/>
          <a:p>
            <a:pPr algn="just"/>
            <a:r>
              <a:rPr lang="en-US" dirty="0"/>
              <a:t>4.1.3 : </a:t>
            </a:r>
            <a:r>
              <a:rPr lang="en-US" sz="2600" b="0" i="0" u="none" strike="noStrike" baseline="0" dirty="0">
                <a:solidFill>
                  <a:srgbClr val="000000"/>
                </a:solidFill>
                <a:latin typeface="Comic Sans MS" panose="030F0702030302020204" pitchFamily="66" charset="0"/>
              </a:rPr>
              <a:t>Fees and commissions earned by the banks as a result of renegotiations or rescheduling of outstanding debts should be </a:t>
            </a:r>
            <a:r>
              <a:rPr lang="en-US" sz="2600" b="0" i="0" u="none" strike="noStrike" baseline="0" dirty="0" err="1">
                <a:solidFill>
                  <a:srgbClr val="000000"/>
                </a:solidFill>
                <a:latin typeface="Comic Sans MS" panose="030F0702030302020204" pitchFamily="66" charset="0"/>
              </a:rPr>
              <a:t>recognised</a:t>
            </a:r>
            <a:r>
              <a:rPr lang="en-US" sz="2600" b="0" i="0" u="none" strike="noStrike" baseline="0" dirty="0">
                <a:solidFill>
                  <a:srgbClr val="000000"/>
                </a:solidFill>
                <a:latin typeface="Comic Sans MS" panose="030F0702030302020204" pitchFamily="66" charset="0"/>
              </a:rPr>
              <a:t> on an accrual basis over the period of time covered by the renegotiated or rescheduled extension of credit. </a:t>
            </a:r>
          </a:p>
          <a:p>
            <a:pPr algn="just"/>
            <a:endParaRPr lang="en-US" sz="2600" dirty="0">
              <a:solidFill>
                <a:srgbClr val="000000"/>
              </a:solidFill>
              <a:latin typeface="Comic Sans MS" panose="030F0702030302020204" pitchFamily="66" charset="0"/>
            </a:endParaRPr>
          </a:p>
          <a:p>
            <a:pPr algn="just"/>
            <a:r>
              <a:rPr lang="en-US" dirty="0"/>
              <a:t>4.1.5 </a:t>
            </a:r>
            <a:r>
              <a:rPr lang="en-US" dirty="0">
                <a:latin typeface="Comic Sans MS" panose="030F0702030302020204" pitchFamily="66" charset="0"/>
              </a:rPr>
              <a:t>In cases of loans where moratorium has been granted for repayment of interest, income may be </a:t>
            </a:r>
            <a:r>
              <a:rPr lang="en-US" dirty="0" err="1">
                <a:latin typeface="Comic Sans MS" panose="030F0702030302020204" pitchFamily="66" charset="0"/>
              </a:rPr>
              <a:t>recognisd</a:t>
            </a:r>
            <a:r>
              <a:rPr lang="en-US" dirty="0">
                <a:latin typeface="Comic Sans MS" panose="030F0702030302020204" pitchFamily="66" charset="0"/>
              </a:rPr>
              <a:t> on accrual basis for accounts which continue to be classified as ‘standard’. This shall be evaluated against the definition of ‘restructuring’ provided in paragraph 16 of this Master Circular. </a:t>
            </a:r>
            <a:endParaRPr lang="en-IN" dirty="0">
              <a:latin typeface="Comic Sans MS" panose="030F0702030302020204" pitchFamily="66" charset="0"/>
            </a:endParaRPr>
          </a:p>
        </p:txBody>
      </p:sp>
      <p:sp>
        <p:nvSpPr>
          <p:cNvPr id="3" name="Footer Placeholder 2">
            <a:extLst>
              <a:ext uri="{FF2B5EF4-FFF2-40B4-BE49-F238E27FC236}">
                <a16:creationId xmlns:a16="http://schemas.microsoft.com/office/drawing/2014/main" id="{34CE72CC-1E0B-A84B-DBC3-D4D3EC1EA240}"/>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52920CA5-D357-0B4B-D45D-B58CF0F778F5}"/>
              </a:ext>
            </a:extLst>
          </p:cNvPr>
          <p:cNvSpPr>
            <a:spLocks noGrp="1"/>
          </p:cNvSpPr>
          <p:nvPr>
            <p:ph type="sldNum" sz="quarter" idx="12"/>
          </p:nvPr>
        </p:nvSpPr>
        <p:spPr/>
        <p:txBody>
          <a:bodyPr/>
          <a:lstStyle/>
          <a:p>
            <a:fld id="{B99AA3BF-B333-49E6-8AB4-953474064F92}" type="slidenum">
              <a:rPr lang="en-US" smtClean="0"/>
              <a:t>31</a:t>
            </a:fld>
            <a:endParaRPr lang="en-US"/>
          </a:p>
        </p:txBody>
      </p:sp>
      <p:sp>
        <p:nvSpPr>
          <p:cNvPr id="5" name="Title 4">
            <a:extLst>
              <a:ext uri="{FF2B5EF4-FFF2-40B4-BE49-F238E27FC236}">
                <a16:creationId xmlns:a16="http://schemas.microsoft.com/office/drawing/2014/main" id="{60EAFEC5-BD33-8819-10E6-82C903525793}"/>
              </a:ext>
            </a:extLst>
          </p:cNvPr>
          <p:cNvSpPr>
            <a:spLocks noGrp="1"/>
          </p:cNvSpPr>
          <p:nvPr>
            <p:ph type="title"/>
          </p:nvPr>
        </p:nvSpPr>
        <p:spPr/>
        <p:txBody>
          <a:bodyPr/>
          <a:lstStyle/>
          <a:p>
            <a:endParaRPr lang="en-IN"/>
          </a:p>
        </p:txBody>
      </p:sp>
    </p:spTree>
    <p:extLst>
      <p:ext uri="{BB962C8B-B14F-4D97-AF65-F5344CB8AC3E}">
        <p14:creationId xmlns:p14="http://schemas.microsoft.com/office/powerpoint/2010/main" val="5472910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30E08D-EE05-18D2-C7AA-E5E2971F59BD}"/>
              </a:ext>
            </a:extLst>
          </p:cNvPr>
          <p:cNvSpPr>
            <a:spLocks noGrp="1"/>
          </p:cNvSpPr>
          <p:nvPr>
            <p:ph idx="1"/>
          </p:nvPr>
        </p:nvSpPr>
        <p:spPr/>
        <p:txBody>
          <a:bodyPr>
            <a:normAutofit fontScale="92500" lnSpcReduction="20000"/>
          </a:bodyPr>
          <a:lstStyle/>
          <a:p>
            <a:r>
              <a:rPr lang="en-US" sz="1800" b="0" i="0" u="none" strike="noStrike" baseline="0" dirty="0">
                <a:solidFill>
                  <a:srgbClr val="000000"/>
                </a:solidFill>
                <a:latin typeface="Arial" panose="020B0604020202020204" pitchFamily="34" charset="0"/>
              </a:rPr>
              <a:t>4.2.1 </a:t>
            </a:r>
            <a:r>
              <a:rPr lang="en-US" sz="1800" b="0" i="0" u="none" strike="noStrike" baseline="0" dirty="0">
                <a:solidFill>
                  <a:srgbClr val="000000"/>
                </a:solidFill>
                <a:latin typeface="Comic Sans MS" panose="030F0702030302020204" pitchFamily="66" charset="0"/>
              </a:rPr>
              <a:t>If any advance, including bills purchased and discounted, becomes NPA, the entire interest accrued and credited to income account in the past periods, should be reversed if the same is not </a:t>
            </a:r>
            <a:r>
              <a:rPr lang="en-US" sz="1800" b="0" i="0" u="none" strike="noStrike" baseline="0" dirty="0" err="1">
                <a:solidFill>
                  <a:srgbClr val="000000"/>
                </a:solidFill>
                <a:latin typeface="Comic Sans MS" panose="030F0702030302020204" pitchFamily="66" charset="0"/>
              </a:rPr>
              <a:t>realised</a:t>
            </a:r>
            <a:r>
              <a:rPr lang="en-US" sz="1800" b="0" i="0" u="none" strike="noStrike" baseline="0" dirty="0">
                <a:solidFill>
                  <a:srgbClr val="000000"/>
                </a:solidFill>
                <a:latin typeface="Comic Sans MS" panose="030F0702030302020204" pitchFamily="66" charset="0"/>
              </a:rPr>
              <a:t>. This will apply to Government guaranteed accounts also. </a:t>
            </a:r>
          </a:p>
          <a:p>
            <a:endParaRPr lang="en-US" sz="1800" dirty="0">
              <a:solidFill>
                <a:srgbClr val="000000"/>
              </a:solidFill>
              <a:latin typeface="Comic Sans MS" panose="030F0702030302020204" pitchFamily="66" charset="0"/>
            </a:endParaRPr>
          </a:p>
          <a:p>
            <a:r>
              <a:rPr lang="en-US" sz="1800" dirty="0">
                <a:solidFill>
                  <a:srgbClr val="000000"/>
                </a:solidFill>
                <a:latin typeface="Comic Sans MS" panose="030F0702030302020204" pitchFamily="66" charset="0"/>
              </a:rPr>
              <a:t>4</a:t>
            </a:r>
            <a:r>
              <a:rPr lang="en-US" sz="1800" b="0" i="0" u="none" strike="noStrike" baseline="0" dirty="0">
                <a:solidFill>
                  <a:srgbClr val="000000"/>
                </a:solidFill>
                <a:latin typeface="Comic Sans MS" panose="030F0702030302020204" pitchFamily="66" charset="0"/>
              </a:rPr>
              <a:t>.2.2 If loans with moratorium on payment of interest (permitted at the time of sanction of the loan) become NPA after the moratorium period is over, the capitalized interest, if any, corresponding to the interest accrued during such moratorium period need not be reversed. </a:t>
            </a:r>
          </a:p>
          <a:p>
            <a:endParaRPr lang="en-US" sz="1800" dirty="0">
              <a:solidFill>
                <a:srgbClr val="000000"/>
              </a:solidFill>
              <a:latin typeface="Comic Sans MS" panose="030F0702030302020204" pitchFamily="66" charset="0"/>
            </a:endParaRPr>
          </a:p>
          <a:p>
            <a:r>
              <a:rPr lang="en-US" sz="1800" dirty="0">
                <a:solidFill>
                  <a:srgbClr val="000000"/>
                </a:solidFill>
                <a:latin typeface="Comic Sans MS" panose="030F0702030302020204" pitchFamily="66" charset="0"/>
              </a:rPr>
              <a:t>4</a:t>
            </a:r>
            <a:r>
              <a:rPr lang="en-US" sz="1800" b="0" i="0" u="none" strike="noStrike" baseline="0" dirty="0">
                <a:solidFill>
                  <a:srgbClr val="000000"/>
                </a:solidFill>
                <a:latin typeface="Comic Sans MS" panose="030F0702030302020204" pitchFamily="66" charset="0"/>
              </a:rPr>
              <a:t>.2.3 In respect of NPAs, fees, commission and similar income that have accrued should cease to accrue in the current period and should be reversed with respect to past periods, if uncollected. </a:t>
            </a:r>
          </a:p>
          <a:p>
            <a:endParaRPr lang="en-US" sz="1800" dirty="0">
              <a:solidFill>
                <a:srgbClr val="000000"/>
              </a:solidFill>
              <a:latin typeface="Comic Sans MS" panose="030F0702030302020204" pitchFamily="66" charset="0"/>
            </a:endParaRPr>
          </a:p>
          <a:p>
            <a:r>
              <a:rPr lang="en-US" sz="1800" dirty="0">
                <a:solidFill>
                  <a:srgbClr val="000000"/>
                </a:solidFill>
                <a:latin typeface="Comic Sans MS" panose="030F0702030302020204" pitchFamily="66" charset="0"/>
              </a:rPr>
              <a:t>4</a:t>
            </a:r>
            <a:r>
              <a:rPr lang="en-US" sz="1800" b="0" i="0" u="none" strike="noStrike" baseline="0" dirty="0">
                <a:solidFill>
                  <a:srgbClr val="000000"/>
                </a:solidFill>
                <a:latin typeface="Comic Sans MS" panose="030F0702030302020204" pitchFamily="66" charset="0"/>
              </a:rPr>
              <a:t>.2.4 Leased Assets - The </a:t>
            </a:r>
            <a:r>
              <a:rPr lang="en-US" sz="1800" b="0" i="1" u="none" strike="noStrike" baseline="0" dirty="0">
                <a:solidFill>
                  <a:srgbClr val="000000"/>
                </a:solidFill>
                <a:latin typeface="Comic Sans MS" panose="030F0702030302020204" pitchFamily="66" charset="0"/>
              </a:rPr>
              <a:t>finance charge </a:t>
            </a:r>
            <a:r>
              <a:rPr lang="en-US" sz="1800" b="0" i="0" u="none" strike="noStrike" baseline="0" dirty="0">
                <a:solidFill>
                  <a:srgbClr val="000000"/>
                </a:solidFill>
                <a:latin typeface="Comic Sans MS" panose="030F0702030302020204" pitchFamily="66" charset="0"/>
              </a:rPr>
              <a:t>component of finance income [as defined in ‘AS 19 Leases’)] on the leased asset which has accrued and was credited to income account before the asset became non-performing, and remaining </a:t>
            </a:r>
            <a:r>
              <a:rPr lang="en-US" sz="1800" b="0" i="0" u="none" strike="noStrike" baseline="0" dirty="0" err="1">
                <a:solidFill>
                  <a:srgbClr val="000000"/>
                </a:solidFill>
                <a:latin typeface="Comic Sans MS" panose="030F0702030302020204" pitchFamily="66" charset="0"/>
              </a:rPr>
              <a:t>unrealised</a:t>
            </a:r>
            <a:r>
              <a:rPr lang="en-US" sz="1800" b="0" i="0" u="none" strike="noStrike" baseline="0" dirty="0">
                <a:solidFill>
                  <a:srgbClr val="000000"/>
                </a:solidFill>
                <a:latin typeface="Comic Sans MS" panose="030F0702030302020204" pitchFamily="66" charset="0"/>
              </a:rPr>
              <a:t>, should be reversed or provided for in the current accounting period. </a:t>
            </a:r>
          </a:p>
          <a:p>
            <a:endParaRPr lang="en-US" sz="1800" dirty="0">
              <a:solidFill>
                <a:srgbClr val="000000"/>
              </a:solidFill>
              <a:latin typeface="Comic Sans MS" panose="030F0702030302020204" pitchFamily="66" charset="0"/>
            </a:endParaRPr>
          </a:p>
          <a:p>
            <a:endParaRPr lang="en-IN" sz="1800" dirty="0">
              <a:latin typeface="Comic Sans MS" panose="030F0702030302020204" pitchFamily="66" charset="0"/>
            </a:endParaRPr>
          </a:p>
        </p:txBody>
      </p:sp>
      <p:sp>
        <p:nvSpPr>
          <p:cNvPr id="3" name="Footer Placeholder 2">
            <a:extLst>
              <a:ext uri="{FF2B5EF4-FFF2-40B4-BE49-F238E27FC236}">
                <a16:creationId xmlns:a16="http://schemas.microsoft.com/office/drawing/2014/main" id="{E4B97DD0-4D16-F97A-7499-85D1E05906EC}"/>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B8F4206C-9145-EC7C-70B6-16DBFCA53B27}"/>
              </a:ext>
            </a:extLst>
          </p:cNvPr>
          <p:cNvSpPr>
            <a:spLocks noGrp="1"/>
          </p:cNvSpPr>
          <p:nvPr>
            <p:ph type="sldNum" sz="quarter" idx="12"/>
          </p:nvPr>
        </p:nvSpPr>
        <p:spPr/>
        <p:txBody>
          <a:bodyPr/>
          <a:lstStyle/>
          <a:p>
            <a:fld id="{B99AA3BF-B333-49E6-8AB4-953474064F92}" type="slidenum">
              <a:rPr lang="en-US" smtClean="0"/>
              <a:t>32</a:t>
            </a:fld>
            <a:endParaRPr lang="en-US"/>
          </a:p>
        </p:txBody>
      </p:sp>
      <p:sp>
        <p:nvSpPr>
          <p:cNvPr id="5" name="Title 4">
            <a:extLst>
              <a:ext uri="{FF2B5EF4-FFF2-40B4-BE49-F238E27FC236}">
                <a16:creationId xmlns:a16="http://schemas.microsoft.com/office/drawing/2014/main" id="{C2B19AF7-95BC-166F-4AB8-1654D0BAD5E8}"/>
              </a:ext>
            </a:extLst>
          </p:cNvPr>
          <p:cNvSpPr>
            <a:spLocks noGrp="1"/>
          </p:cNvSpPr>
          <p:nvPr>
            <p:ph type="title"/>
          </p:nvPr>
        </p:nvSpPr>
        <p:spPr/>
        <p:txBody>
          <a:bodyPr/>
          <a:lstStyle/>
          <a:p>
            <a:r>
              <a:rPr lang="en-US" dirty="0"/>
              <a:t>Reversal of Income Para 4.2</a:t>
            </a:r>
            <a:endParaRPr lang="en-IN" dirty="0"/>
          </a:p>
        </p:txBody>
      </p:sp>
    </p:spTree>
    <p:extLst>
      <p:ext uri="{BB962C8B-B14F-4D97-AF65-F5344CB8AC3E}">
        <p14:creationId xmlns:p14="http://schemas.microsoft.com/office/powerpoint/2010/main" val="13935163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just"/>
            <a:r>
              <a:rPr lang="en-US" b="0" i="0" dirty="0">
                <a:solidFill>
                  <a:srgbClr val="000000"/>
                </a:solidFill>
                <a:effectLst/>
                <a:latin typeface="Arial" panose="020B0604020202020204" pitchFamily="34" charset="0"/>
              </a:rPr>
              <a:t>Where entire </a:t>
            </a:r>
            <a:r>
              <a:rPr lang="en-US" b="0" i="0" dirty="0" err="1">
                <a:solidFill>
                  <a:srgbClr val="000000"/>
                </a:solidFill>
                <a:effectLst/>
                <a:latin typeface="Arial" panose="020B0604020202020204" pitchFamily="34" charset="0"/>
              </a:rPr>
              <a:t>overdues</a:t>
            </a:r>
            <a:r>
              <a:rPr lang="en-US" b="0" i="0" dirty="0">
                <a:solidFill>
                  <a:srgbClr val="000000"/>
                </a:solidFill>
                <a:effectLst/>
                <a:latin typeface="Arial" panose="020B0604020202020204" pitchFamily="34" charset="0"/>
              </a:rPr>
              <a:t> pertaining to all the credit facilities availed by a borrower from a given bank have been </a:t>
            </a:r>
            <a:r>
              <a:rPr lang="en-US" b="0" i="0" dirty="0" err="1">
                <a:solidFill>
                  <a:srgbClr val="000000"/>
                </a:solidFill>
                <a:effectLst/>
                <a:latin typeface="Arial" panose="020B0604020202020204" pitchFamily="34" charset="0"/>
              </a:rPr>
              <a:t>regularised</a:t>
            </a:r>
            <a:r>
              <a:rPr lang="en-US" b="0" i="0" dirty="0">
                <a:solidFill>
                  <a:srgbClr val="000000"/>
                </a:solidFill>
                <a:effectLst/>
                <a:latin typeface="Arial" panose="020B0604020202020204" pitchFamily="34" charset="0"/>
              </a:rPr>
              <a:t> by repayment through genuine sources (not by sanction of additional facilities or transfer of funds between accounts), the accounts may be upgraded to ‘standard’ asset category. </a:t>
            </a:r>
          </a:p>
          <a:p>
            <a:pPr algn="just"/>
            <a:endParaRPr lang="en-US" dirty="0"/>
          </a:p>
          <a:p>
            <a:pPr algn="just"/>
            <a:r>
              <a:rPr lang="en-US" b="0" i="0" dirty="0">
                <a:solidFill>
                  <a:srgbClr val="000000"/>
                </a:solidFill>
                <a:effectLst/>
                <a:latin typeface="Arial" panose="020B0604020202020204" pitchFamily="34" charset="0"/>
              </a:rPr>
              <a:t> In such cases, it should, however, be ensured that the accounts remain in order subsequently and a solitary credit entry made in an account on or before the balance sheet date which extinguishes the overdue amount of interest or installment of principal is not reckoned as the sole criteria for treatment of the account as a standard asset.</a:t>
            </a:r>
            <a:endParaRPr lang="en-US" dirty="0"/>
          </a:p>
          <a:p>
            <a:endParaRPr lang="en-US" dirty="0"/>
          </a:p>
          <a:p>
            <a:r>
              <a:rPr lang="en-US" dirty="0"/>
              <a:t>Partial recovery of </a:t>
            </a:r>
            <a:r>
              <a:rPr lang="en-US" dirty="0" err="1"/>
              <a:t>overdues</a:t>
            </a:r>
            <a:r>
              <a:rPr lang="en-US" dirty="0"/>
              <a:t> will not amount to upgradation</a:t>
            </a:r>
          </a:p>
        </p:txBody>
      </p:sp>
      <p:sp>
        <p:nvSpPr>
          <p:cNvPr id="3" name="Footer Placeholder 2"/>
          <p:cNvSpPr>
            <a:spLocks noGrp="1"/>
          </p:cNvSpPr>
          <p:nvPr>
            <p:ph type="ftr" sz="quarter" idx="11"/>
          </p:nvPr>
        </p:nvSpPr>
        <p:spPr/>
        <p:txBody>
          <a:bodyPr/>
          <a:lstStyle/>
          <a:p>
            <a:r>
              <a:rPr lang="en-US"/>
              <a:t>CA AASHISH BADGE. </a:t>
            </a:r>
          </a:p>
        </p:txBody>
      </p:sp>
      <p:sp>
        <p:nvSpPr>
          <p:cNvPr id="4" name="Slide Number Placeholder 3"/>
          <p:cNvSpPr>
            <a:spLocks noGrp="1"/>
          </p:cNvSpPr>
          <p:nvPr>
            <p:ph type="sldNum" sz="quarter" idx="12"/>
          </p:nvPr>
        </p:nvSpPr>
        <p:spPr/>
        <p:txBody>
          <a:bodyPr/>
          <a:lstStyle/>
          <a:p>
            <a:fld id="{B99AA3BF-B333-49E6-8AB4-953474064F92}" type="slidenum">
              <a:rPr lang="en-US" smtClean="0"/>
              <a:t>33</a:t>
            </a:fld>
            <a:endParaRPr lang="en-US"/>
          </a:p>
        </p:txBody>
      </p:sp>
      <p:sp>
        <p:nvSpPr>
          <p:cNvPr id="5" name="Title 4"/>
          <p:cNvSpPr>
            <a:spLocks noGrp="1"/>
          </p:cNvSpPr>
          <p:nvPr>
            <p:ph type="title"/>
          </p:nvPr>
        </p:nvSpPr>
        <p:spPr/>
        <p:txBody>
          <a:bodyPr/>
          <a:lstStyle/>
          <a:p>
            <a:r>
              <a:rPr lang="en-US" dirty="0"/>
              <a:t>Upgradations  Para 2.2.1(ii)</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b="1">
                <a:latin typeface="Comic Sans MS" pitchFamily="66" charset="0"/>
              </a:rPr>
              <a:t>Provisioning Norms</a:t>
            </a:r>
            <a:endParaRPr lang="en-US"/>
          </a:p>
        </p:txBody>
      </p:sp>
      <p:sp>
        <p:nvSpPr>
          <p:cNvPr id="22531" name="Content Placeholder 2"/>
          <p:cNvSpPr>
            <a:spLocks noGrp="1"/>
          </p:cNvSpPr>
          <p:nvPr>
            <p:ph idx="1"/>
          </p:nvPr>
        </p:nvSpPr>
        <p:spPr>
          <a:xfrm>
            <a:off x="609600" y="1371600"/>
            <a:ext cx="8229600" cy="4876800"/>
          </a:xfrm>
        </p:spPr>
        <p:txBody>
          <a:bodyPr>
            <a:normAutofit/>
          </a:bodyPr>
          <a:lstStyle/>
          <a:p>
            <a:pPr algn="just"/>
            <a:r>
              <a:rPr lang="en-US" u="sng" dirty="0">
                <a:latin typeface="Comic Sans MS" pitchFamily="66" charset="0"/>
              </a:rPr>
              <a:t>Loss Assets</a:t>
            </a:r>
            <a:r>
              <a:rPr lang="en-US" dirty="0">
                <a:latin typeface="Comic Sans MS" pitchFamily="66" charset="0"/>
              </a:rPr>
              <a:t>: 100% of the outstanding</a:t>
            </a:r>
          </a:p>
          <a:p>
            <a:pPr algn="just"/>
            <a:endParaRPr lang="en-US" dirty="0">
              <a:latin typeface="Comic Sans MS" pitchFamily="66" charset="0"/>
            </a:endParaRPr>
          </a:p>
          <a:p>
            <a:pPr algn="just"/>
            <a:r>
              <a:rPr lang="en-US" u="sng" dirty="0">
                <a:latin typeface="Comic Sans MS" pitchFamily="66" charset="0"/>
              </a:rPr>
              <a:t>Doubtful Assets</a:t>
            </a:r>
            <a:r>
              <a:rPr lang="en-US" dirty="0">
                <a:latin typeface="Comic Sans MS" pitchFamily="66" charset="0"/>
              </a:rPr>
              <a:t>:</a:t>
            </a:r>
          </a:p>
          <a:p>
            <a:pPr algn="just"/>
            <a:endParaRPr lang="en-US" dirty="0">
              <a:latin typeface="Comic Sans MS" pitchFamily="66" charset="0"/>
            </a:endParaRPr>
          </a:p>
          <a:p>
            <a:pPr algn="just"/>
            <a:endParaRPr lang="en-US" dirty="0">
              <a:latin typeface="Comic Sans MS" pitchFamily="66" charset="0"/>
            </a:endParaRPr>
          </a:p>
          <a:p>
            <a:pPr algn="just"/>
            <a:endParaRPr lang="en-US" dirty="0">
              <a:latin typeface="Comic Sans MS" pitchFamily="66" charset="0"/>
            </a:endParaRPr>
          </a:p>
          <a:p>
            <a:pPr algn="just"/>
            <a:endParaRPr lang="en-US" dirty="0">
              <a:latin typeface="Comic Sans MS" pitchFamily="66" charset="0"/>
            </a:endParaRPr>
          </a:p>
          <a:p>
            <a:pPr algn="just"/>
            <a:endParaRPr lang="en-US" dirty="0">
              <a:latin typeface="Comic Sans MS"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409125550"/>
              </p:ext>
            </p:extLst>
          </p:nvPr>
        </p:nvGraphicFramePr>
        <p:xfrm>
          <a:off x="1143000" y="2743200"/>
          <a:ext cx="7391400" cy="1981200"/>
        </p:xfrm>
        <a:graphic>
          <a:graphicData uri="http://schemas.openxmlformats.org/drawingml/2006/table">
            <a:tbl>
              <a:tblPr firstRow="1" bandRow="1">
                <a:tableStyleId>{5C22544A-7EE6-4342-B048-85BDC9FD1C3A}</a:tableStyleId>
              </a:tblPr>
              <a:tblGrid>
                <a:gridCol w="2574533">
                  <a:extLst>
                    <a:ext uri="{9D8B030D-6E8A-4147-A177-3AD203B41FA5}">
                      <a16:colId xmlns:a16="http://schemas.microsoft.com/office/drawing/2014/main" val="20000"/>
                    </a:ext>
                  </a:extLst>
                </a:gridCol>
                <a:gridCol w="2353067">
                  <a:extLst>
                    <a:ext uri="{9D8B030D-6E8A-4147-A177-3AD203B41FA5}">
                      <a16:colId xmlns:a16="http://schemas.microsoft.com/office/drawing/2014/main" val="20001"/>
                    </a:ext>
                  </a:extLst>
                </a:gridCol>
                <a:gridCol w="2463800">
                  <a:extLst>
                    <a:ext uri="{9D8B030D-6E8A-4147-A177-3AD203B41FA5}">
                      <a16:colId xmlns:a16="http://schemas.microsoft.com/office/drawing/2014/main" val="20002"/>
                    </a:ext>
                  </a:extLst>
                </a:gridCol>
              </a:tblGrid>
              <a:tr h="365760">
                <a:tc rowSpan="2">
                  <a:txBody>
                    <a:bodyPr/>
                    <a:lstStyle/>
                    <a:p>
                      <a:pPr algn="ctr"/>
                      <a:r>
                        <a:rPr lang="en-US" sz="2000" b="1" dirty="0">
                          <a:solidFill>
                            <a:schemeClr val="tx1"/>
                          </a:solidFill>
                          <a:latin typeface="Comic Sans MS" pitchFamily="66" charset="0"/>
                        </a:rPr>
                        <a:t>Period</a:t>
                      </a:r>
                    </a:p>
                  </a:txBody>
                  <a:tcPr>
                    <a:solidFill>
                      <a:schemeClr val="accent6">
                        <a:lumMod val="20000"/>
                        <a:lumOff val="80000"/>
                      </a:schemeClr>
                    </a:solidFill>
                  </a:tcPr>
                </a:tc>
                <a:tc gridSpan="2">
                  <a:txBody>
                    <a:bodyPr/>
                    <a:lstStyle/>
                    <a:p>
                      <a:pPr algn="ctr"/>
                      <a:r>
                        <a:rPr lang="en-US" sz="2000" b="1" dirty="0">
                          <a:solidFill>
                            <a:schemeClr val="tx1"/>
                          </a:solidFill>
                          <a:latin typeface="Comic Sans MS" pitchFamily="66" charset="0"/>
                        </a:rPr>
                        <a:t>Provision Requirement (%) </a:t>
                      </a:r>
                    </a:p>
                  </a:txBody>
                  <a:tcPr>
                    <a:solidFill>
                      <a:schemeClr val="accent6">
                        <a:lumMod val="20000"/>
                        <a:lumOff val="80000"/>
                      </a:schemeClr>
                    </a:solidFill>
                  </a:tcPr>
                </a:tc>
                <a:tc hMerge="1">
                  <a:txBody>
                    <a:bodyPr/>
                    <a:lstStyle/>
                    <a:p>
                      <a:endParaRPr lang="en-US" dirty="0"/>
                    </a:p>
                  </a:txBody>
                  <a:tcPr/>
                </a:tc>
                <a:extLst>
                  <a:ext uri="{0D108BD9-81ED-4DB2-BD59-A6C34878D82A}">
                    <a16:rowId xmlns:a16="http://schemas.microsoft.com/office/drawing/2014/main" val="10000"/>
                  </a:ext>
                </a:extLst>
              </a:tr>
              <a:tr h="365760">
                <a:tc vMerge="1">
                  <a:txBody>
                    <a:bodyPr/>
                    <a:lstStyle/>
                    <a:p>
                      <a:endParaRPr lang="en-US" dirty="0"/>
                    </a:p>
                  </a:txBody>
                  <a:tcPr/>
                </a:tc>
                <a:tc>
                  <a:txBody>
                    <a:bodyPr/>
                    <a:lstStyle/>
                    <a:p>
                      <a:r>
                        <a:rPr lang="en-US" sz="2000" b="1" dirty="0">
                          <a:solidFill>
                            <a:schemeClr val="tx1"/>
                          </a:solidFill>
                          <a:latin typeface="Comic Sans MS" pitchFamily="66" charset="0"/>
                        </a:rPr>
                        <a:t>Secured Portion</a:t>
                      </a:r>
                    </a:p>
                  </a:txBody>
                  <a:tcPr>
                    <a:solidFill>
                      <a:schemeClr val="accent6">
                        <a:lumMod val="20000"/>
                        <a:lumOff val="80000"/>
                      </a:schemeClr>
                    </a:solidFill>
                  </a:tcPr>
                </a:tc>
                <a:tc>
                  <a:txBody>
                    <a:bodyPr/>
                    <a:lstStyle/>
                    <a:p>
                      <a:r>
                        <a:rPr lang="en-US" sz="2000" b="1" dirty="0">
                          <a:solidFill>
                            <a:schemeClr val="tx1"/>
                          </a:solidFill>
                          <a:latin typeface="Comic Sans MS" pitchFamily="66" charset="0"/>
                        </a:rPr>
                        <a:t>Unsecured Portion</a:t>
                      </a:r>
                    </a:p>
                  </a:txBody>
                  <a:tcPr>
                    <a:solidFill>
                      <a:schemeClr val="accent6">
                        <a:lumMod val="20000"/>
                        <a:lumOff val="80000"/>
                      </a:schemeClr>
                    </a:solidFill>
                  </a:tcPr>
                </a:tc>
                <a:extLst>
                  <a:ext uri="{0D108BD9-81ED-4DB2-BD59-A6C34878D82A}">
                    <a16:rowId xmlns:a16="http://schemas.microsoft.com/office/drawing/2014/main" val="10001"/>
                  </a:ext>
                </a:extLst>
              </a:tr>
              <a:tr h="365760">
                <a:tc>
                  <a:txBody>
                    <a:bodyPr/>
                    <a:lstStyle/>
                    <a:p>
                      <a:pPr marL="0" marR="0" algn="ctr">
                        <a:spcBef>
                          <a:spcPts val="0"/>
                        </a:spcBef>
                        <a:spcAft>
                          <a:spcPts val="0"/>
                        </a:spcAft>
                      </a:pPr>
                      <a:r>
                        <a:rPr lang="en-US" sz="2000" b="1" dirty="0">
                          <a:solidFill>
                            <a:srgbClr val="000000"/>
                          </a:solidFill>
                          <a:latin typeface="Comic Sans MS" pitchFamily="66" charset="0"/>
                          <a:ea typeface="Times New Roman"/>
                          <a:cs typeface="Times New Roman"/>
                        </a:rPr>
                        <a:t>Up to one year </a:t>
                      </a:r>
                      <a:endParaRPr lang="en-US" sz="2000" dirty="0">
                        <a:solidFill>
                          <a:srgbClr val="000000"/>
                        </a:solidFill>
                        <a:latin typeface="Comic Sans MS" pitchFamily="66" charset="0"/>
                        <a:ea typeface="Times New Roman"/>
                        <a:cs typeface="Times New Roman"/>
                      </a:endParaRPr>
                    </a:p>
                  </a:txBody>
                  <a:tcPr marL="68580" marR="68580" marT="0" marB="0"/>
                </a:tc>
                <a:tc>
                  <a:txBody>
                    <a:bodyPr/>
                    <a:lstStyle/>
                    <a:p>
                      <a:pPr marL="0" marR="0" algn="ctr">
                        <a:spcBef>
                          <a:spcPts val="0"/>
                        </a:spcBef>
                        <a:spcAft>
                          <a:spcPts val="0"/>
                        </a:spcAft>
                      </a:pPr>
                      <a:r>
                        <a:rPr lang="en-US" sz="2000" dirty="0">
                          <a:solidFill>
                            <a:srgbClr val="000000"/>
                          </a:solidFill>
                          <a:latin typeface="Comic Sans MS" pitchFamily="66" charset="0"/>
                          <a:ea typeface="Times New Roman"/>
                          <a:cs typeface="Times New Roman"/>
                        </a:rPr>
                        <a:t>20 </a:t>
                      </a:r>
                    </a:p>
                  </a:txBody>
                  <a:tcPr marL="68580" marR="68580" marT="0" marB="0"/>
                </a:tc>
                <a:tc>
                  <a:txBody>
                    <a:bodyPr/>
                    <a:lstStyle/>
                    <a:p>
                      <a:pPr marL="0" marR="0" algn="ctr">
                        <a:spcBef>
                          <a:spcPts val="0"/>
                        </a:spcBef>
                        <a:spcAft>
                          <a:spcPts val="0"/>
                        </a:spcAft>
                      </a:pPr>
                      <a:r>
                        <a:rPr lang="en-US" sz="2000" b="0" dirty="0">
                          <a:solidFill>
                            <a:srgbClr val="000000"/>
                          </a:solidFill>
                          <a:latin typeface="Comic Sans MS" pitchFamily="66" charset="0"/>
                          <a:ea typeface="Times New Roman"/>
                          <a:cs typeface="Times New Roman"/>
                        </a:rPr>
                        <a:t>100</a:t>
                      </a:r>
                      <a:r>
                        <a:rPr lang="en-US" sz="2000" b="1" dirty="0">
                          <a:solidFill>
                            <a:srgbClr val="000000"/>
                          </a:solidFill>
                          <a:latin typeface="Comic Sans MS" pitchFamily="66" charset="0"/>
                          <a:ea typeface="Times New Roman"/>
                          <a:cs typeface="Times New Roman"/>
                        </a:rPr>
                        <a:t> </a:t>
                      </a:r>
                      <a:endParaRPr lang="en-US" sz="2000" dirty="0">
                        <a:solidFill>
                          <a:srgbClr val="000000"/>
                        </a:solidFill>
                        <a:latin typeface="Comic Sans MS" pitchFamily="66" charset="0"/>
                        <a:ea typeface="Times New Roman"/>
                        <a:cs typeface="Times New Roman"/>
                      </a:endParaRPr>
                    </a:p>
                  </a:txBody>
                  <a:tcPr/>
                </a:tc>
                <a:extLst>
                  <a:ext uri="{0D108BD9-81ED-4DB2-BD59-A6C34878D82A}">
                    <a16:rowId xmlns:a16="http://schemas.microsoft.com/office/drawing/2014/main" val="10002"/>
                  </a:ext>
                </a:extLst>
              </a:tr>
              <a:tr h="365760">
                <a:tc>
                  <a:txBody>
                    <a:bodyPr/>
                    <a:lstStyle/>
                    <a:p>
                      <a:pPr marL="0" marR="0" algn="ctr">
                        <a:spcBef>
                          <a:spcPts val="0"/>
                        </a:spcBef>
                        <a:spcAft>
                          <a:spcPts val="0"/>
                        </a:spcAft>
                      </a:pPr>
                      <a:r>
                        <a:rPr lang="en-US" sz="2000" b="1" dirty="0">
                          <a:solidFill>
                            <a:srgbClr val="000000"/>
                          </a:solidFill>
                          <a:latin typeface="Comic Sans MS" pitchFamily="66" charset="0"/>
                          <a:ea typeface="Times New Roman"/>
                          <a:cs typeface="Times New Roman"/>
                        </a:rPr>
                        <a:t>One to three years </a:t>
                      </a:r>
                      <a:endParaRPr lang="en-US" sz="2000" dirty="0">
                        <a:solidFill>
                          <a:srgbClr val="000000"/>
                        </a:solidFill>
                        <a:latin typeface="Comic Sans MS" pitchFamily="66" charset="0"/>
                        <a:ea typeface="Times New Roman"/>
                        <a:cs typeface="Times New Roman"/>
                      </a:endParaRPr>
                    </a:p>
                  </a:txBody>
                  <a:tcPr marL="68580" marR="68580" marT="0" marB="0" anchor="ctr"/>
                </a:tc>
                <a:tc>
                  <a:txBody>
                    <a:bodyPr/>
                    <a:lstStyle/>
                    <a:p>
                      <a:pPr marL="0" marR="0" algn="ctr">
                        <a:spcBef>
                          <a:spcPts val="0"/>
                        </a:spcBef>
                        <a:spcAft>
                          <a:spcPts val="0"/>
                        </a:spcAft>
                      </a:pPr>
                      <a:r>
                        <a:rPr lang="en-US" sz="2000" dirty="0">
                          <a:solidFill>
                            <a:srgbClr val="000000"/>
                          </a:solidFill>
                          <a:latin typeface="Comic Sans MS" pitchFamily="66" charset="0"/>
                          <a:ea typeface="Times New Roman"/>
                          <a:cs typeface="Times New Roman"/>
                        </a:rPr>
                        <a:t>30 </a:t>
                      </a:r>
                    </a:p>
                  </a:txBody>
                  <a:tcPr marL="68580" marR="68580" marT="0" marB="0" anchor="ctr"/>
                </a:tc>
                <a:tc>
                  <a:txBody>
                    <a:bodyPr/>
                    <a:lstStyle/>
                    <a:p>
                      <a:pPr marL="0" marR="0" algn="ctr">
                        <a:spcBef>
                          <a:spcPts val="0"/>
                        </a:spcBef>
                        <a:spcAft>
                          <a:spcPts val="0"/>
                        </a:spcAft>
                      </a:pPr>
                      <a:r>
                        <a:rPr lang="en-US" sz="2000" b="0" dirty="0">
                          <a:solidFill>
                            <a:srgbClr val="000000"/>
                          </a:solidFill>
                          <a:latin typeface="Comic Sans MS" pitchFamily="66" charset="0"/>
                          <a:ea typeface="Times New Roman"/>
                          <a:cs typeface="Times New Roman"/>
                        </a:rPr>
                        <a:t>100</a:t>
                      </a:r>
                      <a:r>
                        <a:rPr lang="en-US" sz="2000" b="1" dirty="0">
                          <a:solidFill>
                            <a:srgbClr val="000000"/>
                          </a:solidFill>
                          <a:latin typeface="Comic Sans MS" pitchFamily="66" charset="0"/>
                          <a:ea typeface="Times New Roman"/>
                          <a:cs typeface="Times New Roman"/>
                        </a:rPr>
                        <a:t> </a:t>
                      </a:r>
                      <a:endParaRPr lang="en-US" sz="2000" dirty="0">
                        <a:solidFill>
                          <a:srgbClr val="000000"/>
                        </a:solidFill>
                        <a:latin typeface="Comic Sans MS" pitchFamily="66" charset="0"/>
                        <a:ea typeface="Times New Roman"/>
                        <a:cs typeface="Times New Roman"/>
                      </a:endParaRPr>
                    </a:p>
                  </a:txBody>
                  <a:tcPr/>
                </a:tc>
                <a:extLst>
                  <a:ext uri="{0D108BD9-81ED-4DB2-BD59-A6C34878D82A}">
                    <a16:rowId xmlns:a16="http://schemas.microsoft.com/office/drawing/2014/main" val="10003"/>
                  </a:ext>
                </a:extLst>
              </a:tr>
              <a:tr h="365760">
                <a:tc>
                  <a:txBody>
                    <a:bodyPr/>
                    <a:lstStyle/>
                    <a:p>
                      <a:pPr marL="0" marR="0" algn="ctr">
                        <a:spcBef>
                          <a:spcPts val="0"/>
                        </a:spcBef>
                        <a:spcAft>
                          <a:spcPts val="0"/>
                        </a:spcAft>
                      </a:pPr>
                      <a:r>
                        <a:rPr lang="en-US" sz="2000" b="1" dirty="0">
                          <a:solidFill>
                            <a:srgbClr val="000000"/>
                          </a:solidFill>
                          <a:latin typeface="Comic Sans MS" pitchFamily="66" charset="0"/>
                          <a:ea typeface="Times New Roman"/>
                          <a:cs typeface="Times New Roman"/>
                        </a:rPr>
                        <a:t>&gt; three years </a:t>
                      </a:r>
                      <a:endParaRPr lang="en-US" sz="2000" dirty="0">
                        <a:solidFill>
                          <a:srgbClr val="000000"/>
                        </a:solidFill>
                        <a:latin typeface="Comic Sans MS" pitchFamily="66" charset="0"/>
                        <a:ea typeface="Times New Roman"/>
                        <a:cs typeface="Times New Roman"/>
                      </a:endParaRPr>
                    </a:p>
                  </a:txBody>
                  <a:tcPr marL="68580" marR="68580" marT="0" marB="0" anchor="ctr"/>
                </a:tc>
                <a:tc>
                  <a:txBody>
                    <a:bodyPr/>
                    <a:lstStyle/>
                    <a:p>
                      <a:pPr marL="0" marR="0" algn="ctr">
                        <a:spcBef>
                          <a:spcPts val="0"/>
                        </a:spcBef>
                        <a:spcAft>
                          <a:spcPts val="0"/>
                        </a:spcAft>
                      </a:pPr>
                      <a:r>
                        <a:rPr lang="en-US" sz="2000" b="0" dirty="0">
                          <a:solidFill>
                            <a:srgbClr val="000000"/>
                          </a:solidFill>
                          <a:latin typeface="Comic Sans MS" pitchFamily="66" charset="0"/>
                          <a:ea typeface="Times New Roman"/>
                          <a:cs typeface="Times New Roman"/>
                        </a:rPr>
                        <a:t>100</a:t>
                      </a:r>
                      <a:r>
                        <a:rPr lang="en-US" sz="2000" b="1" dirty="0">
                          <a:solidFill>
                            <a:srgbClr val="000000"/>
                          </a:solidFill>
                          <a:latin typeface="Comic Sans MS" pitchFamily="66" charset="0"/>
                          <a:ea typeface="Times New Roman"/>
                          <a:cs typeface="Times New Roman"/>
                        </a:rPr>
                        <a:t> </a:t>
                      </a:r>
                      <a:endParaRPr lang="en-US" sz="2000" dirty="0">
                        <a:solidFill>
                          <a:srgbClr val="000000"/>
                        </a:solidFill>
                        <a:latin typeface="Comic Sans MS" pitchFamily="66" charset="0"/>
                        <a:ea typeface="Times New Roman"/>
                        <a:cs typeface="Times New Roman"/>
                      </a:endParaRPr>
                    </a:p>
                  </a:txBody>
                  <a:tcPr marL="68580" marR="68580" marT="0" marB="0" anchor="ctr"/>
                </a:tc>
                <a:tc>
                  <a:txBody>
                    <a:bodyPr/>
                    <a:lstStyle/>
                    <a:p>
                      <a:pPr marL="0" marR="0" algn="ctr">
                        <a:spcBef>
                          <a:spcPts val="0"/>
                        </a:spcBef>
                        <a:spcAft>
                          <a:spcPts val="0"/>
                        </a:spcAft>
                      </a:pPr>
                      <a:r>
                        <a:rPr lang="en-US" sz="2000" b="0" dirty="0">
                          <a:solidFill>
                            <a:srgbClr val="000000"/>
                          </a:solidFill>
                          <a:latin typeface="Comic Sans MS" pitchFamily="66" charset="0"/>
                          <a:ea typeface="Times New Roman"/>
                          <a:cs typeface="Times New Roman"/>
                        </a:rPr>
                        <a:t>100</a:t>
                      </a:r>
                      <a:r>
                        <a:rPr lang="en-US" sz="2000" b="1" dirty="0">
                          <a:solidFill>
                            <a:srgbClr val="000000"/>
                          </a:solidFill>
                          <a:latin typeface="Comic Sans MS" pitchFamily="66" charset="0"/>
                          <a:ea typeface="Times New Roman"/>
                          <a:cs typeface="Times New Roman"/>
                        </a:rPr>
                        <a:t> </a:t>
                      </a:r>
                      <a:endParaRPr lang="en-US" sz="2000" dirty="0">
                        <a:solidFill>
                          <a:srgbClr val="000000"/>
                        </a:solidFill>
                        <a:latin typeface="Comic Sans MS" pitchFamily="66" charset="0"/>
                        <a:ea typeface="Times New Roman"/>
                        <a:cs typeface="Times New Roman"/>
                      </a:endParaRPr>
                    </a:p>
                  </a:txBody>
                  <a:tcPr/>
                </a:tc>
                <a:extLst>
                  <a:ext uri="{0D108BD9-81ED-4DB2-BD59-A6C34878D82A}">
                    <a16:rowId xmlns:a16="http://schemas.microsoft.com/office/drawing/2014/main" val="10004"/>
                  </a:ext>
                </a:extLst>
              </a:tr>
            </a:tbl>
          </a:graphicData>
        </a:graphic>
      </p:graphicFrame>
      <p:sp>
        <p:nvSpPr>
          <p:cNvPr id="2" name="Footer Placeholder 1"/>
          <p:cNvSpPr>
            <a:spLocks noGrp="1"/>
          </p:cNvSpPr>
          <p:nvPr>
            <p:ph type="ftr" sz="quarter" idx="11"/>
          </p:nvPr>
        </p:nvSpPr>
        <p:spPr/>
        <p:txBody>
          <a:bodyPr/>
          <a:lstStyle/>
          <a:p>
            <a:r>
              <a:rPr lang="en-US"/>
              <a:t>CA AASHISH BADGE. </a:t>
            </a:r>
          </a:p>
        </p:txBody>
      </p:sp>
      <p:sp>
        <p:nvSpPr>
          <p:cNvPr id="3" name="Slide Number Placeholder 2"/>
          <p:cNvSpPr>
            <a:spLocks noGrp="1"/>
          </p:cNvSpPr>
          <p:nvPr>
            <p:ph type="sldNum" sz="quarter" idx="12"/>
          </p:nvPr>
        </p:nvSpPr>
        <p:spPr/>
        <p:txBody>
          <a:bodyPr/>
          <a:lstStyle/>
          <a:p>
            <a:fld id="{B99AA3BF-B333-49E6-8AB4-953474064F92}" type="slidenum">
              <a:rPr lang="en-US" smtClean="0"/>
              <a:t>34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b="1">
                <a:latin typeface="Comic Sans MS" pitchFamily="66" charset="0"/>
              </a:rPr>
              <a:t>Provisioning Norms</a:t>
            </a:r>
            <a:endParaRPr lang="en-US"/>
          </a:p>
        </p:txBody>
      </p:sp>
      <p:sp>
        <p:nvSpPr>
          <p:cNvPr id="23555" name="Content Placeholder 2"/>
          <p:cNvSpPr>
            <a:spLocks noGrp="1"/>
          </p:cNvSpPr>
          <p:nvPr>
            <p:ph idx="1"/>
          </p:nvPr>
        </p:nvSpPr>
        <p:spPr>
          <a:xfrm>
            <a:off x="609600" y="1371600"/>
            <a:ext cx="8229600" cy="4648200"/>
          </a:xfrm>
        </p:spPr>
        <p:txBody>
          <a:bodyPr>
            <a:normAutofit/>
          </a:bodyPr>
          <a:lstStyle/>
          <a:p>
            <a:pPr algn="just"/>
            <a:r>
              <a:rPr lang="en-US" u="sng" dirty="0">
                <a:latin typeface="Comic Sans MS" pitchFamily="66" charset="0"/>
              </a:rPr>
              <a:t>Sub-Standard Assets</a:t>
            </a:r>
            <a:r>
              <a:rPr lang="en-US" dirty="0">
                <a:latin typeface="Comic Sans MS" pitchFamily="66" charset="0"/>
              </a:rPr>
              <a:t>:</a:t>
            </a:r>
          </a:p>
          <a:p>
            <a:pPr marL="850392" lvl="1" indent="-457200" algn="just">
              <a:buAutoNum type="arabicParenR"/>
            </a:pPr>
            <a:r>
              <a:rPr lang="en-US" dirty="0">
                <a:latin typeface="Comic Sans MS" pitchFamily="66" charset="0"/>
              </a:rPr>
              <a:t>A general provision of 10% has to be made on the total outstanding of the substandard asset without making any allowance for ECGC cover and security available. </a:t>
            </a:r>
          </a:p>
          <a:p>
            <a:pPr marL="850392" lvl="1" indent="-457200" algn="just">
              <a:buAutoNum type="arabicParenR"/>
            </a:pPr>
            <a:endParaRPr lang="en-US" dirty="0">
              <a:latin typeface="Comic Sans MS" pitchFamily="66" charset="0"/>
            </a:endParaRPr>
          </a:p>
          <a:p>
            <a:pPr lvl="1" algn="just">
              <a:buNone/>
            </a:pPr>
            <a:endParaRPr lang="en-US" dirty="0">
              <a:latin typeface="Comic Sans MS" pitchFamily="66" charset="0"/>
            </a:endParaRPr>
          </a:p>
        </p:txBody>
      </p:sp>
      <p:sp>
        <p:nvSpPr>
          <p:cNvPr id="2" name="Footer Placeholder 1"/>
          <p:cNvSpPr>
            <a:spLocks noGrp="1"/>
          </p:cNvSpPr>
          <p:nvPr>
            <p:ph type="ftr" sz="quarter" idx="11"/>
          </p:nvPr>
        </p:nvSpPr>
        <p:spPr/>
        <p:txBody>
          <a:bodyPr/>
          <a:lstStyle/>
          <a:p>
            <a:r>
              <a:rPr lang="en-US"/>
              <a:t>CA AASHISH BADGE. </a:t>
            </a:r>
          </a:p>
        </p:txBody>
      </p:sp>
      <p:sp>
        <p:nvSpPr>
          <p:cNvPr id="3" name="Slide Number Placeholder 2"/>
          <p:cNvSpPr>
            <a:spLocks noGrp="1"/>
          </p:cNvSpPr>
          <p:nvPr>
            <p:ph type="sldNum" sz="quarter" idx="12"/>
          </p:nvPr>
        </p:nvSpPr>
        <p:spPr/>
        <p:txBody>
          <a:bodyPr/>
          <a:lstStyle/>
          <a:p>
            <a:fld id="{B99AA3BF-B333-49E6-8AB4-953474064F92}" type="slidenum">
              <a:rPr lang="en-US" smtClean="0"/>
              <a:t>35</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b="1">
                <a:latin typeface="Comic Sans MS" pitchFamily="66" charset="0"/>
              </a:rPr>
              <a:t>Provisioning Norms</a:t>
            </a:r>
            <a:endParaRPr lang="en-US"/>
          </a:p>
        </p:txBody>
      </p:sp>
      <p:sp>
        <p:nvSpPr>
          <p:cNvPr id="24579" name="Content Placeholder 2"/>
          <p:cNvSpPr>
            <a:spLocks noGrp="1"/>
          </p:cNvSpPr>
          <p:nvPr>
            <p:ph idx="1"/>
          </p:nvPr>
        </p:nvSpPr>
        <p:spPr>
          <a:xfrm>
            <a:off x="609600" y="1447800"/>
            <a:ext cx="8229600" cy="4572000"/>
          </a:xfrm>
        </p:spPr>
        <p:txBody>
          <a:bodyPr>
            <a:normAutofit/>
          </a:bodyPr>
          <a:lstStyle/>
          <a:p>
            <a:pPr algn="just"/>
            <a:r>
              <a:rPr lang="en-US" sz="3200" u="sng" dirty="0">
                <a:latin typeface="Comic Sans MS" pitchFamily="66" charset="0"/>
              </a:rPr>
              <a:t>Standard Assets</a:t>
            </a:r>
            <a:r>
              <a:rPr lang="en-US" dirty="0">
                <a:latin typeface="Comic Sans MS" pitchFamily="66" charset="0"/>
              </a:rPr>
              <a:t>:</a:t>
            </a:r>
          </a:p>
          <a:p>
            <a:pPr lvl="1" algn="just"/>
            <a:r>
              <a:rPr lang="en-US" dirty="0">
                <a:latin typeface="Comic Sans MS" pitchFamily="66" charset="0"/>
              </a:rPr>
              <a:t>Direct advances to agricultural and SME sectors (Micro &amp; Small) - 0.25 %</a:t>
            </a:r>
          </a:p>
          <a:p>
            <a:pPr lvl="1" algn="just"/>
            <a:r>
              <a:rPr lang="en-US" dirty="0">
                <a:latin typeface="Comic Sans MS" pitchFamily="66" charset="0"/>
              </a:rPr>
              <a:t>Advances to Commercial Real Estate (CRE) – 1.00%</a:t>
            </a:r>
          </a:p>
          <a:p>
            <a:pPr lvl="1" algn="just"/>
            <a:r>
              <a:rPr lang="en-US" dirty="0">
                <a:latin typeface="Comic Sans MS" pitchFamily="66" charset="0"/>
              </a:rPr>
              <a:t>Advances to Commercial Real Estate – Residential Housing Sector (CRE-RH) – 0.75%</a:t>
            </a:r>
          </a:p>
          <a:p>
            <a:pPr lvl="1" algn="just"/>
            <a:r>
              <a:rPr lang="en-US" dirty="0">
                <a:latin typeface="Comic Sans MS" pitchFamily="66" charset="0"/>
              </a:rPr>
              <a:t>All other loans and advances not included in (1) and (2) above - 0.40%</a:t>
            </a:r>
          </a:p>
        </p:txBody>
      </p:sp>
      <p:sp>
        <p:nvSpPr>
          <p:cNvPr id="2" name="Footer Placeholder 1"/>
          <p:cNvSpPr>
            <a:spLocks noGrp="1"/>
          </p:cNvSpPr>
          <p:nvPr>
            <p:ph type="ftr" sz="quarter" idx="11"/>
          </p:nvPr>
        </p:nvSpPr>
        <p:spPr/>
        <p:txBody>
          <a:bodyPr/>
          <a:lstStyle/>
          <a:p>
            <a:r>
              <a:rPr lang="en-US"/>
              <a:t>CA AASHISH BADGE. </a:t>
            </a:r>
          </a:p>
        </p:txBody>
      </p:sp>
      <p:sp>
        <p:nvSpPr>
          <p:cNvPr id="3" name="Slide Number Placeholder 2"/>
          <p:cNvSpPr>
            <a:spLocks noGrp="1"/>
          </p:cNvSpPr>
          <p:nvPr>
            <p:ph type="sldNum" sz="quarter" idx="12"/>
          </p:nvPr>
        </p:nvSpPr>
        <p:spPr/>
        <p:txBody>
          <a:bodyPr/>
          <a:lstStyle/>
          <a:p>
            <a:fld id="{B99AA3BF-B333-49E6-8AB4-953474064F92}" type="slidenum">
              <a:rPr lang="en-US" smtClean="0"/>
              <a:t>36</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DACA654-7AE5-914D-06FD-972D0802DC9D}"/>
              </a:ext>
            </a:extLst>
          </p:cNvPr>
          <p:cNvSpPr>
            <a:spLocks noGrp="1"/>
          </p:cNvSpPr>
          <p:nvPr>
            <p:ph idx="1"/>
          </p:nvPr>
        </p:nvSpPr>
        <p:spPr/>
        <p:txBody>
          <a:bodyPr>
            <a:normAutofit fontScale="92500"/>
          </a:bodyPr>
          <a:lstStyle/>
          <a:p>
            <a:pPr algn="just"/>
            <a:r>
              <a:rPr lang="en-US" sz="2200" b="0" i="0" dirty="0">
                <a:solidFill>
                  <a:srgbClr val="000000"/>
                </a:solidFill>
                <a:effectLst/>
                <a:latin typeface="Arial" panose="020B0604020202020204" pitchFamily="34" charset="0"/>
              </a:rPr>
              <a:t>The erstwhile Tier I UCBs, which are currently maintaining standard asset provision of 0.25% on ‘all other loans and advances not included above’ are permitted to achieve the provisioning requirement of 0.40% on such advances in a staggered manner by March 31, 2025. Thus, provision on all such standard loans and advances outstanding as on March 31, 2023 shall be increased to 0.30% by March 31, 2024, to 0.35% by September 30, 2024 and to 0.40% by March 31, 2025.</a:t>
            </a:r>
          </a:p>
          <a:p>
            <a:pPr algn="just"/>
            <a:endParaRPr lang="en-US" sz="2200" dirty="0">
              <a:solidFill>
                <a:srgbClr val="000000"/>
              </a:solidFill>
              <a:latin typeface="Arial" panose="020B0604020202020204" pitchFamily="34" charset="0"/>
            </a:endParaRPr>
          </a:p>
          <a:p>
            <a:pPr algn="just"/>
            <a:r>
              <a:rPr lang="en-US" sz="2200" b="0" i="0" dirty="0">
                <a:solidFill>
                  <a:srgbClr val="000000"/>
                </a:solidFill>
                <a:effectLst/>
                <a:latin typeface="Arial" panose="020B0604020202020204" pitchFamily="34" charset="0"/>
              </a:rPr>
              <a:t>The provisions towards "standard assets" need not be netted from gross advances but shown separately as "Contingent Provision against Standard Assets" under "Other Funds and Reserves" {item.2 (viii) of Capital and Liabilities} in the Balance Sheet.</a:t>
            </a:r>
            <a:endParaRPr lang="en-IN" sz="2200" dirty="0"/>
          </a:p>
        </p:txBody>
      </p:sp>
      <p:sp>
        <p:nvSpPr>
          <p:cNvPr id="3" name="Footer Placeholder 2">
            <a:extLst>
              <a:ext uri="{FF2B5EF4-FFF2-40B4-BE49-F238E27FC236}">
                <a16:creationId xmlns:a16="http://schemas.microsoft.com/office/drawing/2014/main" id="{E0EEB2C8-3A6F-700A-FFB6-14F584FA35B2}"/>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A6B338DB-1E0B-52B8-4F38-568AAA6AFEBF}"/>
              </a:ext>
            </a:extLst>
          </p:cNvPr>
          <p:cNvSpPr>
            <a:spLocks noGrp="1"/>
          </p:cNvSpPr>
          <p:nvPr>
            <p:ph type="sldNum" sz="quarter" idx="12"/>
          </p:nvPr>
        </p:nvSpPr>
        <p:spPr/>
        <p:txBody>
          <a:bodyPr/>
          <a:lstStyle/>
          <a:p>
            <a:fld id="{B99AA3BF-B333-49E6-8AB4-953474064F92}" type="slidenum">
              <a:rPr lang="en-US" smtClean="0"/>
              <a:t>37</a:t>
            </a:fld>
            <a:endParaRPr lang="en-US"/>
          </a:p>
        </p:txBody>
      </p:sp>
      <p:sp>
        <p:nvSpPr>
          <p:cNvPr id="5" name="Title 4">
            <a:extLst>
              <a:ext uri="{FF2B5EF4-FFF2-40B4-BE49-F238E27FC236}">
                <a16:creationId xmlns:a16="http://schemas.microsoft.com/office/drawing/2014/main" id="{57BFF85F-BB54-F925-4A10-84559A732322}"/>
              </a:ext>
            </a:extLst>
          </p:cNvPr>
          <p:cNvSpPr>
            <a:spLocks noGrp="1"/>
          </p:cNvSpPr>
          <p:nvPr>
            <p:ph type="title"/>
          </p:nvPr>
        </p:nvSpPr>
        <p:spPr/>
        <p:txBody>
          <a:bodyPr/>
          <a:lstStyle/>
          <a:p>
            <a:endParaRPr lang="en-IN"/>
          </a:p>
        </p:txBody>
      </p:sp>
    </p:spTree>
    <p:extLst>
      <p:ext uri="{BB962C8B-B14F-4D97-AF65-F5344CB8AC3E}">
        <p14:creationId xmlns:p14="http://schemas.microsoft.com/office/powerpoint/2010/main" val="41148302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200E97-1458-C37E-3FB7-6473A4080122}"/>
              </a:ext>
            </a:extLst>
          </p:cNvPr>
          <p:cNvSpPr>
            <a:spLocks noGrp="1"/>
          </p:cNvSpPr>
          <p:nvPr>
            <p:ph idx="1"/>
          </p:nvPr>
        </p:nvSpPr>
        <p:spPr/>
        <p:txBody>
          <a:bodyPr>
            <a:normAutofit/>
          </a:bodyPr>
          <a:lstStyle/>
          <a:p>
            <a:pPr algn="just"/>
            <a:r>
              <a:rPr lang="en-US" sz="2200" b="0" i="0" dirty="0">
                <a:solidFill>
                  <a:srgbClr val="000000"/>
                </a:solidFill>
                <a:effectLst/>
                <a:latin typeface="Arial" panose="020B0604020202020204" pitchFamily="34" charset="0"/>
              </a:rPr>
              <a:t>In case banks are already maintaining excess provision than what is required / prescribed by Statutory Auditor / RBI Inspection for impaired credits under Bad and Doubtful Debt Reserve, additional provision required for Standard Assets may be segregated from Bad and Doubtful Debt Reserve and the same may be parked under the head "Contingent Provisions against Standard Assets" with the approval of their Board of Directors. Shortfall if any, on this account may be made good in the normal course.</a:t>
            </a:r>
          </a:p>
          <a:p>
            <a:pPr algn="just"/>
            <a:endParaRPr lang="en-US" sz="2200" dirty="0">
              <a:solidFill>
                <a:srgbClr val="000000"/>
              </a:solidFill>
              <a:latin typeface="Arial" panose="020B0604020202020204" pitchFamily="34" charset="0"/>
            </a:endParaRPr>
          </a:p>
          <a:p>
            <a:pPr algn="just"/>
            <a:r>
              <a:rPr lang="en-US" sz="1600" b="0" i="0" dirty="0">
                <a:solidFill>
                  <a:srgbClr val="000000"/>
                </a:solidFill>
                <a:effectLst/>
                <a:latin typeface="Arial" panose="020B0604020202020204" pitchFamily="34" charset="0"/>
              </a:rPr>
              <a:t> </a:t>
            </a:r>
            <a:r>
              <a:rPr lang="en-US" sz="2200" b="0" i="0" dirty="0">
                <a:solidFill>
                  <a:srgbClr val="000000"/>
                </a:solidFill>
                <a:effectLst/>
                <a:latin typeface="Arial" panose="020B0604020202020204" pitchFamily="34" charset="0"/>
              </a:rPr>
              <a:t>The above contingent provision will be eligible for inclusion in Tier II capital.</a:t>
            </a:r>
            <a:endParaRPr lang="en-IN" sz="2200" dirty="0"/>
          </a:p>
        </p:txBody>
      </p:sp>
      <p:sp>
        <p:nvSpPr>
          <p:cNvPr id="3" name="Footer Placeholder 2">
            <a:extLst>
              <a:ext uri="{FF2B5EF4-FFF2-40B4-BE49-F238E27FC236}">
                <a16:creationId xmlns:a16="http://schemas.microsoft.com/office/drawing/2014/main" id="{774DC127-707F-4C77-DD54-5DEA86F9CEC8}"/>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B5388D36-6AE9-B59A-DA01-9D91A62DEB22}"/>
              </a:ext>
            </a:extLst>
          </p:cNvPr>
          <p:cNvSpPr>
            <a:spLocks noGrp="1"/>
          </p:cNvSpPr>
          <p:nvPr>
            <p:ph type="sldNum" sz="quarter" idx="12"/>
          </p:nvPr>
        </p:nvSpPr>
        <p:spPr/>
        <p:txBody>
          <a:bodyPr/>
          <a:lstStyle/>
          <a:p>
            <a:fld id="{B99AA3BF-B333-49E6-8AB4-953474064F92}" type="slidenum">
              <a:rPr lang="en-US" smtClean="0"/>
              <a:t>38</a:t>
            </a:fld>
            <a:endParaRPr lang="en-US"/>
          </a:p>
        </p:txBody>
      </p:sp>
      <p:sp>
        <p:nvSpPr>
          <p:cNvPr id="5" name="Title 4">
            <a:extLst>
              <a:ext uri="{FF2B5EF4-FFF2-40B4-BE49-F238E27FC236}">
                <a16:creationId xmlns:a16="http://schemas.microsoft.com/office/drawing/2014/main" id="{B6C6E8E4-4ED0-381F-99F6-8E4BACB352F4}"/>
              </a:ext>
            </a:extLst>
          </p:cNvPr>
          <p:cNvSpPr>
            <a:spLocks noGrp="1"/>
          </p:cNvSpPr>
          <p:nvPr>
            <p:ph type="title"/>
          </p:nvPr>
        </p:nvSpPr>
        <p:spPr/>
        <p:txBody>
          <a:bodyPr/>
          <a:lstStyle/>
          <a:p>
            <a:endParaRPr lang="en-IN"/>
          </a:p>
        </p:txBody>
      </p:sp>
    </p:spTree>
    <p:extLst>
      <p:ext uri="{BB962C8B-B14F-4D97-AF65-F5344CB8AC3E}">
        <p14:creationId xmlns:p14="http://schemas.microsoft.com/office/powerpoint/2010/main" val="237153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b="1" dirty="0">
                <a:latin typeface="Comic Sans MS" pitchFamily="66" charset="0"/>
              </a:rPr>
              <a:t>Provisioning Coverage Ratio</a:t>
            </a:r>
            <a:endParaRPr lang="en-US" dirty="0"/>
          </a:p>
        </p:txBody>
      </p:sp>
      <p:sp>
        <p:nvSpPr>
          <p:cNvPr id="8195" name="Content Placeholder 2"/>
          <p:cNvSpPr>
            <a:spLocks noGrp="1"/>
          </p:cNvSpPr>
          <p:nvPr>
            <p:ph idx="1"/>
          </p:nvPr>
        </p:nvSpPr>
        <p:spPr>
          <a:xfrm>
            <a:off x="609600" y="1752600"/>
            <a:ext cx="8077200" cy="3505200"/>
          </a:xfrm>
        </p:spPr>
        <p:txBody>
          <a:bodyPr/>
          <a:lstStyle/>
          <a:p>
            <a:pPr algn="just"/>
            <a:r>
              <a:rPr lang="en-IN" sz="2800">
                <a:latin typeface="Comic Sans MS" pitchFamily="66" charset="0"/>
              </a:rPr>
              <a:t>Provisioning Coverage Ratio (PCR) is the ratio of provisioning to gross NPA.</a:t>
            </a:r>
          </a:p>
          <a:p>
            <a:pPr algn="just"/>
            <a:endParaRPr lang="en-IN" sz="2800">
              <a:latin typeface="Comic Sans MS" pitchFamily="66" charset="0"/>
            </a:endParaRPr>
          </a:p>
          <a:p>
            <a:pPr algn="just"/>
            <a:endParaRPr lang="en-IN" sz="2800">
              <a:latin typeface="Comic Sans MS" pitchFamily="66" charset="0"/>
            </a:endParaRPr>
          </a:p>
          <a:p>
            <a:pPr algn="just"/>
            <a:r>
              <a:rPr lang="en-IN" sz="2800">
                <a:latin typeface="Comic Sans MS" pitchFamily="66" charset="0"/>
              </a:rPr>
              <a:t>It indicates the extent of funds a bank has kept aside to cover loan losses.</a:t>
            </a:r>
          </a:p>
          <a:p>
            <a:pPr algn="just"/>
            <a:endParaRPr lang="en-IN" sz="2800">
              <a:latin typeface="Comic Sans MS" pitchFamily="66" charset="0"/>
            </a:endParaRPr>
          </a:p>
          <a:p>
            <a:pPr algn="just"/>
            <a:endParaRPr lang="en-IN" sz="2800">
              <a:latin typeface="Comic Sans MS" pitchFamily="66" charset="0"/>
            </a:endParaRPr>
          </a:p>
        </p:txBody>
      </p:sp>
      <p:sp>
        <p:nvSpPr>
          <p:cNvPr id="2" name="Footer Placeholder 1"/>
          <p:cNvSpPr>
            <a:spLocks noGrp="1"/>
          </p:cNvSpPr>
          <p:nvPr>
            <p:ph type="ftr" sz="quarter" idx="11"/>
          </p:nvPr>
        </p:nvSpPr>
        <p:spPr/>
        <p:txBody>
          <a:bodyPr/>
          <a:lstStyle/>
          <a:p>
            <a:r>
              <a:rPr lang="en-US"/>
              <a:t>CA AASHISH BADGE. </a:t>
            </a:r>
          </a:p>
        </p:txBody>
      </p:sp>
      <p:sp>
        <p:nvSpPr>
          <p:cNvPr id="3" name="Slide Number Placeholder 2"/>
          <p:cNvSpPr>
            <a:spLocks noGrp="1"/>
          </p:cNvSpPr>
          <p:nvPr>
            <p:ph type="sldNum" sz="quarter" idx="12"/>
          </p:nvPr>
        </p:nvSpPr>
        <p:spPr/>
        <p:txBody>
          <a:bodyPr/>
          <a:lstStyle/>
          <a:p>
            <a:fld id="{B99AA3BF-B333-49E6-8AB4-953474064F92}" type="slidenum">
              <a:rPr lang="en-US" smtClean="0"/>
              <a:t>39</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20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3" end="3"/>
                                            </p:txEl>
                                          </p:spTgt>
                                        </p:tgtEl>
                                        <p:attrNameLst>
                                          <p:attrName>style.visibility</p:attrName>
                                        </p:attrNameLst>
                                      </p:cBhvr>
                                      <p:to>
                                        <p:strVal val="visible"/>
                                      </p:to>
                                    </p:set>
                                    <p:animEffect transition="in" filter="fade">
                                      <p:cBhvr>
                                        <p:cTn id="12" dur="20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4085892796"/>
              </p:ext>
            </p:extLst>
          </p:nvPr>
        </p:nvGraphicFramePr>
        <p:xfrm>
          <a:off x="417672" y="2057400"/>
          <a:ext cx="8229600" cy="16560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0000"/>
                    </a:ext>
                  </a:extLst>
                </a:gridCol>
                <a:gridCol w="6477000">
                  <a:extLst>
                    <a:ext uri="{9D8B030D-6E8A-4147-A177-3AD203B41FA5}">
                      <a16:colId xmlns:a16="http://schemas.microsoft.com/office/drawing/2014/main" val="20001"/>
                    </a:ext>
                  </a:extLst>
                </a:gridCol>
              </a:tblGrid>
              <a:tr h="370840">
                <a:tc>
                  <a:txBody>
                    <a:bodyPr/>
                    <a:lstStyle/>
                    <a:p>
                      <a:r>
                        <a:rPr lang="en-GB" dirty="0"/>
                        <a:t>Date</a:t>
                      </a:r>
                      <a:endParaRPr lang="en-IN" dirty="0"/>
                    </a:p>
                  </a:txBody>
                  <a:tcPr/>
                </a:tc>
                <a:tc>
                  <a:txBody>
                    <a:bodyPr/>
                    <a:lstStyle/>
                    <a:p>
                      <a:r>
                        <a:rPr lang="en-GB" dirty="0"/>
                        <a:t>Circular</a:t>
                      </a:r>
                      <a:endParaRPr lang="en-IN" dirty="0"/>
                    </a:p>
                  </a:txBody>
                  <a:tcPr/>
                </a:tc>
                <a:extLst>
                  <a:ext uri="{0D108BD9-81ED-4DB2-BD59-A6C34878D82A}">
                    <a16:rowId xmlns:a16="http://schemas.microsoft.com/office/drawing/2014/main" val="10000"/>
                  </a:ext>
                </a:extLst>
              </a:tr>
              <a:tr h="370840">
                <a:tc>
                  <a:txBody>
                    <a:bodyPr/>
                    <a:lstStyle/>
                    <a:p>
                      <a:r>
                        <a:rPr lang="en-GB" dirty="0"/>
                        <a:t>08/05/2023</a:t>
                      </a:r>
                      <a:endParaRPr lang="en-IN" dirty="0"/>
                    </a:p>
                  </a:txBody>
                  <a:tcPr/>
                </a:tc>
                <a:tc>
                  <a:txBody>
                    <a:bodyPr/>
                    <a:lstStyle/>
                    <a:p>
                      <a:r>
                        <a:rPr kumimoji="0" lang="en-GB" b="1" i="0" kern="1200" dirty="0">
                          <a:solidFill>
                            <a:schemeClr val="dk1"/>
                          </a:solidFill>
                          <a:effectLst/>
                          <a:latin typeface="+mn-lt"/>
                          <a:ea typeface="+mn-ea"/>
                          <a:cs typeface="+mn-cs"/>
                        </a:rPr>
                        <a:t>Master Circular - Income Recognition, Asset Classification ,Provisioning and other Related Matters- UCBs</a:t>
                      </a:r>
                      <a:endParaRPr lang="en-IN" dirty="0"/>
                    </a:p>
                  </a:txBody>
                  <a:tcPr/>
                </a:tc>
                <a:extLst>
                  <a:ext uri="{0D108BD9-81ED-4DB2-BD59-A6C34878D82A}">
                    <a16:rowId xmlns:a16="http://schemas.microsoft.com/office/drawing/2014/main" val="10001"/>
                  </a:ext>
                </a:extLst>
              </a:tr>
              <a:tr h="370840">
                <a:tc>
                  <a:txBody>
                    <a:bodyPr/>
                    <a:lstStyle/>
                    <a:p>
                      <a:endParaRPr lang="en-IN" dirty="0"/>
                    </a:p>
                  </a:txBody>
                  <a:tcPr/>
                </a:tc>
                <a:tc>
                  <a:txBody>
                    <a:bodyPr/>
                    <a:lstStyle/>
                    <a:p>
                      <a:endParaRPr lang="en-IN" dirty="0"/>
                    </a:p>
                  </a:txBody>
                  <a:tcPr/>
                </a:tc>
                <a:extLst>
                  <a:ext uri="{0D108BD9-81ED-4DB2-BD59-A6C34878D82A}">
                    <a16:rowId xmlns:a16="http://schemas.microsoft.com/office/drawing/2014/main" val="10004"/>
                  </a:ext>
                </a:extLst>
              </a:tr>
            </a:tbl>
          </a:graphicData>
        </a:graphic>
      </p:graphicFrame>
      <p:sp>
        <p:nvSpPr>
          <p:cNvPr id="3" name="Footer Placeholder 2"/>
          <p:cNvSpPr>
            <a:spLocks noGrp="1"/>
          </p:cNvSpPr>
          <p:nvPr>
            <p:ph type="ftr" sz="quarter" idx="11"/>
          </p:nvPr>
        </p:nvSpPr>
        <p:spPr/>
        <p:txBody>
          <a:bodyPr/>
          <a:lstStyle/>
          <a:p>
            <a:r>
              <a:rPr lang="en-US"/>
              <a:t>CA AASHISH BADGE. </a:t>
            </a:r>
          </a:p>
        </p:txBody>
      </p:sp>
      <p:sp>
        <p:nvSpPr>
          <p:cNvPr id="4" name="Slide Number Placeholder 3"/>
          <p:cNvSpPr>
            <a:spLocks noGrp="1"/>
          </p:cNvSpPr>
          <p:nvPr>
            <p:ph type="sldNum" sz="quarter" idx="12"/>
          </p:nvPr>
        </p:nvSpPr>
        <p:spPr/>
        <p:txBody>
          <a:bodyPr/>
          <a:lstStyle/>
          <a:p>
            <a:fld id="{B99AA3BF-B333-49E6-8AB4-953474064F92}" type="slidenum">
              <a:rPr lang="en-US" smtClean="0"/>
              <a:t>4</a:t>
            </a:fld>
            <a:endParaRPr lang="en-US"/>
          </a:p>
        </p:txBody>
      </p:sp>
      <p:sp>
        <p:nvSpPr>
          <p:cNvPr id="5" name="Title 4"/>
          <p:cNvSpPr>
            <a:spLocks noGrp="1"/>
          </p:cNvSpPr>
          <p:nvPr>
            <p:ph type="title"/>
          </p:nvPr>
        </p:nvSpPr>
        <p:spPr/>
        <p:txBody>
          <a:bodyPr/>
          <a:lstStyle/>
          <a:p>
            <a:r>
              <a:rPr lang="en-GB" dirty="0"/>
              <a:t>IRACP Circulars issued by RBI</a:t>
            </a:r>
            <a:endParaRPr lang="en-IN" dirty="0"/>
          </a:p>
        </p:txBody>
      </p:sp>
    </p:spTree>
    <p:extLst>
      <p:ext uri="{BB962C8B-B14F-4D97-AF65-F5344CB8AC3E}">
        <p14:creationId xmlns:p14="http://schemas.microsoft.com/office/powerpoint/2010/main" val="37087944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b="1" dirty="0">
                <a:latin typeface="Comic Sans MS" pitchFamily="66" charset="0"/>
              </a:rPr>
              <a:t>Restructuring of Advances</a:t>
            </a:r>
            <a:endParaRPr lang="en-US" dirty="0"/>
          </a:p>
        </p:txBody>
      </p:sp>
      <p:sp>
        <p:nvSpPr>
          <p:cNvPr id="8195" name="Content Placeholder 2"/>
          <p:cNvSpPr>
            <a:spLocks noGrp="1"/>
          </p:cNvSpPr>
          <p:nvPr>
            <p:ph idx="1"/>
          </p:nvPr>
        </p:nvSpPr>
        <p:spPr>
          <a:xfrm>
            <a:off x="609600" y="1371600"/>
            <a:ext cx="8077200" cy="4648200"/>
          </a:xfrm>
        </p:spPr>
        <p:txBody>
          <a:bodyPr/>
          <a:lstStyle/>
          <a:p>
            <a:pPr algn="just"/>
            <a:r>
              <a:rPr lang="en-IN" sz="2400">
                <a:latin typeface="Comic Sans MS" pitchFamily="66" charset="0"/>
              </a:rPr>
              <a:t>A restructured account is one where the bank, for economic or legal reasons relating to the borrower’s financial difficulty, grants to the borrower concessions that the bank would not otherwise consider.</a:t>
            </a:r>
          </a:p>
          <a:p>
            <a:pPr algn="just"/>
            <a:endParaRPr lang="en-IN" sz="2400">
              <a:latin typeface="Comic Sans MS" pitchFamily="66" charset="0"/>
            </a:endParaRPr>
          </a:p>
          <a:p>
            <a:pPr algn="just"/>
            <a:r>
              <a:rPr lang="en-IN" sz="2400">
                <a:latin typeface="Comic Sans MS" pitchFamily="66" charset="0"/>
              </a:rPr>
              <a:t>Restructuring would normally involve modification of terms of the advances/securities, which would generally include, among others, alteration of repayment period/repayable amount/the amount of instalments/rate of interest.</a:t>
            </a:r>
          </a:p>
        </p:txBody>
      </p:sp>
      <p:sp>
        <p:nvSpPr>
          <p:cNvPr id="2" name="Footer Placeholder 1"/>
          <p:cNvSpPr>
            <a:spLocks noGrp="1"/>
          </p:cNvSpPr>
          <p:nvPr>
            <p:ph type="ftr" sz="quarter" idx="11"/>
          </p:nvPr>
        </p:nvSpPr>
        <p:spPr/>
        <p:txBody>
          <a:bodyPr/>
          <a:lstStyle/>
          <a:p>
            <a:r>
              <a:rPr lang="en-US"/>
              <a:t>CA AASHISH BADGE. </a:t>
            </a:r>
          </a:p>
        </p:txBody>
      </p:sp>
      <p:sp>
        <p:nvSpPr>
          <p:cNvPr id="3" name="Slide Number Placeholder 2"/>
          <p:cNvSpPr>
            <a:spLocks noGrp="1"/>
          </p:cNvSpPr>
          <p:nvPr>
            <p:ph type="sldNum" sz="quarter" idx="12"/>
          </p:nvPr>
        </p:nvSpPr>
        <p:spPr/>
        <p:txBody>
          <a:bodyPr/>
          <a:lstStyle/>
          <a:p>
            <a:fld id="{B99AA3BF-B333-49E6-8AB4-953474064F92}" type="slidenum">
              <a:rPr lang="en-US" smtClean="0"/>
              <a:t>40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20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2" end="2"/>
                                            </p:txEl>
                                          </p:spTgt>
                                        </p:tgtEl>
                                        <p:attrNameLst>
                                          <p:attrName>style.visibility</p:attrName>
                                        </p:attrNameLst>
                                      </p:cBhvr>
                                      <p:to>
                                        <p:strVal val="visible"/>
                                      </p:to>
                                    </p:set>
                                    <p:animEffect transition="in" filter="fade">
                                      <p:cBhvr>
                                        <p:cTn id="12" dur="20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B6B08E-5B33-E321-1D81-E3018B68CD39}"/>
              </a:ext>
            </a:extLst>
          </p:cNvPr>
          <p:cNvSpPr>
            <a:spLocks noGrp="1"/>
          </p:cNvSpPr>
          <p:nvPr>
            <p:ph idx="1"/>
          </p:nvPr>
        </p:nvSpPr>
        <p:spPr/>
        <p:txBody>
          <a:bodyPr>
            <a:normAutofit fontScale="92500" lnSpcReduction="10000"/>
          </a:bodyPr>
          <a:lstStyle/>
          <a:p>
            <a:pPr algn="just"/>
            <a:r>
              <a:rPr lang="en-US" sz="2600" b="1" i="0" u="none" strike="noStrike" baseline="0" dirty="0">
                <a:latin typeface="Comic Sans MS" panose="030F0702030302020204" pitchFamily="66" charset="0"/>
              </a:rPr>
              <a:t>Project loan </a:t>
            </a:r>
            <a:r>
              <a:rPr lang="en-US" sz="2600" b="0" i="0" u="none" strike="noStrike" baseline="0" dirty="0">
                <a:latin typeface="Comic Sans MS" panose="030F0702030302020204" pitchFamily="66" charset="0"/>
              </a:rPr>
              <a:t>means any term loan which has been extended for the purpose of setting up of an economic </a:t>
            </a:r>
            <a:r>
              <a:rPr lang="en-IN" sz="2600" b="0" i="0" u="none" strike="noStrike" baseline="0" dirty="0">
                <a:latin typeface="Comic Sans MS" panose="030F0702030302020204" pitchFamily="66" charset="0"/>
              </a:rPr>
              <a:t>venture.</a:t>
            </a:r>
          </a:p>
          <a:p>
            <a:pPr algn="just"/>
            <a:endParaRPr lang="en-IN" sz="2600" dirty="0">
              <a:latin typeface="Comic Sans MS" panose="030F0702030302020204" pitchFamily="66" charset="0"/>
            </a:endParaRPr>
          </a:p>
          <a:p>
            <a:pPr algn="just"/>
            <a:r>
              <a:rPr lang="en-US" sz="2600" b="1" dirty="0">
                <a:latin typeface="Comic Sans MS" panose="030F0702030302020204" pitchFamily="66" charset="0"/>
              </a:rPr>
              <a:t>The bank needs to clearly spell out ‘Date of Completion’ (DC) and ‘Date of Commencement of Commercial Operations’ (DCCO) at the time of sanction.</a:t>
            </a:r>
          </a:p>
          <a:p>
            <a:pPr algn="just"/>
            <a:endParaRPr lang="en-US" sz="2600" b="1" dirty="0">
              <a:latin typeface="Comic Sans MS" panose="030F0702030302020204" pitchFamily="66" charset="0"/>
            </a:endParaRPr>
          </a:p>
          <a:p>
            <a:pPr lvl="1"/>
            <a:r>
              <a:rPr lang="en-IN" sz="2600" b="0" i="0" u="none" strike="noStrike" baseline="0" dirty="0">
                <a:latin typeface="Comic Sans MS" panose="030F0702030302020204" pitchFamily="66" charset="0"/>
              </a:rPr>
              <a:t>Type of Project Loan:</a:t>
            </a:r>
          </a:p>
          <a:p>
            <a:pPr lvl="1"/>
            <a:r>
              <a:rPr lang="en-IN" sz="2600" b="0" i="0" u="none" strike="noStrike" baseline="0" dirty="0">
                <a:latin typeface="Comic Sans MS" panose="030F0702030302020204" pitchFamily="66" charset="0"/>
              </a:rPr>
              <a:t>1.Infrastructure Sector</a:t>
            </a:r>
          </a:p>
          <a:p>
            <a:pPr lvl="1"/>
            <a:r>
              <a:rPr lang="en-IN" sz="2600" b="0" i="0" u="none" strike="noStrike" baseline="0" dirty="0">
                <a:latin typeface="Comic Sans MS" panose="030F0702030302020204" pitchFamily="66" charset="0"/>
              </a:rPr>
              <a:t>2.Non-Infrastructure Sector</a:t>
            </a:r>
            <a:endParaRPr lang="en-IN" sz="2600" b="1" dirty="0">
              <a:latin typeface="Comic Sans MS" panose="030F0702030302020204" pitchFamily="66" charset="0"/>
            </a:endParaRPr>
          </a:p>
        </p:txBody>
      </p:sp>
      <p:sp>
        <p:nvSpPr>
          <p:cNvPr id="3" name="Footer Placeholder 2">
            <a:extLst>
              <a:ext uri="{FF2B5EF4-FFF2-40B4-BE49-F238E27FC236}">
                <a16:creationId xmlns:a16="http://schemas.microsoft.com/office/drawing/2014/main" id="{4FA0A2BD-4931-2414-8375-DEBA91F7E042}"/>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E6F55F61-5635-546D-A653-B036DE0C0E4D}"/>
              </a:ext>
            </a:extLst>
          </p:cNvPr>
          <p:cNvSpPr>
            <a:spLocks noGrp="1"/>
          </p:cNvSpPr>
          <p:nvPr>
            <p:ph type="sldNum" sz="quarter" idx="12"/>
          </p:nvPr>
        </p:nvSpPr>
        <p:spPr/>
        <p:txBody>
          <a:bodyPr/>
          <a:lstStyle/>
          <a:p>
            <a:fld id="{B99AA3BF-B333-49E6-8AB4-953474064F92}" type="slidenum">
              <a:rPr lang="en-US" smtClean="0"/>
              <a:t>41</a:t>
            </a:fld>
            <a:endParaRPr lang="en-US"/>
          </a:p>
        </p:txBody>
      </p:sp>
      <p:sp>
        <p:nvSpPr>
          <p:cNvPr id="5" name="Title 4">
            <a:extLst>
              <a:ext uri="{FF2B5EF4-FFF2-40B4-BE49-F238E27FC236}">
                <a16:creationId xmlns:a16="http://schemas.microsoft.com/office/drawing/2014/main" id="{35BD9AEA-BAFA-9C6D-8353-A2843976710F}"/>
              </a:ext>
            </a:extLst>
          </p:cNvPr>
          <p:cNvSpPr>
            <a:spLocks noGrp="1"/>
          </p:cNvSpPr>
          <p:nvPr>
            <p:ph type="title"/>
          </p:nvPr>
        </p:nvSpPr>
        <p:spPr/>
        <p:txBody>
          <a:bodyPr>
            <a:normAutofit fontScale="90000"/>
          </a:bodyPr>
          <a:lstStyle/>
          <a:p>
            <a:r>
              <a:rPr lang="en-GB" b="1" dirty="0">
                <a:latin typeface="Comic Sans MS" pitchFamily="66" charset="0"/>
              </a:rPr>
              <a:t>Restructuring of Advances : Projects Under Implementation</a:t>
            </a:r>
            <a:endParaRPr lang="en-IN" dirty="0"/>
          </a:p>
        </p:txBody>
      </p:sp>
    </p:spTree>
    <p:extLst>
      <p:ext uri="{BB962C8B-B14F-4D97-AF65-F5344CB8AC3E}">
        <p14:creationId xmlns:p14="http://schemas.microsoft.com/office/powerpoint/2010/main" val="27739812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3166793-6F7C-A34F-1322-471E72D10736}"/>
              </a:ext>
            </a:extLst>
          </p:cNvPr>
          <p:cNvSpPr>
            <a:spLocks noGrp="1"/>
          </p:cNvSpPr>
          <p:nvPr>
            <p:ph idx="1"/>
          </p:nvPr>
        </p:nvSpPr>
        <p:spPr/>
        <p:txBody>
          <a:bodyPr>
            <a:normAutofit fontScale="85000" lnSpcReduction="10000"/>
          </a:bodyPr>
          <a:lstStyle/>
          <a:p>
            <a:r>
              <a:rPr lang="en-US" b="0" i="0" dirty="0">
                <a:solidFill>
                  <a:srgbClr val="000000"/>
                </a:solidFill>
                <a:effectLst/>
                <a:latin typeface="Arial" panose="020B0604020202020204" pitchFamily="34" charset="0"/>
              </a:rPr>
              <a:t>There may be occasions when completion of projects is delayed for legal and other extraneous reasons like delays in Government approvals etc. All these factors, which are beyond the control of the promoters, may lead to delay in project implementation and involve restructuring / rescheduling of loans by banks. If a project loan classified as 'standard asset' is restructured any time during the period up to two years from the original date of commencement of commercial operations (DCCO), in accordance with prudential guidelines on restructuring of advances at paragraph 2.2.7 above, it can be retained as a standard asset if the fresh DCCO is fixed within the following limits, and further provided the account continues to be serviced as per the restructured terms:</a:t>
            </a:r>
            <a:endParaRPr lang="en-IN" dirty="0"/>
          </a:p>
        </p:txBody>
      </p:sp>
      <p:sp>
        <p:nvSpPr>
          <p:cNvPr id="3" name="Footer Placeholder 2">
            <a:extLst>
              <a:ext uri="{FF2B5EF4-FFF2-40B4-BE49-F238E27FC236}">
                <a16:creationId xmlns:a16="http://schemas.microsoft.com/office/drawing/2014/main" id="{1BA9B786-D2E0-2934-B452-D8F1296C278D}"/>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1F57F58A-438A-C2BA-4637-69594DADADD0}"/>
              </a:ext>
            </a:extLst>
          </p:cNvPr>
          <p:cNvSpPr>
            <a:spLocks noGrp="1"/>
          </p:cNvSpPr>
          <p:nvPr>
            <p:ph type="sldNum" sz="quarter" idx="12"/>
          </p:nvPr>
        </p:nvSpPr>
        <p:spPr/>
        <p:txBody>
          <a:bodyPr/>
          <a:lstStyle/>
          <a:p>
            <a:fld id="{B99AA3BF-B333-49E6-8AB4-953474064F92}" type="slidenum">
              <a:rPr lang="en-US" smtClean="0"/>
              <a:t>42</a:t>
            </a:fld>
            <a:endParaRPr lang="en-US"/>
          </a:p>
        </p:txBody>
      </p:sp>
      <p:sp>
        <p:nvSpPr>
          <p:cNvPr id="5" name="Title 4">
            <a:extLst>
              <a:ext uri="{FF2B5EF4-FFF2-40B4-BE49-F238E27FC236}">
                <a16:creationId xmlns:a16="http://schemas.microsoft.com/office/drawing/2014/main" id="{8E7C7B55-D74E-F772-55B8-6E6ACD127D6B}"/>
              </a:ext>
            </a:extLst>
          </p:cNvPr>
          <p:cNvSpPr>
            <a:spLocks noGrp="1"/>
          </p:cNvSpPr>
          <p:nvPr>
            <p:ph type="title"/>
          </p:nvPr>
        </p:nvSpPr>
        <p:spPr/>
        <p:txBody>
          <a:bodyPr>
            <a:normAutofit fontScale="90000"/>
          </a:bodyPr>
          <a:lstStyle/>
          <a:p>
            <a:r>
              <a:rPr lang="en-GB" b="1" dirty="0">
                <a:latin typeface="Comic Sans MS" pitchFamily="66" charset="0"/>
              </a:rPr>
              <a:t>Restructuring of Advances : Projects Under Implementation</a:t>
            </a:r>
            <a:endParaRPr lang="en-IN" dirty="0"/>
          </a:p>
        </p:txBody>
      </p:sp>
    </p:spTree>
    <p:extLst>
      <p:ext uri="{BB962C8B-B14F-4D97-AF65-F5344CB8AC3E}">
        <p14:creationId xmlns:p14="http://schemas.microsoft.com/office/powerpoint/2010/main" val="8497048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8999" rIns="0" bIns="0" rtlCol="0">
            <a:spAutoFit/>
          </a:bodyPr>
          <a:lstStyle/>
          <a:p>
            <a:pPr marL="12700" marR="210820" algn="ctr">
              <a:lnSpc>
                <a:spcPct val="100000"/>
              </a:lnSpc>
              <a:spcBef>
                <a:spcPts val="235"/>
              </a:spcBef>
            </a:pPr>
            <a:r>
              <a:rPr b="1" dirty="0">
                <a:latin typeface="Arial"/>
                <a:cs typeface="Arial"/>
              </a:rPr>
              <a:t>Projects</a:t>
            </a:r>
            <a:r>
              <a:rPr b="1" spc="-50" dirty="0">
                <a:latin typeface="Arial"/>
                <a:cs typeface="Arial"/>
              </a:rPr>
              <a:t> </a:t>
            </a:r>
            <a:r>
              <a:rPr b="1" dirty="0">
                <a:latin typeface="Arial"/>
                <a:cs typeface="Arial"/>
              </a:rPr>
              <a:t>under</a:t>
            </a:r>
            <a:r>
              <a:rPr b="1" spc="-30" dirty="0">
                <a:latin typeface="Arial"/>
                <a:cs typeface="Arial"/>
              </a:rPr>
              <a:t> </a:t>
            </a:r>
            <a:r>
              <a:rPr b="1" spc="-10" dirty="0">
                <a:latin typeface="Arial"/>
                <a:cs typeface="Arial"/>
              </a:rPr>
              <a:t>Implementation</a:t>
            </a:r>
          </a:p>
        </p:txBody>
      </p:sp>
      <p:graphicFrame>
        <p:nvGraphicFramePr>
          <p:cNvPr id="3" name="object 3"/>
          <p:cNvGraphicFramePr>
            <a:graphicFrameLocks noGrp="1"/>
          </p:cNvGraphicFramePr>
          <p:nvPr>
            <p:extLst>
              <p:ext uri="{D42A27DB-BD31-4B8C-83A1-F6EECF244321}">
                <p14:modId xmlns:p14="http://schemas.microsoft.com/office/powerpoint/2010/main" val="3473636647"/>
              </p:ext>
            </p:extLst>
          </p:nvPr>
        </p:nvGraphicFramePr>
        <p:xfrm>
          <a:off x="527050" y="1212850"/>
          <a:ext cx="8001000" cy="5393689"/>
        </p:xfrm>
        <a:graphic>
          <a:graphicData uri="http://schemas.openxmlformats.org/drawingml/2006/table">
            <a:tbl>
              <a:tblPr firstRow="1" bandRow="1">
                <a:tableStyleId>{2D5ABB26-0587-4C30-8999-92F81FD0307C}</a:tableStyleId>
              </a:tblPr>
              <a:tblGrid>
                <a:gridCol w="76200">
                  <a:extLst>
                    <a:ext uri="{9D8B030D-6E8A-4147-A177-3AD203B41FA5}">
                      <a16:colId xmlns:a16="http://schemas.microsoft.com/office/drawing/2014/main" val="20000"/>
                    </a:ext>
                  </a:extLst>
                </a:gridCol>
                <a:gridCol w="2616200">
                  <a:extLst>
                    <a:ext uri="{9D8B030D-6E8A-4147-A177-3AD203B41FA5}">
                      <a16:colId xmlns:a16="http://schemas.microsoft.com/office/drawing/2014/main" val="20001"/>
                    </a:ext>
                  </a:extLst>
                </a:gridCol>
                <a:gridCol w="2616200">
                  <a:extLst>
                    <a:ext uri="{9D8B030D-6E8A-4147-A177-3AD203B41FA5}">
                      <a16:colId xmlns:a16="http://schemas.microsoft.com/office/drawing/2014/main" val="20002"/>
                    </a:ext>
                  </a:extLst>
                </a:gridCol>
                <a:gridCol w="2616200">
                  <a:extLst>
                    <a:ext uri="{9D8B030D-6E8A-4147-A177-3AD203B41FA5}">
                      <a16:colId xmlns:a16="http://schemas.microsoft.com/office/drawing/2014/main" val="20003"/>
                    </a:ext>
                  </a:extLst>
                </a:gridCol>
                <a:gridCol w="76200">
                  <a:extLst>
                    <a:ext uri="{9D8B030D-6E8A-4147-A177-3AD203B41FA5}">
                      <a16:colId xmlns:a16="http://schemas.microsoft.com/office/drawing/2014/main" val="20004"/>
                    </a:ext>
                  </a:extLst>
                </a:gridCol>
              </a:tblGrid>
              <a:tr h="652145">
                <a:tc gridSpan="5">
                  <a:txBody>
                    <a:bodyPr/>
                    <a:lstStyle/>
                    <a:p>
                      <a:pPr algn="ctr">
                        <a:lnSpc>
                          <a:spcPct val="100000"/>
                        </a:lnSpc>
                        <a:spcBef>
                          <a:spcPts val="165"/>
                        </a:spcBef>
                      </a:pPr>
                      <a:r>
                        <a:rPr sz="2400" dirty="0">
                          <a:solidFill>
                            <a:schemeClr val="tx1"/>
                          </a:solidFill>
                          <a:latin typeface="Arial"/>
                          <a:cs typeface="Arial"/>
                        </a:rPr>
                        <a:t>Deferment</a:t>
                      </a:r>
                      <a:r>
                        <a:rPr sz="2400" spc="-15" dirty="0">
                          <a:solidFill>
                            <a:schemeClr val="tx1"/>
                          </a:solidFill>
                          <a:latin typeface="Arial"/>
                          <a:cs typeface="Arial"/>
                        </a:rPr>
                        <a:t> </a:t>
                      </a:r>
                      <a:r>
                        <a:rPr sz="2400" dirty="0">
                          <a:solidFill>
                            <a:schemeClr val="tx1"/>
                          </a:solidFill>
                          <a:latin typeface="Arial"/>
                          <a:cs typeface="Arial"/>
                        </a:rPr>
                        <a:t>of</a:t>
                      </a:r>
                      <a:r>
                        <a:rPr sz="2400" spc="-10" dirty="0">
                          <a:solidFill>
                            <a:schemeClr val="tx1"/>
                          </a:solidFill>
                          <a:latin typeface="Arial"/>
                          <a:cs typeface="Arial"/>
                        </a:rPr>
                        <a:t> </a:t>
                      </a:r>
                      <a:r>
                        <a:rPr sz="2400" spc="-20" dirty="0">
                          <a:solidFill>
                            <a:schemeClr val="tx1"/>
                          </a:solidFill>
                          <a:latin typeface="Arial"/>
                          <a:cs typeface="Arial"/>
                        </a:rPr>
                        <a:t>DCCO</a:t>
                      </a:r>
                      <a:endParaRPr sz="2400" dirty="0">
                        <a:solidFill>
                          <a:schemeClr val="tx1"/>
                        </a:solidFill>
                        <a:latin typeface="Arial"/>
                        <a:cs typeface="Arial"/>
                      </a:endParaRPr>
                    </a:p>
                  </a:txBody>
                  <a:tcPr marL="0" marR="0" marT="2095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1328420">
                <a:tc gridSpan="5">
                  <a:txBody>
                    <a:bodyPr/>
                    <a:lstStyle/>
                    <a:p>
                      <a:pPr marL="91440" marR="84455" algn="just">
                        <a:lnSpc>
                          <a:spcPct val="100400"/>
                        </a:lnSpc>
                        <a:spcBef>
                          <a:spcPts val="155"/>
                        </a:spcBef>
                      </a:pPr>
                      <a:r>
                        <a:rPr sz="2400" dirty="0">
                          <a:solidFill>
                            <a:schemeClr val="tx1"/>
                          </a:solidFill>
                          <a:latin typeface="Arial"/>
                          <a:cs typeface="Arial"/>
                        </a:rPr>
                        <a:t>If</a:t>
                      </a:r>
                      <a:r>
                        <a:rPr sz="2400" spc="400" dirty="0">
                          <a:solidFill>
                            <a:schemeClr val="tx1"/>
                          </a:solidFill>
                          <a:latin typeface="Arial"/>
                          <a:cs typeface="Arial"/>
                        </a:rPr>
                        <a:t>  </a:t>
                      </a:r>
                      <a:r>
                        <a:rPr sz="2400" dirty="0">
                          <a:solidFill>
                            <a:schemeClr val="tx1"/>
                          </a:solidFill>
                          <a:latin typeface="Arial"/>
                          <a:cs typeface="Arial"/>
                        </a:rPr>
                        <a:t>deferment</a:t>
                      </a:r>
                      <a:r>
                        <a:rPr sz="2400" spc="405" dirty="0">
                          <a:solidFill>
                            <a:schemeClr val="tx1"/>
                          </a:solidFill>
                          <a:latin typeface="Arial"/>
                          <a:cs typeface="Arial"/>
                        </a:rPr>
                        <a:t>  </a:t>
                      </a:r>
                      <a:r>
                        <a:rPr sz="2400" dirty="0">
                          <a:solidFill>
                            <a:schemeClr val="tx1"/>
                          </a:solidFill>
                          <a:latin typeface="Arial"/>
                          <a:cs typeface="Arial"/>
                        </a:rPr>
                        <a:t>and</a:t>
                      </a:r>
                      <a:r>
                        <a:rPr sz="2400" spc="409" dirty="0">
                          <a:solidFill>
                            <a:schemeClr val="tx1"/>
                          </a:solidFill>
                          <a:latin typeface="Arial"/>
                          <a:cs typeface="Arial"/>
                        </a:rPr>
                        <a:t>  </a:t>
                      </a:r>
                      <a:r>
                        <a:rPr sz="2400" dirty="0">
                          <a:solidFill>
                            <a:schemeClr val="tx1"/>
                          </a:solidFill>
                          <a:latin typeface="Arial"/>
                          <a:cs typeface="Arial"/>
                        </a:rPr>
                        <a:t>consequential</a:t>
                      </a:r>
                      <a:r>
                        <a:rPr sz="2400" spc="405" dirty="0">
                          <a:solidFill>
                            <a:schemeClr val="tx1"/>
                          </a:solidFill>
                          <a:latin typeface="Arial"/>
                          <a:cs typeface="Arial"/>
                        </a:rPr>
                        <a:t>  </a:t>
                      </a:r>
                      <a:r>
                        <a:rPr sz="2400" dirty="0">
                          <a:solidFill>
                            <a:schemeClr val="tx1"/>
                          </a:solidFill>
                          <a:latin typeface="Arial"/>
                          <a:cs typeface="Arial"/>
                        </a:rPr>
                        <a:t>shift</a:t>
                      </a:r>
                      <a:r>
                        <a:rPr sz="2400" spc="405" dirty="0">
                          <a:solidFill>
                            <a:schemeClr val="tx1"/>
                          </a:solidFill>
                          <a:latin typeface="Arial"/>
                          <a:cs typeface="Arial"/>
                        </a:rPr>
                        <a:t>  </a:t>
                      </a:r>
                      <a:r>
                        <a:rPr sz="2400" dirty="0">
                          <a:solidFill>
                            <a:schemeClr val="tx1"/>
                          </a:solidFill>
                          <a:latin typeface="Arial"/>
                          <a:cs typeface="Arial"/>
                        </a:rPr>
                        <a:t>in</a:t>
                      </a:r>
                      <a:r>
                        <a:rPr sz="2400" spc="409" dirty="0">
                          <a:solidFill>
                            <a:schemeClr val="tx1"/>
                          </a:solidFill>
                          <a:latin typeface="Arial"/>
                          <a:cs typeface="Arial"/>
                        </a:rPr>
                        <a:t>  </a:t>
                      </a:r>
                      <a:r>
                        <a:rPr sz="2400" spc="-10" dirty="0">
                          <a:solidFill>
                            <a:schemeClr val="tx1"/>
                          </a:solidFill>
                          <a:latin typeface="Arial"/>
                          <a:cs typeface="Arial"/>
                        </a:rPr>
                        <a:t>repayment </a:t>
                      </a:r>
                      <a:r>
                        <a:rPr sz="2400" dirty="0">
                          <a:solidFill>
                            <a:schemeClr val="tx1"/>
                          </a:solidFill>
                          <a:latin typeface="Arial"/>
                          <a:cs typeface="Arial"/>
                        </a:rPr>
                        <a:t>schedule</a:t>
                      </a:r>
                      <a:r>
                        <a:rPr sz="2400" spc="5" dirty="0">
                          <a:solidFill>
                            <a:schemeClr val="tx1"/>
                          </a:solidFill>
                          <a:latin typeface="Arial"/>
                          <a:cs typeface="Arial"/>
                        </a:rPr>
                        <a:t> </a:t>
                      </a:r>
                      <a:r>
                        <a:rPr sz="2400" dirty="0">
                          <a:solidFill>
                            <a:schemeClr val="tx1"/>
                          </a:solidFill>
                          <a:latin typeface="Arial"/>
                          <a:cs typeface="Arial"/>
                        </a:rPr>
                        <a:t>is</a:t>
                      </a:r>
                      <a:r>
                        <a:rPr sz="2400" spc="10" dirty="0">
                          <a:solidFill>
                            <a:schemeClr val="tx1"/>
                          </a:solidFill>
                          <a:latin typeface="Arial"/>
                          <a:cs typeface="Arial"/>
                        </a:rPr>
                        <a:t> </a:t>
                      </a:r>
                      <a:r>
                        <a:rPr sz="2400" dirty="0">
                          <a:solidFill>
                            <a:schemeClr val="tx1"/>
                          </a:solidFill>
                          <a:latin typeface="Arial"/>
                          <a:cs typeface="Arial"/>
                        </a:rPr>
                        <a:t>for</a:t>
                      </a:r>
                      <a:r>
                        <a:rPr sz="2400" spc="5" dirty="0">
                          <a:solidFill>
                            <a:schemeClr val="tx1"/>
                          </a:solidFill>
                          <a:latin typeface="Arial"/>
                          <a:cs typeface="Arial"/>
                        </a:rPr>
                        <a:t> </a:t>
                      </a:r>
                      <a:r>
                        <a:rPr sz="2400" u="sng" dirty="0">
                          <a:solidFill>
                            <a:schemeClr val="tx1"/>
                          </a:solidFill>
                          <a:uFill>
                            <a:solidFill>
                              <a:srgbClr val="1D528D"/>
                            </a:solidFill>
                          </a:uFill>
                          <a:latin typeface="Arial"/>
                          <a:cs typeface="Arial"/>
                        </a:rPr>
                        <a:t>equal</a:t>
                      </a:r>
                      <a:r>
                        <a:rPr sz="2400" u="sng" spc="15" dirty="0">
                          <a:solidFill>
                            <a:schemeClr val="tx1"/>
                          </a:solidFill>
                          <a:uFill>
                            <a:solidFill>
                              <a:srgbClr val="1D528D"/>
                            </a:solidFill>
                          </a:uFill>
                          <a:latin typeface="Arial"/>
                          <a:cs typeface="Arial"/>
                        </a:rPr>
                        <a:t> </a:t>
                      </a:r>
                      <a:r>
                        <a:rPr sz="2400" u="sng" dirty="0">
                          <a:solidFill>
                            <a:schemeClr val="tx1"/>
                          </a:solidFill>
                          <a:uFill>
                            <a:solidFill>
                              <a:srgbClr val="1D528D"/>
                            </a:solidFill>
                          </a:uFill>
                          <a:latin typeface="Arial"/>
                          <a:cs typeface="Arial"/>
                        </a:rPr>
                        <a:t>or</a:t>
                      </a:r>
                      <a:r>
                        <a:rPr sz="2400" u="sng" spc="5" dirty="0">
                          <a:solidFill>
                            <a:schemeClr val="tx1"/>
                          </a:solidFill>
                          <a:uFill>
                            <a:solidFill>
                              <a:srgbClr val="1D528D"/>
                            </a:solidFill>
                          </a:uFill>
                          <a:latin typeface="Arial"/>
                          <a:cs typeface="Arial"/>
                        </a:rPr>
                        <a:t> </a:t>
                      </a:r>
                      <a:r>
                        <a:rPr sz="2400" u="sng" dirty="0">
                          <a:solidFill>
                            <a:schemeClr val="tx1"/>
                          </a:solidFill>
                          <a:uFill>
                            <a:solidFill>
                              <a:srgbClr val="1D528D"/>
                            </a:solidFill>
                          </a:uFill>
                          <a:latin typeface="Arial"/>
                          <a:cs typeface="Arial"/>
                        </a:rPr>
                        <a:t>shorter</a:t>
                      </a:r>
                      <a:r>
                        <a:rPr sz="2400" u="sng" spc="10" dirty="0">
                          <a:solidFill>
                            <a:schemeClr val="tx1"/>
                          </a:solidFill>
                          <a:uFill>
                            <a:solidFill>
                              <a:srgbClr val="1D528D"/>
                            </a:solidFill>
                          </a:uFill>
                          <a:latin typeface="Arial"/>
                          <a:cs typeface="Arial"/>
                        </a:rPr>
                        <a:t> </a:t>
                      </a:r>
                      <a:r>
                        <a:rPr sz="2400" u="sng" dirty="0">
                          <a:solidFill>
                            <a:schemeClr val="tx1"/>
                          </a:solidFill>
                          <a:uFill>
                            <a:solidFill>
                              <a:srgbClr val="1D528D"/>
                            </a:solidFill>
                          </a:uFill>
                          <a:latin typeface="Arial"/>
                          <a:cs typeface="Arial"/>
                        </a:rPr>
                        <a:t>duration,</a:t>
                      </a:r>
                      <a:r>
                        <a:rPr sz="2400" dirty="0">
                          <a:solidFill>
                            <a:schemeClr val="tx1"/>
                          </a:solidFill>
                          <a:latin typeface="Arial"/>
                          <a:cs typeface="Arial"/>
                        </a:rPr>
                        <a:t> then</a:t>
                      </a:r>
                      <a:r>
                        <a:rPr sz="2400" spc="15" dirty="0">
                          <a:solidFill>
                            <a:schemeClr val="tx1"/>
                          </a:solidFill>
                          <a:latin typeface="Arial"/>
                          <a:cs typeface="Arial"/>
                        </a:rPr>
                        <a:t> </a:t>
                      </a:r>
                      <a:r>
                        <a:rPr sz="2400" dirty="0">
                          <a:solidFill>
                            <a:schemeClr val="tx1"/>
                          </a:solidFill>
                          <a:latin typeface="Arial"/>
                          <a:cs typeface="Arial"/>
                        </a:rPr>
                        <a:t>the</a:t>
                      </a:r>
                      <a:r>
                        <a:rPr sz="2400" spc="15" dirty="0">
                          <a:solidFill>
                            <a:schemeClr val="tx1"/>
                          </a:solidFill>
                          <a:latin typeface="Arial"/>
                          <a:cs typeface="Arial"/>
                        </a:rPr>
                        <a:t> </a:t>
                      </a:r>
                      <a:r>
                        <a:rPr sz="2400" spc="-10" dirty="0">
                          <a:solidFill>
                            <a:schemeClr val="tx1"/>
                          </a:solidFill>
                          <a:latin typeface="Arial"/>
                          <a:cs typeface="Arial"/>
                        </a:rPr>
                        <a:t>account </a:t>
                      </a:r>
                      <a:r>
                        <a:rPr sz="2400" dirty="0">
                          <a:solidFill>
                            <a:schemeClr val="tx1"/>
                          </a:solidFill>
                          <a:latin typeface="Arial"/>
                          <a:cs typeface="Arial"/>
                        </a:rPr>
                        <a:t>is</a:t>
                      </a:r>
                      <a:r>
                        <a:rPr sz="2400" spc="-10" dirty="0">
                          <a:solidFill>
                            <a:schemeClr val="tx1"/>
                          </a:solidFill>
                          <a:latin typeface="Arial"/>
                          <a:cs typeface="Arial"/>
                        </a:rPr>
                        <a:t> </a:t>
                      </a:r>
                      <a:r>
                        <a:rPr sz="2400" dirty="0">
                          <a:solidFill>
                            <a:schemeClr val="tx1"/>
                          </a:solidFill>
                          <a:latin typeface="Arial"/>
                          <a:cs typeface="Arial"/>
                        </a:rPr>
                        <a:t>considered</a:t>
                      </a:r>
                      <a:r>
                        <a:rPr sz="2400" spc="-10" dirty="0">
                          <a:solidFill>
                            <a:schemeClr val="tx1"/>
                          </a:solidFill>
                          <a:latin typeface="Arial"/>
                          <a:cs typeface="Arial"/>
                        </a:rPr>
                        <a:t> </a:t>
                      </a:r>
                      <a:r>
                        <a:rPr sz="2400" dirty="0">
                          <a:solidFill>
                            <a:schemeClr val="tx1"/>
                          </a:solidFill>
                          <a:latin typeface="Arial"/>
                          <a:cs typeface="Arial"/>
                        </a:rPr>
                        <a:t>as</a:t>
                      </a:r>
                      <a:r>
                        <a:rPr sz="2400" spc="-5" dirty="0">
                          <a:solidFill>
                            <a:schemeClr val="tx1"/>
                          </a:solidFill>
                          <a:latin typeface="Arial"/>
                          <a:cs typeface="Arial"/>
                        </a:rPr>
                        <a:t> </a:t>
                      </a:r>
                      <a:r>
                        <a:rPr sz="2400" dirty="0">
                          <a:solidFill>
                            <a:schemeClr val="tx1"/>
                          </a:solidFill>
                          <a:latin typeface="Arial"/>
                          <a:cs typeface="Arial"/>
                        </a:rPr>
                        <a:t>restructuring</a:t>
                      </a:r>
                      <a:r>
                        <a:rPr sz="2400" spc="-5" dirty="0">
                          <a:solidFill>
                            <a:schemeClr val="tx1"/>
                          </a:solidFill>
                          <a:latin typeface="Arial"/>
                          <a:cs typeface="Arial"/>
                        </a:rPr>
                        <a:t> </a:t>
                      </a:r>
                      <a:r>
                        <a:rPr lang="en-IN" sz="2400" spc="-5" dirty="0">
                          <a:solidFill>
                            <a:schemeClr val="tx1"/>
                          </a:solidFill>
                          <a:latin typeface="Arial"/>
                          <a:cs typeface="Arial"/>
                        </a:rPr>
                        <a:t>but treated as standard asset </a:t>
                      </a:r>
                      <a:r>
                        <a:rPr sz="2400" spc="-25" dirty="0">
                          <a:solidFill>
                            <a:schemeClr val="tx1"/>
                          </a:solidFill>
                          <a:latin typeface="Arial"/>
                          <a:cs typeface="Arial"/>
                        </a:rPr>
                        <a:t>if:</a:t>
                      </a:r>
                      <a:endParaRPr sz="2400" dirty="0">
                        <a:solidFill>
                          <a:schemeClr val="tx1"/>
                        </a:solidFill>
                        <a:latin typeface="Arial"/>
                        <a:cs typeface="Arial"/>
                      </a:endParaRPr>
                    </a:p>
                  </a:txBody>
                  <a:tcPr marL="0" marR="0" marT="1968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426084">
                <a:tc>
                  <a:txBody>
                    <a:bodyPr/>
                    <a:lstStyle/>
                    <a:p>
                      <a:pPr>
                        <a:lnSpc>
                          <a:spcPct val="100000"/>
                        </a:lnSpc>
                      </a:pPr>
                      <a:endParaRPr sz="2100">
                        <a:latin typeface="Times New Roman"/>
                        <a:cs typeface="Times New Roman"/>
                      </a:endParaRPr>
                    </a:p>
                  </a:txBody>
                  <a:tcPr marL="0" marR="0" marT="0" marB="0">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tcPr>
                </a:tc>
                <a:tc>
                  <a:txBody>
                    <a:bodyPr/>
                    <a:lstStyle/>
                    <a:p>
                      <a:pPr marL="90805">
                        <a:lnSpc>
                          <a:spcPct val="100000"/>
                        </a:lnSpc>
                        <a:spcBef>
                          <a:spcPts val="150"/>
                        </a:spcBef>
                      </a:pPr>
                      <a:r>
                        <a:rPr sz="2200" spc="-10" dirty="0">
                          <a:solidFill>
                            <a:schemeClr val="tx1"/>
                          </a:solidFill>
                          <a:latin typeface="Arial"/>
                          <a:cs typeface="Arial"/>
                        </a:rPr>
                        <a:t>Particulars</a:t>
                      </a:r>
                      <a:endParaRPr sz="2200">
                        <a:solidFill>
                          <a:schemeClr val="tx1"/>
                        </a:solidFill>
                        <a:latin typeface="Arial"/>
                        <a:cs typeface="Arial"/>
                      </a:endParaRPr>
                    </a:p>
                  </a:txBody>
                  <a:tcPr marL="0" marR="0" marT="190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tcPr>
                </a:tc>
                <a:tc>
                  <a:txBody>
                    <a:bodyPr/>
                    <a:lstStyle/>
                    <a:p>
                      <a:pPr marL="90805">
                        <a:lnSpc>
                          <a:spcPct val="100000"/>
                        </a:lnSpc>
                        <a:spcBef>
                          <a:spcPts val="150"/>
                        </a:spcBef>
                      </a:pPr>
                      <a:r>
                        <a:rPr sz="2200" spc="-10" dirty="0">
                          <a:solidFill>
                            <a:schemeClr val="tx1"/>
                          </a:solidFill>
                          <a:latin typeface="Arial"/>
                          <a:cs typeface="Arial"/>
                        </a:rPr>
                        <a:t>Infrastructure</a:t>
                      </a:r>
                      <a:endParaRPr sz="2200">
                        <a:solidFill>
                          <a:schemeClr val="tx1"/>
                        </a:solidFill>
                        <a:latin typeface="Arial"/>
                        <a:cs typeface="Arial"/>
                      </a:endParaRPr>
                    </a:p>
                  </a:txBody>
                  <a:tcPr marL="0" marR="0" marT="190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tcPr>
                </a:tc>
                <a:tc>
                  <a:txBody>
                    <a:bodyPr/>
                    <a:lstStyle/>
                    <a:p>
                      <a:pPr marL="90805">
                        <a:lnSpc>
                          <a:spcPct val="100000"/>
                        </a:lnSpc>
                        <a:spcBef>
                          <a:spcPts val="150"/>
                        </a:spcBef>
                      </a:pPr>
                      <a:r>
                        <a:rPr sz="2200" spc="-10" dirty="0">
                          <a:solidFill>
                            <a:schemeClr val="tx1"/>
                          </a:solidFill>
                          <a:latin typeface="Arial"/>
                          <a:cs typeface="Arial"/>
                        </a:rPr>
                        <a:t>Non-Infrastructure</a:t>
                      </a:r>
                      <a:endParaRPr sz="2200" dirty="0">
                        <a:solidFill>
                          <a:schemeClr val="tx1"/>
                        </a:solidFill>
                        <a:latin typeface="Arial"/>
                        <a:cs typeface="Arial"/>
                      </a:endParaRPr>
                    </a:p>
                  </a:txBody>
                  <a:tcPr marL="0" marR="0" marT="1905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tcPr>
                </a:tc>
                <a:tc>
                  <a:txBody>
                    <a:bodyPr/>
                    <a:lstStyle/>
                    <a:p>
                      <a:pPr>
                        <a:lnSpc>
                          <a:spcPct val="100000"/>
                        </a:lnSpc>
                      </a:pPr>
                      <a:endParaRPr sz="2100">
                        <a:latin typeface="Times New Roman"/>
                        <a:cs typeface="Times New Roman"/>
                      </a:endParaRPr>
                    </a:p>
                  </a:txBody>
                  <a:tcPr marL="0" marR="0" marT="0" marB="0">
                    <a:lnL w="12700">
                      <a:solidFill>
                        <a:srgbClr val="FFFFFF"/>
                      </a:solidFill>
                      <a:prstDash val="solid"/>
                    </a:lnL>
                    <a:lnR w="12700">
                      <a:solidFill>
                        <a:srgbClr val="FFFFFF"/>
                      </a:solidFill>
                      <a:prstDash val="solid"/>
                    </a:lnR>
                  </a:tcPr>
                </a:tc>
                <a:extLst>
                  <a:ext uri="{0D108BD9-81ED-4DB2-BD59-A6C34878D82A}">
                    <a16:rowId xmlns:a16="http://schemas.microsoft.com/office/drawing/2014/main" val="10002"/>
                  </a:ext>
                </a:extLst>
              </a:tr>
              <a:tr h="761365">
                <a:tc>
                  <a:txBody>
                    <a:bodyPr/>
                    <a:lstStyle/>
                    <a:p>
                      <a:pPr>
                        <a:lnSpc>
                          <a:spcPct val="100000"/>
                        </a:lnSpc>
                      </a:pPr>
                      <a:endParaRPr sz="2100">
                        <a:latin typeface="Times New Roman"/>
                        <a:cs typeface="Times New Roman"/>
                      </a:endParaRPr>
                    </a:p>
                  </a:txBody>
                  <a:tcPr marL="0" marR="0" marT="0" marB="0">
                    <a:lnL w="12700">
                      <a:solidFill>
                        <a:srgbClr val="FFFFFF"/>
                      </a:solidFill>
                      <a:prstDash val="solid"/>
                    </a:lnL>
                    <a:lnR w="12700">
                      <a:solidFill>
                        <a:srgbClr val="FFFFFF"/>
                      </a:solidFill>
                      <a:prstDash val="solid"/>
                    </a:lnR>
                  </a:tcPr>
                </a:tc>
                <a:tc>
                  <a:txBody>
                    <a:bodyPr/>
                    <a:lstStyle/>
                    <a:p>
                      <a:pPr marL="90805" marR="524510">
                        <a:lnSpc>
                          <a:spcPct val="100000"/>
                        </a:lnSpc>
                        <a:spcBef>
                          <a:spcPts val="160"/>
                        </a:spcBef>
                      </a:pPr>
                      <a:r>
                        <a:rPr sz="2000" dirty="0">
                          <a:solidFill>
                            <a:schemeClr val="tx1"/>
                          </a:solidFill>
                          <a:latin typeface="Arial"/>
                          <a:cs typeface="Arial"/>
                        </a:rPr>
                        <a:t>Revised DCCO </a:t>
                      </a:r>
                      <a:r>
                        <a:rPr sz="2000" spc="-25" dirty="0">
                          <a:solidFill>
                            <a:schemeClr val="tx1"/>
                          </a:solidFill>
                          <a:latin typeface="Arial"/>
                          <a:cs typeface="Arial"/>
                        </a:rPr>
                        <a:t>is </a:t>
                      </a:r>
                      <a:r>
                        <a:rPr sz="2000" spc="-10" dirty="0">
                          <a:solidFill>
                            <a:schemeClr val="tx1"/>
                          </a:solidFill>
                          <a:latin typeface="Arial"/>
                          <a:cs typeface="Arial"/>
                        </a:rPr>
                        <a:t>within</a:t>
                      </a:r>
                      <a:endParaRPr sz="2000">
                        <a:solidFill>
                          <a:schemeClr val="tx1"/>
                        </a:solidFill>
                        <a:latin typeface="Arial"/>
                        <a:cs typeface="Arial"/>
                      </a:endParaRPr>
                    </a:p>
                  </a:txBody>
                  <a:tcPr marL="0" marR="0" marT="2032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tcPr>
                </a:tc>
                <a:tc>
                  <a:txBody>
                    <a:bodyPr/>
                    <a:lstStyle/>
                    <a:p>
                      <a:pPr marL="90805" marR="782320">
                        <a:lnSpc>
                          <a:spcPct val="100000"/>
                        </a:lnSpc>
                        <a:spcBef>
                          <a:spcPts val="160"/>
                        </a:spcBef>
                      </a:pPr>
                      <a:r>
                        <a:rPr sz="2000" dirty="0">
                          <a:solidFill>
                            <a:schemeClr val="tx1"/>
                          </a:solidFill>
                          <a:latin typeface="Arial"/>
                          <a:cs typeface="Arial"/>
                        </a:rPr>
                        <a:t>Two</a:t>
                      </a:r>
                      <a:r>
                        <a:rPr sz="2000" spc="-65" dirty="0">
                          <a:solidFill>
                            <a:schemeClr val="tx1"/>
                          </a:solidFill>
                          <a:latin typeface="Arial"/>
                          <a:cs typeface="Arial"/>
                        </a:rPr>
                        <a:t> </a:t>
                      </a:r>
                      <a:r>
                        <a:rPr sz="2000" dirty="0">
                          <a:solidFill>
                            <a:schemeClr val="tx1"/>
                          </a:solidFill>
                          <a:latin typeface="Arial"/>
                          <a:cs typeface="Arial"/>
                        </a:rPr>
                        <a:t>years</a:t>
                      </a:r>
                      <a:r>
                        <a:rPr sz="2000" spc="-65" dirty="0">
                          <a:solidFill>
                            <a:schemeClr val="tx1"/>
                          </a:solidFill>
                          <a:latin typeface="Arial"/>
                          <a:cs typeface="Arial"/>
                        </a:rPr>
                        <a:t> </a:t>
                      </a:r>
                      <a:r>
                        <a:rPr sz="2000" spc="-20" dirty="0">
                          <a:solidFill>
                            <a:schemeClr val="tx1"/>
                          </a:solidFill>
                          <a:latin typeface="Arial"/>
                          <a:cs typeface="Arial"/>
                        </a:rPr>
                        <a:t>from </a:t>
                      </a:r>
                      <a:r>
                        <a:rPr sz="2000" dirty="0">
                          <a:solidFill>
                            <a:schemeClr val="tx1"/>
                          </a:solidFill>
                          <a:latin typeface="Arial"/>
                          <a:cs typeface="Arial"/>
                        </a:rPr>
                        <a:t>original</a:t>
                      </a:r>
                      <a:r>
                        <a:rPr sz="2000" spc="5" dirty="0">
                          <a:solidFill>
                            <a:schemeClr val="tx1"/>
                          </a:solidFill>
                          <a:latin typeface="Arial"/>
                          <a:cs typeface="Arial"/>
                        </a:rPr>
                        <a:t> </a:t>
                      </a:r>
                      <a:r>
                        <a:rPr sz="2000" spc="-20" dirty="0">
                          <a:solidFill>
                            <a:schemeClr val="tx1"/>
                          </a:solidFill>
                          <a:latin typeface="Arial"/>
                          <a:cs typeface="Arial"/>
                        </a:rPr>
                        <a:t>DCCO</a:t>
                      </a:r>
                      <a:endParaRPr sz="2000">
                        <a:solidFill>
                          <a:schemeClr val="tx1"/>
                        </a:solidFill>
                        <a:latin typeface="Arial"/>
                        <a:cs typeface="Arial"/>
                      </a:endParaRPr>
                    </a:p>
                  </a:txBody>
                  <a:tcPr marL="0" marR="0" marT="2032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tcPr>
                </a:tc>
                <a:tc>
                  <a:txBody>
                    <a:bodyPr/>
                    <a:lstStyle/>
                    <a:p>
                      <a:pPr marL="90805" marR="875665">
                        <a:lnSpc>
                          <a:spcPct val="100000"/>
                        </a:lnSpc>
                        <a:spcBef>
                          <a:spcPts val="160"/>
                        </a:spcBef>
                      </a:pPr>
                      <a:r>
                        <a:rPr sz="2000" dirty="0">
                          <a:solidFill>
                            <a:schemeClr val="tx1"/>
                          </a:solidFill>
                          <a:latin typeface="Arial"/>
                          <a:cs typeface="Arial"/>
                        </a:rPr>
                        <a:t>One</a:t>
                      </a:r>
                      <a:r>
                        <a:rPr sz="2000" spc="-15" dirty="0">
                          <a:solidFill>
                            <a:schemeClr val="tx1"/>
                          </a:solidFill>
                          <a:latin typeface="Arial"/>
                          <a:cs typeface="Arial"/>
                        </a:rPr>
                        <a:t> </a:t>
                      </a:r>
                      <a:r>
                        <a:rPr sz="2000" dirty="0">
                          <a:solidFill>
                            <a:schemeClr val="tx1"/>
                          </a:solidFill>
                          <a:latin typeface="Arial"/>
                          <a:cs typeface="Arial"/>
                        </a:rPr>
                        <a:t>year</a:t>
                      </a:r>
                      <a:r>
                        <a:rPr sz="2000" spc="-15" dirty="0">
                          <a:solidFill>
                            <a:schemeClr val="tx1"/>
                          </a:solidFill>
                          <a:latin typeface="Arial"/>
                          <a:cs typeface="Arial"/>
                        </a:rPr>
                        <a:t> </a:t>
                      </a:r>
                      <a:r>
                        <a:rPr sz="2000" spc="-20" dirty="0">
                          <a:solidFill>
                            <a:schemeClr val="tx1"/>
                          </a:solidFill>
                          <a:latin typeface="Arial"/>
                          <a:cs typeface="Arial"/>
                        </a:rPr>
                        <a:t>from </a:t>
                      </a:r>
                      <a:r>
                        <a:rPr sz="2000" dirty="0">
                          <a:solidFill>
                            <a:schemeClr val="tx1"/>
                          </a:solidFill>
                          <a:latin typeface="Arial"/>
                          <a:cs typeface="Arial"/>
                        </a:rPr>
                        <a:t>original</a:t>
                      </a:r>
                      <a:r>
                        <a:rPr sz="2000" spc="5" dirty="0">
                          <a:solidFill>
                            <a:schemeClr val="tx1"/>
                          </a:solidFill>
                          <a:latin typeface="Arial"/>
                          <a:cs typeface="Arial"/>
                        </a:rPr>
                        <a:t> </a:t>
                      </a:r>
                      <a:r>
                        <a:rPr sz="2000" spc="-20" dirty="0">
                          <a:solidFill>
                            <a:schemeClr val="tx1"/>
                          </a:solidFill>
                          <a:latin typeface="Arial"/>
                          <a:cs typeface="Arial"/>
                        </a:rPr>
                        <a:t>DCCO</a:t>
                      </a:r>
                      <a:endParaRPr sz="2000" dirty="0">
                        <a:solidFill>
                          <a:schemeClr val="tx1"/>
                        </a:solidFill>
                        <a:latin typeface="Arial"/>
                        <a:cs typeface="Arial"/>
                      </a:endParaRPr>
                    </a:p>
                  </a:txBody>
                  <a:tcPr marL="0" marR="0" marT="2032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tcPr>
                </a:tc>
                <a:tc>
                  <a:txBody>
                    <a:bodyPr/>
                    <a:lstStyle/>
                    <a:p>
                      <a:pPr>
                        <a:lnSpc>
                          <a:spcPct val="100000"/>
                        </a:lnSpc>
                      </a:pPr>
                      <a:endParaRPr sz="2100">
                        <a:latin typeface="Times New Roman"/>
                        <a:cs typeface="Times New Roman"/>
                      </a:endParaRPr>
                    </a:p>
                  </a:txBody>
                  <a:tcPr marL="0" marR="0" marT="0" marB="0">
                    <a:lnL w="12700">
                      <a:solidFill>
                        <a:srgbClr val="FFFFFF"/>
                      </a:solidFill>
                      <a:prstDash val="solid"/>
                    </a:lnL>
                    <a:lnR w="12700">
                      <a:solidFill>
                        <a:srgbClr val="FFFFFF"/>
                      </a:solidFill>
                      <a:prstDash val="solid"/>
                    </a:lnR>
                  </a:tcPr>
                </a:tc>
                <a:extLst>
                  <a:ext uri="{0D108BD9-81ED-4DB2-BD59-A6C34878D82A}">
                    <a16:rowId xmlns:a16="http://schemas.microsoft.com/office/drawing/2014/main" val="10003"/>
                  </a:ext>
                </a:extLst>
              </a:tr>
              <a:tr h="761365">
                <a:tc>
                  <a:txBody>
                    <a:bodyPr/>
                    <a:lstStyle/>
                    <a:p>
                      <a:pPr>
                        <a:lnSpc>
                          <a:spcPct val="100000"/>
                        </a:lnSpc>
                      </a:pPr>
                      <a:endParaRPr sz="2100">
                        <a:latin typeface="Times New Roman"/>
                        <a:cs typeface="Times New Roman"/>
                      </a:endParaRPr>
                    </a:p>
                  </a:txBody>
                  <a:tcPr marL="0" marR="0" marT="0" marB="0">
                    <a:lnL w="12700">
                      <a:solidFill>
                        <a:srgbClr val="FFFFFF"/>
                      </a:solidFill>
                      <a:prstDash val="solid"/>
                    </a:lnL>
                    <a:lnR w="12700">
                      <a:solidFill>
                        <a:srgbClr val="FFFFFF"/>
                      </a:solidFill>
                      <a:prstDash val="solid"/>
                    </a:lnR>
                  </a:tcPr>
                </a:tc>
                <a:tc>
                  <a:txBody>
                    <a:bodyPr/>
                    <a:lstStyle/>
                    <a:p>
                      <a:pPr marL="90805" marR="765810">
                        <a:lnSpc>
                          <a:spcPct val="100000"/>
                        </a:lnSpc>
                        <a:spcBef>
                          <a:spcPts val="160"/>
                        </a:spcBef>
                      </a:pPr>
                      <a:r>
                        <a:rPr sz="2000" dirty="0">
                          <a:solidFill>
                            <a:schemeClr val="tx1"/>
                          </a:solidFill>
                          <a:latin typeface="Arial"/>
                          <a:cs typeface="Arial"/>
                        </a:rPr>
                        <a:t>Revision</a:t>
                      </a:r>
                      <a:r>
                        <a:rPr sz="2000" spc="-5" dirty="0">
                          <a:solidFill>
                            <a:schemeClr val="tx1"/>
                          </a:solidFill>
                          <a:latin typeface="Arial"/>
                          <a:cs typeface="Arial"/>
                        </a:rPr>
                        <a:t> </a:t>
                      </a:r>
                      <a:r>
                        <a:rPr sz="2000" dirty="0">
                          <a:solidFill>
                            <a:schemeClr val="tx1"/>
                          </a:solidFill>
                          <a:latin typeface="Arial"/>
                          <a:cs typeface="Arial"/>
                        </a:rPr>
                        <a:t>due </a:t>
                      </a:r>
                      <a:r>
                        <a:rPr sz="2000" spc="-35" dirty="0">
                          <a:solidFill>
                            <a:schemeClr val="tx1"/>
                          </a:solidFill>
                          <a:latin typeface="Arial"/>
                          <a:cs typeface="Arial"/>
                        </a:rPr>
                        <a:t>to </a:t>
                      </a:r>
                      <a:r>
                        <a:rPr sz="2000" dirty="0">
                          <a:solidFill>
                            <a:schemeClr val="tx1"/>
                          </a:solidFill>
                          <a:latin typeface="Arial"/>
                          <a:cs typeface="Arial"/>
                        </a:rPr>
                        <a:t>Court</a:t>
                      </a:r>
                      <a:r>
                        <a:rPr sz="2000" spc="-15" dirty="0">
                          <a:solidFill>
                            <a:schemeClr val="tx1"/>
                          </a:solidFill>
                          <a:latin typeface="Arial"/>
                          <a:cs typeface="Arial"/>
                        </a:rPr>
                        <a:t> </a:t>
                      </a:r>
                      <a:r>
                        <a:rPr sz="2000" spc="-20" dirty="0">
                          <a:solidFill>
                            <a:schemeClr val="tx1"/>
                          </a:solidFill>
                          <a:latin typeface="Arial"/>
                          <a:cs typeface="Arial"/>
                        </a:rPr>
                        <a:t>Case</a:t>
                      </a:r>
                      <a:endParaRPr sz="2000">
                        <a:solidFill>
                          <a:schemeClr val="tx1"/>
                        </a:solidFill>
                        <a:latin typeface="Arial"/>
                        <a:cs typeface="Arial"/>
                      </a:endParaRPr>
                    </a:p>
                  </a:txBody>
                  <a:tcPr marL="0" marR="0" marT="203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marL="90805" marR="664845">
                        <a:lnSpc>
                          <a:spcPct val="100000"/>
                        </a:lnSpc>
                        <a:spcBef>
                          <a:spcPts val="160"/>
                        </a:spcBef>
                      </a:pPr>
                      <a:r>
                        <a:rPr sz="2000" dirty="0">
                          <a:solidFill>
                            <a:schemeClr val="tx1"/>
                          </a:solidFill>
                          <a:latin typeface="Arial"/>
                          <a:cs typeface="Arial"/>
                        </a:rPr>
                        <a:t>2</a:t>
                      </a:r>
                      <a:r>
                        <a:rPr sz="2000" spc="-35" dirty="0">
                          <a:solidFill>
                            <a:schemeClr val="tx1"/>
                          </a:solidFill>
                          <a:latin typeface="Arial"/>
                          <a:cs typeface="Arial"/>
                        </a:rPr>
                        <a:t> </a:t>
                      </a:r>
                      <a:r>
                        <a:rPr sz="2000" dirty="0">
                          <a:solidFill>
                            <a:schemeClr val="tx1"/>
                          </a:solidFill>
                          <a:latin typeface="Arial"/>
                          <a:cs typeface="Arial"/>
                        </a:rPr>
                        <a:t>+</a:t>
                      </a:r>
                      <a:r>
                        <a:rPr sz="2000" spc="-35" dirty="0">
                          <a:solidFill>
                            <a:schemeClr val="tx1"/>
                          </a:solidFill>
                          <a:latin typeface="Arial"/>
                          <a:cs typeface="Arial"/>
                        </a:rPr>
                        <a:t> </a:t>
                      </a:r>
                      <a:r>
                        <a:rPr sz="2000" dirty="0">
                          <a:solidFill>
                            <a:schemeClr val="tx1"/>
                          </a:solidFill>
                          <a:latin typeface="Arial"/>
                          <a:cs typeface="Arial"/>
                        </a:rPr>
                        <a:t>2</a:t>
                      </a:r>
                      <a:r>
                        <a:rPr sz="2000" spc="-65" dirty="0">
                          <a:solidFill>
                            <a:schemeClr val="tx1"/>
                          </a:solidFill>
                          <a:latin typeface="Arial"/>
                          <a:cs typeface="Arial"/>
                        </a:rPr>
                        <a:t> </a:t>
                      </a:r>
                      <a:r>
                        <a:rPr sz="2000" spc="-20" dirty="0">
                          <a:solidFill>
                            <a:schemeClr val="tx1"/>
                          </a:solidFill>
                          <a:latin typeface="Arial"/>
                          <a:cs typeface="Arial"/>
                        </a:rPr>
                        <a:t>Years</a:t>
                      </a:r>
                      <a:r>
                        <a:rPr sz="2000" spc="-30" dirty="0">
                          <a:solidFill>
                            <a:schemeClr val="tx1"/>
                          </a:solidFill>
                          <a:latin typeface="Arial"/>
                          <a:cs typeface="Arial"/>
                        </a:rPr>
                        <a:t> </a:t>
                      </a:r>
                      <a:r>
                        <a:rPr sz="2000" spc="-20" dirty="0">
                          <a:solidFill>
                            <a:schemeClr val="tx1"/>
                          </a:solidFill>
                          <a:latin typeface="Arial"/>
                          <a:cs typeface="Arial"/>
                        </a:rPr>
                        <a:t>from </a:t>
                      </a:r>
                      <a:r>
                        <a:rPr sz="2000" dirty="0">
                          <a:solidFill>
                            <a:schemeClr val="tx1"/>
                          </a:solidFill>
                          <a:latin typeface="Arial"/>
                          <a:cs typeface="Arial"/>
                        </a:rPr>
                        <a:t>original</a:t>
                      </a:r>
                      <a:r>
                        <a:rPr sz="2000" spc="5" dirty="0">
                          <a:solidFill>
                            <a:schemeClr val="tx1"/>
                          </a:solidFill>
                          <a:latin typeface="Arial"/>
                          <a:cs typeface="Arial"/>
                        </a:rPr>
                        <a:t> </a:t>
                      </a:r>
                      <a:r>
                        <a:rPr sz="2000" spc="-20" dirty="0">
                          <a:solidFill>
                            <a:schemeClr val="tx1"/>
                          </a:solidFill>
                          <a:latin typeface="Arial"/>
                          <a:cs typeface="Arial"/>
                        </a:rPr>
                        <a:t>DCCO</a:t>
                      </a:r>
                      <a:endParaRPr sz="2000">
                        <a:solidFill>
                          <a:schemeClr val="tx1"/>
                        </a:solidFill>
                        <a:latin typeface="Arial"/>
                        <a:cs typeface="Arial"/>
                      </a:endParaRPr>
                    </a:p>
                  </a:txBody>
                  <a:tcPr marL="0" marR="0" marT="2032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rowSpan="2">
                  <a:txBody>
                    <a:bodyPr/>
                    <a:lstStyle/>
                    <a:p>
                      <a:pPr>
                        <a:lnSpc>
                          <a:spcPct val="100000"/>
                        </a:lnSpc>
                      </a:pPr>
                      <a:endParaRPr sz="2000" dirty="0">
                        <a:solidFill>
                          <a:schemeClr val="tx1"/>
                        </a:solidFill>
                        <a:latin typeface="Times New Roman"/>
                        <a:cs typeface="Times New Roman"/>
                      </a:endParaRPr>
                    </a:p>
                    <a:p>
                      <a:pPr>
                        <a:lnSpc>
                          <a:spcPct val="100000"/>
                        </a:lnSpc>
                        <a:spcBef>
                          <a:spcPts val="40"/>
                        </a:spcBef>
                      </a:pPr>
                      <a:endParaRPr sz="2800" dirty="0">
                        <a:solidFill>
                          <a:schemeClr val="tx1"/>
                        </a:solidFill>
                        <a:latin typeface="Times New Roman"/>
                        <a:cs typeface="Times New Roman"/>
                      </a:endParaRPr>
                    </a:p>
                    <a:p>
                      <a:pPr marL="90805" marR="664845">
                        <a:lnSpc>
                          <a:spcPct val="100000"/>
                        </a:lnSpc>
                      </a:pPr>
                      <a:r>
                        <a:rPr sz="2000" dirty="0">
                          <a:solidFill>
                            <a:schemeClr val="tx1"/>
                          </a:solidFill>
                          <a:latin typeface="Arial"/>
                          <a:cs typeface="Arial"/>
                        </a:rPr>
                        <a:t>1</a:t>
                      </a:r>
                      <a:r>
                        <a:rPr sz="2000" spc="-35" dirty="0">
                          <a:solidFill>
                            <a:schemeClr val="tx1"/>
                          </a:solidFill>
                          <a:latin typeface="Arial"/>
                          <a:cs typeface="Arial"/>
                        </a:rPr>
                        <a:t> </a:t>
                      </a:r>
                      <a:r>
                        <a:rPr sz="2000" dirty="0">
                          <a:solidFill>
                            <a:schemeClr val="tx1"/>
                          </a:solidFill>
                          <a:latin typeface="Arial"/>
                          <a:cs typeface="Arial"/>
                        </a:rPr>
                        <a:t>+</a:t>
                      </a:r>
                      <a:r>
                        <a:rPr sz="2000" spc="-35" dirty="0">
                          <a:solidFill>
                            <a:schemeClr val="tx1"/>
                          </a:solidFill>
                          <a:latin typeface="Arial"/>
                          <a:cs typeface="Arial"/>
                        </a:rPr>
                        <a:t> </a:t>
                      </a:r>
                      <a:r>
                        <a:rPr sz="2000" dirty="0">
                          <a:solidFill>
                            <a:schemeClr val="tx1"/>
                          </a:solidFill>
                          <a:latin typeface="Arial"/>
                          <a:cs typeface="Arial"/>
                        </a:rPr>
                        <a:t>1</a:t>
                      </a:r>
                      <a:r>
                        <a:rPr sz="2000" spc="-65" dirty="0">
                          <a:solidFill>
                            <a:schemeClr val="tx1"/>
                          </a:solidFill>
                          <a:latin typeface="Arial"/>
                          <a:cs typeface="Arial"/>
                        </a:rPr>
                        <a:t> </a:t>
                      </a:r>
                      <a:r>
                        <a:rPr sz="2000" spc="-20" dirty="0">
                          <a:solidFill>
                            <a:schemeClr val="tx1"/>
                          </a:solidFill>
                          <a:latin typeface="Arial"/>
                          <a:cs typeface="Arial"/>
                        </a:rPr>
                        <a:t>Years</a:t>
                      </a:r>
                      <a:r>
                        <a:rPr sz="2000" spc="-30" dirty="0">
                          <a:solidFill>
                            <a:schemeClr val="tx1"/>
                          </a:solidFill>
                          <a:latin typeface="Arial"/>
                          <a:cs typeface="Arial"/>
                        </a:rPr>
                        <a:t> </a:t>
                      </a:r>
                      <a:r>
                        <a:rPr sz="2000" spc="-20" dirty="0">
                          <a:solidFill>
                            <a:schemeClr val="tx1"/>
                          </a:solidFill>
                          <a:latin typeface="Arial"/>
                          <a:cs typeface="Arial"/>
                        </a:rPr>
                        <a:t>from </a:t>
                      </a:r>
                      <a:r>
                        <a:rPr sz="2000" dirty="0">
                          <a:solidFill>
                            <a:schemeClr val="tx1"/>
                          </a:solidFill>
                          <a:latin typeface="Arial"/>
                          <a:cs typeface="Arial"/>
                        </a:rPr>
                        <a:t>original</a:t>
                      </a:r>
                      <a:r>
                        <a:rPr sz="2000" spc="5" dirty="0">
                          <a:solidFill>
                            <a:schemeClr val="tx1"/>
                          </a:solidFill>
                          <a:latin typeface="Arial"/>
                          <a:cs typeface="Arial"/>
                        </a:rPr>
                        <a:t> </a:t>
                      </a:r>
                      <a:r>
                        <a:rPr sz="2000" spc="-20" dirty="0">
                          <a:solidFill>
                            <a:schemeClr val="tx1"/>
                          </a:solidFill>
                          <a:latin typeface="Arial"/>
                          <a:cs typeface="Arial"/>
                        </a:rPr>
                        <a:t>DCCO</a:t>
                      </a:r>
                      <a:endParaRPr sz="2000" dirty="0">
                        <a:solidFill>
                          <a:schemeClr val="tx1"/>
                        </a:solidFill>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rowSpan="2">
                  <a:txBody>
                    <a:bodyPr/>
                    <a:lstStyle/>
                    <a:p>
                      <a:pPr>
                        <a:lnSpc>
                          <a:spcPct val="100000"/>
                        </a:lnSpc>
                      </a:pPr>
                      <a:endParaRPr sz="2100">
                        <a:latin typeface="Times New Roman"/>
                        <a:cs typeface="Times New Roman"/>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tcPr>
                </a:tc>
                <a:extLst>
                  <a:ext uri="{0D108BD9-81ED-4DB2-BD59-A6C34878D82A}">
                    <a16:rowId xmlns:a16="http://schemas.microsoft.com/office/drawing/2014/main" val="10004"/>
                  </a:ext>
                </a:extLst>
              </a:tr>
              <a:tr h="1018540">
                <a:tc>
                  <a:txBody>
                    <a:bodyPr/>
                    <a:lstStyle/>
                    <a:p>
                      <a:pPr>
                        <a:lnSpc>
                          <a:spcPct val="100000"/>
                        </a:lnSpc>
                      </a:pPr>
                      <a:endParaRPr sz="2100">
                        <a:latin typeface="Times New Roman"/>
                        <a:cs typeface="Times New Roman"/>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tcPr>
                </a:tc>
                <a:tc>
                  <a:txBody>
                    <a:bodyPr/>
                    <a:lstStyle/>
                    <a:p>
                      <a:pPr marL="90805" marR="189230">
                        <a:lnSpc>
                          <a:spcPct val="100000"/>
                        </a:lnSpc>
                        <a:spcBef>
                          <a:spcPts val="165"/>
                        </a:spcBef>
                      </a:pPr>
                      <a:r>
                        <a:rPr sz="2000" dirty="0">
                          <a:solidFill>
                            <a:schemeClr val="tx1"/>
                          </a:solidFill>
                          <a:latin typeface="Arial"/>
                          <a:cs typeface="Arial"/>
                        </a:rPr>
                        <a:t>Revision</a:t>
                      </a:r>
                      <a:r>
                        <a:rPr sz="2000" spc="-10" dirty="0">
                          <a:solidFill>
                            <a:schemeClr val="tx1"/>
                          </a:solidFill>
                          <a:latin typeface="Arial"/>
                          <a:cs typeface="Arial"/>
                        </a:rPr>
                        <a:t> </a:t>
                      </a:r>
                      <a:r>
                        <a:rPr sz="2000" dirty="0">
                          <a:solidFill>
                            <a:schemeClr val="tx1"/>
                          </a:solidFill>
                          <a:latin typeface="Arial"/>
                          <a:cs typeface="Arial"/>
                        </a:rPr>
                        <a:t>due</a:t>
                      </a:r>
                      <a:r>
                        <a:rPr sz="2000" spc="-10" dirty="0">
                          <a:solidFill>
                            <a:schemeClr val="tx1"/>
                          </a:solidFill>
                          <a:latin typeface="Arial"/>
                          <a:cs typeface="Arial"/>
                        </a:rPr>
                        <a:t> </a:t>
                      </a:r>
                      <a:r>
                        <a:rPr sz="2000" dirty="0">
                          <a:solidFill>
                            <a:schemeClr val="tx1"/>
                          </a:solidFill>
                          <a:latin typeface="Arial"/>
                          <a:cs typeface="Arial"/>
                        </a:rPr>
                        <a:t>to</a:t>
                      </a:r>
                      <a:r>
                        <a:rPr sz="2000" spc="-5" dirty="0">
                          <a:solidFill>
                            <a:schemeClr val="tx1"/>
                          </a:solidFill>
                          <a:latin typeface="Arial"/>
                          <a:cs typeface="Arial"/>
                        </a:rPr>
                        <a:t> </a:t>
                      </a:r>
                      <a:r>
                        <a:rPr sz="2000" spc="-25" dirty="0">
                          <a:solidFill>
                            <a:schemeClr val="tx1"/>
                          </a:solidFill>
                          <a:latin typeface="Arial"/>
                          <a:cs typeface="Arial"/>
                        </a:rPr>
                        <a:t>any </a:t>
                      </a:r>
                      <a:r>
                        <a:rPr sz="2000" dirty="0">
                          <a:solidFill>
                            <a:schemeClr val="tx1"/>
                          </a:solidFill>
                          <a:latin typeface="Arial"/>
                          <a:cs typeface="Arial"/>
                        </a:rPr>
                        <a:t>other</a:t>
                      </a:r>
                      <a:r>
                        <a:rPr sz="2000" spc="-20" dirty="0">
                          <a:solidFill>
                            <a:schemeClr val="tx1"/>
                          </a:solidFill>
                          <a:latin typeface="Arial"/>
                          <a:cs typeface="Arial"/>
                        </a:rPr>
                        <a:t> </a:t>
                      </a:r>
                      <a:r>
                        <a:rPr sz="2000" dirty="0">
                          <a:solidFill>
                            <a:schemeClr val="tx1"/>
                          </a:solidFill>
                          <a:latin typeface="Arial"/>
                          <a:cs typeface="Arial"/>
                        </a:rPr>
                        <a:t>reason</a:t>
                      </a:r>
                      <a:r>
                        <a:rPr sz="2000" spc="-15" dirty="0">
                          <a:solidFill>
                            <a:schemeClr val="tx1"/>
                          </a:solidFill>
                          <a:latin typeface="Arial"/>
                          <a:cs typeface="Arial"/>
                        </a:rPr>
                        <a:t> </a:t>
                      </a:r>
                      <a:r>
                        <a:rPr sz="2000" spc="-10" dirty="0">
                          <a:solidFill>
                            <a:schemeClr val="tx1"/>
                          </a:solidFill>
                          <a:latin typeface="Arial"/>
                          <a:cs typeface="Arial"/>
                        </a:rPr>
                        <a:t>beyond </a:t>
                      </a:r>
                      <a:r>
                        <a:rPr sz="2000" dirty="0">
                          <a:solidFill>
                            <a:schemeClr val="tx1"/>
                          </a:solidFill>
                          <a:latin typeface="Arial"/>
                          <a:cs typeface="Arial"/>
                        </a:rPr>
                        <a:t>the</a:t>
                      </a:r>
                      <a:r>
                        <a:rPr sz="2000" spc="-25" dirty="0">
                          <a:solidFill>
                            <a:schemeClr val="tx1"/>
                          </a:solidFill>
                          <a:latin typeface="Arial"/>
                          <a:cs typeface="Arial"/>
                        </a:rPr>
                        <a:t> </a:t>
                      </a:r>
                      <a:r>
                        <a:rPr sz="2000" dirty="0">
                          <a:solidFill>
                            <a:schemeClr val="tx1"/>
                          </a:solidFill>
                          <a:latin typeface="Arial"/>
                          <a:cs typeface="Arial"/>
                        </a:rPr>
                        <a:t>control</a:t>
                      </a:r>
                      <a:r>
                        <a:rPr sz="2000" spc="-10" dirty="0">
                          <a:solidFill>
                            <a:schemeClr val="tx1"/>
                          </a:solidFill>
                          <a:latin typeface="Arial"/>
                          <a:cs typeface="Arial"/>
                        </a:rPr>
                        <a:t> </a:t>
                      </a:r>
                      <a:r>
                        <a:rPr sz="2000" spc="-25" dirty="0">
                          <a:solidFill>
                            <a:schemeClr val="tx1"/>
                          </a:solidFill>
                          <a:latin typeface="Arial"/>
                          <a:cs typeface="Arial"/>
                        </a:rPr>
                        <a:t>of</a:t>
                      </a:r>
                      <a:endParaRPr sz="2000">
                        <a:solidFill>
                          <a:schemeClr val="tx1"/>
                        </a:solidFill>
                        <a:latin typeface="Arial"/>
                        <a:cs typeface="Arial"/>
                      </a:endParaRPr>
                    </a:p>
                  </a:txBody>
                  <a:tcPr marL="0" marR="0" marT="209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marL="90805" marR="664845">
                        <a:lnSpc>
                          <a:spcPct val="100000"/>
                        </a:lnSpc>
                        <a:spcBef>
                          <a:spcPts val="165"/>
                        </a:spcBef>
                      </a:pPr>
                      <a:r>
                        <a:rPr sz="2000" dirty="0">
                          <a:solidFill>
                            <a:schemeClr val="tx1"/>
                          </a:solidFill>
                          <a:latin typeface="Arial"/>
                          <a:cs typeface="Arial"/>
                        </a:rPr>
                        <a:t>2</a:t>
                      </a:r>
                      <a:r>
                        <a:rPr sz="2000" spc="-35" dirty="0">
                          <a:solidFill>
                            <a:schemeClr val="tx1"/>
                          </a:solidFill>
                          <a:latin typeface="Arial"/>
                          <a:cs typeface="Arial"/>
                        </a:rPr>
                        <a:t> </a:t>
                      </a:r>
                      <a:r>
                        <a:rPr sz="2000" dirty="0">
                          <a:solidFill>
                            <a:schemeClr val="tx1"/>
                          </a:solidFill>
                          <a:latin typeface="Arial"/>
                          <a:cs typeface="Arial"/>
                        </a:rPr>
                        <a:t>+</a:t>
                      </a:r>
                      <a:r>
                        <a:rPr sz="2000" spc="-35" dirty="0">
                          <a:solidFill>
                            <a:schemeClr val="tx1"/>
                          </a:solidFill>
                          <a:latin typeface="Arial"/>
                          <a:cs typeface="Arial"/>
                        </a:rPr>
                        <a:t> </a:t>
                      </a:r>
                      <a:r>
                        <a:rPr sz="2000" dirty="0">
                          <a:solidFill>
                            <a:schemeClr val="tx1"/>
                          </a:solidFill>
                          <a:latin typeface="Arial"/>
                          <a:cs typeface="Arial"/>
                        </a:rPr>
                        <a:t>1</a:t>
                      </a:r>
                      <a:r>
                        <a:rPr sz="2000" spc="-65" dirty="0">
                          <a:solidFill>
                            <a:schemeClr val="tx1"/>
                          </a:solidFill>
                          <a:latin typeface="Arial"/>
                          <a:cs typeface="Arial"/>
                        </a:rPr>
                        <a:t> </a:t>
                      </a:r>
                      <a:r>
                        <a:rPr sz="2000" spc="-20" dirty="0">
                          <a:solidFill>
                            <a:schemeClr val="tx1"/>
                          </a:solidFill>
                          <a:latin typeface="Arial"/>
                          <a:cs typeface="Arial"/>
                        </a:rPr>
                        <a:t>Years</a:t>
                      </a:r>
                      <a:r>
                        <a:rPr sz="2000" spc="-30" dirty="0">
                          <a:solidFill>
                            <a:schemeClr val="tx1"/>
                          </a:solidFill>
                          <a:latin typeface="Arial"/>
                          <a:cs typeface="Arial"/>
                        </a:rPr>
                        <a:t> </a:t>
                      </a:r>
                      <a:r>
                        <a:rPr sz="2000" spc="-20" dirty="0">
                          <a:solidFill>
                            <a:schemeClr val="tx1"/>
                          </a:solidFill>
                          <a:latin typeface="Arial"/>
                          <a:cs typeface="Arial"/>
                        </a:rPr>
                        <a:t>from </a:t>
                      </a:r>
                      <a:r>
                        <a:rPr sz="2000" dirty="0">
                          <a:solidFill>
                            <a:schemeClr val="tx1"/>
                          </a:solidFill>
                          <a:latin typeface="Arial"/>
                          <a:cs typeface="Arial"/>
                        </a:rPr>
                        <a:t>original</a:t>
                      </a:r>
                      <a:r>
                        <a:rPr sz="2000" spc="5" dirty="0">
                          <a:solidFill>
                            <a:schemeClr val="tx1"/>
                          </a:solidFill>
                          <a:latin typeface="Arial"/>
                          <a:cs typeface="Arial"/>
                        </a:rPr>
                        <a:t> </a:t>
                      </a:r>
                      <a:r>
                        <a:rPr sz="2000" spc="-20" dirty="0">
                          <a:solidFill>
                            <a:schemeClr val="tx1"/>
                          </a:solidFill>
                          <a:latin typeface="Arial"/>
                          <a:cs typeface="Arial"/>
                        </a:rPr>
                        <a:t>DCCO</a:t>
                      </a:r>
                      <a:endParaRPr sz="2000" dirty="0">
                        <a:solidFill>
                          <a:schemeClr val="tx1"/>
                        </a:solidFill>
                        <a:latin typeface="Arial"/>
                        <a:cs typeface="Arial"/>
                      </a:endParaRPr>
                    </a:p>
                  </a:txBody>
                  <a:tcPr marL="0" marR="0" marT="2095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vMerge="1">
                  <a:txBody>
                    <a:bodyPr/>
                    <a:lstStyle/>
                    <a:p>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vMerge="1">
                  <a:txBody>
                    <a:bodyPr/>
                    <a:lstStyle/>
                    <a:p>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tcPr>
                </a:tc>
                <a:extLst>
                  <a:ext uri="{0D108BD9-81ED-4DB2-BD59-A6C34878D82A}">
                    <a16:rowId xmlns:a16="http://schemas.microsoft.com/office/drawing/2014/main" val="10005"/>
                  </a:ext>
                </a:extLst>
              </a:tr>
              <a:tr h="291465">
                <a:tc>
                  <a:txBody>
                    <a:bodyPr/>
                    <a:lstStyle/>
                    <a:p>
                      <a:pPr>
                        <a:lnSpc>
                          <a:spcPct val="100000"/>
                        </a:lnSpc>
                      </a:pPr>
                      <a:endParaRPr sz="1800">
                        <a:latin typeface="Times New Roman"/>
                        <a:cs typeface="Times New Roman"/>
                      </a:endParaRPr>
                    </a:p>
                  </a:txBody>
                  <a:tcPr marL="0" marR="0" marT="0" marB="0">
                    <a:lnR w="12700">
                      <a:solidFill>
                        <a:srgbClr val="FFFFFF"/>
                      </a:solidFill>
                      <a:prstDash val="solid"/>
                    </a:lnR>
                    <a:lnT w="12700">
                      <a:solidFill>
                        <a:srgbClr val="FFFFFF"/>
                      </a:solidFill>
                      <a:prstDash val="solid"/>
                    </a:lnT>
                  </a:tcPr>
                </a:tc>
                <a:tc>
                  <a:txBody>
                    <a:bodyPr/>
                    <a:lstStyle/>
                    <a:p>
                      <a:pPr marL="90805">
                        <a:lnSpc>
                          <a:spcPts val="1745"/>
                        </a:lnSpc>
                      </a:pPr>
                      <a:r>
                        <a:rPr sz="2000" spc="-10" dirty="0">
                          <a:solidFill>
                            <a:srgbClr val="1D528D"/>
                          </a:solidFill>
                          <a:latin typeface="Arial"/>
                          <a:cs typeface="Arial"/>
                        </a:rPr>
                        <a:t>promoters</a:t>
                      </a:r>
                      <a:endParaRPr sz="200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marL="629285">
                        <a:lnSpc>
                          <a:spcPts val="785"/>
                        </a:lnSpc>
                      </a:pPr>
                      <a:r>
                        <a:rPr lang="en-IN" sz="1400" spc="50" dirty="0">
                          <a:solidFill>
                            <a:srgbClr val="1D528D"/>
                          </a:solidFill>
                          <a:latin typeface="Arial"/>
                          <a:cs typeface="Arial"/>
                        </a:rPr>
                        <a:t>CA Aashish Badge</a:t>
                      </a:r>
                      <a:endParaRPr sz="14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marR="70485" algn="r">
                        <a:lnSpc>
                          <a:spcPts val="785"/>
                        </a:lnSpc>
                      </a:pPr>
                      <a:r>
                        <a:rPr sz="1400" b="1" spc="-25" dirty="0">
                          <a:solidFill>
                            <a:srgbClr val="1D528D"/>
                          </a:solidFill>
                          <a:latin typeface="Arial"/>
                          <a:cs typeface="Arial"/>
                        </a:rPr>
                        <a:t>41</a:t>
                      </a:r>
                      <a:endParaRPr sz="140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a:txBody>
                    <a:bodyPr/>
                    <a:lstStyle/>
                    <a:p>
                      <a:pPr>
                        <a:lnSpc>
                          <a:spcPct val="100000"/>
                        </a:lnSpc>
                      </a:pPr>
                      <a:endParaRPr sz="1800" dirty="0">
                        <a:latin typeface="Times New Roman"/>
                        <a:cs typeface="Times New Roman"/>
                      </a:endParaRPr>
                    </a:p>
                  </a:txBody>
                  <a:tcPr marL="0" marR="0" marT="0" marB="0">
                    <a:lnL w="12700">
                      <a:solidFill>
                        <a:srgbClr val="FFFFFF"/>
                      </a:solidFill>
                      <a:prstDash val="solid"/>
                    </a:lnL>
                    <a:lnT w="12700">
                      <a:solidFill>
                        <a:srgbClr val="FFFFFF"/>
                      </a:solidFill>
                      <a:prstDash val="solid"/>
                    </a:lnT>
                  </a:tcPr>
                </a:tc>
                <a:extLst>
                  <a:ext uri="{0D108BD9-81ED-4DB2-BD59-A6C34878D82A}">
                    <a16:rowId xmlns:a16="http://schemas.microsoft.com/office/drawing/2014/main" val="10006"/>
                  </a:ext>
                </a:extLst>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18999" rIns="0" bIns="0" rtlCol="0">
            <a:spAutoFit/>
          </a:bodyPr>
          <a:lstStyle/>
          <a:p>
            <a:pPr marL="12700" marR="210820" algn="ctr">
              <a:lnSpc>
                <a:spcPct val="100000"/>
              </a:lnSpc>
              <a:spcBef>
                <a:spcPts val="235"/>
              </a:spcBef>
            </a:pPr>
            <a:r>
              <a:rPr b="1" dirty="0">
                <a:latin typeface="Arial"/>
                <a:cs typeface="Arial"/>
              </a:rPr>
              <a:t>Projects</a:t>
            </a:r>
            <a:r>
              <a:rPr b="1" spc="-50" dirty="0">
                <a:latin typeface="Arial"/>
                <a:cs typeface="Arial"/>
              </a:rPr>
              <a:t> </a:t>
            </a:r>
            <a:r>
              <a:rPr b="1" dirty="0">
                <a:latin typeface="Arial"/>
                <a:cs typeface="Arial"/>
              </a:rPr>
              <a:t>under</a:t>
            </a:r>
            <a:r>
              <a:rPr b="1" spc="-30" dirty="0">
                <a:latin typeface="Arial"/>
                <a:cs typeface="Arial"/>
              </a:rPr>
              <a:t> </a:t>
            </a:r>
            <a:r>
              <a:rPr b="1" spc="-10" dirty="0">
                <a:latin typeface="Arial"/>
                <a:cs typeface="Arial"/>
              </a:rPr>
              <a:t>Implementation</a:t>
            </a:r>
          </a:p>
        </p:txBody>
      </p:sp>
      <p:grpSp>
        <p:nvGrpSpPr>
          <p:cNvPr id="3" name="object 3"/>
          <p:cNvGrpSpPr/>
          <p:nvPr/>
        </p:nvGrpSpPr>
        <p:grpSpPr>
          <a:xfrm>
            <a:off x="527050" y="1212850"/>
            <a:ext cx="8013700" cy="5396230"/>
            <a:chOff x="527050" y="1212850"/>
            <a:chExt cx="8013700" cy="5396230"/>
          </a:xfrm>
        </p:grpSpPr>
        <p:sp>
          <p:nvSpPr>
            <p:cNvPr id="4" name="object 4"/>
            <p:cNvSpPr/>
            <p:nvPr/>
          </p:nvSpPr>
          <p:spPr>
            <a:xfrm>
              <a:off x="527050" y="1796148"/>
              <a:ext cx="8013700" cy="0"/>
            </a:xfrm>
            <a:custGeom>
              <a:avLst/>
              <a:gdLst/>
              <a:ahLst/>
              <a:cxnLst/>
              <a:rect l="l" t="t" r="r" b="b"/>
              <a:pathLst>
                <a:path w="8013700">
                  <a:moveTo>
                    <a:pt x="0" y="0"/>
                  </a:moveTo>
                  <a:lnTo>
                    <a:pt x="8013700" y="0"/>
                  </a:lnTo>
                </a:path>
              </a:pathLst>
            </a:custGeom>
            <a:ln w="38100">
              <a:solidFill>
                <a:srgbClr val="FFFFFF"/>
              </a:solidFill>
            </a:ln>
          </p:spPr>
          <p:txBody>
            <a:bodyPr wrap="square" lIns="0" tIns="0" rIns="0" bIns="0" rtlCol="0"/>
            <a:lstStyle/>
            <a:p>
              <a:endParaRPr/>
            </a:p>
          </p:txBody>
        </p:sp>
        <p:sp>
          <p:nvSpPr>
            <p:cNvPr id="5" name="object 5"/>
            <p:cNvSpPr/>
            <p:nvPr/>
          </p:nvSpPr>
          <p:spPr>
            <a:xfrm>
              <a:off x="527050" y="1212850"/>
              <a:ext cx="8013700" cy="5396230"/>
            </a:xfrm>
            <a:custGeom>
              <a:avLst/>
              <a:gdLst/>
              <a:ahLst/>
              <a:cxnLst/>
              <a:rect l="l" t="t" r="r" b="b"/>
              <a:pathLst>
                <a:path w="8013700" h="5396230">
                  <a:moveTo>
                    <a:pt x="6350" y="0"/>
                  </a:moveTo>
                  <a:lnTo>
                    <a:pt x="6350" y="5396228"/>
                  </a:lnTo>
                </a:path>
                <a:path w="8013700" h="5396230">
                  <a:moveTo>
                    <a:pt x="8007350" y="0"/>
                  </a:moveTo>
                  <a:lnTo>
                    <a:pt x="8007350" y="5396228"/>
                  </a:lnTo>
                </a:path>
                <a:path w="8013700" h="5396230">
                  <a:moveTo>
                    <a:pt x="0" y="6350"/>
                  </a:moveTo>
                  <a:lnTo>
                    <a:pt x="8013700" y="6350"/>
                  </a:lnTo>
                </a:path>
                <a:path w="8013700" h="5396230">
                  <a:moveTo>
                    <a:pt x="0" y="5389878"/>
                  </a:moveTo>
                  <a:lnTo>
                    <a:pt x="8013700" y="5389878"/>
                  </a:lnTo>
                </a:path>
              </a:pathLst>
            </a:custGeom>
            <a:ln w="12700">
              <a:solidFill>
                <a:srgbClr val="FFFFFF"/>
              </a:solidFill>
            </a:ln>
          </p:spPr>
          <p:txBody>
            <a:bodyPr wrap="square" lIns="0" tIns="0" rIns="0" bIns="0" rtlCol="0"/>
            <a:lstStyle/>
            <a:p>
              <a:endParaRPr/>
            </a:p>
          </p:txBody>
        </p:sp>
      </p:grpSp>
      <p:sp>
        <p:nvSpPr>
          <p:cNvPr id="6" name="object 6"/>
          <p:cNvSpPr txBox="1"/>
          <p:nvPr/>
        </p:nvSpPr>
        <p:spPr>
          <a:xfrm>
            <a:off x="612140" y="1227835"/>
            <a:ext cx="7842250" cy="3324860"/>
          </a:xfrm>
          <a:prstGeom prst="rect">
            <a:avLst/>
          </a:prstGeom>
        </p:spPr>
        <p:txBody>
          <a:bodyPr vert="horz" wrap="square" lIns="0" tIns="12700" rIns="0" bIns="0" rtlCol="0">
            <a:spAutoFit/>
          </a:bodyPr>
          <a:lstStyle/>
          <a:p>
            <a:pPr marL="226695">
              <a:lnSpc>
                <a:spcPct val="100000"/>
              </a:lnSpc>
              <a:spcBef>
                <a:spcPts val="100"/>
              </a:spcBef>
            </a:pPr>
            <a:r>
              <a:rPr sz="2400" u="sng" dirty="0">
                <a:solidFill>
                  <a:srgbClr val="1D528D"/>
                </a:solidFill>
                <a:uFill>
                  <a:solidFill>
                    <a:srgbClr val="1D528D"/>
                  </a:solidFill>
                </a:uFill>
                <a:latin typeface="Arial"/>
                <a:cs typeface="Arial"/>
              </a:rPr>
              <a:t>Deferment</a:t>
            </a:r>
            <a:r>
              <a:rPr sz="2400" u="sng" spc="-15" dirty="0">
                <a:solidFill>
                  <a:srgbClr val="1D528D"/>
                </a:solidFill>
                <a:uFill>
                  <a:solidFill>
                    <a:srgbClr val="1D528D"/>
                  </a:solidFill>
                </a:uFill>
                <a:latin typeface="Arial"/>
                <a:cs typeface="Arial"/>
              </a:rPr>
              <a:t> </a:t>
            </a:r>
            <a:r>
              <a:rPr sz="2400" u="sng" dirty="0">
                <a:solidFill>
                  <a:srgbClr val="1D528D"/>
                </a:solidFill>
                <a:uFill>
                  <a:solidFill>
                    <a:srgbClr val="1D528D"/>
                  </a:solidFill>
                </a:uFill>
                <a:latin typeface="Arial"/>
                <a:cs typeface="Arial"/>
              </a:rPr>
              <a:t>of</a:t>
            </a:r>
            <a:r>
              <a:rPr sz="2400" u="sng" spc="-10" dirty="0">
                <a:solidFill>
                  <a:srgbClr val="1D528D"/>
                </a:solidFill>
                <a:uFill>
                  <a:solidFill>
                    <a:srgbClr val="1D528D"/>
                  </a:solidFill>
                </a:uFill>
                <a:latin typeface="Arial"/>
                <a:cs typeface="Arial"/>
              </a:rPr>
              <a:t> </a:t>
            </a:r>
            <a:r>
              <a:rPr sz="2400" u="sng" dirty="0">
                <a:solidFill>
                  <a:srgbClr val="1D528D"/>
                </a:solidFill>
                <a:uFill>
                  <a:solidFill>
                    <a:srgbClr val="1D528D"/>
                  </a:solidFill>
                </a:uFill>
                <a:latin typeface="Arial"/>
                <a:cs typeface="Arial"/>
              </a:rPr>
              <a:t>DCCO</a:t>
            </a:r>
            <a:r>
              <a:rPr sz="2400" u="sng" spc="-15" dirty="0">
                <a:solidFill>
                  <a:srgbClr val="1D528D"/>
                </a:solidFill>
                <a:uFill>
                  <a:solidFill>
                    <a:srgbClr val="1D528D"/>
                  </a:solidFill>
                </a:uFill>
                <a:latin typeface="Arial"/>
                <a:cs typeface="Arial"/>
              </a:rPr>
              <a:t> </a:t>
            </a:r>
            <a:r>
              <a:rPr sz="2400" u="sng" dirty="0">
                <a:solidFill>
                  <a:srgbClr val="1D528D"/>
                </a:solidFill>
                <a:uFill>
                  <a:solidFill>
                    <a:srgbClr val="1D528D"/>
                  </a:solidFill>
                </a:uFill>
                <a:latin typeface="Arial"/>
                <a:cs typeface="Arial"/>
              </a:rPr>
              <a:t>&amp;</a:t>
            </a:r>
            <a:r>
              <a:rPr sz="2400" u="sng" spc="-10" dirty="0">
                <a:solidFill>
                  <a:srgbClr val="1D528D"/>
                </a:solidFill>
                <a:uFill>
                  <a:solidFill>
                    <a:srgbClr val="1D528D"/>
                  </a:solidFill>
                </a:uFill>
                <a:latin typeface="Arial"/>
                <a:cs typeface="Arial"/>
              </a:rPr>
              <a:t> </a:t>
            </a:r>
            <a:r>
              <a:rPr sz="2400" u="sng" dirty="0">
                <a:solidFill>
                  <a:srgbClr val="1D528D"/>
                </a:solidFill>
                <a:uFill>
                  <a:solidFill>
                    <a:srgbClr val="1D528D"/>
                  </a:solidFill>
                </a:uFill>
                <a:latin typeface="Arial"/>
                <a:cs typeface="Arial"/>
              </a:rPr>
              <a:t>Retention</a:t>
            </a:r>
            <a:r>
              <a:rPr sz="2400" u="sng" spc="-5" dirty="0">
                <a:solidFill>
                  <a:srgbClr val="1D528D"/>
                </a:solidFill>
                <a:uFill>
                  <a:solidFill>
                    <a:srgbClr val="1D528D"/>
                  </a:solidFill>
                </a:uFill>
                <a:latin typeface="Arial"/>
                <a:cs typeface="Arial"/>
              </a:rPr>
              <a:t> </a:t>
            </a:r>
            <a:r>
              <a:rPr sz="2400" u="sng" dirty="0">
                <a:solidFill>
                  <a:srgbClr val="1D528D"/>
                </a:solidFill>
                <a:uFill>
                  <a:solidFill>
                    <a:srgbClr val="1D528D"/>
                  </a:solidFill>
                </a:uFill>
                <a:latin typeface="Arial"/>
                <a:cs typeface="Arial"/>
              </a:rPr>
              <a:t>of</a:t>
            </a:r>
            <a:r>
              <a:rPr sz="2400" u="sng" spc="-15" dirty="0">
                <a:solidFill>
                  <a:srgbClr val="1D528D"/>
                </a:solidFill>
                <a:uFill>
                  <a:solidFill>
                    <a:srgbClr val="1D528D"/>
                  </a:solidFill>
                </a:uFill>
                <a:latin typeface="Arial"/>
                <a:cs typeface="Arial"/>
              </a:rPr>
              <a:t> </a:t>
            </a:r>
            <a:r>
              <a:rPr sz="2400" u="sng" dirty="0">
                <a:solidFill>
                  <a:srgbClr val="1D528D"/>
                </a:solidFill>
                <a:uFill>
                  <a:solidFill>
                    <a:srgbClr val="1D528D"/>
                  </a:solidFill>
                </a:uFill>
                <a:latin typeface="Arial"/>
                <a:cs typeface="Arial"/>
              </a:rPr>
              <a:t>Class</a:t>
            </a:r>
            <a:r>
              <a:rPr sz="2400" u="sng" spc="-5" dirty="0">
                <a:solidFill>
                  <a:srgbClr val="1D528D"/>
                </a:solidFill>
                <a:uFill>
                  <a:solidFill>
                    <a:srgbClr val="1D528D"/>
                  </a:solidFill>
                </a:uFill>
                <a:latin typeface="Arial"/>
                <a:cs typeface="Arial"/>
              </a:rPr>
              <a:t> </a:t>
            </a:r>
            <a:r>
              <a:rPr sz="2400" u="sng" dirty="0">
                <a:solidFill>
                  <a:srgbClr val="1D528D"/>
                </a:solidFill>
                <a:uFill>
                  <a:solidFill>
                    <a:srgbClr val="1D528D"/>
                  </a:solidFill>
                </a:uFill>
                <a:latin typeface="Arial"/>
                <a:cs typeface="Arial"/>
              </a:rPr>
              <a:t>–</a:t>
            </a:r>
            <a:r>
              <a:rPr sz="2400" u="sng" spc="-5" dirty="0">
                <a:solidFill>
                  <a:srgbClr val="1D528D"/>
                </a:solidFill>
                <a:uFill>
                  <a:solidFill>
                    <a:srgbClr val="1D528D"/>
                  </a:solidFill>
                </a:uFill>
                <a:latin typeface="Arial"/>
                <a:cs typeface="Arial"/>
              </a:rPr>
              <a:t> </a:t>
            </a:r>
            <a:r>
              <a:rPr sz="2400" u="sng" spc="-10" dirty="0">
                <a:solidFill>
                  <a:srgbClr val="1D528D"/>
                </a:solidFill>
                <a:uFill>
                  <a:solidFill>
                    <a:srgbClr val="1D528D"/>
                  </a:solidFill>
                </a:uFill>
                <a:latin typeface="Arial"/>
                <a:cs typeface="Arial"/>
              </a:rPr>
              <a:t>Conditions</a:t>
            </a:r>
            <a:endParaRPr sz="2400" dirty="0">
              <a:latin typeface="Arial"/>
              <a:cs typeface="Arial"/>
            </a:endParaRPr>
          </a:p>
          <a:p>
            <a:pPr marL="469900" marR="5080" indent="-457200" algn="just">
              <a:lnSpc>
                <a:spcPct val="101800"/>
              </a:lnSpc>
              <a:spcBef>
                <a:spcPts val="1614"/>
              </a:spcBef>
              <a:buAutoNum type="arabicPeriod"/>
              <a:tabLst>
                <a:tab pos="469900" algn="l"/>
              </a:tabLst>
            </a:pPr>
            <a:r>
              <a:rPr sz="2200" dirty="0">
                <a:solidFill>
                  <a:srgbClr val="1D528D"/>
                </a:solidFill>
                <a:latin typeface="Arial"/>
                <a:cs typeface="Arial"/>
              </a:rPr>
              <a:t>Benefit</a:t>
            </a:r>
            <a:r>
              <a:rPr sz="2200" spc="395" dirty="0">
                <a:solidFill>
                  <a:srgbClr val="1D528D"/>
                </a:solidFill>
                <a:latin typeface="Arial"/>
                <a:cs typeface="Arial"/>
              </a:rPr>
              <a:t> </a:t>
            </a:r>
            <a:r>
              <a:rPr sz="2200" dirty="0">
                <a:solidFill>
                  <a:srgbClr val="1D528D"/>
                </a:solidFill>
                <a:latin typeface="Arial"/>
                <a:cs typeface="Arial"/>
              </a:rPr>
              <a:t>of</a:t>
            </a:r>
            <a:r>
              <a:rPr sz="2200" spc="400" dirty="0">
                <a:solidFill>
                  <a:srgbClr val="1D528D"/>
                </a:solidFill>
                <a:latin typeface="Arial"/>
                <a:cs typeface="Arial"/>
              </a:rPr>
              <a:t> </a:t>
            </a:r>
            <a:r>
              <a:rPr sz="2200" dirty="0">
                <a:solidFill>
                  <a:srgbClr val="1D528D"/>
                </a:solidFill>
                <a:latin typeface="Arial"/>
                <a:cs typeface="Arial"/>
              </a:rPr>
              <a:t>asset</a:t>
            </a:r>
            <a:r>
              <a:rPr sz="2200" spc="395" dirty="0">
                <a:solidFill>
                  <a:srgbClr val="1D528D"/>
                </a:solidFill>
                <a:latin typeface="Arial"/>
                <a:cs typeface="Arial"/>
              </a:rPr>
              <a:t> </a:t>
            </a:r>
            <a:r>
              <a:rPr sz="2200" dirty="0">
                <a:solidFill>
                  <a:srgbClr val="1D528D"/>
                </a:solidFill>
                <a:latin typeface="Arial"/>
                <a:cs typeface="Arial"/>
              </a:rPr>
              <a:t>classification</a:t>
            </a:r>
            <a:r>
              <a:rPr sz="2200" spc="400" dirty="0">
                <a:solidFill>
                  <a:srgbClr val="1D528D"/>
                </a:solidFill>
                <a:latin typeface="Arial"/>
                <a:cs typeface="Arial"/>
              </a:rPr>
              <a:t> </a:t>
            </a:r>
            <a:r>
              <a:rPr sz="2200" dirty="0">
                <a:solidFill>
                  <a:srgbClr val="1D528D"/>
                </a:solidFill>
                <a:latin typeface="Arial"/>
                <a:cs typeface="Arial"/>
              </a:rPr>
              <a:t>not</a:t>
            </a:r>
            <a:r>
              <a:rPr sz="2200" spc="400" dirty="0">
                <a:solidFill>
                  <a:srgbClr val="1D528D"/>
                </a:solidFill>
                <a:latin typeface="Arial"/>
                <a:cs typeface="Arial"/>
              </a:rPr>
              <a:t> </a:t>
            </a:r>
            <a:r>
              <a:rPr sz="2200" dirty="0">
                <a:solidFill>
                  <a:srgbClr val="1D528D"/>
                </a:solidFill>
                <a:latin typeface="Arial"/>
                <a:cs typeface="Arial"/>
              </a:rPr>
              <a:t>applicable</a:t>
            </a:r>
            <a:r>
              <a:rPr sz="2200" spc="395" dirty="0">
                <a:solidFill>
                  <a:srgbClr val="1D528D"/>
                </a:solidFill>
                <a:latin typeface="Arial"/>
                <a:cs typeface="Arial"/>
              </a:rPr>
              <a:t> </a:t>
            </a:r>
            <a:r>
              <a:rPr sz="2200" dirty="0">
                <a:solidFill>
                  <a:srgbClr val="1D528D"/>
                </a:solidFill>
                <a:latin typeface="Arial"/>
                <a:cs typeface="Arial"/>
              </a:rPr>
              <a:t>to</a:t>
            </a:r>
            <a:r>
              <a:rPr sz="2200" spc="400" dirty="0">
                <a:solidFill>
                  <a:srgbClr val="1D528D"/>
                </a:solidFill>
                <a:latin typeface="Arial"/>
                <a:cs typeface="Arial"/>
              </a:rPr>
              <a:t> </a:t>
            </a:r>
            <a:r>
              <a:rPr sz="2200" dirty="0">
                <a:solidFill>
                  <a:srgbClr val="1D528D"/>
                </a:solidFill>
                <a:latin typeface="Arial"/>
                <a:cs typeface="Arial"/>
              </a:rPr>
              <a:t>CRE</a:t>
            </a:r>
            <a:r>
              <a:rPr sz="2200" spc="395" dirty="0">
                <a:solidFill>
                  <a:srgbClr val="1D528D"/>
                </a:solidFill>
                <a:latin typeface="Arial"/>
                <a:cs typeface="Arial"/>
              </a:rPr>
              <a:t> </a:t>
            </a:r>
            <a:r>
              <a:rPr sz="2200" spc="-20" dirty="0">
                <a:solidFill>
                  <a:srgbClr val="1D528D"/>
                </a:solidFill>
                <a:latin typeface="Arial"/>
                <a:cs typeface="Arial"/>
              </a:rPr>
              <a:t>with </a:t>
            </a:r>
            <a:r>
              <a:rPr sz="2200" dirty="0">
                <a:solidFill>
                  <a:srgbClr val="1D528D"/>
                </a:solidFill>
                <a:latin typeface="Arial"/>
                <a:cs typeface="Arial"/>
              </a:rPr>
              <a:t>extension</a:t>
            </a:r>
            <a:r>
              <a:rPr sz="2200" spc="-5" dirty="0">
                <a:solidFill>
                  <a:srgbClr val="1D528D"/>
                </a:solidFill>
                <a:latin typeface="Arial"/>
                <a:cs typeface="Arial"/>
              </a:rPr>
              <a:t> </a:t>
            </a:r>
            <a:r>
              <a:rPr sz="2200" dirty="0">
                <a:solidFill>
                  <a:srgbClr val="1D528D"/>
                </a:solidFill>
                <a:latin typeface="Arial"/>
                <a:cs typeface="Arial"/>
              </a:rPr>
              <a:t>by 1</a:t>
            </a:r>
            <a:r>
              <a:rPr sz="2200" spc="-5" dirty="0">
                <a:solidFill>
                  <a:srgbClr val="1D528D"/>
                </a:solidFill>
                <a:latin typeface="Arial"/>
                <a:cs typeface="Arial"/>
              </a:rPr>
              <a:t> </a:t>
            </a:r>
            <a:r>
              <a:rPr sz="2200" dirty="0">
                <a:solidFill>
                  <a:srgbClr val="1D528D"/>
                </a:solidFill>
                <a:latin typeface="Arial"/>
                <a:cs typeface="Arial"/>
              </a:rPr>
              <a:t>year</a:t>
            </a:r>
            <a:r>
              <a:rPr sz="2200" spc="5" dirty="0">
                <a:solidFill>
                  <a:srgbClr val="1D528D"/>
                </a:solidFill>
                <a:latin typeface="Arial"/>
                <a:cs typeface="Arial"/>
              </a:rPr>
              <a:t> </a:t>
            </a:r>
            <a:r>
              <a:rPr sz="2200" dirty="0">
                <a:solidFill>
                  <a:srgbClr val="1D528D"/>
                </a:solidFill>
                <a:latin typeface="Arial"/>
                <a:cs typeface="Arial"/>
              </a:rPr>
              <a:t>as per circular</a:t>
            </a:r>
            <a:r>
              <a:rPr sz="2200" spc="5" dirty="0">
                <a:solidFill>
                  <a:srgbClr val="1D528D"/>
                </a:solidFill>
                <a:latin typeface="Arial"/>
                <a:cs typeface="Arial"/>
              </a:rPr>
              <a:t> </a:t>
            </a:r>
            <a:r>
              <a:rPr sz="2200" dirty="0">
                <a:solidFill>
                  <a:srgbClr val="1D528D"/>
                </a:solidFill>
                <a:latin typeface="Arial"/>
                <a:cs typeface="Arial"/>
              </a:rPr>
              <a:t>dated </a:t>
            </a:r>
            <a:r>
              <a:rPr sz="2200" spc="-10" dirty="0">
                <a:solidFill>
                  <a:srgbClr val="1D528D"/>
                </a:solidFill>
                <a:latin typeface="Arial"/>
                <a:cs typeface="Arial"/>
              </a:rPr>
              <a:t>07.02.2020</a:t>
            </a:r>
            <a:endParaRPr sz="2200" dirty="0">
              <a:latin typeface="Arial"/>
              <a:cs typeface="Arial"/>
            </a:endParaRPr>
          </a:p>
          <a:p>
            <a:pPr marL="469900" marR="5080" indent="-457200" algn="just">
              <a:lnSpc>
                <a:spcPct val="100499"/>
              </a:lnSpc>
              <a:spcBef>
                <a:spcPts val="944"/>
              </a:spcBef>
              <a:buAutoNum type="arabicPeriod"/>
              <a:tabLst>
                <a:tab pos="469900" algn="l"/>
              </a:tabLst>
            </a:pPr>
            <a:r>
              <a:rPr sz="2200" dirty="0">
                <a:solidFill>
                  <a:srgbClr val="1D528D"/>
                </a:solidFill>
                <a:latin typeface="Arial"/>
                <a:cs typeface="Arial"/>
              </a:rPr>
              <a:t>Application</a:t>
            </a:r>
            <a:r>
              <a:rPr sz="2200" spc="305" dirty="0">
                <a:solidFill>
                  <a:srgbClr val="1D528D"/>
                </a:solidFill>
                <a:latin typeface="Arial"/>
                <a:cs typeface="Arial"/>
              </a:rPr>
              <a:t>  </a:t>
            </a:r>
            <a:r>
              <a:rPr sz="2200" dirty="0">
                <a:solidFill>
                  <a:srgbClr val="1D528D"/>
                </a:solidFill>
                <a:latin typeface="Arial"/>
                <a:cs typeface="Arial"/>
              </a:rPr>
              <a:t>for</a:t>
            </a:r>
            <a:r>
              <a:rPr sz="2200" spc="305" dirty="0">
                <a:solidFill>
                  <a:srgbClr val="1D528D"/>
                </a:solidFill>
                <a:latin typeface="Arial"/>
                <a:cs typeface="Arial"/>
              </a:rPr>
              <a:t>  </a:t>
            </a:r>
            <a:r>
              <a:rPr sz="2200" dirty="0">
                <a:solidFill>
                  <a:srgbClr val="1D528D"/>
                </a:solidFill>
                <a:latin typeface="Arial"/>
                <a:cs typeface="Arial"/>
              </a:rPr>
              <a:t>restructuring</a:t>
            </a:r>
            <a:r>
              <a:rPr sz="2200" spc="310" dirty="0">
                <a:solidFill>
                  <a:srgbClr val="1D528D"/>
                </a:solidFill>
                <a:latin typeface="Arial"/>
                <a:cs typeface="Arial"/>
              </a:rPr>
              <a:t>  </a:t>
            </a:r>
            <a:r>
              <a:rPr sz="2200" dirty="0">
                <a:solidFill>
                  <a:srgbClr val="1D528D"/>
                </a:solidFill>
                <a:latin typeface="Arial"/>
                <a:cs typeface="Arial"/>
              </a:rPr>
              <a:t>(deferment</a:t>
            </a:r>
            <a:r>
              <a:rPr sz="2200" spc="300" dirty="0">
                <a:solidFill>
                  <a:srgbClr val="1D528D"/>
                </a:solidFill>
                <a:latin typeface="Arial"/>
                <a:cs typeface="Arial"/>
              </a:rPr>
              <a:t>  </a:t>
            </a:r>
            <a:r>
              <a:rPr sz="2200" dirty="0">
                <a:solidFill>
                  <a:srgbClr val="1D528D"/>
                </a:solidFill>
                <a:latin typeface="Arial"/>
                <a:cs typeface="Arial"/>
              </a:rPr>
              <a:t>of</a:t>
            </a:r>
            <a:r>
              <a:rPr sz="2200" spc="310" dirty="0">
                <a:solidFill>
                  <a:srgbClr val="1D528D"/>
                </a:solidFill>
                <a:latin typeface="Arial"/>
                <a:cs typeface="Arial"/>
              </a:rPr>
              <a:t>  </a:t>
            </a:r>
            <a:r>
              <a:rPr sz="2200" dirty="0">
                <a:solidFill>
                  <a:srgbClr val="1D528D"/>
                </a:solidFill>
                <a:latin typeface="Arial"/>
                <a:cs typeface="Arial"/>
              </a:rPr>
              <a:t>DCCO)</a:t>
            </a:r>
            <a:r>
              <a:rPr sz="2200" spc="305" dirty="0">
                <a:solidFill>
                  <a:srgbClr val="1D528D"/>
                </a:solidFill>
                <a:latin typeface="Arial"/>
                <a:cs typeface="Arial"/>
              </a:rPr>
              <a:t>  </a:t>
            </a:r>
            <a:r>
              <a:rPr sz="2200" spc="-25" dirty="0">
                <a:solidFill>
                  <a:srgbClr val="1D528D"/>
                </a:solidFill>
                <a:latin typeface="Arial"/>
                <a:cs typeface="Arial"/>
              </a:rPr>
              <a:t>is </a:t>
            </a:r>
            <a:r>
              <a:rPr sz="2200" dirty="0">
                <a:solidFill>
                  <a:srgbClr val="1D528D"/>
                </a:solidFill>
                <a:latin typeface="Arial"/>
                <a:cs typeface="Arial"/>
              </a:rPr>
              <a:t>received</a:t>
            </a:r>
            <a:r>
              <a:rPr sz="2200" spc="475" dirty="0">
                <a:solidFill>
                  <a:srgbClr val="1D528D"/>
                </a:solidFill>
                <a:latin typeface="Arial"/>
                <a:cs typeface="Arial"/>
              </a:rPr>
              <a:t> </a:t>
            </a:r>
            <a:r>
              <a:rPr sz="2200" dirty="0">
                <a:solidFill>
                  <a:srgbClr val="1D528D"/>
                </a:solidFill>
                <a:latin typeface="Arial"/>
                <a:cs typeface="Arial"/>
              </a:rPr>
              <a:t>upto</a:t>
            </a:r>
            <a:r>
              <a:rPr sz="2200" spc="475" dirty="0">
                <a:solidFill>
                  <a:srgbClr val="1D528D"/>
                </a:solidFill>
                <a:latin typeface="Arial"/>
                <a:cs typeface="Arial"/>
              </a:rPr>
              <a:t> </a:t>
            </a:r>
            <a:r>
              <a:rPr sz="2200" dirty="0">
                <a:solidFill>
                  <a:srgbClr val="1D528D"/>
                </a:solidFill>
                <a:latin typeface="Arial"/>
                <a:cs typeface="Arial"/>
              </a:rPr>
              <a:t>two</a:t>
            </a:r>
            <a:r>
              <a:rPr sz="2200" spc="480" dirty="0">
                <a:solidFill>
                  <a:srgbClr val="1D528D"/>
                </a:solidFill>
                <a:latin typeface="Arial"/>
                <a:cs typeface="Arial"/>
              </a:rPr>
              <a:t> </a:t>
            </a:r>
            <a:r>
              <a:rPr sz="2200" dirty="0">
                <a:solidFill>
                  <a:srgbClr val="1D528D"/>
                </a:solidFill>
                <a:latin typeface="Arial"/>
                <a:cs typeface="Arial"/>
              </a:rPr>
              <a:t>years</a:t>
            </a:r>
            <a:r>
              <a:rPr sz="2200" spc="475" dirty="0">
                <a:solidFill>
                  <a:srgbClr val="1D528D"/>
                </a:solidFill>
                <a:latin typeface="Arial"/>
                <a:cs typeface="Arial"/>
              </a:rPr>
              <a:t> </a:t>
            </a:r>
            <a:r>
              <a:rPr sz="2200" dirty="0">
                <a:solidFill>
                  <a:srgbClr val="1D528D"/>
                </a:solidFill>
                <a:latin typeface="Arial"/>
                <a:cs typeface="Arial"/>
              </a:rPr>
              <a:t>from</a:t>
            </a:r>
            <a:r>
              <a:rPr sz="2200" spc="480" dirty="0">
                <a:solidFill>
                  <a:srgbClr val="1D528D"/>
                </a:solidFill>
                <a:latin typeface="Arial"/>
                <a:cs typeface="Arial"/>
              </a:rPr>
              <a:t> </a:t>
            </a:r>
            <a:r>
              <a:rPr sz="2200" dirty="0">
                <a:solidFill>
                  <a:srgbClr val="1D528D"/>
                </a:solidFill>
                <a:latin typeface="Arial"/>
                <a:cs typeface="Arial"/>
              </a:rPr>
              <a:t>date</a:t>
            </a:r>
            <a:r>
              <a:rPr sz="2200" spc="480" dirty="0">
                <a:solidFill>
                  <a:srgbClr val="1D528D"/>
                </a:solidFill>
                <a:latin typeface="Arial"/>
                <a:cs typeface="Arial"/>
              </a:rPr>
              <a:t> </a:t>
            </a:r>
            <a:r>
              <a:rPr sz="2200" dirty="0">
                <a:solidFill>
                  <a:srgbClr val="1D528D"/>
                </a:solidFill>
                <a:latin typeface="Arial"/>
                <a:cs typeface="Arial"/>
              </a:rPr>
              <a:t>of</a:t>
            </a:r>
            <a:r>
              <a:rPr sz="2200" spc="475" dirty="0">
                <a:solidFill>
                  <a:srgbClr val="1D528D"/>
                </a:solidFill>
                <a:latin typeface="Arial"/>
                <a:cs typeface="Arial"/>
              </a:rPr>
              <a:t> </a:t>
            </a:r>
            <a:r>
              <a:rPr sz="2200" dirty="0">
                <a:solidFill>
                  <a:srgbClr val="1D528D"/>
                </a:solidFill>
                <a:latin typeface="Arial"/>
                <a:cs typeface="Arial"/>
              </a:rPr>
              <a:t>original</a:t>
            </a:r>
            <a:r>
              <a:rPr sz="2200" spc="470" dirty="0">
                <a:solidFill>
                  <a:srgbClr val="1D528D"/>
                </a:solidFill>
                <a:latin typeface="Arial"/>
                <a:cs typeface="Arial"/>
              </a:rPr>
              <a:t> </a:t>
            </a:r>
            <a:r>
              <a:rPr sz="2200" dirty="0">
                <a:solidFill>
                  <a:srgbClr val="1D528D"/>
                </a:solidFill>
                <a:latin typeface="Arial"/>
                <a:cs typeface="Arial"/>
              </a:rPr>
              <a:t>DCCO</a:t>
            </a:r>
            <a:r>
              <a:rPr sz="2200" spc="480" dirty="0">
                <a:solidFill>
                  <a:srgbClr val="1D528D"/>
                </a:solidFill>
                <a:latin typeface="Arial"/>
                <a:cs typeface="Arial"/>
              </a:rPr>
              <a:t> </a:t>
            </a:r>
            <a:r>
              <a:rPr sz="2200" spc="-25" dirty="0">
                <a:solidFill>
                  <a:srgbClr val="1D528D"/>
                </a:solidFill>
                <a:latin typeface="Arial"/>
                <a:cs typeface="Arial"/>
              </a:rPr>
              <a:t>for </a:t>
            </a:r>
            <a:r>
              <a:rPr sz="2200" dirty="0">
                <a:solidFill>
                  <a:srgbClr val="1D528D"/>
                </a:solidFill>
                <a:latin typeface="Arial"/>
                <a:cs typeface="Arial"/>
              </a:rPr>
              <a:t>Infrastructure</a:t>
            </a:r>
            <a:r>
              <a:rPr sz="2200" spc="-30" dirty="0">
                <a:solidFill>
                  <a:srgbClr val="1D528D"/>
                </a:solidFill>
                <a:latin typeface="Arial"/>
                <a:cs typeface="Arial"/>
              </a:rPr>
              <a:t> </a:t>
            </a:r>
            <a:r>
              <a:rPr sz="2200" dirty="0">
                <a:solidFill>
                  <a:srgbClr val="1D528D"/>
                </a:solidFill>
                <a:latin typeface="Arial"/>
                <a:cs typeface="Arial"/>
              </a:rPr>
              <a:t>and</a:t>
            </a:r>
            <a:r>
              <a:rPr sz="2200" spc="-20" dirty="0">
                <a:solidFill>
                  <a:srgbClr val="1D528D"/>
                </a:solidFill>
                <a:latin typeface="Arial"/>
                <a:cs typeface="Arial"/>
              </a:rPr>
              <a:t> </a:t>
            </a:r>
            <a:r>
              <a:rPr lang="en-IN" sz="2200" dirty="0">
                <a:solidFill>
                  <a:srgbClr val="1D528D"/>
                </a:solidFill>
                <a:latin typeface="Arial"/>
                <a:cs typeface="Arial"/>
              </a:rPr>
              <a:t>six months </a:t>
            </a:r>
            <a:r>
              <a:rPr sz="2200" spc="-25" dirty="0" err="1">
                <a:solidFill>
                  <a:srgbClr val="1D528D"/>
                </a:solidFill>
                <a:latin typeface="Arial"/>
                <a:cs typeface="Arial"/>
              </a:rPr>
              <a:t>w.r.t.</a:t>
            </a:r>
            <a:r>
              <a:rPr sz="2200" spc="-15" dirty="0">
                <a:solidFill>
                  <a:srgbClr val="1D528D"/>
                </a:solidFill>
                <a:latin typeface="Arial"/>
                <a:cs typeface="Arial"/>
              </a:rPr>
              <a:t> </a:t>
            </a:r>
            <a:r>
              <a:rPr sz="2200" dirty="0">
                <a:solidFill>
                  <a:srgbClr val="1D528D"/>
                </a:solidFill>
                <a:latin typeface="Arial"/>
                <a:cs typeface="Arial"/>
              </a:rPr>
              <a:t>non-</a:t>
            </a:r>
            <a:r>
              <a:rPr sz="2200" spc="-10" dirty="0">
                <a:solidFill>
                  <a:srgbClr val="1D528D"/>
                </a:solidFill>
                <a:latin typeface="Arial"/>
                <a:cs typeface="Arial"/>
              </a:rPr>
              <a:t>infrastructure</a:t>
            </a:r>
            <a:endParaRPr sz="2200" dirty="0">
              <a:latin typeface="Arial"/>
              <a:cs typeface="Arial"/>
            </a:endParaRPr>
          </a:p>
          <a:p>
            <a:pPr marL="469900" indent="-457200" algn="just">
              <a:lnSpc>
                <a:spcPct val="100000"/>
              </a:lnSpc>
              <a:spcBef>
                <a:spcPts val="960"/>
              </a:spcBef>
              <a:buAutoNum type="arabicPeriod"/>
              <a:tabLst>
                <a:tab pos="469900" algn="l"/>
              </a:tabLst>
            </a:pPr>
            <a:r>
              <a:rPr sz="2200" dirty="0">
                <a:solidFill>
                  <a:srgbClr val="1D528D"/>
                </a:solidFill>
                <a:latin typeface="Arial"/>
                <a:cs typeface="Arial"/>
              </a:rPr>
              <a:t>Account</a:t>
            </a:r>
            <a:r>
              <a:rPr sz="2200" spc="-5" dirty="0">
                <a:solidFill>
                  <a:srgbClr val="1D528D"/>
                </a:solidFill>
                <a:latin typeface="Arial"/>
                <a:cs typeface="Arial"/>
              </a:rPr>
              <a:t> </a:t>
            </a:r>
            <a:r>
              <a:rPr sz="2200" dirty="0">
                <a:solidFill>
                  <a:srgbClr val="1D528D"/>
                </a:solidFill>
                <a:latin typeface="Arial"/>
                <a:cs typeface="Arial"/>
              </a:rPr>
              <a:t>needs to be </a:t>
            </a:r>
            <a:r>
              <a:rPr sz="2200" spc="-10" dirty="0">
                <a:solidFill>
                  <a:srgbClr val="1D528D"/>
                </a:solidFill>
                <a:latin typeface="Arial"/>
                <a:cs typeface="Arial"/>
              </a:rPr>
              <a:t>standard</a:t>
            </a:r>
            <a:endParaRPr sz="2200" dirty="0">
              <a:latin typeface="Arial"/>
              <a:cs typeface="Arial"/>
            </a:endParaRPr>
          </a:p>
          <a:p>
            <a:pPr marL="469900" indent="-457200" algn="just">
              <a:lnSpc>
                <a:spcPct val="100000"/>
              </a:lnSpc>
              <a:spcBef>
                <a:spcPts val="960"/>
              </a:spcBef>
              <a:buAutoNum type="arabicPeriod"/>
              <a:tabLst>
                <a:tab pos="469900" algn="l"/>
              </a:tabLst>
            </a:pPr>
            <a:r>
              <a:rPr sz="2200" dirty="0">
                <a:solidFill>
                  <a:srgbClr val="1D528D"/>
                </a:solidFill>
                <a:latin typeface="Arial"/>
                <a:cs typeface="Arial"/>
              </a:rPr>
              <a:t>If</a:t>
            </a:r>
            <a:r>
              <a:rPr sz="2200" spc="190" dirty="0">
                <a:solidFill>
                  <a:srgbClr val="1D528D"/>
                </a:solidFill>
                <a:latin typeface="Arial"/>
                <a:cs typeface="Arial"/>
              </a:rPr>
              <a:t> </a:t>
            </a:r>
            <a:r>
              <a:rPr sz="2200" dirty="0">
                <a:solidFill>
                  <a:srgbClr val="1D528D"/>
                </a:solidFill>
                <a:latin typeface="Arial"/>
                <a:cs typeface="Arial"/>
              </a:rPr>
              <a:t>moratorium</a:t>
            </a:r>
            <a:r>
              <a:rPr sz="2200" spc="195" dirty="0">
                <a:solidFill>
                  <a:srgbClr val="1D528D"/>
                </a:solidFill>
                <a:latin typeface="Arial"/>
                <a:cs typeface="Arial"/>
              </a:rPr>
              <a:t> </a:t>
            </a:r>
            <a:r>
              <a:rPr sz="2200" dirty="0">
                <a:solidFill>
                  <a:srgbClr val="1D528D"/>
                </a:solidFill>
                <a:latin typeface="Arial"/>
                <a:cs typeface="Arial"/>
              </a:rPr>
              <a:t>given</a:t>
            </a:r>
            <a:r>
              <a:rPr sz="2200" spc="190" dirty="0">
                <a:solidFill>
                  <a:srgbClr val="1D528D"/>
                </a:solidFill>
                <a:latin typeface="Arial"/>
                <a:cs typeface="Arial"/>
              </a:rPr>
              <a:t> </a:t>
            </a:r>
            <a:r>
              <a:rPr sz="2200" dirty="0">
                <a:solidFill>
                  <a:srgbClr val="1D528D"/>
                </a:solidFill>
                <a:latin typeface="Arial"/>
                <a:cs typeface="Arial"/>
              </a:rPr>
              <a:t>for</a:t>
            </a:r>
            <a:r>
              <a:rPr sz="2200" spc="195" dirty="0">
                <a:solidFill>
                  <a:srgbClr val="1D528D"/>
                </a:solidFill>
                <a:latin typeface="Arial"/>
                <a:cs typeface="Arial"/>
              </a:rPr>
              <a:t> </a:t>
            </a:r>
            <a:r>
              <a:rPr sz="2200" dirty="0">
                <a:solidFill>
                  <a:srgbClr val="1D528D"/>
                </a:solidFill>
                <a:latin typeface="Arial"/>
                <a:cs typeface="Arial"/>
              </a:rPr>
              <a:t>interest,</a:t>
            </a:r>
            <a:r>
              <a:rPr sz="2200" spc="190" dirty="0">
                <a:solidFill>
                  <a:srgbClr val="1D528D"/>
                </a:solidFill>
                <a:latin typeface="Arial"/>
                <a:cs typeface="Arial"/>
              </a:rPr>
              <a:t> </a:t>
            </a:r>
            <a:r>
              <a:rPr sz="2200" dirty="0">
                <a:solidFill>
                  <a:srgbClr val="1D528D"/>
                </a:solidFill>
                <a:latin typeface="Arial"/>
                <a:cs typeface="Arial"/>
              </a:rPr>
              <a:t>income</a:t>
            </a:r>
            <a:r>
              <a:rPr sz="2200" spc="195" dirty="0">
                <a:solidFill>
                  <a:srgbClr val="1D528D"/>
                </a:solidFill>
                <a:latin typeface="Arial"/>
                <a:cs typeface="Arial"/>
              </a:rPr>
              <a:t> </a:t>
            </a:r>
            <a:r>
              <a:rPr sz="2200" dirty="0">
                <a:solidFill>
                  <a:srgbClr val="1D528D"/>
                </a:solidFill>
                <a:latin typeface="Arial"/>
                <a:cs typeface="Arial"/>
              </a:rPr>
              <a:t>on</a:t>
            </a:r>
            <a:r>
              <a:rPr sz="2200" spc="190" dirty="0">
                <a:solidFill>
                  <a:srgbClr val="1D528D"/>
                </a:solidFill>
                <a:latin typeface="Arial"/>
                <a:cs typeface="Arial"/>
              </a:rPr>
              <a:t> </a:t>
            </a:r>
            <a:r>
              <a:rPr sz="2200" dirty="0">
                <a:solidFill>
                  <a:srgbClr val="1D528D"/>
                </a:solidFill>
                <a:latin typeface="Arial"/>
                <a:cs typeface="Arial"/>
              </a:rPr>
              <a:t>accrual</a:t>
            </a:r>
            <a:r>
              <a:rPr sz="2200" spc="190" dirty="0">
                <a:solidFill>
                  <a:srgbClr val="1D528D"/>
                </a:solidFill>
                <a:latin typeface="Arial"/>
                <a:cs typeface="Arial"/>
              </a:rPr>
              <a:t> </a:t>
            </a:r>
            <a:r>
              <a:rPr sz="2200" dirty="0">
                <a:solidFill>
                  <a:srgbClr val="1D528D"/>
                </a:solidFill>
                <a:latin typeface="Arial"/>
                <a:cs typeface="Arial"/>
              </a:rPr>
              <a:t>can</a:t>
            </a:r>
            <a:r>
              <a:rPr sz="2200" spc="195" dirty="0">
                <a:solidFill>
                  <a:srgbClr val="1D528D"/>
                </a:solidFill>
                <a:latin typeface="Arial"/>
                <a:cs typeface="Arial"/>
              </a:rPr>
              <a:t> </a:t>
            </a:r>
            <a:r>
              <a:rPr sz="2200" spc="-25" dirty="0">
                <a:solidFill>
                  <a:srgbClr val="1D528D"/>
                </a:solidFill>
                <a:latin typeface="Arial"/>
                <a:cs typeface="Arial"/>
              </a:rPr>
              <a:t>be</a:t>
            </a:r>
            <a:endParaRPr sz="2200" dirty="0">
              <a:latin typeface="Arial"/>
              <a:cs typeface="Arial"/>
            </a:endParaRPr>
          </a:p>
        </p:txBody>
      </p:sp>
      <p:sp>
        <p:nvSpPr>
          <p:cNvPr id="11" name="object 11"/>
          <p:cNvSpPr txBox="1">
            <a:spLocks noGrp="1"/>
          </p:cNvSpPr>
          <p:nvPr>
            <p:ph type="ftr" sz="quarter" idx="5"/>
          </p:nvPr>
        </p:nvSpPr>
        <p:spPr>
          <a:xfrm>
            <a:off x="3541839" y="6385302"/>
            <a:ext cx="2083561" cy="192360"/>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289560">
              <a:lnSpc>
                <a:spcPts val="1460"/>
              </a:lnSpc>
            </a:pPr>
            <a:r>
              <a:rPr lang="en-IN" dirty="0"/>
              <a:t>CA Aashish Badge</a:t>
            </a:r>
            <a:endParaRPr spc="70" dirty="0"/>
          </a:p>
        </p:txBody>
      </p:sp>
      <p:sp>
        <p:nvSpPr>
          <p:cNvPr id="7" name="object 7"/>
          <p:cNvSpPr txBox="1"/>
          <p:nvPr/>
        </p:nvSpPr>
        <p:spPr>
          <a:xfrm>
            <a:off x="1069339" y="4520692"/>
            <a:ext cx="7385050" cy="360680"/>
          </a:xfrm>
          <a:prstGeom prst="rect">
            <a:avLst/>
          </a:prstGeom>
        </p:spPr>
        <p:txBody>
          <a:bodyPr vert="horz" wrap="square" lIns="0" tIns="12700" rIns="0" bIns="0" rtlCol="0">
            <a:spAutoFit/>
          </a:bodyPr>
          <a:lstStyle/>
          <a:p>
            <a:pPr marL="12700">
              <a:lnSpc>
                <a:spcPct val="100000"/>
              </a:lnSpc>
              <a:spcBef>
                <a:spcPts val="100"/>
              </a:spcBef>
              <a:tabLst>
                <a:tab pos="1115695" algn="l"/>
                <a:tab pos="1564640" algn="l"/>
                <a:tab pos="2185035" algn="l"/>
                <a:tab pos="3054985" algn="l"/>
                <a:tab pos="3801110" algn="l"/>
                <a:tab pos="4530725" algn="l"/>
                <a:tab pos="4949825" algn="l"/>
                <a:tab pos="6036945" algn="l"/>
                <a:tab pos="7044690" algn="l"/>
              </a:tabLst>
            </a:pPr>
            <a:r>
              <a:rPr sz="2200" spc="-10" dirty="0">
                <a:solidFill>
                  <a:srgbClr val="1D528D"/>
                </a:solidFill>
                <a:latin typeface="Arial"/>
                <a:cs typeface="Arial"/>
              </a:rPr>
              <a:t>booked</a:t>
            </a:r>
            <a:r>
              <a:rPr sz="2200" dirty="0">
                <a:solidFill>
                  <a:srgbClr val="1D528D"/>
                </a:solidFill>
                <a:latin typeface="Arial"/>
                <a:cs typeface="Arial"/>
              </a:rPr>
              <a:t>	</a:t>
            </a:r>
            <a:r>
              <a:rPr sz="2200" spc="-20" dirty="0">
                <a:solidFill>
                  <a:srgbClr val="1D528D"/>
                </a:solidFill>
                <a:latin typeface="Arial"/>
                <a:cs typeface="Arial"/>
              </a:rPr>
              <a:t>till</a:t>
            </a:r>
            <a:r>
              <a:rPr sz="2200" dirty="0">
                <a:solidFill>
                  <a:srgbClr val="1D528D"/>
                </a:solidFill>
                <a:latin typeface="Arial"/>
                <a:cs typeface="Arial"/>
              </a:rPr>
              <a:t>	</a:t>
            </a:r>
            <a:r>
              <a:rPr sz="2200" spc="-25" dirty="0">
                <a:solidFill>
                  <a:srgbClr val="1D528D"/>
                </a:solidFill>
                <a:latin typeface="Arial"/>
                <a:cs typeface="Arial"/>
              </a:rPr>
              <a:t>two</a:t>
            </a:r>
            <a:r>
              <a:rPr sz="2200" dirty="0">
                <a:solidFill>
                  <a:srgbClr val="1D528D"/>
                </a:solidFill>
                <a:latin typeface="Arial"/>
                <a:cs typeface="Arial"/>
              </a:rPr>
              <a:t>	</a:t>
            </a:r>
            <a:r>
              <a:rPr sz="2200" spc="-10" dirty="0">
                <a:solidFill>
                  <a:srgbClr val="1D528D"/>
                </a:solidFill>
                <a:latin typeface="Arial"/>
                <a:cs typeface="Arial"/>
              </a:rPr>
              <a:t>years</a:t>
            </a:r>
            <a:r>
              <a:rPr sz="2200" dirty="0">
                <a:solidFill>
                  <a:srgbClr val="1D528D"/>
                </a:solidFill>
                <a:latin typeface="Arial"/>
                <a:cs typeface="Arial"/>
              </a:rPr>
              <a:t>	</a:t>
            </a:r>
            <a:r>
              <a:rPr sz="2200" spc="-20" dirty="0">
                <a:solidFill>
                  <a:srgbClr val="1D528D"/>
                </a:solidFill>
                <a:latin typeface="Arial"/>
                <a:cs typeface="Arial"/>
              </a:rPr>
              <a:t>from</a:t>
            </a:r>
            <a:r>
              <a:rPr sz="2200" dirty="0">
                <a:solidFill>
                  <a:srgbClr val="1D528D"/>
                </a:solidFill>
                <a:latin typeface="Arial"/>
                <a:cs typeface="Arial"/>
              </a:rPr>
              <a:t>	</a:t>
            </a:r>
            <a:r>
              <a:rPr sz="2200" spc="-20" dirty="0">
                <a:solidFill>
                  <a:srgbClr val="1D528D"/>
                </a:solidFill>
                <a:latin typeface="Arial"/>
                <a:cs typeface="Arial"/>
              </a:rPr>
              <a:t>date</a:t>
            </a:r>
            <a:r>
              <a:rPr sz="2200" dirty="0">
                <a:solidFill>
                  <a:srgbClr val="1D528D"/>
                </a:solidFill>
                <a:latin typeface="Arial"/>
                <a:cs typeface="Arial"/>
              </a:rPr>
              <a:t>	</a:t>
            </a:r>
            <a:r>
              <a:rPr sz="2200" spc="-25" dirty="0">
                <a:solidFill>
                  <a:srgbClr val="1D528D"/>
                </a:solidFill>
                <a:latin typeface="Arial"/>
                <a:cs typeface="Arial"/>
              </a:rPr>
              <a:t>of</a:t>
            </a:r>
            <a:r>
              <a:rPr sz="2200" dirty="0">
                <a:solidFill>
                  <a:srgbClr val="1D528D"/>
                </a:solidFill>
                <a:latin typeface="Arial"/>
                <a:cs typeface="Arial"/>
              </a:rPr>
              <a:t>	</a:t>
            </a:r>
            <a:r>
              <a:rPr sz="2200" spc="-10" dirty="0">
                <a:solidFill>
                  <a:srgbClr val="1D528D"/>
                </a:solidFill>
                <a:latin typeface="Arial"/>
                <a:cs typeface="Arial"/>
              </a:rPr>
              <a:t>original</a:t>
            </a:r>
            <a:r>
              <a:rPr sz="2200" dirty="0">
                <a:solidFill>
                  <a:srgbClr val="1D528D"/>
                </a:solidFill>
                <a:latin typeface="Arial"/>
                <a:cs typeface="Arial"/>
              </a:rPr>
              <a:t>	</a:t>
            </a:r>
            <a:r>
              <a:rPr sz="2200" spc="-20" dirty="0">
                <a:solidFill>
                  <a:srgbClr val="1D528D"/>
                </a:solidFill>
                <a:latin typeface="Arial"/>
                <a:cs typeface="Arial"/>
              </a:rPr>
              <a:t>DCCO</a:t>
            </a:r>
            <a:r>
              <a:rPr sz="2200" dirty="0">
                <a:solidFill>
                  <a:srgbClr val="1D528D"/>
                </a:solidFill>
                <a:latin typeface="Arial"/>
                <a:cs typeface="Arial"/>
              </a:rPr>
              <a:t>	</a:t>
            </a:r>
            <a:r>
              <a:rPr sz="2200" spc="-25" dirty="0">
                <a:solidFill>
                  <a:srgbClr val="1D528D"/>
                </a:solidFill>
                <a:latin typeface="Arial"/>
                <a:cs typeface="Arial"/>
              </a:rPr>
              <a:t>for</a:t>
            </a:r>
            <a:endParaRPr sz="2200">
              <a:latin typeface="Arial"/>
              <a:cs typeface="Arial"/>
            </a:endParaRPr>
          </a:p>
        </p:txBody>
      </p:sp>
      <p:sp>
        <p:nvSpPr>
          <p:cNvPr id="8" name="object 8"/>
          <p:cNvSpPr txBox="1"/>
          <p:nvPr/>
        </p:nvSpPr>
        <p:spPr>
          <a:xfrm>
            <a:off x="612140" y="4731003"/>
            <a:ext cx="7842884" cy="1834669"/>
          </a:xfrm>
          <a:prstGeom prst="rect">
            <a:avLst/>
          </a:prstGeom>
        </p:spPr>
        <p:txBody>
          <a:bodyPr vert="horz" wrap="square" lIns="0" tIns="134620" rIns="0" bIns="0" rtlCol="0">
            <a:spAutoFit/>
          </a:bodyPr>
          <a:lstStyle/>
          <a:p>
            <a:pPr marL="469900">
              <a:lnSpc>
                <a:spcPct val="100000"/>
              </a:lnSpc>
              <a:spcBef>
                <a:spcPts val="1060"/>
              </a:spcBef>
            </a:pPr>
            <a:r>
              <a:rPr sz="2200" dirty="0">
                <a:solidFill>
                  <a:srgbClr val="1D528D"/>
                </a:solidFill>
                <a:latin typeface="Arial"/>
                <a:cs typeface="Arial"/>
              </a:rPr>
              <a:t>Infrastructure</a:t>
            </a:r>
            <a:r>
              <a:rPr sz="2200" spc="-30" dirty="0">
                <a:solidFill>
                  <a:srgbClr val="1D528D"/>
                </a:solidFill>
                <a:latin typeface="Arial"/>
                <a:cs typeface="Arial"/>
              </a:rPr>
              <a:t> </a:t>
            </a:r>
            <a:r>
              <a:rPr sz="2200" dirty="0">
                <a:solidFill>
                  <a:srgbClr val="1D528D"/>
                </a:solidFill>
                <a:latin typeface="Arial"/>
                <a:cs typeface="Arial"/>
              </a:rPr>
              <a:t>and</a:t>
            </a:r>
            <a:r>
              <a:rPr sz="2200" spc="-20" dirty="0">
                <a:solidFill>
                  <a:srgbClr val="1D528D"/>
                </a:solidFill>
                <a:latin typeface="Arial"/>
                <a:cs typeface="Arial"/>
              </a:rPr>
              <a:t> </a:t>
            </a:r>
            <a:r>
              <a:rPr lang="en-IN" sz="2200" dirty="0">
                <a:solidFill>
                  <a:srgbClr val="1D528D"/>
                </a:solidFill>
                <a:latin typeface="Arial"/>
                <a:cs typeface="Arial"/>
              </a:rPr>
              <a:t>six months </a:t>
            </a:r>
            <a:r>
              <a:rPr sz="2200" spc="-15" dirty="0">
                <a:solidFill>
                  <a:srgbClr val="1D528D"/>
                </a:solidFill>
                <a:latin typeface="Arial"/>
                <a:cs typeface="Arial"/>
              </a:rPr>
              <a:t> </a:t>
            </a:r>
            <a:r>
              <a:rPr sz="2200" spc="-25" dirty="0">
                <a:solidFill>
                  <a:srgbClr val="1D528D"/>
                </a:solidFill>
                <a:latin typeface="Arial"/>
                <a:cs typeface="Arial"/>
              </a:rPr>
              <a:t>w.r.t.</a:t>
            </a:r>
            <a:r>
              <a:rPr sz="2200" spc="-15" dirty="0">
                <a:solidFill>
                  <a:srgbClr val="1D528D"/>
                </a:solidFill>
                <a:latin typeface="Arial"/>
                <a:cs typeface="Arial"/>
              </a:rPr>
              <a:t> </a:t>
            </a:r>
            <a:r>
              <a:rPr sz="2200" dirty="0">
                <a:solidFill>
                  <a:srgbClr val="1D528D"/>
                </a:solidFill>
                <a:latin typeface="Arial"/>
                <a:cs typeface="Arial"/>
              </a:rPr>
              <a:t>non-</a:t>
            </a:r>
            <a:r>
              <a:rPr sz="2200" spc="-10" dirty="0">
                <a:solidFill>
                  <a:srgbClr val="1D528D"/>
                </a:solidFill>
                <a:latin typeface="Arial"/>
                <a:cs typeface="Arial"/>
              </a:rPr>
              <a:t>infrastructure</a:t>
            </a:r>
            <a:endParaRPr sz="2200" dirty="0">
              <a:latin typeface="Arial"/>
              <a:cs typeface="Arial"/>
            </a:endParaRPr>
          </a:p>
          <a:p>
            <a:pPr marL="469900" marR="5080" indent="-457200">
              <a:lnSpc>
                <a:spcPct val="101800"/>
              </a:lnSpc>
              <a:spcBef>
                <a:spcPts val="910"/>
              </a:spcBef>
              <a:tabLst>
                <a:tab pos="469265" algn="l"/>
                <a:tab pos="1827530" algn="l"/>
                <a:tab pos="3077845" algn="l"/>
                <a:tab pos="3442335" algn="l"/>
                <a:tab pos="3977004" algn="l"/>
                <a:tab pos="4248150" algn="l"/>
                <a:tab pos="5530215" algn="l"/>
                <a:tab pos="6578600" algn="l"/>
                <a:tab pos="7145020" algn="l"/>
              </a:tabLst>
            </a:pPr>
            <a:r>
              <a:rPr sz="2200" spc="-25" dirty="0">
                <a:solidFill>
                  <a:srgbClr val="1D528D"/>
                </a:solidFill>
                <a:latin typeface="Arial"/>
                <a:cs typeface="Arial"/>
              </a:rPr>
              <a:t>5.</a:t>
            </a:r>
            <a:r>
              <a:rPr sz="2200" dirty="0">
                <a:solidFill>
                  <a:srgbClr val="1D528D"/>
                </a:solidFill>
                <a:latin typeface="Arial"/>
                <a:cs typeface="Arial"/>
              </a:rPr>
              <a:t>	</a:t>
            </a:r>
            <a:endParaRPr lang="en-IN" sz="2200" dirty="0">
              <a:solidFill>
                <a:srgbClr val="1D528D"/>
              </a:solidFill>
              <a:latin typeface="Arial"/>
              <a:cs typeface="Arial"/>
            </a:endParaRPr>
          </a:p>
          <a:p>
            <a:pPr marL="469900" marR="5080" indent="-457200">
              <a:lnSpc>
                <a:spcPct val="101800"/>
              </a:lnSpc>
              <a:spcBef>
                <a:spcPts val="910"/>
              </a:spcBef>
              <a:tabLst>
                <a:tab pos="469265" algn="l"/>
                <a:tab pos="1827530" algn="l"/>
                <a:tab pos="3077845" algn="l"/>
                <a:tab pos="3442335" algn="l"/>
                <a:tab pos="3977004" algn="l"/>
                <a:tab pos="4248150" algn="l"/>
                <a:tab pos="5530215" algn="l"/>
                <a:tab pos="6578600" algn="l"/>
                <a:tab pos="7145020" algn="l"/>
              </a:tabLst>
            </a:pPr>
            <a:endParaRPr lang="en-IN" sz="2200" dirty="0">
              <a:solidFill>
                <a:srgbClr val="1D528D"/>
              </a:solidFill>
              <a:latin typeface="Arial"/>
              <a:cs typeface="Arial"/>
            </a:endParaRPr>
          </a:p>
          <a:p>
            <a:pPr marL="469900" marR="5080" indent="-457200">
              <a:lnSpc>
                <a:spcPct val="101800"/>
              </a:lnSpc>
              <a:spcBef>
                <a:spcPts val="910"/>
              </a:spcBef>
              <a:tabLst>
                <a:tab pos="469265" algn="l"/>
                <a:tab pos="1827530" algn="l"/>
                <a:tab pos="3077845" algn="l"/>
                <a:tab pos="3442335" algn="l"/>
                <a:tab pos="3977004" algn="l"/>
                <a:tab pos="4248150" algn="l"/>
                <a:tab pos="5530215" algn="l"/>
                <a:tab pos="6578600" algn="l"/>
                <a:tab pos="7145020" algn="l"/>
              </a:tabLst>
            </a:pPr>
            <a:endParaRPr sz="2200" dirty="0">
              <a:latin typeface="Arial"/>
              <a:cs typeface="Arial"/>
            </a:endParaRPr>
          </a:p>
        </p:txBody>
      </p:sp>
      <p:sp>
        <p:nvSpPr>
          <p:cNvPr id="10" name="object 10"/>
          <p:cNvSpPr txBox="1"/>
          <p:nvPr/>
        </p:nvSpPr>
        <p:spPr>
          <a:xfrm>
            <a:off x="8170067" y="6042659"/>
            <a:ext cx="222885" cy="238760"/>
          </a:xfrm>
          <a:prstGeom prst="rect">
            <a:avLst/>
          </a:prstGeom>
        </p:spPr>
        <p:txBody>
          <a:bodyPr vert="horz" wrap="square" lIns="0" tIns="12700" rIns="0" bIns="0" rtlCol="0">
            <a:spAutoFit/>
          </a:bodyPr>
          <a:lstStyle/>
          <a:p>
            <a:pPr marL="12700">
              <a:lnSpc>
                <a:spcPct val="100000"/>
              </a:lnSpc>
              <a:spcBef>
                <a:spcPts val="100"/>
              </a:spcBef>
            </a:pPr>
            <a:r>
              <a:rPr sz="1400" b="1" spc="-25" dirty="0">
                <a:solidFill>
                  <a:srgbClr val="1D528D"/>
                </a:solidFill>
                <a:latin typeface="Arial"/>
                <a:cs typeface="Arial"/>
              </a:rPr>
              <a:t>42</a:t>
            </a:r>
            <a:endParaRPr sz="1400">
              <a:latin typeface="Arial"/>
              <a:cs typeface="Arial"/>
            </a:endParaRPr>
          </a:p>
        </p:txBody>
      </p:sp>
      <p:graphicFrame>
        <p:nvGraphicFramePr>
          <p:cNvPr id="12" name="Table 11">
            <a:extLst>
              <a:ext uri="{FF2B5EF4-FFF2-40B4-BE49-F238E27FC236}">
                <a16:creationId xmlns:a16="http://schemas.microsoft.com/office/drawing/2014/main" id="{EE18E8E0-2F55-7166-3E56-F866EEF3EE5B}"/>
              </a:ext>
            </a:extLst>
          </p:cNvPr>
          <p:cNvGraphicFramePr>
            <a:graphicFrameLocks noGrp="1"/>
          </p:cNvGraphicFramePr>
          <p:nvPr>
            <p:extLst>
              <p:ext uri="{D42A27DB-BD31-4B8C-83A1-F6EECF244321}">
                <p14:modId xmlns:p14="http://schemas.microsoft.com/office/powerpoint/2010/main" val="3457299215"/>
              </p:ext>
            </p:extLst>
          </p:nvPr>
        </p:nvGraphicFramePr>
        <p:xfrm>
          <a:off x="990600" y="5973822"/>
          <a:ext cx="6172200" cy="822960"/>
        </p:xfrm>
        <a:graphic>
          <a:graphicData uri="http://schemas.openxmlformats.org/drawingml/2006/table">
            <a:tbl>
              <a:tblPr/>
              <a:tblGrid>
                <a:gridCol w="4629150">
                  <a:extLst>
                    <a:ext uri="{9D8B030D-6E8A-4147-A177-3AD203B41FA5}">
                      <a16:colId xmlns:a16="http://schemas.microsoft.com/office/drawing/2014/main" val="1746746410"/>
                    </a:ext>
                  </a:extLst>
                </a:gridCol>
                <a:gridCol w="1543050">
                  <a:extLst>
                    <a:ext uri="{9D8B030D-6E8A-4147-A177-3AD203B41FA5}">
                      <a16:colId xmlns:a16="http://schemas.microsoft.com/office/drawing/2014/main" val="3714147170"/>
                    </a:ext>
                  </a:extLst>
                </a:gridCol>
              </a:tblGrid>
              <a:tr h="0">
                <a:tc>
                  <a:txBody>
                    <a:bodyPr/>
                    <a:lstStyle/>
                    <a:p>
                      <a:pPr algn="ctr"/>
                      <a:r>
                        <a:rPr lang="en-US">
                          <a:solidFill>
                            <a:srgbClr val="000000"/>
                          </a:solidFill>
                          <a:effectLst/>
                        </a:rPr>
                        <a:t>Until two years from the original DCCO</a:t>
                      </a:r>
                    </a:p>
                  </a:txBody>
                  <a:tcPr marL="28575" marR="28575" marT="0" marB="0" anchor="ctr">
                    <a:lnL w="9525" cap="flat" cmpd="sng" algn="ctr">
                      <a:solidFill>
                        <a:srgbClr val="EFD1AA"/>
                      </a:solidFill>
                      <a:prstDash val="solid"/>
                      <a:round/>
                      <a:headEnd type="none" w="med" len="med"/>
                      <a:tailEnd type="none" w="med" len="med"/>
                    </a:lnL>
                    <a:lnR w="9525" cap="flat" cmpd="sng" algn="ctr">
                      <a:solidFill>
                        <a:srgbClr val="EFD1AA"/>
                      </a:solidFill>
                      <a:prstDash val="solid"/>
                      <a:round/>
                      <a:headEnd type="none" w="med" len="med"/>
                      <a:tailEnd type="none" w="med" len="med"/>
                    </a:lnR>
                    <a:lnT w="9525" cap="flat" cmpd="sng" algn="ctr">
                      <a:solidFill>
                        <a:srgbClr val="EFD1AA"/>
                      </a:solidFill>
                      <a:prstDash val="solid"/>
                      <a:round/>
                      <a:headEnd type="none" w="med" len="med"/>
                      <a:tailEnd type="none" w="med" len="med"/>
                    </a:lnT>
                    <a:lnB w="9525" cap="flat" cmpd="sng" algn="ctr">
                      <a:solidFill>
                        <a:srgbClr val="EFD1AA"/>
                      </a:solidFill>
                      <a:prstDash val="solid"/>
                      <a:round/>
                      <a:headEnd type="none" w="med" len="med"/>
                      <a:tailEnd type="none" w="med" len="med"/>
                    </a:lnB>
                    <a:solidFill>
                      <a:srgbClr val="FFFFFF"/>
                    </a:solidFill>
                  </a:tcPr>
                </a:tc>
                <a:tc>
                  <a:txBody>
                    <a:bodyPr/>
                    <a:lstStyle/>
                    <a:p>
                      <a:pPr algn="ctr"/>
                      <a:r>
                        <a:rPr lang="en-IN">
                          <a:solidFill>
                            <a:srgbClr val="000000"/>
                          </a:solidFill>
                          <a:effectLst/>
                        </a:rPr>
                        <a:t>0.40%</a:t>
                      </a:r>
                    </a:p>
                  </a:txBody>
                  <a:tcPr marL="28575" marR="28575" marT="0" marB="0" anchor="ctr">
                    <a:lnL w="9525" cap="flat" cmpd="sng" algn="ctr">
                      <a:solidFill>
                        <a:srgbClr val="EFD1AA"/>
                      </a:solidFill>
                      <a:prstDash val="solid"/>
                      <a:round/>
                      <a:headEnd type="none" w="med" len="med"/>
                      <a:tailEnd type="none" w="med" len="med"/>
                    </a:lnL>
                    <a:lnR w="9525" cap="flat" cmpd="sng" algn="ctr">
                      <a:solidFill>
                        <a:srgbClr val="EFD1AA"/>
                      </a:solidFill>
                      <a:prstDash val="solid"/>
                      <a:round/>
                      <a:headEnd type="none" w="med" len="med"/>
                      <a:tailEnd type="none" w="med" len="med"/>
                    </a:lnR>
                    <a:lnT w="9525" cap="flat" cmpd="sng" algn="ctr">
                      <a:solidFill>
                        <a:srgbClr val="EFD1AA"/>
                      </a:solidFill>
                      <a:prstDash val="solid"/>
                      <a:round/>
                      <a:headEnd type="none" w="med" len="med"/>
                      <a:tailEnd type="none" w="med" len="med"/>
                    </a:lnT>
                    <a:lnB w="9525"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1584024944"/>
                  </a:ext>
                </a:extLst>
              </a:tr>
              <a:tr h="0">
                <a:tc>
                  <a:txBody>
                    <a:bodyPr/>
                    <a:lstStyle/>
                    <a:p>
                      <a:pPr algn="ctr"/>
                      <a:r>
                        <a:rPr lang="en-US">
                          <a:solidFill>
                            <a:srgbClr val="000000"/>
                          </a:solidFill>
                          <a:effectLst/>
                        </a:rPr>
                        <a:t>During the third and the fourth years after the original DCCO.</a:t>
                      </a:r>
                    </a:p>
                  </a:txBody>
                  <a:tcPr marL="28575" marR="28575" marT="0" marB="0" anchor="ctr">
                    <a:lnL w="9525" cap="flat" cmpd="sng" algn="ctr">
                      <a:solidFill>
                        <a:srgbClr val="EFD1AA"/>
                      </a:solidFill>
                      <a:prstDash val="solid"/>
                      <a:round/>
                      <a:headEnd type="none" w="med" len="med"/>
                      <a:tailEnd type="none" w="med" len="med"/>
                    </a:lnL>
                    <a:lnR w="9525" cap="flat" cmpd="sng" algn="ctr">
                      <a:solidFill>
                        <a:srgbClr val="EFD1AA"/>
                      </a:solidFill>
                      <a:prstDash val="solid"/>
                      <a:round/>
                      <a:headEnd type="none" w="med" len="med"/>
                      <a:tailEnd type="none" w="med" len="med"/>
                    </a:lnR>
                    <a:lnT w="9525" cap="flat" cmpd="sng" algn="ctr">
                      <a:solidFill>
                        <a:srgbClr val="EFD1AA"/>
                      </a:solidFill>
                      <a:prstDash val="solid"/>
                      <a:round/>
                      <a:headEnd type="none" w="med" len="med"/>
                      <a:tailEnd type="none" w="med" len="med"/>
                    </a:lnT>
                    <a:lnB w="9525" cap="flat" cmpd="sng" algn="ctr">
                      <a:solidFill>
                        <a:srgbClr val="EFD1AA"/>
                      </a:solidFill>
                      <a:prstDash val="solid"/>
                      <a:round/>
                      <a:headEnd type="none" w="med" len="med"/>
                      <a:tailEnd type="none" w="med" len="med"/>
                    </a:lnB>
                    <a:solidFill>
                      <a:srgbClr val="FFFFFF"/>
                    </a:solidFill>
                  </a:tcPr>
                </a:tc>
                <a:tc>
                  <a:txBody>
                    <a:bodyPr/>
                    <a:lstStyle/>
                    <a:p>
                      <a:pPr algn="ctr"/>
                      <a:r>
                        <a:rPr lang="en-IN" dirty="0">
                          <a:solidFill>
                            <a:srgbClr val="000000"/>
                          </a:solidFill>
                          <a:effectLst/>
                        </a:rPr>
                        <a:t>1.00%</a:t>
                      </a:r>
                    </a:p>
                  </a:txBody>
                  <a:tcPr marL="28575" marR="28575" marT="0" marB="0" anchor="ctr">
                    <a:lnL w="9525" cap="flat" cmpd="sng" algn="ctr">
                      <a:solidFill>
                        <a:srgbClr val="EFD1AA"/>
                      </a:solidFill>
                      <a:prstDash val="solid"/>
                      <a:round/>
                      <a:headEnd type="none" w="med" len="med"/>
                      <a:tailEnd type="none" w="med" len="med"/>
                    </a:lnL>
                    <a:lnR w="9525" cap="flat" cmpd="sng" algn="ctr">
                      <a:solidFill>
                        <a:srgbClr val="EFD1AA"/>
                      </a:solidFill>
                      <a:prstDash val="solid"/>
                      <a:round/>
                      <a:headEnd type="none" w="med" len="med"/>
                      <a:tailEnd type="none" w="med" len="med"/>
                    </a:lnR>
                    <a:lnT w="9525" cap="flat" cmpd="sng" algn="ctr">
                      <a:solidFill>
                        <a:srgbClr val="EFD1AA"/>
                      </a:solidFill>
                      <a:prstDash val="solid"/>
                      <a:round/>
                      <a:headEnd type="none" w="med" len="med"/>
                      <a:tailEnd type="none" w="med" len="med"/>
                    </a:lnT>
                    <a:lnB w="9525"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3608041060"/>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B5B11CB-1E10-F5B3-AACF-C5DB34A25150}"/>
              </a:ext>
            </a:extLst>
          </p:cNvPr>
          <p:cNvSpPr>
            <a:spLocks noGrp="1"/>
          </p:cNvSpPr>
          <p:nvPr>
            <p:ph idx="1"/>
          </p:nvPr>
        </p:nvSpPr>
        <p:spPr/>
        <p:txBody>
          <a:bodyPr/>
          <a:lstStyle/>
          <a:p>
            <a:r>
              <a:rPr lang="en-US" sz="2800" spc="-10" dirty="0">
                <a:solidFill>
                  <a:srgbClr val="1D528D"/>
                </a:solidFill>
                <a:latin typeface="Arial"/>
                <a:cs typeface="Arial"/>
              </a:rPr>
              <a:t>Additional</a:t>
            </a:r>
            <a:r>
              <a:rPr lang="en-US" sz="2800" dirty="0">
                <a:solidFill>
                  <a:srgbClr val="1D528D"/>
                </a:solidFill>
                <a:latin typeface="Arial"/>
                <a:cs typeface="Arial"/>
              </a:rPr>
              <a:t>	</a:t>
            </a:r>
            <a:r>
              <a:rPr lang="en-US" sz="2800" spc="-10" dirty="0">
                <a:solidFill>
                  <a:srgbClr val="1D528D"/>
                </a:solidFill>
                <a:latin typeface="Arial"/>
                <a:cs typeface="Arial"/>
              </a:rPr>
              <a:t>provision</a:t>
            </a:r>
            <a:r>
              <a:rPr lang="en-US" sz="2800" dirty="0">
                <a:solidFill>
                  <a:srgbClr val="1D528D"/>
                </a:solidFill>
                <a:latin typeface="Arial"/>
                <a:cs typeface="Arial"/>
              </a:rPr>
              <a:t>	for Infrastructure Projects to be maintained :</a:t>
            </a:r>
          </a:p>
          <a:p>
            <a:endParaRPr lang="en-IN" dirty="0"/>
          </a:p>
          <a:p>
            <a:endParaRPr lang="en-IN" dirty="0"/>
          </a:p>
          <a:p>
            <a:endParaRPr lang="en-IN" dirty="0"/>
          </a:p>
          <a:p>
            <a:r>
              <a:rPr lang="en-IN" sz="2800" spc="-10" dirty="0">
                <a:solidFill>
                  <a:srgbClr val="1D528D"/>
                </a:solidFill>
                <a:latin typeface="Arial"/>
                <a:cs typeface="Arial"/>
              </a:rPr>
              <a:t>Additional Provision for Non Infrastructure Projects to be maintained :</a:t>
            </a:r>
          </a:p>
          <a:p>
            <a:endParaRPr lang="en-IN" dirty="0"/>
          </a:p>
        </p:txBody>
      </p:sp>
      <p:sp>
        <p:nvSpPr>
          <p:cNvPr id="3" name="Footer Placeholder 2">
            <a:extLst>
              <a:ext uri="{FF2B5EF4-FFF2-40B4-BE49-F238E27FC236}">
                <a16:creationId xmlns:a16="http://schemas.microsoft.com/office/drawing/2014/main" id="{DB596AD3-F4A3-6E6B-6446-351818A04054}"/>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2B9F8DD4-4DDE-0F7D-F8DD-A7E7E5DB6C39}"/>
              </a:ext>
            </a:extLst>
          </p:cNvPr>
          <p:cNvSpPr>
            <a:spLocks noGrp="1"/>
          </p:cNvSpPr>
          <p:nvPr>
            <p:ph type="sldNum" sz="quarter" idx="12"/>
          </p:nvPr>
        </p:nvSpPr>
        <p:spPr/>
        <p:txBody>
          <a:bodyPr/>
          <a:lstStyle/>
          <a:p>
            <a:fld id="{B99AA3BF-B333-49E6-8AB4-953474064F92}" type="slidenum">
              <a:rPr lang="en-US" smtClean="0"/>
              <a:t>45</a:t>
            </a:fld>
            <a:endParaRPr lang="en-US"/>
          </a:p>
        </p:txBody>
      </p:sp>
      <p:sp>
        <p:nvSpPr>
          <p:cNvPr id="5" name="Title 4">
            <a:extLst>
              <a:ext uri="{FF2B5EF4-FFF2-40B4-BE49-F238E27FC236}">
                <a16:creationId xmlns:a16="http://schemas.microsoft.com/office/drawing/2014/main" id="{858B8BE8-633B-9FCC-EB37-10A1A6FA671D}"/>
              </a:ext>
            </a:extLst>
          </p:cNvPr>
          <p:cNvSpPr>
            <a:spLocks noGrp="1"/>
          </p:cNvSpPr>
          <p:nvPr>
            <p:ph type="title"/>
          </p:nvPr>
        </p:nvSpPr>
        <p:spPr/>
        <p:txBody>
          <a:bodyPr/>
          <a:lstStyle/>
          <a:p>
            <a:endParaRPr lang="en-IN"/>
          </a:p>
        </p:txBody>
      </p:sp>
      <p:graphicFrame>
        <p:nvGraphicFramePr>
          <p:cNvPr id="6" name="Table 5">
            <a:extLst>
              <a:ext uri="{FF2B5EF4-FFF2-40B4-BE49-F238E27FC236}">
                <a16:creationId xmlns:a16="http://schemas.microsoft.com/office/drawing/2014/main" id="{8627A7D7-EEDB-737A-A53A-37CB4706D60D}"/>
              </a:ext>
            </a:extLst>
          </p:cNvPr>
          <p:cNvGraphicFramePr>
            <a:graphicFrameLocks noGrp="1"/>
          </p:cNvGraphicFramePr>
          <p:nvPr>
            <p:extLst>
              <p:ext uri="{D42A27DB-BD31-4B8C-83A1-F6EECF244321}">
                <p14:modId xmlns:p14="http://schemas.microsoft.com/office/powerpoint/2010/main" val="389748081"/>
              </p:ext>
            </p:extLst>
          </p:nvPr>
        </p:nvGraphicFramePr>
        <p:xfrm>
          <a:off x="914400" y="2438400"/>
          <a:ext cx="6172200" cy="822960"/>
        </p:xfrm>
        <a:graphic>
          <a:graphicData uri="http://schemas.openxmlformats.org/drawingml/2006/table">
            <a:tbl>
              <a:tblPr/>
              <a:tblGrid>
                <a:gridCol w="4629150">
                  <a:extLst>
                    <a:ext uri="{9D8B030D-6E8A-4147-A177-3AD203B41FA5}">
                      <a16:colId xmlns:a16="http://schemas.microsoft.com/office/drawing/2014/main" val="783227838"/>
                    </a:ext>
                  </a:extLst>
                </a:gridCol>
                <a:gridCol w="1543050">
                  <a:extLst>
                    <a:ext uri="{9D8B030D-6E8A-4147-A177-3AD203B41FA5}">
                      <a16:colId xmlns:a16="http://schemas.microsoft.com/office/drawing/2014/main" val="100124885"/>
                    </a:ext>
                  </a:extLst>
                </a:gridCol>
              </a:tblGrid>
              <a:tr h="0">
                <a:tc>
                  <a:txBody>
                    <a:bodyPr/>
                    <a:lstStyle/>
                    <a:p>
                      <a:pPr algn="ctr"/>
                      <a:r>
                        <a:rPr lang="en-US">
                          <a:solidFill>
                            <a:srgbClr val="000000"/>
                          </a:solidFill>
                          <a:effectLst/>
                        </a:rPr>
                        <a:t>Until two years from the original DCCO</a:t>
                      </a:r>
                    </a:p>
                  </a:txBody>
                  <a:tcPr marL="28575" marR="28575" marT="0" marB="0" anchor="ctr">
                    <a:lnL w="9525" cap="flat" cmpd="sng" algn="ctr">
                      <a:solidFill>
                        <a:srgbClr val="EFD1AA"/>
                      </a:solidFill>
                      <a:prstDash val="solid"/>
                      <a:round/>
                      <a:headEnd type="none" w="med" len="med"/>
                      <a:tailEnd type="none" w="med" len="med"/>
                    </a:lnL>
                    <a:lnR w="9525" cap="flat" cmpd="sng" algn="ctr">
                      <a:solidFill>
                        <a:srgbClr val="EFD1AA"/>
                      </a:solidFill>
                      <a:prstDash val="solid"/>
                      <a:round/>
                      <a:headEnd type="none" w="med" len="med"/>
                      <a:tailEnd type="none" w="med" len="med"/>
                    </a:lnR>
                    <a:lnT w="9525" cap="flat" cmpd="sng" algn="ctr">
                      <a:solidFill>
                        <a:srgbClr val="EFD1AA"/>
                      </a:solidFill>
                      <a:prstDash val="solid"/>
                      <a:round/>
                      <a:headEnd type="none" w="med" len="med"/>
                      <a:tailEnd type="none" w="med" len="med"/>
                    </a:lnT>
                    <a:lnB w="9525" cap="flat" cmpd="sng" algn="ctr">
                      <a:solidFill>
                        <a:srgbClr val="EFD1AA"/>
                      </a:solidFill>
                      <a:prstDash val="solid"/>
                      <a:round/>
                      <a:headEnd type="none" w="med" len="med"/>
                      <a:tailEnd type="none" w="med" len="med"/>
                    </a:lnB>
                    <a:solidFill>
                      <a:srgbClr val="FFFFFF"/>
                    </a:solidFill>
                  </a:tcPr>
                </a:tc>
                <a:tc>
                  <a:txBody>
                    <a:bodyPr/>
                    <a:lstStyle/>
                    <a:p>
                      <a:pPr algn="ctr"/>
                      <a:r>
                        <a:rPr lang="en-IN">
                          <a:solidFill>
                            <a:srgbClr val="000000"/>
                          </a:solidFill>
                          <a:effectLst/>
                        </a:rPr>
                        <a:t>0.40%</a:t>
                      </a:r>
                    </a:p>
                  </a:txBody>
                  <a:tcPr marL="28575" marR="28575" marT="0" marB="0" anchor="ctr">
                    <a:lnL w="9525" cap="flat" cmpd="sng" algn="ctr">
                      <a:solidFill>
                        <a:srgbClr val="EFD1AA"/>
                      </a:solidFill>
                      <a:prstDash val="solid"/>
                      <a:round/>
                      <a:headEnd type="none" w="med" len="med"/>
                      <a:tailEnd type="none" w="med" len="med"/>
                    </a:lnL>
                    <a:lnR w="9525" cap="flat" cmpd="sng" algn="ctr">
                      <a:solidFill>
                        <a:srgbClr val="EFD1AA"/>
                      </a:solidFill>
                      <a:prstDash val="solid"/>
                      <a:round/>
                      <a:headEnd type="none" w="med" len="med"/>
                      <a:tailEnd type="none" w="med" len="med"/>
                    </a:lnR>
                    <a:lnT w="9525" cap="flat" cmpd="sng" algn="ctr">
                      <a:solidFill>
                        <a:srgbClr val="EFD1AA"/>
                      </a:solidFill>
                      <a:prstDash val="solid"/>
                      <a:round/>
                      <a:headEnd type="none" w="med" len="med"/>
                      <a:tailEnd type="none" w="med" len="med"/>
                    </a:lnT>
                    <a:lnB w="9525"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1944818239"/>
                  </a:ext>
                </a:extLst>
              </a:tr>
              <a:tr h="0">
                <a:tc>
                  <a:txBody>
                    <a:bodyPr/>
                    <a:lstStyle/>
                    <a:p>
                      <a:pPr algn="ctr"/>
                      <a:r>
                        <a:rPr lang="en-US">
                          <a:solidFill>
                            <a:srgbClr val="000000"/>
                          </a:solidFill>
                          <a:effectLst/>
                        </a:rPr>
                        <a:t>During the third and the fourth years after the original DCCO.</a:t>
                      </a:r>
                    </a:p>
                  </a:txBody>
                  <a:tcPr marL="28575" marR="28575" marT="0" marB="0" anchor="ctr">
                    <a:lnL w="9525" cap="flat" cmpd="sng" algn="ctr">
                      <a:solidFill>
                        <a:srgbClr val="EFD1AA"/>
                      </a:solidFill>
                      <a:prstDash val="solid"/>
                      <a:round/>
                      <a:headEnd type="none" w="med" len="med"/>
                      <a:tailEnd type="none" w="med" len="med"/>
                    </a:lnL>
                    <a:lnR w="9525" cap="flat" cmpd="sng" algn="ctr">
                      <a:solidFill>
                        <a:srgbClr val="EFD1AA"/>
                      </a:solidFill>
                      <a:prstDash val="solid"/>
                      <a:round/>
                      <a:headEnd type="none" w="med" len="med"/>
                      <a:tailEnd type="none" w="med" len="med"/>
                    </a:lnR>
                    <a:lnT w="9525" cap="flat" cmpd="sng" algn="ctr">
                      <a:solidFill>
                        <a:srgbClr val="EFD1AA"/>
                      </a:solidFill>
                      <a:prstDash val="solid"/>
                      <a:round/>
                      <a:headEnd type="none" w="med" len="med"/>
                      <a:tailEnd type="none" w="med" len="med"/>
                    </a:lnT>
                    <a:lnB w="9525" cap="flat" cmpd="sng" algn="ctr">
                      <a:solidFill>
                        <a:srgbClr val="EFD1AA"/>
                      </a:solidFill>
                      <a:prstDash val="solid"/>
                      <a:round/>
                      <a:headEnd type="none" w="med" len="med"/>
                      <a:tailEnd type="none" w="med" len="med"/>
                    </a:lnB>
                    <a:solidFill>
                      <a:srgbClr val="FFFFFF"/>
                    </a:solidFill>
                  </a:tcPr>
                </a:tc>
                <a:tc>
                  <a:txBody>
                    <a:bodyPr/>
                    <a:lstStyle/>
                    <a:p>
                      <a:pPr algn="ctr"/>
                      <a:r>
                        <a:rPr lang="en-IN" dirty="0">
                          <a:solidFill>
                            <a:srgbClr val="000000"/>
                          </a:solidFill>
                          <a:effectLst/>
                        </a:rPr>
                        <a:t>1.00%</a:t>
                      </a:r>
                    </a:p>
                  </a:txBody>
                  <a:tcPr marL="28575" marR="28575" marT="0" marB="0" anchor="ctr">
                    <a:lnL w="9525" cap="flat" cmpd="sng" algn="ctr">
                      <a:solidFill>
                        <a:srgbClr val="EFD1AA"/>
                      </a:solidFill>
                      <a:prstDash val="solid"/>
                      <a:round/>
                      <a:headEnd type="none" w="med" len="med"/>
                      <a:tailEnd type="none" w="med" len="med"/>
                    </a:lnL>
                    <a:lnR w="9525" cap="flat" cmpd="sng" algn="ctr">
                      <a:solidFill>
                        <a:srgbClr val="EFD1AA"/>
                      </a:solidFill>
                      <a:prstDash val="solid"/>
                      <a:round/>
                      <a:headEnd type="none" w="med" len="med"/>
                      <a:tailEnd type="none" w="med" len="med"/>
                    </a:lnR>
                    <a:lnT w="9525" cap="flat" cmpd="sng" algn="ctr">
                      <a:solidFill>
                        <a:srgbClr val="EFD1AA"/>
                      </a:solidFill>
                      <a:prstDash val="solid"/>
                      <a:round/>
                      <a:headEnd type="none" w="med" len="med"/>
                      <a:tailEnd type="none" w="med" len="med"/>
                    </a:lnT>
                    <a:lnB w="9525"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1231107722"/>
                  </a:ext>
                </a:extLst>
              </a:tr>
            </a:tbl>
          </a:graphicData>
        </a:graphic>
      </p:graphicFrame>
      <p:graphicFrame>
        <p:nvGraphicFramePr>
          <p:cNvPr id="7" name="Table 6">
            <a:extLst>
              <a:ext uri="{FF2B5EF4-FFF2-40B4-BE49-F238E27FC236}">
                <a16:creationId xmlns:a16="http://schemas.microsoft.com/office/drawing/2014/main" id="{94413C2D-F429-5624-6457-237B875CB006}"/>
              </a:ext>
            </a:extLst>
          </p:cNvPr>
          <p:cNvGraphicFramePr>
            <a:graphicFrameLocks noGrp="1"/>
          </p:cNvGraphicFramePr>
          <p:nvPr>
            <p:extLst>
              <p:ext uri="{D42A27DB-BD31-4B8C-83A1-F6EECF244321}">
                <p14:modId xmlns:p14="http://schemas.microsoft.com/office/powerpoint/2010/main" val="4114539496"/>
              </p:ext>
            </p:extLst>
          </p:nvPr>
        </p:nvGraphicFramePr>
        <p:xfrm>
          <a:off x="1120140" y="4724400"/>
          <a:ext cx="5760720" cy="822960"/>
        </p:xfrm>
        <a:graphic>
          <a:graphicData uri="http://schemas.openxmlformats.org/drawingml/2006/table">
            <a:tbl>
              <a:tblPr/>
              <a:tblGrid>
                <a:gridCol w="4378147">
                  <a:extLst>
                    <a:ext uri="{9D8B030D-6E8A-4147-A177-3AD203B41FA5}">
                      <a16:colId xmlns:a16="http://schemas.microsoft.com/office/drawing/2014/main" val="936615168"/>
                    </a:ext>
                  </a:extLst>
                </a:gridCol>
                <a:gridCol w="1382573">
                  <a:extLst>
                    <a:ext uri="{9D8B030D-6E8A-4147-A177-3AD203B41FA5}">
                      <a16:colId xmlns:a16="http://schemas.microsoft.com/office/drawing/2014/main" val="4151981291"/>
                    </a:ext>
                  </a:extLst>
                </a:gridCol>
              </a:tblGrid>
              <a:tr h="0">
                <a:tc>
                  <a:txBody>
                    <a:bodyPr/>
                    <a:lstStyle/>
                    <a:p>
                      <a:pPr algn="ctr"/>
                      <a:r>
                        <a:rPr lang="en-US">
                          <a:solidFill>
                            <a:srgbClr val="000000"/>
                          </a:solidFill>
                          <a:effectLst/>
                        </a:rPr>
                        <a:t>Until the first six months from the original DCCO</a:t>
                      </a:r>
                    </a:p>
                  </a:txBody>
                  <a:tcPr marL="28575" marR="28575" marT="0" marB="0" anchor="ctr">
                    <a:lnL w="9525" cap="flat" cmpd="sng" algn="ctr">
                      <a:solidFill>
                        <a:srgbClr val="EFD1AA"/>
                      </a:solidFill>
                      <a:prstDash val="solid"/>
                      <a:round/>
                      <a:headEnd type="none" w="med" len="med"/>
                      <a:tailEnd type="none" w="med" len="med"/>
                    </a:lnL>
                    <a:lnR w="9525" cap="flat" cmpd="sng" algn="ctr">
                      <a:solidFill>
                        <a:srgbClr val="EFD1AA"/>
                      </a:solidFill>
                      <a:prstDash val="solid"/>
                      <a:round/>
                      <a:headEnd type="none" w="med" len="med"/>
                      <a:tailEnd type="none" w="med" len="med"/>
                    </a:lnR>
                    <a:lnT w="9525" cap="flat" cmpd="sng" algn="ctr">
                      <a:solidFill>
                        <a:srgbClr val="EFD1AA"/>
                      </a:solidFill>
                      <a:prstDash val="solid"/>
                      <a:round/>
                      <a:headEnd type="none" w="med" len="med"/>
                      <a:tailEnd type="none" w="med" len="med"/>
                    </a:lnT>
                    <a:lnB w="9525" cap="flat" cmpd="sng" algn="ctr">
                      <a:solidFill>
                        <a:srgbClr val="EFD1AA"/>
                      </a:solidFill>
                      <a:prstDash val="solid"/>
                      <a:round/>
                      <a:headEnd type="none" w="med" len="med"/>
                      <a:tailEnd type="none" w="med" len="med"/>
                    </a:lnB>
                    <a:solidFill>
                      <a:srgbClr val="FFFFFF"/>
                    </a:solidFill>
                  </a:tcPr>
                </a:tc>
                <a:tc>
                  <a:txBody>
                    <a:bodyPr/>
                    <a:lstStyle/>
                    <a:p>
                      <a:pPr algn="ctr"/>
                      <a:r>
                        <a:rPr lang="en-IN">
                          <a:solidFill>
                            <a:srgbClr val="000000"/>
                          </a:solidFill>
                          <a:effectLst/>
                        </a:rPr>
                        <a:t>0.40%</a:t>
                      </a:r>
                    </a:p>
                  </a:txBody>
                  <a:tcPr marL="28575" marR="28575" marT="0" marB="0" anchor="ctr">
                    <a:lnL w="9525" cap="flat" cmpd="sng" algn="ctr">
                      <a:solidFill>
                        <a:srgbClr val="EFD1AA"/>
                      </a:solidFill>
                      <a:prstDash val="solid"/>
                      <a:round/>
                      <a:headEnd type="none" w="med" len="med"/>
                      <a:tailEnd type="none" w="med" len="med"/>
                    </a:lnL>
                    <a:lnR w="9525" cap="flat" cmpd="sng" algn="ctr">
                      <a:solidFill>
                        <a:srgbClr val="EFD1AA"/>
                      </a:solidFill>
                      <a:prstDash val="solid"/>
                      <a:round/>
                      <a:headEnd type="none" w="med" len="med"/>
                      <a:tailEnd type="none" w="med" len="med"/>
                    </a:lnR>
                    <a:lnT w="9525" cap="flat" cmpd="sng" algn="ctr">
                      <a:solidFill>
                        <a:srgbClr val="EFD1AA"/>
                      </a:solidFill>
                      <a:prstDash val="solid"/>
                      <a:round/>
                      <a:headEnd type="none" w="med" len="med"/>
                      <a:tailEnd type="none" w="med" len="med"/>
                    </a:lnT>
                    <a:lnB w="9525"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3125133241"/>
                  </a:ext>
                </a:extLst>
              </a:tr>
              <a:tr h="0">
                <a:tc>
                  <a:txBody>
                    <a:bodyPr/>
                    <a:lstStyle/>
                    <a:p>
                      <a:pPr algn="ctr"/>
                      <a:r>
                        <a:rPr lang="en-US">
                          <a:solidFill>
                            <a:srgbClr val="000000"/>
                          </a:solidFill>
                          <a:effectLst/>
                        </a:rPr>
                        <a:t>During the next six months</a:t>
                      </a:r>
                    </a:p>
                  </a:txBody>
                  <a:tcPr marL="28575" marR="28575" marT="0" marB="0" anchor="ctr">
                    <a:lnL w="9525" cap="flat" cmpd="sng" algn="ctr">
                      <a:solidFill>
                        <a:srgbClr val="EFD1AA"/>
                      </a:solidFill>
                      <a:prstDash val="solid"/>
                      <a:round/>
                      <a:headEnd type="none" w="med" len="med"/>
                      <a:tailEnd type="none" w="med" len="med"/>
                    </a:lnL>
                    <a:lnR w="9525" cap="flat" cmpd="sng" algn="ctr">
                      <a:solidFill>
                        <a:srgbClr val="EFD1AA"/>
                      </a:solidFill>
                      <a:prstDash val="solid"/>
                      <a:round/>
                      <a:headEnd type="none" w="med" len="med"/>
                      <a:tailEnd type="none" w="med" len="med"/>
                    </a:lnR>
                    <a:lnT w="9525" cap="flat" cmpd="sng" algn="ctr">
                      <a:solidFill>
                        <a:srgbClr val="EFD1AA"/>
                      </a:solidFill>
                      <a:prstDash val="solid"/>
                      <a:round/>
                      <a:headEnd type="none" w="med" len="med"/>
                      <a:tailEnd type="none" w="med" len="med"/>
                    </a:lnT>
                    <a:lnB w="9525" cap="flat" cmpd="sng" algn="ctr">
                      <a:solidFill>
                        <a:srgbClr val="EFD1AA"/>
                      </a:solidFill>
                      <a:prstDash val="solid"/>
                      <a:round/>
                      <a:headEnd type="none" w="med" len="med"/>
                      <a:tailEnd type="none" w="med" len="med"/>
                    </a:lnB>
                    <a:solidFill>
                      <a:srgbClr val="FFFFFF"/>
                    </a:solidFill>
                  </a:tcPr>
                </a:tc>
                <a:tc>
                  <a:txBody>
                    <a:bodyPr/>
                    <a:lstStyle/>
                    <a:p>
                      <a:pPr algn="ctr"/>
                      <a:r>
                        <a:rPr lang="en-IN" dirty="0">
                          <a:solidFill>
                            <a:srgbClr val="000000"/>
                          </a:solidFill>
                          <a:effectLst/>
                        </a:rPr>
                        <a:t>1.00%</a:t>
                      </a:r>
                    </a:p>
                  </a:txBody>
                  <a:tcPr marL="28575" marR="28575" marT="0" marB="0" anchor="ctr">
                    <a:lnL w="9525" cap="flat" cmpd="sng" algn="ctr">
                      <a:solidFill>
                        <a:srgbClr val="EFD1AA"/>
                      </a:solidFill>
                      <a:prstDash val="solid"/>
                      <a:round/>
                      <a:headEnd type="none" w="med" len="med"/>
                      <a:tailEnd type="none" w="med" len="med"/>
                    </a:lnL>
                    <a:lnR w="9525" cap="flat" cmpd="sng" algn="ctr">
                      <a:solidFill>
                        <a:srgbClr val="EFD1AA"/>
                      </a:solidFill>
                      <a:prstDash val="solid"/>
                      <a:round/>
                      <a:headEnd type="none" w="med" len="med"/>
                      <a:tailEnd type="none" w="med" len="med"/>
                    </a:lnR>
                    <a:lnT w="9525" cap="flat" cmpd="sng" algn="ctr">
                      <a:solidFill>
                        <a:srgbClr val="EFD1AA"/>
                      </a:solidFill>
                      <a:prstDash val="solid"/>
                      <a:round/>
                      <a:headEnd type="none" w="med" len="med"/>
                      <a:tailEnd type="none" w="med" len="med"/>
                    </a:lnT>
                    <a:lnB w="9525" cap="flat" cmpd="sng" algn="ctr">
                      <a:solidFill>
                        <a:srgbClr val="EFD1AA"/>
                      </a:solidFill>
                      <a:prstDash val="solid"/>
                      <a:round/>
                      <a:headEnd type="none" w="med" len="med"/>
                      <a:tailEnd type="none" w="med" len="med"/>
                    </a:lnB>
                    <a:solidFill>
                      <a:srgbClr val="FFFFFF"/>
                    </a:solidFill>
                  </a:tcPr>
                </a:tc>
                <a:extLst>
                  <a:ext uri="{0D108BD9-81ED-4DB2-BD59-A6C34878D82A}">
                    <a16:rowId xmlns:a16="http://schemas.microsoft.com/office/drawing/2014/main" val="3543026309"/>
                  </a:ext>
                </a:extLst>
              </a:tr>
            </a:tbl>
          </a:graphicData>
        </a:graphic>
      </p:graphicFrame>
    </p:spTree>
    <p:extLst>
      <p:ext uri="{BB962C8B-B14F-4D97-AF65-F5344CB8AC3E}">
        <p14:creationId xmlns:p14="http://schemas.microsoft.com/office/powerpoint/2010/main" val="37303610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ECBA6C-9C46-BB28-FD9F-F0903C1B5BEA}"/>
              </a:ext>
            </a:extLst>
          </p:cNvPr>
          <p:cNvSpPr>
            <a:spLocks noGrp="1"/>
          </p:cNvSpPr>
          <p:nvPr>
            <p:ph idx="1"/>
          </p:nvPr>
        </p:nvSpPr>
        <p:spPr/>
        <p:txBody>
          <a:bodyPr>
            <a:normAutofit fontScale="85000" lnSpcReduction="10000"/>
          </a:bodyPr>
          <a:lstStyle/>
          <a:p>
            <a:r>
              <a:rPr lang="en-US" b="0" i="0" dirty="0" err="1">
                <a:solidFill>
                  <a:srgbClr val="000000"/>
                </a:solidFill>
                <a:effectLst/>
                <a:latin typeface="Arial" panose="020B0604020202020204" pitchFamily="34" charset="0"/>
              </a:rPr>
              <a:t>i</a:t>
            </a:r>
            <a:r>
              <a:rPr lang="en-US" b="0" i="0" dirty="0">
                <a:solidFill>
                  <a:srgbClr val="000000"/>
                </a:solidFill>
                <a:effectLst/>
                <a:latin typeface="Arial" panose="020B0604020202020204" pitchFamily="34" charset="0"/>
              </a:rPr>
              <a:t>) The increase in scope and size of the project takes place before commencement of commercial operations of the existing project.</a:t>
            </a:r>
          </a:p>
          <a:p>
            <a:endParaRPr lang="en-US" dirty="0">
              <a:solidFill>
                <a:srgbClr val="000000"/>
              </a:solidFill>
              <a:latin typeface="Arial" panose="020B0604020202020204" pitchFamily="34" charset="0"/>
            </a:endParaRPr>
          </a:p>
          <a:p>
            <a:r>
              <a:rPr lang="en-US" b="0" i="0" dirty="0">
                <a:solidFill>
                  <a:srgbClr val="000000"/>
                </a:solidFill>
                <a:effectLst/>
                <a:latin typeface="Arial" panose="020B0604020202020204" pitchFamily="34" charset="0"/>
              </a:rPr>
              <a:t>ii) The rise in cost excluding any cost-overrun in respect of the original project is 25% or more of the original outlay.</a:t>
            </a:r>
          </a:p>
          <a:p>
            <a:endParaRPr lang="en-US" dirty="0">
              <a:solidFill>
                <a:srgbClr val="000000"/>
              </a:solidFill>
              <a:latin typeface="Arial" panose="020B0604020202020204" pitchFamily="34" charset="0"/>
            </a:endParaRPr>
          </a:p>
          <a:p>
            <a:r>
              <a:rPr lang="en-US" b="0" i="0" dirty="0">
                <a:solidFill>
                  <a:srgbClr val="000000"/>
                </a:solidFill>
                <a:effectLst/>
                <a:latin typeface="Arial" panose="020B0604020202020204" pitchFamily="34" charset="0"/>
              </a:rPr>
              <a:t>iii) The bank re-assesses the viability of the project before approving the enhancement of scope and fixing a fresh DCCP.</a:t>
            </a:r>
          </a:p>
          <a:p>
            <a:endParaRPr lang="en-US" dirty="0">
              <a:solidFill>
                <a:srgbClr val="000000"/>
              </a:solidFill>
              <a:latin typeface="Arial" panose="020B0604020202020204" pitchFamily="34" charset="0"/>
            </a:endParaRPr>
          </a:p>
          <a:p>
            <a:r>
              <a:rPr lang="en-US" b="0" i="0" dirty="0">
                <a:solidFill>
                  <a:srgbClr val="000000"/>
                </a:solidFill>
                <a:effectLst/>
                <a:latin typeface="Arial" panose="020B0604020202020204" pitchFamily="34" charset="0"/>
              </a:rPr>
              <a:t>iv) On re-rating, (if already rated) the new rating is not below the previous rating by more than one notch.</a:t>
            </a:r>
            <a:endParaRPr lang="en-IN" dirty="0"/>
          </a:p>
        </p:txBody>
      </p:sp>
      <p:sp>
        <p:nvSpPr>
          <p:cNvPr id="3" name="Footer Placeholder 2">
            <a:extLst>
              <a:ext uri="{FF2B5EF4-FFF2-40B4-BE49-F238E27FC236}">
                <a16:creationId xmlns:a16="http://schemas.microsoft.com/office/drawing/2014/main" id="{54EF8957-B9DD-244A-F75F-73FB4FBAAE81}"/>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0A920F07-EEF6-FA63-C573-C69EDAC5DBFC}"/>
              </a:ext>
            </a:extLst>
          </p:cNvPr>
          <p:cNvSpPr>
            <a:spLocks noGrp="1"/>
          </p:cNvSpPr>
          <p:nvPr>
            <p:ph type="sldNum" sz="quarter" idx="12"/>
          </p:nvPr>
        </p:nvSpPr>
        <p:spPr/>
        <p:txBody>
          <a:bodyPr/>
          <a:lstStyle/>
          <a:p>
            <a:fld id="{B99AA3BF-B333-49E6-8AB4-953474064F92}" type="slidenum">
              <a:rPr lang="en-US" smtClean="0"/>
              <a:t>46</a:t>
            </a:fld>
            <a:endParaRPr lang="en-US"/>
          </a:p>
        </p:txBody>
      </p:sp>
      <p:sp>
        <p:nvSpPr>
          <p:cNvPr id="5" name="Title 4">
            <a:extLst>
              <a:ext uri="{FF2B5EF4-FFF2-40B4-BE49-F238E27FC236}">
                <a16:creationId xmlns:a16="http://schemas.microsoft.com/office/drawing/2014/main" id="{B2D2D7D1-C46A-A74E-E671-BC3CC6CF8A74}"/>
              </a:ext>
            </a:extLst>
          </p:cNvPr>
          <p:cNvSpPr>
            <a:spLocks noGrp="1"/>
          </p:cNvSpPr>
          <p:nvPr>
            <p:ph type="title"/>
          </p:nvPr>
        </p:nvSpPr>
        <p:spPr/>
        <p:txBody>
          <a:bodyPr>
            <a:noAutofit/>
          </a:bodyPr>
          <a:lstStyle/>
          <a:p>
            <a:pPr algn="just"/>
            <a:r>
              <a:rPr lang="en-US" sz="2200" b="0" i="0" dirty="0">
                <a:solidFill>
                  <a:srgbClr val="000000"/>
                </a:solidFill>
                <a:effectLst/>
                <a:latin typeface="Arial" panose="020B0604020202020204" pitchFamily="34" charset="0"/>
              </a:rPr>
              <a:t>4.2 Any change in the repayment schedule of a project loan caused due to an increase in the project outlay on account of increase in scope and size of the project, would not be treated as restructuring</a:t>
            </a:r>
            <a:endParaRPr lang="en-IN" sz="2200" dirty="0"/>
          </a:p>
        </p:txBody>
      </p:sp>
    </p:spTree>
    <p:extLst>
      <p:ext uri="{BB962C8B-B14F-4D97-AF65-F5344CB8AC3E}">
        <p14:creationId xmlns:p14="http://schemas.microsoft.com/office/powerpoint/2010/main" val="35952147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6540" rIns="0" bIns="0" rtlCol="0">
            <a:spAutoFit/>
          </a:bodyPr>
          <a:lstStyle/>
          <a:p>
            <a:pPr marL="1767205">
              <a:lnSpc>
                <a:spcPct val="100000"/>
              </a:lnSpc>
              <a:spcBef>
                <a:spcPts val="100"/>
              </a:spcBef>
            </a:pPr>
            <a:r>
              <a:rPr dirty="0"/>
              <a:t>Subsequent</a:t>
            </a:r>
            <a:r>
              <a:rPr spc="-50" dirty="0"/>
              <a:t> </a:t>
            </a:r>
            <a:r>
              <a:rPr spc="-10" dirty="0"/>
              <a:t>Recoveries</a:t>
            </a:r>
          </a:p>
        </p:txBody>
      </p:sp>
      <p:sp>
        <p:nvSpPr>
          <p:cNvPr id="4" name="object 4"/>
          <p:cNvSpPr txBox="1">
            <a:spLocks noGrp="1"/>
          </p:cNvSpPr>
          <p:nvPr>
            <p:ph type="ftr" sz="quarter" idx="5"/>
          </p:nvPr>
        </p:nvSpPr>
        <p:spPr>
          <a:xfrm>
            <a:off x="3541839" y="6385302"/>
            <a:ext cx="2083561" cy="20518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241300">
              <a:lnSpc>
                <a:spcPts val="1645"/>
              </a:lnSpc>
            </a:pPr>
            <a:r>
              <a:rPr lang="en-IN" dirty="0"/>
              <a:t>CA Aashish Badge</a:t>
            </a:r>
            <a:endParaRPr spc="-10" dirty="0"/>
          </a:p>
        </p:txBody>
      </p:sp>
      <p:sp>
        <p:nvSpPr>
          <p:cNvPr id="5" name="object 5"/>
          <p:cNvSpPr txBox="1">
            <a:spLocks noGrp="1"/>
          </p:cNvSpPr>
          <p:nvPr>
            <p:ph type="sldNum" sz="quarter" idx="7"/>
          </p:nvPr>
        </p:nvSpPr>
        <p:spPr>
          <a:xfrm>
            <a:off x="8359140" y="6525846"/>
            <a:ext cx="286384" cy="22415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136525">
              <a:lnSpc>
                <a:spcPts val="1645"/>
              </a:lnSpc>
            </a:pPr>
            <a:fld id="{81D60167-4931-47E6-BA6A-407CBD079E47}" type="slidenum">
              <a:rPr lang="en-IN" smtClean="0"/>
              <a:pPr marL="136525">
                <a:lnSpc>
                  <a:spcPts val="1645"/>
                </a:lnSpc>
              </a:pPr>
              <a:t>47</a:t>
            </a:fld>
            <a:endParaRPr spc="-25" dirty="0"/>
          </a:p>
        </p:txBody>
      </p:sp>
      <p:sp>
        <p:nvSpPr>
          <p:cNvPr id="3" name="object 3"/>
          <p:cNvSpPr txBox="1"/>
          <p:nvPr/>
        </p:nvSpPr>
        <p:spPr>
          <a:xfrm>
            <a:off x="535940" y="1372108"/>
            <a:ext cx="7730490" cy="4905375"/>
          </a:xfrm>
          <a:prstGeom prst="rect">
            <a:avLst/>
          </a:prstGeom>
        </p:spPr>
        <p:txBody>
          <a:bodyPr vert="horz" wrap="square" lIns="0" tIns="106680" rIns="0" bIns="0" rtlCol="0">
            <a:spAutoFit/>
          </a:bodyPr>
          <a:lstStyle/>
          <a:p>
            <a:pPr marL="354965" indent="-342265">
              <a:lnSpc>
                <a:spcPct val="100000"/>
              </a:lnSpc>
              <a:spcBef>
                <a:spcPts val="840"/>
              </a:spcBef>
              <a:buChar char="•"/>
              <a:tabLst>
                <a:tab pos="354965" algn="l"/>
                <a:tab pos="355600" algn="l"/>
              </a:tabLst>
            </a:pPr>
            <a:r>
              <a:rPr sz="2800" dirty="0">
                <a:latin typeface="Arial"/>
                <a:cs typeface="Arial"/>
              </a:rPr>
              <a:t>Fully closed</a:t>
            </a:r>
            <a:r>
              <a:rPr sz="2800" spc="10" dirty="0">
                <a:latin typeface="Arial"/>
                <a:cs typeface="Arial"/>
              </a:rPr>
              <a:t> </a:t>
            </a:r>
            <a:r>
              <a:rPr sz="2800" spc="-10" dirty="0">
                <a:latin typeface="Arial"/>
                <a:cs typeface="Arial"/>
              </a:rPr>
              <a:t>accounts.</a:t>
            </a:r>
            <a:endParaRPr sz="2800" dirty="0">
              <a:latin typeface="Arial"/>
              <a:cs typeface="Arial"/>
            </a:endParaRPr>
          </a:p>
          <a:p>
            <a:pPr marL="354965" marR="5080" indent="-342265">
              <a:lnSpc>
                <a:spcPts val="3310"/>
              </a:lnSpc>
              <a:spcBef>
                <a:spcPts val="900"/>
              </a:spcBef>
              <a:buChar char="•"/>
              <a:tabLst>
                <a:tab pos="354965" algn="l"/>
                <a:tab pos="355600" algn="l"/>
              </a:tabLst>
            </a:pPr>
            <a:r>
              <a:rPr sz="2800" spc="-10" dirty="0">
                <a:latin typeface="Arial"/>
                <a:cs typeface="Arial"/>
              </a:rPr>
              <a:t>AS-</a:t>
            </a:r>
            <a:r>
              <a:rPr sz="2800" dirty="0">
                <a:latin typeface="Arial"/>
                <a:cs typeface="Arial"/>
              </a:rPr>
              <a:t>5</a:t>
            </a:r>
            <a:r>
              <a:rPr sz="2800" spc="-5" dirty="0">
                <a:latin typeface="Arial"/>
                <a:cs typeface="Arial"/>
              </a:rPr>
              <a:t> </a:t>
            </a:r>
            <a:r>
              <a:rPr sz="2800" dirty="0">
                <a:latin typeface="Arial"/>
                <a:cs typeface="Arial"/>
              </a:rPr>
              <a:t>Events</a:t>
            </a:r>
            <a:r>
              <a:rPr sz="2800" spc="5" dirty="0">
                <a:latin typeface="Arial"/>
                <a:cs typeface="Arial"/>
              </a:rPr>
              <a:t> </a:t>
            </a:r>
            <a:r>
              <a:rPr sz="2800" dirty="0">
                <a:latin typeface="Arial"/>
                <a:cs typeface="Arial"/>
              </a:rPr>
              <a:t>occurring</a:t>
            </a:r>
            <a:r>
              <a:rPr sz="2800" spc="10" dirty="0">
                <a:latin typeface="Arial"/>
                <a:cs typeface="Arial"/>
              </a:rPr>
              <a:t> </a:t>
            </a:r>
            <a:r>
              <a:rPr sz="2800" dirty="0">
                <a:latin typeface="Arial"/>
                <a:cs typeface="Arial"/>
              </a:rPr>
              <a:t>after</a:t>
            </a:r>
            <a:r>
              <a:rPr sz="2800" spc="10" dirty="0">
                <a:latin typeface="Arial"/>
                <a:cs typeface="Arial"/>
              </a:rPr>
              <a:t> </a:t>
            </a:r>
            <a:r>
              <a:rPr sz="2800" dirty="0">
                <a:latin typeface="Arial"/>
                <a:cs typeface="Arial"/>
              </a:rPr>
              <a:t>the</a:t>
            </a:r>
            <a:r>
              <a:rPr sz="2800" spc="10" dirty="0">
                <a:latin typeface="Arial"/>
                <a:cs typeface="Arial"/>
              </a:rPr>
              <a:t> </a:t>
            </a:r>
            <a:r>
              <a:rPr sz="2800" dirty="0">
                <a:latin typeface="Arial"/>
                <a:cs typeface="Arial"/>
              </a:rPr>
              <a:t>Balance</a:t>
            </a:r>
            <a:r>
              <a:rPr sz="2800" spc="10" dirty="0">
                <a:latin typeface="Arial"/>
                <a:cs typeface="Arial"/>
              </a:rPr>
              <a:t> </a:t>
            </a:r>
            <a:r>
              <a:rPr sz="2800" spc="-10" dirty="0">
                <a:latin typeface="Arial"/>
                <a:cs typeface="Arial"/>
              </a:rPr>
              <a:t>Sheet date.</a:t>
            </a:r>
            <a:endParaRPr sz="2800" dirty="0">
              <a:latin typeface="Arial"/>
              <a:cs typeface="Arial"/>
            </a:endParaRPr>
          </a:p>
          <a:p>
            <a:pPr marL="354965" indent="-342265">
              <a:lnSpc>
                <a:spcPct val="100000"/>
              </a:lnSpc>
              <a:spcBef>
                <a:spcPts val="520"/>
              </a:spcBef>
              <a:buChar char="•"/>
              <a:tabLst>
                <a:tab pos="354965" algn="l"/>
                <a:tab pos="355600" algn="l"/>
              </a:tabLst>
            </a:pPr>
            <a:r>
              <a:rPr sz="2800" dirty="0">
                <a:latin typeface="Arial"/>
                <a:cs typeface="Arial"/>
              </a:rPr>
              <a:t>Source</a:t>
            </a:r>
            <a:r>
              <a:rPr sz="2800" spc="5" dirty="0">
                <a:latin typeface="Arial"/>
                <a:cs typeface="Arial"/>
              </a:rPr>
              <a:t> </a:t>
            </a:r>
            <a:r>
              <a:rPr sz="2800" dirty="0">
                <a:latin typeface="Arial"/>
                <a:cs typeface="Arial"/>
              </a:rPr>
              <a:t>of </a:t>
            </a:r>
            <a:r>
              <a:rPr sz="2800" spc="-10" dirty="0">
                <a:latin typeface="Arial"/>
                <a:cs typeface="Arial"/>
              </a:rPr>
              <a:t>recoveries.</a:t>
            </a:r>
            <a:endParaRPr sz="2800" dirty="0">
              <a:latin typeface="Arial"/>
              <a:cs typeface="Arial"/>
            </a:endParaRPr>
          </a:p>
          <a:p>
            <a:pPr marL="354965" indent="-342265">
              <a:lnSpc>
                <a:spcPct val="100000"/>
              </a:lnSpc>
              <a:spcBef>
                <a:spcPts val="745"/>
              </a:spcBef>
              <a:buChar char="•"/>
              <a:tabLst>
                <a:tab pos="354965" algn="l"/>
                <a:tab pos="355600" algn="l"/>
              </a:tabLst>
            </a:pPr>
            <a:r>
              <a:rPr sz="2800" dirty="0">
                <a:latin typeface="Arial"/>
                <a:cs typeface="Arial"/>
              </a:rPr>
              <a:t>Recovery</a:t>
            </a:r>
            <a:r>
              <a:rPr sz="2800" spc="5" dirty="0">
                <a:latin typeface="Arial"/>
                <a:cs typeface="Arial"/>
              </a:rPr>
              <a:t> </a:t>
            </a:r>
            <a:r>
              <a:rPr sz="2800" dirty="0">
                <a:latin typeface="Arial"/>
                <a:cs typeface="Arial"/>
              </a:rPr>
              <a:t>of</a:t>
            </a:r>
            <a:r>
              <a:rPr sz="2800" spc="-5" dirty="0">
                <a:latin typeface="Arial"/>
                <a:cs typeface="Arial"/>
              </a:rPr>
              <a:t> </a:t>
            </a:r>
            <a:r>
              <a:rPr sz="2800" dirty="0">
                <a:latin typeface="Arial"/>
                <a:cs typeface="Arial"/>
              </a:rPr>
              <a:t>all</a:t>
            </a:r>
            <a:r>
              <a:rPr sz="2800" spc="15" dirty="0">
                <a:latin typeface="Arial"/>
                <a:cs typeface="Arial"/>
              </a:rPr>
              <a:t> </a:t>
            </a:r>
            <a:r>
              <a:rPr sz="2800" spc="-10" dirty="0">
                <a:latin typeface="Arial"/>
                <a:cs typeface="Arial"/>
              </a:rPr>
              <a:t>arrears.</a:t>
            </a:r>
            <a:endParaRPr sz="2800" dirty="0">
              <a:latin typeface="Arial"/>
              <a:cs typeface="Arial"/>
            </a:endParaRPr>
          </a:p>
          <a:p>
            <a:pPr marL="354965" marR="199390" indent="-342265">
              <a:lnSpc>
                <a:spcPct val="101400"/>
              </a:lnSpc>
              <a:spcBef>
                <a:spcPts val="600"/>
              </a:spcBef>
              <a:buChar char="•"/>
              <a:tabLst>
                <a:tab pos="354965" algn="l"/>
                <a:tab pos="355600" algn="l"/>
              </a:tabLst>
            </a:pPr>
            <a:r>
              <a:rPr sz="2800" dirty="0">
                <a:latin typeface="Arial"/>
                <a:cs typeface="Arial"/>
              </a:rPr>
              <a:t>Best</a:t>
            </a:r>
            <a:r>
              <a:rPr sz="2800" spc="-15" dirty="0">
                <a:latin typeface="Arial"/>
                <a:cs typeface="Arial"/>
              </a:rPr>
              <a:t> </a:t>
            </a:r>
            <a:r>
              <a:rPr sz="2800" dirty="0">
                <a:latin typeface="Arial"/>
                <a:cs typeface="Arial"/>
              </a:rPr>
              <a:t>judgment of the</a:t>
            </a:r>
            <a:r>
              <a:rPr sz="2800" spc="5" dirty="0">
                <a:latin typeface="Arial"/>
                <a:cs typeface="Arial"/>
              </a:rPr>
              <a:t> </a:t>
            </a:r>
            <a:r>
              <a:rPr sz="2800" dirty="0">
                <a:latin typeface="Arial"/>
                <a:cs typeface="Arial"/>
              </a:rPr>
              <a:t>auditor</a:t>
            </a:r>
            <a:r>
              <a:rPr sz="2800" spc="10" dirty="0">
                <a:latin typeface="Arial"/>
                <a:cs typeface="Arial"/>
              </a:rPr>
              <a:t> </a:t>
            </a:r>
            <a:r>
              <a:rPr sz="2800" dirty="0">
                <a:latin typeface="Arial"/>
                <a:cs typeface="Arial"/>
              </a:rPr>
              <a:t>based</a:t>
            </a:r>
            <a:r>
              <a:rPr sz="2800" spc="10" dirty="0">
                <a:latin typeface="Arial"/>
                <a:cs typeface="Arial"/>
              </a:rPr>
              <a:t> </a:t>
            </a:r>
            <a:r>
              <a:rPr sz="2800" dirty="0">
                <a:latin typeface="Arial"/>
                <a:cs typeface="Arial"/>
              </a:rPr>
              <a:t>on</a:t>
            </a:r>
            <a:r>
              <a:rPr sz="2800" spc="10" dirty="0">
                <a:latin typeface="Arial"/>
                <a:cs typeface="Arial"/>
              </a:rPr>
              <a:t> </a:t>
            </a:r>
            <a:r>
              <a:rPr sz="2800" dirty="0">
                <a:latin typeface="Arial"/>
                <a:cs typeface="Arial"/>
              </a:rPr>
              <a:t>the</a:t>
            </a:r>
            <a:r>
              <a:rPr sz="2800" spc="10" dirty="0">
                <a:latin typeface="Arial"/>
                <a:cs typeface="Arial"/>
              </a:rPr>
              <a:t> </a:t>
            </a:r>
            <a:r>
              <a:rPr sz="2800" spc="-20" dirty="0">
                <a:latin typeface="Arial"/>
                <a:cs typeface="Arial"/>
              </a:rPr>
              <a:t>full </a:t>
            </a:r>
            <a:r>
              <a:rPr sz="2800" dirty="0">
                <a:latin typeface="Arial"/>
                <a:cs typeface="Arial"/>
              </a:rPr>
              <a:t>knowledge of the</a:t>
            </a:r>
            <a:r>
              <a:rPr sz="2800" spc="10" dirty="0">
                <a:latin typeface="Arial"/>
                <a:cs typeface="Arial"/>
              </a:rPr>
              <a:t> </a:t>
            </a:r>
            <a:r>
              <a:rPr sz="2800" spc="-10" dirty="0">
                <a:latin typeface="Arial"/>
                <a:cs typeface="Arial"/>
              </a:rPr>
              <a:t>account.</a:t>
            </a:r>
            <a:endParaRPr sz="2800" dirty="0">
              <a:latin typeface="Arial"/>
              <a:cs typeface="Arial"/>
            </a:endParaRPr>
          </a:p>
          <a:p>
            <a:pPr marL="354965" marR="493395" indent="-342265">
              <a:lnSpc>
                <a:spcPct val="101400"/>
              </a:lnSpc>
              <a:spcBef>
                <a:spcPts val="580"/>
              </a:spcBef>
              <a:buChar char="•"/>
              <a:tabLst>
                <a:tab pos="354965" algn="l"/>
                <a:tab pos="355600" algn="l"/>
              </a:tabLst>
            </a:pPr>
            <a:r>
              <a:rPr sz="2800" dirty="0">
                <a:latin typeface="Arial"/>
                <a:cs typeface="Arial"/>
              </a:rPr>
              <a:t>No</a:t>
            </a:r>
            <a:r>
              <a:rPr sz="2800" spc="10" dirty="0">
                <a:latin typeface="Arial"/>
                <a:cs typeface="Arial"/>
              </a:rPr>
              <a:t> </a:t>
            </a:r>
            <a:r>
              <a:rPr sz="2800" dirty="0">
                <a:latin typeface="Arial"/>
                <a:cs typeface="Arial"/>
              </a:rPr>
              <a:t>window</a:t>
            </a:r>
            <a:r>
              <a:rPr sz="2800" spc="10" dirty="0">
                <a:latin typeface="Arial"/>
                <a:cs typeface="Arial"/>
              </a:rPr>
              <a:t> </a:t>
            </a:r>
            <a:r>
              <a:rPr sz="2800" dirty="0">
                <a:latin typeface="Arial"/>
                <a:cs typeface="Arial"/>
              </a:rPr>
              <a:t>dressing</a:t>
            </a:r>
            <a:r>
              <a:rPr sz="2800" spc="15" dirty="0">
                <a:latin typeface="Arial"/>
                <a:cs typeface="Arial"/>
              </a:rPr>
              <a:t> </a:t>
            </a:r>
            <a:r>
              <a:rPr sz="2800" dirty="0">
                <a:latin typeface="Arial"/>
                <a:cs typeface="Arial"/>
              </a:rPr>
              <a:t>or</a:t>
            </a:r>
            <a:r>
              <a:rPr sz="2800" spc="10" dirty="0">
                <a:latin typeface="Arial"/>
                <a:cs typeface="Arial"/>
              </a:rPr>
              <a:t> </a:t>
            </a:r>
            <a:r>
              <a:rPr sz="2800" dirty="0">
                <a:latin typeface="Arial"/>
                <a:cs typeface="Arial"/>
              </a:rPr>
              <a:t>ever</a:t>
            </a:r>
            <a:r>
              <a:rPr sz="2800" spc="15" dirty="0">
                <a:latin typeface="Arial"/>
                <a:cs typeface="Arial"/>
              </a:rPr>
              <a:t> </a:t>
            </a:r>
            <a:r>
              <a:rPr sz="2800" dirty="0">
                <a:latin typeface="Arial"/>
                <a:cs typeface="Arial"/>
              </a:rPr>
              <a:t>greening</a:t>
            </a:r>
            <a:r>
              <a:rPr sz="2800" spc="10" dirty="0">
                <a:latin typeface="Arial"/>
                <a:cs typeface="Arial"/>
              </a:rPr>
              <a:t> </a:t>
            </a:r>
            <a:r>
              <a:rPr sz="2800" dirty="0">
                <a:latin typeface="Arial"/>
                <a:cs typeface="Arial"/>
              </a:rPr>
              <a:t>of</a:t>
            </a:r>
            <a:r>
              <a:rPr sz="2800" spc="5" dirty="0">
                <a:latin typeface="Arial"/>
                <a:cs typeface="Arial"/>
              </a:rPr>
              <a:t> </a:t>
            </a:r>
            <a:r>
              <a:rPr sz="2800" spc="-25" dirty="0">
                <a:latin typeface="Arial"/>
                <a:cs typeface="Arial"/>
              </a:rPr>
              <a:t>the </a:t>
            </a:r>
            <a:r>
              <a:rPr sz="2800" spc="-10" dirty="0">
                <a:latin typeface="Arial"/>
                <a:cs typeface="Arial"/>
              </a:rPr>
              <a:t>account.</a:t>
            </a:r>
            <a:endParaRPr sz="2800" dirty="0">
              <a:latin typeface="Arial"/>
              <a:cs typeface="Arial"/>
            </a:endParaRPr>
          </a:p>
          <a:p>
            <a:pPr marL="354965" indent="-342265">
              <a:lnSpc>
                <a:spcPct val="100000"/>
              </a:lnSpc>
              <a:spcBef>
                <a:spcPts val="645"/>
              </a:spcBef>
              <a:buChar char="•"/>
              <a:tabLst>
                <a:tab pos="354965" algn="l"/>
                <a:tab pos="355600" algn="l"/>
              </a:tabLst>
            </a:pPr>
            <a:r>
              <a:rPr sz="2800" dirty="0">
                <a:latin typeface="Arial"/>
                <a:cs typeface="Arial"/>
              </a:rPr>
              <a:t>RBI</a:t>
            </a:r>
            <a:r>
              <a:rPr sz="2800" spc="-15" dirty="0">
                <a:latin typeface="Arial"/>
                <a:cs typeface="Arial"/>
              </a:rPr>
              <a:t> </a:t>
            </a:r>
            <a:r>
              <a:rPr sz="2800" dirty="0">
                <a:latin typeface="Arial"/>
                <a:cs typeface="Arial"/>
              </a:rPr>
              <a:t>inspection</a:t>
            </a:r>
            <a:r>
              <a:rPr sz="2800" spc="10" dirty="0">
                <a:latin typeface="Arial"/>
                <a:cs typeface="Arial"/>
              </a:rPr>
              <a:t> </a:t>
            </a:r>
            <a:r>
              <a:rPr sz="2800" dirty="0">
                <a:latin typeface="Arial"/>
                <a:cs typeface="Arial"/>
              </a:rPr>
              <a:t>post</a:t>
            </a:r>
            <a:r>
              <a:rPr sz="2800" spc="-5" dirty="0">
                <a:latin typeface="Arial"/>
                <a:cs typeface="Arial"/>
              </a:rPr>
              <a:t> </a:t>
            </a:r>
            <a:r>
              <a:rPr sz="2800" dirty="0">
                <a:latin typeface="Arial"/>
                <a:cs typeface="Arial"/>
              </a:rPr>
              <a:t>our</a:t>
            </a:r>
            <a:r>
              <a:rPr sz="2800" spc="10" dirty="0">
                <a:latin typeface="Arial"/>
                <a:cs typeface="Arial"/>
              </a:rPr>
              <a:t> </a:t>
            </a:r>
            <a:r>
              <a:rPr sz="2800" spc="-10" dirty="0">
                <a:latin typeface="Arial"/>
                <a:cs typeface="Arial"/>
              </a:rPr>
              <a:t>audit.</a:t>
            </a:r>
            <a:endParaRPr sz="2800" dirty="0">
              <a:latin typeface="Arial"/>
              <a:cs typeface="Aria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6540" rIns="0" bIns="0" rtlCol="0">
            <a:spAutoFit/>
          </a:bodyPr>
          <a:lstStyle/>
          <a:p>
            <a:pPr marL="1767205">
              <a:lnSpc>
                <a:spcPct val="100000"/>
              </a:lnSpc>
              <a:spcBef>
                <a:spcPts val="100"/>
              </a:spcBef>
            </a:pPr>
            <a:r>
              <a:rPr dirty="0"/>
              <a:t>GREENING</a:t>
            </a:r>
            <a:r>
              <a:rPr spc="-15" dirty="0"/>
              <a:t> </a:t>
            </a:r>
            <a:r>
              <a:rPr spc="-10" dirty="0"/>
              <a:t>ISSUES</a:t>
            </a:r>
          </a:p>
        </p:txBody>
      </p:sp>
      <p:sp>
        <p:nvSpPr>
          <p:cNvPr id="4" name="object 4"/>
          <p:cNvSpPr txBox="1">
            <a:spLocks noGrp="1"/>
          </p:cNvSpPr>
          <p:nvPr>
            <p:ph type="ftr" sz="quarter" idx="5"/>
          </p:nvPr>
        </p:nvSpPr>
        <p:spPr>
          <a:xfrm>
            <a:off x="3541839" y="6385302"/>
            <a:ext cx="2083561" cy="20518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241300">
              <a:lnSpc>
                <a:spcPts val="1645"/>
              </a:lnSpc>
            </a:pPr>
            <a:r>
              <a:rPr lang="en-IN" dirty="0"/>
              <a:t>CA Aashish Badge</a:t>
            </a:r>
            <a:endParaRPr spc="-10" dirty="0"/>
          </a:p>
        </p:txBody>
      </p:sp>
      <p:sp>
        <p:nvSpPr>
          <p:cNvPr id="5" name="object 5"/>
          <p:cNvSpPr txBox="1">
            <a:spLocks noGrp="1"/>
          </p:cNvSpPr>
          <p:nvPr>
            <p:ph type="sldNum" sz="quarter" idx="7"/>
          </p:nvPr>
        </p:nvSpPr>
        <p:spPr>
          <a:xfrm>
            <a:off x="8359140" y="6525846"/>
            <a:ext cx="286384" cy="22415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136525">
              <a:lnSpc>
                <a:spcPts val="1645"/>
              </a:lnSpc>
            </a:pPr>
            <a:fld id="{81D60167-4931-47E6-BA6A-407CBD079E47}" type="slidenum">
              <a:rPr lang="en-IN" smtClean="0"/>
              <a:pPr marL="136525">
                <a:lnSpc>
                  <a:spcPts val="1645"/>
                </a:lnSpc>
              </a:pPr>
              <a:t>48</a:t>
            </a:fld>
            <a:endParaRPr spc="-25" dirty="0"/>
          </a:p>
        </p:txBody>
      </p:sp>
      <p:sp>
        <p:nvSpPr>
          <p:cNvPr id="3" name="object 3"/>
          <p:cNvSpPr txBox="1"/>
          <p:nvPr/>
        </p:nvSpPr>
        <p:spPr>
          <a:xfrm>
            <a:off x="535940" y="1466596"/>
            <a:ext cx="7916545" cy="4899660"/>
          </a:xfrm>
          <a:prstGeom prst="rect">
            <a:avLst/>
          </a:prstGeom>
        </p:spPr>
        <p:txBody>
          <a:bodyPr vert="horz" wrap="square" lIns="0" tIns="6350" rIns="0" bIns="0" rtlCol="0">
            <a:spAutoFit/>
          </a:bodyPr>
          <a:lstStyle/>
          <a:p>
            <a:pPr marL="355600" marR="288290" indent="-342900">
              <a:lnSpc>
                <a:spcPct val="101400"/>
              </a:lnSpc>
              <a:spcBef>
                <a:spcPts val="50"/>
              </a:spcBef>
              <a:buFont typeface="Segoe UI Symbol"/>
              <a:buChar char="►"/>
              <a:tabLst>
                <a:tab pos="355600" algn="l"/>
              </a:tabLst>
            </a:pPr>
            <a:r>
              <a:rPr sz="2800" dirty="0">
                <a:latin typeface="Arial"/>
                <a:cs typeface="Arial"/>
              </a:rPr>
              <a:t>Sanction/extension of</a:t>
            </a:r>
            <a:r>
              <a:rPr sz="2800" spc="5" dirty="0">
                <a:latin typeface="Arial"/>
                <a:cs typeface="Arial"/>
              </a:rPr>
              <a:t> </a:t>
            </a:r>
            <a:r>
              <a:rPr sz="2800" dirty="0">
                <a:latin typeface="Arial"/>
                <a:cs typeface="Arial"/>
              </a:rPr>
              <a:t>Additional</a:t>
            </a:r>
            <a:r>
              <a:rPr sz="2800" spc="15" dirty="0">
                <a:latin typeface="Arial"/>
                <a:cs typeface="Arial"/>
              </a:rPr>
              <a:t> </a:t>
            </a:r>
            <a:r>
              <a:rPr sz="2800" spc="-10" dirty="0">
                <a:latin typeface="Arial"/>
                <a:cs typeface="Arial"/>
              </a:rPr>
              <a:t>facility/Adhoc facility.</a:t>
            </a:r>
            <a:endParaRPr sz="2800" dirty="0">
              <a:latin typeface="Arial"/>
              <a:cs typeface="Arial"/>
            </a:endParaRPr>
          </a:p>
          <a:p>
            <a:pPr marL="355600" indent="-342900">
              <a:lnSpc>
                <a:spcPct val="100000"/>
              </a:lnSpc>
              <a:spcBef>
                <a:spcPts val="650"/>
              </a:spcBef>
              <a:buFont typeface="Segoe UI Symbol"/>
              <a:buChar char="►"/>
              <a:tabLst>
                <a:tab pos="355600" algn="l"/>
              </a:tabLst>
            </a:pPr>
            <a:r>
              <a:rPr sz="2800" dirty="0">
                <a:latin typeface="Arial"/>
                <a:cs typeface="Arial"/>
              </a:rPr>
              <a:t>Enhancement</a:t>
            </a:r>
            <a:r>
              <a:rPr sz="2800" spc="10" dirty="0">
                <a:latin typeface="Arial"/>
                <a:cs typeface="Arial"/>
              </a:rPr>
              <a:t> </a:t>
            </a:r>
            <a:r>
              <a:rPr sz="2800" dirty="0">
                <a:latin typeface="Arial"/>
                <a:cs typeface="Arial"/>
              </a:rPr>
              <a:t>of</a:t>
            </a:r>
            <a:r>
              <a:rPr sz="2800" spc="10" dirty="0">
                <a:latin typeface="Arial"/>
                <a:cs typeface="Arial"/>
              </a:rPr>
              <a:t> </a:t>
            </a:r>
            <a:r>
              <a:rPr sz="2800" spc="-10" dirty="0">
                <a:latin typeface="Arial"/>
                <a:cs typeface="Arial"/>
              </a:rPr>
              <a:t>Limit.</a:t>
            </a:r>
            <a:endParaRPr sz="2800" dirty="0">
              <a:latin typeface="Arial"/>
              <a:cs typeface="Arial"/>
            </a:endParaRPr>
          </a:p>
          <a:p>
            <a:pPr marL="355600" indent="-342900">
              <a:lnSpc>
                <a:spcPct val="100000"/>
              </a:lnSpc>
              <a:spcBef>
                <a:spcPts val="625"/>
              </a:spcBef>
              <a:buFont typeface="Segoe UI Symbol"/>
              <a:buChar char="►"/>
              <a:tabLst>
                <a:tab pos="355600" algn="l"/>
              </a:tabLst>
            </a:pPr>
            <a:r>
              <a:rPr sz="2800" dirty="0">
                <a:latin typeface="Arial"/>
                <a:cs typeface="Arial"/>
              </a:rPr>
              <a:t>Conversion</a:t>
            </a:r>
            <a:r>
              <a:rPr sz="2800" spc="5" dirty="0">
                <a:latin typeface="Arial"/>
                <a:cs typeface="Arial"/>
              </a:rPr>
              <a:t> </a:t>
            </a:r>
            <a:r>
              <a:rPr sz="2800" dirty="0">
                <a:latin typeface="Arial"/>
                <a:cs typeface="Arial"/>
              </a:rPr>
              <a:t>of Overdue</a:t>
            </a:r>
            <a:r>
              <a:rPr sz="2800" spc="20" dirty="0">
                <a:latin typeface="Arial"/>
                <a:cs typeface="Arial"/>
              </a:rPr>
              <a:t> </a:t>
            </a:r>
            <a:r>
              <a:rPr sz="2800" spc="-10" dirty="0">
                <a:latin typeface="Arial"/>
                <a:cs typeface="Arial"/>
              </a:rPr>
              <a:t>Limits.</a:t>
            </a:r>
            <a:endParaRPr sz="2800" dirty="0">
              <a:latin typeface="Arial"/>
              <a:cs typeface="Arial"/>
            </a:endParaRPr>
          </a:p>
          <a:p>
            <a:pPr marL="355600" indent="-342900">
              <a:lnSpc>
                <a:spcPct val="100000"/>
              </a:lnSpc>
              <a:spcBef>
                <a:spcPts val="740"/>
              </a:spcBef>
              <a:buFont typeface="Segoe UI Symbol"/>
              <a:buChar char="►"/>
              <a:tabLst>
                <a:tab pos="355600" algn="l"/>
              </a:tabLst>
            </a:pPr>
            <a:r>
              <a:rPr sz="2800" dirty="0">
                <a:latin typeface="Arial"/>
                <a:cs typeface="Arial"/>
              </a:rPr>
              <a:t>Interchangeability</a:t>
            </a:r>
            <a:r>
              <a:rPr sz="2800" spc="10" dirty="0">
                <a:latin typeface="Arial"/>
                <a:cs typeface="Arial"/>
              </a:rPr>
              <a:t> </a:t>
            </a:r>
            <a:r>
              <a:rPr sz="2800" dirty="0">
                <a:latin typeface="Arial"/>
                <a:cs typeface="Arial"/>
              </a:rPr>
              <a:t>of</a:t>
            </a:r>
            <a:r>
              <a:rPr sz="2800" spc="5" dirty="0">
                <a:latin typeface="Arial"/>
                <a:cs typeface="Arial"/>
              </a:rPr>
              <a:t> </a:t>
            </a:r>
            <a:r>
              <a:rPr sz="2800" dirty="0">
                <a:latin typeface="Arial"/>
                <a:cs typeface="Arial"/>
              </a:rPr>
              <a:t>Fund</a:t>
            </a:r>
            <a:r>
              <a:rPr sz="2800" spc="20" dirty="0">
                <a:latin typeface="Arial"/>
                <a:cs typeface="Arial"/>
              </a:rPr>
              <a:t> </a:t>
            </a:r>
            <a:r>
              <a:rPr sz="2800" dirty="0">
                <a:latin typeface="Arial"/>
                <a:cs typeface="Arial"/>
              </a:rPr>
              <a:t>and</a:t>
            </a:r>
            <a:r>
              <a:rPr sz="2800" spc="15" dirty="0">
                <a:latin typeface="Arial"/>
                <a:cs typeface="Arial"/>
              </a:rPr>
              <a:t> </a:t>
            </a:r>
            <a:r>
              <a:rPr sz="2800" dirty="0">
                <a:latin typeface="Arial"/>
                <a:cs typeface="Arial"/>
              </a:rPr>
              <a:t>Non-Fund</a:t>
            </a:r>
            <a:r>
              <a:rPr sz="2800" spc="20" dirty="0">
                <a:latin typeface="Arial"/>
                <a:cs typeface="Arial"/>
              </a:rPr>
              <a:t> </a:t>
            </a:r>
            <a:r>
              <a:rPr sz="2800" spc="-10" dirty="0">
                <a:latin typeface="Arial"/>
                <a:cs typeface="Arial"/>
              </a:rPr>
              <a:t>based</a:t>
            </a:r>
            <a:endParaRPr sz="2800" dirty="0">
              <a:latin typeface="Arial"/>
              <a:cs typeface="Arial"/>
            </a:endParaRPr>
          </a:p>
          <a:p>
            <a:pPr marL="355600" indent="-342900">
              <a:lnSpc>
                <a:spcPct val="100000"/>
              </a:lnSpc>
              <a:spcBef>
                <a:spcPts val="650"/>
              </a:spcBef>
              <a:buFont typeface="Segoe UI Symbol"/>
              <a:buChar char="►"/>
              <a:tabLst>
                <a:tab pos="355600" algn="l"/>
              </a:tabLst>
            </a:pPr>
            <a:r>
              <a:rPr sz="2800" dirty="0">
                <a:latin typeface="Arial"/>
                <a:cs typeface="Arial"/>
              </a:rPr>
              <a:t>Frequent</a:t>
            </a:r>
            <a:r>
              <a:rPr sz="2800" spc="10" dirty="0">
                <a:latin typeface="Arial"/>
                <a:cs typeface="Arial"/>
              </a:rPr>
              <a:t> </a:t>
            </a:r>
            <a:r>
              <a:rPr sz="2800" dirty="0">
                <a:latin typeface="Arial"/>
                <a:cs typeface="Arial"/>
              </a:rPr>
              <a:t>Reschedulement</a:t>
            </a:r>
            <a:r>
              <a:rPr sz="2800" spc="10" dirty="0">
                <a:latin typeface="Arial"/>
                <a:cs typeface="Arial"/>
              </a:rPr>
              <a:t> </a:t>
            </a:r>
            <a:r>
              <a:rPr sz="2800" dirty="0">
                <a:latin typeface="Arial"/>
                <a:cs typeface="Arial"/>
              </a:rPr>
              <a:t>of</a:t>
            </a:r>
            <a:r>
              <a:rPr sz="2800" spc="15" dirty="0">
                <a:latin typeface="Arial"/>
                <a:cs typeface="Arial"/>
              </a:rPr>
              <a:t> </a:t>
            </a:r>
            <a:r>
              <a:rPr sz="2800" dirty="0">
                <a:latin typeface="Arial"/>
                <a:cs typeface="Arial"/>
              </a:rPr>
              <a:t>Term</a:t>
            </a:r>
            <a:r>
              <a:rPr sz="2800" spc="25" dirty="0">
                <a:latin typeface="Arial"/>
                <a:cs typeface="Arial"/>
              </a:rPr>
              <a:t> </a:t>
            </a:r>
            <a:r>
              <a:rPr sz="2800" spc="-10" dirty="0">
                <a:latin typeface="Arial"/>
                <a:cs typeface="Arial"/>
              </a:rPr>
              <a:t>Loans.</a:t>
            </a:r>
            <a:endParaRPr sz="2800" dirty="0">
              <a:latin typeface="Arial"/>
              <a:cs typeface="Arial"/>
            </a:endParaRPr>
          </a:p>
          <a:p>
            <a:pPr marL="355600" marR="45085" indent="-342900">
              <a:lnSpc>
                <a:spcPct val="100699"/>
              </a:lnSpc>
              <a:spcBef>
                <a:spcPts val="625"/>
              </a:spcBef>
              <a:buFont typeface="Segoe UI Symbol"/>
              <a:buChar char="►"/>
              <a:tabLst>
                <a:tab pos="355600" algn="l"/>
              </a:tabLst>
            </a:pPr>
            <a:r>
              <a:rPr sz="2800" dirty="0">
                <a:latin typeface="Arial"/>
                <a:cs typeface="Arial"/>
              </a:rPr>
              <a:t>Adjusting</a:t>
            </a:r>
            <a:r>
              <a:rPr sz="2800" spc="10" dirty="0">
                <a:latin typeface="Arial"/>
                <a:cs typeface="Arial"/>
              </a:rPr>
              <a:t> </a:t>
            </a:r>
            <a:r>
              <a:rPr sz="2800" dirty="0">
                <a:latin typeface="Arial"/>
                <a:cs typeface="Arial"/>
              </a:rPr>
              <a:t>Loan</a:t>
            </a:r>
            <a:r>
              <a:rPr sz="2800" spc="15" dirty="0">
                <a:latin typeface="Arial"/>
                <a:cs typeface="Arial"/>
              </a:rPr>
              <a:t> </a:t>
            </a:r>
            <a:r>
              <a:rPr sz="2800" dirty="0">
                <a:latin typeface="Arial"/>
                <a:cs typeface="Arial"/>
              </a:rPr>
              <a:t>of</a:t>
            </a:r>
            <a:r>
              <a:rPr sz="2800" spc="5" dirty="0">
                <a:latin typeface="Arial"/>
                <a:cs typeface="Arial"/>
              </a:rPr>
              <a:t> </a:t>
            </a:r>
            <a:r>
              <a:rPr sz="2800" dirty="0">
                <a:latin typeface="Arial"/>
                <a:cs typeface="Arial"/>
              </a:rPr>
              <a:t>one</a:t>
            </a:r>
            <a:r>
              <a:rPr sz="2800" spc="15" dirty="0">
                <a:latin typeface="Arial"/>
                <a:cs typeface="Arial"/>
              </a:rPr>
              <a:t> </a:t>
            </a:r>
            <a:r>
              <a:rPr sz="2800" dirty="0">
                <a:latin typeface="Arial"/>
                <a:cs typeface="Arial"/>
              </a:rPr>
              <a:t>borrower</a:t>
            </a:r>
            <a:r>
              <a:rPr sz="2800" spc="15" dirty="0">
                <a:latin typeface="Arial"/>
                <a:cs typeface="Arial"/>
              </a:rPr>
              <a:t> </a:t>
            </a:r>
            <a:r>
              <a:rPr sz="2800" dirty="0">
                <a:latin typeface="Arial"/>
                <a:cs typeface="Arial"/>
              </a:rPr>
              <a:t>against</a:t>
            </a:r>
            <a:r>
              <a:rPr sz="2800" spc="5" dirty="0">
                <a:latin typeface="Arial"/>
                <a:cs typeface="Arial"/>
              </a:rPr>
              <a:t> </a:t>
            </a:r>
            <a:r>
              <a:rPr sz="2800" spc="-10" dirty="0">
                <a:latin typeface="Arial"/>
                <a:cs typeface="Arial"/>
              </a:rPr>
              <a:t>another Borrower.</a:t>
            </a:r>
            <a:endParaRPr sz="2800" dirty="0">
              <a:latin typeface="Arial"/>
              <a:cs typeface="Arial"/>
            </a:endParaRPr>
          </a:p>
          <a:p>
            <a:pPr marL="355600" indent="-342900">
              <a:lnSpc>
                <a:spcPct val="100000"/>
              </a:lnSpc>
              <a:spcBef>
                <a:spcPts val="650"/>
              </a:spcBef>
              <a:buFont typeface="Segoe UI Symbol"/>
              <a:buChar char="►"/>
              <a:tabLst>
                <a:tab pos="355600" algn="l"/>
              </a:tabLst>
            </a:pPr>
            <a:r>
              <a:rPr sz="2800" dirty="0">
                <a:latin typeface="Arial"/>
                <a:cs typeface="Arial"/>
              </a:rPr>
              <a:t>Debiting Suspense</a:t>
            </a:r>
            <a:r>
              <a:rPr sz="2800" spc="15" dirty="0">
                <a:latin typeface="Arial"/>
                <a:cs typeface="Arial"/>
              </a:rPr>
              <a:t> </a:t>
            </a:r>
            <a:r>
              <a:rPr sz="2800" dirty="0">
                <a:latin typeface="Arial"/>
                <a:cs typeface="Arial"/>
              </a:rPr>
              <a:t>and</a:t>
            </a:r>
            <a:r>
              <a:rPr sz="2800" spc="10" dirty="0">
                <a:latin typeface="Arial"/>
                <a:cs typeface="Arial"/>
              </a:rPr>
              <a:t> </a:t>
            </a:r>
            <a:r>
              <a:rPr sz="2800" dirty="0">
                <a:latin typeface="Arial"/>
                <a:cs typeface="Arial"/>
              </a:rPr>
              <a:t>crediting</a:t>
            </a:r>
            <a:r>
              <a:rPr sz="2800" spc="15" dirty="0">
                <a:latin typeface="Arial"/>
                <a:cs typeface="Arial"/>
              </a:rPr>
              <a:t> </a:t>
            </a:r>
            <a:r>
              <a:rPr sz="2800" spc="-10" dirty="0">
                <a:latin typeface="Arial"/>
                <a:cs typeface="Arial"/>
              </a:rPr>
              <a:t>Borrower.</a:t>
            </a:r>
            <a:endParaRPr sz="2800" dirty="0">
              <a:latin typeface="Arial"/>
              <a:cs typeface="Arial"/>
            </a:endParaRPr>
          </a:p>
          <a:p>
            <a:pPr marL="355600" indent="-342900">
              <a:lnSpc>
                <a:spcPct val="100000"/>
              </a:lnSpc>
              <a:spcBef>
                <a:spcPts val="740"/>
              </a:spcBef>
              <a:buFont typeface="Segoe UI Symbol"/>
              <a:buChar char="►"/>
              <a:tabLst>
                <a:tab pos="355600" algn="l"/>
              </a:tabLst>
            </a:pPr>
            <a:r>
              <a:rPr sz="2800" dirty="0">
                <a:latin typeface="Arial"/>
                <a:cs typeface="Arial"/>
              </a:rPr>
              <a:t>Purchasing</a:t>
            </a:r>
            <a:r>
              <a:rPr sz="2800" spc="15" dirty="0">
                <a:latin typeface="Arial"/>
                <a:cs typeface="Arial"/>
              </a:rPr>
              <a:t> </a:t>
            </a:r>
            <a:r>
              <a:rPr sz="2800" dirty="0">
                <a:latin typeface="Arial"/>
                <a:cs typeface="Arial"/>
              </a:rPr>
              <a:t>Cheques</a:t>
            </a:r>
            <a:r>
              <a:rPr sz="2800" spc="10" dirty="0">
                <a:latin typeface="Arial"/>
                <a:cs typeface="Arial"/>
              </a:rPr>
              <a:t> </a:t>
            </a:r>
            <a:r>
              <a:rPr sz="2800" dirty="0">
                <a:latin typeface="Arial"/>
                <a:cs typeface="Arial"/>
              </a:rPr>
              <a:t>from</a:t>
            </a:r>
            <a:r>
              <a:rPr sz="2800" spc="20" dirty="0">
                <a:latin typeface="Arial"/>
                <a:cs typeface="Arial"/>
              </a:rPr>
              <a:t> </a:t>
            </a:r>
            <a:r>
              <a:rPr sz="2800" spc="-10" dirty="0">
                <a:latin typeface="Arial"/>
                <a:cs typeface="Arial"/>
              </a:rPr>
              <a:t>Party.</a:t>
            </a:r>
            <a:endParaRPr sz="2800" dirty="0">
              <a:latin typeface="Arial"/>
              <a:cs typeface="Aria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32918" y="475995"/>
            <a:ext cx="2872105" cy="452120"/>
          </a:xfrm>
          <a:prstGeom prst="rect">
            <a:avLst/>
          </a:prstGeom>
        </p:spPr>
        <p:txBody>
          <a:bodyPr vert="horz" wrap="square" lIns="0" tIns="12700" rIns="0" bIns="0" rtlCol="0">
            <a:spAutoFit/>
          </a:bodyPr>
          <a:lstStyle/>
          <a:p>
            <a:pPr marL="12700">
              <a:lnSpc>
                <a:spcPct val="100000"/>
              </a:lnSpc>
              <a:spcBef>
                <a:spcPts val="100"/>
              </a:spcBef>
            </a:pPr>
            <a:r>
              <a:rPr sz="2800" b="1" dirty="0">
                <a:latin typeface="Arial"/>
                <a:cs typeface="Arial"/>
              </a:rPr>
              <a:t>Points</a:t>
            </a:r>
            <a:r>
              <a:rPr sz="2800" b="1" spc="-10" dirty="0">
                <a:latin typeface="Arial"/>
                <a:cs typeface="Arial"/>
              </a:rPr>
              <a:t> </a:t>
            </a:r>
            <a:r>
              <a:rPr sz="2800" b="1" dirty="0">
                <a:latin typeface="Arial"/>
                <a:cs typeface="Arial"/>
              </a:rPr>
              <a:t>to</a:t>
            </a:r>
            <a:r>
              <a:rPr sz="2800" b="1" spc="-5" dirty="0">
                <a:latin typeface="Arial"/>
                <a:cs typeface="Arial"/>
              </a:rPr>
              <a:t> </a:t>
            </a:r>
            <a:r>
              <a:rPr sz="2800" b="1" spc="-10" dirty="0">
                <a:latin typeface="Arial"/>
                <a:cs typeface="Arial"/>
              </a:rPr>
              <a:t>Ponder</a:t>
            </a:r>
            <a:endParaRPr sz="2800">
              <a:latin typeface="Arial"/>
              <a:cs typeface="Arial"/>
            </a:endParaRPr>
          </a:p>
        </p:txBody>
      </p:sp>
      <p:grpSp>
        <p:nvGrpSpPr>
          <p:cNvPr id="3" name="object 3"/>
          <p:cNvGrpSpPr/>
          <p:nvPr/>
        </p:nvGrpSpPr>
        <p:grpSpPr>
          <a:xfrm>
            <a:off x="527050" y="1289050"/>
            <a:ext cx="8318500" cy="4759325"/>
            <a:chOff x="527050" y="1289050"/>
            <a:chExt cx="8318500" cy="4759325"/>
          </a:xfrm>
        </p:grpSpPr>
        <p:sp>
          <p:nvSpPr>
            <p:cNvPr id="4" name="object 4"/>
            <p:cNvSpPr/>
            <p:nvPr/>
          </p:nvSpPr>
          <p:spPr>
            <a:xfrm>
              <a:off x="527050" y="1727200"/>
              <a:ext cx="8318500" cy="0"/>
            </a:xfrm>
            <a:custGeom>
              <a:avLst/>
              <a:gdLst/>
              <a:ahLst/>
              <a:cxnLst/>
              <a:rect l="l" t="t" r="r" b="b"/>
              <a:pathLst>
                <a:path w="8318500">
                  <a:moveTo>
                    <a:pt x="0" y="0"/>
                  </a:moveTo>
                  <a:lnTo>
                    <a:pt x="8318500" y="0"/>
                  </a:lnTo>
                </a:path>
              </a:pathLst>
            </a:custGeom>
            <a:ln w="38100">
              <a:solidFill>
                <a:srgbClr val="FFFFFF"/>
              </a:solidFill>
            </a:ln>
          </p:spPr>
          <p:txBody>
            <a:bodyPr wrap="square" lIns="0" tIns="0" rIns="0" bIns="0" rtlCol="0"/>
            <a:lstStyle/>
            <a:p>
              <a:endParaRPr/>
            </a:p>
          </p:txBody>
        </p:sp>
        <p:sp>
          <p:nvSpPr>
            <p:cNvPr id="5" name="object 5"/>
            <p:cNvSpPr/>
            <p:nvPr/>
          </p:nvSpPr>
          <p:spPr>
            <a:xfrm>
              <a:off x="527050" y="1289050"/>
              <a:ext cx="8318500" cy="4759325"/>
            </a:xfrm>
            <a:custGeom>
              <a:avLst/>
              <a:gdLst/>
              <a:ahLst/>
              <a:cxnLst/>
              <a:rect l="l" t="t" r="r" b="b"/>
              <a:pathLst>
                <a:path w="8318500" h="4759325">
                  <a:moveTo>
                    <a:pt x="0" y="917575"/>
                  </a:moveTo>
                  <a:lnTo>
                    <a:pt x="8318500" y="917575"/>
                  </a:lnTo>
                </a:path>
                <a:path w="8318500" h="4759325">
                  <a:moveTo>
                    <a:pt x="0" y="1397000"/>
                  </a:moveTo>
                  <a:lnTo>
                    <a:pt x="8318500" y="1397000"/>
                  </a:lnTo>
                </a:path>
                <a:path w="8318500" h="4759325">
                  <a:moveTo>
                    <a:pt x="0" y="1876425"/>
                  </a:moveTo>
                  <a:lnTo>
                    <a:pt x="8318500" y="1876425"/>
                  </a:lnTo>
                </a:path>
                <a:path w="8318500" h="4759325">
                  <a:moveTo>
                    <a:pt x="0" y="2355850"/>
                  </a:moveTo>
                  <a:lnTo>
                    <a:pt x="8318500" y="2355850"/>
                  </a:lnTo>
                </a:path>
                <a:path w="8318500" h="4759325">
                  <a:moveTo>
                    <a:pt x="0" y="2835275"/>
                  </a:moveTo>
                  <a:lnTo>
                    <a:pt x="8318500" y="2835275"/>
                  </a:lnTo>
                </a:path>
                <a:path w="8318500" h="4759325">
                  <a:moveTo>
                    <a:pt x="0" y="3314700"/>
                  </a:moveTo>
                  <a:lnTo>
                    <a:pt x="8318500" y="3314700"/>
                  </a:lnTo>
                </a:path>
                <a:path w="8318500" h="4759325">
                  <a:moveTo>
                    <a:pt x="0" y="3794125"/>
                  </a:moveTo>
                  <a:lnTo>
                    <a:pt x="8318500" y="3794125"/>
                  </a:lnTo>
                </a:path>
                <a:path w="8318500" h="4759325">
                  <a:moveTo>
                    <a:pt x="0" y="4273550"/>
                  </a:moveTo>
                  <a:lnTo>
                    <a:pt x="8318500" y="4273550"/>
                  </a:lnTo>
                </a:path>
                <a:path w="8318500" h="4759325">
                  <a:moveTo>
                    <a:pt x="6350" y="0"/>
                  </a:moveTo>
                  <a:lnTo>
                    <a:pt x="6350" y="4759325"/>
                  </a:lnTo>
                </a:path>
                <a:path w="8318500" h="4759325">
                  <a:moveTo>
                    <a:pt x="8312150" y="0"/>
                  </a:moveTo>
                  <a:lnTo>
                    <a:pt x="8312150" y="4759325"/>
                  </a:lnTo>
                </a:path>
                <a:path w="8318500" h="4759325">
                  <a:moveTo>
                    <a:pt x="0" y="6350"/>
                  </a:moveTo>
                  <a:lnTo>
                    <a:pt x="8318500" y="6350"/>
                  </a:lnTo>
                </a:path>
                <a:path w="8318500" h="4759325">
                  <a:moveTo>
                    <a:pt x="0" y="4752975"/>
                  </a:moveTo>
                  <a:lnTo>
                    <a:pt x="8318500" y="4752975"/>
                  </a:lnTo>
                </a:path>
              </a:pathLst>
            </a:custGeom>
            <a:ln w="12700">
              <a:solidFill>
                <a:srgbClr val="FFFFFF"/>
              </a:solidFill>
            </a:ln>
          </p:spPr>
          <p:txBody>
            <a:bodyPr wrap="square" lIns="0" tIns="0" rIns="0" bIns="0" rtlCol="0"/>
            <a:lstStyle/>
            <a:p>
              <a:endParaRPr/>
            </a:p>
          </p:txBody>
        </p:sp>
      </p:grpSp>
      <p:sp>
        <p:nvSpPr>
          <p:cNvPr id="6" name="object 6"/>
          <p:cNvSpPr txBox="1"/>
          <p:nvPr/>
        </p:nvSpPr>
        <p:spPr>
          <a:xfrm>
            <a:off x="612140" y="1180083"/>
            <a:ext cx="8114030" cy="4777740"/>
          </a:xfrm>
          <a:prstGeom prst="rect">
            <a:avLst/>
          </a:prstGeom>
        </p:spPr>
        <p:txBody>
          <a:bodyPr vert="horz" wrap="square" lIns="0" tIns="635" rIns="0" bIns="0" rtlCol="0">
            <a:spAutoFit/>
          </a:bodyPr>
          <a:lstStyle/>
          <a:p>
            <a:pPr marL="12700" marR="1568450">
              <a:lnSpc>
                <a:spcPct val="140000"/>
              </a:lnSpc>
              <a:spcBef>
                <a:spcPts val="5"/>
              </a:spcBef>
            </a:pPr>
            <a:r>
              <a:rPr sz="2200" dirty="0">
                <a:latin typeface="Arial"/>
                <a:cs typeface="Arial"/>
              </a:rPr>
              <a:t>Divergences</a:t>
            </a:r>
            <a:r>
              <a:rPr sz="2200" spc="-5" dirty="0">
                <a:latin typeface="Arial"/>
                <a:cs typeface="Arial"/>
              </a:rPr>
              <a:t> </a:t>
            </a:r>
            <a:r>
              <a:rPr sz="2200" dirty="0">
                <a:latin typeface="Arial"/>
                <a:cs typeface="Arial"/>
              </a:rPr>
              <a:t>in </a:t>
            </a:r>
            <a:r>
              <a:rPr sz="2200" spc="-65" dirty="0">
                <a:latin typeface="Arial"/>
                <a:cs typeface="Arial"/>
              </a:rPr>
              <a:t>NPA</a:t>
            </a:r>
            <a:r>
              <a:rPr sz="2200" spc="-125" dirty="0">
                <a:latin typeface="Arial"/>
                <a:cs typeface="Arial"/>
              </a:rPr>
              <a:t> </a:t>
            </a:r>
            <a:r>
              <a:rPr sz="2200" dirty="0">
                <a:latin typeface="Arial"/>
                <a:cs typeface="Arial"/>
              </a:rPr>
              <a:t>observed</a:t>
            </a:r>
            <a:r>
              <a:rPr sz="2200" spc="-5" dirty="0">
                <a:latin typeface="Arial"/>
                <a:cs typeface="Arial"/>
              </a:rPr>
              <a:t> </a:t>
            </a:r>
            <a:r>
              <a:rPr sz="2200" dirty="0">
                <a:latin typeface="Arial"/>
                <a:cs typeface="Arial"/>
              </a:rPr>
              <a:t>by RBI</a:t>
            </a:r>
            <a:r>
              <a:rPr sz="2200" spc="-120" dirty="0">
                <a:latin typeface="Arial"/>
                <a:cs typeface="Arial"/>
              </a:rPr>
              <a:t> </a:t>
            </a:r>
            <a:r>
              <a:rPr sz="2200" spc="-25" dirty="0">
                <a:latin typeface="Arial"/>
                <a:cs typeface="Arial"/>
              </a:rPr>
              <a:t>AFI</a:t>
            </a:r>
            <a:r>
              <a:rPr sz="2200" spc="550" dirty="0">
                <a:latin typeface="Arial"/>
                <a:cs typeface="Arial"/>
              </a:rPr>
              <a:t> </a:t>
            </a:r>
            <a:r>
              <a:rPr sz="2200" dirty="0">
                <a:latin typeface="Arial"/>
                <a:cs typeface="Arial"/>
              </a:rPr>
              <a:t>Verification</a:t>
            </a:r>
            <a:r>
              <a:rPr sz="2200" spc="-40" dirty="0">
                <a:latin typeface="Arial"/>
                <a:cs typeface="Arial"/>
              </a:rPr>
              <a:t> </a:t>
            </a:r>
            <a:r>
              <a:rPr sz="2200" dirty="0">
                <a:latin typeface="Arial"/>
                <a:cs typeface="Arial"/>
              </a:rPr>
              <a:t>Parameters</a:t>
            </a:r>
            <a:r>
              <a:rPr sz="2200" spc="-25" dirty="0">
                <a:latin typeface="Arial"/>
                <a:cs typeface="Arial"/>
              </a:rPr>
              <a:t> </a:t>
            </a:r>
            <a:r>
              <a:rPr sz="2200" dirty="0">
                <a:latin typeface="Arial"/>
                <a:cs typeface="Arial"/>
              </a:rPr>
              <a:t>in</a:t>
            </a:r>
            <a:r>
              <a:rPr sz="2200" spc="-30" dirty="0">
                <a:latin typeface="Arial"/>
                <a:cs typeface="Arial"/>
              </a:rPr>
              <a:t> </a:t>
            </a:r>
            <a:r>
              <a:rPr sz="2200" dirty="0">
                <a:latin typeface="Arial"/>
                <a:cs typeface="Arial"/>
              </a:rPr>
              <a:t>CBS</a:t>
            </a:r>
            <a:r>
              <a:rPr sz="2200" spc="-30" dirty="0">
                <a:latin typeface="Arial"/>
                <a:cs typeface="Arial"/>
              </a:rPr>
              <a:t> </a:t>
            </a:r>
            <a:r>
              <a:rPr sz="2200" spc="-10" dirty="0">
                <a:latin typeface="Arial"/>
                <a:cs typeface="Arial"/>
              </a:rPr>
              <a:t>vis-</a:t>
            </a:r>
            <a:r>
              <a:rPr sz="2200" dirty="0">
                <a:latin typeface="Arial"/>
                <a:cs typeface="Arial"/>
              </a:rPr>
              <a:t>à-vis</a:t>
            </a:r>
            <a:r>
              <a:rPr sz="2200" spc="-25" dirty="0">
                <a:latin typeface="Arial"/>
                <a:cs typeface="Arial"/>
              </a:rPr>
              <a:t> </a:t>
            </a:r>
            <a:r>
              <a:rPr sz="2200" dirty="0">
                <a:latin typeface="Arial"/>
                <a:cs typeface="Arial"/>
              </a:rPr>
              <a:t>RBI</a:t>
            </a:r>
            <a:r>
              <a:rPr sz="2200" spc="-25" dirty="0">
                <a:latin typeface="Arial"/>
                <a:cs typeface="Arial"/>
              </a:rPr>
              <a:t> </a:t>
            </a:r>
            <a:r>
              <a:rPr sz="2200" spc="-10" dirty="0">
                <a:latin typeface="Arial"/>
                <a:cs typeface="Arial"/>
              </a:rPr>
              <a:t>Circular </a:t>
            </a:r>
            <a:r>
              <a:rPr sz="2200" dirty="0">
                <a:latin typeface="Arial"/>
                <a:cs typeface="Arial"/>
              </a:rPr>
              <a:t>Purity</a:t>
            </a:r>
            <a:r>
              <a:rPr sz="2200" spc="-15" dirty="0">
                <a:latin typeface="Arial"/>
                <a:cs typeface="Arial"/>
              </a:rPr>
              <a:t> </a:t>
            </a:r>
            <a:r>
              <a:rPr sz="2200" dirty="0">
                <a:latin typeface="Arial"/>
                <a:cs typeface="Arial"/>
              </a:rPr>
              <a:t>of</a:t>
            </a:r>
            <a:r>
              <a:rPr sz="2200" spc="-5" dirty="0">
                <a:latin typeface="Arial"/>
                <a:cs typeface="Arial"/>
              </a:rPr>
              <a:t> </a:t>
            </a:r>
            <a:r>
              <a:rPr sz="2200" dirty="0">
                <a:latin typeface="Arial"/>
                <a:cs typeface="Arial"/>
              </a:rPr>
              <a:t>Master Data</a:t>
            </a:r>
            <a:r>
              <a:rPr sz="2200" spc="-5" dirty="0">
                <a:latin typeface="Arial"/>
                <a:cs typeface="Arial"/>
              </a:rPr>
              <a:t> </a:t>
            </a:r>
            <a:r>
              <a:rPr sz="2200" dirty="0">
                <a:latin typeface="Arial"/>
                <a:cs typeface="Arial"/>
              </a:rPr>
              <a:t>in </a:t>
            </a:r>
            <a:r>
              <a:rPr sz="2200" spc="-25" dirty="0">
                <a:latin typeface="Arial"/>
                <a:cs typeface="Arial"/>
              </a:rPr>
              <a:t>CBS</a:t>
            </a:r>
            <a:endParaRPr sz="2200" dirty="0">
              <a:latin typeface="Arial"/>
              <a:cs typeface="Arial"/>
            </a:endParaRPr>
          </a:p>
          <a:p>
            <a:pPr marL="12700">
              <a:lnSpc>
                <a:spcPct val="100000"/>
              </a:lnSpc>
              <a:spcBef>
                <a:spcPts val="1125"/>
              </a:spcBef>
            </a:pPr>
            <a:r>
              <a:rPr sz="2200" dirty="0">
                <a:latin typeface="Arial"/>
                <a:cs typeface="Arial"/>
              </a:rPr>
              <a:t>Reversal</a:t>
            </a:r>
            <a:r>
              <a:rPr sz="2200" spc="-10" dirty="0">
                <a:latin typeface="Arial"/>
                <a:cs typeface="Arial"/>
              </a:rPr>
              <a:t> </a:t>
            </a:r>
            <a:r>
              <a:rPr sz="2200" dirty="0">
                <a:latin typeface="Arial"/>
                <a:cs typeface="Arial"/>
              </a:rPr>
              <a:t>of un-serviced</a:t>
            </a:r>
            <a:r>
              <a:rPr sz="2200" spc="-5" dirty="0">
                <a:latin typeface="Arial"/>
                <a:cs typeface="Arial"/>
              </a:rPr>
              <a:t> </a:t>
            </a:r>
            <a:r>
              <a:rPr sz="2200" dirty="0">
                <a:latin typeface="Arial"/>
                <a:cs typeface="Arial"/>
              </a:rPr>
              <a:t>Interest of </a:t>
            </a:r>
            <a:r>
              <a:rPr sz="2200" spc="-25" dirty="0">
                <a:latin typeface="Arial"/>
                <a:cs typeface="Arial"/>
              </a:rPr>
              <a:t>NPA</a:t>
            </a:r>
            <a:endParaRPr sz="2200" dirty="0">
              <a:latin typeface="Arial"/>
              <a:cs typeface="Arial"/>
            </a:endParaRPr>
          </a:p>
          <a:p>
            <a:pPr marL="12700" marR="341630">
              <a:lnSpc>
                <a:spcPts val="3790"/>
              </a:lnSpc>
              <a:spcBef>
                <a:spcPts val="295"/>
              </a:spcBef>
            </a:pPr>
            <a:r>
              <a:rPr sz="2200" dirty="0">
                <a:latin typeface="Arial"/>
                <a:cs typeface="Arial"/>
              </a:rPr>
              <a:t>Availability</a:t>
            </a:r>
            <a:r>
              <a:rPr sz="2200" spc="-10" dirty="0">
                <a:latin typeface="Arial"/>
                <a:cs typeface="Arial"/>
              </a:rPr>
              <a:t> </a:t>
            </a:r>
            <a:r>
              <a:rPr sz="2200" dirty="0">
                <a:latin typeface="Arial"/>
                <a:cs typeface="Arial"/>
              </a:rPr>
              <a:t>of</a:t>
            </a:r>
            <a:r>
              <a:rPr sz="2200" spc="-10" dirty="0">
                <a:latin typeface="Arial"/>
                <a:cs typeface="Arial"/>
              </a:rPr>
              <a:t> </a:t>
            </a:r>
            <a:r>
              <a:rPr sz="2200" dirty="0">
                <a:latin typeface="Arial"/>
                <a:cs typeface="Arial"/>
              </a:rPr>
              <a:t>valuation</a:t>
            </a:r>
            <a:r>
              <a:rPr sz="2200" spc="-10" dirty="0">
                <a:latin typeface="Arial"/>
                <a:cs typeface="Arial"/>
              </a:rPr>
              <a:t> </a:t>
            </a:r>
            <a:r>
              <a:rPr sz="2200" dirty="0">
                <a:latin typeface="Arial"/>
                <a:cs typeface="Arial"/>
              </a:rPr>
              <a:t>of</a:t>
            </a:r>
            <a:r>
              <a:rPr sz="2200" spc="-10" dirty="0">
                <a:latin typeface="Arial"/>
                <a:cs typeface="Arial"/>
              </a:rPr>
              <a:t> </a:t>
            </a:r>
            <a:r>
              <a:rPr sz="2200" dirty="0">
                <a:latin typeface="Arial"/>
                <a:cs typeface="Arial"/>
              </a:rPr>
              <a:t>security</a:t>
            </a:r>
            <a:r>
              <a:rPr sz="2200" spc="-10" dirty="0">
                <a:latin typeface="Arial"/>
                <a:cs typeface="Arial"/>
              </a:rPr>
              <a:t> </a:t>
            </a:r>
            <a:r>
              <a:rPr sz="2200" dirty="0">
                <a:latin typeface="Arial"/>
                <a:cs typeface="Arial"/>
              </a:rPr>
              <a:t>for</a:t>
            </a:r>
            <a:r>
              <a:rPr sz="2200" spc="-10" dirty="0">
                <a:latin typeface="Arial"/>
                <a:cs typeface="Arial"/>
              </a:rPr>
              <a:t> </a:t>
            </a:r>
            <a:r>
              <a:rPr sz="2200" dirty="0">
                <a:latin typeface="Arial"/>
                <a:cs typeface="Arial"/>
              </a:rPr>
              <a:t>advances</a:t>
            </a:r>
            <a:r>
              <a:rPr sz="2200" spc="-10" dirty="0">
                <a:latin typeface="Arial"/>
                <a:cs typeface="Arial"/>
              </a:rPr>
              <a:t> </a:t>
            </a:r>
            <a:r>
              <a:rPr sz="2200" dirty="0">
                <a:latin typeface="Arial"/>
                <a:cs typeface="Arial"/>
              </a:rPr>
              <a:t>below</a:t>
            </a:r>
            <a:r>
              <a:rPr sz="2200" spc="-10" dirty="0">
                <a:latin typeface="Arial"/>
                <a:cs typeface="Arial"/>
              </a:rPr>
              <a:t> </a:t>
            </a:r>
            <a:r>
              <a:rPr sz="2200" dirty="0">
                <a:latin typeface="Arial"/>
                <a:cs typeface="Arial"/>
              </a:rPr>
              <a:t>5</a:t>
            </a:r>
            <a:r>
              <a:rPr sz="2200" spc="-10" dirty="0">
                <a:latin typeface="Arial"/>
                <a:cs typeface="Arial"/>
              </a:rPr>
              <a:t> crores </a:t>
            </a:r>
            <a:r>
              <a:rPr sz="2200" dirty="0">
                <a:latin typeface="Arial"/>
                <a:cs typeface="Arial"/>
              </a:rPr>
              <a:t>Authenticity</a:t>
            </a:r>
            <a:r>
              <a:rPr sz="2200" spc="-5" dirty="0">
                <a:latin typeface="Arial"/>
                <a:cs typeface="Arial"/>
              </a:rPr>
              <a:t> </a:t>
            </a:r>
            <a:r>
              <a:rPr sz="2200" dirty="0">
                <a:latin typeface="Arial"/>
                <a:cs typeface="Arial"/>
              </a:rPr>
              <a:t>and</a:t>
            </a:r>
            <a:r>
              <a:rPr sz="2200" spc="-5" dirty="0">
                <a:latin typeface="Arial"/>
                <a:cs typeface="Arial"/>
              </a:rPr>
              <a:t> </a:t>
            </a:r>
            <a:r>
              <a:rPr sz="2200" dirty="0">
                <a:latin typeface="Arial"/>
                <a:cs typeface="Arial"/>
              </a:rPr>
              <a:t>regularity</a:t>
            </a:r>
            <a:r>
              <a:rPr sz="2200" spc="-10" dirty="0">
                <a:latin typeface="Arial"/>
                <a:cs typeface="Arial"/>
              </a:rPr>
              <a:t> </a:t>
            </a:r>
            <a:r>
              <a:rPr sz="2200" dirty="0">
                <a:latin typeface="Arial"/>
                <a:cs typeface="Arial"/>
              </a:rPr>
              <a:t>of</a:t>
            </a:r>
            <a:r>
              <a:rPr sz="2200" spc="-5" dirty="0">
                <a:latin typeface="Arial"/>
                <a:cs typeface="Arial"/>
              </a:rPr>
              <a:t> </a:t>
            </a:r>
            <a:r>
              <a:rPr sz="2200" dirty="0">
                <a:latin typeface="Arial"/>
                <a:cs typeface="Arial"/>
              </a:rPr>
              <a:t>stock</a:t>
            </a:r>
            <a:r>
              <a:rPr sz="2200" spc="-5" dirty="0">
                <a:latin typeface="Arial"/>
                <a:cs typeface="Arial"/>
              </a:rPr>
              <a:t> </a:t>
            </a:r>
            <a:r>
              <a:rPr sz="2200" spc="-10" dirty="0">
                <a:latin typeface="Arial"/>
                <a:cs typeface="Arial"/>
              </a:rPr>
              <a:t>statements</a:t>
            </a:r>
            <a:endParaRPr sz="2200" dirty="0">
              <a:latin typeface="Arial"/>
              <a:cs typeface="Arial"/>
            </a:endParaRPr>
          </a:p>
          <a:p>
            <a:pPr marL="12700">
              <a:lnSpc>
                <a:spcPct val="100000"/>
              </a:lnSpc>
              <a:spcBef>
                <a:spcPts val="815"/>
              </a:spcBef>
            </a:pPr>
            <a:r>
              <a:rPr sz="2200" dirty="0">
                <a:latin typeface="Arial"/>
                <a:cs typeface="Arial"/>
              </a:rPr>
              <a:t>Date</a:t>
            </a:r>
            <a:r>
              <a:rPr sz="2200" spc="-15" dirty="0">
                <a:latin typeface="Arial"/>
                <a:cs typeface="Arial"/>
              </a:rPr>
              <a:t> </a:t>
            </a:r>
            <a:r>
              <a:rPr sz="2200" dirty="0">
                <a:latin typeface="Arial"/>
                <a:cs typeface="Arial"/>
              </a:rPr>
              <a:t>of </a:t>
            </a:r>
            <a:r>
              <a:rPr sz="2200" spc="-65" dirty="0">
                <a:latin typeface="Arial"/>
                <a:cs typeface="Arial"/>
              </a:rPr>
              <a:t>NPA</a:t>
            </a:r>
            <a:r>
              <a:rPr sz="2200" spc="-125" dirty="0">
                <a:latin typeface="Arial"/>
                <a:cs typeface="Arial"/>
              </a:rPr>
              <a:t> </a:t>
            </a:r>
            <a:r>
              <a:rPr sz="2200" dirty="0">
                <a:latin typeface="Arial"/>
                <a:cs typeface="Arial"/>
              </a:rPr>
              <a:t>–</a:t>
            </a:r>
            <a:r>
              <a:rPr sz="2200" spc="-5" dirty="0">
                <a:latin typeface="Arial"/>
                <a:cs typeface="Arial"/>
              </a:rPr>
              <a:t> </a:t>
            </a:r>
            <a:r>
              <a:rPr sz="2200" dirty="0">
                <a:latin typeface="Arial"/>
                <a:cs typeface="Arial"/>
              </a:rPr>
              <a:t>current and prior</a:t>
            </a:r>
            <a:r>
              <a:rPr sz="2200" spc="5" dirty="0">
                <a:latin typeface="Arial"/>
                <a:cs typeface="Arial"/>
              </a:rPr>
              <a:t> </a:t>
            </a:r>
            <a:r>
              <a:rPr sz="2200" dirty="0">
                <a:latin typeface="Arial"/>
                <a:cs typeface="Arial"/>
              </a:rPr>
              <a:t>year of newly identified </a:t>
            </a:r>
            <a:r>
              <a:rPr sz="2200" spc="-20" dirty="0">
                <a:latin typeface="Arial"/>
                <a:cs typeface="Arial"/>
              </a:rPr>
              <a:t>NPAs</a:t>
            </a:r>
            <a:endParaRPr sz="2200" dirty="0">
              <a:latin typeface="Arial"/>
              <a:cs typeface="Arial"/>
            </a:endParaRPr>
          </a:p>
          <a:p>
            <a:pPr marL="12700">
              <a:lnSpc>
                <a:spcPct val="100000"/>
              </a:lnSpc>
              <a:spcBef>
                <a:spcPts val="1125"/>
              </a:spcBef>
            </a:pPr>
            <a:r>
              <a:rPr sz="2200" dirty="0">
                <a:latin typeface="Arial"/>
                <a:cs typeface="Arial"/>
              </a:rPr>
              <a:t>Unique</a:t>
            </a:r>
            <a:r>
              <a:rPr sz="2200" spc="-5" dirty="0">
                <a:latin typeface="Arial"/>
                <a:cs typeface="Arial"/>
              </a:rPr>
              <a:t> </a:t>
            </a:r>
            <a:r>
              <a:rPr sz="2200" dirty="0">
                <a:latin typeface="Arial"/>
                <a:cs typeface="Arial"/>
              </a:rPr>
              <a:t>Customer-id</a:t>
            </a:r>
            <a:r>
              <a:rPr sz="2200" spc="-5" dirty="0">
                <a:latin typeface="Arial"/>
                <a:cs typeface="Arial"/>
              </a:rPr>
              <a:t> </a:t>
            </a:r>
            <a:r>
              <a:rPr sz="2200" dirty="0">
                <a:latin typeface="Arial"/>
                <a:cs typeface="Arial"/>
              </a:rPr>
              <a:t>of</a:t>
            </a:r>
            <a:r>
              <a:rPr sz="2200" spc="-5" dirty="0">
                <a:latin typeface="Arial"/>
                <a:cs typeface="Arial"/>
              </a:rPr>
              <a:t> </a:t>
            </a:r>
            <a:r>
              <a:rPr sz="2200" dirty="0">
                <a:latin typeface="Arial"/>
                <a:cs typeface="Arial"/>
              </a:rPr>
              <a:t>borrower </a:t>
            </a:r>
            <a:r>
              <a:rPr sz="2200" spc="-10" dirty="0">
                <a:latin typeface="Arial"/>
                <a:cs typeface="Arial"/>
              </a:rPr>
              <a:t>accounts</a:t>
            </a:r>
            <a:endParaRPr sz="2200" dirty="0">
              <a:latin typeface="Arial"/>
              <a:cs typeface="Arial"/>
            </a:endParaRPr>
          </a:p>
          <a:p>
            <a:pPr marL="12700" marR="5080">
              <a:lnSpc>
                <a:spcPts val="3790"/>
              </a:lnSpc>
              <a:spcBef>
                <a:spcPts val="100"/>
              </a:spcBef>
            </a:pPr>
            <a:r>
              <a:rPr sz="2200" dirty="0">
                <a:latin typeface="Arial"/>
                <a:cs typeface="Arial"/>
              </a:rPr>
              <a:t>Accounts</a:t>
            </a:r>
            <a:r>
              <a:rPr sz="2200" spc="-5" dirty="0">
                <a:latin typeface="Arial"/>
                <a:cs typeface="Arial"/>
              </a:rPr>
              <a:t> </a:t>
            </a:r>
            <a:r>
              <a:rPr sz="2200" dirty="0">
                <a:latin typeface="Arial"/>
                <a:cs typeface="Arial"/>
              </a:rPr>
              <a:t>upgraded</a:t>
            </a:r>
            <a:r>
              <a:rPr sz="2200" spc="-5" dirty="0">
                <a:latin typeface="Arial"/>
                <a:cs typeface="Arial"/>
              </a:rPr>
              <a:t> </a:t>
            </a:r>
            <a:r>
              <a:rPr sz="2200" dirty="0">
                <a:latin typeface="Arial"/>
                <a:cs typeface="Arial"/>
              </a:rPr>
              <a:t>during the</a:t>
            </a:r>
            <a:r>
              <a:rPr sz="2200" spc="-5" dirty="0">
                <a:latin typeface="Arial"/>
                <a:cs typeface="Arial"/>
              </a:rPr>
              <a:t> </a:t>
            </a:r>
            <a:r>
              <a:rPr sz="2200" dirty="0">
                <a:latin typeface="Arial"/>
                <a:cs typeface="Arial"/>
              </a:rPr>
              <a:t>year-whether</a:t>
            </a:r>
            <a:r>
              <a:rPr sz="2200" spc="5" dirty="0">
                <a:latin typeface="Arial"/>
                <a:cs typeface="Arial"/>
              </a:rPr>
              <a:t> </a:t>
            </a:r>
            <a:r>
              <a:rPr sz="2200" dirty="0">
                <a:latin typeface="Arial"/>
                <a:cs typeface="Arial"/>
              </a:rPr>
              <a:t>all</a:t>
            </a:r>
            <a:r>
              <a:rPr sz="2200" spc="-10" dirty="0">
                <a:latin typeface="Arial"/>
                <a:cs typeface="Arial"/>
              </a:rPr>
              <a:t> </a:t>
            </a:r>
            <a:r>
              <a:rPr sz="2200" dirty="0">
                <a:latin typeface="Arial"/>
                <a:cs typeface="Arial"/>
              </a:rPr>
              <a:t>arrears </a:t>
            </a:r>
            <a:r>
              <a:rPr sz="2200" spc="-10" dirty="0">
                <a:latin typeface="Arial"/>
                <a:cs typeface="Arial"/>
              </a:rPr>
              <a:t>recovered </a:t>
            </a:r>
            <a:r>
              <a:rPr sz="2200" dirty="0">
                <a:latin typeface="Arial"/>
                <a:cs typeface="Arial"/>
              </a:rPr>
              <a:t>Regularisation</a:t>
            </a:r>
            <a:r>
              <a:rPr sz="2200" spc="-5" dirty="0">
                <a:latin typeface="Arial"/>
                <a:cs typeface="Arial"/>
              </a:rPr>
              <a:t> </a:t>
            </a:r>
            <a:r>
              <a:rPr sz="2200" dirty="0">
                <a:latin typeface="Arial"/>
                <a:cs typeface="Arial"/>
              </a:rPr>
              <a:t>of</a:t>
            </a:r>
            <a:r>
              <a:rPr sz="2200" spc="-5" dirty="0">
                <a:latin typeface="Arial"/>
                <a:cs typeface="Arial"/>
              </a:rPr>
              <a:t> </a:t>
            </a:r>
            <a:r>
              <a:rPr sz="2200" dirty="0">
                <a:latin typeface="Arial"/>
                <a:cs typeface="Arial"/>
              </a:rPr>
              <a:t>account</a:t>
            </a:r>
            <a:r>
              <a:rPr sz="2200" spc="-5" dirty="0">
                <a:latin typeface="Arial"/>
                <a:cs typeface="Arial"/>
              </a:rPr>
              <a:t> </a:t>
            </a:r>
            <a:r>
              <a:rPr sz="2200" dirty="0">
                <a:latin typeface="Arial"/>
                <a:cs typeface="Arial"/>
              </a:rPr>
              <a:t>subsequent to</a:t>
            </a:r>
            <a:r>
              <a:rPr sz="2200" spc="-5" dirty="0">
                <a:latin typeface="Arial"/>
                <a:cs typeface="Arial"/>
              </a:rPr>
              <a:t> </a:t>
            </a:r>
            <a:r>
              <a:rPr sz="2200" dirty="0">
                <a:latin typeface="Arial"/>
                <a:cs typeface="Arial"/>
              </a:rPr>
              <a:t>balance</a:t>
            </a:r>
            <a:r>
              <a:rPr sz="2200" spc="-5" dirty="0">
                <a:latin typeface="Arial"/>
                <a:cs typeface="Arial"/>
              </a:rPr>
              <a:t> </a:t>
            </a:r>
            <a:r>
              <a:rPr sz="2200" dirty="0">
                <a:latin typeface="Arial"/>
                <a:cs typeface="Arial"/>
              </a:rPr>
              <a:t>sheet </a:t>
            </a:r>
            <a:r>
              <a:rPr sz="2200" spc="-20" dirty="0">
                <a:latin typeface="Arial"/>
                <a:cs typeface="Arial"/>
              </a:rPr>
              <a:t>date</a:t>
            </a:r>
            <a:endParaRPr sz="2200" dirty="0">
              <a:latin typeface="Arial"/>
              <a:cs typeface="Arial"/>
            </a:endParaRPr>
          </a:p>
        </p:txBody>
      </p:sp>
      <p:sp>
        <p:nvSpPr>
          <p:cNvPr id="7" name="object 7"/>
          <p:cNvSpPr txBox="1"/>
          <p:nvPr/>
        </p:nvSpPr>
        <p:spPr>
          <a:xfrm>
            <a:off x="3842639" y="6083550"/>
            <a:ext cx="1806575" cy="192360"/>
          </a:xfrm>
          <a:prstGeom prst="rect">
            <a:avLst/>
          </a:prstGeom>
        </p:spPr>
        <p:txBody>
          <a:bodyPr vert="horz" wrap="square" lIns="0" tIns="0" rIns="0" bIns="0" rtlCol="0">
            <a:spAutoFit/>
          </a:bodyPr>
          <a:lstStyle/>
          <a:p>
            <a:pPr marL="12700">
              <a:lnSpc>
                <a:spcPts val="1460"/>
              </a:lnSpc>
            </a:pPr>
            <a:r>
              <a:rPr lang="en-IN" sz="1400" spc="50" dirty="0">
                <a:solidFill>
                  <a:srgbClr val="1D528D"/>
                </a:solidFill>
                <a:latin typeface="Arial"/>
                <a:cs typeface="Arial"/>
              </a:rPr>
              <a:t>CA Aashish Badge</a:t>
            </a:r>
            <a:endParaRPr sz="1400" dirty="0">
              <a:latin typeface="Arial"/>
              <a:cs typeface="Arial"/>
            </a:endParaRPr>
          </a:p>
        </p:txBody>
      </p:sp>
      <p:sp>
        <p:nvSpPr>
          <p:cNvPr id="8" name="object 8"/>
          <p:cNvSpPr txBox="1"/>
          <p:nvPr/>
        </p:nvSpPr>
        <p:spPr>
          <a:xfrm>
            <a:off x="8144667" y="6083550"/>
            <a:ext cx="286385" cy="203200"/>
          </a:xfrm>
          <a:prstGeom prst="rect">
            <a:avLst/>
          </a:prstGeom>
        </p:spPr>
        <p:txBody>
          <a:bodyPr vert="horz" wrap="square" lIns="0" tIns="0" rIns="0" bIns="0" rtlCol="0">
            <a:spAutoFit/>
          </a:bodyPr>
          <a:lstStyle/>
          <a:p>
            <a:pPr marL="38100">
              <a:lnSpc>
                <a:spcPts val="1460"/>
              </a:lnSpc>
            </a:pPr>
            <a:fld id="{81D60167-4931-47E6-BA6A-407CBD079E47}" type="slidenum">
              <a:rPr sz="1400" b="1" spc="-25" dirty="0">
                <a:solidFill>
                  <a:srgbClr val="1D528D"/>
                </a:solidFill>
                <a:latin typeface="Arial"/>
                <a:cs typeface="Arial"/>
              </a:rPr>
              <a:t>49</a:t>
            </a:fld>
            <a:endParaRPr sz="140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689D84-FD4D-0EBD-6E31-29EEE0C9B5E5}"/>
              </a:ext>
            </a:extLst>
          </p:cNvPr>
          <p:cNvSpPr>
            <a:spLocks noGrp="1"/>
          </p:cNvSpPr>
          <p:nvPr>
            <p:ph idx="1"/>
          </p:nvPr>
        </p:nvSpPr>
        <p:spPr>
          <a:xfrm>
            <a:off x="457200" y="1143000"/>
            <a:ext cx="8229600" cy="5264944"/>
          </a:xfrm>
        </p:spPr>
        <p:txBody>
          <a:bodyPr>
            <a:normAutofit fontScale="62500" lnSpcReduction="20000"/>
          </a:bodyPr>
          <a:lstStyle/>
          <a:p>
            <a:r>
              <a:rPr lang="en-IN" dirty="0"/>
              <a:t>Para 2.1.4 : </a:t>
            </a:r>
            <a:r>
              <a:rPr lang="en-US" b="1" i="0" dirty="0">
                <a:solidFill>
                  <a:srgbClr val="000000"/>
                </a:solidFill>
                <a:effectLst/>
                <a:latin typeface="Arial" panose="020B0604020202020204" pitchFamily="34" charset="0"/>
              </a:rPr>
              <a:t>Identification of Assets as NPAs should be done on an ongoing basis</a:t>
            </a:r>
          </a:p>
          <a:p>
            <a:endParaRPr lang="en-US" b="1" i="0" dirty="0">
              <a:solidFill>
                <a:srgbClr val="000000"/>
              </a:solidFill>
              <a:effectLst/>
              <a:latin typeface="Arial" panose="020B0604020202020204" pitchFamily="34" charset="0"/>
            </a:endParaRPr>
          </a:p>
          <a:p>
            <a:r>
              <a:rPr lang="en-US" b="0" i="0" dirty="0">
                <a:solidFill>
                  <a:srgbClr val="000000"/>
                </a:solidFill>
                <a:effectLst/>
                <a:latin typeface="Arial" panose="020B0604020202020204" pitchFamily="34" charset="0"/>
              </a:rPr>
              <a:t>(</a:t>
            </a:r>
            <a:r>
              <a:rPr lang="en-US" b="0" i="0" dirty="0" err="1">
                <a:solidFill>
                  <a:srgbClr val="000000"/>
                </a:solidFill>
                <a:effectLst/>
                <a:latin typeface="Arial" panose="020B0604020202020204" pitchFamily="34" charset="0"/>
              </a:rPr>
              <a:t>i</a:t>
            </a:r>
            <a:r>
              <a:rPr lang="en-US" b="0" i="0" dirty="0">
                <a:solidFill>
                  <a:srgbClr val="000000"/>
                </a:solidFill>
                <a:effectLst/>
                <a:latin typeface="Arial" panose="020B0604020202020204" pitchFamily="34" charset="0"/>
              </a:rPr>
              <a:t>) The system should ensure that identification of NPAs is done on an on-going basis and accounts are classified as NPA immediately, as soon as they turn into NPA without waiting till the end of quarter/financial year.</a:t>
            </a:r>
          </a:p>
          <a:p>
            <a:r>
              <a:rPr lang="en-US" b="0" i="0" dirty="0">
                <a:solidFill>
                  <a:srgbClr val="000000"/>
                </a:solidFill>
                <a:effectLst/>
                <a:latin typeface="Arial" panose="020B0604020202020204" pitchFamily="34" charset="0"/>
              </a:rPr>
              <a:t>Banks should also make provisions for NPAs as at the end of each calendar quarter i.e. as at the end of March / June / September / December, so that the income and expenditure account for the respective quarters as well as the P&amp;L account and balance sheet for the year end reflects the provision made for NPAs.</a:t>
            </a:r>
          </a:p>
          <a:p>
            <a:endParaRPr lang="en-US" dirty="0">
              <a:solidFill>
                <a:srgbClr val="000000"/>
              </a:solidFill>
              <a:latin typeface="Arial" panose="020B0604020202020204" pitchFamily="34" charset="0"/>
            </a:endParaRPr>
          </a:p>
          <a:p>
            <a:r>
              <a:rPr lang="en-US" b="0" i="0" dirty="0">
                <a:solidFill>
                  <a:srgbClr val="000000"/>
                </a:solidFill>
                <a:effectLst/>
                <a:latin typeface="Arial" panose="020B0604020202020204" pitchFamily="34" charset="0"/>
              </a:rPr>
              <a:t>(ii) The borrower accounts shall be flagged as overdue by banks as part of their day-end processes for the due date, irrespective of the time of running such processes. </a:t>
            </a:r>
          </a:p>
          <a:p>
            <a:r>
              <a:rPr lang="en-US" b="0" i="0" dirty="0">
                <a:solidFill>
                  <a:srgbClr val="000000"/>
                </a:solidFill>
                <a:effectLst/>
                <a:latin typeface="Arial" panose="020B0604020202020204" pitchFamily="34" charset="0"/>
              </a:rPr>
              <a:t>Similarly, classification of borrower accounts as SMA</a:t>
            </a:r>
            <a:r>
              <a:rPr lang="en-US" b="0" i="0" u="none" strike="noStrike" baseline="30000" dirty="0">
                <a:solidFill>
                  <a:srgbClr val="000000"/>
                </a:solidFill>
                <a:effectLst/>
                <a:latin typeface="Arial" panose="020B0604020202020204" pitchFamily="34" charset="0"/>
                <a:hlinkClick r:id="rId2"/>
              </a:rPr>
              <a:t>3</a:t>
            </a:r>
            <a:r>
              <a:rPr lang="en-US" b="0" i="0" dirty="0">
                <a:solidFill>
                  <a:srgbClr val="000000"/>
                </a:solidFill>
                <a:effectLst/>
                <a:latin typeface="Arial" panose="020B0604020202020204" pitchFamily="34" charset="0"/>
              </a:rPr>
              <a:t> as well as NPA shall be done as part of day-end process for the relevant date</a:t>
            </a:r>
            <a:endParaRPr lang="en-US" dirty="0">
              <a:solidFill>
                <a:srgbClr val="000000"/>
              </a:solidFill>
              <a:latin typeface="Arial" panose="020B0604020202020204" pitchFamily="34" charset="0"/>
            </a:endParaRPr>
          </a:p>
          <a:p>
            <a:r>
              <a:rPr lang="en-US" b="0" i="0" dirty="0">
                <a:solidFill>
                  <a:srgbClr val="000000"/>
                </a:solidFill>
                <a:effectLst/>
                <a:latin typeface="Arial" panose="020B0604020202020204" pitchFamily="34" charset="0"/>
              </a:rPr>
              <a:t>the SMA or NPA classification date shall be the calendar date for which the day end process is run.</a:t>
            </a:r>
          </a:p>
          <a:p>
            <a:r>
              <a:rPr lang="en-US" b="0" i="0" dirty="0">
                <a:solidFill>
                  <a:srgbClr val="000000"/>
                </a:solidFill>
                <a:effectLst/>
                <a:latin typeface="Arial" panose="020B0604020202020204" pitchFamily="34" charset="0"/>
              </a:rPr>
              <a:t>the date of SMA/NPA shall reflect the asset classification status of an account at the day-end of that calendar date.</a:t>
            </a:r>
          </a:p>
          <a:p>
            <a:endParaRPr lang="en-US" dirty="0">
              <a:solidFill>
                <a:srgbClr val="000000"/>
              </a:solidFill>
              <a:latin typeface="Arial" panose="020B0604020202020204" pitchFamily="34" charset="0"/>
            </a:endParaRPr>
          </a:p>
          <a:p>
            <a:endParaRPr lang="en-US" dirty="0"/>
          </a:p>
        </p:txBody>
      </p:sp>
      <p:sp>
        <p:nvSpPr>
          <p:cNvPr id="3" name="Footer Placeholder 2">
            <a:extLst>
              <a:ext uri="{FF2B5EF4-FFF2-40B4-BE49-F238E27FC236}">
                <a16:creationId xmlns:a16="http://schemas.microsoft.com/office/drawing/2014/main" id="{125113F1-861C-A45F-3419-C59C7FE93B77}"/>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5F08EB65-8157-0521-BEF2-4B7B40C88BC2}"/>
              </a:ext>
            </a:extLst>
          </p:cNvPr>
          <p:cNvSpPr>
            <a:spLocks noGrp="1"/>
          </p:cNvSpPr>
          <p:nvPr>
            <p:ph type="sldNum" sz="quarter" idx="12"/>
          </p:nvPr>
        </p:nvSpPr>
        <p:spPr/>
        <p:txBody>
          <a:bodyPr/>
          <a:lstStyle/>
          <a:p>
            <a:fld id="{B99AA3BF-B333-49E6-8AB4-953474064F92}" type="slidenum">
              <a:rPr lang="en-US" smtClean="0"/>
              <a:t>5</a:t>
            </a:fld>
            <a:endParaRPr lang="en-US"/>
          </a:p>
        </p:txBody>
      </p:sp>
      <p:sp>
        <p:nvSpPr>
          <p:cNvPr id="5" name="Title 4">
            <a:extLst>
              <a:ext uri="{FF2B5EF4-FFF2-40B4-BE49-F238E27FC236}">
                <a16:creationId xmlns:a16="http://schemas.microsoft.com/office/drawing/2014/main" id="{EA8BF9CC-43FF-8638-E45A-CB9839680E52}"/>
              </a:ext>
            </a:extLst>
          </p:cNvPr>
          <p:cNvSpPr>
            <a:spLocks noGrp="1"/>
          </p:cNvSpPr>
          <p:nvPr>
            <p:ph type="title"/>
          </p:nvPr>
        </p:nvSpPr>
        <p:spPr/>
        <p:txBody>
          <a:bodyPr/>
          <a:lstStyle/>
          <a:p>
            <a:r>
              <a:rPr lang="en-IN" dirty="0"/>
              <a:t>Important Paras of RBI Circular</a:t>
            </a:r>
          </a:p>
        </p:txBody>
      </p:sp>
    </p:spTree>
    <p:extLst>
      <p:ext uri="{BB962C8B-B14F-4D97-AF65-F5344CB8AC3E}">
        <p14:creationId xmlns:p14="http://schemas.microsoft.com/office/powerpoint/2010/main" val="7275200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2700" y="1235075"/>
            <a:ext cx="9131300" cy="158750"/>
          </a:xfrm>
          <a:prstGeom prst="rect">
            <a:avLst/>
          </a:prstGeom>
        </p:spPr>
      </p:pic>
      <p:graphicFrame>
        <p:nvGraphicFramePr>
          <p:cNvPr id="3" name="object 3"/>
          <p:cNvGraphicFramePr>
            <a:graphicFrameLocks noGrp="1"/>
          </p:cNvGraphicFramePr>
          <p:nvPr>
            <p:extLst>
              <p:ext uri="{D42A27DB-BD31-4B8C-83A1-F6EECF244321}">
                <p14:modId xmlns:p14="http://schemas.microsoft.com/office/powerpoint/2010/main" val="3332902208"/>
              </p:ext>
            </p:extLst>
          </p:nvPr>
        </p:nvGraphicFramePr>
        <p:xfrm>
          <a:off x="12700" y="241299"/>
          <a:ext cx="9128758" cy="4993640"/>
        </p:xfrm>
        <a:graphic>
          <a:graphicData uri="http://schemas.openxmlformats.org/drawingml/2006/table">
            <a:tbl>
              <a:tblPr firstRow="1" bandRow="1">
                <a:tableStyleId>{2D5ABB26-0587-4C30-8999-92F81FD0307C}</a:tableStyleId>
              </a:tblPr>
              <a:tblGrid>
                <a:gridCol w="520700">
                  <a:extLst>
                    <a:ext uri="{9D8B030D-6E8A-4147-A177-3AD203B41FA5}">
                      <a16:colId xmlns:a16="http://schemas.microsoft.com/office/drawing/2014/main" val="20000"/>
                    </a:ext>
                  </a:extLst>
                </a:gridCol>
                <a:gridCol w="2740025">
                  <a:extLst>
                    <a:ext uri="{9D8B030D-6E8A-4147-A177-3AD203B41FA5}">
                      <a16:colId xmlns:a16="http://schemas.microsoft.com/office/drawing/2014/main" val="20001"/>
                    </a:ext>
                  </a:extLst>
                </a:gridCol>
                <a:gridCol w="1329054">
                  <a:extLst>
                    <a:ext uri="{9D8B030D-6E8A-4147-A177-3AD203B41FA5}">
                      <a16:colId xmlns:a16="http://schemas.microsoft.com/office/drawing/2014/main" val="20002"/>
                    </a:ext>
                  </a:extLst>
                </a:gridCol>
                <a:gridCol w="1228725">
                  <a:extLst>
                    <a:ext uri="{9D8B030D-6E8A-4147-A177-3AD203B41FA5}">
                      <a16:colId xmlns:a16="http://schemas.microsoft.com/office/drawing/2014/main" val="20003"/>
                    </a:ext>
                  </a:extLst>
                </a:gridCol>
                <a:gridCol w="1217295">
                  <a:extLst>
                    <a:ext uri="{9D8B030D-6E8A-4147-A177-3AD203B41FA5}">
                      <a16:colId xmlns:a16="http://schemas.microsoft.com/office/drawing/2014/main" val="20004"/>
                    </a:ext>
                  </a:extLst>
                </a:gridCol>
                <a:gridCol w="1215390">
                  <a:extLst>
                    <a:ext uri="{9D8B030D-6E8A-4147-A177-3AD203B41FA5}">
                      <a16:colId xmlns:a16="http://schemas.microsoft.com/office/drawing/2014/main" val="20005"/>
                    </a:ext>
                  </a:extLst>
                </a:gridCol>
                <a:gridCol w="268604">
                  <a:extLst>
                    <a:ext uri="{9D8B030D-6E8A-4147-A177-3AD203B41FA5}">
                      <a16:colId xmlns:a16="http://schemas.microsoft.com/office/drawing/2014/main" val="20006"/>
                    </a:ext>
                  </a:extLst>
                </a:gridCol>
                <a:gridCol w="608965">
                  <a:extLst>
                    <a:ext uri="{9D8B030D-6E8A-4147-A177-3AD203B41FA5}">
                      <a16:colId xmlns:a16="http://schemas.microsoft.com/office/drawing/2014/main" val="20007"/>
                    </a:ext>
                  </a:extLst>
                </a:gridCol>
              </a:tblGrid>
              <a:tr h="952500">
                <a:tc gridSpan="8">
                  <a:txBody>
                    <a:bodyPr/>
                    <a:lstStyle/>
                    <a:p>
                      <a:pPr marR="210820" algn="ctr">
                        <a:lnSpc>
                          <a:spcPct val="100000"/>
                        </a:lnSpc>
                        <a:spcBef>
                          <a:spcPts val="1770"/>
                        </a:spcBef>
                      </a:pPr>
                      <a:r>
                        <a:rPr sz="2800" b="1" dirty="0">
                          <a:solidFill>
                            <a:srgbClr val="FFFFFF"/>
                          </a:solidFill>
                          <a:latin typeface="Arial"/>
                          <a:cs typeface="Arial"/>
                        </a:rPr>
                        <a:t>Points</a:t>
                      </a:r>
                      <a:r>
                        <a:rPr sz="2800" b="1" spc="-10" dirty="0">
                          <a:solidFill>
                            <a:srgbClr val="FFFFFF"/>
                          </a:solidFill>
                          <a:latin typeface="Arial"/>
                          <a:cs typeface="Arial"/>
                        </a:rPr>
                        <a:t> </a:t>
                      </a:r>
                      <a:r>
                        <a:rPr sz="2800" b="1" dirty="0">
                          <a:solidFill>
                            <a:srgbClr val="FFFFFF"/>
                          </a:solidFill>
                          <a:latin typeface="Arial"/>
                          <a:cs typeface="Arial"/>
                        </a:rPr>
                        <a:t>to</a:t>
                      </a:r>
                      <a:r>
                        <a:rPr sz="2800" b="1" spc="-5" dirty="0">
                          <a:solidFill>
                            <a:srgbClr val="FFFFFF"/>
                          </a:solidFill>
                          <a:latin typeface="Arial"/>
                          <a:cs typeface="Arial"/>
                        </a:rPr>
                        <a:t> </a:t>
                      </a:r>
                      <a:r>
                        <a:rPr sz="2800" b="1" spc="-10" dirty="0">
                          <a:solidFill>
                            <a:srgbClr val="FFFFFF"/>
                          </a:solidFill>
                          <a:latin typeface="Arial"/>
                          <a:cs typeface="Arial"/>
                        </a:rPr>
                        <a:t>Ponder</a:t>
                      </a:r>
                      <a:endParaRPr sz="2800">
                        <a:latin typeface="Arial"/>
                        <a:cs typeface="Arial"/>
                      </a:endParaRPr>
                    </a:p>
                  </a:txBody>
                  <a:tcPr marL="0" marR="0" marT="224790" marB="0">
                    <a:lnT w="57150">
                      <a:solidFill>
                        <a:srgbClr val="FFFFFF"/>
                      </a:solidFill>
                      <a:prstDash val="solid"/>
                    </a:lnT>
                    <a:lnB w="38100">
                      <a:solidFill>
                        <a:srgbClr val="FFFFFF"/>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155575">
                <a:tc gridSpan="8">
                  <a:txBody>
                    <a:bodyPr/>
                    <a:lstStyle/>
                    <a:p>
                      <a:pPr>
                        <a:lnSpc>
                          <a:spcPct val="100000"/>
                        </a:lnSpc>
                      </a:pPr>
                      <a:endParaRPr sz="800">
                        <a:latin typeface="Times New Roman"/>
                        <a:cs typeface="Times New Roman"/>
                      </a:endParaRPr>
                    </a:p>
                  </a:txBody>
                  <a:tcPr marL="0" marR="0" marT="0" marB="0">
                    <a:lnT w="38100">
                      <a:solidFill>
                        <a:srgbClr val="FFFFFF"/>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357505">
                <a:tc rowSpan="10">
                  <a:txBody>
                    <a:bodyPr/>
                    <a:lstStyle/>
                    <a:p>
                      <a:pPr>
                        <a:lnSpc>
                          <a:spcPct val="100000"/>
                        </a:lnSpc>
                      </a:pPr>
                      <a:endParaRPr sz="2000" dirty="0">
                        <a:latin typeface="Times New Roman"/>
                        <a:cs typeface="Times New Roman"/>
                      </a:endParaRPr>
                    </a:p>
                  </a:txBody>
                  <a:tcPr marL="0" marR="0" marT="0" marB="0">
                    <a:lnR w="12700">
                      <a:solidFill>
                        <a:srgbClr val="FFFFFF"/>
                      </a:solidFill>
                      <a:prstDash val="solid"/>
                    </a:lnR>
                  </a:tcPr>
                </a:tc>
                <a:tc>
                  <a:txBody>
                    <a:bodyPr/>
                    <a:lstStyle/>
                    <a:p>
                      <a:pPr marL="91440">
                        <a:lnSpc>
                          <a:spcPct val="100000"/>
                        </a:lnSpc>
                        <a:spcBef>
                          <a:spcPts val="160"/>
                        </a:spcBef>
                        <a:tabLst>
                          <a:tab pos="1348740" algn="l"/>
                          <a:tab pos="2139315" algn="l"/>
                        </a:tabLst>
                      </a:pPr>
                      <a:r>
                        <a:rPr sz="2000" spc="-10" dirty="0">
                          <a:solidFill>
                            <a:schemeClr val="tx1"/>
                          </a:solidFill>
                          <a:latin typeface="Arial"/>
                          <a:cs typeface="Arial"/>
                        </a:rPr>
                        <a:t>Accounts</a:t>
                      </a:r>
                      <a:r>
                        <a:rPr sz="2000" dirty="0">
                          <a:solidFill>
                            <a:schemeClr val="tx1"/>
                          </a:solidFill>
                          <a:latin typeface="Arial"/>
                          <a:cs typeface="Arial"/>
                        </a:rPr>
                        <a:t>	</a:t>
                      </a:r>
                      <a:r>
                        <a:rPr sz="2000" spc="-10" dirty="0">
                          <a:solidFill>
                            <a:schemeClr val="tx1"/>
                          </a:solidFill>
                          <a:latin typeface="Arial"/>
                          <a:cs typeface="Arial"/>
                        </a:rPr>
                        <a:t>other</a:t>
                      </a:r>
                      <a:r>
                        <a:rPr sz="2000" dirty="0">
                          <a:solidFill>
                            <a:schemeClr val="tx1"/>
                          </a:solidFill>
                          <a:latin typeface="Arial"/>
                          <a:cs typeface="Arial"/>
                        </a:rPr>
                        <a:t>	</a:t>
                      </a:r>
                      <a:r>
                        <a:rPr sz="2000" spc="-20" dirty="0">
                          <a:solidFill>
                            <a:schemeClr val="tx1"/>
                          </a:solidFill>
                          <a:latin typeface="Arial"/>
                          <a:cs typeface="Arial"/>
                        </a:rPr>
                        <a:t>than</a:t>
                      </a:r>
                      <a:endParaRPr sz="2000" dirty="0">
                        <a:solidFill>
                          <a:schemeClr val="tx1"/>
                        </a:solidFill>
                        <a:latin typeface="Arial"/>
                        <a:cs typeface="Arial"/>
                      </a:endParaRPr>
                    </a:p>
                  </a:txBody>
                  <a:tcPr marL="0" marR="0" marT="20320" marB="0">
                    <a:lnL w="12700">
                      <a:solidFill>
                        <a:srgbClr val="FFFFFF"/>
                      </a:solidFill>
                      <a:prstDash val="solid"/>
                    </a:lnL>
                    <a:lnT w="12700">
                      <a:solidFill>
                        <a:srgbClr val="FFFFFF"/>
                      </a:solidFill>
                      <a:prstDash val="solid"/>
                    </a:lnT>
                  </a:tcPr>
                </a:tc>
                <a:tc>
                  <a:txBody>
                    <a:bodyPr/>
                    <a:lstStyle/>
                    <a:p>
                      <a:pPr marL="106045">
                        <a:lnSpc>
                          <a:spcPct val="100000"/>
                        </a:lnSpc>
                        <a:spcBef>
                          <a:spcPts val="160"/>
                        </a:spcBef>
                      </a:pPr>
                      <a:r>
                        <a:rPr sz="2000" spc="-10" dirty="0">
                          <a:solidFill>
                            <a:srgbClr val="1D528D"/>
                          </a:solidFill>
                          <a:latin typeface="Arial"/>
                          <a:cs typeface="Arial"/>
                        </a:rPr>
                        <a:t>Advances</a:t>
                      </a:r>
                      <a:endParaRPr sz="2000">
                        <a:latin typeface="Arial"/>
                        <a:cs typeface="Arial"/>
                      </a:endParaRPr>
                    </a:p>
                  </a:txBody>
                  <a:tcPr marL="0" marR="0" marT="20320" marB="0">
                    <a:lnT w="12700">
                      <a:solidFill>
                        <a:srgbClr val="FFFFFF"/>
                      </a:solidFill>
                      <a:prstDash val="solid"/>
                    </a:lnT>
                  </a:tcPr>
                </a:tc>
                <a:tc>
                  <a:txBody>
                    <a:bodyPr/>
                    <a:lstStyle/>
                    <a:p>
                      <a:pPr marL="106045">
                        <a:lnSpc>
                          <a:spcPct val="100000"/>
                        </a:lnSpc>
                        <a:spcBef>
                          <a:spcPts val="160"/>
                        </a:spcBef>
                      </a:pPr>
                      <a:r>
                        <a:rPr sz="2000" spc="-10" dirty="0">
                          <a:solidFill>
                            <a:srgbClr val="1D528D"/>
                          </a:solidFill>
                          <a:latin typeface="Arial"/>
                          <a:cs typeface="Arial"/>
                        </a:rPr>
                        <a:t>accounts</a:t>
                      </a:r>
                      <a:endParaRPr sz="2000">
                        <a:latin typeface="Arial"/>
                        <a:cs typeface="Arial"/>
                      </a:endParaRPr>
                    </a:p>
                  </a:txBody>
                  <a:tcPr marL="0" marR="0" marT="20320" marB="0">
                    <a:lnT w="12700">
                      <a:solidFill>
                        <a:srgbClr val="FFFFFF"/>
                      </a:solidFill>
                      <a:prstDash val="solid"/>
                    </a:lnT>
                  </a:tcPr>
                </a:tc>
                <a:tc>
                  <a:txBody>
                    <a:bodyPr/>
                    <a:lstStyle/>
                    <a:p>
                      <a:pPr marL="106045">
                        <a:lnSpc>
                          <a:spcPct val="100000"/>
                        </a:lnSpc>
                        <a:spcBef>
                          <a:spcPts val="160"/>
                        </a:spcBef>
                      </a:pPr>
                      <a:r>
                        <a:rPr sz="2000" spc="-10" dirty="0">
                          <a:solidFill>
                            <a:srgbClr val="1D528D"/>
                          </a:solidFill>
                          <a:latin typeface="Arial"/>
                          <a:cs typeface="Arial"/>
                        </a:rPr>
                        <a:t>including</a:t>
                      </a:r>
                      <a:endParaRPr sz="2000">
                        <a:latin typeface="Arial"/>
                        <a:cs typeface="Arial"/>
                      </a:endParaRPr>
                    </a:p>
                  </a:txBody>
                  <a:tcPr marL="0" marR="0" marT="20320" marB="0">
                    <a:lnT w="12700">
                      <a:solidFill>
                        <a:srgbClr val="FFFFFF"/>
                      </a:solidFill>
                      <a:prstDash val="solid"/>
                    </a:lnT>
                  </a:tcPr>
                </a:tc>
                <a:tc>
                  <a:txBody>
                    <a:bodyPr/>
                    <a:lstStyle/>
                    <a:p>
                      <a:pPr marL="106045">
                        <a:lnSpc>
                          <a:spcPct val="100000"/>
                        </a:lnSpc>
                        <a:spcBef>
                          <a:spcPts val="160"/>
                        </a:spcBef>
                      </a:pPr>
                      <a:r>
                        <a:rPr sz="2000" spc="-10" dirty="0">
                          <a:solidFill>
                            <a:srgbClr val="1D528D"/>
                          </a:solidFill>
                          <a:latin typeface="Arial"/>
                          <a:cs typeface="Arial"/>
                        </a:rPr>
                        <a:t>Sundries</a:t>
                      </a:r>
                      <a:endParaRPr sz="2000">
                        <a:latin typeface="Arial"/>
                        <a:cs typeface="Arial"/>
                      </a:endParaRPr>
                    </a:p>
                  </a:txBody>
                  <a:tcPr marL="0" marR="0" marT="20320" marB="0">
                    <a:lnT w="12700">
                      <a:solidFill>
                        <a:srgbClr val="FFFFFF"/>
                      </a:solidFill>
                      <a:prstDash val="solid"/>
                    </a:lnT>
                  </a:tcPr>
                </a:tc>
                <a:tc>
                  <a:txBody>
                    <a:bodyPr/>
                    <a:lstStyle/>
                    <a:p>
                      <a:pPr marL="14604" algn="ctr">
                        <a:lnSpc>
                          <a:spcPct val="100000"/>
                        </a:lnSpc>
                        <a:spcBef>
                          <a:spcPts val="160"/>
                        </a:spcBef>
                      </a:pPr>
                      <a:r>
                        <a:rPr sz="2000" dirty="0">
                          <a:solidFill>
                            <a:srgbClr val="1D528D"/>
                          </a:solidFill>
                          <a:latin typeface="Arial"/>
                          <a:cs typeface="Arial"/>
                        </a:rPr>
                        <a:t>/</a:t>
                      </a:r>
                      <a:endParaRPr sz="2000">
                        <a:latin typeface="Arial"/>
                        <a:cs typeface="Arial"/>
                      </a:endParaRPr>
                    </a:p>
                  </a:txBody>
                  <a:tcPr marL="0" marR="0" marT="20320" marB="0">
                    <a:lnR w="12700">
                      <a:solidFill>
                        <a:srgbClr val="FFFFFF"/>
                      </a:solidFill>
                      <a:prstDash val="solid"/>
                    </a:lnR>
                    <a:lnT w="12700">
                      <a:solidFill>
                        <a:srgbClr val="FFFFFF"/>
                      </a:solidFill>
                      <a:prstDash val="solid"/>
                    </a:lnT>
                  </a:tcPr>
                </a:tc>
                <a:tc rowSpan="10">
                  <a:txBody>
                    <a:bodyPr/>
                    <a:lstStyle/>
                    <a:p>
                      <a:pPr>
                        <a:lnSpc>
                          <a:spcPct val="100000"/>
                        </a:lnSpc>
                      </a:pPr>
                      <a:endParaRPr sz="2000">
                        <a:latin typeface="Times New Roman"/>
                        <a:cs typeface="Times New Roman"/>
                      </a:endParaRPr>
                    </a:p>
                  </a:txBody>
                  <a:tcPr marL="0" marR="0" marT="0" marB="0">
                    <a:lnL w="12700">
                      <a:solidFill>
                        <a:srgbClr val="FFFFFF"/>
                      </a:solidFill>
                      <a:prstDash val="solid"/>
                    </a:lnL>
                  </a:tcPr>
                </a:tc>
                <a:extLst>
                  <a:ext uri="{0D108BD9-81ED-4DB2-BD59-A6C34878D82A}">
                    <a16:rowId xmlns:a16="http://schemas.microsoft.com/office/drawing/2014/main" val="10002"/>
                  </a:ext>
                </a:extLst>
              </a:tr>
              <a:tr h="381635">
                <a:tc vMerge="1">
                  <a:txBody>
                    <a:bodyPr/>
                    <a:lstStyle/>
                    <a:p>
                      <a:endParaRPr/>
                    </a:p>
                  </a:txBody>
                  <a:tcPr marL="0" marR="0" marT="0" marB="0">
                    <a:lnR w="12700">
                      <a:solidFill>
                        <a:srgbClr val="FFFFFF"/>
                      </a:solidFill>
                      <a:prstDash val="solid"/>
                    </a:lnR>
                  </a:tcPr>
                </a:tc>
                <a:tc>
                  <a:txBody>
                    <a:bodyPr/>
                    <a:lstStyle/>
                    <a:p>
                      <a:pPr marL="91440">
                        <a:lnSpc>
                          <a:spcPts val="2140"/>
                        </a:lnSpc>
                      </a:pPr>
                      <a:r>
                        <a:rPr sz="2000" dirty="0">
                          <a:solidFill>
                            <a:schemeClr val="tx1"/>
                          </a:solidFill>
                          <a:latin typeface="Arial"/>
                          <a:cs typeface="Arial"/>
                        </a:rPr>
                        <a:t>Suspense</a:t>
                      </a:r>
                      <a:r>
                        <a:rPr sz="2000" spc="-120" dirty="0">
                          <a:solidFill>
                            <a:schemeClr val="tx1"/>
                          </a:solidFill>
                          <a:latin typeface="Arial"/>
                          <a:cs typeface="Arial"/>
                        </a:rPr>
                        <a:t> </a:t>
                      </a:r>
                      <a:r>
                        <a:rPr sz="2000" spc="-10" dirty="0">
                          <a:solidFill>
                            <a:schemeClr val="tx1"/>
                          </a:solidFill>
                          <a:latin typeface="Arial"/>
                          <a:cs typeface="Arial"/>
                        </a:rPr>
                        <a:t>Accounts</a:t>
                      </a:r>
                      <a:endParaRPr sz="2000" dirty="0">
                        <a:solidFill>
                          <a:schemeClr val="tx1"/>
                        </a:solidFill>
                        <a:latin typeface="Arial"/>
                        <a:cs typeface="Arial"/>
                      </a:endParaRPr>
                    </a:p>
                  </a:txBody>
                  <a:tcPr marL="0" marR="0" marT="0" marB="0">
                    <a:lnL w="12700">
                      <a:solidFill>
                        <a:srgbClr val="FFFFFF"/>
                      </a:solidFill>
                      <a:prstDash val="solid"/>
                    </a:lnL>
                    <a:lnB w="38100">
                      <a:solidFill>
                        <a:srgbClr val="FFFFFF"/>
                      </a:solidFill>
                      <a:prstDash val="solid"/>
                    </a:lnB>
                  </a:tcPr>
                </a:tc>
                <a:tc>
                  <a:txBody>
                    <a:bodyPr/>
                    <a:lstStyle/>
                    <a:p>
                      <a:pPr>
                        <a:lnSpc>
                          <a:spcPct val="100000"/>
                        </a:lnSpc>
                      </a:pPr>
                      <a:endParaRPr sz="2000">
                        <a:latin typeface="Times New Roman"/>
                        <a:cs typeface="Times New Roman"/>
                      </a:endParaRPr>
                    </a:p>
                  </a:txBody>
                  <a:tcPr marL="0" marR="0" marT="0" marB="0">
                    <a:lnB w="38100">
                      <a:solidFill>
                        <a:srgbClr val="FFFFFF"/>
                      </a:solidFill>
                      <a:prstDash val="solid"/>
                    </a:lnB>
                  </a:tcPr>
                </a:tc>
                <a:tc>
                  <a:txBody>
                    <a:bodyPr/>
                    <a:lstStyle/>
                    <a:p>
                      <a:pPr>
                        <a:lnSpc>
                          <a:spcPct val="100000"/>
                        </a:lnSpc>
                      </a:pPr>
                      <a:endParaRPr sz="2000">
                        <a:latin typeface="Times New Roman"/>
                        <a:cs typeface="Times New Roman"/>
                      </a:endParaRPr>
                    </a:p>
                  </a:txBody>
                  <a:tcPr marL="0" marR="0" marT="0" marB="0">
                    <a:lnB w="38100">
                      <a:solidFill>
                        <a:srgbClr val="FFFFFF"/>
                      </a:solidFill>
                      <a:prstDash val="solid"/>
                    </a:lnB>
                  </a:tcPr>
                </a:tc>
                <a:tc>
                  <a:txBody>
                    <a:bodyPr/>
                    <a:lstStyle/>
                    <a:p>
                      <a:pPr>
                        <a:lnSpc>
                          <a:spcPct val="100000"/>
                        </a:lnSpc>
                      </a:pPr>
                      <a:endParaRPr sz="2000">
                        <a:latin typeface="Times New Roman"/>
                        <a:cs typeface="Times New Roman"/>
                      </a:endParaRPr>
                    </a:p>
                  </a:txBody>
                  <a:tcPr marL="0" marR="0" marT="0" marB="0">
                    <a:lnB w="38100">
                      <a:solidFill>
                        <a:srgbClr val="FFFFFF"/>
                      </a:solidFill>
                      <a:prstDash val="solid"/>
                    </a:lnB>
                  </a:tcPr>
                </a:tc>
                <a:tc>
                  <a:txBody>
                    <a:bodyPr/>
                    <a:lstStyle/>
                    <a:p>
                      <a:pPr>
                        <a:lnSpc>
                          <a:spcPct val="100000"/>
                        </a:lnSpc>
                      </a:pPr>
                      <a:endParaRPr sz="2000">
                        <a:latin typeface="Times New Roman"/>
                        <a:cs typeface="Times New Roman"/>
                      </a:endParaRPr>
                    </a:p>
                  </a:txBody>
                  <a:tcPr marL="0" marR="0" marT="0" marB="0">
                    <a:lnB w="38100">
                      <a:solidFill>
                        <a:srgbClr val="FFFFFF"/>
                      </a:solidFill>
                      <a:prstDash val="solid"/>
                    </a:lnB>
                  </a:tcPr>
                </a:tc>
                <a:tc>
                  <a:txBody>
                    <a:bodyPr/>
                    <a:lstStyle/>
                    <a:p>
                      <a:pPr>
                        <a:lnSpc>
                          <a:spcPct val="100000"/>
                        </a:lnSpc>
                      </a:pPr>
                      <a:endParaRPr sz="2000">
                        <a:latin typeface="Times New Roman"/>
                        <a:cs typeface="Times New Roman"/>
                      </a:endParaRPr>
                    </a:p>
                  </a:txBody>
                  <a:tcPr marL="0" marR="0" marT="0" marB="0">
                    <a:lnR w="12700">
                      <a:solidFill>
                        <a:srgbClr val="FFFFFF"/>
                      </a:solidFill>
                      <a:prstDash val="solid"/>
                    </a:lnR>
                    <a:lnB w="38100">
                      <a:solidFill>
                        <a:srgbClr val="FFFFFF"/>
                      </a:solidFill>
                      <a:prstDash val="solid"/>
                    </a:lnB>
                  </a:tcPr>
                </a:tc>
                <a:tc vMerge="1">
                  <a:txBody>
                    <a:bodyPr/>
                    <a:lstStyle/>
                    <a:p>
                      <a:endParaRPr/>
                    </a:p>
                  </a:txBody>
                  <a:tcPr marL="0" marR="0" marT="0" marB="0">
                    <a:lnL w="12700">
                      <a:solidFill>
                        <a:srgbClr val="FFFFFF"/>
                      </a:solidFill>
                      <a:prstDash val="solid"/>
                    </a:lnL>
                  </a:tcPr>
                </a:tc>
                <a:extLst>
                  <a:ext uri="{0D108BD9-81ED-4DB2-BD59-A6C34878D82A}">
                    <a16:rowId xmlns:a16="http://schemas.microsoft.com/office/drawing/2014/main" val="10003"/>
                  </a:ext>
                </a:extLst>
              </a:tr>
              <a:tr h="394970">
                <a:tc vMerge="1">
                  <a:txBody>
                    <a:bodyPr/>
                    <a:lstStyle/>
                    <a:p>
                      <a:endParaRPr/>
                    </a:p>
                  </a:txBody>
                  <a:tcPr marL="0" marR="0" marT="0" marB="0">
                    <a:lnR w="12700">
                      <a:solidFill>
                        <a:srgbClr val="FFFFFF"/>
                      </a:solidFill>
                      <a:prstDash val="solid"/>
                    </a:lnR>
                  </a:tcPr>
                </a:tc>
                <a:tc gridSpan="6">
                  <a:txBody>
                    <a:bodyPr/>
                    <a:lstStyle/>
                    <a:p>
                      <a:pPr marL="91440">
                        <a:lnSpc>
                          <a:spcPct val="100000"/>
                        </a:lnSpc>
                        <a:spcBef>
                          <a:spcPts val="355"/>
                        </a:spcBef>
                      </a:pPr>
                      <a:r>
                        <a:rPr sz="2000" dirty="0">
                          <a:solidFill>
                            <a:schemeClr val="tx1"/>
                          </a:solidFill>
                          <a:latin typeface="Arial"/>
                          <a:cs typeface="Arial"/>
                        </a:rPr>
                        <a:t>Accounts</a:t>
                      </a:r>
                      <a:r>
                        <a:rPr sz="2000" spc="145" dirty="0">
                          <a:solidFill>
                            <a:schemeClr val="tx1"/>
                          </a:solidFill>
                          <a:latin typeface="Arial"/>
                          <a:cs typeface="Arial"/>
                        </a:rPr>
                        <a:t> </a:t>
                      </a:r>
                      <a:r>
                        <a:rPr sz="2000" dirty="0">
                          <a:solidFill>
                            <a:schemeClr val="tx1"/>
                          </a:solidFill>
                          <a:latin typeface="Arial"/>
                          <a:cs typeface="Arial"/>
                        </a:rPr>
                        <a:t>transferred</a:t>
                      </a:r>
                      <a:r>
                        <a:rPr sz="2000" spc="160" dirty="0">
                          <a:solidFill>
                            <a:schemeClr val="tx1"/>
                          </a:solidFill>
                          <a:latin typeface="Arial"/>
                          <a:cs typeface="Arial"/>
                        </a:rPr>
                        <a:t> </a:t>
                      </a:r>
                      <a:r>
                        <a:rPr sz="2000" dirty="0">
                          <a:solidFill>
                            <a:schemeClr val="tx1"/>
                          </a:solidFill>
                          <a:latin typeface="Arial"/>
                          <a:cs typeface="Arial"/>
                        </a:rPr>
                        <a:t>to</a:t>
                      </a:r>
                      <a:r>
                        <a:rPr sz="2000" spc="160" dirty="0">
                          <a:solidFill>
                            <a:schemeClr val="tx1"/>
                          </a:solidFill>
                          <a:latin typeface="Arial"/>
                          <a:cs typeface="Arial"/>
                        </a:rPr>
                        <a:t> </a:t>
                      </a:r>
                      <a:r>
                        <a:rPr sz="2000" dirty="0">
                          <a:solidFill>
                            <a:schemeClr val="tx1"/>
                          </a:solidFill>
                          <a:latin typeface="Arial"/>
                          <a:cs typeface="Arial"/>
                        </a:rPr>
                        <a:t>other</a:t>
                      </a:r>
                      <a:r>
                        <a:rPr sz="2000" spc="155" dirty="0">
                          <a:solidFill>
                            <a:schemeClr val="tx1"/>
                          </a:solidFill>
                          <a:latin typeface="Arial"/>
                          <a:cs typeface="Arial"/>
                        </a:rPr>
                        <a:t> </a:t>
                      </a:r>
                      <a:r>
                        <a:rPr sz="2000" dirty="0">
                          <a:solidFill>
                            <a:schemeClr val="tx1"/>
                          </a:solidFill>
                          <a:latin typeface="Arial"/>
                          <a:cs typeface="Arial"/>
                        </a:rPr>
                        <a:t>branches</a:t>
                      </a:r>
                      <a:r>
                        <a:rPr sz="2000" spc="160" dirty="0">
                          <a:solidFill>
                            <a:schemeClr val="tx1"/>
                          </a:solidFill>
                          <a:latin typeface="Arial"/>
                          <a:cs typeface="Arial"/>
                        </a:rPr>
                        <a:t> </a:t>
                      </a:r>
                      <a:r>
                        <a:rPr sz="2000" dirty="0">
                          <a:solidFill>
                            <a:schemeClr val="tx1"/>
                          </a:solidFill>
                          <a:latin typeface="Arial"/>
                          <a:cs typeface="Arial"/>
                        </a:rPr>
                        <a:t>–</a:t>
                      </a:r>
                      <a:r>
                        <a:rPr sz="2000" spc="160" dirty="0">
                          <a:solidFill>
                            <a:schemeClr val="tx1"/>
                          </a:solidFill>
                          <a:latin typeface="Arial"/>
                          <a:cs typeface="Arial"/>
                        </a:rPr>
                        <a:t> </a:t>
                      </a:r>
                      <a:r>
                        <a:rPr sz="2000" dirty="0">
                          <a:solidFill>
                            <a:schemeClr val="tx1"/>
                          </a:solidFill>
                          <a:latin typeface="Arial"/>
                          <a:cs typeface="Arial"/>
                        </a:rPr>
                        <a:t>control</a:t>
                      </a:r>
                      <a:r>
                        <a:rPr sz="2000" spc="165" dirty="0">
                          <a:solidFill>
                            <a:schemeClr val="tx1"/>
                          </a:solidFill>
                          <a:latin typeface="Arial"/>
                          <a:cs typeface="Arial"/>
                        </a:rPr>
                        <a:t> </a:t>
                      </a:r>
                      <a:r>
                        <a:rPr sz="2000" dirty="0">
                          <a:solidFill>
                            <a:schemeClr val="tx1"/>
                          </a:solidFill>
                          <a:latin typeface="Arial"/>
                          <a:cs typeface="Arial"/>
                        </a:rPr>
                        <a:t>over</a:t>
                      </a:r>
                      <a:r>
                        <a:rPr sz="2000" spc="155" dirty="0">
                          <a:solidFill>
                            <a:schemeClr val="tx1"/>
                          </a:solidFill>
                          <a:latin typeface="Arial"/>
                          <a:cs typeface="Arial"/>
                        </a:rPr>
                        <a:t> </a:t>
                      </a:r>
                      <a:r>
                        <a:rPr sz="2000" dirty="0">
                          <a:solidFill>
                            <a:schemeClr val="tx1"/>
                          </a:solidFill>
                          <a:latin typeface="Arial"/>
                          <a:cs typeface="Arial"/>
                        </a:rPr>
                        <a:t>identification</a:t>
                      </a:r>
                      <a:r>
                        <a:rPr sz="2000" spc="160" dirty="0">
                          <a:solidFill>
                            <a:schemeClr val="tx1"/>
                          </a:solidFill>
                          <a:latin typeface="Arial"/>
                          <a:cs typeface="Arial"/>
                        </a:rPr>
                        <a:t> </a:t>
                      </a:r>
                      <a:r>
                        <a:rPr sz="2000" spc="-50" dirty="0">
                          <a:solidFill>
                            <a:schemeClr val="tx1"/>
                          </a:solidFill>
                          <a:latin typeface="Arial"/>
                          <a:cs typeface="Arial"/>
                        </a:rPr>
                        <a:t>/</a:t>
                      </a:r>
                      <a:endParaRPr sz="2000" dirty="0">
                        <a:solidFill>
                          <a:schemeClr val="tx1"/>
                        </a:solidFill>
                        <a:latin typeface="Arial"/>
                        <a:cs typeface="Arial"/>
                      </a:endParaRPr>
                    </a:p>
                  </a:txBody>
                  <a:tcPr marL="0" marR="0" marT="45085" marB="0">
                    <a:lnL w="12700">
                      <a:solidFill>
                        <a:srgbClr val="FFFFFF"/>
                      </a:solidFill>
                      <a:prstDash val="solid"/>
                    </a:lnL>
                    <a:lnR w="12700">
                      <a:solidFill>
                        <a:srgbClr val="FFFFFF"/>
                      </a:solidFill>
                      <a:prstDash val="solid"/>
                    </a:lnR>
                    <a:lnT w="38100">
                      <a:solidFill>
                        <a:srgbClr val="FFFFFF"/>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L w="12700">
                      <a:solidFill>
                        <a:srgbClr val="FFFFFF"/>
                      </a:solidFill>
                      <a:prstDash val="solid"/>
                    </a:lnL>
                  </a:tcPr>
                </a:tc>
                <a:extLst>
                  <a:ext uri="{0D108BD9-81ED-4DB2-BD59-A6C34878D82A}">
                    <a16:rowId xmlns:a16="http://schemas.microsoft.com/office/drawing/2014/main" val="10004"/>
                  </a:ext>
                </a:extLst>
              </a:tr>
              <a:tr h="352425">
                <a:tc vMerge="1">
                  <a:txBody>
                    <a:bodyPr/>
                    <a:lstStyle/>
                    <a:p>
                      <a:endParaRPr/>
                    </a:p>
                  </a:txBody>
                  <a:tcPr marL="0" marR="0" marT="0" marB="0">
                    <a:lnR w="12700">
                      <a:solidFill>
                        <a:srgbClr val="FFFFFF"/>
                      </a:solidFill>
                      <a:prstDash val="solid"/>
                    </a:lnR>
                  </a:tcPr>
                </a:tc>
                <a:tc gridSpan="6">
                  <a:txBody>
                    <a:bodyPr/>
                    <a:lstStyle/>
                    <a:p>
                      <a:pPr marL="91440">
                        <a:lnSpc>
                          <a:spcPts val="2235"/>
                        </a:lnSpc>
                      </a:pPr>
                      <a:r>
                        <a:rPr sz="2000" dirty="0">
                          <a:solidFill>
                            <a:schemeClr val="tx1"/>
                          </a:solidFill>
                          <a:latin typeface="Arial"/>
                          <a:cs typeface="Arial"/>
                        </a:rPr>
                        <a:t>classification</a:t>
                      </a:r>
                      <a:r>
                        <a:rPr sz="2000" spc="-10" dirty="0">
                          <a:solidFill>
                            <a:schemeClr val="tx1"/>
                          </a:solidFill>
                          <a:latin typeface="Arial"/>
                          <a:cs typeface="Arial"/>
                        </a:rPr>
                        <a:t> </a:t>
                      </a:r>
                      <a:r>
                        <a:rPr sz="2000" dirty="0">
                          <a:solidFill>
                            <a:schemeClr val="tx1"/>
                          </a:solidFill>
                          <a:latin typeface="Arial"/>
                          <a:cs typeface="Arial"/>
                        </a:rPr>
                        <a:t>of</a:t>
                      </a:r>
                      <a:r>
                        <a:rPr sz="2000" spc="-15" dirty="0">
                          <a:solidFill>
                            <a:schemeClr val="tx1"/>
                          </a:solidFill>
                          <a:latin typeface="Arial"/>
                          <a:cs typeface="Arial"/>
                        </a:rPr>
                        <a:t> </a:t>
                      </a:r>
                      <a:r>
                        <a:rPr sz="2000" spc="-10" dirty="0">
                          <a:solidFill>
                            <a:schemeClr val="tx1"/>
                          </a:solidFill>
                          <a:latin typeface="Arial"/>
                          <a:cs typeface="Arial"/>
                        </a:rPr>
                        <a:t>accounts</a:t>
                      </a:r>
                      <a:endParaRPr sz="2000" dirty="0">
                        <a:solidFill>
                          <a:schemeClr val="tx1"/>
                        </a:solidFill>
                        <a:latin typeface="Arial"/>
                        <a:cs typeface="Arial"/>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L w="12700">
                      <a:solidFill>
                        <a:srgbClr val="FFFFFF"/>
                      </a:solidFill>
                      <a:prstDash val="solid"/>
                    </a:lnL>
                  </a:tcPr>
                </a:tc>
                <a:extLst>
                  <a:ext uri="{0D108BD9-81ED-4DB2-BD59-A6C34878D82A}">
                    <a16:rowId xmlns:a16="http://schemas.microsoft.com/office/drawing/2014/main" val="10005"/>
                  </a:ext>
                </a:extLst>
              </a:tr>
              <a:tr h="396875">
                <a:tc vMerge="1">
                  <a:txBody>
                    <a:bodyPr/>
                    <a:lstStyle/>
                    <a:p>
                      <a:endParaRPr/>
                    </a:p>
                  </a:txBody>
                  <a:tcPr marL="0" marR="0" marT="0" marB="0">
                    <a:lnR w="12700">
                      <a:solidFill>
                        <a:srgbClr val="FFFFFF"/>
                      </a:solidFill>
                      <a:prstDash val="solid"/>
                    </a:lnR>
                  </a:tcPr>
                </a:tc>
                <a:tc gridSpan="6">
                  <a:txBody>
                    <a:bodyPr/>
                    <a:lstStyle/>
                    <a:p>
                      <a:pPr marL="91440">
                        <a:lnSpc>
                          <a:spcPct val="100000"/>
                        </a:lnSpc>
                        <a:spcBef>
                          <a:spcPts val="370"/>
                        </a:spcBef>
                      </a:pPr>
                      <a:r>
                        <a:rPr sz="2000" dirty="0">
                          <a:solidFill>
                            <a:schemeClr val="tx1"/>
                          </a:solidFill>
                          <a:latin typeface="Arial"/>
                          <a:cs typeface="Arial"/>
                        </a:rPr>
                        <a:t>Income</a:t>
                      </a:r>
                      <a:r>
                        <a:rPr sz="2000" spc="-25" dirty="0">
                          <a:solidFill>
                            <a:schemeClr val="tx1"/>
                          </a:solidFill>
                          <a:latin typeface="Arial"/>
                          <a:cs typeface="Arial"/>
                        </a:rPr>
                        <a:t> </a:t>
                      </a:r>
                      <a:r>
                        <a:rPr sz="2000" dirty="0">
                          <a:solidFill>
                            <a:schemeClr val="tx1"/>
                          </a:solidFill>
                          <a:latin typeface="Arial"/>
                          <a:cs typeface="Arial"/>
                        </a:rPr>
                        <a:t>leakages</a:t>
                      </a:r>
                      <a:r>
                        <a:rPr sz="2000" spc="-15" dirty="0">
                          <a:solidFill>
                            <a:schemeClr val="tx1"/>
                          </a:solidFill>
                          <a:latin typeface="Arial"/>
                          <a:cs typeface="Arial"/>
                        </a:rPr>
                        <a:t> </a:t>
                      </a:r>
                      <a:r>
                        <a:rPr sz="2000" dirty="0">
                          <a:solidFill>
                            <a:schemeClr val="tx1"/>
                          </a:solidFill>
                          <a:latin typeface="Arial"/>
                          <a:cs typeface="Arial"/>
                        </a:rPr>
                        <a:t>identified</a:t>
                      </a:r>
                      <a:r>
                        <a:rPr sz="2000" spc="-10" dirty="0">
                          <a:solidFill>
                            <a:schemeClr val="tx1"/>
                          </a:solidFill>
                          <a:latin typeface="Arial"/>
                          <a:cs typeface="Arial"/>
                        </a:rPr>
                        <a:t> </a:t>
                      </a:r>
                      <a:r>
                        <a:rPr sz="2000" dirty="0">
                          <a:solidFill>
                            <a:schemeClr val="tx1"/>
                          </a:solidFill>
                          <a:latin typeface="Arial"/>
                          <a:cs typeface="Arial"/>
                        </a:rPr>
                        <a:t>and</a:t>
                      </a:r>
                      <a:r>
                        <a:rPr sz="2000" spc="-15" dirty="0">
                          <a:solidFill>
                            <a:schemeClr val="tx1"/>
                          </a:solidFill>
                          <a:latin typeface="Arial"/>
                          <a:cs typeface="Arial"/>
                        </a:rPr>
                        <a:t> </a:t>
                      </a:r>
                      <a:r>
                        <a:rPr sz="2000" dirty="0">
                          <a:solidFill>
                            <a:schemeClr val="tx1"/>
                          </a:solidFill>
                          <a:latin typeface="Arial"/>
                          <a:cs typeface="Arial"/>
                        </a:rPr>
                        <a:t>resulting</a:t>
                      </a:r>
                      <a:r>
                        <a:rPr sz="2000" spc="-15" dirty="0">
                          <a:solidFill>
                            <a:schemeClr val="tx1"/>
                          </a:solidFill>
                          <a:latin typeface="Arial"/>
                          <a:cs typeface="Arial"/>
                        </a:rPr>
                        <a:t> </a:t>
                      </a:r>
                      <a:r>
                        <a:rPr sz="2000" dirty="0">
                          <a:solidFill>
                            <a:schemeClr val="tx1"/>
                          </a:solidFill>
                          <a:latin typeface="Arial"/>
                          <a:cs typeface="Arial"/>
                        </a:rPr>
                        <a:t>in</a:t>
                      </a:r>
                      <a:r>
                        <a:rPr sz="2000" spc="-15" dirty="0">
                          <a:solidFill>
                            <a:schemeClr val="tx1"/>
                          </a:solidFill>
                          <a:latin typeface="Arial"/>
                          <a:cs typeface="Arial"/>
                        </a:rPr>
                        <a:t> </a:t>
                      </a:r>
                      <a:r>
                        <a:rPr sz="2000" dirty="0">
                          <a:solidFill>
                            <a:schemeClr val="tx1"/>
                          </a:solidFill>
                          <a:latin typeface="Arial"/>
                          <a:cs typeface="Arial"/>
                        </a:rPr>
                        <a:t>overdrawing</a:t>
                      </a:r>
                      <a:r>
                        <a:rPr sz="2000" spc="-15" dirty="0">
                          <a:solidFill>
                            <a:schemeClr val="tx1"/>
                          </a:solidFill>
                          <a:latin typeface="Arial"/>
                          <a:cs typeface="Arial"/>
                        </a:rPr>
                        <a:t> </a:t>
                      </a:r>
                      <a:r>
                        <a:rPr sz="2000" dirty="0">
                          <a:solidFill>
                            <a:schemeClr val="tx1"/>
                          </a:solidFill>
                          <a:latin typeface="Arial"/>
                          <a:cs typeface="Arial"/>
                        </a:rPr>
                        <a:t>of</a:t>
                      </a:r>
                      <a:r>
                        <a:rPr sz="2000" spc="-15" dirty="0">
                          <a:solidFill>
                            <a:schemeClr val="tx1"/>
                          </a:solidFill>
                          <a:latin typeface="Arial"/>
                          <a:cs typeface="Arial"/>
                        </a:rPr>
                        <a:t> </a:t>
                      </a:r>
                      <a:r>
                        <a:rPr sz="2000" spc="-10" dirty="0">
                          <a:solidFill>
                            <a:schemeClr val="tx1"/>
                          </a:solidFill>
                          <a:latin typeface="Arial"/>
                          <a:cs typeface="Arial"/>
                        </a:rPr>
                        <a:t>accounts</a:t>
                      </a:r>
                      <a:endParaRPr sz="2000" dirty="0">
                        <a:solidFill>
                          <a:schemeClr val="tx1"/>
                        </a:solidFill>
                        <a:latin typeface="Arial"/>
                        <a:cs typeface="Arial"/>
                      </a:endParaRPr>
                    </a:p>
                  </a:txBody>
                  <a:tcPr marL="0" marR="0" marT="46990" marB="0">
                    <a:lnL w="12700">
                      <a:solidFill>
                        <a:srgbClr val="FFFFFF"/>
                      </a:solidFill>
                      <a:prstDash val="solid"/>
                    </a:lnL>
                    <a:lnR w="12700">
                      <a:solidFill>
                        <a:srgbClr val="FFFFFF"/>
                      </a:solidFill>
                      <a:prstDash val="solid"/>
                    </a:lnR>
                    <a:lnT w="12700">
                      <a:solidFill>
                        <a:srgbClr val="FFFFFF"/>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L w="12700">
                      <a:solidFill>
                        <a:srgbClr val="FFFFFF"/>
                      </a:solidFill>
                      <a:prstDash val="solid"/>
                    </a:lnL>
                  </a:tcPr>
                </a:tc>
                <a:extLst>
                  <a:ext uri="{0D108BD9-81ED-4DB2-BD59-A6C34878D82A}">
                    <a16:rowId xmlns:a16="http://schemas.microsoft.com/office/drawing/2014/main" val="10006"/>
                  </a:ext>
                </a:extLst>
              </a:tr>
              <a:tr h="351155">
                <a:tc vMerge="1">
                  <a:txBody>
                    <a:bodyPr/>
                    <a:lstStyle/>
                    <a:p>
                      <a:endParaRPr/>
                    </a:p>
                  </a:txBody>
                  <a:tcPr marL="0" marR="0" marT="0" marB="0">
                    <a:lnR w="12700">
                      <a:solidFill>
                        <a:srgbClr val="FFFFFF"/>
                      </a:solidFill>
                      <a:prstDash val="solid"/>
                    </a:lnR>
                  </a:tcPr>
                </a:tc>
                <a:tc gridSpan="6">
                  <a:txBody>
                    <a:bodyPr/>
                    <a:lstStyle/>
                    <a:p>
                      <a:pPr marL="91440">
                        <a:lnSpc>
                          <a:spcPts val="2235"/>
                        </a:lnSpc>
                      </a:pPr>
                      <a:r>
                        <a:rPr sz="2000" dirty="0">
                          <a:solidFill>
                            <a:schemeClr val="tx1"/>
                          </a:solidFill>
                          <a:latin typeface="Arial"/>
                          <a:cs typeface="Arial"/>
                        </a:rPr>
                        <a:t>LCs</a:t>
                      </a:r>
                      <a:r>
                        <a:rPr sz="2000" spc="-10" dirty="0">
                          <a:solidFill>
                            <a:schemeClr val="tx1"/>
                          </a:solidFill>
                          <a:latin typeface="Arial"/>
                          <a:cs typeface="Arial"/>
                        </a:rPr>
                        <a:t> </a:t>
                      </a:r>
                      <a:r>
                        <a:rPr sz="2000" dirty="0">
                          <a:solidFill>
                            <a:schemeClr val="tx1"/>
                          </a:solidFill>
                          <a:latin typeface="Arial"/>
                          <a:cs typeface="Arial"/>
                        </a:rPr>
                        <a:t>and</a:t>
                      </a:r>
                      <a:r>
                        <a:rPr sz="2000" spc="-10" dirty="0">
                          <a:solidFill>
                            <a:schemeClr val="tx1"/>
                          </a:solidFill>
                          <a:latin typeface="Arial"/>
                          <a:cs typeface="Arial"/>
                        </a:rPr>
                        <a:t> </a:t>
                      </a:r>
                      <a:r>
                        <a:rPr sz="2000" dirty="0">
                          <a:solidFill>
                            <a:schemeClr val="tx1"/>
                          </a:solidFill>
                          <a:latin typeface="Arial"/>
                          <a:cs typeface="Arial"/>
                        </a:rPr>
                        <a:t>BGs o/s</a:t>
                      </a:r>
                      <a:r>
                        <a:rPr sz="2000" spc="-10" dirty="0">
                          <a:solidFill>
                            <a:schemeClr val="tx1"/>
                          </a:solidFill>
                          <a:latin typeface="Arial"/>
                          <a:cs typeface="Arial"/>
                        </a:rPr>
                        <a:t> </a:t>
                      </a:r>
                      <a:r>
                        <a:rPr sz="2000" dirty="0">
                          <a:solidFill>
                            <a:schemeClr val="tx1"/>
                          </a:solidFill>
                          <a:latin typeface="Arial"/>
                          <a:cs typeface="Arial"/>
                        </a:rPr>
                        <a:t>in</a:t>
                      </a:r>
                      <a:r>
                        <a:rPr sz="2000" spc="-10" dirty="0">
                          <a:solidFill>
                            <a:schemeClr val="tx1"/>
                          </a:solidFill>
                          <a:latin typeface="Arial"/>
                          <a:cs typeface="Arial"/>
                        </a:rPr>
                        <a:t> </a:t>
                      </a:r>
                      <a:r>
                        <a:rPr sz="2000" dirty="0">
                          <a:solidFill>
                            <a:schemeClr val="tx1"/>
                          </a:solidFill>
                          <a:latin typeface="Arial"/>
                          <a:cs typeface="Arial"/>
                        </a:rPr>
                        <a:t>case</a:t>
                      </a:r>
                      <a:r>
                        <a:rPr sz="2000" spc="-5" dirty="0">
                          <a:solidFill>
                            <a:schemeClr val="tx1"/>
                          </a:solidFill>
                          <a:latin typeface="Arial"/>
                          <a:cs typeface="Arial"/>
                        </a:rPr>
                        <a:t> </a:t>
                      </a:r>
                      <a:r>
                        <a:rPr sz="2000" dirty="0">
                          <a:solidFill>
                            <a:schemeClr val="tx1"/>
                          </a:solidFill>
                          <a:latin typeface="Arial"/>
                          <a:cs typeface="Arial"/>
                        </a:rPr>
                        <a:t>of</a:t>
                      </a:r>
                      <a:r>
                        <a:rPr sz="2000" spc="-15" dirty="0">
                          <a:solidFill>
                            <a:schemeClr val="tx1"/>
                          </a:solidFill>
                          <a:latin typeface="Arial"/>
                          <a:cs typeface="Arial"/>
                        </a:rPr>
                        <a:t> </a:t>
                      </a:r>
                      <a:r>
                        <a:rPr sz="2000" spc="-55" dirty="0">
                          <a:solidFill>
                            <a:schemeClr val="tx1"/>
                          </a:solidFill>
                          <a:latin typeface="Arial"/>
                          <a:cs typeface="Arial"/>
                        </a:rPr>
                        <a:t>NPA</a:t>
                      </a:r>
                      <a:r>
                        <a:rPr sz="2000" spc="-110" dirty="0">
                          <a:solidFill>
                            <a:schemeClr val="tx1"/>
                          </a:solidFill>
                          <a:latin typeface="Arial"/>
                          <a:cs typeface="Arial"/>
                        </a:rPr>
                        <a:t> </a:t>
                      </a:r>
                      <a:r>
                        <a:rPr sz="2000" spc="-10" dirty="0">
                          <a:solidFill>
                            <a:schemeClr val="tx1"/>
                          </a:solidFill>
                          <a:latin typeface="Arial"/>
                          <a:cs typeface="Arial"/>
                        </a:rPr>
                        <a:t>accounts</a:t>
                      </a:r>
                      <a:endParaRPr sz="2000" dirty="0">
                        <a:solidFill>
                          <a:schemeClr val="tx1"/>
                        </a:solidFill>
                        <a:latin typeface="Arial"/>
                        <a:cs typeface="Arial"/>
                      </a:endParaRPr>
                    </a:p>
                  </a:txBody>
                  <a:tcPr marL="0" marR="0" marT="0" marB="0">
                    <a:lnL w="12700">
                      <a:solidFill>
                        <a:srgbClr val="FFFFFF"/>
                      </a:solidFill>
                      <a:prstDash val="solid"/>
                    </a:lnL>
                    <a:lnR w="12700">
                      <a:solidFill>
                        <a:srgbClr val="FFFFFF"/>
                      </a:solidFill>
                      <a:prstDash val="solid"/>
                    </a:lnR>
                    <a:lnB w="12700">
                      <a:solidFill>
                        <a:srgbClr val="FFFFFF"/>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L w="12700">
                      <a:solidFill>
                        <a:srgbClr val="FFFFFF"/>
                      </a:solidFill>
                      <a:prstDash val="solid"/>
                    </a:lnL>
                  </a:tcPr>
                </a:tc>
                <a:extLst>
                  <a:ext uri="{0D108BD9-81ED-4DB2-BD59-A6C34878D82A}">
                    <a16:rowId xmlns:a16="http://schemas.microsoft.com/office/drawing/2014/main" val="10007"/>
                  </a:ext>
                </a:extLst>
              </a:tr>
              <a:tr h="412750">
                <a:tc vMerge="1">
                  <a:txBody>
                    <a:bodyPr/>
                    <a:lstStyle/>
                    <a:p>
                      <a:endParaRPr/>
                    </a:p>
                  </a:txBody>
                  <a:tcPr marL="0" marR="0" marT="0" marB="0">
                    <a:lnR w="12700">
                      <a:solidFill>
                        <a:srgbClr val="FFFFFF"/>
                      </a:solidFill>
                      <a:prstDash val="solid"/>
                    </a:lnR>
                  </a:tcPr>
                </a:tc>
                <a:tc gridSpan="6">
                  <a:txBody>
                    <a:bodyPr/>
                    <a:lstStyle/>
                    <a:p>
                      <a:pPr marL="91440">
                        <a:lnSpc>
                          <a:spcPct val="100000"/>
                        </a:lnSpc>
                        <a:spcBef>
                          <a:spcPts val="355"/>
                        </a:spcBef>
                      </a:pPr>
                      <a:r>
                        <a:rPr sz="2000" dirty="0">
                          <a:solidFill>
                            <a:schemeClr val="tx1"/>
                          </a:solidFill>
                          <a:latin typeface="Arial"/>
                          <a:cs typeface="Arial"/>
                        </a:rPr>
                        <a:t>Recalculation</a:t>
                      </a:r>
                      <a:r>
                        <a:rPr sz="2000" spc="-20" dirty="0">
                          <a:solidFill>
                            <a:schemeClr val="tx1"/>
                          </a:solidFill>
                          <a:latin typeface="Arial"/>
                          <a:cs typeface="Arial"/>
                        </a:rPr>
                        <a:t> </a:t>
                      </a:r>
                      <a:r>
                        <a:rPr sz="2000" dirty="0">
                          <a:solidFill>
                            <a:schemeClr val="tx1"/>
                          </a:solidFill>
                          <a:latin typeface="Arial"/>
                          <a:cs typeface="Arial"/>
                        </a:rPr>
                        <a:t>of</a:t>
                      </a:r>
                      <a:r>
                        <a:rPr sz="2000" spc="-10" dirty="0">
                          <a:solidFill>
                            <a:schemeClr val="tx1"/>
                          </a:solidFill>
                          <a:latin typeface="Arial"/>
                          <a:cs typeface="Arial"/>
                        </a:rPr>
                        <a:t> </a:t>
                      </a:r>
                      <a:r>
                        <a:rPr sz="2000" dirty="0">
                          <a:solidFill>
                            <a:schemeClr val="tx1"/>
                          </a:solidFill>
                          <a:latin typeface="Arial"/>
                          <a:cs typeface="Arial"/>
                        </a:rPr>
                        <a:t>Drawing </a:t>
                      </a:r>
                      <a:r>
                        <a:rPr sz="2000" spc="-10" dirty="0">
                          <a:solidFill>
                            <a:schemeClr val="tx1"/>
                          </a:solidFill>
                          <a:latin typeface="Arial"/>
                          <a:cs typeface="Arial"/>
                        </a:rPr>
                        <a:t>Power</a:t>
                      </a:r>
                      <a:endParaRPr sz="2000" dirty="0">
                        <a:solidFill>
                          <a:schemeClr val="tx1"/>
                        </a:solidFill>
                        <a:latin typeface="Arial"/>
                        <a:cs typeface="Arial"/>
                      </a:endParaRPr>
                    </a:p>
                  </a:txBody>
                  <a:tcPr marL="0" marR="0" marT="4508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L w="12700">
                      <a:solidFill>
                        <a:srgbClr val="FFFFFF"/>
                      </a:solidFill>
                      <a:prstDash val="solid"/>
                    </a:lnL>
                  </a:tcPr>
                </a:tc>
                <a:extLst>
                  <a:ext uri="{0D108BD9-81ED-4DB2-BD59-A6C34878D82A}">
                    <a16:rowId xmlns:a16="http://schemas.microsoft.com/office/drawing/2014/main" val="10008"/>
                  </a:ext>
                </a:extLst>
              </a:tr>
              <a:tr h="412750">
                <a:tc vMerge="1">
                  <a:txBody>
                    <a:bodyPr/>
                    <a:lstStyle/>
                    <a:p>
                      <a:endParaRPr/>
                    </a:p>
                  </a:txBody>
                  <a:tcPr marL="0" marR="0" marT="0" marB="0">
                    <a:lnR w="12700">
                      <a:solidFill>
                        <a:srgbClr val="FFFFFF"/>
                      </a:solidFill>
                      <a:prstDash val="solid"/>
                    </a:lnR>
                  </a:tcPr>
                </a:tc>
                <a:tc gridSpan="6">
                  <a:txBody>
                    <a:bodyPr/>
                    <a:lstStyle/>
                    <a:p>
                      <a:pPr marL="91440">
                        <a:lnSpc>
                          <a:spcPct val="100000"/>
                        </a:lnSpc>
                        <a:spcBef>
                          <a:spcPts val="370"/>
                        </a:spcBef>
                      </a:pPr>
                      <a:r>
                        <a:rPr sz="2000" dirty="0">
                          <a:solidFill>
                            <a:schemeClr val="tx1"/>
                          </a:solidFill>
                          <a:latin typeface="Arial"/>
                          <a:cs typeface="Arial"/>
                        </a:rPr>
                        <a:t>Early</a:t>
                      </a:r>
                      <a:r>
                        <a:rPr sz="2000" spc="-20" dirty="0">
                          <a:solidFill>
                            <a:schemeClr val="tx1"/>
                          </a:solidFill>
                          <a:latin typeface="Arial"/>
                          <a:cs typeface="Arial"/>
                        </a:rPr>
                        <a:t> </a:t>
                      </a:r>
                      <a:r>
                        <a:rPr sz="2000" dirty="0">
                          <a:solidFill>
                            <a:schemeClr val="tx1"/>
                          </a:solidFill>
                          <a:latin typeface="Arial"/>
                          <a:cs typeface="Arial"/>
                        </a:rPr>
                        <a:t>Mortality</a:t>
                      </a:r>
                      <a:r>
                        <a:rPr sz="2000" spc="-20" dirty="0">
                          <a:solidFill>
                            <a:schemeClr val="tx1"/>
                          </a:solidFill>
                          <a:latin typeface="Arial"/>
                          <a:cs typeface="Arial"/>
                        </a:rPr>
                        <a:t> </a:t>
                      </a:r>
                      <a:r>
                        <a:rPr sz="2000" spc="-10" dirty="0">
                          <a:solidFill>
                            <a:schemeClr val="tx1"/>
                          </a:solidFill>
                          <a:latin typeface="Arial"/>
                          <a:cs typeface="Arial"/>
                        </a:rPr>
                        <a:t>Cases</a:t>
                      </a:r>
                      <a:endParaRPr sz="2000" dirty="0">
                        <a:solidFill>
                          <a:schemeClr val="tx1"/>
                        </a:solidFill>
                        <a:latin typeface="Arial"/>
                        <a:cs typeface="Arial"/>
                      </a:endParaRPr>
                    </a:p>
                  </a:txBody>
                  <a:tcPr marL="0" marR="0" marT="4699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L w="12700">
                      <a:solidFill>
                        <a:srgbClr val="FFFFFF"/>
                      </a:solidFill>
                      <a:prstDash val="solid"/>
                    </a:lnL>
                  </a:tcPr>
                </a:tc>
                <a:extLst>
                  <a:ext uri="{0D108BD9-81ED-4DB2-BD59-A6C34878D82A}">
                    <a16:rowId xmlns:a16="http://schemas.microsoft.com/office/drawing/2014/main" val="10009"/>
                  </a:ext>
                </a:extLst>
              </a:tr>
              <a:tr h="412750">
                <a:tc vMerge="1">
                  <a:txBody>
                    <a:bodyPr/>
                    <a:lstStyle/>
                    <a:p>
                      <a:endParaRPr/>
                    </a:p>
                  </a:txBody>
                  <a:tcPr marL="0" marR="0" marT="0" marB="0">
                    <a:lnR w="12700">
                      <a:solidFill>
                        <a:srgbClr val="FFFFFF"/>
                      </a:solidFill>
                      <a:prstDash val="solid"/>
                    </a:lnR>
                  </a:tcPr>
                </a:tc>
                <a:tc gridSpan="6">
                  <a:txBody>
                    <a:bodyPr/>
                    <a:lstStyle/>
                    <a:p>
                      <a:pPr marL="91440">
                        <a:lnSpc>
                          <a:spcPct val="100000"/>
                        </a:lnSpc>
                        <a:spcBef>
                          <a:spcPts val="359"/>
                        </a:spcBef>
                      </a:pPr>
                      <a:r>
                        <a:rPr sz="2000" spc="-10" dirty="0">
                          <a:solidFill>
                            <a:schemeClr val="tx1"/>
                          </a:solidFill>
                          <a:latin typeface="Arial"/>
                          <a:cs typeface="Arial"/>
                        </a:rPr>
                        <a:t>Ever-</a:t>
                      </a:r>
                      <a:r>
                        <a:rPr sz="2000" dirty="0">
                          <a:solidFill>
                            <a:schemeClr val="tx1"/>
                          </a:solidFill>
                          <a:latin typeface="Arial"/>
                          <a:cs typeface="Arial"/>
                        </a:rPr>
                        <a:t>greening</a:t>
                      </a:r>
                      <a:r>
                        <a:rPr sz="2000" spc="10" dirty="0">
                          <a:solidFill>
                            <a:schemeClr val="tx1"/>
                          </a:solidFill>
                          <a:latin typeface="Arial"/>
                          <a:cs typeface="Arial"/>
                        </a:rPr>
                        <a:t> </a:t>
                      </a:r>
                      <a:r>
                        <a:rPr sz="2000" dirty="0">
                          <a:solidFill>
                            <a:schemeClr val="tx1"/>
                          </a:solidFill>
                          <a:latin typeface="Arial"/>
                          <a:cs typeface="Arial"/>
                        </a:rPr>
                        <a:t>of</a:t>
                      </a:r>
                      <a:r>
                        <a:rPr sz="2000" spc="5" dirty="0">
                          <a:solidFill>
                            <a:schemeClr val="tx1"/>
                          </a:solidFill>
                          <a:latin typeface="Arial"/>
                          <a:cs typeface="Arial"/>
                        </a:rPr>
                        <a:t> </a:t>
                      </a:r>
                      <a:r>
                        <a:rPr sz="2000" spc="-10" dirty="0">
                          <a:solidFill>
                            <a:schemeClr val="tx1"/>
                          </a:solidFill>
                          <a:latin typeface="Arial"/>
                          <a:cs typeface="Arial"/>
                        </a:rPr>
                        <a:t>accounts</a:t>
                      </a:r>
                      <a:endParaRPr sz="2000" dirty="0">
                        <a:solidFill>
                          <a:schemeClr val="tx1"/>
                        </a:solidFill>
                        <a:latin typeface="Arial"/>
                        <a:cs typeface="Arial"/>
                      </a:endParaRPr>
                    </a:p>
                  </a:txBody>
                  <a:tcPr marL="0" marR="0" marT="4571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L w="12700">
                      <a:solidFill>
                        <a:srgbClr val="FFFFFF"/>
                      </a:solidFill>
                      <a:prstDash val="solid"/>
                    </a:lnL>
                  </a:tcPr>
                </a:tc>
                <a:extLst>
                  <a:ext uri="{0D108BD9-81ED-4DB2-BD59-A6C34878D82A}">
                    <a16:rowId xmlns:a16="http://schemas.microsoft.com/office/drawing/2014/main" val="10010"/>
                  </a:ext>
                </a:extLst>
              </a:tr>
              <a:tr h="412750">
                <a:tc vMerge="1">
                  <a:txBody>
                    <a:bodyPr/>
                    <a:lstStyle/>
                    <a:p>
                      <a:endParaRPr/>
                    </a:p>
                  </a:txBody>
                  <a:tcPr marL="0" marR="0" marT="0" marB="0">
                    <a:lnR w="12700">
                      <a:solidFill>
                        <a:srgbClr val="FFFFFF"/>
                      </a:solidFill>
                      <a:prstDash val="solid"/>
                    </a:lnR>
                  </a:tcPr>
                </a:tc>
                <a:tc gridSpan="6">
                  <a:txBody>
                    <a:bodyPr/>
                    <a:lstStyle/>
                    <a:p>
                      <a:pPr marL="91440">
                        <a:lnSpc>
                          <a:spcPct val="100000"/>
                        </a:lnSpc>
                        <a:spcBef>
                          <a:spcPts val="345"/>
                        </a:spcBef>
                      </a:pPr>
                      <a:r>
                        <a:rPr sz="2000" dirty="0">
                          <a:solidFill>
                            <a:schemeClr val="tx1"/>
                          </a:solidFill>
                          <a:latin typeface="Arial"/>
                          <a:cs typeface="Arial"/>
                        </a:rPr>
                        <a:t>MOCs</a:t>
                      </a:r>
                      <a:r>
                        <a:rPr sz="2000" spc="-25" dirty="0">
                          <a:solidFill>
                            <a:schemeClr val="tx1"/>
                          </a:solidFill>
                          <a:latin typeface="Arial"/>
                          <a:cs typeface="Arial"/>
                        </a:rPr>
                        <a:t> </a:t>
                      </a:r>
                      <a:r>
                        <a:rPr sz="2000" spc="-10" dirty="0">
                          <a:solidFill>
                            <a:schemeClr val="tx1"/>
                          </a:solidFill>
                          <a:latin typeface="Arial"/>
                          <a:cs typeface="Arial"/>
                        </a:rPr>
                        <a:t>vis-à-</a:t>
                      </a:r>
                      <a:r>
                        <a:rPr sz="2000" dirty="0">
                          <a:solidFill>
                            <a:schemeClr val="tx1"/>
                          </a:solidFill>
                          <a:latin typeface="Arial"/>
                          <a:cs typeface="Arial"/>
                        </a:rPr>
                        <a:t>vis</a:t>
                      </a:r>
                      <a:r>
                        <a:rPr sz="2000" spc="-15" dirty="0">
                          <a:solidFill>
                            <a:schemeClr val="tx1"/>
                          </a:solidFill>
                          <a:latin typeface="Arial"/>
                          <a:cs typeface="Arial"/>
                        </a:rPr>
                        <a:t> </a:t>
                      </a:r>
                      <a:r>
                        <a:rPr sz="2000" dirty="0">
                          <a:solidFill>
                            <a:schemeClr val="tx1"/>
                          </a:solidFill>
                          <a:latin typeface="Arial"/>
                          <a:cs typeface="Arial"/>
                        </a:rPr>
                        <a:t>Main</a:t>
                      </a:r>
                      <a:r>
                        <a:rPr sz="2000" spc="-120" dirty="0">
                          <a:solidFill>
                            <a:schemeClr val="tx1"/>
                          </a:solidFill>
                          <a:latin typeface="Arial"/>
                          <a:cs typeface="Arial"/>
                        </a:rPr>
                        <a:t> </a:t>
                      </a:r>
                      <a:r>
                        <a:rPr sz="2000" dirty="0">
                          <a:solidFill>
                            <a:schemeClr val="tx1"/>
                          </a:solidFill>
                          <a:latin typeface="Arial"/>
                          <a:cs typeface="Arial"/>
                        </a:rPr>
                        <a:t>Audit</a:t>
                      </a:r>
                      <a:r>
                        <a:rPr sz="2000" spc="-15" dirty="0">
                          <a:solidFill>
                            <a:schemeClr val="tx1"/>
                          </a:solidFill>
                          <a:latin typeface="Arial"/>
                          <a:cs typeface="Arial"/>
                        </a:rPr>
                        <a:t> </a:t>
                      </a:r>
                      <a:r>
                        <a:rPr sz="2000" dirty="0">
                          <a:solidFill>
                            <a:schemeClr val="tx1"/>
                          </a:solidFill>
                          <a:latin typeface="Arial"/>
                          <a:cs typeface="Arial"/>
                        </a:rPr>
                        <a:t>Report</a:t>
                      </a:r>
                      <a:r>
                        <a:rPr sz="2000" spc="-15" dirty="0">
                          <a:solidFill>
                            <a:schemeClr val="tx1"/>
                          </a:solidFill>
                          <a:latin typeface="Arial"/>
                          <a:cs typeface="Arial"/>
                        </a:rPr>
                        <a:t> </a:t>
                      </a:r>
                      <a:r>
                        <a:rPr sz="2000" spc="-10" dirty="0">
                          <a:solidFill>
                            <a:schemeClr val="tx1"/>
                          </a:solidFill>
                          <a:latin typeface="Arial"/>
                          <a:cs typeface="Arial"/>
                        </a:rPr>
                        <a:t>vis-à-</a:t>
                      </a:r>
                      <a:r>
                        <a:rPr sz="2000" dirty="0">
                          <a:solidFill>
                            <a:schemeClr val="tx1"/>
                          </a:solidFill>
                          <a:latin typeface="Arial"/>
                          <a:cs typeface="Arial"/>
                        </a:rPr>
                        <a:t>vis</a:t>
                      </a:r>
                      <a:r>
                        <a:rPr sz="2000" spc="-10" dirty="0">
                          <a:solidFill>
                            <a:schemeClr val="tx1"/>
                          </a:solidFill>
                          <a:latin typeface="Arial"/>
                          <a:cs typeface="Arial"/>
                        </a:rPr>
                        <a:t> </a:t>
                      </a:r>
                      <a:r>
                        <a:rPr sz="2000" dirty="0">
                          <a:solidFill>
                            <a:schemeClr val="tx1"/>
                          </a:solidFill>
                          <a:latin typeface="Arial"/>
                          <a:cs typeface="Arial"/>
                        </a:rPr>
                        <a:t>LFAR</a:t>
                      </a:r>
                      <a:r>
                        <a:rPr sz="2000" spc="-5" dirty="0">
                          <a:solidFill>
                            <a:schemeClr val="tx1"/>
                          </a:solidFill>
                          <a:latin typeface="Arial"/>
                          <a:cs typeface="Arial"/>
                        </a:rPr>
                        <a:t> </a:t>
                      </a:r>
                      <a:r>
                        <a:rPr sz="2000" dirty="0">
                          <a:solidFill>
                            <a:schemeClr val="tx1"/>
                          </a:solidFill>
                          <a:latin typeface="Arial"/>
                          <a:cs typeface="Arial"/>
                        </a:rPr>
                        <a:t>–</a:t>
                      </a:r>
                      <a:r>
                        <a:rPr sz="2000" spc="-15" dirty="0">
                          <a:solidFill>
                            <a:schemeClr val="tx1"/>
                          </a:solidFill>
                          <a:latin typeface="Arial"/>
                          <a:cs typeface="Arial"/>
                        </a:rPr>
                        <a:t> </a:t>
                      </a:r>
                      <a:r>
                        <a:rPr sz="2000" dirty="0">
                          <a:solidFill>
                            <a:schemeClr val="tx1"/>
                          </a:solidFill>
                          <a:latin typeface="Arial"/>
                          <a:cs typeface="Arial"/>
                        </a:rPr>
                        <a:t>no</a:t>
                      </a:r>
                      <a:r>
                        <a:rPr sz="2000" spc="-10" dirty="0">
                          <a:solidFill>
                            <a:schemeClr val="tx1"/>
                          </a:solidFill>
                          <a:latin typeface="Arial"/>
                          <a:cs typeface="Arial"/>
                        </a:rPr>
                        <a:t> contradiction</a:t>
                      </a:r>
                      <a:endParaRPr sz="2000" dirty="0">
                        <a:solidFill>
                          <a:schemeClr val="tx1"/>
                        </a:solidFill>
                        <a:latin typeface="Arial"/>
                        <a:cs typeface="Arial"/>
                      </a:endParaRPr>
                    </a:p>
                  </a:txBody>
                  <a:tcPr marL="0" marR="0" marT="438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L w="12700">
                      <a:solidFill>
                        <a:srgbClr val="FFFFFF"/>
                      </a:solidFill>
                      <a:prstDash val="solid"/>
                    </a:lnL>
                  </a:tcPr>
                </a:tc>
                <a:extLst>
                  <a:ext uri="{0D108BD9-81ED-4DB2-BD59-A6C34878D82A}">
                    <a16:rowId xmlns:a16="http://schemas.microsoft.com/office/drawing/2014/main" val="10011"/>
                  </a:ext>
                </a:extLst>
              </a:tr>
            </a:tbl>
          </a:graphicData>
        </a:graphic>
      </p:graphicFrame>
      <p:pic>
        <p:nvPicPr>
          <p:cNvPr id="4" name="object 4"/>
          <p:cNvPicPr/>
          <p:nvPr/>
        </p:nvPicPr>
        <p:blipFill>
          <a:blip r:embed="rId3" cstate="print"/>
          <a:stretch>
            <a:fillRect/>
          </a:stretch>
        </p:blipFill>
        <p:spPr>
          <a:xfrm>
            <a:off x="1588" y="0"/>
            <a:ext cx="9142412" cy="241300"/>
          </a:xfrm>
          <a:prstGeom prst="rect">
            <a:avLst/>
          </a:prstGeom>
        </p:spPr>
      </p:pic>
      <p:pic>
        <p:nvPicPr>
          <p:cNvPr id="5" name="object 5"/>
          <p:cNvPicPr/>
          <p:nvPr/>
        </p:nvPicPr>
        <p:blipFill>
          <a:blip r:embed="rId4" cstate="print"/>
          <a:stretch>
            <a:fillRect/>
          </a:stretch>
        </p:blipFill>
        <p:spPr>
          <a:xfrm>
            <a:off x="252413" y="382587"/>
            <a:ext cx="720725" cy="720725"/>
          </a:xfrm>
          <a:prstGeom prst="rect">
            <a:avLst/>
          </a:prstGeom>
        </p:spPr>
      </p:pic>
      <p:pic>
        <p:nvPicPr>
          <p:cNvPr id="6" name="object 6"/>
          <p:cNvPicPr/>
          <p:nvPr/>
        </p:nvPicPr>
        <p:blipFill>
          <a:blip r:embed="rId5" cstate="print"/>
          <a:stretch>
            <a:fillRect/>
          </a:stretch>
        </p:blipFill>
        <p:spPr>
          <a:xfrm>
            <a:off x="973137" y="765175"/>
            <a:ext cx="358774" cy="358775"/>
          </a:xfrm>
          <a:prstGeom prst="rect">
            <a:avLst/>
          </a:prstGeom>
        </p:spPr>
      </p:pic>
      <p:sp>
        <p:nvSpPr>
          <p:cNvPr id="7" name="object 7"/>
          <p:cNvSpPr txBox="1"/>
          <p:nvPr/>
        </p:nvSpPr>
        <p:spPr>
          <a:xfrm>
            <a:off x="3842639" y="6083550"/>
            <a:ext cx="1806575" cy="192360"/>
          </a:xfrm>
          <a:prstGeom prst="rect">
            <a:avLst/>
          </a:prstGeom>
        </p:spPr>
        <p:txBody>
          <a:bodyPr vert="horz" wrap="square" lIns="0" tIns="0" rIns="0" bIns="0" rtlCol="0">
            <a:spAutoFit/>
          </a:bodyPr>
          <a:lstStyle/>
          <a:p>
            <a:pPr marL="12700">
              <a:lnSpc>
                <a:spcPts val="1460"/>
              </a:lnSpc>
            </a:pPr>
            <a:r>
              <a:rPr lang="en-IN" sz="1400" spc="50" dirty="0">
                <a:solidFill>
                  <a:srgbClr val="1D528D"/>
                </a:solidFill>
                <a:latin typeface="Arial"/>
                <a:cs typeface="Arial"/>
              </a:rPr>
              <a:t>CA Aashish Badge</a:t>
            </a:r>
            <a:endParaRPr sz="1400" dirty="0">
              <a:latin typeface="Arial"/>
              <a:cs typeface="Arial"/>
            </a:endParaRPr>
          </a:p>
        </p:txBody>
      </p:sp>
      <p:sp>
        <p:nvSpPr>
          <p:cNvPr id="8" name="object 8"/>
          <p:cNvSpPr txBox="1"/>
          <p:nvPr/>
        </p:nvSpPr>
        <p:spPr>
          <a:xfrm>
            <a:off x="8144667" y="6083550"/>
            <a:ext cx="286385" cy="203200"/>
          </a:xfrm>
          <a:prstGeom prst="rect">
            <a:avLst/>
          </a:prstGeom>
        </p:spPr>
        <p:txBody>
          <a:bodyPr vert="horz" wrap="square" lIns="0" tIns="0" rIns="0" bIns="0" rtlCol="0">
            <a:spAutoFit/>
          </a:bodyPr>
          <a:lstStyle/>
          <a:p>
            <a:pPr marL="38100">
              <a:lnSpc>
                <a:spcPts val="1460"/>
              </a:lnSpc>
            </a:pPr>
            <a:fld id="{81D60167-4931-47E6-BA6A-407CBD079E47}" type="slidenum">
              <a:rPr sz="1400" b="1" spc="-25" dirty="0">
                <a:solidFill>
                  <a:srgbClr val="1D528D"/>
                </a:solidFill>
                <a:latin typeface="Arial"/>
                <a:cs typeface="Arial"/>
              </a:rPr>
              <a:t>50</a:t>
            </a:fld>
            <a:endParaRPr sz="1400">
              <a:latin typeface="Arial"/>
              <a:cs typeface="Aria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6540" rIns="0" bIns="0" rtlCol="0">
            <a:spAutoFit/>
          </a:bodyPr>
          <a:lstStyle/>
          <a:p>
            <a:pPr marL="1767205">
              <a:lnSpc>
                <a:spcPct val="100000"/>
              </a:lnSpc>
              <a:spcBef>
                <a:spcPts val="100"/>
              </a:spcBef>
            </a:pPr>
            <a:r>
              <a:rPr dirty="0"/>
              <a:t>Case</a:t>
            </a:r>
            <a:r>
              <a:rPr spc="-15" dirty="0"/>
              <a:t> </a:t>
            </a:r>
            <a:r>
              <a:rPr spc="-10" dirty="0"/>
              <a:t>Studies</a:t>
            </a:r>
          </a:p>
        </p:txBody>
      </p:sp>
      <p:sp>
        <p:nvSpPr>
          <p:cNvPr id="4" name="object 4"/>
          <p:cNvSpPr txBox="1">
            <a:spLocks noGrp="1"/>
          </p:cNvSpPr>
          <p:nvPr>
            <p:ph type="ftr" sz="quarter" idx="5"/>
          </p:nvPr>
        </p:nvSpPr>
        <p:spPr>
          <a:xfrm>
            <a:off x="3541839" y="6385302"/>
            <a:ext cx="2083561" cy="20518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241300">
              <a:lnSpc>
                <a:spcPts val="1645"/>
              </a:lnSpc>
            </a:pPr>
            <a:r>
              <a:rPr lang="en-IN" dirty="0"/>
              <a:t>CA Aashish Badge</a:t>
            </a:r>
            <a:endParaRPr spc="-10" dirty="0"/>
          </a:p>
        </p:txBody>
      </p:sp>
      <p:sp>
        <p:nvSpPr>
          <p:cNvPr id="5" name="object 5"/>
          <p:cNvSpPr txBox="1">
            <a:spLocks noGrp="1"/>
          </p:cNvSpPr>
          <p:nvPr>
            <p:ph type="sldNum" sz="quarter" idx="7"/>
          </p:nvPr>
        </p:nvSpPr>
        <p:spPr>
          <a:xfrm>
            <a:off x="8359140" y="6525846"/>
            <a:ext cx="286384" cy="22415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136525">
              <a:lnSpc>
                <a:spcPts val="1645"/>
              </a:lnSpc>
            </a:pPr>
            <a:fld id="{81D60167-4931-47E6-BA6A-407CBD079E47}" type="slidenum">
              <a:rPr lang="en-IN" smtClean="0"/>
              <a:pPr marL="136525">
                <a:lnSpc>
                  <a:spcPts val="1645"/>
                </a:lnSpc>
              </a:pPr>
              <a:t>51</a:t>
            </a:fld>
            <a:endParaRPr spc="-25" dirty="0"/>
          </a:p>
        </p:txBody>
      </p:sp>
      <p:sp>
        <p:nvSpPr>
          <p:cNvPr id="3" name="object 3"/>
          <p:cNvSpPr txBox="1"/>
          <p:nvPr/>
        </p:nvSpPr>
        <p:spPr>
          <a:xfrm>
            <a:off x="535940" y="1468628"/>
            <a:ext cx="8071484" cy="4783455"/>
          </a:xfrm>
          <a:prstGeom prst="rect">
            <a:avLst/>
          </a:prstGeom>
        </p:spPr>
        <p:txBody>
          <a:bodyPr vert="horz" wrap="square" lIns="0" tIns="12065" rIns="0" bIns="0" rtlCol="0">
            <a:spAutoFit/>
          </a:bodyPr>
          <a:lstStyle/>
          <a:p>
            <a:pPr marL="469900" marR="5080" indent="-457200" algn="just">
              <a:lnSpc>
                <a:spcPct val="100200"/>
              </a:lnSpc>
              <a:spcBef>
                <a:spcPts val="95"/>
              </a:spcBef>
            </a:pPr>
            <a:r>
              <a:rPr sz="2400" dirty="0">
                <a:solidFill>
                  <a:srgbClr val="1D528D"/>
                </a:solidFill>
                <a:latin typeface="Arial"/>
                <a:cs typeface="Arial"/>
              </a:rPr>
              <a:t>1.</a:t>
            </a:r>
            <a:r>
              <a:rPr sz="2400" spc="125" dirty="0">
                <a:solidFill>
                  <a:srgbClr val="1D528D"/>
                </a:solidFill>
                <a:latin typeface="Arial"/>
                <a:cs typeface="Arial"/>
              </a:rPr>
              <a:t>  </a:t>
            </a:r>
            <a:r>
              <a:rPr sz="2400" dirty="0">
                <a:solidFill>
                  <a:srgbClr val="1D528D"/>
                </a:solidFill>
                <a:latin typeface="Arial"/>
                <a:cs typeface="Arial"/>
              </a:rPr>
              <a:t>S</a:t>
            </a:r>
            <a:r>
              <a:rPr sz="2400" spc="320" dirty="0">
                <a:solidFill>
                  <a:srgbClr val="1D528D"/>
                </a:solidFill>
                <a:latin typeface="Arial"/>
                <a:cs typeface="Arial"/>
              </a:rPr>
              <a:t> </a:t>
            </a:r>
            <a:r>
              <a:rPr sz="2400" dirty="0">
                <a:solidFill>
                  <a:srgbClr val="1D528D"/>
                </a:solidFill>
                <a:latin typeface="Arial"/>
                <a:cs typeface="Arial"/>
              </a:rPr>
              <a:t>Ltd</a:t>
            </a:r>
            <a:r>
              <a:rPr sz="2400" spc="325" dirty="0">
                <a:solidFill>
                  <a:srgbClr val="1D528D"/>
                </a:solidFill>
                <a:latin typeface="Arial"/>
                <a:cs typeface="Arial"/>
              </a:rPr>
              <a:t> </a:t>
            </a:r>
            <a:r>
              <a:rPr sz="2400" dirty="0">
                <a:solidFill>
                  <a:srgbClr val="1D528D"/>
                </a:solidFill>
                <a:latin typeface="Arial"/>
                <a:cs typeface="Arial"/>
              </a:rPr>
              <a:t>was</a:t>
            </a:r>
            <a:r>
              <a:rPr sz="2400" spc="325" dirty="0">
                <a:solidFill>
                  <a:srgbClr val="1D528D"/>
                </a:solidFill>
                <a:latin typeface="Arial"/>
                <a:cs typeface="Arial"/>
              </a:rPr>
              <a:t> </a:t>
            </a:r>
            <a:r>
              <a:rPr sz="2400" dirty="0">
                <a:solidFill>
                  <a:srgbClr val="1D528D"/>
                </a:solidFill>
                <a:latin typeface="Arial"/>
                <a:cs typeface="Arial"/>
              </a:rPr>
              <a:t>having</a:t>
            </a:r>
            <a:r>
              <a:rPr sz="2400" spc="320" dirty="0">
                <a:solidFill>
                  <a:srgbClr val="1D528D"/>
                </a:solidFill>
                <a:latin typeface="Arial"/>
                <a:cs typeface="Arial"/>
              </a:rPr>
              <a:t> </a:t>
            </a:r>
            <a:r>
              <a:rPr sz="2400" dirty="0">
                <a:solidFill>
                  <a:srgbClr val="1D528D"/>
                </a:solidFill>
                <a:latin typeface="Arial"/>
                <a:cs typeface="Arial"/>
              </a:rPr>
              <a:t>CC</a:t>
            </a:r>
            <a:r>
              <a:rPr sz="2400" spc="325" dirty="0">
                <a:solidFill>
                  <a:srgbClr val="1D528D"/>
                </a:solidFill>
                <a:latin typeface="Arial"/>
                <a:cs typeface="Arial"/>
              </a:rPr>
              <a:t> </a:t>
            </a:r>
            <a:r>
              <a:rPr sz="2400" dirty="0">
                <a:solidFill>
                  <a:srgbClr val="1D528D"/>
                </a:solidFill>
                <a:latin typeface="Arial"/>
                <a:cs typeface="Arial"/>
              </a:rPr>
              <a:t>limit</a:t>
            </a:r>
            <a:r>
              <a:rPr sz="2400" spc="320" dirty="0">
                <a:solidFill>
                  <a:srgbClr val="1D528D"/>
                </a:solidFill>
                <a:latin typeface="Arial"/>
                <a:cs typeface="Arial"/>
              </a:rPr>
              <a:t> </a:t>
            </a:r>
            <a:r>
              <a:rPr sz="2400" dirty="0">
                <a:solidFill>
                  <a:srgbClr val="1D528D"/>
                </a:solidFill>
                <a:latin typeface="Arial"/>
                <a:cs typeface="Arial"/>
              </a:rPr>
              <a:t>of</a:t>
            </a:r>
            <a:r>
              <a:rPr sz="2400" spc="315" dirty="0">
                <a:solidFill>
                  <a:srgbClr val="1D528D"/>
                </a:solidFill>
                <a:latin typeface="Arial"/>
                <a:cs typeface="Arial"/>
              </a:rPr>
              <a:t> </a:t>
            </a:r>
            <a:r>
              <a:rPr sz="2400" dirty="0">
                <a:solidFill>
                  <a:srgbClr val="1D528D"/>
                </a:solidFill>
                <a:latin typeface="Arial"/>
                <a:cs typeface="Arial"/>
              </a:rPr>
              <a:t>Rs.182</a:t>
            </a:r>
            <a:r>
              <a:rPr sz="2400" spc="325" dirty="0">
                <a:solidFill>
                  <a:srgbClr val="1D528D"/>
                </a:solidFill>
                <a:latin typeface="Arial"/>
                <a:cs typeface="Arial"/>
              </a:rPr>
              <a:t> </a:t>
            </a:r>
            <a:r>
              <a:rPr sz="2400" dirty="0">
                <a:solidFill>
                  <a:srgbClr val="1D528D"/>
                </a:solidFill>
                <a:latin typeface="Arial"/>
                <a:cs typeface="Arial"/>
              </a:rPr>
              <a:t>crores</a:t>
            </a:r>
            <a:r>
              <a:rPr sz="2400" spc="320" dirty="0">
                <a:solidFill>
                  <a:srgbClr val="1D528D"/>
                </a:solidFill>
                <a:latin typeface="Arial"/>
                <a:cs typeface="Arial"/>
              </a:rPr>
              <a:t> </a:t>
            </a:r>
            <a:r>
              <a:rPr sz="2400" dirty="0">
                <a:solidFill>
                  <a:srgbClr val="1D528D"/>
                </a:solidFill>
                <a:latin typeface="Arial"/>
                <a:cs typeface="Arial"/>
              </a:rPr>
              <a:t>and</a:t>
            </a:r>
            <a:r>
              <a:rPr sz="2400" spc="325" dirty="0">
                <a:solidFill>
                  <a:srgbClr val="1D528D"/>
                </a:solidFill>
                <a:latin typeface="Arial"/>
                <a:cs typeface="Arial"/>
              </a:rPr>
              <a:t> </a:t>
            </a:r>
            <a:r>
              <a:rPr sz="2400" spc="-10" dirty="0">
                <a:solidFill>
                  <a:srgbClr val="1D528D"/>
                </a:solidFill>
                <a:latin typeface="Arial"/>
                <a:cs typeface="Arial"/>
              </a:rPr>
              <a:t>three </a:t>
            </a:r>
            <a:r>
              <a:rPr sz="2400" dirty="0">
                <a:solidFill>
                  <a:srgbClr val="1D528D"/>
                </a:solidFill>
                <a:latin typeface="Arial"/>
                <a:cs typeface="Arial"/>
              </a:rPr>
              <a:t>term</a:t>
            </a:r>
            <a:r>
              <a:rPr sz="2400" spc="105" dirty="0">
                <a:solidFill>
                  <a:srgbClr val="1D528D"/>
                </a:solidFill>
                <a:latin typeface="Arial"/>
                <a:cs typeface="Arial"/>
              </a:rPr>
              <a:t> </a:t>
            </a:r>
            <a:r>
              <a:rPr sz="2400" dirty="0">
                <a:solidFill>
                  <a:srgbClr val="1D528D"/>
                </a:solidFill>
                <a:latin typeface="Arial"/>
                <a:cs typeface="Arial"/>
              </a:rPr>
              <a:t>loan</a:t>
            </a:r>
            <a:r>
              <a:rPr sz="2400" spc="120" dirty="0">
                <a:solidFill>
                  <a:srgbClr val="1D528D"/>
                </a:solidFill>
                <a:latin typeface="Arial"/>
                <a:cs typeface="Arial"/>
              </a:rPr>
              <a:t> </a:t>
            </a:r>
            <a:r>
              <a:rPr sz="2400" dirty="0">
                <a:solidFill>
                  <a:srgbClr val="1D528D"/>
                </a:solidFill>
                <a:latin typeface="Arial"/>
                <a:cs typeface="Arial"/>
              </a:rPr>
              <a:t>accounts</a:t>
            </a:r>
            <a:r>
              <a:rPr sz="2400" spc="114" dirty="0">
                <a:solidFill>
                  <a:srgbClr val="1D528D"/>
                </a:solidFill>
                <a:latin typeface="Arial"/>
                <a:cs typeface="Arial"/>
              </a:rPr>
              <a:t> </a:t>
            </a:r>
            <a:r>
              <a:rPr sz="2400" dirty="0">
                <a:solidFill>
                  <a:srgbClr val="1D528D"/>
                </a:solidFill>
                <a:latin typeface="Arial"/>
                <a:cs typeface="Arial"/>
              </a:rPr>
              <a:t>aggregating</a:t>
            </a:r>
            <a:r>
              <a:rPr sz="2400" spc="125" dirty="0">
                <a:solidFill>
                  <a:srgbClr val="1D528D"/>
                </a:solidFill>
                <a:latin typeface="Arial"/>
                <a:cs typeface="Arial"/>
              </a:rPr>
              <a:t> </a:t>
            </a:r>
            <a:r>
              <a:rPr sz="2400" dirty="0">
                <a:solidFill>
                  <a:srgbClr val="1D528D"/>
                </a:solidFill>
                <a:latin typeface="Arial"/>
                <a:cs typeface="Arial"/>
              </a:rPr>
              <a:t>to</a:t>
            </a:r>
            <a:r>
              <a:rPr sz="2400" spc="120" dirty="0">
                <a:solidFill>
                  <a:srgbClr val="1D528D"/>
                </a:solidFill>
                <a:latin typeface="Arial"/>
                <a:cs typeface="Arial"/>
              </a:rPr>
              <a:t> </a:t>
            </a:r>
            <a:r>
              <a:rPr sz="2400" dirty="0">
                <a:solidFill>
                  <a:srgbClr val="1D528D"/>
                </a:solidFill>
                <a:latin typeface="Arial"/>
                <a:cs typeface="Arial"/>
              </a:rPr>
              <a:t>Rs.200</a:t>
            </a:r>
            <a:r>
              <a:rPr sz="2400" spc="120" dirty="0">
                <a:solidFill>
                  <a:srgbClr val="1D528D"/>
                </a:solidFill>
                <a:latin typeface="Arial"/>
                <a:cs typeface="Arial"/>
              </a:rPr>
              <a:t> </a:t>
            </a:r>
            <a:r>
              <a:rPr sz="2400" dirty="0">
                <a:solidFill>
                  <a:srgbClr val="1D528D"/>
                </a:solidFill>
                <a:latin typeface="Arial"/>
                <a:cs typeface="Arial"/>
              </a:rPr>
              <a:t>crores.</a:t>
            </a:r>
            <a:r>
              <a:rPr sz="2400" spc="114" dirty="0">
                <a:solidFill>
                  <a:srgbClr val="1D528D"/>
                </a:solidFill>
                <a:latin typeface="Arial"/>
                <a:cs typeface="Arial"/>
              </a:rPr>
              <a:t> </a:t>
            </a:r>
            <a:r>
              <a:rPr sz="2400" spc="-20" dirty="0">
                <a:solidFill>
                  <a:srgbClr val="1D528D"/>
                </a:solidFill>
                <a:latin typeface="Arial"/>
                <a:cs typeface="Arial"/>
              </a:rPr>
              <a:t>Cash </a:t>
            </a:r>
            <a:r>
              <a:rPr sz="2400" dirty="0">
                <a:solidFill>
                  <a:srgbClr val="1D528D"/>
                </a:solidFill>
                <a:latin typeface="Arial"/>
                <a:cs typeface="Arial"/>
              </a:rPr>
              <a:t>credit</a:t>
            </a:r>
            <a:r>
              <a:rPr sz="2400" spc="110" dirty="0">
                <a:solidFill>
                  <a:srgbClr val="1D528D"/>
                </a:solidFill>
                <a:latin typeface="Arial"/>
                <a:cs typeface="Arial"/>
              </a:rPr>
              <a:t>  </a:t>
            </a:r>
            <a:r>
              <a:rPr sz="2400" dirty="0">
                <a:solidFill>
                  <a:srgbClr val="1D528D"/>
                </a:solidFill>
                <a:latin typeface="Arial"/>
                <a:cs typeface="Arial"/>
              </a:rPr>
              <a:t>was</a:t>
            </a:r>
            <a:r>
              <a:rPr sz="2400" spc="110" dirty="0">
                <a:solidFill>
                  <a:srgbClr val="1D528D"/>
                </a:solidFill>
                <a:latin typeface="Arial"/>
                <a:cs typeface="Arial"/>
              </a:rPr>
              <a:t>  </a:t>
            </a:r>
            <a:r>
              <a:rPr sz="2400" dirty="0">
                <a:solidFill>
                  <a:srgbClr val="1D528D"/>
                </a:solidFill>
                <a:latin typeface="Arial"/>
                <a:cs typeface="Arial"/>
              </a:rPr>
              <a:t>above</a:t>
            </a:r>
            <a:r>
              <a:rPr sz="2400" spc="114" dirty="0">
                <a:solidFill>
                  <a:srgbClr val="1D528D"/>
                </a:solidFill>
                <a:latin typeface="Arial"/>
                <a:cs typeface="Arial"/>
              </a:rPr>
              <a:t>  </a:t>
            </a:r>
            <a:r>
              <a:rPr sz="2400" dirty="0">
                <a:solidFill>
                  <a:srgbClr val="1D528D"/>
                </a:solidFill>
                <a:latin typeface="Arial"/>
                <a:cs typeface="Arial"/>
              </a:rPr>
              <a:t>the</a:t>
            </a:r>
            <a:r>
              <a:rPr sz="2400" spc="110" dirty="0">
                <a:solidFill>
                  <a:srgbClr val="1D528D"/>
                </a:solidFill>
                <a:latin typeface="Arial"/>
                <a:cs typeface="Arial"/>
              </a:rPr>
              <a:t>  </a:t>
            </a:r>
            <a:r>
              <a:rPr sz="2400" dirty="0">
                <a:solidFill>
                  <a:srgbClr val="1D528D"/>
                </a:solidFill>
                <a:latin typeface="Arial"/>
                <a:cs typeface="Arial"/>
              </a:rPr>
              <a:t>limit</a:t>
            </a:r>
            <a:r>
              <a:rPr sz="2400" spc="114" dirty="0">
                <a:solidFill>
                  <a:srgbClr val="1D528D"/>
                </a:solidFill>
                <a:latin typeface="Arial"/>
                <a:cs typeface="Arial"/>
              </a:rPr>
              <a:t>  </a:t>
            </a:r>
            <a:r>
              <a:rPr sz="2400" dirty="0">
                <a:solidFill>
                  <a:srgbClr val="1D528D"/>
                </a:solidFill>
                <a:latin typeface="Arial"/>
                <a:cs typeface="Arial"/>
              </a:rPr>
              <a:t>in</a:t>
            </a:r>
            <a:r>
              <a:rPr sz="2400" spc="110" dirty="0">
                <a:solidFill>
                  <a:srgbClr val="1D528D"/>
                </a:solidFill>
                <a:latin typeface="Arial"/>
                <a:cs typeface="Arial"/>
              </a:rPr>
              <a:t>  </a:t>
            </a:r>
            <a:r>
              <a:rPr sz="2400" dirty="0">
                <a:solidFill>
                  <a:srgbClr val="1D528D"/>
                </a:solidFill>
                <a:latin typeface="Arial"/>
                <a:cs typeface="Arial"/>
              </a:rPr>
              <a:t>the</a:t>
            </a:r>
            <a:r>
              <a:rPr sz="2400" spc="114" dirty="0">
                <a:solidFill>
                  <a:srgbClr val="1D528D"/>
                </a:solidFill>
                <a:latin typeface="Arial"/>
                <a:cs typeface="Arial"/>
              </a:rPr>
              <a:t>  </a:t>
            </a:r>
            <a:r>
              <a:rPr sz="2400" dirty="0">
                <a:solidFill>
                  <a:srgbClr val="1D528D"/>
                </a:solidFill>
                <a:latin typeface="Arial"/>
                <a:cs typeface="Arial"/>
              </a:rPr>
              <a:t>last</a:t>
            </a:r>
            <a:r>
              <a:rPr sz="2400" spc="110" dirty="0">
                <a:solidFill>
                  <a:srgbClr val="1D528D"/>
                </a:solidFill>
                <a:latin typeface="Arial"/>
                <a:cs typeface="Arial"/>
              </a:rPr>
              <a:t>  </a:t>
            </a:r>
            <a:r>
              <a:rPr sz="2400" dirty="0">
                <a:solidFill>
                  <a:srgbClr val="1D528D"/>
                </a:solidFill>
                <a:latin typeface="Arial"/>
                <a:cs typeface="Arial"/>
              </a:rPr>
              <a:t>quarter</a:t>
            </a:r>
            <a:r>
              <a:rPr sz="2400" spc="110" dirty="0">
                <a:solidFill>
                  <a:srgbClr val="1D528D"/>
                </a:solidFill>
                <a:latin typeface="Arial"/>
                <a:cs typeface="Arial"/>
              </a:rPr>
              <a:t>  </a:t>
            </a:r>
            <a:r>
              <a:rPr sz="2400" spc="-20" dirty="0">
                <a:solidFill>
                  <a:srgbClr val="1D528D"/>
                </a:solidFill>
                <a:latin typeface="Arial"/>
                <a:cs typeface="Arial"/>
              </a:rPr>
              <a:t>from </a:t>
            </a:r>
            <a:r>
              <a:rPr sz="2400" dirty="0">
                <a:solidFill>
                  <a:srgbClr val="1D528D"/>
                </a:solidFill>
                <a:latin typeface="Arial"/>
                <a:cs typeface="Arial"/>
              </a:rPr>
              <a:t>26/02/2</a:t>
            </a:r>
            <a:r>
              <a:rPr lang="en-US" sz="2400" dirty="0">
                <a:solidFill>
                  <a:srgbClr val="1D528D"/>
                </a:solidFill>
                <a:latin typeface="Arial"/>
                <a:cs typeface="Arial"/>
              </a:rPr>
              <a:t>3</a:t>
            </a:r>
            <a:r>
              <a:rPr sz="2400" spc="395" dirty="0">
                <a:solidFill>
                  <a:srgbClr val="1D528D"/>
                </a:solidFill>
                <a:latin typeface="Arial"/>
                <a:cs typeface="Arial"/>
              </a:rPr>
              <a:t> </a:t>
            </a:r>
            <a:r>
              <a:rPr sz="2400" dirty="0">
                <a:solidFill>
                  <a:srgbClr val="1D528D"/>
                </a:solidFill>
                <a:latin typeface="Arial"/>
                <a:cs typeface="Arial"/>
              </a:rPr>
              <a:t>till</a:t>
            </a:r>
            <a:r>
              <a:rPr sz="2400" spc="400" dirty="0">
                <a:solidFill>
                  <a:srgbClr val="1D528D"/>
                </a:solidFill>
                <a:latin typeface="Arial"/>
                <a:cs typeface="Arial"/>
              </a:rPr>
              <a:t> </a:t>
            </a:r>
            <a:r>
              <a:rPr sz="2400" dirty="0">
                <a:solidFill>
                  <a:srgbClr val="1D528D"/>
                </a:solidFill>
                <a:latin typeface="Arial"/>
                <a:cs typeface="Arial"/>
              </a:rPr>
              <a:t>31/03/2</a:t>
            </a:r>
            <a:r>
              <a:rPr lang="en-US" sz="2400" dirty="0">
                <a:solidFill>
                  <a:srgbClr val="1D528D"/>
                </a:solidFill>
                <a:latin typeface="Arial"/>
                <a:cs typeface="Arial"/>
              </a:rPr>
              <a:t>3</a:t>
            </a:r>
            <a:r>
              <a:rPr sz="2400" dirty="0">
                <a:solidFill>
                  <a:srgbClr val="1D528D"/>
                </a:solidFill>
                <a:latin typeface="Arial"/>
                <a:cs typeface="Arial"/>
              </a:rPr>
              <a:t>.</a:t>
            </a:r>
            <a:r>
              <a:rPr sz="2400" spc="395" dirty="0">
                <a:solidFill>
                  <a:srgbClr val="1D528D"/>
                </a:solidFill>
                <a:latin typeface="Arial"/>
                <a:cs typeface="Arial"/>
              </a:rPr>
              <a:t> </a:t>
            </a:r>
            <a:r>
              <a:rPr sz="2400" dirty="0">
                <a:solidFill>
                  <a:srgbClr val="1D528D"/>
                </a:solidFill>
                <a:latin typeface="Arial"/>
                <a:cs typeface="Arial"/>
              </a:rPr>
              <a:t>The</a:t>
            </a:r>
            <a:r>
              <a:rPr sz="2400" spc="400" dirty="0">
                <a:solidFill>
                  <a:srgbClr val="1D528D"/>
                </a:solidFill>
                <a:latin typeface="Arial"/>
                <a:cs typeface="Arial"/>
              </a:rPr>
              <a:t> </a:t>
            </a:r>
            <a:r>
              <a:rPr sz="2400" dirty="0">
                <a:solidFill>
                  <a:srgbClr val="1D528D"/>
                </a:solidFill>
                <a:latin typeface="Arial"/>
                <a:cs typeface="Arial"/>
              </a:rPr>
              <a:t>interest</a:t>
            </a:r>
            <a:r>
              <a:rPr sz="2400" spc="395" dirty="0">
                <a:solidFill>
                  <a:srgbClr val="1D528D"/>
                </a:solidFill>
                <a:latin typeface="Arial"/>
                <a:cs typeface="Arial"/>
              </a:rPr>
              <a:t> </a:t>
            </a:r>
            <a:r>
              <a:rPr sz="2400" dirty="0">
                <a:solidFill>
                  <a:srgbClr val="1D528D"/>
                </a:solidFill>
                <a:latin typeface="Arial"/>
                <a:cs typeface="Arial"/>
              </a:rPr>
              <a:t>and</a:t>
            </a:r>
            <a:r>
              <a:rPr sz="2400" spc="400" dirty="0">
                <a:solidFill>
                  <a:srgbClr val="1D528D"/>
                </a:solidFill>
                <a:latin typeface="Arial"/>
                <a:cs typeface="Arial"/>
              </a:rPr>
              <a:t> </a:t>
            </a:r>
            <a:r>
              <a:rPr sz="2400" dirty="0">
                <a:solidFill>
                  <a:srgbClr val="1D528D"/>
                </a:solidFill>
                <a:latin typeface="Arial"/>
                <a:cs typeface="Arial"/>
              </a:rPr>
              <a:t>installments</a:t>
            </a:r>
            <a:r>
              <a:rPr sz="2400" spc="400" dirty="0">
                <a:solidFill>
                  <a:srgbClr val="1D528D"/>
                </a:solidFill>
                <a:latin typeface="Arial"/>
                <a:cs typeface="Arial"/>
              </a:rPr>
              <a:t> </a:t>
            </a:r>
            <a:r>
              <a:rPr sz="2400" spc="-25" dirty="0">
                <a:solidFill>
                  <a:srgbClr val="1D528D"/>
                </a:solidFill>
                <a:latin typeface="Arial"/>
                <a:cs typeface="Arial"/>
              </a:rPr>
              <a:t>in </a:t>
            </a:r>
            <a:r>
              <a:rPr sz="2400" dirty="0">
                <a:solidFill>
                  <a:srgbClr val="1D528D"/>
                </a:solidFill>
                <a:latin typeface="Arial"/>
                <a:cs typeface="Arial"/>
              </a:rPr>
              <a:t>Term</a:t>
            </a:r>
            <a:r>
              <a:rPr sz="2400" spc="445" dirty="0">
                <a:solidFill>
                  <a:srgbClr val="1D528D"/>
                </a:solidFill>
                <a:latin typeface="Arial"/>
                <a:cs typeface="Arial"/>
              </a:rPr>
              <a:t>  </a:t>
            </a:r>
            <a:r>
              <a:rPr sz="2400" dirty="0">
                <a:solidFill>
                  <a:srgbClr val="1D528D"/>
                </a:solidFill>
                <a:latin typeface="Arial"/>
                <a:cs typeface="Arial"/>
              </a:rPr>
              <a:t>Loans</a:t>
            </a:r>
            <a:r>
              <a:rPr sz="2400" spc="450" dirty="0">
                <a:solidFill>
                  <a:srgbClr val="1D528D"/>
                </a:solidFill>
                <a:latin typeface="Arial"/>
                <a:cs typeface="Arial"/>
              </a:rPr>
              <a:t>  </a:t>
            </a:r>
            <a:r>
              <a:rPr sz="2400" dirty="0">
                <a:solidFill>
                  <a:srgbClr val="1D528D"/>
                </a:solidFill>
                <a:latin typeface="Arial"/>
                <a:cs typeface="Arial"/>
              </a:rPr>
              <a:t>were</a:t>
            </a:r>
            <a:r>
              <a:rPr sz="2400" spc="450" dirty="0">
                <a:solidFill>
                  <a:srgbClr val="1D528D"/>
                </a:solidFill>
                <a:latin typeface="Arial"/>
                <a:cs typeface="Arial"/>
              </a:rPr>
              <a:t>  </a:t>
            </a:r>
            <a:r>
              <a:rPr sz="2400" dirty="0">
                <a:solidFill>
                  <a:srgbClr val="1D528D"/>
                </a:solidFill>
                <a:latin typeface="Arial"/>
                <a:cs typeface="Arial"/>
              </a:rPr>
              <a:t>always</a:t>
            </a:r>
            <a:r>
              <a:rPr sz="2400" spc="450" dirty="0">
                <a:solidFill>
                  <a:srgbClr val="1D528D"/>
                </a:solidFill>
                <a:latin typeface="Arial"/>
                <a:cs typeface="Arial"/>
              </a:rPr>
              <a:t>  </a:t>
            </a:r>
            <a:r>
              <a:rPr sz="2400" dirty="0">
                <a:solidFill>
                  <a:srgbClr val="1D528D"/>
                </a:solidFill>
                <a:latin typeface="Arial"/>
                <a:cs typeface="Arial"/>
              </a:rPr>
              <a:t>paid</a:t>
            </a:r>
            <a:r>
              <a:rPr sz="2400" spc="445" dirty="0">
                <a:solidFill>
                  <a:srgbClr val="1D528D"/>
                </a:solidFill>
                <a:latin typeface="Arial"/>
                <a:cs typeface="Arial"/>
              </a:rPr>
              <a:t>  </a:t>
            </a:r>
            <a:r>
              <a:rPr sz="2400" dirty="0">
                <a:solidFill>
                  <a:srgbClr val="1D528D"/>
                </a:solidFill>
                <a:latin typeface="Arial"/>
                <a:cs typeface="Arial"/>
              </a:rPr>
              <a:t>with</a:t>
            </a:r>
            <a:r>
              <a:rPr sz="2400" spc="455" dirty="0">
                <a:solidFill>
                  <a:srgbClr val="1D528D"/>
                </a:solidFill>
                <a:latin typeface="Arial"/>
                <a:cs typeface="Arial"/>
              </a:rPr>
              <a:t>  </a:t>
            </a:r>
            <a:r>
              <a:rPr sz="2400" dirty="0">
                <a:solidFill>
                  <a:srgbClr val="1D528D"/>
                </a:solidFill>
                <a:latin typeface="Arial"/>
                <a:cs typeface="Arial"/>
              </a:rPr>
              <a:t>delay.</a:t>
            </a:r>
            <a:r>
              <a:rPr sz="2400" spc="445" dirty="0">
                <a:solidFill>
                  <a:srgbClr val="1D528D"/>
                </a:solidFill>
                <a:latin typeface="Arial"/>
                <a:cs typeface="Arial"/>
              </a:rPr>
              <a:t>  </a:t>
            </a:r>
            <a:r>
              <a:rPr sz="2400" spc="-25" dirty="0">
                <a:solidFill>
                  <a:srgbClr val="1D528D"/>
                </a:solidFill>
                <a:latin typeface="Arial"/>
                <a:cs typeface="Arial"/>
              </a:rPr>
              <a:t>The </a:t>
            </a:r>
            <a:r>
              <a:rPr sz="2400" dirty="0">
                <a:solidFill>
                  <a:srgbClr val="1D528D"/>
                </a:solidFill>
                <a:latin typeface="Arial"/>
                <a:cs typeface="Arial"/>
              </a:rPr>
              <a:t>installments</a:t>
            </a:r>
            <a:r>
              <a:rPr sz="2400" spc="540" dirty="0">
                <a:solidFill>
                  <a:srgbClr val="1D528D"/>
                </a:solidFill>
                <a:latin typeface="Arial"/>
                <a:cs typeface="Arial"/>
              </a:rPr>
              <a:t> </a:t>
            </a:r>
            <a:r>
              <a:rPr sz="2400" dirty="0">
                <a:solidFill>
                  <a:srgbClr val="1D528D"/>
                </a:solidFill>
                <a:latin typeface="Arial"/>
                <a:cs typeface="Arial"/>
              </a:rPr>
              <a:t>and</a:t>
            </a:r>
            <a:r>
              <a:rPr sz="2400" spc="555" dirty="0">
                <a:solidFill>
                  <a:srgbClr val="1D528D"/>
                </a:solidFill>
                <a:latin typeface="Arial"/>
                <a:cs typeface="Arial"/>
              </a:rPr>
              <a:t> </a:t>
            </a:r>
            <a:r>
              <a:rPr sz="2400" dirty="0">
                <a:solidFill>
                  <a:srgbClr val="1D528D"/>
                </a:solidFill>
                <a:latin typeface="Arial"/>
                <a:cs typeface="Arial"/>
              </a:rPr>
              <a:t>interest</a:t>
            </a:r>
            <a:r>
              <a:rPr sz="2400" spc="550" dirty="0">
                <a:solidFill>
                  <a:srgbClr val="1D528D"/>
                </a:solidFill>
                <a:latin typeface="Arial"/>
                <a:cs typeface="Arial"/>
              </a:rPr>
              <a:t> </a:t>
            </a:r>
            <a:r>
              <a:rPr sz="2400" dirty="0">
                <a:solidFill>
                  <a:srgbClr val="1D528D"/>
                </a:solidFill>
                <a:latin typeface="Arial"/>
                <a:cs typeface="Arial"/>
              </a:rPr>
              <a:t>on</a:t>
            </a:r>
            <a:r>
              <a:rPr sz="2400" spc="555" dirty="0">
                <a:solidFill>
                  <a:srgbClr val="1D528D"/>
                </a:solidFill>
                <a:latin typeface="Arial"/>
                <a:cs typeface="Arial"/>
              </a:rPr>
              <a:t> </a:t>
            </a:r>
            <a:r>
              <a:rPr sz="2400" dirty="0">
                <a:solidFill>
                  <a:srgbClr val="1D528D"/>
                </a:solidFill>
                <a:latin typeface="Arial"/>
                <a:cs typeface="Arial"/>
              </a:rPr>
              <a:t>term</a:t>
            </a:r>
            <a:r>
              <a:rPr sz="2400" spc="555" dirty="0">
                <a:solidFill>
                  <a:srgbClr val="1D528D"/>
                </a:solidFill>
                <a:latin typeface="Arial"/>
                <a:cs typeface="Arial"/>
              </a:rPr>
              <a:t> </a:t>
            </a:r>
            <a:r>
              <a:rPr sz="2400" dirty="0">
                <a:solidFill>
                  <a:srgbClr val="1D528D"/>
                </a:solidFill>
                <a:latin typeface="Arial"/>
                <a:cs typeface="Arial"/>
              </a:rPr>
              <a:t>loans</a:t>
            </a:r>
            <a:r>
              <a:rPr sz="2400" spc="550" dirty="0">
                <a:solidFill>
                  <a:srgbClr val="1D528D"/>
                </a:solidFill>
                <a:latin typeface="Arial"/>
                <a:cs typeface="Arial"/>
              </a:rPr>
              <a:t> </a:t>
            </a:r>
            <a:r>
              <a:rPr sz="2400" dirty="0">
                <a:solidFill>
                  <a:srgbClr val="1D528D"/>
                </a:solidFill>
                <a:latin typeface="Arial"/>
                <a:cs typeface="Arial"/>
              </a:rPr>
              <a:t>due</a:t>
            </a:r>
            <a:r>
              <a:rPr sz="2400" spc="560" dirty="0">
                <a:solidFill>
                  <a:srgbClr val="1D528D"/>
                </a:solidFill>
                <a:latin typeface="Arial"/>
                <a:cs typeface="Arial"/>
              </a:rPr>
              <a:t> </a:t>
            </a:r>
            <a:r>
              <a:rPr sz="2400" spc="-10" dirty="0">
                <a:solidFill>
                  <a:srgbClr val="1D528D"/>
                </a:solidFill>
                <a:latin typeface="Arial"/>
                <a:cs typeface="Arial"/>
              </a:rPr>
              <a:t>31/12/</a:t>
            </a:r>
            <a:r>
              <a:rPr lang="en-US" sz="2400" spc="-10" dirty="0">
                <a:solidFill>
                  <a:srgbClr val="1D528D"/>
                </a:solidFill>
                <a:latin typeface="Arial"/>
                <a:cs typeface="Arial"/>
              </a:rPr>
              <a:t>22</a:t>
            </a:r>
            <a:r>
              <a:rPr sz="2400" spc="-10" dirty="0">
                <a:solidFill>
                  <a:srgbClr val="1D528D"/>
                </a:solidFill>
                <a:latin typeface="Arial"/>
                <a:cs typeface="Arial"/>
              </a:rPr>
              <a:t> </a:t>
            </a:r>
            <a:r>
              <a:rPr sz="2400" dirty="0">
                <a:solidFill>
                  <a:srgbClr val="1D528D"/>
                </a:solidFill>
                <a:latin typeface="Arial"/>
                <a:cs typeface="Arial"/>
              </a:rPr>
              <a:t>were</a:t>
            </a:r>
            <a:r>
              <a:rPr sz="2400" spc="110" dirty="0">
                <a:solidFill>
                  <a:srgbClr val="1D528D"/>
                </a:solidFill>
                <a:latin typeface="Arial"/>
                <a:cs typeface="Arial"/>
              </a:rPr>
              <a:t>  </a:t>
            </a:r>
            <a:r>
              <a:rPr sz="2400" dirty="0">
                <a:solidFill>
                  <a:srgbClr val="1D528D"/>
                </a:solidFill>
                <a:latin typeface="Arial"/>
                <a:cs typeface="Arial"/>
              </a:rPr>
              <a:t>debited</a:t>
            </a:r>
            <a:r>
              <a:rPr sz="2400" spc="110" dirty="0">
                <a:solidFill>
                  <a:srgbClr val="1D528D"/>
                </a:solidFill>
                <a:latin typeface="Arial"/>
                <a:cs typeface="Arial"/>
              </a:rPr>
              <a:t>  </a:t>
            </a:r>
            <a:r>
              <a:rPr sz="2400" dirty="0">
                <a:solidFill>
                  <a:srgbClr val="1D528D"/>
                </a:solidFill>
                <a:latin typeface="Arial"/>
                <a:cs typeface="Arial"/>
              </a:rPr>
              <a:t>to</a:t>
            </a:r>
            <a:r>
              <a:rPr sz="2400" spc="110" dirty="0">
                <a:solidFill>
                  <a:srgbClr val="1D528D"/>
                </a:solidFill>
                <a:latin typeface="Arial"/>
                <a:cs typeface="Arial"/>
              </a:rPr>
              <a:t>  </a:t>
            </a:r>
            <a:r>
              <a:rPr sz="2400" dirty="0">
                <a:solidFill>
                  <a:srgbClr val="1D528D"/>
                </a:solidFill>
                <a:latin typeface="Arial"/>
                <a:cs typeface="Arial"/>
              </a:rPr>
              <a:t>CC</a:t>
            </a:r>
            <a:r>
              <a:rPr sz="2400" spc="110" dirty="0">
                <a:solidFill>
                  <a:srgbClr val="1D528D"/>
                </a:solidFill>
                <a:latin typeface="Arial"/>
                <a:cs typeface="Arial"/>
              </a:rPr>
              <a:t>  </a:t>
            </a:r>
            <a:r>
              <a:rPr sz="2400" dirty="0">
                <a:solidFill>
                  <a:srgbClr val="1D528D"/>
                </a:solidFill>
                <a:latin typeface="Arial"/>
                <a:cs typeface="Arial"/>
              </a:rPr>
              <a:t>a/c</a:t>
            </a:r>
            <a:r>
              <a:rPr sz="2400" spc="110" dirty="0">
                <a:solidFill>
                  <a:srgbClr val="1D528D"/>
                </a:solidFill>
                <a:latin typeface="Arial"/>
                <a:cs typeface="Arial"/>
              </a:rPr>
              <a:t>  </a:t>
            </a:r>
            <a:r>
              <a:rPr sz="2400" dirty="0">
                <a:solidFill>
                  <a:srgbClr val="1D528D"/>
                </a:solidFill>
                <a:latin typeface="Arial"/>
                <a:cs typeface="Arial"/>
              </a:rPr>
              <a:t>from</a:t>
            </a:r>
            <a:r>
              <a:rPr sz="2400" spc="110" dirty="0">
                <a:solidFill>
                  <a:srgbClr val="1D528D"/>
                </a:solidFill>
                <a:latin typeface="Arial"/>
                <a:cs typeface="Arial"/>
              </a:rPr>
              <a:t>  </a:t>
            </a:r>
            <a:r>
              <a:rPr sz="2400" dirty="0">
                <a:solidFill>
                  <a:srgbClr val="1D528D"/>
                </a:solidFill>
                <a:latin typeface="Arial"/>
                <a:cs typeface="Arial"/>
              </a:rPr>
              <a:t>2</a:t>
            </a:r>
            <a:r>
              <a:rPr lang="en-US" sz="2400" dirty="0">
                <a:solidFill>
                  <a:srgbClr val="1D528D"/>
                </a:solidFill>
                <a:latin typeface="Arial"/>
                <a:cs typeface="Arial"/>
              </a:rPr>
              <a:t>8</a:t>
            </a:r>
            <a:r>
              <a:rPr sz="2400" dirty="0">
                <a:solidFill>
                  <a:srgbClr val="1D528D"/>
                </a:solidFill>
                <a:latin typeface="Arial"/>
                <a:cs typeface="Arial"/>
              </a:rPr>
              <a:t>/02/2</a:t>
            </a:r>
            <a:r>
              <a:rPr lang="en-US" sz="2400" dirty="0">
                <a:solidFill>
                  <a:srgbClr val="1D528D"/>
                </a:solidFill>
                <a:latin typeface="Arial"/>
                <a:cs typeface="Arial"/>
              </a:rPr>
              <a:t>3</a:t>
            </a:r>
            <a:r>
              <a:rPr sz="2400" spc="110" dirty="0">
                <a:solidFill>
                  <a:srgbClr val="1D528D"/>
                </a:solidFill>
                <a:latin typeface="Arial"/>
                <a:cs typeface="Arial"/>
              </a:rPr>
              <a:t>  </a:t>
            </a:r>
            <a:r>
              <a:rPr sz="2400" dirty="0">
                <a:solidFill>
                  <a:srgbClr val="1D528D"/>
                </a:solidFill>
                <a:latin typeface="Arial"/>
                <a:cs typeface="Arial"/>
              </a:rPr>
              <a:t>to</a:t>
            </a:r>
            <a:r>
              <a:rPr sz="2400" spc="110" dirty="0">
                <a:solidFill>
                  <a:srgbClr val="1D528D"/>
                </a:solidFill>
                <a:latin typeface="Arial"/>
                <a:cs typeface="Arial"/>
              </a:rPr>
              <a:t>  </a:t>
            </a:r>
            <a:r>
              <a:rPr sz="2400" spc="-10" dirty="0">
                <a:solidFill>
                  <a:srgbClr val="1D528D"/>
                </a:solidFill>
                <a:latin typeface="Arial"/>
                <a:cs typeface="Arial"/>
              </a:rPr>
              <a:t>31/03/2</a:t>
            </a:r>
            <a:r>
              <a:rPr lang="en-US" sz="2400" spc="-10" dirty="0">
                <a:solidFill>
                  <a:srgbClr val="1D528D"/>
                </a:solidFill>
                <a:latin typeface="Arial"/>
                <a:cs typeface="Arial"/>
              </a:rPr>
              <a:t>3</a:t>
            </a:r>
            <a:r>
              <a:rPr sz="2400" spc="-10" dirty="0">
                <a:solidFill>
                  <a:srgbClr val="1D528D"/>
                </a:solidFill>
                <a:latin typeface="Arial"/>
                <a:cs typeface="Arial"/>
              </a:rPr>
              <a:t> </a:t>
            </a:r>
            <a:r>
              <a:rPr sz="2400" dirty="0">
                <a:solidFill>
                  <a:srgbClr val="1D528D"/>
                </a:solidFill>
                <a:latin typeface="Arial"/>
                <a:cs typeface="Arial"/>
              </a:rPr>
              <a:t>amounting</a:t>
            </a:r>
            <a:r>
              <a:rPr sz="2400" spc="400" dirty="0">
                <a:solidFill>
                  <a:srgbClr val="1D528D"/>
                </a:solidFill>
                <a:latin typeface="Arial"/>
                <a:cs typeface="Arial"/>
              </a:rPr>
              <a:t> </a:t>
            </a:r>
            <a:r>
              <a:rPr sz="2400" dirty="0">
                <a:solidFill>
                  <a:srgbClr val="1D528D"/>
                </a:solidFill>
                <a:latin typeface="Arial"/>
                <a:cs typeface="Arial"/>
              </a:rPr>
              <a:t>to</a:t>
            </a:r>
            <a:r>
              <a:rPr sz="2400" spc="405" dirty="0">
                <a:solidFill>
                  <a:srgbClr val="1D528D"/>
                </a:solidFill>
                <a:latin typeface="Arial"/>
                <a:cs typeface="Arial"/>
              </a:rPr>
              <a:t> </a:t>
            </a:r>
            <a:r>
              <a:rPr sz="2400" dirty="0">
                <a:solidFill>
                  <a:srgbClr val="1D528D"/>
                </a:solidFill>
                <a:latin typeface="Arial"/>
                <a:cs typeface="Arial"/>
              </a:rPr>
              <a:t>Rs.</a:t>
            </a:r>
            <a:r>
              <a:rPr sz="2400" spc="395" dirty="0">
                <a:solidFill>
                  <a:srgbClr val="1D528D"/>
                </a:solidFill>
                <a:latin typeface="Arial"/>
                <a:cs typeface="Arial"/>
              </a:rPr>
              <a:t> </a:t>
            </a:r>
            <a:r>
              <a:rPr sz="2400" dirty="0">
                <a:solidFill>
                  <a:srgbClr val="1D528D"/>
                </a:solidFill>
                <a:latin typeface="Arial"/>
                <a:cs typeface="Arial"/>
              </a:rPr>
              <a:t>6</a:t>
            </a:r>
            <a:r>
              <a:rPr sz="2400" spc="400" dirty="0">
                <a:solidFill>
                  <a:srgbClr val="1D528D"/>
                </a:solidFill>
                <a:latin typeface="Arial"/>
                <a:cs typeface="Arial"/>
              </a:rPr>
              <a:t> </a:t>
            </a:r>
            <a:r>
              <a:rPr sz="2400" dirty="0">
                <a:solidFill>
                  <a:srgbClr val="1D528D"/>
                </a:solidFill>
                <a:latin typeface="Arial"/>
                <a:cs typeface="Arial"/>
              </a:rPr>
              <a:t>crores</a:t>
            </a:r>
            <a:r>
              <a:rPr sz="2400" spc="400" dirty="0">
                <a:solidFill>
                  <a:srgbClr val="1D528D"/>
                </a:solidFill>
                <a:latin typeface="Arial"/>
                <a:cs typeface="Arial"/>
              </a:rPr>
              <a:t> </a:t>
            </a:r>
            <a:r>
              <a:rPr sz="2400" dirty="0">
                <a:solidFill>
                  <a:srgbClr val="1D528D"/>
                </a:solidFill>
                <a:latin typeface="Arial"/>
                <a:cs typeface="Arial"/>
              </a:rPr>
              <a:t>when</a:t>
            </a:r>
            <a:r>
              <a:rPr sz="2400" spc="405" dirty="0">
                <a:solidFill>
                  <a:srgbClr val="1D528D"/>
                </a:solidFill>
                <a:latin typeface="Arial"/>
                <a:cs typeface="Arial"/>
              </a:rPr>
              <a:t> </a:t>
            </a:r>
            <a:r>
              <a:rPr sz="2400" dirty="0">
                <a:solidFill>
                  <a:srgbClr val="1D528D"/>
                </a:solidFill>
                <a:latin typeface="Arial"/>
                <a:cs typeface="Arial"/>
              </a:rPr>
              <a:t>the</a:t>
            </a:r>
            <a:r>
              <a:rPr sz="2400" spc="400" dirty="0">
                <a:solidFill>
                  <a:srgbClr val="1D528D"/>
                </a:solidFill>
                <a:latin typeface="Arial"/>
                <a:cs typeface="Arial"/>
              </a:rPr>
              <a:t> </a:t>
            </a:r>
            <a:r>
              <a:rPr sz="2400" dirty="0">
                <a:solidFill>
                  <a:srgbClr val="1D528D"/>
                </a:solidFill>
                <a:latin typeface="Arial"/>
                <a:cs typeface="Arial"/>
              </a:rPr>
              <a:t>CC</a:t>
            </a:r>
            <a:r>
              <a:rPr sz="2400" spc="405" dirty="0">
                <a:solidFill>
                  <a:srgbClr val="1D528D"/>
                </a:solidFill>
                <a:latin typeface="Arial"/>
                <a:cs typeface="Arial"/>
              </a:rPr>
              <a:t> </a:t>
            </a:r>
            <a:r>
              <a:rPr sz="2400" dirty="0">
                <a:solidFill>
                  <a:srgbClr val="1D528D"/>
                </a:solidFill>
                <a:latin typeface="Arial"/>
                <a:cs typeface="Arial"/>
              </a:rPr>
              <a:t>balance</a:t>
            </a:r>
            <a:r>
              <a:rPr sz="2400" spc="405" dirty="0">
                <a:solidFill>
                  <a:srgbClr val="1D528D"/>
                </a:solidFill>
                <a:latin typeface="Arial"/>
                <a:cs typeface="Arial"/>
              </a:rPr>
              <a:t> </a:t>
            </a:r>
            <a:r>
              <a:rPr sz="2400" spc="-25" dirty="0">
                <a:solidFill>
                  <a:srgbClr val="1D528D"/>
                </a:solidFill>
                <a:latin typeface="Arial"/>
                <a:cs typeface="Arial"/>
              </a:rPr>
              <a:t>was </a:t>
            </a:r>
            <a:r>
              <a:rPr sz="2400" dirty="0">
                <a:solidFill>
                  <a:srgbClr val="1D528D"/>
                </a:solidFill>
                <a:latin typeface="Arial"/>
                <a:cs typeface="Arial"/>
              </a:rPr>
              <a:t>already</a:t>
            </a:r>
            <a:r>
              <a:rPr sz="2400" spc="75" dirty="0">
                <a:solidFill>
                  <a:srgbClr val="1D528D"/>
                </a:solidFill>
                <a:latin typeface="Arial"/>
                <a:cs typeface="Arial"/>
              </a:rPr>
              <a:t> </a:t>
            </a:r>
            <a:r>
              <a:rPr sz="2400" dirty="0">
                <a:solidFill>
                  <a:srgbClr val="1D528D"/>
                </a:solidFill>
                <a:latin typeface="Arial"/>
                <a:cs typeface="Arial"/>
              </a:rPr>
              <a:t>above</a:t>
            </a:r>
            <a:r>
              <a:rPr sz="2400" spc="95" dirty="0">
                <a:solidFill>
                  <a:srgbClr val="1D528D"/>
                </a:solidFill>
                <a:latin typeface="Arial"/>
                <a:cs typeface="Arial"/>
              </a:rPr>
              <a:t> </a:t>
            </a:r>
            <a:r>
              <a:rPr sz="2400" dirty="0">
                <a:solidFill>
                  <a:srgbClr val="1D528D"/>
                </a:solidFill>
                <a:latin typeface="Arial"/>
                <a:cs typeface="Arial"/>
              </a:rPr>
              <a:t>DP.</a:t>
            </a:r>
            <a:r>
              <a:rPr sz="2400" spc="90" dirty="0">
                <a:solidFill>
                  <a:srgbClr val="1D528D"/>
                </a:solidFill>
                <a:latin typeface="Arial"/>
                <a:cs typeface="Arial"/>
              </a:rPr>
              <a:t> </a:t>
            </a:r>
            <a:r>
              <a:rPr sz="2400" dirty="0">
                <a:solidFill>
                  <a:srgbClr val="1D528D"/>
                </a:solidFill>
                <a:latin typeface="Arial"/>
                <a:cs typeface="Arial"/>
              </a:rPr>
              <a:t>The</a:t>
            </a:r>
            <a:r>
              <a:rPr sz="2400" spc="95" dirty="0">
                <a:solidFill>
                  <a:srgbClr val="1D528D"/>
                </a:solidFill>
                <a:latin typeface="Arial"/>
                <a:cs typeface="Arial"/>
              </a:rPr>
              <a:t> </a:t>
            </a:r>
            <a:r>
              <a:rPr sz="2400" dirty="0">
                <a:solidFill>
                  <a:srgbClr val="1D528D"/>
                </a:solidFill>
                <a:latin typeface="Arial"/>
                <a:cs typeface="Arial"/>
              </a:rPr>
              <a:t>interest</a:t>
            </a:r>
            <a:r>
              <a:rPr sz="2400" spc="85" dirty="0">
                <a:solidFill>
                  <a:srgbClr val="1D528D"/>
                </a:solidFill>
                <a:latin typeface="Arial"/>
                <a:cs typeface="Arial"/>
              </a:rPr>
              <a:t> </a:t>
            </a:r>
            <a:r>
              <a:rPr sz="2400" dirty="0">
                <a:solidFill>
                  <a:srgbClr val="1D528D"/>
                </a:solidFill>
                <a:latin typeface="Arial"/>
                <a:cs typeface="Arial"/>
              </a:rPr>
              <a:t>on</a:t>
            </a:r>
            <a:r>
              <a:rPr sz="2400" spc="95" dirty="0">
                <a:solidFill>
                  <a:srgbClr val="1D528D"/>
                </a:solidFill>
                <a:latin typeface="Arial"/>
                <a:cs typeface="Arial"/>
              </a:rPr>
              <a:t> </a:t>
            </a:r>
            <a:r>
              <a:rPr sz="2400" dirty="0">
                <a:solidFill>
                  <a:srgbClr val="1D528D"/>
                </a:solidFill>
                <a:latin typeface="Arial"/>
                <a:cs typeface="Arial"/>
              </a:rPr>
              <a:t>CC</a:t>
            </a:r>
            <a:r>
              <a:rPr sz="2400" spc="95" dirty="0">
                <a:solidFill>
                  <a:srgbClr val="1D528D"/>
                </a:solidFill>
                <a:latin typeface="Arial"/>
                <a:cs typeface="Arial"/>
              </a:rPr>
              <a:t> </a:t>
            </a:r>
            <a:r>
              <a:rPr sz="2400" dirty="0">
                <a:solidFill>
                  <a:srgbClr val="1D528D"/>
                </a:solidFill>
                <a:latin typeface="Arial"/>
                <a:cs typeface="Arial"/>
              </a:rPr>
              <a:t>account</a:t>
            </a:r>
            <a:r>
              <a:rPr sz="2400" spc="90" dirty="0">
                <a:solidFill>
                  <a:srgbClr val="1D528D"/>
                </a:solidFill>
                <a:latin typeface="Arial"/>
                <a:cs typeface="Arial"/>
              </a:rPr>
              <a:t> </a:t>
            </a:r>
            <a:r>
              <a:rPr sz="2400" dirty="0">
                <a:solidFill>
                  <a:srgbClr val="1D528D"/>
                </a:solidFill>
                <a:latin typeface="Arial"/>
                <a:cs typeface="Arial"/>
              </a:rPr>
              <a:t>was</a:t>
            </a:r>
            <a:r>
              <a:rPr sz="2400" spc="95" dirty="0">
                <a:solidFill>
                  <a:srgbClr val="1D528D"/>
                </a:solidFill>
                <a:latin typeface="Arial"/>
                <a:cs typeface="Arial"/>
              </a:rPr>
              <a:t> </a:t>
            </a:r>
            <a:r>
              <a:rPr sz="2400" spc="-25" dirty="0">
                <a:solidFill>
                  <a:srgbClr val="1D528D"/>
                </a:solidFill>
                <a:latin typeface="Arial"/>
                <a:cs typeface="Arial"/>
              </a:rPr>
              <a:t>Rs.</a:t>
            </a:r>
            <a:endParaRPr sz="2400" dirty="0">
              <a:latin typeface="Arial"/>
              <a:cs typeface="Arial"/>
            </a:endParaRPr>
          </a:p>
          <a:p>
            <a:pPr marL="469900" marR="5080" algn="just">
              <a:lnSpc>
                <a:spcPct val="99400"/>
              </a:lnSpc>
              <a:spcBef>
                <a:spcPts val="40"/>
              </a:spcBef>
            </a:pPr>
            <a:r>
              <a:rPr sz="2400" dirty="0">
                <a:solidFill>
                  <a:srgbClr val="1D528D"/>
                </a:solidFill>
                <a:latin typeface="Arial"/>
                <a:cs typeface="Arial"/>
              </a:rPr>
              <a:t>4.60</a:t>
            </a:r>
            <a:r>
              <a:rPr sz="2400" spc="315" dirty="0">
                <a:solidFill>
                  <a:srgbClr val="1D528D"/>
                </a:solidFill>
                <a:latin typeface="Arial"/>
                <a:cs typeface="Arial"/>
              </a:rPr>
              <a:t> </a:t>
            </a:r>
            <a:r>
              <a:rPr sz="2400" dirty="0">
                <a:solidFill>
                  <a:srgbClr val="1D528D"/>
                </a:solidFill>
                <a:latin typeface="Arial"/>
                <a:cs typeface="Arial"/>
              </a:rPr>
              <a:t>crores</a:t>
            </a:r>
            <a:r>
              <a:rPr sz="2400" spc="325" dirty="0">
                <a:solidFill>
                  <a:srgbClr val="1D528D"/>
                </a:solidFill>
                <a:latin typeface="Arial"/>
                <a:cs typeface="Arial"/>
              </a:rPr>
              <a:t> </a:t>
            </a:r>
            <a:r>
              <a:rPr sz="2400" dirty="0">
                <a:solidFill>
                  <a:srgbClr val="1D528D"/>
                </a:solidFill>
                <a:latin typeface="Arial"/>
                <a:cs typeface="Arial"/>
              </a:rPr>
              <a:t>during</a:t>
            </a:r>
            <a:r>
              <a:rPr sz="2400" spc="330" dirty="0">
                <a:solidFill>
                  <a:srgbClr val="1D528D"/>
                </a:solidFill>
                <a:latin typeface="Arial"/>
                <a:cs typeface="Arial"/>
              </a:rPr>
              <a:t> </a:t>
            </a:r>
            <a:r>
              <a:rPr sz="2400" dirty="0">
                <a:solidFill>
                  <a:srgbClr val="1D528D"/>
                </a:solidFill>
                <a:latin typeface="Arial"/>
                <a:cs typeface="Arial"/>
              </a:rPr>
              <a:t>the</a:t>
            </a:r>
            <a:r>
              <a:rPr sz="2400" spc="325" dirty="0">
                <a:solidFill>
                  <a:srgbClr val="1D528D"/>
                </a:solidFill>
                <a:latin typeface="Arial"/>
                <a:cs typeface="Arial"/>
              </a:rPr>
              <a:t> </a:t>
            </a:r>
            <a:r>
              <a:rPr sz="2400" dirty="0">
                <a:solidFill>
                  <a:srgbClr val="1D528D"/>
                </a:solidFill>
                <a:latin typeface="Arial"/>
                <a:cs typeface="Arial"/>
              </a:rPr>
              <a:t>quarter.</a:t>
            </a:r>
            <a:r>
              <a:rPr sz="2400" spc="320" dirty="0">
                <a:solidFill>
                  <a:srgbClr val="1D528D"/>
                </a:solidFill>
                <a:latin typeface="Arial"/>
                <a:cs typeface="Arial"/>
              </a:rPr>
              <a:t> </a:t>
            </a:r>
            <a:r>
              <a:rPr sz="2400" dirty="0">
                <a:solidFill>
                  <a:srgbClr val="1D528D"/>
                </a:solidFill>
                <a:latin typeface="Arial"/>
                <a:cs typeface="Arial"/>
              </a:rPr>
              <a:t>The</a:t>
            </a:r>
            <a:r>
              <a:rPr sz="2400" spc="330" dirty="0">
                <a:solidFill>
                  <a:srgbClr val="1D528D"/>
                </a:solidFill>
                <a:latin typeface="Arial"/>
                <a:cs typeface="Arial"/>
              </a:rPr>
              <a:t> </a:t>
            </a:r>
            <a:r>
              <a:rPr sz="2400" dirty="0">
                <a:solidFill>
                  <a:srgbClr val="1D528D"/>
                </a:solidFill>
                <a:latin typeface="Arial"/>
                <a:cs typeface="Arial"/>
              </a:rPr>
              <a:t>total</a:t>
            </a:r>
            <a:r>
              <a:rPr sz="2400" spc="330" dirty="0">
                <a:solidFill>
                  <a:srgbClr val="1D528D"/>
                </a:solidFill>
                <a:latin typeface="Arial"/>
                <a:cs typeface="Arial"/>
              </a:rPr>
              <a:t> </a:t>
            </a:r>
            <a:r>
              <a:rPr sz="2400" dirty="0">
                <a:solidFill>
                  <a:srgbClr val="1D528D"/>
                </a:solidFill>
                <a:latin typeface="Arial"/>
                <a:cs typeface="Arial"/>
              </a:rPr>
              <a:t>credits</a:t>
            </a:r>
            <a:r>
              <a:rPr sz="2400" spc="325" dirty="0">
                <a:solidFill>
                  <a:srgbClr val="1D528D"/>
                </a:solidFill>
                <a:latin typeface="Arial"/>
                <a:cs typeface="Arial"/>
              </a:rPr>
              <a:t> </a:t>
            </a:r>
            <a:r>
              <a:rPr sz="2400" dirty="0">
                <a:solidFill>
                  <a:srgbClr val="1D528D"/>
                </a:solidFill>
                <a:latin typeface="Arial"/>
                <a:cs typeface="Arial"/>
              </a:rPr>
              <a:t>in</a:t>
            </a:r>
            <a:r>
              <a:rPr sz="2400" spc="330" dirty="0">
                <a:solidFill>
                  <a:srgbClr val="1D528D"/>
                </a:solidFill>
                <a:latin typeface="Arial"/>
                <a:cs typeface="Arial"/>
              </a:rPr>
              <a:t> </a:t>
            </a:r>
            <a:r>
              <a:rPr sz="2400" spc="-25" dirty="0">
                <a:solidFill>
                  <a:srgbClr val="1D528D"/>
                </a:solidFill>
                <a:latin typeface="Arial"/>
                <a:cs typeface="Arial"/>
              </a:rPr>
              <a:t>CC </a:t>
            </a:r>
            <a:r>
              <a:rPr sz="2400" dirty="0">
                <a:solidFill>
                  <a:srgbClr val="1D528D"/>
                </a:solidFill>
                <a:latin typeface="Arial"/>
                <a:cs typeface="Arial"/>
              </a:rPr>
              <a:t>account</a:t>
            </a:r>
            <a:r>
              <a:rPr sz="2400" spc="445" dirty="0">
                <a:solidFill>
                  <a:srgbClr val="1D528D"/>
                </a:solidFill>
                <a:latin typeface="Arial"/>
                <a:cs typeface="Arial"/>
              </a:rPr>
              <a:t> </a:t>
            </a:r>
            <a:r>
              <a:rPr sz="2400" dirty="0">
                <a:solidFill>
                  <a:srgbClr val="1D528D"/>
                </a:solidFill>
                <a:latin typeface="Arial"/>
                <a:cs typeface="Arial"/>
              </a:rPr>
              <a:t>for</a:t>
            </a:r>
            <a:r>
              <a:rPr sz="2400" spc="459" dirty="0">
                <a:solidFill>
                  <a:srgbClr val="1D528D"/>
                </a:solidFill>
                <a:latin typeface="Arial"/>
                <a:cs typeface="Arial"/>
              </a:rPr>
              <a:t> </a:t>
            </a:r>
            <a:r>
              <a:rPr sz="2400" dirty="0">
                <a:solidFill>
                  <a:srgbClr val="1D528D"/>
                </a:solidFill>
                <a:latin typeface="Arial"/>
                <a:cs typeface="Arial"/>
              </a:rPr>
              <a:t>the</a:t>
            </a:r>
            <a:r>
              <a:rPr sz="2400" spc="465" dirty="0">
                <a:solidFill>
                  <a:srgbClr val="1D528D"/>
                </a:solidFill>
                <a:latin typeface="Arial"/>
                <a:cs typeface="Arial"/>
              </a:rPr>
              <a:t> </a:t>
            </a:r>
            <a:r>
              <a:rPr sz="2400" dirty="0">
                <a:solidFill>
                  <a:srgbClr val="1D528D"/>
                </a:solidFill>
                <a:latin typeface="Arial"/>
                <a:cs typeface="Arial"/>
              </a:rPr>
              <a:t>quarter</a:t>
            </a:r>
            <a:r>
              <a:rPr sz="2400" spc="459" dirty="0">
                <a:solidFill>
                  <a:srgbClr val="1D528D"/>
                </a:solidFill>
                <a:latin typeface="Arial"/>
                <a:cs typeface="Arial"/>
              </a:rPr>
              <a:t> </a:t>
            </a:r>
            <a:r>
              <a:rPr sz="2400" dirty="0">
                <a:solidFill>
                  <a:srgbClr val="1D528D"/>
                </a:solidFill>
                <a:latin typeface="Arial"/>
                <a:cs typeface="Arial"/>
              </a:rPr>
              <a:t>was</a:t>
            </a:r>
            <a:r>
              <a:rPr sz="2400" spc="465" dirty="0">
                <a:solidFill>
                  <a:srgbClr val="1D528D"/>
                </a:solidFill>
                <a:latin typeface="Arial"/>
                <a:cs typeface="Arial"/>
              </a:rPr>
              <a:t> </a:t>
            </a:r>
            <a:r>
              <a:rPr sz="2400" dirty="0">
                <a:solidFill>
                  <a:srgbClr val="1D528D"/>
                </a:solidFill>
                <a:latin typeface="Arial"/>
                <a:cs typeface="Arial"/>
              </a:rPr>
              <a:t>Rs.</a:t>
            </a:r>
            <a:r>
              <a:rPr sz="2400" spc="455" dirty="0">
                <a:solidFill>
                  <a:srgbClr val="1D528D"/>
                </a:solidFill>
                <a:latin typeface="Arial"/>
                <a:cs typeface="Arial"/>
              </a:rPr>
              <a:t> </a:t>
            </a:r>
            <a:r>
              <a:rPr sz="2400" dirty="0">
                <a:solidFill>
                  <a:srgbClr val="1D528D"/>
                </a:solidFill>
                <a:latin typeface="Arial"/>
                <a:cs typeface="Arial"/>
              </a:rPr>
              <a:t>6.20</a:t>
            </a:r>
            <a:r>
              <a:rPr sz="2400" spc="465" dirty="0">
                <a:solidFill>
                  <a:srgbClr val="1D528D"/>
                </a:solidFill>
                <a:latin typeface="Arial"/>
                <a:cs typeface="Arial"/>
              </a:rPr>
              <a:t> </a:t>
            </a:r>
            <a:r>
              <a:rPr sz="2400" dirty="0">
                <a:solidFill>
                  <a:srgbClr val="1D528D"/>
                </a:solidFill>
                <a:latin typeface="Arial"/>
                <a:cs typeface="Arial"/>
              </a:rPr>
              <a:t>crores</a:t>
            </a:r>
            <a:r>
              <a:rPr sz="2400" spc="459" dirty="0">
                <a:solidFill>
                  <a:srgbClr val="1D528D"/>
                </a:solidFill>
                <a:latin typeface="Arial"/>
                <a:cs typeface="Arial"/>
              </a:rPr>
              <a:t> </a:t>
            </a:r>
            <a:r>
              <a:rPr sz="2400" dirty="0">
                <a:solidFill>
                  <a:srgbClr val="1D528D"/>
                </a:solidFill>
                <a:latin typeface="Arial"/>
                <a:cs typeface="Arial"/>
              </a:rPr>
              <a:t>of</a:t>
            </a:r>
            <a:r>
              <a:rPr sz="2400" spc="459" dirty="0">
                <a:solidFill>
                  <a:srgbClr val="1D528D"/>
                </a:solidFill>
                <a:latin typeface="Arial"/>
                <a:cs typeface="Arial"/>
              </a:rPr>
              <a:t> </a:t>
            </a:r>
            <a:r>
              <a:rPr sz="2400" spc="-10" dirty="0">
                <a:solidFill>
                  <a:srgbClr val="1D528D"/>
                </a:solidFill>
                <a:latin typeface="Arial"/>
                <a:cs typeface="Arial"/>
              </a:rPr>
              <a:t>which </a:t>
            </a:r>
            <a:r>
              <a:rPr sz="2400" dirty="0">
                <a:solidFill>
                  <a:srgbClr val="1D528D"/>
                </a:solidFill>
                <a:latin typeface="Arial"/>
                <a:cs typeface="Arial"/>
              </a:rPr>
              <a:t>Rs.3.50</a:t>
            </a:r>
            <a:r>
              <a:rPr sz="2400" spc="415" dirty="0">
                <a:solidFill>
                  <a:srgbClr val="1D528D"/>
                </a:solidFill>
                <a:latin typeface="Arial"/>
                <a:cs typeface="Arial"/>
              </a:rPr>
              <a:t> </a:t>
            </a:r>
            <a:r>
              <a:rPr sz="2400" dirty="0">
                <a:solidFill>
                  <a:srgbClr val="1D528D"/>
                </a:solidFill>
                <a:latin typeface="Arial"/>
                <a:cs typeface="Arial"/>
              </a:rPr>
              <a:t>crores</a:t>
            </a:r>
            <a:r>
              <a:rPr sz="2400" spc="415" dirty="0">
                <a:solidFill>
                  <a:srgbClr val="1D528D"/>
                </a:solidFill>
                <a:latin typeface="Arial"/>
                <a:cs typeface="Arial"/>
              </a:rPr>
              <a:t> </a:t>
            </a:r>
            <a:r>
              <a:rPr sz="2400" dirty="0">
                <a:solidFill>
                  <a:srgbClr val="1D528D"/>
                </a:solidFill>
                <a:latin typeface="Arial"/>
                <a:cs typeface="Arial"/>
              </a:rPr>
              <a:t>was</a:t>
            </a:r>
            <a:r>
              <a:rPr sz="2400" spc="420" dirty="0">
                <a:solidFill>
                  <a:srgbClr val="1D528D"/>
                </a:solidFill>
                <a:latin typeface="Arial"/>
                <a:cs typeface="Arial"/>
              </a:rPr>
              <a:t> </a:t>
            </a:r>
            <a:r>
              <a:rPr sz="2400" dirty="0">
                <a:solidFill>
                  <a:srgbClr val="1D528D"/>
                </a:solidFill>
                <a:latin typeface="Arial"/>
                <a:cs typeface="Arial"/>
              </a:rPr>
              <a:t>credited</a:t>
            </a:r>
            <a:r>
              <a:rPr sz="2400" spc="415" dirty="0">
                <a:solidFill>
                  <a:srgbClr val="1D528D"/>
                </a:solidFill>
                <a:latin typeface="Arial"/>
                <a:cs typeface="Arial"/>
              </a:rPr>
              <a:t> </a:t>
            </a:r>
            <a:r>
              <a:rPr sz="2400" dirty="0">
                <a:solidFill>
                  <a:srgbClr val="1D528D"/>
                </a:solidFill>
                <a:latin typeface="Arial"/>
                <a:cs typeface="Arial"/>
              </a:rPr>
              <a:t>on</a:t>
            </a:r>
            <a:r>
              <a:rPr sz="2400" spc="415" dirty="0">
                <a:solidFill>
                  <a:srgbClr val="1D528D"/>
                </a:solidFill>
                <a:latin typeface="Arial"/>
                <a:cs typeface="Arial"/>
              </a:rPr>
              <a:t> </a:t>
            </a:r>
            <a:r>
              <a:rPr sz="2400" dirty="0">
                <a:solidFill>
                  <a:srgbClr val="1D528D"/>
                </a:solidFill>
                <a:latin typeface="Arial"/>
                <a:cs typeface="Arial"/>
              </a:rPr>
              <a:t>29/03</a:t>
            </a:r>
            <a:r>
              <a:rPr sz="2400" spc="420" dirty="0">
                <a:solidFill>
                  <a:srgbClr val="1D528D"/>
                </a:solidFill>
                <a:latin typeface="Arial"/>
                <a:cs typeface="Arial"/>
              </a:rPr>
              <a:t> </a:t>
            </a:r>
            <a:r>
              <a:rPr sz="2400" dirty="0">
                <a:solidFill>
                  <a:srgbClr val="1D528D"/>
                </a:solidFill>
                <a:latin typeface="Arial"/>
                <a:cs typeface="Arial"/>
              </a:rPr>
              <a:t>and</a:t>
            </a:r>
            <a:r>
              <a:rPr sz="2400" spc="415" dirty="0">
                <a:solidFill>
                  <a:srgbClr val="1D528D"/>
                </a:solidFill>
                <a:latin typeface="Arial"/>
                <a:cs typeface="Arial"/>
              </a:rPr>
              <a:t> </a:t>
            </a:r>
            <a:r>
              <a:rPr sz="2400" dirty="0">
                <a:solidFill>
                  <a:srgbClr val="1D528D"/>
                </a:solidFill>
                <a:latin typeface="Arial"/>
                <a:cs typeface="Arial"/>
              </a:rPr>
              <a:t>debited</a:t>
            </a:r>
            <a:r>
              <a:rPr sz="2400" spc="420" dirty="0">
                <a:solidFill>
                  <a:srgbClr val="1D528D"/>
                </a:solidFill>
                <a:latin typeface="Arial"/>
                <a:cs typeface="Arial"/>
              </a:rPr>
              <a:t> </a:t>
            </a:r>
            <a:r>
              <a:rPr sz="2400" spc="-25" dirty="0">
                <a:solidFill>
                  <a:srgbClr val="1D528D"/>
                </a:solidFill>
                <a:latin typeface="Arial"/>
                <a:cs typeface="Arial"/>
              </a:rPr>
              <a:t>on </a:t>
            </a:r>
            <a:r>
              <a:rPr sz="2400" dirty="0">
                <a:solidFill>
                  <a:srgbClr val="1D528D"/>
                </a:solidFill>
                <a:latin typeface="Arial"/>
                <a:cs typeface="Arial"/>
              </a:rPr>
              <a:t>31/03/2</a:t>
            </a:r>
            <a:r>
              <a:rPr lang="en-US" sz="2400" dirty="0">
                <a:solidFill>
                  <a:srgbClr val="1D528D"/>
                </a:solidFill>
                <a:latin typeface="Arial"/>
                <a:cs typeface="Arial"/>
              </a:rPr>
              <a:t>3</a:t>
            </a:r>
            <a:r>
              <a:rPr sz="2400" dirty="0">
                <a:solidFill>
                  <a:srgbClr val="1D528D"/>
                </a:solidFill>
                <a:latin typeface="Arial"/>
                <a:cs typeface="Arial"/>
              </a:rPr>
              <a:t>.</a:t>
            </a:r>
            <a:r>
              <a:rPr sz="2400" spc="-15" dirty="0">
                <a:solidFill>
                  <a:srgbClr val="1D528D"/>
                </a:solidFill>
                <a:latin typeface="Arial"/>
                <a:cs typeface="Arial"/>
              </a:rPr>
              <a:t> </a:t>
            </a:r>
            <a:r>
              <a:rPr sz="2400" dirty="0">
                <a:solidFill>
                  <a:srgbClr val="1D528D"/>
                </a:solidFill>
                <a:latin typeface="Arial"/>
                <a:cs typeface="Arial"/>
              </a:rPr>
              <a:t>Can</a:t>
            </a:r>
            <a:r>
              <a:rPr sz="2400" spc="-5" dirty="0">
                <a:solidFill>
                  <a:srgbClr val="1D528D"/>
                </a:solidFill>
                <a:latin typeface="Arial"/>
                <a:cs typeface="Arial"/>
              </a:rPr>
              <a:t> </a:t>
            </a:r>
            <a:r>
              <a:rPr sz="2400" dirty="0">
                <a:solidFill>
                  <a:srgbClr val="1D528D"/>
                </a:solidFill>
                <a:latin typeface="Arial"/>
                <a:cs typeface="Arial"/>
              </a:rPr>
              <a:t>we</a:t>
            </a:r>
            <a:r>
              <a:rPr sz="2400" spc="-10" dirty="0">
                <a:solidFill>
                  <a:srgbClr val="1D528D"/>
                </a:solidFill>
                <a:latin typeface="Arial"/>
                <a:cs typeface="Arial"/>
              </a:rPr>
              <a:t> </a:t>
            </a:r>
            <a:r>
              <a:rPr sz="2400" dirty="0">
                <a:solidFill>
                  <a:srgbClr val="1D528D"/>
                </a:solidFill>
                <a:latin typeface="Arial"/>
                <a:cs typeface="Arial"/>
              </a:rPr>
              <a:t>classify</a:t>
            </a:r>
            <a:r>
              <a:rPr sz="2400" spc="-10" dirty="0">
                <a:solidFill>
                  <a:srgbClr val="1D528D"/>
                </a:solidFill>
                <a:latin typeface="Arial"/>
                <a:cs typeface="Arial"/>
              </a:rPr>
              <a:t> </a:t>
            </a:r>
            <a:r>
              <a:rPr sz="2400" dirty="0">
                <a:solidFill>
                  <a:srgbClr val="1D528D"/>
                </a:solidFill>
                <a:latin typeface="Arial"/>
                <a:cs typeface="Arial"/>
              </a:rPr>
              <a:t>this</a:t>
            </a:r>
            <a:r>
              <a:rPr sz="2400" spc="-10" dirty="0">
                <a:solidFill>
                  <a:srgbClr val="1D528D"/>
                </a:solidFill>
                <a:latin typeface="Arial"/>
                <a:cs typeface="Arial"/>
              </a:rPr>
              <a:t> </a:t>
            </a:r>
            <a:r>
              <a:rPr sz="2400" dirty="0">
                <a:solidFill>
                  <a:srgbClr val="1D528D"/>
                </a:solidFill>
                <a:latin typeface="Arial"/>
                <a:cs typeface="Arial"/>
              </a:rPr>
              <a:t>borrower</a:t>
            </a:r>
            <a:r>
              <a:rPr sz="2400" spc="-5" dirty="0">
                <a:solidFill>
                  <a:srgbClr val="1D528D"/>
                </a:solidFill>
                <a:latin typeface="Arial"/>
                <a:cs typeface="Arial"/>
              </a:rPr>
              <a:t> </a:t>
            </a:r>
            <a:r>
              <a:rPr sz="2400" dirty="0">
                <a:solidFill>
                  <a:srgbClr val="1D528D"/>
                </a:solidFill>
                <a:latin typeface="Arial"/>
                <a:cs typeface="Arial"/>
              </a:rPr>
              <a:t>as</a:t>
            </a:r>
            <a:r>
              <a:rPr sz="2400" spc="-5" dirty="0">
                <a:solidFill>
                  <a:srgbClr val="1D528D"/>
                </a:solidFill>
                <a:latin typeface="Arial"/>
                <a:cs typeface="Arial"/>
              </a:rPr>
              <a:t> </a:t>
            </a:r>
            <a:r>
              <a:rPr sz="2400" spc="-25" dirty="0">
                <a:solidFill>
                  <a:srgbClr val="1D528D"/>
                </a:solidFill>
                <a:latin typeface="Arial"/>
                <a:cs typeface="Arial"/>
              </a:rPr>
              <a:t>NPA</a:t>
            </a:r>
            <a:endParaRPr sz="2400" dirty="0">
              <a:latin typeface="Arial"/>
              <a:cs typeface="Aria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6540" rIns="0" bIns="0" rtlCol="0">
            <a:spAutoFit/>
          </a:bodyPr>
          <a:lstStyle/>
          <a:p>
            <a:pPr marL="1767205">
              <a:lnSpc>
                <a:spcPct val="100000"/>
              </a:lnSpc>
              <a:spcBef>
                <a:spcPts val="100"/>
              </a:spcBef>
            </a:pPr>
            <a:r>
              <a:rPr dirty="0"/>
              <a:t>Case</a:t>
            </a:r>
            <a:r>
              <a:rPr spc="-15" dirty="0"/>
              <a:t> </a:t>
            </a:r>
            <a:r>
              <a:rPr spc="-10" dirty="0"/>
              <a:t>Studies</a:t>
            </a:r>
          </a:p>
        </p:txBody>
      </p:sp>
      <p:sp>
        <p:nvSpPr>
          <p:cNvPr id="4" name="object 4"/>
          <p:cNvSpPr txBox="1">
            <a:spLocks noGrp="1"/>
          </p:cNvSpPr>
          <p:nvPr>
            <p:ph type="ftr" sz="quarter" idx="5"/>
          </p:nvPr>
        </p:nvSpPr>
        <p:spPr>
          <a:xfrm>
            <a:off x="3541839" y="6385302"/>
            <a:ext cx="2083561" cy="20518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241300">
              <a:lnSpc>
                <a:spcPts val="1645"/>
              </a:lnSpc>
            </a:pPr>
            <a:r>
              <a:rPr lang="en-IN" dirty="0"/>
              <a:t>CA Aashish Badge</a:t>
            </a:r>
            <a:endParaRPr spc="-10" dirty="0"/>
          </a:p>
        </p:txBody>
      </p:sp>
      <p:sp>
        <p:nvSpPr>
          <p:cNvPr id="5" name="object 5"/>
          <p:cNvSpPr txBox="1">
            <a:spLocks noGrp="1"/>
          </p:cNvSpPr>
          <p:nvPr>
            <p:ph type="sldNum" sz="quarter" idx="7"/>
          </p:nvPr>
        </p:nvSpPr>
        <p:spPr>
          <a:xfrm>
            <a:off x="8359140" y="6525846"/>
            <a:ext cx="286384" cy="22415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136525">
              <a:lnSpc>
                <a:spcPts val="1645"/>
              </a:lnSpc>
            </a:pPr>
            <a:fld id="{81D60167-4931-47E6-BA6A-407CBD079E47}" type="slidenum">
              <a:rPr lang="en-IN" smtClean="0"/>
              <a:pPr marL="136525">
                <a:lnSpc>
                  <a:spcPts val="1645"/>
                </a:lnSpc>
              </a:pPr>
              <a:t>52</a:t>
            </a:fld>
            <a:endParaRPr spc="-25" dirty="0"/>
          </a:p>
        </p:txBody>
      </p:sp>
      <p:sp>
        <p:nvSpPr>
          <p:cNvPr id="3" name="object 3"/>
          <p:cNvSpPr txBox="1"/>
          <p:nvPr/>
        </p:nvSpPr>
        <p:spPr>
          <a:xfrm>
            <a:off x="535940" y="1315212"/>
            <a:ext cx="8071484" cy="4384040"/>
          </a:xfrm>
          <a:prstGeom prst="rect">
            <a:avLst/>
          </a:prstGeom>
        </p:spPr>
        <p:txBody>
          <a:bodyPr vert="horz" wrap="square" lIns="0" tIns="12700" rIns="0" bIns="0" rtlCol="0">
            <a:spAutoFit/>
          </a:bodyPr>
          <a:lstStyle/>
          <a:p>
            <a:pPr marL="12700" marR="5080" algn="just">
              <a:lnSpc>
                <a:spcPct val="100000"/>
              </a:lnSpc>
              <a:spcBef>
                <a:spcPts val="100"/>
              </a:spcBef>
            </a:pPr>
            <a:r>
              <a:rPr sz="2600" dirty="0">
                <a:latin typeface="Arial"/>
                <a:cs typeface="Arial"/>
              </a:rPr>
              <a:t>When</a:t>
            </a:r>
            <a:r>
              <a:rPr sz="2600" spc="415" dirty="0">
                <a:latin typeface="Arial"/>
                <a:cs typeface="Arial"/>
              </a:rPr>
              <a:t> </a:t>
            </a:r>
            <a:r>
              <a:rPr sz="2600" dirty="0">
                <a:latin typeface="Arial"/>
                <a:cs typeface="Arial"/>
              </a:rPr>
              <a:t>CC</a:t>
            </a:r>
            <a:r>
              <a:rPr sz="2600" spc="415" dirty="0">
                <a:latin typeface="Arial"/>
                <a:cs typeface="Arial"/>
              </a:rPr>
              <a:t> </a:t>
            </a:r>
            <a:r>
              <a:rPr sz="2600" dirty="0">
                <a:latin typeface="Arial"/>
                <a:cs typeface="Arial"/>
              </a:rPr>
              <a:t>account</a:t>
            </a:r>
            <a:r>
              <a:rPr sz="2600" spc="425" dirty="0">
                <a:latin typeface="Arial"/>
                <a:cs typeface="Arial"/>
              </a:rPr>
              <a:t> </a:t>
            </a:r>
            <a:r>
              <a:rPr sz="2600" dirty="0">
                <a:latin typeface="Arial"/>
                <a:cs typeface="Arial"/>
              </a:rPr>
              <a:t>exceeded</a:t>
            </a:r>
            <a:r>
              <a:rPr sz="2600" spc="425" dirty="0">
                <a:latin typeface="Arial"/>
                <a:cs typeface="Arial"/>
              </a:rPr>
              <a:t> </a:t>
            </a:r>
            <a:r>
              <a:rPr sz="2600" dirty="0">
                <a:latin typeface="Arial"/>
                <a:cs typeface="Arial"/>
              </a:rPr>
              <a:t>the</a:t>
            </a:r>
            <a:r>
              <a:rPr sz="2600" spc="425" dirty="0">
                <a:latin typeface="Arial"/>
                <a:cs typeface="Arial"/>
              </a:rPr>
              <a:t> </a:t>
            </a:r>
            <a:r>
              <a:rPr sz="2600" dirty="0">
                <a:latin typeface="Arial"/>
                <a:cs typeface="Arial"/>
              </a:rPr>
              <a:t>limit</a:t>
            </a:r>
            <a:r>
              <a:rPr sz="2600" spc="425" dirty="0">
                <a:latin typeface="Arial"/>
                <a:cs typeface="Arial"/>
              </a:rPr>
              <a:t> </a:t>
            </a:r>
            <a:r>
              <a:rPr sz="2600" dirty="0">
                <a:latin typeface="Arial"/>
                <a:cs typeface="Arial"/>
              </a:rPr>
              <a:t>on</a:t>
            </a:r>
            <a:r>
              <a:rPr sz="2600" spc="430" dirty="0">
                <a:latin typeface="Arial"/>
                <a:cs typeface="Arial"/>
              </a:rPr>
              <a:t> </a:t>
            </a:r>
            <a:r>
              <a:rPr sz="2600" dirty="0">
                <a:latin typeface="Arial"/>
                <a:cs typeface="Arial"/>
              </a:rPr>
              <a:t>the</a:t>
            </a:r>
            <a:r>
              <a:rPr sz="2600" spc="420" dirty="0">
                <a:latin typeface="Arial"/>
                <a:cs typeface="Arial"/>
              </a:rPr>
              <a:t> </a:t>
            </a:r>
            <a:r>
              <a:rPr sz="2600" dirty="0">
                <a:latin typeface="Arial"/>
                <a:cs typeface="Arial"/>
              </a:rPr>
              <a:t>date</a:t>
            </a:r>
            <a:r>
              <a:rPr sz="2600" spc="430" dirty="0">
                <a:latin typeface="Arial"/>
                <a:cs typeface="Arial"/>
              </a:rPr>
              <a:t> </a:t>
            </a:r>
            <a:r>
              <a:rPr sz="2600" spc="-25" dirty="0">
                <a:latin typeface="Arial"/>
                <a:cs typeface="Arial"/>
              </a:rPr>
              <a:t>of </a:t>
            </a:r>
            <a:r>
              <a:rPr sz="2600" dirty="0">
                <a:latin typeface="Arial"/>
                <a:cs typeface="Arial"/>
              </a:rPr>
              <a:t>debit</a:t>
            </a:r>
            <a:r>
              <a:rPr sz="2600" spc="240" dirty="0">
                <a:latin typeface="Arial"/>
                <a:cs typeface="Arial"/>
              </a:rPr>
              <a:t>  </a:t>
            </a:r>
            <a:r>
              <a:rPr sz="2600" dirty="0">
                <a:latin typeface="Arial"/>
                <a:cs typeface="Arial"/>
              </a:rPr>
              <a:t>of</a:t>
            </a:r>
            <a:r>
              <a:rPr sz="2600" spc="240" dirty="0">
                <a:latin typeface="Arial"/>
                <a:cs typeface="Arial"/>
              </a:rPr>
              <a:t>  </a:t>
            </a:r>
            <a:r>
              <a:rPr sz="2600" dirty="0">
                <a:latin typeface="Arial"/>
                <a:cs typeface="Arial"/>
              </a:rPr>
              <a:t>term</a:t>
            </a:r>
            <a:r>
              <a:rPr sz="2600" spc="235" dirty="0">
                <a:latin typeface="Arial"/>
                <a:cs typeface="Arial"/>
              </a:rPr>
              <a:t>  </a:t>
            </a:r>
            <a:r>
              <a:rPr sz="2600" dirty="0">
                <a:latin typeface="Arial"/>
                <a:cs typeface="Arial"/>
              </a:rPr>
              <a:t>loan</a:t>
            </a:r>
            <a:r>
              <a:rPr sz="2600" spc="240" dirty="0">
                <a:latin typeface="Arial"/>
                <a:cs typeface="Arial"/>
              </a:rPr>
              <a:t>  </a:t>
            </a:r>
            <a:r>
              <a:rPr sz="2600" dirty="0">
                <a:latin typeface="Arial"/>
                <a:cs typeface="Arial"/>
              </a:rPr>
              <a:t>recovery,</a:t>
            </a:r>
            <a:r>
              <a:rPr sz="2600" spc="240" dirty="0">
                <a:latin typeface="Arial"/>
                <a:cs typeface="Arial"/>
              </a:rPr>
              <a:t>  </a:t>
            </a:r>
            <a:r>
              <a:rPr sz="2600" dirty="0">
                <a:latin typeface="Arial"/>
                <a:cs typeface="Arial"/>
              </a:rPr>
              <a:t>it</a:t>
            </a:r>
            <a:r>
              <a:rPr sz="2600" spc="240" dirty="0">
                <a:latin typeface="Arial"/>
                <a:cs typeface="Arial"/>
              </a:rPr>
              <a:t>  </a:t>
            </a:r>
            <a:r>
              <a:rPr sz="2600" dirty="0">
                <a:latin typeface="Arial"/>
                <a:cs typeface="Arial"/>
              </a:rPr>
              <a:t>amounts</a:t>
            </a:r>
            <a:r>
              <a:rPr sz="2600" spc="240" dirty="0">
                <a:latin typeface="Arial"/>
                <a:cs typeface="Arial"/>
              </a:rPr>
              <a:t>  </a:t>
            </a:r>
            <a:r>
              <a:rPr sz="2600" dirty="0">
                <a:latin typeface="Arial"/>
                <a:cs typeface="Arial"/>
              </a:rPr>
              <a:t>to</a:t>
            </a:r>
            <a:r>
              <a:rPr sz="2600" spc="240" dirty="0">
                <a:latin typeface="Arial"/>
                <a:cs typeface="Arial"/>
              </a:rPr>
              <a:t>  </a:t>
            </a:r>
            <a:r>
              <a:rPr sz="2600" spc="-10" dirty="0">
                <a:latin typeface="Arial"/>
                <a:cs typeface="Arial"/>
              </a:rPr>
              <a:t>fresh </a:t>
            </a:r>
            <a:r>
              <a:rPr sz="2600" dirty="0">
                <a:latin typeface="Arial"/>
                <a:cs typeface="Arial"/>
              </a:rPr>
              <a:t>sanction</a:t>
            </a:r>
            <a:r>
              <a:rPr sz="2600" spc="280" dirty="0">
                <a:latin typeface="Arial"/>
                <a:cs typeface="Arial"/>
              </a:rPr>
              <a:t> </a:t>
            </a:r>
            <a:r>
              <a:rPr sz="2600" dirty="0">
                <a:latin typeface="Arial"/>
                <a:cs typeface="Arial"/>
              </a:rPr>
              <a:t>of</a:t>
            </a:r>
            <a:r>
              <a:rPr sz="2600" spc="280" dirty="0">
                <a:latin typeface="Arial"/>
                <a:cs typeface="Arial"/>
              </a:rPr>
              <a:t> </a:t>
            </a:r>
            <a:r>
              <a:rPr sz="2600" dirty="0">
                <a:latin typeface="Arial"/>
                <a:cs typeface="Arial"/>
              </a:rPr>
              <a:t>limit</a:t>
            </a:r>
            <a:r>
              <a:rPr sz="2600" spc="280" dirty="0">
                <a:latin typeface="Arial"/>
                <a:cs typeface="Arial"/>
              </a:rPr>
              <a:t> </a:t>
            </a:r>
            <a:r>
              <a:rPr sz="2600" dirty="0">
                <a:latin typeface="Arial"/>
                <a:cs typeface="Arial"/>
              </a:rPr>
              <a:t>and</a:t>
            </a:r>
            <a:r>
              <a:rPr sz="2600" spc="285" dirty="0">
                <a:latin typeface="Arial"/>
                <a:cs typeface="Arial"/>
              </a:rPr>
              <a:t> </a:t>
            </a:r>
            <a:r>
              <a:rPr sz="2600" dirty="0">
                <a:latin typeface="Arial"/>
                <a:cs typeface="Arial"/>
              </a:rPr>
              <a:t>when</a:t>
            </a:r>
            <a:r>
              <a:rPr sz="2600" spc="280" dirty="0">
                <a:latin typeface="Arial"/>
                <a:cs typeface="Arial"/>
              </a:rPr>
              <a:t> </a:t>
            </a:r>
            <a:r>
              <a:rPr sz="2600" dirty="0">
                <a:latin typeface="Arial"/>
                <a:cs typeface="Arial"/>
              </a:rPr>
              <a:t>one</a:t>
            </a:r>
            <a:r>
              <a:rPr sz="2600" spc="280" dirty="0">
                <a:latin typeface="Arial"/>
                <a:cs typeface="Arial"/>
              </a:rPr>
              <a:t> </a:t>
            </a:r>
            <a:r>
              <a:rPr sz="2600" dirty="0">
                <a:latin typeface="Arial"/>
                <a:cs typeface="Arial"/>
              </a:rPr>
              <a:t>account</a:t>
            </a:r>
            <a:r>
              <a:rPr sz="2600" spc="280" dirty="0">
                <a:latin typeface="Arial"/>
                <a:cs typeface="Arial"/>
              </a:rPr>
              <a:t> </a:t>
            </a:r>
            <a:r>
              <a:rPr sz="2600" dirty="0">
                <a:latin typeface="Arial"/>
                <a:cs typeface="Arial"/>
              </a:rPr>
              <a:t>is</a:t>
            </a:r>
            <a:r>
              <a:rPr sz="2600" spc="285" dirty="0">
                <a:latin typeface="Arial"/>
                <a:cs typeface="Arial"/>
              </a:rPr>
              <a:t> </a:t>
            </a:r>
            <a:r>
              <a:rPr sz="2600" spc="-10" dirty="0">
                <a:latin typeface="Arial"/>
                <a:cs typeface="Arial"/>
              </a:rPr>
              <a:t>regularized </a:t>
            </a:r>
            <a:r>
              <a:rPr sz="2600" dirty="0">
                <a:latin typeface="Arial"/>
                <a:cs typeface="Arial"/>
              </a:rPr>
              <a:t>by</a:t>
            </a:r>
            <a:r>
              <a:rPr sz="2600" spc="434" dirty="0">
                <a:latin typeface="Arial"/>
                <a:cs typeface="Arial"/>
              </a:rPr>
              <a:t> </a:t>
            </a:r>
            <a:r>
              <a:rPr sz="2600" dirty="0">
                <a:latin typeface="Arial"/>
                <a:cs typeface="Arial"/>
              </a:rPr>
              <a:t>sanction</a:t>
            </a:r>
            <a:r>
              <a:rPr sz="2600" spc="434" dirty="0">
                <a:latin typeface="Arial"/>
                <a:cs typeface="Arial"/>
              </a:rPr>
              <a:t> </a:t>
            </a:r>
            <a:r>
              <a:rPr sz="2600" dirty="0">
                <a:latin typeface="Arial"/>
                <a:cs typeface="Arial"/>
              </a:rPr>
              <a:t>of</a:t>
            </a:r>
            <a:r>
              <a:rPr sz="2600" spc="440" dirty="0">
                <a:latin typeface="Arial"/>
                <a:cs typeface="Arial"/>
              </a:rPr>
              <a:t> </a:t>
            </a:r>
            <a:r>
              <a:rPr sz="2600" dirty="0">
                <a:latin typeface="Arial"/>
                <a:cs typeface="Arial"/>
              </a:rPr>
              <a:t>another</a:t>
            </a:r>
            <a:r>
              <a:rPr sz="2600" spc="430" dirty="0">
                <a:latin typeface="Arial"/>
                <a:cs typeface="Arial"/>
              </a:rPr>
              <a:t> </a:t>
            </a:r>
            <a:r>
              <a:rPr sz="2600" dirty="0">
                <a:latin typeface="Arial"/>
                <a:cs typeface="Arial"/>
              </a:rPr>
              <a:t>facility</a:t>
            </a:r>
            <a:r>
              <a:rPr sz="2600" spc="440" dirty="0">
                <a:latin typeface="Arial"/>
                <a:cs typeface="Arial"/>
              </a:rPr>
              <a:t> </a:t>
            </a:r>
            <a:r>
              <a:rPr sz="2600" dirty="0">
                <a:latin typeface="Arial"/>
                <a:cs typeface="Arial"/>
              </a:rPr>
              <a:t>,</a:t>
            </a:r>
            <a:r>
              <a:rPr sz="2600" spc="434" dirty="0">
                <a:latin typeface="Arial"/>
                <a:cs typeface="Arial"/>
              </a:rPr>
              <a:t> </a:t>
            </a:r>
            <a:r>
              <a:rPr sz="2600" dirty="0">
                <a:latin typeface="Arial"/>
                <a:cs typeface="Arial"/>
              </a:rPr>
              <a:t>it</a:t>
            </a:r>
            <a:r>
              <a:rPr sz="2600" spc="440" dirty="0">
                <a:latin typeface="Arial"/>
                <a:cs typeface="Arial"/>
              </a:rPr>
              <a:t> </a:t>
            </a:r>
            <a:r>
              <a:rPr sz="2600" dirty="0">
                <a:latin typeface="Arial"/>
                <a:cs typeface="Arial"/>
              </a:rPr>
              <a:t>is</a:t>
            </a:r>
            <a:r>
              <a:rPr sz="2600" spc="434" dirty="0">
                <a:latin typeface="Arial"/>
                <a:cs typeface="Arial"/>
              </a:rPr>
              <a:t> </a:t>
            </a:r>
            <a:r>
              <a:rPr sz="2600" dirty="0">
                <a:latin typeface="Arial"/>
                <a:cs typeface="Arial"/>
              </a:rPr>
              <a:t>to</a:t>
            </a:r>
            <a:r>
              <a:rPr sz="2600" spc="445" dirty="0">
                <a:latin typeface="Arial"/>
                <a:cs typeface="Arial"/>
              </a:rPr>
              <a:t> </a:t>
            </a:r>
            <a:r>
              <a:rPr sz="2600" dirty="0">
                <a:latin typeface="Arial"/>
                <a:cs typeface="Arial"/>
              </a:rPr>
              <a:t>be</a:t>
            </a:r>
            <a:r>
              <a:rPr sz="2600" spc="440" dirty="0">
                <a:latin typeface="Arial"/>
                <a:cs typeface="Arial"/>
              </a:rPr>
              <a:t> </a:t>
            </a:r>
            <a:r>
              <a:rPr sz="2600" dirty="0">
                <a:latin typeface="Arial"/>
                <a:cs typeface="Arial"/>
              </a:rPr>
              <a:t>treated</a:t>
            </a:r>
            <a:r>
              <a:rPr sz="2600" spc="440" dirty="0">
                <a:latin typeface="Arial"/>
                <a:cs typeface="Arial"/>
              </a:rPr>
              <a:t> </a:t>
            </a:r>
            <a:r>
              <a:rPr sz="2600" spc="-25" dirty="0">
                <a:latin typeface="Arial"/>
                <a:cs typeface="Arial"/>
              </a:rPr>
              <a:t>as </a:t>
            </a:r>
            <a:r>
              <a:rPr sz="2600" dirty="0">
                <a:latin typeface="Arial"/>
                <a:cs typeface="Arial"/>
              </a:rPr>
              <a:t>NPA.</a:t>
            </a:r>
            <a:r>
              <a:rPr sz="2600" spc="400" dirty="0">
                <a:latin typeface="Arial"/>
                <a:cs typeface="Arial"/>
              </a:rPr>
              <a:t> </a:t>
            </a:r>
            <a:r>
              <a:rPr sz="2600" dirty="0">
                <a:latin typeface="Arial"/>
                <a:cs typeface="Arial"/>
              </a:rPr>
              <a:t>The</a:t>
            </a:r>
            <a:r>
              <a:rPr sz="2600" spc="415" dirty="0">
                <a:latin typeface="Arial"/>
                <a:cs typeface="Arial"/>
              </a:rPr>
              <a:t> </a:t>
            </a:r>
            <a:r>
              <a:rPr sz="2600" dirty="0">
                <a:latin typeface="Arial"/>
                <a:cs typeface="Arial"/>
              </a:rPr>
              <a:t>total</a:t>
            </a:r>
            <a:r>
              <a:rPr sz="2600" spc="400" dirty="0">
                <a:latin typeface="Arial"/>
                <a:cs typeface="Arial"/>
              </a:rPr>
              <a:t> </a:t>
            </a:r>
            <a:r>
              <a:rPr sz="2600" dirty="0">
                <a:latin typeface="Arial"/>
                <a:cs typeface="Arial"/>
              </a:rPr>
              <a:t>credits</a:t>
            </a:r>
            <a:r>
              <a:rPr sz="2600" spc="409" dirty="0">
                <a:latin typeface="Arial"/>
                <a:cs typeface="Arial"/>
              </a:rPr>
              <a:t> </a:t>
            </a:r>
            <a:r>
              <a:rPr sz="2600" dirty="0">
                <a:latin typeface="Arial"/>
                <a:cs typeface="Arial"/>
              </a:rPr>
              <a:t>in</a:t>
            </a:r>
            <a:r>
              <a:rPr sz="2600" spc="409" dirty="0">
                <a:latin typeface="Arial"/>
                <a:cs typeface="Arial"/>
              </a:rPr>
              <a:t> </a:t>
            </a:r>
            <a:r>
              <a:rPr sz="2600" dirty="0">
                <a:latin typeface="Arial"/>
                <a:cs typeface="Arial"/>
              </a:rPr>
              <a:t>CC</a:t>
            </a:r>
            <a:r>
              <a:rPr sz="2600" spc="409" dirty="0">
                <a:latin typeface="Arial"/>
                <a:cs typeface="Arial"/>
              </a:rPr>
              <a:t> </a:t>
            </a:r>
            <a:r>
              <a:rPr sz="2600" dirty="0">
                <a:latin typeface="Arial"/>
                <a:cs typeface="Arial"/>
              </a:rPr>
              <a:t>account</a:t>
            </a:r>
            <a:r>
              <a:rPr sz="2600" spc="405" dirty="0">
                <a:latin typeface="Arial"/>
                <a:cs typeface="Arial"/>
              </a:rPr>
              <a:t> </a:t>
            </a:r>
            <a:r>
              <a:rPr sz="2600" dirty="0">
                <a:latin typeface="Arial"/>
                <a:cs typeface="Arial"/>
              </a:rPr>
              <a:t>was</a:t>
            </a:r>
            <a:r>
              <a:rPr sz="2600" spc="409" dirty="0">
                <a:latin typeface="Arial"/>
                <a:cs typeface="Arial"/>
              </a:rPr>
              <a:t> </a:t>
            </a:r>
            <a:r>
              <a:rPr sz="2600" spc="-10" dirty="0">
                <a:latin typeface="Arial"/>
                <a:cs typeface="Arial"/>
              </a:rPr>
              <a:t>effectively </a:t>
            </a:r>
            <a:r>
              <a:rPr sz="2600" dirty="0">
                <a:latin typeface="Arial"/>
                <a:cs typeface="Arial"/>
              </a:rPr>
              <a:t>only</a:t>
            </a:r>
            <a:r>
              <a:rPr sz="2600" spc="200" dirty="0">
                <a:latin typeface="Arial"/>
                <a:cs typeface="Arial"/>
              </a:rPr>
              <a:t>  </a:t>
            </a:r>
            <a:r>
              <a:rPr sz="2600" dirty="0">
                <a:latin typeface="Arial"/>
                <a:cs typeface="Arial"/>
              </a:rPr>
              <a:t>Rs.</a:t>
            </a:r>
            <a:r>
              <a:rPr sz="2600" spc="200" dirty="0">
                <a:latin typeface="Arial"/>
                <a:cs typeface="Arial"/>
              </a:rPr>
              <a:t>  </a:t>
            </a:r>
            <a:r>
              <a:rPr sz="2600" dirty="0">
                <a:latin typeface="Arial"/>
                <a:cs typeface="Arial"/>
              </a:rPr>
              <a:t>2.70</a:t>
            </a:r>
            <a:r>
              <a:rPr sz="2600" spc="200" dirty="0">
                <a:latin typeface="Arial"/>
                <a:cs typeface="Arial"/>
              </a:rPr>
              <a:t>  </a:t>
            </a:r>
            <a:r>
              <a:rPr sz="2600" dirty="0">
                <a:latin typeface="Arial"/>
                <a:cs typeface="Arial"/>
              </a:rPr>
              <a:t>crores</a:t>
            </a:r>
            <a:r>
              <a:rPr sz="2600" spc="200" dirty="0">
                <a:latin typeface="Arial"/>
                <a:cs typeface="Arial"/>
              </a:rPr>
              <a:t>  </a:t>
            </a:r>
            <a:r>
              <a:rPr sz="2600" dirty="0">
                <a:latin typeface="Arial"/>
                <a:cs typeface="Arial"/>
              </a:rPr>
              <a:t>as</a:t>
            </a:r>
            <a:r>
              <a:rPr sz="2600" spc="204" dirty="0">
                <a:latin typeface="Arial"/>
                <a:cs typeface="Arial"/>
              </a:rPr>
              <a:t>  </a:t>
            </a:r>
            <a:r>
              <a:rPr sz="2600" dirty="0">
                <a:latin typeface="Arial"/>
                <a:cs typeface="Arial"/>
              </a:rPr>
              <a:t>against</a:t>
            </a:r>
            <a:r>
              <a:rPr sz="2600" spc="200" dirty="0">
                <a:latin typeface="Arial"/>
                <a:cs typeface="Arial"/>
              </a:rPr>
              <a:t>  </a:t>
            </a:r>
            <a:r>
              <a:rPr sz="2600" dirty="0">
                <a:latin typeface="Arial"/>
                <a:cs typeface="Arial"/>
              </a:rPr>
              <a:t>interest</a:t>
            </a:r>
            <a:r>
              <a:rPr sz="2600" spc="200" dirty="0">
                <a:latin typeface="Arial"/>
                <a:cs typeface="Arial"/>
              </a:rPr>
              <a:t>  </a:t>
            </a:r>
            <a:r>
              <a:rPr sz="2600" dirty="0">
                <a:latin typeface="Arial"/>
                <a:cs typeface="Arial"/>
              </a:rPr>
              <a:t>debit</a:t>
            </a:r>
            <a:r>
              <a:rPr sz="2600" spc="200" dirty="0">
                <a:latin typeface="Arial"/>
                <a:cs typeface="Arial"/>
              </a:rPr>
              <a:t>  </a:t>
            </a:r>
            <a:r>
              <a:rPr sz="2600" spc="-25" dirty="0">
                <a:latin typeface="Arial"/>
                <a:cs typeface="Arial"/>
              </a:rPr>
              <a:t>of </a:t>
            </a:r>
            <a:r>
              <a:rPr sz="2600" dirty="0">
                <a:latin typeface="Arial"/>
                <a:cs typeface="Arial"/>
              </a:rPr>
              <a:t>Rs.4.60</a:t>
            </a:r>
            <a:r>
              <a:rPr sz="2600" spc="160" dirty="0">
                <a:latin typeface="Arial"/>
                <a:cs typeface="Arial"/>
              </a:rPr>
              <a:t> </a:t>
            </a:r>
            <a:r>
              <a:rPr sz="2600" dirty="0">
                <a:latin typeface="Arial"/>
                <a:cs typeface="Arial"/>
              </a:rPr>
              <a:t>cores</a:t>
            </a:r>
            <a:r>
              <a:rPr sz="2600" spc="170" dirty="0">
                <a:latin typeface="Arial"/>
                <a:cs typeface="Arial"/>
              </a:rPr>
              <a:t> </a:t>
            </a:r>
            <a:r>
              <a:rPr sz="2600" dirty="0">
                <a:latin typeface="Arial"/>
                <a:cs typeface="Arial"/>
              </a:rPr>
              <a:t>for</a:t>
            </a:r>
            <a:r>
              <a:rPr sz="2600" spc="165" dirty="0">
                <a:latin typeface="Arial"/>
                <a:cs typeface="Arial"/>
              </a:rPr>
              <a:t> </a:t>
            </a:r>
            <a:r>
              <a:rPr sz="2600" dirty="0">
                <a:latin typeface="Arial"/>
                <a:cs typeface="Arial"/>
              </a:rPr>
              <a:t>the</a:t>
            </a:r>
            <a:r>
              <a:rPr sz="2600" spc="175" dirty="0">
                <a:latin typeface="Arial"/>
                <a:cs typeface="Arial"/>
              </a:rPr>
              <a:t> </a:t>
            </a:r>
            <a:r>
              <a:rPr sz="2600" dirty="0">
                <a:latin typeface="Arial"/>
                <a:cs typeface="Arial"/>
              </a:rPr>
              <a:t>same</a:t>
            </a:r>
            <a:r>
              <a:rPr sz="2600" spc="170" dirty="0">
                <a:latin typeface="Arial"/>
                <a:cs typeface="Arial"/>
              </a:rPr>
              <a:t> </a:t>
            </a:r>
            <a:r>
              <a:rPr sz="2600" dirty="0">
                <a:latin typeface="Arial"/>
                <a:cs typeface="Arial"/>
              </a:rPr>
              <a:t>period.</a:t>
            </a:r>
            <a:r>
              <a:rPr sz="2600" spc="170" dirty="0">
                <a:latin typeface="Arial"/>
                <a:cs typeface="Arial"/>
              </a:rPr>
              <a:t> </a:t>
            </a:r>
            <a:r>
              <a:rPr sz="2600" dirty="0">
                <a:latin typeface="Arial"/>
                <a:cs typeface="Arial"/>
              </a:rPr>
              <a:t>On</a:t>
            </a:r>
            <a:r>
              <a:rPr sz="2600" spc="175" dirty="0">
                <a:latin typeface="Arial"/>
                <a:cs typeface="Arial"/>
              </a:rPr>
              <a:t> </a:t>
            </a:r>
            <a:r>
              <a:rPr sz="2600" dirty="0">
                <a:latin typeface="Arial"/>
                <a:cs typeface="Arial"/>
              </a:rPr>
              <a:t>that</a:t>
            </a:r>
            <a:r>
              <a:rPr sz="2600" spc="170" dirty="0">
                <a:latin typeface="Arial"/>
                <a:cs typeface="Arial"/>
              </a:rPr>
              <a:t> </a:t>
            </a:r>
            <a:r>
              <a:rPr sz="2600" dirty="0">
                <a:latin typeface="Arial"/>
                <a:cs typeface="Arial"/>
              </a:rPr>
              <a:t>count</a:t>
            </a:r>
            <a:r>
              <a:rPr sz="2600" spc="170" dirty="0">
                <a:latin typeface="Arial"/>
                <a:cs typeface="Arial"/>
              </a:rPr>
              <a:t> </a:t>
            </a:r>
            <a:r>
              <a:rPr sz="2600" spc="-20" dirty="0">
                <a:latin typeface="Arial"/>
                <a:cs typeface="Arial"/>
              </a:rPr>
              <a:t>also </a:t>
            </a:r>
            <a:r>
              <a:rPr sz="2600" dirty="0">
                <a:latin typeface="Arial"/>
                <a:cs typeface="Arial"/>
              </a:rPr>
              <a:t>to</a:t>
            </a:r>
            <a:r>
              <a:rPr sz="2600" spc="195" dirty="0">
                <a:latin typeface="Arial"/>
                <a:cs typeface="Arial"/>
              </a:rPr>
              <a:t>  </a:t>
            </a:r>
            <a:r>
              <a:rPr sz="2600" dirty="0">
                <a:latin typeface="Arial"/>
                <a:cs typeface="Arial"/>
              </a:rPr>
              <a:t>be</a:t>
            </a:r>
            <a:r>
              <a:rPr sz="2600" spc="195" dirty="0">
                <a:latin typeface="Arial"/>
                <a:cs typeface="Arial"/>
              </a:rPr>
              <a:t>  </a:t>
            </a:r>
            <a:r>
              <a:rPr sz="2600" dirty="0">
                <a:latin typeface="Arial"/>
                <a:cs typeface="Arial"/>
              </a:rPr>
              <a:t>classified.</a:t>
            </a:r>
            <a:r>
              <a:rPr sz="2600" spc="190" dirty="0">
                <a:latin typeface="Arial"/>
                <a:cs typeface="Arial"/>
              </a:rPr>
              <a:t>  </a:t>
            </a:r>
            <a:r>
              <a:rPr sz="2600" dirty="0">
                <a:latin typeface="Arial"/>
                <a:cs typeface="Arial"/>
              </a:rPr>
              <a:t>Even</a:t>
            </a:r>
            <a:r>
              <a:rPr sz="2600" spc="195" dirty="0">
                <a:latin typeface="Arial"/>
                <a:cs typeface="Arial"/>
              </a:rPr>
              <a:t>  </a:t>
            </a:r>
            <a:r>
              <a:rPr sz="2600" dirty="0">
                <a:latin typeface="Arial"/>
                <a:cs typeface="Arial"/>
              </a:rPr>
              <a:t>granting</a:t>
            </a:r>
            <a:r>
              <a:rPr sz="2600" spc="195" dirty="0">
                <a:latin typeface="Arial"/>
                <a:cs typeface="Arial"/>
              </a:rPr>
              <a:t>  </a:t>
            </a:r>
            <a:r>
              <a:rPr sz="2600" dirty="0">
                <a:latin typeface="Arial"/>
                <a:cs typeface="Arial"/>
              </a:rPr>
              <a:t>the</a:t>
            </a:r>
            <a:r>
              <a:rPr sz="2600" spc="195" dirty="0">
                <a:latin typeface="Arial"/>
                <a:cs typeface="Arial"/>
              </a:rPr>
              <a:t>  </a:t>
            </a:r>
            <a:r>
              <a:rPr sz="2600" dirty="0">
                <a:latin typeface="Arial"/>
                <a:cs typeface="Arial"/>
              </a:rPr>
              <a:t>total</a:t>
            </a:r>
            <a:r>
              <a:rPr sz="2600" spc="190" dirty="0">
                <a:latin typeface="Arial"/>
                <a:cs typeface="Arial"/>
              </a:rPr>
              <a:t>  </a:t>
            </a:r>
            <a:r>
              <a:rPr sz="2600" dirty="0">
                <a:latin typeface="Arial"/>
                <a:cs typeface="Arial"/>
              </a:rPr>
              <a:t>credit</a:t>
            </a:r>
            <a:r>
              <a:rPr sz="2600" spc="190" dirty="0">
                <a:latin typeface="Arial"/>
                <a:cs typeface="Arial"/>
              </a:rPr>
              <a:t>  </a:t>
            </a:r>
            <a:r>
              <a:rPr sz="2600" spc="-25" dirty="0">
                <a:latin typeface="Arial"/>
                <a:cs typeface="Arial"/>
              </a:rPr>
              <a:t>is </a:t>
            </a:r>
            <a:r>
              <a:rPr sz="2600" dirty="0">
                <a:latin typeface="Arial"/>
                <a:cs typeface="Arial"/>
              </a:rPr>
              <a:t>Rs.6.20</a:t>
            </a:r>
            <a:r>
              <a:rPr sz="2600" spc="160" dirty="0">
                <a:latin typeface="Arial"/>
                <a:cs typeface="Arial"/>
              </a:rPr>
              <a:t> </a:t>
            </a:r>
            <a:r>
              <a:rPr sz="2600" dirty="0">
                <a:latin typeface="Arial"/>
                <a:cs typeface="Arial"/>
              </a:rPr>
              <a:t>crores</a:t>
            </a:r>
            <a:r>
              <a:rPr sz="2600" spc="170" dirty="0">
                <a:latin typeface="Arial"/>
                <a:cs typeface="Arial"/>
              </a:rPr>
              <a:t> </a:t>
            </a:r>
            <a:r>
              <a:rPr sz="2600" dirty="0">
                <a:latin typeface="Arial"/>
                <a:cs typeface="Arial"/>
              </a:rPr>
              <a:t>the</a:t>
            </a:r>
            <a:r>
              <a:rPr sz="2600" spc="170" dirty="0">
                <a:latin typeface="Arial"/>
                <a:cs typeface="Arial"/>
              </a:rPr>
              <a:t> </a:t>
            </a:r>
            <a:r>
              <a:rPr sz="2600" dirty="0">
                <a:latin typeface="Arial"/>
                <a:cs typeface="Arial"/>
              </a:rPr>
              <a:t>amount</a:t>
            </a:r>
            <a:r>
              <a:rPr sz="2600" spc="170" dirty="0">
                <a:latin typeface="Arial"/>
                <a:cs typeface="Arial"/>
              </a:rPr>
              <a:t> </a:t>
            </a:r>
            <a:r>
              <a:rPr sz="2600" dirty="0">
                <a:latin typeface="Arial"/>
                <a:cs typeface="Arial"/>
              </a:rPr>
              <a:t>to</a:t>
            </a:r>
            <a:r>
              <a:rPr sz="2600" spc="175" dirty="0">
                <a:latin typeface="Arial"/>
                <a:cs typeface="Arial"/>
              </a:rPr>
              <a:t> </a:t>
            </a:r>
            <a:r>
              <a:rPr sz="2600" dirty="0">
                <a:latin typeface="Arial"/>
                <a:cs typeface="Arial"/>
              </a:rPr>
              <a:t>be</a:t>
            </a:r>
            <a:r>
              <a:rPr sz="2600" spc="175" dirty="0">
                <a:latin typeface="Arial"/>
                <a:cs typeface="Arial"/>
              </a:rPr>
              <a:t> </a:t>
            </a:r>
            <a:r>
              <a:rPr sz="2600" dirty="0">
                <a:latin typeface="Arial"/>
                <a:cs typeface="Arial"/>
              </a:rPr>
              <a:t>collected</a:t>
            </a:r>
            <a:r>
              <a:rPr sz="2600" spc="175" dirty="0">
                <a:latin typeface="Arial"/>
                <a:cs typeface="Arial"/>
              </a:rPr>
              <a:t> </a:t>
            </a:r>
            <a:r>
              <a:rPr sz="2600" dirty="0">
                <a:latin typeface="Arial"/>
                <a:cs typeface="Arial"/>
              </a:rPr>
              <a:t>is</a:t>
            </a:r>
            <a:r>
              <a:rPr sz="2600" spc="175" dirty="0">
                <a:latin typeface="Arial"/>
                <a:cs typeface="Arial"/>
              </a:rPr>
              <a:t> </a:t>
            </a:r>
            <a:r>
              <a:rPr sz="2600" spc="-10" dirty="0">
                <a:latin typeface="Arial"/>
                <a:cs typeface="Arial"/>
              </a:rPr>
              <a:t>Rs.10.60 </a:t>
            </a:r>
            <a:r>
              <a:rPr sz="2600" dirty="0">
                <a:latin typeface="Arial"/>
                <a:cs typeface="Arial"/>
              </a:rPr>
              <a:t>crores</a:t>
            </a:r>
            <a:r>
              <a:rPr sz="2600" spc="459" dirty="0">
                <a:latin typeface="Arial"/>
                <a:cs typeface="Arial"/>
              </a:rPr>
              <a:t> </a:t>
            </a:r>
            <a:r>
              <a:rPr sz="2600" dirty="0">
                <a:latin typeface="Arial"/>
                <a:cs typeface="Arial"/>
              </a:rPr>
              <a:t>(6+4.60)</a:t>
            </a:r>
            <a:r>
              <a:rPr sz="2600" spc="465" dirty="0">
                <a:latin typeface="Arial"/>
                <a:cs typeface="Arial"/>
              </a:rPr>
              <a:t> </a:t>
            </a:r>
            <a:r>
              <a:rPr sz="2600" dirty="0">
                <a:latin typeface="Arial"/>
                <a:cs typeface="Arial"/>
              </a:rPr>
              <a:t>leaving</a:t>
            </a:r>
            <a:r>
              <a:rPr sz="2600" spc="480" dirty="0">
                <a:latin typeface="Arial"/>
                <a:cs typeface="Arial"/>
              </a:rPr>
              <a:t> </a:t>
            </a:r>
            <a:r>
              <a:rPr sz="2600" dirty="0">
                <a:latin typeface="Arial"/>
                <a:cs typeface="Arial"/>
              </a:rPr>
              <a:t>a</a:t>
            </a:r>
            <a:r>
              <a:rPr sz="2600" spc="475" dirty="0">
                <a:latin typeface="Arial"/>
                <a:cs typeface="Arial"/>
              </a:rPr>
              <a:t> </a:t>
            </a:r>
            <a:r>
              <a:rPr sz="2600" dirty="0">
                <a:latin typeface="Arial"/>
                <a:cs typeface="Arial"/>
              </a:rPr>
              <a:t>shortfall</a:t>
            </a:r>
            <a:r>
              <a:rPr sz="2600" spc="470" dirty="0">
                <a:latin typeface="Arial"/>
                <a:cs typeface="Arial"/>
              </a:rPr>
              <a:t> </a:t>
            </a:r>
            <a:r>
              <a:rPr sz="2600" dirty="0">
                <a:latin typeface="Arial"/>
                <a:cs typeface="Arial"/>
              </a:rPr>
              <a:t>of</a:t>
            </a:r>
            <a:r>
              <a:rPr sz="2600" spc="475" dirty="0">
                <a:latin typeface="Arial"/>
                <a:cs typeface="Arial"/>
              </a:rPr>
              <a:t> </a:t>
            </a:r>
            <a:r>
              <a:rPr sz="2600" dirty="0">
                <a:latin typeface="Arial"/>
                <a:cs typeface="Arial"/>
              </a:rPr>
              <a:t>Rs.4.40</a:t>
            </a:r>
            <a:r>
              <a:rPr sz="2600" spc="480" dirty="0">
                <a:latin typeface="Arial"/>
                <a:cs typeface="Arial"/>
              </a:rPr>
              <a:t> </a:t>
            </a:r>
            <a:r>
              <a:rPr sz="2600" spc="-10" dirty="0">
                <a:latin typeface="Arial"/>
                <a:cs typeface="Arial"/>
              </a:rPr>
              <a:t>crores. </a:t>
            </a:r>
            <a:r>
              <a:rPr sz="2600" b="1" i="1" dirty="0">
                <a:latin typeface="Arial"/>
                <a:cs typeface="Arial"/>
              </a:rPr>
              <a:t>Hence</a:t>
            </a:r>
            <a:r>
              <a:rPr sz="2600" b="1" i="1" spc="-10" dirty="0">
                <a:latin typeface="Arial"/>
                <a:cs typeface="Arial"/>
              </a:rPr>
              <a:t> </a:t>
            </a:r>
            <a:r>
              <a:rPr sz="2600" b="1" i="1" dirty="0">
                <a:latin typeface="Arial"/>
                <a:cs typeface="Arial"/>
              </a:rPr>
              <a:t>the account</a:t>
            </a:r>
            <a:r>
              <a:rPr sz="2600" b="1" i="1" spc="-10" dirty="0">
                <a:latin typeface="Arial"/>
                <a:cs typeface="Arial"/>
              </a:rPr>
              <a:t> </a:t>
            </a:r>
            <a:r>
              <a:rPr sz="2600" b="1" i="1" dirty="0">
                <a:latin typeface="Arial"/>
                <a:cs typeface="Arial"/>
              </a:rPr>
              <a:t>to</a:t>
            </a:r>
            <a:r>
              <a:rPr sz="2600" b="1" i="1" spc="-5" dirty="0">
                <a:latin typeface="Arial"/>
                <a:cs typeface="Arial"/>
              </a:rPr>
              <a:t> </a:t>
            </a:r>
            <a:r>
              <a:rPr sz="2600" b="1" i="1" dirty="0">
                <a:latin typeface="Arial"/>
                <a:cs typeface="Arial"/>
              </a:rPr>
              <a:t>be classified</a:t>
            </a:r>
            <a:r>
              <a:rPr sz="2600" b="1" i="1" spc="-5" dirty="0">
                <a:latin typeface="Arial"/>
                <a:cs typeface="Arial"/>
              </a:rPr>
              <a:t> </a:t>
            </a:r>
            <a:r>
              <a:rPr sz="2600" b="1" i="1" dirty="0">
                <a:latin typeface="Arial"/>
                <a:cs typeface="Arial"/>
              </a:rPr>
              <a:t>as </a:t>
            </a:r>
            <a:r>
              <a:rPr sz="2600" b="1" i="1" spc="-25" dirty="0">
                <a:latin typeface="Arial"/>
                <a:cs typeface="Arial"/>
              </a:rPr>
              <a:t>NPA</a:t>
            </a:r>
            <a:endParaRPr sz="2600" dirty="0">
              <a:latin typeface="Arial"/>
              <a:cs typeface="Aria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6540" rIns="0" bIns="0" rtlCol="0">
            <a:spAutoFit/>
          </a:bodyPr>
          <a:lstStyle/>
          <a:p>
            <a:pPr marL="1767205">
              <a:lnSpc>
                <a:spcPct val="100000"/>
              </a:lnSpc>
              <a:spcBef>
                <a:spcPts val="100"/>
              </a:spcBef>
            </a:pPr>
            <a:r>
              <a:rPr dirty="0"/>
              <a:t>Case</a:t>
            </a:r>
            <a:r>
              <a:rPr spc="-15" dirty="0"/>
              <a:t> </a:t>
            </a:r>
            <a:r>
              <a:rPr spc="-10" dirty="0"/>
              <a:t>Studies</a:t>
            </a:r>
          </a:p>
        </p:txBody>
      </p:sp>
      <p:sp>
        <p:nvSpPr>
          <p:cNvPr id="4" name="object 4"/>
          <p:cNvSpPr txBox="1">
            <a:spLocks noGrp="1"/>
          </p:cNvSpPr>
          <p:nvPr>
            <p:ph type="ftr" sz="quarter" idx="5"/>
          </p:nvPr>
        </p:nvSpPr>
        <p:spPr>
          <a:xfrm>
            <a:off x="3541839" y="6385302"/>
            <a:ext cx="2083561" cy="20518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241300">
              <a:lnSpc>
                <a:spcPts val="1645"/>
              </a:lnSpc>
            </a:pPr>
            <a:r>
              <a:rPr lang="en-IN" dirty="0"/>
              <a:t>CA Aashish Badge</a:t>
            </a:r>
            <a:endParaRPr spc="-10" dirty="0"/>
          </a:p>
        </p:txBody>
      </p:sp>
      <p:sp>
        <p:nvSpPr>
          <p:cNvPr id="5" name="object 5"/>
          <p:cNvSpPr txBox="1">
            <a:spLocks noGrp="1"/>
          </p:cNvSpPr>
          <p:nvPr>
            <p:ph type="sldNum" sz="quarter" idx="7"/>
          </p:nvPr>
        </p:nvSpPr>
        <p:spPr>
          <a:xfrm>
            <a:off x="8359140" y="6525846"/>
            <a:ext cx="286384" cy="22415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136525">
              <a:lnSpc>
                <a:spcPts val="1645"/>
              </a:lnSpc>
            </a:pPr>
            <a:fld id="{81D60167-4931-47E6-BA6A-407CBD079E47}" type="slidenum">
              <a:rPr lang="en-IN" smtClean="0"/>
              <a:pPr marL="136525">
                <a:lnSpc>
                  <a:spcPts val="1645"/>
                </a:lnSpc>
              </a:pPr>
              <a:t>53</a:t>
            </a:fld>
            <a:endParaRPr spc="-25" dirty="0"/>
          </a:p>
        </p:txBody>
      </p:sp>
      <p:sp>
        <p:nvSpPr>
          <p:cNvPr id="3" name="object 3"/>
          <p:cNvSpPr txBox="1"/>
          <p:nvPr/>
        </p:nvSpPr>
        <p:spPr>
          <a:xfrm>
            <a:off x="535940" y="1237996"/>
            <a:ext cx="8071484" cy="5125085"/>
          </a:xfrm>
          <a:prstGeom prst="rect">
            <a:avLst/>
          </a:prstGeom>
        </p:spPr>
        <p:txBody>
          <a:bodyPr vert="horz" wrap="square" lIns="0" tIns="10795" rIns="0" bIns="0" rtlCol="0">
            <a:spAutoFit/>
          </a:bodyPr>
          <a:lstStyle/>
          <a:p>
            <a:pPr marL="469900" marR="5080" indent="-457200" algn="just">
              <a:lnSpc>
                <a:spcPct val="100499"/>
              </a:lnSpc>
              <a:spcBef>
                <a:spcPts val="85"/>
              </a:spcBef>
            </a:pPr>
            <a:r>
              <a:rPr sz="2200" dirty="0">
                <a:solidFill>
                  <a:srgbClr val="1D528D"/>
                </a:solidFill>
                <a:latin typeface="Arial"/>
                <a:cs typeface="Arial"/>
              </a:rPr>
              <a:t>2.</a:t>
            </a:r>
            <a:r>
              <a:rPr sz="2200" spc="265" dirty="0">
                <a:solidFill>
                  <a:srgbClr val="1D528D"/>
                </a:solidFill>
                <a:latin typeface="Arial"/>
                <a:cs typeface="Arial"/>
              </a:rPr>
              <a:t>  </a:t>
            </a:r>
            <a:r>
              <a:rPr sz="2200" dirty="0">
                <a:solidFill>
                  <a:srgbClr val="1D528D"/>
                </a:solidFill>
                <a:latin typeface="Arial"/>
                <a:cs typeface="Arial"/>
              </a:rPr>
              <a:t>Two</a:t>
            </a:r>
            <a:r>
              <a:rPr sz="2200" spc="170" dirty="0">
                <a:solidFill>
                  <a:srgbClr val="1D528D"/>
                </a:solidFill>
                <a:latin typeface="Arial"/>
                <a:cs typeface="Arial"/>
              </a:rPr>
              <a:t>  </a:t>
            </a:r>
            <a:r>
              <a:rPr sz="2200" dirty="0">
                <a:solidFill>
                  <a:srgbClr val="1D528D"/>
                </a:solidFill>
                <a:latin typeface="Arial"/>
                <a:cs typeface="Arial"/>
              </a:rPr>
              <a:t>PC</a:t>
            </a:r>
            <a:r>
              <a:rPr sz="2200" spc="175" dirty="0">
                <a:solidFill>
                  <a:srgbClr val="1D528D"/>
                </a:solidFill>
                <a:latin typeface="Arial"/>
                <a:cs typeface="Arial"/>
              </a:rPr>
              <a:t>  </a:t>
            </a:r>
            <a:r>
              <a:rPr sz="2200" dirty="0">
                <a:solidFill>
                  <a:srgbClr val="1D528D"/>
                </a:solidFill>
                <a:latin typeface="Arial"/>
                <a:cs typeface="Arial"/>
              </a:rPr>
              <a:t>a/cs</a:t>
            </a:r>
            <a:r>
              <a:rPr sz="2200" spc="170" dirty="0">
                <a:solidFill>
                  <a:srgbClr val="1D528D"/>
                </a:solidFill>
                <a:latin typeface="Arial"/>
                <a:cs typeface="Arial"/>
              </a:rPr>
              <a:t>  </a:t>
            </a:r>
            <a:r>
              <a:rPr sz="2200" dirty="0">
                <a:solidFill>
                  <a:srgbClr val="1D528D"/>
                </a:solidFill>
                <a:latin typeface="Arial"/>
                <a:cs typeface="Arial"/>
              </a:rPr>
              <a:t>of</a:t>
            </a:r>
            <a:r>
              <a:rPr sz="2200" spc="170" dirty="0">
                <a:solidFill>
                  <a:srgbClr val="1D528D"/>
                </a:solidFill>
                <a:latin typeface="Arial"/>
                <a:cs typeface="Arial"/>
              </a:rPr>
              <a:t>  </a:t>
            </a:r>
            <a:r>
              <a:rPr sz="2200" dirty="0">
                <a:solidFill>
                  <a:srgbClr val="1D528D"/>
                </a:solidFill>
                <a:latin typeface="Arial"/>
                <a:cs typeface="Arial"/>
              </a:rPr>
              <a:t>AB</a:t>
            </a:r>
            <a:r>
              <a:rPr sz="2200" spc="170" dirty="0">
                <a:solidFill>
                  <a:srgbClr val="1D528D"/>
                </a:solidFill>
                <a:latin typeface="Arial"/>
                <a:cs typeface="Arial"/>
              </a:rPr>
              <a:t>  </a:t>
            </a:r>
            <a:r>
              <a:rPr sz="2200" dirty="0">
                <a:solidFill>
                  <a:srgbClr val="1D528D"/>
                </a:solidFill>
                <a:latin typeface="Arial"/>
                <a:cs typeface="Arial"/>
              </a:rPr>
              <a:t>Exports</a:t>
            </a:r>
            <a:r>
              <a:rPr sz="2200" spc="170" dirty="0">
                <a:solidFill>
                  <a:srgbClr val="1D528D"/>
                </a:solidFill>
                <a:latin typeface="Arial"/>
                <a:cs typeface="Arial"/>
              </a:rPr>
              <a:t>  </a:t>
            </a:r>
            <a:r>
              <a:rPr sz="2200" dirty="0">
                <a:solidFill>
                  <a:srgbClr val="1D528D"/>
                </a:solidFill>
                <a:latin typeface="Arial"/>
                <a:cs typeface="Arial"/>
              </a:rPr>
              <a:t>Ltd</a:t>
            </a:r>
            <a:r>
              <a:rPr sz="2200" spc="170" dirty="0">
                <a:solidFill>
                  <a:srgbClr val="1D528D"/>
                </a:solidFill>
                <a:latin typeface="Arial"/>
                <a:cs typeface="Arial"/>
              </a:rPr>
              <a:t>  </a:t>
            </a:r>
            <a:r>
              <a:rPr sz="2200" dirty="0">
                <a:solidFill>
                  <a:srgbClr val="1D528D"/>
                </a:solidFill>
                <a:latin typeface="Arial"/>
                <a:cs typeface="Arial"/>
              </a:rPr>
              <a:t>were</a:t>
            </a:r>
            <a:r>
              <a:rPr sz="2200" spc="175" dirty="0">
                <a:solidFill>
                  <a:srgbClr val="1D528D"/>
                </a:solidFill>
                <a:latin typeface="Arial"/>
                <a:cs typeface="Arial"/>
              </a:rPr>
              <a:t>  </a:t>
            </a:r>
            <a:r>
              <a:rPr sz="2200" dirty="0">
                <a:solidFill>
                  <a:srgbClr val="1D528D"/>
                </a:solidFill>
                <a:latin typeface="Arial"/>
                <a:cs typeface="Arial"/>
              </a:rPr>
              <a:t>overdue</a:t>
            </a:r>
            <a:r>
              <a:rPr sz="2200" spc="170" dirty="0">
                <a:solidFill>
                  <a:srgbClr val="1D528D"/>
                </a:solidFill>
                <a:latin typeface="Arial"/>
                <a:cs typeface="Arial"/>
              </a:rPr>
              <a:t>  </a:t>
            </a:r>
            <a:r>
              <a:rPr sz="2200" dirty="0">
                <a:solidFill>
                  <a:srgbClr val="1D528D"/>
                </a:solidFill>
                <a:latin typeface="Arial"/>
                <a:cs typeface="Arial"/>
              </a:rPr>
              <a:t>as</a:t>
            </a:r>
            <a:r>
              <a:rPr sz="2200" spc="170" dirty="0">
                <a:solidFill>
                  <a:srgbClr val="1D528D"/>
                </a:solidFill>
                <a:latin typeface="Arial"/>
                <a:cs typeface="Arial"/>
              </a:rPr>
              <a:t>  </a:t>
            </a:r>
            <a:r>
              <a:rPr sz="2200" spc="-25" dirty="0">
                <a:solidFill>
                  <a:srgbClr val="1D528D"/>
                </a:solidFill>
                <a:latin typeface="Arial"/>
                <a:cs typeface="Arial"/>
              </a:rPr>
              <a:t>on </a:t>
            </a:r>
            <a:r>
              <a:rPr sz="2200" dirty="0">
                <a:solidFill>
                  <a:srgbClr val="1D528D"/>
                </a:solidFill>
                <a:latin typeface="Arial"/>
                <a:cs typeface="Arial"/>
              </a:rPr>
              <a:t>31/12/2021.</a:t>
            </a:r>
            <a:r>
              <a:rPr sz="2200" spc="365" dirty="0">
                <a:solidFill>
                  <a:srgbClr val="1D528D"/>
                </a:solidFill>
                <a:latin typeface="Arial"/>
                <a:cs typeface="Arial"/>
              </a:rPr>
              <a:t> </a:t>
            </a:r>
            <a:r>
              <a:rPr sz="2200" dirty="0">
                <a:solidFill>
                  <a:srgbClr val="1D528D"/>
                </a:solidFill>
                <a:latin typeface="Arial"/>
                <a:cs typeface="Arial"/>
              </a:rPr>
              <a:t>These</a:t>
            </a:r>
            <a:r>
              <a:rPr sz="2200" spc="380" dirty="0">
                <a:solidFill>
                  <a:srgbClr val="1D528D"/>
                </a:solidFill>
                <a:latin typeface="Arial"/>
                <a:cs typeface="Arial"/>
              </a:rPr>
              <a:t> </a:t>
            </a:r>
            <a:r>
              <a:rPr sz="2200" dirty="0">
                <a:solidFill>
                  <a:srgbClr val="1D528D"/>
                </a:solidFill>
                <a:latin typeface="Arial"/>
                <a:cs typeface="Arial"/>
              </a:rPr>
              <a:t>accounts</a:t>
            </a:r>
            <a:r>
              <a:rPr sz="2200" spc="380" dirty="0">
                <a:solidFill>
                  <a:srgbClr val="1D528D"/>
                </a:solidFill>
                <a:latin typeface="Arial"/>
                <a:cs typeface="Arial"/>
              </a:rPr>
              <a:t> </a:t>
            </a:r>
            <a:r>
              <a:rPr sz="2200" dirty="0">
                <a:solidFill>
                  <a:srgbClr val="1D528D"/>
                </a:solidFill>
                <a:latin typeface="Arial"/>
                <a:cs typeface="Arial"/>
              </a:rPr>
              <a:t>were</a:t>
            </a:r>
            <a:r>
              <a:rPr sz="2200" spc="380" dirty="0">
                <a:solidFill>
                  <a:srgbClr val="1D528D"/>
                </a:solidFill>
                <a:latin typeface="Arial"/>
                <a:cs typeface="Arial"/>
              </a:rPr>
              <a:t> </a:t>
            </a:r>
            <a:r>
              <a:rPr sz="2200" dirty="0">
                <a:solidFill>
                  <a:srgbClr val="1D528D"/>
                </a:solidFill>
                <a:latin typeface="Arial"/>
                <a:cs typeface="Arial"/>
              </a:rPr>
              <a:t>closed</a:t>
            </a:r>
            <a:r>
              <a:rPr sz="2200" spc="380" dirty="0">
                <a:solidFill>
                  <a:srgbClr val="1D528D"/>
                </a:solidFill>
                <a:latin typeface="Arial"/>
                <a:cs typeface="Arial"/>
              </a:rPr>
              <a:t> </a:t>
            </a:r>
            <a:r>
              <a:rPr sz="2200" dirty="0">
                <a:solidFill>
                  <a:srgbClr val="1D528D"/>
                </a:solidFill>
                <a:latin typeface="Arial"/>
                <a:cs typeface="Arial"/>
              </a:rPr>
              <a:t>in</a:t>
            </a:r>
            <a:r>
              <a:rPr sz="2200" spc="380" dirty="0">
                <a:solidFill>
                  <a:srgbClr val="1D528D"/>
                </a:solidFill>
                <a:latin typeface="Arial"/>
                <a:cs typeface="Arial"/>
              </a:rPr>
              <a:t> </a:t>
            </a:r>
            <a:r>
              <a:rPr sz="2200" dirty="0">
                <a:solidFill>
                  <a:srgbClr val="1D528D"/>
                </a:solidFill>
                <a:latin typeface="Arial"/>
                <a:cs typeface="Arial"/>
              </a:rPr>
              <a:t>Mar</a:t>
            </a:r>
            <a:r>
              <a:rPr sz="2200" spc="385" dirty="0">
                <a:solidFill>
                  <a:srgbClr val="1D528D"/>
                </a:solidFill>
                <a:latin typeface="Arial"/>
                <a:cs typeface="Arial"/>
              </a:rPr>
              <a:t> </a:t>
            </a:r>
            <a:r>
              <a:rPr sz="2200" dirty="0">
                <a:solidFill>
                  <a:srgbClr val="1D528D"/>
                </a:solidFill>
                <a:latin typeface="Arial"/>
                <a:cs typeface="Arial"/>
              </a:rPr>
              <a:t>2022</a:t>
            </a:r>
            <a:r>
              <a:rPr sz="2200" spc="380" dirty="0">
                <a:solidFill>
                  <a:srgbClr val="1D528D"/>
                </a:solidFill>
                <a:latin typeface="Arial"/>
                <a:cs typeface="Arial"/>
              </a:rPr>
              <a:t> </a:t>
            </a:r>
            <a:r>
              <a:rPr sz="2200" spc="-25" dirty="0">
                <a:solidFill>
                  <a:srgbClr val="1D528D"/>
                </a:solidFill>
                <a:latin typeface="Arial"/>
                <a:cs typeface="Arial"/>
              </a:rPr>
              <a:t>and </a:t>
            </a:r>
            <a:r>
              <a:rPr sz="2200" dirty="0">
                <a:solidFill>
                  <a:srgbClr val="1D528D"/>
                </a:solidFill>
                <a:latin typeface="Arial"/>
                <a:cs typeface="Arial"/>
              </a:rPr>
              <a:t>hence</a:t>
            </a:r>
            <a:r>
              <a:rPr sz="2200" spc="215" dirty="0">
                <a:solidFill>
                  <a:srgbClr val="1D528D"/>
                </a:solidFill>
                <a:latin typeface="Arial"/>
                <a:cs typeface="Arial"/>
              </a:rPr>
              <a:t> </a:t>
            </a:r>
            <a:r>
              <a:rPr sz="2200" dirty="0">
                <a:solidFill>
                  <a:srgbClr val="1D528D"/>
                </a:solidFill>
                <a:latin typeface="Arial"/>
                <a:cs typeface="Arial"/>
              </a:rPr>
              <a:t>not</a:t>
            </a:r>
            <a:r>
              <a:rPr sz="2200" spc="229" dirty="0">
                <a:solidFill>
                  <a:srgbClr val="1D528D"/>
                </a:solidFill>
                <a:latin typeface="Arial"/>
                <a:cs typeface="Arial"/>
              </a:rPr>
              <a:t> </a:t>
            </a:r>
            <a:r>
              <a:rPr sz="2200" dirty="0">
                <a:solidFill>
                  <a:srgbClr val="1D528D"/>
                </a:solidFill>
                <a:latin typeface="Arial"/>
                <a:cs typeface="Arial"/>
              </a:rPr>
              <a:t>appearing</a:t>
            </a:r>
            <a:r>
              <a:rPr sz="2200" spc="225" dirty="0">
                <a:solidFill>
                  <a:srgbClr val="1D528D"/>
                </a:solidFill>
                <a:latin typeface="Arial"/>
                <a:cs typeface="Arial"/>
              </a:rPr>
              <a:t> </a:t>
            </a:r>
            <a:r>
              <a:rPr sz="2200" dirty="0">
                <a:solidFill>
                  <a:srgbClr val="1D528D"/>
                </a:solidFill>
                <a:latin typeface="Arial"/>
                <a:cs typeface="Arial"/>
              </a:rPr>
              <a:t>in</a:t>
            </a:r>
            <a:r>
              <a:rPr sz="2200" spc="229" dirty="0">
                <a:solidFill>
                  <a:srgbClr val="1D528D"/>
                </a:solidFill>
                <a:latin typeface="Arial"/>
                <a:cs typeface="Arial"/>
              </a:rPr>
              <a:t> </a:t>
            </a:r>
            <a:r>
              <a:rPr sz="2200" dirty="0">
                <a:solidFill>
                  <a:srgbClr val="1D528D"/>
                </a:solidFill>
                <a:latin typeface="Arial"/>
                <a:cs typeface="Arial"/>
              </a:rPr>
              <a:t>the</a:t>
            </a:r>
            <a:r>
              <a:rPr sz="2200" spc="225" dirty="0">
                <a:solidFill>
                  <a:srgbClr val="1D528D"/>
                </a:solidFill>
                <a:latin typeface="Arial"/>
                <a:cs typeface="Arial"/>
              </a:rPr>
              <a:t> </a:t>
            </a:r>
            <a:r>
              <a:rPr sz="2200" dirty="0">
                <a:solidFill>
                  <a:srgbClr val="1D528D"/>
                </a:solidFill>
                <a:latin typeface="Arial"/>
                <a:cs typeface="Arial"/>
              </a:rPr>
              <a:t>advances</a:t>
            </a:r>
            <a:r>
              <a:rPr sz="2200" spc="229" dirty="0">
                <a:solidFill>
                  <a:srgbClr val="1D528D"/>
                </a:solidFill>
                <a:latin typeface="Arial"/>
                <a:cs typeface="Arial"/>
              </a:rPr>
              <a:t> </a:t>
            </a:r>
            <a:r>
              <a:rPr sz="2200" dirty="0">
                <a:solidFill>
                  <a:srgbClr val="1D528D"/>
                </a:solidFill>
                <a:latin typeface="Arial"/>
                <a:cs typeface="Arial"/>
              </a:rPr>
              <a:t>list</a:t>
            </a:r>
            <a:r>
              <a:rPr sz="2200" spc="225" dirty="0">
                <a:solidFill>
                  <a:srgbClr val="1D528D"/>
                </a:solidFill>
                <a:latin typeface="Arial"/>
                <a:cs typeface="Arial"/>
              </a:rPr>
              <a:t> </a:t>
            </a:r>
            <a:r>
              <a:rPr sz="2200" dirty="0">
                <a:solidFill>
                  <a:srgbClr val="1D528D"/>
                </a:solidFill>
                <a:latin typeface="Arial"/>
                <a:cs typeface="Arial"/>
              </a:rPr>
              <a:t>as</a:t>
            </a:r>
            <a:r>
              <a:rPr sz="2200" spc="229" dirty="0">
                <a:solidFill>
                  <a:srgbClr val="1D528D"/>
                </a:solidFill>
                <a:latin typeface="Arial"/>
                <a:cs typeface="Arial"/>
              </a:rPr>
              <a:t> </a:t>
            </a:r>
            <a:r>
              <a:rPr sz="2200" dirty="0">
                <a:solidFill>
                  <a:srgbClr val="1D528D"/>
                </a:solidFill>
                <a:latin typeface="Arial"/>
                <a:cs typeface="Arial"/>
              </a:rPr>
              <a:t>on</a:t>
            </a:r>
            <a:r>
              <a:rPr sz="2200" spc="229" dirty="0">
                <a:solidFill>
                  <a:srgbClr val="1D528D"/>
                </a:solidFill>
                <a:latin typeface="Arial"/>
                <a:cs typeface="Arial"/>
              </a:rPr>
              <a:t> </a:t>
            </a:r>
            <a:r>
              <a:rPr sz="2200" spc="-10" dirty="0">
                <a:solidFill>
                  <a:srgbClr val="1D528D"/>
                </a:solidFill>
                <a:latin typeface="Arial"/>
                <a:cs typeface="Arial"/>
              </a:rPr>
              <a:t>31/03/2022. </a:t>
            </a:r>
            <a:r>
              <a:rPr sz="2200" dirty="0">
                <a:solidFill>
                  <a:srgbClr val="1D528D"/>
                </a:solidFill>
                <a:latin typeface="Arial"/>
                <a:cs typeface="Arial"/>
              </a:rPr>
              <a:t>The</a:t>
            </a:r>
            <a:r>
              <a:rPr sz="2200" spc="175" dirty="0">
                <a:solidFill>
                  <a:srgbClr val="1D528D"/>
                </a:solidFill>
                <a:latin typeface="Arial"/>
                <a:cs typeface="Arial"/>
              </a:rPr>
              <a:t>  </a:t>
            </a:r>
            <a:r>
              <a:rPr sz="2200" dirty="0">
                <a:solidFill>
                  <a:srgbClr val="1D528D"/>
                </a:solidFill>
                <a:latin typeface="Arial"/>
                <a:cs typeface="Arial"/>
              </a:rPr>
              <a:t>CC</a:t>
            </a:r>
            <a:r>
              <a:rPr sz="2200" spc="175" dirty="0">
                <a:solidFill>
                  <a:srgbClr val="1D528D"/>
                </a:solidFill>
                <a:latin typeface="Arial"/>
                <a:cs typeface="Arial"/>
              </a:rPr>
              <a:t>  </a:t>
            </a:r>
            <a:r>
              <a:rPr sz="2200" dirty="0">
                <a:solidFill>
                  <a:srgbClr val="1D528D"/>
                </a:solidFill>
                <a:latin typeface="Arial"/>
                <a:cs typeface="Arial"/>
              </a:rPr>
              <a:t>account</a:t>
            </a:r>
            <a:r>
              <a:rPr sz="2200" spc="175" dirty="0">
                <a:solidFill>
                  <a:srgbClr val="1D528D"/>
                </a:solidFill>
                <a:latin typeface="Arial"/>
                <a:cs typeface="Arial"/>
              </a:rPr>
              <a:t>  </a:t>
            </a:r>
            <a:r>
              <a:rPr sz="2200" dirty="0">
                <a:solidFill>
                  <a:srgbClr val="1D528D"/>
                </a:solidFill>
                <a:latin typeface="Arial"/>
                <a:cs typeface="Arial"/>
              </a:rPr>
              <a:t>of</a:t>
            </a:r>
            <a:r>
              <a:rPr sz="2200" spc="180" dirty="0">
                <a:solidFill>
                  <a:srgbClr val="1D528D"/>
                </a:solidFill>
                <a:latin typeface="Arial"/>
                <a:cs typeface="Arial"/>
              </a:rPr>
              <a:t>  </a:t>
            </a:r>
            <a:r>
              <a:rPr sz="2200" dirty="0">
                <a:solidFill>
                  <a:srgbClr val="1D528D"/>
                </a:solidFill>
                <a:latin typeface="Arial"/>
                <a:cs typeface="Arial"/>
              </a:rPr>
              <a:t>the</a:t>
            </a:r>
            <a:r>
              <a:rPr sz="2200" spc="175" dirty="0">
                <a:solidFill>
                  <a:srgbClr val="1D528D"/>
                </a:solidFill>
                <a:latin typeface="Arial"/>
                <a:cs typeface="Arial"/>
              </a:rPr>
              <a:t>  </a:t>
            </a:r>
            <a:r>
              <a:rPr sz="2200" dirty="0">
                <a:solidFill>
                  <a:srgbClr val="1D528D"/>
                </a:solidFill>
                <a:latin typeface="Arial"/>
                <a:cs typeface="Arial"/>
              </a:rPr>
              <a:t>party</a:t>
            </a:r>
            <a:r>
              <a:rPr sz="2200" spc="175" dirty="0">
                <a:solidFill>
                  <a:srgbClr val="1D528D"/>
                </a:solidFill>
                <a:latin typeface="Arial"/>
                <a:cs typeface="Arial"/>
              </a:rPr>
              <a:t>  </a:t>
            </a:r>
            <a:r>
              <a:rPr sz="2200" dirty="0">
                <a:solidFill>
                  <a:srgbClr val="1D528D"/>
                </a:solidFill>
                <a:latin typeface="Arial"/>
                <a:cs typeface="Arial"/>
              </a:rPr>
              <a:t>was</a:t>
            </a:r>
            <a:r>
              <a:rPr sz="2200" spc="180" dirty="0">
                <a:solidFill>
                  <a:srgbClr val="1D528D"/>
                </a:solidFill>
                <a:latin typeface="Arial"/>
                <a:cs typeface="Arial"/>
              </a:rPr>
              <a:t>  </a:t>
            </a:r>
            <a:r>
              <a:rPr sz="2200" dirty="0">
                <a:solidFill>
                  <a:srgbClr val="1D528D"/>
                </a:solidFill>
                <a:latin typeface="Arial"/>
                <a:cs typeface="Arial"/>
              </a:rPr>
              <a:t>to</a:t>
            </a:r>
            <a:r>
              <a:rPr sz="2200" spc="175" dirty="0">
                <a:solidFill>
                  <a:srgbClr val="1D528D"/>
                </a:solidFill>
                <a:latin typeface="Arial"/>
                <a:cs typeface="Arial"/>
              </a:rPr>
              <a:t>  </a:t>
            </a:r>
            <a:r>
              <a:rPr sz="2200" dirty="0">
                <a:solidFill>
                  <a:srgbClr val="1D528D"/>
                </a:solidFill>
                <a:latin typeface="Arial"/>
                <a:cs typeface="Arial"/>
              </a:rPr>
              <a:t>the</a:t>
            </a:r>
            <a:r>
              <a:rPr sz="2200" spc="175" dirty="0">
                <a:solidFill>
                  <a:srgbClr val="1D528D"/>
                </a:solidFill>
                <a:latin typeface="Arial"/>
                <a:cs typeface="Arial"/>
              </a:rPr>
              <a:t>  </a:t>
            </a:r>
            <a:r>
              <a:rPr sz="2200" dirty="0">
                <a:solidFill>
                  <a:srgbClr val="1D528D"/>
                </a:solidFill>
                <a:latin typeface="Arial"/>
                <a:cs typeface="Arial"/>
              </a:rPr>
              <a:t>brim</a:t>
            </a:r>
            <a:r>
              <a:rPr sz="2200" spc="180" dirty="0">
                <a:solidFill>
                  <a:srgbClr val="1D528D"/>
                </a:solidFill>
                <a:latin typeface="Arial"/>
                <a:cs typeface="Arial"/>
              </a:rPr>
              <a:t>  </a:t>
            </a:r>
            <a:r>
              <a:rPr sz="2200" dirty="0">
                <a:solidFill>
                  <a:srgbClr val="1D528D"/>
                </a:solidFill>
                <a:latin typeface="Arial"/>
                <a:cs typeface="Arial"/>
              </a:rPr>
              <a:t>as</a:t>
            </a:r>
            <a:r>
              <a:rPr sz="2200" spc="175" dirty="0">
                <a:solidFill>
                  <a:srgbClr val="1D528D"/>
                </a:solidFill>
                <a:latin typeface="Arial"/>
                <a:cs typeface="Arial"/>
              </a:rPr>
              <a:t>  </a:t>
            </a:r>
            <a:r>
              <a:rPr sz="2200" spc="-25" dirty="0">
                <a:solidFill>
                  <a:srgbClr val="1D528D"/>
                </a:solidFill>
                <a:latin typeface="Arial"/>
                <a:cs typeface="Arial"/>
              </a:rPr>
              <a:t>on </a:t>
            </a:r>
            <a:r>
              <a:rPr sz="2200" dirty="0">
                <a:solidFill>
                  <a:srgbClr val="1D528D"/>
                </a:solidFill>
                <a:latin typeface="Arial"/>
                <a:cs typeface="Arial"/>
              </a:rPr>
              <a:t>31/03/2022.</a:t>
            </a:r>
            <a:r>
              <a:rPr sz="2200" spc="190" dirty="0">
                <a:solidFill>
                  <a:srgbClr val="1D528D"/>
                </a:solidFill>
                <a:latin typeface="Arial"/>
                <a:cs typeface="Arial"/>
              </a:rPr>
              <a:t> </a:t>
            </a:r>
            <a:r>
              <a:rPr sz="2200" dirty="0">
                <a:solidFill>
                  <a:srgbClr val="1D528D"/>
                </a:solidFill>
                <a:latin typeface="Arial"/>
                <a:cs typeface="Arial"/>
              </a:rPr>
              <a:t>In</a:t>
            </a:r>
            <a:r>
              <a:rPr sz="2200" spc="195" dirty="0">
                <a:solidFill>
                  <a:srgbClr val="1D528D"/>
                </a:solidFill>
                <a:latin typeface="Arial"/>
                <a:cs typeface="Arial"/>
              </a:rPr>
              <a:t> </a:t>
            </a:r>
            <a:r>
              <a:rPr sz="2200" dirty="0">
                <a:solidFill>
                  <a:srgbClr val="1D528D"/>
                </a:solidFill>
                <a:latin typeface="Arial"/>
                <a:cs typeface="Arial"/>
              </a:rPr>
              <a:t>the</a:t>
            </a:r>
            <a:r>
              <a:rPr sz="2200" spc="195" dirty="0">
                <a:solidFill>
                  <a:srgbClr val="1D528D"/>
                </a:solidFill>
                <a:latin typeface="Arial"/>
                <a:cs typeface="Arial"/>
              </a:rPr>
              <a:t> </a:t>
            </a:r>
            <a:r>
              <a:rPr sz="2200" dirty="0">
                <a:solidFill>
                  <a:srgbClr val="1D528D"/>
                </a:solidFill>
                <a:latin typeface="Arial"/>
                <a:cs typeface="Arial"/>
              </a:rPr>
              <a:t>loan</a:t>
            </a:r>
            <a:r>
              <a:rPr sz="2200" spc="200" dirty="0">
                <a:solidFill>
                  <a:srgbClr val="1D528D"/>
                </a:solidFill>
                <a:latin typeface="Arial"/>
                <a:cs typeface="Arial"/>
              </a:rPr>
              <a:t> </a:t>
            </a:r>
            <a:r>
              <a:rPr sz="2200" dirty="0">
                <a:solidFill>
                  <a:srgbClr val="1D528D"/>
                </a:solidFill>
                <a:latin typeface="Arial"/>
                <a:cs typeface="Arial"/>
              </a:rPr>
              <a:t>list</a:t>
            </a:r>
            <a:r>
              <a:rPr sz="2200" spc="195" dirty="0">
                <a:solidFill>
                  <a:srgbClr val="1D528D"/>
                </a:solidFill>
                <a:latin typeface="Arial"/>
                <a:cs typeface="Arial"/>
              </a:rPr>
              <a:t> </a:t>
            </a:r>
            <a:r>
              <a:rPr sz="2200" dirty="0">
                <a:solidFill>
                  <a:srgbClr val="1D528D"/>
                </a:solidFill>
                <a:latin typeface="Arial"/>
                <a:cs typeface="Arial"/>
              </a:rPr>
              <a:t>under</a:t>
            </a:r>
            <a:r>
              <a:rPr sz="2200" spc="195" dirty="0">
                <a:solidFill>
                  <a:srgbClr val="1D528D"/>
                </a:solidFill>
                <a:latin typeface="Arial"/>
                <a:cs typeface="Arial"/>
              </a:rPr>
              <a:t> </a:t>
            </a:r>
            <a:r>
              <a:rPr sz="2200" dirty="0">
                <a:solidFill>
                  <a:srgbClr val="1D528D"/>
                </a:solidFill>
                <a:latin typeface="Arial"/>
                <a:cs typeface="Arial"/>
              </a:rPr>
              <a:t>unsecured</a:t>
            </a:r>
            <a:r>
              <a:rPr sz="2200" spc="195" dirty="0">
                <a:solidFill>
                  <a:srgbClr val="1D528D"/>
                </a:solidFill>
                <a:latin typeface="Arial"/>
                <a:cs typeface="Arial"/>
              </a:rPr>
              <a:t> </a:t>
            </a:r>
            <a:r>
              <a:rPr sz="2200" dirty="0">
                <a:solidFill>
                  <a:srgbClr val="1D528D"/>
                </a:solidFill>
                <a:latin typeface="Arial"/>
                <a:cs typeface="Arial"/>
              </a:rPr>
              <a:t>personal</a:t>
            </a:r>
            <a:r>
              <a:rPr sz="2200" spc="195" dirty="0">
                <a:solidFill>
                  <a:srgbClr val="1D528D"/>
                </a:solidFill>
                <a:latin typeface="Arial"/>
                <a:cs typeface="Arial"/>
              </a:rPr>
              <a:t> </a:t>
            </a:r>
            <a:r>
              <a:rPr sz="2200" spc="-10" dirty="0">
                <a:solidFill>
                  <a:srgbClr val="1D528D"/>
                </a:solidFill>
                <a:latin typeface="Arial"/>
                <a:cs typeface="Arial"/>
              </a:rPr>
              <a:t>Loan, </a:t>
            </a:r>
            <a:r>
              <a:rPr sz="2200" dirty="0">
                <a:solidFill>
                  <a:srgbClr val="1D528D"/>
                </a:solidFill>
                <a:latin typeface="Arial"/>
                <a:cs typeface="Arial"/>
              </a:rPr>
              <a:t>Mr.</a:t>
            </a:r>
            <a:r>
              <a:rPr sz="2200" spc="-5" dirty="0">
                <a:solidFill>
                  <a:srgbClr val="1D528D"/>
                </a:solidFill>
                <a:latin typeface="Arial"/>
                <a:cs typeface="Arial"/>
              </a:rPr>
              <a:t>  </a:t>
            </a:r>
            <a:r>
              <a:rPr sz="2200" dirty="0">
                <a:solidFill>
                  <a:srgbClr val="1D528D"/>
                </a:solidFill>
                <a:latin typeface="Arial"/>
                <a:cs typeface="Arial"/>
              </a:rPr>
              <a:t>A</a:t>
            </a:r>
            <a:r>
              <a:rPr sz="2200" spc="-5" dirty="0">
                <a:solidFill>
                  <a:srgbClr val="1D528D"/>
                </a:solidFill>
                <a:latin typeface="Arial"/>
                <a:cs typeface="Arial"/>
              </a:rPr>
              <a:t>  </a:t>
            </a:r>
            <a:r>
              <a:rPr sz="2200" dirty="0">
                <a:solidFill>
                  <a:srgbClr val="1D528D"/>
                </a:solidFill>
                <a:latin typeface="Arial"/>
                <a:cs typeface="Arial"/>
              </a:rPr>
              <a:t>Personal  Loan(clean  Loan)  was  outstanding  as</a:t>
            </a:r>
            <a:r>
              <a:rPr sz="2200" spc="-5" dirty="0">
                <a:solidFill>
                  <a:srgbClr val="1D528D"/>
                </a:solidFill>
                <a:latin typeface="Arial"/>
                <a:cs typeface="Arial"/>
              </a:rPr>
              <a:t>  </a:t>
            </a:r>
            <a:r>
              <a:rPr sz="2200" spc="-25" dirty="0">
                <a:solidFill>
                  <a:srgbClr val="1D528D"/>
                </a:solidFill>
                <a:latin typeface="Arial"/>
                <a:cs typeface="Arial"/>
              </a:rPr>
              <a:t>on </a:t>
            </a:r>
            <a:r>
              <a:rPr sz="2200" spc="-10" dirty="0">
                <a:solidFill>
                  <a:srgbClr val="1D528D"/>
                </a:solidFill>
                <a:latin typeface="Arial"/>
                <a:cs typeface="Arial"/>
              </a:rPr>
              <a:t>31/03/2022.</a:t>
            </a:r>
            <a:endParaRPr sz="2200">
              <a:latin typeface="Arial"/>
              <a:cs typeface="Arial"/>
            </a:endParaRPr>
          </a:p>
          <a:p>
            <a:pPr marL="412750" marR="5080" algn="just">
              <a:lnSpc>
                <a:spcPct val="100099"/>
              </a:lnSpc>
              <a:spcBef>
                <a:spcPts val="455"/>
              </a:spcBef>
            </a:pPr>
            <a:r>
              <a:rPr sz="2200" dirty="0">
                <a:solidFill>
                  <a:srgbClr val="1D528D"/>
                </a:solidFill>
                <a:latin typeface="Arial"/>
                <a:cs typeface="Arial"/>
              </a:rPr>
              <a:t>On</a:t>
            </a:r>
            <a:r>
              <a:rPr sz="2200" spc="114" dirty="0">
                <a:solidFill>
                  <a:srgbClr val="1D528D"/>
                </a:solidFill>
                <a:latin typeface="Arial"/>
                <a:cs typeface="Arial"/>
              </a:rPr>
              <a:t> </a:t>
            </a:r>
            <a:r>
              <a:rPr sz="2200" dirty="0">
                <a:solidFill>
                  <a:srgbClr val="1D528D"/>
                </a:solidFill>
                <a:latin typeface="Arial"/>
                <a:cs typeface="Arial"/>
              </a:rPr>
              <a:t>analyzing</a:t>
            </a:r>
            <a:r>
              <a:rPr sz="2200" spc="114" dirty="0">
                <a:solidFill>
                  <a:srgbClr val="1D528D"/>
                </a:solidFill>
                <a:latin typeface="Arial"/>
                <a:cs typeface="Arial"/>
              </a:rPr>
              <a:t> </a:t>
            </a:r>
            <a:r>
              <a:rPr sz="2200" dirty="0">
                <a:solidFill>
                  <a:srgbClr val="1D528D"/>
                </a:solidFill>
                <a:latin typeface="Arial"/>
                <a:cs typeface="Arial"/>
              </a:rPr>
              <a:t>the</a:t>
            </a:r>
            <a:r>
              <a:rPr sz="2200" spc="120" dirty="0">
                <a:solidFill>
                  <a:srgbClr val="1D528D"/>
                </a:solidFill>
                <a:latin typeface="Arial"/>
                <a:cs typeface="Arial"/>
              </a:rPr>
              <a:t> </a:t>
            </a:r>
            <a:r>
              <a:rPr sz="2200" dirty="0">
                <a:solidFill>
                  <a:srgbClr val="1D528D"/>
                </a:solidFill>
                <a:latin typeface="Arial"/>
                <a:cs typeface="Arial"/>
              </a:rPr>
              <a:t>a/c,</a:t>
            </a:r>
            <a:r>
              <a:rPr sz="2200" spc="114" dirty="0">
                <a:solidFill>
                  <a:srgbClr val="1D528D"/>
                </a:solidFill>
                <a:latin typeface="Arial"/>
                <a:cs typeface="Arial"/>
              </a:rPr>
              <a:t> </a:t>
            </a:r>
            <a:r>
              <a:rPr sz="2200" dirty="0">
                <a:solidFill>
                  <a:srgbClr val="1D528D"/>
                </a:solidFill>
                <a:latin typeface="Arial"/>
                <a:cs typeface="Arial"/>
              </a:rPr>
              <a:t>it</a:t>
            </a:r>
            <a:r>
              <a:rPr sz="2200" spc="120" dirty="0">
                <a:solidFill>
                  <a:srgbClr val="1D528D"/>
                </a:solidFill>
                <a:latin typeface="Arial"/>
                <a:cs typeface="Arial"/>
              </a:rPr>
              <a:t> </a:t>
            </a:r>
            <a:r>
              <a:rPr sz="2200" dirty="0">
                <a:solidFill>
                  <a:srgbClr val="1D528D"/>
                </a:solidFill>
                <a:latin typeface="Arial"/>
                <a:cs typeface="Arial"/>
              </a:rPr>
              <a:t>was</a:t>
            </a:r>
            <a:r>
              <a:rPr sz="2200" spc="114" dirty="0">
                <a:solidFill>
                  <a:srgbClr val="1D528D"/>
                </a:solidFill>
                <a:latin typeface="Arial"/>
                <a:cs typeface="Arial"/>
              </a:rPr>
              <a:t> </a:t>
            </a:r>
            <a:r>
              <a:rPr sz="2200" dirty="0">
                <a:solidFill>
                  <a:srgbClr val="1D528D"/>
                </a:solidFill>
                <a:latin typeface="Arial"/>
                <a:cs typeface="Arial"/>
              </a:rPr>
              <a:t>found</a:t>
            </a:r>
            <a:r>
              <a:rPr sz="2200" spc="114" dirty="0">
                <a:solidFill>
                  <a:srgbClr val="1D528D"/>
                </a:solidFill>
                <a:latin typeface="Arial"/>
                <a:cs typeface="Arial"/>
              </a:rPr>
              <a:t> </a:t>
            </a:r>
            <a:r>
              <a:rPr sz="2200" dirty="0">
                <a:solidFill>
                  <a:srgbClr val="1D528D"/>
                </a:solidFill>
                <a:latin typeface="Arial"/>
                <a:cs typeface="Arial"/>
              </a:rPr>
              <a:t>that</a:t>
            </a:r>
            <a:r>
              <a:rPr sz="2200" spc="120" dirty="0">
                <a:solidFill>
                  <a:srgbClr val="1D528D"/>
                </a:solidFill>
                <a:latin typeface="Arial"/>
                <a:cs typeface="Arial"/>
              </a:rPr>
              <a:t> </a:t>
            </a:r>
            <a:r>
              <a:rPr sz="2200" dirty="0">
                <a:solidFill>
                  <a:srgbClr val="1D528D"/>
                </a:solidFill>
                <a:latin typeface="Arial"/>
                <a:cs typeface="Arial"/>
              </a:rPr>
              <a:t>the</a:t>
            </a:r>
            <a:r>
              <a:rPr sz="2200" spc="114" dirty="0">
                <a:solidFill>
                  <a:srgbClr val="1D528D"/>
                </a:solidFill>
                <a:latin typeface="Arial"/>
                <a:cs typeface="Arial"/>
              </a:rPr>
              <a:t> </a:t>
            </a:r>
            <a:r>
              <a:rPr sz="2200" dirty="0">
                <a:solidFill>
                  <a:srgbClr val="1D528D"/>
                </a:solidFill>
                <a:latin typeface="Arial"/>
                <a:cs typeface="Arial"/>
              </a:rPr>
              <a:t>credits</a:t>
            </a:r>
            <a:r>
              <a:rPr sz="2200" spc="120" dirty="0">
                <a:solidFill>
                  <a:srgbClr val="1D528D"/>
                </a:solidFill>
                <a:latin typeface="Arial"/>
                <a:cs typeface="Arial"/>
              </a:rPr>
              <a:t> </a:t>
            </a:r>
            <a:r>
              <a:rPr sz="2200" dirty="0">
                <a:solidFill>
                  <a:srgbClr val="1D528D"/>
                </a:solidFill>
                <a:latin typeface="Arial"/>
                <a:cs typeface="Arial"/>
              </a:rPr>
              <a:t>in</a:t>
            </a:r>
            <a:r>
              <a:rPr sz="2200" spc="114" dirty="0">
                <a:solidFill>
                  <a:srgbClr val="1D528D"/>
                </a:solidFill>
                <a:latin typeface="Arial"/>
                <a:cs typeface="Arial"/>
              </a:rPr>
              <a:t> </a:t>
            </a:r>
            <a:r>
              <a:rPr sz="2200" dirty="0">
                <a:solidFill>
                  <a:srgbClr val="1D528D"/>
                </a:solidFill>
                <a:latin typeface="Arial"/>
                <a:cs typeface="Arial"/>
              </a:rPr>
              <a:t>PC</a:t>
            </a:r>
            <a:r>
              <a:rPr sz="2200" spc="120" dirty="0">
                <a:solidFill>
                  <a:srgbClr val="1D528D"/>
                </a:solidFill>
                <a:latin typeface="Arial"/>
                <a:cs typeface="Arial"/>
              </a:rPr>
              <a:t> </a:t>
            </a:r>
            <a:r>
              <a:rPr sz="2200" spc="-20" dirty="0">
                <a:solidFill>
                  <a:srgbClr val="1D528D"/>
                </a:solidFill>
                <a:latin typeface="Arial"/>
                <a:cs typeface="Arial"/>
              </a:rPr>
              <a:t>a/cs </a:t>
            </a:r>
            <a:r>
              <a:rPr sz="2200" dirty="0">
                <a:solidFill>
                  <a:srgbClr val="1D528D"/>
                </a:solidFill>
                <a:latin typeface="Arial"/>
                <a:cs typeface="Arial"/>
              </a:rPr>
              <a:t>were</a:t>
            </a:r>
            <a:r>
              <a:rPr sz="2200" spc="85" dirty="0">
                <a:solidFill>
                  <a:srgbClr val="1D528D"/>
                </a:solidFill>
                <a:latin typeface="Arial"/>
                <a:cs typeface="Arial"/>
              </a:rPr>
              <a:t> </a:t>
            </a:r>
            <a:r>
              <a:rPr sz="2200" dirty="0">
                <a:solidFill>
                  <a:srgbClr val="1D528D"/>
                </a:solidFill>
                <a:latin typeface="Arial"/>
                <a:cs typeface="Arial"/>
              </a:rPr>
              <a:t>transferred</a:t>
            </a:r>
            <a:r>
              <a:rPr sz="2200" spc="85" dirty="0">
                <a:solidFill>
                  <a:srgbClr val="1D528D"/>
                </a:solidFill>
                <a:latin typeface="Arial"/>
                <a:cs typeface="Arial"/>
              </a:rPr>
              <a:t> </a:t>
            </a:r>
            <a:r>
              <a:rPr sz="2200" dirty="0">
                <a:solidFill>
                  <a:srgbClr val="1D528D"/>
                </a:solidFill>
                <a:latin typeface="Arial"/>
                <a:cs typeface="Arial"/>
              </a:rPr>
              <a:t>from</a:t>
            </a:r>
            <a:r>
              <a:rPr sz="2200" spc="90" dirty="0">
                <a:solidFill>
                  <a:srgbClr val="1D528D"/>
                </a:solidFill>
                <a:latin typeface="Arial"/>
                <a:cs typeface="Arial"/>
              </a:rPr>
              <a:t> </a:t>
            </a:r>
            <a:r>
              <a:rPr sz="2200" dirty="0">
                <a:solidFill>
                  <a:srgbClr val="1D528D"/>
                </a:solidFill>
                <a:latin typeface="Arial"/>
                <a:cs typeface="Arial"/>
              </a:rPr>
              <a:t>CC</a:t>
            </a:r>
            <a:r>
              <a:rPr sz="2200" spc="85" dirty="0">
                <a:solidFill>
                  <a:srgbClr val="1D528D"/>
                </a:solidFill>
                <a:latin typeface="Arial"/>
                <a:cs typeface="Arial"/>
              </a:rPr>
              <a:t> </a:t>
            </a:r>
            <a:r>
              <a:rPr sz="2200" dirty="0">
                <a:solidFill>
                  <a:srgbClr val="1D528D"/>
                </a:solidFill>
                <a:latin typeface="Arial"/>
                <a:cs typeface="Arial"/>
              </a:rPr>
              <a:t>a/c</a:t>
            </a:r>
            <a:r>
              <a:rPr sz="2200" spc="85" dirty="0">
                <a:solidFill>
                  <a:srgbClr val="1D528D"/>
                </a:solidFill>
                <a:latin typeface="Arial"/>
                <a:cs typeface="Arial"/>
              </a:rPr>
              <a:t> </a:t>
            </a:r>
            <a:r>
              <a:rPr sz="2200" dirty="0">
                <a:solidFill>
                  <a:srgbClr val="1D528D"/>
                </a:solidFill>
                <a:latin typeface="Arial"/>
                <a:cs typeface="Arial"/>
              </a:rPr>
              <a:t>of</a:t>
            </a:r>
            <a:r>
              <a:rPr sz="2200" spc="85" dirty="0">
                <a:solidFill>
                  <a:srgbClr val="1D528D"/>
                </a:solidFill>
                <a:latin typeface="Arial"/>
                <a:cs typeface="Arial"/>
              </a:rPr>
              <a:t> </a:t>
            </a:r>
            <a:r>
              <a:rPr sz="2200" dirty="0">
                <a:solidFill>
                  <a:srgbClr val="1D528D"/>
                </a:solidFill>
                <a:latin typeface="Arial"/>
                <a:cs typeface="Arial"/>
              </a:rPr>
              <a:t>same</a:t>
            </a:r>
            <a:r>
              <a:rPr sz="2200" spc="85" dirty="0">
                <a:solidFill>
                  <a:srgbClr val="1D528D"/>
                </a:solidFill>
                <a:latin typeface="Arial"/>
                <a:cs typeface="Arial"/>
              </a:rPr>
              <a:t> </a:t>
            </a:r>
            <a:r>
              <a:rPr sz="2200" dirty="0">
                <a:solidFill>
                  <a:srgbClr val="1D528D"/>
                </a:solidFill>
                <a:latin typeface="Arial"/>
                <a:cs typeface="Arial"/>
              </a:rPr>
              <a:t>party.</a:t>
            </a:r>
            <a:r>
              <a:rPr sz="2200" spc="85" dirty="0">
                <a:solidFill>
                  <a:srgbClr val="1D528D"/>
                </a:solidFill>
                <a:latin typeface="Arial"/>
                <a:cs typeface="Arial"/>
              </a:rPr>
              <a:t> </a:t>
            </a:r>
            <a:r>
              <a:rPr sz="2200" dirty="0">
                <a:solidFill>
                  <a:srgbClr val="1D528D"/>
                </a:solidFill>
                <a:latin typeface="Arial"/>
                <a:cs typeface="Arial"/>
              </a:rPr>
              <a:t>The</a:t>
            </a:r>
            <a:r>
              <a:rPr sz="2200" spc="85" dirty="0">
                <a:solidFill>
                  <a:srgbClr val="1D528D"/>
                </a:solidFill>
                <a:latin typeface="Arial"/>
                <a:cs typeface="Arial"/>
              </a:rPr>
              <a:t> </a:t>
            </a:r>
            <a:r>
              <a:rPr sz="2200" dirty="0">
                <a:solidFill>
                  <a:srgbClr val="1D528D"/>
                </a:solidFill>
                <a:latin typeface="Arial"/>
                <a:cs typeface="Arial"/>
              </a:rPr>
              <a:t>CC</a:t>
            </a:r>
            <a:r>
              <a:rPr sz="2200" spc="85" dirty="0">
                <a:solidFill>
                  <a:srgbClr val="1D528D"/>
                </a:solidFill>
                <a:latin typeface="Arial"/>
                <a:cs typeface="Arial"/>
              </a:rPr>
              <a:t> </a:t>
            </a:r>
            <a:r>
              <a:rPr sz="2200" dirty="0">
                <a:solidFill>
                  <a:srgbClr val="1D528D"/>
                </a:solidFill>
                <a:latin typeface="Arial"/>
                <a:cs typeface="Arial"/>
              </a:rPr>
              <a:t>a/c</a:t>
            </a:r>
            <a:r>
              <a:rPr sz="2200" spc="85" dirty="0">
                <a:solidFill>
                  <a:srgbClr val="1D528D"/>
                </a:solidFill>
                <a:latin typeface="Arial"/>
                <a:cs typeface="Arial"/>
              </a:rPr>
              <a:t> </a:t>
            </a:r>
            <a:r>
              <a:rPr sz="2200" spc="-25" dirty="0">
                <a:solidFill>
                  <a:srgbClr val="1D528D"/>
                </a:solidFill>
                <a:latin typeface="Arial"/>
                <a:cs typeface="Arial"/>
              </a:rPr>
              <a:t>was </a:t>
            </a:r>
            <a:r>
              <a:rPr sz="2200" dirty="0">
                <a:solidFill>
                  <a:srgbClr val="1D528D"/>
                </a:solidFill>
                <a:latin typeface="Arial"/>
                <a:cs typeface="Arial"/>
              </a:rPr>
              <a:t>generally</a:t>
            </a:r>
            <a:r>
              <a:rPr sz="2200" spc="165" dirty="0">
                <a:solidFill>
                  <a:srgbClr val="1D528D"/>
                </a:solidFill>
                <a:latin typeface="Arial"/>
                <a:cs typeface="Arial"/>
              </a:rPr>
              <a:t> </a:t>
            </a:r>
            <a:r>
              <a:rPr sz="2200" dirty="0">
                <a:solidFill>
                  <a:srgbClr val="1D528D"/>
                </a:solidFill>
                <a:latin typeface="Arial"/>
                <a:cs typeface="Arial"/>
              </a:rPr>
              <a:t>operated</a:t>
            </a:r>
            <a:r>
              <a:rPr sz="2200" spc="175" dirty="0">
                <a:solidFill>
                  <a:srgbClr val="1D528D"/>
                </a:solidFill>
                <a:latin typeface="Arial"/>
                <a:cs typeface="Arial"/>
              </a:rPr>
              <a:t> </a:t>
            </a:r>
            <a:r>
              <a:rPr sz="2200" dirty="0">
                <a:solidFill>
                  <a:srgbClr val="1D528D"/>
                </a:solidFill>
                <a:latin typeface="Arial"/>
                <a:cs typeface="Arial"/>
              </a:rPr>
              <a:t>to</a:t>
            </a:r>
            <a:r>
              <a:rPr sz="2200" spc="170" dirty="0">
                <a:solidFill>
                  <a:srgbClr val="1D528D"/>
                </a:solidFill>
                <a:latin typeface="Arial"/>
                <a:cs typeface="Arial"/>
              </a:rPr>
              <a:t> </a:t>
            </a:r>
            <a:r>
              <a:rPr sz="2200" dirty="0">
                <a:solidFill>
                  <a:srgbClr val="1D528D"/>
                </a:solidFill>
                <a:latin typeface="Arial"/>
                <a:cs typeface="Arial"/>
              </a:rPr>
              <a:t>the</a:t>
            </a:r>
            <a:r>
              <a:rPr sz="2200" spc="175" dirty="0">
                <a:solidFill>
                  <a:srgbClr val="1D528D"/>
                </a:solidFill>
                <a:latin typeface="Arial"/>
                <a:cs typeface="Arial"/>
              </a:rPr>
              <a:t> </a:t>
            </a:r>
            <a:r>
              <a:rPr sz="2200" dirty="0">
                <a:solidFill>
                  <a:srgbClr val="1D528D"/>
                </a:solidFill>
                <a:latin typeface="Arial"/>
                <a:cs typeface="Arial"/>
              </a:rPr>
              <a:t>brim</a:t>
            </a:r>
            <a:r>
              <a:rPr sz="2200" spc="170" dirty="0">
                <a:solidFill>
                  <a:srgbClr val="1D528D"/>
                </a:solidFill>
                <a:latin typeface="Arial"/>
                <a:cs typeface="Arial"/>
              </a:rPr>
              <a:t> </a:t>
            </a:r>
            <a:r>
              <a:rPr sz="2200" dirty="0">
                <a:solidFill>
                  <a:srgbClr val="1D528D"/>
                </a:solidFill>
                <a:latin typeface="Arial"/>
                <a:cs typeface="Arial"/>
              </a:rPr>
              <a:t>and</a:t>
            </a:r>
            <a:r>
              <a:rPr sz="2200" spc="175" dirty="0">
                <a:solidFill>
                  <a:srgbClr val="1D528D"/>
                </a:solidFill>
                <a:latin typeface="Arial"/>
                <a:cs typeface="Arial"/>
              </a:rPr>
              <a:t> </a:t>
            </a:r>
            <a:r>
              <a:rPr sz="2200" dirty="0">
                <a:solidFill>
                  <a:srgbClr val="1D528D"/>
                </a:solidFill>
                <a:latin typeface="Arial"/>
                <a:cs typeface="Arial"/>
              </a:rPr>
              <a:t>only</a:t>
            </a:r>
            <a:r>
              <a:rPr sz="2200" spc="165" dirty="0">
                <a:solidFill>
                  <a:srgbClr val="1D528D"/>
                </a:solidFill>
                <a:latin typeface="Arial"/>
                <a:cs typeface="Arial"/>
              </a:rPr>
              <a:t> </a:t>
            </a:r>
            <a:r>
              <a:rPr sz="2200" dirty="0">
                <a:solidFill>
                  <a:srgbClr val="1D528D"/>
                </a:solidFill>
                <a:latin typeface="Arial"/>
                <a:cs typeface="Arial"/>
              </a:rPr>
              <a:t>credit</a:t>
            </a:r>
            <a:r>
              <a:rPr sz="2200" spc="175" dirty="0">
                <a:solidFill>
                  <a:srgbClr val="1D528D"/>
                </a:solidFill>
                <a:latin typeface="Arial"/>
                <a:cs typeface="Arial"/>
              </a:rPr>
              <a:t> </a:t>
            </a:r>
            <a:r>
              <a:rPr sz="2200" dirty="0">
                <a:solidFill>
                  <a:srgbClr val="1D528D"/>
                </a:solidFill>
                <a:latin typeface="Arial"/>
                <a:cs typeface="Arial"/>
              </a:rPr>
              <a:t>on</a:t>
            </a:r>
            <a:r>
              <a:rPr sz="2200" spc="170" dirty="0">
                <a:solidFill>
                  <a:srgbClr val="1D528D"/>
                </a:solidFill>
                <a:latin typeface="Arial"/>
                <a:cs typeface="Arial"/>
              </a:rPr>
              <a:t> </a:t>
            </a:r>
            <a:r>
              <a:rPr sz="2200" dirty="0">
                <a:solidFill>
                  <a:srgbClr val="1D528D"/>
                </a:solidFill>
                <a:latin typeface="Arial"/>
                <a:cs typeface="Arial"/>
              </a:rPr>
              <a:t>the</a:t>
            </a:r>
            <a:r>
              <a:rPr sz="2200" spc="175" dirty="0">
                <a:solidFill>
                  <a:srgbClr val="1D528D"/>
                </a:solidFill>
                <a:latin typeface="Arial"/>
                <a:cs typeface="Arial"/>
              </a:rPr>
              <a:t> </a:t>
            </a:r>
            <a:r>
              <a:rPr sz="2200" dirty="0">
                <a:solidFill>
                  <a:srgbClr val="1D528D"/>
                </a:solidFill>
                <a:latin typeface="Arial"/>
                <a:cs typeface="Arial"/>
              </a:rPr>
              <a:t>date</a:t>
            </a:r>
            <a:r>
              <a:rPr sz="2200" spc="175" dirty="0">
                <a:solidFill>
                  <a:srgbClr val="1D528D"/>
                </a:solidFill>
                <a:latin typeface="Arial"/>
                <a:cs typeface="Arial"/>
              </a:rPr>
              <a:t> </a:t>
            </a:r>
            <a:r>
              <a:rPr sz="2200" spc="-25" dirty="0">
                <a:solidFill>
                  <a:srgbClr val="1D528D"/>
                </a:solidFill>
                <a:latin typeface="Arial"/>
                <a:cs typeface="Arial"/>
              </a:rPr>
              <a:t>of </a:t>
            </a:r>
            <a:r>
              <a:rPr sz="2200" dirty="0">
                <a:solidFill>
                  <a:srgbClr val="1D528D"/>
                </a:solidFill>
                <a:latin typeface="Arial"/>
                <a:cs typeface="Arial"/>
              </a:rPr>
              <a:t>transfer</a:t>
            </a:r>
            <a:r>
              <a:rPr sz="2200" spc="170" dirty="0">
                <a:solidFill>
                  <a:srgbClr val="1D528D"/>
                </a:solidFill>
                <a:latin typeface="Arial"/>
                <a:cs typeface="Arial"/>
              </a:rPr>
              <a:t> </a:t>
            </a:r>
            <a:r>
              <a:rPr sz="2200" dirty="0">
                <a:solidFill>
                  <a:srgbClr val="1D528D"/>
                </a:solidFill>
                <a:latin typeface="Arial"/>
                <a:cs typeface="Arial"/>
              </a:rPr>
              <a:t>came</a:t>
            </a:r>
            <a:r>
              <a:rPr sz="2200" spc="165" dirty="0">
                <a:solidFill>
                  <a:srgbClr val="1D528D"/>
                </a:solidFill>
                <a:latin typeface="Arial"/>
                <a:cs typeface="Arial"/>
              </a:rPr>
              <a:t> </a:t>
            </a:r>
            <a:r>
              <a:rPr sz="2200" dirty="0">
                <a:solidFill>
                  <a:srgbClr val="1D528D"/>
                </a:solidFill>
                <a:latin typeface="Arial"/>
                <a:cs typeface="Arial"/>
              </a:rPr>
              <a:t>from</a:t>
            </a:r>
            <a:r>
              <a:rPr sz="2200" spc="170" dirty="0">
                <a:solidFill>
                  <a:srgbClr val="1D528D"/>
                </a:solidFill>
                <a:latin typeface="Arial"/>
                <a:cs typeface="Arial"/>
              </a:rPr>
              <a:t> </a:t>
            </a:r>
            <a:r>
              <a:rPr sz="2200" dirty="0">
                <a:solidFill>
                  <a:srgbClr val="1D528D"/>
                </a:solidFill>
                <a:latin typeface="Arial"/>
                <a:cs typeface="Arial"/>
              </a:rPr>
              <a:t>current</a:t>
            </a:r>
            <a:r>
              <a:rPr sz="2200" spc="165" dirty="0">
                <a:solidFill>
                  <a:srgbClr val="1D528D"/>
                </a:solidFill>
                <a:latin typeface="Arial"/>
                <a:cs typeface="Arial"/>
              </a:rPr>
              <a:t> </a:t>
            </a:r>
            <a:r>
              <a:rPr sz="2200" dirty="0">
                <a:solidFill>
                  <a:srgbClr val="1D528D"/>
                </a:solidFill>
                <a:latin typeface="Arial"/>
                <a:cs typeface="Arial"/>
              </a:rPr>
              <a:t>a/c</a:t>
            </a:r>
            <a:r>
              <a:rPr sz="2200" spc="165" dirty="0">
                <a:solidFill>
                  <a:srgbClr val="1D528D"/>
                </a:solidFill>
                <a:latin typeface="Arial"/>
                <a:cs typeface="Arial"/>
              </a:rPr>
              <a:t> </a:t>
            </a:r>
            <a:r>
              <a:rPr sz="2200" dirty="0">
                <a:solidFill>
                  <a:srgbClr val="1D528D"/>
                </a:solidFill>
                <a:latin typeface="Arial"/>
                <a:cs typeface="Arial"/>
              </a:rPr>
              <a:t>of</a:t>
            </a:r>
            <a:r>
              <a:rPr sz="2200" spc="165" dirty="0">
                <a:solidFill>
                  <a:srgbClr val="1D528D"/>
                </a:solidFill>
                <a:latin typeface="Arial"/>
                <a:cs typeface="Arial"/>
              </a:rPr>
              <a:t> </a:t>
            </a:r>
            <a:r>
              <a:rPr sz="2200" dirty="0">
                <a:solidFill>
                  <a:srgbClr val="1D528D"/>
                </a:solidFill>
                <a:latin typeface="Arial"/>
                <a:cs typeface="Arial"/>
              </a:rPr>
              <a:t>the</a:t>
            </a:r>
            <a:r>
              <a:rPr sz="2200" spc="165" dirty="0">
                <a:solidFill>
                  <a:srgbClr val="1D528D"/>
                </a:solidFill>
                <a:latin typeface="Arial"/>
                <a:cs typeface="Arial"/>
              </a:rPr>
              <a:t> </a:t>
            </a:r>
            <a:r>
              <a:rPr sz="2200" dirty="0">
                <a:solidFill>
                  <a:srgbClr val="1D528D"/>
                </a:solidFill>
                <a:latin typeface="Arial"/>
                <a:cs typeface="Arial"/>
              </a:rPr>
              <a:t>company.</a:t>
            </a:r>
            <a:r>
              <a:rPr sz="2200" spc="165" dirty="0">
                <a:solidFill>
                  <a:srgbClr val="1D528D"/>
                </a:solidFill>
                <a:latin typeface="Arial"/>
                <a:cs typeface="Arial"/>
              </a:rPr>
              <a:t> </a:t>
            </a:r>
            <a:r>
              <a:rPr sz="2200" dirty="0">
                <a:solidFill>
                  <a:srgbClr val="1D528D"/>
                </a:solidFill>
                <a:latin typeface="Arial"/>
                <a:cs typeface="Arial"/>
              </a:rPr>
              <a:t>The</a:t>
            </a:r>
            <a:r>
              <a:rPr sz="2200" spc="165" dirty="0">
                <a:solidFill>
                  <a:srgbClr val="1D528D"/>
                </a:solidFill>
                <a:latin typeface="Arial"/>
                <a:cs typeface="Arial"/>
              </a:rPr>
              <a:t> </a:t>
            </a:r>
            <a:r>
              <a:rPr sz="2200" dirty="0">
                <a:solidFill>
                  <a:srgbClr val="1D528D"/>
                </a:solidFill>
                <a:latin typeface="Arial"/>
                <a:cs typeface="Arial"/>
              </a:rPr>
              <a:t>credit</a:t>
            </a:r>
            <a:r>
              <a:rPr sz="2200" spc="165" dirty="0">
                <a:solidFill>
                  <a:srgbClr val="1D528D"/>
                </a:solidFill>
                <a:latin typeface="Arial"/>
                <a:cs typeface="Arial"/>
              </a:rPr>
              <a:t> </a:t>
            </a:r>
            <a:r>
              <a:rPr sz="2200" spc="-25" dirty="0">
                <a:solidFill>
                  <a:srgbClr val="1D528D"/>
                </a:solidFill>
                <a:latin typeface="Arial"/>
                <a:cs typeface="Arial"/>
              </a:rPr>
              <a:t>in </a:t>
            </a:r>
            <a:r>
              <a:rPr sz="2200" dirty="0">
                <a:solidFill>
                  <a:srgbClr val="1D528D"/>
                </a:solidFill>
                <a:latin typeface="Arial"/>
                <a:cs typeface="Arial"/>
              </a:rPr>
              <a:t>current</a:t>
            </a:r>
            <a:r>
              <a:rPr sz="2200" spc="165" dirty="0">
                <a:solidFill>
                  <a:srgbClr val="1D528D"/>
                </a:solidFill>
                <a:latin typeface="Arial"/>
                <a:cs typeface="Arial"/>
              </a:rPr>
              <a:t> </a:t>
            </a:r>
            <a:r>
              <a:rPr sz="2200" dirty="0">
                <a:solidFill>
                  <a:srgbClr val="1D528D"/>
                </a:solidFill>
                <a:latin typeface="Arial"/>
                <a:cs typeface="Arial"/>
              </a:rPr>
              <a:t>a/c</a:t>
            </a:r>
            <a:r>
              <a:rPr sz="2200" spc="170" dirty="0">
                <a:solidFill>
                  <a:srgbClr val="1D528D"/>
                </a:solidFill>
                <a:latin typeface="Arial"/>
                <a:cs typeface="Arial"/>
              </a:rPr>
              <a:t> </a:t>
            </a:r>
            <a:r>
              <a:rPr sz="2200" dirty="0">
                <a:solidFill>
                  <a:srgbClr val="1D528D"/>
                </a:solidFill>
                <a:latin typeface="Arial"/>
                <a:cs typeface="Arial"/>
              </a:rPr>
              <a:t>was</a:t>
            </a:r>
            <a:r>
              <a:rPr sz="2200" spc="170" dirty="0">
                <a:solidFill>
                  <a:srgbClr val="1D528D"/>
                </a:solidFill>
                <a:latin typeface="Arial"/>
                <a:cs typeface="Arial"/>
              </a:rPr>
              <a:t> </a:t>
            </a:r>
            <a:r>
              <a:rPr sz="2200" dirty="0">
                <a:solidFill>
                  <a:srgbClr val="1D528D"/>
                </a:solidFill>
                <a:latin typeface="Arial"/>
                <a:cs typeface="Arial"/>
              </a:rPr>
              <a:t>transfer</a:t>
            </a:r>
            <a:r>
              <a:rPr sz="2200" spc="175" dirty="0">
                <a:solidFill>
                  <a:srgbClr val="1D528D"/>
                </a:solidFill>
                <a:latin typeface="Arial"/>
                <a:cs typeface="Arial"/>
              </a:rPr>
              <a:t> </a:t>
            </a:r>
            <a:r>
              <a:rPr sz="2200" dirty="0">
                <a:solidFill>
                  <a:srgbClr val="1D528D"/>
                </a:solidFill>
                <a:latin typeface="Arial"/>
                <a:cs typeface="Arial"/>
              </a:rPr>
              <a:t>from</a:t>
            </a:r>
            <a:r>
              <a:rPr sz="2200" spc="170" dirty="0">
                <a:solidFill>
                  <a:srgbClr val="1D528D"/>
                </a:solidFill>
                <a:latin typeface="Arial"/>
                <a:cs typeface="Arial"/>
              </a:rPr>
              <a:t> </a:t>
            </a:r>
            <a:r>
              <a:rPr sz="2200" dirty="0">
                <a:solidFill>
                  <a:srgbClr val="1D528D"/>
                </a:solidFill>
                <a:latin typeface="Arial"/>
                <a:cs typeface="Arial"/>
              </a:rPr>
              <a:t>SB</a:t>
            </a:r>
            <a:r>
              <a:rPr sz="2200" spc="165" dirty="0">
                <a:solidFill>
                  <a:srgbClr val="1D528D"/>
                </a:solidFill>
                <a:latin typeface="Arial"/>
                <a:cs typeface="Arial"/>
              </a:rPr>
              <a:t> </a:t>
            </a:r>
            <a:r>
              <a:rPr sz="2200" dirty="0">
                <a:solidFill>
                  <a:srgbClr val="1D528D"/>
                </a:solidFill>
                <a:latin typeface="Arial"/>
                <a:cs typeface="Arial"/>
              </a:rPr>
              <a:t>a/c</a:t>
            </a:r>
            <a:r>
              <a:rPr sz="2200" spc="170" dirty="0">
                <a:solidFill>
                  <a:srgbClr val="1D528D"/>
                </a:solidFill>
                <a:latin typeface="Arial"/>
                <a:cs typeface="Arial"/>
              </a:rPr>
              <a:t> </a:t>
            </a:r>
            <a:r>
              <a:rPr sz="2200" dirty="0">
                <a:solidFill>
                  <a:srgbClr val="1D528D"/>
                </a:solidFill>
                <a:latin typeface="Arial"/>
                <a:cs typeface="Arial"/>
              </a:rPr>
              <a:t>of</a:t>
            </a:r>
            <a:r>
              <a:rPr sz="2200" spc="170" dirty="0">
                <a:solidFill>
                  <a:srgbClr val="1D528D"/>
                </a:solidFill>
                <a:latin typeface="Arial"/>
                <a:cs typeface="Arial"/>
              </a:rPr>
              <a:t> </a:t>
            </a:r>
            <a:r>
              <a:rPr sz="2200" dirty="0">
                <a:solidFill>
                  <a:srgbClr val="1D528D"/>
                </a:solidFill>
                <a:latin typeface="Arial"/>
                <a:cs typeface="Arial"/>
              </a:rPr>
              <a:t>Mr.</a:t>
            </a:r>
            <a:r>
              <a:rPr sz="2200" spc="165" dirty="0">
                <a:solidFill>
                  <a:srgbClr val="1D528D"/>
                </a:solidFill>
                <a:latin typeface="Arial"/>
                <a:cs typeface="Arial"/>
              </a:rPr>
              <a:t> </a:t>
            </a:r>
            <a:r>
              <a:rPr sz="2200" dirty="0">
                <a:solidFill>
                  <a:srgbClr val="1D528D"/>
                </a:solidFill>
                <a:latin typeface="Arial"/>
                <a:cs typeface="Arial"/>
              </a:rPr>
              <a:t>A,</a:t>
            </a:r>
            <a:r>
              <a:rPr sz="2200" spc="170" dirty="0">
                <a:solidFill>
                  <a:srgbClr val="1D528D"/>
                </a:solidFill>
                <a:latin typeface="Arial"/>
                <a:cs typeface="Arial"/>
              </a:rPr>
              <a:t> </a:t>
            </a:r>
            <a:r>
              <a:rPr sz="2200" dirty="0">
                <a:solidFill>
                  <a:srgbClr val="1D528D"/>
                </a:solidFill>
                <a:latin typeface="Arial"/>
                <a:cs typeface="Arial"/>
              </a:rPr>
              <a:t>director</a:t>
            </a:r>
            <a:r>
              <a:rPr sz="2200" spc="175" dirty="0">
                <a:solidFill>
                  <a:srgbClr val="1D528D"/>
                </a:solidFill>
                <a:latin typeface="Arial"/>
                <a:cs typeface="Arial"/>
              </a:rPr>
              <a:t> </a:t>
            </a:r>
            <a:r>
              <a:rPr sz="2200" dirty="0">
                <a:solidFill>
                  <a:srgbClr val="1D528D"/>
                </a:solidFill>
                <a:latin typeface="Arial"/>
                <a:cs typeface="Arial"/>
              </a:rPr>
              <a:t>of</a:t>
            </a:r>
            <a:r>
              <a:rPr sz="2200" spc="170" dirty="0">
                <a:solidFill>
                  <a:srgbClr val="1D528D"/>
                </a:solidFill>
                <a:latin typeface="Arial"/>
                <a:cs typeface="Arial"/>
              </a:rPr>
              <a:t> </a:t>
            </a:r>
            <a:r>
              <a:rPr sz="2200" spc="-25" dirty="0">
                <a:solidFill>
                  <a:srgbClr val="1D528D"/>
                </a:solidFill>
                <a:latin typeface="Arial"/>
                <a:cs typeface="Arial"/>
              </a:rPr>
              <a:t>the </a:t>
            </a:r>
            <a:r>
              <a:rPr sz="2200" dirty="0">
                <a:solidFill>
                  <a:srgbClr val="1D528D"/>
                </a:solidFill>
                <a:latin typeface="Arial"/>
                <a:cs typeface="Arial"/>
              </a:rPr>
              <a:t>company.</a:t>
            </a:r>
            <a:r>
              <a:rPr sz="2200" spc="320" dirty="0">
                <a:solidFill>
                  <a:srgbClr val="1D528D"/>
                </a:solidFill>
                <a:latin typeface="Arial"/>
                <a:cs typeface="Arial"/>
              </a:rPr>
              <a:t> </a:t>
            </a:r>
            <a:r>
              <a:rPr sz="2200" dirty="0">
                <a:solidFill>
                  <a:srgbClr val="1D528D"/>
                </a:solidFill>
                <a:latin typeface="Arial"/>
                <a:cs typeface="Arial"/>
              </a:rPr>
              <a:t>The</a:t>
            </a:r>
            <a:r>
              <a:rPr sz="2200" spc="335" dirty="0">
                <a:solidFill>
                  <a:srgbClr val="1D528D"/>
                </a:solidFill>
                <a:latin typeface="Arial"/>
                <a:cs typeface="Arial"/>
              </a:rPr>
              <a:t> </a:t>
            </a:r>
            <a:r>
              <a:rPr sz="2200" dirty="0">
                <a:solidFill>
                  <a:srgbClr val="1D528D"/>
                </a:solidFill>
                <a:latin typeface="Arial"/>
                <a:cs typeface="Arial"/>
              </a:rPr>
              <a:t>credit</a:t>
            </a:r>
            <a:r>
              <a:rPr sz="2200" spc="335" dirty="0">
                <a:solidFill>
                  <a:srgbClr val="1D528D"/>
                </a:solidFill>
                <a:latin typeface="Arial"/>
                <a:cs typeface="Arial"/>
              </a:rPr>
              <a:t> </a:t>
            </a:r>
            <a:r>
              <a:rPr sz="2200" dirty="0">
                <a:solidFill>
                  <a:srgbClr val="1D528D"/>
                </a:solidFill>
                <a:latin typeface="Arial"/>
                <a:cs typeface="Arial"/>
              </a:rPr>
              <a:t>in</a:t>
            </a:r>
            <a:r>
              <a:rPr sz="2200" spc="335" dirty="0">
                <a:solidFill>
                  <a:srgbClr val="1D528D"/>
                </a:solidFill>
                <a:latin typeface="Arial"/>
                <a:cs typeface="Arial"/>
              </a:rPr>
              <a:t> </a:t>
            </a:r>
            <a:r>
              <a:rPr sz="2200" dirty="0">
                <a:solidFill>
                  <a:srgbClr val="1D528D"/>
                </a:solidFill>
                <a:latin typeface="Arial"/>
                <a:cs typeface="Arial"/>
              </a:rPr>
              <a:t>SB</a:t>
            </a:r>
            <a:r>
              <a:rPr sz="2200" spc="320" dirty="0">
                <a:solidFill>
                  <a:srgbClr val="1D528D"/>
                </a:solidFill>
                <a:latin typeface="Arial"/>
                <a:cs typeface="Arial"/>
              </a:rPr>
              <a:t> </a:t>
            </a:r>
            <a:r>
              <a:rPr sz="2200" dirty="0">
                <a:solidFill>
                  <a:srgbClr val="1D528D"/>
                </a:solidFill>
                <a:latin typeface="Arial"/>
                <a:cs typeface="Arial"/>
              </a:rPr>
              <a:t>a/c</a:t>
            </a:r>
            <a:r>
              <a:rPr sz="2200" spc="330" dirty="0">
                <a:solidFill>
                  <a:srgbClr val="1D528D"/>
                </a:solidFill>
                <a:latin typeface="Arial"/>
                <a:cs typeface="Arial"/>
              </a:rPr>
              <a:t> </a:t>
            </a:r>
            <a:r>
              <a:rPr sz="2200" dirty="0">
                <a:solidFill>
                  <a:srgbClr val="1D528D"/>
                </a:solidFill>
                <a:latin typeface="Arial"/>
                <a:cs typeface="Arial"/>
              </a:rPr>
              <a:t>was</a:t>
            </a:r>
            <a:r>
              <a:rPr sz="2200" spc="335" dirty="0">
                <a:solidFill>
                  <a:srgbClr val="1D528D"/>
                </a:solidFill>
                <a:latin typeface="Arial"/>
                <a:cs typeface="Arial"/>
              </a:rPr>
              <a:t> </a:t>
            </a:r>
            <a:r>
              <a:rPr sz="2200" dirty="0">
                <a:solidFill>
                  <a:srgbClr val="1D528D"/>
                </a:solidFill>
                <a:latin typeface="Arial"/>
                <a:cs typeface="Arial"/>
              </a:rPr>
              <a:t>from</a:t>
            </a:r>
            <a:r>
              <a:rPr sz="2200" spc="335" dirty="0">
                <a:solidFill>
                  <a:srgbClr val="1D528D"/>
                </a:solidFill>
                <a:latin typeface="Arial"/>
                <a:cs typeface="Arial"/>
              </a:rPr>
              <a:t> </a:t>
            </a:r>
            <a:r>
              <a:rPr sz="2200" dirty="0">
                <a:solidFill>
                  <a:srgbClr val="1D528D"/>
                </a:solidFill>
                <a:latin typeface="Arial"/>
                <a:cs typeface="Arial"/>
              </a:rPr>
              <a:t>loan</a:t>
            </a:r>
            <a:r>
              <a:rPr sz="2200" spc="330" dirty="0">
                <a:solidFill>
                  <a:srgbClr val="1D528D"/>
                </a:solidFill>
                <a:latin typeface="Arial"/>
                <a:cs typeface="Arial"/>
              </a:rPr>
              <a:t> </a:t>
            </a:r>
            <a:r>
              <a:rPr sz="2200" dirty="0">
                <a:solidFill>
                  <a:srgbClr val="1D528D"/>
                </a:solidFill>
                <a:latin typeface="Arial"/>
                <a:cs typeface="Arial"/>
              </a:rPr>
              <a:t>a/c</a:t>
            </a:r>
            <a:r>
              <a:rPr sz="2200" spc="330" dirty="0">
                <a:solidFill>
                  <a:srgbClr val="1D528D"/>
                </a:solidFill>
                <a:latin typeface="Arial"/>
                <a:cs typeface="Arial"/>
              </a:rPr>
              <a:t> </a:t>
            </a:r>
            <a:r>
              <a:rPr sz="2200" dirty="0">
                <a:solidFill>
                  <a:srgbClr val="1D528D"/>
                </a:solidFill>
                <a:latin typeface="Arial"/>
                <a:cs typeface="Arial"/>
              </a:rPr>
              <a:t>of</a:t>
            </a:r>
            <a:r>
              <a:rPr sz="2200" spc="335" dirty="0">
                <a:solidFill>
                  <a:srgbClr val="1D528D"/>
                </a:solidFill>
                <a:latin typeface="Arial"/>
                <a:cs typeface="Arial"/>
              </a:rPr>
              <a:t> </a:t>
            </a:r>
            <a:r>
              <a:rPr sz="2200" dirty="0">
                <a:solidFill>
                  <a:srgbClr val="1D528D"/>
                </a:solidFill>
                <a:latin typeface="Arial"/>
                <a:cs typeface="Arial"/>
              </a:rPr>
              <a:t>Mr.</a:t>
            </a:r>
            <a:r>
              <a:rPr sz="2200" spc="335" dirty="0">
                <a:solidFill>
                  <a:srgbClr val="1D528D"/>
                </a:solidFill>
                <a:latin typeface="Arial"/>
                <a:cs typeface="Arial"/>
              </a:rPr>
              <a:t> </a:t>
            </a:r>
            <a:r>
              <a:rPr sz="2200" spc="-25" dirty="0">
                <a:solidFill>
                  <a:srgbClr val="1D528D"/>
                </a:solidFill>
                <a:latin typeface="Arial"/>
                <a:cs typeface="Arial"/>
              </a:rPr>
              <a:t>A. </a:t>
            </a:r>
            <a:r>
              <a:rPr sz="2200" dirty="0">
                <a:solidFill>
                  <a:srgbClr val="1D528D"/>
                </a:solidFill>
                <a:latin typeface="Arial"/>
                <a:cs typeface="Arial"/>
              </a:rPr>
              <a:t>The</a:t>
            </a:r>
            <a:r>
              <a:rPr sz="2200" spc="155" dirty="0">
                <a:solidFill>
                  <a:srgbClr val="1D528D"/>
                </a:solidFill>
                <a:latin typeface="Arial"/>
                <a:cs typeface="Arial"/>
              </a:rPr>
              <a:t> </a:t>
            </a:r>
            <a:r>
              <a:rPr sz="2200" dirty="0">
                <a:solidFill>
                  <a:srgbClr val="1D528D"/>
                </a:solidFill>
                <a:latin typeface="Arial"/>
                <a:cs typeface="Arial"/>
              </a:rPr>
              <a:t>loan</a:t>
            </a:r>
            <a:r>
              <a:rPr sz="2200" spc="160" dirty="0">
                <a:solidFill>
                  <a:srgbClr val="1D528D"/>
                </a:solidFill>
                <a:latin typeface="Arial"/>
                <a:cs typeface="Arial"/>
              </a:rPr>
              <a:t> </a:t>
            </a:r>
            <a:r>
              <a:rPr sz="2200" dirty="0">
                <a:solidFill>
                  <a:srgbClr val="1D528D"/>
                </a:solidFill>
                <a:latin typeface="Arial"/>
                <a:cs typeface="Arial"/>
              </a:rPr>
              <a:t>a/c</a:t>
            </a:r>
            <a:r>
              <a:rPr sz="2200" spc="160" dirty="0">
                <a:solidFill>
                  <a:srgbClr val="1D528D"/>
                </a:solidFill>
                <a:latin typeface="Arial"/>
                <a:cs typeface="Arial"/>
              </a:rPr>
              <a:t> </a:t>
            </a:r>
            <a:r>
              <a:rPr sz="2200" dirty="0">
                <a:solidFill>
                  <a:srgbClr val="1D528D"/>
                </a:solidFill>
                <a:latin typeface="Arial"/>
                <a:cs typeface="Arial"/>
              </a:rPr>
              <a:t>of</a:t>
            </a:r>
            <a:r>
              <a:rPr sz="2200" spc="160" dirty="0">
                <a:solidFill>
                  <a:srgbClr val="1D528D"/>
                </a:solidFill>
                <a:latin typeface="Arial"/>
                <a:cs typeface="Arial"/>
              </a:rPr>
              <a:t> </a:t>
            </a:r>
            <a:r>
              <a:rPr sz="2200" dirty="0">
                <a:solidFill>
                  <a:srgbClr val="1D528D"/>
                </a:solidFill>
                <a:latin typeface="Arial"/>
                <a:cs typeface="Arial"/>
              </a:rPr>
              <a:t>Mr.</a:t>
            </a:r>
            <a:r>
              <a:rPr sz="2200" spc="155" dirty="0">
                <a:solidFill>
                  <a:srgbClr val="1D528D"/>
                </a:solidFill>
                <a:latin typeface="Arial"/>
                <a:cs typeface="Arial"/>
              </a:rPr>
              <a:t> </a:t>
            </a:r>
            <a:r>
              <a:rPr sz="2200" dirty="0">
                <a:solidFill>
                  <a:srgbClr val="1D528D"/>
                </a:solidFill>
                <a:latin typeface="Arial"/>
                <a:cs typeface="Arial"/>
              </a:rPr>
              <a:t>A</a:t>
            </a:r>
            <a:r>
              <a:rPr sz="2200" spc="155" dirty="0">
                <a:solidFill>
                  <a:srgbClr val="1D528D"/>
                </a:solidFill>
                <a:latin typeface="Arial"/>
                <a:cs typeface="Arial"/>
              </a:rPr>
              <a:t> </a:t>
            </a:r>
            <a:r>
              <a:rPr sz="2200" dirty="0">
                <a:solidFill>
                  <a:srgbClr val="1D528D"/>
                </a:solidFill>
                <a:latin typeface="Arial"/>
                <a:cs typeface="Arial"/>
              </a:rPr>
              <a:t>was</a:t>
            </a:r>
            <a:r>
              <a:rPr sz="2200" spc="160" dirty="0">
                <a:solidFill>
                  <a:srgbClr val="1D528D"/>
                </a:solidFill>
                <a:latin typeface="Arial"/>
                <a:cs typeface="Arial"/>
              </a:rPr>
              <a:t> </a:t>
            </a:r>
            <a:r>
              <a:rPr sz="2200" dirty="0">
                <a:solidFill>
                  <a:srgbClr val="1D528D"/>
                </a:solidFill>
                <a:latin typeface="Arial"/>
                <a:cs typeface="Arial"/>
              </a:rPr>
              <a:t>a</a:t>
            </a:r>
            <a:r>
              <a:rPr sz="2200" spc="160" dirty="0">
                <a:solidFill>
                  <a:srgbClr val="1D528D"/>
                </a:solidFill>
                <a:latin typeface="Arial"/>
                <a:cs typeface="Arial"/>
              </a:rPr>
              <a:t> </a:t>
            </a:r>
            <a:r>
              <a:rPr sz="2200" dirty="0">
                <a:solidFill>
                  <a:srgbClr val="1D528D"/>
                </a:solidFill>
                <a:latin typeface="Arial"/>
                <a:cs typeface="Arial"/>
              </a:rPr>
              <a:t>fresh</a:t>
            </a:r>
            <a:r>
              <a:rPr sz="2200" spc="155" dirty="0">
                <a:solidFill>
                  <a:srgbClr val="1D528D"/>
                </a:solidFill>
                <a:latin typeface="Arial"/>
                <a:cs typeface="Arial"/>
              </a:rPr>
              <a:t> </a:t>
            </a:r>
            <a:r>
              <a:rPr sz="2200" dirty="0">
                <a:solidFill>
                  <a:srgbClr val="1D528D"/>
                </a:solidFill>
                <a:latin typeface="Arial"/>
                <a:cs typeface="Arial"/>
              </a:rPr>
              <a:t>personal</a:t>
            </a:r>
            <a:r>
              <a:rPr sz="2200" spc="155" dirty="0">
                <a:solidFill>
                  <a:srgbClr val="1D528D"/>
                </a:solidFill>
                <a:latin typeface="Arial"/>
                <a:cs typeface="Arial"/>
              </a:rPr>
              <a:t> </a:t>
            </a:r>
            <a:r>
              <a:rPr sz="2200" dirty="0">
                <a:solidFill>
                  <a:srgbClr val="1D528D"/>
                </a:solidFill>
                <a:latin typeface="Arial"/>
                <a:cs typeface="Arial"/>
              </a:rPr>
              <a:t>loan</a:t>
            </a:r>
            <a:r>
              <a:rPr sz="2200" spc="160" dirty="0">
                <a:solidFill>
                  <a:srgbClr val="1D528D"/>
                </a:solidFill>
                <a:latin typeface="Arial"/>
                <a:cs typeface="Arial"/>
              </a:rPr>
              <a:t> </a:t>
            </a:r>
            <a:r>
              <a:rPr sz="2200" dirty="0">
                <a:solidFill>
                  <a:srgbClr val="1D528D"/>
                </a:solidFill>
                <a:latin typeface="Arial"/>
                <a:cs typeface="Arial"/>
              </a:rPr>
              <a:t>(clean</a:t>
            </a:r>
            <a:r>
              <a:rPr sz="2200" spc="160" dirty="0">
                <a:solidFill>
                  <a:srgbClr val="1D528D"/>
                </a:solidFill>
                <a:latin typeface="Arial"/>
                <a:cs typeface="Arial"/>
              </a:rPr>
              <a:t> </a:t>
            </a:r>
            <a:r>
              <a:rPr sz="2200" spc="-10" dirty="0">
                <a:solidFill>
                  <a:srgbClr val="1D528D"/>
                </a:solidFill>
                <a:latin typeface="Arial"/>
                <a:cs typeface="Arial"/>
              </a:rPr>
              <a:t>loan) </a:t>
            </a:r>
            <a:r>
              <a:rPr sz="2200" dirty="0">
                <a:solidFill>
                  <a:srgbClr val="1D528D"/>
                </a:solidFill>
                <a:latin typeface="Arial"/>
                <a:cs typeface="Arial"/>
              </a:rPr>
              <a:t>sanctioned</a:t>
            </a:r>
            <a:r>
              <a:rPr sz="2200" spc="-5" dirty="0">
                <a:solidFill>
                  <a:srgbClr val="1D528D"/>
                </a:solidFill>
                <a:latin typeface="Arial"/>
                <a:cs typeface="Arial"/>
              </a:rPr>
              <a:t> </a:t>
            </a:r>
            <a:r>
              <a:rPr sz="2200" dirty="0">
                <a:solidFill>
                  <a:srgbClr val="1D528D"/>
                </a:solidFill>
                <a:latin typeface="Arial"/>
                <a:cs typeface="Arial"/>
              </a:rPr>
              <a:t>on that </a:t>
            </a:r>
            <a:r>
              <a:rPr sz="2200" spc="-20" dirty="0">
                <a:solidFill>
                  <a:srgbClr val="1D528D"/>
                </a:solidFill>
                <a:latin typeface="Arial"/>
                <a:cs typeface="Arial"/>
              </a:rPr>
              <a:t>day.</a:t>
            </a:r>
            <a:endParaRPr sz="2200">
              <a:latin typeface="Arial"/>
              <a:cs typeface="Aria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6540" rIns="0" bIns="0" rtlCol="0">
            <a:spAutoFit/>
          </a:bodyPr>
          <a:lstStyle/>
          <a:p>
            <a:pPr marL="1767205">
              <a:lnSpc>
                <a:spcPct val="100000"/>
              </a:lnSpc>
              <a:spcBef>
                <a:spcPts val="100"/>
              </a:spcBef>
            </a:pPr>
            <a:r>
              <a:rPr dirty="0"/>
              <a:t>Case</a:t>
            </a:r>
            <a:r>
              <a:rPr spc="-15" dirty="0"/>
              <a:t> </a:t>
            </a:r>
            <a:r>
              <a:rPr spc="-10" dirty="0"/>
              <a:t>Studies</a:t>
            </a:r>
          </a:p>
        </p:txBody>
      </p:sp>
      <p:sp>
        <p:nvSpPr>
          <p:cNvPr id="4" name="object 4"/>
          <p:cNvSpPr txBox="1">
            <a:spLocks noGrp="1"/>
          </p:cNvSpPr>
          <p:nvPr>
            <p:ph type="ftr" sz="quarter" idx="5"/>
          </p:nvPr>
        </p:nvSpPr>
        <p:spPr>
          <a:xfrm>
            <a:off x="3541839" y="6385302"/>
            <a:ext cx="2083561" cy="20518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241300">
              <a:lnSpc>
                <a:spcPts val="1645"/>
              </a:lnSpc>
            </a:pPr>
            <a:r>
              <a:rPr lang="en-IN" dirty="0"/>
              <a:t>CA Aashish Badge</a:t>
            </a:r>
            <a:endParaRPr spc="-10" dirty="0"/>
          </a:p>
        </p:txBody>
      </p:sp>
      <p:sp>
        <p:nvSpPr>
          <p:cNvPr id="5" name="object 5"/>
          <p:cNvSpPr txBox="1">
            <a:spLocks noGrp="1"/>
          </p:cNvSpPr>
          <p:nvPr>
            <p:ph type="sldNum" sz="quarter" idx="7"/>
          </p:nvPr>
        </p:nvSpPr>
        <p:spPr>
          <a:xfrm>
            <a:off x="8359140" y="6525846"/>
            <a:ext cx="286384" cy="22415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136525">
              <a:lnSpc>
                <a:spcPts val="1645"/>
              </a:lnSpc>
            </a:pPr>
            <a:fld id="{81D60167-4931-47E6-BA6A-407CBD079E47}" type="slidenum">
              <a:rPr lang="en-IN" smtClean="0"/>
              <a:pPr marL="136525">
                <a:lnSpc>
                  <a:spcPts val="1645"/>
                </a:lnSpc>
              </a:pPr>
              <a:t>54</a:t>
            </a:fld>
            <a:endParaRPr spc="-25" dirty="0"/>
          </a:p>
        </p:txBody>
      </p:sp>
      <p:sp>
        <p:nvSpPr>
          <p:cNvPr id="3" name="object 3"/>
          <p:cNvSpPr txBox="1">
            <a:spLocks noGrp="1"/>
          </p:cNvSpPr>
          <p:nvPr>
            <p:ph type="body" idx="1"/>
          </p:nvPr>
        </p:nvSpPr>
        <p:spPr>
          <a:prstGeom prst="rect">
            <a:avLst/>
          </a:prstGeom>
        </p:spPr>
        <p:txBody>
          <a:bodyPr vert="horz" wrap="square" lIns="0" tIns="11430" rIns="0" bIns="0" rtlCol="0">
            <a:spAutoFit/>
          </a:bodyPr>
          <a:lstStyle/>
          <a:p>
            <a:pPr marL="12700" marR="5080" algn="just">
              <a:lnSpc>
                <a:spcPct val="100200"/>
              </a:lnSpc>
              <a:spcBef>
                <a:spcPts val="90"/>
              </a:spcBef>
            </a:pPr>
            <a:r>
              <a:rPr dirty="0"/>
              <a:t>PC</a:t>
            </a:r>
            <a:r>
              <a:rPr spc="50" dirty="0"/>
              <a:t>  </a:t>
            </a:r>
            <a:r>
              <a:rPr dirty="0"/>
              <a:t>account</a:t>
            </a:r>
            <a:r>
              <a:rPr spc="45" dirty="0"/>
              <a:t>  </a:t>
            </a:r>
            <a:r>
              <a:rPr dirty="0"/>
              <a:t>should</a:t>
            </a:r>
            <a:r>
              <a:rPr spc="50" dirty="0"/>
              <a:t>  </a:t>
            </a:r>
            <a:r>
              <a:rPr dirty="0"/>
              <a:t>be</a:t>
            </a:r>
            <a:r>
              <a:rPr spc="55" dirty="0"/>
              <a:t>  </a:t>
            </a:r>
            <a:r>
              <a:rPr dirty="0"/>
              <a:t>closed</a:t>
            </a:r>
            <a:r>
              <a:rPr spc="50" dirty="0"/>
              <a:t>  </a:t>
            </a:r>
            <a:r>
              <a:rPr dirty="0"/>
              <a:t>only</a:t>
            </a:r>
            <a:r>
              <a:rPr spc="50" dirty="0"/>
              <a:t>  </a:t>
            </a:r>
            <a:r>
              <a:rPr dirty="0"/>
              <a:t>from</a:t>
            </a:r>
            <a:r>
              <a:rPr spc="55" dirty="0"/>
              <a:t>  </a:t>
            </a:r>
            <a:r>
              <a:rPr spc="-10" dirty="0"/>
              <a:t>export </a:t>
            </a:r>
            <a:r>
              <a:rPr dirty="0"/>
              <a:t>proceeds.</a:t>
            </a:r>
            <a:r>
              <a:rPr spc="254" dirty="0"/>
              <a:t> </a:t>
            </a:r>
            <a:r>
              <a:rPr dirty="0"/>
              <a:t>It</a:t>
            </a:r>
            <a:r>
              <a:rPr spc="265" dirty="0"/>
              <a:t> </a:t>
            </a:r>
            <a:r>
              <a:rPr dirty="0"/>
              <a:t>is</a:t>
            </a:r>
            <a:r>
              <a:rPr spc="265" dirty="0"/>
              <a:t> </a:t>
            </a:r>
            <a:r>
              <a:rPr dirty="0"/>
              <a:t>a</a:t>
            </a:r>
            <a:r>
              <a:rPr spc="270" dirty="0"/>
              <a:t> </a:t>
            </a:r>
            <a:r>
              <a:rPr dirty="0"/>
              <a:t>“made</a:t>
            </a:r>
            <a:r>
              <a:rPr spc="270" dirty="0"/>
              <a:t> </a:t>
            </a:r>
            <a:r>
              <a:rPr dirty="0"/>
              <a:t>to</a:t>
            </a:r>
            <a:r>
              <a:rPr spc="275" dirty="0"/>
              <a:t> </a:t>
            </a:r>
            <a:r>
              <a:rPr dirty="0"/>
              <a:t>perform”</a:t>
            </a:r>
            <a:r>
              <a:rPr spc="270" dirty="0"/>
              <a:t> </a:t>
            </a:r>
            <a:r>
              <a:rPr dirty="0"/>
              <a:t>transaction</a:t>
            </a:r>
            <a:r>
              <a:rPr spc="270" dirty="0"/>
              <a:t> </a:t>
            </a:r>
            <a:r>
              <a:rPr spc="-25" dirty="0"/>
              <a:t>by </a:t>
            </a:r>
            <a:r>
              <a:rPr dirty="0"/>
              <a:t>transfer</a:t>
            </a:r>
            <a:r>
              <a:rPr spc="90" dirty="0"/>
              <a:t> </a:t>
            </a:r>
            <a:r>
              <a:rPr dirty="0"/>
              <a:t>from</a:t>
            </a:r>
            <a:r>
              <a:rPr spc="105" dirty="0"/>
              <a:t> </a:t>
            </a:r>
            <a:r>
              <a:rPr dirty="0"/>
              <a:t>one</a:t>
            </a:r>
            <a:r>
              <a:rPr spc="100" dirty="0"/>
              <a:t> </a:t>
            </a:r>
            <a:r>
              <a:rPr dirty="0"/>
              <a:t>account</a:t>
            </a:r>
            <a:r>
              <a:rPr spc="95" dirty="0"/>
              <a:t> </a:t>
            </a:r>
            <a:r>
              <a:rPr dirty="0"/>
              <a:t>to</a:t>
            </a:r>
            <a:r>
              <a:rPr spc="100" dirty="0"/>
              <a:t> </a:t>
            </a:r>
            <a:r>
              <a:rPr dirty="0"/>
              <a:t>other</a:t>
            </a:r>
            <a:r>
              <a:rPr spc="105" dirty="0"/>
              <a:t> </a:t>
            </a:r>
            <a:r>
              <a:rPr dirty="0"/>
              <a:t>and</a:t>
            </a:r>
            <a:r>
              <a:rPr spc="100" dirty="0"/>
              <a:t> </a:t>
            </a:r>
            <a:r>
              <a:rPr dirty="0"/>
              <a:t>out</a:t>
            </a:r>
            <a:r>
              <a:rPr spc="95" dirty="0"/>
              <a:t> </a:t>
            </a:r>
            <a:r>
              <a:rPr dirty="0"/>
              <a:t>of</a:t>
            </a:r>
            <a:r>
              <a:rPr spc="95" dirty="0"/>
              <a:t> </a:t>
            </a:r>
            <a:r>
              <a:rPr spc="-10" dirty="0"/>
              <a:t>fresh </a:t>
            </a:r>
            <a:r>
              <a:rPr dirty="0"/>
              <a:t>limits</a:t>
            </a:r>
            <a:r>
              <a:rPr spc="-5" dirty="0"/>
              <a:t> </a:t>
            </a:r>
            <a:r>
              <a:rPr spc="-10" dirty="0"/>
              <a:t>sanctioned.</a:t>
            </a:r>
          </a:p>
          <a:p>
            <a:pPr>
              <a:lnSpc>
                <a:spcPct val="100000"/>
              </a:lnSpc>
              <a:spcBef>
                <a:spcPts val="35"/>
              </a:spcBef>
            </a:pPr>
            <a:endParaRPr sz="4250"/>
          </a:p>
          <a:p>
            <a:pPr marL="12700" marR="5715" algn="just">
              <a:lnSpc>
                <a:spcPts val="3290"/>
              </a:lnSpc>
            </a:pPr>
            <a:r>
              <a:rPr b="1" i="1" dirty="0">
                <a:latin typeface="Arial"/>
                <a:cs typeface="Arial"/>
              </a:rPr>
              <a:t>Hence</a:t>
            </a:r>
            <a:r>
              <a:rPr b="1" i="1" spc="645" dirty="0">
                <a:latin typeface="Arial"/>
                <a:cs typeface="Arial"/>
              </a:rPr>
              <a:t> </a:t>
            </a:r>
            <a:r>
              <a:rPr b="1" i="1" dirty="0">
                <a:latin typeface="Arial"/>
                <a:cs typeface="Arial"/>
              </a:rPr>
              <a:t>the</a:t>
            </a:r>
            <a:r>
              <a:rPr b="1" i="1" spc="655" dirty="0">
                <a:latin typeface="Arial"/>
                <a:cs typeface="Arial"/>
              </a:rPr>
              <a:t> </a:t>
            </a:r>
            <a:r>
              <a:rPr b="1" i="1" dirty="0">
                <a:latin typeface="Arial"/>
                <a:cs typeface="Arial"/>
              </a:rPr>
              <a:t>account</a:t>
            </a:r>
            <a:r>
              <a:rPr b="1" i="1" spc="660" dirty="0">
                <a:latin typeface="Arial"/>
                <a:cs typeface="Arial"/>
              </a:rPr>
              <a:t> </a:t>
            </a:r>
            <a:r>
              <a:rPr b="1" i="1" dirty="0">
                <a:latin typeface="Arial"/>
                <a:cs typeface="Arial"/>
              </a:rPr>
              <a:t>needs</a:t>
            </a:r>
            <a:r>
              <a:rPr b="1" i="1" spc="655" dirty="0">
                <a:latin typeface="Arial"/>
                <a:cs typeface="Arial"/>
              </a:rPr>
              <a:t> </a:t>
            </a:r>
            <a:r>
              <a:rPr b="1" i="1" dirty="0">
                <a:latin typeface="Arial"/>
                <a:cs typeface="Arial"/>
              </a:rPr>
              <a:t>to</a:t>
            </a:r>
            <a:r>
              <a:rPr b="1" i="1" spc="655" dirty="0">
                <a:latin typeface="Arial"/>
                <a:cs typeface="Arial"/>
              </a:rPr>
              <a:t> </a:t>
            </a:r>
            <a:r>
              <a:rPr b="1" i="1" dirty="0">
                <a:latin typeface="Arial"/>
                <a:cs typeface="Arial"/>
              </a:rPr>
              <a:t>be</a:t>
            </a:r>
            <a:r>
              <a:rPr b="1" i="1" spc="655" dirty="0">
                <a:latin typeface="Arial"/>
                <a:cs typeface="Arial"/>
              </a:rPr>
              <a:t> </a:t>
            </a:r>
            <a:r>
              <a:rPr b="1" i="1" dirty="0">
                <a:latin typeface="Arial"/>
                <a:cs typeface="Arial"/>
              </a:rPr>
              <a:t>classified</a:t>
            </a:r>
            <a:r>
              <a:rPr b="1" i="1" spc="660" dirty="0">
                <a:latin typeface="Arial"/>
                <a:cs typeface="Arial"/>
              </a:rPr>
              <a:t> </a:t>
            </a:r>
            <a:r>
              <a:rPr b="1" i="1" spc="-25" dirty="0">
                <a:latin typeface="Arial"/>
                <a:cs typeface="Arial"/>
              </a:rPr>
              <a:t>as </a:t>
            </a:r>
            <a:r>
              <a:rPr b="1" i="1" dirty="0">
                <a:latin typeface="Arial"/>
                <a:cs typeface="Arial"/>
              </a:rPr>
              <a:t>NPA</a:t>
            </a:r>
            <a:r>
              <a:rPr b="1" i="1" spc="-5" dirty="0">
                <a:latin typeface="Arial"/>
                <a:cs typeface="Arial"/>
              </a:rPr>
              <a:t> </a:t>
            </a:r>
            <a:r>
              <a:rPr b="1" i="1" dirty="0">
                <a:latin typeface="Arial"/>
                <a:cs typeface="Arial"/>
              </a:rPr>
              <a:t>as on</a:t>
            </a:r>
            <a:r>
              <a:rPr b="1" i="1" spc="-5" dirty="0">
                <a:latin typeface="Arial"/>
                <a:cs typeface="Arial"/>
              </a:rPr>
              <a:t> </a:t>
            </a:r>
            <a:r>
              <a:rPr b="1" i="1" spc="-10" dirty="0">
                <a:latin typeface="Arial"/>
                <a:cs typeface="Arial"/>
              </a:rPr>
              <a:t>31/03/2022.</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6540" rIns="0" bIns="0" rtlCol="0">
            <a:spAutoFit/>
          </a:bodyPr>
          <a:lstStyle/>
          <a:p>
            <a:pPr marL="1767205">
              <a:lnSpc>
                <a:spcPct val="100000"/>
              </a:lnSpc>
              <a:spcBef>
                <a:spcPts val="100"/>
              </a:spcBef>
            </a:pPr>
            <a:r>
              <a:rPr dirty="0"/>
              <a:t>Case</a:t>
            </a:r>
            <a:r>
              <a:rPr spc="-15" dirty="0"/>
              <a:t> </a:t>
            </a:r>
            <a:r>
              <a:rPr spc="-10" dirty="0"/>
              <a:t>Studies</a:t>
            </a:r>
          </a:p>
        </p:txBody>
      </p:sp>
      <p:sp>
        <p:nvSpPr>
          <p:cNvPr id="4" name="object 4"/>
          <p:cNvSpPr txBox="1">
            <a:spLocks noGrp="1"/>
          </p:cNvSpPr>
          <p:nvPr>
            <p:ph type="ftr" sz="quarter" idx="5"/>
          </p:nvPr>
        </p:nvSpPr>
        <p:spPr>
          <a:xfrm>
            <a:off x="3541839" y="6385302"/>
            <a:ext cx="2083561" cy="20518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241300">
              <a:lnSpc>
                <a:spcPts val="1645"/>
              </a:lnSpc>
            </a:pPr>
            <a:r>
              <a:rPr lang="en-IN" dirty="0"/>
              <a:t>CA Aashish Badge</a:t>
            </a:r>
            <a:endParaRPr spc="-10" dirty="0"/>
          </a:p>
        </p:txBody>
      </p:sp>
      <p:sp>
        <p:nvSpPr>
          <p:cNvPr id="5" name="object 5"/>
          <p:cNvSpPr txBox="1">
            <a:spLocks noGrp="1"/>
          </p:cNvSpPr>
          <p:nvPr>
            <p:ph type="sldNum" sz="quarter" idx="7"/>
          </p:nvPr>
        </p:nvSpPr>
        <p:spPr>
          <a:xfrm>
            <a:off x="8359140" y="6525846"/>
            <a:ext cx="286384" cy="22415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136525">
              <a:lnSpc>
                <a:spcPts val="1645"/>
              </a:lnSpc>
            </a:pPr>
            <a:fld id="{81D60167-4931-47E6-BA6A-407CBD079E47}" type="slidenum">
              <a:rPr lang="en-IN" smtClean="0"/>
              <a:pPr marL="136525">
                <a:lnSpc>
                  <a:spcPts val="1645"/>
                </a:lnSpc>
              </a:pPr>
              <a:t>55</a:t>
            </a:fld>
            <a:endParaRPr spc="-25" dirty="0"/>
          </a:p>
        </p:txBody>
      </p:sp>
      <p:sp>
        <p:nvSpPr>
          <p:cNvPr id="3" name="object 3"/>
          <p:cNvSpPr txBox="1"/>
          <p:nvPr/>
        </p:nvSpPr>
        <p:spPr>
          <a:xfrm>
            <a:off x="535940" y="1316228"/>
            <a:ext cx="8300084" cy="3863340"/>
          </a:xfrm>
          <a:prstGeom prst="rect">
            <a:avLst/>
          </a:prstGeom>
        </p:spPr>
        <p:txBody>
          <a:bodyPr vert="horz" wrap="square" lIns="0" tIns="13335" rIns="0" bIns="0" rtlCol="0">
            <a:spAutoFit/>
          </a:bodyPr>
          <a:lstStyle/>
          <a:p>
            <a:pPr marL="469900" marR="5080" indent="-457200" algn="just">
              <a:lnSpc>
                <a:spcPct val="99900"/>
              </a:lnSpc>
              <a:spcBef>
                <a:spcPts val="105"/>
              </a:spcBef>
            </a:pPr>
            <a:r>
              <a:rPr sz="3600" spc="-160" dirty="0">
                <a:solidFill>
                  <a:srgbClr val="1D528D"/>
                </a:solidFill>
                <a:latin typeface="Arial"/>
                <a:cs typeface="Arial"/>
              </a:rPr>
              <a:t>3.</a:t>
            </a:r>
            <a:r>
              <a:rPr sz="3600" spc="-100" dirty="0">
                <a:solidFill>
                  <a:srgbClr val="1D528D"/>
                </a:solidFill>
                <a:latin typeface="Arial"/>
                <a:cs typeface="Arial"/>
              </a:rPr>
              <a:t> </a:t>
            </a:r>
            <a:r>
              <a:rPr sz="3600" dirty="0">
                <a:solidFill>
                  <a:srgbClr val="1D528D"/>
                </a:solidFill>
                <a:latin typeface="Arial"/>
                <a:cs typeface="Arial"/>
              </a:rPr>
              <a:t>Bank</a:t>
            </a:r>
            <a:r>
              <a:rPr sz="3600" spc="-220" dirty="0">
                <a:solidFill>
                  <a:srgbClr val="1D528D"/>
                </a:solidFill>
                <a:latin typeface="Arial"/>
                <a:cs typeface="Arial"/>
              </a:rPr>
              <a:t> </a:t>
            </a:r>
            <a:r>
              <a:rPr sz="3600" dirty="0">
                <a:solidFill>
                  <a:srgbClr val="1D528D"/>
                </a:solidFill>
                <a:latin typeface="Arial"/>
                <a:cs typeface="Arial"/>
              </a:rPr>
              <a:t>has</a:t>
            </a:r>
            <a:r>
              <a:rPr sz="3600" spc="75" dirty="0">
                <a:solidFill>
                  <a:srgbClr val="1D528D"/>
                </a:solidFill>
                <a:latin typeface="Arial"/>
                <a:cs typeface="Arial"/>
              </a:rPr>
              <a:t> </a:t>
            </a:r>
            <a:r>
              <a:rPr sz="3600" dirty="0">
                <a:solidFill>
                  <a:srgbClr val="1D528D"/>
                </a:solidFill>
                <a:latin typeface="Arial"/>
                <a:cs typeface="Arial"/>
              </a:rPr>
              <a:t>given</a:t>
            </a:r>
            <a:r>
              <a:rPr sz="3600" spc="80" dirty="0">
                <a:solidFill>
                  <a:srgbClr val="1D528D"/>
                </a:solidFill>
                <a:latin typeface="Arial"/>
                <a:cs typeface="Arial"/>
              </a:rPr>
              <a:t> </a:t>
            </a:r>
            <a:r>
              <a:rPr sz="3600" dirty="0">
                <a:solidFill>
                  <a:srgbClr val="1D528D"/>
                </a:solidFill>
                <a:latin typeface="Arial"/>
                <a:cs typeface="Arial"/>
              </a:rPr>
              <a:t>two</a:t>
            </a:r>
            <a:r>
              <a:rPr sz="3600" spc="80" dirty="0">
                <a:solidFill>
                  <a:srgbClr val="1D528D"/>
                </a:solidFill>
                <a:latin typeface="Arial"/>
                <a:cs typeface="Arial"/>
              </a:rPr>
              <a:t> </a:t>
            </a:r>
            <a:r>
              <a:rPr sz="3600" dirty="0">
                <a:solidFill>
                  <a:srgbClr val="1D528D"/>
                </a:solidFill>
                <a:latin typeface="Arial"/>
                <a:cs typeface="Arial"/>
              </a:rPr>
              <a:t>loans</a:t>
            </a:r>
            <a:r>
              <a:rPr sz="3600" spc="80" dirty="0">
                <a:solidFill>
                  <a:srgbClr val="1D528D"/>
                </a:solidFill>
                <a:latin typeface="Arial"/>
                <a:cs typeface="Arial"/>
              </a:rPr>
              <a:t> </a:t>
            </a:r>
            <a:r>
              <a:rPr sz="3600" dirty="0">
                <a:solidFill>
                  <a:srgbClr val="1D528D"/>
                </a:solidFill>
                <a:latin typeface="Arial"/>
                <a:cs typeface="Arial"/>
              </a:rPr>
              <a:t>To</a:t>
            </a:r>
            <a:r>
              <a:rPr sz="3600" spc="80" dirty="0">
                <a:solidFill>
                  <a:srgbClr val="1D528D"/>
                </a:solidFill>
                <a:latin typeface="Arial"/>
                <a:cs typeface="Arial"/>
              </a:rPr>
              <a:t> </a:t>
            </a:r>
            <a:r>
              <a:rPr sz="3600" dirty="0">
                <a:solidFill>
                  <a:srgbClr val="1D528D"/>
                </a:solidFill>
                <a:latin typeface="Arial"/>
                <a:cs typeface="Arial"/>
              </a:rPr>
              <a:t>DCCB,</a:t>
            </a:r>
            <a:r>
              <a:rPr sz="3600" spc="85" dirty="0">
                <a:solidFill>
                  <a:srgbClr val="1D528D"/>
                </a:solidFill>
                <a:latin typeface="Arial"/>
                <a:cs typeface="Arial"/>
              </a:rPr>
              <a:t> </a:t>
            </a:r>
            <a:r>
              <a:rPr sz="3600" spc="-50" dirty="0">
                <a:solidFill>
                  <a:srgbClr val="1D528D"/>
                </a:solidFill>
                <a:latin typeface="Arial"/>
                <a:cs typeface="Arial"/>
              </a:rPr>
              <a:t>a </a:t>
            </a:r>
            <a:r>
              <a:rPr sz="3600" dirty="0">
                <a:solidFill>
                  <a:srgbClr val="1D528D"/>
                </a:solidFill>
                <a:latin typeface="Arial"/>
                <a:cs typeface="Arial"/>
              </a:rPr>
              <a:t>Primary</a:t>
            </a:r>
            <a:r>
              <a:rPr sz="3600" spc="360" dirty="0">
                <a:solidFill>
                  <a:srgbClr val="1D528D"/>
                </a:solidFill>
                <a:latin typeface="Arial"/>
                <a:cs typeface="Arial"/>
              </a:rPr>
              <a:t> </a:t>
            </a:r>
            <a:r>
              <a:rPr sz="3600" dirty="0">
                <a:solidFill>
                  <a:srgbClr val="1D528D"/>
                </a:solidFill>
                <a:latin typeface="Arial"/>
                <a:cs typeface="Arial"/>
              </a:rPr>
              <a:t>Agricultural</a:t>
            </a:r>
            <a:r>
              <a:rPr sz="3600" spc="370" dirty="0">
                <a:solidFill>
                  <a:srgbClr val="1D528D"/>
                </a:solidFill>
                <a:latin typeface="Arial"/>
                <a:cs typeface="Arial"/>
              </a:rPr>
              <a:t> </a:t>
            </a:r>
            <a:r>
              <a:rPr sz="3600" dirty="0">
                <a:solidFill>
                  <a:srgbClr val="1D528D"/>
                </a:solidFill>
                <a:latin typeface="Arial"/>
                <a:cs typeface="Arial"/>
              </a:rPr>
              <a:t>Credit</a:t>
            </a:r>
            <a:r>
              <a:rPr sz="3600" spc="370" dirty="0">
                <a:solidFill>
                  <a:srgbClr val="1D528D"/>
                </a:solidFill>
                <a:latin typeface="Arial"/>
                <a:cs typeface="Arial"/>
              </a:rPr>
              <a:t> </a:t>
            </a:r>
            <a:r>
              <a:rPr sz="3600" dirty="0">
                <a:solidFill>
                  <a:srgbClr val="1D528D"/>
                </a:solidFill>
                <a:latin typeface="Arial"/>
                <a:cs typeface="Arial"/>
              </a:rPr>
              <a:t>Society</a:t>
            </a:r>
            <a:r>
              <a:rPr sz="3600" spc="370" dirty="0">
                <a:solidFill>
                  <a:srgbClr val="1D528D"/>
                </a:solidFill>
                <a:latin typeface="Arial"/>
                <a:cs typeface="Arial"/>
              </a:rPr>
              <a:t> </a:t>
            </a:r>
            <a:r>
              <a:rPr sz="3600" spc="-25" dirty="0">
                <a:solidFill>
                  <a:srgbClr val="1D528D"/>
                </a:solidFill>
                <a:latin typeface="Arial"/>
                <a:cs typeface="Arial"/>
              </a:rPr>
              <a:t>for </a:t>
            </a:r>
            <a:r>
              <a:rPr sz="3600" dirty="0">
                <a:solidFill>
                  <a:srgbClr val="1D528D"/>
                </a:solidFill>
                <a:latin typeface="Arial"/>
                <a:cs typeface="Arial"/>
              </a:rPr>
              <a:t>onward</a:t>
            </a:r>
            <a:r>
              <a:rPr sz="3600" spc="204" dirty="0">
                <a:solidFill>
                  <a:srgbClr val="1D528D"/>
                </a:solidFill>
                <a:latin typeface="Arial"/>
                <a:cs typeface="Arial"/>
              </a:rPr>
              <a:t> </a:t>
            </a:r>
            <a:r>
              <a:rPr sz="3600" dirty="0">
                <a:solidFill>
                  <a:srgbClr val="1D528D"/>
                </a:solidFill>
                <a:latin typeface="Arial"/>
                <a:cs typeface="Arial"/>
              </a:rPr>
              <a:t>lending</a:t>
            </a:r>
            <a:r>
              <a:rPr sz="3600" spc="215" dirty="0">
                <a:solidFill>
                  <a:srgbClr val="1D528D"/>
                </a:solidFill>
                <a:latin typeface="Arial"/>
                <a:cs typeface="Arial"/>
              </a:rPr>
              <a:t> </a:t>
            </a:r>
            <a:r>
              <a:rPr sz="3600" dirty="0">
                <a:solidFill>
                  <a:srgbClr val="1D528D"/>
                </a:solidFill>
                <a:latin typeface="Arial"/>
                <a:cs typeface="Arial"/>
              </a:rPr>
              <a:t>of</a:t>
            </a:r>
            <a:r>
              <a:rPr sz="3600" spc="210" dirty="0">
                <a:solidFill>
                  <a:srgbClr val="1D528D"/>
                </a:solidFill>
                <a:latin typeface="Arial"/>
                <a:cs typeface="Arial"/>
              </a:rPr>
              <a:t> </a:t>
            </a:r>
            <a:r>
              <a:rPr sz="3600" dirty="0">
                <a:solidFill>
                  <a:srgbClr val="1D528D"/>
                </a:solidFill>
                <a:latin typeface="Arial"/>
                <a:cs typeface="Arial"/>
              </a:rPr>
              <a:t>which</a:t>
            </a:r>
            <a:r>
              <a:rPr sz="3600" spc="210" dirty="0">
                <a:solidFill>
                  <a:srgbClr val="1D528D"/>
                </a:solidFill>
                <a:latin typeface="Arial"/>
                <a:cs typeface="Arial"/>
              </a:rPr>
              <a:t> </a:t>
            </a:r>
            <a:r>
              <a:rPr sz="3600" dirty="0">
                <a:solidFill>
                  <a:srgbClr val="1D528D"/>
                </a:solidFill>
                <a:latin typeface="Arial"/>
                <a:cs typeface="Arial"/>
              </a:rPr>
              <a:t>one</a:t>
            </a:r>
            <a:r>
              <a:rPr sz="3600" spc="210" dirty="0">
                <a:solidFill>
                  <a:srgbClr val="1D528D"/>
                </a:solidFill>
                <a:latin typeface="Arial"/>
                <a:cs typeface="Arial"/>
              </a:rPr>
              <a:t> </a:t>
            </a:r>
            <a:r>
              <a:rPr sz="3600" dirty="0">
                <a:solidFill>
                  <a:srgbClr val="1D528D"/>
                </a:solidFill>
                <a:latin typeface="Arial"/>
                <a:cs typeface="Arial"/>
              </a:rPr>
              <a:t>loan</a:t>
            </a:r>
            <a:r>
              <a:rPr sz="3600" spc="215" dirty="0">
                <a:solidFill>
                  <a:srgbClr val="1D528D"/>
                </a:solidFill>
                <a:latin typeface="Arial"/>
                <a:cs typeface="Arial"/>
              </a:rPr>
              <a:t> </a:t>
            </a:r>
            <a:r>
              <a:rPr sz="3600" spc="-25" dirty="0">
                <a:solidFill>
                  <a:srgbClr val="1D528D"/>
                </a:solidFill>
                <a:latin typeface="Arial"/>
                <a:cs typeface="Arial"/>
              </a:rPr>
              <a:t>has </a:t>
            </a:r>
            <a:r>
              <a:rPr sz="3600" dirty="0">
                <a:solidFill>
                  <a:srgbClr val="1D528D"/>
                </a:solidFill>
                <a:latin typeface="Arial"/>
                <a:cs typeface="Arial"/>
              </a:rPr>
              <a:t>become</a:t>
            </a:r>
            <a:r>
              <a:rPr sz="3600" spc="409" dirty="0">
                <a:solidFill>
                  <a:srgbClr val="1D528D"/>
                </a:solidFill>
                <a:latin typeface="Arial"/>
                <a:cs typeface="Arial"/>
              </a:rPr>
              <a:t> </a:t>
            </a:r>
            <a:r>
              <a:rPr sz="3600" dirty="0">
                <a:solidFill>
                  <a:srgbClr val="1D528D"/>
                </a:solidFill>
                <a:latin typeface="Arial"/>
                <a:cs typeface="Arial"/>
              </a:rPr>
              <a:t>NPA</a:t>
            </a:r>
            <a:r>
              <a:rPr sz="3600" spc="420" dirty="0">
                <a:solidFill>
                  <a:srgbClr val="1D528D"/>
                </a:solidFill>
                <a:latin typeface="Arial"/>
                <a:cs typeface="Arial"/>
              </a:rPr>
              <a:t> </a:t>
            </a:r>
            <a:r>
              <a:rPr sz="3600" dirty="0">
                <a:solidFill>
                  <a:srgbClr val="1D528D"/>
                </a:solidFill>
                <a:latin typeface="Arial"/>
                <a:cs typeface="Arial"/>
              </a:rPr>
              <a:t>as</a:t>
            </a:r>
            <a:r>
              <a:rPr sz="3600" spc="409" dirty="0">
                <a:solidFill>
                  <a:srgbClr val="1D528D"/>
                </a:solidFill>
                <a:latin typeface="Arial"/>
                <a:cs typeface="Arial"/>
              </a:rPr>
              <a:t> </a:t>
            </a:r>
            <a:r>
              <a:rPr sz="3600" dirty="0">
                <a:solidFill>
                  <a:srgbClr val="1D528D"/>
                </a:solidFill>
                <a:latin typeface="Arial"/>
                <a:cs typeface="Arial"/>
              </a:rPr>
              <a:t>on</a:t>
            </a:r>
            <a:r>
              <a:rPr sz="3600" spc="415" dirty="0">
                <a:solidFill>
                  <a:srgbClr val="1D528D"/>
                </a:solidFill>
                <a:latin typeface="Arial"/>
                <a:cs typeface="Arial"/>
              </a:rPr>
              <a:t> </a:t>
            </a:r>
            <a:r>
              <a:rPr sz="3600" dirty="0">
                <a:solidFill>
                  <a:srgbClr val="1D528D"/>
                </a:solidFill>
                <a:latin typeface="Arial"/>
                <a:cs typeface="Arial"/>
              </a:rPr>
              <a:t>March.</a:t>
            </a:r>
            <a:r>
              <a:rPr sz="3600" spc="409" dirty="0">
                <a:solidFill>
                  <a:srgbClr val="1D528D"/>
                </a:solidFill>
                <a:latin typeface="Arial"/>
                <a:cs typeface="Arial"/>
              </a:rPr>
              <a:t> </a:t>
            </a:r>
            <a:r>
              <a:rPr sz="3600" dirty="0">
                <a:solidFill>
                  <a:srgbClr val="1D528D"/>
                </a:solidFill>
                <a:latin typeface="Arial"/>
                <a:cs typeface="Arial"/>
              </a:rPr>
              <a:t>The</a:t>
            </a:r>
            <a:r>
              <a:rPr sz="3600" spc="415" dirty="0">
                <a:solidFill>
                  <a:srgbClr val="1D528D"/>
                </a:solidFill>
                <a:latin typeface="Arial"/>
                <a:cs typeface="Arial"/>
              </a:rPr>
              <a:t> </a:t>
            </a:r>
            <a:r>
              <a:rPr sz="3600" spc="-20" dirty="0">
                <a:solidFill>
                  <a:srgbClr val="1D528D"/>
                </a:solidFill>
                <a:latin typeface="Arial"/>
                <a:cs typeface="Arial"/>
              </a:rPr>
              <a:t>bank </a:t>
            </a:r>
            <a:r>
              <a:rPr sz="3600" dirty="0">
                <a:solidFill>
                  <a:srgbClr val="1D528D"/>
                </a:solidFill>
                <a:latin typeface="Arial"/>
                <a:cs typeface="Arial"/>
              </a:rPr>
              <a:t>has</a:t>
            </a:r>
            <a:r>
              <a:rPr sz="3600" spc="330" dirty="0">
                <a:solidFill>
                  <a:srgbClr val="1D528D"/>
                </a:solidFill>
                <a:latin typeface="Arial"/>
                <a:cs typeface="Arial"/>
              </a:rPr>
              <a:t> </a:t>
            </a:r>
            <a:r>
              <a:rPr sz="3600" dirty="0">
                <a:solidFill>
                  <a:srgbClr val="1D528D"/>
                </a:solidFill>
                <a:latin typeface="Arial"/>
                <a:cs typeface="Arial"/>
              </a:rPr>
              <a:t>classified</a:t>
            </a:r>
            <a:r>
              <a:rPr sz="3600" spc="340" dirty="0">
                <a:solidFill>
                  <a:srgbClr val="1D528D"/>
                </a:solidFill>
                <a:latin typeface="Arial"/>
                <a:cs typeface="Arial"/>
              </a:rPr>
              <a:t> </a:t>
            </a:r>
            <a:r>
              <a:rPr sz="3600" dirty="0">
                <a:solidFill>
                  <a:srgbClr val="1D528D"/>
                </a:solidFill>
                <a:latin typeface="Arial"/>
                <a:cs typeface="Arial"/>
              </a:rPr>
              <a:t>that</a:t>
            </a:r>
            <a:r>
              <a:rPr sz="3600" spc="340" dirty="0">
                <a:solidFill>
                  <a:srgbClr val="1D528D"/>
                </a:solidFill>
                <a:latin typeface="Arial"/>
                <a:cs typeface="Arial"/>
              </a:rPr>
              <a:t> </a:t>
            </a:r>
            <a:r>
              <a:rPr sz="3600" dirty="0">
                <a:solidFill>
                  <a:srgbClr val="1D528D"/>
                </a:solidFill>
                <a:latin typeface="Arial"/>
                <a:cs typeface="Arial"/>
              </a:rPr>
              <a:t>loan</a:t>
            </a:r>
            <a:r>
              <a:rPr sz="3600" spc="340" dirty="0">
                <a:solidFill>
                  <a:srgbClr val="1D528D"/>
                </a:solidFill>
                <a:latin typeface="Arial"/>
                <a:cs typeface="Arial"/>
              </a:rPr>
              <a:t> </a:t>
            </a:r>
            <a:r>
              <a:rPr sz="3600" dirty="0">
                <a:solidFill>
                  <a:srgbClr val="1D528D"/>
                </a:solidFill>
                <a:latin typeface="Arial"/>
                <a:cs typeface="Arial"/>
              </a:rPr>
              <a:t>alone</a:t>
            </a:r>
            <a:r>
              <a:rPr sz="3600" spc="340" dirty="0">
                <a:solidFill>
                  <a:srgbClr val="1D528D"/>
                </a:solidFill>
                <a:latin typeface="Arial"/>
                <a:cs typeface="Arial"/>
              </a:rPr>
              <a:t> </a:t>
            </a:r>
            <a:r>
              <a:rPr sz="3600" dirty="0">
                <a:solidFill>
                  <a:srgbClr val="1D528D"/>
                </a:solidFill>
                <a:latin typeface="Arial"/>
                <a:cs typeface="Arial"/>
              </a:rPr>
              <a:t>as</a:t>
            </a:r>
            <a:r>
              <a:rPr sz="3600" spc="345" dirty="0">
                <a:solidFill>
                  <a:srgbClr val="1D528D"/>
                </a:solidFill>
                <a:latin typeface="Arial"/>
                <a:cs typeface="Arial"/>
              </a:rPr>
              <a:t> </a:t>
            </a:r>
            <a:r>
              <a:rPr sz="3600" spc="-25" dirty="0">
                <a:solidFill>
                  <a:srgbClr val="1D528D"/>
                </a:solidFill>
                <a:latin typeface="Arial"/>
                <a:cs typeface="Arial"/>
              </a:rPr>
              <a:t>NPA </a:t>
            </a:r>
            <a:r>
              <a:rPr sz="3600" dirty="0">
                <a:solidFill>
                  <a:srgbClr val="1D528D"/>
                </a:solidFill>
                <a:latin typeface="Arial"/>
                <a:cs typeface="Arial"/>
              </a:rPr>
              <a:t>and</a:t>
            </a:r>
            <a:r>
              <a:rPr sz="3600" spc="170" dirty="0">
                <a:solidFill>
                  <a:srgbClr val="1D528D"/>
                </a:solidFill>
                <a:latin typeface="Arial"/>
                <a:cs typeface="Arial"/>
              </a:rPr>
              <a:t>  </a:t>
            </a:r>
            <a:r>
              <a:rPr sz="3600" dirty="0">
                <a:solidFill>
                  <a:srgbClr val="1D528D"/>
                </a:solidFill>
                <a:latin typeface="Arial"/>
                <a:cs typeface="Arial"/>
              </a:rPr>
              <a:t>the</a:t>
            </a:r>
            <a:r>
              <a:rPr sz="3600" spc="165" dirty="0">
                <a:solidFill>
                  <a:srgbClr val="1D528D"/>
                </a:solidFill>
                <a:latin typeface="Arial"/>
                <a:cs typeface="Arial"/>
              </a:rPr>
              <a:t>  </a:t>
            </a:r>
            <a:r>
              <a:rPr sz="3600" dirty="0">
                <a:solidFill>
                  <a:srgbClr val="1D528D"/>
                </a:solidFill>
                <a:latin typeface="Arial"/>
                <a:cs typeface="Arial"/>
              </a:rPr>
              <a:t>other</a:t>
            </a:r>
            <a:r>
              <a:rPr sz="3600" spc="175" dirty="0">
                <a:solidFill>
                  <a:srgbClr val="1D528D"/>
                </a:solidFill>
                <a:latin typeface="Arial"/>
                <a:cs typeface="Arial"/>
              </a:rPr>
              <a:t>  </a:t>
            </a:r>
            <a:r>
              <a:rPr sz="3600" dirty="0">
                <a:solidFill>
                  <a:srgbClr val="1D528D"/>
                </a:solidFill>
                <a:latin typeface="Arial"/>
                <a:cs typeface="Arial"/>
              </a:rPr>
              <a:t>loan</a:t>
            </a:r>
            <a:r>
              <a:rPr sz="3600" spc="170" dirty="0">
                <a:solidFill>
                  <a:srgbClr val="1D528D"/>
                </a:solidFill>
                <a:latin typeface="Arial"/>
                <a:cs typeface="Arial"/>
              </a:rPr>
              <a:t>  </a:t>
            </a:r>
            <a:r>
              <a:rPr sz="3600" dirty="0">
                <a:solidFill>
                  <a:srgbClr val="1D528D"/>
                </a:solidFill>
                <a:latin typeface="Arial"/>
                <a:cs typeface="Arial"/>
              </a:rPr>
              <a:t>was</a:t>
            </a:r>
            <a:r>
              <a:rPr sz="3600" spc="170" dirty="0">
                <a:solidFill>
                  <a:srgbClr val="1D528D"/>
                </a:solidFill>
                <a:latin typeface="Arial"/>
                <a:cs typeface="Arial"/>
              </a:rPr>
              <a:t>  </a:t>
            </a:r>
            <a:r>
              <a:rPr sz="3600" dirty="0">
                <a:solidFill>
                  <a:srgbClr val="1D528D"/>
                </a:solidFill>
                <a:latin typeface="Arial"/>
                <a:cs typeface="Arial"/>
              </a:rPr>
              <a:t>treated</a:t>
            </a:r>
            <a:r>
              <a:rPr sz="3600" spc="170" dirty="0">
                <a:solidFill>
                  <a:srgbClr val="1D528D"/>
                </a:solidFill>
                <a:latin typeface="Arial"/>
                <a:cs typeface="Arial"/>
              </a:rPr>
              <a:t>  </a:t>
            </a:r>
            <a:r>
              <a:rPr sz="3600" spc="-25" dirty="0">
                <a:solidFill>
                  <a:srgbClr val="1D528D"/>
                </a:solidFill>
                <a:latin typeface="Arial"/>
                <a:cs typeface="Arial"/>
              </a:rPr>
              <a:t>as </a:t>
            </a:r>
            <a:r>
              <a:rPr sz="3600" dirty="0">
                <a:solidFill>
                  <a:srgbClr val="1D528D"/>
                </a:solidFill>
                <a:latin typeface="Arial"/>
                <a:cs typeface="Arial"/>
              </a:rPr>
              <a:t>Standard.</a:t>
            </a:r>
            <a:r>
              <a:rPr sz="3600" spc="-35" dirty="0">
                <a:solidFill>
                  <a:srgbClr val="1D528D"/>
                </a:solidFill>
                <a:latin typeface="Arial"/>
                <a:cs typeface="Arial"/>
              </a:rPr>
              <a:t> </a:t>
            </a:r>
            <a:r>
              <a:rPr sz="3600" dirty="0">
                <a:solidFill>
                  <a:srgbClr val="1D528D"/>
                </a:solidFill>
                <a:latin typeface="Arial"/>
                <a:cs typeface="Arial"/>
              </a:rPr>
              <a:t>Is</a:t>
            </a:r>
            <a:r>
              <a:rPr sz="3600" spc="-20" dirty="0">
                <a:solidFill>
                  <a:srgbClr val="1D528D"/>
                </a:solidFill>
                <a:latin typeface="Arial"/>
                <a:cs typeface="Arial"/>
              </a:rPr>
              <a:t> </a:t>
            </a:r>
            <a:r>
              <a:rPr sz="3600" dirty="0">
                <a:solidFill>
                  <a:srgbClr val="1D528D"/>
                </a:solidFill>
                <a:latin typeface="Arial"/>
                <a:cs typeface="Arial"/>
              </a:rPr>
              <a:t>the</a:t>
            </a:r>
            <a:r>
              <a:rPr sz="3600" spc="-20" dirty="0">
                <a:solidFill>
                  <a:srgbClr val="1D528D"/>
                </a:solidFill>
                <a:latin typeface="Arial"/>
                <a:cs typeface="Arial"/>
              </a:rPr>
              <a:t> </a:t>
            </a:r>
            <a:r>
              <a:rPr sz="3600" dirty="0">
                <a:solidFill>
                  <a:srgbClr val="1D528D"/>
                </a:solidFill>
                <a:latin typeface="Arial"/>
                <a:cs typeface="Arial"/>
              </a:rPr>
              <a:t>bank</a:t>
            </a:r>
            <a:r>
              <a:rPr sz="3600" spc="-20" dirty="0">
                <a:solidFill>
                  <a:srgbClr val="1D528D"/>
                </a:solidFill>
                <a:latin typeface="Arial"/>
                <a:cs typeface="Arial"/>
              </a:rPr>
              <a:t> </a:t>
            </a:r>
            <a:r>
              <a:rPr sz="3600" dirty="0">
                <a:solidFill>
                  <a:srgbClr val="1D528D"/>
                </a:solidFill>
                <a:latin typeface="Arial"/>
                <a:cs typeface="Arial"/>
              </a:rPr>
              <a:t>right</a:t>
            </a:r>
            <a:r>
              <a:rPr sz="3600" spc="-15" dirty="0">
                <a:solidFill>
                  <a:srgbClr val="1D528D"/>
                </a:solidFill>
                <a:latin typeface="Arial"/>
                <a:cs typeface="Arial"/>
              </a:rPr>
              <a:t> </a:t>
            </a:r>
            <a:r>
              <a:rPr sz="3600" spc="-50" dirty="0">
                <a:solidFill>
                  <a:srgbClr val="1D528D"/>
                </a:solidFill>
                <a:latin typeface="Arial"/>
                <a:cs typeface="Arial"/>
              </a:rPr>
              <a:t>?</a:t>
            </a:r>
            <a:endParaRPr sz="3600">
              <a:latin typeface="Arial"/>
              <a:cs typeface="Aria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6540" rIns="0" bIns="0" rtlCol="0">
            <a:spAutoFit/>
          </a:bodyPr>
          <a:lstStyle/>
          <a:p>
            <a:pPr marL="1767205">
              <a:lnSpc>
                <a:spcPct val="100000"/>
              </a:lnSpc>
              <a:spcBef>
                <a:spcPts val="100"/>
              </a:spcBef>
            </a:pPr>
            <a:r>
              <a:rPr dirty="0"/>
              <a:t>Case</a:t>
            </a:r>
            <a:r>
              <a:rPr spc="-15" dirty="0"/>
              <a:t> </a:t>
            </a:r>
            <a:r>
              <a:rPr spc="-10" dirty="0"/>
              <a:t>Studies</a:t>
            </a:r>
          </a:p>
        </p:txBody>
      </p:sp>
      <p:sp>
        <p:nvSpPr>
          <p:cNvPr id="6" name="object 6"/>
          <p:cNvSpPr txBox="1">
            <a:spLocks noGrp="1"/>
          </p:cNvSpPr>
          <p:nvPr>
            <p:ph type="ftr" sz="quarter" idx="5"/>
          </p:nvPr>
        </p:nvSpPr>
        <p:spPr>
          <a:xfrm>
            <a:off x="3541839" y="6385302"/>
            <a:ext cx="2083561" cy="20518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241300">
              <a:lnSpc>
                <a:spcPts val="1645"/>
              </a:lnSpc>
            </a:pPr>
            <a:r>
              <a:rPr lang="en-IN" dirty="0"/>
              <a:t>CA Aashish Badge</a:t>
            </a:r>
            <a:endParaRPr spc="-10" dirty="0"/>
          </a:p>
        </p:txBody>
      </p:sp>
      <p:sp>
        <p:nvSpPr>
          <p:cNvPr id="7" name="object 7"/>
          <p:cNvSpPr txBox="1">
            <a:spLocks noGrp="1"/>
          </p:cNvSpPr>
          <p:nvPr>
            <p:ph type="sldNum" sz="quarter" idx="7"/>
          </p:nvPr>
        </p:nvSpPr>
        <p:spPr>
          <a:xfrm>
            <a:off x="8359140" y="6525846"/>
            <a:ext cx="286384" cy="22415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136525">
              <a:lnSpc>
                <a:spcPts val="1645"/>
              </a:lnSpc>
            </a:pPr>
            <a:fld id="{81D60167-4931-47E6-BA6A-407CBD079E47}" type="slidenum">
              <a:rPr lang="en-IN" smtClean="0"/>
              <a:pPr marL="136525">
                <a:lnSpc>
                  <a:spcPts val="1645"/>
                </a:lnSpc>
              </a:pPr>
              <a:t>56</a:t>
            </a:fld>
            <a:endParaRPr spc="-25" dirty="0"/>
          </a:p>
        </p:txBody>
      </p:sp>
      <p:sp>
        <p:nvSpPr>
          <p:cNvPr id="3" name="object 3"/>
          <p:cNvSpPr txBox="1"/>
          <p:nvPr/>
        </p:nvSpPr>
        <p:spPr>
          <a:xfrm>
            <a:off x="535940" y="1468628"/>
            <a:ext cx="5443220" cy="760095"/>
          </a:xfrm>
          <a:prstGeom prst="rect">
            <a:avLst/>
          </a:prstGeom>
        </p:spPr>
        <p:txBody>
          <a:bodyPr vert="horz" wrap="square" lIns="0" tIns="9525" rIns="0" bIns="0" rtlCol="0">
            <a:spAutoFit/>
          </a:bodyPr>
          <a:lstStyle/>
          <a:p>
            <a:pPr marL="354965" marR="5080" indent="-342265">
              <a:lnSpc>
                <a:spcPct val="100800"/>
              </a:lnSpc>
              <a:spcBef>
                <a:spcPts val="75"/>
              </a:spcBef>
              <a:buChar char="•"/>
              <a:tabLst>
                <a:tab pos="354965" algn="l"/>
                <a:tab pos="355600" algn="l"/>
                <a:tab pos="1990725" algn="l"/>
                <a:tab pos="2540000" algn="l"/>
                <a:tab pos="2924810" algn="l"/>
                <a:tab pos="3886835" algn="l"/>
                <a:tab pos="4191635" algn="l"/>
              </a:tabLst>
            </a:pPr>
            <a:r>
              <a:rPr sz="2400" spc="-10" dirty="0">
                <a:solidFill>
                  <a:srgbClr val="1D528D"/>
                </a:solidFill>
                <a:latin typeface="Arial"/>
                <a:cs typeface="Arial"/>
              </a:rPr>
              <a:t>Advances</a:t>
            </a:r>
            <a:r>
              <a:rPr sz="2400" dirty="0">
                <a:solidFill>
                  <a:srgbClr val="1D528D"/>
                </a:solidFill>
                <a:latin typeface="Arial"/>
                <a:cs typeface="Arial"/>
              </a:rPr>
              <a:t>	</a:t>
            </a:r>
            <a:r>
              <a:rPr sz="2400" spc="-25" dirty="0">
                <a:solidFill>
                  <a:srgbClr val="1D528D"/>
                </a:solidFill>
                <a:latin typeface="Arial"/>
                <a:cs typeface="Arial"/>
              </a:rPr>
              <a:t>to</a:t>
            </a:r>
            <a:r>
              <a:rPr sz="2400" dirty="0">
                <a:solidFill>
                  <a:srgbClr val="1D528D"/>
                </a:solidFill>
                <a:latin typeface="Arial"/>
                <a:cs typeface="Arial"/>
              </a:rPr>
              <a:t>	</a:t>
            </a:r>
            <a:r>
              <a:rPr sz="2400" spc="-10" dirty="0">
                <a:solidFill>
                  <a:srgbClr val="1D528D"/>
                </a:solidFill>
                <a:latin typeface="Arial"/>
                <a:cs typeface="Arial"/>
              </a:rPr>
              <a:t>Primary</a:t>
            </a:r>
            <a:r>
              <a:rPr sz="2400" dirty="0">
                <a:solidFill>
                  <a:srgbClr val="1D528D"/>
                </a:solidFill>
                <a:latin typeface="Arial"/>
                <a:cs typeface="Arial"/>
              </a:rPr>
              <a:t>	</a:t>
            </a:r>
            <a:r>
              <a:rPr sz="2400" spc="-10" dirty="0">
                <a:solidFill>
                  <a:srgbClr val="1D528D"/>
                </a:solidFill>
                <a:latin typeface="Arial"/>
                <a:cs typeface="Arial"/>
              </a:rPr>
              <a:t>Agricultural (PACS)/Farmers’</a:t>
            </a:r>
            <a:r>
              <a:rPr sz="2400" dirty="0">
                <a:solidFill>
                  <a:srgbClr val="1D528D"/>
                </a:solidFill>
                <a:latin typeface="Arial"/>
                <a:cs typeface="Arial"/>
              </a:rPr>
              <a:t>	</a:t>
            </a:r>
            <a:r>
              <a:rPr sz="2400" spc="-10" dirty="0">
                <a:solidFill>
                  <a:srgbClr val="1D528D"/>
                </a:solidFill>
                <a:latin typeface="Arial"/>
                <a:cs typeface="Arial"/>
              </a:rPr>
              <a:t>Service</a:t>
            </a:r>
            <a:r>
              <a:rPr sz="2400" dirty="0">
                <a:solidFill>
                  <a:srgbClr val="1D528D"/>
                </a:solidFill>
                <a:latin typeface="Arial"/>
                <a:cs typeface="Arial"/>
              </a:rPr>
              <a:t>	</a:t>
            </a:r>
            <a:r>
              <a:rPr sz="2400" spc="-10" dirty="0">
                <a:solidFill>
                  <a:srgbClr val="1D528D"/>
                </a:solidFill>
                <a:latin typeface="Arial"/>
                <a:cs typeface="Arial"/>
              </a:rPr>
              <a:t>Societies</a:t>
            </a:r>
            <a:endParaRPr sz="2400" dirty="0">
              <a:latin typeface="Arial"/>
              <a:cs typeface="Arial"/>
            </a:endParaRPr>
          </a:p>
        </p:txBody>
      </p:sp>
      <p:sp>
        <p:nvSpPr>
          <p:cNvPr id="4" name="object 4"/>
          <p:cNvSpPr txBox="1"/>
          <p:nvPr/>
        </p:nvSpPr>
        <p:spPr>
          <a:xfrm>
            <a:off x="6202362" y="1468628"/>
            <a:ext cx="2404745" cy="760095"/>
          </a:xfrm>
          <a:prstGeom prst="rect">
            <a:avLst/>
          </a:prstGeom>
        </p:spPr>
        <p:txBody>
          <a:bodyPr vert="horz" wrap="square" lIns="0" tIns="9525" rIns="0" bIns="0" rtlCol="0">
            <a:spAutoFit/>
          </a:bodyPr>
          <a:lstStyle/>
          <a:p>
            <a:pPr marL="12700" marR="5080" indent="30480">
              <a:lnSpc>
                <a:spcPct val="100800"/>
              </a:lnSpc>
              <a:spcBef>
                <a:spcPts val="75"/>
              </a:spcBef>
              <a:tabLst>
                <a:tab pos="1056640" algn="l"/>
                <a:tab pos="1153160" algn="l"/>
                <a:tab pos="2137410" algn="l"/>
              </a:tabLst>
            </a:pPr>
            <a:r>
              <a:rPr sz="2400" spc="-10" dirty="0">
                <a:solidFill>
                  <a:srgbClr val="1D528D"/>
                </a:solidFill>
                <a:latin typeface="Arial"/>
                <a:cs typeface="Arial"/>
              </a:rPr>
              <a:t>Credit</a:t>
            </a:r>
            <a:r>
              <a:rPr sz="2400" dirty="0">
                <a:solidFill>
                  <a:srgbClr val="1D528D"/>
                </a:solidFill>
                <a:latin typeface="Arial"/>
                <a:cs typeface="Arial"/>
              </a:rPr>
              <a:t>		</a:t>
            </a:r>
            <a:r>
              <a:rPr sz="2400" spc="-10" dirty="0">
                <a:solidFill>
                  <a:srgbClr val="1D528D"/>
                </a:solidFill>
                <a:latin typeface="Arial"/>
                <a:cs typeface="Arial"/>
              </a:rPr>
              <a:t>Societies (FSS)</a:t>
            </a:r>
            <a:r>
              <a:rPr sz="2400" dirty="0">
                <a:solidFill>
                  <a:srgbClr val="1D528D"/>
                </a:solidFill>
                <a:latin typeface="Arial"/>
                <a:cs typeface="Arial"/>
              </a:rPr>
              <a:t>	</a:t>
            </a:r>
            <a:r>
              <a:rPr sz="2400" spc="-10" dirty="0">
                <a:solidFill>
                  <a:srgbClr val="1D528D"/>
                </a:solidFill>
                <a:latin typeface="Arial"/>
                <a:cs typeface="Arial"/>
              </a:rPr>
              <a:t>ceded</a:t>
            </a:r>
            <a:r>
              <a:rPr sz="2400" dirty="0">
                <a:solidFill>
                  <a:srgbClr val="1D528D"/>
                </a:solidFill>
                <a:latin typeface="Arial"/>
                <a:cs typeface="Arial"/>
              </a:rPr>
              <a:t>	</a:t>
            </a:r>
            <a:r>
              <a:rPr sz="2400" spc="-25" dirty="0">
                <a:solidFill>
                  <a:srgbClr val="1D528D"/>
                </a:solidFill>
                <a:latin typeface="Arial"/>
                <a:cs typeface="Arial"/>
              </a:rPr>
              <a:t>to</a:t>
            </a:r>
            <a:endParaRPr sz="2400">
              <a:latin typeface="Arial"/>
              <a:cs typeface="Arial"/>
            </a:endParaRPr>
          </a:p>
        </p:txBody>
      </p:sp>
      <p:sp>
        <p:nvSpPr>
          <p:cNvPr id="5" name="object 5"/>
          <p:cNvSpPr txBox="1"/>
          <p:nvPr/>
        </p:nvSpPr>
        <p:spPr>
          <a:xfrm>
            <a:off x="878839" y="2203196"/>
            <a:ext cx="7728584" cy="3314700"/>
          </a:xfrm>
          <a:prstGeom prst="rect">
            <a:avLst/>
          </a:prstGeom>
        </p:spPr>
        <p:txBody>
          <a:bodyPr vert="horz" wrap="square" lIns="0" tIns="12700" rIns="0" bIns="0" rtlCol="0">
            <a:spAutoFit/>
          </a:bodyPr>
          <a:lstStyle/>
          <a:p>
            <a:pPr marL="12700" marR="5080" algn="just">
              <a:lnSpc>
                <a:spcPct val="99900"/>
              </a:lnSpc>
              <a:spcBef>
                <a:spcPts val="100"/>
              </a:spcBef>
            </a:pPr>
            <a:r>
              <a:rPr sz="2400" dirty="0">
                <a:solidFill>
                  <a:srgbClr val="1D528D"/>
                </a:solidFill>
                <a:latin typeface="Arial"/>
                <a:cs typeface="Arial"/>
              </a:rPr>
              <a:t>Commercial Banks In respect</a:t>
            </a:r>
            <a:r>
              <a:rPr sz="2400" spc="-5" dirty="0">
                <a:solidFill>
                  <a:srgbClr val="1D528D"/>
                </a:solidFill>
                <a:latin typeface="Arial"/>
                <a:cs typeface="Arial"/>
              </a:rPr>
              <a:t> </a:t>
            </a:r>
            <a:r>
              <a:rPr sz="2400" dirty="0">
                <a:solidFill>
                  <a:srgbClr val="1D528D"/>
                </a:solidFill>
                <a:latin typeface="Arial"/>
                <a:cs typeface="Arial"/>
              </a:rPr>
              <a:t>of</a:t>
            </a:r>
            <a:r>
              <a:rPr sz="2400" spc="-10" dirty="0">
                <a:solidFill>
                  <a:srgbClr val="1D528D"/>
                </a:solidFill>
                <a:latin typeface="Arial"/>
                <a:cs typeface="Arial"/>
              </a:rPr>
              <a:t> </a:t>
            </a:r>
            <a:r>
              <a:rPr sz="2400" dirty="0">
                <a:solidFill>
                  <a:srgbClr val="1D528D"/>
                </a:solidFill>
                <a:latin typeface="Arial"/>
                <a:cs typeface="Arial"/>
              </a:rPr>
              <a:t>agricultural</a:t>
            </a:r>
            <a:r>
              <a:rPr sz="2400" spc="5" dirty="0">
                <a:solidFill>
                  <a:srgbClr val="1D528D"/>
                </a:solidFill>
                <a:latin typeface="Arial"/>
                <a:cs typeface="Arial"/>
              </a:rPr>
              <a:t> </a:t>
            </a:r>
            <a:r>
              <a:rPr sz="2400" dirty="0">
                <a:solidFill>
                  <a:srgbClr val="1D528D"/>
                </a:solidFill>
                <a:latin typeface="Arial"/>
                <a:cs typeface="Arial"/>
              </a:rPr>
              <a:t>advances </a:t>
            </a:r>
            <a:r>
              <a:rPr sz="2400" spc="-25" dirty="0">
                <a:solidFill>
                  <a:srgbClr val="1D528D"/>
                </a:solidFill>
                <a:latin typeface="Arial"/>
                <a:cs typeface="Arial"/>
              </a:rPr>
              <a:t>as </a:t>
            </a:r>
            <a:r>
              <a:rPr sz="2400" dirty="0">
                <a:solidFill>
                  <a:srgbClr val="1D528D"/>
                </a:solidFill>
                <a:latin typeface="Arial"/>
                <a:cs typeface="Arial"/>
              </a:rPr>
              <a:t>well</a:t>
            </a:r>
            <a:r>
              <a:rPr sz="2400" spc="35" dirty="0">
                <a:solidFill>
                  <a:srgbClr val="1D528D"/>
                </a:solidFill>
                <a:latin typeface="Arial"/>
                <a:cs typeface="Arial"/>
              </a:rPr>
              <a:t> </a:t>
            </a:r>
            <a:r>
              <a:rPr sz="2400" dirty="0">
                <a:solidFill>
                  <a:srgbClr val="1D528D"/>
                </a:solidFill>
                <a:latin typeface="Arial"/>
                <a:cs typeface="Arial"/>
              </a:rPr>
              <a:t>as</a:t>
            </a:r>
            <a:r>
              <a:rPr sz="2400" spc="45" dirty="0">
                <a:solidFill>
                  <a:srgbClr val="1D528D"/>
                </a:solidFill>
                <a:latin typeface="Arial"/>
                <a:cs typeface="Arial"/>
              </a:rPr>
              <a:t> </a:t>
            </a:r>
            <a:r>
              <a:rPr sz="2400" dirty="0">
                <a:solidFill>
                  <a:srgbClr val="1D528D"/>
                </a:solidFill>
                <a:latin typeface="Arial"/>
                <a:cs typeface="Arial"/>
              </a:rPr>
              <a:t>advances</a:t>
            </a:r>
            <a:r>
              <a:rPr sz="2400" spc="40" dirty="0">
                <a:solidFill>
                  <a:srgbClr val="1D528D"/>
                </a:solidFill>
                <a:latin typeface="Arial"/>
                <a:cs typeface="Arial"/>
              </a:rPr>
              <a:t> </a:t>
            </a:r>
            <a:r>
              <a:rPr sz="2400" dirty="0">
                <a:solidFill>
                  <a:srgbClr val="1D528D"/>
                </a:solidFill>
                <a:latin typeface="Arial"/>
                <a:cs typeface="Arial"/>
              </a:rPr>
              <a:t>for</a:t>
            </a:r>
            <a:r>
              <a:rPr sz="2400" spc="40" dirty="0">
                <a:solidFill>
                  <a:srgbClr val="1D528D"/>
                </a:solidFill>
                <a:latin typeface="Arial"/>
                <a:cs typeface="Arial"/>
              </a:rPr>
              <a:t> </a:t>
            </a:r>
            <a:r>
              <a:rPr sz="2400" dirty="0">
                <a:solidFill>
                  <a:srgbClr val="1D528D"/>
                </a:solidFill>
                <a:latin typeface="Arial"/>
                <a:cs typeface="Arial"/>
              </a:rPr>
              <a:t>other</a:t>
            </a:r>
            <a:r>
              <a:rPr sz="2400" spc="45" dirty="0">
                <a:solidFill>
                  <a:srgbClr val="1D528D"/>
                </a:solidFill>
                <a:latin typeface="Arial"/>
                <a:cs typeface="Arial"/>
              </a:rPr>
              <a:t> </a:t>
            </a:r>
            <a:r>
              <a:rPr sz="2400" dirty="0">
                <a:solidFill>
                  <a:srgbClr val="1D528D"/>
                </a:solidFill>
                <a:latin typeface="Arial"/>
                <a:cs typeface="Arial"/>
              </a:rPr>
              <a:t>purposes</a:t>
            </a:r>
            <a:r>
              <a:rPr sz="2400" spc="45" dirty="0">
                <a:solidFill>
                  <a:srgbClr val="1D528D"/>
                </a:solidFill>
                <a:latin typeface="Arial"/>
                <a:cs typeface="Arial"/>
              </a:rPr>
              <a:t> </a:t>
            </a:r>
            <a:r>
              <a:rPr sz="2400" dirty="0">
                <a:solidFill>
                  <a:srgbClr val="1D528D"/>
                </a:solidFill>
                <a:latin typeface="Arial"/>
                <a:cs typeface="Arial"/>
              </a:rPr>
              <a:t>granted</a:t>
            </a:r>
            <a:r>
              <a:rPr sz="2400" spc="40" dirty="0">
                <a:solidFill>
                  <a:srgbClr val="1D528D"/>
                </a:solidFill>
                <a:latin typeface="Arial"/>
                <a:cs typeface="Arial"/>
              </a:rPr>
              <a:t> </a:t>
            </a:r>
            <a:r>
              <a:rPr sz="2400" dirty="0">
                <a:solidFill>
                  <a:srgbClr val="1D528D"/>
                </a:solidFill>
                <a:latin typeface="Arial"/>
                <a:cs typeface="Arial"/>
              </a:rPr>
              <a:t>by</a:t>
            </a:r>
            <a:r>
              <a:rPr sz="2400" spc="45" dirty="0">
                <a:solidFill>
                  <a:srgbClr val="1D528D"/>
                </a:solidFill>
                <a:latin typeface="Arial"/>
                <a:cs typeface="Arial"/>
              </a:rPr>
              <a:t> </a:t>
            </a:r>
            <a:r>
              <a:rPr sz="2400" dirty="0">
                <a:solidFill>
                  <a:srgbClr val="1D528D"/>
                </a:solidFill>
                <a:latin typeface="Arial"/>
                <a:cs typeface="Arial"/>
              </a:rPr>
              <a:t>banks</a:t>
            </a:r>
            <a:r>
              <a:rPr sz="2400" spc="45" dirty="0">
                <a:solidFill>
                  <a:srgbClr val="1D528D"/>
                </a:solidFill>
                <a:latin typeface="Arial"/>
                <a:cs typeface="Arial"/>
              </a:rPr>
              <a:t> </a:t>
            </a:r>
            <a:r>
              <a:rPr sz="2400" spc="-25" dirty="0">
                <a:solidFill>
                  <a:srgbClr val="1D528D"/>
                </a:solidFill>
                <a:latin typeface="Arial"/>
                <a:cs typeface="Arial"/>
              </a:rPr>
              <a:t>to </a:t>
            </a:r>
            <a:r>
              <a:rPr sz="2400" dirty="0">
                <a:solidFill>
                  <a:srgbClr val="1D528D"/>
                </a:solidFill>
                <a:latin typeface="Arial"/>
                <a:cs typeface="Arial"/>
              </a:rPr>
              <a:t>PACS/</a:t>
            </a:r>
            <a:r>
              <a:rPr sz="2400" spc="135" dirty="0">
                <a:solidFill>
                  <a:srgbClr val="1D528D"/>
                </a:solidFill>
                <a:latin typeface="Arial"/>
                <a:cs typeface="Arial"/>
              </a:rPr>
              <a:t>  </a:t>
            </a:r>
            <a:r>
              <a:rPr sz="2400" dirty="0">
                <a:solidFill>
                  <a:srgbClr val="1D528D"/>
                </a:solidFill>
                <a:latin typeface="Arial"/>
                <a:cs typeface="Arial"/>
              </a:rPr>
              <a:t>FSS</a:t>
            </a:r>
            <a:r>
              <a:rPr sz="2400" spc="145" dirty="0">
                <a:solidFill>
                  <a:srgbClr val="1D528D"/>
                </a:solidFill>
                <a:latin typeface="Arial"/>
                <a:cs typeface="Arial"/>
              </a:rPr>
              <a:t>  </a:t>
            </a:r>
            <a:r>
              <a:rPr sz="2400" dirty="0">
                <a:solidFill>
                  <a:srgbClr val="1D528D"/>
                </a:solidFill>
                <a:latin typeface="Arial"/>
                <a:cs typeface="Arial"/>
              </a:rPr>
              <a:t>under</a:t>
            </a:r>
            <a:r>
              <a:rPr sz="2400" spc="140" dirty="0">
                <a:solidFill>
                  <a:srgbClr val="1D528D"/>
                </a:solidFill>
                <a:latin typeface="Arial"/>
                <a:cs typeface="Arial"/>
              </a:rPr>
              <a:t>  </a:t>
            </a:r>
            <a:r>
              <a:rPr sz="2400" dirty="0">
                <a:solidFill>
                  <a:srgbClr val="1D528D"/>
                </a:solidFill>
                <a:latin typeface="Arial"/>
                <a:cs typeface="Arial"/>
              </a:rPr>
              <a:t>the</a:t>
            </a:r>
            <a:r>
              <a:rPr sz="2400" spc="145" dirty="0">
                <a:solidFill>
                  <a:srgbClr val="1D528D"/>
                </a:solidFill>
                <a:latin typeface="Arial"/>
                <a:cs typeface="Arial"/>
              </a:rPr>
              <a:t>  </a:t>
            </a:r>
            <a:r>
              <a:rPr sz="2400" dirty="0">
                <a:solidFill>
                  <a:srgbClr val="1D528D"/>
                </a:solidFill>
                <a:latin typeface="Arial"/>
                <a:cs typeface="Arial"/>
              </a:rPr>
              <a:t>on-lending</a:t>
            </a:r>
            <a:r>
              <a:rPr sz="2400" spc="145" dirty="0">
                <a:solidFill>
                  <a:srgbClr val="1D528D"/>
                </a:solidFill>
                <a:latin typeface="Arial"/>
                <a:cs typeface="Arial"/>
              </a:rPr>
              <a:t>  </a:t>
            </a:r>
            <a:r>
              <a:rPr sz="2400" dirty="0">
                <a:solidFill>
                  <a:srgbClr val="1D528D"/>
                </a:solidFill>
                <a:latin typeface="Arial"/>
                <a:cs typeface="Arial"/>
              </a:rPr>
              <a:t>system,</a:t>
            </a:r>
            <a:r>
              <a:rPr sz="2400" spc="140" dirty="0">
                <a:solidFill>
                  <a:srgbClr val="1D528D"/>
                </a:solidFill>
                <a:latin typeface="Arial"/>
                <a:cs typeface="Arial"/>
              </a:rPr>
              <a:t>  </a:t>
            </a:r>
            <a:r>
              <a:rPr sz="2400" dirty="0">
                <a:solidFill>
                  <a:srgbClr val="1D528D"/>
                </a:solidFill>
                <a:latin typeface="Arial"/>
                <a:cs typeface="Arial"/>
              </a:rPr>
              <a:t>only</a:t>
            </a:r>
            <a:r>
              <a:rPr sz="2400" spc="140" dirty="0">
                <a:solidFill>
                  <a:srgbClr val="1D528D"/>
                </a:solidFill>
                <a:latin typeface="Arial"/>
                <a:cs typeface="Arial"/>
              </a:rPr>
              <a:t>  </a:t>
            </a:r>
            <a:r>
              <a:rPr sz="2400" spc="-20" dirty="0">
                <a:solidFill>
                  <a:srgbClr val="1D528D"/>
                </a:solidFill>
                <a:latin typeface="Arial"/>
                <a:cs typeface="Arial"/>
              </a:rPr>
              <a:t>that </a:t>
            </a:r>
            <a:r>
              <a:rPr sz="2400" dirty="0">
                <a:solidFill>
                  <a:srgbClr val="1D528D"/>
                </a:solidFill>
                <a:latin typeface="Arial"/>
                <a:cs typeface="Arial"/>
              </a:rPr>
              <a:t>particular</a:t>
            </a:r>
            <a:r>
              <a:rPr sz="2400" spc="25" dirty="0">
                <a:solidFill>
                  <a:srgbClr val="1D528D"/>
                </a:solidFill>
                <a:latin typeface="Arial"/>
                <a:cs typeface="Arial"/>
              </a:rPr>
              <a:t> </a:t>
            </a:r>
            <a:r>
              <a:rPr sz="2400" dirty="0">
                <a:solidFill>
                  <a:srgbClr val="1D528D"/>
                </a:solidFill>
                <a:latin typeface="Arial"/>
                <a:cs typeface="Arial"/>
              </a:rPr>
              <a:t>credit</a:t>
            </a:r>
            <a:r>
              <a:rPr sz="2400" spc="35" dirty="0">
                <a:solidFill>
                  <a:srgbClr val="1D528D"/>
                </a:solidFill>
                <a:latin typeface="Arial"/>
                <a:cs typeface="Arial"/>
              </a:rPr>
              <a:t> </a:t>
            </a:r>
            <a:r>
              <a:rPr sz="2400" dirty="0">
                <a:solidFill>
                  <a:srgbClr val="1D528D"/>
                </a:solidFill>
                <a:latin typeface="Arial"/>
                <a:cs typeface="Arial"/>
              </a:rPr>
              <a:t>facility</a:t>
            </a:r>
            <a:r>
              <a:rPr sz="2400" spc="40" dirty="0">
                <a:solidFill>
                  <a:srgbClr val="1D528D"/>
                </a:solidFill>
                <a:latin typeface="Arial"/>
                <a:cs typeface="Arial"/>
              </a:rPr>
              <a:t> </a:t>
            </a:r>
            <a:r>
              <a:rPr sz="2400" dirty="0">
                <a:solidFill>
                  <a:srgbClr val="1D528D"/>
                </a:solidFill>
                <a:latin typeface="Arial"/>
                <a:cs typeface="Arial"/>
              </a:rPr>
              <a:t>granted</a:t>
            </a:r>
            <a:r>
              <a:rPr sz="2400" spc="45" dirty="0">
                <a:solidFill>
                  <a:srgbClr val="1D528D"/>
                </a:solidFill>
                <a:latin typeface="Arial"/>
                <a:cs typeface="Arial"/>
              </a:rPr>
              <a:t> </a:t>
            </a:r>
            <a:r>
              <a:rPr sz="2400" dirty="0">
                <a:solidFill>
                  <a:srgbClr val="1D528D"/>
                </a:solidFill>
                <a:latin typeface="Arial"/>
                <a:cs typeface="Arial"/>
              </a:rPr>
              <a:t>to</a:t>
            </a:r>
            <a:r>
              <a:rPr sz="2400" spc="45" dirty="0">
                <a:solidFill>
                  <a:srgbClr val="1D528D"/>
                </a:solidFill>
                <a:latin typeface="Arial"/>
                <a:cs typeface="Arial"/>
              </a:rPr>
              <a:t> </a:t>
            </a:r>
            <a:r>
              <a:rPr sz="2400" dirty="0">
                <a:solidFill>
                  <a:srgbClr val="1D528D"/>
                </a:solidFill>
                <a:latin typeface="Arial"/>
                <a:cs typeface="Arial"/>
              </a:rPr>
              <a:t>PACS/</a:t>
            </a:r>
            <a:r>
              <a:rPr sz="2400" spc="35" dirty="0">
                <a:solidFill>
                  <a:srgbClr val="1D528D"/>
                </a:solidFill>
                <a:latin typeface="Arial"/>
                <a:cs typeface="Arial"/>
              </a:rPr>
              <a:t> </a:t>
            </a:r>
            <a:r>
              <a:rPr sz="2400" dirty="0">
                <a:solidFill>
                  <a:srgbClr val="1D528D"/>
                </a:solidFill>
                <a:latin typeface="Arial"/>
                <a:cs typeface="Arial"/>
              </a:rPr>
              <a:t>FSS</a:t>
            </a:r>
            <a:r>
              <a:rPr sz="2400" spc="40" dirty="0">
                <a:solidFill>
                  <a:srgbClr val="1D528D"/>
                </a:solidFill>
                <a:latin typeface="Arial"/>
                <a:cs typeface="Arial"/>
              </a:rPr>
              <a:t> </a:t>
            </a:r>
            <a:r>
              <a:rPr sz="2400" dirty="0">
                <a:solidFill>
                  <a:srgbClr val="1D528D"/>
                </a:solidFill>
                <a:latin typeface="Arial"/>
                <a:cs typeface="Arial"/>
              </a:rPr>
              <a:t>which</a:t>
            </a:r>
            <a:r>
              <a:rPr sz="2400" spc="45" dirty="0">
                <a:solidFill>
                  <a:srgbClr val="1D528D"/>
                </a:solidFill>
                <a:latin typeface="Arial"/>
                <a:cs typeface="Arial"/>
              </a:rPr>
              <a:t> </a:t>
            </a:r>
            <a:r>
              <a:rPr sz="2400" dirty="0">
                <a:solidFill>
                  <a:srgbClr val="1D528D"/>
                </a:solidFill>
                <a:latin typeface="Arial"/>
                <a:cs typeface="Arial"/>
              </a:rPr>
              <a:t>is</a:t>
            </a:r>
            <a:r>
              <a:rPr sz="2400" spc="40" dirty="0">
                <a:solidFill>
                  <a:srgbClr val="1D528D"/>
                </a:solidFill>
                <a:latin typeface="Arial"/>
                <a:cs typeface="Arial"/>
              </a:rPr>
              <a:t> </a:t>
            </a:r>
            <a:r>
              <a:rPr sz="2400" spc="-25" dirty="0">
                <a:solidFill>
                  <a:srgbClr val="1D528D"/>
                </a:solidFill>
                <a:latin typeface="Arial"/>
                <a:cs typeface="Arial"/>
              </a:rPr>
              <a:t>in </a:t>
            </a:r>
            <a:r>
              <a:rPr sz="2400" dirty="0">
                <a:solidFill>
                  <a:srgbClr val="1D528D"/>
                </a:solidFill>
                <a:latin typeface="Arial"/>
                <a:cs typeface="Arial"/>
              </a:rPr>
              <a:t>default</a:t>
            </a:r>
            <a:r>
              <a:rPr sz="2400" spc="140" dirty="0">
                <a:solidFill>
                  <a:srgbClr val="1D528D"/>
                </a:solidFill>
                <a:latin typeface="Arial"/>
                <a:cs typeface="Arial"/>
              </a:rPr>
              <a:t> </a:t>
            </a:r>
            <a:r>
              <a:rPr sz="2400" dirty="0">
                <a:solidFill>
                  <a:srgbClr val="1D528D"/>
                </a:solidFill>
                <a:latin typeface="Arial"/>
                <a:cs typeface="Arial"/>
              </a:rPr>
              <a:t>for</a:t>
            </a:r>
            <a:r>
              <a:rPr sz="2400" spc="145" dirty="0">
                <a:solidFill>
                  <a:srgbClr val="1D528D"/>
                </a:solidFill>
                <a:latin typeface="Arial"/>
                <a:cs typeface="Arial"/>
              </a:rPr>
              <a:t> </a:t>
            </a:r>
            <a:r>
              <a:rPr sz="2400" dirty="0">
                <a:solidFill>
                  <a:srgbClr val="1D528D"/>
                </a:solidFill>
                <a:latin typeface="Arial"/>
                <a:cs typeface="Arial"/>
              </a:rPr>
              <a:t>a</a:t>
            </a:r>
            <a:r>
              <a:rPr sz="2400" spc="150" dirty="0">
                <a:solidFill>
                  <a:srgbClr val="1D528D"/>
                </a:solidFill>
                <a:latin typeface="Arial"/>
                <a:cs typeface="Arial"/>
              </a:rPr>
              <a:t> </a:t>
            </a:r>
            <a:r>
              <a:rPr sz="2400" dirty="0">
                <a:solidFill>
                  <a:srgbClr val="1D528D"/>
                </a:solidFill>
                <a:latin typeface="Arial"/>
                <a:cs typeface="Arial"/>
              </a:rPr>
              <a:t>period</a:t>
            </a:r>
            <a:r>
              <a:rPr sz="2400" spc="150" dirty="0">
                <a:solidFill>
                  <a:srgbClr val="1D528D"/>
                </a:solidFill>
                <a:latin typeface="Arial"/>
                <a:cs typeface="Arial"/>
              </a:rPr>
              <a:t> </a:t>
            </a:r>
            <a:r>
              <a:rPr sz="2400" dirty="0">
                <a:solidFill>
                  <a:srgbClr val="1D528D"/>
                </a:solidFill>
                <a:latin typeface="Arial"/>
                <a:cs typeface="Arial"/>
              </a:rPr>
              <a:t>of</a:t>
            </a:r>
            <a:r>
              <a:rPr sz="2400" spc="140" dirty="0">
                <a:solidFill>
                  <a:srgbClr val="1D528D"/>
                </a:solidFill>
                <a:latin typeface="Arial"/>
                <a:cs typeface="Arial"/>
              </a:rPr>
              <a:t> </a:t>
            </a:r>
            <a:r>
              <a:rPr sz="2400" dirty="0">
                <a:solidFill>
                  <a:srgbClr val="1D528D"/>
                </a:solidFill>
                <a:latin typeface="Arial"/>
                <a:cs typeface="Arial"/>
              </a:rPr>
              <a:t>two</a:t>
            </a:r>
            <a:r>
              <a:rPr sz="2400" spc="150" dirty="0">
                <a:solidFill>
                  <a:srgbClr val="1D528D"/>
                </a:solidFill>
                <a:latin typeface="Arial"/>
                <a:cs typeface="Arial"/>
              </a:rPr>
              <a:t> </a:t>
            </a:r>
            <a:r>
              <a:rPr sz="2400" dirty="0">
                <a:solidFill>
                  <a:srgbClr val="1D528D"/>
                </a:solidFill>
                <a:latin typeface="Arial"/>
                <a:cs typeface="Arial"/>
              </a:rPr>
              <a:t>crop</a:t>
            </a:r>
            <a:r>
              <a:rPr sz="2400" spc="150" dirty="0">
                <a:solidFill>
                  <a:srgbClr val="1D528D"/>
                </a:solidFill>
                <a:latin typeface="Arial"/>
                <a:cs typeface="Arial"/>
              </a:rPr>
              <a:t> </a:t>
            </a:r>
            <a:r>
              <a:rPr sz="2400" dirty="0">
                <a:solidFill>
                  <a:srgbClr val="1D528D"/>
                </a:solidFill>
                <a:latin typeface="Arial"/>
                <a:cs typeface="Arial"/>
              </a:rPr>
              <a:t>seasons</a:t>
            </a:r>
            <a:r>
              <a:rPr sz="2400" spc="145" dirty="0">
                <a:solidFill>
                  <a:srgbClr val="1D528D"/>
                </a:solidFill>
                <a:latin typeface="Arial"/>
                <a:cs typeface="Arial"/>
              </a:rPr>
              <a:t> </a:t>
            </a:r>
            <a:r>
              <a:rPr sz="2400" dirty="0">
                <a:solidFill>
                  <a:srgbClr val="1D528D"/>
                </a:solidFill>
                <a:latin typeface="Arial"/>
                <a:cs typeface="Arial"/>
              </a:rPr>
              <a:t>in</a:t>
            </a:r>
            <a:r>
              <a:rPr sz="2400" spc="150" dirty="0">
                <a:solidFill>
                  <a:srgbClr val="1D528D"/>
                </a:solidFill>
                <a:latin typeface="Arial"/>
                <a:cs typeface="Arial"/>
              </a:rPr>
              <a:t> </a:t>
            </a:r>
            <a:r>
              <a:rPr sz="2400" dirty="0">
                <a:solidFill>
                  <a:srgbClr val="1D528D"/>
                </a:solidFill>
                <a:latin typeface="Arial"/>
                <a:cs typeface="Arial"/>
              </a:rPr>
              <a:t>case</a:t>
            </a:r>
            <a:r>
              <a:rPr sz="2400" spc="150" dirty="0">
                <a:solidFill>
                  <a:srgbClr val="1D528D"/>
                </a:solidFill>
                <a:latin typeface="Arial"/>
                <a:cs typeface="Arial"/>
              </a:rPr>
              <a:t> </a:t>
            </a:r>
            <a:r>
              <a:rPr sz="2400" dirty="0">
                <a:solidFill>
                  <a:srgbClr val="1D528D"/>
                </a:solidFill>
                <a:latin typeface="Arial"/>
                <a:cs typeface="Arial"/>
              </a:rPr>
              <a:t>of</a:t>
            </a:r>
            <a:r>
              <a:rPr sz="2400" spc="140" dirty="0">
                <a:solidFill>
                  <a:srgbClr val="1D528D"/>
                </a:solidFill>
                <a:latin typeface="Arial"/>
                <a:cs typeface="Arial"/>
              </a:rPr>
              <a:t> </a:t>
            </a:r>
            <a:r>
              <a:rPr sz="2400" spc="-10" dirty="0">
                <a:solidFill>
                  <a:srgbClr val="1D528D"/>
                </a:solidFill>
                <a:latin typeface="Arial"/>
                <a:cs typeface="Arial"/>
              </a:rPr>
              <a:t>short </a:t>
            </a:r>
            <a:r>
              <a:rPr sz="2400" dirty="0">
                <a:solidFill>
                  <a:srgbClr val="1D528D"/>
                </a:solidFill>
                <a:latin typeface="Arial"/>
                <a:cs typeface="Arial"/>
              </a:rPr>
              <a:t>duration</a:t>
            </a:r>
            <a:r>
              <a:rPr sz="2400" spc="5" dirty="0">
                <a:solidFill>
                  <a:srgbClr val="1D528D"/>
                </a:solidFill>
                <a:latin typeface="Arial"/>
                <a:cs typeface="Arial"/>
              </a:rPr>
              <a:t>  </a:t>
            </a:r>
            <a:r>
              <a:rPr sz="2400" dirty="0">
                <a:solidFill>
                  <a:srgbClr val="1D528D"/>
                </a:solidFill>
                <a:latin typeface="Arial"/>
                <a:cs typeface="Arial"/>
              </a:rPr>
              <a:t>crops</a:t>
            </a:r>
            <a:r>
              <a:rPr sz="2400" spc="5" dirty="0">
                <a:solidFill>
                  <a:srgbClr val="1D528D"/>
                </a:solidFill>
                <a:latin typeface="Arial"/>
                <a:cs typeface="Arial"/>
              </a:rPr>
              <a:t>  </a:t>
            </a:r>
            <a:r>
              <a:rPr sz="2400" dirty="0">
                <a:solidFill>
                  <a:srgbClr val="1D528D"/>
                </a:solidFill>
                <a:latin typeface="Arial"/>
                <a:cs typeface="Arial"/>
              </a:rPr>
              <a:t>and</a:t>
            </a:r>
            <a:r>
              <a:rPr sz="2400" spc="5" dirty="0">
                <a:solidFill>
                  <a:srgbClr val="1D528D"/>
                </a:solidFill>
                <a:latin typeface="Arial"/>
                <a:cs typeface="Arial"/>
              </a:rPr>
              <a:t>  </a:t>
            </a:r>
            <a:r>
              <a:rPr sz="2400" dirty="0">
                <a:solidFill>
                  <a:srgbClr val="1D528D"/>
                </a:solidFill>
                <a:latin typeface="Arial"/>
                <a:cs typeface="Arial"/>
              </a:rPr>
              <a:t>one</a:t>
            </a:r>
            <a:r>
              <a:rPr sz="2400" spc="10" dirty="0">
                <a:solidFill>
                  <a:srgbClr val="1D528D"/>
                </a:solidFill>
                <a:latin typeface="Arial"/>
                <a:cs typeface="Arial"/>
              </a:rPr>
              <a:t>  </a:t>
            </a:r>
            <a:r>
              <a:rPr sz="2400" dirty="0">
                <a:solidFill>
                  <a:srgbClr val="1D528D"/>
                </a:solidFill>
                <a:latin typeface="Arial"/>
                <a:cs typeface="Arial"/>
              </a:rPr>
              <a:t>crop</a:t>
            </a:r>
            <a:r>
              <a:rPr sz="2400" spc="5" dirty="0">
                <a:solidFill>
                  <a:srgbClr val="1D528D"/>
                </a:solidFill>
                <a:latin typeface="Arial"/>
                <a:cs typeface="Arial"/>
              </a:rPr>
              <a:t>  </a:t>
            </a:r>
            <a:r>
              <a:rPr sz="2400" dirty="0">
                <a:solidFill>
                  <a:srgbClr val="1D528D"/>
                </a:solidFill>
                <a:latin typeface="Arial"/>
                <a:cs typeface="Arial"/>
              </a:rPr>
              <a:t>season</a:t>
            </a:r>
            <a:r>
              <a:rPr sz="2400" spc="5" dirty="0">
                <a:solidFill>
                  <a:srgbClr val="1D528D"/>
                </a:solidFill>
                <a:latin typeface="Arial"/>
                <a:cs typeface="Arial"/>
              </a:rPr>
              <a:t>  </a:t>
            </a:r>
            <a:r>
              <a:rPr sz="2400" dirty="0">
                <a:solidFill>
                  <a:srgbClr val="1D528D"/>
                </a:solidFill>
                <a:latin typeface="Arial"/>
                <a:cs typeface="Arial"/>
              </a:rPr>
              <a:t>in</a:t>
            </a:r>
            <a:r>
              <a:rPr sz="2400" spc="10" dirty="0">
                <a:solidFill>
                  <a:srgbClr val="1D528D"/>
                </a:solidFill>
                <a:latin typeface="Arial"/>
                <a:cs typeface="Arial"/>
              </a:rPr>
              <a:t>  </a:t>
            </a:r>
            <a:r>
              <a:rPr sz="2400" dirty="0">
                <a:solidFill>
                  <a:srgbClr val="1D528D"/>
                </a:solidFill>
                <a:latin typeface="Arial"/>
                <a:cs typeface="Arial"/>
              </a:rPr>
              <a:t>case</a:t>
            </a:r>
            <a:r>
              <a:rPr sz="2400" spc="5" dirty="0">
                <a:solidFill>
                  <a:srgbClr val="1D528D"/>
                </a:solidFill>
                <a:latin typeface="Arial"/>
                <a:cs typeface="Arial"/>
              </a:rPr>
              <a:t>  </a:t>
            </a:r>
            <a:r>
              <a:rPr sz="2400" dirty="0">
                <a:solidFill>
                  <a:srgbClr val="1D528D"/>
                </a:solidFill>
                <a:latin typeface="Arial"/>
                <a:cs typeface="Arial"/>
              </a:rPr>
              <a:t>of</a:t>
            </a:r>
            <a:r>
              <a:rPr sz="2400" spc="5" dirty="0">
                <a:solidFill>
                  <a:srgbClr val="1D528D"/>
                </a:solidFill>
                <a:latin typeface="Arial"/>
                <a:cs typeface="Arial"/>
              </a:rPr>
              <a:t>  </a:t>
            </a:r>
            <a:r>
              <a:rPr sz="2400" spc="-20" dirty="0">
                <a:solidFill>
                  <a:srgbClr val="1D528D"/>
                </a:solidFill>
                <a:latin typeface="Arial"/>
                <a:cs typeface="Arial"/>
              </a:rPr>
              <a:t>long </a:t>
            </a:r>
            <a:r>
              <a:rPr sz="2400" dirty="0">
                <a:solidFill>
                  <a:srgbClr val="1D528D"/>
                </a:solidFill>
                <a:latin typeface="Arial"/>
                <a:cs typeface="Arial"/>
              </a:rPr>
              <a:t>duration</a:t>
            </a:r>
            <a:r>
              <a:rPr sz="2400" spc="145" dirty="0">
                <a:solidFill>
                  <a:srgbClr val="1D528D"/>
                </a:solidFill>
                <a:latin typeface="Arial"/>
                <a:cs typeface="Arial"/>
              </a:rPr>
              <a:t> </a:t>
            </a:r>
            <a:r>
              <a:rPr sz="2400" dirty="0">
                <a:solidFill>
                  <a:srgbClr val="1D528D"/>
                </a:solidFill>
                <a:latin typeface="Arial"/>
                <a:cs typeface="Arial"/>
              </a:rPr>
              <a:t>crops,</a:t>
            </a:r>
            <a:r>
              <a:rPr sz="2400" spc="145" dirty="0">
                <a:solidFill>
                  <a:srgbClr val="1D528D"/>
                </a:solidFill>
                <a:latin typeface="Arial"/>
                <a:cs typeface="Arial"/>
              </a:rPr>
              <a:t> </a:t>
            </a:r>
            <a:r>
              <a:rPr sz="2400" dirty="0">
                <a:solidFill>
                  <a:srgbClr val="1D528D"/>
                </a:solidFill>
                <a:latin typeface="Arial"/>
                <a:cs typeface="Arial"/>
              </a:rPr>
              <a:t>as</a:t>
            </a:r>
            <a:r>
              <a:rPr sz="2400" spc="150" dirty="0">
                <a:solidFill>
                  <a:srgbClr val="1D528D"/>
                </a:solidFill>
                <a:latin typeface="Arial"/>
                <a:cs typeface="Arial"/>
              </a:rPr>
              <a:t> </a:t>
            </a:r>
            <a:r>
              <a:rPr sz="2400" dirty="0">
                <a:solidFill>
                  <a:srgbClr val="1D528D"/>
                </a:solidFill>
                <a:latin typeface="Arial"/>
                <a:cs typeface="Arial"/>
              </a:rPr>
              <a:t>the</a:t>
            </a:r>
            <a:r>
              <a:rPr sz="2400" spc="145" dirty="0">
                <a:solidFill>
                  <a:srgbClr val="1D528D"/>
                </a:solidFill>
                <a:latin typeface="Arial"/>
                <a:cs typeface="Arial"/>
              </a:rPr>
              <a:t> </a:t>
            </a:r>
            <a:r>
              <a:rPr sz="2400" dirty="0">
                <a:solidFill>
                  <a:srgbClr val="1D528D"/>
                </a:solidFill>
                <a:latin typeface="Arial"/>
                <a:cs typeface="Arial"/>
              </a:rPr>
              <a:t>case</a:t>
            </a:r>
            <a:r>
              <a:rPr sz="2400" spc="150" dirty="0">
                <a:solidFill>
                  <a:srgbClr val="1D528D"/>
                </a:solidFill>
                <a:latin typeface="Arial"/>
                <a:cs typeface="Arial"/>
              </a:rPr>
              <a:t> </a:t>
            </a:r>
            <a:r>
              <a:rPr sz="2400" dirty="0">
                <a:solidFill>
                  <a:srgbClr val="1D528D"/>
                </a:solidFill>
                <a:latin typeface="Arial"/>
                <a:cs typeface="Arial"/>
              </a:rPr>
              <a:t>may</a:t>
            </a:r>
            <a:r>
              <a:rPr sz="2400" spc="150" dirty="0">
                <a:solidFill>
                  <a:srgbClr val="1D528D"/>
                </a:solidFill>
                <a:latin typeface="Arial"/>
                <a:cs typeface="Arial"/>
              </a:rPr>
              <a:t> </a:t>
            </a:r>
            <a:r>
              <a:rPr sz="2400" dirty="0">
                <a:solidFill>
                  <a:srgbClr val="1D528D"/>
                </a:solidFill>
                <a:latin typeface="Arial"/>
                <a:cs typeface="Arial"/>
              </a:rPr>
              <a:t>be,</a:t>
            </a:r>
            <a:r>
              <a:rPr sz="2400" spc="140" dirty="0">
                <a:solidFill>
                  <a:srgbClr val="1D528D"/>
                </a:solidFill>
                <a:latin typeface="Arial"/>
                <a:cs typeface="Arial"/>
              </a:rPr>
              <a:t> </a:t>
            </a:r>
            <a:r>
              <a:rPr sz="2400" dirty="0">
                <a:solidFill>
                  <a:srgbClr val="1D528D"/>
                </a:solidFill>
                <a:latin typeface="Arial"/>
                <a:cs typeface="Arial"/>
              </a:rPr>
              <a:t>after</a:t>
            </a:r>
            <a:r>
              <a:rPr sz="2400" spc="150" dirty="0">
                <a:solidFill>
                  <a:srgbClr val="1D528D"/>
                </a:solidFill>
                <a:latin typeface="Arial"/>
                <a:cs typeface="Arial"/>
              </a:rPr>
              <a:t> </a:t>
            </a:r>
            <a:r>
              <a:rPr sz="2400" dirty="0">
                <a:solidFill>
                  <a:srgbClr val="1D528D"/>
                </a:solidFill>
                <a:latin typeface="Arial"/>
                <a:cs typeface="Arial"/>
              </a:rPr>
              <a:t>it</a:t>
            </a:r>
            <a:r>
              <a:rPr sz="2400" spc="145" dirty="0">
                <a:solidFill>
                  <a:srgbClr val="1D528D"/>
                </a:solidFill>
                <a:latin typeface="Arial"/>
                <a:cs typeface="Arial"/>
              </a:rPr>
              <a:t> </a:t>
            </a:r>
            <a:r>
              <a:rPr sz="2400" dirty="0">
                <a:solidFill>
                  <a:srgbClr val="1D528D"/>
                </a:solidFill>
                <a:latin typeface="Arial"/>
                <a:cs typeface="Arial"/>
              </a:rPr>
              <a:t>has</a:t>
            </a:r>
            <a:r>
              <a:rPr sz="2400" spc="150" dirty="0">
                <a:solidFill>
                  <a:srgbClr val="1D528D"/>
                </a:solidFill>
                <a:latin typeface="Arial"/>
                <a:cs typeface="Arial"/>
              </a:rPr>
              <a:t> </a:t>
            </a:r>
            <a:r>
              <a:rPr sz="2400" spc="-10" dirty="0">
                <a:solidFill>
                  <a:srgbClr val="1D528D"/>
                </a:solidFill>
                <a:latin typeface="Arial"/>
                <a:cs typeface="Arial"/>
              </a:rPr>
              <a:t>become </a:t>
            </a:r>
            <a:r>
              <a:rPr sz="2400" dirty="0">
                <a:solidFill>
                  <a:srgbClr val="1D528D"/>
                </a:solidFill>
                <a:latin typeface="Arial"/>
                <a:cs typeface="Arial"/>
              </a:rPr>
              <a:t>due</a:t>
            </a:r>
            <a:r>
              <a:rPr sz="2400" spc="45" dirty="0">
                <a:solidFill>
                  <a:srgbClr val="1D528D"/>
                </a:solidFill>
                <a:latin typeface="Arial"/>
                <a:cs typeface="Arial"/>
              </a:rPr>
              <a:t>  </a:t>
            </a:r>
            <a:r>
              <a:rPr sz="2400" dirty="0">
                <a:solidFill>
                  <a:srgbClr val="1D528D"/>
                </a:solidFill>
                <a:latin typeface="Arial"/>
                <a:cs typeface="Arial"/>
              </a:rPr>
              <a:t>will</a:t>
            </a:r>
            <a:r>
              <a:rPr sz="2400" spc="45" dirty="0">
                <a:solidFill>
                  <a:srgbClr val="1D528D"/>
                </a:solidFill>
                <a:latin typeface="Arial"/>
                <a:cs typeface="Arial"/>
              </a:rPr>
              <a:t>  </a:t>
            </a:r>
            <a:r>
              <a:rPr sz="2400" dirty="0">
                <a:solidFill>
                  <a:srgbClr val="1D528D"/>
                </a:solidFill>
                <a:latin typeface="Arial"/>
                <a:cs typeface="Arial"/>
              </a:rPr>
              <a:t>be</a:t>
            </a:r>
            <a:r>
              <a:rPr sz="2400" spc="45" dirty="0">
                <a:solidFill>
                  <a:srgbClr val="1D528D"/>
                </a:solidFill>
                <a:latin typeface="Arial"/>
                <a:cs typeface="Arial"/>
              </a:rPr>
              <a:t>  </a:t>
            </a:r>
            <a:r>
              <a:rPr sz="2400" dirty="0">
                <a:solidFill>
                  <a:srgbClr val="1D528D"/>
                </a:solidFill>
                <a:latin typeface="Arial"/>
                <a:cs typeface="Arial"/>
              </a:rPr>
              <a:t>classified</a:t>
            </a:r>
            <a:r>
              <a:rPr sz="2400" spc="45" dirty="0">
                <a:solidFill>
                  <a:srgbClr val="1D528D"/>
                </a:solidFill>
                <a:latin typeface="Arial"/>
                <a:cs typeface="Arial"/>
              </a:rPr>
              <a:t>  </a:t>
            </a:r>
            <a:r>
              <a:rPr sz="2400" dirty="0">
                <a:solidFill>
                  <a:srgbClr val="1D528D"/>
                </a:solidFill>
                <a:latin typeface="Arial"/>
                <a:cs typeface="Arial"/>
              </a:rPr>
              <a:t>as</a:t>
            </a:r>
            <a:r>
              <a:rPr sz="2400" spc="45" dirty="0">
                <a:solidFill>
                  <a:srgbClr val="1D528D"/>
                </a:solidFill>
                <a:latin typeface="Arial"/>
                <a:cs typeface="Arial"/>
              </a:rPr>
              <a:t>  </a:t>
            </a:r>
            <a:r>
              <a:rPr sz="2400" dirty="0">
                <a:solidFill>
                  <a:srgbClr val="1D528D"/>
                </a:solidFill>
                <a:latin typeface="Arial"/>
                <a:cs typeface="Arial"/>
              </a:rPr>
              <a:t>NPA</a:t>
            </a:r>
            <a:r>
              <a:rPr sz="2400" spc="45" dirty="0">
                <a:solidFill>
                  <a:srgbClr val="1D528D"/>
                </a:solidFill>
                <a:latin typeface="Arial"/>
                <a:cs typeface="Arial"/>
              </a:rPr>
              <a:t>  </a:t>
            </a:r>
            <a:r>
              <a:rPr sz="2400" dirty="0">
                <a:solidFill>
                  <a:srgbClr val="1D528D"/>
                </a:solidFill>
                <a:latin typeface="Arial"/>
                <a:cs typeface="Arial"/>
              </a:rPr>
              <a:t>and</a:t>
            </a:r>
            <a:r>
              <a:rPr sz="2400" spc="45" dirty="0">
                <a:solidFill>
                  <a:srgbClr val="1D528D"/>
                </a:solidFill>
                <a:latin typeface="Arial"/>
                <a:cs typeface="Arial"/>
              </a:rPr>
              <a:t>  </a:t>
            </a:r>
            <a:r>
              <a:rPr sz="2400" dirty="0">
                <a:solidFill>
                  <a:srgbClr val="1D528D"/>
                </a:solidFill>
                <a:latin typeface="Arial"/>
                <a:cs typeface="Arial"/>
              </a:rPr>
              <a:t>not</a:t>
            </a:r>
            <a:r>
              <a:rPr sz="2400" spc="40" dirty="0">
                <a:solidFill>
                  <a:srgbClr val="1D528D"/>
                </a:solidFill>
                <a:latin typeface="Arial"/>
                <a:cs typeface="Arial"/>
              </a:rPr>
              <a:t>  </a:t>
            </a:r>
            <a:r>
              <a:rPr sz="2400" dirty="0">
                <a:solidFill>
                  <a:srgbClr val="1D528D"/>
                </a:solidFill>
                <a:latin typeface="Arial"/>
                <a:cs typeface="Arial"/>
              </a:rPr>
              <a:t>all</a:t>
            </a:r>
            <a:r>
              <a:rPr sz="2400" spc="45" dirty="0">
                <a:solidFill>
                  <a:srgbClr val="1D528D"/>
                </a:solidFill>
                <a:latin typeface="Arial"/>
                <a:cs typeface="Arial"/>
              </a:rPr>
              <a:t>  </a:t>
            </a:r>
            <a:r>
              <a:rPr sz="2400" dirty="0">
                <a:solidFill>
                  <a:srgbClr val="1D528D"/>
                </a:solidFill>
                <a:latin typeface="Arial"/>
                <a:cs typeface="Arial"/>
              </a:rPr>
              <a:t>the</a:t>
            </a:r>
            <a:r>
              <a:rPr sz="2400" spc="50" dirty="0">
                <a:solidFill>
                  <a:srgbClr val="1D528D"/>
                </a:solidFill>
                <a:latin typeface="Arial"/>
                <a:cs typeface="Arial"/>
              </a:rPr>
              <a:t>  </a:t>
            </a:r>
            <a:r>
              <a:rPr sz="2400" spc="-10" dirty="0">
                <a:solidFill>
                  <a:srgbClr val="1D528D"/>
                </a:solidFill>
                <a:latin typeface="Arial"/>
                <a:cs typeface="Arial"/>
              </a:rPr>
              <a:t>credit </a:t>
            </a:r>
            <a:r>
              <a:rPr sz="2400" dirty="0">
                <a:solidFill>
                  <a:srgbClr val="1D528D"/>
                </a:solidFill>
                <a:latin typeface="Arial"/>
                <a:cs typeface="Arial"/>
              </a:rPr>
              <a:t>facilities</a:t>
            </a:r>
            <a:r>
              <a:rPr sz="2400" spc="-25" dirty="0">
                <a:solidFill>
                  <a:srgbClr val="1D528D"/>
                </a:solidFill>
                <a:latin typeface="Arial"/>
                <a:cs typeface="Arial"/>
              </a:rPr>
              <a:t> </a:t>
            </a:r>
            <a:r>
              <a:rPr sz="2400" dirty="0">
                <a:solidFill>
                  <a:srgbClr val="1D528D"/>
                </a:solidFill>
                <a:latin typeface="Arial"/>
                <a:cs typeface="Arial"/>
              </a:rPr>
              <a:t>sanctioned</a:t>
            </a:r>
            <a:r>
              <a:rPr sz="2400" spc="-10" dirty="0">
                <a:solidFill>
                  <a:srgbClr val="1D528D"/>
                </a:solidFill>
                <a:latin typeface="Arial"/>
                <a:cs typeface="Arial"/>
              </a:rPr>
              <a:t> </a:t>
            </a:r>
            <a:r>
              <a:rPr sz="2400" dirty="0">
                <a:solidFill>
                  <a:srgbClr val="1D528D"/>
                </a:solidFill>
                <a:latin typeface="Arial"/>
                <a:cs typeface="Arial"/>
              </a:rPr>
              <a:t>to</a:t>
            </a:r>
            <a:r>
              <a:rPr sz="2400" spc="-15" dirty="0">
                <a:solidFill>
                  <a:srgbClr val="1D528D"/>
                </a:solidFill>
                <a:latin typeface="Arial"/>
                <a:cs typeface="Arial"/>
              </a:rPr>
              <a:t> </a:t>
            </a:r>
            <a:r>
              <a:rPr sz="2400" dirty="0">
                <a:solidFill>
                  <a:srgbClr val="1D528D"/>
                </a:solidFill>
                <a:latin typeface="Arial"/>
                <a:cs typeface="Arial"/>
              </a:rPr>
              <a:t>a</a:t>
            </a:r>
            <a:r>
              <a:rPr sz="2400" spc="-10" dirty="0">
                <a:solidFill>
                  <a:srgbClr val="1D528D"/>
                </a:solidFill>
                <a:latin typeface="Arial"/>
                <a:cs typeface="Arial"/>
              </a:rPr>
              <a:t> </a:t>
            </a:r>
            <a:r>
              <a:rPr sz="2400" dirty="0">
                <a:solidFill>
                  <a:srgbClr val="1D528D"/>
                </a:solidFill>
                <a:latin typeface="Arial"/>
                <a:cs typeface="Arial"/>
              </a:rPr>
              <a:t>PACS/</a:t>
            </a:r>
            <a:r>
              <a:rPr sz="2400" spc="-15" dirty="0">
                <a:solidFill>
                  <a:srgbClr val="1D528D"/>
                </a:solidFill>
                <a:latin typeface="Arial"/>
                <a:cs typeface="Arial"/>
              </a:rPr>
              <a:t> </a:t>
            </a:r>
            <a:r>
              <a:rPr sz="2400" spc="-25" dirty="0">
                <a:solidFill>
                  <a:srgbClr val="1D528D"/>
                </a:solidFill>
                <a:latin typeface="Arial"/>
                <a:cs typeface="Arial"/>
              </a:rPr>
              <a:t>FSS</a:t>
            </a:r>
            <a:endParaRPr sz="2400">
              <a:latin typeface="Arial"/>
              <a:cs typeface="Aria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6540" rIns="0" bIns="0" rtlCol="0">
            <a:spAutoFit/>
          </a:bodyPr>
          <a:lstStyle/>
          <a:p>
            <a:pPr marL="1767205">
              <a:lnSpc>
                <a:spcPct val="100000"/>
              </a:lnSpc>
              <a:spcBef>
                <a:spcPts val="100"/>
              </a:spcBef>
            </a:pPr>
            <a:r>
              <a:rPr dirty="0"/>
              <a:t>Case</a:t>
            </a:r>
            <a:r>
              <a:rPr spc="-15" dirty="0"/>
              <a:t> </a:t>
            </a:r>
            <a:r>
              <a:rPr spc="-10" dirty="0"/>
              <a:t>Studies</a:t>
            </a:r>
          </a:p>
        </p:txBody>
      </p:sp>
      <p:sp>
        <p:nvSpPr>
          <p:cNvPr id="4" name="object 4"/>
          <p:cNvSpPr txBox="1">
            <a:spLocks noGrp="1"/>
          </p:cNvSpPr>
          <p:nvPr>
            <p:ph type="ftr" sz="quarter" idx="5"/>
          </p:nvPr>
        </p:nvSpPr>
        <p:spPr>
          <a:xfrm>
            <a:off x="3541839" y="6385302"/>
            <a:ext cx="2083561" cy="20518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241300">
              <a:lnSpc>
                <a:spcPts val="1645"/>
              </a:lnSpc>
            </a:pPr>
            <a:r>
              <a:rPr lang="en-IN" dirty="0"/>
              <a:t>CA Aashish Badge</a:t>
            </a:r>
            <a:endParaRPr spc="-10" dirty="0"/>
          </a:p>
        </p:txBody>
      </p:sp>
      <p:sp>
        <p:nvSpPr>
          <p:cNvPr id="5" name="object 5"/>
          <p:cNvSpPr txBox="1">
            <a:spLocks noGrp="1"/>
          </p:cNvSpPr>
          <p:nvPr>
            <p:ph type="sldNum" sz="quarter" idx="7"/>
          </p:nvPr>
        </p:nvSpPr>
        <p:spPr>
          <a:xfrm>
            <a:off x="8359140" y="6525846"/>
            <a:ext cx="286384" cy="22415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136525">
              <a:lnSpc>
                <a:spcPts val="1645"/>
              </a:lnSpc>
            </a:pPr>
            <a:fld id="{81D60167-4931-47E6-BA6A-407CBD079E47}" type="slidenum">
              <a:rPr lang="en-IN" smtClean="0"/>
              <a:pPr marL="136525">
                <a:lnSpc>
                  <a:spcPts val="1645"/>
                </a:lnSpc>
              </a:pPr>
              <a:t>57</a:t>
            </a:fld>
            <a:endParaRPr spc="-25" dirty="0"/>
          </a:p>
        </p:txBody>
      </p:sp>
      <p:sp>
        <p:nvSpPr>
          <p:cNvPr id="3" name="object 3"/>
          <p:cNvSpPr txBox="1">
            <a:spLocks noGrp="1"/>
          </p:cNvSpPr>
          <p:nvPr>
            <p:ph type="body" idx="1"/>
          </p:nvPr>
        </p:nvSpPr>
        <p:spPr>
          <a:prstGeom prst="rect">
            <a:avLst/>
          </a:prstGeom>
        </p:spPr>
        <p:txBody>
          <a:bodyPr vert="horz" wrap="square" lIns="0" tIns="11430" rIns="0" bIns="0" rtlCol="0">
            <a:spAutoFit/>
          </a:bodyPr>
          <a:lstStyle/>
          <a:p>
            <a:pPr marL="12700" marR="5080" algn="just">
              <a:lnSpc>
                <a:spcPct val="100200"/>
              </a:lnSpc>
              <a:spcBef>
                <a:spcPts val="90"/>
              </a:spcBef>
            </a:pPr>
            <a:r>
              <a:rPr dirty="0"/>
              <a:t>6.</a:t>
            </a:r>
            <a:r>
              <a:rPr spc="80" dirty="0"/>
              <a:t> </a:t>
            </a:r>
            <a:r>
              <a:rPr dirty="0"/>
              <a:t>A</a:t>
            </a:r>
            <a:r>
              <a:rPr spc="80" dirty="0"/>
              <a:t> </a:t>
            </a:r>
            <a:r>
              <a:rPr dirty="0"/>
              <a:t>and</a:t>
            </a:r>
            <a:r>
              <a:rPr spc="95" dirty="0"/>
              <a:t> </a:t>
            </a:r>
            <a:r>
              <a:rPr dirty="0"/>
              <a:t>B</a:t>
            </a:r>
            <a:r>
              <a:rPr spc="80" dirty="0"/>
              <a:t> </a:t>
            </a:r>
            <a:r>
              <a:rPr dirty="0"/>
              <a:t>are</a:t>
            </a:r>
            <a:r>
              <a:rPr spc="90" dirty="0"/>
              <a:t> </a:t>
            </a:r>
            <a:r>
              <a:rPr dirty="0"/>
              <a:t>brothers</a:t>
            </a:r>
            <a:r>
              <a:rPr spc="85" dirty="0"/>
              <a:t> </a:t>
            </a:r>
            <a:r>
              <a:rPr dirty="0"/>
              <a:t>and</a:t>
            </a:r>
            <a:r>
              <a:rPr spc="95" dirty="0"/>
              <a:t> </a:t>
            </a:r>
            <a:r>
              <a:rPr dirty="0"/>
              <a:t>have</a:t>
            </a:r>
            <a:r>
              <a:rPr spc="90" dirty="0"/>
              <a:t> </a:t>
            </a:r>
            <a:r>
              <a:rPr dirty="0"/>
              <a:t>a</a:t>
            </a:r>
            <a:r>
              <a:rPr spc="95" dirty="0"/>
              <a:t> </a:t>
            </a:r>
            <a:r>
              <a:rPr dirty="0"/>
              <a:t>CC</a:t>
            </a:r>
            <a:r>
              <a:rPr spc="90" dirty="0"/>
              <a:t> </a:t>
            </a:r>
            <a:r>
              <a:rPr dirty="0"/>
              <a:t>limit</a:t>
            </a:r>
            <a:r>
              <a:rPr spc="80" dirty="0"/>
              <a:t> </a:t>
            </a:r>
            <a:r>
              <a:rPr dirty="0"/>
              <a:t>of</a:t>
            </a:r>
            <a:r>
              <a:rPr spc="85" dirty="0"/>
              <a:t> </a:t>
            </a:r>
            <a:r>
              <a:rPr spc="-25" dirty="0"/>
              <a:t>Rs. </a:t>
            </a:r>
            <a:r>
              <a:rPr dirty="0"/>
              <a:t>50</a:t>
            </a:r>
            <a:r>
              <a:rPr spc="530" dirty="0"/>
              <a:t> </a:t>
            </a:r>
            <a:r>
              <a:rPr dirty="0"/>
              <a:t>crores</a:t>
            </a:r>
            <a:r>
              <a:rPr spc="535" dirty="0"/>
              <a:t> </a:t>
            </a:r>
            <a:r>
              <a:rPr dirty="0"/>
              <a:t>in</a:t>
            </a:r>
            <a:r>
              <a:rPr spc="540" dirty="0"/>
              <a:t> </a:t>
            </a:r>
            <a:r>
              <a:rPr dirty="0"/>
              <a:t>their</a:t>
            </a:r>
            <a:r>
              <a:rPr spc="540" dirty="0"/>
              <a:t> </a:t>
            </a:r>
            <a:r>
              <a:rPr dirty="0"/>
              <a:t>Firm</a:t>
            </a:r>
            <a:r>
              <a:rPr spc="535" dirty="0"/>
              <a:t> </a:t>
            </a:r>
            <a:r>
              <a:rPr dirty="0"/>
              <a:t>AB</a:t>
            </a:r>
            <a:r>
              <a:rPr spc="530" dirty="0"/>
              <a:t> </a:t>
            </a:r>
            <a:r>
              <a:rPr dirty="0"/>
              <a:t>LLP.</a:t>
            </a:r>
            <a:r>
              <a:rPr spc="530" dirty="0"/>
              <a:t> </a:t>
            </a:r>
            <a:r>
              <a:rPr dirty="0"/>
              <a:t>Individually</a:t>
            </a:r>
            <a:r>
              <a:rPr spc="540" dirty="0"/>
              <a:t> </a:t>
            </a:r>
            <a:r>
              <a:rPr spc="-20" dirty="0"/>
              <a:t>they </a:t>
            </a:r>
            <a:r>
              <a:rPr dirty="0"/>
              <a:t>have</a:t>
            </a:r>
            <a:r>
              <a:rPr spc="395" dirty="0"/>
              <a:t> </a:t>
            </a:r>
            <a:r>
              <a:rPr dirty="0"/>
              <a:t>housing</a:t>
            </a:r>
            <a:r>
              <a:rPr spc="409" dirty="0"/>
              <a:t> </a:t>
            </a:r>
            <a:r>
              <a:rPr dirty="0"/>
              <a:t>loan</a:t>
            </a:r>
            <a:r>
              <a:rPr spc="409" dirty="0"/>
              <a:t> </a:t>
            </a:r>
            <a:r>
              <a:rPr dirty="0"/>
              <a:t>of</a:t>
            </a:r>
            <a:r>
              <a:rPr spc="400" dirty="0"/>
              <a:t> </a:t>
            </a:r>
            <a:r>
              <a:rPr dirty="0"/>
              <a:t>Rs.</a:t>
            </a:r>
            <a:r>
              <a:rPr spc="395" dirty="0"/>
              <a:t> </a:t>
            </a:r>
            <a:r>
              <a:rPr dirty="0"/>
              <a:t>10</a:t>
            </a:r>
            <a:r>
              <a:rPr spc="409" dirty="0"/>
              <a:t> </a:t>
            </a:r>
            <a:r>
              <a:rPr dirty="0"/>
              <a:t>crores</a:t>
            </a:r>
            <a:r>
              <a:rPr spc="405" dirty="0"/>
              <a:t> </a:t>
            </a:r>
            <a:r>
              <a:rPr dirty="0"/>
              <a:t>and</a:t>
            </a:r>
            <a:r>
              <a:rPr spc="409" dirty="0"/>
              <a:t> </a:t>
            </a:r>
            <a:r>
              <a:rPr dirty="0"/>
              <a:t>8</a:t>
            </a:r>
            <a:r>
              <a:rPr spc="409" dirty="0"/>
              <a:t> </a:t>
            </a:r>
            <a:r>
              <a:rPr spc="-10" dirty="0"/>
              <a:t>crores </a:t>
            </a:r>
            <a:r>
              <a:rPr dirty="0"/>
              <a:t>respectively.</a:t>
            </a:r>
            <a:r>
              <a:rPr spc="495" dirty="0"/>
              <a:t> </a:t>
            </a:r>
            <a:r>
              <a:rPr dirty="0"/>
              <a:t>The</a:t>
            </a:r>
            <a:r>
              <a:rPr spc="515" dirty="0"/>
              <a:t> </a:t>
            </a:r>
            <a:r>
              <a:rPr dirty="0"/>
              <a:t>CC</a:t>
            </a:r>
            <a:r>
              <a:rPr spc="509" dirty="0"/>
              <a:t> </a:t>
            </a:r>
            <a:r>
              <a:rPr dirty="0"/>
              <a:t>account</a:t>
            </a:r>
            <a:r>
              <a:rPr spc="509" dirty="0"/>
              <a:t> </a:t>
            </a:r>
            <a:r>
              <a:rPr dirty="0"/>
              <a:t>was</a:t>
            </a:r>
            <a:r>
              <a:rPr spc="505" dirty="0"/>
              <a:t> </a:t>
            </a:r>
            <a:r>
              <a:rPr dirty="0"/>
              <a:t>overdrawn</a:t>
            </a:r>
            <a:r>
              <a:rPr spc="515" dirty="0"/>
              <a:t> </a:t>
            </a:r>
            <a:r>
              <a:rPr spc="-25" dirty="0"/>
              <a:t>for </a:t>
            </a:r>
            <a:r>
              <a:rPr dirty="0"/>
              <a:t>more</a:t>
            </a:r>
            <a:r>
              <a:rPr spc="555" dirty="0"/>
              <a:t> </a:t>
            </a:r>
            <a:r>
              <a:rPr dirty="0"/>
              <a:t>than</a:t>
            </a:r>
            <a:r>
              <a:rPr spc="560" dirty="0"/>
              <a:t> </a:t>
            </a:r>
            <a:r>
              <a:rPr dirty="0"/>
              <a:t>90</a:t>
            </a:r>
            <a:r>
              <a:rPr spc="555" dirty="0"/>
              <a:t> </a:t>
            </a:r>
            <a:r>
              <a:rPr dirty="0"/>
              <a:t>days</a:t>
            </a:r>
            <a:r>
              <a:rPr spc="555" dirty="0"/>
              <a:t> </a:t>
            </a:r>
            <a:r>
              <a:rPr dirty="0"/>
              <a:t>and</a:t>
            </a:r>
            <a:r>
              <a:rPr spc="560" dirty="0"/>
              <a:t> </a:t>
            </a:r>
            <a:r>
              <a:rPr dirty="0"/>
              <a:t>hence</a:t>
            </a:r>
            <a:r>
              <a:rPr spc="555" dirty="0"/>
              <a:t> </a:t>
            </a:r>
            <a:r>
              <a:rPr dirty="0"/>
              <a:t>was</a:t>
            </a:r>
            <a:r>
              <a:rPr spc="555" dirty="0"/>
              <a:t> </a:t>
            </a:r>
            <a:r>
              <a:rPr dirty="0"/>
              <a:t>classified</a:t>
            </a:r>
            <a:r>
              <a:rPr spc="560" dirty="0"/>
              <a:t> </a:t>
            </a:r>
            <a:r>
              <a:rPr spc="-25" dirty="0"/>
              <a:t>as </a:t>
            </a:r>
            <a:r>
              <a:rPr dirty="0"/>
              <a:t>NPA</a:t>
            </a:r>
            <a:r>
              <a:rPr spc="55" dirty="0"/>
              <a:t>  </a:t>
            </a:r>
            <a:r>
              <a:rPr dirty="0"/>
              <a:t>by</a:t>
            </a:r>
            <a:r>
              <a:rPr spc="60" dirty="0"/>
              <a:t>  </a:t>
            </a:r>
            <a:r>
              <a:rPr dirty="0"/>
              <a:t>the</a:t>
            </a:r>
            <a:r>
              <a:rPr spc="60" dirty="0"/>
              <a:t>  </a:t>
            </a:r>
            <a:r>
              <a:rPr dirty="0"/>
              <a:t>statutory</a:t>
            </a:r>
            <a:r>
              <a:rPr spc="60" dirty="0"/>
              <a:t>  </a:t>
            </a:r>
            <a:r>
              <a:rPr dirty="0"/>
              <a:t>auditor.</a:t>
            </a:r>
            <a:r>
              <a:rPr spc="60" dirty="0"/>
              <a:t>  </a:t>
            </a:r>
            <a:r>
              <a:rPr dirty="0"/>
              <a:t>Even</a:t>
            </a:r>
            <a:r>
              <a:rPr spc="60" dirty="0"/>
              <a:t>  </a:t>
            </a:r>
            <a:r>
              <a:rPr dirty="0"/>
              <a:t>though</a:t>
            </a:r>
            <a:r>
              <a:rPr spc="65" dirty="0"/>
              <a:t>  </a:t>
            </a:r>
            <a:r>
              <a:rPr spc="-25" dirty="0"/>
              <a:t>the </a:t>
            </a:r>
            <a:r>
              <a:rPr dirty="0"/>
              <a:t>housing</a:t>
            </a:r>
            <a:r>
              <a:rPr spc="565" dirty="0"/>
              <a:t> </a:t>
            </a:r>
            <a:r>
              <a:rPr dirty="0"/>
              <a:t>loans</a:t>
            </a:r>
            <a:r>
              <a:rPr spc="560" dirty="0"/>
              <a:t> </a:t>
            </a:r>
            <a:r>
              <a:rPr dirty="0"/>
              <a:t>were</a:t>
            </a:r>
            <a:r>
              <a:rPr spc="565" dirty="0"/>
              <a:t> </a:t>
            </a:r>
            <a:r>
              <a:rPr dirty="0"/>
              <a:t>standard</a:t>
            </a:r>
            <a:r>
              <a:rPr spc="570" dirty="0"/>
              <a:t> </a:t>
            </a:r>
            <a:r>
              <a:rPr dirty="0"/>
              <a:t>but</a:t>
            </a:r>
            <a:r>
              <a:rPr spc="560" dirty="0"/>
              <a:t> </a:t>
            </a:r>
            <a:r>
              <a:rPr dirty="0"/>
              <a:t>still</a:t>
            </a:r>
            <a:r>
              <a:rPr spc="565" dirty="0"/>
              <a:t> </a:t>
            </a:r>
            <a:r>
              <a:rPr dirty="0"/>
              <a:t>the</a:t>
            </a:r>
            <a:r>
              <a:rPr spc="570" dirty="0"/>
              <a:t> </a:t>
            </a:r>
            <a:r>
              <a:rPr spc="-10" dirty="0"/>
              <a:t>auditor </a:t>
            </a:r>
            <a:r>
              <a:rPr dirty="0"/>
              <a:t>classified</a:t>
            </a:r>
            <a:r>
              <a:rPr spc="70" dirty="0"/>
              <a:t> </a:t>
            </a:r>
            <a:r>
              <a:rPr dirty="0"/>
              <a:t>both</a:t>
            </a:r>
            <a:r>
              <a:rPr spc="70" dirty="0"/>
              <a:t> </a:t>
            </a:r>
            <a:r>
              <a:rPr dirty="0"/>
              <a:t>the</a:t>
            </a:r>
            <a:r>
              <a:rPr spc="70" dirty="0"/>
              <a:t> </a:t>
            </a:r>
            <a:r>
              <a:rPr dirty="0"/>
              <a:t>housing</a:t>
            </a:r>
            <a:r>
              <a:rPr spc="70" dirty="0"/>
              <a:t> </a:t>
            </a:r>
            <a:r>
              <a:rPr dirty="0"/>
              <a:t>loans</a:t>
            </a:r>
            <a:r>
              <a:rPr spc="65" dirty="0"/>
              <a:t> </a:t>
            </a:r>
            <a:r>
              <a:rPr dirty="0"/>
              <a:t>as</a:t>
            </a:r>
            <a:r>
              <a:rPr spc="65" dirty="0"/>
              <a:t> </a:t>
            </a:r>
            <a:r>
              <a:rPr dirty="0"/>
              <a:t>NPA</a:t>
            </a:r>
            <a:r>
              <a:rPr spc="65" dirty="0"/>
              <a:t> </a:t>
            </a:r>
            <a:r>
              <a:rPr dirty="0"/>
              <a:t>since</a:t>
            </a:r>
            <a:r>
              <a:rPr spc="75" dirty="0"/>
              <a:t> </a:t>
            </a:r>
            <a:r>
              <a:rPr spc="-25" dirty="0"/>
              <a:t>the </a:t>
            </a:r>
            <a:r>
              <a:rPr dirty="0"/>
              <a:t>Firm’s</a:t>
            </a:r>
            <a:r>
              <a:rPr spc="75" dirty="0"/>
              <a:t> </a:t>
            </a:r>
            <a:r>
              <a:rPr dirty="0"/>
              <a:t>CC</a:t>
            </a:r>
            <a:r>
              <a:rPr spc="80" dirty="0"/>
              <a:t> </a:t>
            </a:r>
            <a:r>
              <a:rPr dirty="0"/>
              <a:t>account</a:t>
            </a:r>
            <a:r>
              <a:rPr spc="75" dirty="0"/>
              <a:t> </a:t>
            </a:r>
            <a:r>
              <a:rPr dirty="0"/>
              <a:t>in</a:t>
            </a:r>
            <a:r>
              <a:rPr spc="80" dirty="0"/>
              <a:t> </a:t>
            </a:r>
            <a:r>
              <a:rPr dirty="0"/>
              <a:t>which</a:t>
            </a:r>
            <a:r>
              <a:rPr spc="85" dirty="0"/>
              <a:t> </a:t>
            </a:r>
            <a:r>
              <a:rPr dirty="0"/>
              <a:t>A</a:t>
            </a:r>
            <a:r>
              <a:rPr spc="75" dirty="0"/>
              <a:t> </a:t>
            </a:r>
            <a:r>
              <a:rPr dirty="0"/>
              <a:t>and</a:t>
            </a:r>
            <a:r>
              <a:rPr spc="85" dirty="0"/>
              <a:t> </a:t>
            </a:r>
            <a:r>
              <a:rPr dirty="0"/>
              <a:t>B</a:t>
            </a:r>
            <a:r>
              <a:rPr spc="75" dirty="0"/>
              <a:t> </a:t>
            </a:r>
            <a:r>
              <a:rPr dirty="0"/>
              <a:t>were</a:t>
            </a:r>
            <a:r>
              <a:rPr spc="80" dirty="0"/>
              <a:t> </a:t>
            </a:r>
            <a:r>
              <a:rPr spc="-10" dirty="0"/>
              <a:t>partners </a:t>
            </a:r>
            <a:r>
              <a:rPr dirty="0"/>
              <a:t>was</a:t>
            </a:r>
            <a:r>
              <a:rPr spc="-15" dirty="0"/>
              <a:t> </a:t>
            </a:r>
            <a:r>
              <a:rPr dirty="0"/>
              <a:t>made</a:t>
            </a:r>
            <a:r>
              <a:rPr spc="5" dirty="0"/>
              <a:t> </a:t>
            </a:r>
            <a:r>
              <a:rPr dirty="0"/>
              <a:t>NPA</a:t>
            </a:r>
            <a:r>
              <a:rPr spc="-5" dirty="0"/>
              <a:t> </a:t>
            </a:r>
            <a:r>
              <a:rPr dirty="0"/>
              <a:t>by him.</a:t>
            </a:r>
            <a:r>
              <a:rPr spc="-5" dirty="0"/>
              <a:t> </a:t>
            </a:r>
            <a:r>
              <a:rPr dirty="0"/>
              <a:t>Is the</a:t>
            </a:r>
            <a:r>
              <a:rPr spc="5" dirty="0"/>
              <a:t> </a:t>
            </a:r>
            <a:r>
              <a:rPr dirty="0"/>
              <a:t>auditor</a:t>
            </a:r>
            <a:r>
              <a:rPr spc="5" dirty="0"/>
              <a:t> </a:t>
            </a:r>
            <a:r>
              <a:rPr spc="-10" dirty="0"/>
              <a:t>correct?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6540" rIns="0" bIns="0" rtlCol="0">
            <a:spAutoFit/>
          </a:bodyPr>
          <a:lstStyle/>
          <a:p>
            <a:pPr marL="1767205">
              <a:lnSpc>
                <a:spcPct val="100000"/>
              </a:lnSpc>
              <a:spcBef>
                <a:spcPts val="100"/>
              </a:spcBef>
            </a:pPr>
            <a:r>
              <a:rPr dirty="0"/>
              <a:t>Case</a:t>
            </a:r>
            <a:r>
              <a:rPr spc="-15" dirty="0"/>
              <a:t> </a:t>
            </a:r>
            <a:r>
              <a:rPr spc="-10" dirty="0"/>
              <a:t>Studies</a:t>
            </a:r>
          </a:p>
        </p:txBody>
      </p:sp>
      <p:sp>
        <p:nvSpPr>
          <p:cNvPr id="4" name="object 4"/>
          <p:cNvSpPr txBox="1">
            <a:spLocks noGrp="1"/>
          </p:cNvSpPr>
          <p:nvPr>
            <p:ph type="ftr" sz="quarter" idx="5"/>
          </p:nvPr>
        </p:nvSpPr>
        <p:spPr>
          <a:xfrm>
            <a:off x="3541839" y="6385302"/>
            <a:ext cx="2083561" cy="20518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241300">
              <a:lnSpc>
                <a:spcPts val="1645"/>
              </a:lnSpc>
            </a:pPr>
            <a:r>
              <a:rPr lang="en-IN" dirty="0"/>
              <a:t>CA Aashish Badge</a:t>
            </a:r>
            <a:endParaRPr spc="-10" dirty="0"/>
          </a:p>
        </p:txBody>
      </p:sp>
      <p:sp>
        <p:nvSpPr>
          <p:cNvPr id="5" name="object 5"/>
          <p:cNvSpPr txBox="1">
            <a:spLocks noGrp="1"/>
          </p:cNvSpPr>
          <p:nvPr>
            <p:ph type="sldNum" sz="quarter" idx="7"/>
          </p:nvPr>
        </p:nvSpPr>
        <p:spPr>
          <a:xfrm>
            <a:off x="8359140" y="6525846"/>
            <a:ext cx="286384" cy="22415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136525">
              <a:lnSpc>
                <a:spcPts val="1645"/>
              </a:lnSpc>
            </a:pPr>
            <a:fld id="{81D60167-4931-47E6-BA6A-407CBD079E47}" type="slidenum">
              <a:rPr lang="en-IN" smtClean="0"/>
              <a:pPr marL="136525">
                <a:lnSpc>
                  <a:spcPts val="1645"/>
                </a:lnSpc>
              </a:pPr>
              <a:t>58</a:t>
            </a:fld>
            <a:endParaRPr spc="-25" dirty="0"/>
          </a:p>
        </p:txBody>
      </p:sp>
      <p:sp>
        <p:nvSpPr>
          <p:cNvPr id="3" name="object 3"/>
          <p:cNvSpPr txBox="1">
            <a:spLocks noGrp="1"/>
          </p:cNvSpPr>
          <p:nvPr>
            <p:ph type="body" idx="1"/>
          </p:nvPr>
        </p:nvSpPr>
        <p:spPr>
          <a:prstGeom prst="rect">
            <a:avLst/>
          </a:prstGeom>
        </p:spPr>
        <p:txBody>
          <a:bodyPr vert="horz" wrap="square" lIns="0" tIns="11430" rIns="0" bIns="0" rtlCol="0">
            <a:spAutoFit/>
          </a:bodyPr>
          <a:lstStyle/>
          <a:p>
            <a:pPr marL="12700" marR="5080" algn="just">
              <a:lnSpc>
                <a:spcPct val="100200"/>
              </a:lnSpc>
              <a:spcBef>
                <a:spcPts val="90"/>
              </a:spcBef>
            </a:pPr>
            <a:r>
              <a:rPr dirty="0"/>
              <a:t>The</a:t>
            </a:r>
            <a:r>
              <a:rPr spc="155" dirty="0"/>
              <a:t> </a:t>
            </a:r>
            <a:r>
              <a:rPr dirty="0"/>
              <a:t>Firm</a:t>
            </a:r>
            <a:r>
              <a:rPr spc="170" dirty="0"/>
              <a:t> </a:t>
            </a:r>
            <a:r>
              <a:rPr dirty="0"/>
              <a:t>and</a:t>
            </a:r>
            <a:r>
              <a:rPr spc="170" dirty="0"/>
              <a:t> </a:t>
            </a:r>
            <a:r>
              <a:rPr dirty="0"/>
              <a:t>the</a:t>
            </a:r>
            <a:r>
              <a:rPr spc="170" dirty="0"/>
              <a:t> </a:t>
            </a:r>
            <a:r>
              <a:rPr dirty="0"/>
              <a:t>individuals</a:t>
            </a:r>
            <a:r>
              <a:rPr spc="165" dirty="0"/>
              <a:t> </a:t>
            </a:r>
            <a:r>
              <a:rPr dirty="0"/>
              <a:t>are</a:t>
            </a:r>
            <a:r>
              <a:rPr spc="170" dirty="0"/>
              <a:t> </a:t>
            </a:r>
            <a:r>
              <a:rPr dirty="0"/>
              <a:t>separate</a:t>
            </a:r>
            <a:r>
              <a:rPr spc="170" dirty="0"/>
              <a:t> </a:t>
            </a:r>
            <a:r>
              <a:rPr spc="-10" dirty="0"/>
              <a:t>entities. </a:t>
            </a:r>
            <a:r>
              <a:rPr dirty="0"/>
              <a:t>Each</a:t>
            </a:r>
            <a:r>
              <a:rPr spc="295" dirty="0"/>
              <a:t>  </a:t>
            </a:r>
            <a:r>
              <a:rPr dirty="0"/>
              <a:t>has</a:t>
            </a:r>
            <a:r>
              <a:rPr spc="295" dirty="0"/>
              <a:t>  </a:t>
            </a:r>
            <a:r>
              <a:rPr dirty="0"/>
              <a:t>a</a:t>
            </a:r>
            <a:r>
              <a:rPr spc="295" dirty="0"/>
              <a:t>  </a:t>
            </a:r>
            <a:r>
              <a:rPr dirty="0"/>
              <a:t>distinct</a:t>
            </a:r>
            <a:r>
              <a:rPr spc="295" dirty="0"/>
              <a:t>  </a:t>
            </a:r>
            <a:r>
              <a:rPr dirty="0"/>
              <a:t>and</a:t>
            </a:r>
            <a:r>
              <a:rPr spc="295" dirty="0"/>
              <a:t>  </a:t>
            </a:r>
            <a:r>
              <a:rPr dirty="0"/>
              <a:t>unique</a:t>
            </a:r>
            <a:r>
              <a:rPr spc="295" dirty="0"/>
              <a:t>  </a:t>
            </a:r>
            <a:r>
              <a:rPr dirty="0"/>
              <a:t>CIF</a:t>
            </a:r>
            <a:r>
              <a:rPr spc="295" dirty="0"/>
              <a:t>  </a:t>
            </a:r>
            <a:r>
              <a:rPr spc="-10" dirty="0"/>
              <a:t>number </a:t>
            </a:r>
            <a:r>
              <a:rPr dirty="0"/>
              <a:t>allotted</a:t>
            </a:r>
            <a:r>
              <a:rPr spc="170" dirty="0"/>
              <a:t> </a:t>
            </a:r>
            <a:r>
              <a:rPr dirty="0"/>
              <a:t>by</a:t>
            </a:r>
            <a:r>
              <a:rPr spc="160" dirty="0"/>
              <a:t> </a:t>
            </a:r>
            <a:r>
              <a:rPr dirty="0"/>
              <a:t>the</a:t>
            </a:r>
            <a:r>
              <a:rPr spc="170" dirty="0"/>
              <a:t> </a:t>
            </a:r>
            <a:r>
              <a:rPr dirty="0"/>
              <a:t>Bank.</a:t>
            </a:r>
            <a:r>
              <a:rPr spc="165" dirty="0"/>
              <a:t> </a:t>
            </a:r>
            <a:r>
              <a:rPr dirty="0"/>
              <a:t>While</a:t>
            </a:r>
            <a:r>
              <a:rPr spc="170" dirty="0"/>
              <a:t> </a:t>
            </a:r>
            <a:r>
              <a:rPr dirty="0"/>
              <a:t>classifying</a:t>
            </a:r>
            <a:r>
              <a:rPr spc="165" dirty="0"/>
              <a:t> </a:t>
            </a:r>
            <a:r>
              <a:rPr dirty="0"/>
              <a:t>the</a:t>
            </a:r>
            <a:r>
              <a:rPr spc="175" dirty="0"/>
              <a:t> </a:t>
            </a:r>
            <a:r>
              <a:rPr spc="-10" dirty="0"/>
              <a:t>account </a:t>
            </a:r>
            <a:r>
              <a:rPr dirty="0"/>
              <a:t>as</a:t>
            </a:r>
            <a:r>
              <a:rPr spc="285" dirty="0"/>
              <a:t> </a:t>
            </a:r>
            <a:r>
              <a:rPr dirty="0"/>
              <a:t>NPA</a:t>
            </a:r>
            <a:r>
              <a:rPr spc="280" dirty="0"/>
              <a:t> </a:t>
            </a:r>
            <a:r>
              <a:rPr dirty="0"/>
              <a:t>the</a:t>
            </a:r>
            <a:r>
              <a:rPr spc="290" dirty="0"/>
              <a:t> </a:t>
            </a:r>
            <a:r>
              <a:rPr dirty="0"/>
              <a:t>auditor</a:t>
            </a:r>
            <a:r>
              <a:rPr spc="290" dirty="0"/>
              <a:t> </a:t>
            </a:r>
            <a:r>
              <a:rPr dirty="0"/>
              <a:t>has</a:t>
            </a:r>
            <a:r>
              <a:rPr spc="290" dirty="0"/>
              <a:t> </a:t>
            </a:r>
            <a:r>
              <a:rPr dirty="0"/>
              <a:t>to</a:t>
            </a:r>
            <a:r>
              <a:rPr spc="290" dirty="0"/>
              <a:t> </a:t>
            </a:r>
            <a:r>
              <a:rPr dirty="0"/>
              <a:t>check</a:t>
            </a:r>
            <a:r>
              <a:rPr spc="285" dirty="0"/>
              <a:t> </a:t>
            </a:r>
            <a:r>
              <a:rPr dirty="0"/>
              <a:t>the</a:t>
            </a:r>
            <a:r>
              <a:rPr spc="290" dirty="0"/>
              <a:t> </a:t>
            </a:r>
            <a:r>
              <a:rPr dirty="0"/>
              <a:t>IRAC</a:t>
            </a:r>
            <a:r>
              <a:rPr spc="295" dirty="0"/>
              <a:t> </a:t>
            </a:r>
            <a:r>
              <a:rPr spc="-10" dirty="0"/>
              <a:t>norms </a:t>
            </a:r>
            <a:r>
              <a:rPr dirty="0"/>
              <a:t>for</a:t>
            </a:r>
            <a:r>
              <a:rPr spc="-30" dirty="0"/>
              <a:t>  </a:t>
            </a:r>
            <a:r>
              <a:rPr dirty="0"/>
              <a:t>each</a:t>
            </a:r>
            <a:r>
              <a:rPr spc="-30" dirty="0"/>
              <a:t>  </a:t>
            </a:r>
            <a:r>
              <a:rPr dirty="0"/>
              <a:t>account</a:t>
            </a:r>
            <a:r>
              <a:rPr spc="-30" dirty="0"/>
              <a:t>  </a:t>
            </a:r>
            <a:r>
              <a:rPr dirty="0"/>
              <a:t>separately</a:t>
            </a:r>
            <a:r>
              <a:rPr spc="-30" dirty="0"/>
              <a:t>  </a:t>
            </a:r>
            <a:r>
              <a:rPr dirty="0"/>
              <a:t>and</a:t>
            </a:r>
            <a:r>
              <a:rPr spc="-30" dirty="0"/>
              <a:t>  </a:t>
            </a:r>
            <a:r>
              <a:rPr dirty="0"/>
              <a:t>cannot</a:t>
            </a:r>
            <a:r>
              <a:rPr spc="-30" dirty="0"/>
              <a:t>  </a:t>
            </a:r>
            <a:r>
              <a:rPr spc="-10" dirty="0"/>
              <a:t>classify </a:t>
            </a:r>
            <a:r>
              <a:rPr dirty="0"/>
              <a:t>the</a:t>
            </a:r>
            <a:r>
              <a:rPr spc="175" dirty="0"/>
              <a:t> </a:t>
            </a:r>
            <a:r>
              <a:rPr dirty="0"/>
              <a:t>housing</a:t>
            </a:r>
            <a:r>
              <a:rPr spc="185" dirty="0"/>
              <a:t> </a:t>
            </a:r>
            <a:r>
              <a:rPr dirty="0"/>
              <a:t>loans</a:t>
            </a:r>
            <a:r>
              <a:rPr spc="175" dirty="0"/>
              <a:t> </a:t>
            </a:r>
            <a:r>
              <a:rPr dirty="0"/>
              <a:t>as</a:t>
            </a:r>
            <a:r>
              <a:rPr spc="180" dirty="0"/>
              <a:t> </a:t>
            </a:r>
            <a:r>
              <a:rPr dirty="0"/>
              <a:t>NPA</a:t>
            </a:r>
            <a:r>
              <a:rPr spc="175" dirty="0"/>
              <a:t> </a:t>
            </a:r>
            <a:r>
              <a:rPr dirty="0"/>
              <a:t>if</a:t>
            </a:r>
            <a:r>
              <a:rPr spc="175" dirty="0"/>
              <a:t> </a:t>
            </a:r>
            <a:r>
              <a:rPr dirty="0"/>
              <a:t>A</a:t>
            </a:r>
            <a:r>
              <a:rPr spc="175" dirty="0"/>
              <a:t> </a:t>
            </a:r>
            <a:r>
              <a:rPr dirty="0"/>
              <a:t>and</a:t>
            </a:r>
            <a:r>
              <a:rPr spc="185" dirty="0"/>
              <a:t> </a:t>
            </a:r>
            <a:r>
              <a:rPr dirty="0"/>
              <a:t>B</a:t>
            </a:r>
            <a:r>
              <a:rPr spc="175" dirty="0"/>
              <a:t> </a:t>
            </a:r>
            <a:r>
              <a:rPr dirty="0"/>
              <a:t>are</a:t>
            </a:r>
            <a:r>
              <a:rPr spc="185" dirty="0"/>
              <a:t> </a:t>
            </a:r>
            <a:r>
              <a:rPr spc="-10" dirty="0"/>
              <a:t>repaying </a:t>
            </a:r>
            <a:r>
              <a:rPr dirty="0"/>
              <a:t>their</a:t>
            </a:r>
            <a:r>
              <a:rPr spc="-5" dirty="0"/>
              <a:t> </a:t>
            </a:r>
            <a:r>
              <a:rPr dirty="0"/>
              <a:t>installments on</a:t>
            </a:r>
            <a:r>
              <a:rPr spc="5" dirty="0"/>
              <a:t> </a:t>
            </a:r>
            <a:r>
              <a:rPr dirty="0"/>
              <a:t>timely </a:t>
            </a:r>
            <a:r>
              <a:rPr spc="-10" dirty="0"/>
              <a:t>basis.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6540" rIns="0" bIns="0" rtlCol="0">
            <a:spAutoFit/>
          </a:bodyPr>
          <a:lstStyle/>
          <a:p>
            <a:pPr marL="1767205">
              <a:lnSpc>
                <a:spcPct val="100000"/>
              </a:lnSpc>
              <a:spcBef>
                <a:spcPts val="100"/>
              </a:spcBef>
            </a:pPr>
            <a:r>
              <a:rPr dirty="0"/>
              <a:t>Case</a:t>
            </a:r>
            <a:r>
              <a:rPr spc="-15" dirty="0"/>
              <a:t> </a:t>
            </a:r>
            <a:r>
              <a:rPr spc="-10" dirty="0"/>
              <a:t>Studies</a:t>
            </a:r>
          </a:p>
        </p:txBody>
      </p:sp>
      <p:sp>
        <p:nvSpPr>
          <p:cNvPr id="4" name="object 4"/>
          <p:cNvSpPr txBox="1">
            <a:spLocks noGrp="1"/>
          </p:cNvSpPr>
          <p:nvPr>
            <p:ph type="ftr" sz="quarter" idx="5"/>
          </p:nvPr>
        </p:nvSpPr>
        <p:spPr>
          <a:xfrm>
            <a:off x="3541839" y="6385302"/>
            <a:ext cx="2083561" cy="20518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241300">
              <a:lnSpc>
                <a:spcPts val="1645"/>
              </a:lnSpc>
            </a:pPr>
            <a:r>
              <a:rPr lang="en-IN" dirty="0"/>
              <a:t>CA Aashish Badge</a:t>
            </a:r>
            <a:endParaRPr spc="-10" dirty="0"/>
          </a:p>
        </p:txBody>
      </p:sp>
      <p:sp>
        <p:nvSpPr>
          <p:cNvPr id="5" name="object 5"/>
          <p:cNvSpPr txBox="1">
            <a:spLocks noGrp="1"/>
          </p:cNvSpPr>
          <p:nvPr>
            <p:ph type="sldNum" sz="quarter" idx="7"/>
          </p:nvPr>
        </p:nvSpPr>
        <p:spPr>
          <a:xfrm>
            <a:off x="8359140" y="6525846"/>
            <a:ext cx="286384" cy="22415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136525">
              <a:lnSpc>
                <a:spcPts val="1645"/>
              </a:lnSpc>
            </a:pPr>
            <a:fld id="{81D60167-4931-47E6-BA6A-407CBD079E47}" type="slidenum">
              <a:rPr lang="en-IN" smtClean="0"/>
              <a:pPr marL="136525">
                <a:lnSpc>
                  <a:spcPts val="1645"/>
                </a:lnSpc>
              </a:pPr>
              <a:t>59</a:t>
            </a:fld>
            <a:endParaRPr spc="-25" dirty="0"/>
          </a:p>
        </p:txBody>
      </p:sp>
      <p:sp>
        <p:nvSpPr>
          <p:cNvPr id="3" name="object 3"/>
          <p:cNvSpPr txBox="1">
            <a:spLocks noGrp="1"/>
          </p:cNvSpPr>
          <p:nvPr>
            <p:ph type="body" idx="1"/>
          </p:nvPr>
        </p:nvSpPr>
        <p:spPr>
          <a:prstGeom prst="rect">
            <a:avLst/>
          </a:prstGeom>
        </p:spPr>
        <p:txBody>
          <a:bodyPr vert="horz" wrap="square" lIns="0" tIns="12700" rIns="0" bIns="0" rtlCol="0">
            <a:spAutoFit/>
          </a:bodyPr>
          <a:lstStyle/>
          <a:p>
            <a:pPr marL="12700" marR="5080" algn="just">
              <a:lnSpc>
                <a:spcPct val="100000"/>
              </a:lnSpc>
              <a:spcBef>
                <a:spcPts val="100"/>
              </a:spcBef>
            </a:pPr>
            <a:r>
              <a:rPr dirty="0"/>
              <a:t>7.</a:t>
            </a:r>
            <a:r>
              <a:rPr spc="250" dirty="0"/>
              <a:t> </a:t>
            </a:r>
            <a:r>
              <a:rPr dirty="0"/>
              <a:t>Lalan</a:t>
            </a:r>
            <a:r>
              <a:rPr spc="270" dirty="0"/>
              <a:t> </a:t>
            </a:r>
            <a:r>
              <a:rPr dirty="0"/>
              <a:t>&amp;</a:t>
            </a:r>
            <a:r>
              <a:rPr spc="254" dirty="0"/>
              <a:t> </a:t>
            </a:r>
            <a:r>
              <a:rPr dirty="0"/>
              <a:t>Co</a:t>
            </a:r>
            <a:r>
              <a:rPr spc="265" dirty="0"/>
              <a:t> </a:t>
            </a:r>
            <a:r>
              <a:rPr dirty="0"/>
              <a:t>have</a:t>
            </a:r>
            <a:r>
              <a:rPr spc="270" dirty="0"/>
              <a:t> </a:t>
            </a:r>
            <a:r>
              <a:rPr dirty="0"/>
              <a:t>CC</a:t>
            </a:r>
            <a:r>
              <a:rPr spc="270" dirty="0"/>
              <a:t> </a:t>
            </a:r>
            <a:r>
              <a:rPr dirty="0"/>
              <a:t>limit</a:t>
            </a:r>
            <a:r>
              <a:rPr spc="260" dirty="0"/>
              <a:t> </a:t>
            </a:r>
            <a:r>
              <a:rPr dirty="0"/>
              <a:t>of</a:t>
            </a:r>
            <a:r>
              <a:rPr spc="260" dirty="0"/>
              <a:t> </a:t>
            </a:r>
            <a:r>
              <a:rPr dirty="0"/>
              <a:t>Rs.</a:t>
            </a:r>
            <a:r>
              <a:rPr spc="260" dirty="0"/>
              <a:t> </a:t>
            </a:r>
            <a:r>
              <a:rPr dirty="0"/>
              <a:t>50</a:t>
            </a:r>
            <a:r>
              <a:rPr spc="265" dirty="0"/>
              <a:t> </a:t>
            </a:r>
            <a:r>
              <a:rPr dirty="0"/>
              <a:t>crores</a:t>
            </a:r>
            <a:r>
              <a:rPr spc="265" dirty="0"/>
              <a:t> </a:t>
            </a:r>
            <a:r>
              <a:rPr spc="-25" dirty="0"/>
              <a:t>and </a:t>
            </a:r>
            <a:r>
              <a:rPr dirty="0"/>
              <a:t>LC</a:t>
            </a:r>
            <a:r>
              <a:rPr spc="85" dirty="0"/>
              <a:t> </a:t>
            </a:r>
            <a:r>
              <a:rPr dirty="0"/>
              <a:t>limits</a:t>
            </a:r>
            <a:r>
              <a:rPr spc="85" dirty="0"/>
              <a:t> </a:t>
            </a:r>
            <a:r>
              <a:rPr dirty="0"/>
              <a:t>of</a:t>
            </a:r>
            <a:r>
              <a:rPr spc="85" dirty="0"/>
              <a:t> </a:t>
            </a:r>
            <a:r>
              <a:rPr dirty="0"/>
              <a:t>Rs.</a:t>
            </a:r>
            <a:r>
              <a:rPr spc="85" dirty="0"/>
              <a:t> </a:t>
            </a:r>
            <a:r>
              <a:rPr dirty="0"/>
              <a:t>10</a:t>
            </a:r>
            <a:r>
              <a:rPr spc="90" dirty="0"/>
              <a:t> </a:t>
            </a:r>
            <a:r>
              <a:rPr dirty="0"/>
              <a:t>crores.</a:t>
            </a:r>
            <a:r>
              <a:rPr spc="80" dirty="0"/>
              <a:t> </a:t>
            </a:r>
            <a:r>
              <a:rPr dirty="0"/>
              <a:t>The</a:t>
            </a:r>
            <a:r>
              <a:rPr spc="95" dirty="0"/>
              <a:t> </a:t>
            </a:r>
            <a:r>
              <a:rPr dirty="0"/>
              <a:t>CC</a:t>
            </a:r>
            <a:r>
              <a:rPr spc="90" dirty="0"/>
              <a:t> </a:t>
            </a:r>
            <a:r>
              <a:rPr dirty="0"/>
              <a:t>was</a:t>
            </a:r>
            <a:r>
              <a:rPr spc="85" dirty="0"/>
              <a:t> </a:t>
            </a:r>
            <a:r>
              <a:rPr dirty="0"/>
              <a:t>fully</a:t>
            </a:r>
            <a:r>
              <a:rPr spc="90" dirty="0"/>
              <a:t> </a:t>
            </a:r>
            <a:r>
              <a:rPr spc="-10" dirty="0"/>
              <a:t>drawn </a:t>
            </a:r>
            <a:r>
              <a:rPr dirty="0"/>
              <a:t>in</a:t>
            </a:r>
            <a:r>
              <a:rPr spc="90" dirty="0"/>
              <a:t>  </a:t>
            </a:r>
            <a:r>
              <a:rPr dirty="0"/>
              <a:t>the</a:t>
            </a:r>
            <a:r>
              <a:rPr spc="95" dirty="0"/>
              <a:t>  </a:t>
            </a:r>
            <a:r>
              <a:rPr dirty="0"/>
              <a:t>last</a:t>
            </a:r>
            <a:r>
              <a:rPr spc="90" dirty="0"/>
              <a:t>  </a:t>
            </a:r>
            <a:r>
              <a:rPr dirty="0"/>
              <a:t>quarter.</a:t>
            </a:r>
            <a:r>
              <a:rPr spc="90" dirty="0"/>
              <a:t>  </a:t>
            </a:r>
            <a:r>
              <a:rPr dirty="0"/>
              <a:t>The</a:t>
            </a:r>
            <a:r>
              <a:rPr spc="95" dirty="0"/>
              <a:t>  </a:t>
            </a:r>
            <a:r>
              <a:rPr dirty="0"/>
              <a:t>Branch</a:t>
            </a:r>
            <a:r>
              <a:rPr spc="95" dirty="0"/>
              <a:t>  </a:t>
            </a:r>
            <a:r>
              <a:rPr dirty="0"/>
              <a:t>had</a:t>
            </a:r>
            <a:r>
              <a:rPr spc="95" dirty="0"/>
              <a:t>  </a:t>
            </a:r>
            <a:r>
              <a:rPr dirty="0"/>
              <a:t>kept</a:t>
            </a:r>
            <a:r>
              <a:rPr spc="90" dirty="0"/>
              <a:t>  </a:t>
            </a:r>
            <a:r>
              <a:rPr spc="-20" dirty="0"/>
              <a:t>LC’s </a:t>
            </a:r>
            <a:r>
              <a:rPr dirty="0"/>
              <a:t>devolved</a:t>
            </a:r>
            <a:r>
              <a:rPr spc="95" dirty="0"/>
              <a:t> </a:t>
            </a:r>
            <a:r>
              <a:rPr dirty="0"/>
              <a:t>on</a:t>
            </a:r>
            <a:r>
              <a:rPr spc="114" dirty="0"/>
              <a:t> </a:t>
            </a:r>
            <a:r>
              <a:rPr dirty="0"/>
              <a:t>1.1.22</a:t>
            </a:r>
            <a:r>
              <a:rPr spc="110" dirty="0"/>
              <a:t> </a:t>
            </a:r>
            <a:r>
              <a:rPr dirty="0"/>
              <a:t>in</a:t>
            </a:r>
            <a:r>
              <a:rPr spc="114" dirty="0"/>
              <a:t> </a:t>
            </a:r>
            <a:r>
              <a:rPr dirty="0"/>
              <a:t>other</a:t>
            </a:r>
            <a:r>
              <a:rPr spc="114" dirty="0"/>
              <a:t> </a:t>
            </a:r>
            <a:r>
              <a:rPr dirty="0"/>
              <a:t>account</a:t>
            </a:r>
            <a:r>
              <a:rPr spc="100" dirty="0"/>
              <a:t> </a:t>
            </a:r>
            <a:r>
              <a:rPr dirty="0"/>
              <a:t>as</a:t>
            </a:r>
            <a:r>
              <a:rPr spc="110" dirty="0"/>
              <a:t> </a:t>
            </a:r>
            <a:r>
              <a:rPr dirty="0"/>
              <a:t>the</a:t>
            </a:r>
            <a:r>
              <a:rPr spc="114" dirty="0"/>
              <a:t> </a:t>
            </a:r>
            <a:r>
              <a:rPr spc="-10" dirty="0"/>
              <a:t>Branch </a:t>
            </a:r>
            <a:r>
              <a:rPr dirty="0"/>
              <a:t>Manager</a:t>
            </a:r>
            <a:r>
              <a:rPr spc="95" dirty="0"/>
              <a:t>  </a:t>
            </a:r>
            <a:r>
              <a:rPr dirty="0"/>
              <a:t>informed</a:t>
            </a:r>
            <a:r>
              <a:rPr spc="95" dirty="0"/>
              <a:t>  </a:t>
            </a:r>
            <a:r>
              <a:rPr dirty="0"/>
              <a:t>that</a:t>
            </a:r>
            <a:r>
              <a:rPr spc="95" dirty="0"/>
              <a:t>  </a:t>
            </a:r>
            <a:r>
              <a:rPr dirty="0"/>
              <a:t>since</a:t>
            </a:r>
            <a:r>
              <a:rPr spc="95" dirty="0"/>
              <a:t>  </a:t>
            </a:r>
            <a:r>
              <a:rPr dirty="0"/>
              <a:t>the</a:t>
            </a:r>
            <a:r>
              <a:rPr spc="100" dirty="0"/>
              <a:t>  </a:t>
            </a:r>
            <a:r>
              <a:rPr dirty="0"/>
              <a:t>CC</a:t>
            </a:r>
            <a:r>
              <a:rPr spc="95" dirty="0"/>
              <a:t>  </a:t>
            </a:r>
            <a:r>
              <a:rPr dirty="0"/>
              <a:t>was</a:t>
            </a:r>
            <a:r>
              <a:rPr spc="90" dirty="0"/>
              <a:t>  </a:t>
            </a:r>
            <a:r>
              <a:rPr spc="-10" dirty="0"/>
              <a:t>fully </a:t>
            </a:r>
            <a:r>
              <a:rPr dirty="0"/>
              <a:t>drawn,</a:t>
            </a:r>
            <a:r>
              <a:rPr spc="195" dirty="0"/>
              <a:t> </a:t>
            </a:r>
            <a:r>
              <a:rPr dirty="0"/>
              <a:t>he</a:t>
            </a:r>
            <a:r>
              <a:rPr spc="204" dirty="0"/>
              <a:t> </a:t>
            </a:r>
            <a:r>
              <a:rPr dirty="0"/>
              <a:t>could</a:t>
            </a:r>
            <a:r>
              <a:rPr spc="204" dirty="0"/>
              <a:t> </a:t>
            </a:r>
            <a:r>
              <a:rPr dirty="0"/>
              <a:t>not</a:t>
            </a:r>
            <a:r>
              <a:rPr spc="200" dirty="0"/>
              <a:t> </a:t>
            </a:r>
            <a:r>
              <a:rPr dirty="0"/>
              <a:t>debit</a:t>
            </a:r>
            <a:r>
              <a:rPr spc="195" dirty="0"/>
              <a:t> </a:t>
            </a:r>
            <a:r>
              <a:rPr dirty="0"/>
              <a:t>the</a:t>
            </a:r>
            <a:r>
              <a:rPr spc="204" dirty="0"/>
              <a:t> </a:t>
            </a:r>
            <a:r>
              <a:rPr dirty="0"/>
              <a:t>devolved</a:t>
            </a:r>
            <a:r>
              <a:rPr spc="204" dirty="0"/>
              <a:t> </a:t>
            </a:r>
            <a:r>
              <a:rPr dirty="0"/>
              <a:t>LCs</a:t>
            </a:r>
            <a:r>
              <a:rPr spc="200" dirty="0"/>
              <a:t> </a:t>
            </a:r>
            <a:r>
              <a:rPr dirty="0"/>
              <a:t>to</a:t>
            </a:r>
            <a:r>
              <a:rPr spc="204" dirty="0"/>
              <a:t> </a:t>
            </a:r>
            <a:r>
              <a:rPr spc="-25" dirty="0"/>
              <a:t>the </a:t>
            </a:r>
            <a:r>
              <a:rPr dirty="0"/>
              <a:t>CC</a:t>
            </a:r>
            <a:r>
              <a:rPr spc="570" dirty="0"/>
              <a:t> </a:t>
            </a:r>
            <a:r>
              <a:rPr dirty="0"/>
              <a:t>to</a:t>
            </a:r>
            <a:r>
              <a:rPr spc="575" dirty="0"/>
              <a:t> </a:t>
            </a:r>
            <a:r>
              <a:rPr dirty="0"/>
              <a:t>recover</a:t>
            </a:r>
            <a:r>
              <a:rPr spc="575" dirty="0"/>
              <a:t> </a:t>
            </a:r>
            <a:r>
              <a:rPr dirty="0"/>
              <a:t>the</a:t>
            </a:r>
            <a:r>
              <a:rPr spc="575" dirty="0"/>
              <a:t> </a:t>
            </a:r>
            <a:r>
              <a:rPr dirty="0"/>
              <a:t>amount.</a:t>
            </a:r>
            <a:r>
              <a:rPr spc="570" dirty="0"/>
              <a:t> </a:t>
            </a:r>
            <a:r>
              <a:rPr dirty="0"/>
              <a:t>The</a:t>
            </a:r>
            <a:r>
              <a:rPr spc="575" dirty="0"/>
              <a:t> </a:t>
            </a:r>
            <a:r>
              <a:rPr dirty="0"/>
              <a:t>system</a:t>
            </a:r>
            <a:r>
              <a:rPr spc="575" dirty="0"/>
              <a:t> </a:t>
            </a:r>
            <a:r>
              <a:rPr dirty="0"/>
              <a:t>failed</a:t>
            </a:r>
            <a:r>
              <a:rPr spc="580" dirty="0"/>
              <a:t> </a:t>
            </a:r>
            <a:r>
              <a:rPr spc="-25" dirty="0"/>
              <a:t>to </a:t>
            </a:r>
            <a:r>
              <a:rPr dirty="0"/>
              <a:t>classify</a:t>
            </a:r>
            <a:r>
              <a:rPr spc="395" dirty="0"/>
              <a:t> </a:t>
            </a:r>
            <a:r>
              <a:rPr dirty="0"/>
              <a:t>the</a:t>
            </a:r>
            <a:r>
              <a:rPr spc="405" dirty="0"/>
              <a:t> </a:t>
            </a:r>
            <a:r>
              <a:rPr dirty="0"/>
              <a:t>account</a:t>
            </a:r>
            <a:r>
              <a:rPr spc="390" dirty="0"/>
              <a:t> </a:t>
            </a:r>
            <a:r>
              <a:rPr dirty="0"/>
              <a:t>as</a:t>
            </a:r>
            <a:r>
              <a:rPr spc="400" dirty="0"/>
              <a:t> </a:t>
            </a:r>
            <a:r>
              <a:rPr dirty="0"/>
              <a:t>NPA</a:t>
            </a:r>
            <a:r>
              <a:rPr spc="395" dirty="0"/>
              <a:t> </a:t>
            </a:r>
            <a:r>
              <a:rPr dirty="0"/>
              <a:t>since</a:t>
            </a:r>
            <a:r>
              <a:rPr spc="400" dirty="0"/>
              <a:t> </a:t>
            </a:r>
            <a:r>
              <a:rPr dirty="0"/>
              <a:t>both</a:t>
            </a:r>
            <a:r>
              <a:rPr spc="405" dirty="0"/>
              <a:t> </a:t>
            </a:r>
            <a:r>
              <a:rPr dirty="0"/>
              <a:t>the</a:t>
            </a:r>
            <a:r>
              <a:rPr spc="405" dirty="0"/>
              <a:t> </a:t>
            </a:r>
            <a:r>
              <a:rPr spc="-10" dirty="0"/>
              <a:t>limits </a:t>
            </a:r>
            <a:r>
              <a:rPr dirty="0"/>
              <a:t>were</a:t>
            </a:r>
            <a:r>
              <a:rPr spc="40" dirty="0"/>
              <a:t> </a:t>
            </a:r>
            <a:r>
              <a:rPr dirty="0"/>
              <a:t>not</a:t>
            </a:r>
            <a:r>
              <a:rPr spc="40" dirty="0"/>
              <a:t> </a:t>
            </a:r>
            <a:r>
              <a:rPr dirty="0"/>
              <a:t>overdrawn</a:t>
            </a:r>
            <a:r>
              <a:rPr spc="55" dirty="0"/>
              <a:t> </a:t>
            </a:r>
            <a:r>
              <a:rPr dirty="0"/>
              <a:t>for</a:t>
            </a:r>
            <a:r>
              <a:rPr spc="60" dirty="0"/>
              <a:t> </a:t>
            </a:r>
            <a:r>
              <a:rPr dirty="0"/>
              <a:t>more</a:t>
            </a:r>
            <a:r>
              <a:rPr spc="55" dirty="0"/>
              <a:t> </a:t>
            </a:r>
            <a:r>
              <a:rPr dirty="0"/>
              <a:t>than</a:t>
            </a:r>
            <a:r>
              <a:rPr spc="55" dirty="0"/>
              <a:t> </a:t>
            </a:r>
            <a:r>
              <a:rPr dirty="0"/>
              <a:t>90</a:t>
            </a:r>
            <a:r>
              <a:rPr spc="55" dirty="0"/>
              <a:t> </a:t>
            </a:r>
            <a:r>
              <a:rPr dirty="0"/>
              <a:t>days.</a:t>
            </a:r>
            <a:r>
              <a:rPr spc="45" dirty="0"/>
              <a:t> </a:t>
            </a:r>
            <a:r>
              <a:rPr spc="-10" dirty="0"/>
              <a:t>Should </a:t>
            </a:r>
            <a:r>
              <a:rPr dirty="0"/>
              <a:t>the</a:t>
            </a:r>
            <a:r>
              <a:rPr spc="375" dirty="0"/>
              <a:t> </a:t>
            </a:r>
            <a:r>
              <a:rPr dirty="0"/>
              <a:t>auditor</a:t>
            </a:r>
            <a:r>
              <a:rPr spc="375" dirty="0"/>
              <a:t> </a:t>
            </a:r>
            <a:r>
              <a:rPr dirty="0"/>
              <a:t>classify</a:t>
            </a:r>
            <a:r>
              <a:rPr spc="370" dirty="0"/>
              <a:t> </a:t>
            </a:r>
            <a:r>
              <a:rPr dirty="0"/>
              <a:t>the</a:t>
            </a:r>
            <a:r>
              <a:rPr spc="375" dirty="0"/>
              <a:t> </a:t>
            </a:r>
            <a:r>
              <a:rPr dirty="0"/>
              <a:t>account</a:t>
            </a:r>
            <a:r>
              <a:rPr spc="375" dirty="0"/>
              <a:t> </a:t>
            </a:r>
            <a:r>
              <a:rPr dirty="0"/>
              <a:t>of</a:t>
            </a:r>
            <a:r>
              <a:rPr spc="370" dirty="0"/>
              <a:t> </a:t>
            </a:r>
            <a:r>
              <a:rPr dirty="0"/>
              <a:t>Lalan</a:t>
            </a:r>
            <a:r>
              <a:rPr spc="380" dirty="0"/>
              <a:t> </a:t>
            </a:r>
            <a:r>
              <a:rPr dirty="0"/>
              <a:t>&amp;</a:t>
            </a:r>
            <a:r>
              <a:rPr spc="365" dirty="0"/>
              <a:t> </a:t>
            </a:r>
            <a:r>
              <a:rPr dirty="0"/>
              <a:t>Co</a:t>
            </a:r>
            <a:r>
              <a:rPr spc="380" dirty="0"/>
              <a:t> </a:t>
            </a:r>
            <a:r>
              <a:rPr spc="-25" dirty="0"/>
              <a:t>as </a:t>
            </a:r>
            <a:r>
              <a:rPr spc="-20" dirty="0"/>
              <a:t>NPA?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39A23B-9C42-689A-10D9-513F8A725DF0}"/>
              </a:ext>
            </a:extLst>
          </p:cNvPr>
          <p:cNvSpPr>
            <a:spLocks noGrp="1"/>
          </p:cNvSpPr>
          <p:nvPr>
            <p:ph idx="1"/>
          </p:nvPr>
        </p:nvSpPr>
        <p:spPr>
          <a:xfrm>
            <a:off x="457200" y="1417638"/>
            <a:ext cx="8229600" cy="4754562"/>
          </a:xfrm>
        </p:spPr>
        <p:txBody>
          <a:bodyPr>
            <a:normAutofit fontScale="62500" lnSpcReduction="20000"/>
          </a:bodyPr>
          <a:lstStyle/>
          <a:p>
            <a:pPr algn="just"/>
            <a:r>
              <a:rPr lang="en-US" b="0" i="0" dirty="0">
                <a:solidFill>
                  <a:srgbClr val="000000"/>
                </a:solidFill>
                <a:effectLst/>
                <a:latin typeface="Arial" panose="020B0604020202020204" pitchFamily="34" charset="0"/>
              </a:rPr>
              <a:t>UCBs having total assets of ₹2000 crore or above as on March 31, 2020 were required to implement system-based asset classification</a:t>
            </a:r>
            <a:r>
              <a:rPr lang="en-US" b="0" i="0" u="none" strike="noStrike" baseline="30000" dirty="0">
                <a:solidFill>
                  <a:srgbClr val="000000"/>
                </a:solidFill>
                <a:effectLst/>
                <a:latin typeface="Arial" panose="020B0604020202020204" pitchFamily="34" charset="0"/>
                <a:hlinkClick r:id="rId2"/>
              </a:rPr>
              <a:t>4</a:t>
            </a:r>
            <a:r>
              <a:rPr lang="en-US" b="0" i="0" dirty="0">
                <a:solidFill>
                  <a:srgbClr val="000000"/>
                </a:solidFill>
                <a:effectLst/>
                <a:latin typeface="Arial" panose="020B0604020202020204" pitchFamily="34" charset="0"/>
              </a:rPr>
              <a:t> with effect from June 30, 2021.</a:t>
            </a:r>
          </a:p>
          <a:p>
            <a:endParaRPr lang="en-US" dirty="0">
              <a:solidFill>
                <a:srgbClr val="000000"/>
              </a:solidFill>
              <a:latin typeface="Arial" panose="020B0604020202020204" pitchFamily="34" charset="0"/>
            </a:endParaRPr>
          </a:p>
          <a:p>
            <a:pPr algn="just"/>
            <a:r>
              <a:rPr lang="en-US" b="0" i="0" dirty="0">
                <a:solidFill>
                  <a:srgbClr val="000000"/>
                </a:solidFill>
                <a:effectLst/>
                <a:latin typeface="Arial" panose="020B0604020202020204" pitchFamily="34" charset="0"/>
              </a:rPr>
              <a:t>UCBs having total assets of ₹1000 crore or above but less than ₹2000 crore as on March 31, 2020 and having self-assessed themselves as being under Level III or Level IV in terms of the </a:t>
            </a:r>
            <a:r>
              <a:rPr lang="en-US" b="0" i="0" u="none" strike="noStrike" dirty="0">
                <a:effectLst/>
                <a:latin typeface="Arial" panose="020B0604020202020204" pitchFamily="34" charset="0"/>
                <a:hlinkClick r:id="rId3"/>
              </a:rPr>
              <a:t>circular DoS.CO/CSITE/BC.4083/31.01.052/2019-20 dated December 31, 2019</a:t>
            </a:r>
            <a:r>
              <a:rPr lang="en-US" b="0" i="0" dirty="0">
                <a:solidFill>
                  <a:srgbClr val="000000"/>
                </a:solidFill>
                <a:effectLst/>
                <a:latin typeface="Arial" panose="020B0604020202020204" pitchFamily="34" charset="0"/>
              </a:rPr>
              <a:t> on Comprehensive Cyber Security Framework for UCBs were required to implement system-based asset classification with effect from September 30, 2021.</a:t>
            </a:r>
          </a:p>
          <a:p>
            <a:pPr algn="just"/>
            <a:endParaRPr lang="en-US" dirty="0">
              <a:solidFill>
                <a:srgbClr val="000000"/>
              </a:solidFill>
              <a:latin typeface="Arial" panose="020B0604020202020204" pitchFamily="34" charset="0"/>
            </a:endParaRPr>
          </a:p>
          <a:p>
            <a:pPr algn="just"/>
            <a:r>
              <a:rPr lang="en-US" b="0" i="0" dirty="0">
                <a:solidFill>
                  <a:srgbClr val="000000"/>
                </a:solidFill>
                <a:effectLst/>
                <a:latin typeface="Arial" panose="020B0604020202020204" pitchFamily="34" charset="0"/>
              </a:rPr>
              <a:t>UCBs which meet the above criteria as at the end of the financial year 2020-2021 or subsequent financial years shall implement system-based asset classification within a period of six months from the end of the financial year concerned.</a:t>
            </a:r>
          </a:p>
          <a:p>
            <a:pPr algn="just"/>
            <a:endParaRPr lang="en-US" dirty="0">
              <a:solidFill>
                <a:srgbClr val="000000"/>
              </a:solidFill>
              <a:latin typeface="Arial" panose="020B0604020202020204" pitchFamily="34" charset="0"/>
            </a:endParaRPr>
          </a:p>
          <a:p>
            <a:pPr algn="just"/>
            <a:r>
              <a:rPr lang="en-US" b="0" i="0" dirty="0">
                <a:solidFill>
                  <a:srgbClr val="000000"/>
                </a:solidFill>
                <a:effectLst/>
                <a:latin typeface="Arial" panose="020B0604020202020204" pitchFamily="34" charset="0"/>
              </a:rPr>
              <a:t>UCBs not meeting the above criteria are also encouraged to voluntarily implement the system-based asset classification in their own interest.</a:t>
            </a:r>
            <a:endParaRPr lang="en-IN" dirty="0"/>
          </a:p>
        </p:txBody>
      </p:sp>
      <p:sp>
        <p:nvSpPr>
          <p:cNvPr id="3" name="Footer Placeholder 2">
            <a:extLst>
              <a:ext uri="{FF2B5EF4-FFF2-40B4-BE49-F238E27FC236}">
                <a16:creationId xmlns:a16="http://schemas.microsoft.com/office/drawing/2014/main" id="{601DCEA7-D3E1-D065-C35C-B3B695A8461D}"/>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94D5CD75-CA70-50ED-0F4C-D239DE181636}"/>
              </a:ext>
            </a:extLst>
          </p:cNvPr>
          <p:cNvSpPr>
            <a:spLocks noGrp="1"/>
          </p:cNvSpPr>
          <p:nvPr>
            <p:ph type="sldNum" sz="quarter" idx="12"/>
          </p:nvPr>
        </p:nvSpPr>
        <p:spPr/>
        <p:txBody>
          <a:bodyPr/>
          <a:lstStyle/>
          <a:p>
            <a:fld id="{B99AA3BF-B333-49E6-8AB4-953474064F92}" type="slidenum">
              <a:rPr lang="en-US" smtClean="0"/>
              <a:t>6</a:t>
            </a:fld>
            <a:endParaRPr lang="en-US"/>
          </a:p>
        </p:txBody>
      </p:sp>
      <p:sp>
        <p:nvSpPr>
          <p:cNvPr id="5" name="Title 4">
            <a:extLst>
              <a:ext uri="{FF2B5EF4-FFF2-40B4-BE49-F238E27FC236}">
                <a16:creationId xmlns:a16="http://schemas.microsoft.com/office/drawing/2014/main" id="{0DE06BA3-8651-BCC7-0CB2-7CA59B57D488}"/>
              </a:ext>
            </a:extLst>
          </p:cNvPr>
          <p:cNvSpPr>
            <a:spLocks noGrp="1"/>
          </p:cNvSpPr>
          <p:nvPr>
            <p:ph type="title"/>
          </p:nvPr>
        </p:nvSpPr>
        <p:spPr/>
        <p:txBody>
          <a:bodyPr/>
          <a:lstStyle/>
          <a:p>
            <a:endParaRPr lang="en-IN"/>
          </a:p>
        </p:txBody>
      </p:sp>
    </p:spTree>
    <p:extLst>
      <p:ext uri="{BB962C8B-B14F-4D97-AF65-F5344CB8AC3E}">
        <p14:creationId xmlns:p14="http://schemas.microsoft.com/office/powerpoint/2010/main" val="16893285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6540" rIns="0" bIns="0" rtlCol="0">
            <a:spAutoFit/>
          </a:bodyPr>
          <a:lstStyle/>
          <a:p>
            <a:pPr marL="1767205">
              <a:lnSpc>
                <a:spcPct val="100000"/>
              </a:lnSpc>
              <a:spcBef>
                <a:spcPts val="100"/>
              </a:spcBef>
            </a:pPr>
            <a:r>
              <a:rPr dirty="0"/>
              <a:t>Case</a:t>
            </a:r>
            <a:r>
              <a:rPr spc="-15" dirty="0"/>
              <a:t> </a:t>
            </a:r>
            <a:r>
              <a:rPr spc="-10" dirty="0"/>
              <a:t>Studies</a:t>
            </a:r>
          </a:p>
        </p:txBody>
      </p:sp>
      <p:sp>
        <p:nvSpPr>
          <p:cNvPr id="4" name="object 4"/>
          <p:cNvSpPr txBox="1">
            <a:spLocks noGrp="1"/>
          </p:cNvSpPr>
          <p:nvPr>
            <p:ph type="ftr" sz="quarter" idx="5"/>
          </p:nvPr>
        </p:nvSpPr>
        <p:spPr>
          <a:xfrm>
            <a:off x="3541839" y="6385302"/>
            <a:ext cx="2083561" cy="20518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241300">
              <a:lnSpc>
                <a:spcPts val="1645"/>
              </a:lnSpc>
            </a:pPr>
            <a:r>
              <a:rPr lang="en-IN" dirty="0"/>
              <a:t>CA Aashish Badge</a:t>
            </a:r>
            <a:endParaRPr spc="-10" dirty="0"/>
          </a:p>
        </p:txBody>
      </p:sp>
      <p:sp>
        <p:nvSpPr>
          <p:cNvPr id="5" name="object 5"/>
          <p:cNvSpPr txBox="1">
            <a:spLocks noGrp="1"/>
          </p:cNvSpPr>
          <p:nvPr>
            <p:ph type="sldNum" sz="quarter" idx="7"/>
          </p:nvPr>
        </p:nvSpPr>
        <p:spPr>
          <a:xfrm>
            <a:off x="8359140" y="6525846"/>
            <a:ext cx="286384" cy="22415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136525">
              <a:lnSpc>
                <a:spcPts val="1645"/>
              </a:lnSpc>
            </a:pPr>
            <a:fld id="{81D60167-4931-47E6-BA6A-407CBD079E47}" type="slidenum">
              <a:rPr lang="en-IN" smtClean="0"/>
              <a:pPr marL="136525">
                <a:lnSpc>
                  <a:spcPts val="1645"/>
                </a:lnSpc>
              </a:pPr>
              <a:t>60</a:t>
            </a:fld>
            <a:endParaRPr spc="-25" dirty="0"/>
          </a:p>
        </p:txBody>
      </p:sp>
      <p:sp>
        <p:nvSpPr>
          <p:cNvPr id="3" name="object 3"/>
          <p:cNvSpPr txBox="1"/>
          <p:nvPr/>
        </p:nvSpPr>
        <p:spPr>
          <a:xfrm>
            <a:off x="535940" y="1466596"/>
            <a:ext cx="8071484" cy="4719320"/>
          </a:xfrm>
          <a:prstGeom prst="rect">
            <a:avLst/>
          </a:prstGeom>
        </p:spPr>
        <p:txBody>
          <a:bodyPr vert="horz" wrap="square" lIns="0" tIns="12700" rIns="0" bIns="0" rtlCol="0">
            <a:spAutoFit/>
          </a:bodyPr>
          <a:lstStyle/>
          <a:p>
            <a:pPr marL="12700" marR="5080" algn="just">
              <a:lnSpc>
                <a:spcPct val="100000"/>
              </a:lnSpc>
              <a:spcBef>
                <a:spcPts val="100"/>
              </a:spcBef>
            </a:pPr>
            <a:r>
              <a:rPr sz="2800" dirty="0">
                <a:solidFill>
                  <a:srgbClr val="1D528D"/>
                </a:solidFill>
                <a:latin typeface="Arial"/>
                <a:cs typeface="Arial"/>
              </a:rPr>
              <a:t>The</a:t>
            </a:r>
            <a:r>
              <a:rPr sz="2800" spc="-35" dirty="0">
                <a:solidFill>
                  <a:srgbClr val="1D528D"/>
                </a:solidFill>
                <a:latin typeface="Arial"/>
                <a:cs typeface="Arial"/>
              </a:rPr>
              <a:t>  </a:t>
            </a:r>
            <a:r>
              <a:rPr sz="2800" dirty="0">
                <a:solidFill>
                  <a:srgbClr val="1D528D"/>
                </a:solidFill>
                <a:latin typeface="Arial"/>
                <a:cs typeface="Arial"/>
              </a:rPr>
              <a:t>devolvement</a:t>
            </a:r>
            <a:r>
              <a:rPr sz="2800" spc="-35" dirty="0">
                <a:solidFill>
                  <a:srgbClr val="1D528D"/>
                </a:solidFill>
                <a:latin typeface="Arial"/>
                <a:cs typeface="Arial"/>
              </a:rPr>
              <a:t>  </a:t>
            </a:r>
            <a:r>
              <a:rPr sz="2800" dirty="0">
                <a:solidFill>
                  <a:srgbClr val="1D528D"/>
                </a:solidFill>
                <a:latin typeface="Arial"/>
                <a:cs typeface="Arial"/>
              </a:rPr>
              <a:t>of</a:t>
            </a:r>
            <a:r>
              <a:rPr sz="2800" spc="-35" dirty="0">
                <a:solidFill>
                  <a:srgbClr val="1D528D"/>
                </a:solidFill>
                <a:latin typeface="Arial"/>
                <a:cs typeface="Arial"/>
              </a:rPr>
              <a:t>  </a:t>
            </a:r>
            <a:r>
              <a:rPr sz="2800" dirty="0">
                <a:solidFill>
                  <a:srgbClr val="1D528D"/>
                </a:solidFill>
                <a:latin typeface="Arial"/>
                <a:cs typeface="Arial"/>
              </a:rPr>
              <a:t>LC’s</a:t>
            </a:r>
            <a:r>
              <a:rPr sz="2800" spc="-35" dirty="0">
                <a:solidFill>
                  <a:srgbClr val="1D528D"/>
                </a:solidFill>
                <a:latin typeface="Arial"/>
                <a:cs typeface="Arial"/>
              </a:rPr>
              <a:t>  </a:t>
            </a:r>
            <a:r>
              <a:rPr sz="2800" dirty="0">
                <a:solidFill>
                  <a:srgbClr val="1D528D"/>
                </a:solidFill>
                <a:latin typeface="Arial"/>
                <a:cs typeface="Arial"/>
              </a:rPr>
              <a:t>cannot</a:t>
            </a:r>
            <a:r>
              <a:rPr sz="2800" spc="-35" dirty="0">
                <a:solidFill>
                  <a:srgbClr val="1D528D"/>
                </a:solidFill>
                <a:latin typeface="Arial"/>
                <a:cs typeface="Arial"/>
              </a:rPr>
              <a:t>  </a:t>
            </a:r>
            <a:r>
              <a:rPr sz="2800" dirty="0">
                <a:solidFill>
                  <a:srgbClr val="1D528D"/>
                </a:solidFill>
                <a:latin typeface="Arial"/>
                <a:cs typeface="Arial"/>
              </a:rPr>
              <a:t>be</a:t>
            </a:r>
            <a:r>
              <a:rPr sz="2800" spc="-30" dirty="0">
                <a:solidFill>
                  <a:srgbClr val="1D528D"/>
                </a:solidFill>
                <a:latin typeface="Arial"/>
                <a:cs typeface="Arial"/>
              </a:rPr>
              <a:t>  </a:t>
            </a:r>
            <a:r>
              <a:rPr sz="2800" dirty="0">
                <a:solidFill>
                  <a:srgbClr val="1D528D"/>
                </a:solidFill>
                <a:latin typeface="Arial"/>
                <a:cs typeface="Arial"/>
              </a:rPr>
              <a:t>given</a:t>
            </a:r>
            <a:r>
              <a:rPr sz="2800" spc="-35" dirty="0">
                <a:solidFill>
                  <a:srgbClr val="1D528D"/>
                </a:solidFill>
                <a:latin typeface="Arial"/>
                <a:cs typeface="Arial"/>
              </a:rPr>
              <a:t>  </a:t>
            </a:r>
            <a:r>
              <a:rPr sz="2800" dirty="0">
                <a:solidFill>
                  <a:srgbClr val="1D528D"/>
                </a:solidFill>
                <a:latin typeface="Arial"/>
                <a:cs typeface="Arial"/>
              </a:rPr>
              <a:t>as</a:t>
            </a:r>
            <a:r>
              <a:rPr sz="2800" spc="-30" dirty="0">
                <a:solidFill>
                  <a:srgbClr val="1D528D"/>
                </a:solidFill>
                <a:latin typeface="Arial"/>
                <a:cs typeface="Arial"/>
              </a:rPr>
              <a:t>  </a:t>
            </a:r>
            <a:r>
              <a:rPr sz="2800" spc="-50" dirty="0">
                <a:solidFill>
                  <a:srgbClr val="1D528D"/>
                </a:solidFill>
                <a:latin typeface="Arial"/>
                <a:cs typeface="Arial"/>
              </a:rPr>
              <a:t>a </a:t>
            </a:r>
            <a:r>
              <a:rPr sz="2800" dirty="0">
                <a:solidFill>
                  <a:srgbClr val="1D528D"/>
                </a:solidFill>
                <a:latin typeface="Arial"/>
                <a:cs typeface="Arial"/>
              </a:rPr>
              <a:t>separate</a:t>
            </a:r>
            <a:r>
              <a:rPr sz="2800" spc="595" dirty="0">
                <a:solidFill>
                  <a:srgbClr val="1D528D"/>
                </a:solidFill>
                <a:latin typeface="Arial"/>
                <a:cs typeface="Arial"/>
              </a:rPr>
              <a:t> </a:t>
            </a:r>
            <a:r>
              <a:rPr sz="2800" dirty="0">
                <a:solidFill>
                  <a:srgbClr val="1D528D"/>
                </a:solidFill>
                <a:latin typeface="Arial"/>
                <a:cs typeface="Arial"/>
              </a:rPr>
              <a:t>limit</a:t>
            </a:r>
            <a:r>
              <a:rPr sz="2800" spc="590" dirty="0">
                <a:solidFill>
                  <a:srgbClr val="1D528D"/>
                </a:solidFill>
                <a:latin typeface="Arial"/>
                <a:cs typeface="Arial"/>
              </a:rPr>
              <a:t> </a:t>
            </a:r>
            <a:r>
              <a:rPr sz="2800" dirty="0">
                <a:solidFill>
                  <a:srgbClr val="1D528D"/>
                </a:solidFill>
                <a:latin typeface="Arial"/>
                <a:cs typeface="Arial"/>
              </a:rPr>
              <a:t>to</a:t>
            </a:r>
            <a:r>
              <a:rPr sz="2800" spc="595" dirty="0">
                <a:solidFill>
                  <a:srgbClr val="1D528D"/>
                </a:solidFill>
                <a:latin typeface="Arial"/>
                <a:cs typeface="Arial"/>
              </a:rPr>
              <a:t> </a:t>
            </a:r>
            <a:r>
              <a:rPr sz="2800" dirty="0">
                <a:solidFill>
                  <a:srgbClr val="1D528D"/>
                </a:solidFill>
                <a:latin typeface="Arial"/>
                <a:cs typeface="Arial"/>
              </a:rPr>
              <a:t>Lalan</a:t>
            </a:r>
            <a:r>
              <a:rPr sz="2800" spc="600" dirty="0">
                <a:solidFill>
                  <a:srgbClr val="1D528D"/>
                </a:solidFill>
                <a:latin typeface="Arial"/>
                <a:cs typeface="Arial"/>
              </a:rPr>
              <a:t> </a:t>
            </a:r>
            <a:r>
              <a:rPr sz="2800" dirty="0">
                <a:solidFill>
                  <a:srgbClr val="1D528D"/>
                </a:solidFill>
                <a:latin typeface="Arial"/>
                <a:cs typeface="Arial"/>
              </a:rPr>
              <a:t>&amp;</a:t>
            </a:r>
            <a:r>
              <a:rPr sz="2800" spc="590" dirty="0">
                <a:solidFill>
                  <a:srgbClr val="1D528D"/>
                </a:solidFill>
                <a:latin typeface="Arial"/>
                <a:cs typeface="Arial"/>
              </a:rPr>
              <a:t> </a:t>
            </a:r>
            <a:r>
              <a:rPr sz="2800" dirty="0">
                <a:solidFill>
                  <a:srgbClr val="1D528D"/>
                </a:solidFill>
                <a:latin typeface="Arial"/>
                <a:cs typeface="Arial"/>
              </a:rPr>
              <a:t>Co</a:t>
            </a:r>
            <a:r>
              <a:rPr sz="2800" spc="600" dirty="0">
                <a:solidFill>
                  <a:srgbClr val="1D528D"/>
                </a:solidFill>
                <a:latin typeface="Arial"/>
                <a:cs typeface="Arial"/>
              </a:rPr>
              <a:t> </a:t>
            </a:r>
            <a:r>
              <a:rPr sz="2800" dirty="0">
                <a:solidFill>
                  <a:srgbClr val="1D528D"/>
                </a:solidFill>
                <a:latin typeface="Arial"/>
                <a:cs typeface="Arial"/>
              </a:rPr>
              <a:t>by</a:t>
            </a:r>
            <a:r>
              <a:rPr sz="2800" spc="595" dirty="0">
                <a:solidFill>
                  <a:srgbClr val="1D528D"/>
                </a:solidFill>
                <a:latin typeface="Arial"/>
                <a:cs typeface="Arial"/>
              </a:rPr>
              <a:t> </a:t>
            </a:r>
            <a:r>
              <a:rPr sz="2800" dirty="0">
                <a:solidFill>
                  <a:srgbClr val="1D528D"/>
                </a:solidFill>
                <a:latin typeface="Arial"/>
                <a:cs typeface="Arial"/>
              </a:rPr>
              <a:t>the</a:t>
            </a:r>
            <a:r>
              <a:rPr sz="2800" spc="600" dirty="0">
                <a:solidFill>
                  <a:srgbClr val="1D528D"/>
                </a:solidFill>
                <a:latin typeface="Arial"/>
                <a:cs typeface="Arial"/>
              </a:rPr>
              <a:t> </a:t>
            </a:r>
            <a:r>
              <a:rPr sz="2800" dirty="0">
                <a:solidFill>
                  <a:srgbClr val="1D528D"/>
                </a:solidFill>
                <a:latin typeface="Arial"/>
                <a:cs typeface="Arial"/>
              </a:rPr>
              <a:t>Branch</a:t>
            </a:r>
            <a:r>
              <a:rPr sz="2800" spc="605" dirty="0">
                <a:solidFill>
                  <a:srgbClr val="1D528D"/>
                </a:solidFill>
                <a:latin typeface="Arial"/>
                <a:cs typeface="Arial"/>
              </a:rPr>
              <a:t> </a:t>
            </a:r>
            <a:r>
              <a:rPr sz="2800" spc="-25" dirty="0">
                <a:solidFill>
                  <a:srgbClr val="1D528D"/>
                </a:solidFill>
                <a:latin typeface="Arial"/>
                <a:cs typeface="Arial"/>
              </a:rPr>
              <a:t>and </a:t>
            </a:r>
            <a:r>
              <a:rPr sz="2800" dirty="0">
                <a:solidFill>
                  <a:srgbClr val="1D528D"/>
                </a:solidFill>
                <a:latin typeface="Arial"/>
                <a:cs typeface="Arial"/>
              </a:rPr>
              <a:t>should</a:t>
            </a:r>
            <a:r>
              <a:rPr sz="2800" spc="20" dirty="0">
                <a:solidFill>
                  <a:srgbClr val="1D528D"/>
                </a:solidFill>
                <a:latin typeface="Arial"/>
                <a:cs typeface="Arial"/>
              </a:rPr>
              <a:t> </a:t>
            </a:r>
            <a:r>
              <a:rPr sz="2800" dirty="0">
                <a:solidFill>
                  <a:srgbClr val="1D528D"/>
                </a:solidFill>
                <a:latin typeface="Arial"/>
                <a:cs typeface="Arial"/>
              </a:rPr>
              <a:t>have</a:t>
            </a:r>
            <a:r>
              <a:rPr sz="2800" spc="30" dirty="0">
                <a:solidFill>
                  <a:srgbClr val="1D528D"/>
                </a:solidFill>
                <a:latin typeface="Arial"/>
                <a:cs typeface="Arial"/>
              </a:rPr>
              <a:t> </a:t>
            </a:r>
            <a:r>
              <a:rPr sz="2800" dirty="0">
                <a:solidFill>
                  <a:srgbClr val="1D528D"/>
                </a:solidFill>
                <a:latin typeface="Arial"/>
                <a:cs typeface="Arial"/>
              </a:rPr>
              <a:t>been</a:t>
            </a:r>
            <a:r>
              <a:rPr sz="2800" spc="35" dirty="0">
                <a:solidFill>
                  <a:srgbClr val="1D528D"/>
                </a:solidFill>
                <a:latin typeface="Arial"/>
                <a:cs typeface="Arial"/>
              </a:rPr>
              <a:t> </a:t>
            </a:r>
            <a:r>
              <a:rPr sz="2800" dirty="0">
                <a:solidFill>
                  <a:srgbClr val="1D528D"/>
                </a:solidFill>
                <a:latin typeface="Arial"/>
                <a:cs typeface="Arial"/>
              </a:rPr>
              <a:t>debited</a:t>
            </a:r>
            <a:r>
              <a:rPr sz="2800" spc="30" dirty="0">
                <a:solidFill>
                  <a:srgbClr val="1D528D"/>
                </a:solidFill>
                <a:latin typeface="Arial"/>
                <a:cs typeface="Arial"/>
              </a:rPr>
              <a:t> </a:t>
            </a:r>
            <a:r>
              <a:rPr sz="2800" dirty="0">
                <a:solidFill>
                  <a:srgbClr val="1D528D"/>
                </a:solidFill>
                <a:latin typeface="Arial"/>
                <a:cs typeface="Arial"/>
              </a:rPr>
              <a:t>to</a:t>
            </a:r>
            <a:r>
              <a:rPr sz="2800" spc="30" dirty="0">
                <a:solidFill>
                  <a:srgbClr val="1D528D"/>
                </a:solidFill>
                <a:latin typeface="Arial"/>
                <a:cs typeface="Arial"/>
              </a:rPr>
              <a:t> </a:t>
            </a:r>
            <a:r>
              <a:rPr sz="2800" dirty="0">
                <a:solidFill>
                  <a:srgbClr val="1D528D"/>
                </a:solidFill>
                <a:latin typeface="Arial"/>
                <a:cs typeface="Arial"/>
              </a:rPr>
              <a:t>the</a:t>
            </a:r>
            <a:r>
              <a:rPr sz="2800" spc="35" dirty="0">
                <a:solidFill>
                  <a:srgbClr val="1D528D"/>
                </a:solidFill>
                <a:latin typeface="Arial"/>
                <a:cs typeface="Arial"/>
              </a:rPr>
              <a:t> </a:t>
            </a:r>
            <a:r>
              <a:rPr sz="2800" dirty="0">
                <a:solidFill>
                  <a:srgbClr val="1D528D"/>
                </a:solidFill>
                <a:latin typeface="Arial"/>
                <a:cs typeface="Arial"/>
              </a:rPr>
              <a:t>CC</a:t>
            </a:r>
            <a:r>
              <a:rPr sz="2800" spc="25" dirty="0">
                <a:solidFill>
                  <a:srgbClr val="1D528D"/>
                </a:solidFill>
                <a:latin typeface="Arial"/>
                <a:cs typeface="Arial"/>
              </a:rPr>
              <a:t> </a:t>
            </a:r>
            <a:r>
              <a:rPr sz="2800" dirty="0">
                <a:solidFill>
                  <a:srgbClr val="1D528D"/>
                </a:solidFill>
                <a:latin typeface="Arial"/>
                <a:cs typeface="Arial"/>
              </a:rPr>
              <a:t>account.</a:t>
            </a:r>
            <a:r>
              <a:rPr sz="2800" spc="20" dirty="0">
                <a:solidFill>
                  <a:srgbClr val="1D528D"/>
                </a:solidFill>
                <a:latin typeface="Arial"/>
                <a:cs typeface="Arial"/>
              </a:rPr>
              <a:t> </a:t>
            </a:r>
            <a:r>
              <a:rPr sz="2800" dirty="0">
                <a:solidFill>
                  <a:srgbClr val="1D528D"/>
                </a:solidFill>
                <a:latin typeface="Arial"/>
                <a:cs typeface="Arial"/>
              </a:rPr>
              <a:t>If</a:t>
            </a:r>
            <a:r>
              <a:rPr sz="2800" spc="25" dirty="0">
                <a:solidFill>
                  <a:srgbClr val="1D528D"/>
                </a:solidFill>
                <a:latin typeface="Arial"/>
                <a:cs typeface="Arial"/>
              </a:rPr>
              <a:t> </a:t>
            </a:r>
            <a:r>
              <a:rPr sz="2800" spc="-25" dirty="0">
                <a:solidFill>
                  <a:srgbClr val="1D528D"/>
                </a:solidFill>
                <a:latin typeface="Arial"/>
                <a:cs typeface="Arial"/>
              </a:rPr>
              <a:t>the </a:t>
            </a:r>
            <a:r>
              <a:rPr sz="2800" dirty="0">
                <a:solidFill>
                  <a:srgbClr val="1D528D"/>
                </a:solidFill>
                <a:latin typeface="Arial"/>
                <a:cs typeface="Arial"/>
              </a:rPr>
              <a:t>devolved</a:t>
            </a:r>
            <a:r>
              <a:rPr sz="2800" spc="260" dirty="0">
                <a:solidFill>
                  <a:srgbClr val="1D528D"/>
                </a:solidFill>
                <a:latin typeface="Arial"/>
                <a:cs typeface="Arial"/>
              </a:rPr>
              <a:t> </a:t>
            </a:r>
            <a:r>
              <a:rPr sz="2800" dirty="0">
                <a:solidFill>
                  <a:srgbClr val="1D528D"/>
                </a:solidFill>
                <a:latin typeface="Arial"/>
                <a:cs typeface="Arial"/>
              </a:rPr>
              <a:t>amount</a:t>
            </a:r>
            <a:r>
              <a:rPr sz="2800" spc="250" dirty="0">
                <a:solidFill>
                  <a:srgbClr val="1D528D"/>
                </a:solidFill>
                <a:latin typeface="Arial"/>
                <a:cs typeface="Arial"/>
              </a:rPr>
              <a:t> </a:t>
            </a:r>
            <a:r>
              <a:rPr sz="2800" dirty="0">
                <a:solidFill>
                  <a:srgbClr val="1D528D"/>
                </a:solidFill>
                <a:latin typeface="Arial"/>
                <a:cs typeface="Arial"/>
              </a:rPr>
              <a:t>is</a:t>
            </a:r>
            <a:r>
              <a:rPr sz="2800" spc="260" dirty="0">
                <a:solidFill>
                  <a:srgbClr val="1D528D"/>
                </a:solidFill>
                <a:latin typeface="Arial"/>
                <a:cs typeface="Arial"/>
              </a:rPr>
              <a:t> </a:t>
            </a:r>
            <a:r>
              <a:rPr sz="2800" dirty="0">
                <a:solidFill>
                  <a:srgbClr val="1D528D"/>
                </a:solidFill>
                <a:latin typeface="Arial"/>
                <a:cs typeface="Arial"/>
              </a:rPr>
              <a:t>considered</a:t>
            </a:r>
            <a:r>
              <a:rPr sz="2800" spc="260" dirty="0">
                <a:solidFill>
                  <a:srgbClr val="1D528D"/>
                </a:solidFill>
                <a:latin typeface="Arial"/>
                <a:cs typeface="Arial"/>
              </a:rPr>
              <a:t> </a:t>
            </a:r>
            <a:r>
              <a:rPr sz="2800" dirty="0">
                <a:solidFill>
                  <a:srgbClr val="1D528D"/>
                </a:solidFill>
                <a:latin typeface="Arial"/>
                <a:cs typeface="Arial"/>
              </a:rPr>
              <a:t>along</a:t>
            </a:r>
            <a:r>
              <a:rPr sz="2800" spc="265" dirty="0">
                <a:solidFill>
                  <a:srgbClr val="1D528D"/>
                </a:solidFill>
                <a:latin typeface="Arial"/>
                <a:cs typeface="Arial"/>
              </a:rPr>
              <a:t> </a:t>
            </a:r>
            <a:r>
              <a:rPr sz="2800" dirty="0">
                <a:solidFill>
                  <a:srgbClr val="1D528D"/>
                </a:solidFill>
                <a:latin typeface="Arial"/>
                <a:cs typeface="Arial"/>
              </a:rPr>
              <a:t>with</a:t>
            </a:r>
            <a:r>
              <a:rPr sz="2800" spc="260" dirty="0">
                <a:solidFill>
                  <a:srgbClr val="1D528D"/>
                </a:solidFill>
                <a:latin typeface="Arial"/>
                <a:cs typeface="Arial"/>
              </a:rPr>
              <a:t> </a:t>
            </a:r>
            <a:r>
              <a:rPr sz="2800" dirty="0">
                <a:solidFill>
                  <a:srgbClr val="1D528D"/>
                </a:solidFill>
                <a:latin typeface="Arial"/>
                <a:cs typeface="Arial"/>
              </a:rPr>
              <a:t>the</a:t>
            </a:r>
            <a:r>
              <a:rPr sz="2800" spc="265" dirty="0">
                <a:solidFill>
                  <a:srgbClr val="1D528D"/>
                </a:solidFill>
                <a:latin typeface="Arial"/>
                <a:cs typeface="Arial"/>
              </a:rPr>
              <a:t> </a:t>
            </a:r>
            <a:r>
              <a:rPr sz="2800" spc="-25" dirty="0">
                <a:solidFill>
                  <a:srgbClr val="1D528D"/>
                </a:solidFill>
                <a:latin typeface="Arial"/>
                <a:cs typeface="Arial"/>
              </a:rPr>
              <a:t>CC </a:t>
            </a:r>
            <a:r>
              <a:rPr sz="2800" dirty="0">
                <a:solidFill>
                  <a:srgbClr val="1D528D"/>
                </a:solidFill>
                <a:latin typeface="Arial"/>
                <a:cs typeface="Arial"/>
              </a:rPr>
              <a:t>O/s</a:t>
            </a:r>
            <a:r>
              <a:rPr sz="2800" spc="30" dirty="0">
                <a:solidFill>
                  <a:srgbClr val="1D528D"/>
                </a:solidFill>
                <a:latin typeface="Arial"/>
                <a:cs typeface="Arial"/>
              </a:rPr>
              <a:t> </a:t>
            </a:r>
            <a:r>
              <a:rPr sz="2800" dirty="0">
                <a:solidFill>
                  <a:srgbClr val="1D528D"/>
                </a:solidFill>
                <a:latin typeface="Arial"/>
                <a:cs typeface="Arial"/>
              </a:rPr>
              <a:t>then</a:t>
            </a:r>
            <a:r>
              <a:rPr sz="2800" spc="40" dirty="0">
                <a:solidFill>
                  <a:srgbClr val="1D528D"/>
                </a:solidFill>
                <a:latin typeface="Arial"/>
                <a:cs typeface="Arial"/>
              </a:rPr>
              <a:t> </a:t>
            </a:r>
            <a:r>
              <a:rPr sz="2800" dirty="0">
                <a:solidFill>
                  <a:srgbClr val="1D528D"/>
                </a:solidFill>
                <a:latin typeface="Arial"/>
                <a:cs typeface="Arial"/>
              </a:rPr>
              <a:t>the</a:t>
            </a:r>
            <a:r>
              <a:rPr sz="2800" spc="40" dirty="0">
                <a:solidFill>
                  <a:srgbClr val="1D528D"/>
                </a:solidFill>
                <a:latin typeface="Arial"/>
                <a:cs typeface="Arial"/>
              </a:rPr>
              <a:t> </a:t>
            </a:r>
            <a:r>
              <a:rPr sz="2800" dirty="0">
                <a:solidFill>
                  <a:srgbClr val="1D528D"/>
                </a:solidFill>
                <a:latin typeface="Arial"/>
                <a:cs typeface="Arial"/>
              </a:rPr>
              <a:t>account</a:t>
            </a:r>
            <a:r>
              <a:rPr sz="2800" spc="30" dirty="0">
                <a:solidFill>
                  <a:srgbClr val="1D528D"/>
                </a:solidFill>
                <a:latin typeface="Arial"/>
                <a:cs typeface="Arial"/>
              </a:rPr>
              <a:t> </a:t>
            </a:r>
            <a:r>
              <a:rPr sz="2800" dirty="0">
                <a:solidFill>
                  <a:srgbClr val="1D528D"/>
                </a:solidFill>
                <a:latin typeface="Arial"/>
                <a:cs typeface="Arial"/>
              </a:rPr>
              <a:t>becomes</a:t>
            </a:r>
            <a:r>
              <a:rPr sz="2800" spc="35" dirty="0">
                <a:solidFill>
                  <a:srgbClr val="1D528D"/>
                </a:solidFill>
                <a:latin typeface="Arial"/>
                <a:cs typeface="Arial"/>
              </a:rPr>
              <a:t> </a:t>
            </a:r>
            <a:r>
              <a:rPr sz="2800" dirty="0">
                <a:solidFill>
                  <a:srgbClr val="1D528D"/>
                </a:solidFill>
                <a:latin typeface="Arial"/>
                <a:cs typeface="Arial"/>
              </a:rPr>
              <a:t>overdrawn</a:t>
            </a:r>
            <a:r>
              <a:rPr sz="2800" spc="40" dirty="0">
                <a:solidFill>
                  <a:srgbClr val="1D528D"/>
                </a:solidFill>
                <a:latin typeface="Arial"/>
                <a:cs typeface="Arial"/>
              </a:rPr>
              <a:t> </a:t>
            </a:r>
            <a:r>
              <a:rPr sz="2800" dirty="0">
                <a:solidFill>
                  <a:srgbClr val="1D528D"/>
                </a:solidFill>
                <a:latin typeface="Arial"/>
                <a:cs typeface="Arial"/>
              </a:rPr>
              <a:t>for</a:t>
            </a:r>
            <a:r>
              <a:rPr sz="2800" spc="40" dirty="0">
                <a:solidFill>
                  <a:srgbClr val="1D528D"/>
                </a:solidFill>
                <a:latin typeface="Arial"/>
                <a:cs typeface="Arial"/>
              </a:rPr>
              <a:t> </a:t>
            </a:r>
            <a:r>
              <a:rPr sz="2800" spc="-20" dirty="0">
                <a:solidFill>
                  <a:srgbClr val="1D528D"/>
                </a:solidFill>
                <a:latin typeface="Arial"/>
                <a:cs typeface="Arial"/>
              </a:rPr>
              <a:t>more </a:t>
            </a:r>
            <a:r>
              <a:rPr sz="2800" dirty="0">
                <a:solidFill>
                  <a:srgbClr val="1D528D"/>
                </a:solidFill>
                <a:latin typeface="Arial"/>
                <a:cs typeface="Arial"/>
              </a:rPr>
              <a:t>than</a:t>
            </a:r>
            <a:r>
              <a:rPr sz="2800" spc="650" dirty="0">
                <a:solidFill>
                  <a:srgbClr val="1D528D"/>
                </a:solidFill>
                <a:latin typeface="Arial"/>
                <a:cs typeface="Arial"/>
              </a:rPr>
              <a:t> </a:t>
            </a:r>
            <a:r>
              <a:rPr sz="2800" dirty="0">
                <a:solidFill>
                  <a:srgbClr val="1D528D"/>
                </a:solidFill>
                <a:latin typeface="Arial"/>
                <a:cs typeface="Arial"/>
              </a:rPr>
              <a:t>90</a:t>
            </a:r>
            <a:r>
              <a:rPr sz="2800" spc="655" dirty="0">
                <a:solidFill>
                  <a:srgbClr val="1D528D"/>
                </a:solidFill>
                <a:latin typeface="Arial"/>
                <a:cs typeface="Arial"/>
              </a:rPr>
              <a:t> </a:t>
            </a:r>
            <a:r>
              <a:rPr sz="2800" dirty="0">
                <a:solidFill>
                  <a:srgbClr val="1D528D"/>
                </a:solidFill>
                <a:latin typeface="Arial"/>
                <a:cs typeface="Arial"/>
              </a:rPr>
              <a:t>days</a:t>
            </a:r>
            <a:r>
              <a:rPr sz="2800" spc="650" dirty="0">
                <a:solidFill>
                  <a:srgbClr val="1D528D"/>
                </a:solidFill>
                <a:latin typeface="Arial"/>
                <a:cs typeface="Arial"/>
              </a:rPr>
              <a:t> </a:t>
            </a:r>
            <a:r>
              <a:rPr sz="2800" dirty="0">
                <a:solidFill>
                  <a:srgbClr val="1D528D"/>
                </a:solidFill>
                <a:latin typeface="Arial"/>
                <a:cs typeface="Arial"/>
              </a:rPr>
              <a:t>and</a:t>
            </a:r>
            <a:r>
              <a:rPr sz="2800" spc="655" dirty="0">
                <a:solidFill>
                  <a:srgbClr val="1D528D"/>
                </a:solidFill>
                <a:latin typeface="Arial"/>
                <a:cs typeface="Arial"/>
              </a:rPr>
              <a:t> </a:t>
            </a:r>
            <a:r>
              <a:rPr sz="2800" dirty="0">
                <a:solidFill>
                  <a:srgbClr val="1D528D"/>
                </a:solidFill>
                <a:latin typeface="Arial"/>
                <a:cs typeface="Arial"/>
              </a:rPr>
              <a:t>hence</a:t>
            </a:r>
            <a:r>
              <a:rPr sz="2800" spc="655" dirty="0">
                <a:solidFill>
                  <a:srgbClr val="1D528D"/>
                </a:solidFill>
                <a:latin typeface="Arial"/>
                <a:cs typeface="Arial"/>
              </a:rPr>
              <a:t> </a:t>
            </a:r>
            <a:r>
              <a:rPr sz="2800" dirty="0">
                <a:solidFill>
                  <a:srgbClr val="1D528D"/>
                </a:solidFill>
                <a:latin typeface="Arial"/>
                <a:cs typeface="Arial"/>
              </a:rPr>
              <a:t>the</a:t>
            </a:r>
            <a:r>
              <a:rPr sz="2800" spc="655" dirty="0">
                <a:solidFill>
                  <a:srgbClr val="1D528D"/>
                </a:solidFill>
                <a:latin typeface="Arial"/>
                <a:cs typeface="Arial"/>
              </a:rPr>
              <a:t> </a:t>
            </a:r>
            <a:r>
              <a:rPr sz="2800" dirty="0">
                <a:solidFill>
                  <a:srgbClr val="1D528D"/>
                </a:solidFill>
                <a:latin typeface="Arial"/>
                <a:cs typeface="Arial"/>
              </a:rPr>
              <a:t>account</a:t>
            </a:r>
            <a:r>
              <a:rPr sz="2800" spc="645" dirty="0">
                <a:solidFill>
                  <a:srgbClr val="1D528D"/>
                </a:solidFill>
                <a:latin typeface="Arial"/>
                <a:cs typeface="Arial"/>
              </a:rPr>
              <a:t> </a:t>
            </a:r>
            <a:r>
              <a:rPr sz="2800" dirty="0">
                <a:solidFill>
                  <a:srgbClr val="1D528D"/>
                </a:solidFill>
                <a:latin typeface="Arial"/>
                <a:cs typeface="Arial"/>
              </a:rPr>
              <a:t>should</a:t>
            </a:r>
            <a:r>
              <a:rPr sz="2800" spc="655" dirty="0">
                <a:solidFill>
                  <a:srgbClr val="1D528D"/>
                </a:solidFill>
                <a:latin typeface="Arial"/>
                <a:cs typeface="Arial"/>
              </a:rPr>
              <a:t> </a:t>
            </a:r>
            <a:r>
              <a:rPr sz="2800" spc="-25" dirty="0">
                <a:solidFill>
                  <a:srgbClr val="1D528D"/>
                </a:solidFill>
                <a:latin typeface="Arial"/>
                <a:cs typeface="Arial"/>
              </a:rPr>
              <a:t>be </a:t>
            </a:r>
            <a:r>
              <a:rPr sz="2800" dirty="0">
                <a:solidFill>
                  <a:srgbClr val="1D528D"/>
                </a:solidFill>
                <a:latin typeface="Arial"/>
                <a:cs typeface="Arial"/>
              </a:rPr>
              <a:t>classified</a:t>
            </a:r>
            <a:r>
              <a:rPr sz="2800" spc="440" dirty="0">
                <a:solidFill>
                  <a:srgbClr val="1D528D"/>
                </a:solidFill>
                <a:latin typeface="Arial"/>
                <a:cs typeface="Arial"/>
              </a:rPr>
              <a:t> </a:t>
            </a:r>
            <a:r>
              <a:rPr sz="2800" dirty="0">
                <a:solidFill>
                  <a:srgbClr val="1D528D"/>
                </a:solidFill>
                <a:latin typeface="Arial"/>
                <a:cs typeface="Arial"/>
              </a:rPr>
              <a:t>as</a:t>
            </a:r>
            <a:r>
              <a:rPr sz="2800" spc="440" dirty="0">
                <a:solidFill>
                  <a:srgbClr val="1D528D"/>
                </a:solidFill>
                <a:latin typeface="Arial"/>
                <a:cs typeface="Arial"/>
              </a:rPr>
              <a:t> </a:t>
            </a:r>
            <a:r>
              <a:rPr sz="2800" dirty="0">
                <a:solidFill>
                  <a:srgbClr val="1D528D"/>
                </a:solidFill>
                <a:latin typeface="Arial"/>
                <a:cs typeface="Arial"/>
              </a:rPr>
              <a:t>NPA</a:t>
            </a:r>
            <a:r>
              <a:rPr sz="2800" spc="434" dirty="0">
                <a:solidFill>
                  <a:srgbClr val="1D528D"/>
                </a:solidFill>
                <a:latin typeface="Arial"/>
                <a:cs typeface="Arial"/>
              </a:rPr>
              <a:t> </a:t>
            </a:r>
            <a:r>
              <a:rPr sz="2800" dirty="0">
                <a:solidFill>
                  <a:srgbClr val="1D528D"/>
                </a:solidFill>
                <a:latin typeface="Arial"/>
                <a:cs typeface="Arial"/>
              </a:rPr>
              <a:t>by</a:t>
            </a:r>
            <a:r>
              <a:rPr sz="2800" spc="440" dirty="0">
                <a:solidFill>
                  <a:srgbClr val="1D528D"/>
                </a:solidFill>
                <a:latin typeface="Arial"/>
                <a:cs typeface="Arial"/>
              </a:rPr>
              <a:t> </a:t>
            </a:r>
            <a:r>
              <a:rPr sz="2800" dirty="0">
                <a:solidFill>
                  <a:srgbClr val="1D528D"/>
                </a:solidFill>
                <a:latin typeface="Arial"/>
                <a:cs typeface="Arial"/>
              </a:rPr>
              <a:t>the</a:t>
            </a:r>
            <a:r>
              <a:rPr sz="2800" spc="440" dirty="0">
                <a:solidFill>
                  <a:srgbClr val="1D528D"/>
                </a:solidFill>
                <a:latin typeface="Arial"/>
                <a:cs typeface="Arial"/>
              </a:rPr>
              <a:t> </a:t>
            </a:r>
            <a:r>
              <a:rPr sz="2800" dirty="0">
                <a:solidFill>
                  <a:srgbClr val="1D528D"/>
                </a:solidFill>
                <a:latin typeface="Arial"/>
                <a:cs typeface="Arial"/>
              </a:rPr>
              <a:t>auditor.</a:t>
            </a:r>
            <a:r>
              <a:rPr sz="2800" spc="440" dirty="0">
                <a:solidFill>
                  <a:srgbClr val="1D528D"/>
                </a:solidFill>
                <a:latin typeface="Arial"/>
                <a:cs typeface="Arial"/>
              </a:rPr>
              <a:t> </a:t>
            </a:r>
            <a:r>
              <a:rPr sz="2800" dirty="0">
                <a:solidFill>
                  <a:srgbClr val="1D528D"/>
                </a:solidFill>
                <a:latin typeface="Arial"/>
                <a:cs typeface="Arial"/>
              </a:rPr>
              <a:t>Any</a:t>
            </a:r>
            <a:r>
              <a:rPr sz="2800" spc="440" dirty="0">
                <a:solidFill>
                  <a:srgbClr val="1D528D"/>
                </a:solidFill>
                <a:latin typeface="Arial"/>
                <a:cs typeface="Arial"/>
              </a:rPr>
              <a:t> </a:t>
            </a:r>
            <a:r>
              <a:rPr sz="2800" dirty="0">
                <a:solidFill>
                  <a:srgbClr val="1D528D"/>
                </a:solidFill>
                <a:latin typeface="Arial"/>
                <a:cs typeface="Arial"/>
              </a:rPr>
              <a:t>kind</a:t>
            </a:r>
            <a:r>
              <a:rPr sz="2800" spc="445" dirty="0">
                <a:solidFill>
                  <a:srgbClr val="1D528D"/>
                </a:solidFill>
                <a:latin typeface="Arial"/>
                <a:cs typeface="Arial"/>
              </a:rPr>
              <a:t> </a:t>
            </a:r>
            <a:r>
              <a:rPr sz="2800" dirty="0">
                <a:solidFill>
                  <a:srgbClr val="1D528D"/>
                </a:solidFill>
                <a:latin typeface="Arial"/>
                <a:cs typeface="Arial"/>
              </a:rPr>
              <a:t>of</a:t>
            </a:r>
            <a:r>
              <a:rPr sz="2800" spc="440" dirty="0">
                <a:solidFill>
                  <a:srgbClr val="1D528D"/>
                </a:solidFill>
                <a:latin typeface="Arial"/>
                <a:cs typeface="Arial"/>
              </a:rPr>
              <a:t> </a:t>
            </a:r>
            <a:r>
              <a:rPr sz="2800" spc="-25" dirty="0">
                <a:solidFill>
                  <a:srgbClr val="1D528D"/>
                </a:solidFill>
                <a:latin typeface="Arial"/>
                <a:cs typeface="Arial"/>
              </a:rPr>
              <a:t>LC </a:t>
            </a:r>
            <a:r>
              <a:rPr sz="2800" dirty="0">
                <a:solidFill>
                  <a:srgbClr val="1D528D"/>
                </a:solidFill>
                <a:latin typeface="Arial"/>
                <a:cs typeface="Arial"/>
              </a:rPr>
              <a:t>devolvement</a:t>
            </a:r>
            <a:r>
              <a:rPr sz="2800" spc="60" dirty="0">
                <a:solidFill>
                  <a:srgbClr val="1D528D"/>
                </a:solidFill>
                <a:latin typeface="Arial"/>
                <a:cs typeface="Arial"/>
              </a:rPr>
              <a:t> </a:t>
            </a:r>
            <a:r>
              <a:rPr sz="2800" dirty="0">
                <a:solidFill>
                  <a:srgbClr val="1D528D"/>
                </a:solidFill>
                <a:latin typeface="Arial"/>
                <a:cs typeface="Arial"/>
              </a:rPr>
              <a:t>or</a:t>
            </a:r>
            <a:r>
              <a:rPr sz="2800" spc="75" dirty="0">
                <a:solidFill>
                  <a:srgbClr val="1D528D"/>
                </a:solidFill>
                <a:latin typeface="Arial"/>
                <a:cs typeface="Arial"/>
              </a:rPr>
              <a:t> </a:t>
            </a:r>
            <a:r>
              <a:rPr sz="2800" dirty="0">
                <a:solidFill>
                  <a:srgbClr val="1D528D"/>
                </a:solidFill>
                <a:latin typeface="Arial"/>
                <a:cs typeface="Arial"/>
              </a:rPr>
              <a:t>invocation</a:t>
            </a:r>
            <a:r>
              <a:rPr sz="2800" spc="70" dirty="0">
                <a:solidFill>
                  <a:srgbClr val="1D528D"/>
                </a:solidFill>
                <a:latin typeface="Arial"/>
                <a:cs typeface="Arial"/>
              </a:rPr>
              <a:t> </a:t>
            </a:r>
            <a:r>
              <a:rPr sz="2800" dirty="0">
                <a:solidFill>
                  <a:srgbClr val="1D528D"/>
                </a:solidFill>
                <a:latin typeface="Arial"/>
                <a:cs typeface="Arial"/>
              </a:rPr>
              <a:t>of</a:t>
            </a:r>
            <a:r>
              <a:rPr sz="2800" spc="65" dirty="0">
                <a:solidFill>
                  <a:srgbClr val="1D528D"/>
                </a:solidFill>
                <a:latin typeface="Arial"/>
                <a:cs typeface="Arial"/>
              </a:rPr>
              <a:t> </a:t>
            </a:r>
            <a:r>
              <a:rPr sz="2800" dirty="0">
                <a:solidFill>
                  <a:srgbClr val="1D528D"/>
                </a:solidFill>
                <a:latin typeface="Arial"/>
                <a:cs typeface="Arial"/>
              </a:rPr>
              <a:t>BG</a:t>
            </a:r>
            <a:r>
              <a:rPr sz="2800" spc="65" dirty="0">
                <a:solidFill>
                  <a:srgbClr val="1D528D"/>
                </a:solidFill>
                <a:latin typeface="Arial"/>
                <a:cs typeface="Arial"/>
              </a:rPr>
              <a:t> </a:t>
            </a:r>
            <a:r>
              <a:rPr sz="2800" dirty="0">
                <a:solidFill>
                  <a:srgbClr val="1D528D"/>
                </a:solidFill>
                <a:latin typeface="Arial"/>
                <a:cs typeface="Arial"/>
              </a:rPr>
              <a:t>has</a:t>
            </a:r>
            <a:r>
              <a:rPr sz="2800" spc="65" dirty="0">
                <a:solidFill>
                  <a:srgbClr val="1D528D"/>
                </a:solidFill>
                <a:latin typeface="Arial"/>
                <a:cs typeface="Arial"/>
              </a:rPr>
              <a:t> </a:t>
            </a:r>
            <a:r>
              <a:rPr sz="2800" dirty="0">
                <a:solidFill>
                  <a:srgbClr val="1D528D"/>
                </a:solidFill>
                <a:latin typeface="Arial"/>
                <a:cs typeface="Arial"/>
              </a:rPr>
              <a:t>to</a:t>
            </a:r>
            <a:r>
              <a:rPr sz="2800" spc="75" dirty="0">
                <a:solidFill>
                  <a:srgbClr val="1D528D"/>
                </a:solidFill>
                <a:latin typeface="Arial"/>
                <a:cs typeface="Arial"/>
              </a:rPr>
              <a:t> </a:t>
            </a:r>
            <a:r>
              <a:rPr sz="2800" dirty="0">
                <a:solidFill>
                  <a:srgbClr val="1D528D"/>
                </a:solidFill>
                <a:latin typeface="Arial"/>
                <a:cs typeface="Arial"/>
              </a:rPr>
              <a:t>be</a:t>
            </a:r>
            <a:r>
              <a:rPr sz="2800" spc="75" dirty="0">
                <a:solidFill>
                  <a:srgbClr val="1D528D"/>
                </a:solidFill>
                <a:latin typeface="Arial"/>
                <a:cs typeface="Arial"/>
              </a:rPr>
              <a:t> </a:t>
            </a:r>
            <a:r>
              <a:rPr sz="2800" spc="-10" dirty="0">
                <a:solidFill>
                  <a:srgbClr val="1D528D"/>
                </a:solidFill>
                <a:latin typeface="Arial"/>
                <a:cs typeface="Arial"/>
              </a:rPr>
              <a:t>debited </a:t>
            </a:r>
            <a:r>
              <a:rPr sz="2800" dirty="0">
                <a:solidFill>
                  <a:srgbClr val="1D528D"/>
                </a:solidFill>
                <a:latin typeface="Arial"/>
                <a:cs typeface="Arial"/>
              </a:rPr>
              <a:t>to</a:t>
            </a:r>
            <a:r>
              <a:rPr sz="2800" spc="575" dirty="0">
                <a:solidFill>
                  <a:srgbClr val="1D528D"/>
                </a:solidFill>
                <a:latin typeface="Arial"/>
                <a:cs typeface="Arial"/>
              </a:rPr>
              <a:t> </a:t>
            </a:r>
            <a:r>
              <a:rPr sz="2800" dirty="0">
                <a:solidFill>
                  <a:srgbClr val="1D528D"/>
                </a:solidFill>
                <a:latin typeface="Arial"/>
                <a:cs typeface="Arial"/>
              </a:rPr>
              <a:t>the</a:t>
            </a:r>
            <a:r>
              <a:rPr sz="2800" spc="575" dirty="0">
                <a:solidFill>
                  <a:srgbClr val="1D528D"/>
                </a:solidFill>
                <a:latin typeface="Arial"/>
                <a:cs typeface="Arial"/>
              </a:rPr>
              <a:t> </a:t>
            </a:r>
            <a:r>
              <a:rPr sz="2800" dirty="0">
                <a:solidFill>
                  <a:srgbClr val="1D528D"/>
                </a:solidFill>
                <a:latin typeface="Arial"/>
                <a:cs typeface="Arial"/>
              </a:rPr>
              <a:t>CC</a:t>
            </a:r>
            <a:r>
              <a:rPr sz="2800" spc="575" dirty="0">
                <a:solidFill>
                  <a:srgbClr val="1D528D"/>
                </a:solidFill>
                <a:latin typeface="Arial"/>
                <a:cs typeface="Arial"/>
              </a:rPr>
              <a:t> </a:t>
            </a:r>
            <a:r>
              <a:rPr sz="2800" dirty="0">
                <a:solidFill>
                  <a:srgbClr val="1D528D"/>
                </a:solidFill>
                <a:latin typeface="Arial"/>
                <a:cs typeface="Arial"/>
              </a:rPr>
              <a:t>account</a:t>
            </a:r>
            <a:r>
              <a:rPr sz="2800" spc="565" dirty="0">
                <a:solidFill>
                  <a:srgbClr val="1D528D"/>
                </a:solidFill>
                <a:latin typeface="Arial"/>
                <a:cs typeface="Arial"/>
              </a:rPr>
              <a:t> </a:t>
            </a:r>
            <a:r>
              <a:rPr sz="2800" dirty="0">
                <a:solidFill>
                  <a:srgbClr val="1D528D"/>
                </a:solidFill>
                <a:latin typeface="Arial"/>
                <a:cs typeface="Arial"/>
              </a:rPr>
              <a:t>ONLY</a:t>
            </a:r>
            <a:r>
              <a:rPr sz="2800" spc="565" dirty="0">
                <a:solidFill>
                  <a:srgbClr val="1D528D"/>
                </a:solidFill>
                <a:latin typeface="Arial"/>
                <a:cs typeface="Arial"/>
              </a:rPr>
              <a:t> </a:t>
            </a:r>
            <a:r>
              <a:rPr sz="2800" dirty="0">
                <a:solidFill>
                  <a:srgbClr val="1D528D"/>
                </a:solidFill>
                <a:latin typeface="Arial"/>
                <a:cs typeface="Arial"/>
              </a:rPr>
              <a:t>and</a:t>
            </a:r>
            <a:r>
              <a:rPr sz="2800" spc="575" dirty="0">
                <a:solidFill>
                  <a:srgbClr val="1D528D"/>
                </a:solidFill>
                <a:latin typeface="Arial"/>
                <a:cs typeface="Arial"/>
              </a:rPr>
              <a:t> </a:t>
            </a:r>
            <a:r>
              <a:rPr sz="2800" dirty="0">
                <a:solidFill>
                  <a:srgbClr val="1D528D"/>
                </a:solidFill>
                <a:latin typeface="Arial"/>
                <a:cs typeface="Arial"/>
              </a:rPr>
              <a:t>cannot</a:t>
            </a:r>
            <a:r>
              <a:rPr sz="2800" spc="565" dirty="0">
                <a:solidFill>
                  <a:srgbClr val="1D528D"/>
                </a:solidFill>
                <a:latin typeface="Arial"/>
                <a:cs typeface="Arial"/>
              </a:rPr>
              <a:t> </a:t>
            </a:r>
            <a:r>
              <a:rPr sz="2800" dirty="0">
                <a:solidFill>
                  <a:srgbClr val="1D528D"/>
                </a:solidFill>
                <a:latin typeface="Arial"/>
                <a:cs typeface="Arial"/>
              </a:rPr>
              <a:t>be</a:t>
            </a:r>
            <a:r>
              <a:rPr sz="2800" spc="580" dirty="0">
                <a:solidFill>
                  <a:srgbClr val="1D528D"/>
                </a:solidFill>
                <a:latin typeface="Arial"/>
                <a:cs typeface="Arial"/>
              </a:rPr>
              <a:t> </a:t>
            </a:r>
            <a:r>
              <a:rPr sz="2800" spc="-10" dirty="0">
                <a:solidFill>
                  <a:srgbClr val="1D528D"/>
                </a:solidFill>
                <a:latin typeface="Arial"/>
                <a:cs typeface="Arial"/>
              </a:rPr>
              <a:t>parked </a:t>
            </a:r>
            <a:r>
              <a:rPr sz="2800" dirty="0">
                <a:solidFill>
                  <a:srgbClr val="1D528D"/>
                </a:solidFill>
                <a:latin typeface="Arial"/>
                <a:cs typeface="Arial"/>
              </a:rPr>
              <a:t>separately</a:t>
            </a:r>
            <a:r>
              <a:rPr sz="2800" spc="325" dirty="0">
                <a:solidFill>
                  <a:srgbClr val="1D528D"/>
                </a:solidFill>
                <a:latin typeface="Arial"/>
                <a:cs typeface="Arial"/>
              </a:rPr>
              <a:t> </a:t>
            </a:r>
            <a:r>
              <a:rPr sz="2800" dirty="0">
                <a:solidFill>
                  <a:srgbClr val="1D528D"/>
                </a:solidFill>
                <a:latin typeface="Arial"/>
                <a:cs typeface="Arial"/>
              </a:rPr>
              <a:t>by</a:t>
            </a:r>
            <a:r>
              <a:rPr sz="2800" spc="325" dirty="0">
                <a:solidFill>
                  <a:srgbClr val="1D528D"/>
                </a:solidFill>
                <a:latin typeface="Arial"/>
                <a:cs typeface="Arial"/>
              </a:rPr>
              <a:t> </a:t>
            </a:r>
            <a:r>
              <a:rPr sz="2800" dirty="0">
                <a:solidFill>
                  <a:srgbClr val="1D528D"/>
                </a:solidFill>
                <a:latin typeface="Arial"/>
                <a:cs typeface="Arial"/>
              </a:rPr>
              <a:t>the</a:t>
            </a:r>
            <a:r>
              <a:rPr sz="2800" spc="330" dirty="0">
                <a:solidFill>
                  <a:srgbClr val="1D528D"/>
                </a:solidFill>
                <a:latin typeface="Arial"/>
                <a:cs typeface="Arial"/>
              </a:rPr>
              <a:t> </a:t>
            </a:r>
            <a:r>
              <a:rPr sz="2800" dirty="0">
                <a:solidFill>
                  <a:srgbClr val="1D528D"/>
                </a:solidFill>
                <a:latin typeface="Arial"/>
                <a:cs typeface="Arial"/>
              </a:rPr>
              <a:t>Branch.(4.2.7.2</a:t>
            </a:r>
            <a:r>
              <a:rPr sz="2800" spc="330" dirty="0">
                <a:solidFill>
                  <a:srgbClr val="1D528D"/>
                </a:solidFill>
                <a:latin typeface="Arial"/>
                <a:cs typeface="Arial"/>
              </a:rPr>
              <a:t> </a:t>
            </a:r>
            <a:r>
              <a:rPr sz="2800" dirty="0">
                <a:solidFill>
                  <a:srgbClr val="1D528D"/>
                </a:solidFill>
                <a:latin typeface="Arial"/>
                <a:cs typeface="Arial"/>
              </a:rPr>
              <a:t>–</a:t>
            </a:r>
            <a:r>
              <a:rPr sz="2800" spc="330" dirty="0">
                <a:solidFill>
                  <a:srgbClr val="1D528D"/>
                </a:solidFill>
                <a:latin typeface="Arial"/>
                <a:cs typeface="Arial"/>
              </a:rPr>
              <a:t> </a:t>
            </a:r>
            <a:r>
              <a:rPr sz="2800" dirty="0">
                <a:solidFill>
                  <a:srgbClr val="1D528D"/>
                </a:solidFill>
                <a:latin typeface="Arial"/>
                <a:cs typeface="Arial"/>
              </a:rPr>
              <a:t>1st</a:t>
            </a:r>
            <a:r>
              <a:rPr sz="2800" spc="320" dirty="0">
                <a:solidFill>
                  <a:srgbClr val="1D528D"/>
                </a:solidFill>
                <a:latin typeface="Arial"/>
                <a:cs typeface="Arial"/>
              </a:rPr>
              <a:t> </a:t>
            </a:r>
            <a:r>
              <a:rPr sz="2800" dirty="0">
                <a:solidFill>
                  <a:srgbClr val="1D528D"/>
                </a:solidFill>
                <a:latin typeface="Arial"/>
                <a:cs typeface="Arial"/>
              </a:rPr>
              <a:t>Oct,</a:t>
            </a:r>
            <a:r>
              <a:rPr sz="2800" spc="325" dirty="0">
                <a:solidFill>
                  <a:srgbClr val="1D528D"/>
                </a:solidFill>
                <a:latin typeface="Arial"/>
                <a:cs typeface="Arial"/>
              </a:rPr>
              <a:t> </a:t>
            </a:r>
            <a:r>
              <a:rPr sz="2800" spc="-20" dirty="0">
                <a:solidFill>
                  <a:srgbClr val="1D528D"/>
                </a:solidFill>
                <a:latin typeface="Arial"/>
                <a:cs typeface="Arial"/>
              </a:rPr>
              <a:t>2021 </a:t>
            </a:r>
            <a:r>
              <a:rPr sz="2800" dirty="0">
                <a:solidFill>
                  <a:srgbClr val="1D528D"/>
                </a:solidFill>
                <a:latin typeface="Arial"/>
                <a:cs typeface="Arial"/>
              </a:rPr>
              <a:t>Master</a:t>
            </a:r>
            <a:r>
              <a:rPr sz="2800" spc="10" dirty="0">
                <a:solidFill>
                  <a:srgbClr val="1D528D"/>
                </a:solidFill>
                <a:latin typeface="Arial"/>
                <a:cs typeface="Arial"/>
              </a:rPr>
              <a:t> </a:t>
            </a:r>
            <a:r>
              <a:rPr sz="2800" spc="-10" dirty="0">
                <a:solidFill>
                  <a:srgbClr val="1D528D"/>
                </a:solidFill>
                <a:latin typeface="Arial"/>
                <a:cs typeface="Arial"/>
              </a:rPr>
              <a:t>circular)</a:t>
            </a:r>
            <a:endParaRPr sz="2800">
              <a:latin typeface="Arial"/>
              <a:cs typeface="Aria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6540" rIns="0" bIns="0" rtlCol="0">
            <a:spAutoFit/>
          </a:bodyPr>
          <a:lstStyle/>
          <a:p>
            <a:pPr marL="1767205">
              <a:lnSpc>
                <a:spcPct val="100000"/>
              </a:lnSpc>
              <a:spcBef>
                <a:spcPts val="100"/>
              </a:spcBef>
            </a:pPr>
            <a:r>
              <a:rPr dirty="0"/>
              <a:t>Case</a:t>
            </a:r>
            <a:r>
              <a:rPr spc="-15" dirty="0"/>
              <a:t> </a:t>
            </a:r>
            <a:r>
              <a:rPr spc="-10" dirty="0"/>
              <a:t>Studies</a:t>
            </a:r>
          </a:p>
        </p:txBody>
      </p:sp>
      <p:sp>
        <p:nvSpPr>
          <p:cNvPr id="4" name="object 4"/>
          <p:cNvSpPr txBox="1">
            <a:spLocks noGrp="1"/>
          </p:cNvSpPr>
          <p:nvPr>
            <p:ph type="ftr" sz="quarter" idx="5"/>
          </p:nvPr>
        </p:nvSpPr>
        <p:spPr>
          <a:xfrm>
            <a:off x="3541839" y="6385302"/>
            <a:ext cx="2083561" cy="20518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241300">
              <a:lnSpc>
                <a:spcPts val="1645"/>
              </a:lnSpc>
            </a:pPr>
            <a:r>
              <a:rPr lang="en-IN" dirty="0"/>
              <a:t>CA Aashish Badge</a:t>
            </a:r>
            <a:endParaRPr spc="-10" dirty="0"/>
          </a:p>
        </p:txBody>
      </p:sp>
      <p:sp>
        <p:nvSpPr>
          <p:cNvPr id="5" name="object 5"/>
          <p:cNvSpPr txBox="1">
            <a:spLocks noGrp="1"/>
          </p:cNvSpPr>
          <p:nvPr>
            <p:ph type="sldNum" sz="quarter" idx="7"/>
          </p:nvPr>
        </p:nvSpPr>
        <p:spPr>
          <a:xfrm>
            <a:off x="8359140" y="6525846"/>
            <a:ext cx="286384" cy="22415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136525">
              <a:lnSpc>
                <a:spcPts val="1645"/>
              </a:lnSpc>
            </a:pPr>
            <a:fld id="{81D60167-4931-47E6-BA6A-407CBD079E47}" type="slidenum">
              <a:rPr lang="en-IN" smtClean="0"/>
              <a:pPr marL="136525">
                <a:lnSpc>
                  <a:spcPts val="1645"/>
                </a:lnSpc>
              </a:pPr>
              <a:t>61</a:t>
            </a:fld>
            <a:endParaRPr spc="-25" dirty="0"/>
          </a:p>
        </p:txBody>
      </p:sp>
      <p:sp>
        <p:nvSpPr>
          <p:cNvPr id="3" name="object 3"/>
          <p:cNvSpPr txBox="1"/>
          <p:nvPr/>
        </p:nvSpPr>
        <p:spPr>
          <a:xfrm>
            <a:off x="535940" y="1466596"/>
            <a:ext cx="8071484" cy="4719320"/>
          </a:xfrm>
          <a:prstGeom prst="rect">
            <a:avLst/>
          </a:prstGeom>
        </p:spPr>
        <p:txBody>
          <a:bodyPr vert="horz" wrap="square" lIns="0" tIns="12700" rIns="0" bIns="0" rtlCol="0">
            <a:spAutoFit/>
          </a:bodyPr>
          <a:lstStyle/>
          <a:p>
            <a:pPr marL="12700" marR="5080" algn="just">
              <a:lnSpc>
                <a:spcPct val="100000"/>
              </a:lnSpc>
              <a:spcBef>
                <a:spcPts val="100"/>
              </a:spcBef>
            </a:pPr>
            <a:r>
              <a:rPr sz="2800" dirty="0">
                <a:solidFill>
                  <a:srgbClr val="1D528D"/>
                </a:solidFill>
                <a:latin typeface="Arial"/>
                <a:cs typeface="Arial"/>
              </a:rPr>
              <a:t>8.</a:t>
            </a:r>
            <a:r>
              <a:rPr sz="2800" spc="390" dirty="0">
                <a:solidFill>
                  <a:srgbClr val="1D528D"/>
                </a:solidFill>
                <a:latin typeface="Arial"/>
                <a:cs typeface="Arial"/>
              </a:rPr>
              <a:t> </a:t>
            </a:r>
            <a:r>
              <a:rPr sz="2800" dirty="0">
                <a:solidFill>
                  <a:srgbClr val="1D528D"/>
                </a:solidFill>
                <a:latin typeface="Arial"/>
                <a:cs typeface="Arial"/>
              </a:rPr>
              <a:t>Romeo</a:t>
            </a:r>
            <a:r>
              <a:rPr sz="2800" spc="405" dirty="0">
                <a:solidFill>
                  <a:srgbClr val="1D528D"/>
                </a:solidFill>
                <a:latin typeface="Arial"/>
                <a:cs typeface="Arial"/>
              </a:rPr>
              <a:t> </a:t>
            </a:r>
            <a:r>
              <a:rPr sz="2800" dirty="0">
                <a:solidFill>
                  <a:srgbClr val="1D528D"/>
                </a:solidFill>
                <a:latin typeface="Arial"/>
                <a:cs typeface="Arial"/>
              </a:rPr>
              <a:t>Ltd</a:t>
            </a:r>
            <a:r>
              <a:rPr sz="2800" spc="415" dirty="0">
                <a:solidFill>
                  <a:srgbClr val="1D528D"/>
                </a:solidFill>
                <a:latin typeface="Arial"/>
                <a:cs typeface="Arial"/>
              </a:rPr>
              <a:t> </a:t>
            </a:r>
            <a:r>
              <a:rPr sz="2800" dirty="0">
                <a:solidFill>
                  <a:srgbClr val="1D528D"/>
                </a:solidFill>
                <a:latin typeface="Arial"/>
                <a:cs typeface="Arial"/>
              </a:rPr>
              <a:t>has</a:t>
            </a:r>
            <a:r>
              <a:rPr sz="2800" spc="405" dirty="0">
                <a:solidFill>
                  <a:srgbClr val="1D528D"/>
                </a:solidFill>
                <a:latin typeface="Arial"/>
                <a:cs typeface="Arial"/>
              </a:rPr>
              <a:t> </a:t>
            </a:r>
            <a:r>
              <a:rPr sz="2800" dirty="0">
                <a:solidFill>
                  <a:srgbClr val="1D528D"/>
                </a:solidFill>
                <a:latin typeface="Arial"/>
                <a:cs typeface="Arial"/>
              </a:rPr>
              <a:t>CC</a:t>
            </a:r>
            <a:r>
              <a:rPr sz="2800" spc="409" dirty="0">
                <a:solidFill>
                  <a:srgbClr val="1D528D"/>
                </a:solidFill>
                <a:latin typeface="Arial"/>
                <a:cs typeface="Arial"/>
              </a:rPr>
              <a:t> </a:t>
            </a:r>
            <a:r>
              <a:rPr sz="2800" dirty="0">
                <a:solidFill>
                  <a:srgbClr val="1D528D"/>
                </a:solidFill>
                <a:latin typeface="Arial"/>
                <a:cs typeface="Arial"/>
              </a:rPr>
              <a:t>account</a:t>
            </a:r>
            <a:r>
              <a:rPr sz="2800" spc="400" dirty="0">
                <a:solidFill>
                  <a:srgbClr val="1D528D"/>
                </a:solidFill>
                <a:latin typeface="Arial"/>
                <a:cs typeface="Arial"/>
              </a:rPr>
              <a:t> </a:t>
            </a:r>
            <a:r>
              <a:rPr sz="2800" dirty="0">
                <a:solidFill>
                  <a:srgbClr val="1D528D"/>
                </a:solidFill>
                <a:latin typeface="Arial"/>
                <a:cs typeface="Arial"/>
              </a:rPr>
              <a:t>of</a:t>
            </a:r>
            <a:r>
              <a:rPr sz="2800" spc="405" dirty="0">
                <a:solidFill>
                  <a:srgbClr val="1D528D"/>
                </a:solidFill>
                <a:latin typeface="Arial"/>
                <a:cs typeface="Arial"/>
              </a:rPr>
              <a:t> </a:t>
            </a:r>
            <a:r>
              <a:rPr sz="2800" dirty="0">
                <a:solidFill>
                  <a:srgbClr val="1D528D"/>
                </a:solidFill>
                <a:latin typeface="Arial"/>
                <a:cs typeface="Arial"/>
              </a:rPr>
              <a:t>Rs.</a:t>
            </a:r>
            <a:r>
              <a:rPr sz="2800" spc="400" dirty="0">
                <a:solidFill>
                  <a:srgbClr val="1D528D"/>
                </a:solidFill>
                <a:latin typeface="Arial"/>
                <a:cs typeface="Arial"/>
              </a:rPr>
              <a:t> </a:t>
            </a:r>
            <a:r>
              <a:rPr sz="2800" dirty="0">
                <a:solidFill>
                  <a:srgbClr val="1D528D"/>
                </a:solidFill>
                <a:latin typeface="Arial"/>
                <a:cs typeface="Arial"/>
              </a:rPr>
              <a:t>100</a:t>
            </a:r>
            <a:r>
              <a:rPr sz="2800" spc="415" dirty="0">
                <a:solidFill>
                  <a:srgbClr val="1D528D"/>
                </a:solidFill>
                <a:latin typeface="Arial"/>
                <a:cs typeface="Arial"/>
              </a:rPr>
              <a:t> </a:t>
            </a:r>
            <a:r>
              <a:rPr sz="2800" spc="-10" dirty="0">
                <a:solidFill>
                  <a:srgbClr val="1D528D"/>
                </a:solidFill>
                <a:latin typeface="Arial"/>
                <a:cs typeface="Arial"/>
              </a:rPr>
              <a:t>crores </a:t>
            </a:r>
            <a:r>
              <a:rPr sz="2800" dirty="0">
                <a:solidFill>
                  <a:srgbClr val="1D528D"/>
                </a:solidFill>
                <a:latin typeface="Arial"/>
                <a:cs typeface="Arial"/>
              </a:rPr>
              <a:t>and</a:t>
            </a:r>
            <a:r>
              <a:rPr sz="2800" spc="40" dirty="0">
                <a:solidFill>
                  <a:srgbClr val="1D528D"/>
                </a:solidFill>
                <a:latin typeface="Arial"/>
                <a:cs typeface="Arial"/>
              </a:rPr>
              <a:t>  </a:t>
            </a:r>
            <a:r>
              <a:rPr sz="2800" dirty="0">
                <a:solidFill>
                  <a:srgbClr val="1D528D"/>
                </a:solidFill>
                <a:latin typeface="Arial"/>
                <a:cs typeface="Arial"/>
              </a:rPr>
              <a:t>TL</a:t>
            </a:r>
            <a:r>
              <a:rPr sz="2800" spc="40" dirty="0">
                <a:solidFill>
                  <a:srgbClr val="1D528D"/>
                </a:solidFill>
                <a:latin typeface="Arial"/>
                <a:cs typeface="Arial"/>
              </a:rPr>
              <a:t>  </a:t>
            </a:r>
            <a:r>
              <a:rPr sz="2800" dirty="0">
                <a:solidFill>
                  <a:srgbClr val="1D528D"/>
                </a:solidFill>
                <a:latin typeface="Arial"/>
                <a:cs typeface="Arial"/>
              </a:rPr>
              <a:t>of</a:t>
            </a:r>
            <a:r>
              <a:rPr sz="2800" spc="35" dirty="0">
                <a:solidFill>
                  <a:srgbClr val="1D528D"/>
                </a:solidFill>
                <a:latin typeface="Arial"/>
                <a:cs typeface="Arial"/>
              </a:rPr>
              <a:t>  </a:t>
            </a:r>
            <a:r>
              <a:rPr sz="2800" dirty="0">
                <a:solidFill>
                  <a:srgbClr val="1D528D"/>
                </a:solidFill>
                <a:latin typeface="Arial"/>
                <a:cs typeface="Arial"/>
              </a:rPr>
              <a:t>Rs.</a:t>
            </a:r>
            <a:r>
              <a:rPr sz="2800" spc="35" dirty="0">
                <a:solidFill>
                  <a:srgbClr val="1D528D"/>
                </a:solidFill>
                <a:latin typeface="Arial"/>
                <a:cs typeface="Arial"/>
              </a:rPr>
              <a:t>  </a:t>
            </a:r>
            <a:r>
              <a:rPr sz="2800" dirty="0">
                <a:solidFill>
                  <a:srgbClr val="1D528D"/>
                </a:solidFill>
                <a:latin typeface="Arial"/>
                <a:cs typeface="Arial"/>
              </a:rPr>
              <a:t>250</a:t>
            </a:r>
            <a:r>
              <a:rPr sz="2800" spc="45" dirty="0">
                <a:solidFill>
                  <a:srgbClr val="1D528D"/>
                </a:solidFill>
                <a:latin typeface="Arial"/>
                <a:cs typeface="Arial"/>
              </a:rPr>
              <a:t>  </a:t>
            </a:r>
            <a:r>
              <a:rPr sz="2800" dirty="0">
                <a:solidFill>
                  <a:srgbClr val="1D528D"/>
                </a:solidFill>
                <a:latin typeface="Arial"/>
                <a:cs typeface="Arial"/>
              </a:rPr>
              <a:t>crores</a:t>
            </a:r>
            <a:r>
              <a:rPr sz="2800" spc="35" dirty="0">
                <a:solidFill>
                  <a:srgbClr val="1D528D"/>
                </a:solidFill>
                <a:latin typeface="Arial"/>
                <a:cs typeface="Arial"/>
              </a:rPr>
              <a:t>  </a:t>
            </a:r>
            <a:r>
              <a:rPr sz="2800" dirty="0">
                <a:solidFill>
                  <a:srgbClr val="1D528D"/>
                </a:solidFill>
                <a:latin typeface="Arial"/>
                <a:cs typeface="Arial"/>
              </a:rPr>
              <a:t>from</a:t>
            </a:r>
            <a:r>
              <a:rPr sz="2800" spc="40" dirty="0">
                <a:solidFill>
                  <a:srgbClr val="1D528D"/>
                </a:solidFill>
                <a:latin typeface="Arial"/>
                <a:cs typeface="Arial"/>
              </a:rPr>
              <a:t>  </a:t>
            </a:r>
            <a:r>
              <a:rPr sz="2800" dirty="0">
                <a:solidFill>
                  <a:srgbClr val="1D528D"/>
                </a:solidFill>
                <a:latin typeface="Arial"/>
                <a:cs typeface="Arial"/>
              </a:rPr>
              <a:t>Bank.</a:t>
            </a:r>
            <a:r>
              <a:rPr sz="2800" spc="40" dirty="0">
                <a:solidFill>
                  <a:srgbClr val="1D528D"/>
                </a:solidFill>
                <a:latin typeface="Arial"/>
                <a:cs typeface="Arial"/>
              </a:rPr>
              <a:t>  </a:t>
            </a:r>
            <a:r>
              <a:rPr sz="2800" dirty="0">
                <a:solidFill>
                  <a:srgbClr val="1D528D"/>
                </a:solidFill>
                <a:latin typeface="Arial"/>
                <a:cs typeface="Arial"/>
              </a:rPr>
              <a:t>The</a:t>
            </a:r>
            <a:r>
              <a:rPr sz="2800" spc="40" dirty="0">
                <a:solidFill>
                  <a:srgbClr val="1D528D"/>
                </a:solidFill>
                <a:latin typeface="Arial"/>
                <a:cs typeface="Arial"/>
              </a:rPr>
              <a:t>  </a:t>
            </a:r>
            <a:r>
              <a:rPr sz="2800" spc="-25" dirty="0">
                <a:solidFill>
                  <a:srgbClr val="1D528D"/>
                </a:solidFill>
                <a:latin typeface="Arial"/>
                <a:cs typeface="Arial"/>
              </a:rPr>
              <a:t>CC </a:t>
            </a:r>
            <a:r>
              <a:rPr sz="2800" dirty="0">
                <a:solidFill>
                  <a:srgbClr val="1D528D"/>
                </a:solidFill>
                <a:latin typeface="Arial"/>
                <a:cs typeface="Arial"/>
              </a:rPr>
              <a:t>account</a:t>
            </a:r>
            <a:r>
              <a:rPr sz="2800" spc="165" dirty="0">
                <a:solidFill>
                  <a:srgbClr val="1D528D"/>
                </a:solidFill>
                <a:latin typeface="Arial"/>
                <a:cs typeface="Arial"/>
              </a:rPr>
              <a:t> </a:t>
            </a:r>
            <a:r>
              <a:rPr sz="2800" dirty="0">
                <a:solidFill>
                  <a:srgbClr val="1D528D"/>
                </a:solidFill>
                <a:latin typeface="Arial"/>
                <a:cs typeface="Arial"/>
              </a:rPr>
              <a:t>was</a:t>
            </a:r>
            <a:r>
              <a:rPr sz="2800" spc="165" dirty="0">
                <a:solidFill>
                  <a:srgbClr val="1D528D"/>
                </a:solidFill>
                <a:latin typeface="Arial"/>
                <a:cs typeface="Arial"/>
              </a:rPr>
              <a:t> </a:t>
            </a:r>
            <a:r>
              <a:rPr sz="2800" dirty="0">
                <a:solidFill>
                  <a:srgbClr val="1D528D"/>
                </a:solidFill>
                <a:latin typeface="Arial"/>
                <a:cs typeface="Arial"/>
              </a:rPr>
              <a:t>marked</a:t>
            </a:r>
            <a:r>
              <a:rPr sz="2800" spc="170" dirty="0">
                <a:solidFill>
                  <a:srgbClr val="1D528D"/>
                </a:solidFill>
                <a:latin typeface="Arial"/>
                <a:cs typeface="Arial"/>
              </a:rPr>
              <a:t> </a:t>
            </a:r>
            <a:r>
              <a:rPr sz="2800" dirty="0">
                <a:solidFill>
                  <a:srgbClr val="1D528D"/>
                </a:solidFill>
                <a:latin typeface="Arial"/>
                <a:cs typeface="Arial"/>
              </a:rPr>
              <a:t>as</a:t>
            </a:r>
            <a:r>
              <a:rPr sz="2800" spc="165" dirty="0">
                <a:solidFill>
                  <a:srgbClr val="1D528D"/>
                </a:solidFill>
                <a:latin typeface="Arial"/>
                <a:cs typeface="Arial"/>
              </a:rPr>
              <a:t> </a:t>
            </a:r>
            <a:r>
              <a:rPr sz="2800" dirty="0">
                <a:solidFill>
                  <a:srgbClr val="1D528D"/>
                </a:solidFill>
                <a:latin typeface="Arial"/>
                <a:cs typeface="Arial"/>
              </a:rPr>
              <a:t>NPA</a:t>
            </a:r>
            <a:r>
              <a:rPr sz="2800" spc="160" dirty="0">
                <a:solidFill>
                  <a:srgbClr val="1D528D"/>
                </a:solidFill>
                <a:latin typeface="Arial"/>
                <a:cs typeface="Arial"/>
              </a:rPr>
              <a:t> </a:t>
            </a:r>
            <a:r>
              <a:rPr sz="2800" dirty="0">
                <a:solidFill>
                  <a:srgbClr val="1D528D"/>
                </a:solidFill>
                <a:latin typeface="Arial"/>
                <a:cs typeface="Arial"/>
              </a:rPr>
              <a:t>by</a:t>
            </a:r>
            <a:r>
              <a:rPr sz="2800" spc="165" dirty="0">
                <a:solidFill>
                  <a:srgbClr val="1D528D"/>
                </a:solidFill>
                <a:latin typeface="Arial"/>
                <a:cs typeface="Arial"/>
              </a:rPr>
              <a:t> </a:t>
            </a:r>
            <a:r>
              <a:rPr sz="2800" dirty="0">
                <a:solidFill>
                  <a:srgbClr val="1D528D"/>
                </a:solidFill>
                <a:latin typeface="Arial"/>
                <a:cs typeface="Arial"/>
              </a:rPr>
              <a:t>the</a:t>
            </a:r>
            <a:r>
              <a:rPr sz="2800" spc="170" dirty="0">
                <a:solidFill>
                  <a:srgbClr val="1D528D"/>
                </a:solidFill>
                <a:latin typeface="Arial"/>
                <a:cs typeface="Arial"/>
              </a:rPr>
              <a:t> </a:t>
            </a:r>
            <a:r>
              <a:rPr sz="2800" dirty="0">
                <a:solidFill>
                  <a:srgbClr val="1D528D"/>
                </a:solidFill>
                <a:latin typeface="Arial"/>
                <a:cs typeface="Arial"/>
              </a:rPr>
              <a:t>system</a:t>
            </a:r>
            <a:r>
              <a:rPr sz="2800" spc="170" dirty="0">
                <a:solidFill>
                  <a:srgbClr val="1D528D"/>
                </a:solidFill>
                <a:latin typeface="Arial"/>
                <a:cs typeface="Arial"/>
              </a:rPr>
              <a:t> </a:t>
            </a:r>
            <a:r>
              <a:rPr sz="2800" dirty="0">
                <a:solidFill>
                  <a:srgbClr val="1D528D"/>
                </a:solidFill>
                <a:latin typeface="Arial"/>
                <a:cs typeface="Arial"/>
              </a:rPr>
              <a:t>on</a:t>
            </a:r>
            <a:r>
              <a:rPr sz="2800" spc="175" dirty="0">
                <a:solidFill>
                  <a:srgbClr val="1D528D"/>
                </a:solidFill>
                <a:latin typeface="Arial"/>
                <a:cs typeface="Arial"/>
              </a:rPr>
              <a:t> </a:t>
            </a:r>
            <a:r>
              <a:rPr sz="2800" spc="-25" dirty="0">
                <a:solidFill>
                  <a:srgbClr val="1D528D"/>
                </a:solidFill>
                <a:latin typeface="Arial"/>
                <a:cs typeface="Arial"/>
              </a:rPr>
              <a:t>15 </a:t>
            </a:r>
            <a:r>
              <a:rPr sz="2800" dirty="0">
                <a:solidFill>
                  <a:srgbClr val="1D528D"/>
                </a:solidFill>
                <a:latin typeface="Arial"/>
                <a:cs typeface="Arial"/>
              </a:rPr>
              <a:t>December</a:t>
            </a:r>
            <a:r>
              <a:rPr sz="2800" spc="229" dirty="0">
                <a:solidFill>
                  <a:srgbClr val="1D528D"/>
                </a:solidFill>
                <a:latin typeface="Arial"/>
                <a:cs typeface="Arial"/>
              </a:rPr>
              <a:t>  </a:t>
            </a:r>
            <a:r>
              <a:rPr sz="2800" dirty="0">
                <a:solidFill>
                  <a:srgbClr val="1D528D"/>
                </a:solidFill>
                <a:latin typeface="Arial"/>
                <a:cs typeface="Arial"/>
              </a:rPr>
              <a:t>2021.</a:t>
            </a:r>
            <a:r>
              <a:rPr sz="2800" spc="225" dirty="0">
                <a:solidFill>
                  <a:srgbClr val="1D528D"/>
                </a:solidFill>
                <a:latin typeface="Arial"/>
                <a:cs typeface="Arial"/>
              </a:rPr>
              <a:t>  </a:t>
            </a:r>
            <a:r>
              <a:rPr sz="2800" dirty="0">
                <a:solidFill>
                  <a:srgbClr val="1D528D"/>
                </a:solidFill>
                <a:latin typeface="Arial"/>
                <a:cs typeface="Arial"/>
              </a:rPr>
              <a:t>Romeo</a:t>
            </a:r>
            <a:r>
              <a:rPr sz="2800" spc="225" dirty="0">
                <a:solidFill>
                  <a:srgbClr val="1D528D"/>
                </a:solidFill>
                <a:latin typeface="Arial"/>
                <a:cs typeface="Arial"/>
              </a:rPr>
              <a:t>  </a:t>
            </a:r>
            <a:r>
              <a:rPr sz="2800" dirty="0">
                <a:solidFill>
                  <a:srgbClr val="1D528D"/>
                </a:solidFill>
                <a:latin typeface="Arial"/>
                <a:cs typeface="Arial"/>
              </a:rPr>
              <a:t>Ltd</a:t>
            </a:r>
            <a:r>
              <a:rPr sz="2800" spc="235" dirty="0">
                <a:solidFill>
                  <a:srgbClr val="1D528D"/>
                </a:solidFill>
                <a:latin typeface="Arial"/>
                <a:cs typeface="Arial"/>
              </a:rPr>
              <a:t>  </a:t>
            </a:r>
            <a:r>
              <a:rPr sz="2800" dirty="0">
                <a:solidFill>
                  <a:srgbClr val="1D528D"/>
                </a:solidFill>
                <a:latin typeface="Arial"/>
                <a:cs typeface="Arial"/>
              </a:rPr>
              <a:t>had</a:t>
            </a:r>
            <a:r>
              <a:rPr sz="2800" spc="229" dirty="0">
                <a:solidFill>
                  <a:srgbClr val="1D528D"/>
                </a:solidFill>
                <a:latin typeface="Arial"/>
                <a:cs typeface="Arial"/>
              </a:rPr>
              <a:t>  </a:t>
            </a:r>
            <a:r>
              <a:rPr sz="2800" dirty="0">
                <a:solidFill>
                  <a:srgbClr val="1D528D"/>
                </a:solidFill>
                <a:latin typeface="Arial"/>
                <a:cs typeface="Arial"/>
              </a:rPr>
              <a:t>defaulted</a:t>
            </a:r>
            <a:r>
              <a:rPr sz="2800" spc="229" dirty="0">
                <a:solidFill>
                  <a:srgbClr val="1D528D"/>
                </a:solidFill>
                <a:latin typeface="Arial"/>
                <a:cs typeface="Arial"/>
              </a:rPr>
              <a:t>  </a:t>
            </a:r>
            <a:r>
              <a:rPr sz="2800" spc="-25" dirty="0">
                <a:solidFill>
                  <a:srgbClr val="1D528D"/>
                </a:solidFill>
                <a:latin typeface="Arial"/>
                <a:cs typeface="Arial"/>
              </a:rPr>
              <a:t>in </a:t>
            </a:r>
            <a:r>
              <a:rPr sz="2800" dirty="0">
                <a:solidFill>
                  <a:srgbClr val="1D528D"/>
                </a:solidFill>
                <a:latin typeface="Arial"/>
                <a:cs typeface="Arial"/>
              </a:rPr>
              <a:t>repaying</a:t>
            </a:r>
            <a:r>
              <a:rPr sz="2800" spc="110" dirty="0">
                <a:solidFill>
                  <a:srgbClr val="1D528D"/>
                </a:solidFill>
                <a:latin typeface="Arial"/>
                <a:cs typeface="Arial"/>
              </a:rPr>
              <a:t> </a:t>
            </a:r>
            <a:r>
              <a:rPr sz="2800" dirty="0">
                <a:solidFill>
                  <a:srgbClr val="1D528D"/>
                </a:solidFill>
                <a:latin typeface="Arial"/>
                <a:cs typeface="Arial"/>
              </a:rPr>
              <a:t>the</a:t>
            </a:r>
            <a:r>
              <a:rPr sz="2800" spc="125" dirty="0">
                <a:solidFill>
                  <a:srgbClr val="1D528D"/>
                </a:solidFill>
                <a:latin typeface="Arial"/>
                <a:cs typeface="Arial"/>
              </a:rPr>
              <a:t> </a:t>
            </a:r>
            <a:r>
              <a:rPr sz="2800" dirty="0">
                <a:solidFill>
                  <a:srgbClr val="1D528D"/>
                </a:solidFill>
                <a:latin typeface="Arial"/>
                <a:cs typeface="Arial"/>
              </a:rPr>
              <a:t>instalments</a:t>
            </a:r>
            <a:r>
              <a:rPr sz="2800" spc="120" dirty="0">
                <a:solidFill>
                  <a:srgbClr val="1D528D"/>
                </a:solidFill>
                <a:latin typeface="Arial"/>
                <a:cs typeface="Arial"/>
              </a:rPr>
              <a:t> </a:t>
            </a:r>
            <a:r>
              <a:rPr sz="2800" dirty="0">
                <a:solidFill>
                  <a:srgbClr val="1D528D"/>
                </a:solidFill>
                <a:latin typeface="Arial"/>
                <a:cs typeface="Arial"/>
              </a:rPr>
              <a:t>in</a:t>
            </a:r>
            <a:r>
              <a:rPr sz="2800" spc="130" dirty="0">
                <a:solidFill>
                  <a:srgbClr val="1D528D"/>
                </a:solidFill>
                <a:latin typeface="Arial"/>
                <a:cs typeface="Arial"/>
              </a:rPr>
              <a:t> </a:t>
            </a:r>
            <a:r>
              <a:rPr sz="2800" dirty="0">
                <a:solidFill>
                  <a:srgbClr val="1D528D"/>
                </a:solidFill>
                <a:latin typeface="Arial"/>
                <a:cs typeface="Arial"/>
              </a:rPr>
              <a:t>the</a:t>
            </a:r>
            <a:r>
              <a:rPr sz="2800" spc="125" dirty="0">
                <a:solidFill>
                  <a:srgbClr val="1D528D"/>
                </a:solidFill>
                <a:latin typeface="Arial"/>
                <a:cs typeface="Arial"/>
              </a:rPr>
              <a:t> </a:t>
            </a:r>
            <a:r>
              <a:rPr sz="2800" dirty="0">
                <a:solidFill>
                  <a:srgbClr val="1D528D"/>
                </a:solidFill>
                <a:latin typeface="Arial"/>
                <a:cs typeface="Arial"/>
              </a:rPr>
              <a:t>term</a:t>
            </a:r>
            <a:r>
              <a:rPr sz="2800" spc="125" dirty="0">
                <a:solidFill>
                  <a:srgbClr val="1D528D"/>
                </a:solidFill>
                <a:latin typeface="Arial"/>
                <a:cs typeface="Arial"/>
              </a:rPr>
              <a:t> </a:t>
            </a:r>
            <a:r>
              <a:rPr sz="2800" dirty="0">
                <a:solidFill>
                  <a:srgbClr val="1D528D"/>
                </a:solidFill>
                <a:latin typeface="Arial"/>
                <a:cs typeface="Arial"/>
              </a:rPr>
              <a:t>loan</a:t>
            </a:r>
            <a:r>
              <a:rPr sz="2800" spc="125" dirty="0">
                <a:solidFill>
                  <a:srgbClr val="1D528D"/>
                </a:solidFill>
                <a:latin typeface="Arial"/>
                <a:cs typeface="Arial"/>
              </a:rPr>
              <a:t> </a:t>
            </a:r>
            <a:r>
              <a:rPr sz="2800" spc="-10" dirty="0">
                <a:solidFill>
                  <a:srgbClr val="1D528D"/>
                </a:solidFill>
                <a:latin typeface="Arial"/>
                <a:cs typeface="Arial"/>
              </a:rPr>
              <a:t>accounts </a:t>
            </a:r>
            <a:r>
              <a:rPr sz="2800" dirty="0">
                <a:solidFill>
                  <a:srgbClr val="1D528D"/>
                </a:solidFill>
                <a:latin typeface="Arial"/>
                <a:cs typeface="Arial"/>
              </a:rPr>
              <a:t>and</a:t>
            </a:r>
            <a:r>
              <a:rPr sz="2800" spc="280" dirty="0">
                <a:solidFill>
                  <a:srgbClr val="1D528D"/>
                </a:solidFill>
                <a:latin typeface="Arial"/>
                <a:cs typeface="Arial"/>
              </a:rPr>
              <a:t> </a:t>
            </a:r>
            <a:r>
              <a:rPr sz="2800" dirty="0">
                <a:solidFill>
                  <a:srgbClr val="1D528D"/>
                </a:solidFill>
                <a:latin typeface="Arial"/>
                <a:cs typeface="Arial"/>
              </a:rPr>
              <a:t>2</a:t>
            </a:r>
            <a:r>
              <a:rPr sz="2800" spc="280" dirty="0">
                <a:solidFill>
                  <a:srgbClr val="1D528D"/>
                </a:solidFill>
                <a:latin typeface="Arial"/>
                <a:cs typeface="Arial"/>
              </a:rPr>
              <a:t> </a:t>
            </a:r>
            <a:r>
              <a:rPr sz="2800" dirty="0">
                <a:solidFill>
                  <a:srgbClr val="1D528D"/>
                </a:solidFill>
                <a:latin typeface="Arial"/>
                <a:cs typeface="Arial"/>
              </a:rPr>
              <a:t>instalments</a:t>
            </a:r>
            <a:r>
              <a:rPr sz="2800" spc="275" dirty="0">
                <a:solidFill>
                  <a:srgbClr val="1D528D"/>
                </a:solidFill>
                <a:latin typeface="Arial"/>
                <a:cs typeface="Arial"/>
              </a:rPr>
              <a:t> </a:t>
            </a:r>
            <a:r>
              <a:rPr sz="2800" dirty="0">
                <a:solidFill>
                  <a:srgbClr val="1D528D"/>
                </a:solidFill>
                <a:latin typeface="Arial"/>
                <a:cs typeface="Arial"/>
              </a:rPr>
              <a:t>were</a:t>
            </a:r>
            <a:r>
              <a:rPr sz="2800" spc="280" dirty="0">
                <a:solidFill>
                  <a:srgbClr val="1D528D"/>
                </a:solidFill>
                <a:latin typeface="Arial"/>
                <a:cs typeface="Arial"/>
              </a:rPr>
              <a:t> </a:t>
            </a:r>
            <a:r>
              <a:rPr sz="2800" dirty="0">
                <a:solidFill>
                  <a:srgbClr val="1D528D"/>
                </a:solidFill>
                <a:latin typeface="Arial"/>
                <a:cs typeface="Arial"/>
              </a:rPr>
              <a:t>overdue</a:t>
            </a:r>
            <a:r>
              <a:rPr sz="2800" spc="280" dirty="0">
                <a:solidFill>
                  <a:srgbClr val="1D528D"/>
                </a:solidFill>
                <a:latin typeface="Arial"/>
                <a:cs typeface="Arial"/>
              </a:rPr>
              <a:t> </a:t>
            </a:r>
            <a:r>
              <a:rPr sz="2800" dirty="0">
                <a:solidFill>
                  <a:srgbClr val="1D528D"/>
                </a:solidFill>
                <a:latin typeface="Arial"/>
                <a:cs typeface="Arial"/>
              </a:rPr>
              <a:t>as</a:t>
            </a:r>
            <a:r>
              <a:rPr sz="2800" spc="275" dirty="0">
                <a:solidFill>
                  <a:srgbClr val="1D528D"/>
                </a:solidFill>
                <a:latin typeface="Arial"/>
                <a:cs typeface="Arial"/>
              </a:rPr>
              <a:t> </a:t>
            </a:r>
            <a:r>
              <a:rPr sz="2800" dirty="0">
                <a:solidFill>
                  <a:srgbClr val="1D528D"/>
                </a:solidFill>
                <a:latin typeface="Arial"/>
                <a:cs typeface="Arial"/>
              </a:rPr>
              <a:t>on</a:t>
            </a:r>
            <a:r>
              <a:rPr sz="2800" spc="280" dirty="0">
                <a:solidFill>
                  <a:srgbClr val="1D528D"/>
                </a:solidFill>
                <a:latin typeface="Arial"/>
                <a:cs typeface="Arial"/>
              </a:rPr>
              <a:t> </a:t>
            </a:r>
            <a:r>
              <a:rPr sz="2800" spc="-10" dirty="0">
                <a:solidFill>
                  <a:srgbClr val="1D528D"/>
                </a:solidFill>
                <a:latin typeface="Arial"/>
                <a:cs typeface="Arial"/>
              </a:rPr>
              <a:t>31.3.2022. </a:t>
            </a:r>
            <a:r>
              <a:rPr sz="2800" dirty="0">
                <a:solidFill>
                  <a:srgbClr val="1D528D"/>
                </a:solidFill>
                <a:latin typeface="Arial"/>
                <a:cs typeface="Arial"/>
              </a:rPr>
              <a:t>The</a:t>
            </a:r>
            <a:r>
              <a:rPr sz="2800" spc="340" dirty="0">
                <a:solidFill>
                  <a:srgbClr val="1D528D"/>
                </a:solidFill>
                <a:latin typeface="Arial"/>
                <a:cs typeface="Arial"/>
              </a:rPr>
              <a:t> </a:t>
            </a:r>
            <a:r>
              <a:rPr sz="2800" dirty="0">
                <a:solidFill>
                  <a:srgbClr val="1D528D"/>
                </a:solidFill>
                <a:latin typeface="Arial"/>
                <a:cs typeface="Arial"/>
              </a:rPr>
              <a:t>CC</a:t>
            </a:r>
            <a:r>
              <a:rPr sz="2800" spc="345" dirty="0">
                <a:solidFill>
                  <a:srgbClr val="1D528D"/>
                </a:solidFill>
                <a:latin typeface="Arial"/>
                <a:cs typeface="Arial"/>
              </a:rPr>
              <a:t> </a:t>
            </a:r>
            <a:r>
              <a:rPr sz="2800" dirty="0">
                <a:solidFill>
                  <a:srgbClr val="1D528D"/>
                </a:solidFill>
                <a:latin typeface="Arial"/>
                <a:cs typeface="Arial"/>
              </a:rPr>
              <a:t>was</a:t>
            </a:r>
            <a:r>
              <a:rPr sz="2800" spc="335" dirty="0">
                <a:solidFill>
                  <a:srgbClr val="1D528D"/>
                </a:solidFill>
                <a:latin typeface="Arial"/>
                <a:cs typeface="Arial"/>
              </a:rPr>
              <a:t> </a:t>
            </a:r>
            <a:r>
              <a:rPr sz="2800" dirty="0">
                <a:solidFill>
                  <a:srgbClr val="1D528D"/>
                </a:solidFill>
                <a:latin typeface="Arial"/>
                <a:cs typeface="Arial"/>
              </a:rPr>
              <a:t>made</a:t>
            </a:r>
            <a:r>
              <a:rPr sz="2800" spc="345" dirty="0">
                <a:solidFill>
                  <a:srgbClr val="1D528D"/>
                </a:solidFill>
                <a:latin typeface="Arial"/>
                <a:cs typeface="Arial"/>
              </a:rPr>
              <a:t> </a:t>
            </a:r>
            <a:r>
              <a:rPr sz="2800" dirty="0">
                <a:solidFill>
                  <a:srgbClr val="1D528D"/>
                </a:solidFill>
                <a:latin typeface="Arial"/>
                <a:cs typeface="Arial"/>
              </a:rPr>
              <a:t>good</a:t>
            </a:r>
            <a:r>
              <a:rPr sz="2800" spc="340" dirty="0">
                <a:solidFill>
                  <a:srgbClr val="1D528D"/>
                </a:solidFill>
                <a:latin typeface="Arial"/>
                <a:cs typeface="Arial"/>
              </a:rPr>
              <a:t> </a:t>
            </a:r>
            <a:r>
              <a:rPr sz="2800" dirty="0">
                <a:solidFill>
                  <a:srgbClr val="1D528D"/>
                </a:solidFill>
                <a:latin typeface="Arial"/>
                <a:cs typeface="Arial"/>
              </a:rPr>
              <a:t>by</a:t>
            </a:r>
            <a:r>
              <a:rPr sz="2800" spc="340" dirty="0">
                <a:solidFill>
                  <a:srgbClr val="1D528D"/>
                </a:solidFill>
                <a:latin typeface="Arial"/>
                <a:cs typeface="Arial"/>
              </a:rPr>
              <a:t> </a:t>
            </a:r>
            <a:r>
              <a:rPr sz="2800" dirty="0">
                <a:solidFill>
                  <a:srgbClr val="1D528D"/>
                </a:solidFill>
                <a:latin typeface="Arial"/>
                <a:cs typeface="Arial"/>
              </a:rPr>
              <a:t>depositing</a:t>
            </a:r>
            <a:r>
              <a:rPr sz="2800" spc="340" dirty="0">
                <a:solidFill>
                  <a:srgbClr val="1D528D"/>
                </a:solidFill>
                <a:latin typeface="Arial"/>
                <a:cs typeface="Arial"/>
              </a:rPr>
              <a:t> </a:t>
            </a:r>
            <a:r>
              <a:rPr sz="2800" dirty="0">
                <a:solidFill>
                  <a:srgbClr val="1D528D"/>
                </a:solidFill>
                <a:latin typeface="Arial"/>
                <a:cs typeface="Arial"/>
              </a:rPr>
              <a:t>funds</a:t>
            </a:r>
            <a:r>
              <a:rPr sz="2800" spc="340" dirty="0">
                <a:solidFill>
                  <a:srgbClr val="1D528D"/>
                </a:solidFill>
                <a:latin typeface="Arial"/>
                <a:cs typeface="Arial"/>
              </a:rPr>
              <a:t> </a:t>
            </a:r>
            <a:r>
              <a:rPr sz="2800" spc="-25" dirty="0">
                <a:solidFill>
                  <a:srgbClr val="1D528D"/>
                </a:solidFill>
                <a:latin typeface="Arial"/>
                <a:cs typeface="Arial"/>
              </a:rPr>
              <a:t>and </a:t>
            </a:r>
            <a:r>
              <a:rPr sz="2800" dirty="0">
                <a:solidFill>
                  <a:srgbClr val="1D528D"/>
                </a:solidFill>
                <a:latin typeface="Arial"/>
                <a:cs typeface="Arial"/>
              </a:rPr>
              <a:t>brought</a:t>
            </a:r>
            <a:r>
              <a:rPr sz="2800" spc="380" dirty="0">
                <a:solidFill>
                  <a:srgbClr val="1D528D"/>
                </a:solidFill>
                <a:latin typeface="Arial"/>
                <a:cs typeface="Arial"/>
              </a:rPr>
              <a:t> </a:t>
            </a:r>
            <a:r>
              <a:rPr sz="2800" dirty="0">
                <a:solidFill>
                  <a:srgbClr val="1D528D"/>
                </a:solidFill>
                <a:latin typeface="Arial"/>
                <a:cs typeface="Arial"/>
              </a:rPr>
              <a:t>within</a:t>
            </a:r>
            <a:r>
              <a:rPr sz="2800" spc="400" dirty="0">
                <a:solidFill>
                  <a:srgbClr val="1D528D"/>
                </a:solidFill>
                <a:latin typeface="Arial"/>
                <a:cs typeface="Arial"/>
              </a:rPr>
              <a:t> </a:t>
            </a:r>
            <a:r>
              <a:rPr sz="2800" dirty="0">
                <a:solidFill>
                  <a:srgbClr val="1D528D"/>
                </a:solidFill>
                <a:latin typeface="Arial"/>
                <a:cs typeface="Arial"/>
              </a:rPr>
              <a:t>limits</a:t>
            </a:r>
            <a:r>
              <a:rPr sz="2800" spc="385" dirty="0">
                <a:solidFill>
                  <a:srgbClr val="1D528D"/>
                </a:solidFill>
                <a:latin typeface="Arial"/>
                <a:cs typeface="Arial"/>
              </a:rPr>
              <a:t> </a:t>
            </a:r>
            <a:r>
              <a:rPr sz="2800" dirty="0">
                <a:solidFill>
                  <a:srgbClr val="1D528D"/>
                </a:solidFill>
                <a:latin typeface="Arial"/>
                <a:cs typeface="Arial"/>
              </a:rPr>
              <a:t>as</a:t>
            </a:r>
            <a:r>
              <a:rPr sz="2800" spc="390" dirty="0">
                <a:solidFill>
                  <a:srgbClr val="1D528D"/>
                </a:solidFill>
                <a:latin typeface="Arial"/>
                <a:cs typeface="Arial"/>
              </a:rPr>
              <a:t> </a:t>
            </a:r>
            <a:r>
              <a:rPr sz="2800" dirty="0">
                <a:solidFill>
                  <a:srgbClr val="1D528D"/>
                </a:solidFill>
                <a:latin typeface="Arial"/>
                <a:cs typeface="Arial"/>
              </a:rPr>
              <a:t>on</a:t>
            </a:r>
            <a:r>
              <a:rPr sz="2800" spc="400" dirty="0">
                <a:solidFill>
                  <a:srgbClr val="1D528D"/>
                </a:solidFill>
                <a:latin typeface="Arial"/>
                <a:cs typeface="Arial"/>
              </a:rPr>
              <a:t> </a:t>
            </a:r>
            <a:r>
              <a:rPr sz="2800" dirty="0">
                <a:solidFill>
                  <a:srgbClr val="1D528D"/>
                </a:solidFill>
                <a:latin typeface="Arial"/>
                <a:cs typeface="Arial"/>
              </a:rPr>
              <a:t>31.3.3022</a:t>
            </a:r>
            <a:r>
              <a:rPr sz="2800" spc="395" dirty="0">
                <a:solidFill>
                  <a:srgbClr val="1D528D"/>
                </a:solidFill>
                <a:latin typeface="Arial"/>
                <a:cs typeface="Arial"/>
              </a:rPr>
              <a:t> </a:t>
            </a:r>
            <a:r>
              <a:rPr sz="2800" dirty="0">
                <a:solidFill>
                  <a:srgbClr val="1D528D"/>
                </a:solidFill>
                <a:latin typeface="Arial"/>
                <a:cs typeface="Arial"/>
              </a:rPr>
              <a:t>and</a:t>
            </a:r>
            <a:r>
              <a:rPr sz="2800" spc="395" dirty="0">
                <a:solidFill>
                  <a:srgbClr val="1D528D"/>
                </a:solidFill>
                <a:latin typeface="Arial"/>
                <a:cs typeface="Arial"/>
              </a:rPr>
              <a:t> </a:t>
            </a:r>
            <a:r>
              <a:rPr sz="2800" spc="-10" dirty="0">
                <a:solidFill>
                  <a:srgbClr val="1D528D"/>
                </a:solidFill>
                <a:latin typeface="Arial"/>
                <a:cs typeface="Arial"/>
              </a:rPr>
              <a:t>Branch </a:t>
            </a:r>
            <a:r>
              <a:rPr sz="2800" dirty="0">
                <a:solidFill>
                  <a:srgbClr val="1D528D"/>
                </a:solidFill>
                <a:latin typeface="Arial"/>
                <a:cs typeface="Arial"/>
              </a:rPr>
              <a:t>upgraded</a:t>
            </a:r>
            <a:r>
              <a:rPr sz="2800" spc="480" dirty="0">
                <a:solidFill>
                  <a:srgbClr val="1D528D"/>
                </a:solidFill>
                <a:latin typeface="Arial"/>
                <a:cs typeface="Arial"/>
              </a:rPr>
              <a:t> </a:t>
            </a:r>
            <a:r>
              <a:rPr sz="2800" dirty="0">
                <a:solidFill>
                  <a:srgbClr val="1D528D"/>
                </a:solidFill>
                <a:latin typeface="Arial"/>
                <a:cs typeface="Arial"/>
              </a:rPr>
              <a:t>the</a:t>
            </a:r>
            <a:r>
              <a:rPr sz="2800" spc="480" dirty="0">
                <a:solidFill>
                  <a:srgbClr val="1D528D"/>
                </a:solidFill>
                <a:latin typeface="Arial"/>
                <a:cs typeface="Arial"/>
              </a:rPr>
              <a:t> </a:t>
            </a:r>
            <a:r>
              <a:rPr sz="2800" dirty="0">
                <a:solidFill>
                  <a:srgbClr val="1D528D"/>
                </a:solidFill>
                <a:latin typeface="Arial"/>
                <a:cs typeface="Arial"/>
              </a:rPr>
              <a:t>account</a:t>
            </a:r>
            <a:r>
              <a:rPr sz="2800" spc="475" dirty="0">
                <a:solidFill>
                  <a:srgbClr val="1D528D"/>
                </a:solidFill>
                <a:latin typeface="Arial"/>
                <a:cs typeface="Arial"/>
              </a:rPr>
              <a:t> </a:t>
            </a:r>
            <a:r>
              <a:rPr sz="2800" dirty="0">
                <a:solidFill>
                  <a:srgbClr val="1D528D"/>
                </a:solidFill>
                <a:latin typeface="Arial"/>
                <a:cs typeface="Arial"/>
              </a:rPr>
              <a:t>to</a:t>
            </a:r>
            <a:r>
              <a:rPr sz="2800" spc="480" dirty="0">
                <a:solidFill>
                  <a:srgbClr val="1D528D"/>
                </a:solidFill>
                <a:latin typeface="Arial"/>
                <a:cs typeface="Arial"/>
              </a:rPr>
              <a:t> </a:t>
            </a:r>
            <a:r>
              <a:rPr sz="2800" dirty="0">
                <a:solidFill>
                  <a:srgbClr val="1D528D"/>
                </a:solidFill>
                <a:latin typeface="Arial"/>
                <a:cs typeface="Arial"/>
              </a:rPr>
              <a:t>standard</a:t>
            </a:r>
            <a:r>
              <a:rPr sz="2800" spc="484" dirty="0">
                <a:solidFill>
                  <a:srgbClr val="1D528D"/>
                </a:solidFill>
                <a:latin typeface="Arial"/>
                <a:cs typeface="Arial"/>
              </a:rPr>
              <a:t> </a:t>
            </a:r>
            <a:r>
              <a:rPr sz="2800" dirty="0">
                <a:solidFill>
                  <a:srgbClr val="1D528D"/>
                </a:solidFill>
                <a:latin typeface="Arial"/>
                <a:cs typeface="Arial"/>
              </a:rPr>
              <a:t>since</a:t>
            </a:r>
            <a:r>
              <a:rPr sz="2800" spc="480" dirty="0">
                <a:solidFill>
                  <a:srgbClr val="1D528D"/>
                </a:solidFill>
                <a:latin typeface="Arial"/>
                <a:cs typeface="Arial"/>
              </a:rPr>
              <a:t> </a:t>
            </a:r>
            <a:r>
              <a:rPr sz="2800" dirty="0">
                <a:solidFill>
                  <a:srgbClr val="1D528D"/>
                </a:solidFill>
                <a:latin typeface="Arial"/>
                <a:cs typeface="Arial"/>
              </a:rPr>
              <a:t>ONLY</a:t>
            </a:r>
            <a:r>
              <a:rPr sz="2800" spc="470" dirty="0">
                <a:solidFill>
                  <a:srgbClr val="1D528D"/>
                </a:solidFill>
                <a:latin typeface="Arial"/>
                <a:cs typeface="Arial"/>
              </a:rPr>
              <a:t> </a:t>
            </a:r>
            <a:r>
              <a:rPr sz="2800" spc="-50" dirty="0">
                <a:solidFill>
                  <a:srgbClr val="1D528D"/>
                </a:solidFill>
                <a:latin typeface="Arial"/>
                <a:cs typeface="Arial"/>
              </a:rPr>
              <a:t>2 </a:t>
            </a:r>
            <a:r>
              <a:rPr sz="2800" dirty="0">
                <a:solidFill>
                  <a:srgbClr val="1D528D"/>
                </a:solidFill>
                <a:latin typeface="Arial"/>
                <a:cs typeface="Arial"/>
              </a:rPr>
              <a:t>installments</a:t>
            </a:r>
            <a:r>
              <a:rPr sz="2800" spc="320" dirty="0">
                <a:solidFill>
                  <a:srgbClr val="1D528D"/>
                </a:solidFill>
                <a:latin typeface="Arial"/>
                <a:cs typeface="Arial"/>
              </a:rPr>
              <a:t> </a:t>
            </a:r>
            <a:r>
              <a:rPr sz="2800" dirty="0">
                <a:solidFill>
                  <a:srgbClr val="1D528D"/>
                </a:solidFill>
                <a:latin typeface="Arial"/>
                <a:cs typeface="Arial"/>
              </a:rPr>
              <a:t>were</a:t>
            </a:r>
            <a:r>
              <a:rPr sz="2800" spc="330" dirty="0">
                <a:solidFill>
                  <a:srgbClr val="1D528D"/>
                </a:solidFill>
                <a:latin typeface="Arial"/>
                <a:cs typeface="Arial"/>
              </a:rPr>
              <a:t> </a:t>
            </a:r>
            <a:r>
              <a:rPr sz="2800" dirty="0">
                <a:solidFill>
                  <a:srgbClr val="1D528D"/>
                </a:solidFill>
                <a:latin typeface="Arial"/>
                <a:cs typeface="Arial"/>
              </a:rPr>
              <a:t>overdue</a:t>
            </a:r>
            <a:r>
              <a:rPr sz="2800" spc="330" dirty="0">
                <a:solidFill>
                  <a:srgbClr val="1D528D"/>
                </a:solidFill>
                <a:latin typeface="Arial"/>
                <a:cs typeface="Arial"/>
              </a:rPr>
              <a:t> </a:t>
            </a:r>
            <a:r>
              <a:rPr sz="2800" dirty="0">
                <a:solidFill>
                  <a:srgbClr val="1D528D"/>
                </a:solidFill>
                <a:latin typeface="Arial"/>
                <a:cs typeface="Arial"/>
              </a:rPr>
              <a:t>in</a:t>
            </a:r>
            <a:r>
              <a:rPr sz="2800" spc="325" dirty="0">
                <a:solidFill>
                  <a:srgbClr val="1D528D"/>
                </a:solidFill>
                <a:latin typeface="Arial"/>
                <a:cs typeface="Arial"/>
              </a:rPr>
              <a:t> </a:t>
            </a:r>
            <a:r>
              <a:rPr sz="2800" dirty="0">
                <a:solidFill>
                  <a:srgbClr val="1D528D"/>
                </a:solidFill>
                <a:latin typeface="Arial"/>
                <a:cs typeface="Arial"/>
              </a:rPr>
              <a:t>the</a:t>
            </a:r>
            <a:r>
              <a:rPr sz="2800" spc="330" dirty="0">
                <a:solidFill>
                  <a:srgbClr val="1D528D"/>
                </a:solidFill>
                <a:latin typeface="Arial"/>
                <a:cs typeface="Arial"/>
              </a:rPr>
              <a:t> </a:t>
            </a:r>
            <a:r>
              <a:rPr sz="2800" dirty="0">
                <a:solidFill>
                  <a:srgbClr val="1D528D"/>
                </a:solidFill>
                <a:latin typeface="Arial"/>
                <a:cs typeface="Arial"/>
              </a:rPr>
              <a:t>TL.</a:t>
            </a:r>
            <a:r>
              <a:rPr sz="2800" spc="320" dirty="0">
                <a:solidFill>
                  <a:srgbClr val="1D528D"/>
                </a:solidFill>
                <a:latin typeface="Arial"/>
                <a:cs typeface="Arial"/>
              </a:rPr>
              <a:t> </a:t>
            </a:r>
            <a:r>
              <a:rPr sz="2800" dirty="0">
                <a:solidFill>
                  <a:srgbClr val="1D528D"/>
                </a:solidFill>
                <a:latin typeface="Arial"/>
                <a:cs typeface="Arial"/>
              </a:rPr>
              <a:t>Whether</a:t>
            </a:r>
            <a:r>
              <a:rPr sz="2800" spc="330" dirty="0">
                <a:solidFill>
                  <a:srgbClr val="1D528D"/>
                </a:solidFill>
                <a:latin typeface="Arial"/>
                <a:cs typeface="Arial"/>
              </a:rPr>
              <a:t> </a:t>
            </a:r>
            <a:r>
              <a:rPr sz="2800" spc="-25" dirty="0">
                <a:solidFill>
                  <a:srgbClr val="1D528D"/>
                </a:solidFill>
                <a:latin typeface="Arial"/>
                <a:cs typeface="Arial"/>
              </a:rPr>
              <a:t>the </a:t>
            </a:r>
            <a:r>
              <a:rPr sz="2800" dirty="0">
                <a:solidFill>
                  <a:srgbClr val="1D528D"/>
                </a:solidFill>
                <a:latin typeface="Arial"/>
                <a:cs typeface="Arial"/>
              </a:rPr>
              <a:t>auditor</a:t>
            </a:r>
            <a:r>
              <a:rPr sz="2800" spc="10" dirty="0">
                <a:solidFill>
                  <a:srgbClr val="1D528D"/>
                </a:solidFill>
                <a:latin typeface="Arial"/>
                <a:cs typeface="Arial"/>
              </a:rPr>
              <a:t> </a:t>
            </a:r>
            <a:r>
              <a:rPr sz="2800" dirty="0">
                <a:solidFill>
                  <a:srgbClr val="1D528D"/>
                </a:solidFill>
                <a:latin typeface="Arial"/>
                <a:cs typeface="Arial"/>
              </a:rPr>
              <a:t>can</a:t>
            </a:r>
            <a:r>
              <a:rPr sz="2800" spc="10" dirty="0">
                <a:solidFill>
                  <a:srgbClr val="1D528D"/>
                </a:solidFill>
                <a:latin typeface="Arial"/>
                <a:cs typeface="Arial"/>
              </a:rPr>
              <a:t> </a:t>
            </a:r>
            <a:r>
              <a:rPr sz="2800" dirty="0">
                <a:solidFill>
                  <a:srgbClr val="1D528D"/>
                </a:solidFill>
                <a:latin typeface="Arial"/>
                <a:cs typeface="Arial"/>
              </a:rPr>
              <a:t>accept</a:t>
            </a:r>
            <a:r>
              <a:rPr sz="2800" spc="5" dirty="0">
                <a:solidFill>
                  <a:srgbClr val="1D528D"/>
                </a:solidFill>
                <a:latin typeface="Arial"/>
                <a:cs typeface="Arial"/>
              </a:rPr>
              <a:t> </a:t>
            </a:r>
            <a:r>
              <a:rPr sz="2800" spc="-10" dirty="0">
                <a:solidFill>
                  <a:srgbClr val="1D528D"/>
                </a:solidFill>
                <a:latin typeface="Arial"/>
                <a:cs typeface="Arial"/>
              </a:rPr>
              <a:t>this?</a:t>
            </a:r>
            <a:endParaRPr sz="2800">
              <a:latin typeface="Arial"/>
              <a:cs typeface="Aria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6540" rIns="0" bIns="0" rtlCol="0">
            <a:spAutoFit/>
          </a:bodyPr>
          <a:lstStyle/>
          <a:p>
            <a:pPr marL="1767205">
              <a:lnSpc>
                <a:spcPct val="100000"/>
              </a:lnSpc>
              <a:spcBef>
                <a:spcPts val="100"/>
              </a:spcBef>
            </a:pPr>
            <a:r>
              <a:rPr dirty="0"/>
              <a:t>Case</a:t>
            </a:r>
            <a:r>
              <a:rPr spc="-15" dirty="0"/>
              <a:t> </a:t>
            </a:r>
            <a:r>
              <a:rPr spc="-10" dirty="0"/>
              <a:t>Studies</a:t>
            </a:r>
          </a:p>
        </p:txBody>
      </p:sp>
      <p:sp>
        <p:nvSpPr>
          <p:cNvPr id="4" name="object 4"/>
          <p:cNvSpPr txBox="1">
            <a:spLocks noGrp="1"/>
          </p:cNvSpPr>
          <p:nvPr>
            <p:ph type="ftr" sz="quarter" idx="5"/>
          </p:nvPr>
        </p:nvSpPr>
        <p:spPr>
          <a:xfrm>
            <a:off x="3541839" y="6385302"/>
            <a:ext cx="2083561" cy="20518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241300">
              <a:lnSpc>
                <a:spcPts val="1645"/>
              </a:lnSpc>
            </a:pPr>
            <a:r>
              <a:rPr lang="en-IN" dirty="0"/>
              <a:t>CA Aashish Badge</a:t>
            </a:r>
            <a:endParaRPr spc="-10" dirty="0"/>
          </a:p>
        </p:txBody>
      </p:sp>
      <p:sp>
        <p:nvSpPr>
          <p:cNvPr id="5" name="object 5"/>
          <p:cNvSpPr txBox="1">
            <a:spLocks noGrp="1"/>
          </p:cNvSpPr>
          <p:nvPr>
            <p:ph type="sldNum" sz="quarter" idx="7"/>
          </p:nvPr>
        </p:nvSpPr>
        <p:spPr>
          <a:xfrm>
            <a:off x="8359140" y="6525846"/>
            <a:ext cx="286384" cy="224154"/>
          </a:xfrm>
          <a:prstGeom prst="rect">
            <a:avLst/>
          </a:prstGeom>
        </p:spPr>
        <p:txBody>
          <a:bodyPr vert="horz" wrap="square" lIns="0" tIns="0" rIns="0" bIns="0" rtlCol="0">
            <a:spAutoFit/>
          </a:bodyPr>
          <a:lstStyle>
            <a:defPPr>
              <a:defRPr kern="0"/>
            </a:defPPr>
            <a:lvl1pPr>
              <a:defRPr sz="1400" b="0" i="0">
                <a:solidFill>
                  <a:srgbClr val="1D528D"/>
                </a:solidFill>
                <a:latin typeface="Arial"/>
                <a:cs typeface="Arial"/>
              </a:defRPr>
            </a:lvl1pPr>
          </a:lstStyle>
          <a:p>
            <a:pPr marL="136525">
              <a:lnSpc>
                <a:spcPts val="1645"/>
              </a:lnSpc>
            </a:pPr>
            <a:fld id="{81D60167-4931-47E6-BA6A-407CBD079E47}" type="slidenum">
              <a:rPr lang="en-IN" smtClean="0"/>
              <a:pPr marL="136525">
                <a:lnSpc>
                  <a:spcPts val="1645"/>
                </a:lnSpc>
              </a:pPr>
              <a:t>62</a:t>
            </a:fld>
            <a:endParaRPr spc="-25" dirty="0"/>
          </a:p>
        </p:txBody>
      </p:sp>
      <p:sp>
        <p:nvSpPr>
          <p:cNvPr id="3" name="object 3"/>
          <p:cNvSpPr txBox="1"/>
          <p:nvPr/>
        </p:nvSpPr>
        <p:spPr>
          <a:xfrm>
            <a:off x="472440" y="1391992"/>
            <a:ext cx="8197850" cy="4054508"/>
          </a:xfrm>
          <a:prstGeom prst="rect">
            <a:avLst/>
          </a:prstGeom>
        </p:spPr>
        <p:txBody>
          <a:bodyPr vert="horz" wrap="square" lIns="0" tIns="88900" rIns="0" bIns="0" rtlCol="0">
            <a:spAutoFit/>
          </a:bodyPr>
          <a:lstStyle/>
          <a:p>
            <a:pPr marL="76200" algn="just">
              <a:lnSpc>
                <a:spcPct val="100000"/>
              </a:lnSpc>
              <a:spcBef>
                <a:spcPts val="700"/>
              </a:spcBef>
            </a:pPr>
            <a:r>
              <a:rPr lang="en-US" sz="2400" spc="-10" dirty="0">
                <a:solidFill>
                  <a:srgbClr val="1D528D"/>
                </a:solidFill>
                <a:latin typeface="Arial"/>
                <a:cs typeface="Arial"/>
              </a:rPr>
              <a:t>As per para 4.2.5 of the master circular on IRAC norms</a:t>
            </a:r>
            <a:endParaRPr sz="2800" dirty="0">
              <a:latin typeface="Arial"/>
              <a:cs typeface="Arial"/>
            </a:endParaRPr>
          </a:p>
          <a:p>
            <a:pPr marL="76200" marR="69215" algn="just">
              <a:lnSpc>
                <a:spcPct val="100000"/>
              </a:lnSpc>
              <a:spcBef>
                <a:spcPts val="650"/>
              </a:spcBef>
            </a:pPr>
            <a:r>
              <a:rPr sz="2800" dirty="0">
                <a:solidFill>
                  <a:srgbClr val="1D528D"/>
                </a:solidFill>
                <a:latin typeface="Arial"/>
                <a:cs typeface="Arial"/>
              </a:rPr>
              <a:t>In</a:t>
            </a:r>
            <a:r>
              <a:rPr sz="2800" spc="495" dirty="0">
                <a:solidFill>
                  <a:srgbClr val="1D528D"/>
                </a:solidFill>
                <a:latin typeface="Arial"/>
                <a:cs typeface="Arial"/>
              </a:rPr>
              <a:t> </a:t>
            </a:r>
            <a:r>
              <a:rPr sz="2800" dirty="0">
                <a:solidFill>
                  <a:srgbClr val="1D528D"/>
                </a:solidFill>
                <a:latin typeface="Arial"/>
                <a:cs typeface="Arial"/>
              </a:rPr>
              <a:t>case</a:t>
            </a:r>
            <a:r>
              <a:rPr sz="2800" spc="495" dirty="0">
                <a:solidFill>
                  <a:srgbClr val="1D528D"/>
                </a:solidFill>
                <a:latin typeface="Arial"/>
                <a:cs typeface="Arial"/>
              </a:rPr>
              <a:t> </a:t>
            </a:r>
            <a:r>
              <a:rPr sz="2800" dirty="0">
                <a:solidFill>
                  <a:srgbClr val="1D528D"/>
                </a:solidFill>
                <a:latin typeface="Arial"/>
                <a:cs typeface="Arial"/>
              </a:rPr>
              <a:t>of</a:t>
            </a:r>
            <a:r>
              <a:rPr sz="2800" spc="490" dirty="0">
                <a:solidFill>
                  <a:srgbClr val="1D528D"/>
                </a:solidFill>
                <a:latin typeface="Arial"/>
                <a:cs typeface="Arial"/>
              </a:rPr>
              <a:t> </a:t>
            </a:r>
            <a:r>
              <a:rPr sz="2800" dirty="0">
                <a:solidFill>
                  <a:srgbClr val="1D528D"/>
                </a:solidFill>
                <a:latin typeface="Arial"/>
                <a:cs typeface="Arial"/>
              </a:rPr>
              <a:t>borrowers</a:t>
            </a:r>
            <a:r>
              <a:rPr sz="2800" spc="495" dirty="0">
                <a:solidFill>
                  <a:srgbClr val="1D528D"/>
                </a:solidFill>
                <a:latin typeface="Arial"/>
                <a:cs typeface="Arial"/>
              </a:rPr>
              <a:t> </a:t>
            </a:r>
            <a:r>
              <a:rPr sz="2800" dirty="0">
                <a:solidFill>
                  <a:srgbClr val="1D528D"/>
                </a:solidFill>
                <a:latin typeface="Arial"/>
                <a:cs typeface="Arial"/>
              </a:rPr>
              <a:t>having</a:t>
            </a:r>
            <a:r>
              <a:rPr sz="2800" spc="490" dirty="0">
                <a:solidFill>
                  <a:srgbClr val="1D528D"/>
                </a:solidFill>
                <a:latin typeface="Arial"/>
                <a:cs typeface="Arial"/>
              </a:rPr>
              <a:t> </a:t>
            </a:r>
            <a:r>
              <a:rPr sz="2800" dirty="0">
                <a:solidFill>
                  <a:srgbClr val="1D528D"/>
                </a:solidFill>
                <a:latin typeface="Arial"/>
                <a:cs typeface="Arial"/>
              </a:rPr>
              <a:t>more</a:t>
            </a:r>
            <a:r>
              <a:rPr sz="2800" spc="505" dirty="0">
                <a:solidFill>
                  <a:srgbClr val="1D528D"/>
                </a:solidFill>
                <a:latin typeface="Arial"/>
                <a:cs typeface="Arial"/>
              </a:rPr>
              <a:t> </a:t>
            </a:r>
            <a:r>
              <a:rPr sz="2800" dirty="0">
                <a:solidFill>
                  <a:srgbClr val="1D528D"/>
                </a:solidFill>
                <a:latin typeface="Arial"/>
                <a:cs typeface="Arial"/>
              </a:rPr>
              <a:t>than</a:t>
            </a:r>
            <a:r>
              <a:rPr sz="2800" spc="500" dirty="0">
                <a:solidFill>
                  <a:srgbClr val="1D528D"/>
                </a:solidFill>
                <a:latin typeface="Arial"/>
                <a:cs typeface="Arial"/>
              </a:rPr>
              <a:t> </a:t>
            </a:r>
            <a:r>
              <a:rPr sz="2800" spc="-25" dirty="0">
                <a:solidFill>
                  <a:srgbClr val="1D528D"/>
                </a:solidFill>
                <a:latin typeface="Arial"/>
                <a:cs typeface="Arial"/>
              </a:rPr>
              <a:t>one </a:t>
            </a:r>
            <a:r>
              <a:rPr sz="2800" dirty="0">
                <a:solidFill>
                  <a:srgbClr val="1D528D"/>
                </a:solidFill>
                <a:latin typeface="Arial"/>
                <a:cs typeface="Arial"/>
              </a:rPr>
              <a:t>credit</a:t>
            </a:r>
            <a:r>
              <a:rPr sz="2800" spc="430" dirty="0">
                <a:solidFill>
                  <a:srgbClr val="1D528D"/>
                </a:solidFill>
                <a:latin typeface="Arial"/>
                <a:cs typeface="Arial"/>
              </a:rPr>
              <a:t>  </a:t>
            </a:r>
            <a:r>
              <a:rPr sz="2800" dirty="0">
                <a:solidFill>
                  <a:srgbClr val="1D528D"/>
                </a:solidFill>
                <a:latin typeface="Arial"/>
                <a:cs typeface="Arial"/>
              </a:rPr>
              <a:t>facility</a:t>
            </a:r>
            <a:r>
              <a:rPr sz="2800" spc="434" dirty="0">
                <a:solidFill>
                  <a:srgbClr val="1D528D"/>
                </a:solidFill>
                <a:latin typeface="Arial"/>
                <a:cs typeface="Arial"/>
              </a:rPr>
              <a:t>  </a:t>
            </a:r>
            <a:r>
              <a:rPr sz="2800" dirty="0">
                <a:solidFill>
                  <a:srgbClr val="1D528D"/>
                </a:solidFill>
                <a:latin typeface="Arial"/>
                <a:cs typeface="Arial"/>
              </a:rPr>
              <a:t>from</a:t>
            </a:r>
            <a:r>
              <a:rPr sz="2800" spc="434" dirty="0">
                <a:solidFill>
                  <a:srgbClr val="1D528D"/>
                </a:solidFill>
                <a:latin typeface="Arial"/>
                <a:cs typeface="Arial"/>
              </a:rPr>
              <a:t>  </a:t>
            </a:r>
            <a:r>
              <a:rPr sz="2800" dirty="0">
                <a:solidFill>
                  <a:srgbClr val="1D528D"/>
                </a:solidFill>
                <a:latin typeface="Arial"/>
                <a:cs typeface="Arial"/>
              </a:rPr>
              <a:t>a</a:t>
            </a:r>
            <a:r>
              <a:rPr sz="2800" spc="434" dirty="0">
                <a:solidFill>
                  <a:srgbClr val="1D528D"/>
                </a:solidFill>
                <a:latin typeface="Arial"/>
                <a:cs typeface="Arial"/>
              </a:rPr>
              <a:t>  </a:t>
            </a:r>
            <a:r>
              <a:rPr sz="2800" dirty="0">
                <a:solidFill>
                  <a:srgbClr val="1D528D"/>
                </a:solidFill>
                <a:latin typeface="Arial"/>
                <a:cs typeface="Arial"/>
              </a:rPr>
              <a:t>lending</a:t>
            </a:r>
            <a:r>
              <a:rPr sz="2800" spc="434" dirty="0">
                <a:solidFill>
                  <a:srgbClr val="1D528D"/>
                </a:solidFill>
                <a:latin typeface="Arial"/>
                <a:cs typeface="Arial"/>
              </a:rPr>
              <a:t>  </a:t>
            </a:r>
            <a:r>
              <a:rPr sz="2800" dirty="0">
                <a:solidFill>
                  <a:srgbClr val="1D528D"/>
                </a:solidFill>
                <a:latin typeface="Arial"/>
                <a:cs typeface="Arial"/>
              </a:rPr>
              <a:t>institution,</a:t>
            </a:r>
            <a:r>
              <a:rPr sz="2800" spc="434" dirty="0">
                <a:solidFill>
                  <a:srgbClr val="1D528D"/>
                </a:solidFill>
                <a:latin typeface="Arial"/>
                <a:cs typeface="Arial"/>
              </a:rPr>
              <a:t>  </a:t>
            </a:r>
            <a:r>
              <a:rPr sz="2800" spc="-20" dirty="0">
                <a:solidFill>
                  <a:srgbClr val="1D528D"/>
                </a:solidFill>
                <a:latin typeface="Arial"/>
                <a:cs typeface="Arial"/>
              </a:rPr>
              <a:t>loan </a:t>
            </a:r>
            <a:r>
              <a:rPr sz="2800" dirty="0">
                <a:solidFill>
                  <a:srgbClr val="1D528D"/>
                </a:solidFill>
                <a:latin typeface="Arial"/>
                <a:cs typeface="Arial"/>
              </a:rPr>
              <a:t>accounts</a:t>
            </a:r>
            <a:r>
              <a:rPr sz="2800" spc="185" dirty="0">
                <a:solidFill>
                  <a:srgbClr val="1D528D"/>
                </a:solidFill>
                <a:latin typeface="Arial"/>
                <a:cs typeface="Arial"/>
              </a:rPr>
              <a:t> </a:t>
            </a:r>
            <a:r>
              <a:rPr sz="2800" dirty="0">
                <a:solidFill>
                  <a:srgbClr val="1D528D"/>
                </a:solidFill>
                <a:latin typeface="Arial"/>
                <a:cs typeface="Arial"/>
              </a:rPr>
              <a:t>shall</a:t>
            </a:r>
            <a:r>
              <a:rPr sz="2800" spc="190" dirty="0">
                <a:solidFill>
                  <a:srgbClr val="1D528D"/>
                </a:solidFill>
                <a:latin typeface="Arial"/>
                <a:cs typeface="Arial"/>
              </a:rPr>
              <a:t> </a:t>
            </a:r>
            <a:r>
              <a:rPr sz="2800" dirty="0">
                <a:solidFill>
                  <a:srgbClr val="1D528D"/>
                </a:solidFill>
                <a:latin typeface="Arial"/>
                <a:cs typeface="Arial"/>
              </a:rPr>
              <a:t>be</a:t>
            </a:r>
            <a:r>
              <a:rPr sz="2800" spc="195" dirty="0">
                <a:solidFill>
                  <a:srgbClr val="1D528D"/>
                </a:solidFill>
                <a:latin typeface="Arial"/>
                <a:cs typeface="Arial"/>
              </a:rPr>
              <a:t> </a:t>
            </a:r>
            <a:r>
              <a:rPr sz="2800" dirty="0">
                <a:solidFill>
                  <a:srgbClr val="1D528D"/>
                </a:solidFill>
                <a:latin typeface="Arial"/>
                <a:cs typeface="Arial"/>
              </a:rPr>
              <a:t>upgraded</a:t>
            </a:r>
            <a:r>
              <a:rPr sz="2800" spc="190" dirty="0">
                <a:solidFill>
                  <a:srgbClr val="1D528D"/>
                </a:solidFill>
                <a:latin typeface="Arial"/>
                <a:cs typeface="Arial"/>
              </a:rPr>
              <a:t> </a:t>
            </a:r>
            <a:r>
              <a:rPr sz="2800" dirty="0">
                <a:solidFill>
                  <a:srgbClr val="1D528D"/>
                </a:solidFill>
                <a:latin typeface="Arial"/>
                <a:cs typeface="Arial"/>
              </a:rPr>
              <a:t>from</a:t>
            </a:r>
            <a:r>
              <a:rPr sz="2800" spc="195" dirty="0">
                <a:solidFill>
                  <a:srgbClr val="1D528D"/>
                </a:solidFill>
                <a:latin typeface="Arial"/>
                <a:cs typeface="Arial"/>
              </a:rPr>
              <a:t> </a:t>
            </a:r>
            <a:r>
              <a:rPr sz="2800" dirty="0">
                <a:solidFill>
                  <a:srgbClr val="1D528D"/>
                </a:solidFill>
                <a:latin typeface="Arial"/>
                <a:cs typeface="Arial"/>
              </a:rPr>
              <a:t>NPA</a:t>
            </a:r>
            <a:r>
              <a:rPr sz="2800" spc="180" dirty="0">
                <a:solidFill>
                  <a:srgbClr val="1D528D"/>
                </a:solidFill>
                <a:latin typeface="Arial"/>
                <a:cs typeface="Arial"/>
              </a:rPr>
              <a:t> </a:t>
            </a:r>
            <a:r>
              <a:rPr sz="2800" dirty="0">
                <a:solidFill>
                  <a:srgbClr val="1D528D"/>
                </a:solidFill>
                <a:latin typeface="Arial"/>
                <a:cs typeface="Arial"/>
              </a:rPr>
              <a:t>to</a:t>
            </a:r>
            <a:r>
              <a:rPr sz="2800" spc="195" dirty="0">
                <a:solidFill>
                  <a:srgbClr val="1D528D"/>
                </a:solidFill>
                <a:latin typeface="Arial"/>
                <a:cs typeface="Arial"/>
              </a:rPr>
              <a:t> </a:t>
            </a:r>
            <a:r>
              <a:rPr sz="2800" spc="-10" dirty="0">
                <a:solidFill>
                  <a:srgbClr val="1D528D"/>
                </a:solidFill>
                <a:latin typeface="Arial"/>
                <a:cs typeface="Arial"/>
              </a:rPr>
              <a:t>standard </a:t>
            </a:r>
            <a:r>
              <a:rPr sz="2800" dirty="0">
                <a:solidFill>
                  <a:srgbClr val="1D528D"/>
                </a:solidFill>
                <a:latin typeface="Arial"/>
                <a:cs typeface="Arial"/>
              </a:rPr>
              <a:t>asset</a:t>
            </a:r>
            <a:r>
              <a:rPr sz="2800" spc="215" dirty="0">
                <a:solidFill>
                  <a:srgbClr val="1D528D"/>
                </a:solidFill>
                <a:latin typeface="Arial"/>
                <a:cs typeface="Arial"/>
              </a:rPr>
              <a:t>  </a:t>
            </a:r>
            <a:r>
              <a:rPr sz="2800" dirty="0">
                <a:solidFill>
                  <a:srgbClr val="1D528D"/>
                </a:solidFill>
                <a:latin typeface="Arial"/>
                <a:cs typeface="Arial"/>
              </a:rPr>
              <a:t>category</a:t>
            </a:r>
            <a:r>
              <a:rPr sz="2800" spc="215" dirty="0">
                <a:solidFill>
                  <a:srgbClr val="1D528D"/>
                </a:solidFill>
                <a:latin typeface="Arial"/>
                <a:cs typeface="Arial"/>
              </a:rPr>
              <a:t>  </a:t>
            </a:r>
            <a:r>
              <a:rPr sz="2800" dirty="0">
                <a:solidFill>
                  <a:srgbClr val="1D528D"/>
                </a:solidFill>
                <a:latin typeface="Arial"/>
                <a:cs typeface="Arial"/>
              </a:rPr>
              <a:t>only</a:t>
            </a:r>
            <a:r>
              <a:rPr sz="2800" spc="215" dirty="0">
                <a:solidFill>
                  <a:srgbClr val="1D528D"/>
                </a:solidFill>
                <a:latin typeface="Arial"/>
                <a:cs typeface="Arial"/>
              </a:rPr>
              <a:t>  </a:t>
            </a:r>
            <a:r>
              <a:rPr sz="2800" dirty="0">
                <a:solidFill>
                  <a:srgbClr val="1D528D"/>
                </a:solidFill>
                <a:latin typeface="Arial"/>
                <a:cs typeface="Arial"/>
              </a:rPr>
              <a:t>upon</a:t>
            </a:r>
            <a:r>
              <a:rPr sz="2800" spc="220" dirty="0">
                <a:solidFill>
                  <a:srgbClr val="1D528D"/>
                </a:solidFill>
                <a:latin typeface="Arial"/>
                <a:cs typeface="Arial"/>
              </a:rPr>
              <a:t>  </a:t>
            </a:r>
            <a:r>
              <a:rPr sz="2800" dirty="0">
                <a:solidFill>
                  <a:srgbClr val="1D528D"/>
                </a:solidFill>
                <a:latin typeface="Arial"/>
                <a:cs typeface="Arial"/>
              </a:rPr>
              <a:t>repayment</a:t>
            </a:r>
            <a:r>
              <a:rPr sz="2800" spc="215" dirty="0">
                <a:solidFill>
                  <a:srgbClr val="1D528D"/>
                </a:solidFill>
                <a:latin typeface="Arial"/>
                <a:cs typeface="Arial"/>
              </a:rPr>
              <a:t>  </a:t>
            </a:r>
            <a:r>
              <a:rPr sz="2800" dirty="0">
                <a:solidFill>
                  <a:srgbClr val="1D528D"/>
                </a:solidFill>
                <a:latin typeface="Arial"/>
                <a:cs typeface="Arial"/>
              </a:rPr>
              <a:t>of</a:t>
            </a:r>
            <a:r>
              <a:rPr sz="2800" spc="220" dirty="0">
                <a:solidFill>
                  <a:srgbClr val="1D528D"/>
                </a:solidFill>
                <a:latin typeface="Arial"/>
                <a:cs typeface="Arial"/>
              </a:rPr>
              <a:t>  </a:t>
            </a:r>
            <a:r>
              <a:rPr sz="2800" spc="-10" dirty="0">
                <a:solidFill>
                  <a:srgbClr val="1D528D"/>
                </a:solidFill>
                <a:latin typeface="Arial"/>
                <a:cs typeface="Arial"/>
              </a:rPr>
              <a:t>entire </a:t>
            </a:r>
            <a:r>
              <a:rPr sz="2800" dirty="0">
                <a:solidFill>
                  <a:srgbClr val="1D528D"/>
                </a:solidFill>
                <a:latin typeface="Arial"/>
                <a:cs typeface="Arial"/>
              </a:rPr>
              <a:t>arrears</a:t>
            </a:r>
            <a:r>
              <a:rPr sz="2800" spc="25" dirty="0">
                <a:solidFill>
                  <a:srgbClr val="1D528D"/>
                </a:solidFill>
                <a:latin typeface="Arial"/>
                <a:cs typeface="Arial"/>
              </a:rPr>
              <a:t> </a:t>
            </a:r>
            <a:r>
              <a:rPr sz="2800" dirty="0">
                <a:solidFill>
                  <a:srgbClr val="1D528D"/>
                </a:solidFill>
                <a:latin typeface="Arial"/>
                <a:cs typeface="Arial"/>
              </a:rPr>
              <a:t>of</a:t>
            </a:r>
            <a:r>
              <a:rPr sz="2800" spc="30" dirty="0">
                <a:solidFill>
                  <a:srgbClr val="1D528D"/>
                </a:solidFill>
                <a:latin typeface="Arial"/>
                <a:cs typeface="Arial"/>
              </a:rPr>
              <a:t> </a:t>
            </a:r>
            <a:r>
              <a:rPr sz="2800" dirty="0">
                <a:solidFill>
                  <a:srgbClr val="1D528D"/>
                </a:solidFill>
                <a:latin typeface="Arial"/>
                <a:cs typeface="Arial"/>
              </a:rPr>
              <a:t>interest</a:t>
            </a:r>
            <a:r>
              <a:rPr sz="2800" spc="30" dirty="0">
                <a:solidFill>
                  <a:srgbClr val="1D528D"/>
                </a:solidFill>
                <a:latin typeface="Arial"/>
                <a:cs typeface="Arial"/>
              </a:rPr>
              <a:t> </a:t>
            </a:r>
            <a:r>
              <a:rPr sz="2800" dirty="0">
                <a:solidFill>
                  <a:srgbClr val="1D528D"/>
                </a:solidFill>
                <a:latin typeface="Arial"/>
                <a:cs typeface="Arial"/>
              </a:rPr>
              <a:t>and</a:t>
            </a:r>
            <a:r>
              <a:rPr sz="2800" spc="30" dirty="0">
                <a:solidFill>
                  <a:srgbClr val="1D528D"/>
                </a:solidFill>
                <a:latin typeface="Arial"/>
                <a:cs typeface="Arial"/>
              </a:rPr>
              <a:t> </a:t>
            </a:r>
            <a:r>
              <a:rPr sz="2800" dirty="0">
                <a:solidFill>
                  <a:srgbClr val="1D528D"/>
                </a:solidFill>
                <a:latin typeface="Arial"/>
                <a:cs typeface="Arial"/>
              </a:rPr>
              <a:t>principal</a:t>
            </a:r>
            <a:r>
              <a:rPr sz="2800" spc="35" dirty="0">
                <a:solidFill>
                  <a:srgbClr val="1D528D"/>
                </a:solidFill>
                <a:latin typeface="Arial"/>
                <a:cs typeface="Arial"/>
              </a:rPr>
              <a:t> </a:t>
            </a:r>
            <a:r>
              <a:rPr sz="2800" dirty="0">
                <a:solidFill>
                  <a:srgbClr val="1D528D"/>
                </a:solidFill>
                <a:latin typeface="Arial"/>
                <a:cs typeface="Arial"/>
              </a:rPr>
              <a:t>pertaining</a:t>
            </a:r>
            <a:r>
              <a:rPr sz="2800" spc="40" dirty="0">
                <a:solidFill>
                  <a:srgbClr val="1D528D"/>
                </a:solidFill>
                <a:latin typeface="Arial"/>
                <a:cs typeface="Arial"/>
              </a:rPr>
              <a:t> </a:t>
            </a:r>
            <a:r>
              <a:rPr sz="2800" dirty="0">
                <a:solidFill>
                  <a:srgbClr val="1D528D"/>
                </a:solidFill>
                <a:latin typeface="Arial"/>
                <a:cs typeface="Arial"/>
              </a:rPr>
              <a:t>to</a:t>
            </a:r>
            <a:r>
              <a:rPr sz="2800" spc="35" dirty="0">
                <a:solidFill>
                  <a:srgbClr val="1D528D"/>
                </a:solidFill>
                <a:latin typeface="Arial"/>
                <a:cs typeface="Arial"/>
              </a:rPr>
              <a:t> </a:t>
            </a:r>
            <a:r>
              <a:rPr sz="2800" dirty="0">
                <a:solidFill>
                  <a:srgbClr val="1D528D"/>
                </a:solidFill>
                <a:latin typeface="Arial"/>
                <a:cs typeface="Arial"/>
              </a:rPr>
              <a:t>all</a:t>
            </a:r>
            <a:r>
              <a:rPr sz="2800" spc="35" dirty="0">
                <a:solidFill>
                  <a:srgbClr val="1D528D"/>
                </a:solidFill>
                <a:latin typeface="Arial"/>
                <a:cs typeface="Arial"/>
              </a:rPr>
              <a:t> </a:t>
            </a:r>
            <a:r>
              <a:rPr sz="2800" spc="-25" dirty="0">
                <a:solidFill>
                  <a:srgbClr val="1D528D"/>
                </a:solidFill>
                <a:latin typeface="Arial"/>
                <a:cs typeface="Arial"/>
              </a:rPr>
              <a:t>the </a:t>
            </a:r>
            <a:r>
              <a:rPr sz="2800" dirty="0">
                <a:solidFill>
                  <a:srgbClr val="1D528D"/>
                </a:solidFill>
                <a:latin typeface="Arial"/>
                <a:cs typeface="Arial"/>
              </a:rPr>
              <a:t>credit</a:t>
            </a:r>
            <a:r>
              <a:rPr sz="2800" spc="5" dirty="0">
                <a:solidFill>
                  <a:srgbClr val="1D528D"/>
                </a:solidFill>
                <a:latin typeface="Arial"/>
                <a:cs typeface="Arial"/>
              </a:rPr>
              <a:t> </a:t>
            </a:r>
            <a:r>
              <a:rPr sz="2800" spc="-10" dirty="0">
                <a:solidFill>
                  <a:srgbClr val="1D528D"/>
                </a:solidFill>
                <a:latin typeface="Arial"/>
                <a:cs typeface="Arial"/>
              </a:rPr>
              <a:t>facilities.</a:t>
            </a:r>
            <a:endParaRPr sz="2800" dirty="0">
              <a:latin typeface="Arial"/>
              <a:cs typeface="Arial"/>
            </a:endParaRPr>
          </a:p>
          <a:p>
            <a:pPr marL="76200" marR="68580" algn="just">
              <a:lnSpc>
                <a:spcPct val="100699"/>
              </a:lnSpc>
              <a:spcBef>
                <a:spcPts val="625"/>
              </a:spcBef>
            </a:pPr>
            <a:r>
              <a:rPr sz="2800" dirty="0">
                <a:solidFill>
                  <a:srgbClr val="1D528D"/>
                </a:solidFill>
                <a:latin typeface="Arial"/>
                <a:cs typeface="Arial"/>
              </a:rPr>
              <a:t>Hence</a:t>
            </a:r>
            <a:r>
              <a:rPr sz="2800" spc="30" dirty="0">
                <a:solidFill>
                  <a:srgbClr val="1D528D"/>
                </a:solidFill>
                <a:latin typeface="Arial"/>
                <a:cs typeface="Arial"/>
              </a:rPr>
              <a:t>  </a:t>
            </a:r>
            <a:r>
              <a:rPr sz="2800" dirty="0">
                <a:solidFill>
                  <a:srgbClr val="1D528D"/>
                </a:solidFill>
                <a:latin typeface="Arial"/>
                <a:cs typeface="Arial"/>
              </a:rPr>
              <a:t>the</a:t>
            </a:r>
            <a:r>
              <a:rPr sz="2800" spc="30" dirty="0">
                <a:solidFill>
                  <a:srgbClr val="1D528D"/>
                </a:solidFill>
                <a:latin typeface="Arial"/>
                <a:cs typeface="Arial"/>
              </a:rPr>
              <a:t>  </a:t>
            </a:r>
            <a:r>
              <a:rPr sz="2800" dirty="0">
                <a:solidFill>
                  <a:srgbClr val="1D528D"/>
                </a:solidFill>
                <a:latin typeface="Arial"/>
                <a:cs typeface="Arial"/>
              </a:rPr>
              <a:t>account</a:t>
            </a:r>
            <a:r>
              <a:rPr sz="2800" spc="25" dirty="0">
                <a:solidFill>
                  <a:srgbClr val="1D528D"/>
                </a:solidFill>
                <a:latin typeface="Arial"/>
                <a:cs typeface="Arial"/>
              </a:rPr>
              <a:t>  </a:t>
            </a:r>
            <a:r>
              <a:rPr sz="2800" dirty="0">
                <a:solidFill>
                  <a:srgbClr val="1D528D"/>
                </a:solidFill>
                <a:latin typeface="Arial"/>
                <a:cs typeface="Arial"/>
              </a:rPr>
              <a:t>cannot</a:t>
            </a:r>
            <a:r>
              <a:rPr sz="2800" spc="25" dirty="0">
                <a:solidFill>
                  <a:srgbClr val="1D528D"/>
                </a:solidFill>
                <a:latin typeface="Arial"/>
                <a:cs typeface="Arial"/>
              </a:rPr>
              <a:t>  </a:t>
            </a:r>
            <a:r>
              <a:rPr sz="2800" dirty="0">
                <a:solidFill>
                  <a:srgbClr val="1D528D"/>
                </a:solidFill>
                <a:latin typeface="Arial"/>
                <a:cs typeface="Arial"/>
              </a:rPr>
              <a:t>be</a:t>
            </a:r>
            <a:r>
              <a:rPr sz="2800" spc="30" dirty="0">
                <a:solidFill>
                  <a:srgbClr val="1D528D"/>
                </a:solidFill>
                <a:latin typeface="Arial"/>
                <a:cs typeface="Arial"/>
              </a:rPr>
              <a:t>  </a:t>
            </a:r>
            <a:r>
              <a:rPr sz="2800" dirty="0">
                <a:solidFill>
                  <a:srgbClr val="1D528D"/>
                </a:solidFill>
                <a:latin typeface="Arial"/>
                <a:cs typeface="Arial"/>
              </a:rPr>
              <a:t>upgraded</a:t>
            </a:r>
            <a:r>
              <a:rPr sz="2800" spc="30" dirty="0">
                <a:solidFill>
                  <a:srgbClr val="1D528D"/>
                </a:solidFill>
                <a:latin typeface="Arial"/>
                <a:cs typeface="Arial"/>
              </a:rPr>
              <a:t>  </a:t>
            </a:r>
            <a:r>
              <a:rPr sz="2800" dirty="0">
                <a:solidFill>
                  <a:srgbClr val="1D528D"/>
                </a:solidFill>
                <a:latin typeface="Arial"/>
                <a:cs typeface="Arial"/>
              </a:rPr>
              <a:t>by</a:t>
            </a:r>
            <a:r>
              <a:rPr sz="2800" spc="25" dirty="0">
                <a:solidFill>
                  <a:srgbClr val="1D528D"/>
                </a:solidFill>
                <a:latin typeface="Arial"/>
                <a:cs typeface="Arial"/>
              </a:rPr>
              <a:t>  </a:t>
            </a:r>
            <a:r>
              <a:rPr sz="2800" spc="-25" dirty="0">
                <a:solidFill>
                  <a:srgbClr val="1D528D"/>
                </a:solidFill>
                <a:latin typeface="Arial"/>
                <a:cs typeface="Arial"/>
              </a:rPr>
              <a:t>the </a:t>
            </a:r>
            <a:r>
              <a:rPr sz="2800" spc="-10" dirty="0">
                <a:solidFill>
                  <a:srgbClr val="1D528D"/>
                </a:solidFill>
                <a:latin typeface="Arial"/>
                <a:cs typeface="Arial"/>
              </a:rPr>
              <a:t>Branch.</a:t>
            </a:r>
            <a:endParaRPr sz="2800" dirty="0">
              <a:latin typeface="Arial"/>
              <a:cs typeface="Aria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1" descr="flower"/>
          <p:cNvPicPr>
            <a:picLocks noChangeAspect="1" noChangeArrowheads="1"/>
          </p:cNvPicPr>
          <p:nvPr/>
        </p:nvPicPr>
        <p:blipFill>
          <a:blip r:embed="rId2"/>
          <a:srcRect/>
          <a:stretch>
            <a:fillRect/>
          </a:stretch>
        </p:blipFill>
        <p:spPr bwMode="auto">
          <a:xfrm>
            <a:off x="457200" y="1143000"/>
            <a:ext cx="3405188" cy="4929188"/>
          </a:xfrm>
          <a:prstGeom prst="rect">
            <a:avLst/>
          </a:prstGeom>
          <a:noFill/>
          <a:ln w="9525">
            <a:noFill/>
            <a:miter lim="800000"/>
            <a:headEnd/>
            <a:tailEnd/>
          </a:ln>
        </p:spPr>
      </p:pic>
      <p:pic>
        <p:nvPicPr>
          <p:cNvPr id="29699" name="Picture 9" descr="2019-business-solvency-quiz-answers1.jpg"/>
          <p:cNvPicPr>
            <a:picLocks noChangeAspect="1"/>
          </p:cNvPicPr>
          <p:nvPr/>
        </p:nvPicPr>
        <p:blipFill>
          <a:blip r:embed="rId3"/>
          <a:srcRect/>
          <a:stretch>
            <a:fillRect/>
          </a:stretch>
        </p:blipFill>
        <p:spPr bwMode="auto">
          <a:xfrm>
            <a:off x="4267200" y="3657600"/>
            <a:ext cx="3276600" cy="2362200"/>
          </a:xfrm>
          <a:prstGeom prst="rect">
            <a:avLst/>
          </a:prstGeom>
          <a:noFill/>
          <a:ln w="9525">
            <a:noFill/>
            <a:miter lim="800000"/>
            <a:headEnd/>
            <a:tailEnd/>
          </a:ln>
        </p:spPr>
      </p:pic>
      <p:pic>
        <p:nvPicPr>
          <p:cNvPr id="29700" name="Picture 6" descr="http://netgautam.com/wordpress/wp-content/uploads/2008/Igotafan_1159C/ThankYou_thumb.jpg"/>
          <p:cNvPicPr>
            <a:picLocks noChangeAspect="1" noChangeArrowheads="1"/>
          </p:cNvPicPr>
          <p:nvPr/>
        </p:nvPicPr>
        <p:blipFill>
          <a:blip r:embed="rId4"/>
          <a:srcRect l="3085" t="-874" r="10455" b="4076"/>
          <a:stretch>
            <a:fillRect/>
          </a:stretch>
        </p:blipFill>
        <p:spPr bwMode="auto">
          <a:xfrm>
            <a:off x="4953000" y="1143000"/>
            <a:ext cx="4002088" cy="2616200"/>
          </a:xfrm>
          <a:prstGeom prst="rect">
            <a:avLst/>
          </a:prstGeom>
          <a:noFill/>
          <a:ln w="9525">
            <a:noFill/>
            <a:miter lim="800000"/>
            <a:headEnd/>
            <a:tailEnd/>
          </a:ln>
        </p:spPr>
      </p:pic>
      <p:sp>
        <p:nvSpPr>
          <p:cNvPr id="29701" name="TextBox 2"/>
          <p:cNvSpPr txBox="1">
            <a:spLocks noChangeArrowheads="1"/>
          </p:cNvSpPr>
          <p:nvPr/>
        </p:nvSpPr>
        <p:spPr bwMode="auto">
          <a:xfrm>
            <a:off x="838200" y="457200"/>
            <a:ext cx="7924800" cy="457200"/>
          </a:xfrm>
          <a:prstGeom prst="rect">
            <a:avLst/>
          </a:prstGeom>
          <a:noFill/>
          <a:ln w="9525">
            <a:noFill/>
            <a:miter lim="800000"/>
            <a:headEnd/>
            <a:tailEnd/>
          </a:ln>
        </p:spPr>
        <p:txBody>
          <a:bodyPr>
            <a:spAutoFit/>
          </a:bodyPr>
          <a:lstStyle/>
          <a:p>
            <a:endParaRPr lang="en-IN" sz="2400">
              <a:latin typeface="Comic Sans MS" pitchFamily="66" charset="0"/>
            </a:endParaRPr>
          </a:p>
        </p:txBody>
      </p:sp>
      <p:sp>
        <p:nvSpPr>
          <p:cNvPr id="2" name="Footer Placeholder 1"/>
          <p:cNvSpPr>
            <a:spLocks noGrp="1"/>
          </p:cNvSpPr>
          <p:nvPr>
            <p:ph type="ftr" sz="quarter" idx="11"/>
          </p:nvPr>
        </p:nvSpPr>
        <p:spPr/>
        <p:txBody>
          <a:bodyPr/>
          <a:lstStyle/>
          <a:p>
            <a:r>
              <a:rPr lang="en-US"/>
              <a:t>CA AASHISH BADGE. </a:t>
            </a:r>
          </a:p>
        </p:txBody>
      </p:sp>
      <p:sp>
        <p:nvSpPr>
          <p:cNvPr id="3" name="Slide Number Placeholder 2"/>
          <p:cNvSpPr>
            <a:spLocks noGrp="1"/>
          </p:cNvSpPr>
          <p:nvPr>
            <p:ph type="sldNum" sz="quarter" idx="12"/>
          </p:nvPr>
        </p:nvSpPr>
        <p:spPr/>
        <p:txBody>
          <a:bodyPr/>
          <a:lstStyle/>
          <a:p>
            <a:fld id="{B99AA3BF-B333-49E6-8AB4-953474064F92}" type="slidenum">
              <a:rPr lang="en-US" smtClean="0"/>
              <a:t>63</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87CCF3-E215-8A6A-DD5A-7649741796B6}"/>
              </a:ext>
            </a:extLst>
          </p:cNvPr>
          <p:cNvSpPr>
            <a:spLocks noGrp="1"/>
          </p:cNvSpPr>
          <p:nvPr>
            <p:ph idx="1"/>
          </p:nvPr>
        </p:nvSpPr>
        <p:spPr/>
        <p:txBody>
          <a:bodyPr>
            <a:normAutofit fontScale="92500"/>
          </a:bodyPr>
          <a:lstStyle/>
          <a:p>
            <a:r>
              <a:rPr lang="en-IN" dirty="0"/>
              <a:t>Para 2.1.2 (A) : Specification of Due Date/ Repayment Date : </a:t>
            </a:r>
          </a:p>
          <a:p>
            <a:r>
              <a:rPr lang="en-IN" dirty="0"/>
              <a:t>The Exact due date for repayment of loan, frequency of repayment , break up between principal and interest, examples of SMA / NPA classification dates, etc. should be clearly specified in the loan agreement.</a:t>
            </a:r>
          </a:p>
          <a:p>
            <a:endParaRPr lang="en-IN" dirty="0"/>
          </a:p>
          <a:p>
            <a:r>
              <a:rPr lang="en-IN" dirty="0"/>
              <a:t>In case of loan facilities with moratorium, the exact date of commencement of repayment shall also be specified in the loan agreements.</a:t>
            </a:r>
          </a:p>
          <a:p>
            <a:endParaRPr lang="en-IN" dirty="0"/>
          </a:p>
        </p:txBody>
      </p:sp>
      <p:sp>
        <p:nvSpPr>
          <p:cNvPr id="3" name="Footer Placeholder 2">
            <a:extLst>
              <a:ext uri="{FF2B5EF4-FFF2-40B4-BE49-F238E27FC236}">
                <a16:creationId xmlns:a16="http://schemas.microsoft.com/office/drawing/2014/main" id="{AC7008AB-E250-0C22-090F-6692E97DA7A3}"/>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837ABDA7-5591-1040-FE39-0D3B3913BA68}"/>
              </a:ext>
            </a:extLst>
          </p:cNvPr>
          <p:cNvSpPr>
            <a:spLocks noGrp="1"/>
          </p:cNvSpPr>
          <p:nvPr>
            <p:ph type="sldNum" sz="quarter" idx="12"/>
          </p:nvPr>
        </p:nvSpPr>
        <p:spPr/>
        <p:txBody>
          <a:bodyPr/>
          <a:lstStyle/>
          <a:p>
            <a:fld id="{B99AA3BF-B333-49E6-8AB4-953474064F92}" type="slidenum">
              <a:rPr lang="en-US" smtClean="0"/>
              <a:t>7</a:t>
            </a:fld>
            <a:endParaRPr lang="en-US"/>
          </a:p>
        </p:txBody>
      </p:sp>
      <p:sp>
        <p:nvSpPr>
          <p:cNvPr id="5" name="Title 4">
            <a:extLst>
              <a:ext uri="{FF2B5EF4-FFF2-40B4-BE49-F238E27FC236}">
                <a16:creationId xmlns:a16="http://schemas.microsoft.com/office/drawing/2014/main" id="{32E6618A-10F9-0083-AF9C-E9218C85D790}"/>
              </a:ext>
            </a:extLst>
          </p:cNvPr>
          <p:cNvSpPr>
            <a:spLocks noGrp="1"/>
          </p:cNvSpPr>
          <p:nvPr>
            <p:ph type="title"/>
          </p:nvPr>
        </p:nvSpPr>
        <p:spPr/>
        <p:txBody>
          <a:bodyPr/>
          <a:lstStyle/>
          <a:p>
            <a:endParaRPr lang="en-IN"/>
          </a:p>
        </p:txBody>
      </p:sp>
    </p:spTree>
    <p:extLst>
      <p:ext uri="{BB962C8B-B14F-4D97-AF65-F5344CB8AC3E}">
        <p14:creationId xmlns:p14="http://schemas.microsoft.com/office/powerpoint/2010/main" val="1593676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8630995-0359-5844-59EA-C55A492800E4}"/>
              </a:ext>
            </a:extLst>
          </p:cNvPr>
          <p:cNvSpPr>
            <a:spLocks noGrp="1"/>
          </p:cNvSpPr>
          <p:nvPr>
            <p:ph idx="1"/>
          </p:nvPr>
        </p:nvSpPr>
        <p:spPr/>
        <p:txBody>
          <a:bodyPr>
            <a:normAutofit fontScale="92500" lnSpcReduction="10000"/>
          </a:bodyPr>
          <a:lstStyle/>
          <a:p>
            <a:pPr algn="just"/>
            <a:r>
              <a:rPr lang="en-US" sz="2000" b="0" i="0" dirty="0">
                <a:solidFill>
                  <a:srgbClr val="000000"/>
                </a:solidFill>
                <a:effectLst/>
                <a:latin typeface="Arial" panose="020B0604020202020204" pitchFamily="34" charset="0"/>
              </a:rPr>
              <a:t>(iii) Primary (Urban) Co-operative Banks (UCBs) having total assets of ₹500 crore and above shall report credit information, including classification of an account as Special Mention Account (SMA), on all borrowers having aggregate exposures of ₹5 crore and above with them to Central Repository of Information on Large Credits (CRILC) maintained by the Reserve Bank.</a:t>
            </a:r>
          </a:p>
          <a:p>
            <a:pPr algn="just"/>
            <a:r>
              <a:rPr lang="en-US" sz="2000" b="0" i="0" dirty="0">
                <a:solidFill>
                  <a:srgbClr val="000000"/>
                </a:solidFill>
                <a:effectLst/>
                <a:latin typeface="Arial" panose="020B0604020202020204" pitchFamily="34" charset="0"/>
              </a:rPr>
              <a:t>Aggregate exposure shall include all fund-based and non-fund based exposure, including investment exposure on the borrower.</a:t>
            </a:r>
          </a:p>
          <a:p>
            <a:pPr algn="just"/>
            <a:endParaRPr lang="en-US" sz="2000" dirty="0">
              <a:solidFill>
                <a:srgbClr val="000000"/>
              </a:solidFill>
              <a:latin typeface="Arial" panose="020B0604020202020204" pitchFamily="34" charset="0"/>
            </a:endParaRPr>
          </a:p>
          <a:p>
            <a:pPr algn="just"/>
            <a:r>
              <a:rPr lang="en-US" sz="2000" b="0" i="0" dirty="0">
                <a:solidFill>
                  <a:srgbClr val="000000"/>
                </a:solidFill>
                <a:effectLst/>
                <a:latin typeface="Arial" panose="020B0604020202020204" pitchFamily="34" charset="0"/>
              </a:rPr>
              <a:t>(iv) UCBs having total assets of ₹500 crore and above are required to submit CRILC Report on quarterly basis </a:t>
            </a:r>
            <a:endParaRPr lang="en-US" sz="2000" dirty="0">
              <a:solidFill>
                <a:srgbClr val="000000"/>
              </a:solidFill>
              <a:latin typeface="Arial" panose="020B0604020202020204" pitchFamily="34" charset="0"/>
            </a:endParaRPr>
          </a:p>
          <a:p>
            <a:pPr algn="just"/>
            <a:endParaRPr lang="en-IN" sz="2000" dirty="0"/>
          </a:p>
          <a:p>
            <a:pPr algn="just"/>
            <a:r>
              <a:rPr lang="en-US" sz="2000" b="0" i="0" dirty="0">
                <a:solidFill>
                  <a:srgbClr val="000000"/>
                </a:solidFill>
                <a:effectLst/>
                <a:latin typeface="Arial" panose="020B0604020202020204" pitchFamily="34" charset="0"/>
              </a:rPr>
              <a:t>(v) UCBs should take utmost care about data accuracy and integrity while submitting the information /data on large credit to RBI, failing which penal action as per the provisions of the Banking Regulation Act, 1949 may be taken.</a:t>
            </a:r>
            <a:endParaRPr lang="en-IN" sz="2000" dirty="0"/>
          </a:p>
        </p:txBody>
      </p:sp>
      <p:sp>
        <p:nvSpPr>
          <p:cNvPr id="3" name="Footer Placeholder 2">
            <a:extLst>
              <a:ext uri="{FF2B5EF4-FFF2-40B4-BE49-F238E27FC236}">
                <a16:creationId xmlns:a16="http://schemas.microsoft.com/office/drawing/2014/main" id="{7E322996-7FE0-08DF-EC5D-29C9BD9E662A}"/>
              </a:ext>
            </a:extLst>
          </p:cNvPr>
          <p:cNvSpPr>
            <a:spLocks noGrp="1"/>
          </p:cNvSpPr>
          <p:nvPr>
            <p:ph type="ftr" sz="quarter" idx="11"/>
          </p:nvPr>
        </p:nvSpPr>
        <p:spPr/>
        <p:txBody>
          <a:bodyPr/>
          <a:lstStyle/>
          <a:p>
            <a:r>
              <a:rPr lang="en-US"/>
              <a:t>CA AASHISH BADGE. </a:t>
            </a:r>
          </a:p>
        </p:txBody>
      </p:sp>
      <p:sp>
        <p:nvSpPr>
          <p:cNvPr id="4" name="Slide Number Placeholder 3">
            <a:extLst>
              <a:ext uri="{FF2B5EF4-FFF2-40B4-BE49-F238E27FC236}">
                <a16:creationId xmlns:a16="http://schemas.microsoft.com/office/drawing/2014/main" id="{24F8D29B-E5A0-0E56-3BEC-2ACB75C27683}"/>
              </a:ext>
            </a:extLst>
          </p:cNvPr>
          <p:cNvSpPr>
            <a:spLocks noGrp="1"/>
          </p:cNvSpPr>
          <p:nvPr>
            <p:ph type="sldNum" sz="quarter" idx="12"/>
          </p:nvPr>
        </p:nvSpPr>
        <p:spPr/>
        <p:txBody>
          <a:bodyPr/>
          <a:lstStyle/>
          <a:p>
            <a:fld id="{B99AA3BF-B333-49E6-8AB4-953474064F92}" type="slidenum">
              <a:rPr lang="en-US" smtClean="0"/>
              <a:t>8</a:t>
            </a:fld>
            <a:endParaRPr lang="en-US"/>
          </a:p>
        </p:txBody>
      </p:sp>
      <p:sp>
        <p:nvSpPr>
          <p:cNvPr id="5" name="Title 4">
            <a:extLst>
              <a:ext uri="{FF2B5EF4-FFF2-40B4-BE49-F238E27FC236}">
                <a16:creationId xmlns:a16="http://schemas.microsoft.com/office/drawing/2014/main" id="{93024645-E7BA-F597-01FA-971F4392673B}"/>
              </a:ext>
            </a:extLst>
          </p:cNvPr>
          <p:cNvSpPr>
            <a:spLocks noGrp="1"/>
          </p:cNvSpPr>
          <p:nvPr>
            <p:ph type="title"/>
          </p:nvPr>
        </p:nvSpPr>
        <p:spPr/>
        <p:txBody>
          <a:bodyPr>
            <a:noAutofit/>
          </a:bodyPr>
          <a:lstStyle/>
          <a:p>
            <a:pPr algn="just"/>
            <a:r>
              <a:rPr lang="en-US" sz="2200" i="0" dirty="0">
                <a:solidFill>
                  <a:srgbClr val="000000"/>
                </a:solidFill>
                <a:effectLst/>
                <a:latin typeface="Arial" panose="020B0604020202020204" pitchFamily="34" charset="0"/>
              </a:rPr>
              <a:t>2.1.6 Classification as Special Mention Account (SMA) and Reporting of Large Exposures to Central Repository of Information on Large Credits (CRILC) - UCBs</a:t>
            </a:r>
            <a:endParaRPr lang="en-IN" sz="2200" dirty="0"/>
          </a:p>
        </p:txBody>
      </p:sp>
    </p:spTree>
    <p:extLst>
      <p:ext uri="{BB962C8B-B14F-4D97-AF65-F5344CB8AC3E}">
        <p14:creationId xmlns:p14="http://schemas.microsoft.com/office/powerpoint/2010/main" val="2908789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IN" dirty="0"/>
              <a:t>Para 2.1.1 NPA: An asset, including a leased asset, becomes non performing when it ceases to generate income for the bank </a:t>
            </a:r>
          </a:p>
          <a:p>
            <a:endParaRPr lang="en-IN" dirty="0"/>
          </a:p>
          <a:p>
            <a:r>
              <a:rPr lang="en-IN" dirty="0"/>
              <a:t>Overdue: Any amount due to the bank under any credit facility is ‘overdue’ if it is not paid on the due date fixed by the bank.</a:t>
            </a:r>
          </a:p>
          <a:p>
            <a:endParaRPr lang="en-IN" dirty="0"/>
          </a:p>
          <a:p>
            <a:r>
              <a:rPr lang="en-IN" dirty="0"/>
              <a:t>Para 2.1.4 Borrower account should be flagged as overdue by banks as a part of their day end processes </a:t>
            </a:r>
          </a:p>
          <a:p>
            <a:endParaRPr lang="en-US" dirty="0"/>
          </a:p>
          <a:p>
            <a:endParaRPr lang="en-US" dirty="0"/>
          </a:p>
        </p:txBody>
      </p:sp>
      <p:sp>
        <p:nvSpPr>
          <p:cNvPr id="3" name="Title 2"/>
          <p:cNvSpPr>
            <a:spLocks noGrp="1"/>
          </p:cNvSpPr>
          <p:nvPr>
            <p:ph type="title"/>
          </p:nvPr>
        </p:nvSpPr>
        <p:spPr/>
        <p:txBody>
          <a:bodyPr/>
          <a:lstStyle/>
          <a:p>
            <a:r>
              <a:rPr lang="en-US" dirty="0"/>
              <a:t>NPA AND OVERDUE</a:t>
            </a:r>
          </a:p>
        </p:txBody>
      </p:sp>
      <p:sp>
        <p:nvSpPr>
          <p:cNvPr id="4" name="Slide Number Placeholder 3"/>
          <p:cNvSpPr>
            <a:spLocks noGrp="1"/>
          </p:cNvSpPr>
          <p:nvPr>
            <p:ph type="sldNum" sz="quarter" idx="12"/>
          </p:nvPr>
        </p:nvSpPr>
        <p:spPr/>
        <p:txBody>
          <a:bodyPr/>
          <a:lstStyle/>
          <a:p>
            <a:fld id="{B99AA3BF-B333-49E6-8AB4-953474064F92}" type="slidenum">
              <a:rPr lang="en-US" smtClean="0"/>
              <a:t>9</a:t>
            </a:fld>
            <a:endParaRPr lang="en-US"/>
          </a:p>
        </p:txBody>
      </p:sp>
      <p:sp>
        <p:nvSpPr>
          <p:cNvPr id="5" name="Footer Placeholder 4"/>
          <p:cNvSpPr>
            <a:spLocks noGrp="1"/>
          </p:cNvSpPr>
          <p:nvPr>
            <p:ph type="ftr" sz="quarter" idx="11"/>
          </p:nvPr>
        </p:nvSpPr>
        <p:spPr/>
        <p:txBody>
          <a:bodyPr/>
          <a:lstStyle/>
          <a:p>
            <a:r>
              <a:rPr lang="en-US"/>
              <a:t>CA AASHISH BADGE.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1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i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ox(in)">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1002</TotalTime>
  <Words>5728</Words>
  <Application>Microsoft Office PowerPoint</Application>
  <PresentationFormat>On-screen Show (4:3)</PresentationFormat>
  <Paragraphs>520</Paragraphs>
  <Slides>63</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63</vt:i4>
      </vt:variant>
    </vt:vector>
  </HeadingPairs>
  <TitlesOfParts>
    <vt:vector size="74" baseType="lpstr">
      <vt:lpstr>Arial</vt:lpstr>
      <vt:lpstr>Calibri</vt:lpstr>
      <vt:lpstr>Comic Sans MS</vt:lpstr>
      <vt:lpstr>Impact</vt:lpstr>
      <vt:lpstr>Lucida Sans Unicode</vt:lpstr>
      <vt:lpstr>Segoe UI Symbol</vt:lpstr>
      <vt:lpstr>Times New Roman</vt:lpstr>
      <vt:lpstr>Verdana</vt:lpstr>
      <vt:lpstr>Wingdings 2</vt:lpstr>
      <vt:lpstr>Wingdings 3</vt:lpstr>
      <vt:lpstr>Concourse</vt:lpstr>
      <vt:lpstr>IRAC AND PROVISIONING NORMS FOR URBAN COOPERATIVE BANKS</vt:lpstr>
      <vt:lpstr>Agenda</vt:lpstr>
      <vt:lpstr>NPA &amp; BANKS</vt:lpstr>
      <vt:lpstr>IRACP Circulars issued by RBI</vt:lpstr>
      <vt:lpstr>Important Paras of RBI Circular</vt:lpstr>
      <vt:lpstr>PowerPoint Presentation</vt:lpstr>
      <vt:lpstr>PowerPoint Presentation</vt:lpstr>
      <vt:lpstr>2.1.6 Classification as Special Mention Account (SMA) and Reporting of Large Exposures to Central Repository of Information on Large Credits (CRILC) - UCBs</vt:lpstr>
      <vt:lpstr>NPA AND OVERDUE</vt:lpstr>
      <vt:lpstr>Para 2.1.1 (ii) OUT OF ORDER</vt:lpstr>
      <vt:lpstr>PowerPoint Presentation</vt:lpstr>
      <vt:lpstr>Para 2.1.1 NPA – 90 DAYS DELINQUENCY</vt:lpstr>
      <vt:lpstr>NPA – 90 DAYS DELINQUENCY</vt:lpstr>
      <vt:lpstr>NPA – 90 DAYS DELINQUENCY</vt:lpstr>
      <vt:lpstr>PowerPoint Presentation</vt:lpstr>
      <vt:lpstr>Asset Classification-Other Norms</vt:lpstr>
      <vt:lpstr>Para 2.1.1(vi)</vt:lpstr>
      <vt:lpstr>Accounts with Temporary Deficiencies</vt:lpstr>
      <vt:lpstr>Accounts regularised near about the Balance Sheet date : FAQ no. 3 Annex 4</vt:lpstr>
      <vt:lpstr>Para 2.2.2 : Asset classification Qua Borrower</vt:lpstr>
      <vt:lpstr>Annex 4 FAQ 4 EROSION IN VALUE OF SECURITY/ FRAUDS COMMITTED BY BORROWERS</vt:lpstr>
      <vt:lpstr>Annex 4 Ques 9 Valuation of Securities </vt:lpstr>
      <vt:lpstr>Examples of SMA 0 Incipient Stress</vt:lpstr>
      <vt:lpstr>ASSET CLASSIFICATION</vt:lpstr>
      <vt:lpstr>Para 3.3.2Advances Granted under Rehabilitation Packages Approved by Term Lending Institutions</vt:lpstr>
      <vt:lpstr>PowerPoint Presentation</vt:lpstr>
      <vt:lpstr>Para 3.3.3 Internal System for Classification of Assets as NPA</vt:lpstr>
      <vt:lpstr>Doubtful Assets 3 categories</vt:lpstr>
      <vt:lpstr>EROSION IN VALUE OF SECURITY</vt:lpstr>
      <vt:lpstr>INCOME RECOGNITION Para 4</vt:lpstr>
      <vt:lpstr>PowerPoint Presentation</vt:lpstr>
      <vt:lpstr>Reversal of Income Para 4.2</vt:lpstr>
      <vt:lpstr>Upgradations  Para 2.2.1(ii)</vt:lpstr>
      <vt:lpstr>Provisioning Norms</vt:lpstr>
      <vt:lpstr>Provisioning Norms</vt:lpstr>
      <vt:lpstr>Provisioning Norms</vt:lpstr>
      <vt:lpstr>PowerPoint Presentation</vt:lpstr>
      <vt:lpstr>PowerPoint Presentation</vt:lpstr>
      <vt:lpstr>Provisioning Coverage Ratio</vt:lpstr>
      <vt:lpstr>Restructuring of Advances</vt:lpstr>
      <vt:lpstr>Restructuring of Advances : Projects Under Implementation</vt:lpstr>
      <vt:lpstr>Restructuring of Advances : Projects Under Implementation</vt:lpstr>
      <vt:lpstr>Projects under Implementation</vt:lpstr>
      <vt:lpstr>Projects under Implementation</vt:lpstr>
      <vt:lpstr>PowerPoint Presentation</vt:lpstr>
      <vt:lpstr>4.2 Any change in the repayment schedule of a project loan caused due to an increase in the project outlay on account of increase in scope and size of the project, would not be treated as restructuring</vt:lpstr>
      <vt:lpstr>Subsequent Recoveries</vt:lpstr>
      <vt:lpstr>GREENING ISSUES</vt:lpstr>
      <vt:lpstr>Points to Ponder</vt:lpstr>
      <vt:lpstr>PowerPoint Presentation</vt:lpstr>
      <vt:lpstr>Case Studies</vt:lpstr>
      <vt:lpstr>Case Studies</vt:lpstr>
      <vt:lpstr>Case Studies</vt:lpstr>
      <vt:lpstr>Case Studies</vt:lpstr>
      <vt:lpstr>Case Studies</vt:lpstr>
      <vt:lpstr>Case Studies</vt:lpstr>
      <vt:lpstr>Case Studies</vt:lpstr>
      <vt:lpstr>Case Studies</vt:lpstr>
      <vt:lpstr>Case Studies</vt:lpstr>
      <vt:lpstr>Case Studies</vt:lpstr>
      <vt:lpstr>Case Studies</vt:lpstr>
      <vt:lpstr>Case Studies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IRAC NORMS AND PROVISIONING NORMS</dc:title>
  <dc:creator>Rdc</dc:creator>
  <cp:lastModifiedBy>sanchita joshi</cp:lastModifiedBy>
  <cp:revision>39</cp:revision>
  <dcterms:created xsi:type="dcterms:W3CDTF">2018-03-14T06:58:48Z</dcterms:created>
  <dcterms:modified xsi:type="dcterms:W3CDTF">2023-05-12T19:24:35Z</dcterms:modified>
</cp:coreProperties>
</file>