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4003" r:id="rId2"/>
  </p:sldMasterIdLst>
  <p:notesMasterIdLst>
    <p:notesMasterId r:id="rId30"/>
  </p:notesMasterIdLst>
  <p:handoutMasterIdLst>
    <p:handoutMasterId r:id="rId31"/>
  </p:handoutMasterIdLst>
  <p:sldIdLst>
    <p:sldId id="319" r:id="rId3"/>
    <p:sldId id="324" r:id="rId4"/>
    <p:sldId id="383" r:id="rId5"/>
    <p:sldId id="392" r:id="rId6"/>
    <p:sldId id="393" r:id="rId7"/>
    <p:sldId id="394" r:id="rId8"/>
    <p:sldId id="352" r:id="rId9"/>
    <p:sldId id="395" r:id="rId10"/>
    <p:sldId id="396" r:id="rId11"/>
    <p:sldId id="397" r:id="rId12"/>
    <p:sldId id="398" r:id="rId13"/>
    <p:sldId id="390" r:id="rId14"/>
    <p:sldId id="386" r:id="rId15"/>
    <p:sldId id="399" r:id="rId16"/>
    <p:sldId id="388" r:id="rId17"/>
    <p:sldId id="389" r:id="rId18"/>
    <p:sldId id="387" r:id="rId19"/>
    <p:sldId id="400" r:id="rId20"/>
    <p:sldId id="401" r:id="rId21"/>
    <p:sldId id="402" r:id="rId22"/>
    <p:sldId id="379" r:id="rId23"/>
    <p:sldId id="378" r:id="rId24"/>
    <p:sldId id="376" r:id="rId25"/>
    <p:sldId id="377" r:id="rId26"/>
    <p:sldId id="380" r:id="rId27"/>
    <p:sldId id="354" r:id="rId28"/>
    <p:sldId id="303" r:id="rId2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816">
          <p15:clr>
            <a:srgbClr val="A4A3A4"/>
          </p15:clr>
        </p15:guide>
        <p15:guide id="2" orient="horz" pos="3696">
          <p15:clr>
            <a:srgbClr val="A4A3A4"/>
          </p15:clr>
        </p15:guide>
        <p15:guide id="3" pos="2784">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336699"/>
    <a:srgbClr val="003366"/>
    <a:srgbClr val="5FA364"/>
    <a:srgbClr val="99BA56"/>
    <a:srgbClr val="5E7492"/>
    <a:srgbClr val="E6AF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88" autoAdjust="0"/>
    <p:restoredTop sz="91756" autoAdjust="0"/>
  </p:normalViewPr>
  <p:slideViewPr>
    <p:cSldViewPr snapToObjects="1" showGuides="1">
      <p:cViewPr varScale="1">
        <p:scale>
          <a:sx n="63" d="100"/>
          <a:sy n="63" d="100"/>
        </p:scale>
        <p:origin x="1206" y="66"/>
      </p:cViewPr>
      <p:guideLst>
        <p:guide orient="horz" pos="816"/>
        <p:guide orient="horz" pos="3696"/>
        <p:guide pos="2784"/>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0" d="100"/>
          <a:sy n="60" d="100"/>
        </p:scale>
        <p:origin x="-2490"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558" cy="479008"/>
          </a:xfrm>
          <a:prstGeom prst="rect">
            <a:avLst/>
          </a:prstGeom>
        </p:spPr>
        <p:txBody>
          <a:bodyPr vert="horz" lIns="96640" tIns="48320" rIns="96640" bIns="48320"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4143829" y="0"/>
            <a:ext cx="3169558" cy="479008"/>
          </a:xfrm>
          <a:prstGeom prst="rect">
            <a:avLst/>
          </a:prstGeom>
        </p:spPr>
        <p:txBody>
          <a:bodyPr vert="horz" wrap="square" lIns="96640" tIns="48320" rIns="96640" bIns="48320" numCol="1" anchor="t"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37F1DDCE-8948-4194-A759-164340891D9A}" type="datetimeFigureOut">
              <a:rPr lang="en-US"/>
              <a:pPr>
                <a:defRPr/>
              </a:pPr>
              <a:t>6/14/2019</a:t>
            </a:fld>
            <a:endParaRPr lang="en-US"/>
          </a:p>
        </p:txBody>
      </p:sp>
      <p:sp>
        <p:nvSpPr>
          <p:cNvPr id="4" name="Footer Placeholder 3"/>
          <p:cNvSpPr>
            <a:spLocks noGrp="1"/>
          </p:cNvSpPr>
          <p:nvPr>
            <p:ph type="ftr" sz="quarter" idx="2"/>
          </p:nvPr>
        </p:nvSpPr>
        <p:spPr>
          <a:xfrm>
            <a:off x="0" y="9120438"/>
            <a:ext cx="3169558" cy="479008"/>
          </a:xfrm>
          <a:prstGeom prst="rect">
            <a:avLst/>
          </a:prstGeom>
        </p:spPr>
        <p:txBody>
          <a:bodyPr vert="horz" lIns="96640" tIns="48320" rIns="96640" bIns="48320"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4143829" y="9120438"/>
            <a:ext cx="3169558" cy="479008"/>
          </a:xfrm>
          <a:prstGeom prst="rect">
            <a:avLst/>
          </a:prstGeom>
        </p:spPr>
        <p:txBody>
          <a:bodyPr vert="horz" wrap="square" lIns="96640" tIns="48320" rIns="96640" bIns="48320" numCol="1" anchor="b"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74A73832-4FBF-47A7-B2DD-6DD62CAEECD5}"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558" cy="479008"/>
          </a:xfrm>
          <a:prstGeom prst="rect">
            <a:avLst/>
          </a:prstGeom>
        </p:spPr>
        <p:txBody>
          <a:bodyPr vert="horz" lIns="96640" tIns="48320" rIns="96640" bIns="48320"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4143829" y="0"/>
            <a:ext cx="3169558" cy="479008"/>
          </a:xfrm>
          <a:prstGeom prst="rect">
            <a:avLst/>
          </a:prstGeom>
        </p:spPr>
        <p:txBody>
          <a:bodyPr vert="horz" wrap="square" lIns="96640" tIns="48320" rIns="96640" bIns="48320" numCol="1" anchor="t"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AFE2AEEB-0AB9-4BF3-92B2-5401F8E01EA1}" type="datetimeFigureOut">
              <a:rPr lang="en-US"/>
              <a:pPr>
                <a:defRPr/>
              </a:pPr>
              <a:t>6/14/2019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0" tIns="48320" rIns="96640" bIns="48320" rtlCol="0" anchor="ctr"/>
          <a:lstStyle/>
          <a:p>
            <a:pPr lvl="0"/>
            <a:endParaRPr lang="en-US" noProof="0"/>
          </a:p>
        </p:txBody>
      </p:sp>
      <p:sp>
        <p:nvSpPr>
          <p:cNvPr id="5" name="Notes Placeholder 4"/>
          <p:cNvSpPr>
            <a:spLocks noGrp="1"/>
          </p:cNvSpPr>
          <p:nvPr>
            <p:ph type="body" sz="quarter" idx="3"/>
          </p:nvPr>
        </p:nvSpPr>
        <p:spPr>
          <a:xfrm>
            <a:off x="731158" y="4560220"/>
            <a:ext cx="5852886" cy="4319838"/>
          </a:xfrm>
          <a:prstGeom prst="rect">
            <a:avLst/>
          </a:prstGeom>
        </p:spPr>
        <p:txBody>
          <a:bodyPr vert="horz" lIns="96640" tIns="48320" rIns="96640" bIns="483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438"/>
            <a:ext cx="3169558" cy="479008"/>
          </a:xfrm>
          <a:prstGeom prst="rect">
            <a:avLst/>
          </a:prstGeom>
        </p:spPr>
        <p:txBody>
          <a:bodyPr vert="horz" lIns="96640" tIns="48320" rIns="96640" bIns="48320"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143829" y="9120438"/>
            <a:ext cx="3169558" cy="479008"/>
          </a:xfrm>
          <a:prstGeom prst="rect">
            <a:avLst/>
          </a:prstGeom>
        </p:spPr>
        <p:txBody>
          <a:bodyPr vert="horz" wrap="square" lIns="96640" tIns="48320" rIns="96640" bIns="48320" numCol="1" anchor="b"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0FC2A655-5688-43BC-844B-DA56A2EFC00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book.mca.gov.in/Childwindow1.aspx?pageid=17381&amp;type=CA&amp;ChildTitle=Chapter%20I%20%20Preliminary&amp;SearchText=#32"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ebook.mca.gov.in/Actpagedisplay.aspx?PAGENAME=17387" TargetMode="External"/><Relationship Id="rId5" Type="http://schemas.openxmlformats.org/officeDocument/2006/relationships/hyperlink" Target="http://ebook.mca.gov.in/Childwindow1.aspx?pageid=17381&amp;type=CA&amp;ChildTitle=Chapter%20I%20%20Preliminary&amp;SearchText=#17" TargetMode="External"/><Relationship Id="rId4" Type="http://schemas.openxmlformats.org/officeDocument/2006/relationships/hyperlink" Target="http://ebook.mca.gov.in/Childwindow1.aspx?pageid=17381&amp;type=CA&amp;ChildTitle=Chapter%20I%20%20Preliminary&amp;SearchText=#1113"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10</a:t>
            </a:fld>
            <a:endParaRPr lang="en-US"/>
          </a:p>
        </p:txBody>
      </p:sp>
    </p:spTree>
    <p:extLst>
      <p:ext uri="{BB962C8B-B14F-4D97-AF65-F5344CB8AC3E}">
        <p14:creationId xmlns:p14="http://schemas.microsoft.com/office/powerpoint/2010/main" val="2740521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11</a:t>
            </a:fld>
            <a:endParaRPr lang="en-US"/>
          </a:p>
        </p:txBody>
      </p:sp>
    </p:spTree>
    <p:extLst>
      <p:ext uri="{BB962C8B-B14F-4D97-AF65-F5344CB8AC3E}">
        <p14:creationId xmlns:p14="http://schemas.microsoft.com/office/powerpoint/2010/main" val="1876149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IN" sz="1200" b="0" i="0" kern="1200" dirty="0">
                <a:solidFill>
                  <a:schemeClr val="tx1"/>
                </a:solidFill>
                <a:effectLst/>
                <a:latin typeface="+mn-lt"/>
                <a:ea typeface="MS PGothic" pitchFamily="34" charset="-128"/>
                <a:cs typeface="ＭＳ Ｐゴシック" charset="0"/>
              </a:rPr>
              <a:t>(</a:t>
            </a:r>
            <a:r>
              <a:rPr lang="en-IN" sz="1200" b="0" i="1" kern="1200" dirty="0">
                <a:solidFill>
                  <a:schemeClr val="tx1"/>
                </a:solidFill>
                <a:effectLst/>
                <a:latin typeface="+mn-lt"/>
                <a:ea typeface="MS PGothic" pitchFamily="34" charset="-128"/>
                <a:cs typeface="ＭＳ Ｐゴシック" charset="0"/>
              </a:rPr>
              <a:t>85</a:t>
            </a:r>
            <a:r>
              <a:rPr lang="en-IN" sz="1200" b="0" i="0" kern="1200" dirty="0">
                <a:solidFill>
                  <a:schemeClr val="tx1"/>
                </a:solidFill>
                <a:effectLst/>
                <a:latin typeface="+mn-lt"/>
                <a:ea typeface="MS PGothic" pitchFamily="34" charset="-128"/>
                <a:cs typeface="ＭＳ Ｐゴシック" charset="0"/>
              </a:rPr>
              <a:t>) "small company" means a company, other than a public company,—</a:t>
            </a:r>
          </a:p>
          <a:p>
            <a:r>
              <a:rPr lang="en-IN" sz="1200" b="0" i="0" kern="1200" dirty="0">
                <a:solidFill>
                  <a:schemeClr val="tx1"/>
                </a:solidFill>
                <a:effectLst/>
                <a:latin typeface="+mn-lt"/>
                <a:ea typeface="MS PGothic" pitchFamily="34" charset="-128"/>
                <a:cs typeface="ＭＳ Ｐゴシック" charset="0"/>
              </a:rPr>
              <a:t>(</a:t>
            </a:r>
            <a:r>
              <a:rPr lang="en-IN" sz="1200" b="0" i="1" kern="1200" dirty="0" err="1">
                <a:solidFill>
                  <a:schemeClr val="tx1"/>
                </a:solidFill>
                <a:effectLst/>
                <a:latin typeface="+mn-lt"/>
                <a:ea typeface="MS PGothic" pitchFamily="34" charset="-128"/>
                <a:cs typeface="ＭＳ Ｐゴシック" charset="0"/>
              </a:rPr>
              <a:t>i</a:t>
            </a:r>
            <a:r>
              <a:rPr lang="en-IN" sz="1200" b="0" i="0" kern="1200" dirty="0">
                <a:solidFill>
                  <a:schemeClr val="tx1"/>
                </a:solidFill>
                <a:effectLst/>
                <a:latin typeface="+mn-lt"/>
                <a:ea typeface="MS PGothic" pitchFamily="34" charset="-128"/>
                <a:cs typeface="ＭＳ Ｐゴシック" charset="0"/>
              </a:rPr>
              <a:t>) paid-up share capital of which does not exceed fifty lakh rupees or such higher amount as may be prescribed which shall not be more than </a:t>
            </a:r>
            <a:r>
              <a:rPr lang="en-IN" sz="1200" b="0" i="0" u="none" strike="noStrike" kern="1200" baseline="30000" dirty="0">
                <a:solidFill>
                  <a:schemeClr val="tx1"/>
                </a:solidFill>
                <a:effectLst/>
                <a:latin typeface="+mn-lt"/>
                <a:ea typeface="MS PGothic" pitchFamily="34" charset="-128"/>
                <a:cs typeface="ＭＳ Ｐゴシック" charset="0"/>
                <a:hlinkClick r:id="rId3"/>
              </a:rPr>
              <a:t>32</a:t>
            </a:r>
            <a:r>
              <a:rPr lang="en-IN" sz="1200" b="0" i="0" kern="1200" dirty="0">
                <a:solidFill>
                  <a:schemeClr val="tx1"/>
                </a:solidFill>
                <a:effectLst/>
                <a:latin typeface="+mn-lt"/>
                <a:ea typeface="MS PGothic" pitchFamily="34" charset="-128"/>
                <a:cs typeface="ＭＳ Ｐゴシック" charset="0"/>
              </a:rPr>
              <a:t>[ten crore rupees]; </a:t>
            </a:r>
            <a:r>
              <a:rPr lang="en-IN" sz="1200" b="1" i="0" u="none" strike="noStrike" kern="1200" baseline="30000" dirty="0">
                <a:solidFill>
                  <a:schemeClr val="tx1"/>
                </a:solidFill>
                <a:effectLst/>
                <a:latin typeface="+mn-lt"/>
                <a:ea typeface="MS PGothic" pitchFamily="34" charset="-128"/>
                <a:cs typeface="ＭＳ Ｐゴシック" charset="0"/>
                <a:hlinkClick r:id="rId4"/>
              </a:rPr>
              <a:t>3</a:t>
            </a:r>
            <a:r>
              <a:rPr lang="en-IN" sz="1200" b="0" i="0" kern="1200" dirty="0">
                <a:solidFill>
                  <a:schemeClr val="tx1"/>
                </a:solidFill>
                <a:effectLst/>
                <a:latin typeface="+mn-lt"/>
                <a:ea typeface="MS PGothic" pitchFamily="34" charset="-128"/>
                <a:cs typeface="ＭＳ Ｐゴシック" charset="0"/>
              </a:rPr>
              <a:t>[and]</a:t>
            </a:r>
          </a:p>
          <a:p>
            <a:r>
              <a:rPr lang="en-IN" sz="1200" b="0" i="0" kern="1200" dirty="0">
                <a:solidFill>
                  <a:schemeClr val="tx1"/>
                </a:solidFill>
                <a:effectLst/>
                <a:latin typeface="+mn-lt"/>
                <a:ea typeface="MS PGothic" pitchFamily="34" charset="-128"/>
                <a:cs typeface="ＭＳ Ｐゴシック" charset="0"/>
              </a:rPr>
              <a:t>(</a:t>
            </a:r>
            <a:r>
              <a:rPr lang="en-IN" sz="1200" b="0" i="1" kern="1200" dirty="0">
                <a:solidFill>
                  <a:schemeClr val="tx1"/>
                </a:solidFill>
                <a:effectLst/>
                <a:latin typeface="+mn-lt"/>
                <a:ea typeface="MS PGothic" pitchFamily="34" charset="-128"/>
                <a:cs typeface="ＭＳ Ｐゴシック" charset="0"/>
              </a:rPr>
              <a:t>ii</a:t>
            </a:r>
            <a:r>
              <a:rPr lang="en-IN" sz="1200" b="0" i="0" kern="1200" dirty="0">
                <a:solidFill>
                  <a:schemeClr val="tx1"/>
                </a:solidFill>
                <a:effectLst/>
                <a:latin typeface="+mn-lt"/>
                <a:ea typeface="MS PGothic" pitchFamily="34" charset="-128"/>
                <a:cs typeface="ＭＳ Ｐゴシック" charset="0"/>
              </a:rPr>
              <a:t>) turnover of which </a:t>
            </a:r>
            <a:r>
              <a:rPr lang="en-IN" sz="1200" b="0" i="0" kern="1200" baseline="30000" dirty="0">
                <a:solidFill>
                  <a:schemeClr val="tx1"/>
                </a:solidFill>
                <a:effectLst/>
                <a:latin typeface="+mn-lt"/>
                <a:ea typeface="MS PGothic" pitchFamily="34" charset="-128"/>
                <a:cs typeface="ＭＳ Ｐゴシック" charset="0"/>
              </a:rPr>
              <a:t>*****</a:t>
            </a:r>
            <a:r>
              <a:rPr lang="en-IN" sz="1200" b="0" i="0" u="none" strike="noStrike" kern="1200" baseline="30000" dirty="0">
                <a:solidFill>
                  <a:schemeClr val="tx1"/>
                </a:solidFill>
                <a:effectLst/>
                <a:latin typeface="+mn-lt"/>
                <a:ea typeface="MS PGothic" pitchFamily="34" charset="-128"/>
                <a:cs typeface="ＭＳ Ｐゴシック" charset="0"/>
                <a:hlinkClick r:id="rId5"/>
              </a:rPr>
              <a:t>17</a:t>
            </a:r>
            <a:r>
              <a:rPr lang="en-IN" sz="1200" b="0" i="0" kern="1200" dirty="0">
                <a:solidFill>
                  <a:schemeClr val="tx1"/>
                </a:solidFill>
                <a:effectLst/>
                <a:latin typeface="+mn-lt"/>
                <a:ea typeface="MS PGothic" pitchFamily="34" charset="-128"/>
                <a:cs typeface="ＭＳ Ｐゴシック" charset="0"/>
              </a:rPr>
              <a:t>[as per profit and loss account for the immediately preceding financial year] does not exceed two crore rupees or such higher amount as may be prescribed which shall not be more than </a:t>
            </a:r>
            <a:r>
              <a:rPr lang="en-IN" sz="1200" b="0" i="0" kern="1200" baseline="30000" dirty="0">
                <a:solidFill>
                  <a:schemeClr val="tx1"/>
                </a:solidFill>
                <a:effectLst/>
                <a:latin typeface="+mn-lt"/>
                <a:ea typeface="MS PGothic" pitchFamily="34" charset="-128"/>
                <a:cs typeface="ＭＳ Ｐゴシック" charset="0"/>
              </a:rPr>
              <a:t>18[</a:t>
            </a:r>
            <a:r>
              <a:rPr lang="en-IN" sz="1200" b="0" i="0" kern="1200" dirty="0">
                <a:solidFill>
                  <a:schemeClr val="tx1"/>
                </a:solidFill>
                <a:effectLst/>
                <a:latin typeface="+mn-lt"/>
                <a:ea typeface="MS PGothic" pitchFamily="34" charset="-128"/>
                <a:cs typeface="ＭＳ Ｐゴシック" charset="0"/>
              </a:rPr>
              <a:t>one hundred crore rupees:]</a:t>
            </a:r>
          </a:p>
          <a:p>
            <a:r>
              <a:rPr lang="en-IN" sz="1200" b="1" i="0" kern="1200" dirty="0">
                <a:solidFill>
                  <a:schemeClr val="tx1"/>
                </a:solidFill>
                <a:effectLst/>
                <a:latin typeface="+mn-lt"/>
                <a:ea typeface="MS PGothic" pitchFamily="34" charset="-128"/>
                <a:cs typeface="ＭＳ Ｐゴシック" charset="0"/>
              </a:rPr>
              <a:t>Provided </a:t>
            </a:r>
            <a:r>
              <a:rPr lang="en-IN" sz="1200" b="0" i="0" kern="1200" dirty="0">
                <a:solidFill>
                  <a:schemeClr val="tx1"/>
                </a:solidFill>
                <a:effectLst/>
                <a:latin typeface="+mn-lt"/>
                <a:ea typeface="MS PGothic" pitchFamily="34" charset="-128"/>
                <a:cs typeface="ＭＳ Ｐゴシック" charset="0"/>
              </a:rPr>
              <a:t>that nothing in this clause shall apply to—</a:t>
            </a:r>
          </a:p>
          <a:p>
            <a:r>
              <a:rPr lang="en-IN" sz="1200" b="0" i="0" kern="1200" dirty="0">
                <a:solidFill>
                  <a:schemeClr val="tx1"/>
                </a:solidFill>
                <a:effectLst/>
                <a:latin typeface="+mn-lt"/>
                <a:ea typeface="MS PGothic" pitchFamily="34" charset="-128"/>
                <a:cs typeface="ＭＳ Ｐゴシック" charset="0"/>
              </a:rPr>
              <a:t>(</a:t>
            </a:r>
            <a:r>
              <a:rPr lang="en-IN" sz="1200" b="0" i="1" kern="1200" dirty="0">
                <a:solidFill>
                  <a:schemeClr val="tx1"/>
                </a:solidFill>
                <a:effectLst/>
                <a:latin typeface="+mn-lt"/>
                <a:ea typeface="MS PGothic" pitchFamily="34" charset="-128"/>
                <a:cs typeface="ＭＳ Ｐゴシック" charset="0"/>
              </a:rPr>
              <a:t>A</a:t>
            </a:r>
            <a:r>
              <a:rPr lang="en-IN" sz="1200" b="0" i="0" kern="1200" dirty="0">
                <a:solidFill>
                  <a:schemeClr val="tx1"/>
                </a:solidFill>
                <a:effectLst/>
                <a:latin typeface="+mn-lt"/>
                <a:ea typeface="MS PGothic" pitchFamily="34" charset="-128"/>
                <a:cs typeface="ＭＳ Ｐゴシック" charset="0"/>
              </a:rPr>
              <a:t>) a holding company or a subsidiary company;</a:t>
            </a:r>
          </a:p>
          <a:p>
            <a:r>
              <a:rPr lang="en-IN" sz="1200" b="0" i="0" kern="1200" dirty="0">
                <a:solidFill>
                  <a:schemeClr val="tx1"/>
                </a:solidFill>
                <a:effectLst/>
                <a:latin typeface="+mn-lt"/>
                <a:ea typeface="MS PGothic" pitchFamily="34" charset="-128"/>
                <a:cs typeface="ＭＳ Ｐゴシック" charset="0"/>
              </a:rPr>
              <a:t>(</a:t>
            </a:r>
            <a:r>
              <a:rPr lang="en-IN" sz="1200" b="0" i="1" kern="1200" dirty="0">
                <a:solidFill>
                  <a:schemeClr val="tx1"/>
                </a:solidFill>
                <a:effectLst/>
                <a:latin typeface="+mn-lt"/>
                <a:ea typeface="MS PGothic" pitchFamily="34" charset="-128"/>
                <a:cs typeface="ＭＳ Ｐゴシック" charset="0"/>
              </a:rPr>
              <a:t>B</a:t>
            </a:r>
            <a:r>
              <a:rPr lang="en-IN" sz="1200" b="0" i="0" kern="1200" dirty="0">
                <a:solidFill>
                  <a:schemeClr val="tx1"/>
                </a:solidFill>
                <a:effectLst/>
                <a:latin typeface="+mn-lt"/>
                <a:ea typeface="MS PGothic" pitchFamily="34" charset="-128"/>
                <a:cs typeface="ＭＳ Ｐゴシック" charset="0"/>
              </a:rPr>
              <a:t>) a company registered under </a:t>
            </a:r>
            <a:r>
              <a:rPr lang="en-IN" sz="1200" b="0" i="0" u="none" strike="noStrike" kern="1200" dirty="0">
                <a:solidFill>
                  <a:schemeClr val="tx1"/>
                </a:solidFill>
                <a:effectLst/>
                <a:latin typeface="+mn-lt"/>
                <a:ea typeface="MS PGothic" pitchFamily="34" charset="-128"/>
                <a:cs typeface="ＭＳ Ｐゴシック" charset="0"/>
                <a:hlinkClick r:id="rId6"/>
              </a:rPr>
              <a:t>section 8</a:t>
            </a:r>
            <a:r>
              <a:rPr lang="en-IN" sz="1200" b="0" i="0" kern="1200" dirty="0">
                <a:solidFill>
                  <a:schemeClr val="tx1"/>
                </a:solidFill>
                <a:effectLst/>
                <a:latin typeface="+mn-lt"/>
                <a:ea typeface="MS PGothic" pitchFamily="34" charset="-128"/>
                <a:cs typeface="ＭＳ Ｐゴシック" charset="0"/>
              </a:rPr>
              <a:t>; or</a:t>
            </a:r>
          </a:p>
          <a:p>
            <a:r>
              <a:rPr lang="en-IN" sz="1200" b="0" i="0" kern="1200" dirty="0">
                <a:solidFill>
                  <a:schemeClr val="tx1"/>
                </a:solidFill>
                <a:effectLst/>
                <a:latin typeface="+mn-lt"/>
                <a:ea typeface="MS PGothic" pitchFamily="34" charset="-128"/>
                <a:cs typeface="ＭＳ Ｐゴシック" charset="0"/>
              </a:rPr>
              <a:t>(</a:t>
            </a:r>
            <a:r>
              <a:rPr lang="en-IN" sz="1200" b="0" i="1" kern="1200" dirty="0">
                <a:solidFill>
                  <a:schemeClr val="tx1"/>
                </a:solidFill>
                <a:effectLst/>
                <a:latin typeface="+mn-lt"/>
                <a:ea typeface="MS PGothic" pitchFamily="34" charset="-128"/>
                <a:cs typeface="ＭＳ Ｐゴシック" charset="0"/>
              </a:rPr>
              <a:t>C</a:t>
            </a:r>
            <a:r>
              <a:rPr lang="en-IN" sz="1200" b="0" i="0" kern="1200" dirty="0">
                <a:solidFill>
                  <a:schemeClr val="tx1"/>
                </a:solidFill>
                <a:effectLst/>
                <a:latin typeface="+mn-lt"/>
                <a:ea typeface="MS PGothic" pitchFamily="34" charset="-128"/>
                <a:cs typeface="ＭＳ Ｐゴシック" charset="0"/>
              </a:rPr>
              <a:t>) a company or body corporate governed by any special Act;</a:t>
            </a:r>
          </a:p>
          <a:p>
            <a:endParaRPr lang="en-US" dirty="0"/>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12</a:t>
            </a:fld>
            <a:endParaRPr lang="en-US"/>
          </a:p>
        </p:txBody>
      </p:sp>
    </p:spTree>
    <p:extLst>
      <p:ext uri="{BB962C8B-B14F-4D97-AF65-F5344CB8AC3E}">
        <p14:creationId xmlns:p14="http://schemas.microsoft.com/office/powerpoint/2010/main" val="3578517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13</a:t>
            </a:fld>
            <a:endParaRPr lang="en-US"/>
          </a:p>
        </p:txBody>
      </p:sp>
    </p:spTree>
    <p:extLst>
      <p:ext uri="{BB962C8B-B14F-4D97-AF65-F5344CB8AC3E}">
        <p14:creationId xmlns:p14="http://schemas.microsoft.com/office/powerpoint/2010/main" val="4122237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14</a:t>
            </a:fld>
            <a:endParaRPr lang="en-US"/>
          </a:p>
        </p:txBody>
      </p:sp>
    </p:spTree>
    <p:extLst>
      <p:ext uri="{BB962C8B-B14F-4D97-AF65-F5344CB8AC3E}">
        <p14:creationId xmlns:p14="http://schemas.microsoft.com/office/powerpoint/2010/main" val="25723094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15</a:t>
            </a:fld>
            <a:endParaRPr lang="en-US"/>
          </a:p>
        </p:txBody>
      </p:sp>
    </p:spTree>
    <p:extLst>
      <p:ext uri="{BB962C8B-B14F-4D97-AF65-F5344CB8AC3E}">
        <p14:creationId xmlns:p14="http://schemas.microsoft.com/office/powerpoint/2010/main" val="2316244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16</a:t>
            </a:fld>
            <a:endParaRPr lang="en-US"/>
          </a:p>
        </p:txBody>
      </p:sp>
    </p:spTree>
    <p:extLst>
      <p:ext uri="{BB962C8B-B14F-4D97-AF65-F5344CB8AC3E}">
        <p14:creationId xmlns:p14="http://schemas.microsoft.com/office/powerpoint/2010/main" val="14283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17</a:t>
            </a:fld>
            <a:endParaRPr lang="en-US"/>
          </a:p>
        </p:txBody>
      </p:sp>
    </p:spTree>
    <p:extLst>
      <p:ext uri="{BB962C8B-B14F-4D97-AF65-F5344CB8AC3E}">
        <p14:creationId xmlns:p14="http://schemas.microsoft.com/office/powerpoint/2010/main" val="888666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18</a:t>
            </a:fld>
            <a:endParaRPr lang="en-US"/>
          </a:p>
        </p:txBody>
      </p:sp>
    </p:spTree>
    <p:extLst>
      <p:ext uri="{BB962C8B-B14F-4D97-AF65-F5344CB8AC3E}">
        <p14:creationId xmlns:p14="http://schemas.microsoft.com/office/powerpoint/2010/main" val="204014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19</a:t>
            </a:fld>
            <a:endParaRPr lang="en-US"/>
          </a:p>
        </p:txBody>
      </p:sp>
    </p:spTree>
    <p:extLst>
      <p:ext uri="{BB962C8B-B14F-4D97-AF65-F5344CB8AC3E}">
        <p14:creationId xmlns:p14="http://schemas.microsoft.com/office/powerpoint/2010/main" val="1739048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20</a:t>
            </a:fld>
            <a:endParaRPr lang="en-US"/>
          </a:p>
        </p:txBody>
      </p:sp>
    </p:spTree>
    <p:extLst>
      <p:ext uri="{BB962C8B-B14F-4D97-AF65-F5344CB8AC3E}">
        <p14:creationId xmlns:p14="http://schemas.microsoft.com/office/powerpoint/2010/main" val="4194542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3</a:t>
            </a:fld>
            <a:endParaRPr lang="en-US"/>
          </a:p>
        </p:txBody>
      </p:sp>
    </p:spTree>
    <p:extLst>
      <p:ext uri="{BB962C8B-B14F-4D97-AF65-F5344CB8AC3E}">
        <p14:creationId xmlns:p14="http://schemas.microsoft.com/office/powerpoint/2010/main" val="4018516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4</a:t>
            </a:fld>
            <a:endParaRPr lang="en-US"/>
          </a:p>
        </p:txBody>
      </p:sp>
    </p:spTree>
    <p:extLst>
      <p:ext uri="{BB962C8B-B14F-4D97-AF65-F5344CB8AC3E}">
        <p14:creationId xmlns:p14="http://schemas.microsoft.com/office/powerpoint/2010/main" val="1020478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5</a:t>
            </a:fld>
            <a:endParaRPr lang="en-US"/>
          </a:p>
        </p:txBody>
      </p:sp>
    </p:spTree>
    <p:extLst>
      <p:ext uri="{BB962C8B-B14F-4D97-AF65-F5344CB8AC3E}">
        <p14:creationId xmlns:p14="http://schemas.microsoft.com/office/powerpoint/2010/main" val="3710295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6</a:t>
            </a:fld>
            <a:endParaRPr lang="en-US"/>
          </a:p>
        </p:txBody>
      </p:sp>
    </p:spTree>
    <p:extLst>
      <p:ext uri="{BB962C8B-B14F-4D97-AF65-F5344CB8AC3E}">
        <p14:creationId xmlns:p14="http://schemas.microsoft.com/office/powerpoint/2010/main" val="9220096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8</a:t>
            </a:fld>
            <a:endParaRPr lang="en-US"/>
          </a:p>
        </p:txBody>
      </p:sp>
    </p:spTree>
    <p:extLst>
      <p:ext uri="{BB962C8B-B14F-4D97-AF65-F5344CB8AC3E}">
        <p14:creationId xmlns:p14="http://schemas.microsoft.com/office/powerpoint/2010/main" val="34358017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9</a:t>
            </a:fld>
            <a:endParaRPr lang="en-US"/>
          </a:p>
        </p:txBody>
      </p:sp>
    </p:spTree>
    <p:extLst>
      <p:ext uri="{BB962C8B-B14F-4D97-AF65-F5344CB8AC3E}">
        <p14:creationId xmlns:p14="http://schemas.microsoft.com/office/powerpoint/2010/main" val="3088532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7BCC9262-59C2-4942-BB91-6DF80481F665}"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F6B3EDFB-9BF0-4B31-B8BB-BB099BE33B9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2869BA0-460E-4232-ABFB-F431386185D3}"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40C45EB4-DD94-45AA-9330-7F46744BA41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DA59323-F6FA-4220-A0F0-9A37420F682E}"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9694D42A-E1D2-43EC-8B3F-C5116257838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5FC3F2FB-B4D3-434C-B3C7-E8A03B971E1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8F35F9D5-B0E6-4AFC-9ACC-19D0D5228EBA}"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FEC9B65-74C9-4364-BDA6-5472C618C523}"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25AADD5A-1888-4F56-9A7C-6106052A5D5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CB7DBC4-2282-479A-A6A3-4736D463839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0F2DCA6D-0AEC-4743-B27E-090F0E7A58F4}"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E05E576F-90CD-4EC4-BA80-B50A799AD503}"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5854948A-BFE1-4D6B-999B-36F28F87CF67}"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5"/>
          <p:cNvSpPr txBox="1">
            <a:spLocks/>
          </p:cNvSpPr>
          <p:nvPr userDrawn="1"/>
        </p:nvSpPr>
        <p:spPr>
          <a:xfrm>
            <a:off x="8839200" y="6580188"/>
            <a:ext cx="276225" cy="263525"/>
          </a:xfrm>
          <a:prstGeom prst="rect">
            <a:avLst/>
          </a:prstGeom>
        </p:spPr>
        <p:txBody>
          <a:bodyPr anchor="ctr"/>
          <a:lstStyle>
            <a:lvl1pPr algn="r">
              <a:defRPr sz="900">
                <a:solidFill>
                  <a:srgbClr val="898989"/>
                </a:solidFill>
                <a:latin typeface="Calibri" pitchFamily="34" charset="0"/>
                <a:cs typeface="+mn-cs"/>
              </a:defRPr>
            </a:lvl1pPr>
          </a:lstStyle>
          <a:p>
            <a:pPr>
              <a:defRPr/>
            </a:pPr>
            <a:fld id="{1FCC33D8-57E0-4169-8A64-0CAE56201373}" type="slidenum">
              <a:rPr lang="en-US" smtClean="0">
                <a:ea typeface="ＭＳ Ｐゴシック" pitchFamily="34" charset="-128"/>
              </a:rPr>
              <a:pPr>
                <a:defRPr/>
              </a:pPr>
              <a:t>‹#›</a:t>
            </a:fld>
            <a:endParaRPr lang="en-US" dirty="0">
              <a:ea typeface="ＭＳ Ｐゴシック" pitchFamily="34" charset="-128"/>
            </a:endParaRPr>
          </a:p>
        </p:txBody>
      </p:sp>
      <p:sp>
        <p:nvSpPr>
          <p:cNvPr id="8"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447800"/>
            <a:ext cx="388784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87562"/>
            <a:ext cx="388784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97425" y="1447800"/>
            <a:ext cx="38893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97425" y="2087562"/>
            <a:ext cx="38893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6"/>
          <p:cNvSpPr>
            <a:spLocks noGrp="1"/>
          </p:cNvSpPr>
          <p:nvPr>
            <p:ph type="dt" sz="half" idx="10"/>
          </p:nvPr>
        </p:nvSpPr>
        <p:spPr/>
        <p:txBody>
          <a:bodyPr/>
          <a:lstStyle>
            <a:lvl1pPr>
              <a:defRPr/>
            </a:lvl1pPr>
          </a:lstStyle>
          <a:p>
            <a:pPr>
              <a:defRPr/>
            </a:pPr>
            <a:fld id="{11D4C24A-F346-44E8-9B04-040BC425519D}" type="datetime1">
              <a:rPr lang="en-US" smtClean="0"/>
              <a:pPr>
                <a:defRPr/>
              </a:pPr>
              <a:t>6/14/2019</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a:xfrm>
            <a:off x="4419600" y="6477000"/>
            <a:ext cx="381000" cy="304800"/>
          </a:xfrm>
        </p:spPr>
        <p:txBody>
          <a:bodyPr/>
          <a:lstStyle>
            <a:lvl1pPr>
              <a:defRPr/>
            </a:lvl1pPr>
          </a:lstStyle>
          <a:p>
            <a:pPr>
              <a:defRPr/>
            </a:pPr>
            <a:fld id="{14E2FE4D-827D-4D33-BB3A-EB128C9D832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F4CC752E-BAE0-47D6-8C18-9D4752E521E3}" type="datetime1">
              <a:rPr lang="en-US" smtClean="0"/>
              <a:pPr>
                <a:defRPr/>
              </a:pPr>
              <a:t>6/14/2019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07D407CA-6E91-4C3D-BFEB-2BE6944CB0D0}"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Date Placeholder 1"/>
          <p:cNvSpPr>
            <a:spLocks noGrp="1"/>
          </p:cNvSpPr>
          <p:nvPr>
            <p:ph type="dt" sz="half" idx="10"/>
          </p:nvPr>
        </p:nvSpPr>
        <p:spPr/>
        <p:txBody>
          <a:bodyPr/>
          <a:lstStyle>
            <a:lvl1pPr>
              <a:defRPr/>
            </a:lvl1pPr>
          </a:lstStyle>
          <a:p>
            <a:pPr>
              <a:defRPr/>
            </a:pPr>
            <a:fld id="{FF0527B0-E65C-4ADA-907A-E1BB55B069FA}" type="datetime1">
              <a:rPr lang="en-US" smtClean="0"/>
              <a:pPr>
                <a:defRPr/>
              </a:pPr>
              <a:t>6/14/2019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CDEC8CB4-884E-441D-AEAC-5C2499A897AA}"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21D2674-21E2-402A-981C-F16089C14F2E}"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4B9C0056-5E04-4835-852E-256294B5D51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C6BC0E9D-E16A-42B4-B4C4-11E65B4D20CA}"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39CEAC2B-BFDD-47F9-A534-001B7B859314}"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67210CC-B8C6-49DB-8DA7-30A365DC0B42}"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FCF93AF6-BD78-44BE-AC72-318D4DEED7A3}"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F1998EC-B202-420D-8793-F19464DB14B4}"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AD221C2E-EBFE-4D29-B006-A2D2B74CD96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5ACB5C9-2183-4F71-974D-224B5D5523A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E73BE306-5CC0-4978-AF82-C49EB1C0E3D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F36E64F2-62D6-44C7-AAB0-255014C145D8}"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73A6DF9B-5A58-43B5-9664-6C9EF19D277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5"/>
          <p:cNvSpPr txBox="1">
            <a:spLocks/>
          </p:cNvSpPr>
          <p:nvPr userDrawn="1"/>
        </p:nvSpPr>
        <p:spPr>
          <a:xfrm>
            <a:off x="8839200" y="6580188"/>
            <a:ext cx="276225" cy="263525"/>
          </a:xfrm>
          <a:prstGeom prst="rect">
            <a:avLst/>
          </a:prstGeom>
        </p:spPr>
        <p:txBody>
          <a:bodyPr anchor="ctr"/>
          <a:lstStyle>
            <a:lvl1pPr algn="r">
              <a:defRPr sz="900">
                <a:solidFill>
                  <a:srgbClr val="898989"/>
                </a:solidFill>
                <a:latin typeface="Calibri" pitchFamily="34" charset="0"/>
                <a:cs typeface="+mn-cs"/>
              </a:defRPr>
            </a:lvl1pPr>
          </a:lstStyle>
          <a:p>
            <a:pPr>
              <a:defRPr/>
            </a:pPr>
            <a:fld id="{CE3473C8-32AE-402C-BDFF-89E824792B7B}" type="slidenum">
              <a:rPr lang="en-US" smtClean="0">
                <a:ea typeface="ＭＳ Ｐゴシック" pitchFamily="34" charset="-128"/>
              </a:rPr>
              <a:pPr>
                <a:defRPr/>
              </a:pPr>
              <a:t>‹#›</a:t>
            </a:fld>
            <a:endParaRPr lang="en-US" dirty="0">
              <a:ea typeface="ＭＳ Ｐゴシック" pitchFamily="34" charset="-128"/>
            </a:endParaRPr>
          </a:p>
        </p:txBody>
      </p:sp>
      <p:sp>
        <p:nvSpPr>
          <p:cNvPr id="8"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447800"/>
            <a:ext cx="388784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87562"/>
            <a:ext cx="388784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97425" y="1447800"/>
            <a:ext cx="38893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97425" y="2087562"/>
            <a:ext cx="38893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6"/>
          <p:cNvSpPr>
            <a:spLocks noGrp="1"/>
          </p:cNvSpPr>
          <p:nvPr>
            <p:ph type="dt" sz="half" idx="10"/>
          </p:nvPr>
        </p:nvSpPr>
        <p:spPr/>
        <p:txBody>
          <a:bodyPr/>
          <a:lstStyle>
            <a:lvl1pPr>
              <a:defRPr/>
            </a:lvl1pPr>
          </a:lstStyle>
          <a:p>
            <a:pPr>
              <a:defRPr/>
            </a:pPr>
            <a:fld id="{EEEBC566-0699-4731-A7BB-31AFA107B7BB}" type="datetime1">
              <a:rPr lang="en-US" smtClean="0"/>
              <a:pPr>
                <a:defRPr/>
              </a:pPr>
              <a:t>6/14/2019</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a:xfrm>
            <a:off x="4419600" y="6477000"/>
            <a:ext cx="381000" cy="304800"/>
          </a:xfrm>
        </p:spPr>
        <p:txBody>
          <a:bodyPr/>
          <a:lstStyle>
            <a:lvl1pPr>
              <a:defRPr/>
            </a:lvl1pPr>
          </a:lstStyle>
          <a:p>
            <a:pPr>
              <a:defRPr/>
            </a:pPr>
            <a:fld id="{7B8431A3-9C84-482B-A7B8-0D437741128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18523E0D-8B55-40BA-91C5-B889BC4112B0}" type="datetime1">
              <a:rPr lang="en-US" smtClean="0"/>
              <a:pPr>
                <a:defRPr/>
              </a:pPr>
              <a:t>6/14/2019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84DACA20-6D4B-433A-ACF3-F59A9967FC8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Date Placeholder 1"/>
          <p:cNvSpPr>
            <a:spLocks noGrp="1"/>
          </p:cNvSpPr>
          <p:nvPr>
            <p:ph type="dt" sz="half" idx="10"/>
          </p:nvPr>
        </p:nvSpPr>
        <p:spPr/>
        <p:txBody>
          <a:bodyPr/>
          <a:lstStyle>
            <a:lvl1pPr>
              <a:defRPr/>
            </a:lvl1pPr>
          </a:lstStyle>
          <a:p>
            <a:pPr>
              <a:defRPr/>
            </a:pPr>
            <a:fld id="{9822F1E7-5E1D-45DE-B916-3F3181E0DDD3}" type="datetime1">
              <a:rPr lang="en-US" smtClean="0"/>
              <a:pPr>
                <a:defRPr/>
              </a:pPr>
              <a:t>6/14/2019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E978384D-F085-43B6-ACB8-249ACA9F892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225537B5-7BE6-4022-BE6F-244F38BF12C2}"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B3EF7DCF-24CA-47DE-A4B7-FE2809FF03E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2F62DCF2-AD90-4B1B-8A46-48331CA8BDEC}"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987691FF-6A8F-4618-A932-7B737F469E1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077200" cy="868362"/>
          </a:xfrm>
          <a:prstGeom prst="rect">
            <a:avLst/>
          </a:prstGeom>
        </p:spPr>
        <p:txBody>
          <a:bodyPr vert="horz" anchor="t">
            <a:normAutofit/>
          </a:bodyPr>
          <a:lstStyle/>
          <a:p>
            <a:r>
              <a:rPr lang="en-US" dirty="0"/>
              <a:t>Click to edit Master title style</a:t>
            </a:r>
          </a:p>
        </p:txBody>
      </p:sp>
      <p:sp>
        <p:nvSpPr>
          <p:cNvPr id="1027" name="Text Placeholder 2"/>
          <p:cNvSpPr>
            <a:spLocks noGrp="1"/>
          </p:cNvSpPr>
          <p:nvPr>
            <p:ph type="body" idx="1"/>
          </p:nvPr>
        </p:nvSpPr>
        <p:spPr bwMode="auto">
          <a:xfrm>
            <a:off x="609600" y="1219200"/>
            <a:ext cx="8077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6888" y="6356350"/>
            <a:ext cx="2093912"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34" charset="-128"/>
                <a:cs typeface="+mn-cs"/>
              </a:defRPr>
            </a:lvl1pPr>
          </a:lstStyle>
          <a:p>
            <a:pPr>
              <a:defRPr/>
            </a:pPr>
            <a:fld id="{A9347C87-6E67-44A1-B656-2BA66D85E8E0}" type="datetime1">
              <a:rPr lang="en-US" smtClean="0"/>
              <a:pPr>
                <a:defRPr/>
              </a:pPr>
              <a:t>6/14/2019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7" name="Rectangle 6"/>
          <p:cNvSpPr/>
          <p:nvPr/>
        </p:nvSpPr>
        <p:spPr>
          <a:xfrm rot="16200000">
            <a:off x="-3276600" y="3276600"/>
            <a:ext cx="6858000" cy="3048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sp>
        <p:nvSpPr>
          <p:cNvPr id="8" name="Rectangle 7"/>
          <p:cNvSpPr/>
          <p:nvPr/>
        </p:nvSpPr>
        <p:spPr>
          <a:xfrm rot="16200000">
            <a:off x="-3048000" y="3352800"/>
            <a:ext cx="6858000" cy="152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sp>
        <p:nvSpPr>
          <p:cNvPr id="10" name="Slide Number Placeholder 5"/>
          <p:cNvSpPr>
            <a:spLocks noGrp="1"/>
          </p:cNvSpPr>
          <p:nvPr>
            <p:ph type="sldNum" sz="quarter" idx="4"/>
          </p:nvPr>
        </p:nvSpPr>
        <p:spPr>
          <a:xfrm>
            <a:off x="8763000" y="6580188"/>
            <a:ext cx="352425" cy="277812"/>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latin typeface="Calibri" pitchFamily="34" charset="0"/>
                <a:ea typeface="ＭＳ Ｐゴシック" pitchFamily="34" charset="-128"/>
                <a:cs typeface="+mn-cs"/>
              </a:defRPr>
            </a:lvl1pPr>
          </a:lstStyle>
          <a:p>
            <a:pPr>
              <a:defRPr/>
            </a:pPr>
            <a:fld id="{94ED7D47-4A06-4DF0-BF29-7C3C0D9A1525}" type="slidenum">
              <a:rPr lang="en-US"/>
              <a:pPr>
                <a:defRPr/>
              </a:pPr>
              <a:t>‹#›</a:t>
            </a:fld>
            <a:endParaRPr lang="en-US" dirty="0"/>
          </a:p>
        </p:txBody>
      </p:sp>
      <p:sp>
        <p:nvSpPr>
          <p:cNvPr id="1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Tree>
  </p:cSld>
  <p:clrMap bg1="lt1" tx1="dk1" bg2="lt2" tx2="dk2" accent1="accent1" accent2="accent2" accent3="accent3" accent4="accent4" accent5="accent5" accent6="accent6" hlink="hlink" folHlink="folHlink"/>
  <p:sldLayoutIdLst>
    <p:sldLayoutId id="2147484887" r:id="rId1"/>
    <p:sldLayoutId id="2147484888" r:id="rId2"/>
    <p:sldLayoutId id="2147484889" r:id="rId3"/>
    <p:sldLayoutId id="2147484890" r:id="rId4"/>
    <p:sldLayoutId id="2147484891" r:id="rId5"/>
    <p:sldLayoutId id="2147484892" r:id="rId6"/>
    <p:sldLayoutId id="2147484893" r:id="rId7"/>
    <p:sldLayoutId id="2147484894" r:id="rId8"/>
    <p:sldLayoutId id="2147484895" r:id="rId9"/>
    <p:sldLayoutId id="2147484896" r:id="rId10"/>
    <p:sldLayoutId id="2147484897" r:id="rId11"/>
  </p:sldLayoutIdLst>
  <p:hf hdr="0" ftr="0" dt="0"/>
  <p:txStyles>
    <p:titleStyle>
      <a:lvl1pPr algn="l" rtl="0" eaLnBrk="0" fontAlgn="base" hangingPunct="0">
        <a:spcBef>
          <a:spcPct val="0"/>
        </a:spcBef>
        <a:spcAft>
          <a:spcPct val="0"/>
        </a:spcAft>
        <a:defRPr lang="en-US" sz="3600" b="1" kern="1200">
          <a:solidFill>
            <a:srgbClr val="262626"/>
          </a:solidFill>
          <a:effectLst>
            <a:outerShdw blurRad="53975" dist="22860" dir="5400000" algn="tl" rotWithShape="0">
              <a:srgbClr val="000000">
                <a:alpha val="55000"/>
              </a:srgbClr>
            </a:outerShdw>
          </a:effectLst>
          <a:latin typeface="+mj-lt"/>
          <a:ea typeface="MS PGothic" pitchFamily="34" charset="-128"/>
          <a:cs typeface="ＭＳ Ｐゴシック" charset="0"/>
        </a:defRPr>
      </a:lvl1pPr>
      <a:lvl2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5pPr>
      <a:lvl6pPr marL="457200" algn="l" rtl="0" fontAlgn="base">
        <a:spcBef>
          <a:spcPct val="0"/>
        </a:spcBef>
        <a:spcAft>
          <a:spcPct val="0"/>
        </a:spcAft>
        <a:defRPr sz="3600" b="1">
          <a:solidFill>
            <a:srgbClr val="262626"/>
          </a:solidFill>
          <a:latin typeface="Calibri" pitchFamily="34" charset="0"/>
        </a:defRPr>
      </a:lvl6pPr>
      <a:lvl7pPr marL="914400" algn="l" rtl="0" fontAlgn="base">
        <a:spcBef>
          <a:spcPct val="0"/>
        </a:spcBef>
        <a:spcAft>
          <a:spcPct val="0"/>
        </a:spcAft>
        <a:defRPr sz="3600" b="1">
          <a:solidFill>
            <a:srgbClr val="262626"/>
          </a:solidFill>
          <a:latin typeface="Calibri" pitchFamily="34" charset="0"/>
        </a:defRPr>
      </a:lvl7pPr>
      <a:lvl8pPr marL="1371600" algn="l" rtl="0" fontAlgn="base">
        <a:spcBef>
          <a:spcPct val="0"/>
        </a:spcBef>
        <a:spcAft>
          <a:spcPct val="0"/>
        </a:spcAft>
        <a:defRPr sz="3600" b="1">
          <a:solidFill>
            <a:srgbClr val="262626"/>
          </a:solidFill>
          <a:latin typeface="Calibri" pitchFamily="34" charset="0"/>
        </a:defRPr>
      </a:lvl8pPr>
      <a:lvl9pPr marL="1828800" algn="l" rtl="0" fontAlgn="base">
        <a:spcBef>
          <a:spcPct val="0"/>
        </a:spcBef>
        <a:spcAft>
          <a:spcPct val="0"/>
        </a:spcAft>
        <a:defRPr sz="3600" b="1">
          <a:solidFill>
            <a:srgbClr val="262626"/>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Font typeface="Arial" charset="0"/>
        <a:buChar char="–"/>
        <a:defRPr sz="14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12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077200" cy="868362"/>
          </a:xfrm>
          <a:prstGeom prst="rect">
            <a:avLst/>
          </a:prstGeom>
        </p:spPr>
        <p:txBody>
          <a:bodyPr vert="horz" anchor="t">
            <a:normAutofit/>
          </a:bodyPr>
          <a:lstStyle/>
          <a:p>
            <a:r>
              <a:rPr lang="en-US" dirty="0"/>
              <a:t>Click to edit Master title style</a:t>
            </a:r>
          </a:p>
        </p:txBody>
      </p:sp>
      <p:sp>
        <p:nvSpPr>
          <p:cNvPr id="3075" name="Text Placeholder 2"/>
          <p:cNvSpPr>
            <a:spLocks noGrp="1"/>
          </p:cNvSpPr>
          <p:nvPr>
            <p:ph type="body" idx="1"/>
          </p:nvPr>
        </p:nvSpPr>
        <p:spPr bwMode="auto">
          <a:xfrm>
            <a:off x="609600" y="1219200"/>
            <a:ext cx="8077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6888" y="6356350"/>
            <a:ext cx="2093912"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34" charset="-128"/>
                <a:cs typeface="+mn-cs"/>
              </a:defRPr>
            </a:lvl1pPr>
          </a:lstStyle>
          <a:p>
            <a:pPr>
              <a:defRPr/>
            </a:pPr>
            <a:fld id="{CB1D25AA-973E-4708-A4ED-D6D004F7606C}" type="datetime1">
              <a:rPr lang="en-US" smtClean="0"/>
              <a:pPr>
                <a:defRPr/>
              </a:pPr>
              <a:t>6/14/2019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en-US"/>
          </a:p>
        </p:txBody>
      </p:sp>
      <p:sp>
        <p:nvSpPr>
          <p:cNvPr id="7" name="Rectangle 6"/>
          <p:cNvSpPr/>
          <p:nvPr/>
        </p:nvSpPr>
        <p:spPr>
          <a:xfrm rot="16200000">
            <a:off x="-3276600" y="3276600"/>
            <a:ext cx="6858000" cy="3048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Arial" pitchFamily="34" charset="0"/>
              <a:cs typeface="Arial" pitchFamily="34" charset="0"/>
            </a:endParaRPr>
          </a:p>
        </p:txBody>
      </p:sp>
      <p:sp>
        <p:nvSpPr>
          <p:cNvPr id="8" name="Rectangle 7"/>
          <p:cNvSpPr/>
          <p:nvPr/>
        </p:nvSpPr>
        <p:spPr>
          <a:xfrm rot="16200000">
            <a:off x="-3048000" y="3352800"/>
            <a:ext cx="6858000" cy="152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Arial" pitchFamily="34" charset="0"/>
              <a:cs typeface="Arial" pitchFamily="34" charset="0"/>
            </a:endParaRPr>
          </a:p>
        </p:txBody>
      </p:sp>
      <p:sp>
        <p:nvSpPr>
          <p:cNvPr id="11" name="Slide Number Placeholder 5"/>
          <p:cNvSpPr>
            <a:spLocks noGrp="1"/>
          </p:cNvSpPr>
          <p:nvPr>
            <p:ph type="sldNum" sz="quarter" idx="4"/>
          </p:nvPr>
        </p:nvSpPr>
        <p:spPr>
          <a:xfrm>
            <a:off x="8763000" y="6580188"/>
            <a:ext cx="352425" cy="277812"/>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latin typeface="Calibri" pitchFamily="34" charset="0"/>
                <a:ea typeface="ＭＳ Ｐゴシック" pitchFamily="34" charset="-128"/>
                <a:cs typeface="+mn-cs"/>
              </a:defRPr>
            </a:lvl1pPr>
          </a:lstStyle>
          <a:p>
            <a:pPr>
              <a:defRPr/>
            </a:pPr>
            <a:fld id="{C7B0E2EF-E6C7-4D8C-9D9A-31B73A92EDC3}" type="slidenum">
              <a:rPr lang="en-US"/>
              <a:pPr>
                <a:defRPr/>
              </a:pPr>
              <a:t>‹#›</a:t>
            </a:fld>
            <a:endParaRPr lang="en-US" dirty="0"/>
          </a:p>
        </p:txBody>
      </p:sp>
      <p:sp>
        <p:nvSpPr>
          <p:cNvPr id="1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Tree>
  </p:cSld>
  <p:clrMap bg1="lt1" tx1="dk1" bg2="lt2" tx2="dk2" accent1="accent1" accent2="accent2" accent3="accent3" accent4="accent4" accent5="accent5" accent6="accent6" hlink="hlink" folHlink="folHlink"/>
  <p:sldLayoutIdLst>
    <p:sldLayoutId id="2147484904" r:id="rId1"/>
    <p:sldLayoutId id="2147484905" r:id="rId2"/>
    <p:sldLayoutId id="2147484906" r:id="rId3"/>
    <p:sldLayoutId id="2147484907" r:id="rId4"/>
    <p:sldLayoutId id="2147484908" r:id="rId5"/>
    <p:sldLayoutId id="2147484909" r:id="rId6"/>
    <p:sldLayoutId id="2147484910" r:id="rId7"/>
    <p:sldLayoutId id="2147484911" r:id="rId8"/>
    <p:sldLayoutId id="2147484912" r:id="rId9"/>
    <p:sldLayoutId id="2147484913" r:id="rId10"/>
    <p:sldLayoutId id="2147484914" r:id="rId11"/>
  </p:sldLayoutIdLst>
  <p:hf hdr="0" ftr="0" dt="0"/>
  <p:txStyles>
    <p:titleStyle>
      <a:lvl1pPr algn="l" rtl="0" eaLnBrk="0" fontAlgn="base" hangingPunct="0">
        <a:spcBef>
          <a:spcPct val="0"/>
        </a:spcBef>
        <a:spcAft>
          <a:spcPct val="0"/>
        </a:spcAft>
        <a:defRPr lang="en-US" sz="3600" b="1" kern="1200">
          <a:solidFill>
            <a:srgbClr val="262626"/>
          </a:solidFill>
          <a:effectLst>
            <a:outerShdw blurRad="53975" dist="22860" dir="5400000" algn="tl" rotWithShape="0">
              <a:srgbClr val="000000">
                <a:alpha val="55000"/>
              </a:srgbClr>
            </a:outerShdw>
          </a:effectLst>
          <a:latin typeface="+mj-lt"/>
          <a:ea typeface="MS PGothic" pitchFamily="34" charset="-128"/>
          <a:cs typeface="ＭＳ Ｐゴシック" charset="0"/>
        </a:defRPr>
      </a:lvl1pPr>
      <a:lvl2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5pPr>
      <a:lvl6pPr marL="457200" algn="l" rtl="0" fontAlgn="base">
        <a:spcBef>
          <a:spcPct val="0"/>
        </a:spcBef>
        <a:spcAft>
          <a:spcPct val="0"/>
        </a:spcAft>
        <a:defRPr sz="3600" b="1">
          <a:solidFill>
            <a:srgbClr val="262626"/>
          </a:solidFill>
          <a:latin typeface="Calibri" pitchFamily="34" charset="0"/>
        </a:defRPr>
      </a:lvl6pPr>
      <a:lvl7pPr marL="914400" algn="l" rtl="0" fontAlgn="base">
        <a:spcBef>
          <a:spcPct val="0"/>
        </a:spcBef>
        <a:spcAft>
          <a:spcPct val="0"/>
        </a:spcAft>
        <a:defRPr sz="3600" b="1">
          <a:solidFill>
            <a:srgbClr val="262626"/>
          </a:solidFill>
          <a:latin typeface="Calibri" pitchFamily="34" charset="0"/>
        </a:defRPr>
      </a:lvl7pPr>
      <a:lvl8pPr marL="1371600" algn="l" rtl="0" fontAlgn="base">
        <a:spcBef>
          <a:spcPct val="0"/>
        </a:spcBef>
        <a:spcAft>
          <a:spcPct val="0"/>
        </a:spcAft>
        <a:defRPr sz="3600" b="1">
          <a:solidFill>
            <a:srgbClr val="262626"/>
          </a:solidFill>
          <a:latin typeface="Calibri" pitchFamily="34" charset="0"/>
        </a:defRPr>
      </a:lvl8pPr>
      <a:lvl9pPr marL="1828800" algn="l" rtl="0" fontAlgn="base">
        <a:spcBef>
          <a:spcPct val="0"/>
        </a:spcBef>
        <a:spcAft>
          <a:spcPct val="0"/>
        </a:spcAft>
        <a:defRPr sz="3600" b="1">
          <a:solidFill>
            <a:srgbClr val="262626"/>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Font typeface="Arial" charset="0"/>
        <a:buChar char="–"/>
        <a:defRPr sz="14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12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ebook.mca.gov.in/Actpagedisplay.aspx?PAGENAME=17890"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ebook.mca.gov.in/Actpagedisplay.aspx?PAGENAME=17532"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hyperlink" Target="http://ebook.mca.gov.in/Actpagedisplay.aspx?PAGENAME=17598"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ebook.mca.gov.in/Actpagedisplay.aspx?PAGENAME=17523"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hyperlink" Target="http://ebook.mca.gov.in/Actpagedisplay.aspx?PAGENAME=17529" TargetMode="External"/><Relationship Id="rId5" Type="http://schemas.openxmlformats.org/officeDocument/2006/relationships/hyperlink" Target="http://ebook.mca.gov.in/Actpagedisplay.aspx?PAGENAME=17528" TargetMode="External"/><Relationship Id="rId4" Type="http://schemas.openxmlformats.org/officeDocument/2006/relationships/hyperlink" Target="http://ebook.mca.gov.in/Actpagedisplay.aspx?PAGENAME=17527"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hyperlink" Target="mailto:manojp@kdg.co.i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10"/>
          <p:cNvSpPr txBox="1">
            <a:spLocks noChangeArrowheads="1"/>
          </p:cNvSpPr>
          <p:nvPr/>
        </p:nvSpPr>
        <p:spPr bwMode="auto">
          <a:xfrm>
            <a:off x="5029200" y="4479429"/>
            <a:ext cx="3886200" cy="1692771"/>
          </a:xfrm>
          <a:prstGeom prst="rect">
            <a:avLst/>
          </a:prstGeom>
          <a:noFill/>
          <a:ln w="9525">
            <a:noFill/>
            <a:miter lim="800000"/>
            <a:headEnd/>
            <a:tailEnd/>
          </a:ln>
        </p:spPr>
        <p:txBody>
          <a:bodyPr wrap="square">
            <a:spAutoFit/>
          </a:bodyPr>
          <a:lstStyle/>
          <a:p>
            <a:pPr algn="r"/>
            <a:r>
              <a:rPr lang="en-US" sz="2400" dirty="0">
                <a:solidFill>
                  <a:srgbClr val="091693"/>
                </a:solidFill>
                <a:latin typeface="Cambria Math" pitchFamily="18" charset="0"/>
              </a:rPr>
              <a:t>Presented by:</a:t>
            </a:r>
          </a:p>
          <a:p>
            <a:pPr algn="r"/>
            <a:r>
              <a:rPr lang="en-US" sz="2800" b="1" dirty="0">
                <a:solidFill>
                  <a:srgbClr val="091693"/>
                </a:solidFill>
                <a:latin typeface="Cambria Math" pitchFamily="18" charset="0"/>
              </a:rPr>
              <a:t>CA. Manoj Pati</a:t>
            </a:r>
            <a:endParaRPr lang="en-US" sz="3200" b="1" dirty="0">
              <a:solidFill>
                <a:srgbClr val="091693"/>
              </a:solidFill>
              <a:latin typeface="Cambria Math" pitchFamily="18" charset="0"/>
            </a:endParaRPr>
          </a:p>
          <a:p>
            <a:pPr algn="r"/>
            <a:r>
              <a:rPr lang="en-US" sz="3200" dirty="0">
                <a:solidFill>
                  <a:srgbClr val="091693"/>
                </a:solidFill>
                <a:latin typeface="Cambria Math" pitchFamily="18" charset="0"/>
              </a:rPr>
              <a:t>  	     </a:t>
            </a:r>
            <a:r>
              <a:rPr lang="en-US" sz="2000" dirty="0">
                <a:solidFill>
                  <a:srgbClr val="091693"/>
                </a:solidFill>
                <a:latin typeface="Cambria Math" pitchFamily="18" charset="0"/>
              </a:rPr>
              <a:t>FCA,  DISA</a:t>
            </a:r>
          </a:p>
          <a:p>
            <a:pPr algn="r"/>
            <a:r>
              <a:rPr lang="en-US" sz="2000" dirty="0">
                <a:solidFill>
                  <a:srgbClr val="091693"/>
                </a:solidFill>
                <a:latin typeface="Cambria Math" pitchFamily="18" charset="0"/>
              </a:rPr>
              <a:t>Partner | S G J &amp; Co</a:t>
            </a:r>
          </a:p>
        </p:txBody>
      </p:sp>
      <p:sp>
        <p:nvSpPr>
          <p:cNvPr id="9" name="TextBox 10"/>
          <p:cNvSpPr txBox="1">
            <a:spLocks noChangeArrowheads="1"/>
          </p:cNvSpPr>
          <p:nvPr/>
        </p:nvSpPr>
        <p:spPr bwMode="auto">
          <a:xfrm>
            <a:off x="533400" y="4572000"/>
            <a:ext cx="4191000" cy="830997"/>
          </a:xfrm>
          <a:prstGeom prst="rect">
            <a:avLst/>
          </a:prstGeom>
          <a:noFill/>
          <a:ln w="9525">
            <a:noFill/>
            <a:miter lim="800000"/>
            <a:headEnd/>
            <a:tailEnd/>
          </a:ln>
        </p:spPr>
        <p:txBody>
          <a:bodyPr wrap="square">
            <a:spAutoFit/>
          </a:bodyPr>
          <a:lstStyle/>
          <a:p>
            <a:pPr algn="r"/>
            <a:r>
              <a:rPr lang="en-US" sz="2400" dirty="0">
                <a:solidFill>
                  <a:srgbClr val="091693"/>
                </a:solidFill>
                <a:latin typeface="Cambria Math" pitchFamily="18" charset="0"/>
              </a:rPr>
              <a:t>Presented at:</a:t>
            </a:r>
          </a:p>
          <a:p>
            <a:pPr algn="r"/>
            <a:r>
              <a:rPr lang="en-US" sz="2400" dirty="0">
                <a:solidFill>
                  <a:srgbClr val="091693"/>
                </a:solidFill>
                <a:latin typeface="Cambria Math" pitchFamily="18" charset="0"/>
              </a:rPr>
              <a:t>(WIRC-ICAI Nagpur Branch)</a:t>
            </a:r>
          </a:p>
        </p:txBody>
      </p:sp>
      <p:sp>
        <p:nvSpPr>
          <p:cNvPr id="8" name="Rounded Rectangle 7"/>
          <p:cNvSpPr/>
          <p:nvPr/>
        </p:nvSpPr>
        <p:spPr>
          <a:xfrm>
            <a:off x="914400" y="609600"/>
            <a:ext cx="7620000" cy="3581400"/>
          </a:xfrm>
          <a:prstGeom prst="roundRect">
            <a:avLst/>
          </a:prstGeom>
          <a:blipFill>
            <a:blip r:embed="rId3" cstate="print">
              <a:duotone>
                <a:schemeClr val="bg2">
                  <a:shade val="45000"/>
                  <a:satMod val="135000"/>
                </a:schemeClr>
                <a:prstClr val="white"/>
              </a:duotone>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Aft>
                <a:spcPts val="0"/>
              </a:spcAft>
              <a:defRPr/>
            </a:pPr>
            <a:r>
              <a:rPr lang="en-IN" sz="2400" b="1" dirty="0">
                <a:solidFill>
                  <a:schemeClr val="tx2">
                    <a:lumMod val="75000"/>
                  </a:schemeClr>
                </a:solidFill>
                <a:latin typeface="Arial" pitchFamily="34" charset="0"/>
                <a:cs typeface="Arial" pitchFamily="34" charset="0"/>
              </a:rPr>
              <a:t>Auditors Appointment, removal, resignation and remuneration, power and duties of Auditors and penalties on the profession</a:t>
            </a:r>
          </a:p>
          <a:p>
            <a:pPr algn="ctr" fontAlgn="auto">
              <a:spcAft>
                <a:spcPts val="0"/>
              </a:spcAft>
              <a:defRPr/>
            </a:pPr>
            <a:r>
              <a:rPr lang="en-IN" sz="2400" b="1" dirty="0">
                <a:solidFill>
                  <a:schemeClr val="tx2">
                    <a:lumMod val="75000"/>
                  </a:schemeClr>
                </a:solidFill>
                <a:latin typeface="Arial" pitchFamily="34" charset="0"/>
                <a:cs typeface="Arial" pitchFamily="34" charset="0"/>
              </a:rPr>
              <a:t>&amp;</a:t>
            </a:r>
          </a:p>
          <a:p>
            <a:pPr algn="ctr" fontAlgn="auto">
              <a:spcAft>
                <a:spcPts val="0"/>
              </a:spcAft>
              <a:defRPr/>
            </a:pPr>
            <a:r>
              <a:rPr lang="en-IN" sz="2400" b="1" dirty="0">
                <a:solidFill>
                  <a:schemeClr val="tx2">
                    <a:lumMod val="75000"/>
                  </a:schemeClr>
                </a:solidFill>
                <a:latin typeface="Arial" pitchFamily="34" charset="0"/>
                <a:cs typeface="Arial" pitchFamily="34" charset="0"/>
              </a:rPr>
              <a:t>Role and responsibility of Auditor under Companies Amendment Act, 2013</a:t>
            </a:r>
            <a:endParaRPr lang="en-US" sz="4400" b="1" dirty="0">
              <a:solidFill>
                <a:schemeClr val="tx2">
                  <a:lumMod val="75000"/>
                </a:schemeClr>
              </a:solidFill>
              <a:latin typeface="Arial" pitchFamily="34" charset="0"/>
              <a:cs typeface="Arial" pitchFamily="34" charset="0"/>
            </a:endParaRPr>
          </a:p>
          <a:p>
            <a:pPr algn="ctr" fontAlgn="auto">
              <a:spcAft>
                <a:spcPts val="0"/>
              </a:spcAft>
              <a:defRPr/>
            </a:pPr>
            <a:r>
              <a:rPr lang="en-US" sz="4400" b="1" dirty="0">
                <a:solidFill>
                  <a:schemeClr val="tx2">
                    <a:lumMod val="75000"/>
                  </a:schemeClr>
                </a:solidFill>
                <a:latin typeface="Arial" pitchFamily="34" charset="0"/>
                <a:cs typeface="Arial" pitchFamily="34" charset="0"/>
              </a:rPr>
              <a:t>COMPANIES ACT, 2013</a:t>
            </a:r>
            <a:endParaRPr lang="en-GB" sz="4400" b="1"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Removal, Resignation of Auditor:</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10</a:t>
            </a:fld>
            <a:endParaRPr lang="en-US" dirty="0"/>
          </a:p>
        </p:txBody>
      </p:sp>
      <p:sp>
        <p:nvSpPr>
          <p:cNvPr id="5" name="Rectangle 4"/>
          <p:cNvSpPr/>
          <p:nvPr/>
        </p:nvSpPr>
        <p:spPr>
          <a:xfrm>
            <a:off x="533400" y="670560"/>
            <a:ext cx="8382000" cy="6192914"/>
          </a:xfrm>
          <a:prstGeom prst="rect">
            <a:avLst/>
          </a:prstGeom>
          <a:solidFill>
            <a:schemeClr val="accent3">
              <a:lumMod val="20000"/>
              <a:lumOff val="80000"/>
            </a:schemeClr>
          </a:solidFill>
        </p:spPr>
        <p:txBody>
          <a:bodyPr wrap="square">
            <a:spAutoFit/>
          </a:bodyPr>
          <a:lstStyle/>
          <a:p>
            <a:pPr marL="285750" indent="-285750" algn="just">
              <a:lnSpc>
                <a:spcPct val="150000"/>
              </a:lnSpc>
              <a:buClr>
                <a:schemeClr val="tx1"/>
              </a:buClr>
              <a:buSzPct val="100000"/>
              <a:buFont typeface="Arial" panose="020B0604020202020204" pitchFamily="34" charset="0"/>
              <a:buChar char="•"/>
            </a:pPr>
            <a:r>
              <a:rPr lang="en-US" sz="1400" dirty="0">
                <a:latin typeface="Trebuchet MS" panose="020B0603020202020204" pitchFamily="34" charset="0"/>
              </a:rPr>
              <a:t>Appointing as auditor a person other than a retiring auditor or specifically providing that retiring auditor shall not be reappointed. Special notice as per </a:t>
            </a:r>
            <a:r>
              <a:rPr lang="en-US" sz="1400" b="1" dirty="0">
                <a:latin typeface="Trebuchet MS" panose="020B0603020202020204" pitchFamily="34" charset="0"/>
              </a:rPr>
              <a:t>section 115 </a:t>
            </a:r>
            <a:r>
              <a:rPr lang="en-US" sz="1400" dirty="0">
                <a:latin typeface="Trebuchet MS" panose="020B0603020202020204" pitchFamily="34" charset="0"/>
              </a:rPr>
              <a:t>shall be required for a resolution at an annual general meeting. </a:t>
            </a:r>
          </a:p>
          <a:p>
            <a:pPr marL="285750" indent="-285750" algn="just">
              <a:lnSpc>
                <a:spcPct val="150000"/>
              </a:lnSpc>
              <a:buClr>
                <a:schemeClr val="tx1"/>
              </a:buClr>
              <a:buSzPct val="100000"/>
              <a:buFont typeface="Arial" panose="020B0604020202020204" pitchFamily="34" charset="0"/>
              <a:buChar char="•"/>
            </a:pPr>
            <a:r>
              <a:rPr lang="en-US" sz="1400" dirty="0">
                <a:latin typeface="Trebuchet MS" panose="020B0603020202020204" pitchFamily="34" charset="0"/>
              </a:rPr>
              <a:t>Auditor has a right to give representation and the Company shall </a:t>
            </a:r>
            <a:r>
              <a:rPr lang="en-IN" sz="1400" dirty="0">
                <a:latin typeface="Trebuchet MS" panose="020B0603020202020204" pitchFamily="34" charset="0"/>
              </a:rPr>
              <a:t>send a copy of the representation to every member of the company to whom notice of the meeting is sent.</a:t>
            </a:r>
            <a:endParaRPr lang="en-US" sz="1400" dirty="0">
              <a:latin typeface="Trebuchet MS" panose="020B0603020202020204" pitchFamily="34" charset="0"/>
            </a:endParaRPr>
          </a:p>
          <a:p>
            <a:pPr marL="285750" indent="-285750" algn="just">
              <a:lnSpc>
                <a:spcPct val="150000"/>
              </a:lnSpc>
              <a:buClr>
                <a:schemeClr val="tx1"/>
              </a:buClr>
              <a:buSzPct val="100000"/>
              <a:buFont typeface="Arial" panose="020B0604020202020204" pitchFamily="34" charset="0"/>
              <a:buChar char="•"/>
            </a:pPr>
            <a:r>
              <a:rPr lang="en-IN" sz="1400" dirty="0">
                <a:latin typeface="Trebuchet MS" panose="020B0603020202020204" pitchFamily="34" charset="0"/>
              </a:rPr>
              <a:t>Provided further that if the Tribunal is satisfied on an application either of the company or of any other aggrieved person that the rights conferred by this sub-section are being abused by the auditor, then, the copy of the representation may not be sent and the representation need not be read out at the meeting</a:t>
            </a:r>
          </a:p>
          <a:p>
            <a:pPr marL="285750" indent="-285750" algn="just">
              <a:lnSpc>
                <a:spcPct val="150000"/>
              </a:lnSpc>
              <a:buClr>
                <a:schemeClr val="tx1"/>
              </a:buClr>
              <a:buSzPct val="100000"/>
              <a:buFont typeface="Arial" panose="020B0604020202020204" pitchFamily="34" charset="0"/>
              <a:buChar char="•"/>
            </a:pPr>
            <a:r>
              <a:rPr lang="en-IN" sz="1400" dirty="0">
                <a:latin typeface="Trebuchet MS" panose="020B0603020202020204" pitchFamily="34" charset="0"/>
              </a:rPr>
              <a:t>The Tribunal either </a:t>
            </a:r>
            <a:r>
              <a:rPr lang="en-IN" sz="1400" dirty="0" err="1">
                <a:latin typeface="Trebuchet MS" panose="020B0603020202020204" pitchFamily="34" charset="0"/>
              </a:rPr>
              <a:t>suo</a:t>
            </a:r>
            <a:r>
              <a:rPr lang="en-IN" sz="1400" dirty="0">
                <a:latin typeface="Trebuchet MS" panose="020B0603020202020204" pitchFamily="34" charset="0"/>
              </a:rPr>
              <a:t> moto or on an application made to it by the Central Government or by any person concerned, if it is satisfied that the auditor of a company has, whether directly or indirectly, acted in a fraudulent manner or abetted or colluded in any fraud by, or in relation to, the company or its directors or officers, it may, by order, direct the company to change its auditors.</a:t>
            </a:r>
          </a:p>
          <a:p>
            <a:pPr marL="285750" indent="-285750" algn="just">
              <a:lnSpc>
                <a:spcPct val="150000"/>
              </a:lnSpc>
              <a:buClr>
                <a:schemeClr val="tx1"/>
              </a:buClr>
              <a:buSzPct val="100000"/>
              <a:buFont typeface="Arial" panose="020B0604020202020204" pitchFamily="34" charset="0"/>
              <a:buChar char="•"/>
            </a:pPr>
            <a:r>
              <a:rPr lang="en-IN" sz="1400" dirty="0">
                <a:latin typeface="Trebuchet MS" panose="020B0603020202020204" pitchFamily="34" charset="0"/>
              </a:rPr>
              <a:t>An auditor, against whom final order has been passed by the Tribunal under this section shall not be eligible to be appointed as an auditor of any company for a period of five years from the date of passing of the order and the auditor shall also be liable for action under </a:t>
            </a:r>
            <a:r>
              <a:rPr lang="en-IN" sz="1400" dirty="0">
                <a:latin typeface="Trebuchet MS" panose="020B0603020202020204" pitchFamily="34" charset="0"/>
                <a:hlinkClick r:id="rId3"/>
              </a:rPr>
              <a:t>section 447</a:t>
            </a:r>
            <a:r>
              <a:rPr lang="en-IN" sz="1400" dirty="0">
                <a:latin typeface="Trebuchet MS" panose="020B0603020202020204" pitchFamily="34" charset="0"/>
              </a:rPr>
              <a:t>.</a:t>
            </a:r>
          </a:p>
          <a:p>
            <a:pPr marL="285750" indent="-285750">
              <a:lnSpc>
                <a:spcPct val="150000"/>
              </a:lnSpc>
              <a:buClr>
                <a:schemeClr val="tx1"/>
              </a:buClr>
              <a:buSzPct val="100000"/>
              <a:buFont typeface="Arial" panose="020B0604020202020204" pitchFamily="34" charset="0"/>
              <a:buChar char="•"/>
            </a:pPr>
            <a:r>
              <a:rPr lang="en-IN" sz="1400" dirty="0">
                <a:latin typeface="Trebuchet MS" panose="020B0603020202020204" pitchFamily="34" charset="0"/>
              </a:rPr>
              <a:t>It is hereby clarified that the case of a firm, the liability shall be of the firm and that of every  partner or partners who was involved.</a:t>
            </a:r>
            <a:endParaRPr lang="en-US" sz="1400" dirty="0">
              <a:latin typeface="Trebuchet MS" panose="020B0603020202020204" pitchFamily="34" charset="0"/>
            </a:endParaRPr>
          </a:p>
        </p:txBody>
      </p:sp>
    </p:spTree>
    <p:extLst>
      <p:ext uri="{BB962C8B-B14F-4D97-AF65-F5344CB8AC3E}">
        <p14:creationId xmlns:p14="http://schemas.microsoft.com/office/powerpoint/2010/main" val="16516010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A</a:t>
            </a:r>
            <a:r>
              <a:rPr sz="2800" dirty="0">
                <a:solidFill>
                  <a:schemeClr val="tx1">
                    <a:lumMod val="85000"/>
                    <a:lumOff val="15000"/>
                  </a:schemeClr>
                </a:solidFill>
                <a:effectLst/>
                <a:latin typeface="Trebuchet MS" pitchFamily="34" charset="0"/>
                <a:ea typeface="ＭＳ Ｐゴシック" charset="0"/>
                <a:cs typeface="+mj-cs"/>
              </a:rPr>
              <a:t>uditor</a:t>
            </a:r>
            <a:r>
              <a:rPr lang="en-IN" sz="2800" dirty="0">
                <a:solidFill>
                  <a:schemeClr val="tx1">
                    <a:lumMod val="85000"/>
                    <a:lumOff val="15000"/>
                  </a:schemeClr>
                </a:solidFill>
                <a:effectLst/>
                <a:latin typeface="Trebuchet MS" pitchFamily="34" charset="0"/>
                <a:ea typeface="ＭＳ Ｐゴシック" charset="0"/>
                <a:cs typeface="+mj-cs"/>
              </a:rPr>
              <a:t>s disqualifications</a:t>
            </a:r>
            <a:r>
              <a:rPr sz="2800" dirty="0">
                <a:solidFill>
                  <a:schemeClr val="tx1">
                    <a:lumMod val="85000"/>
                    <a:lumOff val="15000"/>
                  </a:schemeClr>
                </a:solidFill>
                <a:effectLst/>
                <a:latin typeface="Trebuchet MS" pitchFamily="34" charset="0"/>
                <a:ea typeface="ＭＳ Ｐゴシック" charset="0"/>
                <a:cs typeface="+mj-cs"/>
              </a:rPr>
              <a: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11</a:t>
            </a:fld>
            <a:endParaRPr lang="en-US" dirty="0"/>
          </a:p>
        </p:txBody>
      </p:sp>
      <p:sp>
        <p:nvSpPr>
          <p:cNvPr id="5" name="Rectangle 4"/>
          <p:cNvSpPr/>
          <p:nvPr/>
        </p:nvSpPr>
        <p:spPr>
          <a:xfrm>
            <a:off x="609600" y="762000"/>
            <a:ext cx="8153400" cy="5731249"/>
          </a:xfrm>
          <a:prstGeom prst="rect">
            <a:avLst/>
          </a:prstGeom>
          <a:solidFill>
            <a:schemeClr val="accent3">
              <a:lumMod val="20000"/>
              <a:lumOff val="80000"/>
            </a:schemeClr>
          </a:solidFill>
        </p:spPr>
        <p:txBody>
          <a:bodyPr wrap="square">
            <a:spAutoFit/>
          </a:bodyPr>
          <a:lstStyle/>
          <a:p>
            <a:pPr algn="just">
              <a:lnSpc>
                <a:spcPct val="150000"/>
              </a:lnSpc>
            </a:pPr>
            <a:r>
              <a:rPr lang="en-IN" sz="1400" dirty="0">
                <a:latin typeface="Trebuchet MS" panose="020B0603020202020204" pitchFamily="34" charset="0"/>
              </a:rPr>
              <a:t>The following persons shall not be eligible for appointment as an auditor of a company, namely:</a:t>
            </a:r>
          </a:p>
          <a:p>
            <a:pPr marL="342900" indent="-342900" algn="just">
              <a:lnSpc>
                <a:spcPct val="150000"/>
              </a:lnSpc>
              <a:buFont typeface="+mj-lt"/>
              <a:buAutoNum type="alphaLcParenR"/>
            </a:pPr>
            <a:r>
              <a:rPr lang="en-IN" sz="1400" dirty="0">
                <a:latin typeface="Trebuchet MS" panose="020B0603020202020204" pitchFamily="34" charset="0"/>
              </a:rPr>
              <a:t>a body corporate other than a limited liability partnership registered under the Limited Liability Partnership Act, 2008</a:t>
            </a:r>
          </a:p>
          <a:p>
            <a:pPr marL="342900" indent="-342900" algn="just">
              <a:lnSpc>
                <a:spcPct val="150000"/>
              </a:lnSpc>
              <a:buFont typeface="+mj-lt"/>
              <a:buAutoNum type="alphaLcParenR"/>
            </a:pPr>
            <a:r>
              <a:rPr lang="en-IN" sz="1400" dirty="0">
                <a:latin typeface="Trebuchet MS" panose="020B0603020202020204" pitchFamily="34" charset="0"/>
              </a:rPr>
              <a:t>an officer or employee of the company;</a:t>
            </a:r>
          </a:p>
          <a:p>
            <a:pPr marL="342900" indent="-342900" algn="just">
              <a:lnSpc>
                <a:spcPct val="150000"/>
              </a:lnSpc>
              <a:buFont typeface="+mj-lt"/>
              <a:buAutoNum type="alphaLcParenR"/>
            </a:pPr>
            <a:r>
              <a:rPr lang="en-IN" sz="1400" dirty="0">
                <a:latin typeface="Trebuchet MS" panose="020B0603020202020204" pitchFamily="34" charset="0"/>
              </a:rPr>
              <a:t>a person who is a partner, or who is in the employment, of an officer or employee of the company;</a:t>
            </a:r>
          </a:p>
          <a:p>
            <a:pPr marL="342900" indent="-342900" algn="just">
              <a:lnSpc>
                <a:spcPct val="150000"/>
              </a:lnSpc>
              <a:buFont typeface="+mj-lt"/>
              <a:buAutoNum type="alphaLcParenR"/>
            </a:pPr>
            <a:r>
              <a:rPr lang="en-IN" sz="1400" dirty="0"/>
              <a:t>a person whose relative is a director or is in the employment of the company as a director or key managerial personnel</a:t>
            </a:r>
            <a:endParaRPr lang="en-IN" sz="1400" dirty="0">
              <a:latin typeface="Trebuchet MS" panose="020B0603020202020204" pitchFamily="34" charset="0"/>
            </a:endParaRPr>
          </a:p>
          <a:p>
            <a:pPr marL="342900" indent="-342900" algn="just">
              <a:lnSpc>
                <a:spcPct val="150000"/>
              </a:lnSpc>
              <a:buFont typeface="+mj-lt"/>
              <a:buAutoNum type="alphaLcParenR"/>
            </a:pPr>
            <a:r>
              <a:rPr lang="en-IN" sz="1400" dirty="0">
                <a:latin typeface="Trebuchet MS" panose="020B0603020202020204" pitchFamily="34" charset="0"/>
              </a:rPr>
              <a:t>a person who, or his relative or partner</a:t>
            </a:r>
          </a:p>
          <a:p>
            <a:pPr marL="742950" lvl="1" indent="-285750" algn="just">
              <a:lnSpc>
                <a:spcPct val="150000"/>
              </a:lnSpc>
              <a:buFont typeface="Arial" panose="020B0604020202020204" pitchFamily="34" charset="0"/>
              <a:buChar char="•"/>
            </a:pPr>
            <a:r>
              <a:rPr lang="en-IN" sz="1400" dirty="0">
                <a:latin typeface="Trebuchet MS" panose="020B0603020202020204" pitchFamily="34" charset="0"/>
              </a:rPr>
              <a:t>is holding any security of or interest in the company or its subsidiary, or of its holding or associate company or a subsidiary of such holding company (Provided that the relative may hold security or interest in the company of face value not exceeding of Rs 1 lakh</a:t>
            </a:r>
          </a:p>
          <a:p>
            <a:pPr marL="742950" lvl="1" indent="-285750" algn="just">
              <a:lnSpc>
                <a:spcPct val="150000"/>
              </a:lnSpc>
              <a:buFont typeface="Arial" panose="020B0604020202020204" pitchFamily="34" charset="0"/>
              <a:buChar char="•"/>
            </a:pPr>
            <a:r>
              <a:rPr lang="en-IN" sz="1400" dirty="0">
                <a:latin typeface="Trebuchet MS" panose="020B0603020202020204" pitchFamily="34" charset="0"/>
              </a:rPr>
              <a:t>is indebted to the company, or its subsidiary, or its holding or associate company or a subsidiary of such holding company, in excess of such amount Rs 5 lakh</a:t>
            </a:r>
          </a:p>
          <a:p>
            <a:pPr marL="742950" lvl="1" indent="-285750" algn="just">
              <a:lnSpc>
                <a:spcPct val="150000"/>
              </a:lnSpc>
              <a:buFont typeface="Arial" panose="020B0604020202020204" pitchFamily="34" charset="0"/>
              <a:buChar char="•"/>
            </a:pPr>
            <a:r>
              <a:rPr lang="en-IN" sz="1400" dirty="0">
                <a:latin typeface="Trebuchet MS" panose="020B0603020202020204" pitchFamily="34" charset="0"/>
              </a:rPr>
              <a:t>has given a guarantee or provided any security in connection with the indebtedness of any third person to the company, or its subsidiary, or its holding or associate company or a subsidiary of such holding company, for such amount in excess of Rs 1 lakh </a:t>
            </a:r>
            <a:endParaRPr lang="en-US" sz="1400" dirty="0">
              <a:latin typeface="Trebuchet MS" panose="020B0603020202020204" pitchFamily="34" charset="0"/>
            </a:endParaRPr>
          </a:p>
        </p:txBody>
      </p:sp>
    </p:spTree>
    <p:extLst>
      <p:ext uri="{BB962C8B-B14F-4D97-AF65-F5344CB8AC3E}">
        <p14:creationId xmlns:p14="http://schemas.microsoft.com/office/powerpoint/2010/main" val="1301116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A</a:t>
            </a:r>
            <a:r>
              <a:rPr sz="2800" dirty="0">
                <a:solidFill>
                  <a:schemeClr val="tx1">
                    <a:lumMod val="85000"/>
                    <a:lumOff val="15000"/>
                  </a:schemeClr>
                </a:solidFill>
                <a:effectLst/>
                <a:latin typeface="Trebuchet MS" pitchFamily="34" charset="0"/>
                <a:ea typeface="ＭＳ Ｐゴシック" charset="0"/>
                <a:cs typeface="+mj-cs"/>
              </a:rPr>
              <a:t>uditor</a:t>
            </a:r>
            <a:r>
              <a:rPr lang="en-IN" sz="2800" dirty="0">
                <a:solidFill>
                  <a:schemeClr val="tx1">
                    <a:lumMod val="85000"/>
                    <a:lumOff val="15000"/>
                  </a:schemeClr>
                </a:solidFill>
                <a:effectLst/>
                <a:latin typeface="Trebuchet MS" pitchFamily="34" charset="0"/>
                <a:ea typeface="ＭＳ Ｐゴシック" charset="0"/>
                <a:cs typeface="+mj-cs"/>
              </a:rPr>
              <a:t>s disqualifications</a:t>
            </a:r>
            <a:r>
              <a:rPr sz="2800" dirty="0">
                <a:solidFill>
                  <a:schemeClr val="tx1">
                    <a:lumMod val="85000"/>
                    <a:lumOff val="15000"/>
                  </a:schemeClr>
                </a:solidFill>
                <a:effectLst/>
                <a:latin typeface="Trebuchet MS" pitchFamily="34" charset="0"/>
                <a:ea typeface="ＭＳ Ｐゴシック" charset="0"/>
                <a:cs typeface="+mj-cs"/>
              </a:rPr>
              <a: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12</a:t>
            </a:fld>
            <a:endParaRPr lang="en-US" dirty="0"/>
          </a:p>
        </p:txBody>
      </p:sp>
      <p:sp>
        <p:nvSpPr>
          <p:cNvPr id="5" name="Rectangle 4"/>
          <p:cNvSpPr/>
          <p:nvPr/>
        </p:nvSpPr>
        <p:spPr>
          <a:xfrm>
            <a:off x="609600" y="762000"/>
            <a:ext cx="8153400" cy="6088846"/>
          </a:xfrm>
          <a:prstGeom prst="rect">
            <a:avLst/>
          </a:prstGeom>
          <a:solidFill>
            <a:schemeClr val="accent3">
              <a:lumMod val="20000"/>
              <a:lumOff val="80000"/>
            </a:schemeClr>
          </a:solidFill>
        </p:spPr>
        <p:txBody>
          <a:bodyPr wrap="square">
            <a:spAutoFit/>
          </a:bodyPr>
          <a:lstStyle/>
          <a:p>
            <a:pPr algn="just">
              <a:lnSpc>
                <a:spcPct val="150000"/>
              </a:lnSpc>
            </a:pPr>
            <a:r>
              <a:rPr lang="en-IN" sz="1600" dirty="0"/>
              <a:t>The 2013 Act includes the following additional disqualification: </a:t>
            </a:r>
          </a:p>
          <a:p>
            <a:pPr marL="285750" indent="-285750" algn="just">
              <a:lnSpc>
                <a:spcPct val="150000"/>
              </a:lnSpc>
              <a:buFont typeface="Arial" panose="020B0604020202020204" pitchFamily="34" charset="0"/>
              <a:buChar char="•"/>
            </a:pPr>
            <a:r>
              <a:rPr lang="en-IN" sz="1600" dirty="0"/>
              <a:t>Business relationship disqualification: Any person who has a business relationship with the company/ its subsidiary/associate/its holding company/subsidiary or associate of its holding company; {</a:t>
            </a:r>
            <a:r>
              <a:rPr lang="en-IN" sz="1600" u="sng" dirty="0"/>
              <a:t>commercial transactions which are in the ordinary course of business of the company at arm’s length price</a:t>
            </a:r>
            <a:r>
              <a:rPr lang="en-IN" sz="1600" dirty="0"/>
              <a:t>}</a:t>
            </a:r>
          </a:p>
          <a:p>
            <a:pPr marL="285750" indent="-285750" algn="just">
              <a:lnSpc>
                <a:spcPct val="150000"/>
              </a:lnSpc>
              <a:buFont typeface="Arial" panose="020B0604020202020204" pitchFamily="34" charset="0"/>
              <a:buChar char="•"/>
            </a:pPr>
            <a:r>
              <a:rPr lang="en-IN" sz="1600" dirty="0"/>
              <a:t>A person whose relative is a non-executive/ executive director or key managerial personnel of the company; </a:t>
            </a:r>
          </a:p>
          <a:p>
            <a:pPr marL="285750" indent="-285750" algn="just">
              <a:lnSpc>
                <a:spcPct val="150000"/>
              </a:lnSpc>
              <a:buFont typeface="Arial" panose="020B0604020202020204" pitchFamily="34" charset="0"/>
              <a:buChar char="•"/>
            </a:pPr>
            <a:r>
              <a:rPr lang="en-IN" sz="1600" dirty="0"/>
              <a:t>A person who has been convicted by a court of an offence involving fraud and a period of ten years has not elapsed from the date of such conviction;</a:t>
            </a:r>
          </a:p>
          <a:p>
            <a:pPr marL="285750" indent="-285750" algn="just">
              <a:lnSpc>
                <a:spcPct val="150000"/>
              </a:lnSpc>
              <a:buFont typeface="Arial" panose="020B0604020202020204" pitchFamily="34" charset="0"/>
              <a:buChar char="•"/>
            </a:pPr>
            <a:r>
              <a:rPr lang="en-IN" sz="1600" dirty="0"/>
              <a:t>A person who is in full-time employment elsewhere; </a:t>
            </a:r>
          </a:p>
          <a:p>
            <a:pPr marL="285750" indent="-285750" algn="just">
              <a:lnSpc>
                <a:spcPct val="150000"/>
              </a:lnSpc>
              <a:buFont typeface="Arial" panose="020B0604020202020204" pitchFamily="34" charset="0"/>
              <a:buChar char="•"/>
            </a:pPr>
            <a:r>
              <a:rPr lang="en-IN" sz="1600" dirty="0"/>
              <a:t>Any person whose appointment will result in the person being the auditor of more than 20 companies other than one person company, dormant company, small company and private company having paid-up share capital less than 100 crore; and </a:t>
            </a:r>
          </a:p>
          <a:p>
            <a:pPr marL="285750" indent="-285750" algn="just">
              <a:lnSpc>
                <a:spcPct val="150000"/>
              </a:lnSpc>
              <a:buFont typeface="Arial" panose="020B0604020202020204" pitchFamily="34" charset="0"/>
              <a:buChar char="•"/>
            </a:pPr>
            <a:r>
              <a:rPr lang="en-IN" sz="1600" dirty="0"/>
              <a:t>a person who, directly or indirectly, renders any service referred to in section 144 to the company or its holding company or its subsidiary company (non-audit services disqualifications).</a:t>
            </a:r>
            <a:endParaRPr lang="en-US" sz="1600" dirty="0">
              <a:latin typeface="Trebuchet MS" pitchFamily="34" charset="0"/>
            </a:endParaRPr>
          </a:p>
        </p:txBody>
      </p:sp>
    </p:spTree>
    <p:extLst>
      <p:ext uri="{BB962C8B-B14F-4D97-AF65-F5344CB8AC3E}">
        <p14:creationId xmlns:p14="http://schemas.microsoft.com/office/powerpoint/2010/main" val="1320924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Non-audit services</a:t>
            </a:r>
            <a:r>
              <a:rPr sz="2800" dirty="0">
                <a:solidFill>
                  <a:schemeClr val="tx1">
                    <a:lumMod val="85000"/>
                    <a:lumOff val="15000"/>
                  </a:schemeClr>
                </a:solidFill>
                <a:effectLst/>
                <a:latin typeface="Trebuchet MS" pitchFamily="34" charset="0"/>
                <a:ea typeface="ＭＳ Ｐゴシック" charset="0"/>
                <a:cs typeface="+mj-cs"/>
              </a:rPr>
              <a: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13</a:t>
            </a:fld>
            <a:endParaRPr lang="en-US" dirty="0"/>
          </a:p>
        </p:txBody>
      </p:sp>
      <p:sp>
        <p:nvSpPr>
          <p:cNvPr id="5" name="Rectangle 4"/>
          <p:cNvSpPr/>
          <p:nvPr/>
        </p:nvSpPr>
        <p:spPr>
          <a:xfrm>
            <a:off x="609600" y="762000"/>
            <a:ext cx="8153400" cy="6017032"/>
          </a:xfrm>
          <a:prstGeom prst="rect">
            <a:avLst/>
          </a:prstGeom>
          <a:solidFill>
            <a:schemeClr val="accent3">
              <a:lumMod val="20000"/>
              <a:lumOff val="80000"/>
            </a:schemeClr>
          </a:solidFill>
        </p:spPr>
        <p:txBody>
          <a:bodyPr wrap="square">
            <a:spAutoFit/>
          </a:bodyPr>
          <a:lstStyle/>
          <a:p>
            <a:pPr algn="just">
              <a:lnSpc>
                <a:spcPct val="150000"/>
              </a:lnSpc>
            </a:pPr>
            <a:r>
              <a:rPr lang="en-IN" sz="1400" dirty="0">
                <a:latin typeface="Trebuchet MS" panose="020B0603020202020204" pitchFamily="34" charset="0"/>
              </a:rPr>
              <a:t>An auditor appointed under this Act shall provide to the company only such other services as are approved by the Board of Directors or the audit committee (whether such services are rendered </a:t>
            </a:r>
            <a:r>
              <a:rPr lang="en-IN" sz="1400" b="1" u="sng" dirty="0">
                <a:latin typeface="Trebuchet MS" panose="020B0603020202020204" pitchFamily="34" charset="0"/>
              </a:rPr>
              <a:t>directly or indirectly</a:t>
            </a:r>
            <a:r>
              <a:rPr lang="en-IN" sz="1400" dirty="0">
                <a:latin typeface="Trebuchet MS" panose="020B0603020202020204" pitchFamily="34" charset="0"/>
              </a:rPr>
              <a:t> to the company or its holding company or subsidiary company)</a:t>
            </a:r>
            <a:endParaRPr lang="en-US" sz="1400" dirty="0">
              <a:latin typeface="Trebuchet MS" panose="020B0603020202020204" pitchFamily="34" charset="0"/>
            </a:endParaRPr>
          </a:p>
          <a:p>
            <a:pPr algn="just">
              <a:lnSpc>
                <a:spcPct val="150000"/>
              </a:lnSpc>
            </a:pPr>
            <a:r>
              <a:rPr lang="en-US" sz="1400" b="1" u="sng" dirty="0">
                <a:latin typeface="Trebuchet MS" panose="020B0603020202020204" pitchFamily="34" charset="0"/>
              </a:rPr>
              <a:t>Non-audit services:</a:t>
            </a:r>
          </a:p>
          <a:p>
            <a:pPr marL="288925" indent="-288925" algn="just">
              <a:lnSpc>
                <a:spcPct val="150000"/>
              </a:lnSpc>
              <a:buFont typeface="Wingdings" pitchFamily="2" charset="2"/>
              <a:buChar char="ü"/>
            </a:pPr>
            <a:r>
              <a:rPr lang="en-IN" sz="1400" dirty="0">
                <a:latin typeface="Trebuchet MS" panose="020B0603020202020204" pitchFamily="34" charset="0"/>
              </a:rPr>
              <a:t>accounting and book keeping services;</a:t>
            </a:r>
          </a:p>
          <a:p>
            <a:pPr marL="288925" indent="-288925" algn="just">
              <a:lnSpc>
                <a:spcPct val="150000"/>
              </a:lnSpc>
              <a:buFont typeface="Wingdings" pitchFamily="2" charset="2"/>
              <a:buChar char="ü"/>
            </a:pPr>
            <a:r>
              <a:rPr lang="en-IN" sz="1400" dirty="0">
                <a:latin typeface="Trebuchet MS" panose="020B0603020202020204" pitchFamily="34" charset="0"/>
              </a:rPr>
              <a:t>internal audit; </a:t>
            </a:r>
          </a:p>
          <a:p>
            <a:pPr marL="288925" indent="-288925" algn="just">
              <a:lnSpc>
                <a:spcPct val="150000"/>
              </a:lnSpc>
              <a:buFont typeface="Wingdings" pitchFamily="2" charset="2"/>
              <a:buChar char="ü"/>
            </a:pPr>
            <a:r>
              <a:rPr lang="en-IN" sz="1400" dirty="0">
                <a:latin typeface="Trebuchet MS" panose="020B0603020202020204" pitchFamily="34" charset="0"/>
              </a:rPr>
              <a:t>design and implementation of any financial information system; </a:t>
            </a:r>
          </a:p>
          <a:p>
            <a:pPr marL="288925" indent="-288925" algn="just">
              <a:lnSpc>
                <a:spcPct val="150000"/>
              </a:lnSpc>
              <a:buFont typeface="Wingdings" pitchFamily="2" charset="2"/>
              <a:buChar char="ü"/>
            </a:pPr>
            <a:r>
              <a:rPr lang="en-IN" sz="1400" dirty="0">
                <a:latin typeface="Trebuchet MS" panose="020B0603020202020204" pitchFamily="34" charset="0"/>
              </a:rPr>
              <a:t>actuarial services; </a:t>
            </a:r>
          </a:p>
          <a:p>
            <a:pPr marL="288925" indent="-288925" algn="just">
              <a:lnSpc>
                <a:spcPct val="150000"/>
              </a:lnSpc>
              <a:buFont typeface="Wingdings" pitchFamily="2" charset="2"/>
              <a:buChar char="ü"/>
            </a:pPr>
            <a:r>
              <a:rPr lang="en-IN" sz="1400" dirty="0">
                <a:latin typeface="Trebuchet MS" panose="020B0603020202020204" pitchFamily="34" charset="0"/>
              </a:rPr>
              <a:t>investment advisory services; investment banking services; </a:t>
            </a:r>
          </a:p>
          <a:p>
            <a:pPr marL="288925" indent="-288925" algn="just">
              <a:lnSpc>
                <a:spcPct val="150000"/>
              </a:lnSpc>
              <a:buFont typeface="Wingdings" pitchFamily="2" charset="2"/>
              <a:buChar char="ü"/>
            </a:pPr>
            <a:r>
              <a:rPr lang="en-IN" sz="1400" dirty="0">
                <a:latin typeface="Trebuchet MS" panose="020B0603020202020204" pitchFamily="34" charset="0"/>
              </a:rPr>
              <a:t>rendering of outsourced financial services; and management services. </a:t>
            </a:r>
          </a:p>
          <a:p>
            <a:pPr marL="288925" indent="-288925" algn="just">
              <a:lnSpc>
                <a:spcPct val="150000"/>
              </a:lnSpc>
              <a:buFont typeface="Wingdings" pitchFamily="2" charset="2"/>
              <a:buChar char="ü"/>
            </a:pPr>
            <a:r>
              <a:rPr lang="en-IN" sz="1400" dirty="0">
                <a:latin typeface="Trebuchet MS" panose="020B0603020202020204" pitchFamily="34" charset="0"/>
              </a:rPr>
              <a:t>Other restricted services may be further prescribed.</a:t>
            </a:r>
          </a:p>
          <a:p>
            <a:endParaRPr lang="en-IN" sz="1400" dirty="0">
              <a:latin typeface="Trebuchet MS" panose="020B0603020202020204" pitchFamily="34" charset="0"/>
            </a:endParaRPr>
          </a:p>
          <a:p>
            <a:r>
              <a:rPr lang="en-IN" sz="1400" dirty="0">
                <a:latin typeface="Trebuchet MS" panose="020B0603020202020204" pitchFamily="34" charset="0"/>
              </a:rPr>
              <a:t>Explanation.—For the purposes of this sub-section, the term “directly or indirectly” shall include rendering of services by the auditor,—</a:t>
            </a:r>
          </a:p>
          <a:p>
            <a:r>
              <a:rPr lang="en-IN" sz="1400" dirty="0">
                <a:latin typeface="Trebuchet MS" panose="020B0603020202020204" pitchFamily="34" charset="0"/>
              </a:rPr>
              <a:t>(</a:t>
            </a:r>
            <a:r>
              <a:rPr lang="en-IN" sz="1400" dirty="0" err="1">
                <a:latin typeface="Trebuchet MS" panose="020B0603020202020204" pitchFamily="34" charset="0"/>
              </a:rPr>
              <a:t>i</a:t>
            </a:r>
            <a:r>
              <a:rPr lang="en-IN" sz="1400" dirty="0">
                <a:latin typeface="Trebuchet MS" panose="020B0603020202020204" pitchFamily="34" charset="0"/>
              </a:rPr>
              <a:t>) in case of auditor being an individual, either himself or through his relative or any other person connected or associated with such individual or through any other entity, whatsoever, in which such individual has significant influence or control, or whose name or trade mark or brand is used by such individual;</a:t>
            </a:r>
            <a:br>
              <a:rPr lang="en-IN" sz="1400" dirty="0">
                <a:latin typeface="Trebuchet MS" panose="020B0603020202020204" pitchFamily="34" charset="0"/>
              </a:rPr>
            </a:br>
            <a:r>
              <a:rPr lang="en-IN" sz="1400" dirty="0">
                <a:latin typeface="Trebuchet MS" panose="020B0603020202020204" pitchFamily="34" charset="0"/>
              </a:rPr>
              <a:t>(ii) in case of auditor being a firm, either itself or through any of its partners or through its parent, subsidiary or associate entity or through any other entity, whatsoever, in which the firm or any partner of the firm has significant influence or control, or whose name or trade mark or brand is used by the firm or any of its partners.</a:t>
            </a:r>
            <a:endParaRPr lang="en-US" sz="1400" dirty="0">
              <a:latin typeface="Trebuchet MS" panose="020B0603020202020204" pitchFamily="34" charset="0"/>
            </a:endParaRPr>
          </a:p>
        </p:txBody>
      </p:sp>
    </p:spTree>
    <p:extLst>
      <p:ext uri="{BB962C8B-B14F-4D97-AF65-F5344CB8AC3E}">
        <p14:creationId xmlns:p14="http://schemas.microsoft.com/office/powerpoint/2010/main" val="4524560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Power and duties of A</a:t>
            </a:r>
            <a:r>
              <a:rPr sz="2800" dirty="0" err="1">
                <a:solidFill>
                  <a:schemeClr val="tx1">
                    <a:lumMod val="85000"/>
                    <a:lumOff val="15000"/>
                  </a:schemeClr>
                </a:solidFill>
                <a:effectLst/>
                <a:latin typeface="Trebuchet MS" pitchFamily="34" charset="0"/>
                <a:ea typeface="ＭＳ Ｐゴシック" charset="0"/>
                <a:cs typeface="+mj-cs"/>
              </a:rPr>
              <a:t>uditor</a:t>
            </a:r>
            <a:r>
              <a:rPr lang="en-IN" sz="2800" dirty="0">
                <a:solidFill>
                  <a:schemeClr val="tx1">
                    <a:lumMod val="85000"/>
                    <a:lumOff val="15000"/>
                  </a:schemeClr>
                </a:solidFill>
                <a:effectLst/>
                <a:latin typeface="Trebuchet MS" pitchFamily="34" charset="0"/>
                <a:ea typeface="ＭＳ Ｐゴシック" charset="0"/>
                <a:cs typeface="+mj-cs"/>
              </a:rPr>
              <a:t>s</a:t>
            </a:r>
            <a:r>
              <a:rPr sz="2800" dirty="0">
                <a:solidFill>
                  <a:schemeClr val="tx1">
                    <a:lumMod val="85000"/>
                    <a:lumOff val="15000"/>
                  </a:schemeClr>
                </a:solidFill>
                <a:effectLst/>
                <a:latin typeface="Trebuchet MS" pitchFamily="34" charset="0"/>
                <a:ea typeface="ＭＳ Ｐゴシック" charset="0"/>
                <a:cs typeface="+mj-cs"/>
              </a:rPr>
              <a: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14</a:t>
            </a:fld>
            <a:endParaRPr lang="en-US" dirty="0"/>
          </a:p>
        </p:txBody>
      </p:sp>
      <p:sp>
        <p:nvSpPr>
          <p:cNvPr id="5" name="Rectangle 4"/>
          <p:cNvSpPr/>
          <p:nvPr/>
        </p:nvSpPr>
        <p:spPr>
          <a:xfrm>
            <a:off x="609600" y="762000"/>
            <a:ext cx="8153400" cy="5587042"/>
          </a:xfrm>
          <a:prstGeom prst="rect">
            <a:avLst/>
          </a:prstGeom>
          <a:solidFill>
            <a:schemeClr val="accent3">
              <a:lumMod val="20000"/>
              <a:lumOff val="80000"/>
            </a:schemeClr>
          </a:solidFill>
        </p:spPr>
        <p:txBody>
          <a:bodyPr wrap="square">
            <a:spAutoFit/>
          </a:bodyPr>
          <a:lstStyle/>
          <a:p>
            <a:pPr marL="285750" indent="-285750" algn="just">
              <a:lnSpc>
                <a:spcPct val="150000"/>
              </a:lnSpc>
              <a:buFont typeface="Arial" panose="020B0604020202020204" pitchFamily="34" charset="0"/>
              <a:buChar char="•"/>
            </a:pPr>
            <a:r>
              <a:rPr lang="en-US" sz="1600" dirty="0"/>
              <a:t>Every auditor of a company shall have a right of access at all times to the books of accounts and vouchers of the company, and shall be entitled to require from the  officers of the company such information and explanation as he may consider.</a:t>
            </a:r>
          </a:p>
          <a:p>
            <a:pPr marL="285750" indent="-285750" algn="just">
              <a:lnSpc>
                <a:spcPct val="150000"/>
              </a:lnSpc>
              <a:buFont typeface="Arial" panose="020B0604020202020204" pitchFamily="34" charset="0"/>
              <a:buChar char="•"/>
            </a:pPr>
            <a:r>
              <a:rPr lang="en-US" sz="1600" dirty="0">
                <a:latin typeface="Trebuchet MS" pitchFamily="34" charset="0"/>
              </a:rPr>
              <a:t>Ensure compliance of all auditing and accounting standards</a:t>
            </a:r>
          </a:p>
          <a:p>
            <a:pPr marL="285750" indent="-285750" algn="just">
              <a:lnSpc>
                <a:spcPct val="150000"/>
              </a:lnSpc>
              <a:buFont typeface="Arial" panose="020B0604020202020204" pitchFamily="34" charset="0"/>
              <a:buChar char="•"/>
            </a:pPr>
            <a:r>
              <a:rPr lang="en-IN" sz="1600" dirty="0"/>
              <a:t>the auditor of a company which is a holding company shall also have the right of access to the records of all its subsidiaries and associate companies</a:t>
            </a:r>
          </a:p>
          <a:p>
            <a:pPr marL="285750" indent="-285750" algn="just">
              <a:lnSpc>
                <a:spcPct val="150000"/>
              </a:lnSpc>
              <a:buFont typeface="Arial" panose="020B0604020202020204" pitchFamily="34" charset="0"/>
              <a:buChar char="•"/>
            </a:pPr>
            <a:r>
              <a:rPr lang="en-US" sz="1600" dirty="0"/>
              <a:t>The auditor’s report shall state any qualifications, reservation or adverse remark relating to the maintenance of accounts and other matters connected therewith, the report shall state the reasons thereof. </a:t>
            </a:r>
          </a:p>
          <a:p>
            <a:pPr marL="285750" indent="-285750" algn="just">
              <a:lnSpc>
                <a:spcPct val="150000"/>
              </a:lnSpc>
              <a:buFont typeface="Arial" panose="020B0604020202020204" pitchFamily="34" charset="0"/>
              <a:buChar char="•"/>
            </a:pPr>
            <a:r>
              <a:rPr lang="en-IN" sz="1600" dirty="0"/>
              <a:t>All notices of, and other communications relating to, any general meeting shall be forwarded to the auditor of the company, and the auditor shall, unless otherwise exempted by the company, attend either by himself or through his authorised representative, who shall also be qualified to be an auditor, any general meeting and shall have right to be heard at such meeting on any part of the business which concerns him as the auditor.</a:t>
            </a:r>
            <a:endParaRPr lang="en-US" sz="1600" dirty="0">
              <a:latin typeface="Trebuchet MS" pitchFamily="34" charset="0"/>
            </a:endParaRPr>
          </a:p>
        </p:txBody>
      </p:sp>
    </p:spTree>
    <p:extLst>
      <p:ext uri="{BB962C8B-B14F-4D97-AF65-F5344CB8AC3E}">
        <p14:creationId xmlns:p14="http://schemas.microsoft.com/office/powerpoint/2010/main" val="17295486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Auditors’ report</a:t>
            </a:r>
            <a:endParaRPr sz="2800" b="0" dirty="0">
              <a:solidFill>
                <a:srgbClr val="FF0000"/>
              </a:solidFill>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15</a:t>
            </a:fld>
            <a:endParaRPr lang="en-US" dirty="0"/>
          </a:p>
        </p:txBody>
      </p:sp>
      <p:sp>
        <p:nvSpPr>
          <p:cNvPr id="5" name="Rectangle 4"/>
          <p:cNvSpPr/>
          <p:nvPr/>
        </p:nvSpPr>
        <p:spPr>
          <a:xfrm>
            <a:off x="609600" y="627757"/>
            <a:ext cx="8153400" cy="4478662"/>
          </a:xfrm>
          <a:prstGeom prst="rect">
            <a:avLst/>
          </a:prstGeom>
          <a:solidFill>
            <a:schemeClr val="accent3">
              <a:lumMod val="20000"/>
              <a:lumOff val="80000"/>
            </a:schemeClr>
          </a:solidFill>
        </p:spPr>
        <p:txBody>
          <a:bodyPr wrap="square">
            <a:spAutoFit/>
          </a:bodyPr>
          <a:lstStyle/>
          <a:p>
            <a:pPr algn="just">
              <a:lnSpc>
                <a:spcPct val="150000"/>
              </a:lnSpc>
            </a:pPr>
            <a:r>
              <a:rPr lang="en-IN" sz="1600" dirty="0"/>
              <a:t>The following additional reporting requirement was introduced in 2013 Act and includes the following matters for auditor reporting</a:t>
            </a:r>
          </a:p>
          <a:p>
            <a:pPr marL="457200" indent="-457200" algn="just">
              <a:lnSpc>
                <a:spcPct val="150000"/>
              </a:lnSpc>
              <a:buFont typeface="Arial" panose="020B0604020202020204" pitchFamily="34" charset="0"/>
              <a:buChar char="•"/>
            </a:pPr>
            <a:r>
              <a:rPr lang="en-IN" sz="1600" dirty="0"/>
              <a:t>Adequacy of the internal financial controls with reference to financial statements and the operating effectiveness of such controls </a:t>
            </a:r>
          </a:p>
          <a:p>
            <a:pPr algn="just">
              <a:lnSpc>
                <a:spcPct val="150000"/>
              </a:lnSpc>
            </a:pPr>
            <a:r>
              <a:rPr lang="en-IN" sz="1600" dirty="0"/>
              <a:t>	In Companies Amendment Act, 2017, it is clarified that the reporting 	obligations of the auditor on “internal financial controls is with reference to the 	financial statements.</a:t>
            </a:r>
          </a:p>
          <a:p>
            <a:pPr marL="457200" indent="-457200" algn="just">
              <a:lnSpc>
                <a:spcPct val="150000"/>
              </a:lnSpc>
              <a:buFont typeface="Arial" panose="020B0604020202020204" pitchFamily="34" charset="0"/>
              <a:buChar char="•"/>
            </a:pPr>
            <a:r>
              <a:rPr lang="en-IN" sz="1600" dirty="0"/>
              <a:t>Any qualification, reservation or adverse remark relating to the maintenance of accounts and other matters connected therewith.</a:t>
            </a:r>
          </a:p>
          <a:p>
            <a:pPr marL="457200" indent="-457200" algn="just">
              <a:lnSpc>
                <a:spcPct val="150000"/>
              </a:lnSpc>
              <a:buFont typeface="Arial" panose="020B0604020202020204" pitchFamily="34" charset="0"/>
              <a:buChar char="•"/>
            </a:pPr>
            <a:r>
              <a:rPr lang="en-IN" sz="1600" dirty="0"/>
              <a:t>For unlisted entities the requirements related to reporting in internal financial controls apply only to auditors and not to the directors which is inconsistent with the company's / director's primary responsibility for implementing such controls </a:t>
            </a:r>
            <a:endParaRPr lang="en-IN" sz="1600" u="sng" dirty="0"/>
          </a:p>
        </p:txBody>
      </p:sp>
    </p:spTree>
    <p:extLst>
      <p:ext uri="{BB962C8B-B14F-4D97-AF65-F5344CB8AC3E}">
        <p14:creationId xmlns:p14="http://schemas.microsoft.com/office/powerpoint/2010/main" val="1872822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Auditors’ report</a:t>
            </a:r>
            <a:endParaRPr sz="2800" b="0" dirty="0">
              <a:solidFill>
                <a:srgbClr val="FF0000"/>
              </a:solidFill>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16</a:t>
            </a:fld>
            <a:endParaRPr lang="en-US" dirty="0"/>
          </a:p>
        </p:txBody>
      </p:sp>
      <p:sp>
        <p:nvSpPr>
          <p:cNvPr id="5" name="Rectangle 4"/>
          <p:cNvSpPr/>
          <p:nvPr/>
        </p:nvSpPr>
        <p:spPr>
          <a:xfrm>
            <a:off x="609600" y="627757"/>
            <a:ext cx="8153400" cy="1692771"/>
          </a:xfrm>
          <a:prstGeom prst="rect">
            <a:avLst/>
          </a:prstGeom>
          <a:solidFill>
            <a:schemeClr val="accent3">
              <a:lumMod val="20000"/>
              <a:lumOff val="80000"/>
            </a:schemeClr>
          </a:solidFill>
        </p:spPr>
        <p:txBody>
          <a:bodyPr wrap="square">
            <a:spAutoFit/>
          </a:bodyPr>
          <a:lstStyle/>
          <a:p>
            <a:pPr marL="457200" indent="-457200" algn="just">
              <a:lnSpc>
                <a:spcPct val="150000"/>
              </a:lnSpc>
            </a:pPr>
            <a:r>
              <a:rPr lang="en-IN" sz="1600" u="sng" dirty="0"/>
              <a:t>IFC shall not be applicable :-</a:t>
            </a:r>
          </a:p>
          <a:p>
            <a:endParaRPr lang="en-IN" sz="1600" u="sng" dirty="0"/>
          </a:p>
          <a:p>
            <a:pPr marL="400050" indent="-400050">
              <a:buFont typeface="+mj-lt"/>
              <a:buAutoNum type="romanLcPeriod"/>
            </a:pPr>
            <a:r>
              <a:rPr lang="en-IN" sz="1600" dirty="0"/>
              <a:t>which is a one person company or a small company; or</a:t>
            </a:r>
          </a:p>
          <a:p>
            <a:pPr marL="400050" indent="-400050">
              <a:buFont typeface="+mj-lt"/>
              <a:buAutoNum type="romanLcPeriod"/>
            </a:pPr>
            <a:r>
              <a:rPr lang="en-IN" sz="1600" dirty="0"/>
              <a:t>which has turnover less than Rs 50 crores as per latest audited financial and</a:t>
            </a:r>
          </a:p>
          <a:p>
            <a:pPr marL="400050" indent="-400050">
              <a:buFont typeface="+mj-lt"/>
              <a:buAutoNum type="romanLcPeriod"/>
            </a:pPr>
            <a:r>
              <a:rPr lang="en-IN" sz="1600" dirty="0"/>
              <a:t>which has aggregate borrowings from banks or financial institutions or any body corporate at any point of time during the financial year less than Rs 25 crore."</a:t>
            </a:r>
            <a:endParaRPr lang="en-US" sz="1600" dirty="0">
              <a:latin typeface="Trebuchet MS" pitchFamily="34" charset="0"/>
            </a:endParaRPr>
          </a:p>
        </p:txBody>
      </p:sp>
    </p:spTree>
    <p:extLst>
      <p:ext uri="{BB962C8B-B14F-4D97-AF65-F5344CB8AC3E}">
        <p14:creationId xmlns:p14="http://schemas.microsoft.com/office/powerpoint/2010/main" val="2810577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600" dirty="0">
                <a:effectLst/>
                <a:latin typeface="Trebuchet MS" panose="020B0603020202020204" pitchFamily="34" charset="0"/>
              </a:rPr>
              <a:t>Whistle blower – Fraud Reporting – Sec-143(12)</a:t>
            </a:r>
            <a:r>
              <a:rPr sz="2600" dirty="0">
                <a:solidFill>
                  <a:schemeClr val="tx1">
                    <a:lumMod val="85000"/>
                    <a:lumOff val="15000"/>
                  </a:schemeClr>
                </a:solidFill>
                <a:effectLst/>
                <a:latin typeface="Trebuchet MS" panose="020B0603020202020204" pitchFamily="34" charset="0"/>
                <a:ea typeface="ＭＳ Ｐゴシック" charset="0"/>
                <a:cs typeface="+mj-cs"/>
              </a:rPr>
              <a:t>:</a:t>
            </a:r>
            <a:endParaRPr sz="2600" dirty="0">
              <a:latin typeface="Trebuchet MS" panose="020B0603020202020204"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17</a:t>
            </a:fld>
            <a:endParaRPr lang="en-US" dirty="0"/>
          </a:p>
        </p:txBody>
      </p:sp>
      <p:sp>
        <p:nvSpPr>
          <p:cNvPr id="5" name="Rectangle 4"/>
          <p:cNvSpPr/>
          <p:nvPr/>
        </p:nvSpPr>
        <p:spPr>
          <a:xfrm>
            <a:off x="609600" y="838200"/>
            <a:ext cx="8153400" cy="5546583"/>
          </a:xfrm>
          <a:prstGeom prst="rect">
            <a:avLst/>
          </a:prstGeom>
          <a:solidFill>
            <a:schemeClr val="accent3">
              <a:lumMod val="20000"/>
              <a:lumOff val="80000"/>
            </a:schemeClr>
          </a:solidFill>
        </p:spPr>
        <p:txBody>
          <a:bodyPr wrap="square">
            <a:spAutoFit/>
          </a:bodyPr>
          <a:lstStyle/>
          <a:p>
            <a:pPr algn="just">
              <a:lnSpc>
                <a:spcPct val="150000"/>
              </a:lnSpc>
            </a:pPr>
            <a:r>
              <a:rPr lang="en-IN" sz="1400" dirty="0">
                <a:latin typeface="Trebuchet MS" panose="020B0603020202020204" pitchFamily="34" charset="0"/>
              </a:rPr>
              <a:t>If an auditor has reason to believe that an offence of fraud has been committed against the Company by its officers and employees, the Auditor shall report the matter to the Central Government (threshold individually an amount of Rs 1 crore or more)</a:t>
            </a:r>
            <a:endParaRPr lang="en-US" sz="1400" dirty="0">
              <a:latin typeface="Trebuchet MS" panose="020B0603020202020204" pitchFamily="34" charset="0"/>
            </a:endParaRPr>
          </a:p>
          <a:p>
            <a:pPr algn="just">
              <a:lnSpc>
                <a:spcPct val="150000"/>
              </a:lnSpc>
            </a:pPr>
            <a:r>
              <a:rPr lang="en-US" sz="1400" b="1" u="sng" dirty="0">
                <a:latin typeface="Trebuchet MS" panose="020B0603020202020204" pitchFamily="34" charset="0"/>
              </a:rPr>
              <a:t>Procedure to be followed:</a:t>
            </a:r>
          </a:p>
          <a:p>
            <a:pPr marL="288925" indent="-288925" algn="just">
              <a:lnSpc>
                <a:spcPct val="150000"/>
              </a:lnSpc>
              <a:buFont typeface="Wingdings" pitchFamily="2" charset="2"/>
              <a:buChar char="ü"/>
            </a:pPr>
            <a:r>
              <a:rPr lang="en-IN" sz="1400" dirty="0">
                <a:latin typeface="Trebuchet MS" panose="020B0603020202020204" pitchFamily="34" charset="0"/>
              </a:rPr>
              <a:t>the auditor shall report the matter to the Board or the Audit Committee, as the case may be, immediately but not later than 2 days of his knowledge of the fraud, seeking their reply or observations within 45 days</a:t>
            </a:r>
          </a:p>
          <a:p>
            <a:pPr marL="288925" indent="-288925" algn="just">
              <a:lnSpc>
                <a:spcPct val="150000"/>
              </a:lnSpc>
              <a:buFont typeface="Wingdings" pitchFamily="2" charset="2"/>
              <a:buChar char="ü"/>
            </a:pPr>
            <a:r>
              <a:rPr lang="en-IN" sz="1400" dirty="0">
                <a:latin typeface="Trebuchet MS" panose="020B0603020202020204" pitchFamily="34" charset="0"/>
              </a:rPr>
              <a:t>on receipt of such reply or observations, the auditor shall forward his report along with board’s report to the Central Government within fifteen days from the date of receipt of such reply or observations; </a:t>
            </a:r>
          </a:p>
          <a:p>
            <a:pPr marL="288925" indent="-288925" algn="just">
              <a:lnSpc>
                <a:spcPct val="150000"/>
              </a:lnSpc>
              <a:buFont typeface="Wingdings" pitchFamily="2" charset="2"/>
              <a:buChar char="ü"/>
            </a:pPr>
            <a:r>
              <a:rPr lang="en-IN" sz="1400" dirty="0">
                <a:latin typeface="Trebuchet MS" panose="020B0603020202020204" pitchFamily="34" charset="0"/>
              </a:rPr>
              <a:t>in case the auditor fails to get any reply from the Board or the AC within 45 days, he shall forward his report to the Central Government along with a note containing the details of his report that was earlier forwarded to the Board or the AC</a:t>
            </a:r>
          </a:p>
          <a:p>
            <a:pPr marL="288925" indent="-288925" algn="just">
              <a:lnSpc>
                <a:spcPct val="150000"/>
              </a:lnSpc>
              <a:buFont typeface="Wingdings" pitchFamily="2" charset="2"/>
              <a:buChar char="ü"/>
            </a:pPr>
            <a:r>
              <a:rPr lang="en-IN" sz="1400" dirty="0">
                <a:latin typeface="Trebuchet MS" panose="020B0603020202020204" pitchFamily="34" charset="0"/>
              </a:rPr>
              <a:t>the report shall be sent to the Secretary, Ministry of Corporate Affairs in a sealed cover by Registered Post with Acknowledgement Due or by Speed Post followed by an e-mail in confirmation of the same.</a:t>
            </a:r>
          </a:p>
          <a:p>
            <a:pPr marL="288925" indent="-288925" algn="just">
              <a:lnSpc>
                <a:spcPct val="150000"/>
              </a:lnSpc>
              <a:buFont typeface="Wingdings" pitchFamily="2" charset="2"/>
              <a:buChar char="ü"/>
            </a:pPr>
            <a:r>
              <a:rPr lang="en-IN" sz="1400" dirty="0">
                <a:latin typeface="Trebuchet MS" panose="020B0603020202020204" pitchFamily="34" charset="0"/>
              </a:rPr>
              <a:t>The report shall be in the form of a Statement as specified in Form ADT-4</a:t>
            </a:r>
            <a:endParaRPr lang="en-US" sz="1400" dirty="0">
              <a:latin typeface="Trebuchet MS" panose="020B0603020202020204" pitchFamily="34" charset="0"/>
            </a:endParaRPr>
          </a:p>
        </p:txBody>
      </p:sp>
    </p:spTree>
    <p:extLst>
      <p:ext uri="{BB962C8B-B14F-4D97-AF65-F5344CB8AC3E}">
        <p14:creationId xmlns:p14="http://schemas.microsoft.com/office/powerpoint/2010/main" val="3791511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18</a:t>
            </a:fld>
            <a:endParaRPr lang="en-US" dirty="0"/>
          </a:p>
        </p:txBody>
      </p:sp>
      <p:sp>
        <p:nvSpPr>
          <p:cNvPr id="5" name="Rectangle 4"/>
          <p:cNvSpPr/>
          <p:nvPr/>
        </p:nvSpPr>
        <p:spPr>
          <a:xfrm>
            <a:off x="709612" y="762000"/>
            <a:ext cx="8153400" cy="5586145"/>
          </a:xfrm>
          <a:prstGeom prst="rect">
            <a:avLst/>
          </a:prstGeom>
          <a:solidFill>
            <a:schemeClr val="accent3">
              <a:lumMod val="20000"/>
              <a:lumOff val="80000"/>
            </a:schemeClr>
          </a:solidFill>
        </p:spPr>
        <p:txBody>
          <a:bodyPr wrap="square">
            <a:spAutoFit/>
          </a:bodyPr>
          <a:lstStyle/>
          <a:p>
            <a:pPr algn="just">
              <a:lnSpc>
                <a:spcPct val="150000"/>
              </a:lnSpc>
            </a:pPr>
            <a:r>
              <a:rPr lang="en-IN" sz="1400" b="1" dirty="0">
                <a:latin typeface="Trebuchet MS" panose="020B0603020202020204" pitchFamily="34" charset="0"/>
              </a:rPr>
              <a:t>In case of a fraud involving lesser than the amount specified in Sub-rule 1:</a:t>
            </a:r>
            <a:endParaRPr lang="en-US" sz="1400" b="1" dirty="0">
              <a:latin typeface="Trebuchet MS" panose="020B0603020202020204" pitchFamily="34" charset="0"/>
            </a:endParaRPr>
          </a:p>
          <a:p>
            <a:pPr algn="just">
              <a:lnSpc>
                <a:spcPct val="150000"/>
              </a:lnSpc>
            </a:pPr>
            <a:r>
              <a:rPr lang="en-US" sz="1400" b="1" u="sng" dirty="0">
                <a:latin typeface="Trebuchet MS" panose="020B0603020202020204" pitchFamily="34" charset="0"/>
              </a:rPr>
              <a:t>Procedure to be followed:</a:t>
            </a:r>
          </a:p>
          <a:p>
            <a:pPr marL="288925" indent="-288925" algn="just">
              <a:lnSpc>
                <a:spcPct val="150000"/>
              </a:lnSpc>
              <a:buFont typeface="Wingdings" pitchFamily="2" charset="2"/>
              <a:buChar char="ü"/>
            </a:pPr>
            <a:r>
              <a:rPr lang="en-IN" sz="1400" dirty="0">
                <a:latin typeface="Trebuchet MS" panose="020B0603020202020204" pitchFamily="34" charset="0"/>
              </a:rPr>
              <a:t>the auditor shall report the matter to the Board or the Audit Committee, as the case may be, immediately but not later than 2 days of his knowledge of the fraud, report the matter specifying the following:</a:t>
            </a:r>
          </a:p>
          <a:p>
            <a:pPr marL="746125" lvl="1" indent="-288925" algn="just">
              <a:lnSpc>
                <a:spcPct val="150000"/>
              </a:lnSpc>
              <a:buFont typeface="Wingdings" pitchFamily="2" charset="2"/>
              <a:buChar char="ü"/>
            </a:pPr>
            <a:r>
              <a:rPr lang="en-IN" sz="1400" dirty="0">
                <a:latin typeface="Trebuchet MS" panose="020B0603020202020204" pitchFamily="34" charset="0"/>
              </a:rPr>
              <a:t>Nature of fraud with description, Approximate amount involved and parties involved</a:t>
            </a:r>
          </a:p>
          <a:p>
            <a:pPr marL="746125" lvl="1" indent="-288925" algn="just">
              <a:lnSpc>
                <a:spcPct val="150000"/>
              </a:lnSpc>
              <a:buFont typeface="Wingdings" pitchFamily="2" charset="2"/>
              <a:buChar char="ü"/>
            </a:pPr>
            <a:endParaRPr lang="en-IN" sz="1400" dirty="0">
              <a:latin typeface="Trebuchet MS" panose="020B0603020202020204" pitchFamily="34" charset="0"/>
            </a:endParaRPr>
          </a:p>
          <a:p>
            <a:pPr marL="285750" indent="-285750">
              <a:buFont typeface="Wingdings" panose="05000000000000000000" pitchFamily="2" charset="2"/>
              <a:buChar char="ü"/>
            </a:pPr>
            <a:r>
              <a:rPr lang="en-IN" sz="1400" dirty="0">
                <a:latin typeface="Trebuchet MS" panose="020B0603020202020204" pitchFamily="34" charset="0"/>
              </a:rPr>
              <a:t>The following details of each of the fraud reported to the Audit Committee or the Board under sub-rule (3) during the year shall be disclosed in the Board’s Report:-</a:t>
            </a:r>
          </a:p>
          <a:p>
            <a:endParaRPr lang="en-IN" sz="1400" dirty="0">
              <a:latin typeface="Trebuchet MS" panose="020B0603020202020204" pitchFamily="34" charset="0"/>
            </a:endParaRPr>
          </a:p>
          <a:p>
            <a:pPr marL="800100" lvl="1" indent="-342900">
              <a:buFont typeface="+mj-lt"/>
              <a:buAutoNum type="alphaLcParenR"/>
            </a:pPr>
            <a:r>
              <a:rPr lang="en-IN" sz="1400" dirty="0">
                <a:latin typeface="Trebuchet MS" panose="020B0603020202020204" pitchFamily="34" charset="0"/>
              </a:rPr>
              <a:t>Nature of Fraud with description;</a:t>
            </a:r>
          </a:p>
          <a:p>
            <a:pPr marL="800100" lvl="1" indent="-342900">
              <a:buFont typeface="+mj-lt"/>
              <a:buAutoNum type="alphaLcParenR"/>
            </a:pPr>
            <a:r>
              <a:rPr lang="en-IN" sz="1400" dirty="0">
                <a:latin typeface="Trebuchet MS" panose="020B0603020202020204" pitchFamily="34" charset="0"/>
              </a:rPr>
              <a:t>Approximate Amount involved;</a:t>
            </a:r>
          </a:p>
          <a:p>
            <a:pPr marL="800100" lvl="1" indent="-342900">
              <a:buFont typeface="+mj-lt"/>
              <a:buAutoNum type="alphaLcParenR"/>
            </a:pPr>
            <a:r>
              <a:rPr lang="en-IN" sz="1400" dirty="0">
                <a:latin typeface="Trebuchet MS" panose="020B0603020202020204" pitchFamily="34" charset="0"/>
              </a:rPr>
              <a:t>Parties involved, if remedial action not taken; and</a:t>
            </a:r>
          </a:p>
          <a:p>
            <a:pPr marL="800100" lvl="1" indent="-342900">
              <a:buFont typeface="+mj-lt"/>
              <a:buAutoNum type="alphaLcParenR"/>
            </a:pPr>
            <a:r>
              <a:rPr lang="en-IN" sz="1400" dirty="0">
                <a:latin typeface="Trebuchet MS" panose="020B0603020202020204" pitchFamily="34" charset="0"/>
              </a:rPr>
              <a:t>Remedial actions taken.</a:t>
            </a:r>
          </a:p>
          <a:p>
            <a:endParaRPr lang="en-IN" sz="1400" dirty="0">
              <a:latin typeface="Trebuchet MS" panose="020B0603020202020204" pitchFamily="34" charset="0"/>
            </a:endParaRPr>
          </a:p>
          <a:p>
            <a:pPr marL="285750" indent="-285750">
              <a:buFont typeface="Wingdings" panose="05000000000000000000" pitchFamily="2" charset="2"/>
              <a:buChar char="ü"/>
            </a:pPr>
            <a:r>
              <a:rPr lang="en-IN" sz="1400" dirty="0">
                <a:latin typeface="Trebuchet MS" panose="020B0603020202020204" pitchFamily="34" charset="0"/>
              </a:rPr>
              <a:t>The provisions of this section shall mutatis mutandis apply to—</a:t>
            </a:r>
            <a:br>
              <a:rPr lang="en-IN" sz="1400" dirty="0">
                <a:latin typeface="Trebuchet MS" panose="020B0603020202020204" pitchFamily="34" charset="0"/>
              </a:rPr>
            </a:br>
            <a:r>
              <a:rPr lang="en-IN" sz="1400" dirty="0">
                <a:latin typeface="Trebuchet MS" panose="020B0603020202020204" pitchFamily="34" charset="0"/>
              </a:rPr>
              <a:t>(a) the cost accountant conducting cost audit under </a:t>
            </a:r>
            <a:r>
              <a:rPr lang="en-IN" sz="1400" dirty="0">
                <a:latin typeface="Trebuchet MS" panose="020B0603020202020204" pitchFamily="34" charset="0"/>
                <a:hlinkClick r:id="rId3"/>
              </a:rPr>
              <a:t>section 148</a:t>
            </a:r>
            <a:r>
              <a:rPr lang="en-IN" sz="1400" dirty="0">
                <a:latin typeface="Trebuchet MS" panose="020B0603020202020204" pitchFamily="34" charset="0"/>
              </a:rPr>
              <a:t>; or</a:t>
            </a:r>
            <a:br>
              <a:rPr lang="en-IN" sz="1400" dirty="0">
                <a:latin typeface="Trebuchet MS" panose="020B0603020202020204" pitchFamily="34" charset="0"/>
              </a:rPr>
            </a:br>
            <a:r>
              <a:rPr lang="en-IN" sz="1400" dirty="0">
                <a:latin typeface="Trebuchet MS" panose="020B0603020202020204" pitchFamily="34" charset="0"/>
              </a:rPr>
              <a:t>(b) the company secretary in practice conducting secretarial audit under </a:t>
            </a:r>
            <a:r>
              <a:rPr lang="en-IN" sz="1400" dirty="0">
                <a:latin typeface="Trebuchet MS" panose="020B0603020202020204" pitchFamily="34" charset="0"/>
                <a:hlinkClick r:id="rId4"/>
              </a:rPr>
              <a:t>section 204</a:t>
            </a:r>
            <a:r>
              <a:rPr lang="en-IN" sz="1400" dirty="0">
                <a:latin typeface="Trebuchet MS" panose="020B0603020202020204" pitchFamily="34" charset="0"/>
              </a:rPr>
              <a:t>.</a:t>
            </a:r>
          </a:p>
          <a:p>
            <a:pPr marL="285750" indent="-285750">
              <a:buFont typeface="Wingdings" panose="05000000000000000000" pitchFamily="2" charset="2"/>
              <a:buChar char="ü"/>
            </a:pPr>
            <a:endParaRPr lang="en-IN" sz="1400" dirty="0">
              <a:latin typeface="Trebuchet MS" panose="020B0603020202020204" pitchFamily="34" charset="0"/>
            </a:endParaRPr>
          </a:p>
          <a:p>
            <a:pPr marL="285750" indent="-285750">
              <a:buFont typeface="Wingdings" panose="05000000000000000000" pitchFamily="2" charset="2"/>
              <a:buChar char="ü"/>
            </a:pPr>
            <a:r>
              <a:rPr lang="en-IN" sz="1400" dirty="0">
                <a:latin typeface="Trebuchet MS" panose="020B0603020202020204" pitchFamily="34" charset="0"/>
              </a:rPr>
              <a:t>If any auditor, cost accountant or company secretary in practice do not comply with the provisions of sub-section (12), he shall be punishable with fine which shall not be less than 1 lakh but which may extend to 25 lakh rupees.</a:t>
            </a:r>
          </a:p>
        </p:txBody>
      </p:sp>
      <p:sp>
        <p:nvSpPr>
          <p:cNvPr id="7" name="Title 1">
            <a:extLst>
              <a:ext uri="{FF2B5EF4-FFF2-40B4-BE49-F238E27FC236}">
                <a16:creationId xmlns:a16="http://schemas.microsoft.com/office/drawing/2014/main" id="{0DB59DE8-E8B7-4325-AE7D-F818CFCD6A9D}"/>
              </a:ext>
            </a:extLst>
          </p:cNvPr>
          <p:cNvSpPr>
            <a:spLocks noGrp="1"/>
          </p:cNvSpPr>
          <p:nvPr>
            <p:ph type="title"/>
          </p:nvPr>
        </p:nvSpPr>
        <p:spPr>
          <a:xfrm>
            <a:off x="533400" y="274638"/>
            <a:ext cx="8077200" cy="639762"/>
          </a:xfrm>
        </p:spPr>
        <p:txBody>
          <a:bodyPr>
            <a:noAutofit/>
          </a:bodyPr>
          <a:lstStyle/>
          <a:p>
            <a:pPr>
              <a:defRPr/>
            </a:pPr>
            <a:r>
              <a:rPr lang="en-IN" sz="2600" dirty="0">
                <a:effectLst/>
                <a:latin typeface="Trebuchet MS" panose="020B0603020202020204" pitchFamily="34" charset="0"/>
              </a:rPr>
              <a:t>Whistle blower – Fraud Reporting –Sec- 143(12)</a:t>
            </a:r>
            <a:r>
              <a:rPr sz="2600" dirty="0">
                <a:solidFill>
                  <a:schemeClr val="tx1">
                    <a:lumMod val="85000"/>
                    <a:lumOff val="15000"/>
                  </a:schemeClr>
                </a:solidFill>
                <a:effectLst/>
                <a:latin typeface="Trebuchet MS" panose="020B0603020202020204" pitchFamily="34" charset="0"/>
                <a:ea typeface="ＭＳ Ｐゴシック" charset="0"/>
                <a:cs typeface="+mj-cs"/>
              </a:rPr>
              <a:t>:</a:t>
            </a:r>
            <a:endParaRPr sz="2600" dirty="0">
              <a:latin typeface="Trebuchet MS" panose="020B0603020202020204" pitchFamily="34" charset="0"/>
              <a:ea typeface="ＭＳ Ｐゴシック" charset="0"/>
              <a:cs typeface="+mj-cs"/>
            </a:endParaRPr>
          </a:p>
        </p:txBody>
      </p:sp>
    </p:spTree>
    <p:extLst>
      <p:ext uri="{BB962C8B-B14F-4D97-AF65-F5344CB8AC3E}">
        <p14:creationId xmlns:p14="http://schemas.microsoft.com/office/powerpoint/2010/main" val="400185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19</a:t>
            </a:fld>
            <a:endParaRPr lang="en-US" dirty="0"/>
          </a:p>
        </p:txBody>
      </p:sp>
      <p:sp>
        <p:nvSpPr>
          <p:cNvPr id="5" name="Rectangle 4"/>
          <p:cNvSpPr/>
          <p:nvPr/>
        </p:nvSpPr>
        <p:spPr>
          <a:xfrm>
            <a:off x="709612" y="762000"/>
            <a:ext cx="8153400" cy="5243680"/>
          </a:xfrm>
          <a:prstGeom prst="rect">
            <a:avLst/>
          </a:prstGeom>
          <a:solidFill>
            <a:schemeClr val="accent3">
              <a:lumMod val="20000"/>
              <a:lumOff val="80000"/>
            </a:schemeClr>
          </a:solidFill>
        </p:spPr>
        <p:txBody>
          <a:bodyPr wrap="square">
            <a:spAutoFit/>
          </a:bodyPr>
          <a:lstStyle/>
          <a:p>
            <a:pPr marL="285750" indent="-285750" algn="just">
              <a:lnSpc>
                <a:spcPct val="150000"/>
              </a:lnSpc>
              <a:buFont typeface="Arial" panose="020B0604020202020204" pitchFamily="34" charset="0"/>
              <a:buChar char="•"/>
            </a:pPr>
            <a:r>
              <a:rPr lang="en-US" sz="1500" dirty="0">
                <a:latin typeface="Trebuchet MS" panose="020B0603020202020204" pitchFamily="34" charset="0"/>
              </a:rPr>
              <a:t>If any of the provisions of </a:t>
            </a:r>
            <a:r>
              <a:rPr lang="en-US" sz="1500" b="1" dirty="0">
                <a:latin typeface="Trebuchet MS" panose="020B0603020202020204" pitchFamily="34" charset="0"/>
              </a:rPr>
              <a:t>S.139 to S.146 </a:t>
            </a:r>
            <a:r>
              <a:rPr lang="en-US" sz="1500" dirty="0">
                <a:latin typeface="Trebuchet MS" panose="020B0603020202020204" pitchFamily="34" charset="0"/>
              </a:rPr>
              <a:t>is contravened, the company shall be punishable with fine which shall </a:t>
            </a:r>
            <a:r>
              <a:rPr lang="en-US" sz="1500" b="1" dirty="0">
                <a:latin typeface="Trebuchet MS" panose="020B0603020202020204" pitchFamily="34" charset="0"/>
              </a:rPr>
              <a:t>not be less than</a:t>
            </a:r>
            <a:r>
              <a:rPr lang="en-US" sz="1500" dirty="0">
                <a:latin typeface="Trebuchet MS" panose="020B0603020202020204" pitchFamily="34" charset="0"/>
              </a:rPr>
              <a:t> </a:t>
            </a:r>
            <a:r>
              <a:rPr lang="en-US" sz="1500" b="1" dirty="0">
                <a:latin typeface="Trebuchet MS" panose="020B0603020202020204" pitchFamily="34" charset="0"/>
              </a:rPr>
              <a:t>Rs.25000</a:t>
            </a:r>
            <a:r>
              <a:rPr lang="en-US" sz="1500" dirty="0">
                <a:latin typeface="Trebuchet MS" panose="020B0603020202020204" pitchFamily="34" charset="0"/>
              </a:rPr>
              <a:t> but which may </a:t>
            </a:r>
            <a:r>
              <a:rPr lang="en-US" sz="1500" b="1" dirty="0">
                <a:latin typeface="Trebuchet MS" panose="020B0603020202020204" pitchFamily="34" charset="0"/>
              </a:rPr>
              <a:t>extend to Rs.5 lakhs</a:t>
            </a:r>
            <a:r>
              <a:rPr lang="en-US" sz="1500" dirty="0">
                <a:latin typeface="Trebuchet MS" panose="020B0603020202020204" pitchFamily="34" charset="0"/>
              </a:rPr>
              <a:t> </a:t>
            </a:r>
          </a:p>
          <a:p>
            <a:pPr marL="285750" indent="-285750" algn="just">
              <a:lnSpc>
                <a:spcPct val="150000"/>
              </a:lnSpc>
              <a:buFont typeface="Arial" panose="020B0604020202020204" pitchFamily="34" charset="0"/>
              <a:buChar char="•"/>
            </a:pPr>
            <a:r>
              <a:rPr lang="en-US" sz="1500" dirty="0">
                <a:latin typeface="Trebuchet MS" panose="020B0603020202020204" pitchFamily="34" charset="0"/>
              </a:rPr>
              <a:t>every officer of the company who is in default shall be punishable with imprisonment for a term which may </a:t>
            </a:r>
            <a:r>
              <a:rPr lang="en-US" sz="1500" b="1" dirty="0">
                <a:latin typeface="Trebuchet MS" panose="020B0603020202020204" pitchFamily="34" charset="0"/>
              </a:rPr>
              <a:t>extend to one year</a:t>
            </a:r>
            <a:r>
              <a:rPr lang="en-US" sz="1500" dirty="0">
                <a:latin typeface="Trebuchet MS" panose="020B0603020202020204" pitchFamily="34" charset="0"/>
              </a:rPr>
              <a:t> or with </a:t>
            </a:r>
            <a:r>
              <a:rPr lang="en-US" sz="1500" b="1" dirty="0">
                <a:latin typeface="Trebuchet MS" panose="020B0603020202020204" pitchFamily="34" charset="0"/>
              </a:rPr>
              <a:t>fine</a:t>
            </a:r>
            <a:r>
              <a:rPr lang="en-US" sz="1500" dirty="0">
                <a:latin typeface="Trebuchet MS" panose="020B0603020202020204" pitchFamily="34" charset="0"/>
              </a:rPr>
              <a:t> which shall </a:t>
            </a:r>
            <a:r>
              <a:rPr lang="en-US" sz="1500" b="1" dirty="0">
                <a:latin typeface="Trebuchet MS" panose="020B0603020202020204" pitchFamily="34" charset="0"/>
              </a:rPr>
              <a:t>not be less than Rs.10000</a:t>
            </a:r>
            <a:r>
              <a:rPr lang="en-US" sz="1500" dirty="0">
                <a:latin typeface="Trebuchet MS" panose="020B0603020202020204" pitchFamily="34" charset="0"/>
              </a:rPr>
              <a:t> but which </a:t>
            </a:r>
            <a:r>
              <a:rPr lang="en-US" sz="1500" b="1" dirty="0">
                <a:latin typeface="Trebuchet MS" panose="020B0603020202020204" pitchFamily="34" charset="0"/>
              </a:rPr>
              <a:t>may extend to Rs.1 lakhs or with both.</a:t>
            </a:r>
          </a:p>
          <a:p>
            <a:pPr marL="285750" indent="-285750" algn="just">
              <a:lnSpc>
                <a:spcPct val="150000"/>
              </a:lnSpc>
              <a:buFont typeface="Arial" panose="020B0604020202020204" pitchFamily="34" charset="0"/>
              <a:buChar char="•"/>
            </a:pPr>
            <a:r>
              <a:rPr lang="en-IN" sz="1500" dirty="0">
                <a:latin typeface="Trebuchet MS" panose="020B0603020202020204" pitchFamily="34" charset="0"/>
              </a:rPr>
              <a:t>If an auditor of a company contravenes any of the provisions of </a:t>
            </a:r>
            <a:r>
              <a:rPr lang="en-IN" sz="1500" dirty="0">
                <a:latin typeface="Trebuchet MS" panose="020B0603020202020204" pitchFamily="34" charset="0"/>
                <a:hlinkClick r:id="rId3"/>
              </a:rPr>
              <a:t>section 139,</a:t>
            </a:r>
            <a:r>
              <a:rPr lang="en-IN" sz="1500" dirty="0">
                <a:latin typeface="Trebuchet MS" panose="020B0603020202020204" pitchFamily="34" charset="0"/>
              </a:rPr>
              <a:t> </a:t>
            </a:r>
            <a:r>
              <a:rPr lang="en-IN" sz="1500" dirty="0">
                <a:latin typeface="Trebuchet MS" panose="020B0603020202020204" pitchFamily="34" charset="0"/>
                <a:hlinkClick r:id="rId4"/>
              </a:rPr>
              <a:t>section 143,</a:t>
            </a:r>
            <a:r>
              <a:rPr lang="en-IN" sz="1500" dirty="0">
                <a:latin typeface="Trebuchet MS" panose="020B0603020202020204" pitchFamily="34" charset="0"/>
              </a:rPr>
              <a:t> </a:t>
            </a:r>
            <a:r>
              <a:rPr lang="en-IN" sz="1500" dirty="0">
                <a:latin typeface="Trebuchet MS" panose="020B0603020202020204" pitchFamily="34" charset="0"/>
                <a:hlinkClick r:id="rId5"/>
              </a:rPr>
              <a:t>section 144</a:t>
            </a:r>
            <a:r>
              <a:rPr lang="en-IN" sz="1500" dirty="0">
                <a:latin typeface="Trebuchet MS" panose="020B0603020202020204" pitchFamily="34" charset="0"/>
              </a:rPr>
              <a:t> or </a:t>
            </a:r>
            <a:r>
              <a:rPr lang="en-IN" sz="1500" dirty="0">
                <a:latin typeface="Trebuchet MS" panose="020B0603020202020204" pitchFamily="34" charset="0"/>
                <a:hlinkClick r:id="rId6"/>
              </a:rPr>
              <a:t>section 145,</a:t>
            </a:r>
            <a:r>
              <a:rPr lang="en-IN" sz="1500" dirty="0">
                <a:latin typeface="Trebuchet MS" panose="020B0603020202020204" pitchFamily="34" charset="0"/>
              </a:rPr>
              <a:t> the auditor shall be punishable with fine which shall not be less than Rs 25,000 but which may extend to Rs 5 lakh or four times the remuneration of the auditor, whichever is less.</a:t>
            </a:r>
          </a:p>
          <a:p>
            <a:pPr marL="285750" indent="-285750" algn="just">
              <a:lnSpc>
                <a:spcPct val="150000"/>
              </a:lnSpc>
              <a:buFont typeface="Arial" panose="020B0604020202020204" pitchFamily="34" charset="0"/>
              <a:buChar char="•"/>
            </a:pPr>
            <a:r>
              <a:rPr lang="en-IN" sz="1500" dirty="0">
                <a:latin typeface="Trebuchet MS" panose="020B0603020202020204" pitchFamily="34" charset="0"/>
              </a:rPr>
              <a:t>Provided that if an auditor has contravened such provisions knowingly or wilfully with the intention to deceive the company or its shareholders or creditors or tax authorities, he shall be punishable with imprisonment for a term which may extend to one year and with fine which shall not be less than Rs 50,000 but which may extend to Rs 25 lakh or eight times the remuneration of the auditor, whichever is less.</a:t>
            </a:r>
          </a:p>
        </p:txBody>
      </p:sp>
      <p:sp>
        <p:nvSpPr>
          <p:cNvPr id="7" name="Title 1">
            <a:extLst>
              <a:ext uri="{FF2B5EF4-FFF2-40B4-BE49-F238E27FC236}">
                <a16:creationId xmlns:a16="http://schemas.microsoft.com/office/drawing/2014/main" id="{0DB59DE8-E8B7-4325-AE7D-F818CFCD6A9D}"/>
              </a:ext>
            </a:extLst>
          </p:cNvPr>
          <p:cNvSpPr>
            <a:spLocks noGrp="1"/>
          </p:cNvSpPr>
          <p:nvPr>
            <p:ph type="title"/>
          </p:nvPr>
        </p:nvSpPr>
        <p:spPr>
          <a:xfrm>
            <a:off x="533400" y="274638"/>
            <a:ext cx="8077200" cy="639762"/>
          </a:xfrm>
        </p:spPr>
        <p:txBody>
          <a:bodyPr>
            <a:noAutofit/>
          </a:bodyPr>
          <a:lstStyle/>
          <a:p>
            <a:pPr>
              <a:defRPr/>
            </a:pPr>
            <a:r>
              <a:rPr lang="en-IN" sz="2600" dirty="0">
                <a:effectLst/>
                <a:latin typeface="Trebuchet MS" panose="020B0603020202020204" pitchFamily="34" charset="0"/>
              </a:rPr>
              <a:t>Punishment for contravention – Section 147</a:t>
            </a:r>
            <a:r>
              <a:rPr sz="2600" dirty="0">
                <a:solidFill>
                  <a:schemeClr val="tx1">
                    <a:lumMod val="85000"/>
                    <a:lumOff val="15000"/>
                  </a:schemeClr>
                </a:solidFill>
                <a:effectLst/>
                <a:latin typeface="Trebuchet MS" panose="020B0603020202020204" pitchFamily="34" charset="0"/>
                <a:ea typeface="ＭＳ Ｐゴシック" charset="0"/>
                <a:cs typeface="+mj-cs"/>
              </a:rPr>
              <a:t>:</a:t>
            </a:r>
            <a:endParaRPr sz="2600" dirty="0">
              <a:latin typeface="Trebuchet MS" panose="020B0603020202020204" pitchFamily="34" charset="0"/>
              <a:ea typeface="ＭＳ Ｐゴシック" charset="0"/>
              <a:cs typeface="+mj-cs"/>
            </a:endParaRPr>
          </a:p>
        </p:txBody>
      </p:sp>
    </p:spTree>
    <p:extLst>
      <p:ext uri="{BB962C8B-B14F-4D97-AF65-F5344CB8AC3E}">
        <p14:creationId xmlns:p14="http://schemas.microsoft.com/office/powerpoint/2010/main" val="19409346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868362"/>
          </a:xfrm>
        </p:spPr>
        <p:txBody>
          <a:bodyPr>
            <a:norm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Overview of Sections</a:t>
            </a:r>
            <a:r>
              <a:rPr sz="2800" dirty="0">
                <a:solidFill>
                  <a:schemeClr val="tx1">
                    <a:lumMod val="85000"/>
                    <a:lumOff val="15000"/>
                  </a:schemeClr>
                </a:solidFill>
                <a:effectLst/>
                <a:latin typeface="Trebuchet MS" pitchFamily="34" charset="0"/>
                <a:ea typeface="ＭＳ Ｐゴシック" charset="0"/>
                <a:cs typeface="+mj-cs"/>
              </a:rPr>
              <a: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a:t>
            </a:fld>
            <a:endParaRPr lang="en-US" dirty="0"/>
          </a:p>
        </p:txBody>
      </p:sp>
      <p:graphicFrame>
        <p:nvGraphicFramePr>
          <p:cNvPr id="3" name="Table 2">
            <a:extLst>
              <a:ext uri="{FF2B5EF4-FFF2-40B4-BE49-F238E27FC236}">
                <a16:creationId xmlns:a16="http://schemas.microsoft.com/office/drawing/2014/main" id="{56ED2E51-F88B-48F0-A169-5262179650DD}"/>
              </a:ext>
            </a:extLst>
          </p:cNvPr>
          <p:cNvGraphicFramePr>
            <a:graphicFrameLocks noGrp="1"/>
          </p:cNvGraphicFramePr>
          <p:nvPr>
            <p:extLst>
              <p:ext uri="{D42A27DB-BD31-4B8C-83A1-F6EECF244321}">
                <p14:modId xmlns:p14="http://schemas.microsoft.com/office/powerpoint/2010/main" val="2676401113"/>
              </p:ext>
            </p:extLst>
          </p:nvPr>
        </p:nvGraphicFramePr>
        <p:xfrm>
          <a:off x="533400" y="990599"/>
          <a:ext cx="8305800" cy="5308680"/>
        </p:xfrm>
        <a:graphic>
          <a:graphicData uri="http://schemas.openxmlformats.org/drawingml/2006/table">
            <a:tbl>
              <a:tblPr firstRow="1" bandRow="1">
                <a:tableStyleId>{5C22544A-7EE6-4342-B048-85BDC9FD1C3A}</a:tableStyleId>
              </a:tblPr>
              <a:tblGrid>
                <a:gridCol w="5915066">
                  <a:extLst>
                    <a:ext uri="{9D8B030D-6E8A-4147-A177-3AD203B41FA5}">
                      <a16:colId xmlns:a16="http://schemas.microsoft.com/office/drawing/2014/main" val="2255665221"/>
                    </a:ext>
                  </a:extLst>
                </a:gridCol>
                <a:gridCol w="2390734">
                  <a:extLst>
                    <a:ext uri="{9D8B030D-6E8A-4147-A177-3AD203B41FA5}">
                      <a16:colId xmlns:a16="http://schemas.microsoft.com/office/drawing/2014/main" val="601764107"/>
                    </a:ext>
                  </a:extLst>
                </a:gridCol>
              </a:tblGrid>
              <a:tr h="1094576">
                <a:tc>
                  <a:txBody>
                    <a:bodyPr/>
                    <a:lstStyle/>
                    <a:p>
                      <a:pPr marL="0" marR="0" lvl="0" algn="ctr">
                        <a:lnSpc>
                          <a:spcPct val="100000"/>
                        </a:lnSpc>
                        <a:spcBef>
                          <a:spcPts val="0"/>
                        </a:spcBef>
                        <a:spcAft>
                          <a:spcPts val="0"/>
                        </a:spcAft>
                      </a:pPr>
                      <a:r>
                        <a:rPr lang="en-US" sz="2400" b="1" dirty="0">
                          <a:latin typeface="Times New Roman"/>
                          <a:ea typeface="Times New Roman"/>
                          <a:cs typeface="Times New Roman"/>
                        </a:rPr>
                        <a:t>Section Name (Chapter X)</a:t>
                      </a:r>
                    </a:p>
                  </a:txBody>
                  <a:tcPr marL="9525" marR="9525" marT="9525" marB="9525" anchor="ctr"/>
                </a:tc>
                <a:tc>
                  <a:txBody>
                    <a:bodyPr/>
                    <a:lstStyle/>
                    <a:p>
                      <a:pPr marL="0" marR="0" lvl="0" algn="ctr">
                        <a:lnSpc>
                          <a:spcPct val="100000"/>
                        </a:lnSpc>
                        <a:spcBef>
                          <a:spcPts val="0"/>
                        </a:spcBef>
                        <a:spcAft>
                          <a:spcPts val="0"/>
                        </a:spcAft>
                      </a:pPr>
                      <a:r>
                        <a:rPr lang="en-US" sz="2400" b="1" dirty="0">
                          <a:latin typeface="Times New Roman"/>
                          <a:ea typeface="Times New Roman"/>
                          <a:cs typeface="Times New Roman"/>
                        </a:rPr>
                        <a:t>Section No. as per New Companies Act,2013 </a:t>
                      </a:r>
                      <a:endParaRPr lang="en-US" sz="2400" dirty="0">
                        <a:latin typeface="Calibri"/>
                        <a:ea typeface="Calibri"/>
                        <a:cs typeface="Times New Roman"/>
                      </a:endParaRPr>
                    </a:p>
                  </a:txBody>
                  <a:tcPr marL="9525" marR="9525" marT="9525" marB="9525" anchor="ctr"/>
                </a:tc>
                <a:extLst>
                  <a:ext uri="{0D108BD9-81ED-4DB2-BD59-A6C34878D82A}">
                    <a16:rowId xmlns:a16="http://schemas.microsoft.com/office/drawing/2014/main" val="709766801"/>
                  </a:ext>
                </a:extLst>
              </a:tr>
              <a:tr h="380508">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Appointment of Auditor</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139</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036337028"/>
                  </a:ext>
                </a:extLst>
              </a:tr>
              <a:tr h="564377">
                <a:tc>
                  <a:txBody>
                    <a:bodyPr/>
                    <a:lstStyle/>
                    <a:p>
                      <a:pPr marL="0" marR="0" lvl="0" algn="l">
                        <a:lnSpc>
                          <a:spcPct val="100000"/>
                        </a:lnSpc>
                        <a:spcBef>
                          <a:spcPts val="0"/>
                        </a:spcBef>
                        <a:spcAft>
                          <a:spcPts val="1000"/>
                        </a:spcAft>
                      </a:pPr>
                      <a:r>
                        <a:rPr lang="en-US" sz="1800" dirty="0">
                          <a:latin typeface="Bookman Old Style" pitchFamily="18" charset="0"/>
                          <a:ea typeface="Times New Roman"/>
                          <a:cs typeface="Times New Roman"/>
                        </a:rPr>
                        <a:t>Removal, resignation of Auditor and giving of special notice</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 </a:t>
                      </a:r>
                      <a:endParaRPr lang="en-US" sz="1800" dirty="0">
                        <a:latin typeface="Calibri"/>
                        <a:ea typeface="Calibri"/>
                        <a:cs typeface="Times New Roman"/>
                      </a:endParaRPr>
                    </a:p>
                    <a:p>
                      <a:pPr marL="0" marR="0" lvl="0" algn="ctr">
                        <a:lnSpc>
                          <a:spcPct val="100000"/>
                        </a:lnSpc>
                        <a:spcBef>
                          <a:spcPts val="0"/>
                        </a:spcBef>
                        <a:spcAft>
                          <a:spcPts val="1000"/>
                        </a:spcAft>
                      </a:pPr>
                      <a:r>
                        <a:rPr lang="en-US" sz="1800" dirty="0">
                          <a:latin typeface="Times New Roman"/>
                          <a:ea typeface="Times New Roman"/>
                          <a:cs typeface="Times New Roman"/>
                        </a:rPr>
                        <a:t>140</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069972995"/>
                  </a:ext>
                </a:extLst>
              </a:tr>
              <a:tr h="556627">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Eligibility, Qualifications &amp; Disqualifications of Auditors</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141</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81982024"/>
                  </a:ext>
                </a:extLst>
              </a:tr>
              <a:tr h="380508">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Remuneration of Auditor</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142</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2112357923"/>
                  </a:ext>
                </a:extLst>
              </a:tr>
              <a:tr h="380508">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Powers and Duties of Auditor and AS</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143</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2106202967"/>
                  </a:ext>
                </a:extLst>
              </a:tr>
              <a:tr h="287653">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Auditors not to render certain services.</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144</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660381160"/>
                  </a:ext>
                </a:extLst>
              </a:tr>
              <a:tr h="380508">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Auditor to sign Audit report</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145</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105283584"/>
                  </a:ext>
                </a:extLst>
              </a:tr>
              <a:tr h="287653">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Auditor to attend General Meeting</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146</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2925345476"/>
                  </a:ext>
                </a:extLst>
              </a:tr>
              <a:tr h="380508">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Punishment for contravention</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147</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296517263"/>
                  </a:ext>
                </a:extLst>
              </a:tr>
              <a:tr h="564377">
                <a:tc>
                  <a:txBody>
                    <a:bodyPr/>
                    <a:lstStyle/>
                    <a:p>
                      <a:pPr marL="0" marR="0" lvl="0" algn="l">
                        <a:lnSpc>
                          <a:spcPct val="100000"/>
                        </a:lnSpc>
                        <a:spcBef>
                          <a:spcPts val="0"/>
                        </a:spcBef>
                        <a:spcAft>
                          <a:spcPts val="0"/>
                        </a:spcAft>
                      </a:pPr>
                      <a:r>
                        <a:rPr lang="en-US" sz="1800" dirty="0">
                          <a:latin typeface="Bookman Old Style" pitchFamily="18" charset="0"/>
                          <a:ea typeface="Times New Roman"/>
                          <a:cs typeface="Times New Roman"/>
                        </a:rPr>
                        <a:t>Central Govt. to specify audit of items of cost in respect of certain Companies.</a:t>
                      </a:r>
                      <a:endParaRPr lang="en-US" sz="1800" dirty="0">
                        <a:latin typeface="Bookman Old Style" pitchFamily="18" charset="0"/>
                        <a:ea typeface="Calibri"/>
                        <a:cs typeface="Times New Roman"/>
                      </a:endParaRPr>
                    </a:p>
                  </a:txBody>
                  <a:tcPr marL="9525" marR="9525" marT="9525" marB="9525" anchor="ctr"/>
                </a:tc>
                <a:tc>
                  <a:txBody>
                    <a:bodyPr/>
                    <a:lstStyle/>
                    <a:p>
                      <a:pPr marL="0" marR="0" lvl="0" algn="ctr">
                        <a:lnSpc>
                          <a:spcPct val="100000"/>
                        </a:lnSpc>
                        <a:spcBef>
                          <a:spcPts val="0"/>
                        </a:spcBef>
                        <a:spcAft>
                          <a:spcPts val="0"/>
                        </a:spcAft>
                      </a:pPr>
                      <a:r>
                        <a:rPr lang="en-US" sz="1800" dirty="0">
                          <a:latin typeface="Times New Roman"/>
                          <a:ea typeface="Times New Roman"/>
                          <a:cs typeface="Times New Roman"/>
                        </a:rPr>
                        <a:t>148</a:t>
                      </a:r>
                      <a:endParaRPr lang="en-US" sz="1800" dirty="0">
                        <a:latin typeface="Calibri"/>
                        <a:ea typeface="Calibri"/>
                        <a:cs typeface="Times New Roman"/>
                      </a:endParaRPr>
                    </a:p>
                  </a:txBody>
                  <a:tcPr marL="9525" marR="9525" marT="9525" marB="9525" anchor="ctr"/>
                </a:tc>
                <a:extLst>
                  <a:ext uri="{0D108BD9-81ED-4DB2-BD59-A6C34878D82A}">
                    <a16:rowId xmlns:a16="http://schemas.microsoft.com/office/drawing/2014/main" val="329830572"/>
                  </a:ext>
                </a:extLst>
              </a:tr>
            </a:tbl>
          </a:graphicData>
        </a:graphic>
      </p:graphicFrame>
      <p:sp>
        <p:nvSpPr>
          <p:cNvPr id="6" name="Oval Callout 6">
            <a:extLst>
              <a:ext uri="{FF2B5EF4-FFF2-40B4-BE49-F238E27FC236}">
                <a16:creationId xmlns:a16="http://schemas.microsoft.com/office/drawing/2014/main" id="{5B0BC5D6-5A01-4D16-9696-024BBD43289F}"/>
              </a:ext>
            </a:extLst>
          </p:cNvPr>
          <p:cNvSpPr/>
          <p:nvPr/>
        </p:nvSpPr>
        <p:spPr>
          <a:xfrm>
            <a:off x="5334000" y="4358640"/>
            <a:ext cx="1447800" cy="381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New section</a:t>
            </a:r>
            <a:endParaRPr lang="en-IN" sz="1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20</a:t>
            </a:fld>
            <a:endParaRPr lang="en-US" dirty="0"/>
          </a:p>
        </p:txBody>
      </p:sp>
      <p:sp>
        <p:nvSpPr>
          <p:cNvPr id="5" name="Rectangle 4"/>
          <p:cNvSpPr/>
          <p:nvPr/>
        </p:nvSpPr>
        <p:spPr>
          <a:xfrm>
            <a:off x="709612" y="762000"/>
            <a:ext cx="8153400" cy="2127442"/>
          </a:xfrm>
          <a:prstGeom prst="rect">
            <a:avLst/>
          </a:prstGeom>
          <a:solidFill>
            <a:schemeClr val="accent3">
              <a:lumMod val="20000"/>
              <a:lumOff val="80000"/>
            </a:schemeClr>
          </a:solidFill>
        </p:spPr>
        <p:txBody>
          <a:bodyPr wrap="square">
            <a:spAutoFit/>
          </a:bodyPr>
          <a:lstStyle/>
          <a:p>
            <a:pPr marL="285750" indent="-285750" algn="just">
              <a:lnSpc>
                <a:spcPct val="150000"/>
              </a:lnSpc>
              <a:buFont typeface="Arial" panose="020B0604020202020204" pitchFamily="34" charset="0"/>
              <a:buChar char="•"/>
            </a:pPr>
            <a:r>
              <a:rPr lang="en-US" sz="1500" dirty="0">
                <a:latin typeface="Trebuchet MS" panose="020B0603020202020204" pitchFamily="34" charset="0"/>
              </a:rPr>
              <a:t>The auditor who has been convicted shall refund the remuneration and pay for damages to company or the statutory bodies </a:t>
            </a:r>
            <a:r>
              <a:rPr lang="en-IN" sz="1500" dirty="0">
                <a:latin typeface="Trebuchet MS" panose="020B0603020202020204" pitchFamily="34" charset="0"/>
              </a:rPr>
              <a:t>or to members or creditors of the company for loss arising out of incorrect or misleading statements of particulars made in his audit report.</a:t>
            </a:r>
          </a:p>
          <a:p>
            <a:pPr marL="285750" indent="-285750" algn="just">
              <a:lnSpc>
                <a:spcPct val="150000"/>
              </a:lnSpc>
              <a:buFont typeface="Arial" panose="020B0604020202020204" pitchFamily="34" charset="0"/>
              <a:buChar char="•"/>
            </a:pPr>
            <a:r>
              <a:rPr lang="en-IN" sz="1500" dirty="0">
                <a:latin typeface="Trebuchet MS" panose="020B0603020202020204" pitchFamily="34" charset="0"/>
              </a:rPr>
              <a:t>in case of criminal liability of an audit firm, in respect of liability other than fine, the concerned partner or partners, who acted in a fraudulent manner or abetted or, as the case may be, colluded in any fraud shall only be liable.</a:t>
            </a:r>
            <a:endParaRPr lang="en-US" sz="1500" dirty="0">
              <a:latin typeface="Trebuchet MS" panose="020B0603020202020204" pitchFamily="34" charset="0"/>
            </a:endParaRPr>
          </a:p>
        </p:txBody>
      </p:sp>
      <p:sp>
        <p:nvSpPr>
          <p:cNvPr id="7" name="Title 1">
            <a:extLst>
              <a:ext uri="{FF2B5EF4-FFF2-40B4-BE49-F238E27FC236}">
                <a16:creationId xmlns:a16="http://schemas.microsoft.com/office/drawing/2014/main" id="{0DB59DE8-E8B7-4325-AE7D-F818CFCD6A9D}"/>
              </a:ext>
            </a:extLst>
          </p:cNvPr>
          <p:cNvSpPr>
            <a:spLocks noGrp="1"/>
          </p:cNvSpPr>
          <p:nvPr>
            <p:ph type="title"/>
          </p:nvPr>
        </p:nvSpPr>
        <p:spPr>
          <a:xfrm>
            <a:off x="533400" y="274638"/>
            <a:ext cx="8077200" cy="639762"/>
          </a:xfrm>
        </p:spPr>
        <p:txBody>
          <a:bodyPr>
            <a:noAutofit/>
          </a:bodyPr>
          <a:lstStyle/>
          <a:p>
            <a:pPr>
              <a:defRPr/>
            </a:pPr>
            <a:r>
              <a:rPr lang="en-IN" sz="2600" dirty="0">
                <a:effectLst/>
                <a:latin typeface="Trebuchet MS" panose="020B0603020202020204" pitchFamily="34" charset="0"/>
              </a:rPr>
              <a:t>Punishment for contravention – Section 147</a:t>
            </a:r>
            <a:r>
              <a:rPr sz="2600" dirty="0">
                <a:solidFill>
                  <a:schemeClr val="tx1">
                    <a:lumMod val="85000"/>
                    <a:lumOff val="15000"/>
                  </a:schemeClr>
                </a:solidFill>
                <a:effectLst/>
                <a:latin typeface="Trebuchet MS" panose="020B0603020202020204" pitchFamily="34" charset="0"/>
                <a:ea typeface="ＭＳ Ｐゴシック" charset="0"/>
                <a:cs typeface="+mj-cs"/>
              </a:rPr>
              <a:t>:</a:t>
            </a:r>
            <a:endParaRPr sz="2600" dirty="0">
              <a:latin typeface="Trebuchet MS" panose="020B0603020202020204" pitchFamily="34" charset="0"/>
              <a:ea typeface="ＭＳ Ｐゴシック" charset="0"/>
              <a:cs typeface="+mj-cs"/>
            </a:endParaRPr>
          </a:p>
        </p:txBody>
      </p:sp>
    </p:spTree>
    <p:extLst>
      <p:ext uri="{BB962C8B-B14F-4D97-AF65-F5344CB8AC3E}">
        <p14:creationId xmlns:p14="http://schemas.microsoft.com/office/powerpoint/2010/main" val="697357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868362"/>
          </a:xfrm>
        </p:spPr>
        <p:txBody>
          <a:bodyPr>
            <a:noAutofit/>
          </a:bodyPr>
          <a:lstStyle/>
          <a:p>
            <a:pPr>
              <a:defRPr/>
            </a:pPr>
            <a:r>
              <a:rPr sz="2400">
                <a:solidFill>
                  <a:schemeClr val="tx1">
                    <a:lumMod val="85000"/>
                    <a:lumOff val="15000"/>
                  </a:schemeClr>
                </a:solidFill>
                <a:effectLst/>
                <a:latin typeface="Trebuchet MS" pitchFamily="34" charset="0"/>
                <a:ea typeface="ＭＳ Ｐゴシック" charset="0"/>
                <a:cs typeface="+mj-cs"/>
              </a:rPr>
              <a:t>New Regulator-National Financial Reporting Authority (NFRA)</a:t>
            </a:r>
            <a:r>
              <a:rPr sz="2800">
                <a:solidFill>
                  <a:schemeClr val="tx1">
                    <a:lumMod val="85000"/>
                    <a:lumOff val="15000"/>
                  </a:schemeClr>
                </a:solidFill>
                <a:effectLst/>
                <a:latin typeface="Trebuchet MS" pitchFamily="34" charset="0"/>
                <a:ea typeface="ＭＳ Ｐゴシック" charset="0"/>
                <a:cs typeface="+mj-cs"/>
              </a:rPr>
              <a:t>: (Section-132)</a:t>
            </a:r>
            <a:endParaRPr sz="2800" dirty="0">
              <a:solidFill>
                <a:schemeClr val="tx1">
                  <a:lumMod val="85000"/>
                  <a:lumOff val="15000"/>
                </a:schemeClr>
              </a:solidFill>
              <a:effectLst/>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21</a:t>
            </a:fld>
            <a:endParaRPr lang="en-US" dirty="0"/>
          </a:p>
        </p:txBody>
      </p:sp>
      <p:sp>
        <p:nvSpPr>
          <p:cNvPr id="5" name="Rectangle 4"/>
          <p:cNvSpPr/>
          <p:nvPr/>
        </p:nvSpPr>
        <p:spPr>
          <a:xfrm>
            <a:off x="609600" y="1143000"/>
            <a:ext cx="8153400" cy="5546583"/>
          </a:xfrm>
          <a:prstGeom prst="rect">
            <a:avLst/>
          </a:prstGeom>
          <a:solidFill>
            <a:schemeClr val="accent3">
              <a:lumMod val="20000"/>
              <a:lumOff val="80000"/>
            </a:schemeClr>
          </a:solidFill>
        </p:spPr>
        <p:txBody>
          <a:bodyPr wrap="square">
            <a:spAutoFit/>
          </a:bodyPr>
          <a:lstStyle/>
          <a:p>
            <a:pPr marL="457200" indent="-457200" algn="just">
              <a:lnSpc>
                <a:spcPct val="150000"/>
              </a:lnSpc>
              <a:buFont typeface="Wingdings" pitchFamily="2" charset="2"/>
              <a:buChar char="Ø"/>
            </a:pPr>
            <a:r>
              <a:rPr lang="en-US" sz="1400" dirty="0">
                <a:latin typeface="Trebuchet MS" pitchFamily="34" charset="0"/>
              </a:rPr>
              <a:t>NFRA to provide for matters relating to accounting and auditing standards – make recommendation to central government and monitor and enforce the compliance</a:t>
            </a:r>
          </a:p>
          <a:p>
            <a:pPr marL="457200" indent="-457200" algn="just">
              <a:lnSpc>
                <a:spcPct val="150000"/>
              </a:lnSpc>
              <a:buFont typeface="Wingdings" pitchFamily="2" charset="2"/>
              <a:buChar char="Ø"/>
            </a:pPr>
            <a:r>
              <a:rPr lang="en-US" sz="1400" dirty="0">
                <a:latin typeface="Trebuchet MS" pitchFamily="34" charset="0"/>
              </a:rPr>
              <a:t>NFRA shall oversee the quality of service of the profession and shall have the powers to investigate into matters of professional and other misconduct.</a:t>
            </a:r>
          </a:p>
          <a:p>
            <a:pPr marL="457200" indent="-457200" algn="just">
              <a:lnSpc>
                <a:spcPct val="150000"/>
              </a:lnSpc>
              <a:buFont typeface="Wingdings" pitchFamily="2" charset="2"/>
              <a:buChar char="Ø"/>
            </a:pPr>
            <a:r>
              <a:rPr lang="en-IN" sz="1400" dirty="0">
                <a:latin typeface="Trebuchet MS" pitchFamily="34" charset="0"/>
              </a:rPr>
              <a:t>The NFRA shall consist of a chairperson, who shall have expertise in accountancy, auditing, finance or law to be appointed by the Central Government and such other members not exceeding fifteen consisting of part-time and full-time members</a:t>
            </a:r>
            <a:endParaRPr lang="en-US" sz="1400" dirty="0">
              <a:latin typeface="Trebuchet MS" pitchFamily="34" charset="0"/>
            </a:endParaRPr>
          </a:p>
          <a:p>
            <a:pPr marL="457200" indent="-457200" algn="just">
              <a:lnSpc>
                <a:spcPct val="150000"/>
              </a:lnSpc>
              <a:buFont typeface="Wingdings" pitchFamily="2" charset="2"/>
              <a:buChar char="Ø"/>
            </a:pPr>
            <a:r>
              <a:rPr lang="en-US" sz="1400" dirty="0">
                <a:latin typeface="Trebuchet MS" pitchFamily="34" charset="0"/>
              </a:rPr>
              <a:t>NFRA has the same powers as are vested in a civil court under the code of civil procedure</a:t>
            </a:r>
          </a:p>
          <a:p>
            <a:pPr marL="457200" indent="-457200" algn="just">
              <a:lnSpc>
                <a:spcPct val="150000"/>
              </a:lnSpc>
              <a:buFont typeface="Wingdings" pitchFamily="2" charset="2"/>
              <a:buChar char="Ø"/>
            </a:pPr>
            <a:r>
              <a:rPr lang="en-US" sz="1400" dirty="0">
                <a:latin typeface="Trebuchet MS" pitchFamily="34" charset="0"/>
              </a:rPr>
              <a:t>Where professional or other misconduct is proved, NFRA has the power to impose penalty as follows:</a:t>
            </a:r>
          </a:p>
          <a:p>
            <a:pPr marL="914400" indent="-457200" algn="just">
              <a:lnSpc>
                <a:spcPct val="150000"/>
              </a:lnSpc>
              <a:buFont typeface="Wingdings" pitchFamily="2" charset="2"/>
              <a:buChar char="§"/>
            </a:pPr>
            <a:r>
              <a:rPr lang="en-US" sz="1400" dirty="0">
                <a:latin typeface="Trebuchet MS" pitchFamily="34" charset="0"/>
              </a:rPr>
              <a:t>In the case of individual: penalty of not less than Rs. 1 lakh, but which may extend to 5 times of fees received</a:t>
            </a:r>
          </a:p>
          <a:p>
            <a:pPr marL="914400" indent="-457200" algn="just">
              <a:lnSpc>
                <a:spcPct val="150000"/>
              </a:lnSpc>
              <a:buFont typeface="Wingdings" pitchFamily="2" charset="2"/>
              <a:buChar char="§"/>
            </a:pPr>
            <a:r>
              <a:rPr lang="en-US" sz="1400" dirty="0">
                <a:latin typeface="Trebuchet MS" pitchFamily="34" charset="0"/>
              </a:rPr>
              <a:t>In the case of firm: penalty of not less than Rs. 5 Lakh, but which may extend to 10 times of fees received.</a:t>
            </a:r>
          </a:p>
          <a:p>
            <a:pPr marL="914400" indent="-457200" algn="just">
              <a:lnSpc>
                <a:spcPct val="150000"/>
              </a:lnSpc>
              <a:buFont typeface="Wingdings" pitchFamily="2" charset="2"/>
              <a:buChar char="§"/>
            </a:pPr>
            <a:r>
              <a:rPr lang="en-US" sz="1400" dirty="0">
                <a:latin typeface="Trebuchet MS" pitchFamily="34" charset="0"/>
              </a:rPr>
              <a:t>Debarring the member or firm from practice for a minimum period of six months or for higher period not exceeding 10 years</a:t>
            </a:r>
          </a:p>
          <a:p>
            <a:pPr marL="457200" indent="-457200" algn="just">
              <a:lnSpc>
                <a:spcPct val="150000"/>
              </a:lnSpc>
              <a:buFont typeface="Wingdings" pitchFamily="2" charset="2"/>
              <a:buChar char="Ø"/>
            </a:pPr>
            <a:r>
              <a:rPr lang="en-US" sz="1400" dirty="0">
                <a:latin typeface="Trebuchet MS" pitchFamily="34" charset="0"/>
              </a:rPr>
              <a:t>Appeal against NFRA order possible before the Appellate Authority.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sz="2800">
                <a:solidFill>
                  <a:schemeClr val="tx1">
                    <a:lumMod val="85000"/>
                    <a:lumOff val="15000"/>
                  </a:schemeClr>
                </a:solidFill>
                <a:effectLst/>
                <a:latin typeface="Trebuchet MS" pitchFamily="34" charset="0"/>
                <a:ea typeface="ＭＳ Ｐゴシック" charset="0"/>
              </a:rPr>
              <a:t>New Regulator-Serious Fraud Investigation Office (SFIO): (Section-211 &amp; 212)</a:t>
            </a:r>
            <a:endParaRPr sz="2800" dirty="0">
              <a:solidFill>
                <a:schemeClr val="tx1">
                  <a:lumMod val="85000"/>
                  <a:lumOff val="15000"/>
                </a:schemeClr>
              </a:solidFill>
              <a:effectLst/>
              <a:latin typeface="Trebuchet MS" pitchFamily="34" charset="0"/>
              <a:ea typeface="ＭＳ Ｐゴシック" charset="0"/>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22</a:t>
            </a:fld>
            <a:endParaRPr lang="en-US" dirty="0"/>
          </a:p>
        </p:txBody>
      </p:sp>
      <p:sp>
        <p:nvSpPr>
          <p:cNvPr id="5" name="Rectangle 4"/>
          <p:cNvSpPr/>
          <p:nvPr/>
        </p:nvSpPr>
        <p:spPr>
          <a:xfrm>
            <a:off x="457200" y="1143000"/>
            <a:ext cx="8153400" cy="5262979"/>
          </a:xfrm>
          <a:prstGeom prst="rect">
            <a:avLst/>
          </a:prstGeom>
          <a:solidFill>
            <a:schemeClr val="accent3">
              <a:lumMod val="20000"/>
              <a:lumOff val="80000"/>
            </a:schemeClr>
          </a:solidFill>
        </p:spPr>
        <p:txBody>
          <a:bodyPr wrap="square">
            <a:spAutoFit/>
          </a:bodyPr>
          <a:lstStyle/>
          <a:p>
            <a:pPr marL="457200" indent="-457200" algn="just">
              <a:lnSpc>
                <a:spcPct val="150000"/>
              </a:lnSpc>
            </a:pPr>
            <a:r>
              <a:rPr lang="en-US" sz="1600" b="1" u="sng" dirty="0">
                <a:latin typeface="Trebuchet MS" pitchFamily="34" charset="0"/>
              </a:rPr>
              <a:t>Formation:</a:t>
            </a:r>
          </a:p>
          <a:p>
            <a:pPr marL="457200" indent="-457200" algn="just">
              <a:lnSpc>
                <a:spcPct val="150000"/>
              </a:lnSpc>
              <a:buFont typeface="Wingdings" pitchFamily="2" charset="2"/>
              <a:buChar char="Ø"/>
            </a:pPr>
            <a:r>
              <a:rPr lang="en-US" sz="1600" dirty="0">
                <a:latin typeface="Trebuchet MS" pitchFamily="34" charset="0"/>
              </a:rPr>
              <a:t>The Central Government shall establish SFIO to investigate frauds relating to a company. Until SFIO is established under this Act, the SFIO set-up by the Central Government shall be deemed to be SFIO for this purpose. </a:t>
            </a:r>
          </a:p>
          <a:p>
            <a:pPr marL="457200" indent="-457200" algn="just">
              <a:lnSpc>
                <a:spcPct val="150000"/>
              </a:lnSpc>
              <a:buFont typeface="Wingdings" pitchFamily="2" charset="2"/>
              <a:buChar char="Ø"/>
            </a:pPr>
            <a:r>
              <a:rPr lang="en-US" sz="1600" dirty="0">
                <a:latin typeface="Trebuchet MS" pitchFamily="34" charset="0"/>
              </a:rPr>
              <a:t>The CG refers matters to SFIO on receipt of report of Registrar, special resolution from the company, in public interest, on request of Central/ State Govt.</a:t>
            </a:r>
          </a:p>
          <a:p>
            <a:pPr marL="457200" indent="-457200" algn="just">
              <a:lnSpc>
                <a:spcPct val="150000"/>
              </a:lnSpc>
              <a:buFont typeface="Wingdings" pitchFamily="2" charset="2"/>
              <a:buChar char="Ø"/>
            </a:pPr>
            <a:r>
              <a:rPr lang="en-US" sz="1600" dirty="0">
                <a:latin typeface="Trebuchet MS" pitchFamily="34" charset="0"/>
              </a:rPr>
              <a:t>SFIO shall be headed by a Director and consist of experts.</a:t>
            </a:r>
          </a:p>
          <a:p>
            <a:pPr marL="457200" indent="-457200" algn="just">
              <a:lnSpc>
                <a:spcPct val="150000"/>
              </a:lnSpc>
            </a:pPr>
            <a:endParaRPr lang="en-US" sz="1600" b="1" u="sng" dirty="0">
              <a:latin typeface="Trebuchet MS" pitchFamily="34" charset="0"/>
            </a:endParaRPr>
          </a:p>
          <a:p>
            <a:pPr marL="457200" indent="-457200" algn="just">
              <a:lnSpc>
                <a:spcPct val="150000"/>
              </a:lnSpc>
            </a:pPr>
            <a:r>
              <a:rPr lang="en-US" sz="1600" b="1" u="sng" dirty="0">
                <a:latin typeface="Trebuchet MS" pitchFamily="34" charset="0"/>
              </a:rPr>
              <a:t>Function &amp; power:</a:t>
            </a:r>
          </a:p>
          <a:p>
            <a:pPr marL="457200" indent="-457200" algn="just">
              <a:lnSpc>
                <a:spcPct val="150000"/>
              </a:lnSpc>
              <a:buFont typeface="Wingdings" pitchFamily="2" charset="2"/>
              <a:buChar char="Ø"/>
            </a:pPr>
            <a:r>
              <a:rPr lang="en-US" sz="1600" dirty="0">
                <a:latin typeface="Trebuchet MS" pitchFamily="34" charset="0"/>
              </a:rPr>
              <a:t>If the director, Additional or Assistant director of SFIO has on the basis of material in possession reason to believe (to be recorded in writing) that any person has been guilty of an offence, he may arrest such person</a:t>
            </a:r>
          </a:p>
          <a:p>
            <a:pPr marL="457200" indent="-457200" algn="just">
              <a:lnSpc>
                <a:spcPct val="150000"/>
              </a:lnSpc>
              <a:buFont typeface="Wingdings" pitchFamily="2" charset="2"/>
              <a:buChar char="Ø"/>
            </a:pPr>
            <a:r>
              <a:rPr lang="en-US" sz="1600" dirty="0">
                <a:latin typeface="Trebuchet MS" pitchFamily="34" charset="0"/>
              </a:rPr>
              <a:t>After such arrest, there is a limitation on granting bail. </a:t>
            </a:r>
          </a:p>
          <a:p>
            <a:pPr marL="457200" indent="-457200" algn="just">
              <a:lnSpc>
                <a:spcPct val="150000"/>
              </a:lnSpc>
              <a:buFont typeface="Wingdings" pitchFamily="2" charset="2"/>
              <a:buChar char="Ø"/>
            </a:pPr>
            <a:endParaRPr lang="en-US" sz="1600" dirty="0">
              <a:latin typeface="Trebuchet MS"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sz="2800">
                <a:solidFill>
                  <a:schemeClr val="tx1">
                    <a:lumMod val="85000"/>
                    <a:lumOff val="15000"/>
                  </a:schemeClr>
                </a:solidFill>
                <a:effectLst/>
                <a:latin typeface="Trebuchet MS" pitchFamily="34" charset="0"/>
                <a:ea typeface="ＭＳ Ｐゴシック" charset="0"/>
              </a:rPr>
              <a:t>New Regulator-National Company Law Tribunal (NCLT): (Chapter-27)</a:t>
            </a:r>
            <a:endParaRPr sz="2800" dirty="0">
              <a:solidFill>
                <a:schemeClr val="tx1">
                  <a:lumMod val="85000"/>
                  <a:lumOff val="15000"/>
                </a:schemeClr>
              </a:solidFill>
              <a:effectLst/>
              <a:latin typeface="Trebuchet MS" pitchFamily="34" charset="0"/>
              <a:ea typeface="ＭＳ Ｐゴシック" charset="0"/>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23</a:t>
            </a:fld>
            <a:endParaRPr lang="en-US" dirty="0"/>
          </a:p>
        </p:txBody>
      </p:sp>
      <p:sp>
        <p:nvSpPr>
          <p:cNvPr id="5" name="Rectangle 4"/>
          <p:cNvSpPr/>
          <p:nvPr/>
        </p:nvSpPr>
        <p:spPr>
          <a:xfrm>
            <a:off x="609600" y="1073289"/>
            <a:ext cx="8153400" cy="5262979"/>
          </a:xfrm>
          <a:prstGeom prst="rect">
            <a:avLst/>
          </a:prstGeom>
          <a:solidFill>
            <a:schemeClr val="accent3">
              <a:lumMod val="20000"/>
              <a:lumOff val="80000"/>
            </a:schemeClr>
          </a:solidFill>
        </p:spPr>
        <p:txBody>
          <a:bodyPr wrap="square">
            <a:spAutoFit/>
          </a:bodyPr>
          <a:lstStyle/>
          <a:p>
            <a:pPr marL="457200" indent="-457200" algn="just">
              <a:lnSpc>
                <a:spcPct val="150000"/>
              </a:lnSpc>
              <a:buFont typeface="Wingdings" pitchFamily="2" charset="2"/>
              <a:buChar char="Ø"/>
            </a:pPr>
            <a:r>
              <a:rPr lang="en-US" sz="1600" dirty="0">
                <a:latin typeface="Trebuchet MS" pitchFamily="34" charset="0"/>
              </a:rPr>
              <a:t>NCLT has been replaced with Company Law Board.</a:t>
            </a:r>
          </a:p>
          <a:p>
            <a:pPr marL="457200" indent="-457200" algn="just">
              <a:lnSpc>
                <a:spcPct val="150000"/>
              </a:lnSpc>
              <a:buFont typeface="Wingdings" pitchFamily="2" charset="2"/>
              <a:buChar char="Ø"/>
            </a:pPr>
            <a:r>
              <a:rPr lang="en-US" sz="1600" dirty="0"/>
              <a:t>There are two classes of members to the National Company Law Tribunal; Judicial Members and Technical Members. The Tribunal shall be headed by the President.</a:t>
            </a:r>
          </a:p>
          <a:p>
            <a:pPr marL="457200" indent="-457200" algn="just">
              <a:lnSpc>
                <a:spcPct val="150000"/>
              </a:lnSpc>
              <a:buFont typeface="Wingdings" pitchFamily="2" charset="2"/>
              <a:buChar char="Ø"/>
            </a:pPr>
            <a:r>
              <a:rPr lang="en-US" sz="1600" dirty="0"/>
              <a:t>The President shall be a person who is or has been a Judge of a high Court for five years.</a:t>
            </a:r>
          </a:p>
          <a:p>
            <a:pPr marL="457200" indent="-457200" algn="just">
              <a:lnSpc>
                <a:spcPct val="150000"/>
              </a:lnSpc>
              <a:buFont typeface="Wingdings" pitchFamily="2" charset="2"/>
              <a:buChar char="Ø"/>
            </a:pPr>
            <a:r>
              <a:rPr lang="en-US" sz="1600" dirty="0"/>
              <a:t>Qualification of Judicial Member unless he or she is or has been a judge of high court, or district judge for at least 5 years or having 10 years of experience been an advocate.</a:t>
            </a:r>
          </a:p>
          <a:p>
            <a:pPr marL="457200" indent="-457200" algn="just">
              <a:lnSpc>
                <a:spcPct val="150000"/>
              </a:lnSpc>
              <a:buFont typeface="Wingdings" pitchFamily="2" charset="2"/>
              <a:buChar char="Ø"/>
            </a:pPr>
            <a:r>
              <a:rPr lang="en-US" sz="1600" dirty="0"/>
              <a:t>Qualification of Technical Member unless he has been member of Indian Corporate Law service, Indian Legal Service or has been in practice of CA, CS or Cost Accountant for at least 15 years.</a:t>
            </a:r>
          </a:p>
          <a:p>
            <a:pPr marL="457200" indent="-457200" algn="just">
              <a:lnSpc>
                <a:spcPct val="150000"/>
              </a:lnSpc>
              <a:buFont typeface="Wingdings" pitchFamily="2" charset="2"/>
              <a:buChar char="Ø"/>
            </a:pPr>
            <a:r>
              <a:rPr lang="en-US" sz="1600" dirty="0"/>
              <a:t>The Central Government shall by notification, constitute an National Company Law Appellate Tribunal, constituting of a Chairperson and not exceeding eleven members for hearing appeals against the orders of the Tribunal.</a:t>
            </a:r>
            <a:endParaRPr lang="en-US" sz="1600" dirty="0">
              <a:latin typeface="Trebuchet MS"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sz="2800" dirty="0">
                <a:solidFill>
                  <a:schemeClr val="tx1">
                    <a:lumMod val="85000"/>
                    <a:lumOff val="15000"/>
                  </a:schemeClr>
                </a:solidFill>
                <a:effectLst/>
                <a:latin typeface="Trebuchet MS" pitchFamily="34" charset="0"/>
                <a:ea typeface="ＭＳ Ｐゴシック" charset="0"/>
                <a:cs typeface="+mj-cs"/>
              </a:rPr>
              <a:t>Class Action Suit (Sec.-245)</a:t>
            </a:r>
            <a:endParaRPr sz="2800" b="0" dirty="0">
              <a:solidFill>
                <a:srgbClr val="FF0000"/>
              </a:solidFill>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24</a:t>
            </a:fld>
            <a:endParaRPr lang="en-US" dirty="0"/>
          </a:p>
        </p:txBody>
      </p:sp>
      <p:sp>
        <p:nvSpPr>
          <p:cNvPr id="5" name="Rectangle 4"/>
          <p:cNvSpPr/>
          <p:nvPr/>
        </p:nvSpPr>
        <p:spPr>
          <a:xfrm>
            <a:off x="609600" y="627757"/>
            <a:ext cx="8153400" cy="6001643"/>
          </a:xfrm>
          <a:prstGeom prst="rect">
            <a:avLst/>
          </a:prstGeom>
          <a:solidFill>
            <a:schemeClr val="accent3">
              <a:lumMod val="20000"/>
              <a:lumOff val="80000"/>
            </a:schemeClr>
          </a:solidFill>
        </p:spPr>
        <p:txBody>
          <a:bodyPr wrap="square">
            <a:spAutoFit/>
          </a:bodyPr>
          <a:lstStyle/>
          <a:p>
            <a:pPr marL="457200" indent="-457200" algn="just">
              <a:lnSpc>
                <a:spcPct val="150000"/>
              </a:lnSpc>
            </a:pPr>
            <a:r>
              <a:rPr lang="en-US" sz="1600" b="1" u="sng" dirty="0">
                <a:latin typeface="Trebuchet MS" pitchFamily="34" charset="0"/>
              </a:rPr>
              <a:t>Background:</a:t>
            </a:r>
          </a:p>
          <a:p>
            <a:pPr algn="just">
              <a:lnSpc>
                <a:spcPct val="150000"/>
              </a:lnSpc>
            </a:pPr>
            <a:r>
              <a:rPr lang="en-US" sz="1600" dirty="0">
                <a:latin typeface="Trebuchet MS" pitchFamily="34" charset="0"/>
              </a:rPr>
              <a:t>After Satyam Scam broke out in 2009, concept of Class action came to the spotlight in India. Satyam’s ADR were listed in New York Stock Exchange, several class actions were filed against Satyam, MD and auditors. In the absence of any statutory provision under Indian Companies Act, 1956, no similar proceedings could be initiated by the Indian investors.</a:t>
            </a:r>
          </a:p>
          <a:p>
            <a:pPr marL="457200" indent="-457200" algn="just">
              <a:lnSpc>
                <a:spcPct val="150000"/>
              </a:lnSpc>
            </a:pPr>
            <a:r>
              <a:rPr lang="en-US" sz="1600" b="1" u="sng" dirty="0">
                <a:latin typeface="Trebuchet MS" pitchFamily="34" charset="0"/>
              </a:rPr>
              <a:t>Who can file Class Action Suits?</a:t>
            </a:r>
          </a:p>
          <a:p>
            <a:pPr algn="just">
              <a:lnSpc>
                <a:spcPct val="150000"/>
              </a:lnSpc>
            </a:pPr>
            <a:r>
              <a:rPr lang="en-US" sz="1600" dirty="0">
                <a:latin typeface="Trebuchet MS" pitchFamily="34" charset="0"/>
              </a:rPr>
              <a:t>Requisite number of Members, Depositors or any class of the above (not less than 100 members or such percentage of total members (10% of total number of members prescribed in draft rule) or such percentage of members having issued share capital of the company (10% of total issued share capital prescribed in draft rule).</a:t>
            </a:r>
          </a:p>
          <a:p>
            <a:pPr marL="457200" indent="-457200" algn="just">
              <a:lnSpc>
                <a:spcPct val="150000"/>
              </a:lnSpc>
            </a:pPr>
            <a:r>
              <a:rPr lang="en-US" sz="1600" b="1" u="sng" dirty="0">
                <a:latin typeface="Trebuchet MS" pitchFamily="34" charset="0"/>
              </a:rPr>
              <a:t>Against whom a Class Action Suit can be filed?</a:t>
            </a:r>
          </a:p>
          <a:p>
            <a:pPr marL="457200" indent="-457200" algn="just">
              <a:lnSpc>
                <a:spcPct val="150000"/>
              </a:lnSpc>
              <a:buFont typeface="Wingdings" pitchFamily="2" charset="2"/>
              <a:buChar char="Ø"/>
            </a:pPr>
            <a:r>
              <a:rPr lang="en-US" sz="1600" dirty="0">
                <a:latin typeface="Trebuchet MS" pitchFamily="34" charset="0"/>
              </a:rPr>
              <a:t>Against company, any of its directors, Auditor including Audit firm, any other expert or advisor.</a:t>
            </a:r>
          </a:p>
          <a:p>
            <a:pPr marL="457200" indent="-457200" algn="just">
              <a:lnSpc>
                <a:spcPct val="150000"/>
              </a:lnSpc>
              <a:buFont typeface="Wingdings" pitchFamily="2" charset="2"/>
              <a:buChar char="Ø"/>
            </a:pPr>
            <a:r>
              <a:rPr lang="en-US" sz="1600" dirty="0">
                <a:latin typeface="Trebuchet MS" pitchFamily="34" charset="0"/>
              </a:rPr>
              <a:t>In the case of claim against audit firm, the liability shall be of the firm as well as of each partner who is involved.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639762"/>
          </a:xfrm>
        </p:spPr>
        <p:txBody>
          <a:bodyPr>
            <a:noAutofit/>
          </a:bodyPr>
          <a:lstStyle/>
          <a:p>
            <a:pPr>
              <a:defRPr/>
            </a:pPr>
            <a:r>
              <a:rPr sz="2800" dirty="0">
                <a:solidFill>
                  <a:schemeClr val="tx1">
                    <a:lumMod val="85000"/>
                    <a:lumOff val="15000"/>
                  </a:schemeClr>
                </a:solidFill>
                <a:effectLst/>
                <a:latin typeface="Trebuchet MS" pitchFamily="34" charset="0"/>
                <a:ea typeface="ＭＳ Ｐゴシック" charset="0"/>
                <a:cs typeface="+mj-cs"/>
              </a:rPr>
              <a:t>Class Action Suit (Sec.-245)</a:t>
            </a:r>
            <a:endParaRPr sz="2800" b="0" dirty="0">
              <a:solidFill>
                <a:srgbClr val="FF0000"/>
              </a:solidFill>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25</a:t>
            </a:fld>
            <a:endParaRPr lang="en-US" dirty="0"/>
          </a:p>
        </p:txBody>
      </p:sp>
      <p:sp>
        <p:nvSpPr>
          <p:cNvPr id="5" name="Rectangle 4"/>
          <p:cNvSpPr/>
          <p:nvPr/>
        </p:nvSpPr>
        <p:spPr>
          <a:xfrm>
            <a:off x="609600" y="627757"/>
            <a:ext cx="8153400" cy="6001643"/>
          </a:xfrm>
          <a:prstGeom prst="rect">
            <a:avLst/>
          </a:prstGeom>
          <a:solidFill>
            <a:schemeClr val="accent3">
              <a:lumMod val="20000"/>
              <a:lumOff val="80000"/>
            </a:schemeClr>
          </a:solidFill>
        </p:spPr>
        <p:txBody>
          <a:bodyPr wrap="square">
            <a:spAutoFit/>
          </a:bodyPr>
          <a:lstStyle/>
          <a:p>
            <a:pPr marL="457200" indent="-457200" algn="just">
              <a:lnSpc>
                <a:spcPct val="150000"/>
              </a:lnSpc>
            </a:pPr>
            <a:r>
              <a:rPr lang="en-US" sz="1600" b="1" u="sng" dirty="0">
                <a:latin typeface="Trebuchet MS" pitchFamily="34" charset="0"/>
              </a:rPr>
              <a:t>When can a Class Action suit be filed?:</a:t>
            </a:r>
          </a:p>
          <a:p>
            <a:pPr algn="just">
              <a:lnSpc>
                <a:spcPct val="150000"/>
              </a:lnSpc>
            </a:pPr>
            <a:r>
              <a:rPr lang="en-US" sz="1600" dirty="0">
                <a:latin typeface="Trebuchet MS" pitchFamily="34" charset="0"/>
              </a:rPr>
              <a:t>When applicants are of the opinion that the management or conduct of the affairs of the company are being carried in a manner prejudicial to the interest of the company or its member or depositors.</a:t>
            </a:r>
          </a:p>
          <a:p>
            <a:pPr marL="457200" indent="-457200" algn="just">
              <a:lnSpc>
                <a:spcPct val="150000"/>
              </a:lnSpc>
            </a:pPr>
            <a:r>
              <a:rPr lang="en-US" sz="1600" b="1" u="sng" dirty="0">
                <a:latin typeface="Trebuchet MS" pitchFamily="34" charset="0"/>
              </a:rPr>
              <a:t>What action will be taken by NCLT?</a:t>
            </a:r>
          </a:p>
          <a:p>
            <a:pPr marL="457200" indent="-457200" algn="just">
              <a:lnSpc>
                <a:spcPct val="150000"/>
              </a:lnSpc>
              <a:buFont typeface="Wingdings" pitchFamily="2" charset="2"/>
              <a:buChar char="Ø"/>
            </a:pPr>
            <a:r>
              <a:rPr lang="en-US" sz="1600" dirty="0">
                <a:latin typeface="Trebuchet MS" pitchFamily="34" charset="0"/>
              </a:rPr>
              <a:t>NCLT will issue a public notice with in 7 days of  admission of the application in regional and English news paper.</a:t>
            </a:r>
          </a:p>
          <a:p>
            <a:pPr marL="457200" indent="-457200" algn="just">
              <a:lnSpc>
                <a:spcPct val="150000"/>
              </a:lnSpc>
              <a:buFont typeface="Wingdings" pitchFamily="2" charset="2"/>
              <a:buChar char="Ø"/>
            </a:pPr>
            <a:r>
              <a:rPr lang="en-US" sz="1600" dirty="0">
                <a:latin typeface="Trebuchet MS" pitchFamily="34" charset="0"/>
              </a:rPr>
              <a:t>Consolidate all similar applications prevalent in any jurisdiction into a single application. NCLT will not allow two class action applications for the same cause of action.</a:t>
            </a:r>
          </a:p>
          <a:p>
            <a:pPr marL="457200" indent="-457200" algn="just">
              <a:lnSpc>
                <a:spcPct val="150000"/>
              </a:lnSpc>
            </a:pPr>
            <a:r>
              <a:rPr lang="en-US" sz="1600" b="1" u="sng" dirty="0">
                <a:latin typeface="Trebuchet MS" pitchFamily="34" charset="0"/>
              </a:rPr>
              <a:t>Penalty:</a:t>
            </a:r>
          </a:p>
          <a:p>
            <a:pPr marL="457200" indent="-457200" algn="just">
              <a:lnSpc>
                <a:spcPct val="150000"/>
              </a:lnSpc>
              <a:buFont typeface="Wingdings" pitchFamily="2" charset="2"/>
              <a:buChar char="Ø"/>
            </a:pPr>
            <a:r>
              <a:rPr lang="en-US" sz="1600" dirty="0">
                <a:latin typeface="Trebuchet MS" pitchFamily="34" charset="0"/>
              </a:rPr>
              <a:t>Company shall be punishable with fine which shall not be less than Rs 5 lakh but which may extend to Rs 25 lakh, and Every office who is in default shall be punishable with imprisonment up to 3 years and with fine up to Rs. 1 lakh.</a:t>
            </a:r>
          </a:p>
          <a:p>
            <a:pPr marL="457200" indent="-457200" algn="just">
              <a:lnSpc>
                <a:spcPct val="150000"/>
              </a:lnSpc>
              <a:buFont typeface="Wingdings" pitchFamily="2" charset="2"/>
              <a:buChar char="Ø"/>
            </a:pPr>
            <a:r>
              <a:rPr lang="en-US" sz="1600" dirty="0">
                <a:latin typeface="Trebuchet MS" pitchFamily="34" charset="0"/>
              </a:rPr>
              <a:t>If the application filed is found to be frivolous the applicant shall pay to the opposite party fine up to actual cost up to Rs. 1 lakh.</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77200" cy="639762"/>
          </a:xfrm>
        </p:spPr>
        <p:txBody>
          <a:bodyPr>
            <a:noAutofit/>
          </a:bodyPr>
          <a:lstStyle/>
          <a:p>
            <a:pPr>
              <a:defRPr/>
            </a:pPr>
            <a:r>
              <a:rPr sz="2800">
                <a:solidFill>
                  <a:schemeClr val="tx1">
                    <a:lumMod val="85000"/>
                    <a:lumOff val="15000"/>
                  </a:schemeClr>
                </a:solidFill>
                <a:effectLst/>
                <a:latin typeface="Trebuchet MS" pitchFamily="34" charset="0"/>
                <a:ea typeface="ＭＳ Ｐゴシック" charset="0"/>
                <a:cs typeface="+mj-cs"/>
              </a:rPr>
              <a:t>Internal and Secretarial Audit: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26</a:t>
            </a:fld>
            <a:endParaRPr lang="en-US" dirty="0"/>
          </a:p>
        </p:txBody>
      </p:sp>
      <p:sp>
        <p:nvSpPr>
          <p:cNvPr id="5" name="Rectangle 4"/>
          <p:cNvSpPr/>
          <p:nvPr/>
        </p:nvSpPr>
        <p:spPr>
          <a:xfrm>
            <a:off x="533400" y="685800"/>
            <a:ext cx="8229600" cy="5724644"/>
          </a:xfrm>
          <a:prstGeom prst="rect">
            <a:avLst/>
          </a:prstGeom>
          <a:solidFill>
            <a:schemeClr val="accent3">
              <a:lumMod val="20000"/>
              <a:lumOff val="80000"/>
            </a:schemeClr>
          </a:solidFill>
        </p:spPr>
        <p:txBody>
          <a:bodyPr wrap="square">
            <a:spAutoFit/>
          </a:bodyPr>
          <a:lstStyle/>
          <a:p>
            <a:pPr marL="457200" indent="-457200" algn="just">
              <a:lnSpc>
                <a:spcPct val="150000"/>
              </a:lnSpc>
              <a:buFont typeface="Wingdings" pitchFamily="2" charset="2"/>
              <a:buChar char="Ø"/>
            </a:pPr>
            <a:r>
              <a:rPr lang="en-US" sz="1600" u="sng" dirty="0">
                <a:latin typeface="Trebuchet MS" pitchFamily="34" charset="0"/>
              </a:rPr>
              <a:t>Internal Audit is mandatory by Law to the following companies</a:t>
            </a:r>
            <a:r>
              <a:rPr lang="en-US" sz="1600" dirty="0">
                <a:latin typeface="Trebuchet MS" pitchFamily="34" charset="0"/>
              </a:rPr>
              <a:t>: (Section- 138)</a:t>
            </a:r>
          </a:p>
          <a:p>
            <a:pPr marL="457200" lvl="0" indent="-457200" algn="just">
              <a:lnSpc>
                <a:spcPct val="150000"/>
              </a:lnSpc>
              <a:buFont typeface="Arial" pitchFamily="34" charset="0"/>
              <a:buChar char="•"/>
            </a:pPr>
            <a:r>
              <a:rPr lang="en-US" sz="1600" dirty="0">
                <a:latin typeface="Trebuchet MS" pitchFamily="34" charset="0"/>
              </a:rPr>
              <a:t>All listed company or,</a:t>
            </a:r>
          </a:p>
          <a:p>
            <a:pPr marL="457200" lvl="0" indent="-457200" algn="just">
              <a:lnSpc>
                <a:spcPct val="150000"/>
              </a:lnSpc>
              <a:buFont typeface="Arial" pitchFamily="34" charset="0"/>
              <a:buChar char="•"/>
            </a:pPr>
            <a:r>
              <a:rPr lang="en-US" sz="1600" dirty="0">
                <a:latin typeface="Trebuchet MS" pitchFamily="34" charset="0"/>
              </a:rPr>
              <a:t>Public company: Having Paid up share capital Rs. 50 crore or more, Turnover Rs. 200 crores or more, outstanding borrowing from banks or public financial institutions Rs 100 crore or more, outstanding deposits of Rs 25 crore or more at any point of time during preceding financial year or,</a:t>
            </a:r>
          </a:p>
          <a:p>
            <a:pPr marL="457200" lvl="0" indent="-457200" algn="just">
              <a:lnSpc>
                <a:spcPct val="150000"/>
              </a:lnSpc>
              <a:buFont typeface="Arial" pitchFamily="34" charset="0"/>
              <a:buChar char="•"/>
            </a:pPr>
            <a:r>
              <a:rPr lang="en-US" sz="1600" dirty="0">
                <a:latin typeface="Trebuchet MS" pitchFamily="34" charset="0"/>
              </a:rPr>
              <a:t>Private company: Turnover Rs 200 crore or more, outstanding borrowing from banks or public financial institutions Rs 100 crore or more at any point of time during preceding financial year.</a:t>
            </a:r>
          </a:p>
          <a:p>
            <a:pPr marL="457200" lvl="0" indent="-457200" algn="just">
              <a:lnSpc>
                <a:spcPct val="150000"/>
              </a:lnSpc>
              <a:buFont typeface="Wingdings" pitchFamily="2" charset="2"/>
              <a:buChar char="Ø"/>
            </a:pPr>
            <a:r>
              <a:rPr lang="en-US" sz="1600" dirty="0">
                <a:latin typeface="Trebuchet MS" pitchFamily="34" charset="0"/>
              </a:rPr>
              <a:t>Internal auditor may or may not be an employee of the Company and </a:t>
            </a:r>
            <a:r>
              <a:rPr lang="en-IN" sz="1600" dirty="0"/>
              <a:t> may be either an individual or a partnership firm or a body corporate.</a:t>
            </a:r>
            <a:endParaRPr lang="en-US" sz="1600" dirty="0">
              <a:latin typeface="Trebuchet MS" pitchFamily="34" charset="0"/>
            </a:endParaRPr>
          </a:p>
          <a:p>
            <a:endParaRPr lang="en-US" sz="1600" b="1" u="sng" dirty="0">
              <a:latin typeface="Trebuchet MS" pitchFamily="34" charset="0"/>
            </a:endParaRPr>
          </a:p>
          <a:p>
            <a:r>
              <a:rPr lang="en-US" sz="1600" b="1" u="sng" dirty="0">
                <a:latin typeface="Trebuchet MS" pitchFamily="34" charset="0"/>
              </a:rPr>
              <a:t>Secretarial audit is mandatory for</a:t>
            </a:r>
            <a:r>
              <a:rPr lang="en-US" sz="1600" dirty="0">
                <a:latin typeface="Trebuchet MS" pitchFamily="34" charset="0"/>
              </a:rPr>
              <a:t>: (Section - 204)</a:t>
            </a:r>
          </a:p>
          <a:p>
            <a:pPr marL="457200" lvl="0" indent="-457200">
              <a:buFont typeface="Arial" pitchFamily="34" charset="0"/>
              <a:buChar char="•"/>
            </a:pPr>
            <a:endParaRPr lang="en-US" sz="1600" dirty="0">
              <a:latin typeface="Trebuchet MS" pitchFamily="34" charset="0"/>
            </a:endParaRPr>
          </a:p>
          <a:p>
            <a:pPr marL="457200" lvl="0" indent="-457200">
              <a:buFont typeface="Arial" pitchFamily="34" charset="0"/>
              <a:buChar char="•"/>
            </a:pPr>
            <a:r>
              <a:rPr lang="en-US" sz="1600" dirty="0">
                <a:latin typeface="Trebuchet MS" pitchFamily="34" charset="0"/>
              </a:rPr>
              <a:t>All listed company or</a:t>
            </a:r>
          </a:p>
          <a:p>
            <a:pPr marL="457200" lvl="0" indent="-457200">
              <a:buFont typeface="Arial" pitchFamily="34" charset="0"/>
              <a:buChar char="•"/>
            </a:pPr>
            <a:r>
              <a:rPr lang="en-US" sz="1600" dirty="0">
                <a:latin typeface="Trebuchet MS" pitchFamily="34" charset="0"/>
              </a:rPr>
              <a:t>Public company having paid up share capital of Rs 50 crore or more, or turnover of Rs 250 crore or more.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4B9C0056-5E04-4835-852E-256294B5D515}" type="slidenum">
              <a:rPr lang="en-US" smtClean="0"/>
              <a:pPr>
                <a:defRPr/>
              </a:pPr>
              <a:t>27</a:t>
            </a:fld>
            <a:endParaRPr lang="en-US" dirty="0"/>
          </a:p>
        </p:txBody>
      </p:sp>
      <p:sp>
        <p:nvSpPr>
          <p:cNvPr id="13" name="Rectangle 12"/>
          <p:cNvSpPr/>
          <p:nvPr/>
        </p:nvSpPr>
        <p:spPr>
          <a:xfrm>
            <a:off x="838200" y="3510778"/>
            <a:ext cx="3962400" cy="1311128"/>
          </a:xfrm>
          <a:prstGeom prst="rect">
            <a:avLst/>
          </a:prstGeom>
        </p:spPr>
        <p:txBody>
          <a:bodyPr wrap="square">
            <a:spAutoFit/>
          </a:bodyPr>
          <a:lstStyle/>
          <a:p>
            <a:pPr marL="342900" indent="-342900">
              <a:spcBef>
                <a:spcPct val="20000"/>
              </a:spcBef>
              <a:buClr>
                <a:srgbClr val="009900"/>
              </a:buClr>
              <a:buFont typeface="Wingdings" charset="2"/>
              <a:buNone/>
            </a:pPr>
            <a:endParaRPr lang="en-US" dirty="0"/>
          </a:p>
          <a:p>
            <a:pPr marL="342900" indent="-342900">
              <a:spcBef>
                <a:spcPct val="20000"/>
              </a:spcBef>
              <a:buClr>
                <a:srgbClr val="009900"/>
              </a:buClr>
              <a:buFont typeface="Wingdings" charset="2"/>
              <a:buNone/>
            </a:pPr>
            <a:r>
              <a:rPr lang="en-US" dirty="0"/>
              <a:t>	Mobile: </a:t>
            </a:r>
            <a:r>
              <a:rPr lang="en-US" b="1" dirty="0"/>
              <a:t>+91 99206 73951</a:t>
            </a:r>
            <a:br>
              <a:rPr lang="en-US" dirty="0"/>
            </a:br>
            <a:r>
              <a:rPr lang="en-US" dirty="0"/>
              <a:t>Email: </a:t>
            </a:r>
            <a:r>
              <a:rPr lang="en-US" u="sng" dirty="0">
                <a:hlinkClick r:id="rId2"/>
              </a:rPr>
              <a:t>manojpati@gmail.com</a:t>
            </a:r>
            <a:endParaRPr lang="en-US" b="1" u="sng" dirty="0">
              <a:solidFill>
                <a:srgbClr val="00395A"/>
              </a:solidFill>
              <a:latin typeface="Trebuchet MS" pitchFamily="34" charset="0"/>
            </a:endParaRPr>
          </a:p>
          <a:p>
            <a:pPr marL="342900" indent="-342900">
              <a:spcBef>
                <a:spcPct val="20000"/>
              </a:spcBef>
              <a:buClr>
                <a:srgbClr val="009900"/>
              </a:buClr>
              <a:buFont typeface="Wingdings" charset="2"/>
              <a:buNone/>
            </a:pPr>
            <a:endParaRPr lang="en-US" dirty="0">
              <a:latin typeface="Trebuchet MS" pitchFamily="34" charset="0"/>
            </a:endParaRPr>
          </a:p>
        </p:txBody>
      </p:sp>
      <p:sp>
        <p:nvSpPr>
          <p:cNvPr id="14" name="Title 1"/>
          <p:cNvSpPr txBox="1">
            <a:spLocks/>
          </p:cNvSpPr>
          <p:nvPr/>
        </p:nvSpPr>
        <p:spPr bwMode="auto">
          <a:xfrm>
            <a:off x="3505200" y="2255838"/>
            <a:ext cx="5715000" cy="868362"/>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l" defTabSz="914400" rtl="0" eaLnBrk="0" fontAlgn="auto" latinLnBrk="0" hangingPunct="0">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rPr>
              <a:t>Thank</a:t>
            </a:r>
            <a:r>
              <a:rPr kumimoji="0" lang="en-GB" sz="4000" b="1" i="0" u="none" strike="noStrike" kern="1200" cap="none" spc="0" normalizeH="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rPr>
              <a:t> </a:t>
            </a:r>
            <a:r>
              <a:rPr lang="en-GB" sz="4000" b="1" dirty="0">
                <a:solidFill>
                  <a:schemeClr val="tx1">
                    <a:lumMod val="85000"/>
                    <a:lumOff val="15000"/>
                  </a:schemeClr>
                </a:solidFill>
                <a:effectLst>
                  <a:outerShdw blurRad="53975" dist="22860" dir="5400000" algn="tl" rotWithShape="0">
                    <a:srgbClr val="000000">
                      <a:alpha val="55000"/>
                    </a:srgbClr>
                  </a:outerShdw>
                </a:effectLst>
                <a:latin typeface="Trebuchet MS" pitchFamily="34" charset="0"/>
                <a:ea typeface="ＭＳ Ｐゴシック" charset="0"/>
                <a:cs typeface="+mj-cs"/>
              </a:rPr>
              <a:t>You</a:t>
            </a:r>
            <a:endParaRPr kumimoji="0" lang="en-GB" sz="4000" b="1" i="0" u="none" strike="noStrike" kern="1200" cap="none" spc="0" normalizeH="0" baseline="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Appointment and Re-appointment of Auditors:</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3</a:t>
            </a:fld>
            <a:endParaRPr lang="en-US" dirty="0"/>
          </a:p>
        </p:txBody>
      </p:sp>
      <p:sp>
        <p:nvSpPr>
          <p:cNvPr id="5" name="Rectangle 4"/>
          <p:cNvSpPr/>
          <p:nvPr/>
        </p:nvSpPr>
        <p:spPr>
          <a:xfrm>
            <a:off x="609600" y="762000"/>
            <a:ext cx="8077200" cy="5611151"/>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defRPr/>
            </a:pPr>
            <a:r>
              <a:rPr lang="en-US" sz="1400" b="1" u="sng" dirty="0">
                <a:latin typeface="Trebuchet MS" panose="020B0603020202020204" pitchFamily="34" charset="0"/>
              </a:rPr>
              <a:t>Appointment of First Auditor of the Company - Section 139 (6)</a:t>
            </a:r>
            <a:r>
              <a:rPr lang="en-US" sz="1400" b="1" u="sng" dirty="0">
                <a:latin typeface="Trebuchet MS" panose="020B0603020202020204" pitchFamily="34" charset="0"/>
                <a:cs typeface="ＭＳ Ｐゴシック" charset="0"/>
              </a:rPr>
              <a:t>:</a:t>
            </a:r>
          </a:p>
          <a:p>
            <a:pPr marL="342900" lvl="0" indent="-342900" algn="just" eaLnBrk="0" hangingPunct="0">
              <a:lnSpc>
                <a:spcPct val="150000"/>
              </a:lnSpc>
              <a:spcBef>
                <a:spcPct val="20000"/>
              </a:spcBef>
              <a:defRPr/>
            </a:pPr>
            <a:r>
              <a:rPr lang="en-US" sz="1400" b="1" u="sng" dirty="0">
                <a:latin typeface="Trebuchet MS" panose="020B0603020202020204" pitchFamily="34" charset="0"/>
                <a:cs typeface="ＭＳ Ｐゴシック" charset="0"/>
              </a:rPr>
              <a:t>Other than Govt. Company</a:t>
            </a: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the first auditor of a company shall be appointed by the Board of Directors within </a:t>
            </a:r>
            <a:r>
              <a:rPr lang="en-IN" sz="1400" b="1" u="sng" dirty="0">
                <a:latin typeface="Trebuchet MS" panose="020B0603020202020204" pitchFamily="34" charset="0"/>
              </a:rPr>
              <a:t>thirty days</a:t>
            </a:r>
            <a:r>
              <a:rPr lang="en-IN" sz="1400" dirty="0">
                <a:latin typeface="Trebuchet MS" panose="020B0603020202020204" pitchFamily="34" charset="0"/>
              </a:rPr>
              <a:t> from the date of registration of the company</a:t>
            </a:r>
            <a:endParaRPr lang="en-US" sz="1400" dirty="0">
              <a:latin typeface="Trebuchet MS" panose="020B0603020202020204" pitchFamily="34" charset="0"/>
            </a:endParaRP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in the case of failure of the Board to appoint such auditor, it shall inform the members of the company, who shall within ninety days at an EGM appoint such auditor</a:t>
            </a: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such auditor shall hold office till the conclusion of the first annual general meeting.</a:t>
            </a:r>
            <a:endParaRPr lang="en-US" sz="1400" dirty="0">
              <a:latin typeface="Trebuchet MS" panose="020B0603020202020204" pitchFamily="34" charset="0"/>
              <a:cs typeface="ＭＳ Ｐゴシック" charset="0"/>
            </a:endParaRPr>
          </a:p>
          <a:p>
            <a:pPr marL="342900" lvl="0" indent="-342900" algn="just" eaLnBrk="0" hangingPunct="0">
              <a:lnSpc>
                <a:spcPct val="150000"/>
              </a:lnSpc>
              <a:spcBef>
                <a:spcPct val="20000"/>
              </a:spcBef>
              <a:defRPr/>
            </a:pPr>
            <a:r>
              <a:rPr lang="en-US" sz="1400" b="1" u="sng" dirty="0">
                <a:latin typeface="Trebuchet MS" panose="020B0603020202020204" pitchFamily="34" charset="0"/>
                <a:cs typeface="ＭＳ Ｐゴシック" charset="0"/>
              </a:rPr>
              <a:t>Govt. Company (Owned or controlled directly or indirectly by Central Govt or State Govt either fully or partly)</a:t>
            </a: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the first auditor shall be appointed by the Comptroller and Auditor-General (CAG) of India within sixty days from the date of registration of the company</a:t>
            </a: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in case the CAG does not appoint such auditor within the said period, the Board of Directors of the company shall appoint such auditor within the next thirty days</a:t>
            </a:r>
          </a:p>
          <a:p>
            <a:pPr marL="342900" lvl="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in the case of failure of the Board, it shall inform the members of the company who shall appoint such auditor within the sixty days at an EGM</a:t>
            </a:r>
          </a:p>
          <a:p>
            <a:pPr marL="342900" indent="-342900" algn="just" eaLnBrk="0" hangingPunct="0">
              <a:lnSpc>
                <a:spcPct val="150000"/>
              </a:lnSpc>
              <a:spcBef>
                <a:spcPct val="20000"/>
              </a:spcBef>
              <a:buFont typeface="Arial" charset="0"/>
              <a:buChar char="•"/>
              <a:defRPr/>
            </a:pPr>
            <a:r>
              <a:rPr lang="en-IN" sz="1400" dirty="0">
                <a:latin typeface="Trebuchet MS" panose="020B0603020202020204" pitchFamily="34" charset="0"/>
              </a:rPr>
              <a:t>such auditor shall hold office till the conclusion of the first annual general meeting.</a:t>
            </a:r>
            <a:endParaRPr lang="en-US" sz="1400" dirty="0">
              <a:latin typeface="Trebuchet MS" panose="020B0603020202020204" pitchFamily="34" charset="0"/>
              <a:cs typeface="ＭＳ Ｐゴシック" charset="0"/>
            </a:endParaRPr>
          </a:p>
        </p:txBody>
      </p:sp>
    </p:spTree>
    <p:extLst>
      <p:ext uri="{BB962C8B-B14F-4D97-AF65-F5344CB8AC3E}">
        <p14:creationId xmlns:p14="http://schemas.microsoft.com/office/powerpoint/2010/main" val="1351837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Manner and procedure of Auditor’s appointment:</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4</a:t>
            </a:fld>
            <a:endParaRPr lang="en-US" dirty="0"/>
          </a:p>
        </p:txBody>
      </p:sp>
      <p:sp>
        <p:nvSpPr>
          <p:cNvPr id="5" name="Rectangle 4"/>
          <p:cNvSpPr/>
          <p:nvPr/>
        </p:nvSpPr>
        <p:spPr>
          <a:xfrm>
            <a:off x="533400" y="670560"/>
            <a:ext cx="8382000" cy="5805115"/>
          </a:xfrm>
          <a:prstGeom prst="rect">
            <a:avLst/>
          </a:prstGeom>
          <a:solidFill>
            <a:schemeClr val="accent3">
              <a:lumMod val="20000"/>
              <a:lumOff val="80000"/>
            </a:schemeClr>
          </a:solidFill>
        </p:spPr>
        <p:txBody>
          <a:bodyPr wrap="square">
            <a:spAutoFit/>
          </a:bodyPr>
          <a:lstStyle/>
          <a:p>
            <a:pPr marL="285750" indent="-285750" algn="just" eaLnBrk="0" hangingPunct="0">
              <a:lnSpc>
                <a:spcPct val="150000"/>
              </a:lnSpc>
              <a:spcBef>
                <a:spcPct val="20000"/>
              </a:spcBef>
              <a:buFont typeface="Arial" panose="020B0604020202020204" pitchFamily="34" charset="0"/>
              <a:buChar char="•"/>
              <a:defRPr/>
            </a:pPr>
            <a:r>
              <a:rPr lang="en-US" sz="1400" dirty="0"/>
              <a:t>Every company shall, at the first AGM, appoint an individual or a firm as an auditor who shall hold office from the conclusion of that meeting till the conclusion of its sixth AGM.</a:t>
            </a:r>
          </a:p>
          <a:p>
            <a:pPr marL="285750" lvl="0"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The Board, shall take into consideration the qualifications and experience of the individual or the firm proposed to be considered for appointment as auditor commensurate with Company’s requirements</a:t>
            </a:r>
          </a:p>
          <a:p>
            <a:pPr marL="285750" lvl="0"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the Audit Committee or the Board, shall consider any order or pending proceeding relating to professional matters of conduct against the proposed auditor.</a:t>
            </a:r>
          </a:p>
          <a:p>
            <a:pPr marL="285750"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where a company is required to constitute the Audit Committee under Section 177, the committee shall recommend the name of an individual or a firm as auditor to the Board</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If the Board agrees with the recommendation of the Audit Committee, it shall further recommend the same to the members in the AGM</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If the Board disagrees with the recommendation of the Audit Committee, it shall refer back the recommendation to the committee for reconsideration citing reasons for such disagreement</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If the Audit Committee, after considering the reasons given by the Board, decides not to reconsider its original recommendation, the Board shall record reasons for its disagreement with the committee and send its own recommendation to the members</a:t>
            </a:r>
          </a:p>
        </p:txBody>
      </p:sp>
    </p:spTree>
    <p:extLst>
      <p:ext uri="{BB962C8B-B14F-4D97-AF65-F5344CB8AC3E}">
        <p14:creationId xmlns:p14="http://schemas.microsoft.com/office/powerpoint/2010/main" val="419899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Manner and procedure of Auditor’s appointment:</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5</a:t>
            </a:fld>
            <a:endParaRPr lang="en-US" dirty="0"/>
          </a:p>
        </p:txBody>
      </p:sp>
      <p:sp>
        <p:nvSpPr>
          <p:cNvPr id="5" name="Rectangle 4"/>
          <p:cNvSpPr/>
          <p:nvPr/>
        </p:nvSpPr>
        <p:spPr>
          <a:xfrm>
            <a:off x="533400" y="670560"/>
            <a:ext cx="8382000" cy="5848204"/>
          </a:xfrm>
          <a:prstGeom prst="rect">
            <a:avLst/>
          </a:prstGeom>
          <a:solidFill>
            <a:schemeClr val="accent3">
              <a:lumMod val="20000"/>
              <a:lumOff val="80000"/>
            </a:schemeClr>
          </a:solidFill>
        </p:spPr>
        <p:txBody>
          <a:bodyPr wrap="square">
            <a:spAutoFit/>
          </a:bodyPr>
          <a:lstStyle/>
          <a:p>
            <a:pPr marL="2857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The auditor appointed in the AGM shall hold office till the conclusion of the sixth AGM, with the meeting wherein such appointment has been made being counted as the first meeting</a:t>
            </a:r>
          </a:p>
          <a:p>
            <a:pPr marL="0" lvl="1" algn="just" eaLnBrk="0" hangingPunct="0">
              <a:lnSpc>
                <a:spcPct val="150000"/>
              </a:lnSpc>
              <a:spcBef>
                <a:spcPct val="20000"/>
              </a:spcBef>
              <a:defRPr/>
            </a:pPr>
            <a:r>
              <a:rPr lang="en-IN" sz="1400" dirty="0">
                <a:solidFill>
                  <a:srgbClr val="FF0000"/>
                </a:solidFill>
                <a:latin typeface="Trebuchet MS" panose="020B0603020202020204" pitchFamily="34" charset="0"/>
              </a:rPr>
              <a:t>The requirement for ratification of auditor’s appointment in every AGM is omitted in Companies Act, Second Amendment Rules 2018, dated 7</a:t>
            </a:r>
            <a:r>
              <a:rPr lang="en-IN" sz="1400" baseline="30000" dirty="0">
                <a:solidFill>
                  <a:srgbClr val="FF0000"/>
                </a:solidFill>
                <a:latin typeface="Trebuchet MS" panose="020B0603020202020204" pitchFamily="34" charset="0"/>
              </a:rPr>
              <a:t>th</a:t>
            </a:r>
            <a:r>
              <a:rPr lang="en-IN" sz="1400" dirty="0">
                <a:solidFill>
                  <a:srgbClr val="FF0000"/>
                </a:solidFill>
                <a:latin typeface="Trebuchet MS" panose="020B0603020202020204" pitchFamily="34" charset="0"/>
              </a:rPr>
              <a:t> May 2018. Prior to this amendment, members had power not to ratify the appointment.</a:t>
            </a:r>
            <a:endParaRPr lang="en-US" sz="1400" dirty="0">
              <a:solidFill>
                <a:srgbClr val="FF0000"/>
              </a:solidFill>
              <a:latin typeface="Trebuchet MS" panose="020B0603020202020204" pitchFamily="34" charset="0"/>
            </a:endParaRPr>
          </a:p>
          <a:p>
            <a:pPr marL="285750" lvl="0" indent="-285750" algn="just" eaLnBrk="0" hangingPunct="0">
              <a:lnSpc>
                <a:spcPct val="150000"/>
              </a:lnSpc>
              <a:spcBef>
                <a:spcPct val="20000"/>
              </a:spcBef>
              <a:buFont typeface="Arial" panose="020B0604020202020204" pitchFamily="34" charset="0"/>
              <a:buChar char="•"/>
              <a:defRPr/>
            </a:pPr>
            <a:r>
              <a:rPr lang="en-US" sz="1400" dirty="0">
                <a:latin typeface="Trebuchet MS" panose="020B0603020202020204" pitchFamily="34" charset="0"/>
              </a:rPr>
              <a:t>Written consent along with a certificate is required to be given by the proposed appointee. Certificate shall also indicate whether the auditor satisfies the criteria provided in </a:t>
            </a:r>
            <a:r>
              <a:rPr lang="en-US" sz="1400" b="1" dirty="0">
                <a:latin typeface="Trebuchet MS" panose="020B0603020202020204" pitchFamily="34" charset="0"/>
              </a:rPr>
              <a:t>S. 141 &amp; Rule 4 of (Audit &amp; Auditors) Rules, 2014 as follows:</a:t>
            </a:r>
          </a:p>
          <a:p>
            <a:pPr marL="742950" lvl="1" indent="-285750" algn="just" eaLnBrk="0" hangingPunct="0">
              <a:lnSpc>
                <a:spcPct val="150000"/>
              </a:lnSpc>
              <a:spcBef>
                <a:spcPct val="20000"/>
              </a:spcBef>
              <a:buFont typeface="Arial" panose="020B0604020202020204" pitchFamily="34" charset="0"/>
              <a:buChar char="•"/>
              <a:defRPr/>
            </a:pPr>
            <a:r>
              <a:rPr lang="en-IN" sz="1400" i="1" dirty="0">
                <a:latin typeface="Trebuchet MS" panose="020B0603020202020204" pitchFamily="34" charset="0"/>
              </a:rPr>
              <a:t>is eligible for appointment and is not disqualified for appointment under the Act, the Chartered Accountants Act, 1949 and the rules or regulations made thereunder</a:t>
            </a:r>
          </a:p>
          <a:p>
            <a:pPr marL="742950" lvl="1" indent="-285750" algn="just" eaLnBrk="0" hangingPunct="0">
              <a:lnSpc>
                <a:spcPct val="150000"/>
              </a:lnSpc>
              <a:spcBef>
                <a:spcPct val="20000"/>
              </a:spcBef>
              <a:buFont typeface="Arial" panose="020B0604020202020204" pitchFamily="34" charset="0"/>
              <a:buChar char="•"/>
              <a:defRPr/>
            </a:pPr>
            <a:r>
              <a:rPr lang="en-IN" sz="1400" i="1" dirty="0">
                <a:latin typeface="Trebuchet MS" panose="020B0603020202020204" pitchFamily="34" charset="0"/>
              </a:rPr>
              <a:t>the proposed appointment is as per the term provided under the Act</a:t>
            </a:r>
          </a:p>
          <a:p>
            <a:pPr marL="742950" lvl="1" indent="-285750" algn="just" eaLnBrk="0" hangingPunct="0">
              <a:lnSpc>
                <a:spcPct val="150000"/>
              </a:lnSpc>
              <a:spcBef>
                <a:spcPct val="20000"/>
              </a:spcBef>
              <a:buFont typeface="Arial" panose="020B0604020202020204" pitchFamily="34" charset="0"/>
              <a:buChar char="•"/>
              <a:defRPr/>
            </a:pPr>
            <a:r>
              <a:rPr lang="en-IN" sz="1400" i="1" dirty="0">
                <a:latin typeface="Trebuchet MS" panose="020B0603020202020204" pitchFamily="34" charset="0"/>
              </a:rPr>
              <a:t>the proposed appointment is within the limits laid down by or under the authority of the Act</a:t>
            </a:r>
          </a:p>
          <a:p>
            <a:pPr marL="742950" lvl="1" indent="-285750" algn="just" eaLnBrk="0" hangingPunct="0">
              <a:lnSpc>
                <a:spcPct val="150000"/>
              </a:lnSpc>
              <a:spcBef>
                <a:spcPct val="20000"/>
              </a:spcBef>
              <a:buFont typeface="Arial" panose="020B0604020202020204" pitchFamily="34" charset="0"/>
              <a:buChar char="•"/>
              <a:defRPr/>
            </a:pPr>
            <a:r>
              <a:rPr lang="en-IN" sz="1400" i="1" dirty="0">
                <a:latin typeface="Trebuchet MS" panose="020B0603020202020204" pitchFamily="34" charset="0"/>
              </a:rPr>
              <a:t>the list of proceedings against the auditor or audit firm or any partner of the audit firm pending with respect to professional matters of conduct, as disclosed in the certificate, is true and correct.</a:t>
            </a:r>
            <a:endParaRPr lang="en-US" sz="1400" dirty="0">
              <a:latin typeface="Trebuchet MS" panose="020B0603020202020204" pitchFamily="34" charset="0"/>
            </a:endParaRPr>
          </a:p>
          <a:p>
            <a:pPr marL="285750" lvl="0" indent="-285750" algn="just" eaLnBrk="0" hangingPunct="0">
              <a:lnSpc>
                <a:spcPct val="150000"/>
              </a:lnSpc>
              <a:spcBef>
                <a:spcPct val="20000"/>
              </a:spcBef>
              <a:buFont typeface="Arial" panose="020B0604020202020204" pitchFamily="34" charset="0"/>
              <a:buChar char="•"/>
              <a:defRPr/>
            </a:pPr>
            <a:endParaRPr lang="en-US" sz="1400"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1380379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Manner and procedure of Auditor’s appointment:</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6</a:t>
            </a:fld>
            <a:endParaRPr lang="en-US" dirty="0"/>
          </a:p>
        </p:txBody>
      </p:sp>
      <p:sp>
        <p:nvSpPr>
          <p:cNvPr id="5" name="Rectangle 4"/>
          <p:cNvSpPr/>
          <p:nvPr/>
        </p:nvSpPr>
        <p:spPr>
          <a:xfrm>
            <a:off x="533400" y="670560"/>
            <a:ext cx="8382000" cy="3866123"/>
          </a:xfrm>
          <a:prstGeom prst="rect">
            <a:avLst/>
          </a:prstGeom>
          <a:solidFill>
            <a:schemeClr val="accent3">
              <a:lumMod val="20000"/>
              <a:lumOff val="80000"/>
            </a:schemeClr>
          </a:solidFill>
        </p:spPr>
        <p:txBody>
          <a:bodyPr wrap="square">
            <a:spAutoFit/>
          </a:bodyPr>
          <a:lstStyle/>
          <a:p>
            <a:pPr marL="285750" lvl="0" indent="-285750" algn="just" eaLnBrk="0" hangingPunct="0">
              <a:lnSpc>
                <a:spcPct val="150000"/>
              </a:lnSpc>
              <a:spcBef>
                <a:spcPct val="20000"/>
              </a:spcBef>
              <a:buFont typeface="Arial" panose="020B0604020202020204" pitchFamily="34" charset="0"/>
              <a:buChar char="•"/>
              <a:defRPr/>
            </a:pPr>
            <a:r>
              <a:rPr lang="en-US" sz="1400" dirty="0">
                <a:latin typeface="Trebuchet MS" panose="020B0603020202020204" pitchFamily="34" charset="0"/>
              </a:rPr>
              <a:t>No audit firm having a common partners whose tenure has expired immediately preceding financial year shall be appointed as auditor of the same company for a period of </a:t>
            </a:r>
            <a:r>
              <a:rPr lang="en-US" sz="1400" b="1" dirty="0">
                <a:latin typeface="Trebuchet MS" panose="020B0603020202020204" pitchFamily="34" charset="0"/>
              </a:rPr>
              <a:t>five years.</a:t>
            </a:r>
          </a:p>
          <a:p>
            <a:pPr marL="285750" indent="-285750" algn="just" eaLnBrk="0" hangingPunct="0">
              <a:lnSpc>
                <a:spcPct val="150000"/>
              </a:lnSpc>
              <a:spcBef>
                <a:spcPct val="20000"/>
              </a:spcBef>
              <a:buFont typeface="Arial" panose="020B0604020202020204" pitchFamily="34" charset="0"/>
              <a:buChar char="•"/>
              <a:defRPr/>
            </a:pPr>
            <a:r>
              <a:rPr lang="en-US" sz="1400" dirty="0">
                <a:latin typeface="Trebuchet MS" panose="020B0603020202020204" pitchFamily="34" charset="0"/>
              </a:rPr>
              <a:t>The Company has to inform the auditor  and  file </a:t>
            </a:r>
            <a:r>
              <a:rPr lang="en-US" sz="1400" b="1" dirty="0">
                <a:latin typeface="Trebuchet MS" panose="020B0603020202020204" pitchFamily="34" charset="0"/>
              </a:rPr>
              <a:t>form ADT-1 </a:t>
            </a:r>
            <a:r>
              <a:rPr lang="en-US" sz="1400" dirty="0">
                <a:latin typeface="Trebuchet MS" panose="020B0603020202020204" pitchFamily="34" charset="0"/>
              </a:rPr>
              <a:t>for appointment with the Registrar within </a:t>
            </a:r>
            <a:r>
              <a:rPr lang="en-US" sz="1400" b="1" dirty="0">
                <a:latin typeface="Trebuchet MS" panose="020B0603020202020204" pitchFamily="34" charset="0"/>
              </a:rPr>
              <a:t>fifteen days </a:t>
            </a:r>
            <a:r>
              <a:rPr lang="en-US" sz="1400" dirty="0">
                <a:latin typeface="Trebuchet MS" panose="020B0603020202020204" pitchFamily="34" charset="0"/>
              </a:rPr>
              <a:t>of the meeting in which the auditor is appointed.</a:t>
            </a:r>
          </a:p>
          <a:p>
            <a:pPr marL="285750"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Subject to the provisions of this Act, members of a company may resolve to provide that</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in the audit firm appointed by it, the auditing partner and his team shall be rotated at such intervals as may be resolved by members; or</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the audit shall be conducted by more than one auditor.</a:t>
            </a:r>
          </a:p>
          <a:p>
            <a:pPr marL="285750"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For the purposes of this Chapter, the word “firm” shall include a limited liability partnership incorporated under the Limited Liability Partnership Act, 2008.</a:t>
            </a:r>
          </a:p>
          <a:p>
            <a:pPr marL="285750" indent="-285750" algn="just" eaLnBrk="0" hangingPunct="0">
              <a:lnSpc>
                <a:spcPct val="150000"/>
              </a:lnSpc>
              <a:spcBef>
                <a:spcPct val="20000"/>
              </a:spcBef>
              <a:buFont typeface="Arial" panose="020B0604020202020204" pitchFamily="34" charset="0"/>
              <a:buChar char="•"/>
              <a:defRPr/>
            </a:pPr>
            <a:endParaRPr lang="en-IN" sz="1400" dirty="0">
              <a:latin typeface="Trebuchet MS" panose="020B0603020202020204" pitchFamily="34" charset="0"/>
            </a:endParaRPr>
          </a:p>
        </p:txBody>
      </p:sp>
    </p:spTree>
    <p:extLst>
      <p:ext uri="{BB962C8B-B14F-4D97-AF65-F5344CB8AC3E}">
        <p14:creationId xmlns:p14="http://schemas.microsoft.com/office/powerpoint/2010/main" val="41030310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077200" cy="6397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cs typeface="+mj-cs"/>
              </a:rPr>
              <a:t>Mandatory </a:t>
            </a:r>
            <a:r>
              <a:rPr sz="2800" dirty="0">
                <a:solidFill>
                  <a:schemeClr val="tx1">
                    <a:lumMod val="85000"/>
                    <a:lumOff val="15000"/>
                  </a:schemeClr>
                </a:solidFill>
                <a:effectLst/>
                <a:latin typeface="Trebuchet MS" pitchFamily="34" charset="0"/>
                <a:ea typeface="ＭＳ Ｐゴシック" charset="0"/>
                <a:cs typeface="+mj-cs"/>
              </a:rPr>
              <a:t>Rotation of auditors:</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7</a:t>
            </a:fld>
            <a:endParaRPr lang="en-US" dirty="0"/>
          </a:p>
        </p:txBody>
      </p:sp>
      <p:sp>
        <p:nvSpPr>
          <p:cNvPr id="5" name="Rectangle 4"/>
          <p:cNvSpPr/>
          <p:nvPr/>
        </p:nvSpPr>
        <p:spPr>
          <a:xfrm>
            <a:off x="609600" y="762000"/>
            <a:ext cx="8153400" cy="4577087"/>
          </a:xfrm>
          <a:prstGeom prst="rect">
            <a:avLst/>
          </a:prstGeom>
          <a:solidFill>
            <a:schemeClr val="accent3">
              <a:lumMod val="20000"/>
              <a:lumOff val="80000"/>
            </a:schemeClr>
          </a:solidFill>
        </p:spPr>
        <p:txBody>
          <a:bodyPr wrap="square">
            <a:spAutoFit/>
          </a:bodyPr>
          <a:lstStyle/>
          <a:p>
            <a:pPr algn="just">
              <a:lnSpc>
                <a:spcPct val="150000"/>
              </a:lnSpc>
            </a:pPr>
            <a:r>
              <a:rPr lang="en-US" sz="1400" b="1" u="sng" dirty="0">
                <a:latin typeface="Trebuchet MS" panose="020B0603020202020204" pitchFamily="34" charset="0"/>
              </a:rPr>
              <a:t>Mandatory rotation of auditors are applicable for</a:t>
            </a:r>
          </a:p>
          <a:p>
            <a:pPr marL="457200" indent="-457200" algn="just">
              <a:lnSpc>
                <a:spcPct val="150000"/>
              </a:lnSpc>
              <a:buFont typeface="Arial" pitchFamily="34" charset="0"/>
              <a:buChar char="•"/>
            </a:pPr>
            <a:r>
              <a:rPr lang="en-US" sz="1400" dirty="0">
                <a:latin typeface="Trebuchet MS" pitchFamily="34" charset="0"/>
              </a:rPr>
              <a:t>Listed company or</a:t>
            </a:r>
          </a:p>
          <a:p>
            <a:pPr marL="457200" indent="-457200" algn="just">
              <a:lnSpc>
                <a:spcPct val="150000"/>
              </a:lnSpc>
              <a:buFont typeface="Arial" pitchFamily="34" charset="0"/>
              <a:buChar char="•"/>
            </a:pPr>
            <a:r>
              <a:rPr lang="en-US" sz="1400" dirty="0">
                <a:latin typeface="Trebuchet MS" pitchFamily="34" charset="0"/>
              </a:rPr>
              <a:t>Public company having paid up share capital of Rs 10 crore or more or</a:t>
            </a:r>
          </a:p>
          <a:p>
            <a:pPr marL="457200" indent="-457200" algn="just">
              <a:lnSpc>
                <a:spcPct val="150000"/>
              </a:lnSpc>
              <a:buFont typeface="Arial" pitchFamily="34" charset="0"/>
              <a:buChar char="•"/>
            </a:pPr>
            <a:r>
              <a:rPr lang="en-US" sz="1400" dirty="0">
                <a:latin typeface="Trebuchet MS" pitchFamily="34" charset="0"/>
              </a:rPr>
              <a:t>Private company having paid up share capital of Rs. 50 crore or more or</a:t>
            </a:r>
          </a:p>
          <a:p>
            <a:pPr marL="457200" indent="-457200" algn="just">
              <a:lnSpc>
                <a:spcPct val="150000"/>
              </a:lnSpc>
              <a:buFont typeface="Arial" pitchFamily="34" charset="0"/>
              <a:buChar char="•"/>
            </a:pPr>
            <a:r>
              <a:rPr lang="en-US" sz="1400" dirty="0">
                <a:latin typeface="Trebuchet MS" pitchFamily="34" charset="0"/>
              </a:rPr>
              <a:t>All companies having borrowings from financial institutions, banks or public deposits of Rs. 50 crore or more</a:t>
            </a:r>
          </a:p>
          <a:p>
            <a:pPr algn="just">
              <a:lnSpc>
                <a:spcPct val="150000"/>
              </a:lnSpc>
            </a:pPr>
            <a:r>
              <a:rPr lang="en-US" sz="1400" b="1" u="sng" dirty="0">
                <a:latin typeface="Trebuchet MS" panose="020B0603020202020204" pitchFamily="34" charset="0"/>
              </a:rPr>
              <a:t>Time Frame for Rotation:</a:t>
            </a:r>
          </a:p>
          <a:p>
            <a:pPr marL="288925" indent="-288925" algn="just">
              <a:lnSpc>
                <a:spcPct val="150000"/>
              </a:lnSpc>
              <a:buFont typeface="Wingdings" pitchFamily="2" charset="2"/>
              <a:buChar char="ü"/>
            </a:pPr>
            <a:r>
              <a:rPr lang="en-US" sz="1400" dirty="0">
                <a:latin typeface="Trebuchet MS" pitchFamily="34" charset="0"/>
              </a:rPr>
              <a:t>An individual as auditor shall not be appointed or re-appointed for more than one term of five consecutive years and in the case of an audit firm not more than two terms of five consecutive years. </a:t>
            </a:r>
          </a:p>
          <a:p>
            <a:pPr marL="288925" indent="-288925" algn="just">
              <a:lnSpc>
                <a:spcPct val="150000"/>
              </a:lnSpc>
              <a:buFont typeface="Wingdings" pitchFamily="2" charset="2"/>
              <a:buChar char="ü"/>
            </a:pPr>
            <a:r>
              <a:rPr lang="en-US" sz="1400" dirty="0">
                <a:latin typeface="Trebuchet MS" pitchFamily="34" charset="0"/>
              </a:rPr>
              <a:t>The Auditor appointed in the AGM shall hold office from the conclusion of that AGM till the conclusion of the sixth AGM.</a:t>
            </a:r>
          </a:p>
          <a:p>
            <a:pPr marL="288925" indent="-288925" algn="just">
              <a:lnSpc>
                <a:spcPct val="150000"/>
              </a:lnSpc>
              <a:buFont typeface="Wingdings" pitchFamily="2" charset="2"/>
              <a:buChar char="ü"/>
            </a:pPr>
            <a:r>
              <a:rPr lang="en-US" sz="1400" dirty="0">
                <a:latin typeface="Trebuchet MS" pitchFamily="34" charset="0"/>
              </a:rPr>
              <a:t>Removal of Auditors before expiry of his term shall require special resolution and prior approval of central government.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Casual Vacancy:</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8</a:t>
            </a:fld>
            <a:endParaRPr lang="en-US" dirty="0"/>
          </a:p>
        </p:txBody>
      </p:sp>
      <p:sp>
        <p:nvSpPr>
          <p:cNvPr id="5" name="Rectangle 4"/>
          <p:cNvSpPr/>
          <p:nvPr/>
        </p:nvSpPr>
        <p:spPr>
          <a:xfrm>
            <a:off x="533400" y="670560"/>
            <a:ext cx="8382000" cy="4964885"/>
          </a:xfrm>
          <a:prstGeom prst="rect">
            <a:avLst/>
          </a:prstGeom>
          <a:solidFill>
            <a:schemeClr val="accent3">
              <a:lumMod val="20000"/>
              <a:lumOff val="80000"/>
            </a:schemeClr>
          </a:solidFill>
        </p:spPr>
        <p:txBody>
          <a:bodyPr wrap="square">
            <a:spAutoFit/>
          </a:bodyPr>
          <a:lstStyle/>
          <a:p>
            <a:pPr algn="just" eaLnBrk="0" hangingPunct="0">
              <a:lnSpc>
                <a:spcPct val="150000"/>
              </a:lnSpc>
              <a:spcBef>
                <a:spcPct val="20000"/>
              </a:spcBef>
              <a:defRPr/>
            </a:pPr>
            <a:r>
              <a:rPr lang="en-IN" sz="1400" dirty="0"/>
              <a:t>Any casual vacancy in the office of an auditor shall—</a:t>
            </a:r>
          </a:p>
          <a:p>
            <a:pPr marL="742950" lvl="1" indent="-285750" algn="just" eaLnBrk="0" hangingPunct="0">
              <a:lnSpc>
                <a:spcPct val="150000"/>
              </a:lnSpc>
              <a:spcBef>
                <a:spcPct val="20000"/>
              </a:spcBef>
              <a:buFont typeface="Arial" panose="020B0604020202020204" pitchFamily="34" charset="0"/>
              <a:buChar char="•"/>
              <a:defRPr/>
            </a:pPr>
            <a:r>
              <a:rPr lang="en-IN" sz="1400" dirty="0">
                <a:latin typeface="Trebuchet MS" panose="020B0603020202020204" pitchFamily="34" charset="0"/>
              </a:rPr>
              <a:t>be filled by the Board of Directors within 30 days</a:t>
            </a:r>
          </a:p>
          <a:p>
            <a:pPr marL="742950" lvl="1" indent="-285750" algn="just" eaLnBrk="0" hangingPunct="0">
              <a:lnSpc>
                <a:spcPct val="150000"/>
              </a:lnSpc>
              <a:spcBef>
                <a:spcPct val="20000"/>
              </a:spcBef>
              <a:buFont typeface="Arial" panose="020B0604020202020204" pitchFamily="34" charset="0"/>
              <a:buChar char="•"/>
              <a:defRPr/>
            </a:pPr>
            <a:r>
              <a:rPr lang="en-IN" sz="1400" dirty="0"/>
              <a:t>but if such casual vacancy is as a result of the resignation of an auditor, such appointment shall also be approved by the company at a EGM convened within three months of the recommendation of the Board and he shall hold the office till the conclusion of the next annual general meeting</a:t>
            </a:r>
          </a:p>
          <a:p>
            <a:pPr lvl="1" algn="just" eaLnBrk="0" hangingPunct="0">
              <a:lnSpc>
                <a:spcPct val="150000"/>
              </a:lnSpc>
              <a:spcBef>
                <a:spcPct val="20000"/>
              </a:spcBef>
              <a:defRPr/>
            </a:pPr>
            <a:endParaRPr lang="en-US" sz="1400" dirty="0">
              <a:latin typeface="Trebuchet MS" panose="020B0603020202020204" pitchFamily="34" charset="0"/>
            </a:endParaRPr>
          </a:p>
          <a:p>
            <a:pPr>
              <a:buSzPct val="101000"/>
              <a:buFont typeface="Wingdings" panose="05000000000000000000" pitchFamily="2" charset="2"/>
              <a:buChar char="v"/>
            </a:pPr>
            <a:r>
              <a:rPr lang="en-US" sz="1400" b="1" dirty="0">
                <a:latin typeface="Trebuchet MS" panose="020B0603020202020204" pitchFamily="34" charset="0"/>
              </a:rPr>
              <a:t>A retiring auditor may be re- appointed at an AGM, if: [Sec 139(9)]</a:t>
            </a:r>
          </a:p>
          <a:p>
            <a:pPr marL="285750" lvl="0" indent="-285750">
              <a:lnSpc>
                <a:spcPct val="150000"/>
              </a:lnSpc>
              <a:buFont typeface="Arial" panose="020B0604020202020204" pitchFamily="34" charset="0"/>
              <a:buChar char="•"/>
            </a:pPr>
            <a:r>
              <a:rPr lang="en-US" sz="1400" dirty="0">
                <a:latin typeface="Trebuchet MS" panose="020B0603020202020204" pitchFamily="34" charset="0"/>
              </a:rPr>
              <a:t>He is not disqualified for re-appointment,</a:t>
            </a:r>
          </a:p>
          <a:p>
            <a:pPr marL="285750" lvl="0" indent="-285750">
              <a:lnSpc>
                <a:spcPct val="150000"/>
              </a:lnSpc>
              <a:buFont typeface="Arial" panose="020B0604020202020204" pitchFamily="34" charset="0"/>
              <a:buChar char="•"/>
            </a:pPr>
            <a:r>
              <a:rPr lang="en-US" sz="1400" dirty="0">
                <a:latin typeface="Trebuchet MS" panose="020B0603020202020204" pitchFamily="34" charset="0"/>
              </a:rPr>
              <a:t>He has not given the company a notice in writing of his unwillingness to be re-appointed,</a:t>
            </a:r>
          </a:p>
          <a:p>
            <a:pPr marL="285750" lvl="0" indent="-285750">
              <a:lnSpc>
                <a:spcPct val="150000"/>
              </a:lnSpc>
              <a:buFont typeface="Arial" panose="020B0604020202020204" pitchFamily="34" charset="0"/>
              <a:buChar char="•"/>
            </a:pPr>
            <a:r>
              <a:rPr lang="en-US" sz="1400" dirty="0">
                <a:latin typeface="Trebuchet MS" panose="020B0603020202020204" pitchFamily="34" charset="0"/>
              </a:rPr>
              <a:t>A special resolution has not been passed at that meeting appointing some other auditor or providing expressly that he shall not be appointed. </a:t>
            </a:r>
          </a:p>
          <a:p>
            <a:pPr>
              <a:lnSpc>
                <a:spcPct val="150000"/>
              </a:lnSpc>
            </a:pPr>
            <a:r>
              <a:rPr lang="en-US" sz="1400" b="1" dirty="0">
                <a:latin typeface="Trebuchet MS" panose="020B0603020202020204" pitchFamily="34" charset="0"/>
              </a:rPr>
              <a:t>Where at an AGM, no auditor is appointed or re-appointed, the existing auditor shall continue to be the auditor of the Company.</a:t>
            </a:r>
            <a:endParaRPr lang="en-US" sz="1400" b="1" dirty="0">
              <a:solidFill>
                <a:srgbClr val="FF0000"/>
              </a:solidFill>
              <a:latin typeface="Trebuchet MS" panose="020B0603020202020204" pitchFamily="34" charset="0"/>
            </a:endParaRPr>
          </a:p>
          <a:p>
            <a:pPr marL="285750" lvl="0" indent="-285750" algn="just" eaLnBrk="0" hangingPunct="0">
              <a:lnSpc>
                <a:spcPct val="150000"/>
              </a:lnSpc>
              <a:spcBef>
                <a:spcPct val="20000"/>
              </a:spcBef>
              <a:buFont typeface="Arial" panose="020B0604020202020204" pitchFamily="34" charset="0"/>
              <a:buChar char="•"/>
              <a:defRPr/>
            </a:pPr>
            <a:endParaRPr lang="en-US" sz="1400"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2742902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533400"/>
          </a:xfrm>
        </p:spPr>
        <p:txBody>
          <a:bodyPr>
            <a:noAutofit/>
          </a:bodyPr>
          <a:lstStyle/>
          <a:p>
            <a:pPr>
              <a:defRPr/>
            </a:pPr>
            <a:r>
              <a:rPr lang="en-IN" sz="2700" dirty="0">
                <a:solidFill>
                  <a:schemeClr val="tx1">
                    <a:lumMod val="85000"/>
                    <a:lumOff val="15000"/>
                  </a:schemeClr>
                </a:solidFill>
                <a:effectLst/>
                <a:latin typeface="Trebuchet MS" pitchFamily="34" charset="0"/>
                <a:ea typeface="ＭＳ Ｐゴシック" charset="0"/>
              </a:rPr>
              <a:t>Removal, Resignation of Auditor:</a:t>
            </a:r>
            <a:endParaRPr sz="27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9</a:t>
            </a:fld>
            <a:endParaRPr lang="en-US" dirty="0"/>
          </a:p>
        </p:txBody>
      </p:sp>
      <p:sp>
        <p:nvSpPr>
          <p:cNvPr id="5" name="Rectangle 4"/>
          <p:cNvSpPr/>
          <p:nvPr/>
        </p:nvSpPr>
        <p:spPr>
          <a:xfrm>
            <a:off x="533400" y="670560"/>
            <a:ext cx="8382000" cy="5627374"/>
          </a:xfrm>
          <a:prstGeom prst="rect">
            <a:avLst/>
          </a:prstGeom>
          <a:solidFill>
            <a:schemeClr val="accent3">
              <a:lumMod val="20000"/>
              <a:lumOff val="80000"/>
            </a:schemeClr>
          </a:solidFill>
        </p:spPr>
        <p:txBody>
          <a:bodyPr wrap="square">
            <a:spAutoFit/>
          </a:bodyPr>
          <a:lstStyle/>
          <a:p>
            <a:pPr marL="285750" indent="-285750" algn="just">
              <a:lnSpc>
                <a:spcPct val="200000"/>
              </a:lnSpc>
              <a:buClr>
                <a:schemeClr val="tx1"/>
              </a:buClr>
              <a:buSzPct val="102000"/>
              <a:buFont typeface="Arial" panose="020B0604020202020204" pitchFamily="34" charset="0"/>
              <a:buChar char="•"/>
            </a:pPr>
            <a:r>
              <a:rPr lang="en-US" sz="1400" dirty="0">
                <a:latin typeface="Trebuchet MS" panose="020B0603020202020204" pitchFamily="34" charset="0"/>
              </a:rPr>
              <a:t>The auditor can be removed before the expiry of his term by passing a special resolution, provided previous approval of the Central Government in </a:t>
            </a:r>
            <a:r>
              <a:rPr lang="en-US" sz="1400" b="1" dirty="0">
                <a:latin typeface="Trebuchet MS" panose="020B0603020202020204" pitchFamily="34" charset="0"/>
              </a:rPr>
              <a:t>Form ADT-2</a:t>
            </a:r>
            <a:r>
              <a:rPr lang="en-US" sz="1400" dirty="0">
                <a:latin typeface="Trebuchet MS" panose="020B0603020202020204" pitchFamily="34" charset="0"/>
              </a:rPr>
              <a:t> is obtained. </a:t>
            </a:r>
          </a:p>
          <a:p>
            <a:pPr marL="285750" indent="-285750" algn="just">
              <a:lnSpc>
                <a:spcPct val="200000"/>
              </a:lnSpc>
              <a:buClr>
                <a:schemeClr val="tx1"/>
              </a:buClr>
              <a:buSzPct val="102000"/>
              <a:buFont typeface="Arial" panose="020B0604020202020204" pitchFamily="34" charset="0"/>
              <a:buChar char="•"/>
            </a:pPr>
            <a:r>
              <a:rPr lang="en-US" sz="1400" dirty="0">
                <a:latin typeface="Trebuchet MS" panose="020B0603020202020204" pitchFamily="34" charset="0"/>
              </a:rPr>
              <a:t>The application seeking approval from Central Government shall be made to </a:t>
            </a:r>
            <a:r>
              <a:rPr lang="en-IN" sz="1400" dirty="0">
                <a:latin typeface="Trebuchet MS" panose="020B0603020202020204" pitchFamily="34" charset="0"/>
              </a:rPr>
              <a:t>Regional Directors at Mumbai, Kolkata, Chennai, Noida, Ahmedabad, Hyderabad and </a:t>
            </a:r>
            <a:r>
              <a:rPr lang="en-IN" sz="1400" dirty="0" err="1">
                <a:latin typeface="Trebuchet MS" panose="020B0603020202020204" pitchFamily="34" charset="0"/>
              </a:rPr>
              <a:t>Shillong</a:t>
            </a:r>
            <a:r>
              <a:rPr lang="en-IN" sz="1400" dirty="0">
                <a:latin typeface="Trebuchet MS" panose="020B0603020202020204" pitchFamily="34" charset="0"/>
              </a:rPr>
              <a:t> </a:t>
            </a:r>
            <a:r>
              <a:rPr lang="en-US" sz="1400" dirty="0">
                <a:latin typeface="Trebuchet MS" panose="020B0603020202020204" pitchFamily="34" charset="0"/>
              </a:rPr>
              <a:t>within 30 days of the resolution passed by the Board</a:t>
            </a:r>
          </a:p>
          <a:p>
            <a:pPr marL="285750" indent="-285750" algn="just">
              <a:lnSpc>
                <a:spcPct val="200000"/>
              </a:lnSpc>
              <a:buClr>
                <a:schemeClr val="tx1"/>
              </a:buClr>
              <a:buSzPct val="102000"/>
              <a:buFont typeface="Arial" panose="020B0604020202020204" pitchFamily="34" charset="0"/>
              <a:buChar char="•"/>
            </a:pPr>
            <a:r>
              <a:rPr lang="en-IN" sz="1400" dirty="0">
                <a:latin typeface="Trebuchet MS" panose="020B0603020202020204" pitchFamily="34" charset="0"/>
              </a:rPr>
              <a:t>The company shall hold the general meeting within sixty days of receipt of approval of the Central Government for passing the special resolution.</a:t>
            </a:r>
          </a:p>
          <a:p>
            <a:pPr marL="285750" indent="-285750" algn="just">
              <a:lnSpc>
                <a:spcPct val="200000"/>
              </a:lnSpc>
              <a:buClr>
                <a:schemeClr val="tx1"/>
              </a:buClr>
              <a:buSzPct val="102000"/>
              <a:buFont typeface="Arial" panose="020B0604020202020204" pitchFamily="34" charset="0"/>
              <a:buChar char="•"/>
            </a:pPr>
            <a:r>
              <a:rPr lang="en-US" sz="1400" dirty="0">
                <a:latin typeface="Trebuchet MS" panose="020B0603020202020204" pitchFamily="34" charset="0"/>
              </a:rPr>
              <a:t>The auditor who has resigned from the company shall file within a period of </a:t>
            </a:r>
            <a:r>
              <a:rPr lang="en-US" sz="1400" b="1" dirty="0">
                <a:latin typeface="Trebuchet MS" panose="020B0603020202020204" pitchFamily="34" charset="0"/>
              </a:rPr>
              <a:t>30 days </a:t>
            </a:r>
            <a:r>
              <a:rPr lang="en-US" sz="1400" dirty="0">
                <a:latin typeface="Trebuchet MS" panose="020B0603020202020204" pitchFamily="34" charset="0"/>
              </a:rPr>
              <a:t>from the date of resignation, a statement in the </a:t>
            </a:r>
            <a:r>
              <a:rPr lang="en-US" sz="1400" b="1" dirty="0">
                <a:latin typeface="Trebuchet MS" panose="020B0603020202020204" pitchFamily="34" charset="0"/>
              </a:rPr>
              <a:t>Form ADT – 3 </a:t>
            </a:r>
            <a:r>
              <a:rPr lang="en-US" sz="1400" dirty="0">
                <a:latin typeface="Trebuchet MS" panose="020B0603020202020204" pitchFamily="34" charset="0"/>
              </a:rPr>
              <a:t>with the company and the Registrar </a:t>
            </a:r>
            <a:r>
              <a:rPr lang="en-IN" sz="1400" dirty="0">
                <a:latin typeface="Trebuchet MS" panose="020B0603020202020204" pitchFamily="34" charset="0"/>
              </a:rPr>
              <a:t>indicating the reasons and other facts as may be relevant with regard to his resignation</a:t>
            </a:r>
          </a:p>
          <a:p>
            <a:pPr marL="285750" indent="-285750" algn="just">
              <a:lnSpc>
                <a:spcPct val="200000"/>
              </a:lnSpc>
              <a:buClr>
                <a:schemeClr val="tx1"/>
              </a:buClr>
              <a:buSzPct val="102000"/>
              <a:buFont typeface="Arial" panose="020B0604020202020204" pitchFamily="34" charset="0"/>
              <a:buChar char="•"/>
            </a:pPr>
            <a:r>
              <a:rPr lang="en-US" sz="1400" dirty="0">
                <a:latin typeface="Trebuchet MS" panose="020B0603020202020204" pitchFamily="34" charset="0"/>
              </a:rPr>
              <a:t>In the case of non-compliance, the auditor shall be punishable with fine which shall be lower of </a:t>
            </a:r>
            <a:r>
              <a:rPr lang="en-US" sz="1400" b="1" dirty="0">
                <a:latin typeface="Trebuchet MS" panose="020B0603020202020204" pitchFamily="34" charset="0"/>
              </a:rPr>
              <a:t>Rs.50,000 or an amount equal to the remuneration of auditor. In case of continuing failure </a:t>
            </a:r>
            <a:r>
              <a:rPr lang="en-IN" sz="1400" b="1" dirty="0">
                <a:latin typeface="Trebuchet MS" panose="020B0603020202020204" pitchFamily="34" charset="0"/>
              </a:rPr>
              <a:t>with further penalty of Rs 500 each day</a:t>
            </a:r>
            <a:r>
              <a:rPr lang="en-US" sz="1400" b="1" dirty="0">
                <a:latin typeface="Trebuchet MS" panose="020B0603020202020204" pitchFamily="34" charset="0"/>
              </a:rPr>
              <a:t> </a:t>
            </a:r>
            <a:r>
              <a:rPr lang="en-US" sz="1400" b="1" dirty="0" err="1">
                <a:latin typeface="Trebuchet MS" panose="020B0603020202020204" pitchFamily="34" charset="0"/>
              </a:rPr>
              <a:t>upto</a:t>
            </a:r>
            <a:r>
              <a:rPr lang="en-US" sz="1400" b="1" dirty="0">
                <a:latin typeface="Trebuchet MS" panose="020B0603020202020204" pitchFamily="34" charset="0"/>
              </a:rPr>
              <a:t> maximum of Rs.5,00,000. (Rule 8)</a:t>
            </a:r>
            <a:endParaRPr lang="en-US" sz="1400" dirty="0">
              <a:solidFill>
                <a:srgbClr val="FF0000"/>
              </a:solidFill>
              <a:latin typeface="Trebuchet MS" panose="020B0603020202020204" pitchFamily="34" charset="0"/>
            </a:endParaRPr>
          </a:p>
        </p:txBody>
      </p:sp>
    </p:spTree>
    <p:extLst>
      <p:ext uri="{BB962C8B-B14F-4D97-AF65-F5344CB8AC3E}">
        <p14:creationId xmlns:p14="http://schemas.microsoft.com/office/powerpoint/2010/main" val="40338826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7561</TotalTime>
  <Words>4145</Words>
  <Application>Microsoft Office PowerPoint</Application>
  <PresentationFormat>On-screen Show (4:3)</PresentationFormat>
  <Paragraphs>299</Paragraphs>
  <Slides>27</Slides>
  <Notes>26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27</vt:i4>
      </vt:variant>
    </vt:vector>
  </HeadingPairs>
  <TitlesOfParts>
    <vt:vector size="36" baseType="lpstr">
      <vt:lpstr>Arial</vt:lpstr>
      <vt:lpstr>Bookman Old Style</vt:lpstr>
      <vt:lpstr>Calibri</vt:lpstr>
      <vt:lpstr>Cambria Math</vt:lpstr>
      <vt:lpstr>Times New Roman</vt:lpstr>
      <vt:lpstr>Trebuchet MS</vt:lpstr>
      <vt:lpstr>Wingdings</vt:lpstr>
      <vt:lpstr>Office Theme</vt:lpstr>
      <vt:lpstr>1_Office Theme</vt:lpstr>
      <vt:lpstr>PowerPoint Presentation</vt:lpstr>
      <vt:lpstr>Overview of Sections:</vt:lpstr>
      <vt:lpstr>Appointment and Re-appointment of Auditors:</vt:lpstr>
      <vt:lpstr>Manner and procedure of Auditor’s appointment:</vt:lpstr>
      <vt:lpstr>Manner and procedure of Auditor’s appointment:</vt:lpstr>
      <vt:lpstr>Manner and procedure of Auditor’s appointment:</vt:lpstr>
      <vt:lpstr>Mandatory Rotation of auditors:</vt:lpstr>
      <vt:lpstr>Casual Vacancy:</vt:lpstr>
      <vt:lpstr>Removal, Resignation of Auditor:</vt:lpstr>
      <vt:lpstr>Removal, Resignation of Auditor:</vt:lpstr>
      <vt:lpstr>Auditors disqualifications:</vt:lpstr>
      <vt:lpstr>Auditors disqualifications:</vt:lpstr>
      <vt:lpstr>Non-audit services:</vt:lpstr>
      <vt:lpstr>Power and duties of Auditors:</vt:lpstr>
      <vt:lpstr>Auditors’ report</vt:lpstr>
      <vt:lpstr>Auditors’ report</vt:lpstr>
      <vt:lpstr>Whistle blower – Fraud Reporting – Sec-143(12):</vt:lpstr>
      <vt:lpstr>Whistle blower – Fraud Reporting –Sec- 143(12):</vt:lpstr>
      <vt:lpstr>Punishment for contravention – Section 147:</vt:lpstr>
      <vt:lpstr>Punishment for contravention – Section 147:</vt:lpstr>
      <vt:lpstr>New Regulator-National Financial Reporting Authority (NFRA): (Section-132)</vt:lpstr>
      <vt:lpstr>New Regulator-Serious Fraud Investigation Office (SFIO): (Section-211 &amp; 212)</vt:lpstr>
      <vt:lpstr>New Regulator-National Company Law Tribunal (NCLT): (Chapter-27)</vt:lpstr>
      <vt:lpstr>Class Action Suit (Sec.-245)</vt:lpstr>
      <vt:lpstr>Class Action Suit (Sec.-245)</vt:lpstr>
      <vt:lpstr>Internal and Secretarial Audit:</vt:lpstr>
      <vt:lpstr>PowerPoint Presentation</vt:lpstr>
    </vt:vector>
  </TitlesOfParts>
  <Company>Comp Care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Puja</dc:creator>
  <cp:lastModifiedBy>Manoj Pati</cp:lastModifiedBy>
  <cp:revision>1065</cp:revision>
  <cp:lastPrinted>2012-03-13T08:16:29Z</cp:lastPrinted>
  <dcterms:created xsi:type="dcterms:W3CDTF">2012-02-23T09:44:36Z</dcterms:created>
  <dcterms:modified xsi:type="dcterms:W3CDTF">2019-06-14T17:11:35Z</dcterms:modified>
</cp:coreProperties>
</file>