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7" r:id="rId3"/>
    <p:sldId id="258" r:id="rId4"/>
    <p:sldId id="263" r:id="rId5"/>
    <p:sldId id="264" r:id="rId6"/>
    <p:sldId id="259" r:id="rId7"/>
    <p:sldId id="265" r:id="rId8"/>
    <p:sldId id="260" r:id="rId9"/>
    <p:sldId id="261" r:id="rId10"/>
    <p:sldId id="262"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101" d="100"/>
          <a:sy n="101" d="100"/>
        </p:scale>
        <p:origin x="-1864" y="-11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printerSettings" Target="printerSettings/printerSettings1.bin"/><Relationship Id="rId31" Type="http://schemas.openxmlformats.org/officeDocument/2006/relationships/presProps" Target="presProps.xml"/><Relationship Id="rId32" Type="http://schemas.openxmlformats.org/officeDocument/2006/relationships/viewProps" Target="viewProps.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theme" Target="theme/theme1.xml"/><Relationship Id="rId34"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88891637-E856-7E4C-B80F-54284306359D}" type="datetimeFigureOut">
              <a:rPr lang="en-US" smtClean="0"/>
              <a:t>6/15/19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208979A-FE60-4D4C-A9B3-904C313A9846}" type="slidenum">
              <a:rPr lang="en-US" smtClean="0"/>
              <a:t>‹#›</a:t>
            </a:fld>
            <a:endParaRPr lang="en-US"/>
          </a:p>
        </p:txBody>
      </p:sp>
    </p:spTree>
    <p:extLst>
      <p:ext uri="{BB962C8B-B14F-4D97-AF65-F5344CB8AC3E}">
        <p14:creationId xmlns:p14="http://schemas.microsoft.com/office/powerpoint/2010/main" val="208245621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8891637-E856-7E4C-B80F-54284306359D}" type="datetimeFigureOut">
              <a:rPr lang="en-US" smtClean="0"/>
              <a:t>6/15/19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208979A-FE60-4D4C-A9B3-904C313A9846}" type="slidenum">
              <a:rPr lang="en-US" smtClean="0"/>
              <a:t>‹#›</a:t>
            </a:fld>
            <a:endParaRPr lang="en-US"/>
          </a:p>
        </p:txBody>
      </p:sp>
    </p:spTree>
    <p:extLst>
      <p:ext uri="{BB962C8B-B14F-4D97-AF65-F5344CB8AC3E}">
        <p14:creationId xmlns:p14="http://schemas.microsoft.com/office/powerpoint/2010/main" val="64734171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8891637-E856-7E4C-B80F-54284306359D}" type="datetimeFigureOut">
              <a:rPr lang="en-US" smtClean="0"/>
              <a:t>6/15/19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208979A-FE60-4D4C-A9B3-904C313A9846}" type="slidenum">
              <a:rPr lang="en-US" smtClean="0"/>
              <a:t>‹#›</a:t>
            </a:fld>
            <a:endParaRPr lang="en-US"/>
          </a:p>
        </p:txBody>
      </p:sp>
    </p:spTree>
    <p:extLst>
      <p:ext uri="{BB962C8B-B14F-4D97-AF65-F5344CB8AC3E}">
        <p14:creationId xmlns:p14="http://schemas.microsoft.com/office/powerpoint/2010/main" val="353723734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8891637-E856-7E4C-B80F-54284306359D}" type="datetimeFigureOut">
              <a:rPr lang="en-US" smtClean="0"/>
              <a:t>6/15/19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208979A-FE60-4D4C-A9B3-904C313A9846}" type="slidenum">
              <a:rPr lang="en-US" smtClean="0"/>
              <a:t>‹#›</a:t>
            </a:fld>
            <a:endParaRPr lang="en-US"/>
          </a:p>
        </p:txBody>
      </p:sp>
    </p:spTree>
    <p:extLst>
      <p:ext uri="{BB962C8B-B14F-4D97-AF65-F5344CB8AC3E}">
        <p14:creationId xmlns:p14="http://schemas.microsoft.com/office/powerpoint/2010/main" val="36985995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8891637-E856-7E4C-B80F-54284306359D}" type="datetimeFigureOut">
              <a:rPr lang="en-US" smtClean="0"/>
              <a:t>6/15/19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208979A-FE60-4D4C-A9B3-904C313A9846}" type="slidenum">
              <a:rPr lang="en-US" smtClean="0"/>
              <a:t>‹#›</a:t>
            </a:fld>
            <a:endParaRPr lang="en-US"/>
          </a:p>
        </p:txBody>
      </p:sp>
    </p:spTree>
    <p:extLst>
      <p:ext uri="{BB962C8B-B14F-4D97-AF65-F5344CB8AC3E}">
        <p14:creationId xmlns:p14="http://schemas.microsoft.com/office/powerpoint/2010/main" val="7514319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88891637-E856-7E4C-B80F-54284306359D}" type="datetimeFigureOut">
              <a:rPr lang="en-US" smtClean="0"/>
              <a:t>6/15/19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208979A-FE60-4D4C-A9B3-904C313A9846}" type="slidenum">
              <a:rPr lang="en-US" smtClean="0"/>
              <a:t>‹#›</a:t>
            </a:fld>
            <a:endParaRPr lang="en-US"/>
          </a:p>
        </p:txBody>
      </p:sp>
    </p:spTree>
    <p:extLst>
      <p:ext uri="{BB962C8B-B14F-4D97-AF65-F5344CB8AC3E}">
        <p14:creationId xmlns:p14="http://schemas.microsoft.com/office/powerpoint/2010/main" val="86642396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88891637-E856-7E4C-B80F-54284306359D}" type="datetimeFigureOut">
              <a:rPr lang="en-US" smtClean="0"/>
              <a:t>6/15/19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208979A-FE60-4D4C-A9B3-904C313A9846}" type="slidenum">
              <a:rPr lang="en-US" smtClean="0"/>
              <a:t>‹#›</a:t>
            </a:fld>
            <a:endParaRPr lang="en-US"/>
          </a:p>
        </p:txBody>
      </p:sp>
    </p:spTree>
    <p:extLst>
      <p:ext uri="{BB962C8B-B14F-4D97-AF65-F5344CB8AC3E}">
        <p14:creationId xmlns:p14="http://schemas.microsoft.com/office/powerpoint/2010/main" val="146510712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88891637-E856-7E4C-B80F-54284306359D}" type="datetimeFigureOut">
              <a:rPr lang="en-US" smtClean="0"/>
              <a:t>6/15/19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208979A-FE60-4D4C-A9B3-904C313A9846}" type="slidenum">
              <a:rPr lang="en-US" smtClean="0"/>
              <a:t>‹#›</a:t>
            </a:fld>
            <a:endParaRPr lang="en-US"/>
          </a:p>
        </p:txBody>
      </p:sp>
    </p:spTree>
    <p:extLst>
      <p:ext uri="{BB962C8B-B14F-4D97-AF65-F5344CB8AC3E}">
        <p14:creationId xmlns:p14="http://schemas.microsoft.com/office/powerpoint/2010/main" val="34291455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8891637-E856-7E4C-B80F-54284306359D}" type="datetimeFigureOut">
              <a:rPr lang="en-US" smtClean="0"/>
              <a:t>6/15/19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208979A-FE60-4D4C-A9B3-904C313A9846}" type="slidenum">
              <a:rPr lang="en-US" smtClean="0"/>
              <a:t>‹#›</a:t>
            </a:fld>
            <a:endParaRPr lang="en-US"/>
          </a:p>
        </p:txBody>
      </p:sp>
    </p:spTree>
    <p:extLst>
      <p:ext uri="{BB962C8B-B14F-4D97-AF65-F5344CB8AC3E}">
        <p14:creationId xmlns:p14="http://schemas.microsoft.com/office/powerpoint/2010/main" val="70629612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8891637-E856-7E4C-B80F-54284306359D}" type="datetimeFigureOut">
              <a:rPr lang="en-US" smtClean="0"/>
              <a:t>6/15/19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208979A-FE60-4D4C-A9B3-904C313A9846}" type="slidenum">
              <a:rPr lang="en-US" smtClean="0"/>
              <a:t>‹#›</a:t>
            </a:fld>
            <a:endParaRPr lang="en-US"/>
          </a:p>
        </p:txBody>
      </p:sp>
    </p:spTree>
    <p:extLst>
      <p:ext uri="{BB962C8B-B14F-4D97-AF65-F5344CB8AC3E}">
        <p14:creationId xmlns:p14="http://schemas.microsoft.com/office/powerpoint/2010/main" val="330561876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8891637-E856-7E4C-B80F-54284306359D}" type="datetimeFigureOut">
              <a:rPr lang="en-US" smtClean="0"/>
              <a:t>6/15/19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208979A-FE60-4D4C-A9B3-904C313A9846}" type="slidenum">
              <a:rPr lang="en-US" smtClean="0"/>
              <a:t>‹#›</a:t>
            </a:fld>
            <a:endParaRPr lang="en-US"/>
          </a:p>
        </p:txBody>
      </p:sp>
    </p:spTree>
    <p:extLst>
      <p:ext uri="{BB962C8B-B14F-4D97-AF65-F5344CB8AC3E}">
        <p14:creationId xmlns:p14="http://schemas.microsoft.com/office/powerpoint/2010/main" val="333003405"/>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8891637-E856-7E4C-B80F-54284306359D}" type="datetimeFigureOut">
              <a:rPr lang="en-US" smtClean="0"/>
              <a:t>6/15/19</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208979A-FE60-4D4C-A9B3-904C313A9846}" type="slidenum">
              <a:rPr lang="en-US" smtClean="0"/>
              <a:t>‹#›</a:t>
            </a:fld>
            <a:endParaRPr lang="en-US"/>
          </a:p>
        </p:txBody>
      </p:sp>
    </p:spTree>
    <p:extLst>
      <p:ext uri="{BB962C8B-B14F-4D97-AF65-F5344CB8AC3E}">
        <p14:creationId xmlns:p14="http://schemas.microsoft.com/office/powerpoint/2010/main" val="108979587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dirty="0"/>
              <a:t>Recent Amendments to Companies Act, 2013 and </a:t>
            </a:r>
            <a:r>
              <a:rPr lang="en-US" dirty="0" smtClean="0"/>
              <a:t>Reporting Requirements</a:t>
            </a:r>
            <a:r>
              <a:rPr lang="en-US" dirty="0" smtClean="0">
                <a:effectLst/>
              </a:rPr>
              <a:t> </a:t>
            </a:r>
            <a:endParaRPr lang="en-US" dirty="0"/>
          </a:p>
        </p:txBody>
      </p:sp>
      <p:sp>
        <p:nvSpPr>
          <p:cNvPr id="3" name="Subtitle 2"/>
          <p:cNvSpPr>
            <a:spLocks noGrp="1"/>
          </p:cNvSpPr>
          <p:nvPr>
            <p:ph type="subTitle" idx="1"/>
          </p:nvPr>
        </p:nvSpPr>
        <p:spPr/>
        <p:txBody>
          <a:bodyPr/>
          <a:lstStyle/>
          <a:p>
            <a:r>
              <a:rPr lang="en-US" dirty="0" smtClean="0">
                <a:solidFill>
                  <a:schemeClr val="tx1"/>
                </a:solidFill>
              </a:rPr>
              <a:t>RAHUL CHITNIS, ADVOCATE</a:t>
            </a:r>
            <a:endParaRPr lang="en-US" dirty="0">
              <a:solidFill>
                <a:schemeClr val="tx1"/>
              </a:solidFill>
            </a:endParaRPr>
          </a:p>
        </p:txBody>
      </p:sp>
    </p:spTree>
    <p:extLst>
      <p:ext uri="{BB962C8B-B14F-4D97-AF65-F5344CB8AC3E}">
        <p14:creationId xmlns:p14="http://schemas.microsoft.com/office/powerpoint/2010/main" val="211098417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smtClean="0"/>
              <a:t>To address this issue, the 2017 Amendment Act states that a company wherein 90% or more members in number are relatives of the promoter or are related parties, all shareholders will be entitled to vote on the ordinary resolution. </a:t>
            </a:r>
            <a:endParaRPr lang="en-US" dirty="0"/>
          </a:p>
        </p:txBody>
      </p:sp>
    </p:spTree>
    <p:extLst>
      <p:ext uri="{BB962C8B-B14F-4D97-AF65-F5344CB8AC3E}">
        <p14:creationId xmlns:p14="http://schemas.microsoft.com/office/powerpoint/2010/main" val="174779532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Independent Directors</a:t>
            </a:r>
            <a:endParaRPr lang="en-US" dirty="0"/>
          </a:p>
        </p:txBody>
      </p:sp>
      <p:sp>
        <p:nvSpPr>
          <p:cNvPr id="3" name="Content Placeholder 2"/>
          <p:cNvSpPr>
            <a:spLocks noGrp="1"/>
          </p:cNvSpPr>
          <p:nvPr>
            <p:ph idx="1"/>
          </p:nvPr>
        </p:nvSpPr>
        <p:spPr/>
        <p:txBody>
          <a:bodyPr/>
          <a:lstStyle/>
          <a:p>
            <a:r>
              <a:rPr lang="en-US" dirty="0"/>
              <a:t>the 2017 Amendment Act clarifies that a relative who was merely an employee during the preceding three financial years will not impact independence. </a:t>
            </a:r>
          </a:p>
        </p:txBody>
      </p:sp>
    </p:spTree>
    <p:extLst>
      <p:ext uri="{BB962C8B-B14F-4D97-AF65-F5344CB8AC3E}">
        <p14:creationId xmlns:p14="http://schemas.microsoft.com/office/powerpoint/2010/main" val="388482562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Nomination and Remuneration Committee</a:t>
            </a:r>
            <a:endParaRPr lang="en-US" dirty="0"/>
          </a:p>
        </p:txBody>
      </p:sp>
      <p:sp>
        <p:nvSpPr>
          <p:cNvPr id="3" name="Content Placeholder 2"/>
          <p:cNvSpPr>
            <a:spLocks noGrp="1"/>
          </p:cNvSpPr>
          <p:nvPr>
            <p:ph idx="1"/>
          </p:nvPr>
        </p:nvSpPr>
        <p:spPr/>
        <p:txBody>
          <a:bodyPr/>
          <a:lstStyle/>
          <a:p>
            <a:r>
              <a:rPr lang="en-US" dirty="0"/>
              <a:t>the 2017 Amendment Act requires that instead of listed companies, only listed public companies and such other class of companies, as may be prescribed, should be required to constitute an NRC.</a:t>
            </a:r>
            <a:r>
              <a:rPr lang="en-US" dirty="0" smtClean="0">
                <a:effectLst/>
              </a:rPr>
              <a:t> </a:t>
            </a:r>
            <a:endParaRPr lang="en-US" dirty="0"/>
          </a:p>
        </p:txBody>
      </p:sp>
    </p:spTree>
    <p:extLst>
      <p:ext uri="{BB962C8B-B14F-4D97-AF65-F5344CB8AC3E}">
        <p14:creationId xmlns:p14="http://schemas.microsoft.com/office/powerpoint/2010/main" val="112719219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Uniform Financial Year</a:t>
            </a:r>
            <a:endParaRPr lang="en-US" dirty="0"/>
          </a:p>
        </p:txBody>
      </p:sp>
      <p:sp>
        <p:nvSpPr>
          <p:cNvPr id="3" name="Content Placeholder 2"/>
          <p:cNvSpPr>
            <a:spLocks noGrp="1"/>
          </p:cNvSpPr>
          <p:nvPr>
            <p:ph idx="1"/>
          </p:nvPr>
        </p:nvSpPr>
        <p:spPr/>
        <p:txBody>
          <a:bodyPr/>
          <a:lstStyle/>
          <a:p>
            <a:r>
              <a:rPr lang="en-US" dirty="0"/>
              <a:t>The 2017 Amendment Act addresses this issue by allowing associates of a company incorporated outside India to apply to the NCLT for adoption of a different financial year. </a:t>
            </a:r>
          </a:p>
        </p:txBody>
      </p:sp>
    </p:spTree>
    <p:extLst>
      <p:ext uri="{BB962C8B-B14F-4D97-AF65-F5344CB8AC3E}">
        <p14:creationId xmlns:p14="http://schemas.microsoft.com/office/powerpoint/2010/main" val="302230465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Copies of Audited Financial Statements</a:t>
            </a:r>
            <a:endParaRPr lang="en-US" dirty="0"/>
          </a:p>
        </p:txBody>
      </p:sp>
      <p:sp>
        <p:nvSpPr>
          <p:cNvPr id="3" name="Content Placeholder 2"/>
          <p:cNvSpPr>
            <a:spLocks noGrp="1"/>
          </p:cNvSpPr>
          <p:nvPr>
            <p:ph idx="1"/>
          </p:nvPr>
        </p:nvSpPr>
        <p:spPr/>
        <p:txBody>
          <a:bodyPr/>
          <a:lstStyle/>
          <a:p>
            <a:r>
              <a:rPr lang="en-US" dirty="0"/>
              <a:t>The 2017 Amendment Act amends section 136. In accordance with the amendment, companies will be allowed to circulate financial statements at a shorter notice if it is so agreed by 95% of the members entitled to vote </a:t>
            </a:r>
            <a:r>
              <a:rPr lang="en-US" dirty="0" smtClean="0"/>
              <a:t>at the </a:t>
            </a:r>
            <a:r>
              <a:rPr lang="en-US" dirty="0"/>
              <a:t>meeting. </a:t>
            </a:r>
          </a:p>
        </p:txBody>
      </p:sp>
    </p:spTree>
    <p:extLst>
      <p:ext uri="{BB962C8B-B14F-4D97-AF65-F5344CB8AC3E}">
        <p14:creationId xmlns:p14="http://schemas.microsoft.com/office/powerpoint/2010/main" val="84346587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Reopening of accounts on Tribunal’s Orders</a:t>
            </a:r>
            <a:endParaRPr lang="en-US" dirty="0"/>
          </a:p>
        </p:txBody>
      </p:sp>
      <p:sp>
        <p:nvSpPr>
          <p:cNvPr id="3" name="Content Placeholder 2"/>
          <p:cNvSpPr>
            <a:spLocks noGrp="1"/>
          </p:cNvSpPr>
          <p:nvPr>
            <p:ph idx="1"/>
          </p:nvPr>
        </p:nvSpPr>
        <p:spPr/>
        <p:txBody>
          <a:bodyPr>
            <a:normAutofit fontScale="92500" lnSpcReduction="10000"/>
          </a:bodyPr>
          <a:lstStyle/>
          <a:p>
            <a:r>
              <a:rPr lang="en-US" dirty="0"/>
              <a:t>Section 130 of the 2013 Act does not specify any limit on the period for which the accounts could be re-opened. </a:t>
            </a:r>
            <a:endParaRPr lang="en-US" dirty="0" smtClean="0"/>
          </a:p>
          <a:p>
            <a:r>
              <a:rPr lang="en-US" dirty="0" smtClean="0"/>
              <a:t>The </a:t>
            </a:r>
            <a:r>
              <a:rPr lang="en-US" dirty="0"/>
              <a:t>2017 Amendment Act states that order for reopening of accounts can be made up to eight financial years immediately preceding the current financial year unless there is a specific direction under section 128(5) from the Central Government for maintaining accounts for a longer period. </a:t>
            </a:r>
          </a:p>
        </p:txBody>
      </p:sp>
    </p:spTree>
    <p:extLst>
      <p:ext uri="{BB962C8B-B14F-4D97-AF65-F5344CB8AC3E}">
        <p14:creationId xmlns:p14="http://schemas.microsoft.com/office/powerpoint/2010/main" val="402549970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Appointment of Auditors</a:t>
            </a:r>
            <a:endParaRPr lang="en-US" dirty="0"/>
          </a:p>
        </p:txBody>
      </p:sp>
      <p:sp>
        <p:nvSpPr>
          <p:cNvPr id="3" name="Content Placeholder 2"/>
          <p:cNvSpPr>
            <a:spLocks noGrp="1"/>
          </p:cNvSpPr>
          <p:nvPr>
            <p:ph idx="1"/>
          </p:nvPr>
        </p:nvSpPr>
        <p:spPr/>
        <p:txBody>
          <a:bodyPr>
            <a:normAutofit fontScale="92500" lnSpcReduction="10000"/>
          </a:bodyPr>
          <a:lstStyle/>
          <a:p>
            <a:r>
              <a:rPr lang="en-US" dirty="0"/>
              <a:t>In accordance with section 139(1) of the 2013 Act, the auditor of a company is appointed by the shareholders at the AGM, for a consecutive period of five years. </a:t>
            </a:r>
            <a:endParaRPr lang="en-US" dirty="0" smtClean="0"/>
          </a:p>
          <a:p>
            <a:r>
              <a:rPr lang="en-US" dirty="0" smtClean="0"/>
              <a:t>However</a:t>
            </a:r>
            <a:r>
              <a:rPr lang="en-US" dirty="0"/>
              <a:t>, the appointment needs to be ratified each year at the AGM. The 2013 Act was silent on the implications of non-ratification of the auditor appointment at the AGM. </a:t>
            </a:r>
            <a:r>
              <a:rPr lang="en-US" dirty="0" smtClean="0"/>
              <a:t>The </a:t>
            </a:r>
            <a:r>
              <a:rPr lang="en-US" dirty="0"/>
              <a:t>2017 Amendment Act omits the provisions related to annual ratification from the 2013 Act. </a:t>
            </a:r>
          </a:p>
        </p:txBody>
      </p:sp>
    </p:spTree>
    <p:extLst>
      <p:ext uri="{BB962C8B-B14F-4D97-AF65-F5344CB8AC3E}">
        <p14:creationId xmlns:p14="http://schemas.microsoft.com/office/powerpoint/2010/main" val="321082664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Audit and Auditors</a:t>
            </a:r>
            <a:endParaRPr lang="en-US" dirty="0"/>
          </a:p>
        </p:txBody>
      </p:sp>
      <p:sp>
        <p:nvSpPr>
          <p:cNvPr id="3" name="Content Placeholder 2"/>
          <p:cNvSpPr>
            <a:spLocks noGrp="1"/>
          </p:cNvSpPr>
          <p:nvPr>
            <p:ph idx="1"/>
          </p:nvPr>
        </p:nvSpPr>
        <p:spPr/>
        <p:txBody>
          <a:bodyPr/>
          <a:lstStyle/>
          <a:p>
            <a:r>
              <a:rPr lang="en-US" dirty="0"/>
              <a:t>The 2017 Amendment Act amends the language of section 141(3)(</a:t>
            </a:r>
            <a:r>
              <a:rPr lang="en-US" dirty="0" err="1"/>
              <a:t>i</a:t>
            </a:r>
            <a:r>
              <a:rPr lang="en-US" dirty="0"/>
              <a:t>) to clarify that the </a:t>
            </a:r>
            <a:r>
              <a:rPr lang="en-US" dirty="0" smtClean="0"/>
              <a:t>restriction (regarding access of records of subsidiaries) </a:t>
            </a:r>
            <a:r>
              <a:rPr lang="en-US" dirty="0"/>
              <a:t>would apply </a:t>
            </a:r>
            <a:r>
              <a:rPr lang="en-US" dirty="0" smtClean="0"/>
              <a:t>only if </a:t>
            </a:r>
            <a:r>
              <a:rPr lang="en-US" dirty="0"/>
              <a:t>the services were directly or indirectly rendered to the company, its holding company or its subsidiary company which proposes to appoint the auditor.</a:t>
            </a:r>
            <a:r>
              <a:rPr lang="en-US" dirty="0" smtClean="0">
                <a:effectLst/>
              </a:rPr>
              <a:t> </a:t>
            </a:r>
            <a:endParaRPr lang="en-US" dirty="0"/>
          </a:p>
        </p:txBody>
      </p:sp>
    </p:spTree>
    <p:extLst>
      <p:ext uri="{BB962C8B-B14F-4D97-AF65-F5344CB8AC3E}">
        <p14:creationId xmlns:p14="http://schemas.microsoft.com/office/powerpoint/2010/main" val="158381013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
            </a:r>
            <a:br>
              <a:rPr lang="en-US" dirty="0" smtClean="0"/>
            </a:br>
            <a:r>
              <a:rPr lang="en-US" dirty="0" smtClean="0"/>
              <a:t>Right </a:t>
            </a:r>
            <a:r>
              <a:rPr lang="en-US" dirty="0"/>
              <a:t>to access the accounts and records of a </a:t>
            </a:r>
            <a:r>
              <a:rPr lang="en-US" dirty="0" smtClean="0"/>
              <a:t>JV/</a:t>
            </a:r>
            <a:r>
              <a:rPr lang="en-US" dirty="0"/>
              <a:t>associate company</a:t>
            </a:r>
            <a:r>
              <a:rPr lang="en-US" dirty="0" smtClean="0">
                <a:effectLst/>
              </a:rPr>
              <a:t> </a:t>
            </a:r>
            <a:endParaRPr lang="en-US" dirty="0"/>
          </a:p>
        </p:txBody>
      </p:sp>
      <p:sp>
        <p:nvSpPr>
          <p:cNvPr id="3" name="Content Placeholder 2"/>
          <p:cNvSpPr>
            <a:spLocks noGrp="1"/>
          </p:cNvSpPr>
          <p:nvPr>
            <p:ph idx="1"/>
          </p:nvPr>
        </p:nvSpPr>
        <p:spPr/>
        <p:txBody>
          <a:bodyPr>
            <a:normAutofit fontScale="92500"/>
          </a:bodyPr>
          <a:lstStyle/>
          <a:p>
            <a:r>
              <a:rPr lang="en-US" dirty="0"/>
              <a:t>The 2017 Amendment Act addresses this issue by amending the first proviso to section 143(1). </a:t>
            </a:r>
            <a:endParaRPr lang="en-US" dirty="0" smtClean="0"/>
          </a:p>
          <a:p>
            <a:r>
              <a:rPr lang="en-US" dirty="0" smtClean="0"/>
              <a:t>In </a:t>
            </a:r>
            <a:r>
              <a:rPr lang="en-US" dirty="0"/>
              <a:t>accordance with the amendment, the auditor of a holding company will have a right of access to the accounts and records of the associate company and joint venture company in addition to the accounts and records of the subsidiary company whose accounts are required to be consolidated. </a:t>
            </a:r>
          </a:p>
        </p:txBody>
      </p:sp>
    </p:spTree>
    <p:extLst>
      <p:ext uri="{BB962C8B-B14F-4D97-AF65-F5344CB8AC3E}">
        <p14:creationId xmlns:p14="http://schemas.microsoft.com/office/powerpoint/2010/main" val="31802635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Reporting on Internal Financial Controls</a:t>
            </a:r>
            <a:endParaRPr lang="en-US" dirty="0"/>
          </a:p>
        </p:txBody>
      </p:sp>
      <p:sp>
        <p:nvSpPr>
          <p:cNvPr id="3" name="Content Placeholder 2"/>
          <p:cNvSpPr>
            <a:spLocks noGrp="1"/>
          </p:cNvSpPr>
          <p:nvPr>
            <p:ph idx="1"/>
          </p:nvPr>
        </p:nvSpPr>
        <p:spPr/>
        <p:txBody>
          <a:bodyPr>
            <a:normAutofit lnSpcReduction="10000"/>
          </a:bodyPr>
          <a:lstStyle/>
          <a:p>
            <a:r>
              <a:rPr lang="en-US" dirty="0"/>
              <a:t>To address this aspect, the 2017 Amendment Act has amended section 143(3) of the 2013 Act. </a:t>
            </a:r>
            <a:endParaRPr lang="en-US" dirty="0" smtClean="0"/>
          </a:p>
          <a:p>
            <a:r>
              <a:rPr lang="en-US" dirty="0" smtClean="0"/>
              <a:t>In </a:t>
            </a:r>
            <a:r>
              <a:rPr lang="en-US" dirty="0"/>
              <a:t>accordance with the amended section, the auditor’s report, amongst other matters, will state “whether the company has adequate internal financial controls with reference to financial statements in place and the operating effectiveness of such controls.”</a:t>
            </a:r>
          </a:p>
          <a:p>
            <a:endParaRPr lang="en-US" dirty="0"/>
          </a:p>
        </p:txBody>
      </p:sp>
    </p:spTree>
    <p:extLst>
      <p:ext uri="{BB962C8B-B14F-4D97-AF65-F5344CB8AC3E}">
        <p14:creationId xmlns:p14="http://schemas.microsoft.com/office/powerpoint/2010/main" val="303470867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a:t>As per ordinance passed by President of India on 3</a:t>
            </a:r>
            <a:r>
              <a:rPr lang="en-US" baseline="30000" dirty="0"/>
              <a:t>rd</a:t>
            </a:r>
            <a:r>
              <a:rPr lang="en-US" dirty="0"/>
              <a:t> January2018, amendments were made to the Companies Act, 2013. This ordinance was a result of recommendations that were proposed in March 2016 </a:t>
            </a:r>
            <a:r>
              <a:rPr lang="en-US" dirty="0" smtClean="0"/>
              <a:t>by </a:t>
            </a:r>
            <a:r>
              <a:rPr lang="en-US" dirty="0"/>
              <a:t>Ministry of Corporate Affairs.</a:t>
            </a:r>
            <a:r>
              <a:rPr lang="en-US" dirty="0" smtClean="0">
                <a:effectLst/>
              </a:rPr>
              <a:t> </a:t>
            </a:r>
            <a:endParaRPr lang="en-US" dirty="0"/>
          </a:p>
        </p:txBody>
      </p:sp>
    </p:spTree>
    <p:extLst>
      <p:ext uri="{BB962C8B-B14F-4D97-AF65-F5344CB8AC3E}">
        <p14:creationId xmlns:p14="http://schemas.microsoft.com/office/powerpoint/2010/main" val="381366249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Penalty on Auditors</a:t>
            </a:r>
            <a:endParaRPr lang="en-US" dirty="0"/>
          </a:p>
        </p:txBody>
      </p:sp>
      <p:sp>
        <p:nvSpPr>
          <p:cNvPr id="3" name="Content Placeholder 2"/>
          <p:cNvSpPr>
            <a:spLocks noGrp="1"/>
          </p:cNvSpPr>
          <p:nvPr>
            <p:ph idx="1"/>
          </p:nvPr>
        </p:nvSpPr>
        <p:spPr/>
        <p:txBody>
          <a:bodyPr>
            <a:normAutofit fontScale="85000" lnSpcReduction="20000"/>
          </a:bodyPr>
          <a:lstStyle/>
          <a:p>
            <a:r>
              <a:rPr lang="en-US" dirty="0"/>
              <a:t>Section 147(5) of the 2013 Act provides that where an audit is conducted by an audit firm, and it is proved that the partner or partners of the audit firm have acted in a fraudulent manner or abetted or colluded in any fraud, the liability, whether </a:t>
            </a:r>
            <a:r>
              <a:rPr lang="en-US" dirty="0" smtClean="0"/>
              <a:t>civil or </a:t>
            </a:r>
            <a:r>
              <a:rPr lang="en-US" dirty="0"/>
              <a:t>criminal for such action, will be of the partner or partners concerned of the audit firm and of the firm jointly and severally. </a:t>
            </a:r>
            <a:endParaRPr lang="en-US" dirty="0" smtClean="0"/>
          </a:p>
          <a:p>
            <a:r>
              <a:rPr lang="en-US" dirty="0" smtClean="0"/>
              <a:t>However</a:t>
            </a:r>
            <a:r>
              <a:rPr lang="en-US" dirty="0"/>
              <a:t>, rule 9 of the </a:t>
            </a:r>
            <a:r>
              <a:rPr lang="en-US" i="1" dirty="0"/>
              <a:t>Companies (Audit and Auditors) Rules, 2014</a:t>
            </a:r>
            <a:r>
              <a:rPr lang="en-US" dirty="0"/>
              <a:t>, provides that in case of criminal liability, the liability other than fine will devolve only on the concerned partners who acted in a fraudulent manner or abetted or colluded in any fraud. </a:t>
            </a:r>
            <a:endParaRPr lang="en-US" dirty="0" smtClean="0"/>
          </a:p>
          <a:p>
            <a:endParaRPr lang="en-US" dirty="0"/>
          </a:p>
        </p:txBody>
      </p:sp>
    </p:spTree>
    <p:extLst>
      <p:ext uri="{BB962C8B-B14F-4D97-AF65-F5344CB8AC3E}">
        <p14:creationId xmlns:p14="http://schemas.microsoft.com/office/powerpoint/2010/main" val="242781350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92500" lnSpcReduction="20000"/>
          </a:bodyPr>
          <a:lstStyle/>
          <a:p>
            <a:r>
              <a:rPr lang="en-US" dirty="0" smtClean="0"/>
              <a:t>In other words, partners who have not acted in a fraudulent manner or abetted or colluded in any fraud will not have any criminal liability except fine. There was a concern that the rules have effectively amended specific requirements of the 2013 Act related to joint and several liability.</a:t>
            </a:r>
          </a:p>
          <a:p>
            <a:r>
              <a:rPr lang="en-US" dirty="0" smtClean="0"/>
              <a:t> Hence, it may have potentially resulted in a scenario where the rules were overriding specific requirements of the 2013 Act. To address these concerns, the 2017 Amendment Act has included provisions of rule 9 in the Act itself. </a:t>
            </a:r>
            <a:endParaRPr lang="en-US" dirty="0"/>
          </a:p>
        </p:txBody>
      </p:sp>
    </p:spTree>
    <p:extLst>
      <p:ext uri="{BB962C8B-B14F-4D97-AF65-F5344CB8AC3E}">
        <p14:creationId xmlns:p14="http://schemas.microsoft.com/office/powerpoint/2010/main" val="202162714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Liability to ‘any other person’</a:t>
            </a:r>
            <a:endParaRPr lang="en-US" dirty="0"/>
          </a:p>
        </p:txBody>
      </p:sp>
      <p:sp>
        <p:nvSpPr>
          <p:cNvPr id="3" name="Content Placeholder 2"/>
          <p:cNvSpPr>
            <a:spLocks noGrp="1"/>
          </p:cNvSpPr>
          <p:nvPr>
            <p:ph idx="1"/>
          </p:nvPr>
        </p:nvSpPr>
        <p:spPr/>
        <p:txBody>
          <a:bodyPr/>
          <a:lstStyle/>
          <a:p>
            <a:r>
              <a:rPr lang="en-US" dirty="0"/>
              <a:t>The 2017 Amendment Act has deleted the word ‘any other person’ in section 147(3)(ii). In place of these words, the words ‘members or creditors of the company’ have been inserted in sub-section (3) who are clearly identifiable parties and rely on the work of auditor. </a:t>
            </a:r>
          </a:p>
        </p:txBody>
      </p:sp>
    </p:spTree>
    <p:extLst>
      <p:ext uri="{BB962C8B-B14F-4D97-AF65-F5344CB8AC3E}">
        <p14:creationId xmlns:p14="http://schemas.microsoft.com/office/powerpoint/2010/main" val="406188557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Disqualification for appointment of Director</a:t>
            </a:r>
            <a:endParaRPr lang="en-US" dirty="0"/>
          </a:p>
        </p:txBody>
      </p:sp>
      <p:sp>
        <p:nvSpPr>
          <p:cNvPr id="3" name="Content Placeholder 2"/>
          <p:cNvSpPr>
            <a:spLocks noGrp="1"/>
          </p:cNvSpPr>
          <p:nvPr>
            <p:ph idx="1"/>
          </p:nvPr>
        </p:nvSpPr>
        <p:spPr/>
        <p:txBody>
          <a:bodyPr>
            <a:normAutofit/>
          </a:bodyPr>
          <a:lstStyle/>
          <a:p>
            <a:r>
              <a:rPr lang="en-US" dirty="0" smtClean="0"/>
              <a:t>The </a:t>
            </a:r>
            <a:r>
              <a:rPr lang="en-US" dirty="0"/>
              <a:t>2017 Amendment Act clarifies that if a person incurs disqualification under section 164(2), the office of the director will become vacant in all the companies except the company which is in default under section 164(2). </a:t>
            </a:r>
            <a:endParaRPr lang="en-US" dirty="0" smtClean="0"/>
          </a:p>
          <a:p>
            <a:endParaRPr lang="en-US" dirty="0"/>
          </a:p>
        </p:txBody>
      </p:sp>
    </p:spTree>
    <p:extLst>
      <p:ext uri="{BB962C8B-B14F-4D97-AF65-F5344CB8AC3E}">
        <p14:creationId xmlns:p14="http://schemas.microsoft.com/office/powerpoint/2010/main" val="39014586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Auditor Reporting</a:t>
            </a:r>
            <a:br>
              <a:rPr lang="en-US" dirty="0" smtClean="0"/>
            </a:br>
            <a:endParaRPr lang="en-US" dirty="0"/>
          </a:p>
        </p:txBody>
      </p:sp>
      <p:sp>
        <p:nvSpPr>
          <p:cNvPr id="3" name="Content Placeholder 2"/>
          <p:cNvSpPr>
            <a:spLocks noGrp="1"/>
          </p:cNvSpPr>
          <p:nvPr>
            <p:ph idx="1"/>
          </p:nvPr>
        </p:nvSpPr>
        <p:spPr/>
        <p:txBody>
          <a:bodyPr>
            <a:normAutofit fontScale="92500" lnSpcReduction="20000"/>
          </a:bodyPr>
          <a:lstStyle/>
          <a:p>
            <a:r>
              <a:rPr lang="en-US" dirty="0"/>
              <a:t>The 2017 Amendment Act introduces a requirement for auditor’s reporting on the managerial remuneration. </a:t>
            </a:r>
            <a:endParaRPr lang="en-US" dirty="0" smtClean="0"/>
          </a:p>
          <a:p>
            <a:r>
              <a:rPr lang="en-US" dirty="0" smtClean="0"/>
              <a:t>It </a:t>
            </a:r>
            <a:r>
              <a:rPr lang="en-US" dirty="0"/>
              <a:t>requires that the auditor of the company, in its report under section 143, will make a statement as to whether the remuneration paid by the company to its directors is in accordance with the provisions of this section, i.e., section 197, and whether remuneration paid to any director is in excess of the limit laid down under this section and give such other details as may be prescribed. </a:t>
            </a:r>
          </a:p>
        </p:txBody>
      </p:sp>
    </p:spTree>
    <p:extLst>
      <p:ext uri="{BB962C8B-B14F-4D97-AF65-F5344CB8AC3E}">
        <p14:creationId xmlns:p14="http://schemas.microsoft.com/office/powerpoint/2010/main" val="233784549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a:t>The MCA, vide notification no S.O. 3453(E) dated 15 November 2016, has notified the </a:t>
            </a:r>
            <a:r>
              <a:rPr lang="en-US" i="1" dirty="0"/>
              <a:t>Insolvency and Bankruptcy Code, 2016. </a:t>
            </a:r>
            <a:r>
              <a:rPr lang="en-US" dirty="0"/>
              <a:t>Pursuant to the said notification, sections 253 to 269 of the 2013 Act pertaining to ‘</a:t>
            </a:r>
            <a:r>
              <a:rPr lang="en-US" i="1" dirty="0"/>
              <a:t>Revival and rehabilitation of sick companies</a:t>
            </a:r>
            <a:r>
              <a:rPr lang="en-US" dirty="0"/>
              <a:t>’ and sections 304 to 323 and 325 of the 2013 Act pertaining to ‘</a:t>
            </a:r>
            <a:r>
              <a:rPr lang="en-US" i="1" dirty="0"/>
              <a:t>Winding up of the companies</a:t>
            </a:r>
            <a:r>
              <a:rPr lang="en-US" dirty="0"/>
              <a:t>’ stand omitted.</a:t>
            </a:r>
            <a:r>
              <a:rPr lang="en-US" dirty="0" smtClean="0">
                <a:effectLst/>
              </a:rPr>
              <a:t> </a:t>
            </a:r>
            <a:endParaRPr lang="en-US" dirty="0"/>
          </a:p>
        </p:txBody>
      </p:sp>
    </p:spTree>
    <p:extLst>
      <p:ext uri="{BB962C8B-B14F-4D97-AF65-F5344CB8AC3E}">
        <p14:creationId xmlns:p14="http://schemas.microsoft.com/office/powerpoint/2010/main" val="319413575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a:t>As per ordinance passed by the President of India on 2nd Nov 2018, there were some </a:t>
            </a:r>
            <a:r>
              <a:rPr lang="en-US" dirty="0" smtClean="0"/>
              <a:t>further amendments made. </a:t>
            </a:r>
            <a:r>
              <a:rPr lang="en-US" dirty="0"/>
              <a:t>This ordinance was a result of the recommendations that were proposed in Aug 2018 by Ministry of Corporate Affairs.</a:t>
            </a:r>
            <a:r>
              <a:rPr lang="en-US" dirty="0" smtClean="0">
                <a:effectLst/>
              </a:rPr>
              <a:t> </a:t>
            </a:r>
            <a:endParaRPr lang="en-US" dirty="0"/>
          </a:p>
        </p:txBody>
      </p:sp>
    </p:spTree>
    <p:extLst>
      <p:ext uri="{BB962C8B-B14F-4D97-AF65-F5344CB8AC3E}">
        <p14:creationId xmlns:p14="http://schemas.microsoft.com/office/powerpoint/2010/main" val="106887716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Time Period for Registration of Charges</a:t>
            </a:r>
            <a:endParaRPr lang="en-US" dirty="0"/>
          </a:p>
        </p:txBody>
      </p:sp>
      <p:sp>
        <p:nvSpPr>
          <p:cNvPr id="3" name="Content Placeholder 2"/>
          <p:cNvSpPr>
            <a:spLocks noGrp="1"/>
          </p:cNvSpPr>
          <p:nvPr>
            <p:ph idx="1"/>
          </p:nvPr>
        </p:nvSpPr>
        <p:spPr/>
        <p:txBody>
          <a:bodyPr>
            <a:normAutofit fontScale="85000" lnSpcReduction="10000"/>
          </a:bodyPr>
          <a:lstStyle/>
          <a:p>
            <a:r>
              <a:rPr lang="en-US" dirty="0"/>
              <a:t>The Companies Act mandates that any kind of charges which are created by a company must be registered with the Registrar of Companies in prescribed format and that too within thirty days of any such charge. In case company fails to register the charge within the said period, it can have additional 300 days to make an application to Registrar regarding the same. However, the ordinance has amended the Section 77 of Companies Act which deals with the duty of register charges. </a:t>
            </a:r>
          </a:p>
          <a:p>
            <a:r>
              <a:rPr lang="en-US" dirty="0"/>
              <a:t> </a:t>
            </a:r>
          </a:p>
        </p:txBody>
      </p:sp>
    </p:spTree>
    <p:extLst>
      <p:ext uri="{BB962C8B-B14F-4D97-AF65-F5344CB8AC3E}">
        <p14:creationId xmlns:p14="http://schemas.microsoft.com/office/powerpoint/2010/main" val="371656890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92500" lnSpcReduction="20000"/>
          </a:bodyPr>
          <a:lstStyle/>
          <a:p>
            <a:r>
              <a:rPr lang="en-US" dirty="0" smtClean="0"/>
              <a:t>It says that any charge which have been created by a company after the Ordinance came into effect, in case the company fails to register the details of its charges within 30 days, then only 60 more days can be allowed to make an application to the Registrar for the same and that too with the payment of additional fee.</a:t>
            </a:r>
          </a:p>
          <a:p>
            <a:r>
              <a:rPr lang="en-US" dirty="0" smtClean="0"/>
              <a:t> In case the registration of charge does not take place even in extended period, then only Registrar could allow it to make an application with further extension of sixty more days.</a:t>
            </a:r>
            <a:r>
              <a:rPr lang="en-US" dirty="0" smtClean="0">
                <a:effectLst/>
              </a:rPr>
              <a:t> </a:t>
            </a:r>
            <a:endParaRPr lang="en-US" dirty="0" smtClean="0"/>
          </a:p>
          <a:p>
            <a:endParaRPr lang="en-US" dirty="0"/>
          </a:p>
        </p:txBody>
      </p:sp>
    </p:spTree>
    <p:extLst>
      <p:ext uri="{BB962C8B-B14F-4D97-AF65-F5344CB8AC3E}">
        <p14:creationId xmlns:p14="http://schemas.microsoft.com/office/powerpoint/2010/main" val="33836647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a:t>Several definitions like holding company, subsidiary, joint venture, net worth, free reserves, etc. have been amended/explained.</a:t>
            </a:r>
          </a:p>
          <a:p>
            <a:endParaRPr lang="en-US" dirty="0"/>
          </a:p>
        </p:txBody>
      </p:sp>
    </p:spTree>
    <p:extLst>
      <p:ext uri="{BB962C8B-B14F-4D97-AF65-F5344CB8AC3E}">
        <p14:creationId xmlns:p14="http://schemas.microsoft.com/office/powerpoint/2010/main" val="246556906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Corporate Social Responsibility</a:t>
            </a:r>
            <a:endParaRPr lang="en-US" dirty="0"/>
          </a:p>
        </p:txBody>
      </p:sp>
      <p:sp>
        <p:nvSpPr>
          <p:cNvPr id="3" name="Content Placeholder 2"/>
          <p:cNvSpPr>
            <a:spLocks noGrp="1"/>
          </p:cNvSpPr>
          <p:nvPr>
            <p:ph idx="1"/>
          </p:nvPr>
        </p:nvSpPr>
        <p:spPr/>
        <p:txBody>
          <a:bodyPr>
            <a:normAutofit fontScale="85000" lnSpcReduction="20000"/>
          </a:bodyPr>
          <a:lstStyle/>
          <a:p>
            <a:r>
              <a:rPr lang="en-US" dirty="0"/>
              <a:t>The meaning of the words ‘during any financial year’</a:t>
            </a:r>
            <a:br>
              <a:rPr lang="en-US" dirty="0"/>
            </a:br>
            <a:r>
              <a:rPr lang="en-US" dirty="0"/>
              <a:t>used in section 135(1) is not clear. In the absence of such clarification, differing views are possible as to whether a company should consider net worth/turnover/net profit</a:t>
            </a:r>
            <a:br>
              <a:rPr lang="en-US" dirty="0"/>
            </a:br>
            <a:r>
              <a:rPr lang="en-US" dirty="0"/>
              <a:t>for the immediately preceding financial year or the current financial year. </a:t>
            </a:r>
            <a:endParaRPr lang="en-US" dirty="0" smtClean="0"/>
          </a:p>
          <a:p>
            <a:r>
              <a:rPr lang="en-US" dirty="0" smtClean="0"/>
              <a:t>To </a:t>
            </a:r>
            <a:r>
              <a:rPr lang="en-US" dirty="0"/>
              <a:t>address this issue, the 2017 Amendment Act replaces the words “during any financial year” with the words “during the immediately preceding financial year.” Hence, the applicability of CSR requirement will be decided based on net worth/turnover/net profit for the immediately preceding financial year. </a:t>
            </a:r>
          </a:p>
        </p:txBody>
      </p:sp>
    </p:spTree>
    <p:extLst>
      <p:ext uri="{BB962C8B-B14F-4D97-AF65-F5344CB8AC3E}">
        <p14:creationId xmlns:p14="http://schemas.microsoft.com/office/powerpoint/2010/main" val="401313208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92500" lnSpcReduction="10000"/>
          </a:bodyPr>
          <a:lstStyle/>
          <a:p>
            <a:r>
              <a:rPr lang="en-US" dirty="0"/>
              <a:t>Since the requirement to have an ID on the CSR committee was arising from the 2013 Act, there was a concern </a:t>
            </a:r>
            <a:r>
              <a:rPr lang="en-US" dirty="0" smtClean="0"/>
              <a:t>that the </a:t>
            </a:r>
            <a:r>
              <a:rPr lang="en-US" dirty="0"/>
              <a:t>CSR rules may be overriding the 2013 Act. The 2017 Amendment Act addresses this concern by including CSR rules clarification in the Act itself. </a:t>
            </a:r>
            <a:endParaRPr lang="en-US" dirty="0" smtClean="0"/>
          </a:p>
          <a:p>
            <a:r>
              <a:rPr lang="en-US" dirty="0" smtClean="0"/>
              <a:t>The </a:t>
            </a:r>
            <a:r>
              <a:rPr lang="en-US" dirty="0"/>
              <a:t>2017 Amendment Act states that where a company is not required to appoint an ID under section 149(4), it will constitute the CSR committee with two or more directors.</a:t>
            </a:r>
            <a:r>
              <a:rPr lang="en-US" dirty="0" smtClean="0">
                <a:effectLst/>
              </a:rPr>
              <a:t> </a:t>
            </a:r>
            <a:endParaRPr lang="en-US" dirty="0"/>
          </a:p>
        </p:txBody>
      </p:sp>
    </p:spTree>
    <p:extLst>
      <p:ext uri="{BB962C8B-B14F-4D97-AF65-F5344CB8AC3E}">
        <p14:creationId xmlns:p14="http://schemas.microsoft.com/office/powerpoint/2010/main" val="225783775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
            </a:r>
            <a:br>
              <a:rPr lang="en-US" dirty="0" smtClean="0"/>
            </a:br>
            <a:r>
              <a:rPr lang="en-US" dirty="0" smtClean="0"/>
              <a:t>Section 186 regarding Loans and investments by Holding Company. </a:t>
            </a:r>
            <a:br>
              <a:rPr lang="en-US" dirty="0" smtClean="0"/>
            </a:br>
            <a:endParaRPr lang="en-US" dirty="0"/>
          </a:p>
        </p:txBody>
      </p:sp>
      <p:sp>
        <p:nvSpPr>
          <p:cNvPr id="3" name="Content Placeholder 2"/>
          <p:cNvSpPr>
            <a:spLocks noGrp="1"/>
          </p:cNvSpPr>
          <p:nvPr>
            <p:ph idx="1"/>
          </p:nvPr>
        </p:nvSpPr>
        <p:spPr/>
        <p:txBody>
          <a:bodyPr/>
          <a:lstStyle/>
          <a:p>
            <a:r>
              <a:rPr lang="en-US" dirty="0" smtClean="0"/>
              <a:t>Earlier </a:t>
            </a:r>
            <a:r>
              <a:rPr lang="en-US" dirty="0"/>
              <a:t>Rules provided for relaxations. There was a concern that the rules were overriding the requirements of the 2013 Act. To address this concern, the 2017 Amendment Act has included relaxations, which were available in rules, as part of the Act itself. </a:t>
            </a:r>
          </a:p>
        </p:txBody>
      </p:sp>
    </p:spTree>
    <p:extLst>
      <p:ext uri="{BB962C8B-B14F-4D97-AF65-F5344CB8AC3E}">
        <p14:creationId xmlns:p14="http://schemas.microsoft.com/office/powerpoint/2010/main" val="235931522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a:t>The 2017 Amendment Act contains a corresponding change in section 384 of the 2013 Act, i.e., section 135 relating to CSR will also apply to a foreign company if it meets the prescribed criteria for its India business. </a:t>
            </a:r>
          </a:p>
        </p:txBody>
      </p:sp>
    </p:spTree>
    <p:extLst>
      <p:ext uri="{BB962C8B-B14F-4D97-AF65-F5344CB8AC3E}">
        <p14:creationId xmlns:p14="http://schemas.microsoft.com/office/powerpoint/2010/main" val="39082879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Related Party Transactions</a:t>
            </a:r>
            <a:endParaRPr lang="en-US" dirty="0"/>
          </a:p>
        </p:txBody>
      </p:sp>
      <p:sp>
        <p:nvSpPr>
          <p:cNvPr id="3" name="Content Placeholder 2"/>
          <p:cNvSpPr>
            <a:spLocks noGrp="1"/>
          </p:cNvSpPr>
          <p:nvPr>
            <p:ph idx="1"/>
          </p:nvPr>
        </p:nvSpPr>
        <p:spPr/>
        <p:txBody>
          <a:bodyPr>
            <a:normAutofit lnSpcReduction="10000"/>
          </a:bodyPr>
          <a:lstStyle/>
          <a:p>
            <a:r>
              <a:rPr lang="en-US" dirty="0"/>
              <a:t>Section 188 of the 2013 Act requires RPTs to be approved by an ordinary resolution of disinterested shareholders if they do not meet the prescribed exemption criteria. </a:t>
            </a:r>
            <a:endParaRPr lang="en-US" dirty="0" smtClean="0"/>
          </a:p>
          <a:p>
            <a:r>
              <a:rPr lang="en-US" dirty="0" smtClean="0"/>
              <a:t>The </a:t>
            </a:r>
            <a:r>
              <a:rPr lang="en-US" dirty="0"/>
              <a:t>2013 Act states that no member of the company will vote on such ordinary resolution if such member is a related party. Compliance with this requirement may be particularly challenging in certain cases. </a:t>
            </a:r>
          </a:p>
        </p:txBody>
      </p:sp>
    </p:spTree>
    <p:extLst>
      <p:ext uri="{BB962C8B-B14F-4D97-AF65-F5344CB8AC3E}">
        <p14:creationId xmlns:p14="http://schemas.microsoft.com/office/powerpoint/2010/main" val="211885172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a:bodyPr>
          <a:lstStyle/>
          <a:p>
            <a:r>
              <a:rPr lang="en-US" dirty="0" smtClean="0"/>
              <a:t>For example, compliance with this requirement will be challenging for companies that are closely held or are a joint venture between 2-3 shareholders since all shareholders will be related parties. </a:t>
            </a:r>
          </a:p>
          <a:p>
            <a:endParaRPr lang="en-US" dirty="0"/>
          </a:p>
        </p:txBody>
      </p:sp>
    </p:spTree>
    <p:extLst>
      <p:ext uri="{BB962C8B-B14F-4D97-AF65-F5344CB8AC3E}">
        <p14:creationId xmlns:p14="http://schemas.microsoft.com/office/powerpoint/2010/main" val="106849738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41</TotalTime>
  <Words>1633</Words>
  <Application>Microsoft Macintosh PowerPoint</Application>
  <PresentationFormat>On-screen Show (4:3)</PresentationFormat>
  <Paragraphs>58</Paragraphs>
  <Slides>28</Slides>
  <Notes>0</Notes>
  <HiddenSlides>0</HiddenSlides>
  <MMClips>0</MMClips>
  <ScaleCrop>false</ScaleCrop>
  <HeadingPairs>
    <vt:vector size="4" baseType="variant">
      <vt:variant>
        <vt:lpstr>Theme</vt:lpstr>
      </vt:variant>
      <vt:variant>
        <vt:i4>1</vt:i4>
      </vt:variant>
      <vt:variant>
        <vt:lpstr>Slide Titles</vt:lpstr>
      </vt:variant>
      <vt:variant>
        <vt:i4>28</vt:i4>
      </vt:variant>
    </vt:vector>
  </HeadingPairs>
  <TitlesOfParts>
    <vt:vector size="29" baseType="lpstr">
      <vt:lpstr>Office Theme</vt:lpstr>
      <vt:lpstr>Recent Amendments to Companies Act, 2013 and Reporting Requirements </vt:lpstr>
      <vt:lpstr>PowerPoint Presentation</vt:lpstr>
      <vt:lpstr>PowerPoint Presentation</vt:lpstr>
      <vt:lpstr>Corporate Social Responsibility</vt:lpstr>
      <vt:lpstr>PowerPoint Presentation</vt:lpstr>
      <vt:lpstr> Section 186 regarding Loans and investments by Holding Company.  </vt:lpstr>
      <vt:lpstr>PowerPoint Presentation</vt:lpstr>
      <vt:lpstr>Related Party Transactions</vt:lpstr>
      <vt:lpstr>PowerPoint Presentation</vt:lpstr>
      <vt:lpstr>PowerPoint Presentation</vt:lpstr>
      <vt:lpstr>Independent Directors</vt:lpstr>
      <vt:lpstr>Nomination and Remuneration Committee</vt:lpstr>
      <vt:lpstr>Uniform Financial Year</vt:lpstr>
      <vt:lpstr>Copies of Audited Financial Statements</vt:lpstr>
      <vt:lpstr>Reopening of accounts on Tribunal’s Orders</vt:lpstr>
      <vt:lpstr>Appointment of Auditors</vt:lpstr>
      <vt:lpstr>Audit and Auditors</vt:lpstr>
      <vt:lpstr> Right to access the accounts and records of a JV/associate company </vt:lpstr>
      <vt:lpstr>Reporting on Internal Financial Controls</vt:lpstr>
      <vt:lpstr>Penalty on Auditors</vt:lpstr>
      <vt:lpstr>PowerPoint Presentation</vt:lpstr>
      <vt:lpstr>Liability to ‘any other person’</vt:lpstr>
      <vt:lpstr>Disqualification for appointment of Director</vt:lpstr>
      <vt:lpstr>Auditor Reporting </vt:lpstr>
      <vt:lpstr>PowerPoint Presentation</vt:lpstr>
      <vt:lpstr>PowerPoint Presentation</vt:lpstr>
      <vt:lpstr>Time Period for Registration of Charges</vt:lpstr>
      <vt:lpstr>PowerPoint Presentation</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Recent Amendments to Companies Act, 2013 and Reporting Requirements </dc:title>
  <dc:creator>Rahul Chitnis</dc:creator>
  <cp:lastModifiedBy>Rahul Chitnis</cp:lastModifiedBy>
  <cp:revision>4</cp:revision>
  <dcterms:created xsi:type="dcterms:W3CDTF">2019-06-15T08:31:11Z</dcterms:created>
  <dcterms:modified xsi:type="dcterms:W3CDTF">2019-06-15T09:12:27Z</dcterms:modified>
</cp:coreProperties>
</file>