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9"/>
  </p:notesMasterIdLst>
  <p:handoutMasterIdLst>
    <p:handoutMasterId r:id="rId70"/>
  </p:handoutMasterIdLst>
  <p:sldIdLst>
    <p:sldId id="256" r:id="rId2"/>
    <p:sldId id="309" r:id="rId3"/>
    <p:sldId id="310" r:id="rId4"/>
    <p:sldId id="311" r:id="rId5"/>
    <p:sldId id="315" r:id="rId6"/>
    <p:sldId id="316" r:id="rId7"/>
    <p:sldId id="312" r:id="rId8"/>
    <p:sldId id="318" r:id="rId9"/>
    <p:sldId id="313" r:id="rId10"/>
    <p:sldId id="317" r:id="rId11"/>
    <p:sldId id="307" r:id="rId12"/>
    <p:sldId id="308" r:id="rId13"/>
    <p:sldId id="257" r:id="rId14"/>
    <p:sldId id="319" r:id="rId15"/>
    <p:sldId id="296" r:id="rId16"/>
    <p:sldId id="298" r:id="rId17"/>
    <p:sldId id="258" r:id="rId18"/>
    <p:sldId id="320" r:id="rId19"/>
    <p:sldId id="297" r:id="rId20"/>
    <p:sldId id="321" r:id="rId21"/>
    <p:sldId id="261" r:id="rId22"/>
    <p:sldId id="262" r:id="rId23"/>
    <p:sldId id="322" r:id="rId24"/>
    <p:sldId id="299" r:id="rId25"/>
    <p:sldId id="263" r:id="rId26"/>
    <p:sldId id="266" r:id="rId27"/>
    <p:sldId id="331" r:id="rId28"/>
    <p:sldId id="267" r:id="rId29"/>
    <p:sldId id="268" r:id="rId30"/>
    <p:sldId id="323" r:id="rId31"/>
    <p:sldId id="300" r:id="rId32"/>
    <p:sldId id="269" r:id="rId33"/>
    <p:sldId id="301" r:id="rId34"/>
    <p:sldId id="270" r:id="rId35"/>
    <p:sldId id="324" r:id="rId36"/>
    <p:sldId id="302" r:id="rId37"/>
    <p:sldId id="272" r:id="rId38"/>
    <p:sldId id="325" r:id="rId39"/>
    <p:sldId id="303" r:id="rId40"/>
    <p:sldId id="326" r:id="rId41"/>
    <p:sldId id="273" r:id="rId42"/>
    <p:sldId id="274" r:id="rId43"/>
    <p:sldId id="275" r:id="rId44"/>
    <p:sldId id="279" r:id="rId45"/>
    <p:sldId id="276" r:id="rId46"/>
    <p:sldId id="281" r:id="rId47"/>
    <p:sldId id="277" r:id="rId48"/>
    <p:sldId id="278" r:id="rId49"/>
    <p:sldId id="280" r:id="rId50"/>
    <p:sldId id="282" r:id="rId51"/>
    <p:sldId id="304" r:id="rId52"/>
    <p:sldId id="284" r:id="rId53"/>
    <p:sldId id="305" r:id="rId54"/>
    <p:sldId id="306" r:id="rId55"/>
    <p:sldId id="290" r:id="rId56"/>
    <p:sldId id="286" r:id="rId57"/>
    <p:sldId id="287" r:id="rId58"/>
    <p:sldId id="288" r:id="rId59"/>
    <p:sldId id="289" r:id="rId60"/>
    <p:sldId id="291" r:id="rId61"/>
    <p:sldId id="329" r:id="rId62"/>
    <p:sldId id="327" r:id="rId63"/>
    <p:sldId id="328" r:id="rId64"/>
    <p:sldId id="292" r:id="rId65"/>
    <p:sldId id="330" r:id="rId66"/>
    <p:sldId id="294" r:id="rId67"/>
    <p:sldId id="314" r:id="rId6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5854"/>
    <p:restoredTop sz="92276"/>
  </p:normalViewPr>
  <p:slideViewPr>
    <p:cSldViewPr snapToGrid="0" snapToObjects="1">
      <p:cViewPr varScale="1">
        <p:scale>
          <a:sx n="118" d="100"/>
          <a:sy n="118" d="100"/>
        </p:scale>
        <p:origin x="920" y="200"/>
      </p:cViewPr>
      <p:guideLst/>
    </p:cSldViewPr>
  </p:slideViewPr>
  <p:notesTextViewPr>
    <p:cViewPr>
      <p:scale>
        <a:sx n="1" d="1"/>
        <a:sy n="1" d="1"/>
      </p:scale>
      <p:origin x="0" y="0"/>
    </p:cViewPr>
  </p:notesTextViewPr>
  <p:sorterViewPr>
    <p:cViewPr>
      <p:scale>
        <a:sx n="175" d="100"/>
        <a:sy n="1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notesMaster" Target="notesMasters/notesMaster1.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handoutMaster" Target="handoutMasters/handoutMaster1.xml"/><Relationship Id="rId71" Type="http://schemas.openxmlformats.org/officeDocument/2006/relationships/presProps" Target="presProps.xml"/><Relationship Id="rId72"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theme" Target="theme/theme1.xml"/><Relationship Id="rId74"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75D9E8B-D561-DC4D-8303-4B4EA2702A46}" type="datetimeFigureOut">
              <a:rPr lang="en-US" smtClean="0"/>
              <a:t>6/15/21</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A25A309-A115-D442-869C-6C23DC56D6F0}" type="slidenum">
              <a:rPr lang="en-US" smtClean="0"/>
              <a:t>‹#›</a:t>
            </a:fld>
            <a:endParaRPr lang="en-US"/>
          </a:p>
        </p:txBody>
      </p:sp>
    </p:spTree>
    <p:extLst>
      <p:ext uri="{BB962C8B-B14F-4D97-AF65-F5344CB8AC3E}">
        <p14:creationId xmlns:p14="http://schemas.microsoft.com/office/powerpoint/2010/main" val="14532668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9824CF-7050-694B-A24A-3D35F79592A1}" type="datetimeFigureOut">
              <a:rPr lang="en-US" smtClean="0"/>
              <a:t>6/15/21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6D73EC-F9B3-7846-BCF4-999E57A66EE2}" type="slidenum">
              <a:rPr lang="en-US" smtClean="0"/>
              <a:t>‹#›</a:t>
            </a:fld>
            <a:endParaRPr lang="en-US"/>
          </a:p>
        </p:txBody>
      </p:sp>
    </p:spTree>
    <p:extLst>
      <p:ext uri="{BB962C8B-B14F-4D97-AF65-F5344CB8AC3E}">
        <p14:creationId xmlns:p14="http://schemas.microsoft.com/office/powerpoint/2010/main" val="12919857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56D73EC-F9B3-7846-BCF4-999E57A66EE2}" type="slidenum">
              <a:rPr lang="en-US" smtClean="0"/>
              <a:t>1</a:t>
            </a:fld>
            <a:endParaRPr lang="en-US"/>
          </a:p>
        </p:txBody>
      </p:sp>
    </p:spTree>
    <p:extLst>
      <p:ext uri="{BB962C8B-B14F-4D97-AF65-F5344CB8AC3E}">
        <p14:creationId xmlns:p14="http://schemas.microsoft.com/office/powerpoint/2010/main" val="11981017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B13747D-A127-0C46-B210-AD98B81E1D32}" type="datetime1">
              <a:rPr lang="en-IN" smtClean="0"/>
              <a:t>15/06/21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27158-7708-1C44-8182-D4EA17893BE7}" type="slidenum">
              <a:rPr lang="en-US" smtClean="0"/>
              <a:t>‹#›</a:t>
            </a:fld>
            <a:endParaRPr lang="en-US"/>
          </a:p>
        </p:txBody>
      </p:sp>
    </p:spTree>
    <p:extLst>
      <p:ext uri="{BB962C8B-B14F-4D97-AF65-F5344CB8AC3E}">
        <p14:creationId xmlns:p14="http://schemas.microsoft.com/office/powerpoint/2010/main" val="1177852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C3A050-0B24-1149-AAEC-586F908A7C42}" type="datetime1">
              <a:rPr lang="en-IN" smtClean="0"/>
              <a:t>15/06/21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27158-7708-1C44-8182-D4EA17893BE7}" type="slidenum">
              <a:rPr lang="en-US" smtClean="0"/>
              <a:t>‹#›</a:t>
            </a:fld>
            <a:endParaRPr lang="en-US"/>
          </a:p>
        </p:txBody>
      </p:sp>
    </p:spTree>
    <p:extLst>
      <p:ext uri="{BB962C8B-B14F-4D97-AF65-F5344CB8AC3E}">
        <p14:creationId xmlns:p14="http://schemas.microsoft.com/office/powerpoint/2010/main" val="11653420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00D74D-4E72-FD46-9A6F-DA34414DC62F}" type="datetime1">
              <a:rPr lang="en-IN" smtClean="0"/>
              <a:t>15/06/21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27158-7708-1C44-8182-D4EA17893BE7}" type="slidenum">
              <a:rPr lang="en-US" smtClean="0"/>
              <a:t>‹#›</a:t>
            </a:fld>
            <a:endParaRPr lang="en-US"/>
          </a:p>
        </p:txBody>
      </p:sp>
    </p:spTree>
    <p:extLst>
      <p:ext uri="{BB962C8B-B14F-4D97-AF65-F5344CB8AC3E}">
        <p14:creationId xmlns:p14="http://schemas.microsoft.com/office/powerpoint/2010/main" val="852486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9DFA0D-767F-C041-A633-F3EBD2320108}" type="datetime1">
              <a:rPr lang="en-IN" smtClean="0"/>
              <a:t>15/06/21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27158-7708-1C44-8182-D4EA17893BE7}" type="slidenum">
              <a:rPr lang="en-US" smtClean="0"/>
              <a:t>‹#›</a:t>
            </a:fld>
            <a:endParaRPr lang="en-US"/>
          </a:p>
        </p:txBody>
      </p:sp>
    </p:spTree>
    <p:extLst>
      <p:ext uri="{BB962C8B-B14F-4D97-AF65-F5344CB8AC3E}">
        <p14:creationId xmlns:p14="http://schemas.microsoft.com/office/powerpoint/2010/main" val="45884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4C6BFC-ACC2-A14A-8362-3598CEA53DE3}" type="datetime1">
              <a:rPr lang="en-IN" smtClean="0"/>
              <a:t>15/06/21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327158-7708-1C44-8182-D4EA17893BE7}" type="slidenum">
              <a:rPr lang="en-US" smtClean="0"/>
              <a:t>‹#›</a:t>
            </a:fld>
            <a:endParaRPr lang="en-US"/>
          </a:p>
        </p:txBody>
      </p:sp>
    </p:spTree>
    <p:extLst>
      <p:ext uri="{BB962C8B-B14F-4D97-AF65-F5344CB8AC3E}">
        <p14:creationId xmlns:p14="http://schemas.microsoft.com/office/powerpoint/2010/main" val="818588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12BDD1-37EF-E34E-8261-93457401C3C1}" type="datetime1">
              <a:rPr lang="en-IN" smtClean="0"/>
              <a:t>15/06/21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327158-7708-1C44-8182-D4EA17893BE7}" type="slidenum">
              <a:rPr lang="en-US" smtClean="0"/>
              <a:t>‹#›</a:t>
            </a:fld>
            <a:endParaRPr lang="en-US"/>
          </a:p>
        </p:txBody>
      </p:sp>
    </p:spTree>
    <p:extLst>
      <p:ext uri="{BB962C8B-B14F-4D97-AF65-F5344CB8AC3E}">
        <p14:creationId xmlns:p14="http://schemas.microsoft.com/office/powerpoint/2010/main" val="1230861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02037F5-AC37-364D-A8F2-FC39DA9DACCA}" type="datetime1">
              <a:rPr lang="en-IN" smtClean="0"/>
              <a:t>15/06/21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327158-7708-1C44-8182-D4EA17893BE7}" type="slidenum">
              <a:rPr lang="en-US" smtClean="0"/>
              <a:t>‹#›</a:t>
            </a:fld>
            <a:endParaRPr lang="en-US"/>
          </a:p>
        </p:txBody>
      </p:sp>
    </p:spTree>
    <p:extLst>
      <p:ext uri="{BB962C8B-B14F-4D97-AF65-F5344CB8AC3E}">
        <p14:creationId xmlns:p14="http://schemas.microsoft.com/office/powerpoint/2010/main" val="380872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9C6124-C7D1-6B48-9AF3-9D3972034A2F}" type="datetime1">
              <a:rPr lang="en-IN" smtClean="0"/>
              <a:t>15/06/21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327158-7708-1C44-8182-D4EA17893BE7}" type="slidenum">
              <a:rPr lang="en-US" smtClean="0"/>
              <a:t>‹#›</a:t>
            </a:fld>
            <a:endParaRPr lang="en-US"/>
          </a:p>
        </p:txBody>
      </p:sp>
    </p:spTree>
    <p:extLst>
      <p:ext uri="{BB962C8B-B14F-4D97-AF65-F5344CB8AC3E}">
        <p14:creationId xmlns:p14="http://schemas.microsoft.com/office/powerpoint/2010/main" val="1821511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A9C3A1-FE67-9945-A18B-D59972DE33FF}" type="datetime1">
              <a:rPr lang="en-IN" smtClean="0"/>
              <a:t>15/06/21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327158-7708-1C44-8182-D4EA17893BE7}" type="slidenum">
              <a:rPr lang="en-US" smtClean="0"/>
              <a:t>‹#›</a:t>
            </a:fld>
            <a:endParaRPr lang="en-US"/>
          </a:p>
        </p:txBody>
      </p:sp>
    </p:spTree>
    <p:extLst>
      <p:ext uri="{BB962C8B-B14F-4D97-AF65-F5344CB8AC3E}">
        <p14:creationId xmlns:p14="http://schemas.microsoft.com/office/powerpoint/2010/main" val="1767535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BF6F32-B5EB-0D4B-8E84-B06E35898BEE}" type="datetime1">
              <a:rPr lang="en-IN" smtClean="0"/>
              <a:t>15/06/21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327158-7708-1C44-8182-D4EA17893BE7}" type="slidenum">
              <a:rPr lang="en-US" smtClean="0"/>
              <a:t>‹#›</a:t>
            </a:fld>
            <a:endParaRPr lang="en-US"/>
          </a:p>
        </p:txBody>
      </p:sp>
    </p:spTree>
    <p:extLst>
      <p:ext uri="{BB962C8B-B14F-4D97-AF65-F5344CB8AC3E}">
        <p14:creationId xmlns:p14="http://schemas.microsoft.com/office/powerpoint/2010/main" val="826582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310CE1-46D1-4A45-A2F2-8FE83408D584}" type="datetime1">
              <a:rPr lang="en-IN" smtClean="0"/>
              <a:t>15/06/21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327158-7708-1C44-8182-D4EA17893BE7}" type="slidenum">
              <a:rPr lang="en-US" smtClean="0"/>
              <a:t>‹#›</a:t>
            </a:fld>
            <a:endParaRPr lang="en-US"/>
          </a:p>
        </p:txBody>
      </p:sp>
    </p:spTree>
    <p:extLst>
      <p:ext uri="{BB962C8B-B14F-4D97-AF65-F5344CB8AC3E}">
        <p14:creationId xmlns:p14="http://schemas.microsoft.com/office/powerpoint/2010/main" val="2956086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C2FE42-E3D4-BA42-94CB-4E71F52FE7DE}" type="datetime1">
              <a:rPr lang="en-IN" smtClean="0"/>
              <a:t>15/06/21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327158-7708-1C44-8182-D4EA17893BE7}" type="slidenum">
              <a:rPr lang="en-US" smtClean="0"/>
              <a:t>‹#›</a:t>
            </a:fld>
            <a:endParaRPr lang="en-US"/>
          </a:p>
        </p:txBody>
      </p:sp>
    </p:spTree>
    <p:extLst>
      <p:ext uri="{BB962C8B-B14F-4D97-AF65-F5344CB8AC3E}">
        <p14:creationId xmlns:p14="http://schemas.microsoft.com/office/powerpoint/2010/main" val="15796019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tif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tiff"/></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tiff"/></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solidFill>
                  <a:srgbClr val="FF0000"/>
                </a:solidFill>
              </a:rPr>
              <a:t>Recent Changes in </a:t>
            </a:r>
            <a:r>
              <a:rPr lang="en-US" dirty="0">
                <a:solidFill>
                  <a:srgbClr val="FF0000"/>
                </a:solidFill>
              </a:rPr>
              <a:t>p</a:t>
            </a:r>
            <a:r>
              <a:rPr lang="en-US" dirty="0" smtClean="0">
                <a:solidFill>
                  <a:srgbClr val="FF0000"/>
                </a:solidFill>
              </a:rPr>
              <a:t>rovisions relating to Audit under the Companies Act, 2013</a:t>
            </a:r>
            <a:endParaRPr lang="en-US" dirty="0">
              <a:solidFill>
                <a:srgbClr val="FF0000"/>
              </a:solidFill>
            </a:endParaRPr>
          </a:p>
        </p:txBody>
      </p:sp>
      <p:sp>
        <p:nvSpPr>
          <p:cNvPr id="3" name="Subtitle 2"/>
          <p:cNvSpPr>
            <a:spLocks noGrp="1"/>
          </p:cNvSpPr>
          <p:nvPr>
            <p:ph type="subTitle" idx="1"/>
          </p:nvPr>
        </p:nvSpPr>
        <p:spPr>
          <a:xfrm>
            <a:off x="1524000" y="3978876"/>
            <a:ext cx="9144000" cy="1729946"/>
          </a:xfrm>
        </p:spPr>
        <p:txBody>
          <a:bodyPr/>
          <a:lstStyle/>
          <a:p>
            <a:r>
              <a:rPr lang="en-US" dirty="0" smtClean="0"/>
              <a:t>Presentation </a:t>
            </a:r>
          </a:p>
          <a:p>
            <a:r>
              <a:rPr lang="en-US" dirty="0" smtClean="0"/>
              <a:t>By</a:t>
            </a:r>
          </a:p>
          <a:p>
            <a:r>
              <a:rPr lang="en-US" dirty="0" smtClean="0"/>
              <a:t>CA Anil Sharma</a:t>
            </a:r>
            <a:endParaRPr lang="en-US" dirty="0"/>
          </a:p>
        </p:txBody>
      </p:sp>
    </p:spTree>
    <p:extLst>
      <p:ext uri="{BB962C8B-B14F-4D97-AF65-F5344CB8AC3E}">
        <p14:creationId xmlns:p14="http://schemas.microsoft.com/office/powerpoint/2010/main" val="6566085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25475"/>
          </a:xfrm>
        </p:spPr>
        <p:txBody>
          <a:bodyPr>
            <a:normAutofit/>
          </a:bodyPr>
          <a:lstStyle/>
          <a:p>
            <a:pPr algn="ctr"/>
            <a:r>
              <a:rPr lang="en-US" sz="3600" dirty="0" smtClean="0">
                <a:solidFill>
                  <a:srgbClr val="FF0000"/>
                </a:solidFill>
              </a:rPr>
              <a:t>Amendments in Accounts Rules</a:t>
            </a:r>
            <a:endParaRPr lang="en-US" sz="3600" dirty="0">
              <a:solidFill>
                <a:srgbClr val="FF0000"/>
              </a:solidFill>
            </a:endParaRPr>
          </a:p>
        </p:txBody>
      </p:sp>
      <p:sp>
        <p:nvSpPr>
          <p:cNvPr id="3" name="Content Placeholder 2"/>
          <p:cNvSpPr>
            <a:spLocks noGrp="1"/>
          </p:cNvSpPr>
          <p:nvPr>
            <p:ph idx="1"/>
          </p:nvPr>
        </p:nvSpPr>
        <p:spPr>
          <a:xfrm>
            <a:off x="838200" y="1382486"/>
            <a:ext cx="10515600" cy="4794477"/>
          </a:xfrm>
        </p:spPr>
        <p:txBody>
          <a:bodyPr/>
          <a:lstStyle/>
          <a:p>
            <a:r>
              <a:rPr lang="en-US" dirty="0" smtClean="0"/>
              <a:t>Notification </a:t>
            </a:r>
            <a:r>
              <a:rPr lang="en-US" dirty="0" err="1" smtClean="0"/>
              <a:t>dt.</a:t>
            </a:r>
            <a:r>
              <a:rPr lang="en-US" dirty="0" smtClean="0"/>
              <a:t> 24</a:t>
            </a:r>
            <a:r>
              <a:rPr lang="en-US" baseline="30000" dirty="0" smtClean="0"/>
              <a:t>th</a:t>
            </a:r>
            <a:r>
              <a:rPr lang="en-US" dirty="0" smtClean="0"/>
              <a:t> March, 2021- Proviso inserted in Rule 3(1):</a:t>
            </a:r>
          </a:p>
          <a:p>
            <a:pPr lvl="1"/>
            <a:r>
              <a:rPr lang="en-US" dirty="0" smtClean="0"/>
              <a:t>“ Provided that for the financial year commencing on or after 01/04/2021, every company which uses accounting software for maintaining its books of account, shall use only such accounting software which has a feature of recording audit trail of each transaction, creating an edit log of each change made in the books of account along with the date when such changes were made and ensuring that the audit trail cannot be disabled.”</a:t>
            </a:r>
          </a:p>
          <a:p>
            <a:pPr lvl="1"/>
            <a:endParaRPr lang="en-US" dirty="0"/>
          </a:p>
          <a:p>
            <a:r>
              <a:rPr lang="en-US" dirty="0" smtClean="0"/>
              <a:t>Notification </a:t>
            </a:r>
            <a:r>
              <a:rPr lang="en-US" dirty="0" err="1" smtClean="0"/>
              <a:t>dt.</a:t>
            </a:r>
            <a:r>
              <a:rPr lang="en-US" dirty="0" smtClean="0"/>
              <a:t> 1</a:t>
            </a:r>
            <a:r>
              <a:rPr lang="en-US" baseline="30000" dirty="0" smtClean="0"/>
              <a:t>st</a:t>
            </a:r>
            <a:r>
              <a:rPr lang="en-US" dirty="0" smtClean="0"/>
              <a:t> April, 2021- Proviso inserted in Rule 3(1):</a:t>
            </a:r>
          </a:p>
          <a:p>
            <a:pPr lvl="1"/>
            <a:r>
              <a:rPr lang="en-US" dirty="0" smtClean="0"/>
              <a:t>Date of 01/04/2021 has been replaced with the date 01/04/2022.</a:t>
            </a:r>
            <a:endParaRPr lang="en-US" dirty="0"/>
          </a:p>
        </p:txBody>
      </p:sp>
      <p:sp>
        <p:nvSpPr>
          <p:cNvPr id="4" name="Slide Number Placeholder 3"/>
          <p:cNvSpPr>
            <a:spLocks noGrp="1"/>
          </p:cNvSpPr>
          <p:nvPr>
            <p:ph type="sldNum" sz="quarter" idx="12"/>
          </p:nvPr>
        </p:nvSpPr>
        <p:spPr/>
        <p:txBody>
          <a:bodyPr/>
          <a:lstStyle/>
          <a:p>
            <a:fld id="{F939D5FB-3BA6-184C-8DB7-B2C000E96C81}" type="slidenum">
              <a:rPr lang="en-US" smtClean="0"/>
              <a:t>10</a:t>
            </a:fld>
            <a:endParaRPr lang="en-US"/>
          </a:p>
        </p:txBody>
      </p:sp>
    </p:spTree>
    <p:extLst>
      <p:ext uri="{BB962C8B-B14F-4D97-AF65-F5344CB8AC3E}">
        <p14:creationId xmlns:p14="http://schemas.microsoft.com/office/powerpoint/2010/main" val="10925129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62189"/>
          </a:xfrm>
        </p:spPr>
        <p:txBody>
          <a:bodyPr>
            <a:normAutofit fontScale="90000"/>
          </a:bodyPr>
          <a:lstStyle/>
          <a:p>
            <a:pPr algn="ctr"/>
            <a:r>
              <a:rPr lang="en-US" sz="3600" dirty="0" smtClean="0">
                <a:solidFill>
                  <a:srgbClr val="FF0000"/>
                </a:solidFill>
              </a:rPr>
              <a:t>Background</a:t>
            </a:r>
            <a:endParaRPr lang="en-US" sz="3600" dirty="0">
              <a:solidFill>
                <a:srgbClr val="FF0000"/>
              </a:solidFill>
            </a:endParaRPr>
          </a:p>
        </p:txBody>
      </p:sp>
      <p:sp>
        <p:nvSpPr>
          <p:cNvPr id="3" name="Content Placeholder 2"/>
          <p:cNvSpPr>
            <a:spLocks noGrp="1"/>
          </p:cNvSpPr>
          <p:nvPr>
            <p:ph idx="1"/>
          </p:nvPr>
        </p:nvSpPr>
        <p:spPr>
          <a:xfrm>
            <a:off x="838200" y="1066800"/>
            <a:ext cx="10515600" cy="5110163"/>
          </a:xfrm>
        </p:spPr>
        <p:txBody>
          <a:bodyPr>
            <a:normAutofit/>
          </a:bodyPr>
          <a:lstStyle/>
          <a:p>
            <a:r>
              <a:rPr lang="en-US" dirty="0" smtClean="0"/>
              <a:t>The Companies (Auditor’s Report) Order, 2020 notification dated 25/2/2020 – applicability of CARO </a:t>
            </a:r>
            <a:r>
              <a:rPr lang="en-US" dirty="0"/>
              <a:t>relating to financial statements for the accounting year starting </a:t>
            </a:r>
            <a:r>
              <a:rPr lang="en-US" dirty="0" smtClean="0"/>
              <a:t>01/04/2019 </a:t>
            </a:r>
            <a:r>
              <a:rPr lang="en-US" dirty="0"/>
              <a:t>onwards. </a:t>
            </a:r>
            <a:endParaRPr lang="en-US" dirty="0" smtClean="0"/>
          </a:p>
          <a:p>
            <a:r>
              <a:rPr lang="en-US" dirty="0" smtClean="0"/>
              <a:t>The Companies (Auditor’s Report) Order Amendment Order, 2020 dated</a:t>
            </a:r>
            <a:r>
              <a:rPr lang="en-US" dirty="0"/>
              <a:t> </a:t>
            </a:r>
            <a:r>
              <a:rPr lang="en-US" dirty="0" smtClean="0"/>
              <a:t> 24/03/2020 - applicability </a:t>
            </a:r>
            <a:r>
              <a:rPr lang="en-US" dirty="0"/>
              <a:t>of CARO relating to financial statements for the accounting year starting </a:t>
            </a:r>
            <a:r>
              <a:rPr lang="en-US" dirty="0" smtClean="0"/>
              <a:t>01/04/2020 </a:t>
            </a:r>
            <a:r>
              <a:rPr lang="en-US" dirty="0"/>
              <a:t>onwards. </a:t>
            </a:r>
          </a:p>
          <a:p>
            <a:r>
              <a:rPr lang="en-US" dirty="0"/>
              <a:t>The Companies (Auditor’s Report) Order </a:t>
            </a:r>
            <a:r>
              <a:rPr lang="en-US" dirty="0" smtClean="0"/>
              <a:t>Second Amendment </a:t>
            </a:r>
            <a:r>
              <a:rPr lang="en-US" dirty="0"/>
              <a:t>Order, 2020 </a:t>
            </a:r>
            <a:r>
              <a:rPr lang="en-US" dirty="0" smtClean="0"/>
              <a:t>dated 17/12/2020- applicability of CARO, 2020 relating to financial statements for the accounting year starting 01/04/2021 onwards.</a:t>
            </a:r>
            <a:endParaRPr lang="en-US" dirty="0"/>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0A327158-7708-1C44-8182-D4EA17893BE7}" type="slidenum">
              <a:rPr lang="en-US" smtClean="0"/>
              <a:t>11</a:t>
            </a:fld>
            <a:endParaRPr lang="en-US"/>
          </a:p>
        </p:txBody>
      </p:sp>
    </p:spTree>
    <p:extLst>
      <p:ext uri="{BB962C8B-B14F-4D97-AF65-F5344CB8AC3E}">
        <p14:creationId xmlns:p14="http://schemas.microsoft.com/office/powerpoint/2010/main" val="1161426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92818"/>
          </a:xfrm>
        </p:spPr>
        <p:txBody>
          <a:bodyPr>
            <a:normAutofit fontScale="90000"/>
          </a:bodyPr>
          <a:lstStyle/>
          <a:p>
            <a:pPr algn="ctr"/>
            <a:r>
              <a:rPr lang="en-US" dirty="0" smtClean="0">
                <a:solidFill>
                  <a:srgbClr val="FF0000"/>
                </a:solidFill>
              </a:rPr>
              <a:t>Overview</a:t>
            </a:r>
            <a:endParaRPr lang="en-US" dirty="0">
              <a:solidFill>
                <a:srgbClr val="FF0000"/>
              </a:solidFill>
            </a:endParaRPr>
          </a:p>
        </p:txBody>
      </p:sp>
      <p:sp>
        <p:nvSpPr>
          <p:cNvPr id="3" name="Content Placeholder 2"/>
          <p:cNvSpPr>
            <a:spLocks noGrp="1"/>
          </p:cNvSpPr>
          <p:nvPr>
            <p:ph idx="1"/>
          </p:nvPr>
        </p:nvSpPr>
        <p:spPr>
          <a:xfrm>
            <a:off x="838200" y="1317171"/>
            <a:ext cx="10515600" cy="4859792"/>
          </a:xfrm>
        </p:spPr>
        <p:txBody>
          <a:bodyPr/>
          <a:lstStyle/>
          <a:p>
            <a:r>
              <a:rPr lang="en-US" dirty="0" smtClean="0"/>
              <a:t>Para 3 Matters to be included in auditor’s report:</a:t>
            </a:r>
          </a:p>
          <a:p>
            <a:pPr lvl="1"/>
            <a:r>
              <a:rPr lang="en-US" dirty="0"/>
              <a:t>2</a:t>
            </a:r>
            <a:r>
              <a:rPr lang="en-US" dirty="0" smtClean="0"/>
              <a:t>1 main clauses in CARO, 2020 as against 16 in CARO, 2016.</a:t>
            </a:r>
          </a:p>
          <a:p>
            <a:pPr lvl="1"/>
            <a:r>
              <a:rPr lang="en-US" dirty="0" smtClean="0"/>
              <a:t>11 main clauses have 38 sub- clauses.</a:t>
            </a:r>
          </a:p>
          <a:p>
            <a:pPr lvl="1"/>
            <a:endParaRPr lang="en-US" dirty="0"/>
          </a:p>
          <a:p>
            <a:r>
              <a:rPr lang="en-US" dirty="0" smtClean="0"/>
              <a:t>No change in coverage of companies:</a:t>
            </a:r>
          </a:p>
          <a:p>
            <a:pPr lvl="2"/>
            <a:r>
              <a:rPr lang="en-US" dirty="0" smtClean="0"/>
              <a:t>applicable to foreign company also.</a:t>
            </a:r>
          </a:p>
          <a:p>
            <a:pPr lvl="2"/>
            <a:r>
              <a:rPr lang="en-US" dirty="0" smtClean="0"/>
              <a:t>Not applicable to banking, insurance, section 8 , OPC and specified private limited company.</a:t>
            </a:r>
          </a:p>
          <a:p>
            <a:pPr lvl="1"/>
            <a:r>
              <a:rPr lang="en-US" dirty="0" smtClean="0"/>
              <a:t>Except that it</a:t>
            </a:r>
            <a:endParaRPr lang="en-US" dirty="0"/>
          </a:p>
          <a:p>
            <a:pPr lvl="2"/>
            <a:r>
              <a:rPr lang="en-US" dirty="0"/>
              <a:t>shall not apply to the auditor’s report on consolidated financial statements except clause (xxi</a:t>
            </a:r>
            <a:r>
              <a:rPr lang="en-US" dirty="0" smtClean="0"/>
              <a:t>) of Para 3.</a:t>
            </a:r>
          </a:p>
          <a:p>
            <a:pPr lvl="2"/>
            <a:endParaRPr lang="en-US" dirty="0"/>
          </a:p>
          <a:p>
            <a:endParaRPr lang="en-US" dirty="0" smtClean="0"/>
          </a:p>
          <a:p>
            <a:pPr lvl="1"/>
            <a:endParaRPr lang="en-US" dirty="0"/>
          </a:p>
          <a:p>
            <a:endParaRPr lang="en-US" dirty="0" smtClean="0"/>
          </a:p>
          <a:p>
            <a:pPr lvl="1"/>
            <a:endParaRPr lang="en-US" dirty="0"/>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fld id="{0A327158-7708-1C44-8182-D4EA17893BE7}" type="slidenum">
              <a:rPr lang="en-US" smtClean="0"/>
              <a:t>12</a:t>
            </a:fld>
            <a:endParaRPr lang="en-US"/>
          </a:p>
        </p:txBody>
      </p:sp>
    </p:spTree>
    <p:extLst>
      <p:ext uri="{BB962C8B-B14F-4D97-AF65-F5344CB8AC3E}">
        <p14:creationId xmlns:p14="http://schemas.microsoft.com/office/powerpoint/2010/main" val="11261254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71697"/>
          </a:xfrm>
        </p:spPr>
        <p:txBody>
          <a:bodyPr>
            <a:normAutofit/>
          </a:bodyPr>
          <a:lstStyle/>
          <a:p>
            <a:pPr algn="ctr"/>
            <a:r>
              <a:rPr lang="en-US" sz="3600" dirty="0" smtClean="0">
                <a:solidFill>
                  <a:srgbClr val="FF0000"/>
                </a:solidFill>
              </a:rPr>
              <a:t>Clause </a:t>
            </a:r>
            <a:r>
              <a:rPr lang="en-US" sz="3600" dirty="0" err="1" smtClean="0">
                <a:solidFill>
                  <a:srgbClr val="FF0000"/>
                </a:solidFill>
              </a:rPr>
              <a:t>i</a:t>
            </a:r>
            <a:r>
              <a:rPr lang="en-US" sz="3600" dirty="0" smtClean="0">
                <a:solidFill>
                  <a:srgbClr val="FF0000"/>
                </a:solidFill>
              </a:rPr>
              <a:t> (a) amended by adding (B) </a:t>
            </a:r>
            <a:endParaRPr lang="en-US" sz="3600" dirty="0">
              <a:solidFill>
                <a:srgbClr val="FF0000"/>
              </a:solidFill>
            </a:endParaRPr>
          </a:p>
        </p:txBody>
      </p:sp>
      <p:sp>
        <p:nvSpPr>
          <p:cNvPr id="3" name="Content Placeholder 2"/>
          <p:cNvSpPr>
            <a:spLocks noGrp="1"/>
          </p:cNvSpPr>
          <p:nvPr>
            <p:ph idx="1"/>
          </p:nvPr>
        </p:nvSpPr>
        <p:spPr>
          <a:xfrm>
            <a:off x="838200" y="1284514"/>
            <a:ext cx="10515600" cy="5192485"/>
          </a:xfrm>
        </p:spPr>
        <p:txBody>
          <a:bodyPr>
            <a:normAutofit/>
          </a:bodyPr>
          <a:lstStyle/>
          <a:p>
            <a:r>
              <a:rPr lang="en-US" dirty="0" err="1" smtClean="0"/>
              <a:t>i</a:t>
            </a:r>
            <a:r>
              <a:rPr lang="en-US" dirty="0" smtClean="0"/>
              <a:t>(a)(A) Whether the company has maintained proper records showing 	full particulars, including quantitative details and situation of 	fixed assets;</a:t>
            </a:r>
          </a:p>
          <a:p>
            <a:r>
              <a:rPr lang="en-US" dirty="0" smtClean="0"/>
              <a:t>     </a:t>
            </a:r>
            <a:r>
              <a:rPr lang="en-US" dirty="0" smtClean="0">
                <a:solidFill>
                  <a:srgbClr val="FF0000"/>
                </a:solidFill>
              </a:rPr>
              <a:t>(B)Whether </a:t>
            </a:r>
            <a:r>
              <a:rPr lang="en-US" dirty="0">
                <a:solidFill>
                  <a:srgbClr val="FF0000"/>
                </a:solidFill>
              </a:rPr>
              <a:t>the company is maintaining proper records showing </a:t>
            </a:r>
            <a:r>
              <a:rPr lang="en-US" dirty="0" smtClean="0">
                <a:solidFill>
                  <a:srgbClr val="FF0000"/>
                </a:solidFill>
              </a:rPr>
              <a:t>	full particulars of intangible </a:t>
            </a:r>
            <a:r>
              <a:rPr lang="en-US" dirty="0">
                <a:solidFill>
                  <a:srgbClr val="FF0000"/>
                </a:solidFill>
              </a:rPr>
              <a:t>assets</a:t>
            </a:r>
            <a:r>
              <a:rPr lang="en-US" dirty="0" smtClean="0">
                <a:solidFill>
                  <a:srgbClr val="FF0000"/>
                </a:solidFill>
              </a:rPr>
              <a:t>; </a:t>
            </a:r>
          </a:p>
          <a:p>
            <a:endParaRPr lang="en-US" dirty="0">
              <a:solidFill>
                <a:srgbClr val="FF0000"/>
              </a:solidFill>
            </a:endParaRPr>
          </a:p>
          <a:p>
            <a:endParaRPr lang="en-US" dirty="0"/>
          </a:p>
        </p:txBody>
      </p:sp>
      <p:sp>
        <p:nvSpPr>
          <p:cNvPr id="4" name="Slide Number Placeholder 3"/>
          <p:cNvSpPr>
            <a:spLocks noGrp="1"/>
          </p:cNvSpPr>
          <p:nvPr>
            <p:ph type="sldNum" sz="quarter" idx="12"/>
          </p:nvPr>
        </p:nvSpPr>
        <p:spPr/>
        <p:txBody>
          <a:bodyPr/>
          <a:lstStyle/>
          <a:p>
            <a:fld id="{0A327158-7708-1C44-8182-D4EA17893BE7}" type="slidenum">
              <a:rPr lang="en-US" smtClean="0"/>
              <a:t>13</a:t>
            </a:fld>
            <a:endParaRPr lang="en-US"/>
          </a:p>
        </p:txBody>
      </p:sp>
    </p:spTree>
    <p:extLst>
      <p:ext uri="{BB962C8B-B14F-4D97-AF65-F5344CB8AC3E}">
        <p14:creationId xmlns:p14="http://schemas.microsoft.com/office/powerpoint/2010/main" val="2351706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77875"/>
          </a:xfrm>
        </p:spPr>
        <p:txBody>
          <a:bodyPr>
            <a:normAutofit/>
          </a:bodyPr>
          <a:lstStyle/>
          <a:p>
            <a:pPr algn="ctr"/>
            <a:r>
              <a:rPr lang="en-US" sz="3600" dirty="0" err="1" smtClean="0">
                <a:solidFill>
                  <a:srgbClr val="FF0000"/>
                </a:solidFill>
              </a:rPr>
              <a:t>Sch</a:t>
            </a:r>
            <a:r>
              <a:rPr lang="en-US" sz="3600" dirty="0" smtClean="0">
                <a:solidFill>
                  <a:srgbClr val="FF0000"/>
                </a:solidFill>
              </a:rPr>
              <a:t>- III- Disclosures relating to PPE and Intangible Assets</a:t>
            </a:r>
            <a:endParaRPr lang="en-US" sz="3600" dirty="0">
              <a:solidFill>
                <a:srgbClr val="FF0000"/>
              </a:solidFill>
            </a:endParaRPr>
          </a:p>
        </p:txBody>
      </p:sp>
      <p:sp>
        <p:nvSpPr>
          <p:cNvPr id="3" name="Content Placeholder 2"/>
          <p:cNvSpPr>
            <a:spLocks noGrp="1"/>
          </p:cNvSpPr>
          <p:nvPr>
            <p:ph idx="1"/>
          </p:nvPr>
        </p:nvSpPr>
        <p:spPr>
          <a:xfrm>
            <a:off x="838200" y="1317171"/>
            <a:ext cx="10515600" cy="4859792"/>
          </a:xfrm>
        </p:spPr>
        <p:txBody>
          <a:bodyPr>
            <a:normAutofit/>
          </a:bodyPr>
          <a:lstStyle/>
          <a:p>
            <a:r>
              <a:rPr lang="en-US" dirty="0" smtClean="0"/>
              <a:t>Under the heading PPE (replacing Tangible Assets): Additions, disposals, acquisitions through business combinations, amount of change due to revaluation(</a:t>
            </a:r>
            <a:r>
              <a:rPr lang="en-US" dirty="0"/>
              <a:t>(if change is 10% or more in the aggregate of the net carrying value of each class of </a:t>
            </a:r>
            <a:r>
              <a:rPr lang="en-US" dirty="0" smtClean="0"/>
              <a:t>PPE )and other adjustments , related depreciation and impairment losses/reversals are to be disclosed for each item of PPE separately.</a:t>
            </a:r>
          </a:p>
          <a:p>
            <a:endParaRPr lang="en-US" dirty="0" smtClean="0"/>
          </a:p>
          <a:p>
            <a:r>
              <a:rPr lang="en-US" dirty="0" smtClean="0"/>
              <a:t>If any PPE has been revalued, the company to disclose as to whether the revaluation is based on valuation by a  registered valuer.</a:t>
            </a:r>
          </a:p>
          <a:p>
            <a:endParaRPr lang="en-US" dirty="0" smtClean="0"/>
          </a:p>
          <a:p>
            <a:r>
              <a:rPr lang="en-US" dirty="0"/>
              <a:t>Similar </a:t>
            </a:r>
            <a:r>
              <a:rPr lang="en-US" dirty="0" smtClean="0"/>
              <a:t>requirements </a:t>
            </a:r>
            <a:r>
              <a:rPr lang="en-US" dirty="0"/>
              <a:t>for intangible assets also.</a:t>
            </a:r>
          </a:p>
          <a:p>
            <a:endParaRPr lang="en-US" dirty="0" smtClean="0"/>
          </a:p>
          <a:p>
            <a:endParaRPr lang="en-US" dirty="0"/>
          </a:p>
          <a:p>
            <a:endParaRPr lang="en-US" dirty="0"/>
          </a:p>
        </p:txBody>
      </p:sp>
      <p:sp>
        <p:nvSpPr>
          <p:cNvPr id="4" name="Slide Number Placeholder 3"/>
          <p:cNvSpPr>
            <a:spLocks noGrp="1"/>
          </p:cNvSpPr>
          <p:nvPr>
            <p:ph type="sldNum" sz="quarter" idx="12"/>
          </p:nvPr>
        </p:nvSpPr>
        <p:spPr/>
        <p:txBody>
          <a:bodyPr/>
          <a:lstStyle/>
          <a:p>
            <a:fld id="{F939D5FB-3BA6-184C-8DB7-B2C000E96C81}" type="slidenum">
              <a:rPr lang="en-US" smtClean="0"/>
              <a:t>14</a:t>
            </a:fld>
            <a:endParaRPr lang="en-US"/>
          </a:p>
        </p:txBody>
      </p:sp>
    </p:spTree>
    <p:extLst>
      <p:ext uri="{BB962C8B-B14F-4D97-AF65-F5344CB8AC3E}">
        <p14:creationId xmlns:p14="http://schemas.microsoft.com/office/powerpoint/2010/main" val="3831341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Sub-clause (d) added in clause </a:t>
            </a:r>
            <a:r>
              <a:rPr lang="en-US" dirty="0" err="1" smtClean="0">
                <a:solidFill>
                  <a:srgbClr val="FF0000"/>
                </a:solidFill>
              </a:rPr>
              <a:t>i</a:t>
            </a:r>
            <a:endParaRPr lang="en-US" dirty="0">
              <a:solidFill>
                <a:srgbClr val="FF0000"/>
              </a:solidFill>
            </a:endParaRPr>
          </a:p>
        </p:txBody>
      </p:sp>
      <p:sp>
        <p:nvSpPr>
          <p:cNvPr id="3" name="Content Placeholder 2"/>
          <p:cNvSpPr>
            <a:spLocks noGrp="1"/>
          </p:cNvSpPr>
          <p:nvPr>
            <p:ph idx="1"/>
          </p:nvPr>
        </p:nvSpPr>
        <p:spPr/>
        <p:txBody>
          <a:bodyPr/>
          <a:lstStyle/>
          <a:p>
            <a:r>
              <a:rPr lang="en-US" dirty="0"/>
              <a:t>(d) Whether the company has revalued its Property, Plant and Equipment (including Right of Use assets) or intangible assets or both during the year and, if so, whether the revaluation is based on the valuation by a Registered Valuer; specify the amount of change, if change is 10% or more in the aggregate of the net carrying value of each class of Property, Plant and Equipment or intangible assets;</a:t>
            </a:r>
          </a:p>
        </p:txBody>
      </p:sp>
      <p:sp>
        <p:nvSpPr>
          <p:cNvPr id="4" name="Slide Number Placeholder 3"/>
          <p:cNvSpPr>
            <a:spLocks noGrp="1"/>
          </p:cNvSpPr>
          <p:nvPr>
            <p:ph type="sldNum" sz="quarter" idx="12"/>
          </p:nvPr>
        </p:nvSpPr>
        <p:spPr/>
        <p:txBody>
          <a:bodyPr/>
          <a:lstStyle/>
          <a:p>
            <a:fld id="{0A327158-7708-1C44-8182-D4EA17893BE7}" type="slidenum">
              <a:rPr lang="en-US" smtClean="0"/>
              <a:t>15</a:t>
            </a:fld>
            <a:endParaRPr lang="en-US"/>
          </a:p>
        </p:txBody>
      </p:sp>
    </p:spTree>
    <p:extLst>
      <p:ext uri="{BB962C8B-B14F-4D97-AF65-F5344CB8AC3E}">
        <p14:creationId xmlns:p14="http://schemas.microsoft.com/office/powerpoint/2010/main" val="19747476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No change in (b) of Clause </a:t>
            </a:r>
            <a:r>
              <a:rPr lang="en-US" dirty="0" err="1" smtClean="0">
                <a:solidFill>
                  <a:srgbClr val="FF0000"/>
                </a:solidFill>
              </a:rPr>
              <a:t>i</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(b) Whether these fixed assets have been physically verified by the management at reasonable intervals, whether any material discrepancies were noticed on such verification and if so, whether the same have been properly dealt with in the books of account;</a:t>
            </a:r>
            <a:endParaRPr lang="en-US" dirty="0"/>
          </a:p>
        </p:txBody>
      </p:sp>
      <p:sp>
        <p:nvSpPr>
          <p:cNvPr id="4" name="Slide Number Placeholder 3"/>
          <p:cNvSpPr>
            <a:spLocks noGrp="1"/>
          </p:cNvSpPr>
          <p:nvPr>
            <p:ph type="sldNum" sz="quarter" idx="12"/>
          </p:nvPr>
        </p:nvSpPr>
        <p:spPr/>
        <p:txBody>
          <a:bodyPr/>
          <a:lstStyle/>
          <a:p>
            <a:fld id="{0A327158-7708-1C44-8182-D4EA17893BE7}" type="slidenum">
              <a:rPr lang="en-US" smtClean="0"/>
              <a:t>16</a:t>
            </a:fld>
            <a:endParaRPr lang="en-US"/>
          </a:p>
        </p:txBody>
      </p:sp>
    </p:spTree>
    <p:extLst>
      <p:ext uri="{BB962C8B-B14F-4D97-AF65-F5344CB8AC3E}">
        <p14:creationId xmlns:p14="http://schemas.microsoft.com/office/powerpoint/2010/main" val="3527476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45837"/>
          </a:xfrm>
        </p:spPr>
        <p:txBody>
          <a:bodyPr>
            <a:normAutofit/>
          </a:bodyPr>
          <a:lstStyle/>
          <a:p>
            <a:pPr algn="ctr"/>
            <a:r>
              <a:rPr lang="en-US" sz="3600" dirty="0" smtClean="0">
                <a:solidFill>
                  <a:srgbClr val="FF0000"/>
                </a:solidFill>
              </a:rPr>
              <a:t>Clause </a:t>
            </a:r>
            <a:r>
              <a:rPr lang="en-US" sz="3600" dirty="0" err="1" smtClean="0">
                <a:solidFill>
                  <a:srgbClr val="FF0000"/>
                </a:solidFill>
              </a:rPr>
              <a:t>i</a:t>
            </a:r>
            <a:r>
              <a:rPr lang="en-US" sz="3600" dirty="0" smtClean="0">
                <a:solidFill>
                  <a:srgbClr val="FF0000"/>
                </a:solidFill>
              </a:rPr>
              <a:t> (c) amended</a:t>
            </a:r>
            <a:endParaRPr lang="en-US" sz="3600" dirty="0">
              <a:solidFill>
                <a:srgbClr val="FF0000"/>
              </a:solidFill>
            </a:endParaRPr>
          </a:p>
        </p:txBody>
      </p:sp>
      <p:sp>
        <p:nvSpPr>
          <p:cNvPr id="3" name="Content Placeholder 2"/>
          <p:cNvSpPr>
            <a:spLocks noGrp="1"/>
          </p:cNvSpPr>
          <p:nvPr>
            <p:ph idx="1"/>
          </p:nvPr>
        </p:nvSpPr>
        <p:spPr/>
        <p:txBody>
          <a:bodyPr/>
          <a:lstStyle/>
          <a:p>
            <a:r>
              <a:rPr lang="en-US" dirty="0"/>
              <a:t>(c) Whether the title deeds of all the immovable properties </a:t>
            </a:r>
            <a:r>
              <a:rPr lang="en-US" dirty="0">
                <a:solidFill>
                  <a:srgbClr val="FF0000"/>
                </a:solidFill>
              </a:rPr>
              <a:t>(other than properties where the company is the lessee and the lease agreements are duly executed in favour of the lessee)</a:t>
            </a:r>
            <a:r>
              <a:rPr lang="en-US" dirty="0"/>
              <a:t> disclosed in the financial statements are held in the name of the company, if not, provide the details thereof;</a:t>
            </a:r>
            <a:endParaRPr lang="en-US" dirty="0" smtClean="0"/>
          </a:p>
        </p:txBody>
      </p:sp>
      <p:sp>
        <p:nvSpPr>
          <p:cNvPr id="4" name="Slide Number Placeholder 3"/>
          <p:cNvSpPr>
            <a:spLocks noGrp="1"/>
          </p:cNvSpPr>
          <p:nvPr>
            <p:ph type="sldNum" sz="quarter" idx="12"/>
          </p:nvPr>
        </p:nvSpPr>
        <p:spPr/>
        <p:txBody>
          <a:bodyPr/>
          <a:lstStyle/>
          <a:p>
            <a:fld id="{0A327158-7708-1C44-8182-D4EA17893BE7}" type="slidenum">
              <a:rPr lang="en-US" smtClean="0"/>
              <a:t>17</a:t>
            </a:fld>
            <a:endParaRPr lang="en-US"/>
          </a:p>
        </p:txBody>
      </p:sp>
    </p:spTree>
    <p:extLst>
      <p:ext uri="{BB962C8B-B14F-4D97-AF65-F5344CB8AC3E}">
        <p14:creationId xmlns:p14="http://schemas.microsoft.com/office/powerpoint/2010/main" val="15946726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77875"/>
          </a:xfrm>
        </p:spPr>
        <p:txBody>
          <a:bodyPr>
            <a:normAutofit/>
          </a:bodyPr>
          <a:lstStyle/>
          <a:p>
            <a:pPr algn="ctr"/>
            <a:r>
              <a:rPr lang="en-US" sz="3600" dirty="0" smtClean="0">
                <a:solidFill>
                  <a:srgbClr val="FF0000"/>
                </a:solidFill>
              </a:rPr>
              <a:t>Sch.- III amended- Title </a:t>
            </a:r>
            <a:r>
              <a:rPr lang="en-US" sz="3600" dirty="0">
                <a:solidFill>
                  <a:srgbClr val="FF0000"/>
                </a:solidFill>
              </a:rPr>
              <a:t>deeds of  immovable </a:t>
            </a:r>
            <a:r>
              <a:rPr lang="en-US" sz="3600" dirty="0" smtClean="0">
                <a:solidFill>
                  <a:srgbClr val="FF0000"/>
                </a:solidFill>
              </a:rPr>
              <a:t>property</a:t>
            </a:r>
            <a:endParaRPr lang="en-US" sz="3600" dirty="0">
              <a:solidFill>
                <a:srgbClr val="FF0000"/>
              </a:solidFill>
            </a:endParaRPr>
          </a:p>
        </p:txBody>
      </p:sp>
      <p:sp>
        <p:nvSpPr>
          <p:cNvPr id="3" name="Content Placeholder 2"/>
          <p:cNvSpPr>
            <a:spLocks noGrp="1"/>
          </p:cNvSpPr>
          <p:nvPr>
            <p:ph idx="1"/>
          </p:nvPr>
        </p:nvSpPr>
        <p:spPr>
          <a:xfrm>
            <a:off x="838200" y="1317171"/>
            <a:ext cx="10515600" cy="5290458"/>
          </a:xfrm>
        </p:spPr>
        <p:txBody>
          <a:bodyPr>
            <a:normAutofit/>
          </a:bodyPr>
          <a:lstStyle/>
          <a:p>
            <a:r>
              <a:rPr lang="en-US" dirty="0" smtClean="0"/>
              <a:t>If title deeds of  immovable property (other than properties under lease agreement duly executed) are not held in the name of the company, to provide the details of name in which such title deeds are held in the prescribed format;</a:t>
            </a:r>
          </a:p>
          <a:p>
            <a:endParaRPr lang="en-US" dirty="0" smtClean="0"/>
          </a:p>
          <a:p>
            <a:endParaRPr lang="en-US" dirty="0"/>
          </a:p>
          <a:p>
            <a:endParaRPr lang="en-US" dirty="0"/>
          </a:p>
        </p:txBody>
      </p:sp>
      <p:pic>
        <p:nvPicPr>
          <p:cNvPr id="5" name="Picture 4"/>
          <p:cNvPicPr>
            <a:picLocks noChangeAspect="1"/>
          </p:cNvPicPr>
          <p:nvPr/>
        </p:nvPicPr>
        <p:blipFill>
          <a:blip r:embed="rId2"/>
          <a:stretch>
            <a:fillRect/>
          </a:stretch>
        </p:blipFill>
        <p:spPr>
          <a:xfrm>
            <a:off x="1306286" y="3026228"/>
            <a:ext cx="8915400" cy="3483429"/>
          </a:xfrm>
          <a:prstGeom prst="rect">
            <a:avLst/>
          </a:prstGeom>
        </p:spPr>
      </p:pic>
      <p:sp>
        <p:nvSpPr>
          <p:cNvPr id="4" name="Slide Number Placeholder 3"/>
          <p:cNvSpPr>
            <a:spLocks noGrp="1"/>
          </p:cNvSpPr>
          <p:nvPr>
            <p:ph type="sldNum" sz="quarter" idx="12"/>
          </p:nvPr>
        </p:nvSpPr>
        <p:spPr/>
        <p:txBody>
          <a:bodyPr/>
          <a:lstStyle/>
          <a:p>
            <a:fld id="{F939D5FB-3BA6-184C-8DB7-B2C000E96C81}" type="slidenum">
              <a:rPr lang="en-US" smtClean="0"/>
              <a:t>18</a:t>
            </a:fld>
            <a:endParaRPr lang="en-US"/>
          </a:p>
        </p:txBody>
      </p:sp>
    </p:spTree>
    <p:extLst>
      <p:ext uri="{BB962C8B-B14F-4D97-AF65-F5344CB8AC3E}">
        <p14:creationId xmlns:p14="http://schemas.microsoft.com/office/powerpoint/2010/main" val="5256614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Sub-clause(e) added in clause </a:t>
            </a:r>
            <a:r>
              <a:rPr lang="en-US" dirty="0" err="1" smtClean="0">
                <a:solidFill>
                  <a:srgbClr val="FF0000"/>
                </a:solidFill>
              </a:rPr>
              <a:t>i</a:t>
            </a:r>
            <a:endParaRPr lang="en-US" dirty="0">
              <a:solidFill>
                <a:srgbClr val="FF0000"/>
              </a:solidFill>
            </a:endParaRPr>
          </a:p>
        </p:txBody>
      </p:sp>
      <p:sp>
        <p:nvSpPr>
          <p:cNvPr id="3" name="Content Placeholder 2"/>
          <p:cNvSpPr>
            <a:spLocks noGrp="1"/>
          </p:cNvSpPr>
          <p:nvPr>
            <p:ph idx="1"/>
          </p:nvPr>
        </p:nvSpPr>
        <p:spPr/>
        <p:txBody>
          <a:bodyPr/>
          <a:lstStyle/>
          <a:p>
            <a:r>
              <a:rPr lang="en-US" dirty="0"/>
              <a:t>(e) Whether any proceedings have been initiated or are pending against the company for holding any </a:t>
            </a:r>
            <a:r>
              <a:rPr lang="en-US" dirty="0" err="1"/>
              <a:t>benami</a:t>
            </a:r>
            <a:r>
              <a:rPr lang="en-US" dirty="0"/>
              <a:t> property under the </a:t>
            </a:r>
            <a:r>
              <a:rPr lang="en-US" dirty="0" err="1"/>
              <a:t>Benami</a:t>
            </a:r>
            <a:r>
              <a:rPr lang="en-US" dirty="0"/>
              <a:t> Transactions (Prohibition) Act, 1988 (45 of 1988) and rules made thereunder, if so, whether the company has appropriately disclosed the details in its financial statements;</a:t>
            </a:r>
          </a:p>
        </p:txBody>
      </p:sp>
      <p:sp>
        <p:nvSpPr>
          <p:cNvPr id="4" name="Slide Number Placeholder 3"/>
          <p:cNvSpPr>
            <a:spLocks noGrp="1"/>
          </p:cNvSpPr>
          <p:nvPr>
            <p:ph type="sldNum" sz="quarter" idx="12"/>
          </p:nvPr>
        </p:nvSpPr>
        <p:spPr/>
        <p:txBody>
          <a:bodyPr/>
          <a:lstStyle/>
          <a:p>
            <a:fld id="{0A327158-7708-1C44-8182-D4EA17893BE7}" type="slidenum">
              <a:rPr lang="en-US" smtClean="0"/>
              <a:t>19</a:t>
            </a:fld>
            <a:endParaRPr lang="en-US"/>
          </a:p>
        </p:txBody>
      </p:sp>
    </p:spTree>
    <p:extLst>
      <p:ext uri="{BB962C8B-B14F-4D97-AF65-F5344CB8AC3E}">
        <p14:creationId xmlns:p14="http://schemas.microsoft.com/office/powerpoint/2010/main" val="2082228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Recent Changes in provisions relating to  </a:t>
            </a:r>
            <a:r>
              <a:rPr lang="en-US" dirty="0" smtClean="0">
                <a:solidFill>
                  <a:srgbClr val="FF0000"/>
                </a:solidFill>
              </a:rPr>
              <a:t>Audit Reporting</a:t>
            </a:r>
            <a:endParaRPr lang="en-US" dirty="0"/>
          </a:p>
        </p:txBody>
      </p:sp>
      <p:sp>
        <p:nvSpPr>
          <p:cNvPr id="3" name="Content Placeholder 2"/>
          <p:cNvSpPr>
            <a:spLocks noGrp="1"/>
          </p:cNvSpPr>
          <p:nvPr>
            <p:ph idx="1"/>
          </p:nvPr>
        </p:nvSpPr>
        <p:spPr/>
        <p:txBody>
          <a:bodyPr/>
          <a:lstStyle/>
          <a:p>
            <a:r>
              <a:rPr lang="en-US" dirty="0"/>
              <a:t>Amendments in the Companies (Audit and Auditors) Rules, 2014</a:t>
            </a:r>
            <a:r>
              <a:rPr lang="en-US" dirty="0" smtClean="0"/>
              <a:t>.</a:t>
            </a:r>
          </a:p>
          <a:p>
            <a:endParaRPr lang="en-US" dirty="0"/>
          </a:p>
          <a:p>
            <a:r>
              <a:rPr lang="en-US" dirty="0"/>
              <a:t>Fresh Notification regarding applicability of CARO,2020.</a:t>
            </a:r>
          </a:p>
        </p:txBody>
      </p:sp>
      <p:sp>
        <p:nvSpPr>
          <p:cNvPr id="4" name="Slide Number Placeholder 3"/>
          <p:cNvSpPr>
            <a:spLocks noGrp="1"/>
          </p:cNvSpPr>
          <p:nvPr>
            <p:ph type="sldNum" sz="quarter" idx="12"/>
          </p:nvPr>
        </p:nvSpPr>
        <p:spPr/>
        <p:txBody>
          <a:bodyPr/>
          <a:lstStyle/>
          <a:p>
            <a:fld id="{0A327158-7708-1C44-8182-D4EA17893BE7}" type="slidenum">
              <a:rPr lang="en-US" smtClean="0"/>
              <a:t>2</a:t>
            </a:fld>
            <a:endParaRPr lang="en-US"/>
          </a:p>
        </p:txBody>
      </p:sp>
    </p:spTree>
    <p:extLst>
      <p:ext uri="{BB962C8B-B14F-4D97-AF65-F5344CB8AC3E}">
        <p14:creationId xmlns:p14="http://schemas.microsoft.com/office/powerpoint/2010/main" val="16131568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32304"/>
          </a:xfrm>
        </p:spPr>
        <p:txBody>
          <a:bodyPr>
            <a:normAutofit fontScale="90000"/>
          </a:bodyPr>
          <a:lstStyle/>
          <a:p>
            <a:pPr algn="ctr"/>
            <a:r>
              <a:rPr lang="en-US" sz="3600" dirty="0" smtClean="0">
                <a:solidFill>
                  <a:srgbClr val="FF0000"/>
                </a:solidFill>
              </a:rPr>
              <a:t>Sch. III amended- Proceedings initiated </a:t>
            </a:r>
            <a:r>
              <a:rPr lang="en-US" sz="3600" dirty="0">
                <a:solidFill>
                  <a:srgbClr val="FF0000"/>
                </a:solidFill>
              </a:rPr>
              <a:t>or pending </a:t>
            </a:r>
            <a:r>
              <a:rPr lang="en-US" sz="3600" dirty="0" smtClean="0">
                <a:solidFill>
                  <a:srgbClr val="FF0000"/>
                </a:solidFill>
              </a:rPr>
              <a:t>for  </a:t>
            </a:r>
            <a:r>
              <a:rPr lang="en-US" sz="3600" dirty="0">
                <a:solidFill>
                  <a:srgbClr val="FF0000"/>
                </a:solidFill>
              </a:rPr>
              <a:t>holding any benami </a:t>
            </a:r>
            <a:r>
              <a:rPr lang="en-US" sz="3600" dirty="0" smtClean="0">
                <a:solidFill>
                  <a:srgbClr val="FF0000"/>
                </a:solidFill>
              </a:rPr>
              <a:t>property</a:t>
            </a:r>
            <a:endParaRPr lang="en-US" sz="3600" dirty="0">
              <a:solidFill>
                <a:srgbClr val="FF0000"/>
              </a:solidFill>
            </a:endParaRPr>
          </a:p>
        </p:txBody>
      </p:sp>
      <p:sp>
        <p:nvSpPr>
          <p:cNvPr id="3" name="Content Placeholder 2"/>
          <p:cNvSpPr>
            <a:spLocks noGrp="1"/>
          </p:cNvSpPr>
          <p:nvPr>
            <p:ph idx="1"/>
          </p:nvPr>
        </p:nvSpPr>
        <p:spPr/>
        <p:txBody>
          <a:bodyPr/>
          <a:lstStyle/>
          <a:p>
            <a:r>
              <a:rPr lang="en-US" dirty="0" smtClean="0"/>
              <a:t>Where any proceedings have been initiated or pending against the company for  holding any benami property under the Benami Transactions (Prohibition) Act, 1988, the following details are required to be disclosed:</a:t>
            </a:r>
          </a:p>
          <a:p>
            <a:pPr lvl="1"/>
            <a:r>
              <a:rPr lang="en-US" dirty="0" smtClean="0"/>
              <a:t>Details of such property and its year on acquisition</a:t>
            </a:r>
          </a:p>
          <a:p>
            <a:pPr lvl="1"/>
            <a:r>
              <a:rPr lang="en-US" dirty="0" smtClean="0"/>
              <a:t>Amount thereof</a:t>
            </a:r>
          </a:p>
          <a:p>
            <a:pPr lvl="1"/>
            <a:r>
              <a:rPr lang="en-US" dirty="0" smtClean="0"/>
              <a:t>Details of beneficiaries</a:t>
            </a:r>
          </a:p>
          <a:p>
            <a:pPr lvl="1"/>
            <a:r>
              <a:rPr lang="en-US" dirty="0" smtClean="0"/>
              <a:t>If property in in books, the reference thereof</a:t>
            </a:r>
          </a:p>
          <a:p>
            <a:pPr lvl="1"/>
            <a:r>
              <a:rPr lang="en-US" dirty="0" smtClean="0"/>
              <a:t>If the property in not in the books, the fact to be stated with reasons,</a:t>
            </a:r>
          </a:p>
          <a:p>
            <a:pPr lvl="1"/>
            <a:r>
              <a:rPr lang="en-US" dirty="0" smtClean="0"/>
              <a:t>Nature of proceedings, status of the same and company’s view on that.</a:t>
            </a:r>
            <a:endParaRPr lang="en-US" dirty="0"/>
          </a:p>
          <a:p>
            <a:endParaRPr lang="en-US" dirty="0" smtClean="0"/>
          </a:p>
          <a:p>
            <a:endParaRPr lang="en-US" dirty="0" smtClean="0"/>
          </a:p>
          <a:p>
            <a:endParaRPr lang="en-US" dirty="0"/>
          </a:p>
          <a:p>
            <a:endParaRPr lang="en-US" dirty="0" smtClean="0"/>
          </a:p>
          <a:p>
            <a:endParaRPr lang="en-US" dirty="0"/>
          </a:p>
        </p:txBody>
      </p:sp>
      <p:sp>
        <p:nvSpPr>
          <p:cNvPr id="4" name="Slide Number Placeholder 3"/>
          <p:cNvSpPr>
            <a:spLocks noGrp="1"/>
          </p:cNvSpPr>
          <p:nvPr>
            <p:ph type="sldNum" sz="quarter" idx="12"/>
          </p:nvPr>
        </p:nvSpPr>
        <p:spPr/>
        <p:txBody>
          <a:bodyPr/>
          <a:lstStyle/>
          <a:p>
            <a:fld id="{F939D5FB-3BA6-184C-8DB7-B2C000E96C81}" type="slidenum">
              <a:rPr lang="en-US" smtClean="0"/>
              <a:t>20</a:t>
            </a:fld>
            <a:endParaRPr lang="en-US"/>
          </a:p>
        </p:txBody>
      </p:sp>
    </p:spTree>
    <p:extLst>
      <p:ext uri="{BB962C8B-B14F-4D97-AF65-F5344CB8AC3E}">
        <p14:creationId xmlns:p14="http://schemas.microsoft.com/office/powerpoint/2010/main" val="7368132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Clause ii- sub-clause (a) amended</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dirty="0"/>
              <a:t>Whether physical verification of inventory has been conducted at reasonable </a:t>
            </a:r>
            <a:r>
              <a:rPr lang="en-US" dirty="0" smtClean="0"/>
              <a:t>intervals by </a:t>
            </a:r>
            <a:r>
              <a:rPr lang="en-US" dirty="0"/>
              <a:t>the management and </a:t>
            </a:r>
            <a:r>
              <a:rPr lang="en-US" dirty="0" smtClean="0"/>
              <a:t>whether </a:t>
            </a:r>
            <a:r>
              <a:rPr lang="en-US" strike="sngStrike" dirty="0" smtClean="0"/>
              <a:t>any material discrepancies were noticed</a:t>
            </a:r>
            <a:r>
              <a:rPr lang="en-US" dirty="0" smtClean="0"/>
              <a:t> </a:t>
            </a:r>
            <a:r>
              <a:rPr lang="en-US" dirty="0">
                <a:solidFill>
                  <a:srgbClr val="FF0000"/>
                </a:solidFill>
              </a:rPr>
              <a:t>in the opinion of the auditor, the coverage </a:t>
            </a:r>
            <a:r>
              <a:rPr lang="en-US" dirty="0" smtClean="0">
                <a:solidFill>
                  <a:srgbClr val="FF0000"/>
                </a:solidFill>
              </a:rPr>
              <a:t>and procedure </a:t>
            </a:r>
            <a:r>
              <a:rPr lang="en-US" dirty="0">
                <a:solidFill>
                  <a:srgbClr val="FF0000"/>
                </a:solidFill>
              </a:rPr>
              <a:t>of such verification by the management is appropriate; whether </a:t>
            </a:r>
            <a:r>
              <a:rPr lang="en-US" dirty="0" smtClean="0">
                <a:solidFill>
                  <a:srgbClr val="FF0000"/>
                </a:solidFill>
              </a:rPr>
              <a:t>any discrepancies </a:t>
            </a:r>
            <a:r>
              <a:rPr lang="en-US" dirty="0">
                <a:solidFill>
                  <a:srgbClr val="FF0000"/>
                </a:solidFill>
              </a:rPr>
              <a:t>of 10% or more in the aggregate for each class of inventory</a:t>
            </a:r>
            <a:r>
              <a:rPr lang="en-US" dirty="0"/>
              <a:t> were </a:t>
            </a:r>
            <a:r>
              <a:rPr lang="en-US" dirty="0" smtClean="0"/>
              <a:t>noticed and </a:t>
            </a:r>
            <a:r>
              <a:rPr lang="en-US" dirty="0"/>
              <a:t>if so, whether they have been properly dealt with in the books of account;</a:t>
            </a:r>
          </a:p>
        </p:txBody>
      </p:sp>
      <p:sp>
        <p:nvSpPr>
          <p:cNvPr id="4" name="Slide Number Placeholder 3"/>
          <p:cNvSpPr>
            <a:spLocks noGrp="1"/>
          </p:cNvSpPr>
          <p:nvPr>
            <p:ph type="sldNum" sz="quarter" idx="12"/>
          </p:nvPr>
        </p:nvSpPr>
        <p:spPr/>
        <p:txBody>
          <a:bodyPr/>
          <a:lstStyle/>
          <a:p>
            <a:fld id="{0A327158-7708-1C44-8182-D4EA17893BE7}" type="slidenum">
              <a:rPr lang="en-US" smtClean="0"/>
              <a:t>21</a:t>
            </a:fld>
            <a:endParaRPr lang="en-US"/>
          </a:p>
        </p:txBody>
      </p:sp>
    </p:spTree>
    <p:extLst>
      <p:ext uri="{BB962C8B-B14F-4D97-AF65-F5344CB8AC3E}">
        <p14:creationId xmlns:p14="http://schemas.microsoft.com/office/powerpoint/2010/main" val="14847581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Clause ii- new sub-clause (b) added</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dirty="0"/>
              <a:t>Whether during any point of time of the year, the company has been </a:t>
            </a:r>
            <a:r>
              <a:rPr lang="en-US" dirty="0" smtClean="0"/>
              <a:t>sanctioned working </a:t>
            </a:r>
            <a:r>
              <a:rPr lang="en-US" dirty="0"/>
              <a:t>capital limits in excess of five crore rupees, in aggregate, from banks or </a:t>
            </a:r>
            <a:r>
              <a:rPr lang="en-US" dirty="0" smtClean="0"/>
              <a:t>financial institutions </a:t>
            </a:r>
            <a:r>
              <a:rPr lang="en-US" dirty="0"/>
              <a:t>on the basis of security of current assets; whether the quarterly returns </a:t>
            </a:r>
            <a:r>
              <a:rPr lang="en-US" dirty="0" smtClean="0"/>
              <a:t>or statements </a:t>
            </a:r>
            <a:r>
              <a:rPr lang="en-US" dirty="0"/>
              <a:t>filed by the company with such banks or financial institutions are </a:t>
            </a:r>
            <a:r>
              <a:rPr lang="en-US" dirty="0" smtClean="0"/>
              <a:t>in agreement </a:t>
            </a:r>
            <a:r>
              <a:rPr lang="en-US" dirty="0"/>
              <a:t>with the books of account of the Company, if not, give details;</a:t>
            </a:r>
          </a:p>
        </p:txBody>
      </p:sp>
      <p:sp>
        <p:nvSpPr>
          <p:cNvPr id="4" name="Slide Number Placeholder 3"/>
          <p:cNvSpPr>
            <a:spLocks noGrp="1"/>
          </p:cNvSpPr>
          <p:nvPr>
            <p:ph type="sldNum" sz="quarter" idx="12"/>
          </p:nvPr>
        </p:nvSpPr>
        <p:spPr/>
        <p:txBody>
          <a:bodyPr/>
          <a:lstStyle/>
          <a:p>
            <a:fld id="{0A327158-7708-1C44-8182-D4EA17893BE7}" type="slidenum">
              <a:rPr lang="en-US" smtClean="0"/>
              <a:t>22</a:t>
            </a:fld>
            <a:endParaRPr lang="en-US"/>
          </a:p>
        </p:txBody>
      </p:sp>
    </p:spTree>
    <p:extLst>
      <p:ext uri="{BB962C8B-B14F-4D97-AF65-F5344CB8AC3E}">
        <p14:creationId xmlns:p14="http://schemas.microsoft.com/office/powerpoint/2010/main" val="1819092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41161"/>
          </a:xfrm>
        </p:spPr>
        <p:txBody>
          <a:bodyPr>
            <a:normAutofit/>
          </a:bodyPr>
          <a:lstStyle/>
          <a:p>
            <a:pPr algn="ctr"/>
            <a:r>
              <a:rPr lang="en-US" sz="3600" dirty="0">
                <a:solidFill>
                  <a:srgbClr val="FF0000"/>
                </a:solidFill>
              </a:rPr>
              <a:t>Amendments in Schedule </a:t>
            </a:r>
            <a:r>
              <a:rPr lang="en-US" sz="3600" dirty="0" smtClean="0">
                <a:solidFill>
                  <a:srgbClr val="FF0000"/>
                </a:solidFill>
              </a:rPr>
              <a:t>III –short term borrowings</a:t>
            </a:r>
            <a:endParaRPr lang="en-US" sz="3600" dirty="0">
              <a:solidFill>
                <a:srgbClr val="FF0000"/>
              </a:solidFill>
            </a:endParaRPr>
          </a:p>
        </p:txBody>
      </p:sp>
      <p:sp>
        <p:nvSpPr>
          <p:cNvPr id="3" name="Content Placeholder 2"/>
          <p:cNvSpPr>
            <a:spLocks noGrp="1"/>
          </p:cNvSpPr>
          <p:nvPr>
            <p:ph idx="1"/>
          </p:nvPr>
        </p:nvSpPr>
        <p:spPr/>
        <p:txBody>
          <a:bodyPr>
            <a:normAutofit/>
          </a:bodyPr>
          <a:lstStyle/>
          <a:p>
            <a:r>
              <a:rPr lang="en-US" dirty="0" smtClean="0"/>
              <a:t>Where the company has borrowed from banks or financial institutions on the basis of security of current assets, the following information is required to be disclosed:</a:t>
            </a:r>
            <a:endParaRPr lang="en-US" dirty="0"/>
          </a:p>
          <a:p>
            <a:pPr lvl="1"/>
            <a:r>
              <a:rPr lang="en-US" dirty="0" smtClean="0"/>
              <a:t>(</a:t>
            </a:r>
            <a:r>
              <a:rPr lang="en-US" dirty="0"/>
              <a:t>a) whether quarterly returns or statements of current assets filed by the Company with banks or financial institutions are in agreement with the books of accounts. </a:t>
            </a:r>
          </a:p>
          <a:p>
            <a:pPr lvl="1"/>
            <a:r>
              <a:rPr lang="en-US" dirty="0"/>
              <a:t>(b) if not, summary of reconciliation and reasons of material discrepancies, if any to be adequately disclosed. </a:t>
            </a:r>
            <a:endParaRPr lang="en-US" dirty="0" smtClean="0"/>
          </a:p>
          <a:p>
            <a:endParaRPr lang="en-US" dirty="0" smtClean="0"/>
          </a:p>
          <a:p>
            <a:endParaRPr lang="en-US" dirty="0"/>
          </a:p>
          <a:p>
            <a:endParaRPr lang="en-US" dirty="0" smtClean="0"/>
          </a:p>
          <a:p>
            <a:endParaRPr lang="en-US" dirty="0"/>
          </a:p>
        </p:txBody>
      </p:sp>
      <p:sp>
        <p:nvSpPr>
          <p:cNvPr id="4" name="Slide Number Placeholder 3"/>
          <p:cNvSpPr>
            <a:spLocks noGrp="1"/>
          </p:cNvSpPr>
          <p:nvPr>
            <p:ph type="sldNum" sz="quarter" idx="12"/>
          </p:nvPr>
        </p:nvSpPr>
        <p:spPr/>
        <p:txBody>
          <a:bodyPr/>
          <a:lstStyle/>
          <a:p>
            <a:fld id="{F939D5FB-3BA6-184C-8DB7-B2C000E96C81}" type="slidenum">
              <a:rPr lang="en-US" smtClean="0"/>
              <a:t>23</a:t>
            </a:fld>
            <a:endParaRPr lang="en-US"/>
          </a:p>
        </p:txBody>
      </p:sp>
    </p:spTree>
    <p:extLst>
      <p:ext uri="{BB962C8B-B14F-4D97-AF65-F5344CB8AC3E}">
        <p14:creationId xmlns:p14="http://schemas.microsoft.com/office/powerpoint/2010/main" val="933266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Clause iii – opening para amended</a:t>
            </a:r>
            <a:endParaRPr lang="en-US" dirty="0">
              <a:solidFill>
                <a:srgbClr val="FF0000"/>
              </a:solidFill>
            </a:endParaRPr>
          </a:p>
        </p:txBody>
      </p:sp>
      <p:sp>
        <p:nvSpPr>
          <p:cNvPr id="3" name="Content Placeholder 2"/>
          <p:cNvSpPr>
            <a:spLocks noGrp="1"/>
          </p:cNvSpPr>
          <p:nvPr>
            <p:ph idx="1"/>
          </p:nvPr>
        </p:nvSpPr>
        <p:spPr/>
        <p:txBody>
          <a:bodyPr>
            <a:normAutofit lnSpcReduction="10000"/>
          </a:bodyPr>
          <a:lstStyle/>
          <a:p>
            <a:r>
              <a:rPr lang="en-US" dirty="0" smtClean="0"/>
              <a:t>Whether </a:t>
            </a:r>
            <a:r>
              <a:rPr lang="en-US" dirty="0">
                <a:solidFill>
                  <a:srgbClr val="FF0000"/>
                </a:solidFill>
              </a:rPr>
              <a:t>during the year </a:t>
            </a:r>
            <a:r>
              <a:rPr lang="en-US" dirty="0" smtClean="0">
                <a:solidFill>
                  <a:srgbClr val="FF0000"/>
                </a:solidFill>
              </a:rPr>
              <a:t>,</a:t>
            </a:r>
            <a:r>
              <a:rPr lang="en-US" dirty="0" smtClean="0"/>
              <a:t>the company has </a:t>
            </a:r>
            <a:r>
              <a:rPr lang="en-US" dirty="0">
                <a:solidFill>
                  <a:srgbClr val="FF0000"/>
                </a:solidFill>
              </a:rPr>
              <a:t>made investments in, provided any guarantee or </a:t>
            </a:r>
            <a:r>
              <a:rPr lang="en-US" dirty="0" smtClean="0">
                <a:solidFill>
                  <a:srgbClr val="FF0000"/>
                </a:solidFill>
              </a:rPr>
              <a:t>security </a:t>
            </a:r>
            <a:r>
              <a:rPr lang="en-US" dirty="0">
                <a:solidFill>
                  <a:srgbClr val="FF0000"/>
                </a:solidFill>
              </a:rPr>
              <a:t>or</a:t>
            </a:r>
            <a:r>
              <a:rPr lang="en-US" dirty="0"/>
              <a:t> </a:t>
            </a:r>
            <a:r>
              <a:rPr lang="en-US" dirty="0" smtClean="0"/>
              <a:t>granted any loans </a:t>
            </a:r>
            <a:r>
              <a:rPr lang="en-US" dirty="0" smtClean="0">
                <a:solidFill>
                  <a:srgbClr val="FF0000"/>
                </a:solidFill>
              </a:rPr>
              <a:t>or advances in the nature of loans,</a:t>
            </a:r>
            <a:r>
              <a:rPr lang="en-US" dirty="0" smtClean="0"/>
              <a:t> secured or unsecured to companies., firms, limited liability partnerships or other parties </a:t>
            </a:r>
            <a:r>
              <a:rPr lang="en-US" strike="sngStrike" dirty="0" smtClean="0"/>
              <a:t>covered in the register maintained under section 189 of the companies Act, 2013</a:t>
            </a:r>
            <a:r>
              <a:rPr lang="en-US" dirty="0" smtClean="0"/>
              <a:t>, if so,</a:t>
            </a:r>
          </a:p>
          <a:p>
            <a:pPr lvl="1"/>
            <a:r>
              <a:rPr lang="en-US" dirty="0" smtClean="0"/>
              <a:t>(a)(A) and (B) – new sub clauses added</a:t>
            </a:r>
          </a:p>
          <a:p>
            <a:pPr lvl="1"/>
            <a:r>
              <a:rPr lang="en-US" dirty="0" smtClean="0"/>
              <a:t>(b)- old (sub-clause (a) has been amended</a:t>
            </a:r>
          </a:p>
          <a:p>
            <a:pPr lvl="1"/>
            <a:r>
              <a:rPr lang="en-US" dirty="0" smtClean="0"/>
              <a:t>(c)- old sub-clause (b) – no change</a:t>
            </a:r>
          </a:p>
          <a:p>
            <a:pPr lvl="1"/>
            <a:r>
              <a:rPr lang="en-US" dirty="0" smtClean="0"/>
              <a:t>(d)- old sub-clause (c) – no change</a:t>
            </a:r>
          </a:p>
          <a:p>
            <a:pPr lvl="1"/>
            <a:r>
              <a:rPr lang="en-US" dirty="0" smtClean="0"/>
              <a:t>(e)</a:t>
            </a:r>
            <a:r>
              <a:rPr lang="en-US" dirty="0"/>
              <a:t> </a:t>
            </a:r>
            <a:r>
              <a:rPr lang="en-US" dirty="0" smtClean="0"/>
              <a:t>- new </a:t>
            </a:r>
            <a:r>
              <a:rPr lang="en-US" dirty="0"/>
              <a:t>sub clause added</a:t>
            </a:r>
          </a:p>
          <a:p>
            <a:pPr lvl="1"/>
            <a:r>
              <a:rPr lang="en-US" dirty="0" smtClean="0"/>
              <a:t>(f)- </a:t>
            </a:r>
            <a:r>
              <a:rPr lang="en-US" dirty="0"/>
              <a:t>new sub clause added</a:t>
            </a:r>
          </a:p>
          <a:p>
            <a:pPr lvl="1"/>
            <a:endParaRPr lang="en-US" dirty="0" smtClean="0"/>
          </a:p>
        </p:txBody>
      </p:sp>
      <p:sp>
        <p:nvSpPr>
          <p:cNvPr id="4" name="Slide Number Placeholder 3"/>
          <p:cNvSpPr>
            <a:spLocks noGrp="1"/>
          </p:cNvSpPr>
          <p:nvPr>
            <p:ph type="sldNum" sz="quarter" idx="12"/>
          </p:nvPr>
        </p:nvSpPr>
        <p:spPr/>
        <p:txBody>
          <a:bodyPr/>
          <a:lstStyle/>
          <a:p>
            <a:fld id="{0A327158-7708-1C44-8182-D4EA17893BE7}" type="slidenum">
              <a:rPr lang="en-US" smtClean="0"/>
              <a:t>24</a:t>
            </a:fld>
            <a:endParaRPr lang="en-US"/>
          </a:p>
        </p:txBody>
      </p:sp>
    </p:spTree>
    <p:extLst>
      <p:ext uri="{BB962C8B-B14F-4D97-AF65-F5344CB8AC3E}">
        <p14:creationId xmlns:p14="http://schemas.microsoft.com/office/powerpoint/2010/main" val="268798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a:r>
              <a:rPr lang="en-US" sz="3200" dirty="0" smtClean="0">
                <a:solidFill>
                  <a:srgbClr val="FF0000"/>
                </a:solidFill>
              </a:rPr>
              <a:t>In Clause iii(a)  (A) and (B) – new sub clauses added</a:t>
            </a:r>
          </a:p>
        </p:txBody>
      </p:sp>
      <p:sp>
        <p:nvSpPr>
          <p:cNvPr id="3" name="Content Placeholder 2"/>
          <p:cNvSpPr>
            <a:spLocks noGrp="1"/>
          </p:cNvSpPr>
          <p:nvPr>
            <p:ph idx="1"/>
          </p:nvPr>
        </p:nvSpPr>
        <p:spPr/>
        <p:txBody>
          <a:bodyPr/>
          <a:lstStyle/>
          <a:p>
            <a:r>
              <a:rPr lang="en-US" dirty="0"/>
              <a:t>whether during the year the company has provided loans or provided advances in </a:t>
            </a:r>
            <a:r>
              <a:rPr lang="en-US" dirty="0" smtClean="0"/>
              <a:t>the nature </a:t>
            </a:r>
            <a:r>
              <a:rPr lang="en-US" dirty="0"/>
              <a:t>of loans, or stood guarantee, or provided security to any other entity [</a:t>
            </a:r>
            <a:r>
              <a:rPr lang="en-US" dirty="0" smtClean="0"/>
              <a:t>not applicable </a:t>
            </a:r>
            <a:r>
              <a:rPr lang="en-US" dirty="0"/>
              <a:t>to companies whose principal business is to give loans], if so, </a:t>
            </a:r>
            <a:r>
              <a:rPr lang="en-US" dirty="0" smtClean="0"/>
              <a:t>indicate-</a:t>
            </a:r>
          </a:p>
          <a:p>
            <a:pPr lvl="1"/>
            <a:r>
              <a:rPr lang="en-US" dirty="0" smtClean="0"/>
              <a:t>A. The </a:t>
            </a:r>
            <a:r>
              <a:rPr lang="en-US" dirty="0"/>
              <a:t>aggregate amount during the year, and balance outstanding at the balance sheet date with respect to such loans or advances and guarantees or security to subsidiaries, joint ventures and </a:t>
            </a:r>
            <a:r>
              <a:rPr lang="en-US" dirty="0" smtClean="0"/>
              <a:t>associates</a:t>
            </a:r>
          </a:p>
          <a:p>
            <a:pPr lvl="1"/>
            <a:r>
              <a:rPr lang="en-US" dirty="0" smtClean="0"/>
              <a:t>B. The </a:t>
            </a:r>
            <a:r>
              <a:rPr lang="en-US" dirty="0"/>
              <a:t>aggregate amount during the year, and balance outstanding at the balance sheet date with respect to such loans or advances and guarantees or security to parties other than subsidiaries, joint ventures and associates;</a:t>
            </a:r>
          </a:p>
          <a:p>
            <a:pPr lvl="1"/>
            <a:endParaRPr lang="en-US" dirty="0"/>
          </a:p>
          <a:p>
            <a:endParaRPr lang="en-US" dirty="0"/>
          </a:p>
        </p:txBody>
      </p:sp>
      <p:sp>
        <p:nvSpPr>
          <p:cNvPr id="4" name="Slide Number Placeholder 3"/>
          <p:cNvSpPr>
            <a:spLocks noGrp="1"/>
          </p:cNvSpPr>
          <p:nvPr>
            <p:ph type="sldNum" sz="quarter" idx="12"/>
          </p:nvPr>
        </p:nvSpPr>
        <p:spPr/>
        <p:txBody>
          <a:bodyPr/>
          <a:lstStyle/>
          <a:p>
            <a:fld id="{0A327158-7708-1C44-8182-D4EA17893BE7}" type="slidenum">
              <a:rPr lang="en-US" smtClean="0"/>
              <a:t>25</a:t>
            </a:fld>
            <a:endParaRPr lang="en-US"/>
          </a:p>
        </p:txBody>
      </p:sp>
    </p:spTree>
    <p:extLst>
      <p:ext uri="{BB962C8B-B14F-4D97-AF65-F5344CB8AC3E}">
        <p14:creationId xmlns:p14="http://schemas.microsoft.com/office/powerpoint/2010/main" val="754689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a:r>
              <a:rPr lang="en-US" sz="3200" dirty="0">
                <a:solidFill>
                  <a:srgbClr val="FF0000"/>
                </a:solidFill>
              </a:rPr>
              <a:t>C</a:t>
            </a:r>
            <a:r>
              <a:rPr lang="en-US" sz="3200" dirty="0" smtClean="0">
                <a:solidFill>
                  <a:srgbClr val="FF0000"/>
                </a:solidFill>
              </a:rPr>
              <a:t>lause iii(b)- old (sub-clause (a) has been amended</a:t>
            </a:r>
          </a:p>
        </p:txBody>
      </p:sp>
      <p:sp>
        <p:nvSpPr>
          <p:cNvPr id="3" name="Content Placeholder 2"/>
          <p:cNvSpPr>
            <a:spLocks noGrp="1"/>
          </p:cNvSpPr>
          <p:nvPr>
            <p:ph idx="1"/>
          </p:nvPr>
        </p:nvSpPr>
        <p:spPr/>
        <p:txBody>
          <a:bodyPr/>
          <a:lstStyle/>
          <a:p>
            <a:r>
              <a:rPr lang="en-US" dirty="0"/>
              <a:t>Whether </a:t>
            </a:r>
            <a:r>
              <a:rPr lang="en-US" dirty="0">
                <a:solidFill>
                  <a:srgbClr val="FF0000"/>
                </a:solidFill>
              </a:rPr>
              <a:t>the investments made, guarantees provided, security given and</a:t>
            </a:r>
            <a:r>
              <a:rPr lang="en-US" dirty="0"/>
              <a:t> the terms </a:t>
            </a:r>
            <a:r>
              <a:rPr lang="en-US" dirty="0" smtClean="0"/>
              <a:t>and conditions </a:t>
            </a:r>
            <a:r>
              <a:rPr lang="en-US" dirty="0"/>
              <a:t>of the grant of all loans and advances in the nature of loans and </a:t>
            </a:r>
            <a:r>
              <a:rPr lang="en-US" dirty="0" smtClean="0"/>
              <a:t>guarantees provided </a:t>
            </a:r>
            <a:r>
              <a:rPr lang="en-US" dirty="0"/>
              <a:t>are not prejudicial to the company’s interest;</a:t>
            </a:r>
          </a:p>
        </p:txBody>
      </p:sp>
      <p:sp>
        <p:nvSpPr>
          <p:cNvPr id="4" name="Slide Number Placeholder 3"/>
          <p:cNvSpPr>
            <a:spLocks noGrp="1"/>
          </p:cNvSpPr>
          <p:nvPr>
            <p:ph type="sldNum" sz="quarter" idx="12"/>
          </p:nvPr>
        </p:nvSpPr>
        <p:spPr/>
        <p:txBody>
          <a:bodyPr/>
          <a:lstStyle/>
          <a:p>
            <a:fld id="{0A327158-7708-1C44-8182-D4EA17893BE7}" type="slidenum">
              <a:rPr lang="en-US" smtClean="0"/>
              <a:t>26</a:t>
            </a:fld>
            <a:endParaRPr lang="en-US"/>
          </a:p>
        </p:txBody>
      </p:sp>
    </p:spTree>
    <p:extLst>
      <p:ext uri="{BB962C8B-B14F-4D97-AF65-F5344CB8AC3E}">
        <p14:creationId xmlns:p14="http://schemas.microsoft.com/office/powerpoint/2010/main" val="19492895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69018"/>
          </a:xfrm>
        </p:spPr>
        <p:txBody>
          <a:bodyPr>
            <a:normAutofit/>
          </a:bodyPr>
          <a:lstStyle/>
          <a:p>
            <a:pPr algn="ctr"/>
            <a:r>
              <a:rPr lang="en-US" sz="3200" dirty="0" smtClean="0">
                <a:solidFill>
                  <a:srgbClr val="FF0000"/>
                </a:solidFill>
              </a:rPr>
              <a:t>Clause iii(c) and (d)- no change</a:t>
            </a:r>
            <a:endParaRPr lang="en-US" sz="3200" dirty="0">
              <a:solidFill>
                <a:srgbClr val="FF0000"/>
              </a:solidFill>
            </a:endParaRPr>
          </a:p>
        </p:txBody>
      </p:sp>
      <p:sp>
        <p:nvSpPr>
          <p:cNvPr id="3" name="Content Placeholder 2"/>
          <p:cNvSpPr>
            <a:spLocks noGrp="1"/>
          </p:cNvSpPr>
          <p:nvPr>
            <p:ph idx="1"/>
          </p:nvPr>
        </p:nvSpPr>
        <p:spPr>
          <a:xfrm>
            <a:off x="838200" y="1197429"/>
            <a:ext cx="10515600" cy="4979534"/>
          </a:xfrm>
        </p:spPr>
        <p:txBody>
          <a:bodyPr/>
          <a:lstStyle/>
          <a:p>
            <a:r>
              <a:rPr lang="en-US" dirty="0" smtClean="0"/>
              <a:t>(c) In respect of loans and advances in the nature of loan, whether the schedule of repayment of principal and payment of interest has been stipulated and whether the repayments or receipts are regular;</a:t>
            </a:r>
          </a:p>
          <a:p>
            <a:endParaRPr lang="en-US" dirty="0"/>
          </a:p>
          <a:p>
            <a:r>
              <a:rPr lang="en-US" dirty="0" smtClean="0"/>
              <a:t>(d) If the amount is overdue, stare the total amount overdue for more than 90 days and whether reasonable steps have been taken by the company for recovery of the principal and interest;</a:t>
            </a:r>
            <a:endParaRPr lang="en-US" dirty="0"/>
          </a:p>
        </p:txBody>
      </p:sp>
      <p:sp>
        <p:nvSpPr>
          <p:cNvPr id="4" name="Slide Number Placeholder 3"/>
          <p:cNvSpPr>
            <a:spLocks noGrp="1"/>
          </p:cNvSpPr>
          <p:nvPr>
            <p:ph type="sldNum" sz="quarter" idx="12"/>
          </p:nvPr>
        </p:nvSpPr>
        <p:spPr/>
        <p:txBody>
          <a:bodyPr/>
          <a:lstStyle/>
          <a:p>
            <a:fld id="{0A327158-7708-1C44-8182-D4EA17893BE7}" type="slidenum">
              <a:rPr lang="en-US" smtClean="0"/>
              <a:t>27</a:t>
            </a:fld>
            <a:endParaRPr lang="en-US"/>
          </a:p>
        </p:txBody>
      </p:sp>
    </p:spTree>
    <p:extLst>
      <p:ext uri="{BB962C8B-B14F-4D97-AF65-F5344CB8AC3E}">
        <p14:creationId xmlns:p14="http://schemas.microsoft.com/office/powerpoint/2010/main" val="7618603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a:r>
              <a:rPr lang="en-US" sz="3200" dirty="0" smtClean="0">
                <a:solidFill>
                  <a:srgbClr val="FF0000"/>
                </a:solidFill>
              </a:rPr>
              <a:t>Clause iii(e) - new sub clause added</a:t>
            </a:r>
            <a:endParaRPr lang="en-US" sz="3200" dirty="0">
              <a:solidFill>
                <a:srgbClr val="FF0000"/>
              </a:solidFill>
            </a:endParaRPr>
          </a:p>
        </p:txBody>
      </p:sp>
      <p:sp>
        <p:nvSpPr>
          <p:cNvPr id="3" name="Content Placeholder 2"/>
          <p:cNvSpPr>
            <a:spLocks noGrp="1"/>
          </p:cNvSpPr>
          <p:nvPr>
            <p:ph idx="1"/>
          </p:nvPr>
        </p:nvSpPr>
        <p:spPr/>
        <p:txBody>
          <a:bodyPr>
            <a:normAutofit/>
          </a:bodyPr>
          <a:lstStyle/>
          <a:p>
            <a:r>
              <a:rPr lang="en-US" dirty="0"/>
              <a:t>Whether any loan or advance in the nature of loan granted which has fallen due </a:t>
            </a:r>
            <a:r>
              <a:rPr lang="en-US" dirty="0" smtClean="0"/>
              <a:t>during the </a:t>
            </a:r>
            <a:r>
              <a:rPr lang="en-US" dirty="0"/>
              <a:t>year, has been renewed or extended or fresh loans granted to settle the </a:t>
            </a:r>
            <a:r>
              <a:rPr lang="en-US" dirty="0" smtClean="0"/>
              <a:t>overdue of existing </a:t>
            </a:r>
            <a:r>
              <a:rPr lang="en-US" dirty="0"/>
              <a:t>loans given to the same parties, if so, specify the aggregate amount of such </a:t>
            </a:r>
            <a:r>
              <a:rPr lang="en-US" dirty="0" smtClean="0"/>
              <a:t>dues renewed </a:t>
            </a:r>
            <a:r>
              <a:rPr lang="en-US" dirty="0"/>
              <a:t>or extended or settled by fresh loans and the percentage of the aggregate </a:t>
            </a:r>
            <a:r>
              <a:rPr lang="en-US" dirty="0" smtClean="0"/>
              <a:t>to the total loans or advances in the nature of loans granted during the year [not applicable</a:t>
            </a:r>
            <a:r>
              <a:rPr lang="en-US" dirty="0"/>
              <a:t> </a:t>
            </a:r>
            <a:r>
              <a:rPr lang="en-US" dirty="0" smtClean="0"/>
              <a:t>to </a:t>
            </a:r>
            <a:r>
              <a:rPr lang="en-US" dirty="0"/>
              <a:t>companies whose principal business is to give loans];</a:t>
            </a:r>
          </a:p>
        </p:txBody>
      </p:sp>
      <p:sp>
        <p:nvSpPr>
          <p:cNvPr id="4" name="Slide Number Placeholder 3"/>
          <p:cNvSpPr>
            <a:spLocks noGrp="1"/>
          </p:cNvSpPr>
          <p:nvPr>
            <p:ph type="sldNum" sz="quarter" idx="12"/>
          </p:nvPr>
        </p:nvSpPr>
        <p:spPr/>
        <p:txBody>
          <a:bodyPr/>
          <a:lstStyle/>
          <a:p>
            <a:fld id="{0A327158-7708-1C44-8182-D4EA17893BE7}" type="slidenum">
              <a:rPr lang="en-US" smtClean="0"/>
              <a:t>28</a:t>
            </a:fld>
            <a:endParaRPr lang="en-US"/>
          </a:p>
        </p:txBody>
      </p:sp>
    </p:spTree>
    <p:extLst>
      <p:ext uri="{BB962C8B-B14F-4D97-AF65-F5344CB8AC3E}">
        <p14:creationId xmlns:p14="http://schemas.microsoft.com/office/powerpoint/2010/main" val="11610282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a:r>
              <a:rPr lang="en-US" sz="3200" dirty="0" smtClean="0">
                <a:solidFill>
                  <a:srgbClr val="FF0000"/>
                </a:solidFill>
              </a:rPr>
              <a:t>Clause iii (f)- new sub clause added</a:t>
            </a:r>
            <a:endParaRPr lang="en-US" sz="3200" dirty="0">
              <a:solidFill>
                <a:srgbClr val="FF0000"/>
              </a:solidFill>
            </a:endParaRPr>
          </a:p>
        </p:txBody>
      </p:sp>
      <p:sp>
        <p:nvSpPr>
          <p:cNvPr id="3" name="Content Placeholder 2"/>
          <p:cNvSpPr>
            <a:spLocks noGrp="1"/>
          </p:cNvSpPr>
          <p:nvPr>
            <p:ph idx="1"/>
          </p:nvPr>
        </p:nvSpPr>
        <p:spPr/>
        <p:txBody>
          <a:bodyPr/>
          <a:lstStyle/>
          <a:p>
            <a:r>
              <a:rPr lang="en-US" dirty="0"/>
              <a:t>Whether the company has granted any loans or advances in the nature of loans </a:t>
            </a:r>
            <a:r>
              <a:rPr lang="en-US" dirty="0" smtClean="0"/>
              <a:t>either repayable </a:t>
            </a:r>
            <a:r>
              <a:rPr lang="en-US" dirty="0"/>
              <a:t>on demand or without specifying any terms or period of repayment, if </a:t>
            </a:r>
            <a:r>
              <a:rPr lang="en-US" dirty="0" smtClean="0"/>
              <a:t>so, specify </a:t>
            </a:r>
            <a:r>
              <a:rPr lang="en-US" dirty="0"/>
              <a:t>the aggregate amount, percentage thereof to the total loans granted, </a:t>
            </a:r>
            <a:r>
              <a:rPr lang="en-US" dirty="0" smtClean="0"/>
              <a:t>aggregate amount </a:t>
            </a:r>
            <a:r>
              <a:rPr lang="en-US" dirty="0"/>
              <a:t>of loans granted to Promoters, related parties as defined in clause (76) </a:t>
            </a:r>
            <a:r>
              <a:rPr lang="en-US" dirty="0" smtClean="0"/>
              <a:t>of section </a:t>
            </a:r>
            <a:r>
              <a:rPr lang="en-US" dirty="0"/>
              <a:t>2 of the Companies Act, 2013;</a:t>
            </a:r>
          </a:p>
        </p:txBody>
      </p:sp>
      <p:sp>
        <p:nvSpPr>
          <p:cNvPr id="4" name="Slide Number Placeholder 3"/>
          <p:cNvSpPr>
            <a:spLocks noGrp="1"/>
          </p:cNvSpPr>
          <p:nvPr>
            <p:ph type="sldNum" sz="quarter" idx="12"/>
          </p:nvPr>
        </p:nvSpPr>
        <p:spPr/>
        <p:txBody>
          <a:bodyPr/>
          <a:lstStyle/>
          <a:p>
            <a:fld id="{0A327158-7708-1C44-8182-D4EA17893BE7}" type="slidenum">
              <a:rPr lang="en-US" smtClean="0"/>
              <a:t>29</a:t>
            </a:fld>
            <a:endParaRPr lang="en-US"/>
          </a:p>
        </p:txBody>
      </p:sp>
    </p:spTree>
    <p:extLst>
      <p:ext uri="{BB962C8B-B14F-4D97-AF65-F5344CB8AC3E}">
        <p14:creationId xmlns:p14="http://schemas.microsoft.com/office/powerpoint/2010/main" val="229146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12561"/>
          </a:xfrm>
        </p:spPr>
        <p:txBody>
          <a:bodyPr>
            <a:normAutofit/>
          </a:bodyPr>
          <a:lstStyle/>
          <a:p>
            <a:pPr algn="ctr"/>
            <a:r>
              <a:rPr lang="en-US" sz="3600" dirty="0" smtClean="0">
                <a:solidFill>
                  <a:srgbClr val="FF0000"/>
                </a:solidFill>
              </a:rPr>
              <a:t>Amendment in Audit and Auditors Rules</a:t>
            </a:r>
            <a:endParaRPr lang="en-US" sz="3600" dirty="0">
              <a:solidFill>
                <a:srgbClr val="FF0000"/>
              </a:solidFill>
            </a:endParaRPr>
          </a:p>
        </p:txBody>
      </p:sp>
      <p:sp>
        <p:nvSpPr>
          <p:cNvPr id="3" name="Content Placeholder 2"/>
          <p:cNvSpPr>
            <a:spLocks noGrp="1"/>
          </p:cNvSpPr>
          <p:nvPr>
            <p:ph idx="1"/>
          </p:nvPr>
        </p:nvSpPr>
        <p:spPr>
          <a:xfrm>
            <a:off x="838200" y="1371600"/>
            <a:ext cx="10515600" cy="4805363"/>
          </a:xfrm>
        </p:spPr>
        <p:txBody>
          <a:bodyPr>
            <a:normAutofit lnSpcReduction="10000"/>
          </a:bodyPr>
          <a:lstStyle/>
          <a:p>
            <a:r>
              <a:rPr lang="en-US" dirty="0" smtClean="0"/>
              <a:t>Notification dated 24</a:t>
            </a:r>
            <a:r>
              <a:rPr lang="en-US" baseline="30000" dirty="0" smtClean="0"/>
              <a:t>th</a:t>
            </a:r>
            <a:r>
              <a:rPr lang="en-US" dirty="0" smtClean="0"/>
              <a:t> March, 2021.</a:t>
            </a:r>
          </a:p>
          <a:p>
            <a:r>
              <a:rPr lang="en-US" dirty="0" smtClean="0"/>
              <a:t>Amendments shall come in force </a:t>
            </a:r>
            <a:r>
              <a:rPr lang="en-US" dirty="0" err="1" smtClean="0"/>
              <a:t>w.e.f</a:t>
            </a:r>
            <a:r>
              <a:rPr lang="en-US" dirty="0" smtClean="0"/>
              <a:t>. 01/04/2021.</a:t>
            </a:r>
          </a:p>
          <a:p>
            <a:r>
              <a:rPr lang="en-US" dirty="0" smtClean="0"/>
              <a:t>Sec 143(3): the auditors report shall also state:</a:t>
            </a:r>
          </a:p>
          <a:p>
            <a:pPr lvl="1"/>
            <a:r>
              <a:rPr lang="en-US" dirty="0" smtClean="0"/>
              <a:t>.</a:t>
            </a:r>
          </a:p>
          <a:p>
            <a:pPr lvl="1"/>
            <a:r>
              <a:rPr lang="en-US" dirty="0" smtClean="0"/>
              <a:t>.</a:t>
            </a:r>
          </a:p>
          <a:p>
            <a:pPr lvl="1"/>
            <a:r>
              <a:rPr lang="en-US" dirty="0" smtClean="0"/>
              <a:t>.</a:t>
            </a:r>
          </a:p>
          <a:p>
            <a:pPr lvl="1"/>
            <a:r>
              <a:rPr lang="en-US" dirty="0" smtClean="0"/>
              <a:t>(j) such other matters as may be prescribed.</a:t>
            </a:r>
          </a:p>
          <a:p>
            <a:r>
              <a:rPr lang="en-US" dirty="0" smtClean="0"/>
              <a:t>Rule 11: Other matters to be included in auditors report.</a:t>
            </a:r>
          </a:p>
          <a:p>
            <a:r>
              <a:rPr lang="en-US" dirty="0" smtClean="0"/>
              <a:t>Rule 11 has been amended to the effect that:</a:t>
            </a:r>
          </a:p>
          <a:p>
            <a:pPr lvl="1"/>
            <a:r>
              <a:rPr lang="en-US" dirty="0" smtClean="0"/>
              <a:t>Clause (d) is omitted (relating to specified currency notes).</a:t>
            </a:r>
          </a:p>
          <a:p>
            <a:pPr lvl="1"/>
            <a:r>
              <a:rPr lang="en-US" dirty="0" smtClean="0"/>
              <a:t>Clauses (e), (f) and (g) has been inserted.</a:t>
            </a:r>
          </a:p>
        </p:txBody>
      </p:sp>
      <p:sp>
        <p:nvSpPr>
          <p:cNvPr id="4" name="Slide Number Placeholder 3"/>
          <p:cNvSpPr>
            <a:spLocks noGrp="1"/>
          </p:cNvSpPr>
          <p:nvPr>
            <p:ph type="sldNum" sz="quarter" idx="12"/>
          </p:nvPr>
        </p:nvSpPr>
        <p:spPr/>
        <p:txBody>
          <a:bodyPr/>
          <a:lstStyle/>
          <a:p>
            <a:fld id="{F939D5FB-3BA6-184C-8DB7-B2C000E96C81}" type="slidenum">
              <a:rPr lang="en-US" smtClean="0"/>
              <a:t>3</a:t>
            </a:fld>
            <a:endParaRPr lang="en-US"/>
          </a:p>
        </p:txBody>
      </p:sp>
    </p:spTree>
    <p:extLst>
      <p:ext uri="{BB962C8B-B14F-4D97-AF65-F5344CB8AC3E}">
        <p14:creationId xmlns:p14="http://schemas.microsoft.com/office/powerpoint/2010/main" val="9628176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70551"/>
          </a:xfrm>
        </p:spPr>
        <p:txBody>
          <a:bodyPr>
            <a:normAutofit fontScale="90000"/>
          </a:bodyPr>
          <a:lstStyle/>
          <a:p>
            <a:pPr algn="ctr"/>
            <a:r>
              <a:rPr lang="en-US" sz="3600" dirty="0">
                <a:solidFill>
                  <a:srgbClr val="FF0000"/>
                </a:solidFill>
              </a:rPr>
              <a:t>Sch. III amended- Loans and Advances in the nature of </a:t>
            </a:r>
            <a:r>
              <a:rPr lang="en-US" sz="3600" dirty="0" smtClean="0">
                <a:solidFill>
                  <a:srgbClr val="FF0000"/>
                </a:solidFill>
              </a:rPr>
              <a:t>Loans</a:t>
            </a:r>
            <a:endParaRPr lang="en-US" sz="3600" dirty="0">
              <a:solidFill>
                <a:srgbClr val="FF0000"/>
              </a:solidFill>
            </a:endParaRPr>
          </a:p>
        </p:txBody>
      </p:sp>
      <p:sp>
        <p:nvSpPr>
          <p:cNvPr id="3" name="Content Placeholder 2"/>
          <p:cNvSpPr>
            <a:spLocks noGrp="1"/>
          </p:cNvSpPr>
          <p:nvPr>
            <p:ph idx="1"/>
          </p:nvPr>
        </p:nvSpPr>
        <p:spPr>
          <a:xfrm>
            <a:off x="838200" y="1458686"/>
            <a:ext cx="10515600" cy="4718277"/>
          </a:xfrm>
        </p:spPr>
        <p:txBody>
          <a:bodyPr/>
          <a:lstStyle/>
          <a:p>
            <a:r>
              <a:rPr lang="en-US" dirty="0" smtClean="0"/>
              <a:t>Further disclosure is required to be made where Loans and Advances in the nature of Loans are granted to promoters, directors, KMPs and the related parties either severally or jointly with any other person which are repayable on demand or without specifying any terms of period or repayment. Percentage to the total loans and Advances in the nature of Loans is to be disclosed.</a:t>
            </a:r>
            <a:endParaRPr lang="en-US" dirty="0"/>
          </a:p>
          <a:p>
            <a:endParaRPr lang="en-US" dirty="0" smtClean="0"/>
          </a:p>
          <a:p>
            <a:endParaRPr lang="en-US" dirty="0" smtClean="0"/>
          </a:p>
          <a:p>
            <a:endParaRPr lang="en-US" dirty="0"/>
          </a:p>
          <a:p>
            <a:endParaRPr lang="en-US" dirty="0" smtClean="0"/>
          </a:p>
          <a:p>
            <a:endParaRPr lang="en-US" dirty="0"/>
          </a:p>
        </p:txBody>
      </p:sp>
      <p:sp>
        <p:nvSpPr>
          <p:cNvPr id="4" name="Slide Number Placeholder 3"/>
          <p:cNvSpPr>
            <a:spLocks noGrp="1"/>
          </p:cNvSpPr>
          <p:nvPr>
            <p:ph type="sldNum" sz="quarter" idx="12"/>
          </p:nvPr>
        </p:nvSpPr>
        <p:spPr/>
        <p:txBody>
          <a:bodyPr/>
          <a:lstStyle/>
          <a:p>
            <a:fld id="{F939D5FB-3BA6-184C-8DB7-B2C000E96C81}" type="slidenum">
              <a:rPr lang="en-US" smtClean="0"/>
              <a:t>30</a:t>
            </a:fld>
            <a:endParaRPr lang="en-US"/>
          </a:p>
        </p:txBody>
      </p:sp>
    </p:spTree>
    <p:extLst>
      <p:ext uri="{BB962C8B-B14F-4D97-AF65-F5344CB8AC3E}">
        <p14:creationId xmlns:p14="http://schemas.microsoft.com/office/powerpoint/2010/main" val="7975889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No change in clause iv</a:t>
            </a:r>
            <a:endParaRPr lang="en-US" dirty="0">
              <a:solidFill>
                <a:srgbClr val="FF0000"/>
              </a:solidFill>
            </a:endParaRPr>
          </a:p>
        </p:txBody>
      </p:sp>
      <p:sp>
        <p:nvSpPr>
          <p:cNvPr id="3" name="Content Placeholder 2"/>
          <p:cNvSpPr>
            <a:spLocks noGrp="1"/>
          </p:cNvSpPr>
          <p:nvPr>
            <p:ph idx="1"/>
          </p:nvPr>
        </p:nvSpPr>
        <p:spPr/>
        <p:txBody>
          <a:bodyPr/>
          <a:lstStyle/>
          <a:p>
            <a:r>
              <a:rPr lang="en-US" dirty="0"/>
              <a:t>In respect of loans, investments, guarantees, and security whether provisions </a:t>
            </a:r>
            <a:r>
              <a:rPr lang="en-US" dirty="0" smtClean="0"/>
              <a:t>of section </a:t>
            </a:r>
            <a:r>
              <a:rPr lang="en-US" dirty="0"/>
              <a:t>185 and 186 of the Companies Act, 2013 have been complied with. If </a:t>
            </a:r>
            <a:r>
              <a:rPr lang="en-US" dirty="0" smtClean="0"/>
              <a:t>not, provide </a:t>
            </a:r>
            <a:r>
              <a:rPr lang="en-US" dirty="0"/>
              <a:t>the details thereof.</a:t>
            </a:r>
          </a:p>
        </p:txBody>
      </p:sp>
      <p:sp>
        <p:nvSpPr>
          <p:cNvPr id="4" name="Slide Number Placeholder 3"/>
          <p:cNvSpPr>
            <a:spLocks noGrp="1"/>
          </p:cNvSpPr>
          <p:nvPr>
            <p:ph type="sldNum" sz="quarter" idx="12"/>
          </p:nvPr>
        </p:nvSpPr>
        <p:spPr/>
        <p:txBody>
          <a:bodyPr/>
          <a:lstStyle/>
          <a:p>
            <a:fld id="{0A327158-7708-1C44-8182-D4EA17893BE7}" type="slidenum">
              <a:rPr lang="en-US" smtClean="0"/>
              <a:t>31</a:t>
            </a:fld>
            <a:endParaRPr lang="en-US"/>
          </a:p>
        </p:txBody>
      </p:sp>
    </p:spTree>
    <p:extLst>
      <p:ext uri="{BB962C8B-B14F-4D97-AF65-F5344CB8AC3E}">
        <p14:creationId xmlns:p14="http://schemas.microsoft.com/office/powerpoint/2010/main" val="10479661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Clause v amended</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dirty="0"/>
              <a:t>In respect of deposits accepted by the company </a:t>
            </a:r>
            <a:r>
              <a:rPr lang="en-US" dirty="0">
                <a:solidFill>
                  <a:srgbClr val="FF0000"/>
                </a:solidFill>
              </a:rPr>
              <a:t>or amounts which are deemed to </a:t>
            </a:r>
            <a:r>
              <a:rPr lang="en-US" dirty="0" smtClean="0">
                <a:solidFill>
                  <a:srgbClr val="FF0000"/>
                </a:solidFill>
              </a:rPr>
              <a:t>be deposits</a:t>
            </a:r>
            <a:r>
              <a:rPr lang="en-US" dirty="0"/>
              <a:t>, whether the directives issued by the Reserve Bank of India and the </a:t>
            </a:r>
            <a:r>
              <a:rPr lang="en-US" dirty="0" smtClean="0"/>
              <a:t>provisions of </a:t>
            </a:r>
            <a:r>
              <a:rPr lang="en-US" dirty="0"/>
              <a:t>sections 73 to 76 or any other relevant provisions of the Companies Act and the </a:t>
            </a:r>
            <a:r>
              <a:rPr lang="en-US" dirty="0" smtClean="0"/>
              <a:t>rules made </a:t>
            </a:r>
            <a:r>
              <a:rPr lang="en-US" dirty="0"/>
              <a:t>thereunder, where applicable, have been complied with, if not, the nature of </a:t>
            </a:r>
            <a:r>
              <a:rPr lang="en-US" dirty="0" smtClean="0"/>
              <a:t>such contraventions </a:t>
            </a:r>
            <a:r>
              <a:rPr lang="en-US" dirty="0"/>
              <a:t>be stated; if an order has been passed by Company Law Board </a:t>
            </a:r>
            <a:r>
              <a:rPr lang="en-US" dirty="0" smtClean="0"/>
              <a:t>or National </a:t>
            </a:r>
            <a:r>
              <a:rPr lang="en-US" dirty="0"/>
              <a:t>Company Law Tribunal or Reserve Bank of India or any court or any </a:t>
            </a:r>
            <a:r>
              <a:rPr lang="en-US" dirty="0" smtClean="0"/>
              <a:t>other tribunal</a:t>
            </a:r>
            <a:r>
              <a:rPr lang="en-US" dirty="0"/>
              <a:t>, whether the same has been complied with or not;</a:t>
            </a:r>
          </a:p>
        </p:txBody>
      </p:sp>
      <p:sp>
        <p:nvSpPr>
          <p:cNvPr id="4" name="Slide Number Placeholder 3"/>
          <p:cNvSpPr>
            <a:spLocks noGrp="1"/>
          </p:cNvSpPr>
          <p:nvPr>
            <p:ph type="sldNum" sz="quarter" idx="12"/>
          </p:nvPr>
        </p:nvSpPr>
        <p:spPr/>
        <p:txBody>
          <a:bodyPr/>
          <a:lstStyle/>
          <a:p>
            <a:fld id="{0A327158-7708-1C44-8182-D4EA17893BE7}" type="slidenum">
              <a:rPr lang="en-US" smtClean="0"/>
              <a:t>32</a:t>
            </a:fld>
            <a:endParaRPr lang="en-US"/>
          </a:p>
        </p:txBody>
      </p:sp>
    </p:spTree>
    <p:extLst>
      <p:ext uri="{BB962C8B-B14F-4D97-AF65-F5344CB8AC3E}">
        <p14:creationId xmlns:p14="http://schemas.microsoft.com/office/powerpoint/2010/main" val="19686124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77875"/>
          </a:xfrm>
        </p:spPr>
        <p:txBody>
          <a:bodyPr/>
          <a:lstStyle/>
          <a:p>
            <a:pPr algn="ctr"/>
            <a:r>
              <a:rPr lang="en-US" dirty="0" smtClean="0">
                <a:solidFill>
                  <a:srgbClr val="FF0000"/>
                </a:solidFill>
              </a:rPr>
              <a:t>No change in clauses vi, vii(a) and vii(b)</a:t>
            </a:r>
            <a:endParaRPr lang="en-US" dirty="0">
              <a:solidFill>
                <a:srgbClr val="FF0000"/>
              </a:solidFill>
            </a:endParaRPr>
          </a:p>
        </p:txBody>
      </p:sp>
      <p:sp>
        <p:nvSpPr>
          <p:cNvPr id="3" name="Content Placeholder 2"/>
          <p:cNvSpPr>
            <a:spLocks noGrp="1"/>
          </p:cNvSpPr>
          <p:nvPr>
            <p:ph idx="1"/>
          </p:nvPr>
        </p:nvSpPr>
        <p:spPr>
          <a:xfrm>
            <a:off x="838200" y="1360714"/>
            <a:ext cx="10515600" cy="4816249"/>
          </a:xfrm>
        </p:spPr>
        <p:txBody>
          <a:bodyPr>
            <a:normAutofit fontScale="92500" lnSpcReduction="20000"/>
          </a:bodyPr>
          <a:lstStyle/>
          <a:p>
            <a:r>
              <a:rPr lang="en-US" dirty="0"/>
              <a:t>v</a:t>
            </a:r>
            <a:r>
              <a:rPr lang="en-US" dirty="0" smtClean="0"/>
              <a:t>i: Whether </a:t>
            </a:r>
            <a:r>
              <a:rPr lang="en-US" dirty="0"/>
              <a:t>maintenance of cost records has been specified by the </a:t>
            </a:r>
            <a:r>
              <a:rPr lang="en-US" dirty="0" smtClean="0"/>
              <a:t>Central Government </a:t>
            </a:r>
            <a:r>
              <a:rPr lang="en-US" dirty="0"/>
              <a:t>under sub-section (1) of section 148 of the Companies Act, 2013 </a:t>
            </a:r>
            <a:r>
              <a:rPr lang="en-US" dirty="0" smtClean="0"/>
              <a:t>and whether </a:t>
            </a:r>
            <a:r>
              <a:rPr lang="en-US" dirty="0"/>
              <a:t>such accounts and records have been so made and </a:t>
            </a:r>
            <a:r>
              <a:rPr lang="en-US" dirty="0" smtClean="0"/>
              <a:t>maintained;</a:t>
            </a:r>
          </a:p>
          <a:p>
            <a:r>
              <a:rPr lang="en-US" dirty="0"/>
              <a:t>v</a:t>
            </a:r>
            <a:r>
              <a:rPr lang="en-US" dirty="0" smtClean="0"/>
              <a:t>ii(a):</a:t>
            </a:r>
            <a:r>
              <a:rPr lang="en-US" dirty="0"/>
              <a:t>Whether the company is regular in depositing undisputed statutory dues </a:t>
            </a:r>
            <a:r>
              <a:rPr lang="en-US" dirty="0" smtClean="0"/>
              <a:t>including provident </a:t>
            </a:r>
            <a:r>
              <a:rPr lang="en-US" dirty="0"/>
              <a:t>fund, employees’ state insurance, income-tax, sales-tax, service tax, </a:t>
            </a:r>
            <a:r>
              <a:rPr lang="en-US" dirty="0" smtClean="0"/>
              <a:t>duty of </a:t>
            </a:r>
            <a:r>
              <a:rPr lang="en-US" dirty="0"/>
              <a:t>customs, duty of excise, value added tax, </a:t>
            </a:r>
            <a:r>
              <a:rPr lang="en-US" dirty="0" err="1"/>
              <a:t>cess</a:t>
            </a:r>
            <a:r>
              <a:rPr lang="en-US" dirty="0"/>
              <a:t> and any other statutory dues </a:t>
            </a:r>
            <a:r>
              <a:rPr lang="en-US" dirty="0" smtClean="0"/>
              <a:t>to the </a:t>
            </a:r>
            <a:r>
              <a:rPr lang="en-US" dirty="0"/>
              <a:t>appropriate authorities and if not, the extent of the arrears of </a:t>
            </a:r>
            <a:r>
              <a:rPr lang="en-US" dirty="0" smtClean="0"/>
              <a:t>outstanding statutory </a:t>
            </a:r>
            <a:r>
              <a:rPr lang="en-US" dirty="0"/>
              <a:t>dues as on the last day of the financial year concerned for a period </a:t>
            </a:r>
            <a:r>
              <a:rPr lang="en-US" dirty="0" smtClean="0"/>
              <a:t>of more </a:t>
            </a:r>
            <a:r>
              <a:rPr lang="en-US" dirty="0"/>
              <a:t>than six months from the date they became payable, shall be indicated</a:t>
            </a:r>
            <a:r>
              <a:rPr lang="en-US" dirty="0" smtClean="0"/>
              <a:t>;</a:t>
            </a:r>
          </a:p>
          <a:p>
            <a:r>
              <a:rPr lang="en-US" dirty="0"/>
              <a:t>v</a:t>
            </a:r>
            <a:r>
              <a:rPr lang="en-US" dirty="0" smtClean="0"/>
              <a:t>ii(b):</a:t>
            </a:r>
            <a:r>
              <a:rPr lang="en-US" dirty="0"/>
              <a:t>Where dues of income tax or sales tax or service tax or duty of customs or duty </a:t>
            </a:r>
            <a:r>
              <a:rPr lang="en-US" dirty="0" smtClean="0"/>
              <a:t>of excise </a:t>
            </a:r>
            <a:r>
              <a:rPr lang="en-US" dirty="0"/>
              <a:t>or value added tax have not been deposited on account of any dispute, </a:t>
            </a:r>
            <a:r>
              <a:rPr lang="en-US" dirty="0" smtClean="0"/>
              <a:t>then the </a:t>
            </a:r>
            <a:r>
              <a:rPr lang="en-US" dirty="0"/>
              <a:t>amounts involved and the forum where dispute is pending shall be </a:t>
            </a:r>
            <a:r>
              <a:rPr lang="en-US" dirty="0" smtClean="0"/>
              <a:t>mentioned;</a:t>
            </a:r>
          </a:p>
        </p:txBody>
      </p:sp>
      <p:sp>
        <p:nvSpPr>
          <p:cNvPr id="4" name="Slide Number Placeholder 3"/>
          <p:cNvSpPr>
            <a:spLocks noGrp="1"/>
          </p:cNvSpPr>
          <p:nvPr>
            <p:ph type="sldNum" sz="quarter" idx="12"/>
          </p:nvPr>
        </p:nvSpPr>
        <p:spPr/>
        <p:txBody>
          <a:bodyPr/>
          <a:lstStyle/>
          <a:p>
            <a:fld id="{0A327158-7708-1C44-8182-D4EA17893BE7}" type="slidenum">
              <a:rPr lang="en-US" smtClean="0"/>
              <a:t>33</a:t>
            </a:fld>
            <a:endParaRPr lang="en-US"/>
          </a:p>
        </p:txBody>
      </p:sp>
    </p:spTree>
    <p:extLst>
      <p:ext uri="{BB962C8B-B14F-4D97-AF65-F5344CB8AC3E}">
        <p14:creationId xmlns:p14="http://schemas.microsoft.com/office/powerpoint/2010/main" val="20515054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New clause replaces earlier clause viii</a:t>
            </a:r>
            <a:endParaRPr lang="en-US" dirty="0">
              <a:solidFill>
                <a:srgbClr val="FF0000"/>
              </a:solidFill>
            </a:endParaRPr>
          </a:p>
        </p:txBody>
      </p:sp>
      <p:sp>
        <p:nvSpPr>
          <p:cNvPr id="3" name="Content Placeholder 2"/>
          <p:cNvSpPr>
            <a:spLocks noGrp="1"/>
          </p:cNvSpPr>
          <p:nvPr>
            <p:ph idx="1"/>
          </p:nvPr>
        </p:nvSpPr>
        <p:spPr/>
        <p:txBody>
          <a:bodyPr/>
          <a:lstStyle/>
          <a:p>
            <a:r>
              <a:rPr lang="en-US" dirty="0"/>
              <a:t>v</a:t>
            </a:r>
            <a:r>
              <a:rPr lang="en-US" dirty="0" smtClean="0"/>
              <a:t>iii. Whether </a:t>
            </a:r>
            <a:r>
              <a:rPr lang="en-US" dirty="0"/>
              <a:t>any transactions not recorded in the books of account have been </a:t>
            </a:r>
            <a:r>
              <a:rPr lang="en-US" dirty="0" smtClean="0"/>
              <a:t>surrendered of </a:t>
            </a:r>
            <a:r>
              <a:rPr lang="en-US" dirty="0"/>
              <a:t>disclosed as income during the year in the tax assessments under the Income Tax </a:t>
            </a:r>
            <a:r>
              <a:rPr lang="en-US" dirty="0" smtClean="0"/>
              <a:t>Act, 1961</a:t>
            </a:r>
            <a:r>
              <a:rPr lang="en-US" dirty="0"/>
              <a:t>, if so, whether the previously unrecorded income has been properly recorded </a:t>
            </a:r>
            <a:r>
              <a:rPr lang="en-US" dirty="0" smtClean="0"/>
              <a:t>in the </a:t>
            </a:r>
            <a:r>
              <a:rPr lang="en-US" dirty="0"/>
              <a:t>books of account during the year;</a:t>
            </a:r>
          </a:p>
        </p:txBody>
      </p:sp>
      <p:sp>
        <p:nvSpPr>
          <p:cNvPr id="4" name="Slide Number Placeholder 3"/>
          <p:cNvSpPr>
            <a:spLocks noGrp="1"/>
          </p:cNvSpPr>
          <p:nvPr>
            <p:ph type="sldNum" sz="quarter" idx="12"/>
          </p:nvPr>
        </p:nvSpPr>
        <p:spPr/>
        <p:txBody>
          <a:bodyPr/>
          <a:lstStyle/>
          <a:p>
            <a:fld id="{0A327158-7708-1C44-8182-D4EA17893BE7}" type="slidenum">
              <a:rPr lang="en-US" smtClean="0"/>
              <a:t>34</a:t>
            </a:fld>
            <a:endParaRPr lang="en-US"/>
          </a:p>
        </p:txBody>
      </p:sp>
    </p:spTree>
    <p:extLst>
      <p:ext uri="{BB962C8B-B14F-4D97-AF65-F5344CB8AC3E}">
        <p14:creationId xmlns:p14="http://schemas.microsoft.com/office/powerpoint/2010/main" val="1258521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0532"/>
          </a:xfrm>
        </p:spPr>
        <p:txBody>
          <a:bodyPr>
            <a:normAutofit fontScale="90000"/>
          </a:bodyPr>
          <a:lstStyle/>
          <a:p>
            <a:pPr algn="ctr"/>
            <a:r>
              <a:rPr lang="en-US" sz="3600" dirty="0">
                <a:solidFill>
                  <a:srgbClr val="FF0000"/>
                </a:solidFill>
              </a:rPr>
              <a:t>Amendments in Schedule </a:t>
            </a:r>
            <a:r>
              <a:rPr lang="en-US" sz="3600" dirty="0" smtClean="0">
                <a:solidFill>
                  <a:srgbClr val="FF0000"/>
                </a:solidFill>
              </a:rPr>
              <a:t>III - </a:t>
            </a:r>
            <a:r>
              <a:rPr lang="en-US" sz="3600" dirty="0">
                <a:solidFill>
                  <a:srgbClr val="FF0000"/>
                </a:solidFill>
              </a:rPr>
              <a:t>Statement of Profit and Loss</a:t>
            </a:r>
          </a:p>
        </p:txBody>
      </p:sp>
      <p:sp>
        <p:nvSpPr>
          <p:cNvPr id="3" name="Content Placeholder 2"/>
          <p:cNvSpPr>
            <a:spLocks noGrp="1"/>
          </p:cNvSpPr>
          <p:nvPr>
            <p:ph idx="1"/>
          </p:nvPr>
        </p:nvSpPr>
        <p:spPr/>
        <p:txBody>
          <a:bodyPr/>
          <a:lstStyle/>
          <a:p>
            <a:r>
              <a:rPr lang="en-US" dirty="0" smtClean="0"/>
              <a:t>In Part II- Statement of Profit and Loss- Additional Information:</a:t>
            </a:r>
          </a:p>
          <a:p>
            <a:r>
              <a:rPr lang="en-US" dirty="0" smtClean="0"/>
              <a:t>(ix) Undisclosed Income</a:t>
            </a:r>
          </a:p>
          <a:p>
            <a:pPr lvl="1"/>
            <a:r>
              <a:rPr lang="en-US" dirty="0"/>
              <a:t>The Company shall give details of any transaction not recorded in the books of accounts that has been surrendered or disclosed as income during the year in the tax assessments under the Income Tax Act, 1961 (such as, search or survey or any other relevant provisions of the Income Tax Act, 1961), unless there is immunity for disclosure under any scheme and also shall state whether the previously unrecorded income and related assets have been properly recorded in the books of account during the year</a:t>
            </a:r>
            <a:r>
              <a:rPr lang="en-US" dirty="0" smtClean="0"/>
              <a:t>.</a:t>
            </a:r>
          </a:p>
          <a:p>
            <a:pPr lvl="1"/>
            <a:endParaRPr lang="en-US" dirty="0" smtClean="0"/>
          </a:p>
          <a:p>
            <a:endParaRPr lang="en-US" dirty="0" smtClean="0"/>
          </a:p>
          <a:p>
            <a:endParaRPr lang="en-US" dirty="0"/>
          </a:p>
          <a:p>
            <a:endParaRPr lang="en-US" dirty="0" smtClean="0"/>
          </a:p>
          <a:p>
            <a:endParaRPr lang="en-US" dirty="0"/>
          </a:p>
        </p:txBody>
      </p:sp>
      <p:sp>
        <p:nvSpPr>
          <p:cNvPr id="4" name="Slide Number Placeholder 3"/>
          <p:cNvSpPr>
            <a:spLocks noGrp="1"/>
          </p:cNvSpPr>
          <p:nvPr>
            <p:ph type="sldNum" sz="quarter" idx="12"/>
          </p:nvPr>
        </p:nvSpPr>
        <p:spPr/>
        <p:txBody>
          <a:bodyPr/>
          <a:lstStyle/>
          <a:p>
            <a:fld id="{F939D5FB-3BA6-184C-8DB7-B2C000E96C81}" type="slidenum">
              <a:rPr lang="en-US" smtClean="0"/>
              <a:t>35</a:t>
            </a:fld>
            <a:endParaRPr lang="en-US"/>
          </a:p>
        </p:txBody>
      </p:sp>
    </p:spTree>
    <p:extLst>
      <p:ext uri="{BB962C8B-B14F-4D97-AF65-F5344CB8AC3E}">
        <p14:creationId xmlns:p14="http://schemas.microsoft.com/office/powerpoint/2010/main" val="8717304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Earlier clause viii is now clause ix with added sub-clauses</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dirty="0" smtClean="0"/>
              <a:t>Earlier clause viii:</a:t>
            </a:r>
          </a:p>
          <a:p>
            <a:pPr lvl="1"/>
            <a:r>
              <a:rPr lang="en-US" dirty="0" smtClean="0"/>
              <a:t>Whether </a:t>
            </a:r>
            <a:r>
              <a:rPr lang="en-US" dirty="0"/>
              <a:t>the company has defaulted in repayment of loans </a:t>
            </a:r>
            <a:r>
              <a:rPr lang="en-US" dirty="0" smtClean="0"/>
              <a:t>or </a:t>
            </a:r>
            <a:r>
              <a:rPr lang="en-US" dirty="0"/>
              <a:t>borrowings </a:t>
            </a:r>
            <a:r>
              <a:rPr lang="en-US" dirty="0" smtClean="0"/>
              <a:t> to a financial institution, bank, government or dues to debenture holders? if </a:t>
            </a:r>
            <a:r>
              <a:rPr lang="en-US" dirty="0"/>
              <a:t>yes, the period and the amount of default to be reported </a:t>
            </a:r>
            <a:r>
              <a:rPr lang="en-US" dirty="0" smtClean="0"/>
              <a:t>(in case of banks, financial institutions and Government, lender wise details to be provided;</a:t>
            </a:r>
          </a:p>
          <a:p>
            <a:pPr lvl="1"/>
            <a:endParaRPr lang="en-US" dirty="0"/>
          </a:p>
          <a:p>
            <a:r>
              <a:rPr lang="en-US" dirty="0" smtClean="0"/>
              <a:t>Now clause ix (a):</a:t>
            </a:r>
          </a:p>
          <a:p>
            <a:pPr lvl="1"/>
            <a:r>
              <a:rPr lang="en-US" dirty="0"/>
              <a:t>Whether the company has defaulted in repayment of loans or other borrowings </a:t>
            </a:r>
            <a:r>
              <a:rPr lang="en-US" b="1" dirty="0"/>
              <a:t>or in the payment of interest </a:t>
            </a:r>
            <a:r>
              <a:rPr lang="en-US" dirty="0"/>
              <a:t>thereon </a:t>
            </a:r>
            <a:r>
              <a:rPr lang="en-US" b="1" dirty="0"/>
              <a:t>to any lender, </a:t>
            </a:r>
            <a:r>
              <a:rPr lang="en-US" dirty="0"/>
              <a:t>if yes, the period and the amount of default to be reported in the format </a:t>
            </a:r>
            <a:r>
              <a:rPr lang="en-US" dirty="0" smtClean="0"/>
              <a:t>given;</a:t>
            </a:r>
            <a:endParaRPr lang="en-US" dirty="0"/>
          </a:p>
          <a:p>
            <a:endParaRPr lang="en-US" dirty="0"/>
          </a:p>
          <a:p>
            <a:endParaRPr lang="en-US" dirty="0"/>
          </a:p>
        </p:txBody>
      </p:sp>
      <p:sp>
        <p:nvSpPr>
          <p:cNvPr id="4" name="Slide Number Placeholder 3"/>
          <p:cNvSpPr>
            <a:spLocks noGrp="1"/>
          </p:cNvSpPr>
          <p:nvPr>
            <p:ph type="sldNum" sz="quarter" idx="12"/>
          </p:nvPr>
        </p:nvSpPr>
        <p:spPr/>
        <p:txBody>
          <a:bodyPr/>
          <a:lstStyle/>
          <a:p>
            <a:fld id="{0A327158-7708-1C44-8182-D4EA17893BE7}" type="slidenum">
              <a:rPr lang="en-US" smtClean="0"/>
              <a:t>36</a:t>
            </a:fld>
            <a:endParaRPr lang="en-US"/>
          </a:p>
        </p:txBody>
      </p:sp>
    </p:spTree>
    <p:extLst>
      <p:ext uri="{BB962C8B-B14F-4D97-AF65-F5344CB8AC3E}">
        <p14:creationId xmlns:p14="http://schemas.microsoft.com/office/powerpoint/2010/main" val="5507859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New sub-clause ix(b)</a:t>
            </a:r>
            <a:endParaRPr lang="en-US" dirty="0">
              <a:solidFill>
                <a:srgbClr val="FF0000"/>
              </a:solidFill>
            </a:endParaRPr>
          </a:p>
        </p:txBody>
      </p:sp>
      <p:sp>
        <p:nvSpPr>
          <p:cNvPr id="3" name="Content Placeholder 2"/>
          <p:cNvSpPr>
            <a:spLocks noGrp="1"/>
          </p:cNvSpPr>
          <p:nvPr>
            <p:ph idx="1"/>
          </p:nvPr>
        </p:nvSpPr>
        <p:spPr/>
        <p:txBody>
          <a:bodyPr/>
          <a:lstStyle/>
          <a:p>
            <a:r>
              <a:rPr lang="en-US" dirty="0"/>
              <a:t>Whether the company is a declared </a:t>
            </a:r>
            <a:r>
              <a:rPr lang="en-US" dirty="0" err="1"/>
              <a:t>wilful</a:t>
            </a:r>
            <a:r>
              <a:rPr lang="en-US" dirty="0"/>
              <a:t> defaulter by any bank or financial </a:t>
            </a:r>
            <a:r>
              <a:rPr lang="en-US" dirty="0" smtClean="0"/>
              <a:t>institution or </a:t>
            </a:r>
            <a:r>
              <a:rPr lang="en-US" dirty="0"/>
              <a:t>other lender;</a:t>
            </a:r>
          </a:p>
        </p:txBody>
      </p:sp>
      <p:sp>
        <p:nvSpPr>
          <p:cNvPr id="4" name="Slide Number Placeholder 3"/>
          <p:cNvSpPr>
            <a:spLocks noGrp="1"/>
          </p:cNvSpPr>
          <p:nvPr>
            <p:ph type="sldNum" sz="quarter" idx="12"/>
          </p:nvPr>
        </p:nvSpPr>
        <p:spPr/>
        <p:txBody>
          <a:bodyPr/>
          <a:lstStyle/>
          <a:p>
            <a:fld id="{0A327158-7708-1C44-8182-D4EA17893BE7}" type="slidenum">
              <a:rPr lang="en-US" smtClean="0"/>
              <a:t>37</a:t>
            </a:fld>
            <a:endParaRPr lang="en-US"/>
          </a:p>
        </p:txBody>
      </p:sp>
    </p:spTree>
    <p:extLst>
      <p:ext uri="{BB962C8B-B14F-4D97-AF65-F5344CB8AC3E}">
        <p14:creationId xmlns:p14="http://schemas.microsoft.com/office/powerpoint/2010/main" val="13019017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41161"/>
          </a:xfrm>
        </p:spPr>
        <p:txBody>
          <a:bodyPr>
            <a:normAutofit/>
          </a:bodyPr>
          <a:lstStyle/>
          <a:p>
            <a:pPr algn="ctr"/>
            <a:r>
              <a:rPr lang="en-US" sz="3600" dirty="0">
                <a:solidFill>
                  <a:srgbClr val="FF0000"/>
                </a:solidFill>
              </a:rPr>
              <a:t>Amendments in Schedule </a:t>
            </a:r>
            <a:r>
              <a:rPr lang="en-US" sz="3600" dirty="0" smtClean="0">
                <a:solidFill>
                  <a:srgbClr val="FF0000"/>
                </a:solidFill>
              </a:rPr>
              <a:t>III –Willful Defaulter</a:t>
            </a:r>
            <a:endParaRPr lang="en-US" sz="3600" dirty="0">
              <a:solidFill>
                <a:srgbClr val="FF0000"/>
              </a:solidFill>
            </a:endParaRPr>
          </a:p>
        </p:txBody>
      </p:sp>
      <p:sp>
        <p:nvSpPr>
          <p:cNvPr id="3" name="Content Placeholder 2"/>
          <p:cNvSpPr>
            <a:spLocks noGrp="1"/>
          </p:cNvSpPr>
          <p:nvPr>
            <p:ph idx="1"/>
          </p:nvPr>
        </p:nvSpPr>
        <p:spPr/>
        <p:txBody>
          <a:bodyPr>
            <a:normAutofit/>
          </a:bodyPr>
          <a:lstStyle/>
          <a:p>
            <a:r>
              <a:rPr lang="en-US" dirty="0" smtClean="0"/>
              <a:t>Where </a:t>
            </a:r>
            <a:r>
              <a:rPr lang="en-US" dirty="0"/>
              <a:t>a company is a declared </a:t>
            </a:r>
            <a:r>
              <a:rPr lang="en-US" dirty="0" smtClean="0"/>
              <a:t>willful </a:t>
            </a:r>
            <a:r>
              <a:rPr lang="en-US" dirty="0"/>
              <a:t>defaulter by any bank or financial Institution or other lender, following details shall be given: </a:t>
            </a:r>
          </a:p>
          <a:p>
            <a:pPr lvl="1"/>
            <a:r>
              <a:rPr lang="en-US" dirty="0"/>
              <a:t>(a) Date of declaration as </a:t>
            </a:r>
            <a:r>
              <a:rPr lang="en-US" dirty="0" smtClean="0"/>
              <a:t>willful </a:t>
            </a:r>
            <a:r>
              <a:rPr lang="en-US" dirty="0"/>
              <a:t>defaulter, </a:t>
            </a:r>
          </a:p>
          <a:p>
            <a:pPr lvl="1"/>
            <a:r>
              <a:rPr lang="en-US" dirty="0"/>
              <a:t>(b) Details of defaults (amount and nature of defaults), </a:t>
            </a:r>
          </a:p>
          <a:p>
            <a:endParaRPr lang="en-US" dirty="0"/>
          </a:p>
          <a:p>
            <a:endParaRPr lang="en-US" dirty="0" smtClean="0"/>
          </a:p>
          <a:p>
            <a:endParaRPr lang="en-US" dirty="0"/>
          </a:p>
        </p:txBody>
      </p:sp>
      <p:sp>
        <p:nvSpPr>
          <p:cNvPr id="4" name="Slide Number Placeholder 3"/>
          <p:cNvSpPr>
            <a:spLocks noGrp="1"/>
          </p:cNvSpPr>
          <p:nvPr>
            <p:ph type="sldNum" sz="quarter" idx="12"/>
          </p:nvPr>
        </p:nvSpPr>
        <p:spPr/>
        <p:txBody>
          <a:bodyPr/>
          <a:lstStyle/>
          <a:p>
            <a:fld id="{F939D5FB-3BA6-184C-8DB7-B2C000E96C81}" type="slidenum">
              <a:rPr lang="en-US" smtClean="0"/>
              <a:t>38</a:t>
            </a:fld>
            <a:endParaRPr lang="en-US"/>
          </a:p>
        </p:txBody>
      </p:sp>
    </p:spTree>
    <p:extLst>
      <p:ext uri="{BB962C8B-B14F-4D97-AF65-F5344CB8AC3E}">
        <p14:creationId xmlns:p14="http://schemas.microsoft.com/office/powerpoint/2010/main" val="191857628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New sub-clause ix(c)</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Whether term loans were applied for the purpose for which the loans were obtained, if not, the amount of loan so diverted and the purpose for which it is used may be reported;</a:t>
            </a:r>
          </a:p>
          <a:p>
            <a:endParaRPr lang="en-US" dirty="0"/>
          </a:p>
          <a:p>
            <a:r>
              <a:rPr lang="en-US" dirty="0" smtClean="0"/>
              <a:t>In fact, </a:t>
            </a:r>
            <a:r>
              <a:rPr lang="en-US" dirty="0"/>
              <a:t>earlier </a:t>
            </a:r>
            <a:r>
              <a:rPr lang="en-US" dirty="0" smtClean="0"/>
              <a:t>it was part of clause ix.</a:t>
            </a:r>
            <a:endParaRPr lang="en-US" dirty="0"/>
          </a:p>
        </p:txBody>
      </p:sp>
      <p:sp>
        <p:nvSpPr>
          <p:cNvPr id="4" name="Slide Number Placeholder 3"/>
          <p:cNvSpPr>
            <a:spLocks noGrp="1"/>
          </p:cNvSpPr>
          <p:nvPr>
            <p:ph type="sldNum" sz="quarter" idx="12"/>
          </p:nvPr>
        </p:nvSpPr>
        <p:spPr/>
        <p:txBody>
          <a:bodyPr/>
          <a:lstStyle/>
          <a:p>
            <a:fld id="{0A327158-7708-1C44-8182-D4EA17893BE7}" type="slidenum">
              <a:rPr lang="en-US" smtClean="0"/>
              <a:t>39</a:t>
            </a:fld>
            <a:endParaRPr lang="en-US"/>
          </a:p>
        </p:txBody>
      </p:sp>
    </p:spTree>
    <p:extLst>
      <p:ext uri="{BB962C8B-B14F-4D97-AF65-F5344CB8AC3E}">
        <p14:creationId xmlns:p14="http://schemas.microsoft.com/office/powerpoint/2010/main" val="3927829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418646"/>
          </a:xfrm>
        </p:spPr>
        <p:txBody>
          <a:bodyPr>
            <a:normAutofit fontScale="90000"/>
          </a:bodyPr>
          <a:lstStyle/>
          <a:p>
            <a:pPr algn="ctr"/>
            <a:r>
              <a:rPr lang="en-US" sz="3600" dirty="0" smtClean="0">
                <a:solidFill>
                  <a:srgbClr val="FF0000"/>
                </a:solidFill>
              </a:rPr>
              <a:t>Amendment in Audit and Auditors Rules</a:t>
            </a:r>
            <a:endParaRPr lang="en-US" sz="3600" dirty="0">
              <a:solidFill>
                <a:srgbClr val="FF0000"/>
              </a:solidFill>
            </a:endParaRPr>
          </a:p>
        </p:txBody>
      </p:sp>
      <p:sp>
        <p:nvSpPr>
          <p:cNvPr id="3" name="Content Placeholder 2"/>
          <p:cNvSpPr>
            <a:spLocks noGrp="1"/>
          </p:cNvSpPr>
          <p:nvPr>
            <p:ph idx="1"/>
          </p:nvPr>
        </p:nvSpPr>
        <p:spPr>
          <a:xfrm>
            <a:off x="838200" y="881743"/>
            <a:ext cx="10515600" cy="5715000"/>
          </a:xfrm>
        </p:spPr>
        <p:txBody>
          <a:bodyPr>
            <a:normAutofit fontScale="85000" lnSpcReduction="20000"/>
          </a:bodyPr>
          <a:lstStyle/>
          <a:p>
            <a:r>
              <a:rPr lang="en-US" dirty="0" smtClean="0"/>
              <a:t>Clauses (e):</a:t>
            </a:r>
          </a:p>
          <a:p>
            <a:pPr lvl="1"/>
            <a:r>
              <a:rPr lang="en-US" dirty="0" smtClean="0"/>
              <a:t>(</a:t>
            </a:r>
            <a:r>
              <a:rPr lang="en-US" dirty="0" err="1" smtClean="0"/>
              <a:t>i</a:t>
            </a:r>
            <a:r>
              <a:rPr lang="en-US" dirty="0" smtClean="0"/>
              <a:t>) Whether the management has represented that, to the best of its knowledge and belief, other than as disclosed in the notes to the accounts, no funds have been advances or loaned or invested (either from the borrowed funds or share premium or any other source or kinds of funds) by the company to or in any other person(s) or entity(</a:t>
            </a:r>
            <a:r>
              <a:rPr lang="en-US" dirty="0" err="1" smtClean="0"/>
              <a:t>ies</a:t>
            </a:r>
            <a:r>
              <a:rPr lang="en-US" dirty="0" smtClean="0"/>
              <a:t>) including foreign entities(intermediaries) with the understanding, whether recorded in writing or otherwise, that the intermediary shall, whether directly or indirectly lend or invest in other persons or entities identified in any manner whatsoever by or on behalf of the company (Ultimate beneficiaries) or provide any guarantee, security or the like on behalf of the Ultimate Beneficiaries.</a:t>
            </a:r>
          </a:p>
          <a:p>
            <a:pPr lvl="1"/>
            <a:endParaRPr lang="en-US" dirty="0" smtClean="0"/>
          </a:p>
          <a:p>
            <a:pPr lvl="1"/>
            <a:r>
              <a:rPr lang="en-US" dirty="0" smtClean="0"/>
              <a:t>(ii)Whether </a:t>
            </a:r>
            <a:r>
              <a:rPr lang="en-US" dirty="0"/>
              <a:t>the management has represented that, to the best of its knowledge and belief, other than as disclosed in the notes to the </a:t>
            </a:r>
            <a:r>
              <a:rPr lang="en-US" dirty="0" smtClean="0"/>
              <a:t>accounts, no funds have been received by the company</a:t>
            </a:r>
            <a:r>
              <a:rPr lang="en-US" dirty="0"/>
              <a:t> </a:t>
            </a:r>
            <a:r>
              <a:rPr lang="en-US" dirty="0" smtClean="0"/>
              <a:t>from any </a:t>
            </a:r>
            <a:r>
              <a:rPr lang="en-US" dirty="0"/>
              <a:t>other person(s) or entity(</a:t>
            </a:r>
            <a:r>
              <a:rPr lang="en-US" dirty="0" err="1"/>
              <a:t>ies</a:t>
            </a:r>
            <a:r>
              <a:rPr lang="en-US" dirty="0"/>
              <a:t>) including foreign entities(intermediaries) with the understanding, whether recorded in writing or otherwise, that </a:t>
            </a:r>
            <a:r>
              <a:rPr lang="en-US" dirty="0" smtClean="0"/>
              <a:t>the company shall, whether , directly or indirectly, lend or invest, in other persons or entities identified in any manner whatsoever by or on behalf of the funding party (Ultimate Beneficiaries) or provide any guarantee, security or the like on behalf of the ultimate Beneficiaries,</a:t>
            </a:r>
          </a:p>
          <a:p>
            <a:pPr lvl="1"/>
            <a:endParaRPr lang="en-US" dirty="0" smtClean="0"/>
          </a:p>
          <a:p>
            <a:pPr lvl="1"/>
            <a:r>
              <a:rPr lang="en-US" dirty="0" smtClean="0"/>
              <a:t>(iii) Based on such audit procedures that the auditor has considered reasonable and appropriate in the circumstances, nothing has come to their notice that has caused them to believe that the representations under sub-clauses (</a:t>
            </a:r>
            <a:r>
              <a:rPr lang="en-US" dirty="0" err="1" smtClean="0"/>
              <a:t>i</a:t>
            </a:r>
            <a:r>
              <a:rPr lang="en-US" dirty="0" smtClean="0"/>
              <a:t>) and (ii) contain any material misstatement.</a:t>
            </a:r>
          </a:p>
        </p:txBody>
      </p:sp>
      <p:sp>
        <p:nvSpPr>
          <p:cNvPr id="4" name="Slide Number Placeholder 3"/>
          <p:cNvSpPr>
            <a:spLocks noGrp="1"/>
          </p:cNvSpPr>
          <p:nvPr>
            <p:ph type="sldNum" sz="quarter" idx="12"/>
          </p:nvPr>
        </p:nvSpPr>
        <p:spPr/>
        <p:txBody>
          <a:bodyPr/>
          <a:lstStyle/>
          <a:p>
            <a:fld id="{F939D5FB-3BA6-184C-8DB7-B2C000E96C81}" type="slidenum">
              <a:rPr lang="en-US" smtClean="0"/>
              <a:t>4</a:t>
            </a:fld>
            <a:endParaRPr lang="en-US"/>
          </a:p>
        </p:txBody>
      </p:sp>
    </p:spTree>
    <p:extLst>
      <p:ext uri="{BB962C8B-B14F-4D97-AF65-F5344CB8AC3E}">
        <p14:creationId xmlns:p14="http://schemas.microsoft.com/office/powerpoint/2010/main" val="7874340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a:solidFill>
                  <a:srgbClr val="FF0000"/>
                </a:solidFill>
              </a:rPr>
              <a:t>Sch. III amended- Borrowings from banks and financial institutions for the specific </a:t>
            </a:r>
            <a:r>
              <a:rPr lang="en-US" sz="3600" dirty="0" smtClean="0">
                <a:solidFill>
                  <a:srgbClr val="FF0000"/>
                </a:solidFill>
              </a:rPr>
              <a:t>purposes</a:t>
            </a:r>
            <a:endParaRPr lang="en-US" sz="3600" dirty="0">
              <a:solidFill>
                <a:srgbClr val="FF0000"/>
              </a:solidFill>
            </a:endParaRPr>
          </a:p>
        </p:txBody>
      </p:sp>
      <p:sp>
        <p:nvSpPr>
          <p:cNvPr id="3" name="Content Placeholder 2"/>
          <p:cNvSpPr>
            <a:spLocks noGrp="1"/>
          </p:cNvSpPr>
          <p:nvPr>
            <p:ph idx="1"/>
          </p:nvPr>
        </p:nvSpPr>
        <p:spPr/>
        <p:txBody>
          <a:bodyPr/>
          <a:lstStyle/>
          <a:p>
            <a:r>
              <a:rPr lang="en-US" dirty="0" smtClean="0"/>
              <a:t>Where the company has not used the borrowings from banks and financial institutions for the specific purpose for which it was taken at the balance sheet date, the company to disclose the details of where they have been used.</a:t>
            </a:r>
          </a:p>
          <a:p>
            <a:endParaRPr lang="en-US" dirty="0" smtClean="0"/>
          </a:p>
          <a:p>
            <a:endParaRPr lang="en-US" dirty="0" smtClean="0"/>
          </a:p>
          <a:p>
            <a:endParaRPr lang="en-US" dirty="0"/>
          </a:p>
          <a:p>
            <a:endParaRPr lang="en-US" dirty="0" smtClean="0"/>
          </a:p>
          <a:p>
            <a:endParaRPr lang="en-US" dirty="0"/>
          </a:p>
        </p:txBody>
      </p:sp>
      <p:sp>
        <p:nvSpPr>
          <p:cNvPr id="4" name="Slide Number Placeholder 3"/>
          <p:cNvSpPr>
            <a:spLocks noGrp="1"/>
          </p:cNvSpPr>
          <p:nvPr>
            <p:ph type="sldNum" sz="quarter" idx="12"/>
          </p:nvPr>
        </p:nvSpPr>
        <p:spPr/>
        <p:txBody>
          <a:bodyPr/>
          <a:lstStyle/>
          <a:p>
            <a:fld id="{F939D5FB-3BA6-184C-8DB7-B2C000E96C81}" type="slidenum">
              <a:rPr lang="en-US" smtClean="0"/>
              <a:t>40</a:t>
            </a:fld>
            <a:endParaRPr lang="en-US"/>
          </a:p>
        </p:txBody>
      </p:sp>
    </p:spTree>
    <p:extLst>
      <p:ext uri="{BB962C8B-B14F-4D97-AF65-F5344CB8AC3E}">
        <p14:creationId xmlns:p14="http://schemas.microsoft.com/office/powerpoint/2010/main" val="15151311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New sub-clause </a:t>
            </a:r>
            <a:r>
              <a:rPr lang="en-US" dirty="0" smtClean="0">
                <a:solidFill>
                  <a:srgbClr val="FF0000"/>
                </a:solidFill>
              </a:rPr>
              <a:t>ix(d)</a:t>
            </a:r>
            <a:endParaRPr lang="en-US" dirty="0"/>
          </a:p>
        </p:txBody>
      </p:sp>
      <p:sp>
        <p:nvSpPr>
          <p:cNvPr id="3" name="Content Placeholder 2"/>
          <p:cNvSpPr>
            <a:spLocks noGrp="1"/>
          </p:cNvSpPr>
          <p:nvPr>
            <p:ph idx="1"/>
          </p:nvPr>
        </p:nvSpPr>
        <p:spPr/>
        <p:txBody>
          <a:bodyPr/>
          <a:lstStyle/>
          <a:p>
            <a:r>
              <a:rPr lang="en-US" dirty="0"/>
              <a:t>Whether funds raised on short term basis have been utilised for long term purposes, </a:t>
            </a:r>
            <a:r>
              <a:rPr lang="en-US" dirty="0" smtClean="0"/>
              <a:t>if yes</a:t>
            </a:r>
            <a:r>
              <a:rPr lang="en-US" dirty="0"/>
              <a:t>, the nature and amount to be indicated</a:t>
            </a:r>
            <a:r>
              <a:rPr lang="en-US" dirty="0" smtClean="0"/>
              <a:t>;</a:t>
            </a:r>
          </a:p>
          <a:p>
            <a:endParaRPr lang="en-US" dirty="0"/>
          </a:p>
          <a:p>
            <a:r>
              <a:rPr lang="en-US" dirty="0" smtClean="0"/>
              <a:t>In fact, old clause ix has been included here as sub-clause.</a:t>
            </a:r>
            <a:endParaRPr lang="en-US" dirty="0"/>
          </a:p>
        </p:txBody>
      </p:sp>
      <p:sp>
        <p:nvSpPr>
          <p:cNvPr id="4" name="Slide Number Placeholder 3"/>
          <p:cNvSpPr>
            <a:spLocks noGrp="1"/>
          </p:cNvSpPr>
          <p:nvPr>
            <p:ph type="sldNum" sz="quarter" idx="12"/>
          </p:nvPr>
        </p:nvSpPr>
        <p:spPr/>
        <p:txBody>
          <a:bodyPr/>
          <a:lstStyle/>
          <a:p>
            <a:fld id="{0A327158-7708-1C44-8182-D4EA17893BE7}" type="slidenum">
              <a:rPr lang="en-US" smtClean="0"/>
              <a:t>41</a:t>
            </a:fld>
            <a:endParaRPr lang="en-US"/>
          </a:p>
        </p:txBody>
      </p:sp>
    </p:spTree>
    <p:extLst>
      <p:ext uri="{BB962C8B-B14F-4D97-AF65-F5344CB8AC3E}">
        <p14:creationId xmlns:p14="http://schemas.microsoft.com/office/powerpoint/2010/main" val="19693035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New sub-clause </a:t>
            </a:r>
            <a:r>
              <a:rPr lang="en-US" dirty="0" smtClean="0">
                <a:solidFill>
                  <a:srgbClr val="FF0000"/>
                </a:solidFill>
              </a:rPr>
              <a:t>ix(e)</a:t>
            </a:r>
            <a:endParaRPr lang="en-US" dirty="0">
              <a:solidFill>
                <a:srgbClr val="FF0000"/>
              </a:solidFill>
            </a:endParaRPr>
          </a:p>
        </p:txBody>
      </p:sp>
      <p:sp>
        <p:nvSpPr>
          <p:cNvPr id="3" name="Content Placeholder 2"/>
          <p:cNvSpPr>
            <a:spLocks noGrp="1"/>
          </p:cNvSpPr>
          <p:nvPr>
            <p:ph idx="1"/>
          </p:nvPr>
        </p:nvSpPr>
        <p:spPr/>
        <p:txBody>
          <a:bodyPr/>
          <a:lstStyle/>
          <a:p>
            <a:r>
              <a:rPr lang="en-US" dirty="0"/>
              <a:t>Whether the company has taken any funds from any entity or person on account of </a:t>
            </a:r>
            <a:r>
              <a:rPr lang="en-US" dirty="0" smtClean="0"/>
              <a:t>or to </a:t>
            </a:r>
            <a:r>
              <a:rPr lang="en-US" dirty="0"/>
              <a:t>meet the obligations of its subsidiaries, associates or joint ventures, if so, </a:t>
            </a:r>
            <a:r>
              <a:rPr lang="en-US" dirty="0" smtClean="0"/>
              <a:t>details thereof </a:t>
            </a:r>
            <a:r>
              <a:rPr lang="en-US" dirty="0"/>
              <a:t>with nature of such transactions and the amount in each case;</a:t>
            </a:r>
          </a:p>
        </p:txBody>
      </p:sp>
      <p:sp>
        <p:nvSpPr>
          <p:cNvPr id="4" name="Slide Number Placeholder 3"/>
          <p:cNvSpPr>
            <a:spLocks noGrp="1"/>
          </p:cNvSpPr>
          <p:nvPr>
            <p:ph type="sldNum" sz="quarter" idx="12"/>
          </p:nvPr>
        </p:nvSpPr>
        <p:spPr/>
        <p:txBody>
          <a:bodyPr/>
          <a:lstStyle/>
          <a:p>
            <a:fld id="{0A327158-7708-1C44-8182-D4EA17893BE7}" type="slidenum">
              <a:rPr lang="en-US" smtClean="0"/>
              <a:t>42</a:t>
            </a:fld>
            <a:endParaRPr lang="en-US"/>
          </a:p>
        </p:txBody>
      </p:sp>
    </p:spTree>
    <p:extLst>
      <p:ext uri="{BB962C8B-B14F-4D97-AF65-F5344CB8AC3E}">
        <p14:creationId xmlns:p14="http://schemas.microsoft.com/office/powerpoint/2010/main" val="2053398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New sub-clause </a:t>
            </a:r>
            <a:r>
              <a:rPr lang="en-US" dirty="0" smtClean="0">
                <a:solidFill>
                  <a:srgbClr val="FF0000"/>
                </a:solidFill>
              </a:rPr>
              <a:t>ix(f)</a:t>
            </a:r>
            <a:endParaRPr lang="en-US" dirty="0"/>
          </a:p>
        </p:txBody>
      </p:sp>
      <p:sp>
        <p:nvSpPr>
          <p:cNvPr id="3" name="Content Placeholder 2"/>
          <p:cNvSpPr>
            <a:spLocks noGrp="1"/>
          </p:cNvSpPr>
          <p:nvPr>
            <p:ph idx="1"/>
          </p:nvPr>
        </p:nvSpPr>
        <p:spPr/>
        <p:txBody>
          <a:bodyPr/>
          <a:lstStyle/>
          <a:p>
            <a:r>
              <a:rPr lang="en-US" dirty="0"/>
              <a:t>Whether the company has raised loans during the year on the pledge of securities </a:t>
            </a:r>
            <a:r>
              <a:rPr lang="en-US" dirty="0" smtClean="0"/>
              <a:t>held in </a:t>
            </a:r>
            <a:r>
              <a:rPr lang="en-US" dirty="0"/>
              <a:t>its subsidiaries, joint ventures or associate companies, if so, give details thereof </a:t>
            </a:r>
            <a:r>
              <a:rPr lang="en-US" dirty="0" smtClean="0"/>
              <a:t>and also </a:t>
            </a:r>
            <a:r>
              <a:rPr lang="en-US" dirty="0"/>
              <a:t>report if the company has defaulted in repayment of such loans raised;</a:t>
            </a:r>
          </a:p>
        </p:txBody>
      </p:sp>
      <p:sp>
        <p:nvSpPr>
          <p:cNvPr id="4" name="Slide Number Placeholder 3"/>
          <p:cNvSpPr>
            <a:spLocks noGrp="1"/>
          </p:cNvSpPr>
          <p:nvPr>
            <p:ph type="sldNum" sz="quarter" idx="12"/>
          </p:nvPr>
        </p:nvSpPr>
        <p:spPr/>
        <p:txBody>
          <a:bodyPr/>
          <a:lstStyle/>
          <a:p>
            <a:fld id="{0A327158-7708-1C44-8182-D4EA17893BE7}" type="slidenum">
              <a:rPr lang="en-US" smtClean="0"/>
              <a:t>43</a:t>
            </a:fld>
            <a:endParaRPr lang="en-US"/>
          </a:p>
        </p:txBody>
      </p:sp>
    </p:spTree>
    <p:extLst>
      <p:ext uri="{BB962C8B-B14F-4D97-AF65-F5344CB8AC3E}">
        <p14:creationId xmlns:p14="http://schemas.microsoft.com/office/powerpoint/2010/main" val="16413667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180646"/>
          </a:xfrm>
        </p:spPr>
        <p:txBody>
          <a:bodyPr>
            <a:normAutofit/>
          </a:bodyPr>
          <a:lstStyle/>
          <a:p>
            <a:pPr algn="ctr"/>
            <a:r>
              <a:rPr lang="en-US" sz="3200" dirty="0">
                <a:solidFill>
                  <a:srgbClr val="FF0000"/>
                </a:solidFill>
              </a:rPr>
              <a:t>New sub-clause </a:t>
            </a:r>
            <a:r>
              <a:rPr lang="en-US" sz="3200" dirty="0" smtClean="0">
                <a:solidFill>
                  <a:srgbClr val="FF0000"/>
                </a:solidFill>
              </a:rPr>
              <a:t>x(a) replaced earlier clause ix with some change</a:t>
            </a:r>
            <a:endParaRPr lang="en-US" sz="3200" dirty="0"/>
          </a:p>
        </p:txBody>
      </p:sp>
      <p:sp>
        <p:nvSpPr>
          <p:cNvPr id="3" name="Content Placeholder 2"/>
          <p:cNvSpPr>
            <a:spLocks noGrp="1"/>
          </p:cNvSpPr>
          <p:nvPr>
            <p:ph idx="1"/>
          </p:nvPr>
        </p:nvSpPr>
        <p:spPr/>
        <p:txBody>
          <a:bodyPr/>
          <a:lstStyle/>
          <a:p>
            <a:r>
              <a:rPr lang="en-US" dirty="0"/>
              <a:t>Whether moneys raised by way of initial public offer or further public offer (</a:t>
            </a:r>
            <a:r>
              <a:rPr lang="en-US" dirty="0" smtClean="0"/>
              <a:t>including debt </a:t>
            </a:r>
            <a:r>
              <a:rPr lang="en-US" dirty="0"/>
              <a:t>instruments</a:t>
            </a:r>
            <a:r>
              <a:rPr lang="en-US" dirty="0" smtClean="0"/>
              <a:t>) </a:t>
            </a:r>
            <a:r>
              <a:rPr lang="en-US" strike="sngStrike" dirty="0" smtClean="0"/>
              <a:t>or term loan </a:t>
            </a:r>
            <a:r>
              <a:rPr lang="en-US" dirty="0"/>
              <a:t>during the year were applied for the purposes for which those </a:t>
            </a:r>
            <a:r>
              <a:rPr lang="en-US" dirty="0" smtClean="0"/>
              <a:t>are raised</a:t>
            </a:r>
            <a:r>
              <a:rPr lang="en-US" dirty="0"/>
              <a:t>, if not, the details together with delays or default and subsequent rectification, </a:t>
            </a:r>
            <a:r>
              <a:rPr lang="en-US" dirty="0" smtClean="0"/>
              <a:t>if any</a:t>
            </a:r>
            <a:r>
              <a:rPr lang="en-US" dirty="0"/>
              <a:t>, as may be applicable, be reported</a:t>
            </a:r>
            <a:r>
              <a:rPr lang="en-US" dirty="0" smtClean="0"/>
              <a:t>;</a:t>
            </a:r>
          </a:p>
          <a:p>
            <a:endParaRPr lang="en-US" dirty="0"/>
          </a:p>
          <a:p>
            <a:r>
              <a:rPr lang="en-US" dirty="0" smtClean="0"/>
              <a:t>Term loan has been removed and covered in clause ix(c).</a:t>
            </a:r>
            <a:endParaRPr lang="en-US" dirty="0"/>
          </a:p>
        </p:txBody>
      </p:sp>
      <p:sp>
        <p:nvSpPr>
          <p:cNvPr id="4" name="Slide Number Placeholder 3"/>
          <p:cNvSpPr>
            <a:spLocks noGrp="1"/>
          </p:cNvSpPr>
          <p:nvPr>
            <p:ph type="sldNum" sz="quarter" idx="12"/>
          </p:nvPr>
        </p:nvSpPr>
        <p:spPr/>
        <p:txBody>
          <a:bodyPr/>
          <a:lstStyle/>
          <a:p>
            <a:fld id="{0A327158-7708-1C44-8182-D4EA17893BE7}" type="slidenum">
              <a:rPr lang="en-US" smtClean="0"/>
              <a:t>44</a:t>
            </a:fld>
            <a:endParaRPr lang="en-US"/>
          </a:p>
        </p:txBody>
      </p:sp>
    </p:spTree>
    <p:extLst>
      <p:ext uri="{BB962C8B-B14F-4D97-AF65-F5344CB8AC3E}">
        <p14:creationId xmlns:p14="http://schemas.microsoft.com/office/powerpoint/2010/main" val="14283327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43189"/>
          </a:xfrm>
        </p:spPr>
        <p:txBody>
          <a:bodyPr>
            <a:normAutofit fontScale="90000"/>
          </a:bodyPr>
          <a:lstStyle/>
          <a:p>
            <a:pPr algn="ctr"/>
            <a:r>
              <a:rPr lang="en-US" sz="3600" dirty="0" smtClean="0">
                <a:solidFill>
                  <a:srgbClr val="FF0000"/>
                </a:solidFill>
              </a:rPr>
              <a:t/>
            </a:r>
            <a:br>
              <a:rPr lang="en-US" sz="3600" dirty="0" smtClean="0">
                <a:solidFill>
                  <a:srgbClr val="FF0000"/>
                </a:solidFill>
              </a:rPr>
            </a:br>
            <a:r>
              <a:rPr lang="en-US" sz="3600" dirty="0" smtClean="0">
                <a:solidFill>
                  <a:srgbClr val="FF0000"/>
                </a:solidFill>
              </a:rPr>
              <a:t>New </a:t>
            </a:r>
            <a:r>
              <a:rPr lang="en-US" sz="3600" dirty="0">
                <a:solidFill>
                  <a:srgbClr val="FF0000"/>
                </a:solidFill>
              </a:rPr>
              <a:t>sub-clause x(a) replaced earlier clause </a:t>
            </a:r>
            <a:r>
              <a:rPr lang="en-US" sz="3600" dirty="0" smtClean="0">
                <a:solidFill>
                  <a:srgbClr val="FF0000"/>
                </a:solidFill>
              </a:rPr>
              <a:t>xiv </a:t>
            </a:r>
            <a:r>
              <a:rPr lang="en-US" sz="3600" dirty="0" smtClean="0">
                <a:solidFill>
                  <a:srgbClr val="FF0000"/>
                </a:solidFill>
              </a:rPr>
              <a:t>-</a:t>
            </a:r>
            <a:r>
              <a:rPr lang="en-US" sz="3600" dirty="0">
                <a:solidFill>
                  <a:srgbClr val="FF0000"/>
                </a:solidFill>
              </a:rPr>
              <a:t>No change in reporting requirement.</a:t>
            </a:r>
            <a:r>
              <a:rPr lang="en-US" sz="3600" dirty="0"/>
              <a:t/>
            </a:r>
            <a:br>
              <a:rPr lang="en-US" sz="3600" dirty="0"/>
            </a:br>
            <a:endParaRPr lang="en-US" sz="3600" dirty="0"/>
          </a:p>
        </p:txBody>
      </p:sp>
      <p:sp>
        <p:nvSpPr>
          <p:cNvPr id="3" name="Content Placeholder 2"/>
          <p:cNvSpPr>
            <a:spLocks noGrp="1"/>
          </p:cNvSpPr>
          <p:nvPr>
            <p:ph idx="1"/>
          </p:nvPr>
        </p:nvSpPr>
        <p:spPr/>
        <p:txBody>
          <a:bodyPr>
            <a:normAutofit/>
          </a:bodyPr>
          <a:lstStyle/>
          <a:p>
            <a:r>
              <a:rPr lang="en-US" dirty="0"/>
              <a:t>Whether the company has made any preferential allotment or private placement </a:t>
            </a:r>
            <a:r>
              <a:rPr lang="en-US" dirty="0" smtClean="0"/>
              <a:t>of shares </a:t>
            </a:r>
            <a:r>
              <a:rPr lang="en-US" dirty="0"/>
              <a:t>or convertible debentures (fully, partially or optionally convertible) during </a:t>
            </a:r>
            <a:r>
              <a:rPr lang="en-US" dirty="0" smtClean="0"/>
              <a:t>the year </a:t>
            </a:r>
            <a:r>
              <a:rPr lang="en-US" dirty="0"/>
              <a:t>and if so, whether the requirements of section 42 and section 62 of the </a:t>
            </a:r>
            <a:r>
              <a:rPr lang="en-US" dirty="0" smtClean="0"/>
              <a:t>Companies Act</a:t>
            </a:r>
            <a:r>
              <a:rPr lang="en-US" dirty="0"/>
              <a:t>, 2013 have been complied with and the funds raised have been used for </a:t>
            </a:r>
            <a:r>
              <a:rPr lang="en-US" dirty="0" smtClean="0"/>
              <a:t>the purposes </a:t>
            </a:r>
            <a:r>
              <a:rPr lang="en-US" dirty="0"/>
              <a:t>for which the funds were raised, if not, provide details in respect of </a:t>
            </a:r>
            <a:r>
              <a:rPr lang="en-US" dirty="0" smtClean="0"/>
              <a:t>amount involved </a:t>
            </a:r>
            <a:r>
              <a:rPr lang="en-US" dirty="0"/>
              <a:t>and nature of non-compliance</a:t>
            </a:r>
            <a:r>
              <a:rPr lang="en-US" dirty="0" smtClean="0"/>
              <a:t>;</a:t>
            </a:r>
            <a:endParaRPr lang="en-US" dirty="0" smtClean="0"/>
          </a:p>
        </p:txBody>
      </p:sp>
      <p:sp>
        <p:nvSpPr>
          <p:cNvPr id="4" name="Slide Number Placeholder 3"/>
          <p:cNvSpPr>
            <a:spLocks noGrp="1"/>
          </p:cNvSpPr>
          <p:nvPr>
            <p:ph type="sldNum" sz="quarter" idx="12"/>
          </p:nvPr>
        </p:nvSpPr>
        <p:spPr/>
        <p:txBody>
          <a:bodyPr/>
          <a:lstStyle/>
          <a:p>
            <a:fld id="{0A327158-7708-1C44-8182-D4EA17893BE7}" type="slidenum">
              <a:rPr lang="en-US" smtClean="0"/>
              <a:t>45</a:t>
            </a:fld>
            <a:endParaRPr lang="en-US"/>
          </a:p>
        </p:txBody>
      </p:sp>
    </p:spTree>
    <p:extLst>
      <p:ext uri="{BB962C8B-B14F-4D97-AF65-F5344CB8AC3E}">
        <p14:creationId xmlns:p14="http://schemas.microsoft.com/office/powerpoint/2010/main" val="516146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solidFill>
                  <a:srgbClr val="FF0000"/>
                </a:solidFill>
              </a:rPr>
              <a:t>Old Clause xi - deleted</a:t>
            </a:r>
            <a:endParaRPr lang="en-US" sz="3600" dirty="0">
              <a:solidFill>
                <a:srgbClr val="FF0000"/>
              </a:solidFill>
            </a:endParaRPr>
          </a:p>
        </p:txBody>
      </p:sp>
      <p:sp>
        <p:nvSpPr>
          <p:cNvPr id="3" name="Content Placeholder 2"/>
          <p:cNvSpPr>
            <a:spLocks noGrp="1"/>
          </p:cNvSpPr>
          <p:nvPr>
            <p:ph idx="1"/>
          </p:nvPr>
        </p:nvSpPr>
        <p:spPr/>
        <p:txBody>
          <a:bodyPr/>
          <a:lstStyle/>
          <a:p>
            <a:r>
              <a:rPr lang="en-US" dirty="0"/>
              <a:t>Whether managerial remuneration has been paid or provided in accordance </a:t>
            </a:r>
            <a:r>
              <a:rPr lang="en-US" dirty="0" smtClean="0"/>
              <a:t>with the </a:t>
            </a:r>
            <a:r>
              <a:rPr lang="en-US" dirty="0"/>
              <a:t>requisite approvals mandated by the provisions of section 197 read </a:t>
            </a:r>
            <a:r>
              <a:rPr lang="en-US" dirty="0" smtClean="0"/>
              <a:t>with Schedule </a:t>
            </a:r>
            <a:r>
              <a:rPr lang="en-US" dirty="0"/>
              <a:t>V to the Companies Act? If not, state the amount involved and </a:t>
            </a:r>
            <a:r>
              <a:rPr lang="en-US" dirty="0" smtClean="0"/>
              <a:t>steps taken </a:t>
            </a:r>
            <a:r>
              <a:rPr lang="en-US" dirty="0"/>
              <a:t>by the company for securing refund of the same;</a:t>
            </a:r>
          </a:p>
        </p:txBody>
      </p:sp>
      <p:sp>
        <p:nvSpPr>
          <p:cNvPr id="4" name="Slide Number Placeholder 3"/>
          <p:cNvSpPr>
            <a:spLocks noGrp="1"/>
          </p:cNvSpPr>
          <p:nvPr>
            <p:ph type="sldNum" sz="quarter" idx="12"/>
          </p:nvPr>
        </p:nvSpPr>
        <p:spPr/>
        <p:txBody>
          <a:bodyPr/>
          <a:lstStyle/>
          <a:p>
            <a:fld id="{0A327158-7708-1C44-8182-D4EA17893BE7}" type="slidenum">
              <a:rPr lang="en-US" smtClean="0"/>
              <a:t>46</a:t>
            </a:fld>
            <a:endParaRPr lang="en-US"/>
          </a:p>
        </p:txBody>
      </p:sp>
    </p:spTree>
    <p:extLst>
      <p:ext uri="{BB962C8B-B14F-4D97-AF65-F5344CB8AC3E}">
        <p14:creationId xmlns:p14="http://schemas.microsoft.com/office/powerpoint/2010/main" val="65027956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solidFill>
                  <a:srgbClr val="FF0000"/>
                </a:solidFill>
              </a:rPr>
              <a:t>New sub-clause xi(a) replaces old clause x with some changes</a:t>
            </a:r>
            <a:endParaRPr lang="en-US" sz="3600" dirty="0">
              <a:solidFill>
                <a:srgbClr val="FF0000"/>
              </a:solidFill>
            </a:endParaRPr>
          </a:p>
        </p:txBody>
      </p:sp>
      <p:sp>
        <p:nvSpPr>
          <p:cNvPr id="3" name="Content Placeholder 2"/>
          <p:cNvSpPr>
            <a:spLocks noGrp="1"/>
          </p:cNvSpPr>
          <p:nvPr>
            <p:ph idx="1"/>
          </p:nvPr>
        </p:nvSpPr>
        <p:spPr/>
        <p:txBody>
          <a:bodyPr/>
          <a:lstStyle/>
          <a:p>
            <a:r>
              <a:rPr lang="en-US" dirty="0"/>
              <a:t>Whether any fraud by the company or any fraud on the company</a:t>
            </a:r>
            <a:r>
              <a:rPr lang="en-US" strike="sngStrike" dirty="0"/>
              <a:t> </a:t>
            </a:r>
            <a:r>
              <a:rPr lang="en-US" strike="sngStrike" dirty="0" smtClean="0"/>
              <a:t> by its officers or employees</a:t>
            </a:r>
            <a:r>
              <a:rPr lang="en-US" dirty="0" smtClean="0"/>
              <a:t> has </a:t>
            </a:r>
            <a:r>
              <a:rPr lang="en-US" dirty="0"/>
              <a:t>been noticed </a:t>
            </a:r>
            <a:r>
              <a:rPr lang="en-US" dirty="0" smtClean="0"/>
              <a:t>or reported </a:t>
            </a:r>
            <a:r>
              <a:rPr lang="en-US" dirty="0"/>
              <a:t>during the year, if yes, the nature </a:t>
            </a:r>
            <a:r>
              <a:rPr lang="en-US" dirty="0" smtClean="0"/>
              <a:t>and </a:t>
            </a:r>
            <a:r>
              <a:rPr lang="en-US" dirty="0"/>
              <a:t>the amount involved is to be indicated</a:t>
            </a:r>
            <a:r>
              <a:rPr lang="en-US" dirty="0" smtClean="0"/>
              <a:t>;</a:t>
            </a:r>
          </a:p>
          <a:p>
            <a:endParaRPr lang="en-US" dirty="0"/>
          </a:p>
          <a:p>
            <a:r>
              <a:rPr lang="en-US" dirty="0" smtClean="0"/>
              <a:t>The words ‘ by its officers or employees’ have been deleted in the new sub-clause.</a:t>
            </a:r>
            <a:endParaRPr lang="en-US" dirty="0"/>
          </a:p>
        </p:txBody>
      </p:sp>
      <p:sp>
        <p:nvSpPr>
          <p:cNvPr id="4" name="Slide Number Placeholder 3"/>
          <p:cNvSpPr>
            <a:spLocks noGrp="1"/>
          </p:cNvSpPr>
          <p:nvPr>
            <p:ph type="sldNum" sz="quarter" idx="12"/>
          </p:nvPr>
        </p:nvSpPr>
        <p:spPr/>
        <p:txBody>
          <a:bodyPr/>
          <a:lstStyle/>
          <a:p>
            <a:fld id="{0A327158-7708-1C44-8182-D4EA17893BE7}" type="slidenum">
              <a:rPr lang="en-US" smtClean="0"/>
              <a:t>47</a:t>
            </a:fld>
            <a:endParaRPr lang="en-US"/>
          </a:p>
        </p:txBody>
      </p:sp>
    </p:spTree>
    <p:extLst>
      <p:ext uri="{BB962C8B-B14F-4D97-AF65-F5344CB8AC3E}">
        <p14:creationId xmlns:p14="http://schemas.microsoft.com/office/powerpoint/2010/main" val="6417865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solidFill>
                  <a:srgbClr val="FF0000"/>
                </a:solidFill>
              </a:rPr>
              <a:t>New Sub-clause xi(b) added</a:t>
            </a:r>
            <a:endParaRPr lang="en-US" sz="3600" dirty="0">
              <a:solidFill>
                <a:srgbClr val="FF0000"/>
              </a:solidFill>
            </a:endParaRPr>
          </a:p>
        </p:txBody>
      </p:sp>
      <p:sp>
        <p:nvSpPr>
          <p:cNvPr id="3" name="Content Placeholder 2"/>
          <p:cNvSpPr>
            <a:spLocks noGrp="1"/>
          </p:cNvSpPr>
          <p:nvPr>
            <p:ph idx="1"/>
          </p:nvPr>
        </p:nvSpPr>
        <p:spPr/>
        <p:txBody>
          <a:bodyPr/>
          <a:lstStyle/>
          <a:p>
            <a:r>
              <a:rPr lang="en-US" dirty="0"/>
              <a:t>Whether any report under sub-section (12) of Section 143 of the Companies Act </a:t>
            </a:r>
            <a:r>
              <a:rPr lang="en-US" dirty="0" smtClean="0"/>
              <a:t>has been </a:t>
            </a:r>
            <a:r>
              <a:rPr lang="en-US" dirty="0"/>
              <a:t>filed by the auditors in Form ADT-4 as prescribed under rule 13 of </a:t>
            </a:r>
            <a:r>
              <a:rPr lang="en-US" dirty="0" smtClean="0"/>
              <a:t>Companies (Audit </a:t>
            </a:r>
            <a:r>
              <a:rPr lang="en-US" dirty="0"/>
              <a:t>and Auditors) Rules, 2014 with the Central Government;</a:t>
            </a:r>
          </a:p>
        </p:txBody>
      </p:sp>
      <p:sp>
        <p:nvSpPr>
          <p:cNvPr id="4" name="Slide Number Placeholder 3"/>
          <p:cNvSpPr>
            <a:spLocks noGrp="1"/>
          </p:cNvSpPr>
          <p:nvPr>
            <p:ph type="sldNum" sz="quarter" idx="12"/>
          </p:nvPr>
        </p:nvSpPr>
        <p:spPr/>
        <p:txBody>
          <a:bodyPr/>
          <a:lstStyle/>
          <a:p>
            <a:fld id="{0A327158-7708-1C44-8182-D4EA17893BE7}" type="slidenum">
              <a:rPr lang="en-US" smtClean="0"/>
              <a:t>48</a:t>
            </a:fld>
            <a:endParaRPr lang="en-US"/>
          </a:p>
        </p:txBody>
      </p:sp>
    </p:spTree>
    <p:extLst>
      <p:ext uri="{BB962C8B-B14F-4D97-AF65-F5344CB8AC3E}">
        <p14:creationId xmlns:p14="http://schemas.microsoft.com/office/powerpoint/2010/main" val="1323446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New Sub-clause </a:t>
            </a:r>
            <a:r>
              <a:rPr lang="en-US" dirty="0" smtClean="0">
                <a:solidFill>
                  <a:srgbClr val="FF0000"/>
                </a:solidFill>
              </a:rPr>
              <a:t>xi(c) </a:t>
            </a:r>
            <a:r>
              <a:rPr lang="en-US" dirty="0">
                <a:solidFill>
                  <a:srgbClr val="FF0000"/>
                </a:solidFill>
              </a:rPr>
              <a:t>added</a:t>
            </a:r>
            <a:endParaRPr lang="en-US" dirty="0"/>
          </a:p>
        </p:txBody>
      </p:sp>
      <p:sp>
        <p:nvSpPr>
          <p:cNvPr id="3" name="Content Placeholder 2"/>
          <p:cNvSpPr>
            <a:spLocks noGrp="1"/>
          </p:cNvSpPr>
          <p:nvPr>
            <p:ph idx="1"/>
          </p:nvPr>
        </p:nvSpPr>
        <p:spPr/>
        <p:txBody>
          <a:bodyPr/>
          <a:lstStyle/>
          <a:p>
            <a:r>
              <a:rPr lang="en-US" dirty="0"/>
              <a:t>Whether the auditor has considered whistle-blower complaints, if any, received </a:t>
            </a:r>
            <a:r>
              <a:rPr lang="en-US" dirty="0" smtClean="0"/>
              <a:t>during the </a:t>
            </a:r>
            <a:r>
              <a:rPr lang="en-US" dirty="0"/>
              <a:t>year by the company;</a:t>
            </a:r>
          </a:p>
        </p:txBody>
      </p:sp>
      <p:sp>
        <p:nvSpPr>
          <p:cNvPr id="4" name="Slide Number Placeholder 3"/>
          <p:cNvSpPr>
            <a:spLocks noGrp="1"/>
          </p:cNvSpPr>
          <p:nvPr>
            <p:ph type="sldNum" sz="quarter" idx="12"/>
          </p:nvPr>
        </p:nvSpPr>
        <p:spPr/>
        <p:txBody>
          <a:bodyPr/>
          <a:lstStyle/>
          <a:p>
            <a:fld id="{0A327158-7708-1C44-8182-D4EA17893BE7}" type="slidenum">
              <a:rPr lang="en-US" smtClean="0"/>
              <a:t>49</a:t>
            </a:fld>
            <a:endParaRPr lang="en-US"/>
          </a:p>
        </p:txBody>
      </p:sp>
    </p:spTree>
    <p:extLst>
      <p:ext uri="{BB962C8B-B14F-4D97-AF65-F5344CB8AC3E}">
        <p14:creationId xmlns:p14="http://schemas.microsoft.com/office/powerpoint/2010/main" val="949078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0629"/>
            <a:ext cx="10515600" cy="772885"/>
          </a:xfrm>
        </p:spPr>
        <p:txBody>
          <a:bodyPr>
            <a:normAutofit fontScale="90000"/>
          </a:bodyPr>
          <a:lstStyle/>
          <a:p>
            <a:pPr algn="ctr"/>
            <a:r>
              <a:rPr lang="en-US" sz="3600" dirty="0">
                <a:solidFill>
                  <a:srgbClr val="FF0000"/>
                </a:solidFill>
              </a:rPr>
              <a:t>Amendments in Schedule </a:t>
            </a:r>
            <a:r>
              <a:rPr lang="en-US" sz="3600" dirty="0" smtClean="0">
                <a:solidFill>
                  <a:srgbClr val="FF0000"/>
                </a:solidFill>
              </a:rPr>
              <a:t>III-</a:t>
            </a:r>
            <a:r>
              <a:rPr lang="en-US" sz="3200" dirty="0">
                <a:solidFill>
                  <a:srgbClr val="FF0000"/>
                </a:solidFill>
              </a:rPr>
              <a:t> Utilisation of borrowed funds and share premium</a:t>
            </a:r>
            <a:endParaRPr lang="en-US" sz="3600" dirty="0">
              <a:solidFill>
                <a:srgbClr val="FF0000"/>
              </a:solidFill>
            </a:endParaRPr>
          </a:p>
        </p:txBody>
      </p:sp>
      <p:sp>
        <p:nvSpPr>
          <p:cNvPr id="3" name="Content Placeholder 2"/>
          <p:cNvSpPr>
            <a:spLocks noGrp="1"/>
          </p:cNvSpPr>
          <p:nvPr>
            <p:ph idx="1"/>
          </p:nvPr>
        </p:nvSpPr>
        <p:spPr>
          <a:xfrm>
            <a:off x="838200" y="1066800"/>
            <a:ext cx="10515600" cy="5573486"/>
          </a:xfrm>
        </p:spPr>
        <p:txBody>
          <a:bodyPr>
            <a:normAutofit fontScale="92500" lnSpcReduction="20000"/>
          </a:bodyPr>
          <a:lstStyle/>
          <a:p>
            <a:r>
              <a:rPr lang="en-US" dirty="0" smtClean="0"/>
              <a:t>Utilisation of borrowed funds and share premium:</a:t>
            </a:r>
          </a:p>
          <a:p>
            <a:pPr lvl="1"/>
            <a:r>
              <a:rPr lang="en-US" dirty="0" smtClean="0"/>
              <a:t>(</a:t>
            </a:r>
            <a:r>
              <a:rPr lang="en-US" dirty="0"/>
              <a:t>A) Where company has advanced or loaned or invested funds (either borrowed funds or share premium or any other sources or kind of funds) to any other person(s) or entity(</a:t>
            </a:r>
            <a:r>
              <a:rPr lang="en-US" dirty="0" err="1"/>
              <a:t>ies</a:t>
            </a:r>
            <a:r>
              <a:rPr lang="en-US" dirty="0"/>
              <a:t>), including foreign entities (Intermediaries) with the understanding (whether recorded in writing or otherwise) that the Intermediary </a:t>
            </a:r>
            <a:r>
              <a:rPr lang="en-US" dirty="0" smtClean="0"/>
              <a:t>shall: </a:t>
            </a:r>
          </a:p>
          <a:p>
            <a:pPr lvl="2"/>
            <a:r>
              <a:rPr lang="en-US" dirty="0"/>
              <a:t>(</a:t>
            </a:r>
            <a:r>
              <a:rPr lang="en-US" dirty="0" err="1"/>
              <a:t>i</a:t>
            </a:r>
            <a:r>
              <a:rPr lang="en-US" dirty="0"/>
              <a:t>) directly or indirectly lend or invest in other persons or entities identified in any manner whatsoever by or on behalf of the company (Ultimate Beneficiaries) or </a:t>
            </a:r>
          </a:p>
          <a:p>
            <a:pPr lvl="2"/>
            <a:r>
              <a:rPr lang="en-US" dirty="0"/>
              <a:t>(ii) provide any guarantee, security or the like to or on behalf of the Ultimate Beneficiaries; </a:t>
            </a:r>
          </a:p>
          <a:p>
            <a:r>
              <a:rPr lang="en-US" dirty="0"/>
              <a:t>the company shall disclose the following:- </a:t>
            </a:r>
          </a:p>
          <a:p>
            <a:pPr lvl="1"/>
            <a:r>
              <a:rPr lang="en-US" dirty="0"/>
              <a:t>(I) date and amount of fund advanced or loaned or invested in Intermediaries with complete details of each Intermediary. </a:t>
            </a:r>
          </a:p>
          <a:p>
            <a:pPr lvl="1"/>
            <a:r>
              <a:rPr lang="en-US" dirty="0"/>
              <a:t>(II) date and amount of fund further advanced or loaned or invested by such Intermediaries to other intermediaries or Ultimate Beneficiaries alongwith complete details of the ultimate beneficiaries. </a:t>
            </a:r>
          </a:p>
          <a:p>
            <a:pPr lvl="1"/>
            <a:r>
              <a:rPr lang="en-US" dirty="0"/>
              <a:t>(III) date and amount of guarantee, security or the like provided to or on behalf of the Ultimate Beneficiaries </a:t>
            </a:r>
          </a:p>
          <a:p>
            <a:pPr lvl="1"/>
            <a:r>
              <a:rPr lang="en-US" dirty="0"/>
              <a:t>(IV) declaration that relevant provisions of the Foreign Exchange Management Act, </a:t>
            </a:r>
            <a:r>
              <a:rPr lang="en-US" dirty="0" smtClean="0"/>
              <a:t>1999 </a:t>
            </a:r>
            <a:r>
              <a:rPr lang="en-US" dirty="0"/>
              <a:t>and </a:t>
            </a:r>
            <a:r>
              <a:rPr lang="en-US" dirty="0" smtClean="0"/>
              <a:t>Companies </a:t>
            </a:r>
            <a:r>
              <a:rPr lang="en-US" dirty="0"/>
              <a:t>Act has been complied with for such transactions and the transactions are not violative of the Prevention of Money-Laundering act, </a:t>
            </a:r>
            <a:r>
              <a:rPr lang="en-US" dirty="0" smtClean="0"/>
              <a:t>2002.</a:t>
            </a:r>
            <a:endParaRPr lang="en-US" dirty="0"/>
          </a:p>
          <a:p>
            <a:pPr lvl="1"/>
            <a:endParaRPr lang="en-US" dirty="0" smtClean="0"/>
          </a:p>
          <a:p>
            <a:pPr lvl="1"/>
            <a:endParaRPr lang="en-US" dirty="0" smtClean="0"/>
          </a:p>
          <a:p>
            <a:endParaRPr lang="en-US" dirty="0" smtClean="0"/>
          </a:p>
          <a:p>
            <a:endParaRPr lang="en-US" dirty="0"/>
          </a:p>
          <a:p>
            <a:endParaRPr lang="en-US" dirty="0" smtClean="0"/>
          </a:p>
          <a:p>
            <a:endParaRPr lang="en-US" dirty="0"/>
          </a:p>
        </p:txBody>
      </p:sp>
      <p:sp>
        <p:nvSpPr>
          <p:cNvPr id="4" name="Slide Number Placeholder 3"/>
          <p:cNvSpPr>
            <a:spLocks noGrp="1"/>
          </p:cNvSpPr>
          <p:nvPr>
            <p:ph type="sldNum" sz="quarter" idx="12"/>
          </p:nvPr>
        </p:nvSpPr>
        <p:spPr/>
        <p:txBody>
          <a:bodyPr/>
          <a:lstStyle/>
          <a:p>
            <a:fld id="{F939D5FB-3BA6-184C-8DB7-B2C000E96C81}" type="slidenum">
              <a:rPr lang="en-US" smtClean="0"/>
              <a:t>5</a:t>
            </a:fld>
            <a:endParaRPr lang="en-US"/>
          </a:p>
        </p:txBody>
      </p:sp>
    </p:spTree>
    <p:extLst>
      <p:ext uri="{BB962C8B-B14F-4D97-AF65-F5344CB8AC3E}">
        <p14:creationId xmlns:p14="http://schemas.microsoft.com/office/powerpoint/2010/main" val="1889214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solidFill>
                  <a:srgbClr val="FF0000"/>
                </a:solidFill>
              </a:rPr>
              <a:t>Clause xii- no change in sub-clauses (a) and (b) but sub-clause (c) has been added</a:t>
            </a:r>
            <a:endParaRPr lang="en-US" sz="3600" dirty="0">
              <a:solidFill>
                <a:srgbClr val="FF0000"/>
              </a:solidFill>
            </a:endParaRPr>
          </a:p>
        </p:txBody>
      </p:sp>
      <p:sp>
        <p:nvSpPr>
          <p:cNvPr id="3" name="Content Placeholder 2"/>
          <p:cNvSpPr>
            <a:spLocks noGrp="1"/>
          </p:cNvSpPr>
          <p:nvPr>
            <p:ph idx="1"/>
          </p:nvPr>
        </p:nvSpPr>
        <p:spPr/>
        <p:txBody>
          <a:bodyPr>
            <a:normAutofit/>
          </a:bodyPr>
          <a:lstStyle/>
          <a:p>
            <a:r>
              <a:rPr lang="en-US" dirty="0" smtClean="0"/>
              <a:t>Related to Nidhi companies:</a:t>
            </a:r>
          </a:p>
          <a:p>
            <a:pPr lvl="1"/>
            <a:r>
              <a:rPr lang="en-US" dirty="0" smtClean="0"/>
              <a:t>xii(a): </a:t>
            </a:r>
            <a:r>
              <a:rPr lang="en-US" dirty="0"/>
              <a:t>Whether the Nidhi Company has complied with the Net Owned Funds to </a:t>
            </a:r>
            <a:r>
              <a:rPr lang="en-US" dirty="0" smtClean="0"/>
              <a:t>Deposits in </a:t>
            </a:r>
            <a:r>
              <a:rPr lang="en-US" dirty="0"/>
              <a:t>the ratio of 1: 20 to meet out the </a:t>
            </a:r>
            <a:r>
              <a:rPr lang="en-US" dirty="0" smtClean="0"/>
              <a:t>liability:---no change.</a:t>
            </a:r>
          </a:p>
          <a:p>
            <a:pPr lvl="1"/>
            <a:r>
              <a:rPr lang="en-US" dirty="0" smtClean="0"/>
              <a:t>Xii(b): </a:t>
            </a:r>
            <a:r>
              <a:rPr lang="en-US" dirty="0"/>
              <a:t>Whether the Nidhi Company is maintaining ten per cent. unencumbered </a:t>
            </a:r>
            <a:r>
              <a:rPr lang="en-US" dirty="0" smtClean="0"/>
              <a:t>term deposits </a:t>
            </a:r>
            <a:r>
              <a:rPr lang="en-US" dirty="0"/>
              <a:t>as specified in the Nidhi Rules, 2014 to meet out the liability</a:t>
            </a:r>
            <a:r>
              <a:rPr lang="en-US" dirty="0" smtClean="0"/>
              <a:t>;----no change.</a:t>
            </a:r>
          </a:p>
          <a:p>
            <a:pPr lvl="1"/>
            <a:r>
              <a:rPr lang="en-US" dirty="0" smtClean="0">
                <a:solidFill>
                  <a:srgbClr val="FF0000"/>
                </a:solidFill>
              </a:rPr>
              <a:t>xii(c): Whether </a:t>
            </a:r>
            <a:r>
              <a:rPr lang="en-US" dirty="0">
                <a:solidFill>
                  <a:srgbClr val="FF0000"/>
                </a:solidFill>
              </a:rPr>
              <a:t>there has been any default in payment of interest on deposits or </a:t>
            </a:r>
            <a:r>
              <a:rPr lang="en-US" dirty="0" smtClean="0">
                <a:solidFill>
                  <a:srgbClr val="FF0000"/>
                </a:solidFill>
              </a:rPr>
              <a:t>repayment thereof </a:t>
            </a:r>
            <a:r>
              <a:rPr lang="en-US" dirty="0">
                <a:solidFill>
                  <a:srgbClr val="FF0000"/>
                </a:solidFill>
              </a:rPr>
              <a:t>for any period and if so, the details thereof;</a:t>
            </a:r>
          </a:p>
        </p:txBody>
      </p:sp>
      <p:sp>
        <p:nvSpPr>
          <p:cNvPr id="4" name="Slide Number Placeholder 3"/>
          <p:cNvSpPr>
            <a:spLocks noGrp="1"/>
          </p:cNvSpPr>
          <p:nvPr>
            <p:ph type="sldNum" sz="quarter" idx="12"/>
          </p:nvPr>
        </p:nvSpPr>
        <p:spPr/>
        <p:txBody>
          <a:bodyPr/>
          <a:lstStyle/>
          <a:p>
            <a:fld id="{0A327158-7708-1C44-8182-D4EA17893BE7}" type="slidenum">
              <a:rPr lang="en-US" smtClean="0"/>
              <a:t>50</a:t>
            </a:fld>
            <a:endParaRPr lang="en-US"/>
          </a:p>
        </p:txBody>
      </p:sp>
    </p:spTree>
    <p:extLst>
      <p:ext uri="{BB962C8B-B14F-4D97-AF65-F5344CB8AC3E}">
        <p14:creationId xmlns:p14="http://schemas.microsoft.com/office/powerpoint/2010/main" val="5587471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solidFill>
                  <a:srgbClr val="FF0000"/>
                </a:solidFill>
              </a:rPr>
              <a:t>No change in clause xiii</a:t>
            </a:r>
            <a:endParaRPr lang="en-US" sz="3600" dirty="0">
              <a:solidFill>
                <a:srgbClr val="FF0000"/>
              </a:solidFill>
            </a:endParaRPr>
          </a:p>
        </p:txBody>
      </p:sp>
      <p:sp>
        <p:nvSpPr>
          <p:cNvPr id="3" name="Content Placeholder 2"/>
          <p:cNvSpPr>
            <a:spLocks noGrp="1"/>
          </p:cNvSpPr>
          <p:nvPr>
            <p:ph idx="1"/>
          </p:nvPr>
        </p:nvSpPr>
        <p:spPr/>
        <p:txBody>
          <a:bodyPr/>
          <a:lstStyle/>
          <a:p>
            <a:r>
              <a:rPr lang="en-US" dirty="0"/>
              <a:t>Whether all transactions with the related parties are in compliance with </a:t>
            </a:r>
            <a:r>
              <a:rPr lang="en-US" dirty="0" smtClean="0"/>
              <a:t>sections 177 </a:t>
            </a:r>
            <a:r>
              <a:rPr lang="en-US" dirty="0"/>
              <a:t>and 188 of Companies Act, 2013 where applicable and the details have </a:t>
            </a:r>
            <a:r>
              <a:rPr lang="en-US" dirty="0" smtClean="0"/>
              <a:t>been disclosed </a:t>
            </a:r>
            <a:r>
              <a:rPr lang="en-US" dirty="0"/>
              <a:t>in the Financial Statements etc., as required by the applicable </a:t>
            </a:r>
            <a:r>
              <a:rPr lang="en-US" dirty="0" smtClean="0"/>
              <a:t>accounting standards</a:t>
            </a:r>
            <a:r>
              <a:rPr lang="en-US" dirty="0"/>
              <a:t>;</a:t>
            </a:r>
          </a:p>
        </p:txBody>
      </p:sp>
      <p:sp>
        <p:nvSpPr>
          <p:cNvPr id="4" name="Slide Number Placeholder 3"/>
          <p:cNvSpPr>
            <a:spLocks noGrp="1"/>
          </p:cNvSpPr>
          <p:nvPr>
            <p:ph type="sldNum" sz="quarter" idx="12"/>
          </p:nvPr>
        </p:nvSpPr>
        <p:spPr/>
        <p:txBody>
          <a:bodyPr/>
          <a:lstStyle/>
          <a:p>
            <a:fld id="{0A327158-7708-1C44-8182-D4EA17893BE7}" type="slidenum">
              <a:rPr lang="en-US" smtClean="0"/>
              <a:t>51</a:t>
            </a:fld>
            <a:endParaRPr lang="en-US"/>
          </a:p>
        </p:txBody>
      </p:sp>
    </p:spTree>
    <p:extLst>
      <p:ext uri="{BB962C8B-B14F-4D97-AF65-F5344CB8AC3E}">
        <p14:creationId xmlns:p14="http://schemas.microsoft.com/office/powerpoint/2010/main" val="159425094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New clause xiv with two sub-clauses</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xiv(a): Whether </a:t>
            </a:r>
            <a:r>
              <a:rPr lang="en-US" dirty="0"/>
              <a:t>the company has an internal audit system commensurate with the size </a:t>
            </a:r>
            <a:r>
              <a:rPr lang="en-US" dirty="0" smtClean="0"/>
              <a:t>and nature </a:t>
            </a:r>
            <a:r>
              <a:rPr lang="en-US" dirty="0"/>
              <a:t>of its business</a:t>
            </a:r>
            <a:r>
              <a:rPr lang="en-US" dirty="0" smtClean="0"/>
              <a:t>;</a:t>
            </a:r>
          </a:p>
          <a:p>
            <a:endParaRPr lang="en-US" dirty="0" smtClean="0"/>
          </a:p>
          <a:p>
            <a:r>
              <a:rPr lang="en-US" dirty="0"/>
              <a:t>x</a:t>
            </a:r>
            <a:r>
              <a:rPr lang="en-US" dirty="0" smtClean="0"/>
              <a:t>iv(b): Whether </a:t>
            </a:r>
            <a:r>
              <a:rPr lang="en-US" dirty="0"/>
              <a:t>the reports of the Internal Auditors for the period under audit were considered by the statutory auditor;</a:t>
            </a:r>
          </a:p>
          <a:p>
            <a:endParaRPr lang="en-US" dirty="0"/>
          </a:p>
        </p:txBody>
      </p:sp>
      <p:sp>
        <p:nvSpPr>
          <p:cNvPr id="4" name="Slide Number Placeholder 3"/>
          <p:cNvSpPr>
            <a:spLocks noGrp="1"/>
          </p:cNvSpPr>
          <p:nvPr>
            <p:ph type="sldNum" sz="quarter" idx="12"/>
          </p:nvPr>
        </p:nvSpPr>
        <p:spPr/>
        <p:txBody>
          <a:bodyPr/>
          <a:lstStyle/>
          <a:p>
            <a:fld id="{0A327158-7708-1C44-8182-D4EA17893BE7}" type="slidenum">
              <a:rPr lang="en-US" smtClean="0"/>
              <a:t>52</a:t>
            </a:fld>
            <a:endParaRPr lang="en-US"/>
          </a:p>
        </p:txBody>
      </p:sp>
    </p:spTree>
    <p:extLst>
      <p:ext uri="{BB962C8B-B14F-4D97-AF65-F5344CB8AC3E}">
        <p14:creationId xmlns:p14="http://schemas.microsoft.com/office/powerpoint/2010/main" val="16778439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solidFill>
                  <a:srgbClr val="FF0000"/>
                </a:solidFill>
              </a:rPr>
              <a:t>No change in clause xv</a:t>
            </a:r>
            <a:endParaRPr lang="en-US" sz="3600" dirty="0">
              <a:solidFill>
                <a:srgbClr val="FF0000"/>
              </a:solidFill>
            </a:endParaRPr>
          </a:p>
        </p:txBody>
      </p:sp>
      <p:sp>
        <p:nvSpPr>
          <p:cNvPr id="3" name="Content Placeholder 2"/>
          <p:cNvSpPr>
            <a:spLocks noGrp="1"/>
          </p:cNvSpPr>
          <p:nvPr>
            <p:ph idx="1"/>
          </p:nvPr>
        </p:nvSpPr>
        <p:spPr/>
        <p:txBody>
          <a:bodyPr/>
          <a:lstStyle/>
          <a:p>
            <a:r>
              <a:rPr lang="en-US" dirty="0"/>
              <a:t>Whether the company has entered into any non-cash transactions with directors </a:t>
            </a:r>
            <a:r>
              <a:rPr lang="en-US" dirty="0" smtClean="0"/>
              <a:t>or persons </a:t>
            </a:r>
            <a:r>
              <a:rPr lang="en-US" dirty="0"/>
              <a:t>connected with him and if so, whether the provisions of section 192 </a:t>
            </a:r>
            <a:r>
              <a:rPr lang="en-US" dirty="0" smtClean="0"/>
              <a:t>of Companies </a:t>
            </a:r>
            <a:r>
              <a:rPr lang="en-US" dirty="0"/>
              <a:t>Act, 2013 have been complied with;</a:t>
            </a:r>
          </a:p>
        </p:txBody>
      </p:sp>
      <p:sp>
        <p:nvSpPr>
          <p:cNvPr id="4" name="Slide Number Placeholder 3"/>
          <p:cNvSpPr>
            <a:spLocks noGrp="1"/>
          </p:cNvSpPr>
          <p:nvPr>
            <p:ph type="sldNum" sz="quarter" idx="12"/>
          </p:nvPr>
        </p:nvSpPr>
        <p:spPr/>
        <p:txBody>
          <a:bodyPr/>
          <a:lstStyle/>
          <a:p>
            <a:fld id="{0A327158-7708-1C44-8182-D4EA17893BE7}" type="slidenum">
              <a:rPr lang="en-US" smtClean="0"/>
              <a:t>53</a:t>
            </a:fld>
            <a:endParaRPr lang="en-US"/>
          </a:p>
        </p:txBody>
      </p:sp>
    </p:spTree>
    <p:extLst>
      <p:ext uri="{BB962C8B-B14F-4D97-AF65-F5344CB8AC3E}">
        <p14:creationId xmlns:p14="http://schemas.microsoft.com/office/powerpoint/2010/main" val="178827009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FF0000"/>
                </a:solidFill>
              </a:rPr>
              <a:t>Clause xvi has been amended </a:t>
            </a:r>
            <a:r>
              <a:rPr lang="en-US" dirty="0" smtClean="0">
                <a:solidFill>
                  <a:srgbClr val="FF0000"/>
                </a:solidFill>
              </a:rPr>
              <a:t>extensively</a:t>
            </a:r>
            <a:br>
              <a:rPr lang="en-US" dirty="0" smtClean="0">
                <a:solidFill>
                  <a:srgbClr val="FF0000"/>
                </a:solidFill>
              </a:rPr>
            </a:br>
            <a:r>
              <a:rPr lang="en-US" dirty="0" smtClean="0">
                <a:solidFill>
                  <a:srgbClr val="FF0000"/>
                </a:solidFill>
              </a:rPr>
              <a:t>No change in sub-clause(a)</a:t>
            </a:r>
            <a:endParaRPr lang="en-US" dirty="0">
              <a:solidFill>
                <a:srgbClr val="FF0000"/>
              </a:solidFill>
            </a:endParaRPr>
          </a:p>
        </p:txBody>
      </p:sp>
      <p:sp>
        <p:nvSpPr>
          <p:cNvPr id="3" name="Content Placeholder 2"/>
          <p:cNvSpPr>
            <a:spLocks noGrp="1"/>
          </p:cNvSpPr>
          <p:nvPr>
            <p:ph idx="1"/>
          </p:nvPr>
        </p:nvSpPr>
        <p:spPr/>
        <p:txBody>
          <a:bodyPr/>
          <a:lstStyle/>
          <a:p>
            <a:endParaRPr lang="en-US" dirty="0" smtClean="0"/>
          </a:p>
          <a:p>
            <a:r>
              <a:rPr lang="en-US" dirty="0" smtClean="0"/>
              <a:t>Earlier clause xvi is now clause xvi(a)</a:t>
            </a:r>
          </a:p>
          <a:p>
            <a:pPr lvl="1"/>
            <a:r>
              <a:rPr lang="en-US" dirty="0" smtClean="0"/>
              <a:t>(a) Whether the company is required to be registered under section 45-IA of the Reserve Bank of India Act, 1934 and if so, whether the registration has been obtained?  - no change</a:t>
            </a:r>
          </a:p>
          <a:p>
            <a:r>
              <a:rPr lang="en-US" dirty="0" smtClean="0"/>
              <a:t>Sub-clauses (b), (c) and (d) have been added.</a:t>
            </a:r>
            <a:endParaRPr lang="en-US" dirty="0"/>
          </a:p>
        </p:txBody>
      </p:sp>
      <p:sp>
        <p:nvSpPr>
          <p:cNvPr id="4" name="Slide Number Placeholder 3"/>
          <p:cNvSpPr>
            <a:spLocks noGrp="1"/>
          </p:cNvSpPr>
          <p:nvPr>
            <p:ph type="sldNum" sz="quarter" idx="12"/>
          </p:nvPr>
        </p:nvSpPr>
        <p:spPr/>
        <p:txBody>
          <a:bodyPr/>
          <a:lstStyle/>
          <a:p>
            <a:fld id="{0A327158-7708-1C44-8182-D4EA17893BE7}" type="slidenum">
              <a:rPr lang="en-US" smtClean="0"/>
              <a:t>54</a:t>
            </a:fld>
            <a:endParaRPr lang="en-US"/>
          </a:p>
        </p:txBody>
      </p:sp>
    </p:spTree>
    <p:extLst>
      <p:ext uri="{BB962C8B-B14F-4D97-AF65-F5344CB8AC3E}">
        <p14:creationId xmlns:p14="http://schemas.microsoft.com/office/powerpoint/2010/main" val="134736422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New </a:t>
            </a:r>
            <a:r>
              <a:rPr lang="en-US" dirty="0" smtClean="0">
                <a:solidFill>
                  <a:srgbClr val="FF0000"/>
                </a:solidFill>
              </a:rPr>
              <a:t>sub-clause xvi(b) added</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Whether </a:t>
            </a:r>
            <a:r>
              <a:rPr lang="en-US" dirty="0"/>
              <a:t>the company has conducted any Non-Banking Financial of Housing </a:t>
            </a:r>
            <a:r>
              <a:rPr lang="en-US" dirty="0" smtClean="0"/>
              <a:t>Finance activities </a:t>
            </a:r>
            <a:r>
              <a:rPr lang="en-US" dirty="0"/>
              <a:t>without a valid Certificate of Registration (</a:t>
            </a:r>
            <a:r>
              <a:rPr lang="en-US" dirty="0" err="1"/>
              <a:t>CoR</a:t>
            </a:r>
            <a:r>
              <a:rPr lang="en-US" dirty="0"/>
              <a:t>) from the Reserve Bank of </a:t>
            </a:r>
            <a:r>
              <a:rPr lang="en-US" dirty="0" smtClean="0"/>
              <a:t>India as </a:t>
            </a:r>
            <a:r>
              <a:rPr lang="en-US" dirty="0"/>
              <a:t>per the Reserve Bank of India Act 1934;</a:t>
            </a:r>
          </a:p>
        </p:txBody>
      </p:sp>
      <p:sp>
        <p:nvSpPr>
          <p:cNvPr id="4" name="Slide Number Placeholder 3"/>
          <p:cNvSpPr>
            <a:spLocks noGrp="1"/>
          </p:cNvSpPr>
          <p:nvPr>
            <p:ph type="sldNum" sz="quarter" idx="12"/>
          </p:nvPr>
        </p:nvSpPr>
        <p:spPr/>
        <p:txBody>
          <a:bodyPr/>
          <a:lstStyle/>
          <a:p>
            <a:fld id="{0A327158-7708-1C44-8182-D4EA17893BE7}" type="slidenum">
              <a:rPr lang="en-US" smtClean="0"/>
              <a:t>55</a:t>
            </a:fld>
            <a:endParaRPr lang="en-US"/>
          </a:p>
        </p:txBody>
      </p:sp>
    </p:spTree>
    <p:extLst>
      <p:ext uri="{BB962C8B-B14F-4D97-AF65-F5344CB8AC3E}">
        <p14:creationId xmlns:p14="http://schemas.microsoft.com/office/powerpoint/2010/main" val="15689071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New sub-clause </a:t>
            </a:r>
            <a:r>
              <a:rPr lang="en-US" dirty="0" smtClean="0">
                <a:solidFill>
                  <a:srgbClr val="FF0000"/>
                </a:solidFill>
              </a:rPr>
              <a:t>xvi(c) added</a:t>
            </a:r>
            <a:endParaRPr lang="en-US" dirty="0"/>
          </a:p>
        </p:txBody>
      </p:sp>
      <p:sp>
        <p:nvSpPr>
          <p:cNvPr id="3" name="Content Placeholder 2"/>
          <p:cNvSpPr>
            <a:spLocks noGrp="1"/>
          </p:cNvSpPr>
          <p:nvPr>
            <p:ph idx="1"/>
          </p:nvPr>
        </p:nvSpPr>
        <p:spPr/>
        <p:txBody>
          <a:bodyPr/>
          <a:lstStyle/>
          <a:p>
            <a:r>
              <a:rPr lang="en-US" dirty="0"/>
              <a:t>Whether the company is a Core Investment Company (CIC) as defined in the </a:t>
            </a:r>
            <a:r>
              <a:rPr lang="en-US" dirty="0" smtClean="0"/>
              <a:t>regulations made </a:t>
            </a:r>
            <a:r>
              <a:rPr lang="en-US" dirty="0"/>
              <a:t>by the Reserve Bank of India, if so, whether it continues to fulfil the criteria of </a:t>
            </a:r>
            <a:r>
              <a:rPr lang="en-US" dirty="0" smtClean="0"/>
              <a:t>a CIC</a:t>
            </a:r>
            <a:r>
              <a:rPr lang="en-US" dirty="0"/>
              <a:t>, and in case the company is an exempted or unregistered CIC, whether it </a:t>
            </a:r>
            <a:r>
              <a:rPr lang="en-US" dirty="0" smtClean="0"/>
              <a:t>continues to </a:t>
            </a:r>
            <a:r>
              <a:rPr lang="en-US" dirty="0"/>
              <a:t>fulfil such </a:t>
            </a:r>
            <a:r>
              <a:rPr lang="en-US" dirty="0" smtClean="0"/>
              <a:t>criteria;</a:t>
            </a:r>
            <a:endParaRPr lang="en-US" dirty="0"/>
          </a:p>
        </p:txBody>
      </p:sp>
      <p:sp>
        <p:nvSpPr>
          <p:cNvPr id="4" name="Slide Number Placeholder 3"/>
          <p:cNvSpPr>
            <a:spLocks noGrp="1"/>
          </p:cNvSpPr>
          <p:nvPr>
            <p:ph type="sldNum" sz="quarter" idx="12"/>
          </p:nvPr>
        </p:nvSpPr>
        <p:spPr/>
        <p:txBody>
          <a:bodyPr/>
          <a:lstStyle/>
          <a:p>
            <a:fld id="{0A327158-7708-1C44-8182-D4EA17893BE7}" type="slidenum">
              <a:rPr lang="en-US" smtClean="0"/>
              <a:t>56</a:t>
            </a:fld>
            <a:endParaRPr lang="en-US"/>
          </a:p>
        </p:txBody>
      </p:sp>
    </p:spTree>
    <p:extLst>
      <p:ext uri="{BB962C8B-B14F-4D97-AF65-F5344CB8AC3E}">
        <p14:creationId xmlns:p14="http://schemas.microsoft.com/office/powerpoint/2010/main" val="15901011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New sub-clause </a:t>
            </a:r>
            <a:r>
              <a:rPr lang="en-US" dirty="0" smtClean="0">
                <a:solidFill>
                  <a:srgbClr val="FF0000"/>
                </a:solidFill>
              </a:rPr>
              <a:t>xvi(d) added</a:t>
            </a:r>
            <a:endParaRPr lang="en-US" dirty="0"/>
          </a:p>
        </p:txBody>
      </p:sp>
      <p:sp>
        <p:nvSpPr>
          <p:cNvPr id="3" name="Content Placeholder 2"/>
          <p:cNvSpPr>
            <a:spLocks noGrp="1"/>
          </p:cNvSpPr>
          <p:nvPr>
            <p:ph idx="1"/>
          </p:nvPr>
        </p:nvSpPr>
        <p:spPr/>
        <p:txBody>
          <a:bodyPr/>
          <a:lstStyle/>
          <a:p>
            <a:r>
              <a:rPr lang="en-US" dirty="0"/>
              <a:t>Whether the company is a Core Investment Company (CIC) as defined in the </a:t>
            </a:r>
            <a:r>
              <a:rPr lang="en-US" dirty="0" smtClean="0"/>
              <a:t>regulations made </a:t>
            </a:r>
            <a:r>
              <a:rPr lang="en-US" dirty="0"/>
              <a:t>by the Reserve Bank of India, if so, whether it continues to fulfil the criteria of </a:t>
            </a:r>
            <a:r>
              <a:rPr lang="en-US" dirty="0" smtClean="0"/>
              <a:t>a CIC</a:t>
            </a:r>
            <a:r>
              <a:rPr lang="en-US" dirty="0"/>
              <a:t>, and in case the company is an exempted or unregistered CIC, whether it </a:t>
            </a:r>
            <a:r>
              <a:rPr lang="en-US" dirty="0" smtClean="0"/>
              <a:t>continues to </a:t>
            </a:r>
            <a:r>
              <a:rPr lang="en-US" dirty="0"/>
              <a:t>fulfil such </a:t>
            </a:r>
            <a:r>
              <a:rPr lang="en-US" dirty="0" smtClean="0"/>
              <a:t>criteria;</a:t>
            </a:r>
            <a:endParaRPr lang="en-US" dirty="0"/>
          </a:p>
        </p:txBody>
      </p:sp>
      <p:sp>
        <p:nvSpPr>
          <p:cNvPr id="4" name="Slide Number Placeholder 3"/>
          <p:cNvSpPr>
            <a:spLocks noGrp="1"/>
          </p:cNvSpPr>
          <p:nvPr>
            <p:ph type="sldNum" sz="quarter" idx="12"/>
          </p:nvPr>
        </p:nvSpPr>
        <p:spPr/>
        <p:txBody>
          <a:bodyPr/>
          <a:lstStyle/>
          <a:p>
            <a:fld id="{0A327158-7708-1C44-8182-D4EA17893BE7}" type="slidenum">
              <a:rPr lang="en-US" smtClean="0"/>
              <a:t>57</a:t>
            </a:fld>
            <a:endParaRPr lang="en-US"/>
          </a:p>
        </p:txBody>
      </p:sp>
    </p:spTree>
    <p:extLst>
      <p:ext uri="{BB962C8B-B14F-4D97-AF65-F5344CB8AC3E}">
        <p14:creationId xmlns:p14="http://schemas.microsoft.com/office/powerpoint/2010/main" val="92902602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New </a:t>
            </a:r>
            <a:r>
              <a:rPr lang="en-US" dirty="0" smtClean="0">
                <a:solidFill>
                  <a:srgbClr val="FF0000"/>
                </a:solidFill>
              </a:rPr>
              <a:t>Clause xvii- </a:t>
            </a:r>
            <a:r>
              <a:rPr lang="en-US" dirty="0">
                <a:solidFill>
                  <a:srgbClr val="FF0000"/>
                </a:solidFill>
              </a:rPr>
              <a:t>a</a:t>
            </a:r>
            <a:r>
              <a:rPr lang="en-US" dirty="0" smtClean="0">
                <a:solidFill>
                  <a:srgbClr val="FF0000"/>
                </a:solidFill>
              </a:rPr>
              <a:t>dded</a:t>
            </a:r>
            <a:endParaRPr lang="en-US" dirty="0">
              <a:solidFill>
                <a:srgbClr val="FF0000"/>
              </a:solidFill>
            </a:endParaRPr>
          </a:p>
        </p:txBody>
      </p:sp>
      <p:sp>
        <p:nvSpPr>
          <p:cNvPr id="3" name="Content Placeholder 2"/>
          <p:cNvSpPr>
            <a:spLocks noGrp="1"/>
          </p:cNvSpPr>
          <p:nvPr>
            <p:ph idx="1"/>
          </p:nvPr>
        </p:nvSpPr>
        <p:spPr/>
        <p:txBody>
          <a:bodyPr/>
          <a:lstStyle/>
          <a:p>
            <a:r>
              <a:rPr lang="en-US" dirty="0"/>
              <a:t>Whether the company has incurred cash losses in the financial year and in </a:t>
            </a:r>
            <a:r>
              <a:rPr lang="en-US" dirty="0" smtClean="0"/>
              <a:t>the immediately </a:t>
            </a:r>
            <a:r>
              <a:rPr lang="en-US" dirty="0"/>
              <a:t>preceding financial year, if so, state the amount of cash losses;</a:t>
            </a:r>
          </a:p>
        </p:txBody>
      </p:sp>
      <p:sp>
        <p:nvSpPr>
          <p:cNvPr id="4" name="Slide Number Placeholder 3"/>
          <p:cNvSpPr>
            <a:spLocks noGrp="1"/>
          </p:cNvSpPr>
          <p:nvPr>
            <p:ph type="sldNum" sz="quarter" idx="12"/>
          </p:nvPr>
        </p:nvSpPr>
        <p:spPr/>
        <p:txBody>
          <a:bodyPr/>
          <a:lstStyle/>
          <a:p>
            <a:fld id="{0A327158-7708-1C44-8182-D4EA17893BE7}" type="slidenum">
              <a:rPr lang="en-US" smtClean="0"/>
              <a:t>58</a:t>
            </a:fld>
            <a:endParaRPr lang="en-US"/>
          </a:p>
        </p:txBody>
      </p:sp>
    </p:spTree>
    <p:extLst>
      <p:ext uri="{BB962C8B-B14F-4D97-AF65-F5344CB8AC3E}">
        <p14:creationId xmlns:p14="http://schemas.microsoft.com/office/powerpoint/2010/main" val="126159435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New Clause </a:t>
            </a:r>
            <a:r>
              <a:rPr lang="en-US" dirty="0" smtClean="0">
                <a:solidFill>
                  <a:srgbClr val="FF0000"/>
                </a:solidFill>
              </a:rPr>
              <a:t>xviii added</a:t>
            </a:r>
            <a:endParaRPr lang="en-US" dirty="0">
              <a:solidFill>
                <a:srgbClr val="FF0000"/>
              </a:solidFill>
            </a:endParaRPr>
          </a:p>
        </p:txBody>
      </p:sp>
      <p:sp>
        <p:nvSpPr>
          <p:cNvPr id="3" name="Content Placeholder 2"/>
          <p:cNvSpPr>
            <a:spLocks noGrp="1"/>
          </p:cNvSpPr>
          <p:nvPr>
            <p:ph idx="1"/>
          </p:nvPr>
        </p:nvSpPr>
        <p:spPr/>
        <p:txBody>
          <a:bodyPr/>
          <a:lstStyle/>
          <a:p>
            <a:r>
              <a:rPr lang="en-US" dirty="0"/>
              <a:t>Whether there has been any resignation of the statutory auditors during the year, if </a:t>
            </a:r>
            <a:r>
              <a:rPr lang="en-US" dirty="0" smtClean="0"/>
              <a:t>so, whether </a:t>
            </a:r>
            <a:r>
              <a:rPr lang="en-US" dirty="0"/>
              <a:t>the auditor has taken into consideration the issues, objections or </a:t>
            </a:r>
            <a:r>
              <a:rPr lang="en-US" dirty="0" smtClean="0"/>
              <a:t>concerns raised </a:t>
            </a:r>
            <a:r>
              <a:rPr lang="en-US" dirty="0"/>
              <a:t>by the outgoing auditors;</a:t>
            </a:r>
          </a:p>
        </p:txBody>
      </p:sp>
      <p:sp>
        <p:nvSpPr>
          <p:cNvPr id="4" name="Slide Number Placeholder 3"/>
          <p:cNvSpPr>
            <a:spLocks noGrp="1"/>
          </p:cNvSpPr>
          <p:nvPr>
            <p:ph type="sldNum" sz="quarter" idx="12"/>
          </p:nvPr>
        </p:nvSpPr>
        <p:spPr/>
        <p:txBody>
          <a:bodyPr/>
          <a:lstStyle/>
          <a:p>
            <a:fld id="{0A327158-7708-1C44-8182-D4EA17893BE7}" type="slidenum">
              <a:rPr lang="en-US" smtClean="0"/>
              <a:t>59</a:t>
            </a:fld>
            <a:endParaRPr lang="en-US"/>
          </a:p>
        </p:txBody>
      </p:sp>
    </p:spTree>
    <p:extLst>
      <p:ext uri="{BB962C8B-B14F-4D97-AF65-F5344CB8AC3E}">
        <p14:creationId xmlns:p14="http://schemas.microsoft.com/office/powerpoint/2010/main" val="8272489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77875"/>
          </a:xfrm>
        </p:spPr>
        <p:txBody>
          <a:bodyPr>
            <a:normAutofit/>
          </a:bodyPr>
          <a:lstStyle/>
          <a:p>
            <a:pPr algn="ctr"/>
            <a:r>
              <a:rPr lang="en-US" sz="3600" dirty="0">
                <a:solidFill>
                  <a:srgbClr val="FF0000"/>
                </a:solidFill>
              </a:rPr>
              <a:t>Amendments in Schedule </a:t>
            </a:r>
            <a:r>
              <a:rPr lang="en-US" sz="3600" dirty="0" smtClean="0">
                <a:solidFill>
                  <a:srgbClr val="FF0000"/>
                </a:solidFill>
              </a:rPr>
              <a:t>III-Div.-I-</a:t>
            </a:r>
            <a:r>
              <a:rPr lang="en-US" sz="3600" dirty="0">
                <a:solidFill>
                  <a:srgbClr val="FF0000"/>
                </a:solidFill>
              </a:rPr>
              <a:t>Part-I- Balance Sheet</a:t>
            </a:r>
          </a:p>
        </p:txBody>
      </p:sp>
      <p:sp>
        <p:nvSpPr>
          <p:cNvPr id="3" name="Content Placeholder 2"/>
          <p:cNvSpPr>
            <a:spLocks noGrp="1"/>
          </p:cNvSpPr>
          <p:nvPr>
            <p:ph idx="1"/>
          </p:nvPr>
        </p:nvSpPr>
        <p:spPr>
          <a:xfrm>
            <a:off x="838200" y="1262743"/>
            <a:ext cx="10515600" cy="5257800"/>
          </a:xfrm>
        </p:spPr>
        <p:txBody>
          <a:bodyPr>
            <a:normAutofit fontScale="92500" lnSpcReduction="20000"/>
          </a:bodyPr>
          <a:lstStyle/>
          <a:p>
            <a:r>
              <a:rPr lang="en-US" dirty="0" smtClean="0"/>
              <a:t>Utilisation of borrowed funds and share premium:</a:t>
            </a:r>
            <a:endParaRPr lang="en-US" dirty="0"/>
          </a:p>
          <a:p>
            <a:pPr lvl="1"/>
            <a:r>
              <a:rPr lang="en-US" dirty="0"/>
              <a:t>(B) Where a company has received any fund from any person(s) or entity(</a:t>
            </a:r>
            <a:r>
              <a:rPr lang="en-US" dirty="0" err="1"/>
              <a:t>ies</a:t>
            </a:r>
            <a:r>
              <a:rPr lang="en-US" dirty="0"/>
              <a:t>), including foreign entities (Funding Party) with the understanding (whether recorded in writing or otherwise) that the company </a:t>
            </a:r>
            <a:r>
              <a:rPr lang="en-US" dirty="0" smtClean="0"/>
              <a:t>shall: </a:t>
            </a:r>
          </a:p>
          <a:p>
            <a:pPr lvl="1"/>
            <a:r>
              <a:rPr lang="en-US" dirty="0"/>
              <a:t>(</a:t>
            </a:r>
            <a:r>
              <a:rPr lang="en-US" dirty="0" err="1"/>
              <a:t>i</a:t>
            </a:r>
            <a:r>
              <a:rPr lang="en-US" dirty="0"/>
              <a:t>) directly or indirectly lend or invest in other persons or entities identified in any manner whatsoever by or on behalf of the Funding Party (Ultimate Beneficiaries) or </a:t>
            </a:r>
          </a:p>
          <a:p>
            <a:pPr lvl="1"/>
            <a:r>
              <a:rPr lang="en-US" dirty="0"/>
              <a:t>(ii) provide any guarantee, security or the like on behalf of the Ultimate Beneficiaries, </a:t>
            </a:r>
            <a:endParaRPr lang="en-US" dirty="0" smtClean="0"/>
          </a:p>
          <a:p>
            <a:r>
              <a:rPr lang="en-US" dirty="0" smtClean="0"/>
              <a:t>the </a:t>
            </a:r>
            <a:r>
              <a:rPr lang="en-US" dirty="0"/>
              <a:t>company shall disclose the following:- </a:t>
            </a:r>
          </a:p>
          <a:p>
            <a:pPr lvl="1"/>
            <a:r>
              <a:rPr lang="en-US" dirty="0"/>
              <a:t>(I) date and amount of fund received from Funding parties with complete details of each Funding party. </a:t>
            </a:r>
          </a:p>
          <a:p>
            <a:pPr lvl="1"/>
            <a:r>
              <a:rPr lang="en-US" dirty="0"/>
              <a:t>(II) date and amount of fund further advanced or loaned or invested other intermediaries or Ultimate Beneficiaries alongwith complete details of the other intermediaries’ or ultimate beneficiaries. </a:t>
            </a:r>
          </a:p>
          <a:p>
            <a:pPr lvl="1"/>
            <a:r>
              <a:rPr lang="en-US" dirty="0"/>
              <a:t>(III) date and amount of guarantee, security or the like provided to or on behalf of the Ultimate Beneficiaries </a:t>
            </a:r>
          </a:p>
          <a:p>
            <a:pPr lvl="1"/>
            <a:r>
              <a:rPr lang="en-US" dirty="0"/>
              <a:t>(IV) declaration that relevant provisions of the Foreign Exchange Management Act, 1999 </a:t>
            </a:r>
            <a:r>
              <a:rPr lang="en-US" dirty="0" smtClean="0"/>
              <a:t>and </a:t>
            </a:r>
            <a:r>
              <a:rPr lang="en-US" dirty="0"/>
              <a:t>Companies Act has been complied with for such transactions and the transactions are not violative of the Prevention of Money-Laundering act, </a:t>
            </a:r>
            <a:r>
              <a:rPr lang="en-US" dirty="0" smtClean="0"/>
              <a:t>2002.</a:t>
            </a:r>
          </a:p>
          <a:p>
            <a:endParaRPr lang="en-US" dirty="0" smtClean="0"/>
          </a:p>
          <a:p>
            <a:pPr lvl="1"/>
            <a:endParaRPr lang="en-US" dirty="0" smtClean="0"/>
          </a:p>
          <a:p>
            <a:endParaRPr lang="en-US" dirty="0" smtClean="0"/>
          </a:p>
          <a:p>
            <a:endParaRPr lang="en-US" dirty="0"/>
          </a:p>
          <a:p>
            <a:endParaRPr lang="en-US" dirty="0" smtClean="0"/>
          </a:p>
          <a:p>
            <a:endParaRPr lang="en-US" dirty="0"/>
          </a:p>
        </p:txBody>
      </p:sp>
      <p:sp>
        <p:nvSpPr>
          <p:cNvPr id="4" name="Slide Number Placeholder 3"/>
          <p:cNvSpPr>
            <a:spLocks noGrp="1"/>
          </p:cNvSpPr>
          <p:nvPr>
            <p:ph type="sldNum" sz="quarter" idx="12"/>
          </p:nvPr>
        </p:nvSpPr>
        <p:spPr/>
        <p:txBody>
          <a:bodyPr/>
          <a:lstStyle/>
          <a:p>
            <a:fld id="{F939D5FB-3BA6-184C-8DB7-B2C000E96C81}" type="slidenum">
              <a:rPr lang="en-US" smtClean="0"/>
              <a:t>6</a:t>
            </a:fld>
            <a:endParaRPr lang="en-US"/>
          </a:p>
        </p:txBody>
      </p:sp>
    </p:spTree>
    <p:extLst>
      <p:ext uri="{BB962C8B-B14F-4D97-AF65-F5344CB8AC3E}">
        <p14:creationId xmlns:p14="http://schemas.microsoft.com/office/powerpoint/2010/main" val="8763048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New Clause </a:t>
            </a:r>
            <a:r>
              <a:rPr lang="en-US" dirty="0" smtClean="0">
                <a:solidFill>
                  <a:srgbClr val="FF0000"/>
                </a:solidFill>
              </a:rPr>
              <a:t>xix- added</a:t>
            </a:r>
            <a:endParaRPr lang="en-US" dirty="0"/>
          </a:p>
        </p:txBody>
      </p:sp>
      <p:sp>
        <p:nvSpPr>
          <p:cNvPr id="3" name="Content Placeholder 2"/>
          <p:cNvSpPr>
            <a:spLocks noGrp="1"/>
          </p:cNvSpPr>
          <p:nvPr>
            <p:ph idx="1"/>
          </p:nvPr>
        </p:nvSpPr>
        <p:spPr/>
        <p:txBody>
          <a:bodyPr>
            <a:normAutofit/>
          </a:bodyPr>
          <a:lstStyle/>
          <a:p>
            <a:r>
              <a:rPr lang="en-US" dirty="0"/>
              <a:t>On the basis of the financial ratios, ageing and expected dates of realisation of </a:t>
            </a:r>
            <a:r>
              <a:rPr lang="en-US" dirty="0" smtClean="0"/>
              <a:t>financial assets </a:t>
            </a:r>
            <a:r>
              <a:rPr lang="en-US" dirty="0"/>
              <a:t>and payment of financial liabilities, other information accompanying the </a:t>
            </a:r>
            <a:r>
              <a:rPr lang="en-US" dirty="0" smtClean="0"/>
              <a:t>financial statements</a:t>
            </a:r>
            <a:r>
              <a:rPr lang="en-US" dirty="0"/>
              <a:t>, the auditor’s knowledge of the Board of Directors and management </a:t>
            </a:r>
            <a:r>
              <a:rPr lang="en-US" dirty="0" smtClean="0"/>
              <a:t>plans, </a:t>
            </a:r>
            <a:r>
              <a:rPr lang="en-US" b="1" dirty="0" smtClean="0"/>
              <a:t>whether </a:t>
            </a:r>
            <a:r>
              <a:rPr lang="en-US" b="1" dirty="0"/>
              <a:t>the auditor is of the opinion that no material uncertainty exists as on the </a:t>
            </a:r>
            <a:r>
              <a:rPr lang="en-US" b="1" dirty="0" smtClean="0"/>
              <a:t>date of </a:t>
            </a:r>
            <a:r>
              <a:rPr lang="en-US" b="1" dirty="0"/>
              <a:t>the audit report that company is capable of meeting its liabilities existing at the </a:t>
            </a:r>
            <a:r>
              <a:rPr lang="en-US" b="1" dirty="0" smtClean="0"/>
              <a:t>date of </a:t>
            </a:r>
            <a:r>
              <a:rPr lang="en-US" b="1" dirty="0"/>
              <a:t>balance sheet as and when they fall due within a period of one year from the </a:t>
            </a:r>
            <a:r>
              <a:rPr lang="en-US" b="1" dirty="0" smtClean="0"/>
              <a:t>balance sheet </a:t>
            </a:r>
            <a:r>
              <a:rPr lang="en-US" b="1" dirty="0"/>
              <a:t>date;</a:t>
            </a:r>
          </a:p>
        </p:txBody>
      </p:sp>
      <p:sp>
        <p:nvSpPr>
          <p:cNvPr id="4" name="Slide Number Placeholder 3"/>
          <p:cNvSpPr>
            <a:spLocks noGrp="1"/>
          </p:cNvSpPr>
          <p:nvPr>
            <p:ph type="sldNum" sz="quarter" idx="12"/>
          </p:nvPr>
        </p:nvSpPr>
        <p:spPr/>
        <p:txBody>
          <a:bodyPr/>
          <a:lstStyle/>
          <a:p>
            <a:fld id="{0A327158-7708-1C44-8182-D4EA17893BE7}" type="slidenum">
              <a:rPr lang="en-US" smtClean="0"/>
              <a:t>60</a:t>
            </a:fld>
            <a:endParaRPr lang="en-US"/>
          </a:p>
        </p:txBody>
      </p:sp>
    </p:spTree>
    <p:extLst>
      <p:ext uri="{BB962C8B-B14F-4D97-AF65-F5344CB8AC3E}">
        <p14:creationId xmlns:p14="http://schemas.microsoft.com/office/powerpoint/2010/main" val="52073364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418645"/>
          </a:xfrm>
        </p:spPr>
        <p:txBody>
          <a:bodyPr>
            <a:normAutofit fontScale="90000"/>
          </a:bodyPr>
          <a:lstStyle/>
          <a:p>
            <a:pPr algn="ctr"/>
            <a:r>
              <a:rPr lang="en-US" sz="3600" dirty="0">
                <a:solidFill>
                  <a:srgbClr val="FF0000"/>
                </a:solidFill>
              </a:rPr>
              <a:t>Amendments in Schedule </a:t>
            </a:r>
            <a:r>
              <a:rPr lang="en-US" sz="3600" dirty="0" smtClean="0">
                <a:solidFill>
                  <a:srgbClr val="FF0000"/>
                </a:solidFill>
              </a:rPr>
              <a:t>III- Ratios to be disclosed</a:t>
            </a:r>
            <a:endParaRPr lang="en-US" sz="3600" dirty="0">
              <a:solidFill>
                <a:srgbClr val="FF0000"/>
              </a:solidFill>
            </a:endParaRPr>
          </a:p>
        </p:txBody>
      </p:sp>
      <p:sp>
        <p:nvSpPr>
          <p:cNvPr id="3" name="Content Placeholder 2"/>
          <p:cNvSpPr>
            <a:spLocks noGrp="1"/>
          </p:cNvSpPr>
          <p:nvPr>
            <p:ph idx="1"/>
          </p:nvPr>
        </p:nvSpPr>
        <p:spPr>
          <a:xfrm>
            <a:off x="838200" y="1088571"/>
            <a:ext cx="10515600" cy="5236029"/>
          </a:xfrm>
        </p:spPr>
        <p:txBody>
          <a:bodyPr>
            <a:normAutofit fontScale="92500" lnSpcReduction="20000"/>
          </a:bodyPr>
          <a:lstStyle/>
          <a:p>
            <a:r>
              <a:rPr lang="en-US" dirty="0" smtClean="0"/>
              <a:t>Ratios to be disclosed:</a:t>
            </a:r>
            <a:endParaRPr lang="en-US" dirty="0"/>
          </a:p>
          <a:p>
            <a:pPr lvl="1"/>
            <a:r>
              <a:rPr lang="en-US" dirty="0"/>
              <a:t>(a) Current Ratio, </a:t>
            </a:r>
          </a:p>
          <a:p>
            <a:pPr lvl="1"/>
            <a:r>
              <a:rPr lang="en-US" dirty="0"/>
              <a:t>(b) Debt-Equity Ratio, </a:t>
            </a:r>
          </a:p>
          <a:p>
            <a:pPr lvl="1"/>
            <a:r>
              <a:rPr lang="en-US" dirty="0"/>
              <a:t>(c) Debt Service Coverage Ratio, </a:t>
            </a:r>
          </a:p>
          <a:p>
            <a:pPr lvl="1"/>
            <a:r>
              <a:rPr lang="en-US" dirty="0"/>
              <a:t>(d) Return on Equity Ratio, </a:t>
            </a:r>
          </a:p>
          <a:p>
            <a:pPr lvl="1"/>
            <a:r>
              <a:rPr lang="en-US" dirty="0"/>
              <a:t>(e) Inventory turnover ratio, </a:t>
            </a:r>
          </a:p>
          <a:p>
            <a:pPr lvl="1"/>
            <a:r>
              <a:rPr lang="en-US" dirty="0"/>
              <a:t>(f) Trade Receivables turnover ratio, </a:t>
            </a:r>
          </a:p>
          <a:p>
            <a:pPr lvl="1"/>
            <a:r>
              <a:rPr lang="en-US" dirty="0"/>
              <a:t>(g) Trade payables turnover ratio, </a:t>
            </a:r>
          </a:p>
          <a:p>
            <a:pPr lvl="1"/>
            <a:r>
              <a:rPr lang="en-US" dirty="0"/>
              <a:t>(h) Net capital turnover ratio, </a:t>
            </a:r>
          </a:p>
          <a:p>
            <a:pPr lvl="1"/>
            <a:r>
              <a:rPr lang="en-US" dirty="0"/>
              <a:t>(</a:t>
            </a:r>
            <a:r>
              <a:rPr lang="en-US" dirty="0" err="1"/>
              <a:t>i</a:t>
            </a:r>
            <a:r>
              <a:rPr lang="en-US" dirty="0"/>
              <a:t>) Net profit ratio, </a:t>
            </a:r>
          </a:p>
          <a:p>
            <a:pPr lvl="1"/>
            <a:r>
              <a:rPr lang="en-US" dirty="0"/>
              <a:t>(j) Return on Capital employed, </a:t>
            </a:r>
          </a:p>
          <a:p>
            <a:pPr lvl="1"/>
            <a:r>
              <a:rPr lang="en-US" dirty="0"/>
              <a:t>(k) Return on investment. </a:t>
            </a:r>
            <a:endParaRPr lang="en-US" dirty="0" smtClean="0"/>
          </a:p>
          <a:p>
            <a:pPr lvl="1"/>
            <a:endParaRPr lang="en-US" dirty="0" smtClean="0"/>
          </a:p>
          <a:p>
            <a:r>
              <a:rPr lang="en-US" dirty="0" smtClean="0"/>
              <a:t>The </a:t>
            </a:r>
            <a:r>
              <a:rPr lang="en-US" dirty="0"/>
              <a:t>company shall explain the items included in numerator and denominator for computing the above ratios. Further explanation shall be provided for any change in the ratio by more than 25% as compared to the preceding year. </a:t>
            </a:r>
            <a:endParaRPr lang="en-US" dirty="0" smtClean="0"/>
          </a:p>
          <a:p>
            <a:pPr lvl="1"/>
            <a:endParaRPr lang="en-US" dirty="0" smtClean="0"/>
          </a:p>
          <a:p>
            <a:endParaRPr lang="en-US" dirty="0"/>
          </a:p>
          <a:p>
            <a:endParaRPr lang="en-US" dirty="0" smtClean="0"/>
          </a:p>
          <a:p>
            <a:endParaRPr lang="en-US" dirty="0"/>
          </a:p>
        </p:txBody>
      </p:sp>
      <p:sp>
        <p:nvSpPr>
          <p:cNvPr id="4" name="Slide Number Placeholder 3"/>
          <p:cNvSpPr>
            <a:spLocks noGrp="1"/>
          </p:cNvSpPr>
          <p:nvPr>
            <p:ph type="sldNum" sz="quarter" idx="12"/>
          </p:nvPr>
        </p:nvSpPr>
        <p:spPr/>
        <p:txBody>
          <a:bodyPr/>
          <a:lstStyle/>
          <a:p>
            <a:fld id="{F939D5FB-3BA6-184C-8DB7-B2C000E96C81}" type="slidenum">
              <a:rPr lang="en-US" smtClean="0"/>
              <a:t>61</a:t>
            </a:fld>
            <a:endParaRPr lang="en-US"/>
          </a:p>
        </p:txBody>
      </p:sp>
    </p:spTree>
    <p:extLst>
      <p:ext uri="{BB962C8B-B14F-4D97-AF65-F5344CB8AC3E}">
        <p14:creationId xmlns:p14="http://schemas.microsoft.com/office/powerpoint/2010/main" val="205803197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69405"/>
          </a:xfrm>
        </p:spPr>
        <p:txBody>
          <a:bodyPr>
            <a:normAutofit fontScale="90000"/>
          </a:bodyPr>
          <a:lstStyle/>
          <a:p>
            <a:pPr algn="ctr"/>
            <a:r>
              <a:rPr lang="en-US" sz="3600" dirty="0" smtClean="0">
                <a:solidFill>
                  <a:srgbClr val="FF0000"/>
                </a:solidFill>
              </a:rPr>
              <a:t>Amendment in Sch. III- Ageing </a:t>
            </a:r>
            <a:r>
              <a:rPr lang="en-US" sz="3600" dirty="0">
                <a:solidFill>
                  <a:srgbClr val="FF0000"/>
                </a:solidFill>
              </a:rPr>
              <a:t>schedule of Trade </a:t>
            </a:r>
            <a:r>
              <a:rPr lang="en-US" sz="3600" dirty="0" smtClean="0">
                <a:solidFill>
                  <a:srgbClr val="FF0000"/>
                </a:solidFill>
              </a:rPr>
              <a:t>Receivables</a:t>
            </a:r>
            <a:endParaRPr lang="en-US" sz="3600" dirty="0">
              <a:solidFill>
                <a:srgbClr val="FF0000"/>
              </a:solidFill>
            </a:endParaRPr>
          </a:p>
        </p:txBody>
      </p:sp>
      <p:sp>
        <p:nvSpPr>
          <p:cNvPr id="3" name="Content Placeholder 2"/>
          <p:cNvSpPr>
            <a:spLocks noGrp="1"/>
          </p:cNvSpPr>
          <p:nvPr>
            <p:ph idx="1"/>
          </p:nvPr>
        </p:nvSpPr>
        <p:spPr>
          <a:xfrm>
            <a:off x="838200" y="1334530"/>
            <a:ext cx="10515600" cy="5349299"/>
          </a:xfrm>
        </p:spPr>
        <p:txBody>
          <a:bodyPr>
            <a:normAutofit/>
          </a:bodyPr>
          <a:lstStyle/>
          <a:p>
            <a:r>
              <a:rPr lang="en-US" dirty="0" smtClean="0"/>
              <a:t>Ageing schedule of Trade Receivables</a:t>
            </a:r>
            <a:r>
              <a:rPr lang="en-US" dirty="0"/>
              <a:t> </a:t>
            </a:r>
            <a:r>
              <a:rPr lang="en-US" dirty="0" smtClean="0"/>
              <a:t>both for Long Term Trade Receivables (under the heading ‘Other non-current assets”) and under the heading “Trade Receivable” is to be provided in the prescribed format. </a:t>
            </a:r>
          </a:p>
          <a:p>
            <a:endParaRPr lang="en-US" dirty="0"/>
          </a:p>
          <a:p>
            <a:endParaRPr lang="en-US" dirty="0" smtClean="0"/>
          </a:p>
          <a:p>
            <a:endParaRPr lang="en-US" dirty="0"/>
          </a:p>
          <a:p>
            <a:endParaRPr lang="en-US" dirty="0" smtClean="0"/>
          </a:p>
          <a:p>
            <a:endParaRPr lang="en-US" dirty="0" smtClean="0"/>
          </a:p>
          <a:p>
            <a:endParaRPr lang="en-US" dirty="0"/>
          </a:p>
          <a:p>
            <a:r>
              <a:rPr lang="en-US" dirty="0" smtClean="0"/>
              <a:t>Unbilled dues to be disclosed separately.</a:t>
            </a:r>
          </a:p>
          <a:p>
            <a:endParaRPr lang="en-US" dirty="0" smtClean="0"/>
          </a:p>
          <a:p>
            <a:endParaRPr lang="en-US" dirty="0"/>
          </a:p>
        </p:txBody>
      </p:sp>
      <p:pic>
        <p:nvPicPr>
          <p:cNvPr id="4" name="Picture 3"/>
          <p:cNvPicPr>
            <a:picLocks noChangeAspect="1"/>
          </p:cNvPicPr>
          <p:nvPr/>
        </p:nvPicPr>
        <p:blipFill>
          <a:blip r:embed="rId2"/>
          <a:stretch>
            <a:fillRect/>
          </a:stretch>
        </p:blipFill>
        <p:spPr>
          <a:xfrm>
            <a:off x="2231571" y="2971799"/>
            <a:ext cx="7717972" cy="3102429"/>
          </a:xfrm>
          <a:prstGeom prst="rect">
            <a:avLst/>
          </a:prstGeom>
        </p:spPr>
      </p:pic>
      <p:sp>
        <p:nvSpPr>
          <p:cNvPr id="5" name="Slide Number Placeholder 4"/>
          <p:cNvSpPr>
            <a:spLocks noGrp="1"/>
          </p:cNvSpPr>
          <p:nvPr>
            <p:ph type="sldNum" sz="quarter" idx="12"/>
          </p:nvPr>
        </p:nvSpPr>
        <p:spPr/>
        <p:txBody>
          <a:bodyPr/>
          <a:lstStyle/>
          <a:p>
            <a:fld id="{F939D5FB-3BA6-184C-8DB7-B2C000E96C81}" type="slidenum">
              <a:rPr lang="en-US" smtClean="0"/>
              <a:t>62</a:t>
            </a:fld>
            <a:endParaRPr lang="en-US"/>
          </a:p>
        </p:txBody>
      </p:sp>
    </p:spTree>
    <p:extLst>
      <p:ext uri="{BB962C8B-B14F-4D97-AF65-F5344CB8AC3E}">
        <p14:creationId xmlns:p14="http://schemas.microsoft.com/office/powerpoint/2010/main" val="129625816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92818"/>
          </a:xfrm>
        </p:spPr>
        <p:txBody>
          <a:bodyPr>
            <a:normAutofit fontScale="90000"/>
          </a:bodyPr>
          <a:lstStyle/>
          <a:p>
            <a:pPr algn="ctr"/>
            <a:r>
              <a:rPr lang="en-US" sz="3600" dirty="0">
                <a:solidFill>
                  <a:srgbClr val="FF0000"/>
                </a:solidFill>
              </a:rPr>
              <a:t>Amendment in Sch. III- Ageing schedule for Trade </a:t>
            </a:r>
            <a:r>
              <a:rPr lang="en-US" sz="3600" dirty="0" smtClean="0">
                <a:solidFill>
                  <a:srgbClr val="FF0000"/>
                </a:solidFill>
              </a:rPr>
              <a:t>Payables</a:t>
            </a:r>
            <a:endParaRPr lang="en-US" sz="3600" dirty="0">
              <a:solidFill>
                <a:srgbClr val="FF0000"/>
              </a:solidFill>
            </a:endParaRPr>
          </a:p>
        </p:txBody>
      </p:sp>
      <p:sp>
        <p:nvSpPr>
          <p:cNvPr id="3" name="Content Placeholder 2"/>
          <p:cNvSpPr>
            <a:spLocks noGrp="1"/>
          </p:cNvSpPr>
          <p:nvPr>
            <p:ph idx="1"/>
          </p:nvPr>
        </p:nvSpPr>
        <p:spPr>
          <a:xfrm>
            <a:off x="838200" y="1088571"/>
            <a:ext cx="10515600" cy="5627915"/>
          </a:xfrm>
        </p:spPr>
        <p:txBody>
          <a:bodyPr>
            <a:normAutofit/>
          </a:bodyPr>
          <a:lstStyle/>
          <a:p>
            <a:r>
              <a:rPr lang="en-US" dirty="0" smtClean="0"/>
              <a:t>Ageing schedule for Trade Payables to be given </a:t>
            </a:r>
            <a:r>
              <a:rPr lang="en-US" dirty="0"/>
              <a:t>i</a:t>
            </a:r>
            <a:r>
              <a:rPr lang="en-US" dirty="0" smtClean="0"/>
              <a:t>n the prescribed format:</a:t>
            </a:r>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r>
              <a:rPr lang="en-US" dirty="0" smtClean="0"/>
              <a:t>Unbilled dues to be disclosed separately</a:t>
            </a:r>
            <a:endParaRPr lang="en-US" dirty="0"/>
          </a:p>
        </p:txBody>
      </p:sp>
      <p:pic>
        <p:nvPicPr>
          <p:cNvPr id="4" name="Picture 3"/>
          <p:cNvPicPr>
            <a:picLocks noChangeAspect="1"/>
          </p:cNvPicPr>
          <p:nvPr/>
        </p:nvPicPr>
        <p:blipFill>
          <a:blip r:embed="rId2"/>
          <a:stretch>
            <a:fillRect/>
          </a:stretch>
        </p:blipFill>
        <p:spPr>
          <a:xfrm>
            <a:off x="2340429" y="2090057"/>
            <a:ext cx="7761514" cy="2699657"/>
          </a:xfrm>
          <a:prstGeom prst="rect">
            <a:avLst/>
          </a:prstGeom>
        </p:spPr>
      </p:pic>
      <p:sp>
        <p:nvSpPr>
          <p:cNvPr id="5" name="Slide Number Placeholder 4"/>
          <p:cNvSpPr>
            <a:spLocks noGrp="1"/>
          </p:cNvSpPr>
          <p:nvPr>
            <p:ph type="sldNum" sz="quarter" idx="12"/>
          </p:nvPr>
        </p:nvSpPr>
        <p:spPr/>
        <p:txBody>
          <a:bodyPr/>
          <a:lstStyle/>
          <a:p>
            <a:fld id="{F939D5FB-3BA6-184C-8DB7-B2C000E96C81}" type="slidenum">
              <a:rPr lang="en-US" smtClean="0"/>
              <a:t>63</a:t>
            </a:fld>
            <a:endParaRPr lang="en-US"/>
          </a:p>
        </p:txBody>
      </p:sp>
    </p:spTree>
    <p:extLst>
      <p:ext uri="{BB962C8B-B14F-4D97-AF65-F5344CB8AC3E}">
        <p14:creationId xmlns:p14="http://schemas.microsoft.com/office/powerpoint/2010/main" val="203299460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New Clause </a:t>
            </a:r>
            <a:r>
              <a:rPr lang="en-US" dirty="0" smtClean="0">
                <a:solidFill>
                  <a:srgbClr val="FF0000"/>
                </a:solidFill>
              </a:rPr>
              <a:t>xx- added with two sub-clauses</a:t>
            </a:r>
            <a:endParaRPr lang="en-US" dirty="0"/>
          </a:p>
        </p:txBody>
      </p:sp>
      <p:sp>
        <p:nvSpPr>
          <p:cNvPr id="3" name="Content Placeholder 2"/>
          <p:cNvSpPr>
            <a:spLocks noGrp="1"/>
          </p:cNvSpPr>
          <p:nvPr>
            <p:ph idx="1"/>
          </p:nvPr>
        </p:nvSpPr>
        <p:spPr/>
        <p:txBody>
          <a:bodyPr/>
          <a:lstStyle/>
          <a:p>
            <a:r>
              <a:rPr lang="en-US" dirty="0"/>
              <a:t>x</a:t>
            </a:r>
            <a:r>
              <a:rPr lang="en-US" dirty="0" smtClean="0"/>
              <a:t>x(a): Whether</a:t>
            </a:r>
            <a:r>
              <a:rPr lang="en-US" dirty="0"/>
              <a:t>, in respect of other than ongoing projects, the company has </a:t>
            </a:r>
            <a:r>
              <a:rPr lang="en-US" dirty="0" smtClean="0"/>
              <a:t>transferred unspent </a:t>
            </a:r>
            <a:r>
              <a:rPr lang="en-US" dirty="0"/>
              <a:t>amount to a Fund specified in Schedule VII to the Companies Act within </a:t>
            </a:r>
            <a:r>
              <a:rPr lang="en-US" dirty="0" smtClean="0"/>
              <a:t>a period </a:t>
            </a:r>
            <a:r>
              <a:rPr lang="en-US" dirty="0"/>
              <a:t>of six months of the expiry of the financial year in compliance with </a:t>
            </a:r>
            <a:r>
              <a:rPr lang="en-US" dirty="0" smtClean="0"/>
              <a:t>second proviso </a:t>
            </a:r>
            <a:r>
              <a:rPr lang="en-US" dirty="0"/>
              <a:t>to sub-section (5) of section 135 of the said Act</a:t>
            </a:r>
            <a:r>
              <a:rPr lang="en-US" dirty="0" smtClean="0"/>
              <a:t>;</a:t>
            </a:r>
          </a:p>
          <a:p>
            <a:endParaRPr lang="en-US" dirty="0"/>
          </a:p>
          <a:p>
            <a:r>
              <a:rPr lang="en-US" dirty="0"/>
              <a:t>Xx(b):Whether any amount remaining unspent under sub-section (5) of section 135 of the Companies Act, pursuant to any ongoing project, has been transferred to special account in compliance with the provision of sub-section (6) of section 135 of the said Act;</a:t>
            </a:r>
          </a:p>
          <a:p>
            <a:endParaRPr lang="en-US" dirty="0"/>
          </a:p>
        </p:txBody>
      </p:sp>
      <p:sp>
        <p:nvSpPr>
          <p:cNvPr id="4" name="Slide Number Placeholder 3"/>
          <p:cNvSpPr>
            <a:spLocks noGrp="1"/>
          </p:cNvSpPr>
          <p:nvPr>
            <p:ph type="sldNum" sz="quarter" idx="12"/>
          </p:nvPr>
        </p:nvSpPr>
        <p:spPr/>
        <p:txBody>
          <a:bodyPr/>
          <a:lstStyle/>
          <a:p>
            <a:fld id="{0A327158-7708-1C44-8182-D4EA17893BE7}" type="slidenum">
              <a:rPr lang="en-US" smtClean="0"/>
              <a:t>64</a:t>
            </a:fld>
            <a:endParaRPr lang="en-US"/>
          </a:p>
        </p:txBody>
      </p:sp>
    </p:spTree>
    <p:extLst>
      <p:ext uri="{BB962C8B-B14F-4D97-AF65-F5344CB8AC3E}">
        <p14:creationId xmlns:p14="http://schemas.microsoft.com/office/powerpoint/2010/main" val="74920891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43189"/>
          </a:xfrm>
        </p:spPr>
        <p:txBody>
          <a:bodyPr>
            <a:normAutofit fontScale="90000"/>
          </a:bodyPr>
          <a:lstStyle/>
          <a:p>
            <a:pPr algn="ctr"/>
            <a:r>
              <a:rPr lang="en-US" sz="3600" dirty="0">
                <a:solidFill>
                  <a:srgbClr val="FF0000"/>
                </a:solidFill>
              </a:rPr>
              <a:t>Amendments in Schedule </a:t>
            </a:r>
            <a:r>
              <a:rPr lang="en-US" sz="3600" dirty="0" smtClean="0">
                <a:solidFill>
                  <a:srgbClr val="FF0000"/>
                </a:solidFill>
              </a:rPr>
              <a:t>III - </a:t>
            </a:r>
            <a:r>
              <a:rPr lang="en-US" sz="3600" dirty="0">
                <a:solidFill>
                  <a:srgbClr val="FF0000"/>
                </a:solidFill>
              </a:rPr>
              <a:t>Statement of Profit and Loss</a:t>
            </a:r>
          </a:p>
        </p:txBody>
      </p:sp>
      <p:sp>
        <p:nvSpPr>
          <p:cNvPr id="3" name="Content Placeholder 2"/>
          <p:cNvSpPr>
            <a:spLocks noGrp="1"/>
          </p:cNvSpPr>
          <p:nvPr>
            <p:ph idx="1"/>
          </p:nvPr>
        </p:nvSpPr>
        <p:spPr>
          <a:xfrm>
            <a:off x="838200" y="1480457"/>
            <a:ext cx="10515600" cy="4696506"/>
          </a:xfrm>
        </p:spPr>
        <p:txBody>
          <a:bodyPr>
            <a:normAutofit fontScale="92500" lnSpcReduction="10000"/>
          </a:bodyPr>
          <a:lstStyle/>
          <a:p>
            <a:r>
              <a:rPr lang="en-US" dirty="0" smtClean="0"/>
              <a:t>Additional Information to </a:t>
            </a:r>
            <a:r>
              <a:rPr lang="en-US" smtClean="0"/>
              <a:t>be disclosed:</a:t>
            </a:r>
            <a:endParaRPr lang="en-US" dirty="0" smtClean="0"/>
          </a:p>
          <a:p>
            <a:r>
              <a:rPr lang="en-US" dirty="0" smtClean="0"/>
              <a:t>(x) CSR: Where </a:t>
            </a:r>
            <a:r>
              <a:rPr lang="en-US" dirty="0"/>
              <a:t>the company covered under section 135 of the companies act, the following shall be disclosed with regard to CSR activities:- </a:t>
            </a:r>
          </a:p>
          <a:p>
            <a:pPr lvl="1"/>
            <a:r>
              <a:rPr lang="en-US" dirty="0"/>
              <a:t>(a) amount required to be spent by the company during the year, </a:t>
            </a:r>
          </a:p>
          <a:p>
            <a:pPr lvl="1"/>
            <a:r>
              <a:rPr lang="en-US" dirty="0"/>
              <a:t>(b) amount of expenditure incurred, </a:t>
            </a:r>
          </a:p>
          <a:p>
            <a:pPr lvl="1"/>
            <a:r>
              <a:rPr lang="en-US" dirty="0"/>
              <a:t>(c) shortfall at the end of the year, </a:t>
            </a:r>
          </a:p>
          <a:p>
            <a:pPr lvl="1"/>
            <a:r>
              <a:rPr lang="en-US" dirty="0"/>
              <a:t>(d) total of previous years shortfall, </a:t>
            </a:r>
          </a:p>
          <a:p>
            <a:pPr lvl="1"/>
            <a:r>
              <a:rPr lang="en-US" dirty="0"/>
              <a:t>(e) reason for shortfall, </a:t>
            </a:r>
          </a:p>
          <a:p>
            <a:pPr lvl="1"/>
            <a:r>
              <a:rPr lang="en-US" dirty="0"/>
              <a:t>(f) nature of CSR activities, </a:t>
            </a:r>
          </a:p>
          <a:p>
            <a:pPr lvl="1"/>
            <a:r>
              <a:rPr lang="en-US" dirty="0"/>
              <a:t>(g) details of related party transactions, e.g., contribution to a trust controlled by the company in relation to CSR expenditure as per relevant Accounting Standard, </a:t>
            </a:r>
          </a:p>
          <a:p>
            <a:pPr lvl="1"/>
            <a:r>
              <a:rPr lang="en-US" dirty="0"/>
              <a:t>(h) where a provision is made with respect to a liability incurred by entering into a contractual obligation, the movements in the provision during the year should be shown separately. </a:t>
            </a:r>
            <a:endParaRPr lang="en-US" dirty="0" smtClean="0"/>
          </a:p>
          <a:p>
            <a:pPr lvl="1"/>
            <a:endParaRPr lang="en-US" dirty="0" smtClean="0"/>
          </a:p>
          <a:p>
            <a:endParaRPr lang="en-US" dirty="0"/>
          </a:p>
          <a:p>
            <a:endParaRPr lang="en-US" dirty="0" smtClean="0"/>
          </a:p>
          <a:p>
            <a:endParaRPr lang="en-US" dirty="0"/>
          </a:p>
        </p:txBody>
      </p:sp>
      <p:sp>
        <p:nvSpPr>
          <p:cNvPr id="4" name="Slide Number Placeholder 3"/>
          <p:cNvSpPr>
            <a:spLocks noGrp="1"/>
          </p:cNvSpPr>
          <p:nvPr>
            <p:ph type="sldNum" sz="quarter" idx="12"/>
          </p:nvPr>
        </p:nvSpPr>
        <p:spPr/>
        <p:txBody>
          <a:bodyPr/>
          <a:lstStyle/>
          <a:p>
            <a:fld id="{F939D5FB-3BA6-184C-8DB7-B2C000E96C81}" type="slidenum">
              <a:rPr lang="en-US" smtClean="0"/>
              <a:t>65</a:t>
            </a:fld>
            <a:endParaRPr lang="en-US"/>
          </a:p>
        </p:txBody>
      </p:sp>
    </p:spTree>
    <p:extLst>
      <p:ext uri="{BB962C8B-B14F-4D97-AF65-F5344CB8AC3E}">
        <p14:creationId xmlns:p14="http://schemas.microsoft.com/office/powerpoint/2010/main" val="16487000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New Clause </a:t>
            </a:r>
            <a:r>
              <a:rPr lang="en-US" dirty="0" smtClean="0">
                <a:solidFill>
                  <a:srgbClr val="FF0000"/>
                </a:solidFill>
              </a:rPr>
              <a:t>xxi- added for CFS</a:t>
            </a:r>
            <a:endParaRPr lang="en-US" dirty="0"/>
          </a:p>
        </p:txBody>
      </p:sp>
      <p:sp>
        <p:nvSpPr>
          <p:cNvPr id="3" name="Content Placeholder 2"/>
          <p:cNvSpPr>
            <a:spLocks noGrp="1"/>
          </p:cNvSpPr>
          <p:nvPr>
            <p:ph idx="1"/>
          </p:nvPr>
        </p:nvSpPr>
        <p:spPr/>
        <p:txBody>
          <a:bodyPr/>
          <a:lstStyle/>
          <a:p>
            <a:r>
              <a:rPr lang="en-US" dirty="0"/>
              <a:t>Whether there have been any qualifications or adverse remarks by the </a:t>
            </a:r>
            <a:r>
              <a:rPr lang="en-US" dirty="0" smtClean="0"/>
              <a:t>respective auditors </a:t>
            </a:r>
            <a:r>
              <a:rPr lang="en-US" dirty="0"/>
              <a:t>in the Companies (Auditor’s Report) Order (CARO) reports of the </a:t>
            </a:r>
            <a:r>
              <a:rPr lang="en-US" dirty="0" smtClean="0"/>
              <a:t>companies included </a:t>
            </a:r>
            <a:r>
              <a:rPr lang="en-US" dirty="0"/>
              <a:t>in the consolidated financial statements, if yes, indicate the details of </a:t>
            </a:r>
            <a:r>
              <a:rPr lang="en-US" dirty="0" smtClean="0"/>
              <a:t>the companies </a:t>
            </a:r>
            <a:r>
              <a:rPr lang="en-US" dirty="0"/>
              <a:t>and the paragraph numbers of the CARO report containing the </a:t>
            </a:r>
            <a:r>
              <a:rPr lang="en-US" dirty="0" smtClean="0"/>
              <a:t>qualifications or </a:t>
            </a:r>
            <a:r>
              <a:rPr lang="en-US" dirty="0"/>
              <a:t>adverse </a:t>
            </a:r>
            <a:r>
              <a:rPr lang="en-US" dirty="0" smtClean="0"/>
              <a:t>remarks.</a:t>
            </a:r>
            <a:endParaRPr lang="en-US" dirty="0"/>
          </a:p>
        </p:txBody>
      </p:sp>
      <p:sp>
        <p:nvSpPr>
          <p:cNvPr id="4" name="Slide Number Placeholder 3"/>
          <p:cNvSpPr>
            <a:spLocks noGrp="1"/>
          </p:cNvSpPr>
          <p:nvPr>
            <p:ph type="sldNum" sz="quarter" idx="12"/>
          </p:nvPr>
        </p:nvSpPr>
        <p:spPr/>
        <p:txBody>
          <a:bodyPr/>
          <a:lstStyle/>
          <a:p>
            <a:fld id="{0A327158-7708-1C44-8182-D4EA17893BE7}" type="slidenum">
              <a:rPr lang="en-US" smtClean="0"/>
              <a:t>66</a:t>
            </a:fld>
            <a:endParaRPr lang="en-US"/>
          </a:p>
        </p:txBody>
      </p:sp>
    </p:spTree>
    <p:extLst>
      <p:ext uri="{BB962C8B-B14F-4D97-AF65-F5344CB8AC3E}">
        <p14:creationId xmlns:p14="http://schemas.microsoft.com/office/powerpoint/2010/main" val="70227849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785304"/>
          </a:xfrm>
        </p:spPr>
        <p:txBody>
          <a:bodyPr/>
          <a:lstStyle/>
          <a:p>
            <a:pPr algn="ctr"/>
            <a:r>
              <a:rPr lang="en-US" sz="6600" dirty="0" smtClean="0">
                <a:solidFill>
                  <a:srgbClr val="FF0000"/>
                </a:solidFill>
              </a:rPr>
              <a:t>THANK YOU.</a:t>
            </a:r>
            <a:br>
              <a:rPr lang="en-US" sz="6600" dirty="0" smtClean="0">
                <a:solidFill>
                  <a:srgbClr val="FF0000"/>
                </a:solidFill>
              </a:rPr>
            </a:br>
            <a:r>
              <a:rPr lang="en-US" sz="6600" dirty="0" smtClean="0">
                <a:solidFill>
                  <a:srgbClr val="FF0000"/>
                </a:solidFill>
              </a:rPr>
              <a:t/>
            </a:r>
            <a:br>
              <a:rPr lang="en-US" sz="6600" dirty="0" smtClean="0">
                <a:solidFill>
                  <a:srgbClr val="FF0000"/>
                </a:solidFill>
              </a:rPr>
            </a:br>
            <a:r>
              <a:rPr lang="en-US" dirty="0" smtClean="0"/>
              <a:t> Contact me at:</a:t>
            </a:r>
            <a:br>
              <a:rPr lang="en-US" dirty="0" smtClean="0"/>
            </a:br>
            <a:r>
              <a:rPr lang="en-US" dirty="0" smtClean="0"/>
              <a:t>9811320203</a:t>
            </a:r>
            <a:br>
              <a:rPr lang="en-US" dirty="0" smtClean="0"/>
            </a:br>
            <a:r>
              <a:rPr lang="en-US" dirty="0" smtClean="0"/>
              <a:t>anil54@gmail.com</a:t>
            </a:r>
            <a:endParaRPr lang="en-US" dirty="0"/>
          </a:p>
        </p:txBody>
      </p:sp>
    </p:spTree>
    <p:extLst>
      <p:ext uri="{BB962C8B-B14F-4D97-AF65-F5344CB8AC3E}">
        <p14:creationId xmlns:p14="http://schemas.microsoft.com/office/powerpoint/2010/main" val="18211822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07761"/>
          </a:xfrm>
        </p:spPr>
        <p:txBody>
          <a:bodyPr>
            <a:normAutofit fontScale="90000"/>
          </a:bodyPr>
          <a:lstStyle/>
          <a:p>
            <a:pPr algn="ctr"/>
            <a:r>
              <a:rPr lang="en-US" sz="3600" dirty="0" smtClean="0">
                <a:solidFill>
                  <a:srgbClr val="FF0000"/>
                </a:solidFill>
              </a:rPr>
              <a:t>Amendment in Audit and Auditors Rules</a:t>
            </a:r>
            <a:endParaRPr lang="en-US" sz="3600" dirty="0">
              <a:solidFill>
                <a:srgbClr val="FF0000"/>
              </a:solidFill>
            </a:endParaRPr>
          </a:p>
        </p:txBody>
      </p:sp>
      <p:sp>
        <p:nvSpPr>
          <p:cNvPr id="3" name="Content Placeholder 2"/>
          <p:cNvSpPr>
            <a:spLocks noGrp="1"/>
          </p:cNvSpPr>
          <p:nvPr>
            <p:ph idx="1"/>
          </p:nvPr>
        </p:nvSpPr>
        <p:spPr>
          <a:xfrm>
            <a:off x="838200" y="1001486"/>
            <a:ext cx="10515600" cy="5323114"/>
          </a:xfrm>
        </p:spPr>
        <p:txBody>
          <a:bodyPr>
            <a:normAutofit/>
          </a:bodyPr>
          <a:lstStyle/>
          <a:p>
            <a:r>
              <a:rPr lang="en-US" dirty="0" smtClean="0"/>
              <a:t>Clauses (f):</a:t>
            </a:r>
          </a:p>
          <a:p>
            <a:pPr lvl="1"/>
            <a:r>
              <a:rPr lang="en-US" dirty="0" smtClean="0"/>
              <a:t>Whether the dividend declared or paid during the year by the company is in compliance with the section 123 of the Companies Act, 2013.</a:t>
            </a:r>
          </a:p>
          <a:p>
            <a:pPr lvl="1"/>
            <a:endParaRPr lang="en-US" dirty="0"/>
          </a:p>
          <a:p>
            <a:pPr lvl="1"/>
            <a:endParaRPr lang="en-US" dirty="0" smtClean="0"/>
          </a:p>
          <a:p>
            <a:pPr lvl="1"/>
            <a:endParaRPr lang="en-US" dirty="0"/>
          </a:p>
        </p:txBody>
      </p:sp>
      <p:sp>
        <p:nvSpPr>
          <p:cNvPr id="4" name="Slide Number Placeholder 3"/>
          <p:cNvSpPr>
            <a:spLocks noGrp="1"/>
          </p:cNvSpPr>
          <p:nvPr>
            <p:ph type="sldNum" sz="quarter" idx="12"/>
          </p:nvPr>
        </p:nvSpPr>
        <p:spPr/>
        <p:txBody>
          <a:bodyPr/>
          <a:lstStyle/>
          <a:p>
            <a:fld id="{F939D5FB-3BA6-184C-8DB7-B2C000E96C81}" type="slidenum">
              <a:rPr lang="en-US" smtClean="0"/>
              <a:t>7</a:t>
            </a:fld>
            <a:endParaRPr lang="en-US"/>
          </a:p>
        </p:txBody>
      </p:sp>
    </p:spTree>
    <p:extLst>
      <p:ext uri="{BB962C8B-B14F-4D97-AF65-F5344CB8AC3E}">
        <p14:creationId xmlns:p14="http://schemas.microsoft.com/office/powerpoint/2010/main" val="1609021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62189"/>
          </a:xfrm>
        </p:spPr>
        <p:txBody>
          <a:bodyPr>
            <a:normAutofit fontScale="90000"/>
          </a:bodyPr>
          <a:lstStyle/>
          <a:p>
            <a:pPr algn="ctr"/>
            <a:r>
              <a:rPr lang="en-US" sz="3200" dirty="0" smtClean="0">
                <a:solidFill>
                  <a:srgbClr val="FF0000"/>
                </a:solidFill>
              </a:rPr>
              <a:t>Sec 123- Declaration of Dividend</a:t>
            </a:r>
            <a:endParaRPr lang="en-US" sz="3200" dirty="0">
              <a:solidFill>
                <a:srgbClr val="FF0000"/>
              </a:solidFill>
            </a:endParaRPr>
          </a:p>
        </p:txBody>
      </p:sp>
      <p:sp>
        <p:nvSpPr>
          <p:cNvPr id="3" name="Content Placeholder 2"/>
          <p:cNvSpPr>
            <a:spLocks noGrp="1"/>
          </p:cNvSpPr>
          <p:nvPr>
            <p:ph idx="1"/>
          </p:nvPr>
        </p:nvSpPr>
        <p:spPr>
          <a:xfrm>
            <a:off x="838200" y="1045028"/>
            <a:ext cx="10515600" cy="5311321"/>
          </a:xfrm>
        </p:spPr>
        <p:txBody>
          <a:bodyPr>
            <a:normAutofit fontScale="85000" lnSpcReduction="10000"/>
          </a:bodyPr>
          <a:lstStyle/>
          <a:p>
            <a:r>
              <a:rPr lang="en-US" dirty="0" smtClean="0"/>
              <a:t>Dividend can be declared or paid for any financial year out of</a:t>
            </a:r>
          </a:p>
          <a:p>
            <a:pPr lvl="1"/>
            <a:r>
              <a:rPr lang="en-US" dirty="0" smtClean="0"/>
              <a:t>Profits of the company for that year arrived at after providing depreciation as per schedule II or</a:t>
            </a:r>
          </a:p>
          <a:p>
            <a:pPr lvl="1"/>
            <a:r>
              <a:rPr lang="en-US" dirty="0" smtClean="0"/>
              <a:t>Out of profits of the company for any previous year so arrived at after providing for depreciation and remaining undistributed or </a:t>
            </a:r>
          </a:p>
          <a:p>
            <a:pPr lvl="1"/>
            <a:r>
              <a:rPr lang="en-US" dirty="0" smtClean="0"/>
              <a:t>Out of both.</a:t>
            </a:r>
          </a:p>
          <a:p>
            <a:pPr lvl="1"/>
            <a:r>
              <a:rPr lang="en-US" sz="1400" dirty="0" smtClean="0"/>
              <a:t>(profit does not include unrealised gains, notional gains, revaluation of assets or amount of change in value of asset or liability valued at fair valuation).</a:t>
            </a:r>
          </a:p>
          <a:p>
            <a:pPr lvl="1"/>
            <a:r>
              <a:rPr lang="en-US" dirty="0" smtClean="0"/>
              <a:t>If, owing to inadequacy or absence of profit in any financial year, the company may propose declaration of dividend out of accumulated profits earned in previous years and transferred by the company to free reserves.</a:t>
            </a:r>
          </a:p>
          <a:p>
            <a:r>
              <a:rPr lang="en-US" dirty="0" smtClean="0"/>
              <a:t>Interim dividend may be declared by the BOD of the company during any financial year or at any time during the period from the closure of financial year till holding of AGM.</a:t>
            </a:r>
          </a:p>
          <a:p>
            <a:r>
              <a:rPr lang="en-US" dirty="0" smtClean="0"/>
              <a:t>Depositing the amount of dividend and interim dividend in separate account with a scheduled bank with in five days from the date of declaration.</a:t>
            </a:r>
          </a:p>
          <a:p>
            <a:r>
              <a:rPr lang="en-US" dirty="0" smtClean="0"/>
              <a:t>If company has not complied with provisions relating to public deposit in sec 73 and 74, it can not declare any dividend to equity shares till the default continues.</a:t>
            </a:r>
            <a:endParaRPr lang="en-US" dirty="0"/>
          </a:p>
        </p:txBody>
      </p:sp>
      <p:sp>
        <p:nvSpPr>
          <p:cNvPr id="4" name="Slide Number Placeholder 3"/>
          <p:cNvSpPr>
            <a:spLocks noGrp="1"/>
          </p:cNvSpPr>
          <p:nvPr>
            <p:ph type="sldNum" sz="quarter" idx="12"/>
          </p:nvPr>
        </p:nvSpPr>
        <p:spPr/>
        <p:txBody>
          <a:bodyPr/>
          <a:lstStyle/>
          <a:p>
            <a:fld id="{0A327158-7708-1C44-8182-D4EA17893BE7}" type="slidenum">
              <a:rPr lang="en-US" smtClean="0"/>
              <a:t>8</a:t>
            </a:fld>
            <a:endParaRPr lang="en-US"/>
          </a:p>
        </p:txBody>
      </p:sp>
    </p:spTree>
    <p:extLst>
      <p:ext uri="{BB962C8B-B14F-4D97-AF65-F5344CB8AC3E}">
        <p14:creationId xmlns:p14="http://schemas.microsoft.com/office/powerpoint/2010/main" val="19893286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07761"/>
          </a:xfrm>
        </p:spPr>
        <p:txBody>
          <a:bodyPr>
            <a:normAutofit fontScale="90000"/>
          </a:bodyPr>
          <a:lstStyle/>
          <a:p>
            <a:pPr algn="ctr"/>
            <a:r>
              <a:rPr lang="en-US" sz="3600" dirty="0" smtClean="0">
                <a:solidFill>
                  <a:srgbClr val="FF0000"/>
                </a:solidFill>
              </a:rPr>
              <a:t>Amendment in Audit and Auditors Rules</a:t>
            </a:r>
            <a:endParaRPr lang="en-US" sz="3600" dirty="0">
              <a:solidFill>
                <a:srgbClr val="FF0000"/>
              </a:solidFill>
            </a:endParaRPr>
          </a:p>
        </p:txBody>
      </p:sp>
      <p:sp>
        <p:nvSpPr>
          <p:cNvPr id="3" name="Content Placeholder 2"/>
          <p:cNvSpPr>
            <a:spLocks noGrp="1"/>
          </p:cNvSpPr>
          <p:nvPr>
            <p:ph idx="1"/>
          </p:nvPr>
        </p:nvSpPr>
        <p:spPr>
          <a:xfrm>
            <a:off x="838200" y="1001486"/>
            <a:ext cx="10515600" cy="5323114"/>
          </a:xfrm>
        </p:spPr>
        <p:txBody>
          <a:bodyPr>
            <a:normAutofit/>
          </a:bodyPr>
          <a:lstStyle/>
          <a:p>
            <a:r>
              <a:rPr lang="en-US" dirty="0" smtClean="0"/>
              <a:t>Clause(g):</a:t>
            </a:r>
          </a:p>
          <a:p>
            <a:pPr lvl="1"/>
            <a:r>
              <a:rPr lang="en-US" dirty="0" smtClean="0"/>
              <a:t>Whether the company has used such accounting software for maintaining its books of account which has a feature of recording audit trail(edit log) facility and the same has been operated throughout the year for all transactions recorded in the software and the audit trail feature has not been tampered with and the audit trail has been preserved by the company as per the statutory requirements for record retention.</a:t>
            </a:r>
            <a:endParaRPr lang="en-US" dirty="0"/>
          </a:p>
          <a:p>
            <a:pPr lvl="1"/>
            <a:endParaRPr lang="en-US" dirty="0" smtClean="0"/>
          </a:p>
          <a:p>
            <a:r>
              <a:rPr lang="en-US" dirty="0"/>
              <a:t>Notification dated 01/04/2021, Clause (g) has been made applicable in respect of financial years commencing on or after 01/04/2022).</a:t>
            </a:r>
            <a:endParaRPr lang="en-US" dirty="0" smtClean="0"/>
          </a:p>
        </p:txBody>
      </p:sp>
      <p:sp>
        <p:nvSpPr>
          <p:cNvPr id="4" name="Slide Number Placeholder 3"/>
          <p:cNvSpPr>
            <a:spLocks noGrp="1"/>
          </p:cNvSpPr>
          <p:nvPr>
            <p:ph type="sldNum" sz="quarter" idx="12"/>
          </p:nvPr>
        </p:nvSpPr>
        <p:spPr/>
        <p:txBody>
          <a:bodyPr/>
          <a:lstStyle/>
          <a:p>
            <a:fld id="{F939D5FB-3BA6-184C-8DB7-B2C000E96C81}" type="slidenum">
              <a:rPr lang="en-US" smtClean="0"/>
              <a:t>9</a:t>
            </a:fld>
            <a:endParaRPr lang="en-US"/>
          </a:p>
        </p:txBody>
      </p:sp>
    </p:spTree>
    <p:extLst>
      <p:ext uri="{BB962C8B-B14F-4D97-AF65-F5344CB8AC3E}">
        <p14:creationId xmlns:p14="http://schemas.microsoft.com/office/powerpoint/2010/main" val="741450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419</TotalTime>
  <Words>5656</Words>
  <Application>Microsoft Macintosh PowerPoint</Application>
  <PresentationFormat>Widescreen</PresentationFormat>
  <Paragraphs>384</Paragraphs>
  <Slides>67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67</vt:i4>
      </vt:variant>
    </vt:vector>
  </HeadingPairs>
  <TitlesOfParts>
    <vt:vector size="71" baseType="lpstr">
      <vt:lpstr>Calibri</vt:lpstr>
      <vt:lpstr>Calibri Light</vt:lpstr>
      <vt:lpstr>Arial</vt:lpstr>
      <vt:lpstr>Office Theme</vt:lpstr>
      <vt:lpstr>Recent Changes in provisions relating to Audit under the Companies Act, 2013</vt:lpstr>
      <vt:lpstr>Recent Changes in provisions relating to  Audit Reporting</vt:lpstr>
      <vt:lpstr>Amendment in Audit and Auditors Rules</vt:lpstr>
      <vt:lpstr>Amendment in Audit and Auditors Rules</vt:lpstr>
      <vt:lpstr>Amendments in Schedule III- Utilisation of borrowed funds and share premium</vt:lpstr>
      <vt:lpstr>Amendments in Schedule III-Div.-I-Part-I- Balance Sheet</vt:lpstr>
      <vt:lpstr>Amendment in Audit and Auditors Rules</vt:lpstr>
      <vt:lpstr>Sec 123- Declaration of Dividend</vt:lpstr>
      <vt:lpstr>Amendment in Audit and Auditors Rules</vt:lpstr>
      <vt:lpstr>Amendments in Accounts Rules</vt:lpstr>
      <vt:lpstr>Background</vt:lpstr>
      <vt:lpstr>Overview</vt:lpstr>
      <vt:lpstr>Clause i (a) amended by adding (B) </vt:lpstr>
      <vt:lpstr>Sch- III- Disclosures relating to PPE and Intangible Assets</vt:lpstr>
      <vt:lpstr>Sub-clause (d) added in clause i</vt:lpstr>
      <vt:lpstr>No change in (b) of Clause i</vt:lpstr>
      <vt:lpstr>Clause i (c) amended</vt:lpstr>
      <vt:lpstr>Sch.- III amended- Title deeds of  immovable property</vt:lpstr>
      <vt:lpstr>Sub-clause(e) added in clause i</vt:lpstr>
      <vt:lpstr>Sch. III amended- Proceedings initiated or pending for  holding any benami property</vt:lpstr>
      <vt:lpstr>Clause ii- sub-clause (a) amended</vt:lpstr>
      <vt:lpstr>Clause ii- new sub-clause (b) added</vt:lpstr>
      <vt:lpstr>Amendments in Schedule III –short term borrowings</vt:lpstr>
      <vt:lpstr>Clause iii – opening para amended</vt:lpstr>
      <vt:lpstr>In Clause iii(a)  (A) and (B) – new sub clauses added</vt:lpstr>
      <vt:lpstr>Clause iii(b)- old (sub-clause (a) has been amended</vt:lpstr>
      <vt:lpstr>Clause iii(c) and (d)- no change</vt:lpstr>
      <vt:lpstr>Clause iii(e) - new sub clause added</vt:lpstr>
      <vt:lpstr>Clause iii (f)- new sub clause added</vt:lpstr>
      <vt:lpstr>Sch. III amended- Loans and Advances in the nature of Loans</vt:lpstr>
      <vt:lpstr>No change in clause iv</vt:lpstr>
      <vt:lpstr>Clause v amended</vt:lpstr>
      <vt:lpstr>No change in clauses vi, vii(a) and vii(b)</vt:lpstr>
      <vt:lpstr>New clause replaces earlier clause viii</vt:lpstr>
      <vt:lpstr>Amendments in Schedule III - Statement of Profit and Loss</vt:lpstr>
      <vt:lpstr>Earlier clause viii is now clause ix with added sub-clauses</vt:lpstr>
      <vt:lpstr>New sub-clause ix(b)</vt:lpstr>
      <vt:lpstr>Amendments in Schedule III –Willful Defaulter</vt:lpstr>
      <vt:lpstr>New sub-clause ix(c)</vt:lpstr>
      <vt:lpstr>Sch. III amended- Borrowings from banks and financial institutions for the specific purposes</vt:lpstr>
      <vt:lpstr>New sub-clause ix(d)</vt:lpstr>
      <vt:lpstr>New sub-clause ix(e)</vt:lpstr>
      <vt:lpstr>New sub-clause ix(f)</vt:lpstr>
      <vt:lpstr>New sub-clause x(a) replaced earlier clause ix with some change</vt:lpstr>
      <vt:lpstr> New sub-clause x(a) replaced earlier clause xiv -No change in reporting requirement. </vt:lpstr>
      <vt:lpstr>Old Clause xi - deleted</vt:lpstr>
      <vt:lpstr>New sub-clause xi(a) replaces old clause x with some changes</vt:lpstr>
      <vt:lpstr>New Sub-clause xi(b) added</vt:lpstr>
      <vt:lpstr>New Sub-clause xi(c) added</vt:lpstr>
      <vt:lpstr>Clause xii- no change in sub-clauses (a) and (b) but sub-clause (c) has been added</vt:lpstr>
      <vt:lpstr>No change in clause xiii</vt:lpstr>
      <vt:lpstr>New clause xiv with two sub-clauses</vt:lpstr>
      <vt:lpstr>No change in clause xv</vt:lpstr>
      <vt:lpstr>Clause xvi has been amended extensively No change in sub-clause(a)</vt:lpstr>
      <vt:lpstr>New sub-clause xvi(b) added</vt:lpstr>
      <vt:lpstr>New sub-clause xvi(c) added</vt:lpstr>
      <vt:lpstr>New sub-clause xvi(d) added</vt:lpstr>
      <vt:lpstr>New Clause xvii- added</vt:lpstr>
      <vt:lpstr>New Clause xviii added</vt:lpstr>
      <vt:lpstr>New Clause xix- added</vt:lpstr>
      <vt:lpstr>Amendments in Schedule III- Ratios to be disclosed</vt:lpstr>
      <vt:lpstr>Amendment in Sch. III- Ageing schedule of Trade Receivables</vt:lpstr>
      <vt:lpstr>Amendment in Sch. III- Ageing schedule for Trade Payables</vt:lpstr>
      <vt:lpstr>New Clause xx- added with two sub-clauses</vt:lpstr>
      <vt:lpstr>Amendments in Schedule III - Statement of Profit and Loss</vt:lpstr>
      <vt:lpstr>New Clause xxi- added for CFS</vt:lpstr>
      <vt:lpstr>THANK YOU.   Contact me at: 9811320203 anil54@gmail.com</vt:lpstr>
    </vt:vector>
  </TitlesOfParts>
  <Company/>
  <LinksUpToDate>false</LinksUpToDate>
  <SharedDoc>false</SharedDoc>
  <HyperlinksChanged>false</HyperlinksChanged>
  <AppVersion>15.0026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55</cp:revision>
  <cp:lastPrinted>2021-04-25T17:57:35Z</cp:lastPrinted>
  <dcterms:created xsi:type="dcterms:W3CDTF">2021-04-06T06:09:43Z</dcterms:created>
  <dcterms:modified xsi:type="dcterms:W3CDTF">2021-06-15T17:17:46Z</dcterms:modified>
</cp:coreProperties>
</file>