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64" r:id="rId4"/>
    <p:sldId id="263" r:id="rId5"/>
    <p:sldId id="265" r:id="rId6"/>
    <p:sldId id="262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6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87" autoAdjust="0"/>
    <p:restoredTop sz="94660"/>
  </p:normalViewPr>
  <p:slideViewPr>
    <p:cSldViewPr>
      <p:cViewPr varScale="1">
        <p:scale>
          <a:sx n="64" d="100"/>
          <a:sy n="64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2844C7-FA54-4152-9442-F0C8A5B59637}" type="datetimeFigureOut">
              <a:rPr lang="en-US" smtClean="0"/>
              <a:pPr/>
              <a:t>6/14/2021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FE690-361A-4179-8049-8BA180B7F8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DA062-169F-4553-8889-346442855566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8D7613-6255-41F9-94C6-1302A1B1E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E6A4-7B32-41B8-883C-8707C07216E3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A1FB-FB6D-49A8-8B1C-EACDB648A179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0699F-549E-43B1-9A3C-1AEEE024F8C4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0D4E-5110-4092-9D98-302EB620CBA8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3C477-88D2-479C-AE6E-3A83FE8077B5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0AC86-E50D-4044-AAAA-7CD24EA9A805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F3E1A-7992-4E10-AED9-F154CDDB64A7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B02EF-20CE-4E97-8985-179648989F34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13BCDEA3-5D99-4F77-9EBF-C1E20FF52300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65B117-5E39-4535-8D15-DFFAFD93F944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8D7613-6255-41F9-94C6-1302A1B1E4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8C46EBF-CED6-4876-83DB-7A923F32C0B4}" type="datetime1">
              <a:rPr lang="en-US" smtClean="0"/>
              <a:pPr/>
              <a:t>6/14/2021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98D7613-6255-41F9-94C6-1302A1B1E4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9050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lgerian" pitchFamily="82" charset="0"/>
              </a:rPr>
              <a:t>Companies Act, 2013</a:t>
            </a:r>
            <a:r>
              <a:rPr lang="en-US" dirty="0">
                <a:latin typeface="Lucida Calligraphy" panose="03010101010101010101" pitchFamily="66" charset="0"/>
              </a:rPr>
              <a:t/>
            </a:r>
            <a:br>
              <a:rPr lang="en-US" dirty="0">
                <a:latin typeface="Lucida Calligraphy" panose="03010101010101010101" pitchFamily="66" charset="0"/>
              </a:rPr>
            </a:br>
            <a:r>
              <a:rPr lang="en-US" sz="3600" dirty="0">
                <a:latin typeface="Lucida Calligraphy" pitchFamily="66" charset="0"/>
              </a:rPr>
              <a:t>Quick </a:t>
            </a:r>
            <a:r>
              <a:rPr lang="en-US" sz="3100" dirty="0">
                <a:latin typeface="Lucida Calligraphy" pitchFamily="66" charset="0"/>
              </a:rPr>
              <a:t>Introduction</a:t>
            </a:r>
            <a:r>
              <a:rPr lang="en-US" sz="3600" dirty="0">
                <a:latin typeface="Lucida Calligraphy" pitchFamily="66" charset="0"/>
              </a:rPr>
              <a:t> to MCA E-form And its Timeline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8600" y="4114800"/>
            <a:ext cx="4724400" cy="1371600"/>
          </a:xfrm>
        </p:spPr>
        <p:txBody>
          <a:bodyPr>
            <a:normAutofit/>
          </a:bodyPr>
          <a:lstStyle/>
          <a:p>
            <a:pPr lvl="0" algn="l" defTabSz="457200">
              <a:spcBef>
                <a:spcPts val="0"/>
              </a:spcBef>
            </a:pPr>
            <a:r>
              <a:rPr lang="en-US" sz="2000" dirty="0">
                <a:solidFill>
                  <a:prstClr val="black"/>
                </a:solidFill>
                <a:latin typeface="Lucida Calligraphy" panose="03010101010101010101" pitchFamily="66" charset="0"/>
              </a:rPr>
              <a:t>Presented By:</a:t>
            </a:r>
          </a:p>
          <a:p>
            <a:pPr lvl="0" algn="l" defTabSz="457200">
              <a:spcBef>
                <a:spcPts val="0"/>
              </a:spcBef>
            </a:pPr>
            <a:r>
              <a:rPr lang="en-US" sz="1800" b="1" dirty="0" smtClean="0">
                <a:solidFill>
                  <a:prstClr val="black"/>
                </a:solidFill>
                <a:latin typeface="Lucida Calligraphy" panose="03010101010101010101" pitchFamily="66" charset="0"/>
              </a:rPr>
              <a:t>CA. Sumit Dhadda</a:t>
            </a:r>
            <a:r>
              <a:rPr lang="en-US" sz="2000" dirty="0" smtClean="0">
                <a:solidFill>
                  <a:prstClr val="black"/>
                </a:solidFill>
                <a:latin typeface="Lucida Calligraphy" panose="03010101010101010101" pitchFamily="66" charset="0"/>
              </a:rPr>
              <a:t> </a:t>
            </a:r>
            <a:endParaRPr lang="en-US" sz="2000" dirty="0">
              <a:solidFill>
                <a:prstClr val="black"/>
              </a:solidFill>
              <a:latin typeface="Lucida Calligraphy" panose="03010101010101010101" pitchFamily="66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277493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SH-7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Notice to Registrar of any alteration of share capital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30 days of the date of general meeting where the ordinary resolution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PAS-3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Return</a:t>
                      </a:r>
                      <a:r>
                        <a:rPr lang="en-US" baseline="0" dirty="0">
                          <a:latin typeface="Bell MT" pitchFamily="18" charset="0"/>
                          <a:cs typeface="Arial" pitchFamily="34" charset="0"/>
                        </a:rPr>
                        <a:t> of Allotment</a:t>
                      </a:r>
                      <a:endParaRPr lang="en-US" dirty="0">
                        <a:latin typeface="Bell MT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 15 Days of Allotment of Shares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Capital Changes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359789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ADT-1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Form for Auditor’s Appointment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In 15 days from Meeting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AOC-4 XBRL</a:t>
                      </a:r>
                    </a:p>
                    <a:p>
                      <a:r>
                        <a:rPr lang="en-US" sz="1200" dirty="0">
                          <a:latin typeface="Bell MT" pitchFamily="18" charset="0"/>
                        </a:rPr>
                        <a:t>(Applicable on Listed company; and </a:t>
                      </a:r>
                    </a:p>
                    <a:p>
                      <a:r>
                        <a:rPr lang="en-US" sz="1200" dirty="0">
                          <a:latin typeface="Bell MT" pitchFamily="18" charset="0"/>
                        </a:rPr>
                        <a:t>any company</a:t>
                      </a:r>
                      <a:r>
                        <a:rPr lang="en-US" sz="1200" baseline="0" dirty="0">
                          <a:latin typeface="Bell MT" pitchFamily="18" charset="0"/>
                        </a:rPr>
                        <a:t> having paid capital 5 </a:t>
                      </a:r>
                      <a:r>
                        <a:rPr lang="en-US" sz="1200" baseline="0" dirty="0" err="1">
                          <a:latin typeface="Bell MT" pitchFamily="18" charset="0"/>
                        </a:rPr>
                        <a:t>crore</a:t>
                      </a:r>
                      <a:r>
                        <a:rPr lang="en-US" sz="1200" baseline="0" dirty="0">
                          <a:latin typeface="Bell MT" pitchFamily="18" charset="0"/>
                        </a:rPr>
                        <a:t> rupees or having Turnover of 100 </a:t>
                      </a:r>
                      <a:r>
                        <a:rPr lang="en-US" sz="1200" baseline="0" dirty="0" err="1">
                          <a:latin typeface="Bell MT" pitchFamily="18" charset="0"/>
                        </a:rPr>
                        <a:t>crore</a:t>
                      </a:r>
                      <a:r>
                        <a:rPr lang="en-US" sz="1200" baseline="0" dirty="0">
                          <a:latin typeface="Bell MT" pitchFamily="18" charset="0"/>
                        </a:rPr>
                        <a:t> rupee or above)</a:t>
                      </a:r>
                      <a:endParaRPr lang="en-US" sz="1200" dirty="0">
                        <a:latin typeface="Bell MT" pitchFamily="18" charset="0"/>
                      </a:endParaRPr>
                    </a:p>
                    <a:p>
                      <a:endParaRPr lang="en-US" dirty="0">
                        <a:latin typeface="Bell MT" pitchFamily="18" charset="0"/>
                      </a:endParaRPr>
                    </a:p>
                    <a:p>
                      <a:endParaRPr lang="en-US" dirty="0"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Form for filing XBRL document in respect of financial statement and other documents with the Registrar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of Conclusion of Annual General Meeting.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>
                <a:latin typeface="Bell MT" pitchFamily="18" charset="0"/>
              </a:rPr>
              <a:t>Annual Filing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405635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AOC-</a:t>
                      </a:r>
                      <a:r>
                        <a:rPr lang="en-US" baseline="0" dirty="0">
                          <a:latin typeface="Bell MT" pitchFamily="18" charset="0"/>
                        </a:rPr>
                        <a:t> 4</a:t>
                      </a:r>
                      <a:endParaRPr lang="en-US" dirty="0"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Form for filing financial statement and other documents with the Registrar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of Conclusion of Annual General Meeting.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AOC-</a:t>
                      </a:r>
                      <a:r>
                        <a:rPr lang="en-US" baseline="0" dirty="0">
                          <a:latin typeface="Bell MT" pitchFamily="18" charset="0"/>
                        </a:rPr>
                        <a:t> 4 (CFS)</a:t>
                      </a:r>
                      <a:endParaRPr lang="en-US" dirty="0"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Form for filing consolidated financial statements and other documents with the Registrar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of Conclusion of Annual General Meeting.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MGT-7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Form for filing annual return by a company.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 60 days of Conclusion of Annual General Meeting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.(For</a:t>
                      </a:r>
                      <a:r>
                        <a:rPr lang="en-US" sz="14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OPC in 60 days of ending of 6 month from FY closure)</a:t>
                      </a:r>
                      <a:endParaRPr lang="en-US" sz="14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>
                <a:latin typeface="Bell MT" pitchFamily="18" charset="0"/>
              </a:rPr>
              <a:t>Annual Filing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384425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MGT-15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Form for filing Report on Annual General Meeting by</a:t>
                      </a:r>
                      <a:r>
                        <a:rPr lang="en-US" baseline="0" dirty="0">
                          <a:latin typeface="Bell MT" pitchFamily="18" charset="0"/>
                          <a:cs typeface="Arial" pitchFamily="34" charset="0"/>
                        </a:rPr>
                        <a:t> every listed company</a:t>
                      </a:r>
                      <a:endParaRPr lang="en-US" dirty="0">
                        <a:latin typeface="Bell MT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of Conclusion of Annual General Meeting.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CRA-4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Form for filing Cost Audit Report with the Central Government.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 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 from the date of receipt of Cost Audit Report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DPT-3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Return of Deposits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on or before the 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th day of June, of every 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>
                <a:latin typeface="Bell MT" pitchFamily="18" charset="0"/>
              </a:rPr>
              <a:t>Annual Filing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39319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MGT-14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Filing of Resolutions and agreements to the Registrar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 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days of passing of the resolution or of the making of the agreement.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CRA-2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Form of intimation of appointment of Cost Auditor by the Company to Central Government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 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 of the Board Meeting in which appointment is made or within 180 days of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commencement of the financial year, whichever is earlier.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>
                <a:latin typeface="Bell MT" pitchFamily="18" charset="0"/>
              </a:rPr>
              <a:t>Event Base Filing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390395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ADT-3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Notice of resignation by the auditor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 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days from the date of resignation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BEN-2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Return to the Registrar in respect of declaration under section 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 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 of receipt of Declaration in Form BEN-1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PAS-6</a:t>
                      </a:r>
                    </a:p>
                    <a:p>
                      <a:r>
                        <a:rPr lang="en-US" dirty="0">
                          <a:latin typeface="Bell MT" pitchFamily="18" charset="0"/>
                        </a:rPr>
                        <a:t>(Applicable</a:t>
                      </a:r>
                      <a:r>
                        <a:rPr lang="en-US" baseline="0" dirty="0">
                          <a:latin typeface="Bell MT" pitchFamily="18" charset="0"/>
                        </a:rPr>
                        <a:t> on every unlisted  public co.)</a:t>
                      </a:r>
                      <a:endParaRPr lang="en-US" dirty="0"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Reconciliation of Share Capital Audit Report on half yearly basis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 60 days from the conclusion of each half year.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>
                <a:latin typeface="Bell MT" pitchFamily="18" charset="0"/>
              </a:rPr>
              <a:t>Event Base Filing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36576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MSME-1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Furnishing half yearly return with the registrar in respect of outstanding payments to MSME.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On or before 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itchFamily="34" charset="0"/>
                        </a:rPr>
                        <a:t>31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st October for the period from April to September and by 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th April for the period from October to March.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CFSS-2020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Application for issue of immunity certificate under the Companies Fresh Start Scheme (CFSS)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On or before 30</a:t>
                      </a:r>
                      <a:r>
                        <a:rPr lang="en-US" sz="1800" b="0" i="0" kern="1200" baseline="300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th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June 2021 as per latest notification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>
                <a:latin typeface="Bell MT" pitchFamily="18" charset="0"/>
              </a:rPr>
              <a:t>Event Base Filing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271523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NDH-1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Return of Statutory Compliances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90 days from closer of financial year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NDH-3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Return of </a:t>
                      </a:r>
                      <a:r>
                        <a:rPr lang="en-US" dirty="0" err="1">
                          <a:latin typeface="Bell MT" pitchFamily="18" charset="0"/>
                          <a:cs typeface="Arial" pitchFamily="34" charset="0"/>
                        </a:rPr>
                        <a:t>Nidhi</a:t>
                      </a: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 Company for the half year ended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from completion of every half 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 err="1">
                <a:latin typeface="Bell MT" pitchFamily="18" charset="0"/>
              </a:rPr>
              <a:t>Nidhi</a:t>
            </a:r>
            <a:r>
              <a:rPr lang="en-US" dirty="0">
                <a:latin typeface="Bell MT" pitchFamily="18" charset="0"/>
              </a:rPr>
              <a:t>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24688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NDH-4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Application for declaration as </a:t>
                      </a:r>
                      <a:r>
                        <a:rPr lang="en-US" dirty="0" err="1">
                          <a:latin typeface="Bell MT" pitchFamily="18" charset="0"/>
                          <a:cs typeface="Arial" pitchFamily="34" charset="0"/>
                        </a:rPr>
                        <a:t>Nidhi</a:t>
                      </a: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 Company and for </a:t>
                      </a:r>
                      <a:r>
                        <a:rPr lang="en-US" dirty="0" err="1">
                          <a:latin typeface="Bell MT" pitchFamily="18" charset="0"/>
                          <a:cs typeface="Arial" pitchFamily="34" charset="0"/>
                        </a:rPr>
                        <a:t>updation</a:t>
                      </a: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 of status by </a:t>
                      </a:r>
                      <a:r>
                        <a:rPr lang="en-US" dirty="0" err="1">
                          <a:latin typeface="Bell MT" pitchFamily="18" charset="0"/>
                          <a:cs typeface="Arial" pitchFamily="34" charset="0"/>
                        </a:rPr>
                        <a:t>Nidhis</a:t>
                      </a:r>
                      <a:endParaRPr lang="en-US" dirty="0">
                        <a:latin typeface="Bell MT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For co. incorporated after 15/08/19 due date is 60 days from expiry of one year from date of Incorporation. (for all other co. date was 15/05/2020 or before)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 err="1">
                <a:latin typeface="Bell MT" pitchFamily="18" charset="0"/>
              </a:rPr>
              <a:t>Nidhi</a:t>
            </a:r>
            <a:r>
              <a:rPr lang="en-US" dirty="0">
                <a:latin typeface="Bell MT" pitchFamily="18" charset="0"/>
              </a:rPr>
              <a:t>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390395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INC-3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One Person Company- Nominee consent 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At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the time of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incorporation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INC-4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One Person Company- Change in Member/Nominee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30 days of receipt of notice of withdrawal of consent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INC-5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Intimation of</a:t>
                      </a:r>
                      <a:r>
                        <a:rPr lang="en-US" baseline="0" dirty="0">
                          <a:latin typeface="Bell MT" pitchFamily="18" charset="0"/>
                          <a:cs typeface="Arial" pitchFamily="34" charset="0"/>
                        </a:rPr>
                        <a:t> exceeding threshold i.e. share capital exceed Rs. 50 </a:t>
                      </a:r>
                      <a:r>
                        <a:rPr lang="en-US" baseline="0" dirty="0" err="1">
                          <a:latin typeface="Bell MT" pitchFamily="18" charset="0"/>
                          <a:cs typeface="Arial" pitchFamily="34" charset="0"/>
                        </a:rPr>
                        <a:t>Lacs</a:t>
                      </a:r>
                      <a:r>
                        <a:rPr lang="en-US" baseline="0" dirty="0">
                          <a:latin typeface="Bell MT" pitchFamily="18" charset="0"/>
                          <a:cs typeface="Arial" pitchFamily="34" charset="0"/>
                        </a:rPr>
                        <a:t> or Annual Turnover exceed Rs. 2 </a:t>
                      </a:r>
                      <a:r>
                        <a:rPr lang="en-US" baseline="0" dirty="0" err="1">
                          <a:latin typeface="Bell MT" pitchFamily="18" charset="0"/>
                          <a:cs typeface="Arial" pitchFamily="34" charset="0"/>
                        </a:rPr>
                        <a:t>Crore</a:t>
                      </a:r>
                      <a:endParaRPr lang="en-US" dirty="0">
                        <a:latin typeface="Bell MT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60 days from the date of exceeding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limit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>
                <a:latin typeface="Bell MT" pitchFamily="18" charset="0"/>
              </a:rPr>
              <a:t>One Person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133601"/>
          <a:ext cx="7391400" cy="343936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3399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834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SPICE+</a:t>
                      </a:r>
                      <a:r>
                        <a:rPr lang="en-US" baseline="0" dirty="0">
                          <a:latin typeface="Bell MT" pitchFamily="18" charset="0"/>
                        </a:rPr>
                        <a:t> Part A</a:t>
                      </a:r>
                      <a:endParaRPr lang="en-US" dirty="0"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Name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Reservation from New Companies</a:t>
                      </a:r>
                      <a:endParaRPr lang="en-US" dirty="0">
                        <a:latin typeface="Bell MT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Name Reserve for 20 days from the date of Name Approval Letter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28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</a:rPr>
                        <a:t>SPICE+</a:t>
                      </a:r>
                      <a:r>
                        <a:rPr lang="en-US" baseline="0" dirty="0">
                          <a:latin typeface="Bell MT" pitchFamily="18" charset="0"/>
                        </a:rPr>
                        <a:t> Part B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latin typeface="Bell MT" pitchFamily="18" charset="0"/>
                      </a:endParaRPr>
                    </a:p>
                    <a:p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  <a:p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Application for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Incorporation of Company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20 Days from the date of Name Approval Letter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02849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SPICE+MOA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e-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Memorandum of Association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Linked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form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of Spice+ Part B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Incorporation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28346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AOC-4</a:t>
                      </a:r>
                      <a:r>
                        <a:rPr lang="en-US" baseline="0" dirty="0">
                          <a:latin typeface="Bell MT" pitchFamily="18" charset="0"/>
                        </a:rPr>
                        <a:t> NBFC (IND-AS)</a:t>
                      </a:r>
                      <a:endParaRPr lang="en-US" dirty="0"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Form for filing financial statement and other documents with the Registrar for NBFCs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of Conclusion of Annual General Meeting.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</a:rPr>
                        <a:t>AOC-4</a:t>
                      </a:r>
                      <a:r>
                        <a:rPr lang="en-US" baseline="0" dirty="0">
                          <a:latin typeface="Bell MT" pitchFamily="18" charset="0"/>
                        </a:rPr>
                        <a:t> CFS NBFC (IND-AS)</a:t>
                      </a:r>
                      <a:endParaRPr lang="en-US" dirty="0">
                        <a:latin typeface="Bell MT" pitchFamily="18" charset="0"/>
                      </a:endParaRPr>
                    </a:p>
                    <a:p>
                      <a:endParaRPr lang="en-US" dirty="0"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Form for filing consolidated financial statements and other documents with the Registrar for NBFCs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of Conclusion of Annual General Meeting.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>
                <a:latin typeface="Bell MT" pitchFamily="18" charset="0"/>
              </a:rPr>
              <a:t>NBFC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277493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FC-1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Information to be filed by foreign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of establishment of place of business in India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</a:rPr>
                        <a:t>FC-2</a:t>
                      </a:r>
                    </a:p>
                    <a:p>
                      <a:endParaRPr lang="en-US" dirty="0"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Return of alteration in the documents filed for registration by foreign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of  such alteration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>
                <a:latin typeface="Bell MT" pitchFamily="18" charset="0"/>
              </a:rPr>
              <a:t>Foreign Companies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277493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FC-3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Annual accounts along with the list of all principal places of business in India established by foreign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9 months from the close of financial year.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</a:rPr>
                        <a:t>FC-4</a:t>
                      </a:r>
                    </a:p>
                    <a:p>
                      <a:endParaRPr lang="en-US" dirty="0"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Annual Return of a Foreign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60 days from the close of financial year.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>
                <a:latin typeface="Bell MT" pitchFamily="18" charset="0"/>
              </a:rPr>
              <a:t>Foreign Companies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384425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MSC-1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Application to Registrar for obtaining the status of dormant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from date of special resolution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</a:rPr>
                        <a:t>MSC-3</a:t>
                      </a:r>
                    </a:p>
                    <a:p>
                      <a:endParaRPr lang="en-US" dirty="0">
                        <a:latin typeface="Bell M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Return of dormant companies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30 days from the end of financial year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MSC-4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Application for seeking status of active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No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due date available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>
                <a:latin typeface="Bell MT" pitchFamily="18" charset="0"/>
              </a:rPr>
              <a:t>Dormant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1586217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STK-2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Application by company to ROC for removing its name from register of Companies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No due date available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</a:t>
            </a:r>
            <a:br>
              <a:rPr lang="en-US" dirty="0">
                <a:latin typeface="Bell MT" pitchFamily="18" charset="0"/>
              </a:rPr>
            </a:br>
            <a:r>
              <a:rPr lang="en-US" dirty="0">
                <a:latin typeface="Bell MT" pitchFamily="18" charset="0"/>
              </a:rPr>
              <a:t>Strike off the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1752600"/>
            <a:ext cx="7772400" cy="1830388"/>
          </a:xfrm>
        </p:spPr>
        <p:txBody>
          <a:bodyPr/>
          <a:lstStyle/>
          <a:p>
            <a:pPr marL="1258888" algn="ctr"/>
            <a:r>
              <a:rPr lang="en-US" dirty="0">
                <a:latin typeface="Lucida Calligraphy" pitchFamily="66" charset="0"/>
              </a:rPr>
              <a:t>Thank You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133601"/>
          <a:ext cx="7391400" cy="393185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8889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71202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SPICE+AOA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E-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Article of Association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Linked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form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of Spice+ Part B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575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>
                          <a:latin typeface="Bell MT" pitchFamily="18" charset="0"/>
                        </a:rPr>
                        <a:t>INC-35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>
                          <a:latin typeface="Bell MT" pitchFamily="18" charset="0"/>
                        </a:rPr>
                        <a:t>(AGILE-PRO-S)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latin typeface="Bell MT" pitchFamily="18" charset="0"/>
                      </a:endParaRPr>
                    </a:p>
                    <a:p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  <a:p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Application for GSTIN, ESI registration plus registration under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PF/ESIC, Profession Tax, Shop &amp; Establishment Act and Opening of Bank Account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Linked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form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of Spice+ Part B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72382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INC-9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Declaration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by Subscribers and First Directors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Linked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form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of Spice+ Part B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Incorporation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133601"/>
          <a:ext cx="7391400" cy="38028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9580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61799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INC-6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Application for Conversion from One Person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Company to Private/Public Company or vice versa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In the case of  Voluntarily Conversion:</a:t>
                      </a:r>
                    </a:p>
                    <a:p>
                      <a:endParaRPr lang="en-US" sz="10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days from the date of Special Resolution</a:t>
                      </a:r>
                    </a:p>
                    <a:p>
                      <a:endParaRPr lang="en-US" sz="105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In the case of  Mandatory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Conversion:</a:t>
                      </a:r>
                    </a:p>
                    <a:p>
                      <a:endParaRPr lang="en-US" sz="105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6 Month from Date of exceed the threshold limit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Conversion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828800"/>
          <a:ext cx="7391400" cy="409194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2717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69065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INC-18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Application to Regional director for conversion of section 8 company into company of any other kind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After Filing of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MGT-14 –Special Resolution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  <a:p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87217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INC-27</a:t>
                      </a:r>
                    </a:p>
                    <a:p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Conversion of public company into private company or private company into public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15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from the date of Special Resolution in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the case of private to public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kern="1200" baseline="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from the date of order received in case of public to private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391400" cy="9906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Conversion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133601"/>
          <a:ext cx="7391400" cy="333331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3399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834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DIR-11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Notice of resignation of a director to the Registrar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from date of Resignation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02849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DIR-12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Particulars of appointment of Directors and the key managerial personnel and the changes among them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from date of Event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  <a:p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02849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MR-1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Return of appointment of MD/WTD/Manager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60 days from date of appointment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Changes in Board of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447800"/>
          <a:ext cx="7391400" cy="41605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41325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DIR-3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Application for allotment of Director Identification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Before appointment in an existing company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2650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DIR-3 KYC/DIR-3 KYC 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Application for KYC of Directors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On or before 30th September of immediate next financial year.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47445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DIR-6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Intimation of change in particulars of Director to be given to the Central Government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in 30 days from the change in Particulars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17855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DIR-5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Application for surrender of Director Identification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No due date available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391400" cy="6096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DIN Service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364341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CHG-1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Application for registration of creation, modification of charge (other than those related to debentures)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in 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from the date of creation or modification 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68475"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CHG-4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Particulars for satisfaction of charge thereof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from the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date of satisfaction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CHG-6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Notice of appointment or cessation of receiver or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Within 30 days from the date of such appointment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Charge Management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2057400"/>
          <a:ext cx="7391400" cy="24688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55336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Lucida Bright" pitchFamily="18" charset="0"/>
                        </a:rPr>
                        <a:t>MCA</a:t>
                      </a:r>
                      <a:r>
                        <a:rPr lang="en-US" sz="2400" baseline="0" dirty="0">
                          <a:latin typeface="Lucida Bright" pitchFamily="18" charset="0"/>
                        </a:rPr>
                        <a:t> Form</a:t>
                      </a:r>
                      <a:endParaRPr lang="en-US" sz="2400" dirty="0">
                        <a:latin typeface="Lucida Bright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Purpose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2400" b="1" kern="1200" baseline="0" dirty="0">
                          <a:solidFill>
                            <a:schemeClr val="lt1"/>
                          </a:solidFill>
                          <a:latin typeface="Lucida Bright" pitchFamily="18" charset="0"/>
                          <a:ea typeface="+mn-ea"/>
                          <a:cs typeface="+mn-cs"/>
                        </a:rPr>
                        <a:t>Due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9017">
                <a:tc>
                  <a:txBody>
                    <a:bodyPr/>
                    <a:lstStyle/>
                    <a:p>
                      <a:r>
                        <a:rPr lang="en-US" dirty="0">
                          <a:latin typeface="Bell MT" pitchFamily="18" charset="0"/>
                        </a:rPr>
                        <a:t>CHG-9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Bell MT" pitchFamily="18" charset="0"/>
                          <a:cs typeface="Arial" pitchFamily="34" charset="0"/>
                        </a:rPr>
                        <a:t>Application for registration of creation or modification of charge for debentures or rectification of particulars filed in respect of creation or modification of charge for debentures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With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in 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Arial" pitchFamily="34" charset="0"/>
                        </a:rPr>
                        <a:t>30</a:t>
                      </a:r>
                      <a:r>
                        <a:rPr lang="en-US" sz="1800" b="0" i="0" kern="1200" baseline="0" dirty="0">
                          <a:solidFill>
                            <a:schemeClr val="dk1"/>
                          </a:solidFill>
                          <a:latin typeface="Bell MT" pitchFamily="18" charset="0"/>
                          <a:ea typeface="+mn-ea"/>
                          <a:cs typeface="Arial" pitchFamily="34" charset="0"/>
                        </a:rPr>
                        <a:t> days from the date of creation or modification </a:t>
                      </a:r>
                      <a:endParaRPr lang="en-US" sz="1800" b="0" i="0" kern="1200" dirty="0">
                        <a:solidFill>
                          <a:schemeClr val="dk1"/>
                        </a:solidFill>
                        <a:latin typeface="Bell MT" pitchFamily="18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7391400" cy="1219200"/>
          </a:xfr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>
                <a:latin typeface="Bell MT" pitchFamily="18" charset="0"/>
              </a:rPr>
              <a:t>Important Forms for Charge Management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D7613-6255-41F9-94C6-1302A1B1E4C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1871</TotalTime>
  <Words>1299</Words>
  <Application>Microsoft Office PowerPoint</Application>
  <PresentationFormat>On-screen Show (4:3)</PresentationFormat>
  <Paragraphs>294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Concourse</vt:lpstr>
      <vt:lpstr>Companies Act, 2013 Quick Introduction to MCA E-form And its Timeline</vt:lpstr>
      <vt:lpstr>Important Forms for Incorporation</vt:lpstr>
      <vt:lpstr>Important Forms for Incorporation</vt:lpstr>
      <vt:lpstr>Important Forms for Conversion </vt:lpstr>
      <vt:lpstr>Important Forms for Conversion</vt:lpstr>
      <vt:lpstr>Important Forms for Changes in Board of Company</vt:lpstr>
      <vt:lpstr>Important Forms for DIN Service</vt:lpstr>
      <vt:lpstr>Important Forms for Charge Management </vt:lpstr>
      <vt:lpstr>Important Forms for Charge Management </vt:lpstr>
      <vt:lpstr>Important Forms for Capital Changes</vt:lpstr>
      <vt:lpstr>Important Forms for  Annual Filing</vt:lpstr>
      <vt:lpstr>Important Forms for  Annual Filing</vt:lpstr>
      <vt:lpstr>Important Forms for  Annual Filing</vt:lpstr>
      <vt:lpstr>Important Forms for  Event Base Filing</vt:lpstr>
      <vt:lpstr>Important Forms for  Event Base Filing</vt:lpstr>
      <vt:lpstr>Important Forms for  Event Base Filing</vt:lpstr>
      <vt:lpstr>Important Forms for  Nidhi Company</vt:lpstr>
      <vt:lpstr>Important Forms for  Nidhi Company</vt:lpstr>
      <vt:lpstr>Important Forms for  One Person Company</vt:lpstr>
      <vt:lpstr>Important Forms for  NBFC</vt:lpstr>
      <vt:lpstr>Important Forms for  Foreign Companies</vt:lpstr>
      <vt:lpstr>Important Forms for  Foreign Companies</vt:lpstr>
      <vt:lpstr>Important Forms for  Dormant Company</vt:lpstr>
      <vt:lpstr>Important Forms for  Strike off the Company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Companies Act, 2013 Quick Introduction To MCA E-form And Timeline</dc:title>
  <dc:creator>intel</dc:creator>
  <cp:lastModifiedBy>welcome</cp:lastModifiedBy>
  <cp:revision>42</cp:revision>
  <dcterms:created xsi:type="dcterms:W3CDTF">2021-06-10T13:43:07Z</dcterms:created>
  <dcterms:modified xsi:type="dcterms:W3CDTF">2021-06-15T17:52:30Z</dcterms:modified>
</cp:coreProperties>
</file>