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392" r:id="rId3"/>
    <p:sldId id="394" r:id="rId4"/>
    <p:sldId id="393" r:id="rId5"/>
    <p:sldId id="395" r:id="rId6"/>
    <p:sldId id="400" r:id="rId7"/>
    <p:sldId id="398" r:id="rId8"/>
    <p:sldId id="397" r:id="rId9"/>
    <p:sldId id="410" r:id="rId10"/>
    <p:sldId id="402" r:id="rId11"/>
    <p:sldId id="401" r:id="rId12"/>
    <p:sldId id="403" r:id="rId13"/>
    <p:sldId id="404" r:id="rId14"/>
    <p:sldId id="405" r:id="rId15"/>
    <p:sldId id="406" r:id="rId16"/>
    <p:sldId id="407" r:id="rId17"/>
    <p:sldId id="408" r:id="rId18"/>
    <p:sldId id="409" r:id="rId19"/>
    <p:sldId id="382" r:id="rId20"/>
    <p:sldId id="328" r:id="rId21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3">
          <p15:clr>
            <a:srgbClr val="A4A3A4"/>
          </p15:clr>
        </p15:guide>
        <p15:guide id="2" orient="horz" pos="1728">
          <p15:clr>
            <a:srgbClr val="A4A3A4"/>
          </p15:clr>
        </p15:guide>
        <p15:guide id="3" pos="174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hupen" initials="b" lastIdx="1" clrIdx="0">
    <p:extLst>
      <p:ext uri="{19B8F6BF-5375-455C-9EA6-DF929625EA0E}">
        <p15:presenceInfo xmlns:p15="http://schemas.microsoft.com/office/powerpoint/2012/main" userId="bhup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4283"/>
    <a:srgbClr val="F5851F"/>
    <a:srgbClr val="73727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0" autoAdjust="0"/>
    <p:restoredTop sz="94718" autoAdjust="0"/>
  </p:normalViewPr>
  <p:slideViewPr>
    <p:cSldViewPr>
      <p:cViewPr varScale="1">
        <p:scale>
          <a:sx n="66" d="100"/>
          <a:sy n="66" d="100"/>
        </p:scale>
        <p:origin x="1288" y="44"/>
      </p:cViewPr>
      <p:guideLst>
        <p:guide orient="horz" pos="273"/>
        <p:guide orient="horz" pos="1728"/>
        <p:guide pos="17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CF3F6-11B1-49F5-AE36-6A86C56A55BA}" type="datetimeFigureOut">
              <a:rPr lang="en-IN" smtClean="0"/>
              <a:t>01-12-2016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D887A-B3D5-419B-B390-B0AD9F86909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7044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887A-B3D5-419B-B390-B0AD9F869091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371704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887A-B3D5-419B-B390-B0AD9F869091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11724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887A-B3D5-419B-B390-B0AD9F869091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704713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887A-B3D5-419B-B390-B0AD9F869091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75804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887A-B3D5-419B-B390-B0AD9F869091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52337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887A-B3D5-419B-B390-B0AD9F869091}" type="slidenum">
              <a:rPr lang="en-IN" smtClean="0"/>
              <a:t>17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77454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887A-B3D5-419B-B390-B0AD9F869091}" type="slidenum">
              <a:rPr lang="en-IN" smtClean="0"/>
              <a:t>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8886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887A-B3D5-419B-B390-B0AD9F869091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71261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887A-B3D5-419B-B390-B0AD9F869091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477822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887A-B3D5-419B-B390-B0AD9F869091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7138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887A-B3D5-419B-B390-B0AD9F869091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97098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887A-B3D5-419B-B390-B0AD9F869091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4444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887A-B3D5-419B-B390-B0AD9F869091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23713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887A-B3D5-419B-B390-B0AD9F869091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464494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887A-B3D5-419B-B390-B0AD9F869091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8172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 smtClean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90500" y="152400"/>
            <a:ext cx="9525000" cy="45719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2399" y="6666362"/>
            <a:ext cx="9605963" cy="46857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 flipV="1">
            <a:off x="-3108962" y="3406139"/>
            <a:ext cx="6553202" cy="45719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 flipV="1">
            <a:off x="6461749" y="3406136"/>
            <a:ext cx="6553207" cy="45719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2" cstate="print"/>
          <a:srcRect l="5273" t="8764" r="8573" b="11925"/>
          <a:stretch>
            <a:fillRect/>
          </a:stretch>
        </p:blipFill>
        <p:spPr bwMode="auto">
          <a:xfrm>
            <a:off x="6344253" y="5225143"/>
            <a:ext cx="2476500" cy="1061357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90499" y="5392542"/>
            <a:ext cx="6153753" cy="7239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820753" y="5392542"/>
            <a:ext cx="894747" cy="7239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23528" y="813615"/>
            <a:ext cx="4673488" cy="4555830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bg2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ICDS – III</a:t>
            </a:r>
          </a:p>
          <a:p>
            <a:pPr algn="ctr"/>
            <a:r>
              <a:rPr lang="en-US" sz="32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Construction Contracts – </a:t>
            </a: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Standardization &amp; Complications</a:t>
            </a:r>
          </a:p>
          <a:p>
            <a:pPr algn="ctr"/>
            <a:endParaRPr lang="en-US" sz="3600" dirty="0" smtClean="0">
              <a:solidFill>
                <a:schemeClr val="accent2"/>
              </a:solidFill>
              <a:latin typeface="Cambria" panose="02040503050406030204" pitchFamily="18" charset="0"/>
            </a:endParaRPr>
          </a:p>
          <a:p>
            <a:pPr algn="ctr"/>
            <a:r>
              <a:rPr lang="en-US" sz="2200" dirty="0" smtClean="0">
                <a:solidFill>
                  <a:srgbClr val="1E4283"/>
                </a:solidFill>
                <a:latin typeface="Cambria" panose="02040503050406030204" pitchFamily="18" charset="0"/>
              </a:rPr>
              <a:t>CA. Sanjeev </a:t>
            </a:r>
            <a:r>
              <a:rPr lang="en-US" sz="2200" dirty="0" err="1" smtClean="0">
                <a:solidFill>
                  <a:srgbClr val="1E4283"/>
                </a:solidFill>
                <a:latin typeface="Cambria" panose="02040503050406030204" pitchFamily="18" charset="0"/>
              </a:rPr>
              <a:t>Lalan</a:t>
            </a:r>
            <a:endParaRPr lang="en-US" sz="2200" dirty="0">
              <a:solidFill>
                <a:srgbClr val="1E4283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57300" y="1447800"/>
            <a:ext cx="45719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spc="300" dirty="0">
              <a:solidFill>
                <a:schemeClr val="accent1"/>
              </a:solidFill>
              <a:latin typeface="Aleo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848544" y="3789040"/>
            <a:ext cx="3456384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3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IN" sz="2800" dirty="0">
                <a:solidFill>
                  <a:schemeClr val="accent2"/>
                </a:solidFill>
                <a:latin typeface="Cambria" panose="02040503050406030204" pitchFamily="18" charset="0"/>
              </a:rPr>
              <a:t>Key deviation from Indian GAAP (AS 7) : 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30" y="800190"/>
            <a:ext cx="7119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endParaRPr lang="en-IN" sz="2800" dirty="0" smtClean="0">
              <a:latin typeface="Cambria" panose="02040503050406030204" pitchFamily="18" charset="0"/>
            </a:endParaRPr>
          </a:p>
          <a:p>
            <a:r>
              <a:rPr lang="en-IN" sz="2800" dirty="0" smtClean="0">
                <a:latin typeface="Cambria" panose="02040503050406030204" pitchFamily="18" charset="0"/>
              </a:rPr>
              <a:t> </a:t>
            </a:r>
          </a:p>
          <a:p>
            <a:pPr>
              <a:buNone/>
            </a:pPr>
            <a:endParaRPr lang="en-US" sz="2800" dirty="0">
              <a:latin typeface="Cambria" panose="020405030504060302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88504" y="1421864"/>
          <a:ext cx="8928992" cy="3829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3640"/>
                <a:gridCol w="2522704"/>
                <a:gridCol w="3096344"/>
                <a:gridCol w="2736304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No.</a:t>
                      </a:r>
                      <a:endParaRPr lang="en-IN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Particulars</a:t>
                      </a:r>
                      <a:endParaRPr lang="en-IN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Position under Indian GAAP (AS7)</a:t>
                      </a:r>
                      <a:endParaRPr lang="en-IN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Position under ICDS</a:t>
                      </a:r>
                      <a:endParaRPr lang="en-IN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7870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Revenue recognition during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early stage of contract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No guidance; Most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contractors apply POCM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from day 1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Revenue to be recognised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once contract crosses 25%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stage of completion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70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Retention money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Silent; Recognised only when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right to receive such sum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e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stablished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Recognised on POCM basis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70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Recognition of actual losses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Recognised fully upfront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Allowed on POCM basis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70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Provision for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anticipated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losses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Recognised fully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Not allowed (unless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actually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incurred)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509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3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IN" sz="2800" dirty="0">
                <a:solidFill>
                  <a:schemeClr val="accent2"/>
                </a:solidFill>
                <a:latin typeface="Cambria" panose="02040503050406030204" pitchFamily="18" charset="0"/>
              </a:rPr>
              <a:t>Key deviation from Indian GAAP (AS 7) : 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30" y="800190"/>
            <a:ext cx="7119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endParaRPr lang="en-IN" sz="2800" dirty="0" smtClean="0">
              <a:latin typeface="Cambria" panose="02040503050406030204" pitchFamily="18" charset="0"/>
            </a:endParaRPr>
          </a:p>
          <a:p>
            <a:r>
              <a:rPr lang="en-IN" sz="2800" dirty="0" smtClean="0">
                <a:latin typeface="Cambria" panose="02040503050406030204" pitchFamily="18" charset="0"/>
              </a:rPr>
              <a:t> </a:t>
            </a:r>
          </a:p>
          <a:p>
            <a:pPr>
              <a:buNone/>
            </a:pPr>
            <a:endParaRPr lang="en-US" sz="2800" dirty="0">
              <a:latin typeface="Cambria" panose="020405030504060302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955281"/>
              </p:ext>
            </p:extLst>
          </p:nvPr>
        </p:nvGraphicFramePr>
        <p:xfrm>
          <a:off x="488504" y="1421864"/>
          <a:ext cx="8928992" cy="2548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3640"/>
                <a:gridCol w="2522704"/>
                <a:gridCol w="3096344"/>
                <a:gridCol w="2736304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No.</a:t>
                      </a:r>
                      <a:endParaRPr lang="en-IN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Particulars</a:t>
                      </a:r>
                      <a:endParaRPr lang="en-IN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Position under Indian GAAP (AS7)</a:t>
                      </a:r>
                      <a:endParaRPr lang="en-IN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Position under ICDS</a:t>
                      </a:r>
                      <a:endParaRPr lang="en-IN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7870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5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Pre-construction income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(interest, dividend, capital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gains)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Reduced from the cost of</a:t>
                      </a:r>
                    </a:p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Construction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Not allowed to be reduced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from the cost of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construction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70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6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Contract costs relating to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future activity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Recognised as asset if it is</a:t>
                      </a:r>
                    </a:p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probable that such costs are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r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ecoverable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Recognised as asset</a:t>
                      </a:r>
                    </a:p>
                    <a:p>
                      <a:r>
                        <a:rPr lang="en-IN" dirty="0" smtClean="0">
                          <a:latin typeface="Cambria" panose="02040503050406030204" pitchFamily="18" charset="0"/>
                        </a:rPr>
                        <a:t>irrespective of recovery</a:t>
                      </a:r>
                      <a:r>
                        <a:rPr lang="en-IN" baseline="0" dirty="0" smtClean="0">
                          <a:latin typeface="Cambria" panose="02040503050406030204" pitchFamily="18" charset="0"/>
                        </a:rPr>
                        <a:t> p</a:t>
                      </a:r>
                      <a:r>
                        <a:rPr lang="en-IN" dirty="0" smtClean="0">
                          <a:latin typeface="Cambria" panose="02040503050406030204" pitchFamily="18" charset="0"/>
                        </a:rPr>
                        <a:t>robability</a:t>
                      </a:r>
                      <a:endParaRPr lang="en-IN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74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3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Key Issues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30" y="800190"/>
            <a:ext cx="7119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endParaRPr lang="en-IN" sz="2800" dirty="0" smtClean="0">
              <a:latin typeface="Cambria" panose="02040503050406030204" pitchFamily="18" charset="0"/>
            </a:endParaRPr>
          </a:p>
          <a:p>
            <a:r>
              <a:rPr lang="en-IN" sz="2800" dirty="0" smtClean="0">
                <a:latin typeface="Cambria" panose="02040503050406030204" pitchFamily="18" charset="0"/>
              </a:rPr>
              <a:t> </a:t>
            </a:r>
          </a:p>
          <a:p>
            <a:pPr>
              <a:buNone/>
            </a:pP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480" y="898519"/>
            <a:ext cx="9145016" cy="3826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b="1" dirty="0" smtClean="0">
                <a:latin typeface="Cambria" panose="02040503050406030204" pitchFamily="18" charset="0"/>
              </a:rPr>
              <a:t>Applicability : 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ICDS would significantly affect non-company </a:t>
            </a:r>
            <a:r>
              <a:rPr lang="en-IN" dirty="0">
                <a:latin typeface="Cambria" panose="02040503050406030204" pitchFamily="18" charset="0"/>
              </a:rPr>
              <a:t>assesses </a:t>
            </a:r>
            <a:r>
              <a:rPr lang="en-IN" dirty="0" smtClean="0">
                <a:latin typeface="Cambria" panose="02040503050406030204" pitchFamily="18" charset="0"/>
              </a:rPr>
              <a:t>Partnerships, Limited </a:t>
            </a:r>
            <a:r>
              <a:rPr lang="en-IN" dirty="0">
                <a:latin typeface="Cambria" panose="02040503050406030204" pitchFamily="18" charset="0"/>
              </a:rPr>
              <a:t>Liability Partnerships (LLPs), </a:t>
            </a:r>
            <a:r>
              <a:rPr lang="en-IN" dirty="0" smtClean="0">
                <a:latin typeface="Cambria" panose="02040503050406030204" pitchFamily="18" charset="0"/>
              </a:rPr>
              <a:t>Sole Proprietorships</a:t>
            </a:r>
            <a:r>
              <a:rPr lang="en-IN" dirty="0">
                <a:latin typeface="Cambria" panose="02040503050406030204" pitchFamily="18" charset="0"/>
              </a:rPr>
              <a:t>, etc. which have been </a:t>
            </a:r>
            <a:r>
              <a:rPr lang="en-IN" dirty="0" smtClean="0">
                <a:latin typeface="Cambria" panose="02040503050406030204" pitchFamily="18" charset="0"/>
              </a:rPr>
              <a:t>following Completed Contract Method </a:t>
            </a:r>
            <a:r>
              <a:rPr lang="en-IN" dirty="0">
                <a:latin typeface="Cambria" panose="02040503050406030204" pitchFamily="18" charset="0"/>
              </a:rPr>
              <a:t>for tax purposes </a:t>
            </a:r>
            <a:r>
              <a:rPr lang="en-IN" dirty="0" smtClean="0">
                <a:latin typeface="Cambria" panose="02040503050406030204" pitchFamily="18" charset="0"/>
              </a:rPr>
              <a:t>till date </a:t>
            </a:r>
            <a:r>
              <a:rPr lang="en-IN" dirty="0">
                <a:latin typeface="Cambria" panose="02040503050406030204" pitchFamily="18" charset="0"/>
              </a:rPr>
              <a:t>and which had been accepted </a:t>
            </a:r>
            <a:r>
              <a:rPr lang="en-IN" dirty="0" smtClean="0">
                <a:latin typeface="Cambria" panose="02040503050406030204" pitchFamily="18" charset="0"/>
              </a:rPr>
              <a:t>judicially.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Cambria" panose="02040503050406030204" pitchFamily="18" charset="0"/>
              </a:rPr>
              <a:t>Further, ICDS even applies to </a:t>
            </a:r>
            <a:r>
              <a:rPr lang="en-IN" dirty="0" smtClean="0">
                <a:latin typeface="Cambria" panose="02040503050406030204" pitchFamily="18" charset="0"/>
              </a:rPr>
              <a:t>service providers </a:t>
            </a:r>
            <a:r>
              <a:rPr lang="en-IN" dirty="0">
                <a:latin typeface="Cambria" panose="02040503050406030204" pitchFamily="18" charset="0"/>
              </a:rPr>
              <a:t>such as architects, project </a:t>
            </a:r>
            <a:r>
              <a:rPr lang="en-IN" dirty="0" smtClean="0">
                <a:latin typeface="Cambria" panose="02040503050406030204" pitchFamily="18" charset="0"/>
              </a:rPr>
              <a:t>managers, etc</a:t>
            </a:r>
            <a:r>
              <a:rPr lang="en-IN" dirty="0">
                <a:latin typeface="Cambria" panose="02040503050406030204" pitchFamily="18" charset="0"/>
              </a:rPr>
              <a:t>. who generally, render services which </a:t>
            </a:r>
            <a:r>
              <a:rPr lang="en-IN" dirty="0" smtClean="0">
                <a:latin typeface="Cambria" panose="02040503050406030204" pitchFamily="18" charset="0"/>
              </a:rPr>
              <a:t>are directly </a:t>
            </a:r>
            <a:r>
              <a:rPr lang="en-IN" dirty="0">
                <a:latin typeface="Cambria" panose="02040503050406030204" pitchFamily="18" charset="0"/>
              </a:rPr>
              <a:t>related to the construction </a:t>
            </a:r>
            <a:r>
              <a:rPr lang="en-IN" dirty="0" smtClean="0">
                <a:latin typeface="Cambria" panose="02040503050406030204" pitchFamily="18" charset="0"/>
              </a:rPr>
              <a:t>contract. These </a:t>
            </a:r>
            <a:r>
              <a:rPr lang="en-IN" dirty="0">
                <a:latin typeface="Cambria" panose="02040503050406030204" pitchFamily="18" charset="0"/>
              </a:rPr>
              <a:t>categories of taxpayers will now </a:t>
            </a:r>
            <a:r>
              <a:rPr lang="en-IN" dirty="0" smtClean="0">
                <a:latin typeface="Cambria" panose="02040503050406030204" pitchFamily="18" charset="0"/>
              </a:rPr>
              <a:t>be mandatorily </a:t>
            </a:r>
            <a:r>
              <a:rPr lang="en-IN" dirty="0">
                <a:latin typeface="Cambria" panose="02040503050406030204" pitchFamily="18" charset="0"/>
              </a:rPr>
              <a:t>required </a:t>
            </a:r>
            <a:r>
              <a:rPr lang="en-IN" dirty="0" smtClean="0">
                <a:latin typeface="Cambria" panose="02040503050406030204" pitchFamily="18" charset="0"/>
              </a:rPr>
              <a:t>to compute </a:t>
            </a:r>
            <a:r>
              <a:rPr lang="en-IN" dirty="0">
                <a:latin typeface="Cambria" panose="02040503050406030204" pitchFamily="18" charset="0"/>
              </a:rPr>
              <a:t>their </a:t>
            </a:r>
            <a:r>
              <a:rPr lang="en-IN" dirty="0" smtClean="0">
                <a:latin typeface="Cambria" panose="02040503050406030204" pitchFamily="18" charset="0"/>
              </a:rPr>
              <a:t>taxable income </a:t>
            </a:r>
            <a:r>
              <a:rPr lang="en-IN" dirty="0">
                <a:latin typeface="Cambria" panose="02040503050406030204" pitchFamily="18" charset="0"/>
              </a:rPr>
              <a:t>on POCM basis</a:t>
            </a:r>
            <a:r>
              <a:rPr lang="en-IN" dirty="0" smtClean="0">
                <a:latin typeface="Cambria" panose="020405030504060302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8114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3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dirty="0">
                <a:solidFill>
                  <a:schemeClr val="accent2"/>
                </a:solidFill>
                <a:latin typeface="Cambria" panose="02040503050406030204" pitchFamily="18" charset="0"/>
              </a:rPr>
              <a:t>Key Issues</a:t>
            </a:r>
            <a:endParaRPr lang="en-US" sz="2800" dirty="0" smtClean="0">
              <a:solidFill>
                <a:schemeClr val="accent2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480" y="859610"/>
            <a:ext cx="9145016" cy="4657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b="1" dirty="0" smtClean="0">
                <a:latin typeface="Cambria" panose="02040503050406030204" pitchFamily="18" charset="0"/>
              </a:rPr>
              <a:t>Threshold </a:t>
            </a:r>
            <a:r>
              <a:rPr lang="en-IN" sz="2000" b="1" dirty="0">
                <a:latin typeface="Cambria" panose="02040503050406030204" pitchFamily="18" charset="0"/>
              </a:rPr>
              <a:t>for Revenue Recognition </a:t>
            </a:r>
            <a:r>
              <a:rPr lang="en-IN" sz="2000" b="1" dirty="0" smtClean="0">
                <a:latin typeface="Cambria" panose="02040503050406030204" pitchFamily="18" charset="0"/>
              </a:rPr>
              <a:t>: 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Cambria" panose="02040503050406030204" pitchFamily="18" charset="0"/>
              </a:rPr>
              <a:t>Practically, many contractor companies </a:t>
            </a:r>
            <a:r>
              <a:rPr lang="en-IN" dirty="0" smtClean="0">
                <a:latin typeface="Cambria" panose="02040503050406030204" pitchFamily="18" charset="0"/>
              </a:rPr>
              <a:t>have been </a:t>
            </a:r>
            <a:r>
              <a:rPr lang="en-IN" dirty="0">
                <a:latin typeface="Cambria" panose="02040503050406030204" pitchFamily="18" charset="0"/>
              </a:rPr>
              <a:t>recognising profits in their books of </a:t>
            </a:r>
            <a:r>
              <a:rPr lang="en-IN" dirty="0" smtClean="0">
                <a:latin typeface="Cambria" panose="02040503050406030204" pitchFamily="18" charset="0"/>
              </a:rPr>
              <a:t>account from </a:t>
            </a:r>
            <a:r>
              <a:rPr lang="en-IN" dirty="0">
                <a:latin typeface="Cambria" panose="02040503050406030204" pitchFamily="18" charset="0"/>
              </a:rPr>
              <a:t>day 1 irrespective of the percentage of contract completion. Hence, the 25% </a:t>
            </a:r>
            <a:r>
              <a:rPr lang="en-IN" dirty="0" smtClean="0">
                <a:latin typeface="Cambria" panose="02040503050406030204" pitchFamily="18" charset="0"/>
              </a:rPr>
              <a:t>threshold specified </a:t>
            </a:r>
            <a:r>
              <a:rPr lang="en-IN" dirty="0">
                <a:latin typeface="Cambria" panose="02040503050406030204" pitchFamily="18" charset="0"/>
              </a:rPr>
              <a:t>under ICDS in relation to </a:t>
            </a:r>
            <a:r>
              <a:rPr lang="en-IN" dirty="0" smtClean="0">
                <a:latin typeface="Cambria" panose="02040503050406030204" pitchFamily="18" charset="0"/>
              </a:rPr>
              <a:t>recognition of </a:t>
            </a:r>
            <a:r>
              <a:rPr lang="en-IN" dirty="0">
                <a:latin typeface="Cambria" panose="02040503050406030204" pitchFamily="18" charset="0"/>
              </a:rPr>
              <a:t>profits for tax purposes may create </a:t>
            </a:r>
            <a:r>
              <a:rPr lang="en-IN" dirty="0" smtClean="0">
                <a:latin typeface="Cambria" panose="02040503050406030204" pitchFamily="18" charset="0"/>
              </a:rPr>
              <a:t>differences vis-à-vis </a:t>
            </a:r>
            <a:r>
              <a:rPr lang="en-IN" dirty="0">
                <a:latin typeface="Cambria" panose="02040503050406030204" pitchFamily="18" charset="0"/>
              </a:rPr>
              <a:t>the accounting treatment </a:t>
            </a:r>
            <a:r>
              <a:rPr lang="en-IN" dirty="0" smtClean="0">
                <a:latin typeface="Cambria" panose="02040503050406030204" pitchFamily="18" charset="0"/>
              </a:rPr>
              <a:t>followed by </a:t>
            </a:r>
            <a:r>
              <a:rPr lang="en-IN" dirty="0">
                <a:latin typeface="Cambria" panose="02040503050406030204" pitchFamily="18" charset="0"/>
              </a:rPr>
              <a:t>such contractors. </a:t>
            </a:r>
            <a:endParaRPr lang="en-IN" dirty="0" smtClean="0">
              <a:latin typeface="Cambria" panose="02040503050406030204" pitchFamily="18" charset="0"/>
            </a:endParaRP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As </a:t>
            </a:r>
            <a:r>
              <a:rPr lang="en-IN" dirty="0">
                <a:latin typeface="Cambria" panose="02040503050406030204" pitchFamily="18" charset="0"/>
              </a:rPr>
              <a:t>a result, there </a:t>
            </a:r>
            <a:r>
              <a:rPr lang="en-IN" dirty="0" smtClean="0">
                <a:latin typeface="Cambria" panose="02040503050406030204" pitchFamily="18" charset="0"/>
              </a:rPr>
              <a:t>could be </a:t>
            </a:r>
            <a:r>
              <a:rPr lang="en-IN" dirty="0">
                <a:latin typeface="Cambria" panose="02040503050406030204" pitchFamily="18" charset="0"/>
              </a:rPr>
              <a:t>a mismatch between the accounting </a:t>
            </a:r>
            <a:r>
              <a:rPr lang="en-IN" dirty="0" smtClean="0">
                <a:latin typeface="Cambria" panose="02040503050406030204" pitchFamily="18" charset="0"/>
              </a:rPr>
              <a:t>profit and </a:t>
            </a:r>
            <a:r>
              <a:rPr lang="en-IN" dirty="0">
                <a:latin typeface="Cambria" panose="02040503050406030204" pitchFamily="18" charset="0"/>
              </a:rPr>
              <a:t>the taxable income which may have </a:t>
            </a:r>
            <a:r>
              <a:rPr lang="en-IN" dirty="0" smtClean="0">
                <a:latin typeface="Cambria" panose="02040503050406030204" pitchFamily="18" charset="0"/>
              </a:rPr>
              <a:t>MAT implications</a:t>
            </a:r>
            <a:r>
              <a:rPr lang="en-IN" dirty="0">
                <a:latin typeface="Cambria" panose="02040503050406030204" pitchFamily="18" charset="0"/>
              </a:rPr>
              <a:t>.</a:t>
            </a:r>
            <a:endParaRPr lang="en-IN" dirty="0" smtClean="0">
              <a:latin typeface="Cambria" panose="02040503050406030204" pitchFamily="18" charset="0"/>
            </a:endParaRP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N" dirty="0">
              <a:latin typeface="Cambria" panose="02040503050406030204" pitchFamily="18" charset="0"/>
            </a:endParaRP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N" dirty="0" smtClean="0">
              <a:latin typeface="Cambria" panose="02040503050406030204" pitchFamily="18" charset="0"/>
            </a:endParaRP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N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32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3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Key Issues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30" y="800190"/>
            <a:ext cx="7119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endParaRPr lang="en-IN" sz="2800" dirty="0" smtClean="0">
              <a:latin typeface="Cambria" panose="02040503050406030204" pitchFamily="18" charset="0"/>
            </a:endParaRPr>
          </a:p>
          <a:p>
            <a:r>
              <a:rPr lang="en-IN" sz="2800" dirty="0" smtClean="0">
                <a:latin typeface="Cambria" panose="02040503050406030204" pitchFamily="18" charset="0"/>
              </a:rPr>
              <a:t> </a:t>
            </a:r>
          </a:p>
          <a:p>
            <a:pPr>
              <a:buNone/>
            </a:pP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480" y="915069"/>
            <a:ext cx="9145016" cy="4242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b="1" dirty="0" smtClean="0">
                <a:latin typeface="Cambria" panose="02040503050406030204" pitchFamily="18" charset="0"/>
              </a:rPr>
              <a:t>Recognition </a:t>
            </a:r>
            <a:r>
              <a:rPr lang="en-IN" sz="2000" b="1" dirty="0">
                <a:latin typeface="Cambria" panose="02040503050406030204" pitchFamily="18" charset="0"/>
              </a:rPr>
              <a:t>of Retention Money on POCM basis </a:t>
            </a:r>
            <a:r>
              <a:rPr lang="en-IN" sz="2000" b="1" dirty="0" smtClean="0">
                <a:latin typeface="Cambria" panose="02040503050406030204" pitchFamily="18" charset="0"/>
              </a:rPr>
              <a:t>: 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Cambria" panose="02040503050406030204" pitchFamily="18" charset="0"/>
              </a:rPr>
              <a:t>Various judicial pronouncements have held </a:t>
            </a:r>
            <a:r>
              <a:rPr lang="en-IN" dirty="0" smtClean="0">
                <a:latin typeface="Cambria" panose="02040503050406030204" pitchFamily="18" charset="0"/>
              </a:rPr>
              <a:t>that retention </a:t>
            </a:r>
            <a:r>
              <a:rPr lang="en-IN" dirty="0">
                <a:latin typeface="Cambria" panose="02040503050406030204" pitchFamily="18" charset="0"/>
              </a:rPr>
              <a:t>money accrues to the contractor </a:t>
            </a:r>
            <a:r>
              <a:rPr lang="en-IN" dirty="0" smtClean="0">
                <a:latin typeface="Cambria" panose="02040503050406030204" pitchFamily="18" charset="0"/>
              </a:rPr>
              <a:t>only when </a:t>
            </a:r>
            <a:r>
              <a:rPr lang="en-IN" dirty="0">
                <a:latin typeface="Cambria" panose="02040503050406030204" pitchFamily="18" charset="0"/>
              </a:rPr>
              <a:t>there is a right to receive such </a:t>
            </a:r>
            <a:r>
              <a:rPr lang="en-IN" dirty="0" smtClean="0">
                <a:latin typeface="Cambria" panose="02040503050406030204" pitchFamily="18" charset="0"/>
              </a:rPr>
              <a:t>income, which</a:t>
            </a:r>
            <a:r>
              <a:rPr lang="en-IN" dirty="0">
                <a:latin typeface="Cambria" panose="02040503050406030204" pitchFamily="18" charset="0"/>
              </a:rPr>
              <a:t>, generally, accrues only at a later point </a:t>
            </a:r>
            <a:r>
              <a:rPr lang="en-IN" dirty="0" smtClean="0">
                <a:latin typeface="Cambria" panose="02040503050406030204" pitchFamily="18" charset="0"/>
              </a:rPr>
              <a:t>of time </a:t>
            </a:r>
            <a:r>
              <a:rPr lang="en-IN" dirty="0">
                <a:latin typeface="Cambria" panose="02040503050406030204" pitchFamily="18" charset="0"/>
              </a:rPr>
              <a:t>upon completion of the attached </a:t>
            </a:r>
            <a:r>
              <a:rPr lang="en-IN" dirty="0" smtClean="0">
                <a:latin typeface="Cambria" panose="02040503050406030204" pitchFamily="18" charset="0"/>
              </a:rPr>
              <a:t>conditions as </a:t>
            </a:r>
            <a:r>
              <a:rPr lang="en-IN" dirty="0">
                <a:latin typeface="Cambria" panose="02040503050406030204" pitchFamily="18" charset="0"/>
              </a:rPr>
              <a:t>per the relevant </a:t>
            </a:r>
            <a:r>
              <a:rPr lang="en-IN" dirty="0" smtClean="0">
                <a:latin typeface="Cambria" panose="02040503050406030204" pitchFamily="18" charset="0"/>
              </a:rPr>
              <a:t>contract.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The </a:t>
            </a:r>
            <a:r>
              <a:rPr lang="en-IN" dirty="0">
                <a:latin typeface="Cambria" panose="02040503050406030204" pitchFamily="18" charset="0"/>
              </a:rPr>
              <a:t>ICDS </a:t>
            </a:r>
            <a:r>
              <a:rPr lang="en-IN" dirty="0" smtClean="0">
                <a:latin typeface="Cambria" panose="02040503050406030204" pitchFamily="18" charset="0"/>
              </a:rPr>
              <a:t>provides for </a:t>
            </a:r>
            <a:r>
              <a:rPr lang="en-IN" dirty="0">
                <a:latin typeface="Cambria" panose="02040503050406030204" pitchFamily="18" charset="0"/>
              </a:rPr>
              <a:t>recognition of retention money on </a:t>
            </a:r>
            <a:r>
              <a:rPr lang="en-IN" dirty="0" smtClean="0">
                <a:latin typeface="Cambria" panose="02040503050406030204" pitchFamily="18" charset="0"/>
              </a:rPr>
              <a:t>POCM basis.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Cambria" panose="02040503050406030204" pitchFamily="18" charset="0"/>
              </a:rPr>
              <a:t>In this regard, one may observe that </a:t>
            </a:r>
            <a:r>
              <a:rPr lang="en-IN" dirty="0" smtClean="0">
                <a:latin typeface="Cambria" panose="02040503050406030204" pitchFamily="18" charset="0"/>
              </a:rPr>
              <a:t>the provisions </a:t>
            </a:r>
            <a:r>
              <a:rPr lang="en-IN" dirty="0">
                <a:latin typeface="Cambria" panose="02040503050406030204" pitchFamily="18" charset="0"/>
              </a:rPr>
              <a:t>of ICDS are in conflict with the </a:t>
            </a:r>
            <a:r>
              <a:rPr lang="en-IN" dirty="0" smtClean="0">
                <a:latin typeface="Cambria" panose="02040503050406030204" pitchFamily="18" charset="0"/>
              </a:rPr>
              <a:t>basic concept </a:t>
            </a:r>
            <a:r>
              <a:rPr lang="en-IN" dirty="0">
                <a:latin typeface="Cambria" panose="02040503050406030204" pitchFamily="18" charset="0"/>
              </a:rPr>
              <a:t>of real income theory under the </a:t>
            </a:r>
            <a:r>
              <a:rPr lang="en-IN" dirty="0" smtClean="0">
                <a:latin typeface="Cambria" panose="02040503050406030204" pitchFamily="18" charset="0"/>
              </a:rPr>
              <a:t>Act and may consider evaluating the tax treatment under ICDS with the charging provisions i.e. Sections 4 and 5 of the Act.</a:t>
            </a:r>
          </a:p>
        </p:txBody>
      </p:sp>
    </p:spTree>
    <p:extLst>
      <p:ext uri="{BB962C8B-B14F-4D97-AF65-F5344CB8AC3E}">
        <p14:creationId xmlns:p14="http://schemas.microsoft.com/office/powerpoint/2010/main" val="101085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3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Key Issues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30" y="800190"/>
            <a:ext cx="7119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endParaRPr lang="en-IN" sz="2800" dirty="0" smtClean="0">
              <a:latin typeface="Cambria" panose="02040503050406030204" pitchFamily="18" charset="0"/>
            </a:endParaRPr>
          </a:p>
          <a:p>
            <a:r>
              <a:rPr lang="en-IN" sz="2800" dirty="0" smtClean="0">
                <a:latin typeface="Cambria" panose="02040503050406030204" pitchFamily="18" charset="0"/>
              </a:rPr>
              <a:t> </a:t>
            </a:r>
          </a:p>
          <a:p>
            <a:pPr>
              <a:buNone/>
            </a:pP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480" y="898519"/>
            <a:ext cx="914501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b="1" dirty="0" smtClean="0">
                <a:latin typeface="Cambria" panose="02040503050406030204" pitchFamily="18" charset="0"/>
              </a:rPr>
              <a:t>Deduction of non recovery of Receivable amounts : 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ICDS </a:t>
            </a:r>
            <a:r>
              <a:rPr lang="en-IN" dirty="0">
                <a:latin typeface="Cambria" panose="02040503050406030204" pitchFamily="18" charset="0"/>
              </a:rPr>
              <a:t>does not govern </a:t>
            </a:r>
            <a:r>
              <a:rPr lang="en-IN" dirty="0" smtClean="0">
                <a:latin typeface="Cambria" panose="02040503050406030204" pitchFamily="18" charset="0"/>
              </a:rPr>
              <a:t>accounting aspects</a:t>
            </a:r>
            <a:r>
              <a:rPr lang="en-IN" dirty="0">
                <a:latin typeface="Cambria" panose="02040503050406030204" pitchFamily="18" charset="0"/>
              </a:rPr>
              <a:t>, any amount treated as </a:t>
            </a:r>
            <a:r>
              <a:rPr lang="en-IN" dirty="0" smtClean="0">
                <a:latin typeface="Cambria" panose="02040503050406030204" pitchFamily="18" charset="0"/>
              </a:rPr>
              <a:t>receivable under </a:t>
            </a:r>
            <a:r>
              <a:rPr lang="en-IN" dirty="0">
                <a:latin typeface="Cambria" panose="02040503050406030204" pitchFamily="18" charset="0"/>
              </a:rPr>
              <a:t>ICDS (like retention money) may not </a:t>
            </a:r>
            <a:r>
              <a:rPr lang="en-IN" dirty="0" smtClean="0">
                <a:latin typeface="Cambria" panose="02040503050406030204" pitchFamily="18" charset="0"/>
              </a:rPr>
              <a:t>get reflected </a:t>
            </a:r>
            <a:r>
              <a:rPr lang="en-IN" dirty="0">
                <a:latin typeface="Cambria" panose="02040503050406030204" pitchFamily="18" charset="0"/>
              </a:rPr>
              <a:t>as a debt in the books of account on </a:t>
            </a:r>
            <a:r>
              <a:rPr lang="en-IN" dirty="0" smtClean="0">
                <a:latin typeface="Cambria" panose="02040503050406030204" pitchFamily="18" charset="0"/>
              </a:rPr>
              <a:t>the basis </a:t>
            </a:r>
            <a:r>
              <a:rPr lang="en-IN" dirty="0">
                <a:latin typeface="Cambria" panose="02040503050406030204" pitchFamily="18" charset="0"/>
              </a:rPr>
              <a:t>of prudence</a:t>
            </a:r>
            <a:r>
              <a:rPr lang="en-IN" dirty="0" smtClean="0">
                <a:latin typeface="Cambria" panose="02040503050406030204" pitchFamily="18" charset="0"/>
              </a:rPr>
              <a:t>. 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Cambria" panose="02040503050406030204" pitchFamily="18" charset="0"/>
              </a:rPr>
              <a:t>In the event that such </a:t>
            </a:r>
            <a:r>
              <a:rPr lang="en-IN" dirty="0" smtClean="0">
                <a:latin typeface="Cambria" panose="02040503050406030204" pitchFamily="18" charset="0"/>
              </a:rPr>
              <a:t>amount is </a:t>
            </a:r>
            <a:r>
              <a:rPr lang="en-IN" dirty="0">
                <a:latin typeface="Cambria" panose="02040503050406030204" pitchFamily="18" charset="0"/>
              </a:rPr>
              <a:t>not reflected in the books of account, </a:t>
            </a:r>
            <a:r>
              <a:rPr lang="en-IN" dirty="0" smtClean="0">
                <a:latin typeface="Cambria" panose="02040503050406030204" pitchFamily="18" charset="0"/>
              </a:rPr>
              <a:t>how taxpayer will subsequently writ off </a:t>
            </a:r>
            <a:r>
              <a:rPr lang="en-IN" dirty="0">
                <a:latin typeface="Cambria" panose="02040503050406030204" pitchFamily="18" charset="0"/>
              </a:rPr>
              <a:t>the same in its books of </a:t>
            </a:r>
            <a:r>
              <a:rPr lang="en-IN" dirty="0" smtClean="0">
                <a:latin typeface="Cambria" panose="02040503050406030204" pitchFamily="18" charset="0"/>
              </a:rPr>
              <a:t>accounts?</a:t>
            </a:r>
          </a:p>
          <a:p>
            <a:pPr marL="1200150" lvl="2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u="sng" dirty="0" smtClean="0">
                <a:latin typeface="Cambria" panose="02040503050406030204" pitchFamily="18" charset="0"/>
              </a:rPr>
              <a:t>Second proviso to Section 36(1</a:t>
            </a:r>
            <a:r>
              <a:rPr lang="en-US" u="sng" dirty="0" smtClean="0">
                <a:latin typeface="Cambria" panose="02040503050406030204" pitchFamily="18" charset="0"/>
              </a:rPr>
              <a:t>)(vii</a:t>
            </a:r>
            <a:r>
              <a:rPr lang="en-US" u="sng" dirty="0" smtClean="0">
                <a:latin typeface="Cambria" panose="02040503050406030204" pitchFamily="18" charset="0"/>
              </a:rPr>
              <a:t>) Inserted by Finance Act, 2015 </a:t>
            </a:r>
            <a:r>
              <a:rPr lang="en-US" dirty="0" smtClean="0">
                <a:latin typeface="Cambria" panose="02040503050406030204" pitchFamily="18" charset="0"/>
              </a:rPr>
              <a:t>: S</a:t>
            </a:r>
            <a:r>
              <a:rPr lang="en-US" i="1" dirty="0" smtClean="0">
                <a:latin typeface="Cambria" panose="02040503050406030204" pitchFamily="18" charset="0"/>
              </a:rPr>
              <a:t>uch amounts shall be </a:t>
            </a:r>
            <a:r>
              <a:rPr lang="en-US" b="1" i="1" dirty="0" smtClean="0">
                <a:latin typeface="Cambria" panose="02040503050406030204" pitchFamily="18" charset="0"/>
              </a:rPr>
              <a:t>deemed to be written off</a:t>
            </a:r>
            <a:r>
              <a:rPr lang="en-US" i="1" dirty="0" smtClean="0">
                <a:latin typeface="Cambria" panose="02040503050406030204" pitchFamily="18" charset="0"/>
              </a:rPr>
              <a:t> as irrecoverable in the books of accounts and accordingly deduction shall be allowed</a:t>
            </a:r>
            <a:endParaRPr lang="en-IN" i="1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48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3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Key Issues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30" y="800190"/>
            <a:ext cx="7119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endParaRPr lang="en-IN" sz="2800" dirty="0" smtClean="0">
              <a:latin typeface="Cambria" panose="02040503050406030204" pitchFamily="18" charset="0"/>
            </a:endParaRPr>
          </a:p>
          <a:p>
            <a:r>
              <a:rPr lang="en-IN" sz="2800" dirty="0" smtClean="0">
                <a:latin typeface="Cambria" panose="02040503050406030204" pitchFamily="18" charset="0"/>
              </a:rPr>
              <a:t> </a:t>
            </a:r>
          </a:p>
          <a:p>
            <a:pPr>
              <a:buNone/>
            </a:pP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480" y="881969"/>
            <a:ext cx="91450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b="1" dirty="0" smtClean="0">
                <a:latin typeface="Cambria" panose="02040503050406030204" pitchFamily="18" charset="0"/>
              </a:rPr>
              <a:t>Capitalisation </a:t>
            </a:r>
            <a:r>
              <a:rPr lang="en-IN" sz="2000" b="1" dirty="0">
                <a:latin typeface="Cambria" panose="02040503050406030204" pitchFamily="18" charset="0"/>
              </a:rPr>
              <a:t>of Borrowing Costs related </a:t>
            </a:r>
            <a:r>
              <a:rPr lang="en-IN" sz="2000" b="1" dirty="0" smtClean="0">
                <a:latin typeface="Cambria" panose="02040503050406030204" pitchFamily="18" charset="0"/>
              </a:rPr>
              <a:t>to construction </a:t>
            </a:r>
            <a:r>
              <a:rPr lang="en-IN" sz="2000" b="1" dirty="0">
                <a:latin typeface="Cambria" panose="02040503050406030204" pitchFamily="18" charset="0"/>
              </a:rPr>
              <a:t>contracts </a:t>
            </a:r>
            <a:r>
              <a:rPr lang="en-IN" sz="2000" b="1" dirty="0" smtClean="0">
                <a:latin typeface="Cambria" panose="02040503050406030204" pitchFamily="18" charset="0"/>
              </a:rPr>
              <a:t>: 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Allocated </a:t>
            </a:r>
            <a:r>
              <a:rPr lang="en-IN" dirty="0" smtClean="0">
                <a:latin typeface="Cambria" panose="02040503050406030204" pitchFamily="18" charset="0"/>
              </a:rPr>
              <a:t>borrowing costs </a:t>
            </a:r>
            <a:r>
              <a:rPr lang="en-IN" dirty="0">
                <a:latin typeface="Cambria" panose="02040503050406030204" pitchFamily="18" charset="0"/>
              </a:rPr>
              <a:t>in accordance with ICDS </a:t>
            </a:r>
            <a:r>
              <a:rPr lang="en-IN" dirty="0" smtClean="0">
                <a:latin typeface="Cambria" panose="02040503050406030204" pitchFamily="18" charset="0"/>
              </a:rPr>
              <a:t>IX, shall be Contract cost.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Under Section </a:t>
            </a:r>
            <a:r>
              <a:rPr lang="en-IN" dirty="0">
                <a:latin typeface="Cambria" panose="02040503050406030204" pitchFamily="18" charset="0"/>
              </a:rPr>
              <a:t>36(1</a:t>
            </a:r>
            <a:r>
              <a:rPr lang="en-IN" dirty="0" smtClean="0">
                <a:latin typeface="Cambria" panose="02040503050406030204" pitchFamily="18" charset="0"/>
              </a:rPr>
              <a:t>) (</a:t>
            </a:r>
            <a:r>
              <a:rPr lang="en-IN" dirty="0">
                <a:latin typeface="Cambria" panose="02040503050406030204" pitchFamily="18" charset="0"/>
              </a:rPr>
              <a:t>iii) of the Act which provide that interest </a:t>
            </a:r>
            <a:r>
              <a:rPr lang="en-IN" dirty="0" smtClean="0">
                <a:latin typeface="Cambria" panose="02040503050406030204" pitchFamily="18" charset="0"/>
              </a:rPr>
              <a:t>costs can </a:t>
            </a:r>
            <a:r>
              <a:rPr lang="en-IN" dirty="0">
                <a:latin typeface="Cambria" panose="02040503050406030204" pitchFamily="18" charset="0"/>
              </a:rPr>
              <a:t>be claimed so long as the borrowed </a:t>
            </a:r>
            <a:r>
              <a:rPr lang="en-IN" dirty="0" smtClean="0">
                <a:latin typeface="Cambria" panose="02040503050406030204" pitchFamily="18" charset="0"/>
              </a:rPr>
              <a:t>funds are </a:t>
            </a:r>
            <a:r>
              <a:rPr lang="en-IN" dirty="0">
                <a:latin typeface="Cambria" panose="02040503050406030204" pitchFamily="18" charset="0"/>
              </a:rPr>
              <a:t>used for business </a:t>
            </a:r>
            <a:r>
              <a:rPr lang="en-IN" dirty="0" smtClean="0">
                <a:latin typeface="Cambria" panose="02040503050406030204" pitchFamily="18" charset="0"/>
              </a:rPr>
              <a:t>purposes .</a:t>
            </a:r>
            <a:r>
              <a:rPr lang="en-IN" dirty="0">
                <a:latin typeface="Cambria" panose="02040503050406030204" pitchFamily="18" charset="0"/>
              </a:rPr>
              <a:t>on </a:t>
            </a:r>
            <a:r>
              <a:rPr lang="en-IN" dirty="0" smtClean="0">
                <a:latin typeface="Cambria" panose="02040503050406030204" pitchFamily="18" charset="0"/>
              </a:rPr>
              <a:t>Borrowing.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Cambria" panose="02040503050406030204" pitchFamily="18" charset="0"/>
              </a:rPr>
              <a:t>Given the preamble of ICDS, one may take </a:t>
            </a:r>
            <a:r>
              <a:rPr lang="en-IN" dirty="0" smtClean="0">
                <a:latin typeface="Cambria" panose="02040503050406030204" pitchFamily="18" charset="0"/>
              </a:rPr>
              <a:t>position </a:t>
            </a:r>
            <a:r>
              <a:rPr lang="en-IN" dirty="0">
                <a:latin typeface="Cambria" panose="02040503050406030204" pitchFamily="18" charset="0"/>
              </a:rPr>
              <a:t>that the provisions of the </a:t>
            </a:r>
            <a:r>
              <a:rPr lang="en-IN" dirty="0" smtClean="0">
                <a:latin typeface="Cambria" panose="02040503050406030204" pitchFamily="18" charset="0"/>
              </a:rPr>
              <a:t>Act prevail and </a:t>
            </a:r>
            <a:r>
              <a:rPr lang="en-IN" dirty="0">
                <a:latin typeface="Cambria" panose="02040503050406030204" pitchFamily="18" charset="0"/>
              </a:rPr>
              <a:t>accordingly, borrowings costs pertaining </a:t>
            </a:r>
            <a:r>
              <a:rPr lang="en-IN" dirty="0" smtClean="0">
                <a:latin typeface="Cambria" panose="02040503050406030204" pitchFamily="18" charset="0"/>
              </a:rPr>
              <a:t>to construction </a:t>
            </a:r>
            <a:r>
              <a:rPr lang="en-IN" dirty="0">
                <a:latin typeface="Cambria" panose="02040503050406030204" pitchFamily="18" charset="0"/>
              </a:rPr>
              <a:t>contract should still be allowed </a:t>
            </a:r>
            <a:r>
              <a:rPr lang="en-IN" dirty="0" smtClean="0">
                <a:latin typeface="Cambria" panose="02040503050406030204" pitchFamily="18" charset="0"/>
              </a:rPr>
              <a:t>as a </a:t>
            </a:r>
            <a:r>
              <a:rPr lang="en-IN" dirty="0">
                <a:latin typeface="Cambria" panose="02040503050406030204" pitchFamily="18" charset="0"/>
              </a:rPr>
              <a:t>deduction post ICDS</a:t>
            </a:r>
            <a:r>
              <a:rPr lang="en-IN" dirty="0" smtClean="0">
                <a:latin typeface="Cambria" panose="02040503050406030204" pitchFamily="18" charset="0"/>
              </a:rPr>
              <a:t>.</a:t>
            </a:r>
            <a:endParaRPr lang="en-IN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86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3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Key Issues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30" y="800190"/>
            <a:ext cx="7119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endParaRPr lang="en-IN" sz="2800" dirty="0" smtClean="0">
              <a:latin typeface="Cambria" panose="02040503050406030204" pitchFamily="18" charset="0"/>
            </a:endParaRPr>
          </a:p>
          <a:p>
            <a:r>
              <a:rPr lang="en-IN" sz="2800" dirty="0" smtClean="0">
                <a:latin typeface="Cambria" panose="02040503050406030204" pitchFamily="18" charset="0"/>
              </a:rPr>
              <a:t> </a:t>
            </a:r>
          </a:p>
          <a:p>
            <a:pPr>
              <a:buNone/>
            </a:pP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480" y="852353"/>
            <a:ext cx="9145016" cy="3872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b="1" dirty="0" smtClean="0">
                <a:latin typeface="Cambria" panose="02040503050406030204" pitchFamily="18" charset="0"/>
              </a:rPr>
              <a:t>Pre-construction </a:t>
            </a:r>
            <a:r>
              <a:rPr lang="en-IN" sz="2000" b="1" dirty="0">
                <a:latin typeface="Cambria" panose="02040503050406030204" pitchFamily="18" charset="0"/>
              </a:rPr>
              <a:t>income in the nature of </a:t>
            </a:r>
            <a:r>
              <a:rPr lang="en-IN" sz="2000" b="1" dirty="0" smtClean="0">
                <a:latin typeface="Cambria" panose="02040503050406030204" pitchFamily="18" charset="0"/>
              </a:rPr>
              <a:t>interest, dividend </a:t>
            </a:r>
            <a:r>
              <a:rPr lang="en-IN" sz="2000" b="1" dirty="0">
                <a:latin typeface="Cambria" panose="02040503050406030204" pitchFamily="18" charset="0"/>
              </a:rPr>
              <a:t>or </a:t>
            </a:r>
            <a:r>
              <a:rPr lang="en-IN" sz="2000" b="1" dirty="0" smtClean="0">
                <a:latin typeface="Cambria" panose="02040503050406030204" pitchFamily="18" charset="0"/>
              </a:rPr>
              <a:t>capital gains </a:t>
            </a:r>
            <a:r>
              <a:rPr lang="en-IN" sz="2000" b="1" dirty="0">
                <a:latin typeface="Cambria" panose="02040503050406030204" pitchFamily="18" charset="0"/>
              </a:rPr>
              <a:t>not to be </a:t>
            </a:r>
            <a:r>
              <a:rPr lang="en-IN" sz="2000" b="1" dirty="0" smtClean="0">
                <a:latin typeface="Cambria" panose="02040503050406030204" pitchFamily="18" charset="0"/>
              </a:rPr>
              <a:t>reduced from </a:t>
            </a:r>
            <a:r>
              <a:rPr lang="en-IN" sz="2000" b="1" dirty="0">
                <a:latin typeface="Cambria" panose="02040503050406030204" pitchFamily="18" charset="0"/>
              </a:rPr>
              <a:t>cost of </a:t>
            </a:r>
            <a:r>
              <a:rPr lang="en-IN" sz="2000" b="1" dirty="0" smtClean="0">
                <a:latin typeface="Cambria" panose="02040503050406030204" pitchFamily="18" charset="0"/>
              </a:rPr>
              <a:t>construction: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Cambria" panose="02040503050406030204" pitchFamily="18" charset="0"/>
              </a:rPr>
              <a:t>ICDS </a:t>
            </a:r>
            <a:r>
              <a:rPr lang="en-IN" dirty="0" smtClean="0">
                <a:latin typeface="Cambria" panose="02040503050406030204" pitchFamily="18" charset="0"/>
              </a:rPr>
              <a:t>specifically prohibits </a:t>
            </a:r>
            <a:r>
              <a:rPr lang="en-IN" dirty="0">
                <a:latin typeface="Cambria" panose="02040503050406030204" pitchFamily="18" charset="0"/>
              </a:rPr>
              <a:t>reducing such income from the </a:t>
            </a:r>
            <a:r>
              <a:rPr lang="en-IN" dirty="0" smtClean="0">
                <a:latin typeface="Cambria" panose="02040503050406030204" pitchFamily="18" charset="0"/>
              </a:rPr>
              <a:t>cost of </a:t>
            </a:r>
            <a:r>
              <a:rPr lang="en-IN" dirty="0">
                <a:latin typeface="Cambria" panose="02040503050406030204" pitchFamily="18" charset="0"/>
              </a:rPr>
              <a:t>construction of </a:t>
            </a:r>
            <a:r>
              <a:rPr lang="en-IN" dirty="0" smtClean="0">
                <a:latin typeface="Cambria" panose="02040503050406030204" pitchFamily="18" charset="0"/>
              </a:rPr>
              <a:t>the project.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Cambria" panose="02040503050406030204" pitchFamily="18" charset="0"/>
              </a:rPr>
              <a:t>As a result, </a:t>
            </a:r>
            <a:r>
              <a:rPr lang="en-IN" dirty="0" smtClean="0">
                <a:latin typeface="Cambria" panose="02040503050406030204" pitchFamily="18" charset="0"/>
              </a:rPr>
              <a:t>preconstruction income </a:t>
            </a:r>
            <a:r>
              <a:rPr lang="en-IN" dirty="0">
                <a:latin typeface="Cambria" panose="02040503050406030204" pitchFamily="18" charset="0"/>
              </a:rPr>
              <a:t>(like interest from </a:t>
            </a:r>
            <a:r>
              <a:rPr lang="en-IN" dirty="0" smtClean="0">
                <a:latin typeface="Cambria" panose="02040503050406030204" pitchFamily="18" charset="0"/>
              </a:rPr>
              <a:t>advances given </a:t>
            </a:r>
            <a:r>
              <a:rPr lang="en-IN" dirty="0">
                <a:latin typeface="Cambria" panose="02040503050406030204" pitchFamily="18" charset="0"/>
              </a:rPr>
              <a:t>to sub-contractors, etc.) could get taxed </a:t>
            </a:r>
            <a:r>
              <a:rPr lang="en-IN" dirty="0" smtClean="0">
                <a:latin typeface="Cambria" panose="02040503050406030204" pitchFamily="18" charset="0"/>
              </a:rPr>
              <a:t>as income </a:t>
            </a:r>
            <a:r>
              <a:rPr lang="en-IN" dirty="0">
                <a:latin typeface="Cambria" panose="02040503050406030204" pitchFamily="18" charset="0"/>
              </a:rPr>
              <a:t>in the year of accrual</a:t>
            </a:r>
            <a:r>
              <a:rPr lang="en-IN" dirty="0" smtClean="0">
                <a:latin typeface="Cambria" panose="02040503050406030204" pitchFamily="18" charset="0"/>
              </a:rPr>
              <a:t>.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Judicial Decisions – </a:t>
            </a:r>
          </a:p>
          <a:p>
            <a:pPr marL="1200150" lvl="2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i="1" dirty="0" err="1" smtClean="0">
                <a:latin typeface="Cambria" panose="02040503050406030204" pitchFamily="18" charset="0"/>
              </a:rPr>
              <a:t>Tuticorin</a:t>
            </a:r>
            <a:r>
              <a:rPr lang="en-IN" i="1" dirty="0" smtClean="0">
                <a:latin typeface="Cambria" panose="02040503050406030204" pitchFamily="18" charset="0"/>
              </a:rPr>
              <a:t> </a:t>
            </a:r>
            <a:r>
              <a:rPr lang="en-IN" i="1" dirty="0">
                <a:latin typeface="Cambria" panose="02040503050406030204" pitchFamily="18" charset="0"/>
              </a:rPr>
              <a:t>Alkali </a:t>
            </a:r>
            <a:r>
              <a:rPr lang="en-IN" i="1" dirty="0" smtClean="0">
                <a:latin typeface="Cambria" panose="02040503050406030204" pitchFamily="18" charset="0"/>
              </a:rPr>
              <a:t>Chemicals and </a:t>
            </a:r>
            <a:r>
              <a:rPr lang="en-IN" i="1" dirty="0">
                <a:latin typeface="Cambria" panose="02040503050406030204" pitchFamily="18" charset="0"/>
              </a:rPr>
              <a:t>Fertilizers Limited vs. CIT (227 ITR </a:t>
            </a:r>
            <a:r>
              <a:rPr lang="en-IN" i="1" dirty="0" smtClean="0">
                <a:latin typeface="Cambria" panose="02040503050406030204" pitchFamily="18" charset="0"/>
              </a:rPr>
              <a:t>172)</a:t>
            </a:r>
          </a:p>
          <a:p>
            <a:pPr marL="1200150" lvl="2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i="1" dirty="0" smtClean="0">
                <a:latin typeface="Cambria" panose="02040503050406030204" pitchFamily="18" charset="0"/>
              </a:rPr>
              <a:t>CIT </a:t>
            </a:r>
            <a:r>
              <a:rPr lang="en-IN" i="1" dirty="0">
                <a:latin typeface="Cambria" panose="02040503050406030204" pitchFamily="18" charset="0"/>
              </a:rPr>
              <a:t>vs. </a:t>
            </a:r>
            <a:r>
              <a:rPr lang="en-IN" i="1" dirty="0" err="1" smtClean="0">
                <a:latin typeface="Cambria" panose="02040503050406030204" pitchFamily="18" charset="0"/>
              </a:rPr>
              <a:t>Bokaro</a:t>
            </a:r>
            <a:r>
              <a:rPr lang="en-IN" i="1" dirty="0" smtClean="0">
                <a:latin typeface="Cambria" panose="02040503050406030204" pitchFamily="18" charset="0"/>
              </a:rPr>
              <a:t> Steel </a:t>
            </a:r>
            <a:r>
              <a:rPr lang="en-IN" i="1" dirty="0">
                <a:latin typeface="Cambria" panose="02040503050406030204" pitchFamily="18" charset="0"/>
              </a:rPr>
              <a:t>Ltd. (236 ITR 315</a:t>
            </a:r>
            <a:r>
              <a:rPr lang="en-IN" i="1" dirty="0" smtClean="0">
                <a:latin typeface="Cambria" panose="02040503050406030204" pitchFamily="18" charset="0"/>
              </a:rPr>
              <a:t>) – </a:t>
            </a:r>
            <a:r>
              <a:rPr lang="en-IN" b="1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Different view</a:t>
            </a:r>
          </a:p>
        </p:txBody>
      </p:sp>
    </p:spTree>
    <p:extLst>
      <p:ext uri="{BB962C8B-B14F-4D97-AF65-F5344CB8AC3E}">
        <p14:creationId xmlns:p14="http://schemas.microsoft.com/office/powerpoint/2010/main" val="18457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3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Key Issues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30" y="800190"/>
            <a:ext cx="7119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endParaRPr lang="en-IN" sz="2800" dirty="0" smtClean="0">
              <a:latin typeface="Cambria" panose="02040503050406030204" pitchFamily="18" charset="0"/>
            </a:endParaRPr>
          </a:p>
          <a:p>
            <a:r>
              <a:rPr lang="en-IN" sz="2800" dirty="0" smtClean="0">
                <a:latin typeface="Cambria" panose="02040503050406030204" pitchFamily="18" charset="0"/>
              </a:rPr>
              <a:t> </a:t>
            </a:r>
          </a:p>
          <a:p>
            <a:pPr>
              <a:buNone/>
            </a:pP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480" y="904328"/>
            <a:ext cx="914501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sz="2000" b="1" dirty="0" smtClean="0">
                <a:latin typeface="Cambria" panose="02040503050406030204" pitchFamily="18" charset="0"/>
              </a:rPr>
              <a:t>Applicability of ICDS III to Real Estate Developers: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Developing housing projects on own </a:t>
            </a:r>
            <a:r>
              <a:rPr lang="en-IN" dirty="0" smtClean="0">
                <a:latin typeface="Cambria" panose="02040503050406030204" pitchFamily="18" charset="0"/>
              </a:rPr>
              <a:t>account and at one’s own </a:t>
            </a:r>
            <a:r>
              <a:rPr lang="en-IN" dirty="0" smtClean="0">
                <a:latin typeface="Cambria" panose="02040503050406030204" pitchFamily="18" charset="0"/>
              </a:rPr>
              <a:t>risk for</a:t>
            </a:r>
            <a:r>
              <a:rPr lang="en-IN" dirty="0" smtClean="0">
                <a:latin typeface="Cambria" panose="02040503050406030204" pitchFamily="18" charset="0"/>
              </a:rPr>
              <a:t> </a:t>
            </a:r>
            <a:r>
              <a:rPr lang="en-IN" dirty="0" smtClean="0">
                <a:latin typeface="Cambria" panose="02040503050406030204" pitchFamily="18" charset="0"/>
              </a:rPr>
              <a:t>sale </a:t>
            </a:r>
            <a:r>
              <a:rPr lang="en-IN" dirty="0" smtClean="0">
                <a:latin typeface="Cambria" panose="02040503050406030204" pitchFamily="18" charset="0"/>
              </a:rPr>
              <a:t>to </a:t>
            </a:r>
            <a:r>
              <a:rPr lang="en-IN" dirty="0" smtClean="0">
                <a:latin typeface="Cambria" panose="02040503050406030204" pitchFamily="18" charset="0"/>
              </a:rPr>
              <a:t>the public – </a:t>
            </a:r>
            <a:r>
              <a:rPr lang="en-IN" dirty="0" smtClean="0">
                <a:latin typeface="Cambria" panose="02040503050406030204" pitchFamily="18" charset="0"/>
              </a:rPr>
              <a:t>Applicability of ICDS </a:t>
            </a:r>
            <a:r>
              <a:rPr lang="en-IN" dirty="0" smtClean="0">
                <a:latin typeface="Cambria" panose="02040503050406030204" pitchFamily="18" charset="0"/>
              </a:rPr>
              <a:t>III </a:t>
            </a:r>
            <a:r>
              <a:rPr lang="en-IN" sz="2400" b="1" i="1" dirty="0" smtClean="0">
                <a:latin typeface="Cambria" panose="02040503050406030204" pitchFamily="18" charset="0"/>
              </a:rPr>
              <a:t>???</a:t>
            </a:r>
            <a:endParaRPr lang="en-IN" dirty="0" smtClean="0">
              <a:latin typeface="Cambria" panose="02040503050406030204" pitchFamily="18" charset="0"/>
            </a:endParaRP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Sale of units on pre-completion sale basis - </a:t>
            </a:r>
            <a:r>
              <a:rPr lang="en-IN" sz="2400" dirty="0" smtClean="0">
                <a:latin typeface="Cambria" panose="02040503050406030204" pitchFamily="18" charset="0"/>
              </a:rPr>
              <a:t>???</a:t>
            </a:r>
            <a:endParaRPr lang="en-IN" dirty="0" smtClean="0">
              <a:latin typeface="Cambria" panose="02040503050406030204" pitchFamily="18" charset="0"/>
            </a:endParaRP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Guidance note on Accounting for Real Estate Transactions</a:t>
            </a:r>
            <a:endParaRPr lang="en-IN" b="1" i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37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2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4488" y="1079024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dirty="0"/>
          </a:p>
        </p:txBody>
      </p:sp>
      <p:pic>
        <p:nvPicPr>
          <p:cNvPr id="1026" name="Picture 2" descr="Image result for questio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4" y="953580"/>
            <a:ext cx="8873829" cy="4991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52600" y="2924944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QUESTIONS </a:t>
            </a:r>
            <a:r>
              <a:rPr lang="en-US" sz="4800" b="1" dirty="0" smtClean="0"/>
              <a:t>WELCOME!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87573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2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dirty="0">
                <a:solidFill>
                  <a:schemeClr val="accent2"/>
                </a:solidFill>
                <a:latin typeface="Cambria" panose="02040503050406030204" pitchFamily="18" charset="0"/>
              </a:rPr>
              <a:t>BACKGROUND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30" y="800190"/>
            <a:ext cx="7119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en-IN" sz="2800" dirty="0" smtClean="0"/>
          </a:p>
          <a:p>
            <a:pPr>
              <a:buFont typeface="Wingdings" pitchFamily="2" charset="2"/>
              <a:buChar char="q"/>
            </a:pPr>
            <a:endParaRPr lang="en-IN" sz="2800" dirty="0" smtClean="0"/>
          </a:p>
          <a:p>
            <a:pPr>
              <a:buFont typeface="Wingdings" pitchFamily="2" charset="2"/>
              <a:buChar char="q"/>
            </a:pPr>
            <a:endParaRPr lang="en-IN" sz="2800" dirty="0" smtClean="0"/>
          </a:p>
          <a:p>
            <a:pPr>
              <a:buFont typeface="Wingdings" pitchFamily="2" charset="2"/>
              <a:buChar char="q"/>
            </a:pPr>
            <a:endParaRPr lang="en-IN" sz="2800" dirty="0" smtClean="0"/>
          </a:p>
          <a:p>
            <a:pPr>
              <a:buFont typeface="Wingdings" pitchFamily="2" charset="2"/>
              <a:buChar char="q"/>
            </a:pPr>
            <a:endParaRPr lang="en-IN" sz="2800" dirty="0" smtClean="0"/>
          </a:p>
          <a:p>
            <a:pPr>
              <a:buFont typeface="Wingdings" pitchFamily="2" charset="2"/>
              <a:buChar char="q"/>
            </a:pPr>
            <a:endParaRPr lang="en-IN" sz="2800" dirty="0" smtClean="0"/>
          </a:p>
          <a:p>
            <a:endParaRPr lang="en-IN" sz="2800" dirty="0" smtClean="0"/>
          </a:p>
          <a:p>
            <a:r>
              <a:rPr lang="en-IN" sz="2800" dirty="0" smtClean="0"/>
              <a:t> </a:t>
            </a:r>
          </a:p>
          <a:p>
            <a:pPr>
              <a:buNone/>
            </a:pP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327009" y="992629"/>
            <a:ext cx="9217024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dk1"/>
                </a:solidFill>
                <a:latin typeface="Cambria" panose="02040503050406030204" pitchFamily="18" charset="0"/>
              </a:rPr>
              <a:t>Generally, a construction contract is </a:t>
            </a:r>
            <a:r>
              <a:rPr lang="en-US" dirty="0" smtClean="0">
                <a:solidFill>
                  <a:schemeClr val="dk1"/>
                </a:solidFill>
                <a:latin typeface="Cambria" panose="02040503050406030204" pitchFamily="18" charset="0"/>
              </a:rPr>
              <a:t>spread </a:t>
            </a:r>
            <a:r>
              <a:rPr lang="en-US" dirty="0">
                <a:solidFill>
                  <a:schemeClr val="dk1"/>
                </a:solidFill>
                <a:latin typeface="Cambria" panose="02040503050406030204" pitchFamily="18" charset="0"/>
              </a:rPr>
              <a:t>over </a:t>
            </a:r>
            <a:r>
              <a:rPr lang="en-US" dirty="0" smtClean="0">
                <a:solidFill>
                  <a:schemeClr val="dk1"/>
                </a:solidFill>
                <a:latin typeface="Cambria" panose="02040503050406030204" pitchFamily="18" charset="0"/>
              </a:rPr>
              <a:t>more than one accounting period.</a:t>
            </a:r>
            <a:endParaRPr lang="en-US" dirty="0">
              <a:solidFill>
                <a:schemeClr val="dk1"/>
              </a:solidFill>
              <a:latin typeface="Cambria" panose="020405030504060302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dk1"/>
                </a:solidFill>
                <a:latin typeface="Cambria" panose="02040503050406030204" pitchFamily="18" charset="0"/>
              </a:rPr>
              <a:t>Thus, there arises the need to allocate the Contract Revenue and the Contract Cost over the accounting </a:t>
            </a:r>
            <a:r>
              <a:rPr lang="en-US" dirty="0" smtClean="0">
                <a:solidFill>
                  <a:schemeClr val="dk1"/>
                </a:solidFill>
                <a:latin typeface="Cambria" panose="02040503050406030204" pitchFamily="18" charset="0"/>
              </a:rPr>
              <a:t>periods.</a:t>
            </a:r>
            <a:endParaRPr lang="en-US" dirty="0">
              <a:solidFill>
                <a:schemeClr val="dk1"/>
              </a:solidFill>
              <a:latin typeface="Cambria" panose="020405030504060302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dk1"/>
                </a:solidFill>
                <a:latin typeface="Cambria" panose="02040503050406030204" pitchFamily="18" charset="0"/>
              </a:rPr>
              <a:t>To ensure uniformity </a:t>
            </a:r>
            <a:r>
              <a:rPr lang="en-US" dirty="0" smtClean="0">
                <a:solidFill>
                  <a:schemeClr val="dk1"/>
                </a:solidFill>
                <a:latin typeface="Cambria" panose="02040503050406030204" pitchFamily="18" charset="0"/>
              </a:rPr>
              <a:t>- </a:t>
            </a:r>
            <a:r>
              <a:rPr lang="en-US" dirty="0">
                <a:solidFill>
                  <a:schemeClr val="dk1"/>
                </a:solidFill>
                <a:latin typeface="Cambria" panose="02040503050406030204" pitchFamily="18" charset="0"/>
              </a:rPr>
              <a:t>Accounting Standard 7 (AS-7) </a:t>
            </a:r>
            <a:r>
              <a:rPr lang="en-US" dirty="0" smtClean="0">
                <a:solidFill>
                  <a:schemeClr val="dk1"/>
                </a:solidFill>
                <a:latin typeface="Cambria" panose="02040503050406030204" pitchFamily="18" charset="0"/>
              </a:rPr>
              <a:t>Construction Contracts</a:t>
            </a:r>
            <a:endParaRPr lang="en-US" dirty="0">
              <a:solidFill>
                <a:schemeClr val="dk1"/>
              </a:solidFill>
              <a:latin typeface="Cambria" panose="020405030504060302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u="sng" dirty="0" smtClean="0">
                <a:solidFill>
                  <a:schemeClr val="dk1"/>
                </a:solidFill>
                <a:latin typeface="Cambria" panose="02040503050406030204" pitchFamily="18" charset="0"/>
              </a:rPr>
              <a:t>Methods </a:t>
            </a:r>
            <a:r>
              <a:rPr lang="en-US" u="sng" dirty="0">
                <a:solidFill>
                  <a:schemeClr val="dk1"/>
                </a:solidFill>
                <a:latin typeface="Cambria" panose="02040503050406030204" pitchFamily="18" charset="0"/>
              </a:rPr>
              <a:t>for allocation of cost and </a:t>
            </a:r>
            <a:r>
              <a:rPr lang="en-US" u="sng" dirty="0" smtClean="0">
                <a:solidFill>
                  <a:schemeClr val="dk1"/>
                </a:solidFill>
                <a:latin typeface="Cambria" panose="02040503050406030204" pitchFamily="18" charset="0"/>
              </a:rPr>
              <a:t>revenue:</a:t>
            </a:r>
            <a:endParaRPr lang="en-US" u="sng" dirty="0">
              <a:solidFill>
                <a:schemeClr val="dk1"/>
              </a:solidFill>
              <a:latin typeface="Cambria" panose="02040503050406030204" pitchFamily="18" charset="0"/>
            </a:endParaRPr>
          </a:p>
          <a:p>
            <a:pPr algn="just"/>
            <a:endParaRPr lang="en-US" sz="2200" dirty="0" smtClean="0">
              <a:solidFill>
                <a:srgbClr val="73727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57057" y="4840702"/>
            <a:ext cx="4248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Not allowed as per revised AS-7 w.e.f. 2002</a:t>
            </a:r>
            <a:endParaRPr lang="en-IN" sz="2000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296816" y="3212976"/>
            <a:ext cx="3096344" cy="6074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Method of Allocation</a:t>
            </a:r>
            <a:endParaRPr lang="en-IN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776536" y="4180437"/>
            <a:ext cx="3240360" cy="6961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schemeClr val="dk1"/>
                </a:solidFill>
                <a:latin typeface="Cambria" panose="02040503050406030204" pitchFamily="18" charset="0"/>
              </a:rPr>
              <a:t>Percentage of Completion Method (POCM)</a:t>
            </a:r>
            <a:endParaRPr lang="en-IN" dirty="0">
              <a:solidFill>
                <a:schemeClr val="dk1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529064" y="4180436"/>
            <a:ext cx="3312368" cy="6961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Completed Contract Method (CCM)</a:t>
            </a:r>
            <a:endParaRPr lang="en-IN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0" name="Left Brace 9"/>
          <p:cNvSpPr/>
          <p:nvPr/>
        </p:nvSpPr>
        <p:spPr>
          <a:xfrm rot="16200000" flipH="1">
            <a:off x="4665224" y="1588404"/>
            <a:ext cx="343012" cy="484105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7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>
            <a:spLocks noChangeAspect="1"/>
          </p:cNvSpPr>
          <p:nvPr/>
        </p:nvSpPr>
        <p:spPr>
          <a:xfrm>
            <a:off x="2247900" y="224117"/>
            <a:ext cx="5394960" cy="53949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/>
          </a:p>
        </p:txBody>
      </p:sp>
      <p:cxnSp>
        <p:nvCxnSpPr>
          <p:cNvPr id="3" name="Straight Connector 2"/>
          <p:cNvCxnSpPr>
            <a:cxnSpLocks noChangeAspect="1"/>
          </p:cNvCxnSpPr>
          <p:nvPr/>
        </p:nvCxnSpPr>
        <p:spPr>
          <a:xfrm>
            <a:off x="2811928" y="2747682"/>
            <a:ext cx="4259732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>
            <a:spLocks noChangeAspect="1"/>
          </p:cNvSpPr>
          <p:nvPr/>
        </p:nvSpPr>
        <p:spPr>
          <a:xfrm>
            <a:off x="2973931" y="950258"/>
            <a:ext cx="3938954" cy="1785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dirty="0">
                <a:solidFill>
                  <a:srgbClr val="1E4283"/>
                </a:solidFill>
              </a:rPr>
              <a:t>‘ </a:t>
            </a:r>
            <a:r>
              <a:rPr lang="hi-IN" dirty="0">
                <a:solidFill>
                  <a:srgbClr val="1E4283"/>
                </a:solidFill>
              </a:rPr>
              <a:t>न चोर हार्यं न च राज हार्यं न भात्रू</a:t>
            </a:r>
            <a:endParaRPr lang="en-US" dirty="0">
              <a:solidFill>
                <a:srgbClr val="1E4283"/>
              </a:solidFill>
            </a:endParaRPr>
          </a:p>
          <a:p>
            <a:pPr algn="ctr">
              <a:buNone/>
            </a:pPr>
            <a:r>
              <a:rPr lang="hi-IN" dirty="0">
                <a:solidFill>
                  <a:srgbClr val="1E4283"/>
                </a:solidFill>
              </a:rPr>
              <a:t>भाज्यं न च भारकारि</a:t>
            </a:r>
            <a:endParaRPr lang="en-US" dirty="0">
              <a:solidFill>
                <a:srgbClr val="1E4283"/>
              </a:solidFill>
            </a:endParaRPr>
          </a:p>
          <a:p>
            <a:pPr algn="ctr">
              <a:buNone/>
            </a:pPr>
            <a:r>
              <a:rPr lang="hi-IN" dirty="0">
                <a:solidFill>
                  <a:srgbClr val="1E4283"/>
                </a:solidFill>
              </a:rPr>
              <a:t>व्ययं कृते वर्धत एव नित्यं</a:t>
            </a:r>
            <a:endParaRPr lang="en-US" dirty="0">
              <a:solidFill>
                <a:srgbClr val="1E4283"/>
              </a:solidFill>
            </a:endParaRPr>
          </a:p>
          <a:p>
            <a:pPr algn="ctr">
              <a:buNone/>
            </a:pPr>
            <a:r>
              <a:rPr lang="hi-IN" dirty="0">
                <a:solidFill>
                  <a:srgbClr val="1E4283"/>
                </a:solidFill>
              </a:rPr>
              <a:t>विद्याधनं सर्वधनप्रधानम</a:t>
            </a:r>
            <a:r>
              <a:rPr lang="en-US" dirty="0">
                <a:solidFill>
                  <a:srgbClr val="1E4283"/>
                </a:solidFill>
              </a:rPr>
              <a:t> ’</a:t>
            </a:r>
            <a:endParaRPr lang="en-US" dirty="0">
              <a:solidFill>
                <a:srgbClr val="1E4283"/>
              </a:solidFill>
              <a:latin typeface="Aleo" pitchFamily="34" charset="0"/>
            </a:endParaRPr>
          </a:p>
        </p:txBody>
      </p:sp>
      <p:pic>
        <p:nvPicPr>
          <p:cNvPr id="5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2" cstate="print"/>
          <a:srcRect l="5273" t="8764" r="8573" b="11925"/>
          <a:stretch>
            <a:fillRect/>
          </a:stretch>
        </p:blipFill>
        <p:spPr bwMode="auto">
          <a:xfrm>
            <a:off x="7239000" y="5835396"/>
            <a:ext cx="1799147" cy="771063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0" y="5838363"/>
            <a:ext cx="7095047" cy="7680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marL="174625"/>
            <a:r>
              <a:rPr lang="en-IN" sz="1050" dirty="0">
                <a:solidFill>
                  <a:srgbClr val="303030"/>
                </a:solidFill>
                <a:latin typeface="Century Gothic" panose="020B0502020202020204" pitchFamily="34" charset="0"/>
              </a:rPr>
              <a:t>Benefice Business House, 3rd Level, </a:t>
            </a:r>
          </a:p>
          <a:p>
            <a:pPr marL="174625"/>
            <a:r>
              <a:rPr lang="en-IN" sz="1050" dirty="0">
                <a:solidFill>
                  <a:srgbClr val="303030"/>
                </a:solidFill>
                <a:latin typeface="Century Gothic" panose="020B0502020202020204" pitchFamily="34" charset="0"/>
              </a:rPr>
              <a:t>126, </a:t>
            </a:r>
            <a:r>
              <a:rPr lang="en-IN" sz="1050" dirty="0" err="1">
                <a:solidFill>
                  <a:srgbClr val="303030"/>
                </a:solidFill>
                <a:latin typeface="Century Gothic" panose="020B0502020202020204" pitchFamily="34" charset="0"/>
              </a:rPr>
              <a:t>Mathuradas</a:t>
            </a:r>
            <a:r>
              <a:rPr lang="en-IN" sz="1050" dirty="0">
                <a:solidFill>
                  <a:srgbClr val="303030"/>
                </a:solidFill>
                <a:latin typeface="Century Gothic" panose="020B0502020202020204" pitchFamily="34" charset="0"/>
              </a:rPr>
              <a:t> Mills Compound,</a:t>
            </a:r>
          </a:p>
          <a:p>
            <a:pPr marL="174625"/>
            <a:r>
              <a:rPr lang="en-IN" sz="1050" dirty="0">
                <a:solidFill>
                  <a:srgbClr val="303030"/>
                </a:solidFill>
                <a:latin typeface="Century Gothic" panose="020B0502020202020204" pitchFamily="34" charset="0"/>
              </a:rPr>
              <a:t>N. M. Joshi Marg, Lower </a:t>
            </a:r>
            <a:r>
              <a:rPr lang="en-IN" sz="1050" dirty="0" err="1">
                <a:solidFill>
                  <a:srgbClr val="303030"/>
                </a:solidFill>
                <a:latin typeface="Century Gothic" panose="020B0502020202020204" pitchFamily="34" charset="0"/>
              </a:rPr>
              <a:t>Parel</a:t>
            </a:r>
            <a:r>
              <a:rPr lang="en-IN" sz="1050" dirty="0">
                <a:solidFill>
                  <a:srgbClr val="303030"/>
                </a:solidFill>
                <a:latin typeface="Century Gothic" panose="020B0502020202020204" pitchFamily="34" charset="0"/>
              </a:rPr>
              <a:t> (W), </a:t>
            </a:r>
          </a:p>
          <a:p>
            <a:pPr marL="174625"/>
            <a:r>
              <a:rPr lang="en-IN" sz="1050" dirty="0">
                <a:solidFill>
                  <a:srgbClr val="303030"/>
                </a:solidFill>
                <a:latin typeface="Century Gothic" panose="020B0502020202020204" pitchFamily="34" charset="0"/>
              </a:rPr>
              <a:t>Mumbai – 400013, India.</a:t>
            </a:r>
          </a:p>
          <a:p>
            <a:pPr marL="174625"/>
            <a:r>
              <a:rPr lang="de-DE" sz="1050" dirty="0">
                <a:solidFill>
                  <a:srgbClr val="303030"/>
                </a:solidFill>
                <a:latin typeface="Century Gothic" panose="020B0502020202020204" pitchFamily="34" charset="0"/>
              </a:rPr>
              <a:t>T: +91 22 3321 3737  </a:t>
            </a:r>
          </a:p>
          <a:p>
            <a:pPr marL="174625"/>
            <a:r>
              <a:rPr lang="de-DE" sz="1050" dirty="0">
                <a:solidFill>
                  <a:srgbClr val="303030"/>
                </a:solidFill>
                <a:latin typeface="Century Gothic" panose="020B0502020202020204" pitchFamily="34" charset="0"/>
              </a:rPr>
              <a:t>F: +91 22 3321 3838</a:t>
            </a:r>
          </a:p>
          <a:p>
            <a:pPr marL="174625"/>
            <a:r>
              <a:rPr lang="de-DE" sz="1050" dirty="0">
                <a:solidFill>
                  <a:srgbClr val="303030"/>
                </a:solidFill>
                <a:latin typeface="Century Gothic" panose="020B0502020202020204" pitchFamily="34" charset="0"/>
              </a:rPr>
              <a:t>E: reachus@gbcaindia.com</a:t>
            </a:r>
          </a:p>
          <a:p>
            <a:pPr marL="174625"/>
            <a:r>
              <a:rPr lang="de-DE" sz="1050" dirty="0">
                <a:solidFill>
                  <a:srgbClr val="303030"/>
                </a:solidFill>
                <a:latin typeface="Century Gothic" panose="020B0502020202020204" pitchFamily="34" charset="0"/>
              </a:rPr>
              <a:t>www.gbcaindia.com</a:t>
            </a:r>
          </a:p>
        </p:txBody>
      </p:sp>
      <p:sp>
        <p:nvSpPr>
          <p:cNvPr id="7" name="Rectangle 6"/>
          <p:cNvSpPr/>
          <p:nvPr/>
        </p:nvSpPr>
        <p:spPr>
          <a:xfrm>
            <a:off x="9182100" y="5838363"/>
            <a:ext cx="723900" cy="7680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3077312" y="2946285"/>
            <a:ext cx="3745453" cy="1926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1600" b="1" dirty="0">
                <a:solidFill>
                  <a:srgbClr val="1E4283"/>
                </a:solidFill>
                <a:latin typeface="Aleo" panose="020F0302020204030203" pitchFamily="34" charset="0"/>
              </a:rPr>
              <a:t>Knowledge </a:t>
            </a:r>
            <a:r>
              <a:rPr lang="en-US" sz="1600" dirty="0">
                <a:solidFill>
                  <a:srgbClr val="1E4283"/>
                </a:solidFill>
                <a:latin typeface="Aleo" panose="020F0302020204030203" pitchFamily="34" charset="0"/>
              </a:rPr>
              <a:t>is the </a:t>
            </a:r>
            <a:r>
              <a:rPr lang="en-US" sz="1600" b="1" dirty="0">
                <a:solidFill>
                  <a:srgbClr val="1E4283"/>
                </a:solidFill>
                <a:latin typeface="Aleo" panose="020F0302020204030203" pitchFamily="34" charset="0"/>
              </a:rPr>
              <a:t>Wealth </a:t>
            </a:r>
            <a:r>
              <a:rPr lang="en-US" sz="1600" dirty="0">
                <a:solidFill>
                  <a:srgbClr val="1E4283"/>
                </a:solidFill>
                <a:latin typeface="Aleo" panose="020F0302020204030203" pitchFamily="34" charset="0"/>
              </a:rPr>
              <a:t>that: </a:t>
            </a:r>
          </a:p>
          <a:p>
            <a:pPr marL="393700" indent="-282575" algn="ctr">
              <a:spcBef>
                <a:spcPts val="300"/>
              </a:spcBef>
            </a:pPr>
            <a:r>
              <a:rPr lang="en-US" sz="1400" dirty="0">
                <a:solidFill>
                  <a:srgbClr val="1E4283"/>
                </a:solidFill>
                <a:latin typeface="Aleo" panose="020F0302020204030203" pitchFamily="34" charset="0"/>
              </a:rPr>
              <a:t>The </a:t>
            </a:r>
            <a:r>
              <a:rPr lang="en-US" sz="1400" b="1" dirty="0">
                <a:solidFill>
                  <a:srgbClr val="1E4283"/>
                </a:solidFill>
                <a:latin typeface="Aleo" panose="020F0302020204030203" pitchFamily="34" charset="0"/>
              </a:rPr>
              <a:t>Thief cannot Steal</a:t>
            </a:r>
            <a:r>
              <a:rPr lang="en-US" sz="1400" dirty="0">
                <a:solidFill>
                  <a:srgbClr val="1E4283"/>
                </a:solidFill>
                <a:latin typeface="Aleo" panose="020F0302020204030203" pitchFamily="34" charset="0"/>
              </a:rPr>
              <a:t>,</a:t>
            </a:r>
          </a:p>
          <a:p>
            <a:pPr marL="393700" indent="-282575" algn="ctr">
              <a:spcBef>
                <a:spcPts val="300"/>
              </a:spcBef>
            </a:pPr>
            <a:r>
              <a:rPr lang="en-US" sz="1400" dirty="0">
                <a:solidFill>
                  <a:srgbClr val="1E4283"/>
                </a:solidFill>
                <a:latin typeface="Aleo" panose="020F0302020204030203" pitchFamily="34" charset="0"/>
              </a:rPr>
              <a:t>The </a:t>
            </a:r>
            <a:r>
              <a:rPr lang="en-US" sz="1400" b="1" dirty="0">
                <a:solidFill>
                  <a:srgbClr val="1E4283"/>
                </a:solidFill>
                <a:latin typeface="Aleo" panose="020F0302020204030203" pitchFamily="34" charset="0"/>
              </a:rPr>
              <a:t>King cannot Acquire</a:t>
            </a:r>
            <a:r>
              <a:rPr lang="en-US" sz="1400" dirty="0">
                <a:solidFill>
                  <a:srgbClr val="1E4283"/>
                </a:solidFill>
                <a:latin typeface="Aleo" panose="020F0302020204030203" pitchFamily="34" charset="0"/>
              </a:rPr>
              <a:t>,</a:t>
            </a:r>
          </a:p>
          <a:p>
            <a:pPr marL="393700" indent="-282575" algn="ctr">
              <a:spcBef>
                <a:spcPts val="300"/>
              </a:spcBef>
            </a:pPr>
            <a:r>
              <a:rPr lang="en-US" sz="1400" dirty="0">
                <a:solidFill>
                  <a:srgbClr val="1E4283"/>
                </a:solidFill>
                <a:latin typeface="Aleo" panose="020F0302020204030203" pitchFamily="34" charset="0"/>
              </a:rPr>
              <a:t>The </a:t>
            </a:r>
            <a:r>
              <a:rPr lang="en-US" sz="1400" b="1" dirty="0">
                <a:solidFill>
                  <a:srgbClr val="1E4283"/>
                </a:solidFill>
                <a:latin typeface="Aleo" panose="020F0302020204030203" pitchFamily="34" charset="0"/>
              </a:rPr>
              <a:t>Brothers cannot Share</a:t>
            </a:r>
            <a:r>
              <a:rPr lang="en-US" sz="1400" dirty="0">
                <a:solidFill>
                  <a:srgbClr val="1E4283"/>
                </a:solidFill>
                <a:latin typeface="Aleo" panose="020F0302020204030203" pitchFamily="34" charset="0"/>
              </a:rPr>
              <a:t>,</a:t>
            </a:r>
          </a:p>
          <a:p>
            <a:pPr marL="393700" indent="-282575" algn="ctr">
              <a:spcBef>
                <a:spcPts val="300"/>
              </a:spcBef>
            </a:pPr>
            <a:r>
              <a:rPr lang="en-US" sz="1400" b="1" dirty="0">
                <a:solidFill>
                  <a:srgbClr val="1E4283"/>
                </a:solidFill>
                <a:latin typeface="Aleo" panose="020F0302020204030203" pitchFamily="34" charset="0"/>
              </a:rPr>
              <a:t>Does not Weigh on You</a:t>
            </a:r>
            <a:r>
              <a:rPr lang="en-US" sz="1400" dirty="0">
                <a:solidFill>
                  <a:srgbClr val="1E4283"/>
                </a:solidFill>
                <a:latin typeface="Aleo" panose="020F0302020204030203" pitchFamily="34" charset="0"/>
              </a:rPr>
              <a:t>, </a:t>
            </a:r>
          </a:p>
          <a:p>
            <a:pPr marL="393700" indent="-282575" algn="ctr">
              <a:spcBef>
                <a:spcPts val="300"/>
              </a:spcBef>
            </a:pPr>
            <a:r>
              <a:rPr lang="en-US" sz="1400" b="1" dirty="0">
                <a:solidFill>
                  <a:srgbClr val="1E4283"/>
                </a:solidFill>
                <a:latin typeface="Aleo" panose="020F0302020204030203" pitchFamily="34" charset="0"/>
              </a:rPr>
              <a:t>Grows Forever </a:t>
            </a:r>
            <a:r>
              <a:rPr lang="en-US" sz="1400" dirty="0">
                <a:solidFill>
                  <a:srgbClr val="1E4283"/>
                </a:solidFill>
                <a:latin typeface="Aleo" panose="020F0302020204030203" pitchFamily="34" charset="0"/>
              </a:rPr>
              <a:t>as you </a:t>
            </a:r>
            <a:r>
              <a:rPr lang="en-US" sz="1400" b="1" dirty="0">
                <a:solidFill>
                  <a:srgbClr val="1E4283"/>
                </a:solidFill>
                <a:latin typeface="Aleo" panose="020F0302020204030203" pitchFamily="34" charset="0"/>
              </a:rPr>
              <a:t>share </a:t>
            </a:r>
            <a:r>
              <a:rPr lang="en-US" sz="1400" dirty="0">
                <a:solidFill>
                  <a:srgbClr val="1E4283"/>
                </a:solidFill>
                <a:latin typeface="Aleo" panose="020F0302020204030203" pitchFamily="34" charset="0"/>
              </a:rPr>
              <a:t>,</a:t>
            </a:r>
          </a:p>
          <a:p>
            <a:pPr marL="393700" indent="-282575" algn="ctr">
              <a:spcBef>
                <a:spcPts val="300"/>
              </a:spcBef>
            </a:pPr>
            <a:r>
              <a:rPr lang="en-US" sz="1400" dirty="0">
                <a:solidFill>
                  <a:srgbClr val="1E4283"/>
                </a:solidFill>
                <a:latin typeface="Aleo" panose="020F0302020204030203" pitchFamily="34" charset="0"/>
              </a:rPr>
              <a:t>Truly, </a:t>
            </a:r>
            <a:r>
              <a:rPr lang="en-US" sz="1400" b="1" dirty="0">
                <a:solidFill>
                  <a:srgbClr val="1E4283"/>
                </a:solidFill>
                <a:latin typeface="Aleo" panose="020F0302020204030203" pitchFamily="34" charset="0"/>
              </a:rPr>
              <a:t>Knowledge</a:t>
            </a:r>
            <a:r>
              <a:rPr lang="en-US" sz="1400" dirty="0">
                <a:solidFill>
                  <a:srgbClr val="1E4283"/>
                </a:solidFill>
                <a:latin typeface="Aleo" panose="020F0302020204030203" pitchFamily="34" charset="0"/>
              </a:rPr>
              <a:t> is the </a:t>
            </a:r>
            <a:r>
              <a:rPr lang="en-US" sz="1400" b="1" dirty="0">
                <a:solidFill>
                  <a:srgbClr val="1E4283"/>
                </a:solidFill>
                <a:latin typeface="Aleo" panose="020F0302020204030203" pitchFamily="34" charset="0"/>
              </a:rPr>
              <a:t>Greatest Wealth.</a:t>
            </a:r>
            <a:endParaRPr lang="en-US" sz="1400" b="1" cap="small" spc="277" dirty="0">
              <a:solidFill>
                <a:srgbClr val="1E4283"/>
              </a:solidFill>
              <a:latin typeface="Aleo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278840" y="5895424"/>
            <a:ext cx="0" cy="629752"/>
          </a:xfrm>
          <a:prstGeom prst="line">
            <a:avLst/>
          </a:prstGeom>
          <a:ln w="12700">
            <a:solidFill>
              <a:srgbClr val="F585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25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2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dirty="0">
                <a:solidFill>
                  <a:schemeClr val="accent2"/>
                </a:solidFill>
                <a:latin typeface="Cambria" panose="02040503050406030204" pitchFamily="18" charset="0"/>
              </a:rPr>
              <a:t>PURPOSE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30" y="800190"/>
            <a:ext cx="7119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en-IN" sz="2800" dirty="0" smtClean="0"/>
          </a:p>
          <a:p>
            <a:pPr>
              <a:buFont typeface="Wingdings" pitchFamily="2" charset="2"/>
              <a:buChar char="q"/>
            </a:pPr>
            <a:endParaRPr lang="en-IN" sz="2800" dirty="0" smtClean="0"/>
          </a:p>
          <a:p>
            <a:pPr>
              <a:buFont typeface="Wingdings" pitchFamily="2" charset="2"/>
              <a:buChar char="q"/>
            </a:pPr>
            <a:endParaRPr lang="en-IN" sz="2800" dirty="0" smtClean="0"/>
          </a:p>
          <a:p>
            <a:pPr>
              <a:buFont typeface="Wingdings" pitchFamily="2" charset="2"/>
              <a:buChar char="q"/>
            </a:pPr>
            <a:endParaRPr lang="en-IN" sz="2800" dirty="0" smtClean="0"/>
          </a:p>
          <a:p>
            <a:pPr>
              <a:buFont typeface="Wingdings" pitchFamily="2" charset="2"/>
              <a:buChar char="q"/>
            </a:pPr>
            <a:endParaRPr lang="en-IN" sz="2800" dirty="0" smtClean="0"/>
          </a:p>
          <a:p>
            <a:pPr>
              <a:buFont typeface="Wingdings" pitchFamily="2" charset="2"/>
              <a:buChar char="q"/>
            </a:pPr>
            <a:endParaRPr lang="en-IN" sz="2800" dirty="0" smtClean="0"/>
          </a:p>
          <a:p>
            <a:endParaRPr lang="en-IN" sz="2800" dirty="0" smtClean="0"/>
          </a:p>
          <a:p>
            <a:r>
              <a:rPr lang="en-IN" sz="2800" dirty="0" smtClean="0"/>
              <a:t> </a:t>
            </a:r>
          </a:p>
          <a:p>
            <a:pPr>
              <a:buNone/>
            </a:pP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344488" y="908720"/>
            <a:ext cx="921702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dk1"/>
                </a:solidFill>
                <a:latin typeface="Cambria" panose="02040503050406030204" pitchFamily="18" charset="0"/>
              </a:rPr>
              <a:t>AS-7 has been judicially recognized as an acceptable for tax </a:t>
            </a:r>
            <a:r>
              <a:rPr lang="en-US" dirty="0" smtClean="0">
                <a:solidFill>
                  <a:schemeClr val="dk1"/>
                </a:solidFill>
                <a:latin typeface="Cambria" panose="02040503050406030204" pitchFamily="18" charset="0"/>
              </a:rPr>
              <a:t>purpose also. </a:t>
            </a:r>
            <a:endParaRPr lang="en-IN" dirty="0">
              <a:solidFill>
                <a:schemeClr val="dk1"/>
              </a:solidFill>
              <a:latin typeface="Cambria" panose="020405030504060302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dk1"/>
                </a:solidFill>
                <a:latin typeface="Cambria" panose="02040503050406030204" pitchFamily="18" charset="0"/>
              </a:rPr>
              <a:t>Ostensibly, with </a:t>
            </a:r>
            <a:r>
              <a:rPr lang="en-US" dirty="0" smtClean="0">
                <a:solidFill>
                  <a:schemeClr val="dk1"/>
                </a:solidFill>
                <a:latin typeface="Cambria" panose="02040503050406030204" pitchFamily="18" charset="0"/>
              </a:rPr>
              <a:t>an objective to </a:t>
            </a:r>
            <a:r>
              <a:rPr lang="en-US" dirty="0">
                <a:solidFill>
                  <a:schemeClr val="dk1"/>
                </a:solidFill>
                <a:latin typeface="Cambria" panose="02040503050406030204" pitchFamily="18" charset="0"/>
              </a:rPr>
              <a:t>reduce accounting alternatives and to address uncertainty and avoid litigation on several specific issues arising </a:t>
            </a:r>
            <a:r>
              <a:rPr lang="en-US" dirty="0" smtClean="0">
                <a:solidFill>
                  <a:schemeClr val="dk1"/>
                </a:solidFill>
                <a:latin typeface="Cambria" panose="02040503050406030204" pitchFamily="18" charset="0"/>
              </a:rPr>
              <a:t>in Construction Contract accounting, </a:t>
            </a:r>
            <a:r>
              <a:rPr lang="en-US" dirty="0" smtClean="0">
                <a:solidFill>
                  <a:schemeClr val="dk1"/>
                </a:solidFill>
                <a:latin typeface="Cambria" panose="02040503050406030204" pitchFamily="18" charset="0"/>
              </a:rPr>
              <a:t>CBDT </a:t>
            </a:r>
            <a:r>
              <a:rPr lang="en-US" dirty="0">
                <a:solidFill>
                  <a:schemeClr val="dk1"/>
                </a:solidFill>
                <a:latin typeface="Cambria" panose="02040503050406030204" pitchFamily="18" charset="0"/>
              </a:rPr>
              <a:t>has notified ICDS dealing with construction contracts and has large part of AS 7 in the ICDS with certain d</a:t>
            </a:r>
            <a:r>
              <a:rPr lang="en-US" dirty="0" smtClean="0">
                <a:solidFill>
                  <a:schemeClr val="dk1"/>
                </a:solidFill>
                <a:latin typeface="Cambria" panose="02040503050406030204" pitchFamily="18" charset="0"/>
              </a:rPr>
              <a:t>eviations</a:t>
            </a:r>
            <a:endParaRPr lang="en-IN" dirty="0">
              <a:solidFill>
                <a:schemeClr val="dk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5703" y="3454314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dirty="0">
                <a:solidFill>
                  <a:schemeClr val="accent2"/>
                </a:solidFill>
                <a:latin typeface="Cambria" panose="02040503050406030204" pitchFamily="18" charset="0"/>
              </a:rPr>
              <a:t>APPLICABILITY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799" y="4187403"/>
            <a:ext cx="913033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dk1"/>
                </a:solidFill>
                <a:latin typeface="Cambria" panose="02040503050406030204" pitchFamily="18" charset="0"/>
              </a:rPr>
              <a:t>The ICDS is applicable to all Assesses (except for individuals and HUFs who are not liable to Tax Audit) who are maintaining books on mercantile system of accounting and </a:t>
            </a:r>
            <a:r>
              <a:rPr lang="en-US" dirty="0" smtClean="0">
                <a:solidFill>
                  <a:schemeClr val="dk1"/>
                </a:solidFill>
                <a:latin typeface="Cambria" panose="02040503050406030204" pitchFamily="18" charset="0"/>
              </a:rPr>
              <a:t>having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dk1"/>
                </a:solidFill>
                <a:latin typeface="Cambria" panose="02040503050406030204" pitchFamily="18" charset="0"/>
              </a:rPr>
              <a:t>Income </a:t>
            </a:r>
            <a:r>
              <a:rPr lang="en-US" dirty="0">
                <a:solidFill>
                  <a:schemeClr val="dk1"/>
                </a:solidFill>
                <a:latin typeface="Cambria" panose="02040503050406030204" pitchFamily="18" charset="0"/>
              </a:rPr>
              <a:t>from Business or Profession or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dk1"/>
                </a:solidFill>
                <a:latin typeface="Cambria" panose="02040503050406030204" pitchFamily="18" charset="0"/>
              </a:rPr>
              <a:t>Income </a:t>
            </a:r>
            <a:r>
              <a:rPr lang="en-US" dirty="0">
                <a:solidFill>
                  <a:schemeClr val="dk1"/>
                </a:solidFill>
                <a:latin typeface="Cambria" panose="02040503050406030204" pitchFamily="18" charset="0"/>
              </a:rPr>
              <a:t>from Other Sources</a:t>
            </a:r>
          </a:p>
          <a:p>
            <a:pPr lvl="2"/>
            <a:endParaRPr lang="en-US" sz="2200" dirty="0" smtClean="0">
              <a:solidFill>
                <a:srgbClr val="737273"/>
              </a:solidFill>
              <a:latin typeface="Cambria" panose="02040503050406030204" pitchFamily="18" charset="0"/>
            </a:endParaRPr>
          </a:p>
          <a:p>
            <a:pPr lvl="2"/>
            <a:endParaRPr lang="en-US" sz="2200" b="1" dirty="0">
              <a:solidFill>
                <a:srgbClr val="737273"/>
              </a:solidFill>
              <a:latin typeface="Cambria" panose="02040503050406030204" pitchFamily="18" charset="0"/>
            </a:endParaRPr>
          </a:p>
          <a:p>
            <a:endParaRPr lang="en-US" sz="2200" dirty="0" smtClean="0">
              <a:solidFill>
                <a:srgbClr val="737273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79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3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309530" y="800190"/>
            <a:ext cx="7119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endParaRPr lang="en-IN" sz="2800" dirty="0" smtClean="0">
              <a:latin typeface="Cambria" panose="02040503050406030204" pitchFamily="18" charset="0"/>
            </a:endParaRPr>
          </a:p>
          <a:p>
            <a:r>
              <a:rPr lang="en-IN" sz="2800" dirty="0" smtClean="0">
                <a:latin typeface="Cambria" panose="02040503050406030204" pitchFamily="18" charset="0"/>
              </a:rPr>
              <a:t> </a:t>
            </a:r>
          </a:p>
          <a:p>
            <a:pPr>
              <a:buNone/>
            </a:pP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68014" y="4459163"/>
            <a:ext cx="105162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N" dirty="0">
              <a:latin typeface="Cambria" panose="020405030504060302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56747" y="4459163"/>
            <a:ext cx="11332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N" dirty="0">
              <a:latin typeface="Cambria" panose="020405030504060302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67083" y="300361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dirty="0">
                <a:solidFill>
                  <a:schemeClr val="accent2"/>
                </a:solidFill>
                <a:latin typeface="Cambria" panose="02040503050406030204" pitchFamily="18" charset="0"/>
              </a:rPr>
              <a:t>TRANSITIONAL PROVISIONS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3440832" y="1340768"/>
            <a:ext cx="3096344" cy="6074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Construction Contracts</a:t>
            </a:r>
            <a:endParaRPr lang="en-IN" b="1" dirty="0"/>
          </a:p>
        </p:txBody>
      </p:sp>
      <p:sp>
        <p:nvSpPr>
          <p:cNvPr id="28" name="Rounded Rectangle 27"/>
          <p:cNvSpPr/>
          <p:nvPr/>
        </p:nvSpPr>
        <p:spPr>
          <a:xfrm>
            <a:off x="920552" y="2308229"/>
            <a:ext cx="3240360" cy="6961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dk1"/>
                </a:solidFill>
                <a:latin typeface="Cambria" panose="02040503050406030204" pitchFamily="18" charset="0"/>
              </a:rPr>
              <a:t>Commenced on or after 01.04.2016</a:t>
            </a:r>
            <a:endParaRPr lang="en-IN" dirty="0">
              <a:solidFill>
                <a:schemeClr val="dk1"/>
              </a:solidFill>
              <a:latin typeface="Cambria" panose="02040503050406030204" pitchFamily="18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5673080" y="2308228"/>
            <a:ext cx="3312368" cy="6961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Commenced on or before 31.03.2016</a:t>
            </a:r>
            <a:endParaRPr lang="en-IN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5" name="Left Brace 34"/>
          <p:cNvSpPr/>
          <p:nvPr/>
        </p:nvSpPr>
        <p:spPr>
          <a:xfrm rot="16200000" flipH="1">
            <a:off x="4809240" y="-283804"/>
            <a:ext cx="343012" cy="484105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TextBox 4"/>
          <p:cNvSpPr txBox="1"/>
          <p:nvPr/>
        </p:nvSpPr>
        <p:spPr>
          <a:xfrm>
            <a:off x="920552" y="3284984"/>
            <a:ext cx="3215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Recognition contract revenue &amp; cost as per ICDS III</a:t>
            </a:r>
            <a:endParaRPr lang="en-IN" i="1" dirty="0">
              <a:latin typeface="Cambria" panose="020405030504060302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45088" y="3297758"/>
            <a:ext cx="32151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Cambria" panose="02040503050406030204" pitchFamily="18" charset="0"/>
              </a:rPr>
              <a:t>Recognition contract revenue &amp; cost as per method regularly followed prior to 01.04.2016</a:t>
            </a:r>
            <a:endParaRPr lang="en-IN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16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3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Brief about ICDS – III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30" y="800190"/>
            <a:ext cx="7119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endParaRPr lang="en-IN" sz="2800" dirty="0" smtClean="0">
              <a:latin typeface="Cambria" panose="02040503050406030204" pitchFamily="18" charset="0"/>
            </a:endParaRPr>
          </a:p>
          <a:p>
            <a:r>
              <a:rPr lang="en-IN" sz="2800" dirty="0" smtClean="0">
                <a:latin typeface="Cambria" panose="02040503050406030204" pitchFamily="18" charset="0"/>
              </a:rPr>
              <a:t> </a:t>
            </a:r>
          </a:p>
          <a:p>
            <a:pPr>
              <a:buNone/>
            </a:pP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34516" y="1052736"/>
            <a:ext cx="9299004" cy="8640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latin typeface="Cambria" panose="02040503050406030204" pitchFamily="18" charset="0"/>
              </a:rPr>
              <a:t>Construction Contract</a:t>
            </a:r>
            <a:r>
              <a:rPr lang="en-US" sz="2000" u="sng" dirty="0" smtClean="0">
                <a:latin typeface="Cambria" panose="02040503050406030204" pitchFamily="18" charset="0"/>
              </a:rPr>
              <a:t> :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Contract for construction of an asset or combination of interrelated or interdependent assets</a:t>
            </a:r>
            <a:endParaRPr lang="en-IN" dirty="0">
              <a:latin typeface="Cambria" panose="02040503050406030204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76536" y="2132856"/>
            <a:ext cx="8640960" cy="1181476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latin typeface="Cambria" panose="02040503050406030204" pitchFamily="18" charset="0"/>
              </a:rPr>
              <a:t>Also includes: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Contract for rendering construction related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Contract </a:t>
            </a:r>
            <a:r>
              <a:rPr lang="en-IN" dirty="0">
                <a:latin typeface="Cambria" panose="02040503050406030204" pitchFamily="18" charset="0"/>
              </a:rPr>
              <a:t>for destruction or restoration of </a:t>
            </a:r>
            <a:r>
              <a:rPr lang="en-IN" dirty="0" smtClean="0">
                <a:latin typeface="Cambria" panose="02040503050406030204" pitchFamily="18" charset="0"/>
              </a:rPr>
              <a:t>assets &amp; environment post demolition</a:t>
            </a:r>
            <a:endParaRPr lang="en-IN" dirty="0">
              <a:latin typeface="Cambria" panose="02040503050406030204" pitchFamily="18" charset="0"/>
            </a:endParaRPr>
          </a:p>
        </p:txBody>
      </p:sp>
      <p:sp>
        <p:nvSpPr>
          <p:cNvPr id="5" name="Right Brace 4"/>
          <p:cNvSpPr/>
          <p:nvPr/>
        </p:nvSpPr>
        <p:spPr>
          <a:xfrm rot="16200000">
            <a:off x="4520954" y="548679"/>
            <a:ext cx="792087" cy="6408714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 7"/>
          <p:cNvSpPr/>
          <p:nvPr/>
        </p:nvSpPr>
        <p:spPr>
          <a:xfrm>
            <a:off x="344488" y="4149080"/>
            <a:ext cx="2520280" cy="8640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</a:rPr>
              <a:t>Fixed Price Contract</a:t>
            </a:r>
            <a:endParaRPr lang="en-IN" dirty="0">
              <a:latin typeface="Cambria" panose="020405030504060302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56856" y="4149080"/>
            <a:ext cx="2520280" cy="8640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</a:rPr>
              <a:t>Cost plus Contract</a:t>
            </a:r>
            <a:endParaRPr lang="en-IN" dirty="0">
              <a:latin typeface="Cambria" panose="020405030504060302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97216" y="4149080"/>
            <a:ext cx="2520280" cy="8640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</a:rPr>
              <a:t>Combination</a:t>
            </a:r>
            <a:endParaRPr lang="en-IN" dirty="0">
              <a:latin typeface="Cambria" panose="02040503050406030204" pitchFamily="18" charset="0"/>
            </a:endParaRPr>
          </a:p>
        </p:txBody>
      </p:sp>
      <p:cxnSp>
        <p:nvCxnSpPr>
          <p:cNvPr id="11" name="Straight Connector 10"/>
          <p:cNvCxnSpPr>
            <a:stCxn id="5" idx="1"/>
            <a:endCxn id="13" idx="0"/>
          </p:cNvCxnSpPr>
          <p:nvPr/>
        </p:nvCxnSpPr>
        <p:spPr>
          <a:xfrm flipH="1">
            <a:off x="4916996" y="3356993"/>
            <a:ext cx="2" cy="79208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97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3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Brief about ICDS – III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30" y="800190"/>
            <a:ext cx="7119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endParaRPr lang="en-IN" sz="2800" dirty="0" smtClean="0">
              <a:latin typeface="Cambria" panose="02040503050406030204" pitchFamily="18" charset="0"/>
            </a:endParaRPr>
          </a:p>
          <a:p>
            <a:r>
              <a:rPr lang="en-IN" sz="2800" dirty="0" smtClean="0">
                <a:latin typeface="Cambria" panose="02040503050406030204" pitchFamily="18" charset="0"/>
              </a:rPr>
              <a:t> </a:t>
            </a:r>
          </a:p>
          <a:p>
            <a:pPr>
              <a:buNone/>
            </a:pP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480" y="1081768"/>
            <a:ext cx="439248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u="sng" dirty="0" smtClean="0">
                <a:latin typeface="Cambria" panose="02040503050406030204" pitchFamily="18" charset="0"/>
              </a:rPr>
              <a:t>Contract Revenue : </a:t>
            </a:r>
          </a:p>
          <a:p>
            <a:pPr algn="just">
              <a:lnSpc>
                <a:spcPct val="150000"/>
              </a:lnSpc>
            </a:pPr>
            <a:r>
              <a:rPr lang="en-US" i="1" dirty="0" smtClean="0">
                <a:latin typeface="Cambria" panose="02040503050406030204" pitchFamily="18" charset="0"/>
              </a:rPr>
              <a:t>(To be recognized when there is reasonable certainty of its ultimate collection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Initial Agreement Amount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Retentions</a:t>
            </a:r>
            <a:endParaRPr lang="en-IN" b="1" i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Variations </a:t>
            </a:r>
            <a:r>
              <a:rPr lang="en-IN" dirty="0">
                <a:latin typeface="Cambria" panose="02040503050406030204" pitchFamily="18" charset="0"/>
              </a:rPr>
              <a:t>in contract </a:t>
            </a:r>
            <a:r>
              <a:rPr lang="en-IN" dirty="0" smtClean="0">
                <a:latin typeface="Cambria" panose="02040503050406030204" pitchFamily="18" charset="0"/>
              </a:rPr>
              <a:t>work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Claims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Incentive payment</a:t>
            </a:r>
            <a:endParaRPr lang="en-IN" dirty="0">
              <a:latin typeface="Cambria" panose="020405030504060302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69024" y="1075958"/>
            <a:ext cx="439248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u="sng" dirty="0" smtClean="0">
                <a:latin typeface="Cambria" panose="02040503050406030204" pitchFamily="18" charset="0"/>
              </a:rPr>
              <a:t>Contract Cost* :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Direct Costs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General Cost attributable to the contract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Cambria" panose="02040503050406030204" pitchFamily="18" charset="0"/>
              </a:rPr>
              <a:t>Other Specific Costs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i="1" dirty="0">
                <a:solidFill>
                  <a:srgbClr val="FF0000"/>
                </a:solidFill>
                <a:latin typeface="Cambria" panose="02040503050406030204" pitchFamily="18" charset="0"/>
              </a:rPr>
              <a:t>Allocated borrowing costs computed as per </a:t>
            </a:r>
            <a:r>
              <a:rPr lang="en-US" b="1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ICDS IX  </a:t>
            </a:r>
            <a:r>
              <a:rPr lang="en-US" b="1" i="1" dirty="0">
                <a:solidFill>
                  <a:srgbClr val="FF0000"/>
                </a:solidFill>
                <a:latin typeface="Cambria" panose="02040503050406030204" pitchFamily="18" charset="0"/>
              </a:rPr>
              <a:t>- Borrowing </a:t>
            </a:r>
            <a:r>
              <a:rPr lang="en-US" b="1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Cost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b="1" i="1" dirty="0" smtClean="0">
                <a:latin typeface="Cambria" panose="02040503050406030204" pitchFamily="18" charset="0"/>
              </a:rPr>
              <a:t>* To be reduced by incidental income other than interest, dividend or capital gain</a:t>
            </a:r>
            <a:endParaRPr lang="en-US" b="1" i="1" dirty="0">
              <a:latin typeface="Cambria" panose="020405030504060302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4953000" y="1052736"/>
            <a:ext cx="0" cy="4680520"/>
          </a:xfrm>
          <a:prstGeom prst="line">
            <a:avLst/>
          </a:prstGeom>
          <a:ln>
            <a:solidFill>
              <a:srgbClr val="0070C0"/>
            </a:solidFill>
            <a:prstDash val="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075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>
            <a:off x="4953000" y="1412776"/>
            <a:ext cx="0" cy="7173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3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Brief about ICDS – III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30" y="800190"/>
            <a:ext cx="7119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endParaRPr lang="en-IN" sz="2800" dirty="0" smtClean="0">
              <a:latin typeface="Cambria" panose="02040503050406030204" pitchFamily="18" charset="0"/>
            </a:endParaRPr>
          </a:p>
          <a:p>
            <a:r>
              <a:rPr lang="en-IN" sz="2800" dirty="0" smtClean="0">
                <a:latin typeface="Cambria" panose="02040503050406030204" pitchFamily="18" charset="0"/>
              </a:rPr>
              <a:t> </a:t>
            </a:r>
          </a:p>
          <a:p>
            <a:pPr>
              <a:buNone/>
            </a:pP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558652" y="1052736"/>
            <a:ext cx="6778724" cy="67471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latin typeface="Cambria" panose="02040503050406030204" pitchFamily="18" charset="0"/>
              </a:rPr>
              <a:t>Recognition of Construction Revenue &amp; Contract Cost</a:t>
            </a:r>
            <a:r>
              <a:rPr lang="en-US" sz="2000" u="sng" dirty="0" smtClean="0">
                <a:latin typeface="Cambria" panose="02040503050406030204" pitchFamily="18" charset="0"/>
              </a:rPr>
              <a:t> :</a:t>
            </a:r>
            <a:r>
              <a:rPr lang="en-US" sz="2400" dirty="0" smtClean="0"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504728" y="2130151"/>
            <a:ext cx="4824536" cy="722785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</a:rPr>
              <a:t>Based on :</a:t>
            </a:r>
          </a:p>
          <a:p>
            <a:pPr algn="ctr"/>
            <a:r>
              <a:rPr lang="en-US" sz="2000" dirty="0" smtClean="0">
                <a:latin typeface="Cambria" panose="02040503050406030204" pitchFamily="18" charset="0"/>
              </a:rPr>
              <a:t>Percentage Of Completion Method</a:t>
            </a:r>
            <a:endParaRPr lang="en-IN" sz="2000" dirty="0">
              <a:latin typeface="Cambria" panose="02040503050406030204" pitchFamily="18" charset="0"/>
            </a:endParaRPr>
          </a:p>
        </p:txBody>
      </p:sp>
      <p:sp>
        <p:nvSpPr>
          <p:cNvPr id="5" name="Right Brace 4"/>
          <p:cNvSpPr/>
          <p:nvPr/>
        </p:nvSpPr>
        <p:spPr>
          <a:xfrm rot="16200000">
            <a:off x="4520954" y="44623"/>
            <a:ext cx="792087" cy="6408714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 7"/>
          <p:cNvSpPr/>
          <p:nvPr/>
        </p:nvSpPr>
        <p:spPr>
          <a:xfrm>
            <a:off x="344488" y="3645025"/>
            <a:ext cx="2520280" cy="10494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</a:rPr>
              <a:t>Cost incurred till date</a:t>
            </a:r>
          </a:p>
          <a:p>
            <a:pPr algn="ctr"/>
            <a:endParaRPr lang="en-US" dirty="0" smtClean="0">
              <a:latin typeface="Cambria" panose="02040503050406030204" pitchFamily="18" charset="0"/>
            </a:endParaRPr>
          </a:p>
          <a:p>
            <a:pPr algn="ctr"/>
            <a:r>
              <a:rPr lang="en-US" dirty="0" smtClean="0">
                <a:latin typeface="Cambria" panose="02040503050406030204" pitchFamily="18" charset="0"/>
              </a:rPr>
              <a:t>Estimated Total Cost</a:t>
            </a:r>
            <a:endParaRPr lang="en-IN" dirty="0">
              <a:latin typeface="Cambria" panose="020405030504060302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56856" y="3645025"/>
            <a:ext cx="2520280" cy="10494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</a:rPr>
              <a:t>Survey of Work Performed</a:t>
            </a:r>
            <a:endParaRPr lang="en-IN" dirty="0">
              <a:latin typeface="Cambria" panose="020405030504060302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97216" y="3645025"/>
            <a:ext cx="2520280" cy="10494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 smtClean="0">
                <a:latin typeface="Cambria" panose="02040503050406030204" pitchFamily="18" charset="0"/>
              </a:rPr>
              <a:t>Completion </a:t>
            </a:r>
            <a:r>
              <a:rPr lang="en-IN" dirty="0">
                <a:latin typeface="Cambria" panose="02040503050406030204" pitchFamily="18" charset="0"/>
              </a:rPr>
              <a:t>of a physical proportion of the contract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4916996" y="2852936"/>
            <a:ext cx="2" cy="7920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88504" y="4149080"/>
            <a:ext cx="2160240" cy="1601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44488" y="5013176"/>
            <a:ext cx="9253667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i="1" dirty="0">
                <a:latin typeface="Cambria" panose="02040503050406030204" pitchFamily="18" charset="0"/>
              </a:rPr>
              <a:t>During the early stages of a contract, where the outcome of the contract cannot be estimated reliably contract revenue is recognised only to the extent of costs incurred. The early stage of a contract shall not extend beyond 25 % of the stage of completion.</a:t>
            </a:r>
          </a:p>
        </p:txBody>
      </p:sp>
    </p:spTree>
    <p:extLst>
      <p:ext uri="{BB962C8B-B14F-4D97-AF65-F5344CB8AC3E}">
        <p14:creationId xmlns:p14="http://schemas.microsoft.com/office/powerpoint/2010/main" val="109287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3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dirty="0" smtClean="0">
                <a:solidFill>
                  <a:schemeClr val="accent2"/>
                </a:solidFill>
                <a:latin typeface="Cambria" panose="02040503050406030204" pitchFamily="18" charset="0"/>
              </a:rPr>
              <a:t>Key Features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30" y="800190"/>
            <a:ext cx="7119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endParaRPr lang="en-IN" sz="2800" dirty="0" smtClean="0">
              <a:latin typeface="Cambria" panose="02040503050406030204" pitchFamily="18" charset="0"/>
            </a:endParaRPr>
          </a:p>
          <a:p>
            <a:r>
              <a:rPr lang="en-IN" sz="2800" dirty="0" smtClean="0">
                <a:latin typeface="Cambria" panose="02040503050406030204" pitchFamily="18" charset="0"/>
              </a:rPr>
              <a:t> </a:t>
            </a:r>
          </a:p>
          <a:p>
            <a:pPr>
              <a:buNone/>
            </a:pP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480" y="998433"/>
            <a:ext cx="9145016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In </a:t>
            </a:r>
            <a:r>
              <a:rPr lang="en-IN" dirty="0">
                <a:latin typeface="Cambria" panose="02040503050406030204" pitchFamily="18" charset="0"/>
              </a:rPr>
              <a:t>case of early stages of contract (up to 25% of the stage of completion), revenue is to be recognized only to the extent of cost incurred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Cambria" panose="02040503050406030204" pitchFamily="18" charset="0"/>
              </a:rPr>
              <a:t>Retention money </a:t>
            </a:r>
            <a:r>
              <a:rPr lang="en-IN" dirty="0" smtClean="0">
                <a:latin typeface="Cambria" panose="02040503050406030204" pitchFamily="18" charset="0"/>
              </a:rPr>
              <a:t>is considered </a:t>
            </a:r>
            <a:r>
              <a:rPr lang="en-IN" dirty="0">
                <a:latin typeface="Cambria" panose="02040503050406030204" pitchFamily="18" charset="0"/>
              </a:rPr>
              <a:t>as part of contract </a:t>
            </a:r>
            <a:r>
              <a:rPr lang="en-IN" dirty="0" smtClean="0">
                <a:latin typeface="Cambria" panose="02040503050406030204" pitchFamily="18" charset="0"/>
              </a:rPr>
              <a:t>revenues and </a:t>
            </a:r>
            <a:r>
              <a:rPr lang="en-IN" dirty="0">
                <a:latin typeface="Cambria" panose="02040503050406030204" pitchFamily="18" charset="0"/>
              </a:rPr>
              <a:t>hence, shall be recognized on </a:t>
            </a:r>
            <a:r>
              <a:rPr lang="en-IN" dirty="0" smtClean="0">
                <a:latin typeface="Cambria" panose="02040503050406030204" pitchFamily="18" charset="0"/>
              </a:rPr>
              <a:t>POCM basis.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Cambria" panose="02040503050406030204" pitchFamily="18" charset="0"/>
              </a:rPr>
              <a:t>ICDS also provides </a:t>
            </a:r>
            <a:r>
              <a:rPr lang="en-IN" dirty="0" smtClean="0">
                <a:latin typeface="Cambria" panose="02040503050406030204" pitchFamily="18" charset="0"/>
              </a:rPr>
              <a:t>as to </a:t>
            </a:r>
            <a:r>
              <a:rPr lang="en-IN" dirty="0">
                <a:latin typeface="Cambria" panose="02040503050406030204" pitchFamily="18" charset="0"/>
              </a:rPr>
              <a:t>what constitutes contract costs </a:t>
            </a:r>
            <a:r>
              <a:rPr lang="en-IN" dirty="0" smtClean="0">
                <a:latin typeface="Cambria" panose="02040503050406030204" pitchFamily="18" charset="0"/>
              </a:rPr>
              <a:t>which even </a:t>
            </a:r>
            <a:r>
              <a:rPr lang="en-IN" dirty="0">
                <a:latin typeface="Cambria" panose="02040503050406030204" pitchFamily="18" charset="0"/>
              </a:rPr>
              <a:t>includes </a:t>
            </a:r>
            <a:r>
              <a:rPr lang="en-IN" dirty="0" smtClean="0">
                <a:latin typeface="Cambria" panose="02040503050406030204" pitchFamily="18" charset="0"/>
              </a:rPr>
              <a:t>allocated borrowing </a:t>
            </a:r>
            <a:r>
              <a:rPr lang="en-IN" dirty="0">
                <a:latin typeface="Cambria" panose="02040503050406030204" pitchFamily="18" charset="0"/>
              </a:rPr>
              <a:t>costs</a:t>
            </a:r>
            <a:r>
              <a:rPr lang="en-IN" dirty="0" smtClean="0">
                <a:latin typeface="Cambria" panose="02040503050406030204" pitchFamily="18" charset="0"/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Cambria" panose="02040503050406030204" pitchFamily="18" charset="0"/>
              </a:rPr>
              <a:t>Pre-construction income in the </a:t>
            </a:r>
            <a:r>
              <a:rPr lang="en-IN" dirty="0" smtClean="0">
                <a:latin typeface="Cambria" panose="02040503050406030204" pitchFamily="18" charset="0"/>
              </a:rPr>
              <a:t>nature of </a:t>
            </a:r>
            <a:r>
              <a:rPr lang="en-IN" dirty="0">
                <a:latin typeface="Cambria" panose="02040503050406030204" pitchFamily="18" charset="0"/>
              </a:rPr>
              <a:t>interest, dividend and capital gains </a:t>
            </a:r>
            <a:r>
              <a:rPr lang="en-IN" dirty="0" smtClean="0">
                <a:latin typeface="Cambria" panose="02040503050406030204" pitchFamily="18" charset="0"/>
              </a:rPr>
              <a:t>is specifically </a:t>
            </a:r>
            <a:r>
              <a:rPr lang="en-IN" dirty="0">
                <a:latin typeface="Cambria" panose="02040503050406030204" pitchFamily="18" charset="0"/>
              </a:rPr>
              <a:t>not allowed to be </a:t>
            </a:r>
            <a:r>
              <a:rPr lang="en-IN" dirty="0" smtClean="0">
                <a:latin typeface="Cambria" panose="02040503050406030204" pitchFamily="18" charset="0"/>
              </a:rPr>
              <a:t>reduced from </a:t>
            </a:r>
            <a:r>
              <a:rPr lang="en-IN" dirty="0">
                <a:latin typeface="Cambria" panose="02040503050406030204" pitchFamily="18" charset="0"/>
              </a:rPr>
              <a:t>the cost of construction.</a:t>
            </a:r>
            <a:endParaRPr lang="en-IN" dirty="0" smtClean="0">
              <a:latin typeface="Cambria" panose="02040503050406030204" pitchFamily="18" charset="0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>
                <a:latin typeface="Cambria" panose="02040503050406030204" pitchFamily="18" charset="0"/>
              </a:rPr>
              <a:t>Losses incurred </a:t>
            </a:r>
            <a:r>
              <a:rPr lang="en-IN" dirty="0" smtClean="0">
                <a:latin typeface="Cambria" panose="02040503050406030204" pitchFamily="18" charset="0"/>
              </a:rPr>
              <a:t>on a </a:t>
            </a:r>
            <a:r>
              <a:rPr lang="en-IN" dirty="0">
                <a:latin typeface="Cambria" panose="02040503050406030204" pitchFamily="18" charset="0"/>
              </a:rPr>
              <a:t>contract are allowed only in </a:t>
            </a:r>
            <a:r>
              <a:rPr lang="en-IN" dirty="0" smtClean="0">
                <a:latin typeface="Cambria" panose="02040503050406030204" pitchFamily="18" charset="0"/>
              </a:rPr>
              <a:t>proportion to </a:t>
            </a:r>
            <a:r>
              <a:rPr lang="en-IN" dirty="0">
                <a:latin typeface="Cambria" panose="02040503050406030204" pitchFamily="18" charset="0"/>
              </a:rPr>
              <a:t>the stage of </a:t>
            </a:r>
            <a:r>
              <a:rPr lang="en-IN" dirty="0" smtClean="0">
                <a:latin typeface="Cambria" panose="02040503050406030204" pitchFamily="18" charset="0"/>
              </a:rPr>
              <a:t>completion Further, any </a:t>
            </a:r>
            <a:r>
              <a:rPr lang="en-IN" dirty="0">
                <a:latin typeface="Cambria" panose="02040503050406030204" pitchFamily="18" charset="0"/>
              </a:rPr>
              <a:t>future or anticipated losses are </a:t>
            </a:r>
            <a:r>
              <a:rPr lang="en-IN" dirty="0" smtClean="0">
                <a:latin typeface="Cambria" panose="02040503050406030204" pitchFamily="18" charset="0"/>
              </a:rPr>
              <a:t>not considered </a:t>
            </a:r>
            <a:r>
              <a:rPr lang="en-IN" dirty="0">
                <a:latin typeface="Cambria" panose="02040503050406030204" pitchFamily="18" charset="0"/>
              </a:rPr>
              <a:t>allowable, unless </a:t>
            </a:r>
            <a:r>
              <a:rPr lang="en-IN" dirty="0" smtClean="0">
                <a:latin typeface="Cambria" panose="02040503050406030204" pitchFamily="18" charset="0"/>
              </a:rPr>
              <a:t>actually incurred.</a:t>
            </a:r>
            <a:endParaRPr lang="en-US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21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90500" y="6096000"/>
            <a:ext cx="9525000" cy="50624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12" name="Picture 2" descr="C:\Users\Vikram\Google Drive\GBCA\Website\Misc\Logo\GBCA Logo.png"/>
          <p:cNvPicPr>
            <a:picLocks noChangeAspect="1" noChangeArrowheads="1"/>
          </p:cNvPicPr>
          <p:nvPr/>
        </p:nvPicPr>
        <p:blipFill>
          <a:blip r:embed="rId3" cstate="print"/>
          <a:srcRect l="5273" t="8764" r="8573" b="11925"/>
          <a:stretch>
            <a:fillRect/>
          </a:stretch>
        </p:blipFill>
        <p:spPr bwMode="auto">
          <a:xfrm>
            <a:off x="8778402" y="6174717"/>
            <a:ext cx="819753" cy="351323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257" y="6667500"/>
            <a:ext cx="2133600" cy="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52400" y="297656"/>
            <a:ext cx="9571833" cy="4643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800" dirty="0">
                <a:solidFill>
                  <a:schemeClr val="accent2"/>
                </a:solidFill>
                <a:latin typeface="Cambria" panose="02040503050406030204" pitchFamily="18" charset="0"/>
              </a:rPr>
              <a:t>Disclosures to be made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30" y="800190"/>
            <a:ext cx="71199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IN" sz="2800" dirty="0" smtClean="0">
              <a:latin typeface="Cambria" panose="02040503050406030204" pitchFamily="18" charset="0"/>
            </a:endParaRPr>
          </a:p>
          <a:p>
            <a:endParaRPr lang="en-IN" sz="2800" dirty="0" smtClean="0">
              <a:latin typeface="Cambria" panose="02040503050406030204" pitchFamily="18" charset="0"/>
            </a:endParaRPr>
          </a:p>
          <a:p>
            <a:r>
              <a:rPr lang="en-IN" sz="2800" dirty="0" smtClean="0">
                <a:latin typeface="Cambria" panose="02040503050406030204" pitchFamily="18" charset="0"/>
              </a:rPr>
              <a:t> </a:t>
            </a:r>
          </a:p>
          <a:p>
            <a:pPr>
              <a:buNone/>
            </a:pPr>
            <a:endParaRPr lang="en-US" sz="2800" dirty="0">
              <a:latin typeface="Cambria" panose="0204050305040603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480" y="1004243"/>
            <a:ext cx="914501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The </a:t>
            </a:r>
            <a:r>
              <a:rPr lang="en-IN" dirty="0">
                <a:latin typeface="Cambria" panose="02040503050406030204" pitchFamily="18" charset="0"/>
              </a:rPr>
              <a:t>amount of contract revenue recognised as revenue in the period; and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The </a:t>
            </a:r>
            <a:r>
              <a:rPr lang="en-IN" dirty="0">
                <a:latin typeface="Cambria" panose="02040503050406030204" pitchFamily="18" charset="0"/>
              </a:rPr>
              <a:t>methods used to determine the stage of completion of contracts in </a:t>
            </a:r>
            <a:r>
              <a:rPr lang="en-IN" dirty="0" smtClean="0">
                <a:latin typeface="Cambria" panose="02040503050406030204" pitchFamily="18" charset="0"/>
              </a:rPr>
              <a:t>progress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Amount </a:t>
            </a:r>
            <a:r>
              <a:rPr lang="en-IN" dirty="0">
                <a:latin typeface="Cambria" panose="02040503050406030204" pitchFamily="18" charset="0"/>
              </a:rPr>
              <a:t>of costs incurred and recognised profits (less recognised losses) </a:t>
            </a:r>
            <a:r>
              <a:rPr lang="en-IN" dirty="0" err="1">
                <a:latin typeface="Cambria" panose="02040503050406030204" pitchFamily="18" charset="0"/>
              </a:rPr>
              <a:t>upto</a:t>
            </a:r>
            <a:r>
              <a:rPr lang="en-IN" dirty="0">
                <a:latin typeface="Cambria" panose="02040503050406030204" pitchFamily="18" charset="0"/>
              </a:rPr>
              <a:t> the reporting </a:t>
            </a:r>
            <a:r>
              <a:rPr lang="en-IN" dirty="0" smtClean="0">
                <a:latin typeface="Cambria" panose="02040503050406030204" pitchFamily="18" charset="0"/>
              </a:rPr>
              <a:t>date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The </a:t>
            </a:r>
            <a:r>
              <a:rPr lang="en-IN" dirty="0">
                <a:latin typeface="Cambria" panose="02040503050406030204" pitchFamily="18" charset="0"/>
              </a:rPr>
              <a:t>amount of advances </a:t>
            </a:r>
            <a:r>
              <a:rPr lang="en-IN" dirty="0" smtClean="0">
                <a:latin typeface="Cambria" panose="02040503050406030204" pitchFamily="18" charset="0"/>
              </a:rPr>
              <a:t>received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N" dirty="0" smtClean="0">
                <a:latin typeface="Cambria" panose="02040503050406030204" pitchFamily="18" charset="0"/>
              </a:rPr>
              <a:t>The </a:t>
            </a:r>
            <a:r>
              <a:rPr lang="en-IN" dirty="0">
                <a:latin typeface="Cambria" panose="02040503050406030204" pitchFamily="18" charset="0"/>
              </a:rPr>
              <a:t>amount of retentions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N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91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CA Powerpoint Template">
  <a:themeElements>
    <a:clrScheme name="GBCA">
      <a:dk1>
        <a:srgbClr val="303030"/>
      </a:dk1>
      <a:lt1>
        <a:sysClr val="window" lastClr="FFFFFF"/>
      </a:lt1>
      <a:dk2>
        <a:srgbClr val="000000"/>
      </a:dk2>
      <a:lt2>
        <a:srgbClr val="FFFFFF"/>
      </a:lt2>
      <a:accent1>
        <a:srgbClr val="1E4283"/>
      </a:accent1>
      <a:accent2>
        <a:srgbClr val="F5851F"/>
      </a:accent2>
      <a:accent3>
        <a:srgbClr val="737273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00B0F0"/>
      </a:folHlink>
    </a:clrScheme>
    <a:fontScheme name="Custom 1">
      <a:majorFont>
        <a:latin typeface="Century Gothic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GBCA Powerpoint Template</Template>
  <TotalTime>3710</TotalTime>
  <Words>1571</Words>
  <Application>Microsoft Office PowerPoint</Application>
  <PresentationFormat>A4 Paper (210x297 mm)</PresentationFormat>
  <Paragraphs>310</Paragraphs>
  <Slides>20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Aleo</vt:lpstr>
      <vt:lpstr>Arial</vt:lpstr>
      <vt:lpstr>Calibri</vt:lpstr>
      <vt:lpstr>Cambria</vt:lpstr>
      <vt:lpstr>Century Gothic</vt:lpstr>
      <vt:lpstr>Wingdings</vt:lpstr>
      <vt:lpstr>GBCA Powerpoint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CtrlSoft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hemant.nagda</dc:creator>
  <cp:lastModifiedBy>sdlalan</cp:lastModifiedBy>
  <cp:revision>429</cp:revision>
  <dcterms:created xsi:type="dcterms:W3CDTF">2016-01-28T06:19:58Z</dcterms:created>
  <dcterms:modified xsi:type="dcterms:W3CDTF">2016-12-01T08:08:11Z</dcterms:modified>
</cp:coreProperties>
</file>